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6858000" cx="9144000"/>
  <p:notesSz cx="6858000" cy="9144000"/>
  <p:embeddedFontLst>
    <p:embeddedFont>
      <p:font typeface="Gill Sans"/>
      <p:regular r:id="rId84"/>
      <p:bold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6" roundtripDataSignature="AMtx7mhHTeA91G2bNoOWPty4GdO0fNVe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GillSans-regular.fntdata"/><Relationship Id="rId83" Type="http://schemas.openxmlformats.org/officeDocument/2006/relationships/slide" Target="slides/slide78.xml"/><Relationship Id="rId42" Type="http://schemas.openxmlformats.org/officeDocument/2006/relationships/slide" Target="slides/slide37.xml"/><Relationship Id="rId86" Type="http://customschemas.google.com/relationships/presentationmetadata" Target="metadata"/><Relationship Id="rId41" Type="http://schemas.openxmlformats.org/officeDocument/2006/relationships/slide" Target="slides/slide36.xml"/><Relationship Id="rId85" Type="http://schemas.openxmlformats.org/officeDocument/2006/relationships/font" Target="fonts/GillSans-bold.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5" name="Google Shape;8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c2adec9ae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8" name="Google Shape;148;gac2adec9a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c2adec9ae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6" name="Google Shape;156;gac2adec9ae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6cee23df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3" name="Google Shape;163;gad6cee23df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d6cee23df_0_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 name="Google Shape;170;gad6cee23df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9: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7" name="Google Shape;177;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d6cee23df_0_3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8" name="Google Shape;188;gad6cee23df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6cee23df_0_4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5" name="Google Shape;195;gad6cee23df_0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d8aa9c027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2" name="Google Shape;202;gad8aa9c02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d8aa9c027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9" name="Google Shape;209;gad8aa9c027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d8aa9c027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6" name="Google Shape;216;gad8aa9c027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11576282_0_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0" name="Google Shape;90;ga211576282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d8aa9c027_0_2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3" name="Google Shape;223;gad8aa9c027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8aa9c027_0_4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0" name="Google Shape;230;gad8aa9c027_0_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d6cee23df_0_3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7" name="Google Shape;237;gad6cee23df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0b109b655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8" name="Google Shape;248;gb0b109b65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0b109b655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5" name="Google Shape;255;gb0b109b655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0b109b655_0_5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2" name="Google Shape;262;gb0b109b655_0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0b109b655_0_7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9" name="Google Shape;269;gb0b109b655_0_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0b109b655_0_8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6" name="Google Shape;276;gb0b109b655_0_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0b109b655_0_9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3" name="Google Shape;283;gb0b109b655_0_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0b109b655_0_1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0" name="Google Shape;290;gb0b109b655_0_1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7" name="Google Shape;9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0b109b655_0_2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7" name="Google Shape;297;gb0b109b655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0b109b655_0_13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4" name="Google Shape;304;gb0b109b655_0_1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0b109b655_0_14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1" name="Google Shape;311;gb0b109b655_0_1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0b109b655_0_15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8" name="Google Shape;318;gb0b109b655_0_1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0b109b655_0_2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5" name="Google Shape;325;gb0b109b655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0b109b655_0_4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2" name="Google Shape;332;gb0b109b655_0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0b109b655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9" name="Google Shape;339;gb0b109b655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0b109b655_0_18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0" name="Google Shape;350;gb0b109b655_0_1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0b109b655_0_18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7" name="Google Shape;357;gb0b109b655_0_1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0b109b655_0_20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5" name="Google Shape;365;gb0b109b655_0_2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c77913603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4" name="Google Shape;104;gac7791360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0b109b655_0_2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2" name="Google Shape;372;gb0b109b655_0_2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1660f00fb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9" name="Google Shape;379;gb1660f00fb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1660f00fb_0_1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6" name="Google Shape;386;gb1660f00fb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1660f00fb_0_2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3" name="Google Shape;393;gb1660f00fb_0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1c51a2fd7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0" name="Google Shape;400;gb1c51a2fd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1c51a2fd7_0_2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7" name="Google Shape;407;gb1c51a2fd7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1c51a2fd7_0_3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4" name="Google Shape;414;gb1c51a2fd7_0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1c51a2fd7_0_4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1" name="Google Shape;421;gb1c51a2fd7_0_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1c51a2fd7_0_3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8" name="Google Shape;428;gb1c51a2fd7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1c51a2fd7_0_5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5" name="Google Shape;435;gb1c51a2fd7_0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ac363da4d_1_9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2" name="Google Shape;442;gaac363da4d_1_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ac363da4d_1_11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9" name="Google Shape;449;gaac363da4d_1_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ac363da4d_1_1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6" name="Google Shape;456;gaac363da4d_1_1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0b109b655_0_19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3" name="Google Shape;463;gb0b109b655_0_1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469357420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4" name="Google Shape;474;gb469357420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469357420_0_7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1" name="Google Shape;481;gb469357420_0_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469357420_0_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8" name="Google Shape;488;gb469357420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b469357420_0_2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5" name="Google Shape;495;gb469357420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469357420_0_3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2" name="Google Shape;502;gb469357420_0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469357420_0_4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9" name="Google Shape;509;gb469357420_0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2a47de880_1_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8" name="Google Shape;118;ga2a47de880_1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469357420_0_4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6" name="Google Shape;516;gb469357420_0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b469357420_0_7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3" name="Google Shape;523;gb469357420_0_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469357420_0_8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0" name="Google Shape;530;gb469357420_0_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469357420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7" name="Google Shape;537;gb469357420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ac363da4d_1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8" name="Google Shape;548;gaac363da4d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aac363da4d_1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5" name="Google Shape;555;gaac363da4d_1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aac363da4d_1_4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2" name="Google Shape;562;gaac363da4d_1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aac363da4d_1_6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9" name="Google Shape;569;gaac363da4d_1_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ac363da4d_1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7" name="Google Shape;577;gaac363da4d_1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ae65fcf621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4" name="Google Shape;584;gae65fcf62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2a47de880_1_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5" name="Google Shape;125;ga2a47de880_1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422a2c12e_0_3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93" name="Google Shape;593;gb422a2c12e_0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b422a2c12e_0_1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00" name="Google Shape;600;gb422a2c12e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ae65fcf621_0_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1" name="Google Shape;611;gae65fcf621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ae65fcf621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18" name="Google Shape;618;gae65fcf621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ae65fcf621_0_1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26" name="Google Shape;626;gae65fcf621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ae65fcf621_0_3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33" name="Google Shape;633;gae65fcf621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b422a2c12e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1" name="Google Shape;641;gb422a2c12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b422a2c12e_0_2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8" name="Google Shape;648;gb422a2c12e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aac363da4d_1_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55" name="Google Shape;655;gaac363da4d_1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2a47de880_1_3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2" name="Google Shape;132;ga2a47de880_1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d6cee23df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0" name="Google Shape;140;gad6cee23d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ms-technology.com" TargetMode="External"/><Relationship Id="rId3" Type="http://schemas.openxmlformats.org/officeDocument/2006/relationships/image" Target="../media/image9.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ms-technology.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p:cSld name="Cover Page">
    <p:spTree>
      <p:nvGrpSpPr>
        <p:cNvPr id="14" name="Shape 14"/>
        <p:cNvGrpSpPr/>
        <p:nvPr/>
      </p:nvGrpSpPr>
      <p:grpSpPr>
        <a:xfrm>
          <a:off x="0" y="0"/>
          <a:ext cx="0" cy="0"/>
          <a:chOff x="0" y="0"/>
          <a:chExt cx="0" cy="0"/>
        </a:xfrm>
      </p:grpSpPr>
      <p:sp>
        <p:nvSpPr>
          <p:cNvPr id="15" name="Google Shape;15;p62"/>
          <p:cNvSpPr/>
          <p:nvPr/>
        </p:nvSpPr>
        <p:spPr>
          <a:xfrm>
            <a:off x="-71355" y="-142689"/>
            <a:ext cx="9435633" cy="7043496"/>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 name="Google Shape;16;p62">
            <a:hlinkClick r:id="rId2"/>
          </p:cNvPr>
          <p:cNvSpPr txBox="1"/>
          <p:nvPr/>
        </p:nvSpPr>
        <p:spPr>
          <a:xfrm>
            <a:off x="470934" y="6306862"/>
            <a:ext cx="432404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 2013 KMS Technology </a:t>
            </a:r>
            <a:endParaRPr b="0" i="0" sz="1400" u="none" cap="none" strike="noStrike">
              <a:solidFill>
                <a:srgbClr val="000000"/>
              </a:solidFill>
              <a:latin typeface="Arial"/>
              <a:ea typeface="Arial"/>
              <a:cs typeface="Arial"/>
              <a:sym typeface="Arial"/>
            </a:endParaRPr>
          </a:p>
        </p:txBody>
      </p:sp>
      <p:pic>
        <p:nvPicPr>
          <p:cNvPr descr="logo-big.png" id="17" name="Google Shape;17;p62"/>
          <p:cNvPicPr preferRelativeResize="0"/>
          <p:nvPr/>
        </p:nvPicPr>
        <p:blipFill rotWithShape="1">
          <a:blip r:embed="rId3">
            <a:alphaModFix/>
          </a:blip>
          <a:srcRect b="0" l="0" r="0" t="0"/>
          <a:stretch/>
        </p:blipFill>
        <p:spPr>
          <a:xfrm>
            <a:off x="3262178" y="914400"/>
            <a:ext cx="2760471" cy="1330443"/>
          </a:xfrm>
          <a:prstGeom prst="rect">
            <a:avLst/>
          </a:prstGeom>
          <a:noFill/>
          <a:ln>
            <a:noFill/>
          </a:ln>
        </p:spPr>
      </p:pic>
      <p:pic>
        <p:nvPicPr>
          <p:cNvPr descr="Screen Shot 2013-10-14 at 3.46.49 PM.png" id="18" name="Google Shape;18;p62"/>
          <p:cNvPicPr preferRelativeResize="0"/>
          <p:nvPr/>
        </p:nvPicPr>
        <p:blipFill rotWithShape="1">
          <a:blip r:embed="rId4">
            <a:alphaModFix/>
          </a:blip>
          <a:srcRect b="0" l="0" r="0" t="0"/>
          <a:stretch/>
        </p:blipFill>
        <p:spPr>
          <a:xfrm>
            <a:off x="-84666" y="3248791"/>
            <a:ext cx="9448801" cy="2728667"/>
          </a:xfrm>
          <a:prstGeom prst="rect">
            <a:avLst/>
          </a:prstGeom>
          <a:noFill/>
          <a:ln>
            <a:noFill/>
          </a:ln>
        </p:spPr>
      </p:pic>
      <p:sp>
        <p:nvSpPr>
          <p:cNvPr id="19" name="Google Shape;19;p6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7" name="Shape 67"/>
        <p:cNvGrpSpPr/>
        <p:nvPr/>
      </p:nvGrpSpPr>
      <p:grpSpPr>
        <a:xfrm>
          <a:off x="0" y="0"/>
          <a:ext cx="0" cy="0"/>
          <a:chOff x="0" y="0"/>
          <a:chExt cx="0" cy="0"/>
        </a:xfrm>
      </p:grpSpPr>
      <p:sp>
        <p:nvSpPr>
          <p:cNvPr id="68" name="Google Shape;68;p7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27AAE1"/>
              </a:buClr>
              <a:buSzPts val="2000"/>
              <a:buFont typeface="Calibri"/>
              <a:buNone/>
              <a:defRPr b="1" i="0" sz="20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71"/>
          <p:cNvSpPr/>
          <p:nvPr>
            <p:ph idx="2" type="pic"/>
          </p:nvPr>
        </p:nvSpPr>
        <p:spPr>
          <a:xfrm>
            <a:off x="1792288" y="1255665"/>
            <a:ext cx="5486400" cy="347191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7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71"/>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71"/>
          <p:cNvSpPr txBox="1"/>
          <p:nvPr>
            <p:ph idx="3"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73" name="Shape 73"/>
        <p:cNvGrpSpPr/>
        <p:nvPr/>
      </p:nvGrpSpPr>
      <p:grpSpPr>
        <a:xfrm>
          <a:off x="0" y="0"/>
          <a:ext cx="0" cy="0"/>
          <a:chOff x="0" y="0"/>
          <a:chExt cx="0" cy="0"/>
        </a:xfrm>
      </p:grpSpPr>
      <p:sp>
        <p:nvSpPr>
          <p:cNvPr id="74" name="Google Shape;74;p72"/>
          <p:cNvSpPr txBox="1"/>
          <p:nvPr>
            <p:ph idx="1" type="body"/>
          </p:nvPr>
        </p:nvSpPr>
        <p:spPr>
          <a:xfrm rot="5400000">
            <a:off x="2309018" y="-365771"/>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72"/>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72"/>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72"/>
          <p:cNvSpPr txBox="1"/>
          <p:nvPr>
            <p:ph idx="2"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78" name="Shape 78"/>
        <p:cNvGrpSpPr/>
        <p:nvPr/>
      </p:nvGrpSpPr>
      <p:grpSpPr>
        <a:xfrm>
          <a:off x="0" y="0"/>
          <a:ext cx="0" cy="0"/>
          <a:chOff x="0" y="0"/>
          <a:chExt cx="0" cy="0"/>
        </a:xfrm>
      </p:grpSpPr>
      <p:sp>
        <p:nvSpPr>
          <p:cNvPr id="79" name="Google Shape;79;p73"/>
          <p:cNvSpPr txBox="1"/>
          <p:nvPr>
            <p:ph type="title"/>
          </p:nvPr>
        </p:nvSpPr>
        <p:spPr>
          <a:xfrm rot="5400000">
            <a:off x="5337002" y="2776364"/>
            <a:ext cx="4642195" cy="20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Calibri"/>
              <a:buNone/>
              <a:defRPr b="1" i="0" sz="2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73"/>
          <p:cNvSpPr txBox="1"/>
          <p:nvPr>
            <p:ph idx="1" type="body"/>
          </p:nvPr>
        </p:nvSpPr>
        <p:spPr>
          <a:xfrm rot="5400000">
            <a:off x="1146003" y="795165"/>
            <a:ext cx="4642195" cy="60198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73"/>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73"/>
          <p:cNvSpPr txBox="1"/>
          <p:nvPr>
            <p:ph idx="2"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63"/>
          <p:cNvSpPr txBox="1"/>
          <p:nvPr>
            <p:ph type="ctrTitle"/>
          </p:nvPr>
        </p:nvSpPr>
        <p:spPr>
          <a:xfrm>
            <a:off x="2197700" y="2130425"/>
            <a:ext cx="5574700" cy="537663"/>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 name="Google Shape;22;p63"/>
          <p:cNvSpPr/>
          <p:nvPr/>
        </p:nvSpPr>
        <p:spPr>
          <a:xfrm>
            <a:off x="8410457" y="2130425"/>
            <a:ext cx="1643308" cy="1416644"/>
          </a:xfrm>
          <a:prstGeom prst="hexagon">
            <a:avLst>
              <a:gd fmla="val 25000" name="adj"/>
              <a:gd fmla="val 115470" name="vf"/>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63"/>
          <p:cNvSpPr/>
          <p:nvPr/>
        </p:nvSpPr>
        <p:spPr>
          <a:xfrm>
            <a:off x="-37913" y="5587638"/>
            <a:ext cx="9269585" cy="138408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 name="Google Shape;24;p63"/>
          <p:cNvSpPr txBox="1"/>
          <p:nvPr>
            <p:ph idx="1" type="body"/>
          </p:nvPr>
        </p:nvSpPr>
        <p:spPr>
          <a:xfrm>
            <a:off x="2197100" y="3119006"/>
            <a:ext cx="5575300" cy="657225"/>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63"/>
          <p:cNvSpPr txBox="1"/>
          <p:nvPr>
            <p:ph idx="2" type="body"/>
          </p:nvPr>
        </p:nvSpPr>
        <p:spPr>
          <a:xfrm>
            <a:off x="2197100" y="3547069"/>
            <a:ext cx="5575300" cy="657225"/>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63"/>
          <p:cNvSpPr txBox="1"/>
          <p:nvPr>
            <p:ph idx="3" type="body"/>
          </p:nvPr>
        </p:nvSpPr>
        <p:spPr>
          <a:xfrm>
            <a:off x="2197100" y="3961295"/>
            <a:ext cx="5575300" cy="657225"/>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6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3F3F3F"/>
                </a:solidFill>
                <a:latin typeface="Calibri"/>
                <a:ea typeface="Calibri"/>
                <a:cs typeface="Calibri"/>
                <a:sym typeface="Calibri"/>
              </a:defRPr>
            </a:lvl1pPr>
            <a:lvl2pPr lvl="1">
              <a:buNone/>
              <a:defRPr>
                <a:solidFill>
                  <a:srgbClr val="3F3F3F"/>
                </a:solidFill>
                <a:latin typeface="Calibri"/>
                <a:ea typeface="Calibri"/>
                <a:cs typeface="Calibri"/>
                <a:sym typeface="Calibri"/>
              </a:defRPr>
            </a:lvl2pPr>
            <a:lvl3pPr lvl="2">
              <a:buNone/>
              <a:defRPr>
                <a:solidFill>
                  <a:srgbClr val="3F3F3F"/>
                </a:solidFill>
                <a:latin typeface="Calibri"/>
                <a:ea typeface="Calibri"/>
                <a:cs typeface="Calibri"/>
                <a:sym typeface="Calibri"/>
              </a:defRPr>
            </a:lvl3pPr>
            <a:lvl4pPr lvl="3">
              <a:buNone/>
              <a:defRPr>
                <a:solidFill>
                  <a:srgbClr val="3F3F3F"/>
                </a:solidFill>
                <a:latin typeface="Calibri"/>
                <a:ea typeface="Calibri"/>
                <a:cs typeface="Calibri"/>
                <a:sym typeface="Calibri"/>
              </a:defRPr>
            </a:lvl4pPr>
            <a:lvl5pPr lvl="4">
              <a:buNone/>
              <a:defRPr>
                <a:solidFill>
                  <a:srgbClr val="3F3F3F"/>
                </a:solidFill>
                <a:latin typeface="Calibri"/>
                <a:ea typeface="Calibri"/>
                <a:cs typeface="Calibri"/>
                <a:sym typeface="Calibri"/>
              </a:defRPr>
            </a:lvl5pPr>
            <a:lvl6pPr lvl="5">
              <a:buNone/>
              <a:defRPr>
                <a:solidFill>
                  <a:srgbClr val="3F3F3F"/>
                </a:solidFill>
                <a:latin typeface="Calibri"/>
                <a:ea typeface="Calibri"/>
                <a:cs typeface="Calibri"/>
                <a:sym typeface="Calibri"/>
              </a:defRPr>
            </a:lvl6pPr>
            <a:lvl7pPr lvl="6">
              <a:buNone/>
              <a:defRPr>
                <a:solidFill>
                  <a:srgbClr val="3F3F3F"/>
                </a:solidFill>
                <a:latin typeface="Calibri"/>
                <a:ea typeface="Calibri"/>
                <a:cs typeface="Calibri"/>
                <a:sym typeface="Calibri"/>
              </a:defRPr>
            </a:lvl7pPr>
            <a:lvl8pPr lvl="7">
              <a:buNone/>
              <a:defRPr>
                <a:solidFill>
                  <a:srgbClr val="3F3F3F"/>
                </a:solidFill>
                <a:latin typeface="Calibri"/>
                <a:ea typeface="Calibri"/>
                <a:cs typeface="Calibri"/>
                <a:sym typeface="Calibri"/>
              </a:defRPr>
            </a:lvl8pPr>
            <a:lvl9pPr lvl="8">
              <a:buNone/>
              <a:defRPr>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64"/>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64"/>
          <p:cNvSpPr txBox="1"/>
          <p:nvPr>
            <p:ph idx="1" type="body"/>
          </p:nvPr>
        </p:nvSpPr>
        <p:spPr>
          <a:xfrm>
            <a:off x="457200" y="1500317"/>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1" name="Google Shape;31;p64"/>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64"/>
          <p:cNvSpPr txBox="1"/>
          <p:nvPr>
            <p:ph idx="2"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 name="Shape 33"/>
        <p:cNvGrpSpPr/>
        <p:nvPr/>
      </p:nvGrpSpPr>
      <p:grpSpPr>
        <a:xfrm>
          <a:off x="0" y="0"/>
          <a:ext cx="0" cy="0"/>
          <a:chOff x="0" y="0"/>
          <a:chExt cx="0" cy="0"/>
        </a:xfrm>
      </p:grpSpPr>
      <p:sp>
        <p:nvSpPr>
          <p:cNvPr id="34" name="Google Shape;34;p65"/>
          <p:cNvSpPr txBox="1"/>
          <p:nvPr>
            <p:ph type="ctrTitle"/>
          </p:nvPr>
        </p:nvSpPr>
        <p:spPr>
          <a:xfrm>
            <a:off x="2197700" y="2301653"/>
            <a:ext cx="5574700" cy="537663"/>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27AAE1"/>
              </a:buClr>
              <a:buSzPts val="3600"/>
              <a:buFont typeface="Calibri"/>
              <a:buNone/>
              <a:defRPr b="1" i="0" sz="36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65"/>
          <p:cNvSpPr/>
          <p:nvPr/>
        </p:nvSpPr>
        <p:spPr>
          <a:xfrm>
            <a:off x="8410457" y="2287384"/>
            <a:ext cx="1054039" cy="908654"/>
          </a:xfrm>
          <a:prstGeom prst="hexagon">
            <a:avLst>
              <a:gd fmla="val 25000" name="adj"/>
              <a:gd fmla="val 115470" name="vf"/>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65"/>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65"/>
          <p:cNvSpPr txBox="1"/>
          <p:nvPr>
            <p:ph idx="1"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66"/>
          <p:cNvSpPr txBox="1"/>
          <p:nvPr>
            <p:ph idx="1" type="body"/>
          </p:nvPr>
        </p:nvSpPr>
        <p:spPr>
          <a:xfrm>
            <a:off x="571500" y="1488129"/>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6"/>
          <p:cNvSpPr txBox="1"/>
          <p:nvPr>
            <p:ph idx="2" type="body"/>
          </p:nvPr>
        </p:nvSpPr>
        <p:spPr>
          <a:xfrm>
            <a:off x="4648200" y="1486048"/>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66"/>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66"/>
          <p:cNvSpPr txBox="1"/>
          <p:nvPr>
            <p:ph idx="3"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Google Shape;43;p66"/>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 name="Shape 44"/>
        <p:cNvGrpSpPr/>
        <p:nvPr/>
      </p:nvGrpSpPr>
      <p:grpSpPr>
        <a:xfrm>
          <a:off x="0" y="0"/>
          <a:ext cx="0" cy="0"/>
          <a:chOff x="0" y="0"/>
          <a:chExt cx="0" cy="0"/>
        </a:xfrm>
      </p:grpSpPr>
      <p:sp>
        <p:nvSpPr>
          <p:cNvPr id="45" name="Google Shape;45;p6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6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6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6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Google Shape;49;p67"/>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7"/>
          <p:cNvSpPr txBox="1"/>
          <p:nvPr>
            <p:ph idx="5"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1" name="Google Shape;51;p67"/>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2" name="Shape 52"/>
        <p:cNvGrpSpPr/>
        <p:nvPr/>
      </p:nvGrpSpPr>
      <p:grpSpPr>
        <a:xfrm>
          <a:off x="0" y="0"/>
          <a:ext cx="0" cy="0"/>
          <a:chOff x="0" y="0"/>
          <a:chExt cx="0" cy="0"/>
        </a:xfrm>
      </p:grpSpPr>
      <p:sp>
        <p:nvSpPr>
          <p:cNvPr id="53" name="Google Shape;53;p68"/>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8"/>
          <p:cNvSpPr txBox="1"/>
          <p:nvPr>
            <p:ph idx="1"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Google Shape;55;p68"/>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resent">
  <p:cSld name="End Present">
    <p:spTree>
      <p:nvGrpSpPr>
        <p:cNvPr id="56" name="Shape 56"/>
        <p:cNvGrpSpPr/>
        <p:nvPr/>
      </p:nvGrpSpPr>
      <p:grpSpPr>
        <a:xfrm>
          <a:off x="0" y="0"/>
          <a:ext cx="0" cy="0"/>
          <a:chOff x="0" y="0"/>
          <a:chExt cx="0" cy="0"/>
        </a:xfrm>
      </p:grpSpPr>
      <p:sp>
        <p:nvSpPr>
          <p:cNvPr id="57" name="Google Shape;57;p69"/>
          <p:cNvSpPr/>
          <p:nvPr/>
        </p:nvSpPr>
        <p:spPr>
          <a:xfrm>
            <a:off x="-71355" y="-142689"/>
            <a:ext cx="9435633" cy="7043496"/>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69"/>
          <p:cNvSpPr txBox="1"/>
          <p:nvPr/>
        </p:nvSpPr>
        <p:spPr>
          <a:xfrm>
            <a:off x="2949787" y="2382911"/>
            <a:ext cx="3367903" cy="67710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lt1"/>
                </a:solidFill>
                <a:latin typeface="Calibri"/>
                <a:ea typeface="Calibri"/>
                <a:cs typeface="Calibri"/>
                <a:sym typeface="Calibri"/>
              </a:rPr>
              <a:t>THANK YOU </a:t>
            </a:r>
            <a:endParaRPr b="0" i="0" sz="3800" u="none" cap="none" strike="noStrike">
              <a:solidFill>
                <a:schemeClr val="lt1"/>
              </a:solidFill>
              <a:latin typeface="Calibri"/>
              <a:ea typeface="Calibri"/>
              <a:cs typeface="Calibri"/>
              <a:sym typeface="Calibri"/>
            </a:endParaRPr>
          </a:p>
        </p:txBody>
      </p:sp>
      <p:sp>
        <p:nvSpPr>
          <p:cNvPr id="59" name="Google Shape;59;p69">
            <a:hlinkClick r:id="rId2"/>
          </p:cNvPr>
          <p:cNvSpPr txBox="1"/>
          <p:nvPr/>
        </p:nvSpPr>
        <p:spPr>
          <a:xfrm>
            <a:off x="470934" y="6306862"/>
            <a:ext cx="432404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 2013 KMS Technology </a:t>
            </a:r>
            <a:endParaRPr b="0" i="0" sz="1200" u="none" cap="none" strike="noStrike">
              <a:solidFill>
                <a:schemeClr val="lt1"/>
              </a:solidFill>
              <a:latin typeface="Calibri"/>
              <a:ea typeface="Calibri"/>
              <a:cs typeface="Calibri"/>
              <a:sym typeface="Calibri"/>
            </a:endParaRPr>
          </a:p>
        </p:txBody>
      </p:sp>
      <p:sp>
        <p:nvSpPr>
          <p:cNvPr id="60" name="Google Shape;60;p6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1" name="Shape 61"/>
        <p:cNvGrpSpPr/>
        <p:nvPr/>
      </p:nvGrpSpPr>
      <p:grpSpPr>
        <a:xfrm>
          <a:off x="0" y="0"/>
          <a:ext cx="0" cy="0"/>
          <a:chOff x="0" y="0"/>
          <a:chExt cx="0" cy="0"/>
        </a:xfrm>
      </p:grpSpPr>
      <p:sp>
        <p:nvSpPr>
          <p:cNvPr id="62" name="Google Shape;62;p70"/>
          <p:cNvSpPr txBox="1"/>
          <p:nvPr>
            <p:ph type="title"/>
          </p:nvPr>
        </p:nvSpPr>
        <p:spPr>
          <a:xfrm>
            <a:off x="457200" y="1485915"/>
            <a:ext cx="3008313" cy="112905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27AAE1"/>
              </a:buClr>
              <a:buSzPts val="2000"/>
              <a:buFont typeface="Calibri"/>
              <a:buNone/>
              <a:defRPr b="1" i="0" sz="20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70"/>
          <p:cNvSpPr txBox="1"/>
          <p:nvPr>
            <p:ph idx="1" type="body"/>
          </p:nvPr>
        </p:nvSpPr>
        <p:spPr>
          <a:xfrm>
            <a:off x="3575050" y="1477908"/>
            <a:ext cx="5111750" cy="4557846"/>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70"/>
          <p:cNvSpPr txBox="1"/>
          <p:nvPr>
            <p:ph idx="2" type="body"/>
          </p:nvPr>
        </p:nvSpPr>
        <p:spPr>
          <a:xfrm>
            <a:off x="457200" y="2796709"/>
            <a:ext cx="3008313" cy="3239045"/>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70"/>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70"/>
          <p:cNvSpPr txBox="1"/>
          <p:nvPr>
            <p:ph idx="3"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logo-noslogan.png" id="10" name="Google Shape;10;p61"/>
          <p:cNvPicPr preferRelativeResize="0"/>
          <p:nvPr/>
        </p:nvPicPr>
        <p:blipFill rotWithShape="1">
          <a:blip r:embed="rId1">
            <a:alphaModFix/>
          </a:blip>
          <a:srcRect b="0" l="0" r="0" t="0"/>
          <a:stretch/>
        </p:blipFill>
        <p:spPr>
          <a:xfrm>
            <a:off x="7365999" y="274638"/>
            <a:ext cx="1388197" cy="491422"/>
          </a:xfrm>
          <a:prstGeom prst="rect">
            <a:avLst/>
          </a:prstGeom>
          <a:noFill/>
          <a:ln>
            <a:noFill/>
          </a:ln>
        </p:spPr>
      </p:pic>
      <p:sp>
        <p:nvSpPr>
          <p:cNvPr id="11" name="Google Shape;11;p61"/>
          <p:cNvSpPr/>
          <p:nvPr/>
        </p:nvSpPr>
        <p:spPr>
          <a:xfrm>
            <a:off x="-28434" y="6378847"/>
            <a:ext cx="9222194" cy="597685"/>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 name="Google Shape;12;p61"/>
          <p:cNvSpPr txBox="1"/>
          <p:nvPr/>
        </p:nvSpPr>
        <p:spPr>
          <a:xfrm>
            <a:off x="3488267" y="7535333"/>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 name="Google Shape;13;p6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hyperlink" Target="https://www.geeksforgeeks.org/exceptions-in-java/?ref=lbp" TargetMode="External"/><Relationship Id="rId10" Type="http://schemas.openxmlformats.org/officeDocument/2006/relationships/hyperlink" Target="https://docs.oracle.com/javase/tutorial/essential/exceptions/index.html"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docs.oracle.com/javase/tutorial/java/javaOO/index.html"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geeksforgeeks.org/data-types-in-java/?ref=lbp" TargetMode="External"/><Relationship Id="rId7" Type="http://schemas.openxmlformats.org/officeDocument/2006/relationships/hyperlink" Target="https://www.geeksforgeeks.org/basic-operators-java/?ref=rp" TargetMode="External"/><Relationship Id="rId8" Type="http://schemas.openxmlformats.org/officeDocument/2006/relationships/hyperlink" Target="https://docs.oracle.com/javase/tutorial/java/nutsandbolts/flow.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geeksforgeeks.org/access-modifiers-java/" TargetMode="External"/><Relationship Id="rId4" Type="http://schemas.openxmlformats.org/officeDocument/2006/relationships/hyperlink" Target="https://www.geeksforgeeks.org/checked-vs-unchecked-exceptions-in-java/" TargetMode="External"/><Relationship Id="rId5" Type="http://schemas.openxmlformats.org/officeDocument/2006/relationships/hyperlink" Target="https://www.geeksforgeeks.org/checked-vs-unchecked-exceptions-in-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geeksforgeeks.org/interfaces-in-java/" TargetMode="External"/><Relationship Id="rId4" Type="http://schemas.openxmlformats.org/officeDocument/2006/relationships/hyperlink" Target="https://www.geeksforgeeks.org/abstract-classes-in-java/" TargetMode="External"/><Relationship Id="rId5" Type="http://schemas.openxmlformats.org/officeDocument/2006/relationships/hyperlink" Target="http://contribute.geeksforgeeks.org/encapsulation-in-java/" TargetMode="External"/><Relationship Id="rId6" Type="http://schemas.openxmlformats.org/officeDocument/2006/relationships/hyperlink" Target="https://docs.oracle.com/javase/8/docs/api/java/lang/Comparable.html" TargetMode="External"/><Relationship Id="rId7" Type="http://schemas.openxmlformats.org/officeDocument/2006/relationships/hyperlink" Target="https://docs.oracle.com/javase/8/docs/api/java/lang/Cloneable.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geeksforgeeks.org/classes-objects-java/?ref=lbp" TargetMode="External"/><Relationship Id="rId7" Type="http://schemas.openxmlformats.org/officeDocument/2006/relationships/hyperlink" Target="https://docs.oracle.com/javase/tutorial/java/IandI/index.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Programming_language" TargetMode="External"/><Relationship Id="rId4" Type="http://schemas.openxmlformats.org/officeDocument/2006/relationships/hyperlink" Target="https://en.wikipedia.org/wiki/Programming_style" TargetMode="External"/><Relationship Id="rId5" Type="http://schemas.openxmlformats.org/officeDocument/2006/relationships/hyperlink" Target="https://en.wikipedia.org/wiki/Compiler" TargetMode="External"/><Relationship Id="rId6" Type="http://schemas.openxmlformats.org/officeDocument/2006/relationships/hyperlink" Target="https://en.wikipedia.org/wiki/Software_maintenan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1" Type="http://schemas.openxmlformats.org/officeDocument/2006/relationships/hyperlink" Target="https://en.wikipedia.org/wiki/Defensive_programming" TargetMode="External"/><Relationship Id="rId10" Type="http://schemas.openxmlformats.org/officeDocument/2006/relationships/hyperlink" Target="https://en.wikipedia.org/wiki/Comment_(computer_programming)" TargetMode="External"/><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en.wikipedia.org/wiki/Open-source_software" TargetMode="External"/><Relationship Id="rId4" Type="http://schemas.openxmlformats.org/officeDocument/2006/relationships/hyperlink" Target="https://en.wikipedia.org/wiki/Software_quality" TargetMode="External"/><Relationship Id="rId9" Type="http://schemas.openxmlformats.org/officeDocument/2006/relationships/hyperlink" Target="https://en.wikipedia.org/wiki/Cyclomatic_complexity" TargetMode="External"/><Relationship Id="rId5" Type="http://schemas.openxmlformats.org/officeDocument/2006/relationships/hyperlink" Target="https://en.wikipedia.org/wiki/Duplicate_code" TargetMode="External"/><Relationship Id="rId6" Type="http://schemas.openxmlformats.org/officeDocument/2006/relationships/hyperlink" Target="https://en.wikipedia.org/wiki/Programming_style" TargetMode="External"/><Relationship Id="rId7" Type="http://schemas.openxmlformats.org/officeDocument/2006/relationships/hyperlink" Target="https://en.wikipedia.org/wiki/Unit_testing" TargetMode="External"/><Relationship Id="rId8" Type="http://schemas.openxmlformats.org/officeDocument/2006/relationships/hyperlink" Target="https://en.wikipedia.org/wiki/Code_coverag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en.wikipedia.org/wiki/SOLID"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en.wikipedia.org/wiki/Coding_conventions" TargetMode="External"/><Relationship Id="rId7" Type="http://schemas.openxmlformats.org/officeDocument/2006/relationships/hyperlink" Target="https://google.github.io/styleguide/javaguide.html" TargetMode="External"/><Relationship Id="rId8" Type="http://schemas.openxmlformats.org/officeDocument/2006/relationships/hyperlink" Target="https://rules.sonarsource.com/jav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en.wikipedia.org/wiki/Asymptotic_analysis" TargetMode="External"/><Relationship Id="rId4" Type="http://schemas.openxmlformats.org/officeDocument/2006/relationships/hyperlink" Target="https://en.wikipedia.org/wiki/Function_(mathematics)" TargetMode="External"/><Relationship Id="rId5" Type="http://schemas.openxmlformats.org/officeDocument/2006/relationships/hyperlink" Target="https://en.wikipedia.org/wiki/Argument_of_a_function" TargetMode="External"/><Relationship Id="rId6" Type="http://schemas.openxmlformats.org/officeDocument/2006/relationships/hyperlink" Target="https://en.wikipedia.org/wiki/Computer_science" TargetMode="External"/><Relationship Id="rId7" Type="http://schemas.openxmlformats.org/officeDocument/2006/relationships/hyperlink" Target="https://en.wikipedia.org/wiki/Computational_complexity_theory" TargetMode="External"/><Relationship Id="rId8"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www.geeksforgeeks.org/stream-in-java/"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geeksforgeeks.org/analysis-of-algorithms-set-4-analysis-of-loops/" TargetMode="External"/><Relationship Id="rId7" Type="http://schemas.openxmlformats.org/officeDocument/2006/relationships/hyperlink" Target="https://www.geeksforgeeks.org/collections-in-java-2/?ref=lbp" TargetMode="External"/><Relationship Id="rId8" Type="http://schemas.openxmlformats.org/officeDocument/2006/relationships/hyperlink" Target="https://docs.oracle.com/javase/tutorial/collections/index.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4.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dev.mysql.com/doc/refman/8.0/en/glossary.html#glos_thre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docs.oracle.com/javase/tutorial/jdbc/index.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3.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9.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docs.oracle.com/javase/tutorial/essential/io/index.html" TargetMode="External"/><Relationship Id="rId7" Type="http://schemas.openxmlformats.org/officeDocument/2006/relationships/hyperlink" Target="http://tutorials.jenkov.com/java-io/index.htm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6.png"/><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refactoring.guru/design-patterns/decorat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ctrTitle"/>
          </p:nvPr>
        </p:nvSpPr>
        <p:spPr>
          <a:xfrm>
            <a:off x="367598" y="2130425"/>
            <a:ext cx="7404802" cy="100241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7AAE1"/>
              </a:buClr>
              <a:buSzPts val="3200"/>
              <a:buFont typeface="Calibri"/>
              <a:buNone/>
            </a:pPr>
            <a:r>
              <a:rPr lang="en-US"/>
              <a:t>BASIC JAVA</a:t>
            </a:r>
            <a:endParaRPr b="1" i="0" sz="3200" u="none" cap="none" strike="noStrike">
              <a:solidFill>
                <a:srgbClr val="27AAE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c2adec9ae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a:t>
            </a:r>
            <a:r>
              <a:rPr lang="en-US"/>
              <a:t>. EXCEPTION - Category</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51" name="Google Shape;151;gac2adec9ae_0_0"/>
          <p:cNvSpPr txBox="1"/>
          <p:nvPr>
            <p:ph idx="1" type="body"/>
          </p:nvPr>
        </p:nvSpPr>
        <p:spPr>
          <a:xfrm>
            <a:off x="457200" y="808625"/>
            <a:ext cx="8229600" cy="15864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chemeClr val="dk1"/>
              </a:buClr>
              <a:buSzPts val="1600"/>
              <a:buFont typeface="Calibri"/>
              <a:buChar char="•"/>
            </a:pPr>
            <a:r>
              <a:rPr b="1" lang="en-US" sz="1600">
                <a:highlight>
                  <a:srgbClr val="FFFFFF"/>
                </a:highlight>
              </a:rPr>
              <a:t>Checked Exception</a:t>
            </a:r>
            <a:r>
              <a:rPr lang="en-US" sz="1600">
                <a:highlight>
                  <a:srgbClr val="FFFFFF"/>
                </a:highlight>
              </a:rPr>
              <a:t>: checked at compile time</a:t>
            </a:r>
            <a:endParaRPr sz="1600">
              <a:highlight>
                <a:srgbClr val="FFFFFF"/>
              </a:highlight>
            </a:endParaRPr>
          </a:p>
          <a:p>
            <a:pPr indent="-330200" lvl="0" marL="457200" rtl="0" algn="l">
              <a:spcBef>
                <a:spcPts val="0"/>
              </a:spcBef>
              <a:spcAft>
                <a:spcPts val="0"/>
              </a:spcAft>
              <a:buSzPts val="1600"/>
              <a:buFont typeface="Calibri"/>
              <a:buChar char="•"/>
            </a:pPr>
            <a:r>
              <a:rPr b="1" lang="en-US" sz="1600">
                <a:highlight>
                  <a:srgbClr val="FFFFFF"/>
                </a:highlight>
              </a:rPr>
              <a:t>Unchecked Exception</a:t>
            </a:r>
            <a:r>
              <a:rPr lang="en-US" sz="1600">
                <a:highlight>
                  <a:srgbClr val="FFFFFF"/>
                </a:highlight>
              </a:rPr>
              <a:t>: not checked at compile time</a:t>
            </a:r>
            <a:endParaRPr sz="1600">
              <a:highlight>
                <a:srgbClr val="FFFFFF"/>
              </a:highlight>
            </a:endParaRPr>
          </a:p>
          <a:p>
            <a:pPr indent="-330200" lvl="1" marL="914400" marR="0" rtl="0" algn="l">
              <a:lnSpc>
                <a:spcPct val="100000"/>
              </a:lnSpc>
              <a:spcBef>
                <a:spcPts val="0"/>
              </a:spcBef>
              <a:spcAft>
                <a:spcPts val="0"/>
              </a:spcAft>
              <a:buClr>
                <a:schemeClr val="dk1"/>
              </a:buClr>
              <a:buSzPts val="1600"/>
              <a:buFont typeface="Calibri"/>
              <a:buChar char="–"/>
            </a:pPr>
            <a:r>
              <a:rPr b="1" lang="en-US" sz="1600">
                <a:highlight>
                  <a:srgbClr val="FFFFFF"/>
                </a:highlight>
              </a:rPr>
              <a:t>Error</a:t>
            </a:r>
            <a:r>
              <a:rPr lang="en-US" sz="1600">
                <a:highlight>
                  <a:srgbClr val="FFFFFF"/>
                </a:highlight>
              </a:rPr>
              <a:t>: external to the application</a:t>
            </a:r>
            <a:endParaRPr sz="1600">
              <a:highlight>
                <a:srgbClr val="FFFFFF"/>
              </a:highlight>
            </a:endParaRPr>
          </a:p>
          <a:p>
            <a:pPr indent="-330200" lvl="1" marL="914400" marR="0" rtl="0" algn="l">
              <a:lnSpc>
                <a:spcPct val="100000"/>
              </a:lnSpc>
              <a:spcBef>
                <a:spcPts val="0"/>
              </a:spcBef>
              <a:spcAft>
                <a:spcPts val="0"/>
              </a:spcAft>
              <a:buClr>
                <a:schemeClr val="dk1"/>
              </a:buClr>
              <a:buSzPts val="1600"/>
              <a:buFont typeface="Calibri"/>
              <a:buChar char="–"/>
            </a:pPr>
            <a:r>
              <a:rPr b="1" lang="en-US" sz="1600">
                <a:highlight>
                  <a:srgbClr val="FFFFFF"/>
                </a:highlight>
              </a:rPr>
              <a:t>RuntimeException</a:t>
            </a:r>
            <a:r>
              <a:rPr lang="en-US" sz="1600">
                <a:highlight>
                  <a:srgbClr val="FFFFFF"/>
                </a:highlight>
              </a:rPr>
              <a:t>: internal to the application, usually indicate programming bugs</a:t>
            </a:r>
            <a:endParaRPr sz="1600">
              <a:highlight>
                <a:srgbClr val="FFFFFF"/>
              </a:highlight>
            </a:endParaRPr>
          </a:p>
          <a:p>
            <a:pPr indent="-330200" lvl="0" marL="457200" marR="0" rtl="0" algn="l">
              <a:lnSpc>
                <a:spcPct val="100000"/>
              </a:lnSpc>
              <a:spcBef>
                <a:spcPts val="0"/>
              </a:spcBef>
              <a:spcAft>
                <a:spcPts val="0"/>
              </a:spcAft>
              <a:buSzPts val="1600"/>
              <a:buFont typeface="Calibri"/>
              <a:buChar char="•"/>
            </a:pPr>
            <a:r>
              <a:rPr lang="en-US" sz="1600"/>
              <a:t>If a client can reasonably be expected to recover from an exception, make it a checked exception.   If a client cannot do anything to recover from the exception, make it an unchecked exception</a:t>
            </a:r>
            <a:endParaRPr sz="1600"/>
          </a:p>
        </p:txBody>
      </p:sp>
      <p:sp>
        <p:nvSpPr>
          <p:cNvPr id="152" name="Google Shape;152;gac2adec9ae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pic>
        <p:nvPicPr>
          <p:cNvPr id="153" name="Google Shape;153;gac2adec9ae_0_0"/>
          <p:cNvPicPr preferRelativeResize="0"/>
          <p:nvPr/>
        </p:nvPicPr>
        <p:blipFill>
          <a:blip r:embed="rId3">
            <a:alphaModFix/>
          </a:blip>
          <a:stretch>
            <a:fillRect/>
          </a:stretch>
        </p:blipFill>
        <p:spPr>
          <a:xfrm>
            <a:off x="1875504" y="2395024"/>
            <a:ext cx="5392985" cy="391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ac2adec9ae_0_1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 EXCEPTION - Call Stack</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59" name="Google Shape;159;gac2adec9ae_0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pic>
        <p:nvPicPr>
          <p:cNvPr id="160" name="Google Shape;160;gac2adec9ae_0_16"/>
          <p:cNvPicPr preferRelativeResize="0"/>
          <p:nvPr/>
        </p:nvPicPr>
        <p:blipFill>
          <a:blip r:embed="rId3">
            <a:alphaModFix/>
          </a:blip>
          <a:stretch>
            <a:fillRect/>
          </a:stretch>
        </p:blipFill>
        <p:spPr>
          <a:xfrm>
            <a:off x="447713" y="1188287"/>
            <a:ext cx="8248587" cy="495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ad6cee23df_0_1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 EXCEPTION - Handling</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66" name="Google Shape;166;gad6cee23df_0_16"/>
          <p:cNvSpPr txBox="1"/>
          <p:nvPr>
            <p:ph idx="1" type="body"/>
          </p:nvPr>
        </p:nvSpPr>
        <p:spPr>
          <a:xfrm>
            <a:off x="457200" y="1183826"/>
            <a:ext cx="8229600" cy="49683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t>try, catch, finally</a:t>
            </a:r>
            <a:endParaRPr sz="2800"/>
          </a:p>
          <a:p>
            <a:pPr indent="-406400" lvl="0" marL="457200" marR="0" rtl="0" algn="l">
              <a:lnSpc>
                <a:spcPct val="100000"/>
              </a:lnSpc>
              <a:spcBef>
                <a:spcPts val="0"/>
              </a:spcBef>
              <a:spcAft>
                <a:spcPts val="0"/>
              </a:spcAft>
              <a:buSzPts val="2800"/>
              <a:buFont typeface="Calibri"/>
              <a:buChar char="•"/>
            </a:pPr>
            <a:r>
              <a:rPr lang="en-US" sz="2800"/>
              <a:t>try-with-resources</a:t>
            </a:r>
            <a:endParaRPr sz="2800"/>
          </a:p>
          <a:p>
            <a:pPr indent="-406400" lvl="1" marL="914400" marR="0" rtl="0" algn="l">
              <a:lnSpc>
                <a:spcPct val="100000"/>
              </a:lnSpc>
              <a:spcBef>
                <a:spcPts val="0"/>
              </a:spcBef>
              <a:spcAft>
                <a:spcPts val="0"/>
              </a:spcAft>
              <a:buSzPts val="2800"/>
              <a:buFont typeface="Calibri"/>
              <a:buChar char="–"/>
            </a:pPr>
            <a:r>
              <a:rPr lang="en-US"/>
              <a:t>A resource is an object that must be closed after the program is finished with it</a:t>
            </a:r>
            <a:endParaRPr/>
          </a:p>
          <a:p>
            <a:pPr indent="-406400" lvl="1" marL="914400" marR="0" rtl="0" algn="l">
              <a:lnSpc>
                <a:spcPct val="100000"/>
              </a:lnSpc>
              <a:spcBef>
                <a:spcPts val="0"/>
              </a:spcBef>
              <a:spcAft>
                <a:spcPts val="0"/>
              </a:spcAft>
              <a:buSzPts val="2800"/>
              <a:buFont typeface="Calibri"/>
              <a:buChar char="–"/>
            </a:pPr>
            <a:r>
              <a:rPr lang="en-US"/>
              <a:t>Any catch or finally block is run after the resources declared have been closed</a:t>
            </a:r>
            <a:endParaRPr/>
          </a:p>
          <a:p>
            <a:pPr indent="-406400" lvl="0" marL="457200" marR="0" rtl="0" algn="l">
              <a:lnSpc>
                <a:spcPct val="100000"/>
              </a:lnSpc>
              <a:spcBef>
                <a:spcPts val="0"/>
              </a:spcBef>
              <a:spcAft>
                <a:spcPts val="0"/>
              </a:spcAft>
              <a:buSzPts val="2800"/>
              <a:buFont typeface="Calibri"/>
              <a:buChar char="•"/>
            </a:pPr>
            <a:r>
              <a:rPr lang="en-US" sz="2800"/>
              <a:t>exception logging, rethrowing practices</a:t>
            </a:r>
            <a:endParaRPr sz="2800"/>
          </a:p>
          <a:p>
            <a:pPr indent="-406400" lvl="1" marL="914400" marR="0" rtl="0" algn="l">
              <a:lnSpc>
                <a:spcPct val="100000"/>
              </a:lnSpc>
              <a:spcBef>
                <a:spcPts val="0"/>
              </a:spcBef>
              <a:spcAft>
                <a:spcPts val="0"/>
              </a:spcAft>
              <a:buSzPts val="2800"/>
              <a:buFont typeface="Calibri"/>
              <a:buChar char="–"/>
            </a:pPr>
            <a:r>
              <a:rPr lang="en-US">
                <a:solidFill>
                  <a:srgbClr val="323232"/>
                </a:solidFill>
                <a:highlight>
                  <a:srgbClr val="FFFFFF"/>
                </a:highlight>
              </a:rPr>
              <a:t>should not suppress caught exceptions with blank catch blocks</a:t>
            </a:r>
            <a:endParaRPr>
              <a:solidFill>
                <a:srgbClr val="323232"/>
              </a:solidFill>
              <a:highlight>
                <a:srgbClr val="FFFFFF"/>
              </a:highlight>
            </a:endParaRPr>
          </a:p>
          <a:p>
            <a:pPr indent="-406400" lvl="1" marL="914400" marR="0" rtl="0" algn="l">
              <a:lnSpc>
                <a:spcPct val="100000"/>
              </a:lnSpc>
              <a:spcBef>
                <a:spcPts val="0"/>
              </a:spcBef>
              <a:spcAft>
                <a:spcPts val="0"/>
              </a:spcAft>
              <a:buClr>
                <a:srgbClr val="323232"/>
              </a:buClr>
              <a:buSzPts val="2800"/>
              <a:buFont typeface="Calibri"/>
              <a:buChar char="–"/>
            </a:pPr>
            <a:r>
              <a:rPr lang="en-US">
                <a:solidFill>
                  <a:srgbClr val="323232"/>
                </a:solidFill>
                <a:highlight>
                  <a:srgbClr val="FFFFFF"/>
                </a:highlight>
              </a:rPr>
              <a:t>prevent missing stack traces</a:t>
            </a:r>
            <a:endParaRPr>
              <a:solidFill>
                <a:srgbClr val="323232"/>
              </a:solidFill>
              <a:highlight>
                <a:srgbClr val="FFFFFF"/>
              </a:highlight>
            </a:endParaRPr>
          </a:p>
        </p:txBody>
      </p:sp>
      <p:sp>
        <p:nvSpPr>
          <p:cNvPr id="167" name="Google Shape;167;gad6cee23df_0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ad6cee23df_0_23"/>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 EXCEPTION</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73" name="Google Shape;173;gad6cee23df_0_23"/>
          <p:cNvSpPr txBox="1"/>
          <p:nvPr>
            <p:ph idx="1" type="body"/>
          </p:nvPr>
        </p:nvSpPr>
        <p:spPr>
          <a:xfrm>
            <a:off x="457200" y="818875"/>
            <a:ext cx="8229600" cy="54864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600"/>
              <a:t>private static final Logger LOGGER = LoggerFactory.getLogger(MyApplication.class);</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rPr lang="en-US" sz="1600"/>
              <a:t>public void writeList(List&lt;String&gt; list) </a:t>
            </a:r>
            <a:r>
              <a:rPr b="1" lang="en-US" sz="1600"/>
              <a:t>throws </a:t>
            </a:r>
            <a:r>
              <a:rPr lang="en-US" sz="1600"/>
              <a:t>IOException {</a:t>
            </a:r>
            <a:endParaRPr sz="1600"/>
          </a:p>
          <a:p>
            <a:pPr indent="0" lvl="0" marL="0" marR="0" rtl="0" algn="l">
              <a:lnSpc>
                <a:spcPct val="100000"/>
              </a:lnSpc>
              <a:spcBef>
                <a:spcPts val="0"/>
              </a:spcBef>
              <a:spcAft>
                <a:spcPts val="0"/>
              </a:spcAft>
              <a:buNone/>
            </a:pPr>
            <a:r>
              <a:rPr lang="en-US" sz="1600"/>
              <a:t>    PrintWriter out = null;</a:t>
            </a:r>
            <a:endParaRPr sz="1600"/>
          </a:p>
          <a:p>
            <a:pPr indent="0" lvl="0" marL="0" marR="0" rtl="0" algn="l">
              <a:lnSpc>
                <a:spcPct val="100000"/>
              </a:lnSpc>
              <a:spcBef>
                <a:spcPts val="0"/>
              </a:spcBef>
              <a:spcAft>
                <a:spcPts val="0"/>
              </a:spcAft>
              <a:buNone/>
            </a:pPr>
            <a:r>
              <a:rPr lang="en-US" sz="1600"/>
              <a:t>    </a:t>
            </a:r>
            <a:r>
              <a:rPr b="1" lang="en-US" sz="1600"/>
              <a:t>try </a:t>
            </a:r>
            <a:r>
              <a:rPr lang="en-US" sz="1600"/>
              <a:t>{	// try (PrintWriter out = new PrintWriter(new FileWriter("OutFile.txt"))) {</a:t>
            </a:r>
            <a:endParaRPr sz="1600"/>
          </a:p>
          <a:p>
            <a:pPr indent="0" lvl="0" marL="0" marR="0" rtl="0" algn="l">
              <a:lnSpc>
                <a:spcPct val="100000"/>
              </a:lnSpc>
              <a:spcBef>
                <a:spcPts val="0"/>
              </a:spcBef>
              <a:spcAft>
                <a:spcPts val="0"/>
              </a:spcAft>
              <a:buNone/>
            </a:pPr>
            <a:r>
              <a:rPr lang="en-US" sz="1600"/>
              <a:t>        out = new PrintWriter(new FileWriter("OutFile.txt"));</a:t>
            </a:r>
            <a:endParaRPr sz="1600"/>
          </a:p>
          <a:p>
            <a:pPr indent="0" lvl="0" marL="0" marR="0" rtl="0" algn="l">
              <a:lnSpc>
                <a:spcPct val="100000"/>
              </a:lnSpc>
              <a:spcBef>
                <a:spcPts val="0"/>
              </a:spcBef>
              <a:spcAft>
                <a:spcPts val="0"/>
              </a:spcAft>
              <a:buNone/>
            </a:pPr>
            <a:r>
              <a:rPr lang="en-US" sz="1600"/>
              <a:t>        for (int i = 0; i &lt; list.size(); i++) {</a:t>
            </a:r>
            <a:endParaRPr sz="1600"/>
          </a:p>
          <a:p>
            <a:pPr indent="0" lvl="0" marL="0" marR="0" rtl="0" algn="l">
              <a:lnSpc>
                <a:spcPct val="100000"/>
              </a:lnSpc>
              <a:spcBef>
                <a:spcPts val="0"/>
              </a:spcBef>
              <a:spcAft>
                <a:spcPts val="0"/>
              </a:spcAft>
              <a:buNone/>
            </a:pPr>
            <a:r>
              <a:rPr lang="en-US" sz="1600"/>
              <a:t>            out.println("Value at: " + i + " = " + list.get(i));</a:t>
            </a:r>
            <a:endParaRPr sz="1600"/>
          </a:p>
          <a:p>
            <a:pPr indent="0" lvl="0" marL="0" marR="0" rtl="0" algn="l">
              <a:lnSpc>
                <a:spcPct val="100000"/>
              </a:lnSpc>
              <a:spcBef>
                <a:spcPts val="0"/>
              </a:spcBef>
              <a:spcAft>
                <a:spcPts val="0"/>
              </a:spcAft>
              <a:buNone/>
            </a:pPr>
            <a:r>
              <a:rPr lang="en-US" sz="1600"/>
              <a:t>        }</a:t>
            </a:r>
            <a:endParaRPr sz="1600"/>
          </a:p>
          <a:p>
            <a:pPr indent="0" lvl="0" marL="0" marR="0" rtl="0" algn="l">
              <a:lnSpc>
                <a:spcPct val="100000"/>
              </a:lnSpc>
              <a:spcBef>
                <a:spcPts val="0"/>
              </a:spcBef>
              <a:spcAft>
                <a:spcPts val="0"/>
              </a:spcAft>
              <a:buNone/>
            </a:pPr>
            <a:r>
              <a:rPr lang="en-US" sz="1600"/>
              <a:t>    } </a:t>
            </a:r>
            <a:r>
              <a:rPr b="1" lang="en-US" sz="1600"/>
              <a:t>catch </a:t>
            </a:r>
            <a:r>
              <a:rPr lang="en-US" sz="1600"/>
              <a:t>(IndexOutOfBoundsException e) {</a:t>
            </a:r>
            <a:endParaRPr sz="1600"/>
          </a:p>
          <a:p>
            <a:pPr indent="0" lvl="0" marL="0" rtl="0" algn="l">
              <a:spcBef>
                <a:spcPts val="0"/>
              </a:spcBef>
              <a:spcAft>
                <a:spcPts val="0"/>
              </a:spcAft>
              <a:buClr>
                <a:schemeClr val="dk1"/>
              </a:buClr>
              <a:buSzPts val="1100"/>
              <a:buFont typeface="Arial"/>
              <a:buNone/>
            </a:pPr>
            <a:r>
              <a:rPr lang="en-US" sz="1600"/>
              <a:t>        LOGGER.error("Caught IndexOutOfBoundsException:{} ",  e.getMessage());</a:t>
            </a:r>
            <a:endParaRPr sz="1600"/>
          </a:p>
          <a:p>
            <a:pPr indent="0" lvl="0" marL="0" marR="0" rtl="0" algn="l">
              <a:lnSpc>
                <a:spcPct val="100000"/>
              </a:lnSpc>
              <a:spcBef>
                <a:spcPts val="0"/>
              </a:spcBef>
              <a:spcAft>
                <a:spcPts val="0"/>
              </a:spcAft>
              <a:buNone/>
            </a:pPr>
            <a:r>
              <a:rPr lang="en-US" sz="1600"/>
              <a:t>        </a:t>
            </a:r>
            <a:r>
              <a:rPr b="1" lang="en-US" sz="1600"/>
              <a:t>throw </a:t>
            </a:r>
            <a:r>
              <a:rPr lang="en-US" sz="1600"/>
              <a:t>e;</a:t>
            </a:r>
            <a:endParaRPr sz="1600"/>
          </a:p>
          <a:p>
            <a:pPr indent="0" lvl="0" marL="0" marR="0" rtl="0" algn="l">
              <a:lnSpc>
                <a:spcPct val="100000"/>
              </a:lnSpc>
              <a:spcBef>
                <a:spcPts val="0"/>
              </a:spcBef>
              <a:spcAft>
                <a:spcPts val="0"/>
              </a:spcAft>
              <a:buNone/>
            </a:pPr>
            <a:r>
              <a:rPr lang="en-US" sz="1600"/>
              <a:t>    } </a:t>
            </a:r>
            <a:r>
              <a:rPr b="1" lang="en-US" sz="1600"/>
              <a:t>catch </a:t>
            </a:r>
            <a:r>
              <a:rPr lang="en-US" sz="1600"/>
              <a:t>(IOException e) {</a:t>
            </a:r>
            <a:endParaRPr sz="1600"/>
          </a:p>
          <a:p>
            <a:pPr indent="0" lvl="0" marL="0" marR="0" rtl="0" algn="l">
              <a:lnSpc>
                <a:spcPct val="100000"/>
              </a:lnSpc>
              <a:spcBef>
                <a:spcPts val="0"/>
              </a:spcBef>
              <a:spcAft>
                <a:spcPts val="0"/>
              </a:spcAft>
              <a:buNone/>
            </a:pPr>
            <a:r>
              <a:rPr lang="en-US" sz="1600"/>
              <a:t>        LOGGER.error("Caught IOException: {} ",  e.getMessage());</a:t>
            </a:r>
            <a:endParaRPr sz="1600"/>
          </a:p>
          <a:p>
            <a:pPr indent="0" lvl="0" marL="0" marR="0" rtl="0" algn="l">
              <a:lnSpc>
                <a:spcPct val="100000"/>
              </a:lnSpc>
              <a:spcBef>
                <a:spcPts val="0"/>
              </a:spcBef>
              <a:spcAft>
                <a:spcPts val="0"/>
              </a:spcAft>
              <a:buNone/>
            </a:pPr>
            <a:r>
              <a:rPr lang="en-US" sz="1600"/>
              <a:t>        </a:t>
            </a:r>
            <a:r>
              <a:rPr b="1" lang="en-US" sz="1600"/>
              <a:t>throw </a:t>
            </a:r>
            <a:r>
              <a:rPr lang="en-US" sz="1600"/>
              <a:t>e;                    </a:t>
            </a:r>
            <a:endParaRPr sz="1600"/>
          </a:p>
          <a:p>
            <a:pPr indent="0" lvl="0" marL="0" marR="0" rtl="0" algn="l">
              <a:lnSpc>
                <a:spcPct val="100000"/>
              </a:lnSpc>
              <a:spcBef>
                <a:spcPts val="0"/>
              </a:spcBef>
              <a:spcAft>
                <a:spcPts val="0"/>
              </a:spcAft>
              <a:buNone/>
            </a:pPr>
            <a:r>
              <a:rPr lang="en-US" sz="1600"/>
              <a:t>    } </a:t>
            </a:r>
            <a:r>
              <a:rPr b="1" lang="en-US" sz="1600"/>
              <a:t>finally </a:t>
            </a:r>
            <a:r>
              <a:rPr lang="en-US" sz="1600"/>
              <a:t>{</a:t>
            </a:r>
            <a:endParaRPr sz="1600"/>
          </a:p>
          <a:p>
            <a:pPr indent="0" lvl="0" marL="0" rtl="0" algn="l">
              <a:spcBef>
                <a:spcPts val="0"/>
              </a:spcBef>
              <a:spcAft>
                <a:spcPts val="0"/>
              </a:spcAft>
              <a:buClr>
                <a:schemeClr val="dk1"/>
              </a:buClr>
              <a:buSzPts val="1100"/>
              <a:buFont typeface="Arial"/>
              <a:buNone/>
            </a:pPr>
            <a:r>
              <a:rPr lang="en-US" sz="1600"/>
              <a:t>        LOGGER.info(“Finally block”);</a:t>
            </a:r>
            <a:endParaRPr sz="1600"/>
          </a:p>
          <a:p>
            <a:pPr indent="0" lvl="0" marL="0" marR="0" rtl="0" algn="l">
              <a:lnSpc>
                <a:spcPct val="100000"/>
              </a:lnSpc>
              <a:spcBef>
                <a:spcPts val="0"/>
              </a:spcBef>
              <a:spcAft>
                <a:spcPts val="0"/>
              </a:spcAft>
              <a:buNone/>
            </a:pPr>
            <a:r>
              <a:rPr lang="en-US" sz="1600"/>
              <a:t>        if (out != null) {</a:t>
            </a:r>
            <a:endParaRPr sz="1600"/>
          </a:p>
          <a:p>
            <a:pPr indent="0" lvl="0" marL="0" marR="0" rtl="0" algn="l">
              <a:lnSpc>
                <a:spcPct val="100000"/>
              </a:lnSpc>
              <a:spcBef>
                <a:spcPts val="0"/>
              </a:spcBef>
              <a:spcAft>
                <a:spcPts val="0"/>
              </a:spcAft>
              <a:buNone/>
            </a:pPr>
            <a:r>
              <a:rPr lang="en-US" sz="1600"/>
              <a:t>            out.close();</a:t>
            </a:r>
            <a:endParaRPr sz="1600"/>
          </a:p>
          <a:p>
            <a:pPr indent="0" lvl="0" marL="0" marR="0" rtl="0" algn="l">
              <a:lnSpc>
                <a:spcPct val="100000"/>
              </a:lnSpc>
              <a:spcBef>
                <a:spcPts val="0"/>
              </a:spcBef>
              <a:spcAft>
                <a:spcPts val="0"/>
              </a:spcAft>
              <a:buNone/>
            </a:pPr>
            <a:r>
              <a:rPr lang="en-US" sz="1600"/>
              <a:t>        }</a:t>
            </a:r>
            <a:endParaRPr sz="1600"/>
          </a:p>
          <a:p>
            <a:pPr indent="0" lvl="0" marL="0" marR="0" rtl="0" algn="l">
              <a:lnSpc>
                <a:spcPct val="100000"/>
              </a:lnSpc>
              <a:spcBef>
                <a:spcPts val="0"/>
              </a:spcBef>
              <a:spcAft>
                <a:spcPts val="0"/>
              </a:spcAft>
              <a:buNone/>
            </a:pPr>
            <a:r>
              <a:rPr lang="en-US" sz="1600"/>
              <a:t>    }</a:t>
            </a:r>
            <a:endParaRPr sz="1600"/>
          </a:p>
          <a:p>
            <a:pPr indent="0" lvl="0" marL="0" marR="0" rtl="0" algn="l">
              <a:lnSpc>
                <a:spcPct val="100000"/>
              </a:lnSpc>
              <a:spcBef>
                <a:spcPts val="0"/>
              </a:spcBef>
              <a:spcAft>
                <a:spcPts val="0"/>
              </a:spcAft>
              <a:buNone/>
            </a:pPr>
            <a:r>
              <a:rPr lang="en-US" sz="1600"/>
              <a:t>}</a:t>
            </a:r>
            <a:endParaRPr sz="1600"/>
          </a:p>
          <a:p>
            <a:pPr indent="0" lvl="0" marL="0" marR="0" rtl="0" algn="l">
              <a:lnSpc>
                <a:spcPct val="100000"/>
              </a:lnSpc>
              <a:spcBef>
                <a:spcPts val="0"/>
              </a:spcBef>
              <a:spcAft>
                <a:spcPts val="0"/>
              </a:spcAft>
              <a:buNone/>
            </a:pPr>
            <a:r>
              <a:t/>
            </a:r>
            <a:endParaRPr sz="1100"/>
          </a:p>
        </p:txBody>
      </p:sp>
      <p:sp>
        <p:nvSpPr>
          <p:cNvPr id="174" name="Google Shape;174;gad6cee23df_0_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2" st="2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9"/>
          <p:cNvSpPr txBox="1"/>
          <p:nvPr>
            <p:ph type="title"/>
          </p:nvPr>
        </p:nvSpPr>
        <p:spPr>
          <a:xfrm>
            <a:off x="457200" y="274638"/>
            <a:ext cx="703580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180" name="Google Shape;180;p59"/>
          <p:cNvSpPr txBox="1"/>
          <p:nvPr/>
        </p:nvSpPr>
        <p:spPr>
          <a:xfrm>
            <a:off x="609600" y="1105196"/>
            <a:ext cx="8229600" cy="524758"/>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181" name="Google Shape;181;p59"/>
          <p:cNvSpPr/>
          <p:nvPr/>
        </p:nvSpPr>
        <p:spPr>
          <a:xfrm>
            <a:off x="385845" y="1231345"/>
            <a:ext cx="10902462" cy="26161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82" name="Google Shape;182;p59"/>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3" name="Google Shape;183;p59"/>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4" name="Google Shape;184;p59"/>
          <p:cNvSpPr txBox="1"/>
          <p:nvPr/>
        </p:nvSpPr>
        <p:spPr>
          <a:xfrm>
            <a:off x="457200" y="1619104"/>
            <a:ext cx="8229600" cy="3826955"/>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Language Basic:</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https://www.geeksforgeeks.org/data-types-in-java/?ref=lbp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https://www.geeksforgeeks.org/basic-operators-java/?ref=rp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https://docs.oracle.com/javase/tutorial/java/nutsandbolts/flow.html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https://docs.oracle.com/javase/tutorial/java/javaOO/index.html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0"/>
              </a:rPr>
              <a:t>https://docs.oracle.com/javase/tutorial/essential/exceptions/index.html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1"/>
              </a:rPr>
              <a:t>https://www.geeksforgeeks.org/exceptions-in-java/?ref=lbp</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185" name="Google Shape;185;p5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romanUcPeriod"/>
            </a:pPr>
            <a:r>
              <a:rPr lang="en-US"/>
              <a:t>LANGUAGE BASICS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ad6cee23df_0_3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b="1" i="0" sz="3200" u="none" cap="none" strike="noStrike">
              <a:solidFill>
                <a:srgbClr val="27AAE1"/>
              </a:solidFill>
              <a:latin typeface="Calibri"/>
              <a:ea typeface="Calibri"/>
              <a:cs typeface="Calibri"/>
              <a:sym typeface="Calibri"/>
            </a:endParaRPr>
          </a:p>
        </p:txBody>
      </p:sp>
      <p:sp>
        <p:nvSpPr>
          <p:cNvPr id="191" name="Google Shape;191;gad6cee23df_0_3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Calibri"/>
              <a:buAutoNum type="arabicPeriod"/>
            </a:pPr>
            <a:r>
              <a:rPr lang="en-US" sz="2800"/>
              <a:t>Inheritance</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Polymorphism</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Encapsulation</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Abstraction</a:t>
            </a:r>
            <a:endParaRPr sz="2800"/>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2" name="Google Shape;192;gad6cee23df_0_3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ad6cee23df_0_4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INHERITANCE - Define</a:t>
            </a:r>
            <a:endParaRPr b="1" i="0" sz="3200" u="none" cap="none" strike="noStrike">
              <a:solidFill>
                <a:srgbClr val="27AAE1"/>
              </a:solidFill>
              <a:latin typeface="Calibri"/>
              <a:ea typeface="Calibri"/>
              <a:cs typeface="Calibri"/>
              <a:sym typeface="Calibri"/>
            </a:endParaRPr>
          </a:p>
        </p:txBody>
      </p:sp>
      <p:sp>
        <p:nvSpPr>
          <p:cNvPr id="198" name="Google Shape;198;gad6cee23df_0_4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Classes can inherit commonly used state and behavior from other classes</a:t>
            </a:r>
            <a:endParaRPr>
              <a:solidFill>
                <a:srgbClr val="000000"/>
              </a:solidFill>
              <a:highlight>
                <a:srgbClr val="FFFFFF"/>
              </a:highlight>
            </a:endParaRPr>
          </a:p>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Each class is allowed to have one direct superclass and unlimited number of subclasses</a:t>
            </a:r>
            <a:endParaRPr i="1">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highlight>
                  <a:srgbClr val="FFFFFF"/>
                </a:highlight>
              </a:rPr>
              <a:t>Constructors are not inherited, but the constructor of the superclass can be invoked from the subclass</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highlight>
                  <a:srgbClr val="FFFFFF"/>
                </a:highlight>
              </a:rPr>
              <a:t>A subclass does not inherit the private members of its parent class</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Char char="–"/>
            </a:pPr>
            <a:r>
              <a:rPr lang="en-US">
                <a:solidFill>
                  <a:srgbClr val="000000"/>
                </a:solidFill>
                <a:highlight>
                  <a:srgbClr val="FFFFFF"/>
                </a:highlight>
              </a:rPr>
              <a:t>Casting Objects: </a:t>
            </a:r>
            <a:r>
              <a:rPr lang="en-US"/>
              <a:t>shows the use of an object of one type in place of another type, among the objects permitted by inheritance and implementations</a:t>
            </a:r>
            <a:endParaRPr>
              <a:solidFill>
                <a:srgbClr val="000000"/>
              </a:solidFill>
              <a:highlight>
                <a:srgbClr val="FFFFFF"/>
              </a:highlight>
            </a:endParaRPr>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rgbClr val="000000"/>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rgbClr val="000000"/>
              </a:solidFill>
            </a:endParaRPr>
          </a:p>
        </p:txBody>
      </p:sp>
      <p:sp>
        <p:nvSpPr>
          <p:cNvPr id="199" name="Google Shape;199;gad6cee23df_0_4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ad8aa9c027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a:t>
            </a:r>
            <a:r>
              <a:rPr lang="en-US"/>
              <a:t>INHERITANCE - Overridden</a:t>
            </a:r>
            <a:endParaRPr b="1" i="0" sz="3200" u="none" cap="none" strike="noStrike">
              <a:solidFill>
                <a:srgbClr val="27AAE1"/>
              </a:solidFill>
              <a:latin typeface="Calibri"/>
              <a:ea typeface="Calibri"/>
              <a:cs typeface="Calibri"/>
              <a:sym typeface="Calibri"/>
            </a:endParaRPr>
          </a:p>
        </p:txBody>
      </p:sp>
      <p:sp>
        <p:nvSpPr>
          <p:cNvPr id="205" name="Google Shape;205;gad8aa9c027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1" marL="457200" rtl="0" algn="l">
              <a:spcBef>
                <a:spcPts val="560"/>
              </a:spcBef>
              <a:spcAft>
                <a:spcPts val="0"/>
              </a:spcAft>
              <a:buClr>
                <a:srgbClr val="000000"/>
              </a:buClr>
              <a:buSzPts val="2400"/>
              <a:buFont typeface="Calibri"/>
              <a:buChar char="–"/>
            </a:pPr>
            <a:r>
              <a:rPr lang="en-US" sz="2400">
                <a:solidFill>
                  <a:srgbClr val="000000"/>
                </a:solidFill>
                <a:highlight>
                  <a:srgbClr val="FFFFFF"/>
                </a:highlight>
              </a:rPr>
              <a:t>Instance method in the subclass that has the same signature as the one in the superclass</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The </a:t>
            </a:r>
            <a:r>
              <a:rPr lang="en-US" sz="2400">
                <a:solidFill>
                  <a:srgbClr val="000000"/>
                </a:solidFill>
                <a:highlight>
                  <a:srgbClr val="FFFFFF"/>
                </a:highlight>
                <a:uFill>
                  <a:noFill/>
                </a:uFill>
                <a:hlinkClick r:id="rId3">
                  <a:extLst>
                    <a:ext uri="{A12FA001-AC4F-418D-AE19-62706E023703}">
                      <ahyp:hlinkClr val="tx"/>
                    </a:ext>
                  </a:extLst>
                </a:hlinkClick>
              </a:rPr>
              <a:t>access modifier</a:t>
            </a:r>
            <a:r>
              <a:rPr lang="en-US" sz="2400">
                <a:solidFill>
                  <a:srgbClr val="000000"/>
                </a:solidFill>
                <a:highlight>
                  <a:srgbClr val="FFFFFF"/>
                </a:highlight>
              </a:rPr>
              <a:t> for an overriding method can allow more, but not less, access than the overridden method</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Final, static, private, constructor methods can not be overridden</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The overriding method must have same return type (or subtype) </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If the super-class method does not throw an exception, subclass method can only throws the </a:t>
            </a:r>
            <a:r>
              <a:rPr lang="en-US" sz="2400">
                <a:solidFill>
                  <a:srgbClr val="000000"/>
                </a:solidFill>
                <a:highlight>
                  <a:srgbClr val="FFFFFF"/>
                </a:highlight>
                <a:uFill>
                  <a:noFill/>
                </a:uFill>
                <a:hlinkClick r:id="rId4">
                  <a:extLst>
                    <a:ext uri="{A12FA001-AC4F-418D-AE19-62706E023703}">
                      <ahyp:hlinkClr val="tx"/>
                    </a:ext>
                  </a:extLst>
                </a:hlinkClick>
              </a:rPr>
              <a:t>unchecked exception</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If the super-class method does throws an exception, subclass method can only throw same, subclass, </a:t>
            </a:r>
            <a:r>
              <a:rPr lang="en-US" sz="2400">
                <a:highlight>
                  <a:srgbClr val="FFFFFF"/>
                </a:highlight>
                <a:uFill>
                  <a:noFill/>
                </a:uFill>
                <a:hlinkClick r:id="rId5"/>
              </a:rPr>
              <a:t>unchecked </a:t>
            </a:r>
            <a:r>
              <a:rPr lang="en-US" sz="2400">
                <a:solidFill>
                  <a:srgbClr val="000000"/>
                </a:solidFill>
                <a:highlight>
                  <a:srgbClr val="FFFFFF"/>
                </a:highlight>
              </a:rPr>
              <a:t>exception or </a:t>
            </a:r>
            <a:r>
              <a:rPr lang="en-US" sz="2400">
                <a:highlight>
                  <a:srgbClr val="FFFFFF"/>
                </a:highlight>
              </a:rPr>
              <a:t>not throwing any exception</a:t>
            </a:r>
            <a:endParaRPr i="0" sz="2400" u="none" cap="none" strike="noStrike">
              <a:solidFill>
                <a:srgbClr val="000000"/>
              </a:solidFill>
            </a:endParaRPr>
          </a:p>
          <a:p>
            <a:pPr indent="0" lvl="1" marL="95250" marR="0" rtl="0" algn="l">
              <a:lnSpc>
                <a:spcPct val="100000"/>
              </a:lnSpc>
              <a:spcBef>
                <a:spcPts val="480"/>
              </a:spcBef>
              <a:spcAft>
                <a:spcPts val="0"/>
              </a:spcAft>
              <a:buClr>
                <a:schemeClr val="dk1"/>
              </a:buClr>
              <a:buSzPts val="2400"/>
              <a:buFont typeface="Arial"/>
              <a:buNone/>
            </a:pPr>
            <a:r>
              <a:t/>
            </a:r>
            <a:endParaRPr i="0" sz="2400" u="none" cap="none" strike="noStrike">
              <a:solidFill>
                <a:srgbClr val="000000"/>
              </a:solidFill>
            </a:endParaRPr>
          </a:p>
        </p:txBody>
      </p:sp>
      <p:sp>
        <p:nvSpPr>
          <p:cNvPr id="206" name="Google Shape;206;gad8aa9c027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ad8aa9c027_0_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a:t>
            </a:r>
            <a:r>
              <a:rPr lang="en-US"/>
              <a:t>INHERITANCE - Interface</a:t>
            </a:r>
            <a:endParaRPr b="1" i="0" sz="3200" u="none" cap="none" strike="noStrike">
              <a:solidFill>
                <a:srgbClr val="27AAE1"/>
              </a:solidFill>
              <a:latin typeface="Calibri"/>
              <a:ea typeface="Calibri"/>
              <a:cs typeface="Calibri"/>
              <a:sym typeface="Calibri"/>
            </a:endParaRPr>
          </a:p>
        </p:txBody>
      </p:sp>
      <p:sp>
        <p:nvSpPr>
          <p:cNvPr id="212" name="Google Shape;212;gad8aa9c027_0_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A contract between a class and the outside world, where the class promises to provide the behavior published by that interface</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highlight>
                  <a:srgbClr val="FFFFFF"/>
                </a:highlight>
              </a:rPr>
              <a:t>Can extend any number of interfaces</a:t>
            </a:r>
            <a:endParaRPr>
              <a:solidFill>
                <a:srgbClr val="000000"/>
              </a:solidFill>
              <a:highlight>
                <a:srgbClr val="FFFFFF"/>
              </a:highlight>
            </a:endParaRPr>
          </a:p>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Can contain abstract, default and static methods, all are implicitly public</a:t>
            </a:r>
            <a:endParaRPr>
              <a:solidFill>
                <a:srgbClr val="000000"/>
              </a:solidFill>
              <a:highlight>
                <a:srgbClr val="FFFFFF"/>
              </a:highlight>
            </a:endParaRPr>
          </a:p>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Can contain constants, all are public, static, final implicitly</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rPr>
              <a:t>Default methods enable you to add new functionality to the interfaces of your libraries and ensure binary compatibility with code written for older versions of those interfaces</a:t>
            </a:r>
            <a:endParaRPr>
              <a:solidFill>
                <a:srgbClr val="000000"/>
              </a:solidFill>
              <a:highlight>
                <a:srgbClr val="FFFFFF"/>
              </a:highlight>
            </a:endParaRPr>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rgbClr val="000000"/>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rgbClr val="000000"/>
              </a:solidFill>
            </a:endParaRPr>
          </a:p>
        </p:txBody>
      </p:sp>
      <p:sp>
        <p:nvSpPr>
          <p:cNvPr id="213" name="Google Shape;213;gad8aa9c027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ad8aa9c027_0_13"/>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POLYMORPHISM</a:t>
            </a:r>
            <a:endParaRPr/>
          </a:p>
        </p:txBody>
      </p:sp>
      <p:sp>
        <p:nvSpPr>
          <p:cNvPr id="219" name="Google Shape;219;gad8aa9c027_0_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
        <p:nvSpPr>
          <p:cNvPr id="220" name="Google Shape;220;gad8aa9c027_0_13"/>
          <p:cNvSpPr txBox="1"/>
          <p:nvPr/>
        </p:nvSpPr>
        <p:spPr>
          <a:xfrm>
            <a:off x="457200" y="914400"/>
            <a:ext cx="8317800" cy="5348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Animal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protected void run()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System.out.println("An a</a:t>
            </a:r>
            <a:r>
              <a:rPr lang="en-US" sz="1100">
                <a:solidFill>
                  <a:schemeClr val="dk1"/>
                </a:solidFill>
                <a:highlight>
                  <a:srgbClr val="FFFFFF"/>
                </a:highlight>
                <a:latin typeface="Calibri"/>
                <a:ea typeface="Calibri"/>
                <a:cs typeface="Calibri"/>
                <a:sym typeface="Calibri"/>
              </a:rPr>
              <a:t>nimal</a:t>
            </a:r>
            <a:r>
              <a:rPr lang="en-US" sz="1100">
                <a:solidFill>
                  <a:schemeClr val="dk1"/>
                </a:solidFill>
                <a:highlight>
                  <a:srgbClr val="FFFFFF"/>
                </a:highlight>
                <a:latin typeface="Calibri"/>
                <a:ea typeface="Calibri"/>
                <a:cs typeface="Calibri"/>
                <a:sym typeface="Calibri"/>
              </a:rPr>
              <a:t> is running");</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r>
              <a:rPr lang="en-US" sz="1100">
                <a:solidFill>
                  <a:schemeClr val="dk1"/>
                </a:solidFill>
                <a:highlight>
                  <a:srgbClr val="FFFFFF"/>
                </a:highlight>
                <a:latin typeface="Calibri"/>
                <a:ea typeface="Calibri"/>
                <a:cs typeface="Calibri"/>
                <a:sym typeface="Calibri"/>
              </a:rPr>
              <a:t>protected void call()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System.out.println("An animal is calling for you");</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Dog extends Animal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public void call(){</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System.out.println("Woof!!!");</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Cat extends Animal {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public void call(){</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System.out.println("Meow!!!");</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TestPolymorphism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public static void main(String</a:t>
            </a:r>
            <a:r>
              <a:rPr lang="en-US" sz="1100">
                <a:solidFill>
                  <a:schemeClr val="dk1"/>
                </a:solidFill>
                <a:highlight>
                  <a:srgbClr val="FFFFFF"/>
                </a:highlight>
                <a:latin typeface="Calibri"/>
                <a:ea typeface="Calibri"/>
                <a:cs typeface="Calibri"/>
                <a:sym typeface="Calibri"/>
              </a:rPr>
              <a:t>[] args) </a:t>
            </a: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List&lt;Animal&gt; animalList = Arrays.asList(new Dog(), new Cat());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for (Animal animal : animalList)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animal.run();</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animal.call();</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a211576282_0_2"/>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a:t>Objectives</a:t>
            </a:r>
            <a:endParaRPr b="1" i="0" sz="3200" u="none" cap="none" strike="noStrike">
              <a:solidFill>
                <a:srgbClr val="27AAE1"/>
              </a:solidFill>
              <a:latin typeface="Calibri"/>
              <a:ea typeface="Calibri"/>
              <a:cs typeface="Calibri"/>
              <a:sym typeface="Calibri"/>
            </a:endParaRPr>
          </a:p>
        </p:txBody>
      </p:sp>
      <p:sp>
        <p:nvSpPr>
          <p:cNvPr id="93" name="Google Shape;93;ga211576282_0_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560"/>
              </a:spcBef>
              <a:spcAft>
                <a:spcPts val="0"/>
              </a:spcAft>
              <a:buSzPts val="2800"/>
              <a:buFont typeface="Calibri"/>
              <a:buAutoNum type="arabicPeriod"/>
            </a:pPr>
            <a:r>
              <a:rPr lang="en-US" sz="2800"/>
              <a:t>Gain solid Java core knowledge as the basis for further self-study</a:t>
            </a:r>
            <a:endParaRPr sz="2800"/>
          </a:p>
          <a:p>
            <a:pPr indent="-514350" lvl="0" marL="514350" marR="0" rtl="0" algn="l">
              <a:lnSpc>
                <a:spcPct val="100000"/>
              </a:lnSpc>
              <a:spcBef>
                <a:spcPts val="560"/>
              </a:spcBef>
              <a:spcAft>
                <a:spcPts val="0"/>
              </a:spcAft>
              <a:buSzPts val="2800"/>
              <a:buFont typeface="Calibri"/>
              <a:buAutoNum type="arabicPeriod"/>
            </a:pPr>
            <a:r>
              <a:rPr lang="en-US" sz="2800"/>
              <a:t>Practice applying Java features while following Java/KMS coding standard</a:t>
            </a:r>
            <a:endParaRPr sz="2800"/>
          </a:p>
          <a:p>
            <a:pPr indent="-514350" lvl="0" marL="514350" marR="0" rtl="0" algn="l">
              <a:lnSpc>
                <a:spcPct val="100000"/>
              </a:lnSpc>
              <a:spcBef>
                <a:spcPts val="560"/>
              </a:spcBef>
              <a:spcAft>
                <a:spcPts val="0"/>
              </a:spcAft>
              <a:buSzPts val="2800"/>
              <a:buFont typeface="Calibri"/>
              <a:buAutoNum type="arabicPeriod"/>
            </a:pPr>
            <a:r>
              <a:rPr lang="en-US" sz="2800"/>
              <a:t>Get into the habit of writing sufficient tests for your code</a:t>
            </a:r>
            <a:endParaRPr sz="2800"/>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94" name="Google Shape;94;ga211576282_0_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en-US"/>
              <a:t>BASIC JAVA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ad8aa9c027_0_24"/>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ENCAPSULATION</a:t>
            </a:r>
            <a:endParaRPr b="1" i="0" sz="3200" u="none" cap="none" strike="noStrike">
              <a:solidFill>
                <a:srgbClr val="27AAE1"/>
              </a:solidFill>
              <a:latin typeface="Calibri"/>
              <a:ea typeface="Calibri"/>
              <a:cs typeface="Calibri"/>
              <a:sym typeface="Calibri"/>
            </a:endParaRPr>
          </a:p>
        </p:txBody>
      </p:sp>
      <p:sp>
        <p:nvSpPr>
          <p:cNvPr id="226" name="Google Shape;226;gad8aa9c027_0_24"/>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0"/>
              </a:spcBef>
              <a:spcAft>
                <a:spcPts val="0"/>
              </a:spcAft>
              <a:buSzPts val="2200"/>
              <a:buFont typeface="Calibri"/>
              <a:buChar char="•"/>
            </a:pPr>
            <a:r>
              <a:rPr b="1" lang="en-US" sz="2200">
                <a:highlight>
                  <a:srgbClr val="FFFFFF"/>
                </a:highlight>
              </a:rPr>
              <a:t>Define</a:t>
            </a:r>
            <a:endParaRPr b="1" sz="2200">
              <a:highlight>
                <a:srgbClr val="FFFFFF"/>
              </a:highlight>
            </a:endParaRPr>
          </a:p>
          <a:p>
            <a:pPr indent="-368300" lvl="1" marL="914400" rtl="0" algn="l">
              <a:lnSpc>
                <a:spcPct val="100000"/>
              </a:lnSpc>
              <a:spcBef>
                <a:spcPts val="0"/>
              </a:spcBef>
              <a:spcAft>
                <a:spcPts val="0"/>
              </a:spcAft>
              <a:buSzPts val="2200"/>
              <a:buFont typeface="Calibri"/>
              <a:buChar char="–"/>
            </a:pPr>
            <a:r>
              <a:rPr lang="en-US" sz="2200">
                <a:highlight>
                  <a:srgbClr val="FFFFFF"/>
                </a:highlight>
              </a:rPr>
              <a:t>The wrapping up of data under a single unit</a:t>
            </a:r>
            <a:endParaRPr sz="2200">
              <a:highlight>
                <a:srgbClr val="FFFFFF"/>
              </a:highlight>
            </a:endParaRPr>
          </a:p>
          <a:p>
            <a:pPr indent="-368300" lvl="1" marL="914400" rtl="0" algn="l">
              <a:lnSpc>
                <a:spcPct val="100000"/>
              </a:lnSpc>
              <a:spcBef>
                <a:spcPts val="0"/>
              </a:spcBef>
              <a:spcAft>
                <a:spcPts val="0"/>
              </a:spcAft>
              <a:buSzPts val="2200"/>
              <a:buFont typeface="Calibri"/>
              <a:buChar char="–"/>
            </a:pPr>
            <a:r>
              <a:rPr lang="en-US" sz="2200">
                <a:highlight>
                  <a:srgbClr val="FFFFFF"/>
                </a:highlight>
              </a:rPr>
              <a:t>Can be achieved by declaring all the variables in the class as private and writing public methods in the class to set and get the values of variables</a:t>
            </a:r>
            <a:endParaRPr sz="2200">
              <a:highlight>
                <a:srgbClr val="FFFFFF"/>
              </a:highlight>
            </a:endParaRPr>
          </a:p>
          <a:p>
            <a:pPr indent="-368300" lvl="0" marL="457200" rtl="0" algn="l">
              <a:lnSpc>
                <a:spcPct val="100000"/>
              </a:lnSpc>
              <a:spcBef>
                <a:spcPts val="0"/>
              </a:spcBef>
              <a:spcAft>
                <a:spcPts val="0"/>
              </a:spcAft>
              <a:buSzPts val="2200"/>
              <a:buChar char="•"/>
            </a:pPr>
            <a:r>
              <a:rPr b="1" lang="en-US" sz="2200">
                <a:highlight>
                  <a:srgbClr val="FFFFFF"/>
                </a:highlight>
              </a:rPr>
              <a:t>Advantages</a:t>
            </a:r>
            <a:endParaRPr b="1" sz="2200">
              <a:highlight>
                <a:srgbClr val="FFFFFF"/>
              </a:highlight>
            </a:endParaRPr>
          </a:p>
          <a:p>
            <a:pPr indent="-368300" lvl="1" marL="914400" rtl="0" algn="l">
              <a:lnSpc>
                <a:spcPct val="100000"/>
              </a:lnSpc>
              <a:spcBef>
                <a:spcPts val="0"/>
              </a:spcBef>
              <a:spcAft>
                <a:spcPts val="0"/>
              </a:spcAft>
              <a:buSzPts val="2200"/>
              <a:buChar char="–"/>
            </a:pPr>
            <a:r>
              <a:rPr b="1" lang="en-US" sz="2200">
                <a:highlight>
                  <a:srgbClr val="FFFFFF"/>
                </a:highlight>
              </a:rPr>
              <a:t>Data Hiding</a:t>
            </a:r>
            <a:r>
              <a:rPr lang="en-US" sz="2200">
                <a:highlight>
                  <a:srgbClr val="FFFFFF"/>
                </a:highlight>
              </a:rPr>
              <a:t>: It will not be visible to the user that how the class is storing values in the variables</a:t>
            </a:r>
            <a:endParaRPr sz="2200">
              <a:highlight>
                <a:srgbClr val="FFFFFF"/>
              </a:highlight>
            </a:endParaRPr>
          </a:p>
          <a:p>
            <a:pPr indent="-368300" lvl="1" marL="914400" rtl="0" algn="l">
              <a:lnSpc>
                <a:spcPct val="100000"/>
              </a:lnSpc>
              <a:spcBef>
                <a:spcPts val="0"/>
              </a:spcBef>
              <a:spcAft>
                <a:spcPts val="0"/>
              </a:spcAft>
              <a:buSzPts val="2200"/>
              <a:buChar char="–"/>
            </a:pPr>
            <a:r>
              <a:rPr b="1" lang="en-US" sz="2200">
                <a:highlight>
                  <a:srgbClr val="FFFFFF"/>
                </a:highlight>
              </a:rPr>
              <a:t>Increased Flexibility</a:t>
            </a:r>
            <a:r>
              <a:rPr lang="en-US" sz="2200">
                <a:highlight>
                  <a:srgbClr val="FFFFFF"/>
                </a:highlight>
              </a:rPr>
              <a:t>: We can make the variables of the class as read-only or write-only depending on our requirement</a:t>
            </a:r>
            <a:endParaRPr sz="2200">
              <a:highlight>
                <a:srgbClr val="FFFFFF"/>
              </a:highlight>
            </a:endParaRPr>
          </a:p>
          <a:p>
            <a:pPr indent="-368300" lvl="1" marL="914400" rtl="0" algn="l">
              <a:lnSpc>
                <a:spcPct val="100000"/>
              </a:lnSpc>
              <a:spcBef>
                <a:spcPts val="0"/>
              </a:spcBef>
              <a:spcAft>
                <a:spcPts val="0"/>
              </a:spcAft>
              <a:buSzPts val="2200"/>
              <a:buFont typeface="Arial"/>
              <a:buChar char="–"/>
            </a:pPr>
            <a:r>
              <a:rPr b="1" lang="en-US" sz="2200">
                <a:highlight>
                  <a:srgbClr val="FFFFFF"/>
                </a:highlight>
              </a:rPr>
              <a:t>Reusability</a:t>
            </a:r>
            <a:r>
              <a:rPr lang="en-US" sz="2200">
                <a:highlight>
                  <a:srgbClr val="FFFFFF"/>
                </a:highlight>
              </a:rPr>
              <a:t>: Encapsulation also improves the re-usability and easy to change with new requirements</a:t>
            </a:r>
            <a:endParaRPr sz="2200">
              <a:highlight>
                <a:srgbClr val="FFFFFF"/>
              </a:highlight>
            </a:endParaRPr>
          </a:p>
          <a:p>
            <a:pPr indent="-368300" lvl="1" marL="914400" rtl="0" algn="l">
              <a:lnSpc>
                <a:spcPct val="100000"/>
              </a:lnSpc>
              <a:spcBef>
                <a:spcPts val="0"/>
              </a:spcBef>
              <a:spcAft>
                <a:spcPts val="0"/>
              </a:spcAft>
              <a:buSzPts val="2200"/>
              <a:buFont typeface="Arial"/>
              <a:buChar char="–"/>
            </a:pPr>
            <a:r>
              <a:rPr b="1" lang="en-US" sz="2200">
                <a:highlight>
                  <a:srgbClr val="FFFFFF"/>
                </a:highlight>
              </a:rPr>
              <a:t>Easy testing</a:t>
            </a:r>
            <a:r>
              <a:rPr lang="en-US" sz="2200">
                <a:highlight>
                  <a:srgbClr val="FFFFFF"/>
                </a:highlight>
              </a:rPr>
              <a:t>: Encapsulated code is easy to test for unit testing</a:t>
            </a:r>
            <a:endParaRPr i="0" sz="2200" u="none" cap="none" strike="noStrike">
              <a:solidFill>
                <a:srgbClr val="000000"/>
              </a:solidFill>
            </a:endParaRPr>
          </a:p>
        </p:txBody>
      </p:sp>
      <p:sp>
        <p:nvSpPr>
          <p:cNvPr id="227" name="Google Shape;227;gad8aa9c027_0_24"/>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ad8aa9c027_0_4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ABSTRACTION</a:t>
            </a:r>
            <a:endParaRPr b="1" i="0" sz="3200" u="none" cap="none" strike="noStrike">
              <a:solidFill>
                <a:srgbClr val="27AAE1"/>
              </a:solidFill>
              <a:latin typeface="Calibri"/>
              <a:ea typeface="Calibri"/>
              <a:cs typeface="Calibri"/>
              <a:sym typeface="Calibri"/>
            </a:endParaRPr>
          </a:p>
        </p:txBody>
      </p:sp>
      <p:sp>
        <p:nvSpPr>
          <p:cNvPr id="233" name="Google Shape;233;gad8aa9c027_0_4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Define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Only the essential information is displayed, details of implementation is hidden</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In java, abstraction is achieved by </a:t>
            </a:r>
            <a:r>
              <a:rPr lang="en-US" sz="1600">
                <a:solidFill>
                  <a:srgbClr val="000000"/>
                </a:solidFill>
                <a:highlight>
                  <a:srgbClr val="FFFFFF"/>
                </a:highlight>
                <a:uFill>
                  <a:noFill/>
                </a:uFill>
                <a:hlinkClick r:id="rId3">
                  <a:extLst>
                    <a:ext uri="{A12FA001-AC4F-418D-AE19-62706E023703}">
                      <ahyp:hlinkClr val="tx"/>
                    </a:ext>
                  </a:extLst>
                </a:hlinkClick>
              </a:rPr>
              <a:t>interfaces</a:t>
            </a:r>
            <a:r>
              <a:rPr lang="en-US" sz="1600">
                <a:solidFill>
                  <a:srgbClr val="000000"/>
                </a:solidFill>
                <a:highlight>
                  <a:srgbClr val="FFFFFF"/>
                </a:highlight>
              </a:rPr>
              <a:t> and </a:t>
            </a:r>
            <a:r>
              <a:rPr lang="en-US" sz="1600">
                <a:solidFill>
                  <a:srgbClr val="000000"/>
                </a:solidFill>
                <a:highlight>
                  <a:srgbClr val="FFFFFF"/>
                </a:highlight>
                <a:uFill>
                  <a:noFill/>
                </a:uFill>
                <a:hlinkClick r:id="rId4">
                  <a:extLst>
                    <a:ext uri="{A12FA001-AC4F-418D-AE19-62706E023703}">
                      <ahyp:hlinkClr val="tx"/>
                    </a:ext>
                  </a:extLst>
                </a:hlinkClick>
              </a:rPr>
              <a:t>abstract classes</a:t>
            </a:r>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uFill>
                  <a:noFill/>
                </a:uFill>
                <a:hlinkClick r:id="rId5">
                  <a:extLst>
                    <a:ext uri="{A12FA001-AC4F-418D-AE19-62706E023703}">
                      <ahyp:hlinkClr val="tx"/>
                    </a:ext>
                  </a:extLst>
                </a:hlinkClick>
              </a:rPr>
              <a:t>Encapsulation</a:t>
            </a:r>
            <a:r>
              <a:rPr lang="en-US" sz="1600">
                <a:solidFill>
                  <a:srgbClr val="000000"/>
                </a:solidFill>
                <a:highlight>
                  <a:srgbClr val="FFFFFF"/>
                </a:highlight>
              </a:rPr>
              <a:t> is data hiding(information hiding) while Abstraction is detail hiding(implementation hiding)</a:t>
            </a:r>
            <a:endParaRPr b="1"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Advantages</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R</a:t>
            </a:r>
            <a:r>
              <a:rPr lang="en-US" sz="1600">
                <a:solidFill>
                  <a:srgbClr val="000000"/>
                </a:solidFill>
                <a:highlight>
                  <a:srgbClr val="FFFFFF"/>
                </a:highlight>
              </a:rPr>
              <a:t>educes the complexity of viewing the things</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Avoids code duplication and increases reusability</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Helps to increase security of an application or program</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t>Consider using</a:t>
            </a:r>
            <a:r>
              <a:rPr b="1" lang="en-US" sz="1600">
                <a:solidFill>
                  <a:srgbClr val="000000"/>
                </a:solidFill>
              </a:rPr>
              <a:t> abstract classes</a:t>
            </a:r>
            <a:endParaRPr b="1"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share code among several closely related classes</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expect that classes that extend your abstract class have many common methods or fields, or require access modifiers other than public</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declare non-static or non-final fields. This enables you to define methods that can access and modify the state of the object to which they belong</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rPr>
              <a:t>Consider using interfaces</a:t>
            </a:r>
            <a:endParaRPr b="1"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US" sz="1600">
                <a:solidFill>
                  <a:srgbClr val="000000"/>
                </a:solidFill>
              </a:rPr>
              <a:t>You expect that unrelated classes would implement your interface. For example, the interfaces </a:t>
            </a:r>
            <a:r>
              <a:rPr lang="en-US" sz="1600">
                <a:solidFill>
                  <a:srgbClr val="000000"/>
                </a:solidFill>
                <a:uFill>
                  <a:noFill/>
                </a:uFill>
                <a:hlinkClick r:id="rId6">
                  <a:extLst>
                    <a:ext uri="{A12FA001-AC4F-418D-AE19-62706E023703}">
                      <ahyp:hlinkClr val="tx"/>
                    </a:ext>
                  </a:extLst>
                </a:hlinkClick>
              </a:rPr>
              <a:t>Comparable</a:t>
            </a:r>
            <a:r>
              <a:rPr lang="en-US" sz="1600">
                <a:solidFill>
                  <a:srgbClr val="000000"/>
                </a:solidFill>
              </a:rPr>
              <a:t> and </a:t>
            </a:r>
            <a:r>
              <a:rPr lang="en-US" sz="1600">
                <a:solidFill>
                  <a:srgbClr val="000000"/>
                </a:solidFill>
                <a:uFill>
                  <a:noFill/>
                </a:uFill>
                <a:hlinkClick r:id="rId7">
                  <a:extLst>
                    <a:ext uri="{A12FA001-AC4F-418D-AE19-62706E023703}">
                      <ahyp:hlinkClr val="tx"/>
                    </a:ext>
                  </a:extLst>
                </a:hlinkClick>
              </a:rPr>
              <a:t>Cloneable</a:t>
            </a:r>
            <a:r>
              <a:rPr lang="en-US" sz="1600">
                <a:solidFill>
                  <a:srgbClr val="000000"/>
                </a:solidFill>
              </a:rPr>
              <a:t> are implemented by many unrelated classes</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specify the behavior of a particular data type, but not concerned about who implements its behavior</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take advantage of multiple inheritance of type</a:t>
            </a:r>
            <a:endParaRPr sz="1600">
              <a:solidFill>
                <a:srgbClr val="000000"/>
              </a:solidFill>
              <a:highlight>
                <a:srgbClr val="FFFFFF"/>
              </a:highlight>
            </a:endParaRPr>
          </a:p>
        </p:txBody>
      </p:sp>
      <p:sp>
        <p:nvSpPr>
          <p:cNvPr id="234" name="Google Shape;234;gad8aa9c027_0_4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ad6cee23df_0_3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240" name="Google Shape;240;gad6cee23df_0_3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241" name="Google Shape;241;gad6cee23df_0_3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242" name="Google Shape;242;gad6cee23df_0_3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3" name="Google Shape;243;gad6cee23df_0_3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4" name="Google Shape;244;gad6cee23df_0_3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OOP Concepts: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https://www.geeksforgeeks.org/classes-objects-java/?ref=lbp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https://docs.oracle.com/javase/tutorial/java/IandI/index.html</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245" name="Google Shape;245;gad6cee23df_0_3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 OOP CONCEPTS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b0b109b655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III. CODE CONVENTIONS &amp; CLEAN CODE</a:t>
            </a:r>
            <a:endParaRPr b="1" i="0" sz="2800" u="none" cap="none" strike="noStrike">
              <a:solidFill>
                <a:srgbClr val="27AAE1"/>
              </a:solidFill>
              <a:latin typeface="Calibri"/>
              <a:ea typeface="Calibri"/>
              <a:cs typeface="Calibri"/>
              <a:sym typeface="Calibri"/>
            </a:endParaRPr>
          </a:p>
        </p:txBody>
      </p:sp>
      <p:sp>
        <p:nvSpPr>
          <p:cNvPr id="251" name="Google Shape;251;gb0b109b655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Codes Conventions</a:t>
            </a:r>
            <a:endParaRPr sz="2800"/>
          </a:p>
          <a:p>
            <a:pPr indent="-514350" lvl="0" marL="514350" marR="0" rtl="0" algn="l">
              <a:lnSpc>
                <a:spcPct val="100000"/>
              </a:lnSpc>
              <a:spcBef>
                <a:spcPts val="0"/>
              </a:spcBef>
              <a:spcAft>
                <a:spcPts val="0"/>
              </a:spcAft>
              <a:buSzPts val="2800"/>
              <a:buFont typeface="Calibri"/>
              <a:buAutoNum type="arabicPeriod"/>
            </a:pPr>
            <a:r>
              <a:rPr lang="en-US" sz="2800"/>
              <a:t>Clean Code</a:t>
            </a:r>
            <a:endParaRPr sz="2800"/>
          </a:p>
          <a:p>
            <a:pPr indent="-514350" lvl="0" marL="514350" marR="0" rtl="0" algn="l">
              <a:lnSpc>
                <a:spcPct val="100000"/>
              </a:lnSpc>
              <a:spcBef>
                <a:spcPts val="0"/>
              </a:spcBef>
              <a:spcAft>
                <a:spcPts val="0"/>
              </a:spcAft>
              <a:buSzPts val="2800"/>
              <a:buFont typeface="Calibri"/>
              <a:buAutoNum type="arabicPeriod"/>
            </a:pPr>
            <a:r>
              <a:rPr lang="en-US" sz="2800"/>
              <a:t>SOLID</a:t>
            </a:r>
            <a:endParaRPr sz="2800"/>
          </a:p>
          <a:p>
            <a:pPr indent="-514350" lvl="0" marL="514350" marR="0" rtl="0" algn="l">
              <a:lnSpc>
                <a:spcPct val="100000"/>
              </a:lnSpc>
              <a:spcBef>
                <a:spcPts val="0"/>
              </a:spcBef>
              <a:spcAft>
                <a:spcPts val="0"/>
              </a:spcAft>
              <a:buSzPts val="2800"/>
              <a:buFont typeface="Calibri"/>
              <a:buAutoNum type="arabicPeriod"/>
            </a:pPr>
            <a:r>
              <a:rPr lang="en-US" sz="2800">
                <a:solidFill>
                  <a:srgbClr val="000000"/>
                </a:solidFill>
              </a:rPr>
              <a:t>SonarQube/</a:t>
            </a:r>
            <a:r>
              <a:rPr lang="en-US" sz="2800"/>
              <a:t>SonarLint</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252" name="Google Shape;252;gb0b109b655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III. CODE CONVENTIONS &amp; CLEAN CODE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b0b109b655_0_1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CODE CONVENTIONS</a:t>
            </a:r>
            <a:endParaRPr b="1" i="0" sz="3200" u="none" cap="none" strike="noStrike">
              <a:solidFill>
                <a:srgbClr val="27AAE1"/>
              </a:solidFill>
              <a:latin typeface="Calibri"/>
              <a:ea typeface="Calibri"/>
              <a:cs typeface="Calibri"/>
              <a:sym typeface="Calibri"/>
            </a:endParaRPr>
          </a:p>
        </p:txBody>
      </p:sp>
      <p:sp>
        <p:nvSpPr>
          <p:cNvPr id="258" name="Google Shape;258;gb0b109b655_0_1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rgbClr val="000000"/>
              </a:buClr>
              <a:buSzPts val="2400"/>
              <a:buFont typeface="Calibri"/>
              <a:buChar char="•"/>
            </a:pPr>
            <a:r>
              <a:rPr b="1" lang="en-US" sz="2400">
                <a:solidFill>
                  <a:srgbClr val="000000"/>
                </a:solidFill>
                <a:highlight>
                  <a:srgbClr val="FFFFFF"/>
                </a:highlight>
              </a:rPr>
              <a:t>Define</a:t>
            </a:r>
            <a:endParaRPr b="1" sz="2400">
              <a:solidFill>
                <a:srgbClr val="000000"/>
              </a:solidFill>
              <a:highlight>
                <a:srgbClr val="FFFFFF"/>
              </a:highlight>
            </a:endParaRPr>
          </a:p>
          <a:p>
            <a:pPr indent="-381000" lvl="1" marL="914400" rtl="0" algn="l">
              <a:lnSpc>
                <a:spcPct val="100000"/>
              </a:lnSpc>
              <a:spcBef>
                <a:spcPts val="0"/>
              </a:spcBef>
              <a:spcAft>
                <a:spcPts val="0"/>
              </a:spcAft>
              <a:buClr>
                <a:srgbClr val="000000"/>
              </a:buClr>
              <a:buSzPts val="2400"/>
              <a:buFont typeface="Calibri"/>
              <a:buChar char="–"/>
            </a:pPr>
            <a:r>
              <a:rPr lang="en-US" sz="2400">
                <a:solidFill>
                  <a:srgbClr val="000000"/>
                </a:solidFill>
                <a:highlight>
                  <a:srgbClr val="FFFFFF"/>
                </a:highlight>
              </a:rPr>
              <a:t>Coding conventions are a set of guidelines for a specific </a:t>
            </a:r>
            <a:r>
              <a:rPr lang="en-US" sz="2400">
                <a:solidFill>
                  <a:srgbClr val="000000"/>
                </a:solidFill>
                <a:highlight>
                  <a:srgbClr val="FFFFFF"/>
                </a:highlight>
                <a:uFill>
                  <a:noFill/>
                </a:uFill>
                <a:hlinkClick r:id="rId3">
                  <a:extLst>
                    <a:ext uri="{A12FA001-AC4F-418D-AE19-62706E023703}">
                      <ahyp:hlinkClr val="tx"/>
                    </a:ext>
                  </a:extLst>
                </a:hlinkClick>
              </a:rPr>
              <a:t>programming language</a:t>
            </a:r>
            <a:r>
              <a:rPr lang="en-US" sz="2400">
                <a:solidFill>
                  <a:srgbClr val="000000"/>
                </a:solidFill>
                <a:highlight>
                  <a:srgbClr val="FFFFFF"/>
                </a:highlight>
              </a:rPr>
              <a:t> that recommend </a:t>
            </a:r>
            <a:r>
              <a:rPr lang="en-US" sz="2400">
                <a:solidFill>
                  <a:srgbClr val="000000"/>
                </a:solidFill>
                <a:highlight>
                  <a:srgbClr val="FFFFFF"/>
                </a:highlight>
                <a:uFill>
                  <a:noFill/>
                </a:uFill>
                <a:hlinkClick r:id="rId4">
                  <a:extLst>
                    <a:ext uri="{A12FA001-AC4F-418D-AE19-62706E023703}">
                      <ahyp:hlinkClr val="tx"/>
                    </a:ext>
                  </a:extLst>
                </a:hlinkClick>
              </a:rPr>
              <a:t>programming style</a:t>
            </a:r>
            <a:r>
              <a:rPr lang="en-US" sz="2400">
                <a:solidFill>
                  <a:srgbClr val="000000"/>
                </a:solidFill>
                <a:highlight>
                  <a:srgbClr val="FFFFFF"/>
                </a:highlight>
              </a:rPr>
              <a:t>, practices, and methods for each aspect of a program written in that language</a:t>
            </a:r>
            <a:endParaRPr sz="2400">
              <a:solidFill>
                <a:srgbClr val="000000"/>
              </a:solidFill>
              <a:highlight>
                <a:srgbClr val="FFFFFF"/>
              </a:highlight>
            </a:endParaRPr>
          </a:p>
          <a:p>
            <a:pPr indent="-381000" lvl="1" marL="914400" rtl="0" algn="l">
              <a:lnSpc>
                <a:spcPct val="100000"/>
              </a:lnSpc>
              <a:spcBef>
                <a:spcPts val="0"/>
              </a:spcBef>
              <a:spcAft>
                <a:spcPts val="0"/>
              </a:spcAft>
              <a:buClr>
                <a:srgbClr val="000000"/>
              </a:buClr>
              <a:buSzPts val="2400"/>
              <a:buFont typeface="Calibri"/>
              <a:buChar char="–"/>
            </a:pPr>
            <a:r>
              <a:rPr lang="en-US" sz="2400">
                <a:solidFill>
                  <a:srgbClr val="000000"/>
                </a:solidFill>
                <a:highlight>
                  <a:srgbClr val="FFFFFF"/>
                </a:highlight>
              </a:rPr>
              <a:t>Coding conventions are not enforced by </a:t>
            </a:r>
            <a:r>
              <a:rPr lang="en-US" sz="2400">
                <a:solidFill>
                  <a:srgbClr val="000000"/>
                </a:solidFill>
                <a:highlight>
                  <a:srgbClr val="FFFFFF"/>
                </a:highlight>
                <a:uFill>
                  <a:noFill/>
                </a:uFill>
                <a:hlinkClick r:id="rId5">
                  <a:extLst>
                    <a:ext uri="{A12FA001-AC4F-418D-AE19-62706E023703}">
                      <ahyp:hlinkClr val="tx"/>
                    </a:ext>
                  </a:extLst>
                </a:hlinkClick>
              </a:rPr>
              <a:t>compilers</a:t>
            </a:r>
            <a:endParaRPr sz="2400">
              <a:solidFill>
                <a:srgbClr val="000000"/>
              </a:solidFill>
              <a:highlight>
                <a:srgbClr val="FFFFFF"/>
              </a:highlight>
            </a:endParaRPr>
          </a:p>
          <a:p>
            <a:pPr indent="-381000" lvl="0" marL="457200" rtl="0" algn="l">
              <a:lnSpc>
                <a:spcPct val="100000"/>
              </a:lnSpc>
              <a:spcBef>
                <a:spcPts val="0"/>
              </a:spcBef>
              <a:spcAft>
                <a:spcPts val="0"/>
              </a:spcAft>
              <a:buClr>
                <a:srgbClr val="000000"/>
              </a:buClr>
              <a:buSzPts val="2400"/>
              <a:buFont typeface="Calibri"/>
              <a:buChar char="•"/>
            </a:pPr>
            <a:r>
              <a:rPr b="1" lang="en-US" sz="2400">
                <a:solidFill>
                  <a:srgbClr val="000000"/>
                </a:solidFill>
                <a:highlight>
                  <a:srgbClr val="FFFFFF"/>
                </a:highlight>
              </a:rPr>
              <a:t>Advantages</a:t>
            </a:r>
            <a:endParaRPr b="1"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Anyone can read and understand the code as if they wrote it, thus reducing the cost of </a:t>
            </a:r>
            <a:r>
              <a:rPr lang="en-US" sz="2400">
                <a:solidFill>
                  <a:srgbClr val="000000"/>
                </a:solidFill>
                <a:highlight>
                  <a:srgbClr val="FFFFFF"/>
                </a:highlight>
                <a:uFill>
                  <a:noFill/>
                </a:uFill>
                <a:hlinkClick r:id="rId6">
                  <a:extLst>
                    <a:ext uri="{A12FA001-AC4F-418D-AE19-62706E023703}">
                      <ahyp:hlinkClr val="tx"/>
                    </a:ext>
                  </a:extLst>
                </a:hlinkClick>
              </a:rPr>
              <a:t>software maintenance</a:t>
            </a:r>
            <a:endParaRPr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Improve code quality, avoid bugs or issues (security, performance ...) that are caused by bad coding practices.</a:t>
            </a:r>
            <a:endParaRPr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A beautiful and well organized source code will show our expertise in coding</a:t>
            </a:r>
            <a:endParaRPr b="1" sz="2400">
              <a:solidFill>
                <a:srgbClr val="000000"/>
              </a:solidFill>
              <a:highlight>
                <a:srgbClr val="FFFFFF"/>
              </a:highlight>
            </a:endParaRPr>
          </a:p>
        </p:txBody>
      </p:sp>
      <p:sp>
        <p:nvSpPr>
          <p:cNvPr id="259" name="Google Shape;259;gb0b109b655_0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b0b109b655_0_5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Source File</a:t>
            </a:r>
            <a:endParaRPr b="1" i="0" sz="3200" u="none" cap="none" strike="noStrike">
              <a:solidFill>
                <a:srgbClr val="27AAE1"/>
              </a:solidFill>
              <a:latin typeface="Calibri"/>
              <a:ea typeface="Calibri"/>
              <a:cs typeface="Calibri"/>
              <a:sym typeface="Calibri"/>
            </a:endParaRPr>
          </a:p>
        </p:txBody>
      </p:sp>
      <p:sp>
        <p:nvSpPr>
          <p:cNvPr id="265" name="Google Shape;265;gb0b109b655_0_5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1" marL="457200" rtl="0" algn="l">
              <a:lnSpc>
                <a:spcPct val="100000"/>
              </a:lnSpc>
              <a:spcBef>
                <a:spcPts val="0"/>
              </a:spcBef>
              <a:spcAft>
                <a:spcPts val="0"/>
              </a:spcAft>
              <a:buClr>
                <a:srgbClr val="000000"/>
              </a:buClr>
              <a:buSzPts val="2200"/>
              <a:buFont typeface="Calibri"/>
              <a:buChar char="–"/>
            </a:pPr>
            <a:r>
              <a:rPr lang="en-US" sz="2200">
                <a:solidFill>
                  <a:srgbClr val="000000"/>
                </a:solidFill>
                <a:highlight>
                  <a:srgbClr val="FFFFFF"/>
                </a:highlight>
              </a:rPr>
              <a:t>Name of the top-level class it contains (exactly one), plus </a:t>
            </a:r>
            <a:r>
              <a:rPr lang="en-US" sz="2200">
                <a:solidFill>
                  <a:srgbClr val="000000"/>
                </a:solidFill>
                <a:highlight>
                  <a:srgbClr val="FAFAFA"/>
                </a:highlight>
              </a:rPr>
              <a:t>.java</a:t>
            </a:r>
            <a:endParaRPr sz="2200">
              <a:solidFill>
                <a:srgbClr val="000000"/>
              </a:solidFill>
              <a:highlight>
                <a:srgbClr val="FFFFFF"/>
              </a:highlight>
            </a:endParaRPr>
          </a:p>
          <a:p>
            <a:pPr indent="-368300" lvl="1" marL="457200" rtl="0" algn="l">
              <a:lnSpc>
                <a:spcPct val="100000"/>
              </a:lnSpc>
              <a:spcBef>
                <a:spcPts val="0"/>
              </a:spcBef>
              <a:spcAft>
                <a:spcPts val="0"/>
              </a:spcAft>
              <a:buClr>
                <a:srgbClr val="000000"/>
              </a:buClr>
              <a:buSzPts val="2200"/>
              <a:buFont typeface="Calibri"/>
              <a:buChar char="–"/>
            </a:pPr>
            <a:r>
              <a:rPr lang="en-US" sz="2200">
                <a:solidFill>
                  <a:srgbClr val="000000"/>
                </a:solidFill>
                <a:highlight>
                  <a:srgbClr val="FFFFFF"/>
                </a:highlight>
              </a:rPr>
              <a:t>A source file consists of, in order (</a:t>
            </a:r>
            <a:r>
              <a:rPr lang="en-US" sz="2200">
                <a:highlight>
                  <a:srgbClr val="FFFFFF"/>
                </a:highlight>
              </a:rPr>
              <a:t>exactly one blank line separates each section that is present</a:t>
            </a:r>
            <a:r>
              <a:rPr lang="en-US" sz="2200">
                <a:solidFill>
                  <a:srgbClr val="000000"/>
                </a:solidFill>
                <a:highlight>
                  <a:srgbClr val="FFFFFF"/>
                </a:highlight>
              </a:rPr>
              <a:t>):</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License or copyright information, if present</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Package statement</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Import statements</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Exactly one top-level class</a:t>
            </a:r>
            <a:endParaRPr sz="2200">
              <a:solidFill>
                <a:srgbClr val="000000"/>
              </a:solidFill>
              <a:highlight>
                <a:srgbClr val="FFFFFF"/>
              </a:highlight>
            </a:endParaRPr>
          </a:p>
          <a:p>
            <a:pPr indent="-368300" lvl="1" marL="457200" rtl="0" algn="l">
              <a:lnSpc>
                <a:spcPct val="115000"/>
              </a:lnSpc>
              <a:spcBef>
                <a:spcPts val="0"/>
              </a:spcBef>
              <a:spcAft>
                <a:spcPts val="0"/>
              </a:spcAft>
              <a:buClr>
                <a:srgbClr val="000000"/>
              </a:buClr>
              <a:buSzPts val="2200"/>
              <a:buFont typeface="Calibri"/>
              <a:buChar char="–"/>
            </a:pPr>
            <a:r>
              <a:rPr b="1" lang="en-US" sz="2200">
                <a:solidFill>
                  <a:srgbClr val="000000"/>
                </a:solidFill>
                <a:highlight>
                  <a:srgbClr val="FFFFFF"/>
                </a:highlight>
              </a:rPr>
              <a:t>Ordering of class contents</a:t>
            </a:r>
            <a:endParaRPr b="1" sz="2200">
              <a:solidFill>
                <a:srgbClr val="000000"/>
              </a:solidFill>
              <a:highlight>
                <a:srgbClr val="FFFFFF"/>
              </a:highlight>
            </a:endParaRPr>
          </a:p>
          <a:p>
            <a:pPr indent="-368300" lvl="2" marL="914400" rtl="0" algn="l">
              <a:lnSpc>
                <a:spcPct val="115000"/>
              </a:lnSpc>
              <a:spcBef>
                <a:spcPts val="0"/>
              </a:spcBef>
              <a:spcAft>
                <a:spcPts val="0"/>
              </a:spcAft>
              <a:buClr>
                <a:srgbClr val="000000"/>
              </a:buClr>
              <a:buSzPts val="2200"/>
              <a:buFont typeface="Calibri"/>
              <a:buChar char="•"/>
            </a:pPr>
            <a:r>
              <a:rPr lang="en-US" sz="2200">
                <a:solidFill>
                  <a:srgbClr val="000000"/>
                </a:solidFill>
                <a:highlight>
                  <a:srgbClr val="FFFFFF"/>
                </a:highlight>
              </a:rPr>
              <a:t>Different classes may order their contents in different ways. Each class uses </a:t>
            </a:r>
            <a:r>
              <a:rPr b="1" i="1" lang="en-US" sz="2200">
                <a:solidFill>
                  <a:srgbClr val="000000"/>
                </a:solidFill>
                <a:highlight>
                  <a:srgbClr val="FFFFFF"/>
                </a:highlight>
              </a:rPr>
              <a:t>some</a:t>
            </a:r>
            <a:r>
              <a:rPr b="1" lang="en-US" sz="2200">
                <a:solidFill>
                  <a:srgbClr val="000000"/>
                </a:solidFill>
                <a:highlight>
                  <a:srgbClr val="FFFFFF"/>
                </a:highlight>
              </a:rPr>
              <a:t> logical order</a:t>
            </a:r>
            <a:r>
              <a:rPr lang="en-US" sz="2200">
                <a:solidFill>
                  <a:srgbClr val="000000"/>
                </a:solidFill>
                <a:highlight>
                  <a:srgbClr val="FFFFFF"/>
                </a:highlight>
              </a:rPr>
              <a:t>, which its maintainer could explain if asked</a:t>
            </a:r>
            <a:endParaRPr sz="2200">
              <a:solidFill>
                <a:srgbClr val="000000"/>
              </a:solidFill>
              <a:highlight>
                <a:srgbClr val="FFFFFF"/>
              </a:highlight>
            </a:endParaRPr>
          </a:p>
          <a:p>
            <a:pPr indent="-368300" lvl="2" marL="914400" rtl="0" algn="l">
              <a:lnSpc>
                <a:spcPct val="100000"/>
              </a:lnSpc>
              <a:spcBef>
                <a:spcPts val="0"/>
              </a:spcBef>
              <a:spcAft>
                <a:spcPts val="0"/>
              </a:spcAft>
              <a:buClr>
                <a:srgbClr val="000000"/>
              </a:buClr>
              <a:buSzPts val="2200"/>
              <a:buFont typeface="Calibri"/>
              <a:buChar char="•"/>
            </a:pPr>
            <a:r>
              <a:rPr lang="en-US" sz="2200">
                <a:solidFill>
                  <a:srgbClr val="000000"/>
                </a:solidFill>
                <a:highlight>
                  <a:srgbClr val="FFFFFF"/>
                </a:highlight>
              </a:rPr>
              <a:t>When a class has multiple constructors, or multiple methods with the same name, these appear sequentially, with no other code in between (not even private members)</a:t>
            </a:r>
            <a:endParaRPr sz="2200">
              <a:solidFill>
                <a:srgbClr val="000000"/>
              </a:solidFill>
              <a:highlight>
                <a:srgbClr val="FFFFFF"/>
              </a:highlight>
            </a:endParaRPr>
          </a:p>
        </p:txBody>
      </p:sp>
      <p:sp>
        <p:nvSpPr>
          <p:cNvPr id="266" name="Google Shape;266;gb0b109b655_0_5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b0b109b655_0_70"/>
          <p:cNvSpPr txBox="1"/>
          <p:nvPr>
            <p:ph type="title"/>
          </p:nvPr>
        </p:nvSpPr>
        <p:spPr>
          <a:xfrm>
            <a:off x="457200" y="274650"/>
            <a:ext cx="64584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Formatting</a:t>
            </a:r>
            <a:endParaRPr b="1" i="0" sz="3200" u="none" cap="none" strike="noStrike">
              <a:solidFill>
                <a:srgbClr val="27AAE1"/>
              </a:solidFill>
              <a:latin typeface="Calibri"/>
              <a:ea typeface="Calibri"/>
              <a:cs typeface="Calibri"/>
              <a:sym typeface="Calibri"/>
            </a:endParaRPr>
          </a:p>
        </p:txBody>
      </p:sp>
      <p:sp>
        <p:nvSpPr>
          <p:cNvPr id="272" name="Google Shape;272;gb0b109b655_0_7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Braces are used with </a:t>
            </a:r>
            <a:r>
              <a:rPr lang="en-US" sz="2800">
                <a:solidFill>
                  <a:srgbClr val="000000"/>
                </a:solidFill>
                <a:highlight>
                  <a:srgbClr val="FAFAFA"/>
                </a:highlight>
              </a:rPr>
              <a:t>if</a:t>
            </a:r>
            <a:r>
              <a:rPr lang="en-US" sz="2800">
                <a:solidFill>
                  <a:srgbClr val="000000"/>
                </a:solidFill>
                <a:highlight>
                  <a:srgbClr val="FFFFFF"/>
                </a:highlight>
              </a:rPr>
              <a:t>, </a:t>
            </a:r>
            <a:r>
              <a:rPr lang="en-US" sz="2800">
                <a:solidFill>
                  <a:srgbClr val="000000"/>
                </a:solidFill>
                <a:highlight>
                  <a:srgbClr val="FAFAFA"/>
                </a:highlight>
              </a:rPr>
              <a:t>else</a:t>
            </a:r>
            <a:r>
              <a:rPr lang="en-US" sz="2800">
                <a:solidFill>
                  <a:srgbClr val="000000"/>
                </a:solidFill>
                <a:highlight>
                  <a:srgbClr val="FFFFFF"/>
                </a:highlight>
              </a:rPr>
              <a:t>, </a:t>
            </a:r>
            <a:r>
              <a:rPr lang="en-US" sz="2800">
                <a:solidFill>
                  <a:srgbClr val="000000"/>
                </a:solidFill>
                <a:highlight>
                  <a:srgbClr val="FAFAFA"/>
                </a:highlight>
              </a:rPr>
              <a:t>for</a:t>
            </a:r>
            <a:r>
              <a:rPr lang="en-US" sz="2800">
                <a:solidFill>
                  <a:srgbClr val="000000"/>
                </a:solidFill>
                <a:highlight>
                  <a:srgbClr val="FFFFFF"/>
                </a:highlight>
              </a:rPr>
              <a:t>, </a:t>
            </a:r>
            <a:r>
              <a:rPr lang="en-US" sz="2800">
                <a:solidFill>
                  <a:srgbClr val="000000"/>
                </a:solidFill>
                <a:highlight>
                  <a:srgbClr val="FAFAFA"/>
                </a:highlight>
              </a:rPr>
              <a:t>do</a:t>
            </a:r>
            <a:r>
              <a:rPr lang="en-US" sz="2800">
                <a:solidFill>
                  <a:srgbClr val="000000"/>
                </a:solidFill>
                <a:highlight>
                  <a:srgbClr val="FFFFFF"/>
                </a:highlight>
              </a:rPr>
              <a:t> and </a:t>
            </a:r>
            <a:r>
              <a:rPr lang="en-US" sz="2800">
                <a:solidFill>
                  <a:srgbClr val="000000"/>
                </a:solidFill>
                <a:highlight>
                  <a:srgbClr val="FAFAFA"/>
                </a:highlight>
              </a:rPr>
              <a:t>while</a:t>
            </a:r>
            <a:r>
              <a:rPr lang="en-US" sz="2800">
                <a:solidFill>
                  <a:srgbClr val="000000"/>
                </a:solidFill>
                <a:highlight>
                  <a:srgbClr val="FFFFFF"/>
                </a:highlight>
              </a:rPr>
              <a:t> statements, even when the body is empty or contains only a single statement (</a:t>
            </a:r>
            <a:r>
              <a:rPr b="1" i="1" lang="en-US" sz="2800">
                <a:solidFill>
                  <a:srgbClr val="000000"/>
                </a:solidFill>
                <a:highlight>
                  <a:srgbClr val="FFFFFF"/>
                </a:highlight>
              </a:rPr>
              <a:t>Egyptian brackets</a:t>
            </a:r>
            <a:r>
              <a:rPr lang="en-US" sz="2800">
                <a:solidFill>
                  <a:srgbClr val="000000"/>
                </a:solidFill>
                <a:highlight>
                  <a:srgbClr val="FFFFFF"/>
                </a:highlight>
              </a:rPr>
              <a:t>)</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solidFill>
                  <a:srgbClr val="000000"/>
                </a:solidFill>
                <a:highlight>
                  <a:srgbClr val="FFFFFF"/>
                </a:highlight>
              </a:rPr>
              <a:t>indentation: 2 or 4 spaces without using tab</a:t>
            </a:r>
            <a:endParaRPr sz="2800">
              <a:solidFill>
                <a:srgbClr val="000000"/>
              </a:solidFill>
              <a:highlight>
                <a:srgbClr val="FFFFFF"/>
              </a:highlight>
            </a:endParaRPr>
          </a:p>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Line limit: 80, 100, 120…</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solidFill>
                  <a:srgbClr val="222222"/>
                </a:solidFill>
                <a:highlight>
                  <a:srgbClr val="FFFFFF"/>
                </a:highlight>
              </a:rPr>
              <a:t>Grouping parentheses: recommended</a:t>
            </a:r>
            <a:endParaRPr sz="2800">
              <a:solidFill>
                <a:srgbClr val="222222"/>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highlight>
                  <a:srgbClr val="FFFFFF"/>
                </a:highlight>
              </a:rPr>
              <a:t>One statement per line</a:t>
            </a:r>
            <a:r>
              <a:rPr lang="en-US" sz="2800">
                <a:solidFill>
                  <a:srgbClr val="222222"/>
                </a:solidFill>
                <a:highlight>
                  <a:srgbClr val="FFFFFF"/>
                </a:highlight>
              </a:rPr>
              <a:t>, one variable per declaration, except in the header of a </a:t>
            </a:r>
            <a:r>
              <a:rPr b="1" i="1" lang="en-US" sz="2800">
                <a:solidFill>
                  <a:srgbClr val="000000"/>
                </a:solidFill>
                <a:highlight>
                  <a:srgbClr val="FAFAFA"/>
                </a:highlight>
              </a:rPr>
              <a:t>for</a:t>
            </a:r>
            <a:r>
              <a:rPr b="1" i="1" lang="en-US" sz="2800">
                <a:solidFill>
                  <a:srgbClr val="000000"/>
                </a:solidFill>
                <a:highlight>
                  <a:srgbClr val="FFFFFF"/>
                </a:highlight>
              </a:rPr>
              <a:t> </a:t>
            </a:r>
            <a:r>
              <a:rPr lang="en-US" sz="2800">
                <a:solidFill>
                  <a:srgbClr val="222222"/>
                </a:solidFill>
                <a:highlight>
                  <a:srgbClr val="FFFFFF"/>
                </a:highlight>
              </a:rPr>
              <a:t>loop</a:t>
            </a:r>
            <a:endParaRPr sz="2800">
              <a:solidFill>
                <a:srgbClr val="222222"/>
              </a:solidFill>
              <a:highlight>
                <a:srgbClr val="FFFFFF"/>
              </a:highlight>
            </a:endParaRPr>
          </a:p>
        </p:txBody>
      </p:sp>
      <p:sp>
        <p:nvSpPr>
          <p:cNvPr id="273" name="Google Shape;273;gb0b109b655_0_7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b0b109b655_0_84"/>
          <p:cNvSpPr txBox="1"/>
          <p:nvPr>
            <p:ph type="title"/>
          </p:nvPr>
        </p:nvSpPr>
        <p:spPr>
          <a:xfrm>
            <a:off x="457200" y="274650"/>
            <a:ext cx="65541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Whitespace</a:t>
            </a:r>
            <a:endParaRPr b="1" i="0" sz="3200" u="none" cap="none" strike="noStrike">
              <a:solidFill>
                <a:srgbClr val="27AAE1"/>
              </a:solidFill>
              <a:latin typeface="Calibri"/>
              <a:ea typeface="Calibri"/>
              <a:cs typeface="Calibri"/>
              <a:sym typeface="Calibri"/>
            </a:endParaRPr>
          </a:p>
        </p:txBody>
      </p:sp>
      <p:sp>
        <p:nvSpPr>
          <p:cNvPr id="279" name="Google Shape;279;gb0b109b655_0_84"/>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Separating any reserved word, </a:t>
            </a:r>
            <a:r>
              <a:rPr lang="en-US" sz="2000">
                <a:highlight>
                  <a:srgbClr val="FFFFFF"/>
                </a:highlight>
              </a:rPr>
              <a:t>such as </a:t>
            </a:r>
            <a:r>
              <a:rPr lang="en-US" sz="2000">
                <a:highlight>
                  <a:srgbClr val="FAFAFA"/>
                </a:highlight>
              </a:rPr>
              <a:t>if</a:t>
            </a:r>
            <a:r>
              <a:rPr lang="en-US" sz="2000">
                <a:highlight>
                  <a:srgbClr val="FFFFFF"/>
                </a:highlight>
              </a:rPr>
              <a:t>, </a:t>
            </a:r>
            <a:r>
              <a:rPr lang="en-US" sz="2000">
                <a:highlight>
                  <a:srgbClr val="FAFAFA"/>
                </a:highlight>
              </a:rPr>
              <a:t>else,</a:t>
            </a:r>
            <a:r>
              <a:rPr lang="en-US" sz="2000">
                <a:highlight>
                  <a:srgbClr val="FFFFFF"/>
                </a:highlight>
              </a:rPr>
              <a:t> </a:t>
            </a:r>
            <a:r>
              <a:rPr lang="en-US" sz="2000">
                <a:highlight>
                  <a:srgbClr val="FAFAFA"/>
                </a:highlight>
              </a:rPr>
              <a:t>for</a:t>
            </a:r>
            <a:r>
              <a:rPr lang="en-US" sz="2000">
                <a:highlight>
                  <a:srgbClr val="FFFFFF"/>
                </a:highlight>
              </a:rPr>
              <a:t> or </a:t>
            </a:r>
            <a:r>
              <a:rPr lang="en-US" sz="2000">
                <a:highlight>
                  <a:srgbClr val="FAFAFA"/>
                </a:highlight>
              </a:rPr>
              <a:t>catch</a:t>
            </a:r>
            <a:r>
              <a:rPr lang="en-US" sz="2000">
                <a:highlight>
                  <a:srgbClr val="FFFFFF"/>
                </a:highlight>
              </a:rPr>
              <a:t> </a:t>
            </a:r>
            <a:r>
              <a:rPr lang="en-US" sz="2000">
                <a:solidFill>
                  <a:srgbClr val="000000"/>
                </a:solidFill>
                <a:highlight>
                  <a:srgbClr val="FFFFFF"/>
                </a:highlight>
              </a:rPr>
              <a:t>from an open parenthesis (</a:t>
            </a:r>
            <a:r>
              <a:rPr lang="en-US" sz="2000">
                <a:solidFill>
                  <a:srgbClr val="000000"/>
                </a:solidFill>
                <a:highlight>
                  <a:srgbClr val="FAFAFA"/>
                </a:highlight>
              </a:rPr>
              <a:t>(</a:t>
            </a:r>
            <a:r>
              <a:rPr lang="en-US" sz="2000">
                <a:solidFill>
                  <a:srgbClr val="000000"/>
                </a:solidFill>
                <a:highlight>
                  <a:srgbClr val="FFFFFF"/>
                </a:highlight>
              </a:rPr>
              <a:t>) or a closing curly brace (</a:t>
            </a:r>
            <a:r>
              <a:rPr lang="en-US" sz="2000">
                <a:solidFill>
                  <a:srgbClr val="000000"/>
                </a:solidFill>
                <a:highlight>
                  <a:srgbClr val="FAFAFA"/>
                </a:highlight>
              </a:rPr>
              <a:t>}</a:t>
            </a:r>
            <a:r>
              <a:rPr lang="en-US" sz="2000">
                <a:solidFill>
                  <a:srgbClr val="000000"/>
                </a:solidFill>
                <a:highlight>
                  <a:srgbClr val="FFFFFF"/>
                </a:highlight>
              </a:rPr>
              <a:t>)</a:t>
            </a:r>
            <a:endParaRPr sz="2000">
              <a:solidFill>
                <a:srgbClr val="000000"/>
              </a:solidFill>
              <a:highlight>
                <a:srgbClr val="FFFFFF"/>
              </a:highlight>
            </a:endParaRPr>
          </a:p>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On both sides of any binary or ternary operator. This also applies to the following "operator-like" symbols:</a:t>
            </a:r>
            <a:endParaRPr sz="2000">
              <a:solidFill>
                <a:srgbClr val="000000"/>
              </a:solidFill>
              <a:highlight>
                <a:srgbClr val="FAFAFA"/>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pipe for a catch block that handles multiple exceptions:          </a:t>
            </a:r>
            <a:r>
              <a:rPr lang="en-US" sz="2000">
                <a:solidFill>
                  <a:srgbClr val="000000"/>
                </a:solidFill>
                <a:highlight>
                  <a:srgbClr val="FAFAFA"/>
                </a:highlight>
              </a:rPr>
              <a:t>catch (FooException | BarException e)</a:t>
            </a:r>
            <a:endParaRPr sz="2000">
              <a:solidFill>
                <a:srgbClr val="000000"/>
              </a:solidFill>
              <a:highlight>
                <a:srgbClr val="FAFAFA"/>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colon (</a:t>
            </a:r>
            <a:r>
              <a:rPr lang="en-US" sz="2000">
                <a:solidFill>
                  <a:srgbClr val="000000"/>
                </a:solidFill>
                <a:highlight>
                  <a:srgbClr val="FAFAFA"/>
                </a:highlight>
              </a:rPr>
              <a:t>:</a:t>
            </a:r>
            <a:r>
              <a:rPr lang="en-US" sz="2000">
                <a:solidFill>
                  <a:srgbClr val="000000"/>
                </a:solidFill>
                <a:highlight>
                  <a:srgbClr val="FFFFFF"/>
                </a:highlight>
              </a:rPr>
              <a:t>) in an enhanced </a:t>
            </a:r>
            <a:r>
              <a:rPr lang="en-US" sz="2000">
                <a:solidFill>
                  <a:srgbClr val="000000"/>
                </a:solidFill>
                <a:highlight>
                  <a:srgbClr val="FAFAFA"/>
                </a:highlight>
              </a:rPr>
              <a:t>for</a:t>
            </a:r>
            <a:r>
              <a:rPr lang="en-US" sz="2000">
                <a:solidFill>
                  <a:srgbClr val="000000"/>
                </a:solidFill>
                <a:highlight>
                  <a:srgbClr val="FFFFFF"/>
                </a:highlight>
              </a:rPr>
              <a:t> ("foreach") statement</a:t>
            </a:r>
            <a:endParaRPr sz="2000">
              <a:solidFill>
                <a:srgbClr val="000000"/>
              </a:solidFill>
              <a:highlight>
                <a:srgbClr val="FFFFFF"/>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arrow in a lambda expression: </a:t>
            </a:r>
            <a:r>
              <a:rPr lang="en-US" sz="2000">
                <a:solidFill>
                  <a:srgbClr val="000000"/>
                </a:solidFill>
                <a:highlight>
                  <a:srgbClr val="FAFAFA"/>
                </a:highlight>
              </a:rPr>
              <a:t>(String str) -&gt; str.length()</a:t>
            </a:r>
            <a:endParaRPr sz="2000">
              <a:solidFill>
                <a:srgbClr val="000000"/>
              </a:solidFill>
              <a:highlight>
                <a:srgbClr val="FAFAFA"/>
              </a:highlight>
            </a:endParaRPr>
          </a:p>
          <a:p>
            <a:pPr indent="-355600" lvl="0" marL="457200" marR="215900" rtl="0" algn="l">
              <a:lnSpc>
                <a:spcPct val="115000"/>
              </a:lnSpc>
              <a:spcBef>
                <a:spcPts val="0"/>
              </a:spcBef>
              <a:spcAft>
                <a:spcPts val="0"/>
              </a:spcAft>
              <a:buClr>
                <a:srgbClr val="000000"/>
              </a:buClr>
              <a:buSzPts val="2000"/>
              <a:buFont typeface="Calibri"/>
              <a:buChar char="•"/>
            </a:pPr>
            <a:r>
              <a:rPr lang="en-US" sz="2000">
                <a:solidFill>
                  <a:srgbClr val="000000"/>
                </a:solidFill>
                <a:highlight>
                  <a:srgbClr val="FFFFFF"/>
                </a:highlight>
              </a:rPr>
              <a:t>but not</a:t>
            </a:r>
            <a:endParaRPr sz="2000">
              <a:solidFill>
                <a:srgbClr val="000000"/>
              </a:solidFill>
              <a:highlight>
                <a:srgbClr val="FFFFFF"/>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two colons (</a:t>
            </a:r>
            <a:r>
              <a:rPr lang="en-US" sz="2000">
                <a:solidFill>
                  <a:srgbClr val="000000"/>
                </a:solidFill>
                <a:highlight>
                  <a:srgbClr val="FAFAFA"/>
                </a:highlight>
              </a:rPr>
              <a:t>::</a:t>
            </a:r>
            <a:r>
              <a:rPr lang="en-US" sz="2000">
                <a:solidFill>
                  <a:srgbClr val="000000"/>
                </a:solidFill>
                <a:highlight>
                  <a:srgbClr val="FFFFFF"/>
                </a:highlight>
              </a:rPr>
              <a:t>) of a method reference, which is written like </a:t>
            </a:r>
            <a:r>
              <a:rPr lang="en-US" sz="2000">
                <a:solidFill>
                  <a:srgbClr val="000000"/>
                </a:solidFill>
                <a:highlight>
                  <a:srgbClr val="FAFAFA"/>
                </a:highlight>
              </a:rPr>
              <a:t>Object::toString</a:t>
            </a:r>
            <a:endParaRPr sz="2000">
              <a:solidFill>
                <a:srgbClr val="000000"/>
              </a:solidFill>
              <a:highlight>
                <a:srgbClr val="FAFAFA"/>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dot separator (</a:t>
            </a:r>
            <a:r>
              <a:rPr lang="en-US" sz="2000">
                <a:solidFill>
                  <a:srgbClr val="000000"/>
                </a:solidFill>
                <a:highlight>
                  <a:srgbClr val="FAFAFA"/>
                </a:highlight>
              </a:rPr>
              <a:t>.</a:t>
            </a:r>
            <a:r>
              <a:rPr lang="en-US" sz="2000">
                <a:solidFill>
                  <a:srgbClr val="000000"/>
                </a:solidFill>
                <a:highlight>
                  <a:srgbClr val="FFFFFF"/>
                </a:highlight>
              </a:rPr>
              <a:t>), which is written like </a:t>
            </a:r>
            <a:r>
              <a:rPr lang="en-US" sz="2000">
                <a:solidFill>
                  <a:srgbClr val="000000"/>
                </a:solidFill>
                <a:highlight>
                  <a:srgbClr val="FAFAFA"/>
                </a:highlight>
              </a:rPr>
              <a:t>object.toString()</a:t>
            </a:r>
            <a:endParaRPr sz="2000">
              <a:solidFill>
                <a:srgbClr val="000000"/>
              </a:solidFill>
              <a:highlight>
                <a:srgbClr val="FFFFFF"/>
              </a:highlight>
            </a:endParaRPr>
          </a:p>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On both sides of the double slash (</a:t>
            </a:r>
            <a:r>
              <a:rPr lang="en-US" sz="2000">
                <a:solidFill>
                  <a:srgbClr val="000000"/>
                </a:solidFill>
                <a:highlight>
                  <a:srgbClr val="FAFAFA"/>
                </a:highlight>
              </a:rPr>
              <a:t>//</a:t>
            </a:r>
            <a:r>
              <a:rPr lang="en-US" sz="2000">
                <a:solidFill>
                  <a:srgbClr val="000000"/>
                </a:solidFill>
                <a:highlight>
                  <a:srgbClr val="FFFFFF"/>
                </a:highlight>
              </a:rPr>
              <a:t>) that begins an end-of-line comment</a:t>
            </a:r>
            <a:endParaRPr sz="2000">
              <a:solidFill>
                <a:srgbClr val="000000"/>
              </a:solidFill>
              <a:highlight>
                <a:srgbClr val="FFFFFF"/>
              </a:highlight>
            </a:endParaRPr>
          </a:p>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Between the type and variable of a declaration: </a:t>
            </a:r>
            <a:r>
              <a:rPr lang="en-US" sz="2000">
                <a:solidFill>
                  <a:srgbClr val="000000"/>
                </a:solidFill>
                <a:highlight>
                  <a:srgbClr val="FAFAFA"/>
                </a:highlight>
              </a:rPr>
              <a:t>List&lt;String&gt; list</a:t>
            </a:r>
            <a:endParaRPr sz="2000">
              <a:solidFill>
                <a:srgbClr val="000000"/>
              </a:solidFill>
              <a:highlight>
                <a:srgbClr val="FFFFFF"/>
              </a:highlight>
            </a:endParaRPr>
          </a:p>
        </p:txBody>
      </p:sp>
      <p:sp>
        <p:nvSpPr>
          <p:cNvPr id="280" name="Google Shape;280;gb0b109b655_0_84"/>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b0b109b655_0_9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Naming</a:t>
            </a:r>
            <a:endParaRPr b="1" i="0" sz="3200" u="none" cap="none" strike="noStrike">
              <a:solidFill>
                <a:srgbClr val="27AAE1"/>
              </a:solidFill>
              <a:latin typeface="Calibri"/>
              <a:ea typeface="Calibri"/>
              <a:cs typeface="Calibri"/>
              <a:sym typeface="Calibri"/>
            </a:endParaRPr>
          </a:p>
        </p:txBody>
      </p:sp>
      <p:sp>
        <p:nvSpPr>
          <p:cNvPr id="286" name="Google Shape;286;gb0b109b655_0_9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700"/>
              </a:spcBef>
              <a:spcAft>
                <a:spcPts val="0"/>
              </a:spcAft>
              <a:buClr>
                <a:srgbClr val="000000"/>
              </a:buClr>
              <a:buSzPts val="2200"/>
              <a:buChar char="•"/>
            </a:pPr>
            <a:r>
              <a:rPr b="1" lang="en-US" sz="2200">
                <a:solidFill>
                  <a:srgbClr val="000000"/>
                </a:solidFill>
                <a:highlight>
                  <a:srgbClr val="FFFFFF"/>
                </a:highlight>
              </a:rPr>
              <a:t>Package: </a:t>
            </a:r>
            <a:r>
              <a:rPr lang="en-US" sz="2200">
                <a:solidFill>
                  <a:srgbClr val="000000"/>
                </a:solidFill>
                <a:highlight>
                  <a:srgbClr val="FFFFFF"/>
                </a:highlight>
              </a:rPr>
              <a:t>all lowercase</a:t>
            </a:r>
            <a:endParaRPr b="1"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Class: </a:t>
            </a:r>
            <a:r>
              <a:rPr lang="en-US" sz="2200">
                <a:solidFill>
                  <a:srgbClr val="000000"/>
                </a:solidFill>
                <a:highlight>
                  <a:srgbClr val="FFFFFF"/>
                </a:highlight>
              </a:rPr>
              <a:t>UpperCamelCase, typically nouns or noun phrases</a:t>
            </a:r>
            <a:endParaRPr sz="2200">
              <a:solidFill>
                <a:srgbClr val="000000"/>
              </a:solidFill>
              <a:highlight>
                <a:srgbClr val="FAFAFA"/>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Interface</a:t>
            </a:r>
            <a:r>
              <a:rPr lang="en-US" sz="2200">
                <a:solidFill>
                  <a:srgbClr val="000000"/>
                </a:solidFill>
                <a:highlight>
                  <a:srgbClr val="FFFFFF"/>
                </a:highlight>
              </a:rPr>
              <a:t>: UpperCamelCase, may be nouns or noun phrases, but may sometimes be adjectives or adjective phrases</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Method: </a:t>
            </a:r>
            <a:r>
              <a:rPr lang="en-US" sz="2200">
                <a:solidFill>
                  <a:srgbClr val="000000"/>
                </a:solidFill>
                <a:highlight>
                  <a:srgbClr val="FFFFFF"/>
                </a:highlight>
              </a:rPr>
              <a:t>lowerCamelCase, typically verbs or verb phrases</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highlight>
                  <a:srgbClr val="FFFFFF"/>
                </a:highlight>
              </a:rPr>
              <a:t>Underscores may appear in </a:t>
            </a:r>
            <a:r>
              <a:rPr i="1" lang="en-US" sz="2200">
                <a:solidFill>
                  <a:srgbClr val="000000"/>
                </a:solidFill>
                <a:highlight>
                  <a:srgbClr val="FFFFFF"/>
                </a:highlight>
              </a:rPr>
              <a:t>test</a:t>
            </a:r>
            <a:r>
              <a:rPr lang="en-US" sz="2200">
                <a:solidFill>
                  <a:srgbClr val="000000"/>
                </a:solidFill>
                <a:highlight>
                  <a:srgbClr val="FFFFFF"/>
                </a:highlight>
              </a:rPr>
              <a:t> method names, but there is no One Correct Way to name test methods</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Constant: </a:t>
            </a:r>
            <a:r>
              <a:rPr lang="en-US" sz="2200">
                <a:solidFill>
                  <a:srgbClr val="000000"/>
                </a:solidFill>
                <a:highlight>
                  <a:srgbClr val="FFFFFF"/>
                </a:highlight>
              </a:rPr>
              <a:t>CONSTANT_CASE</a:t>
            </a:r>
            <a:endParaRPr b="1"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Non-constant field: </a:t>
            </a:r>
            <a:r>
              <a:rPr lang="en-US" sz="2200">
                <a:solidFill>
                  <a:srgbClr val="000000"/>
                </a:solidFill>
                <a:highlight>
                  <a:srgbClr val="FFFFFF"/>
                </a:highlight>
              </a:rPr>
              <a:t>lowerCamelCase, typically nouns or noun phrases</a:t>
            </a:r>
            <a:endParaRPr b="1"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Font typeface="Calibri"/>
              <a:buChar char="•"/>
            </a:pPr>
            <a:r>
              <a:rPr b="1" lang="en-US" sz="2200">
                <a:solidFill>
                  <a:srgbClr val="000000"/>
                </a:solidFill>
                <a:highlight>
                  <a:srgbClr val="FFFFFF"/>
                </a:highlight>
              </a:rPr>
              <a:t>Parameter</a:t>
            </a:r>
            <a:r>
              <a:rPr lang="en-US" sz="2200">
                <a:solidFill>
                  <a:srgbClr val="000000"/>
                </a:solidFill>
                <a:highlight>
                  <a:srgbClr val="FFFFFF"/>
                </a:highlight>
              </a:rPr>
              <a:t>: lowerCamelCase, One-character parameter names in public methods should be avoided</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Font typeface="Calibri"/>
              <a:buChar char="•"/>
            </a:pPr>
            <a:r>
              <a:rPr b="1" lang="en-US" sz="2200">
                <a:solidFill>
                  <a:srgbClr val="000000"/>
                </a:solidFill>
                <a:highlight>
                  <a:srgbClr val="FFFFFF"/>
                </a:highlight>
              </a:rPr>
              <a:t>Local variable</a:t>
            </a:r>
            <a:r>
              <a:rPr lang="en-US" sz="2200">
                <a:solidFill>
                  <a:srgbClr val="000000"/>
                </a:solidFill>
                <a:highlight>
                  <a:srgbClr val="FFFFFF"/>
                </a:highlight>
              </a:rPr>
              <a:t>: lowerCamelCase</a:t>
            </a:r>
            <a:endParaRPr sz="2200">
              <a:solidFill>
                <a:srgbClr val="000000"/>
              </a:solidFill>
              <a:highlight>
                <a:srgbClr val="FFFFFF"/>
              </a:highlight>
            </a:endParaRPr>
          </a:p>
        </p:txBody>
      </p:sp>
      <p:sp>
        <p:nvSpPr>
          <p:cNvPr id="287" name="Google Shape;287;gb0b109b655_0_9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b0b109b655_0_123"/>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a:t>
            </a:r>
            <a:endParaRPr b="1" i="0" sz="3200" u="none" cap="none" strike="noStrike">
              <a:solidFill>
                <a:srgbClr val="27AAE1"/>
              </a:solidFill>
              <a:latin typeface="Calibri"/>
              <a:ea typeface="Calibri"/>
              <a:cs typeface="Calibri"/>
              <a:sym typeface="Calibri"/>
            </a:endParaRPr>
          </a:p>
        </p:txBody>
      </p:sp>
      <p:sp>
        <p:nvSpPr>
          <p:cNvPr id="293" name="Google Shape;293;gb0b109b655_0_12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Clr>
                <a:srgbClr val="000000"/>
              </a:buClr>
              <a:buSzPts val="2800"/>
              <a:buFont typeface="Calibri"/>
              <a:buChar char="•"/>
            </a:pPr>
            <a:r>
              <a:rPr b="1" lang="en-US" sz="2800">
                <a:solidFill>
                  <a:srgbClr val="222222"/>
                </a:solidFill>
                <a:highlight>
                  <a:srgbClr val="FFFFFF"/>
                </a:highlight>
              </a:rPr>
              <a:t>Programming Practices</a:t>
            </a:r>
            <a:endParaRPr b="1" sz="2800">
              <a:solidFill>
                <a:srgbClr val="000000"/>
              </a:solidFill>
              <a:highlight>
                <a:srgbClr val="FFFFFF"/>
              </a:highlight>
            </a:endParaRPr>
          </a:p>
          <a:p>
            <a:pPr indent="-406400" lvl="1" marL="914400" rtl="0" algn="l">
              <a:lnSpc>
                <a:spcPct val="115000"/>
              </a:lnSpc>
              <a:spcBef>
                <a:spcPts val="0"/>
              </a:spcBef>
              <a:spcAft>
                <a:spcPts val="0"/>
              </a:spcAft>
              <a:buClr>
                <a:srgbClr val="000000"/>
              </a:buClr>
              <a:buSzPts val="2800"/>
              <a:buChar char="–"/>
            </a:pPr>
            <a:r>
              <a:rPr lang="en-US">
                <a:solidFill>
                  <a:srgbClr val="009900"/>
                </a:solidFill>
                <a:highlight>
                  <a:srgbClr val="FAFAFA"/>
                </a:highlight>
              </a:rPr>
              <a:t>@Override</a:t>
            </a:r>
            <a:r>
              <a:rPr lang="en-US">
                <a:solidFill>
                  <a:srgbClr val="222222"/>
                </a:solidFill>
                <a:highlight>
                  <a:srgbClr val="FFFFFF"/>
                </a:highlight>
              </a:rPr>
              <a:t>: always used</a:t>
            </a:r>
            <a:endParaRPr>
              <a:solidFill>
                <a:srgbClr val="222222"/>
              </a:solidFill>
              <a:highlight>
                <a:srgbClr val="FFFFFF"/>
              </a:highlight>
            </a:endParaRPr>
          </a:p>
          <a:p>
            <a:pPr indent="-406400" lvl="1" marL="914400" rtl="0" algn="l">
              <a:lnSpc>
                <a:spcPct val="115000"/>
              </a:lnSpc>
              <a:spcBef>
                <a:spcPts val="0"/>
              </a:spcBef>
              <a:spcAft>
                <a:spcPts val="0"/>
              </a:spcAft>
              <a:buClr>
                <a:srgbClr val="000000"/>
              </a:buClr>
              <a:buSzPts val="2800"/>
              <a:buFont typeface="Calibri"/>
              <a:buChar char="–"/>
            </a:pPr>
            <a:r>
              <a:rPr lang="en-US">
                <a:solidFill>
                  <a:srgbClr val="222222"/>
                </a:solidFill>
                <a:highlight>
                  <a:srgbClr val="FFFFFF"/>
                </a:highlight>
              </a:rPr>
              <a:t>Caught exceptions: not ignored</a:t>
            </a:r>
            <a:endParaRPr>
              <a:solidFill>
                <a:srgbClr val="222222"/>
              </a:solidFill>
              <a:highlight>
                <a:srgbClr val="FFFFFF"/>
              </a:highlight>
            </a:endParaRPr>
          </a:p>
          <a:p>
            <a:pPr indent="-406400" lvl="1" marL="914400" rtl="0" algn="l">
              <a:lnSpc>
                <a:spcPct val="115000"/>
              </a:lnSpc>
              <a:spcBef>
                <a:spcPts val="0"/>
              </a:spcBef>
              <a:spcAft>
                <a:spcPts val="0"/>
              </a:spcAft>
              <a:buClr>
                <a:srgbClr val="000000"/>
              </a:buClr>
              <a:buSzPts val="2800"/>
              <a:buFont typeface="Calibri"/>
              <a:buChar char="–"/>
            </a:pPr>
            <a:r>
              <a:rPr lang="en-US">
                <a:solidFill>
                  <a:srgbClr val="222222"/>
                </a:solidFill>
                <a:highlight>
                  <a:srgbClr val="FFFFFF"/>
                </a:highlight>
              </a:rPr>
              <a:t>Static members: qualified using class</a:t>
            </a:r>
            <a:endParaRPr>
              <a:solidFill>
                <a:srgbClr val="222222"/>
              </a:solidFill>
              <a:highlight>
                <a:srgbClr val="FFFFFF"/>
              </a:highlight>
            </a:endParaRPr>
          </a:p>
          <a:p>
            <a:pPr indent="-406400" lvl="1" marL="914400" rtl="0" algn="l">
              <a:spcBef>
                <a:spcPts val="0"/>
              </a:spcBef>
              <a:spcAft>
                <a:spcPts val="0"/>
              </a:spcAft>
              <a:buSzPts val="2800"/>
              <a:buFont typeface="Calibri"/>
              <a:buChar char="–"/>
            </a:pPr>
            <a:r>
              <a:rPr lang="en-US">
                <a:solidFill>
                  <a:srgbClr val="222222"/>
                </a:solidFill>
                <a:highlight>
                  <a:srgbClr val="FFFFFF"/>
                </a:highlight>
              </a:rPr>
              <a:t>Local variables: declare close to the point they are first used to minimize their scope</a:t>
            </a:r>
            <a:endParaRPr>
              <a:solidFill>
                <a:srgbClr val="222222"/>
              </a:solidFill>
              <a:highlight>
                <a:srgbClr val="FFFFFF"/>
              </a:highlight>
            </a:endParaRPr>
          </a:p>
          <a:p>
            <a:pPr indent="-406400" lvl="1" marL="914400" rtl="0" algn="l">
              <a:lnSpc>
                <a:spcPct val="115000"/>
              </a:lnSpc>
              <a:spcBef>
                <a:spcPts val="0"/>
              </a:spcBef>
              <a:spcAft>
                <a:spcPts val="0"/>
              </a:spcAft>
              <a:buClr>
                <a:srgbClr val="222222"/>
              </a:buClr>
              <a:buSzPts val="2800"/>
              <a:buChar char="–"/>
            </a:pPr>
            <a:r>
              <a:rPr lang="en-US">
                <a:solidFill>
                  <a:srgbClr val="222222"/>
                </a:solidFill>
                <a:highlight>
                  <a:srgbClr val="FFFFFF"/>
                </a:highlight>
              </a:rPr>
              <a:t>Switch statements: </a:t>
            </a:r>
            <a:endParaRPr>
              <a:solidFill>
                <a:srgbClr val="222222"/>
              </a:solidFill>
              <a:highlight>
                <a:srgbClr val="FFFFFF"/>
              </a:highlight>
            </a:endParaRPr>
          </a:p>
          <a:p>
            <a:pPr indent="-406400" lvl="2" marL="1371600" rtl="0" algn="l">
              <a:lnSpc>
                <a:spcPct val="115000"/>
              </a:lnSpc>
              <a:spcBef>
                <a:spcPts val="0"/>
              </a:spcBef>
              <a:spcAft>
                <a:spcPts val="0"/>
              </a:spcAft>
              <a:buClr>
                <a:srgbClr val="222222"/>
              </a:buClr>
              <a:buSzPts val="2800"/>
              <a:buChar char="•"/>
            </a:pPr>
            <a:r>
              <a:rPr lang="en-US" sz="2800">
                <a:solidFill>
                  <a:srgbClr val="222222"/>
                </a:solidFill>
                <a:highlight>
                  <a:srgbClr val="FFFFFF"/>
                </a:highlight>
              </a:rPr>
              <a:t>comment </a:t>
            </a:r>
            <a:r>
              <a:rPr i="1" lang="en-US" sz="2800">
                <a:solidFill>
                  <a:srgbClr val="222222"/>
                </a:solidFill>
                <a:highlight>
                  <a:srgbClr val="FFFFFF"/>
                </a:highlight>
              </a:rPr>
              <a:t>Fall-through</a:t>
            </a:r>
            <a:endParaRPr sz="2800">
              <a:solidFill>
                <a:srgbClr val="222222"/>
              </a:solidFill>
              <a:highlight>
                <a:srgbClr val="FFFFFF"/>
              </a:highlight>
            </a:endParaRPr>
          </a:p>
          <a:p>
            <a:pPr indent="-406400" lvl="2" marL="1371600" rtl="0" algn="l">
              <a:lnSpc>
                <a:spcPct val="115000"/>
              </a:lnSpc>
              <a:spcBef>
                <a:spcPts val="0"/>
              </a:spcBef>
              <a:spcAft>
                <a:spcPts val="0"/>
              </a:spcAft>
              <a:buClr>
                <a:srgbClr val="222222"/>
              </a:buClr>
              <a:buSzPts val="2800"/>
              <a:buChar char="•"/>
            </a:pPr>
            <a:r>
              <a:rPr lang="en-US" sz="2800">
                <a:solidFill>
                  <a:srgbClr val="222222"/>
                </a:solidFill>
                <a:highlight>
                  <a:srgbClr val="FFFFFF"/>
                </a:highlight>
              </a:rPr>
              <a:t>should have the </a:t>
            </a:r>
            <a:r>
              <a:rPr i="1" lang="en-US" sz="2800">
                <a:highlight>
                  <a:srgbClr val="FAFAFA"/>
                </a:highlight>
              </a:rPr>
              <a:t>default</a:t>
            </a:r>
            <a:r>
              <a:rPr i="1" lang="en-US" sz="2800">
                <a:highlight>
                  <a:srgbClr val="FFFFFF"/>
                </a:highlight>
              </a:rPr>
              <a:t> </a:t>
            </a:r>
            <a:r>
              <a:rPr lang="en-US" sz="2800">
                <a:solidFill>
                  <a:srgbClr val="222222"/>
                </a:solidFill>
                <a:highlight>
                  <a:srgbClr val="FFFFFF"/>
                </a:highlight>
              </a:rPr>
              <a:t>case</a:t>
            </a:r>
            <a:endParaRPr sz="2800">
              <a:solidFill>
                <a:srgbClr val="222222"/>
              </a:solidFill>
              <a:highlight>
                <a:srgbClr val="FFFFFF"/>
              </a:highlight>
            </a:endParaRPr>
          </a:p>
        </p:txBody>
      </p:sp>
      <p:sp>
        <p:nvSpPr>
          <p:cNvPr id="294" name="Google Shape;294;gb0b109b655_0_1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57200" y="274638"/>
            <a:ext cx="6260768"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CONTENTS</a:t>
            </a:r>
            <a:endParaRPr/>
          </a:p>
        </p:txBody>
      </p:sp>
      <p:sp>
        <p:nvSpPr>
          <p:cNvPr id="100" name="Google Shape;100;p3"/>
          <p:cNvSpPr txBox="1"/>
          <p:nvPr>
            <p:ph idx="1" type="body"/>
          </p:nvPr>
        </p:nvSpPr>
        <p:spPr>
          <a:xfrm>
            <a:off x="975000" y="914400"/>
            <a:ext cx="7711800" cy="53655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SzPts val="3200"/>
              <a:buAutoNum type="romanUcPeriod"/>
            </a:pPr>
            <a:r>
              <a:rPr lang="en-US"/>
              <a:t>Language Basics</a:t>
            </a:r>
            <a:endParaRPr/>
          </a:p>
          <a:p>
            <a:pPr indent="-431800" lvl="0" marL="457200" marR="0" rtl="0" algn="l">
              <a:lnSpc>
                <a:spcPct val="100000"/>
              </a:lnSpc>
              <a:spcBef>
                <a:spcPts val="0"/>
              </a:spcBef>
              <a:spcAft>
                <a:spcPts val="0"/>
              </a:spcAft>
              <a:buSzPts val="3200"/>
              <a:buAutoNum type="romanUcPeriod"/>
            </a:pPr>
            <a:r>
              <a:rPr lang="en-US"/>
              <a:t>OOP Concepts</a:t>
            </a:r>
            <a:endParaRPr/>
          </a:p>
          <a:p>
            <a:pPr indent="-431800" lvl="0" marL="457200" marR="0" rtl="0" algn="l">
              <a:lnSpc>
                <a:spcPct val="100000"/>
              </a:lnSpc>
              <a:spcBef>
                <a:spcPts val="0"/>
              </a:spcBef>
              <a:spcAft>
                <a:spcPts val="0"/>
              </a:spcAft>
              <a:buSzPts val="3200"/>
              <a:buAutoNum type="romanUcPeriod"/>
            </a:pPr>
            <a:r>
              <a:rPr lang="en-US"/>
              <a:t>Code Conventions/Clean Code</a:t>
            </a:r>
            <a:endParaRPr b="0" i="0" u="none" cap="none" strike="noStrike">
              <a:solidFill>
                <a:schemeClr val="dk1"/>
              </a:solidFill>
              <a:latin typeface="Calibri"/>
              <a:ea typeface="Calibri"/>
              <a:cs typeface="Calibri"/>
              <a:sym typeface="Calibri"/>
            </a:endParaRPr>
          </a:p>
          <a:p>
            <a:pPr indent="-431800" lvl="0" marL="457200" marR="0" rtl="0" algn="l">
              <a:lnSpc>
                <a:spcPct val="100000"/>
              </a:lnSpc>
              <a:spcBef>
                <a:spcPts val="0"/>
              </a:spcBef>
              <a:spcAft>
                <a:spcPts val="0"/>
              </a:spcAft>
              <a:buSzPts val="3200"/>
              <a:buAutoNum type="romanUcPeriod"/>
            </a:pPr>
            <a:r>
              <a:rPr lang="en-US"/>
              <a:t>Collections</a:t>
            </a:r>
            <a:endParaRPr/>
          </a:p>
          <a:p>
            <a:pPr indent="-431800" lvl="0" marL="457200" marR="0" rtl="0" algn="l">
              <a:lnSpc>
                <a:spcPct val="100000"/>
              </a:lnSpc>
              <a:spcBef>
                <a:spcPts val="0"/>
              </a:spcBef>
              <a:spcAft>
                <a:spcPts val="0"/>
              </a:spcAft>
              <a:buSzPts val="3200"/>
              <a:buAutoNum type="romanUcPeriod"/>
            </a:pPr>
            <a:r>
              <a:rPr lang="en-US"/>
              <a:t>Database Access</a:t>
            </a:r>
            <a:endParaRPr/>
          </a:p>
          <a:p>
            <a:pPr indent="-431800" lvl="0" marL="457200" marR="0" rtl="0" algn="l">
              <a:lnSpc>
                <a:spcPct val="100000"/>
              </a:lnSpc>
              <a:spcBef>
                <a:spcPts val="0"/>
              </a:spcBef>
              <a:spcAft>
                <a:spcPts val="0"/>
              </a:spcAft>
              <a:buSzPts val="3200"/>
              <a:buAutoNum type="romanUcPeriod"/>
            </a:pPr>
            <a:r>
              <a:rPr lang="en-US"/>
              <a:t>Date Time API (Java 8)</a:t>
            </a:r>
            <a:endParaRPr/>
          </a:p>
          <a:p>
            <a:pPr indent="-431800" lvl="0" marL="457200" marR="0" rtl="0" algn="l">
              <a:lnSpc>
                <a:spcPct val="100000"/>
              </a:lnSpc>
              <a:spcBef>
                <a:spcPts val="0"/>
              </a:spcBef>
              <a:spcAft>
                <a:spcPts val="0"/>
              </a:spcAft>
              <a:buSzPts val="3200"/>
              <a:buAutoNum type="romanUcPeriod"/>
            </a:pPr>
            <a:r>
              <a:rPr lang="en-US"/>
              <a:t>Helpful Features</a:t>
            </a:r>
            <a:endParaRPr/>
          </a:p>
          <a:p>
            <a:pPr indent="-431800" lvl="0" marL="457200" marR="0" rtl="0" algn="l">
              <a:lnSpc>
                <a:spcPct val="100000"/>
              </a:lnSpc>
              <a:spcBef>
                <a:spcPts val="0"/>
              </a:spcBef>
              <a:spcAft>
                <a:spcPts val="0"/>
              </a:spcAft>
              <a:buSzPts val="3200"/>
              <a:buAutoNum type="romanUcPeriod"/>
            </a:pPr>
            <a:r>
              <a:rPr lang="en-US"/>
              <a:t>Spring Framework Introduction</a:t>
            </a:r>
            <a:endParaRPr/>
          </a:p>
          <a:p>
            <a:pPr indent="-431800" lvl="0" marL="457200" rtl="0" algn="l">
              <a:lnSpc>
                <a:spcPct val="115000"/>
              </a:lnSpc>
              <a:spcBef>
                <a:spcPts val="0"/>
              </a:spcBef>
              <a:spcAft>
                <a:spcPts val="0"/>
              </a:spcAft>
              <a:buClr>
                <a:srgbClr val="000000"/>
              </a:buClr>
              <a:buSzPts val="3200"/>
              <a:buFont typeface="Calibri"/>
              <a:buAutoNum type="romanUcPeriod"/>
            </a:pPr>
            <a:r>
              <a:rPr lang="en-US">
                <a:solidFill>
                  <a:srgbClr val="000000"/>
                </a:solidFill>
              </a:rPr>
              <a:t>Unit testing with JUnit/TestNG</a:t>
            </a:r>
            <a:endParaRPr>
              <a:solidFill>
                <a:srgbClr val="000000"/>
              </a:solidFill>
            </a:endParaRPr>
          </a:p>
          <a:p>
            <a:pPr indent="-431800" lvl="0" marL="457200" rtl="0" algn="l">
              <a:lnSpc>
                <a:spcPct val="115000"/>
              </a:lnSpc>
              <a:spcBef>
                <a:spcPts val="0"/>
              </a:spcBef>
              <a:spcAft>
                <a:spcPts val="0"/>
              </a:spcAft>
              <a:buClr>
                <a:srgbClr val="000000"/>
              </a:buClr>
              <a:buSzPts val="3200"/>
              <a:buFont typeface="Calibri"/>
              <a:buAutoNum type="romanUcPeriod"/>
            </a:pPr>
            <a:r>
              <a:rPr lang="en-US"/>
              <a:t>Common Design Patterns</a:t>
            </a:r>
            <a:endParaRPr/>
          </a:p>
          <a:p>
            <a:pPr indent="0" lvl="0" marL="0" marR="0" rtl="0" algn="l">
              <a:lnSpc>
                <a:spcPct val="100000"/>
              </a:lnSpc>
              <a:spcBef>
                <a:spcPts val="12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1" name="Google Shape;101;p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lang="en-US"/>
              <a:t>BASIC JAVA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b0b109b655_0_22"/>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CLEAN CODE - Naming is difficult</a:t>
            </a:r>
            <a:endParaRPr b="1" i="0" sz="3200" u="none" cap="none" strike="noStrike">
              <a:solidFill>
                <a:srgbClr val="27AAE1"/>
              </a:solidFill>
              <a:latin typeface="Calibri"/>
              <a:ea typeface="Calibri"/>
              <a:cs typeface="Calibri"/>
              <a:sym typeface="Calibri"/>
            </a:endParaRPr>
          </a:p>
        </p:txBody>
      </p:sp>
      <p:sp>
        <p:nvSpPr>
          <p:cNvPr id="300" name="Google Shape;300;gb0b109b655_0_2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2200">
                <a:highlight>
                  <a:srgbClr val="FFFFFF"/>
                </a:highlight>
              </a:rPr>
              <a:t>“Clean code is code that is easy to understand and easy to change”</a:t>
            </a:r>
            <a:endParaRPr b="1" sz="2200">
              <a:highlight>
                <a:srgbClr val="FFFFFF"/>
              </a:highlight>
            </a:endParaRPr>
          </a:p>
          <a:p>
            <a:pPr indent="-368300" lvl="0" marL="457200" rtl="0" algn="l">
              <a:lnSpc>
                <a:spcPct val="115000"/>
              </a:lnSpc>
              <a:spcBef>
                <a:spcPts val="1200"/>
              </a:spcBef>
              <a:spcAft>
                <a:spcPts val="0"/>
              </a:spcAft>
              <a:buSzPts val="2200"/>
              <a:buChar char="•"/>
            </a:pPr>
            <a:r>
              <a:rPr lang="en-US" sz="2200"/>
              <a:t>Use self-explanatory names, example: elapsedTimeInDays, fileAgeInDays, daysSinceCreation</a:t>
            </a:r>
            <a:endParaRPr sz="2200"/>
          </a:p>
          <a:p>
            <a:pPr indent="-368300" lvl="0" marL="457200" rtl="0" algn="l">
              <a:lnSpc>
                <a:spcPct val="115000"/>
              </a:lnSpc>
              <a:spcBef>
                <a:spcPts val="0"/>
              </a:spcBef>
              <a:spcAft>
                <a:spcPts val="0"/>
              </a:spcAft>
              <a:buSzPts val="2200"/>
              <a:buChar char="•"/>
            </a:pPr>
            <a:r>
              <a:rPr lang="en-US" sz="2200">
                <a:highlight>
                  <a:srgbClr val="FFFFFF"/>
                </a:highlight>
              </a:rPr>
              <a:t>Consider prefix Boolean with “Can”, “Is” or “Has</a:t>
            </a:r>
            <a:r>
              <a:rPr lang="en-US" sz="2200"/>
              <a:t>”</a:t>
            </a:r>
            <a:endParaRPr sz="2200"/>
          </a:p>
          <a:p>
            <a:pPr indent="-368300" lvl="0" marL="457200" rtl="0" algn="l">
              <a:lnSpc>
                <a:spcPct val="115000"/>
              </a:lnSpc>
              <a:spcBef>
                <a:spcPts val="0"/>
              </a:spcBef>
              <a:spcAft>
                <a:spcPts val="0"/>
              </a:spcAft>
              <a:buSzPts val="2200"/>
              <a:buChar char="•"/>
            </a:pPr>
            <a:r>
              <a:rPr lang="en-US" sz="2200">
                <a:highlight>
                  <a:srgbClr val="FFFFFF"/>
                </a:highlight>
              </a:rPr>
              <a:t>Do not afraid of long name, </a:t>
            </a:r>
            <a:r>
              <a:rPr lang="en-US" sz="2200"/>
              <a:t>the length of a name should correspond to the size of its scope, so we can search it</a:t>
            </a:r>
            <a:endParaRPr sz="2200"/>
          </a:p>
          <a:p>
            <a:pPr indent="-368300" lvl="0" marL="457200" rtl="0" algn="l">
              <a:lnSpc>
                <a:spcPct val="115000"/>
              </a:lnSpc>
              <a:spcBef>
                <a:spcPts val="0"/>
              </a:spcBef>
              <a:spcAft>
                <a:spcPts val="0"/>
              </a:spcAft>
              <a:buSzPts val="2200"/>
              <a:buChar char="•"/>
            </a:pPr>
            <a:r>
              <a:rPr lang="en-US" sz="2200"/>
              <a:t>Do not include the parent class name within a property name</a:t>
            </a:r>
            <a:endParaRPr sz="2200"/>
          </a:p>
          <a:p>
            <a:pPr indent="-368300" lvl="0" marL="457200" rtl="0" algn="l">
              <a:spcBef>
                <a:spcPts val="0"/>
              </a:spcBef>
              <a:spcAft>
                <a:spcPts val="0"/>
              </a:spcAft>
              <a:buSzPts val="2200"/>
              <a:buFont typeface="Calibri"/>
              <a:buChar char="•"/>
            </a:pPr>
            <a:r>
              <a:rPr lang="en-US" sz="2200"/>
              <a:t>Avoid disinformation, example: do not refer to a group of object as List unless it is actually a List</a:t>
            </a:r>
            <a:endParaRPr sz="2200"/>
          </a:p>
          <a:p>
            <a:pPr indent="-368300" lvl="0" marL="457200" rtl="0" algn="l">
              <a:spcBef>
                <a:spcPts val="0"/>
              </a:spcBef>
              <a:spcAft>
                <a:spcPts val="0"/>
              </a:spcAft>
              <a:buSzPts val="2200"/>
              <a:buFont typeface="Calibri"/>
              <a:buChar char="•"/>
            </a:pPr>
            <a:r>
              <a:rPr lang="en-US" sz="2200"/>
              <a:t>Avoid names vary in small ways like Customer/Customers/CustomerObject</a:t>
            </a:r>
            <a:endParaRPr sz="2200"/>
          </a:p>
          <a:p>
            <a:pPr indent="-368300" lvl="0" marL="457200" rtl="0" algn="l">
              <a:spcBef>
                <a:spcPts val="0"/>
              </a:spcBef>
              <a:spcAft>
                <a:spcPts val="0"/>
              </a:spcAft>
              <a:buSzPts val="2200"/>
              <a:buFont typeface="Calibri"/>
              <a:buChar char="•"/>
            </a:pPr>
            <a:r>
              <a:rPr lang="en-US" sz="2200"/>
              <a:t>Pick one word per concept. For example. Pick one out of get/fetch/receive and stick with it</a:t>
            </a:r>
            <a:endParaRPr sz="2200"/>
          </a:p>
        </p:txBody>
      </p:sp>
      <p:sp>
        <p:nvSpPr>
          <p:cNvPr id="301" name="Google Shape;301;gb0b109b655_0_2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b0b109b655_0_13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CLEAN CODE - Method</a:t>
            </a:r>
            <a:endParaRPr b="1" i="0" sz="3200" u="none" cap="none" strike="noStrike">
              <a:solidFill>
                <a:srgbClr val="27AAE1"/>
              </a:solidFill>
              <a:latin typeface="Calibri"/>
              <a:ea typeface="Calibri"/>
              <a:cs typeface="Calibri"/>
              <a:sym typeface="Calibri"/>
            </a:endParaRPr>
          </a:p>
        </p:txBody>
      </p:sp>
      <p:sp>
        <p:nvSpPr>
          <p:cNvPr id="307" name="Google Shape;307;gb0b109b655_0_13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SzPts val="2800"/>
              <a:buFont typeface="Calibri"/>
              <a:buChar char="•"/>
            </a:pPr>
            <a:r>
              <a:rPr lang="en-US" sz="2800"/>
              <a:t>Should be small and do only one thing (one level of abstraction)</a:t>
            </a:r>
            <a:endParaRPr sz="2800"/>
          </a:p>
          <a:p>
            <a:pPr indent="-406400" lvl="0" marL="457200" rtl="0" algn="l">
              <a:lnSpc>
                <a:spcPct val="115000"/>
              </a:lnSpc>
              <a:spcBef>
                <a:spcPts val="0"/>
              </a:spcBef>
              <a:spcAft>
                <a:spcPts val="0"/>
              </a:spcAft>
              <a:buSzPts val="2800"/>
              <a:buFont typeface="Calibri"/>
              <a:buChar char="•"/>
            </a:pPr>
            <a:r>
              <a:rPr lang="en-US" sz="2800"/>
              <a:t>Have no side effects</a:t>
            </a:r>
            <a:endParaRPr sz="2800"/>
          </a:p>
          <a:p>
            <a:pPr indent="-406400" lvl="0" marL="457200" rtl="0" algn="l">
              <a:lnSpc>
                <a:spcPct val="115000"/>
              </a:lnSpc>
              <a:spcBef>
                <a:spcPts val="0"/>
              </a:spcBef>
              <a:spcAft>
                <a:spcPts val="0"/>
              </a:spcAft>
              <a:buSzPts val="2800"/>
              <a:buFont typeface="Calibri"/>
              <a:buChar char="•"/>
            </a:pPr>
            <a:r>
              <a:rPr lang="en-US" sz="2800"/>
              <a:t>Public methods must validate their input arguments</a:t>
            </a:r>
            <a:endParaRPr sz="2800"/>
          </a:p>
          <a:p>
            <a:pPr indent="-406400" lvl="0" marL="457200" rtl="0" algn="l">
              <a:spcBef>
                <a:spcPts val="0"/>
              </a:spcBef>
              <a:spcAft>
                <a:spcPts val="0"/>
              </a:spcAft>
              <a:buSzPts val="2800"/>
              <a:buFont typeface="Calibri"/>
              <a:buChar char="•"/>
            </a:pPr>
            <a:r>
              <a:rPr lang="en-US" sz="2800"/>
              <a:t>Reducing the number of arguments by creating objects out of them</a:t>
            </a:r>
            <a:endParaRPr sz="2800"/>
          </a:p>
          <a:p>
            <a:pPr indent="-406400" lvl="0" marL="457200" rtl="0" algn="l">
              <a:spcBef>
                <a:spcPts val="0"/>
              </a:spcBef>
              <a:spcAft>
                <a:spcPts val="0"/>
              </a:spcAft>
              <a:buSzPts val="2800"/>
              <a:buFont typeface="Calibri"/>
              <a:buChar char="•"/>
            </a:pPr>
            <a:r>
              <a:rPr lang="en-US" sz="2800"/>
              <a:t>Avoid flag argument, split into multiple methods</a:t>
            </a:r>
            <a:endParaRPr sz="2800"/>
          </a:p>
          <a:p>
            <a:pPr indent="-406400" lvl="0" marL="457200" rtl="0" algn="l">
              <a:spcBef>
                <a:spcPts val="0"/>
              </a:spcBef>
              <a:spcAft>
                <a:spcPts val="0"/>
              </a:spcAft>
              <a:buSzPts val="2800"/>
              <a:buFont typeface="Calibri"/>
              <a:buChar char="•"/>
            </a:pPr>
            <a:r>
              <a:rPr lang="en-US" sz="2800"/>
              <a:t>Use argument list Integer... args, Object... args, etc</a:t>
            </a:r>
            <a:endParaRPr sz="2800"/>
          </a:p>
          <a:p>
            <a:pPr indent="-406400" lvl="0" marL="457200" rtl="0" algn="l">
              <a:spcBef>
                <a:spcPts val="0"/>
              </a:spcBef>
              <a:spcAft>
                <a:spcPts val="0"/>
              </a:spcAft>
              <a:buSzPts val="2800"/>
              <a:buChar char="•"/>
            </a:pPr>
            <a:r>
              <a:rPr lang="en-US" sz="2800"/>
              <a:t>Prefer Polymorphism over If/Else or Switch</a:t>
            </a:r>
            <a:endParaRPr sz="2800"/>
          </a:p>
          <a:p>
            <a:pPr indent="-406400" lvl="0" marL="457200" rtl="0" algn="l">
              <a:spcBef>
                <a:spcPts val="0"/>
              </a:spcBef>
              <a:spcAft>
                <a:spcPts val="0"/>
              </a:spcAft>
              <a:buSzPts val="2800"/>
              <a:buChar char="•"/>
            </a:pPr>
            <a:r>
              <a:rPr b="1" lang="en-US" sz="2800"/>
              <a:t>DRY </a:t>
            </a:r>
            <a:r>
              <a:rPr lang="en-US" sz="2800"/>
              <a:t>(Don’t Repeat Yourself): refactor common code into new methods of same or different class</a:t>
            </a:r>
            <a:endParaRPr sz="2800"/>
          </a:p>
        </p:txBody>
      </p:sp>
      <p:sp>
        <p:nvSpPr>
          <p:cNvPr id="308" name="Google Shape;308;gb0b109b655_0_13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b0b109b655_0_14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CLEAN CODE - Exception Handling</a:t>
            </a:r>
            <a:endParaRPr b="1" i="0" sz="3200" u="none" cap="none" strike="noStrike">
              <a:solidFill>
                <a:srgbClr val="27AAE1"/>
              </a:solidFill>
              <a:latin typeface="Calibri"/>
              <a:ea typeface="Calibri"/>
              <a:cs typeface="Calibri"/>
              <a:sym typeface="Calibri"/>
            </a:endParaRPr>
          </a:p>
        </p:txBody>
      </p:sp>
      <p:sp>
        <p:nvSpPr>
          <p:cNvPr id="314" name="Google Shape;314;gb0b109b655_0_14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19100" lvl="0" marL="457200" rtl="0" algn="l">
              <a:spcBef>
                <a:spcPts val="0"/>
              </a:spcBef>
              <a:spcAft>
                <a:spcPts val="0"/>
              </a:spcAft>
              <a:buSzPts val="3000"/>
              <a:buFont typeface="Calibri"/>
              <a:buChar char="•"/>
            </a:pPr>
            <a:r>
              <a:rPr lang="en-US" sz="3000"/>
              <a:t>Throw specific custom Exceptions instead of generic ones</a:t>
            </a:r>
            <a:endParaRPr sz="3000"/>
          </a:p>
          <a:p>
            <a:pPr indent="-419100" lvl="0" marL="457200" rtl="0" algn="l">
              <a:spcBef>
                <a:spcPts val="0"/>
              </a:spcBef>
              <a:spcAft>
                <a:spcPts val="0"/>
              </a:spcAft>
              <a:buSzPts val="3000"/>
              <a:buFont typeface="Calibri"/>
              <a:buChar char="•"/>
            </a:pPr>
            <a:r>
              <a:rPr lang="en-US" sz="3000"/>
              <a:t>Catch Exceptions when there is enough information to handle them</a:t>
            </a:r>
            <a:endParaRPr sz="3000"/>
          </a:p>
          <a:p>
            <a:pPr indent="-419100" lvl="0" marL="457200" rtl="0" algn="l">
              <a:spcBef>
                <a:spcPts val="0"/>
              </a:spcBef>
              <a:spcAft>
                <a:spcPts val="0"/>
              </a:spcAft>
              <a:buSzPts val="3000"/>
              <a:buFont typeface="Calibri"/>
              <a:buChar char="•"/>
            </a:pPr>
            <a:r>
              <a:rPr lang="en-US" sz="3000"/>
              <a:t>Consider to throwing an exception or returning a Special Case (Object that has the same interface as what the caller expects) instead of returning null, example: empty collection instead of null</a:t>
            </a:r>
            <a:endParaRPr sz="3000"/>
          </a:p>
          <a:p>
            <a:pPr indent="-419100" lvl="0" marL="457200" rtl="0" algn="l">
              <a:spcBef>
                <a:spcPts val="0"/>
              </a:spcBef>
              <a:spcAft>
                <a:spcPts val="0"/>
              </a:spcAft>
              <a:buSzPts val="3000"/>
              <a:buFont typeface="Calibri"/>
              <a:buChar char="•"/>
            </a:pPr>
            <a:r>
              <a:rPr lang="en-US" sz="3000"/>
              <a:t>Do not use exception as a flow control structure.  Exceptions are for exceptional cases only</a:t>
            </a:r>
            <a:endParaRPr sz="3000"/>
          </a:p>
        </p:txBody>
      </p:sp>
      <p:sp>
        <p:nvSpPr>
          <p:cNvPr id="315" name="Google Shape;315;gb0b109b655_0_14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b0b109b655_0_154"/>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CLEAN CODE - Comment</a:t>
            </a:r>
            <a:endParaRPr b="1" i="0" sz="3200" u="none" cap="none" strike="noStrike">
              <a:solidFill>
                <a:srgbClr val="27AAE1"/>
              </a:solidFill>
              <a:latin typeface="Calibri"/>
              <a:ea typeface="Calibri"/>
              <a:cs typeface="Calibri"/>
              <a:sym typeface="Calibri"/>
            </a:endParaRPr>
          </a:p>
        </p:txBody>
      </p:sp>
      <p:sp>
        <p:nvSpPr>
          <p:cNvPr id="321" name="Google Shape;321;gb0b109b655_0_154"/>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1" marL="457200" rtl="0" algn="l">
              <a:lnSpc>
                <a:spcPct val="115000"/>
              </a:lnSpc>
              <a:spcBef>
                <a:spcPts val="1200"/>
              </a:spcBef>
              <a:spcAft>
                <a:spcPts val="0"/>
              </a:spcAft>
              <a:buSzPts val="2800"/>
              <a:buFont typeface="Calibri"/>
              <a:buChar char="–"/>
            </a:pPr>
            <a:r>
              <a:rPr lang="en-US"/>
              <a:t>Use English for all code comments</a:t>
            </a:r>
            <a:endParaRPr/>
          </a:p>
          <a:p>
            <a:pPr indent="-406400" lvl="1" marL="457200" rtl="0" algn="l">
              <a:spcBef>
                <a:spcPts val="0"/>
              </a:spcBef>
              <a:spcAft>
                <a:spcPts val="0"/>
              </a:spcAft>
              <a:buSzPts val="2800"/>
              <a:buFont typeface="Calibri"/>
              <a:buChar char="–"/>
            </a:pPr>
            <a:r>
              <a:rPr lang="en-US"/>
              <a:t>Use for clarification, warning of consequences</a:t>
            </a:r>
            <a:endParaRPr/>
          </a:p>
          <a:p>
            <a:pPr indent="-406400" lvl="1" marL="457200" rtl="0" algn="l">
              <a:lnSpc>
                <a:spcPct val="115000"/>
              </a:lnSpc>
              <a:spcBef>
                <a:spcPts val="0"/>
              </a:spcBef>
              <a:spcAft>
                <a:spcPts val="0"/>
              </a:spcAft>
              <a:buSzPts val="2800"/>
              <a:buChar char="–"/>
            </a:pPr>
            <a:r>
              <a:rPr lang="en-US"/>
              <a:t>Write comments which describe </a:t>
            </a:r>
            <a:r>
              <a:rPr lang="en-US" u="sng"/>
              <a:t>what</a:t>
            </a:r>
            <a:r>
              <a:rPr lang="en-US"/>
              <a:t> the code does and/or </a:t>
            </a:r>
            <a:r>
              <a:rPr lang="en-US" u="sng"/>
              <a:t>why</a:t>
            </a:r>
            <a:r>
              <a:rPr b="1" lang="en-US"/>
              <a:t> </a:t>
            </a:r>
            <a:r>
              <a:rPr lang="en-US"/>
              <a:t>it does that, not </a:t>
            </a:r>
            <a:r>
              <a:rPr lang="en-US" u="sng"/>
              <a:t>how</a:t>
            </a:r>
            <a:r>
              <a:rPr lang="en-US"/>
              <a:t> the code works</a:t>
            </a:r>
            <a:endParaRPr/>
          </a:p>
          <a:p>
            <a:pPr indent="-406400" lvl="1" marL="457200" rtl="0" algn="l">
              <a:spcBef>
                <a:spcPts val="0"/>
              </a:spcBef>
              <a:spcAft>
                <a:spcPts val="0"/>
              </a:spcAft>
              <a:buSzPts val="2800"/>
              <a:buFont typeface="Calibri"/>
              <a:buChar char="–"/>
            </a:pPr>
            <a:r>
              <a:rPr lang="en-US"/>
              <a:t>Don’t comment bad code, rewrite it!</a:t>
            </a:r>
            <a:endParaRPr/>
          </a:p>
          <a:p>
            <a:pPr indent="-406400" lvl="1" marL="457200" rtl="0" algn="l">
              <a:spcBef>
                <a:spcPts val="0"/>
              </a:spcBef>
              <a:spcAft>
                <a:spcPts val="0"/>
              </a:spcAft>
              <a:buSzPts val="2800"/>
              <a:buFont typeface="Calibri"/>
              <a:buChar char="–"/>
            </a:pPr>
            <a:r>
              <a:rPr lang="en-US"/>
              <a:t>TODO Comment</a:t>
            </a:r>
            <a:endParaRPr/>
          </a:p>
          <a:p>
            <a:pPr indent="-406400" lvl="1" marL="457200" rtl="0" algn="l">
              <a:lnSpc>
                <a:spcPct val="115000"/>
              </a:lnSpc>
              <a:spcBef>
                <a:spcPts val="0"/>
              </a:spcBef>
              <a:spcAft>
                <a:spcPts val="0"/>
              </a:spcAft>
              <a:buSzPts val="2800"/>
              <a:buChar char="–"/>
            </a:pPr>
            <a:r>
              <a:rPr lang="en-US"/>
              <a:t>Remove unused code from the source file instead of commenting it out</a:t>
            </a:r>
            <a:endParaRPr/>
          </a:p>
          <a:p>
            <a:pPr indent="0" lvl="0" marL="457200" rtl="0" algn="l">
              <a:spcBef>
                <a:spcPts val="1200"/>
              </a:spcBef>
              <a:spcAft>
                <a:spcPts val="0"/>
              </a:spcAft>
              <a:buNone/>
            </a:pPr>
            <a:r>
              <a:t/>
            </a:r>
            <a:endParaRPr sz="2800"/>
          </a:p>
        </p:txBody>
      </p:sp>
      <p:sp>
        <p:nvSpPr>
          <p:cNvPr id="322" name="Google Shape;322;gb0b109b655_0_154"/>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b0b109b655_0_2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 SOLID</a:t>
            </a:r>
            <a:endParaRPr b="1" i="0" sz="3200" u="none" cap="none" strike="noStrike">
              <a:solidFill>
                <a:srgbClr val="27AAE1"/>
              </a:solidFill>
              <a:latin typeface="Calibri"/>
              <a:ea typeface="Calibri"/>
              <a:cs typeface="Calibri"/>
              <a:sym typeface="Calibri"/>
            </a:endParaRPr>
          </a:p>
        </p:txBody>
      </p:sp>
      <p:sp>
        <p:nvSpPr>
          <p:cNvPr id="328" name="Google Shape;328;gb0b109b655_0_2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highlight>
                  <a:srgbClr val="FFFFFF"/>
                </a:highlight>
              </a:rPr>
              <a:t>Classes should be designed in a loosely coupled way. Loosely coupled means changes in one class should not force other classes to change</a:t>
            </a:r>
            <a:endParaRPr b="1" sz="1600">
              <a:solidFill>
                <a:srgbClr val="000000"/>
              </a:solidFill>
              <a:highlight>
                <a:srgbClr val="FFFFFF"/>
              </a:highlight>
            </a:endParaRPr>
          </a:p>
          <a:p>
            <a:pPr indent="-330200" lvl="0" marL="457200" rtl="0" algn="l">
              <a:lnSpc>
                <a:spcPct val="100000"/>
              </a:lnSpc>
              <a:spcBef>
                <a:spcPts val="1200"/>
              </a:spcBef>
              <a:spcAft>
                <a:spcPts val="0"/>
              </a:spcAft>
              <a:buClr>
                <a:srgbClr val="000000"/>
              </a:buClr>
              <a:buSzPts val="1600"/>
              <a:buFont typeface="Calibri"/>
              <a:buChar char="•"/>
            </a:pPr>
            <a:r>
              <a:rPr b="1" lang="en-US" sz="1600">
                <a:solidFill>
                  <a:srgbClr val="000000"/>
                </a:solidFill>
                <a:highlight>
                  <a:srgbClr val="FFFFFF"/>
                </a:highlight>
              </a:rPr>
              <a:t>Single Responsibility </a:t>
            </a:r>
            <a:r>
              <a:rPr b="1" lang="en-US" sz="1600">
                <a:solidFill>
                  <a:srgbClr val="000000"/>
                </a:solidFill>
                <a:highlight>
                  <a:schemeClr val="lt1"/>
                </a:highlight>
              </a:rPr>
              <a:t>Principle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202122"/>
                </a:solidFill>
                <a:highlight>
                  <a:srgbClr val="FFFFFF"/>
                </a:highlight>
              </a:rPr>
              <a:t>A class should have only one reason to change</a:t>
            </a:r>
            <a:endParaRPr sz="1600">
              <a:solidFill>
                <a:srgbClr val="000000"/>
              </a:solidFill>
              <a:highlight>
                <a:srgbClr val="FFFFFF"/>
              </a:highlight>
            </a:endParaRPr>
          </a:p>
          <a:p>
            <a:pPr indent="-330200" lvl="1" marL="914400" rtl="0" algn="l">
              <a:spcBef>
                <a:spcPts val="0"/>
              </a:spcBef>
              <a:spcAft>
                <a:spcPts val="0"/>
              </a:spcAft>
              <a:buClr>
                <a:srgbClr val="000000"/>
              </a:buClr>
              <a:buSzPts val="1600"/>
              <a:buFont typeface="Calibri"/>
              <a:buChar char="–"/>
            </a:pPr>
            <a:r>
              <a:rPr lang="en-US" sz="1600">
                <a:solidFill>
                  <a:srgbClr val="000000"/>
                </a:solidFill>
                <a:highlight>
                  <a:srgbClr val="FFFFFF"/>
                </a:highlight>
              </a:rPr>
              <a:t>The more instance variables a method manipulates, the more cohesive that method is to its class, breaking a large method into many smaller methods often gives us opportunity to split several smaller classes out as well</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Open/Close </a:t>
            </a:r>
            <a:r>
              <a:rPr b="1" lang="en-US" sz="1600">
                <a:solidFill>
                  <a:srgbClr val="000000"/>
                </a:solidFill>
                <a:highlight>
                  <a:schemeClr val="lt1"/>
                </a:highlight>
              </a:rPr>
              <a:t>Principle</a:t>
            </a:r>
            <a:endParaRPr b="1" sz="1600">
              <a:solidFill>
                <a:srgbClr val="000000"/>
              </a:solidFill>
              <a:highlight>
                <a:schemeClr val="lt1"/>
              </a:highlight>
            </a:endParaRPr>
          </a:p>
          <a:p>
            <a:pPr indent="-330200" lvl="1" marL="914400" rtl="0" algn="l">
              <a:lnSpc>
                <a:spcPct val="100000"/>
              </a:lnSpc>
              <a:spcBef>
                <a:spcPts val="0"/>
              </a:spcBef>
              <a:spcAft>
                <a:spcPts val="0"/>
              </a:spcAft>
              <a:buClr>
                <a:srgbClr val="000000"/>
              </a:buClr>
              <a:buSzPts val="1600"/>
              <a:buFont typeface="Calibri"/>
              <a:buChar char="–"/>
            </a:pPr>
            <a:r>
              <a:rPr i="1" lang="en-US" sz="1600">
                <a:solidFill>
                  <a:srgbClr val="000000"/>
                </a:solidFill>
                <a:highlight>
                  <a:srgbClr val="FFFFFF"/>
                </a:highlight>
              </a:rPr>
              <a:t>“software entities (classes, modules, functions, etc.) should be open for extension, but closed for modification</a:t>
            </a:r>
            <a:r>
              <a:rPr lang="en-US" sz="1600">
                <a:solidFill>
                  <a:srgbClr val="000000"/>
                </a:solidFill>
                <a:highlight>
                  <a:srgbClr val="FFFFFF"/>
                </a:highlight>
              </a:rPr>
              <a:t>"</a:t>
            </a:r>
            <a:endParaRPr b="1" sz="1600">
              <a:solidFill>
                <a:srgbClr val="000000"/>
              </a:solidFill>
              <a:highlight>
                <a:schemeClr val="lt1"/>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Liskov Substitution Principle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i="1" lang="en-US" sz="1600">
                <a:solidFill>
                  <a:srgbClr val="000000"/>
                </a:solidFill>
                <a:highlight>
                  <a:srgbClr val="FFFFFF"/>
                </a:highlight>
              </a:rPr>
              <a:t>"Objects in a program should be replaceable with instances of their subtypes without altering the correctness of that program."</a:t>
            </a:r>
            <a:endParaRPr i="1"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Interface Segregation Principle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A client should not be exposed to methods it doesn’t need</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Dependency Inversion Principle</a:t>
            </a:r>
            <a:endParaRPr b="1"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Font typeface="Calibri"/>
              <a:buChar char="–"/>
            </a:pPr>
            <a:r>
              <a:rPr lang="en-US" sz="1600">
                <a:solidFill>
                  <a:srgbClr val="000000"/>
                </a:solidFill>
                <a:highlight>
                  <a:srgbClr val="FFFFFF"/>
                </a:highlight>
              </a:rPr>
              <a:t>High-level modules should not depend on low-level modules. Both should depend on the abstraction.</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Font typeface="Calibri"/>
              <a:buChar char="–"/>
            </a:pPr>
            <a:r>
              <a:rPr lang="en-US" sz="1600">
                <a:solidFill>
                  <a:srgbClr val="000000"/>
                </a:solidFill>
                <a:highlight>
                  <a:srgbClr val="FFFFFF"/>
                </a:highlight>
              </a:rPr>
              <a:t>Abstractions should not depend on details. Details should depend on abstractions</a:t>
            </a:r>
            <a:endParaRPr sz="1600">
              <a:solidFill>
                <a:srgbClr val="000000"/>
              </a:solidFill>
              <a:highlight>
                <a:srgbClr val="FFFFFF"/>
              </a:highlight>
            </a:endParaRPr>
          </a:p>
        </p:txBody>
      </p:sp>
      <p:sp>
        <p:nvSpPr>
          <p:cNvPr id="329" name="Google Shape;329;gb0b109b655_0_2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b0b109b655_0_4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SONARQUBE/SONARLINT</a:t>
            </a:r>
            <a:endParaRPr b="1" i="0" sz="3200" u="none" cap="none" strike="noStrike">
              <a:solidFill>
                <a:srgbClr val="27AAE1"/>
              </a:solidFill>
              <a:latin typeface="Calibri"/>
              <a:ea typeface="Calibri"/>
              <a:cs typeface="Calibri"/>
              <a:sym typeface="Calibri"/>
            </a:endParaRPr>
          </a:p>
        </p:txBody>
      </p:sp>
      <p:sp>
        <p:nvSpPr>
          <p:cNvPr id="335" name="Google Shape;335;gb0b109b655_0_4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SzPts val="2800"/>
              <a:buFont typeface="Calibri"/>
              <a:buChar char="•"/>
            </a:pPr>
            <a:r>
              <a:rPr b="1" lang="en-US" sz="2800">
                <a:highlight>
                  <a:srgbClr val="FFFFFF"/>
                </a:highlight>
              </a:rPr>
              <a:t>SonarQube</a:t>
            </a:r>
            <a:r>
              <a:rPr lang="en-US" sz="2800">
                <a:solidFill>
                  <a:srgbClr val="202122"/>
                </a:solidFill>
                <a:highlight>
                  <a:srgbClr val="FFFFFF"/>
                </a:highlight>
              </a:rPr>
              <a:t> </a:t>
            </a:r>
            <a:endParaRPr sz="2800">
              <a:solidFill>
                <a:srgbClr val="000000"/>
              </a:solidFill>
              <a:highlight>
                <a:srgbClr val="FFFFFF"/>
              </a:highlight>
            </a:endParaRPr>
          </a:p>
          <a:p>
            <a:pPr indent="-406400" lvl="1" marL="914400" rtl="0" algn="l">
              <a:lnSpc>
                <a:spcPct val="100000"/>
              </a:lnSpc>
              <a:spcBef>
                <a:spcPts val="0"/>
              </a:spcBef>
              <a:spcAft>
                <a:spcPts val="0"/>
              </a:spcAft>
              <a:buSzPts val="2800"/>
              <a:buFont typeface="Calibri"/>
              <a:buChar char="–"/>
            </a:pPr>
            <a:r>
              <a:rPr lang="en-US" sz="2800">
                <a:solidFill>
                  <a:srgbClr val="000000"/>
                </a:solidFill>
                <a:highlight>
                  <a:srgbClr val="FFFFFF"/>
                </a:highlight>
              </a:rPr>
              <a:t>An </a:t>
            </a:r>
            <a:r>
              <a:rPr lang="en-US" sz="2800">
                <a:solidFill>
                  <a:srgbClr val="000000"/>
                </a:solidFill>
                <a:highlight>
                  <a:srgbClr val="FFFFFF"/>
                </a:highlight>
                <a:uFill>
                  <a:noFill/>
                </a:uFill>
                <a:hlinkClick r:id="rId3">
                  <a:extLst>
                    <a:ext uri="{A12FA001-AC4F-418D-AE19-62706E023703}">
                      <ahyp:hlinkClr val="tx"/>
                    </a:ext>
                  </a:extLst>
                </a:hlinkClick>
              </a:rPr>
              <a:t>open-source</a:t>
            </a:r>
            <a:r>
              <a:rPr lang="en-US" sz="2800">
                <a:solidFill>
                  <a:srgbClr val="000000"/>
                </a:solidFill>
                <a:highlight>
                  <a:srgbClr val="FFFFFF"/>
                </a:highlight>
              </a:rPr>
              <a:t> platform used for continuous inspection of </a:t>
            </a:r>
            <a:r>
              <a:rPr lang="en-US" sz="2800">
                <a:solidFill>
                  <a:srgbClr val="000000"/>
                </a:solidFill>
                <a:highlight>
                  <a:srgbClr val="FFFFFF"/>
                </a:highlight>
                <a:uFill>
                  <a:noFill/>
                </a:uFill>
                <a:hlinkClick r:id="rId4">
                  <a:extLst>
                    <a:ext uri="{A12FA001-AC4F-418D-AE19-62706E023703}">
                      <ahyp:hlinkClr val="tx"/>
                    </a:ext>
                  </a:extLst>
                </a:hlinkClick>
              </a:rPr>
              <a:t>code quality</a:t>
            </a:r>
            <a:endParaRPr>
              <a:solidFill>
                <a:srgbClr val="000000"/>
              </a:solidFill>
              <a:highlight>
                <a:srgbClr val="FFFFFF"/>
              </a:highlight>
            </a:endParaRPr>
          </a:p>
          <a:p>
            <a:pPr indent="-406400" lvl="1" marL="914400" rtl="0" algn="l">
              <a:lnSpc>
                <a:spcPct val="100000"/>
              </a:lnSpc>
              <a:spcBef>
                <a:spcPts val="0"/>
              </a:spcBef>
              <a:spcAft>
                <a:spcPts val="0"/>
              </a:spcAft>
              <a:buSzPts val="2800"/>
              <a:buFont typeface="Calibri"/>
              <a:buChar char="–"/>
            </a:pPr>
            <a:r>
              <a:rPr lang="en-US">
                <a:solidFill>
                  <a:srgbClr val="000000"/>
                </a:solidFill>
                <a:highlight>
                  <a:srgbClr val="FFFFFF"/>
                </a:highlight>
              </a:rPr>
              <a:t>O</a:t>
            </a:r>
            <a:r>
              <a:rPr lang="en-US" sz="2800">
                <a:solidFill>
                  <a:srgbClr val="000000"/>
                </a:solidFill>
                <a:highlight>
                  <a:srgbClr val="FFFFFF"/>
                </a:highlight>
              </a:rPr>
              <a:t>ffers reports on </a:t>
            </a:r>
            <a:r>
              <a:rPr lang="en-US" sz="2800">
                <a:solidFill>
                  <a:srgbClr val="000000"/>
                </a:solidFill>
                <a:highlight>
                  <a:srgbClr val="FFFFFF"/>
                </a:highlight>
                <a:uFill>
                  <a:noFill/>
                </a:uFill>
                <a:hlinkClick r:id="rId5">
                  <a:extLst>
                    <a:ext uri="{A12FA001-AC4F-418D-AE19-62706E023703}">
                      <ahyp:hlinkClr val="tx"/>
                    </a:ext>
                  </a:extLst>
                </a:hlinkClick>
              </a:rPr>
              <a:t>duplicated code</a:t>
            </a:r>
            <a:r>
              <a:rPr lang="en-US" sz="2800">
                <a:solidFill>
                  <a:srgbClr val="000000"/>
                </a:solidFill>
                <a:highlight>
                  <a:srgbClr val="FFFFFF"/>
                </a:highlight>
              </a:rPr>
              <a:t>, </a:t>
            </a:r>
            <a:r>
              <a:rPr lang="en-US" sz="2800">
                <a:solidFill>
                  <a:srgbClr val="000000"/>
                </a:solidFill>
                <a:highlight>
                  <a:srgbClr val="FFFFFF"/>
                </a:highlight>
                <a:uFill>
                  <a:noFill/>
                </a:uFill>
                <a:hlinkClick r:id="rId6">
                  <a:extLst>
                    <a:ext uri="{A12FA001-AC4F-418D-AE19-62706E023703}">
                      <ahyp:hlinkClr val="tx"/>
                    </a:ext>
                  </a:extLst>
                </a:hlinkClick>
              </a:rPr>
              <a:t>coding standards</a:t>
            </a:r>
            <a:r>
              <a:rPr lang="en-US" sz="2800">
                <a:solidFill>
                  <a:srgbClr val="000000"/>
                </a:solidFill>
                <a:highlight>
                  <a:srgbClr val="FFFFFF"/>
                </a:highlight>
              </a:rPr>
              <a:t>, </a:t>
            </a:r>
            <a:r>
              <a:rPr lang="en-US" sz="2800">
                <a:solidFill>
                  <a:srgbClr val="000000"/>
                </a:solidFill>
                <a:highlight>
                  <a:srgbClr val="FFFFFF"/>
                </a:highlight>
                <a:uFill>
                  <a:noFill/>
                </a:uFill>
                <a:hlinkClick r:id="rId7">
                  <a:extLst>
                    <a:ext uri="{A12FA001-AC4F-418D-AE19-62706E023703}">
                      <ahyp:hlinkClr val="tx"/>
                    </a:ext>
                  </a:extLst>
                </a:hlinkClick>
              </a:rPr>
              <a:t>unit tests</a:t>
            </a:r>
            <a:r>
              <a:rPr lang="en-US" sz="2800">
                <a:solidFill>
                  <a:srgbClr val="000000"/>
                </a:solidFill>
                <a:highlight>
                  <a:srgbClr val="FFFFFF"/>
                </a:highlight>
              </a:rPr>
              <a:t>, </a:t>
            </a:r>
            <a:r>
              <a:rPr lang="en-US" sz="2800">
                <a:solidFill>
                  <a:srgbClr val="000000"/>
                </a:solidFill>
                <a:highlight>
                  <a:srgbClr val="FFFFFF"/>
                </a:highlight>
                <a:uFill>
                  <a:noFill/>
                </a:uFill>
                <a:hlinkClick r:id="rId8">
                  <a:extLst>
                    <a:ext uri="{A12FA001-AC4F-418D-AE19-62706E023703}">
                      <ahyp:hlinkClr val="tx"/>
                    </a:ext>
                  </a:extLst>
                </a:hlinkClick>
              </a:rPr>
              <a:t>code coverage</a:t>
            </a:r>
            <a:r>
              <a:rPr lang="en-US" sz="2800">
                <a:solidFill>
                  <a:srgbClr val="000000"/>
                </a:solidFill>
                <a:highlight>
                  <a:srgbClr val="FFFFFF"/>
                </a:highlight>
              </a:rPr>
              <a:t>, </a:t>
            </a:r>
            <a:r>
              <a:rPr lang="en-US" sz="2800">
                <a:solidFill>
                  <a:srgbClr val="000000"/>
                </a:solidFill>
                <a:highlight>
                  <a:srgbClr val="FFFFFF"/>
                </a:highlight>
                <a:uFill>
                  <a:noFill/>
                </a:uFill>
                <a:hlinkClick r:id="rId9">
                  <a:extLst>
                    <a:ext uri="{A12FA001-AC4F-418D-AE19-62706E023703}">
                      <ahyp:hlinkClr val="tx"/>
                    </a:ext>
                  </a:extLst>
                </a:hlinkClick>
              </a:rPr>
              <a:t>code complexity</a:t>
            </a:r>
            <a:r>
              <a:rPr lang="en-US" sz="2800">
                <a:solidFill>
                  <a:srgbClr val="000000"/>
                </a:solidFill>
                <a:highlight>
                  <a:srgbClr val="FFFFFF"/>
                </a:highlight>
              </a:rPr>
              <a:t>, </a:t>
            </a:r>
            <a:r>
              <a:rPr lang="en-US" sz="2800">
                <a:solidFill>
                  <a:srgbClr val="000000"/>
                </a:solidFill>
                <a:highlight>
                  <a:srgbClr val="FFFFFF"/>
                </a:highlight>
                <a:uFill>
                  <a:noFill/>
                </a:uFill>
                <a:hlinkClick r:id="rId10">
                  <a:extLst>
                    <a:ext uri="{A12FA001-AC4F-418D-AE19-62706E023703}">
                      <ahyp:hlinkClr val="tx"/>
                    </a:ext>
                  </a:extLst>
                </a:hlinkClick>
              </a:rPr>
              <a:t>comments</a:t>
            </a:r>
            <a:r>
              <a:rPr lang="en-US" sz="2800">
                <a:solidFill>
                  <a:srgbClr val="000000"/>
                </a:solidFill>
                <a:highlight>
                  <a:srgbClr val="FFFFFF"/>
                </a:highlight>
              </a:rPr>
              <a:t>, </a:t>
            </a:r>
            <a:r>
              <a:rPr lang="en-US" sz="2800">
                <a:solidFill>
                  <a:srgbClr val="000000"/>
                </a:solidFill>
                <a:highlight>
                  <a:srgbClr val="FFFFFF"/>
                </a:highlight>
                <a:uFill>
                  <a:noFill/>
                </a:uFill>
                <a:hlinkClick r:id="rId11">
                  <a:extLst>
                    <a:ext uri="{A12FA001-AC4F-418D-AE19-62706E023703}">
                      <ahyp:hlinkClr val="tx"/>
                    </a:ext>
                  </a:extLst>
                </a:hlinkClick>
              </a:rPr>
              <a:t>bugs</a:t>
            </a:r>
            <a:r>
              <a:rPr lang="en-US" sz="2800">
                <a:solidFill>
                  <a:srgbClr val="000000"/>
                </a:solidFill>
                <a:highlight>
                  <a:srgbClr val="FFFFFF"/>
                </a:highlight>
              </a:rPr>
              <a:t>, and security vulnerabilities</a:t>
            </a:r>
            <a:endParaRPr sz="2800">
              <a:solidFill>
                <a:srgbClr val="000000"/>
              </a:solidFill>
              <a:highlight>
                <a:srgbClr val="FFFFFF"/>
              </a:highlight>
            </a:endParaRPr>
          </a:p>
          <a:p>
            <a:pPr indent="-406400" lvl="0" marL="457200" rtl="0" algn="l">
              <a:lnSpc>
                <a:spcPct val="100000"/>
              </a:lnSpc>
              <a:spcBef>
                <a:spcPts val="0"/>
              </a:spcBef>
              <a:spcAft>
                <a:spcPts val="0"/>
              </a:spcAft>
              <a:buSzPts val="2800"/>
              <a:buFont typeface="Calibri"/>
              <a:buChar char="•"/>
            </a:pPr>
            <a:r>
              <a:rPr b="1" lang="en-US" sz="2800">
                <a:highlight>
                  <a:srgbClr val="FFFFFF"/>
                </a:highlight>
              </a:rPr>
              <a:t>Sonarlint </a:t>
            </a:r>
            <a:endParaRPr sz="2800">
              <a:solidFill>
                <a:srgbClr val="070706"/>
              </a:solidFill>
              <a:highlight>
                <a:srgbClr val="FFFFFF"/>
              </a:highlight>
            </a:endParaRPr>
          </a:p>
          <a:p>
            <a:pPr indent="-406400" lvl="1" marL="914400" rtl="0" algn="l">
              <a:lnSpc>
                <a:spcPct val="100000"/>
              </a:lnSpc>
              <a:spcBef>
                <a:spcPts val="0"/>
              </a:spcBef>
              <a:spcAft>
                <a:spcPts val="0"/>
              </a:spcAft>
              <a:buSzPts val="2800"/>
              <a:buFont typeface="Calibri"/>
              <a:buChar char="–"/>
            </a:pPr>
            <a:r>
              <a:rPr lang="en-US">
                <a:solidFill>
                  <a:srgbClr val="070706"/>
                </a:solidFill>
                <a:highlight>
                  <a:srgbClr val="FFFFFF"/>
                </a:highlight>
              </a:rPr>
              <a:t>A</a:t>
            </a:r>
            <a:r>
              <a:rPr lang="en-US" sz="2800">
                <a:solidFill>
                  <a:srgbClr val="070706"/>
                </a:solidFill>
                <a:highlight>
                  <a:srgbClr val="FFFFFF"/>
                </a:highlight>
              </a:rPr>
              <a:t>n IDE extension that helps you detect and fix quality issues as you write code</a:t>
            </a:r>
            <a:endParaRPr i="0" sz="2800" u="none" cap="none" strike="noStrike">
              <a:solidFill>
                <a:srgbClr val="000000"/>
              </a:solidFill>
            </a:endParaRPr>
          </a:p>
        </p:txBody>
      </p:sp>
      <p:sp>
        <p:nvSpPr>
          <p:cNvPr id="336" name="Google Shape;336;gb0b109b655_0_4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b0b109b655_0_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342" name="Google Shape;342;gb0b109b655_0_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343" name="Google Shape;343;gb0b109b655_0_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344" name="Google Shape;344;gb0b109b655_0_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45" name="Google Shape;345;gb0b109b655_0_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46" name="Google Shape;346;gb0b109b655_0_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Code Conventions &amp; Clean Code:</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https://en.wikipedia.org/wiki/Coding_conventions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https://google.github.io/styleguide/javaguide.html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https://rules.sonarsource.com/java</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https://en.wikipedia.org/wiki/SOLID</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Clean Code by Robert C. Martin</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347" name="Google Shape;347;gb0b109b655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III. CODE CONVENTIONS &amp; CLEAN CODE</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b0b109b655_0_181"/>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IV. COLLECTIONS</a:t>
            </a:r>
            <a:endParaRPr b="1" i="0" sz="2800" u="none" cap="none" strike="noStrike">
              <a:solidFill>
                <a:srgbClr val="27AAE1"/>
              </a:solidFill>
              <a:latin typeface="Calibri"/>
              <a:ea typeface="Calibri"/>
              <a:cs typeface="Calibri"/>
              <a:sym typeface="Calibri"/>
            </a:endParaRPr>
          </a:p>
        </p:txBody>
      </p:sp>
      <p:sp>
        <p:nvSpPr>
          <p:cNvPr id="353" name="Google Shape;353;gb0b109b655_0_18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Big O notation</a:t>
            </a:r>
            <a:endParaRPr sz="2800"/>
          </a:p>
          <a:p>
            <a:pPr indent="-514350" lvl="0" marL="514350" marR="0" rtl="0" algn="l">
              <a:lnSpc>
                <a:spcPct val="100000"/>
              </a:lnSpc>
              <a:spcBef>
                <a:spcPts val="0"/>
              </a:spcBef>
              <a:spcAft>
                <a:spcPts val="0"/>
              </a:spcAft>
              <a:buSzPts val="2800"/>
              <a:buFont typeface="Calibri"/>
              <a:buAutoNum type="arabicPeriod"/>
            </a:pPr>
            <a:r>
              <a:rPr lang="en-US" sz="2800"/>
              <a:t>Collections Framework</a:t>
            </a:r>
            <a:endParaRPr sz="2800"/>
          </a:p>
          <a:p>
            <a:pPr indent="-514350" lvl="0" marL="514350" marR="0" rtl="0" algn="l">
              <a:lnSpc>
                <a:spcPct val="100000"/>
              </a:lnSpc>
              <a:spcBef>
                <a:spcPts val="0"/>
              </a:spcBef>
              <a:spcAft>
                <a:spcPts val="0"/>
              </a:spcAft>
              <a:buSzPts val="2800"/>
              <a:buFont typeface="Calibri"/>
              <a:buAutoNum type="arabicPeriod"/>
            </a:pPr>
            <a:r>
              <a:rPr lang="en-US" sz="2800"/>
              <a:t>Iterable</a:t>
            </a:r>
            <a:endParaRPr sz="2800"/>
          </a:p>
          <a:p>
            <a:pPr indent="-514350" lvl="0" marL="514350" marR="0" rtl="0" algn="l">
              <a:lnSpc>
                <a:spcPct val="100000"/>
              </a:lnSpc>
              <a:spcBef>
                <a:spcPts val="0"/>
              </a:spcBef>
              <a:spcAft>
                <a:spcPts val="0"/>
              </a:spcAft>
              <a:buSzPts val="2800"/>
              <a:buFont typeface="Calibri"/>
              <a:buAutoNum type="arabicPeriod"/>
            </a:pPr>
            <a:r>
              <a:rPr lang="en-US" sz="2800"/>
              <a:t>List vs Map vs Set</a:t>
            </a:r>
            <a:endParaRPr sz="2800">
              <a:solidFill>
                <a:srgbClr val="000000"/>
              </a:solidFill>
            </a:endParaRPr>
          </a:p>
          <a:p>
            <a:pPr indent="-514350" lvl="0" marL="514350" marR="0" rtl="0" algn="l">
              <a:lnSpc>
                <a:spcPct val="100000"/>
              </a:lnSpc>
              <a:spcBef>
                <a:spcPts val="0"/>
              </a:spcBef>
              <a:spcAft>
                <a:spcPts val="0"/>
              </a:spcAft>
              <a:buClr>
                <a:srgbClr val="000000"/>
              </a:buClr>
              <a:buSzPts val="2800"/>
              <a:buFont typeface="Calibri"/>
              <a:buAutoNum type="arabicPeriod"/>
            </a:pPr>
            <a:r>
              <a:rPr lang="en-US" sz="2800">
                <a:solidFill>
                  <a:srgbClr val="000000"/>
                </a:solidFill>
              </a:rPr>
              <a:t>Stream API</a:t>
            </a:r>
            <a:endParaRPr sz="2800">
              <a:solidFill>
                <a:srgbClr val="000000"/>
              </a:solidFill>
            </a:endParaRPr>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354" name="Google Shape;354;gb0b109b655_0_18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IV. COLLECTIONS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b0b109b655_0_18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BIG O NOTATION - Define</a:t>
            </a:r>
            <a:endParaRPr b="1" i="0" sz="3200" u="none" cap="none" strike="noStrike">
              <a:solidFill>
                <a:srgbClr val="27AAE1"/>
              </a:solidFill>
              <a:latin typeface="Calibri"/>
              <a:ea typeface="Calibri"/>
              <a:cs typeface="Calibri"/>
              <a:sym typeface="Calibri"/>
            </a:endParaRPr>
          </a:p>
        </p:txBody>
      </p:sp>
      <p:sp>
        <p:nvSpPr>
          <p:cNvPr id="360" name="Google Shape;360;gb0b109b655_0_18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highlight>
                  <a:srgbClr val="FFFFFF"/>
                </a:highlight>
              </a:rPr>
              <a:t>A</a:t>
            </a:r>
            <a:r>
              <a:rPr lang="en-US" sz="1800">
                <a:solidFill>
                  <a:srgbClr val="000000"/>
                </a:solidFill>
                <a:highlight>
                  <a:srgbClr val="FFFFFF"/>
                </a:highlight>
              </a:rPr>
              <a:t> mathematical notation that describes the </a:t>
            </a:r>
            <a:r>
              <a:rPr lang="en-US" sz="1800">
                <a:solidFill>
                  <a:srgbClr val="000000"/>
                </a:solidFill>
                <a:highlight>
                  <a:srgbClr val="FFFFFF"/>
                </a:highlight>
                <a:uFill>
                  <a:noFill/>
                </a:uFill>
                <a:hlinkClick r:id="rId3">
                  <a:extLst>
                    <a:ext uri="{A12FA001-AC4F-418D-AE19-62706E023703}">
                      <ahyp:hlinkClr val="tx"/>
                    </a:ext>
                  </a:extLst>
                </a:hlinkClick>
              </a:rPr>
              <a:t>limiting behavior</a:t>
            </a:r>
            <a:r>
              <a:rPr lang="en-US" sz="1800">
                <a:solidFill>
                  <a:srgbClr val="000000"/>
                </a:solidFill>
                <a:highlight>
                  <a:srgbClr val="FFFFFF"/>
                </a:highlight>
              </a:rPr>
              <a:t> of a </a:t>
            </a:r>
            <a:r>
              <a:rPr lang="en-US" sz="1800">
                <a:solidFill>
                  <a:srgbClr val="000000"/>
                </a:solidFill>
                <a:highlight>
                  <a:srgbClr val="FFFFFF"/>
                </a:highlight>
                <a:uFill>
                  <a:noFill/>
                </a:uFill>
                <a:hlinkClick r:id="rId4">
                  <a:extLst>
                    <a:ext uri="{A12FA001-AC4F-418D-AE19-62706E023703}">
                      <ahyp:hlinkClr val="tx"/>
                    </a:ext>
                  </a:extLst>
                </a:hlinkClick>
              </a:rPr>
              <a:t>function</a:t>
            </a:r>
            <a:r>
              <a:rPr lang="en-US" sz="1800">
                <a:solidFill>
                  <a:srgbClr val="000000"/>
                </a:solidFill>
                <a:highlight>
                  <a:srgbClr val="FFFFFF"/>
                </a:highlight>
              </a:rPr>
              <a:t> when the </a:t>
            </a:r>
            <a:r>
              <a:rPr lang="en-US" sz="1800">
                <a:solidFill>
                  <a:srgbClr val="000000"/>
                </a:solidFill>
                <a:highlight>
                  <a:srgbClr val="FFFFFF"/>
                </a:highlight>
                <a:uFill>
                  <a:noFill/>
                </a:uFill>
                <a:hlinkClick r:id="rId5">
                  <a:extLst>
                    <a:ext uri="{A12FA001-AC4F-418D-AE19-62706E023703}">
                      <ahyp:hlinkClr val="tx"/>
                    </a:ext>
                  </a:extLst>
                </a:hlinkClick>
              </a:rPr>
              <a:t>argument</a:t>
            </a:r>
            <a:r>
              <a:rPr lang="en-US" sz="1800">
                <a:solidFill>
                  <a:srgbClr val="000000"/>
                </a:solidFill>
                <a:highlight>
                  <a:srgbClr val="FFFFFF"/>
                </a:highlight>
              </a:rPr>
              <a:t> tends towards a particular value or infinity.</a:t>
            </a:r>
            <a:endParaRPr sz="1800">
              <a:solidFill>
                <a:srgbClr val="000000"/>
              </a:solidFill>
              <a:highlight>
                <a:srgbClr val="FFFFFF"/>
              </a:highlight>
            </a:endParaRPr>
          </a:p>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highlight>
                  <a:srgbClr val="FFFFFF"/>
                </a:highlight>
              </a:rPr>
              <a:t>In </a:t>
            </a:r>
            <a:r>
              <a:rPr lang="en-US" sz="1800">
                <a:solidFill>
                  <a:srgbClr val="000000"/>
                </a:solidFill>
                <a:highlight>
                  <a:srgbClr val="FFFFFF"/>
                </a:highlight>
                <a:uFill>
                  <a:noFill/>
                </a:uFill>
                <a:hlinkClick r:id="rId6">
                  <a:extLst>
                    <a:ext uri="{A12FA001-AC4F-418D-AE19-62706E023703}">
                      <ahyp:hlinkClr val="tx"/>
                    </a:ext>
                  </a:extLst>
                </a:hlinkClick>
              </a:rPr>
              <a:t>computer science</a:t>
            </a:r>
            <a:r>
              <a:rPr lang="en-US" sz="1800">
                <a:solidFill>
                  <a:srgbClr val="000000"/>
                </a:solidFill>
                <a:highlight>
                  <a:srgbClr val="FFFFFF"/>
                </a:highlight>
              </a:rPr>
              <a:t>, big O notation is used to </a:t>
            </a:r>
            <a:r>
              <a:rPr lang="en-US" sz="1800">
                <a:solidFill>
                  <a:srgbClr val="000000"/>
                </a:solidFill>
                <a:highlight>
                  <a:srgbClr val="FFFFFF"/>
                </a:highlight>
                <a:uFill>
                  <a:noFill/>
                </a:uFill>
                <a:hlinkClick r:id="rId7">
                  <a:extLst>
                    <a:ext uri="{A12FA001-AC4F-418D-AE19-62706E023703}">
                      <ahyp:hlinkClr val="tx"/>
                    </a:ext>
                  </a:extLst>
                </a:hlinkClick>
              </a:rPr>
              <a:t>classify algorithms</a:t>
            </a:r>
            <a:r>
              <a:rPr lang="en-US" sz="1800">
                <a:solidFill>
                  <a:srgbClr val="000000"/>
                </a:solidFill>
                <a:highlight>
                  <a:srgbClr val="FFFFFF"/>
                </a:highlight>
              </a:rPr>
              <a:t> according to how their run time or space requirements grow as the input size grows</a:t>
            </a:r>
            <a:endParaRPr sz="1800">
              <a:solidFill>
                <a:srgbClr val="000000"/>
              </a:solidFill>
              <a:highlight>
                <a:srgbClr val="FFFFFF"/>
              </a:highlight>
            </a:endParaRPr>
          </a:p>
        </p:txBody>
      </p:sp>
      <p:sp>
        <p:nvSpPr>
          <p:cNvPr id="361" name="Google Shape;361;gb0b109b655_0_18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IV. COLLECTIONS</a:t>
            </a:r>
            <a:endParaRPr/>
          </a:p>
          <a:p>
            <a:pPr indent="0" lvl="0" marL="0" marR="0" rtl="0" algn="l">
              <a:lnSpc>
                <a:spcPct val="100000"/>
              </a:lnSpc>
              <a:spcBef>
                <a:spcPts val="0"/>
              </a:spcBef>
              <a:spcAft>
                <a:spcPts val="0"/>
              </a:spcAft>
              <a:buNone/>
            </a:pPr>
            <a:r>
              <a:t/>
            </a:r>
            <a:endParaRPr/>
          </a:p>
        </p:txBody>
      </p:sp>
      <p:pic>
        <p:nvPicPr>
          <p:cNvPr id="362" name="Google Shape;362;gb0b109b655_0_187"/>
          <p:cNvPicPr preferRelativeResize="0"/>
          <p:nvPr/>
        </p:nvPicPr>
        <p:blipFill>
          <a:blip r:embed="rId8">
            <a:alphaModFix/>
          </a:blip>
          <a:stretch>
            <a:fillRect/>
          </a:stretch>
        </p:blipFill>
        <p:spPr>
          <a:xfrm>
            <a:off x="2362200" y="2460096"/>
            <a:ext cx="4419601" cy="38198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b0b109b655_0_20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BIG O NOTATION - Calculate</a:t>
            </a:r>
            <a:endParaRPr b="1" i="0" sz="3200" u="none" cap="none" strike="noStrike">
              <a:solidFill>
                <a:srgbClr val="27AAE1"/>
              </a:solidFill>
              <a:latin typeface="Calibri"/>
              <a:ea typeface="Calibri"/>
              <a:cs typeface="Calibri"/>
              <a:sym typeface="Calibri"/>
            </a:endParaRPr>
          </a:p>
        </p:txBody>
      </p:sp>
      <p:sp>
        <p:nvSpPr>
          <p:cNvPr id="368" name="Google Shape;368;gb0b109b655_0_20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3200"/>
              </a:spcBef>
              <a:spcAft>
                <a:spcPts val="0"/>
              </a:spcAft>
              <a:buClr>
                <a:srgbClr val="292929"/>
              </a:buClr>
              <a:buSzPts val="2600"/>
              <a:buAutoNum type="arabicPeriod"/>
            </a:pPr>
            <a:r>
              <a:rPr lang="en-US" sz="2600">
                <a:solidFill>
                  <a:srgbClr val="292929"/>
                </a:solidFill>
                <a:highlight>
                  <a:srgbClr val="FFFFFF"/>
                </a:highlight>
              </a:rPr>
              <a:t>Break your algorithm/function into individual operations</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Calculate the Big O of each operation</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Add up the Big O of each operation together</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Remove the constants</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Find the highest order term — this will be what we consider the Big O of our algorithm/function</a:t>
            </a:r>
            <a:endParaRPr sz="2600">
              <a:solidFill>
                <a:srgbClr val="070706"/>
              </a:solidFill>
              <a:highlight>
                <a:srgbClr val="FFFFFF"/>
              </a:highlight>
            </a:endParaRPr>
          </a:p>
        </p:txBody>
      </p:sp>
      <p:sp>
        <p:nvSpPr>
          <p:cNvPr id="369" name="Google Shape;369;gb0b109b655_0_20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ac77913603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SzPts val="3200"/>
              <a:buAutoNum type="romanUcPeriod"/>
            </a:pPr>
            <a:r>
              <a:rPr lang="en-US"/>
              <a:t>LANGUAGE BASICS</a:t>
            </a:r>
            <a:endParaRPr b="1" i="0" sz="3200" u="none" cap="none" strike="noStrike">
              <a:solidFill>
                <a:srgbClr val="27AAE1"/>
              </a:solidFill>
              <a:latin typeface="Calibri"/>
              <a:ea typeface="Calibri"/>
              <a:cs typeface="Calibri"/>
              <a:sym typeface="Calibri"/>
            </a:endParaRPr>
          </a:p>
        </p:txBody>
      </p:sp>
      <p:sp>
        <p:nvSpPr>
          <p:cNvPr id="107" name="Google Shape;107;gac77913603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Calibri"/>
              <a:buAutoNum type="arabicPeriod"/>
            </a:pPr>
            <a:r>
              <a:rPr lang="en-US" sz="2800"/>
              <a:t>Data Types</a:t>
            </a:r>
            <a:endParaRPr/>
          </a:p>
          <a:p>
            <a:pPr indent="-514350" lvl="0" marL="514350" marR="0" rtl="0" algn="l">
              <a:lnSpc>
                <a:spcPct val="100000"/>
              </a:lnSpc>
              <a:spcBef>
                <a:spcPts val="0"/>
              </a:spcBef>
              <a:spcAft>
                <a:spcPts val="0"/>
              </a:spcAft>
              <a:buClr>
                <a:schemeClr val="dk1"/>
              </a:buClr>
              <a:buSzPts val="2800"/>
              <a:buFont typeface="Calibri"/>
              <a:buAutoNum type="arabicPeriod"/>
            </a:pPr>
            <a:r>
              <a:rPr lang="en-US" sz="2800"/>
              <a:t>Basic Operators</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Control Flow Statements</a:t>
            </a:r>
            <a:endParaRPr/>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Classes and Objects</a:t>
            </a:r>
            <a:endParaRPr sz="2800"/>
          </a:p>
          <a:p>
            <a:pPr indent="-514350" lvl="0" marL="514350" marR="0" rtl="0" algn="l">
              <a:lnSpc>
                <a:spcPct val="100000"/>
              </a:lnSpc>
              <a:spcBef>
                <a:spcPts val="560"/>
              </a:spcBef>
              <a:spcAft>
                <a:spcPts val="0"/>
              </a:spcAft>
              <a:buSzPts val="2800"/>
              <a:buFont typeface="Calibri"/>
              <a:buAutoNum type="arabicPeriod"/>
            </a:pPr>
            <a:r>
              <a:rPr lang="en-US" sz="2800"/>
              <a:t>Exception</a:t>
            </a:r>
            <a:endParaRPr sz="2800"/>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8" name="Google Shape;108;gac77913603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romanUcPeriod"/>
            </a:pPr>
            <a:r>
              <a:rPr lang="en-US"/>
              <a:t>LANGUAGE BASICS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b0b109b655_0_21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BIG O NOTATION - Analysis of Loops</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75" name="Google Shape;375;gb0b109b655_0_21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1700"/>
              </a:spcBef>
              <a:spcAft>
                <a:spcPts val="0"/>
              </a:spcAft>
              <a:buClr>
                <a:srgbClr val="292929"/>
              </a:buClr>
              <a:buSzPts val="2800"/>
              <a:buChar char="•"/>
            </a:pPr>
            <a:r>
              <a:rPr b="1" lang="en-US" sz="2800">
                <a:solidFill>
                  <a:srgbClr val="292929"/>
                </a:solidFill>
                <a:highlight>
                  <a:srgbClr val="FFFFFF"/>
                </a:highlight>
              </a:rPr>
              <a:t>O(1) </a:t>
            </a:r>
            <a:r>
              <a:rPr lang="en-US" sz="2800">
                <a:solidFill>
                  <a:srgbClr val="292929"/>
                </a:solidFill>
                <a:highlight>
                  <a:srgbClr val="FFFFFF"/>
                </a:highlight>
              </a:rPr>
              <a:t> no loop</a:t>
            </a:r>
            <a:endParaRPr b="1" sz="2800">
              <a:solidFill>
                <a:srgbClr val="292929"/>
              </a:solidFill>
              <a:highlight>
                <a:srgbClr val="FFFFFF"/>
              </a:highlight>
            </a:endParaRPr>
          </a:p>
          <a:p>
            <a:pPr indent="-406400" lvl="0" marL="457200" rtl="0" algn="l">
              <a:lnSpc>
                <a:spcPct val="100000"/>
              </a:lnSpc>
              <a:spcBef>
                <a:spcPts val="0"/>
              </a:spcBef>
              <a:spcAft>
                <a:spcPts val="0"/>
              </a:spcAft>
              <a:buClr>
                <a:srgbClr val="292929"/>
              </a:buClr>
              <a:buSzPts val="2800"/>
              <a:buChar char="•"/>
            </a:pPr>
            <a:r>
              <a:rPr b="1" lang="en-US" sz="2800">
                <a:solidFill>
                  <a:srgbClr val="292929"/>
                </a:solidFill>
                <a:highlight>
                  <a:srgbClr val="FFFFFF"/>
                </a:highlight>
              </a:rPr>
              <a:t>O(n) </a:t>
            </a:r>
            <a:r>
              <a:rPr lang="en-US" sz="2800">
                <a:highlight>
                  <a:srgbClr val="FFFFFF"/>
                </a:highlight>
              </a:rPr>
              <a:t>the loop variables is incremented / decremented by a constant amount</a:t>
            </a:r>
            <a:endParaRPr sz="2800">
              <a:solidFill>
                <a:srgbClr val="292929"/>
              </a:solidFill>
              <a:highlight>
                <a:srgbClr val="FFFFFF"/>
              </a:highlight>
            </a:endParaRPr>
          </a:p>
          <a:p>
            <a:pPr indent="-406400" lvl="0" marL="457200" rtl="0" algn="l">
              <a:lnSpc>
                <a:spcPct val="100000"/>
              </a:lnSpc>
              <a:spcBef>
                <a:spcPts val="0"/>
              </a:spcBef>
              <a:spcAft>
                <a:spcPts val="0"/>
              </a:spcAft>
              <a:buClr>
                <a:srgbClr val="292929"/>
              </a:buClr>
              <a:buSzPts val="2800"/>
              <a:buChar char="•"/>
            </a:pPr>
            <a:r>
              <a:rPr b="1" lang="en-US" sz="2800">
                <a:highlight>
                  <a:srgbClr val="FFFFFF"/>
                </a:highlight>
              </a:rPr>
              <a:t>O(n^c) </a:t>
            </a:r>
            <a:r>
              <a:rPr lang="en-US" sz="2800">
                <a:highlight>
                  <a:srgbClr val="FFFFFF"/>
                </a:highlight>
              </a:rPr>
              <a:t>nested loops is equal to the number of times the innermost statement is executed</a:t>
            </a:r>
            <a:endParaRPr sz="2800">
              <a:highlight>
                <a:srgbClr val="FFFFFF"/>
              </a:highlight>
            </a:endParaRPr>
          </a:p>
          <a:p>
            <a:pPr indent="-406400" lvl="0" marL="457200" rtl="0" algn="l">
              <a:lnSpc>
                <a:spcPct val="100000"/>
              </a:lnSpc>
              <a:spcBef>
                <a:spcPts val="0"/>
              </a:spcBef>
              <a:spcAft>
                <a:spcPts val="0"/>
              </a:spcAft>
              <a:buSzPts val="2800"/>
              <a:buFont typeface="Arial"/>
              <a:buChar char="•"/>
            </a:pPr>
            <a:r>
              <a:rPr b="1" lang="en-US" sz="2800">
                <a:highlight>
                  <a:srgbClr val="FFFFFF"/>
                </a:highlight>
              </a:rPr>
              <a:t>O(Logn) </a:t>
            </a:r>
            <a:r>
              <a:rPr lang="en-US" sz="2800">
                <a:highlight>
                  <a:srgbClr val="FFFFFF"/>
                </a:highlight>
              </a:rPr>
              <a:t>the loop variables is divided / multiplied by a constant amount</a:t>
            </a:r>
            <a:endParaRPr sz="2800">
              <a:highlight>
                <a:srgbClr val="FFFFFF"/>
              </a:highlight>
            </a:endParaRPr>
          </a:p>
          <a:p>
            <a:pPr indent="-406400" lvl="0" marL="457200" rtl="0" algn="l">
              <a:lnSpc>
                <a:spcPct val="100000"/>
              </a:lnSpc>
              <a:spcBef>
                <a:spcPts val="0"/>
              </a:spcBef>
              <a:spcAft>
                <a:spcPts val="0"/>
              </a:spcAft>
              <a:buSzPts val="2800"/>
              <a:buFont typeface="Arial"/>
              <a:buChar char="•"/>
            </a:pPr>
            <a:r>
              <a:rPr b="1" lang="en-US" sz="2800">
                <a:highlight>
                  <a:srgbClr val="FFFFFF"/>
                </a:highlight>
              </a:rPr>
              <a:t>O(LogLogn) </a:t>
            </a:r>
            <a:r>
              <a:rPr lang="en-US" sz="2800">
                <a:highlight>
                  <a:srgbClr val="FFFFFF"/>
                </a:highlight>
              </a:rPr>
              <a:t>the loop variables is reduced / increased exponentially by a constant amount</a:t>
            </a:r>
            <a:endParaRPr sz="2800">
              <a:highlight>
                <a:srgbClr val="FFFFFF"/>
              </a:highlight>
            </a:endParaRPr>
          </a:p>
        </p:txBody>
      </p:sp>
      <p:sp>
        <p:nvSpPr>
          <p:cNvPr id="376" name="Google Shape;376;gb0b109b655_0_2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b1660f00fb_0_1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Collections Framework</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82" name="Google Shape;382;gb1660f00fb_0_1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1700"/>
              </a:spcBef>
              <a:spcAft>
                <a:spcPts val="0"/>
              </a:spcAft>
              <a:buClr>
                <a:srgbClr val="000000"/>
              </a:buClr>
              <a:buSzPts val="2200"/>
              <a:buFont typeface="Calibri"/>
              <a:buChar char="•"/>
            </a:pPr>
            <a:r>
              <a:rPr lang="en-US" sz="2200">
                <a:solidFill>
                  <a:srgbClr val="000000"/>
                </a:solidFill>
              </a:rPr>
              <a:t>A </a:t>
            </a:r>
            <a:r>
              <a:rPr i="1" lang="en-US" sz="2200">
                <a:solidFill>
                  <a:srgbClr val="000000"/>
                </a:solidFill>
              </a:rPr>
              <a:t>collection</a:t>
            </a:r>
            <a:r>
              <a:rPr lang="en-US" sz="2200">
                <a:solidFill>
                  <a:srgbClr val="000000"/>
                </a:solidFill>
              </a:rPr>
              <a:t> is simply an object that groups multiple elements into a single unit</a:t>
            </a:r>
            <a:endParaRPr sz="2200">
              <a:solidFill>
                <a:srgbClr val="000000"/>
              </a:solidFill>
            </a:endParaRPr>
          </a:p>
          <a:p>
            <a:pPr indent="-368300" lvl="0" marL="457200" rtl="0" algn="l">
              <a:lnSpc>
                <a:spcPct val="100000"/>
              </a:lnSpc>
              <a:spcBef>
                <a:spcPts val="0"/>
              </a:spcBef>
              <a:spcAft>
                <a:spcPts val="0"/>
              </a:spcAft>
              <a:buClr>
                <a:srgbClr val="000000"/>
              </a:buClr>
              <a:buSzPts val="2200"/>
              <a:buFont typeface="Calibri"/>
              <a:buChar char="•"/>
            </a:pPr>
            <a:r>
              <a:rPr b="1" lang="en-US" sz="2200">
                <a:solidFill>
                  <a:srgbClr val="000000"/>
                </a:solidFill>
                <a:highlight>
                  <a:srgbClr val="FFFFFF"/>
                </a:highlight>
              </a:rPr>
              <a:t>Consistent API:</a:t>
            </a:r>
            <a:r>
              <a:rPr lang="en-US" sz="2200">
                <a:solidFill>
                  <a:srgbClr val="000000"/>
                </a:solidFill>
                <a:highlight>
                  <a:srgbClr val="FFFFFF"/>
                </a:highlight>
              </a:rPr>
              <a:t> The API has a basic set of interfaces like </a:t>
            </a:r>
            <a:r>
              <a:rPr i="1" lang="en-US" sz="2200">
                <a:solidFill>
                  <a:srgbClr val="000000"/>
                </a:solidFill>
                <a:highlight>
                  <a:srgbClr val="FFFFFF"/>
                </a:highlight>
              </a:rPr>
              <a:t>Collection</a:t>
            </a:r>
            <a:r>
              <a:rPr lang="en-US" sz="2200">
                <a:solidFill>
                  <a:srgbClr val="000000"/>
                </a:solidFill>
                <a:highlight>
                  <a:srgbClr val="FFFFFF"/>
                </a:highlight>
              </a:rPr>
              <a:t>, </a:t>
            </a:r>
            <a:r>
              <a:rPr i="1" lang="en-US" sz="2200">
                <a:solidFill>
                  <a:srgbClr val="000000"/>
                </a:solidFill>
                <a:highlight>
                  <a:srgbClr val="FFFFFF"/>
                </a:highlight>
              </a:rPr>
              <a:t>Set</a:t>
            </a:r>
            <a:r>
              <a:rPr lang="en-US" sz="2200">
                <a:solidFill>
                  <a:srgbClr val="000000"/>
                </a:solidFill>
                <a:highlight>
                  <a:srgbClr val="FFFFFF"/>
                </a:highlight>
              </a:rPr>
              <a:t>, </a:t>
            </a:r>
            <a:r>
              <a:rPr i="1" lang="en-US" sz="2200">
                <a:solidFill>
                  <a:srgbClr val="000000"/>
                </a:solidFill>
                <a:highlight>
                  <a:srgbClr val="FFFFFF"/>
                </a:highlight>
              </a:rPr>
              <a:t>List</a:t>
            </a:r>
            <a:r>
              <a:rPr lang="en-US" sz="2200">
                <a:solidFill>
                  <a:srgbClr val="000000"/>
                </a:solidFill>
                <a:highlight>
                  <a:srgbClr val="FFFFFF"/>
                </a:highlight>
              </a:rPr>
              <a:t>, or </a:t>
            </a:r>
            <a:r>
              <a:rPr i="1" lang="en-US" sz="2200">
                <a:solidFill>
                  <a:srgbClr val="000000"/>
                </a:solidFill>
                <a:highlight>
                  <a:srgbClr val="FFFFFF"/>
                </a:highlight>
              </a:rPr>
              <a:t>Map</a:t>
            </a:r>
            <a:r>
              <a:rPr lang="en-US" sz="2200">
                <a:solidFill>
                  <a:srgbClr val="000000"/>
                </a:solidFill>
                <a:highlight>
                  <a:srgbClr val="FFFFFF"/>
                </a:highlight>
              </a:rPr>
              <a:t>, all the classes (ArrayList, LinkedList, Vector, etc) that implement these interfaces have </a:t>
            </a:r>
            <a:r>
              <a:rPr i="1" lang="en-US" sz="2200">
                <a:solidFill>
                  <a:srgbClr val="000000"/>
                </a:solidFill>
                <a:highlight>
                  <a:srgbClr val="FFFFFF"/>
                </a:highlight>
              </a:rPr>
              <a:t>some</a:t>
            </a:r>
            <a:r>
              <a:rPr lang="en-US" sz="2200">
                <a:solidFill>
                  <a:srgbClr val="000000"/>
                </a:solidFill>
                <a:highlight>
                  <a:srgbClr val="FFFFFF"/>
                </a:highlight>
              </a:rPr>
              <a:t> common set of methods</a:t>
            </a:r>
            <a:endParaRPr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Font typeface="Calibri"/>
              <a:buChar char="•"/>
            </a:pPr>
            <a:r>
              <a:rPr b="1" lang="en-US" sz="2200">
                <a:solidFill>
                  <a:srgbClr val="000000"/>
                </a:solidFill>
                <a:highlight>
                  <a:srgbClr val="FFFFFF"/>
                </a:highlight>
              </a:rPr>
              <a:t>Reduces programming effort:</a:t>
            </a:r>
            <a:r>
              <a:rPr lang="en-US" sz="2200">
                <a:solidFill>
                  <a:srgbClr val="000000"/>
                </a:solidFill>
                <a:highlight>
                  <a:srgbClr val="FFFFFF"/>
                </a:highlight>
              </a:rPr>
              <a:t> A programmer doesn’t have to worry about the design of the Collection but rather he can focus on its best use in his program</a:t>
            </a:r>
            <a:endParaRPr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Font typeface="Calibri"/>
              <a:buChar char="•"/>
            </a:pPr>
            <a:r>
              <a:rPr b="1" lang="en-US" sz="2200">
                <a:solidFill>
                  <a:srgbClr val="000000"/>
                </a:solidFill>
                <a:highlight>
                  <a:srgbClr val="FFFFFF"/>
                </a:highlight>
              </a:rPr>
              <a:t>Increases program speed and quality:</a:t>
            </a:r>
            <a:r>
              <a:rPr lang="en-US" sz="2200">
                <a:solidFill>
                  <a:srgbClr val="000000"/>
                </a:solidFill>
                <a:highlight>
                  <a:srgbClr val="FFFFFF"/>
                </a:highlight>
              </a:rPr>
              <a:t> Increases performance by providing high-performance implementations of useful data structures and algorithms </a:t>
            </a:r>
            <a:endParaRPr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Font typeface="Calibri"/>
              <a:buChar char="•"/>
            </a:pPr>
            <a:r>
              <a:rPr b="1" lang="en-US" sz="2200">
                <a:highlight>
                  <a:srgbClr val="FFFFFF"/>
                </a:highlight>
              </a:rPr>
              <a:t>Collections </a:t>
            </a:r>
            <a:r>
              <a:rPr lang="en-US" sz="2200">
                <a:highlight>
                  <a:srgbClr val="FFFFFF"/>
                </a:highlight>
              </a:rPr>
              <a:t>is a </a:t>
            </a:r>
            <a:r>
              <a:rPr b="1" lang="en-US" sz="2200">
                <a:highlight>
                  <a:srgbClr val="FFFFFF"/>
                </a:highlight>
              </a:rPr>
              <a:t>utility </a:t>
            </a:r>
            <a:r>
              <a:rPr lang="en-US" sz="2200">
                <a:highlight>
                  <a:srgbClr val="FFFFFF"/>
                </a:highlight>
              </a:rPr>
              <a:t>class</a:t>
            </a:r>
            <a:endParaRPr sz="2200">
              <a:solidFill>
                <a:srgbClr val="000000"/>
              </a:solidFill>
              <a:highlight>
                <a:srgbClr val="FFFFFF"/>
              </a:highlight>
            </a:endParaRPr>
          </a:p>
        </p:txBody>
      </p:sp>
      <p:sp>
        <p:nvSpPr>
          <p:cNvPr id="383" name="Google Shape;383;gb1660f00fb_0_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b1660f00fb_0_1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Collections Framework</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89" name="Google Shape;389;gb1660f00fb_0_1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390" name="Google Shape;390;gb1660f00fb_0_19"/>
          <p:cNvPicPr preferRelativeResize="0"/>
          <p:nvPr/>
        </p:nvPicPr>
        <p:blipFill>
          <a:blip r:embed="rId3">
            <a:alphaModFix/>
          </a:blip>
          <a:stretch>
            <a:fillRect/>
          </a:stretch>
        </p:blipFill>
        <p:spPr>
          <a:xfrm>
            <a:off x="495300" y="939399"/>
            <a:ext cx="9144000" cy="540918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b1660f00fb_0_2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Iterable</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96" name="Google Shape;396;gb1660f00fb_0_2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700"/>
              </a:spcBef>
              <a:spcAft>
                <a:spcPts val="0"/>
              </a:spcAft>
              <a:buClr>
                <a:srgbClr val="000000"/>
              </a:buClr>
              <a:buSzPts val="2000"/>
              <a:buFont typeface="Calibri"/>
              <a:buChar char="•"/>
            </a:pPr>
            <a:r>
              <a:rPr lang="en-US" sz="2000"/>
              <a:t>Provide an </a:t>
            </a:r>
            <a:r>
              <a:rPr b="1" lang="en-US" sz="2000"/>
              <a:t>Iterator </a:t>
            </a:r>
            <a:r>
              <a:rPr lang="en-US" sz="2000"/>
              <a:t>which is an object that enables you to traverse through a collection and to remove elements from the collection selectively</a:t>
            </a:r>
            <a:endParaRPr sz="2000"/>
          </a:p>
          <a:p>
            <a:pPr indent="-355600" lvl="0" marL="457200" rtl="0" algn="l">
              <a:spcBef>
                <a:spcPts val="0"/>
              </a:spcBef>
              <a:spcAft>
                <a:spcPts val="0"/>
              </a:spcAft>
              <a:buSzPts val="2000"/>
              <a:buFont typeface="Calibri"/>
              <a:buChar char="•"/>
            </a:pPr>
            <a:r>
              <a:rPr lang="en-US" sz="2000">
                <a:solidFill>
                  <a:srgbClr val="242729"/>
                </a:solidFill>
                <a:highlight>
                  <a:srgbClr val="FFFFFF"/>
                </a:highlight>
              </a:rPr>
              <a:t>For loop with indices isn't always possible</a:t>
            </a:r>
            <a:endParaRPr sz="2000">
              <a:solidFill>
                <a:srgbClr val="242729"/>
              </a:solidFill>
              <a:highlight>
                <a:srgbClr val="FFFFFF"/>
              </a:highlight>
            </a:endParaRPr>
          </a:p>
          <a:p>
            <a:pPr indent="-355600" lvl="0" marL="457200" rtl="0" algn="l">
              <a:spcBef>
                <a:spcPts val="0"/>
              </a:spcBef>
              <a:spcAft>
                <a:spcPts val="0"/>
              </a:spcAft>
              <a:buSzPts val="2000"/>
              <a:buFont typeface="Calibri"/>
              <a:buChar char="•"/>
            </a:pPr>
            <a:r>
              <a:rPr lang="en-US" sz="2000">
                <a:solidFill>
                  <a:srgbClr val="242729"/>
                </a:solidFill>
                <a:highlight>
                  <a:srgbClr val="FFFFFF"/>
                </a:highlight>
              </a:rPr>
              <a:t>The foreach loop uses an Iterator behind the scenes</a:t>
            </a:r>
            <a:endParaRPr sz="2000">
              <a:solidFill>
                <a:srgbClr val="242729"/>
              </a:solidFill>
              <a:highlight>
                <a:srgbClr val="FFFFFF"/>
              </a:highlight>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An Iterator can do things that a foreach loop can't. For example, remove elements while iterating. List also offers iterators that can iterate in both directions</a:t>
            </a:r>
            <a:endParaRPr sz="2000">
              <a:solidFill>
                <a:srgbClr val="242729"/>
              </a:solidFill>
              <a:highlight>
                <a:srgbClr val="FFFFFF"/>
              </a:highlight>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Using indices to access elements is slightly more efficient with collections backed by an array. But if the code changes from a ArrayList to LinkedList, the performance will be awful</a:t>
            </a:r>
            <a:endParaRPr sz="2000">
              <a:solidFill>
                <a:srgbClr val="242729"/>
              </a:solidFill>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An Iterator (and thus the foreach loop) always uses the best possible way to iterate through elements of the given collection</a:t>
            </a:r>
            <a:endParaRPr sz="2000">
              <a:solidFill>
                <a:srgbClr val="242729"/>
              </a:solidFill>
              <a:highlight>
                <a:srgbClr val="FFFFFF"/>
              </a:highlight>
            </a:endParaRPr>
          </a:p>
          <a:p>
            <a:pPr indent="-355600" lvl="0" marL="457200" rtl="0" algn="l">
              <a:spcBef>
                <a:spcPts val="0"/>
              </a:spcBef>
              <a:spcAft>
                <a:spcPts val="0"/>
              </a:spcAft>
              <a:buClr>
                <a:srgbClr val="242729"/>
              </a:buClr>
              <a:buSzPts val="2000"/>
              <a:buFont typeface="Calibri"/>
              <a:buChar char="•"/>
            </a:pPr>
            <a:r>
              <a:rPr lang="en-US" sz="2000">
                <a:solidFill>
                  <a:srgbClr val="242729"/>
                </a:solidFill>
                <a:highlight>
                  <a:srgbClr val="FFFFFF"/>
                </a:highlight>
              </a:rPr>
              <a:t>Iterator is more dangerous and less readable</a:t>
            </a:r>
            <a:endParaRPr sz="2000">
              <a:solidFill>
                <a:srgbClr val="242729"/>
              </a:solidFill>
              <a:highlight>
                <a:srgbClr val="FFFFFF"/>
              </a:highlight>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Use the foreach loop, unless really need capabilities of an Iterator, only use for loop with indices when need access to the index inside the loop</a:t>
            </a:r>
            <a:endParaRPr sz="2000">
              <a:solidFill>
                <a:srgbClr val="242729"/>
              </a:solidFill>
              <a:highlight>
                <a:srgbClr val="FFFFFF"/>
              </a:highlight>
            </a:endParaRPr>
          </a:p>
        </p:txBody>
      </p:sp>
      <p:sp>
        <p:nvSpPr>
          <p:cNvPr id="397" name="Google Shape;397;gb1660f00fb_0_2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b1c51a2fd7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03" name="Google Shape;403;gb1c51a2fd7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04" name="Google Shape;404;gb1c51a2fd7_0_0"/>
          <p:cNvPicPr preferRelativeResize="0"/>
          <p:nvPr/>
        </p:nvPicPr>
        <p:blipFill>
          <a:blip r:embed="rId3">
            <a:alphaModFix/>
          </a:blip>
          <a:stretch>
            <a:fillRect/>
          </a:stretch>
        </p:blipFill>
        <p:spPr>
          <a:xfrm>
            <a:off x="0" y="914550"/>
            <a:ext cx="9144001" cy="5431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b1c51a2fd7_0_2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10" name="Google Shape;410;gb1c51a2fd7_0_2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11" name="Google Shape;411;gb1c51a2fd7_0_21"/>
          <p:cNvPicPr preferRelativeResize="0"/>
          <p:nvPr/>
        </p:nvPicPr>
        <p:blipFill>
          <a:blip r:embed="rId3">
            <a:alphaModFix/>
          </a:blip>
          <a:stretch>
            <a:fillRect/>
          </a:stretch>
        </p:blipFill>
        <p:spPr>
          <a:xfrm>
            <a:off x="0" y="914550"/>
            <a:ext cx="9144000" cy="52997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b1c51a2fd7_0_3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17" name="Google Shape;417;gb1c51a2fd7_0_3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18" name="Google Shape;418;gb1c51a2fd7_0_37"/>
          <p:cNvPicPr preferRelativeResize="0"/>
          <p:nvPr/>
        </p:nvPicPr>
        <p:blipFill>
          <a:blip r:embed="rId3">
            <a:alphaModFix/>
          </a:blip>
          <a:stretch>
            <a:fillRect/>
          </a:stretch>
        </p:blipFill>
        <p:spPr>
          <a:xfrm>
            <a:off x="180500" y="990750"/>
            <a:ext cx="8782992" cy="5354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b1c51a2fd7_0_4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a:t>
            </a:r>
            <a:r>
              <a:rPr lang="en-US"/>
              <a:t>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24" name="Google Shape;424;gb1c51a2fd7_0_4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700"/>
              </a:spcBef>
              <a:spcAft>
                <a:spcPts val="0"/>
              </a:spcAft>
              <a:buClr>
                <a:srgbClr val="242729"/>
              </a:buClr>
              <a:buSzPts val="2000"/>
              <a:buFont typeface="Calibri"/>
              <a:buChar char="●"/>
            </a:pPr>
            <a:r>
              <a:rPr lang="en-US" sz="2000"/>
              <a:t>Not allowed primitive type</a:t>
            </a:r>
            <a:endParaRPr sz="2000"/>
          </a:p>
          <a:p>
            <a:pPr indent="-355600" lvl="0" marL="457200" rtl="0" algn="l">
              <a:lnSpc>
                <a:spcPct val="100000"/>
              </a:lnSpc>
              <a:spcBef>
                <a:spcPts val="0"/>
              </a:spcBef>
              <a:spcAft>
                <a:spcPts val="0"/>
              </a:spcAft>
              <a:buClr>
                <a:srgbClr val="242729"/>
              </a:buClr>
              <a:buSzPts val="2000"/>
              <a:buFont typeface="Calibri"/>
              <a:buChar char="●"/>
            </a:pPr>
            <a:r>
              <a:rPr i="1" lang="en-US" sz="2000">
                <a:solidFill>
                  <a:srgbClr val="333333"/>
                </a:solidFill>
                <a:highlight>
                  <a:srgbClr val="FFFFFF"/>
                </a:highlight>
              </a:rPr>
              <a:t>equals()</a:t>
            </a:r>
            <a:endParaRPr sz="2000">
              <a:solidFill>
                <a:srgbClr val="333333"/>
              </a:solidFill>
              <a:highlight>
                <a:srgbClr val="FFFFFF"/>
              </a:highlight>
            </a:endParaRPr>
          </a:p>
          <a:p>
            <a:pPr indent="-355600" lvl="1" marL="914400" rtl="0" algn="l">
              <a:lnSpc>
                <a:spcPct val="115000"/>
              </a:lnSpc>
              <a:spcBef>
                <a:spcPts val="0"/>
              </a:spcBef>
              <a:spcAft>
                <a:spcPts val="0"/>
              </a:spcAft>
              <a:buSzPts val="2000"/>
              <a:buFont typeface="Calibri"/>
              <a:buChar char="○"/>
            </a:pPr>
            <a:r>
              <a:rPr b="1" i="1" lang="en-US" sz="2000">
                <a:solidFill>
                  <a:srgbClr val="333333"/>
                </a:solidFill>
                <a:highlight>
                  <a:srgbClr val="FFFFFF"/>
                </a:highlight>
              </a:rPr>
              <a:t>reflexive</a:t>
            </a:r>
            <a:r>
              <a:rPr lang="en-US" sz="2000">
                <a:solidFill>
                  <a:srgbClr val="333333"/>
                </a:solidFill>
                <a:highlight>
                  <a:srgbClr val="FFFFFF"/>
                </a:highlight>
              </a:rPr>
              <a:t>: an object must equal itself</a:t>
            </a:r>
            <a:endParaRPr sz="2000">
              <a:solidFill>
                <a:srgbClr val="333333"/>
              </a:solidFill>
              <a:highlight>
                <a:srgbClr val="FFFFFF"/>
              </a:highlight>
            </a:endParaRPr>
          </a:p>
          <a:p>
            <a:pPr indent="-355600" lvl="1" marL="914400" rtl="0" algn="l">
              <a:lnSpc>
                <a:spcPct val="115000"/>
              </a:lnSpc>
              <a:spcBef>
                <a:spcPts val="0"/>
              </a:spcBef>
              <a:spcAft>
                <a:spcPts val="0"/>
              </a:spcAft>
              <a:buSzPts val="2000"/>
              <a:buChar char="○"/>
            </a:pPr>
            <a:r>
              <a:rPr b="1" i="1" lang="en-US" sz="2000">
                <a:solidFill>
                  <a:srgbClr val="333333"/>
                </a:solidFill>
                <a:highlight>
                  <a:srgbClr val="FFFFFF"/>
                </a:highlight>
              </a:rPr>
              <a:t>symmetric</a:t>
            </a:r>
            <a:r>
              <a:rPr lang="en-US" sz="2000">
                <a:solidFill>
                  <a:srgbClr val="333333"/>
                </a:solidFill>
                <a:highlight>
                  <a:srgbClr val="FFFFFF"/>
                </a:highlight>
              </a:rPr>
              <a:t>: </a:t>
            </a:r>
            <a:r>
              <a:rPr i="1" lang="en-US" sz="2000">
                <a:solidFill>
                  <a:srgbClr val="333333"/>
                </a:solidFill>
                <a:highlight>
                  <a:srgbClr val="FFFFFF"/>
                </a:highlight>
              </a:rPr>
              <a:t>x.equals(y)</a:t>
            </a:r>
            <a:r>
              <a:rPr lang="en-US" sz="2000">
                <a:solidFill>
                  <a:srgbClr val="333333"/>
                </a:solidFill>
                <a:highlight>
                  <a:srgbClr val="FFFFFF"/>
                </a:highlight>
              </a:rPr>
              <a:t> must return the same result as </a:t>
            </a:r>
            <a:r>
              <a:rPr i="1" lang="en-US" sz="2000">
                <a:solidFill>
                  <a:srgbClr val="333333"/>
                </a:solidFill>
                <a:highlight>
                  <a:srgbClr val="FFFFFF"/>
                </a:highlight>
              </a:rPr>
              <a:t>y.equals(x)</a:t>
            </a:r>
            <a:endParaRPr i="1" sz="2000">
              <a:solidFill>
                <a:srgbClr val="333333"/>
              </a:solidFill>
              <a:highlight>
                <a:srgbClr val="FFFFFF"/>
              </a:highlight>
            </a:endParaRPr>
          </a:p>
          <a:p>
            <a:pPr indent="-355600" lvl="1" marL="914400" rtl="0" algn="l">
              <a:lnSpc>
                <a:spcPct val="115000"/>
              </a:lnSpc>
              <a:spcBef>
                <a:spcPts val="0"/>
              </a:spcBef>
              <a:spcAft>
                <a:spcPts val="0"/>
              </a:spcAft>
              <a:buSzPts val="2000"/>
              <a:buFont typeface="Calibri"/>
              <a:buChar char="○"/>
            </a:pPr>
            <a:r>
              <a:rPr b="1" i="1" lang="en-US" sz="2000">
                <a:solidFill>
                  <a:srgbClr val="333333"/>
                </a:solidFill>
                <a:highlight>
                  <a:srgbClr val="FFFFFF"/>
                </a:highlight>
              </a:rPr>
              <a:t>transitive</a:t>
            </a:r>
            <a:r>
              <a:rPr lang="en-US" sz="2000">
                <a:solidFill>
                  <a:srgbClr val="333333"/>
                </a:solidFill>
                <a:highlight>
                  <a:srgbClr val="FFFFFF"/>
                </a:highlight>
              </a:rPr>
              <a:t>: if </a:t>
            </a:r>
            <a:r>
              <a:rPr i="1" lang="en-US" sz="2000">
                <a:solidFill>
                  <a:srgbClr val="333333"/>
                </a:solidFill>
                <a:highlight>
                  <a:srgbClr val="FFFFFF"/>
                </a:highlight>
              </a:rPr>
              <a:t>x.equals(y)</a:t>
            </a:r>
            <a:r>
              <a:rPr lang="en-US" sz="2000">
                <a:solidFill>
                  <a:srgbClr val="333333"/>
                </a:solidFill>
                <a:highlight>
                  <a:srgbClr val="FFFFFF"/>
                </a:highlight>
              </a:rPr>
              <a:t> and </a:t>
            </a:r>
            <a:r>
              <a:rPr i="1" lang="en-US" sz="2000">
                <a:solidFill>
                  <a:srgbClr val="333333"/>
                </a:solidFill>
                <a:highlight>
                  <a:srgbClr val="FFFFFF"/>
                </a:highlight>
              </a:rPr>
              <a:t>y.equals(z)</a:t>
            </a:r>
            <a:r>
              <a:rPr lang="en-US" sz="2000">
                <a:solidFill>
                  <a:srgbClr val="333333"/>
                </a:solidFill>
                <a:highlight>
                  <a:srgbClr val="FFFFFF"/>
                </a:highlight>
              </a:rPr>
              <a:t> then also </a:t>
            </a:r>
            <a:r>
              <a:rPr i="1" lang="en-US" sz="2000">
                <a:solidFill>
                  <a:srgbClr val="333333"/>
                </a:solidFill>
                <a:highlight>
                  <a:srgbClr val="FFFFFF"/>
                </a:highlight>
              </a:rPr>
              <a:t>x.equals(z)</a:t>
            </a:r>
            <a:endParaRPr i="1" sz="2000">
              <a:solidFill>
                <a:srgbClr val="333333"/>
              </a:solidFill>
              <a:highlight>
                <a:srgbClr val="FFFFFF"/>
              </a:highlight>
            </a:endParaRPr>
          </a:p>
          <a:p>
            <a:pPr indent="-355600" lvl="1" marL="914400" rtl="0" algn="l">
              <a:lnSpc>
                <a:spcPct val="115000"/>
              </a:lnSpc>
              <a:spcBef>
                <a:spcPts val="0"/>
              </a:spcBef>
              <a:spcAft>
                <a:spcPts val="0"/>
              </a:spcAft>
              <a:buSzPts val="2000"/>
              <a:buFont typeface="Calibri"/>
              <a:buChar char="○"/>
            </a:pPr>
            <a:r>
              <a:rPr b="1" i="1" lang="en-US" sz="2000">
                <a:solidFill>
                  <a:srgbClr val="333333"/>
                </a:solidFill>
                <a:highlight>
                  <a:srgbClr val="FFFFFF"/>
                </a:highlight>
              </a:rPr>
              <a:t>consistent</a:t>
            </a:r>
            <a:r>
              <a:rPr lang="en-US" sz="2000">
                <a:solidFill>
                  <a:srgbClr val="333333"/>
                </a:solidFill>
                <a:highlight>
                  <a:srgbClr val="FFFFFF"/>
                </a:highlight>
              </a:rPr>
              <a:t>: the value of </a:t>
            </a:r>
            <a:r>
              <a:rPr i="1" lang="en-US" sz="2000">
                <a:solidFill>
                  <a:srgbClr val="333333"/>
                </a:solidFill>
                <a:highlight>
                  <a:srgbClr val="FFFFFF"/>
                </a:highlight>
              </a:rPr>
              <a:t>equals()</a:t>
            </a:r>
            <a:r>
              <a:rPr lang="en-US" sz="2000">
                <a:solidFill>
                  <a:srgbClr val="333333"/>
                </a:solidFill>
                <a:highlight>
                  <a:srgbClr val="FFFFFF"/>
                </a:highlight>
              </a:rPr>
              <a:t> should change only if a property that is contained in </a:t>
            </a:r>
            <a:r>
              <a:rPr i="1" lang="en-US" sz="2000">
                <a:solidFill>
                  <a:srgbClr val="333333"/>
                </a:solidFill>
                <a:highlight>
                  <a:srgbClr val="FFFFFF"/>
                </a:highlight>
              </a:rPr>
              <a:t>equals()</a:t>
            </a:r>
            <a:r>
              <a:rPr lang="en-US" sz="2000">
                <a:solidFill>
                  <a:srgbClr val="333333"/>
                </a:solidFill>
                <a:highlight>
                  <a:srgbClr val="FFFFFF"/>
                </a:highlight>
              </a:rPr>
              <a:t> changes (no randomness allowed)</a:t>
            </a:r>
            <a:endParaRPr sz="2000"/>
          </a:p>
          <a:p>
            <a:pPr indent="-355600" lvl="0" marL="457200" rtl="0" algn="l">
              <a:spcBef>
                <a:spcPts val="0"/>
              </a:spcBef>
              <a:spcAft>
                <a:spcPts val="0"/>
              </a:spcAft>
              <a:buSzPts val="2000"/>
              <a:buFont typeface="Calibri"/>
              <a:buChar char="●"/>
            </a:pPr>
            <a:r>
              <a:rPr i="1" lang="en-US" sz="2000">
                <a:solidFill>
                  <a:srgbClr val="333333"/>
                </a:solidFill>
                <a:highlight>
                  <a:srgbClr val="FFFFFF"/>
                </a:highlight>
              </a:rPr>
              <a:t>hashCode()</a:t>
            </a:r>
            <a:r>
              <a:rPr lang="en-US" sz="2000">
                <a:solidFill>
                  <a:srgbClr val="333333"/>
                </a:solidFill>
                <a:highlight>
                  <a:srgbClr val="FFFFFF"/>
                </a:highlight>
              </a:rPr>
              <a:t> returns an integer representing the current instance</a:t>
            </a:r>
            <a:endParaRPr sz="2000"/>
          </a:p>
          <a:p>
            <a:pPr indent="-355600" lvl="1" marL="914400" rtl="0" algn="l">
              <a:lnSpc>
                <a:spcPct val="115000"/>
              </a:lnSpc>
              <a:spcBef>
                <a:spcPts val="0"/>
              </a:spcBef>
              <a:spcAft>
                <a:spcPts val="0"/>
              </a:spcAft>
              <a:buClr>
                <a:srgbClr val="333333"/>
              </a:buClr>
              <a:buSzPts val="2000"/>
              <a:buFont typeface="Calibri"/>
              <a:buChar char="○"/>
            </a:pPr>
            <a:r>
              <a:rPr b="1" i="1" lang="en-US" sz="2000">
                <a:solidFill>
                  <a:srgbClr val="333333"/>
                </a:solidFill>
                <a:highlight>
                  <a:srgbClr val="FFFFFF"/>
                </a:highlight>
              </a:rPr>
              <a:t>internal consistency</a:t>
            </a:r>
            <a:r>
              <a:rPr lang="en-US" sz="2000">
                <a:solidFill>
                  <a:srgbClr val="333333"/>
                </a:solidFill>
                <a:highlight>
                  <a:srgbClr val="FFFFFF"/>
                </a:highlight>
              </a:rPr>
              <a:t>: the value of </a:t>
            </a:r>
            <a:r>
              <a:rPr i="1" lang="en-US" sz="2000">
                <a:solidFill>
                  <a:srgbClr val="333333"/>
                </a:solidFill>
                <a:highlight>
                  <a:srgbClr val="FFFFFF"/>
                </a:highlight>
              </a:rPr>
              <a:t>hashCode()</a:t>
            </a:r>
            <a:r>
              <a:rPr lang="en-US" sz="2000">
                <a:solidFill>
                  <a:srgbClr val="333333"/>
                </a:solidFill>
                <a:highlight>
                  <a:srgbClr val="FFFFFF"/>
                </a:highlight>
              </a:rPr>
              <a:t> may only change if a property that is in </a:t>
            </a:r>
            <a:r>
              <a:rPr i="1" lang="en-US" sz="2000">
                <a:solidFill>
                  <a:srgbClr val="333333"/>
                </a:solidFill>
                <a:highlight>
                  <a:srgbClr val="FFFFFF"/>
                </a:highlight>
              </a:rPr>
              <a:t>equals()</a:t>
            </a:r>
            <a:r>
              <a:rPr lang="en-US" sz="2000">
                <a:solidFill>
                  <a:srgbClr val="333333"/>
                </a:solidFill>
                <a:highlight>
                  <a:srgbClr val="FFFFFF"/>
                </a:highlight>
              </a:rPr>
              <a:t> changes</a:t>
            </a:r>
            <a:endParaRPr sz="2000">
              <a:solidFill>
                <a:srgbClr val="333333"/>
              </a:solidFill>
              <a:highlight>
                <a:srgbClr val="FFFFFF"/>
              </a:highlight>
            </a:endParaRPr>
          </a:p>
          <a:p>
            <a:pPr indent="-355600" lvl="1" marL="914400" rtl="0" algn="l">
              <a:lnSpc>
                <a:spcPct val="115000"/>
              </a:lnSpc>
              <a:spcBef>
                <a:spcPts val="0"/>
              </a:spcBef>
              <a:spcAft>
                <a:spcPts val="0"/>
              </a:spcAft>
              <a:buClr>
                <a:srgbClr val="333333"/>
              </a:buClr>
              <a:buSzPts val="2000"/>
              <a:buChar char="○"/>
            </a:pPr>
            <a:r>
              <a:rPr b="1" i="1" lang="en-US" sz="2000">
                <a:solidFill>
                  <a:srgbClr val="333333"/>
                </a:solidFill>
                <a:highlight>
                  <a:srgbClr val="FFFFFF"/>
                </a:highlight>
              </a:rPr>
              <a:t>equals consistency</a:t>
            </a:r>
            <a:r>
              <a:rPr lang="en-US" sz="2000">
                <a:solidFill>
                  <a:srgbClr val="333333"/>
                </a:solidFill>
                <a:highlight>
                  <a:srgbClr val="FFFFFF"/>
                </a:highlight>
              </a:rPr>
              <a:t>:</a:t>
            </a:r>
            <a:r>
              <a:rPr b="1" lang="en-US" sz="2000">
                <a:solidFill>
                  <a:srgbClr val="333333"/>
                </a:solidFill>
                <a:highlight>
                  <a:srgbClr val="FFFFFF"/>
                </a:highlight>
              </a:rPr>
              <a:t> </a:t>
            </a:r>
            <a:r>
              <a:rPr lang="en-US" sz="2000">
                <a:solidFill>
                  <a:srgbClr val="333333"/>
                </a:solidFill>
                <a:highlight>
                  <a:srgbClr val="FFFFFF"/>
                </a:highlight>
              </a:rPr>
              <a:t>objects that are equal to each other must return the same hashCode</a:t>
            </a:r>
            <a:endParaRPr sz="2000">
              <a:solidFill>
                <a:srgbClr val="333333"/>
              </a:solidFill>
              <a:highlight>
                <a:srgbClr val="FFFFFF"/>
              </a:highlight>
            </a:endParaRPr>
          </a:p>
          <a:p>
            <a:pPr indent="-355600" lvl="1" marL="914400" rtl="0" algn="l">
              <a:lnSpc>
                <a:spcPct val="115000"/>
              </a:lnSpc>
              <a:spcBef>
                <a:spcPts val="0"/>
              </a:spcBef>
              <a:spcAft>
                <a:spcPts val="0"/>
              </a:spcAft>
              <a:buClr>
                <a:srgbClr val="333333"/>
              </a:buClr>
              <a:buSzPts val="2000"/>
              <a:buChar char="○"/>
            </a:pPr>
            <a:r>
              <a:rPr b="1" i="1" lang="en-US" sz="2000">
                <a:solidFill>
                  <a:srgbClr val="333333"/>
                </a:solidFill>
                <a:highlight>
                  <a:srgbClr val="FFFFFF"/>
                </a:highlight>
              </a:rPr>
              <a:t>collisions</a:t>
            </a:r>
            <a:r>
              <a:rPr lang="en-US" sz="2000">
                <a:solidFill>
                  <a:srgbClr val="333333"/>
                </a:solidFill>
                <a:highlight>
                  <a:srgbClr val="FFFFFF"/>
                </a:highlight>
              </a:rPr>
              <a:t>:</a:t>
            </a:r>
            <a:r>
              <a:rPr b="1" lang="en-US" sz="2000">
                <a:solidFill>
                  <a:srgbClr val="333333"/>
                </a:solidFill>
                <a:highlight>
                  <a:srgbClr val="FFFFFF"/>
                </a:highlight>
              </a:rPr>
              <a:t> </a:t>
            </a:r>
            <a:r>
              <a:rPr lang="en-US" sz="2000">
                <a:solidFill>
                  <a:srgbClr val="333333"/>
                </a:solidFill>
                <a:highlight>
                  <a:srgbClr val="FFFFFF"/>
                </a:highlight>
              </a:rPr>
              <a:t>unequal objects may have the same hashCode</a:t>
            </a:r>
            <a:endParaRPr sz="2000">
              <a:highlight>
                <a:srgbClr val="FFFFFF"/>
              </a:highlight>
            </a:endParaRPr>
          </a:p>
        </p:txBody>
      </p:sp>
      <p:sp>
        <p:nvSpPr>
          <p:cNvPr id="425" name="Google Shape;425;gb1c51a2fd7_0_4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b1c51a2fd7_0_3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31" name="Google Shape;431;gb1c51a2fd7_0_3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32" name="Google Shape;432;gb1c51a2fd7_0_30"/>
          <p:cNvPicPr preferRelativeResize="0"/>
          <p:nvPr/>
        </p:nvPicPr>
        <p:blipFill>
          <a:blip r:embed="rId3">
            <a:alphaModFix/>
          </a:blip>
          <a:stretch>
            <a:fillRect/>
          </a:stretch>
        </p:blipFill>
        <p:spPr>
          <a:xfrm>
            <a:off x="0" y="914550"/>
            <a:ext cx="9144000" cy="5298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b1c51a2fd7_0_5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38" name="Google Shape;438;gb1c51a2fd7_0_5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39" name="Google Shape;439;gb1c51a2fd7_0_55"/>
          <p:cNvPicPr preferRelativeResize="0"/>
          <p:nvPr/>
        </p:nvPicPr>
        <p:blipFill>
          <a:blip r:embed="rId3">
            <a:alphaModFix/>
          </a:blip>
          <a:stretch>
            <a:fillRect/>
          </a:stretch>
        </p:blipFill>
        <p:spPr>
          <a:xfrm>
            <a:off x="0" y="1066950"/>
            <a:ext cx="9144001" cy="51409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457200" y="274638"/>
            <a:ext cx="6260768"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DATA TYPE</a:t>
            </a:r>
            <a:endParaRPr b="1" i="0" sz="3200" u="none" cap="none" strike="noStrike">
              <a:solidFill>
                <a:srgbClr val="27AAE1"/>
              </a:solidFill>
              <a:latin typeface="Calibri"/>
              <a:ea typeface="Calibri"/>
              <a:cs typeface="Calibri"/>
              <a:sym typeface="Calibri"/>
            </a:endParaRPr>
          </a:p>
        </p:txBody>
      </p:sp>
      <p:sp>
        <p:nvSpPr>
          <p:cNvPr id="114" name="Google Shape;114;p4"/>
          <p:cNvSpPr txBox="1"/>
          <p:nvPr>
            <p:ph idx="1" type="body"/>
          </p:nvPr>
        </p:nvSpPr>
        <p:spPr>
          <a:xfrm>
            <a:off x="457200" y="1170117"/>
            <a:ext cx="8229600" cy="4525963"/>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2800"/>
              <a:buFont typeface="Arial"/>
              <a:buChar char="•"/>
            </a:pPr>
            <a:r>
              <a:rPr lang="en-US" sz="2400"/>
              <a:t>JAVA is a </a:t>
            </a:r>
            <a:r>
              <a:rPr b="1" lang="en-US" sz="2400">
                <a:highlight>
                  <a:srgbClr val="FFFFFF"/>
                </a:highlight>
              </a:rPr>
              <a:t>statically </a:t>
            </a:r>
            <a:r>
              <a:rPr lang="en-US" sz="2400">
                <a:highlight>
                  <a:srgbClr val="FFFFFF"/>
                </a:highlight>
              </a:rPr>
              <a:t>typed language</a:t>
            </a:r>
            <a:endParaRPr sz="2400"/>
          </a:p>
          <a:p>
            <a:pPr indent="-317500" lvl="0" marL="342900" marR="0" rtl="0" algn="l">
              <a:lnSpc>
                <a:spcPct val="100000"/>
              </a:lnSpc>
              <a:spcBef>
                <a:spcPts val="0"/>
              </a:spcBef>
              <a:spcAft>
                <a:spcPts val="0"/>
              </a:spcAft>
              <a:buClr>
                <a:srgbClr val="000000"/>
              </a:buClr>
              <a:buSzPts val="2800"/>
              <a:buFont typeface="Arial"/>
              <a:buChar char="•"/>
            </a:pPr>
            <a:r>
              <a:rPr b="1" lang="en-US" sz="2400">
                <a:solidFill>
                  <a:srgbClr val="000000"/>
                </a:solidFill>
              </a:rPr>
              <a:t>Primitive Data Types</a:t>
            </a:r>
            <a:r>
              <a:rPr lang="en-US" sz="2400">
                <a:solidFill>
                  <a:srgbClr val="000000"/>
                </a:solidFill>
              </a:rPr>
              <a:t>: boolean, byte, short, </a:t>
            </a:r>
            <a:r>
              <a:rPr lang="en-US" sz="2400"/>
              <a:t>char, </a:t>
            </a:r>
            <a:r>
              <a:rPr lang="en-US" sz="2400">
                <a:solidFill>
                  <a:srgbClr val="000000"/>
                </a:solidFill>
              </a:rPr>
              <a:t>int, long, </a:t>
            </a:r>
            <a:r>
              <a:rPr lang="en-US" sz="2400"/>
              <a:t>float, </a:t>
            </a:r>
            <a:r>
              <a:rPr lang="en-US" sz="2400">
                <a:solidFill>
                  <a:srgbClr val="000000"/>
                </a:solidFill>
              </a:rPr>
              <a:t>double</a:t>
            </a:r>
            <a:endParaRPr sz="2400">
              <a:solidFill>
                <a:srgbClr val="000000"/>
              </a:solidFill>
            </a:endParaRPr>
          </a:p>
          <a:p>
            <a:pPr indent="-260350" lvl="1" marL="742950" marR="0" rtl="0" algn="l">
              <a:lnSpc>
                <a:spcPct val="100000"/>
              </a:lnSpc>
              <a:spcBef>
                <a:spcPts val="560"/>
              </a:spcBef>
              <a:spcAft>
                <a:spcPts val="0"/>
              </a:spcAft>
              <a:buClr>
                <a:schemeClr val="dk1"/>
              </a:buClr>
              <a:buSzPts val="2400"/>
              <a:buFont typeface="Arial"/>
              <a:buChar char="–"/>
            </a:pPr>
            <a:r>
              <a:rPr b="1" i="1" lang="en-US" sz="2400"/>
              <a:t>Local variables</a:t>
            </a:r>
            <a:r>
              <a:rPr lang="en-US" sz="2400"/>
              <a:t> don’t have default values</a:t>
            </a:r>
            <a:endParaRPr sz="2400"/>
          </a:p>
          <a:p>
            <a:pPr indent="-260350" lvl="1" marL="742950" marR="0" rtl="0" algn="l">
              <a:lnSpc>
                <a:spcPct val="100000"/>
              </a:lnSpc>
              <a:spcBef>
                <a:spcPts val="560"/>
              </a:spcBef>
              <a:spcAft>
                <a:spcPts val="0"/>
              </a:spcAft>
              <a:buClr>
                <a:schemeClr val="dk1"/>
              </a:buClr>
              <a:buSzPts val="2400"/>
              <a:buFont typeface="Arial"/>
              <a:buChar char="–"/>
            </a:pPr>
            <a:r>
              <a:rPr lang="en-US" sz="2400"/>
              <a:t>Do not use float and double types for currency</a:t>
            </a:r>
            <a:endParaRPr sz="2400"/>
          </a:p>
          <a:p>
            <a:pPr indent="-260350" lvl="1" marL="742950" marR="0" rtl="0" algn="l">
              <a:lnSpc>
                <a:spcPct val="100000"/>
              </a:lnSpc>
              <a:spcBef>
                <a:spcPts val="560"/>
              </a:spcBef>
              <a:spcAft>
                <a:spcPts val="0"/>
              </a:spcAft>
              <a:buSzPts val="2400"/>
              <a:buChar char="–"/>
            </a:pPr>
            <a:r>
              <a:rPr lang="en-US" sz="2400"/>
              <a:t>Be aware of type casting</a:t>
            </a:r>
            <a:endParaRPr sz="2400"/>
          </a:p>
          <a:p>
            <a:pPr indent="-292100" lvl="0" marL="342900" marR="0" rtl="0" algn="l">
              <a:lnSpc>
                <a:spcPct val="100000"/>
              </a:lnSpc>
              <a:spcBef>
                <a:spcPts val="640"/>
              </a:spcBef>
              <a:spcAft>
                <a:spcPts val="0"/>
              </a:spcAft>
              <a:buClr>
                <a:schemeClr val="dk1"/>
              </a:buClr>
              <a:buSzPts val="2400"/>
              <a:buChar char="•"/>
            </a:pPr>
            <a:r>
              <a:rPr b="1" lang="en-US" sz="2400"/>
              <a:t>Reference Data Types</a:t>
            </a:r>
            <a:endParaRPr b="1" sz="2400"/>
          </a:p>
          <a:p>
            <a:pPr indent="-381000" lvl="1" marL="914400" rtl="0" algn="l">
              <a:spcBef>
                <a:spcPts val="560"/>
              </a:spcBef>
              <a:spcAft>
                <a:spcPts val="0"/>
              </a:spcAft>
              <a:buClr>
                <a:srgbClr val="000000"/>
              </a:buClr>
              <a:buSzPts val="2400"/>
              <a:buChar char="–"/>
            </a:pPr>
            <a:r>
              <a:rPr lang="en-US" sz="2400"/>
              <a:t>Autoboxing and Unboxing(Wrapper classes)</a:t>
            </a:r>
            <a:endParaRPr sz="2400"/>
          </a:p>
          <a:p>
            <a:pPr indent="-381000" lvl="1" marL="914400" rtl="0" algn="l">
              <a:spcBef>
                <a:spcPts val="560"/>
              </a:spcBef>
              <a:spcAft>
                <a:spcPts val="0"/>
              </a:spcAft>
              <a:buSzPts val="2400"/>
              <a:buChar char="–"/>
            </a:pPr>
            <a:r>
              <a:rPr lang="en-US" sz="2400"/>
              <a:t>Pass by value vs pass by reference</a:t>
            </a:r>
            <a:endParaRPr sz="2400"/>
          </a:p>
          <a:p>
            <a:pPr indent="-381000" lvl="1" marL="914400" marR="0" rtl="0" algn="l">
              <a:lnSpc>
                <a:spcPct val="100000"/>
              </a:lnSpc>
              <a:spcBef>
                <a:spcPts val="640"/>
              </a:spcBef>
              <a:spcAft>
                <a:spcPts val="0"/>
              </a:spcAft>
              <a:buClr>
                <a:srgbClr val="000000"/>
              </a:buClr>
              <a:buSzPts val="2400"/>
              <a:buChar char="–"/>
            </a:pPr>
            <a:r>
              <a:rPr lang="en-US" sz="2400">
                <a:solidFill>
                  <a:srgbClr val="000000"/>
                </a:solidFill>
                <a:highlight>
                  <a:srgbClr val="FFFFFF"/>
                </a:highlight>
              </a:rPr>
              <a:t>Mutable vs Immutable classes</a:t>
            </a:r>
            <a:endParaRPr sz="2400"/>
          </a:p>
        </p:txBody>
      </p:sp>
      <p:sp>
        <p:nvSpPr>
          <p:cNvPr id="115" name="Google Shape;115;p4"/>
          <p:cNvSpPr txBox="1"/>
          <p:nvPr>
            <p:ph idx="2" type="body"/>
          </p:nvPr>
        </p:nvSpPr>
        <p:spPr>
          <a:xfrm>
            <a:off x="385845" y="6421402"/>
            <a:ext cx="5575300" cy="441951"/>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aac363da4d_1_9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a:t>
            </a:r>
            <a:r>
              <a:rPr lang="en-US"/>
              <a:t>. Stream API - Stream</a:t>
            </a:r>
            <a:endParaRPr/>
          </a:p>
        </p:txBody>
      </p:sp>
      <p:sp>
        <p:nvSpPr>
          <p:cNvPr id="445" name="Google Shape;445;gaac363da4d_1_9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Clr>
                <a:srgbClr val="40424E"/>
              </a:buClr>
              <a:buSzPts val="2800"/>
              <a:buFont typeface="Calibri"/>
              <a:buChar char="●"/>
            </a:pPr>
            <a:r>
              <a:rPr lang="en-US" sz="2800">
                <a:solidFill>
                  <a:srgbClr val="40424E"/>
                </a:solidFill>
                <a:highlight>
                  <a:srgbClr val="FFFFFF"/>
                </a:highlight>
              </a:rPr>
              <a:t>A sequence of objects that supports various methods which can be pipelined</a:t>
            </a:r>
            <a:endParaRPr sz="2800">
              <a:solidFill>
                <a:srgbClr val="40424E"/>
              </a:solidFill>
              <a:highlight>
                <a:srgbClr val="FFFFFF"/>
              </a:highlight>
            </a:endParaRPr>
          </a:p>
          <a:p>
            <a:pPr indent="-406400" lvl="0" marL="457200" rtl="0" algn="l">
              <a:lnSpc>
                <a:spcPct val="115000"/>
              </a:lnSpc>
              <a:spcBef>
                <a:spcPts val="0"/>
              </a:spcBef>
              <a:spcAft>
                <a:spcPts val="0"/>
              </a:spcAft>
              <a:buClr>
                <a:srgbClr val="40424E"/>
              </a:buClr>
              <a:buSzPts val="2800"/>
              <a:buFont typeface="Calibri"/>
              <a:buChar char="●"/>
            </a:pPr>
            <a:r>
              <a:rPr lang="en-US" sz="2800">
                <a:solidFill>
                  <a:srgbClr val="40424E"/>
                </a:solidFill>
                <a:highlight>
                  <a:srgbClr val="FFFFFF"/>
                </a:highlight>
              </a:rPr>
              <a:t>N</a:t>
            </a:r>
            <a:r>
              <a:rPr lang="en-US" sz="2800">
                <a:solidFill>
                  <a:srgbClr val="40424E"/>
                </a:solidFill>
                <a:highlight>
                  <a:srgbClr val="FFFFFF"/>
                </a:highlight>
              </a:rPr>
              <a:t>ot a data structure</a:t>
            </a:r>
            <a:endParaRPr sz="2800">
              <a:solidFill>
                <a:srgbClr val="40424E"/>
              </a:solidFill>
              <a:highlight>
                <a:srgbClr val="FFFFFF"/>
              </a:highlight>
            </a:endParaRPr>
          </a:p>
          <a:p>
            <a:pPr indent="-406400" lvl="0" marL="457200" rtl="0" algn="l">
              <a:lnSpc>
                <a:spcPct val="115000"/>
              </a:lnSpc>
              <a:spcBef>
                <a:spcPts val="0"/>
              </a:spcBef>
              <a:spcAft>
                <a:spcPts val="0"/>
              </a:spcAft>
              <a:buClr>
                <a:srgbClr val="40424E"/>
              </a:buClr>
              <a:buSzPts val="2800"/>
              <a:buFont typeface="Calibri"/>
              <a:buChar char="●"/>
            </a:pPr>
            <a:r>
              <a:rPr lang="en-US" sz="2800">
                <a:solidFill>
                  <a:srgbClr val="3A4145"/>
                </a:solidFill>
                <a:highlight>
                  <a:srgbClr val="FFFFFF"/>
                </a:highlight>
              </a:rPr>
              <a:t>Not</a:t>
            </a:r>
            <a:r>
              <a:rPr lang="en-US" sz="2800">
                <a:solidFill>
                  <a:srgbClr val="40424E"/>
                </a:solidFill>
                <a:highlight>
                  <a:srgbClr val="FFFFFF"/>
                </a:highlight>
              </a:rPr>
              <a:t> altering the original value of the object</a:t>
            </a:r>
            <a:endParaRPr sz="2800">
              <a:solidFill>
                <a:srgbClr val="242729"/>
              </a:solidFill>
              <a:highlight>
                <a:srgbClr val="FFFFFF"/>
              </a:highlight>
            </a:endParaRPr>
          </a:p>
          <a:p>
            <a:pPr indent="-406400" lvl="0" marL="457200" rtl="0" algn="l">
              <a:lnSpc>
                <a:spcPct val="115000"/>
              </a:lnSpc>
              <a:spcBef>
                <a:spcPts val="0"/>
              </a:spcBef>
              <a:spcAft>
                <a:spcPts val="0"/>
              </a:spcAft>
              <a:buClr>
                <a:srgbClr val="171717"/>
              </a:buClr>
              <a:buSzPts val="2800"/>
              <a:buFont typeface="Calibri"/>
              <a:buChar char="●"/>
            </a:pPr>
            <a:r>
              <a:rPr lang="en-US" sz="2800">
                <a:solidFill>
                  <a:srgbClr val="242729"/>
                </a:solidFill>
                <a:highlight>
                  <a:srgbClr val="FFFFFF"/>
                </a:highlight>
              </a:rPr>
              <a:t>Advantage</a:t>
            </a:r>
            <a:endParaRPr sz="2800">
              <a:solidFill>
                <a:srgbClr val="242729"/>
              </a:solidFill>
              <a:highlight>
                <a:srgbClr val="FFFFFF"/>
              </a:highlight>
            </a:endParaRPr>
          </a:p>
          <a:p>
            <a:pPr indent="-406400" lvl="1" marL="914400" rtl="0" algn="l">
              <a:lnSpc>
                <a:spcPct val="115000"/>
              </a:lnSpc>
              <a:spcBef>
                <a:spcPts val="0"/>
              </a:spcBef>
              <a:spcAft>
                <a:spcPts val="0"/>
              </a:spcAft>
              <a:buClr>
                <a:srgbClr val="171717"/>
              </a:buClr>
              <a:buSzPts val="2800"/>
              <a:buFont typeface="Calibri"/>
              <a:buChar char="○"/>
            </a:pPr>
            <a:r>
              <a:rPr lang="en-US">
                <a:solidFill>
                  <a:srgbClr val="242729"/>
                </a:solidFill>
                <a:highlight>
                  <a:srgbClr val="FFFFFF"/>
                </a:highlight>
              </a:rPr>
              <a:t>Readability (not always)</a:t>
            </a:r>
            <a:endParaRPr>
              <a:solidFill>
                <a:srgbClr val="242729"/>
              </a:solidFill>
              <a:highlight>
                <a:srgbClr val="FFFFFF"/>
              </a:highlight>
            </a:endParaRPr>
          </a:p>
          <a:p>
            <a:pPr indent="-406400" lvl="1" marL="914400" rtl="0" algn="l">
              <a:lnSpc>
                <a:spcPct val="115000"/>
              </a:lnSpc>
              <a:spcBef>
                <a:spcPts val="0"/>
              </a:spcBef>
              <a:spcAft>
                <a:spcPts val="0"/>
              </a:spcAft>
              <a:buClr>
                <a:srgbClr val="171717"/>
              </a:buClr>
              <a:buSzPts val="2800"/>
              <a:buFont typeface="Calibri"/>
              <a:buChar char="○"/>
            </a:pPr>
            <a:r>
              <a:rPr lang="en-US">
                <a:solidFill>
                  <a:srgbClr val="242729"/>
                </a:solidFill>
                <a:highlight>
                  <a:srgbClr val="FFFFFF"/>
                </a:highlight>
              </a:rPr>
              <a:t>Support processing multiple elements at the same time, but multithreading comes with a significant overhead. So if data source is not big, it might be slower in total</a:t>
            </a:r>
            <a:endParaRPr>
              <a:solidFill>
                <a:srgbClr val="242729"/>
              </a:solidFill>
              <a:highlight>
                <a:srgbClr val="FFFFFF"/>
              </a:highlight>
            </a:endParaRPr>
          </a:p>
        </p:txBody>
      </p:sp>
      <p:sp>
        <p:nvSpPr>
          <p:cNvPr id="446" name="Google Shape;446;gaac363da4d_1_9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aac363da4d_1_11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 Stream API - Pipeline components</a:t>
            </a:r>
            <a:endParaRPr/>
          </a:p>
        </p:txBody>
      </p:sp>
      <p:sp>
        <p:nvSpPr>
          <p:cNvPr id="452" name="Google Shape;452;gaac363da4d_1_111"/>
          <p:cNvSpPr txBox="1"/>
          <p:nvPr>
            <p:ph idx="1" type="body"/>
          </p:nvPr>
        </p:nvSpPr>
        <p:spPr>
          <a:xfrm>
            <a:off x="457200" y="91455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700"/>
              </a:spcBef>
              <a:spcAft>
                <a:spcPts val="0"/>
              </a:spcAft>
              <a:buClr>
                <a:srgbClr val="171717"/>
              </a:buClr>
              <a:buSzPts val="2400"/>
              <a:buChar char="●"/>
            </a:pPr>
            <a:r>
              <a:rPr lang="en-US" sz="2400">
                <a:solidFill>
                  <a:srgbClr val="171717"/>
                </a:solidFill>
                <a:highlight>
                  <a:srgbClr val="FFFFFF"/>
                </a:highlight>
              </a:rPr>
              <a:t> A stream source: collections, arrays, any data source that can suitably provide access to its elements(with a Spliterator)</a:t>
            </a:r>
            <a:endParaRPr sz="2400">
              <a:solidFill>
                <a:srgbClr val="171717"/>
              </a:solidFill>
              <a:highlight>
                <a:srgbClr val="FFFFFF"/>
              </a:highlight>
            </a:endParaRPr>
          </a:p>
          <a:p>
            <a:pPr indent="-381000" lvl="0" marL="4572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Zero or more intermediate operations: transform streams into other streams</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filtering the elements - </a:t>
            </a:r>
            <a:r>
              <a:rPr lang="en-US" sz="2400">
                <a:solidFill>
                  <a:srgbClr val="171717"/>
                </a:solidFill>
                <a:highlight>
                  <a:srgbClr val="FFFFFF"/>
                </a:highlight>
              </a:rPr>
              <a:t>filter(),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transforming the elements - map(),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sorting the elements - sorted(), </a:t>
            </a:r>
            <a:endParaRPr sz="2400">
              <a:solidFill>
                <a:srgbClr val="171717"/>
              </a:solidFill>
              <a:highlight>
                <a:srgbClr val="FFFFFF"/>
              </a:highlight>
            </a:endParaRPr>
          </a:p>
          <a:p>
            <a:pPr indent="-381000" lvl="0" marL="4572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A terminal operation</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aggregations - reduce() or collect()</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searching - findFirst()</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iteration - forEach()</a:t>
            </a:r>
            <a:endParaRPr sz="2400">
              <a:solidFill>
                <a:srgbClr val="242729"/>
              </a:solidFill>
              <a:highlight>
                <a:srgbClr val="FFFFFF"/>
              </a:highlight>
            </a:endParaRPr>
          </a:p>
        </p:txBody>
      </p:sp>
      <p:sp>
        <p:nvSpPr>
          <p:cNvPr id="453" name="Google Shape;453;gaac363da4d_1_11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aac363da4d_1_11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 Stream API - Pipeline execution</a:t>
            </a:r>
            <a:endParaRPr/>
          </a:p>
        </p:txBody>
      </p:sp>
      <p:sp>
        <p:nvSpPr>
          <p:cNvPr id="459" name="Google Shape;459;gaac363da4d_1_11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700"/>
              </a:spcBef>
              <a:spcAft>
                <a:spcPts val="0"/>
              </a:spcAft>
              <a:buClr>
                <a:srgbClr val="171717"/>
              </a:buClr>
              <a:buSzPts val="2400"/>
              <a:buFont typeface="Calibri"/>
              <a:buChar char="●"/>
            </a:pPr>
            <a:r>
              <a:rPr lang="en-US" sz="2400">
                <a:solidFill>
                  <a:srgbClr val="171717"/>
                </a:solidFill>
                <a:highlight>
                  <a:srgbClr val="FFFFFF"/>
                </a:highlight>
              </a:rPr>
              <a:t>Stream pipelines are constructed lazily.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Font typeface="Calibri"/>
              <a:buChar char="○"/>
            </a:pPr>
            <a:r>
              <a:rPr lang="en-US" sz="2400">
                <a:solidFill>
                  <a:srgbClr val="171717"/>
                </a:solidFill>
                <a:highlight>
                  <a:srgbClr val="FFFFFF"/>
                </a:highlight>
              </a:rPr>
              <a:t>Constructing a stream source doesn’t compute the elements of the stream, but instead captures how to find the elements when necessary.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Font typeface="Calibri"/>
              <a:buChar char="○"/>
            </a:pPr>
            <a:r>
              <a:rPr lang="en-US" sz="2400">
                <a:solidFill>
                  <a:srgbClr val="171717"/>
                </a:solidFill>
                <a:highlight>
                  <a:srgbClr val="FFFFFF"/>
                </a:highlight>
              </a:rPr>
              <a:t>Invoking an intermediate operation doesn’t perform any computation on the elements; it merely adds another operation to the end of the stream description</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Font typeface="Calibri"/>
              <a:buChar char="○"/>
            </a:pPr>
            <a:r>
              <a:rPr lang="en-US" sz="2400">
                <a:solidFill>
                  <a:srgbClr val="171717"/>
                </a:solidFill>
                <a:highlight>
                  <a:srgbClr val="FFFFFF"/>
                </a:highlight>
              </a:rPr>
              <a:t>Only when the terminal operation is invoked, </a:t>
            </a:r>
            <a:r>
              <a:rPr lang="en-US" sz="2400">
                <a:solidFill>
                  <a:srgbClr val="171717"/>
                </a:solidFill>
                <a:highlight>
                  <a:srgbClr val="FFFFFF"/>
                </a:highlight>
              </a:rPr>
              <a:t>the stream implementation picks an execution plan, then</a:t>
            </a:r>
            <a:r>
              <a:rPr lang="en-US" sz="2400">
                <a:solidFill>
                  <a:srgbClr val="171717"/>
                </a:solidFill>
                <a:highlight>
                  <a:srgbClr val="FFFFFF"/>
                </a:highlight>
              </a:rPr>
              <a:t> compute the elements, apply the intermediate operations, and apply the terminal operation</a:t>
            </a:r>
            <a:endParaRPr sz="2400">
              <a:solidFill>
                <a:srgbClr val="171717"/>
              </a:solidFill>
              <a:highlight>
                <a:srgbClr val="FFFFFF"/>
              </a:highlight>
            </a:endParaRPr>
          </a:p>
        </p:txBody>
      </p:sp>
      <p:sp>
        <p:nvSpPr>
          <p:cNvPr id="460" name="Google Shape;460;gaac363da4d_1_11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b0b109b655_0_193"/>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466" name="Google Shape;466;gb0b109b655_0_193"/>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467" name="Google Shape;467;gb0b109b655_0_193"/>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468" name="Google Shape;468;gb0b109b655_0_193"/>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69" name="Google Shape;469;gb0b109b655_0_193"/>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70" name="Google Shape;470;gb0b109b655_0_193"/>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Collections: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https://www.geeksforgeeks.org/analysis-of-algorithms-set-4-analysis-of-loops/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https://www.geeksforgeeks.org/collections-in-java-2/?ref=lbp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https://docs.oracle.com/javase/tutorial/collections/index.html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https://www.geeksforgeeks.org/stream-in-java/</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471" name="Google Shape;471;gb0b109b655_0_19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IV. COLLECTIONS</a:t>
            </a:r>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b469357420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 Database Access</a:t>
            </a:r>
            <a:endParaRPr b="1" i="0" sz="2800" u="none" cap="none" strike="noStrike">
              <a:solidFill>
                <a:srgbClr val="27AAE1"/>
              </a:solidFill>
              <a:latin typeface="Calibri"/>
              <a:ea typeface="Calibri"/>
              <a:cs typeface="Calibri"/>
              <a:sym typeface="Calibri"/>
            </a:endParaRPr>
          </a:p>
        </p:txBody>
      </p:sp>
      <p:sp>
        <p:nvSpPr>
          <p:cNvPr id="477" name="Google Shape;477;gb469357420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solidFill>
                  <a:srgbClr val="000000"/>
                </a:solidFill>
              </a:rPr>
              <a:t>JDBC</a:t>
            </a:r>
            <a:endParaRPr sz="2800">
              <a:solidFill>
                <a:srgbClr val="000000"/>
              </a:solidFill>
            </a:endParaRPr>
          </a:p>
          <a:p>
            <a:pPr indent="-514350" lvl="0" marL="514350" marR="0" rtl="0" algn="l">
              <a:lnSpc>
                <a:spcPct val="100000"/>
              </a:lnSpc>
              <a:spcBef>
                <a:spcPts val="0"/>
              </a:spcBef>
              <a:spcAft>
                <a:spcPts val="0"/>
              </a:spcAft>
              <a:buClr>
                <a:srgbClr val="000000"/>
              </a:buClr>
              <a:buSzPts val="2800"/>
              <a:buFont typeface="Calibri"/>
              <a:buAutoNum type="arabicPeriod"/>
            </a:pPr>
            <a:r>
              <a:rPr lang="en-US" sz="2800">
                <a:solidFill>
                  <a:srgbClr val="000000"/>
                </a:solidFill>
              </a:rPr>
              <a:t>Spring JDBC</a:t>
            </a:r>
            <a:endParaRPr sz="2800">
              <a:solidFill>
                <a:srgbClr val="000000"/>
              </a:solidFill>
            </a:endParaRPr>
          </a:p>
          <a:p>
            <a:pPr indent="-514350" lvl="0" marL="514350" marR="0" rtl="0" algn="l">
              <a:lnSpc>
                <a:spcPct val="100000"/>
              </a:lnSpc>
              <a:spcBef>
                <a:spcPts val="0"/>
              </a:spcBef>
              <a:spcAft>
                <a:spcPts val="0"/>
              </a:spcAft>
              <a:buClr>
                <a:srgbClr val="000000"/>
              </a:buClr>
              <a:buSzPts val="2800"/>
              <a:buFont typeface="Calibri"/>
              <a:buAutoNum type="arabicPeriod"/>
            </a:pPr>
            <a:r>
              <a:rPr lang="en-US" sz="2800"/>
              <a:t>Spring Data</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478" name="Google Shape;478;gb469357420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 Database Access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b469357420_0_79"/>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 JDBC</a:t>
            </a:r>
            <a:endParaRPr b="1" i="0" sz="2800" u="none" cap="none" strike="noStrike">
              <a:solidFill>
                <a:srgbClr val="27AAE1"/>
              </a:solidFill>
              <a:latin typeface="Calibri"/>
              <a:ea typeface="Calibri"/>
              <a:cs typeface="Calibri"/>
              <a:sym typeface="Calibri"/>
            </a:endParaRPr>
          </a:p>
        </p:txBody>
      </p:sp>
      <p:sp>
        <p:nvSpPr>
          <p:cNvPr id="484" name="Google Shape;484;gb469357420_0_7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 </a:t>
            </a:r>
            <a:r>
              <a:rPr lang="en-US"/>
              <a:t>Database Access</a:t>
            </a:r>
            <a:endParaRPr/>
          </a:p>
        </p:txBody>
      </p:sp>
      <p:pic>
        <p:nvPicPr>
          <p:cNvPr id="485" name="Google Shape;485;gb469357420_0_79"/>
          <p:cNvPicPr preferRelativeResize="0"/>
          <p:nvPr/>
        </p:nvPicPr>
        <p:blipFill>
          <a:blip r:embed="rId3">
            <a:alphaModFix/>
          </a:blip>
          <a:stretch>
            <a:fillRect/>
          </a:stretch>
        </p:blipFill>
        <p:spPr>
          <a:xfrm>
            <a:off x="-2030700" y="721900"/>
            <a:ext cx="13205400" cy="5414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b469357420_0_1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JDBC</a:t>
            </a:r>
            <a:endParaRPr/>
          </a:p>
        </p:txBody>
      </p:sp>
      <p:sp>
        <p:nvSpPr>
          <p:cNvPr id="491" name="Google Shape;491;gb469357420_0_1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solidFill>
                  <a:srgbClr val="1D1F20"/>
                </a:solidFill>
                <a:highlight>
                  <a:srgbClr val="FFFFFF"/>
                </a:highlight>
              </a:rPr>
              <a:t>Consist of 2 parts:</a:t>
            </a:r>
            <a:endParaRPr sz="1800">
              <a:solidFill>
                <a:srgbClr val="1D1F20"/>
              </a:solidFill>
              <a:highlight>
                <a:srgbClr val="FFFFFF"/>
              </a:highlight>
            </a:endParaRPr>
          </a:p>
          <a:p>
            <a:pPr indent="-342900" lvl="0" marL="457200" rtl="0" algn="l">
              <a:lnSpc>
                <a:spcPct val="115000"/>
              </a:lnSpc>
              <a:spcBef>
                <a:spcPts val="0"/>
              </a:spcBef>
              <a:spcAft>
                <a:spcPts val="0"/>
              </a:spcAft>
              <a:buClr>
                <a:srgbClr val="1D1F20"/>
              </a:buClr>
              <a:buSzPts val="1800"/>
              <a:buFont typeface="Calibri"/>
              <a:buChar char="•"/>
            </a:pPr>
            <a:r>
              <a:rPr lang="en-US" sz="1800">
                <a:solidFill>
                  <a:srgbClr val="1D1F20"/>
                </a:solidFill>
                <a:highlight>
                  <a:srgbClr val="FFFFFF"/>
                </a:highlight>
              </a:rPr>
              <a:t>JDBC API is used by programmers</a:t>
            </a:r>
            <a:endParaRPr sz="1800">
              <a:solidFill>
                <a:srgbClr val="1D1F20"/>
              </a:solidFill>
              <a:highlight>
                <a:srgbClr val="FFFFFF"/>
              </a:highlight>
            </a:endParaRPr>
          </a:p>
          <a:p>
            <a:pPr indent="-342900" lvl="0" marL="457200" rtl="0" algn="l">
              <a:lnSpc>
                <a:spcPct val="115000"/>
              </a:lnSpc>
              <a:spcBef>
                <a:spcPts val="0"/>
              </a:spcBef>
              <a:spcAft>
                <a:spcPts val="0"/>
              </a:spcAft>
              <a:buClr>
                <a:srgbClr val="1D1F20"/>
              </a:buClr>
              <a:buSzPts val="1800"/>
              <a:buFont typeface="Calibri"/>
              <a:buChar char="•"/>
            </a:pPr>
            <a:r>
              <a:rPr lang="en-US" sz="1800">
                <a:solidFill>
                  <a:srgbClr val="1D1F20"/>
                </a:solidFill>
                <a:highlight>
                  <a:srgbClr val="FFFFFF"/>
                </a:highlight>
              </a:rPr>
              <a:t>A low-level API called JDBC Driver is used to connect to database server</a:t>
            </a:r>
            <a:endParaRPr sz="1800">
              <a:solidFill>
                <a:srgbClr val="1D1F20"/>
              </a:solidFill>
              <a:highlight>
                <a:srgbClr val="FFFFFF"/>
              </a:highlight>
            </a:endParaRPr>
          </a:p>
          <a:p>
            <a:pPr indent="0" lvl="0" marL="0" rtl="0" algn="l">
              <a:lnSpc>
                <a:spcPct val="115000"/>
              </a:lnSpc>
              <a:spcBef>
                <a:spcPts val="0"/>
              </a:spcBef>
              <a:spcAft>
                <a:spcPts val="0"/>
              </a:spcAft>
              <a:buNone/>
            </a:pPr>
            <a:r>
              <a:rPr lang="en-US" sz="1800">
                <a:highlight>
                  <a:srgbClr val="FFFFFF"/>
                </a:highlight>
              </a:rPr>
              <a:t>JDBC API:</a:t>
            </a:r>
            <a:endParaRPr sz="1800">
              <a:highlight>
                <a:srgbClr val="FFFFFF"/>
              </a:highlight>
            </a:endParaRPr>
          </a:p>
          <a:p>
            <a:pPr indent="-342900" lvl="0" marL="457200" rtl="0" algn="l">
              <a:lnSpc>
                <a:spcPct val="115000"/>
              </a:lnSpc>
              <a:spcBef>
                <a:spcPts val="0"/>
              </a:spcBef>
              <a:spcAft>
                <a:spcPts val="0"/>
              </a:spcAft>
              <a:buClr>
                <a:srgbClr val="1D1F20"/>
              </a:buClr>
              <a:buSzPts val="1800"/>
              <a:buFont typeface="Calibri"/>
              <a:buChar char="•"/>
            </a:pPr>
            <a:r>
              <a:rPr lang="en-US" sz="1800">
                <a:highlight>
                  <a:srgbClr val="FFFFFF"/>
                </a:highlight>
              </a:rPr>
              <a:t>Establishing a connection to relational database servers, doesn’t provide framework to connect to NoSQL databases</a:t>
            </a:r>
            <a:endParaRPr sz="1800">
              <a:highlight>
                <a:srgbClr val="FFFFFF"/>
              </a:highlight>
            </a:endParaRPr>
          </a:p>
          <a:p>
            <a:pPr indent="-342900" lvl="0" marL="457200" rtl="0" algn="l">
              <a:lnSpc>
                <a:spcPct val="115000"/>
              </a:lnSpc>
              <a:spcBef>
                <a:spcPts val="0"/>
              </a:spcBef>
              <a:spcAft>
                <a:spcPts val="0"/>
              </a:spcAft>
              <a:buClr>
                <a:srgbClr val="1D1F20"/>
              </a:buClr>
              <a:buSzPts val="1800"/>
              <a:buFont typeface="Calibri"/>
              <a:buChar char="•"/>
            </a:pPr>
            <a:r>
              <a:rPr lang="en-US" sz="1800">
                <a:highlight>
                  <a:srgbClr val="FFFFFF"/>
                </a:highlight>
              </a:rPr>
              <a:t>Send SQL queries to the Connection to be executed at database server</a:t>
            </a:r>
            <a:endParaRPr sz="1800">
              <a:highlight>
                <a:srgbClr val="FFFFFF"/>
              </a:highlight>
            </a:endParaRPr>
          </a:p>
          <a:p>
            <a:pPr indent="-342900" lvl="0" marL="457200" rtl="0" algn="l">
              <a:lnSpc>
                <a:spcPct val="115000"/>
              </a:lnSpc>
              <a:spcBef>
                <a:spcPts val="0"/>
              </a:spcBef>
              <a:spcAft>
                <a:spcPts val="0"/>
              </a:spcAft>
              <a:buSzPts val="1800"/>
              <a:buFont typeface="Calibri"/>
              <a:buChar char="•"/>
            </a:pPr>
            <a:r>
              <a:rPr lang="en-US" sz="1800">
                <a:highlight>
                  <a:srgbClr val="FFFFFF"/>
                </a:highlight>
              </a:rPr>
              <a:t>Process the results returned by the execution of the query</a:t>
            </a:r>
            <a:endParaRPr sz="1800">
              <a:highlight>
                <a:srgbClr val="FFFFFF"/>
              </a:highlight>
            </a:endParaRPr>
          </a:p>
          <a:p>
            <a:pPr indent="0" lvl="0" marL="0" rtl="0" algn="l">
              <a:lnSpc>
                <a:spcPct val="115000"/>
              </a:lnSpc>
              <a:spcBef>
                <a:spcPts val="0"/>
              </a:spcBef>
              <a:spcAft>
                <a:spcPts val="0"/>
              </a:spcAft>
              <a:buNone/>
            </a:pPr>
            <a:r>
              <a:rPr lang="en-US" sz="1800">
                <a:solidFill>
                  <a:srgbClr val="1D1F20"/>
                </a:solidFill>
                <a:highlight>
                  <a:srgbClr val="FFFFFF"/>
                </a:highlight>
              </a:rPr>
              <a:t>JDBC Driver type:</a:t>
            </a:r>
            <a:endParaRPr sz="1800">
              <a:solidFill>
                <a:srgbClr val="1D1F20"/>
              </a:solidFill>
              <a:highlight>
                <a:srgbClr val="FFFFFF"/>
              </a:highlight>
            </a:endParaRPr>
          </a:p>
          <a:p>
            <a:pPr indent="-342900" lvl="0" marL="457200" rtl="0" algn="l">
              <a:lnSpc>
                <a:spcPct val="115000"/>
              </a:lnSpc>
              <a:spcBef>
                <a:spcPts val="0"/>
              </a:spcBef>
              <a:spcAft>
                <a:spcPts val="0"/>
              </a:spcAft>
              <a:buSzPts val="1800"/>
              <a:buFont typeface="Roboto"/>
              <a:buChar char="•"/>
            </a:pPr>
            <a:r>
              <a:rPr b="1" lang="en-US" sz="1800">
                <a:highlight>
                  <a:srgbClr val="FFFFFF"/>
                </a:highlight>
              </a:rPr>
              <a:t>JDBC-ODBC Bridge plus ODBC Driver</a:t>
            </a:r>
            <a:r>
              <a:rPr lang="en-US" sz="1800">
                <a:highlight>
                  <a:srgbClr val="FFFFFF"/>
                </a:highlight>
              </a:rPr>
              <a:t> (Type 1): uses with ODBC driver</a:t>
            </a:r>
            <a:endParaRPr sz="1800">
              <a:highlight>
                <a:srgbClr val="FFFFFF"/>
              </a:highlight>
            </a:endParaRPr>
          </a:p>
          <a:p>
            <a:pPr indent="-342900" lvl="0" marL="457200" rtl="0" algn="l">
              <a:lnSpc>
                <a:spcPct val="115000"/>
              </a:lnSpc>
              <a:spcBef>
                <a:spcPts val="0"/>
              </a:spcBef>
              <a:spcAft>
                <a:spcPts val="0"/>
              </a:spcAft>
              <a:buSzPts val="1800"/>
              <a:buFont typeface="Roboto"/>
              <a:buChar char="•"/>
            </a:pPr>
            <a:r>
              <a:rPr b="1" lang="en-US" sz="1800">
                <a:highlight>
                  <a:srgbClr val="FFFFFF"/>
                </a:highlight>
              </a:rPr>
              <a:t>Native API partly Java technology-enabled driver</a:t>
            </a:r>
            <a:r>
              <a:rPr lang="en-US" sz="1800">
                <a:highlight>
                  <a:srgbClr val="FFFFFF"/>
                </a:highlight>
              </a:rPr>
              <a:t> (Type 2): converts JDBC class to the database client API drivers</a:t>
            </a:r>
            <a:endParaRPr sz="1800">
              <a:highlight>
                <a:srgbClr val="FFFFFF"/>
              </a:highlight>
            </a:endParaRPr>
          </a:p>
          <a:p>
            <a:pPr indent="-342900" lvl="0" marL="457200" rtl="0" algn="l">
              <a:lnSpc>
                <a:spcPct val="115000"/>
              </a:lnSpc>
              <a:spcBef>
                <a:spcPts val="0"/>
              </a:spcBef>
              <a:spcAft>
                <a:spcPts val="0"/>
              </a:spcAft>
              <a:buSzPts val="1800"/>
              <a:buFont typeface="Roboto"/>
              <a:buChar char="•"/>
            </a:pPr>
            <a:r>
              <a:rPr b="1" lang="en-US" sz="1800">
                <a:highlight>
                  <a:srgbClr val="FFFFFF"/>
                </a:highlight>
              </a:rPr>
              <a:t>Pure Java Driver for Database Middleware</a:t>
            </a:r>
            <a:r>
              <a:rPr lang="en-US" sz="1800">
                <a:highlight>
                  <a:srgbClr val="FFFFFF"/>
                </a:highlight>
              </a:rPr>
              <a:t> (Type 3): sends the JDBC calls to a middleware server that can connect to different type of databases</a:t>
            </a:r>
            <a:endParaRPr sz="1800">
              <a:highlight>
                <a:srgbClr val="FFFFFF"/>
              </a:highlight>
            </a:endParaRPr>
          </a:p>
          <a:p>
            <a:pPr indent="-342900" lvl="0" marL="457200" rtl="0" algn="l">
              <a:lnSpc>
                <a:spcPct val="115000"/>
              </a:lnSpc>
              <a:spcBef>
                <a:spcPts val="0"/>
              </a:spcBef>
              <a:spcAft>
                <a:spcPts val="0"/>
              </a:spcAft>
              <a:buSzPts val="1800"/>
              <a:buFont typeface="Roboto"/>
              <a:buChar char="•"/>
            </a:pPr>
            <a:r>
              <a:rPr b="1" lang="en-US" sz="1800">
                <a:highlight>
                  <a:srgbClr val="FFFFFF"/>
                </a:highlight>
              </a:rPr>
              <a:t>Direct-to-Database Pure Java Driver</a:t>
            </a:r>
            <a:r>
              <a:rPr lang="en-US" sz="1800">
                <a:highlight>
                  <a:srgbClr val="FFFFFF"/>
                </a:highlight>
              </a:rPr>
              <a:t> (Type 4): converts the JDBC calls to the network protocol understood by the database server, must use database specific drivers</a:t>
            </a:r>
            <a:endParaRPr sz="1800">
              <a:highlight>
                <a:srgbClr val="FFFFFF"/>
              </a:highlight>
            </a:endParaRPr>
          </a:p>
        </p:txBody>
      </p:sp>
      <p:sp>
        <p:nvSpPr>
          <p:cNvPr id="492" name="Google Shape;492;gb469357420_0_1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Database Access</a:t>
            </a:r>
            <a:endParaRPr/>
          </a:p>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b469357420_0_2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JDBC</a:t>
            </a:r>
            <a:endParaRPr/>
          </a:p>
        </p:txBody>
      </p:sp>
      <p:sp>
        <p:nvSpPr>
          <p:cNvPr id="498" name="Google Shape;498;gb469357420_0_2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pic>
        <p:nvPicPr>
          <p:cNvPr id="499" name="Google Shape;499;gb469357420_0_25"/>
          <p:cNvPicPr preferRelativeResize="0"/>
          <p:nvPr/>
        </p:nvPicPr>
        <p:blipFill>
          <a:blip r:embed="rId3">
            <a:alphaModFix/>
          </a:blip>
          <a:stretch>
            <a:fillRect/>
          </a:stretch>
        </p:blipFill>
        <p:spPr>
          <a:xfrm>
            <a:off x="1512575" y="1091263"/>
            <a:ext cx="6118857" cy="515343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b469357420_0_3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JDBC - PreparedStatement</a:t>
            </a:r>
            <a:endParaRPr/>
          </a:p>
        </p:txBody>
      </p:sp>
      <p:sp>
        <p:nvSpPr>
          <p:cNvPr id="505" name="Google Shape;505;gb469357420_0_3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Clr>
                <a:srgbClr val="000000"/>
              </a:buClr>
              <a:buSzPts val="2200"/>
              <a:buFont typeface="Calibri"/>
              <a:buChar char="•"/>
            </a:pPr>
            <a:r>
              <a:rPr lang="en-US" sz="2200"/>
              <a:t>PreparedStatement is faster than Statement, first 3 steps are executed when the prepared statement  is created</a:t>
            </a:r>
            <a:endParaRPr sz="2200"/>
          </a:p>
          <a:p>
            <a:pPr indent="-368300" lvl="1" marL="914400" rtl="0" algn="l">
              <a:lnSpc>
                <a:spcPct val="115000"/>
              </a:lnSpc>
              <a:spcBef>
                <a:spcPts val="0"/>
              </a:spcBef>
              <a:spcAft>
                <a:spcPts val="0"/>
              </a:spcAft>
              <a:buSzPts val="2200"/>
              <a:buFont typeface="Calibri"/>
              <a:buChar char="–"/>
            </a:pPr>
            <a:r>
              <a:rPr lang="en-US" sz="2200"/>
              <a:t>Parsing of SQL query</a:t>
            </a:r>
            <a:endParaRPr sz="2200"/>
          </a:p>
          <a:p>
            <a:pPr indent="-368300" lvl="1" marL="914400" rtl="0" algn="l">
              <a:lnSpc>
                <a:spcPct val="115000"/>
              </a:lnSpc>
              <a:spcBef>
                <a:spcPts val="0"/>
              </a:spcBef>
              <a:spcAft>
                <a:spcPts val="0"/>
              </a:spcAft>
              <a:buSzPts val="2200"/>
              <a:buFont typeface="Calibri"/>
              <a:buChar char="–"/>
            </a:pPr>
            <a:r>
              <a:rPr lang="en-US" sz="2200"/>
              <a:t>Compilation of SQL Query</a:t>
            </a:r>
            <a:endParaRPr sz="2200"/>
          </a:p>
          <a:p>
            <a:pPr indent="-368300" lvl="1" marL="914400" rtl="0" algn="l">
              <a:lnSpc>
                <a:spcPct val="115000"/>
              </a:lnSpc>
              <a:spcBef>
                <a:spcPts val="0"/>
              </a:spcBef>
              <a:spcAft>
                <a:spcPts val="0"/>
              </a:spcAft>
              <a:buSzPts val="2200"/>
              <a:buFont typeface="Calibri"/>
              <a:buChar char="–"/>
            </a:pPr>
            <a:r>
              <a:rPr lang="en-US" sz="2200"/>
              <a:t>Planning and optimization of data acquisition path</a:t>
            </a:r>
            <a:endParaRPr sz="2200"/>
          </a:p>
          <a:p>
            <a:pPr indent="-368300" lvl="1" marL="914400" rtl="0" algn="l">
              <a:lnSpc>
                <a:spcPct val="115000"/>
              </a:lnSpc>
              <a:spcBef>
                <a:spcPts val="0"/>
              </a:spcBef>
              <a:spcAft>
                <a:spcPts val="0"/>
              </a:spcAft>
              <a:buSzPts val="2200"/>
              <a:buFont typeface="Calibri"/>
              <a:buChar char="–"/>
            </a:pPr>
            <a:r>
              <a:rPr lang="en-US" sz="2200"/>
              <a:t>Executing the optimized query and return the resulted data</a:t>
            </a:r>
            <a:endParaRPr sz="2200"/>
          </a:p>
          <a:p>
            <a:pPr indent="-368300" lvl="0" marL="457200" rtl="0" algn="l">
              <a:lnSpc>
                <a:spcPct val="115000"/>
              </a:lnSpc>
              <a:spcBef>
                <a:spcPts val="0"/>
              </a:spcBef>
              <a:spcAft>
                <a:spcPts val="0"/>
              </a:spcAft>
              <a:buClr>
                <a:srgbClr val="000000"/>
              </a:buClr>
              <a:buSzPts val="2200"/>
              <a:buFont typeface="Calibri"/>
              <a:buChar char="•"/>
            </a:pPr>
            <a:r>
              <a:rPr lang="en-US" sz="2200">
                <a:solidFill>
                  <a:srgbClr val="000000"/>
                </a:solidFill>
              </a:rPr>
              <a:t>Preventing SQL injection by automatically escapes the special characters</a:t>
            </a:r>
            <a:endParaRPr sz="2200">
              <a:solidFill>
                <a:srgbClr val="000000"/>
              </a:solidFill>
            </a:endParaRPr>
          </a:p>
          <a:p>
            <a:pPr indent="-368300" lvl="0" marL="457200" rtl="0" algn="l">
              <a:lnSpc>
                <a:spcPct val="115000"/>
              </a:lnSpc>
              <a:spcBef>
                <a:spcPts val="0"/>
              </a:spcBef>
              <a:spcAft>
                <a:spcPts val="0"/>
              </a:spcAft>
              <a:buClr>
                <a:srgbClr val="000000"/>
              </a:buClr>
              <a:buSzPts val="2200"/>
              <a:buFont typeface="Calibri"/>
              <a:buChar char="•"/>
            </a:pPr>
            <a:r>
              <a:rPr lang="en-US" sz="2200">
                <a:solidFill>
                  <a:srgbClr val="000000"/>
                </a:solidFill>
              </a:rPr>
              <a:t>Execute dynamic queries with parameter inputs (indexing starts with 1)</a:t>
            </a:r>
            <a:endParaRPr sz="2200">
              <a:solidFill>
                <a:srgbClr val="000000"/>
              </a:solidFill>
            </a:endParaRPr>
          </a:p>
          <a:p>
            <a:pPr indent="-368300" lvl="0" marL="457200" rtl="0" algn="l">
              <a:lnSpc>
                <a:spcPct val="115000"/>
              </a:lnSpc>
              <a:spcBef>
                <a:spcPts val="0"/>
              </a:spcBef>
              <a:spcAft>
                <a:spcPts val="0"/>
              </a:spcAft>
              <a:buClr>
                <a:srgbClr val="000000"/>
              </a:buClr>
              <a:buSzPts val="2200"/>
              <a:buFont typeface="Calibri"/>
              <a:buChar char="•"/>
            </a:pPr>
            <a:r>
              <a:rPr lang="en-US" sz="2200">
                <a:solidFill>
                  <a:srgbClr val="000000"/>
                </a:solidFill>
              </a:rPr>
              <a:t>Returns FORWARD_ONLY ResultSet</a:t>
            </a:r>
            <a:endParaRPr sz="2200">
              <a:solidFill>
                <a:srgbClr val="000000"/>
              </a:solidFill>
            </a:endParaRPr>
          </a:p>
          <a:p>
            <a:pPr indent="-368300" lvl="0" marL="457200" rtl="0" algn="l">
              <a:lnSpc>
                <a:spcPct val="115000"/>
              </a:lnSpc>
              <a:spcBef>
                <a:spcPts val="0"/>
              </a:spcBef>
              <a:spcAft>
                <a:spcPts val="0"/>
              </a:spcAft>
              <a:buClr>
                <a:srgbClr val="000000"/>
              </a:buClr>
              <a:buSzPts val="2200"/>
              <a:buFont typeface="Calibri"/>
              <a:buChar char="•"/>
            </a:pPr>
            <a:r>
              <a:rPr lang="en-US" sz="2200">
                <a:solidFill>
                  <a:srgbClr val="000000"/>
                </a:solidFill>
              </a:rPr>
              <a:t>Cannot bind multiple values for single placeholder (?) -&gt; </a:t>
            </a:r>
            <a:r>
              <a:rPr lang="en-US" sz="2200"/>
              <a:t>c</a:t>
            </a:r>
            <a:r>
              <a:rPr lang="en-US" sz="2200"/>
              <a:t>annot use with IN clause</a:t>
            </a:r>
            <a:endParaRPr sz="2200">
              <a:solidFill>
                <a:srgbClr val="000000"/>
              </a:solidFill>
            </a:endParaRPr>
          </a:p>
        </p:txBody>
      </p:sp>
      <p:sp>
        <p:nvSpPr>
          <p:cNvPr id="506" name="Google Shape;506;gb469357420_0_3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b469357420_0_4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JDBC - Datasource &amp; Connection Pool</a:t>
            </a:r>
            <a:endParaRPr/>
          </a:p>
        </p:txBody>
      </p:sp>
      <p:sp>
        <p:nvSpPr>
          <p:cNvPr id="512" name="Google Shape;512;gb469357420_0_4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rgbClr val="000000"/>
              </a:buClr>
              <a:buSzPts val="2600"/>
              <a:buFont typeface="Calibri"/>
              <a:buChar char="•"/>
            </a:pPr>
            <a:r>
              <a:rPr lang="en-US" sz="2600">
                <a:highlight>
                  <a:srgbClr val="FFFFFF"/>
                </a:highlight>
              </a:rPr>
              <a:t>DataSource is a factory for connections to the physical data source</a:t>
            </a:r>
            <a:endParaRPr sz="2600">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highlight>
                  <a:srgbClr val="FFFFFF"/>
                </a:highlight>
              </a:rPr>
              <a:t>A DataSource object has properties that can be modified when necessary</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Connection Pool is a</a:t>
            </a:r>
            <a:r>
              <a:rPr lang="en-US" sz="2600">
                <a:solidFill>
                  <a:srgbClr val="000000"/>
                </a:solidFill>
                <a:highlight>
                  <a:srgbClr val="FFFFFF"/>
                </a:highlight>
              </a:rPr>
              <a:t> technique of creating and managing a pool of connections that are ready for use by any </a:t>
            </a:r>
            <a:r>
              <a:rPr lang="en-US" sz="2600">
                <a:solidFill>
                  <a:srgbClr val="000000"/>
                </a:solidFill>
                <a:highlight>
                  <a:srgbClr val="FFFFFF"/>
                </a:highlight>
                <a:uFill>
                  <a:noFill/>
                </a:uFill>
                <a:hlinkClick r:id="rId3">
                  <a:extLst>
                    <a:ext uri="{A12FA001-AC4F-418D-AE19-62706E023703}">
                      <ahyp:hlinkClr val="tx"/>
                    </a:ext>
                  </a:extLst>
                </a:hlinkClick>
              </a:rPr>
              <a:t>thread</a:t>
            </a:r>
            <a:r>
              <a:rPr lang="en-US" sz="2600">
                <a:solidFill>
                  <a:srgbClr val="000000"/>
                </a:solidFill>
                <a:highlight>
                  <a:srgbClr val="FFFFFF"/>
                </a:highlight>
              </a:rPr>
              <a:t> that needs them</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The main benefits of connection pool</a:t>
            </a:r>
            <a:endParaRPr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Reduced connection creation time</a:t>
            </a:r>
            <a:endParaRPr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Simplified programming model</a:t>
            </a:r>
            <a:endParaRPr sz="2600">
              <a:solidFill>
                <a:srgbClr val="000000"/>
              </a:solidFill>
              <a:highlight>
                <a:srgbClr val="FFFFFF"/>
              </a:highlight>
            </a:endParaRPr>
          </a:p>
          <a:p>
            <a:pPr indent="-393700" lvl="1" marL="9144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Controlled resource usage</a:t>
            </a:r>
            <a:endParaRPr sz="2600">
              <a:solidFill>
                <a:srgbClr val="000000"/>
              </a:solidFill>
              <a:highlight>
                <a:srgbClr val="FFFFFF"/>
              </a:highlight>
            </a:endParaRPr>
          </a:p>
        </p:txBody>
      </p:sp>
      <p:sp>
        <p:nvSpPr>
          <p:cNvPr id="513" name="Google Shape;513;gb469357420_0_4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a2a47de880_1_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2. BASIC OPERATORS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21" name="Google Shape;121;ga2a47de880_1_5"/>
          <p:cNvSpPr txBox="1"/>
          <p:nvPr>
            <p:ph idx="1" type="body"/>
          </p:nvPr>
        </p:nvSpPr>
        <p:spPr>
          <a:xfrm>
            <a:off x="457200" y="1170117"/>
            <a:ext cx="8229600" cy="45261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Arithmetic Operators</a:t>
            </a:r>
            <a:r>
              <a:rPr lang="en-US" sz="2800">
                <a:highlight>
                  <a:srgbClr val="FFFFFF"/>
                </a:highlight>
              </a:rPr>
              <a:t>: +, -, *, /, %, ++, --</a:t>
            </a:r>
            <a:endParaRPr sz="2800"/>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Relational Operators</a:t>
            </a:r>
            <a:r>
              <a:rPr lang="en-US" sz="2800">
                <a:highlight>
                  <a:srgbClr val="FFFFFF"/>
                </a:highlight>
              </a:rPr>
              <a:t>: ==, !=, &gt;, &lt;, &gt;=, &lt;=</a:t>
            </a:r>
            <a:endParaRPr sz="2800">
              <a:solidFill>
                <a:srgbClr val="000000"/>
              </a:solidFill>
            </a:endParaRPr>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Bitwise Operators</a:t>
            </a:r>
            <a:r>
              <a:rPr lang="en-US" sz="2800">
                <a:highlight>
                  <a:srgbClr val="FFFFFF"/>
                </a:highlight>
              </a:rPr>
              <a:t>(work with integer types): &amp;, |, ^, ~, &lt;&lt;, &gt;&gt;, &gt;&gt;&gt; </a:t>
            </a:r>
            <a:endParaRPr sz="2800">
              <a:solidFill>
                <a:srgbClr val="000000"/>
              </a:solidFill>
            </a:endParaRPr>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Assignment Operator</a:t>
            </a:r>
            <a:r>
              <a:rPr lang="en-US" sz="2800"/>
              <a:t>: =, +=, -=, *=, /=, %=, &amp;=, |=, ^=, &gt;&gt;=, &lt;&lt;=, &gt;&gt;&gt;=</a:t>
            </a:r>
            <a:endParaRPr sz="2800"/>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Logical Operators</a:t>
            </a:r>
            <a:r>
              <a:rPr lang="en-US" sz="2800">
                <a:highlight>
                  <a:srgbClr val="FFFFFF"/>
                </a:highlight>
              </a:rPr>
              <a:t>: &amp;&amp;, ||, !</a:t>
            </a:r>
            <a:endParaRPr sz="2800">
              <a:highlight>
                <a:srgbClr val="FFFFFF"/>
              </a:highlight>
            </a:endParaRPr>
          </a:p>
        </p:txBody>
      </p:sp>
      <p:sp>
        <p:nvSpPr>
          <p:cNvPr id="122" name="Google Shape;122;ga2a47de880_1_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b469357420_0_4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JDBC - Transaction Manager</a:t>
            </a:r>
            <a:endParaRPr/>
          </a:p>
        </p:txBody>
      </p:sp>
      <p:sp>
        <p:nvSpPr>
          <p:cNvPr id="519" name="Google Shape;519;gb469357420_0_49"/>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555555"/>
              </a:buClr>
              <a:buSzPts val="2400"/>
              <a:buFont typeface="Arial"/>
              <a:buChar char="•"/>
            </a:pPr>
            <a:r>
              <a:rPr lang="en-US" sz="2400">
                <a:solidFill>
                  <a:srgbClr val="1D1F20"/>
                </a:solidFill>
                <a:highlight>
                  <a:srgbClr val="FFFFFF"/>
                </a:highlight>
              </a:rPr>
              <a:t>By default when we create a database connection, it runs in </a:t>
            </a:r>
            <a:r>
              <a:rPr b="1" lang="en-US" sz="2400">
                <a:solidFill>
                  <a:srgbClr val="1D1F20"/>
                </a:solidFill>
                <a:highlight>
                  <a:srgbClr val="FFFFFF"/>
                </a:highlight>
              </a:rPr>
              <a:t>auto-commit</a:t>
            </a:r>
            <a:r>
              <a:rPr lang="en-US" sz="2400">
                <a:solidFill>
                  <a:srgbClr val="1D1F20"/>
                </a:solidFill>
                <a:highlight>
                  <a:srgbClr val="FFFFFF"/>
                </a:highlight>
              </a:rPr>
              <a:t> mode. It means that whenever we execute a query and it’s completed, the commit is fired automatically. So every SQL query we fire is a transaction and the changes are getting saved into database after every SQL statement finishes</a:t>
            </a:r>
            <a:endParaRPr sz="2400">
              <a:solidFill>
                <a:srgbClr val="1D1F20"/>
              </a:solidFill>
              <a:highlight>
                <a:srgbClr val="FFFFFF"/>
              </a:highlight>
            </a:endParaRPr>
          </a:p>
          <a:p>
            <a:pPr indent="-381000" lvl="0" marL="457200" rtl="0" algn="l">
              <a:lnSpc>
                <a:spcPct val="115000"/>
              </a:lnSpc>
              <a:spcBef>
                <a:spcPts val="0"/>
              </a:spcBef>
              <a:spcAft>
                <a:spcPts val="0"/>
              </a:spcAft>
              <a:buClr>
                <a:srgbClr val="1D1F20"/>
              </a:buClr>
              <a:buSzPts val="2400"/>
              <a:buFont typeface="Calibri"/>
              <a:buChar char="•"/>
            </a:pPr>
            <a:r>
              <a:rPr lang="en-US" sz="2400">
                <a:solidFill>
                  <a:srgbClr val="1D1F20"/>
                </a:solidFill>
                <a:highlight>
                  <a:srgbClr val="FFFFFF"/>
                </a:highlight>
              </a:rPr>
              <a:t>Sometimes we want a group of SQL queries to be part of a transaction so that we can commit them when all the queries runs fine. If we get any exception, we have a choice of rollback all the queries executed as part of the transaction</a:t>
            </a:r>
            <a:endParaRPr sz="2400">
              <a:solidFill>
                <a:srgbClr val="1D1F20"/>
              </a:solidFill>
              <a:highlight>
                <a:srgbClr val="FFFFFF"/>
              </a:highlight>
            </a:endParaRPr>
          </a:p>
          <a:p>
            <a:pPr indent="-381000" lvl="0" marL="457200" rtl="0" algn="l">
              <a:lnSpc>
                <a:spcPct val="115000"/>
              </a:lnSpc>
              <a:spcBef>
                <a:spcPts val="0"/>
              </a:spcBef>
              <a:spcAft>
                <a:spcPts val="0"/>
              </a:spcAft>
              <a:buClr>
                <a:srgbClr val="1D1F20"/>
              </a:buClr>
              <a:buSzPts val="2400"/>
              <a:buFont typeface="Calibri"/>
              <a:buChar char="•"/>
            </a:pPr>
            <a:r>
              <a:rPr lang="en-US" sz="2400">
                <a:solidFill>
                  <a:srgbClr val="1D1F20"/>
                </a:solidFill>
                <a:highlight>
                  <a:srgbClr val="FFFFFF"/>
                </a:highlight>
              </a:rPr>
              <a:t>JDBC Savepoint helps us in creating checkpoints in a transaction and we can rollback to that particular checkpoint</a:t>
            </a:r>
            <a:endParaRPr sz="2400">
              <a:solidFill>
                <a:srgbClr val="1D1F20"/>
              </a:solidFill>
              <a:highlight>
                <a:srgbClr val="FFFFFF"/>
              </a:highlight>
            </a:endParaRPr>
          </a:p>
        </p:txBody>
      </p:sp>
      <p:sp>
        <p:nvSpPr>
          <p:cNvPr id="520" name="Google Shape;520;gb469357420_0_4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b469357420_0_7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Spring JDBC - JdbcTemplate</a:t>
            </a:r>
            <a:endParaRPr/>
          </a:p>
        </p:txBody>
      </p:sp>
      <p:sp>
        <p:nvSpPr>
          <p:cNvPr id="526" name="Google Shape;526;gb469357420_0_7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None/>
            </a:pPr>
            <a:r>
              <a:rPr lang="en-US" sz="2600">
                <a:highlight>
                  <a:srgbClr val="FFFFFF"/>
                </a:highlight>
              </a:rPr>
              <a:t>Spring </a:t>
            </a:r>
            <a:r>
              <a:rPr b="1" lang="en-US" sz="2600">
                <a:highlight>
                  <a:srgbClr val="FFFFFF"/>
                </a:highlight>
              </a:rPr>
              <a:t>JdbcTemplate</a:t>
            </a:r>
            <a:r>
              <a:rPr lang="en-US" sz="2600">
                <a:highlight>
                  <a:srgbClr val="FFFFFF"/>
                </a:highlight>
              </a:rPr>
              <a:t> is a powerful mechanism to connect to the database and execute SQL queries. It internally uses JDBC api, but eliminates a lot of problems of JDBC API</a:t>
            </a:r>
            <a:endParaRPr sz="2600">
              <a:highlight>
                <a:srgbClr val="FFFFFF"/>
              </a:highlight>
            </a:endParaRPr>
          </a:p>
          <a:p>
            <a:pPr indent="-393700" lvl="0" marL="457200" rtl="0" algn="l">
              <a:lnSpc>
                <a:spcPct val="115000"/>
              </a:lnSpc>
              <a:spcBef>
                <a:spcPts val="1100"/>
              </a:spcBef>
              <a:spcAft>
                <a:spcPts val="0"/>
              </a:spcAft>
              <a:buSzPts val="2600"/>
              <a:buFont typeface="Verdana"/>
              <a:buChar char="●"/>
            </a:pPr>
            <a:r>
              <a:rPr lang="en-US" sz="2600">
                <a:highlight>
                  <a:srgbClr val="FFFFFF"/>
                </a:highlight>
              </a:rPr>
              <a:t>We need to write a lot of code before and after executing the query, such as creating connection, statement, closing resultset, connection etc</a:t>
            </a:r>
            <a:endParaRPr sz="2600">
              <a:highlight>
                <a:srgbClr val="FFFFFF"/>
              </a:highlight>
            </a:endParaRPr>
          </a:p>
          <a:p>
            <a:pPr indent="-393700" lvl="0" marL="457200" rtl="0" algn="l">
              <a:lnSpc>
                <a:spcPct val="115000"/>
              </a:lnSpc>
              <a:spcBef>
                <a:spcPts val="0"/>
              </a:spcBef>
              <a:spcAft>
                <a:spcPts val="0"/>
              </a:spcAft>
              <a:buSzPts val="2600"/>
              <a:buFont typeface="Calibri"/>
              <a:buChar char="●"/>
            </a:pPr>
            <a:r>
              <a:rPr lang="en-US" sz="2600">
                <a:highlight>
                  <a:srgbClr val="FFFFFF"/>
                </a:highlight>
              </a:rPr>
              <a:t>We need to perform exception handling code on the database logic</a:t>
            </a:r>
            <a:endParaRPr sz="2600">
              <a:highlight>
                <a:srgbClr val="FFFFFF"/>
              </a:highlight>
            </a:endParaRPr>
          </a:p>
          <a:p>
            <a:pPr indent="-393700" lvl="0" marL="457200" rtl="0" algn="l">
              <a:lnSpc>
                <a:spcPct val="115000"/>
              </a:lnSpc>
              <a:spcBef>
                <a:spcPts val="0"/>
              </a:spcBef>
              <a:spcAft>
                <a:spcPts val="0"/>
              </a:spcAft>
              <a:buSzPts val="2600"/>
              <a:buFont typeface="Calibri"/>
              <a:buChar char="●"/>
            </a:pPr>
            <a:r>
              <a:rPr lang="en-US" sz="2600">
                <a:highlight>
                  <a:srgbClr val="FFFFFF"/>
                </a:highlight>
              </a:rPr>
              <a:t>We need to handle transaction</a:t>
            </a:r>
            <a:endParaRPr sz="2600">
              <a:highlight>
                <a:srgbClr val="FFFFFF"/>
              </a:highlight>
            </a:endParaRPr>
          </a:p>
          <a:p>
            <a:pPr indent="-393700" lvl="0" marL="457200" rtl="0" algn="l">
              <a:lnSpc>
                <a:spcPct val="115000"/>
              </a:lnSpc>
              <a:spcBef>
                <a:spcPts val="0"/>
              </a:spcBef>
              <a:spcAft>
                <a:spcPts val="0"/>
              </a:spcAft>
              <a:buSzPts val="2600"/>
              <a:buFont typeface="Calibri"/>
              <a:buChar char="●"/>
            </a:pPr>
            <a:r>
              <a:rPr lang="en-US" sz="2600">
                <a:highlight>
                  <a:srgbClr val="FFFFFF"/>
                </a:highlight>
              </a:rPr>
              <a:t>Repetition of all these codes from one to another database logic is a time consuming task</a:t>
            </a:r>
            <a:endParaRPr sz="2600">
              <a:solidFill>
                <a:srgbClr val="1D1F20"/>
              </a:solidFill>
              <a:highlight>
                <a:srgbClr val="FFFFFF"/>
              </a:highlight>
            </a:endParaRPr>
          </a:p>
        </p:txBody>
      </p:sp>
      <p:sp>
        <p:nvSpPr>
          <p:cNvPr id="527" name="Google Shape;527;gb469357420_0_7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a:t>
            </a:r>
            <a:r>
              <a:rPr lang="en-US"/>
              <a:t>Database Access</a:t>
            </a:r>
            <a:endParaRPr/>
          </a:p>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b469357420_0_8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Spring Data</a:t>
            </a:r>
            <a:endParaRPr/>
          </a:p>
        </p:txBody>
      </p:sp>
      <p:sp>
        <p:nvSpPr>
          <p:cNvPr id="533" name="Google Shape;533;gb469357420_0_8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242729"/>
              </a:buClr>
              <a:buSzPts val="2000"/>
              <a:buChar char="•"/>
            </a:pPr>
            <a:r>
              <a:rPr lang="en-US" sz="2000">
                <a:solidFill>
                  <a:srgbClr val="242729"/>
                </a:solidFill>
                <a:highlight>
                  <a:srgbClr val="FFFFFF"/>
                </a:highlight>
              </a:rPr>
              <a:t>Spring-Data is an </a:t>
            </a:r>
            <a:r>
              <a:rPr b="1" lang="en-US" sz="2000">
                <a:solidFill>
                  <a:srgbClr val="242729"/>
                </a:solidFill>
                <a:highlight>
                  <a:srgbClr val="FFFFFF"/>
                </a:highlight>
              </a:rPr>
              <a:t>umbrella </a:t>
            </a:r>
            <a:r>
              <a:rPr lang="en-US" sz="2000">
                <a:solidFill>
                  <a:srgbClr val="242729"/>
                </a:solidFill>
                <a:highlight>
                  <a:srgbClr val="FFFFFF"/>
                </a:highlight>
              </a:rPr>
              <a:t>project that provides a common API to define how to access data (DAO + annotations) in a more generic way, covering both SQL and NOSQL data sources</a:t>
            </a:r>
            <a:endParaRPr sz="2000">
              <a:solidFill>
                <a:srgbClr val="242729"/>
              </a:solidFill>
              <a:highlight>
                <a:srgbClr val="FFFFFF"/>
              </a:highlight>
            </a:endParaRPr>
          </a:p>
          <a:p>
            <a:pPr indent="-355600" lvl="0" marL="457200" rtl="0" algn="l">
              <a:lnSpc>
                <a:spcPct val="115000"/>
              </a:lnSpc>
              <a:spcBef>
                <a:spcPts val="0"/>
              </a:spcBef>
              <a:spcAft>
                <a:spcPts val="0"/>
              </a:spcAft>
              <a:buClr>
                <a:srgbClr val="242729"/>
              </a:buClr>
              <a:buSzPts val="2000"/>
              <a:buChar char="•"/>
            </a:pPr>
            <a:r>
              <a:rPr lang="en-US" sz="2000">
                <a:solidFill>
                  <a:srgbClr val="242729"/>
                </a:solidFill>
                <a:highlight>
                  <a:srgbClr val="FFFFFF"/>
                </a:highlight>
              </a:rPr>
              <a:t>The initial idea is to provide a technology so that the developer writes the interface for a DAO (finder methods) and the entity classes in a technology-agnostic way and, based on configuration only (annotations on DAOs &amp; entities + spring configuration, be it xml- or java-based), decides the implementation technology</a:t>
            </a:r>
            <a:endParaRPr sz="2000">
              <a:solidFill>
                <a:srgbClr val="242729"/>
              </a:solidFill>
              <a:highlight>
                <a:srgbClr val="FFFFFF"/>
              </a:highlight>
            </a:endParaRPr>
          </a:p>
          <a:p>
            <a:pPr indent="-355600" lvl="0" marL="457200" rtl="0" algn="l">
              <a:lnSpc>
                <a:spcPct val="115000"/>
              </a:lnSpc>
              <a:spcBef>
                <a:spcPts val="0"/>
              </a:spcBef>
              <a:spcAft>
                <a:spcPts val="0"/>
              </a:spcAft>
              <a:buClr>
                <a:srgbClr val="242729"/>
              </a:buClr>
              <a:buSzPts val="2000"/>
              <a:buChar char="•"/>
            </a:pPr>
            <a:r>
              <a:rPr lang="en-US" sz="2000">
                <a:solidFill>
                  <a:srgbClr val="333333"/>
                </a:solidFill>
                <a:highlight>
                  <a:srgbClr val="FFFFFF"/>
                </a:highlight>
              </a:rPr>
              <a:t>Some abstractions provided by Spring Data are:</a:t>
            </a:r>
            <a:endParaRPr sz="2000">
              <a:solidFill>
                <a:srgbClr val="333333"/>
              </a:solidFill>
              <a:highlight>
                <a:srgbClr val="FFFFFF"/>
              </a:highlight>
            </a:endParaRPr>
          </a:p>
          <a:p>
            <a:pPr indent="-355600" lvl="1" marL="914400" rtl="0" algn="l">
              <a:lnSpc>
                <a:spcPct val="115000"/>
              </a:lnSpc>
              <a:spcBef>
                <a:spcPts val="0"/>
              </a:spcBef>
              <a:spcAft>
                <a:spcPts val="0"/>
              </a:spcAft>
              <a:buClr>
                <a:srgbClr val="242729"/>
              </a:buClr>
              <a:buSzPts val="2000"/>
              <a:buChar char="–"/>
            </a:pPr>
            <a:r>
              <a:rPr lang="en-US" sz="2000">
                <a:solidFill>
                  <a:srgbClr val="333333"/>
                </a:solidFill>
                <a:highlight>
                  <a:srgbClr val="FFFFFF"/>
                </a:highlight>
              </a:rPr>
              <a:t>CRUD: Automatically implements Repository Pattern with basic CRUD operations</a:t>
            </a:r>
            <a:endParaRPr sz="2000">
              <a:solidFill>
                <a:srgbClr val="333333"/>
              </a:solidFill>
              <a:highlight>
                <a:srgbClr val="FFFFFF"/>
              </a:highlight>
            </a:endParaRPr>
          </a:p>
          <a:p>
            <a:pPr indent="-355600" lvl="1" marL="914400" rtl="0" algn="l">
              <a:lnSpc>
                <a:spcPct val="115000"/>
              </a:lnSpc>
              <a:spcBef>
                <a:spcPts val="0"/>
              </a:spcBef>
              <a:spcAft>
                <a:spcPts val="0"/>
              </a:spcAft>
              <a:buClr>
                <a:srgbClr val="242729"/>
              </a:buClr>
              <a:buSzPts val="2000"/>
              <a:buChar char="–"/>
            </a:pPr>
            <a:r>
              <a:rPr lang="en-US" sz="2000">
                <a:solidFill>
                  <a:srgbClr val="333333"/>
                </a:solidFill>
                <a:highlight>
                  <a:srgbClr val="FFFFFF"/>
                </a:highlight>
              </a:rPr>
              <a:t>Derived Queries: Automatically implements methods from interface method name and parameter</a:t>
            </a:r>
            <a:r>
              <a:rPr lang="en-US" sz="2000">
                <a:solidFill>
                  <a:srgbClr val="333333"/>
                </a:solidFill>
                <a:highlight>
                  <a:srgbClr val="FFFFFF"/>
                </a:highlight>
              </a:rPr>
              <a:t>s</a:t>
            </a:r>
            <a:endParaRPr sz="2000">
              <a:solidFill>
                <a:srgbClr val="333333"/>
              </a:solidFill>
              <a:highlight>
                <a:srgbClr val="FFFFFF"/>
              </a:highlight>
            </a:endParaRPr>
          </a:p>
          <a:p>
            <a:pPr indent="-355600" lvl="1" marL="914400" rtl="0" algn="l">
              <a:lnSpc>
                <a:spcPct val="115000"/>
              </a:lnSpc>
              <a:spcBef>
                <a:spcPts val="0"/>
              </a:spcBef>
              <a:spcAft>
                <a:spcPts val="0"/>
              </a:spcAft>
              <a:buClr>
                <a:srgbClr val="242729"/>
              </a:buClr>
              <a:buSzPts val="2000"/>
              <a:buChar char="–"/>
            </a:pPr>
            <a:r>
              <a:rPr lang="en-US" sz="2000">
                <a:solidFill>
                  <a:srgbClr val="333333"/>
                </a:solidFill>
                <a:highlight>
                  <a:srgbClr val="FFFFFF"/>
                </a:highlight>
              </a:rPr>
              <a:t>Pagination and Sorting: Automatically implemented methods for paginating data. Available as extension to Derived Queries</a:t>
            </a:r>
            <a:endParaRPr sz="2000">
              <a:solidFill>
                <a:srgbClr val="333333"/>
              </a:solidFill>
              <a:highlight>
                <a:srgbClr val="FFFFFF"/>
              </a:highlight>
            </a:endParaRPr>
          </a:p>
        </p:txBody>
      </p:sp>
      <p:sp>
        <p:nvSpPr>
          <p:cNvPr id="534" name="Google Shape;534;gb469357420_0_8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 Database Access</a:t>
            </a:r>
            <a:endParaRPr/>
          </a:p>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b469357420_0_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540" name="Google Shape;540;gb469357420_0_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541" name="Google Shape;541;gb469357420_0_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542" name="Google Shape;542;gb469357420_0_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43" name="Google Shape;543;gb469357420_0_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44" name="Google Shape;544;gb469357420_0_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JDBC:</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https://docs.oracle.com/javase/tutorial/jdbc/index.html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545" name="Google Shape;545;gb469357420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 </a:t>
            </a:r>
            <a:r>
              <a:rPr lang="en-US"/>
              <a:t> Database Access</a:t>
            </a:r>
            <a:endParaRPr/>
          </a:p>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aac363da4d_1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VII. HELPFUL FEATURES</a:t>
            </a:r>
            <a:endParaRPr b="1" i="0" sz="2800" u="none" cap="none" strike="noStrike">
              <a:solidFill>
                <a:srgbClr val="27AAE1"/>
              </a:solidFill>
              <a:latin typeface="Calibri"/>
              <a:ea typeface="Calibri"/>
              <a:cs typeface="Calibri"/>
              <a:sym typeface="Calibri"/>
            </a:endParaRPr>
          </a:p>
        </p:txBody>
      </p:sp>
      <p:sp>
        <p:nvSpPr>
          <p:cNvPr id="551" name="Google Shape;551;gaac363da4d_1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Generics</a:t>
            </a:r>
            <a:endParaRPr sz="2800"/>
          </a:p>
          <a:p>
            <a:pPr indent="-514350" lvl="0" marL="514350" marR="0" rtl="0" algn="l">
              <a:lnSpc>
                <a:spcPct val="100000"/>
              </a:lnSpc>
              <a:spcBef>
                <a:spcPts val="0"/>
              </a:spcBef>
              <a:spcAft>
                <a:spcPts val="0"/>
              </a:spcAft>
              <a:buSzPts val="2800"/>
              <a:buFont typeface="Calibri"/>
              <a:buAutoNum type="arabicPeriod"/>
            </a:pPr>
            <a:r>
              <a:rPr lang="en-US" sz="2800"/>
              <a:t>Lambda Expression</a:t>
            </a:r>
            <a:endParaRPr sz="2800"/>
          </a:p>
          <a:p>
            <a:pPr indent="-514350" lvl="0" marL="514350" marR="0" rtl="0" algn="l">
              <a:lnSpc>
                <a:spcPct val="100000"/>
              </a:lnSpc>
              <a:spcBef>
                <a:spcPts val="0"/>
              </a:spcBef>
              <a:spcAft>
                <a:spcPts val="0"/>
              </a:spcAft>
              <a:buSzPts val="2800"/>
              <a:buFont typeface="Calibri"/>
              <a:buAutoNum type="arabicPeriod"/>
            </a:pPr>
            <a:r>
              <a:rPr lang="en-US" sz="2800"/>
              <a:t>Functional Interface</a:t>
            </a:r>
            <a:endParaRPr sz="2800"/>
          </a:p>
          <a:p>
            <a:pPr indent="-514350" lvl="0" marL="514350" marR="0" rtl="0" algn="l">
              <a:lnSpc>
                <a:spcPct val="100000"/>
              </a:lnSpc>
              <a:spcBef>
                <a:spcPts val="0"/>
              </a:spcBef>
              <a:spcAft>
                <a:spcPts val="0"/>
              </a:spcAft>
              <a:buSzPts val="2800"/>
              <a:buFont typeface="Calibri"/>
              <a:buAutoNum type="arabicPeriod"/>
            </a:pPr>
            <a:r>
              <a:rPr lang="en-US" sz="2800"/>
              <a:t>Java IO</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552" name="Google Shape;552;gaac363da4d_1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VII. HELPFUL FEATURES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aac363da4d_1_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Generics</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558" name="Google Shape;558;gaac363da4d_1_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700"/>
              </a:spcBef>
              <a:spcAft>
                <a:spcPts val="0"/>
              </a:spcAft>
              <a:buClr>
                <a:srgbClr val="000000"/>
              </a:buClr>
              <a:buSzPts val="2000"/>
              <a:buFont typeface="Calibri"/>
              <a:buChar char="●"/>
            </a:pPr>
            <a:r>
              <a:rPr lang="en-US" sz="2000">
                <a:solidFill>
                  <a:srgbClr val="000000"/>
                </a:solidFill>
                <a:highlight>
                  <a:srgbClr val="FFFFFF"/>
                </a:highlight>
              </a:rPr>
              <a:t>Use type  as parameter when defining methods, classes, and interfaces</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Char char="●"/>
            </a:pPr>
            <a:r>
              <a:rPr lang="en-US" sz="2000">
                <a:solidFill>
                  <a:srgbClr val="000000"/>
                </a:solidFill>
                <a:highlight>
                  <a:srgbClr val="FFFFFF"/>
                </a:highlight>
              </a:rPr>
              <a:t>Object can refer to any type, but lack type safety</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Char char="●"/>
            </a:pPr>
            <a:r>
              <a:rPr lang="en-US" sz="2000">
                <a:solidFill>
                  <a:srgbClr val="000000"/>
                </a:solidFill>
                <a:highlight>
                  <a:srgbClr val="FFFFFF"/>
                </a:highlight>
              </a:rPr>
              <a:t>Convention:</a:t>
            </a:r>
            <a:endParaRPr sz="2000">
              <a:solidFill>
                <a:srgbClr val="000000"/>
              </a:solidFill>
              <a:highlight>
                <a:srgbClr val="FFFFFF"/>
              </a:highlight>
            </a:endParaRPr>
          </a:p>
          <a:p>
            <a:pPr indent="-355600" lvl="1" marL="914400" rtl="0" algn="l">
              <a:lnSpc>
                <a:spcPct val="100000"/>
              </a:lnSpc>
              <a:spcBef>
                <a:spcPts val="0"/>
              </a:spcBef>
              <a:spcAft>
                <a:spcPts val="0"/>
              </a:spcAft>
              <a:buClr>
                <a:srgbClr val="000000"/>
              </a:buClr>
              <a:buSzPts val="2000"/>
              <a:buChar char="○"/>
            </a:pPr>
            <a:r>
              <a:rPr lang="en-US" sz="2000">
                <a:solidFill>
                  <a:srgbClr val="000000"/>
                </a:solidFill>
              </a:rPr>
              <a:t>E - Element (used extensively by the Java Collections Framework)</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K - Key</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N - Number</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T - Type</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V - Value</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S,U,V etc. - 2nd, 3rd, 4th types</a:t>
            </a:r>
            <a:endParaRPr sz="2000">
              <a:solidFill>
                <a:srgbClr val="000000"/>
              </a:solidFill>
            </a:endParaRPr>
          </a:p>
          <a:p>
            <a:pPr indent="-355600" lvl="0" marL="457200" rtl="0" algn="l">
              <a:spcBef>
                <a:spcPts val="0"/>
              </a:spcBef>
              <a:spcAft>
                <a:spcPts val="0"/>
              </a:spcAft>
              <a:buClr>
                <a:srgbClr val="000000"/>
              </a:buClr>
              <a:buSzPts val="2000"/>
              <a:buFont typeface="Calibri"/>
              <a:buChar char="●"/>
            </a:pPr>
            <a:r>
              <a:rPr lang="en-US" sz="2000">
                <a:solidFill>
                  <a:srgbClr val="000000"/>
                </a:solidFill>
                <a:highlight>
                  <a:srgbClr val="FFFFFF"/>
                </a:highlight>
              </a:rPr>
              <a:t>C</a:t>
            </a:r>
            <a:r>
              <a:rPr lang="en-US" sz="2000">
                <a:solidFill>
                  <a:srgbClr val="000000"/>
                </a:solidFill>
                <a:highlight>
                  <a:srgbClr val="FFFFFF"/>
                </a:highlight>
              </a:rPr>
              <a:t>annot use with primitive types</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Raw type: the actual type argument is omitted</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Bounded Type Parameters used to restrict the types that can be used</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The question mark (?), called the </a:t>
            </a:r>
            <a:r>
              <a:rPr i="1" lang="en-US" sz="2000">
                <a:solidFill>
                  <a:srgbClr val="000000"/>
                </a:solidFill>
              </a:rPr>
              <a:t>wildcard</a:t>
            </a:r>
            <a:r>
              <a:rPr lang="en-US" sz="2000">
                <a:solidFill>
                  <a:srgbClr val="000000"/>
                </a:solidFill>
              </a:rPr>
              <a:t>, represents an unknown type</a:t>
            </a:r>
            <a:endParaRPr sz="2000">
              <a:solidFill>
                <a:srgbClr val="000000"/>
              </a:solidFill>
            </a:endParaRPr>
          </a:p>
        </p:txBody>
      </p:sp>
      <p:sp>
        <p:nvSpPr>
          <p:cNvPr id="559" name="Google Shape;559;gaac363da4d_1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aac363da4d_1_4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Lambda Expression - Definition</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565" name="Google Shape;565;gaac363da4d_1_49"/>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Lambda expressions basically express instances of functional interfaces (An interface with single abstract method)</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Lambda expressions implement the only abstract function and therefore implement functional interfaces</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Enable to treat functionality as a method argument, or code as data</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A function that can be created without belonging to any class</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A lambda expression can be passed around as if it was an object and executed on demand</a:t>
            </a:r>
            <a:endParaRPr sz="2600">
              <a:solidFill>
                <a:srgbClr val="000000"/>
              </a:solidFill>
              <a:highlight>
                <a:srgbClr val="FFFFFF"/>
              </a:highlight>
            </a:endParaRPr>
          </a:p>
        </p:txBody>
      </p:sp>
      <p:sp>
        <p:nvSpPr>
          <p:cNvPr id="566" name="Google Shape;566;gaac363da4d_1_4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gaac363da4d_1_6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Lambda Expression - Syntax</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572" name="Google Shape;572;gaac363da4d_1_62"/>
          <p:cNvSpPr txBox="1"/>
          <p:nvPr>
            <p:ph idx="1" type="body"/>
          </p:nvPr>
        </p:nvSpPr>
        <p:spPr>
          <a:xfrm>
            <a:off x="457200" y="3080600"/>
            <a:ext cx="8229600" cy="3199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highlight>
                  <a:srgbClr val="FFFFFF"/>
                </a:highlight>
              </a:rPr>
              <a:t>The body can contain zero, one or more statements.</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highlight>
                  <a:srgbClr val="FFFFFF"/>
                </a:highlight>
              </a:rPr>
              <a:t>When there is a single statement curly brackets are not mandatory and the return typ</a:t>
            </a:r>
            <a:r>
              <a:rPr lang="en-US" sz="2000">
                <a:solidFill>
                  <a:srgbClr val="000000"/>
                </a:solidFill>
                <a:highlight>
                  <a:srgbClr val="FFFFFF"/>
                </a:highlight>
              </a:rPr>
              <a:t>e of </a:t>
            </a:r>
            <a:r>
              <a:rPr lang="en-US" sz="2000">
                <a:solidFill>
                  <a:srgbClr val="000000"/>
                </a:solidFill>
                <a:highlight>
                  <a:srgbClr val="FFFFFF"/>
                </a:highlight>
              </a:rPr>
              <a:t>the anonymous function is the same as that of the body expression.</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highlight>
                  <a:srgbClr val="FFFFFF"/>
                </a:highlight>
              </a:rPr>
              <a:t>When there are more than one statements, then these must be enclosed in curly brackets (a code block) and the return type of the anonymous function is the same as the type of the value returned within the code block, or void if nothing is returned</a:t>
            </a:r>
            <a:endParaRPr sz="2000">
              <a:solidFill>
                <a:srgbClr val="000000"/>
              </a:solidFill>
              <a:highlight>
                <a:srgbClr val="FFFFFF"/>
              </a:highlight>
            </a:endParaRPr>
          </a:p>
          <a:p>
            <a:pPr indent="-355600" lvl="0" marL="457200" rtl="0" algn="l">
              <a:lnSpc>
                <a:spcPct val="115000"/>
              </a:lnSpc>
              <a:spcBef>
                <a:spcPts val="0"/>
              </a:spcBef>
              <a:spcAft>
                <a:spcPts val="0"/>
              </a:spcAft>
              <a:buClr>
                <a:srgbClr val="000000"/>
              </a:buClr>
              <a:buSzPts val="2000"/>
              <a:buFont typeface="Calibri"/>
              <a:buChar char="●"/>
            </a:pPr>
            <a:r>
              <a:rPr lang="en-US" sz="2000"/>
              <a:t>Method references are lambda expressions for methods that already have a name</a:t>
            </a:r>
            <a:endParaRPr sz="2000">
              <a:solidFill>
                <a:srgbClr val="000000"/>
              </a:solidFill>
              <a:highlight>
                <a:srgbClr val="FFFFFF"/>
              </a:highlight>
            </a:endParaRPr>
          </a:p>
        </p:txBody>
      </p:sp>
      <p:sp>
        <p:nvSpPr>
          <p:cNvPr id="573" name="Google Shape;573;gaac363da4d_1_6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pic>
        <p:nvPicPr>
          <p:cNvPr id="574" name="Google Shape;574;gaac363da4d_1_62"/>
          <p:cNvPicPr preferRelativeResize="0"/>
          <p:nvPr/>
        </p:nvPicPr>
        <p:blipFill>
          <a:blip r:embed="rId3">
            <a:alphaModFix/>
          </a:blip>
          <a:stretch>
            <a:fillRect/>
          </a:stretch>
        </p:blipFill>
        <p:spPr>
          <a:xfrm>
            <a:off x="0" y="914550"/>
            <a:ext cx="9144001" cy="19620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aac363da4d_1_1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Functional Interface</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580" name="Google Shape;580;gaac363da4d_1_1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1700"/>
              </a:spcBef>
              <a:spcAft>
                <a:spcPts val="0"/>
              </a:spcAft>
              <a:buClr>
                <a:srgbClr val="000000"/>
              </a:buClr>
              <a:buSzPts val="2800"/>
              <a:buFont typeface="Calibri"/>
              <a:buChar char="●"/>
            </a:pPr>
            <a:r>
              <a:rPr lang="en-US" sz="2800">
                <a:solidFill>
                  <a:srgbClr val="000000"/>
                </a:solidFill>
                <a:highlight>
                  <a:srgbClr val="FFFFFF"/>
                </a:highlight>
              </a:rPr>
              <a:t>A</a:t>
            </a:r>
            <a:r>
              <a:rPr lang="en-US" sz="2800">
                <a:solidFill>
                  <a:srgbClr val="000000"/>
                </a:solidFill>
                <a:highlight>
                  <a:srgbClr val="FFFFFF"/>
                </a:highlight>
              </a:rPr>
              <a:t>n interface that contains only one abstract method</a:t>
            </a:r>
            <a:endParaRPr sz="2800">
              <a:solidFill>
                <a:srgbClr val="000000"/>
              </a:solidFill>
              <a:highlight>
                <a:srgbClr val="FFFFFF"/>
              </a:highlight>
            </a:endParaRPr>
          </a:p>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I</a:t>
            </a:r>
            <a:r>
              <a:rPr lang="en-US" sz="2800">
                <a:solidFill>
                  <a:srgbClr val="000000"/>
                </a:solidFill>
                <a:highlight>
                  <a:srgbClr val="FFFFFF"/>
                </a:highlight>
              </a:rPr>
              <a:t>t effectively acts as a function</a:t>
            </a:r>
            <a:endParaRPr sz="2800">
              <a:solidFill>
                <a:srgbClr val="000000"/>
              </a:solidFill>
              <a:highlight>
                <a:srgbClr val="FFFFFF"/>
              </a:highlight>
            </a:endParaRPr>
          </a:p>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@FunctionalInterface annotation (optional) is used to ensure that the functional interface can’t have more than one abstract method</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solidFill>
                  <a:srgbClr val="000000"/>
                </a:solidFill>
                <a:highlight>
                  <a:srgbClr val="FFFFFF"/>
                </a:highlight>
              </a:rPr>
              <a:t>Functional Interfaces are mainly used in Lambda expressions, Method reference and constructor references</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Char char="●"/>
            </a:pPr>
            <a:r>
              <a:rPr lang="en-US" sz="2800">
                <a:solidFill>
                  <a:srgbClr val="000000"/>
                </a:solidFill>
                <a:highlight>
                  <a:srgbClr val="FFFFFF"/>
                </a:highlight>
              </a:rPr>
              <a:t>Common: Function, BiFunction, Supplier, Consumer, Predicate</a:t>
            </a:r>
            <a:endParaRPr sz="2800">
              <a:solidFill>
                <a:srgbClr val="000000"/>
              </a:solidFill>
              <a:highlight>
                <a:srgbClr val="FFFFFF"/>
              </a:highlight>
            </a:endParaRPr>
          </a:p>
        </p:txBody>
      </p:sp>
      <p:sp>
        <p:nvSpPr>
          <p:cNvPr id="581" name="Google Shape;581;gaac363da4d_1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ae65fcf621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Java IO</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587" name="Google Shape;587;gae65fcf621_0_0"/>
          <p:cNvSpPr txBox="1"/>
          <p:nvPr>
            <p:ph idx="1" type="body"/>
          </p:nvPr>
        </p:nvSpPr>
        <p:spPr>
          <a:xfrm>
            <a:off x="457200" y="1839475"/>
            <a:ext cx="8229600" cy="10566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Clr>
                <a:srgbClr val="000000"/>
              </a:buClr>
              <a:buSzPts val="1400"/>
              <a:buFont typeface="Calibri"/>
              <a:buChar char="●"/>
            </a:pPr>
            <a:r>
              <a:rPr lang="en-US" sz="1400">
                <a:solidFill>
                  <a:srgbClr val="242729"/>
                </a:solidFill>
                <a:highlight>
                  <a:srgbClr val="FFFFFF"/>
                </a:highlight>
              </a:rPr>
              <a:t>An InputStream read the data byte by byte without performing any kind of translation (image data, binary file,...)</a:t>
            </a:r>
            <a:endParaRPr sz="1400">
              <a:solidFill>
                <a:srgbClr val="242729"/>
              </a:solidFill>
              <a:highlight>
                <a:srgbClr val="FFFFFF"/>
              </a:highlight>
            </a:endParaRPr>
          </a:p>
          <a:p>
            <a:pPr indent="-317500" lvl="0" marL="457200" rtl="0" algn="l">
              <a:lnSpc>
                <a:spcPct val="115000"/>
              </a:lnSpc>
              <a:spcBef>
                <a:spcPts val="0"/>
              </a:spcBef>
              <a:spcAft>
                <a:spcPts val="0"/>
              </a:spcAft>
              <a:buClr>
                <a:srgbClr val="000000"/>
              </a:buClr>
              <a:buSzPts val="1400"/>
              <a:buFont typeface="Calibri"/>
              <a:buChar char="●"/>
            </a:pPr>
            <a:r>
              <a:rPr lang="en-US" sz="1400">
                <a:solidFill>
                  <a:srgbClr val="242729"/>
                </a:solidFill>
                <a:highlight>
                  <a:srgbClr val="FFFFFF"/>
                </a:highlight>
              </a:rPr>
              <a:t>A Reader is designed for character streams, takes care of the character decoding for you and give you unicode characters from the raw input stream</a:t>
            </a:r>
            <a:endParaRPr sz="1400">
              <a:solidFill>
                <a:srgbClr val="000000"/>
              </a:solidFill>
              <a:highlight>
                <a:srgbClr val="FFFFFF"/>
              </a:highlight>
            </a:endParaRPr>
          </a:p>
        </p:txBody>
      </p:sp>
      <p:sp>
        <p:nvSpPr>
          <p:cNvPr id="588" name="Google Shape;588;gae65fcf621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pic>
        <p:nvPicPr>
          <p:cNvPr id="589" name="Google Shape;589;gae65fcf621_0_0"/>
          <p:cNvPicPr preferRelativeResize="0"/>
          <p:nvPr/>
        </p:nvPicPr>
        <p:blipFill>
          <a:blip r:embed="rId3">
            <a:alphaModFix/>
          </a:blip>
          <a:stretch>
            <a:fillRect/>
          </a:stretch>
        </p:blipFill>
        <p:spPr>
          <a:xfrm>
            <a:off x="2855400" y="746200"/>
            <a:ext cx="3433200" cy="1153775"/>
          </a:xfrm>
          <a:prstGeom prst="rect">
            <a:avLst/>
          </a:prstGeom>
          <a:noFill/>
          <a:ln>
            <a:noFill/>
          </a:ln>
        </p:spPr>
      </p:pic>
      <p:pic>
        <p:nvPicPr>
          <p:cNvPr id="590" name="Google Shape;590;gae65fcf621_0_0"/>
          <p:cNvPicPr preferRelativeResize="0"/>
          <p:nvPr/>
        </p:nvPicPr>
        <p:blipFill>
          <a:blip r:embed="rId4">
            <a:alphaModFix/>
          </a:blip>
          <a:stretch>
            <a:fillRect/>
          </a:stretch>
        </p:blipFill>
        <p:spPr>
          <a:xfrm>
            <a:off x="1563513" y="2848925"/>
            <a:ext cx="6016974" cy="3477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a2a47de880_1_1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3. CONTROL FLOW STATEMENTS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28" name="Google Shape;128;ga2a47de880_1_17"/>
          <p:cNvSpPr txBox="1"/>
          <p:nvPr>
            <p:ph idx="1" type="body"/>
          </p:nvPr>
        </p:nvSpPr>
        <p:spPr>
          <a:xfrm>
            <a:off x="457200" y="1170117"/>
            <a:ext cx="8229600" cy="4526100"/>
          </a:xfrm>
          <a:prstGeom prst="rect">
            <a:avLst/>
          </a:prstGeom>
          <a:noFill/>
          <a:ln>
            <a:noFill/>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600"/>
              <a:buFont typeface="Calibri"/>
              <a:buChar char="•"/>
            </a:pPr>
            <a:r>
              <a:rPr b="1" lang="en-US" sz="2600">
                <a:highlight>
                  <a:srgbClr val="FFFFFF"/>
                </a:highlight>
              </a:rPr>
              <a:t>Decision Making</a:t>
            </a:r>
            <a:r>
              <a:rPr lang="en-US" sz="2600">
                <a:highlight>
                  <a:srgbClr val="FFFFFF"/>
                </a:highlight>
              </a:rPr>
              <a:t>: </a:t>
            </a:r>
            <a:endParaRPr sz="2600">
              <a:highlight>
                <a:srgbClr val="FFFFFF"/>
              </a:highlight>
            </a:endParaRPr>
          </a:p>
          <a:p>
            <a:pPr indent="-393700" lvl="1" marL="914400" marR="0" rtl="0" algn="l">
              <a:lnSpc>
                <a:spcPct val="100000"/>
              </a:lnSpc>
              <a:spcBef>
                <a:spcPts val="0"/>
              </a:spcBef>
              <a:spcAft>
                <a:spcPts val="0"/>
              </a:spcAft>
              <a:buClr>
                <a:schemeClr val="dk1"/>
              </a:buClr>
              <a:buSzPts val="2600"/>
              <a:buFont typeface="Calibri"/>
              <a:buChar char="–"/>
            </a:pPr>
            <a:r>
              <a:rPr lang="en-US" sz="2600">
                <a:highlight>
                  <a:srgbClr val="FFFFFF"/>
                </a:highlight>
              </a:rPr>
              <a:t>if, if else, if else if</a:t>
            </a:r>
            <a:endParaRPr sz="2600">
              <a:highlight>
                <a:srgbClr val="FFFFFF"/>
              </a:highlight>
            </a:endParaRPr>
          </a:p>
          <a:p>
            <a:pPr indent="-393700" lvl="1" marL="914400" marR="0" rtl="0" algn="l">
              <a:lnSpc>
                <a:spcPct val="100000"/>
              </a:lnSpc>
              <a:spcBef>
                <a:spcPts val="0"/>
              </a:spcBef>
              <a:spcAft>
                <a:spcPts val="0"/>
              </a:spcAft>
              <a:buClr>
                <a:schemeClr val="dk1"/>
              </a:buClr>
              <a:buSzPts val="2600"/>
              <a:buFont typeface="Calibri"/>
              <a:buChar char="–"/>
            </a:pPr>
            <a:r>
              <a:rPr lang="en-US" sz="2600">
                <a:highlight>
                  <a:srgbClr val="FFFFFF"/>
                </a:highlight>
              </a:rPr>
              <a:t>switch: byte, short, char, int, Byte, Short, Character, Integer, Enum, String </a:t>
            </a:r>
            <a:endParaRPr sz="2600">
              <a:highlight>
                <a:srgbClr val="FFFFFF"/>
              </a:highlight>
            </a:endParaRPr>
          </a:p>
          <a:p>
            <a:pPr indent="-304800" lvl="0" marL="342900" marR="0" rtl="0" algn="l">
              <a:lnSpc>
                <a:spcPct val="100000"/>
              </a:lnSpc>
              <a:spcBef>
                <a:spcPts val="0"/>
              </a:spcBef>
              <a:spcAft>
                <a:spcPts val="0"/>
              </a:spcAft>
              <a:buClr>
                <a:schemeClr val="dk1"/>
              </a:buClr>
              <a:buSzPts val="2600"/>
              <a:buFont typeface="Calibri"/>
              <a:buChar char="•"/>
            </a:pPr>
            <a:r>
              <a:rPr b="1" lang="en-US" sz="2600">
                <a:highlight>
                  <a:srgbClr val="FFFFFF"/>
                </a:highlight>
              </a:rPr>
              <a:t>Loop</a:t>
            </a:r>
            <a:r>
              <a:rPr lang="en-US" sz="2600">
                <a:highlight>
                  <a:srgbClr val="FFFFFF"/>
                </a:highlight>
              </a:rPr>
              <a:t>:</a:t>
            </a:r>
            <a:endParaRPr sz="2600">
              <a:highlight>
                <a:srgbClr val="FFFFFF"/>
              </a:highlight>
            </a:endParaRPr>
          </a:p>
          <a:p>
            <a:pPr indent="-393700" lvl="1" marL="914400" marR="0" rtl="0" algn="l">
              <a:lnSpc>
                <a:spcPct val="100000"/>
              </a:lnSpc>
              <a:spcBef>
                <a:spcPts val="0"/>
              </a:spcBef>
              <a:spcAft>
                <a:spcPts val="0"/>
              </a:spcAft>
              <a:buClr>
                <a:schemeClr val="dk1"/>
              </a:buClr>
              <a:buSzPts val="2600"/>
              <a:buFont typeface="Calibri"/>
              <a:buChar char="–"/>
            </a:pPr>
            <a:r>
              <a:rPr lang="en-US" sz="2600"/>
              <a:t>for (</a:t>
            </a:r>
            <a:r>
              <a:rPr i="1" lang="en-US" sz="2600"/>
              <a:t>initialization</a:t>
            </a:r>
            <a:r>
              <a:rPr lang="en-US" sz="2600"/>
              <a:t>; </a:t>
            </a:r>
            <a:r>
              <a:rPr i="1" lang="en-US" sz="2600"/>
              <a:t>termination</a:t>
            </a:r>
            <a:r>
              <a:rPr lang="en-US" sz="2600"/>
              <a:t>; </a:t>
            </a:r>
            <a:r>
              <a:rPr i="1" lang="en-US" sz="2600"/>
              <a:t>increment</a:t>
            </a:r>
            <a:r>
              <a:rPr lang="en-US" sz="2600"/>
              <a:t>) { </a:t>
            </a:r>
            <a:r>
              <a:rPr i="1" lang="en-US" sz="2600"/>
              <a:t>statement(s)</a:t>
            </a:r>
            <a:r>
              <a:rPr lang="en-US" sz="2600"/>
              <a:t> }</a:t>
            </a:r>
            <a:endParaRPr sz="2600"/>
          </a:p>
          <a:p>
            <a:pPr indent="-393700" lvl="1" marL="914400" marR="0" rtl="0" algn="l">
              <a:lnSpc>
                <a:spcPct val="100000"/>
              </a:lnSpc>
              <a:spcBef>
                <a:spcPts val="0"/>
              </a:spcBef>
              <a:spcAft>
                <a:spcPts val="0"/>
              </a:spcAft>
              <a:buSzPts val="2600"/>
              <a:buChar char="–"/>
            </a:pPr>
            <a:r>
              <a:rPr lang="en-US" sz="2600"/>
              <a:t>enhanced for loop: Collections and arrays</a:t>
            </a:r>
            <a:endParaRPr sz="2600"/>
          </a:p>
          <a:p>
            <a:pPr indent="-393700" lvl="1" marL="914400" marR="0" rtl="0" algn="l">
              <a:lnSpc>
                <a:spcPct val="100000"/>
              </a:lnSpc>
              <a:spcBef>
                <a:spcPts val="0"/>
              </a:spcBef>
              <a:spcAft>
                <a:spcPts val="0"/>
              </a:spcAft>
              <a:buSzPts val="2600"/>
              <a:buFont typeface="Calibri"/>
              <a:buChar char="–"/>
            </a:pPr>
            <a:r>
              <a:rPr lang="en-US" sz="2600"/>
              <a:t>while (expression) { statement(s) }</a:t>
            </a:r>
            <a:endParaRPr sz="2600"/>
          </a:p>
          <a:p>
            <a:pPr indent="-393700" lvl="1" marL="914400" marR="0" rtl="0" algn="l">
              <a:lnSpc>
                <a:spcPct val="100000"/>
              </a:lnSpc>
              <a:spcBef>
                <a:spcPts val="0"/>
              </a:spcBef>
              <a:spcAft>
                <a:spcPts val="0"/>
              </a:spcAft>
              <a:buSzPts val="2600"/>
              <a:buChar char="–"/>
            </a:pPr>
            <a:r>
              <a:rPr lang="en-US" sz="2600"/>
              <a:t>do { statement(s) } while (expression);</a:t>
            </a:r>
            <a:endParaRPr sz="2600"/>
          </a:p>
          <a:p>
            <a:pPr indent="-304800" lvl="0" marL="342900" marR="0" rtl="0" algn="l">
              <a:lnSpc>
                <a:spcPct val="100000"/>
              </a:lnSpc>
              <a:spcBef>
                <a:spcPts val="0"/>
              </a:spcBef>
              <a:spcAft>
                <a:spcPts val="0"/>
              </a:spcAft>
              <a:buClr>
                <a:schemeClr val="dk1"/>
              </a:buClr>
              <a:buSzPts val="2600"/>
              <a:buFont typeface="Calibri"/>
              <a:buChar char="•"/>
            </a:pPr>
            <a:r>
              <a:rPr b="1" lang="en-US" sz="2600">
                <a:highlight>
                  <a:srgbClr val="FFFFFF"/>
                </a:highlight>
              </a:rPr>
              <a:t>Branching</a:t>
            </a:r>
            <a:r>
              <a:rPr lang="en-US" sz="2600">
                <a:highlight>
                  <a:srgbClr val="FFFFFF"/>
                </a:highlight>
              </a:rPr>
              <a:t>/</a:t>
            </a:r>
            <a:r>
              <a:rPr b="1" lang="en-US" sz="2600">
                <a:highlight>
                  <a:srgbClr val="FFFFFF"/>
                </a:highlight>
              </a:rPr>
              <a:t>Jumping</a:t>
            </a:r>
            <a:r>
              <a:rPr lang="en-US" sz="2600">
                <a:highlight>
                  <a:srgbClr val="FFFFFF"/>
                </a:highlight>
              </a:rPr>
              <a:t>: break, continue, return</a:t>
            </a:r>
            <a:endParaRPr sz="2600">
              <a:highlight>
                <a:srgbClr val="FFFFFF"/>
              </a:highlight>
            </a:endParaRPr>
          </a:p>
        </p:txBody>
      </p:sp>
      <p:sp>
        <p:nvSpPr>
          <p:cNvPr id="129" name="Google Shape;129;ga2a47de880_1_1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b422a2c12e_0_3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 </a:t>
            </a:r>
            <a:r>
              <a:rPr lang="en-US"/>
              <a:t>Java IO</a:t>
            </a:r>
            <a:endParaRPr/>
          </a:p>
        </p:txBody>
      </p:sp>
      <p:sp>
        <p:nvSpPr>
          <p:cNvPr id="596" name="Google Shape;596;gb422a2c12e_0_3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04800" lvl="0" marL="457200" rtl="0" algn="l">
              <a:lnSpc>
                <a:spcPct val="115000"/>
              </a:lnSpc>
              <a:spcBef>
                <a:spcPts val="600"/>
              </a:spcBef>
              <a:spcAft>
                <a:spcPts val="0"/>
              </a:spcAft>
              <a:buClr>
                <a:srgbClr val="000000"/>
              </a:buClr>
              <a:buSzPts val="1200"/>
              <a:buChar char="•"/>
            </a:pPr>
            <a:r>
              <a:rPr b="1" lang="en-US" sz="1200">
                <a:solidFill>
                  <a:srgbClr val="000000"/>
                </a:solidFill>
                <a:highlight>
                  <a:srgbClr val="FFFFFF"/>
                </a:highlight>
              </a:rPr>
              <a:t>Byte Based:</a:t>
            </a:r>
            <a:endParaRPr b="1" sz="1200">
              <a:solidFill>
                <a:srgbClr val="000000"/>
              </a:solidFill>
              <a:highlight>
                <a:srgbClr val="FFFFFF"/>
              </a:highlight>
            </a:endParaRPr>
          </a:p>
          <a:p>
            <a:pPr indent="-304800" lvl="1" marL="914400" rtl="0" algn="l">
              <a:lnSpc>
                <a:spcPct val="115000"/>
              </a:lnSpc>
              <a:spcBef>
                <a:spcPts val="0"/>
              </a:spcBef>
              <a:spcAft>
                <a:spcPts val="0"/>
              </a:spcAft>
              <a:buClr>
                <a:srgbClr val="000000"/>
              </a:buClr>
              <a:buSzPts val="1200"/>
              <a:buChar char="○"/>
            </a:pPr>
            <a:r>
              <a:rPr b="1" lang="en-US" sz="1200">
                <a:solidFill>
                  <a:srgbClr val="000000"/>
                </a:solidFill>
                <a:highlight>
                  <a:srgbClr val="FFFFFF"/>
                </a:highlight>
              </a:rPr>
              <a:t>Input Stream</a:t>
            </a:r>
            <a:r>
              <a:rPr lang="en-US" sz="1200">
                <a:solidFill>
                  <a:srgbClr val="000000"/>
                </a:solidFill>
                <a:highlight>
                  <a:srgbClr val="FFFFFF"/>
                </a:highlight>
              </a:rPr>
              <a:t>: </a:t>
            </a:r>
            <a:r>
              <a:rPr lang="en-US" sz="1200">
                <a:highlight>
                  <a:srgbClr val="FFFFFF"/>
                </a:highlight>
              </a:rPr>
              <a:t>the base class</a:t>
            </a:r>
            <a:endParaRPr sz="1200">
              <a:highlight>
                <a:srgbClr val="FFFFFF"/>
              </a:highlight>
            </a:endParaRPr>
          </a:p>
          <a:p>
            <a:pPr indent="-304800" lvl="1" marL="914400" rtl="0" algn="l">
              <a:lnSpc>
                <a:spcPct val="115000"/>
              </a:lnSpc>
              <a:spcBef>
                <a:spcPts val="0"/>
              </a:spcBef>
              <a:spcAft>
                <a:spcPts val="0"/>
              </a:spcAft>
              <a:buClr>
                <a:srgbClr val="000000"/>
              </a:buClr>
              <a:buSzPts val="1200"/>
              <a:buChar char="○"/>
            </a:pPr>
            <a:r>
              <a:rPr b="1" lang="en-US" sz="1200">
                <a:highlight>
                  <a:srgbClr val="FFFFFF"/>
                </a:highlight>
              </a:rPr>
              <a:t>ByteArrayInputStream</a:t>
            </a:r>
            <a:r>
              <a:rPr lang="en-US" sz="1200">
                <a:highlight>
                  <a:srgbClr val="FFFFFF"/>
                </a:highlight>
              </a:rPr>
              <a:t>: read from byte arrays</a:t>
            </a:r>
            <a:endParaRPr sz="1200">
              <a:highlight>
                <a:srgbClr val="FFFFFF"/>
              </a:highlight>
            </a:endParaRPr>
          </a:p>
          <a:p>
            <a:pPr indent="-304800" lvl="1" marL="914400" rtl="0" algn="l">
              <a:lnSpc>
                <a:spcPct val="115000"/>
              </a:lnSpc>
              <a:spcBef>
                <a:spcPts val="0"/>
              </a:spcBef>
              <a:spcAft>
                <a:spcPts val="0"/>
              </a:spcAft>
              <a:buSzPts val="1200"/>
              <a:buFont typeface="Calibri"/>
              <a:buChar char="○"/>
            </a:pPr>
            <a:r>
              <a:rPr b="1" lang="en-US" sz="1200">
                <a:highlight>
                  <a:srgbClr val="FFFFFF"/>
                </a:highlight>
              </a:rPr>
              <a:t>FileInputStream</a:t>
            </a:r>
            <a:r>
              <a:rPr lang="en-US" sz="1200">
                <a:highlight>
                  <a:srgbClr val="FFFFFF"/>
                </a:highlight>
              </a:rPr>
              <a:t>: read file</a:t>
            </a:r>
            <a:endParaRPr sz="1200">
              <a:highlight>
                <a:srgbClr val="FFFFFF"/>
              </a:highlight>
            </a:endParaRPr>
          </a:p>
          <a:p>
            <a:pPr indent="-304800" lvl="1" marL="914400" rtl="0" algn="l">
              <a:lnSpc>
                <a:spcPct val="115000"/>
              </a:lnSpc>
              <a:spcBef>
                <a:spcPts val="0"/>
              </a:spcBef>
              <a:spcAft>
                <a:spcPts val="0"/>
              </a:spcAft>
              <a:buSzPts val="1200"/>
              <a:buFont typeface="Arial"/>
              <a:buChar char="○"/>
            </a:pPr>
            <a:r>
              <a:rPr b="1" lang="en-US" sz="1200">
                <a:highlight>
                  <a:srgbClr val="FFFFFF"/>
                </a:highlight>
              </a:rPr>
              <a:t>BufferedInputStream</a:t>
            </a:r>
            <a:r>
              <a:rPr lang="en-US" sz="1200">
                <a:highlight>
                  <a:srgbClr val="FFFFFF"/>
                </a:highlight>
              </a:rPr>
              <a:t>: read</a:t>
            </a:r>
            <a:r>
              <a:rPr lang="en-US" sz="1200">
                <a:highlight>
                  <a:srgbClr val="FFFFFF"/>
                </a:highlight>
              </a:rPr>
              <a:t>ing of chunks of</a:t>
            </a:r>
            <a:r>
              <a:rPr lang="en-US" sz="1200">
                <a:highlight>
                  <a:srgbClr val="FFFFFF"/>
                </a:highlight>
              </a:rPr>
              <a:t> bytes and buffering</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highlight>
                  <a:srgbClr val="FFFFFF"/>
                </a:highlight>
              </a:rPr>
              <a:t>DataInputStream</a:t>
            </a:r>
            <a:r>
              <a:rPr lang="en-US" sz="1200">
                <a:highlight>
                  <a:srgbClr val="FFFFFF"/>
                </a:highlight>
              </a:rPr>
              <a:t>: </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Read Java primitives (int, float, long etc.) from an InputStream</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Often read data written by a Java DataOutputStream</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t>ObjectInputStream</a:t>
            </a:r>
            <a:r>
              <a:rPr lang="en-US" sz="1200"/>
              <a:t>: </a:t>
            </a:r>
            <a:endParaRPr sz="1200"/>
          </a:p>
          <a:p>
            <a:pPr indent="-304800" lvl="2" marL="1371600" rtl="0" algn="l">
              <a:lnSpc>
                <a:spcPct val="115000"/>
              </a:lnSpc>
              <a:spcBef>
                <a:spcPts val="0"/>
              </a:spcBef>
              <a:spcAft>
                <a:spcPts val="0"/>
              </a:spcAft>
              <a:buSzPts val="1200"/>
              <a:buChar char="■"/>
            </a:pPr>
            <a:r>
              <a:rPr lang="en-US" sz="1200">
                <a:highlight>
                  <a:srgbClr val="FFFFFF"/>
                </a:highlight>
              </a:rPr>
              <a:t>Read Java objects from an InputStream</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Normally read objects written (serialized) by a Java ObjectOutputStream</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The object must implement java.io.Serializable, should also contain a private static final long variable named serialVersionUID. The Java SDK and many Java IDEs contains tools to generate the serialVersionUID</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From 2015, many Java projects serialize Java objects using different mechanisms than the Java serialization mechanism (JSON, BSON etc.). This has the advantage of the objects also being readable by non-Java applications</a:t>
            </a:r>
            <a:endParaRPr sz="1200">
              <a:highlight>
                <a:srgbClr val="FFFFFF"/>
              </a:highlight>
            </a:endParaRPr>
          </a:p>
          <a:p>
            <a:pPr indent="-304800" lvl="0" marL="457200" rtl="0" algn="l">
              <a:lnSpc>
                <a:spcPct val="115000"/>
              </a:lnSpc>
              <a:spcBef>
                <a:spcPts val="0"/>
              </a:spcBef>
              <a:spcAft>
                <a:spcPts val="0"/>
              </a:spcAft>
              <a:buSzPts val="1200"/>
              <a:buFont typeface="Calibri"/>
              <a:buChar char="•"/>
            </a:pPr>
            <a:r>
              <a:rPr b="1" lang="en-US" sz="1200">
                <a:highlight>
                  <a:srgbClr val="FFFFFF"/>
                </a:highlight>
              </a:rPr>
              <a:t>Character Based</a:t>
            </a:r>
            <a:r>
              <a:rPr lang="en-US" sz="1200">
                <a:highlight>
                  <a:srgbClr val="FFFFFF"/>
                </a:highlight>
              </a:rPr>
              <a:t>:</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highlight>
                  <a:schemeClr val="lt1"/>
                </a:highlight>
              </a:rPr>
              <a:t>Reader</a:t>
            </a:r>
            <a:r>
              <a:rPr lang="en-US" sz="1200">
                <a:highlight>
                  <a:schemeClr val="lt1"/>
                </a:highlight>
              </a:rPr>
              <a:t>: </a:t>
            </a:r>
            <a:r>
              <a:rPr lang="en-US" sz="1200">
                <a:highlight>
                  <a:srgbClr val="FFFFFF"/>
                </a:highlight>
              </a:rPr>
              <a:t>the base class</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t>CharArrayReader</a:t>
            </a:r>
            <a:r>
              <a:rPr lang="en-US" sz="1200"/>
              <a:t>: </a:t>
            </a:r>
            <a:r>
              <a:rPr lang="en-US" sz="1200">
                <a:highlight>
                  <a:srgbClr val="FFFFFF"/>
                </a:highlight>
              </a:rPr>
              <a:t>read from char array</a:t>
            </a:r>
            <a:endParaRPr sz="1200">
              <a:highlight>
                <a:srgbClr val="FFFFFF"/>
              </a:highlight>
            </a:endParaRPr>
          </a:p>
          <a:p>
            <a:pPr indent="-304800" lvl="1" marL="914400" rtl="0" algn="l">
              <a:lnSpc>
                <a:spcPct val="115000"/>
              </a:lnSpc>
              <a:spcBef>
                <a:spcPts val="0"/>
              </a:spcBef>
              <a:spcAft>
                <a:spcPts val="0"/>
              </a:spcAft>
              <a:buSzPts val="1200"/>
              <a:buFont typeface="Calibri"/>
              <a:buChar char="○"/>
            </a:pPr>
            <a:r>
              <a:rPr b="1" lang="en-US" sz="1200">
                <a:highlight>
                  <a:srgbClr val="FFFFFF"/>
                </a:highlight>
              </a:rPr>
              <a:t>FileReader</a:t>
            </a:r>
            <a:r>
              <a:rPr lang="en-US" sz="1200">
                <a:highlight>
                  <a:srgbClr val="FFFFFF"/>
                </a:highlight>
              </a:rPr>
              <a:t>: read file</a:t>
            </a:r>
            <a:endParaRPr sz="1200">
              <a:highlight>
                <a:srgbClr val="FFFFFF"/>
              </a:highlight>
            </a:endParaRPr>
          </a:p>
          <a:p>
            <a:pPr indent="-304800" lvl="1" marL="914400" rtl="0" algn="l">
              <a:lnSpc>
                <a:spcPct val="115000"/>
              </a:lnSpc>
              <a:spcBef>
                <a:spcPts val="0"/>
              </a:spcBef>
              <a:spcAft>
                <a:spcPts val="0"/>
              </a:spcAft>
              <a:buSzPts val="1200"/>
              <a:buFont typeface="Calibri"/>
              <a:buChar char="○"/>
            </a:pPr>
            <a:r>
              <a:rPr b="1" lang="en-US" sz="1200">
                <a:highlight>
                  <a:srgbClr val="FFFFFF"/>
                </a:highlight>
              </a:rPr>
              <a:t>BufferedReader </a:t>
            </a:r>
            <a:r>
              <a:rPr lang="en-US" sz="1200">
                <a:highlight>
                  <a:srgbClr val="FFFFFF"/>
                </a:highlight>
              </a:rPr>
              <a:t>: reading a block of characters and buffering</a:t>
            </a:r>
            <a:endParaRPr sz="1200">
              <a:highlight>
                <a:srgbClr val="FFFFFF"/>
              </a:highlight>
            </a:endParaRPr>
          </a:p>
        </p:txBody>
      </p:sp>
      <p:sp>
        <p:nvSpPr>
          <p:cNvPr id="597" name="Google Shape;597;gb422a2c12e_0_3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b422a2c12e_0_10"/>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603" name="Google Shape;603;gb422a2c12e_0_10"/>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604" name="Google Shape;604;gb422a2c12e_0_10"/>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605" name="Google Shape;605;gb422a2c12e_0_10"/>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06" name="Google Shape;606;gb422a2c12e_0_10"/>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07" name="Google Shape;607;gb422a2c12e_0_10"/>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Helpful Features: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https://docs.oracle.com/javase/tutorial/essential/io/index.html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http://tutorials.jenkov.com/java-io/index.html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608" name="Google Shape;608;gb422a2c12e_0_1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IV. COLLECTIONS</a:t>
            </a:r>
            <a:endParaRPr/>
          </a:p>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ae65fcf621_0_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X</a:t>
            </a:r>
            <a:r>
              <a:rPr lang="en-US" sz="2800"/>
              <a:t>. COMMON DESIGN PATTERNS</a:t>
            </a:r>
            <a:endParaRPr b="1" i="0" sz="2800" u="none" cap="none" strike="noStrike">
              <a:solidFill>
                <a:srgbClr val="27AAE1"/>
              </a:solidFill>
              <a:latin typeface="Calibri"/>
              <a:ea typeface="Calibri"/>
              <a:cs typeface="Calibri"/>
              <a:sym typeface="Calibri"/>
            </a:endParaRPr>
          </a:p>
        </p:txBody>
      </p:sp>
      <p:sp>
        <p:nvSpPr>
          <p:cNvPr id="614" name="Google Shape;614;gae65fcf621_0_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Decorator</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615" name="Google Shape;615;gae65fcf621_0_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X</a:t>
            </a:r>
            <a:r>
              <a:rPr lang="en-US"/>
              <a:t>. COMMON DESIGN PATTERNS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gae65fcf621_0_1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 - Problem</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21" name="Google Shape;621;gae65fcf621_0_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622" name="Google Shape;622;gae65fcf621_0_13"/>
          <p:cNvPicPr preferRelativeResize="0"/>
          <p:nvPr/>
        </p:nvPicPr>
        <p:blipFill>
          <a:blip r:embed="rId3">
            <a:alphaModFix/>
          </a:blip>
          <a:stretch>
            <a:fillRect/>
          </a:stretch>
        </p:blipFill>
        <p:spPr>
          <a:xfrm>
            <a:off x="1667663" y="914550"/>
            <a:ext cx="5808650" cy="2244251"/>
          </a:xfrm>
          <a:prstGeom prst="rect">
            <a:avLst/>
          </a:prstGeom>
          <a:noFill/>
          <a:ln>
            <a:noFill/>
          </a:ln>
        </p:spPr>
      </p:pic>
      <p:pic>
        <p:nvPicPr>
          <p:cNvPr id="623" name="Google Shape;623;gae65fcf621_0_13"/>
          <p:cNvPicPr preferRelativeResize="0"/>
          <p:nvPr/>
        </p:nvPicPr>
        <p:blipFill>
          <a:blip r:embed="rId4">
            <a:alphaModFix/>
          </a:blip>
          <a:stretch>
            <a:fillRect/>
          </a:stretch>
        </p:blipFill>
        <p:spPr>
          <a:xfrm>
            <a:off x="1831688" y="3311201"/>
            <a:ext cx="5480631" cy="295780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ae65fcf621_0_1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 - Solution</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29" name="Google Shape;629;gae65fcf621_0_1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630" name="Google Shape;630;gae65fcf621_0_19"/>
          <p:cNvPicPr preferRelativeResize="0"/>
          <p:nvPr/>
        </p:nvPicPr>
        <p:blipFill>
          <a:blip r:embed="rId3">
            <a:alphaModFix/>
          </a:blip>
          <a:stretch>
            <a:fillRect/>
          </a:stretch>
        </p:blipFill>
        <p:spPr>
          <a:xfrm>
            <a:off x="1060763" y="1000850"/>
            <a:ext cx="7022475" cy="504739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ae65fcf621_0_3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36" name="Google Shape;636;gae65fcf621_0_3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637" name="Google Shape;637;gae65fcf621_0_35"/>
          <p:cNvPicPr preferRelativeResize="0"/>
          <p:nvPr/>
        </p:nvPicPr>
        <p:blipFill>
          <a:blip r:embed="rId3">
            <a:alphaModFix/>
          </a:blip>
          <a:stretch>
            <a:fillRect/>
          </a:stretch>
        </p:blipFill>
        <p:spPr>
          <a:xfrm>
            <a:off x="1586975" y="820175"/>
            <a:ext cx="5970058" cy="4731275"/>
          </a:xfrm>
          <a:prstGeom prst="rect">
            <a:avLst/>
          </a:prstGeom>
          <a:noFill/>
          <a:ln>
            <a:noFill/>
          </a:ln>
        </p:spPr>
      </p:pic>
      <p:sp>
        <p:nvSpPr>
          <p:cNvPr id="638" name="Google Shape;638;gae65fcf621_0_35"/>
          <p:cNvSpPr txBox="1"/>
          <p:nvPr>
            <p:ph idx="1" type="body"/>
          </p:nvPr>
        </p:nvSpPr>
        <p:spPr>
          <a:xfrm>
            <a:off x="457200" y="5551450"/>
            <a:ext cx="8229600" cy="783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200">
                <a:solidFill>
                  <a:srgbClr val="444444"/>
                </a:solidFill>
                <a:highlight>
                  <a:srgbClr val="FFFFFF"/>
                </a:highlight>
              </a:rPr>
              <a:t>Creational methods take an instance of same abstract/interface type and add additional behaviors</a:t>
            </a:r>
            <a:endParaRPr sz="2200">
              <a:solidFill>
                <a:srgbClr val="000000"/>
              </a:solidFill>
              <a:highlight>
                <a:srgbClr val="FFFFFF"/>
              </a:highligh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b422a2c12e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 - Step</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44" name="Google Shape;644;gb422a2c12e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Declare common methods in an interface</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Implement those common methods in a base concrete class</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Create a base decorator class which delegates all work to the wrapped object</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All decorator classes extend the base decorator, execute its behavior before or after calling to the parent method</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Create and compose decorators according to your needs</a:t>
            </a:r>
            <a:endParaRPr sz="3000">
              <a:solidFill>
                <a:srgbClr val="000000"/>
              </a:solidFill>
              <a:highlight>
                <a:srgbClr val="FFFFFF"/>
              </a:highlight>
            </a:endParaRPr>
          </a:p>
        </p:txBody>
      </p:sp>
      <p:sp>
        <p:nvSpPr>
          <p:cNvPr id="645" name="Google Shape;645;gb422a2c12e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gb422a2c12e_0_2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 - Java IO Example</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651" name="Google Shape;651;gb422a2c12e_0_2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652" name="Google Shape;652;gb422a2c12e_0_21"/>
          <p:cNvPicPr preferRelativeResize="0"/>
          <p:nvPr/>
        </p:nvPicPr>
        <p:blipFill>
          <a:blip r:embed="rId3">
            <a:alphaModFix/>
          </a:blip>
          <a:stretch>
            <a:fillRect/>
          </a:stretch>
        </p:blipFill>
        <p:spPr>
          <a:xfrm>
            <a:off x="1074063" y="991500"/>
            <a:ext cx="6995863" cy="520205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gaac363da4d_1_23"/>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658" name="Google Shape;658;gaac363da4d_1_23"/>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659" name="Google Shape;659;gaac363da4d_1_23"/>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660" name="Google Shape;660;gaac363da4d_1_23"/>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61" name="Google Shape;661;gaac363da4d_1_23"/>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662" name="Google Shape;662;gaac363da4d_1_23"/>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Common Design Pattern:</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https://refactoring.guru/design-patterns/decorator</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663" name="Google Shape;663;gaac363da4d_1_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a2a47de880_1_3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4</a:t>
            </a:r>
            <a:r>
              <a:rPr lang="en-US"/>
              <a:t>. CLASSES AND OBJECTS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35" name="Google Shape;135;ga2a47de880_1_3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
        <p:nvSpPr>
          <p:cNvPr id="136" name="Google Shape;136;ga2a47de880_1_37"/>
          <p:cNvSpPr txBox="1"/>
          <p:nvPr/>
        </p:nvSpPr>
        <p:spPr>
          <a:xfrm>
            <a:off x="457200" y="914400"/>
            <a:ext cx="3863100" cy="5431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US" sz="1100">
                <a:solidFill>
                  <a:schemeClr val="dk1"/>
                </a:solidFill>
                <a:latin typeface="Calibri"/>
                <a:ea typeface="Calibri"/>
                <a:cs typeface="Calibri"/>
                <a:sym typeface="Calibri"/>
              </a:rPr>
              <a:t>public class Bicycle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private int id;</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private int gear;</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private int speed;</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protected </a:t>
            </a:r>
            <a:r>
              <a:rPr b="1" lang="en-US" sz="1100">
                <a:solidFill>
                  <a:schemeClr val="dk1"/>
                </a:solidFill>
                <a:latin typeface="Calibri"/>
                <a:ea typeface="Calibri"/>
                <a:cs typeface="Calibri"/>
                <a:sym typeface="Calibri"/>
              </a:rPr>
              <a:t>static </a:t>
            </a:r>
            <a:r>
              <a:rPr lang="en-US" sz="1100">
                <a:solidFill>
                  <a:schemeClr val="dk1"/>
                </a:solidFill>
                <a:latin typeface="Calibri"/>
                <a:ea typeface="Calibri"/>
                <a:cs typeface="Calibri"/>
                <a:sym typeface="Calibri"/>
              </a:rPr>
              <a:t>int numberOfBicycles = 100;</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Bicycle(int gear, int speed)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id = ++numberOfBicycles;</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.gear = gear;</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.speed = speed;</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int getId()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id;</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int getGear()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gear;</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public void setGear(int newValue)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gear = newValue;</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int getSpeed()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speed;</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public void applyBrake(int decrement)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speed -= decrement;</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public void speedUp(int increment)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speed += increment;</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a:t>
            </a:r>
            <a:endParaRPr b="1" sz="30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
        <p:nvSpPr>
          <p:cNvPr id="137" name="Google Shape;137;ga2a47de880_1_37"/>
          <p:cNvSpPr txBox="1"/>
          <p:nvPr/>
        </p:nvSpPr>
        <p:spPr>
          <a:xfrm>
            <a:off x="4433650" y="914550"/>
            <a:ext cx="4253100" cy="5431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US" sz="1100">
                <a:solidFill>
                  <a:schemeClr val="dk1"/>
                </a:solidFill>
                <a:latin typeface="Calibri"/>
                <a:ea typeface="Calibri"/>
                <a:cs typeface="Calibri"/>
                <a:sym typeface="Calibri"/>
              </a:rPr>
              <a:t>public class MountainBike extends Bicycle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private int seatHeight;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MountainBike(int </a:t>
            </a:r>
            <a:r>
              <a:rPr lang="en-US" sz="1100">
                <a:solidFill>
                  <a:schemeClr val="dk1"/>
                </a:solidFill>
                <a:latin typeface="Calibri"/>
                <a:ea typeface="Calibri"/>
                <a:cs typeface="Calibri"/>
                <a:sym typeface="Calibri"/>
              </a:rPr>
              <a:t>gear</a:t>
            </a:r>
            <a:r>
              <a:rPr lang="en-US" sz="1100">
                <a:solidFill>
                  <a:schemeClr val="dk1"/>
                </a:solidFill>
                <a:latin typeface="Calibri"/>
                <a:ea typeface="Calibri"/>
                <a:cs typeface="Calibri"/>
                <a:sym typeface="Calibri"/>
              </a:rPr>
              <a:t>, int </a:t>
            </a:r>
            <a:r>
              <a:rPr lang="en-US" sz="1100">
                <a:solidFill>
                  <a:schemeClr val="dk1"/>
                </a:solidFill>
                <a:latin typeface="Calibri"/>
                <a:ea typeface="Calibri"/>
                <a:cs typeface="Calibri"/>
                <a:sym typeface="Calibri"/>
              </a:rPr>
              <a:t>speed</a:t>
            </a:r>
            <a:r>
              <a:rPr lang="en-US" sz="1100">
                <a:solidFill>
                  <a:schemeClr val="dk1"/>
                </a:solidFill>
                <a:latin typeface="Calibri"/>
                <a:ea typeface="Calibri"/>
                <a:cs typeface="Calibri"/>
                <a:sym typeface="Calibri"/>
              </a:rPr>
              <a:t>, int </a:t>
            </a:r>
            <a:r>
              <a:rPr lang="en-US" sz="1100">
                <a:solidFill>
                  <a:schemeClr val="dk1"/>
                </a:solidFill>
                <a:latin typeface="Calibri"/>
                <a:ea typeface="Calibri"/>
                <a:cs typeface="Calibri"/>
                <a:sym typeface="Calibri"/>
              </a:rPr>
              <a:t>seatHeight</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super</a:t>
            </a:r>
            <a:r>
              <a:rPr lang="en-US" sz="1100">
                <a:solidFill>
                  <a:schemeClr val="dk1"/>
                </a:solidFill>
                <a:latin typeface="Calibri"/>
                <a:ea typeface="Calibri"/>
                <a:cs typeface="Calibri"/>
                <a:sym typeface="Calibri"/>
              </a:rPr>
              <a:t>(</a:t>
            </a:r>
            <a:r>
              <a:rPr lang="en-US" sz="1100">
                <a:solidFill>
                  <a:schemeClr val="dk1"/>
                </a:solidFill>
                <a:latin typeface="Calibri"/>
                <a:ea typeface="Calibri"/>
                <a:cs typeface="Calibri"/>
                <a:sym typeface="Calibri"/>
              </a:rPr>
              <a:t>gear</a:t>
            </a:r>
            <a:r>
              <a:rPr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speed</a:t>
            </a: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.seatHeight = </a:t>
            </a:r>
            <a:r>
              <a:rPr lang="en-US" sz="1100">
                <a:solidFill>
                  <a:schemeClr val="dk1"/>
                </a:solidFill>
                <a:latin typeface="Calibri"/>
                <a:ea typeface="Calibri"/>
                <a:cs typeface="Calibri"/>
                <a:sym typeface="Calibri"/>
              </a:rPr>
              <a:t>seatHeight</a:t>
            </a: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public static void printNumberOfBicycles()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System.out.println(numberOfBicycles);</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public void setSeatHeight(int seatHeight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.seatHeight = seatHeight;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public int getSeatHeight()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seatHeight;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public class App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static void main(String... args)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MountainBike</a:t>
            </a:r>
            <a:r>
              <a:rPr lang="en-US" sz="1100">
                <a:solidFill>
                  <a:schemeClr val="dk1"/>
                </a:solidFill>
                <a:latin typeface="Calibri"/>
                <a:ea typeface="Calibri"/>
                <a:cs typeface="Calibri"/>
                <a:sym typeface="Calibri"/>
              </a:rPr>
              <a:t>.printNumberOfBicycles();</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ad6cee23df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4. CLASSES AND OBJECTS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43" name="Google Shape;143;gad6cee23df_0_0"/>
          <p:cNvSpPr txBox="1"/>
          <p:nvPr>
            <p:ph idx="1" type="body"/>
          </p:nvPr>
        </p:nvSpPr>
        <p:spPr>
          <a:xfrm>
            <a:off x="457200" y="1170125"/>
            <a:ext cx="8229600" cy="5145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b="1" lang="en-US" sz="1800">
                <a:highlight>
                  <a:schemeClr val="lt1"/>
                </a:highlight>
              </a:rPr>
              <a:t>Field vs Property vs Variable</a:t>
            </a:r>
            <a:endParaRPr b="1" sz="1800">
              <a:highlight>
                <a:schemeClr val="lt1"/>
              </a:highlight>
            </a:endParaRPr>
          </a:p>
          <a:p>
            <a:pPr indent="-342900" lvl="0" marL="457200" rtl="0" algn="l">
              <a:spcBef>
                <a:spcPts val="0"/>
              </a:spcBef>
              <a:spcAft>
                <a:spcPts val="0"/>
              </a:spcAft>
              <a:buSzPts val="1800"/>
              <a:buChar char="•"/>
            </a:pPr>
            <a:r>
              <a:rPr b="1" lang="en-US" sz="1800">
                <a:highlight>
                  <a:schemeClr val="lt1"/>
                </a:highlight>
              </a:rPr>
              <a:t>Constructor </a:t>
            </a:r>
            <a:r>
              <a:rPr lang="en-US" sz="1800">
                <a:highlight>
                  <a:schemeClr val="lt1"/>
                </a:highlight>
              </a:rPr>
              <a:t>(new, this, super)</a:t>
            </a:r>
            <a:endParaRPr sz="1800">
              <a:highlight>
                <a:schemeClr val="lt1"/>
              </a:highlight>
            </a:endParaRPr>
          </a:p>
          <a:p>
            <a:pPr indent="-342900" lvl="0" marL="457200" rtl="0" algn="l">
              <a:spcBef>
                <a:spcPts val="0"/>
              </a:spcBef>
              <a:spcAft>
                <a:spcPts val="0"/>
              </a:spcAft>
              <a:buSzPts val="1800"/>
              <a:buChar char="•"/>
            </a:pPr>
            <a:r>
              <a:rPr b="1" lang="en-US" sz="1800">
                <a:highlight>
                  <a:schemeClr val="lt1"/>
                </a:highlight>
              </a:rPr>
              <a:t>Overloading - Method signature</a:t>
            </a:r>
            <a:r>
              <a:rPr lang="en-US" sz="1800">
                <a:highlight>
                  <a:schemeClr val="lt1"/>
                </a:highlight>
              </a:rPr>
              <a:t>:</a:t>
            </a:r>
            <a:r>
              <a:rPr b="1" lang="en-US" sz="1800">
                <a:highlight>
                  <a:schemeClr val="lt1"/>
                </a:highlight>
              </a:rPr>
              <a:t> </a:t>
            </a:r>
            <a:r>
              <a:rPr lang="en-US" sz="1800">
                <a:highlight>
                  <a:schemeClr val="lt1"/>
                </a:highlight>
              </a:rPr>
              <a:t>method name and a parameter list (number of parameters, type of the parameters and order of the parameters)</a:t>
            </a:r>
            <a:endParaRPr b="1" sz="1800"/>
          </a:p>
          <a:p>
            <a:pPr indent="-342900" lvl="0" marL="457200" marR="0" rtl="0" algn="l">
              <a:lnSpc>
                <a:spcPct val="100000"/>
              </a:lnSpc>
              <a:spcBef>
                <a:spcPts val="0"/>
              </a:spcBef>
              <a:spcAft>
                <a:spcPts val="0"/>
              </a:spcAft>
              <a:buSzPts val="1800"/>
              <a:buChar char="•"/>
            </a:pPr>
            <a:r>
              <a:rPr b="1" lang="en-US" sz="1800"/>
              <a:t>Varargs</a:t>
            </a:r>
            <a:endParaRPr b="1" sz="1800"/>
          </a:p>
          <a:p>
            <a:pPr indent="-342900" lvl="0" marL="457200" marR="0" rtl="0" algn="l">
              <a:lnSpc>
                <a:spcPct val="100000"/>
              </a:lnSpc>
              <a:spcBef>
                <a:spcPts val="0"/>
              </a:spcBef>
              <a:spcAft>
                <a:spcPts val="0"/>
              </a:spcAft>
              <a:buSzPts val="1800"/>
              <a:buChar char="•"/>
            </a:pPr>
            <a:r>
              <a:rPr b="1" lang="en-US" sz="1800"/>
              <a:t>Access Modifiers</a:t>
            </a:r>
            <a:endParaRPr b="1" sz="1800"/>
          </a:p>
          <a:p>
            <a:pPr indent="-342900" lvl="1" marL="914400" rtl="0" algn="l">
              <a:spcBef>
                <a:spcPts val="0"/>
              </a:spcBef>
              <a:spcAft>
                <a:spcPts val="0"/>
              </a:spcAft>
              <a:buSzPts val="1800"/>
              <a:buChar char="–"/>
            </a:pPr>
            <a:r>
              <a:rPr lang="en-US" sz="1800"/>
              <a:t>Class level</a:t>
            </a:r>
            <a:endParaRPr sz="1800"/>
          </a:p>
          <a:p>
            <a:pPr indent="-342900" lvl="1" marL="914400" rtl="0" algn="l">
              <a:spcBef>
                <a:spcPts val="0"/>
              </a:spcBef>
              <a:spcAft>
                <a:spcPts val="0"/>
              </a:spcAft>
              <a:buSzPts val="1800"/>
              <a:buChar char="–"/>
            </a:pPr>
            <a:r>
              <a:rPr lang="en-US" sz="1800"/>
              <a:t>Member level</a:t>
            </a:r>
            <a:endParaRPr sz="1800"/>
          </a:p>
          <a:p>
            <a:pPr indent="-342900" lvl="0" marL="457200" rtl="0" algn="l">
              <a:spcBef>
                <a:spcPts val="0"/>
              </a:spcBef>
              <a:spcAft>
                <a:spcPts val="0"/>
              </a:spcAft>
              <a:buSzPts val="1800"/>
              <a:buChar char="•"/>
            </a:pPr>
            <a:r>
              <a:rPr b="1" lang="en-US" sz="1800"/>
              <a:t>Class Members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marR="0" rtl="0" algn="l">
              <a:lnSpc>
                <a:spcPct val="100000"/>
              </a:lnSpc>
              <a:spcBef>
                <a:spcPts val="0"/>
              </a:spcBef>
              <a:spcAft>
                <a:spcPts val="0"/>
              </a:spcAft>
              <a:buNone/>
            </a:pPr>
            <a:r>
              <a:t/>
            </a:r>
            <a:endParaRPr b="1" sz="1600"/>
          </a:p>
        </p:txBody>
      </p:sp>
      <p:sp>
        <p:nvSpPr>
          <p:cNvPr id="144" name="Google Shape;144;gad6cee23df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pic>
        <p:nvPicPr>
          <p:cNvPr id="145" name="Google Shape;145;gad6cee23df_0_0"/>
          <p:cNvPicPr preferRelativeResize="0"/>
          <p:nvPr/>
        </p:nvPicPr>
        <p:blipFill rotWithShape="1">
          <a:blip r:embed="rId3">
            <a:alphaModFix/>
          </a:blip>
          <a:srcRect b="0" l="0" r="0" t="8366"/>
          <a:stretch/>
        </p:blipFill>
        <p:spPr>
          <a:xfrm>
            <a:off x="2126925" y="3695975"/>
            <a:ext cx="4890150" cy="235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