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63" r:id="rId6"/>
    <p:sldId id="285" r:id="rId7"/>
    <p:sldId id="287" r:id="rId8"/>
    <p:sldId id="260" r:id="rId9"/>
    <p:sldId id="288" r:id="rId10"/>
    <p:sldId id="289" r:id="rId11"/>
    <p:sldId id="290" r:id="rId12"/>
    <p:sldId id="291" r:id="rId13"/>
    <p:sldId id="292" r:id="rId14"/>
    <p:sldId id="264" r:id="rId15"/>
  </p:sldIdLst>
  <p:sldSz cx="9144000" cy="6858000" type="screen4x3"/>
  <p:notesSz cx="6858000" cy="9144000"/>
  <p:custDataLst>
    <p:tags r:id="rId21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817A"/>
    <a:srgbClr val="69C293"/>
    <a:srgbClr val="1E9C8C"/>
    <a:srgbClr val="FAFAFA"/>
    <a:srgbClr val="41719C"/>
    <a:srgbClr val="A2D3A6"/>
    <a:srgbClr val="3CB191"/>
    <a:srgbClr val="81BA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498" y="67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0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3F2EE-2FB3-4F90-84AF-461491A7A72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82A5F-566E-4260-A6FB-61B14D1044B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34A3F-0F2D-4603-8AED-04082D8241E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6A28A-415E-4E85-8258-F6743F4A26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C9B12-8CAE-4959-A2E0-5810D8587AC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44603-199C-4EC6-AE18-56CC6EDAD8C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66BF8-58E9-4534-A81C-EDE27610D2B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0656A-EA88-4A79-B88A-01D101CC62B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95001-60E4-43AB-8AF7-AF64426A451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1EF3C-C405-4BF4-868C-7D451AEA861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04F6E-74B5-4BFC-83C0-CE931F0A2F2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C717C-0484-459B-B4BA-53068B3E615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83D6D-2CD2-481C-9BEE-0261C816C69F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8EE59-5879-41E9-AA2D-43F90B06135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F07FD-E0CB-48C0-A88B-10918E0E44D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FCF82-5F1B-42DA-8ED5-526474991B3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C3995-C90A-4A0A-9464-0D9AC944A1E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B1B39-008B-499D-AEA4-7E8F3CD5358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2CBA0-986A-46D3-9185-E1289082CCB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1A090-022E-47E2-BA6A-BE4E6DFFAF1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5567DA-04D5-48E7-AEEA-1D2260B1821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BF10D-4848-4715-AEC0-C66A739DA35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90B2D44-2B0E-4EAD-935E-3B436921EA9A}" type="datetimeFigureOut">
              <a:rPr lang="zh-CN" altLang="en-US"/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17D93E8-C9D2-4011-AB5E-71E3AF64FD1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tags" Target="../tags/tag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tags" Target="../tags/tag8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tags" Target="../tags/tag9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tags" Target="../tags/tag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tags" Target="../tags/tag5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tags" Target="../tags/tag6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7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六边形 8"/>
          <p:cNvSpPr>
            <a:spLocks noChangeArrowheads="1"/>
          </p:cNvSpPr>
          <p:nvPr/>
        </p:nvSpPr>
        <p:spPr bwMode="auto">
          <a:xfrm>
            <a:off x="3181350" y="1487488"/>
            <a:ext cx="2779713" cy="2397125"/>
          </a:xfrm>
          <a:prstGeom prst="hexagon">
            <a:avLst>
              <a:gd name="adj" fmla="val 24991"/>
              <a:gd name="vf" fmla="val 115470"/>
            </a:avLst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052" name="图片 10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8" y="2928815"/>
            <a:ext cx="7082912" cy="309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六边形 11"/>
          <p:cNvSpPr>
            <a:spLocks noChangeArrowheads="1"/>
          </p:cNvSpPr>
          <p:nvPr/>
        </p:nvSpPr>
        <p:spPr bwMode="auto">
          <a:xfrm>
            <a:off x="3300413" y="1589088"/>
            <a:ext cx="2543175" cy="2193925"/>
          </a:xfrm>
          <a:prstGeom prst="hexagon">
            <a:avLst>
              <a:gd name="adj" fmla="val 24982"/>
              <a:gd name="vf" fmla="val 115470"/>
            </a:avLst>
          </a:prstGeom>
          <a:noFill/>
          <a:ln w="127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2054" name="直接连接符 13"/>
          <p:cNvCxnSpPr>
            <a:cxnSpLocks noChangeShapeType="1"/>
          </p:cNvCxnSpPr>
          <p:nvPr/>
        </p:nvCxnSpPr>
        <p:spPr bwMode="auto">
          <a:xfrm>
            <a:off x="1189038" y="4286250"/>
            <a:ext cx="6651625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5" name="文本框 14"/>
          <p:cNvSpPr txBox="1">
            <a:spLocks noChangeArrowheads="1"/>
          </p:cNvSpPr>
          <p:nvPr/>
        </p:nvSpPr>
        <p:spPr bwMode="auto">
          <a:xfrm>
            <a:off x="1036638" y="4410075"/>
            <a:ext cx="695642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4800" dirty="0">
                <a:solidFill>
                  <a:schemeClr val="bg1"/>
                </a:solidFill>
                <a:ea typeface="方正正中黑简体" panose="02000000000000000000" pitchFamily="2" charset="-122"/>
              </a:rPr>
              <a:t>图书信息管理系统分析</a:t>
            </a:r>
            <a:r>
              <a:rPr lang="zh-CN" altLang="zh-CN" sz="4800" dirty="0">
                <a:solidFill>
                  <a:schemeClr val="bg1"/>
                </a:solidFill>
                <a:ea typeface="方正正中黑简体" panose="02000000000000000000" pitchFamily="2" charset="-122"/>
              </a:rPr>
              <a:t>建模</a:t>
            </a:r>
            <a:endParaRPr lang="zh-CN" altLang="zh-CN" sz="4800" dirty="0">
              <a:solidFill>
                <a:schemeClr val="bg1"/>
              </a:solidFill>
              <a:ea typeface="方正正中黑简体" panose="02000000000000000000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01503" y="2132052"/>
            <a:ext cx="17187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rgbClr val="1E81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0v0</a:t>
            </a:r>
            <a:endParaRPr lang="zh-CN" altLang="en-US" sz="6600" b="1" dirty="0">
              <a:solidFill>
                <a:srgbClr val="1E81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913"/>
            <a:ext cx="91440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Freeform 34"/>
          <p:cNvSpPr/>
          <p:nvPr/>
        </p:nvSpPr>
        <p:spPr bwMode="auto">
          <a:xfrm>
            <a:off x="3656013" y="2809875"/>
            <a:ext cx="363537" cy="320675"/>
          </a:xfrm>
          <a:custGeom>
            <a:avLst/>
            <a:gdLst>
              <a:gd name="T0" fmla="*/ 363537 w 136"/>
              <a:gd name="T1" fmla="*/ 128270 h 120"/>
              <a:gd name="T2" fmla="*/ 181769 w 136"/>
              <a:gd name="T3" fmla="*/ 0 h 120"/>
              <a:gd name="T4" fmla="*/ 0 w 136"/>
              <a:gd name="T5" fmla="*/ 128270 h 120"/>
              <a:gd name="T6" fmla="*/ 98903 w 136"/>
              <a:gd name="T7" fmla="*/ 243179 h 120"/>
              <a:gd name="T8" fmla="*/ 58807 w 136"/>
              <a:gd name="T9" fmla="*/ 320675 h 120"/>
              <a:gd name="T10" fmla="*/ 195134 w 136"/>
              <a:gd name="T11" fmla="*/ 256540 h 120"/>
              <a:gd name="T12" fmla="*/ 363537 w 136"/>
              <a:gd name="T13" fmla="*/ 128270 h 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6" h="120">
                <a:moveTo>
                  <a:pt x="136" y="48"/>
                </a:moveTo>
                <a:cubicBezTo>
                  <a:pt x="136" y="22"/>
                  <a:pt x="106" y="0"/>
                  <a:pt x="68" y="0"/>
                </a:cubicBezTo>
                <a:cubicBezTo>
                  <a:pt x="31" y="0"/>
                  <a:pt x="0" y="22"/>
                  <a:pt x="0" y="48"/>
                </a:cubicBezTo>
                <a:cubicBezTo>
                  <a:pt x="0" y="67"/>
                  <a:pt x="15" y="83"/>
                  <a:pt x="37" y="91"/>
                </a:cubicBezTo>
                <a:cubicBezTo>
                  <a:pt x="38" y="96"/>
                  <a:pt x="37" y="106"/>
                  <a:pt x="22" y="120"/>
                </a:cubicBezTo>
                <a:cubicBezTo>
                  <a:pt x="22" y="120"/>
                  <a:pt x="54" y="111"/>
                  <a:pt x="73" y="96"/>
                </a:cubicBezTo>
                <a:cubicBezTo>
                  <a:pt x="108" y="94"/>
                  <a:pt x="136" y="73"/>
                  <a:pt x="136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" name="Freeform 64"/>
          <p:cNvSpPr>
            <a:spLocks noEditPoints="1"/>
          </p:cNvSpPr>
          <p:nvPr/>
        </p:nvSpPr>
        <p:spPr bwMode="auto">
          <a:xfrm>
            <a:off x="3702050" y="4229100"/>
            <a:ext cx="327025" cy="312738"/>
          </a:xfrm>
          <a:custGeom>
            <a:avLst/>
            <a:gdLst>
              <a:gd name="T0" fmla="*/ 307354 w 133"/>
              <a:gd name="T1" fmla="*/ 0 h 127"/>
              <a:gd name="T2" fmla="*/ 22130 w 133"/>
              <a:gd name="T3" fmla="*/ 0 h 127"/>
              <a:gd name="T4" fmla="*/ 0 w 133"/>
              <a:gd name="T5" fmla="*/ 22163 h 127"/>
              <a:gd name="T6" fmla="*/ 0 w 133"/>
              <a:gd name="T7" fmla="*/ 224088 h 127"/>
              <a:gd name="T8" fmla="*/ 22130 w 133"/>
              <a:gd name="T9" fmla="*/ 246250 h 127"/>
              <a:gd name="T10" fmla="*/ 130318 w 133"/>
              <a:gd name="T11" fmla="*/ 246250 h 127"/>
              <a:gd name="T12" fmla="*/ 98353 w 133"/>
              <a:gd name="T13" fmla="*/ 290575 h 127"/>
              <a:gd name="T14" fmla="*/ 98353 w 133"/>
              <a:gd name="T15" fmla="*/ 312738 h 127"/>
              <a:gd name="T16" fmla="*/ 130318 w 133"/>
              <a:gd name="T17" fmla="*/ 312738 h 127"/>
              <a:gd name="T18" fmla="*/ 196707 w 133"/>
              <a:gd name="T19" fmla="*/ 312738 h 127"/>
              <a:gd name="T20" fmla="*/ 231130 w 133"/>
              <a:gd name="T21" fmla="*/ 312738 h 127"/>
              <a:gd name="T22" fmla="*/ 231130 w 133"/>
              <a:gd name="T23" fmla="*/ 290575 h 127"/>
              <a:gd name="T24" fmla="*/ 196707 w 133"/>
              <a:gd name="T25" fmla="*/ 246250 h 127"/>
              <a:gd name="T26" fmla="*/ 307354 w 133"/>
              <a:gd name="T27" fmla="*/ 246250 h 127"/>
              <a:gd name="T28" fmla="*/ 327025 w 133"/>
              <a:gd name="T29" fmla="*/ 224088 h 127"/>
              <a:gd name="T30" fmla="*/ 327025 w 133"/>
              <a:gd name="T31" fmla="*/ 22163 h 127"/>
              <a:gd name="T32" fmla="*/ 307354 w 133"/>
              <a:gd name="T33" fmla="*/ 0 h 127"/>
              <a:gd name="T34" fmla="*/ 147530 w 133"/>
              <a:gd name="T35" fmla="*/ 219163 h 127"/>
              <a:gd name="T36" fmla="*/ 164742 w 133"/>
              <a:gd name="T37" fmla="*/ 201925 h 127"/>
              <a:gd name="T38" fmla="*/ 184413 w 133"/>
              <a:gd name="T39" fmla="*/ 219163 h 127"/>
              <a:gd name="T40" fmla="*/ 164742 w 133"/>
              <a:gd name="T41" fmla="*/ 238863 h 127"/>
              <a:gd name="T42" fmla="*/ 147530 w 133"/>
              <a:gd name="T43" fmla="*/ 219163 h 127"/>
              <a:gd name="T44" fmla="*/ 304895 w 133"/>
              <a:gd name="T45" fmla="*/ 194538 h 127"/>
              <a:gd name="T46" fmla="*/ 24588 w 133"/>
              <a:gd name="T47" fmla="*/ 194538 h 127"/>
              <a:gd name="T48" fmla="*/ 24588 w 133"/>
              <a:gd name="T49" fmla="*/ 24625 h 127"/>
              <a:gd name="T50" fmla="*/ 304895 w 133"/>
              <a:gd name="T51" fmla="*/ 24625 h 127"/>
              <a:gd name="T52" fmla="*/ 304895 w 133"/>
              <a:gd name="T53" fmla="*/ 194538 h 12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33" h="127">
                <a:moveTo>
                  <a:pt x="12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6"/>
                  <a:pt x="4" y="100"/>
                  <a:pt x="9" y="100"/>
                </a:cubicBezTo>
                <a:cubicBezTo>
                  <a:pt x="53" y="100"/>
                  <a:pt x="53" y="100"/>
                  <a:pt x="53" y="100"/>
                </a:cubicBezTo>
                <a:cubicBezTo>
                  <a:pt x="53" y="100"/>
                  <a:pt x="55" y="118"/>
                  <a:pt x="40" y="118"/>
                </a:cubicBezTo>
                <a:cubicBezTo>
                  <a:pt x="40" y="127"/>
                  <a:pt x="40" y="127"/>
                  <a:pt x="40" y="127"/>
                </a:cubicBezTo>
                <a:cubicBezTo>
                  <a:pt x="53" y="127"/>
                  <a:pt x="53" y="127"/>
                  <a:pt x="53" y="127"/>
                </a:cubicBezTo>
                <a:cubicBezTo>
                  <a:pt x="80" y="127"/>
                  <a:pt x="80" y="127"/>
                  <a:pt x="80" y="127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18"/>
                  <a:pt x="94" y="118"/>
                  <a:pt x="94" y="118"/>
                </a:cubicBezTo>
                <a:cubicBezTo>
                  <a:pt x="78" y="118"/>
                  <a:pt x="80" y="100"/>
                  <a:pt x="80" y="100"/>
                </a:cubicBezTo>
                <a:cubicBezTo>
                  <a:pt x="125" y="100"/>
                  <a:pt x="125" y="100"/>
                  <a:pt x="125" y="100"/>
                </a:cubicBezTo>
                <a:cubicBezTo>
                  <a:pt x="129" y="100"/>
                  <a:pt x="133" y="96"/>
                  <a:pt x="133" y="91"/>
                </a:cubicBezTo>
                <a:cubicBezTo>
                  <a:pt x="133" y="9"/>
                  <a:pt x="133" y="9"/>
                  <a:pt x="133" y="9"/>
                </a:cubicBezTo>
                <a:cubicBezTo>
                  <a:pt x="133" y="4"/>
                  <a:pt x="129" y="0"/>
                  <a:pt x="125" y="0"/>
                </a:cubicBezTo>
                <a:close/>
                <a:moveTo>
                  <a:pt x="60" y="89"/>
                </a:moveTo>
                <a:cubicBezTo>
                  <a:pt x="60" y="85"/>
                  <a:pt x="63" y="82"/>
                  <a:pt x="67" y="82"/>
                </a:cubicBezTo>
                <a:cubicBezTo>
                  <a:pt x="72" y="82"/>
                  <a:pt x="75" y="85"/>
                  <a:pt x="75" y="89"/>
                </a:cubicBezTo>
                <a:cubicBezTo>
                  <a:pt x="75" y="94"/>
                  <a:pt x="72" y="97"/>
                  <a:pt x="67" y="97"/>
                </a:cubicBezTo>
                <a:cubicBezTo>
                  <a:pt x="63" y="97"/>
                  <a:pt x="60" y="94"/>
                  <a:pt x="60" y="89"/>
                </a:cubicBezTo>
                <a:close/>
                <a:moveTo>
                  <a:pt x="124" y="79"/>
                </a:moveTo>
                <a:cubicBezTo>
                  <a:pt x="10" y="79"/>
                  <a:pt x="10" y="79"/>
                  <a:pt x="10" y="79"/>
                </a:cubicBezTo>
                <a:cubicBezTo>
                  <a:pt x="10" y="10"/>
                  <a:pt x="10" y="10"/>
                  <a:pt x="10" y="10"/>
                </a:cubicBezTo>
                <a:cubicBezTo>
                  <a:pt x="124" y="10"/>
                  <a:pt x="124" y="10"/>
                  <a:pt x="124" y="10"/>
                </a:cubicBezTo>
                <a:lnTo>
                  <a:pt x="124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" name="Freeform 110"/>
          <p:cNvSpPr/>
          <p:nvPr/>
        </p:nvSpPr>
        <p:spPr bwMode="auto">
          <a:xfrm>
            <a:off x="5354638" y="4311650"/>
            <a:ext cx="80962" cy="80963"/>
          </a:xfrm>
          <a:custGeom>
            <a:avLst/>
            <a:gdLst>
              <a:gd name="T0" fmla="*/ 0 w 41"/>
              <a:gd name="T1" fmla="*/ 77014 h 41"/>
              <a:gd name="T2" fmla="*/ 5924 w 41"/>
              <a:gd name="T3" fmla="*/ 80963 h 41"/>
              <a:gd name="T4" fmla="*/ 80962 w 41"/>
              <a:gd name="T5" fmla="*/ 5924 h 41"/>
              <a:gd name="T6" fmla="*/ 77013 w 41"/>
              <a:gd name="T7" fmla="*/ 0 h 41"/>
              <a:gd name="T8" fmla="*/ 0 w 41"/>
              <a:gd name="T9" fmla="*/ 77014 h 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" h="41">
                <a:moveTo>
                  <a:pt x="0" y="39"/>
                </a:moveTo>
                <a:lnTo>
                  <a:pt x="3" y="41"/>
                </a:lnTo>
                <a:lnTo>
                  <a:pt x="41" y="3"/>
                </a:lnTo>
                <a:lnTo>
                  <a:pt x="39" y="0"/>
                </a:lnTo>
                <a:lnTo>
                  <a:pt x="0" y="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1" name="Freeform 111"/>
          <p:cNvSpPr/>
          <p:nvPr/>
        </p:nvSpPr>
        <p:spPr bwMode="auto">
          <a:xfrm>
            <a:off x="5335588" y="4289425"/>
            <a:ext cx="88900" cy="92075"/>
          </a:xfrm>
          <a:custGeom>
            <a:avLst/>
            <a:gdLst>
              <a:gd name="T0" fmla="*/ 74757 w 44"/>
              <a:gd name="T1" fmla="*/ 0 h 46"/>
              <a:gd name="T2" fmla="*/ 0 w 44"/>
              <a:gd name="T3" fmla="*/ 78064 h 46"/>
              <a:gd name="T4" fmla="*/ 12123 w 44"/>
              <a:gd name="T5" fmla="*/ 92075 h 46"/>
              <a:gd name="T6" fmla="*/ 88900 w 44"/>
              <a:gd name="T7" fmla="*/ 16013 h 46"/>
              <a:gd name="T8" fmla="*/ 74757 w 44"/>
              <a:gd name="T9" fmla="*/ 0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" h="46">
                <a:moveTo>
                  <a:pt x="37" y="0"/>
                </a:moveTo>
                <a:lnTo>
                  <a:pt x="0" y="39"/>
                </a:lnTo>
                <a:lnTo>
                  <a:pt x="6" y="46"/>
                </a:lnTo>
                <a:lnTo>
                  <a:pt x="44" y="8"/>
                </a:lnTo>
                <a:lnTo>
                  <a:pt x="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2" name="Freeform 112"/>
          <p:cNvSpPr/>
          <p:nvPr/>
        </p:nvSpPr>
        <p:spPr bwMode="auto">
          <a:xfrm>
            <a:off x="5319713" y="4276725"/>
            <a:ext cx="84137" cy="84138"/>
          </a:xfrm>
          <a:custGeom>
            <a:avLst/>
            <a:gdLst>
              <a:gd name="T0" fmla="*/ 0 w 42"/>
              <a:gd name="T1" fmla="*/ 76125 h 42"/>
              <a:gd name="T2" fmla="*/ 8013 w 42"/>
              <a:gd name="T3" fmla="*/ 84138 h 42"/>
              <a:gd name="T4" fmla="*/ 84137 w 42"/>
              <a:gd name="T5" fmla="*/ 8013 h 42"/>
              <a:gd name="T6" fmla="*/ 76124 w 42"/>
              <a:gd name="T7" fmla="*/ 0 h 42"/>
              <a:gd name="T8" fmla="*/ 0 w 42"/>
              <a:gd name="T9" fmla="*/ 76125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42">
                <a:moveTo>
                  <a:pt x="0" y="38"/>
                </a:moveTo>
                <a:lnTo>
                  <a:pt x="4" y="42"/>
                </a:lnTo>
                <a:lnTo>
                  <a:pt x="42" y="4"/>
                </a:lnTo>
                <a:lnTo>
                  <a:pt x="38" y="0"/>
                </a:lnTo>
                <a:lnTo>
                  <a:pt x="0" y="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3" name="Freeform 113"/>
          <p:cNvSpPr/>
          <p:nvPr/>
        </p:nvSpPr>
        <p:spPr bwMode="auto">
          <a:xfrm>
            <a:off x="5297488" y="4359275"/>
            <a:ext cx="57150" cy="55563"/>
          </a:xfrm>
          <a:custGeom>
            <a:avLst/>
            <a:gdLst>
              <a:gd name="T0" fmla="*/ 57150 w 28"/>
              <a:gd name="T1" fmla="*/ 39688 h 28"/>
              <a:gd name="T2" fmla="*/ 16329 w 28"/>
              <a:gd name="T3" fmla="*/ 0 h 28"/>
              <a:gd name="T4" fmla="*/ 0 w 28"/>
              <a:gd name="T5" fmla="*/ 39688 h 28"/>
              <a:gd name="T6" fmla="*/ 18370 w 28"/>
              <a:gd name="T7" fmla="*/ 55563 h 28"/>
              <a:gd name="T8" fmla="*/ 57150 w 28"/>
              <a:gd name="T9" fmla="*/ 39688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" h="28">
                <a:moveTo>
                  <a:pt x="28" y="20"/>
                </a:moveTo>
                <a:lnTo>
                  <a:pt x="8" y="0"/>
                </a:lnTo>
                <a:lnTo>
                  <a:pt x="0" y="20"/>
                </a:lnTo>
                <a:lnTo>
                  <a:pt x="9" y="28"/>
                </a:lnTo>
                <a:lnTo>
                  <a:pt x="28" y="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4" name="Freeform 114"/>
          <p:cNvSpPr/>
          <p:nvPr/>
        </p:nvSpPr>
        <p:spPr bwMode="auto">
          <a:xfrm>
            <a:off x="5283200" y="4405313"/>
            <a:ext cx="28575" cy="25400"/>
          </a:xfrm>
          <a:custGeom>
            <a:avLst/>
            <a:gdLst>
              <a:gd name="T0" fmla="*/ 0 w 14"/>
              <a:gd name="T1" fmla="*/ 25400 h 13"/>
              <a:gd name="T2" fmla="*/ 28575 w 14"/>
              <a:gd name="T3" fmla="*/ 11723 h 13"/>
              <a:gd name="T4" fmla="*/ 12246 w 14"/>
              <a:gd name="T5" fmla="*/ 0 h 13"/>
              <a:gd name="T6" fmla="*/ 0 w 14"/>
              <a:gd name="T7" fmla="*/ 25400 h 1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" h="13">
                <a:moveTo>
                  <a:pt x="0" y="13"/>
                </a:moveTo>
                <a:lnTo>
                  <a:pt x="14" y="6"/>
                </a:lnTo>
                <a:lnTo>
                  <a:pt x="6" y="0"/>
                </a:lnTo>
                <a:lnTo>
                  <a:pt x="0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5" name="Freeform 115"/>
          <p:cNvSpPr/>
          <p:nvPr/>
        </p:nvSpPr>
        <p:spPr bwMode="auto">
          <a:xfrm>
            <a:off x="5402263" y="4256088"/>
            <a:ext cx="55562" cy="57150"/>
          </a:xfrm>
          <a:custGeom>
            <a:avLst/>
            <a:gdLst>
              <a:gd name="T0" fmla="*/ 13891 w 28"/>
              <a:gd name="T1" fmla="*/ 0 h 28"/>
              <a:gd name="T2" fmla="*/ 0 w 28"/>
              <a:gd name="T3" fmla="*/ 16329 h 28"/>
              <a:gd name="T4" fmla="*/ 39687 w 28"/>
              <a:gd name="T5" fmla="*/ 57150 h 28"/>
              <a:gd name="T6" fmla="*/ 55562 w 28"/>
              <a:gd name="T7" fmla="*/ 40821 h 28"/>
              <a:gd name="T8" fmla="*/ 13891 w 28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" h="28">
                <a:moveTo>
                  <a:pt x="7" y="0"/>
                </a:moveTo>
                <a:lnTo>
                  <a:pt x="0" y="8"/>
                </a:lnTo>
                <a:lnTo>
                  <a:pt x="20" y="28"/>
                </a:lnTo>
                <a:lnTo>
                  <a:pt x="28" y="20"/>
                </a:lnTo>
                <a:lnTo>
                  <a:pt x="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6" name="Freeform 116"/>
          <p:cNvSpPr/>
          <p:nvPr/>
        </p:nvSpPr>
        <p:spPr bwMode="auto">
          <a:xfrm>
            <a:off x="5145088" y="4229100"/>
            <a:ext cx="225425" cy="273050"/>
          </a:xfrm>
          <a:custGeom>
            <a:avLst/>
            <a:gdLst>
              <a:gd name="T0" fmla="*/ 209323 w 112"/>
              <a:gd name="T1" fmla="*/ 202780 h 136"/>
              <a:gd name="T2" fmla="*/ 167056 w 112"/>
              <a:gd name="T3" fmla="*/ 202780 h 136"/>
              <a:gd name="T4" fmla="*/ 167056 w 112"/>
              <a:gd name="T5" fmla="*/ 258996 h 136"/>
              <a:gd name="T6" fmla="*/ 14089 w 112"/>
              <a:gd name="T7" fmla="*/ 258996 h 136"/>
              <a:gd name="T8" fmla="*/ 14089 w 112"/>
              <a:gd name="T9" fmla="*/ 64247 h 136"/>
              <a:gd name="T10" fmla="*/ 209323 w 112"/>
              <a:gd name="T11" fmla="*/ 64247 h 136"/>
              <a:gd name="T12" fmla="*/ 209323 w 112"/>
              <a:gd name="T13" fmla="*/ 80309 h 136"/>
              <a:gd name="T14" fmla="*/ 225425 w 112"/>
              <a:gd name="T15" fmla="*/ 64247 h 136"/>
              <a:gd name="T16" fmla="*/ 225425 w 112"/>
              <a:gd name="T17" fmla="*/ 12046 h 136"/>
              <a:gd name="T18" fmla="*/ 195234 w 112"/>
              <a:gd name="T19" fmla="*/ 12046 h 136"/>
              <a:gd name="T20" fmla="*/ 195234 w 112"/>
              <a:gd name="T21" fmla="*/ 40154 h 136"/>
              <a:gd name="T22" fmla="*/ 191209 w 112"/>
              <a:gd name="T23" fmla="*/ 40154 h 136"/>
              <a:gd name="T24" fmla="*/ 191209 w 112"/>
              <a:gd name="T25" fmla="*/ 0 h 136"/>
              <a:gd name="T26" fmla="*/ 179132 w 112"/>
              <a:gd name="T27" fmla="*/ 0 h 136"/>
              <a:gd name="T28" fmla="*/ 179132 w 112"/>
              <a:gd name="T29" fmla="*/ 40154 h 136"/>
              <a:gd name="T30" fmla="*/ 175107 w 112"/>
              <a:gd name="T31" fmla="*/ 40154 h 136"/>
              <a:gd name="T32" fmla="*/ 175107 w 112"/>
              <a:gd name="T33" fmla="*/ 12046 h 136"/>
              <a:gd name="T34" fmla="*/ 159005 w 112"/>
              <a:gd name="T35" fmla="*/ 12046 h 136"/>
              <a:gd name="T36" fmla="*/ 159005 w 112"/>
              <a:gd name="T37" fmla="*/ 40154 h 136"/>
              <a:gd name="T38" fmla="*/ 152967 w 112"/>
              <a:gd name="T39" fmla="*/ 40154 h 136"/>
              <a:gd name="T40" fmla="*/ 152967 w 112"/>
              <a:gd name="T41" fmla="*/ 0 h 136"/>
              <a:gd name="T42" fmla="*/ 144916 w 112"/>
              <a:gd name="T43" fmla="*/ 0 h 136"/>
              <a:gd name="T44" fmla="*/ 144916 w 112"/>
              <a:gd name="T45" fmla="*/ 40154 h 136"/>
              <a:gd name="T46" fmla="*/ 136865 w 112"/>
              <a:gd name="T47" fmla="*/ 40154 h 136"/>
              <a:gd name="T48" fmla="*/ 136865 w 112"/>
              <a:gd name="T49" fmla="*/ 12046 h 136"/>
              <a:gd name="T50" fmla="*/ 120763 w 112"/>
              <a:gd name="T51" fmla="*/ 12046 h 136"/>
              <a:gd name="T52" fmla="*/ 120763 w 112"/>
              <a:gd name="T53" fmla="*/ 40154 h 136"/>
              <a:gd name="T54" fmla="*/ 114725 w 112"/>
              <a:gd name="T55" fmla="*/ 40154 h 136"/>
              <a:gd name="T56" fmla="*/ 114725 w 112"/>
              <a:gd name="T57" fmla="*/ 0 h 136"/>
              <a:gd name="T58" fmla="*/ 106674 w 112"/>
              <a:gd name="T59" fmla="*/ 0 h 136"/>
              <a:gd name="T60" fmla="*/ 106674 w 112"/>
              <a:gd name="T61" fmla="*/ 40154 h 136"/>
              <a:gd name="T62" fmla="*/ 102649 w 112"/>
              <a:gd name="T63" fmla="*/ 40154 h 136"/>
              <a:gd name="T64" fmla="*/ 102649 w 112"/>
              <a:gd name="T65" fmla="*/ 12046 h 136"/>
              <a:gd name="T66" fmla="*/ 86547 w 112"/>
              <a:gd name="T67" fmla="*/ 12046 h 136"/>
              <a:gd name="T68" fmla="*/ 86547 w 112"/>
              <a:gd name="T69" fmla="*/ 40154 h 136"/>
              <a:gd name="T70" fmla="*/ 80509 w 112"/>
              <a:gd name="T71" fmla="*/ 40154 h 136"/>
              <a:gd name="T72" fmla="*/ 80509 w 112"/>
              <a:gd name="T73" fmla="*/ 0 h 136"/>
              <a:gd name="T74" fmla="*/ 70445 w 112"/>
              <a:gd name="T75" fmla="*/ 0 h 136"/>
              <a:gd name="T76" fmla="*/ 70445 w 112"/>
              <a:gd name="T77" fmla="*/ 40154 h 136"/>
              <a:gd name="T78" fmla="*/ 64407 w 112"/>
              <a:gd name="T79" fmla="*/ 40154 h 136"/>
              <a:gd name="T80" fmla="*/ 64407 w 112"/>
              <a:gd name="T81" fmla="*/ 12046 h 136"/>
              <a:gd name="T82" fmla="*/ 50318 w 112"/>
              <a:gd name="T83" fmla="*/ 12046 h 136"/>
              <a:gd name="T84" fmla="*/ 50318 w 112"/>
              <a:gd name="T85" fmla="*/ 40154 h 136"/>
              <a:gd name="T86" fmla="*/ 46293 w 112"/>
              <a:gd name="T87" fmla="*/ 40154 h 136"/>
              <a:gd name="T88" fmla="*/ 46293 w 112"/>
              <a:gd name="T89" fmla="*/ 0 h 136"/>
              <a:gd name="T90" fmla="*/ 34216 w 112"/>
              <a:gd name="T91" fmla="*/ 0 h 136"/>
              <a:gd name="T92" fmla="*/ 34216 w 112"/>
              <a:gd name="T93" fmla="*/ 40154 h 136"/>
              <a:gd name="T94" fmla="*/ 30191 w 112"/>
              <a:gd name="T95" fmla="*/ 40154 h 136"/>
              <a:gd name="T96" fmla="*/ 30191 w 112"/>
              <a:gd name="T97" fmla="*/ 12046 h 136"/>
              <a:gd name="T98" fmla="*/ 0 w 112"/>
              <a:gd name="T99" fmla="*/ 12046 h 136"/>
              <a:gd name="T100" fmla="*/ 0 w 112"/>
              <a:gd name="T101" fmla="*/ 48185 h 136"/>
              <a:gd name="T102" fmla="*/ 0 w 112"/>
              <a:gd name="T103" fmla="*/ 56216 h 136"/>
              <a:gd name="T104" fmla="*/ 0 w 112"/>
              <a:gd name="T105" fmla="*/ 273050 h 136"/>
              <a:gd name="T106" fmla="*/ 179132 w 112"/>
              <a:gd name="T107" fmla="*/ 273050 h 136"/>
              <a:gd name="T108" fmla="*/ 225425 w 112"/>
              <a:gd name="T109" fmla="*/ 220849 h 136"/>
              <a:gd name="T110" fmla="*/ 225425 w 112"/>
              <a:gd name="T111" fmla="*/ 168649 h 136"/>
              <a:gd name="T112" fmla="*/ 209323 w 112"/>
              <a:gd name="T113" fmla="*/ 184710 h 136"/>
              <a:gd name="T114" fmla="*/ 209323 w 112"/>
              <a:gd name="T115" fmla="*/ 202780 h 1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112" h="136">
                <a:moveTo>
                  <a:pt x="104" y="101"/>
                </a:moveTo>
                <a:lnTo>
                  <a:pt x="83" y="101"/>
                </a:lnTo>
                <a:lnTo>
                  <a:pt x="83" y="129"/>
                </a:lnTo>
                <a:lnTo>
                  <a:pt x="7" y="129"/>
                </a:lnTo>
                <a:lnTo>
                  <a:pt x="7" y="32"/>
                </a:lnTo>
                <a:lnTo>
                  <a:pt x="104" y="32"/>
                </a:lnTo>
                <a:lnTo>
                  <a:pt x="104" y="40"/>
                </a:lnTo>
                <a:lnTo>
                  <a:pt x="112" y="32"/>
                </a:lnTo>
                <a:lnTo>
                  <a:pt x="112" y="6"/>
                </a:lnTo>
                <a:lnTo>
                  <a:pt x="97" y="6"/>
                </a:lnTo>
                <a:lnTo>
                  <a:pt x="97" y="20"/>
                </a:lnTo>
                <a:lnTo>
                  <a:pt x="95" y="20"/>
                </a:lnTo>
                <a:lnTo>
                  <a:pt x="95" y="0"/>
                </a:lnTo>
                <a:lnTo>
                  <a:pt x="89" y="0"/>
                </a:lnTo>
                <a:lnTo>
                  <a:pt x="89" y="20"/>
                </a:lnTo>
                <a:lnTo>
                  <a:pt x="87" y="20"/>
                </a:lnTo>
                <a:lnTo>
                  <a:pt x="87" y="6"/>
                </a:lnTo>
                <a:lnTo>
                  <a:pt x="79" y="6"/>
                </a:lnTo>
                <a:lnTo>
                  <a:pt x="79" y="20"/>
                </a:lnTo>
                <a:lnTo>
                  <a:pt x="76" y="20"/>
                </a:lnTo>
                <a:lnTo>
                  <a:pt x="76" y="0"/>
                </a:lnTo>
                <a:lnTo>
                  <a:pt x="72" y="0"/>
                </a:lnTo>
                <a:lnTo>
                  <a:pt x="72" y="20"/>
                </a:lnTo>
                <a:lnTo>
                  <a:pt x="68" y="20"/>
                </a:lnTo>
                <a:lnTo>
                  <a:pt x="68" y="6"/>
                </a:lnTo>
                <a:lnTo>
                  <a:pt x="60" y="6"/>
                </a:lnTo>
                <a:lnTo>
                  <a:pt x="60" y="20"/>
                </a:lnTo>
                <a:lnTo>
                  <a:pt x="57" y="20"/>
                </a:lnTo>
                <a:lnTo>
                  <a:pt x="57" y="0"/>
                </a:lnTo>
                <a:lnTo>
                  <a:pt x="53" y="0"/>
                </a:lnTo>
                <a:lnTo>
                  <a:pt x="53" y="20"/>
                </a:lnTo>
                <a:lnTo>
                  <a:pt x="51" y="20"/>
                </a:lnTo>
                <a:lnTo>
                  <a:pt x="51" y="6"/>
                </a:lnTo>
                <a:lnTo>
                  <a:pt x="43" y="6"/>
                </a:lnTo>
                <a:lnTo>
                  <a:pt x="43" y="20"/>
                </a:lnTo>
                <a:lnTo>
                  <a:pt x="40" y="20"/>
                </a:lnTo>
                <a:lnTo>
                  <a:pt x="40" y="0"/>
                </a:lnTo>
                <a:lnTo>
                  <a:pt x="35" y="0"/>
                </a:lnTo>
                <a:lnTo>
                  <a:pt x="35" y="20"/>
                </a:lnTo>
                <a:lnTo>
                  <a:pt x="32" y="20"/>
                </a:lnTo>
                <a:lnTo>
                  <a:pt x="32" y="6"/>
                </a:lnTo>
                <a:lnTo>
                  <a:pt x="25" y="6"/>
                </a:lnTo>
                <a:lnTo>
                  <a:pt x="25" y="20"/>
                </a:lnTo>
                <a:lnTo>
                  <a:pt x="23" y="20"/>
                </a:lnTo>
                <a:lnTo>
                  <a:pt x="23" y="0"/>
                </a:lnTo>
                <a:lnTo>
                  <a:pt x="17" y="0"/>
                </a:lnTo>
                <a:lnTo>
                  <a:pt x="17" y="20"/>
                </a:lnTo>
                <a:lnTo>
                  <a:pt x="15" y="20"/>
                </a:lnTo>
                <a:lnTo>
                  <a:pt x="15" y="6"/>
                </a:lnTo>
                <a:lnTo>
                  <a:pt x="0" y="6"/>
                </a:lnTo>
                <a:lnTo>
                  <a:pt x="0" y="24"/>
                </a:lnTo>
                <a:lnTo>
                  <a:pt x="0" y="28"/>
                </a:lnTo>
                <a:lnTo>
                  <a:pt x="0" y="136"/>
                </a:lnTo>
                <a:lnTo>
                  <a:pt x="89" y="136"/>
                </a:lnTo>
                <a:lnTo>
                  <a:pt x="112" y="110"/>
                </a:lnTo>
                <a:lnTo>
                  <a:pt x="112" y="84"/>
                </a:lnTo>
                <a:lnTo>
                  <a:pt x="104" y="92"/>
                </a:lnTo>
                <a:lnTo>
                  <a:pt x="104" y="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7" name="Rectangle 117"/>
          <p:cNvSpPr>
            <a:spLocks noChangeArrowheads="1"/>
          </p:cNvSpPr>
          <p:nvPr/>
        </p:nvSpPr>
        <p:spPr bwMode="auto">
          <a:xfrm>
            <a:off x="5184775" y="4321175"/>
            <a:ext cx="88900" cy="14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38" name="Rectangle 118"/>
          <p:cNvSpPr>
            <a:spLocks noChangeArrowheads="1"/>
          </p:cNvSpPr>
          <p:nvPr/>
        </p:nvSpPr>
        <p:spPr bwMode="auto">
          <a:xfrm>
            <a:off x="5184775" y="4352925"/>
            <a:ext cx="88900" cy="14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39" name="Rectangle 119"/>
          <p:cNvSpPr>
            <a:spLocks noChangeArrowheads="1"/>
          </p:cNvSpPr>
          <p:nvPr/>
        </p:nvSpPr>
        <p:spPr bwMode="auto">
          <a:xfrm>
            <a:off x="5184775" y="4389438"/>
            <a:ext cx="88900" cy="11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0" name="Rectangle 120"/>
          <p:cNvSpPr>
            <a:spLocks noChangeArrowheads="1"/>
          </p:cNvSpPr>
          <p:nvPr/>
        </p:nvSpPr>
        <p:spPr bwMode="auto">
          <a:xfrm>
            <a:off x="5184775" y="4422775"/>
            <a:ext cx="88900" cy="14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1" name="Freeform 126"/>
          <p:cNvSpPr>
            <a:spLocks noEditPoints="1"/>
          </p:cNvSpPr>
          <p:nvPr/>
        </p:nvSpPr>
        <p:spPr bwMode="auto">
          <a:xfrm>
            <a:off x="5335588" y="2841625"/>
            <a:ext cx="163512" cy="265113"/>
          </a:xfrm>
          <a:custGeom>
            <a:avLst/>
            <a:gdLst>
              <a:gd name="T0" fmla="*/ 0 w 82"/>
              <a:gd name="T1" fmla="*/ 68287 h 132"/>
              <a:gd name="T2" fmla="*/ 0 w 82"/>
              <a:gd name="T3" fmla="*/ 265113 h 132"/>
              <a:gd name="T4" fmla="*/ 163512 w 82"/>
              <a:gd name="T5" fmla="*/ 198835 h 132"/>
              <a:gd name="T6" fmla="*/ 163512 w 82"/>
              <a:gd name="T7" fmla="*/ 0 h 132"/>
              <a:gd name="T8" fmla="*/ 0 w 82"/>
              <a:gd name="T9" fmla="*/ 68287 h 132"/>
              <a:gd name="T10" fmla="*/ 151548 w 82"/>
              <a:gd name="T11" fmla="*/ 20084 h 132"/>
              <a:gd name="T12" fmla="*/ 151548 w 82"/>
              <a:gd name="T13" fmla="*/ 188793 h 132"/>
              <a:gd name="T14" fmla="*/ 9970 w 82"/>
              <a:gd name="T15" fmla="*/ 132557 h 132"/>
              <a:gd name="T16" fmla="*/ 9970 w 82"/>
              <a:gd name="T17" fmla="*/ 76320 h 132"/>
              <a:gd name="T18" fmla="*/ 151548 w 82"/>
              <a:gd name="T19" fmla="*/ 20084 h 132"/>
              <a:gd name="T20" fmla="*/ 9970 w 82"/>
              <a:gd name="T21" fmla="*/ 140590 h 132"/>
              <a:gd name="T22" fmla="*/ 145566 w 82"/>
              <a:gd name="T23" fmla="*/ 192809 h 132"/>
              <a:gd name="T24" fmla="*/ 9970 w 82"/>
              <a:gd name="T25" fmla="*/ 249046 h 132"/>
              <a:gd name="T26" fmla="*/ 9970 w 82"/>
              <a:gd name="T27" fmla="*/ 140590 h 13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82" h="132">
                <a:moveTo>
                  <a:pt x="0" y="34"/>
                </a:moveTo>
                <a:lnTo>
                  <a:pt x="0" y="132"/>
                </a:lnTo>
                <a:lnTo>
                  <a:pt x="82" y="99"/>
                </a:lnTo>
                <a:lnTo>
                  <a:pt x="82" y="0"/>
                </a:lnTo>
                <a:lnTo>
                  <a:pt x="0" y="34"/>
                </a:lnTo>
                <a:close/>
                <a:moveTo>
                  <a:pt x="76" y="10"/>
                </a:moveTo>
                <a:lnTo>
                  <a:pt x="76" y="94"/>
                </a:lnTo>
                <a:lnTo>
                  <a:pt x="5" y="66"/>
                </a:lnTo>
                <a:lnTo>
                  <a:pt x="5" y="38"/>
                </a:lnTo>
                <a:lnTo>
                  <a:pt x="76" y="10"/>
                </a:lnTo>
                <a:close/>
                <a:moveTo>
                  <a:pt x="5" y="70"/>
                </a:moveTo>
                <a:lnTo>
                  <a:pt x="73" y="96"/>
                </a:lnTo>
                <a:lnTo>
                  <a:pt x="5" y="124"/>
                </a:lnTo>
                <a:lnTo>
                  <a:pt x="5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2" name="Freeform 127"/>
          <p:cNvSpPr/>
          <p:nvPr/>
        </p:nvSpPr>
        <p:spPr bwMode="auto">
          <a:xfrm>
            <a:off x="5153025" y="2841625"/>
            <a:ext cx="161925" cy="265113"/>
          </a:xfrm>
          <a:custGeom>
            <a:avLst/>
            <a:gdLst>
              <a:gd name="T0" fmla="*/ 0 w 81"/>
              <a:gd name="T1" fmla="*/ 198835 h 132"/>
              <a:gd name="T2" fmla="*/ 161925 w 81"/>
              <a:gd name="T3" fmla="*/ 265113 h 132"/>
              <a:gd name="T4" fmla="*/ 161925 w 81"/>
              <a:gd name="T5" fmla="*/ 68287 h 132"/>
              <a:gd name="T6" fmla="*/ 0 w 81"/>
              <a:gd name="T7" fmla="*/ 0 h 132"/>
              <a:gd name="T8" fmla="*/ 0 w 81"/>
              <a:gd name="T9" fmla="*/ 198835 h 1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" h="132">
                <a:moveTo>
                  <a:pt x="0" y="99"/>
                </a:moveTo>
                <a:lnTo>
                  <a:pt x="81" y="132"/>
                </a:lnTo>
                <a:lnTo>
                  <a:pt x="81" y="34"/>
                </a:lnTo>
                <a:lnTo>
                  <a:pt x="0" y="0"/>
                </a:lnTo>
                <a:lnTo>
                  <a:pt x="0" y="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3" name="Freeform 128"/>
          <p:cNvSpPr>
            <a:spLocks noEditPoints="1"/>
          </p:cNvSpPr>
          <p:nvPr/>
        </p:nvSpPr>
        <p:spPr bwMode="auto">
          <a:xfrm>
            <a:off x="5162550" y="2762250"/>
            <a:ext cx="333375" cy="131763"/>
          </a:xfrm>
          <a:custGeom>
            <a:avLst/>
            <a:gdLst>
              <a:gd name="T0" fmla="*/ 164679 w 166"/>
              <a:gd name="T1" fmla="*/ 0 h 66"/>
              <a:gd name="T2" fmla="*/ 0 w 166"/>
              <a:gd name="T3" fmla="*/ 63885 h 66"/>
              <a:gd name="T4" fmla="*/ 160663 w 166"/>
              <a:gd name="T5" fmla="*/ 131763 h 66"/>
              <a:gd name="T6" fmla="*/ 333375 w 166"/>
              <a:gd name="T7" fmla="*/ 63885 h 66"/>
              <a:gd name="T8" fmla="*/ 164679 w 166"/>
              <a:gd name="T9" fmla="*/ 0 h 66"/>
              <a:gd name="T10" fmla="*/ 164679 w 166"/>
              <a:gd name="T11" fmla="*/ 11978 h 66"/>
              <a:gd name="T12" fmla="*/ 303251 w 166"/>
              <a:gd name="T13" fmla="*/ 63885 h 66"/>
              <a:gd name="T14" fmla="*/ 164679 w 166"/>
              <a:gd name="T15" fmla="*/ 117788 h 66"/>
              <a:gd name="T16" fmla="*/ 164679 w 166"/>
              <a:gd name="T17" fmla="*/ 11978 h 66"/>
              <a:gd name="T18" fmla="*/ 156646 w 166"/>
              <a:gd name="T19" fmla="*/ 13975 h 66"/>
              <a:gd name="T20" fmla="*/ 156646 w 166"/>
              <a:gd name="T21" fmla="*/ 117788 h 66"/>
              <a:gd name="T22" fmla="*/ 30124 w 166"/>
              <a:gd name="T23" fmla="*/ 63885 h 66"/>
              <a:gd name="T24" fmla="*/ 156646 w 166"/>
              <a:gd name="T25" fmla="*/ 13975 h 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66" h="66">
                <a:moveTo>
                  <a:pt x="82" y="0"/>
                </a:moveTo>
                <a:lnTo>
                  <a:pt x="0" y="32"/>
                </a:lnTo>
                <a:lnTo>
                  <a:pt x="80" y="66"/>
                </a:lnTo>
                <a:lnTo>
                  <a:pt x="166" y="32"/>
                </a:lnTo>
                <a:lnTo>
                  <a:pt x="82" y="0"/>
                </a:lnTo>
                <a:close/>
                <a:moveTo>
                  <a:pt x="82" y="6"/>
                </a:moveTo>
                <a:lnTo>
                  <a:pt x="151" y="32"/>
                </a:lnTo>
                <a:lnTo>
                  <a:pt x="82" y="59"/>
                </a:lnTo>
                <a:lnTo>
                  <a:pt x="82" y="6"/>
                </a:lnTo>
                <a:close/>
                <a:moveTo>
                  <a:pt x="78" y="7"/>
                </a:moveTo>
                <a:lnTo>
                  <a:pt x="78" y="59"/>
                </a:lnTo>
                <a:lnTo>
                  <a:pt x="15" y="32"/>
                </a:lnTo>
                <a:lnTo>
                  <a:pt x="78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443605" y="56896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oo</a:t>
            </a:r>
            <a:r>
              <a:rPr lang="zh-CN" altLang="en-US"/>
              <a:t>方法（</a:t>
            </a:r>
            <a:r>
              <a:rPr lang="zh-CN" altLang="en-US"/>
              <a:t>动态建模）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6440" y="3735070"/>
            <a:ext cx="7591425" cy="7207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3808730" y="128333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状态</a:t>
            </a:r>
            <a:r>
              <a:rPr lang="zh-CN" altLang="en-US"/>
              <a:t>转换图</a:t>
            </a:r>
            <a:endParaRPr lang="zh-CN" altLang="en-US"/>
          </a:p>
        </p:txBody>
      </p:sp>
      <p:pic>
        <p:nvPicPr>
          <p:cNvPr id="2" name="图片 6" descr="IMG_25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38785" y="1681480"/>
            <a:ext cx="8510905" cy="40684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913"/>
            <a:ext cx="91440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Freeform 34"/>
          <p:cNvSpPr/>
          <p:nvPr/>
        </p:nvSpPr>
        <p:spPr bwMode="auto">
          <a:xfrm>
            <a:off x="3656013" y="2809875"/>
            <a:ext cx="363537" cy="320675"/>
          </a:xfrm>
          <a:custGeom>
            <a:avLst/>
            <a:gdLst>
              <a:gd name="T0" fmla="*/ 363537 w 136"/>
              <a:gd name="T1" fmla="*/ 128270 h 120"/>
              <a:gd name="T2" fmla="*/ 181769 w 136"/>
              <a:gd name="T3" fmla="*/ 0 h 120"/>
              <a:gd name="T4" fmla="*/ 0 w 136"/>
              <a:gd name="T5" fmla="*/ 128270 h 120"/>
              <a:gd name="T6" fmla="*/ 98903 w 136"/>
              <a:gd name="T7" fmla="*/ 243179 h 120"/>
              <a:gd name="T8" fmla="*/ 58807 w 136"/>
              <a:gd name="T9" fmla="*/ 320675 h 120"/>
              <a:gd name="T10" fmla="*/ 195134 w 136"/>
              <a:gd name="T11" fmla="*/ 256540 h 120"/>
              <a:gd name="T12" fmla="*/ 363537 w 136"/>
              <a:gd name="T13" fmla="*/ 128270 h 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6" h="120">
                <a:moveTo>
                  <a:pt x="136" y="48"/>
                </a:moveTo>
                <a:cubicBezTo>
                  <a:pt x="136" y="22"/>
                  <a:pt x="106" y="0"/>
                  <a:pt x="68" y="0"/>
                </a:cubicBezTo>
                <a:cubicBezTo>
                  <a:pt x="31" y="0"/>
                  <a:pt x="0" y="22"/>
                  <a:pt x="0" y="48"/>
                </a:cubicBezTo>
                <a:cubicBezTo>
                  <a:pt x="0" y="67"/>
                  <a:pt x="15" y="83"/>
                  <a:pt x="37" y="91"/>
                </a:cubicBezTo>
                <a:cubicBezTo>
                  <a:pt x="38" y="96"/>
                  <a:pt x="37" y="106"/>
                  <a:pt x="22" y="120"/>
                </a:cubicBezTo>
                <a:cubicBezTo>
                  <a:pt x="22" y="120"/>
                  <a:pt x="54" y="111"/>
                  <a:pt x="73" y="96"/>
                </a:cubicBezTo>
                <a:cubicBezTo>
                  <a:pt x="108" y="94"/>
                  <a:pt x="136" y="73"/>
                  <a:pt x="136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" name="Freeform 64"/>
          <p:cNvSpPr>
            <a:spLocks noEditPoints="1"/>
          </p:cNvSpPr>
          <p:nvPr/>
        </p:nvSpPr>
        <p:spPr bwMode="auto">
          <a:xfrm>
            <a:off x="3702050" y="4229100"/>
            <a:ext cx="327025" cy="312738"/>
          </a:xfrm>
          <a:custGeom>
            <a:avLst/>
            <a:gdLst>
              <a:gd name="T0" fmla="*/ 307354 w 133"/>
              <a:gd name="T1" fmla="*/ 0 h 127"/>
              <a:gd name="T2" fmla="*/ 22130 w 133"/>
              <a:gd name="T3" fmla="*/ 0 h 127"/>
              <a:gd name="T4" fmla="*/ 0 w 133"/>
              <a:gd name="T5" fmla="*/ 22163 h 127"/>
              <a:gd name="T6" fmla="*/ 0 w 133"/>
              <a:gd name="T7" fmla="*/ 224088 h 127"/>
              <a:gd name="T8" fmla="*/ 22130 w 133"/>
              <a:gd name="T9" fmla="*/ 246250 h 127"/>
              <a:gd name="T10" fmla="*/ 130318 w 133"/>
              <a:gd name="T11" fmla="*/ 246250 h 127"/>
              <a:gd name="T12" fmla="*/ 98353 w 133"/>
              <a:gd name="T13" fmla="*/ 290575 h 127"/>
              <a:gd name="T14" fmla="*/ 98353 w 133"/>
              <a:gd name="T15" fmla="*/ 312738 h 127"/>
              <a:gd name="T16" fmla="*/ 130318 w 133"/>
              <a:gd name="T17" fmla="*/ 312738 h 127"/>
              <a:gd name="T18" fmla="*/ 196707 w 133"/>
              <a:gd name="T19" fmla="*/ 312738 h 127"/>
              <a:gd name="T20" fmla="*/ 231130 w 133"/>
              <a:gd name="T21" fmla="*/ 312738 h 127"/>
              <a:gd name="T22" fmla="*/ 231130 w 133"/>
              <a:gd name="T23" fmla="*/ 290575 h 127"/>
              <a:gd name="T24" fmla="*/ 196707 w 133"/>
              <a:gd name="T25" fmla="*/ 246250 h 127"/>
              <a:gd name="T26" fmla="*/ 307354 w 133"/>
              <a:gd name="T27" fmla="*/ 246250 h 127"/>
              <a:gd name="T28" fmla="*/ 327025 w 133"/>
              <a:gd name="T29" fmla="*/ 224088 h 127"/>
              <a:gd name="T30" fmla="*/ 327025 w 133"/>
              <a:gd name="T31" fmla="*/ 22163 h 127"/>
              <a:gd name="T32" fmla="*/ 307354 w 133"/>
              <a:gd name="T33" fmla="*/ 0 h 127"/>
              <a:gd name="T34" fmla="*/ 147530 w 133"/>
              <a:gd name="T35" fmla="*/ 219163 h 127"/>
              <a:gd name="T36" fmla="*/ 164742 w 133"/>
              <a:gd name="T37" fmla="*/ 201925 h 127"/>
              <a:gd name="T38" fmla="*/ 184413 w 133"/>
              <a:gd name="T39" fmla="*/ 219163 h 127"/>
              <a:gd name="T40" fmla="*/ 164742 w 133"/>
              <a:gd name="T41" fmla="*/ 238863 h 127"/>
              <a:gd name="T42" fmla="*/ 147530 w 133"/>
              <a:gd name="T43" fmla="*/ 219163 h 127"/>
              <a:gd name="T44" fmla="*/ 304895 w 133"/>
              <a:gd name="T45" fmla="*/ 194538 h 127"/>
              <a:gd name="T46" fmla="*/ 24588 w 133"/>
              <a:gd name="T47" fmla="*/ 194538 h 127"/>
              <a:gd name="T48" fmla="*/ 24588 w 133"/>
              <a:gd name="T49" fmla="*/ 24625 h 127"/>
              <a:gd name="T50" fmla="*/ 304895 w 133"/>
              <a:gd name="T51" fmla="*/ 24625 h 127"/>
              <a:gd name="T52" fmla="*/ 304895 w 133"/>
              <a:gd name="T53" fmla="*/ 194538 h 12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33" h="127">
                <a:moveTo>
                  <a:pt x="12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6"/>
                  <a:pt x="4" y="100"/>
                  <a:pt x="9" y="100"/>
                </a:cubicBezTo>
                <a:cubicBezTo>
                  <a:pt x="53" y="100"/>
                  <a:pt x="53" y="100"/>
                  <a:pt x="53" y="100"/>
                </a:cubicBezTo>
                <a:cubicBezTo>
                  <a:pt x="53" y="100"/>
                  <a:pt x="55" y="118"/>
                  <a:pt x="40" y="118"/>
                </a:cubicBezTo>
                <a:cubicBezTo>
                  <a:pt x="40" y="127"/>
                  <a:pt x="40" y="127"/>
                  <a:pt x="40" y="127"/>
                </a:cubicBezTo>
                <a:cubicBezTo>
                  <a:pt x="53" y="127"/>
                  <a:pt x="53" y="127"/>
                  <a:pt x="53" y="127"/>
                </a:cubicBezTo>
                <a:cubicBezTo>
                  <a:pt x="80" y="127"/>
                  <a:pt x="80" y="127"/>
                  <a:pt x="80" y="127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18"/>
                  <a:pt x="94" y="118"/>
                  <a:pt x="94" y="118"/>
                </a:cubicBezTo>
                <a:cubicBezTo>
                  <a:pt x="78" y="118"/>
                  <a:pt x="80" y="100"/>
                  <a:pt x="80" y="100"/>
                </a:cubicBezTo>
                <a:cubicBezTo>
                  <a:pt x="125" y="100"/>
                  <a:pt x="125" y="100"/>
                  <a:pt x="125" y="100"/>
                </a:cubicBezTo>
                <a:cubicBezTo>
                  <a:pt x="129" y="100"/>
                  <a:pt x="133" y="96"/>
                  <a:pt x="133" y="91"/>
                </a:cubicBezTo>
                <a:cubicBezTo>
                  <a:pt x="133" y="9"/>
                  <a:pt x="133" y="9"/>
                  <a:pt x="133" y="9"/>
                </a:cubicBezTo>
                <a:cubicBezTo>
                  <a:pt x="133" y="4"/>
                  <a:pt x="129" y="0"/>
                  <a:pt x="125" y="0"/>
                </a:cubicBezTo>
                <a:close/>
                <a:moveTo>
                  <a:pt x="60" y="89"/>
                </a:moveTo>
                <a:cubicBezTo>
                  <a:pt x="60" y="85"/>
                  <a:pt x="63" y="82"/>
                  <a:pt x="67" y="82"/>
                </a:cubicBezTo>
                <a:cubicBezTo>
                  <a:pt x="72" y="82"/>
                  <a:pt x="75" y="85"/>
                  <a:pt x="75" y="89"/>
                </a:cubicBezTo>
                <a:cubicBezTo>
                  <a:pt x="75" y="94"/>
                  <a:pt x="72" y="97"/>
                  <a:pt x="67" y="97"/>
                </a:cubicBezTo>
                <a:cubicBezTo>
                  <a:pt x="63" y="97"/>
                  <a:pt x="60" y="94"/>
                  <a:pt x="60" y="89"/>
                </a:cubicBezTo>
                <a:close/>
                <a:moveTo>
                  <a:pt x="124" y="79"/>
                </a:moveTo>
                <a:cubicBezTo>
                  <a:pt x="10" y="79"/>
                  <a:pt x="10" y="79"/>
                  <a:pt x="10" y="79"/>
                </a:cubicBezTo>
                <a:cubicBezTo>
                  <a:pt x="10" y="10"/>
                  <a:pt x="10" y="10"/>
                  <a:pt x="10" y="10"/>
                </a:cubicBezTo>
                <a:cubicBezTo>
                  <a:pt x="124" y="10"/>
                  <a:pt x="124" y="10"/>
                  <a:pt x="124" y="10"/>
                </a:cubicBezTo>
                <a:lnTo>
                  <a:pt x="124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" name="Freeform 110"/>
          <p:cNvSpPr/>
          <p:nvPr/>
        </p:nvSpPr>
        <p:spPr bwMode="auto">
          <a:xfrm>
            <a:off x="5354638" y="4311650"/>
            <a:ext cx="80962" cy="80963"/>
          </a:xfrm>
          <a:custGeom>
            <a:avLst/>
            <a:gdLst>
              <a:gd name="T0" fmla="*/ 0 w 41"/>
              <a:gd name="T1" fmla="*/ 77014 h 41"/>
              <a:gd name="T2" fmla="*/ 5924 w 41"/>
              <a:gd name="T3" fmla="*/ 80963 h 41"/>
              <a:gd name="T4" fmla="*/ 80962 w 41"/>
              <a:gd name="T5" fmla="*/ 5924 h 41"/>
              <a:gd name="T6" fmla="*/ 77013 w 41"/>
              <a:gd name="T7" fmla="*/ 0 h 41"/>
              <a:gd name="T8" fmla="*/ 0 w 41"/>
              <a:gd name="T9" fmla="*/ 77014 h 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" h="41">
                <a:moveTo>
                  <a:pt x="0" y="39"/>
                </a:moveTo>
                <a:lnTo>
                  <a:pt x="3" y="41"/>
                </a:lnTo>
                <a:lnTo>
                  <a:pt x="41" y="3"/>
                </a:lnTo>
                <a:lnTo>
                  <a:pt x="39" y="0"/>
                </a:lnTo>
                <a:lnTo>
                  <a:pt x="0" y="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1" name="Freeform 111"/>
          <p:cNvSpPr/>
          <p:nvPr/>
        </p:nvSpPr>
        <p:spPr bwMode="auto">
          <a:xfrm>
            <a:off x="5335588" y="4289425"/>
            <a:ext cx="88900" cy="92075"/>
          </a:xfrm>
          <a:custGeom>
            <a:avLst/>
            <a:gdLst>
              <a:gd name="T0" fmla="*/ 74757 w 44"/>
              <a:gd name="T1" fmla="*/ 0 h 46"/>
              <a:gd name="T2" fmla="*/ 0 w 44"/>
              <a:gd name="T3" fmla="*/ 78064 h 46"/>
              <a:gd name="T4" fmla="*/ 12123 w 44"/>
              <a:gd name="T5" fmla="*/ 92075 h 46"/>
              <a:gd name="T6" fmla="*/ 88900 w 44"/>
              <a:gd name="T7" fmla="*/ 16013 h 46"/>
              <a:gd name="T8" fmla="*/ 74757 w 44"/>
              <a:gd name="T9" fmla="*/ 0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" h="46">
                <a:moveTo>
                  <a:pt x="37" y="0"/>
                </a:moveTo>
                <a:lnTo>
                  <a:pt x="0" y="39"/>
                </a:lnTo>
                <a:lnTo>
                  <a:pt x="6" y="46"/>
                </a:lnTo>
                <a:lnTo>
                  <a:pt x="44" y="8"/>
                </a:lnTo>
                <a:lnTo>
                  <a:pt x="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2" name="Freeform 112"/>
          <p:cNvSpPr/>
          <p:nvPr/>
        </p:nvSpPr>
        <p:spPr bwMode="auto">
          <a:xfrm>
            <a:off x="5319713" y="4276725"/>
            <a:ext cx="84137" cy="84138"/>
          </a:xfrm>
          <a:custGeom>
            <a:avLst/>
            <a:gdLst>
              <a:gd name="T0" fmla="*/ 0 w 42"/>
              <a:gd name="T1" fmla="*/ 76125 h 42"/>
              <a:gd name="T2" fmla="*/ 8013 w 42"/>
              <a:gd name="T3" fmla="*/ 84138 h 42"/>
              <a:gd name="T4" fmla="*/ 84137 w 42"/>
              <a:gd name="T5" fmla="*/ 8013 h 42"/>
              <a:gd name="T6" fmla="*/ 76124 w 42"/>
              <a:gd name="T7" fmla="*/ 0 h 42"/>
              <a:gd name="T8" fmla="*/ 0 w 42"/>
              <a:gd name="T9" fmla="*/ 76125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42">
                <a:moveTo>
                  <a:pt x="0" y="38"/>
                </a:moveTo>
                <a:lnTo>
                  <a:pt x="4" y="42"/>
                </a:lnTo>
                <a:lnTo>
                  <a:pt x="42" y="4"/>
                </a:lnTo>
                <a:lnTo>
                  <a:pt x="38" y="0"/>
                </a:lnTo>
                <a:lnTo>
                  <a:pt x="0" y="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3" name="Freeform 113"/>
          <p:cNvSpPr/>
          <p:nvPr/>
        </p:nvSpPr>
        <p:spPr bwMode="auto">
          <a:xfrm>
            <a:off x="5297488" y="4359275"/>
            <a:ext cx="57150" cy="55563"/>
          </a:xfrm>
          <a:custGeom>
            <a:avLst/>
            <a:gdLst>
              <a:gd name="T0" fmla="*/ 57150 w 28"/>
              <a:gd name="T1" fmla="*/ 39688 h 28"/>
              <a:gd name="T2" fmla="*/ 16329 w 28"/>
              <a:gd name="T3" fmla="*/ 0 h 28"/>
              <a:gd name="T4" fmla="*/ 0 w 28"/>
              <a:gd name="T5" fmla="*/ 39688 h 28"/>
              <a:gd name="T6" fmla="*/ 18370 w 28"/>
              <a:gd name="T7" fmla="*/ 55563 h 28"/>
              <a:gd name="T8" fmla="*/ 57150 w 28"/>
              <a:gd name="T9" fmla="*/ 39688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" h="28">
                <a:moveTo>
                  <a:pt x="28" y="20"/>
                </a:moveTo>
                <a:lnTo>
                  <a:pt x="8" y="0"/>
                </a:lnTo>
                <a:lnTo>
                  <a:pt x="0" y="20"/>
                </a:lnTo>
                <a:lnTo>
                  <a:pt x="9" y="28"/>
                </a:lnTo>
                <a:lnTo>
                  <a:pt x="28" y="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4" name="Freeform 114"/>
          <p:cNvSpPr/>
          <p:nvPr/>
        </p:nvSpPr>
        <p:spPr bwMode="auto">
          <a:xfrm>
            <a:off x="5283200" y="4405313"/>
            <a:ext cx="28575" cy="25400"/>
          </a:xfrm>
          <a:custGeom>
            <a:avLst/>
            <a:gdLst>
              <a:gd name="T0" fmla="*/ 0 w 14"/>
              <a:gd name="T1" fmla="*/ 25400 h 13"/>
              <a:gd name="T2" fmla="*/ 28575 w 14"/>
              <a:gd name="T3" fmla="*/ 11723 h 13"/>
              <a:gd name="T4" fmla="*/ 12246 w 14"/>
              <a:gd name="T5" fmla="*/ 0 h 13"/>
              <a:gd name="T6" fmla="*/ 0 w 14"/>
              <a:gd name="T7" fmla="*/ 25400 h 1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" h="13">
                <a:moveTo>
                  <a:pt x="0" y="13"/>
                </a:moveTo>
                <a:lnTo>
                  <a:pt x="14" y="6"/>
                </a:lnTo>
                <a:lnTo>
                  <a:pt x="6" y="0"/>
                </a:lnTo>
                <a:lnTo>
                  <a:pt x="0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5" name="Freeform 115"/>
          <p:cNvSpPr/>
          <p:nvPr/>
        </p:nvSpPr>
        <p:spPr bwMode="auto">
          <a:xfrm>
            <a:off x="5402263" y="4256088"/>
            <a:ext cx="55562" cy="57150"/>
          </a:xfrm>
          <a:custGeom>
            <a:avLst/>
            <a:gdLst>
              <a:gd name="T0" fmla="*/ 13891 w 28"/>
              <a:gd name="T1" fmla="*/ 0 h 28"/>
              <a:gd name="T2" fmla="*/ 0 w 28"/>
              <a:gd name="T3" fmla="*/ 16329 h 28"/>
              <a:gd name="T4" fmla="*/ 39687 w 28"/>
              <a:gd name="T5" fmla="*/ 57150 h 28"/>
              <a:gd name="T6" fmla="*/ 55562 w 28"/>
              <a:gd name="T7" fmla="*/ 40821 h 28"/>
              <a:gd name="T8" fmla="*/ 13891 w 28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" h="28">
                <a:moveTo>
                  <a:pt x="7" y="0"/>
                </a:moveTo>
                <a:lnTo>
                  <a:pt x="0" y="8"/>
                </a:lnTo>
                <a:lnTo>
                  <a:pt x="20" y="28"/>
                </a:lnTo>
                <a:lnTo>
                  <a:pt x="28" y="20"/>
                </a:lnTo>
                <a:lnTo>
                  <a:pt x="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6" name="Freeform 116"/>
          <p:cNvSpPr/>
          <p:nvPr/>
        </p:nvSpPr>
        <p:spPr bwMode="auto">
          <a:xfrm>
            <a:off x="5145088" y="4229100"/>
            <a:ext cx="225425" cy="273050"/>
          </a:xfrm>
          <a:custGeom>
            <a:avLst/>
            <a:gdLst>
              <a:gd name="T0" fmla="*/ 209323 w 112"/>
              <a:gd name="T1" fmla="*/ 202780 h 136"/>
              <a:gd name="T2" fmla="*/ 167056 w 112"/>
              <a:gd name="T3" fmla="*/ 202780 h 136"/>
              <a:gd name="T4" fmla="*/ 167056 w 112"/>
              <a:gd name="T5" fmla="*/ 258996 h 136"/>
              <a:gd name="T6" fmla="*/ 14089 w 112"/>
              <a:gd name="T7" fmla="*/ 258996 h 136"/>
              <a:gd name="T8" fmla="*/ 14089 w 112"/>
              <a:gd name="T9" fmla="*/ 64247 h 136"/>
              <a:gd name="T10" fmla="*/ 209323 w 112"/>
              <a:gd name="T11" fmla="*/ 64247 h 136"/>
              <a:gd name="T12" fmla="*/ 209323 w 112"/>
              <a:gd name="T13" fmla="*/ 80309 h 136"/>
              <a:gd name="T14" fmla="*/ 225425 w 112"/>
              <a:gd name="T15" fmla="*/ 64247 h 136"/>
              <a:gd name="T16" fmla="*/ 225425 w 112"/>
              <a:gd name="T17" fmla="*/ 12046 h 136"/>
              <a:gd name="T18" fmla="*/ 195234 w 112"/>
              <a:gd name="T19" fmla="*/ 12046 h 136"/>
              <a:gd name="T20" fmla="*/ 195234 w 112"/>
              <a:gd name="T21" fmla="*/ 40154 h 136"/>
              <a:gd name="T22" fmla="*/ 191209 w 112"/>
              <a:gd name="T23" fmla="*/ 40154 h 136"/>
              <a:gd name="T24" fmla="*/ 191209 w 112"/>
              <a:gd name="T25" fmla="*/ 0 h 136"/>
              <a:gd name="T26" fmla="*/ 179132 w 112"/>
              <a:gd name="T27" fmla="*/ 0 h 136"/>
              <a:gd name="T28" fmla="*/ 179132 w 112"/>
              <a:gd name="T29" fmla="*/ 40154 h 136"/>
              <a:gd name="T30" fmla="*/ 175107 w 112"/>
              <a:gd name="T31" fmla="*/ 40154 h 136"/>
              <a:gd name="T32" fmla="*/ 175107 w 112"/>
              <a:gd name="T33" fmla="*/ 12046 h 136"/>
              <a:gd name="T34" fmla="*/ 159005 w 112"/>
              <a:gd name="T35" fmla="*/ 12046 h 136"/>
              <a:gd name="T36" fmla="*/ 159005 w 112"/>
              <a:gd name="T37" fmla="*/ 40154 h 136"/>
              <a:gd name="T38" fmla="*/ 152967 w 112"/>
              <a:gd name="T39" fmla="*/ 40154 h 136"/>
              <a:gd name="T40" fmla="*/ 152967 w 112"/>
              <a:gd name="T41" fmla="*/ 0 h 136"/>
              <a:gd name="T42" fmla="*/ 144916 w 112"/>
              <a:gd name="T43" fmla="*/ 0 h 136"/>
              <a:gd name="T44" fmla="*/ 144916 w 112"/>
              <a:gd name="T45" fmla="*/ 40154 h 136"/>
              <a:gd name="T46" fmla="*/ 136865 w 112"/>
              <a:gd name="T47" fmla="*/ 40154 h 136"/>
              <a:gd name="T48" fmla="*/ 136865 w 112"/>
              <a:gd name="T49" fmla="*/ 12046 h 136"/>
              <a:gd name="T50" fmla="*/ 120763 w 112"/>
              <a:gd name="T51" fmla="*/ 12046 h 136"/>
              <a:gd name="T52" fmla="*/ 120763 w 112"/>
              <a:gd name="T53" fmla="*/ 40154 h 136"/>
              <a:gd name="T54" fmla="*/ 114725 w 112"/>
              <a:gd name="T55" fmla="*/ 40154 h 136"/>
              <a:gd name="T56" fmla="*/ 114725 w 112"/>
              <a:gd name="T57" fmla="*/ 0 h 136"/>
              <a:gd name="T58" fmla="*/ 106674 w 112"/>
              <a:gd name="T59" fmla="*/ 0 h 136"/>
              <a:gd name="T60" fmla="*/ 106674 w 112"/>
              <a:gd name="T61" fmla="*/ 40154 h 136"/>
              <a:gd name="T62" fmla="*/ 102649 w 112"/>
              <a:gd name="T63" fmla="*/ 40154 h 136"/>
              <a:gd name="T64" fmla="*/ 102649 w 112"/>
              <a:gd name="T65" fmla="*/ 12046 h 136"/>
              <a:gd name="T66" fmla="*/ 86547 w 112"/>
              <a:gd name="T67" fmla="*/ 12046 h 136"/>
              <a:gd name="T68" fmla="*/ 86547 w 112"/>
              <a:gd name="T69" fmla="*/ 40154 h 136"/>
              <a:gd name="T70" fmla="*/ 80509 w 112"/>
              <a:gd name="T71" fmla="*/ 40154 h 136"/>
              <a:gd name="T72" fmla="*/ 80509 w 112"/>
              <a:gd name="T73" fmla="*/ 0 h 136"/>
              <a:gd name="T74" fmla="*/ 70445 w 112"/>
              <a:gd name="T75" fmla="*/ 0 h 136"/>
              <a:gd name="T76" fmla="*/ 70445 w 112"/>
              <a:gd name="T77" fmla="*/ 40154 h 136"/>
              <a:gd name="T78" fmla="*/ 64407 w 112"/>
              <a:gd name="T79" fmla="*/ 40154 h 136"/>
              <a:gd name="T80" fmla="*/ 64407 w 112"/>
              <a:gd name="T81" fmla="*/ 12046 h 136"/>
              <a:gd name="T82" fmla="*/ 50318 w 112"/>
              <a:gd name="T83" fmla="*/ 12046 h 136"/>
              <a:gd name="T84" fmla="*/ 50318 w 112"/>
              <a:gd name="T85" fmla="*/ 40154 h 136"/>
              <a:gd name="T86" fmla="*/ 46293 w 112"/>
              <a:gd name="T87" fmla="*/ 40154 h 136"/>
              <a:gd name="T88" fmla="*/ 46293 w 112"/>
              <a:gd name="T89" fmla="*/ 0 h 136"/>
              <a:gd name="T90" fmla="*/ 34216 w 112"/>
              <a:gd name="T91" fmla="*/ 0 h 136"/>
              <a:gd name="T92" fmla="*/ 34216 w 112"/>
              <a:gd name="T93" fmla="*/ 40154 h 136"/>
              <a:gd name="T94" fmla="*/ 30191 w 112"/>
              <a:gd name="T95" fmla="*/ 40154 h 136"/>
              <a:gd name="T96" fmla="*/ 30191 w 112"/>
              <a:gd name="T97" fmla="*/ 12046 h 136"/>
              <a:gd name="T98" fmla="*/ 0 w 112"/>
              <a:gd name="T99" fmla="*/ 12046 h 136"/>
              <a:gd name="T100" fmla="*/ 0 w 112"/>
              <a:gd name="T101" fmla="*/ 48185 h 136"/>
              <a:gd name="T102" fmla="*/ 0 w 112"/>
              <a:gd name="T103" fmla="*/ 56216 h 136"/>
              <a:gd name="T104" fmla="*/ 0 w 112"/>
              <a:gd name="T105" fmla="*/ 273050 h 136"/>
              <a:gd name="T106" fmla="*/ 179132 w 112"/>
              <a:gd name="T107" fmla="*/ 273050 h 136"/>
              <a:gd name="T108" fmla="*/ 225425 w 112"/>
              <a:gd name="T109" fmla="*/ 220849 h 136"/>
              <a:gd name="T110" fmla="*/ 225425 w 112"/>
              <a:gd name="T111" fmla="*/ 168649 h 136"/>
              <a:gd name="T112" fmla="*/ 209323 w 112"/>
              <a:gd name="T113" fmla="*/ 184710 h 136"/>
              <a:gd name="T114" fmla="*/ 209323 w 112"/>
              <a:gd name="T115" fmla="*/ 202780 h 1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112" h="136">
                <a:moveTo>
                  <a:pt x="104" y="101"/>
                </a:moveTo>
                <a:lnTo>
                  <a:pt x="83" y="101"/>
                </a:lnTo>
                <a:lnTo>
                  <a:pt x="83" y="129"/>
                </a:lnTo>
                <a:lnTo>
                  <a:pt x="7" y="129"/>
                </a:lnTo>
                <a:lnTo>
                  <a:pt x="7" y="32"/>
                </a:lnTo>
                <a:lnTo>
                  <a:pt x="104" y="32"/>
                </a:lnTo>
                <a:lnTo>
                  <a:pt x="104" y="40"/>
                </a:lnTo>
                <a:lnTo>
                  <a:pt x="112" y="32"/>
                </a:lnTo>
                <a:lnTo>
                  <a:pt x="112" y="6"/>
                </a:lnTo>
                <a:lnTo>
                  <a:pt x="97" y="6"/>
                </a:lnTo>
                <a:lnTo>
                  <a:pt x="97" y="20"/>
                </a:lnTo>
                <a:lnTo>
                  <a:pt x="95" y="20"/>
                </a:lnTo>
                <a:lnTo>
                  <a:pt x="95" y="0"/>
                </a:lnTo>
                <a:lnTo>
                  <a:pt x="89" y="0"/>
                </a:lnTo>
                <a:lnTo>
                  <a:pt x="89" y="20"/>
                </a:lnTo>
                <a:lnTo>
                  <a:pt x="87" y="20"/>
                </a:lnTo>
                <a:lnTo>
                  <a:pt x="87" y="6"/>
                </a:lnTo>
                <a:lnTo>
                  <a:pt x="79" y="6"/>
                </a:lnTo>
                <a:lnTo>
                  <a:pt x="79" y="20"/>
                </a:lnTo>
                <a:lnTo>
                  <a:pt x="76" y="20"/>
                </a:lnTo>
                <a:lnTo>
                  <a:pt x="76" y="0"/>
                </a:lnTo>
                <a:lnTo>
                  <a:pt x="72" y="0"/>
                </a:lnTo>
                <a:lnTo>
                  <a:pt x="72" y="20"/>
                </a:lnTo>
                <a:lnTo>
                  <a:pt x="68" y="20"/>
                </a:lnTo>
                <a:lnTo>
                  <a:pt x="68" y="6"/>
                </a:lnTo>
                <a:lnTo>
                  <a:pt x="60" y="6"/>
                </a:lnTo>
                <a:lnTo>
                  <a:pt x="60" y="20"/>
                </a:lnTo>
                <a:lnTo>
                  <a:pt x="57" y="20"/>
                </a:lnTo>
                <a:lnTo>
                  <a:pt x="57" y="0"/>
                </a:lnTo>
                <a:lnTo>
                  <a:pt x="53" y="0"/>
                </a:lnTo>
                <a:lnTo>
                  <a:pt x="53" y="20"/>
                </a:lnTo>
                <a:lnTo>
                  <a:pt x="51" y="20"/>
                </a:lnTo>
                <a:lnTo>
                  <a:pt x="51" y="6"/>
                </a:lnTo>
                <a:lnTo>
                  <a:pt x="43" y="6"/>
                </a:lnTo>
                <a:lnTo>
                  <a:pt x="43" y="20"/>
                </a:lnTo>
                <a:lnTo>
                  <a:pt x="40" y="20"/>
                </a:lnTo>
                <a:lnTo>
                  <a:pt x="40" y="0"/>
                </a:lnTo>
                <a:lnTo>
                  <a:pt x="35" y="0"/>
                </a:lnTo>
                <a:lnTo>
                  <a:pt x="35" y="20"/>
                </a:lnTo>
                <a:lnTo>
                  <a:pt x="32" y="20"/>
                </a:lnTo>
                <a:lnTo>
                  <a:pt x="32" y="6"/>
                </a:lnTo>
                <a:lnTo>
                  <a:pt x="25" y="6"/>
                </a:lnTo>
                <a:lnTo>
                  <a:pt x="25" y="20"/>
                </a:lnTo>
                <a:lnTo>
                  <a:pt x="23" y="20"/>
                </a:lnTo>
                <a:lnTo>
                  <a:pt x="23" y="0"/>
                </a:lnTo>
                <a:lnTo>
                  <a:pt x="17" y="0"/>
                </a:lnTo>
                <a:lnTo>
                  <a:pt x="17" y="20"/>
                </a:lnTo>
                <a:lnTo>
                  <a:pt x="15" y="20"/>
                </a:lnTo>
                <a:lnTo>
                  <a:pt x="15" y="6"/>
                </a:lnTo>
                <a:lnTo>
                  <a:pt x="0" y="6"/>
                </a:lnTo>
                <a:lnTo>
                  <a:pt x="0" y="24"/>
                </a:lnTo>
                <a:lnTo>
                  <a:pt x="0" y="28"/>
                </a:lnTo>
                <a:lnTo>
                  <a:pt x="0" y="136"/>
                </a:lnTo>
                <a:lnTo>
                  <a:pt x="89" y="136"/>
                </a:lnTo>
                <a:lnTo>
                  <a:pt x="112" y="110"/>
                </a:lnTo>
                <a:lnTo>
                  <a:pt x="112" y="84"/>
                </a:lnTo>
                <a:lnTo>
                  <a:pt x="104" y="92"/>
                </a:lnTo>
                <a:lnTo>
                  <a:pt x="104" y="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7" name="Rectangle 117"/>
          <p:cNvSpPr>
            <a:spLocks noChangeArrowheads="1"/>
          </p:cNvSpPr>
          <p:nvPr/>
        </p:nvSpPr>
        <p:spPr bwMode="auto">
          <a:xfrm>
            <a:off x="5184775" y="4321175"/>
            <a:ext cx="88900" cy="14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38" name="Rectangle 118"/>
          <p:cNvSpPr>
            <a:spLocks noChangeArrowheads="1"/>
          </p:cNvSpPr>
          <p:nvPr/>
        </p:nvSpPr>
        <p:spPr bwMode="auto">
          <a:xfrm>
            <a:off x="5184775" y="4352925"/>
            <a:ext cx="88900" cy="14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39" name="Rectangle 119"/>
          <p:cNvSpPr>
            <a:spLocks noChangeArrowheads="1"/>
          </p:cNvSpPr>
          <p:nvPr/>
        </p:nvSpPr>
        <p:spPr bwMode="auto">
          <a:xfrm>
            <a:off x="5184775" y="4389438"/>
            <a:ext cx="88900" cy="11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0" name="Rectangle 120"/>
          <p:cNvSpPr>
            <a:spLocks noChangeArrowheads="1"/>
          </p:cNvSpPr>
          <p:nvPr/>
        </p:nvSpPr>
        <p:spPr bwMode="auto">
          <a:xfrm>
            <a:off x="5184775" y="4422775"/>
            <a:ext cx="88900" cy="14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1" name="Freeform 126"/>
          <p:cNvSpPr>
            <a:spLocks noEditPoints="1"/>
          </p:cNvSpPr>
          <p:nvPr/>
        </p:nvSpPr>
        <p:spPr bwMode="auto">
          <a:xfrm>
            <a:off x="5335588" y="2841625"/>
            <a:ext cx="163512" cy="265113"/>
          </a:xfrm>
          <a:custGeom>
            <a:avLst/>
            <a:gdLst>
              <a:gd name="T0" fmla="*/ 0 w 82"/>
              <a:gd name="T1" fmla="*/ 68287 h 132"/>
              <a:gd name="T2" fmla="*/ 0 w 82"/>
              <a:gd name="T3" fmla="*/ 265113 h 132"/>
              <a:gd name="T4" fmla="*/ 163512 w 82"/>
              <a:gd name="T5" fmla="*/ 198835 h 132"/>
              <a:gd name="T6" fmla="*/ 163512 w 82"/>
              <a:gd name="T7" fmla="*/ 0 h 132"/>
              <a:gd name="T8" fmla="*/ 0 w 82"/>
              <a:gd name="T9" fmla="*/ 68287 h 132"/>
              <a:gd name="T10" fmla="*/ 151548 w 82"/>
              <a:gd name="T11" fmla="*/ 20084 h 132"/>
              <a:gd name="T12" fmla="*/ 151548 w 82"/>
              <a:gd name="T13" fmla="*/ 188793 h 132"/>
              <a:gd name="T14" fmla="*/ 9970 w 82"/>
              <a:gd name="T15" fmla="*/ 132557 h 132"/>
              <a:gd name="T16" fmla="*/ 9970 w 82"/>
              <a:gd name="T17" fmla="*/ 76320 h 132"/>
              <a:gd name="T18" fmla="*/ 151548 w 82"/>
              <a:gd name="T19" fmla="*/ 20084 h 132"/>
              <a:gd name="T20" fmla="*/ 9970 w 82"/>
              <a:gd name="T21" fmla="*/ 140590 h 132"/>
              <a:gd name="T22" fmla="*/ 145566 w 82"/>
              <a:gd name="T23" fmla="*/ 192809 h 132"/>
              <a:gd name="T24" fmla="*/ 9970 w 82"/>
              <a:gd name="T25" fmla="*/ 249046 h 132"/>
              <a:gd name="T26" fmla="*/ 9970 w 82"/>
              <a:gd name="T27" fmla="*/ 140590 h 13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82" h="132">
                <a:moveTo>
                  <a:pt x="0" y="34"/>
                </a:moveTo>
                <a:lnTo>
                  <a:pt x="0" y="132"/>
                </a:lnTo>
                <a:lnTo>
                  <a:pt x="82" y="99"/>
                </a:lnTo>
                <a:lnTo>
                  <a:pt x="82" y="0"/>
                </a:lnTo>
                <a:lnTo>
                  <a:pt x="0" y="34"/>
                </a:lnTo>
                <a:close/>
                <a:moveTo>
                  <a:pt x="76" y="10"/>
                </a:moveTo>
                <a:lnTo>
                  <a:pt x="76" y="94"/>
                </a:lnTo>
                <a:lnTo>
                  <a:pt x="5" y="66"/>
                </a:lnTo>
                <a:lnTo>
                  <a:pt x="5" y="38"/>
                </a:lnTo>
                <a:lnTo>
                  <a:pt x="76" y="10"/>
                </a:lnTo>
                <a:close/>
                <a:moveTo>
                  <a:pt x="5" y="70"/>
                </a:moveTo>
                <a:lnTo>
                  <a:pt x="73" y="96"/>
                </a:lnTo>
                <a:lnTo>
                  <a:pt x="5" y="124"/>
                </a:lnTo>
                <a:lnTo>
                  <a:pt x="5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2" name="Freeform 127"/>
          <p:cNvSpPr/>
          <p:nvPr/>
        </p:nvSpPr>
        <p:spPr bwMode="auto">
          <a:xfrm>
            <a:off x="5153025" y="2841625"/>
            <a:ext cx="161925" cy="265113"/>
          </a:xfrm>
          <a:custGeom>
            <a:avLst/>
            <a:gdLst>
              <a:gd name="T0" fmla="*/ 0 w 81"/>
              <a:gd name="T1" fmla="*/ 198835 h 132"/>
              <a:gd name="T2" fmla="*/ 161925 w 81"/>
              <a:gd name="T3" fmla="*/ 265113 h 132"/>
              <a:gd name="T4" fmla="*/ 161925 w 81"/>
              <a:gd name="T5" fmla="*/ 68287 h 132"/>
              <a:gd name="T6" fmla="*/ 0 w 81"/>
              <a:gd name="T7" fmla="*/ 0 h 132"/>
              <a:gd name="T8" fmla="*/ 0 w 81"/>
              <a:gd name="T9" fmla="*/ 198835 h 1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" h="132">
                <a:moveTo>
                  <a:pt x="0" y="99"/>
                </a:moveTo>
                <a:lnTo>
                  <a:pt x="81" y="132"/>
                </a:lnTo>
                <a:lnTo>
                  <a:pt x="81" y="34"/>
                </a:lnTo>
                <a:lnTo>
                  <a:pt x="0" y="0"/>
                </a:lnTo>
                <a:lnTo>
                  <a:pt x="0" y="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3" name="Freeform 128"/>
          <p:cNvSpPr>
            <a:spLocks noEditPoints="1"/>
          </p:cNvSpPr>
          <p:nvPr/>
        </p:nvSpPr>
        <p:spPr bwMode="auto">
          <a:xfrm>
            <a:off x="5162550" y="2762250"/>
            <a:ext cx="333375" cy="131763"/>
          </a:xfrm>
          <a:custGeom>
            <a:avLst/>
            <a:gdLst>
              <a:gd name="T0" fmla="*/ 164679 w 166"/>
              <a:gd name="T1" fmla="*/ 0 h 66"/>
              <a:gd name="T2" fmla="*/ 0 w 166"/>
              <a:gd name="T3" fmla="*/ 63885 h 66"/>
              <a:gd name="T4" fmla="*/ 160663 w 166"/>
              <a:gd name="T5" fmla="*/ 131763 h 66"/>
              <a:gd name="T6" fmla="*/ 333375 w 166"/>
              <a:gd name="T7" fmla="*/ 63885 h 66"/>
              <a:gd name="T8" fmla="*/ 164679 w 166"/>
              <a:gd name="T9" fmla="*/ 0 h 66"/>
              <a:gd name="T10" fmla="*/ 164679 w 166"/>
              <a:gd name="T11" fmla="*/ 11978 h 66"/>
              <a:gd name="T12" fmla="*/ 303251 w 166"/>
              <a:gd name="T13" fmla="*/ 63885 h 66"/>
              <a:gd name="T14" fmla="*/ 164679 w 166"/>
              <a:gd name="T15" fmla="*/ 117788 h 66"/>
              <a:gd name="T16" fmla="*/ 164679 w 166"/>
              <a:gd name="T17" fmla="*/ 11978 h 66"/>
              <a:gd name="T18" fmla="*/ 156646 w 166"/>
              <a:gd name="T19" fmla="*/ 13975 h 66"/>
              <a:gd name="T20" fmla="*/ 156646 w 166"/>
              <a:gd name="T21" fmla="*/ 117788 h 66"/>
              <a:gd name="T22" fmla="*/ 30124 w 166"/>
              <a:gd name="T23" fmla="*/ 63885 h 66"/>
              <a:gd name="T24" fmla="*/ 156646 w 166"/>
              <a:gd name="T25" fmla="*/ 13975 h 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66" h="66">
                <a:moveTo>
                  <a:pt x="82" y="0"/>
                </a:moveTo>
                <a:lnTo>
                  <a:pt x="0" y="32"/>
                </a:lnTo>
                <a:lnTo>
                  <a:pt x="80" y="66"/>
                </a:lnTo>
                <a:lnTo>
                  <a:pt x="166" y="32"/>
                </a:lnTo>
                <a:lnTo>
                  <a:pt x="82" y="0"/>
                </a:lnTo>
                <a:close/>
                <a:moveTo>
                  <a:pt x="82" y="6"/>
                </a:moveTo>
                <a:lnTo>
                  <a:pt x="151" y="32"/>
                </a:lnTo>
                <a:lnTo>
                  <a:pt x="82" y="59"/>
                </a:lnTo>
                <a:lnTo>
                  <a:pt x="82" y="6"/>
                </a:lnTo>
                <a:close/>
                <a:moveTo>
                  <a:pt x="78" y="7"/>
                </a:moveTo>
                <a:lnTo>
                  <a:pt x="78" y="59"/>
                </a:lnTo>
                <a:lnTo>
                  <a:pt x="15" y="32"/>
                </a:lnTo>
                <a:lnTo>
                  <a:pt x="78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443605" y="56896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oo</a:t>
            </a:r>
            <a:r>
              <a:rPr lang="zh-CN" altLang="en-US"/>
              <a:t>方法（</a:t>
            </a:r>
            <a:r>
              <a:rPr lang="zh-CN" altLang="en-US"/>
              <a:t>动态建模）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6440" y="3670935"/>
            <a:ext cx="7591425" cy="7207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3702050" y="93662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状态</a:t>
            </a:r>
            <a:r>
              <a:rPr lang="zh-CN" altLang="en-US"/>
              <a:t>转换图</a:t>
            </a:r>
            <a:endParaRPr lang="zh-CN" altLang="en-US"/>
          </a:p>
        </p:txBody>
      </p:sp>
      <p:pic>
        <p:nvPicPr>
          <p:cNvPr id="7" name="图片 7" descr="IMG_25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6695" y="1605915"/>
            <a:ext cx="8808720" cy="39744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913"/>
            <a:ext cx="91440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Freeform 34"/>
          <p:cNvSpPr/>
          <p:nvPr/>
        </p:nvSpPr>
        <p:spPr bwMode="auto">
          <a:xfrm>
            <a:off x="3656013" y="2809875"/>
            <a:ext cx="363537" cy="320675"/>
          </a:xfrm>
          <a:custGeom>
            <a:avLst/>
            <a:gdLst>
              <a:gd name="T0" fmla="*/ 363537 w 136"/>
              <a:gd name="T1" fmla="*/ 128270 h 120"/>
              <a:gd name="T2" fmla="*/ 181769 w 136"/>
              <a:gd name="T3" fmla="*/ 0 h 120"/>
              <a:gd name="T4" fmla="*/ 0 w 136"/>
              <a:gd name="T5" fmla="*/ 128270 h 120"/>
              <a:gd name="T6" fmla="*/ 98903 w 136"/>
              <a:gd name="T7" fmla="*/ 243179 h 120"/>
              <a:gd name="T8" fmla="*/ 58807 w 136"/>
              <a:gd name="T9" fmla="*/ 320675 h 120"/>
              <a:gd name="T10" fmla="*/ 195134 w 136"/>
              <a:gd name="T11" fmla="*/ 256540 h 120"/>
              <a:gd name="T12" fmla="*/ 363537 w 136"/>
              <a:gd name="T13" fmla="*/ 128270 h 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6" h="120">
                <a:moveTo>
                  <a:pt x="136" y="48"/>
                </a:moveTo>
                <a:cubicBezTo>
                  <a:pt x="136" y="22"/>
                  <a:pt x="106" y="0"/>
                  <a:pt x="68" y="0"/>
                </a:cubicBezTo>
                <a:cubicBezTo>
                  <a:pt x="31" y="0"/>
                  <a:pt x="0" y="22"/>
                  <a:pt x="0" y="48"/>
                </a:cubicBezTo>
                <a:cubicBezTo>
                  <a:pt x="0" y="67"/>
                  <a:pt x="15" y="83"/>
                  <a:pt x="37" y="91"/>
                </a:cubicBezTo>
                <a:cubicBezTo>
                  <a:pt x="38" y="96"/>
                  <a:pt x="37" y="106"/>
                  <a:pt x="22" y="120"/>
                </a:cubicBezTo>
                <a:cubicBezTo>
                  <a:pt x="22" y="120"/>
                  <a:pt x="54" y="111"/>
                  <a:pt x="73" y="96"/>
                </a:cubicBezTo>
                <a:cubicBezTo>
                  <a:pt x="108" y="94"/>
                  <a:pt x="136" y="73"/>
                  <a:pt x="136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" name="Freeform 64"/>
          <p:cNvSpPr>
            <a:spLocks noEditPoints="1"/>
          </p:cNvSpPr>
          <p:nvPr/>
        </p:nvSpPr>
        <p:spPr bwMode="auto">
          <a:xfrm>
            <a:off x="3702050" y="4229100"/>
            <a:ext cx="327025" cy="312738"/>
          </a:xfrm>
          <a:custGeom>
            <a:avLst/>
            <a:gdLst>
              <a:gd name="T0" fmla="*/ 307354 w 133"/>
              <a:gd name="T1" fmla="*/ 0 h 127"/>
              <a:gd name="T2" fmla="*/ 22130 w 133"/>
              <a:gd name="T3" fmla="*/ 0 h 127"/>
              <a:gd name="T4" fmla="*/ 0 w 133"/>
              <a:gd name="T5" fmla="*/ 22163 h 127"/>
              <a:gd name="T6" fmla="*/ 0 w 133"/>
              <a:gd name="T7" fmla="*/ 224088 h 127"/>
              <a:gd name="T8" fmla="*/ 22130 w 133"/>
              <a:gd name="T9" fmla="*/ 246250 h 127"/>
              <a:gd name="T10" fmla="*/ 130318 w 133"/>
              <a:gd name="T11" fmla="*/ 246250 h 127"/>
              <a:gd name="T12" fmla="*/ 98353 w 133"/>
              <a:gd name="T13" fmla="*/ 290575 h 127"/>
              <a:gd name="T14" fmla="*/ 98353 w 133"/>
              <a:gd name="T15" fmla="*/ 312738 h 127"/>
              <a:gd name="T16" fmla="*/ 130318 w 133"/>
              <a:gd name="T17" fmla="*/ 312738 h 127"/>
              <a:gd name="T18" fmla="*/ 196707 w 133"/>
              <a:gd name="T19" fmla="*/ 312738 h 127"/>
              <a:gd name="T20" fmla="*/ 231130 w 133"/>
              <a:gd name="T21" fmla="*/ 312738 h 127"/>
              <a:gd name="T22" fmla="*/ 231130 w 133"/>
              <a:gd name="T23" fmla="*/ 290575 h 127"/>
              <a:gd name="T24" fmla="*/ 196707 w 133"/>
              <a:gd name="T25" fmla="*/ 246250 h 127"/>
              <a:gd name="T26" fmla="*/ 307354 w 133"/>
              <a:gd name="T27" fmla="*/ 246250 h 127"/>
              <a:gd name="T28" fmla="*/ 327025 w 133"/>
              <a:gd name="T29" fmla="*/ 224088 h 127"/>
              <a:gd name="T30" fmla="*/ 327025 w 133"/>
              <a:gd name="T31" fmla="*/ 22163 h 127"/>
              <a:gd name="T32" fmla="*/ 307354 w 133"/>
              <a:gd name="T33" fmla="*/ 0 h 127"/>
              <a:gd name="T34" fmla="*/ 147530 w 133"/>
              <a:gd name="T35" fmla="*/ 219163 h 127"/>
              <a:gd name="T36" fmla="*/ 164742 w 133"/>
              <a:gd name="T37" fmla="*/ 201925 h 127"/>
              <a:gd name="T38" fmla="*/ 184413 w 133"/>
              <a:gd name="T39" fmla="*/ 219163 h 127"/>
              <a:gd name="T40" fmla="*/ 164742 w 133"/>
              <a:gd name="T41" fmla="*/ 238863 h 127"/>
              <a:gd name="T42" fmla="*/ 147530 w 133"/>
              <a:gd name="T43" fmla="*/ 219163 h 127"/>
              <a:gd name="T44" fmla="*/ 304895 w 133"/>
              <a:gd name="T45" fmla="*/ 194538 h 127"/>
              <a:gd name="T46" fmla="*/ 24588 w 133"/>
              <a:gd name="T47" fmla="*/ 194538 h 127"/>
              <a:gd name="T48" fmla="*/ 24588 w 133"/>
              <a:gd name="T49" fmla="*/ 24625 h 127"/>
              <a:gd name="T50" fmla="*/ 304895 w 133"/>
              <a:gd name="T51" fmla="*/ 24625 h 127"/>
              <a:gd name="T52" fmla="*/ 304895 w 133"/>
              <a:gd name="T53" fmla="*/ 194538 h 12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33" h="127">
                <a:moveTo>
                  <a:pt x="12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6"/>
                  <a:pt x="4" y="100"/>
                  <a:pt x="9" y="100"/>
                </a:cubicBezTo>
                <a:cubicBezTo>
                  <a:pt x="53" y="100"/>
                  <a:pt x="53" y="100"/>
                  <a:pt x="53" y="100"/>
                </a:cubicBezTo>
                <a:cubicBezTo>
                  <a:pt x="53" y="100"/>
                  <a:pt x="55" y="118"/>
                  <a:pt x="40" y="118"/>
                </a:cubicBezTo>
                <a:cubicBezTo>
                  <a:pt x="40" y="127"/>
                  <a:pt x="40" y="127"/>
                  <a:pt x="40" y="127"/>
                </a:cubicBezTo>
                <a:cubicBezTo>
                  <a:pt x="53" y="127"/>
                  <a:pt x="53" y="127"/>
                  <a:pt x="53" y="127"/>
                </a:cubicBezTo>
                <a:cubicBezTo>
                  <a:pt x="80" y="127"/>
                  <a:pt x="80" y="127"/>
                  <a:pt x="80" y="127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18"/>
                  <a:pt x="94" y="118"/>
                  <a:pt x="94" y="118"/>
                </a:cubicBezTo>
                <a:cubicBezTo>
                  <a:pt x="78" y="118"/>
                  <a:pt x="80" y="100"/>
                  <a:pt x="80" y="100"/>
                </a:cubicBezTo>
                <a:cubicBezTo>
                  <a:pt x="125" y="100"/>
                  <a:pt x="125" y="100"/>
                  <a:pt x="125" y="100"/>
                </a:cubicBezTo>
                <a:cubicBezTo>
                  <a:pt x="129" y="100"/>
                  <a:pt x="133" y="96"/>
                  <a:pt x="133" y="91"/>
                </a:cubicBezTo>
                <a:cubicBezTo>
                  <a:pt x="133" y="9"/>
                  <a:pt x="133" y="9"/>
                  <a:pt x="133" y="9"/>
                </a:cubicBezTo>
                <a:cubicBezTo>
                  <a:pt x="133" y="4"/>
                  <a:pt x="129" y="0"/>
                  <a:pt x="125" y="0"/>
                </a:cubicBezTo>
                <a:close/>
                <a:moveTo>
                  <a:pt x="60" y="89"/>
                </a:moveTo>
                <a:cubicBezTo>
                  <a:pt x="60" y="85"/>
                  <a:pt x="63" y="82"/>
                  <a:pt x="67" y="82"/>
                </a:cubicBezTo>
                <a:cubicBezTo>
                  <a:pt x="72" y="82"/>
                  <a:pt x="75" y="85"/>
                  <a:pt x="75" y="89"/>
                </a:cubicBezTo>
                <a:cubicBezTo>
                  <a:pt x="75" y="94"/>
                  <a:pt x="72" y="97"/>
                  <a:pt x="67" y="97"/>
                </a:cubicBezTo>
                <a:cubicBezTo>
                  <a:pt x="63" y="97"/>
                  <a:pt x="60" y="94"/>
                  <a:pt x="60" y="89"/>
                </a:cubicBezTo>
                <a:close/>
                <a:moveTo>
                  <a:pt x="124" y="79"/>
                </a:moveTo>
                <a:cubicBezTo>
                  <a:pt x="10" y="79"/>
                  <a:pt x="10" y="79"/>
                  <a:pt x="10" y="79"/>
                </a:cubicBezTo>
                <a:cubicBezTo>
                  <a:pt x="10" y="10"/>
                  <a:pt x="10" y="10"/>
                  <a:pt x="10" y="10"/>
                </a:cubicBezTo>
                <a:cubicBezTo>
                  <a:pt x="124" y="10"/>
                  <a:pt x="124" y="10"/>
                  <a:pt x="124" y="10"/>
                </a:cubicBezTo>
                <a:lnTo>
                  <a:pt x="124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" name="Freeform 110"/>
          <p:cNvSpPr/>
          <p:nvPr/>
        </p:nvSpPr>
        <p:spPr bwMode="auto">
          <a:xfrm>
            <a:off x="5354638" y="4311650"/>
            <a:ext cx="80962" cy="80963"/>
          </a:xfrm>
          <a:custGeom>
            <a:avLst/>
            <a:gdLst>
              <a:gd name="T0" fmla="*/ 0 w 41"/>
              <a:gd name="T1" fmla="*/ 77014 h 41"/>
              <a:gd name="T2" fmla="*/ 5924 w 41"/>
              <a:gd name="T3" fmla="*/ 80963 h 41"/>
              <a:gd name="T4" fmla="*/ 80962 w 41"/>
              <a:gd name="T5" fmla="*/ 5924 h 41"/>
              <a:gd name="T6" fmla="*/ 77013 w 41"/>
              <a:gd name="T7" fmla="*/ 0 h 41"/>
              <a:gd name="T8" fmla="*/ 0 w 41"/>
              <a:gd name="T9" fmla="*/ 77014 h 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" h="41">
                <a:moveTo>
                  <a:pt x="0" y="39"/>
                </a:moveTo>
                <a:lnTo>
                  <a:pt x="3" y="41"/>
                </a:lnTo>
                <a:lnTo>
                  <a:pt x="41" y="3"/>
                </a:lnTo>
                <a:lnTo>
                  <a:pt x="39" y="0"/>
                </a:lnTo>
                <a:lnTo>
                  <a:pt x="0" y="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1" name="Freeform 111"/>
          <p:cNvSpPr/>
          <p:nvPr/>
        </p:nvSpPr>
        <p:spPr bwMode="auto">
          <a:xfrm>
            <a:off x="5335588" y="4289425"/>
            <a:ext cx="88900" cy="92075"/>
          </a:xfrm>
          <a:custGeom>
            <a:avLst/>
            <a:gdLst>
              <a:gd name="T0" fmla="*/ 74757 w 44"/>
              <a:gd name="T1" fmla="*/ 0 h 46"/>
              <a:gd name="T2" fmla="*/ 0 w 44"/>
              <a:gd name="T3" fmla="*/ 78064 h 46"/>
              <a:gd name="T4" fmla="*/ 12123 w 44"/>
              <a:gd name="T5" fmla="*/ 92075 h 46"/>
              <a:gd name="T6" fmla="*/ 88900 w 44"/>
              <a:gd name="T7" fmla="*/ 16013 h 46"/>
              <a:gd name="T8" fmla="*/ 74757 w 44"/>
              <a:gd name="T9" fmla="*/ 0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" h="46">
                <a:moveTo>
                  <a:pt x="37" y="0"/>
                </a:moveTo>
                <a:lnTo>
                  <a:pt x="0" y="39"/>
                </a:lnTo>
                <a:lnTo>
                  <a:pt x="6" y="46"/>
                </a:lnTo>
                <a:lnTo>
                  <a:pt x="44" y="8"/>
                </a:lnTo>
                <a:lnTo>
                  <a:pt x="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2" name="Freeform 112"/>
          <p:cNvSpPr/>
          <p:nvPr/>
        </p:nvSpPr>
        <p:spPr bwMode="auto">
          <a:xfrm>
            <a:off x="5319713" y="4276725"/>
            <a:ext cx="84137" cy="84138"/>
          </a:xfrm>
          <a:custGeom>
            <a:avLst/>
            <a:gdLst>
              <a:gd name="T0" fmla="*/ 0 w 42"/>
              <a:gd name="T1" fmla="*/ 76125 h 42"/>
              <a:gd name="T2" fmla="*/ 8013 w 42"/>
              <a:gd name="T3" fmla="*/ 84138 h 42"/>
              <a:gd name="T4" fmla="*/ 84137 w 42"/>
              <a:gd name="T5" fmla="*/ 8013 h 42"/>
              <a:gd name="T6" fmla="*/ 76124 w 42"/>
              <a:gd name="T7" fmla="*/ 0 h 42"/>
              <a:gd name="T8" fmla="*/ 0 w 42"/>
              <a:gd name="T9" fmla="*/ 76125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42">
                <a:moveTo>
                  <a:pt x="0" y="38"/>
                </a:moveTo>
                <a:lnTo>
                  <a:pt x="4" y="42"/>
                </a:lnTo>
                <a:lnTo>
                  <a:pt x="42" y="4"/>
                </a:lnTo>
                <a:lnTo>
                  <a:pt x="38" y="0"/>
                </a:lnTo>
                <a:lnTo>
                  <a:pt x="0" y="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3" name="Freeform 113"/>
          <p:cNvSpPr/>
          <p:nvPr/>
        </p:nvSpPr>
        <p:spPr bwMode="auto">
          <a:xfrm>
            <a:off x="5297488" y="4359275"/>
            <a:ext cx="57150" cy="55563"/>
          </a:xfrm>
          <a:custGeom>
            <a:avLst/>
            <a:gdLst>
              <a:gd name="T0" fmla="*/ 57150 w 28"/>
              <a:gd name="T1" fmla="*/ 39688 h 28"/>
              <a:gd name="T2" fmla="*/ 16329 w 28"/>
              <a:gd name="T3" fmla="*/ 0 h 28"/>
              <a:gd name="T4" fmla="*/ 0 w 28"/>
              <a:gd name="T5" fmla="*/ 39688 h 28"/>
              <a:gd name="T6" fmla="*/ 18370 w 28"/>
              <a:gd name="T7" fmla="*/ 55563 h 28"/>
              <a:gd name="T8" fmla="*/ 57150 w 28"/>
              <a:gd name="T9" fmla="*/ 39688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" h="28">
                <a:moveTo>
                  <a:pt x="28" y="20"/>
                </a:moveTo>
                <a:lnTo>
                  <a:pt x="8" y="0"/>
                </a:lnTo>
                <a:lnTo>
                  <a:pt x="0" y="20"/>
                </a:lnTo>
                <a:lnTo>
                  <a:pt x="9" y="28"/>
                </a:lnTo>
                <a:lnTo>
                  <a:pt x="28" y="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4" name="Freeform 114"/>
          <p:cNvSpPr/>
          <p:nvPr/>
        </p:nvSpPr>
        <p:spPr bwMode="auto">
          <a:xfrm>
            <a:off x="5283200" y="4405313"/>
            <a:ext cx="28575" cy="25400"/>
          </a:xfrm>
          <a:custGeom>
            <a:avLst/>
            <a:gdLst>
              <a:gd name="T0" fmla="*/ 0 w 14"/>
              <a:gd name="T1" fmla="*/ 25400 h 13"/>
              <a:gd name="T2" fmla="*/ 28575 w 14"/>
              <a:gd name="T3" fmla="*/ 11723 h 13"/>
              <a:gd name="T4" fmla="*/ 12246 w 14"/>
              <a:gd name="T5" fmla="*/ 0 h 13"/>
              <a:gd name="T6" fmla="*/ 0 w 14"/>
              <a:gd name="T7" fmla="*/ 25400 h 1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" h="13">
                <a:moveTo>
                  <a:pt x="0" y="13"/>
                </a:moveTo>
                <a:lnTo>
                  <a:pt x="14" y="6"/>
                </a:lnTo>
                <a:lnTo>
                  <a:pt x="6" y="0"/>
                </a:lnTo>
                <a:lnTo>
                  <a:pt x="0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5" name="Freeform 115"/>
          <p:cNvSpPr/>
          <p:nvPr/>
        </p:nvSpPr>
        <p:spPr bwMode="auto">
          <a:xfrm>
            <a:off x="5402263" y="4256088"/>
            <a:ext cx="55562" cy="57150"/>
          </a:xfrm>
          <a:custGeom>
            <a:avLst/>
            <a:gdLst>
              <a:gd name="T0" fmla="*/ 13891 w 28"/>
              <a:gd name="T1" fmla="*/ 0 h 28"/>
              <a:gd name="T2" fmla="*/ 0 w 28"/>
              <a:gd name="T3" fmla="*/ 16329 h 28"/>
              <a:gd name="T4" fmla="*/ 39687 w 28"/>
              <a:gd name="T5" fmla="*/ 57150 h 28"/>
              <a:gd name="T6" fmla="*/ 55562 w 28"/>
              <a:gd name="T7" fmla="*/ 40821 h 28"/>
              <a:gd name="T8" fmla="*/ 13891 w 28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" h="28">
                <a:moveTo>
                  <a:pt x="7" y="0"/>
                </a:moveTo>
                <a:lnTo>
                  <a:pt x="0" y="8"/>
                </a:lnTo>
                <a:lnTo>
                  <a:pt x="20" y="28"/>
                </a:lnTo>
                <a:lnTo>
                  <a:pt x="28" y="20"/>
                </a:lnTo>
                <a:lnTo>
                  <a:pt x="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6" name="Freeform 116"/>
          <p:cNvSpPr/>
          <p:nvPr/>
        </p:nvSpPr>
        <p:spPr bwMode="auto">
          <a:xfrm>
            <a:off x="5145088" y="4229100"/>
            <a:ext cx="225425" cy="273050"/>
          </a:xfrm>
          <a:custGeom>
            <a:avLst/>
            <a:gdLst>
              <a:gd name="T0" fmla="*/ 209323 w 112"/>
              <a:gd name="T1" fmla="*/ 202780 h 136"/>
              <a:gd name="T2" fmla="*/ 167056 w 112"/>
              <a:gd name="T3" fmla="*/ 202780 h 136"/>
              <a:gd name="T4" fmla="*/ 167056 w 112"/>
              <a:gd name="T5" fmla="*/ 258996 h 136"/>
              <a:gd name="T6" fmla="*/ 14089 w 112"/>
              <a:gd name="T7" fmla="*/ 258996 h 136"/>
              <a:gd name="T8" fmla="*/ 14089 w 112"/>
              <a:gd name="T9" fmla="*/ 64247 h 136"/>
              <a:gd name="T10" fmla="*/ 209323 w 112"/>
              <a:gd name="T11" fmla="*/ 64247 h 136"/>
              <a:gd name="T12" fmla="*/ 209323 w 112"/>
              <a:gd name="T13" fmla="*/ 80309 h 136"/>
              <a:gd name="T14" fmla="*/ 225425 w 112"/>
              <a:gd name="T15" fmla="*/ 64247 h 136"/>
              <a:gd name="T16" fmla="*/ 225425 w 112"/>
              <a:gd name="T17" fmla="*/ 12046 h 136"/>
              <a:gd name="T18" fmla="*/ 195234 w 112"/>
              <a:gd name="T19" fmla="*/ 12046 h 136"/>
              <a:gd name="T20" fmla="*/ 195234 w 112"/>
              <a:gd name="T21" fmla="*/ 40154 h 136"/>
              <a:gd name="T22" fmla="*/ 191209 w 112"/>
              <a:gd name="T23" fmla="*/ 40154 h 136"/>
              <a:gd name="T24" fmla="*/ 191209 w 112"/>
              <a:gd name="T25" fmla="*/ 0 h 136"/>
              <a:gd name="T26" fmla="*/ 179132 w 112"/>
              <a:gd name="T27" fmla="*/ 0 h 136"/>
              <a:gd name="T28" fmla="*/ 179132 w 112"/>
              <a:gd name="T29" fmla="*/ 40154 h 136"/>
              <a:gd name="T30" fmla="*/ 175107 w 112"/>
              <a:gd name="T31" fmla="*/ 40154 h 136"/>
              <a:gd name="T32" fmla="*/ 175107 w 112"/>
              <a:gd name="T33" fmla="*/ 12046 h 136"/>
              <a:gd name="T34" fmla="*/ 159005 w 112"/>
              <a:gd name="T35" fmla="*/ 12046 h 136"/>
              <a:gd name="T36" fmla="*/ 159005 w 112"/>
              <a:gd name="T37" fmla="*/ 40154 h 136"/>
              <a:gd name="T38" fmla="*/ 152967 w 112"/>
              <a:gd name="T39" fmla="*/ 40154 h 136"/>
              <a:gd name="T40" fmla="*/ 152967 w 112"/>
              <a:gd name="T41" fmla="*/ 0 h 136"/>
              <a:gd name="T42" fmla="*/ 144916 w 112"/>
              <a:gd name="T43" fmla="*/ 0 h 136"/>
              <a:gd name="T44" fmla="*/ 144916 w 112"/>
              <a:gd name="T45" fmla="*/ 40154 h 136"/>
              <a:gd name="T46" fmla="*/ 136865 w 112"/>
              <a:gd name="T47" fmla="*/ 40154 h 136"/>
              <a:gd name="T48" fmla="*/ 136865 w 112"/>
              <a:gd name="T49" fmla="*/ 12046 h 136"/>
              <a:gd name="T50" fmla="*/ 120763 w 112"/>
              <a:gd name="T51" fmla="*/ 12046 h 136"/>
              <a:gd name="T52" fmla="*/ 120763 w 112"/>
              <a:gd name="T53" fmla="*/ 40154 h 136"/>
              <a:gd name="T54" fmla="*/ 114725 w 112"/>
              <a:gd name="T55" fmla="*/ 40154 h 136"/>
              <a:gd name="T56" fmla="*/ 114725 w 112"/>
              <a:gd name="T57" fmla="*/ 0 h 136"/>
              <a:gd name="T58" fmla="*/ 106674 w 112"/>
              <a:gd name="T59" fmla="*/ 0 h 136"/>
              <a:gd name="T60" fmla="*/ 106674 w 112"/>
              <a:gd name="T61" fmla="*/ 40154 h 136"/>
              <a:gd name="T62" fmla="*/ 102649 w 112"/>
              <a:gd name="T63" fmla="*/ 40154 h 136"/>
              <a:gd name="T64" fmla="*/ 102649 w 112"/>
              <a:gd name="T65" fmla="*/ 12046 h 136"/>
              <a:gd name="T66" fmla="*/ 86547 w 112"/>
              <a:gd name="T67" fmla="*/ 12046 h 136"/>
              <a:gd name="T68" fmla="*/ 86547 w 112"/>
              <a:gd name="T69" fmla="*/ 40154 h 136"/>
              <a:gd name="T70" fmla="*/ 80509 w 112"/>
              <a:gd name="T71" fmla="*/ 40154 h 136"/>
              <a:gd name="T72" fmla="*/ 80509 w 112"/>
              <a:gd name="T73" fmla="*/ 0 h 136"/>
              <a:gd name="T74" fmla="*/ 70445 w 112"/>
              <a:gd name="T75" fmla="*/ 0 h 136"/>
              <a:gd name="T76" fmla="*/ 70445 w 112"/>
              <a:gd name="T77" fmla="*/ 40154 h 136"/>
              <a:gd name="T78" fmla="*/ 64407 w 112"/>
              <a:gd name="T79" fmla="*/ 40154 h 136"/>
              <a:gd name="T80" fmla="*/ 64407 w 112"/>
              <a:gd name="T81" fmla="*/ 12046 h 136"/>
              <a:gd name="T82" fmla="*/ 50318 w 112"/>
              <a:gd name="T83" fmla="*/ 12046 h 136"/>
              <a:gd name="T84" fmla="*/ 50318 w 112"/>
              <a:gd name="T85" fmla="*/ 40154 h 136"/>
              <a:gd name="T86" fmla="*/ 46293 w 112"/>
              <a:gd name="T87" fmla="*/ 40154 h 136"/>
              <a:gd name="T88" fmla="*/ 46293 w 112"/>
              <a:gd name="T89" fmla="*/ 0 h 136"/>
              <a:gd name="T90" fmla="*/ 34216 w 112"/>
              <a:gd name="T91" fmla="*/ 0 h 136"/>
              <a:gd name="T92" fmla="*/ 34216 w 112"/>
              <a:gd name="T93" fmla="*/ 40154 h 136"/>
              <a:gd name="T94" fmla="*/ 30191 w 112"/>
              <a:gd name="T95" fmla="*/ 40154 h 136"/>
              <a:gd name="T96" fmla="*/ 30191 w 112"/>
              <a:gd name="T97" fmla="*/ 12046 h 136"/>
              <a:gd name="T98" fmla="*/ 0 w 112"/>
              <a:gd name="T99" fmla="*/ 12046 h 136"/>
              <a:gd name="T100" fmla="*/ 0 w 112"/>
              <a:gd name="T101" fmla="*/ 48185 h 136"/>
              <a:gd name="T102" fmla="*/ 0 w 112"/>
              <a:gd name="T103" fmla="*/ 56216 h 136"/>
              <a:gd name="T104" fmla="*/ 0 w 112"/>
              <a:gd name="T105" fmla="*/ 273050 h 136"/>
              <a:gd name="T106" fmla="*/ 179132 w 112"/>
              <a:gd name="T107" fmla="*/ 273050 h 136"/>
              <a:gd name="T108" fmla="*/ 225425 w 112"/>
              <a:gd name="T109" fmla="*/ 220849 h 136"/>
              <a:gd name="T110" fmla="*/ 225425 w 112"/>
              <a:gd name="T111" fmla="*/ 168649 h 136"/>
              <a:gd name="T112" fmla="*/ 209323 w 112"/>
              <a:gd name="T113" fmla="*/ 184710 h 136"/>
              <a:gd name="T114" fmla="*/ 209323 w 112"/>
              <a:gd name="T115" fmla="*/ 202780 h 1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112" h="136">
                <a:moveTo>
                  <a:pt x="104" y="101"/>
                </a:moveTo>
                <a:lnTo>
                  <a:pt x="83" y="101"/>
                </a:lnTo>
                <a:lnTo>
                  <a:pt x="83" y="129"/>
                </a:lnTo>
                <a:lnTo>
                  <a:pt x="7" y="129"/>
                </a:lnTo>
                <a:lnTo>
                  <a:pt x="7" y="32"/>
                </a:lnTo>
                <a:lnTo>
                  <a:pt x="104" y="32"/>
                </a:lnTo>
                <a:lnTo>
                  <a:pt x="104" y="40"/>
                </a:lnTo>
                <a:lnTo>
                  <a:pt x="112" y="32"/>
                </a:lnTo>
                <a:lnTo>
                  <a:pt x="112" y="6"/>
                </a:lnTo>
                <a:lnTo>
                  <a:pt x="97" y="6"/>
                </a:lnTo>
                <a:lnTo>
                  <a:pt x="97" y="20"/>
                </a:lnTo>
                <a:lnTo>
                  <a:pt x="95" y="20"/>
                </a:lnTo>
                <a:lnTo>
                  <a:pt x="95" y="0"/>
                </a:lnTo>
                <a:lnTo>
                  <a:pt x="89" y="0"/>
                </a:lnTo>
                <a:lnTo>
                  <a:pt x="89" y="20"/>
                </a:lnTo>
                <a:lnTo>
                  <a:pt x="87" y="20"/>
                </a:lnTo>
                <a:lnTo>
                  <a:pt x="87" y="6"/>
                </a:lnTo>
                <a:lnTo>
                  <a:pt x="79" y="6"/>
                </a:lnTo>
                <a:lnTo>
                  <a:pt x="79" y="20"/>
                </a:lnTo>
                <a:lnTo>
                  <a:pt x="76" y="20"/>
                </a:lnTo>
                <a:lnTo>
                  <a:pt x="76" y="0"/>
                </a:lnTo>
                <a:lnTo>
                  <a:pt x="72" y="0"/>
                </a:lnTo>
                <a:lnTo>
                  <a:pt x="72" y="20"/>
                </a:lnTo>
                <a:lnTo>
                  <a:pt x="68" y="20"/>
                </a:lnTo>
                <a:lnTo>
                  <a:pt x="68" y="6"/>
                </a:lnTo>
                <a:lnTo>
                  <a:pt x="60" y="6"/>
                </a:lnTo>
                <a:lnTo>
                  <a:pt x="60" y="20"/>
                </a:lnTo>
                <a:lnTo>
                  <a:pt x="57" y="20"/>
                </a:lnTo>
                <a:lnTo>
                  <a:pt x="57" y="0"/>
                </a:lnTo>
                <a:lnTo>
                  <a:pt x="53" y="0"/>
                </a:lnTo>
                <a:lnTo>
                  <a:pt x="53" y="20"/>
                </a:lnTo>
                <a:lnTo>
                  <a:pt x="51" y="20"/>
                </a:lnTo>
                <a:lnTo>
                  <a:pt x="51" y="6"/>
                </a:lnTo>
                <a:lnTo>
                  <a:pt x="43" y="6"/>
                </a:lnTo>
                <a:lnTo>
                  <a:pt x="43" y="20"/>
                </a:lnTo>
                <a:lnTo>
                  <a:pt x="40" y="20"/>
                </a:lnTo>
                <a:lnTo>
                  <a:pt x="40" y="0"/>
                </a:lnTo>
                <a:lnTo>
                  <a:pt x="35" y="0"/>
                </a:lnTo>
                <a:lnTo>
                  <a:pt x="35" y="20"/>
                </a:lnTo>
                <a:lnTo>
                  <a:pt x="32" y="20"/>
                </a:lnTo>
                <a:lnTo>
                  <a:pt x="32" y="6"/>
                </a:lnTo>
                <a:lnTo>
                  <a:pt x="25" y="6"/>
                </a:lnTo>
                <a:lnTo>
                  <a:pt x="25" y="20"/>
                </a:lnTo>
                <a:lnTo>
                  <a:pt x="23" y="20"/>
                </a:lnTo>
                <a:lnTo>
                  <a:pt x="23" y="0"/>
                </a:lnTo>
                <a:lnTo>
                  <a:pt x="17" y="0"/>
                </a:lnTo>
                <a:lnTo>
                  <a:pt x="17" y="20"/>
                </a:lnTo>
                <a:lnTo>
                  <a:pt x="15" y="20"/>
                </a:lnTo>
                <a:lnTo>
                  <a:pt x="15" y="6"/>
                </a:lnTo>
                <a:lnTo>
                  <a:pt x="0" y="6"/>
                </a:lnTo>
                <a:lnTo>
                  <a:pt x="0" y="24"/>
                </a:lnTo>
                <a:lnTo>
                  <a:pt x="0" y="28"/>
                </a:lnTo>
                <a:lnTo>
                  <a:pt x="0" y="136"/>
                </a:lnTo>
                <a:lnTo>
                  <a:pt x="89" y="136"/>
                </a:lnTo>
                <a:lnTo>
                  <a:pt x="112" y="110"/>
                </a:lnTo>
                <a:lnTo>
                  <a:pt x="112" y="84"/>
                </a:lnTo>
                <a:lnTo>
                  <a:pt x="104" y="92"/>
                </a:lnTo>
                <a:lnTo>
                  <a:pt x="104" y="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7" name="Rectangle 117"/>
          <p:cNvSpPr>
            <a:spLocks noChangeArrowheads="1"/>
          </p:cNvSpPr>
          <p:nvPr/>
        </p:nvSpPr>
        <p:spPr bwMode="auto">
          <a:xfrm>
            <a:off x="5184775" y="4321175"/>
            <a:ext cx="88900" cy="14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38" name="Rectangle 118"/>
          <p:cNvSpPr>
            <a:spLocks noChangeArrowheads="1"/>
          </p:cNvSpPr>
          <p:nvPr/>
        </p:nvSpPr>
        <p:spPr bwMode="auto">
          <a:xfrm>
            <a:off x="5184775" y="4352925"/>
            <a:ext cx="88900" cy="14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39" name="Rectangle 119"/>
          <p:cNvSpPr>
            <a:spLocks noChangeArrowheads="1"/>
          </p:cNvSpPr>
          <p:nvPr/>
        </p:nvSpPr>
        <p:spPr bwMode="auto">
          <a:xfrm>
            <a:off x="5184775" y="4389438"/>
            <a:ext cx="88900" cy="11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0" name="Rectangle 120"/>
          <p:cNvSpPr>
            <a:spLocks noChangeArrowheads="1"/>
          </p:cNvSpPr>
          <p:nvPr/>
        </p:nvSpPr>
        <p:spPr bwMode="auto">
          <a:xfrm>
            <a:off x="5184775" y="4422775"/>
            <a:ext cx="88900" cy="14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1" name="Freeform 126"/>
          <p:cNvSpPr>
            <a:spLocks noEditPoints="1"/>
          </p:cNvSpPr>
          <p:nvPr/>
        </p:nvSpPr>
        <p:spPr bwMode="auto">
          <a:xfrm>
            <a:off x="5335588" y="2841625"/>
            <a:ext cx="163512" cy="265113"/>
          </a:xfrm>
          <a:custGeom>
            <a:avLst/>
            <a:gdLst>
              <a:gd name="T0" fmla="*/ 0 w 82"/>
              <a:gd name="T1" fmla="*/ 68287 h 132"/>
              <a:gd name="T2" fmla="*/ 0 w 82"/>
              <a:gd name="T3" fmla="*/ 265113 h 132"/>
              <a:gd name="T4" fmla="*/ 163512 w 82"/>
              <a:gd name="T5" fmla="*/ 198835 h 132"/>
              <a:gd name="T6" fmla="*/ 163512 w 82"/>
              <a:gd name="T7" fmla="*/ 0 h 132"/>
              <a:gd name="T8" fmla="*/ 0 w 82"/>
              <a:gd name="T9" fmla="*/ 68287 h 132"/>
              <a:gd name="T10" fmla="*/ 151548 w 82"/>
              <a:gd name="T11" fmla="*/ 20084 h 132"/>
              <a:gd name="T12" fmla="*/ 151548 w 82"/>
              <a:gd name="T13" fmla="*/ 188793 h 132"/>
              <a:gd name="T14" fmla="*/ 9970 w 82"/>
              <a:gd name="T15" fmla="*/ 132557 h 132"/>
              <a:gd name="T16" fmla="*/ 9970 w 82"/>
              <a:gd name="T17" fmla="*/ 76320 h 132"/>
              <a:gd name="T18" fmla="*/ 151548 w 82"/>
              <a:gd name="T19" fmla="*/ 20084 h 132"/>
              <a:gd name="T20" fmla="*/ 9970 w 82"/>
              <a:gd name="T21" fmla="*/ 140590 h 132"/>
              <a:gd name="T22" fmla="*/ 145566 w 82"/>
              <a:gd name="T23" fmla="*/ 192809 h 132"/>
              <a:gd name="T24" fmla="*/ 9970 w 82"/>
              <a:gd name="T25" fmla="*/ 249046 h 132"/>
              <a:gd name="T26" fmla="*/ 9970 w 82"/>
              <a:gd name="T27" fmla="*/ 140590 h 13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82" h="132">
                <a:moveTo>
                  <a:pt x="0" y="34"/>
                </a:moveTo>
                <a:lnTo>
                  <a:pt x="0" y="132"/>
                </a:lnTo>
                <a:lnTo>
                  <a:pt x="82" y="99"/>
                </a:lnTo>
                <a:lnTo>
                  <a:pt x="82" y="0"/>
                </a:lnTo>
                <a:lnTo>
                  <a:pt x="0" y="34"/>
                </a:lnTo>
                <a:close/>
                <a:moveTo>
                  <a:pt x="76" y="10"/>
                </a:moveTo>
                <a:lnTo>
                  <a:pt x="76" y="94"/>
                </a:lnTo>
                <a:lnTo>
                  <a:pt x="5" y="66"/>
                </a:lnTo>
                <a:lnTo>
                  <a:pt x="5" y="38"/>
                </a:lnTo>
                <a:lnTo>
                  <a:pt x="76" y="10"/>
                </a:lnTo>
                <a:close/>
                <a:moveTo>
                  <a:pt x="5" y="70"/>
                </a:moveTo>
                <a:lnTo>
                  <a:pt x="73" y="96"/>
                </a:lnTo>
                <a:lnTo>
                  <a:pt x="5" y="124"/>
                </a:lnTo>
                <a:lnTo>
                  <a:pt x="5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2" name="Freeform 127"/>
          <p:cNvSpPr/>
          <p:nvPr/>
        </p:nvSpPr>
        <p:spPr bwMode="auto">
          <a:xfrm>
            <a:off x="5153025" y="2841625"/>
            <a:ext cx="161925" cy="265113"/>
          </a:xfrm>
          <a:custGeom>
            <a:avLst/>
            <a:gdLst>
              <a:gd name="T0" fmla="*/ 0 w 81"/>
              <a:gd name="T1" fmla="*/ 198835 h 132"/>
              <a:gd name="T2" fmla="*/ 161925 w 81"/>
              <a:gd name="T3" fmla="*/ 265113 h 132"/>
              <a:gd name="T4" fmla="*/ 161925 w 81"/>
              <a:gd name="T5" fmla="*/ 68287 h 132"/>
              <a:gd name="T6" fmla="*/ 0 w 81"/>
              <a:gd name="T7" fmla="*/ 0 h 132"/>
              <a:gd name="T8" fmla="*/ 0 w 81"/>
              <a:gd name="T9" fmla="*/ 198835 h 1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" h="132">
                <a:moveTo>
                  <a:pt x="0" y="99"/>
                </a:moveTo>
                <a:lnTo>
                  <a:pt x="81" y="132"/>
                </a:lnTo>
                <a:lnTo>
                  <a:pt x="81" y="34"/>
                </a:lnTo>
                <a:lnTo>
                  <a:pt x="0" y="0"/>
                </a:lnTo>
                <a:lnTo>
                  <a:pt x="0" y="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3" name="Freeform 128"/>
          <p:cNvSpPr>
            <a:spLocks noEditPoints="1"/>
          </p:cNvSpPr>
          <p:nvPr/>
        </p:nvSpPr>
        <p:spPr bwMode="auto">
          <a:xfrm>
            <a:off x="5162550" y="2762250"/>
            <a:ext cx="333375" cy="131763"/>
          </a:xfrm>
          <a:custGeom>
            <a:avLst/>
            <a:gdLst>
              <a:gd name="T0" fmla="*/ 164679 w 166"/>
              <a:gd name="T1" fmla="*/ 0 h 66"/>
              <a:gd name="T2" fmla="*/ 0 w 166"/>
              <a:gd name="T3" fmla="*/ 63885 h 66"/>
              <a:gd name="T4" fmla="*/ 160663 w 166"/>
              <a:gd name="T5" fmla="*/ 131763 h 66"/>
              <a:gd name="T6" fmla="*/ 333375 w 166"/>
              <a:gd name="T7" fmla="*/ 63885 h 66"/>
              <a:gd name="T8" fmla="*/ 164679 w 166"/>
              <a:gd name="T9" fmla="*/ 0 h 66"/>
              <a:gd name="T10" fmla="*/ 164679 w 166"/>
              <a:gd name="T11" fmla="*/ 11978 h 66"/>
              <a:gd name="T12" fmla="*/ 303251 w 166"/>
              <a:gd name="T13" fmla="*/ 63885 h 66"/>
              <a:gd name="T14" fmla="*/ 164679 w 166"/>
              <a:gd name="T15" fmla="*/ 117788 h 66"/>
              <a:gd name="T16" fmla="*/ 164679 w 166"/>
              <a:gd name="T17" fmla="*/ 11978 h 66"/>
              <a:gd name="T18" fmla="*/ 156646 w 166"/>
              <a:gd name="T19" fmla="*/ 13975 h 66"/>
              <a:gd name="T20" fmla="*/ 156646 w 166"/>
              <a:gd name="T21" fmla="*/ 117788 h 66"/>
              <a:gd name="T22" fmla="*/ 30124 w 166"/>
              <a:gd name="T23" fmla="*/ 63885 h 66"/>
              <a:gd name="T24" fmla="*/ 156646 w 166"/>
              <a:gd name="T25" fmla="*/ 13975 h 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66" h="66">
                <a:moveTo>
                  <a:pt x="82" y="0"/>
                </a:moveTo>
                <a:lnTo>
                  <a:pt x="0" y="32"/>
                </a:lnTo>
                <a:lnTo>
                  <a:pt x="80" y="66"/>
                </a:lnTo>
                <a:lnTo>
                  <a:pt x="166" y="32"/>
                </a:lnTo>
                <a:lnTo>
                  <a:pt x="82" y="0"/>
                </a:lnTo>
                <a:close/>
                <a:moveTo>
                  <a:pt x="82" y="6"/>
                </a:moveTo>
                <a:lnTo>
                  <a:pt x="151" y="32"/>
                </a:lnTo>
                <a:lnTo>
                  <a:pt x="82" y="59"/>
                </a:lnTo>
                <a:lnTo>
                  <a:pt x="82" y="6"/>
                </a:lnTo>
                <a:close/>
                <a:moveTo>
                  <a:pt x="78" y="7"/>
                </a:moveTo>
                <a:lnTo>
                  <a:pt x="78" y="59"/>
                </a:lnTo>
                <a:lnTo>
                  <a:pt x="15" y="32"/>
                </a:lnTo>
                <a:lnTo>
                  <a:pt x="78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443605" y="56896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oo</a:t>
            </a:r>
            <a:r>
              <a:rPr lang="zh-CN" altLang="en-US"/>
              <a:t>方法（</a:t>
            </a:r>
            <a:r>
              <a:rPr lang="zh-CN" altLang="en-US"/>
              <a:t>动态建模）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6440" y="3670935"/>
            <a:ext cx="7591425" cy="7207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3702050" y="93662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状态</a:t>
            </a:r>
            <a:r>
              <a:rPr lang="zh-CN" altLang="en-US"/>
              <a:t>转换图</a:t>
            </a:r>
            <a:endParaRPr lang="zh-CN" altLang="en-US"/>
          </a:p>
        </p:txBody>
      </p:sp>
      <p:pic>
        <p:nvPicPr>
          <p:cNvPr id="8" name="图片 8" descr="IMG_25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91795" y="1741170"/>
            <a:ext cx="8361045" cy="4286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7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六边形 8"/>
          <p:cNvSpPr>
            <a:spLocks noChangeArrowheads="1"/>
          </p:cNvSpPr>
          <p:nvPr/>
        </p:nvSpPr>
        <p:spPr bwMode="auto">
          <a:xfrm>
            <a:off x="3181350" y="1487488"/>
            <a:ext cx="2779713" cy="2397125"/>
          </a:xfrm>
          <a:prstGeom prst="hexagon">
            <a:avLst>
              <a:gd name="adj" fmla="val 24991"/>
              <a:gd name="vf" fmla="val 115470"/>
            </a:avLst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29" name="六边形 11"/>
          <p:cNvSpPr>
            <a:spLocks noChangeArrowheads="1"/>
          </p:cNvSpPr>
          <p:nvPr/>
        </p:nvSpPr>
        <p:spPr bwMode="auto">
          <a:xfrm>
            <a:off x="3300413" y="1589088"/>
            <a:ext cx="2543175" cy="2193925"/>
          </a:xfrm>
          <a:prstGeom prst="hexagon">
            <a:avLst>
              <a:gd name="adj" fmla="val 24982"/>
              <a:gd name="vf" fmla="val 115470"/>
            </a:avLst>
          </a:prstGeom>
          <a:noFill/>
          <a:ln w="127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26630" name="直接连接符 13"/>
          <p:cNvCxnSpPr>
            <a:cxnSpLocks noChangeShapeType="1"/>
          </p:cNvCxnSpPr>
          <p:nvPr/>
        </p:nvCxnSpPr>
        <p:spPr bwMode="auto">
          <a:xfrm>
            <a:off x="1189038" y="4286250"/>
            <a:ext cx="6651625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1" name="文本框 14"/>
          <p:cNvSpPr txBox="1">
            <a:spLocks noChangeArrowheads="1"/>
          </p:cNvSpPr>
          <p:nvPr/>
        </p:nvSpPr>
        <p:spPr bwMode="auto">
          <a:xfrm>
            <a:off x="1311275" y="4410075"/>
            <a:ext cx="65293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en-US" altLang="zh-CN" sz="6600">
                <a:solidFill>
                  <a:srgbClr val="FFFFFF"/>
                </a:solidFill>
                <a:latin typeface="Impact" panose="020B0806030902050204" pitchFamily="34" charset="0"/>
                <a:ea typeface="方正正中黑简体" panose="02000000000000000000" pitchFamily="2" charset="-122"/>
              </a:rPr>
              <a:t>THANK YOU</a:t>
            </a:r>
            <a:endParaRPr lang="zh-CN" altLang="en-US" sz="6600">
              <a:solidFill>
                <a:srgbClr val="FFFFFF"/>
              </a:solidFill>
              <a:latin typeface="Impact" panose="020B0806030902050204" pitchFamily="34" charset="0"/>
              <a:ea typeface="方正正中黑简体" panose="02000000000000000000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流程图: 手动输入 4"/>
          <p:cNvSpPr>
            <a:spLocks noChangeArrowheads="1"/>
          </p:cNvSpPr>
          <p:nvPr/>
        </p:nvSpPr>
        <p:spPr bwMode="auto">
          <a:xfrm rot="5400000">
            <a:off x="-1720056" y="1720056"/>
            <a:ext cx="6858000" cy="3417888"/>
          </a:xfrm>
          <a:prstGeom prst="flowChartManualInput">
            <a:avLst/>
          </a:prstGeom>
          <a:solidFill>
            <a:srgbClr val="41B9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3075" name="图片 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75" y="0"/>
            <a:ext cx="29384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文本框 10"/>
          <p:cNvSpPr txBox="1">
            <a:spLocks noChangeArrowheads="1"/>
          </p:cNvSpPr>
          <p:nvPr/>
        </p:nvSpPr>
        <p:spPr bwMode="auto">
          <a:xfrm>
            <a:off x="436563" y="2546350"/>
            <a:ext cx="22717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720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目录</a:t>
            </a:r>
            <a:endParaRPr lang="zh-CN" altLang="en-US" sz="7200">
              <a:solidFill>
                <a:schemeClr val="bg1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3077" name="文本框 11"/>
          <p:cNvSpPr txBox="1">
            <a:spLocks noChangeArrowheads="1"/>
          </p:cNvSpPr>
          <p:nvPr/>
        </p:nvSpPr>
        <p:spPr bwMode="auto">
          <a:xfrm>
            <a:off x="323850" y="3392488"/>
            <a:ext cx="2384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en-US" altLang="zh-CN" sz="4000">
                <a:solidFill>
                  <a:schemeClr val="bg1"/>
                </a:solidFill>
                <a:latin typeface="Impact" panose="020B0806030902050204" pitchFamily="34" charset="0"/>
              </a:rPr>
              <a:t>CONTENTS</a:t>
            </a:r>
            <a:endParaRPr lang="zh-CN" altLang="en-US" sz="40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078" name="文本框 12"/>
          <p:cNvSpPr txBox="1">
            <a:spLocks noChangeArrowheads="1"/>
          </p:cNvSpPr>
          <p:nvPr/>
        </p:nvSpPr>
        <p:spPr bwMode="auto">
          <a:xfrm>
            <a:off x="6223000" y="2316163"/>
            <a:ext cx="27098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1F9B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传统方法</a:t>
            </a:r>
            <a:r>
              <a:rPr lang="en-US" altLang="zh-CN" sz="2400" dirty="0">
                <a:solidFill>
                  <a:srgbClr val="1F9B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400" dirty="0">
              <a:solidFill>
                <a:srgbClr val="1F9B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9" name="文本框 13"/>
          <p:cNvSpPr txBox="1">
            <a:spLocks noChangeArrowheads="1"/>
          </p:cNvSpPr>
          <p:nvPr/>
        </p:nvSpPr>
        <p:spPr bwMode="auto">
          <a:xfrm>
            <a:off x="5719763" y="2254250"/>
            <a:ext cx="695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1F9B8C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3200">
              <a:solidFill>
                <a:srgbClr val="1F9B8C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80" name="文本框 30"/>
          <p:cNvSpPr txBox="1">
            <a:spLocks noChangeArrowheads="1"/>
          </p:cNvSpPr>
          <p:nvPr/>
        </p:nvSpPr>
        <p:spPr bwMode="auto">
          <a:xfrm>
            <a:off x="6223000" y="3114675"/>
            <a:ext cx="27098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1F9B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</a:t>
            </a:r>
            <a:r>
              <a:rPr lang="zh-CN" altLang="en-US" sz="2400" dirty="0">
                <a:solidFill>
                  <a:srgbClr val="1F9B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400" dirty="0">
              <a:solidFill>
                <a:srgbClr val="1F9B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1" name="文本框 31"/>
          <p:cNvSpPr txBox="1">
            <a:spLocks noChangeArrowheads="1"/>
          </p:cNvSpPr>
          <p:nvPr/>
        </p:nvSpPr>
        <p:spPr bwMode="auto">
          <a:xfrm>
            <a:off x="5719763" y="3052763"/>
            <a:ext cx="6953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1F9B8C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3200">
              <a:solidFill>
                <a:srgbClr val="1F9B8C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83" name="文本框 33"/>
          <p:cNvSpPr txBox="1">
            <a:spLocks noChangeArrowheads="1"/>
          </p:cNvSpPr>
          <p:nvPr/>
        </p:nvSpPr>
        <p:spPr bwMode="auto">
          <a:xfrm>
            <a:off x="5719763" y="3917950"/>
            <a:ext cx="69532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1F9B8C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圆角矩形 6"/>
          <p:cNvSpPr>
            <a:spLocks noChangeArrowheads="1"/>
          </p:cNvSpPr>
          <p:nvPr/>
        </p:nvSpPr>
        <p:spPr bwMode="auto">
          <a:xfrm>
            <a:off x="2882900" y="2576513"/>
            <a:ext cx="3376613" cy="1706562"/>
          </a:xfrm>
          <a:prstGeom prst="roundRect">
            <a:avLst>
              <a:gd name="adj" fmla="val 16667"/>
            </a:avLst>
          </a:prstGeom>
          <a:solidFill>
            <a:schemeClr val="bg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100" name="直接连接符 8"/>
          <p:cNvCxnSpPr>
            <a:cxnSpLocks noChangeShapeType="1"/>
          </p:cNvCxnSpPr>
          <p:nvPr/>
        </p:nvCxnSpPr>
        <p:spPr bwMode="auto">
          <a:xfrm>
            <a:off x="363538" y="3429000"/>
            <a:ext cx="2519362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1" name="直接连接符 12"/>
          <p:cNvCxnSpPr>
            <a:cxnSpLocks noChangeShapeType="1"/>
          </p:cNvCxnSpPr>
          <p:nvPr/>
        </p:nvCxnSpPr>
        <p:spPr bwMode="auto">
          <a:xfrm>
            <a:off x="6259513" y="3429000"/>
            <a:ext cx="2519362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102" name="图片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75" y="3065463"/>
            <a:ext cx="225425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文本框 15"/>
          <p:cNvSpPr txBox="1">
            <a:spLocks noChangeArrowheads="1"/>
          </p:cNvSpPr>
          <p:nvPr/>
        </p:nvSpPr>
        <p:spPr bwMode="auto">
          <a:xfrm>
            <a:off x="3444875" y="4445000"/>
            <a:ext cx="22844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913"/>
            <a:ext cx="91440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Freeform 34"/>
          <p:cNvSpPr/>
          <p:nvPr/>
        </p:nvSpPr>
        <p:spPr bwMode="auto">
          <a:xfrm>
            <a:off x="3656013" y="2809875"/>
            <a:ext cx="363537" cy="320675"/>
          </a:xfrm>
          <a:custGeom>
            <a:avLst/>
            <a:gdLst>
              <a:gd name="T0" fmla="*/ 363537 w 136"/>
              <a:gd name="T1" fmla="*/ 128270 h 120"/>
              <a:gd name="T2" fmla="*/ 181769 w 136"/>
              <a:gd name="T3" fmla="*/ 0 h 120"/>
              <a:gd name="T4" fmla="*/ 0 w 136"/>
              <a:gd name="T5" fmla="*/ 128270 h 120"/>
              <a:gd name="T6" fmla="*/ 98903 w 136"/>
              <a:gd name="T7" fmla="*/ 243179 h 120"/>
              <a:gd name="T8" fmla="*/ 58807 w 136"/>
              <a:gd name="T9" fmla="*/ 320675 h 120"/>
              <a:gd name="T10" fmla="*/ 195134 w 136"/>
              <a:gd name="T11" fmla="*/ 256540 h 120"/>
              <a:gd name="T12" fmla="*/ 363537 w 136"/>
              <a:gd name="T13" fmla="*/ 128270 h 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6" h="120">
                <a:moveTo>
                  <a:pt x="136" y="48"/>
                </a:moveTo>
                <a:cubicBezTo>
                  <a:pt x="136" y="22"/>
                  <a:pt x="106" y="0"/>
                  <a:pt x="68" y="0"/>
                </a:cubicBezTo>
                <a:cubicBezTo>
                  <a:pt x="31" y="0"/>
                  <a:pt x="0" y="22"/>
                  <a:pt x="0" y="48"/>
                </a:cubicBezTo>
                <a:cubicBezTo>
                  <a:pt x="0" y="67"/>
                  <a:pt x="15" y="83"/>
                  <a:pt x="37" y="91"/>
                </a:cubicBezTo>
                <a:cubicBezTo>
                  <a:pt x="38" y="96"/>
                  <a:pt x="37" y="106"/>
                  <a:pt x="22" y="120"/>
                </a:cubicBezTo>
                <a:cubicBezTo>
                  <a:pt x="22" y="120"/>
                  <a:pt x="54" y="111"/>
                  <a:pt x="73" y="96"/>
                </a:cubicBezTo>
                <a:cubicBezTo>
                  <a:pt x="108" y="94"/>
                  <a:pt x="136" y="73"/>
                  <a:pt x="136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" name="Freeform 64"/>
          <p:cNvSpPr>
            <a:spLocks noEditPoints="1"/>
          </p:cNvSpPr>
          <p:nvPr/>
        </p:nvSpPr>
        <p:spPr bwMode="auto">
          <a:xfrm>
            <a:off x="3702050" y="4229100"/>
            <a:ext cx="327025" cy="312738"/>
          </a:xfrm>
          <a:custGeom>
            <a:avLst/>
            <a:gdLst>
              <a:gd name="T0" fmla="*/ 307354 w 133"/>
              <a:gd name="T1" fmla="*/ 0 h 127"/>
              <a:gd name="T2" fmla="*/ 22130 w 133"/>
              <a:gd name="T3" fmla="*/ 0 h 127"/>
              <a:gd name="T4" fmla="*/ 0 w 133"/>
              <a:gd name="T5" fmla="*/ 22163 h 127"/>
              <a:gd name="T6" fmla="*/ 0 w 133"/>
              <a:gd name="T7" fmla="*/ 224088 h 127"/>
              <a:gd name="T8" fmla="*/ 22130 w 133"/>
              <a:gd name="T9" fmla="*/ 246250 h 127"/>
              <a:gd name="T10" fmla="*/ 130318 w 133"/>
              <a:gd name="T11" fmla="*/ 246250 h 127"/>
              <a:gd name="T12" fmla="*/ 98353 w 133"/>
              <a:gd name="T13" fmla="*/ 290575 h 127"/>
              <a:gd name="T14" fmla="*/ 98353 w 133"/>
              <a:gd name="T15" fmla="*/ 312738 h 127"/>
              <a:gd name="T16" fmla="*/ 130318 w 133"/>
              <a:gd name="T17" fmla="*/ 312738 h 127"/>
              <a:gd name="T18" fmla="*/ 196707 w 133"/>
              <a:gd name="T19" fmla="*/ 312738 h 127"/>
              <a:gd name="T20" fmla="*/ 231130 w 133"/>
              <a:gd name="T21" fmla="*/ 312738 h 127"/>
              <a:gd name="T22" fmla="*/ 231130 w 133"/>
              <a:gd name="T23" fmla="*/ 290575 h 127"/>
              <a:gd name="T24" fmla="*/ 196707 w 133"/>
              <a:gd name="T25" fmla="*/ 246250 h 127"/>
              <a:gd name="T26" fmla="*/ 307354 w 133"/>
              <a:gd name="T27" fmla="*/ 246250 h 127"/>
              <a:gd name="T28" fmla="*/ 327025 w 133"/>
              <a:gd name="T29" fmla="*/ 224088 h 127"/>
              <a:gd name="T30" fmla="*/ 327025 w 133"/>
              <a:gd name="T31" fmla="*/ 22163 h 127"/>
              <a:gd name="T32" fmla="*/ 307354 w 133"/>
              <a:gd name="T33" fmla="*/ 0 h 127"/>
              <a:gd name="T34" fmla="*/ 147530 w 133"/>
              <a:gd name="T35" fmla="*/ 219163 h 127"/>
              <a:gd name="T36" fmla="*/ 164742 w 133"/>
              <a:gd name="T37" fmla="*/ 201925 h 127"/>
              <a:gd name="T38" fmla="*/ 184413 w 133"/>
              <a:gd name="T39" fmla="*/ 219163 h 127"/>
              <a:gd name="T40" fmla="*/ 164742 w 133"/>
              <a:gd name="T41" fmla="*/ 238863 h 127"/>
              <a:gd name="T42" fmla="*/ 147530 w 133"/>
              <a:gd name="T43" fmla="*/ 219163 h 127"/>
              <a:gd name="T44" fmla="*/ 304895 w 133"/>
              <a:gd name="T45" fmla="*/ 194538 h 127"/>
              <a:gd name="T46" fmla="*/ 24588 w 133"/>
              <a:gd name="T47" fmla="*/ 194538 h 127"/>
              <a:gd name="T48" fmla="*/ 24588 w 133"/>
              <a:gd name="T49" fmla="*/ 24625 h 127"/>
              <a:gd name="T50" fmla="*/ 304895 w 133"/>
              <a:gd name="T51" fmla="*/ 24625 h 127"/>
              <a:gd name="T52" fmla="*/ 304895 w 133"/>
              <a:gd name="T53" fmla="*/ 194538 h 12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33" h="127">
                <a:moveTo>
                  <a:pt x="12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6"/>
                  <a:pt x="4" y="100"/>
                  <a:pt x="9" y="100"/>
                </a:cubicBezTo>
                <a:cubicBezTo>
                  <a:pt x="53" y="100"/>
                  <a:pt x="53" y="100"/>
                  <a:pt x="53" y="100"/>
                </a:cubicBezTo>
                <a:cubicBezTo>
                  <a:pt x="53" y="100"/>
                  <a:pt x="55" y="118"/>
                  <a:pt x="40" y="118"/>
                </a:cubicBezTo>
                <a:cubicBezTo>
                  <a:pt x="40" y="127"/>
                  <a:pt x="40" y="127"/>
                  <a:pt x="40" y="127"/>
                </a:cubicBezTo>
                <a:cubicBezTo>
                  <a:pt x="53" y="127"/>
                  <a:pt x="53" y="127"/>
                  <a:pt x="53" y="127"/>
                </a:cubicBezTo>
                <a:cubicBezTo>
                  <a:pt x="80" y="127"/>
                  <a:pt x="80" y="127"/>
                  <a:pt x="80" y="127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18"/>
                  <a:pt x="94" y="118"/>
                  <a:pt x="94" y="118"/>
                </a:cubicBezTo>
                <a:cubicBezTo>
                  <a:pt x="78" y="118"/>
                  <a:pt x="80" y="100"/>
                  <a:pt x="80" y="100"/>
                </a:cubicBezTo>
                <a:cubicBezTo>
                  <a:pt x="125" y="100"/>
                  <a:pt x="125" y="100"/>
                  <a:pt x="125" y="100"/>
                </a:cubicBezTo>
                <a:cubicBezTo>
                  <a:pt x="129" y="100"/>
                  <a:pt x="133" y="96"/>
                  <a:pt x="133" y="91"/>
                </a:cubicBezTo>
                <a:cubicBezTo>
                  <a:pt x="133" y="9"/>
                  <a:pt x="133" y="9"/>
                  <a:pt x="133" y="9"/>
                </a:cubicBezTo>
                <a:cubicBezTo>
                  <a:pt x="133" y="4"/>
                  <a:pt x="129" y="0"/>
                  <a:pt x="125" y="0"/>
                </a:cubicBezTo>
                <a:close/>
                <a:moveTo>
                  <a:pt x="60" y="89"/>
                </a:moveTo>
                <a:cubicBezTo>
                  <a:pt x="60" y="85"/>
                  <a:pt x="63" y="82"/>
                  <a:pt x="67" y="82"/>
                </a:cubicBezTo>
                <a:cubicBezTo>
                  <a:pt x="72" y="82"/>
                  <a:pt x="75" y="85"/>
                  <a:pt x="75" y="89"/>
                </a:cubicBezTo>
                <a:cubicBezTo>
                  <a:pt x="75" y="94"/>
                  <a:pt x="72" y="97"/>
                  <a:pt x="67" y="97"/>
                </a:cubicBezTo>
                <a:cubicBezTo>
                  <a:pt x="63" y="97"/>
                  <a:pt x="60" y="94"/>
                  <a:pt x="60" y="89"/>
                </a:cubicBezTo>
                <a:close/>
                <a:moveTo>
                  <a:pt x="124" y="79"/>
                </a:moveTo>
                <a:cubicBezTo>
                  <a:pt x="10" y="79"/>
                  <a:pt x="10" y="79"/>
                  <a:pt x="10" y="79"/>
                </a:cubicBezTo>
                <a:cubicBezTo>
                  <a:pt x="10" y="10"/>
                  <a:pt x="10" y="10"/>
                  <a:pt x="10" y="10"/>
                </a:cubicBezTo>
                <a:cubicBezTo>
                  <a:pt x="124" y="10"/>
                  <a:pt x="124" y="10"/>
                  <a:pt x="124" y="10"/>
                </a:cubicBezTo>
                <a:lnTo>
                  <a:pt x="124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" name="Freeform 110"/>
          <p:cNvSpPr/>
          <p:nvPr/>
        </p:nvSpPr>
        <p:spPr bwMode="auto">
          <a:xfrm>
            <a:off x="5354638" y="4311650"/>
            <a:ext cx="80962" cy="80963"/>
          </a:xfrm>
          <a:custGeom>
            <a:avLst/>
            <a:gdLst>
              <a:gd name="T0" fmla="*/ 0 w 41"/>
              <a:gd name="T1" fmla="*/ 77014 h 41"/>
              <a:gd name="T2" fmla="*/ 5924 w 41"/>
              <a:gd name="T3" fmla="*/ 80963 h 41"/>
              <a:gd name="T4" fmla="*/ 80962 w 41"/>
              <a:gd name="T5" fmla="*/ 5924 h 41"/>
              <a:gd name="T6" fmla="*/ 77013 w 41"/>
              <a:gd name="T7" fmla="*/ 0 h 41"/>
              <a:gd name="T8" fmla="*/ 0 w 41"/>
              <a:gd name="T9" fmla="*/ 77014 h 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" h="41">
                <a:moveTo>
                  <a:pt x="0" y="39"/>
                </a:moveTo>
                <a:lnTo>
                  <a:pt x="3" y="41"/>
                </a:lnTo>
                <a:lnTo>
                  <a:pt x="41" y="3"/>
                </a:lnTo>
                <a:lnTo>
                  <a:pt x="39" y="0"/>
                </a:lnTo>
                <a:lnTo>
                  <a:pt x="0" y="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1" name="Freeform 111"/>
          <p:cNvSpPr/>
          <p:nvPr/>
        </p:nvSpPr>
        <p:spPr bwMode="auto">
          <a:xfrm>
            <a:off x="5335588" y="4289425"/>
            <a:ext cx="88900" cy="92075"/>
          </a:xfrm>
          <a:custGeom>
            <a:avLst/>
            <a:gdLst>
              <a:gd name="T0" fmla="*/ 74757 w 44"/>
              <a:gd name="T1" fmla="*/ 0 h 46"/>
              <a:gd name="T2" fmla="*/ 0 w 44"/>
              <a:gd name="T3" fmla="*/ 78064 h 46"/>
              <a:gd name="T4" fmla="*/ 12123 w 44"/>
              <a:gd name="T5" fmla="*/ 92075 h 46"/>
              <a:gd name="T6" fmla="*/ 88900 w 44"/>
              <a:gd name="T7" fmla="*/ 16013 h 46"/>
              <a:gd name="T8" fmla="*/ 74757 w 44"/>
              <a:gd name="T9" fmla="*/ 0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" h="46">
                <a:moveTo>
                  <a:pt x="37" y="0"/>
                </a:moveTo>
                <a:lnTo>
                  <a:pt x="0" y="39"/>
                </a:lnTo>
                <a:lnTo>
                  <a:pt x="6" y="46"/>
                </a:lnTo>
                <a:lnTo>
                  <a:pt x="44" y="8"/>
                </a:lnTo>
                <a:lnTo>
                  <a:pt x="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2" name="Freeform 112"/>
          <p:cNvSpPr/>
          <p:nvPr/>
        </p:nvSpPr>
        <p:spPr bwMode="auto">
          <a:xfrm>
            <a:off x="5319713" y="4276725"/>
            <a:ext cx="84137" cy="84138"/>
          </a:xfrm>
          <a:custGeom>
            <a:avLst/>
            <a:gdLst>
              <a:gd name="T0" fmla="*/ 0 w 42"/>
              <a:gd name="T1" fmla="*/ 76125 h 42"/>
              <a:gd name="T2" fmla="*/ 8013 w 42"/>
              <a:gd name="T3" fmla="*/ 84138 h 42"/>
              <a:gd name="T4" fmla="*/ 84137 w 42"/>
              <a:gd name="T5" fmla="*/ 8013 h 42"/>
              <a:gd name="T6" fmla="*/ 76124 w 42"/>
              <a:gd name="T7" fmla="*/ 0 h 42"/>
              <a:gd name="T8" fmla="*/ 0 w 42"/>
              <a:gd name="T9" fmla="*/ 76125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42">
                <a:moveTo>
                  <a:pt x="0" y="38"/>
                </a:moveTo>
                <a:lnTo>
                  <a:pt x="4" y="42"/>
                </a:lnTo>
                <a:lnTo>
                  <a:pt x="42" y="4"/>
                </a:lnTo>
                <a:lnTo>
                  <a:pt x="38" y="0"/>
                </a:lnTo>
                <a:lnTo>
                  <a:pt x="0" y="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3" name="Freeform 113"/>
          <p:cNvSpPr/>
          <p:nvPr/>
        </p:nvSpPr>
        <p:spPr bwMode="auto">
          <a:xfrm>
            <a:off x="5297488" y="4359275"/>
            <a:ext cx="57150" cy="55563"/>
          </a:xfrm>
          <a:custGeom>
            <a:avLst/>
            <a:gdLst>
              <a:gd name="T0" fmla="*/ 57150 w 28"/>
              <a:gd name="T1" fmla="*/ 39688 h 28"/>
              <a:gd name="T2" fmla="*/ 16329 w 28"/>
              <a:gd name="T3" fmla="*/ 0 h 28"/>
              <a:gd name="T4" fmla="*/ 0 w 28"/>
              <a:gd name="T5" fmla="*/ 39688 h 28"/>
              <a:gd name="T6" fmla="*/ 18370 w 28"/>
              <a:gd name="T7" fmla="*/ 55563 h 28"/>
              <a:gd name="T8" fmla="*/ 57150 w 28"/>
              <a:gd name="T9" fmla="*/ 39688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" h="28">
                <a:moveTo>
                  <a:pt x="28" y="20"/>
                </a:moveTo>
                <a:lnTo>
                  <a:pt x="8" y="0"/>
                </a:lnTo>
                <a:lnTo>
                  <a:pt x="0" y="20"/>
                </a:lnTo>
                <a:lnTo>
                  <a:pt x="9" y="28"/>
                </a:lnTo>
                <a:lnTo>
                  <a:pt x="28" y="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4" name="Freeform 114"/>
          <p:cNvSpPr/>
          <p:nvPr/>
        </p:nvSpPr>
        <p:spPr bwMode="auto">
          <a:xfrm>
            <a:off x="5283200" y="4405313"/>
            <a:ext cx="28575" cy="25400"/>
          </a:xfrm>
          <a:custGeom>
            <a:avLst/>
            <a:gdLst>
              <a:gd name="T0" fmla="*/ 0 w 14"/>
              <a:gd name="T1" fmla="*/ 25400 h 13"/>
              <a:gd name="T2" fmla="*/ 28575 w 14"/>
              <a:gd name="T3" fmla="*/ 11723 h 13"/>
              <a:gd name="T4" fmla="*/ 12246 w 14"/>
              <a:gd name="T5" fmla="*/ 0 h 13"/>
              <a:gd name="T6" fmla="*/ 0 w 14"/>
              <a:gd name="T7" fmla="*/ 25400 h 1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" h="13">
                <a:moveTo>
                  <a:pt x="0" y="13"/>
                </a:moveTo>
                <a:lnTo>
                  <a:pt x="14" y="6"/>
                </a:lnTo>
                <a:lnTo>
                  <a:pt x="6" y="0"/>
                </a:lnTo>
                <a:lnTo>
                  <a:pt x="0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5" name="Freeform 115"/>
          <p:cNvSpPr/>
          <p:nvPr/>
        </p:nvSpPr>
        <p:spPr bwMode="auto">
          <a:xfrm>
            <a:off x="5402263" y="4256088"/>
            <a:ext cx="55562" cy="57150"/>
          </a:xfrm>
          <a:custGeom>
            <a:avLst/>
            <a:gdLst>
              <a:gd name="T0" fmla="*/ 13891 w 28"/>
              <a:gd name="T1" fmla="*/ 0 h 28"/>
              <a:gd name="T2" fmla="*/ 0 w 28"/>
              <a:gd name="T3" fmla="*/ 16329 h 28"/>
              <a:gd name="T4" fmla="*/ 39687 w 28"/>
              <a:gd name="T5" fmla="*/ 57150 h 28"/>
              <a:gd name="T6" fmla="*/ 55562 w 28"/>
              <a:gd name="T7" fmla="*/ 40821 h 28"/>
              <a:gd name="T8" fmla="*/ 13891 w 28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" h="28">
                <a:moveTo>
                  <a:pt x="7" y="0"/>
                </a:moveTo>
                <a:lnTo>
                  <a:pt x="0" y="8"/>
                </a:lnTo>
                <a:lnTo>
                  <a:pt x="20" y="28"/>
                </a:lnTo>
                <a:lnTo>
                  <a:pt x="28" y="20"/>
                </a:lnTo>
                <a:lnTo>
                  <a:pt x="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6" name="Freeform 116"/>
          <p:cNvSpPr/>
          <p:nvPr/>
        </p:nvSpPr>
        <p:spPr bwMode="auto">
          <a:xfrm>
            <a:off x="5145088" y="4229100"/>
            <a:ext cx="225425" cy="273050"/>
          </a:xfrm>
          <a:custGeom>
            <a:avLst/>
            <a:gdLst>
              <a:gd name="T0" fmla="*/ 209323 w 112"/>
              <a:gd name="T1" fmla="*/ 202780 h 136"/>
              <a:gd name="T2" fmla="*/ 167056 w 112"/>
              <a:gd name="T3" fmla="*/ 202780 h 136"/>
              <a:gd name="T4" fmla="*/ 167056 w 112"/>
              <a:gd name="T5" fmla="*/ 258996 h 136"/>
              <a:gd name="T6" fmla="*/ 14089 w 112"/>
              <a:gd name="T7" fmla="*/ 258996 h 136"/>
              <a:gd name="T8" fmla="*/ 14089 w 112"/>
              <a:gd name="T9" fmla="*/ 64247 h 136"/>
              <a:gd name="T10" fmla="*/ 209323 w 112"/>
              <a:gd name="T11" fmla="*/ 64247 h 136"/>
              <a:gd name="T12" fmla="*/ 209323 w 112"/>
              <a:gd name="T13" fmla="*/ 80309 h 136"/>
              <a:gd name="T14" fmla="*/ 225425 w 112"/>
              <a:gd name="T15" fmla="*/ 64247 h 136"/>
              <a:gd name="T16" fmla="*/ 225425 w 112"/>
              <a:gd name="T17" fmla="*/ 12046 h 136"/>
              <a:gd name="T18" fmla="*/ 195234 w 112"/>
              <a:gd name="T19" fmla="*/ 12046 h 136"/>
              <a:gd name="T20" fmla="*/ 195234 w 112"/>
              <a:gd name="T21" fmla="*/ 40154 h 136"/>
              <a:gd name="T22" fmla="*/ 191209 w 112"/>
              <a:gd name="T23" fmla="*/ 40154 h 136"/>
              <a:gd name="T24" fmla="*/ 191209 w 112"/>
              <a:gd name="T25" fmla="*/ 0 h 136"/>
              <a:gd name="T26" fmla="*/ 179132 w 112"/>
              <a:gd name="T27" fmla="*/ 0 h 136"/>
              <a:gd name="T28" fmla="*/ 179132 w 112"/>
              <a:gd name="T29" fmla="*/ 40154 h 136"/>
              <a:gd name="T30" fmla="*/ 175107 w 112"/>
              <a:gd name="T31" fmla="*/ 40154 h 136"/>
              <a:gd name="T32" fmla="*/ 175107 w 112"/>
              <a:gd name="T33" fmla="*/ 12046 h 136"/>
              <a:gd name="T34" fmla="*/ 159005 w 112"/>
              <a:gd name="T35" fmla="*/ 12046 h 136"/>
              <a:gd name="T36" fmla="*/ 159005 w 112"/>
              <a:gd name="T37" fmla="*/ 40154 h 136"/>
              <a:gd name="T38" fmla="*/ 152967 w 112"/>
              <a:gd name="T39" fmla="*/ 40154 h 136"/>
              <a:gd name="T40" fmla="*/ 152967 w 112"/>
              <a:gd name="T41" fmla="*/ 0 h 136"/>
              <a:gd name="T42" fmla="*/ 144916 w 112"/>
              <a:gd name="T43" fmla="*/ 0 h 136"/>
              <a:gd name="T44" fmla="*/ 144916 w 112"/>
              <a:gd name="T45" fmla="*/ 40154 h 136"/>
              <a:gd name="T46" fmla="*/ 136865 w 112"/>
              <a:gd name="T47" fmla="*/ 40154 h 136"/>
              <a:gd name="T48" fmla="*/ 136865 w 112"/>
              <a:gd name="T49" fmla="*/ 12046 h 136"/>
              <a:gd name="T50" fmla="*/ 120763 w 112"/>
              <a:gd name="T51" fmla="*/ 12046 h 136"/>
              <a:gd name="T52" fmla="*/ 120763 w 112"/>
              <a:gd name="T53" fmla="*/ 40154 h 136"/>
              <a:gd name="T54" fmla="*/ 114725 w 112"/>
              <a:gd name="T55" fmla="*/ 40154 h 136"/>
              <a:gd name="T56" fmla="*/ 114725 w 112"/>
              <a:gd name="T57" fmla="*/ 0 h 136"/>
              <a:gd name="T58" fmla="*/ 106674 w 112"/>
              <a:gd name="T59" fmla="*/ 0 h 136"/>
              <a:gd name="T60" fmla="*/ 106674 w 112"/>
              <a:gd name="T61" fmla="*/ 40154 h 136"/>
              <a:gd name="T62" fmla="*/ 102649 w 112"/>
              <a:gd name="T63" fmla="*/ 40154 h 136"/>
              <a:gd name="T64" fmla="*/ 102649 w 112"/>
              <a:gd name="T65" fmla="*/ 12046 h 136"/>
              <a:gd name="T66" fmla="*/ 86547 w 112"/>
              <a:gd name="T67" fmla="*/ 12046 h 136"/>
              <a:gd name="T68" fmla="*/ 86547 w 112"/>
              <a:gd name="T69" fmla="*/ 40154 h 136"/>
              <a:gd name="T70" fmla="*/ 80509 w 112"/>
              <a:gd name="T71" fmla="*/ 40154 h 136"/>
              <a:gd name="T72" fmla="*/ 80509 w 112"/>
              <a:gd name="T73" fmla="*/ 0 h 136"/>
              <a:gd name="T74" fmla="*/ 70445 w 112"/>
              <a:gd name="T75" fmla="*/ 0 h 136"/>
              <a:gd name="T76" fmla="*/ 70445 w 112"/>
              <a:gd name="T77" fmla="*/ 40154 h 136"/>
              <a:gd name="T78" fmla="*/ 64407 w 112"/>
              <a:gd name="T79" fmla="*/ 40154 h 136"/>
              <a:gd name="T80" fmla="*/ 64407 w 112"/>
              <a:gd name="T81" fmla="*/ 12046 h 136"/>
              <a:gd name="T82" fmla="*/ 50318 w 112"/>
              <a:gd name="T83" fmla="*/ 12046 h 136"/>
              <a:gd name="T84" fmla="*/ 50318 w 112"/>
              <a:gd name="T85" fmla="*/ 40154 h 136"/>
              <a:gd name="T86" fmla="*/ 46293 w 112"/>
              <a:gd name="T87" fmla="*/ 40154 h 136"/>
              <a:gd name="T88" fmla="*/ 46293 w 112"/>
              <a:gd name="T89" fmla="*/ 0 h 136"/>
              <a:gd name="T90" fmla="*/ 34216 w 112"/>
              <a:gd name="T91" fmla="*/ 0 h 136"/>
              <a:gd name="T92" fmla="*/ 34216 w 112"/>
              <a:gd name="T93" fmla="*/ 40154 h 136"/>
              <a:gd name="T94" fmla="*/ 30191 w 112"/>
              <a:gd name="T95" fmla="*/ 40154 h 136"/>
              <a:gd name="T96" fmla="*/ 30191 w 112"/>
              <a:gd name="T97" fmla="*/ 12046 h 136"/>
              <a:gd name="T98" fmla="*/ 0 w 112"/>
              <a:gd name="T99" fmla="*/ 12046 h 136"/>
              <a:gd name="T100" fmla="*/ 0 w 112"/>
              <a:gd name="T101" fmla="*/ 48185 h 136"/>
              <a:gd name="T102" fmla="*/ 0 w 112"/>
              <a:gd name="T103" fmla="*/ 56216 h 136"/>
              <a:gd name="T104" fmla="*/ 0 w 112"/>
              <a:gd name="T105" fmla="*/ 273050 h 136"/>
              <a:gd name="T106" fmla="*/ 179132 w 112"/>
              <a:gd name="T107" fmla="*/ 273050 h 136"/>
              <a:gd name="T108" fmla="*/ 225425 w 112"/>
              <a:gd name="T109" fmla="*/ 220849 h 136"/>
              <a:gd name="T110" fmla="*/ 225425 w 112"/>
              <a:gd name="T111" fmla="*/ 168649 h 136"/>
              <a:gd name="T112" fmla="*/ 209323 w 112"/>
              <a:gd name="T113" fmla="*/ 184710 h 136"/>
              <a:gd name="T114" fmla="*/ 209323 w 112"/>
              <a:gd name="T115" fmla="*/ 202780 h 1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112" h="136">
                <a:moveTo>
                  <a:pt x="104" y="101"/>
                </a:moveTo>
                <a:lnTo>
                  <a:pt x="83" y="101"/>
                </a:lnTo>
                <a:lnTo>
                  <a:pt x="83" y="129"/>
                </a:lnTo>
                <a:lnTo>
                  <a:pt x="7" y="129"/>
                </a:lnTo>
                <a:lnTo>
                  <a:pt x="7" y="32"/>
                </a:lnTo>
                <a:lnTo>
                  <a:pt x="104" y="32"/>
                </a:lnTo>
                <a:lnTo>
                  <a:pt x="104" y="40"/>
                </a:lnTo>
                <a:lnTo>
                  <a:pt x="112" y="32"/>
                </a:lnTo>
                <a:lnTo>
                  <a:pt x="112" y="6"/>
                </a:lnTo>
                <a:lnTo>
                  <a:pt x="97" y="6"/>
                </a:lnTo>
                <a:lnTo>
                  <a:pt x="97" y="20"/>
                </a:lnTo>
                <a:lnTo>
                  <a:pt x="95" y="20"/>
                </a:lnTo>
                <a:lnTo>
                  <a:pt x="95" y="0"/>
                </a:lnTo>
                <a:lnTo>
                  <a:pt x="89" y="0"/>
                </a:lnTo>
                <a:lnTo>
                  <a:pt x="89" y="20"/>
                </a:lnTo>
                <a:lnTo>
                  <a:pt x="87" y="20"/>
                </a:lnTo>
                <a:lnTo>
                  <a:pt x="87" y="6"/>
                </a:lnTo>
                <a:lnTo>
                  <a:pt x="79" y="6"/>
                </a:lnTo>
                <a:lnTo>
                  <a:pt x="79" y="20"/>
                </a:lnTo>
                <a:lnTo>
                  <a:pt x="76" y="20"/>
                </a:lnTo>
                <a:lnTo>
                  <a:pt x="76" y="0"/>
                </a:lnTo>
                <a:lnTo>
                  <a:pt x="72" y="0"/>
                </a:lnTo>
                <a:lnTo>
                  <a:pt x="72" y="20"/>
                </a:lnTo>
                <a:lnTo>
                  <a:pt x="68" y="20"/>
                </a:lnTo>
                <a:lnTo>
                  <a:pt x="68" y="6"/>
                </a:lnTo>
                <a:lnTo>
                  <a:pt x="60" y="6"/>
                </a:lnTo>
                <a:lnTo>
                  <a:pt x="60" y="20"/>
                </a:lnTo>
                <a:lnTo>
                  <a:pt x="57" y="20"/>
                </a:lnTo>
                <a:lnTo>
                  <a:pt x="57" y="0"/>
                </a:lnTo>
                <a:lnTo>
                  <a:pt x="53" y="0"/>
                </a:lnTo>
                <a:lnTo>
                  <a:pt x="53" y="20"/>
                </a:lnTo>
                <a:lnTo>
                  <a:pt x="51" y="20"/>
                </a:lnTo>
                <a:lnTo>
                  <a:pt x="51" y="6"/>
                </a:lnTo>
                <a:lnTo>
                  <a:pt x="43" y="6"/>
                </a:lnTo>
                <a:lnTo>
                  <a:pt x="43" y="20"/>
                </a:lnTo>
                <a:lnTo>
                  <a:pt x="40" y="20"/>
                </a:lnTo>
                <a:lnTo>
                  <a:pt x="40" y="0"/>
                </a:lnTo>
                <a:lnTo>
                  <a:pt x="35" y="0"/>
                </a:lnTo>
                <a:lnTo>
                  <a:pt x="35" y="20"/>
                </a:lnTo>
                <a:lnTo>
                  <a:pt x="32" y="20"/>
                </a:lnTo>
                <a:lnTo>
                  <a:pt x="32" y="6"/>
                </a:lnTo>
                <a:lnTo>
                  <a:pt x="25" y="6"/>
                </a:lnTo>
                <a:lnTo>
                  <a:pt x="25" y="20"/>
                </a:lnTo>
                <a:lnTo>
                  <a:pt x="23" y="20"/>
                </a:lnTo>
                <a:lnTo>
                  <a:pt x="23" y="0"/>
                </a:lnTo>
                <a:lnTo>
                  <a:pt x="17" y="0"/>
                </a:lnTo>
                <a:lnTo>
                  <a:pt x="17" y="20"/>
                </a:lnTo>
                <a:lnTo>
                  <a:pt x="15" y="20"/>
                </a:lnTo>
                <a:lnTo>
                  <a:pt x="15" y="6"/>
                </a:lnTo>
                <a:lnTo>
                  <a:pt x="0" y="6"/>
                </a:lnTo>
                <a:lnTo>
                  <a:pt x="0" y="24"/>
                </a:lnTo>
                <a:lnTo>
                  <a:pt x="0" y="28"/>
                </a:lnTo>
                <a:lnTo>
                  <a:pt x="0" y="136"/>
                </a:lnTo>
                <a:lnTo>
                  <a:pt x="89" y="136"/>
                </a:lnTo>
                <a:lnTo>
                  <a:pt x="112" y="110"/>
                </a:lnTo>
                <a:lnTo>
                  <a:pt x="112" y="84"/>
                </a:lnTo>
                <a:lnTo>
                  <a:pt x="104" y="92"/>
                </a:lnTo>
                <a:lnTo>
                  <a:pt x="104" y="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7" name="Rectangle 117"/>
          <p:cNvSpPr>
            <a:spLocks noChangeArrowheads="1"/>
          </p:cNvSpPr>
          <p:nvPr/>
        </p:nvSpPr>
        <p:spPr bwMode="auto">
          <a:xfrm>
            <a:off x="5184775" y="4321175"/>
            <a:ext cx="88900" cy="14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38" name="Rectangle 118"/>
          <p:cNvSpPr>
            <a:spLocks noChangeArrowheads="1"/>
          </p:cNvSpPr>
          <p:nvPr/>
        </p:nvSpPr>
        <p:spPr bwMode="auto">
          <a:xfrm>
            <a:off x="5184775" y="4352925"/>
            <a:ext cx="88900" cy="14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39" name="Rectangle 119"/>
          <p:cNvSpPr>
            <a:spLocks noChangeArrowheads="1"/>
          </p:cNvSpPr>
          <p:nvPr/>
        </p:nvSpPr>
        <p:spPr bwMode="auto">
          <a:xfrm>
            <a:off x="5184775" y="4389438"/>
            <a:ext cx="88900" cy="11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0" name="Rectangle 120"/>
          <p:cNvSpPr>
            <a:spLocks noChangeArrowheads="1"/>
          </p:cNvSpPr>
          <p:nvPr/>
        </p:nvSpPr>
        <p:spPr bwMode="auto">
          <a:xfrm>
            <a:off x="5184775" y="4422775"/>
            <a:ext cx="88900" cy="14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1" name="Freeform 126"/>
          <p:cNvSpPr>
            <a:spLocks noEditPoints="1"/>
          </p:cNvSpPr>
          <p:nvPr/>
        </p:nvSpPr>
        <p:spPr bwMode="auto">
          <a:xfrm>
            <a:off x="5335588" y="2841625"/>
            <a:ext cx="163512" cy="265113"/>
          </a:xfrm>
          <a:custGeom>
            <a:avLst/>
            <a:gdLst>
              <a:gd name="T0" fmla="*/ 0 w 82"/>
              <a:gd name="T1" fmla="*/ 68287 h 132"/>
              <a:gd name="T2" fmla="*/ 0 w 82"/>
              <a:gd name="T3" fmla="*/ 265113 h 132"/>
              <a:gd name="T4" fmla="*/ 163512 w 82"/>
              <a:gd name="T5" fmla="*/ 198835 h 132"/>
              <a:gd name="T6" fmla="*/ 163512 w 82"/>
              <a:gd name="T7" fmla="*/ 0 h 132"/>
              <a:gd name="T8" fmla="*/ 0 w 82"/>
              <a:gd name="T9" fmla="*/ 68287 h 132"/>
              <a:gd name="T10" fmla="*/ 151548 w 82"/>
              <a:gd name="T11" fmla="*/ 20084 h 132"/>
              <a:gd name="T12" fmla="*/ 151548 w 82"/>
              <a:gd name="T13" fmla="*/ 188793 h 132"/>
              <a:gd name="T14" fmla="*/ 9970 w 82"/>
              <a:gd name="T15" fmla="*/ 132557 h 132"/>
              <a:gd name="T16" fmla="*/ 9970 w 82"/>
              <a:gd name="T17" fmla="*/ 76320 h 132"/>
              <a:gd name="T18" fmla="*/ 151548 w 82"/>
              <a:gd name="T19" fmla="*/ 20084 h 132"/>
              <a:gd name="T20" fmla="*/ 9970 w 82"/>
              <a:gd name="T21" fmla="*/ 140590 h 132"/>
              <a:gd name="T22" fmla="*/ 145566 w 82"/>
              <a:gd name="T23" fmla="*/ 192809 h 132"/>
              <a:gd name="T24" fmla="*/ 9970 w 82"/>
              <a:gd name="T25" fmla="*/ 249046 h 132"/>
              <a:gd name="T26" fmla="*/ 9970 w 82"/>
              <a:gd name="T27" fmla="*/ 140590 h 13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82" h="132">
                <a:moveTo>
                  <a:pt x="0" y="34"/>
                </a:moveTo>
                <a:lnTo>
                  <a:pt x="0" y="132"/>
                </a:lnTo>
                <a:lnTo>
                  <a:pt x="82" y="99"/>
                </a:lnTo>
                <a:lnTo>
                  <a:pt x="82" y="0"/>
                </a:lnTo>
                <a:lnTo>
                  <a:pt x="0" y="34"/>
                </a:lnTo>
                <a:close/>
                <a:moveTo>
                  <a:pt x="76" y="10"/>
                </a:moveTo>
                <a:lnTo>
                  <a:pt x="76" y="94"/>
                </a:lnTo>
                <a:lnTo>
                  <a:pt x="5" y="66"/>
                </a:lnTo>
                <a:lnTo>
                  <a:pt x="5" y="38"/>
                </a:lnTo>
                <a:lnTo>
                  <a:pt x="76" y="10"/>
                </a:lnTo>
                <a:close/>
                <a:moveTo>
                  <a:pt x="5" y="70"/>
                </a:moveTo>
                <a:lnTo>
                  <a:pt x="73" y="96"/>
                </a:lnTo>
                <a:lnTo>
                  <a:pt x="5" y="124"/>
                </a:lnTo>
                <a:lnTo>
                  <a:pt x="5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2" name="Freeform 127"/>
          <p:cNvSpPr/>
          <p:nvPr/>
        </p:nvSpPr>
        <p:spPr bwMode="auto">
          <a:xfrm>
            <a:off x="5153025" y="2841625"/>
            <a:ext cx="161925" cy="265113"/>
          </a:xfrm>
          <a:custGeom>
            <a:avLst/>
            <a:gdLst>
              <a:gd name="T0" fmla="*/ 0 w 81"/>
              <a:gd name="T1" fmla="*/ 198835 h 132"/>
              <a:gd name="T2" fmla="*/ 161925 w 81"/>
              <a:gd name="T3" fmla="*/ 265113 h 132"/>
              <a:gd name="T4" fmla="*/ 161925 w 81"/>
              <a:gd name="T5" fmla="*/ 68287 h 132"/>
              <a:gd name="T6" fmla="*/ 0 w 81"/>
              <a:gd name="T7" fmla="*/ 0 h 132"/>
              <a:gd name="T8" fmla="*/ 0 w 81"/>
              <a:gd name="T9" fmla="*/ 198835 h 1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" h="132">
                <a:moveTo>
                  <a:pt x="0" y="99"/>
                </a:moveTo>
                <a:lnTo>
                  <a:pt x="81" y="132"/>
                </a:lnTo>
                <a:lnTo>
                  <a:pt x="81" y="34"/>
                </a:lnTo>
                <a:lnTo>
                  <a:pt x="0" y="0"/>
                </a:lnTo>
                <a:lnTo>
                  <a:pt x="0" y="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3" name="Freeform 128"/>
          <p:cNvSpPr>
            <a:spLocks noEditPoints="1"/>
          </p:cNvSpPr>
          <p:nvPr/>
        </p:nvSpPr>
        <p:spPr bwMode="auto">
          <a:xfrm>
            <a:off x="5162550" y="2762250"/>
            <a:ext cx="333375" cy="131763"/>
          </a:xfrm>
          <a:custGeom>
            <a:avLst/>
            <a:gdLst>
              <a:gd name="T0" fmla="*/ 164679 w 166"/>
              <a:gd name="T1" fmla="*/ 0 h 66"/>
              <a:gd name="T2" fmla="*/ 0 w 166"/>
              <a:gd name="T3" fmla="*/ 63885 h 66"/>
              <a:gd name="T4" fmla="*/ 160663 w 166"/>
              <a:gd name="T5" fmla="*/ 131763 h 66"/>
              <a:gd name="T6" fmla="*/ 333375 w 166"/>
              <a:gd name="T7" fmla="*/ 63885 h 66"/>
              <a:gd name="T8" fmla="*/ 164679 w 166"/>
              <a:gd name="T9" fmla="*/ 0 h 66"/>
              <a:gd name="T10" fmla="*/ 164679 w 166"/>
              <a:gd name="T11" fmla="*/ 11978 h 66"/>
              <a:gd name="T12" fmla="*/ 303251 w 166"/>
              <a:gd name="T13" fmla="*/ 63885 h 66"/>
              <a:gd name="T14" fmla="*/ 164679 w 166"/>
              <a:gd name="T15" fmla="*/ 117788 h 66"/>
              <a:gd name="T16" fmla="*/ 164679 w 166"/>
              <a:gd name="T17" fmla="*/ 11978 h 66"/>
              <a:gd name="T18" fmla="*/ 156646 w 166"/>
              <a:gd name="T19" fmla="*/ 13975 h 66"/>
              <a:gd name="T20" fmla="*/ 156646 w 166"/>
              <a:gd name="T21" fmla="*/ 117788 h 66"/>
              <a:gd name="T22" fmla="*/ 30124 w 166"/>
              <a:gd name="T23" fmla="*/ 63885 h 66"/>
              <a:gd name="T24" fmla="*/ 156646 w 166"/>
              <a:gd name="T25" fmla="*/ 13975 h 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66" h="66">
                <a:moveTo>
                  <a:pt x="82" y="0"/>
                </a:moveTo>
                <a:lnTo>
                  <a:pt x="0" y="32"/>
                </a:lnTo>
                <a:lnTo>
                  <a:pt x="80" y="66"/>
                </a:lnTo>
                <a:lnTo>
                  <a:pt x="166" y="32"/>
                </a:lnTo>
                <a:lnTo>
                  <a:pt x="82" y="0"/>
                </a:lnTo>
                <a:close/>
                <a:moveTo>
                  <a:pt x="82" y="6"/>
                </a:moveTo>
                <a:lnTo>
                  <a:pt x="151" y="32"/>
                </a:lnTo>
                <a:lnTo>
                  <a:pt x="82" y="59"/>
                </a:lnTo>
                <a:lnTo>
                  <a:pt x="82" y="6"/>
                </a:lnTo>
                <a:close/>
                <a:moveTo>
                  <a:pt x="78" y="7"/>
                </a:moveTo>
                <a:lnTo>
                  <a:pt x="78" y="59"/>
                </a:lnTo>
                <a:lnTo>
                  <a:pt x="15" y="32"/>
                </a:lnTo>
                <a:lnTo>
                  <a:pt x="78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 descr="IMG_25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78585" y="1055370"/>
            <a:ext cx="6044565" cy="2562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3443605" y="56896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传统方法（功能</a:t>
            </a:r>
            <a:r>
              <a:rPr lang="zh-CN" altLang="en-US"/>
              <a:t>建模）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6440" y="3735070"/>
            <a:ext cx="7591425" cy="7207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数据字典</a:t>
            </a:r>
            <a:endParaRPr lang="zh-CN" altLang="en-US" sz="1400"/>
          </a:p>
          <a:p>
            <a:r>
              <a:rPr lang="zh-CN" altLang="en-US" sz="1400"/>
              <a:t>-图书管理者：里面有管理者信息，包括姓名，电话，住址等。</a:t>
            </a:r>
            <a:endParaRPr lang="zh-CN" altLang="en-US" sz="1400"/>
          </a:p>
          <a:p>
            <a:r>
              <a:rPr lang="zh-CN" altLang="en-US" sz="1400"/>
              <a:t>-与图书管理者相关的数据流：图书管理者应该能够登录或者退出图书管理系统；能够修改密码，个人信息；能够管理图书，当新购入一批图书时，增加图书。当图书出损坏时，要将图书下架；管理用户，当用户超时，没有及时归还图书要给予惩罚。用户的借阅记录也要返回给管理者；同时查询的信息（包括图书，读者信息等）也应该由图书管理系统返回给管理者。</a:t>
            </a:r>
            <a:endParaRPr lang="zh-CN" altLang="en-US" sz="1400"/>
          </a:p>
          <a:p>
            <a:r>
              <a:rPr lang="zh-CN" altLang="en-US" sz="1400"/>
              <a:t>-图书借阅者：能够登录或者退出图书管理系统；查询的信息（图书信息，个人信息）能够由系统返回给借阅者；也要能够修改密码个人信息；同时要能够借阅图书(此时图书数量减少），也要能归还图书（此时图书数量增加）；并且图书借阅记录能够由图书管理系统返回给借阅者。</a:t>
            </a:r>
            <a:endParaRPr lang="zh-CN" altLang="en-US" sz="1400"/>
          </a:p>
          <a:p>
            <a:r>
              <a:rPr lang="zh-CN" altLang="en-US" sz="1400"/>
              <a:t>-图书管理系统：里面存储了大量信息。比如书籍的信息：出版社，出版日期，编号等等；  借阅者的信息：姓名，住址，联系方式等等；  归还记录：归还日期，归还的图书等等。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848360" y="109220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</a:t>
            </a:r>
            <a:r>
              <a:rPr lang="zh-CN" altLang="en-US"/>
              <a:t>流图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913"/>
            <a:ext cx="91440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Freeform 34"/>
          <p:cNvSpPr/>
          <p:nvPr/>
        </p:nvSpPr>
        <p:spPr bwMode="auto">
          <a:xfrm>
            <a:off x="3656013" y="2809875"/>
            <a:ext cx="363537" cy="320675"/>
          </a:xfrm>
          <a:custGeom>
            <a:avLst/>
            <a:gdLst>
              <a:gd name="T0" fmla="*/ 363537 w 136"/>
              <a:gd name="T1" fmla="*/ 128270 h 120"/>
              <a:gd name="T2" fmla="*/ 181769 w 136"/>
              <a:gd name="T3" fmla="*/ 0 h 120"/>
              <a:gd name="T4" fmla="*/ 0 w 136"/>
              <a:gd name="T5" fmla="*/ 128270 h 120"/>
              <a:gd name="T6" fmla="*/ 98903 w 136"/>
              <a:gd name="T7" fmla="*/ 243179 h 120"/>
              <a:gd name="T8" fmla="*/ 58807 w 136"/>
              <a:gd name="T9" fmla="*/ 320675 h 120"/>
              <a:gd name="T10" fmla="*/ 195134 w 136"/>
              <a:gd name="T11" fmla="*/ 256540 h 120"/>
              <a:gd name="T12" fmla="*/ 363537 w 136"/>
              <a:gd name="T13" fmla="*/ 128270 h 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6" h="120">
                <a:moveTo>
                  <a:pt x="136" y="48"/>
                </a:moveTo>
                <a:cubicBezTo>
                  <a:pt x="136" y="22"/>
                  <a:pt x="106" y="0"/>
                  <a:pt x="68" y="0"/>
                </a:cubicBezTo>
                <a:cubicBezTo>
                  <a:pt x="31" y="0"/>
                  <a:pt x="0" y="22"/>
                  <a:pt x="0" y="48"/>
                </a:cubicBezTo>
                <a:cubicBezTo>
                  <a:pt x="0" y="67"/>
                  <a:pt x="15" y="83"/>
                  <a:pt x="37" y="91"/>
                </a:cubicBezTo>
                <a:cubicBezTo>
                  <a:pt x="38" y="96"/>
                  <a:pt x="37" y="106"/>
                  <a:pt x="22" y="120"/>
                </a:cubicBezTo>
                <a:cubicBezTo>
                  <a:pt x="22" y="120"/>
                  <a:pt x="54" y="111"/>
                  <a:pt x="73" y="96"/>
                </a:cubicBezTo>
                <a:cubicBezTo>
                  <a:pt x="108" y="94"/>
                  <a:pt x="136" y="73"/>
                  <a:pt x="136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" name="Freeform 64"/>
          <p:cNvSpPr>
            <a:spLocks noEditPoints="1"/>
          </p:cNvSpPr>
          <p:nvPr/>
        </p:nvSpPr>
        <p:spPr bwMode="auto">
          <a:xfrm>
            <a:off x="3702050" y="4229100"/>
            <a:ext cx="327025" cy="312738"/>
          </a:xfrm>
          <a:custGeom>
            <a:avLst/>
            <a:gdLst>
              <a:gd name="T0" fmla="*/ 307354 w 133"/>
              <a:gd name="T1" fmla="*/ 0 h 127"/>
              <a:gd name="T2" fmla="*/ 22130 w 133"/>
              <a:gd name="T3" fmla="*/ 0 h 127"/>
              <a:gd name="T4" fmla="*/ 0 w 133"/>
              <a:gd name="T5" fmla="*/ 22163 h 127"/>
              <a:gd name="T6" fmla="*/ 0 w 133"/>
              <a:gd name="T7" fmla="*/ 224088 h 127"/>
              <a:gd name="T8" fmla="*/ 22130 w 133"/>
              <a:gd name="T9" fmla="*/ 246250 h 127"/>
              <a:gd name="T10" fmla="*/ 130318 w 133"/>
              <a:gd name="T11" fmla="*/ 246250 h 127"/>
              <a:gd name="T12" fmla="*/ 98353 w 133"/>
              <a:gd name="T13" fmla="*/ 290575 h 127"/>
              <a:gd name="T14" fmla="*/ 98353 w 133"/>
              <a:gd name="T15" fmla="*/ 312738 h 127"/>
              <a:gd name="T16" fmla="*/ 130318 w 133"/>
              <a:gd name="T17" fmla="*/ 312738 h 127"/>
              <a:gd name="T18" fmla="*/ 196707 w 133"/>
              <a:gd name="T19" fmla="*/ 312738 h 127"/>
              <a:gd name="T20" fmla="*/ 231130 w 133"/>
              <a:gd name="T21" fmla="*/ 312738 h 127"/>
              <a:gd name="T22" fmla="*/ 231130 w 133"/>
              <a:gd name="T23" fmla="*/ 290575 h 127"/>
              <a:gd name="T24" fmla="*/ 196707 w 133"/>
              <a:gd name="T25" fmla="*/ 246250 h 127"/>
              <a:gd name="T26" fmla="*/ 307354 w 133"/>
              <a:gd name="T27" fmla="*/ 246250 h 127"/>
              <a:gd name="T28" fmla="*/ 327025 w 133"/>
              <a:gd name="T29" fmla="*/ 224088 h 127"/>
              <a:gd name="T30" fmla="*/ 327025 w 133"/>
              <a:gd name="T31" fmla="*/ 22163 h 127"/>
              <a:gd name="T32" fmla="*/ 307354 w 133"/>
              <a:gd name="T33" fmla="*/ 0 h 127"/>
              <a:gd name="T34" fmla="*/ 147530 w 133"/>
              <a:gd name="T35" fmla="*/ 219163 h 127"/>
              <a:gd name="T36" fmla="*/ 164742 w 133"/>
              <a:gd name="T37" fmla="*/ 201925 h 127"/>
              <a:gd name="T38" fmla="*/ 184413 w 133"/>
              <a:gd name="T39" fmla="*/ 219163 h 127"/>
              <a:gd name="T40" fmla="*/ 164742 w 133"/>
              <a:gd name="T41" fmla="*/ 238863 h 127"/>
              <a:gd name="T42" fmla="*/ 147530 w 133"/>
              <a:gd name="T43" fmla="*/ 219163 h 127"/>
              <a:gd name="T44" fmla="*/ 304895 w 133"/>
              <a:gd name="T45" fmla="*/ 194538 h 127"/>
              <a:gd name="T46" fmla="*/ 24588 w 133"/>
              <a:gd name="T47" fmla="*/ 194538 h 127"/>
              <a:gd name="T48" fmla="*/ 24588 w 133"/>
              <a:gd name="T49" fmla="*/ 24625 h 127"/>
              <a:gd name="T50" fmla="*/ 304895 w 133"/>
              <a:gd name="T51" fmla="*/ 24625 h 127"/>
              <a:gd name="T52" fmla="*/ 304895 w 133"/>
              <a:gd name="T53" fmla="*/ 194538 h 12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33" h="127">
                <a:moveTo>
                  <a:pt x="12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6"/>
                  <a:pt x="4" y="100"/>
                  <a:pt x="9" y="100"/>
                </a:cubicBezTo>
                <a:cubicBezTo>
                  <a:pt x="53" y="100"/>
                  <a:pt x="53" y="100"/>
                  <a:pt x="53" y="100"/>
                </a:cubicBezTo>
                <a:cubicBezTo>
                  <a:pt x="53" y="100"/>
                  <a:pt x="55" y="118"/>
                  <a:pt x="40" y="118"/>
                </a:cubicBezTo>
                <a:cubicBezTo>
                  <a:pt x="40" y="127"/>
                  <a:pt x="40" y="127"/>
                  <a:pt x="40" y="127"/>
                </a:cubicBezTo>
                <a:cubicBezTo>
                  <a:pt x="53" y="127"/>
                  <a:pt x="53" y="127"/>
                  <a:pt x="53" y="127"/>
                </a:cubicBezTo>
                <a:cubicBezTo>
                  <a:pt x="80" y="127"/>
                  <a:pt x="80" y="127"/>
                  <a:pt x="80" y="127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18"/>
                  <a:pt x="94" y="118"/>
                  <a:pt x="94" y="118"/>
                </a:cubicBezTo>
                <a:cubicBezTo>
                  <a:pt x="78" y="118"/>
                  <a:pt x="80" y="100"/>
                  <a:pt x="80" y="100"/>
                </a:cubicBezTo>
                <a:cubicBezTo>
                  <a:pt x="125" y="100"/>
                  <a:pt x="125" y="100"/>
                  <a:pt x="125" y="100"/>
                </a:cubicBezTo>
                <a:cubicBezTo>
                  <a:pt x="129" y="100"/>
                  <a:pt x="133" y="96"/>
                  <a:pt x="133" y="91"/>
                </a:cubicBezTo>
                <a:cubicBezTo>
                  <a:pt x="133" y="9"/>
                  <a:pt x="133" y="9"/>
                  <a:pt x="133" y="9"/>
                </a:cubicBezTo>
                <a:cubicBezTo>
                  <a:pt x="133" y="4"/>
                  <a:pt x="129" y="0"/>
                  <a:pt x="125" y="0"/>
                </a:cubicBezTo>
                <a:close/>
                <a:moveTo>
                  <a:pt x="60" y="89"/>
                </a:moveTo>
                <a:cubicBezTo>
                  <a:pt x="60" y="85"/>
                  <a:pt x="63" y="82"/>
                  <a:pt x="67" y="82"/>
                </a:cubicBezTo>
                <a:cubicBezTo>
                  <a:pt x="72" y="82"/>
                  <a:pt x="75" y="85"/>
                  <a:pt x="75" y="89"/>
                </a:cubicBezTo>
                <a:cubicBezTo>
                  <a:pt x="75" y="94"/>
                  <a:pt x="72" y="97"/>
                  <a:pt x="67" y="97"/>
                </a:cubicBezTo>
                <a:cubicBezTo>
                  <a:pt x="63" y="97"/>
                  <a:pt x="60" y="94"/>
                  <a:pt x="60" y="89"/>
                </a:cubicBezTo>
                <a:close/>
                <a:moveTo>
                  <a:pt x="124" y="79"/>
                </a:moveTo>
                <a:cubicBezTo>
                  <a:pt x="10" y="79"/>
                  <a:pt x="10" y="79"/>
                  <a:pt x="10" y="79"/>
                </a:cubicBezTo>
                <a:cubicBezTo>
                  <a:pt x="10" y="10"/>
                  <a:pt x="10" y="10"/>
                  <a:pt x="10" y="10"/>
                </a:cubicBezTo>
                <a:cubicBezTo>
                  <a:pt x="124" y="10"/>
                  <a:pt x="124" y="10"/>
                  <a:pt x="124" y="10"/>
                </a:cubicBezTo>
                <a:lnTo>
                  <a:pt x="124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" name="Freeform 110"/>
          <p:cNvSpPr/>
          <p:nvPr/>
        </p:nvSpPr>
        <p:spPr bwMode="auto">
          <a:xfrm>
            <a:off x="5354638" y="4311650"/>
            <a:ext cx="80962" cy="80963"/>
          </a:xfrm>
          <a:custGeom>
            <a:avLst/>
            <a:gdLst>
              <a:gd name="T0" fmla="*/ 0 w 41"/>
              <a:gd name="T1" fmla="*/ 77014 h 41"/>
              <a:gd name="T2" fmla="*/ 5924 w 41"/>
              <a:gd name="T3" fmla="*/ 80963 h 41"/>
              <a:gd name="T4" fmla="*/ 80962 w 41"/>
              <a:gd name="T5" fmla="*/ 5924 h 41"/>
              <a:gd name="T6" fmla="*/ 77013 w 41"/>
              <a:gd name="T7" fmla="*/ 0 h 41"/>
              <a:gd name="T8" fmla="*/ 0 w 41"/>
              <a:gd name="T9" fmla="*/ 77014 h 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" h="41">
                <a:moveTo>
                  <a:pt x="0" y="39"/>
                </a:moveTo>
                <a:lnTo>
                  <a:pt x="3" y="41"/>
                </a:lnTo>
                <a:lnTo>
                  <a:pt x="41" y="3"/>
                </a:lnTo>
                <a:lnTo>
                  <a:pt x="39" y="0"/>
                </a:lnTo>
                <a:lnTo>
                  <a:pt x="0" y="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1" name="Freeform 111"/>
          <p:cNvSpPr/>
          <p:nvPr/>
        </p:nvSpPr>
        <p:spPr bwMode="auto">
          <a:xfrm>
            <a:off x="5335588" y="4289425"/>
            <a:ext cx="88900" cy="92075"/>
          </a:xfrm>
          <a:custGeom>
            <a:avLst/>
            <a:gdLst>
              <a:gd name="T0" fmla="*/ 74757 w 44"/>
              <a:gd name="T1" fmla="*/ 0 h 46"/>
              <a:gd name="T2" fmla="*/ 0 w 44"/>
              <a:gd name="T3" fmla="*/ 78064 h 46"/>
              <a:gd name="T4" fmla="*/ 12123 w 44"/>
              <a:gd name="T5" fmla="*/ 92075 h 46"/>
              <a:gd name="T6" fmla="*/ 88900 w 44"/>
              <a:gd name="T7" fmla="*/ 16013 h 46"/>
              <a:gd name="T8" fmla="*/ 74757 w 44"/>
              <a:gd name="T9" fmla="*/ 0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" h="46">
                <a:moveTo>
                  <a:pt x="37" y="0"/>
                </a:moveTo>
                <a:lnTo>
                  <a:pt x="0" y="39"/>
                </a:lnTo>
                <a:lnTo>
                  <a:pt x="6" y="46"/>
                </a:lnTo>
                <a:lnTo>
                  <a:pt x="44" y="8"/>
                </a:lnTo>
                <a:lnTo>
                  <a:pt x="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2" name="Freeform 112"/>
          <p:cNvSpPr/>
          <p:nvPr/>
        </p:nvSpPr>
        <p:spPr bwMode="auto">
          <a:xfrm>
            <a:off x="5319713" y="4276725"/>
            <a:ext cx="84137" cy="84138"/>
          </a:xfrm>
          <a:custGeom>
            <a:avLst/>
            <a:gdLst>
              <a:gd name="T0" fmla="*/ 0 w 42"/>
              <a:gd name="T1" fmla="*/ 76125 h 42"/>
              <a:gd name="T2" fmla="*/ 8013 w 42"/>
              <a:gd name="T3" fmla="*/ 84138 h 42"/>
              <a:gd name="T4" fmla="*/ 84137 w 42"/>
              <a:gd name="T5" fmla="*/ 8013 h 42"/>
              <a:gd name="T6" fmla="*/ 76124 w 42"/>
              <a:gd name="T7" fmla="*/ 0 h 42"/>
              <a:gd name="T8" fmla="*/ 0 w 42"/>
              <a:gd name="T9" fmla="*/ 76125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42">
                <a:moveTo>
                  <a:pt x="0" y="38"/>
                </a:moveTo>
                <a:lnTo>
                  <a:pt x="4" y="42"/>
                </a:lnTo>
                <a:lnTo>
                  <a:pt x="42" y="4"/>
                </a:lnTo>
                <a:lnTo>
                  <a:pt x="38" y="0"/>
                </a:lnTo>
                <a:lnTo>
                  <a:pt x="0" y="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3" name="Freeform 113"/>
          <p:cNvSpPr/>
          <p:nvPr/>
        </p:nvSpPr>
        <p:spPr bwMode="auto">
          <a:xfrm>
            <a:off x="5297488" y="4359275"/>
            <a:ext cx="57150" cy="55563"/>
          </a:xfrm>
          <a:custGeom>
            <a:avLst/>
            <a:gdLst>
              <a:gd name="T0" fmla="*/ 57150 w 28"/>
              <a:gd name="T1" fmla="*/ 39688 h 28"/>
              <a:gd name="T2" fmla="*/ 16329 w 28"/>
              <a:gd name="T3" fmla="*/ 0 h 28"/>
              <a:gd name="T4" fmla="*/ 0 w 28"/>
              <a:gd name="T5" fmla="*/ 39688 h 28"/>
              <a:gd name="T6" fmla="*/ 18370 w 28"/>
              <a:gd name="T7" fmla="*/ 55563 h 28"/>
              <a:gd name="T8" fmla="*/ 57150 w 28"/>
              <a:gd name="T9" fmla="*/ 39688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" h="28">
                <a:moveTo>
                  <a:pt x="28" y="20"/>
                </a:moveTo>
                <a:lnTo>
                  <a:pt x="8" y="0"/>
                </a:lnTo>
                <a:lnTo>
                  <a:pt x="0" y="20"/>
                </a:lnTo>
                <a:lnTo>
                  <a:pt x="9" y="28"/>
                </a:lnTo>
                <a:lnTo>
                  <a:pt x="28" y="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4" name="Freeform 114"/>
          <p:cNvSpPr/>
          <p:nvPr/>
        </p:nvSpPr>
        <p:spPr bwMode="auto">
          <a:xfrm>
            <a:off x="5283200" y="4405313"/>
            <a:ext cx="28575" cy="25400"/>
          </a:xfrm>
          <a:custGeom>
            <a:avLst/>
            <a:gdLst>
              <a:gd name="T0" fmla="*/ 0 w 14"/>
              <a:gd name="T1" fmla="*/ 25400 h 13"/>
              <a:gd name="T2" fmla="*/ 28575 w 14"/>
              <a:gd name="T3" fmla="*/ 11723 h 13"/>
              <a:gd name="T4" fmla="*/ 12246 w 14"/>
              <a:gd name="T5" fmla="*/ 0 h 13"/>
              <a:gd name="T6" fmla="*/ 0 w 14"/>
              <a:gd name="T7" fmla="*/ 25400 h 1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" h="13">
                <a:moveTo>
                  <a:pt x="0" y="13"/>
                </a:moveTo>
                <a:lnTo>
                  <a:pt x="14" y="6"/>
                </a:lnTo>
                <a:lnTo>
                  <a:pt x="6" y="0"/>
                </a:lnTo>
                <a:lnTo>
                  <a:pt x="0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5" name="Freeform 115"/>
          <p:cNvSpPr/>
          <p:nvPr/>
        </p:nvSpPr>
        <p:spPr bwMode="auto">
          <a:xfrm>
            <a:off x="5402263" y="4256088"/>
            <a:ext cx="55562" cy="57150"/>
          </a:xfrm>
          <a:custGeom>
            <a:avLst/>
            <a:gdLst>
              <a:gd name="T0" fmla="*/ 13891 w 28"/>
              <a:gd name="T1" fmla="*/ 0 h 28"/>
              <a:gd name="T2" fmla="*/ 0 w 28"/>
              <a:gd name="T3" fmla="*/ 16329 h 28"/>
              <a:gd name="T4" fmla="*/ 39687 w 28"/>
              <a:gd name="T5" fmla="*/ 57150 h 28"/>
              <a:gd name="T6" fmla="*/ 55562 w 28"/>
              <a:gd name="T7" fmla="*/ 40821 h 28"/>
              <a:gd name="T8" fmla="*/ 13891 w 28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" h="28">
                <a:moveTo>
                  <a:pt x="7" y="0"/>
                </a:moveTo>
                <a:lnTo>
                  <a:pt x="0" y="8"/>
                </a:lnTo>
                <a:lnTo>
                  <a:pt x="20" y="28"/>
                </a:lnTo>
                <a:lnTo>
                  <a:pt x="28" y="20"/>
                </a:lnTo>
                <a:lnTo>
                  <a:pt x="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6" name="Freeform 116"/>
          <p:cNvSpPr/>
          <p:nvPr/>
        </p:nvSpPr>
        <p:spPr bwMode="auto">
          <a:xfrm>
            <a:off x="5145088" y="4229100"/>
            <a:ext cx="225425" cy="273050"/>
          </a:xfrm>
          <a:custGeom>
            <a:avLst/>
            <a:gdLst>
              <a:gd name="T0" fmla="*/ 209323 w 112"/>
              <a:gd name="T1" fmla="*/ 202780 h 136"/>
              <a:gd name="T2" fmla="*/ 167056 w 112"/>
              <a:gd name="T3" fmla="*/ 202780 h 136"/>
              <a:gd name="T4" fmla="*/ 167056 w 112"/>
              <a:gd name="T5" fmla="*/ 258996 h 136"/>
              <a:gd name="T6" fmla="*/ 14089 w 112"/>
              <a:gd name="T7" fmla="*/ 258996 h 136"/>
              <a:gd name="T8" fmla="*/ 14089 w 112"/>
              <a:gd name="T9" fmla="*/ 64247 h 136"/>
              <a:gd name="T10" fmla="*/ 209323 w 112"/>
              <a:gd name="T11" fmla="*/ 64247 h 136"/>
              <a:gd name="T12" fmla="*/ 209323 w 112"/>
              <a:gd name="T13" fmla="*/ 80309 h 136"/>
              <a:gd name="T14" fmla="*/ 225425 w 112"/>
              <a:gd name="T15" fmla="*/ 64247 h 136"/>
              <a:gd name="T16" fmla="*/ 225425 w 112"/>
              <a:gd name="T17" fmla="*/ 12046 h 136"/>
              <a:gd name="T18" fmla="*/ 195234 w 112"/>
              <a:gd name="T19" fmla="*/ 12046 h 136"/>
              <a:gd name="T20" fmla="*/ 195234 w 112"/>
              <a:gd name="T21" fmla="*/ 40154 h 136"/>
              <a:gd name="T22" fmla="*/ 191209 w 112"/>
              <a:gd name="T23" fmla="*/ 40154 h 136"/>
              <a:gd name="T24" fmla="*/ 191209 w 112"/>
              <a:gd name="T25" fmla="*/ 0 h 136"/>
              <a:gd name="T26" fmla="*/ 179132 w 112"/>
              <a:gd name="T27" fmla="*/ 0 h 136"/>
              <a:gd name="T28" fmla="*/ 179132 w 112"/>
              <a:gd name="T29" fmla="*/ 40154 h 136"/>
              <a:gd name="T30" fmla="*/ 175107 w 112"/>
              <a:gd name="T31" fmla="*/ 40154 h 136"/>
              <a:gd name="T32" fmla="*/ 175107 w 112"/>
              <a:gd name="T33" fmla="*/ 12046 h 136"/>
              <a:gd name="T34" fmla="*/ 159005 w 112"/>
              <a:gd name="T35" fmla="*/ 12046 h 136"/>
              <a:gd name="T36" fmla="*/ 159005 w 112"/>
              <a:gd name="T37" fmla="*/ 40154 h 136"/>
              <a:gd name="T38" fmla="*/ 152967 w 112"/>
              <a:gd name="T39" fmla="*/ 40154 h 136"/>
              <a:gd name="T40" fmla="*/ 152967 w 112"/>
              <a:gd name="T41" fmla="*/ 0 h 136"/>
              <a:gd name="T42" fmla="*/ 144916 w 112"/>
              <a:gd name="T43" fmla="*/ 0 h 136"/>
              <a:gd name="T44" fmla="*/ 144916 w 112"/>
              <a:gd name="T45" fmla="*/ 40154 h 136"/>
              <a:gd name="T46" fmla="*/ 136865 w 112"/>
              <a:gd name="T47" fmla="*/ 40154 h 136"/>
              <a:gd name="T48" fmla="*/ 136865 w 112"/>
              <a:gd name="T49" fmla="*/ 12046 h 136"/>
              <a:gd name="T50" fmla="*/ 120763 w 112"/>
              <a:gd name="T51" fmla="*/ 12046 h 136"/>
              <a:gd name="T52" fmla="*/ 120763 w 112"/>
              <a:gd name="T53" fmla="*/ 40154 h 136"/>
              <a:gd name="T54" fmla="*/ 114725 w 112"/>
              <a:gd name="T55" fmla="*/ 40154 h 136"/>
              <a:gd name="T56" fmla="*/ 114725 w 112"/>
              <a:gd name="T57" fmla="*/ 0 h 136"/>
              <a:gd name="T58" fmla="*/ 106674 w 112"/>
              <a:gd name="T59" fmla="*/ 0 h 136"/>
              <a:gd name="T60" fmla="*/ 106674 w 112"/>
              <a:gd name="T61" fmla="*/ 40154 h 136"/>
              <a:gd name="T62" fmla="*/ 102649 w 112"/>
              <a:gd name="T63" fmla="*/ 40154 h 136"/>
              <a:gd name="T64" fmla="*/ 102649 w 112"/>
              <a:gd name="T65" fmla="*/ 12046 h 136"/>
              <a:gd name="T66" fmla="*/ 86547 w 112"/>
              <a:gd name="T67" fmla="*/ 12046 h 136"/>
              <a:gd name="T68" fmla="*/ 86547 w 112"/>
              <a:gd name="T69" fmla="*/ 40154 h 136"/>
              <a:gd name="T70" fmla="*/ 80509 w 112"/>
              <a:gd name="T71" fmla="*/ 40154 h 136"/>
              <a:gd name="T72" fmla="*/ 80509 w 112"/>
              <a:gd name="T73" fmla="*/ 0 h 136"/>
              <a:gd name="T74" fmla="*/ 70445 w 112"/>
              <a:gd name="T75" fmla="*/ 0 h 136"/>
              <a:gd name="T76" fmla="*/ 70445 w 112"/>
              <a:gd name="T77" fmla="*/ 40154 h 136"/>
              <a:gd name="T78" fmla="*/ 64407 w 112"/>
              <a:gd name="T79" fmla="*/ 40154 h 136"/>
              <a:gd name="T80" fmla="*/ 64407 w 112"/>
              <a:gd name="T81" fmla="*/ 12046 h 136"/>
              <a:gd name="T82" fmla="*/ 50318 w 112"/>
              <a:gd name="T83" fmla="*/ 12046 h 136"/>
              <a:gd name="T84" fmla="*/ 50318 w 112"/>
              <a:gd name="T85" fmla="*/ 40154 h 136"/>
              <a:gd name="T86" fmla="*/ 46293 w 112"/>
              <a:gd name="T87" fmla="*/ 40154 h 136"/>
              <a:gd name="T88" fmla="*/ 46293 w 112"/>
              <a:gd name="T89" fmla="*/ 0 h 136"/>
              <a:gd name="T90" fmla="*/ 34216 w 112"/>
              <a:gd name="T91" fmla="*/ 0 h 136"/>
              <a:gd name="T92" fmla="*/ 34216 w 112"/>
              <a:gd name="T93" fmla="*/ 40154 h 136"/>
              <a:gd name="T94" fmla="*/ 30191 w 112"/>
              <a:gd name="T95" fmla="*/ 40154 h 136"/>
              <a:gd name="T96" fmla="*/ 30191 w 112"/>
              <a:gd name="T97" fmla="*/ 12046 h 136"/>
              <a:gd name="T98" fmla="*/ 0 w 112"/>
              <a:gd name="T99" fmla="*/ 12046 h 136"/>
              <a:gd name="T100" fmla="*/ 0 w 112"/>
              <a:gd name="T101" fmla="*/ 48185 h 136"/>
              <a:gd name="T102" fmla="*/ 0 w 112"/>
              <a:gd name="T103" fmla="*/ 56216 h 136"/>
              <a:gd name="T104" fmla="*/ 0 w 112"/>
              <a:gd name="T105" fmla="*/ 273050 h 136"/>
              <a:gd name="T106" fmla="*/ 179132 w 112"/>
              <a:gd name="T107" fmla="*/ 273050 h 136"/>
              <a:gd name="T108" fmla="*/ 225425 w 112"/>
              <a:gd name="T109" fmla="*/ 220849 h 136"/>
              <a:gd name="T110" fmla="*/ 225425 w 112"/>
              <a:gd name="T111" fmla="*/ 168649 h 136"/>
              <a:gd name="T112" fmla="*/ 209323 w 112"/>
              <a:gd name="T113" fmla="*/ 184710 h 136"/>
              <a:gd name="T114" fmla="*/ 209323 w 112"/>
              <a:gd name="T115" fmla="*/ 202780 h 1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112" h="136">
                <a:moveTo>
                  <a:pt x="104" y="101"/>
                </a:moveTo>
                <a:lnTo>
                  <a:pt x="83" y="101"/>
                </a:lnTo>
                <a:lnTo>
                  <a:pt x="83" y="129"/>
                </a:lnTo>
                <a:lnTo>
                  <a:pt x="7" y="129"/>
                </a:lnTo>
                <a:lnTo>
                  <a:pt x="7" y="32"/>
                </a:lnTo>
                <a:lnTo>
                  <a:pt x="104" y="32"/>
                </a:lnTo>
                <a:lnTo>
                  <a:pt x="104" y="40"/>
                </a:lnTo>
                <a:lnTo>
                  <a:pt x="112" y="32"/>
                </a:lnTo>
                <a:lnTo>
                  <a:pt x="112" y="6"/>
                </a:lnTo>
                <a:lnTo>
                  <a:pt x="97" y="6"/>
                </a:lnTo>
                <a:lnTo>
                  <a:pt x="97" y="20"/>
                </a:lnTo>
                <a:lnTo>
                  <a:pt x="95" y="20"/>
                </a:lnTo>
                <a:lnTo>
                  <a:pt x="95" y="0"/>
                </a:lnTo>
                <a:lnTo>
                  <a:pt x="89" y="0"/>
                </a:lnTo>
                <a:lnTo>
                  <a:pt x="89" y="20"/>
                </a:lnTo>
                <a:lnTo>
                  <a:pt x="87" y="20"/>
                </a:lnTo>
                <a:lnTo>
                  <a:pt x="87" y="6"/>
                </a:lnTo>
                <a:lnTo>
                  <a:pt x="79" y="6"/>
                </a:lnTo>
                <a:lnTo>
                  <a:pt x="79" y="20"/>
                </a:lnTo>
                <a:lnTo>
                  <a:pt x="76" y="20"/>
                </a:lnTo>
                <a:lnTo>
                  <a:pt x="76" y="0"/>
                </a:lnTo>
                <a:lnTo>
                  <a:pt x="72" y="0"/>
                </a:lnTo>
                <a:lnTo>
                  <a:pt x="72" y="20"/>
                </a:lnTo>
                <a:lnTo>
                  <a:pt x="68" y="20"/>
                </a:lnTo>
                <a:lnTo>
                  <a:pt x="68" y="6"/>
                </a:lnTo>
                <a:lnTo>
                  <a:pt x="60" y="6"/>
                </a:lnTo>
                <a:lnTo>
                  <a:pt x="60" y="20"/>
                </a:lnTo>
                <a:lnTo>
                  <a:pt x="57" y="20"/>
                </a:lnTo>
                <a:lnTo>
                  <a:pt x="57" y="0"/>
                </a:lnTo>
                <a:lnTo>
                  <a:pt x="53" y="0"/>
                </a:lnTo>
                <a:lnTo>
                  <a:pt x="53" y="20"/>
                </a:lnTo>
                <a:lnTo>
                  <a:pt x="51" y="20"/>
                </a:lnTo>
                <a:lnTo>
                  <a:pt x="51" y="6"/>
                </a:lnTo>
                <a:lnTo>
                  <a:pt x="43" y="6"/>
                </a:lnTo>
                <a:lnTo>
                  <a:pt x="43" y="20"/>
                </a:lnTo>
                <a:lnTo>
                  <a:pt x="40" y="20"/>
                </a:lnTo>
                <a:lnTo>
                  <a:pt x="40" y="0"/>
                </a:lnTo>
                <a:lnTo>
                  <a:pt x="35" y="0"/>
                </a:lnTo>
                <a:lnTo>
                  <a:pt x="35" y="20"/>
                </a:lnTo>
                <a:lnTo>
                  <a:pt x="32" y="20"/>
                </a:lnTo>
                <a:lnTo>
                  <a:pt x="32" y="6"/>
                </a:lnTo>
                <a:lnTo>
                  <a:pt x="25" y="6"/>
                </a:lnTo>
                <a:lnTo>
                  <a:pt x="25" y="20"/>
                </a:lnTo>
                <a:lnTo>
                  <a:pt x="23" y="20"/>
                </a:lnTo>
                <a:lnTo>
                  <a:pt x="23" y="0"/>
                </a:lnTo>
                <a:lnTo>
                  <a:pt x="17" y="0"/>
                </a:lnTo>
                <a:lnTo>
                  <a:pt x="17" y="20"/>
                </a:lnTo>
                <a:lnTo>
                  <a:pt x="15" y="20"/>
                </a:lnTo>
                <a:lnTo>
                  <a:pt x="15" y="6"/>
                </a:lnTo>
                <a:lnTo>
                  <a:pt x="0" y="6"/>
                </a:lnTo>
                <a:lnTo>
                  <a:pt x="0" y="24"/>
                </a:lnTo>
                <a:lnTo>
                  <a:pt x="0" y="28"/>
                </a:lnTo>
                <a:lnTo>
                  <a:pt x="0" y="136"/>
                </a:lnTo>
                <a:lnTo>
                  <a:pt x="89" y="136"/>
                </a:lnTo>
                <a:lnTo>
                  <a:pt x="112" y="110"/>
                </a:lnTo>
                <a:lnTo>
                  <a:pt x="112" y="84"/>
                </a:lnTo>
                <a:lnTo>
                  <a:pt x="104" y="92"/>
                </a:lnTo>
                <a:lnTo>
                  <a:pt x="104" y="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7" name="Rectangle 117"/>
          <p:cNvSpPr>
            <a:spLocks noChangeArrowheads="1"/>
          </p:cNvSpPr>
          <p:nvPr/>
        </p:nvSpPr>
        <p:spPr bwMode="auto">
          <a:xfrm>
            <a:off x="5184775" y="4321175"/>
            <a:ext cx="88900" cy="14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38" name="Rectangle 118"/>
          <p:cNvSpPr>
            <a:spLocks noChangeArrowheads="1"/>
          </p:cNvSpPr>
          <p:nvPr/>
        </p:nvSpPr>
        <p:spPr bwMode="auto">
          <a:xfrm>
            <a:off x="5184775" y="4352925"/>
            <a:ext cx="88900" cy="14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39" name="Rectangle 119"/>
          <p:cNvSpPr>
            <a:spLocks noChangeArrowheads="1"/>
          </p:cNvSpPr>
          <p:nvPr/>
        </p:nvSpPr>
        <p:spPr bwMode="auto">
          <a:xfrm>
            <a:off x="5184775" y="4389438"/>
            <a:ext cx="88900" cy="11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0" name="Rectangle 120"/>
          <p:cNvSpPr>
            <a:spLocks noChangeArrowheads="1"/>
          </p:cNvSpPr>
          <p:nvPr/>
        </p:nvSpPr>
        <p:spPr bwMode="auto">
          <a:xfrm>
            <a:off x="5184775" y="4422775"/>
            <a:ext cx="88900" cy="14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1" name="Freeform 126"/>
          <p:cNvSpPr>
            <a:spLocks noEditPoints="1"/>
          </p:cNvSpPr>
          <p:nvPr/>
        </p:nvSpPr>
        <p:spPr bwMode="auto">
          <a:xfrm>
            <a:off x="5335588" y="2841625"/>
            <a:ext cx="163512" cy="265113"/>
          </a:xfrm>
          <a:custGeom>
            <a:avLst/>
            <a:gdLst>
              <a:gd name="T0" fmla="*/ 0 w 82"/>
              <a:gd name="T1" fmla="*/ 68287 h 132"/>
              <a:gd name="T2" fmla="*/ 0 w 82"/>
              <a:gd name="T3" fmla="*/ 265113 h 132"/>
              <a:gd name="T4" fmla="*/ 163512 w 82"/>
              <a:gd name="T5" fmla="*/ 198835 h 132"/>
              <a:gd name="T6" fmla="*/ 163512 w 82"/>
              <a:gd name="T7" fmla="*/ 0 h 132"/>
              <a:gd name="T8" fmla="*/ 0 w 82"/>
              <a:gd name="T9" fmla="*/ 68287 h 132"/>
              <a:gd name="T10" fmla="*/ 151548 w 82"/>
              <a:gd name="T11" fmla="*/ 20084 h 132"/>
              <a:gd name="T12" fmla="*/ 151548 w 82"/>
              <a:gd name="T13" fmla="*/ 188793 h 132"/>
              <a:gd name="T14" fmla="*/ 9970 w 82"/>
              <a:gd name="T15" fmla="*/ 132557 h 132"/>
              <a:gd name="T16" fmla="*/ 9970 w 82"/>
              <a:gd name="T17" fmla="*/ 76320 h 132"/>
              <a:gd name="T18" fmla="*/ 151548 w 82"/>
              <a:gd name="T19" fmla="*/ 20084 h 132"/>
              <a:gd name="T20" fmla="*/ 9970 w 82"/>
              <a:gd name="T21" fmla="*/ 140590 h 132"/>
              <a:gd name="T22" fmla="*/ 145566 w 82"/>
              <a:gd name="T23" fmla="*/ 192809 h 132"/>
              <a:gd name="T24" fmla="*/ 9970 w 82"/>
              <a:gd name="T25" fmla="*/ 249046 h 132"/>
              <a:gd name="T26" fmla="*/ 9970 w 82"/>
              <a:gd name="T27" fmla="*/ 140590 h 13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82" h="132">
                <a:moveTo>
                  <a:pt x="0" y="34"/>
                </a:moveTo>
                <a:lnTo>
                  <a:pt x="0" y="132"/>
                </a:lnTo>
                <a:lnTo>
                  <a:pt x="82" y="99"/>
                </a:lnTo>
                <a:lnTo>
                  <a:pt x="82" y="0"/>
                </a:lnTo>
                <a:lnTo>
                  <a:pt x="0" y="34"/>
                </a:lnTo>
                <a:close/>
                <a:moveTo>
                  <a:pt x="76" y="10"/>
                </a:moveTo>
                <a:lnTo>
                  <a:pt x="76" y="94"/>
                </a:lnTo>
                <a:lnTo>
                  <a:pt x="5" y="66"/>
                </a:lnTo>
                <a:lnTo>
                  <a:pt x="5" y="38"/>
                </a:lnTo>
                <a:lnTo>
                  <a:pt x="76" y="10"/>
                </a:lnTo>
                <a:close/>
                <a:moveTo>
                  <a:pt x="5" y="70"/>
                </a:moveTo>
                <a:lnTo>
                  <a:pt x="73" y="96"/>
                </a:lnTo>
                <a:lnTo>
                  <a:pt x="5" y="124"/>
                </a:lnTo>
                <a:lnTo>
                  <a:pt x="5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2" name="Freeform 127"/>
          <p:cNvSpPr/>
          <p:nvPr/>
        </p:nvSpPr>
        <p:spPr bwMode="auto">
          <a:xfrm>
            <a:off x="5153025" y="2841625"/>
            <a:ext cx="161925" cy="265113"/>
          </a:xfrm>
          <a:custGeom>
            <a:avLst/>
            <a:gdLst>
              <a:gd name="T0" fmla="*/ 0 w 81"/>
              <a:gd name="T1" fmla="*/ 198835 h 132"/>
              <a:gd name="T2" fmla="*/ 161925 w 81"/>
              <a:gd name="T3" fmla="*/ 265113 h 132"/>
              <a:gd name="T4" fmla="*/ 161925 w 81"/>
              <a:gd name="T5" fmla="*/ 68287 h 132"/>
              <a:gd name="T6" fmla="*/ 0 w 81"/>
              <a:gd name="T7" fmla="*/ 0 h 132"/>
              <a:gd name="T8" fmla="*/ 0 w 81"/>
              <a:gd name="T9" fmla="*/ 198835 h 1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" h="132">
                <a:moveTo>
                  <a:pt x="0" y="99"/>
                </a:moveTo>
                <a:lnTo>
                  <a:pt x="81" y="132"/>
                </a:lnTo>
                <a:lnTo>
                  <a:pt x="81" y="34"/>
                </a:lnTo>
                <a:lnTo>
                  <a:pt x="0" y="0"/>
                </a:lnTo>
                <a:lnTo>
                  <a:pt x="0" y="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3" name="Freeform 128"/>
          <p:cNvSpPr>
            <a:spLocks noEditPoints="1"/>
          </p:cNvSpPr>
          <p:nvPr/>
        </p:nvSpPr>
        <p:spPr bwMode="auto">
          <a:xfrm>
            <a:off x="5162550" y="2762250"/>
            <a:ext cx="333375" cy="131763"/>
          </a:xfrm>
          <a:custGeom>
            <a:avLst/>
            <a:gdLst>
              <a:gd name="T0" fmla="*/ 164679 w 166"/>
              <a:gd name="T1" fmla="*/ 0 h 66"/>
              <a:gd name="T2" fmla="*/ 0 w 166"/>
              <a:gd name="T3" fmla="*/ 63885 h 66"/>
              <a:gd name="T4" fmla="*/ 160663 w 166"/>
              <a:gd name="T5" fmla="*/ 131763 h 66"/>
              <a:gd name="T6" fmla="*/ 333375 w 166"/>
              <a:gd name="T7" fmla="*/ 63885 h 66"/>
              <a:gd name="T8" fmla="*/ 164679 w 166"/>
              <a:gd name="T9" fmla="*/ 0 h 66"/>
              <a:gd name="T10" fmla="*/ 164679 w 166"/>
              <a:gd name="T11" fmla="*/ 11978 h 66"/>
              <a:gd name="T12" fmla="*/ 303251 w 166"/>
              <a:gd name="T13" fmla="*/ 63885 h 66"/>
              <a:gd name="T14" fmla="*/ 164679 w 166"/>
              <a:gd name="T15" fmla="*/ 117788 h 66"/>
              <a:gd name="T16" fmla="*/ 164679 w 166"/>
              <a:gd name="T17" fmla="*/ 11978 h 66"/>
              <a:gd name="T18" fmla="*/ 156646 w 166"/>
              <a:gd name="T19" fmla="*/ 13975 h 66"/>
              <a:gd name="T20" fmla="*/ 156646 w 166"/>
              <a:gd name="T21" fmla="*/ 117788 h 66"/>
              <a:gd name="T22" fmla="*/ 30124 w 166"/>
              <a:gd name="T23" fmla="*/ 63885 h 66"/>
              <a:gd name="T24" fmla="*/ 156646 w 166"/>
              <a:gd name="T25" fmla="*/ 13975 h 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66" h="66">
                <a:moveTo>
                  <a:pt x="82" y="0"/>
                </a:moveTo>
                <a:lnTo>
                  <a:pt x="0" y="32"/>
                </a:lnTo>
                <a:lnTo>
                  <a:pt x="80" y="66"/>
                </a:lnTo>
                <a:lnTo>
                  <a:pt x="166" y="32"/>
                </a:lnTo>
                <a:lnTo>
                  <a:pt x="82" y="0"/>
                </a:lnTo>
                <a:close/>
                <a:moveTo>
                  <a:pt x="82" y="6"/>
                </a:moveTo>
                <a:lnTo>
                  <a:pt x="151" y="32"/>
                </a:lnTo>
                <a:lnTo>
                  <a:pt x="82" y="59"/>
                </a:lnTo>
                <a:lnTo>
                  <a:pt x="82" y="6"/>
                </a:lnTo>
                <a:close/>
                <a:moveTo>
                  <a:pt x="78" y="7"/>
                </a:moveTo>
                <a:lnTo>
                  <a:pt x="78" y="59"/>
                </a:lnTo>
                <a:lnTo>
                  <a:pt x="15" y="32"/>
                </a:lnTo>
                <a:lnTo>
                  <a:pt x="78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443605" y="56896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传统方法（数据</a:t>
            </a:r>
            <a:r>
              <a:rPr lang="zh-CN" altLang="en-US"/>
              <a:t>建模）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6440" y="3735070"/>
            <a:ext cx="7591425" cy="7207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1400"/>
          </a:p>
        </p:txBody>
      </p:sp>
      <p:pic>
        <p:nvPicPr>
          <p:cNvPr id="5" name="图片 2" descr="IMG_25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9715" y="2287270"/>
            <a:ext cx="8546465" cy="37953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3808730" y="128333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E/R</a:t>
            </a:r>
            <a:r>
              <a:rPr lang="zh-CN" altLang="en-US"/>
              <a:t>图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913"/>
            <a:ext cx="91440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Freeform 34"/>
          <p:cNvSpPr/>
          <p:nvPr/>
        </p:nvSpPr>
        <p:spPr bwMode="auto">
          <a:xfrm>
            <a:off x="3656013" y="2809875"/>
            <a:ext cx="363537" cy="320675"/>
          </a:xfrm>
          <a:custGeom>
            <a:avLst/>
            <a:gdLst>
              <a:gd name="T0" fmla="*/ 363537 w 136"/>
              <a:gd name="T1" fmla="*/ 128270 h 120"/>
              <a:gd name="T2" fmla="*/ 181769 w 136"/>
              <a:gd name="T3" fmla="*/ 0 h 120"/>
              <a:gd name="T4" fmla="*/ 0 w 136"/>
              <a:gd name="T5" fmla="*/ 128270 h 120"/>
              <a:gd name="T6" fmla="*/ 98903 w 136"/>
              <a:gd name="T7" fmla="*/ 243179 h 120"/>
              <a:gd name="T8" fmla="*/ 58807 w 136"/>
              <a:gd name="T9" fmla="*/ 320675 h 120"/>
              <a:gd name="T10" fmla="*/ 195134 w 136"/>
              <a:gd name="T11" fmla="*/ 256540 h 120"/>
              <a:gd name="T12" fmla="*/ 363537 w 136"/>
              <a:gd name="T13" fmla="*/ 128270 h 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6" h="120">
                <a:moveTo>
                  <a:pt x="136" y="48"/>
                </a:moveTo>
                <a:cubicBezTo>
                  <a:pt x="136" y="22"/>
                  <a:pt x="106" y="0"/>
                  <a:pt x="68" y="0"/>
                </a:cubicBezTo>
                <a:cubicBezTo>
                  <a:pt x="31" y="0"/>
                  <a:pt x="0" y="22"/>
                  <a:pt x="0" y="48"/>
                </a:cubicBezTo>
                <a:cubicBezTo>
                  <a:pt x="0" y="67"/>
                  <a:pt x="15" y="83"/>
                  <a:pt x="37" y="91"/>
                </a:cubicBezTo>
                <a:cubicBezTo>
                  <a:pt x="38" y="96"/>
                  <a:pt x="37" y="106"/>
                  <a:pt x="22" y="120"/>
                </a:cubicBezTo>
                <a:cubicBezTo>
                  <a:pt x="22" y="120"/>
                  <a:pt x="54" y="111"/>
                  <a:pt x="73" y="96"/>
                </a:cubicBezTo>
                <a:cubicBezTo>
                  <a:pt x="108" y="94"/>
                  <a:pt x="136" y="73"/>
                  <a:pt x="136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" name="Freeform 64"/>
          <p:cNvSpPr>
            <a:spLocks noEditPoints="1"/>
          </p:cNvSpPr>
          <p:nvPr/>
        </p:nvSpPr>
        <p:spPr bwMode="auto">
          <a:xfrm>
            <a:off x="3702050" y="4229100"/>
            <a:ext cx="327025" cy="312738"/>
          </a:xfrm>
          <a:custGeom>
            <a:avLst/>
            <a:gdLst>
              <a:gd name="T0" fmla="*/ 307354 w 133"/>
              <a:gd name="T1" fmla="*/ 0 h 127"/>
              <a:gd name="T2" fmla="*/ 22130 w 133"/>
              <a:gd name="T3" fmla="*/ 0 h 127"/>
              <a:gd name="T4" fmla="*/ 0 w 133"/>
              <a:gd name="T5" fmla="*/ 22163 h 127"/>
              <a:gd name="T6" fmla="*/ 0 w 133"/>
              <a:gd name="T7" fmla="*/ 224088 h 127"/>
              <a:gd name="T8" fmla="*/ 22130 w 133"/>
              <a:gd name="T9" fmla="*/ 246250 h 127"/>
              <a:gd name="T10" fmla="*/ 130318 w 133"/>
              <a:gd name="T11" fmla="*/ 246250 h 127"/>
              <a:gd name="T12" fmla="*/ 98353 w 133"/>
              <a:gd name="T13" fmla="*/ 290575 h 127"/>
              <a:gd name="T14" fmla="*/ 98353 w 133"/>
              <a:gd name="T15" fmla="*/ 312738 h 127"/>
              <a:gd name="T16" fmla="*/ 130318 w 133"/>
              <a:gd name="T17" fmla="*/ 312738 h 127"/>
              <a:gd name="T18" fmla="*/ 196707 w 133"/>
              <a:gd name="T19" fmla="*/ 312738 h 127"/>
              <a:gd name="T20" fmla="*/ 231130 w 133"/>
              <a:gd name="T21" fmla="*/ 312738 h 127"/>
              <a:gd name="T22" fmla="*/ 231130 w 133"/>
              <a:gd name="T23" fmla="*/ 290575 h 127"/>
              <a:gd name="T24" fmla="*/ 196707 w 133"/>
              <a:gd name="T25" fmla="*/ 246250 h 127"/>
              <a:gd name="T26" fmla="*/ 307354 w 133"/>
              <a:gd name="T27" fmla="*/ 246250 h 127"/>
              <a:gd name="T28" fmla="*/ 327025 w 133"/>
              <a:gd name="T29" fmla="*/ 224088 h 127"/>
              <a:gd name="T30" fmla="*/ 327025 w 133"/>
              <a:gd name="T31" fmla="*/ 22163 h 127"/>
              <a:gd name="T32" fmla="*/ 307354 w 133"/>
              <a:gd name="T33" fmla="*/ 0 h 127"/>
              <a:gd name="T34" fmla="*/ 147530 w 133"/>
              <a:gd name="T35" fmla="*/ 219163 h 127"/>
              <a:gd name="T36" fmla="*/ 164742 w 133"/>
              <a:gd name="T37" fmla="*/ 201925 h 127"/>
              <a:gd name="T38" fmla="*/ 184413 w 133"/>
              <a:gd name="T39" fmla="*/ 219163 h 127"/>
              <a:gd name="T40" fmla="*/ 164742 w 133"/>
              <a:gd name="T41" fmla="*/ 238863 h 127"/>
              <a:gd name="T42" fmla="*/ 147530 w 133"/>
              <a:gd name="T43" fmla="*/ 219163 h 127"/>
              <a:gd name="T44" fmla="*/ 304895 w 133"/>
              <a:gd name="T45" fmla="*/ 194538 h 127"/>
              <a:gd name="T46" fmla="*/ 24588 w 133"/>
              <a:gd name="T47" fmla="*/ 194538 h 127"/>
              <a:gd name="T48" fmla="*/ 24588 w 133"/>
              <a:gd name="T49" fmla="*/ 24625 h 127"/>
              <a:gd name="T50" fmla="*/ 304895 w 133"/>
              <a:gd name="T51" fmla="*/ 24625 h 127"/>
              <a:gd name="T52" fmla="*/ 304895 w 133"/>
              <a:gd name="T53" fmla="*/ 194538 h 12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33" h="127">
                <a:moveTo>
                  <a:pt x="12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6"/>
                  <a:pt x="4" y="100"/>
                  <a:pt x="9" y="100"/>
                </a:cubicBezTo>
                <a:cubicBezTo>
                  <a:pt x="53" y="100"/>
                  <a:pt x="53" y="100"/>
                  <a:pt x="53" y="100"/>
                </a:cubicBezTo>
                <a:cubicBezTo>
                  <a:pt x="53" y="100"/>
                  <a:pt x="55" y="118"/>
                  <a:pt x="40" y="118"/>
                </a:cubicBezTo>
                <a:cubicBezTo>
                  <a:pt x="40" y="127"/>
                  <a:pt x="40" y="127"/>
                  <a:pt x="40" y="127"/>
                </a:cubicBezTo>
                <a:cubicBezTo>
                  <a:pt x="53" y="127"/>
                  <a:pt x="53" y="127"/>
                  <a:pt x="53" y="127"/>
                </a:cubicBezTo>
                <a:cubicBezTo>
                  <a:pt x="80" y="127"/>
                  <a:pt x="80" y="127"/>
                  <a:pt x="80" y="127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18"/>
                  <a:pt x="94" y="118"/>
                  <a:pt x="94" y="118"/>
                </a:cubicBezTo>
                <a:cubicBezTo>
                  <a:pt x="78" y="118"/>
                  <a:pt x="80" y="100"/>
                  <a:pt x="80" y="100"/>
                </a:cubicBezTo>
                <a:cubicBezTo>
                  <a:pt x="125" y="100"/>
                  <a:pt x="125" y="100"/>
                  <a:pt x="125" y="100"/>
                </a:cubicBezTo>
                <a:cubicBezTo>
                  <a:pt x="129" y="100"/>
                  <a:pt x="133" y="96"/>
                  <a:pt x="133" y="91"/>
                </a:cubicBezTo>
                <a:cubicBezTo>
                  <a:pt x="133" y="9"/>
                  <a:pt x="133" y="9"/>
                  <a:pt x="133" y="9"/>
                </a:cubicBezTo>
                <a:cubicBezTo>
                  <a:pt x="133" y="4"/>
                  <a:pt x="129" y="0"/>
                  <a:pt x="125" y="0"/>
                </a:cubicBezTo>
                <a:close/>
                <a:moveTo>
                  <a:pt x="60" y="89"/>
                </a:moveTo>
                <a:cubicBezTo>
                  <a:pt x="60" y="85"/>
                  <a:pt x="63" y="82"/>
                  <a:pt x="67" y="82"/>
                </a:cubicBezTo>
                <a:cubicBezTo>
                  <a:pt x="72" y="82"/>
                  <a:pt x="75" y="85"/>
                  <a:pt x="75" y="89"/>
                </a:cubicBezTo>
                <a:cubicBezTo>
                  <a:pt x="75" y="94"/>
                  <a:pt x="72" y="97"/>
                  <a:pt x="67" y="97"/>
                </a:cubicBezTo>
                <a:cubicBezTo>
                  <a:pt x="63" y="97"/>
                  <a:pt x="60" y="94"/>
                  <a:pt x="60" y="89"/>
                </a:cubicBezTo>
                <a:close/>
                <a:moveTo>
                  <a:pt x="124" y="79"/>
                </a:moveTo>
                <a:cubicBezTo>
                  <a:pt x="10" y="79"/>
                  <a:pt x="10" y="79"/>
                  <a:pt x="10" y="79"/>
                </a:cubicBezTo>
                <a:cubicBezTo>
                  <a:pt x="10" y="10"/>
                  <a:pt x="10" y="10"/>
                  <a:pt x="10" y="10"/>
                </a:cubicBezTo>
                <a:cubicBezTo>
                  <a:pt x="124" y="10"/>
                  <a:pt x="124" y="10"/>
                  <a:pt x="124" y="10"/>
                </a:cubicBezTo>
                <a:lnTo>
                  <a:pt x="124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" name="Freeform 110"/>
          <p:cNvSpPr/>
          <p:nvPr/>
        </p:nvSpPr>
        <p:spPr bwMode="auto">
          <a:xfrm>
            <a:off x="5354638" y="4311650"/>
            <a:ext cx="80962" cy="80963"/>
          </a:xfrm>
          <a:custGeom>
            <a:avLst/>
            <a:gdLst>
              <a:gd name="T0" fmla="*/ 0 w 41"/>
              <a:gd name="T1" fmla="*/ 77014 h 41"/>
              <a:gd name="T2" fmla="*/ 5924 w 41"/>
              <a:gd name="T3" fmla="*/ 80963 h 41"/>
              <a:gd name="T4" fmla="*/ 80962 w 41"/>
              <a:gd name="T5" fmla="*/ 5924 h 41"/>
              <a:gd name="T6" fmla="*/ 77013 w 41"/>
              <a:gd name="T7" fmla="*/ 0 h 41"/>
              <a:gd name="T8" fmla="*/ 0 w 41"/>
              <a:gd name="T9" fmla="*/ 77014 h 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" h="41">
                <a:moveTo>
                  <a:pt x="0" y="39"/>
                </a:moveTo>
                <a:lnTo>
                  <a:pt x="3" y="41"/>
                </a:lnTo>
                <a:lnTo>
                  <a:pt x="41" y="3"/>
                </a:lnTo>
                <a:lnTo>
                  <a:pt x="39" y="0"/>
                </a:lnTo>
                <a:lnTo>
                  <a:pt x="0" y="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1" name="Freeform 111"/>
          <p:cNvSpPr/>
          <p:nvPr/>
        </p:nvSpPr>
        <p:spPr bwMode="auto">
          <a:xfrm>
            <a:off x="5335588" y="4289425"/>
            <a:ext cx="88900" cy="92075"/>
          </a:xfrm>
          <a:custGeom>
            <a:avLst/>
            <a:gdLst>
              <a:gd name="T0" fmla="*/ 74757 w 44"/>
              <a:gd name="T1" fmla="*/ 0 h 46"/>
              <a:gd name="T2" fmla="*/ 0 w 44"/>
              <a:gd name="T3" fmla="*/ 78064 h 46"/>
              <a:gd name="T4" fmla="*/ 12123 w 44"/>
              <a:gd name="T5" fmla="*/ 92075 h 46"/>
              <a:gd name="T6" fmla="*/ 88900 w 44"/>
              <a:gd name="T7" fmla="*/ 16013 h 46"/>
              <a:gd name="T8" fmla="*/ 74757 w 44"/>
              <a:gd name="T9" fmla="*/ 0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" h="46">
                <a:moveTo>
                  <a:pt x="37" y="0"/>
                </a:moveTo>
                <a:lnTo>
                  <a:pt x="0" y="39"/>
                </a:lnTo>
                <a:lnTo>
                  <a:pt x="6" y="46"/>
                </a:lnTo>
                <a:lnTo>
                  <a:pt x="44" y="8"/>
                </a:lnTo>
                <a:lnTo>
                  <a:pt x="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2" name="Freeform 112"/>
          <p:cNvSpPr/>
          <p:nvPr/>
        </p:nvSpPr>
        <p:spPr bwMode="auto">
          <a:xfrm>
            <a:off x="5319713" y="4276725"/>
            <a:ext cx="84137" cy="84138"/>
          </a:xfrm>
          <a:custGeom>
            <a:avLst/>
            <a:gdLst>
              <a:gd name="T0" fmla="*/ 0 w 42"/>
              <a:gd name="T1" fmla="*/ 76125 h 42"/>
              <a:gd name="T2" fmla="*/ 8013 w 42"/>
              <a:gd name="T3" fmla="*/ 84138 h 42"/>
              <a:gd name="T4" fmla="*/ 84137 w 42"/>
              <a:gd name="T5" fmla="*/ 8013 h 42"/>
              <a:gd name="T6" fmla="*/ 76124 w 42"/>
              <a:gd name="T7" fmla="*/ 0 h 42"/>
              <a:gd name="T8" fmla="*/ 0 w 42"/>
              <a:gd name="T9" fmla="*/ 76125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42">
                <a:moveTo>
                  <a:pt x="0" y="38"/>
                </a:moveTo>
                <a:lnTo>
                  <a:pt x="4" y="42"/>
                </a:lnTo>
                <a:lnTo>
                  <a:pt x="42" y="4"/>
                </a:lnTo>
                <a:lnTo>
                  <a:pt x="38" y="0"/>
                </a:lnTo>
                <a:lnTo>
                  <a:pt x="0" y="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3" name="Freeform 113"/>
          <p:cNvSpPr/>
          <p:nvPr/>
        </p:nvSpPr>
        <p:spPr bwMode="auto">
          <a:xfrm>
            <a:off x="5297488" y="4359275"/>
            <a:ext cx="57150" cy="55563"/>
          </a:xfrm>
          <a:custGeom>
            <a:avLst/>
            <a:gdLst>
              <a:gd name="T0" fmla="*/ 57150 w 28"/>
              <a:gd name="T1" fmla="*/ 39688 h 28"/>
              <a:gd name="T2" fmla="*/ 16329 w 28"/>
              <a:gd name="T3" fmla="*/ 0 h 28"/>
              <a:gd name="T4" fmla="*/ 0 w 28"/>
              <a:gd name="T5" fmla="*/ 39688 h 28"/>
              <a:gd name="T6" fmla="*/ 18370 w 28"/>
              <a:gd name="T7" fmla="*/ 55563 h 28"/>
              <a:gd name="T8" fmla="*/ 57150 w 28"/>
              <a:gd name="T9" fmla="*/ 39688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" h="28">
                <a:moveTo>
                  <a:pt x="28" y="20"/>
                </a:moveTo>
                <a:lnTo>
                  <a:pt x="8" y="0"/>
                </a:lnTo>
                <a:lnTo>
                  <a:pt x="0" y="20"/>
                </a:lnTo>
                <a:lnTo>
                  <a:pt x="9" y="28"/>
                </a:lnTo>
                <a:lnTo>
                  <a:pt x="28" y="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4" name="Freeform 114"/>
          <p:cNvSpPr/>
          <p:nvPr/>
        </p:nvSpPr>
        <p:spPr bwMode="auto">
          <a:xfrm>
            <a:off x="5283200" y="4405313"/>
            <a:ext cx="28575" cy="25400"/>
          </a:xfrm>
          <a:custGeom>
            <a:avLst/>
            <a:gdLst>
              <a:gd name="T0" fmla="*/ 0 w 14"/>
              <a:gd name="T1" fmla="*/ 25400 h 13"/>
              <a:gd name="T2" fmla="*/ 28575 w 14"/>
              <a:gd name="T3" fmla="*/ 11723 h 13"/>
              <a:gd name="T4" fmla="*/ 12246 w 14"/>
              <a:gd name="T5" fmla="*/ 0 h 13"/>
              <a:gd name="T6" fmla="*/ 0 w 14"/>
              <a:gd name="T7" fmla="*/ 25400 h 1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" h="13">
                <a:moveTo>
                  <a:pt x="0" y="13"/>
                </a:moveTo>
                <a:lnTo>
                  <a:pt x="14" y="6"/>
                </a:lnTo>
                <a:lnTo>
                  <a:pt x="6" y="0"/>
                </a:lnTo>
                <a:lnTo>
                  <a:pt x="0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5" name="Freeform 115"/>
          <p:cNvSpPr/>
          <p:nvPr/>
        </p:nvSpPr>
        <p:spPr bwMode="auto">
          <a:xfrm>
            <a:off x="5402263" y="4256088"/>
            <a:ext cx="55562" cy="57150"/>
          </a:xfrm>
          <a:custGeom>
            <a:avLst/>
            <a:gdLst>
              <a:gd name="T0" fmla="*/ 13891 w 28"/>
              <a:gd name="T1" fmla="*/ 0 h 28"/>
              <a:gd name="T2" fmla="*/ 0 w 28"/>
              <a:gd name="T3" fmla="*/ 16329 h 28"/>
              <a:gd name="T4" fmla="*/ 39687 w 28"/>
              <a:gd name="T5" fmla="*/ 57150 h 28"/>
              <a:gd name="T6" fmla="*/ 55562 w 28"/>
              <a:gd name="T7" fmla="*/ 40821 h 28"/>
              <a:gd name="T8" fmla="*/ 13891 w 28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" h="28">
                <a:moveTo>
                  <a:pt x="7" y="0"/>
                </a:moveTo>
                <a:lnTo>
                  <a:pt x="0" y="8"/>
                </a:lnTo>
                <a:lnTo>
                  <a:pt x="20" y="28"/>
                </a:lnTo>
                <a:lnTo>
                  <a:pt x="28" y="20"/>
                </a:lnTo>
                <a:lnTo>
                  <a:pt x="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6" name="Freeform 116"/>
          <p:cNvSpPr/>
          <p:nvPr/>
        </p:nvSpPr>
        <p:spPr bwMode="auto">
          <a:xfrm>
            <a:off x="5145088" y="4229100"/>
            <a:ext cx="225425" cy="273050"/>
          </a:xfrm>
          <a:custGeom>
            <a:avLst/>
            <a:gdLst>
              <a:gd name="T0" fmla="*/ 209323 w 112"/>
              <a:gd name="T1" fmla="*/ 202780 h 136"/>
              <a:gd name="T2" fmla="*/ 167056 w 112"/>
              <a:gd name="T3" fmla="*/ 202780 h 136"/>
              <a:gd name="T4" fmla="*/ 167056 w 112"/>
              <a:gd name="T5" fmla="*/ 258996 h 136"/>
              <a:gd name="T6" fmla="*/ 14089 w 112"/>
              <a:gd name="T7" fmla="*/ 258996 h 136"/>
              <a:gd name="T8" fmla="*/ 14089 w 112"/>
              <a:gd name="T9" fmla="*/ 64247 h 136"/>
              <a:gd name="T10" fmla="*/ 209323 w 112"/>
              <a:gd name="T11" fmla="*/ 64247 h 136"/>
              <a:gd name="T12" fmla="*/ 209323 w 112"/>
              <a:gd name="T13" fmla="*/ 80309 h 136"/>
              <a:gd name="T14" fmla="*/ 225425 w 112"/>
              <a:gd name="T15" fmla="*/ 64247 h 136"/>
              <a:gd name="T16" fmla="*/ 225425 w 112"/>
              <a:gd name="T17" fmla="*/ 12046 h 136"/>
              <a:gd name="T18" fmla="*/ 195234 w 112"/>
              <a:gd name="T19" fmla="*/ 12046 h 136"/>
              <a:gd name="T20" fmla="*/ 195234 w 112"/>
              <a:gd name="T21" fmla="*/ 40154 h 136"/>
              <a:gd name="T22" fmla="*/ 191209 w 112"/>
              <a:gd name="T23" fmla="*/ 40154 h 136"/>
              <a:gd name="T24" fmla="*/ 191209 w 112"/>
              <a:gd name="T25" fmla="*/ 0 h 136"/>
              <a:gd name="T26" fmla="*/ 179132 w 112"/>
              <a:gd name="T27" fmla="*/ 0 h 136"/>
              <a:gd name="T28" fmla="*/ 179132 w 112"/>
              <a:gd name="T29" fmla="*/ 40154 h 136"/>
              <a:gd name="T30" fmla="*/ 175107 w 112"/>
              <a:gd name="T31" fmla="*/ 40154 h 136"/>
              <a:gd name="T32" fmla="*/ 175107 w 112"/>
              <a:gd name="T33" fmla="*/ 12046 h 136"/>
              <a:gd name="T34" fmla="*/ 159005 w 112"/>
              <a:gd name="T35" fmla="*/ 12046 h 136"/>
              <a:gd name="T36" fmla="*/ 159005 w 112"/>
              <a:gd name="T37" fmla="*/ 40154 h 136"/>
              <a:gd name="T38" fmla="*/ 152967 w 112"/>
              <a:gd name="T39" fmla="*/ 40154 h 136"/>
              <a:gd name="T40" fmla="*/ 152967 w 112"/>
              <a:gd name="T41" fmla="*/ 0 h 136"/>
              <a:gd name="T42" fmla="*/ 144916 w 112"/>
              <a:gd name="T43" fmla="*/ 0 h 136"/>
              <a:gd name="T44" fmla="*/ 144916 w 112"/>
              <a:gd name="T45" fmla="*/ 40154 h 136"/>
              <a:gd name="T46" fmla="*/ 136865 w 112"/>
              <a:gd name="T47" fmla="*/ 40154 h 136"/>
              <a:gd name="T48" fmla="*/ 136865 w 112"/>
              <a:gd name="T49" fmla="*/ 12046 h 136"/>
              <a:gd name="T50" fmla="*/ 120763 w 112"/>
              <a:gd name="T51" fmla="*/ 12046 h 136"/>
              <a:gd name="T52" fmla="*/ 120763 w 112"/>
              <a:gd name="T53" fmla="*/ 40154 h 136"/>
              <a:gd name="T54" fmla="*/ 114725 w 112"/>
              <a:gd name="T55" fmla="*/ 40154 h 136"/>
              <a:gd name="T56" fmla="*/ 114725 w 112"/>
              <a:gd name="T57" fmla="*/ 0 h 136"/>
              <a:gd name="T58" fmla="*/ 106674 w 112"/>
              <a:gd name="T59" fmla="*/ 0 h 136"/>
              <a:gd name="T60" fmla="*/ 106674 w 112"/>
              <a:gd name="T61" fmla="*/ 40154 h 136"/>
              <a:gd name="T62" fmla="*/ 102649 w 112"/>
              <a:gd name="T63" fmla="*/ 40154 h 136"/>
              <a:gd name="T64" fmla="*/ 102649 w 112"/>
              <a:gd name="T65" fmla="*/ 12046 h 136"/>
              <a:gd name="T66" fmla="*/ 86547 w 112"/>
              <a:gd name="T67" fmla="*/ 12046 h 136"/>
              <a:gd name="T68" fmla="*/ 86547 w 112"/>
              <a:gd name="T69" fmla="*/ 40154 h 136"/>
              <a:gd name="T70" fmla="*/ 80509 w 112"/>
              <a:gd name="T71" fmla="*/ 40154 h 136"/>
              <a:gd name="T72" fmla="*/ 80509 w 112"/>
              <a:gd name="T73" fmla="*/ 0 h 136"/>
              <a:gd name="T74" fmla="*/ 70445 w 112"/>
              <a:gd name="T75" fmla="*/ 0 h 136"/>
              <a:gd name="T76" fmla="*/ 70445 w 112"/>
              <a:gd name="T77" fmla="*/ 40154 h 136"/>
              <a:gd name="T78" fmla="*/ 64407 w 112"/>
              <a:gd name="T79" fmla="*/ 40154 h 136"/>
              <a:gd name="T80" fmla="*/ 64407 w 112"/>
              <a:gd name="T81" fmla="*/ 12046 h 136"/>
              <a:gd name="T82" fmla="*/ 50318 w 112"/>
              <a:gd name="T83" fmla="*/ 12046 h 136"/>
              <a:gd name="T84" fmla="*/ 50318 w 112"/>
              <a:gd name="T85" fmla="*/ 40154 h 136"/>
              <a:gd name="T86" fmla="*/ 46293 w 112"/>
              <a:gd name="T87" fmla="*/ 40154 h 136"/>
              <a:gd name="T88" fmla="*/ 46293 w 112"/>
              <a:gd name="T89" fmla="*/ 0 h 136"/>
              <a:gd name="T90" fmla="*/ 34216 w 112"/>
              <a:gd name="T91" fmla="*/ 0 h 136"/>
              <a:gd name="T92" fmla="*/ 34216 w 112"/>
              <a:gd name="T93" fmla="*/ 40154 h 136"/>
              <a:gd name="T94" fmla="*/ 30191 w 112"/>
              <a:gd name="T95" fmla="*/ 40154 h 136"/>
              <a:gd name="T96" fmla="*/ 30191 w 112"/>
              <a:gd name="T97" fmla="*/ 12046 h 136"/>
              <a:gd name="T98" fmla="*/ 0 w 112"/>
              <a:gd name="T99" fmla="*/ 12046 h 136"/>
              <a:gd name="T100" fmla="*/ 0 w 112"/>
              <a:gd name="T101" fmla="*/ 48185 h 136"/>
              <a:gd name="T102" fmla="*/ 0 w 112"/>
              <a:gd name="T103" fmla="*/ 56216 h 136"/>
              <a:gd name="T104" fmla="*/ 0 w 112"/>
              <a:gd name="T105" fmla="*/ 273050 h 136"/>
              <a:gd name="T106" fmla="*/ 179132 w 112"/>
              <a:gd name="T107" fmla="*/ 273050 h 136"/>
              <a:gd name="T108" fmla="*/ 225425 w 112"/>
              <a:gd name="T109" fmla="*/ 220849 h 136"/>
              <a:gd name="T110" fmla="*/ 225425 w 112"/>
              <a:gd name="T111" fmla="*/ 168649 h 136"/>
              <a:gd name="T112" fmla="*/ 209323 w 112"/>
              <a:gd name="T113" fmla="*/ 184710 h 136"/>
              <a:gd name="T114" fmla="*/ 209323 w 112"/>
              <a:gd name="T115" fmla="*/ 202780 h 1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112" h="136">
                <a:moveTo>
                  <a:pt x="104" y="101"/>
                </a:moveTo>
                <a:lnTo>
                  <a:pt x="83" y="101"/>
                </a:lnTo>
                <a:lnTo>
                  <a:pt x="83" y="129"/>
                </a:lnTo>
                <a:lnTo>
                  <a:pt x="7" y="129"/>
                </a:lnTo>
                <a:lnTo>
                  <a:pt x="7" y="32"/>
                </a:lnTo>
                <a:lnTo>
                  <a:pt x="104" y="32"/>
                </a:lnTo>
                <a:lnTo>
                  <a:pt x="104" y="40"/>
                </a:lnTo>
                <a:lnTo>
                  <a:pt x="112" y="32"/>
                </a:lnTo>
                <a:lnTo>
                  <a:pt x="112" y="6"/>
                </a:lnTo>
                <a:lnTo>
                  <a:pt x="97" y="6"/>
                </a:lnTo>
                <a:lnTo>
                  <a:pt x="97" y="20"/>
                </a:lnTo>
                <a:lnTo>
                  <a:pt x="95" y="20"/>
                </a:lnTo>
                <a:lnTo>
                  <a:pt x="95" y="0"/>
                </a:lnTo>
                <a:lnTo>
                  <a:pt x="89" y="0"/>
                </a:lnTo>
                <a:lnTo>
                  <a:pt x="89" y="20"/>
                </a:lnTo>
                <a:lnTo>
                  <a:pt x="87" y="20"/>
                </a:lnTo>
                <a:lnTo>
                  <a:pt x="87" y="6"/>
                </a:lnTo>
                <a:lnTo>
                  <a:pt x="79" y="6"/>
                </a:lnTo>
                <a:lnTo>
                  <a:pt x="79" y="20"/>
                </a:lnTo>
                <a:lnTo>
                  <a:pt x="76" y="20"/>
                </a:lnTo>
                <a:lnTo>
                  <a:pt x="76" y="0"/>
                </a:lnTo>
                <a:lnTo>
                  <a:pt x="72" y="0"/>
                </a:lnTo>
                <a:lnTo>
                  <a:pt x="72" y="20"/>
                </a:lnTo>
                <a:lnTo>
                  <a:pt x="68" y="20"/>
                </a:lnTo>
                <a:lnTo>
                  <a:pt x="68" y="6"/>
                </a:lnTo>
                <a:lnTo>
                  <a:pt x="60" y="6"/>
                </a:lnTo>
                <a:lnTo>
                  <a:pt x="60" y="20"/>
                </a:lnTo>
                <a:lnTo>
                  <a:pt x="57" y="20"/>
                </a:lnTo>
                <a:lnTo>
                  <a:pt x="57" y="0"/>
                </a:lnTo>
                <a:lnTo>
                  <a:pt x="53" y="0"/>
                </a:lnTo>
                <a:lnTo>
                  <a:pt x="53" y="20"/>
                </a:lnTo>
                <a:lnTo>
                  <a:pt x="51" y="20"/>
                </a:lnTo>
                <a:lnTo>
                  <a:pt x="51" y="6"/>
                </a:lnTo>
                <a:lnTo>
                  <a:pt x="43" y="6"/>
                </a:lnTo>
                <a:lnTo>
                  <a:pt x="43" y="20"/>
                </a:lnTo>
                <a:lnTo>
                  <a:pt x="40" y="20"/>
                </a:lnTo>
                <a:lnTo>
                  <a:pt x="40" y="0"/>
                </a:lnTo>
                <a:lnTo>
                  <a:pt x="35" y="0"/>
                </a:lnTo>
                <a:lnTo>
                  <a:pt x="35" y="20"/>
                </a:lnTo>
                <a:lnTo>
                  <a:pt x="32" y="20"/>
                </a:lnTo>
                <a:lnTo>
                  <a:pt x="32" y="6"/>
                </a:lnTo>
                <a:lnTo>
                  <a:pt x="25" y="6"/>
                </a:lnTo>
                <a:lnTo>
                  <a:pt x="25" y="20"/>
                </a:lnTo>
                <a:lnTo>
                  <a:pt x="23" y="20"/>
                </a:lnTo>
                <a:lnTo>
                  <a:pt x="23" y="0"/>
                </a:lnTo>
                <a:lnTo>
                  <a:pt x="17" y="0"/>
                </a:lnTo>
                <a:lnTo>
                  <a:pt x="17" y="20"/>
                </a:lnTo>
                <a:lnTo>
                  <a:pt x="15" y="20"/>
                </a:lnTo>
                <a:lnTo>
                  <a:pt x="15" y="6"/>
                </a:lnTo>
                <a:lnTo>
                  <a:pt x="0" y="6"/>
                </a:lnTo>
                <a:lnTo>
                  <a:pt x="0" y="24"/>
                </a:lnTo>
                <a:lnTo>
                  <a:pt x="0" y="28"/>
                </a:lnTo>
                <a:lnTo>
                  <a:pt x="0" y="136"/>
                </a:lnTo>
                <a:lnTo>
                  <a:pt x="89" y="136"/>
                </a:lnTo>
                <a:lnTo>
                  <a:pt x="112" y="110"/>
                </a:lnTo>
                <a:lnTo>
                  <a:pt x="112" y="84"/>
                </a:lnTo>
                <a:lnTo>
                  <a:pt x="104" y="92"/>
                </a:lnTo>
                <a:lnTo>
                  <a:pt x="104" y="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7" name="Rectangle 117"/>
          <p:cNvSpPr>
            <a:spLocks noChangeArrowheads="1"/>
          </p:cNvSpPr>
          <p:nvPr/>
        </p:nvSpPr>
        <p:spPr bwMode="auto">
          <a:xfrm>
            <a:off x="5184775" y="4321175"/>
            <a:ext cx="88900" cy="14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38" name="Rectangle 118"/>
          <p:cNvSpPr>
            <a:spLocks noChangeArrowheads="1"/>
          </p:cNvSpPr>
          <p:nvPr/>
        </p:nvSpPr>
        <p:spPr bwMode="auto">
          <a:xfrm>
            <a:off x="5184775" y="4352925"/>
            <a:ext cx="88900" cy="14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39" name="Rectangle 119"/>
          <p:cNvSpPr>
            <a:spLocks noChangeArrowheads="1"/>
          </p:cNvSpPr>
          <p:nvPr/>
        </p:nvSpPr>
        <p:spPr bwMode="auto">
          <a:xfrm>
            <a:off x="5184775" y="4389438"/>
            <a:ext cx="88900" cy="11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0" name="Rectangle 120"/>
          <p:cNvSpPr>
            <a:spLocks noChangeArrowheads="1"/>
          </p:cNvSpPr>
          <p:nvPr/>
        </p:nvSpPr>
        <p:spPr bwMode="auto">
          <a:xfrm>
            <a:off x="5184775" y="4422775"/>
            <a:ext cx="88900" cy="14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1" name="Freeform 126"/>
          <p:cNvSpPr>
            <a:spLocks noEditPoints="1"/>
          </p:cNvSpPr>
          <p:nvPr/>
        </p:nvSpPr>
        <p:spPr bwMode="auto">
          <a:xfrm>
            <a:off x="5335588" y="2841625"/>
            <a:ext cx="163512" cy="265113"/>
          </a:xfrm>
          <a:custGeom>
            <a:avLst/>
            <a:gdLst>
              <a:gd name="T0" fmla="*/ 0 w 82"/>
              <a:gd name="T1" fmla="*/ 68287 h 132"/>
              <a:gd name="T2" fmla="*/ 0 w 82"/>
              <a:gd name="T3" fmla="*/ 265113 h 132"/>
              <a:gd name="T4" fmla="*/ 163512 w 82"/>
              <a:gd name="T5" fmla="*/ 198835 h 132"/>
              <a:gd name="T6" fmla="*/ 163512 w 82"/>
              <a:gd name="T7" fmla="*/ 0 h 132"/>
              <a:gd name="T8" fmla="*/ 0 w 82"/>
              <a:gd name="T9" fmla="*/ 68287 h 132"/>
              <a:gd name="T10" fmla="*/ 151548 w 82"/>
              <a:gd name="T11" fmla="*/ 20084 h 132"/>
              <a:gd name="T12" fmla="*/ 151548 w 82"/>
              <a:gd name="T13" fmla="*/ 188793 h 132"/>
              <a:gd name="T14" fmla="*/ 9970 w 82"/>
              <a:gd name="T15" fmla="*/ 132557 h 132"/>
              <a:gd name="T16" fmla="*/ 9970 w 82"/>
              <a:gd name="T17" fmla="*/ 76320 h 132"/>
              <a:gd name="T18" fmla="*/ 151548 w 82"/>
              <a:gd name="T19" fmla="*/ 20084 h 132"/>
              <a:gd name="T20" fmla="*/ 9970 w 82"/>
              <a:gd name="T21" fmla="*/ 140590 h 132"/>
              <a:gd name="T22" fmla="*/ 145566 w 82"/>
              <a:gd name="T23" fmla="*/ 192809 h 132"/>
              <a:gd name="T24" fmla="*/ 9970 w 82"/>
              <a:gd name="T25" fmla="*/ 249046 h 132"/>
              <a:gd name="T26" fmla="*/ 9970 w 82"/>
              <a:gd name="T27" fmla="*/ 140590 h 13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82" h="132">
                <a:moveTo>
                  <a:pt x="0" y="34"/>
                </a:moveTo>
                <a:lnTo>
                  <a:pt x="0" y="132"/>
                </a:lnTo>
                <a:lnTo>
                  <a:pt x="82" y="99"/>
                </a:lnTo>
                <a:lnTo>
                  <a:pt x="82" y="0"/>
                </a:lnTo>
                <a:lnTo>
                  <a:pt x="0" y="34"/>
                </a:lnTo>
                <a:close/>
                <a:moveTo>
                  <a:pt x="76" y="10"/>
                </a:moveTo>
                <a:lnTo>
                  <a:pt x="76" y="94"/>
                </a:lnTo>
                <a:lnTo>
                  <a:pt x="5" y="66"/>
                </a:lnTo>
                <a:lnTo>
                  <a:pt x="5" y="38"/>
                </a:lnTo>
                <a:lnTo>
                  <a:pt x="76" y="10"/>
                </a:lnTo>
                <a:close/>
                <a:moveTo>
                  <a:pt x="5" y="70"/>
                </a:moveTo>
                <a:lnTo>
                  <a:pt x="73" y="96"/>
                </a:lnTo>
                <a:lnTo>
                  <a:pt x="5" y="124"/>
                </a:lnTo>
                <a:lnTo>
                  <a:pt x="5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2" name="Freeform 127"/>
          <p:cNvSpPr/>
          <p:nvPr/>
        </p:nvSpPr>
        <p:spPr bwMode="auto">
          <a:xfrm>
            <a:off x="5153025" y="2841625"/>
            <a:ext cx="161925" cy="265113"/>
          </a:xfrm>
          <a:custGeom>
            <a:avLst/>
            <a:gdLst>
              <a:gd name="T0" fmla="*/ 0 w 81"/>
              <a:gd name="T1" fmla="*/ 198835 h 132"/>
              <a:gd name="T2" fmla="*/ 161925 w 81"/>
              <a:gd name="T3" fmla="*/ 265113 h 132"/>
              <a:gd name="T4" fmla="*/ 161925 w 81"/>
              <a:gd name="T5" fmla="*/ 68287 h 132"/>
              <a:gd name="T6" fmla="*/ 0 w 81"/>
              <a:gd name="T7" fmla="*/ 0 h 132"/>
              <a:gd name="T8" fmla="*/ 0 w 81"/>
              <a:gd name="T9" fmla="*/ 198835 h 1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" h="132">
                <a:moveTo>
                  <a:pt x="0" y="99"/>
                </a:moveTo>
                <a:lnTo>
                  <a:pt x="81" y="132"/>
                </a:lnTo>
                <a:lnTo>
                  <a:pt x="81" y="34"/>
                </a:lnTo>
                <a:lnTo>
                  <a:pt x="0" y="0"/>
                </a:lnTo>
                <a:lnTo>
                  <a:pt x="0" y="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3" name="Freeform 128"/>
          <p:cNvSpPr>
            <a:spLocks noEditPoints="1"/>
          </p:cNvSpPr>
          <p:nvPr/>
        </p:nvSpPr>
        <p:spPr bwMode="auto">
          <a:xfrm>
            <a:off x="5162550" y="2762250"/>
            <a:ext cx="333375" cy="131763"/>
          </a:xfrm>
          <a:custGeom>
            <a:avLst/>
            <a:gdLst>
              <a:gd name="T0" fmla="*/ 164679 w 166"/>
              <a:gd name="T1" fmla="*/ 0 h 66"/>
              <a:gd name="T2" fmla="*/ 0 w 166"/>
              <a:gd name="T3" fmla="*/ 63885 h 66"/>
              <a:gd name="T4" fmla="*/ 160663 w 166"/>
              <a:gd name="T5" fmla="*/ 131763 h 66"/>
              <a:gd name="T6" fmla="*/ 333375 w 166"/>
              <a:gd name="T7" fmla="*/ 63885 h 66"/>
              <a:gd name="T8" fmla="*/ 164679 w 166"/>
              <a:gd name="T9" fmla="*/ 0 h 66"/>
              <a:gd name="T10" fmla="*/ 164679 w 166"/>
              <a:gd name="T11" fmla="*/ 11978 h 66"/>
              <a:gd name="T12" fmla="*/ 303251 w 166"/>
              <a:gd name="T13" fmla="*/ 63885 h 66"/>
              <a:gd name="T14" fmla="*/ 164679 w 166"/>
              <a:gd name="T15" fmla="*/ 117788 h 66"/>
              <a:gd name="T16" fmla="*/ 164679 w 166"/>
              <a:gd name="T17" fmla="*/ 11978 h 66"/>
              <a:gd name="T18" fmla="*/ 156646 w 166"/>
              <a:gd name="T19" fmla="*/ 13975 h 66"/>
              <a:gd name="T20" fmla="*/ 156646 w 166"/>
              <a:gd name="T21" fmla="*/ 117788 h 66"/>
              <a:gd name="T22" fmla="*/ 30124 w 166"/>
              <a:gd name="T23" fmla="*/ 63885 h 66"/>
              <a:gd name="T24" fmla="*/ 156646 w 166"/>
              <a:gd name="T25" fmla="*/ 13975 h 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66" h="66">
                <a:moveTo>
                  <a:pt x="82" y="0"/>
                </a:moveTo>
                <a:lnTo>
                  <a:pt x="0" y="32"/>
                </a:lnTo>
                <a:lnTo>
                  <a:pt x="80" y="66"/>
                </a:lnTo>
                <a:lnTo>
                  <a:pt x="166" y="32"/>
                </a:lnTo>
                <a:lnTo>
                  <a:pt x="82" y="0"/>
                </a:lnTo>
                <a:close/>
                <a:moveTo>
                  <a:pt x="82" y="6"/>
                </a:moveTo>
                <a:lnTo>
                  <a:pt x="151" y="32"/>
                </a:lnTo>
                <a:lnTo>
                  <a:pt x="82" y="59"/>
                </a:lnTo>
                <a:lnTo>
                  <a:pt x="82" y="6"/>
                </a:lnTo>
                <a:close/>
                <a:moveTo>
                  <a:pt x="78" y="7"/>
                </a:moveTo>
                <a:lnTo>
                  <a:pt x="78" y="59"/>
                </a:lnTo>
                <a:lnTo>
                  <a:pt x="15" y="32"/>
                </a:lnTo>
                <a:lnTo>
                  <a:pt x="78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443605" y="56896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传统方法（动态</a:t>
            </a:r>
            <a:r>
              <a:rPr lang="zh-CN" altLang="en-US"/>
              <a:t>建模）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6440" y="3735070"/>
            <a:ext cx="7591425" cy="7207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3689985" y="129286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状态</a:t>
            </a:r>
            <a:r>
              <a:rPr lang="zh-CN" altLang="en-US"/>
              <a:t>转换图</a:t>
            </a:r>
            <a:endParaRPr lang="zh-CN" altLang="en-US"/>
          </a:p>
        </p:txBody>
      </p:sp>
      <p:pic>
        <p:nvPicPr>
          <p:cNvPr id="8" name="图片 3" descr="IMG_25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59865" y="2016760"/>
            <a:ext cx="6344920" cy="36023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圆角矩形 6"/>
          <p:cNvSpPr>
            <a:spLocks noChangeArrowheads="1"/>
          </p:cNvSpPr>
          <p:nvPr/>
        </p:nvSpPr>
        <p:spPr bwMode="auto">
          <a:xfrm>
            <a:off x="2882900" y="2576513"/>
            <a:ext cx="3376613" cy="1706562"/>
          </a:xfrm>
          <a:prstGeom prst="roundRect">
            <a:avLst>
              <a:gd name="adj" fmla="val 16667"/>
            </a:avLst>
          </a:prstGeom>
          <a:solidFill>
            <a:schemeClr val="bg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0244" name="直接连接符 8"/>
          <p:cNvCxnSpPr>
            <a:cxnSpLocks noChangeShapeType="1"/>
          </p:cNvCxnSpPr>
          <p:nvPr/>
        </p:nvCxnSpPr>
        <p:spPr bwMode="auto">
          <a:xfrm>
            <a:off x="363538" y="3429000"/>
            <a:ext cx="2519362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5" name="直接连接符 12"/>
          <p:cNvCxnSpPr>
            <a:cxnSpLocks noChangeShapeType="1"/>
          </p:cNvCxnSpPr>
          <p:nvPr/>
        </p:nvCxnSpPr>
        <p:spPr bwMode="auto">
          <a:xfrm>
            <a:off x="6259513" y="3429000"/>
            <a:ext cx="2519362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6" name="文本框 15"/>
          <p:cNvSpPr txBox="1">
            <a:spLocks noChangeArrowheads="1"/>
          </p:cNvSpPr>
          <p:nvPr/>
        </p:nvSpPr>
        <p:spPr bwMode="auto">
          <a:xfrm>
            <a:off x="3444875" y="4445000"/>
            <a:ext cx="22844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</a:t>
            </a: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8" name="图片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788" y="3060700"/>
            <a:ext cx="238442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913"/>
            <a:ext cx="91440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Freeform 34"/>
          <p:cNvSpPr/>
          <p:nvPr/>
        </p:nvSpPr>
        <p:spPr bwMode="auto">
          <a:xfrm>
            <a:off x="3656013" y="2809875"/>
            <a:ext cx="363537" cy="320675"/>
          </a:xfrm>
          <a:custGeom>
            <a:avLst/>
            <a:gdLst>
              <a:gd name="T0" fmla="*/ 363537 w 136"/>
              <a:gd name="T1" fmla="*/ 128270 h 120"/>
              <a:gd name="T2" fmla="*/ 181769 w 136"/>
              <a:gd name="T3" fmla="*/ 0 h 120"/>
              <a:gd name="T4" fmla="*/ 0 w 136"/>
              <a:gd name="T5" fmla="*/ 128270 h 120"/>
              <a:gd name="T6" fmla="*/ 98903 w 136"/>
              <a:gd name="T7" fmla="*/ 243179 h 120"/>
              <a:gd name="T8" fmla="*/ 58807 w 136"/>
              <a:gd name="T9" fmla="*/ 320675 h 120"/>
              <a:gd name="T10" fmla="*/ 195134 w 136"/>
              <a:gd name="T11" fmla="*/ 256540 h 120"/>
              <a:gd name="T12" fmla="*/ 363537 w 136"/>
              <a:gd name="T13" fmla="*/ 128270 h 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6" h="120">
                <a:moveTo>
                  <a:pt x="136" y="48"/>
                </a:moveTo>
                <a:cubicBezTo>
                  <a:pt x="136" y="22"/>
                  <a:pt x="106" y="0"/>
                  <a:pt x="68" y="0"/>
                </a:cubicBezTo>
                <a:cubicBezTo>
                  <a:pt x="31" y="0"/>
                  <a:pt x="0" y="22"/>
                  <a:pt x="0" y="48"/>
                </a:cubicBezTo>
                <a:cubicBezTo>
                  <a:pt x="0" y="67"/>
                  <a:pt x="15" y="83"/>
                  <a:pt x="37" y="91"/>
                </a:cubicBezTo>
                <a:cubicBezTo>
                  <a:pt x="38" y="96"/>
                  <a:pt x="37" y="106"/>
                  <a:pt x="22" y="120"/>
                </a:cubicBezTo>
                <a:cubicBezTo>
                  <a:pt x="22" y="120"/>
                  <a:pt x="54" y="111"/>
                  <a:pt x="73" y="96"/>
                </a:cubicBezTo>
                <a:cubicBezTo>
                  <a:pt x="108" y="94"/>
                  <a:pt x="136" y="73"/>
                  <a:pt x="136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" name="Freeform 64"/>
          <p:cNvSpPr>
            <a:spLocks noEditPoints="1"/>
          </p:cNvSpPr>
          <p:nvPr/>
        </p:nvSpPr>
        <p:spPr bwMode="auto">
          <a:xfrm>
            <a:off x="3702050" y="4229100"/>
            <a:ext cx="327025" cy="312738"/>
          </a:xfrm>
          <a:custGeom>
            <a:avLst/>
            <a:gdLst>
              <a:gd name="T0" fmla="*/ 307354 w 133"/>
              <a:gd name="T1" fmla="*/ 0 h 127"/>
              <a:gd name="T2" fmla="*/ 22130 w 133"/>
              <a:gd name="T3" fmla="*/ 0 h 127"/>
              <a:gd name="T4" fmla="*/ 0 w 133"/>
              <a:gd name="T5" fmla="*/ 22163 h 127"/>
              <a:gd name="T6" fmla="*/ 0 w 133"/>
              <a:gd name="T7" fmla="*/ 224088 h 127"/>
              <a:gd name="T8" fmla="*/ 22130 w 133"/>
              <a:gd name="T9" fmla="*/ 246250 h 127"/>
              <a:gd name="T10" fmla="*/ 130318 w 133"/>
              <a:gd name="T11" fmla="*/ 246250 h 127"/>
              <a:gd name="T12" fmla="*/ 98353 w 133"/>
              <a:gd name="T13" fmla="*/ 290575 h 127"/>
              <a:gd name="T14" fmla="*/ 98353 w 133"/>
              <a:gd name="T15" fmla="*/ 312738 h 127"/>
              <a:gd name="T16" fmla="*/ 130318 w 133"/>
              <a:gd name="T17" fmla="*/ 312738 h 127"/>
              <a:gd name="T18" fmla="*/ 196707 w 133"/>
              <a:gd name="T19" fmla="*/ 312738 h 127"/>
              <a:gd name="T20" fmla="*/ 231130 w 133"/>
              <a:gd name="T21" fmla="*/ 312738 h 127"/>
              <a:gd name="T22" fmla="*/ 231130 w 133"/>
              <a:gd name="T23" fmla="*/ 290575 h 127"/>
              <a:gd name="T24" fmla="*/ 196707 w 133"/>
              <a:gd name="T25" fmla="*/ 246250 h 127"/>
              <a:gd name="T26" fmla="*/ 307354 w 133"/>
              <a:gd name="T27" fmla="*/ 246250 h 127"/>
              <a:gd name="T28" fmla="*/ 327025 w 133"/>
              <a:gd name="T29" fmla="*/ 224088 h 127"/>
              <a:gd name="T30" fmla="*/ 327025 w 133"/>
              <a:gd name="T31" fmla="*/ 22163 h 127"/>
              <a:gd name="T32" fmla="*/ 307354 w 133"/>
              <a:gd name="T33" fmla="*/ 0 h 127"/>
              <a:gd name="T34" fmla="*/ 147530 w 133"/>
              <a:gd name="T35" fmla="*/ 219163 h 127"/>
              <a:gd name="T36" fmla="*/ 164742 w 133"/>
              <a:gd name="T37" fmla="*/ 201925 h 127"/>
              <a:gd name="T38" fmla="*/ 184413 w 133"/>
              <a:gd name="T39" fmla="*/ 219163 h 127"/>
              <a:gd name="T40" fmla="*/ 164742 w 133"/>
              <a:gd name="T41" fmla="*/ 238863 h 127"/>
              <a:gd name="T42" fmla="*/ 147530 w 133"/>
              <a:gd name="T43" fmla="*/ 219163 h 127"/>
              <a:gd name="T44" fmla="*/ 304895 w 133"/>
              <a:gd name="T45" fmla="*/ 194538 h 127"/>
              <a:gd name="T46" fmla="*/ 24588 w 133"/>
              <a:gd name="T47" fmla="*/ 194538 h 127"/>
              <a:gd name="T48" fmla="*/ 24588 w 133"/>
              <a:gd name="T49" fmla="*/ 24625 h 127"/>
              <a:gd name="T50" fmla="*/ 304895 w 133"/>
              <a:gd name="T51" fmla="*/ 24625 h 127"/>
              <a:gd name="T52" fmla="*/ 304895 w 133"/>
              <a:gd name="T53" fmla="*/ 194538 h 12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33" h="127">
                <a:moveTo>
                  <a:pt x="12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6"/>
                  <a:pt x="4" y="100"/>
                  <a:pt x="9" y="100"/>
                </a:cubicBezTo>
                <a:cubicBezTo>
                  <a:pt x="53" y="100"/>
                  <a:pt x="53" y="100"/>
                  <a:pt x="53" y="100"/>
                </a:cubicBezTo>
                <a:cubicBezTo>
                  <a:pt x="53" y="100"/>
                  <a:pt x="55" y="118"/>
                  <a:pt x="40" y="118"/>
                </a:cubicBezTo>
                <a:cubicBezTo>
                  <a:pt x="40" y="127"/>
                  <a:pt x="40" y="127"/>
                  <a:pt x="40" y="127"/>
                </a:cubicBezTo>
                <a:cubicBezTo>
                  <a:pt x="53" y="127"/>
                  <a:pt x="53" y="127"/>
                  <a:pt x="53" y="127"/>
                </a:cubicBezTo>
                <a:cubicBezTo>
                  <a:pt x="80" y="127"/>
                  <a:pt x="80" y="127"/>
                  <a:pt x="80" y="127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18"/>
                  <a:pt x="94" y="118"/>
                  <a:pt x="94" y="118"/>
                </a:cubicBezTo>
                <a:cubicBezTo>
                  <a:pt x="78" y="118"/>
                  <a:pt x="80" y="100"/>
                  <a:pt x="80" y="100"/>
                </a:cubicBezTo>
                <a:cubicBezTo>
                  <a:pt x="125" y="100"/>
                  <a:pt x="125" y="100"/>
                  <a:pt x="125" y="100"/>
                </a:cubicBezTo>
                <a:cubicBezTo>
                  <a:pt x="129" y="100"/>
                  <a:pt x="133" y="96"/>
                  <a:pt x="133" y="91"/>
                </a:cubicBezTo>
                <a:cubicBezTo>
                  <a:pt x="133" y="9"/>
                  <a:pt x="133" y="9"/>
                  <a:pt x="133" y="9"/>
                </a:cubicBezTo>
                <a:cubicBezTo>
                  <a:pt x="133" y="4"/>
                  <a:pt x="129" y="0"/>
                  <a:pt x="125" y="0"/>
                </a:cubicBezTo>
                <a:close/>
                <a:moveTo>
                  <a:pt x="60" y="89"/>
                </a:moveTo>
                <a:cubicBezTo>
                  <a:pt x="60" y="85"/>
                  <a:pt x="63" y="82"/>
                  <a:pt x="67" y="82"/>
                </a:cubicBezTo>
                <a:cubicBezTo>
                  <a:pt x="72" y="82"/>
                  <a:pt x="75" y="85"/>
                  <a:pt x="75" y="89"/>
                </a:cubicBezTo>
                <a:cubicBezTo>
                  <a:pt x="75" y="94"/>
                  <a:pt x="72" y="97"/>
                  <a:pt x="67" y="97"/>
                </a:cubicBezTo>
                <a:cubicBezTo>
                  <a:pt x="63" y="97"/>
                  <a:pt x="60" y="94"/>
                  <a:pt x="60" y="89"/>
                </a:cubicBezTo>
                <a:close/>
                <a:moveTo>
                  <a:pt x="124" y="79"/>
                </a:moveTo>
                <a:cubicBezTo>
                  <a:pt x="10" y="79"/>
                  <a:pt x="10" y="79"/>
                  <a:pt x="10" y="79"/>
                </a:cubicBezTo>
                <a:cubicBezTo>
                  <a:pt x="10" y="10"/>
                  <a:pt x="10" y="10"/>
                  <a:pt x="10" y="10"/>
                </a:cubicBezTo>
                <a:cubicBezTo>
                  <a:pt x="124" y="10"/>
                  <a:pt x="124" y="10"/>
                  <a:pt x="124" y="10"/>
                </a:cubicBezTo>
                <a:lnTo>
                  <a:pt x="124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" name="Freeform 110"/>
          <p:cNvSpPr/>
          <p:nvPr/>
        </p:nvSpPr>
        <p:spPr bwMode="auto">
          <a:xfrm>
            <a:off x="5354638" y="4311650"/>
            <a:ext cx="80962" cy="80963"/>
          </a:xfrm>
          <a:custGeom>
            <a:avLst/>
            <a:gdLst>
              <a:gd name="T0" fmla="*/ 0 w 41"/>
              <a:gd name="T1" fmla="*/ 77014 h 41"/>
              <a:gd name="T2" fmla="*/ 5924 w 41"/>
              <a:gd name="T3" fmla="*/ 80963 h 41"/>
              <a:gd name="T4" fmla="*/ 80962 w 41"/>
              <a:gd name="T5" fmla="*/ 5924 h 41"/>
              <a:gd name="T6" fmla="*/ 77013 w 41"/>
              <a:gd name="T7" fmla="*/ 0 h 41"/>
              <a:gd name="T8" fmla="*/ 0 w 41"/>
              <a:gd name="T9" fmla="*/ 77014 h 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" h="41">
                <a:moveTo>
                  <a:pt x="0" y="39"/>
                </a:moveTo>
                <a:lnTo>
                  <a:pt x="3" y="41"/>
                </a:lnTo>
                <a:lnTo>
                  <a:pt x="41" y="3"/>
                </a:lnTo>
                <a:lnTo>
                  <a:pt x="39" y="0"/>
                </a:lnTo>
                <a:lnTo>
                  <a:pt x="0" y="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1" name="Freeform 111"/>
          <p:cNvSpPr/>
          <p:nvPr/>
        </p:nvSpPr>
        <p:spPr bwMode="auto">
          <a:xfrm>
            <a:off x="5335588" y="4289425"/>
            <a:ext cx="88900" cy="92075"/>
          </a:xfrm>
          <a:custGeom>
            <a:avLst/>
            <a:gdLst>
              <a:gd name="T0" fmla="*/ 74757 w 44"/>
              <a:gd name="T1" fmla="*/ 0 h 46"/>
              <a:gd name="T2" fmla="*/ 0 w 44"/>
              <a:gd name="T3" fmla="*/ 78064 h 46"/>
              <a:gd name="T4" fmla="*/ 12123 w 44"/>
              <a:gd name="T5" fmla="*/ 92075 h 46"/>
              <a:gd name="T6" fmla="*/ 88900 w 44"/>
              <a:gd name="T7" fmla="*/ 16013 h 46"/>
              <a:gd name="T8" fmla="*/ 74757 w 44"/>
              <a:gd name="T9" fmla="*/ 0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" h="46">
                <a:moveTo>
                  <a:pt x="37" y="0"/>
                </a:moveTo>
                <a:lnTo>
                  <a:pt x="0" y="39"/>
                </a:lnTo>
                <a:lnTo>
                  <a:pt x="6" y="46"/>
                </a:lnTo>
                <a:lnTo>
                  <a:pt x="44" y="8"/>
                </a:lnTo>
                <a:lnTo>
                  <a:pt x="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2" name="Freeform 112"/>
          <p:cNvSpPr/>
          <p:nvPr/>
        </p:nvSpPr>
        <p:spPr bwMode="auto">
          <a:xfrm>
            <a:off x="5319713" y="4276725"/>
            <a:ext cx="84137" cy="84138"/>
          </a:xfrm>
          <a:custGeom>
            <a:avLst/>
            <a:gdLst>
              <a:gd name="T0" fmla="*/ 0 w 42"/>
              <a:gd name="T1" fmla="*/ 76125 h 42"/>
              <a:gd name="T2" fmla="*/ 8013 w 42"/>
              <a:gd name="T3" fmla="*/ 84138 h 42"/>
              <a:gd name="T4" fmla="*/ 84137 w 42"/>
              <a:gd name="T5" fmla="*/ 8013 h 42"/>
              <a:gd name="T6" fmla="*/ 76124 w 42"/>
              <a:gd name="T7" fmla="*/ 0 h 42"/>
              <a:gd name="T8" fmla="*/ 0 w 42"/>
              <a:gd name="T9" fmla="*/ 76125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42">
                <a:moveTo>
                  <a:pt x="0" y="38"/>
                </a:moveTo>
                <a:lnTo>
                  <a:pt x="4" y="42"/>
                </a:lnTo>
                <a:lnTo>
                  <a:pt x="42" y="4"/>
                </a:lnTo>
                <a:lnTo>
                  <a:pt x="38" y="0"/>
                </a:lnTo>
                <a:lnTo>
                  <a:pt x="0" y="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3" name="Freeform 113"/>
          <p:cNvSpPr/>
          <p:nvPr/>
        </p:nvSpPr>
        <p:spPr bwMode="auto">
          <a:xfrm>
            <a:off x="5297488" y="4359275"/>
            <a:ext cx="57150" cy="55563"/>
          </a:xfrm>
          <a:custGeom>
            <a:avLst/>
            <a:gdLst>
              <a:gd name="T0" fmla="*/ 57150 w 28"/>
              <a:gd name="T1" fmla="*/ 39688 h 28"/>
              <a:gd name="T2" fmla="*/ 16329 w 28"/>
              <a:gd name="T3" fmla="*/ 0 h 28"/>
              <a:gd name="T4" fmla="*/ 0 w 28"/>
              <a:gd name="T5" fmla="*/ 39688 h 28"/>
              <a:gd name="T6" fmla="*/ 18370 w 28"/>
              <a:gd name="T7" fmla="*/ 55563 h 28"/>
              <a:gd name="T8" fmla="*/ 57150 w 28"/>
              <a:gd name="T9" fmla="*/ 39688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" h="28">
                <a:moveTo>
                  <a:pt x="28" y="20"/>
                </a:moveTo>
                <a:lnTo>
                  <a:pt x="8" y="0"/>
                </a:lnTo>
                <a:lnTo>
                  <a:pt x="0" y="20"/>
                </a:lnTo>
                <a:lnTo>
                  <a:pt x="9" y="28"/>
                </a:lnTo>
                <a:lnTo>
                  <a:pt x="28" y="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4" name="Freeform 114"/>
          <p:cNvSpPr/>
          <p:nvPr/>
        </p:nvSpPr>
        <p:spPr bwMode="auto">
          <a:xfrm>
            <a:off x="5283200" y="4405313"/>
            <a:ext cx="28575" cy="25400"/>
          </a:xfrm>
          <a:custGeom>
            <a:avLst/>
            <a:gdLst>
              <a:gd name="T0" fmla="*/ 0 w 14"/>
              <a:gd name="T1" fmla="*/ 25400 h 13"/>
              <a:gd name="T2" fmla="*/ 28575 w 14"/>
              <a:gd name="T3" fmla="*/ 11723 h 13"/>
              <a:gd name="T4" fmla="*/ 12246 w 14"/>
              <a:gd name="T5" fmla="*/ 0 h 13"/>
              <a:gd name="T6" fmla="*/ 0 w 14"/>
              <a:gd name="T7" fmla="*/ 25400 h 1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" h="13">
                <a:moveTo>
                  <a:pt x="0" y="13"/>
                </a:moveTo>
                <a:lnTo>
                  <a:pt x="14" y="6"/>
                </a:lnTo>
                <a:lnTo>
                  <a:pt x="6" y="0"/>
                </a:lnTo>
                <a:lnTo>
                  <a:pt x="0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5" name="Freeform 115"/>
          <p:cNvSpPr/>
          <p:nvPr/>
        </p:nvSpPr>
        <p:spPr bwMode="auto">
          <a:xfrm>
            <a:off x="5402263" y="4256088"/>
            <a:ext cx="55562" cy="57150"/>
          </a:xfrm>
          <a:custGeom>
            <a:avLst/>
            <a:gdLst>
              <a:gd name="T0" fmla="*/ 13891 w 28"/>
              <a:gd name="T1" fmla="*/ 0 h 28"/>
              <a:gd name="T2" fmla="*/ 0 w 28"/>
              <a:gd name="T3" fmla="*/ 16329 h 28"/>
              <a:gd name="T4" fmla="*/ 39687 w 28"/>
              <a:gd name="T5" fmla="*/ 57150 h 28"/>
              <a:gd name="T6" fmla="*/ 55562 w 28"/>
              <a:gd name="T7" fmla="*/ 40821 h 28"/>
              <a:gd name="T8" fmla="*/ 13891 w 28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" h="28">
                <a:moveTo>
                  <a:pt x="7" y="0"/>
                </a:moveTo>
                <a:lnTo>
                  <a:pt x="0" y="8"/>
                </a:lnTo>
                <a:lnTo>
                  <a:pt x="20" y="28"/>
                </a:lnTo>
                <a:lnTo>
                  <a:pt x="28" y="20"/>
                </a:lnTo>
                <a:lnTo>
                  <a:pt x="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6" name="Freeform 116"/>
          <p:cNvSpPr/>
          <p:nvPr/>
        </p:nvSpPr>
        <p:spPr bwMode="auto">
          <a:xfrm>
            <a:off x="5145088" y="4229100"/>
            <a:ext cx="225425" cy="273050"/>
          </a:xfrm>
          <a:custGeom>
            <a:avLst/>
            <a:gdLst>
              <a:gd name="T0" fmla="*/ 209323 w 112"/>
              <a:gd name="T1" fmla="*/ 202780 h 136"/>
              <a:gd name="T2" fmla="*/ 167056 w 112"/>
              <a:gd name="T3" fmla="*/ 202780 h 136"/>
              <a:gd name="T4" fmla="*/ 167056 w 112"/>
              <a:gd name="T5" fmla="*/ 258996 h 136"/>
              <a:gd name="T6" fmla="*/ 14089 w 112"/>
              <a:gd name="T7" fmla="*/ 258996 h 136"/>
              <a:gd name="T8" fmla="*/ 14089 w 112"/>
              <a:gd name="T9" fmla="*/ 64247 h 136"/>
              <a:gd name="T10" fmla="*/ 209323 w 112"/>
              <a:gd name="T11" fmla="*/ 64247 h 136"/>
              <a:gd name="T12" fmla="*/ 209323 w 112"/>
              <a:gd name="T13" fmla="*/ 80309 h 136"/>
              <a:gd name="T14" fmla="*/ 225425 w 112"/>
              <a:gd name="T15" fmla="*/ 64247 h 136"/>
              <a:gd name="T16" fmla="*/ 225425 w 112"/>
              <a:gd name="T17" fmla="*/ 12046 h 136"/>
              <a:gd name="T18" fmla="*/ 195234 w 112"/>
              <a:gd name="T19" fmla="*/ 12046 h 136"/>
              <a:gd name="T20" fmla="*/ 195234 w 112"/>
              <a:gd name="T21" fmla="*/ 40154 h 136"/>
              <a:gd name="T22" fmla="*/ 191209 w 112"/>
              <a:gd name="T23" fmla="*/ 40154 h 136"/>
              <a:gd name="T24" fmla="*/ 191209 w 112"/>
              <a:gd name="T25" fmla="*/ 0 h 136"/>
              <a:gd name="T26" fmla="*/ 179132 w 112"/>
              <a:gd name="T27" fmla="*/ 0 h 136"/>
              <a:gd name="T28" fmla="*/ 179132 w 112"/>
              <a:gd name="T29" fmla="*/ 40154 h 136"/>
              <a:gd name="T30" fmla="*/ 175107 w 112"/>
              <a:gd name="T31" fmla="*/ 40154 h 136"/>
              <a:gd name="T32" fmla="*/ 175107 w 112"/>
              <a:gd name="T33" fmla="*/ 12046 h 136"/>
              <a:gd name="T34" fmla="*/ 159005 w 112"/>
              <a:gd name="T35" fmla="*/ 12046 h 136"/>
              <a:gd name="T36" fmla="*/ 159005 w 112"/>
              <a:gd name="T37" fmla="*/ 40154 h 136"/>
              <a:gd name="T38" fmla="*/ 152967 w 112"/>
              <a:gd name="T39" fmla="*/ 40154 h 136"/>
              <a:gd name="T40" fmla="*/ 152967 w 112"/>
              <a:gd name="T41" fmla="*/ 0 h 136"/>
              <a:gd name="T42" fmla="*/ 144916 w 112"/>
              <a:gd name="T43" fmla="*/ 0 h 136"/>
              <a:gd name="T44" fmla="*/ 144916 w 112"/>
              <a:gd name="T45" fmla="*/ 40154 h 136"/>
              <a:gd name="T46" fmla="*/ 136865 w 112"/>
              <a:gd name="T47" fmla="*/ 40154 h 136"/>
              <a:gd name="T48" fmla="*/ 136865 w 112"/>
              <a:gd name="T49" fmla="*/ 12046 h 136"/>
              <a:gd name="T50" fmla="*/ 120763 w 112"/>
              <a:gd name="T51" fmla="*/ 12046 h 136"/>
              <a:gd name="T52" fmla="*/ 120763 w 112"/>
              <a:gd name="T53" fmla="*/ 40154 h 136"/>
              <a:gd name="T54" fmla="*/ 114725 w 112"/>
              <a:gd name="T55" fmla="*/ 40154 h 136"/>
              <a:gd name="T56" fmla="*/ 114725 w 112"/>
              <a:gd name="T57" fmla="*/ 0 h 136"/>
              <a:gd name="T58" fmla="*/ 106674 w 112"/>
              <a:gd name="T59" fmla="*/ 0 h 136"/>
              <a:gd name="T60" fmla="*/ 106674 w 112"/>
              <a:gd name="T61" fmla="*/ 40154 h 136"/>
              <a:gd name="T62" fmla="*/ 102649 w 112"/>
              <a:gd name="T63" fmla="*/ 40154 h 136"/>
              <a:gd name="T64" fmla="*/ 102649 w 112"/>
              <a:gd name="T65" fmla="*/ 12046 h 136"/>
              <a:gd name="T66" fmla="*/ 86547 w 112"/>
              <a:gd name="T67" fmla="*/ 12046 h 136"/>
              <a:gd name="T68" fmla="*/ 86547 w 112"/>
              <a:gd name="T69" fmla="*/ 40154 h 136"/>
              <a:gd name="T70" fmla="*/ 80509 w 112"/>
              <a:gd name="T71" fmla="*/ 40154 h 136"/>
              <a:gd name="T72" fmla="*/ 80509 w 112"/>
              <a:gd name="T73" fmla="*/ 0 h 136"/>
              <a:gd name="T74" fmla="*/ 70445 w 112"/>
              <a:gd name="T75" fmla="*/ 0 h 136"/>
              <a:gd name="T76" fmla="*/ 70445 w 112"/>
              <a:gd name="T77" fmla="*/ 40154 h 136"/>
              <a:gd name="T78" fmla="*/ 64407 w 112"/>
              <a:gd name="T79" fmla="*/ 40154 h 136"/>
              <a:gd name="T80" fmla="*/ 64407 w 112"/>
              <a:gd name="T81" fmla="*/ 12046 h 136"/>
              <a:gd name="T82" fmla="*/ 50318 w 112"/>
              <a:gd name="T83" fmla="*/ 12046 h 136"/>
              <a:gd name="T84" fmla="*/ 50318 w 112"/>
              <a:gd name="T85" fmla="*/ 40154 h 136"/>
              <a:gd name="T86" fmla="*/ 46293 w 112"/>
              <a:gd name="T87" fmla="*/ 40154 h 136"/>
              <a:gd name="T88" fmla="*/ 46293 w 112"/>
              <a:gd name="T89" fmla="*/ 0 h 136"/>
              <a:gd name="T90" fmla="*/ 34216 w 112"/>
              <a:gd name="T91" fmla="*/ 0 h 136"/>
              <a:gd name="T92" fmla="*/ 34216 w 112"/>
              <a:gd name="T93" fmla="*/ 40154 h 136"/>
              <a:gd name="T94" fmla="*/ 30191 w 112"/>
              <a:gd name="T95" fmla="*/ 40154 h 136"/>
              <a:gd name="T96" fmla="*/ 30191 w 112"/>
              <a:gd name="T97" fmla="*/ 12046 h 136"/>
              <a:gd name="T98" fmla="*/ 0 w 112"/>
              <a:gd name="T99" fmla="*/ 12046 h 136"/>
              <a:gd name="T100" fmla="*/ 0 w 112"/>
              <a:gd name="T101" fmla="*/ 48185 h 136"/>
              <a:gd name="T102" fmla="*/ 0 w 112"/>
              <a:gd name="T103" fmla="*/ 56216 h 136"/>
              <a:gd name="T104" fmla="*/ 0 w 112"/>
              <a:gd name="T105" fmla="*/ 273050 h 136"/>
              <a:gd name="T106" fmla="*/ 179132 w 112"/>
              <a:gd name="T107" fmla="*/ 273050 h 136"/>
              <a:gd name="T108" fmla="*/ 225425 w 112"/>
              <a:gd name="T109" fmla="*/ 220849 h 136"/>
              <a:gd name="T110" fmla="*/ 225425 w 112"/>
              <a:gd name="T111" fmla="*/ 168649 h 136"/>
              <a:gd name="T112" fmla="*/ 209323 w 112"/>
              <a:gd name="T113" fmla="*/ 184710 h 136"/>
              <a:gd name="T114" fmla="*/ 209323 w 112"/>
              <a:gd name="T115" fmla="*/ 202780 h 1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112" h="136">
                <a:moveTo>
                  <a:pt x="104" y="101"/>
                </a:moveTo>
                <a:lnTo>
                  <a:pt x="83" y="101"/>
                </a:lnTo>
                <a:lnTo>
                  <a:pt x="83" y="129"/>
                </a:lnTo>
                <a:lnTo>
                  <a:pt x="7" y="129"/>
                </a:lnTo>
                <a:lnTo>
                  <a:pt x="7" y="32"/>
                </a:lnTo>
                <a:lnTo>
                  <a:pt x="104" y="32"/>
                </a:lnTo>
                <a:lnTo>
                  <a:pt x="104" y="40"/>
                </a:lnTo>
                <a:lnTo>
                  <a:pt x="112" y="32"/>
                </a:lnTo>
                <a:lnTo>
                  <a:pt x="112" y="6"/>
                </a:lnTo>
                <a:lnTo>
                  <a:pt x="97" y="6"/>
                </a:lnTo>
                <a:lnTo>
                  <a:pt x="97" y="20"/>
                </a:lnTo>
                <a:lnTo>
                  <a:pt x="95" y="20"/>
                </a:lnTo>
                <a:lnTo>
                  <a:pt x="95" y="0"/>
                </a:lnTo>
                <a:lnTo>
                  <a:pt x="89" y="0"/>
                </a:lnTo>
                <a:lnTo>
                  <a:pt x="89" y="20"/>
                </a:lnTo>
                <a:lnTo>
                  <a:pt x="87" y="20"/>
                </a:lnTo>
                <a:lnTo>
                  <a:pt x="87" y="6"/>
                </a:lnTo>
                <a:lnTo>
                  <a:pt x="79" y="6"/>
                </a:lnTo>
                <a:lnTo>
                  <a:pt x="79" y="20"/>
                </a:lnTo>
                <a:lnTo>
                  <a:pt x="76" y="20"/>
                </a:lnTo>
                <a:lnTo>
                  <a:pt x="76" y="0"/>
                </a:lnTo>
                <a:lnTo>
                  <a:pt x="72" y="0"/>
                </a:lnTo>
                <a:lnTo>
                  <a:pt x="72" y="20"/>
                </a:lnTo>
                <a:lnTo>
                  <a:pt x="68" y="20"/>
                </a:lnTo>
                <a:lnTo>
                  <a:pt x="68" y="6"/>
                </a:lnTo>
                <a:lnTo>
                  <a:pt x="60" y="6"/>
                </a:lnTo>
                <a:lnTo>
                  <a:pt x="60" y="20"/>
                </a:lnTo>
                <a:lnTo>
                  <a:pt x="57" y="20"/>
                </a:lnTo>
                <a:lnTo>
                  <a:pt x="57" y="0"/>
                </a:lnTo>
                <a:lnTo>
                  <a:pt x="53" y="0"/>
                </a:lnTo>
                <a:lnTo>
                  <a:pt x="53" y="20"/>
                </a:lnTo>
                <a:lnTo>
                  <a:pt x="51" y="20"/>
                </a:lnTo>
                <a:lnTo>
                  <a:pt x="51" y="6"/>
                </a:lnTo>
                <a:lnTo>
                  <a:pt x="43" y="6"/>
                </a:lnTo>
                <a:lnTo>
                  <a:pt x="43" y="20"/>
                </a:lnTo>
                <a:lnTo>
                  <a:pt x="40" y="20"/>
                </a:lnTo>
                <a:lnTo>
                  <a:pt x="40" y="0"/>
                </a:lnTo>
                <a:lnTo>
                  <a:pt x="35" y="0"/>
                </a:lnTo>
                <a:lnTo>
                  <a:pt x="35" y="20"/>
                </a:lnTo>
                <a:lnTo>
                  <a:pt x="32" y="20"/>
                </a:lnTo>
                <a:lnTo>
                  <a:pt x="32" y="6"/>
                </a:lnTo>
                <a:lnTo>
                  <a:pt x="25" y="6"/>
                </a:lnTo>
                <a:lnTo>
                  <a:pt x="25" y="20"/>
                </a:lnTo>
                <a:lnTo>
                  <a:pt x="23" y="20"/>
                </a:lnTo>
                <a:lnTo>
                  <a:pt x="23" y="0"/>
                </a:lnTo>
                <a:lnTo>
                  <a:pt x="17" y="0"/>
                </a:lnTo>
                <a:lnTo>
                  <a:pt x="17" y="20"/>
                </a:lnTo>
                <a:lnTo>
                  <a:pt x="15" y="20"/>
                </a:lnTo>
                <a:lnTo>
                  <a:pt x="15" y="6"/>
                </a:lnTo>
                <a:lnTo>
                  <a:pt x="0" y="6"/>
                </a:lnTo>
                <a:lnTo>
                  <a:pt x="0" y="24"/>
                </a:lnTo>
                <a:lnTo>
                  <a:pt x="0" y="28"/>
                </a:lnTo>
                <a:lnTo>
                  <a:pt x="0" y="136"/>
                </a:lnTo>
                <a:lnTo>
                  <a:pt x="89" y="136"/>
                </a:lnTo>
                <a:lnTo>
                  <a:pt x="112" y="110"/>
                </a:lnTo>
                <a:lnTo>
                  <a:pt x="112" y="84"/>
                </a:lnTo>
                <a:lnTo>
                  <a:pt x="104" y="92"/>
                </a:lnTo>
                <a:lnTo>
                  <a:pt x="104" y="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7" name="Rectangle 117"/>
          <p:cNvSpPr>
            <a:spLocks noChangeArrowheads="1"/>
          </p:cNvSpPr>
          <p:nvPr/>
        </p:nvSpPr>
        <p:spPr bwMode="auto">
          <a:xfrm>
            <a:off x="5184775" y="4321175"/>
            <a:ext cx="88900" cy="14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38" name="Rectangle 118"/>
          <p:cNvSpPr>
            <a:spLocks noChangeArrowheads="1"/>
          </p:cNvSpPr>
          <p:nvPr/>
        </p:nvSpPr>
        <p:spPr bwMode="auto">
          <a:xfrm>
            <a:off x="5184775" y="4352925"/>
            <a:ext cx="88900" cy="14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39" name="Rectangle 119"/>
          <p:cNvSpPr>
            <a:spLocks noChangeArrowheads="1"/>
          </p:cNvSpPr>
          <p:nvPr/>
        </p:nvSpPr>
        <p:spPr bwMode="auto">
          <a:xfrm>
            <a:off x="5184775" y="4389438"/>
            <a:ext cx="88900" cy="11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0" name="Rectangle 120"/>
          <p:cNvSpPr>
            <a:spLocks noChangeArrowheads="1"/>
          </p:cNvSpPr>
          <p:nvPr/>
        </p:nvSpPr>
        <p:spPr bwMode="auto">
          <a:xfrm>
            <a:off x="5184775" y="4422775"/>
            <a:ext cx="88900" cy="14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1" name="Freeform 126"/>
          <p:cNvSpPr>
            <a:spLocks noEditPoints="1"/>
          </p:cNvSpPr>
          <p:nvPr/>
        </p:nvSpPr>
        <p:spPr bwMode="auto">
          <a:xfrm>
            <a:off x="5335588" y="2841625"/>
            <a:ext cx="163512" cy="265113"/>
          </a:xfrm>
          <a:custGeom>
            <a:avLst/>
            <a:gdLst>
              <a:gd name="T0" fmla="*/ 0 w 82"/>
              <a:gd name="T1" fmla="*/ 68287 h 132"/>
              <a:gd name="T2" fmla="*/ 0 w 82"/>
              <a:gd name="T3" fmla="*/ 265113 h 132"/>
              <a:gd name="T4" fmla="*/ 163512 w 82"/>
              <a:gd name="T5" fmla="*/ 198835 h 132"/>
              <a:gd name="T6" fmla="*/ 163512 w 82"/>
              <a:gd name="T7" fmla="*/ 0 h 132"/>
              <a:gd name="T8" fmla="*/ 0 w 82"/>
              <a:gd name="T9" fmla="*/ 68287 h 132"/>
              <a:gd name="T10" fmla="*/ 151548 w 82"/>
              <a:gd name="T11" fmla="*/ 20084 h 132"/>
              <a:gd name="T12" fmla="*/ 151548 w 82"/>
              <a:gd name="T13" fmla="*/ 188793 h 132"/>
              <a:gd name="T14" fmla="*/ 9970 w 82"/>
              <a:gd name="T15" fmla="*/ 132557 h 132"/>
              <a:gd name="T16" fmla="*/ 9970 w 82"/>
              <a:gd name="T17" fmla="*/ 76320 h 132"/>
              <a:gd name="T18" fmla="*/ 151548 w 82"/>
              <a:gd name="T19" fmla="*/ 20084 h 132"/>
              <a:gd name="T20" fmla="*/ 9970 w 82"/>
              <a:gd name="T21" fmla="*/ 140590 h 132"/>
              <a:gd name="T22" fmla="*/ 145566 w 82"/>
              <a:gd name="T23" fmla="*/ 192809 h 132"/>
              <a:gd name="T24" fmla="*/ 9970 w 82"/>
              <a:gd name="T25" fmla="*/ 249046 h 132"/>
              <a:gd name="T26" fmla="*/ 9970 w 82"/>
              <a:gd name="T27" fmla="*/ 140590 h 13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82" h="132">
                <a:moveTo>
                  <a:pt x="0" y="34"/>
                </a:moveTo>
                <a:lnTo>
                  <a:pt x="0" y="132"/>
                </a:lnTo>
                <a:lnTo>
                  <a:pt x="82" y="99"/>
                </a:lnTo>
                <a:lnTo>
                  <a:pt x="82" y="0"/>
                </a:lnTo>
                <a:lnTo>
                  <a:pt x="0" y="34"/>
                </a:lnTo>
                <a:close/>
                <a:moveTo>
                  <a:pt x="76" y="10"/>
                </a:moveTo>
                <a:lnTo>
                  <a:pt x="76" y="94"/>
                </a:lnTo>
                <a:lnTo>
                  <a:pt x="5" y="66"/>
                </a:lnTo>
                <a:lnTo>
                  <a:pt x="5" y="38"/>
                </a:lnTo>
                <a:lnTo>
                  <a:pt x="76" y="10"/>
                </a:lnTo>
                <a:close/>
                <a:moveTo>
                  <a:pt x="5" y="70"/>
                </a:moveTo>
                <a:lnTo>
                  <a:pt x="73" y="96"/>
                </a:lnTo>
                <a:lnTo>
                  <a:pt x="5" y="124"/>
                </a:lnTo>
                <a:lnTo>
                  <a:pt x="5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2" name="Freeform 127"/>
          <p:cNvSpPr/>
          <p:nvPr/>
        </p:nvSpPr>
        <p:spPr bwMode="auto">
          <a:xfrm>
            <a:off x="5153025" y="2841625"/>
            <a:ext cx="161925" cy="265113"/>
          </a:xfrm>
          <a:custGeom>
            <a:avLst/>
            <a:gdLst>
              <a:gd name="T0" fmla="*/ 0 w 81"/>
              <a:gd name="T1" fmla="*/ 198835 h 132"/>
              <a:gd name="T2" fmla="*/ 161925 w 81"/>
              <a:gd name="T3" fmla="*/ 265113 h 132"/>
              <a:gd name="T4" fmla="*/ 161925 w 81"/>
              <a:gd name="T5" fmla="*/ 68287 h 132"/>
              <a:gd name="T6" fmla="*/ 0 w 81"/>
              <a:gd name="T7" fmla="*/ 0 h 132"/>
              <a:gd name="T8" fmla="*/ 0 w 81"/>
              <a:gd name="T9" fmla="*/ 198835 h 1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" h="132">
                <a:moveTo>
                  <a:pt x="0" y="99"/>
                </a:moveTo>
                <a:lnTo>
                  <a:pt x="81" y="132"/>
                </a:lnTo>
                <a:lnTo>
                  <a:pt x="81" y="34"/>
                </a:lnTo>
                <a:lnTo>
                  <a:pt x="0" y="0"/>
                </a:lnTo>
                <a:lnTo>
                  <a:pt x="0" y="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3" name="Freeform 128"/>
          <p:cNvSpPr>
            <a:spLocks noEditPoints="1"/>
          </p:cNvSpPr>
          <p:nvPr/>
        </p:nvSpPr>
        <p:spPr bwMode="auto">
          <a:xfrm>
            <a:off x="5162550" y="2762250"/>
            <a:ext cx="333375" cy="131763"/>
          </a:xfrm>
          <a:custGeom>
            <a:avLst/>
            <a:gdLst>
              <a:gd name="T0" fmla="*/ 164679 w 166"/>
              <a:gd name="T1" fmla="*/ 0 h 66"/>
              <a:gd name="T2" fmla="*/ 0 w 166"/>
              <a:gd name="T3" fmla="*/ 63885 h 66"/>
              <a:gd name="T4" fmla="*/ 160663 w 166"/>
              <a:gd name="T5" fmla="*/ 131763 h 66"/>
              <a:gd name="T6" fmla="*/ 333375 w 166"/>
              <a:gd name="T7" fmla="*/ 63885 h 66"/>
              <a:gd name="T8" fmla="*/ 164679 w 166"/>
              <a:gd name="T9" fmla="*/ 0 h 66"/>
              <a:gd name="T10" fmla="*/ 164679 w 166"/>
              <a:gd name="T11" fmla="*/ 11978 h 66"/>
              <a:gd name="T12" fmla="*/ 303251 w 166"/>
              <a:gd name="T13" fmla="*/ 63885 h 66"/>
              <a:gd name="T14" fmla="*/ 164679 w 166"/>
              <a:gd name="T15" fmla="*/ 117788 h 66"/>
              <a:gd name="T16" fmla="*/ 164679 w 166"/>
              <a:gd name="T17" fmla="*/ 11978 h 66"/>
              <a:gd name="T18" fmla="*/ 156646 w 166"/>
              <a:gd name="T19" fmla="*/ 13975 h 66"/>
              <a:gd name="T20" fmla="*/ 156646 w 166"/>
              <a:gd name="T21" fmla="*/ 117788 h 66"/>
              <a:gd name="T22" fmla="*/ 30124 w 166"/>
              <a:gd name="T23" fmla="*/ 63885 h 66"/>
              <a:gd name="T24" fmla="*/ 156646 w 166"/>
              <a:gd name="T25" fmla="*/ 13975 h 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66" h="66">
                <a:moveTo>
                  <a:pt x="82" y="0"/>
                </a:moveTo>
                <a:lnTo>
                  <a:pt x="0" y="32"/>
                </a:lnTo>
                <a:lnTo>
                  <a:pt x="80" y="66"/>
                </a:lnTo>
                <a:lnTo>
                  <a:pt x="166" y="32"/>
                </a:lnTo>
                <a:lnTo>
                  <a:pt x="82" y="0"/>
                </a:lnTo>
                <a:close/>
                <a:moveTo>
                  <a:pt x="82" y="6"/>
                </a:moveTo>
                <a:lnTo>
                  <a:pt x="151" y="32"/>
                </a:lnTo>
                <a:lnTo>
                  <a:pt x="82" y="59"/>
                </a:lnTo>
                <a:lnTo>
                  <a:pt x="82" y="6"/>
                </a:lnTo>
                <a:close/>
                <a:moveTo>
                  <a:pt x="78" y="7"/>
                </a:moveTo>
                <a:lnTo>
                  <a:pt x="78" y="59"/>
                </a:lnTo>
                <a:lnTo>
                  <a:pt x="15" y="32"/>
                </a:lnTo>
                <a:lnTo>
                  <a:pt x="78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443605" y="56896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oo</a:t>
            </a:r>
            <a:r>
              <a:rPr lang="zh-CN" altLang="en-US"/>
              <a:t>方法（功能</a:t>
            </a:r>
            <a:r>
              <a:rPr lang="zh-CN" altLang="en-US"/>
              <a:t>建模）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120" y="1005840"/>
            <a:ext cx="4474845" cy="7026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场景描述：</a:t>
            </a:r>
            <a:endParaRPr lang="zh-CN" altLang="en-US" sz="1400"/>
          </a:p>
          <a:p>
            <a:r>
              <a:rPr lang="zh-CN" altLang="en-US" sz="1400"/>
              <a:t>管理员：能够登录或退出系统。图书馆新到一批图书，</a:t>
            </a:r>
            <a:endParaRPr lang="zh-CN" altLang="en-US" sz="1400"/>
          </a:p>
          <a:p>
            <a:r>
              <a:rPr lang="zh-CN" altLang="en-US" sz="1400"/>
              <a:t>管理员需要将这些书的信息按类别存入管理系统，</a:t>
            </a:r>
            <a:endParaRPr lang="zh-CN" altLang="en-US" sz="1400"/>
          </a:p>
          <a:p>
            <a:r>
              <a:rPr lang="zh-CN" altLang="en-US" sz="1400"/>
              <a:t>如：《安徒生童话》-儿童读物-童话-a（书名首字母）-a000001（图书编号）；还要写上书的数量和一些简介。当图书损坏时，要下架删除图书；图书信息变更时要及时修改。同时当用户超时没有归还图书时，要给予惩罚。</a:t>
            </a:r>
            <a:endParaRPr lang="zh-CN" altLang="en-US" sz="1400"/>
          </a:p>
          <a:p>
            <a:r>
              <a:rPr lang="zh-CN" altLang="en-US" sz="1400"/>
              <a:t>借阅者：一个借阅者者登录账号来借书，可以直接按照书名索引查找这本书，然后系统将图书相应信息，比如书名，出版社，出版日期，编号，书本内容简介等展示给用户。当用户借走图书后，我们要改变管理系统中图书的状态，比如原来该图书有2本，借阅一本后数量减一，相应的归还图书，数量增加。完成操作后可以退出系统。</a:t>
            </a:r>
            <a:endParaRPr lang="zh-CN" altLang="en-US" sz="1400"/>
          </a:p>
        </p:txBody>
      </p:sp>
      <p:pic>
        <p:nvPicPr>
          <p:cNvPr id="6" name="图片 5" descr="IMG_25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45965" y="1005840"/>
            <a:ext cx="4363720" cy="58521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913"/>
            <a:ext cx="91440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Freeform 34"/>
          <p:cNvSpPr/>
          <p:nvPr/>
        </p:nvSpPr>
        <p:spPr bwMode="auto">
          <a:xfrm>
            <a:off x="3656013" y="2809875"/>
            <a:ext cx="363537" cy="320675"/>
          </a:xfrm>
          <a:custGeom>
            <a:avLst/>
            <a:gdLst>
              <a:gd name="T0" fmla="*/ 363537 w 136"/>
              <a:gd name="T1" fmla="*/ 128270 h 120"/>
              <a:gd name="T2" fmla="*/ 181769 w 136"/>
              <a:gd name="T3" fmla="*/ 0 h 120"/>
              <a:gd name="T4" fmla="*/ 0 w 136"/>
              <a:gd name="T5" fmla="*/ 128270 h 120"/>
              <a:gd name="T6" fmla="*/ 98903 w 136"/>
              <a:gd name="T7" fmla="*/ 243179 h 120"/>
              <a:gd name="T8" fmla="*/ 58807 w 136"/>
              <a:gd name="T9" fmla="*/ 320675 h 120"/>
              <a:gd name="T10" fmla="*/ 195134 w 136"/>
              <a:gd name="T11" fmla="*/ 256540 h 120"/>
              <a:gd name="T12" fmla="*/ 363537 w 136"/>
              <a:gd name="T13" fmla="*/ 128270 h 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6" h="120">
                <a:moveTo>
                  <a:pt x="136" y="48"/>
                </a:moveTo>
                <a:cubicBezTo>
                  <a:pt x="136" y="22"/>
                  <a:pt x="106" y="0"/>
                  <a:pt x="68" y="0"/>
                </a:cubicBezTo>
                <a:cubicBezTo>
                  <a:pt x="31" y="0"/>
                  <a:pt x="0" y="22"/>
                  <a:pt x="0" y="48"/>
                </a:cubicBezTo>
                <a:cubicBezTo>
                  <a:pt x="0" y="67"/>
                  <a:pt x="15" y="83"/>
                  <a:pt x="37" y="91"/>
                </a:cubicBezTo>
                <a:cubicBezTo>
                  <a:pt x="38" y="96"/>
                  <a:pt x="37" y="106"/>
                  <a:pt x="22" y="120"/>
                </a:cubicBezTo>
                <a:cubicBezTo>
                  <a:pt x="22" y="120"/>
                  <a:pt x="54" y="111"/>
                  <a:pt x="73" y="96"/>
                </a:cubicBezTo>
                <a:cubicBezTo>
                  <a:pt x="108" y="94"/>
                  <a:pt x="136" y="73"/>
                  <a:pt x="136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" name="Freeform 64"/>
          <p:cNvSpPr>
            <a:spLocks noEditPoints="1"/>
          </p:cNvSpPr>
          <p:nvPr/>
        </p:nvSpPr>
        <p:spPr bwMode="auto">
          <a:xfrm>
            <a:off x="3702050" y="4229100"/>
            <a:ext cx="327025" cy="312738"/>
          </a:xfrm>
          <a:custGeom>
            <a:avLst/>
            <a:gdLst>
              <a:gd name="T0" fmla="*/ 307354 w 133"/>
              <a:gd name="T1" fmla="*/ 0 h 127"/>
              <a:gd name="T2" fmla="*/ 22130 w 133"/>
              <a:gd name="T3" fmla="*/ 0 h 127"/>
              <a:gd name="T4" fmla="*/ 0 w 133"/>
              <a:gd name="T5" fmla="*/ 22163 h 127"/>
              <a:gd name="T6" fmla="*/ 0 w 133"/>
              <a:gd name="T7" fmla="*/ 224088 h 127"/>
              <a:gd name="T8" fmla="*/ 22130 w 133"/>
              <a:gd name="T9" fmla="*/ 246250 h 127"/>
              <a:gd name="T10" fmla="*/ 130318 w 133"/>
              <a:gd name="T11" fmla="*/ 246250 h 127"/>
              <a:gd name="T12" fmla="*/ 98353 w 133"/>
              <a:gd name="T13" fmla="*/ 290575 h 127"/>
              <a:gd name="T14" fmla="*/ 98353 w 133"/>
              <a:gd name="T15" fmla="*/ 312738 h 127"/>
              <a:gd name="T16" fmla="*/ 130318 w 133"/>
              <a:gd name="T17" fmla="*/ 312738 h 127"/>
              <a:gd name="T18" fmla="*/ 196707 w 133"/>
              <a:gd name="T19" fmla="*/ 312738 h 127"/>
              <a:gd name="T20" fmla="*/ 231130 w 133"/>
              <a:gd name="T21" fmla="*/ 312738 h 127"/>
              <a:gd name="T22" fmla="*/ 231130 w 133"/>
              <a:gd name="T23" fmla="*/ 290575 h 127"/>
              <a:gd name="T24" fmla="*/ 196707 w 133"/>
              <a:gd name="T25" fmla="*/ 246250 h 127"/>
              <a:gd name="T26" fmla="*/ 307354 w 133"/>
              <a:gd name="T27" fmla="*/ 246250 h 127"/>
              <a:gd name="T28" fmla="*/ 327025 w 133"/>
              <a:gd name="T29" fmla="*/ 224088 h 127"/>
              <a:gd name="T30" fmla="*/ 327025 w 133"/>
              <a:gd name="T31" fmla="*/ 22163 h 127"/>
              <a:gd name="T32" fmla="*/ 307354 w 133"/>
              <a:gd name="T33" fmla="*/ 0 h 127"/>
              <a:gd name="T34" fmla="*/ 147530 w 133"/>
              <a:gd name="T35" fmla="*/ 219163 h 127"/>
              <a:gd name="T36" fmla="*/ 164742 w 133"/>
              <a:gd name="T37" fmla="*/ 201925 h 127"/>
              <a:gd name="T38" fmla="*/ 184413 w 133"/>
              <a:gd name="T39" fmla="*/ 219163 h 127"/>
              <a:gd name="T40" fmla="*/ 164742 w 133"/>
              <a:gd name="T41" fmla="*/ 238863 h 127"/>
              <a:gd name="T42" fmla="*/ 147530 w 133"/>
              <a:gd name="T43" fmla="*/ 219163 h 127"/>
              <a:gd name="T44" fmla="*/ 304895 w 133"/>
              <a:gd name="T45" fmla="*/ 194538 h 127"/>
              <a:gd name="T46" fmla="*/ 24588 w 133"/>
              <a:gd name="T47" fmla="*/ 194538 h 127"/>
              <a:gd name="T48" fmla="*/ 24588 w 133"/>
              <a:gd name="T49" fmla="*/ 24625 h 127"/>
              <a:gd name="T50" fmla="*/ 304895 w 133"/>
              <a:gd name="T51" fmla="*/ 24625 h 127"/>
              <a:gd name="T52" fmla="*/ 304895 w 133"/>
              <a:gd name="T53" fmla="*/ 194538 h 12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33" h="127">
                <a:moveTo>
                  <a:pt x="12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6"/>
                  <a:pt x="4" y="100"/>
                  <a:pt x="9" y="100"/>
                </a:cubicBezTo>
                <a:cubicBezTo>
                  <a:pt x="53" y="100"/>
                  <a:pt x="53" y="100"/>
                  <a:pt x="53" y="100"/>
                </a:cubicBezTo>
                <a:cubicBezTo>
                  <a:pt x="53" y="100"/>
                  <a:pt x="55" y="118"/>
                  <a:pt x="40" y="118"/>
                </a:cubicBezTo>
                <a:cubicBezTo>
                  <a:pt x="40" y="127"/>
                  <a:pt x="40" y="127"/>
                  <a:pt x="40" y="127"/>
                </a:cubicBezTo>
                <a:cubicBezTo>
                  <a:pt x="53" y="127"/>
                  <a:pt x="53" y="127"/>
                  <a:pt x="53" y="127"/>
                </a:cubicBezTo>
                <a:cubicBezTo>
                  <a:pt x="80" y="127"/>
                  <a:pt x="80" y="127"/>
                  <a:pt x="80" y="127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18"/>
                  <a:pt x="94" y="118"/>
                  <a:pt x="94" y="118"/>
                </a:cubicBezTo>
                <a:cubicBezTo>
                  <a:pt x="78" y="118"/>
                  <a:pt x="80" y="100"/>
                  <a:pt x="80" y="100"/>
                </a:cubicBezTo>
                <a:cubicBezTo>
                  <a:pt x="125" y="100"/>
                  <a:pt x="125" y="100"/>
                  <a:pt x="125" y="100"/>
                </a:cubicBezTo>
                <a:cubicBezTo>
                  <a:pt x="129" y="100"/>
                  <a:pt x="133" y="96"/>
                  <a:pt x="133" y="91"/>
                </a:cubicBezTo>
                <a:cubicBezTo>
                  <a:pt x="133" y="9"/>
                  <a:pt x="133" y="9"/>
                  <a:pt x="133" y="9"/>
                </a:cubicBezTo>
                <a:cubicBezTo>
                  <a:pt x="133" y="4"/>
                  <a:pt x="129" y="0"/>
                  <a:pt x="125" y="0"/>
                </a:cubicBezTo>
                <a:close/>
                <a:moveTo>
                  <a:pt x="60" y="89"/>
                </a:moveTo>
                <a:cubicBezTo>
                  <a:pt x="60" y="85"/>
                  <a:pt x="63" y="82"/>
                  <a:pt x="67" y="82"/>
                </a:cubicBezTo>
                <a:cubicBezTo>
                  <a:pt x="72" y="82"/>
                  <a:pt x="75" y="85"/>
                  <a:pt x="75" y="89"/>
                </a:cubicBezTo>
                <a:cubicBezTo>
                  <a:pt x="75" y="94"/>
                  <a:pt x="72" y="97"/>
                  <a:pt x="67" y="97"/>
                </a:cubicBezTo>
                <a:cubicBezTo>
                  <a:pt x="63" y="97"/>
                  <a:pt x="60" y="94"/>
                  <a:pt x="60" y="89"/>
                </a:cubicBezTo>
                <a:close/>
                <a:moveTo>
                  <a:pt x="124" y="79"/>
                </a:moveTo>
                <a:cubicBezTo>
                  <a:pt x="10" y="79"/>
                  <a:pt x="10" y="79"/>
                  <a:pt x="10" y="79"/>
                </a:cubicBezTo>
                <a:cubicBezTo>
                  <a:pt x="10" y="10"/>
                  <a:pt x="10" y="10"/>
                  <a:pt x="10" y="10"/>
                </a:cubicBezTo>
                <a:cubicBezTo>
                  <a:pt x="124" y="10"/>
                  <a:pt x="124" y="10"/>
                  <a:pt x="124" y="10"/>
                </a:cubicBezTo>
                <a:lnTo>
                  <a:pt x="124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" name="Freeform 110"/>
          <p:cNvSpPr/>
          <p:nvPr/>
        </p:nvSpPr>
        <p:spPr bwMode="auto">
          <a:xfrm>
            <a:off x="5354638" y="4311650"/>
            <a:ext cx="80962" cy="80963"/>
          </a:xfrm>
          <a:custGeom>
            <a:avLst/>
            <a:gdLst>
              <a:gd name="T0" fmla="*/ 0 w 41"/>
              <a:gd name="T1" fmla="*/ 77014 h 41"/>
              <a:gd name="T2" fmla="*/ 5924 w 41"/>
              <a:gd name="T3" fmla="*/ 80963 h 41"/>
              <a:gd name="T4" fmla="*/ 80962 w 41"/>
              <a:gd name="T5" fmla="*/ 5924 h 41"/>
              <a:gd name="T6" fmla="*/ 77013 w 41"/>
              <a:gd name="T7" fmla="*/ 0 h 41"/>
              <a:gd name="T8" fmla="*/ 0 w 41"/>
              <a:gd name="T9" fmla="*/ 77014 h 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" h="41">
                <a:moveTo>
                  <a:pt x="0" y="39"/>
                </a:moveTo>
                <a:lnTo>
                  <a:pt x="3" y="41"/>
                </a:lnTo>
                <a:lnTo>
                  <a:pt x="41" y="3"/>
                </a:lnTo>
                <a:lnTo>
                  <a:pt x="39" y="0"/>
                </a:lnTo>
                <a:lnTo>
                  <a:pt x="0" y="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1" name="Freeform 111"/>
          <p:cNvSpPr/>
          <p:nvPr/>
        </p:nvSpPr>
        <p:spPr bwMode="auto">
          <a:xfrm>
            <a:off x="5335588" y="4289425"/>
            <a:ext cx="88900" cy="92075"/>
          </a:xfrm>
          <a:custGeom>
            <a:avLst/>
            <a:gdLst>
              <a:gd name="T0" fmla="*/ 74757 w 44"/>
              <a:gd name="T1" fmla="*/ 0 h 46"/>
              <a:gd name="T2" fmla="*/ 0 w 44"/>
              <a:gd name="T3" fmla="*/ 78064 h 46"/>
              <a:gd name="T4" fmla="*/ 12123 w 44"/>
              <a:gd name="T5" fmla="*/ 92075 h 46"/>
              <a:gd name="T6" fmla="*/ 88900 w 44"/>
              <a:gd name="T7" fmla="*/ 16013 h 46"/>
              <a:gd name="T8" fmla="*/ 74757 w 44"/>
              <a:gd name="T9" fmla="*/ 0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" h="46">
                <a:moveTo>
                  <a:pt x="37" y="0"/>
                </a:moveTo>
                <a:lnTo>
                  <a:pt x="0" y="39"/>
                </a:lnTo>
                <a:lnTo>
                  <a:pt x="6" y="46"/>
                </a:lnTo>
                <a:lnTo>
                  <a:pt x="44" y="8"/>
                </a:lnTo>
                <a:lnTo>
                  <a:pt x="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2" name="Freeform 112"/>
          <p:cNvSpPr/>
          <p:nvPr/>
        </p:nvSpPr>
        <p:spPr bwMode="auto">
          <a:xfrm>
            <a:off x="5319713" y="4276725"/>
            <a:ext cx="84137" cy="84138"/>
          </a:xfrm>
          <a:custGeom>
            <a:avLst/>
            <a:gdLst>
              <a:gd name="T0" fmla="*/ 0 w 42"/>
              <a:gd name="T1" fmla="*/ 76125 h 42"/>
              <a:gd name="T2" fmla="*/ 8013 w 42"/>
              <a:gd name="T3" fmla="*/ 84138 h 42"/>
              <a:gd name="T4" fmla="*/ 84137 w 42"/>
              <a:gd name="T5" fmla="*/ 8013 h 42"/>
              <a:gd name="T6" fmla="*/ 76124 w 42"/>
              <a:gd name="T7" fmla="*/ 0 h 42"/>
              <a:gd name="T8" fmla="*/ 0 w 42"/>
              <a:gd name="T9" fmla="*/ 76125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42">
                <a:moveTo>
                  <a:pt x="0" y="38"/>
                </a:moveTo>
                <a:lnTo>
                  <a:pt x="4" y="42"/>
                </a:lnTo>
                <a:lnTo>
                  <a:pt x="42" y="4"/>
                </a:lnTo>
                <a:lnTo>
                  <a:pt x="38" y="0"/>
                </a:lnTo>
                <a:lnTo>
                  <a:pt x="0" y="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3" name="Freeform 113"/>
          <p:cNvSpPr/>
          <p:nvPr/>
        </p:nvSpPr>
        <p:spPr bwMode="auto">
          <a:xfrm>
            <a:off x="5297488" y="4359275"/>
            <a:ext cx="57150" cy="55563"/>
          </a:xfrm>
          <a:custGeom>
            <a:avLst/>
            <a:gdLst>
              <a:gd name="T0" fmla="*/ 57150 w 28"/>
              <a:gd name="T1" fmla="*/ 39688 h 28"/>
              <a:gd name="T2" fmla="*/ 16329 w 28"/>
              <a:gd name="T3" fmla="*/ 0 h 28"/>
              <a:gd name="T4" fmla="*/ 0 w 28"/>
              <a:gd name="T5" fmla="*/ 39688 h 28"/>
              <a:gd name="T6" fmla="*/ 18370 w 28"/>
              <a:gd name="T7" fmla="*/ 55563 h 28"/>
              <a:gd name="T8" fmla="*/ 57150 w 28"/>
              <a:gd name="T9" fmla="*/ 39688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" h="28">
                <a:moveTo>
                  <a:pt x="28" y="20"/>
                </a:moveTo>
                <a:lnTo>
                  <a:pt x="8" y="0"/>
                </a:lnTo>
                <a:lnTo>
                  <a:pt x="0" y="20"/>
                </a:lnTo>
                <a:lnTo>
                  <a:pt x="9" y="28"/>
                </a:lnTo>
                <a:lnTo>
                  <a:pt x="28" y="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4" name="Freeform 114"/>
          <p:cNvSpPr/>
          <p:nvPr/>
        </p:nvSpPr>
        <p:spPr bwMode="auto">
          <a:xfrm>
            <a:off x="5283200" y="4405313"/>
            <a:ext cx="28575" cy="25400"/>
          </a:xfrm>
          <a:custGeom>
            <a:avLst/>
            <a:gdLst>
              <a:gd name="T0" fmla="*/ 0 w 14"/>
              <a:gd name="T1" fmla="*/ 25400 h 13"/>
              <a:gd name="T2" fmla="*/ 28575 w 14"/>
              <a:gd name="T3" fmla="*/ 11723 h 13"/>
              <a:gd name="T4" fmla="*/ 12246 w 14"/>
              <a:gd name="T5" fmla="*/ 0 h 13"/>
              <a:gd name="T6" fmla="*/ 0 w 14"/>
              <a:gd name="T7" fmla="*/ 25400 h 1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" h="13">
                <a:moveTo>
                  <a:pt x="0" y="13"/>
                </a:moveTo>
                <a:lnTo>
                  <a:pt x="14" y="6"/>
                </a:lnTo>
                <a:lnTo>
                  <a:pt x="6" y="0"/>
                </a:lnTo>
                <a:lnTo>
                  <a:pt x="0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5" name="Freeform 115"/>
          <p:cNvSpPr/>
          <p:nvPr/>
        </p:nvSpPr>
        <p:spPr bwMode="auto">
          <a:xfrm>
            <a:off x="5402263" y="4256088"/>
            <a:ext cx="55562" cy="57150"/>
          </a:xfrm>
          <a:custGeom>
            <a:avLst/>
            <a:gdLst>
              <a:gd name="T0" fmla="*/ 13891 w 28"/>
              <a:gd name="T1" fmla="*/ 0 h 28"/>
              <a:gd name="T2" fmla="*/ 0 w 28"/>
              <a:gd name="T3" fmla="*/ 16329 h 28"/>
              <a:gd name="T4" fmla="*/ 39687 w 28"/>
              <a:gd name="T5" fmla="*/ 57150 h 28"/>
              <a:gd name="T6" fmla="*/ 55562 w 28"/>
              <a:gd name="T7" fmla="*/ 40821 h 28"/>
              <a:gd name="T8" fmla="*/ 13891 w 28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" h="28">
                <a:moveTo>
                  <a:pt x="7" y="0"/>
                </a:moveTo>
                <a:lnTo>
                  <a:pt x="0" y="8"/>
                </a:lnTo>
                <a:lnTo>
                  <a:pt x="20" y="28"/>
                </a:lnTo>
                <a:lnTo>
                  <a:pt x="28" y="20"/>
                </a:lnTo>
                <a:lnTo>
                  <a:pt x="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6" name="Freeform 116"/>
          <p:cNvSpPr/>
          <p:nvPr/>
        </p:nvSpPr>
        <p:spPr bwMode="auto">
          <a:xfrm>
            <a:off x="5145088" y="4229100"/>
            <a:ext cx="225425" cy="273050"/>
          </a:xfrm>
          <a:custGeom>
            <a:avLst/>
            <a:gdLst>
              <a:gd name="T0" fmla="*/ 209323 w 112"/>
              <a:gd name="T1" fmla="*/ 202780 h 136"/>
              <a:gd name="T2" fmla="*/ 167056 w 112"/>
              <a:gd name="T3" fmla="*/ 202780 h 136"/>
              <a:gd name="T4" fmla="*/ 167056 w 112"/>
              <a:gd name="T5" fmla="*/ 258996 h 136"/>
              <a:gd name="T6" fmla="*/ 14089 w 112"/>
              <a:gd name="T7" fmla="*/ 258996 h 136"/>
              <a:gd name="T8" fmla="*/ 14089 w 112"/>
              <a:gd name="T9" fmla="*/ 64247 h 136"/>
              <a:gd name="T10" fmla="*/ 209323 w 112"/>
              <a:gd name="T11" fmla="*/ 64247 h 136"/>
              <a:gd name="T12" fmla="*/ 209323 w 112"/>
              <a:gd name="T13" fmla="*/ 80309 h 136"/>
              <a:gd name="T14" fmla="*/ 225425 w 112"/>
              <a:gd name="T15" fmla="*/ 64247 h 136"/>
              <a:gd name="T16" fmla="*/ 225425 w 112"/>
              <a:gd name="T17" fmla="*/ 12046 h 136"/>
              <a:gd name="T18" fmla="*/ 195234 w 112"/>
              <a:gd name="T19" fmla="*/ 12046 h 136"/>
              <a:gd name="T20" fmla="*/ 195234 w 112"/>
              <a:gd name="T21" fmla="*/ 40154 h 136"/>
              <a:gd name="T22" fmla="*/ 191209 w 112"/>
              <a:gd name="T23" fmla="*/ 40154 h 136"/>
              <a:gd name="T24" fmla="*/ 191209 w 112"/>
              <a:gd name="T25" fmla="*/ 0 h 136"/>
              <a:gd name="T26" fmla="*/ 179132 w 112"/>
              <a:gd name="T27" fmla="*/ 0 h 136"/>
              <a:gd name="T28" fmla="*/ 179132 w 112"/>
              <a:gd name="T29" fmla="*/ 40154 h 136"/>
              <a:gd name="T30" fmla="*/ 175107 w 112"/>
              <a:gd name="T31" fmla="*/ 40154 h 136"/>
              <a:gd name="T32" fmla="*/ 175107 w 112"/>
              <a:gd name="T33" fmla="*/ 12046 h 136"/>
              <a:gd name="T34" fmla="*/ 159005 w 112"/>
              <a:gd name="T35" fmla="*/ 12046 h 136"/>
              <a:gd name="T36" fmla="*/ 159005 w 112"/>
              <a:gd name="T37" fmla="*/ 40154 h 136"/>
              <a:gd name="T38" fmla="*/ 152967 w 112"/>
              <a:gd name="T39" fmla="*/ 40154 h 136"/>
              <a:gd name="T40" fmla="*/ 152967 w 112"/>
              <a:gd name="T41" fmla="*/ 0 h 136"/>
              <a:gd name="T42" fmla="*/ 144916 w 112"/>
              <a:gd name="T43" fmla="*/ 0 h 136"/>
              <a:gd name="T44" fmla="*/ 144916 w 112"/>
              <a:gd name="T45" fmla="*/ 40154 h 136"/>
              <a:gd name="T46" fmla="*/ 136865 w 112"/>
              <a:gd name="T47" fmla="*/ 40154 h 136"/>
              <a:gd name="T48" fmla="*/ 136865 w 112"/>
              <a:gd name="T49" fmla="*/ 12046 h 136"/>
              <a:gd name="T50" fmla="*/ 120763 w 112"/>
              <a:gd name="T51" fmla="*/ 12046 h 136"/>
              <a:gd name="T52" fmla="*/ 120763 w 112"/>
              <a:gd name="T53" fmla="*/ 40154 h 136"/>
              <a:gd name="T54" fmla="*/ 114725 w 112"/>
              <a:gd name="T55" fmla="*/ 40154 h 136"/>
              <a:gd name="T56" fmla="*/ 114725 w 112"/>
              <a:gd name="T57" fmla="*/ 0 h 136"/>
              <a:gd name="T58" fmla="*/ 106674 w 112"/>
              <a:gd name="T59" fmla="*/ 0 h 136"/>
              <a:gd name="T60" fmla="*/ 106674 w 112"/>
              <a:gd name="T61" fmla="*/ 40154 h 136"/>
              <a:gd name="T62" fmla="*/ 102649 w 112"/>
              <a:gd name="T63" fmla="*/ 40154 h 136"/>
              <a:gd name="T64" fmla="*/ 102649 w 112"/>
              <a:gd name="T65" fmla="*/ 12046 h 136"/>
              <a:gd name="T66" fmla="*/ 86547 w 112"/>
              <a:gd name="T67" fmla="*/ 12046 h 136"/>
              <a:gd name="T68" fmla="*/ 86547 w 112"/>
              <a:gd name="T69" fmla="*/ 40154 h 136"/>
              <a:gd name="T70" fmla="*/ 80509 w 112"/>
              <a:gd name="T71" fmla="*/ 40154 h 136"/>
              <a:gd name="T72" fmla="*/ 80509 w 112"/>
              <a:gd name="T73" fmla="*/ 0 h 136"/>
              <a:gd name="T74" fmla="*/ 70445 w 112"/>
              <a:gd name="T75" fmla="*/ 0 h 136"/>
              <a:gd name="T76" fmla="*/ 70445 w 112"/>
              <a:gd name="T77" fmla="*/ 40154 h 136"/>
              <a:gd name="T78" fmla="*/ 64407 w 112"/>
              <a:gd name="T79" fmla="*/ 40154 h 136"/>
              <a:gd name="T80" fmla="*/ 64407 w 112"/>
              <a:gd name="T81" fmla="*/ 12046 h 136"/>
              <a:gd name="T82" fmla="*/ 50318 w 112"/>
              <a:gd name="T83" fmla="*/ 12046 h 136"/>
              <a:gd name="T84" fmla="*/ 50318 w 112"/>
              <a:gd name="T85" fmla="*/ 40154 h 136"/>
              <a:gd name="T86" fmla="*/ 46293 w 112"/>
              <a:gd name="T87" fmla="*/ 40154 h 136"/>
              <a:gd name="T88" fmla="*/ 46293 w 112"/>
              <a:gd name="T89" fmla="*/ 0 h 136"/>
              <a:gd name="T90" fmla="*/ 34216 w 112"/>
              <a:gd name="T91" fmla="*/ 0 h 136"/>
              <a:gd name="T92" fmla="*/ 34216 w 112"/>
              <a:gd name="T93" fmla="*/ 40154 h 136"/>
              <a:gd name="T94" fmla="*/ 30191 w 112"/>
              <a:gd name="T95" fmla="*/ 40154 h 136"/>
              <a:gd name="T96" fmla="*/ 30191 w 112"/>
              <a:gd name="T97" fmla="*/ 12046 h 136"/>
              <a:gd name="T98" fmla="*/ 0 w 112"/>
              <a:gd name="T99" fmla="*/ 12046 h 136"/>
              <a:gd name="T100" fmla="*/ 0 w 112"/>
              <a:gd name="T101" fmla="*/ 48185 h 136"/>
              <a:gd name="T102" fmla="*/ 0 w 112"/>
              <a:gd name="T103" fmla="*/ 56216 h 136"/>
              <a:gd name="T104" fmla="*/ 0 w 112"/>
              <a:gd name="T105" fmla="*/ 273050 h 136"/>
              <a:gd name="T106" fmla="*/ 179132 w 112"/>
              <a:gd name="T107" fmla="*/ 273050 h 136"/>
              <a:gd name="T108" fmla="*/ 225425 w 112"/>
              <a:gd name="T109" fmla="*/ 220849 h 136"/>
              <a:gd name="T110" fmla="*/ 225425 w 112"/>
              <a:gd name="T111" fmla="*/ 168649 h 136"/>
              <a:gd name="T112" fmla="*/ 209323 w 112"/>
              <a:gd name="T113" fmla="*/ 184710 h 136"/>
              <a:gd name="T114" fmla="*/ 209323 w 112"/>
              <a:gd name="T115" fmla="*/ 202780 h 1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112" h="136">
                <a:moveTo>
                  <a:pt x="104" y="101"/>
                </a:moveTo>
                <a:lnTo>
                  <a:pt x="83" y="101"/>
                </a:lnTo>
                <a:lnTo>
                  <a:pt x="83" y="129"/>
                </a:lnTo>
                <a:lnTo>
                  <a:pt x="7" y="129"/>
                </a:lnTo>
                <a:lnTo>
                  <a:pt x="7" y="32"/>
                </a:lnTo>
                <a:lnTo>
                  <a:pt x="104" y="32"/>
                </a:lnTo>
                <a:lnTo>
                  <a:pt x="104" y="40"/>
                </a:lnTo>
                <a:lnTo>
                  <a:pt x="112" y="32"/>
                </a:lnTo>
                <a:lnTo>
                  <a:pt x="112" y="6"/>
                </a:lnTo>
                <a:lnTo>
                  <a:pt x="97" y="6"/>
                </a:lnTo>
                <a:lnTo>
                  <a:pt x="97" y="20"/>
                </a:lnTo>
                <a:lnTo>
                  <a:pt x="95" y="20"/>
                </a:lnTo>
                <a:lnTo>
                  <a:pt x="95" y="0"/>
                </a:lnTo>
                <a:lnTo>
                  <a:pt x="89" y="0"/>
                </a:lnTo>
                <a:lnTo>
                  <a:pt x="89" y="20"/>
                </a:lnTo>
                <a:lnTo>
                  <a:pt x="87" y="20"/>
                </a:lnTo>
                <a:lnTo>
                  <a:pt x="87" y="6"/>
                </a:lnTo>
                <a:lnTo>
                  <a:pt x="79" y="6"/>
                </a:lnTo>
                <a:lnTo>
                  <a:pt x="79" y="20"/>
                </a:lnTo>
                <a:lnTo>
                  <a:pt x="76" y="20"/>
                </a:lnTo>
                <a:lnTo>
                  <a:pt x="76" y="0"/>
                </a:lnTo>
                <a:lnTo>
                  <a:pt x="72" y="0"/>
                </a:lnTo>
                <a:lnTo>
                  <a:pt x="72" y="20"/>
                </a:lnTo>
                <a:lnTo>
                  <a:pt x="68" y="20"/>
                </a:lnTo>
                <a:lnTo>
                  <a:pt x="68" y="6"/>
                </a:lnTo>
                <a:lnTo>
                  <a:pt x="60" y="6"/>
                </a:lnTo>
                <a:lnTo>
                  <a:pt x="60" y="20"/>
                </a:lnTo>
                <a:lnTo>
                  <a:pt x="57" y="20"/>
                </a:lnTo>
                <a:lnTo>
                  <a:pt x="57" y="0"/>
                </a:lnTo>
                <a:lnTo>
                  <a:pt x="53" y="0"/>
                </a:lnTo>
                <a:lnTo>
                  <a:pt x="53" y="20"/>
                </a:lnTo>
                <a:lnTo>
                  <a:pt x="51" y="20"/>
                </a:lnTo>
                <a:lnTo>
                  <a:pt x="51" y="6"/>
                </a:lnTo>
                <a:lnTo>
                  <a:pt x="43" y="6"/>
                </a:lnTo>
                <a:lnTo>
                  <a:pt x="43" y="20"/>
                </a:lnTo>
                <a:lnTo>
                  <a:pt x="40" y="20"/>
                </a:lnTo>
                <a:lnTo>
                  <a:pt x="40" y="0"/>
                </a:lnTo>
                <a:lnTo>
                  <a:pt x="35" y="0"/>
                </a:lnTo>
                <a:lnTo>
                  <a:pt x="35" y="20"/>
                </a:lnTo>
                <a:lnTo>
                  <a:pt x="32" y="20"/>
                </a:lnTo>
                <a:lnTo>
                  <a:pt x="32" y="6"/>
                </a:lnTo>
                <a:lnTo>
                  <a:pt x="25" y="6"/>
                </a:lnTo>
                <a:lnTo>
                  <a:pt x="25" y="20"/>
                </a:lnTo>
                <a:lnTo>
                  <a:pt x="23" y="20"/>
                </a:lnTo>
                <a:lnTo>
                  <a:pt x="23" y="0"/>
                </a:lnTo>
                <a:lnTo>
                  <a:pt x="17" y="0"/>
                </a:lnTo>
                <a:lnTo>
                  <a:pt x="17" y="20"/>
                </a:lnTo>
                <a:lnTo>
                  <a:pt x="15" y="20"/>
                </a:lnTo>
                <a:lnTo>
                  <a:pt x="15" y="6"/>
                </a:lnTo>
                <a:lnTo>
                  <a:pt x="0" y="6"/>
                </a:lnTo>
                <a:lnTo>
                  <a:pt x="0" y="24"/>
                </a:lnTo>
                <a:lnTo>
                  <a:pt x="0" y="28"/>
                </a:lnTo>
                <a:lnTo>
                  <a:pt x="0" y="136"/>
                </a:lnTo>
                <a:lnTo>
                  <a:pt x="89" y="136"/>
                </a:lnTo>
                <a:lnTo>
                  <a:pt x="112" y="110"/>
                </a:lnTo>
                <a:lnTo>
                  <a:pt x="112" y="84"/>
                </a:lnTo>
                <a:lnTo>
                  <a:pt x="104" y="92"/>
                </a:lnTo>
                <a:lnTo>
                  <a:pt x="104" y="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7" name="Rectangle 117"/>
          <p:cNvSpPr>
            <a:spLocks noChangeArrowheads="1"/>
          </p:cNvSpPr>
          <p:nvPr/>
        </p:nvSpPr>
        <p:spPr bwMode="auto">
          <a:xfrm>
            <a:off x="5184775" y="4321175"/>
            <a:ext cx="88900" cy="14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38" name="Rectangle 118"/>
          <p:cNvSpPr>
            <a:spLocks noChangeArrowheads="1"/>
          </p:cNvSpPr>
          <p:nvPr/>
        </p:nvSpPr>
        <p:spPr bwMode="auto">
          <a:xfrm>
            <a:off x="5184775" y="4352925"/>
            <a:ext cx="88900" cy="14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39" name="Rectangle 119"/>
          <p:cNvSpPr>
            <a:spLocks noChangeArrowheads="1"/>
          </p:cNvSpPr>
          <p:nvPr/>
        </p:nvSpPr>
        <p:spPr bwMode="auto">
          <a:xfrm>
            <a:off x="5184775" y="4389438"/>
            <a:ext cx="88900" cy="11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0" name="Rectangle 120"/>
          <p:cNvSpPr>
            <a:spLocks noChangeArrowheads="1"/>
          </p:cNvSpPr>
          <p:nvPr/>
        </p:nvSpPr>
        <p:spPr bwMode="auto">
          <a:xfrm>
            <a:off x="5184775" y="4422775"/>
            <a:ext cx="88900" cy="14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1" name="Freeform 126"/>
          <p:cNvSpPr>
            <a:spLocks noEditPoints="1"/>
          </p:cNvSpPr>
          <p:nvPr/>
        </p:nvSpPr>
        <p:spPr bwMode="auto">
          <a:xfrm>
            <a:off x="5335588" y="2841625"/>
            <a:ext cx="163512" cy="265113"/>
          </a:xfrm>
          <a:custGeom>
            <a:avLst/>
            <a:gdLst>
              <a:gd name="T0" fmla="*/ 0 w 82"/>
              <a:gd name="T1" fmla="*/ 68287 h 132"/>
              <a:gd name="T2" fmla="*/ 0 w 82"/>
              <a:gd name="T3" fmla="*/ 265113 h 132"/>
              <a:gd name="T4" fmla="*/ 163512 w 82"/>
              <a:gd name="T5" fmla="*/ 198835 h 132"/>
              <a:gd name="T6" fmla="*/ 163512 w 82"/>
              <a:gd name="T7" fmla="*/ 0 h 132"/>
              <a:gd name="T8" fmla="*/ 0 w 82"/>
              <a:gd name="T9" fmla="*/ 68287 h 132"/>
              <a:gd name="T10" fmla="*/ 151548 w 82"/>
              <a:gd name="T11" fmla="*/ 20084 h 132"/>
              <a:gd name="T12" fmla="*/ 151548 w 82"/>
              <a:gd name="T13" fmla="*/ 188793 h 132"/>
              <a:gd name="T14" fmla="*/ 9970 w 82"/>
              <a:gd name="T15" fmla="*/ 132557 h 132"/>
              <a:gd name="T16" fmla="*/ 9970 w 82"/>
              <a:gd name="T17" fmla="*/ 76320 h 132"/>
              <a:gd name="T18" fmla="*/ 151548 w 82"/>
              <a:gd name="T19" fmla="*/ 20084 h 132"/>
              <a:gd name="T20" fmla="*/ 9970 w 82"/>
              <a:gd name="T21" fmla="*/ 140590 h 132"/>
              <a:gd name="T22" fmla="*/ 145566 w 82"/>
              <a:gd name="T23" fmla="*/ 192809 h 132"/>
              <a:gd name="T24" fmla="*/ 9970 w 82"/>
              <a:gd name="T25" fmla="*/ 249046 h 132"/>
              <a:gd name="T26" fmla="*/ 9970 w 82"/>
              <a:gd name="T27" fmla="*/ 140590 h 13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82" h="132">
                <a:moveTo>
                  <a:pt x="0" y="34"/>
                </a:moveTo>
                <a:lnTo>
                  <a:pt x="0" y="132"/>
                </a:lnTo>
                <a:lnTo>
                  <a:pt x="82" y="99"/>
                </a:lnTo>
                <a:lnTo>
                  <a:pt x="82" y="0"/>
                </a:lnTo>
                <a:lnTo>
                  <a:pt x="0" y="34"/>
                </a:lnTo>
                <a:close/>
                <a:moveTo>
                  <a:pt x="76" y="10"/>
                </a:moveTo>
                <a:lnTo>
                  <a:pt x="76" y="94"/>
                </a:lnTo>
                <a:lnTo>
                  <a:pt x="5" y="66"/>
                </a:lnTo>
                <a:lnTo>
                  <a:pt x="5" y="38"/>
                </a:lnTo>
                <a:lnTo>
                  <a:pt x="76" y="10"/>
                </a:lnTo>
                <a:close/>
                <a:moveTo>
                  <a:pt x="5" y="70"/>
                </a:moveTo>
                <a:lnTo>
                  <a:pt x="73" y="96"/>
                </a:lnTo>
                <a:lnTo>
                  <a:pt x="5" y="124"/>
                </a:lnTo>
                <a:lnTo>
                  <a:pt x="5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2" name="Freeform 127"/>
          <p:cNvSpPr/>
          <p:nvPr/>
        </p:nvSpPr>
        <p:spPr bwMode="auto">
          <a:xfrm>
            <a:off x="5153025" y="2841625"/>
            <a:ext cx="161925" cy="265113"/>
          </a:xfrm>
          <a:custGeom>
            <a:avLst/>
            <a:gdLst>
              <a:gd name="T0" fmla="*/ 0 w 81"/>
              <a:gd name="T1" fmla="*/ 198835 h 132"/>
              <a:gd name="T2" fmla="*/ 161925 w 81"/>
              <a:gd name="T3" fmla="*/ 265113 h 132"/>
              <a:gd name="T4" fmla="*/ 161925 w 81"/>
              <a:gd name="T5" fmla="*/ 68287 h 132"/>
              <a:gd name="T6" fmla="*/ 0 w 81"/>
              <a:gd name="T7" fmla="*/ 0 h 132"/>
              <a:gd name="T8" fmla="*/ 0 w 81"/>
              <a:gd name="T9" fmla="*/ 198835 h 1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" h="132">
                <a:moveTo>
                  <a:pt x="0" y="99"/>
                </a:moveTo>
                <a:lnTo>
                  <a:pt x="81" y="132"/>
                </a:lnTo>
                <a:lnTo>
                  <a:pt x="81" y="34"/>
                </a:lnTo>
                <a:lnTo>
                  <a:pt x="0" y="0"/>
                </a:lnTo>
                <a:lnTo>
                  <a:pt x="0" y="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3" name="Freeform 128"/>
          <p:cNvSpPr>
            <a:spLocks noEditPoints="1"/>
          </p:cNvSpPr>
          <p:nvPr/>
        </p:nvSpPr>
        <p:spPr bwMode="auto">
          <a:xfrm>
            <a:off x="5162550" y="2762250"/>
            <a:ext cx="333375" cy="131763"/>
          </a:xfrm>
          <a:custGeom>
            <a:avLst/>
            <a:gdLst>
              <a:gd name="T0" fmla="*/ 164679 w 166"/>
              <a:gd name="T1" fmla="*/ 0 h 66"/>
              <a:gd name="T2" fmla="*/ 0 w 166"/>
              <a:gd name="T3" fmla="*/ 63885 h 66"/>
              <a:gd name="T4" fmla="*/ 160663 w 166"/>
              <a:gd name="T5" fmla="*/ 131763 h 66"/>
              <a:gd name="T6" fmla="*/ 333375 w 166"/>
              <a:gd name="T7" fmla="*/ 63885 h 66"/>
              <a:gd name="T8" fmla="*/ 164679 w 166"/>
              <a:gd name="T9" fmla="*/ 0 h 66"/>
              <a:gd name="T10" fmla="*/ 164679 w 166"/>
              <a:gd name="T11" fmla="*/ 11978 h 66"/>
              <a:gd name="T12" fmla="*/ 303251 w 166"/>
              <a:gd name="T13" fmla="*/ 63885 h 66"/>
              <a:gd name="T14" fmla="*/ 164679 w 166"/>
              <a:gd name="T15" fmla="*/ 117788 h 66"/>
              <a:gd name="T16" fmla="*/ 164679 w 166"/>
              <a:gd name="T17" fmla="*/ 11978 h 66"/>
              <a:gd name="T18" fmla="*/ 156646 w 166"/>
              <a:gd name="T19" fmla="*/ 13975 h 66"/>
              <a:gd name="T20" fmla="*/ 156646 w 166"/>
              <a:gd name="T21" fmla="*/ 117788 h 66"/>
              <a:gd name="T22" fmla="*/ 30124 w 166"/>
              <a:gd name="T23" fmla="*/ 63885 h 66"/>
              <a:gd name="T24" fmla="*/ 156646 w 166"/>
              <a:gd name="T25" fmla="*/ 13975 h 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66" h="66">
                <a:moveTo>
                  <a:pt x="82" y="0"/>
                </a:moveTo>
                <a:lnTo>
                  <a:pt x="0" y="32"/>
                </a:lnTo>
                <a:lnTo>
                  <a:pt x="80" y="66"/>
                </a:lnTo>
                <a:lnTo>
                  <a:pt x="166" y="32"/>
                </a:lnTo>
                <a:lnTo>
                  <a:pt x="82" y="0"/>
                </a:lnTo>
                <a:close/>
                <a:moveTo>
                  <a:pt x="82" y="6"/>
                </a:moveTo>
                <a:lnTo>
                  <a:pt x="151" y="32"/>
                </a:lnTo>
                <a:lnTo>
                  <a:pt x="82" y="59"/>
                </a:lnTo>
                <a:lnTo>
                  <a:pt x="82" y="6"/>
                </a:lnTo>
                <a:close/>
                <a:moveTo>
                  <a:pt x="78" y="7"/>
                </a:moveTo>
                <a:lnTo>
                  <a:pt x="78" y="59"/>
                </a:lnTo>
                <a:lnTo>
                  <a:pt x="15" y="32"/>
                </a:lnTo>
                <a:lnTo>
                  <a:pt x="78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443605" y="56896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oo</a:t>
            </a:r>
            <a:r>
              <a:rPr lang="zh-CN" altLang="en-US"/>
              <a:t>方法（</a:t>
            </a:r>
            <a:r>
              <a:rPr lang="zh-CN" altLang="en-US"/>
              <a:t>类建模）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6440" y="3735070"/>
            <a:ext cx="7591425" cy="7207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4019550" y="88265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类图</a:t>
            </a:r>
            <a:endParaRPr lang="zh-CN" altLang="en-US"/>
          </a:p>
        </p:txBody>
      </p:sp>
      <p:pic>
        <p:nvPicPr>
          <p:cNvPr id="2" name="图片 4" descr="IMG_25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21590" y="1250950"/>
            <a:ext cx="8893175" cy="5683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866.538582677165,&quot;width&quot;:11154.192125984251}"/>
</p:tagLst>
</file>

<file path=ppt/tags/tag10.xml><?xml version="1.0" encoding="utf-8"?>
<p:tagLst xmlns:p="http://schemas.openxmlformats.org/presentationml/2006/main">
  <p:tag name="KSO_WPP_MARK_KEY" val="d66b1b7c-cd9a-453b-9b87-e5b2e0a9d029"/>
  <p:tag name="COMMONDATA" val="eyJoZGlkIjoiYTJhM2ExODVlZDUyODdmNzY3YTdkZDlmY2ZlNjlhNTU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867</Words>
  <Application>WPS 演示</Application>
  <PresentationFormat>全屏显示(4:3)</PresentationFormat>
  <Paragraphs>64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Calibri Light</vt:lpstr>
      <vt:lpstr>方正正中黑简体</vt:lpstr>
      <vt:lpstr>黑体</vt:lpstr>
      <vt:lpstr>微软雅黑</vt:lpstr>
      <vt:lpstr>Impact</vt:lpstr>
      <vt:lpstr>等线</vt:lpstr>
      <vt:lpstr>Times New Roman</vt:lpstr>
      <vt:lpstr>Roboto Condensed</vt:lpstr>
      <vt:lpstr>Arial Unicode MS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HZJ</dc:creator>
  <cp:lastModifiedBy>忆梦之巅</cp:lastModifiedBy>
  <cp:revision>45</cp:revision>
  <dcterms:created xsi:type="dcterms:W3CDTF">2015-08-01T03:11:00Z</dcterms:created>
  <dcterms:modified xsi:type="dcterms:W3CDTF">2023-04-09T10:33:26Z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47B20C43B9D8474CB2A8D6A70243DC0C</vt:lpwstr>
  </property>
</Properties>
</file>