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handoutMasterIdLst>
    <p:handoutMasterId r:id="rId76"/>
  </p:handoutMasterIdLst>
  <p:sldIdLst>
    <p:sldId id="256" r:id="rId4"/>
    <p:sldId id="339" r:id="rId5"/>
    <p:sldId id="258" r:id="rId7"/>
    <p:sldId id="259" r:id="rId8"/>
    <p:sldId id="260" r:id="rId9"/>
    <p:sldId id="261" r:id="rId10"/>
    <p:sldId id="262" r:id="rId11"/>
    <p:sldId id="263" r:id="rId12"/>
    <p:sldId id="264" r:id="rId13"/>
    <p:sldId id="257" r:id="rId14"/>
    <p:sldId id="340" r:id="rId15"/>
    <p:sldId id="341" r:id="rId16"/>
    <p:sldId id="342" r:id="rId17"/>
    <p:sldId id="265" r:id="rId18"/>
    <p:sldId id="266" r:id="rId19"/>
    <p:sldId id="267" r:id="rId20"/>
    <p:sldId id="268" r:id="rId21"/>
    <p:sldId id="269" r:id="rId22"/>
    <p:sldId id="310" r:id="rId23"/>
    <p:sldId id="343" r:id="rId24"/>
    <p:sldId id="344" r:id="rId25"/>
    <p:sldId id="345" r:id="rId26"/>
    <p:sldId id="346" r:id="rId27"/>
    <p:sldId id="270" r:id="rId28"/>
    <p:sldId id="349" r:id="rId29"/>
    <p:sldId id="350" r:id="rId30"/>
    <p:sldId id="351" r:id="rId31"/>
    <p:sldId id="352" r:id="rId32"/>
    <p:sldId id="353" r:id="rId33"/>
    <p:sldId id="355" r:id="rId34"/>
    <p:sldId id="356" r:id="rId35"/>
    <p:sldId id="357" r:id="rId36"/>
    <p:sldId id="277" r:id="rId37"/>
    <p:sldId id="278" r:id="rId38"/>
    <p:sldId id="391" r:id="rId39"/>
    <p:sldId id="279" r:id="rId40"/>
    <p:sldId id="280" r:id="rId41"/>
    <p:sldId id="274" r:id="rId42"/>
    <p:sldId id="281" r:id="rId43"/>
    <p:sldId id="290" r:id="rId44"/>
    <p:sldId id="296" r:id="rId45"/>
    <p:sldId id="392" r:id="rId46"/>
    <p:sldId id="393" r:id="rId47"/>
    <p:sldId id="282" r:id="rId48"/>
    <p:sldId id="283" r:id="rId49"/>
    <p:sldId id="289" r:id="rId50"/>
    <p:sldId id="284" r:id="rId51"/>
    <p:sldId id="285" r:id="rId52"/>
    <p:sldId id="286" r:id="rId53"/>
    <p:sldId id="287" r:id="rId54"/>
    <p:sldId id="288" r:id="rId55"/>
    <p:sldId id="291" r:id="rId56"/>
    <p:sldId id="292" r:id="rId57"/>
    <p:sldId id="293" r:id="rId58"/>
    <p:sldId id="294" r:id="rId59"/>
    <p:sldId id="295" r:id="rId60"/>
    <p:sldId id="413" r:id="rId61"/>
    <p:sldId id="414" r:id="rId62"/>
    <p:sldId id="415" r:id="rId63"/>
    <p:sldId id="416" r:id="rId64"/>
    <p:sldId id="417" r:id="rId65"/>
    <p:sldId id="418" r:id="rId66"/>
    <p:sldId id="427" r:id="rId67"/>
    <p:sldId id="419" r:id="rId68"/>
    <p:sldId id="420" r:id="rId69"/>
    <p:sldId id="421" r:id="rId70"/>
    <p:sldId id="422" r:id="rId71"/>
    <p:sldId id="423" r:id="rId72"/>
    <p:sldId id="424" r:id="rId73"/>
    <p:sldId id="425" r:id="rId74"/>
    <p:sldId id="426" r:id="rId7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4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9" Type="http://schemas.openxmlformats.org/officeDocument/2006/relationships/tableStyles" Target="tableStyles.xml"/><Relationship Id="rId78" Type="http://schemas.openxmlformats.org/officeDocument/2006/relationships/viewProps" Target="viewProps.xml"/><Relationship Id="rId77" Type="http://schemas.openxmlformats.org/officeDocument/2006/relationships/presProps" Target="presProps.xml"/><Relationship Id="rId76" Type="http://schemas.openxmlformats.org/officeDocument/2006/relationships/handoutMaster" Target="handoutMasters/handoutMaster1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FC7C9-F0B4-4019-9703-19074CD168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A1381-5A55-4F1B-9109-16764A3299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C4723-2E06-4662-9591-C2130E7F4E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A1381-5A55-4F1B-9109-16764A3299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1" Type="http://schemas.openxmlformats.org/officeDocument/2006/relationships/tags" Target="../tags/tag15.xml"/><Relationship Id="rId20" Type="http://schemas.openxmlformats.org/officeDocument/2006/relationships/tags" Target="../tags/tag14.xml"/><Relationship Id="rId2" Type="http://schemas.openxmlformats.org/officeDocument/2006/relationships/tags" Target="../tags/tag1.xml"/><Relationship Id="rId19" Type="http://schemas.openxmlformats.org/officeDocument/2006/relationships/tags" Target="../tags/tag13.xml"/><Relationship Id="rId18" Type="http://schemas.openxmlformats.org/officeDocument/2006/relationships/tags" Target="../tags/tag12.xml"/><Relationship Id="rId17" Type="http://schemas.openxmlformats.org/officeDocument/2006/relationships/tags" Target="../tags/tag11.xml"/><Relationship Id="rId16" Type="http://schemas.openxmlformats.org/officeDocument/2006/relationships/image" Target="../media/image5.png"/><Relationship Id="rId15" Type="http://schemas.openxmlformats.org/officeDocument/2006/relationships/tags" Target="../tags/tag10.xml"/><Relationship Id="rId14" Type="http://schemas.openxmlformats.org/officeDocument/2006/relationships/image" Target="../media/image4.png"/><Relationship Id="rId13" Type="http://schemas.openxmlformats.org/officeDocument/2006/relationships/tags" Target="../tags/tag9.xml"/><Relationship Id="rId12" Type="http://schemas.openxmlformats.org/officeDocument/2006/relationships/image" Target="../media/image3.png"/><Relationship Id="rId11" Type="http://schemas.openxmlformats.org/officeDocument/2006/relationships/tags" Target="../tags/tag8.xml"/><Relationship Id="rId10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image" Target="../media/image7.png"/><Relationship Id="rId3" Type="http://schemas.openxmlformats.org/officeDocument/2006/relationships/tags" Target="../tags/tag16.xml"/><Relationship Id="rId2" Type="http://schemas.openxmlformats.org/officeDocument/2006/relationships/image" Target="../media/image6.jpeg"/><Relationship Id="rId10" Type="http://schemas.openxmlformats.org/officeDocument/2006/relationships/tags" Target="../tags/tag2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image" Target="../media/image5.png"/><Relationship Id="rId6" Type="http://schemas.openxmlformats.org/officeDocument/2006/relationships/tags" Target="../tags/tag25.xml"/><Relationship Id="rId5" Type="http://schemas.openxmlformats.org/officeDocument/2006/relationships/image" Target="../media/image4.png"/><Relationship Id="rId4" Type="http://schemas.openxmlformats.org/officeDocument/2006/relationships/tags" Target="../tags/tag24.xml"/><Relationship Id="rId3" Type="http://schemas.openxmlformats.org/officeDocument/2006/relationships/image" Target="../media/image8.jpeg"/><Relationship Id="rId21" Type="http://schemas.openxmlformats.org/officeDocument/2006/relationships/tags" Target="../tags/tag37.xml"/><Relationship Id="rId20" Type="http://schemas.openxmlformats.org/officeDocument/2006/relationships/tags" Target="../tags/tag36.xml"/><Relationship Id="rId2" Type="http://schemas.openxmlformats.org/officeDocument/2006/relationships/tags" Target="../tags/tag23.xml"/><Relationship Id="rId19" Type="http://schemas.openxmlformats.org/officeDocument/2006/relationships/tags" Target="../tags/tag35.xml"/><Relationship Id="rId18" Type="http://schemas.openxmlformats.org/officeDocument/2006/relationships/tags" Target="../tags/tag34.xml"/><Relationship Id="rId17" Type="http://schemas.openxmlformats.org/officeDocument/2006/relationships/tags" Target="../tags/tag33.xml"/><Relationship Id="rId16" Type="http://schemas.openxmlformats.org/officeDocument/2006/relationships/image" Target="../media/image3.png"/><Relationship Id="rId15" Type="http://schemas.openxmlformats.org/officeDocument/2006/relationships/tags" Target="../tags/tag32.xml"/><Relationship Id="rId14" Type="http://schemas.openxmlformats.org/officeDocument/2006/relationships/image" Target="../media/image2.png"/><Relationship Id="rId13" Type="http://schemas.openxmlformats.org/officeDocument/2006/relationships/tags" Target="../tags/tag31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image" Target="../media/image7.png"/><Relationship Id="rId4" Type="http://schemas.openxmlformats.org/officeDocument/2006/relationships/tags" Target="../tags/tag39.xml"/><Relationship Id="rId3" Type="http://schemas.openxmlformats.org/officeDocument/2006/relationships/image" Target="../media/image8.jpeg"/><Relationship Id="rId2" Type="http://schemas.openxmlformats.org/officeDocument/2006/relationships/tags" Target="../tags/tag38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image" Target="../media/image7.png"/><Relationship Id="rId4" Type="http://schemas.openxmlformats.org/officeDocument/2006/relationships/tags" Target="../tags/tag48.xml"/><Relationship Id="rId3" Type="http://schemas.openxmlformats.org/officeDocument/2006/relationships/image" Target="../media/image8.jpeg"/><Relationship Id="rId2" Type="http://schemas.openxmlformats.org/officeDocument/2006/relationships/tags" Target="../tags/tag47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tags" Target="../tags/tag62.xml"/><Relationship Id="rId7" Type="http://schemas.openxmlformats.org/officeDocument/2006/relationships/tags" Target="../tags/tag61.xml"/><Relationship Id="rId6" Type="http://schemas.openxmlformats.org/officeDocument/2006/relationships/tags" Target="../tags/tag60.xml"/><Relationship Id="rId5" Type="http://schemas.openxmlformats.org/officeDocument/2006/relationships/image" Target="../media/image9.png"/><Relationship Id="rId4" Type="http://schemas.openxmlformats.org/officeDocument/2006/relationships/tags" Target="../tags/tag59.xml"/><Relationship Id="rId3" Type="http://schemas.openxmlformats.org/officeDocument/2006/relationships/image" Target="../media/image8.jpeg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image" Target="../media/image7.png"/><Relationship Id="rId3" Type="http://schemas.openxmlformats.org/officeDocument/2006/relationships/tags" Target="../tags/tag73.xm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image" Target="../media/image7.png"/><Relationship Id="rId3" Type="http://schemas.openxmlformats.org/officeDocument/2006/relationships/tags" Target="../tags/tag79.xm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image" Target="../media/image5.png"/><Relationship Id="rId5" Type="http://schemas.openxmlformats.org/officeDocument/2006/relationships/tags" Target="../tags/tag86.xml"/><Relationship Id="rId4" Type="http://schemas.openxmlformats.org/officeDocument/2006/relationships/image" Target="../media/image4.png"/><Relationship Id="rId3" Type="http://schemas.openxmlformats.org/officeDocument/2006/relationships/tags" Target="../tags/tag85.xml"/><Relationship Id="rId20" Type="http://schemas.openxmlformats.org/officeDocument/2006/relationships/tags" Target="../tags/tag98.xml"/><Relationship Id="rId2" Type="http://schemas.openxmlformats.org/officeDocument/2006/relationships/image" Target="../media/image6.jpeg"/><Relationship Id="rId19" Type="http://schemas.openxmlformats.org/officeDocument/2006/relationships/tags" Target="../tags/tag97.xml"/><Relationship Id="rId18" Type="http://schemas.openxmlformats.org/officeDocument/2006/relationships/tags" Target="../tags/tag96.xml"/><Relationship Id="rId17" Type="http://schemas.openxmlformats.org/officeDocument/2006/relationships/tags" Target="../tags/tag95.xml"/><Relationship Id="rId16" Type="http://schemas.openxmlformats.org/officeDocument/2006/relationships/tags" Target="../tags/tag94.xml"/><Relationship Id="rId15" Type="http://schemas.openxmlformats.org/officeDocument/2006/relationships/image" Target="../media/image3.png"/><Relationship Id="rId14" Type="http://schemas.openxmlformats.org/officeDocument/2006/relationships/tags" Target="../tags/tag93.xml"/><Relationship Id="rId13" Type="http://schemas.openxmlformats.org/officeDocument/2006/relationships/image" Target="../media/image2.png"/><Relationship Id="rId12" Type="http://schemas.openxmlformats.org/officeDocument/2006/relationships/tags" Target="../tags/tag92.xml"/><Relationship Id="rId11" Type="http://schemas.openxmlformats.org/officeDocument/2006/relationships/tags" Target="../tags/tag91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image" Target="../media/image11.png"/><Relationship Id="rId5" Type="http://schemas.openxmlformats.org/officeDocument/2006/relationships/tags" Target="../tags/tag100.xml"/><Relationship Id="rId4" Type="http://schemas.openxmlformats.org/officeDocument/2006/relationships/image" Target="../media/image10.png"/><Relationship Id="rId3" Type="http://schemas.openxmlformats.org/officeDocument/2006/relationships/tags" Target="../tags/tag99.xml"/><Relationship Id="rId2" Type="http://schemas.openxmlformats.org/officeDocument/2006/relationships/image" Target="../media/image6.jpeg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image" Target="../media/image11.png"/><Relationship Id="rId7" Type="http://schemas.openxmlformats.org/officeDocument/2006/relationships/tags" Target="../tags/tag108.xml"/><Relationship Id="rId6" Type="http://schemas.openxmlformats.org/officeDocument/2006/relationships/image" Target="../media/image12.png"/><Relationship Id="rId5" Type="http://schemas.openxmlformats.org/officeDocument/2006/relationships/tags" Target="../tags/tag107.xml"/><Relationship Id="rId4" Type="http://schemas.openxmlformats.org/officeDocument/2006/relationships/image" Target="../media/image10.png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3" Type="http://schemas.openxmlformats.org/officeDocument/2006/relationships/tags" Target="../tags/tag113.xml"/><Relationship Id="rId12" Type="http://schemas.openxmlformats.org/officeDocument/2006/relationships/tags" Target="../tags/tag112.xml"/><Relationship Id="rId11" Type="http://schemas.openxmlformats.org/officeDocument/2006/relationships/tags" Target="../tags/tag111.xml"/><Relationship Id="rId10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image" Target="../media/image11.png"/><Relationship Id="rId6" Type="http://schemas.openxmlformats.org/officeDocument/2006/relationships/tags" Target="../tags/tag116.xml"/><Relationship Id="rId5" Type="http://schemas.openxmlformats.org/officeDocument/2006/relationships/image" Target="../media/image10.png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image" Target="../media/image6.jpeg"/><Relationship Id="rId13" Type="http://schemas.openxmlformats.org/officeDocument/2006/relationships/tags" Target="../tags/tag122.xml"/><Relationship Id="rId12" Type="http://schemas.openxmlformats.org/officeDocument/2006/relationships/tags" Target="../tags/tag12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image" Target="../media/image11.png"/><Relationship Id="rId6" Type="http://schemas.openxmlformats.org/officeDocument/2006/relationships/tags" Target="../tags/tag125.xml"/><Relationship Id="rId5" Type="http://schemas.openxmlformats.org/officeDocument/2006/relationships/image" Target="../media/image10.png"/><Relationship Id="rId4" Type="http://schemas.openxmlformats.org/officeDocument/2006/relationships/tags" Target="../tags/tag124.xml"/><Relationship Id="rId3" Type="http://schemas.openxmlformats.org/officeDocument/2006/relationships/tags" Target="../tags/tag123.xml"/><Relationship Id="rId2" Type="http://schemas.openxmlformats.org/officeDocument/2006/relationships/image" Target="../media/image6.jpeg"/><Relationship Id="rId13" Type="http://schemas.openxmlformats.org/officeDocument/2006/relationships/tags" Target="../tags/tag13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image" Target="../media/image11.png"/><Relationship Id="rId6" Type="http://schemas.openxmlformats.org/officeDocument/2006/relationships/tags" Target="../tags/tag134.xml"/><Relationship Id="rId5" Type="http://schemas.openxmlformats.org/officeDocument/2006/relationships/image" Target="../media/image10.png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image" Target="../media/image6.jpeg"/><Relationship Id="rId13" Type="http://schemas.openxmlformats.org/officeDocument/2006/relationships/tags" Target="../tags/tag140.xml"/><Relationship Id="rId12" Type="http://schemas.openxmlformats.org/officeDocument/2006/relationships/tags" Target="../tags/tag139.xml"/><Relationship Id="rId11" Type="http://schemas.openxmlformats.org/officeDocument/2006/relationships/tags" Target="../tags/tag138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46.xml"/><Relationship Id="rId8" Type="http://schemas.openxmlformats.org/officeDocument/2006/relationships/tags" Target="../tags/tag145.xml"/><Relationship Id="rId7" Type="http://schemas.openxmlformats.org/officeDocument/2006/relationships/tags" Target="../tags/tag144.xml"/><Relationship Id="rId6" Type="http://schemas.openxmlformats.org/officeDocument/2006/relationships/tags" Target="../tags/tag143.xml"/><Relationship Id="rId5" Type="http://schemas.openxmlformats.org/officeDocument/2006/relationships/tags" Target="../tags/tag142.xml"/><Relationship Id="rId4" Type="http://schemas.openxmlformats.org/officeDocument/2006/relationships/image" Target="../media/image11.png"/><Relationship Id="rId3" Type="http://schemas.openxmlformats.org/officeDocument/2006/relationships/tags" Target="../tags/tag141.xml"/><Relationship Id="rId2" Type="http://schemas.openxmlformats.org/officeDocument/2006/relationships/image" Target="../media/image6.jpeg"/><Relationship Id="rId13" Type="http://schemas.openxmlformats.org/officeDocument/2006/relationships/tags" Target="../tags/tag150.xml"/><Relationship Id="rId12" Type="http://schemas.openxmlformats.org/officeDocument/2006/relationships/tags" Target="../tags/tag149.xml"/><Relationship Id="rId11" Type="http://schemas.openxmlformats.org/officeDocument/2006/relationships/tags" Target="../tags/tag148.xml"/><Relationship Id="rId10" Type="http://schemas.openxmlformats.org/officeDocument/2006/relationships/tags" Target="../tags/tag147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56.xml"/><Relationship Id="rId8" Type="http://schemas.openxmlformats.org/officeDocument/2006/relationships/tags" Target="../tags/tag155.xml"/><Relationship Id="rId7" Type="http://schemas.openxmlformats.org/officeDocument/2006/relationships/tags" Target="../tags/tag154.xml"/><Relationship Id="rId6" Type="http://schemas.openxmlformats.org/officeDocument/2006/relationships/tags" Target="../tags/tag153.xml"/><Relationship Id="rId5" Type="http://schemas.openxmlformats.org/officeDocument/2006/relationships/image" Target="../media/image13.png"/><Relationship Id="rId4" Type="http://schemas.openxmlformats.org/officeDocument/2006/relationships/tags" Target="../tags/tag152.xml"/><Relationship Id="rId3" Type="http://schemas.openxmlformats.org/officeDocument/2006/relationships/tags" Target="../tags/tag151.xml"/><Relationship Id="rId2" Type="http://schemas.openxmlformats.org/officeDocument/2006/relationships/image" Target="../media/image6.jpeg"/><Relationship Id="rId11" Type="http://schemas.openxmlformats.org/officeDocument/2006/relationships/tags" Target="../tags/tag158.xml"/><Relationship Id="rId10" Type="http://schemas.openxmlformats.org/officeDocument/2006/relationships/tags" Target="../tags/tag15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C25F-8B19-46E5-9FDB-5A14F8D617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EA09A-4A46-4422-9829-CEE38B0032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C25F-8B19-46E5-9FDB-5A14F8D617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EA09A-4A46-4422-9829-CEE38B0032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C25F-8B19-46E5-9FDB-5A14F8D617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EA09A-4A46-4422-9829-CEE38B0032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椭圆 7"/>
          <p:cNvSpPr/>
          <p:nvPr>
            <p:custDataLst>
              <p:tags r:id="rId4"/>
            </p:custDataLst>
          </p:nvPr>
        </p:nvSpPr>
        <p:spPr>
          <a:xfrm>
            <a:off x="3976649" y="1335049"/>
            <a:ext cx="4238702" cy="4238702"/>
          </a:xfrm>
          <a:prstGeom prst="ellipse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" name="直接连接符 8"/>
          <p:cNvCxnSpPr/>
          <p:nvPr>
            <p:custDataLst>
              <p:tags r:id="rId5"/>
            </p:custDataLst>
          </p:nvPr>
        </p:nvCxnSpPr>
        <p:spPr>
          <a:xfrm>
            <a:off x="3644900" y="1689100"/>
            <a:ext cx="1041400" cy="10414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3351251" y="1636582"/>
            <a:ext cx="1041400" cy="10414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7"/>
            </p:custDataLst>
          </p:nvPr>
        </p:nvCxnSpPr>
        <p:spPr>
          <a:xfrm>
            <a:off x="7580433" y="5099909"/>
            <a:ext cx="1041400" cy="10414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8"/>
            </p:custDataLst>
          </p:nvPr>
        </p:nvCxnSpPr>
        <p:spPr>
          <a:xfrm>
            <a:off x="7286784" y="5047391"/>
            <a:ext cx="1041400" cy="10414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>
            <a:off x="8441872" y="1329297"/>
            <a:ext cx="1499514" cy="137455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>
            <p:custDataLst>
              <p:tags r:id="rId11"/>
            </p:custDataLst>
          </p:nvPr>
        </p:nvPicPr>
        <p:blipFill rotWithShape="1">
          <a:blip r:embed="rId12"/>
          <a:srcRect/>
          <a:stretch>
            <a:fillRect/>
          </a:stretch>
        </p:blipFill>
        <p:spPr>
          <a:xfrm>
            <a:off x="3812093" y="703384"/>
            <a:ext cx="1667560" cy="132548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13"/>
            </p:custDataLst>
          </p:nvPr>
        </p:nvPicPr>
        <p:blipFill rotWithShape="1">
          <a:blip r:embed="rId14"/>
          <a:srcRect/>
          <a:stretch>
            <a:fillRect/>
          </a:stretch>
        </p:blipFill>
        <p:spPr>
          <a:xfrm>
            <a:off x="1" y="-1"/>
            <a:ext cx="2508748" cy="6858003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>
            <p:custDataLst>
              <p:tags r:id="rId15"/>
            </p:custDataLst>
          </p:nvPr>
        </p:nvPicPr>
        <p:blipFill rotWithShape="1">
          <a:blip r:embed="rId16"/>
          <a:srcRect/>
          <a:stretch>
            <a:fillRect/>
          </a:stretch>
        </p:blipFill>
        <p:spPr>
          <a:xfrm>
            <a:off x="9618615" y="0"/>
            <a:ext cx="2573384" cy="68580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7"/>
            </p:custDataLst>
          </p:nvPr>
        </p:nvSpPr>
        <p:spPr>
          <a:xfrm>
            <a:off x="4062160" y="2807056"/>
            <a:ext cx="4068698" cy="918565"/>
          </a:xfrm>
        </p:spPr>
        <p:txBody>
          <a:bodyPr anchor="b">
            <a:normAutofit/>
          </a:bodyPr>
          <a:lstStyle>
            <a:lvl1pPr algn="ctr">
              <a:defRPr sz="4800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1"/>
            </p:custDataLst>
          </p:nvPr>
        </p:nvSpPr>
        <p:spPr>
          <a:xfrm>
            <a:off x="4062160" y="3774862"/>
            <a:ext cx="4068698" cy="942516"/>
          </a:xfrm>
        </p:spPr>
        <p:txBody>
          <a:bodyPr>
            <a:normAutofit/>
          </a:bodyPr>
          <a:lstStyle>
            <a:lvl1pPr marL="0" indent="0" algn="ctr">
              <a:buNone/>
              <a:defRPr sz="15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10301196" y="0"/>
            <a:ext cx="1890805" cy="6858002"/>
          </a:xfrm>
          <a:custGeom>
            <a:avLst/>
            <a:gdLst>
              <a:gd name="connsiteX0" fmla="*/ 0 w 1890805"/>
              <a:gd name="connsiteY0" fmla="*/ 0 h 6858002"/>
              <a:gd name="connsiteX1" fmla="*/ 1890805 w 1890805"/>
              <a:gd name="connsiteY1" fmla="*/ 0 h 6858002"/>
              <a:gd name="connsiteX2" fmla="*/ 1890805 w 1890805"/>
              <a:gd name="connsiteY2" fmla="*/ 6858002 h 6858002"/>
              <a:gd name="connsiteX3" fmla="*/ 0 w 1890805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0805" h="6858002">
                <a:moveTo>
                  <a:pt x="0" y="0"/>
                </a:moveTo>
                <a:lnTo>
                  <a:pt x="1890805" y="0"/>
                </a:lnTo>
                <a:lnTo>
                  <a:pt x="1890805" y="6858002"/>
                </a:lnTo>
                <a:lnTo>
                  <a:pt x="0" y="6858002"/>
                </a:lnTo>
                <a:close/>
              </a:path>
            </a:pathLst>
          </a:custGeom>
        </p:spPr>
      </p:pic>
      <p:pic>
        <p:nvPicPr>
          <p:cNvPr id="11" name="图片 10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 flipH="1">
            <a:off x="0" y="0"/>
            <a:ext cx="1890805" cy="6858002"/>
          </a:xfrm>
          <a:custGeom>
            <a:avLst/>
            <a:gdLst>
              <a:gd name="connsiteX0" fmla="*/ 0 w 1890805"/>
              <a:gd name="connsiteY0" fmla="*/ 0 h 6858002"/>
              <a:gd name="connsiteX1" fmla="*/ 1890805 w 1890805"/>
              <a:gd name="connsiteY1" fmla="*/ 0 h 6858002"/>
              <a:gd name="connsiteX2" fmla="*/ 1890805 w 1890805"/>
              <a:gd name="connsiteY2" fmla="*/ 6858002 h 6858002"/>
              <a:gd name="connsiteX3" fmla="*/ 0 w 1890805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0805" h="6858002">
                <a:moveTo>
                  <a:pt x="0" y="0"/>
                </a:moveTo>
                <a:lnTo>
                  <a:pt x="1890805" y="0"/>
                </a:lnTo>
                <a:lnTo>
                  <a:pt x="1890805" y="6858002"/>
                </a:lnTo>
                <a:lnTo>
                  <a:pt x="0" y="6858002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5400000">
            <a:off x="2667001" y="-2666998"/>
            <a:ext cx="6858000" cy="12192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 rotWithShape="1">
          <a:blip r:embed="rId5"/>
          <a:srcRect/>
          <a:stretch>
            <a:fillRect/>
          </a:stretch>
        </p:blipFill>
        <p:spPr>
          <a:xfrm>
            <a:off x="1" y="-1"/>
            <a:ext cx="2508748" cy="685800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>
            <a:off x="9618615" y="0"/>
            <a:ext cx="2573384" cy="6858002"/>
          </a:xfrm>
          <a:prstGeom prst="rect">
            <a:avLst/>
          </a:prstGeom>
        </p:spPr>
      </p:pic>
      <p:sp>
        <p:nvSpPr>
          <p:cNvPr id="8" name="椭圆 7"/>
          <p:cNvSpPr/>
          <p:nvPr userDrawn="1">
            <p:custDataLst>
              <p:tags r:id="rId8"/>
            </p:custDataLst>
          </p:nvPr>
        </p:nvSpPr>
        <p:spPr>
          <a:xfrm>
            <a:off x="3976649" y="1335049"/>
            <a:ext cx="4238702" cy="4238702"/>
          </a:xfrm>
          <a:prstGeom prst="ellipse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/>
              </a:solidFill>
            </a:endParaRPr>
          </a:p>
        </p:txBody>
      </p:sp>
      <p:cxnSp>
        <p:nvCxnSpPr>
          <p:cNvPr id="9" name="直接连接符 8"/>
          <p:cNvCxnSpPr/>
          <p:nvPr userDrawn="1">
            <p:custDataLst>
              <p:tags r:id="rId9"/>
            </p:custDataLst>
          </p:nvPr>
        </p:nvCxnSpPr>
        <p:spPr>
          <a:xfrm>
            <a:off x="3644900" y="1689100"/>
            <a:ext cx="1041400" cy="10414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>
            <p:custDataLst>
              <p:tags r:id="rId10"/>
            </p:custDataLst>
          </p:nvPr>
        </p:nvCxnSpPr>
        <p:spPr>
          <a:xfrm>
            <a:off x="3351251" y="1636582"/>
            <a:ext cx="1041400" cy="10414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>
            <p:custDataLst>
              <p:tags r:id="rId11"/>
            </p:custDataLst>
          </p:nvPr>
        </p:nvCxnSpPr>
        <p:spPr>
          <a:xfrm>
            <a:off x="7580433" y="5099909"/>
            <a:ext cx="1041400" cy="10414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>
            <p:custDataLst>
              <p:tags r:id="rId12"/>
            </p:custDataLst>
          </p:nvPr>
        </p:nvCxnSpPr>
        <p:spPr>
          <a:xfrm>
            <a:off x="7286784" y="5047391"/>
            <a:ext cx="1041400" cy="10414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 rotWithShape="1">
          <a:blip r:embed="rId14"/>
          <a:srcRect/>
          <a:stretch>
            <a:fillRect/>
          </a:stretch>
        </p:blipFill>
        <p:spPr>
          <a:xfrm>
            <a:off x="8441872" y="1329297"/>
            <a:ext cx="1499514" cy="137455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>
            <p:custDataLst>
              <p:tags r:id="rId15"/>
            </p:custDataLst>
          </p:nvPr>
        </p:nvPicPr>
        <p:blipFill rotWithShape="1">
          <a:blip r:embed="rId16"/>
          <a:srcRect/>
          <a:stretch>
            <a:fillRect/>
          </a:stretch>
        </p:blipFill>
        <p:spPr>
          <a:xfrm>
            <a:off x="3812093" y="703384"/>
            <a:ext cx="1667560" cy="13254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7"/>
            </p:custDataLst>
          </p:nvPr>
        </p:nvSpPr>
        <p:spPr>
          <a:xfrm>
            <a:off x="3976648" y="3001998"/>
            <a:ext cx="4238703" cy="865905"/>
          </a:xfrm>
        </p:spPr>
        <p:txBody>
          <a:bodyPr anchor="b" anchorCtr="0">
            <a:normAutofit/>
          </a:bodyPr>
          <a:lstStyle>
            <a:lvl1pPr algn="ctr">
              <a:defRPr sz="3600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3976648" y="3920422"/>
            <a:ext cx="4238703" cy="1044148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5400000">
            <a:off x="2667001" y="-2666998"/>
            <a:ext cx="6858000" cy="12192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/>
          <a:stretch>
            <a:fillRect/>
          </a:stretch>
        </p:blipFill>
        <p:spPr>
          <a:xfrm>
            <a:off x="10301196" y="0"/>
            <a:ext cx="1890805" cy="6858002"/>
          </a:xfrm>
          <a:custGeom>
            <a:avLst/>
            <a:gdLst>
              <a:gd name="connsiteX0" fmla="*/ 0 w 1890805"/>
              <a:gd name="connsiteY0" fmla="*/ 0 h 6858002"/>
              <a:gd name="connsiteX1" fmla="*/ 1890805 w 1890805"/>
              <a:gd name="connsiteY1" fmla="*/ 0 h 6858002"/>
              <a:gd name="connsiteX2" fmla="*/ 1890805 w 1890805"/>
              <a:gd name="connsiteY2" fmla="*/ 6858002 h 6858002"/>
              <a:gd name="connsiteX3" fmla="*/ 0 w 1890805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0805" h="6858002">
                <a:moveTo>
                  <a:pt x="0" y="0"/>
                </a:moveTo>
                <a:lnTo>
                  <a:pt x="1890805" y="0"/>
                </a:lnTo>
                <a:lnTo>
                  <a:pt x="1890805" y="6858002"/>
                </a:lnTo>
                <a:lnTo>
                  <a:pt x="0" y="6858002"/>
                </a:lnTo>
                <a:close/>
              </a:path>
            </a:pathLst>
          </a:cu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5"/>
          <a:srcRect/>
          <a:stretch>
            <a:fillRect/>
          </a:stretch>
        </p:blipFill>
        <p:spPr>
          <a:xfrm flipH="1">
            <a:off x="0" y="0"/>
            <a:ext cx="1890805" cy="6858002"/>
          </a:xfrm>
          <a:custGeom>
            <a:avLst/>
            <a:gdLst>
              <a:gd name="connsiteX0" fmla="*/ 0 w 1890805"/>
              <a:gd name="connsiteY0" fmla="*/ 0 h 6858002"/>
              <a:gd name="connsiteX1" fmla="*/ 1890805 w 1890805"/>
              <a:gd name="connsiteY1" fmla="*/ 0 h 6858002"/>
              <a:gd name="connsiteX2" fmla="*/ 1890805 w 1890805"/>
              <a:gd name="connsiteY2" fmla="*/ 6858002 h 6858002"/>
              <a:gd name="connsiteX3" fmla="*/ 0 w 1890805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0805" h="6858002">
                <a:moveTo>
                  <a:pt x="0" y="0"/>
                </a:moveTo>
                <a:lnTo>
                  <a:pt x="1890805" y="0"/>
                </a:lnTo>
                <a:lnTo>
                  <a:pt x="1890805" y="6858002"/>
                </a:lnTo>
                <a:lnTo>
                  <a:pt x="0" y="6858002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5400000">
            <a:off x="2667001" y="-2666998"/>
            <a:ext cx="6858000" cy="12192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/>
          <a:stretch>
            <a:fillRect/>
          </a:stretch>
        </p:blipFill>
        <p:spPr>
          <a:xfrm>
            <a:off x="10301196" y="0"/>
            <a:ext cx="1890805" cy="6858002"/>
          </a:xfrm>
          <a:custGeom>
            <a:avLst/>
            <a:gdLst>
              <a:gd name="connsiteX0" fmla="*/ 0 w 1890805"/>
              <a:gd name="connsiteY0" fmla="*/ 0 h 6858002"/>
              <a:gd name="connsiteX1" fmla="*/ 1890805 w 1890805"/>
              <a:gd name="connsiteY1" fmla="*/ 0 h 6858002"/>
              <a:gd name="connsiteX2" fmla="*/ 1890805 w 1890805"/>
              <a:gd name="connsiteY2" fmla="*/ 6858002 h 6858002"/>
              <a:gd name="connsiteX3" fmla="*/ 0 w 1890805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0805" h="6858002">
                <a:moveTo>
                  <a:pt x="0" y="0"/>
                </a:moveTo>
                <a:lnTo>
                  <a:pt x="1890805" y="0"/>
                </a:lnTo>
                <a:lnTo>
                  <a:pt x="1890805" y="6858002"/>
                </a:lnTo>
                <a:lnTo>
                  <a:pt x="0" y="6858002"/>
                </a:lnTo>
                <a:close/>
              </a:path>
            </a:pathLst>
          </a:cu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5"/>
          <a:srcRect/>
          <a:stretch>
            <a:fillRect/>
          </a:stretch>
        </p:blipFill>
        <p:spPr>
          <a:xfrm flipH="1">
            <a:off x="0" y="0"/>
            <a:ext cx="1890805" cy="6858002"/>
          </a:xfrm>
          <a:custGeom>
            <a:avLst/>
            <a:gdLst>
              <a:gd name="connsiteX0" fmla="*/ 0 w 1890805"/>
              <a:gd name="connsiteY0" fmla="*/ 0 h 6858002"/>
              <a:gd name="connsiteX1" fmla="*/ 1890805 w 1890805"/>
              <a:gd name="connsiteY1" fmla="*/ 0 h 6858002"/>
              <a:gd name="connsiteX2" fmla="*/ 1890805 w 1890805"/>
              <a:gd name="connsiteY2" fmla="*/ 6858002 h 6858002"/>
              <a:gd name="connsiteX3" fmla="*/ 0 w 1890805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0805" h="6858002">
                <a:moveTo>
                  <a:pt x="0" y="0"/>
                </a:moveTo>
                <a:lnTo>
                  <a:pt x="1890805" y="0"/>
                </a:lnTo>
                <a:lnTo>
                  <a:pt x="1890805" y="6858002"/>
                </a:lnTo>
                <a:lnTo>
                  <a:pt x="0" y="6858002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0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1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5400000">
            <a:off x="2667001" y="-2666998"/>
            <a:ext cx="6858000" cy="12192000"/>
          </a:xfrm>
          <a:prstGeom prst="rect">
            <a:avLst/>
          </a:prstGeom>
        </p:spPr>
      </p:pic>
      <p:pic>
        <p:nvPicPr>
          <p:cNvPr id="9" name="图片 8" descr="12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-142240" y="-11430"/>
            <a:ext cx="3310255" cy="14211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>
            <a:normAutofit/>
          </a:bodyPr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>
            <a:normAutofit/>
          </a:bodyPr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C25F-8B19-46E5-9FDB-5A14F8D617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EA09A-4A46-4422-9829-CEE38B0032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 flipH="1">
            <a:off x="0" y="0"/>
            <a:ext cx="1890805" cy="6858002"/>
          </a:xfrm>
          <a:custGeom>
            <a:avLst/>
            <a:gdLst>
              <a:gd name="connsiteX0" fmla="*/ 0 w 1890805"/>
              <a:gd name="connsiteY0" fmla="*/ 0 h 6858002"/>
              <a:gd name="connsiteX1" fmla="*/ 1890805 w 1890805"/>
              <a:gd name="connsiteY1" fmla="*/ 0 h 6858002"/>
              <a:gd name="connsiteX2" fmla="*/ 1890805 w 1890805"/>
              <a:gd name="connsiteY2" fmla="*/ 6858002 h 6858002"/>
              <a:gd name="connsiteX3" fmla="*/ 0 w 1890805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0805" h="6858002">
                <a:moveTo>
                  <a:pt x="0" y="0"/>
                </a:moveTo>
                <a:lnTo>
                  <a:pt x="1890805" y="0"/>
                </a:lnTo>
                <a:lnTo>
                  <a:pt x="1890805" y="6858002"/>
                </a:lnTo>
                <a:lnTo>
                  <a:pt x="0" y="6858002"/>
                </a:lnTo>
                <a:close/>
              </a:path>
            </a:pathLst>
          </a:cu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881" y="952508"/>
            <a:ext cx="9828101" cy="5388907"/>
          </a:xfrm>
        </p:spPr>
        <p:txBody>
          <a:bodyPr vert="eaVert">
            <a:normAutofit/>
          </a:bodyPr>
          <a:lstStyle>
            <a:lvl1pPr indent="0" eaLnBrk="1" fontAlgn="auto" latinLnBrk="0" hangingPunct="1"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10301196" y="0"/>
            <a:ext cx="1890805" cy="6858002"/>
          </a:xfrm>
          <a:custGeom>
            <a:avLst/>
            <a:gdLst>
              <a:gd name="connsiteX0" fmla="*/ 0 w 1890805"/>
              <a:gd name="connsiteY0" fmla="*/ 0 h 6858002"/>
              <a:gd name="connsiteX1" fmla="*/ 1890805 w 1890805"/>
              <a:gd name="connsiteY1" fmla="*/ 0 h 6858002"/>
              <a:gd name="connsiteX2" fmla="*/ 1890805 w 1890805"/>
              <a:gd name="connsiteY2" fmla="*/ 6858002 h 6858002"/>
              <a:gd name="connsiteX3" fmla="*/ 0 w 1890805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0805" h="6858002">
                <a:moveTo>
                  <a:pt x="0" y="0"/>
                </a:moveTo>
                <a:lnTo>
                  <a:pt x="1890805" y="0"/>
                </a:lnTo>
                <a:lnTo>
                  <a:pt x="1890805" y="6858002"/>
                </a:lnTo>
                <a:lnTo>
                  <a:pt x="0" y="6858002"/>
                </a:lnTo>
                <a:close/>
              </a:path>
            </a:pathLst>
          </a:cu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 flipH="1">
            <a:off x="0" y="0"/>
            <a:ext cx="1890805" cy="6858002"/>
          </a:xfrm>
          <a:custGeom>
            <a:avLst/>
            <a:gdLst>
              <a:gd name="connsiteX0" fmla="*/ 0 w 1890805"/>
              <a:gd name="connsiteY0" fmla="*/ 0 h 6858002"/>
              <a:gd name="connsiteX1" fmla="*/ 1890805 w 1890805"/>
              <a:gd name="connsiteY1" fmla="*/ 0 h 6858002"/>
              <a:gd name="connsiteX2" fmla="*/ 1890805 w 1890805"/>
              <a:gd name="connsiteY2" fmla="*/ 6858002 h 6858002"/>
              <a:gd name="connsiteX3" fmla="*/ 0 w 1890805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0805" h="6858002">
                <a:moveTo>
                  <a:pt x="0" y="0"/>
                </a:moveTo>
                <a:lnTo>
                  <a:pt x="1890805" y="0"/>
                </a:lnTo>
                <a:lnTo>
                  <a:pt x="1890805" y="6858002"/>
                </a:lnTo>
                <a:lnTo>
                  <a:pt x="0" y="6858002"/>
                </a:lnTo>
                <a:close/>
              </a:path>
            </a:pathLst>
          </a:cu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1" y="-1"/>
            <a:ext cx="2508748" cy="685800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>
            <a:off x="9618615" y="0"/>
            <a:ext cx="2573384" cy="6858002"/>
          </a:xfrm>
          <a:prstGeom prst="rect">
            <a:avLst/>
          </a:prstGeom>
        </p:spPr>
      </p:pic>
      <p:sp>
        <p:nvSpPr>
          <p:cNvPr id="9" name="椭圆 8"/>
          <p:cNvSpPr/>
          <p:nvPr>
            <p:custDataLst>
              <p:tags r:id="rId7"/>
            </p:custDataLst>
          </p:nvPr>
        </p:nvSpPr>
        <p:spPr>
          <a:xfrm>
            <a:off x="3826840" y="1185240"/>
            <a:ext cx="4538320" cy="4538320"/>
          </a:xfrm>
          <a:prstGeom prst="ellipse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>
            <p:custDataLst>
              <p:tags r:id="rId8"/>
            </p:custDataLst>
          </p:nvPr>
        </p:nvCxnSpPr>
        <p:spPr>
          <a:xfrm>
            <a:off x="3644900" y="1689100"/>
            <a:ext cx="1041400" cy="10414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9"/>
            </p:custDataLst>
          </p:nvPr>
        </p:nvCxnSpPr>
        <p:spPr>
          <a:xfrm>
            <a:off x="3351251" y="1636582"/>
            <a:ext cx="1041400" cy="10414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10"/>
            </p:custDataLst>
          </p:nvPr>
        </p:nvCxnSpPr>
        <p:spPr>
          <a:xfrm>
            <a:off x="7580433" y="5099909"/>
            <a:ext cx="1041400" cy="10414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11"/>
            </p:custDataLst>
          </p:nvPr>
        </p:nvCxnSpPr>
        <p:spPr>
          <a:xfrm>
            <a:off x="7286784" y="5047391"/>
            <a:ext cx="1041400" cy="10414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>
            <p:custDataLst>
              <p:tags r:id="rId12"/>
            </p:custDataLst>
          </p:nvPr>
        </p:nvPicPr>
        <p:blipFill rotWithShape="1">
          <a:blip r:embed="rId13"/>
          <a:srcRect/>
          <a:stretch>
            <a:fillRect/>
          </a:stretch>
        </p:blipFill>
        <p:spPr>
          <a:xfrm>
            <a:off x="8441872" y="1329297"/>
            <a:ext cx="1499514" cy="137455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14"/>
            </p:custDataLst>
          </p:nvPr>
        </p:nvPicPr>
        <p:blipFill rotWithShape="1">
          <a:blip r:embed="rId15"/>
          <a:srcRect/>
          <a:stretch>
            <a:fillRect/>
          </a:stretch>
        </p:blipFill>
        <p:spPr>
          <a:xfrm>
            <a:off x="3812093" y="703384"/>
            <a:ext cx="1667560" cy="1325480"/>
          </a:xfrm>
          <a:prstGeom prst="rect">
            <a:avLst/>
          </a:prstGeom>
        </p:spPr>
      </p:pic>
      <p:sp>
        <p:nvSpPr>
          <p:cNvPr id="17" name="文本占位符 14"/>
          <p:cNvSpPr>
            <a:spLocks noGrp="1"/>
          </p:cNvSpPr>
          <p:nvPr>
            <p:ph type="body" sz="quarter" idx="13"/>
            <p:custDataLst>
              <p:tags r:id="rId16"/>
            </p:custDataLst>
          </p:nvPr>
        </p:nvSpPr>
        <p:spPr>
          <a:xfrm>
            <a:off x="3584439" y="3941166"/>
            <a:ext cx="5008375" cy="962255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7"/>
            </p:custDataLst>
          </p:nvPr>
        </p:nvSpPr>
        <p:spPr>
          <a:xfrm>
            <a:off x="3584439" y="2739407"/>
            <a:ext cx="5008375" cy="1199882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90000"/>
              </a:lnSpc>
              <a:buNone/>
              <a:defRPr kumimoji="0" lang="zh-CN" altLang="en-US" sz="7200" b="0" i="0" u="none" strike="noStrike" kern="1200" cap="none" spc="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84455" y="-36195"/>
            <a:ext cx="1196340" cy="11195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 rot="5400000">
            <a:off x="10175240" y="4841240"/>
            <a:ext cx="2044700" cy="1988820"/>
          </a:xfrm>
          <a:custGeom>
            <a:avLst/>
            <a:gdLst>
              <a:gd name="connsiteX0" fmla="*/ 0 w 1890805"/>
              <a:gd name="connsiteY0" fmla="*/ 0 h 6858002"/>
              <a:gd name="connsiteX1" fmla="*/ 1890805 w 1890805"/>
              <a:gd name="connsiteY1" fmla="*/ 0 h 6858002"/>
              <a:gd name="connsiteX2" fmla="*/ 1890805 w 1890805"/>
              <a:gd name="connsiteY2" fmla="*/ 6858002 h 6858002"/>
              <a:gd name="connsiteX3" fmla="*/ 0 w 1890805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0805" h="6858002">
                <a:moveTo>
                  <a:pt x="0" y="0"/>
                </a:moveTo>
                <a:lnTo>
                  <a:pt x="1890805" y="0"/>
                </a:lnTo>
                <a:lnTo>
                  <a:pt x="1890805" y="6858002"/>
                </a:lnTo>
                <a:lnTo>
                  <a:pt x="0" y="6858002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84455" y="-36195"/>
            <a:ext cx="1196340" cy="11195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>
            <a:off x="84455" y="789305"/>
            <a:ext cx="855345" cy="8001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 rotWithShape="1">
          <a:blip r:embed="rId8"/>
          <a:srcRect/>
          <a:stretch>
            <a:fillRect/>
          </a:stretch>
        </p:blipFill>
        <p:spPr>
          <a:xfrm rot="5400000">
            <a:off x="10175240" y="4841240"/>
            <a:ext cx="2044700" cy="1988820"/>
          </a:xfrm>
          <a:custGeom>
            <a:avLst/>
            <a:gdLst>
              <a:gd name="connsiteX0" fmla="*/ 0 w 1890805"/>
              <a:gd name="connsiteY0" fmla="*/ 0 h 6858002"/>
              <a:gd name="connsiteX1" fmla="*/ 1890805 w 1890805"/>
              <a:gd name="connsiteY1" fmla="*/ 0 h 6858002"/>
              <a:gd name="connsiteX2" fmla="*/ 1890805 w 1890805"/>
              <a:gd name="connsiteY2" fmla="*/ 6858002 h 6858002"/>
              <a:gd name="connsiteX3" fmla="*/ 0 w 1890805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0805" h="6858002">
                <a:moveTo>
                  <a:pt x="0" y="0"/>
                </a:moveTo>
                <a:lnTo>
                  <a:pt x="1890805" y="0"/>
                </a:lnTo>
                <a:lnTo>
                  <a:pt x="1890805" y="6858002"/>
                </a:lnTo>
                <a:lnTo>
                  <a:pt x="0" y="6858002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 rotWithShape="1">
          <a:blip r:embed="rId5"/>
          <a:srcRect/>
          <a:stretch>
            <a:fillRect/>
          </a:stretch>
        </p:blipFill>
        <p:spPr>
          <a:xfrm>
            <a:off x="84455" y="-36195"/>
            <a:ext cx="1196340" cy="111950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 rot="5400000">
            <a:off x="10175240" y="4841240"/>
            <a:ext cx="2044700" cy="1988820"/>
          </a:xfrm>
          <a:custGeom>
            <a:avLst/>
            <a:gdLst>
              <a:gd name="connsiteX0" fmla="*/ 0 w 1890805"/>
              <a:gd name="connsiteY0" fmla="*/ 0 h 6858002"/>
              <a:gd name="connsiteX1" fmla="*/ 1890805 w 1890805"/>
              <a:gd name="connsiteY1" fmla="*/ 0 h 6858002"/>
              <a:gd name="connsiteX2" fmla="*/ 1890805 w 1890805"/>
              <a:gd name="connsiteY2" fmla="*/ 6858002 h 6858002"/>
              <a:gd name="connsiteX3" fmla="*/ 0 w 1890805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0805" h="6858002">
                <a:moveTo>
                  <a:pt x="0" y="0"/>
                </a:moveTo>
                <a:lnTo>
                  <a:pt x="1890805" y="0"/>
                </a:lnTo>
                <a:lnTo>
                  <a:pt x="1890805" y="6858002"/>
                </a:lnTo>
                <a:lnTo>
                  <a:pt x="0" y="6858002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 rotWithShape="1">
          <a:blip r:embed="rId5"/>
          <a:srcRect/>
          <a:stretch>
            <a:fillRect/>
          </a:stretch>
        </p:blipFill>
        <p:spPr>
          <a:xfrm>
            <a:off x="84455" y="-36195"/>
            <a:ext cx="1196340" cy="111950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 rot="5400000">
            <a:off x="10175240" y="4841240"/>
            <a:ext cx="2044700" cy="1988820"/>
          </a:xfrm>
          <a:custGeom>
            <a:avLst/>
            <a:gdLst>
              <a:gd name="connsiteX0" fmla="*/ 0 w 1890805"/>
              <a:gd name="connsiteY0" fmla="*/ 0 h 6858002"/>
              <a:gd name="connsiteX1" fmla="*/ 1890805 w 1890805"/>
              <a:gd name="connsiteY1" fmla="*/ 0 h 6858002"/>
              <a:gd name="connsiteX2" fmla="*/ 1890805 w 1890805"/>
              <a:gd name="connsiteY2" fmla="*/ 6858002 h 6858002"/>
              <a:gd name="connsiteX3" fmla="*/ 0 w 1890805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0805" h="6858002">
                <a:moveTo>
                  <a:pt x="0" y="0"/>
                </a:moveTo>
                <a:lnTo>
                  <a:pt x="1890805" y="0"/>
                </a:lnTo>
                <a:lnTo>
                  <a:pt x="1890805" y="6858002"/>
                </a:lnTo>
                <a:lnTo>
                  <a:pt x="0" y="6858002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 rotWithShape="1">
          <a:blip r:embed="rId5"/>
          <a:srcRect/>
          <a:stretch>
            <a:fillRect/>
          </a:stretch>
        </p:blipFill>
        <p:spPr>
          <a:xfrm>
            <a:off x="84455" y="-36195"/>
            <a:ext cx="1196340" cy="111950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 rot="5400000">
            <a:off x="10175240" y="4841240"/>
            <a:ext cx="2044700" cy="1988820"/>
          </a:xfrm>
          <a:custGeom>
            <a:avLst/>
            <a:gdLst>
              <a:gd name="connsiteX0" fmla="*/ 0 w 1890805"/>
              <a:gd name="connsiteY0" fmla="*/ 0 h 6858002"/>
              <a:gd name="connsiteX1" fmla="*/ 1890805 w 1890805"/>
              <a:gd name="connsiteY1" fmla="*/ 0 h 6858002"/>
              <a:gd name="connsiteX2" fmla="*/ 1890805 w 1890805"/>
              <a:gd name="connsiteY2" fmla="*/ 6858002 h 6858002"/>
              <a:gd name="connsiteX3" fmla="*/ 0 w 1890805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0805" h="6858002">
                <a:moveTo>
                  <a:pt x="0" y="0"/>
                </a:moveTo>
                <a:lnTo>
                  <a:pt x="1890805" y="0"/>
                </a:lnTo>
                <a:lnTo>
                  <a:pt x="1890805" y="6858002"/>
                </a:lnTo>
                <a:lnTo>
                  <a:pt x="0" y="6858002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3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 rot="5400000">
            <a:off x="10175297" y="4841297"/>
            <a:ext cx="2044798" cy="1988609"/>
          </a:xfrm>
          <a:custGeom>
            <a:avLst/>
            <a:gdLst>
              <a:gd name="connsiteX0" fmla="*/ 0 w 1890805"/>
              <a:gd name="connsiteY0" fmla="*/ 0 h 6858002"/>
              <a:gd name="connsiteX1" fmla="*/ 1890805 w 1890805"/>
              <a:gd name="connsiteY1" fmla="*/ 0 h 6858002"/>
              <a:gd name="connsiteX2" fmla="*/ 1890805 w 1890805"/>
              <a:gd name="connsiteY2" fmla="*/ 6858002 h 6858002"/>
              <a:gd name="connsiteX3" fmla="*/ 0 w 1890805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0805" h="6858002">
                <a:moveTo>
                  <a:pt x="0" y="0"/>
                </a:moveTo>
                <a:lnTo>
                  <a:pt x="1890805" y="0"/>
                </a:lnTo>
                <a:lnTo>
                  <a:pt x="1890805" y="6858002"/>
                </a:lnTo>
                <a:lnTo>
                  <a:pt x="0" y="6858002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 rotWithShape="1">
          <a:blip r:embed="rId5"/>
          <a:srcRect/>
          <a:stretch>
            <a:fillRect/>
          </a:stretch>
        </p:blipFill>
        <p:spPr>
          <a:xfrm>
            <a:off x="9737725" y="0"/>
            <a:ext cx="2454275" cy="2386965"/>
          </a:xfrm>
          <a:custGeom>
            <a:avLst/>
            <a:gdLst>
              <a:gd name="connsiteX0" fmla="*/ 0 w 1890805"/>
              <a:gd name="connsiteY0" fmla="*/ 0 h 6858002"/>
              <a:gd name="connsiteX1" fmla="*/ 1890805 w 1890805"/>
              <a:gd name="connsiteY1" fmla="*/ 0 h 6858002"/>
              <a:gd name="connsiteX2" fmla="*/ 1890805 w 1890805"/>
              <a:gd name="connsiteY2" fmla="*/ 6858002 h 6858002"/>
              <a:gd name="connsiteX3" fmla="*/ 0 w 1890805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0805" h="6858002">
                <a:moveTo>
                  <a:pt x="0" y="0"/>
                </a:moveTo>
                <a:lnTo>
                  <a:pt x="1890805" y="0"/>
                </a:lnTo>
                <a:lnTo>
                  <a:pt x="1890805" y="6858002"/>
                </a:lnTo>
                <a:lnTo>
                  <a:pt x="0" y="6858002"/>
                </a:lnTo>
                <a:close/>
              </a:path>
            </a:pathLst>
          </a:custGeom>
        </p:spPr>
      </p:pic>
      <p:pic>
        <p:nvPicPr>
          <p:cNvPr id="11" name="图片 10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 rotWithShape="1">
          <a:blip r:embed="rId5"/>
          <a:srcRect/>
          <a:stretch>
            <a:fillRect/>
          </a:stretch>
        </p:blipFill>
        <p:spPr>
          <a:xfrm rot="10800000">
            <a:off x="0" y="4471035"/>
            <a:ext cx="2454275" cy="2386965"/>
          </a:xfrm>
          <a:custGeom>
            <a:avLst/>
            <a:gdLst>
              <a:gd name="connsiteX0" fmla="*/ 0 w 1890805"/>
              <a:gd name="connsiteY0" fmla="*/ 0 h 6858002"/>
              <a:gd name="connsiteX1" fmla="*/ 1890805 w 1890805"/>
              <a:gd name="connsiteY1" fmla="*/ 0 h 6858002"/>
              <a:gd name="connsiteX2" fmla="*/ 1890805 w 1890805"/>
              <a:gd name="connsiteY2" fmla="*/ 6858002 h 6858002"/>
              <a:gd name="connsiteX3" fmla="*/ 0 w 1890805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0805" h="6858002">
                <a:moveTo>
                  <a:pt x="0" y="0"/>
                </a:moveTo>
                <a:lnTo>
                  <a:pt x="1890805" y="0"/>
                </a:lnTo>
                <a:lnTo>
                  <a:pt x="1890805" y="6858002"/>
                </a:lnTo>
                <a:lnTo>
                  <a:pt x="0" y="6858002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C25F-8B19-46E5-9FDB-5A14F8D617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EA09A-4A46-4422-9829-CEE38B0032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C25F-8B19-46E5-9FDB-5A14F8D617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EA09A-4A46-4422-9829-CEE38B0032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C25F-8B19-46E5-9FDB-5A14F8D617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EA09A-4A46-4422-9829-CEE38B0032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C25F-8B19-46E5-9FDB-5A14F8D617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EA09A-4A46-4422-9829-CEE38B0032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C25F-8B19-46E5-9FDB-5A14F8D617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EA09A-4A46-4422-9829-CEE38B0032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C25F-8B19-46E5-9FDB-5A14F8D617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EA09A-4A46-4422-9829-CEE38B0032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C25F-8B19-46E5-9FDB-5A14F8D617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EA09A-4A46-4422-9829-CEE38B0032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64.xml"/><Relationship Id="rId23" Type="http://schemas.openxmlformats.org/officeDocument/2006/relationships/tags" Target="../tags/tag163.xml"/><Relationship Id="rId22" Type="http://schemas.openxmlformats.org/officeDocument/2006/relationships/tags" Target="../tags/tag162.xml"/><Relationship Id="rId21" Type="http://schemas.openxmlformats.org/officeDocument/2006/relationships/tags" Target="../tags/tag161.xml"/><Relationship Id="rId20" Type="http://schemas.openxmlformats.org/officeDocument/2006/relationships/tags" Target="../tags/tag160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59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9C25F-8B19-46E5-9FDB-5A14F8D617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EA09A-4A46-4422-9829-CEE38B0032D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1" Type="http://schemas.openxmlformats.org/officeDocument/2006/relationships/tags" Target="../tags/tag17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4" Type="http://schemas.openxmlformats.org/officeDocument/2006/relationships/notesSlide" Target="../notesSlides/notesSlide1.xml"/><Relationship Id="rId13" Type="http://schemas.openxmlformats.org/officeDocument/2006/relationships/slideLayout" Target="../slideLayouts/slideLayout17.xml"/><Relationship Id="rId12" Type="http://schemas.openxmlformats.org/officeDocument/2006/relationships/tags" Target="../tags/tag176.xml"/><Relationship Id="rId11" Type="http://schemas.openxmlformats.org/officeDocument/2006/relationships/tags" Target="../tags/tag175.xml"/><Relationship Id="rId10" Type="http://schemas.openxmlformats.org/officeDocument/2006/relationships/tags" Target="../tags/tag174.xml"/><Relationship Id="rId1" Type="http://schemas.openxmlformats.org/officeDocument/2006/relationships/tags" Target="../tags/tag16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8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9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0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1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3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5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6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7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8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工作流培训</a:t>
            </a:r>
            <a:endParaRPr lang="zh-CN" altLang="en-US" sz="6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东方汇创</a:t>
            </a:r>
            <a:r>
              <a:rPr lang="en-US" altLang="zh-CN" dirty="0" smtClean="0"/>
              <a:t>(</a:t>
            </a:r>
            <a:r>
              <a:rPr lang="zh-CN" altLang="en-US" dirty="0" smtClean="0"/>
              <a:t>北京</a:t>
            </a:r>
            <a:r>
              <a:rPr lang="en-US" altLang="zh-CN" dirty="0" smtClean="0"/>
              <a:t>)</a:t>
            </a:r>
            <a:r>
              <a:rPr lang="zh-CN" altLang="en-US" dirty="0"/>
              <a:t>软件</a:t>
            </a:r>
            <a:r>
              <a:rPr lang="zh-CN" altLang="en-US" dirty="0" smtClean="0"/>
              <a:t>有限公司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2020-10-15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activiti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Activiti6</a:t>
            </a:r>
            <a:r>
              <a:rPr lang="zh-CN" altLang="en-US" dirty="0" smtClean="0"/>
              <a:t>是由</a:t>
            </a:r>
            <a:r>
              <a:rPr lang="en-US" altLang="zh-CN" dirty="0" smtClean="0"/>
              <a:t>Alfresco</a:t>
            </a:r>
            <a:r>
              <a:rPr lang="zh-CN" altLang="en-US" dirty="0" smtClean="0"/>
              <a:t>软件在</a:t>
            </a:r>
            <a:r>
              <a:rPr lang="en-US" altLang="zh-CN" dirty="0" smtClean="0"/>
              <a:t>2010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17</a:t>
            </a:r>
            <a:r>
              <a:rPr lang="zh-CN" altLang="en-US" dirty="0" smtClean="0"/>
              <a:t>日发布的业务流程管理（</a:t>
            </a:r>
            <a:r>
              <a:rPr lang="en-US" altLang="zh-CN" dirty="0" smtClean="0"/>
              <a:t>BPM</a:t>
            </a:r>
            <a:r>
              <a:rPr lang="zh-CN" altLang="en-US" dirty="0" smtClean="0"/>
              <a:t>）框架，它是覆盖了业务流程管理、工作流、服务协作等领域的一个开源的、灵活的、易扩展的可执行流程语言框架。</a:t>
            </a:r>
            <a:r>
              <a:rPr lang="en-US" altLang="zh-CN" dirty="0" err="1" smtClean="0"/>
              <a:t>Activiti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许可的开源</a:t>
            </a:r>
            <a:r>
              <a:rPr lang="en-US" altLang="zh-CN" dirty="0" smtClean="0"/>
              <a:t>BPM</a:t>
            </a:r>
            <a:r>
              <a:rPr lang="zh-CN" altLang="en-US" dirty="0" smtClean="0"/>
              <a:t>平台，创始人</a:t>
            </a:r>
            <a:r>
              <a:rPr lang="en-US" altLang="zh-CN" dirty="0" smtClean="0"/>
              <a:t>Tom </a:t>
            </a:r>
            <a:r>
              <a:rPr lang="en-US" altLang="zh-CN" dirty="0" err="1" smtClean="0"/>
              <a:t>Baeyens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JBoss</a:t>
            </a:r>
            <a:r>
              <a:rPr lang="en-US" altLang="zh-CN" dirty="0" smtClean="0"/>
              <a:t> JBPM</a:t>
            </a:r>
            <a:r>
              <a:rPr lang="zh-CN" altLang="en-US" dirty="0" smtClean="0"/>
              <a:t>的项目架构师，它的特色是提供了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插件，开发人员可以通过插件直接绘画出业务流程图。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79730"/>
            <a:ext cx="9144000" cy="871220"/>
          </a:xfrm>
        </p:spPr>
        <p:txBody>
          <a:bodyPr vert="horz" anchor="t" anchorCtr="0">
            <a:normAutofit fontScale="90000"/>
          </a:bodyPr>
          <a:p>
            <a:pPr algn="ctr">
              <a:lnSpc>
                <a:spcPct val="10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工作流及集成系统拓扑图</a:t>
            </a:r>
            <a:b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</a:br>
            <a:endParaRPr lang="zh-CN" altLang="en-US"/>
          </a:p>
        </p:txBody>
      </p:sp>
      <p:pic>
        <p:nvPicPr>
          <p:cNvPr id="3" name="图片 2" descr="工作流系统拓扑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401445"/>
            <a:ext cx="10058400" cy="47218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79730"/>
            <a:ext cx="9144000" cy="871220"/>
          </a:xfrm>
        </p:spPr>
        <p:txBody>
          <a:bodyPr vert="horz" anchor="t" anchorCtr="0">
            <a:normAutofit fontScale="90000"/>
          </a:bodyPr>
          <a:p>
            <a:pPr algn="ctr">
              <a:lnSpc>
                <a:spcPct val="10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工作流及集成系统拓扑图</a:t>
            </a:r>
            <a:b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</a:b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11530" y="1875790"/>
            <a:ext cx="1092962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zh-CN" altLang="zh-CN" sz="2000"/>
              <a:t>根据公司系统技术路线，该拓扑图，分成四个子系统</a:t>
            </a:r>
            <a:r>
              <a:rPr lang="en-US" altLang="zh-CN" sz="2000"/>
              <a:t>:</a:t>
            </a:r>
            <a:endParaRPr lang="en-US" altLang="zh-CN" sz="2000"/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 altLang="zh-CN" sz="2000"/>
              <a:t>  </a:t>
            </a:r>
            <a:r>
              <a:rPr lang="zh-CN" altLang="zh-CN" sz="2000"/>
              <a:t>工作流后台系统，负责提供维护工作流接口及运行工作流引擎，负责导向工作流节点定义页面</a:t>
            </a:r>
            <a:r>
              <a:rPr lang="en-US" altLang="zh-CN" sz="2000"/>
              <a:t>url</a:t>
            </a:r>
            <a:r>
              <a:rPr lang="zh-CN" altLang="en-US" sz="2000"/>
              <a:t>，</a:t>
            </a:r>
            <a:endParaRPr lang="zh-CN" altLang="en-US" sz="2000"/>
          </a:p>
          <a:p>
            <a:pPr indent="0">
              <a:buFont typeface="Wingdings" panose="05000000000000000000" charset="0"/>
              <a:buNone/>
            </a:pPr>
            <a:r>
              <a:rPr lang="zh-CN" altLang="en-US" sz="2000"/>
              <a:t>       负责调用工作流节点配置外部系统接口（业务后台系统</a:t>
            </a:r>
            <a:r>
              <a:rPr lang="en-US" altLang="zh-CN" sz="2000"/>
              <a:t>)</a:t>
            </a:r>
            <a:r>
              <a:rPr lang="zh-CN" altLang="en-US" sz="2000"/>
              <a:t>。和其他三个系统都有交互。它不关心业务功能，专注于工作流节点推进。</a:t>
            </a:r>
            <a:endParaRPr lang="zh-CN" altLang="en-US" sz="2000"/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 sz="2000"/>
              <a:t>   工作流设计系统，基于</a:t>
            </a:r>
            <a:r>
              <a:rPr lang="en-US" altLang="zh-CN" sz="2000"/>
              <a:t>vue</a:t>
            </a:r>
            <a:r>
              <a:rPr lang="zh-CN" altLang="en-US" sz="2000"/>
              <a:t>。基于</a:t>
            </a:r>
            <a:r>
              <a:rPr lang="en-US" altLang="zh-CN" sz="2000"/>
              <a:t>bpmn .js </a:t>
            </a:r>
            <a:r>
              <a:rPr lang="zh-CN" altLang="zh-CN" sz="2000"/>
              <a:t>实现的可视化工作流设计。读取和提交工作流时和工作流后台系统交互。</a:t>
            </a:r>
            <a:endParaRPr lang="zh-CN" altLang="zh-CN" sz="2000"/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zh-CN" sz="2000"/>
              <a:t>  业务后台</a:t>
            </a:r>
            <a:r>
              <a:rPr lang="zh-CN" altLang="zh-CN" sz="2000">
                <a:sym typeface="+mn-ea"/>
              </a:rPr>
              <a:t>系统，负责提供工作流后台系统调用的接口实现（微服务</a:t>
            </a:r>
            <a:r>
              <a:rPr lang="en-US" altLang="zh-CN" sz="2000">
                <a:sym typeface="+mn-ea"/>
              </a:rPr>
              <a:t>)</a:t>
            </a:r>
            <a:r>
              <a:rPr lang="zh-CN" altLang="zh-CN" sz="2000">
                <a:sym typeface="+mn-ea"/>
              </a:rPr>
              <a:t>。理论上这样的业务后台系统可以有任意多个</a:t>
            </a:r>
            <a:r>
              <a:rPr lang="en-US" altLang="zh-CN" sz="2000">
                <a:sym typeface="+mn-ea"/>
              </a:rPr>
              <a:t>,</a:t>
            </a:r>
            <a:r>
              <a:rPr lang="zh-CN" altLang="en-US" sz="2000">
                <a:sym typeface="+mn-ea"/>
              </a:rPr>
              <a:t>工作流节点都能配置对接上。由工作流后台系统根据工作流节点配置，触发调用接口。它不关心工作流功能，专心做业务功能实现</a:t>
            </a:r>
            <a:endParaRPr lang="zh-CN" altLang="en-US" sz="2000">
              <a:sym typeface="+mn-ea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 sz="2000">
                <a:sym typeface="+mn-ea"/>
              </a:rPr>
              <a:t> 业务前台系统，</a:t>
            </a:r>
            <a:r>
              <a:rPr lang="zh-CN" altLang="zh-CN" sz="2000">
                <a:sym typeface="+mn-ea"/>
              </a:rPr>
              <a:t>基于</a:t>
            </a:r>
            <a:r>
              <a:rPr lang="en-US" altLang="zh-CN" sz="2000">
                <a:sym typeface="+mn-ea"/>
              </a:rPr>
              <a:t>vue</a:t>
            </a:r>
            <a:r>
              <a:rPr lang="zh-CN" altLang="en-US" sz="2000">
                <a:sym typeface="+mn-ea"/>
              </a:rPr>
              <a:t>。为工作流提供对应工作流节点业务页面展示。理论上这样的业务前台系统可以有任意多个，工作流系统都能无缝衔接。由工作流后台系统根据工作流节点配置，自动重定向到展示页面。</a:t>
            </a:r>
            <a:endParaRPr lang="zh-CN" altLang="en-US" sz="2000">
              <a:sym typeface="+mn-ea"/>
            </a:endParaRPr>
          </a:p>
          <a:p>
            <a:pPr marL="285750" indent="-285750">
              <a:buFont typeface="Wingdings" panose="05000000000000000000" charset="0"/>
              <a:buChar char="ü"/>
            </a:pPr>
            <a:endParaRPr lang="zh-CN" altLang="en-US" sz="2000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79730"/>
            <a:ext cx="9144000" cy="871220"/>
          </a:xfrm>
        </p:spPr>
        <p:txBody>
          <a:bodyPr vert="horz" anchor="t" anchorCtr="0">
            <a:normAutofit fontScale="90000"/>
          </a:bodyPr>
          <a:p>
            <a:pPr algn="ctr">
              <a:lnSpc>
                <a:spcPct val="10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工作流及集成系统拓扑图</a:t>
            </a:r>
            <a:b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</a:b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94665" y="1861185"/>
            <a:ext cx="1120267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优点：</a:t>
            </a:r>
            <a:endParaRPr lang="zh-CN" altLang="en-US"/>
          </a:p>
          <a:p>
            <a:r>
              <a:rPr lang="zh-CN" altLang="en-US"/>
              <a:t>   </a:t>
            </a:r>
            <a:r>
              <a:rPr lang="en-US" altLang="zh-CN"/>
              <a:t>1</a:t>
            </a:r>
            <a:r>
              <a:rPr lang="zh-CN" altLang="en-US"/>
              <a:t>。</a:t>
            </a:r>
            <a:r>
              <a:rPr lang="zh-CN" altLang="en-US"/>
              <a:t>这样设计的好处，是完全解耦。业务系统不一定用工作流，随时可以去掉和加上工作流功能。</a:t>
            </a:r>
            <a:endParaRPr lang="zh-CN" altLang="en-US"/>
          </a:p>
          <a:p>
            <a:r>
              <a:rPr lang="zh-CN" altLang="en-US"/>
              <a:t>         工作流后台系统升级，对工作流设计系统影响降到最低。</a:t>
            </a:r>
            <a:endParaRPr lang="zh-CN" altLang="en-US"/>
          </a:p>
          <a:p>
            <a:r>
              <a:rPr lang="en-US" altLang="zh-CN"/>
              <a:t>   2</a:t>
            </a:r>
            <a:r>
              <a:rPr lang="zh-CN" altLang="en-US"/>
              <a:t>。工作流对外部接口</a:t>
            </a:r>
            <a:r>
              <a:rPr lang="en-US" altLang="zh-CN"/>
              <a:t>(</a:t>
            </a:r>
            <a:r>
              <a:rPr lang="zh-CN" altLang="zh-CN"/>
              <a:t>微服务</a:t>
            </a:r>
            <a:r>
              <a:rPr lang="en-US" altLang="zh-CN"/>
              <a:t>)</a:t>
            </a:r>
            <a:r>
              <a:rPr lang="zh-CN" altLang="zh-CN"/>
              <a:t>暂时提供</a:t>
            </a:r>
            <a:r>
              <a:rPr lang="en-US" altLang="zh-CN"/>
              <a:t>Reset API</a:t>
            </a:r>
            <a:r>
              <a:rPr lang="zh-CN" altLang="zh-CN"/>
              <a:t>方式。由于</a:t>
            </a:r>
            <a:r>
              <a:rPr lang="en-US" altLang="zh-CN"/>
              <a:t>Reset API  </a:t>
            </a:r>
            <a:r>
              <a:rPr lang="zh-CN" altLang="en-US"/>
              <a:t>的开发语言无关性。工作流能无缝和其他语言开发系统集成，无论新旧技术路线系统框架都集成。上图中业务前台系统</a:t>
            </a:r>
            <a:r>
              <a:rPr lang="en-US" altLang="zh-CN"/>
              <a:t>vue</a:t>
            </a:r>
            <a:r>
              <a:rPr lang="zh-CN" altLang="en-US"/>
              <a:t>，换成其他（如：</a:t>
            </a:r>
            <a:r>
              <a:rPr lang="en-US" altLang="zh-CN"/>
              <a:t>beetl,jsp</a:t>
            </a:r>
            <a:r>
              <a:rPr lang="zh-CN" altLang="zh-CN"/>
              <a:t>）一样可以。</a:t>
            </a:r>
            <a:endParaRPr lang="zh-CN" altLang="en-US"/>
          </a:p>
          <a:p>
            <a:pPr indent="0">
              <a:buNone/>
            </a:pPr>
            <a:r>
              <a:rPr lang="zh-CN" altLang="zh-CN"/>
              <a:t>  </a:t>
            </a:r>
            <a:r>
              <a:rPr lang="en-US" altLang="zh-CN"/>
              <a:t>3</a:t>
            </a:r>
            <a:r>
              <a:rPr lang="zh-CN" altLang="zh-CN"/>
              <a:t>。 其他接口协议，根据需要陆续加上。</a:t>
            </a:r>
            <a:endParaRPr lang="zh-CN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4404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工作流流程设计及部署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新建流程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821180"/>
            <a:ext cx="9121140" cy="23012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工作流流程设计及部署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录入</a:t>
            </a:r>
            <a:r>
              <a:rPr lang="zh-CN" altLang="en-US" dirty="0" smtClean="0"/>
              <a:t>流程基本信息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1100" y="1691005"/>
            <a:ext cx="6812280" cy="2887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工作流流程设计及部署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设计流程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0160" y="1691005"/>
            <a:ext cx="8290560" cy="18821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工作流流程设计及部署</a:t>
            </a:r>
            <a:r>
              <a:rPr lang="en-US" altLang="zh-CN" dirty="0" smtClean="0">
                <a:sym typeface="+mn-ea"/>
              </a:rPr>
              <a:t>----</a:t>
            </a:r>
            <a:r>
              <a:rPr lang="zh-CN" altLang="en-US" dirty="0" smtClean="0">
                <a:sym typeface="+mn-ea"/>
              </a:rPr>
              <a:t>设计流程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91005"/>
            <a:ext cx="9738360" cy="33070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工作流流程设计及部署</a:t>
            </a:r>
            <a:r>
              <a:rPr lang="en-US" altLang="zh-CN" dirty="0"/>
              <a:t>----</a:t>
            </a:r>
            <a:r>
              <a:rPr lang="zh-CN" altLang="zh-CN" dirty="0"/>
              <a:t>流程属性</a:t>
            </a:r>
            <a:endParaRPr lang="zh-CN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2990" y="1874520"/>
            <a:ext cx="10066020" cy="3108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55320" y="497840"/>
            <a:ext cx="10683240" cy="1031240"/>
          </a:xfrm>
        </p:spPr>
        <p:txBody>
          <a:bodyPr>
            <a:normAutofit fontScale="90000"/>
          </a:bodyPr>
          <a:p>
            <a:pPr algn="l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工作流流程设计及部署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--</a:t>
            </a:r>
            <a:r>
              <a:rPr lang="zh-CN" altLang="en-US" dirty="0" smtClean="0"/>
              <a:t>提交服务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770" y="2422525"/>
            <a:ext cx="10203180" cy="34258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79095" y="1539240"/>
            <a:ext cx="10443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定义工作流节点调用外部系统接口， 以完成工作流关联的业务处理。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6541770" y="810680"/>
            <a:ext cx="441168" cy="4411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>
            <p:custDataLst>
              <p:tags r:id="rId2"/>
            </p:custDataLst>
          </p:nvPr>
        </p:nvSpPr>
        <p:spPr>
          <a:xfrm>
            <a:off x="7202805" y="720725"/>
            <a:ext cx="4035438" cy="621077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00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工作流概念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6541770" y="5625093"/>
            <a:ext cx="441168" cy="4406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>
            <p:custDataLst>
              <p:tags r:id="rId4"/>
            </p:custDataLst>
          </p:nvPr>
        </p:nvSpPr>
        <p:spPr>
          <a:xfrm>
            <a:off x="7202805" y="5536612"/>
            <a:ext cx="4035438" cy="621030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00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高级篇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6541770" y="3217808"/>
            <a:ext cx="441168" cy="4406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>
            <p:custDataLst>
              <p:tags r:id="rId6"/>
            </p:custDataLst>
          </p:nvPr>
        </p:nvSpPr>
        <p:spPr>
          <a:xfrm>
            <a:off x="7202805" y="3128692"/>
            <a:ext cx="4035438" cy="621030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00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工作流流程设计及部署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6"/>
          <p:cNvSpPr/>
          <p:nvPr>
            <p:custDataLst>
              <p:tags r:id="rId7"/>
            </p:custDataLst>
          </p:nvPr>
        </p:nvSpPr>
        <p:spPr>
          <a:xfrm>
            <a:off x="6541770" y="2014483"/>
            <a:ext cx="441168" cy="4406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1"/>
          <p:nvPr>
            <p:custDataLst>
              <p:tags r:id="rId8"/>
            </p:custDataLst>
          </p:nvPr>
        </p:nvSpPr>
        <p:spPr>
          <a:xfrm>
            <a:off x="7202805" y="1924732"/>
            <a:ext cx="4035438" cy="621030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00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工作流及集成系统拓扑图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9"/>
            </p:custDataLst>
          </p:nvPr>
        </p:nvSpPr>
        <p:spPr>
          <a:xfrm>
            <a:off x="734786" y="2589649"/>
            <a:ext cx="4463512" cy="1325563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charset="-122"/>
              </a:rPr>
              <a:t>目  录</a:t>
            </a:r>
            <a:endParaRPr lang="zh-CN" altLang="en-US">
              <a:solidFill>
                <a:schemeClr val="bg1"/>
              </a:solidFill>
              <a:uFillTx/>
              <a:latin typeface="Arial" panose="020B0604020202020204" pitchFamily="34" charset="0"/>
              <a:ea typeface="汉仪旗黑-85S" panose="00020600040101010101" charset="-122"/>
            </a:endParaRPr>
          </a:p>
        </p:txBody>
      </p:sp>
      <p:sp>
        <p:nvSpPr>
          <p:cNvPr id="2" name="矩形 1"/>
          <p:cNvSpPr/>
          <p:nvPr>
            <p:custDataLst>
              <p:tags r:id="rId10"/>
            </p:custDataLst>
          </p:nvPr>
        </p:nvSpPr>
        <p:spPr>
          <a:xfrm>
            <a:off x="6541770" y="4421133"/>
            <a:ext cx="445135" cy="4413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1"/>
            </p:custDataLst>
          </p:nvPr>
        </p:nvSpPr>
        <p:spPr>
          <a:xfrm>
            <a:off x="7202805" y="4332652"/>
            <a:ext cx="4070985" cy="621030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00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工作流开发及测试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55320" y="497840"/>
            <a:ext cx="10683240" cy="1031240"/>
          </a:xfrm>
        </p:spPr>
        <p:txBody>
          <a:bodyPr>
            <a:normAutofit fontScale="90000"/>
          </a:bodyPr>
          <a:p>
            <a:pPr algn="l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工作流流程设计及部署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--</a:t>
            </a:r>
            <a:r>
              <a:rPr lang="zh-CN" altLang="en-US" dirty="0" smtClean="0"/>
              <a:t>提交服务</a:t>
            </a:r>
            <a:endParaRPr lang="zh-CN" altLang="en-US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320" y="2282190"/>
            <a:ext cx="10226040" cy="43541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5640" y="1671320"/>
            <a:ext cx="101961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点击新增按钮，出现如下图：</a:t>
            </a:r>
            <a:endParaRPr lang="zh-CN" altLang="en-US"/>
          </a:p>
          <a:p>
            <a:r>
              <a:rPr lang="zh-CN" altLang="en-US"/>
              <a:t>参数页签，用来定义请求参数一个些选项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55320" y="497840"/>
            <a:ext cx="10683240" cy="1031240"/>
          </a:xfrm>
        </p:spPr>
        <p:txBody>
          <a:bodyPr>
            <a:normAutofit fontScale="90000"/>
          </a:bodyPr>
          <a:p>
            <a:pPr algn="l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工作流流程设计及部署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--</a:t>
            </a:r>
            <a:r>
              <a:rPr lang="zh-CN" altLang="en-US" dirty="0" smtClean="0"/>
              <a:t>提交服务</a:t>
            </a:r>
            <a:endParaRPr lang="zh-CN" altLang="en-US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675640" y="1671320"/>
            <a:ext cx="10196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点击</a:t>
            </a:r>
            <a:r>
              <a:rPr lang="en-US" altLang="zh-CN"/>
              <a:t>Body Data</a:t>
            </a:r>
            <a:r>
              <a:rPr lang="zh-CN" altLang="en-US"/>
              <a:t>，出现如下图：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1210" y="2336800"/>
            <a:ext cx="9685020" cy="291846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55320" y="497840"/>
            <a:ext cx="10683240" cy="1031240"/>
          </a:xfrm>
        </p:spPr>
        <p:txBody>
          <a:bodyPr>
            <a:normAutofit fontScale="90000"/>
          </a:bodyPr>
          <a:p>
            <a:pPr algn="l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工作流流程设计及部署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--</a:t>
            </a:r>
            <a:r>
              <a:rPr lang="zh-CN" altLang="en-US" dirty="0" smtClean="0"/>
              <a:t>提交服务</a:t>
            </a:r>
            <a:endParaRPr lang="zh-CN" altLang="en-US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675640" y="1671320"/>
            <a:ext cx="101961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点击请求头，出现如下图：</a:t>
            </a:r>
            <a:endParaRPr lang="zh-CN" altLang="en-US"/>
          </a:p>
          <a:p>
            <a:r>
              <a:rPr lang="zh-CN" altLang="en-US"/>
              <a:t>请求头用来定义请求时，头部附带信息。一般情况下，不用定义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320" y="2396490"/>
            <a:ext cx="8724900" cy="206502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55320" y="497840"/>
            <a:ext cx="10683240" cy="1031240"/>
          </a:xfrm>
        </p:spPr>
        <p:txBody>
          <a:bodyPr>
            <a:normAutofit fontScale="90000"/>
          </a:bodyPr>
          <a:p>
            <a:pPr algn="l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工作流流程设计及部署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--</a:t>
            </a:r>
            <a:r>
              <a:rPr lang="zh-CN" altLang="en-US" dirty="0" smtClean="0"/>
              <a:t>提交服务</a:t>
            </a:r>
            <a:endParaRPr lang="zh-CN" altLang="en-US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675640" y="1671320"/>
            <a:ext cx="101961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点击应答页签，出现如下图：</a:t>
            </a:r>
            <a:endParaRPr lang="zh-CN" altLang="en-US"/>
          </a:p>
          <a:p>
            <a:r>
              <a:rPr lang="zh-CN" altLang="en-US"/>
              <a:t>它定义了应答一些选项，方便框架进行判断处理。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150" y="2522855"/>
            <a:ext cx="10355580" cy="362712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工作流流程设计及部署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---</a:t>
            </a:r>
            <a:b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</a:br>
            <a:r>
              <a:rPr lang="zh-CN" altLang="en-US" dirty="0" smtClean="0"/>
              <a:t>工作流节点配置</a:t>
            </a:r>
            <a:r>
              <a:rPr lang="en-US" altLang="zh-CN" dirty="0" smtClean="0"/>
              <a:t>(</a:t>
            </a:r>
            <a:r>
              <a:rPr lang="zh-CN" altLang="en-US" dirty="0" smtClean="0"/>
              <a:t>开始节点</a:t>
            </a:r>
            <a:r>
              <a:rPr lang="en-US" altLang="zh-CN" dirty="0" smtClean="0"/>
              <a:t>)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005840" y="1522730"/>
            <a:ext cx="99485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点击开始节点，在右边出现属性框，各项作用如下图，开始节点没有界面，所以不用指定界面</a:t>
            </a:r>
            <a:r>
              <a:rPr lang="en-US" altLang="zh-CN"/>
              <a:t>url,</a:t>
            </a:r>
            <a:endParaRPr lang="en-US" altLang="zh-CN"/>
          </a:p>
          <a:p>
            <a:r>
              <a:rPr lang="zh-CN" altLang="zh-CN"/>
              <a:t>但是它要启动流程，产生流程实例，流程实例要与具体业务数据绑定，所以业务应用需要提供产生业务主键接口。</a:t>
            </a:r>
            <a:endParaRPr lang="zh-CN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5840" y="2484120"/>
            <a:ext cx="784860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工作流流程设计及部署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---</a:t>
            </a:r>
            <a:b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</a:br>
            <a:r>
              <a:rPr lang="zh-CN" altLang="en-US" dirty="0" smtClean="0"/>
              <a:t>工作流节点配置</a:t>
            </a:r>
            <a:r>
              <a:rPr lang="en-US" altLang="zh-CN" dirty="0" smtClean="0"/>
              <a:t>(</a:t>
            </a:r>
            <a:r>
              <a:rPr lang="zh-CN" altLang="en-US" dirty="0" smtClean="0"/>
              <a:t>开始节点</a:t>
            </a:r>
            <a:r>
              <a:rPr lang="en-US" altLang="zh-CN" dirty="0" smtClean="0"/>
              <a:t>)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005840" y="1522730"/>
            <a:ext cx="9948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开始节点，可以指定发起人，点击选择用户，如下图：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5840" y="2030095"/>
            <a:ext cx="9022080" cy="428244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工作流流程设计及部署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---</a:t>
            </a:r>
            <a:b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</a:br>
            <a:r>
              <a:rPr lang="zh-CN" altLang="en-US" dirty="0" smtClean="0"/>
              <a:t>工作流节点配置</a:t>
            </a:r>
            <a:r>
              <a:rPr lang="en-US" altLang="zh-CN" dirty="0" smtClean="0"/>
              <a:t>(</a:t>
            </a:r>
            <a:r>
              <a:rPr lang="zh-CN" altLang="en-US" dirty="0" smtClean="0"/>
              <a:t>请假申请，</a:t>
            </a:r>
            <a:r>
              <a:rPr lang="zh-CN" altLang="zh-CN" dirty="0" smtClean="0"/>
              <a:t>用户</a:t>
            </a:r>
            <a:r>
              <a:rPr lang="zh-CN" altLang="zh-CN" dirty="0" smtClean="0"/>
              <a:t>任务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)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005840" y="1522730"/>
            <a:ext cx="99485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点击用户任务节点，在常规页签，配置信息，如下图：</a:t>
            </a:r>
            <a:endParaRPr lang="zh-CN" altLang="en-US"/>
          </a:p>
          <a:p>
            <a:r>
              <a:rPr lang="zh-CN" altLang="en-US"/>
              <a:t>可能多实例这块不好理解，就是某件事件，需要多人处理。</a:t>
            </a:r>
            <a:endParaRPr lang="zh-CN" altLang="en-US"/>
          </a:p>
          <a:p>
            <a:r>
              <a:rPr lang="zh-CN" altLang="en-US"/>
              <a:t>比如会签节点，需要多个人审批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3005" y="2444750"/>
            <a:ext cx="80772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工作流流程设计及部署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---</a:t>
            </a:r>
            <a:b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</a:br>
            <a:r>
              <a:rPr lang="zh-CN" altLang="en-US" dirty="0" smtClean="0"/>
              <a:t>工作流节点配置</a:t>
            </a:r>
            <a:r>
              <a:rPr lang="en-US" altLang="zh-CN" dirty="0" smtClean="0"/>
              <a:t>(</a:t>
            </a:r>
            <a:r>
              <a:rPr lang="zh-CN" altLang="zh-CN" dirty="0" smtClean="0"/>
              <a:t>用户</a:t>
            </a:r>
            <a:r>
              <a:rPr lang="zh-CN" altLang="zh-CN" dirty="0" smtClean="0"/>
              <a:t>任务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)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005840" y="1522730"/>
            <a:ext cx="994854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多实例配置：</a:t>
            </a:r>
            <a:endParaRPr lang="zh-CN" altLang="zh-CN"/>
          </a:p>
          <a:p>
            <a:endParaRPr lang="zh-CN" altLang="zh-CN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zh-CN"/>
              <a:t> 多实例类型分为：非多实例，同时进行，顺序进行。</a:t>
            </a:r>
            <a:endParaRPr lang="zh-CN" altLang="zh-CN"/>
          </a:p>
          <a:p>
            <a:pPr marL="342900" indent="-342900">
              <a:buFont typeface="+mj-lt"/>
              <a:buAutoNum type="arabicPeriod"/>
            </a:pPr>
            <a:r>
              <a:rPr lang="zh-CN" altLang="zh-CN"/>
              <a:t>非多实例：默认情况下，都是非多实例，一般这个节点，一个人就可以处理。</a:t>
            </a:r>
            <a:endParaRPr lang="zh-CN" altLang="zh-CN"/>
          </a:p>
          <a:p>
            <a:pPr marL="342900" indent="-342900">
              <a:buFont typeface="+mj-lt"/>
              <a:buAutoNum type="arabicPeriod"/>
            </a:pPr>
            <a:r>
              <a:rPr lang="zh-CN" altLang="zh-CN"/>
              <a:t>同时进行：就是当前节点，交给多个人处理，各处理各的，互不干扰。</a:t>
            </a:r>
            <a:endParaRPr lang="zh-CN" altLang="zh-CN"/>
          </a:p>
          <a:p>
            <a:pPr marL="342900" indent="-342900">
              <a:buFont typeface="+mj-lt"/>
              <a:buAutoNum type="arabicPeriod"/>
            </a:pPr>
            <a:r>
              <a:rPr lang="zh-CN" altLang="zh-CN"/>
              <a:t>顺序进行：当前节点交给了多个人处理，但是他们之间是有顺序的，上一个处理完，传给下一个。</a:t>
            </a:r>
            <a:endParaRPr lang="zh-CN" altLang="zh-CN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多实例采集变量：定义包括多个实例的列表，通常定义名称为： _assigneeList_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元素的变量</a:t>
            </a:r>
            <a:r>
              <a:rPr lang="en-US" altLang="zh-CN"/>
              <a:t>(</a:t>
            </a:r>
            <a:r>
              <a:rPr lang="zh-CN" altLang="zh-CN"/>
              <a:t>多实例</a:t>
            </a:r>
            <a:r>
              <a:rPr lang="en-US" altLang="zh-CN"/>
              <a:t>)</a:t>
            </a:r>
            <a:r>
              <a:rPr lang="zh-CN" altLang="en-US"/>
              <a:t>：定义每个实例的变量名称，通常定义为：_assignee_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zh-CN"/>
              <a:t>通过权重</a:t>
            </a:r>
            <a:r>
              <a:rPr lang="en-US" altLang="zh-CN"/>
              <a:t>(1-100)</a:t>
            </a:r>
            <a:r>
              <a:rPr lang="zh-CN" altLang="en-US"/>
              <a:t>：定义多个实例时，多少个实例处理后，该节点才通过，继续往下走。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工作流流程设计及部署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---</a:t>
            </a:r>
            <a:b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</a:br>
            <a:r>
              <a:rPr lang="zh-CN" altLang="en-US" dirty="0" smtClean="0"/>
              <a:t>工作流节点配置</a:t>
            </a:r>
            <a:r>
              <a:rPr lang="en-US" altLang="zh-CN" dirty="0" smtClean="0"/>
              <a:t>(</a:t>
            </a:r>
            <a:r>
              <a:rPr lang="zh-CN" altLang="zh-CN" dirty="0" smtClean="0"/>
              <a:t>用户</a:t>
            </a:r>
            <a:r>
              <a:rPr lang="zh-CN" altLang="zh-CN" dirty="0" smtClean="0"/>
              <a:t>任务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)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005840" y="1522730"/>
            <a:ext cx="9948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用户任务节点可分配执行该节点的用户</a:t>
            </a:r>
            <a:r>
              <a:rPr lang="en-US" altLang="zh-CN"/>
              <a:t>,</a:t>
            </a:r>
            <a:r>
              <a:rPr lang="zh-CN" altLang="en-US"/>
              <a:t>如下图：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1540" y="2092325"/>
            <a:ext cx="10408920" cy="448818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工作流流程设计及部署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---</a:t>
            </a:r>
            <a:b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</a:br>
            <a:r>
              <a:rPr lang="zh-CN" altLang="en-US" dirty="0" smtClean="0"/>
              <a:t>工作流节点配置</a:t>
            </a:r>
            <a:r>
              <a:rPr lang="en-US" altLang="zh-CN" dirty="0" smtClean="0"/>
              <a:t>(</a:t>
            </a:r>
            <a:r>
              <a:rPr lang="zh-CN" altLang="zh-CN" dirty="0" smtClean="0"/>
              <a:t>用户</a:t>
            </a:r>
            <a:r>
              <a:rPr lang="zh-CN" altLang="zh-CN" dirty="0" smtClean="0"/>
              <a:t>任务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)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005840" y="1522730"/>
            <a:ext cx="9948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用户任务节点可以分配角色，分配机构，如下图：</a:t>
            </a:r>
            <a:endParaRPr lang="zh-CN" altLang="zh-CN"/>
          </a:p>
          <a:p>
            <a:r>
              <a:rPr lang="zh-CN" altLang="zh-CN"/>
              <a:t>分配机构和分配角色类似，就不截图了</a:t>
            </a:r>
            <a:endParaRPr lang="zh-CN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035" y="2146300"/>
            <a:ext cx="10408920" cy="44881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92025" y="226816"/>
            <a:ext cx="9144000" cy="2387600"/>
          </a:xfrm>
        </p:spPr>
        <p:txBody>
          <a:bodyPr/>
          <a:lstStyle/>
          <a:p>
            <a:r>
              <a:rPr lang="zh-CN" altLang="en-US" dirty="0"/>
              <a:t>工作</a:t>
            </a:r>
            <a:r>
              <a:rPr lang="zh-CN" altLang="en-US" dirty="0" smtClean="0"/>
              <a:t>流概念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12" y="3545732"/>
            <a:ext cx="4450466" cy="29446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939" y="3564021"/>
            <a:ext cx="4858933" cy="29263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工作流流程设计及部署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---</a:t>
            </a:r>
            <a:b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</a:br>
            <a:r>
              <a:rPr lang="zh-CN" altLang="en-US" dirty="0" smtClean="0"/>
              <a:t>工作流节点配置</a:t>
            </a:r>
            <a:r>
              <a:rPr lang="en-US" altLang="zh-CN" dirty="0" smtClean="0"/>
              <a:t>(</a:t>
            </a:r>
            <a:r>
              <a:rPr lang="zh-CN" altLang="zh-CN" dirty="0" smtClean="0"/>
              <a:t>用户</a:t>
            </a:r>
            <a:r>
              <a:rPr lang="zh-CN" altLang="zh-CN" dirty="0" smtClean="0"/>
              <a:t>任务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)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005840" y="1522730"/>
            <a:ext cx="9948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用户任务节点可以分配角色，分配机构，如下图：</a:t>
            </a:r>
            <a:endParaRPr lang="zh-CN" altLang="zh-CN"/>
          </a:p>
          <a:p>
            <a:r>
              <a:rPr lang="zh-CN" altLang="zh-CN"/>
              <a:t>分配机构和分配角色类似，就不截图了</a:t>
            </a:r>
            <a:endParaRPr lang="zh-CN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035" y="2146300"/>
            <a:ext cx="10408920" cy="448818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工作流流程设计及部署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---</a:t>
            </a:r>
            <a:b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</a:br>
            <a:r>
              <a:rPr lang="zh-CN" altLang="en-US" dirty="0" smtClean="0"/>
              <a:t>工作流节点配置</a:t>
            </a:r>
            <a:r>
              <a:rPr lang="en-US" altLang="zh-CN" dirty="0" smtClean="0"/>
              <a:t>(</a:t>
            </a:r>
            <a:r>
              <a:rPr lang="zh-CN" altLang="zh-CN" dirty="0" smtClean="0"/>
              <a:t>用户</a:t>
            </a:r>
            <a:r>
              <a:rPr lang="zh-CN" altLang="zh-CN" dirty="0" smtClean="0"/>
              <a:t>任务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)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005840" y="1522730"/>
            <a:ext cx="9948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用户任务节点往下走时，可能遇到分支判断，分支判断指定分支名称及通过条件即可，</a:t>
            </a:r>
            <a:endParaRPr lang="zh-CN" altLang="zh-CN"/>
          </a:p>
          <a:p>
            <a:r>
              <a:rPr lang="zh-CN" altLang="zh-CN"/>
              <a:t>如下图，不通过分支就不截图，就通过条件改成</a:t>
            </a:r>
            <a:r>
              <a:rPr lang="en-US" altLang="zh-CN"/>
              <a:t>${isPass==0}</a:t>
            </a:r>
            <a:r>
              <a:rPr lang="zh-CN" altLang="zh-CN"/>
              <a:t>即可：</a:t>
            </a:r>
            <a:endParaRPr lang="zh-CN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8630" y="2611755"/>
            <a:ext cx="8153400" cy="328422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工作流流程设计及部署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---</a:t>
            </a:r>
            <a:r>
              <a: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工作流部署</a:t>
            </a:r>
            <a:endParaRPr lang="zh-CN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5840" y="1522730"/>
            <a:ext cx="9948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工作流设计完毕即可部署，如下图：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5840" y="2183765"/>
            <a:ext cx="9631680" cy="33147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工作流开发及测试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---</a:t>
            </a:r>
            <a:r>
              <a: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开发内容</a:t>
            </a:r>
            <a:endParaRPr lang="zh-CN" altLang="zh-CN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4447" y="1801906"/>
            <a:ext cx="11573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activiti</a:t>
            </a:r>
            <a:r>
              <a:rPr lang="zh-CN" altLang="en-US" dirty="0" smtClean="0"/>
              <a:t>工作流本身不带界面开发和具体业务逻辑开发。只提供配置入口，具体在界面应用和业务后台应用开发，所以具体应用开发内容如下：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94410" y="2726578"/>
            <a:ext cx="11187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（一）开发界面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可以是任意有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的界面，然后界面和工作流节点绑定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46809" y="4623232"/>
            <a:ext cx="1103555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</a:t>
            </a:r>
            <a:r>
              <a:rPr lang="zh-CN" altLang="en-US" dirty="0" smtClean="0"/>
              <a:t>二</a:t>
            </a:r>
            <a:r>
              <a:rPr lang="en-US" altLang="zh-CN" dirty="0" smtClean="0"/>
              <a:t>)</a:t>
            </a:r>
            <a:r>
              <a:rPr lang="zh-CN" altLang="en-US" dirty="0" smtClean="0"/>
              <a:t>开发业务服务接口</a:t>
            </a:r>
            <a:endParaRPr lang="en-US" altLang="zh-CN" dirty="0" smtClean="0"/>
          </a:p>
          <a:p>
            <a:r>
              <a:rPr lang="zh-CN" altLang="en-US" dirty="0"/>
              <a:t>业务应用开发具有</a:t>
            </a:r>
            <a:r>
              <a:rPr lang="en-US" altLang="zh-CN" dirty="0"/>
              <a:t>Reset API </a:t>
            </a:r>
            <a:r>
              <a:rPr lang="zh-CN" altLang="zh-CN" dirty="0"/>
              <a:t>风格接口</a:t>
            </a:r>
            <a:endParaRPr lang="zh-CN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373120"/>
            <a:ext cx="2545080" cy="8229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10" y="5268595"/>
            <a:ext cx="2339340" cy="1943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工作流开发及测试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---</a:t>
            </a:r>
            <a:r>
              <a: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开发启动界面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31694" y="1506071"/>
            <a:ext cx="10443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以请假申请界面为例。点击请假流程定义，点击启动流程，显示如下界面：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435" y="1875790"/>
            <a:ext cx="5859780" cy="4716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工作流开发及测试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---</a:t>
            </a:r>
            <a:r>
              <a: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开发</a:t>
            </a:r>
            <a:r>
              <a: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启动</a:t>
            </a:r>
            <a:r>
              <a: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界面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31694" y="1506071"/>
            <a:ext cx="10443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以请假申请界面为例。点击请假流程定义，点击启动流程，显示如下界面：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570" y="2085340"/>
            <a:ext cx="8587740" cy="3413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工作流开发及测试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---</a:t>
            </a:r>
            <a:r>
              <a: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开发启动</a:t>
            </a:r>
            <a:r>
              <a: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界面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591310"/>
            <a:ext cx="6027420" cy="4335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工作流开发及测试—</a:t>
            </a:r>
            <a:r>
              <a:rPr lang="zh-CN" altLang="en-US" dirty="0"/>
              <a:t>开发</a:t>
            </a:r>
            <a:r>
              <a: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启动</a:t>
            </a:r>
            <a:r>
              <a:rPr lang="zh-CN" altLang="en-US" dirty="0"/>
              <a:t>界面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66165" y="5818094"/>
            <a:ext cx="1122381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可以看到这是普通的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，里面是一些业务录入项和一个提交申请按钮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1303655"/>
            <a:ext cx="7147560" cy="44646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工作流开发及测试—</a:t>
            </a:r>
            <a:r>
              <a:rPr lang="zh-CN" altLang="en-US" dirty="0" smtClean="0"/>
              <a:t>开发</a:t>
            </a:r>
            <a:r>
              <a:rPr lang="zh-CN" altLang="en-US" dirty="0" smtClean="0">
                <a:sym typeface="+mn-ea"/>
              </a:rPr>
              <a:t>启动</a:t>
            </a:r>
            <a:r>
              <a:rPr lang="zh-CN" altLang="en-US" dirty="0" smtClean="0"/>
              <a:t>界面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60070" y="1729105"/>
            <a:ext cx="1112012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开发提交申请类界面要注意两个地方：</a:t>
            </a:r>
            <a:endParaRPr lang="zh-CN" altLang="en-US"/>
          </a:p>
          <a:p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界面装载时接收任务</a:t>
            </a:r>
            <a:r>
              <a:rPr lang="en-US" altLang="zh-CN"/>
              <a:t>id</a:t>
            </a:r>
            <a:r>
              <a:rPr lang="zh-CN" altLang="en-US"/>
              <a:t>和流程定义</a:t>
            </a:r>
            <a:r>
              <a:rPr lang="en-US" altLang="zh-CN"/>
              <a:t>id</a:t>
            </a:r>
            <a:r>
              <a:rPr lang="zh-CN" altLang="zh-CN"/>
              <a:t>，</a:t>
            </a:r>
            <a:r>
              <a:rPr lang="en-US" altLang="zh-CN"/>
              <a:t>vue</a:t>
            </a:r>
            <a:r>
              <a:rPr lang="zh-CN" altLang="en-US"/>
              <a:t>在</a:t>
            </a:r>
            <a:r>
              <a:rPr lang="en-US" altLang="zh-CN"/>
              <a:t>mounted</a:t>
            </a:r>
            <a:r>
              <a:rPr lang="zh-CN" altLang="en-US"/>
              <a:t>方法接收参数，如下：</a:t>
            </a:r>
            <a:endParaRPr lang="zh-CN" altLang="en-US"/>
          </a:p>
          <a:p>
            <a:pPr indent="0">
              <a:buNone/>
            </a:pPr>
            <a:r>
              <a:rPr lang="zh-CN" altLang="en-US"/>
              <a:t>      你可能觉得奇怪，申请界面怎么会读取业务数据。因为这里考虑，打回重新申请时，读取以前数据</a:t>
            </a:r>
            <a:endParaRPr lang="zh-CN" altLang="en-US"/>
          </a:p>
          <a:p>
            <a:pPr indent="0">
              <a:buNone/>
            </a:pPr>
            <a:r>
              <a:rPr lang="en-US" altLang="zh-CN"/>
              <a:t>      mounted () {</a:t>
            </a:r>
            <a:endParaRPr lang="en-US" altLang="zh-CN"/>
          </a:p>
          <a:p>
            <a:pPr indent="0">
              <a:buNone/>
            </a:pPr>
            <a:r>
              <a:rPr lang="en-US" altLang="zh-CN"/>
              <a:t>        this.taskId=this.$route.query.taskId;</a:t>
            </a:r>
            <a:endParaRPr lang="en-US" altLang="zh-CN"/>
          </a:p>
          <a:p>
            <a:pPr indent="0">
              <a:buNone/>
            </a:pPr>
            <a:r>
              <a:rPr lang="en-US" altLang="zh-CN"/>
              <a:t>        this.processDefinitionId=this.$route.query.processDefinitionId;</a:t>
            </a:r>
            <a:endParaRPr lang="en-US" altLang="zh-CN"/>
          </a:p>
          <a:p>
            <a:pPr indent="0">
              <a:buNone/>
            </a:pPr>
            <a:r>
              <a:rPr lang="en-US" altLang="zh-CN"/>
              <a:t>        this.businessKey = this.$route.query.businessKey;</a:t>
            </a:r>
            <a:endParaRPr lang="en-US" altLang="zh-CN"/>
          </a:p>
          <a:p>
            <a:pPr indent="0">
              <a:buNone/>
            </a:pPr>
            <a:r>
              <a:rPr lang="en-US" altLang="zh-CN"/>
              <a:t>        //读取业务数据</a:t>
            </a:r>
            <a:endParaRPr lang="en-US" altLang="zh-CN"/>
          </a:p>
          <a:p>
            <a:pPr indent="0">
              <a:buNone/>
            </a:pPr>
            <a:r>
              <a:rPr lang="en-US" altLang="zh-CN"/>
              <a:t>        this.readBusinessData(this.businessKey);</a:t>
            </a:r>
            <a:endParaRPr lang="en-US" altLang="zh-CN"/>
          </a:p>
          <a:p>
            <a:pPr indent="0">
              <a:buNone/>
            </a:pPr>
            <a:r>
              <a:rPr lang="en-US" altLang="zh-CN"/>
              <a:t>       }</a:t>
            </a:r>
            <a:endParaRPr lang="en-US" altLang="zh-CN"/>
          </a:p>
          <a:p>
            <a:pPr marL="342900" indent="-342900">
              <a:buAutoNum type="arabicPeriod"/>
            </a:pPr>
            <a:endParaRPr lang="en-US" altLang="zh-CN"/>
          </a:p>
          <a:p>
            <a:pPr indent="0">
              <a:buNone/>
            </a:pPr>
            <a:endParaRPr lang="en-US" altLang="zh-CN"/>
          </a:p>
          <a:p>
            <a:pPr marL="342900" indent="-342900">
              <a:buNone/>
            </a:pPr>
            <a:r>
              <a:rPr lang="zh-CN" altLang="zh-CN"/>
              <a:t>             </a:t>
            </a:r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工作流开发及测试—</a:t>
            </a:r>
            <a:r>
              <a:rPr lang="zh-CN" altLang="en-US" dirty="0"/>
              <a:t>开发</a:t>
            </a:r>
            <a:r>
              <a:rPr lang="zh-CN" altLang="en-US" dirty="0">
                <a:sym typeface="+mn-ea"/>
              </a:rPr>
              <a:t>启动</a:t>
            </a:r>
            <a:r>
              <a:rPr lang="zh-CN" altLang="en-US" dirty="0"/>
              <a:t>界面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80975" y="1943735"/>
            <a:ext cx="1171321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提交时，是到提交工作流后台系统，提交</a:t>
            </a:r>
            <a:r>
              <a:rPr lang="en-US" altLang="zh-CN">
                <a:sym typeface="+mn-ea"/>
              </a:rPr>
              <a:t>url</a:t>
            </a:r>
            <a:r>
              <a:rPr lang="zh-CN" altLang="en-US">
                <a:sym typeface="+mn-ea"/>
              </a:rPr>
              <a:t>格式固定为：</a:t>
            </a:r>
            <a:endParaRPr lang="zh-CN" altLang="en-US"/>
          </a:p>
          <a:p>
            <a:pPr marL="342900" indent="-342900">
              <a:buNone/>
            </a:pPr>
            <a:r>
              <a:rPr lang="zh-CN" altLang="en-US">
                <a:sym typeface="+mn-ea"/>
              </a:rPr>
              <a:t>   /process/processrun/commitTask/流程定义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/任务</a:t>
            </a:r>
            <a:r>
              <a:rPr lang="en-US" altLang="zh-CN">
                <a:sym typeface="+mn-ea"/>
              </a:rPr>
              <a:t>id,vue </a:t>
            </a:r>
            <a:r>
              <a:rPr lang="zh-CN" altLang="zh-CN">
                <a:sym typeface="+mn-ea"/>
              </a:rPr>
              <a:t>代码如下：</a:t>
            </a:r>
            <a:endParaRPr lang="zh-CN" altLang="zh-CN">
              <a:sym typeface="+mn-ea"/>
            </a:endParaRPr>
          </a:p>
          <a:p>
            <a:pPr marL="342900" indent="-342900">
              <a:buNone/>
            </a:pPr>
            <a:r>
              <a:rPr lang="zh-CN" altLang="zh-CN"/>
              <a:t>  发起人</a:t>
            </a:r>
            <a:r>
              <a:rPr lang="en-US" altLang="zh-CN"/>
              <a:t>id</a:t>
            </a:r>
            <a:r>
              <a:rPr lang="zh-CN" altLang="en-US"/>
              <a:t>参数名为</a:t>
            </a:r>
            <a:r>
              <a:rPr lang="en-US" altLang="zh-CN"/>
              <a:t>:_initiator_</a:t>
            </a:r>
            <a:r>
              <a:rPr lang="zh-CN" altLang="zh-CN"/>
              <a:t>，这里为了简单举例，直接写死，通常应该为当前登录人</a:t>
            </a:r>
            <a:endParaRPr lang="zh-CN" altLang="zh-CN"/>
          </a:p>
          <a:p>
            <a:pPr marL="342900" indent="-342900">
              <a:buNone/>
            </a:pPr>
            <a:r>
              <a:rPr lang="zh-CN" altLang="zh-CN">
                <a:sym typeface="+mn-ea"/>
              </a:rPr>
              <a:t>         submitApply() {</a:t>
            </a:r>
            <a:endParaRPr lang="zh-CN" altLang="zh-CN"/>
          </a:p>
          <a:p>
            <a:pPr marL="342900" indent="-342900">
              <a:buNone/>
            </a:pPr>
            <a:r>
              <a:rPr lang="zh-CN" altLang="zh-CN">
                <a:sym typeface="+mn-ea"/>
              </a:rPr>
              <a:t>           const that = this;</a:t>
            </a:r>
            <a:endParaRPr lang="zh-CN" altLang="zh-CN"/>
          </a:p>
          <a:p>
            <a:pPr marL="342900" indent="-342900">
              <a:buNone/>
            </a:pPr>
            <a:r>
              <a:rPr lang="zh-CN" altLang="zh-CN">
                <a:sym typeface="+mn-ea"/>
              </a:rPr>
              <a:t>           var leaveApplyInfo = {</a:t>
            </a:r>
            <a:endParaRPr lang="zh-CN" altLang="zh-CN"/>
          </a:p>
          <a:p>
            <a:pPr marL="342900" indent="-342900">
              <a:buNone/>
            </a:pPr>
            <a:r>
              <a:rPr lang="zh-CN" altLang="zh-CN">
                <a:sym typeface="+mn-ea"/>
              </a:rPr>
              <a:t>             leaveType:that.leaveType,</a:t>
            </a:r>
            <a:endParaRPr lang="zh-CN" altLang="zh-CN"/>
          </a:p>
          <a:p>
            <a:pPr marL="342900" indent="-342900">
              <a:buNone/>
            </a:pPr>
            <a:r>
              <a:rPr lang="zh-CN" altLang="zh-CN">
                <a:sym typeface="+mn-ea"/>
              </a:rPr>
              <a:t>             startTime:that.startTime,</a:t>
            </a:r>
            <a:endParaRPr lang="zh-CN" altLang="zh-CN"/>
          </a:p>
          <a:p>
            <a:pPr marL="342900" indent="-342900">
              <a:buNone/>
            </a:pPr>
            <a:r>
              <a:rPr lang="zh-CN" altLang="zh-CN">
                <a:sym typeface="+mn-ea"/>
              </a:rPr>
              <a:t>             endTime:that.endTime,</a:t>
            </a:r>
            <a:endParaRPr lang="zh-CN" altLang="zh-CN"/>
          </a:p>
          <a:p>
            <a:pPr marL="342900" indent="-342900">
              <a:buNone/>
            </a:pPr>
            <a:r>
              <a:rPr lang="zh-CN" altLang="zh-CN">
                <a:sym typeface="+mn-ea"/>
              </a:rPr>
              <a:t>             reason:that.leaveReason,</a:t>
            </a:r>
            <a:endParaRPr lang="zh-CN" altLang="zh-CN"/>
          </a:p>
          <a:p>
            <a:pPr marL="342900" indent="-342900">
              <a:buNone/>
            </a:pPr>
            <a:r>
              <a:rPr lang="zh-CN" altLang="zh-CN">
                <a:sym typeface="+mn-ea"/>
              </a:rPr>
              <a:t>             _initiator_:'1000201100000000001'</a:t>
            </a:r>
            <a:endParaRPr lang="zh-CN" altLang="zh-CN"/>
          </a:p>
          <a:p>
            <a:pPr marL="342900" indent="-342900">
              <a:buNone/>
            </a:pPr>
            <a:r>
              <a:rPr lang="zh-CN" altLang="zh-CN">
                <a:sym typeface="+mn-ea"/>
              </a:rPr>
              <a:t>           };</a:t>
            </a:r>
            <a:endParaRPr lang="zh-CN" altLang="zh-CN"/>
          </a:p>
          <a:p>
            <a:pPr marL="342900" indent="-342900">
              <a:buNone/>
            </a:pPr>
            <a:r>
              <a:rPr lang="zh-CN" altLang="zh-CN">
                <a:sym typeface="+mn-ea"/>
              </a:rPr>
              <a:t>             request({</a:t>
            </a:r>
            <a:endParaRPr lang="zh-CN" altLang="zh-CN"/>
          </a:p>
          <a:p>
            <a:pPr marL="342900" indent="-342900">
              <a:buNone/>
            </a:pPr>
            <a:r>
              <a:rPr lang="zh-CN" altLang="zh-CN">
                <a:sym typeface="+mn-ea"/>
              </a:rPr>
              <a:t>               url: `/process/processrun/commitTask/${that.processDefinitionId}/${that.taskId}`,</a:t>
            </a:r>
            <a:endParaRPr lang="zh-CN" altLang="zh-CN"/>
          </a:p>
          <a:p>
            <a:pPr marL="342900" indent="-342900">
              <a:buNone/>
            </a:pPr>
            <a:r>
              <a:rPr lang="zh-CN" altLang="zh-CN">
                <a:sym typeface="+mn-ea"/>
              </a:rPr>
              <a:t>               method: 'post',</a:t>
            </a:r>
            <a:endParaRPr lang="zh-CN" altLang="zh-CN"/>
          </a:p>
          <a:p>
            <a:pPr marL="342900" indent="-342900">
              <a:buNone/>
            </a:pPr>
            <a:r>
              <a:rPr lang="zh-CN" altLang="zh-CN">
                <a:sym typeface="+mn-ea"/>
              </a:rPr>
              <a:t>               data:JSON.stringify(leaveApplyInfo)</a:t>
            </a:r>
            <a:endParaRPr lang="zh-CN" altLang="zh-CN"/>
          </a:p>
          <a:p>
            <a:pPr marL="342900" indent="-342900">
              <a:buNone/>
            </a:pPr>
            <a:r>
              <a:rPr lang="zh-CN" altLang="zh-CN">
                <a:sym typeface="+mn-ea"/>
              </a:rPr>
              <a:t>               //headers: {'Content-Type': 'application/x-www-form-urlencoded'}</a:t>
            </a:r>
            <a:endParaRPr lang="zh-CN" altLang="zh-CN"/>
          </a:p>
          <a:p>
            <a:pPr marL="342900" indent="-342900">
              <a:buNone/>
            </a:pPr>
            <a:r>
              <a:rPr lang="zh-CN" altLang="zh-CN">
                <a:sym typeface="+mn-ea"/>
              </a:rPr>
              <a:t>             })</a:t>
            </a:r>
            <a:endParaRPr lang="zh-CN" altLang="zh-CN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工作</a:t>
            </a:r>
            <a:r>
              <a:rPr lang="zh-CN" altLang="en-US" dirty="0" smtClean="0"/>
              <a:t>流概念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对以上两张图进行说明：</a:t>
            </a:r>
            <a:endParaRPr lang="zh-CN" altLang="en-US" dirty="0"/>
          </a:p>
          <a:p>
            <a:r>
              <a:rPr lang="zh-CN" altLang="en-US" dirty="0"/>
              <a:t>假设这两张图就是华谊兄弟的请假流程图</a:t>
            </a:r>
            <a:endParaRPr lang="zh-CN" altLang="en-US" dirty="0"/>
          </a:p>
          <a:p>
            <a:r>
              <a:rPr lang="zh-CN" altLang="en-US" dirty="0"/>
              <a:t>图的组成部分： </a:t>
            </a:r>
            <a:br>
              <a:rPr lang="zh-CN" altLang="en-US" dirty="0"/>
            </a:br>
            <a:endParaRPr lang="zh-CN" altLang="en-US" dirty="0"/>
          </a:p>
          <a:p>
            <a:pPr lvl="1"/>
            <a:r>
              <a:rPr lang="zh-CN" altLang="en-US" dirty="0"/>
              <a:t>人物：范冰冰、冯小刚、王中军</a:t>
            </a:r>
            <a:endParaRPr lang="zh-CN" altLang="en-US" dirty="0"/>
          </a:p>
          <a:p>
            <a:pPr lvl="1"/>
            <a:r>
              <a:rPr lang="zh-CN" altLang="en-US" dirty="0"/>
              <a:t>事件（动作）：请假、批准、不批准</a:t>
            </a:r>
            <a:endParaRPr lang="zh-CN" altLang="en-US" dirty="0"/>
          </a:p>
          <a:p>
            <a:r>
              <a:rPr lang="zh-CN" altLang="en-US" dirty="0"/>
              <a:t>通过以上分析我们就可以抽象成： 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5920" y="365125"/>
            <a:ext cx="10977880" cy="132588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工作流开发及测试—</a:t>
            </a:r>
            <a:r>
              <a:rPr lang="zh-CN" altLang="en-US" dirty="0"/>
              <a:t>开发开始节点提交服务接口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376518" y="1783976"/>
            <a:ext cx="11430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启动界面，录入了一些业务数据，经过工作流后台系统转发到业务后台系统服务接口，所以业务后台系统必须</a:t>
            </a:r>
            <a:endParaRPr lang="zh-CN" altLang="en-US" dirty="0"/>
          </a:p>
          <a:p>
            <a:r>
              <a:rPr lang="zh-CN" altLang="en-US" dirty="0"/>
              <a:t>开发接口来接收和处理信息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6590" y="2625090"/>
            <a:ext cx="8206740" cy="160782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工作流开发及测试—</a:t>
            </a:r>
            <a:r>
              <a:rPr lang="zh-CN" altLang="en-US" dirty="0">
                <a:sym typeface="+mn-ea"/>
              </a:rPr>
              <a:t>开发开始节点提交服务接口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93090" y="1712595"/>
            <a:ext cx="10822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我们看一下</a:t>
            </a:r>
            <a:r>
              <a:rPr lang="en-US" altLang="zh-CN"/>
              <a:t>“</a:t>
            </a:r>
            <a:r>
              <a:rPr lang="zh-CN" altLang="en-US"/>
              <a:t>提交请假申请</a:t>
            </a:r>
            <a:r>
              <a:rPr lang="en-US" altLang="zh-CN"/>
              <a:t>”</a:t>
            </a:r>
            <a:r>
              <a:rPr lang="zh-CN" altLang="en-US"/>
              <a:t>接口在工作流系统如何配置的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090" y="2040255"/>
            <a:ext cx="10408920" cy="448818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工作流开发及测试—</a:t>
            </a:r>
            <a:r>
              <a:rPr lang="zh-CN" altLang="en-US" dirty="0">
                <a:sym typeface="+mn-ea"/>
              </a:rPr>
              <a:t>开发开始节点提交服务接口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93090" y="1712595"/>
            <a:ext cx="10822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我们看一下</a:t>
            </a:r>
            <a:r>
              <a:rPr lang="en-US" altLang="zh-CN"/>
              <a:t>“</a:t>
            </a:r>
            <a:r>
              <a:rPr lang="zh-CN" altLang="en-US"/>
              <a:t>提交请假申请</a:t>
            </a:r>
            <a:r>
              <a:rPr lang="en-US" altLang="zh-CN"/>
              <a:t>”</a:t>
            </a:r>
            <a:r>
              <a:rPr lang="zh-CN" altLang="en-US"/>
              <a:t>接口在工作流系统如何配置的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090" y="2240280"/>
            <a:ext cx="10340340" cy="237744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工作流开发及测试—</a:t>
            </a:r>
            <a:r>
              <a:rPr lang="zh-CN" altLang="en-US" dirty="0">
                <a:sym typeface="+mn-ea"/>
              </a:rPr>
              <a:t>开发开始节点提交服务接口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93090" y="1712595"/>
            <a:ext cx="10822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我们看一下</a:t>
            </a:r>
            <a:r>
              <a:rPr lang="en-US" altLang="zh-CN"/>
              <a:t>“</a:t>
            </a:r>
            <a:r>
              <a:rPr lang="zh-CN" altLang="en-US"/>
              <a:t>提交请假申请</a:t>
            </a:r>
            <a:r>
              <a:rPr lang="en-US" altLang="zh-CN"/>
              <a:t>”</a:t>
            </a:r>
            <a:r>
              <a:rPr lang="zh-CN" altLang="en-US"/>
              <a:t>接口在工作流系统如何配置的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090" y="2080895"/>
            <a:ext cx="10363200" cy="368808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105" y="365125"/>
            <a:ext cx="10894695" cy="132588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工作流开发及测试--</a:t>
            </a:r>
            <a:r>
              <a:rPr lang="zh-CN" altLang="en-US" dirty="0">
                <a:sym typeface="+mn-ea"/>
              </a:rPr>
              <a:t>开发开始节点提交服务接口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08660" y="1945901"/>
            <a:ext cx="1053352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请求页签信息：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1.</a:t>
            </a:r>
            <a:r>
              <a:rPr lang="zh-CN" altLang="zh-CN" dirty="0"/>
              <a:t>配置服务名称，提交方法，提交服务</a:t>
            </a:r>
            <a:r>
              <a:rPr lang="en-US" altLang="zh-CN" dirty="0"/>
              <a:t>url</a:t>
            </a:r>
            <a:r>
              <a:rPr lang="zh-CN" altLang="en-US" dirty="0"/>
              <a:t>，内容编码</a:t>
            </a:r>
            <a:r>
              <a:rPr lang="en-US" altLang="zh-CN" dirty="0"/>
              <a:t>(</a:t>
            </a:r>
            <a:r>
              <a:rPr lang="zh-CN" altLang="zh-CN" dirty="0"/>
              <a:t>字符集</a:t>
            </a:r>
            <a:r>
              <a:rPr lang="en-US" altLang="zh-CN" dirty="0"/>
              <a:t>)</a:t>
            </a:r>
            <a:r>
              <a:rPr lang="zh-CN" altLang="zh-CN" dirty="0"/>
              <a:t>即可，参数没有配置，页面提交业务参数</a:t>
            </a:r>
            <a:endParaRPr lang="zh-CN" altLang="zh-CN" dirty="0"/>
          </a:p>
          <a:p>
            <a:r>
              <a:rPr lang="zh-CN" altLang="zh-CN" dirty="0"/>
              <a:t>工作流后台系统自动转发过去</a:t>
            </a:r>
            <a:endParaRPr lang="zh-CN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708660" y="3557905"/>
            <a:ext cx="104267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请求头页签信息</a:t>
            </a:r>
            <a:r>
              <a:rPr lang="en-US" altLang="zh-CN"/>
              <a:t>:</a:t>
            </a:r>
            <a:endParaRPr lang="en-US" altLang="zh-CN"/>
          </a:p>
          <a:p>
            <a:r>
              <a:rPr lang="zh-CN" altLang="zh-CN"/>
              <a:t>这里没有要求，没有配置。那什么时候用到，像某些特殊接口，头部携带认证信息，例如</a:t>
            </a:r>
            <a:r>
              <a:rPr lang="en-US" altLang="zh-CN"/>
              <a:t>token</a:t>
            </a:r>
            <a:r>
              <a:rPr lang="zh-CN" altLang="zh-CN"/>
              <a:t>等。高级篇会细讲</a:t>
            </a:r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58190" y="4883150"/>
            <a:ext cx="105029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应答页签信息</a:t>
            </a:r>
            <a:r>
              <a:rPr lang="en-US" altLang="zh-CN"/>
              <a:t>:</a:t>
            </a:r>
            <a:endParaRPr lang="en-US" altLang="zh-CN"/>
          </a:p>
          <a:p>
            <a:endParaRPr lang="en-US" altLang="zh-CN"/>
          </a:p>
          <a:p>
            <a:r>
              <a:rPr lang="zh-CN" altLang="zh-CN"/>
              <a:t>配置应答测试字段，正确应答匹配字符串，提取业务主键正则表达式，错误消息正则表达式</a:t>
            </a:r>
            <a:endParaRPr lang="zh-CN" altLang="zh-CN"/>
          </a:p>
          <a:p>
            <a:endParaRPr lang="zh-CN" altLang="zh-CN"/>
          </a:p>
          <a:p>
            <a:r>
              <a:rPr lang="zh-CN" altLang="zh-CN">
                <a:sym typeface="+mn-ea"/>
              </a:rPr>
              <a:t>提取业务主键正则表达式，为何配置？</a:t>
            </a:r>
            <a:endParaRPr lang="zh-CN" altLang="zh-CN">
              <a:sym typeface="+mn-ea"/>
            </a:endParaRPr>
          </a:p>
          <a:p>
            <a:r>
              <a:rPr lang="zh-CN" altLang="zh-CN"/>
              <a:t>何谓业务主键？业务主键唯一识别一笔业务的主键，比如表主键</a:t>
            </a:r>
            <a:r>
              <a:rPr lang="en-US" altLang="zh-CN"/>
              <a:t>ID,</a:t>
            </a:r>
            <a:r>
              <a:rPr lang="zh-CN" altLang="zh-CN"/>
              <a:t>订单号等。</a:t>
            </a:r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700" y="365125"/>
            <a:ext cx="10960100" cy="132588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工作流开发及测试--</a:t>
            </a:r>
            <a:r>
              <a:rPr lang="zh-CN" altLang="en-US" dirty="0">
                <a:sym typeface="+mn-ea"/>
              </a:rPr>
              <a:t>开发开始节点提交服务接口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59976" y="1604682"/>
            <a:ext cx="1117898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因为是开始节点，启动工作流，工作流程实例和业务进行绑定，通过业务主键绑定。没有业务主键，后面界面无法展示业务数据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1330" y="365125"/>
            <a:ext cx="10872470" cy="132588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工作流开发及测试--</a:t>
            </a:r>
            <a:r>
              <a:rPr lang="zh-CN" altLang="en-US" dirty="0">
                <a:sym typeface="+mn-ea"/>
              </a:rPr>
              <a:t>开发开始节点提交服务接口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80767" y="1885361"/>
            <a:ext cx="111801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讲完服务定义，下面看代码开发部分，这里以</a:t>
            </a:r>
            <a:r>
              <a:rPr lang="en-US" altLang="zh-CN" dirty="0" smtClean="0"/>
              <a:t>java spring mvc</a:t>
            </a:r>
            <a:r>
              <a:rPr lang="zh-CN" altLang="zh-CN" dirty="0" smtClean="0"/>
              <a:t> 为例，其他框架其他语言，这里不说了，实现</a:t>
            </a:r>
            <a:r>
              <a:rPr lang="en-US" altLang="zh-CN" dirty="0" smtClean="0"/>
              <a:t>Reset API </a:t>
            </a:r>
            <a:r>
              <a:rPr lang="zh-CN" altLang="zh-CN" dirty="0" smtClean="0"/>
              <a:t>即可</a:t>
            </a:r>
            <a:r>
              <a:rPr lang="en-US" altLang="zh-CN" dirty="0" smtClean="0"/>
              <a:t>: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4380" y="2511425"/>
            <a:ext cx="8176260" cy="394716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365125"/>
            <a:ext cx="10944225" cy="132588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工作流开发及测试--</a:t>
            </a:r>
            <a:r>
              <a:rPr lang="zh-CN" altLang="en-US" dirty="0">
                <a:sym typeface="+mn-ea"/>
              </a:rPr>
              <a:t>开发开始节点提交服务接口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37882" y="1766047"/>
            <a:ext cx="1124174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如上图所示，没有看到工作流程相关代码，只要按照服务定义中约定的</a:t>
            </a:r>
            <a:r>
              <a:rPr lang="en-US" altLang="zh-CN" dirty="0"/>
              <a:t>url</a:t>
            </a:r>
            <a:r>
              <a:rPr lang="zh-CN" altLang="zh-CN" dirty="0"/>
              <a:t>，提交方式，返回值写好，实现相关业务代码，即可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工作流开发及测试--</a:t>
            </a:r>
            <a:r>
              <a:rPr lang="zh-CN" altLang="en-US" dirty="0"/>
              <a:t>开发用户任务节点界面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2190" y="1862455"/>
            <a:ext cx="9738360" cy="1516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工作流开发及测试--</a:t>
            </a:r>
            <a:r>
              <a:rPr lang="zh-CN" altLang="en-US" dirty="0">
                <a:sym typeface="+mn-ea"/>
              </a:rPr>
              <a:t>开发用户任务节点界面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46848" y="1828800"/>
            <a:ext cx="1131345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开始节点提交后，在待办任务列表会出现一条新的任务，如上图，然后点击办理按钮，出现如下界面：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930" y="2197100"/>
            <a:ext cx="10408920" cy="4488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</a:t>
            </a:r>
            <a:r>
              <a:rPr lang="zh-CN" altLang="en-US" dirty="0" smtClean="0"/>
              <a:t>流概念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224" y="2257248"/>
            <a:ext cx="3962072" cy="3059939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工作流开发及测试--</a:t>
            </a:r>
            <a:r>
              <a:rPr lang="zh-CN" altLang="en-US" dirty="0">
                <a:sym typeface="+mn-ea"/>
              </a:rPr>
              <a:t>开发用户任务节点界面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24118" y="1988469"/>
            <a:ext cx="11313458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通常用户任务节点界面要看业务数据，流转过程中的审批信息，当前人还要选择审批状态及输入审批意见。</a:t>
            </a:r>
            <a:endParaRPr lang="zh-CN" altLang="en-US" dirty="0" smtClean="0"/>
          </a:p>
          <a:p>
            <a:r>
              <a:rPr lang="zh-CN" altLang="en-US" dirty="0" smtClean="0"/>
              <a:t>业务数据一般放在上面，审批信息放中间，当前人审批操作信息放最后。当然也可以具体业务需求调整。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界面分几块，数据来源不同，业务数据来源业务系统，所以调业务系统接口获取业务数据，审核意见信息来源工作流后台系统，所以调工作流接口获取审批意见，最后提交是提交到工作流后台系统。下面看一下页面源码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工作流开发及测试--</a:t>
            </a:r>
            <a:r>
              <a:rPr lang="zh-CN" altLang="en-US" dirty="0">
                <a:sym typeface="+mn-ea"/>
              </a:rPr>
              <a:t>开发用户任务节点界面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1720" y="1470660"/>
            <a:ext cx="6537960" cy="441198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工作流开发及测试—</a:t>
            </a:r>
            <a:r>
              <a:rPr lang="zh-CN" altLang="en-US" dirty="0">
                <a:sym typeface="+mn-ea"/>
              </a:rPr>
              <a:t>开发用户任务节点界面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8530" y="1350010"/>
            <a:ext cx="734568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工作流开发及测试—</a:t>
            </a:r>
            <a:r>
              <a:rPr lang="zh-CN" altLang="en-US" dirty="0">
                <a:sym typeface="+mn-ea"/>
              </a:rPr>
              <a:t>开发用户任务节点界面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00" y="1691005"/>
            <a:ext cx="7330440" cy="433578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工作流开发及测试—</a:t>
            </a:r>
            <a:r>
              <a:rPr lang="zh-CN" altLang="en-US" dirty="0">
                <a:sym typeface="+mn-ea"/>
              </a:rPr>
              <a:t>开发用户任务节点界面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386205"/>
            <a:ext cx="8122920" cy="43815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工作流开发及测试—</a:t>
            </a:r>
            <a:r>
              <a:rPr lang="zh-CN" altLang="en-US" dirty="0">
                <a:sym typeface="+mn-ea"/>
              </a:rPr>
              <a:t>开发用户任务节点界面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562100"/>
            <a:ext cx="8138160" cy="442722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工作流开发及测试—</a:t>
            </a:r>
            <a:r>
              <a:rPr lang="zh-CN" altLang="en-US" dirty="0">
                <a:sym typeface="+mn-ea"/>
              </a:rPr>
              <a:t>开发用户任务节点界面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10540" y="1646555"/>
            <a:ext cx="1135062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任务节点界面开发要点说明：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1.</a:t>
            </a:r>
            <a:r>
              <a:rPr lang="zh-CN" altLang="zh-CN"/>
              <a:t>界面装载时，接收流程定义</a:t>
            </a:r>
            <a:r>
              <a:rPr lang="en-US" altLang="zh-CN"/>
              <a:t>id</a:t>
            </a:r>
            <a:r>
              <a:rPr lang="zh-CN" altLang="en-US"/>
              <a:t>，任务</a:t>
            </a:r>
            <a:r>
              <a:rPr lang="en-US" altLang="zh-CN"/>
              <a:t>id</a:t>
            </a:r>
            <a:r>
              <a:rPr lang="zh-CN" altLang="en-US"/>
              <a:t>，业务主键，调用业务接口查询业务数据，调用工作流接口查询审核意见列表</a:t>
            </a:r>
            <a:endParaRPr lang="zh-CN" altLang="en-US"/>
          </a:p>
          <a:p>
            <a:r>
              <a:rPr lang="zh-CN" altLang="en-US"/>
              <a:t>mounted () {</a:t>
            </a:r>
            <a:endParaRPr lang="zh-CN" altLang="en-US"/>
          </a:p>
          <a:p>
            <a:r>
              <a:rPr lang="zh-CN" altLang="en-US"/>
              <a:t>        this.taskId=this.$route.query.taskId;</a:t>
            </a:r>
            <a:endParaRPr lang="zh-CN" altLang="en-US"/>
          </a:p>
          <a:p>
            <a:r>
              <a:rPr lang="zh-CN" altLang="en-US"/>
              <a:t>        this.processDefinitionId=this.$route.query.processDefinitionId;</a:t>
            </a:r>
            <a:endParaRPr lang="zh-CN" altLang="en-US"/>
          </a:p>
          <a:p>
            <a:r>
              <a:rPr lang="zh-CN" altLang="en-US"/>
              <a:t>        this.businessKey = this.$route.query.businessKey;</a:t>
            </a:r>
            <a:endParaRPr lang="zh-CN" altLang="en-US"/>
          </a:p>
          <a:p>
            <a:r>
              <a:rPr lang="zh-CN" altLang="en-US"/>
              <a:t>        //读取业务数据</a:t>
            </a:r>
            <a:endParaRPr lang="zh-CN" altLang="en-US"/>
          </a:p>
          <a:p>
            <a:r>
              <a:rPr lang="zh-CN" altLang="en-US"/>
              <a:t>        this.readBusinessData(this.businessKey);</a:t>
            </a:r>
            <a:endParaRPr lang="zh-CN" altLang="en-US"/>
          </a:p>
          <a:p>
            <a:r>
              <a:rPr lang="zh-CN" altLang="en-US"/>
              <a:t>        //读取审核意见列表</a:t>
            </a:r>
            <a:endParaRPr lang="zh-CN" altLang="en-US"/>
          </a:p>
          <a:p>
            <a:r>
              <a:rPr lang="zh-CN" altLang="en-US"/>
              <a:t>        this.readAuditOpinions(this.taskId);</a:t>
            </a:r>
            <a:endParaRPr lang="zh-CN" altLang="en-US"/>
          </a:p>
          <a:p>
            <a:r>
              <a:rPr lang="zh-CN" altLang="en-US"/>
              <a:t>       }</a:t>
            </a:r>
            <a:endParaRPr lang="zh-CN" altLang="en-US"/>
          </a:p>
          <a:p>
            <a:endParaRPr lang="zh-CN" altLang="zh-CN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工作流开发及测试—</a:t>
            </a:r>
            <a:r>
              <a:rPr lang="zh-CN" altLang="en-US" dirty="0">
                <a:sym typeface="+mn-ea"/>
              </a:rPr>
              <a:t>开发用户任务节点界面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10540" y="1646555"/>
            <a:ext cx="1135062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根据业务主键，</a:t>
            </a:r>
            <a:r>
              <a:rPr lang="zh-CN" altLang="zh-CN"/>
              <a:t>调用业务接口，查询业务数据</a:t>
            </a:r>
            <a:endParaRPr lang="zh-CN" altLang="zh-CN"/>
          </a:p>
          <a:p>
            <a:r>
              <a:rPr lang="zh-CN" altLang="zh-CN"/>
              <a:t>         //读取业务数据</a:t>
            </a:r>
            <a:endParaRPr lang="zh-CN" altLang="zh-CN"/>
          </a:p>
          <a:p>
            <a:r>
              <a:rPr lang="zh-CN" altLang="zh-CN"/>
              <a:t>         readBusinessData(businessKey) {</a:t>
            </a:r>
            <a:endParaRPr lang="zh-CN" altLang="zh-CN"/>
          </a:p>
          <a:p>
            <a:r>
              <a:rPr lang="zh-CN" altLang="zh-CN"/>
              <a:t>           var that = this;</a:t>
            </a:r>
            <a:endParaRPr lang="zh-CN" altLang="zh-CN"/>
          </a:p>
          <a:p>
            <a:r>
              <a:rPr lang="zh-CN" altLang="zh-CN"/>
              <a:t>           request({</a:t>
            </a:r>
            <a:endParaRPr lang="zh-CN" altLang="zh-CN"/>
          </a:p>
          <a:p>
            <a:r>
              <a:rPr lang="zh-CN" altLang="zh-CN"/>
              <a:t>             url: `/business/leavetest/getLeaveApply/${that.businessKey}`,</a:t>
            </a:r>
            <a:endParaRPr lang="zh-CN" altLang="zh-CN"/>
          </a:p>
          <a:p>
            <a:r>
              <a:rPr lang="zh-CN" altLang="zh-CN"/>
              <a:t>             method: 'get',</a:t>
            </a:r>
            <a:endParaRPr lang="zh-CN" altLang="zh-CN"/>
          </a:p>
          <a:p>
            <a:r>
              <a:rPr lang="zh-CN" altLang="zh-CN"/>
              <a:t>           })</a:t>
            </a:r>
            <a:endParaRPr lang="zh-CN" altLang="zh-CN"/>
          </a:p>
          <a:p>
            <a:r>
              <a:rPr lang="zh-CN" altLang="zh-CN"/>
              <a:t>           .then(function(res) {</a:t>
            </a:r>
            <a:endParaRPr lang="zh-CN" altLang="zh-CN"/>
          </a:p>
          <a:p>
            <a:r>
              <a:rPr lang="zh-CN" altLang="zh-CN"/>
              <a:t>             console.log(res);</a:t>
            </a:r>
            <a:endParaRPr lang="zh-CN" altLang="zh-CN"/>
          </a:p>
          <a:p>
            <a:r>
              <a:rPr lang="zh-CN" altLang="zh-CN"/>
              <a:t>             if(res.data.status=='1') {</a:t>
            </a:r>
            <a:endParaRPr lang="zh-CN" altLang="zh-CN"/>
          </a:p>
          <a:p>
            <a:r>
              <a:rPr lang="zh-CN" altLang="zh-CN"/>
              <a:t>               debugger;</a:t>
            </a:r>
            <a:endParaRPr lang="zh-CN" altLang="zh-CN"/>
          </a:p>
          <a:p>
            <a:r>
              <a:rPr lang="zh-CN" altLang="zh-CN"/>
              <a:t>               that.leaveTypeName = res.data.bean.leaveTypeName;</a:t>
            </a:r>
            <a:endParaRPr lang="zh-CN" altLang="zh-CN"/>
          </a:p>
          <a:p>
            <a:r>
              <a:rPr lang="zh-CN" altLang="zh-CN"/>
              <a:t>               // that.startTime = res.data.bean.startTime;</a:t>
            </a:r>
            <a:endParaRPr lang="zh-CN" altLang="zh-CN"/>
          </a:p>
          <a:p>
            <a:r>
              <a:rPr lang="zh-CN" altLang="zh-CN"/>
              <a:t>               // that.endTime = res.data.bean.endTime;</a:t>
            </a:r>
            <a:endParaRPr lang="zh-CN" altLang="zh-CN"/>
          </a:p>
          <a:p>
            <a:r>
              <a:rPr lang="zh-CN" altLang="zh-CN"/>
              <a:t>               that.startTime = format.unix_to_datetime(res.data.bean.startTime);</a:t>
            </a:r>
            <a:endParaRPr lang="zh-CN" altLang="zh-CN"/>
          </a:p>
          <a:p>
            <a:r>
              <a:rPr lang="zh-CN" altLang="zh-CN"/>
              <a:t>               that.endTime = format.unix_to_datetime(res.data.bean.endTime);</a:t>
            </a:r>
            <a:endParaRPr lang="zh-CN" altLang="zh-CN"/>
          </a:p>
          <a:p>
            <a:r>
              <a:rPr lang="zh-CN" altLang="zh-CN"/>
              <a:t>               that.reason = res.data.bean.reason;</a:t>
            </a:r>
            <a:endParaRPr lang="zh-CN" altLang="zh-CN"/>
          </a:p>
          <a:p>
            <a:r>
              <a:rPr lang="zh-CN" altLang="zh-CN"/>
              <a:t>             </a:t>
            </a:r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工作流开发及测试—</a:t>
            </a:r>
            <a:r>
              <a:rPr lang="zh-CN" altLang="en-US" dirty="0">
                <a:sym typeface="+mn-ea"/>
              </a:rPr>
              <a:t>开发用户任务节点界面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10540" y="1646555"/>
            <a:ext cx="1135062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3.根据任务id查询审核意见列表</a:t>
            </a:r>
            <a:endParaRPr lang="zh-CN" altLang="en-US"/>
          </a:p>
          <a:p>
            <a:r>
              <a:rPr lang="zh-CN" altLang="en-US"/>
              <a:t>          //读取审核意见列表</a:t>
            </a:r>
            <a:endParaRPr lang="zh-CN" altLang="en-US"/>
          </a:p>
          <a:p>
            <a:r>
              <a:rPr lang="zh-CN" altLang="en-US"/>
              <a:t>          readAuditOpinions(taskId) {</a:t>
            </a:r>
            <a:endParaRPr lang="zh-CN" altLang="en-US"/>
          </a:p>
          <a:p>
            <a:r>
              <a:rPr lang="zh-CN" altLang="en-US"/>
              <a:t>            const that = this;</a:t>
            </a:r>
            <a:endParaRPr lang="zh-CN" altLang="en-US"/>
          </a:p>
          <a:p>
            <a:r>
              <a:rPr lang="zh-CN" altLang="en-US"/>
              <a:t>            var params={};</a:t>
            </a:r>
            <a:endParaRPr lang="zh-CN" altLang="en-US"/>
          </a:p>
          <a:p>
            <a:r>
              <a:rPr lang="zh-CN" altLang="en-US"/>
              <a:t>            request.get(</a:t>
            </a:r>
            <a:endParaRPr lang="zh-CN" altLang="en-US"/>
          </a:p>
          <a:p>
            <a:r>
              <a:rPr lang="zh-CN" altLang="en-US"/>
              <a:t>                `/process/processrun/auditOpinions/${that.taskId}`,</a:t>
            </a:r>
            <a:endParaRPr lang="zh-CN" altLang="en-US"/>
          </a:p>
          <a:p>
            <a:r>
              <a:rPr lang="zh-CN" altLang="en-US"/>
              <a:t>                params,</a:t>
            </a:r>
            <a:endParaRPr lang="zh-CN" altLang="en-US"/>
          </a:p>
          <a:p>
            <a:r>
              <a:rPr lang="zh-CN" altLang="en-US"/>
              <a:t>                {headers: {'Content-Type': 'application/json'}</a:t>
            </a:r>
            <a:endParaRPr lang="zh-CN" altLang="en-US"/>
          </a:p>
          <a:p>
            <a:r>
              <a:rPr lang="zh-CN" altLang="en-US"/>
              <a:t>              })</a:t>
            </a:r>
            <a:endParaRPr lang="zh-CN" altLang="en-US"/>
          </a:p>
          <a:p>
            <a:r>
              <a:rPr lang="zh-CN" altLang="en-US"/>
              <a:t>              .then(function (res) {</a:t>
            </a:r>
            <a:endParaRPr lang="zh-CN" altLang="en-US"/>
          </a:p>
          <a:p>
            <a:r>
              <a:rPr lang="zh-CN" altLang="en-US"/>
              <a:t>                if(res.data.status=='1') {</a:t>
            </a:r>
            <a:endParaRPr lang="zh-CN" altLang="en-US"/>
          </a:p>
          <a:p>
            <a:r>
              <a:rPr lang="zh-CN" altLang="en-US"/>
              <a:t>                  that.tableData = res.data.list;</a:t>
            </a:r>
            <a:endParaRPr lang="zh-CN" altLang="en-US"/>
          </a:p>
          <a:p>
            <a:r>
              <a:rPr lang="zh-CN" altLang="en-US"/>
              <a:t>                } else {</a:t>
            </a:r>
            <a:endParaRPr lang="zh-CN" altLang="en-US"/>
          </a:p>
          <a:p>
            <a:r>
              <a:rPr lang="zh-CN" altLang="en-US"/>
              <a:t>                  console.log(res);</a:t>
            </a:r>
            <a:endParaRPr lang="zh-CN" altLang="en-US"/>
          </a:p>
          <a:p>
            <a:r>
              <a:rPr lang="zh-CN" altLang="en-US"/>
              <a:t>                  that.$message(res.data.message)</a:t>
            </a:r>
            <a:endParaRPr lang="zh-CN" altLang="en-US"/>
          </a:p>
          <a:p>
            <a:r>
              <a:rPr lang="zh-CN" altLang="en-US"/>
              <a:t>                }</a:t>
            </a:r>
            <a:endParaRPr lang="zh-CN" altLang="en-US"/>
          </a:p>
          <a:p>
            <a:r>
              <a:rPr lang="zh-CN" altLang="en-US"/>
              <a:t>              })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工作流开发及测试—</a:t>
            </a:r>
            <a:r>
              <a:rPr lang="zh-CN" altLang="en-US" dirty="0">
                <a:sym typeface="+mn-ea"/>
              </a:rPr>
              <a:t>开发用户任务节点界面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27050" y="1267460"/>
            <a:ext cx="11350625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4.把审核状态、审核意见提交到工作流后台系统</a:t>
            </a:r>
            <a:endParaRPr lang="zh-CN" altLang="en-US"/>
          </a:p>
          <a:p>
            <a:r>
              <a:rPr lang="zh-CN" altLang="en-US"/>
              <a:t>  这里特别强调一下：</a:t>
            </a:r>
            <a:r>
              <a:rPr lang="en-US" altLang="zh-CN"/>
              <a:t>isPass</a:t>
            </a:r>
            <a:r>
              <a:rPr lang="zh-CN" altLang="zh-CN"/>
              <a:t>，</a:t>
            </a:r>
            <a:r>
              <a:rPr lang="en-US" altLang="zh-CN"/>
              <a:t>auditOpinion,userId,userName</a:t>
            </a:r>
            <a:endParaRPr lang="en-US" altLang="zh-CN"/>
          </a:p>
          <a:p>
            <a:r>
              <a:rPr lang="en-US" altLang="zh-CN"/>
              <a:t> </a:t>
            </a:r>
            <a:r>
              <a:rPr lang="zh-CN" altLang="zh-CN"/>
              <a:t>分别</a:t>
            </a:r>
            <a:r>
              <a:rPr lang="zh-CN" altLang="zh-CN">
                <a:sym typeface="+mn-ea"/>
              </a:rPr>
              <a:t>是审核状态，审核意见，审核人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，审核人名称</a:t>
            </a:r>
            <a:r>
              <a:rPr lang="zh-CN" altLang="zh-CN">
                <a:sym typeface="+mn-ea"/>
              </a:rPr>
              <a:t>参数名 参数名必须写死。另外</a:t>
            </a:r>
            <a:r>
              <a:rPr lang="en-US" altLang="zh-CN">
                <a:sym typeface="+mn-ea"/>
              </a:rPr>
              <a:t>userId,userName</a:t>
            </a:r>
            <a:r>
              <a:rPr lang="zh-CN" altLang="zh-CN">
                <a:sym typeface="+mn-ea"/>
              </a:rPr>
              <a:t> 应填当前登录人</a:t>
            </a:r>
            <a:r>
              <a:rPr lang="en-US" altLang="zh-CN">
                <a:sym typeface="+mn-ea"/>
              </a:rPr>
              <a:t>id</a:t>
            </a:r>
            <a:r>
              <a:rPr lang="zh-CN" altLang="zh-CN">
                <a:sym typeface="+mn-ea"/>
              </a:rPr>
              <a:t>及名称。</a:t>
            </a:r>
            <a:r>
              <a:rPr lang="zh-CN" altLang="en-US">
                <a:sym typeface="+mn-ea"/>
              </a:rPr>
              <a:t> </a:t>
            </a:r>
            <a:endParaRPr lang="zh-CN" altLang="en-US"/>
          </a:p>
          <a:p>
            <a:r>
              <a:rPr lang="en-US" altLang="zh-CN"/>
              <a:t>         submitAudit() {</a:t>
            </a:r>
            <a:endParaRPr lang="en-US" altLang="zh-CN"/>
          </a:p>
          <a:p>
            <a:r>
              <a:rPr lang="en-US" altLang="zh-CN"/>
              <a:t>           const that = this;</a:t>
            </a:r>
            <a:endParaRPr lang="en-US" altLang="zh-CN"/>
          </a:p>
          <a:p>
            <a:r>
              <a:rPr lang="en-US" altLang="zh-CN"/>
              <a:t>           var auditInfo = {</a:t>
            </a:r>
            <a:endParaRPr lang="en-US" altLang="zh-CN"/>
          </a:p>
          <a:p>
            <a:r>
              <a:rPr lang="en-US" altLang="zh-CN"/>
              <a:t>             isPass:that.isPass,</a:t>
            </a:r>
            <a:endParaRPr lang="en-US" altLang="zh-CN"/>
          </a:p>
          <a:p>
            <a:r>
              <a:rPr lang="en-US" altLang="zh-CN"/>
              <a:t>             auditOpinion:that.auditOpinion,</a:t>
            </a:r>
            <a:endParaRPr lang="en-US" altLang="zh-CN"/>
          </a:p>
          <a:p>
            <a:r>
              <a:rPr lang="en-US" altLang="zh-CN"/>
              <a:t>             userId:'1000201100000000001',</a:t>
            </a:r>
            <a:endParaRPr lang="en-US" altLang="zh-CN"/>
          </a:p>
          <a:p>
            <a:r>
              <a:rPr lang="en-US" altLang="zh-CN"/>
              <a:t>             userName:'管理员'</a:t>
            </a:r>
            <a:endParaRPr lang="en-US" altLang="zh-CN"/>
          </a:p>
          <a:p>
            <a:r>
              <a:rPr lang="en-US" altLang="zh-CN"/>
              <a:t>           };</a:t>
            </a:r>
            <a:endParaRPr lang="en-US" altLang="zh-CN"/>
          </a:p>
          <a:p>
            <a:r>
              <a:rPr lang="en-US" altLang="zh-CN"/>
              <a:t>             request({</a:t>
            </a:r>
            <a:endParaRPr lang="en-US" altLang="zh-CN"/>
          </a:p>
          <a:p>
            <a:r>
              <a:rPr lang="en-US" altLang="zh-CN"/>
              <a:t>               url: `/process/processrun/commitTask/${that.processDefinitionId}/${that.taskId}`,</a:t>
            </a:r>
            <a:endParaRPr lang="en-US" altLang="zh-CN"/>
          </a:p>
          <a:p>
            <a:r>
              <a:rPr lang="en-US" altLang="zh-CN"/>
              <a:t>               method: 'post',</a:t>
            </a:r>
            <a:endParaRPr lang="en-US" altLang="zh-CN"/>
          </a:p>
          <a:p>
            <a:r>
              <a:rPr lang="en-US" altLang="zh-CN"/>
              <a:t>               data:JSON.stringify(auditInfo)</a:t>
            </a:r>
            <a:endParaRPr lang="en-US" altLang="zh-CN"/>
          </a:p>
          <a:p>
            <a:r>
              <a:rPr lang="en-US" altLang="zh-CN"/>
              <a:t>               //headers: {'Content-Type': 'application/x-www-form-urlencoded'}</a:t>
            </a:r>
            <a:endParaRPr lang="en-US" altLang="zh-CN"/>
          </a:p>
          <a:p>
            <a:r>
              <a:rPr lang="en-US" altLang="zh-CN"/>
              <a:t>             })</a:t>
            </a:r>
            <a:endParaRPr lang="en-US" altLang="zh-CN"/>
          </a:p>
          <a:p>
            <a:r>
              <a:rPr lang="en-US" altLang="zh-CN"/>
              <a:t>             .then(function(res) {</a:t>
            </a:r>
            <a:endParaRPr lang="en-US" altLang="zh-CN"/>
          </a:p>
          <a:p>
            <a:r>
              <a:rPr lang="en-US" altLang="zh-CN"/>
              <a:t>               debugger;</a:t>
            </a:r>
            <a:endParaRPr lang="en-US" altLang="zh-CN"/>
          </a:p>
          <a:p>
            <a:r>
              <a:rPr lang="en-US" altLang="zh-CN"/>
              <a:t>               if(res.data.status=='1') {</a:t>
            </a:r>
            <a:endParaRPr lang="en-US" altLang="zh-CN"/>
          </a:p>
          <a:p>
            <a:r>
              <a:rPr lang="en-US" altLang="zh-CN"/>
              <a:t>                 that.$message(res.data.message)</a:t>
            </a:r>
            <a:endParaRPr lang="en-US" altLang="zh-CN"/>
          </a:p>
          <a:p>
            <a:r>
              <a:rPr lang="en-US" altLang="zh-CN"/>
              <a:t>               }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什么叫工作流？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工作流</a:t>
            </a:r>
            <a:r>
              <a:rPr lang="en-US" altLang="zh-CN" dirty="0"/>
              <a:t>(Workflow)</a:t>
            </a:r>
            <a:r>
              <a:rPr lang="zh-CN" altLang="en-US" dirty="0"/>
              <a:t>，就是“业务过程的部分或整体在计算机应用环境下的自动化”，它主要解决的是“使在多个参与者之间按照某种预定义的规则传递文档、信息或任务的过程自动进行，从而实现某个预期的业务目标，或者促使此目标的实现”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工作流开发及测试—</a:t>
            </a:r>
            <a:r>
              <a:rPr lang="zh-CN" altLang="en-US" dirty="0">
                <a:sym typeface="+mn-ea"/>
              </a:rPr>
              <a:t>开发用户任务服务接口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8295" y="1691005"/>
            <a:ext cx="7444740" cy="307848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163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工作流开发及测试—</a:t>
            </a:r>
            <a:r>
              <a:rPr lang="zh-CN" altLang="en-US" dirty="0">
                <a:sym typeface="+mn-ea"/>
              </a:rPr>
              <a:t>开发用户任务服务接口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28625" y="1861185"/>
            <a:ext cx="112515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服务接口定义与提交申请类似，就</a:t>
            </a:r>
            <a:r>
              <a:rPr lang="en-US" altLang="zh-CN"/>
              <a:t>url</a:t>
            </a:r>
            <a:r>
              <a:rPr lang="zh-CN" altLang="en-US"/>
              <a:t>不同：没有填写提取业务主键正则表达式，其他一样。这里就不截图了，直接看源码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506345"/>
            <a:ext cx="8702040" cy="390906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163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工作流开发及测试—</a:t>
            </a:r>
            <a:r>
              <a:rPr lang="zh-CN" altLang="en-US" dirty="0">
                <a:sym typeface="+mn-ea"/>
              </a:rPr>
              <a:t>测试</a:t>
            </a:r>
            <a:endParaRPr lang="zh-CN" altLang="en-US" dirty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8625" y="1861185"/>
            <a:ext cx="11251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上面讲完了开发，后面简单说一下测试过程：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3055" y="2479675"/>
            <a:ext cx="1136713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zh-CN"/>
              <a:t>启动流程</a:t>
            </a:r>
            <a:endParaRPr lang="zh-CN" altLang="zh-CN"/>
          </a:p>
          <a:p>
            <a:r>
              <a:rPr lang="zh-CN" altLang="zh-CN"/>
              <a:t>  </a:t>
            </a:r>
            <a:r>
              <a:rPr lang="en-US" altLang="zh-CN"/>
              <a:t>a.</a:t>
            </a:r>
            <a:r>
              <a:rPr lang="zh-CN" altLang="zh-CN"/>
              <a:t>前提启动相关系统</a:t>
            </a:r>
            <a:endParaRPr lang="zh-CN" altLang="zh-CN"/>
          </a:p>
          <a:p>
            <a:r>
              <a:rPr lang="zh-CN" altLang="zh-CN"/>
              <a:t>   根据系统拓扑图，启动四个系统</a:t>
            </a:r>
            <a:endParaRPr lang="zh-CN" altLang="zh-CN"/>
          </a:p>
          <a:p>
            <a:r>
              <a:rPr lang="zh-CN" altLang="zh-CN"/>
              <a:t>  </a:t>
            </a:r>
            <a:r>
              <a:rPr lang="en-US" altLang="zh-CN"/>
              <a:t>b.</a:t>
            </a:r>
            <a:r>
              <a:rPr lang="zh-CN" altLang="zh-CN"/>
              <a:t>进入已部署流程列表</a:t>
            </a:r>
            <a:r>
              <a:rPr lang="en-US" altLang="zh-CN"/>
              <a:t>,</a:t>
            </a:r>
            <a:r>
              <a:rPr lang="zh-CN" altLang="zh-CN"/>
              <a:t>点击启动</a:t>
            </a:r>
            <a:endParaRPr lang="zh-CN" altLang="zh-CN"/>
          </a:p>
          <a:p>
            <a:r>
              <a:rPr lang="zh-CN" altLang="zh-CN"/>
              <a:t>   假设业务前台系统应用名称为vue-act-test</a:t>
            </a:r>
            <a:r>
              <a:rPr lang="en-US" altLang="zh-CN"/>
              <a:t>,</a:t>
            </a:r>
            <a:r>
              <a:rPr lang="zh-CN" altLang="en-US"/>
              <a:t>启动端口为</a:t>
            </a:r>
            <a:r>
              <a:rPr lang="en-US" altLang="zh-CN"/>
              <a:t>8080 </a:t>
            </a:r>
            <a:r>
              <a:rPr lang="zh-CN" altLang="zh-CN"/>
              <a:t>，则进入流程列表</a:t>
            </a:r>
            <a:r>
              <a:rPr lang="en-US" altLang="zh-CN"/>
              <a:t>url</a:t>
            </a:r>
            <a:r>
              <a:rPr lang="zh-CN" altLang="en-US"/>
              <a:t>为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 http://127.0.0.1:8080/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待办任务，进行办理或签收</a:t>
            </a:r>
            <a:endParaRPr lang="zh-CN" altLang="en-US"/>
          </a:p>
          <a:p>
            <a:r>
              <a:rPr lang="zh-CN" altLang="en-US"/>
              <a:t>  进入待办任务列表，点击办理或签收按钮</a:t>
            </a:r>
            <a:endParaRPr lang="zh-CN" altLang="en-US"/>
          </a:p>
          <a:p>
            <a:r>
              <a:rPr lang="en-US" altLang="zh-CN"/>
              <a:t> url</a:t>
            </a:r>
            <a:r>
              <a:rPr lang="zh-CN" altLang="zh-CN"/>
              <a:t>为</a:t>
            </a:r>
            <a:r>
              <a:rPr lang="en-US" altLang="zh-CN"/>
              <a:t>:http://127.0.0.1:8080/listtodotask</a:t>
            </a:r>
            <a:endParaRPr lang="en-US" altLang="zh-CN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163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工作流开发及测试—</a:t>
            </a:r>
            <a:r>
              <a:rPr lang="zh-CN" altLang="en-US" dirty="0">
                <a:sym typeface="+mn-ea"/>
              </a:rPr>
              <a:t>源码</a:t>
            </a:r>
            <a:endParaRPr lang="zh-CN" altLang="en-US" dirty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2125" y="1861185"/>
            <a:ext cx="11251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vue </a:t>
            </a:r>
            <a:r>
              <a:rPr lang="zh-CN" altLang="en-US"/>
              <a:t>前端源码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3055" y="2479675"/>
            <a:ext cx="113671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zh-CN"/>
              <a:t>模拟应用的vue-act-test 的</a:t>
            </a:r>
            <a:r>
              <a:rPr lang="en-US" altLang="zh-CN"/>
              <a:t>svn url:</a:t>
            </a:r>
            <a:endParaRPr lang="en-US" altLang="zh-CN"/>
          </a:p>
          <a:p>
            <a:r>
              <a:rPr lang="en-US" altLang="zh-CN"/>
              <a:t> http://svn.jinbionline.com:8080/svn/common/vue-act-test</a:t>
            </a:r>
            <a:endParaRPr lang="en-US" altLang="zh-CN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163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高级篇</a:t>
            </a:r>
            <a:r>
              <a:rPr lang="en-US" altLang="zh-CN" dirty="0">
                <a:sym typeface="+mn-ea"/>
              </a:rPr>
              <a:t>—</a:t>
            </a:r>
            <a:r>
              <a:rPr lang="zh-CN" altLang="zh-CN" dirty="0">
                <a:sym typeface="+mn-ea"/>
              </a:rPr>
              <a:t>嵌套的提交服务</a:t>
            </a:r>
            <a:endParaRPr lang="zh-CN" altLang="zh-CN" dirty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8625" y="1861185"/>
            <a:ext cx="11251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上面大体讲完了工作流主要内容，但是还有些比较偏僻地方，需要提一下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3055" y="2479675"/>
            <a:ext cx="113671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前面好多地方都提到了提交服务接口定义。但是都比较简单。如果稍微复杂点，比如提取申请之前，业务系统</a:t>
            </a:r>
            <a:endParaRPr lang="zh-CN" altLang="zh-CN"/>
          </a:p>
          <a:p>
            <a:r>
              <a:rPr lang="zh-CN" altLang="zh-CN"/>
              <a:t>需要登录验证，登录时需要验证码等等，这种很正常的需求。提交服务如何定义，来满足这些需求，下面以</a:t>
            </a:r>
            <a:endParaRPr lang="zh-CN" altLang="zh-CN"/>
          </a:p>
          <a:p>
            <a:r>
              <a:rPr lang="en-US" altLang="zh-CN"/>
              <a:t>”</a:t>
            </a:r>
            <a:r>
              <a:rPr lang="zh-CN" altLang="zh-CN"/>
              <a:t>提交请假申请(新)</a:t>
            </a:r>
            <a:r>
              <a:rPr lang="en-US" altLang="zh-CN"/>
              <a:t>“</a:t>
            </a:r>
            <a:r>
              <a:rPr lang="zh-CN" altLang="zh-CN"/>
              <a:t>这个接口为例：</a:t>
            </a:r>
            <a:endParaRPr lang="zh-CN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055" y="3291840"/>
            <a:ext cx="10226040" cy="356616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163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高级篇</a:t>
            </a:r>
            <a:r>
              <a:rPr lang="en-US" altLang="zh-CN" dirty="0">
                <a:sym typeface="+mn-ea"/>
              </a:rPr>
              <a:t>—</a:t>
            </a:r>
            <a:r>
              <a:rPr lang="zh-CN" altLang="zh-CN" dirty="0">
                <a:sym typeface="+mn-ea"/>
              </a:rPr>
              <a:t>嵌套的提交服务</a:t>
            </a:r>
            <a:endParaRPr lang="zh-CN" altLang="zh-CN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3055" y="2479675"/>
            <a:ext cx="1136713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看了上面截图，在请求标签下面的</a:t>
            </a:r>
            <a:r>
              <a:rPr lang="en-US" altLang="zh-CN"/>
              <a:t>parameter</a:t>
            </a:r>
            <a:r>
              <a:rPr lang="zh-CN" altLang="zh-CN"/>
              <a:t>标签，定义了一个参数</a:t>
            </a:r>
            <a:r>
              <a:rPr lang="en-US" altLang="zh-CN"/>
              <a:t>token,</a:t>
            </a:r>
            <a:r>
              <a:rPr lang="zh-CN" altLang="zh-CN"/>
              <a:t>它的值为</a:t>
            </a:r>
            <a:r>
              <a:rPr lang="en-US" altLang="zh-CN"/>
              <a:t>:$refApi{</a:t>
            </a:r>
            <a:r>
              <a:rPr lang="zh-CN" altLang="zh-CN"/>
              <a:t>登录</a:t>
            </a:r>
            <a:r>
              <a:rPr lang="en-US" altLang="zh-CN"/>
              <a:t>,”token”:”(.+?)”}</a:t>
            </a:r>
            <a:endParaRPr lang="en-US" altLang="zh-CN"/>
          </a:p>
          <a:p>
            <a:endParaRPr lang="en-US" altLang="zh-CN"/>
          </a:p>
          <a:p>
            <a:r>
              <a:rPr lang="zh-CN" altLang="zh-CN"/>
              <a:t>这个是什么意思？它意思是请求参数需要一个固定</a:t>
            </a:r>
            <a:r>
              <a:rPr lang="en-US" altLang="zh-CN"/>
              <a:t>token</a:t>
            </a:r>
            <a:r>
              <a:rPr lang="zh-CN" altLang="zh-CN"/>
              <a:t>参数，而这个参数值需要调用</a:t>
            </a:r>
            <a:r>
              <a:rPr lang="en-US" altLang="zh-CN"/>
              <a:t>“</a:t>
            </a:r>
            <a:r>
              <a:rPr lang="zh-CN" altLang="en-US"/>
              <a:t>登录</a:t>
            </a:r>
            <a:r>
              <a:rPr lang="en-US" altLang="zh-CN"/>
              <a:t>”</a:t>
            </a:r>
            <a:r>
              <a:rPr lang="zh-CN" altLang="en-US"/>
              <a:t>接口返回的，</a:t>
            </a:r>
            <a:endParaRPr lang="zh-CN" altLang="en-US"/>
          </a:p>
          <a:p>
            <a:r>
              <a:rPr lang="zh-CN" altLang="en-US"/>
              <a:t>接口返回值，可能是一个复杂的</a:t>
            </a:r>
            <a:r>
              <a:rPr lang="en-US" altLang="zh-CN"/>
              <a:t>json</a:t>
            </a:r>
            <a:r>
              <a:rPr lang="zh-CN" altLang="en-US"/>
              <a:t>或字符串，那如果得到想要的值，需要定义一个提取的正则表达式</a:t>
            </a:r>
            <a:endParaRPr lang="zh-CN" altLang="en-US"/>
          </a:p>
          <a:p>
            <a:r>
              <a:rPr lang="zh-CN" altLang="en-US"/>
              <a:t>这里是</a:t>
            </a:r>
            <a:r>
              <a:rPr lang="en-US" altLang="zh-CN">
                <a:sym typeface="+mn-ea"/>
              </a:rPr>
              <a:t>”token”:”(.+?)”,</a:t>
            </a:r>
            <a:r>
              <a:rPr lang="zh-CN" altLang="zh-CN">
                <a:sym typeface="+mn-ea"/>
              </a:rPr>
              <a:t>这个值可以根据实际需求修改，但是</a:t>
            </a:r>
            <a:r>
              <a:rPr lang="en-US" altLang="zh-CN">
                <a:sym typeface="+mn-ea"/>
              </a:rPr>
              <a:t>$refApi{</a:t>
            </a:r>
            <a:r>
              <a:rPr lang="zh-CN" altLang="zh-CN">
                <a:sym typeface="+mn-ea"/>
              </a:rPr>
              <a:t>接口名，正则表达式</a:t>
            </a:r>
            <a:r>
              <a:rPr lang="en-US" altLang="zh-CN">
                <a:sym typeface="+mn-ea"/>
              </a:rPr>
              <a:t>}</a:t>
            </a:r>
            <a:r>
              <a:rPr lang="zh-CN" altLang="zh-CN">
                <a:sym typeface="+mn-ea"/>
              </a:rPr>
              <a:t> 格式不能改</a:t>
            </a:r>
            <a:endParaRPr lang="zh-CN" altLang="zh-CN">
              <a:sym typeface="+mn-ea"/>
            </a:endParaRPr>
          </a:p>
          <a:p>
            <a:endParaRPr lang="zh-CN" altLang="zh-CN">
              <a:sym typeface="+mn-ea"/>
            </a:endParaRPr>
          </a:p>
          <a:p>
            <a:r>
              <a:rPr lang="zh-CN" altLang="zh-CN">
                <a:sym typeface="+mn-ea"/>
              </a:rPr>
              <a:t>下面我看一下登录接口定义及对应代码</a:t>
            </a:r>
            <a:endParaRPr lang="zh-CN" altLang="zh-CN">
              <a:sym typeface="+mn-e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163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高级篇</a:t>
            </a:r>
            <a:r>
              <a:rPr lang="en-US" altLang="zh-CN" dirty="0">
                <a:sym typeface="+mn-ea"/>
              </a:rPr>
              <a:t>—</a:t>
            </a:r>
            <a:r>
              <a:rPr lang="zh-CN" altLang="zh-CN" dirty="0">
                <a:sym typeface="+mn-ea"/>
              </a:rPr>
              <a:t>嵌套的提交服务</a:t>
            </a:r>
            <a:endParaRPr lang="zh-CN" altLang="zh-CN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1540" y="1581150"/>
            <a:ext cx="10408920" cy="448818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163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高级篇</a:t>
            </a:r>
            <a:r>
              <a:rPr lang="en-US" altLang="zh-CN" dirty="0">
                <a:sym typeface="+mn-ea"/>
              </a:rPr>
              <a:t>—</a:t>
            </a:r>
            <a:r>
              <a:rPr lang="zh-CN" altLang="zh-CN" dirty="0">
                <a:sym typeface="+mn-ea"/>
              </a:rPr>
              <a:t>嵌套的提交服务</a:t>
            </a:r>
            <a:endParaRPr lang="zh-CN" altLang="zh-CN" dirty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5135" y="1630045"/>
            <a:ext cx="108057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上面登录时，设置了用户名及密码，并且写死了。当然也可以用变量代替</a:t>
            </a:r>
            <a:r>
              <a:rPr lang="en-US" altLang="zh-CN"/>
              <a:t>,</a:t>
            </a:r>
            <a:r>
              <a:rPr lang="zh-CN" altLang="zh-CN"/>
              <a:t>提交时，传变量进来即可</a:t>
            </a:r>
            <a:r>
              <a:rPr lang="en-US" altLang="zh-CN"/>
              <a:t>.</a:t>
            </a:r>
            <a:r>
              <a:rPr lang="zh-CN" altLang="zh-CN"/>
              <a:t>格式为</a:t>
            </a:r>
            <a:r>
              <a:rPr lang="en-US" altLang="zh-CN"/>
              <a:t>${</a:t>
            </a:r>
            <a:r>
              <a:rPr lang="zh-CN" altLang="zh-CN"/>
              <a:t>参数名</a:t>
            </a:r>
            <a:r>
              <a:rPr lang="en-US" altLang="zh-CN"/>
              <a:t>},</a:t>
            </a:r>
            <a:r>
              <a:rPr lang="zh-CN" altLang="zh-CN"/>
              <a:t>甚至可以传验证码，但是可能需要另外接口来提供验证，再嵌套一个服务。</a:t>
            </a:r>
            <a:endParaRPr lang="zh-CN" altLang="zh-CN"/>
          </a:p>
          <a:p>
            <a:r>
              <a:rPr lang="zh-CN" altLang="zh-CN"/>
              <a:t>嵌套服务建议不超过两层，否则性能太差。登录接口源码如下：</a:t>
            </a:r>
            <a:endParaRPr lang="zh-CN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790" y="2615565"/>
            <a:ext cx="8702040" cy="390906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163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高级篇</a:t>
            </a:r>
            <a:r>
              <a:rPr lang="en-US" altLang="zh-CN" dirty="0">
                <a:sym typeface="+mn-ea"/>
              </a:rPr>
              <a:t>—</a:t>
            </a:r>
            <a:r>
              <a:rPr lang="zh-CN" altLang="en-US" dirty="0">
                <a:sym typeface="+mn-ea"/>
              </a:rPr>
              <a:t>工作流后台调用外部接口</a:t>
            </a:r>
            <a:r>
              <a:rPr lang="en-US" altLang="zh-CN" dirty="0">
                <a:sym typeface="+mn-ea"/>
              </a:rPr>
              <a:t>(</a:t>
            </a:r>
            <a:r>
              <a:rPr lang="zh-CN" altLang="zh-CN" dirty="0">
                <a:sym typeface="+mn-ea"/>
              </a:rPr>
              <a:t>用户，角色，</a:t>
            </a:r>
            <a:br>
              <a:rPr lang="zh-CN" altLang="zh-CN" dirty="0">
                <a:sym typeface="+mn-ea"/>
              </a:rPr>
            </a:br>
            <a:r>
              <a:rPr lang="zh-CN" altLang="zh-CN" dirty="0">
                <a:sym typeface="+mn-ea"/>
              </a:rPr>
              <a:t>机构）</a:t>
            </a:r>
            <a:endParaRPr lang="zh-CN" altLang="zh-CN" dirty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5135" y="1630045"/>
            <a:ext cx="108057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在上面的用户任务节点配置时，有三个页签，分别是用户，角色及机构</a:t>
            </a:r>
            <a:endParaRPr lang="zh-CN" altLang="zh-CN"/>
          </a:p>
          <a:p>
            <a:endParaRPr lang="zh-CN" altLang="zh-CN"/>
          </a:p>
          <a:p>
            <a:r>
              <a:rPr lang="zh-CN" altLang="zh-CN"/>
              <a:t>这三个页签数据不是工作流提供的，需要调外部系统。</a:t>
            </a:r>
            <a:endParaRPr lang="zh-CN" altLang="zh-CN"/>
          </a:p>
          <a:p>
            <a:endParaRPr lang="zh-CN" altLang="zh-CN"/>
          </a:p>
          <a:p>
            <a:r>
              <a:rPr lang="zh-CN" altLang="zh-CN"/>
              <a:t>本想合并到提交服务一块定义，但是发现有些个性，没想好怎么合并，未来版本也许合并。</a:t>
            </a:r>
            <a:endParaRPr lang="zh-CN" altLang="zh-CN"/>
          </a:p>
          <a:p>
            <a:r>
              <a:rPr lang="zh-CN" altLang="zh-CN"/>
              <a:t>目前是在</a:t>
            </a:r>
            <a:r>
              <a:rPr lang="en-US" altLang="zh-CN"/>
              <a:t>act6 </a:t>
            </a:r>
            <a:r>
              <a:rPr lang="zh-CN" altLang="zh-CN"/>
              <a:t>项目配置</a:t>
            </a:r>
            <a:r>
              <a:rPr lang="en-US" altLang="zh-CN"/>
              <a:t>(application.yml)</a:t>
            </a:r>
            <a:r>
              <a:rPr lang="zh-CN" altLang="zh-CN"/>
              <a:t>，内容如下：</a:t>
            </a:r>
            <a:endParaRPr lang="zh-CN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135" y="3596005"/>
            <a:ext cx="5532120" cy="253746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163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高级篇</a:t>
            </a:r>
            <a:r>
              <a:rPr lang="en-US" altLang="zh-CN" dirty="0">
                <a:sym typeface="+mn-ea"/>
              </a:rPr>
              <a:t>—</a:t>
            </a:r>
            <a:r>
              <a:rPr lang="zh-CN" altLang="en-US" dirty="0">
                <a:sym typeface="+mn-ea"/>
              </a:rPr>
              <a:t>工作流后台调用外部接口</a:t>
            </a:r>
            <a:r>
              <a:rPr lang="en-US" altLang="zh-CN" dirty="0">
                <a:sym typeface="+mn-ea"/>
              </a:rPr>
              <a:t>(</a:t>
            </a:r>
            <a:r>
              <a:rPr lang="zh-CN" altLang="zh-CN" dirty="0">
                <a:sym typeface="+mn-ea"/>
              </a:rPr>
              <a:t>用户，角色，</a:t>
            </a:r>
            <a:br>
              <a:rPr lang="zh-CN" altLang="zh-CN" dirty="0">
                <a:sym typeface="+mn-ea"/>
              </a:rPr>
            </a:br>
            <a:r>
              <a:rPr lang="zh-CN" altLang="zh-CN" dirty="0">
                <a:sym typeface="+mn-ea"/>
              </a:rPr>
              <a:t>机构）</a:t>
            </a:r>
            <a:endParaRPr lang="zh-CN" altLang="zh-CN" dirty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5135" y="1630045"/>
            <a:ext cx="108057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根据提交服务接口定义差不多，有些不同：</a:t>
            </a:r>
            <a:endParaRPr lang="zh-CN" altLang="zh-CN"/>
          </a:p>
          <a:p>
            <a:r>
              <a:rPr lang="en-US" altLang="zh-CN"/>
              <a:t>1.type</a:t>
            </a:r>
            <a:r>
              <a:rPr lang="zh-CN" altLang="en-US"/>
              <a:t>：有</a:t>
            </a:r>
            <a:r>
              <a:rPr lang="en-US" altLang="zh-CN"/>
              <a:t>use,role,organization </a:t>
            </a:r>
            <a:r>
              <a:rPr lang="zh-CN" altLang="zh-CN"/>
              <a:t>分别代表用户，角色，机构</a:t>
            </a:r>
            <a:endParaRPr lang="zh-CN" altLang="zh-CN"/>
          </a:p>
          <a:p>
            <a:r>
              <a:rPr lang="en-US" altLang="zh-CN"/>
              <a:t>2.pageNoParameterName 页号参数名称</a:t>
            </a:r>
            <a:endParaRPr lang="zh-CN" altLang="zh-CN"/>
          </a:p>
          <a:p>
            <a:r>
              <a:rPr lang="en-US" altLang="zh-CN"/>
              <a:t>3.pageSizeParameterName 页大小参数名</a:t>
            </a:r>
            <a:endParaRPr lang="en-US" altLang="zh-CN"/>
          </a:p>
          <a:p>
            <a:r>
              <a:rPr lang="en-US" altLang="zh-CN"/>
              <a:t>4.</a:t>
            </a:r>
            <a:r>
              <a:rPr lang="zh-CN" altLang="zh-CN"/>
              <a:t>展示表格就两列，一个</a:t>
            </a:r>
            <a:r>
              <a:rPr lang="en-US" altLang="zh-CN"/>
              <a:t>id</a:t>
            </a:r>
            <a:r>
              <a:rPr lang="zh-CN" altLang="en-US"/>
              <a:t>，一个名称，所以得指定</a:t>
            </a:r>
            <a:r>
              <a:rPr lang="en-US" altLang="zh-CN"/>
              <a:t>id</a:t>
            </a:r>
            <a:r>
              <a:rPr lang="zh-CN" altLang="en-US"/>
              <a:t>和名称提取的正则表达式</a:t>
            </a:r>
            <a:endParaRPr lang="zh-CN" altLang="en-US"/>
          </a:p>
          <a:p>
            <a:r>
              <a:rPr lang="zh-CN" altLang="en-US"/>
              <a:t>  提取id正则表达式</a:t>
            </a:r>
            <a:r>
              <a:rPr lang="en-US" altLang="zh-CN"/>
              <a:t>:idRegExp,提取name正则表达式:nameRegExp</a:t>
            </a:r>
            <a:endParaRPr lang="en-US" altLang="zh-CN"/>
          </a:p>
          <a:p>
            <a:r>
              <a:rPr lang="en-US" altLang="zh-CN"/>
              <a:t>5.totalRecordNumRegExp 提取总记录数正则表达式</a:t>
            </a:r>
            <a:endParaRPr lang="en-US" altLang="zh-CN"/>
          </a:p>
          <a:p>
            <a:r>
              <a:rPr lang="en-US" altLang="zh-CN"/>
              <a:t>6.</a:t>
            </a:r>
            <a:r>
              <a:rPr lang="zh-CN" altLang="zh-CN"/>
              <a:t>其他两个，提交服务定义也有类似，不提了</a:t>
            </a:r>
            <a:endParaRPr lang="zh-CN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工作流管理系统的定义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93451" y="2584645"/>
            <a:ext cx="1059777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+mn-ea"/>
              </a:rPr>
              <a:t>工作流管理联盟(WfMC，Workflow Management Coalition)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4F4F4F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+mn-ea"/>
              </a:rPr>
              <a:t>给出工作流管理系统的定义：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4F4F4F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+mn-ea"/>
              </a:rPr>
              <a:t>工作流管理系统是一个软件系统，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+mn-ea"/>
              </a:rPr>
              <a:t>它通过执行经过计算的流程定义去支持一批专门设定的业务流程。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+mn-ea"/>
              </a:rPr>
              <a:t>工作流管理系统被用来定义、管理和执行工作流程。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163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高级篇</a:t>
            </a:r>
            <a:r>
              <a:rPr lang="en-US" altLang="zh-CN" dirty="0">
                <a:sym typeface="+mn-ea"/>
              </a:rPr>
              <a:t>—</a:t>
            </a:r>
            <a:r>
              <a:rPr lang="zh-CN" altLang="zh-CN" dirty="0">
                <a:sym typeface="+mn-ea"/>
              </a:rPr>
              <a:t>工作流程列表及待办任务列表</a:t>
            </a:r>
            <a:endParaRPr lang="zh-CN" altLang="zh-CN" dirty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5135" y="1630045"/>
            <a:ext cx="108057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这两个页面为何不放到工作流设计系统里头，因为如果工作流设计系统有太多界面，有可能造成与业务系统界面风格不一致，需要频繁改动，导致工作流设计系统不稳定。</a:t>
            </a:r>
            <a:endParaRPr lang="zh-CN" altLang="zh-CN"/>
          </a:p>
          <a:p>
            <a:endParaRPr lang="zh-CN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10540" y="3065145"/>
            <a:ext cx="108229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本文以vue-act-test作为模拟业务前台系统，这两个页面源码位置为：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工作流程列表：vue-act-test\src\components</a:t>
            </a:r>
            <a:r>
              <a:rPr lang="en-US" altLang="zh-CN"/>
              <a:t>\ListProcess.vue</a:t>
            </a:r>
            <a:endParaRPr lang="en-US" altLang="zh-CN"/>
          </a:p>
          <a:p>
            <a:r>
              <a:rPr lang="zh-CN" altLang="en-US"/>
              <a:t>待办任务列表：</a:t>
            </a:r>
            <a:r>
              <a:rPr lang="zh-CN" altLang="en-US">
                <a:sym typeface="+mn-ea"/>
              </a:rPr>
              <a:t>vue-act-test\src\components</a:t>
            </a:r>
            <a:r>
              <a:rPr lang="en-US" altLang="zh-CN">
                <a:sym typeface="+mn-ea"/>
              </a:rPr>
              <a:t>\ListTodoTask.vue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2800" y="2286000"/>
            <a:ext cx="54864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</a:t>
            </a:r>
            <a:r>
              <a:rPr lang="zh-CN" altLang="en-US" dirty="0" smtClean="0"/>
              <a:t>流目标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管理工作的流程以确保工作在正确的时间被期望的人员所执行</a:t>
            </a:r>
            <a:r>
              <a:rPr lang="en-US" altLang="zh-CN" dirty="0"/>
              <a:t>——</a:t>
            </a:r>
            <a:r>
              <a:rPr lang="zh-CN" altLang="en-US" dirty="0"/>
              <a:t>在自动化进行的业务过程中插入人工的执行和干预。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常用的开源工作流框架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flowable</a:t>
            </a:r>
            <a:endParaRPr lang="en-US" altLang="zh-CN" dirty="0" err="1" smtClean="0"/>
          </a:p>
          <a:p>
            <a:r>
              <a:rPr lang="en-US" altLang="zh-CN" dirty="0" err="1" smtClean="0"/>
              <a:t>activiti</a:t>
            </a:r>
            <a:endParaRPr lang="en-US" altLang="zh-CN" dirty="0"/>
          </a:p>
          <a:p>
            <a:r>
              <a:rPr lang="en-US" altLang="zh-CN" dirty="0" smtClean="0"/>
              <a:t>JBPM</a:t>
            </a:r>
            <a:endParaRPr lang="en-US" altLang="zh-CN" dirty="0"/>
          </a:p>
          <a:p>
            <a:r>
              <a:rPr lang="en-US" altLang="zh-CN" dirty="0" err="1"/>
              <a:t>OSWorkflow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frame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frame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frame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leftRight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leftRight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topBottom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topBottom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navigation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elt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elt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0793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0793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77633_1"/>
  <p:tag name="KSO_WM_TEMPLATE_CATEGORY" val="custom"/>
  <p:tag name="KSO_WM_TEMPLATE_INDEX" val="20180793"/>
  <p:tag name="KSO_WM_TEMPLATE_SUBCATEGORY" val="0"/>
  <p:tag name="KSO_WM_TEMPLATE_THUMBS_INDEX" val="1、27"/>
  <p:tag name="KSO_WM_TEMPLATE_MASTER_TYPE" val="1"/>
  <p:tag name="KSO_WM_TEMPLATE_COLOR_TYPE" val="1"/>
  <p:tag name="KSO_WM_TEMPLATE_MASTER_THUMB_INDEX" val="1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180793_8*l_h_i*1_1_1"/>
  <p:tag name="KSO_WM_TEMPLATE_CATEGORY" val="custom"/>
  <p:tag name="KSO_WM_TEMPLATE_INDEX" val="20180793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66.xml><?xml version="1.0" encoding="utf-8"?>
<p:tagLst xmlns:p="http://schemas.openxmlformats.org/presentationml/2006/main">
  <p:tag name="KSO_WM_UNIT_PRESET_TEXT" val="单击此处添加文本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180793_8*l_h_f*1_1_1"/>
  <p:tag name="KSO_WM_TEMPLATE_CATEGORY" val="custom"/>
  <p:tag name="KSO_WM_TEMPLATE_INDEX" val="2018079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180793_8*l_h_i*1_4_1"/>
  <p:tag name="KSO_WM_TEMPLATE_CATEGORY" val="custom"/>
  <p:tag name="KSO_WM_TEMPLATE_INDEX" val="20180793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68.xml><?xml version="1.0" encoding="utf-8"?>
<p:tagLst xmlns:p="http://schemas.openxmlformats.org/presentationml/2006/main">
  <p:tag name="KSO_WM_UNIT_PRESET_TEXT" val="单击此处添加文本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180793_8*l_h_f*1_4_1"/>
  <p:tag name="KSO_WM_TEMPLATE_CATEGORY" val="custom"/>
  <p:tag name="KSO_WM_TEMPLATE_INDEX" val="2018079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180793_8*l_h_i*1_3_1"/>
  <p:tag name="KSO_WM_TEMPLATE_CATEGORY" val="custom"/>
  <p:tag name="KSO_WM_TEMPLATE_INDEX" val="20180793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PRESET_TEXT" val="单击此处添加文本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180793_8*l_h_f*1_3_1"/>
  <p:tag name="KSO_WM_TEMPLATE_CATEGORY" val="custom"/>
  <p:tag name="KSO_WM_TEMPLATE_INDEX" val="2018079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180793_8*l_h_i*1_2_1"/>
  <p:tag name="KSO_WM_TEMPLATE_CATEGORY" val="custom"/>
  <p:tag name="KSO_WM_TEMPLATE_INDEX" val="20180793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72.xml><?xml version="1.0" encoding="utf-8"?>
<p:tagLst xmlns:p="http://schemas.openxmlformats.org/presentationml/2006/main">
  <p:tag name="KSO_WM_UNIT_PRESET_TEXT" val="单击此处添加文本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180793_8*l_h_f*1_2_1"/>
  <p:tag name="KSO_WM_TEMPLATE_CATEGORY" val="custom"/>
  <p:tag name="KSO_WM_TEMPLATE_INDEX" val="2018079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73.xml><?xml version="1.0" encoding="utf-8"?>
<p:tagLst xmlns:p="http://schemas.openxmlformats.org/presentationml/2006/main">
  <p:tag name="KSO_WM_UNIT_ISCONTENTSTITLE" val="0"/>
  <p:tag name="KSO_WM_UNIT_PRESET_TEXT" val="目  录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80793_8*a*1"/>
  <p:tag name="KSO_WM_TEMPLATE_CATEGORY" val="custom"/>
  <p:tag name="KSO_WM_TEMPLATE_INDEX" val="20180793"/>
  <p:tag name="KSO_WM_UNIT_LAYERLEVEL" val="1"/>
  <p:tag name="KSO_WM_TAG_VERSION" val="1.0"/>
  <p:tag name="KSO_WM_BEAUTIFY_FLAG" val="#wm#"/>
  <p:tag name="KSO_WM_UNIT_ISNUMDGMTITLE" val="0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180793_8*l_h_i*1_4_1"/>
  <p:tag name="KSO_WM_TEMPLATE_CATEGORY" val="custom"/>
  <p:tag name="KSO_WM_TEMPLATE_INDEX" val="20180793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75.xml><?xml version="1.0" encoding="utf-8"?>
<p:tagLst xmlns:p="http://schemas.openxmlformats.org/presentationml/2006/main">
  <p:tag name="KSO_WM_UNIT_PRESET_TEXT" val="单击此处添加文本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180793_8*l_h_f*1_4_1"/>
  <p:tag name="KSO_WM_TEMPLATE_CATEGORY" val="custom"/>
  <p:tag name="KSO_WM_TEMPLATE_INDEX" val="2018079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76.xml><?xml version="1.0" encoding="utf-8"?>
<p:tagLst xmlns:p="http://schemas.openxmlformats.org/presentationml/2006/main">
  <p:tag name="KSO_WM_SLIDE_ID" val="custom20180793_8"/>
  <p:tag name="KSO_WM_TEMPLATE_SUBCATEGORY" val="0"/>
  <p:tag name="KSO_WM_TEMPLATE_MASTER_TYPE" val="1"/>
  <p:tag name="KSO_WM_TEMPLATE_COLOR_TYPE" val="0"/>
  <p:tag name="KSO_WM_SLIDE_TYPE" val="contents"/>
  <p:tag name="KSO_WM_SLIDE_SUBTYPE" val="diag"/>
  <p:tag name="KSO_WM_SLIDE_ITEM_CNT" val="4"/>
  <p:tag name="KSO_WM_SLIDE_INDEX" val="8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0793"/>
  <p:tag name="KSO_WM_SLIDE_LAYOUT" val="a_l"/>
  <p:tag name="KSO_WM_SLIDE_LAYOUT_CNT" val="1_1"/>
</p:tagLst>
</file>

<file path=ppt/tags/tag177.xml><?xml version="1.0" encoding="utf-8"?>
<p:tagLst xmlns:p="http://schemas.openxmlformats.org/presentationml/2006/main">
  <p:tag name="KSO_WM_UNIT_PLACING_PICTURE_USER_VIEWPORT" val="{&quot;height&quot;:3624,&quot;width&quot;:14364}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0793">
      <a:dk1>
        <a:srgbClr val="000000"/>
      </a:dk1>
      <a:lt1>
        <a:srgbClr val="FFFFFF"/>
      </a:lt1>
      <a:dk2>
        <a:srgbClr val="E2F3F4"/>
      </a:dk2>
      <a:lt2>
        <a:srgbClr val="FFFFFF"/>
      </a:lt2>
      <a:accent1>
        <a:srgbClr val="369CA4"/>
      </a:accent1>
      <a:accent2>
        <a:srgbClr val="0093B6"/>
      </a:accent2>
      <a:accent3>
        <a:srgbClr val="0089C8"/>
      </a:accent3>
      <a:accent4>
        <a:srgbClr val="3876CB"/>
      </a:accent4>
      <a:accent5>
        <a:srgbClr val="775BBE"/>
      </a:accent5>
      <a:accent6>
        <a:srgbClr val="A4369C"/>
      </a:accent6>
      <a:hlink>
        <a:srgbClr val="658BD5"/>
      </a:hlink>
      <a:folHlink>
        <a:srgbClr val="9F69A3"/>
      </a:folHlink>
    </a:clrScheme>
    <a:fontScheme name="自定义 1">
      <a:majorFont>
        <a:latin typeface="微软雅黑"/>
        <a:ea typeface="汉仪旗黑-85S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9444</Words>
  <Application>WPS 演示</Application>
  <PresentationFormat>宽屏</PresentationFormat>
  <Paragraphs>466</Paragraphs>
  <Slides>71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71</vt:i4>
      </vt:variant>
    </vt:vector>
  </HeadingPairs>
  <TitlesOfParts>
    <vt:vector size="83" baseType="lpstr">
      <vt:lpstr>Arial</vt:lpstr>
      <vt:lpstr>宋体</vt:lpstr>
      <vt:lpstr>Wingdings</vt:lpstr>
      <vt:lpstr>微软雅黑</vt:lpstr>
      <vt:lpstr>汉仪旗黑-85S</vt:lpstr>
      <vt:lpstr>Microsoft YaHei UI</vt:lpstr>
      <vt:lpstr>Calibri</vt:lpstr>
      <vt:lpstr>Arial Unicode MS</vt:lpstr>
      <vt:lpstr>Calibri Light</vt:lpstr>
      <vt:lpstr>Wingdings</vt:lpstr>
      <vt:lpstr>Office 主题</vt:lpstr>
      <vt:lpstr>1_Office 主题​​</vt:lpstr>
      <vt:lpstr>工作流培训</vt:lpstr>
      <vt:lpstr>PowerPoint 演示文稿</vt:lpstr>
      <vt:lpstr>工作流概念</vt:lpstr>
      <vt:lpstr>工作流概念</vt:lpstr>
      <vt:lpstr>工作流概念</vt:lpstr>
      <vt:lpstr>什么叫工作流？</vt:lpstr>
      <vt:lpstr>工作流管理系统的定义</vt:lpstr>
      <vt:lpstr>工作流目标</vt:lpstr>
      <vt:lpstr>常用的开源工作流框架</vt:lpstr>
      <vt:lpstr>activiti</vt:lpstr>
      <vt:lpstr>工作流及集成系统拓扑图 </vt:lpstr>
      <vt:lpstr>工作流及集成系统拓扑图 </vt:lpstr>
      <vt:lpstr>工作流及集成系统拓扑图 </vt:lpstr>
      <vt:lpstr>工作流流程设计及部署—新建流程</vt:lpstr>
      <vt:lpstr>工作流流程设计及部署—录入流程基本信息</vt:lpstr>
      <vt:lpstr>工作流流程设计及部署----设计流程</vt:lpstr>
      <vt:lpstr>工作流流程设计及部署----设计流程</vt:lpstr>
      <vt:lpstr>工作流流程设计及部署----流程属性</vt:lpstr>
      <vt:lpstr>工作流流程设计及部署--提交服务</vt:lpstr>
      <vt:lpstr>工作流流程设计及部署--提交服务</vt:lpstr>
      <vt:lpstr>工作流流程设计及部署--提交服务</vt:lpstr>
      <vt:lpstr>工作流流程设计及部署--提交服务</vt:lpstr>
      <vt:lpstr>工作流流程设计及部署--提交服务</vt:lpstr>
      <vt:lpstr>工作流流程设计及部署--- 工作流节点配置(开始节点)</vt:lpstr>
      <vt:lpstr>工作流流程设计及部署--- 工作流节点配置(开始节点)</vt:lpstr>
      <vt:lpstr>工作流流程设计及部署--- 工作流节点配置(用户任务节点)</vt:lpstr>
      <vt:lpstr>工作流流程设计及部署--- 工作流节点配置(用户任务节点)</vt:lpstr>
      <vt:lpstr>工作流流程设计及部署--- 工作流节点配置(用户任务节点)</vt:lpstr>
      <vt:lpstr>工作流流程设计及部署--- 工作流节点配置(用户任务节点)</vt:lpstr>
      <vt:lpstr>工作流流程设计及部署--- 工作流节点配置(用户任务节点)</vt:lpstr>
      <vt:lpstr>工作流流程设计及部署--- 工作流节点配置(用户任务节点)</vt:lpstr>
      <vt:lpstr>工作流流程设计及部署---工作流部署</vt:lpstr>
      <vt:lpstr>工作流开发及测试---开发内容</vt:lpstr>
      <vt:lpstr>工作流开发及测试---开发启动界面</vt:lpstr>
      <vt:lpstr>工作流开发及测试---开发启动界面</vt:lpstr>
      <vt:lpstr>工作流开发及测试---开发启动界面</vt:lpstr>
      <vt:lpstr>工作流开发及测试—开发启动界面</vt:lpstr>
      <vt:lpstr>工作流开发及测试—开发启动界面</vt:lpstr>
      <vt:lpstr>工作流开发及测试—开发启动界面</vt:lpstr>
      <vt:lpstr>工作流开发及测试—开发开始节点提交服务接口</vt:lpstr>
      <vt:lpstr>工作流开发及测试—开发开始节点提交服务接口</vt:lpstr>
      <vt:lpstr>工作流开发及测试—开发开始节点提交服务接口</vt:lpstr>
      <vt:lpstr>工作流开发及测试—开发开始节点提交服务接口</vt:lpstr>
      <vt:lpstr>工作流开发及测试--开发开始节点提交服务接口 </vt:lpstr>
      <vt:lpstr>工作流开发及测试--开发开始节点提交服务接口</vt:lpstr>
      <vt:lpstr>工作流开发及测试--开发开始节点提交服务接口</vt:lpstr>
      <vt:lpstr>工作流开发及测试--开发开始节点提交服务接口</vt:lpstr>
      <vt:lpstr>工作流开发及测试--开发用户任务节点界面</vt:lpstr>
      <vt:lpstr>工作流开发及测试--开发用户任务节点界面</vt:lpstr>
      <vt:lpstr>工作流开发及测试--开发用户任务节点界面</vt:lpstr>
      <vt:lpstr>工作流开发及测试--开发用户任务节点界面</vt:lpstr>
      <vt:lpstr>工作流开发及测试—开发用户任务节点界面</vt:lpstr>
      <vt:lpstr>工作流开发及测试—开发用户任务节点界面</vt:lpstr>
      <vt:lpstr>工作流开发及测试—开发用户任务节点界面</vt:lpstr>
      <vt:lpstr>工作流开发及测试—开发用户任务节点界面</vt:lpstr>
      <vt:lpstr>工作流开发及测试—开发用户任务节点界面</vt:lpstr>
      <vt:lpstr>工作流开发及测试—开发用户任务节点界面</vt:lpstr>
      <vt:lpstr>工作流开发及测试—开发用户任务节点界面</vt:lpstr>
      <vt:lpstr>工作流开发及测试—开发用户任务节点界面</vt:lpstr>
      <vt:lpstr>工作流开发及测试—开发用户任务服务接口</vt:lpstr>
      <vt:lpstr>工作流开发及测试—开发用户任务服务接口</vt:lpstr>
      <vt:lpstr>工作流开发及测试—测试</vt:lpstr>
      <vt:lpstr>工作流开发及测试—测试</vt:lpstr>
      <vt:lpstr>高级篇—嵌套的提交服务</vt:lpstr>
      <vt:lpstr>高级篇—嵌套的提交服务</vt:lpstr>
      <vt:lpstr>高级篇—嵌套的提交服务</vt:lpstr>
      <vt:lpstr>高级篇—嵌套的提交服务</vt:lpstr>
      <vt:lpstr>高级篇—工作流后台调用外部接口(用户，角色， 机构）</vt:lpstr>
      <vt:lpstr>高级篇—工作流后台调用外部接口(用户，角色， 机构）</vt:lpstr>
      <vt:lpstr>高级篇—工作流程列表及待办任务列表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qb5工作流培训</dc:title>
  <dc:creator>ASUS</dc:creator>
  <cp:lastModifiedBy>龙色波</cp:lastModifiedBy>
  <cp:revision>231</cp:revision>
  <dcterms:created xsi:type="dcterms:W3CDTF">2018-10-15T01:11:00Z</dcterms:created>
  <dcterms:modified xsi:type="dcterms:W3CDTF">2020-11-01T12:07:38Z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