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434" r:id="rId3"/>
    <p:sldId id="411" r:id="rId4"/>
    <p:sldId id="412" r:id="rId5"/>
    <p:sldId id="413" r:id="rId6"/>
    <p:sldId id="416" r:id="rId7"/>
    <p:sldId id="432" r:id="rId8"/>
    <p:sldId id="417" r:id="rId9"/>
    <p:sldId id="433" r:id="rId10"/>
    <p:sldId id="43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05D5-FD06-47D6-97CF-9AC11FEA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DB2264-FAB2-4287-9C33-650CF278B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4E3E4-4AB0-4ABA-A3C8-A7097C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FF582-50EE-4A4B-BC4D-2820B0F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2666C-0641-4777-B8D6-322515F1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E9954-332B-4783-BF98-E763A6E0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E5799-D98B-4E8A-9F4D-0833F244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A04EE-106A-48D2-BAAD-A08B3C14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D202F-D6D4-4F99-9CF4-A9BAF102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84CC0-2E3B-436C-A718-F36D5317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6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2C261-36B1-4B0E-89A7-B3950A2CA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8273C-5D9D-423D-96D8-639BD36BE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9A531-E9DB-4427-8037-3A738322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EF050-597C-497E-8CBC-BF7DAB89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A1B97-8434-474D-9C5B-17DA3A8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4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8CC3D-843B-49BF-A4E0-6D9D24EC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5E4DA-E02C-48C9-B234-EF14711B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92C6-E0CF-49F4-AE56-E5F316FA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181E3-3471-458E-A08B-28C9AA3D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FDE3F-2912-4FD1-8F94-600966FB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5A68-4ED5-4D2E-8DF5-3E89D2DA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C96C1-F917-4EE2-8646-C0852A59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14B53-8F86-496E-AD58-196C2779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B9A14-4A08-4CCF-A7E6-9A85DDDB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402DF-DB51-4ED6-A017-1E544902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799A5-FD9E-4E92-A1CA-240AF08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4B1BD-C693-4793-82C5-1064E4DDC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D1959-A67B-4EA0-B0CE-59262398F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6B593-2024-427D-A377-EC6B9BEF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62F2E-357D-4CEC-8732-10595B8E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4121B-4150-478C-8CBF-053DB27D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8AEB0-5172-4870-A9C2-21486A8C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EDC0A-22E9-40BA-91CD-E776A0B7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3E690F-7B03-4D52-8D93-A5DDE99D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C9425-D82D-44D9-8D3D-7FAEE1ABB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FAECB0-A5FF-4DA7-9CBB-FDD4D7F59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8BF24B-25E3-4482-9963-3ED607AD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D47E3E-479D-47EC-8C16-2E55D835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C2CA9B-C1D4-45FC-AFE7-121F1242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5327-F6A4-4910-B23C-70AA7643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9E6060-DF4E-4162-AB3F-402EB872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74DCC9-8EFE-4426-B9F3-54050650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64901-2B5D-4A63-9C18-F42F9CCB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7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E7A93-B123-45AA-A788-6CD83458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2CD809-D91C-4D73-8044-ED527E76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A6CB5-D4C2-443C-BC7F-F80A680F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8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7F93A-0B89-46AD-B092-C30F359D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92FF0-7403-4458-8810-460BB758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6985C2-7670-457C-AB5C-C24FA8BA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9C591-5592-43AC-BD34-FFF06BFC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2BFBD-1972-4524-B624-AF07E38F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AC013-2D9E-486E-B76E-36477BB6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0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CCB53-2B00-4119-8A8F-34436D87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BB952D-DE01-43F9-B43D-B82A2F05C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9C4E6-62A8-4850-98A1-C226979CD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BA66D-AB84-4AEF-AAE8-7A920822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29A5D-1C56-41DC-BAE0-BDEABDBF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1EBB5-96D2-45F5-A894-F47F1865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8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723F9A-8DB1-4386-9F94-4815AD9F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2DE97-6719-4128-95CA-5C546D5D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753E1-F0A2-4A0B-8A60-7869DF455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41CE-C20B-44A0-A757-1BA6371F5CF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249B9-926C-4139-908A-3CC6E3794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11924-86AA-451A-8F29-D89DF6438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5E8D-907F-4691-84B5-653577AEA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9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1F8653-E485-4650-827D-4086C4134ED8}"/>
              </a:ext>
            </a:extLst>
          </p:cNvPr>
          <p:cNvSpPr txBox="1"/>
          <p:nvPr/>
        </p:nvSpPr>
        <p:spPr>
          <a:xfrm>
            <a:off x="570963" y="2644170"/>
            <a:ext cx="11050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/>
              <a:t>C</a:t>
            </a:r>
            <a:r>
              <a:rPr lang="zh-CN" altLang="en-US" sz="4800"/>
              <a:t>语言</a:t>
            </a:r>
            <a:endParaRPr lang="en-US" altLang="zh-CN" sz="4800"/>
          </a:p>
          <a:p>
            <a:pPr algn="ctr"/>
            <a:r>
              <a:rPr lang="zh-CN" altLang="en-US" sz="4800"/>
              <a:t>指针的详解与应用</a:t>
            </a:r>
            <a:endParaRPr lang="en-US" altLang="zh-CN" sz="4800"/>
          </a:p>
        </p:txBody>
      </p:sp>
    </p:spTree>
    <p:extLst>
      <p:ext uri="{BB962C8B-B14F-4D97-AF65-F5344CB8AC3E}">
        <p14:creationId xmlns:p14="http://schemas.microsoft.com/office/powerpoint/2010/main" val="45864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FBCBDC-FA11-4010-B4E0-4F58BD4474F5}"/>
              </a:ext>
            </a:extLst>
          </p:cNvPr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EC4D0-DB70-498F-AB2A-210F4E20F06F}"/>
              </a:ext>
            </a:extLst>
          </p:cNvPr>
          <p:cNvSpPr txBox="1"/>
          <p:nvPr/>
        </p:nvSpPr>
        <p:spPr>
          <a:xfrm>
            <a:off x="570963" y="1236373"/>
            <a:ext cx="1105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END</a:t>
            </a:r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2C9684CD-EC0A-4FC2-86F7-4E9D0F423DD6}"/>
              </a:ext>
            </a:extLst>
          </p:cNvPr>
          <p:cNvGraphicFramePr>
            <a:graphicFrameLocks noGrp="1"/>
          </p:cNvGraphicFramePr>
          <p:nvPr/>
        </p:nvGraphicFramePr>
        <p:xfrm>
          <a:off x="9419368" y="1389380"/>
          <a:ext cx="1780146" cy="4079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0146">
                  <a:extLst>
                    <a:ext uri="{9D8B030D-6E8A-4147-A177-3AD203B41FA5}">
                      <a16:colId xmlns:a16="http://schemas.microsoft.com/office/drawing/2014/main" val="278842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73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5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2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29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1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5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3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78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72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1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296857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4EFFC1A1-72FE-4DBD-B04E-1403E7B89A2D}"/>
              </a:ext>
            </a:extLst>
          </p:cNvPr>
          <p:cNvGraphicFramePr>
            <a:graphicFrameLocks noGrp="1"/>
          </p:cNvGraphicFramePr>
          <p:nvPr/>
        </p:nvGraphicFramePr>
        <p:xfrm>
          <a:off x="8298462" y="1389380"/>
          <a:ext cx="1120905" cy="4079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20905">
                  <a:extLst>
                    <a:ext uri="{9D8B030D-6E8A-4147-A177-3AD203B41FA5}">
                      <a16:colId xmlns:a16="http://schemas.microsoft.com/office/drawing/2014/main" val="278842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0x4000</a:t>
                      </a:r>
                      <a:endParaRPr lang="zh-CN" altLang="en-US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73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0x4001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5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0x4002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2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0x4003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9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0x4004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0x4005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5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0x4006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0x4007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78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0x4008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72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0x4009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8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0x400A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06467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54BE222-42B2-4489-807C-712FF0C4CB95}"/>
              </a:ext>
            </a:extLst>
          </p:cNvPr>
          <p:cNvSpPr txBox="1"/>
          <p:nvPr/>
        </p:nvSpPr>
        <p:spPr>
          <a:xfrm rot="5400000">
            <a:off x="8434983" y="5698478"/>
            <a:ext cx="84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……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F4FB38-04B6-4F5D-B146-308DB45FEE12}"/>
              </a:ext>
            </a:extLst>
          </p:cNvPr>
          <p:cNvSpPr txBox="1"/>
          <p:nvPr/>
        </p:nvSpPr>
        <p:spPr>
          <a:xfrm rot="5400000">
            <a:off x="9885510" y="5698479"/>
            <a:ext cx="84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……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5CB1B-7A3B-4986-A210-DF6831025E13}"/>
              </a:ext>
            </a:extLst>
          </p:cNvPr>
          <p:cNvSpPr txBox="1"/>
          <p:nvPr/>
        </p:nvSpPr>
        <p:spPr>
          <a:xfrm>
            <a:off x="8434983" y="970685"/>
            <a:ext cx="84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地址</a:t>
            </a:r>
            <a:endParaRPr lang="en-US" altLang="zh-CN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F6C6F2-A004-4B74-ABD1-51E7BEBC0DBE}"/>
              </a:ext>
            </a:extLst>
          </p:cNvPr>
          <p:cNvSpPr txBox="1"/>
          <p:nvPr/>
        </p:nvSpPr>
        <p:spPr>
          <a:xfrm>
            <a:off x="9885510" y="979977"/>
            <a:ext cx="84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内存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92513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FBCBDC-FA11-4010-B4E0-4F58BD4474F5}"/>
              </a:ext>
            </a:extLst>
          </p:cNvPr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指针简介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1F8653-E485-4650-827D-4086C4134ED8}"/>
              </a:ext>
            </a:extLst>
          </p:cNvPr>
          <p:cNvSpPr txBox="1"/>
          <p:nvPr/>
        </p:nvSpPr>
        <p:spPr>
          <a:xfrm>
            <a:off x="570963" y="1236373"/>
            <a:ext cx="11050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指针</a:t>
            </a:r>
            <a:r>
              <a:rPr lang="en-US" altLang="zh-CN" sz="2800"/>
              <a:t>(Pointer)</a:t>
            </a:r>
            <a:r>
              <a:rPr lang="zh-CN" altLang="en-US" sz="2800"/>
              <a:t>是</a:t>
            </a:r>
            <a:r>
              <a:rPr lang="en-US" altLang="zh-CN" sz="2800"/>
              <a:t>C</a:t>
            </a:r>
            <a:r>
              <a:rPr lang="zh-CN" altLang="en-US" sz="2800"/>
              <a:t>语言的一个重要知识点，其使用灵活、功能强大，是</a:t>
            </a:r>
            <a:r>
              <a:rPr lang="en-US" altLang="zh-CN" sz="2800"/>
              <a:t>C</a:t>
            </a:r>
            <a:r>
              <a:rPr lang="zh-CN" altLang="en-US" sz="2800"/>
              <a:t>语言的灵魂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指针与底层硬件联系紧密，使用指针可操作数据的地址，实现数据的间接访问</a:t>
            </a:r>
            <a:endParaRPr lang="en-US" altLang="zh-CN" sz="28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B0D1F-98F9-41F9-830B-D19C0CE0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66" y="3541653"/>
            <a:ext cx="4946466" cy="27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FBCBDC-FA11-4010-B4E0-4F58BD4474F5}"/>
              </a:ext>
            </a:extLst>
          </p:cNvPr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计算机存储机制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EC4D0-DB70-498F-AB2A-210F4E20F06F}"/>
              </a:ext>
            </a:extLst>
          </p:cNvPr>
          <p:cNvSpPr txBox="1"/>
          <p:nvPr/>
        </p:nvSpPr>
        <p:spPr>
          <a:xfrm>
            <a:off x="970702" y="1553163"/>
            <a:ext cx="5240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int a = 0x12345678;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short b = 0x5A6B;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char c[ ] = {0x33, 0x34, 0x35};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CE3142E-E9CC-4867-BAA2-F972EF780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11662"/>
              </p:ext>
            </p:extLst>
          </p:nvPr>
        </p:nvGraphicFramePr>
        <p:xfrm>
          <a:off x="8198756" y="1165670"/>
          <a:ext cx="1780146" cy="4079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0146">
                  <a:extLst>
                    <a:ext uri="{9D8B030D-6E8A-4147-A177-3AD203B41FA5}">
                      <a16:colId xmlns:a16="http://schemas.microsoft.com/office/drawing/2014/main" val="278842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0x78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73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0x56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5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0x34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2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0x12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29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0x6B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1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0x5A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5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0x33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3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0x34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78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0x35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72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1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296857"/>
                  </a:ext>
                </a:extLst>
              </a:tr>
            </a:tbl>
          </a:graphicData>
        </a:graphic>
      </p:graphicFrame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250A6B39-7799-4C5E-9903-4AE39291D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58040"/>
              </p:ext>
            </p:extLst>
          </p:nvPr>
        </p:nvGraphicFramePr>
        <p:xfrm>
          <a:off x="7077850" y="1165670"/>
          <a:ext cx="1120905" cy="4079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20905">
                  <a:extLst>
                    <a:ext uri="{9D8B030D-6E8A-4147-A177-3AD203B41FA5}">
                      <a16:colId xmlns:a16="http://schemas.microsoft.com/office/drawing/2014/main" val="278842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0x4000</a:t>
                      </a:r>
                      <a:endParaRPr lang="zh-CN" altLang="en-US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73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0x4001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5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0x4002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2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0x4003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9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0x4004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0x4005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5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0x4006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0x4007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78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0x4008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72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0x4009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8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0x400A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06467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5C89E22-A95D-4F4D-9ECA-552E7F42B1BF}"/>
              </a:ext>
            </a:extLst>
          </p:cNvPr>
          <p:cNvSpPr txBox="1"/>
          <p:nvPr/>
        </p:nvSpPr>
        <p:spPr>
          <a:xfrm rot="5400000">
            <a:off x="7214371" y="5474768"/>
            <a:ext cx="84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……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62E093-A152-4D2D-8E1A-ED19394323F5}"/>
              </a:ext>
            </a:extLst>
          </p:cNvPr>
          <p:cNvSpPr txBox="1"/>
          <p:nvPr/>
        </p:nvSpPr>
        <p:spPr>
          <a:xfrm rot="5400000">
            <a:off x="8664898" y="5474769"/>
            <a:ext cx="84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……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D64F50-EED5-46F5-8611-987E01478C15}"/>
              </a:ext>
            </a:extLst>
          </p:cNvPr>
          <p:cNvSpPr txBox="1"/>
          <p:nvPr/>
        </p:nvSpPr>
        <p:spPr>
          <a:xfrm>
            <a:off x="7214371" y="746975"/>
            <a:ext cx="84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地址</a:t>
            </a:r>
            <a:endParaRPr lang="en-US" altLang="zh-CN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A64F06-4798-4528-A716-FB825CBF7D93}"/>
              </a:ext>
            </a:extLst>
          </p:cNvPr>
          <p:cNvSpPr txBox="1"/>
          <p:nvPr/>
        </p:nvSpPr>
        <p:spPr>
          <a:xfrm>
            <a:off x="8664898" y="756267"/>
            <a:ext cx="84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内存</a:t>
            </a:r>
            <a:endParaRPr lang="en-US" altLang="zh-CN" sz="200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B7361DD2-F1F1-4F86-A465-B53CBBA2F854}"/>
              </a:ext>
            </a:extLst>
          </p:cNvPr>
          <p:cNvSpPr/>
          <p:nvPr/>
        </p:nvSpPr>
        <p:spPr>
          <a:xfrm>
            <a:off x="10070483" y="1313645"/>
            <a:ext cx="309093" cy="1171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A05E36FC-2AE8-416E-B350-8F881720F0DA}"/>
              </a:ext>
            </a:extLst>
          </p:cNvPr>
          <p:cNvSpPr/>
          <p:nvPr/>
        </p:nvSpPr>
        <p:spPr>
          <a:xfrm>
            <a:off x="10070483" y="2843011"/>
            <a:ext cx="309093" cy="376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F2781A3-1135-44DA-AE17-3D7F81339AB3}"/>
              </a:ext>
            </a:extLst>
          </p:cNvPr>
          <p:cNvSpPr/>
          <p:nvPr/>
        </p:nvSpPr>
        <p:spPr>
          <a:xfrm>
            <a:off x="10070483" y="3577106"/>
            <a:ext cx="309093" cy="7888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F8F754-69C1-4B84-BEA3-BA471807DA7D}"/>
              </a:ext>
            </a:extLst>
          </p:cNvPr>
          <p:cNvSpPr txBox="1"/>
          <p:nvPr/>
        </p:nvSpPr>
        <p:spPr>
          <a:xfrm>
            <a:off x="10471157" y="1638024"/>
            <a:ext cx="65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8F9EF-6838-49D3-9C5B-E961586E1B44}"/>
              </a:ext>
            </a:extLst>
          </p:cNvPr>
          <p:cNvSpPr txBox="1"/>
          <p:nvPr/>
        </p:nvSpPr>
        <p:spPr>
          <a:xfrm>
            <a:off x="10471157" y="2769754"/>
            <a:ext cx="65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112AE-E37D-48EE-B46E-FD6152575366}"/>
              </a:ext>
            </a:extLst>
          </p:cNvPr>
          <p:cNvSpPr txBox="1"/>
          <p:nvPr/>
        </p:nvSpPr>
        <p:spPr>
          <a:xfrm>
            <a:off x="10471157" y="3709912"/>
            <a:ext cx="65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064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FBCBDC-FA11-4010-B4E0-4F58BD4474F5}"/>
              </a:ext>
            </a:extLst>
          </p:cNvPr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定义指针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EC4D0-DB70-498F-AB2A-210F4E20F06F}"/>
              </a:ext>
            </a:extLst>
          </p:cNvPr>
          <p:cNvSpPr txBox="1"/>
          <p:nvPr/>
        </p:nvSpPr>
        <p:spPr>
          <a:xfrm>
            <a:off x="570963" y="1236373"/>
            <a:ext cx="11050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指针即指针变量，用于存放其他数据单元（变量</a:t>
            </a:r>
            <a:r>
              <a:rPr lang="en-US" altLang="zh-CN" sz="2800"/>
              <a:t>/</a:t>
            </a:r>
            <a:r>
              <a:rPr lang="zh-CN" altLang="en-US" sz="2800"/>
              <a:t>数组</a:t>
            </a:r>
            <a:r>
              <a:rPr lang="en-US" altLang="zh-CN" sz="2800"/>
              <a:t>/</a:t>
            </a:r>
            <a:r>
              <a:rPr lang="zh-CN" altLang="en-US" sz="2800"/>
              <a:t>结构体</a:t>
            </a:r>
            <a:r>
              <a:rPr lang="en-US" altLang="zh-CN" sz="2800"/>
              <a:t>/</a:t>
            </a:r>
            <a:r>
              <a:rPr lang="zh-CN" altLang="en-US" sz="2800"/>
              <a:t>函数等）的首地址。若指针存放了某个数据单元的首地址，则这个指针指向了这个数据单元，若指针存放的值是</a:t>
            </a:r>
            <a:r>
              <a:rPr lang="en-US" altLang="zh-CN" sz="2800"/>
              <a:t>0</a:t>
            </a:r>
            <a:r>
              <a:rPr lang="zh-CN" altLang="en-US" sz="2800"/>
              <a:t>，则这个指针为空指针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定义一个指针变量：</a:t>
            </a:r>
            <a:endParaRPr lang="en-US" altLang="zh-CN" sz="280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21AF2D1-DCF8-42DB-AB1A-84BC8551C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24904"/>
              </p:ext>
            </p:extLst>
          </p:nvPr>
        </p:nvGraphicFramePr>
        <p:xfrm>
          <a:off x="1380899" y="3240627"/>
          <a:ext cx="94302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7550">
                  <a:extLst>
                    <a:ext uri="{9D8B030D-6E8A-4147-A177-3AD203B41FA5}">
                      <a16:colId xmlns:a16="http://schemas.microsoft.com/office/drawing/2014/main" val="2438000428"/>
                    </a:ext>
                  </a:extLst>
                </a:gridCol>
                <a:gridCol w="2357550">
                  <a:extLst>
                    <a:ext uri="{9D8B030D-6E8A-4147-A177-3AD203B41FA5}">
                      <a16:colId xmlns:a16="http://schemas.microsoft.com/office/drawing/2014/main" val="494435200"/>
                    </a:ext>
                  </a:extLst>
                </a:gridCol>
                <a:gridCol w="2357550">
                  <a:extLst>
                    <a:ext uri="{9D8B030D-6E8A-4147-A177-3AD203B41FA5}">
                      <a16:colId xmlns:a16="http://schemas.microsoft.com/office/drawing/2014/main" val="734465630"/>
                    </a:ext>
                  </a:extLst>
                </a:gridCol>
                <a:gridCol w="2357550">
                  <a:extLst>
                    <a:ext uri="{9D8B030D-6E8A-4147-A177-3AD203B41FA5}">
                      <a16:colId xmlns:a16="http://schemas.microsoft.com/office/drawing/2014/main" val="16049418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数据类型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指向该数据类型的指针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59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(unsigned) 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(unsigned) char 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0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(unsigned) short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(unsigned) short 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0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(unsigned) 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(unsigned) int 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(unsigned) long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(unsigned) long 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8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float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float 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4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double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double 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4074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DDBFC36-C231-4C9D-898B-8C18B33BF11C}"/>
              </a:ext>
            </a:extLst>
          </p:cNvPr>
          <p:cNvSpPr txBox="1"/>
          <p:nvPr/>
        </p:nvSpPr>
        <p:spPr>
          <a:xfrm>
            <a:off x="1380899" y="6024879"/>
            <a:ext cx="94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16</a:t>
            </a:r>
            <a:r>
              <a:rPr lang="zh-CN" altLang="en-US" sz="2000"/>
              <a:t>位系统：</a:t>
            </a:r>
            <a:r>
              <a:rPr lang="en-US" altLang="zh-CN" sz="2000"/>
              <a:t>x=2</a:t>
            </a:r>
            <a:r>
              <a:rPr lang="zh-CN" altLang="en-US" sz="2000"/>
              <a:t>，</a:t>
            </a:r>
            <a:r>
              <a:rPr lang="en-US" altLang="zh-CN" sz="2000"/>
              <a:t>32</a:t>
            </a:r>
            <a:r>
              <a:rPr lang="zh-CN" altLang="en-US" sz="2000"/>
              <a:t>位系统：</a:t>
            </a:r>
            <a:r>
              <a:rPr lang="en-US" altLang="zh-CN" sz="2000"/>
              <a:t>x=4</a:t>
            </a:r>
            <a:r>
              <a:rPr lang="zh-CN" altLang="en-US" sz="2000"/>
              <a:t>，</a:t>
            </a:r>
            <a:r>
              <a:rPr lang="en-US" altLang="zh-CN" sz="2000"/>
              <a:t>64</a:t>
            </a:r>
            <a:r>
              <a:rPr lang="zh-CN" altLang="en-US" sz="2000"/>
              <a:t>位系统：</a:t>
            </a:r>
            <a:r>
              <a:rPr lang="en-US" altLang="zh-CN" sz="2000"/>
              <a:t>x=8</a:t>
            </a:r>
          </a:p>
        </p:txBody>
      </p:sp>
    </p:spTree>
    <p:extLst>
      <p:ext uri="{BB962C8B-B14F-4D97-AF65-F5344CB8AC3E}">
        <p14:creationId xmlns:p14="http://schemas.microsoft.com/office/powerpoint/2010/main" val="320378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FBCBDC-FA11-4010-B4E0-4F58BD4474F5}"/>
              </a:ext>
            </a:extLst>
          </p:cNvPr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等线" panose="02010600030101010101" pitchFamily="2" charset="-122"/>
              </a:rPr>
              <a:t>指针的操作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EC4D0-DB70-498F-AB2A-210F4E20F06F}"/>
              </a:ext>
            </a:extLst>
          </p:cNvPr>
          <p:cNvSpPr txBox="1"/>
          <p:nvPr/>
        </p:nvSpPr>
        <p:spPr>
          <a:xfrm>
            <a:off x="570963" y="1236373"/>
            <a:ext cx="11050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若已定义：</a:t>
            </a:r>
            <a:endParaRPr lang="en-US" altLang="zh-CN" sz="2800"/>
          </a:p>
          <a:p>
            <a:r>
              <a:rPr lang="en-US" altLang="zh-CN" sz="2800"/>
              <a:t>	int a;		//</a:t>
            </a:r>
            <a:r>
              <a:rPr lang="zh-CN" altLang="en-US" sz="2800"/>
              <a:t>定义一个</a:t>
            </a:r>
            <a:r>
              <a:rPr lang="en-US" altLang="zh-CN" sz="2800"/>
              <a:t>int</a:t>
            </a:r>
            <a:r>
              <a:rPr lang="zh-CN" altLang="en-US" sz="2800"/>
              <a:t>型的数据</a:t>
            </a:r>
            <a:endParaRPr lang="en-US" altLang="zh-CN" sz="2800"/>
          </a:p>
          <a:p>
            <a:r>
              <a:rPr lang="en-US" altLang="zh-CN" sz="2800"/>
              <a:t>	int *p;		//</a:t>
            </a:r>
            <a:r>
              <a:rPr lang="zh-CN" altLang="en-US" sz="2800"/>
              <a:t>定义一个指向</a:t>
            </a:r>
            <a:r>
              <a:rPr lang="en-US" altLang="zh-CN" sz="2800"/>
              <a:t>int</a:t>
            </a:r>
            <a:r>
              <a:rPr lang="zh-CN" altLang="en-US" sz="2800"/>
              <a:t>型数据的指针</a:t>
            </a:r>
            <a:endParaRPr lang="en-US" altLang="zh-CN" sz="2800"/>
          </a:p>
          <a:p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则对指针</a:t>
            </a:r>
            <a:r>
              <a:rPr lang="en-US" altLang="zh-CN" sz="2800"/>
              <a:t>p</a:t>
            </a:r>
            <a:r>
              <a:rPr lang="zh-CN" altLang="en-US" sz="2800"/>
              <a:t>有如下操作方式：</a:t>
            </a:r>
            <a:endParaRPr lang="en-US" altLang="zh-CN" sz="280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164929B-891C-4DAD-93EF-7CF3EA632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26466"/>
              </p:ext>
            </p:extLst>
          </p:nvPr>
        </p:nvGraphicFramePr>
        <p:xfrm>
          <a:off x="1648495" y="3641069"/>
          <a:ext cx="8895008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9092">
                  <a:extLst>
                    <a:ext uri="{9D8B030D-6E8A-4147-A177-3AD203B41FA5}">
                      <a16:colId xmlns:a16="http://schemas.microsoft.com/office/drawing/2014/main" val="665969258"/>
                    </a:ext>
                  </a:extLst>
                </a:gridCol>
                <a:gridCol w="2217369">
                  <a:extLst>
                    <a:ext uri="{9D8B030D-6E8A-4147-A177-3AD203B41FA5}">
                      <a16:colId xmlns:a16="http://schemas.microsoft.com/office/drawing/2014/main" val="3352221429"/>
                    </a:ext>
                  </a:extLst>
                </a:gridCol>
                <a:gridCol w="5038547">
                  <a:extLst>
                    <a:ext uri="{9D8B030D-6E8A-4147-A177-3AD203B41FA5}">
                      <a16:colId xmlns:a16="http://schemas.microsoft.com/office/drawing/2014/main" val="2479281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操作方式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举例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取地址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p=&amp;a;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将数据</a:t>
                      </a:r>
                      <a:r>
                        <a:rPr lang="en-US" altLang="zh-CN"/>
                        <a:t>a</a:t>
                      </a:r>
                      <a:r>
                        <a:rPr lang="zh-CN" altLang="en-US"/>
                        <a:t>的首地址赋值给</a:t>
                      </a:r>
                      <a:r>
                        <a:rPr lang="en-US" altLang="zh-CN"/>
                        <a:t>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4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取内容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*p;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取出指针指向的数据单元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6582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p++;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使指针向下移动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个数据宽度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064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p=p+5;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使指针向下移动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个数据宽度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5495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p--;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使指针向上移动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个数据宽度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11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p=p-5;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使指针向上移动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个数据宽度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0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80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FBCBDC-FA11-4010-B4E0-4F58BD4474F5}"/>
              </a:ext>
            </a:extLst>
          </p:cNvPr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数组与指针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EC4D0-DB70-498F-AB2A-210F4E20F06F}"/>
              </a:ext>
            </a:extLst>
          </p:cNvPr>
          <p:cNvSpPr txBox="1"/>
          <p:nvPr/>
        </p:nvSpPr>
        <p:spPr>
          <a:xfrm>
            <a:off x="570963" y="1236373"/>
            <a:ext cx="11050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数组是一些相同数据类型的变量组成的集合，其数组名即为指向该数据类型的指针。数组的定义等效于申请内存、定义指针和初始化</a:t>
            </a:r>
            <a:endParaRPr lang="en-US" altLang="zh-CN" sz="2800"/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DB492D88-7E41-4B5C-9F72-7CFFAC739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14918"/>
              </p:ext>
            </p:extLst>
          </p:nvPr>
        </p:nvGraphicFramePr>
        <p:xfrm>
          <a:off x="9504074" y="3275897"/>
          <a:ext cx="1780146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0146">
                  <a:extLst>
                    <a:ext uri="{9D8B030D-6E8A-4147-A177-3AD203B41FA5}">
                      <a16:colId xmlns:a16="http://schemas.microsoft.com/office/drawing/2014/main" val="278842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0x33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73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0x34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5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0x35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2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1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296857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2908A44C-8C85-427F-AA55-2BDDC52DD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46471"/>
              </p:ext>
            </p:extLst>
          </p:nvPr>
        </p:nvGraphicFramePr>
        <p:xfrm>
          <a:off x="8383168" y="3275897"/>
          <a:ext cx="1120905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20905">
                  <a:extLst>
                    <a:ext uri="{9D8B030D-6E8A-4147-A177-3AD203B41FA5}">
                      <a16:colId xmlns:a16="http://schemas.microsoft.com/office/drawing/2014/main" val="278842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0x4000</a:t>
                      </a:r>
                      <a:endParaRPr lang="zh-CN" altLang="en-US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73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0x4001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5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0x4002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2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0x4003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9403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9C41BA2-DC33-432E-A80A-4AC89A249A2F}"/>
              </a:ext>
            </a:extLst>
          </p:cNvPr>
          <p:cNvSpPr txBox="1"/>
          <p:nvPr/>
        </p:nvSpPr>
        <p:spPr>
          <a:xfrm rot="5400000">
            <a:off x="8519689" y="5323194"/>
            <a:ext cx="84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……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969210-5146-45D2-B3B2-83ECCD465127}"/>
              </a:ext>
            </a:extLst>
          </p:cNvPr>
          <p:cNvSpPr txBox="1"/>
          <p:nvPr/>
        </p:nvSpPr>
        <p:spPr>
          <a:xfrm rot="5400000">
            <a:off x="9970216" y="5323195"/>
            <a:ext cx="84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……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7CA234-05B5-48B9-B842-48EF507168D4}"/>
              </a:ext>
            </a:extLst>
          </p:cNvPr>
          <p:cNvSpPr txBox="1"/>
          <p:nvPr/>
        </p:nvSpPr>
        <p:spPr>
          <a:xfrm>
            <a:off x="8519689" y="2857202"/>
            <a:ext cx="84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地址</a:t>
            </a:r>
            <a:endParaRPr lang="en-US" altLang="zh-CN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B297F2-E7E0-49B6-9374-368B27CCFBCA}"/>
              </a:ext>
            </a:extLst>
          </p:cNvPr>
          <p:cNvSpPr txBox="1"/>
          <p:nvPr/>
        </p:nvSpPr>
        <p:spPr>
          <a:xfrm>
            <a:off x="9970216" y="2866494"/>
            <a:ext cx="84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内存</a:t>
            </a:r>
            <a:endParaRPr lang="en-US" altLang="zh-CN" sz="20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F4A77E-C3CB-49F0-AD20-032A7E19091E}"/>
              </a:ext>
            </a:extLst>
          </p:cNvPr>
          <p:cNvSpPr txBox="1"/>
          <p:nvPr/>
        </p:nvSpPr>
        <p:spPr>
          <a:xfrm>
            <a:off x="996680" y="2305317"/>
            <a:ext cx="6801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例如： </a:t>
            </a:r>
            <a:r>
              <a:rPr lang="en-US" altLang="zh-CN" sz="2800"/>
              <a:t>	char c[ ] = {0x33, 0x34, 0x35};</a:t>
            </a:r>
          </a:p>
          <a:p>
            <a:r>
              <a:rPr lang="zh-CN" altLang="en-US" sz="2800"/>
              <a:t>等效于：</a:t>
            </a:r>
            <a:r>
              <a:rPr lang="en-US" altLang="zh-CN" sz="2800"/>
              <a:t>	</a:t>
            </a:r>
            <a:r>
              <a:rPr lang="zh-CN" altLang="en-US" sz="2800"/>
              <a:t>申请内存</a:t>
            </a:r>
            <a:endParaRPr lang="en-US" altLang="zh-CN" sz="2800"/>
          </a:p>
          <a:p>
            <a:r>
              <a:rPr lang="en-US" altLang="zh-CN" sz="2800"/>
              <a:t>		</a:t>
            </a:r>
            <a:r>
              <a:rPr lang="zh-CN" altLang="en-US" sz="2800"/>
              <a:t>定义 </a:t>
            </a:r>
            <a:r>
              <a:rPr lang="en-US" altLang="zh-CN" sz="2800"/>
              <a:t>char *c = 0x4000;</a:t>
            </a:r>
          </a:p>
          <a:p>
            <a:r>
              <a:rPr lang="en-US" altLang="zh-CN" sz="2800"/>
              <a:t>		</a:t>
            </a:r>
            <a:r>
              <a:rPr lang="zh-CN" altLang="en-US" sz="2800"/>
              <a:t>初始化数组数据</a:t>
            </a:r>
            <a:endParaRPr lang="en-US" altLang="zh-CN" sz="28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601D1F-DCB0-4B06-8CE7-3C292709FA46}"/>
              </a:ext>
            </a:extLst>
          </p:cNvPr>
          <p:cNvSpPr txBox="1"/>
          <p:nvPr/>
        </p:nvSpPr>
        <p:spPr>
          <a:xfrm>
            <a:off x="570963" y="4236037"/>
            <a:ext cx="755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利用下标引用数组数据也等效于指针取内容。</a:t>
            </a:r>
            <a:endParaRPr lang="en-US" altLang="zh-CN" sz="2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388AC4-15B1-4B45-BE95-E8750686EB27}"/>
              </a:ext>
            </a:extLst>
          </p:cNvPr>
          <p:cNvSpPr txBox="1"/>
          <p:nvPr/>
        </p:nvSpPr>
        <p:spPr>
          <a:xfrm>
            <a:off x="996680" y="4948533"/>
            <a:ext cx="6432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例如：</a:t>
            </a:r>
            <a:r>
              <a:rPr lang="en-US" altLang="zh-CN" sz="2800"/>
              <a:t>	c[0];	</a:t>
            </a:r>
            <a:r>
              <a:rPr lang="zh-CN" altLang="en-US" sz="2800"/>
              <a:t>等效于：</a:t>
            </a:r>
            <a:r>
              <a:rPr lang="en-US" altLang="zh-CN" sz="2800"/>
              <a:t>	*c;</a:t>
            </a:r>
          </a:p>
          <a:p>
            <a:r>
              <a:rPr lang="en-US" altLang="zh-CN" sz="2800"/>
              <a:t>		c[1];	</a:t>
            </a:r>
            <a:r>
              <a:rPr lang="zh-CN" altLang="en-US" sz="2800"/>
              <a:t>等效于：</a:t>
            </a:r>
            <a:r>
              <a:rPr lang="en-US" altLang="zh-CN" sz="2800"/>
              <a:t>	*(c+1);</a:t>
            </a:r>
          </a:p>
          <a:p>
            <a:r>
              <a:rPr lang="en-US" altLang="zh-CN" sz="2800"/>
              <a:t>		c[2];	</a:t>
            </a:r>
            <a:r>
              <a:rPr lang="zh-CN" altLang="en-US" sz="2800"/>
              <a:t>等效于：</a:t>
            </a:r>
            <a:r>
              <a:rPr lang="en-US" altLang="zh-CN" sz="2800"/>
              <a:t>	*(c+2);</a:t>
            </a:r>
          </a:p>
        </p:txBody>
      </p:sp>
    </p:spTree>
    <p:extLst>
      <p:ext uri="{BB962C8B-B14F-4D97-AF65-F5344CB8AC3E}">
        <p14:creationId xmlns:p14="http://schemas.microsoft.com/office/powerpoint/2010/main" val="425890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FBCBDC-FA11-4010-B4E0-4F58BD4474F5}"/>
              </a:ext>
            </a:extLst>
          </p:cNvPr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注意事项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EC4D0-DB70-498F-AB2A-210F4E20F06F}"/>
              </a:ext>
            </a:extLst>
          </p:cNvPr>
          <p:cNvSpPr txBox="1"/>
          <p:nvPr/>
        </p:nvSpPr>
        <p:spPr>
          <a:xfrm>
            <a:off x="570963" y="1236373"/>
            <a:ext cx="11050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在对指针取内容之前，一定要确保指针指在了合法的位置，否则将会导致程序出现不可预知的错误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同级指针之间才能相互赋值，跨级赋值将会导致编译器报错或警告</a:t>
            </a:r>
            <a:endParaRPr lang="en-US" altLang="zh-CN" sz="28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B03F54-8AE3-45C3-88C0-4102D15DAD67}"/>
              </a:ext>
            </a:extLst>
          </p:cNvPr>
          <p:cNvSpPr/>
          <p:nvPr/>
        </p:nvSpPr>
        <p:spPr>
          <a:xfrm>
            <a:off x="1466046" y="3322137"/>
            <a:ext cx="1918952" cy="65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变量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2A6500-4906-4A06-8AB2-9A0E90E15CFD}"/>
              </a:ext>
            </a:extLst>
          </p:cNvPr>
          <p:cNvSpPr/>
          <p:nvPr/>
        </p:nvSpPr>
        <p:spPr>
          <a:xfrm>
            <a:off x="5136524" y="3322137"/>
            <a:ext cx="1918952" cy="65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指针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824807-714E-4477-AFED-AB25ED40972A}"/>
              </a:ext>
            </a:extLst>
          </p:cNvPr>
          <p:cNvSpPr/>
          <p:nvPr/>
        </p:nvSpPr>
        <p:spPr>
          <a:xfrm>
            <a:off x="8807002" y="3322137"/>
            <a:ext cx="1918952" cy="65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二级指针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510BCC-9641-413D-9783-0478362D6C0B}"/>
              </a:ext>
            </a:extLst>
          </p:cNvPr>
          <p:cNvCxnSpPr/>
          <p:nvPr/>
        </p:nvCxnSpPr>
        <p:spPr>
          <a:xfrm>
            <a:off x="3384998" y="3541594"/>
            <a:ext cx="17515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ABEEA59-F579-4A4B-A4CE-010939B07E02}"/>
              </a:ext>
            </a:extLst>
          </p:cNvPr>
          <p:cNvCxnSpPr>
            <a:cxnSpLocks/>
          </p:cNvCxnSpPr>
          <p:nvPr/>
        </p:nvCxnSpPr>
        <p:spPr>
          <a:xfrm flipH="1">
            <a:off x="3384998" y="3760535"/>
            <a:ext cx="17515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CD91475-904A-4FB9-A754-2F27FDC8AC78}"/>
              </a:ext>
            </a:extLst>
          </p:cNvPr>
          <p:cNvCxnSpPr/>
          <p:nvPr/>
        </p:nvCxnSpPr>
        <p:spPr>
          <a:xfrm>
            <a:off x="7055476" y="3541594"/>
            <a:ext cx="17515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7D3304-F261-4030-984D-51BE3AE896BE}"/>
              </a:ext>
            </a:extLst>
          </p:cNvPr>
          <p:cNvCxnSpPr>
            <a:cxnSpLocks/>
          </p:cNvCxnSpPr>
          <p:nvPr/>
        </p:nvCxnSpPr>
        <p:spPr>
          <a:xfrm flipH="1">
            <a:off x="7055476" y="3760535"/>
            <a:ext cx="17515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AF9F0BC-F024-49CF-9B8C-1536EAA19901}"/>
              </a:ext>
            </a:extLst>
          </p:cNvPr>
          <p:cNvSpPr txBox="1"/>
          <p:nvPr/>
        </p:nvSpPr>
        <p:spPr>
          <a:xfrm>
            <a:off x="3706969" y="3107922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取地址 </a:t>
            </a:r>
            <a:r>
              <a:rPr lang="en-US" altLang="zh-CN"/>
              <a:t>&amp;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98AE2E-921C-4AF5-93AA-CDD36CA3A04F}"/>
              </a:ext>
            </a:extLst>
          </p:cNvPr>
          <p:cNvSpPr txBox="1"/>
          <p:nvPr/>
        </p:nvSpPr>
        <p:spPr>
          <a:xfrm>
            <a:off x="3706969" y="3828149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取内容 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A9CB17-54F1-4A2E-9C08-4FA8A8DD6617}"/>
              </a:ext>
            </a:extLst>
          </p:cNvPr>
          <p:cNvSpPr txBox="1"/>
          <p:nvPr/>
        </p:nvSpPr>
        <p:spPr>
          <a:xfrm>
            <a:off x="7377447" y="3107922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取地址 </a:t>
            </a:r>
            <a:r>
              <a:rPr lang="en-US" altLang="zh-CN"/>
              <a:t>&amp;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FA7B99-3DED-47DA-A8CA-D5BDD9370B66}"/>
              </a:ext>
            </a:extLst>
          </p:cNvPr>
          <p:cNvSpPr txBox="1"/>
          <p:nvPr/>
        </p:nvSpPr>
        <p:spPr>
          <a:xfrm>
            <a:off x="7377447" y="3828149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取内容 </a:t>
            </a:r>
            <a:r>
              <a:rPr lang="en-US" altLang="zh-CN"/>
              <a:t>*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3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FBCBDC-FA11-4010-B4E0-4F58BD4474F5}"/>
              </a:ext>
            </a:extLst>
          </p:cNvPr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指针的应用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EC4D0-DB70-498F-AB2A-210F4E20F06F}"/>
              </a:ext>
            </a:extLst>
          </p:cNvPr>
          <p:cNvSpPr txBox="1"/>
          <p:nvPr/>
        </p:nvSpPr>
        <p:spPr>
          <a:xfrm>
            <a:off x="570963" y="1236373"/>
            <a:ext cx="110500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传递参数</a:t>
            </a:r>
            <a:endParaRPr lang="en-US" altLang="zh-CN" sz="2800" b="1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800"/>
              <a:t>使用指针传递大容量的参数，主函数和子函数使用的是同一套数据，避免了参数传递过程中的数据复制，提高了运行效率，减少了内存占用</a:t>
            </a:r>
            <a:endParaRPr lang="en-US" altLang="zh-CN" sz="28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800"/>
              <a:t>使用指针传递输出参数，利用主函数和子函数使用同一套数据的特性，实现数据的返回，可实现多返回值函数的设计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传递返回值</a:t>
            </a:r>
            <a:endParaRPr lang="en-US" altLang="zh-CN" sz="2800" b="1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将模块内的公有部分返回，让主函数持有模块的“句柄”，便于程序对指定对象的操作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直接访问物理地址下的数据</a:t>
            </a:r>
            <a:endParaRPr lang="en-US" altLang="zh-CN" sz="2800" b="1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访问硬件指定内存下的数据，如设备</a:t>
            </a:r>
            <a:r>
              <a:rPr lang="en-US" altLang="zh-CN" sz="2800"/>
              <a:t>ID</a:t>
            </a:r>
            <a:r>
              <a:rPr lang="zh-CN" altLang="en-US" sz="2800"/>
              <a:t>号等</a:t>
            </a:r>
            <a:endParaRPr lang="en-US" altLang="zh-CN" sz="28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将复杂格式的数据转换为字节，方便通信与存储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52986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4BAD1375-5132-4613-BD61-4CA73DE23CC6}"/>
              </a:ext>
            </a:extLst>
          </p:cNvPr>
          <p:cNvSpPr/>
          <p:nvPr/>
        </p:nvSpPr>
        <p:spPr>
          <a:xfrm>
            <a:off x="4157728" y="930185"/>
            <a:ext cx="3876541" cy="3341846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C</a:t>
            </a:r>
            <a:r>
              <a:rPr lang="zh-CN" altLang="en-US" sz="7200"/>
              <a:t>语言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B76B8B-E984-43B2-BF72-9C5F4E538FD6}"/>
              </a:ext>
            </a:extLst>
          </p:cNvPr>
          <p:cNvSpPr txBox="1"/>
          <p:nvPr/>
        </p:nvSpPr>
        <p:spPr>
          <a:xfrm>
            <a:off x="570961" y="4701928"/>
            <a:ext cx="1105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/>
              <a:t>指针的详解与应用</a:t>
            </a:r>
            <a:endParaRPr lang="en-US" altLang="zh-CN" sz="5400"/>
          </a:p>
        </p:txBody>
      </p:sp>
      <p:sp>
        <p:nvSpPr>
          <p:cNvPr id="3" name="L 形 2">
            <a:extLst>
              <a:ext uri="{FF2B5EF4-FFF2-40B4-BE49-F238E27FC236}">
                <a16:creationId xmlns:a16="http://schemas.microsoft.com/office/drawing/2014/main" id="{D24AE734-FC5A-41BB-97F2-82EB3E39AC7B}"/>
              </a:ext>
            </a:extLst>
          </p:cNvPr>
          <p:cNvSpPr/>
          <p:nvPr/>
        </p:nvSpPr>
        <p:spPr>
          <a:xfrm rot="2700000">
            <a:off x="2337758" y="4908382"/>
            <a:ext cx="510420" cy="510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 形 12">
            <a:extLst>
              <a:ext uri="{FF2B5EF4-FFF2-40B4-BE49-F238E27FC236}">
                <a16:creationId xmlns:a16="http://schemas.microsoft.com/office/drawing/2014/main" id="{2BBEB608-D2EC-4235-A2E3-25E926EAD400}"/>
              </a:ext>
            </a:extLst>
          </p:cNvPr>
          <p:cNvSpPr/>
          <p:nvPr/>
        </p:nvSpPr>
        <p:spPr>
          <a:xfrm rot="13500000">
            <a:off x="9343823" y="4908382"/>
            <a:ext cx="510420" cy="510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2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758</Words>
  <Application>Microsoft Office PowerPoint</Application>
  <PresentationFormat>宽屏</PresentationFormat>
  <Paragraphs>151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World !</dc:creator>
  <cp:lastModifiedBy>World !</cp:lastModifiedBy>
  <cp:revision>126</cp:revision>
  <dcterms:created xsi:type="dcterms:W3CDTF">2021-02-02T06:36:44Z</dcterms:created>
  <dcterms:modified xsi:type="dcterms:W3CDTF">2021-04-05T15:15:57Z</dcterms:modified>
</cp:coreProperties>
</file>