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497" autoAdjust="0"/>
  </p:normalViewPr>
  <p:slideViewPr>
    <p:cSldViewPr snapToGrid="0">
      <p:cViewPr varScale="1">
        <p:scale>
          <a:sx n="59" d="100"/>
          <a:sy n="59" d="100"/>
        </p:scale>
        <p:origin x="222" y="42"/>
      </p:cViewPr>
      <p:guideLst/>
    </p:cSldViewPr>
  </p:slideViewPr>
  <p:outlineViewPr>
    <p:cViewPr>
      <p:scale>
        <a:sx n="33" d="100"/>
        <a:sy n="33" d="100"/>
      </p:scale>
      <p:origin x="0" y="-98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Guided Transcoding for</a:t>
            </a:r>
            <a:br>
              <a:rPr lang="en-US" noProof="0" dirty="0" smtClean="0"/>
            </a:br>
            <a:r>
              <a:rPr lang="en-US" noProof="0" dirty="0" smtClean="0"/>
              <a:t>Next-Generation Video Coding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23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transcoding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Tries to get around the problems</a:t>
            </a:r>
            <a:br>
              <a:rPr lang="en-US" sz="2800" dirty="0" smtClean="0"/>
            </a:br>
            <a:r>
              <a:rPr lang="en-US" sz="2800" dirty="0" smtClean="0"/>
              <a:t>of the two previous methods</a:t>
            </a:r>
          </a:p>
          <a:p>
            <a:r>
              <a:rPr lang="en-US" sz="2800" dirty="0" smtClean="0"/>
              <a:t>Side-information is extracted</a:t>
            </a:r>
            <a:br>
              <a:rPr lang="en-US" sz="2800" dirty="0" smtClean="0"/>
            </a:br>
            <a:r>
              <a:rPr lang="en-US" sz="2800" dirty="0" smtClean="0"/>
              <a:t>from the lower-quality videos</a:t>
            </a:r>
          </a:p>
          <a:p>
            <a:r>
              <a:rPr lang="en-US" sz="2800" dirty="0" smtClean="0"/>
              <a:t>The side-info can then be used</a:t>
            </a:r>
            <a:br>
              <a:rPr lang="en-US" sz="2800" dirty="0" smtClean="0"/>
            </a:br>
            <a:r>
              <a:rPr lang="en-US" sz="2800" dirty="0" smtClean="0"/>
              <a:t>to quickly regenerate the 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51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coefficients are set to 0</a:t>
            </a:r>
          </a:p>
          <a:p>
            <a:r>
              <a:rPr lang="en-US" dirty="0" err="1" smtClean="0"/>
              <a:t>Partitionings</a:t>
            </a:r>
            <a:r>
              <a:rPr lang="en-US" dirty="0" smtClean="0"/>
              <a:t> </a:t>
            </a:r>
            <a:r>
              <a:rPr lang="en-US" dirty="0" smtClean="0"/>
              <a:t>and prediction modes</a:t>
            </a:r>
            <a:br>
              <a:rPr lang="en-US" dirty="0" smtClean="0"/>
            </a:br>
            <a:r>
              <a:rPr lang="en-US" dirty="0" smtClean="0"/>
              <a:t>are kept (the side-info)</a:t>
            </a:r>
          </a:p>
          <a:p>
            <a:r>
              <a:rPr lang="en-US" dirty="0" smtClean="0"/>
              <a:t>Highest-quality video together</a:t>
            </a:r>
            <a:br>
              <a:rPr lang="en-US" dirty="0" smtClean="0"/>
            </a:br>
            <a:r>
              <a:rPr lang="en-US" dirty="0" smtClean="0"/>
              <a:t>with side-info is used to regenerate</a:t>
            </a:r>
            <a:br>
              <a:rPr lang="en-US" dirty="0" smtClean="0"/>
            </a:br>
            <a:r>
              <a:rPr lang="en-US" dirty="0" smtClean="0"/>
              <a:t>videos </a:t>
            </a:r>
            <a:r>
              <a:rPr lang="en-US" dirty="0" smtClean="0"/>
              <a:t>on-demand</a:t>
            </a:r>
          </a:p>
          <a:p>
            <a:r>
              <a:rPr lang="en-US" dirty="0" smtClean="0"/>
              <a:t>Re-encoding step introduces distortion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68" y="2286000"/>
            <a:ext cx="5840485" cy="34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Pruned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9" y="2582862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34396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 pruning may still be too slow</a:t>
            </a:r>
          </a:p>
          <a:p>
            <a:r>
              <a:rPr lang="en-US" sz="2800" dirty="0" smtClean="0"/>
              <a:t>If we only prune certain frames</a:t>
            </a:r>
            <a:br>
              <a:rPr lang="en-US" sz="2800" dirty="0" smtClean="0"/>
            </a:br>
            <a:r>
              <a:rPr lang="en-US" sz="2800" dirty="0" smtClean="0"/>
              <a:t>then the regeneration becomes faster</a:t>
            </a:r>
          </a:p>
          <a:p>
            <a:r>
              <a:rPr lang="en-US" sz="2800" dirty="0" smtClean="0"/>
              <a:t>Excluding frames </a:t>
            </a:r>
            <a:r>
              <a:rPr lang="en-US" sz="2800" dirty="0" smtClean="0"/>
              <a:t>that heavily </a:t>
            </a:r>
            <a:r>
              <a:rPr lang="en-US" sz="2800" dirty="0" smtClean="0"/>
              <a:t>reference</a:t>
            </a:r>
            <a:br>
              <a:rPr lang="en-US" sz="2800" dirty="0" smtClean="0"/>
            </a:br>
            <a:r>
              <a:rPr lang="en-US" sz="2800" dirty="0" smtClean="0"/>
              <a:t>other</a:t>
            </a:r>
            <a:r>
              <a:rPr lang="en-US" sz="2800" dirty="0"/>
              <a:t> </a:t>
            </a:r>
            <a:r>
              <a:rPr lang="en-US" sz="2800" dirty="0" smtClean="0"/>
              <a:t>frames </a:t>
            </a:r>
            <a:r>
              <a:rPr lang="en-US" sz="2800" dirty="0" smtClean="0"/>
              <a:t>will have minimal impact on</a:t>
            </a:r>
            <a:br>
              <a:rPr lang="en-US" sz="2800" dirty="0" smtClean="0"/>
            </a:br>
            <a:r>
              <a:rPr lang="en-US" sz="2800" dirty="0" smtClean="0"/>
              <a:t>bit rate but will save complexity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87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pruned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9" y="2582862"/>
            <a:ext cx="6096000" cy="3429000"/>
          </a:xfrm>
        </p:spPr>
      </p:pic>
    </p:spTree>
    <p:extLst>
      <p:ext uri="{BB962C8B-B14F-4D97-AF65-F5344CB8AC3E}">
        <p14:creationId xmlns:p14="http://schemas.microsoft.com/office/powerpoint/2010/main" val="18091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Deflation and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videos encoded from original, so no</a:t>
            </a:r>
            <a:br>
              <a:rPr lang="en-US" dirty="0" smtClean="0"/>
            </a:br>
            <a:r>
              <a:rPr lang="en-US" dirty="0" smtClean="0"/>
              <a:t>transcoding loss</a:t>
            </a:r>
          </a:p>
          <a:p>
            <a:r>
              <a:rPr lang="en-US" dirty="0" smtClean="0"/>
              <a:t>Deflation is a two-step process where</a:t>
            </a:r>
            <a:br>
              <a:rPr lang="en-US" dirty="0" smtClean="0"/>
            </a:br>
            <a:r>
              <a:rPr lang="en-US" dirty="0" smtClean="0"/>
              <a:t>a prediction is generated and encoded,</a:t>
            </a:r>
            <a:br>
              <a:rPr lang="en-US" dirty="0" smtClean="0"/>
            </a:br>
            <a:r>
              <a:rPr lang="en-US" dirty="0" smtClean="0"/>
              <a:t>then subtracted from the transform</a:t>
            </a:r>
            <a:br>
              <a:rPr lang="en-US" dirty="0" smtClean="0"/>
            </a:br>
            <a:r>
              <a:rPr lang="en-US" dirty="0" smtClean="0"/>
              <a:t>coefficients</a:t>
            </a:r>
            <a:r>
              <a:rPr lang="en-US" dirty="0"/>
              <a:t> </a:t>
            </a:r>
            <a:r>
              <a:rPr lang="en-US" dirty="0" smtClean="0"/>
              <a:t>of the LQ to create side-info</a:t>
            </a:r>
          </a:p>
          <a:p>
            <a:r>
              <a:rPr lang="en-US" dirty="0" smtClean="0"/>
              <a:t>Inflation reverses process to give a</a:t>
            </a:r>
            <a:br>
              <a:rPr lang="en-US" dirty="0" smtClean="0"/>
            </a:br>
            <a:r>
              <a:rPr lang="en-US" dirty="0" smtClean="0"/>
              <a:t>perfect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12649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standardized H.265 test </a:t>
            </a:r>
            <a:r>
              <a:rPr lang="en-US" dirty="0" smtClean="0"/>
              <a:t>sequences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/>
              <a:t>1080p: Kimono, </a:t>
            </a:r>
            <a:r>
              <a:rPr lang="en-US" dirty="0" err="1" smtClean="0"/>
              <a:t>ParkScene</a:t>
            </a:r>
            <a:r>
              <a:rPr lang="en-US" dirty="0" smtClean="0"/>
              <a:t>, </a:t>
            </a:r>
            <a:r>
              <a:rPr lang="en-US" dirty="0" smtClean="0"/>
              <a:t>Cactus,</a:t>
            </a:r>
            <a:br>
              <a:rPr lang="en-US" dirty="0" smtClean="0"/>
            </a:br>
            <a:r>
              <a:rPr lang="en-US" dirty="0" err="1" smtClean="0"/>
              <a:t>BasketballDrive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BQTerrace</a:t>
            </a:r>
            <a:endParaRPr lang="en-US" dirty="0" smtClean="0"/>
          </a:p>
          <a:p>
            <a:r>
              <a:rPr lang="en-US" dirty="0" smtClean="0"/>
              <a:t>Encoded with quantization </a:t>
            </a:r>
            <a:r>
              <a:rPr lang="en-US" dirty="0" smtClean="0"/>
              <a:t>parameters</a:t>
            </a:r>
            <a:br>
              <a:rPr lang="en-US" dirty="0" smtClean="0"/>
            </a:br>
            <a:r>
              <a:rPr lang="en-US" dirty="0" smtClean="0"/>
              <a:t>(QPs): </a:t>
            </a:r>
            <a:r>
              <a:rPr lang="en-US" dirty="0" smtClean="0"/>
              <a:t>22, 26, 30, 34</a:t>
            </a:r>
          </a:p>
          <a:p>
            <a:r>
              <a:rPr lang="en-US" dirty="0" smtClean="0"/>
              <a:t>Downscaled to 720p, 540p and 360p</a:t>
            </a:r>
          </a:p>
          <a:p>
            <a:r>
              <a:rPr lang="en-US" dirty="0" smtClean="0"/>
              <a:t>Re-encoded at QP and QP+2</a:t>
            </a:r>
          </a:p>
          <a:p>
            <a:r>
              <a:rPr lang="en-US" dirty="0" smtClean="0"/>
              <a:t>Gives a total of 5×4×3×2 </a:t>
            </a:r>
            <a:r>
              <a:rPr lang="en-US" dirty="0" smtClean="0"/>
              <a:t>=120 </a:t>
            </a:r>
            <a:r>
              <a:rPr lang="en-US" dirty="0" smtClean="0"/>
              <a:t>test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run the simulations on a cluster</a:t>
            </a:r>
          </a:p>
          <a:p>
            <a:r>
              <a:rPr lang="en-US" dirty="0" smtClean="0"/>
              <a:t>Measure bit rate and </a:t>
            </a:r>
            <a:r>
              <a:rPr lang="en-US" dirty="0" smtClean="0"/>
              <a:t>PSNR</a:t>
            </a:r>
            <a:br>
              <a:rPr lang="en-US" dirty="0" smtClean="0"/>
            </a:br>
            <a:r>
              <a:rPr lang="en-US" dirty="0" smtClean="0"/>
              <a:t>(peak signal-to-noise </a:t>
            </a:r>
            <a:r>
              <a:rPr lang="en-US" dirty="0" smtClean="0"/>
              <a:t>ratio)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several</a:t>
            </a:r>
            <a:r>
              <a:rPr lang="en-US" dirty="0"/>
              <a:t> </a:t>
            </a:r>
            <a:r>
              <a:rPr lang="en-US" dirty="0" smtClean="0"/>
              <a:t>points </a:t>
            </a:r>
            <a:r>
              <a:rPr lang="en-US" dirty="0" smtClean="0"/>
              <a:t>and store in text files</a:t>
            </a:r>
          </a:p>
          <a:p>
            <a:r>
              <a:rPr lang="en-US" dirty="0" smtClean="0"/>
              <a:t>Script for exporting all data to </a:t>
            </a:r>
            <a:r>
              <a:rPr lang="en-US" dirty="0" smtClean="0"/>
              <a:t>Excel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smtClean="0"/>
              <a:t>calculate </a:t>
            </a:r>
            <a:r>
              <a:rPr lang="en-US" dirty="0" smtClean="0"/>
              <a:t>averages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pruning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248267"/>
              </p:ext>
            </p:extLst>
          </p:nvPr>
        </p:nvGraphicFramePr>
        <p:xfrm>
          <a:off x="1023938" y="2286000"/>
          <a:ext cx="9720260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41"/>
                <a:gridCol w="824459"/>
                <a:gridCol w="824459"/>
                <a:gridCol w="779488"/>
                <a:gridCol w="832383"/>
                <a:gridCol w="972026"/>
                <a:gridCol w="972026"/>
                <a:gridCol w="972026"/>
                <a:gridCol w="972026"/>
                <a:gridCol w="972026"/>
              </a:tblGrid>
              <a:tr h="37084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bitrates (</a:t>
                      </a:r>
                      <a:r>
                        <a:rPr lang="en-US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kbit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 gain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gain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2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pruning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76282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29"/>
                <a:gridCol w="1109272"/>
                <a:gridCol w="1199213"/>
                <a:gridCol w="1087218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reductions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Structure of presentation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Introduction to </a:t>
            </a:r>
            <a:r>
              <a:rPr lang="en-US" sz="4000" noProof="0" dirty="0" smtClean="0"/>
              <a:t>video coding</a:t>
            </a:r>
            <a:endParaRPr lang="en-US" sz="4000" noProof="0" dirty="0" smtClean="0"/>
          </a:p>
          <a:p>
            <a:r>
              <a:rPr lang="en-US" sz="4000" noProof="0" dirty="0" smtClean="0"/>
              <a:t>Adaptive streaming</a:t>
            </a:r>
          </a:p>
          <a:p>
            <a:r>
              <a:rPr lang="en-US" sz="4000" noProof="0" dirty="0" smtClean="0"/>
              <a:t>Guided transcoding</a:t>
            </a:r>
          </a:p>
          <a:p>
            <a:r>
              <a:rPr lang="en-US" sz="4000" noProof="0" dirty="0" smtClean="0"/>
              <a:t>Evaluation environment</a:t>
            </a:r>
          </a:p>
          <a:p>
            <a:r>
              <a:rPr lang="en-US" sz="4000" noProof="0" dirty="0" smtClean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6642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pruning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69589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419"/>
                <a:gridCol w="1079292"/>
                <a:gridCol w="1199213"/>
                <a:gridCol w="1102208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costs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pruning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062515"/>
              </p:ext>
            </p:extLst>
          </p:nvPr>
        </p:nvGraphicFramePr>
        <p:xfrm>
          <a:off x="1023938" y="2286000"/>
          <a:ext cx="9720264" cy="297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3"/>
                <a:gridCol w="1215033"/>
                <a:gridCol w="1215033"/>
                <a:gridCol w="1215033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reconstruction speed (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22/24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26/28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30/32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34/36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Pruning, level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286233"/>
              </p:ext>
            </p:extLst>
          </p:nvPr>
        </p:nvGraphicFramePr>
        <p:xfrm>
          <a:off x="1023938" y="2286000"/>
          <a:ext cx="9720260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331"/>
                <a:gridCol w="659567"/>
                <a:gridCol w="794479"/>
                <a:gridCol w="929390"/>
                <a:gridCol w="862363"/>
                <a:gridCol w="972026"/>
                <a:gridCol w="972026"/>
                <a:gridCol w="972026"/>
                <a:gridCol w="972026"/>
                <a:gridCol w="972026"/>
              </a:tblGrid>
              <a:tr h="37084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bitrates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 gain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gain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Pruning, level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237297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429"/>
                <a:gridCol w="1154243"/>
                <a:gridCol w="1124262"/>
                <a:gridCol w="1117198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reductions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Pruning, level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71203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90"/>
                <a:gridCol w="1094282"/>
                <a:gridCol w="1154242"/>
                <a:gridCol w="1087218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costs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6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Pruning, level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47992"/>
              </p:ext>
            </p:extLst>
          </p:nvPr>
        </p:nvGraphicFramePr>
        <p:xfrm>
          <a:off x="1023938" y="2286000"/>
          <a:ext cx="9720264" cy="297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33"/>
                <a:gridCol w="1215033"/>
                <a:gridCol w="1215033"/>
                <a:gridCol w="1215033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reconstruction speed (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fps)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22/24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26/28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30/32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 34/36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47225"/>
              </p:ext>
            </p:extLst>
          </p:nvPr>
        </p:nvGraphicFramePr>
        <p:xfrm>
          <a:off x="1023938" y="2286000"/>
          <a:ext cx="9720260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90"/>
                <a:gridCol w="794479"/>
                <a:gridCol w="794478"/>
                <a:gridCol w="899410"/>
                <a:gridCol w="847373"/>
                <a:gridCol w="972026"/>
                <a:gridCol w="972026"/>
                <a:gridCol w="972026"/>
                <a:gridCol w="972026"/>
                <a:gridCol w="972026"/>
              </a:tblGrid>
              <a:tr h="370840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bitrates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 gain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gain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52.7%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429566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90"/>
                <a:gridCol w="1064302"/>
                <a:gridCol w="1109272"/>
                <a:gridCol w="1162168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reductions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689748"/>
              </p:ext>
            </p:extLst>
          </p:nvPr>
        </p:nvGraphicFramePr>
        <p:xfrm>
          <a:off x="1023938" y="2286000"/>
          <a:ext cx="9720264" cy="334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90"/>
                <a:gridCol w="1139252"/>
                <a:gridCol w="1154243"/>
                <a:gridCol w="1042247"/>
                <a:gridCol w="1215033"/>
                <a:gridCol w="1215033"/>
                <a:gridCol w="1215033"/>
                <a:gridCol w="1215033"/>
              </a:tblGrid>
              <a:tr h="37084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costs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QP+2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Kimono1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ParkScene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BasketballDrive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BQTerrace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395698"/>
              </p:ext>
            </p:extLst>
          </p:nvPr>
        </p:nvGraphicFramePr>
        <p:xfrm>
          <a:off x="1023936" y="2286000"/>
          <a:ext cx="9454188" cy="329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547"/>
                <a:gridCol w="2363547"/>
                <a:gridCol w="2363547"/>
                <a:gridCol w="2363547"/>
              </a:tblGrid>
              <a:tr h="47219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603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</a:t>
                      </a:r>
                      <a:r>
                        <a:rPr lang="sv-SE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v-SE" sz="1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reductions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6037"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</a:t>
                      </a:r>
                      <a:r>
                        <a:rPr lang="sv-SE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v-SE" sz="1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6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Partial pruning,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lvl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706037"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Deflation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7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need for video coding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 smtClean="0"/>
              <a:t>Video needs to be compressed to be stored or transmitted</a:t>
            </a:r>
          </a:p>
          <a:p>
            <a:r>
              <a:rPr lang="en-US" sz="3200" noProof="0" dirty="0" smtClean="0"/>
              <a:t>Reduces size several hundreds of time</a:t>
            </a:r>
            <a:r>
              <a:rPr lang="en-US" sz="3200" dirty="0" smtClean="0"/>
              <a:t>s</a:t>
            </a:r>
          </a:p>
          <a:p>
            <a:r>
              <a:rPr lang="en-US" sz="3200" noProof="0" dirty="0" smtClean="0"/>
              <a:t>But encoding </a:t>
            </a:r>
            <a:r>
              <a:rPr lang="en-US" sz="3200" noProof="0" dirty="0" smtClean="0"/>
              <a:t>takes a long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3" y="4640466"/>
            <a:ext cx="8228571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Partitioning</a:t>
            </a:r>
          </a:p>
          <a:p>
            <a:r>
              <a:rPr lang="en-US" sz="3600" dirty="0" smtClean="0"/>
              <a:t>Prediction</a:t>
            </a:r>
          </a:p>
          <a:p>
            <a:r>
              <a:rPr lang="en-US" sz="3600" dirty="0" smtClean="0"/>
              <a:t>Frequency transform</a:t>
            </a:r>
          </a:p>
          <a:p>
            <a:r>
              <a:rPr lang="en-US" sz="3600" dirty="0" smtClean="0"/>
              <a:t>Quantization</a:t>
            </a:r>
          </a:p>
          <a:p>
            <a:r>
              <a:rPr lang="en-US" sz="3600" dirty="0" smtClean="0"/>
              <a:t>Arithmetic coding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53" y="2286000"/>
            <a:ext cx="5915055" cy="30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Frames are divided into</a:t>
            </a:r>
            <a:br>
              <a:rPr lang="en-US" sz="2800" dirty="0" smtClean="0"/>
            </a:br>
            <a:r>
              <a:rPr lang="en-US" sz="2800" dirty="0" smtClean="0"/>
              <a:t>blocks of different sizes</a:t>
            </a:r>
          </a:p>
          <a:p>
            <a:r>
              <a:rPr lang="en-US" sz="2800" dirty="0" smtClean="0"/>
              <a:t>Encoder tries each option</a:t>
            </a:r>
            <a:br>
              <a:rPr lang="en-US" sz="2800" dirty="0" smtClean="0"/>
            </a:br>
            <a:r>
              <a:rPr lang="en-US" sz="2800" dirty="0" smtClean="0"/>
              <a:t>to come up with the most</a:t>
            </a:r>
            <a:br>
              <a:rPr lang="en-US" sz="2800" dirty="0" smtClean="0"/>
            </a:br>
            <a:r>
              <a:rPr lang="en-US" sz="2800" dirty="0" smtClean="0"/>
              <a:t>effective partitioning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98" y="2286000"/>
            <a:ext cx="6367194" cy="27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from previous frames</a:t>
            </a:r>
            <a:br>
              <a:rPr lang="en-US" sz="2800" dirty="0" smtClean="0"/>
            </a:br>
            <a:r>
              <a:rPr lang="en-US" sz="2800" dirty="0" smtClean="0"/>
              <a:t>are used to predict new frames</a:t>
            </a:r>
          </a:p>
          <a:p>
            <a:r>
              <a:rPr lang="en-US" sz="2800" dirty="0" smtClean="0"/>
              <a:t>The encoder chooses the</a:t>
            </a:r>
            <a:br>
              <a:rPr lang="en-US" sz="2800" dirty="0" smtClean="0"/>
            </a:br>
            <a:r>
              <a:rPr lang="en-US" sz="2800" dirty="0" smtClean="0"/>
              <a:t>prediction with the smallest error</a:t>
            </a:r>
          </a:p>
          <a:p>
            <a:r>
              <a:rPr lang="en-US" sz="2800" dirty="0" smtClean="0"/>
              <a:t>The residual is calculated</a:t>
            </a:r>
            <a:br>
              <a:rPr lang="en-US" sz="2800" dirty="0" smtClean="0"/>
            </a:br>
            <a:r>
              <a:rPr lang="en-US" sz="2800" dirty="0" smtClean="0"/>
              <a:t>and encoded</a:t>
            </a:r>
          </a:p>
          <a:p>
            <a:r>
              <a:rPr lang="en-US" sz="2800" dirty="0" smtClean="0"/>
              <a:t>This procedure is lossless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26" y="2286000"/>
            <a:ext cx="4893521" cy="28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transmit video</a:t>
            </a:r>
            <a:br>
              <a:rPr lang="en-US" sz="2800" dirty="0" smtClean="0"/>
            </a:br>
            <a:r>
              <a:rPr lang="en-US" sz="2800" dirty="0" smtClean="0"/>
              <a:t>of different resolutions</a:t>
            </a:r>
          </a:p>
          <a:p>
            <a:r>
              <a:rPr lang="en-US" sz="2800" dirty="0" smtClean="0"/>
              <a:t>Video is divided into</a:t>
            </a:r>
            <a:br>
              <a:rPr lang="en-US" sz="2800" dirty="0" smtClean="0"/>
            </a:br>
            <a:r>
              <a:rPr lang="en-US" sz="2800" dirty="0" smtClean="0"/>
              <a:t>small chunks</a:t>
            </a:r>
          </a:p>
          <a:p>
            <a:r>
              <a:rPr lang="en-US" sz="2800" dirty="0" smtClean="0"/>
              <a:t>Depending on the current</a:t>
            </a:r>
            <a:br>
              <a:rPr lang="en-US" sz="2800" dirty="0" smtClean="0"/>
            </a:br>
            <a:r>
              <a:rPr lang="en-US" sz="2800" dirty="0" smtClean="0"/>
              <a:t>bandwidth we want to</a:t>
            </a:r>
            <a:br>
              <a:rPr lang="en-US" sz="2800" dirty="0" smtClean="0"/>
            </a:br>
            <a:r>
              <a:rPr lang="en-US" sz="2800" dirty="0" smtClean="0"/>
              <a:t>adjust the quality up or down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49" y="1859979"/>
            <a:ext cx="5043667" cy="29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resolution is encoded and stored</a:t>
            </a:r>
          </a:p>
          <a:p>
            <a:r>
              <a:rPr lang="en-US" sz="2800" dirty="0" smtClean="0"/>
              <a:t>Requires a lot of space</a:t>
            </a:r>
          </a:p>
          <a:p>
            <a:r>
              <a:rPr lang="en-US" sz="2800" dirty="0" smtClean="0"/>
              <a:t>Many videos may never be used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97" y="1259174"/>
            <a:ext cx="4099840" cy="50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Just-in-time transcoding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Lower-resolution videos</a:t>
            </a:r>
            <a:br>
              <a:rPr lang="en-US" sz="2800" dirty="0" smtClean="0"/>
            </a:br>
            <a:r>
              <a:rPr lang="en-US" sz="2800" dirty="0" smtClean="0"/>
              <a:t>are generated on-demand</a:t>
            </a:r>
          </a:p>
          <a:p>
            <a:r>
              <a:rPr lang="en-US" sz="2800" dirty="0" smtClean="0"/>
              <a:t>Generally not possible</a:t>
            </a:r>
            <a:br>
              <a:rPr lang="en-US" sz="2800" dirty="0" smtClean="0"/>
            </a:br>
            <a:r>
              <a:rPr lang="en-US" sz="2800" dirty="0" smtClean="0"/>
              <a:t>because encoding/transcoding</a:t>
            </a:r>
            <a:br>
              <a:rPr lang="en-US" sz="2800" dirty="0" smtClean="0"/>
            </a:br>
            <a:r>
              <a:rPr lang="en-US" sz="2800" dirty="0" smtClean="0"/>
              <a:t>is so expensive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04" y="2084832"/>
            <a:ext cx="523785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</TotalTime>
  <Words>1221</Words>
  <Application>Microsoft Office PowerPoint</Application>
  <PresentationFormat>Widescreen</PresentationFormat>
  <Paragraphs>762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Tw Cen MT</vt:lpstr>
      <vt:lpstr>Tw Cen MT Condensed</vt:lpstr>
      <vt:lpstr>Wingdings 3</vt:lpstr>
      <vt:lpstr>Integral</vt:lpstr>
      <vt:lpstr>Guided Transcoding for Next-Generation Video Coding</vt:lpstr>
      <vt:lpstr>Structure of presentation</vt:lpstr>
      <vt:lpstr>The need for video coding</vt:lpstr>
      <vt:lpstr>Coding steps</vt:lpstr>
      <vt:lpstr>Partitioning</vt:lpstr>
      <vt:lpstr>Prediction</vt:lpstr>
      <vt:lpstr>Adaptive streaming</vt:lpstr>
      <vt:lpstr>Simulcasting</vt:lpstr>
      <vt:lpstr>Just-in-time transcoding</vt:lpstr>
      <vt:lpstr>Guided transcoding</vt:lpstr>
      <vt:lpstr>Pruning</vt:lpstr>
      <vt:lpstr>Pruned frame</vt:lpstr>
      <vt:lpstr>Partial pruning</vt:lpstr>
      <vt:lpstr>Partially pruned frame</vt:lpstr>
      <vt:lpstr>Deflation and inflation</vt:lpstr>
      <vt:lpstr>Evaluation environment</vt:lpstr>
      <vt:lpstr>Collecting data</vt:lpstr>
      <vt:lpstr>Full pruning</vt:lpstr>
      <vt:lpstr>Full pruning</vt:lpstr>
      <vt:lpstr>Full pruning</vt:lpstr>
      <vt:lpstr>Full pruning</vt:lpstr>
      <vt:lpstr>Partial Pruning, level 2</vt:lpstr>
      <vt:lpstr>Partial Pruning, level 2</vt:lpstr>
      <vt:lpstr>Partial Pruning, level 2</vt:lpstr>
      <vt:lpstr>Partial Pruning, level 2</vt:lpstr>
      <vt:lpstr>Deflation</vt:lpstr>
      <vt:lpstr>Deflation</vt:lpstr>
      <vt:lpstr>Deflation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Harald Nordgren</dc:creator>
  <cp:lastModifiedBy>Harald Nordgren</cp:lastModifiedBy>
  <cp:revision>40</cp:revision>
  <dcterms:created xsi:type="dcterms:W3CDTF">2016-03-18T03:44:45Z</dcterms:created>
  <dcterms:modified xsi:type="dcterms:W3CDTF">2016-03-18T13:56:22Z</dcterms:modified>
</cp:coreProperties>
</file>