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BCA44A-1BD8-4551-A66E-E88385AFF621}">
  <a:tblStyle styleId="{ECBCA44A-1BD8-4551-A66E-E88385AFF6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22" Type="http://schemas.openxmlformats.org/officeDocument/2006/relationships/slide" Target="slides/slide16.xml"/><Relationship Id="rId44" Type="http://schemas.openxmlformats.org/officeDocument/2006/relationships/font" Target="fonts/Raleway-boldItalic.fntdata"/><Relationship Id="rId21" Type="http://schemas.openxmlformats.org/officeDocument/2006/relationships/slide" Target="slides/slide15.xml"/><Relationship Id="rId43" Type="http://schemas.openxmlformats.org/officeDocument/2006/relationships/font" Target="fonts/Raleway-italic.fntdata"/><Relationship Id="rId24" Type="http://schemas.openxmlformats.org/officeDocument/2006/relationships/slide" Target="slides/slide18.xml"/><Relationship Id="rId46" Type="http://schemas.openxmlformats.org/officeDocument/2006/relationships/font" Target="fonts/Lato-bold.fntdata"/><Relationship Id="rId23" Type="http://schemas.openxmlformats.org/officeDocument/2006/relationships/slide" Target="slides/slide17.xml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Lato-boldItalic.fntdata"/><Relationship Id="rId25" Type="http://schemas.openxmlformats.org/officeDocument/2006/relationships/slide" Target="slides/slide19.xml"/><Relationship Id="rId47" Type="http://schemas.openxmlformats.org/officeDocument/2006/relationships/font" Target="fonts/Lat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5481757f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5481757f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5481757f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5481757f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5481757f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5481757f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8cd3d2d1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08cd3d2d1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5481757f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5481757f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8cd3d2d1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8cd3d2d1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8cd3d2d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8cd3d2d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5481757f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05481757f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05481757f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05481757f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5481757f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5481757f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5481757f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5481757f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08cd3d2d1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08cd3d2d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5481757f0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05481757f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08cd3d2d1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08cd3d2d1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05481757f0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05481757f0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08cd3d2d1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08cd3d2d1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05481757f0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05481757f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05481757f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05481757f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05481757f0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05481757f0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05481757f0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05481757f0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05481757f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05481757f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5481757f0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5481757f0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05481757f0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05481757f0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05481757f0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05481757f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05481757f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05481757f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05481757f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05481757f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05481757f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05481757f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5481757f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5481757f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5481757f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5481757f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5481757f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5481757f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5481757f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5481757f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5481757f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5481757f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5481757f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05481757f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5" Type="http://schemas.openxmlformats.org/officeDocument/2006/relationships/hyperlink" Target="https://funplus.yuque.com/slgtech/laz004/gbn0yh?" TargetMode="External"/><Relationship Id="rId6" Type="http://schemas.openxmlformats.org/officeDocument/2006/relationships/hyperlink" Target="https://funplus.yuque.com/slgtech/fngsmv/xuleb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Relationship Id="rId4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FI5cjpbAu5_LBdVRiugMknJqTvlin20m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Relationship Id="rId4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GPUSkinning</a:t>
            </a:r>
            <a:r>
              <a:rPr lang="en"/>
              <a:t>使用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动画计算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" sz="1000">
                <a:solidFill>
                  <a:srgbClr val="121212"/>
                </a:solidFill>
                <a:latin typeface="Arial"/>
                <a:ea typeface="Arial"/>
                <a:cs typeface="Arial"/>
                <a:sym typeface="Arial"/>
              </a:rPr>
              <a:t>SkinnedMeshRenderer.bones：所有引用到bone的列表，注意顺序是确定的，后续顶点的BoneWeight中bone的索引，就是基于这个数组顺序的索引</a:t>
            </a:r>
            <a:endParaRPr sz="1000">
              <a:solidFill>
                <a:srgbClr val="12121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12121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" sz="1000">
                <a:solidFill>
                  <a:srgbClr val="121212"/>
                </a:solidFill>
                <a:latin typeface="Arial"/>
                <a:ea typeface="Arial"/>
                <a:cs typeface="Arial"/>
                <a:sym typeface="Arial"/>
              </a:rPr>
              <a:t>SkinnedMeshRenderer.sharedMesh：渲染所需的mesh数据，注意相比普通的MeshRender所需的顶点和面数据，还会有一些额外的计算蒙皮相关的数据</a:t>
            </a:r>
            <a:endParaRPr sz="1000">
              <a:solidFill>
                <a:srgbClr val="12121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12121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" sz="1000">
                <a:solidFill>
                  <a:srgbClr val="121212"/>
                </a:solidFill>
                <a:latin typeface="Arial"/>
                <a:ea typeface="Arial"/>
                <a:cs typeface="Arial"/>
                <a:sym typeface="Arial"/>
              </a:rPr>
              <a:t>Mesh.boneWeights：每个顶点受到哪几根bone的影响的索引和权重（每个顶点最多受到四根骨骼的影响）</a:t>
            </a:r>
            <a:endParaRPr sz="1000">
              <a:solidFill>
                <a:srgbClr val="12121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12121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en" sz="1000">
                <a:solidFill>
                  <a:srgbClr val="121212"/>
                </a:solidFill>
                <a:latin typeface="Arial"/>
                <a:ea typeface="Arial"/>
                <a:cs typeface="Arial"/>
                <a:sym typeface="Arial"/>
              </a:rPr>
              <a:t>Mesh.bindposes：</a:t>
            </a:r>
            <a:endParaRPr sz="1000">
              <a:solidFill>
                <a:srgbClr val="12121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21212"/>
                </a:solidFill>
                <a:latin typeface="Arial"/>
                <a:ea typeface="Arial"/>
                <a:cs typeface="Arial"/>
                <a:sym typeface="Arial"/>
              </a:rPr>
              <a:t>在Unity中bindPose的公式是 BindPose = bone.worldToLocalMatrix * model.localToWorldMatrix,意思就是先把模型空间下坐标转到世界，再从世界转到Tpose或Apose的bone空间下</a:t>
            </a:r>
            <a:endParaRPr sz="1000">
              <a:solidFill>
                <a:srgbClr val="12121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25" y="443213"/>
            <a:ext cx="1053950" cy="9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变换矩阵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646464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Mat(手部) = Mat(手部局部变换) * Mat(前臂局部变换) * Mat(上臂局部变换)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475" y="2261100"/>
            <a:ext cx="5699751" cy="233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25" y="443213"/>
            <a:ext cx="1053950" cy="9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顶点受多个骨骼影响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模型顶点需要从模型空间变换到所关联的骨骼自身的骨骼空间，再通过骨骼的世界变换计算出世界坐标。</a:t>
            </a:r>
            <a:endParaRPr sz="1000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   </a:t>
            </a:r>
            <a:endParaRPr sz="1000">
              <a:solidFill>
                <a:srgbClr val="121212"/>
              </a:solidFill>
              <a:highlight>
                <a:srgbClr val="F6F6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          </a:t>
            </a:r>
            <a:endParaRPr sz="11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25" y="443213"/>
            <a:ext cx="1053950" cy="90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6200" y="2439150"/>
            <a:ext cx="71056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蒙皮动画的优化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1、</a:t>
            </a:r>
            <a:r>
              <a:rPr lang="en"/>
              <a:t>减少骨骼数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2、减少模型的面数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3、根据机型性能和视野距离等做lod适配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GpuSkinning动画采样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25" y="443213"/>
            <a:ext cx="1053950" cy="90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2437" y="4383200"/>
            <a:ext cx="6484926" cy="5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2400250" y="1559925"/>
            <a:ext cx="58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1、采样那些数据？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2442425" y="1960125"/>
            <a:ext cx="6123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1.</a:t>
            </a:r>
            <a:r>
              <a:rPr lang="en" sz="1000">
                <a:solidFill>
                  <a:srgbClr val="121212"/>
                </a:solidFill>
              </a:rPr>
              <a:t>SkinnedMeshRenderer.bones：所有引用到bone的列表，注意顺序是确定的，后续顶点的BoneWeight中bone的索引，就是基于这个数组顺序的索引</a:t>
            </a:r>
            <a:endParaRPr sz="1000">
              <a:solidFill>
                <a:srgbClr val="12121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21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2.</a:t>
            </a:r>
            <a:r>
              <a:rPr lang="en" sz="1000">
                <a:solidFill>
                  <a:srgbClr val="121212"/>
                </a:solidFill>
              </a:rPr>
              <a:t>SkinnedMeshRenderer.sharedMesh：渲染所需的mesh数据，注意相比普通的MeshRender所需的顶点和面数据，还会有一些额外的计算蒙皮相关的数据</a:t>
            </a:r>
            <a:endParaRPr sz="1000">
              <a:solidFill>
                <a:srgbClr val="12121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21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3.</a:t>
            </a:r>
            <a:r>
              <a:rPr lang="en" sz="1000">
                <a:solidFill>
                  <a:srgbClr val="121212"/>
                </a:solidFill>
              </a:rPr>
              <a:t>Mesh.boneWeights：每个顶点受到哪几根bone的影响的索引和权重（每个顶点最多受到四根骨骼的影响）</a:t>
            </a:r>
            <a:endParaRPr sz="1000">
              <a:solidFill>
                <a:srgbClr val="12121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4.</a:t>
            </a:r>
            <a:r>
              <a:rPr lang="en" sz="1000">
                <a:solidFill>
                  <a:srgbClr val="121212"/>
                </a:solidFill>
              </a:rPr>
              <a:t>Mesh.bindposes：</a:t>
            </a:r>
            <a:endParaRPr sz="1000">
              <a:solidFill>
                <a:srgbClr val="121212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21212"/>
                </a:solidFill>
              </a:rPr>
              <a:t>在Unity中bindPose的公式是 BindPose = bone.worldToLocalMatrix * model.localToWorldMatrix,意思就是先把模型空间下坐标转到世界，再从世界转到Tpose或Apose的bone空间下</a:t>
            </a:r>
            <a:endParaRPr sz="1000">
              <a:solidFill>
                <a:srgbClr val="12121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21212"/>
                </a:solidFill>
              </a:rPr>
              <a:t>5、</a:t>
            </a:r>
            <a:r>
              <a:rPr lang="en" sz="1000">
                <a:solidFill>
                  <a:srgbClr val="121212"/>
                </a:solidFill>
              </a:rPr>
              <a:t>动画数据 AnimationClip</a:t>
            </a:r>
            <a:endParaRPr sz="1000">
              <a:solidFill>
                <a:srgbClr val="12121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AnimationClip 数据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1、</a:t>
            </a:r>
            <a:r>
              <a:rPr lang="en"/>
              <a:t>关键帧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2、动画曲线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175" y="1595775"/>
            <a:ext cx="2497975" cy="311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8725" y="2670850"/>
            <a:ext cx="3713675" cy="20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获取动画当前帧的数据</a:t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2346525"/>
            <a:ext cx="504825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/>
        </p:nvSpPr>
        <p:spPr>
          <a:xfrm>
            <a:off x="2400250" y="1686400"/>
            <a:ext cx="607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动画的总帧数 = 动画片段的时长 * 动画的fps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具体代码</a:t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050" y="1250700"/>
            <a:ext cx="6696950" cy="270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25" y="443213"/>
            <a:ext cx="1053950" cy="9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400" y="444300"/>
            <a:ext cx="5168250" cy="42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/>
        </p:nvSpPr>
        <p:spPr>
          <a:xfrm>
            <a:off x="2471825" y="488450"/>
            <a:ext cx="11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数据存储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25" y="443213"/>
            <a:ext cx="1053950" cy="9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存储代码</a:t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963" y="1211350"/>
            <a:ext cx="6236174" cy="295177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1"/>
          <p:cNvSpPr txBox="1"/>
          <p:nvPr/>
        </p:nvSpPr>
        <p:spPr>
          <a:xfrm>
            <a:off x="2479225" y="43220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每个变换矩阵占用3个像素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基础模型</a:t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47" y="1418688"/>
            <a:ext cx="4543898" cy="230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25" y="443213"/>
            <a:ext cx="1053950" cy="9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每个动画的位置</a:t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600" y="1144750"/>
            <a:ext cx="3150825" cy="25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/>
          <p:nvPr/>
        </p:nvSpPr>
        <p:spPr>
          <a:xfrm>
            <a:off x="2520600" y="40482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动画中每根骨骼的位置 = boneindex * 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2489075" y="501925"/>
            <a:ext cx="24249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工具使用</a:t>
            </a:r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075" y="1028725"/>
            <a:ext cx="4024424" cy="12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1025" y="1028725"/>
            <a:ext cx="1857575" cy="36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/>
          <p:nvPr/>
        </p:nvSpPr>
        <p:spPr>
          <a:xfrm>
            <a:off x="814100" y="3480025"/>
            <a:ext cx="69642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rPr>
              <a:t>使用文档</a:t>
            </a:r>
            <a:r>
              <a:rPr lang="en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rPr>
              <a:t>：</a:t>
            </a:r>
            <a:endParaRPr>
              <a:solidFill>
                <a:schemeClr val="hlink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https://funplus.yuque.com/slgtech/laz004/gbn0yh?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https://funplus.yuque.com/slgtech/fngsmv/xulebe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1024400" y="4870475"/>
            <a:ext cx="60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挂点功能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2410100" y="4121125"/>
            <a:ext cx="63216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https://funplus.yuque.com/slgtech/laz004/gbn0yh?</a:t>
            </a:r>
            <a:endParaRPr/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100" y="1211350"/>
            <a:ext cx="2105313" cy="2844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导出</a:t>
            </a:r>
            <a:endParaRPr/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092523"/>
            <a:ext cx="3516975" cy="1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1262" y="2693025"/>
            <a:ext cx="2945539" cy="1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动画切换</a:t>
            </a:r>
            <a:endParaRPr/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899" y="1506350"/>
            <a:ext cx="4444600" cy="30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动画文件</a:t>
            </a:r>
            <a:endParaRPr/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450" y="1302550"/>
            <a:ext cx="6436400" cy="293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播放接口</a:t>
            </a:r>
            <a:endParaRPr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400" y="1351950"/>
            <a:ext cx="6321600" cy="2812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211350"/>
            <a:ext cx="4549025" cy="19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3250" y="2823263"/>
            <a:ext cx="2105312" cy="1865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播放接口</a:t>
            </a:r>
            <a:endParaRPr/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252" y="1539675"/>
            <a:ext cx="2788026" cy="310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相机裁切</a:t>
            </a:r>
            <a:endParaRPr/>
          </a:p>
        </p:txBody>
      </p:sp>
      <p:pic>
        <p:nvPicPr>
          <p:cNvPr id="274" name="Google Shape;2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150" y="1211350"/>
            <a:ext cx="2803250" cy="20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9275" y="1211350"/>
            <a:ext cx="3313575" cy="308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测试场景</a:t>
            </a:r>
            <a:endParaRPr/>
          </a:p>
        </p:txBody>
      </p:sp>
      <p:pic>
        <p:nvPicPr>
          <p:cNvPr id="86" name="Google Shape;86;p15" title="ani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250" y="1211350"/>
            <a:ext cx="4592776" cy="34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225" y="443213"/>
            <a:ext cx="1053950" cy="9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rossFade</a:t>
            </a:r>
            <a:endParaRPr/>
          </a:p>
        </p:txBody>
      </p:sp>
      <p:pic>
        <p:nvPicPr>
          <p:cNvPr id="281" name="Google Shape;2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475" y="1211350"/>
            <a:ext cx="3405700" cy="22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2444650" y="4945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shader</a:t>
            </a:r>
            <a:r>
              <a:rPr lang="en"/>
              <a:t>相关</a:t>
            </a:r>
            <a:endParaRPr/>
          </a:p>
        </p:txBody>
      </p:sp>
      <p:pic>
        <p:nvPicPr>
          <p:cNvPr id="287" name="Google Shape;28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514" y="1088175"/>
            <a:ext cx="6269874" cy="40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换成GPUSkinning后</a:t>
            </a:r>
            <a:endParaRPr/>
          </a:p>
        </p:txBody>
      </p:sp>
      <p:sp>
        <p:nvSpPr>
          <p:cNvPr id="293" name="Google Shape;293;p4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75" y="1482525"/>
            <a:ext cx="7190199" cy="322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25" y="443213"/>
            <a:ext cx="1053950" cy="9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PlayerMono.Update</a:t>
            </a:r>
            <a:endParaRPr/>
          </a:p>
        </p:txBody>
      </p:sp>
      <p:sp>
        <p:nvSpPr>
          <p:cNvPr id="301" name="Google Shape;301;p4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287698"/>
            <a:ext cx="7509176" cy="339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25" y="443213"/>
            <a:ext cx="1053950" cy="9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对比</a:t>
            </a:r>
            <a:endParaRPr/>
          </a:p>
        </p:txBody>
      </p:sp>
      <p:graphicFrame>
        <p:nvGraphicFramePr>
          <p:cNvPr id="309" name="Google Shape;309;p46"/>
          <p:cNvGraphicFramePr/>
          <p:nvPr/>
        </p:nvGraphicFramePr>
        <p:xfrm>
          <a:off x="2400250" y="1522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{ECBCA44A-1BD8-4551-A66E-E88385AFF621}</a:tableStyleId>
              </a:tblPr>
              <a:tblGrid>
                <a:gridCol w="2230150"/>
                <a:gridCol w="2474375"/>
                <a:gridCol w="1985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对比项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Animator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GPUSkinning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总耗时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0.58ms + 0.43</a:t>
                      </a:r>
                      <a:r>
                        <a:rPr lang="en"/>
                        <a:t>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0.30ms+0.42ms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9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耗时项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</a:t>
                      </a:r>
                      <a:r>
                        <a:rPr lang="en"/>
                        <a:t>Animator</a:t>
                      </a:r>
                      <a:r>
                        <a:rPr lang="en"/>
                        <a:t>.update()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</a:t>
                      </a:r>
                      <a:r>
                        <a:rPr lang="en" sz="13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SkinnedMeshFinalizeUpdate</a:t>
                      </a:r>
                      <a:endParaRPr sz="13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3.MeshSkinning.update</a:t>
                      </a:r>
                      <a:endParaRPr sz="13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1.PlayerMono.update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0" name="Google Shape;310;p46"/>
          <p:cNvSpPr txBox="1"/>
          <p:nvPr/>
        </p:nvSpPr>
        <p:spPr>
          <a:xfrm>
            <a:off x="2400250" y="35597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注意：GPUSkinning会增加内存的占用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1" name="Google Shape;31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25" y="443213"/>
            <a:ext cx="1053950" cy="9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使用Animator播放动画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2453536"/>
            <a:ext cx="6321602" cy="2304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25" y="443213"/>
            <a:ext cx="1053950" cy="9008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507250" y="1557475"/>
            <a:ext cx="426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1、Animator.update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2、SkinnedMeshFinalizeUpdate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3、MeshSkinning.Update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Animator的</a:t>
            </a:r>
            <a:r>
              <a:rPr lang="en"/>
              <a:t>Update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575" y="1619100"/>
            <a:ext cx="8726675" cy="306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25" y="443213"/>
            <a:ext cx="1053950" cy="90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2440650" y="11767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Animator.Update耗时：0.25ms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SkinnedMeshFinalizeUpdate</a:t>
            </a:r>
            <a:endParaRPr sz="380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950" y="2413650"/>
            <a:ext cx="10741058" cy="9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2400250" y="17238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SkinnedMeshFinalizeUpdate耗时：0.05ms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25" y="443213"/>
            <a:ext cx="1053950" cy="9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Jobs里面进行Mesh Skinning的update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702175"/>
            <a:ext cx="6995874" cy="304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25" y="443213"/>
            <a:ext cx="1053950" cy="9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650" y="1687350"/>
            <a:ext cx="6395600" cy="197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25" y="443213"/>
            <a:ext cx="1053950" cy="9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b="0" lang="en" sz="2800">
                <a:latin typeface="Arial"/>
                <a:ea typeface="Arial"/>
                <a:cs typeface="Arial"/>
                <a:sym typeface="Arial"/>
              </a:rPr>
              <a:t>蒙皮动画</a:t>
            </a:r>
            <a:endParaRPr b="0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2469312" y="16771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21212"/>
                </a:solidFill>
                <a:latin typeface="Arial"/>
                <a:ea typeface="Arial"/>
                <a:cs typeface="Arial"/>
                <a:sym typeface="Arial"/>
              </a:rPr>
              <a:t>1、对于绑定骨骼蒙皮的mesh，我们称之为SkinMesh，在SkinMesh中每个mesh的顶点会受到若干个骨骼的影响，并配以一定的权重比例</a:t>
            </a:r>
            <a:endParaRPr sz="1600">
              <a:solidFill>
                <a:srgbClr val="12121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121212"/>
                </a:solidFill>
                <a:latin typeface="Arial"/>
                <a:ea typeface="Arial"/>
                <a:cs typeface="Arial"/>
                <a:sym typeface="Arial"/>
              </a:rPr>
              <a:t>2、骨骼的层次结构</a:t>
            </a:r>
            <a:endParaRPr sz="1600">
              <a:solidFill>
                <a:srgbClr val="12121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675" y="2678275"/>
            <a:ext cx="3735601" cy="189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25" y="443213"/>
            <a:ext cx="1053950" cy="9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