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1" r:id="rId4"/>
    <p:sldId id="262" r:id="rId5"/>
    <p:sldId id="260" r:id="rId6"/>
    <p:sldId id="259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5194" autoAdjust="0"/>
  </p:normalViewPr>
  <p:slideViewPr>
    <p:cSldViewPr snapToGrid="0">
      <p:cViewPr>
        <p:scale>
          <a:sx n="66" d="100"/>
          <a:sy n="66" d="100"/>
        </p:scale>
        <p:origin x="81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BCA57-737A-4F46-8AF1-5631101C2609}" type="datetimeFigureOut">
              <a:rPr lang="vi-VN" smtClean="0"/>
              <a:t>06/03/2021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D49C2-4DCE-4BCC-AD40-9E0204AB95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3960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slide of DO, Van Quyet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D49C2-4DCE-4BCC-AD40-9E0204AB9513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6001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F73C-7677-46A8-90D1-288C0FEC2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D666C-A596-4C53-9ADB-F65100513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0C5A2-630C-4F4B-854A-84256EDFE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D22A-43CB-4537-9FE7-841CC91F32C8}" type="datetimeFigureOut">
              <a:rPr lang="vi-VN" smtClean="0"/>
              <a:t>06/03/2021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3875D-2EA9-4BCE-9D42-0E011E9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305AE-4B4F-4754-ABA0-06FB21A5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0C12-E3EC-4944-94CE-1F4827FA887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412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BE38-BBB9-496D-8D8F-0AA55DF0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15FD8-2E95-45D0-BB5C-75A1C4379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CA907-E1C7-4A94-A55B-F5FA81E1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D22A-43CB-4537-9FE7-841CC91F32C8}" type="datetimeFigureOut">
              <a:rPr lang="vi-VN" smtClean="0"/>
              <a:t>06/03/2021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421F9-AE8E-43D1-B9E7-82413370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7B9C3-DC63-40E0-A742-12CEAC8C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0C12-E3EC-4944-94CE-1F4827FA887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40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03CE0-2F06-40BB-9B4F-E2271EC22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5928D-7E30-427E-A054-E8BBD43E6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9F7EA-E1B8-49EF-8F90-69609B1E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D22A-43CB-4537-9FE7-841CC91F32C8}" type="datetimeFigureOut">
              <a:rPr lang="vi-VN" smtClean="0"/>
              <a:t>06/03/2021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58A61-EDF4-42EC-857A-5214B38C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B0BA7-6714-4751-8DA2-D4F14341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0C12-E3EC-4944-94CE-1F4827FA887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329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1456-D7AA-43C5-9690-EF65E19D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B108F-5F94-4508-A396-4320DB26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D4216-AFF6-441E-8A38-3E2735182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D22A-43CB-4537-9FE7-841CC91F32C8}" type="datetimeFigureOut">
              <a:rPr lang="vi-VN" smtClean="0"/>
              <a:t>06/03/2021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A172B-10E6-4A44-BA2E-4EAC0628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95FCB-F7F3-449C-A054-21B5404E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0C12-E3EC-4944-94CE-1F4827FA887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6571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1F59-6568-4800-9109-CD39F9571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3C41A-4B7C-4791-87DF-79C446AED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1ED56-DECC-4052-A689-2E41F3FD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D22A-43CB-4537-9FE7-841CC91F32C8}" type="datetimeFigureOut">
              <a:rPr lang="vi-VN" smtClean="0"/>
              <a:t>06/03/2021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D0861-3DEC-4267-9BAA-EDDC7CE7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7428E-BB27-426A-8BE2-AA30A5D6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0C12-E3EC-4944-94CE-1F4827FA887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651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8324-54B2-4C02-9FD2-9826C256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F4BA2-B7BA-4278-9A16-CF419A012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0BF11-BCAD-45BD-B041-035E6227D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C4A24-5934-4E8D-9801-78B14EFC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D22A-43CB-4537-9FE7-841CC91F32C8}" type="datetimeFigureOut">
              <a:rPr lang="vi-VN" smtClean="0"/>
              <a:t>06/03/2021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7B1E6-446B-488F-88F7-ED2CC0097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11EC2-724A-42D2-8C73-B63DF96B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0C12-E3EC-4944-94CE-1F4827FA887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457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9F9E-0282-44BC-8F51-C9BA5B481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7C4C0-870F-43BA-A8C9-8A71FCF20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2A4DF-68BB-4730-B2C1-9F49B3F7C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806FA-AFF5-4756-AD95-C63557381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F7990-1EB9-405E-BCB3-CCE1E431A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DDD2A-138B-44BB-83CC-412F25A7C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D22A-43CB-4537-9FE7-841CC91F32C8}" type="datetimeFigureOut">
              <a:rPr lang="vi-VN" smtClean="0"/>
              <a:t>06/03/2021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10623E-DC07-4695-843F-AD6EF2009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37ADF-C37F-4436-8E4D-D8D16B10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0C12-E3EC-4944-94CE-1F4827FA887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571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7304-CFAE-4C0A-9709-D1ACBD15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20245-B679-406E-BB87-AB1FA5BF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D22A-43CB-4537-9FE7-841CC91F32C8}" type="datetimeFigureOut">
              <a:rPr lang="vi-VN" smtClean="0"/>
              <a:t>06/03/2021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B2914-5143-4CD7-AE4D-F8FF4BDA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C0595-51DF-4DEB-9FE3-7E68D011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0C12-E3EC-4944-94CE-1F4827FA887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814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5ABE5-207F-414B-A505-FE554B27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D22A-43CB-4537-9FE7-841CC91F32C8}" type="datetimeFigureOut">
              <a:rPr lang="vi-VN" smtClean="0"/>
              <a:t>06/03/2021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20C69-0977-4696-8701-3DD963E5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39E73-9489-4D05-B37D-E463661A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0C12-E3EC-4944-94CE-1F4827FA887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502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3DF4-6E74-4D3B-9CD6-8347C1E3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D9D0E-DE87-4B3E-9B69-2F3831AE0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7EEBD-647B-4D8B-A4EC-90579083D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0145A-19DC-43EA-97EA-BEA5253C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D22A-43CB-4537-9FE7-841CC91F32C8}" type="datetimeFigureOut">
              <a:rPr lang="vi-VN" smtClean="0"/>
              <a:t>06/03/2021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ECAD8-32A9-4152-9CA8-DFA7411F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24F0B-0C54-4F29-8FD7-93A011AA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0C12-E3EC-4944-94CE-1F4827FA887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874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F3B0-5780-444E-B2A6-0A9A34B7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72EA18-C91B-4DF6-9539-B8418DD28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D97E5-851C-4858-886F-064A9C767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DA241-E612-4280-8CAD-8C9B747D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D22A-43CB-4537-9FE7-841CC91F32C8}" type="datetimeFigureOut">
              <a:rPr lang="vi-VN" smtClean="0"/>
              <a:t>06/03/2021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E4CD9-6535-4008-85EB-0ED3DB46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BBA69-8C30-4004-A63E-B0675285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0C12-E3EC-4944-94CE-1F4827FA887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388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2EF1B-6ACE-4CDD-B2F7-4AE5F1A1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FA84C-0675-46FC-9F1C-6EB0B978E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BFAE9-CB88-4BA1-B4D0-F74E81F91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0D22A-43CB-4537-9FE7-841CC91F32C8}" type="datetimeFigureOut">
              <a:rPr lang="vi-VN" smtClean="0"/>
              <a:t>06/03/2021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23C0B-0179-456C-9E60-CBB347B80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5AF68-61F3-4F3D-AD05-4BA877054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A0C12-E3EC-4944-94CE-1F4827FA887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523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7B6865-F123-45DC-8F9F-E01F7DA671B7}"/>
              </a:ext>
            </a:extLst>
          </p:cNvPr>
          <p:cNvSpPr txBox="1"/>
          <p:nvPr/>
        </p:nvSpPr>
        <p:spPr>
          <a:xfrm>
            <a:off x="508000" y="105362"/>
            <a:ext cx="1079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Algorithm</a:t>
            </a:r>
            <a:r>
              <a:rPr lang="en-US" dirty="0"/>
              <a:t> to  detect, filter, and merge text boxes:</a:t>
            </a:r>
          </a:p>
          <a:p>
            <a:r>
              <a:rPr lang="en-US" dirty="0"/>
              <a:t>	</a:t>
            </a:r>
            <a:r>
              <a:rPr lang="en-US" b="1" dirty="0"/>
              <a:t>Aim</a:t>
            </a:r>
            <a:r>
              <a:rPr lang="en-US" dirty="0"/>
              <a:t>: boxes from the description of the same figure will be put into a group (same color in figure below)</a:t>
            </a:r>
            <a:endParaRPr lang="vi-VN" dirty="0"/>
          </a:p>
        </p:txBody>
      </p:sp>
      <p:pic>
        <p:nvPicPr>
          <p:cNvPr id="6" name="Picture 5" descr="Diagram, table&#10;&#10;Description automatically generated">
            <a:extLst>
              <a:ext uri="{FF2B5EF4-FFF2-40B4-BE49-F238E27FC236}">
                <a16:creationId xmlns:a16="http://schemas.microsoft.com/office/drawing/2014/main" id="{E45F3281-6E93-41F3-85ED-57A28C9E6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6" y="1031452"/>
            <a:ext cx="4878528" cy="23696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CB0DBA4-F83E-4627-8C19-014584C39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738" y="1040898"/>
            <a:ext cx="4878529" cy="245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74150819-92B6-4AF2-9AA9-9670EED0BE93}"/>
              </a:ext>
            </a:extLst>
          </p:cNvPr>
          <p:cNvSpPr txBox="1"/>
          <p:nvPr/>
        </p:nvSpPr>
        <p:spPr>
          <a:xfrm>
            <a:off x="-1637694" y="2801569"/>
            <a:ext cx="2336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Use </a:t>
            </a:r>
            <a:r>
              <a:rPr lang="en-US" sz="1400" dirty="0" err="1"/>
              <a:t>EasyOCR</a:t>
            </a:r>
            <a:r>
              <a:rPr lang="en-US" sz="1400" dirty="0"/>
              <a:t> to extract all text boxes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Set rules to remove all undesired boxes, </a:t>
            </a:r>
            <a:r>
              <a:rPr lang="en-US" sz="1400" dirty="0" err="1"/>
              <a:t>e.g</a:t>
            </a:r>
            <a:r>
              <a:rPr lang="en-US" sz="1400" dirty="0"/>
              <a:t> ‘Me’, ‘Ph’, ‘Cl’ – chemical name &lt;- not description</a:t>
            </a:r>
            <a:endParaRPr lang="vi-VN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803804-224D-4CF3-9549-01814FF74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3687543"/>
            <a:ext cx="5303663" cy="293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1F1FCC-2046-44AC-A449-815B64BC28A9}"/>
              </a:ext>
            </a:extLst>
          </p:cNvPr>
          <p:cNvCxnSpPr>
            <a:cxnSpLocks/>
            <a:stCxn id="6" idx="2"/>
            <a:endCxn id="2050" idx="0"/>
          </p:cNvCxnSpPr>
          <p:nvPr/>
        </p:nvCxnSpPr>
        <p:spPr>
          <a:xfrm>
            <a:off x="3138370" y="3401142"/>
            <a:ext cx="21462" cy="28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3BBD2E3-94A3-409C-BD2A-A4BCA94E2D88}"/>
              </a:ext>
            </a:extLst>
          </p:cNvPr>
          <p:cNvSpPr txBox="1"/>
          <p:nvPr/>
        </p:nvSpPr>
        <p:spPr>
          <a:xfrm>
            <a:off x="4349780" y="3281781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anie-2.png</a:t>
            </a:r>
            <a:endParaRPr lang="vi-V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9EA67B8-62F7-4B6D-BDA9-BFC02CCEF4F9}"/>
              </a:ext>
            </a:extLst>
          </p:cNvPr>
          <p:cNvCxnSpPr>
            <a:stCxn id="2050" idx="3"/>
            <a:endCxn id="7" idx="1"/>
          </p:cNvCxnSpPr>
          <p:nvPr/>
        </p:nvCxnSpPr>
        <p:spPr>
          <a:xfrm>
            <a:off x="5811663" y="5153243"/>
            <a:ext cx="284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37797F-450C-4112-B5F2-E589F8022297}"/>
              </a:ext>
            </a:extLst>
          </p:cNvPr>
          <p:cNvCxnSpPr>
            <a:cxnSpLocks/>
            <a:stCxn id="7" idx="0"/>
            <a:endCxn id="1026" idx="2"/>
          </p:cNvCxnSpPr>
          <p:nvPr/>
        </p:nvCxnSpPr>
        <p:spPr>
          <a:xfrm flipH="1" flipV="1">
            <a:off x="8670003" y="3494069"/>
            <a:ext cx="28571" cy="19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8C9EB13-F993-4CDA-9CAF-2775DFEBC2D0}"/>
              </a:ext>
            </a:extLst>
          </p:cNvPr>
          <p:cNvGrpSpPr/>
          <p:nvPr/>
        </p:nvGrpSpPr>
        <p:grpSpPr>
          <a:xfrm>
            <a:off x="6096000" y="3687543"/>
            <a:ext cx="5205147" cy="2931400"/>
            <a:chOff x="6930890" y="4224727"/>
            <a:chExt cx="5214413" cy="2633273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81ED106-D022-4AF9-8609-C8CDAF38C803}"/>
                </a:ext>
              </a:extLst>
            </p:cNvPr>
            <p:cNvGrpSpPr/>
            <p:nvPr/>
          </p:nvGrpSpPr>
          <p:grpSpPr>
            <a:xfrm>
              <a:off x="6930890" y="4224727"/>
              <a:ext cx="5214413" cy="2633273"/>
              <a:chOff x="2732761" y="3458618"/>
              <a:chExt cx="6634510" cy="3368722"/>
            </a:xfrm>
          </p:grpSpPr>
          <p:pic>
            <p:nvPicPr>
              <p:cNvPr id="7" name="Picture 6" descr="A picture containing table&#10;&#10;Description automatically generated">
                <a:extLst>
                  <a:ext uri="{FF2B5EF4-FFF2-40B4-BE49-F238E27FC236}">
                    <a16:creationId xmlns:a16="http://schemas.microsoft.com/office/drawing/2014/main" id="{D83A6F85-1C67-4387-BC1C-E7C45CB6DD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2761" y="3458618"/>
                <a:ext cx="6634510" cy="3368722"/>
              </a:xfrm>
              <a:prstGeom prst="rect">
                <a:avLst/>
              </a:prstGeom>
            </p:spPr>
          </p:pic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1792EE5-B46B-4392-B85E-34E77028C459}"/>
                  </a:ext>
                </a:extLst>
              </p:cNvPr>
              <p:cNvSpPr/>
              <p:nvPr/>
            </p:nvSpPr>
            <p:spPr>
              <a:xfrm>
                <a:off x="4797777" y="4714002"/>
                <a:ext cx="2995433" cy="62088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B5E7340-45A6-4F99-A60E-6D0C73733B04}"/>
                  </a:ext>
                </a:extLst>
              </p:cNvPr>
              <p:cNvSpPr/>
              <p:nvPr/>
            </p:nvSpPr>
            <p:spPr>
              <a:xfrm>
                <a:off x="3039220" y="4764801"/>
                <a:ext cx="1749777" cy="62088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589D61E-CAEE-485D-9B16-880D088CC8EA}"/>
                </a:ext>
              </a:extLst>
            </p:cNvPr>
            <p:cNvSpPr txBox="1"/>
            <p:nvPr/>
          </p:nvSpPr>
          <p:spPr>
            <a:xfrm>
              <a:off x="9470371" y="5361754"/>
              <a:ext cx="744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errors</a:t>
              </a:r>
              <a:endParaRPr lang="vi-VN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28B3979-384A-4FFC-84A2-4FBD37DD6AAD}"/>
              </a:ext>
            </a:extLst>
          </p:cNvPr>
          <p:cNvSpPr txBox="1"/>
          <p:nvPr/>
        </p:nvSpPr>
        <p:spPr>
          <a:xfrm>
            <a:off x="3871616" y="6560952"/>
            <a:ext cx="53423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Loop: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Pick one among the rest, put on group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Only consider boxes &lt; 200 distance units (pixels) from the chosen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if box is close enough to some boxes in group -&gt; put into group. until no more box can be put</a:t>
            </a:r>
          </a:p>
          <a:p>
            <a:r>
              <a:rPr lang="en-US" sz="1400" dirty="0"/>
              <a:t>-&gt; groups of boxes, still get error! </a:t>
            </a:r>
            <a:endParaRPr lang="vi-VN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8D9F19-051E-4414-AB99-566072415C7B}"/>
              </a:ext>
            </a:extLst>
          </p:cNvPr>
          <p:cNvSpPr txBox="1"/>
          <p:nvPr/>
        </p:nvSpPr>
        <p:spPr>
          <a:xfrm>
            <a:off x="11321834" y="3067288"/>
            <a:ext cx="2349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set more rules when merging </a:t>
            </a:r>
            <a:r>
              <a:rPr lang="en-US" sz="1400" dirty="0" err="1"/>
              <a:t>e.g</a:t>
            </a:r>
            <a:r>
              <a:rPr lang="en-US" sz="1400" dirty="0"/>
              <a:t> boxes with text ‘4a…’ and ‘4b…’ only be merged if their x-axis overlap is large</a:t>
            </a:r>
          </a:p>
        </p:txBody>
      </p:sp>
    </p:spTree>
    <p:extLst>
      <p:ext uri="{BB962C8B-B14F-4D97-AF65-F5344CB8AC3E}">
        <p14:creationId xmlns:p14="http://schemas.microsoft.com/office/powerpoint/2010/main" val="386877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7B6865-F123-45DC-8F9F-E01F7DA671B7}"/>
              </a:ext>
            </a:extLst>
          </p:cNvPr>
          <p:cNvSpPr txBox="1"/>
          <p:nvPr/>
        </p:nvSpPr>
        <p:spPr>
          <a:xfrm>
            <a:off x="62818" y="164496"/>
            <a:ext cx="10885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examples</a:t>
            </a:r>
          </a:p>
          <a:p>
            <a:endParaRPr lang="en-US" dirty="0"/>
          </a:p>
          <a:p>
            <a:r>
              <a:rPr lang="en-US" dirty="0"/>
              <a:t>anie-1.png</a:t>
            </a:r>
          </a:p>
          <a:p>
            <a:endParaRPr lang="en-US" dirty="0"/>
          </a:p>
          <a:p>
            <a:r>
              <a:rPr lang="en-US" dirty="0"/>
              <a:t>Good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A2E5362-8002-4EE4-8081-AD6D08EDB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4" y="0"/>
            <a:ext cx="3757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777FA3A-B2BD-4B57-A6E5-8B364AB62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387" y="0"/>
            <a:ext cx="3757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36D7D455-2437-4A10-A4ED-8DDEAE382D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389" y="0"/>
            <a:ext cx="35699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7B6865-F123-45DC-8F9F-E01F7DA671B7}"/>
              </a:ext>
            </a:extLst>
          </p:cNvPr>
          <p:cNvSpPr txBox="1"/>
          <p:nvPr/>
        </p:nvSpPr>
        <p:spPr>
          <a:xfrm>
            <a:off x="62818" y="164496"/>
            <a:ext cx="10885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examples</a:t>
            </a:r>
          </a:p>
          <a:p>
            <a:endParaRPr lang="en-US" dirty="0"/>
          </a:p>
          <a:p>
            <a:r>
              <a:rPr lang="en-US" dirty="0"/>
              <a:t>catal-4.png</a:t>
            </a:r>
          </a:p>
          <a:p>
            <a:endParaRPr lang="en-US" dirty="0"/>
          </a:p>
          <a:p>
            <a:r>
              <a:rPr lang="en-US" dirty="0"/>
              <a:t>Good</a:t>
            </a:r>
            <a:endParaRPr lang="vi-V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155976E-5083-4A0A-B872-E25328454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808" y="0"/>
            <a:ext cx="36621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7B24CAD7-8131-438A-9846-662B73886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549" y="0"/>
            <a:ext cx="37927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173D7F0-DF0A-4EA9-8127-8963315C07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3" y="0"/>
            <a:ext cx="3653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80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7B6865-F123-45DC-8F9F-E01F7DA671B7}"/>
              </a:ext>
            </a:extLst>
          </p:cNvPr>
          <p:cNvSpPr txBox="1"/>
          <p:nvPr/>
        </p:nvSpPr>
        <p:spPr>
          <a:xfrm>
            <a:off x="62818" y="164496"/>
            <a:ext cx="10885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examples</a:t>
            </a:r>
          </a:p>
          <a:p>
            <a:endParaRPr lang="en-US" dirty="0"/>
          </a:p>
          <a:p>
            <a:r>
              <a:rPr lang="en-US" dirty="0"/>
              <a:t>jacs-5.png</a:t>
            </a:r>
          </a:p>
          <a:p>
            <a:endParaRPr lang="en-US" dirty="0"/>
          </a:p>
          <a:p>
            <a:r>
              <a:rPr lang="en-US" dirty="0"/>
              <a:t>Quite lots of errors</a:t>
            </a:r>
            <a:endParaRPr lang="vi-V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39279FB-D818-4C9D-AC8D-46FA0C6C7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124" y="0"/>
            <a:ext cx="37544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E4E31AC-5856-4093-B379-5B0C111BA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07" y="103832"/>
            <a:ext cx="3559867" cy="6754168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3A7CB1C1-F733-44E0-BC9E-D6057AA4D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86" y="0"/>
            <a:ext cx="37544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805E494-E48F-4EA8-A762-1251FC64137C}"/>
              </a:ext>
            </a:extLst>
          </p:cNvPr>
          <p:cNvSpPr/>
          <p:nvPr/>
        </p:nvSpPr>
        <p:spPr>
          <a:xfrm>
            <a:off x="8569313" y="3033486"/>
            <a:ext cx="1285888" cy="22867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2FB0C8-EF4D-4261-8BF2-F84789E33CD8}"/>
              </a:ext>
            </a:extLst>
          </p:cNvPr>
          <p:cNvSpPr/>
          <p:nvPr/>
        </p:nvSpPr>
        <p:spPr>
          <a:xfrm>
            <a:off x="10348686" y="3210773"/>
            <a:ext cx="1045028" cy="5402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519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7B6865-F123-45DC-8F9F-E01F7DA671B7}"/>
              </a:ext>
            </a:extLst>
          </p:cNvPr>
          <p:cNvSpPr txBox="1"/>
          <p:nvPr/>
        </p:nvSpPr>
        <p:spPr>
          <a:xfrm>
            <a:off x="259644" y="237067"/>
            <a:ext cx="7727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Algorithm</a:t>
            </a:r>
            <a:r>
              <a:rPr lang="en-US" dirty="0"/>
              <a:t> to match text box to its corresponding chem. struct. figure:</a:t>
            </a:r>
          </a:p>
          <a:p>
            <a:r>
              <a:rPr lang="en-US" dirty="0"/>
              <a:t>	before run it, remember to cover each group of text boxes by a big box</a:t>
            </a:r>
            <a:endParaRPr lang="vi-VN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3DD8712-8A6E-45EF-8EE9-643EBC7E7DD3}"/>
              </a:ext>
            </a:extLst>
          </p:cNvPr>
          <p:cNvSpPr/>
          <p:nvPr/>
        </p:nvSpPr>
        <p:spPr>
          <a:xfrm>
            <a:off x="9696450" y="237067"/>
            <a:ext cx="102870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endParaRPr lang="vi-V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9A0FE7-CC36-4B1E-99D1-57239F61FFE7}"/>
              </a:ext>
            </a:extLst>
          </p:cNvPr>
          <p:cNvSpPr/>
          <p:nvPr/>
        </p:nvSpPr>
        <p:spPr>
          <a:xfrm>
            <a:off x="9753600" y="933450"/>
            <a:ext cx="8953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endParaRPr lang="vi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FDEC51-B4F4-4593-A73D-40D9C497E573}"/>
              </a:ext>
            </a:extLst>
          </p:cNvPr>
          <p:cNvSpPr txBox="1"/>
          <p:nvPr/>
        </p:nvSpPr>
        <p:spPr>
          <a:xfrm>
            <a:off x="10774753" y="237067"/>
            <a:ext cx="141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(big) text box</a:t>
            </a:r>
            <a:endParaRPr lang="vi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CA7FA6-3055-408E-99D1-A5BC8ECFC2A7}"/>
              </a:ext>
            </a:extLst>
          </p:cNvPr>
          <p:cNvSpPr txBox="1"/>
          <p:nvPr/>
        </p:nvSpPr>
        <p:spPr>
          <a:xfrm>
            <a:off x="10774753" y="933450"/>
            <a:ext cx="73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</a:t>
            </a:r>
            <a:endParaRPr lang="vi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F5596E-4467-4914-BEBC-DD93D140A25D}"/>
              </a:ext>
            </a:extLst>
          </p:cNvPr>
          <p:cNvSpPr/>
          <p:nvPr/>
        </p:nvSpPr>
        <p:spPr>
          <a:xfrm>
            <a:off x="438150" y="3124200"/>
            <a:ext cx="11430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0CFEAA-EB65-43E7-9F29-0101BC205984}"/>
              </a:ext>
            </a:extLst>
          </p:cNvPr>
          <p:cNvCxnSpPr/>
          <p:nvPr/>
        </p:nvCxnSpPr>
        <p:spPr>
          <a:xfrm>
            <a:off x="2114550" y="3429000"/>
            <a:ext cx="1409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CA04DE5-6BC3-41E6-8BA2-9D009BB7FBCB}"/>
              </a:ext>
            </a:extLst>
          </p:cNvPr>
          <p:cNvSpPr/>
          <p:nvPr/>
        </p:nvSpPr>
        <p:spPr>
          <a:xfrm>
            <a:off x="5282237" y="2093294"/>
            <a:ext cx="1295400" cy="646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FF2139-D96B-4AF7-B4E0-4CF814FA0629}"/>
              </a:ext>
            </a:extLst>
          </p:cNvPr>
          <p:cNvSpPr/>
          <p:nvPr/>
        </p:nvSpPr>
        <p:spPr>
          <a:xfrm>
            <a:off x="5715000" y="3869202"/>
            <a:ext cx="1295400" cy="646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8659744-C0CA-4CDA-BF6F-2D03D20729A1}"/>
              </a:ext>
            </a:extLst>
          </p:cNvPr>
          <p:cNvSpPr/>
          <p:nvPr/>
        </p:nvSpPr>
        <p:spPr>
          <a:xfrm>
            <a:off x="3848100" y="4192368"/>
            <a:ext cx="1295400" cy="646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9C56CF-D88D-4BE2-9DC1-384398CE90A7}"/>
              </a:ext>
            </a:extLst>
          </p:cNvPr>
          <p:cNvSpPr/>
          <p:nvPr/>
        </p:nvSpPr>
        <p:spPr>
          <a:xfrm>
            <a:off x="3377237" y="2266950"/>
            <a:ext cx="1295400" cy="646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55B6E9-B17C-4A52-B216-D72CBF0D9FAC}"/>
              </a:ext>
            </a:extLst>
          </p:cNvPr>
          <p:cNvSpPr txBox="1"/>
          <p:nvPr/>
        </p:nvSpPr>
        <p:spPr>
          <a:xfrm>
            <a:off x="945444" y="4332112"/>
            <a:ext cx="2647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chemical figure,</a:t>
            </a:r>
          </a:p>
          <a:p>
            <a:r>
              <a:rPr lang="en-US" dirty="0"/>
              <a:t>scan all text boxes, </a:t>
            </a:r>
          </a:p>
          <a:p>
            <a:r>
              <a:rPr lang="en-US" dirty="0"/>
              <a:t>only consider those are &lt; (some constant ~ 100 pixels) from figure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7FF3A9-B9D6-4ECC-9002-EB8E2B7F2560}"/>
              </a:ext>
            </a:extLst>
          </p:cNvPr>
          <p:cNvSpPr/>
          <p:nvPr/>
        </p:nvSpPr>
        <p:spPr>
          <a:xfrm>
            <a:off x="10001250" y="2204859"/>
            <a:ext cx="1295400" cy="646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5F66E5E-4464-471B-A678-0B76C5F1E48F}"/>
              </a:ext>
            </a:extLst>
          </p:cNvPr>
          <p:cNvSpPr/>
          <p:nvPr/>
        </p:nvSpPr>
        <p:spPr>
          <a:xfrm>
            <a:off x="10247495" y="3807111"/>
            <a:ext cx="1295400" cy="6463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FCCA058-93F2-41A8-8F6E-D2FE0A6C0036}"/>
              </a:ext>
            </a:extLst>
          </p:cNvPr>
          <p:cNvSpPr/>
          <p:nvPr/>
        </p:nvSpPr>
        <p:spPr>
          <a:xfrm>
            <a:off x="8380595" y="4130277"/>
            <a:ext cx="1295400" cy="646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625F767-B2D0-4178-AD90-69E6BD6903DD}"/>
              </a:ext>
            </a:extLst>
          </p:cNvPr>
          <p:cNvSpPr/>
          <p:nvPr/>
        </p:nvSpPr>
        <p:spPr>
          <a:xfrm>
            <a:off x="7909732" y="2204859"/>
            <a:ext cx="1295400" cy="646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1EA45F-B69B-46CA-B99C-49D022E9A3BF}"/>
              </a:ext>
            </a:extLst>
          </p:cNvPr>
          <p:cNvSpPr/>
          <p:nvPr/>
        </p:nvSpPr>
        <p:spPr>
          <a:xfrm>
            <a:off x="4495800" y="3124200"/>
            <a:ext cx="11430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7D4599-CD88-48AB-AC2A-6BC8E4BBE6DF}"/>
              </a:ext>
            </a:extLst>
          </p:cNvPr>
          <p:cNvSpPr/>
          <p:nvPr/>
        </p:nvSpPr>
        <p:spPr>
          <a:xfrm>
            <a:off x="9124950" y="3105834"/>
            <a:ext cx="11430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F3247A-27AF-47D1-AC39-9F78A8CC3A4D}"/>
              </a:ext>
            </a:extLst>
          </p:cNvPr>
          <p:cNvCxnSpPr/>
          <p:nvPr/>
        </p:nvCxnSpPr>
        <p:spPr>
          <a:xfrm>
            <a:off x="6362700" y="3428999"/>
            <a:ext cx="1754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BBC470E-F72E-4399-859F-B2A6BF2B7555}"/>
              </a:ext>
            </a:extLst>
          </p:cNvPr>
          <p:cNvSpPr txBox="1"/>
          <p:nvPr/>
        </p:nvSpPr>
        <p:spPr>
          <a:xfrm>
            <a:off x="6920089" y="5070776"/>
            <a:ext cx="4086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positive x direction, rotate the arm clockwise until meeting a text box.</a:t>
            </a:r>
          </a:p>
          <a:p>
            <a:r>
              <a:rPr lang="en-US" dirty="0"/>
              <a:t>Take this text box as description box</a:t>
            </a:r>
            <a:endParaRPr lang="vi-V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17D53EA-B5C0-4CB7-87FB-3647ADD42884}"/>
              </a:ext>
            </a:extLst>
          </p:cNvPr>
          <p:cNvCxnSpPr/>
          <p:nvPr/>
        </p:nvCxnSpPr>
        <p:spPr>
          <a:xfrm>
            <a:off x="9696450" y="3428999"/>
            <a:ext cx="1846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17939E8F-E2A2-4C09-AEDA-184366F50F21}"/>
              </a:ext>
            </a:extLst>
          </p:cNvPr>
          <p:cNvCxnSpPr>
            <a:cxnSpLocks/>
          </p:cNvCxnSpPr>
          <p:nvPr/>
        </p:nvCxnSpPr>
        <p:spPr>
          <a:xfrm rot="5400000">
            <a:off x="10161829" y="3670696"/>
            <a:ext cx="930505" cy="759171"/>
          </a:xfrm>
          <a:prstGeom prst="curvedConnector3">
            <a:avLst>
              <a:gd name="adj1" fmla="val 109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75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7B6865-F123-45DC-8F9F-E01F7DA671B7}"/>
              </a:ext>
            </a:extLst>
          </p:cNvPr>
          <p:cNvSpPr txBox="1"/>
          <p:nvPr/>
        </p:nvSpPr>
        <p:spPr>
          <a:xfrm>
            <a:off x="491066" y="474345"/>
            <a:ext cx="1120986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Comment:</a:t>
            </a:r>
          </a:p>
          <a:p>
            <a:pPr marL="285750" indent="-285750">
              <a:buFontTx/>
              <a:buChar char="-"/>
            </a:pPr>
            <a:r>
              <a:rPr lang="en-US" dirty="0"/>
              <a:t>Many failed cases are caused by mis-detection of </a:t>
            </a:r>
            <a:r>
              <a:rPr lang="en-US" dirty="0" err="1"/>
              <a:t>EasyOCR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Algorithm does not work well on aligned table, because text seems to gather at one area, so do figures (</a:t>
            </a:r>
            <a:r>
              <a:rPr lang="en-US" dirty="0" err="1"/>
              <a:t>e.g</a:t>
            </a:r>
            <a:r>
              <a:rPr lang="en-US" dirty="0"/>
              <a:t> jacs-5).</a:t>
            </a:r>
            <a:br>
              <a:rPr lang="en-US" dirty="0"/>
            </a:br>
            <a:r>
              <a:rPr lang="en-US" dirty="0"/>
              <a:t>In this case, matching will also not work well since text is not close to the corresponding figure</a:t>
            </a:r>
          </a:p>
          <a:p>
            <a:pPr lvl="1"/>
            <a:r>
              <a:rPr lang="en-US" dirty="0"/>
              <a:t>-&gt; modify code to solve this Q case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other case when fig-text are close (e.g. anie-1,2; catal-4), by observation (but not the detailed counting), </a:t>
            </a:r>
            <a:br>
              <a:rPr lang="en-US" dirty="0"/>
            </a:br>
            <a:r>
              <a:rPr lang="en-US" dirty="0"/>
              <a:t>we have the correctness rate of algorithm is &gt; 90%</a:t>
            </a:r>
          </a:p>
          <a:p>
            <a:pPr lvl="1"/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2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373</Words>
  <Application>Microsoft Office PowerPoint</Application>
  <PresentationFormat>Widescreen</PresentationFormat>
  <Paragraphs>46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Quyet Do Van</dc:creator>
  <cp:lastModifiedBy>Quyet Do Van</cp:lastModifiedBy>
  <cp:revision>9</cp:revision>
  <dcterms:created xsi:type="dcterms:W3CDTF">2021-03-06T13:57:51Z</dcterms:created>
  <dcterms:modified xsi:type="dcterms:W3CDTF">2021-03-06T15:07:20Z</dcterms:modified>
</cp:coreProperties>
</file>