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78" r:id="rId7"/>
    <p:sldId id="258" r:id="rId8"/>
    <p:sldId id="286" r:id="rId9"/>
    <p:sldId id="280" r:id="rId10"/>
    <p:sldId id="287" r:id="rId11"/>
    <p:sldId id="282" r:id="rId12"/>
    <p:sldId id="284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17955-1317-4A89-838E-E5D3D87B61AC}" v="2" dt="2024-07-19T12:28:40.2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3" d="100"/>
          <a:sy n="103" d="100"/>
        </p:scale>
        <p:origin x="912" y="13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Tran" userId="089416f6-1ce9-496f-b8f5-eb911aa76fcb" providerId="ADAL" clId="{E5617955-1317-4A89-838E-E5D3D87B61AC}"/>
    <pc:docChg chg="modSld">
      <pc:chgData name="Long Tran" userId="089416f6-1ce9-496f-b8f5-eb911aa76fcb" providerId="ADAL" clId="{E5617955-1317-4A89-838E-E5D3D87B61AC}" dt="2024-07-19T12:28:23.053" v="49"/>
      <pc:docMkLst>
        <pc:docMk/>
      </pc:docMkLst>
      <pc:sldChg chg="modSp mod">
        <pc:chgData name="Long Tran" userId="089416f6-1ce9-496f-b8f5-eb911aa76fcb" providerId="ADAL" clId="{E5617955-1317-4A89-838E-E5D3D87B61AC}" dt="2024-07-18T21:31:08.461" v="0" actId="12"/>
        <pc:sldMkLst>
          <pc:docMk/>
          <pc:sldMk cId="3571516367" sldId="258"/>
        </pc:sldMkLst>
        <pc:spChg chg="mod">
          <ac:chgData name="Long Tran" userId="089416f6-1ce9-496f-b8f5-eb911aa76fcb" providerId="ADAL" clId="{E5617955-1317-4A89-838E-E5D3D87B61AC}" dt="2024-07-18T21:31:08.461" v="0" actId="12"/>
          <ac:spMkLst>
            <pc:docMk/>
            <pc:sldMk cId="3571516367" sldId="258"/>
            <ac:spMk id="3" creationId="{9D5232F9-FD00-464A-9F17-619C91AEF8F3}"/>
          </ac:spMkLst>
        </pc:spChg>
      </pc:sldChg>
      <pc:sldChg chg="addSp modSp mod">
        <pc:chgData name="Long Tran" userId="089416f6-1ce9-496f-b8f5-eb911aa76fcb" providerId="ADAL" clId="{E5617955-1317-4A89-838E-E5D3D87B61AC}" dt="2024-07-18T21:34:39.519" v="4" actId="1076"/>
        <pc:sldMkLst>
          <pc:docMk/>
          <pc:sldMk cId="608796113" sldId="278"/>
        </pc:sldMkLst>
        <pc:picChg chg="add mod">
          <ac:chgData name="Long Tran" userId="089416f6-1ce9-496f-b8f5-eb911aa76fcb" providerId="ADAL" clId="{E5617955-1317-4A89-838E-E5D3D87B61AC}" dt="2024-07-18T21:34:39.519" v="4" actId="1076"/>
          <ac:picMkLst>
            <pc:docMk/>
            <pc:sldMk cId="608796113" sldId="278"/>
            <ac:picMk id="3" creationId="{AE3395E4-A6EA-C5C5-CF1F-58923F053B1C}"/>
          </ac:picMkLst>
        </pc:picChg>
      </pc:sldChg>
      <pc:sldChg chg="modSp mod">
        <pc:chgData name="Long Tran" userId="089416f6-1ce9-496f-b8f5-eb911aa76fcb" providerId="ADAL" clId="{E5617955-1317-4A89-838E-E5D3D87B61AC}" dt="2024-07-19T12:28:23.053" v="49"/>
        <pc:sldMkLst>
          <pc:docMk/>
          <pc:sldMk cId="2104378085" sldId="287"/>
        </pc:sldMkLst>
        <pc:spChg chg="mod">
          <ac:chgData name="Long Tran" userId="089416f6-1ce9-496f-b8f5-eb911aa76fcb" providerId="ADAL" clId="{E5617955-1317-4A89-838E-E5D3D87B61AC}" dt="2024-07-19T12:28:23.053" v="49"/>
          <ac:spMkLst>
            <pc:docMk/>
            <pc:sldMk cId="2104378085" sldId="287"/>
            <ac:spMk id="3" creationId="{9D5232F9-FD00-464A-9F17-619C91AEF8F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7/18/2024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162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725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example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47GtXwePm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js.langchain.com/v0.2/docs/introducti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8426" y="3329790"/>
            <a:ext cx="3085263" cy="3200400"/>
          </a:xfrm>
        </p:spPr>
        <p:txBody>
          <a:bodyPr anchor="ctr"/>
          <a:lstStyle/>
          <a:p>
            <a:r>
              <a:rPr lang="en-US" dirty="0"/>
              <a:t>AI Learning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Long Tran</a:t>
            </a:r>
          </a:p>
          <a:p>
            <a:r>
              <a:rPr lang="en-US" dirty="0"/>
              <a:t>206-468-1067</a:t>
            </a:r>
          </a:p>
          <a:p>
            <a:r>
              <a:rPr lang="en-US" dirty="0"/>
              <a:t>longthb3112@gmail.com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43" y="2683845"/>
            <a:ext cx="5755557" cy="3269589"/>
          </a:xfrm>
        </p:spPr>
        <p:txBody>
          <a:bodyPr>
            <a:normAutofit/>
          </a:bodyPr>
          <a:lstStyle/>
          <a:p>
            <a:r>
              <a:rPr lang="en-US" dirty="0"/>
              <a:t>1. AI introduction</a:t>
            </a:r>
          </a:p>
          <a:p>
            <a:r>
              <a:rPr lang="en-US" dirty="0"/>
              <a:t>2. Communicate with AI model &amp; Demo</a:t>
            </a:r>
          </a:p>
          <a:p>
            <a:r>
              <a:rPr lang="en-US" dirty="0"/>
              <a:t>3. RAG (Retrieval Augmented Generation) &amp; Demo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AI </a:t>
            </a:r>
            <a:r>
              <a:rPr lang="en-US" dirty="0" err="1"/>
              <a:t>InTRODUCTION</a:t>
            </a:r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E3395E4-A6EA-C5C5-CF1F-58923F053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1133475"/>
            <a:ext cx="5419725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8594" y="255857"/>
            <a:ext cx="8106747" cy="4552122"/>
          </a:xfrm>
        </p:spPr>
        <p:txBody>
          <a:bodyPr>
            <a:normAutofit/>
          </a:bodyPr>
          <a:lstStyle/>
          <a:p>
            <a:r>
              <a:rPr lang="en-US" dirty="0"/>
              <a:t>What is AI?</a:t>
            </a:r>
          </a:p>
          <a:p>
            <a:pPr lvl="1"/>
            <a:r>
              <a:rPr lang="en-US" dirty="0"/>
              <a:t>Artificial Intelligence (AI) involves creating systems that perform tasks requiring human intelligence, using techniques like machine learning and deep learning. Developers use to build, train, and deploy </a:t>
            </a:r>
            <a:r>
              <a:rPr lang="en-US" b="1" dirty="0"/>
              <a:t>AI models </a:t>
            </a:r>
            <a:r>
              <a:rPr lang="en-US" dirty="0"/>
              <a:t>for applications in natural language processing, computer vision, and more….</a:t>
            </a:r>
          </a:p>
          <a:p>
            <a:pPr lvl="1"/>
            <a:r>
              <a:rPr lang="en-US" b="1" dirty="0"/>
              <a:t>AI Model </a:t>
            </a:r>
            <a:r>
              <a:rPr lang="en-US" dirty="0"/>
              <a:t>=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+ architecture(ex: ChatGPT) + Training (continuously) </a:t>
            </a:r>
            <a:endParaRPr lang="en-US" dirty="0"/>
          </a:p>
          <a:p>
            <a:pPr marL="0" lvl="1" indent="0">
              <a:buNone/>
            </a:pPr>
            <a:r>
              <a:rPr lang="en-US" b="1" dirty="0"/>
              <a:t>How to communicate with AI model ?</a:t>
            </a:r>
          </a:p>
          <a:p>
            <a:pPr marL="285750" lvl="1"/>
            <a:r>
              <a:rPr lang="en-US" dirty="0"/>
              <a:t>Use </a:t>
            </a:r>
            <a:r>
              <a:rPr lang="en-US" b="1" dirty="0"/>
              <a:t>CLI/Terminal </a:t>
            </a:r>
            <a:r>
              <a:rPr lang="en-US" dirty="0"/>
              <a:t>or </a:t>
            </a:r>
            <a:r>
              <a:rPr lang="en-US" b="1" dirty="0"/>
              <a:t>API</a:t>
            </a:r>
            <a:r>
              <a:rPr lang="en-US" dirty="0"/>
              <a:t> and send </a:t>
            </a:r>
            <a:r>
              <a:rPr lang="en-US" b="1" dirty="0"/>
              <a:t>prompts </a:t>
            </a:r>
            <a:r>
              <a:rPr lang="en-US" dirty="0"/>
              <a:t>then receive response</a:t>
            </a:r>
          </a:p>
          <a:p>
            <a:pPr marL="0" lvl="1" indent="0">
              <a:buNone/>
            </a:pPr>
            <a:r>
              <a:rPr lang="en-US" i="1" dirty="0"/>
              <a:t>Prompt example: (</a:t>
            </a:r>
            <a:r>
              <a:rPr lang="en-US" i="1" dirty="0">
                <a:hlinkClick r:id="rId3"/>
              </a:rPr>
              <a:t>https://platform.openai.com/docs/examples</a:t>
            </a:r>
            <a:r>
              <a:rPr lang="en-US" i="1" dirty="0"/>
              <a:t>)</a:t>
            </a:r>
          </a:p>
          <a:p>
            <a:pPr marL="0" lvl="1" indent="0">
              <a:buNone/>
            </a:pPr>
            <a:r>
              <a:rPr lang="en-US" i="1" dirty="0">
                <a:solidFill>
                  <a:srgbClr val="00B0F0"/>
                </a:solidFill>
              </a:rPr>
              <a:t>Prompt: </a:t>
            </a:r>
            <a:r>
              <a:rPr lang="en-US" i="1" dirty="0"/>
              <a:t>What is the capital of Viet Nam?</a:t>
            </a:r>
          </a:p>
          <a:p>
            <a:pPr marL="0" lvl="1" indent="0">
              <a:buNone/>
            </a:pPr>
            <a:r>
              <a:rPr lang="en-US" i="1" dirty="0">
                <a:solidFill>
                  <a:srgbClr val="00B050"/>
                </a:solidFill>
              </a:rPr>
              <a:t>Response: </a:t>
            </a:r>
            <a:r>
              <a:rPr lang="en-US" i="1" dirty="0"/>
              <a:t>The capital of Viet Nam is Ha Noi</a:t>
            </a:r>
          </a:p>
          <a:p>
            <a:pPr marL="0" lvl="1" indent="0">
              <a:buNone/>
            </a:pPr>
            <a:endParaRPr lang="en-US" i="1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8594" y="255857"/>
            <a:ext cx="8106747" cy="4552122"/>
          </a:xfrm>
        </p:spPr>
        <p:txBody>
          <a:bodyPr>
            <a:normAutofit/>
          </a:bodyPr>
          <a:lstStyle/>
          <a:p>
            <a:r>
              <a:rPr lang="en-US" dirty="0"/>
              <a:t>Prompt: </a:t>
            </a:r>
          </a:p>
          <a:p>
            <a:pPr lvl="1"/>
            <a:r>
              <a:rPr lang="en-US" dirty="0"/>
              <a:t>Prompts are crucial for interacting with AI models, as they determine the quality and relevance of the generated</a:t>
            </a:r>
          </a:p>
          <a:p>
            <a:pPr marL="0" lvl="1" indent="0">
              <a:buNone/>
            </a:pPr>
            <a:r>
              <a:rPr lang="en-US" b="1" dirty="0"/>
              <a:t>Tips for Effective Prompts</a:t>
            </a:r>
          </a:p>
          <a:p>
            <a:pPr marL="285750" lvl="1"/>
            <a:r>
              <a:rPr lang="en-US" b="1" u="sng" dirty="0"/>
              <a:t>Be Clear and Specific: </a:t>
            </a:r>
            <a:r>
              <a:rPr lang="en-US" dirty="0"/>
              <a:t>Provide clear and specific instructions to guide the AI towards the desired output.</a:t>
            </a:r>
          </a:p>
          <a:p>
            <a:pPr marL="285750" lvl="1"/>
            <a:r>
              <a:rPr lang="en-US" b="1" u="sng" dirty="0"/>
              <a:t>Use Examples: </a:t>
            </a:r>
            <a:r>
              <a:rPr lang="en-US" dirty="0"/>
              <a:t>Including examples in the prompt can help the AI understand the expected format and style. (</a:t>
            </a:r>
            <a:r>
              <a:rPr lang="en-US" i="1" dirty="0"/>
              <a:t>Few-shot Learning</a:t>
            </a:r>
            <a:r>
              <a:rPr lang="en-US" dirty="0"/>
              <a:t>)</a:t>
            </a:r>
          </a:p>
          <a:p>
            <a:pPr marL="285750" lvl="1"/>
            <a:r>
              <a:rPr lang="en-US" b="1" u="sng" dirty="0"/>
              <a:t>Adjust Length and Detail: </a:t>
            </a:r>
            <a:r>
              <a:rPr lang="en-US" dirty="0"/>
              <a:t>Depending on the complexity of the task, adjust the length and detail of the prompt to ensure the AI has enough information to generate a relevant response.</a:t>
            </a:r>
          </a:p>
          <a:p>
            <a:pPr marL="285750" lvl="1"/>
            <a:r>
              <a:rPr lang="en-US" b="1" u="sng" dirty="0"/>
              <a:t>Iterate and Refine: </a:t>
            </a:r>
            <a:r>
              <a:rPr lang="en-US" dirty="0"/>
              <a:t>If the output is not as expected, iteratively refine the prompt to better guide the AI.</a:t>
            </a:r>
            <a:endParaRPr lang="en-US" i="1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88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RAG (Retrieval Augmented generation)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8594" y="255857"/>
            <a:ext cx="8106747" cy="4552122"/>
          </a:xfrm>
        </p:spPr>
        <p:txBody>
          <a:bodyPr>
            <a:normAutofit/>
          </a:bodyPr>
          <a:lstStyle/>
          <a:p>
            <a:r>
              <a:rPr lang="en-US" dirty="0"/>
              <a:t>What is RAG ? (</a:t>
            </a:r>
            <a:r>
              <a:rPr lang="fr-FR" sz="1800" b="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https://www.youtube.com/watch?v=u47GtXwePms</a:t>
            </a:r>
            <a:r>
              <a:rPr lang="en-US" dirty="0"/>
              <a:t>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Retrieve external documents that relate to questions and feed them with prompt and then send to AI Model (Large Language Model). </a:t>
            </a:r>
          </a:p>
          <a:p>
            <a:pPr marL="0" lvl="1" indent="0">
              <a:buNone/>
            </a:pPr>
            <a:r>
              <a:rPr lang="en-US" b="1" dirty="0" err="1"/>
              <a:t>LangChain</a:t>
            </a:r>
            <a:r>
              <a:rPr lang="en-US" b="1" dirty="0"/>
              <a:t> (</a:t>
            </a:r>
            <a:r>
              <a:rPr lang="en-US" b="1" dirty="0">
                <a:hlinkClick r:id="rId4"/>
              </a:rPr>
              <a:t>https://js.langchain.com/v0.2/docs/introduction/)</a:t>
            </a:r>
            <a:endParaRPr lang="en-US" b="1" dirty="0"/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Opensource framework that allows AI developers to combine LLMs like GPT-4 with external sources of computation and data. It is released with Python and JS packages.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has specific workflows that can help to create: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Chatbots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Summarization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-"/>
            </a:pPr>
            <a:r>
              <a:rPr lang="en-US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Question answering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sz="1800" b="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Virtual Agent</a:t>
            </a:r>
          </a:p>
          <a:p>
            <a:pPr marL="0" lvl="1" indent="0">
              <a:buNone/>
            </a:pPr>
            <a:endParaRPr lang="en-US" i="1" dirty="0"/>
          </a:p>
          <a:p>
            <a:pPr marL="0" lvl="1" indent="0">
              <a:buNone/>
            </a:pPr>
            <a:endParaRPr lang="en-US" dirty="0"/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378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E14185-8432-F05C-4764-95C369E2C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67" y="1192007"/>
            <a:ext cx="10106946" cy="50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Q&amp;A </a:t>
            </a:r>
            <a:r>
              <a:rPr lang="en-US" dirty="0" err="1"/>
              <a:t>SeSSION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{85EF6625-4E9E-4EFA-8E0A-9FE149705FF2}tf67328976_win32</Template>
  <TotalTime>1063</TotalTime>
  <Words>412</Words>
  <Application>Microsoft Office PowerPoint</Application>
  <PresentationFormat>Widescreen</PresentationFormat>
  <Paragraphs>55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AI Learning</vt:lpstr>
      <vt:lpstr>AGENDA</vt:lpstr>
      <vt:lpstr>AI InTRODUCTION</vt:lpstr>
      <vt:lpstr>PowerPoint Presentation</vt:lpstr>
      <vt:lpstr>PowerPoint Presentation</vt:lpstr>
      <vt:lpstr>RAG (Retrieval Augmented generation)</vt:lpstr>
      <vt:lpstr>PowerPoint Presentation</vt:lpstr>
      <vt:lpstr>PowerPoint Presentation</vt:lpstr>
      <vt:lpstr>Q&amp;A SeSSION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Long Tran</dc:creator>
  <cp:lastModifiedBy>Long Tran</cp:lastModifiedBy>
  <cp:revision>1</cp:revision>
  <dcterms:created xsi:type="dcterms:W3CDTF">2024-07-18T18:45:42Z</dcterms:created>
  <dcterms:modified xsi:type="dcterms:W3CDTF">2024-07-19T12:28:49Z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