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325" r:id="rId3"/>
    <p:sldId id="278" r:id="rId4"/>
    <p:sldId id="269" r:id="rId5"/>
    <p:sldId id="288" r:id="rId6"/>
    <p:sldId id="289" r:id="rId7"/>
    <p:sldId id="291" r:id="rId8"/>
    <p:sldId id="290" r:id="rId9"/>
    <p:sldId id="292" r:id="rId10"/>
    <p:sldId id="293" r:id="rId11"/>
    <p:sldId id="294" r:id="rId12"/>
    <p:sldId id="295" r:id="rId13"/>
    <p:sldId id="314" r:id="rId14"/>
    <p:sldId id="317" r:id="rId15"/>
    <p:sldId id="316" r:id="rId16"/>
    <p:sldId id="320" r:id="rId17"/>
    <p:sldId id="324" r:id="rId18"/>
    <p:sldId id="327" r:id="rId19"/>
    <p:sldId id="331" r:id="rId20"/>
    <p:sldId id="284" r:id="rId21"/>
    <p:sldId id="263" r:id="rId2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B6912"/>
    <a:srgbClr val="2681C9"/>
    <a:srgbClr val="57B413"/>
    <a:srgbClr val="F17E2F"/>
    <a:srgbClr val="46B214"/>
    <a:srgbClr val="43A911"/>
    <a:srgbClr val="0D6CBB"/>
    <a:srgbClr val="FB071F"/>
    <a:srgbClr val="FC091F"/>
    <a:srgbClr val="0F7B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5714"/>
    <p:restoredTop sz="94679"/>
  </p:normalViewPr>
  <p:slideViewPr>
    <p:cSldViewPr snapToGrid="0" snapToObjects="1">
      <p:cViewPr>
        <p:scale>
          <a:sx n="68" d="100"/>
          <a:sy n="68" d="100"/>
        </p:scale>
        <p:origin x="-2010" y="-10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C3A37-E07C-47CA-9E77-96E5EF39CB78}" type="datetimeFigureOut">
              <a:rPr lang="zh-CN" altLang="en-US" smtClean="0"/>
              <a:pPr/>
              <a:t>2017/1/5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B91A1-ED6F-4AE7-8F54-6936A8B54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对象复用，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万个部分反序列化</a:t>
            </a:r>
            <a:r>
              <a:rPr lang="en-US" altLang="zh-CN" dirty="0" smtClean="0"/>
              <a:t>0.81ms</a:t>
            </a:r>
            <a:r>
              <a:rPr lang="zh-CN" altLang="en-US" dirty="0" smtClean="0"/>
              <a:t>，全部反序列化</a:t>
            </a:r>
            <a:r>
              <a:rPr lang="en-US" altLang="zh-CN" dirty="0" smtClean="0"/>
              <a:t>1.27ms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B91A1-ED6F-4AE7-8F54-6936A8B541E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pPr/>
              <a:t>2017/1/5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1927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pPr/>
              <a:t>2017/1/5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4725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pPr/>
              <a:t>2017/1/5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7308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pPr/>
              <a:t>2017/1/5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8735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pPr/>
              <a:t>2017/1/5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97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pPr/>
              <a:t>2017/1/5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4397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pPr/>
              <a:t>2017/1/5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4160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pPr/>
              <a:t>2017/1/5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2528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pPr/>
              <a:t>2017/1/5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4635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pPr/>
              <a:t>2017/1/5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473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pPr/>
              <a:t>2017/1/5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7996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5482-0B83-564D-AA70-CF8F26B6F715}" type="datetimeFigureOut">
              <a:rPr kumimoji="1" lang="zh-CN" altLang="en-US" smtClean="0"/>
              <a:pPr/>
              <a:t>2017/1/5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3F2A-6F67-EE43-AF23-E94C5C9B391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6231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23754" y="3547593"/>
            <a:ext cx="126188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YaHei IKEA"/>
              </a:rPr>
              <a:t>李冰</a:t>
            </a:r>
            <a:endParaRPr kumimoji="1" lang="en-US" altLang="zh-CN" sz="1400" dirty="0">
              <a:solidFill>
                <a:schemeClr val="bg1"/>
              </a:solidFill>
              <a:latin typeface="微软雅黑"/>
              <a:ea typeface="微软雅黑"/>
              <a:cs typeface="YaHei IKEA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2017</a:t>
            </a:r>
            <a:r>
              <a:rPr lang="zh-CN" altLang="en-US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年</a:t>
            </a:r>
            <a:r>
              <a:rPr lang="en-US" altLang="zh-CN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月</a:t>
            </a:r>
            <a:r>
              <a:rPr lang="en-US" altLang="zh-CN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5</a:t>
            </a:r>
            <a:r>
              <a:rPr lang="zh-CN" altLang="en-US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日</a:t>
            </a:r>
            <a:endParaRPr lang="zh-CN" altLang="en-US" sz="1400" dirty="0">
              <a:solidFill>
                <a:schemeClr val="bg1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68410" y="1286726"/>
            <a:ext cx="6787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>
                <a:solidFill>
                  <a:schemeClr val="bg1"/>
                </a:solidFill>
                <a:ea typeface="微软雅黑" charset="-122"/>
              </a:rPr>
              <a:t>技术分享</a:t>
            </a:r>
            <a:endParaRPr kumimoji="1" lang="zh-CN" altLang="en-US" sz="4000" b="1" dirty="0">
              <a:solidFill>
                <a:schemeClr val="bg1"/>
              </a:solidFill>
              <a:latin typeface="微软雅黑"/>
              <a:ea typeface="微软雅黑"/>
              <a:cs typeface="YaHei IK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07056" y="4050093"/>
            <a:ext cx="882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zh-CN" sz="900" dirty="0">
                <a:solidFill>
                  <a:srgbClr val="FFFFFF"/>
                </a:solidFill>
                <a:latin typeface="YaHei IKEA"/>
                <a:ea typeface="YaHei IKEA"/>
                <a:cs typeface="YaHei IKEA"/>
              </a:rPr>
              <a:t>www.58.com</a:t>
            </a:r>
            <a:endParaRPr kumimoji="1" lang="zh-CN" altLang="en-US" sz="900" dirty="0">
              <a:solidFill>
                <a:srgbClr val="FFFFFF"/>
              </a:solidFill>
              <a:latin typeface="YaHei IKEA"/>
              <a:ea typeface="YaHei IKEA"/>
              <a:cs typeface="YaHei IK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833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 charset="-122"/>
              </a:rPr>
              <a:pPr eaLnBrk="1" hangingPunct="1"/>
              <a:t>10</a:t>
            </a:fld>
            <a:endParaRPr lang="zh-CN" altLang="en-US" dirty="0">
              <a:solidFill>
                <a:srgbClr val="898989"/>
              </a:solidFill>
              <a:ea typeface="微软雅黑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" y="299022"/>
            <a:ext cx="9143285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WList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序列化方案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0" y="1191260"/>
            <a:ext cx="9143284" cy="522192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800" b="1" dirty="0" smtClean="0">
                <a:ea typeface="微软雅黑" charset="-122"/>
              </a:rPr>
              <a:t>Version 3</a:t>
            </a:r>
            <a:r>
              <a:rPr lang="zh-CN" altLang="en-US" sz="1800" b="1" dirty="0" smtClean="0">
                <a:ea typeface="微软雅黑" charset="-122"/>
              </a:rPr>
              <a:t>：</a:t>
            </a:r>
            <a:endParaRPr lang="en-US" altLang="zh-CN" sz="1800" b="1" dirty="0" smtClean="0">
              <a:ea typeface="微软雅黑" charset="-122"/>
            </a:endParaRPr>
          </a:p>
          <a:p>
            <a:pPr marL="342900" lvl="1" indent="-342900">
              <a:lnSpc>
                <a:spcPct val="130000"/>
              </a:lnSpc>
              <a:buNone/>
            </a:pPr>
            <a:r>
              <a:rPr lang="en-US" altLang="zh-CN" sz="1800" b="1" dirty="0" smtClean="0">
                <a:ea typeface="微软雅黑" charset="-122"/>
              </a:rPr>
              <a:t>	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protobuf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varint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算法：每个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byte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的最高位做标志位，表示该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byte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后边是否还有其他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byte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，需要动态解析每个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byte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才能决定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长度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30000"/>
              </a:lnSpc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varint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(fid &lt;&lt; 3 | </a:t>
            </a:r>
            <a:r>
              <a:rPr lang="en-US" altLang="zh-CN" sz="1800" b="1" dirty="0" err="1" smtClean="0">
                <a:latin typeface="微软雅黑" pitchFamily="34" charset="-122"/>
                <a:ea typeface="微软雅黑" pitchFamily="34" charset="-122"/>
              </a:rPr>
              <a:t>wireType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) +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varint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intValue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lvl="1" indent="-342900">
              <a:lnSpc>
                <a:spcPct val="130000"/>
              </a:lnSpc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优化：引入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intType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，区分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int8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int16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int32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int64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，无需动态判断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30000"/>
              </a:lnSpc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varint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(fid &lt;&lt; 3 | </a:t>
            </a:r>
            <a:r>
              <a:rPr lang="en-US" altLang="zh-CN" sz="1800" b="1" dirty="0" err="1" smtClean="0">
                <a:latin typeface="微软雅黑" pitchFamily="34" charset="-122"/>
                <a:ea typeface="微软雅黑" pitchFamily="34" charset="-122"/>
              </a:rPr>
              <a:t>intType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) +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intValue</a:t>
            </a:r>
            <a:endParaRPr lang="en-US" altLang="zh-CN" sz="1800" b="1" dirty="0" smtClean="0">
              <a:ea typeface="微软雅黑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1800" b="1" dirty="0" smtClean="0">
                <a:ea typeface="微软雅黑" charset="-122"/>
              </a:rPr>
              <a:t>		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  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299148" y="404734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encode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decode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Version 3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729.1ms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455.7ms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protobuf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1164.4ms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794.2ms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对比</a:t>
                      </a:r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protobuf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提升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59.71%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提升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74.28%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2948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 charset="-122"/>
              </a:rPr>
              <a:pPr eaLnBrk="1" hangingPunct="1"/>
              <a:t>11</a:t>
            </a:fld>
            <a:endParaRPr lang="zh-CN" altLang="en-US" dirty="0">
              <a:solidFill>
                <a:srgbClr val="898989"/>
              </a:solidFill>
              <a:ea typeface="微软雅黑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" y="299022"/>
            <a:ext cx="9143285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WList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序列化方案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0" y="1191260"/>
            <a:ext cx="9143284" cy="522192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800" b="1" dirty="0" smtClean="0">
                <a:ea typeface="微软雅黑" charset="-122"/>
              </a:rPr>
              <a:t>Version 3 </a:t>
            </a:r>
            <a:r>
              <a:rPr lang="zh-CN" altLang="en-US" sz="1800" b="1" dirty="0" smtClean="0">
                <a:ea typeface="微软雅黑" charset="-122"/>
              </a:rPr>
              <a:t>部分序列化：</a:t>
            </a:r>
            <a:r>
              <a:rPr lang="en-US" altLang="zh-CN" sz="1800" b="1" dirty="0" smtClean="0">
                <a:ea typeface="微软雅黑" charset="-122"/>
              </a:rPr>
              <a:t>	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1800" b="1" dirty="0" smtClean="0">
                <a:ea typeface="微软雅黑" charset="-122"/>
              </a:rPr>
              <a:t>		</a:t>
            </a:r>
            <a:r>
              <a:rPr lang="zh-CN" altLang="en-US" sz="1800" dirty="0" smtClean="0">
                <a:ea typeface="微软雅黑" charset="-122"/>
              </a:rPr>
              <a:t>只解析需要的字段，跳过不需要的字段</a:t>
            </a:r>
            <a:r>
              <a:rPr lang="en-US" altLang="zh-CN" sz="1800" b="1" dirty="0" smtClean="0">
                <a:ea typeface="微软雅黑" charset="-122"/>
              </a:rPr>
              <a:t>	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   query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state=1|3|4|5&amp;source=6&amp;cateid=8&amp;local=1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   fields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infoid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最终效果：性能达到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protobuf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近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倍</a:t>
            </a:r>
            <a:endParaRPr lang="en-US" altLang="zh-CN" sz="1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	 </a:t>
            </a:r>
          </a:p>
          <a:p>
            <a:pPr>
              <a:lnSpc>
                <a:spcPct val="130000"/>
              </a:lnSpc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1800" b="1" dirty="0" smtClean="0">
                <a:ea typeface="微软雅黑" charset="-122"/>
              </a:rPr>
              <a:t>	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1800" b="1" dirty="0" smtClean="0">
                <a:ea typeface="微软雅黑" charset="-122"/>
              </a:rPr>
              <a:t>	</a:t>
            </a:r>
            <a:endParaRPr lang="en-US" altLang="zh-CN" sz="1800" dirty="0" smtClean="0">
              <a:ea typeface="微软雅黑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231045" y="3185160"/>
          <a:ext cx="406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decode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部分序列化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416.5ms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protobuf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794.2ms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对比</a:t>
                      </a:r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protobuf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提升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90.69%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2948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 charset="-122"/>
              </a:rPr>
              <a:pPr eaLnBrk="1" hangingPunct="1"/>
              <a:t>12</a:t>
            </a:fld>
            <a:endParaRPr lang="zh-CN" altLang="en-US" dirty="0">
              <a:solidFill>
                <a:srgbClr val="898989"/>
              </a:solidFill>
              <a:ea typeface="微软雅黑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" y="299022"/>
            <a:ext cx="9143285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WList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过滤与排序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0" y="1191260"/>
            <a:ext cx="9143284" cy="522192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800" b="1" dirty="0" err="1" smtClean="0">
                <a:latin typeface="微软雅黑" pitchFamily="34" charset="-122"/>
                <a:ea typeface="微软雅黑" pitchFamily="34" charset="-122"/>
              </a:rPr>
              <a:t>WList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数据模型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中的所有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item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按照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schema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中指定的默认排序字段排列，且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物理上连续存储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相当于一级索引</a:t>
            </a:r>
          </a:p>
          <a:p>
            <a:pPr lvl="1">
              <a:lnSpc>
                <a:spcPct val="130000"/>
              </a:lnSpc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默认排序字段相当于二级索引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157985" y="2307102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item1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item2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item3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item4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item5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itemN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00222" y="2307102"/>
          <a:ext cx="9237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7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key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 flipV="1">
            <a:off x="1524000" y="2504049"/>
            <a:ext cx="63398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2948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 charset="-122"/>
              </a:rPr>
              <a:pPr eaLnBrk="1" hangingPunct="1"/>
              <a:t>13</a:t>
            </a:fld>
            <a:endParaRPr lang="zh-CN" altLang="en-US" dirty="0">
              <a:solidFill>
                <a:srgbClr val="898989"/>
              </a:solidFill>
              <a:ea typeface="微软雅黑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" y="299022"/>
            <a:ext cx="9143285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WList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过滤与排序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0" y="1191260"/>
            <a:ext cx="9143284" cy="522192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filter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模块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lnSpc>
                <a:spcPct val="130000"/>
              </a:lnSpc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lnSpc>
                <a:spcPct val="130000"/>
              </a:lnSpc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简单高效，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10000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item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判定耗时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0.6ms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左右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兼容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SES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语法，降低使用门槛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充分利用短路求值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对不等于查询友好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不会因为查询条件构造不合理产生慢查询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87701" y="1890444"/>
            <a:ext cx="5948737" cy="4520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cateid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=8&amp;state=1|5|6|11&amp;postdate=20160621_20161221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086491" y="2825393"/>
            <a:ext cx="1111321" cy="4520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cateid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=8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864777" y="2825393"/>
            <a:ext cx="1809964" cy="4520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state=1|5|6|11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383657" y="2825393"/>
            <a:ext cx="3349376" cy="4520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postdate=20160621_20161221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箭头连接符 15"/>
          <p:cNvCxnSpPr>
            <a:stCxn id="10" idx="2"/>
          </p:cNvCxnSpPr>
          <p:nvPr/>
        </p:nvCxnSpPr>
        <p:spPr>
          <a:xfrm rot="5400000">
            <a:off x="2925567" y="988890"/>
            <a:ext cx="482886" cy="31901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2"/>
            <a:endCxn id="12" idx="0"/>
          </p:cNvCxnSpPr>
          <p:nvPr/>
        </p:nvCxnSpPr>
        <p:spPr>
          <a:xfrm rot="5400000">
            <a:off x="4024472" y="2087795"/>
            <a:ext cx="482886" cy="992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2"/>
            <a:endCxn id="13" idx="0"/>
          </p:cNvCxnSpPr>
          <p:nvPr/>
        </p:nvCxnSpPr>
        <p:spPr>
          <a:xfrm rot="16200000" flipH="1">
            <a:off x="5668764" y="1435812"/>
            <a:ext cx="482886" cy="2296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1086491" y="3585680"/>
            <a:ext cx="1111321" cy="4520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fId5=8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直接箭头连接符 32"/>
          <p:cNvCxnSpPr>
            <a:stCxn id="11" idx="2"/>
            <a:endCxn id="31" idx="0"/>
          </p:cNvCxnSpPr>
          <p:nvPr/>
        </p:nvCxnSpPr>
        <p:spPr>
          <a:xfrm rot="5400000">
            <a:off x="1488040" y="3431568"/>
            <a:ext cx="30822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2864777" y="3585680"/>
            <a:ext cx="1809964" cy="4520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fId2=1|5|6|11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383657" y="3585680"/>
            <a:ext cx="3349376" cy="4520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fId6=20160621_20161221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5400000">
            <a:off x="3616441" y="3431568"/>
            <a:ext cx="30822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rot="5400000">
            <a:off x="6905027" y="3431568"/>
            <a:ext cx="30822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2948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31" grpId="0" animBg="1"/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 charset="-122"/>
              </a:rPr>
              <a:pPr eaLnBrk="1" hangingPunct="1"/>
              <a:t>14</a:t>
            </a:fld>
            <a:endParaRPr lang="zh-CN" altLang="en-US" dirty="0">
              <a:solidFill>
                <a:srgbClr val="898989"/>
              </a:solidFill>
              <a:ea typeface="微软雅黑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" y="299022"/>
            <a:ext cx="9143285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WList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过滤与排序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0" y="1191260"/>
            <a:ext cx="9143284" cy="522192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filter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模块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支持逻辑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或和优先级等复杂查询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173909" y="2336799"/>
            <a:ext cx="6888171" cy="4520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((source=6&amp;state=1)||(source=0&amp;state=2|5|6))&amp;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cateid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=8&amp;local=1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146279" y="3259518"/>
            <a:ext cx="943429" cy="4520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and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011714" y="3992647"/>
            <a:ext cx="943429" cy="4520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or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068098" y="3992647"/>
            <a:ext cx="2104571" cy="4520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cateid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=8&amp;local=1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016000" y="4818743"/>
            <a:ext cx="2104571" cy="4520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source=6&amp;state=1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816079" y="4818743"/>
            <a:ext cx="2547257" cy="4520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source=0&amp;state=2|5|6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14"/>
          <p:cNvCxnSpPr>
            <a:stCxn id="22" idx="2"/>
            <a:endCxn id="8" idx="0"/>
          </p:cNvCxnSpPr>
          <p:nvPr/>
        </p:nvCxnSpPr>
        <p:spPr>
          <a:xfrm rot="5400000">
            <a:off x="4382667" y="3024190"/>
            <a:ext cx="47065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2"/>
            <a:endCxn id="10" idx="0"/>
          </p:cNvCxnSpPr>
          <p:nvPr/>
        </p:nvCxnSpPr>
        <p:spPr>
          <a:xfrm rot="5400000">
            <a:off x="3910179" y="3284832"/>
            <a:ext cx="281066" cy="1134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8" idx="2"/>
            <a:endCxn id="11" idx="0"/>
          </p:cNvCxnSpPr>
          <p:nvPr/>
        </p:nvCxnSpPr>
        <p:spPr>
          <a:xfrm rot="16200000" flipH="1">
            <a:off x="5228656" y="3100919"/>
            <a:ext cx="281066" cy="1502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0" idx="2"/>
            <a:endCxn id="12" idx="0"/>
          </p:cNvCxnSpPr>
          <p:nvPr/>
        </p:nvCxnSpPr>
        <p:spPr>
          <a:xfrm rot="5400000">
            <a:off x="2588842" y="3924155"/>
            <a:ext cx="374033" cy="1415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0" idx="2"/>
            <a:endCxn id="13" idx="0"/>
          </p:cNvCxnSpPr>
          <p:nvPr/>
        </p:nvCxnSpPr>
        <p:spPr>
          <a:xfrm rot="16200000" flipH="1">
            <a:off x="4099552" y="3828586"/>
            <a:ext cx="374033" cy="1606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2948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 charset="-122"/>
              </a:rPr>
              <a:pPr eaLnBrk="1" hangingPunct="1"/>
              <a:t>15</a:t>
            </a:fld>
            <a:endParaRPr lang="zh-CN" altLang="en-US" dirty="0">
              <a:solidFill>
                <a:srgbClr val="898989"/>
              </a:solidFill>
              <a:ea typeface="微软雅黑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" y="299022"/>
            <a:ext cx="9143285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WList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过滤与排序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0" y="1191260"/>
            <a:ext cx="9143284" cy="522192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排序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对象复用：重复使用一个对象进行反序列化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对象复用情况下，反序列化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10000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item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平均耗时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1.33ms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，部分序列化耗时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0.96ms</a:t>
            </a:r>
          </a:p>
          <a:p>
            <a:pPr lvl="1">
              <a:lnSpc>
                <a:spcPct val="130000"/>
              </a:lnSpc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预排序：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item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按照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schema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中定义的默认排序字段排列，无需排序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实时排序：对象池，尽量避免实时生成对象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239748" y="2239766"/>
          <a:ext cx="65686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537"/>
                <a:gridCol w="1964648"/>
                <a:gridCol w="241442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Version 3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Version 3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部分序列化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对象复用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133.7ms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96.4ms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非对象复用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455.7ms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416.5ms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提升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240.84%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332.04%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2948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 charset="-122"/>
              </a:rPr>
              <a:pPr eaLnBrk="1" hangingPunct="1"/>
              <a:t>16</a:t>
            </a:fld>
            <a:endParaRPr lang="zh-CN" altLang="en-US" dirty="0">
              <a:solidFill>
                <a:srgbClr val="898989"/>
              </a:solidFill>
              <a:ea typeface="微软雅黑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" y="299022"/>
            <a:ext cx="9143285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WList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-cache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0" y="1191260"/>
            <a:ext cx="8820443" cy="522192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30000"/>
              </a:lnSpc>
              <a:buFont typeface="Arial"/>
              <a:buChar char="•"/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业务访问特点：针对同一个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使用不同的查询条件和排序方式进行多次查询，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可以有效的提升查询速度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写是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item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粒度的，读是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粒度的，写快读慢，常规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策略失效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22958" y="2603500"/>
          <a:ext cx="166116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160"/>
              </a:tblGrid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key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item1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item2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item3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itemN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圆柱形 9"/>
          <p:cNvSpPr/>
          <p:nvPr/>
        </p:nvSpPr>
        <p:spPr>
          <a:xfrm>
            <a:off x="6690358" y="3441700"/>
            <a:ext cx="1264920" cy="16764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cache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66158" y="4927445"/>
            <a:ext cx="2042160" cy="67056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读操作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2"/>
          <p:cNvCxnSpPr>
            <a:stCxn id="11" idx="3"/>
            <a:endCxn id="10" idx="3"/>
          </p:cNvCxnSpPr>
          <p:nvPr/>
        </p:nvCxnSpPr>
        <p:spPr>
          <a:xfrm flipV="1">
            <a:off x="5608318" y="5118100"/>
            <a:ext cx="1714500" cy="14462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0800000">
            <a:off x="2484118" y="5262725"/>
            <a:ext cx="1082039" cy="158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38938" y="5264313"/>
            <a:ext cx="99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未命中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39893" y="5413339"/>
            <a:ext cx="99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读取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66157" y="3441700"/>
            <a:ext cx="2042160" cy="67056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写操作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rot="10800000">
            <a:off x="2484117" y="3803695"/>
            <a:ext cx="1082039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39893" y="3326197"/>
            <a:ext cx="99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修改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箭头连接符 25"/>
          <p:cNvCxnSpPr>
            <a:stCxn id="23" idx="3"/>
            <a:endCxn id="10" idx="2"/>
          </p:cNvCxnSpPr>
          <p:nvPr/>
        </p:nvCxnSpPr>
        <p:spPr>
          <a:xfrm>
            <a:off x="5608317" y="3776980"/>
            <a:ext cx="1082041" cy="50292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38938" y="3434363"/>
            <a:ext cx="99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删除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5608318" y="4279900"/>
            <a:ext cx="1082040" cy="984413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04510" y="4373447"/>
            <a:ext cx="143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写入脏数据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948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1" grpId="0"/>
      <p:bldP spid="22" grpId="0"/>
      <p:bldP spid="23" grpId="0" animBg="1"/>
      <p:bldP spid="25" grpId="0"/>
      <p:bldP spid="29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 charset="-122"/>
              </a:rPr>
              <a:pPr eaLnBrk="1" hangingPunct="1"/>
              <a:t>17</a:t>
            </a:fld>
            <a:endParaRPr lang="zh-CN" altLang="en-US" dirty="0">
              <a:solidFill>
                <a:srgbClr val="898989"/>
              </a:solidFill>
              <a:ea typeface="微软雅黑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" y="299022"/>
            <a:ext cx="9143285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WList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-cache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0" y="1191260"/>
            <a:ext cx="9143284" cy="522192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参考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MVCC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概念，给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和底层数据都引入版本号，版本号匹配才认为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有效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820730" y="2092036"/>
          <a:ext cx="166116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160"/>
              </a:tblGrid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key:v0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item1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item2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item3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itemN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圆柱形 26"/>
          <p:cNvSpPr/>
          <p:nvPr/>
        </p:nvSpPr>
        <p:spPr>
          <a:xfrm>
            <a:off x="6830452" y="3236401"/>
            <a:ext cx="1264920" cy="16764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cache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20848" y="4780135"/>
            <a:ext cx="2042160" cy="67056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读操作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rot="16200000" flipV="1">
            <a:off x="1781858" y="3082861"/>
            <a:ext cx="2744332" cy="1333649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24015" y="4074602"/>
            <a:ext cx="90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读取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10800000" flipV="1">
            <a:off x="2481887" y="5149463"/>
            <a:ext cx="1338961" cy="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3447" y="4752520"/>
            <a:ext cx="124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读取数据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5863008" y="4952548"/>
            <a:ext cx="1605218" cy="16930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199044" y="5121852"/>
            <a:ext cx="99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未命中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815534" y="3404042"/>
            <a:ext cx="2042160" cy="67056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写操作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rot="10800000" flipV="1">
            <a:off x="2481885" y="3747783"/>
            <a:ext cx="1333642" cy="846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5" idx="1"/>
          </p:cNvCxnSpPr>
          <p:nvPr/>
        </p:nvCxnSpPr>
        <p:spPr>
          <a:xfrm rot="10800000">
            <a:off x="2487200" y="2377520"/>
            <a:ext cx="1328335" cy="136180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146116" y="3009118"/>
            <a:ext cx="99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v0-&gt;v1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20725" y="2092036"/>
          <a:ext cx="166116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160"/>
              </a:tblGrid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key:v1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item1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item2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item3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itemN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4" name="直接箭头连接符 53"/>
          <p:cNvCxnSpPr/>
          <p:nvPr/>
        </p:nvCxnSpPr>
        <p:spPr>
          <a:xfrm>
            <a:off x="5876455" y="3739323"/>
            <a:ext cx="972758" cy="32681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857694" y="3369991"/>
            <a:ext cx="99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删除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rot="5400000" flipH="1" flipV="1">
            <a:off x="5839208" y="4111847"/>
            <a:ext cx="1047251" cy="97275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圆柱形 60"/>
          <p:cNvSpPr/>
          <p:nvPr/>
        </p:nvSpPr>
        <p:spPr>
          <a:xfrm>
            <a:off x="6849213" y="3236400"/>
            <a:ext cx="1264920" cy="16764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cache</a:t>
            </a:r>
          </a:p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key:v0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834294" y="2042238"/>
            <a:ext cx="2042160" cy="67056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读操作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5" name="直接箭头连接符 64"/>
          <p:cNvCxnSpPr>
            <a:stCxn id="64" idx="1"/>
          </p:cNvCxnSpPr>
          <p:nvPr/>
        </p:nvCxnSpPr>
        <p:spPr>
          <a:xfrm rot="10800000">
            <a:off x="2481894" y="2363192"/>
            <a:ext cx="1352401" cy="14327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653447" y="1907370"/>
            <a:ext cx="90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读取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5876455" y="2363190"/>
            <a:ext cx="1605218" cy="906521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84405" y="2178524"/>
            <a:ext cx="90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读取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948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27" grpId="0" animBg="1"/>
      <p:bldP spid="28" grpId="0" animBg="1"/>
      <p:bldP spid="31" grpId="0"/>
      <p:bldP spid="38" grpId="0"/>
      <p:bldP spid="41" grpId="0"/>
      <p:bldP spid="45" grpId="0" animBg="1"/>
      <p:bldP spid="48" grpId="0"/>
      <p:bldP spid="59" grpId="0"/>
      <p:bldP spid="61" grpId="0" animBg="1"/>
      <p:bldP spid="64" grpId="0" animBg="1"/>
      <p:bldP spid="66" grpId="0"/>
      <p:bldP spid="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 charset="-122"/>
              </a:rPr>
              <a:pPr eaLnBrk="1" hangingPunct="1"/>
              <a:t>18</a:t>
            </a:fld>
            <a:endParaRPr lang="zh-CN" altLang="en-US" dirty="0">
              <a:solidFill>
                <a:srgbClr val="898989"/>
              </a:solidFill>
              <a:ea typeface="微软雅黑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" y="299022"/>
            <a:ext cx="9143285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关于系统设计的一些想法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0" y="1191260"/>
            <a:ext cx="9143284" cy="522192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800" b="1" dirty="0" smtClean="0">
                <a:ea typeface="微软雅黑" charset="-122"/>
              </a:rPr>
              <a:t>解耦</a:t>
            </a:r>
            <a:endParaRPr lang="en-US" altLang="zh-CN" sz="1800" b="1" dirty="0" smtClean="0">
              <a:ea typeface="微软雅黑" charset="-122"/>
            </a:endParaRPr>
          </a:p>
          <a:p>
            <a:pPr lvl="1">
              <a:lnSpc>
                <a:spcPct val="130000"/>
              </a:lnSpc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在线和离线分离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核心和非核心分离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同步和异步分离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b="1" dirty="0" smtClean="0">
                <a:ea typeface="微软雅黑" charset="-122"/>
              </a:rPr>
              <a:t>适度的冗余</a:t>
            </a:r>
            <a:endParaRPr lang="en-US" altLang="zh-CN" sz="1800" b="1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b="1" dirty="0" smtClean="0">
                <a:ea typeface="微软雅黑" charset="-122"/>
              </a:rPr>
              <a:t>系统边界明确</a:t>
            </a:r>
            <a:endParaRPr lang="en-US" altLang="zh-CN" sz="1800" b="1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b="1" dirty="0" smtClean="0">
                <a:ea typeface="微软雅黑" charset="-122"/>
              </a:rPr>
              <a:t>根据实际情况适当的做一部分定制，牺牲通用性换取性能提升</a:t>
            </a:r>
            <a:endParaRPr lang="en-US" altLang="zh-CN" sz="1800" b="1" dirty="0" smtClean="0">
              <a:ea typeface="微软雅黑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b="1" smtClean="0">
                <a:latin typeface="微软雅黑" charset="-122"/>
                <a:ea typeface="微软雅黑" charset="-122"/>
              </a:rPr>
              <a:t>测试工具</a:t>
            </a:r>
            <a:endParaRPr lang="en-US" altLang="zh-CN" sz="1800" b="1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b="1" dirty="0" smtClean="0">
                <a:ea typeface="微软雅黑" charset="-122"/>
              </a:rPr>
              <a:t>监控一定要到位</a:t>
            </a:r>
            <a:endParaRPr lang="en-US" altLang="zh-CN" sz="1800" b="1" dirty="0" smtClean="0">
              <a:ea typeface="微软雅黑" charset="-122"/>
            </a:endParaRPr>
          </a:p>
          <a:p>
            <a:pPr>
              <a:lnSpc>
                <a:spcPct val="130000"/>
              </a:lnSpc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94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 charset="-122"/>
              </a:rPr>
              <a:pPr eaLnBrk="1" hangingPunct="1"/>
              <a:t>19</a:t>
            </a:fld>
            <a:endParaRPr lang="zh-CN" altLang="en-US" dirty="0">
              <a:solidFill>
                <a:srgbClr val="898989"/>
              </a:solidFill>
              <a:ea typeface="微软雅黑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" y="299022"/>
            <a:ext cx="9143285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关于系统设计的一些想法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0" y="1191260"/>
            <a:ext cx="9143284" cy="522192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team leader</a:t>
            </a:r>
            <a:r>
              <a:rPr lang="en-US" altLang="zh-CN" sz="1800" b="1" dirty="0" smtClean="0">
                <a:ea typeface="微软雅黑" charset="-122"/>
              </a:rPr>
              <a:t>/</a:t>
            </a:r>
            <a:r>
              <a:rPr lang="zh-CN" altLang="en-US" sz="1800" b="1" dirty="0" smtClean="0">
                <a:ea typeface="微软雅黑" charset="-122"/>
              </a:rPr>
              <a:t>团队骨干要对系统有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sz="1800" b="1" dirty="0" smtClean="0">
                <a:ea typeface="微软雅黑" charset="-122"/>
              </a:rPr>
              <a:t>的掌握</a:t>
            </a:r>
            <a:endParaRPr lang="en-US" altLang="zh-CN" sz="1800" b="1" dirty="0" smtClean="0">
              <a:ea typeface="微软雅黑" charset="-122"/>
            </a:endParaRPr>
          </a:p>
          <a:p>
            <a:pPr>
              <a:lnSpc>
                <a:spcPct val="130000"/>
              </a:lnSpc>
            </a:pPr>
            <a:endParaRPr lang="en-US" altLang="zh-CN" sz="1800" b="1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b="1" dirty="0" smtClean="0">
                <a:ea typeface="微软雅黑" charset="-122"/>
              </a:rPr>
              <a:t>工程师要有成本意识</a:t>
            </a:r>
            <a:endParaRPr lang="en-US" altLang="zh-CN" sz="1800" b="1" dirty="0" smtClean="0">
              <a:ea typeface="微软雅黑" charset="-122"/>
            </a:endParaRPr>
          </a:p>
          <a:p>
            <a:pPr lvl="1">
              <a:lnSpc>
                <a:spcPct val="130000"/>
              </a:lnSpc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开发成本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维护成本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机器成本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None/>
            </a:pPr>
            <a:endParaRPr lang="en-US" altLang="zh-CN" sz="1800" b="1" dirty="0" smtClean="0">
              <a:ea typeface="微软雅黑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b="1" dirty="0" smtClean="0">
                <a:ea typeface="微软雅黑" charset="-122"/>
              </a:rPr>
              <a:t>要给自己留出一定的时间做技术改进</a:t>
            </a:r>
            <a:endParaRPr lang="en-US" altLang="zh-CN" sz="1800" b="1" dirty="0" smtClean="0">
              <a:ea typeface="微软雅黑" charset="-122"/>
            </a:endParaRPr>
          </a:p>
          <a:p>
            <a:pPr lvl="1">
              <a:lnSpc>
                <a:spcPct val="130000"/>
              </a:lnSpc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94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 charset="-122"/>
              </a:rPr>
              <a:pPr eaLnBrk="1" hangingPunct="1"/>
              <a:t>2</a:t>
            </a:fld>
            <a:endParaRPr lang="zh-CN" altLang="en-US" dirty="0">
              <a:solidFill>
                <a:srgbClr val="898989"/>
              </a:solidFill>
              <a:ea typeface="微软雅黑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29902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自我介绍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-1" y="1191260"/>
            <a:ext cx="9143285" cy="54965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存储接入部负责人，主要负责分布式存储系统的开发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WList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WRedis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对象存储系统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用户中心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赶集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UC</a:t>
            </a:r>
          </a:p>
        </p:txBody>
      </p:sp>
    </p:spTree>
    <p:extLst>
      <p:ext uri="{BB962C8B-B14F-4D97-AF65-F5344CB8AC3E}">
        <p14:creationId xmlns:p14="http://schemas.microsoft.com/office/powerpoint/2010/main" xmlns="" val="29294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charset="-122"/>
              </a:rPr>
              <a:pPr eaLnBrk="1" hangingPunct="1"/>
              <a:t>20</a:t>
            </a:fld>
            <a:endParaRPr lang="zh-CN" altLang="en-US" dirty="0">
              <a:solidFill>
                <a:srgbClr val="898989"/>
              </a:solidFill>
              <a:ea typeface="微软雅黑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58496" y="1374648"/>
            <a:ext cx="8229600" cy="42767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6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 algn="ctr">
              <a:buNone/>
            </a:pPr>
            <a:r>
              <a:rPr lang="en-US" altLang="zh-CN" sz="6600" dirty="0" smtClean="0">
                <a:latin typeface="Microsoft YaHei" charset="-122"/>
                <a:ea typeface="Microsoft YaHei" charset="-122"/>
                <a:cs typeface="Microsoft YaHei" charset="-122"/>
              </a:rPr>
              <a:t>Q&amp;A</a:t>
            </a:r>
            <a:endParaRPr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377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60601_PPT-15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  <p:pic>
        <p:nvPicPr>
          <p:cNvPr id="5" name="图片 4" descr="20160601_PPT0-15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3778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8A6DECE-E2D1-404E-ACCF-DEEB20FE253F}" type="slidenum">
              <a:rPr lang="zh-CN" altLang="en-US">
                <a:solidFill>
                  <a:srgbClr val="898989"/>
                </a:solidFill>
                <a:ea typeface="微软雅黑" charset="-122"/>
              </a:rPr>
              <a:pPr eaLnBrk="1" hangingPunct="1"/>
              <a:t>3</a:t>
            </a:fld>
            <a:endParaRPr lang="zh-CN" altLang="en-US" dirty="0">
              <a:solidFill>
                <a:srgbClr val="898989"/>
              </a:solidFill>
              <a:ea typeface="微软雅黑" charset="-122"/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91440" y="35998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 smtClean="0">
                <a:ea typeface="微软雅黑" charset="-122"/>
              </a:rPr>
              <a:t>目录</a:t>
            </a:r>
            <a:endParaRPr lang="zh-CN" altLang="en-US" sz="2000" dirty="0">
              <a:ea typeface="微软雅黑" charset="-122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-1" y="1417638"/>
            <a:ext cx="9142571" cy="42767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800" b="1" dirty="0" err="1" smtClean="0">
                <a:latin typeface="微软雅黑" pitchFamily="34" charset="-122"/>
                <a:ea typeface="微软雅黑" pitchFamily="34" charset="-122"/>
              </a:rPr>
              <a:t>WList</a:t>
            </a:r>
            <a:endParaRPr lang="en-US" altLang="zh-CN" sz="1800" b="1" dirty="0" smtClean="0">
              <a:ea typeface="微软雅黑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关于系统设计的一些想法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92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 charset="-122"/>
              </a:rPr>
              <a:pPr eaLnBrk="1" hangingPunct="1"/>
              <a:t>4</a:t>
            </a:fld>
            <a:endParaRPr lang="zh-CN" altLang="en-US" dirty="0">
              <a:solidFill>
                <a:srgbClr val="898989"/>
              </a:solidFill>
              <a:ea typeface="微软雅黑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" y="299022"/>
            <a:ext cx="9143285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WList-schema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0" y="1191260"/>
            <a:ext cx="9143284" cy="522192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800" b="1" dirty="0" smtClean="0">
                <a:ea typeface="微软雅黑" charset="-122"/>
              </a:rPr>
              <a:t>schema </a:t>
            </a:r>
            <a:r>
              <a:rPr lang="zh-CN" altLang="en-US" sz="1800" b="1" dirty="0" smtClean="0">
                <a:ea typeface="微软雅黑" charset="-122"/>
              </a:rPr>
              <a:t>保存在哪里？</a:t>
            </a:r>
            <a:endParaRPr lang="en-US" altLang="zh-CN" sz="1800" b="1" dirty="0" smtClean="0">
              <a:ea typeface="微软雅黑" charset="-122"/>
            </a:endParaRPr>
          </a:p>
          <a:p>
            <a:pPr lvl="1">
              <a:lnSpc>
                <a:spcPct val="130000"/>
              </a:lnSpc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schema in database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优点：高效；数据强校验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缺点：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schema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变更成本高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schema in application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优点：自描述；灵活，易扩展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缺点：占用空间大；缺乏数据校验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94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 charset="-122"/>
              </a:rPr>
              <a:pPr eaLnBrk="1" hangingPunct="1"/>
              <a:t>5</a:t>
            </a:fld>
            <a:endParaRPr lang="zh-CN" altLang="en-US" dirty="0">
              <a:solidFill>
                <a:srgbClr val="898989"/>
              </a:solidFill>
              <a:ea typeface="微软雅黑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" y="299022"/>
            <a:ext cx="9143285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WList-schema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0" y="1191260"/>
            <a:ext cx="9143284" cy="522192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14918" y="1369526"/>
            <a:ext cx="2088232" cy="19372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0982" y="136255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group1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上下箭头 13"/>
          <p:cNvSpPr/>
          <p:nvPr/>
        </p:nvSpPr>
        <p:spPr>
          <a:xfrm>
            <a:off x="1723030" y="3306773"/>
            <a:ext cx="144016" cy="486054"/>
          </a:xfrm>
          <a:prstGeom prst="up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02950" y="2543720"/>
            <a:ext cx="1512168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Slave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091182" y="1362557"/>
            <a:ext cx="2088232" cy="19372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67246" y="13555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group2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上下箭头 21"/>
          <p:cNvSpPr/>
          <p:nvPr/>
        </p:nvSpPr>
        <p:spPr>
          <a:xfrm>
            <a:off x="4027286" y="3306773"/>
            <a:ext cx="144016" cy="493023"/>
          </a:xfrm>
          <a:prstGeom prst="up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02950" y="3832895"/>
            <a:ext cx="3924436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etcd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02950" y="1895648"/>
            <a:ext cx="1512168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Master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415218" y="1895648"/>
            <a:ext cx="1512168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Master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415218" y="2543720"/>
            <a:ext cx="1512168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Slave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5984196" y="1355588"/>
            <a:ext cx="2133600" cy="811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fName</a:t>
            </a:r>
            <a:r>
              <a:rPr lang="en-US" altLang="zh-CN" dirty="0" smtClean="0"/>
              <a:t>-&gt;(</a:t>
            </a:r>
            <a:r>
              <a:rPr lang="en-US" altLang="zh-CN" dirty="0" err="1" smtClean="0"/>
              <a:t>fId,fType</a:t>
            </a:r>
            <a:r>
              <a:rPr lang="en-US" altLang="zh-CN" dirty="0" smtClean="0"/>
              <a:t>)</a:t>
            </a:r>
          </a:p>
          <a:p>
            <a:pPr algn="ctr"/>
            <a:r>
              <a:rPr lang="en-US" altLang="zh-CN" dirty="0" err="1" smtClean="0"/>
              <a:t>fId</a:t>
            </a:r>
            <a:r>
              <a:rPr lang="en-US" altLang="zh-CN" dirty="0" smtClean="0"/>
              <a:t>-&gt;(</a:t>
            </a:r>
            <a:r>
              <a:rPr lang="en-US" altLang="zh-CN" dirty="0" err="1" smtClean="0"/>
              <a:t>fName,fType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5179414" y="1895648"/>
            <a:ext cx="80478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002950" y="4731990"/>
            <a:ext cx="3924436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管理后台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上下箭头 45"/>
          <p:cNvSpPr/>
          <p:nvPr/>
        </p:nvSpPr>
        <p:spPr>
          <a:xfrm>
            <a:off x="2875158" y="4245936"/>
            <a:ext cx="144016" cy="486054"/>
          </a:xfrm>
          <a:prstGeom prst="up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120384" y="2368632"/>
            <a:ext cx="1107268" cy="43191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00" dirty="0" err="1" smtClean="0">
                <a:latin typeface="微软雅黑" pitchFamily="34" charset="-122"/>
                <a:ea typeface="微软雅黑" pitchFamily="34" charset="-122"/>
              </a:rPr>
              <a:t>infoid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:{</a:t>
            </a:r>
          </a:p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  fieldId:1,</a:t>
            </a:r>
          </a:p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100" dirty="0" err="1" smtClean="0">
                <a:latin typeface="微软雅黑" pitchFamily="34" charset="-122"/>
                <a:ea typeface="微软雅黑" pitchFamily="34" charset="-122"/>
              </a:rPr>
              <a:t>fieldType:int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},</a:t>
            </a:r>
          </a:p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state:{</a:t>
            </a:r>
          </a:p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  fieldId:2,</a:t>
            </a:r>
          </a:p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100" dirty="0" err="1" smtClean="0">
                <a:latin typeface="微软雅黑" pitchFamily="34" charset="-122"/>
                <a:ea typeface="微软雅黑" pitchFamily="34" charset="-122"/>
              </a:rPr>
              <a:t>fieldType:int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},</a:t>
            </a:r>
          </a:p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source:{</a:t>
            </a:r>
          </a:p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  fieldId:3,</a:t>
            </a:r>
          </a:p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100" dirty="0" err="1" smtClean="0">
                <a:latin typeface="微软雅黑" pitchFamily="34" charset="-122"/>
                <a:ea typeface="微软雅黑" pitchFamily="34" charset="-122"/>
              </a:rPr>
              <a:t>fieldType:int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},</a:t>
            </a:r>
          </a:p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local: {</a:t>
            </a:r>
          </a:p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  fieldId:4,</a:t>
            </a:r>
          </a:p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100" dirty="0" err="1" smtClean="0">
                <a:latin typeface="微软雅黑" pitchFamily="34" charset="-122"/>
                <a:ea typeface="微软雅黑" pitchFamily="34" charset="-122"/>
              </a:rPr>
              <a:t>fieldType:int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},</a:t>
            </a:r>
          </a:p>
          <a:p>
            <a:r>
              <a:rPr lang="en-US" altLang="zh-CN" sz="1100" dirty="0" err="1" smtClean="0">
                <a:latin typeface="微软雅黑" pitchFamily="34" charset="-122"/>
                <a:ea typeface="微软雅黑" pitchFamily="34" charset="-122"/>
              </a:rPr>
              <a:t>cateid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:{</a:t>
            </a:r>
          </a:p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  fieldId:5,</a:t>
            </a:r>
          </a:p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100" dirty="0" err="1" smtClean="0">
                <a:latin typeface="微软雅黑" pitchFamily="34" charset="-122"/>
                <a:ea typeface="微软雅黑" pitchFamily="34" charset="-122"/>
              </a:rPr>
              <a:t>fieldType:int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},</a:t>
            </a:r>
          </a:p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postdate:{</a:t>
            </a:r>
          </a:p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  fieldId:6,</a:t>
            </a:r>
          </a:p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100" dirty="0" err="1" smtClean="0">
                <a:latin typeface="微软雅黑" pitchFamily="34" charset="-122"/>
                <a:ea typeface="微软雅黑" pitchFamily="34" charset="-122"/>
              </a:rPr>
              <a:t>fieldType:int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},</a:t>
            </a:r>
          </a:p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......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2803150" y="1724921"/>
            <a:ext cx="3181046" cy="69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4929423" y="4054846"/>
            <a:ext cx="1190961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294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 charset="-122"/>
              </a:rPr>
              <a:pPr eaLnBrk="1" hangingPunct="1"/>
              <a:t>6</a:t>
            </a:fld>
            <a:endParaRPr lang="zh-CN" altLang="en-US" dirty="0">
              <a:solidFill>
                <a:srgbClr val="898989"/>
              </a:solidFill>
              <a:ea typeface="微软雅黑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" y="299022"/>
            <a:ext cx="9143285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WList-schema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0" y="1191260"/>
            <a:ext cx="9143284" cy="522192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800" b="1" dirty="0" err="1" smtClean="0">
                <a:latin typeface="微软雅黑" pitchFamily="34" charset="-122"/>
                <a:ea typeface="微软雅黑" pitchFamily="34" charset="-122"/>
              </a:rPr>
              <a:t>fieldId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代替</a:t>
            </a:r>
            <a:r>
              <a:rPr lang="en-US" altLang="zh-CN" sz="1800" b="1" dirty="0" err="1" smtClean="0">
                <a:latin typeface="微软雅黑" pitchFamily="34" charset="-122"/>
                <a:ea typeface="微软雅黑" pitchFamily="34" charset="-122"/>
              </a:rPr>
              <a:t>fieldName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空间占用小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批量接口优化，减少网络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I/O</a:t>
            </a:r>
          </a:p>
          <a:p>
            <a:pPr lvl="1">
              <a:lnSpc>
                <a:spcPct val="130000"/>
              </a:lnSpc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   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条数据，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8800 byte -&gt; 3274 byte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，减少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62.8%</a:t>
            </a:r>
          </a:p>
          <a:p>
            <a:pPr lvl="1">
              <a:lnSpc>
                <a:spcPct val="130000"/>
              </a:lnSpc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13881" y="2091447"/>
          <a:ext cx="38748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842"/>
                <a:gridCol w="933856"/>
                <a:gridCol w="156615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大小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有效数据占比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fieldName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88byte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26.14%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fieldId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32byte</a:t>
                      </a:r>
                      <a:endParaRPr lang="zh-CN" altLang="en-US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71.88%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流程图: 文档 11"/>
          <p:cNvSpPr/>
          <p:nvPr/>
        </p:nvSpPr>
        <p:spPr>
          <a:xfrm>
            <a:off x="6415455" y="1191260"/>
            <a:ext cx="2028153" cy="287490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infoid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28158325079617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state: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11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source: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6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local: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6065</a:t>
            </a:r>
          </a:p>
          <a:p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cateid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12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postdate: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1479986914</a:t>
            </a:r>
            <a:endParaRPr lang="zh-CN" altLang="en-US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adddate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1479986914</a:t>
            </a:r>
            <a:endParaRPr lang="zh-CN" altLang="en-US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infotype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isbiz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1390" y="4124210"/>
            <a:ext cx="2162784" cy="4474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infoid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28158325079617</a:t>
            </a:r>
          </a:p>
        </p:txBody>
      </p:sp>
      <p:sp>
        <p:nvSpPr>
          <p:cNvPr id="15" name="矩形 14"/>
          <p:cNvSpPr/>
          <p:nvPr/>
        </p:nvSpPr>
        <p:spPr>
          <a:xfrm>
            <a:off x="4123513" y="4124210"/>
            <a:ext cx="2162784" cy="4474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infoid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28323300947138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7688" y="4124210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61390" y="4791538"/>
            <a:ext cx="1647623" cy="4474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1: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28158325079617</a:t>
            </a:r>
          </a:p>
        </p:txBody>
      </p:sp>
      <p:sp>
        <p:nvSpPr>
          <p:cNvPr id="17" name="矩形 16"/>
          <p:cNvSpPr/>
          <p:nvPr/>
        </p:nvSpPr>
        <p:spPr>
          <a:xfrm>
            <a:off x="3354623" y="4791538"/>
            <a:ext cx="1647623" cy="4474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1: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28323300947138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98196" y="4791538"/>
            <a:ext cx="75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295291" y="4791538"/>
            <a:ext cx="991007" cy="4474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1: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infoid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94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 charset="-122"/>
              </a:rPr>
              <a:pPr eaLnBrk="1" hangingPunct="1"/>
              <a:t>7</a:t>
            </a:fld>
            <a:endParaRPr lang="zh-CN" altLang="en-US" dirty="0">
              <a:solidFill>
                <a:srgbClr val="898989"/>
              </a:solidFill>
              <a:ea typeface="微软雅黑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" y="299022"/>
            <a:ext cx="9143285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WList-schema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0" y="1191260"/>
            <a:ext cx="9143284" cy="522192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schema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保存在</a:t>
            </a:r>
            <a:r>
              <a:rPr lang="en-US" altLang="zh-CN" sz="1800" b="1" dirty="0" err="1" smtClean="0">
                <a:latin typeface="微软雅黑" pitchFamily="34" charset="-122"/>
                <a:ea typeface="微软雅黑" pitchFamily="34" charset="-122"/>
              </a:rPr>
              <a:t>etcd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中央集中式存储和管理，一次操作，所有存储节点同时生效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保证所有存储节点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schema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一致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etcd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多节点部署，数据备份，保证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schema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安全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便于扩展，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schema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变更实时生效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94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 charset="-122"/>
              </a:rPr>
              <a:pPr eaLnBrk="1" hangingPunct="1"/>
              <a:t>8</a:t>
            </a:fld>
            <a:endParaRPr lang="zh-CN" altLang="en-US" dirty="0">
              <a:solidFill>
                <a:srgbClr val="898989"/>
              </a:solidFill>
              <a:ea typeface="微软雅黑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" y="299022"/>
            <a:ext cx="9143285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WList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序列化方案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0" y="1191260"/>
            <a:ext cx="9143284" cy="522192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800" b="1" dirty="0" smtClean="0">
                <a:ea typeface="微软雅黑" charset="-122"/>
              </a:rPr>
              <a:t>基准：</a:t>
            </a:r>
            <a:r>
              <a:rPr lang="en-US" altLang="zh-CN" sz="1800" b="1" dirty="0" err="1" smtClean="0">
                <a:latin typeface="微软雅黑" pitchFamily="34" charset="-122"/>
                <a:ea typeface="微软雅黑" pitchFamily="34" charset="-122"/>
              </a:rPr>
              <a:t>protobuf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1800" b="1" dirty="0" smtClean="0">
                <a:ea typeface="微软雅黑" charset="-122"/>
              </a:rPr>
              <a:t>	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1000000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次操作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11731" y="2433711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encode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decode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protobuf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1164.4ms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794.2ms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流程图: 文档 9"/>
          <p:cNvSpPr/>
          <p:nvPr/>
        </p:nvSpPr>
        <p:spPr>
          <a:xfrm>
            <a:off x="6690611" y="1191260"/>
            <a:ext cx="2028153" cy="287490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infoid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28158325079617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state: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11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source: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6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local: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6065</a:t>
            </a:r>
          </a:p>
          <a:p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cateid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12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postdate: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1479986914</a:t>
            </a:r>
            <a:endParaRPr lang="zh-CN" altLang="en-US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adddate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1479986914</a:t>
            </a:r>
            <a:endParaRPr lang="zh-CN" altLang="en-US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infotype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isbiz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948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 charset="-122"/>
              </a:rPr>
              <a:pPr eaLnBrk="1" hangingPunct="1"/>
              <a:t>9</a:t>
            </a:fld>
            <a:endParaRPr lang="zh-CN" altLang="en-US" dirty="0">
              <a:solidFill>
                <a:srgbClr val="898989"/>
              </a:solidFill>
              <a:ea typeface="微软雅黑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" y="299022"/>
            <a:ext cx="9143285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WList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序列化方案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0" y="1191260"/>
            <a:ext cx="9143284" cy="522192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800" b="1" dirty="0" smtClean="0">
                <a:ea typeface="微软雅黑" charset="-122"/>
              </a:rPr>
              <a:t>Version 1</a:t>
            </a:r>
            <a:r>
              <a:rPr lang="zh-CN" altLang="en-US" sz="1800" b="1" dirty="0" smtClean="0">
                <a:ea typeface="微软雅黑" charset="-122"/>
              </a:rPr>
              <a:t>：</a:t>
            </a:r>
            <a:r>
              <a:rPr lang="en-US" altLang="zh-CN" sz="1800" b="1" dirty="0" err="1" smtClean="0">
                <a:ea typeface="微软雅黑" charset="-122"/>
              </a:rPr>
              <a:t>protobuf</a:t>
            </a:r>
            <a:r>
              <a:rPr lang="zh-CN" altLang="en-US" sz="1800" b="1" dirty="0" smtClean="0">
                <a:ea typeface="微软雅黑" charset="-122"/>
              </a:rPr>
              <a:t>算法</a:t>
            </a:r>
            <a:endParaRPr lang="en-US" altLang="zh-CN" sz="1800" b="1" dirty="0" smtClean="0">
              <a:ea typeface="微软雅黑" charset="-122"/>
            </a:endParaRPr>
          </a:p>
          <a:p>
            <a:pPr marL="342900" lvl="1" indent="-342900">
              <a:lnSpc>
                <a:spcPct val="130000"/>
              </a:lnSpc>
              <a:buNone/>
            </a:pPr>
            <a:r>
              <a:rPr lang="en-US" altLang="zh-CN" sz="1800" b="1" dirty="0" smtClean="0">
                <a:ea typeface="微软雅黑" charset="-122"/>
              </a:rPr>
              <a:t>	 </a:t>
            </a:r>
          </a:p>
          <a:p>
            <a:pPr marL="342900" lvl="1" indent="-342900">
              <a:lnSpc>
                <a:spcPct val="130000"/>
              </a:lnSpc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800" b="1" dirty="0" smtClean="0">
              <a:ea typeface="微软雅黑" charset="-122"/>
            </a:endParaRPr>
          </a:p>
          <a:p>
            <a:pPr>
              <a:lnSpc>
                <a:spcPct val="130000"/>
              </a:lnSpc>
            </a:pPr>
            <a:endParaRPr lang="en-US" altLang="zh-CN" sz="1800" b="1" dirty="0" smtClean="0">
              <a:ea typeface="微软雅黑" charset="-122"/>
            </a:endParaRPr>
          </a:p>
          <a:p>
            <a:pPr>
              <a:lnSpc>
                <a:spcPct val="130000"/>
              </a:lnSpc>
            </a:pPr>
            <a:endParaRPr lang="en-US" altLang="zh-CN" sz="1800" b="1" dirty="0" smtClean="0">
              <a:ea typeface="微软雅黑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ea typeface="微软雅黑" charset="-122"/>
              </a:rPr>
              <a:t>Version 2</a:t>
            </a:r>
            <a:r>
              <a:rPr lang="zh-CN" altLang="en-US" sz="1800" b="1" dirty="0" smtClean="0">
                <a:ea typeface="微软雅黑" charset="-122"/>
              </a:rPr>
              <a:t>：预分配空间，数组替换</a:t>
            </a:r>
            <a:r>
              <a:rPr lang="en-US" altLang="zh-CN" sz="1800" b="1" dirty="0" smtClean="0">
                <a:ea typeface="微软雅黑" charset="-122"/>
              </a:rPr>
              <a:t>map</a:t>
            </a:r>
            <a:r>
              <a:rPr lang="zh-CN" altLang="en-US" sz="1800" b="1" dirty="0" smtClean="0">
                <a:ea typeface="微软雅黑" charset="-122"/>
              </a:rPr>
              <a:t>存储</a:t>
            </a:r>
            <a:endParaRPr lang="en-US" altLang="zh-CN" sz="1800" b="1" dirty="0" smtClean="0">
              <a:ea typeface="微软雅黑" charset="-122"/>
            </a:endParaRPr>
          </a:p>
          <a:p>
            <a:pPr>
              <a:lnSpc>
                <a:spcPct val="130000"/>
              </a:lnSpc>
            </a:pPr>
            <a:endParaRPr lang="en-US" altLang="zh-CN" sz="1800" b="1" dirty="0" smtClean="0">
              <a:ea typeface="微软雅黑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  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524000" y="185878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encode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decode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Version 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2726.6ms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1976.6ms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protobuf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1164.4ms</a:t>
                      </a:r>
                      <a:endParaRPr lang="zh-CN" altLang="en-US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794.2ms</a:t>
                      </a:r>
                      <a:endParaRPr lang="zh-CN" altLang="en-US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对比</a:t>
                      </a:r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protobuf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降低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57.29%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降低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59.82%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524000" y="4350327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encode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decode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Version 2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862.6ms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632.6ms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protobuf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1164.4ms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794.2ms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对比</a:t>
                      </a:r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protobuf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提升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35.00%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提升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25.55%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2948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5186</TotalTime>
  <Words>807</Words>
  <Application>Microsoft Office PowerPoint</Application>
  <PresentationFormat>全屏显示(4:3)</PresentationFormat>
  <Paragraphs>358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Company>58赶集网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本荣</dc:creator>
  <cp:lastModifiedBy>58</cp:lastModifiedBy>
  <cp:revision>527</cp:revision>
  <dcterms:created xsi:type="dcterms:W3CDTF">2016-05-11T01:52:56Z</dcterms:created>
  <dcterms:modified xsi:type="dcterms:W3CDTF">2017-01-05T11:12:15Z</dcterms:modified>
</cp:coreProperties>
</file>