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73" r:id="rId8"/>
    <p:sldId id="280" r:id="rId9"/>
    <p:sldId id="279" r:id="rId10"/>
    <p:sldId id="278" r:id="rId11"/>
    <p:sldId id="277" r:id="rId12"/>
    <p:sldId id="276" r:id="rId13"/>
    <p:sldId id="275" r:id="rId14"/>
    <p:sldId id="274" r:id="rId15"/>
    <p:sldId id="271" r:id="rId16"/>
    <p:sldId id="270" r:id="rId17"/>
    <p:sldId id="269" r:id="rId18"/>
    <p:sldId id="268" r:id="rId19"/>
    <p:sldId id="267" r:id="rId20"/>
    <p:sldId id="266" r:id="rId21"/>
    <p:sldId id="265" r:id="rId22"/>
    <p:sldId id="264" r:id="rId23"/>
    <p:sldId id="263" r:id="rId24"/>
    <p:sldId id="262" r:id="rId25"/>
    <p:sldId id="261"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1" d="100"/>
          <a:sy n="71" d="100"/>
        </p:scale>
        <p:origin x="3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57374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341390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4217-B89B-46F0-9366-D2FC2789635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7819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924209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4217-B89B-46F0-9366-D2FC2789635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208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346004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202719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49038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31663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839C23-67A7-47F7-A462-13589C4E7FC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01962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305977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39C23-67A7-47F7-A462-13589C4E7FCB}"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28175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39C23-67A7-47F7-A462-13589C4E7FCB}"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306149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9C23-67A7-47F7-A462-13589C4E7FCB}"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132891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408759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839C23-67A7-47F7-A462-13589C4E7FCB}"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4217-B89B-46F0-9366-D2FC27896353}" type="slidenum">
              <a:rPr lang="en-US" smtClean="0"/>
              <a:t>‹#›</a:t>
            </a:fld>
            <a:endParaRPr lang="en-US"/>
          </a:p>
        </p:txBody>
      </p:sp>
    </p:spTree>
    <p:extLst>
      <p:ext uri="{BB962C8B-B14F-4D97-AF65-F5344CB8AC3E}">
        <p14:creationId xmlns:p14="http://schemas.microsoft.com/office/powerpoint/2010/main" val="271077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839C23-67A7-47F7-A462-13589C4E7FCB}" type="datetimeFigureOut">
              <a:rPr lang="en-US" smtClean="0"/>
              <a:t>1/30/2023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E74217-B89B-46F0-9366-D2FC27896353}" type="slidenum">
              <a:rPr lang="en-US" smtClean="0"/>
              <a:t>‹#›</a:t>
            </a:fld>
            <a:endParaRPr lang="en-US"/>
          </a:p>
        </p:txBody>
      </p:sp>
    </p:spTree>
    <p:extLst>
      <p:ext uri="{BB962C8B-B14F-4D97-AF65-F5344CB8AC3E}">
        <p14:creationId xmlns:p14="http://schemas.microsoft.com/office/powerpoint/2010/main" val="3537926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BÁO CÁO TTTN</a:t>
            </a:r>
            <a:endParaRPr lang="en-US" dirty="0"/>
          </a:p>
        </p:txBody>
      </p:sp>
      <p:sp>
        <p:nvSpPr>
          <p:cNvPr id="3" name="Subtitle 2"/>
          <p:cNvSpPr>
            <a:spLocks noGrp="1"/>
          </p:cNvSpPr>
          <p:nvPr>
            <p:ph type="subTitle" idx="1"/>
          </p:nvPr>
        </p:nvSpPr>
        <p:spPr/>
        <p:txBody>
          <a:bodyPr/>
          <a:lstStyle/>
          <a:p>
            <a:r>
              <a:rPr lang="vi-VN" dirty="0"/>
              <a:t>Nghiên cứu phát triển phần mềm thuật toán song song tìm lõi mạng </a:t>
            </a:r>
            <a:r>
              <a:rPr lang="vi-VN" dirty="0" smtClean="0"/>
              <a:t>lưới</a:t>
            </a:r>
            <a:endParaRPr lang="en-US" dirty="0" smtClean="0"/>
          </a:p>
          <a:p>
            <a:r>
              <a:rPr lang="en-US" dirty="0" smtClean="0"/>
              <a:t>GVHD: </a:t>
            </a:r>
            <a:r>
              <a:rPr lang="en-US" dirty="0"/>
              <a:t>TS. </a:t>
            </a:r>
            <a:r>
              <a:rPr lang="en-US" dirty="0" err="1"/>
              <a:t>Trần</a:t>
            </a:r>
            <a:r>
              <a:rPr lang="en-US" dirty="0"/>
              <a:t> </a:t>
            </a:r>
            <a:r>
              <a:rPr lang="en-US" dirty="0" err="1"/>
              <a:t>Tiến</a:t>
            </a:r>
            <a:r>
              <a:rPr lang="en-US" dirty="0"/>
              <a:t> </a:t>
            </a:r>
            <a:r>
              <a:rPr lang="en-US" dirty="0" err="1"/>
              <a:t>Dũng</a:t>
            </a:r>
            <a:endParaRPr lang="en-US" dirty="0"/>
          </a:p>
        </p:txBody>
      </p:sp>
    </p:spTree>
    <p:extLst>
      <p:ext uri="{BB962C8B-B14F-4D97-AF65-F5344CB8AC3E}">
        <p14:creationId xmlns:p14="http://schemas.microsoft.com/office/powerpoint/2010/main" val="288545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1180" y="662499"/>
            <a:ext cx="7051930" cy="646331"/>
          </a:xfrm>
          <a:prstGeom prst="rect">
            <a:avLst/>
          </a:prstGeom>
        </p:spPr>
        <p:txBody>
          <a:bodyPr wrap="none">
            <a:spAutoFit/>
          </a:bodyPr>
          <a:lstStyle/>
          <a:p>
            <a:r>
              <a:rPr lang="en-US" sz="3600" b="1" i="0" dirty="0" smtClean="0">
                <a:solidFill>
                  <a:srgbClr val="414141"/>
                </a:solidFill>
                <a:effectLst/>
                <a:latin typeface="Verdana" panose="020B0604030504040204" pitchFamily="34" charset="0"/>
              </a:rPr>
              <a:t>2. </a:t>
            </a:r>
            <a:r>
              <a:rPr lang="en-US" sz="3600" b="1" i="0" dirty="0" err="1" smtClean="0">
                <a:solidFill>
                  <a:srgbClr val="414141"/>
                </a:solidFill>
                <a:effectLst/>
                <a:latin typeface="Verdana" panose="020B0604030504040204" pitchFamily="34" charset="0"/>
              </a:rPr>
              <a:t>Cài</a:t>
            </a:r>
            <a:r>
              <a:rPr lang="en-US" sz="3600" b="1" i="0" dirty="0" smtClean="0">
                <a:solidFill>
                  <a:srgbClr val="414141"/>
                </a:solidFill>
                <a:effectLst/>
                <a:latin typeface="Verdana" panose="020B0604030504040204" pitchFamily="34" charset="0"/>
              </a:rPr>
              <a:t> </a:t>
            </a:r>
            <a:r>
              <a:rPr lang="en-US" sz="3600" b="1" i="0" dirty="0" err="1" smtClean="0">
                <a:solidFill>
                  <a:srgbClr val="414141"/>
                </a:solidFill>
                <a:effectLst/>
                <a:latin typeface="Verdana" panose="020B0604030504040204" pitchFamily="34" charset="0"/>
              </a:rPr>
              <a:t>đặt</a:t>
            </a:r>
            <a:r>
              <a:rPr lang="en-US" sz="3600" b="1" i="0" dirty="0" smtClean="0">
                <a:solidFill>
                  <a:srgbClr val="414141"/>
                </a:solidFill>
                <a:effectLst/>
                <a:latin typeface="Verdana" panose="020B0604030504040204" pitchFamily="34" charset="0"/>
              </a:rPr>
              <a:t> C-Biomarker.net</a:t>
            </a:r>
            <a:endParaRPr lang="en-US" sz="3600" b="1" dirty="0"/>
          </a:p>
        </p:txBody>
      </p:sp>
      <p:sp>
        <p:nvSpPr>
          <p:cNvPr id="3" name="Rectangle 2"/>
          <p:cNvSpPr/>
          <p:nvPr/>
        </p:nvSpPr>
        <p:spPr>
          <a:xfrm>
            <a:off x="1515036" y="1308830"/>
            <a:ext cx="6096000" cy="1200329"/>
          </a:xfrm>
          <a:prstGeom prst="rect">
            <a:avLst/>
          </a:prstGeom>
        </p:spPr>
        <p:txBody>
          <a:bodyPr>
            <a:spAutoFit/>
          </a:bodyPr>
          <a:lstStyle/>
          <a:p>
            <a:r>
              <a:rPr lang="vi-VN" b="0" i="0" dirty="0" smtClean="0">
                <a:solidFill>
                  <a:srgbClr val="414141"/>
                </a:solidFill>
                <a:effectLst/>
                <a:latin typeface="Verdana" panose="020B0604030504040204" pitchFamily="34" charset="0"/>
              </a:rPr>
              <a:t>Bao gồm hai cách:</a:t>
            </a:r>
            <a:r>
              <a:rPr lang="vi-VN" dirty="0" smtClean="0"/>
              <a:t/>
            </a:r>
            <a:br>
              <a:rPr lang="vi-VN" dirty="0" smtClean="0"/>
            </a:br>
            <a:r>
              <a:rPr lang="en-US" dirty="0">
                <a:solidFill>
                  <a:srgbClr val="414141"/>
                </a:solidFill>
                <a:latin typeface="Verdana" panose="020B0604030504040204" pitchFamily="34" charset="0"/>
              </a:rPr>
              <a:t>	</a:t>
            </a:r>
            <a:r>
              <a:rPr lang="vi-VN" b="0" i="0" dirty="0" smtClean="0">
                <a:solidFill>
                  <a:srgbClr val="414141"/>
                </a:solidFill>
                <a:effectLst/>
                <a:latin typeface="Verdana" panose="020B0604030504040204" pitchFamily="34" charset="0"/>
              </a:rPr>
              <a:t>Cách 1: Cài đặt từ file</a:t>
            </a:r>
            <a:r>
              <a:rPr lang="vi-VN" dirty="0" smtClean="0"/>
              <a:t/>
            </a:r>
            <a:br>
              <a:rPr lang="vi-VN" dirty="0" smtClean="0"/>
            </a:br>
            <a:r>
              <a:rPr lang="vi-VN" b="0" i="0" dirty="0" smtClean="0">
                <a:solidFill>
                  <a:srgbClr val="414141"/>
                </a:solidFill>
                <a:effectLst/>
                <a:latin typeface="Verdana" panose="020B0604030504040204" pitchFamily="34" charset="0"/>
              </a:rPr>
              <a:t>Sau khi cài đặt Cytoscape, khi phần mềm được mở, hãy mở phần mềm vào giao diện như sau:</a:t>
            </a:r>
            <a:endParaRPr lang="en-US" dirty="0"/>
          </a:p>
        </p:txBody>
      </p:sp>
      <p:pic>
        <p:nvPicPr>
          <p:cNvPr id="4" name="Picture 3"/>
          <p:cNvPicPr/>
          <p:nvPr/>
        </p:nvPicPr>
        <p:blipFill>
          <a:blip r:embed="rId2"/>
          <a:stretch>
            <a:fillRect/>
          </a:stretch>
        </p:blipFill>
        <p:spPr>
          <a:xfrm>
            <a:off x="3783106" y="2837610"/>
            <a:ext cx="5186082" cy="3227014"/>
          </a:xfrm>
          <a:prstGeom prst="rect">
            <a:avLst/>
          </a:prstGeom>
        </p:spPr>
      </p:pic>
      <p:sp>
        <p:nvSpPr>
          <p:cNvPr id="5" name="Rectangle 4"/>
          <p:cNvSpPr/>
          <p:nvPr/>
        </p:nvSpPr>
        <p:spPr>
          <a:xfrm>
            <a:off x="3966673" y="6208409"/>
            <a:ext cx="4818948"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9: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phần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mềm</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endParaRPr lang="en-US" dirty="0"/>
          </a:p>
        </p:txBody>
      </p:sp>
    </p:spTree>
    <p:extLst>
      <p:ext uri="{BB962C8B-B14F-4D97-AF65-F5344CB8AC3E}">
        <p14:creationId xmlns:p14="http://schemas.microsoft.com/office/powerpoint/2010/main" val="165447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082" y="627547"/>
            <a:ext cx="6096000" cy="923330"/>
          </a:xfrm>
          <a:prstGeom prst="rect">
            <a:avLst/>
          </a:prstGeom>
        </p:spPr>
        <p:txBody>
          <a:bodyPr>
            <a:spAutoFit/>
          </a:bodyPr>
          <a:lstStyle/>
          <a:p>
            <a:r>
              <a:rPr lang="en-US" b="0" i="0" dirty="0" err="1" smtClean="0">
                <a:solidFill>
                  <a:srgbClr val="414141"/>
                </a:solidFill>
                <a:effectLst/>
                <a:latin typeface="Verdana" panose="020B0604030504040204" pitchFamily="34" charset="0"/>
              </a:rPr>
              <a:t>Để</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ứng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dụng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vào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chọn</a:t>
            </a:r>
            <a:r>
              <a:rPr lang="en-US" b="0" i="0" dirty="0" smtClean="0">
                <a:solidFill>
                  <a:srgbClr val="414141"/>
                </a:solidFill>
                <a:effectLst/>
                <a:latin typeface="Verdana" panose="020B0604030504040204" pitchFamily="34" charset="0"/>
              </a:rPr>
              <a:t> Apps </a:t>
            </a:r>
            <a:r>
              <a:rPr lang="en-US" b="0" i="0" dirty="0" err="1" smtClean="0">
                <a:solidFill>
                  <a:srgbClr val="414141"/>
                </a:solidFill>
                <a:effectLst/>
                <a:latin typeface="Verdana" panose="020B0604030504040204" pitchFamily="34" charset="0"/>
              </a:rPr>
              <a:t>trong</a:t>
            </a:r>
            <a:r>
              <a:rPr lang="en-US" b="0" i="0" dirty="0" smtClean="0">
                <a:solidFill>
                  <a:srgbClr val="414141"/>
                </a:solidFill>
                <a:effectLst/>
                <a:latin typeface="Verdana" panose="020B0604030504040204" pitchFamily="34" charset="0"/>
              </a:rPr>
              <a:t> menu Software </a:t>
            </a:r>
            <a:r>
              <a:rPr lang="en-US" b="0" i="0" dirty="0" err="1" smtClean="0">
                <a:solidFill>
                  <a:srgbClr val="414141"/>
                </a:solidFill>
                <a:effectLst/>
                <a:latin typeface="Verdana" panose="020B0604030504040204" pitchFamily="34" charset="0"/>
              </a:rPr>
              <a:t>và</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sau</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đó</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chọn</a:t>
            </a:r>
            <a:r>
              <a:rPr lang="en-US" b="0" i="0" dirty="0" smtClean="0">
                <a:solidFill>
                  <a:srgbClr val="414141"/>
                </a:solidFill>
                <a:effectLst/>
                <a:latin typeface="Verdana" panose="020B0604030504040204" pitchFamily="34" charset="0"/>
              </a:rPr>
              <a:t> App Manager,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App Manager </a:t>
            </a:r>
            <a:r>
              <a:rPr lang="en-US" b="0" i="0" dirty="0" err="1" smtClean="0">
                <a:solidFill>
                  <a:srgbClr val="414141"/>
                </a:solidFill>
                <a:effectLst/>
                <a:latin typeface="Verdana" panose="020B0604030504040204" pitchFamily="34" charset="0"/>
              </a:rPr>
              <a:t>xuất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hiện</a:t>
            </a:r>
            <a:r>
              <a:rPr lang="en-US" b="0" i="0" dirty="0" smtClean="0">
                <a:solidFill>
                  <a:srgbClr val="414141"/>
                </a:solidFill>
                <a:effectLst/>
                <a:latin typeface="Verdana" panose="020B0604030504040204" pitchFamily="34" charset="0"/>
              </a:rPr>
              <a:t>:</a:t>
            </a:r>
            <a:endParaRPr lang="en-US" dirty="0"/>
          </a:p>
        </p:txBody>
      </p:sp>
      <p:pic>
        <p:nvPicPr>
          <p:cNvPr id="3" name="Picture 2"/>
          <p:cNvPicPr/>
          <p:nvPr/>
        </p:nvPicPr>
        <p:blipFill>
          <a:blip r:embed="rId2"/>
          <a:stretch>
            <a:fillRect/>
          </a:stretch>
        </p:blipFill>
        <p:spPr>
          <a:xfrm>
            <a:off x="3860146" y="1916729"/>
            <a:ext cx="4707992" cy="3986530"/>
          </a:xfrm>
          <a:prstGeom prst="rect">
            <a:avLst/>
          </a:prstGeom>
        </p:spPr>
      </p:pic>
      <p:sp>
        <p:nvSpPr>
          <p:cNvPr id="4" name="Rectangle 3"/>
          <p:cNvSpPr/>
          <p:nvPr/>
        </p:nvSpPr>
        <p:spPr>
          <a:xfrm>
            <a:off x="4226258" y="6084445"/>
            <a:ext cx="3975768"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10: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App Manager</a:t>
            </a:r>
            <a:endParaRPr lang="en-US" dirty="0"/>
          </a:p>
        </p:txBody>
      </p:sp>
    </p:spTree>
    <p:extLst>
      <p:ext uri="{BB962C8B-B14F-4D97-AF65-F5344CB8AC3E}">
        <p14:creationId xmlns:p14="http://schemas.microsoft.com/office/powerpoint/2010/main" val="140332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059" y="717648"/>
            <a:ext cx="6096000" cy="1200329"/>
          </a:xfrm>
          <a:prstGeom prst="rect">
            <a:avLst/>
          </a:prstGeom>
        </p:spPr>
        <p:txBody>
          <a:bodyPr>
            <a:spAutoFit/>
          </a:bodyPr>
          <a:lstStyle/>
          <a:p>
            <a:r>
              <a:rPr lang="vi-VN" b="0" i="0" dirty="0" smtClean="0">
                <a:solidFill>
                  <a:srgbClr val="414141"/>
                </a:solidFill>
                <a:effectLst/>
                <a:latin typeface="Verdana" panose="020B0604030504040204" pitchFamily="34" charset="0"/>
              </a:rPr>
              <a:t>Nhấp vào "Install from file", sau đó chọn đường dẫn đến tập tin plugin và nhấp vào Open. Sau khi cài đặt thành công, giao diện cài đặt hiện tại sẽ hiển thị như sau:</a:t>
            </a:r>
            <a:endParaRPr lang="en-US" dirty="0"/>
          </a:p>
        </p:txBody>
      </p:sp>
      <p:pic>
        <p:nvPicPr>
          <p:cNvPr id="3" name="Picture 2"/>
          <p:cNvPicPr/>
          <p:nvPr/>
        </p:nvPicPr>
        <p:blipFill>
          <a:blip r:embed="rId2"/>
          <a:stretch>
            <a:fillRect/>
          </a:stretch>
        </p:blipFill>
        <p:spPr>
          <a:xfrm>
            <a:off x="3606240" y="1917977"/>
            <a:ext cx="5140997" cy="4360489"/>
          </a:xfrm>
          <a:prstGeom prst="rect">
            <a:avLst/>
          </a:prstGeom>
        </p:spPr>
      </p:pic>
      <p:sp>
        <p:nvSpPr>
          <p:cNvPr id="4" name="Rectangle 3"/>
          <p:cNvSpPr/>
          <p:nvPr/>
        </p:nvSpPr>
        <p:spPr>
          <a:xfrm>
            <a:off x="3968441" y="6377499"/>
            <a:ext cx="4416594"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11: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ứng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dụng</a:t>
            </a:r>
            <a:endParaRPr lang="en-US" dirty="0"/>
          </a:p>
        </p:txBody>
      </p:sp>
    </p:spTree>
    <p:extLst>
      <p:ext uri="{BB962C8B-B14F-4D97-AF65-F5344CB8AC3E}">
        <p14:creationId xmlns:p14="http://schemas.microsoft.com/office/powerpoint/2010/main" val="29609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8106" y="260987"/>
            <a:ext cx="6096000" cy="1754326"/>
          </a:xfrm>
          <a:prstGeom prst="rect">
            <a:avLst/>
          </a:prstGeom>
        </p:spPr>
        <p:txBody>
          <a:bodyPr>
            <a:spAutoFit/>
          </a:bodyPr>
          <a:lstStyle/>
          <a:p>
            <a:r>
              <a:rPr lang="en-US" b="0" i="0" dirty="0" err="1" smtClean="0">
                <a:solidFill>
                  <a:srgbClr val="414141"/>
                </a:solidFill>
                <a:effectLst/>
                <a:latin typeface="Verdana" panose="020B0604030504040204" pitchFamily="34" charset="0"/>
              </a:rPr>
              <a:t>Cách</a:t>
            </a:r>
            <a:r>
              <a:rPr lang="en-US" b="0" i="0" dirty="0" smtClean="0">
                <a:solidFill>
                  <a:srgbClr val="414141"/>
                </a:solidFill>
                <a:effectLst/>
                <a:latin typeface="Verdana" panose="020B0604030504040204" pitchFamily="34" charset="0"/>
              </a:rPr>
              <a:t> 2: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từ</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AppStore</a:t>
            </a:r>
            <a:r>
              <a:rPr lang="en-US" dirty="0" smtClean="0"/>
              <a:t/>
            </a:r>
            <a:br>
              <a:rPr lang="en-US" dirty="0" smtClean="0"/>
            </a:br>
            <a:r>
              <a:rPr lang="en-US" b="0" i="0" dirty="0" err="1" smtClean="0">
                <a:solidFill>
                  <a:srgbClr val="414141"/>
                </a:solidFill>
                <a:effectLst/>
                <a:latin typeface="Verdana" panose="020B0604030504040204" pitchFamily="34" charset="0"/>
              </a:rPr>
              <a:t>Tự</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động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từ</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AppStore</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Chọn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ứng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dụng</a:t>
            </a:r>
            <a:r>
              <a:rPr lang="en-US" b="0" i="0" dirty="0" smtClean="0">
                <a:solidFill>
                  <a:srgbClr val="414141"/>
                </a:solidFill>
                <a:effectLst/>
                <a:latin typeface="Verdana" panose="020B0604030504040204" pitchFamily="34" charset="0"/>
              </a:rPr>
              <a:t> menu → </a:t>
            </a:r>
            <a:r>
              <a:rPr lang="en-US" b="0" i="0" dirty="0" err="1" smtClean="0">
                <a:solidFill>
                  <a:srgbClr val="414141"/>
                </a:solidFill>
                <a:effectLst/>
                <a:latin typeface="Verdana" panose="020B0604030504040204" pitchFamily="34" charset="0"/>
              </a:rPr>
              <a:t>Quản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lý</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ứng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dụng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trong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Sau</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đó</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nhập</a:t>
            </a:r>
            <a:r>
              <a:rPr lang="en-US" b="0" i="0" dirty="0" smtClean="0">
                <a:solidFill>
                  <a:srgbClr val="414141"/>
                </a:solidFill>
                <a:effectLst/>
                <a:latin typeface="Verdana" panose="020B0604030504040204" pitchFamily="34" charset="0"/>
              </a:rPr>
              <a:t> C-Biomarker.net </a:t>
            </a:r>
            <a:r>
              <a:rPr lang="en-US" b="0" i="0" dirty="0" err="1" smtClean="0">
                <a:solidFill>
                  <a:srgbClr val="414141"/>
                </a:solidFill>
                <a:effectLst/>
                <a:latin typeface="Verdana" panose="020B0604030504040204" pitchFamily="34" charset="0"/>
              </a:rPr>
              <a:t>vào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hộp</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tìm</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kiếm</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nhấp</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vào</a:t>
            </a:r>
            <a:r>
              <a:rPr lang="en-US" b="0" i="0" dirty="0" smtClean="0">
                <a:solidFill>
                  <a:srgbClr val="414141"/>
                </a:solidFill>
                <a:effectLst/>
                <a:latin typeface="Verdana" panose="020B0604030504040204" pitchFamily="34" charset="0"/>
              </a:rPr>
              <a:t> C-Biomarker.net </a:t>
            </a:r>
            <a:r>
              <a:rPr lang="en-US" b="0" i="0" dirty="0" err="1" smtClean="0">
                <a:solidFill>
                  <a:srgbClr val="414141"/>
                </a:solidFill>
                <a:effectLst/>
                <a:latin typeface="Verdana" panose="020B0604030504040204" pitchFamily="34" charset="0"/>
              </a:rPr>
              <a:t>trong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Vùng</a:t>
            </a:r>
            <a:r>
              <a:rPr lang="en-US" b="0" i="0" dirty="0" smtClean="0">
                <a:solidFill>
                  <a:srgbClr val="414141"/>
                </a:solidFill>
                <a:effectLst/>
                <a:latin typeface="Verdana" panose="020B0604030504040204" pitchFamily="34" charset="0"/>
              </a:rPr>
              <a:t> 2 </a:t>
            </a:r>
            <a:r>
              <a:rPr lang="en-US" b="0" i="0" dirty="0" err="1" smtClean="0">
                <a:solidFill>
                  <a:srgbClr val="414141"/>
                </a:solidFill>
                <a:effectLst/>
                <a:latin typeface="Verdana" panose="020B0604030504040204" pitchFamily="34" charset="0"/>
              </a:rPr>
              <a:t>và</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nhấp</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vào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nút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thành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công</a:t>
            </a:r>
            <a:r>
              <a:rPr lang="en-US" b="0" i="0" dirty="0" smtClean="0">
                <a:solidFill>
                  <a:srgbClr val="414141"/>
                </a:solidFill>
                <a:effectLst/>
                <a:latin typeface="Verdana" panose="020B0604030504040204" pitchFamily="34" charset="0"/>
              </a:rPr>
              <a:t>.</a:t>
            </a:r>
            <a:endParaRPr lang="en-US" dirty="0"/>
          </a:p>
        </p:txBody>
      </p:sp>
      <p:sp>
        <p:nvSpPr>
          <p:cNvPr id="3" name="Rectangle 2"/>
          <p:cNvSpPr/>
          <p:nvPr/>
        </p:nvSpPr>
        <p:spPr>
          <a:xfrm>
            <a:off x="1878106" y="2128331"/>
            <a:ext cx="6096000" cy="1477328"/>
          </a:xfrm>
          <a:prstGeom prst="rect">
            <a:avLst/>
          </a:prstGeom>
        </p:spPr>
        <p:txBody>
          <a:bodyPr>
            <a:spAutoFit/>
          </a:bodyPr>
          <a:lstStyle/>
          <a:p>
            <a:r>
              <a:rPr lang="vi-VN" b="0" i="0" dirty="0" smtClean="0">
                <a:solidFill>
                  <a:srgbClr val="414141"/>
                </a:solidFill>
                <a:effectLst/>
                <a:latin typeface="Verdana" panose="020B0604030504040204" pitchFamily="34" charset="0"/>
              </a:rPr>
              <a:t>Giới thiệu ngắn gọn về cách sử dụng phần mềm</a:t>
            </a:r>
            <a:r>
              <a:rPr lang="vi-VN" dirty="0" smtClean="0"/>
              <a:t/>
            </a:r>
            <a:br>
              <a:rPr lang="vi-VN" dirty="0" smtClean="0"/>
            </a:br>
            <a:r>
              <a:rPr lang="vi-VN" b="0" i="0" dirty="0" smtClean="0">
                <a:solidFill>
                  <a:srgbClr val="414141"/>
                </a:solidFill>
                <a:effectLst/>
                <a:latin typeface="Verdana" panose="020B0604030504040204" pitchFamily="34" charset="0"/>
              </a:rPr>
              <a:t>Sau khi cài đặt thành công ứng dụng, trong menu dọc của Cytoscape, một menu dọc có tên là "C-Biomarker.net" sẽ xuất hiện. Nhấp vào menu dọc và giao diện ứng dụng sẽ xuất hiện như sau</a:t>
            </a:r>
            <a:endParaRPr lang="en-US" dirty="0"/>
          </a:p>
        </p:txBody>
      </p:sp>
      <p:pic>
        <p:nvPicPr>
          <p:cNvPr id="4" name="Picture 3"/>
          <p:cNvPicPr/>
          <p:nvPr/>
        </p:nvPicPr>
        <p:blipFill>
          <a:blip r:embed="rId2"/>
          <a:stretch>
            <a:fillRect/>
          </a:stretch>
        </p:blipFill>
        <p:spPr>
          <a:xfrm>
            <a:off x="3502473" y="3718677"/>
            <a:ext cx="5076750" cy="2517705"/>
          </a:xfrm>
          <a:prstGeom prst="rect">
            <a:avLst/>
          </a:prstGeom>
        </p:spPr>
      </p:pic>
      <p:sp>
        <p:nvSpPr>
          <p:cNvPr id="5" name="Rectangle 4"/>
          <p:cNvSpPr/>
          <p:nvPr/>
        </p:nvSpPr>
        <p:spPr>
          <a:xfrm>
            <a:off x="2281519" y="6236382"/>
            <a:ext cx="7857564" cy="369332"/>
          </a:xfrm>
          <a:prstGeom prst="rect">
            <a:avLst/>
          </a:prstGeom>
        </p:spPr>
        <p:txBody>
          <a:bodyPr wrap="squar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12: Tab "Biomarker Node" </a:t>
            </a:r>
            <a:r>
              <a:rPr lang="en-US" b="0" i="0" dirty="0" err="1" smtClean="0">
                <a:solidFill>
                  <a:srgbClr val="414141"/>
                </a:solidFill>
                <a:effectLst/>
                <a:latin typeface="Verdana" panose="020B0604030504040204" pitchFamily="34" charset="0"/>
              </a:rPr>
              <a:t>cho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ứng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dụng</a:t>
            </a:r>
            <a:r>
              <a:rPr lang="en-US" b="0" i="0" dirty="0" smtClean="0">
                <a:solidFill>
                  <a:srgbClr val="414141"/>
                </a:solidFill>
                <a:effectLst/>
                <a:latin typeface="Verdana" panose="020B0604030504040204" pitchFamily="34" charset="0"/>
              </a:rPr>
              <a:t> C-Biomarker.net</a:t>
            </a:r>
            <a:endParaRPr lang="en-US" dirty="0"/>
          </a:p>
        </p:txBody>
      </p:sp>
    </p:spTree>
    <p:extLst>
      <p:ext uri="{BB962C8B-B14F-4D97-AF65-F5344CB8AC3E}">
        <p14:creationId xmlns:p14="http://schemas.microsoft.com/office/powerpoint/2010/main" val="55948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8424" y="335846"/>
            <a:ext cx="8162364" cy="4801314"/>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Ứng dụng bao gồm hai tab sau:</a:t>
            </a:r>
            <a:r>
              <a:rPr lang="vi-VN" dirty="0" smtClean="0"/>
              <a:t/>
            </a:r>
            <a:br>
              <a:rPr lang="vi-VN" dirty="0" smtClean="0"/>
            </a:br>
            <a:r>
              <a:rPr lang="en-US" dirty="0" smtClean="0"/>
              <a:t>*</a:t>
            </a:r>
            <a:r>
              <a:rPr lang="vi-VN" b="0" i="0" dirty="0" smtClean="0">
                <a:solidFill>
                  <a:srgbClr val="414141"/>
                </a:solidFill>
                <a:effectLst/>
                <a:latin typeface="Verdana" panose="020B0604030504040204" pitchFamily="34" charset="0"/>
              </a:rPr>
              <a:t> Tab Biomarker Node (Chức năng chính): Để tìm Biomarker Node từ mạng hiện tại, hãy làm theo các bước sau:</a:t>
            </a:r>
            <a:r>
              <a:rPr lang="vi-VN" dirty="0" smtClean="0"/>
              <a:t/>
            </a:r>
            <a:br>
              <a:rPr lang="vi-VN" dirty="0" smtClean="0"/>
            </a:br>
            <a:r>
              <a:rPr lang="vi-VN" b="0" i="0" dirty="0" smtClean="0">
                <a:solidFill>
                  <a:srgbClr val="414141"/>
                </a:solidFill>
                <a:effectLst/>
                <a:latin typeface="Verdana" panose="020B0604030504040204" pitchFamily="34" charset="0"/>
              </a:rPr>
              <a:t>1. Nhấp vào một trong các nút radio sau để chọn chế độ chạy: thứ tự trên CPU, song song trên CPU trên GPU.</a:t>
            </a:r>
            <a:r>
              <a:rPr lang="vi-VN" dirty="0" smtClean="0"/>
              <a:t/>
            </a:r>
            <a:br>
              <a:rPr lang="vi-VN" dirty="0" smtClean="0"/>
            </a:br>
            <a:r>
              <a:rPr lang="vi-VN" b="0" i="0" dirty="0" smtClean="0">
                <a:solidFill>
                  <a:srgbClr val="414141"/>
                </a:solidFill>
                <a:effectLst/>
                <a:latin typeface="Verdana" panose="020B0604030504040204" pitchFamily="34" charset="0"/>
              </a:rPr>
              <a:t>2. Nhấp vào nút Run để chọn tệp kết quả bạn muốn lưu.</a:t>
            </a:r>
            <a:r>
              <a:rPr lang="vi-VN" dirty="0" smtClean="0"/>
              <a:t/>
            </a:r>
            <a:br>
              <a:rPr lang="vi-VN" dirty="0" smtClean="0"/>
            </a:br>
            <a:r>
              <a:rPr lang="vi-VN" b="0" i="0" dirty="0" smtClean="0">
                <a:solidFill>
                  <a:srgbClr val="414141"/>
                </a:solidFill>
                <a:effectLst/>
                <a:latin typeface="Verdana" panose="020B0604030504040204" pitchFamily="34" charset="0"/>
              </a:rPr>
              <a:t> </a:t>
            </a:r>
            <a:r>
              <a:rPr lang="en-US" b="0" i="0" dirty="0" smtClean="0">
                <a:solidFill>
                  <a:srgbClr val="414141"/>
                </a:solidFill>
                <a:effectLst/>
                <a:latin typeface="Verdana" panose="020B0604030504040204" pitchFamily="34" charset="0"/>
              </a:rPr>
              <a:t>* </a:t>
            </a:r>
            <a:r>
              <a:rPr lang="vi-VN" b="0" i="0" dirty="0" smtClean="0">
                <a:solidFill>
                  <a:srgbClr val="414141"/>
                </a:solidFill>
                <a:effectLst/>
                <a:latin typeface="Verdana" panose="020B0604030504040204" pitchFamily="34" charset="0"/>
              </a:rPr>
              <a:t>Mở rộng tab (tính năng bổ sung):</a:t>
            </a:r>
            <a:r>
              <a:rPr lang="vi-VN" dirty="0" smtClean="0"/>
              <a:t/>
            </a:r>
            <a:br>
              <a:rPr lang="vi-VN" dirty="0" smtClean="0"/>
            </a:br>
            <a:r>
              <a:rPr lang="vi-VN" b="0" i="0" dirty="0" smtClean="0">
                <a:solidFill>
                  <a:srgbClr val="414141"/>
                </a:solidFill>
                <a:effectLst/>
                <a:latin typeface="Verdana" panose="020B0604030504040204" pitchFamily="34" charset="0"/>
              </a:rPr>
              <a:t>1. Tìm lõi mạng (K-core, R-core) hoặc tìm độ kín phân tầng nút dễ bị tổn thương (HC) chống lại đột biến bằng cách làm theo các bước sau:</a:t>
            </a:r>
            <a:r>
              <a:rPr lang="vi-VN" dirty="0" smtClean="0"/>
              <a:t/>
            </a:r>
            <a:br>
              <a:rPr lang="vi-VN" dirty="0" smtClean="0"/>
            </a:br>
            <a:r>
              <a:rPr lang="vi-VN" b="0" i="0" dirty="0" smtClean="0">
                <a:solidFill>
                  <a:srgbClr val="414141"/>
                </a:solidFill>
                <a:effectLst/>
                <a:latin typeface="Verdana" panose="020B0604030504040204" pitchFamily="34" charset="0"/>
              </a:rPr>
              <a:t>1.1. K-Core, R-Core, độ chặt lớp.</a:t>
            </a:r>
            <a:r>
              <a:rPr lang="vi-VN" dirty="0" smtClean="0"/>
              <a:t/>
            </a:r>
            <a:br>
              <a:rPr lang="vi-VN" dirty="0" smtClean="0"/>
            </a:br>
            <a:r>
              <a:rPr lang="vi-VN" b="0" i="0" dirty="0" smtClean="0">
                <a:solidFill>
                  <a:srgbClr val="414141"/>
                </a:solidFill>
                <a:effectLst/>
                <a:latin typeface="Verdana" panose="020B0604030504040204" pitchFamily="34" charset="0"/>
              </a:rPr>
              <a:t>1.2. Một lần nữa, chọn chế độ chạy bằng cách nhấp vào một trong các nút radio sau: Thứ tự trên CPU, song song trên CPU trên GPU.</a:t>
            </a:r>
            <a:r>
              <a:rPr lang="vi-VN" dirty="0" smtClean="0"/>
              <a:t/>
            </a:r>
            <a:br>
              <a:rPr lang="vi-VN" dirty="0" smtClean="0"/>
            </a:br>
            <a:r>
              <a:rPr lang="vi-VN" b="0" i="0" dirty="0" smtClean="0">
                <a:solidFill>
                  <a:srgbClr val="414141"/>
                </a:solidFill>
                <a:effectLst/>
                <a:latin typeface="Verdana" panose="020B0604030504040204" pitchFamily="34" charset="0"/>
              </a:rPr>
              <a:t>2. Chuyển đổi KEGG XML thành văn bản: Nếu bạn muốn phân tích tệp XML được tải xuống từ KEGG, trước tiên bạn cần chuyển đổi tệp đó thành tệp văn bản bằng cách nhấp vào nút radio "Chuyển đổi KEGG XML thành văn bản".</a:t>
            </a:r>
            <a:endParaRPr lang="en-US" dirty="0"/>
          </a:p>
        </p:txBody>
      </p:sp>
    </p:spTree>
    <p:extLst>
      <p:ext uri="{BB962C8B-B14F-4D97-AF65-F5344CB8AC3E}">
        <p14:creationId xmlns:p14="http://schemas.microsoft.com/office/powerpoint/2010/main" val="255315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7424" y="203991"/>
            <a:ext cx="6096000" cy="2308324"/>
          </a:xfrm>
          <a:prstGeom prst="rect">
            <a:avLst/>
          </a:prstGeom>
        </p:spPr>
        <p:txBody>
          <a:bodyPr>
            <a:spAutoFit/>
          </a:bodyPr>
          <a:lstStyle/>
          <a:p>
            <a:r>
              <a:rPr lang="vi-VN" b="0" i="0" dirty="0" smtClean="0">
                <a:solidFill>
                  <a:srgbClr val="414141"/>
                </a:solidFill>
                <a:effectLst/>
                <a:latin typeface="Verdana" panose="020B0604030504040204" pitchFamily="34" charset="0"/>
              </a:rPr>
              <a:t>3. Cài đặt KEGscape để đọc tệp mạng từ cơ sở dữ liệu KEGG</a:t>
            </a:r>
            <a:r>
              <a:rPr lang="vi-VN" dirty="0" smtClean="0"/>
              <a:t/>
            </a:r>
            <a:br>
              <a:rPr lang="vi-VN" dirty="0" smtClean="0"/>
            </a:br>
            <a:r>
              <a:rPr lang="vi-VN" b="0" i="0" dirty="0" smtClean="0">
                <a:solidFill>
                  <a:srgbClr val="414141"/>
                </a:solidFill>
                <a:effectLst/>
                <a:latin typeface="Verdana" panose="020B0604030504040204" pitchFamily="34" charset="0"/>
              </a:rPr>
              <a:t>Để trực quan hóa tệp KEGG XML, chúng tôi khuyên người dùng tự động cài đặt từ Cytoscape AppStore: Chọn menu Apps → Quản lý ứng dụng trong Cytoscape Sau đó nhập KEGscape vào hộp tìm kiếm, nhấp vào KEGscape trong Vùng 2 và nhấp vào nút Cài đặt. Cài đặt thành công.</a:t>
            </a:r>
            <a:endParaRPr lang="en-US" dirty="0"/>
          </a:p>
        </p:txBody>
      </p:sp>
      <p:pic>
        <p:nvPicPr>
          <p:cNvPr id="3" name="Picture 2"/>
          <p:cNvPicPr/>
          <p:nvPr/>
        </p:nvPicPr>
        <p:blipFill>
          <a:blip r:embed="rId2"/>
          <a:stretch>
            <a:fillRect/>
          </a:stretch>
        </p:blipFill>
        <p:spPr>
          <a:xfrm>
            <a:off x="2866278" y="2825843"/>
            <a:ext cx="7333679" cy="3292569"/>
          </a:xfrm>
          <a:prstGeom prst="rect">
            <a:avLst/>
          </a:prstGeom>
        </p:spPr>
      </p:pic>
      <p:sp>
        <p:nvSpPr>
          <p:cNvPr id="4" name="Rectangle 3"/>
          <p:cNvSpPr/>
          <p:nvPr/>
        </p:nvSpPr>
        <p:spPr>
          <a:xfrm>
            <a:off x="3587578" y="6247274"/>
            <a:ext cx="5554726"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14: </a:t>
            </a:r>
            <a:r>
              <a:rPr lang="en-US" b="0" i="0" dirty="0" err="1" smtClean="0">
                <a:solidFill>
                  <a:srgbClr val="414141"/>
                </a:solidFill>
                <a:effectLst/>
                <a:latin typeface="Verdana" panose="020B0604030504040204" pitchFamily="34" charset="0"/>
              </a:rPr>
              <a:t>Vị</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trí</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của</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KEGScape</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trong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endParaRPr lang="en-US" dirty="0"/>
          </a:p>
        </p:txBody>
      </p:sp>
    </p:spTree>
    <p:extLst>
      <p:ext uri="{BB962C8B-B14F-4D97-AF65-F5344CB8AC3E}">
        <p14:creationId xmlns:p14="http://schemas.microsoft.com/office/powerpoint/2010/main" val="302855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235" y="612845"/>
            <a:ext cx="7624483" cy="4524315"/>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Tổng quan về C-Biomarker.net</a:t>
            </a:r>
            <a:r>
              <a:rPr lang="vi-VN" dirty="0" smtClean="0"/>
              <a:t/>
            </a:r>
            <a:br>
              <a:rPr lang="vi-VN" dirty="0" smtClean="0"/>
            </a:br>
            <a:r>
              <a:rPr lang="vi-VN" b="0" i="0" dirty="0" smtClean="0">
                <a:solidFill>
                  <a:srgbClr val="414141"/>
                </a:solidFill>
                <a:effectLst/>
                <a:latin typeface="Verdana" panose="020B0604030504040204" pitchFamily="34" charset="0"/>
              </a:rPr>
              <a:t>Sau khi cài đặt, C-Biomarker.net sẽ tự động tải vào App Cytoscape. Quá trình xác định gen đánh dấu sinh học từ C-biomarker.net bao gồm 4 bước: Bước 1 và 2 được thực hiện trong phần mềm và Bước 3 và 4 được thực hiện thông qua các công cụ có sẵn khác. Rõ ràng:</a:t>
            </a:r>
            <a:r>
              <a:rPr lang="vi-VN" dirty="0" smtClean="0"/>
              <a:t/>
            </a:r>
            <a:br>
              <a:rPr lang="vi-VN" dirty="0" smtClean="0"/>
            </a:br>
            <a:r>
              <a:rPr lang="vi-VN" b="0" i="0" dirty="0" smtClean="0">
                <a:solidFill>
                  <a:srgbClr val="414141"/>
                </a:solidFill>
                <a:effectLst/>
                <a:latin typeface="Verdana" panose="020B0604030504040204" pitchFamily="34" charset="0"/>
              </a:rPr>
              <a:t>- Bước 1: Tải mạng bằng cách nhấp vào menu FileImportnetwork from File.</a:t>
            </a:r>
            <a:r>
              <a:rPr lang="vi-VN" dirty="0" smtClean="0"/>
              <a:t/>
            </a:r>
            <a:br>
              <a:rPr lang="vi-VN" dirty="0" smtClean="0"/>
            </a:br>
            <a:r>
              <a:rPr lang="vi-VN" b="0" i="0" dirty="0" smtClean="0">
                <a:solidFill>
                  <a:srgbClr val="414141"/>
                </a:solidFill>
                <a:effectLst/>
                <a:latin typeface="Verdana" panose="020B0604030504040204" pitchFamily="34" charset="0"/>
              </a:rPr>
              <a:t>- Bước 2: Sắp xếp các gen biomarker ứng cử viên bằng cách chọn tab "Biomarker Node" và thực hiện quy trình trong "Giới thiệu ngắn gọn về cách sử dụng phần mềm".</a:t>
            </a:r>
            <a:r>
              <a:rPr lang="vi-VN" dirty="0" smtClean="0"/>
              <a:t/>
            </a:r>
            <a:br>
              <a:rPr lang="vi-VN" dirty="0" smtClean="0"/>
            </a:br>
            <a:r>
              <a:rPr lang="vi-VN" b="0" i="0" dirty="0" smtClean="0">
                <a:solidFill>
                  <a:srgbClr val="414141"/>
                </a:solidFill>
                <a:effectLst/>
                <a:latin typeface="Verdana" panose="020B0604030504040204" pitchFamily="34" charset="0"/>
              </a:rPr>
              <a:t>- Bước 3: Tìm kiếm bằng chứng từ PubMed bằng cách truy cập địa chỉ trang web https://pubmed.ncbi.nlm.nih.gov/ Để tìm kiếm bằng chứng về gen đánh dấu sinh học.</a:t>
            </a:r>
            <a:r>
              <a:rPr lang="vi-VN" dirty="0" smtClean="0"/>
              <a:t/>
            </a:r>
            <a:br>
              <a:rPr lang="vi-VN" dirty="0" smtClean="0"/>
            </a:br>
            <a:r>
              <a:rPr lang="vi-VN" b="0" i="0" dirty="0" smtClean="0">
                <a:solidFill>
                  <a:srgbClr val="414141"/>
                </a:solidFill>
                <a:effectLst/>
                <a:latin typeface="Verdana" panose="020B0604030504040204" pitchFamily="34" charset="0"/>
              </a:rPr>
              <a:t>- Bước 4: Phân tích chức năng sinh học tại địa chỉ website thông qua công cụ phần mềm: https://david.ncifcrf.gov/tools.jsp.</a:t>
            </a:r>
            <a:endParaRPr lang="en-US" dirty="0"/>
          </a:p>
        </p:txBody>
      </p:sp>
    </p:spTree>
    <p:extLst>
      <p:ext uri="{BB962C8B-B14F-4D97-AF65-F5344CB8AC3E}">
        <p14:creationId xmlns:p14="http://schemas.microsoft.com/office/powerpoint/2010/main" val="275876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4694" y="143557"/>
            <a:ext cx="10717306" cy="3970318"/>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C-Biomarker.net tích hợp với Cytoscape và sử dụng thư viện Cytoscape Core để xác định các gen đánh dấu ung thư từ mạng của con người.</a:t>
            </a:r>
            <a:r>
              <a:rPr lang="vi-VN" dirty="0" smtClean="0"/>
              <a:t/>
            </a:r>
            <a:br>
              <a:rPr lang="vi-VN" dirty="0" smtClean="0"/>
            </a:br>
            <a:r>
              <a:rPr lang="vi-VN" b="0" i="0" dirty="0" smtClean="0">
                <a:solidFill>
                  <a:srgbClr val="414141"/>
                </a:solidFill>
                <a:effectLst/>
                <a:latin typeface="Verdana" panose="020B0604030504040204" pitchFamily="34" charset="0"/>
              </a:rPr>
              <a:t>Tính năng phần mềm: Khả năng tính toán nhanh trên các mạng lớn, máy tính được trang bị CPU đa lõi và GPU.</a:t>
            </a:r>
            <a:r>
              <a:rPr lang="vi-VN" dirty="0" smtClean="0"/>
              <a:t/>
            </a:r>
            <a:br>
              <a:rPr lang="vi-VN" dirty="0" smtClean="0"/>
            </a:br>
            <a:r>
              <a:rPr lang="vi-VN" b="0" i="0" dirty="0" smtClean="0">
                <a:solidFill>
                  <a:srgbClr val="414141"/>
                </a:solidFill>
                <a:effectLst/>
                <a:latin typeface="Verdana" panose="020B0604030504040204" pitchFamily="34" charset="0"/>
              </a:rPr>
              <a:t>Nghiên cứu điển hình: Xác định gen đánh dấu sinh học của 17 loại ung thư từ con đường KEGG</a:t>
            </a:r>
            <a:r>
              <a:rPr lang="vi-VN" dirty="0" smtClean="0"/>
              <a:t/>
            </a:r>
            <a:br>
              <a:rPr lang="vi-VN" dirty="0" smtClean="0"/>
            </a:br>
            <a:r>
              <a:rPr lang="vi-VN" b="0" i="0" dirty="0" smtClean="0">
                <a:solidFill>
                  <a:srgbClr val="414141"/>
                </a:solidFill>
                <a:effectLst/>
                <a:latin typeface="Verdana" panose="020B0604030504040204" pitchFamily="34" charset="0"/>
              </a:rPr>
              <a:t>Bước 1: Load network</a:t>
            </a:r>
            <a:r>
              <a:rPr lang="vi-VN" dirty="0" smtClean="0"/>
              <a:t/>
            </a:r>
            <a:br>
              <a:rPr lang="vi-VN" dirty="0" smtClean="0"/>
            </a:br>
            <a:r>
              <a:rPr lang="vi-VN" b="0" i="0" dirty="0" smtClean="0">
                <a:solidFill>
                  <a:srgbClr val="414141"/>
                </a:solidFill>
                <a:effectLst/>
                <a:latin typeface="Verdana" panose="020B0604030504040204" pitchFamily="34" charset="0"/>
              </a:rPr>
              <a:t>Bước 1.1: Tải xuống tệp web (XML) từ cơ sở dữ liệu KEGG</a:t>
            </a:r>
            <a:r>
              <a:rPr lang="vi-VN" dirty="0" smtClean="0"/>
              <a:t/>
            </a:r>
            <a:br>
              <a:rPr lang="vi-VN" dirty="0" smtClean="0"/>
            </a:br>
            <a:r>
              <a:rPr lang="vi-VN" b="0" i="0" dirty="0" smtClean="0">
                <a:solidFill>
                  <a:srgbClr val="414141"/>
                </a:solidFill>
                <a:effectLst/>
                <a:latin typeface="Verdana" panose="020B0604030504040204" pitchFamily="34" charset="0"/>
              </a:rPr>
              <a:t>Người dùng có thể chuẩn bị 17 tệp mạng (KEGG xml).</a:t>
            </a:r>
            <a:r>
              <a:rPr lang="vi-VN" dirty="0" smtClean="0"/>
              <a:t/>
            </a:r>
            <a:br>
              <a:rPr lang="vi-VN" dirty="0" smtClean="0"/>
            </a:br>
            <a:r>
              <a:rPr lang="vi-VN" b="0" i="0" dirty="0" smtClean="0">
                <a:solidFill>
                  <a:srgbClr val="414141"/>
                </a:solidFill>
                <a:effectLst/>
                <a:latin typeface="Verdana" panose="020B0604030504040204" pitchFamily="34" charset="0"/>
              </a:rPr>
              <a:t>Để tải xuống tệp web từ KEGG, người dùng cần truy cập địa chỉ trang web:</a:t>
            </a:r>
            <a:r>
              <a:rPr lang="vi-VN" dirty="0" smtClean="0"/>
              <a:t/>
            </a:r>
            <a:br>
              <a:rPr lang="vi-VN" dirty="0" smtClean="0"/>
            </a:br>
            <a:r>
              <a:rPr lang="vi-VN" b="0" i="0" dirty="0" smtClean="0">
                <a:solidFill>
                  <a:srgbClr val="414141"/>
                </a:solidFill>
                <a:effectLst/>
                <a:latin typeface="Verdana" panose="020B0604030504040204" pitchFamily="34" charset="0"/>
              </a:rPr>
              <a:t>- https://www.genome.jp/kegg/pathway.html#disease</a:t>
            </a:r>
            <a:r>
              <a:rPr lang="vi-VN" dirty="0" smtClean="0"/>
              <a:t/>
            </a:r>
            <a:br>
              <a:rPr lang="vi-VN" dirty="0" smtClean="0"/>
            </a:br>
            <a:r>
              <a:rPr lang="vi-VN" b="0" i="0" dirty="0" smtClean="0">
                <a:solidFill>
                  <a:srgbClr val="414141"/>
                </a:solidFill>
                <a:effectLst/>
                <a:latin typeface="Verdana" panose="020B0604030504040204" pitchFamily="34" charset="0"/>
              </a:rPr>
              <a:t>Chọn bệnh của con người mà bạn muốn tải xuống máy tính.</a:t>
            </a:r>
            <a:r>
              <a:rPr lang="vi-VN" dirty="0" smtClean="0"/>
              <a:t/>
            </a:r>
            <a:br>
              <a:rPr lang="vi-VN" dirty="0" smtClean="0"/>
            </a:br>
            <a:r>
              <a:rPr lang="vi-VN" b="0" i="0" dirty="0" smtClean="0">
                <a:solidFill>
                  <a:srgbClr val="414141"/>
                </a:solidFill>
                <a:effectLst/>
                <a:latin typeface="Verdana" panose="020B0604030504040204" pitchFamily="34" charset="0"/>
              </a:rPr>
              <a:t>Trong ví dụ này, ung thư biểu mô tế bào đáy trong ung thư được chọn: một loại cụ thể và kết quả được thể hiện trong Hình 15.</a:t>
            </a:r>
            <a:endParaRPr lang="en-US" dirty="0"/>
          </a:p>
        </p:txBody>
      </p:sp>
      <p:pic>
        <p:nvPicPr>
          <p:cNvPr id="3" name="Picture 2"/>
          <p:cNvPicPr/>
          <p:nvPr/>
        </p:nvPicPr>
        <p:blipFill>
          <a:blip r:embed="rId2"/>
          <a:stretch>
            <a:fillRect/>
          </a:stretch>
        </p:blipFill>
        <p:spPr>
          <a:xfrm>
            <a:off x="4052103" y="4278349"/>
            <a:ext cx="4356735" cy="748665"/>
          </a:xfrm>
          <a:prstGeom prst="rect">
            <a:avLst/>
          </a:prstGeom>
        </p:spPr>
      </p:pic>
      <p:sp>
        <p:nvSpPr>
          <p:cNvPr id="4" name="Rectangle 3"/>
          <p:cNvSpPr/>
          <p:nvPr/>
        </p:nvSpPr>
        <p:spPr>
          <a:xfrm>
            <a:off x="5048095" y="5191488"/>
            <a:ext cx="2364750"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15: </a:t>
            </a:r>
            <a:r>
              <a:rPr lang="en-US" b="0" i="0" dirty="0" err="1" smtClean="0">
                <a:solidFill>
                  <a:srgbClr val="414141"/>
                </a:solidFill>
                <a:effectLst/>
                <a:latin typeface="Verdana" panose="020B0604030504040204" pitchFamily="34" charset="0"/>
              </a:rPr>
              <a:t>Tải</a:t>
            </a:r>
            <a:r>
              <a:rPr lang="en-US" b="0" i="0" dirty="0" smtClean="0">
                <a:solidFill>
                  <a:srgbClr val="414141"/>
                </a:solidFill>
                <a:effectLst/>
                <a:latin typeface="Verdana" panose="020B0604030504040204" pitchFamily="34" charset="0"/>
              </a:rPr>
              <a:t> KGML</a:t>
            </a:r>
            <a:endParaRPr lang="en-US" dirty="0"/>
          </a:p>
        </p:txBody>
      </p:sp>
    </p:spTree>
    <p:extLst>
      <p:ext uri="{BB962C8B-B14F-4D97-AF65-F5344CB8AC3E}">
        <p14:creationId xmlns:p14="http://schemas.microsoft.com/office/powerpoint/2010/main" val="9817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587" y="162289"/>
            <a:ext cx="9941859" cy="923330"/>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Nhấp vào menu Tải xuống KGML để tải xuống tệp dữ liệu từ KEGG.</a:t>
            </a:r>
            <a:r>
              <a:rPr lang="vi-VN" dirty="0" smtClean="0"/>
              <a:t/>
            </a:r>
            <a:br>
              <a:rPr lang="vi-VN" dirty="0" smtClean="0"/>
            </a:br>
            <a:r>
              <a:rPr lang="vi-VN" b="0" i="0" dirty="0" smtClean="0">
                <a:solidFill>
                  <a:srgbClr val="414141"/>
                </a:solidFill>
                <a:effectLst/>
                <a:latin typeface="Verdana" panose="020B0604030504040204" pitchFamily="34" charset="0"/>
              </a:rPr>
              <a:t>Ví dụ, định dạng dữ liệu chuẩn sử dụng ứng dụng C-Biomarker.net như sau: Basal cell canceroma.xml</a:t>
            </a:r>
            <a:endParaRPr lang="en-US" dirty="0"/>
          </a:p>
        </p:txBody>
      </p:sp>
      <p:pic>
        <p:nvPicPr>
          <p:cNvPr id="3" name="Picture 2"/>
          <p:cNvPicPr/>
          <p:nvPr/>
        </p:nvPicPr>
        <p:blipFill>
          <a:blip r:embed="rId2"/>
          <a:stretch>
            <a:fillRect/>
          </a:stretch>
        </p:blipFill>
        <p:spPr>
          <a:xfrm>
            <a:off x="3326167" y="1085619"/>
            <a:ext cx="5950458" cy="4598894"/>
          </a:xfrm>
          <a:prstGeom prst="rect">
            <a:avLst/>
          </a:prstGeom>
        </p:spPr>
      </p:pic>
      <p:sp>
        <p:nvSpPr>
          <p:cNvPr id="4" name="Rectangle 3"/>
          <p:cNvSpPr/>
          <p:nvPr/>
        </p:nvSpPr>
        <p:spPr>
          <a:xfrm>
            <a:off x="3564963" y="5879958"/>
            <a:ext cx="5142755"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Hình 16: Tệp XML được tải xuống từ KEGG</a:t>
            </a:r>
            <a:endParaRPr lang="en-US" dirty="0"/>
          </a:p>
        </p:txBody>
      </p:sp>
    </p:spTree>
    <p:extLst>
      <p:ext uri="{BB962C8B-B14F-4D97-AF65-F5344CB8AC3E}">
        <p14:creationId xmlns:p14="http://schemas.microsoft.com/office/powerpoint/2010/main" val="268421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0"/>
            <a:ext cx="9982199" cy="1754326"/>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Một tệp XML bao gồm hai phần: mục nhập (thông tin nút) và mối quan hệ (cạnh mạng).</a:t>
            </a:r>
            <a:r>
              <a:rPr lang="vi-VN" dirty="0" smtClean="0"/>
              <a:t/>
            </a:r>
            <a:br>
              <a:rPr lang="vi-VN" dirty="0" smtClean="0"/>
            </a:br>
            <a:r>
              <a:rPr lang="vi-VN" b="0" i="0" dirty="0" smtClean="0">
                <a:solidFill>
                  <a:srgbClr val="414141"/>
                </a:solidFill>
                <a:effectLst/>
                <a:latin typeface="Verdana" panose="020B0604030504040204" pitchFamily="34" charset="0"/>
              </a:rPr>
              <a:t>Bước 1.2: Chuyển đổi XML đã tải xuống thành tệp văn bản.</a:t>
            </a:r>
            <a:r>
              <a:rPr lang="vi-VN" dirty="0" smtClean="0"/>
              <a:t/>
            </a:r>
            <a:br>
              <a:rPr lang="vi-VN" dirty="0" smtClean="0"/>
            </a:br>
            <a:r>
              <a:rPr lang="vi-VN" b="0" i="0" dirty="0" smtClean="0">
                <a:solidFill>
                  <a:srgbClr val="414141"/>
                </a:solidFill>
                <a:effectLst/>
                <a:latin typeface="Verdana" panose="020B0604030504040204" pitchFamily="34" charset="0"/>
              </a:rPr>
              <a:t>Vì các tệp XML không thể chạy trực tiếp trên ứng dụng Cytoscape, bạn cần thay đổi tệp XML thành tệp TXT bằng cách chọn nút Convert KEGG XML to text trong tab Extension. Màn hình để chọn tệp hoặc thư mục bạn muốn chuyển đổi như sau:</a:t>
            </a:r>
            <a:endParaRPr lang="en-US" dirty="0"/>
          </a:p>
        </p:txBody>
      </p:sp>
      <p:pic>
        <p:nvPicPr>
          <p:cNvPr id="3" name="Picture 2"/>
          <p:cNvPicPr/>
          <p:nvPr/>
        </p:nvPicPr>
        <p:blipFill>
          <a:blip r:embed="rId2"/>
          <a:stretch>
            <a:fillRect/>
          </a:stretch>
        </p:blipFill>
        <p:spPr>
          <a:xfrm>
            <a:off x="3585883" y="1891608"/>
            <a:ext cx="5491182" cy="3890627"/>
          </a:xfrm>
          <a:prstGeom prst="rect">
            <a:avLst/>
          </a:prstGeom>
        </p:spPr>
      </p:pic>
      <p:sp>
        <p:nvSpPr>
          <p:cNvPr id="4" name="Rectangle 3"/>
          <p:cNvSpPr/>
          <p:nvPr/>
        </p:nvSpPr>
        <p:spPr>
          <a:xfrm>
            <a:off x="1922929" y="5919517"/>
            <a:ext cx="7637930" cy="646331"/>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Hình 17: Chọn giao diện của tệp hoặc thư mục được sử dụng để chuyển đổi KEGG thành văn bản</a:t>
            </a:r>
            <a:endParaRPr lang="en-US" dirty="0"/>
          </a:p>
        </p:txBody>
      </p:sp>
    </p:spTree>
    <p:extLst>
      <p:ext uri="{BB962C8B-B14F-4D97-AF65-F5344CB8AC3E}">
        <p14:creationId xmlns:p14="http://schemas.microsoft.com/office/powerpoint/2010/main" val="95022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1. Setup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1. </a:t>
            </a:r>
            <a:r>
              <a:rPr lang="en-US" dirty="0" err="1"/>
              <a:t>Cài</a:t>
            </a:r>
            <a:r>
              <a:rPr lang="en-US" dirty="0"/>
              <a:t> </a:t>
            </a:r>
            <a:r>
              <a:rPr lang="en-US" dirty="0" err="1"/>
              <a:t>đặt</a:t>
            </a:r>
            <a:r>
              <a:rPr lang="en-US" dirty="0"/>
              <a:t> </a:t>
            </a:r>
            <a:r>
              <a:rPr lang="en-US" dirty="0" err="1" smtClean="0"/>
              <a:t>Cytoscape</a:t>
            </a:r>
            <a:endParaRPr lang="en-US" dirty="0" smtClean="0"/>
          </a:p>
          <a:p>
            <a:r>
              <a:rPr lang="vi-VN" dirty="0"/>
              <a:t>Bước 1: Kiểm tra xem máy tính đã cài đặt Java JDK chưa, mở cmd và lệnh java – version, nếu máy tính đã cài đặt Java, tên phiên bản Java sẽ được hiển thị.</a:t>
            </a:r>
            <a:r>
              <a:rPr lang="vi-VN" dirty="0"/>
              <a:t/>
            </a:r>
            <a:br>
              <a:rPr lang="vi-VN" dirty="0"/>
            </a:br>
            <a:r>
              <a:rPr lang="vi-VN" dirty="0"/>
              <a:t>Nếu Java chưa được cài đặt, hãy tải xuống và cài đặt:</a:t>
            </a:r>
            <a:r>
              <a:rPr lang="vi-VN" dirty="0"/>
              <a:t/>
            </a:r>
            <a:br>
              <a:rPr lang="vi-VN" dirty="0"/>
            </a:br>
            <a:r>
              <a:rPr lang="vi-VN" dirty="0"/>
              <a:t>- https://java.com/en/download/help/windows_manual_download.html.</a:t>
            </a:r>
            <a:r>
              <a:rPr lang="vi-VN" dirty="0"/>
              <a:t/>
            </a:r>
            <a:br>
              <a:rPr lang="vi-VN" dirty="0"/>
            </a:br>
            <a:r>
              <a:rPr lang="vi-VN" dirty="0"/>
              <a:t>Bước 2: Tải phần mềm Cytoscape từ trang web:</a:t>
            </a:r>
            <a:r>
              <a:rPr lang="vi-VN" dirty="0"/>
              <a:t/>
            </a:r>
            <a:br>
              <a:rPr lang="vi-VN" dirty="0"/>
            </a:br>
            <a:r>
              <a:rPr lang="vi-VN" dirty="0"/>
              <a:t>- https://Cytoscape.org/</a:t>
            </a:r>
            <a:r>
              <a:rPr lang="vi-VN" dirty="0"/>
              <a:t/>
            </a:r>
            <a:br>
              <a:rPr lang="vi-VN" dirty="0"/>
            </a:br>
            <a:r>
              <a:rPr lang="vi-VN" dirty="0"/>
              <a:t>Bước 3: Sau khi tải xuống phần mềm, mở phần mềm và cài đặt, khi cài đặt, Cytoscape sẽ hiển thị thông báo tải xuống các thư viện được hỗ trợ khác cho nó, giao diện như trong hình 1:</a:t>
            </a:r>
            <a:endParaRPr lang="en-US" dirty="0"/>
          </a:p>
        </p:txBody>
      </p:sp>
    </p:spTree>
    <p:extLst>
      <p:ext uri="{BB962C8B-B14F-4D97-AF65-F5344CB8AC3E}">
        <p14:creationId xmlns:p14="http://schemas.microsoft.com/office/powerpoint/2010/main" val="3081152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23" y="230885"/>
            <a:ext cx="9874624" cy="1477328"/>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Khi chọn giao diện tập tin hoặc thư mục bạn muốn chuyển đổi:</a:t>
            </a:r>
            <a:r>
              <a:rPr lang="vi-VN" dirty="0" smtClean="0"/>
              <a:t/>
            </a:r>
            <a:br>
              <a:rPr lang="vi-VN" dirty="0" smtClean="0"/>
            </a:br>
            <a:r>
              <a:rPr lang="vi-VN" b="0" i="0" dirty="0" smtClean="0">
                <a:solidFill>
                  <a:srgbClr val="414141"/>
                </a:solidFill>
                <a:effectLst/>
                <a:latin typeface="Verdana" panose="020B0604030504040204" pitchFamily="34" charset="0"/>
              </a:rPr>
              <a:t>(1) Nhấp vào nút để chuyển đổi KEGG XML thành văn bản</a:t>
            </a:r>
            <a:r>
              <a:rPr lang="vi-VN" dirty="0" smtClean="0"/>
              <a:t/>
            </a:r>
            <a:br>
              <a:rPr lang="vi-VN" dirty="0" smtClean="0"/>
            </a:br>
            <a:r>
              <a:rPr lang="vi-VN" b="0" i="0" dirty="0" smtClean="0">
                <a:solidFill>
                  <a:srgbClr val="414141"/>
                </a:solidFill>
                <a:effectLst/>
                <a:latin typeface="Verdana" panose="020B0604030504040204" pitchFamily="34" charset="0"/>
              </a:rPr>
              <a:t>(2) Nhập tên tập tin vào trường: tên tập tin</a:t>
            </a:r>
            <a:r>
              <a:rPr lang="vi-VN" dirty="0" smtClean="0"/>
              <a:t/>
            </a:r>
            <a:br>
              <a:rPr lang="vi-VN" dirty="0" smtClean="0"/>
            </a:br>
            <a:r>
              <a:rPr lang="vi-VN" b="0" i="0" dirty="0" smtClean="0">
                <a:solidFill>
                  <a:srgbClr val="414141"/>
                </a:solidFill>
                <a:effectLst/>
                <a:latin typeface="Verdana" panose="020B0604030504040204" pitchFamily="34" charset="0"/>
              </a:rPr>
              <a:t>(3) Nhấp vào nút Open. Thư mục mà bạn muốn lưu các tập tin chuyển đổi sẽ xuất hiện trên màn hình.</a:t>
            </a:r>
            <a:endParaRPr lang="en-US" dirty="0"/>
          </a:p>
        </p:txBody>
      </p:sp>
      <p:pic>
        <p:nvPicPr>
          <p:cNvPr id="3" name="Picture 2"/>
          <p:cNvPicPr/>
          <p:nvPr/>
        </p:nvPicPr>
        <p:blipFill>
          <a:blip r:embed="rId2"/>
          <a:stretch>
            <a:fillRect/>
          </a:stretch>
        </p:blipFill>
        <p:spPr>
          <a:xfrm>
            <a:off x="3844024" y="1910883"/>
            <a:ext cx="5324222" cy="3925141"/>
          </a:xfrm>
          <a:prstGeom prst="rect">
            <a:avLst/>
          </a:prstGeom>
        </p:spPr>
      </p:pic>
      <p:sp>
        <p:nvSpPr>
          <p:cNvPr id="4" name="Rectangle 3"/>
          <p:cNvSpPr/>
          <p:nvPr/>
        </p:nvSpPr>
        <p:spPr>
          <a:xfrm>
            <a:off x="3053603" y="6038694"/>
            <a:ext cx="6905064" cy="369332"/>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Hình 18: Giao diện thư mục để lưu các tập tin chuyển đổi</a:t>
            </a:r>
            <a:endParaRPr lang="en-US" dirty="0"/>
          </a:p>
        </p:txBody>
      </p:sp>
    </p:spTree>
    <p:extLst>
      <p:ext uri="{BB962C8B-B14F-4D97-AF65-F5344CB8AC3E}">
        <p14:creationId xmlns:p14="http://schemas.microsoft.com/office/powerpoint/2010/main" val="2573494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3977" y="552253"/>
            <a:ext cx="9350188" cy="1200329"/>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4) Nhập tên thư mục vào trường: tên thư mục</a:t>
            </a:r>
            <a:r>
              <a:rPr lang="vi-VN" dirty="0" smtClean="0"/>
              <a:t/>
            </a:r>
            <a:br>
              <a:rPr lang="vi-VN" dirty="0" smtClean="0"/>
            </a:br>
            <a:r>
              <a:rPr lang="vi-VN" b="0" i="0" dirty="0" smtClean="0">
                <a:solidFill>
                  <a:srgbClr val="414141"/>
                </a:solidFill>
                <a:effectLst/>
                <a:latin typeface="Verdana" panose="020B0604030504040204" pitchFamily="34" charset="0"/>
              </a:rPr>
              <a:t>(5) Nhấp vào nút Save và sau đó hiển thị thư mục kết quả trên màn hình.</a:t>
            </a:r>
            <a:r>
              <a:rPr lang="vi-VN" dirty="0" smtClean="0"/>
              <a:t/>
            </a:r>
            <a:br>
              <a:rPr lang="vi-VN" dirty="0" smtClean="0"/>
            </a:br>
            <a:r>
              <a:rPr lang="vi-VN" b="0" i="0" dirty="0" smtClean="0">
                <a:solidFill>
                  <a:srgbClr val="414141"/>
                </a:solidFill>
                <a:effectLst/>
                <a:latin typeface="Verdana" panose="020B0604030504040204" pitchFamily="34" charset="0"/>
              </a:rPr>
              <a:t>Khi bạn nhấp vào nút Save, một cửa sổ pop-up thông báo chuyển đổi thành công sẽ xuất hiện.</a:t>
            </a:r>
            <a:endParaRPr lang="en-US" dirty="0"/>
          </a:p>
        </p:txBody>
      </p:sp>
      <p:pic>
        <p:nvPicPr>
          <p:cNvPr id="3" name="Picture 2"/>
          <p:cNvPicPr/>
          <p:nvPr/>
        </p:nvPicPr>
        <p:blipFill>
          <a:blip r:embed="rId2"/>
          <a:stretch>
            <a:fillRect/>
          </a:stretch>
        </p:blipFill>
        <p:spPr>
          <a:xfrm>
            <a:off x="4388503" y="1752582"/>
            <a:ext cx="3038475" cy="1123950"/>
          </a:xfrm>
          <a:prstGeom prst="rect">
            <a:avLst/>
          </a:prstGeom>
        </p:spPr>
      </p:pic>
      <p:sp>
        <p:nvSpPr>
          <p:cNvPr id="4" name="Rectangle 3"/>
          <p:cNvSpPr/>
          <p:nvPr/>
        </p:nvSpPr>
        <p:spPr>
          <a:xfrm>
            <a:off x="3251668" y="2952911"/>
            <a:ext cx="5634876"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19: </a:t>
            </a:r>
            <a:r>
              <a:rPr lang="en-US" b="0" i="0" dirty="0" err="1" smtClean="0">
                <a:solidFill>
                  <a:srgbClr val="414141"/>
                </a:solidFill>
                <a:effectLst/>
                <a:latin typeface="Verdana" panose="020B0604030504040204" pitchFamily="34" charset="0"/>
              </a:rPr>
              <a:t>Màn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quả</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khi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chạy</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thuật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toán</a:t>
            </a:r>
            <a:endParaRPr lang="en-US" dirty="0"/>
          </a:p>
        </p:txBody>
      </p:sp>
      <p:pic>
        <p:nvPicPr>
          <p:cNvPr id="5" name="Picture 4"/>
          <p:cNvPicPr/>
          <p:nvPr/>
        </p:nvPicPr>
        <p:blipFill>
          <a:blip r:embed="rId3"/>
          <a:stretch>
            <a:fillRect/>
          </a:stretch>
        </p:blipFill>
        <p:spPr>
          <a:xfrm>
            <a:off x="4150938" y="3398622"/>
            <a:ext cx="3836335" cy="2707697"/>
          </a:xfrm>
          <a:prstGeom prst="rect">
            <a:avLst/>
          </a:prstGeom>
        </p:spPr>
      </p:pic>
      <p:sp>
        <p:nvSpPr>
          <p:cNvPr id="6" name="Rectangle 5"/>
          <p:cNvSpPr/>
          <p:nvPr/>
        </p:nvSpPr>
        <p:spPr>
          <a:xfrm>
            <a:off x="3251668" y="6182698"/>
            <a:ext cx="5812810"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20: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quả</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sau</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khi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chuyển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đổi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thành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công</a:t>
            </a:r>
            <a:endParaRPr lang="en-US" dirty="0"/>
          </a:p>
        </p:txBody>
      </p:sp>
    </p:spTree>
    <p:extLst>
      <p:ext uri="{BB962C8B-B14F-4D97-AF65-F5344CB8AC3E}">
        <p14:creationId xmlns:p14="http://schemas.microsoft.com/office/powerpoint/2010/main" val="209095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952" y="658471"/>
            <a:ext cx="6096000" cy="646331"/>
          </a:xfrm>
          <a:prstGeom prst="rect">
            <a:avLst/>
          </a:prstGeom>
        </p:spPr>
        <p:txBody>
          <a:bodyPr>
            <a:spAutoFit/>
          </a:bodyPr>
          <a:lstStyle/>
          <a:p>
            <a:r>
              <a:rPr lang="vi-VN" b="0" i="0" dirty="0" smtClean="0">
                <a:solidFill>
                  <a:srgbClr val="414141"/>
                </a:solidFill>
                <a:effectLst/>
                <a:latin typeface="Verdana" panose="020B0604030504040204" pitchFamily="34" charset="0"/>
              </a:rPr>
              <a:t>Bước 1.3: Tải tệp chuyển đổi vào Cytoscape bằng cách chọn tệp Import Network từ tệp như sau:</a:t>
            </a:r>
            <a:endParaRPr lang="en-US" dirty="0"/>
          </a:p>
        </p:txBody>
      </p:sp>
      <p:pic>
        <p:nvPicPr>
          <p:cNvPr id="3" name="Picture 2"/>
          <p:cNvPicPr/>
          <p:nvPr/>
        </p:nvPicPr>
        <p:blipFill>
          <a:blip r:embed="rId2"/>
          <a:stretch>
            <a:fillRect/>
          </a:stretch>
        </p:blipFill>
        <p:spPr>
          <a:xfrm>
            <a:off x="2809520" y="1641777"/>
            <a:ext cx="6781812" cy="4290172"/>
          </a:xfrm>
          <a:prstGeom prst="rect">
            <a:avLst/>
          </a:prstGeom>
        </p:spPr>
      </p:pic>
      <p:sp>
        <p:nvSpPr>
          <p:cNvPr id="4" name="Rectangle 3"/>
          <p:cNvSpPr/>
          <p:nvPr/>
        </p:nvSpPr>
        <p:spPr>
          <a:xfrm>
            <a:off x="4609931" y="6268924"/>
            <a:ext cx="4047903"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21: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tải</a:t>
            </a:r>
            <a:r>
              <a:rPr lang="en-US" b="0" i="0" dirty="0" smtClean="0">
                <a:solidFill>
                  <a:srgbClr val="414141"/>
                </a:solidFill>
                <a:effectLst/>
                <a:latin typeface="Verdana" panose="020B0604030504040204" pitchFamily="34" charset="0"/>
              </a:rPr>
              <a:t> file </a:t>
            </a:r>
            <a:r>
              <a:rPr lang="en-US" b="0" i="0" dirty="0" err="1" smtClean="0">
                <a:solidFill>
                  <a:srgbClr val="414141"/>
                </a:solidFill>
                <a:effectLst/>
                <a:latin typeface="Verdana" panose="020B0604030504040204" pitchFamily="34" charset="0"/>
              </a:rPr>
              <a:t>dữ</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liệu</a:t>
            </a:r>
            <a:endParaRPr lang="en-US" dirty="0"/>
          </a:p>
        </p:txBody>
      </p:sp>
    </p:spTree>
    <p:extLst>
      <p:ext uri="{BB962C8B-B14F-4D97-AF65-F5344CB8AC3E}">
        <p14:creationId xmlns:p14="http://schemas.microsoft.com/office/powerpoint/2010/main" val="404252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059" y="712259"/>
            <a:ext cx="6096000" cy="646331"/>
          </a:xfrm>
          <a:prstGeom prst="rect">
            <a:avLst/>
          </a:prstGeom>
        </p:spPr>
        <p:txBody>
          <a:bodyPr>
            <a:spAutoFit/>
          </a:bodyPr>
          <a:lstStyle/>
          <a:p>
            <a:r>
              <a:rPr lang="vi-VN" b="0" i="0" dirty="0" smtClean="0">
                <a:solidFill>
                  <a:srgbClr val="414141"/>
                </a:solidFill>
                <a:effectLst/>
                <a:latin typeface="Verdana" panose="020B0604030504040204" pitchFamily="34" charset="0"/>
              </a:rPr>
              <a:t>Chọn tập tin mạng đã chuyển đổi, như thể hiện trong hình 22:</a:t>
            </a:r>
            <a:endParaRPr lang="en-US" dirty="0"/>
          </a:p>
        </p:txBody>
      </p:sp>
      <p:pic>
        <p:nvPicPr>
          <p:cNvPr id="3" name="Picture 2"/>
          <p:cNvPicPr/>
          <p:nvPr/>
        </p:nvPicPr>
        <p:blipFill>
          <a:blip r:embed="rId2"/>
          <a:stretch>
            <a:fillRect/>
          </a:stretch>
        </p:blipFill>
        <p:spPr>
          <a:xfrm>
            <a:off x="3657599" y="1652905"/>
            <a:ext cx="5558387" cy="4048648"/>
          </a:xfrm>
          <a:prstGeom prst="rect">
            <a:avLst/>
          </a:prstGeom>
        </p:spPr>
      </p:pic>
      <p:sp>
        <p:nvSpPr>
          <p:cNvPr id="4" name="Rectangle 3"/>
          <p:cNvSpPr/>
          <p:nvPr/>
        </p:nvSpPr>
        <p:spPr>
          <a:xfrm>
            <a:off x="4204447" y="5808693"/>
            <a:ext cx="6096000" cy="646331"/>
          </a:xfrm>
          <a:prstGeom prst="rect">
            <a:avLst/>
          </a:prstGeom>
        </p:spPr>
        <p:txBody>
          <a:bodyPr>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22: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tải</a:t>
            </a:r>
            <a:r>
              <a:rPr lang="en-US" b="0" i="0" dirty="0" smtClean="0">
                <a:solidFill>
                  <a:srgbClr val="414141"/>
                </a:solidFill>
                <a:effectLst/>
                <a:latin typeface="Verdana" panose="020B0604030504040204" pitchFamily="34" charset="0"/>
              </a:rPr>
              <a:t> file </a:t>
            </a:r>
            <a:r>
              <a:rPr lang="en-US" b="0" i="0" dirty="0" err="1" smtClean="0">
                <a:solidFill>
                  <a:srgbClr val="414141"/>
                </a:solidFill>
                <a:effectLst/>
                <a:latin typeface="Verdana" panose="020B0604030504040204" pitchFamily="34" charset="0"/>
              </a:rPr>
              <a:t>dữ</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liệu</a:t>
            </a:r>
            <a:r>
              <a:rPr lang="en-US" dirty="0" smtClean="0"/>
              <a:t/>
            </a:r>
            <a:br>
              <a:rPr lang="en-US" dirty="0" smtClean="0"/>
            </a:br>
            <a:endParaRPr lang="en-US" dirty="0"/>
          </a:p>
        </p:txBody>
      </p:sp>
    </p:spTree>
    <p:extLst>
      <p:ext uri="{BB962C8B-B14F-4D97-AF65-F5344CB8AC3E}">
        <p14:creationId xmlns:p14="http://schemas.microsoft.com/office/powerpoint/2010/main" val="1113060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36" y="731094"/>
            <a:ext cx="6096000" cy="1200329"/>
          </a:xfrm>
          <a:prstGeom prst="rect">
            <a:avLst/>
          </a:prstGeom>
        </p:spPr>
        <p:txBody>
          <a:bodyPr>
            <a:spAutoFit/>
          </a:bodyPr>
          <a:lstStyle/>
          <a:p>
            <a:r>
              <a:rPr lang="vi-VN" b="0" i="0" dirty="0" smtClean="0">
                <a:solidFill>
                  <a:srgbClr val="414141"/>
                </a:solidFill>
                <a:effectLst/>
                <a:latin typeface="Verdana" panose="020B0604030504040204" pitchFamily="34" charset="0"/>
              </a:rPr>
              <a:t>Nếu tệp dữ liệu không chỉ định cột nguồn và đích, bạn có thể nhấp vào tiêu đề cột trên giao diện xem trước và chọn loại như sau:</a:t>
            </a:r>
            <a:r>
              <a:rPr lang="vi-VN" dirty="0" smtClean="0"/>
              <a:t/>
            </a:r>
            <a:br>
              <a:rPr lang="vi-VN" dirty="0" smtClean="0"/>
            </a:br>
            <a:endParaRPr lang="en-US" dirty="0"/>
          </a:p>
        </p:txBody>
      </p:sp>
      <p:pic>
        <p:nvPicPr>
          <p:cNvPr id="3" name="Picture 2"/>
          <p:cNvPicPr/>
          <p:nvPr/>
        </p:nvPicPr>
        <p:blipFill>
          <a:blip r:embed="rId2"/>
          <a:stretch>
            <a:fillRect/>
          </a:stretch>
        </p:blipFill>
        <p:spPr>
          <a:xfrm>
            <a:off x="3046096" y="1931423"/>
            <a:ext cx="6457955" cy="3308368"/>
          </a:xfrm>
          <a:prstGeom prst="rect">
            <a:avLst/>
          </a:prstGeom>
        </p:spPr>
      </p:pic>
      <p:sp>
        <p:nvSpPr>
          <p:cNvPr id="4" name="Rectangle 3"/>
          <p:cNvSpPr/>
          <p:nvPr/>
        </p:nvSpPr>
        <p:spPr>
          <a:xfrm>
            <a:off x="4338918" y="5445624"/>
            <a:ext cx="6096000" cy="646331"/>
          </a:xfrm>
          <a:prstGeom prst="rect">
            <a:avLst/>
          </a:prstGeom>
        </p:spPr>
        <p:txBody>
          <a:bodyPr>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23: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định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dạng</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cột</a:t>
            </a:r>
            <a:r>
              <a:rPr lang="en-US" dirty="0" smtClean="0"/>
              <a:t/>
            </a:r>
            <a:br>
              <a:rPr lang="en-US" dirty="0" smtClean="0"/>
            </a:br>
            <a:endParaRPr lang="en-US" dirty="0"/>
          </a:p>
        </p:txBody>
      </p:sp>
    </p:spTree>
    <p:extLst>
      <p:ext uri="{BB962C8B-B14F-4D97-AF65-F5344CB8AC3E}">
        <p14:creationId xmlns:p14="http://schemas.microsoft.com/office/powerpoint/2010/main" val="65494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059" y="606042"/>
            <a:ext cx="9982200" cy="923330"/>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Người dùng cần chỉ định 3 cột: Bắt đầu, Kết thúc và Hướng để nhập tệp dữ liệu mạng vào Cytoscape. Lưu ý rằng kiểu dữ liệu Direction phải là danh sách chuỗi [a, b]. Khi bản xem trước hoàn tất, nhấp OK để Cytoscape tải dữ liệu.</a:t>
            </a:r>
            <a:endParaRPr lang="en-US" dirty="0"/>
          </a:p>
        </p:txBody>
      </p:sp>
      <p:pic>
        <p:nvPicPr>
          <p:cNvPr id="4" name="Picture 3"/>
          <p:cNvPicPr/>
          <p:nvPr/>
        </p:nvPicPr>
        <p:blipFill>
          <a:blip r:embed="rId2"/>
          <a:stretch>
            <a:fillRect/>
          </a:stretch>
        </p:blipFill>
        <p:spPr>
          <a:xfrm>
            <a:off x="1060150" y="2037752"/>
            <a:ext cx="10378827" cy="2924212"/>
          </a:xfrm>
          <a:prstGeom prst="rect">
            <a:avLst/>
          </a:prstGeom>
        </p:spPr>
      </p:pic>
      <p:sp>
        <p:nvSpPr>
          <p:cNvPr id="5" name="Rectangle 4"/>
          <p:cNvSpPr/>
          <p:nvPr/>
        </p:nvSpPr>
        <p:spPr>
          <a:xfrm>
            <a:off x="3606050" y="5285678"/>
            <a:ext cx="5287025"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24: </a:t>
            </a:r>
            <a:r>
              <a:rPr lang="en-US" b="0" i="0" dirty="0" err="1" smtClean="0">
                <a:solidFill>
                  <a:srgbClr val="414141"/>
                </a:solidFill>
                <a:effectLst/>
                <a:latin typeface="Verdana" panose="020B0604030504040204" pitchFamily="34" charset="0"/>
              </a:rPr>
              <a:t>Màn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sau</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khi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nhập</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thành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công</a:t>
            </a:r>
            <a:endParaRPr lang="en-US" dirty="0"/>
          </a:p>
        </p:txBody>
      </p:sp>
    </p:spTree>
    <p:extLst>
      <p:ext uri="{BB962C8B-B14F-4D97-AF65-F5344CB8AC3E}">
        <p14:creationId xmlns:p14="http://schemas.microsoft.com/office/powerpoint/2010/main" val="25331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847" y="495798"/>
            <a:ext cx="9605682" cy="2031325"/>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Bước 2: Tìm nút Biomarker từ mạng tải.</a:t>
            </a:r>
            <a:r>
              <a:rPr lang="vi-VN" dirty="0" smtClean="0"/>
              <a:t/>
            </a:r>
            <a:br>
              <a:rPr lang="vi-VN" dirty="0" smtClean="0"/>
            </a:br>
            <a:r>
              <a:rPr lang="vi-VN" b="0" i="0" dirty="0" smtClean="0">
                <a:solidFill>
                  <a:srgbClr val="414141"/>
                </a:solidFill>
                <a:effectLst/>
                <a:latin typeface="Verdana" panose="020B0604030504040204" pitchFamily="34" charset="0"/>
              </a:rPr>
              <a:t>Trên menu C-Biomarker.net:</a:t>
            </a:r>
            <a:r>
              <a:rPr lang="vi-VN" dirty="0" smtClean="0"/>
              <a:t/>
            </a:r>
            <a:br>
              <a:rPr lang="vi-VN" dirty="0" smtClean="0"/>
            </a:br>
            <a:r>
              <a:rPr lang="vi-VN" b="0" i="0" dirty="0" smtClean="0">
                <a:solidFill>
                  <a:srgbClr val="414141"/>
                </a:solidFill>
                <a:effectLst/>
                <a:latin typeface="Verdana" panose="020B0604030504040204" pitchFamily="34" charset="0"/>
              </a:rPr>
              <a:t>(1) Trên tab nút Biomarker, nhấp vào giá trị trường Select Device (nếu kích thước nút của mạng nhỏ hơn 100, hãy chọn nút Order on CPU; nếu không, hãy chọn nút Parallel trên CPU nếu kích thước nút mạng nằm trong khoảng 100 đến 500, nếu không, hãy chọn Parallel trên GPU).</a:t>
            </a:r>
            <a:r>
              <a:rPr lang="vi-VN" dirty="0" smtClean="0"/>
              <a:t/>
            </a:r>
            <a:br>
              <a:rPr lang="vi-VN" dirty="0" smtClean="0"/>
            </a:br>
            <a:r>
              <a:rPr lang="vi-VN" b="0" i="0" dirty="0" smtClean="0">
                <a:solidFill>
                  <a:srgbClr val="414141"/>
                </a:solidFill>
                <a:effectLst/>
                <a:latin typeface="Verdana" panose="020B0604030504040204" pitchFamily="34" charset="0"/>
              </a:rPr>
              <a:t>(2) Nhấp vào nút Run (Chạy).</a:t>
            </a:r>
            <a:endParaRPr lang="en-US" dirty="0"/>
          </a:p>
        </p:txBody>
      </p:sp>
      <p:pic>
        <p:nvPicPr>
          <p:cNvPr id="3" name="Picture 2"/>
          <p:cNvPicPr/>
          <p:nvPr/>
        </p:nvPicPr>
        <p:blipFill>
          <a:blip r:embed="rId2"/>
          <a:stretch>
            <a:fillRect/>
          </a:stretch>
        </p:blipFill>
        <p:spPr>
          <a:xfrm>
            <a:off x="4016468" y="2752127"/>
            <a:ext cx="5196048" cy="3460414"/>
          </a:xfrm>
          <a:prstGeom prst="rect">
            <a:avLst/>
          </a:prstGeom>
        </p:spPr>
      </p:pic>
      <p:sp>
        <p:nvSpPr>
          <p:cNvPr id="4" name="Rectangle 3"/>
          <p:cNvSpPr/>
          <p:nvPr/>
        </p:nvSpPr>
        <p:spPr>
          <a:xfrm>
            <a:off x="4606595" y="6252879"/>
            <a:ext cx="3772186"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Hình 25: Giao diện lưu kết quả</a:t>
            </a:r>
            <a:endParaRPr lang="en-US" dirty="0"/>
          </a:p>
        </p:txBody>
      </p:sp>
    </p:spTree>
    <p:extLst>
      <p:ext uri="{BB962C8B-B14F-4D97-AF65-F5344CB8AC3E}">
        <p14:creationId xmlns:p14="http://schemas.microsoft.com/office/powerpoint/2010/main" val="360233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95941" y="782487"/>
            <a:ext cx="5411881" cy="5199235"/>
          </a:xfrm>
          <a:prstGeom prst="rect">
            <a:avLst/>
          </a:prstGeom>
        </p:spPr>
      </p:pic>
      <p:sp>
        <p:nvSpPr>
          <p:cNvPr id="3" name="Rectangle 2"/>
          <p:cNvSpPr/>
          <p:nvPr/>
        </p:nvSpPr>
        <p:spPr>
          <a:xfrm>
            <a:off x="3267611" y="6108558"/>
            <a:ext cx="5668539"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26: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quả</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khi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chạy</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thuật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toán</a:t>
            </a:r>
            <a:endParaRPr lang="en-US" dirty="0"/>
          </a:p>
        </p:txBody>
      </p:sp>
    </p:spTree>
    <p:extLst>
      <p:ext uri="{BB962C8B-B14F-4D97-AF65-F5344CB8AC3E}">
        <p14:creationId xmlns:p14="http://schemas.microsoft.com/office/powerpoint/2010/main" val="43148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482" y="135447"/>
            <a:ext cx="9968753" cy="2585323"/>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Bước 3: Sắp xếp các gen đánh dấu sinh học ứng cử viên</a:t>
            </a:r>
            <a:r>
              <a:rPr lang="vi-VN" dirty="0" smtClean="0"/>
              <a:t/>
            </a:r>
            <a:br>
              <a:rPr lang="vi-VN" dirty="0" smtClean="0"/>
            </a:br>
            <a:r>
              <a:rPr lang="vi-VN" b="0" i="0" dirty="0" smtClean="0">
                <a:solidFill>
                  <a:srgbClr val="414141"/>
                </a:solidFill>
                <a:effectLst/>
                <a:latin typeface="Verdana" panose="020B0604030504040204" pitchFamily="34" charset="0"/>
              </a:rPr>
              <a:t>Bước 3.1. Đọc kết quả. Trong Hình 26, kết quả là một danh sách các nút được sắp xếp từ cao xuống thấp theo R-Core và HC tương ứng. Nếu kết quả không được sắp xếp từ cao xuống thấp, sao chép dữ liệu từ tệp và dán vào Excel để sắp xếp theo cách thủ công. Các nút đánh dấu sinh học là 3-10 nút được xếp hạng cao nhất nằm ở lõi bên trong nhất của mạng. Nói cách khác, dấu ấn sinh học là các nút nhạy cảm (có thể thay đổi) nằm trong khu vực lõi bên trong nhất của mạng.</a:t>
            </a:r>
            <a:r>
              <a:rPr lang="vi-VN" dirty="0" smtClean="0"/>
              <a:t/>
            </a:r>
            <a:br>
              <a:rPr lang="vi-VN" dirty="0" smtClean="0"/>
            </a:br>
            <a:r>
              <a:rPr lang="vi-VN" b="0" i="0" dirty="0" smtClean="0">
                <a:solidFill>
                  <a:srgbClr val="414141"/>
                </a:solidFill>
                <a:effectLst/>
                <a:latin typeface="Verdana" panose="020B0604030504040204" pitchFamily="34" charset="0"/>
              </a:rPr>
              <a:t>Bước 3.2. Chuyển đổi ID gen (số) thành ký hiệu gen (từ) bằng cách truy cập địa chỉ trang web: https://www.genome.jp/kegg/tool/conv_id.html</a:t>
            </a:r>
            <a:endParaRPr lang="en-US" dirty="0"/>
          </a:p>
        </p:txBody>
      </p:sp>
      <p:pic>
        <p:nvPicPr>
          <p:cNvPr id="3" name="Picture 2"/>
          <p:cNvPicPr/>
          <p:nvPr/>
        </p:nvPicPr>
        <p:blipFill>
          <a:blip r:embed="rId2"/>
          <a:stretch>
            <a:fillRect/>
          </a:stretch>
        </p:blipFill>
        <p:spPr>
          <a:xfrm>
            <a:off x="4235823" y="2720770"/>
            <a:ext cx="4569645" cy="3619289"/>
          </a:xfrm>
          <a:prstGeom prst="rect">
            <a:avLst/>
          </a:prstGeom>
        </p:spPr>
      </p:pic>
      <p:sp>
        <p:nvSpPr>
          <p:cNvPr id="6" name="Rectangle 3"/>
          <p:cNvSpPr>
            <a:spLocks noChangeArrowheads="1"/>
          </p:cNvSpPr>
          <p:nvPr/>
        </p:nvSpPr>
        <p:spPr bwMode="auto">
          <a:xfrm>
            <a:off x="4836459" y="6732495"/>
            <a:ext cx="3467100" cy="0"/>
          </a:xfrm>
          <a:prstGeom prst="rect">
            <a:avLst/>
          </a:prstGeom>
          <a:solidFill>
            <a:srgbClr val="F2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414141"/>
                </a:solidFill>
                <a:effectLst/>
                <a:latin typeface="Verdana" panose="020B0604030504040204" pitchFamily="34" charset="0"/>
              </a:rPr>
              <a:t>Hình</a:t>
            </a:r>
            <a:r>
              <a:rPr kumimoji="0" lang="en-US" altLang="en-US" sz="1000" b="0" i="0" u="none" strike="noStrike" cap="none" normalizeH="0" baseline="0" dirty="0" smtClean="0">
                <a:ln>
                  <a:noFill/>
                </a:ln>
                <a:solidFill>
                  <a:srgbClr val="414141"/>
                </a:solidFill>
                <a:effectLst/>
                <a:latin typeface="Verdana" panose="020B0604030504040204" pitchFamily="34" charset="0"/>
              </a:rPr>
              <a:t> 27: </a:t>
            </a:r>
            <a:r>
              <a:rPr kumimoji="0" lang="en-US" altLang="en-US" sz="1000" b="0" i="0" u="none" strike="noStrike" cap="none" normalizeH="0" baseline="0" dirty="0" err="1" smtClean="0">
                <a:ln>
                  <a:noFill/>
                </a:ln>
                <a:solidFill>
                  <a:srgbClr val="414141"/>
                </a:solidFill>
                <a:effectLst/>
                <a:latin typeface="Verdana" panose="020B0604030504040204" pitchFamily="34" charset="0"/>
              </a:rPr>
              <a:t>Chuyển</a:t>
            </a:r>
            <a:r>
              <a:rPr kumimoji="0" lang="en-US" altLang="en-US" sz="1000" b="0" i="0" u="none" strike="noStrike" cap="none" normalizeH="0" baseline="0" dirty="0" smtClean="0">
                <a:ln>
                  <a:noFill/>
                </a:ln>
                <a:solidFill>
                  <a:srgbClr val="414141"/>
                </a:solidFill>
                <a:effectLst/>
                <a:latin typeface="Verdana" panose="020B0604030504040204" pitchFamily="34" charset="0"/>
              </a:rPr>
              <a:t> </a:t>
            </a:r>
            <a:r>
              <a:rPr kumimoji="0" lang="en-US" altLang="en-US" sz="1000" b="0" i="0" u="none" strike="noStrike" cap="none" normalizeH="0" baseline="0" dirty="0" err="1" smtClean="0">
                <a:ln>
                  <a:noFill/>
                </a:ln>
                <a:solidFill>
                  <a:srgbClr val="414141"/>
                </a:solidFill>
                <a:effectLst/>
                <a:latin typeface="Verdana" panose="020B0604030504040204" pitchFamily="34" charset="0"/>
              </a:rPr>
              <a:t>đổi</a:t>
            </a:r>
            <a:r>
              <a:rPr kumimoji="0" lang="en-US" altLang="en-US" sz="1000" b="0" i="0" u="none" strike="noStrike" cap="none" normalizeH="0" baseline="0" dirty="0" smtClean="0">
                <a:ln>
                  <a:noFill/>
                </a:ln>
                <a:solidFill>
                  <a:srgbClr val="414141"/>
                </a:solidFill>
                <a:effectLst/>
                <a:latin typeface="Verdana" panose="020B0604030504040204" pitchFamily="34" charset="0"/>
              </a:rPr>
              <a:t> </a:t>
            </a:r>
            <a:r>
              <a:rPr kumimoji="0" lang="en-US" altLang="en-US" sz="1000" b="0" i="0" u="none" strike="noStrike" cap="none" normalizeH="0" baseline="0" dirty="0" err="1" smtClean="0">
                <a:ln>
                  <a:noFill/>
                </a:ln>
                <a:solidFill>
                  <a:srgbClr val="414141"/>
                </a:solidFill>
                <a:effectLst/>
                <a:latin typeface="Verdana" panose="020B0604030504040204" pitchFamily="34" charset="0"/>
              </a:rPr>
              <a:t>từ</a:t>
            </a:r>
            <a:r>
              <a:rPr kumimoji="0" lang="en-US" altLang="en-US" sz="1000" b="0" i="0" u="none" strike="noStrike" cap="none" normalizeH="0" baseline="0" dirty="0" smtClean="0">
                <a:ln>
                  <a:noFill/>
                </a:ln>
                <a:solidFill>
                  <a:srgbClr val="414141"/>
                </a:solidFill>
                <a:effectLst/>
                <a:latin typeface="Verdana" panose="020B0604030504040204" pitchFamily="34" charset="0"/>
              </a:rPr>
              <a:t> gen ID sang </a:t>
            </a:r>
            <a:r>
              <a:rPr kumimoji="0" lang="en-US" altLang="en-US" sz="1000" b="0" i="0" u="none" strike="noStrike" cap="none" normalizeH="0" baseline="0" dirty="0" err="1" smtClean="0">
                <a:ln>
                  <a:noFill/>
                </a:ln>
                <a:solidFill>
                  <a:srgbClr val="414141"/>
                </a:solidFill>
                <a:effectLst/>
                <a:latin typeface="Verdana" panose="020B0604030504040204" pitchFamily="34" charset="0"/>
              </a:rPr>
              <a:t>ký</a:t>
            </a:r>
            <a:r>
              <a:rPr kumimoji="0" lang="en-US" altLang="en-US" sz="1000" b="0" i="0" u="none" strike="noStrike" cap="none" normalizeH="0" baseline="0" dirty="0" smtClean="0">
                <a:ln>
                  <a:noFill/>
                </a:ln>
                <a:solidFill>
                  <a:srgbClr val="414141"/>
                </a:solidFill>
                <a:effectLst/>
                <a:latin typeface="Verdana" panose="020B0604030504040204" pitchFamily="34" charset="0"/>
              </a:rPr>
              <a:t> </a:t>
            </a:r>
            <a:r>
              <a:rPr kumimoji="0" lang="en-US" altLang="en-US" sz="1000" b="0" i="0" u="none" strike="noStrike" cap="none" normalizeH="0" baseline="0" dirty="0" err="1" smtClean="0">
                <a:ln>
                  <a:noFill/>
                </a:ln>
                <a:solidFill>
                  <a:srgbClr val="414141"/>
                </a:solidFill>
                <a:effectLst/>
                <a:latin typeface="Verdana" panose="020B0604030504040204" pitchFamily="34" charset="0"/>
              </a:rPr>
              <a:t>hiệu</a:t>
            </a:r>
            <a:r>
              <a:rPr kumimoji="0" lang="en-US" altLang="en-US" sz="1000" b="0" i="0" u="none" strike="noStrike" cap="none" normalizeH="0" baseline="0" dirty="0" smtClean="0">
                <a:ln>
                  <a:noFill/>
                </a:ln>
                <a:solidFill>
                  <a:srgbClr val="414141"/>
                </a:solidFill>
                <a:effectLst/>
                <a:latin typeface="Verdana" panose="020B0604030504040204" pitchFamily="34" charset="0"/>
              </a:rPr>
              <a:t> gen</a:t>
            </a:r>
            <a:endParaRPr kumimoji="0" lang="en-US" altLang="en-US" sz="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414141"/>
                </a:solidFill>
                <a:effectLst/>
                <a:latin typeface="Verdana" panose="020B0604030504040204" pitchFamily="34" charset="0"/>
              </a:rPr>
              <a:t/>
            </a:r>
            <a:br>
              <a:rPr kumimoji="0" lang="en-US" altLang="en-US" sz="900" b="0" i="0" u="none" strike="noStrike" cap="none" normalizeH="0" baseline="0" dirty="0" smtClean="0">
                <a:ln>
                  <a:noFill/>
                </a:ln>
                <a:solidFill>
                  <a:srgbClr val="414141"/>
                </a:solidFill>
                <a:effectLst/>
                <a:latin typeface="Verdana" panose="020B060403050404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352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42355"/>
            <a:ext cx="6096000" cy="1754326"/>
          </a:xfrm>
          <a:prstGeom prst="rect">
            <a:avLst/>
          </a:prstGeom>
        </p:spPr>
        <p:txBody>
          <a:bodyPr>
            <a:spAutoFit/>
          </a:bodyPr>
          <a:lstStyle/>
          <a:p>
            <a:r>
              <a:rPr lang="vi-VN" b="0" i="0" dirty="0" smtClean="0">
                <a:solidFill>
                  <a:srgbClr val="414141"/>
                </a:solidFill>
                <a:effectLst/>
                <a:latin typeface="Verdana" panose="020B0604030504040204" pitchFamily="34" charset="0"/>
              </a:rPr>
              <a:t>Các bước để chuyển đổi ID thành biểu tượng như sau:</a:t>
            </a:r>
            <a:r>
              <a:rPr lang="vi-VN" dirty="0" smtClean="0"/>
              <a:t/>
            </a:r>
            <a:br>
              <a:rPr lang="vi-VN" dirty="0" smtClean="0"/>
            </a:br>
            <a:r>
              <a:rPr lang="vi-VN" b="0" i="0" dirty="0" smtClean="0">
                <a:solidFill>
                  <a:srgbClr val="414141"/>
                </a:solidFill>
                <a:effectLst/>
                <a:latin typeface="Verdana" panose="020B0604030504040204" pitchFamily="34" charset="0"/>
              </a:rPr>
              <a:t>(1) Nhập danh sách các gen ID.</a:t>
            </a:r>
            <a:r>
              <a:rPr lang="vi-VN" dirty="0" smtClean="0"/>
              <a:t/>
            </a:r>
            <a:br>
              <a:rPr lang="vi-VN" dirty="0" smtClean="0"/>
            </a:br>
            <a:r>
              <a:rPr lang="vi-VN" b="0" i="0" dirty="0" smtClean="0">
                <a:solidFill>
                  <a:srgbClr val="414141"/>
                </a:solidFill>
                <a:effectLst/>
                <a:latin typeface="Verdana" panose="020B0604030504040204" pitchFamily="34" charset="0"/>
              </a:rPr>
              <a:t>(2) Nhấp vào nút Exec.</a:t>
            </a:r>
            <a:r>
              <a:rPr lang="vi-VN" dirty="0" smtClean="0"/>
              <a:t/>
            </a:r>
            <a:br>
              <a:rPr lang="vi-VN" dirty="0" smtClean="0"/>
            </a:br>
            <a:r>
              <a:rPr lang="vi-VN" b="0" i="0" dirty="0" smtClean="0">
                <a:solidFill>
                  <a:srgbClr val="414141"/>
                </a:solidFill>
                <a:effectLst/>
                <a:latin typeface="Verdana" panose="020B0604030504040204" pitchFamily="34" charset="0"/>
              </a:rPr>
              <a:t>(3) Hiển thị kết quả sau khi chuyển đổi từ ID gen sang ký hiệu gen.</a:t>
            </a:r>
            <a:endParaRPr lang="en-US" dirty="0"/>
          </a:p>
        </p:txBody>
      </p:sp>
      <p:pic>
        <p:nvPicPr>
          <p:cNvPr id="3" name="Picture 2"/>
          <p:cNvPicPr>
            <a:picLocks noChangeAspect="1"/>
          </p:cNvPicPr>
          <p:nvPr/>
        </p:nvPicPr>
        <p:blipFill rotWithShape="1">
          <a:blip r:embed="rId2"/>
          <a:srcRect t="3174"/>
          <a:stretch/>
        </p:blipFill>
        <p:spPr>
          <a:xfrm>
            <a:off x="2730498" y="2756646"/>
            <a:ext cx="7457143" cy="4101353"/>
          </a:xfrm>
          <a:prstGeom prst="rect">
            <a:avLst/>
          </a:prstGeom>
        </p:spPr>
      </p:pic>
    </p:spTree>
    <p:extLst>
      <p:ext uri="{BB962C8B-B14F-4D97-AF65-F5344CB8AC3E}">
        <p14:creationId xmlns:p14="http://schemas.microsoft.com/office/powerpoint/2010/main" val="3798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4316" y="2072640"/>
            <a:ext cx="8915400" cy="558934"/>
          </a:xfrm>
        </p:spPr>
        <p:txBody>
          <a:bodyPr/>
          <a:lstStyle/>
          <a:p>
            <a:r>
              <a:rPr lang="en-US" dirty="0" err="1" smtClean="0"/>
              <a:t>Hình</a:t>
            </a:r>
            <a:r>
              <a:rPr lang="en-US" dirty="0" smtClean="0"/>
              <a:t> 1</a:t>
            </a:r>
            <a:endParaRPr lang="en-US" dirty="0"/>
          </a:p>
        </p:txBody>
      </p:sp>
      <p:pic>
        <p:nvPicPr>
          <p:cNvPr id="4" name="Picture 3"/>
          <p:cNvPicPr/>
          <p:nvPr/>
        </p:nvPicPr>
        <p:blipFill>
          <a:blip r:embed="rId2"/>
          <a:stretch>
            <a:fillRect/>
          </a:stretch>
        </p:blipFill>
        <p:spPr>
          <a:xfrm>
            <a:off x="3313938" y="714946"/>
            <a:ext cx="3903726" cy="1357694"/>
          </a:xfrm>
          <a:prstGeom prst="rect">
            <a:avLst/>
          </a:prstGeom>
        </p:spPr>
      </p:pic>
      <p:sp>
        <p:nvSpPr>
          <p:cNvPr id="7" name="TextBox 6"/>
          <p:cNvSpPr txBox="1"/>
          <p:nvPr/>
        </p:nvSpPr>
        <p:spPr>
          <a:xfrm>
            <a:off x="2048256" y="2511552"/>
            <a:ext cx="9352240" cy="646331"/>
          </a:xfrm>
          <a:prstGeom prst="rect">
            <a:avLst/>
          </a:prstGeom>
          <a:noFill/>
        </p:spPr>
        <p:txBody>
          <a:bodyPr wrap="none" rtlCol="0">
            <a:spAutoFit/>
          </a:bodyPr>
          <a:lstStyle/>
          <a:p>
            <a:r>
              <a:rPr lang="vi-VN" dirty="0"/>
              <a:t>Click vào Download và chờ quá trình hoàn tất.</a:t>
            </a:r>
            <a:r>
              <a:rPr lang="vi-VN" dirty="0" smtClean="0"/>
              <a:t/>
            </a:r>
            <a:br>
              <a:rPr lang="vi-VN" dirty="0" smtClean="0"/>
            </a:br>
            <a:r>
              <a:rPr lang="vi-VN" dirty="0"/>
              <a:t>Sau khi tải xuống thư viện được hỗ trợ, giao diện cài đặt Cytoscape sẽ xuất hiện như sau:</a:t>
            </a:r>
            <a:endParaRPr lang="en-US" dirty="0"/>
          </a:p>
        </p:txBody>
      </p:sp>
      <p:pic>
        <p:nvPicPr>
          <p:cNvPr id="8" name="Picture 7"/>
          <p:cNvPicPr/>
          <p:nvPr/>
        </p:nvPicPr>
        <p:blipFill>
          <a:blip r:embed="rId3"/>
          <a:stretch>
            <a:fillRect/>
          </a:stretch>
        </p:blipFill>
        <p:spPr>
          <a:xfrm>
            <a:off x="3129343" y="3281680"/>
            <a:ext cx="4088321" cy="2826512"/>
          </a:xfrm>
          <a:prstGeom prst="rect">
            <a:avLst/>
          </a:prstGeom>
        </p:spPr>
      </p:pic>
      <p:sp>
        <p:nvSpPr>
          <p:cNvPr id="9" name="Rectangle 8"/>
          <p:cNvSpPr/>
          <p:nvPr/>
        </p:nvSpPr>
        <p:spPr>
          <a:xfrm>
            <a:off x="2996464" y="6231989"/>
            <a:ext cx="4354077"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Cytoscape</a:t>
            </a:r>
            <a:endParaRPr lang="en-US" dirty="0"/>
          </a:p>
        </p:txBody>
      </p:sp>
    </p:spTree>
    <p:extLst>
      <p:ext uri="{BB962C8B-B14F-4D97-AF65-F5344CB8AC3E}">
        <p14:creationId xmlns:p14="http://schemas.microsoft.com/office/powerpoint/2010/main" val="1317045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5245" y="174811"/>
            <a:ext cx="4670611" cy="6499660"/>
          </a:xfrm>
          <a:prstGeom prst="rect">
            <a:avLst/>
          </a:prstGeom>
        </p:spPr>
      </p:pic>
      <p:sp>
        <p:nvSpPr>
          <p:cNvPr id="3" name="Rectangle 2"/>
          <p:cNvSpPr/>
          <p:nvPr/>
        </p:nvSpPr>
        <p:spPr>
          <a:xfrm>
            <a:off x="7557246" y="2685977"/>
            <a:ext cx="1788459" cy="1477328"/>
          </a:xfrm>
          <a:prstGeom prst="rect">
            <a:avLst/>
          </a:prstGeom>
        </p:spPr>
        <p:txBody>
          <a:bodyPr wrap="square">
            <a:spAutoFit/>
          </a:bodyPr>
          <a:lstStyle/>
          <a:p>
            <a:r>
              <a:rPr lang="en-US" b="0" i="0" dirty="0" err="1" smtClean="0">
                <a:solidFill>
                  <a:srgbClr val="414141"/>
                </a:solidFill>
                <a:effectLst/>
                <a:latin typeface="Verdana" panose="020B0604030504040204" pitchFamily="34" charset="0"/>
              </a:rPr>
              <a:t>Bảng</a:t>
            </a:r>
            <a:r>
              <a:rPr lang="en-US" b="0" i="0" dirty="0" smtClean="0">
                <a:solidFill>
                  <a:srgbClr val="414141"/>
                </a:solidFill>
                <a:effectLst/>
                <a:latin typeface="Verdana" panose="020B0604030504040204" pitchFamily="34" charset="0"/>
              </a:rPr>
              <a:t> 1: Top 3 </a:t>
            </a:r>
            <a:r>
              <a:rPr lang="en-US" b="0" i="0" dirty="0" err="1" smtClean="0">
                <a:solidFill>
                  <a:srgbClr val="414141"/>
                </a:solidFill>
                <a:effectLst/>
                <a:latin typeface="Verdana" panose="020B0604030504040204" pitchFamily="34" charset="0"/>
              </a:rPr>
              <a:t>đỉnh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với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quả</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đánh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dấu</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sinh</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học</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lớn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nhất</a:t>
            </a:r>
            <a:endParaRPr lang="en-US" dirty="0"/>
          </a:p>
        </p:txBody>
      </p:sp>
    </p:spTree>
    <p:extLst>
      <p:ext uri="{BB962C8B-B14F-4D97-AF65-F5344CB8AC3E}">
        <p14:creationId xmlns:p14="http://schemas.microsoft.com/office/powerpoint/2010/main" val="3806092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318" y="608711"/>
            <a:ext cx="5003293"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Bước 4: Tìm kiếm bằng chứng từ PubMed</a:t>
            </a:r>
            <a:endParaRPr lang="en-US" dirty="0"/>
          </a:p>
        </p:txBody>
      </p:sp>
      <p:pic>
        <p:nvPicPr>
          <p:cNvPr id="3" name="Picture 2"/>
          <p:cNvPicPr/>
          <p:nvPr/>
        </p:nvPicPr>
        <p:blipFill>
          <a:blip r:embed="rId2"/>
          <a:stretch>
            <a:fillRect/>
          </a:stretch>
        </p:blipFill>
        <p:spPr>
          <a:xfrm>
            <a:off x="2152687" y="1267721"/>
            <a:ext cx="8779771" cy="3588608"/>
          </a:xfrm>
          <a:prstGeom prst="rect">
            <a:avLst/>
          </a:prstGeom>
        </p:spPr>
      </p:pic>
      <p:sp>
        <p:nvSpPr>
          <p:cNvPr id="4" name="Rectangle 3"/>
          <p:cNvSpPr/>
          <p:nvPr/>
        </p:nvSpPr>
        <p:spPr>
          <a:xfrm>
            <a:off x="4367883" y="5146007"/>
            <a:ext cx="4047903"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28: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tải</a:t>
            </a:r>
            <a:r>
              <a:rPr lang="en-US" b="0" i="0" dirty="0" smtClean="0">
                <a:solidFill>
                  <a:srgbClr val="414141"/>
                </a:solidFill>
                <a:effectLst/>
                <a:latin typeface="Verdana" panose="020B0604030504040204" pitchFamily="34" charset="0"/>
              </a:rPr>
              <a:t> file </a:t>
            </a:r>
            <a:r>
              <a:rPr lang="en-US" b="0" i="0" dirty="0" err="1" smtClean="0">
                <a:solidFill>
                  <a:srgbClr val="414141"/>
                </a:solidFill>
                <a:effectLst/>
                <a:latin typeface="Verdana" panose="020B0604030504040204" pitchFamily="34" charset="0"/>
              </a:rPr>
              <a:t>dữ</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liệu</a:t>
            </a:r>
            <a:endParaRPr lang="en-US" dirty="0"/>
          </a:p>
        </p:txBody>
      </p:sp>
    </p:spTree>
    <p:extLst>
      <p:ext uri="{BB962C8B-B14F-4D97-AF65-F5344CB8AC3E}">
        <p14:creationId xmlns:p14="http://schemas.microsoft.com/office/powerpoint/2010/main" val="1199255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0883" y="0"/>
            <a:ext cx="10408024" cy="6740307"/>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Trong hộp tìm kiếm, cú pháp tìm kiếm của người dùng:&lt;disease name&gt;. Sau đó click vào nút Search.</a:t>
            </a:r>
            <a:r>
              <a:rPr lang="vi-VN" dirty="0" smtClean="0"/>
              <a:t/>
            </a:r>
            <a:br>
              <a:rPr lang="vi-VN" dirty="0" smtClean="0"/>
            </a:br>
            <a:r>
              <a:rPr lang="vi-VN" b="0" i="0" dirty="0" smtClean="0">
                <a:solidFill>
                  <a:srgbClr val="414141"/>
                </a:solidFill>
                <a:effectLst/>
                <a:latin typeface="Verdana" panose="020B0604030504040204" pitchFamily="34" charset="0"/>
              </a:rPr>
              <a:t>Ví dụ: dấu ấn sinh học của bệnh bạch cầu tủy cấp tính FLT3.</a:t>
            </a:r>
            <a:r>
              <a:rPr lang="vi-VN" dirty="0" smtClean="0"/>
              <a:t/>
            </a:r>
            <a:br>
              <a:rPr lang="vi-VN" dirty="0" smtClean="0"/>
            </a:br>
            <a:r>
              <a:rPr lang="vi-VN" b="0" i="0" dirty="0" smtClean="0">
                <a:solidFill>
                  <a:srgbClr val="414141"/>
                </a:solidFill>
                <a:effectLst/>
                <a:latin typeface="Verdana" panose="020B0604030504040204" pitchFamily="34" charset="0"/>
              </a:rPr>
              <a:t>Bệnh bạch cầu myeloid cấp tính</a:t>
            </a:r>
            <a:r>
              <a:rPr lang="vi-VN" dirty="0" smtClean="0"/>
              <a:t/>
            </a:r>
            <a:br>
              <a:rPr lang="vi-VN" dirty="0" smtClean="0"/>
            </a:br>
            <a:r>
              <a:rPr lang="vi-VN" b="0" i="0" dirty="0" smtClean="0">
                <a:solidFill>
                  <a:srgbClr val="414141"/>
                </a:solidFill>
                <a:effectLst/>
                <a:latin typeface="Verdana" panose="020B0604030504040204" pitchFamily="34" charset="0"/>
              </a:rPr>
              <a:t>FLT3: Được hỗ trợ bởi nghiên cứu từ PubMed ID: 31217189. Sự methyl hóa arginine FLT3 qua trung gian PRMT1 thúc đẩy việc duy trì bệnh bạch cầu tủy cấp tính FLT3-ITD.</a:t>
            </a:r>
            <a:r>
              <a:rPr lang="vi-VN" dirty="0" smtClean="0"/>
              <a:t/>
            </a:r>
            <a:br>
              <a:rPr lang="vi-VN" dirty="0" smtClean="0"/>
            </a:br>
            <a:r>
              <a:rPr lang="vi-VN" b="0" i="0" dirty="0" smtClean="0">
                <a:solidFill>
                  <a:srgbClr val="414141"/>
                </a:solidFill>
                <a:effectLst/>
                <a:latin typeface="Verdana" panose="020B0604030504040204" pitchFamily="34" charset="0"/>
              </a:rPr>
              <a:t>KIT: được hỗ trợ bởi nghiên cứu PubMed ID: 32678289. Điều chỉnh tăng đường KIT dự đoán hiệu quả của dasatinib trong điều trị bệnh bạch cầu tủy cấp tính.</a:t>
            </a:r>
            <a:r>
              <a:rPr lang="vi-VN" dirty="0" smtClean="0"/>
              <a:t/>
            </a:r>
            <a:br>
              <a:rPr lang="vi-VN" dirty="0" smtClean="0"/>
            </a:br>
            <a:r>
              <a:rPr lang="vi-VN" b="0" i="0" dirty="0" smtClean="0">
                <a:solidFill>
                  <a:srgbClr val="414141"/>
                </a:solidFill>
                <a:effectLst/>
                <a:latin typeface="Verdana" panose="020B0604030504040204" pitchFamily="34" charset="0"/>
              </a:rPr>
              <a:t>GRB2: Được hỗ trợ bởi nghiên cứu từ PubMed ID: 26895103. Biểu hiện GADS tăng cường tín hiệu nguyên phân do FLT3 gây ra.</a:t>
            </a:r>
            <a:r>
              <a:rPr lang="vi-VN" dirty="0" smtClean="0"/>
              <a:t/>
            </a:r>
            <a:br>
              <a:rPr lang="vi-VN" dirty="0" smtClean="0"/>
            </a:br>
            <a:r>
              <a:rPr lang="vi-VN" b="0" i="0" dirty="0" smtClean="0">
                <a:solidFill>
                  <a:srgbClr val="414141"/>
                </a:solidFill>
                <a:effectLst/>
                <a:latin typeface="Verdana" panose="020B0604030504040204" pitchFamily="34" charset="0"/>
              </a:rPr>
              <a:t>Ung thư biểu mô tế bào đáy</a:t>
            </a:r>
            <a:r>
              <a:rPr lang="vi-VN" dirty="0" smtClean="0"/>
              <a:t/>
            </a:r>
            <a:br>
              <a:rPr lang="vi-VN" dirty="0" smtClean="0"/>
            </a:br>
            <a:r>
              <a:rPr lang="vi-VN" b="0" i="0" dirty="0" smtClean="0">
                <a:solidFill>
                  <a:srgbClr val="414141"/>
                </a:solidFill>
                <a:effectLst/>
                <a:latin typeface="Verdana" panose="020B0604030504040204" pitchFamily="34" charset="0"/>
              </a:rPr>
              <a:t>SMO: được hỗ trợ bởi nghiên cứu từ PubMed ID: 32796174. Thay đổi con đường Hedgehog ở hạ lưu Patched-1 là phổ biến trong ung thư biểu mô tế bào đáy hình phễu.</a:t>
            </a:r>
            <a:r>
              <a:rPr lang="vi-VN" dirty="0" smtClean="0"/>
              <a:t/>
            </a:r>
            <a:br>
              <a:rPr lang="vi-VN" dirty="0" smtClean="0"/>
            </a:br>
            <a:r>
              <a:rPr lang="vi-VN" b="0" i="0" dirty="0" smtClean="0">
                <a:solidFill>
                  <a:srgbClr val="414141"/>
                </a:solidFill>
                <a:effectLst/>
                <a:latin typeface="Verdana" panose="020B0604030504040204" pitchFamily="34" charset="0"/>
              </a:rPr>
              <a:t>SUFU: Được hỗ trợ bởi nghiên cứu PubMed ID: 29186568. Chủng SUFU đột biến mang và myeloblastoma: đặc điểm lâm sàng, nguy cơ ung thư và tiên lượng.</a:t>
            </a:r>
            <a:r>
              <a:rPr lang="vi-VN" dirty="0" smtClean="0"/>
              <a:t/>
            </a:r>
            <a:br>
              <a:rPr lang="vi-VN" dirty="0" smtClean="0"/>
            </a:br>
            <a:r>
              <a:rPr lang="vi-VN" b="0" i="0" dirty="0" smtClean="0">
                <a:solidFill>
                  <a:srgbClr val="414141"/>
                </a:solidFill>
                <a:effectLst/>
                <a:latin typeface="Verdana" panose="020B0604030504040204" pitchFamily="34" charset="0"/>
              </a:rPr>
              <a:t>Ung thư bàng quang</a:t>
            </a:r>
            <a:r>
              <a:rPr lang="vi-VN" dirty="0" smtClean="0"/>
              <a:t/>
            </a:r>
            <a:br>
              <a:rPr lang="vi-VN" dirty="0" smtClean="0"/>
            </a:br>
            <a:r>
              <a:rPr lang="vi-VN" b="0" i="0" dirty="0" smtClean="0">
                <a:solidFill>
                  <a:srgbClr val="414141"/>
                </a:solidFill>
                <a:effectLst/>
                <a:latin typeface="Verdana" panose="020B0604030504040204" pitchFamily="34" charset="0"/>
              </a:rPr>
              <a:t>CDKN2A: Được hỗ trợ bởi nghiên cứu từ PubMed ID: 30258198. CDKN2A hoạt động như một dấu hiệu phiên mã cho việc phân tầng nguy cơ ung thư bàng quang xâm lấn cơ bắp và các quyết định điều trị.</a:t>
            </a:r>
            <a:r>
              <a:rPr lang="vi-VN" dirty="0" smtClean="0"/>
              <a:t/>
            </a:r>
            <a:br>
              <a:rPr lang="vi-VN" dirty="0" smtClean="0"/>
            </a:br>
            <a:r>
              <a:rPr lang="vi-VN" b="0" i="0" dirty="0" smtClean="0">
                <a:solidFill>
                  <a:srgbClr val="414141"/>
                </a:solidFill>
                <a:effectLst/>
                <a:latin typeface="Verdana" panose="020B0604030504040204" pitchFamily="34" charset="0"/>
              </a:rPr>
              <a:t>CDKN1A: Được hỗ trợ bởi nghiên cứu từ PubMed ID: 29602637. Sự biểu hiện quá mức của Importin-11 thúc đẩy sự di cư, xâm lấn và tiến triển của ung thư bàng quang liên quan đến quy định thư giãn CDKN1A và THBS1.</a:t>
            </a:r>
            <a:r>
              <a:rPr lang="vi-VN" dirty="0" smtClean="0"/>
              <a:t/>
            </a:r>
            <a:br>
              <a:rPr lang="vi-VN" dirty="0" smtClean="0"/>
            </a:br>
            <a:r>
              <a:rPr lang="vi-VN" b="0" i="0" dirty="0" smtClean="0">
                <a:solidFill>
                  <a:srgbClr val="414141"/>
                </a:solidFill>
                <a:effectLst/>
                <a:latin typeface="Verdana" panose="020B0604030504040204" pitchFamily="34" charset="0"/>
              </a:rPr>
              <a:t>CCND1: Được hỗ trợ bởi nghiên cứu PubMed ID: 23887292. Tình trạng CCND1 của ung thư bàng quang di căn: dự đoán và dự đoán phản ứng hóa trị.</a:t>
            </a:r>
            <a:endParaRPr lang="en-US" dirty="0"/>
          </a:p>
        </p:txBody>
      </p:sp>
    </p:spTree>
    <p:extLst>
      <p:ext uri="{BB962C8B-B14F-4D97-AF65-F5344CB8AC3E}">
        <p14:creationId xmlns:p14="http://schemas.microsoft.com/office/powerpoint/2010/main" val="2657000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435" y="149000"/>
            <a:ext cx="9977718" cy="6463308"/>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Bệnh bạch cầu tủy mãn tính</a:t>
            </a:r>
            <a:r>
              <a:rPr lang="vi-VN" dirty="0" smtClean="0"/>
              <a:t/>
            </a:r>
            <a:br>
              <a:rPr lang="vi-VN" dirty="0" smtClean="0"/>
            </a:br>
            <a:r>
              <a:rPr lang="vi-VN" b="0" i="0" dirty="0" smtClean="0">
                <a:solidFill>
                  <a:srgbClr val="414141"/>
                </a:solidFill>
                <a:effectLst/>
                <a:latin typeface="Verdana" panose="020B0604030504040204" pitchFamily="34" charset="0"/>
              </a:rPr>
              <a:t>BCR: được hỗ trợ bởi nghiên cứu từ PubMed ID: 31311809. Sự suy thoái protein đích qua trung gian PROTAC nhắm mục tiêu BCR-ABL1 trong bệnh bạch cầu tủy mãn tính.</a:t>
            </a:r>
            <a:r>
              <a:rPr lang="vi-VN" dirty="0" smtClean="0"/>
              <a:t/>
            </a:r>
            <a:br>
              <a:rPr lang="vi-VN" dirty="0" smtClean="0"/>
            </a:br>
            <a:r>
              <a:rPr lang="vi-VN" b="0" i="0" dirty="0" smtClean="0">
                <a:solidFill>
                  <a:srgbClr val="414141"/>
                </a:solidFill>
                <a:effectLst/>
                <a:latin typeface="Verdana" panose="020B0604030504040204" pitchFamily="34" charset="0"/>
              </a:rPr>
              <a:t>ABL1: Được hỗ trợ bởi nghiên cứu từ PubMed ID: 34185393. Xét nghiệm sàng lọc BCR-ABL1 p210 cho bệnh bạch cầu tủy mãn tính ở bệnh nhân mắc bệnh tế bào máu ngoại vi.</a:t>
            </a:r>
            <a:r>
              <a:rPr lang="vi-VN" dirty="0" smtClean="0"/>
              <a:t/>
            </a:r>
            <a:br>
              <a:rPr lang="vi-VN" dirty="0" smtClean="0"/>
            </a:br>
            <a:r>
              <a:rPr lang="vi-VN" b="0" i="0" dirty="0" smtClean="0">
                <a:solidFill>
                  <a:srgbClr val="414141"/>
                </a:solidFill>
                <a:effectLst/>
                <a:latin typeface="Verdana" panose="020B0604030504040204" pitchFamily="34" charset="0"/>
              </a:rPr>
              <a:t>GRB2: được hỗ trợ bởi nghiên cứu PubMed ID: 23399893. Gads (khớp liên quan đến Grb2 ở hạ lưu Shc) là cần thiết cho bệnh bạch cầu lympho qua trung gian BCR-ABL.</a:t>
            </a:r>
            <a:r>
              <a:rPr lang="vi-VN" dirty="0" smtClean="0"/>
              <a:t/>
            </a:r>
            <a:br>
              <a:rPr lang="vi-VN" dirty="0" smtClean="0"/>
            </a:br>
            <a:r>
              <a:rPr lang="vi-VN" b="0" i="0" dirty="0" smtClean="0">
                <a:solidFill>
                  <a:srgbClr val="414141"/>
                </a:solidFill>
                <a:effectLst/>
                <a:latin typeface="Verdana" panose="020B0604030504040204" pitchFamily="34" charset="0"/>
              </a:rPr>
              <a:t>Ung thư</a:t>
            </a:r>
            <a:r>
              <a:rPr lang="vi-VN" dirty="0" smtClean="0"/>
              <a:t/>
            </a:r>
            <a:br>
              <a:rPr lang="vi-VN" dirty="0" smtClean="0"/>
            </a:br>
            <a:r>
              <a:rPr lang="vi-VN" b="0" i="0" dirty="0" smtClean="0">
                <a:solidFill>
                  <a:srgbClr val="414141"/>
                </a:solidFill>
                <a:effectLst/>
                <a:latin typeface="Verdana" panose="020B0604030504040204" pitchFamily="34" charset="0"/>
              </a:rPr>
              <a:t>EGF: Được hỗ trợ bởi nghiên cứu PubMed ID: 33833529. miR-944 ức chế EGF gây ra các tế bào ung thư đại trực tràng EMT bằng cách nhắm mục tiêu trực tiếp GATA6.</a:t>
            </a:r>
            <a:r>
              <a:rPr lang="vi-VN" dirty="0" smtClean="0"/>
              <a:t/>
            </a:r>
            <a:br>
              <a:rPr lang="vi-VN" dirty="0" smtClean="0"/>
            </a:br>
            <a:r>
              <a:rPr lang="vi-VN" b="0" i="0" dirty="0" smtClean="0">
                <a:solidFill>
                  <a:srgbClr val="414141"/>
                </a:solidFill>
                <a:effectLst/>
                <a:latin typeface="Verdana" panose="020B0604030504040204" pitchFamily="34" charset="0"/>
              </a:rPr>
              <a:t>AREG: được hỗ trợ bởi nghiên cứu từ PubMed ID: 32943459. Biểu hiện Amphiregulin là một dấu ấn sinh học dự đoán ức chế EGFR đối với ung thư đại trực tràng di căn: một phân tích chung của ba thử nghiệm ngẫu nhiên.</a:t>
            </a:r>
            <a:r>
              <a:rPr lang="vi-VN" dirty="0" smtClean="0"/>
              <a:t/>
            </a:r>
            <a:br>
              <a:rPr lang="vi-VN" dirty="0" smtClean="0"/>
            </a:br>
            <a:r>
              <a:rPr lang="vi-VN" b="0" i="0" dirty="0" smtClean="0">
                <a:solidFill>
                  <a:srgbClr val="414141"/>
                </a:solidFill>
                <a:effectLst/>
                <a:latin typeface="Verdana" panose="020B0604030504040204" pitchFamily="34" charset="0"/>
              </a:rPr>
              <a:t>EREG: được hỗ trợ bởi nghiên cứu từ PubMed ID: 26869404. AREG và EREG là dấu ấn sinh học dự đoán để điều trị ung thư dạng hoang dã RAS với Panitumumab: một cách tiếp cận mới cho một câu đố cổ xưa.</a:t>
            </a:r>
            <a:r>
              <a:rPr lang="vi-VN" dirty="0" smtClean="0"/>
              <a:t/>
            </a:r>
            <a:br>
              <a:rPr lang="vi-VN" dirty="0" smtClean="0"/>
            </a:br>
            <a:r>
              <a:rPr lang="vi-VN" b="0" i="0" dirty="0" smtClean="0">
                <a:solidFill>
                  <a:srgbClr val="414141"/>
                </a:solidFill>
                <a:effectLst/>
                <a:latin typeface="Verdana" panose="020B0604030504040204" pitchFamily="34" charset="0"/>
              </a:rPr>
              <a:t>Ung thư nội mạc tử cung</a:t>
            </a:r>
            <a:r>
              <a:rPr lang="vi-VN" dirty="0" smtClean="0"/>
              <a:t/>
            </a:r>
            <a:br>
              <a:rPr lang="vi-VN" dirty="0" smtClean="0"/>
            </a:br>
            <a:r>
              <a:rPr lang="vi-VN" b="0" i="0" dirty="0" smtClean="0">
                <a:solidFill>
                  <a:srgbClr val="414141"/>
                </a:solidFill>
                <a:effectLst/>
                <a:latin typeface="Verdana" panose="020B0604030504040204" pitchFamily="34" charset="0"/>
              </a:rPr>
              <a:t>EGF: Được hỗ trợ bởi nghiên cứu từ PubMed ID: 20579378. Phân nhóm EGFR và quy định gen trong các tế bào ung thư nội mạc tử cung ở người.</a:t>
            </a:r>
            <a:r>
              <a:rPr lang="vi-VN" dirty="0" smtClean="0"/>
              <a:t/>
            </a:r>
            <a:br>
              <a:rPr lang="vi-VN" dirty="0" smtClean="0"/>
            </a:br>
            <a:r>
              <a:rPr lang="vi-VN" b="0" i="0" dirty="0" smtClean="0">
                <a:solidFill>
                  <a:srgbClr val="414141"/>
                </a:solidFill>
                <a:effectLst/>
                <a:latin typeface="Verdana" panose="020B0604030504040204" pitchFamily="34" charset="0"/>
              </a:rPr>
              <a:t>EGFR: Được hỗ trợ bởi nghiên cứu PubMed ID: 27092881. MUC1 kích thích biểu hiện và chức năng của EGFR trong ung thư nội mạc tử cung.</a:t>
            </a:r>
            <a:endParaRPr lang="en-US" dirty="0"/>
          </a:p>
        </p:txBody>
      </p:sp>
    </p:spTree>
    <p:extLst>
      <p:ext uri="{BB962C8B-B14F-4D97-AF65-F5344CB8AC3E}">
        <p14:creationId xmlns:p14="http://schemas.microsoft.com/office/powerpoint/2010/main" val="3536090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437" y="981635"/>
            <a:ext cx="10354234" cy="5355312"/>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Ung thư tế bào gan</a:t>
            </a:r>
            <a:r>
              <a:rPr lang="vi-VN" dirty="0" smtClean="0"/>
              <a:t/>
            </a:r>
            <a:br>
              <a:rPr lang="vi-VN" dirty="0" smtClean="0"/>
            </a:br>
            <a:r>
              <a:rPr lang="vi-VN" b="0" i="0" dirty="0" smtClean="0">
                <a:solidFill>
                  <a:srgbClr val="414141"/>
                </a:solidFill>
                <a:effectLst/>
                <a:latin typeface="Verdana" panose="020B0604030504040204" pitchFamily="34" charset="0"/>
              </a:rPr>
              <a:t>KEAP1: Được hỗ trợ bởi nghiên cứu từ PubMed ID: 27650414. Ý nghĩa lâm sàng của biểu hiện Keap1 và Nrf2 phosphoryl hóa trong ung thư biểu mô tế bào gan.</a:t>
            </a:r>
            <a:r>
              <a:rPr lang="vi-VN" dirty="0" smtClean="0"/>
              <a:t/>
            </a:r>
            <a:br>
              <a:rPr lang="vi-VN" dirty="0" smtClean="0"/>
            </a:br>
            <a:r>
              <a:rPr lang="vi-VN" b="0" i="0" dirty="0" smtClean="0">
                <a:solidFill>
                  <a:srgbClr val="414141"/>
                </a:solidFill>
                <a:effectLst/>
                <a:latin typeface="Verdana" panose="020B0604030504040204" pitchFamily="34" charset="0"/>
              </a:rPr>
              <a:t>NFE2L2: Được hỗ trợ bởi một nghiên cứu được thực hiện bởi PubMed ID: 34299031. Đột biến tế bào soma trong DNA tự do của các tế bào tuần hoàn gốc Tây Ban Nha và nguy cơ ung thư tế bào gan.</a:t>
            </a:r>
            <a:r>
              <a:rPr lang="vi-VN" dirty="0" smtClean="0"/>
              <a:t/>
            </a:r>
            <a:br>
              <a:rPr lang="vi-VN" dirty="0" smtClean="0"/>
            </a:br>
            <a:r>
              <a:rPr lang="vi-VN" b="0" i="0" dirty="0" smtClean="0">
                <a:solidFill>
                  <a:srgbClr val="414141"/>
                </a:solidFill>
                <a:effectLst/>
                <a:latin typeface="Verdana" panose="020B0604030504040204" pitchFamily="34" charset="0"/>
              </a:rPr>
              <a:t>Khối u ác tính</a:t>
            </a:r>
            <a:r>
              <a:rPr lang="vi-VN" dirty="0" smtClean="0"/>
              <a:t/>
            </a:r>
            <a:br>
              <a:rPr lang="vi-VN" dirty="0" smtClean="0"/>
            </a:br>
            <a:r>
              <a:rPr lang="vi-VN" b="0" i="0" dirty="0" smtClean="0">
                <a:solidFill>
                  <a:srgbClr val="414141"/>
                </a:solidFill>
                <a:effectLst/>
                <a:latin typeface="Verdana" panose="020B0604030504040204" pitchFamily="34" charset="0"/>
              </a:rPr>
              <a:t>PDGFD: Được hỗ trợ bởi nghiên cứu PubMed ID: 23462921. Biến thể di truyền trong sự phát triển của angiogenesis, lymphogenesis và u ác tính da.</a:t>
            </a:r>
            <a:r>
              <a:rPr lang="vi-VN" dirty="0" smtClean="0"/>
              <a:t/>
            </a:r>
            <a:br>
              <a:rPr lang="vi-VN" dirty="0" smtClean="0"/>
            </a:br>
            <a:r>
              <a:rPr lang="vi-VN" b="0" i="0" dirty="0" smtClean="0">
                <a:solidFill>
                  <a:srgbClr val="414141"/>
                </a:solidFill>
                <a:effectLst/>
                <a:latin typeface="Verdana" panose="020B0604030504040204" pitchFamily="34" charset="0"/>
              </a:rPr>
              <a:t>Ung thư phổi không tế bào nhỏ</a:t>
            </a:r>
            <a:r>
              <a:rPr lang="vi-VN" dirty="0" smtClean="0"/>
              <a:t/>
            </a:r>
            <a:br>
              <a:rPr lang="vi-VN" dirty="0" smtClean="0"/>
            </a:br>
            <a:r>
              <a:rPr lang="vi-VN" b="0" i="0" dirty="0" smtClean="0">
                <a:solidFill>
                  <a:srgbClr val="414141"/>
                </a:solidFill>
                <a:effectLst/>
                <a:latin typeface="Verdana" panose="020B0604030504040204" pitchFamily="34" charset="0"/>
              </a:rPr>
              <a:t>EGF: Được hỗ trợ bởi nghiên cứu từ PubMed ID: 28348561. CIMAvax-EGF: Một loại vắc-xin điều trị mới cho bệnh nhân ung thư phổi không tế bào nhỏ tiến triển.</a:t>
            </a:r>
            <a:r>
              <a:rPr lang="vi-VN" dirty="0" smtClean="0"/>
              <a:t/>
            </a:r>
            <a:br>
              <a:rPr lang="vi-VN" dirty="0" smtClean="0"/>
            </a:br>
            <a:r>
              <a:rPr lang="vi-VN" b="0" i="0" dirty="0" smtClean="0">
                <a:solidFill>
                  <a:srgbClr val="414141"/>
                </a:solidFill>
                <a:effectLst/>
                <a:latin typeface="Verdana" panose="020B0604030504040204" pitchFamily="34" charset="0"/>
              </a:rPr>
              <a:t>TGFA: Được hỗ trợ bởi nghiên cứu từ PubMed ID: 21528670. Phân tích biểu hiện của các gen liên quan đến tạo mạch ở những bệnh nhân ung thư phổi không tế bào nhỏ giai đoạn đầu ở Bulgaria.</a:t>
            </a:r>
            <a:r>
              <a:rPr lang="vi-VN" dirty="0" smtClean="0"/>
              <a:t/>
            </a:r>
            <a:br>
              <a:rPr lang="vi-VN" dirty="0" smtClean="0"/>
            </a:br>
            <a:r>
              <a:rPr lang="vi-VN" b="0" i="0" dirty="0" smtClean="0">
                <a:solidFill>
                  <a:srgbClr val="414141"/>
                </a:solidFill>
                <a:effectLst/>
                <a:latin typeface="Verdana" panose="020B0604030504040204" pitchFamily="34" charset="0"/>
              </a:rPr>
              <a:t>ALK: Được hỗ trợ bởi nghiên cứu từ PubMed ID: 29455675. Vai trò của anaplastic lymphoma kinase (ALK) trong ung thư phổi không tế bào nhỏ (NSCLC) và mục tiêu điều trị.</a:t>
            </a:r>
            <a:r>
              <a:rPr lang="vi-VN" dirty="0" smtClean="0"/>
              <a:t/>
            </a:r>
            <a:br>
              <a:rPr lang="vi-VN" dirty="0" smtClean="0"/>
            </a:br>
            <a:endParaRPr lang="en-US" dirty="0"/>
          </a:p>
        </p:txBody>
      </p:sp>
    </p:spTree>
    <p:extLst>
      <p:ext uri="{BB962C8B-B14F-4D97-AF65-F5344CB8AC3E}">
        <p14:creationId xmlns:p14="http://schemas.microsoft.com/office/powerpoint/2010/main" val="327631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0882" y="669354"/>
            <a:ext cx="10179424" cy="4801314"/>
          </a:xfrm>
          <a:prstGeom prst="rect">
            <a:avLst/>
          </a:prstGeom>
        </p:spPr>
        <p:txBody>
          <a:bodyPr wrap="square">
            <a:spAutoFit/>
          </a:bodyPr>
          <a:lstStyle/>
          <a:p>
            <a:r>
              <a:rPr lang="vi-VN" b="0" i="0" dirty="0" smtClean="0">
                <a:solidFill>
                  <a:srgbClr val="414141"/>
                </a:solidFill>
                <a:effectLst/>
                <a:latin typeface="Verdana" panose="020B0604030504040204" pitchFamily="34" charset="0"/>
              </a:rPr>
              <a:t>Ung thư tuyến tụy</a:t>
            </a:r>
            <a:r>
              <a:rPr lang="vi-VN" dirty="0" smtClean="0"/>
              <a:t/>
            </a:r>
            <a:br>
              <a:rPr lang="vi-VN" dirty="0" smtClean="0"/>
            </a:br>
            <a:r>
              <a:rPr lang="vi-VN" b="0" i="0" dirty="0" smtClean="0">
                <a:solidFill>
                  <a:srgbClr val="414141"/>
                </a:solidFill>
                <a:effectLst/>
                <a:latin typeface="Verdana" panose="020B0604030504040204" pitchFamily="34" charset="0"/>
              </a:rPr>
              <a:t>KRAS: Được hỗ trợ bởi nghiên cứu PubMed ID: 32005945. Vai trò của KRAS gây ung thư trong chẩn đoán, tiên lượng và điều trị ung thư.</a:t>
            </a:r>
            <a:r>
              <a:rPr lang="vi-VN" dirty="0" smtClean="0"/>
              <a:t/>
            </a:r>
            <a:br>
              <a:rPr lang="vi-VN" dirty="0" smtClean="0"/>
            </a:br>
            <a:r>
              <a:rPr lang="vi-VN" b="0" i="0" dirty="0" smtClean="0">
                <a:solidFill>
                  <a:srgbClr val="414141"/>
                </a:solidFill>
                <a:effectLst/>
                <a:latin typeface="Verdana" panose="020B0604030504040204" pitchFamily="34" charset="0"/>
              </a:rPr>
              <a:t>EGF: Biểu hiện của EGF và TGF-alpha trong viêm tụy mãn tính và ung thư và ý nghĩa lâm sàng của chúng bởi PubMed ID: 29125273.</a:t>
            </a:r>
            <a:r>
              <a:rPr lang="vi-VN" dirty="0" smtClean="0"/>
              <a:t/>
            </a:r>
            <a:br>
              <a:rPr lang="vi-VN" dirty="0" smtClean="0"/>
            </a:br>
            <a:r>
              <a:rPr lang="vi-VN" b="0" i="0" dirty="0" smtClean="0">
                <a:solidFill>
                  <a:srgbClr val="414141"/>
                </a:solidFill>
                <a:effectLst/>
                <a:latin typeface="Verdana" panose="020B0604030504040204" pitchFamily="34" charset="0"/>
              </a:rPr>
              <a:t>Ung thư tuyến tiền liệt</a:t>
            </a:r>
            <a:r>
              <a:rPr lang="vi-VN" dirty="0" smtClean="0"/>
              <a:t/>
            </a:r>
            <a:br>
              <a:rPr lang="vi-VN" dirty="0" smtClean="0"/>
            </a:br>
            <a:r>
              <a:rPr lang="vi-VN" b="0" i="0" dirty="0" smtClean="0">
                <a:solidFill>
                  <a:srgbClr val="414141"/>
                </a:solidFill>
                <a:effectLst/>
                <a:latin typeface="Verdana" panose="020B0604030504040204" pitchFamily="34" charset="0"/>
              </a:rPr>
              <a:t>PDGFD: Được hỗ trợ bởi nghiên cứu PubMed ID: 33918816. Neuropilin-2 và các biến thể phiên mã của nó có liên quan đến kết quả lâm sàng của ung thư bàng quang.</a:t>
            </a:r>
            <a:r>
              <a:rPr lang="vi-VN" dirty="0" smtClean="0"/>
              <a:t/>
            </a:r>
            <a:br>
              <a:rPr lang="vi-VN" dirty="0" smtClean="0"/>
            </a:br>
            <a:r>
              <a:rPr lang="vi-VN" b="0" i="0" dirty="0" smtClean="0">
                <a:solidFill>
                  <a:srgbClr val="414141"/>
                </a:solidFill>
                <a:effectLst/>
                <a:latin typeface="Verdana" panose="020B0604030504040204" pitchFamily="34" charset="0"/>
              </a:rPr>
              <a:t>EGF: Được hỗ trợ bởi nghiên cứu PubMed ID: 24435707. Xếp tầng tín hiệu ROS/STAT3/HIF-1</a:t>
            </a:r>
            <a:r>
              <a:rPr lang="el-GR" b="0" i="0" dirty="0" smtClean="0">
                <a:solidFill>
                  <a:srgbClr val="414141"/>
                </a:solidFill>
                <a:effectLst/>
                <a:latin typeface="Verdana" panose="020B0604030504040204" pitchFamily="34" charset="0"/>
              </a:rPr>
              <a:t>α </a:t>
            </a:r>
            <a:r>
              <a:rPr lang="vi-VN" b="0" i="0" dirty="0" smtClean="0">
                <a:solidFill>
                  <a:srgbClr val="414141"/>
                </a:solidFill>
                <a:effectLst/>
                <a:latin typeface="Verdana" panose="020B0604030504040204" pitchFamily="34" charset="0"/>
              </a:rPr>
              <a:t>làm trung gian biểu hiện TWIST1 do EGF gây ra và sự xâm nhập của tế bào ung thư tuyến tiền liệt.</a:t>
            </a:r>
            <a:r>
              <a:rPr lang="vi-VN" dirty="0" smtClean="0"/>
              <a:t/>
            </a:r>
            <a:br>
              <a:rPr lang="vi-VN" dirty="0" smtClean="0"/>
            </a:br>
            <a:r>
              <a:rPr lang="vi-VN" b="0" i="0" dirty="0" smtClean="0">
                <a:solidFill>
                  <a:srgbClr val="414141"/>
                </a:solidFill>
                <a:effectLst/>
                <a:latin typeface="Verdana" panose="020B0604030504040204" pitchFamily="34" charset="0"/>
              </a:rPr>
              <a:t>Ung thư tế bào thận</a:t>
            </a:r>
            <a:r>
              <a:rPr lang="vi-VN" dirty="0" smtClean="0"/>
              <a:t/>
            </a:r>
            <a:br>
              <a:rPr lang="vi-VN" dirty="0" smtClean="0"/>
            </a:br>
            <a:r>
              <a:rPr lang="vi-VN" b="0" i="0" dirty="0" smtClean="0">
                <a:solidFill>
                  <a:srgbClr val="414141"/>
                </a:solidFill>
                <a:effectLst/>
                <a:latin typeface="Verdana" panose="020B0604030504040204" pitchFamily="34" charset="0"/>
              </a:rPr>
              <a:t>RAC1: Được hỗ trợ bởi nghiên cứu từ PubMed ID: 32371578. Tín hiệu Rac thúc đẩy sự phát triển của khối u ung thư thận tế bào trong suốt bằng cách kích hoạt vi môi trường khối u của công tắc tạo mạch.</a:t>
            </a:r>
            <a:r>
              <a:rPr lang="vi-VN" dirty="0" smtClean="0"/>
              <a:t/>
            </a:r>
            <a:br>
              <a:rPr lang="vi-VN" dirty="0" smtClean="0"/>
            </a:br>
            <a:r>
              <a:rPr lang="vi-VN" b="0" i="0" dirty="0" smtClean="0">
                <a:solidFill>
                  <a:srgbClr val="414141"/>
                </a:solidFill>
                <a:effectLst/>
                <a:latin typeface="Verdana" panose="020B0604030504040204" pitchFamily="34" charset="0"/>
              </a:rPr>
              <a:t>CDC42: Được hỗ trợ bởi nghiên cứu PubMed ID: 16343437. Các biến thể nối của protein tương tác Cdc42-4 phá hủy apoptosis qua trung gian beta-catenin</a:t>
            </a:r>
            <a:endParaRPr lang="en-US" dirty="0"/>
          </a:p>
        </p:txBody>
      </p:sp>
    </p:spTree>
    <p:extLst>
      <p:ext uri="{BB962C8B-B14F-4D97-AF65-F5344CB8AC3E}">
        <p14:creationId xmlns:p14="http://schemas.microsoft.com/office/powerpoint/2010/main" val="2364364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38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640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855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29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1800" dirty="0"/>
              <a:t>Bước 4: Nhấp vào "Next" và giao diện cấp phép xuất hiện như sau:</a:t>
            </a:r>
            <a:endParaRPr lang="en-US" sz="1800" dirty="0"/>
          </a:p>
        </p:txBody>
      </p:sp>
      <p:pic>
        <p:nvPicPr>
          <p:cNvPr id="4" name="Picture 3"/>
          <p:cNvPicPr/>
          <p:nvPr/>
        </p:nvPicPr>
        <p:blipFill>
          <a:blip r:embed="rId2"/>
          <a:stretch>
            <a:fillRect/>
          </a:stretch>
        </p:blipFill>
        <p:spPr>
          <a:xfrm>
            <a:off x="3615690" y="1505013"/>
            <a:ext cx="5089398" cy="3981387"/>
          </a:xfrm>
          <a:prstGeom prst="rect">
            <a:avLst/>
          </a:prstGeom>
        </p:spPr>
      </p:pic>
      <p:sp>
        <p:nvSpPr>
          <p:cNvPr id="5" name="Rectangle 4"/>
          <p:cNvSpPr/>
          <p:nvPr/>
        </p:nvSpPr>
        <p:spPr>
          <a:xfrm>
            <a:off x="4430736" y="5644896"/>
            <a:ext cx="3159839"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3: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License</a:t>
            </a:r>
            <a:endParaRPr lang="en-US" dirty="0"/>
          </a:p>
        </p:txBody>
      </p:sp>
    </p:spTree>
    <p:extLst>
      <p:ext uri="{BB962C8B-B14F-4D97-AF65-F5344CB8AC3E}">
        <p14:creationId xmlns:p14="http://schemas.microsoft.com/office/powerpoint/2010/main" val="679047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62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967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915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899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38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262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079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691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3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0176" y="618667"/>
            <a:ext cx="6096000" cy="646331"/>
          </a:xfrm>
          <a:prstGeom prst="rect">
            <a:avLst/>
          </a:prstGeom>
        </p:spPr>
        <p:txBody>
          <a:bodyPr>
            <a:spAutoFit/>
          </a:bodyPr>
          <a:lstStyle/>
          <a:p>
            <a:r>
              <a:rPr lang="vi-VN" b="0" i="0" dirty="0" smtClean="0">
                <a:solidFill>
                  <a:srgbClr val="414141"/>
                </a:solidFill>
                <a:effectLst/>
                <a:latin typeface="Verdana" panose="020B0604030504040204" pitchFamily="34" charset="0"/>
              </a:rPr>
              <a:t>Bước 5: Chọn I Accept Protocol, sau đó nhấp Next, giao diện chọn đường dẫn cài đặt và nhấp Next.</a:t>
            </a:r>
            <a:endParaRPr lang="en-US" dirty="0"/>
          </a:p>
        </p:txBody>
      </p:sp>
      <p:pic>
        <p:nvPicPr>
          <p:cNvPr id="5" name="Picture 4"/>
          <p:cNvPicPr/>
          <p:nvPr/>
        </p:nvPicPr>
        <p:blipFill>
          <a:blip r:embed="rId2"/>
          <a:stretch>
            <a:fillRect/>
          </a:stretch>
        </p:blipFill>
        <p:spPr>
          <a:xfrm>
            <a:off x="3502532" y="1431544"/>
            <a:ext cx="5300935" cy="4140200"/>
          </a:xfrm>
          <a:prstGeom prst="rect">
            <a:avLst/>
          </a:prstGeom>
        </p:spPr>
      </p:pic>
      <p:sp>
        <p:nvSpPr>
          <p:cNvPr id="6" name="Rectangle 5"/>
          <p:cNvSpPr/>
          <p:nvPr/>
        </p:nvSpPr>
        <p:spPr>
          <a:xfrm>
            <a:off x="3250880" y="5738290"/>
            <a:ext cx="5397631"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Hình 4: Giao diện để chọn đường dẫn cài đặt</a:t>
            </a:r>
            <a:endParaRPr lang="en-US" dirty="0"/>
          </a:p>
        </p:txBody>
      </p:sp>
    </p:spTree>
    <p:extLst>
      <p:ext uri="{BB962C8B-B14F-4D97-AF65-F5344CB8AC3E}">
        <p14:creationId xmlns:p14="http://schemas.microsoft.com/office/powerpoint/2010/main" val="256828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4659" y="327683"/>
            <a:ext cx="6096000" cy="1200329"/>
          </a:xfrm>
          <a:prstGeom prst="rect">
            <a:avLst/>
          </a:prstGeom>
        </p:spPr>
        <p:txBody>
          <a:bodyPr>
            <a:spAutoFit/>
          </a:bodyPr>
          <a:lstStyle/>
          <a:p>
            <a:r>
              <a:rPr lang="vi-VN" b="0" i="0" dirty="0" smtClean="0">
                <a:solidFill>
                  <a:srgbClr val="414141"/>
                </a:solidFill>
                <a:effectLst/>
                <a:latin typeface="Verdana" panose="020B0604030504040204" pitchFamily="34" charset="0"/>
              </a:rPr>
              <a:t>Bước 6: Giao diện tạo phím tắt trên máy tính để bàn xuất hiện, nếu bạn muốn tạo phím tắt phần mềm trên máy tính để bàn, hãy chọn hộp kiểm, nếu không thì bỏ chọn và nhấp vào </a:t>
            </a:r>
            <a:r>
              <a:rPr lang="en-US" b="0" i="0" dirty="0" smtClean="0">
                <a:solidFill>
                  <a:srgbClr val="414141"/>
                </a:solidFill>
                <a:effectLst/>
                <a:latin typeface="Verdana" panose="020B0604030504040204" pitchFamily="34" charset="0"/>
              </a:rPr>
              <a:t>Next</a:t>
            </a:r>
            <a:r>
              <a:rPr lang="vi-VN" b="0" i="0" dirty="0" smtClean="0">
                <a:solidFill>
                  <a:srgbClr val="414141"/>
                </a:solidFill>
                <a:effectLst/>
                <a:latin typeface="Verdana" panose="020B0604030504040204" pitchFamily="34" charset="0"/>
              </a:rPr>
              <a:t>.</a:t>
            </a:r>
            <a:endParaRPr lang="en-US" dirty="0"/>
          </a:p>
        </p:txBody>
      </p:sp>
      <p:pic>
        <p:nvPicPr>
          <p:cNvPr id="3" name="Picture 2"/>
          <p:cNvPicPr/>
          <p:nvPr/>
        </p:nvPicPr>
        <p:blipFill>
          <a:blip r:embed="rId2"/>
          <a:stretch>
            <a:fillRect/>
          </a:stretch>
        </p:blipFill>
        <p:spPr>
          <a:xfrm>
            <a:off x="3462897" y="1674439"/>
            <a:ext cx="5250797" cy="4130627"/>
          </a:xfrm>
          <a:prstGeom prst="rect">
            <a:avLst/>
          </a:prstGeom>
        </p:spPr>
      </p:pic>
      <p:sp>
        <p:nvSpPr>
          <p:cNvPr id="4" name="Rectangle 3"/>
          <p:cNvSpPr/>
          <p:nvPr/>
        </p:nvSpPr>
        <p:spPr>
          <a:xfrm>
            <a:off x="3617105" y="5951493"/>
            <a:ext cx="4942379"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Hình 5: Inferface tạo biểu tượng desktop</a:t>
            </a:r>
            <a:endParaRPr lang="en-US" dirty="0"/>
          </a:p>
        </p:txBody>
      </p:sp>
    </p:spTree>
    <p:extLst>
      <p:ext uri="{BB962C8B-B14F-4D97-AF65-F5344CB8AC3E}">
        <p14:creationId xmlns:p14="http://schemas.microsoft.com/office/powerpoint/2010/main" val="240813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083" y="470212"/>
            <a:ext cx="6096000" cy="646331"/>
          </a:xfrm>
          <a:prstGeom prst="rect">
            <a:avLst/>
          </a:prstGeom>
        </p:spPr>
        <p:txBody>
          <a:bodyPr>
            <a:spAutoFit/>
          </a:bodyPr>
          <a:lstStyle/>
          <a:p>
            <a:r>
              <a:rPr lang="vi-VN" b="0" i="0" dirty="0" smtClean="0">
                <a:solidFill>
                  <a:srgbClr val="414141"/>
                </a:solidFill>
                <a:effectLst/>
                <a:latin typeface="Verdana" panose="020B0604030504040204" pitchFamily="34" charset="0"/>
              </a:rPr>
              <a:t>Bước 7: Giao diện Create File Association xuất hiện và nhấp Next.</a:t>
            </a:r>
            <a:endParaRPr lang="en-US" dirty="0"/>
          </a:p>
        </p:txBody>
      </p:sp>
      <p:pic>
        <p:nvPicPr>
          <p:cNvPr id="3" name="Picture 2"/>
          <p:cNvPicPr/>
          <p:nvPr/>
        </p:nvPicPr>
        <p:blipFill>
          <a:blip r:embed="rId2"/>
          <a:stretch>
            <a:fillRect/>
          </a:stretch>
        </p:blipFill>
        <p:spPr>
          <a:xfrm>
            <a:off x="3493993" y="1428189"/>
            <a:ext cx="5286935" cy="4150708"/>
          </a:xfrm>
          <a:prstGeom prst="rect">
            <a:avLst/>
          </a:prstGeom>
        </p:spPr>
      </p:pic>
      <p:sp>
        <p:nvSpPr>
          <p:cNvPr id="4" name="Rectangle 3"/>
          <p:cNvSpPr/>
          <p:nvPr/>
        </p:nvSpPr>
        <p:spPr>
          <a:xfrm>
            <a:off x="3767123" y="5705877"/>
            <a:ext cx="4469493"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6: </a:t>
            </a:r>
            <a:r>
              <a:rPr lang="en-US" b="0" i="0" dirty="0" err="1" smtClean="0">
                <a:solidFill>
                  <a:srgbClr val="414141"/>
                </a:solidFill>
                <a:effectLst/>
                <a:latin typeface="Verdana" panose="020B0604030504040204" pitchFamily="34" charset="0"/>
              </a:rPr>
              <a:t>Tạo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liên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tập</a:t>
            </a:r>
            <a:r>
              <a:rPr lang="en-US" b="0" i="0" dirty="0" smtClean="0">
                <a:solidFill>
                  <a:srgbClr val="414141"/>
                </a:solidFill>
                <a:effectLst/>
                <a:latin typeface="Verdana" panose="020B0604030504040204" pitchFamily="34" charset="0"/>
              </a:rPr>
              <a:t> tin</a:t>
            </a:r>
            <a:endParaRPr lang="en-US" dirty="0"/>
          </a:p>
        </p:txBody>
      </p:sp>
    </p:spTree>
    <p:extLst>
      <p:ext uri="{BB962C8B-B14F-4D97-AF65-F5344CB8AC3E}">
        <p14:creationId xmlns:p14="http://schemas.microsoft.com/office/powerpoint/2010/main" val="48889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7765" y="287342"/>
            <a:ext cx="6096000" cy="1200329"/>
          </a:xfrm>
          <a:prstGeom prst="rect">
            <a:avLst/>
          </a:prstGeom>
        </p:spPr>
        <p:txBody>
          <a:bodyPr>
            <a:spAutoFit/>
          </a:bodyPr>
          <a:lstStyle/>
          <a:p>
            <a:r>
              <a:rPr lang="vi-VN" b="0" i="0" dirty="0" smtClean="0">
                <a:solidFill>
                  <a:srgbClr val="414141"/>
                </a:solidFill>
                <a:effectLst/>
                <a:latin typeface="Verdana" panose="020B0604030504040204" pitchFamily="34" charset="0"/>
              </a:rPr>
              <a:t>Bước 8: Giao diện chia sẻ thông tin sử dụng xuất hiện, nếu bạn muốn chia sẻ thông tin người dùng, hãy chọn hộp kiểm, nếu không hãy bỏ chọn và nhấp vào </a:t>
            </a:r>
            <a:r>
              <a:rPr lang="en-US" b="0" i="0" dirty="0" smtClean="0">
                <a:solidFill>
                  <a:srgbClr val="414141"/>
                </a:solidFill>
                <a:effectLst/>
                <a:latin typeface="Verdana" panose="020B0604030504040204" pitchFamily="34" charset="0"/>
              </a:rPr>
              <a:t>Next</a:t>
            </a:r>
            <a:r>
              <a:rPr lang="vi-VN" b="0" i="0" dirty="0" smtClean="0">
                <a:solidFill>
                  <a:srgbClr val="414141"/>
                </a:solidFill>
                <a:effectLst/>
                <a:latin typeface="Verdana" panose="020B0604030504040204" pitchFamily="34" charset="0"/>
              </a:rPr>
              <a:t>. Chờ quá trình cài đặt.</a:t>
            </a:r>
            <a:endParaRPr lang="en-US" dirty="0"/>
          </a:p>
        </p:txBody>
      </p:sp>
      <p:pic>
        <p:nvPicPr>
          <p:cNvPr id="3" name="Picture 2"/>
          <p:cNvPicPr/>
          <p:nvPr/>
        </p:nvPicPr>
        <p:blipFill>
          <a:blip r:embed="rId2"/>
          <a:stretch>
            <a:fillRect/>
          </a:stretch>
        </p:blipFill>
        <p:spPr>
          <a:xfrm>
            <a:off x="3594846" y="1634826"/>
            <a:ext cx="5227269" cy="4080174"/>
          </a:xfrm>
          <a:prstGeom prst="rect">
            <a:avLst/>
          </a:prstGeom>
        </p:spPr>
      </p:pic>
      <p:sp>
        <p:nvSpPr>
          <p:cNvPr id="4" name="Rectangle 3"/>
          <p:cNvSpPr/>
          <p:nvPr/>
        </p:nvSpPr>
        <p:spPr>
          <a:xfrm>
            <a:off x="3391042" y="5862155"/>
            <a:ext cx="5634876" cy="369332"/>
          </a:xfrm>
          <a:prstGeom prst="rect">
            <a:avLst/>
          </a:prstGeom>
        </p:spPr>
        <p:txBody>
          <a:bodyPr wrap="none">
            <a:spAutoFit/>
          </a:bodyPr>
          <a:lstStyle/>
          <a:p>
            <a:r>
              <a:rPr lang="vi-VN" b="0" i="0" dirty="0" smtClean="0">
                <a:solidFill>
                  <a:srgbClr val="414141"/>
                </a:solidFill>
                <a:effectLst/>
                <a:latin typeface="Verdana" panose="020B0604030504040204" pitchFamily="34" charset="0"/>
              </a:rPr>
              <a:t>Hình 7: Giao diện chia sẻ thông tin người dùng</a:t>
            </a:r>
            <a:endParaRPr lang="en-US" dirty="0"/>
          </a:p>
        </p:txBody>
      </p:sp>
    </p:spTree>
    <p:extLst>
      <p:ext uri="{BB962C8B-B14F-4D97-AF65-F5344CB8AC3E}">
        <p14:creationId xmlns:p14="http://schemas.microsoft.com/office/powerpoint/2010/main" val="97915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870" y="523999"/>
            <a:ext cx="6096000" cy="646331"/>
          </a:xfrm>
          <a:prstGeom prst="rect">
            <a:avLst/>
          </a:prstGeom>
        </p:spPr>
        <p:txBody>
          <a:bodyPr>
            <a:spAutoFit/>
          </a:bodyPr>
          <a:lstStyle/>
          <a:p>
            <a:r>
              <a:rPr lang="vi-VN" b="0" i="0" dirty="0" smtClean="0">
                <a:solidFill>
                  <a:srgbClr val="414141"/>
                </a:solidFill>
                <a:effectLst/>
                <a:latin typeface="Verdana" panose="020B0604030504040204" pitchFamily="34" charset="0"/>
              </a:rPr>
              <a:t>Bước 9: Sau khi cài đặt thành công sẽ xuất hiện giao diện như sau:</a:t>
            </a:r>
            <a:endParaRPr lang="en-US" dirty="0"/>
          </a:p>
        </p:txBody>
      </p:sp>
      <p:pic>
        <p:nvPicPr>
          <p:cNvPr id="3" name="Picture 2"/>
          <p:cNvPicPr/>
          <p:nvPr/>
        </p:nvPicPr>
        <p:blipFill>
          <a:blip r:embed="rId2"/>
          <a:stretch>
            <a:fillRect/>
          </a:stretch>
        </p:blipFill>
        <p:spPr>
          <a:xfrm>
            <a:off x="3485029" y="1430991"/>
            <a:ext cx="5814611" cy="4552950"/>
          </a:xfrm>
          <a:prstGeom prst="rect">
            <a:avLst/>
          </a:prstGeom>
        </p:spPr>
      </p:pic>
      <p:sp>
        <p:nvSpPr>
          <p:cNvPr id="4" name="Rectangle 3"/>
          <p:cNvSpPr/>
          <p:nvPr/>
        </p:nvSpPr>
        <p:spPr>
          <a:xfrm>
            <a:off x="4334719" y="6244602"/>
            <a:ext cx="4115229" cy="369332"/>
          </a:xfrm>
          <a:prstGeom prst="rect">
            <a:avLst/>
          </a:prstGeom>
        </p:spPr>
        <p:txBody>
          <a:bodyPr wrap="none">
            <a:spAutoFit/>
          </a:bodyPr>
          <a:lstStyle/>
          <a:p>
            <a:r>
              <a:rPr lang="en-US" b="0" i="0" dirty="0" err="1" smtClean="0">
                <a:solidFill>
                  <a:srgbClr val="414141"/>
                </a:solidFill>
                <a:effectLst/>
                <a:latin typeface="Verdana" panose="020B0604030504040204" pitchFamily="34" charset="0"/>
              </a:rPr>
              <a:t>Hình</a:t>
            </a:r>
            <a:r>
              <a:rPr lang="en-US" b="0" i="0" dirty="0" smtClean="0">
                <a:solidFill>
                  <a:srgbClr val="414141"/>
                </a:solidFill>
                <a:effectLst/>
                <a:latin typeface="Verdana" panose="020B0604030504040204" pitchFamily="34" charset="0"/>
              </a:rPr>
              <a:t> 8: </a:t>
            </a:r>
            <a:r>
              <a:rPr lang="en-US" b="0" i="0" dirty="0" err="1" smtClean="0">
                <a:solidFill>
                  <a:srgbClr val="414141"/>
                </a:solidFill>
                <a:effectLst/>
                <a:latin typeface="Verdana" panose="020B0604030504040204" pitchFamily="34" charset="0"/>
              </a:rPr>
              <a:t>Giao</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diện</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kết</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thúc</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cài</a:t>
            </a:r>
            <a:r>
              <a:rPr lang="en-US" b="0" i="0" dirty="0" smtClean="0">
                <a:solidFill>
                  <a:srgbClr val="414141"/>
                </a:solidFill>
                <a:effectLst/>
                <a:latin typeface="Verdana" panose="020B0604030504040204" pitchFamily="34" charset="0"/>
              </a:rPr>
              <a:t> </a:t>
            </a:r>
            <a:r>
              <a:rPr lang="en-US" b="0" i="0" dirty="0" err="1" smtClean="0">
                <a:solidFill>
                  <a:srgbClr val="414141"/>
                </a:solidFill>
                <a:effectLst/>
                <a:latin typeface="Verdana" panose="020B0604030504040204" pitchFamily="34" charset="0"/>
              </a:rPr>
              <a:t>đặt</a:t>
            </a:r>
            <a:endParaRPr lang="en-US" dirty="0"/>
          </a:p>
        </p:txBody>
      </p:sp>
    </p:spTree>
    <p:extLst>
      <p:ext uri="{BB962C8B-B14F-4D97-AF65-F5344CB8AC3E}">
        <p14:creationId xmlns:p14="http://schemas.microsoft.com/office/powerpoint/2010/main" val="29060034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935</Words>
  <Application>Microsoft Office PowerPoint</Application>
  <PresentationFormat>Widescreen</PresentationFormat>
  <Paragraphs>68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Century Gothic</vt:lpstr>
      <vt:lpstr>Tahoma</vt:lpstr>
      <vt:lpstr>Verdana</vt:lpstr>
      <vt:lpstr>Wingdings 3</vt:lpstr>
      <vt:lpstr>Wisp</vt:lpstr>
      <vt:lpstr>BÁO CÁO TTTN</vt:lpstr>
      <vt:lpstr>1. Setup </vt:lpstr>
      <vt:lpstr>PowerPoint Presentation</vt:lpstr>
      <vt:lpstr>Bước 4: Nhấp vào "Next" và giao diện cấp phép xuất hiện như sau: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dc:creator>
  <cp:lastModifiedBy>AK</cp:lastModifiedBy>
  <cp:revision>13</cp:revision>
  <dcterms:created xsi:type="dcterms:W3CDTF">2023-01-30T14:09:46Z</dcterms:created>
  <dcterms:modified xsi:type="dcterms:W3CDTF">2023-01-30T17:15:56Z</dcterms:modified>
</cp:coreProperties>
</file>