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f67cecb8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f67cecb8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f67cecb8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f67cecb8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f67cecb8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f67cecb8a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f67cecb8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f67cecb8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f67cecb8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f67cecb8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f67cecb8a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f67cecb8a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f67cecb8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f67cecb8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f67cecb8a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f67cecb8a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f67cecb8a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f67cecb8a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f67cecb8a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f67cecb8a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f67cecb8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f67cecb8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f67cecb8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f67cecb8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f67cecb8a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f67cecb8a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f67cecb8a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f67cecb8a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f67cecb8a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f67cecb8a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f67cecb8a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f67cecb8a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f67cecb8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f67cecb8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f67cecb8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f67cecb8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f67cecb8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f67cecb8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f67cecb8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f67cecb8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f67cecb8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f67cecb8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f67cecb8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f67cecb8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f67cecb8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f67cecb8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Java web - Servlet - section 01</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Vo Hoang Long - TBV (Technical Gorup)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Servlet Container</a:t>
            </a:r>
            <a:endParaRPr/>
          </a:p>
        </p:txBody>
      </p:sp>
      <p:sp>
        <p:nvSpPr>
          <p:cNvPr id="192" name="Google Shape;192;p22"/>
          <p:cNvSpPr txBox="1"/>
          <p:nvPr>
            <p:ph idx="1" type="body"/>
          </p:nvPr>
        </p:nvSpPr>
        <p:spPr>
          <a:xfrm>
            <a:off x="1297500" y="1567550"/>
            <a:ext cx="7038900" cy="295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3" name="Google Shape;193;p22"/>
          <p:cNvPicPr preferRelativeResize="0"/>
          <p:nvPr/>
        </p:nvPicPr>
        <p:blipFill>
          <a:blip r:embed="rId3">
            <a:alphaModFix/>
          </a:blip>
          <a:stretch>
            <a:fillRect/>
          </a:stretch>
        </p:blipFill>
        <p:spPr>
          <a:xfrm>
            <a:off x="1297500" y="1547825"/>
            <a:ext cx="6619025" cy="2956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Server: Web vs. Application</a:t>
            </a:r>
            <a:endParaRPr/>
          </a:p>
        </p:txBody>
      </p:sp>
      <p:sp>
        <p:nvSpPr>
          <p:cNvPr id="199" name="Google Shape;199;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Server is a device or a computer program that accepts and responds to the request made by other program, known as client. It is used to manage the network resources and for running the program or software that provides services.</a:t>
            </a:r>
            <a:endParaRPr/>
          </a:p>
          <a:p>
            <a:pPr indent="0" lvl="0" marL="0" rtl="0" algn="l">
              <a:spcBef>
                <a:spcPts val="1600"/>
              </a:spcBef>
              <a:spcAft>
                <a:spcPts val="0"/>
              </a:spcAft>
              <a:buNone/>
            </a:pPr>
            <a:r>
              <a:rPr lang="vi"/>
              <a:t>There are two types of servers:</a:t>
            </a:r>
            <a:endParaRPr/>
          </a:p>
          <a:p>
            <a:pPr indent="-311150" lvl="0" marL="457200" rtl="0" algn="l">
              <a:spcBef>
                <a:spcPts val="1600"/>
              </a:spcBef>
              <a:spcAft>
                <a:spcPts val="0"/>
              </a:spcAft>
              <a:buSzPts val="1300"/>
              <a:buChar char="●"/>
            </a:pPr>
            <a:r>
              <a:rPr lang="vi"/>
              <a:t>Web Server</a:t>
            </a:r>
            <a:endParaRPr/>
          </a:p>
          <a:p>
            <a:pPr indent="-311150" lvl="0" marL="457200" rtl="0" algn="l">
              <a:spcBef>
                <a:spcPts val="0"/>
              </a:spcBef>
              <a:spcAft>
                <a:spcPts val="0"/>
              </a:spcAft>
              <a:buSzPts val="1300"/>
              <a:buChar char="●"/>
            </a:pPr>
            <a:r>
              <a:rPr lang="vi"/>
              <a:t>Application Server</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Server: Web vs. Application</a:t>
            </a:r>
            <a:endParaRPr/>
          </a:p>
        </p:txBody>
      </p:sp>
      <p:sp>
        <p:nvSpPr>
          <p:cNvPr id="205" name="Google Shape;205;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t>Web Server</a:t>
            </a:r>
            <a:endParaRPr b="1"/>
          </a:p>
          <a:p>
            <a:pPr indent="0" lvl="0" marL="0" rtl="0" algn="l">
              <a:spcBef>
                <a:spcPts val="1600"/>
              </a:spcBef>
              <a:spcAft>
                <a:spcPts val="0"/>
              </a:spcAft>
              <a:buNone/>
            </a:pPr>
            <a:r>
              <a:rPr lang="vi"/>
              <a:t>Web server contains only web or servlet container. It can be used for servlet, jsp, struts, jsf etc. It can't be used for EJB.</a:t>
            </a:r>
            <a:endParaRPr/>
          </a:p>
          <a:p>
            <a:pPr indent="0" lvl="0" marL="0" rtl="0" algn="l">
              <a:spcBef>
                <a:spcPts val="1600"/>
              </a:spcBef>
              <a:spcAft>
                <a:spcPts val="0"/>
              </a:spcAft>
              <a:buNone/>
            </a:pPr>
            <a:r>
              <a:rPr lang="vi"/>
              <a:t>It is a computer where the web content can be stored. In general web server can be used to host the web sites but there also used some other web servers also such as FTP, email, storage, gaming etc.</a:t>
            </a:r>
            <a:endParaRPr/>
          </a:p>
          <a:p>
            <a:pPr indent="0" lvl="0" marL="0" rtl="0" algn="l">
              <a:spcBef>
                <a:spcPts val="1600"/>
              </a:spcBef>
              <a:spcAft>
                <a:spcPts val="0"/>
              </a:spcAft>
              <a:buNone/>
            </a:pPr>
            <a:r>
              <a:rPr lang="vi"/>
              <a:t>Examples of Web Servers are: Apache Tomcat and Resin.</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Server: Web vs. Application</a:t>
            </a:r>
            <a:endParaRPr/>
          </a:p>
        </p:txBody>
      </p:sp>
      <p:sp>
        <p:nvSpPr>
          <p:cNvPr id="211" name="Google Shape;211;p25"/>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t>Web Server Working</a:t>
            </a:r>
            <a:endParaRPr b="1"/>
          </a:p>
          <a:p>
            <a:pPr indent="0" lvl="0" marL="0" rtl="0" algn="l">
              <a:spcBef>
                <a:spcPts val="1600"/>
              </a:spcBef>
              <a:spcAft>
                <a:spcPts val="0"/>
              </a:spcAft>
              <a:buNone/>
            </a:pPr>
            <a:r>
              <a:rPr lang="vi"/>
              <a:t>It can respond to the client request in either of the following two possible ways:</a:t>
            </a:r>
            <a:endParaRPr/>
          </a:p>
          <a:p>
            <a:pPr indent="-311150" lvl="0" marL="457200" rtl="0" algn="l">
              <a:spcBef>
                <a:spcPts val="1600"/>
              </a:spcBef>
              <a:spcAft>
                <a:spcPts val="0"/>
              </a:spcAft>
              <a:buSzPts val="1300"/>
              <a:buChar char="●"/>
            </a:pPr>
            <a:r>
              <a:rPr lang="vi"/>
              <a:t>Generating response by using the script and communicating with database.</a:t>
            </a:r>
            <a:endParaRPr/>
          </a:p>
          <a:p>
            <a:pPr indent="-311150" lvl="0" marL="457200" rtl="0" algn="l">
              <a:spcBef>
                <a:spcPts val="0"/>
              </a:spcBef>
              <a:spcAft>
                <a:spcPts val="0"/>
              </a:spcAft>
              <a:buSzPts val="1300"/>
              <a:buChar char="●"/>
            </a:pPr>
            <a:r>
              <a:rPr lang="vi"/>
              <a:t>Sending file to the client associated with the requested URL.</a:t>
            </a:r>
            <a:endParaRPr/>
          </a:p>
          <a:p>
            <a:pPr indent="0" lvl="0" marL="0" rtl="0" algn="l">
              <a:spcBef>
                <a:spcPts val="1600"/>
              </a:spcBef>
              <a:spcAft>
                <a:spcPts val="0"/>
              </a:spcAft>
              <a:buNone/>
            </a:pPr>
            <a:r>
              <a:rPr b="1" lang="vi"/>
              <a:t>Important points</a:t>
            </a:r>
            <a:endParaRPr b="1"/>
          </a:p>
          <a:p>
            <a:pPr indent="-311150" lvl="0" marL="457200" rtl="0" algn="l">
              <a:spcBef>
                <a:spcPts val="1600"/>
              </a:spcBef>
              <a:spcAft>
                <a:spcPts val="0"/>
              </a:spcAft>
              <a:buSzPts val="1300"/>
              <a:buChar char="●"/>
            </a:pPr>
            <a:r>
              <a:rPr lang="vi"/>
              <a:t>If the requested web page at the client side is not found, then web server will sends the HTTP response: Error 404 Not found.</a:t>
            </a:r>
            <a:endParaRPr/>
          </a:p>
          <a:p>
            <a:pPr indent="-311150" lvl="0" marL="457200" rtl="0" algn="l">
              <a:spcBef>
                <a:spcPts val="0"/>
              </a:spcBef>
              <a:spcAft>
                <a:spcPts val="0"/>
              </a:spcAft>
              <a:buSzPts val="1300"/>
              <a:buChar char="●"/>
            </a:pPr>
            <a:r>
              <a:rPr lang="vi"/>
              <a:t>When the web server searching the requested page if requested page is found then it will send to the client with an HTTP response.</a:t>
            </a:r>
            <a:endParaRPr/>
          </a:p>
          <a:p>
            <a:pPr indent="-311150" lvl="0" marL="457200" rtl="0" algn="l">
              <a:spcBef>
                <a:spcPts val="0"/>
              </a:spcBef>
              <a:spcAft>
                <a:spcPts val="0"/>
              </a:spcAft>
              <a:buSzPts val="1300"/>
              <a:buChar char="●"/>
            </a:pPr>
            <a:r>
              <a:rPr lang="vi"/>
              <a:t>If the client requests some other resources then web server will contact to application server and data is store for constructing the HTTP response.</a:t>
            </a:r>
            <a:endParaRPr/>
          </a:p>
          <a:p>
            <a:pPr indent="0" lvl="0" marL="0" rtl="0" algn="l">
              <a:spcBef>
                <a:spcPts val="1600"/>
              </a:spcBef>
              <a:spcAft>
                <a:spcPts val="1600"/>
              </a:spcAft>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Server: Web vs. Application</a:t>
            </a:r>
            <a:endParaRPr/>
          </a:p>
        </p:txBody>
      </p:sp>
      <p:sp>
        <p:nvSpPr>
          <p:cNvPr id="217" name="Google Shape;217;p26"/>
          <p:cNvSpPr txBox="1"/>
          <p:nvPr>
            <p:ph idx="1" type="body"/>
          </p:nvPr>
        </p:nvSpPr>
        <p:spPr>
          <a:xfrm>
            <a:off x="1297500" y="1567550"/>
            <a:ext cx="7038900" cy="313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b="1"/>
          </a:p>
        </p:txBody>
      </p:sp>
      <p:pic>
        <p:nvPicPr>
          <p:cNvPr id="218" name="Google Shape;218;p26"/>
          <p:cNvPicPr preferRelativeResize="0"/>
          <p:nvPr/>
        </p:nvPicPr>
        <p:blipFill>
          <a:blip r:embed="rId3">
            <a:alphaModFix/>
          </a:blip>
          <a:stretch>
            <a:fillRect/>
          </a:stretch>
        </p:blipFill>
        <p:spPr>
          <a:xfrm>
            <a:off x="1691550" y="1586675"/>
            <a:ext cx="6188176" cy="3114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Server: Web vs. Application</a:t>
            </a:r>
            <a:endParaRPr/>
          </a:p>
        </p:txBody>
      </p:sp>
      <p:sp>
        <p:nvSpPr>
          <p:cNvPr id="224" name="Google Shape;224;p27"/>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t>Application Server</a:t>
            </a:r>
            <a:endParaRPr b="1"/>
          </a:p>
          <a:p>
            <a:pPr indent="0" lvl="0" marL="0" rtl="0" algn="l">
              <a:spcBef>
                <a:spcPts val="1600"/>
              </a:spcBef>
              <a:spcAft>
                <a:spcPts val="0"/>
              </a:spcAft>
              <a:buNone/>
            </a:pPr>
            <a:r>
              <a:rPr lang="vi"/>
              <a:t>Application server contains Web and EJB containers. It can be used for servlet, jsp, struts, jsf, ejb etc. It is a component based product that lies in the middle-tier of a server centric architecture.</a:t>
            </a:r>
            <a:endParaRPr/>
          </a:p>
          <a:p>
            <a:pPr indent="0" lvl="0" marL="0" rtl="0" algn="l">
              <a:spcBef>
                <a:spcPts val="1600"/>
              </a:spcBef>
              <a:spcAft>
                <a:spcPts val="0"/>
              </a:spcAft>
              <a:buNone/>
            </a:pPr>
            <a:r>
              <a:rPr lang="vi"/>
              <a:t>It provides the middleware services for state maintenance and security, along with persistence and data access. It is a type of server designed to install, operate and host associated services and applications for the IT services, end users and organizations.</a:t>
            </a:r>
            <a:endParaRPr/>
          </a:p>
          <a:p>
            <a:pPr indent="0" lvl="0" marL="0" rtl="0" algn="l">
              <a:spcBef>
                <a:spcPts val="1600"/>
              </a:spcBef>
              <a:spcAft>
                <a:spcPts val="0"/>
              </a:spcAft>
              <a:buNone/>
            </a:pPr>
            <a:r>
              <a:rPr lang="vi"/>
              <a:t>The Example of Application Servers are:</a:t>
            </a:r>
            <a:endParaRPr/>
          </a:p>
          <a:p>
            <a:pPr indent="-311150" lvl="0" marL="457200" rtl="0" algn="l">
              <a:spcBef>
                <a:spcPts val="1600"/>
              </a:spcBef>
              <a:spcAft>
                <a:spcPts val="0"/>
              </a:spcAft>
              <a:buSzPts val="1300"/>
              <a:buChar char="●"/>
            </a:pPr>
            <a:r>
              <a:rPr lang="vi"/>
              <a:t>JBoss: Open-source server from JBoss community.</a:t>
            </a:r>
            <a:endParaRPr/>
          </a:p>
          <a:p>
            <a:pPr indent="-311150" lvl="0" marL="457200" rtl="0" algn="l">
              <a:spcBef>
                <a:spcPts val="0"/>
              </a:spcBef>
              <a:spcAft>
                <a:spcPts val="0"/>
              </a:spcAft>
              <a:buSzPts val="1300"/>
              <a:buChar char="●"/>
            </a:pPr>
            <a:r>
              <a:rPr lang="vi"/>
              <a:t>Glassfish: Provided by Sun Microsystem. Now acquired by Oracle.</a:t>
            </a:r>
            <a:endParaRPr/>
          </a:p>
          <a:p>
            <a:pPr indent="-311150" lvl="0" marL="457200" rtl="0" algn="l">
              <a:spcBef>
                <a:spcPts val="0"/>
              </a:spcBef>
              <a:spcAft>
                <a:spcPts val="0"/>
              </a:spcAft>
              <a:buSzPts val="1300"/>
              <a:buChar char="●"/>
            </a:pPr>
            <a:r>
              <a:rPr lang="vi"/>
              <a:t>Weblogic: Provided by Oracle. It more secured.</a:t>
            </a:r>
            <a:endParaRPr/>
          </a:p>
          <a:p>
            <a:pPr indent="-311150" lvl="0" marL="457200" rtl="0" algn="l">
              <a:spcBef>
                <a:spcPts val="0"/>
              </a:spcBef>
              <a:spcAft>
                <a:spcPts val="0"/>
              </a:spcAft>
              <a:buSzPts val="1300"/>
              <a:buChar char="●"/>
            </a:pPr>
            <a:r>
              <a:rPr lang="vi"/>
              <a:t>Websphere: Provided by IBM.</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Server: Web vs. Application</a:t>
            </a:r>
            <a:endParaRPr/>
          </a:p>
        </p:txBody>
      </p:sp>
      <p:sp>
        <p:nvSpPr>
          <p:cNvPr id="230" name="Google Shape;230;p28"/>
          <p:cNvSpPr txBox="1"/>
          <p:nvPr>
            <p:ph idx="1" type="body"/>
          </p:nvPr>
        </p:nvSpPr>
        <p:spPr>
          <a:xfrm>
            <a:off x="1297500" y="1567550"/>
            <a:ext cx="7038900" cy="313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1" name="Google Shape;231;p28"/>
          <p:cNvPicPr preferRelativeResize="0"/>
          <p:nvPr/>
        </p:nvPicPr>
        <p:blipFill>
          <a:blip r:embed="rId3">
            <a:alphaModFix/>
          </a:blip>
          <a:stretch>
            <a:fillRect/>
          </a:stretch>
        </p:blipFill>
        <p:spPr>
          <a:xfrm>
            <a:off x="1799663" y="1177050"/>
            <a:ext cx="5305425" cy="3914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Life Cycle of a Servlet (Servlet Life Cycle)</a:t>
            </a:r>
            <a:endParaRPr/>
          </a:p>
        </p:txBody>
      </p:sp>
      <p:sp>
        <p:nvSpPr>
          <p:cNvPr id="237" name="Google Shape;237;p29"/>
          <p:cNvSpPr txBox="1"/>
          <p:nvPr>
            <p:ph idx="1" type="body"/>
          </p:nvPr>
        </p:nvSpPr>
        <p:spPr>
          <a:xfrm>
            <a:off x="1297500" y="1567550"/>
            <a:ext cx="7038900" cy="32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The web container maintains the life cycle of a servlet instance. Let's see the life cycle of the servlet:</a:t>
            </a:r>
            <a:endParaRPr/>
          </a:p>
          <a:p>
            <a:pPr indent="-311150" lvl="0" marL="457200" rtl="0" algn="l">
              <a:spcBef>
                <a:spcPts val="1600"/>
              </a:spcBef>
              <a:spcAft>
                <a:spcPts val="0"/>
              </a:spcAft>
              <a:buSzPts val="1300"/>
              <a:buChar char="●"/>
            </a:pPr>
            <a:r>
              <a:rPr lang="vi"/>
              <a:t>Servlet class is loaded.</a:t>
            </a:r>
            <a:endParaRPr/>
          </a:p>
          <a:p>
            <a:pPr indent="-311150" lvl="0" marL="457200" rtl="0" algn="l">
              <a:spcBef>
                <a:spcPts val="0"/>
              </a:spcBef>
              <a:spcAft>
                <a:spcPts val="0"/>
              </a:spcAft>
              <a:buSzPts val="1300"/>
              <a:buChar char="●"/>
            </a:pPr>
            <a:r>
              <a:rPr lang="vi"/>
              <a:t>Servlet instance is created.</a:t>
            </a:r>
            <a:endParaRPr/>
          </a:p>
          <a:p>
            <a:pPr indent="-311150" lvl="0" marL="457200" rtl="0" algn="l">
              <a:spcBef>
                <a:spcPts val="0"/>
              </a:spcBef>
              <a:spcAft>
                <a:spcPts val="0"/>
              </a:spcAft>
              <a:buSzPts val="1300"/>
              <a:buChar char="●"/>
            </a:pPr>
            <a:r>
              <a:rPr lang="vi"/>
              <a:t>init method is invoked.</a:t>
            </a:r>
            <a:endParaRPr/>
          </a:p>
          <a:p>
            <a:pPr indent="-311150" lvl="0" marL="457200" rtl="0" algn="l">
              <a:spcBef>
                <a:spcPts val="0"/>
              </a:spcBef>
              <a:spcAft>
                <a:spcPts val="0"/>
              </a:spcAft>
              <a:buSzPts val="1300"/>
              <a:buChar char="●"/>
            </a:pPr>
            <a:r>
              <a:rPr lang="vi"/>
              <a:t>service method is invoked.</a:t>
            </a:r>
            <a:endParaRPr/>
          </a:p>
          <a:p>
            <a:pPr indent="-311150" lvl="0" marL="457200" rtl="0" algn="l">
              <a:spcBef>
                <a:spcPts val="0"/>
              </a:spcBef>
              <a:spcAft>
                <a:spcPts val="0"/>
              </a:spcAft>
              <a:buSzPts val="1300"/>
              <a:buChar char="●"/>
            </a:pPr>
            <a:r>
              <a:rPr lang="vi"/>
              <a:t>destroy method is invoked.</a:t>
            </a:r>
            <a:endParaRPr/>
          </a:p>
          <a:p>
            <a:pPr indent="0" lvl="0" marL="0" rtl="0" algn="l">
              <a:spcBef>
                <a:spcPts val="1600"/>
              </a:spcBef>
              <a:spcAft>
                <a:spcPts val="1600"/>
              </a:spcAft>
              <a:buNone/>
            </a:pPr>
            <a:r>
              <a:rPr lang="vi"/>
              <a:t>There are three states of a servlet: new, ready and end. The servlet is in new state if servlet instance is created. After invoking the init() method, Servlet comes in the ready state. In the ready state, servlet performs all the tasks. When the web container invokes the destroy() method, it shifts to the end state.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Life Cycle of a Servlet (Servlet Life Cycle)</a:t>
            </a:r>
            <a:endParaRPr/>
          </a:p>
        </p:txBody>
      </p:sp>
      <p:sp>
        <p:nvSpPr>
          <p:cNvPr id="243" name="Google Shape;243;p30"/>
          <p:cNvSpPr txBox="1"/>
          <p:nvPr>
            <p:ph idx="1" type="body"/>
          </p:nvPr>
        </p:nvSpPr>
        <p:spPr>
          <a:xfrm>
            <a:off x="1297500" y="1567550"/>
            <a:ext cx="7038900" cy="326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4" name="Google Shape;244;p30"/>
          <p:cNvPicPr preferRelativeResize="0"/>
          <p:nvPr/>
        </p:nvPicPr>
        <p:blipFill>
          <a:blip r:embed="rId3">
            <a:alphaModFix/>
          </a:blip>
          <a:stretch>
            <a:fillRect/>
          </a:stretch>
        </p:blipFill>
        <p:spPr>
          <a:xfrm>
            <a:off x="2643188" y="1326900"/>
            <a:ext cx="3857625" cy="3509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ServletRequest Interface</a:t>
            </a:r>
            <a:endParaRPr/>
          </a:p>
        </p:txBody>
      </p:sp>
      <p:sp>
        <p:nvSpPr>
          <p:cNvPr id="250" name="Google Shape;250;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An object of ServletRequest is used to provide the client request information to a servlet such as content type, content length, parameter names and values, header informations, attributes etc.</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Agenda</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vi" sz="1400"/>
              <a:t>Servlet</a:t>
            </a:r>
            <a:endParaRPr sz="1400"/>
          </a:p>
          <a:p>
            <a:pPr indent="-317500" lvl="0" marL="457200" rtl="0" algn="l">
              <a:spcBef>
                <a:spcPts val="0"/>
              </a:spcBef>
              <a:spcAft>
                <a:spcPts val="0"/>
              </a:spcAft>
              <a:buSzPts val="1400"/>
              <a:buChar char="●"/>
            </a:pPr>
            <a:r>
              <a:rPr lang="vi" sz="1400"/>
              <a:t>Servlet  Container</a:t>
            </a:r>
            <a:endParaRPr sz="1400"/>
          </a:p>
          <a:p>
            <a:pPr indent="-317500" lvl="0" marL="457200" rtl="0" algn="l">
              <a:spcBef>
                <a:spcPts val="0"/>
              </a:spcBef>
              <a:spcAft>
                <a:spcPts val="0"/>
              </a:spcAft>
              <a:buSzPts val="1400"/>
              <a:buChar char="●"/>
            </a:pPr>
            <a:r>
              <a:rPr lang="vi" sz="1400"/>
              <a:t>Server: Web vs Application</a:t>
            </a:r>
            <a:endParaRPr sz="1400"/>
          </a:p>
          <a:p>
            <a:pPr indent="-317500" lvl="0" marL="457200" rtl="0" algn="l">
              <a:spcBef>
                <a:spcPts val="0"/>
              </a:spcBef>
              <a:spcAft>
                <a:spcPts val="0"/>
              </a:spcAft>
              <a:buSzPts val="1400"/>
              <a:buChar char="●"/>
            </a:pPr>
            <a:r>
              <a:rPr lang="vi" sz="1400"/>
              <a:t>Servlet Life Cycle</a:t>
            </a:r>
            <a:endParaRPr sz="1400"/>
          </a:p>
          <a:p>
            <a:pPr indent="-317500" lvl="0" marL="457200" rtl="0" algn="l">
              <a:spcBef>
                <a:spcPts val="0"/>
              </a:spcBef>
              <a:spcAft>
                <a:spcPts val="0"/>
              </a:spcAft>
              <a:buSzPts val="1400"/>
              <a:buChar char="●"/>
            </a:pPr>
            <a:r>
              <a:rPr lang="vi" sz="1400"/>
              <a:t>Servlet Request</a:t>
            </a:r>
            <a:endParaRPr sz="1400"/>
          </a:p>
          <a:p>
            <a:pPr indent="-317500" lvl="0" marL="457200" rtl="0" algn="l">
              <a:spcBef>
                <a:spcPts val="0"/>
              </a:spcBef>
              <a:spcAft>
                <a:spcPts val="0"/>
              </a:spcAft>
              <a:buSzPts val="1400"/>
              <a:buChar char="●"/>
            </a:pPr>
            <a:r>
              <a:rPr lang="vi" sz="1400"/>
              <a:t>ServletDispatcher</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RequestDispatcher in Servlet</a:t>
            </a:r>
            <a:endParaRPr/>
          </a:p>
        </p:txBody>
      </p:sp>
      <p:sp>
        <p:nvSpPr>
          <p:cNvPr id="256" name="Google Shape;256;p32"/>
          <p:cNvSpPr txBox="1"/>
          <p:nvPr>
            <p:ph idx="1" type="body"/>
          </p:nvPr>
        </p:nvSpPr>
        <p:spPr>
          <a:xfrm>
            <a:off x="1297500" y="1567550"/>
            <a:ext cx="7038900" cy="31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The RequestDispatcher interface provides the facility of dispatching the request to another resource it may be html, servlet or jsp. This interface can also be used to include the content of another resource also. It is one of the way of servlet collaboration.</a:t>
            </a:r>
            <a:endParaRPr/>
          </a:p>
          <a:p>
            <a:pPr indent="0" lvl="0" marL="0" rtl="0" algn="l">
              <a:spcBef>
                <a:spcPts val="1600"/>
              </a:spcBef>
              <a:spcAft>
                <a:spcPts val="0"/>
              </a:spcAft>
              <a:buNone/>
            </a:pPr>
            <a:r>
              <a:rPr lang="vi"/>
              <a:t>There are two methods defined in the RequestDispatcher interface.</a:t>
            </a:r>
            <a:endParaRPr/>
          </a:p>
          <a:p>
            <a:pPr indent="-311150" lvl="0" marL="457200" rtl="0" algn="l">
              <a:spcBef>
                <a:spcPts val="1600"/>
              </a:spcBef>
              <a:spcAft>
                <a:spcPts val="0"/>
              </a:spcAft>
              <a:buSzPts val="1300"/>
              <a:buAutoNum type="arabicPeriod"/>
            </a:pPr>
            <a:r>
              <a:rPr b="1" lang="vi"/>
              <a:t>public void forward(ServletRequest request,ServletResponse response)throws ServletException,java.io.IOException</a:t>
            </a:r>
            <a:r>
              <a:rPr lang="vi"/>
              <a:t>:Forwards a request from a servlet to another resource (servlet, JSP file, or HTML file) on the server.</a:t>
            </a:r>
            <a:endParaRPr/>
          </a:p>
          <a:p>
            <a:pPr indent="-311150" lvl="0" marL="457200" rtl="0" algn="l">
              <a:spcBef>
                <a:spcPts val="0"/>
              </a:spcBef>
              <a:spcAft>
                <a:spcPts val="0"/>
              </a:spcAft>
              <a:buSzPts val="1300"/>
              <a:buAutoNum type="arabicPeriod"/>
            </a:pPr>
            <a:r>
              <a:rPr b="1" lang="vi"/>
              <a:t>public void include(ServletRequest request,ServletResponse response)throws ServletException,java.io.IOException</a:t>
            </a:r>
            <a:r>
              <a:rPr lang="vi"/>
              <a:t>:Includes the content of a resource (servlet, JSP page, or HTML file) in the response.</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forward() method</a:t>
            </a:r>
            <a:endParaRPr/>
          </a:p>
        </p:txBody>
      </p:sp>
      <p:sp>
        <p:nvSpPr>
          <p:cNvPr id="262" name="Google Shape;262;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3" name="Google Shape;263;p33"/>
          <p:cNvPicPr preferRelativeResize="0"/>
          <p:nvPr/>
        </p:nvPicPr>
        <p:blipFill>
          <a:blip r:embed="rId3">
            <a:alphaModFix/>
          </a:blip>
          <a:stretch>
            <a:fillRect/>
          </a:stretch>
        </p:blipFill>
        <p:spPr>
          <a:xfrm>
            <a:off x="1416938" y="1307850"/>
            <a:ext cx="6429375" cy="3657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include() method</a:t>
            </a:r>
            <a:endParaRPr/>
          </a:p>
        </p:txBody>
      </p:sp>
      <p:sp>
        <p:nvSpPr>
          <p:cNvPr id="269" name="Google Shape;269;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0" name="Google Shape;270;p34"/>
          <p:cNvPicPr preferRelativeResize="0"/>
          <p:nvPr/>
        </p:nvPicPr>
        <p:blipFill>
          <a:blip r:embed="rId3">
            <a:alphaModFix/>
          </a:blip>
          <a:stretch>
            <a:fillRect/>
          </a:stretch>
        </p:blipFill>
        <p:spPr>
          <a:xfrm>
            <a:off x="1257300" y="1307850"/>
            <a:ext cx="6629400" cy="3657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Example of RequestDispatcher interface</a:t>
            </a:r>
            <a:endParaRPr/>
          </a:p>
        </p:txBody>
      </p:sp>
      <p:sp>
        <p:nvSpPr>
          <p:cNvPr id="276" name="Google Shape;276;p35"/>
          <p:cNvSpPr txBox="1"/>
          <p:nvPr>
            <p:ph idx="1" type="body"/>
          </p:nvPr>
        </p:nvSpPr>
        <p:spPr>
          <a:xfrm>
            <a:off x="1297500" y="1567550"/>
            <a:ext cx="7038900" cy="33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In this example, we are validating the password entered by the user. If password is servlet, it will forward the request to the WelcomeServlet, otherwise will show an error message: sorry username or password error!. In this program, we are cheking for hardcoded information. But you can check it to the database also that we will see in the development chapter. In this example, we have created following files:</a:t>
            </a:r>
            <a:endParaRPr/>
          </a:p>
          <a:p>
            <a:pPr indent="-311150" lvl="0" marL="457200" rtl="0" algn="l">
              <a:spcBef>
                <a:spcPts val="1600"/>
              </a:spcBef>
              <a:spcAft>
                <a:spcPts val="0"/>
              </a:spcAft>
              <a:buSzPts val="1300"/>
              <a:buChar char="●"/>
            </a:pPr>
            <a:r>
              <a:rPr lang="vi"/>
              <a:t>index.html file: for getting input from the user.</a:t>
            </a:r>
            <a:endParaRPr/>
          </a:p>
          <a:p>
            <a:pPr indent="-311150" lvl="0" marL="457200" rtl="0" algn="l">
              <a:spcBef>
                <a:spcPts val="0"/>
              </a:spcBef>
              <a:spcAft>
                <a:spcPts val="0"/>
              </a:spcAft>
              <a:buSzPts val="1300"/>
              <a:buChar char="●"/>
            </a:pPr>
            <a:r>
              <a:rPr lang="vi"/>
              <a:t>Login.java file: a servlet class for processing the response. If password is servet, it will forward the request to the welcome servlet.</a:t>
            </a:r>
            <a:endParaRPr/>
          </a:p>
          <a:p>
            <a:pPr indent="-311150" lvl="0" marL="457200" rtl="0" algn="l">
              <a:spcBef>
                <a:spcPts val="0"/>
              </a:spcBef>
              <a:spcAft>
                <a:spcPts val="0"/>
              </a:spcAft>
              <a:buSzPts val="1300"/>
              <a:buChar char="●"/>
            </a:pPr>
            <a:r>
              <a:rPr lang="vi"/>
              <a:t>WelcomeServlet.java file: a servlet class for displaying the welcome message.</a:t>
            </a:r>
            <a:endParaRPr/>
          </a:p>
          <a:p>
            <a:pPr indent="-311150" lvl="0" marL="457200" rtl="0" algn="l">
              <a:spcBef>
                <a:spcPts val="0"/>
              </a:spcBef>
              <a:spcAft>
                <a:spcPts val="0"/>
              </a:spcAft>
              <a:buSzPts val="1300"/>
              <a:buChar char="●"/>
            </a:pPr>
            <a:r>
              <a:rPr lang="vi"/>
              <a:t>web.xml file: a deployment descriptor file that contains the information about the servlet.</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Example of RequestDispatcher interface</a:t>
            </a:r>
            <a:endParaRPr/>
          </a:p>
        </p:txBody>
      </p:sp>
      <p:sp>
        <p:nvSpPr>
          <p:cNvPr id="282" name="Google Shape;282;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3" name="Google Shape;283;p36"/>
          <p:cNvPicPr preferRelativeResize="0"/>
          <p:nvPr/>
        </p:nvPicPr>
        <p:blipFill>
          <a:blip r:embed="rId3">
            <a:alphaModFix/>
          </a:blip>
          <a:stretch>
            <a:fillRect/>
          </a:stretch>
        </p:blipFill>
        <p:spPr>
          <a:xfrm>
            <a:off x="1234050" y="1141950"/>
            <a:ext cx="6915150" cy="3762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What is a Servlet?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400"/>
              <a:t>Servlet can be described in many ways, depending on the context.</a:t>
            </a:r>
            <a:endParaRPr sz="1400"/>
          </a:p>
          <a:p>
            <a:pPr indent="-317500" lvl="0" marL="457200" rtl="0" algn="l">
              <a:spcBef>
                <a:spcPts val="1600"/>
              </a:spcBef>
              <a:spcAft>
                <a:spcPts val="0"/>
              </a:spcAft>
              <a:buSzPts val="1400"/>
              <a:buChar char="●"/>
            </a:pPr>
            <a:r>
              <a:rPr lang="vi" sz="1400"/>
              <a:t>Servlet is a technology which is used to create a web application.</a:t>
            </a:r>
            <a:endParaRPr sz="1400"/>
          </a:p>
          <a:p>
            <a:pPr indent="-317500" lvl="0" marL="457200" rtl="0" algn="l">
              <a:spcBef>
                <a:spcPts val="0"/>
              </a:spcBef>
              <a:spcAft>
                <a:spcPts val="0"/>
              </a:spcAft>
              <a:buSzPts val="1400"/>
              <a:buChar char="●"/>
            </a:pPr>
            <a:r>
              <a:rPr lang="vi" sz="1400"/>
              <a:t>Servlet is an API that provides many interfaces and classes including documentation.</a:t>
            </a:r>
            <a:endParaRPr sz="1400"/>
          </a:p>
          <a:p>
            <a:pPr indent="-317500" lvl="0" marL="457200" rtl="0" algn="l">
              <a:spcBef>
                <a:spcPts val="0"/>
              </a:spcBef>
              <a:spcAft>
                <a:spcPts val="0"/>
              </a:spcAft>
              <a:buSzPts val="1400"/>
              <a:buChar char="●"/>
            </a:pPr>
            <a:r>
              <a:rPr lang="vi" sz="1400"/>
              <a:t>Servlet is an interface that must be implemented for creating any Servlet.</a:t>
            </a:r>
            <a:endParaRPr sz="1400"/>
          </a:p>
          <a:p>
            <a:pPr indent="-317500" lvl="0" marL="457200" rtl="0" algn="l">
              <a:spcBef>
                <a:spcPts val="0"/>
              </a:spcBef>
              <a:spcAft>
                <a:spcPts val="0"/>
              </a:spcAft>
              <a:buSzPts val="1400"/>
              <a:buChar char="●"/>
            </a:pPr>
            <a:r>
              <a:rPr lang="vi" sz="1400"/>
              <a:t>Servlet is a class that extends the capabilities of the servers and responds to the incoming requests. It can respond to any requests.</a:t>
            </a:r>
            <a:endParaRPr sz="1400"/>
          </a:p>
          <a:p>
            <a:pPr indent="-317500" lvl="0" marL="457200" rtl="0" algn="l">
              <a:spcBef>
                <a:spcPts val="0"/>
              </a:spcBef>
              <a:spcAft>
                <a:spcPts val="0"/>
              </a:spcAft>
              <a:buSzPts val="1400"/>
              <a:buChar char="●"/>
            </a:pPr>
            <a:r>
              <a:rPr lang="vi" sz="1400"/>
              <a:t>Servlet is a web component that is deployed on the server to create a dynamic web page.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What is a Servlet?</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sz="1400"/>
          </a:p>
        </p:txBody>
      </p:sp>
      <p:pic>
        <p:nvPicPr>
          <p:cNvPr id="154" name="Google Shape;154;p16"/>
          <p:cNvPicPr preferRelativeResize="0"/>
          <p:nvPr/>
        </p:nvPicPr>
        <p:blipFill>
          <a:blip r:embed="rId3">
            <a:alphaModFix/>
          </a:blip>
          <a:stretch>
            <a:fillRect/>
          </a:stretch>
        </p:blipFill>
        <p:spPr>
          <a:xfrm>
            <a:off x="2007075" y="1177775"/>
            <a:ext cx="5619750" cy="3667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CGI (Common Gateway Interface)</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CGI technology enables the web server to call an external program and pass HTTP request information to the external program to process the request. For each request, it starts a new process.</a:t>
            </a:r>
            <a:endParaRPr/>
          </a:p>
          <a:p>
            <a:pPr indent="0" lvl="0" marL="0" rtl="0" algn="l">
              <a:spcBef>
                <a:spcPts val="1600"/>
              </a:spcBef>
              <a:spcAft>
                <a:spcPts val="1600"/>
              </a:spcAft>
              <a:buNone/>
            </a:pPr>
            <a:r>
              <a:t/>
            </a:r>
            <a:endParaRPr/>
          </a:p>
        </p:txBody>
      </p:sp>
      <p:pic>
        <p:nvPicPr>
          <p:cNvPr id="161" name="Google Shape;161;p17"/>
          <p:cNvPicPr preferRelativeResize="0"/>
          <p:nvPr/>
        </p:nvPicPr>
        <p:blipFill>
          <a:blip r:embed="rId3">
            <a:alphaModFix/>
          </a:blip>
          <a:stretch>
            <a:fillRect/>
          </a:stretch>
        </p:blipFill>
        <p:spPr>
          <a:xfrm>
            <a:off x="1469551" y="2405250"/>
            <a:ext cx="6536426" cy="262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Servlet</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18"/>
          <p:cNvPicPr preferRelativeResize="0"/>
          <p:nvPr/>
        </p:nvPicPr>
        <p:blipFill>
          <a:blip r:embed="rId3">
            <a:alphaModFix/>
          </a:blip>
          <a:stretch>
            <a:fillRect/>
          </a:stretch>
        </p:blipFill>
        <p:spPr>
          <a:xfrm>
            <a:off x="1297501" y="1567550"/>
            <a:ext cx="6704550" cy="3419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Servlet</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There are many advantages of Servlet over CGI. The web container creates threads for handling the multiple requests to the Servlet. Threads have many benefits over the Processes such as they share a common memory area, lightweight, cost of communication between the threads are low. The advantages of Servlet are as follows:</a:t>
            </a:r>
            <a:endParaRPr/>
          </a:p>
          <a:p>
            <a:pPr indent="-311150" lvl="0" marL="457200" rtl="0" algn="l">
              <a:spcBef>
                <a:spcPts val="1600"/>
              </a:spcBef>
              <a:spcAft>
                <a:spcPts val="0"/>
              </a:spcAft>
              <a:buSzPts val="1300"/>
              <a:buChar char="●"/>
            </a:pPr>
            <a:r>
              <a:rPr lang="vi"/>
              <a:t>Better performance: because it creates a thread for each request, not process.</a:t>
            </a:r>
            <a:endParaRPr/>
          </a:p>
          <a:p>
            <a:pPr indent="-311150" lvl="0" marL="457200" rtl="0" algn="l">
              <a:spcBef>
                <a:spcPts val="0"/>
              </a:spcBef>
              <a:spcAft>
                <a:spcPts val="0"/>
              </a:spcAft>
              <a:buSzPts val="1300"/>
              <a:buChar char="●"/>
            </a:pPr>
            <a:r>
              <a:rPr lang="vi"/>
              <a:t>Portability: because it uses Java language.</a:t>
            </a:r>
            <a:endParaRPr/>
          </a:p>
          <a:p>
            <a:pPr indent="-311150" lvl="0" marL="457200" rtl="0" algn="l">
              <a:spcBef>
                <a:spcPts val="0"/>
              </a:spcBef>
              <a:spcAft>
                <a:spcPts val="0"/>
              </a:spcAft>
              <a:buSzPts val="1300"/>
              <a:buChar char="●"/>
            </a:pPr>
            <a:r>
              <a:rPr lang="vi"/>
              <a:t>Robust: JVM manages Servlets, so we don't need to worry about the memory leak, garbage collection, etc.</a:t>
            </a:r>
            <a:endParaRPr/>
          </a:p>
          <a:p>
            <a:pPr indent="-311150" lvl="0" marL="457200" rtl="0" algn="l">
              <a:spcBef>
                <a:spcPts val="0"/>
              </a:spcBef>
              <a:spcAft>
                <a:spcPts val="0"/>
              </a:spcAft>
              <a:buSzPts val="1300"/>
              <a:buChar char="●"/>
            </a:pPr>
            <a:r>
              <a:rPr lang="vi"/>
              <a:t>Secure: because it uses java language.</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Servlet Container</a:t>
            </a:r>
            <a:endParaRPr/>
          </a:p>
        </p:txBody>
      </p:sp>
      <p:sp>
        <p:nvSpPr>
          <p:cNvPr id="180" name="Google Shape;180;p20"/>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It provides the runtime environment for JavaEE (j2ee) applications. The client/user can request only a static WebPages from the server. If the user wants to read the web pages as per input then the servlet container is used in java.</a:t>
            </a:r>
            <a:endParaRPr/>
          </a:p>
          <a:p>
            <a:pPr indent="0" lvl="0" marL="0" rtl="0" algn="l">
              <a:spcBef>
                <a:spcPts val="1600"/>
              </a:spcBef>
              <a:spcAft>
                <a:spcPts val="0"/>
              </a:spcAft>
              <a:buNone/>
            </a:pPr>
            <a:r>
              <a:rPr lang="vi"/>
              <a:t>The servlet container is the part of web server which can be run in a separate process. We can classify the servlet container states in three types:</a:t>
            </a:r>
            <a:endParaRPr/>
          </a:p>
          <a:p>
            <a:pPr indent="-311150" lvl="0" marL="457200" rtl="0" algn="l">
              <a:spcBef>
                <a:spcPts val="1600"/>
              </a:spcBef>
              <a:spcAft>
                <a:spcPts val="0"/>
              </a:spcAft>
              <a:buSzPts val="1300"/>
              <a:buChar char="●"/>
            </a:pPr>
            <a:r>
              <a:rPr lang="vi"/>
              <a:t>Standalone: It is typical Java-based servers in which the servlet container and the web servers are the integral part of a single program. For example:- Tomcat running by itself</a:t>
            </a:r>
            <a:endParaRPr/>
          </a:p>
          <a:p>
            <a:pPr indent="-311150" lvl="0" marL="457200" rtl="0" algn="l">
              <a:spcBef>
                <a:spcPts val="0"/>
              </a:spcBef>
              <a:spcAft>
                <a:spcPts val="0"/>
              </a:spcAft>
              <a:buSzPts val="1300"/>
              <a:buChar char="●"/>
            </a:pPr>
            <a:r>
              <a:rPr lang="vi"/>
              <a:t>In-process: It is separated from the web server, because a different program runs within the address space of the main server as a plug-in. For example:- Tomcat running inside the JBoss.</a:t>
            </a:r>
            <a:endParaRPr/>
          </a:p>
          <a:p>
            <a:pPr indent="-311150" lvl="0" marL="457200" rtl="0" algn="l">
              <a:spcBef>
                <a:spcPts val="0"/>
              </a:spcBef>
              <a:spcAft>
                <a:spcPts val="0"/>
              </a:spcAft>
              <a:buSzPts val="1300"/>
              <a:buChar char="●"/>
            </a:pPr>
            <a:r>
              <a:rPr lang="vi"/>
              <a:t>Out-of-process: The web server and servlet container are different programs which are run in a different process. For performing the communications between them, web server uses the plug-in provided by the servlet container.</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Servlet Container</a:t>
            </a:r>
            <a:endParaRPr/>
          </a:p>
        </p:txBody>
      </p:sp>
      <p:sp>
        <p:nvSpPr>
          <p:cNvPr id="186" name="Google Shape;186;p21"/>
          <p:cNvSpPr txBox="1"/>
          <p:nvPr>
            <p:ph idx="1" type="body"/>
          </p:nvPr>
        </p:nvSpPr>
        <p:spPr>
          <a:xfrm>
            <a:off x="1297500" y="1567550"/>
            <a:ext cx="7038900" cy="29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The Servlet Container performs many operations that are given below:</a:t>
            </a:r>
            <a:endParaRPr/>
          </a:p>
          <a:p>
            <a:pPr indent="-311150" lvl="0" marL="457200" rtl="0" algn="l">
              <a:spcBef>
                <a:spcPts val="1600"/>
              </a:spcBef>
              <a:spcAft>
                <a:spcPts val="0"/>
              </a:spcAft>
              <a:buSzPts val="1300"/>
              <a:buChar char="●"/>
            </a:pPr>
            <a:r>
              <a:rPr lang="vi"/>
              <a:t>Life Cycle Management</a:t>
            </a:r>
            <a:endParaRPr/>
          </a:p>
          <a:p>
            <a:pPr indent="-311150" lvl="0" marL="457200" rtl="0" algn="l">
              <a:spcBef>
                <a:spcPts val="0"/>
              </a:spcBef>
              <a:spcAft>
                <a:spcPts val="0"/>
              </a:spcAft>
              <a:buSzPts val="1300"/>
              <a:buChar char="●"/>
            </a:pPr>
            <a:r>
              <a:rPr lang="vi"/>
              <a:t>Multithreaded support</a:t>
            </a:r>
            <a:endParaRPr/>
          </a:p>
          <a:p>
            <a:pPr indent="-311150" lvl="0" marL="457200" rtl="0" algn="l">
              <a:spcBef>
                <a:spcPts val="0"/>
              </a:spcBef>
              <a:spcAft>
                <a:spcPts val="0"/>
              </a:spcAft>
              <a:buSzPts val="1300"/>
              <a:buChar char="●"/>
            </a:pPr>
            <a:r>
              <a:rPr lang="vi"/>
              <a:t>Object Pooling</a:t>
            </a:r>
            <a:endParaRPr/>
          </a:p>
          <a:p>
            <a:pPr indent="-311150" lvl="0" marL="457200" rtl="0" algn="l">
              <a:spcBef>
                <a:spcPts val="0"/>
              </a:spcBef>
              <a:spcAft>
                <a:spcPts val="0"/>
              </a:spcAft>
              <a:buSzPts val="1300"/>
              <a:buChar char="●"/>
            </a:pPr>
            <a:r>
              <a:rPr lang="vi"/>
              <a:t>Security etc.</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