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B0604020202020204" charset="0"/>
      <p:regular r:id="rId18"/>
      <p:bold r:id="rId19"/>
      <p:italic r:id="rId20"/>
      <p:boldItalic r:id="rId21"/>
    </p:embeddedFont>
    <p:embeddedFont>
      <p:font typeface="Montserrat" panose="020B0604020202020204" charset="0"/>
      <p:regular r:id="rId22"/>
      <p:bold r:id="rId23"/>
      <p:italic r:id="rId24"/>
      <p:boldItalic r:id="rId25"/>
    </p:embeddedFont>
    <p:embeddedFont>
      <p:font typeface="verdana" panose="020B060403050404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f7f81f2f7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f7f81f2f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3600" dirty="0"/>
              <a:t>Java web</a:t>
            </a:r>
            <a:r>
              <a:rPr lang="en-US" sz="3600" dirty="0"/>
              <a:t> - Servlet</a:t>
            </a:r>
            <a:r>
              <a:rPr lang="vi" sz="3600" dirty="0"/>
              <a:t> </a:t>
            </a:r>
            <a:r>
              <a:rPr lang="en-US" sz="3600"/>
              <a:t>- </a:t>
            </a:r>
            <a:r>
              <a:rPr lang="vi" sz="3600"/>
              <a:t>section</a:t>
            </a:r>
            <a:r>
              <a:rPr lang="en-US" sz="3600" dirty="0"/>
              <a:t> </a:t>
            </a:r>
            <a:r>
              <a:rPr lang="vi" sz="3600" dirty="0"/>
              <a:t>02</a:t>
            </a:r>
            <a:endParaRPr sz="3600" dirty="0"/>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Vo Hoang Long - TBV (TechGroup)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C60C7-1AB8-47CB-9783-B3BA54113C5C}"/>
              </a:ext>
            </a:extLst>
          </p:cNvPr>
          <p:cNvSpPr>
            <a:spLocks noGrp="1"/>
          </p:cNvSpPr>
          <p:nvPr>
            <p:ph type="title"/>
          </p:nvPr>
        </p:nvSpPr>
        <p:spPr/>
        <p:txBody>
          <a:bodyPr/>
          <a:lstStyle/>
          <a:p>
            <a:r>
              <a:rPr lang="en-US" dirty="0"/>
              <a:t>Filter API</a:t>
            </a:r>
          </a:p>
        </p:txBody>
      </p:sp>
      <p:sp>
        <p:nvSpPr>
          <p:cNvPr id="3" name="Text Placeholder 2">
            <a:extLst>
              <a:ext uri="{FF2B5EF4-FFF2-40B4-BE49-F238E27FC236}">
                <a16:creationId xmlns:a16="http://schemas.microsoft.com/office/drawing/2014/main" id="{0ABB4AF1-EADD-4CD8-9A1E-81C38B9DE178}"/>
              </a:ext>
            </a:extLst>
          </p:cNvPr>
          <p:cNvSpPr>
            <a:spLocks noGrp="1"/>
          </p:cNvSpPr>
          <p:nvPr>
            <p:ph type="body" idx="1"/>
          </p:nvPr>
        </p:nvSpPr>
        <p:spPr/>
        <p:txBody>
          <a:bodyPr/>
          <a:lstStyle/>
          <a:p>
            <a:pPr marL="146050" indent="0">
              <a:buNone/>
            </a:pPr>
            <a:r>
              <a:rPr lang="en-US" dirty="0"/>
              <a:t>Like servlet filter have its own API. The </a:t>
            </a:r>
            <a:r>
              <a:rPr lang="en-US" dirty="0" err="1"/>
              <a:t>javax.servlet</a:t>
            </a:r>
            <a:r>
              <a:rPr lang="en-US" dirty="0"/>
              <a:t> package contains the three interfaces of Filter API.</a:t>
            </a:r>
          </a:p>
          <a:p>
            <a:r>
              <a:rPr lang="en-US" dirty="0"/>
              <a:t>Filter</a:t>
            </a:r>
          </a:p>
          <a:p>
            <a:r>
              <a:rPr lang="en-US" dirty="0" err="1"/>
              <a:t>FilterChain</a:t>
            </a:r>
            <a:endParaRPr lang="en-US" dirty="0"/>
          </a:p>
          <a:p>
            <a:r>
              <a:rPr lang="en-US" dirty="0" err="1"/>
              <a:t>FilterConfig</a:t>
            </a:r>
            <a:endParaRPr lang="en-US" dirty="0"/>
          </a:p>
        </p:txBody>
      </p:sp>
    </p:spTree>
    <p:extLst>
      <p:ext uri="{BB962C8B-B14F-4D97-AF65-F5344CB8AC3E}">
        <p14:creationId xmlns:p14="http://schemas.microsoft.com/office/powerpoint/2010/main" val="2885672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C60C7-1AB8-47CB-9783-B3BA54113C5C}"/>
              </a:ext>
            </a:extLst>
          </p:cNvPr>
          <p:cNvSpPr>
            <a:spLocks noGrp="1"/>
          </p:cNvSpPr>
          <p:nvPr>
            <p:ph type="title"/>
          </p:nvPr>
        </p:nvSpPr>
        <p:spPr/>
        <p:txBody>
          <a:bodyPr/>
          <a:lstStyle/>
          <a:p>
            <a:r>
              <a:rPr lang="en-US" dirty="0"/>
              <a:t>Filter API</a:t>
            </a:r>
          </a:p>
        </p:txBody>
      </p:sp>
      <p:sp>
        <p:nvSpPr>
          <p:cNvPr id="3" name="Text Placeholder 2">
            <a:extLst>
              <a:ext uri="{FF2B5EF4-FFF2-40B4-BE49-F238E27FC236}">
                <a16:creationId xmlns:a16="http://schemas.microsoft.com/office/drawing/2014/main" id="{0ABB4AF1-EADD-4CD8-9A1E-81C38B9DE178}"/>
              </a:ext>
            </a:extLst>
          </p:cNvPr>
          <p:cNvSpPr>
            <a:spLocks noGrp="1"/>
          </p:cNvSpPr>
          <p:nvPr>
            <p:ph type="body" idx="1"/>
          </p:nvPr>
        </p:nvSpPr>
        <p:spPr/>
        <p:txBody>
          <a:bodyPr/>
          <a:lstStyle/>
          <a:p>
            <a:pPr marL="146050" indent="0">
              <a:buNone/>
            </a:pPr>
            <a:r>
              <a:rPr lang="en-US" b="1" dirty="0"/>
              <a:t>Filter interface</a:t>
            </a:r>
          </a:p>
          <a:p>
            <a:r>
              <a:rPr lang="en-US" dirty="0"/>
              <a:t>For creating any filter, you must implement the Filter interface. Filter interface provides the life cycle methods for a filter.</a:t>
            </a:r>
          </a:p>
          <a:p>
            <a:pPr marL="146050" indent="0">
              <a:buNone/>
            </a:pPr>
            <a:endParaRPr lang="en-US" dirty="0"/>
          </a:p>
        </p:txBody>
      </p:sp>
      <p:graphicFrame>
        <p:nvGraphicFramePr>
          <p:cNvPr id="4" name="Table 3">
            <a:extLst>
              <a:ext uri="{FF2B5EF4-FFF2-40B4-BE49-F238E27FC236}">
                <a16:creationId xmlns:a16="http://schemas.microsoft.com/office/drawing/2014/main" id="{7680F6E3-7FE2-468D-AEE4-429D984400FD}"/>
              </a:ext>
            </a:extLst>
          </p:cNvPr>
          <p:cNvGraphicFramePr>
            <a:graphicFrameLocks noGrp="1"/>
          </p:cNvGraphicFramePr>
          <p:nvPr>
            <p:extLst>
              <p:ext uri="{D42A27DB-BD31-4B8C-83A1-F6EECF244321}">
                <p14:modId xmlns:p14="http://schemas.microsoft.com/office/powerpoint/2010/main" val="15323102"/>
              </p:ext>
            </p:extLst>
          </p:nvPr>
        </p:nvGraphicFramePr>
        <p:xfrm>
          <a:off x="1747024" y="2420372"/>
          <a:ext cx="6099476" cy="2547047"/>
        </p:xfrm>
        <a:graphic>
          <a:graphicData uri="http://schemas.openxmlformats.org/drawingml/2006/table">
            <a:tbl>
              <a:tblPr/>
              <a:tblGrid>
                <a:gridCol w="3049738">
                  <a:extLst>
                    <a:ext uri="{9D8B030D-6E8A-4147-A177-3AD203B41FA5}">
                      <a16:colId xmlns:a16="http://schemas.microsoft.com/office/drawing/2014/main" val="1971865651"/>
                    </a:ext>
                  </a:extLst>
                </a:gridCol>
                <a:gridCol w="3049738">
                  <a:extLst>
                    <a:ext uri="{9D8B030D-6E8A-4147-A177-3AD203B41FA5}">
                      <a16:colId xmlns:a16="http://schemas.microsoft.com/office/drawing/2014/main" val="3518297154"/>
                    </a:ext>
                  </a:extLst>
                </a:gridCol>
              </a:tblGrid>
              <a:tr h="296700">
                <a:tc>
                  <a:txBody>
                    <a:bodyPr/>
                    <a:lstStyle/>
                    <a:p>
                      <a:pPr algn="l" fontAlgn="t"/>
                      <a:r>
                        <a:rPr lang="en-US" sz="1200">
                          <a:solidFill>
                            <a:srgbClr val="000000"/>
                          </a:solidFill>
                          <a:effectLst/>
                          <a:latin typeface="times new roman" panose="02020603050405020304" pitchFamily="18" charset="0"/>
                        </a:rPr>
                        <a:t>Method</a:t>
                      </a:r>
                    </a:p>
                  </a:txBody>
                  <a:tcPr marL="76200" marR="76200" marT="76200" marB="76200">
                    <a:lnL w="6350" cap="flat" cmpd="sng" algn="ctr">
                      <a:solidFill>
                        <a:srgbClr val="9875A9"/>
                      </a:solidFill>
                      <a:prstDash val="solid"/>
                      <a:round/>
                      <a:headEnd type="none" w="med" len="med"/>
                      <a:tailEnd type="none" w="med" len="med"/>
                    </a:lnL>
                    <a:lnR w="6350" cap="flat" cmpd="sng" algn="ctr">
                      <a:solidFill>
                        <a:srgbClr val="9875A9"/>
                      </a:solidFill>
                      <a:prstDash val="solid"/>
                      <a:round/>
                      <a:headEnd type="none" w="med" len="med"/>
                      <a:tailEnd type="none" w="med" len="med"/>
                    </a:lnR>
                    <a:lnT w="6350" cap="flat" cmpd="sng" algn="ctr">
                      <a:solidFill>
                        <a:srgbClr val="9875A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effectLst/>
                          <a:latin typeface="times new roman" panose="02020603050405020304" pitchFamily="18" charset="0"/>
                        </a:rPr>
                        <a:t>Description</a:t>
                      </a:r>
                    </a:p>
                  </a:txBody>
                  <a:tcPr marL="76200" marR="76200" marT="76200" marB="76200">
                    <a:lnL w="6350" cap="flat" cmpd="sng" algn="ctr">
                      <a:solidFill>
                        <a:srgbClr val="9875A9"/>
                      </a:solidFill>
                      <a:prstDash val="solid"/>
                      <a:round/>
                      <a:headEnd type="none" w="med" len="med"/>
                      <a:tailEnd type="none" w="med" len="med"/>
                    </a:lnL>
                    <a:lnR w="6350" cap="flat" cmpd="sng" algn="ctr">
                      <a:solidFill>
                        <a:srgbClr val="9875A9"/>
                      </a:solidFill>
                      <a:prstDash val="solid"/>
                      <a:round/>
                      <a:headEnd type="none" w="med" len="med"/>
                      <a:tailEnd type="none" w="med" len="med"/>
                    </a:lnR>
                    <a:lnT w="6350" cap="flat" cmpd="sng" algn="ctr">
                      <a:solidFill>
                        <a:srgbClr val="9875A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814617263"/>
                  </a:ext>
                </a:extLst>
              </a:tr>
              <a:tr h="575419">
                <a:tc>
                  <a:txBody>
                    <a:bodyPr/>
                    <a:lstStyle/>
                    <a:p>
                      <a:pPr algn="l" fontAlgn="t"/>
                      <a:r>
                        <a:rPr lang="en-US" sz="1200">
                          <a:solidFill>
                            <a:srgbClr val="000000"/>
                          </a:solidFill>
                          <a:effectLst/>
                          <a:latin typeface="verdana" panose="020B0604030504040204" pitchFamily="34" charset="0"/>
                        </a:rPr>
                        <a:t>public void init(FilterConfig config)</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init() method is invoked only once. It is used to initialize the filter.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23984233"/>
                  </a:ext>
                </a:extLst>
              </a:tr>
              <a:tr h="1060929">
                <a:tc>
                  <a:txBody>
                    <a:bodyPr/>
                    <a:lstStyle/>
                    <a:p>
                      <a:pPr algn="l" fontAlgn="t"/>
                      <a:r>
                        <a:rPr lang="en-US" sz="1200">
                          <a:solidFill>
                            <a:srgbClr val="000000"/>
                          </a:solidFill>
                          <a:effectLst/>
                          <a:latin typeface="verdana" panose="020B0604030504040204" pitchFamily="34" charset="0"/>
                        </a:rPr>
                        <a:t>public void doFilter(HttpServletRequest request,HttpServletResponse response, FilterChain chain)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doFilter() method is invoked every time when user request to any resource, to which the filter is mapped.It is used to perform filtering tasks.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4487249"/>
                  </a:ext>
                </a:extLst>
              </a:tr>
              <a:tr h="575419">
                <a:tc>
                  <a:txBody>
                    <a:bodyPr/>
                    <a:lstStyle/>
                    <a:p>
                      <a:pPr algn="l" fontAlgn="t"/>
                      <a:r>
                        <a:rPr lang="en-US" sz="1200">
                          <a:solidFill>
                            <a:srgbClr val="000000"/>
                          </a:solidFill>
                          <a:effectLst/>
                          <a:latin typeface="verdana" panose="020B0604030504040204" pitchFamily="34" charset="0"/>
                        </a:rPr>
                        <a:t>public void destroy()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This is invoked only once when filter is taken out of the service.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89415451"/>
                  </a:ext>
                </a:extLst>
              </a:tr>
            </a:tbl>
          </a:graphicData>
        </a:graphic>
      </p:graphicFrame>
    </p:spTree>
    <p:extLst>
      <p:ext uri="{BB962C8B-B14F-4D97-AF65-F5344CB8AC3E}">
        <p14:creationId xmlns:p14="http://schemas.microsoft.com/office/powerpoint/2010/main" val="1784792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8F213-BD28-48F9-93A2-BF4675904464}"/>
              </a:ext>
            </a:extLst>
          </p:cNvPr>
          <p:cNvSpPr>
            <a:spLocks noGrp="1"/>
          </p:cNvSpPr>
          <p:nvPr>
            <p:ph type="title"/>
          </p:nvPr>
        </p:nvSpPr>
        <p:spPr/>
        <p:txBody>
          <a:bodyPr/>
          <a:lstStyle/>
          <a:p>
            <a:r>
              <a:rPr lang="en-US" dirty="0"/>
              <a:t>Filter API</a:t>
            </a:r>
          </a:p>
        </p:txBody>
      </p:sp>
      <p:sp>
        <p:nvSpPr>
          <p:cNvPr id="3" name="Text Placeholder 2">
            <a:extLst>
              <a:ext uri="{FF2B5EF4-FFF2-40B4-BE49-F238E27FC236}">
                <a16:creationId xmlns:a16="http://schemas.microsoft.com/office/drawing/2014/main" id="{9189DA9A-A90B-4820-85C0-6E799EFE24C8}"/>
              </a:ext>
            </a:extLst>
          </p:cNvPr>
          <p:cNvSpPr>
            <a:spLocks noGrp="1"/>
          </p:cNvSpPr>
          <p:nvPr>
            <p:ph type="body" idx="1"/>
          </p:nvPr>
        </p:nvSpPr>
        <p:spPr/>
        <p:txBody>
          <a:bodyPr/>
          <a:lstStyle/>
          <a:p>
            <a:pPr marL="146050" indent="0">
              <a:buNone/>
            </a:pPr>
            <a:r>
              <a:rPr lang="en-US" b="1" dirty="0" err="1"/>
              <a:t>FilterChain</a:t>
            </a:r>
            <a:r>
              <a:rPr lang="en-US" b="1" dirty="0"/>
              <a:t> interface</a:t>
            </a:r>
          </a:p>
          <a:p>
            <a:pPr marL="146050" indent="0">
              <a:buNone/>
            </a:pPr>
            <a:endParaRPr lang="en-US" b="1" dirty="0"/>
          </a:p>
          <a:p>
            <a:pPr marL="146050" indent="0">
              <a:buNone/>
            </a:pPr>
            <a:r>
              <a:rPr lang="en-US" dirty="0"/>
              <a:t>The object of </a:t>
            </a:r>
            <a:r>
              <a:rPr lang="en-US" dirty="0" err="1"/>
              <a:t>FilterChain</a:t>
            </a:r>
            <a:r>
              <a:rPr lang="en-US" dirty="0"/>
              <a:t> is responsible to invoke the next filter or resource in the </a:t>
            </a:r>
            <a:r>
              <a:rPr lang="en-US" dirty="0" err="1"/>
              <a:t>chain.This</a:t>
            </a:r>
            <a:r>
              <a:rPr lang="en-US" dirty="0"/>
              <a:t> object is passed in the </a:t>
            </a:r>
            <a:r>
              <a:rPr lang="en-US" dirty="0" err="1"/>
              <a:t>doFilter</a:t>
            </a:r>
            <a:r>
              <a:rPr lang="en-US" dirty="0"/>
              <a:t> method of Filter </a:t>
            </a:r>
            <a:r>
              <a:rPr lang="en-US" dirty="0" err="1"/>
              <a:t>interface.The</a:t>
            </a:r>
            <a:r>
              <a:rPr lang="en-US" dirty="0"/>
              <a:t> </a:t>
            </a:r>
            <a:r>
              <a:rPr lang="en-US" dirty="0" err="1"/>
              <a:t>FilterChain</a:t>
            </a:r>
            <a:r>
              <a:rPr lang="en-US" dirty="0"/>
              <a:t> interface contains only one method:</a:t>
            </a:r>
          </a:p>
          <a:p>
            <a:r>
              <a:rPr lang="en-US" b="1" dirty="0"/>
              <a:t>public void </a:t>
            </a:r>
            <a:r>
              <a:rPr lang="en-US" b="1" dirty="0" err="1"/>
              <a:t>doFilter</a:t>
            </a:r>
            <a:r>
              <a:rPr lang="en-US" b="1" dirty="0"/>
              <a:t>(</a:t>
            </a:r>
            <a:r>
              <a:rPr lang="en-US" b="1" dirty="0" err="1"/>
              <a:t>HttpServletRequest</a:t>
            </a:r>
            <a:r>
              <a:rPr lang="en-US" b="1" dirty="0"/>
              <a:t> request, </a:t>
            </a:r>
            <a:r>
              <a:rPr lang="en-US" b="1" dirty="0" err="1"/>
              <a:t>HttpServletResponse</a:t>
            </a:r>
            <a:r>
              <a:rPr lang="en-US" b="1" dirty="0"/>
              <a:t> response):</a:t>
            </a:r>
            <a:r>
              <a:rPr lang="en-US" dirty="0"/>
              <a:t> it passes the control to the next filter or resource.</a:t>
            </a:r>
          </a:p>
          <a:p>
            <a:endParaRPr lang="en-US" dirty="0"/>
          </a:p>
        </p:txBody>
      </p:sp>
    </p:spTree>
    <p:extLst>
      <p:ext uri="{BB962C8B-B14F-4D97-AF65-F5344CB8AC3E}">
        <p14:creationId xmlns:p14="http://schemas.microsoft.com/office/powerpoint/2010/main" val="1635050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28614-6037-4DCA-A590-1995ED3D99C4}"/>
              </a:ext>
            </a:extLst>
          </p:cNvPr>
          <p:cNvSpPr>
            <a:spLocks noGrp="1"/>
          </p:cNvSpPr>
          <p:nvPr>
            <p:ph type="title"/>
          </p:nvPr>
        </p:nvSpPr>
        <p:spPr/>
        <p:txBody>
          <a:bodyPr/>
          <a:lstStyle/>
          <a:p>
            <a:r>
              <a:rPr lang="en-US" dirty="0"/>
              <a:t>How to define Filter</a:t>
            </a:r>
          </a:p>
        </p:txBody>
      </p:sp>
      <p:sp>
        <p:nvSpPr>
          <p:cNvPr id="3" name="Text Placeholder 2">
            <a:extLst>
              <a:ext uri="{FF2B5EF4-FFF2-40B4-BE49-F238E27FC236}">
                <a16:creationId xmlns:a16="http://schemas.microsoft.com/office/drawing/2014/main" id="{233D44BA-BF02-4030-8DF4-2191769B7F69}"/>
              </a:ext>
            </a:extLst>
          </p:cNvPr>
          <p:cNvSpPr>
            <a:spLocks noGrp="1"/>
          </p:cNvSpPr>
          <p:nvPr>
            <p:ph type="body" idx="1"/>
          </p:nvPr>
        </p:nvSpPr>
        <p:spPr>
          <a:xfrm>
            <a:off x="1297500" y="1307850"/>
            <a:ext cx="7038900" cy="3472801"/>
          </a:xfrm>
        </p:spPr>
        <p:txBody>
          <a:bodyPr/>
          <a:lstStyle/>
          <a:p>
            <a:r>
              <a:rPr lang="en-US" dirty="0"/>
              <a:t>We can define filter same as servlet. Let's see the elements of filter and filter-mapping.</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For mapping filter we can use, either </a:t>
            </a:r>
            <a:r>
              <a:rPr lang="en-US" dirty="0" err="1"/>
              <a:t>url</a:t>
            </a:r>
            <a:r>
              <a:rPr lang="en-US" dirty="0"/>
              <a:t>-pattern or servlet-name. The </a:t>
            </a:r>
            <a:r>
              <a:rPr lang="en-US" dirty="0" err="1"/>
              <a:t>url</a:t>
            </a:r>
            <a:r>
              <a:rPr lang="en-US" dirty="0"/>
              <a:t>-pattern elements has an advantage over servlet-name element i.e. it can be applied on servlet, JSP or HTML</a:t>
            </a:r>
          </a:p>
        </p:txBody>
      </p:sp>
      <p:pic>
        <p:nvPicPr>
          <p:cNvPr id="5" name="Picture 4">
            <a:extLst>
              <a:ext uri="{FF2B5EF4-FFF2-40B4-BE49-F238E27FC236}">
                <a16:creationId xmlns:a16="http://schemas.microsoft.com/office/drawing/2014/main" id="{181A327E-1DCD-44A9-A590-751BE906743D}"/>
              </a:ext>
            </a:extLst>
          </p:cNvPr>
          <p:cNvPicPr>
            <a:picLocks noChangeAspect="1"/>
          </p:cNvPicPr>
          <p:nvPr/>
        </p:nvPicPr>
        <p:blipFill>
          <a:blip r:embed="rId2"/>
          <a:stretch>
            <a:fillRect/>
          </a:stretch>
        </p:blipFill>
        <p:spPr>
          <a:xfrm>
            <a:off x="1740605" y="1761892"/>
            <a:ext cx="6152689" cy="2291117"/>
          </a:xfrm>
          <a:prstGeom prst="rect">
            <a:avLst/>
          </a:prstGeom>
        </p:spPr>
      </p:pic>
    </p:spTree>
    <p:extLst>
      <p:ext uri="{BB962C8B-B14F-4D97-AF65-F5344CB8AC3E}">
        <p14:creationId xmlns:p14="http://schemas.microsoft.com/office/powerpoint/2010/main" val="2307351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4E18F-B792-4EB1-A428-5C8A844FA1D9}"/>
              </a:ext>
            </a:extLst>
          </p:cNvPr>
          <p:cNvSpPr>
            <a:spLocks noGrp="1"/>
          </p:cNvSpPr>
          <p:nvPr>
            <p:ph type="title"/>
          </p:nvPr>
        </p:nvSpPr>
        <p:spPr/>
        <p:txBody>
          <a:bodyPr/>
          <a:lstStyle/>
          <a:p>
            <a:r>
              <a:rPr lang="en-US" dirty="0"/>
              <a:t>Authentication Filter</a:t>
            </a:r>
          </a:p>
        </p:txBody>
      </p:sp>
      <p:sp>
        <p:nvSpPr>
          <p:cNvPr id="3" name="Text Placeholder 2">
            <a:extLst>
              <a:ext uri="{FF2B5EF4-FFF2-40B4-BE49-F238E27FC236}">
                <a16:creationId xmlns:a16="http://schemas.microsoft.com/office/drawing/2014/main" id="{280CFFBA-AEBE-4B9A-8E80-93738E3A109A}"/>
              </a:ext>
            </a:extLst>
          </p:cNvPr>
          <p:cNvSpPr>
            <a:spLocks noGrp="1"/>
          </p:cNvSpPr>
          <p:nvPr>
            <p:ph type="body" idx="1"/>
          </p:nvPr>
        </p:nvSpPr>
        <p:spPr/>
        <p:txBody>
          <a:bodyPr/>
          <a:lstStyle/>
          <a:p>
            <a:pPr marL="146050" indent="0">
              <a:buNone/>
            </a:pPr>
            <a:r>
              <a:rPr lang="en-US" dirty="0"/>
              <a:t>We can perform authentication in filter. Here, we are going to check to password given by the user in filter class, if given password is admin, it will forward the request to the </a:t>
            </a:r>
            <a:r>
              <a:rPr lang="en-US" dirty="0" err="1"/>
              <a:t>WelcomeAdmin</a:t>
            </a:r>
            <a:r>
              <a:rPr lang="en-US" dirty="0"/>
              <a:t> servlet otherwise it will display error message.</a:t>
            </a:r>
          </a:p>
          <a:p>
            <a:pPr marL="146050" indent="0">
              <a:buNone/>
            </a:pPr>
            <a:endParaRPr lang="en-US" dirty="0"/>
          </a:p>
          <a:p>
            <a:pPr marL="146050" indent="0">
              <a:buNone/>
            </a:pPr>
            <a:r>
              <a:rPr lang="en-US" b="1" dirty="0"/>
              <a:t>Example of authenticating user using filter</a:t>
            </a:r>
          </a:p>
          <a:p>
            <a:pPr marL="146050" indent="0">
              <a:buNone/>
            </a:pPr>
            <a:r>
              <a:rPr lang="en-US" dirty="0"/>
              <a:t>Let's see the simple example of authenticating user using filter.</a:t>
            </a:r>
          </a:p>
          <a:p>
            <a:pPr marL="146050" indent="0">
              <a:buNone/>
            </a:pPr>
            <a:r>
              <a:rPr lang="en-US" dirty="0"/>
              <a:t>Here, we have created 4 files:</a:t>
            </a:r>
          </a:p>
          <a:p>
            <a:r>
              <a:rPr lang="en-US" dirty="0"/>
              <a:t>admin-login.html</a:t>
            </a:r>
          </a:p>
          <a:p>
            <a:r>
              <a:rPr lang="en-US" dirty="0"/>
              <a:t>AdminFilter.java</a:t>
            </a:r>
          </a:p>
          <a:p>
            <a:r>
              <a:rPr lang="en-US" dirty="0"/>
              <a:t>AdminServlet.java</a:t>
            </a:r>
          </a:p>
          <a:p>
            <a:r>
              <a:rPr lang="en-US" dirty="0"/>
              <a:t>web.xml</a:t>
            </a:r>
          </a:p>
          <a:p>
            <a:pPr marL="146050" indent="0">
              <a:buNone/>
            </a:pPr>
            <a:endParaRPr lang="en-US" dirty="0"/>
          </a:p>
        </p:txBody>
      </p:sp>
    </p:spTree>
    <p:extLst>
      <p:ext uri="{BB962C8B-B14F-4D97-AF65-F5344CB8AC3E}">
        <p14:creationId xmlns:p14="http://schemas.microsoft.com/office/powerpoint/2010/main" val="274715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87B0-A10B-4760-9470-D2B3ADE8C5B6}"/>
              </a:ext>
            </a:extLst>
          </p:cNvPr>
          <p:cNvSpPr>
            <a:spLocks noGrp="1"/>
          </p:cNvSpPr>
          <p:nvPr>
            <p:ph type="title"/>
          </p:nvPr>
        </p:nvSpPr>
        <p:spPr/>
        <p:txBody>
          <a:bodyPr/>
          <a:lstStyle/>
          <a:p>
            <a:r>
              <a:rPr lang="en-US" dirty="0" err="1"/>
              <a:t>FilterConfig</a:t>
            </a:r>
            <a:endParaRPr lang="en-US" dirty="0"/>
          </a:p>
        </p:txBody>
      </p:sp>
      <p:sp>
        <p:nvSpPr>
          <p:cNvPr id="3" name="Text Placeholder 2">
            <a:extLst>
              <a:ext uri="{FF2B5EF4-FFF2-40B4-BE49-F238E27FC236}">
                <a16:creationId xmlns:a16="http://schemas.microsoft.com/office/drawing/2014/main" id="{67F57C8D-1A60-406B-A715-F6506C25BAC8}"/>
              </a:ext>
            </a:extLst>
          </p:cNvPr>
          <p:cNvSpPr>
            <a:spLocks noGrp="1"/>
          </p:cNvSpPr>
          <p:nvPr>
            <p:ph type="body" idx="1"/>
          </p:nvPr>
        </p:nvSpPr>
        <p:spPr/>
        <p:txBody>
          <a:bodyPr/>
          <a:lstStyle/>
          <a:p>
            <a:pPr marL="146050" indent="0">
              <a:buNone/>
            </a:pPr>
            <a:r>
              <a:rPr lang="en-US" dirty="0"/>
              <a:t>An object of </a:t>
            </a:r>
            <a:r>
              <a:rPr lang="en-US" dirty="0" err="1"/>
              <a:t>FilterConfig</a:t>
            </a:r>
            <a:r>
              <a:rPr lang="en-US" dirty="0"/>
              <a:t> is created by the web container. This object can be used to get the configuration information from the web.xml file.</a:t>
            </a:r>
          </a:p>
          <a:p>
            <a:pPr marL="146050" indent="0">
              <a:buNone/>
            </a:pPr>
            <a:r>
              <a:rPr lang="en-US" b="1" dirty="0"/>
              <a:t>Methods of </a:t>
            </a:r>
            <a:r>
              <a:rPr lang="en-US" b="1" dirty="0" err="1"/>
              <a:t>FilterConfig</a:t>
            </a:r>
            <a:r>
              <a:rPr lang="en-US" b="1" dirty="0"/>
              <a:t> interface</a:t>
            </a:r>
          </a:p>
          <a:p>
            <a:pPr marL="146050" indent="0">
              <a:buNone/>
            </a:pPr>
            <a:r>
              <a:rPr lang="en-US" dirty="0"/>
              <a:t>There are following 4 methods in the </a:t>
            </a:r>
            <a:r>
              <a:rPr lang="en-US" dirty="0" err="1"/>
              <a:t>FilterConfig</a:t>
            </a:r>
            <a:r>
              <a:rPr lang="en-US" dirty="0"/>
              <a:t> interface.</a:t>
            </a:r>
          </a:p>
          <a:p>
            <a:r>
              <a:rPr lang="en-US" b="1" dirty="0"/>
              <a:t>public void </a:t>
            </a:r>
            <a:r>
              <a:rPr lang="en-US" b="1" dirty="0" err="1"/>
              <a:t>init</a:t>
            </a:r>
            <a:r>
              <a:rPr lang="en-US" b="1" dirty="0"/>
              <a:t>(</a:t>
            </a:r>
            <a:r>
              <a:rPr lang="en-US" b="1" dirty="0" err="1"/>
              <a:t>FilterConfig</a:t>
            </a:r>
            <a:r>
              <a:rPr lang="en-US" b="1" dirty="0"/>
              <a:t> config):</a:t>
            </a:r>
            <a:r>
              <a:rPr lang="en-US" dirty="0"/>
              <a:t> </a:t>
            </a:r>
            <a:r>
              <a:rPr lang="en-US" dirty="0" err="1"/>
              <a:t>init</a:t>
            </a:r>
            <a:r>
              <a:rPr lang="en-US" dirty="0"/>
              <a:t>() method is invoked only once it is used to initialize the filter.</a:t>
            </a:r>
          </a:p>
          <a:p>
            <a:r>
              <a:rPr lang="en-US" b="1" dirty="0"/>
              <a:t>public String </a:t>
            </a:r>
            <a:r>
              <a:rPr lang="en-US" b="1" dirty="0" err="1"/>
              <a:t>getInitParameter</a:t>
            </a:r>
            <a:r>
              <a:rPr lang="en-US" b="1" dirty="0"/>
              <a:t>(String </a:t>
            </a:r>
            <a:r>
              <a:rPr lang="en-US" b="1" dirty="0" err="1"/>
              <a:t>parameterName</a:t>
            </a:r>
            <a:r>
              <a:rPr lang="en-US" b="1" dirty="0"/>
              <a:t>):</a:t>
            </a:r>
            <a:r>
              <a:rPr lang="en-US" dirty="0"/>
              <a:t> Returns the parameter value for the specified parameter name.</a:t>
            </a:r>
          </a:p>
          <a:p>
            <a:r>
              <a:rPr lang="en-US" b="1" dirty="0"/>
              <a:t>public </a:t>
            </a:r>
            <a:r>
              <a:rPr lang="en-US" b="1" dirty="0" err="1"/>
              <a:t>java.util.Enumeration</a:t>
            </a:r>
            <a:r>
              <a:rPr lang="en-US" b="1" dirty="0"/>
              <a:t> </a:t>
            </a:r>
            <a:r>
              <a:rPr lang="en-US" b="1" dirty="0" err="1"/>
              <a:t>getInitParameterNames</a:t>
            </a:r>
            <a:r>
              <a:rPr lang="en-US" b="1" dirty="0"/>
              <a:t>():</a:t>
            </a:r>
            <a:r>
              <a:rPr lang="en-US" dirty="0"/>
              <a:t> Returns an enumeration containing all the parameter names.</a:t>
            </a:r>
          </a:p>
          <a:p>
            <a:r>
              <a:rPr lang="en-US" b="1" dirty="0"/>
              <a:t>public </a:t>
            </a:r>
            <a:r>
              <a:rPr lang="en-US" b="1" dirty="0" err="1"/>
              <a:t>ServletContext</a:t>
            </a:r>
            <a:r>
              <a:rPr lang="en-US" b="1" dirty="0"/>
              <a:t> </a:t>
            </a:r>
            <a:r>
              <a:rPr lang="en-US" b="1" dirty="0" err="1"/>
              <a:t>getServletContext</a:t>
            </a:r>
            <a:r>
              <a:rPr lang="en-US" b="1" dirty="0"/>
              <a:t>():</a:t>
            </a:r>
            <a:r>
              <a:rPr lang="en-US" dirty="0"/>
              <a:t> Returns the </a:t>
            </a:r>
            <a:r>
              <a:rPr lang="en-US" dirty="0" err="1"/>
              <a:t>ServletContext</a:t>
            </a:r>
            <a:r>
              <a:rPr lang="en-US" dirty="0"/>
              <a:t> object.</a:t>
            </a:r>
          </a:p>
          <a:p>
            <a:endParaRPr lang="en-US" dirty="0"/>
          </a:p>
        </p:txBody>
      </p:sp>
    </p:spTree>
    <p:extLst>
      <p:ext uri="{BB962C8B-B14F-4D97-AF65-F5344CB8AC3E}">
        <p14:creationId xmlns:p14="http://schemas.microsoft.com/office/powerpoint/2010/main" val="1412607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Agenda</a:t>
            </a:r>
            <a:endParaRPr dirty="0"/>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285750" indent="-285750">
              <a:spcAft>
                <a:spcPts val="1600"/>
              </a:spcAft>
            </a:pPr>
            <a:r>
              <a:rPr lang="en-US" dirty="0" err="1"/>
              <a:t>sendRedirect</a:t>
            </a:r>
            <a:r>
              <a:rPr lang="en-US" dirty="0"/>
              <a:t>()</a:t>
            </a:r>
          </a:p>
          <a:p>
            <a:pPr marL="285750" indent="-285750">
              <a:spcAft>
                <a:spcPts val="1600"/>
              </a:spcAft>
            </a:pPr>
            <a:r>
              <a:rPr lang="en-US" dirty="0"/>
              <a:t>Attribute servlet</a:t>
            </a:r>
          </a:p>
          <a:p>
            <a:pPr marL="285750" indent="-285750">
              <a:spcAft>
                <a:spcPts val="1600"/>
              </a:spcAft>
            </a:pPr>
            <a:r>
              <a:rPr lang="en-US" dirty="0"/>
              <a:t>Servlet Filter</a:t>
            </a:r>
          </a:p>
          <a:p>
            <a:pPr marL="0" lvl="0" indent="0" algn="l" rtl="0">
              <a:spcBef>
                <a:spcPts val="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370FB-1F25-4A31-ADEB-C1336CE1DC44}"/>
              </a:ext>
            </a:extLst>
          </p:cNvPr>
          <p:cNvSpPr>
            <a:spLocks noGrp="1"/>
          </p:cNvSpPr>
          <p:nvPr>
            <p:ph type="title"/>
          </p:nvPr>
        </p:nvSpPr>
        <p:spPr/>
        <p:txBody>
          <a:bodyPr/>
          <a:lstStyle/>
          <a:p>
            <a:r>
              <a:rPr lang="en-US" dirty="0" err="1"/>
              <a:t>SendRedirect</a:t>
            </a:r>
            <a:r>
              <a:rPr lang="en-US" dirty="0"/>
              <a:t> in servlet</a:t>
            </a:r>
          </a:p>
        </p:txBody>
      </p:sp>
      <p:sp>
        <p:nvSpPr>
          <p:cNvPr id="3" name="Text Placeholder 2">
            <a:extLst>
              <a:ext uri="{FF2B5EF4-FFF2-40B4-BE49-F238E27FC236}">
                <a16:creationId xmlns:a16="http://schemas.microsoft.com/office/drawing/2014/main" id="{2A4C2327-1EAB-46FF-892E-8C43AF0711C1}"/>
              </a:ext>
            </a:extLst>
          </p:cNvPr>
          <p:cNvSpPr>
            <a:spLocks noGrp="1"/>
          </p:cNvSpPr>
          <p:nvPr>
            <p:ph type="body" idx="1"/>
          </p:nvPr>
        </p:nvSpPr>
        <p:spPr/>
        <p:txBody>
          <a:bodyPr/>
          <a:lstStyle/>
          <a:p>
            <a:r>
              <a:rPr lang="en-US" dirty="0"/>
              <a:t>The </a:t>
            </a:r>
            <a:r>
              <a:rPr lang="en-US" b="1" dirty="0" err="1"/>
              <a:t>sendRedirect</a:t>
            </a:r>
            <a:r>
              <a:rPr lang="en-US" b="1" dirty="0"/>
              <a:t>()</a:t>
            </a:r>
            <a:r>
              <a:rPr lang="en-US" dirty="0"/>
              <a:t> method of </a:t>
            </a:r>
            <a:r>
              <a:rPr lang="en-US" b="1" dirty="0" err="1"/>
              <a:t>HttpServletResponse</a:t>
            </a:r>
            <a:r>
              <a:rPr lang="en-US" dirty="0"/>
              <a:t> interface can be used to redirect response to another resource, it may be servlet, </a:t>
            </a:r>
            <a:r>
              <a:rPr lang="en-US" dirty="0" err="1"/>
              <a:t>jsp</a:t>
            </a:r>
            <a:r>
              <a:rPr lang="en-US" dirty="0"/>
              <a:t> or html file.</a:t>
            </a:r>
          </a:p>
          <a:p>
            <a:r>
              <a:rPr lang="en-US" dirty="0"/>
              <a:t>It accepts relative as well as absolute URL.</a:t>
            </a:r>
          </a:p>
          <a:p>
            <a:r>
              <a:rPr lang="en-US" dirty="0"/>
              <a:t>It works at client side because it uses the </a:t>
            </a:r>
            <a:r>
              <a:rPr lang="en-US" dirty="0" err="1"/>
              <a:t>url</a:t>
            </a:r>
            <a:r>
              <a:rPr lang="en-US" dirty="0"/>
              <a:t> bar of the browser to make another request. So, it can work inside and outside the server.</a:t>
            </a:r>
          </a:p>
          <a:p>
            <a:endParaRPr lang="en-US" dirty="0"/>
          </a:p>
        </p:txBody>
      </p:sp>
    </p:spTree>
    <p:extLst>
      <p:ext uri="{BB962C8B-B14F-4D97-AF65-F5344CB8AC3E}">
        <p14:creationId xmlns:p14="http://schemas.microsoft.com/office/powerpoint/2010/main" val="295479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370FB-1F25-4A31-ADEB-C1336CE1DC44}"/>
              </a:ext>
            </a:extLst>
          </p:cNvPr>
          <p:cNvSpPr>
            <a:spLocks noGrp="1"/>
          </p:cNvSpPr>
          <p:nvPr>
            <p:ph type="title"/>
          </p:nvPr>
        </p:nvSpPr>
        <p:spPr/>
        <p:txBody>
          <a:bodyPr/>
          <a:lstStyle/>
          <a:p>
            <a:r>
              <a:rPr lang="en-US" dirty="0" err="1"/>
              <a:t>SendRedirect</a:t>
            </a:r>
            <a:r>
              <a:rPr lang="en-US" dirty="0"/>
              <a:t> in servlet</a:t>
            </a:r>
          </a:p>
        </p:txBody>
      </p:sp>
      <p:sp>
        <p:nvSpPr>
          <p:cNvPr id="3" name="Text Placeholder 2">
            <a:extLst>
              <a:ext uri="{FF2B5EF4-FFF2-40B4-BE49-F238E27FC236}">
                <a16:creationId xmlns:a16="http://schemas.microsoft.com/office/drawing/2014/main" id="{2A4C2327-1EAB-46FF-892E-8C43AF0711C1}"/>
              </a:ext>
            </a:extLst>
          </p:cNvPr>
          <p:cNvSpPr>
            <a:spLocks noGrp="1"/>
          </p:cNvSpPr>
          <p:nvPr>
            <p:ph type="body" idx="1"/>
          </p:nvPr>
        </p:nvSpPr>
        <p:spPr/>
        <p:txBody>
          <a:bodyPr/>
          <a:lstStyle/>
          <a:p>
            <a:pPr marL="146050" indent="0">
              <a:buNone/>
            </a:pPr>
            <a:r>
              <a:rPr lang="en-US" b="1" dirty="0"/>
              <a:t>Difference between forward() and </a:t>
            </a:r>
            <a:r>
              <a:rPr lang="en-US" b="1" dirty="0" err="1"/>
              <a:t>sendRedirect</a:t>
            </a:r>
            <a:r>
              <a:rPr lang="en-US" b="1" dirty="0"/>
              <a:t>() method</a:t>
            </a:r>
          </a:p>
          <a:p>
            <a:pPr marL="146050" indent="0">
              <a:buNone/>
            </a:pPr>
            <a:r>
              <a:rPr lang="en-US" dirty="0"/>
              <a:t>There are many differences between the forward() method of </a:t>
            </a:r>
            <a:r>
              <a:rPr lang="en-US" dirty="0" err="1"/>
              <a:t>RequestDispatcher</a:t>
            </a:r>
            <a:r>
              <a:rPr lang="en-US" dirty="0"/>
              <a:t> and </a:t>
            </a:r>
            <a:r>
              <a:rPr lang="en-US" dirty="0" err="1"/>
              <a:t>sendRedirect</a:t>
            </a:r>
            <a:r>
              <a:rPr lang="en-US" dirty="0"/>
              <a:t>() method of </a:t>
            </a:r>
            <a:r>
              <a:rPr lang="en-US" dirty="0" err="1"/>
              <a:t>HttpServletResponse</a:t>
            </a:r>
            <a:r>
              <a:rPr lang="en-US" dirty="0"/>
              <a:t> interface</a:t>
            </a:r>
          </a:p>
          <a:p>
            <a:pPr marL="146050" indent="0">
              <a:buNone/>
            </a:pPr>
            <a:endParaRPr lang="en-US" dirty="0"/>
          </a:p>
        </p:txBody>
      </p:sp>
      <p:graphicFrame>
        <p:nvGraphicFramePr>
          <p:cNvPr id="4" name="Table 3">
            <a:extLst>
              <a:ext uri="{FF2B5EF4-FFF2-40B4-BE49-F238E27FC236}">
                <a16:creationId xmlns:a16="http://schemas.microsoft.com/office/drawing/2014/main" id="{C2B6895E-154A-4A4E-A421-40F49D40802F}"/>
              </a:ext>
            </a:extLst>
          </p:cNvPr>
          <p:cNvGraphicFramePr>
            <a:graphicFrameLocks noGrp="1"/>
          </p:cNvGraphicFramePr>
          <p:nvPr>
            <p:extLst>
              <p:ext uri="{D42A27DB-BD31-4B8C-83A1-F6EECF244321}">
                <p14:modId xmlns:p14="http://schemas.microsoft.com/office/powerpoint/2010/main" val="1628996790"/>
              </p:ext>
            </p:extLst>
          </p:nvPr>
        </p:nvGraphicFramePr>
        <p:xfrm>
          <a:off x="1550958" y="2362453"/>
          <a:ext cx="6091342" cy="2676660"/>
        </p:xfrm>
        <a:graphic>
          <a:graphicData uri="http://schemas.openxmlformats.org/drawingml/2006/table">
            <a:tbl>
              <a:tblPr/>
              <a:tblGrid>
                <a:gridCol w="3045671">
                  <a:extLst>
                    <a:ext uri="{9D8B030D-6E8A-4147-A177-3AD203B41FA5}">
                      <a16:colId xmlns:a16="http://schemas.microsoft.com/office/drawing/2014/main" val="2224777512"/>
                    </a:ext>
                  </a:extLst>
                </a:gridCol>
                <a:gridCol w="3045671">
                  <a:extLst>
                    <a:ext uri="{9D8B030D-6E8A-4147-A177-3AD203B41FA5}">
                      <a16:colId xmlns:a16="http://schemas.microsoft.com/office/drawing/2014/main" val="3444686812"/>
                    </a:ext>
                  </a:extLst>
                </a:gridCol>
              </a:tblGrid>
              <a:tr h="317944">
                <a:tc>
                  <a:txBody>
                    <a:bodyPr/>
                    <a:lstStyle/>
                    <a:p>
                      <a:pPr algn="l" fontAlgn="t"/>
                      <a:r>
                        <a:rPr lang="en-US" sz="1200">
                          <a:solidFill>
                            <a:srgbClr val="000000"/>
                          </a:solidFill>
                          <a:effectLst/>
                          <a:latin typeface="times new roman" panose="02020603050405020304" pitchFamily="18" charset="0"/>
                        </a:rPr>
                        <a:t>forward() method</a:t>
                      </a:r>
                    </a:p>
                  </a:txBody>
                  <a:tcPr marL="76200" marR="76200" marT="76200" marB="76200">
                    <a:lnL w="6350" cap="flat" cmpd="sng" algn="ctr">
                      <a:solidFill>
                        <a:srgbClr val="50EBF5"/>
                      </a:solidFill>
                      <a:prstDash val="solid"/>
                      <a:round/>
                      <a:headEnd type="none" w="med" len="med"/>
                      <a:tailEnd type="none" w="med" len="med"/>
                    </a:lnL>
                    <a:lnR w="6350" cap="flat" cmpd="sng" algn="ctr">
                      <a:solidFill>
                        <a:srgbClr val="50EBF5"/>
                      </a:solidFill>
                      <a:prstDash val="solid"/>
                      <a:round/>
                      <a:headEnd type="none" w="med" len="med"/>
                      <a:tailEnd type="none" w="med" len="med"/>
                    </a:lnR>
                    <a:lnT w="6350" cap="flat" cmpd="sng" algn="ctr">
                      <a:solidFill>
                        <a:srgbClr val="50EBF5"/>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effectLst/>
                          <a:latin typeface="times new roman" panose="02020603050405020304" pitchFamily="18" charset="0"/>
                        </a:rPr>
                        <a:t>sendRedirect() method</a:t>
                      </a:r>
                    </a:p>
                  </a:txBody>
                  <a:tcPr marL="76200" marR="76200" marT="76200" marB="76200">
                    <a:lnL w="6350" cap="flat" cmpd="sng" algn="ctr">
                      <a:solidFill>
                        <a:srgbClr val="50EBF5"/>
                      </a:solidFill>
                      <a:prstDash val="solid"/>
                      <a:round/>
                      <a:headEnd type="none" w="med" len="med"/>
                      <a:tailEnd type="none" w="med" len="med"/>
                    </a:lnL>
                    <a:lnR w="6350" cap="flat" cmpd="sng" algn="ctr">
                      <a:solidFill>
                        <a:srgbClr val="50EBF5"/>
                      </a:solidFill>
                      <a:prstDash val="solid"/>
                      <a:round/>
                      <a:headEnd type="none" w="med" len="med"/>
                      <a:tailEnd type="none" w="med" len="med"/>
                    </a:lnR>
                    <a:lnT w="6350" cap="flat" cmpd="sng" algn="ctr">
                      <a:solidFill>
                        <a:srgbClr val="50EBF5"/>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168770117"/>
                  </a:ext>
                </a:extLst>
              </a:tr>
              <a:tr h="443194">
                <a:tc>
                  <a:txBody>
                    <a:bodyPr/>
                    <a:lstStyle/>
                    <a:p>
                      <a:pPr algn="l" fontAlgn="t"/>
                      <a:r>
                        <a:rPr lang="en-US" sz="1200">
                          <a:solidFill>
                            <a:srgbClr val="000000"/>
                          </a:solidFill>
                          <a:effectLst/>
                          <a:latin typeface="verdana" panose="020B0604030504040204" pitchFamily="34" charset="0"/>
                        </a:rPr>
                        <a:t>The forward() method works at server side.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The sendRedirect() method works at client side.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03364492"/>
                  </a:ext>
                </a:extLst>
              </a:tr>
              <a:tr h="616618">
                <a:tc>
                  <a:txBody>
                    <a:bodyPr/>
                    <a:lstStyle/>
                    <a:p>
                      <a:pPr algn="l" fontAlgn="t"/>
                      <a:r>
                        <a:rPr lang="en-US" sz="1200">
                          <a:solidFill>
                            <a:srgbClr val="000000"/>
                          </a:solidFill>
                          <a:effectLst/>
                          <a:latin typeface="verdana" panose="020B0604030504040204" pitchFamily="34" charset="0"/>
                        </a:rPr>
                        <a:t>It sends the same request and response objects to another servlet.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It always sends a new request.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26443679"/>
                  </a:ext>
                </a:extLst>
              </a:tr>
              <a:tr h="443194">
                <a:tc>
                  <a:txBody>
                    <a:bodyPr/>
                    <a:lstStyle/>
                    <a:p>
                      <a:pPr algn="l" fontAlgn="t"/>
                      <a:r>
                        <a:rPr lang="en-US" sz="1200">
                          <a:solidFill>
                            <a:srgbClr val="000000"/>
                          </a:solidFill>
                          <a:effectLst/>
                          <a:latin typeface="verdana" panose="020B0604030504040204" pitchFamily="34" charset="0"/>
                        </a:rPr>
                        <a:t>It can work within the server only.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a:solidFill>
                            <a:srgbClr val="000000"/>
                          </a:solidFill>
                          <a:effectLst/>
                          <a:latin typeface="verdana" panose="020B0604030504040204" pitchFamily="34" charset="0"/>
                        </a:rPr>
                        <a:t>It can be used within and outside the server.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25175844"/>
                  </a:ext>
                </a:extLst>
              </a:tr>
              <a:tr h="790042">
                <a:tc>
                  <a:txBody>
                    <a:bodyPr/>
                    <a:lstStyle/>
                    <a:p>
                      <a:pPr algn="l" fontAlgn="t"/>
                      <a:r>
                        <a:rPr lang="en-US" sz="1200">
                          <a:solidFill>
                            <a:srgbClr val="000000"/>
                          </a:solidFill>
                          <a:effectLst/>
                          <a:latin typeface="verdana" panose="020B0604030504040204" pitchFamily="34" charset="0"/>
                        </a:rPr>
                        <a:t>Example: request.getRequestDispacher("servlet2").forward(request,response);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dirty="0">
                          <a:solidFill>
                            <a:srgbClr val="000000"/>
                          </a:solidFill>
                          <a:effectLst/>
                          <a:latin typeface="verdana" panose="020B0604030504040204" pitchFamily="34" charset="0"/>
                        </a:rPr>
                        <a:t>Example: </a:t>
                      </a:r>
                      <a:r>
                        <a:rPr lang="en-US" sz="1200" dirty="0" err="1">
                          <a:solidFill>
                            <a:srgbClr val="000000"/>
                          </a:solidFill>
                          <a:effectLst/>
                          <a:latin typeface="verdana" panose="020B0604030504040204" pitchFamily="34" charset="0"/>
                        </a:rPr>
                        <a:t>response.sendRedirect</a:t>
                      </a:r>
                      <a:r>
                        <a:rPr lang="en-US" sz="1200" dirty="0">
                          <a:solidFill>
                            <a:srgbClr val="000000"/>
                          </a:solidFill>
                          <a:effectLst/>
                          <a:latin typeface="verdana" panose="020B0604030504040204" pitchFamily="34" charset="0"/>
                        </a:rPr>
                        <a:t>("servlet2");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04178370"/>
                  </a:ext>
                </a:extLst>
              </a:tr>
            </a:tbl>
          </a:graphicData>
        </a:graphic>
      </p:graphicFrame>
    </p:spTree>
    <p:extLst>
      <p:ext uri="{BB962C8B-B14F-4D97-AF65-F5344CB8AC3E}">
        <p14:creationId xmlns:p14="http://schemas.microsoft.com/office/powerpoint/2010/main" val="2046135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ACAAE-2B51-49A1-98A8-674EEBAEB0F7}"/>
              </a:ext>
            </a:extLst>
          </p:cNvPr>
          <p:cNvSpPr>
            <a:spLocks noGrp="1"/>
          </p:cNvSpPr>
          <p:nvPr>
            <p:ph type="title"/>
          </p:nvPr>
        </p:nvSpPr>
        <p:spPr/>
        <p:txBody>
          <a:bodyPr/>
          <a:lstStyle/>
          <a:p>
            <a:r>
              <a:rPr lang="en-US" dirty="0"/>
              <a:t>Attribute in Servlet</a:t>
            </a:r>
          </a:p>
        </p:txBody>
      </p:sp>
      <p:sp>
        <p:nvSpPr>
          <p:cNvPr id="3" name="Text Placeholder 2">
            <a:extLst>
              <a:ext uri="{FF2B5EF4-FFF2-40B4-BE49-F238E27FC236}">
                <a16:creationId xmlns:a16="http://schemas.microsoft.com/office/drawing/2014/main" id="{DF5F4320-CE3B-4B2A-9448-02746FC9DCA0}"/>
              </a:ext>
            </a:extLst>
          </p:cNvPr>
          <p:cNvSpPr>
            <a:spLocks noGrp="1"/>
          </p:cNvSpPr>
          <p:nvPr>
            <p:ph type="body" idx="1"/>
          </p:nvPr>
        </p:nvSpPr>
        <p:spPr/>
        <p:txBody>
          <a:bodyPr/>
          <a:lstStyle/>
          <a:p>
            <a:pPr marL="146050" indent="0">
              <a:buNone/>
            </a:pPr>
            <a:r>
              <a:rPr lang="en-US" dirty="0"/>
              <a:t>An </a:t>
            </a:r>
            <a:r>
              <a:rPr lang="en-US" b="1" dirty="0"/>
              <a:t>attribute in servlet</a:t>
            </a:r>
            <a:r>
              <a:rPr lang="en-US" dirty="0"/>
              <a:t> is an object that can be set, get or removed from one of the following scopes:</a:t>
            </a:r>
          </a:p>
          <a:p>
            <a:pPr marL="488950" indent="-342900">
              <a:buFont typeface="+mj-lt"/>
              <a:buAutoNum type="arabicPeriod"/>
            </a:pPr>
            <a:r>
              <a:rPr lang="en-US" dirty="0"/>
              <a:t>request scope</a:t>
            </a:r>
          </a:p>
          <a:p>
            <a:pPr marL="488950" indent="-342900">
              <a:buFont typeface="+mj-lt"/>
              <a:buAutoNum type="arabicPeriod"/>
            </a:pPr>
            <a:r>
              <a:rPr lang="en-US" dirty="0"/>
              <a:t>session scope</a:t>
            </a:r>
          </a:p>
          <a:p>
            <a:pPr marL="488950" indent="-342900">
              <a:buFont typeface="+mj-lt"/>
              <a:buAutoNum type="arabicPeriod"/>
            </a:pPr>
            <a:r>
              <a:rPr lang="en-US" dirty="0"/>
              <a:t>application scope</a:t>
            </a:r>
          </a:p>
          <a:p>
            <a:pPr marL="146050" indent="0">
              <a:buNone/>
            </a:pPr>
            <a:r>
              <a:rPr lang="en-US" dirty="0"/>
              <a:t>The servlet programmer can pass </a:t>
            </a:r>
            <a:r>
              <a:rPr lang="en-US" dirty="0" err="1"/>
              <a:t>informations</a:t>
            </a:r>
            <a:r>
              <a:rPr lang="en-US" dirty="0"/>
              <a:t> from one servlet to another using attributes. It is just like passing object from one class to another so that we can reuse the same object again and again.</a:t>
            </a:r>
          </a:p>
          <a:p>
            <a:pPr marL="146050" indent="0">
              <a:buNone/>
            </a:pPr>
            <a:endParaRPr lang="en-US" dirty="0"/>
          </a:p>
        </p:txBody>
      </p:sp>
    </p:spTree>
    <p:extLst>
      <p:ext uri="{BB962C8B-B14F-4D97-AF65-F5344CB8AC3E}">
        <p14:creationId xmlns:p14="http://schemas.microsoft.com/office/powerpoint/2010/main" val="2745303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8DF1-7D2C-4D0A-866F-C55C7518DCDF}"/>
              </a:ext>
            </a:extLst>
          </p:cNvPr>
          <p:cNvSpPr>
            <a:spLocks noGrp="1"/>
          </p:cNvSpPr>
          <p:nvPr>
            <p:ph type="title"/>
          </p:nvPr>
        </p:nvSpPr>
        <p:spPr/>
        <p:txBody>
          <a:bodyPr/>
          <a:lstStyle/>
          <a:p>
            <a:r>
              <a:rPr lang="en-US" sz="1800" dirty="0"/>
              <a:t>Attribute specific methods of </a:t>
            </a:r>
            <a:r>
              <a:rPr lang="en-US" sz="1800" dirty="0" err="1"/>
              <a:t>ServletRequest</a:t>
            </a:r>
            <a:r>
              <a:rPr lang="en-US" sz="1800" dirty="0"/>
              <a:t>, </a:t>
            </a:r>
            <a:r>
              <a:rPr lang="en-US" sz="1800" dirty="0" err="1"/>
              <a:t>HttpSession</a:t>
            </a:r>
            <a:r>
              <a:rPr lang="en-US" sz="1800" dirty="0"/>
              <a:t> and </a:t>
            </a:r>
            <a:r>
              <a:rPr lang="en-US" sz="1800" dirty="0" err="1"/>
              <a:t>ServletContext</a:t>
            </a:r>
            <a:r>
              <a:rPr lang="en-US" sz="1800" dirty="0"/>
              <a:t> interface</a:t>
            </a:r>
            <a:br>
              <a:rPr lang="en-US" dirty="0"/>
            </a:br>
            <a:endParaRPr lang="en-US" dirty="0"/>
          </a:p>
        </p:txBody>
      </p:sp>
      <p:sp>
        <p:nvSpPr>
          <p:cNvPr id="3" name="Text Placeholder 2">
            <a:extLst>
              <a:ext uri="{FF2B5EF4-FFF2-40B4-BE49-F238E27FC236}">
                <a16:creationId xmlns:a16="http://schemas.microsoft.com/office/drawing/2014/main" id="{BD2162B2-FB83-4980-9BDE-611BBF9AAB9D}"/>
              </a:ext>
            </a:extLst>
          </p:cNvPr>
          <p:cNvSpPr>
            <a:spLocks noGrp="1"/>
          </p:cNvSpPr>
          <p:nvPr>
            <p:ph type="body" idx="1"/>
          </p:nvPr>
        </p:nvSpPr>
        <p:spPr/>
        <p:txBody>
          <a:bodyPr/>
          <a:lstStyle/>
          <a:p>
            <a:pPr marL="146050" indent="0">
              <a:buNone/>
            </a:pPr>
            <a:r>
              <a:rPr lang="en-US" dirty="0"/>
              <a:t>There are following 4 attribute specific methods. They are as follows:</a:t>
            </a:r>
          </a:p>
          <a:p>
            <a:pPr marL="488950" indent="-342900">
              <a:buFont typeface="+mj-lt"/>
              <a:buAutoNum type="arabicPeriod"/>
            </a:pPr>
            <a:r>
              <a:rPr lang="en-US" b="1" dirty="0"/>
              <a:t>public void </a:t>
            </a:r>
            <a:r>
              <a:rPr lang="en-US" b="1" dirty="0" err="1"/>
              <a:t>setAttribute</a:t>
            </a:r>
            <a:r>
              <a:rPr lang="en-US" b="1" dirty="0"/>
              <a:t>(String </a:t>
            </a:r>
            <a:r>
              <a:rPr lang="en-US" b="1" dirty="0" err="1"/>
              <a:t>name,Object</a:t>
            </a:r>
            <a:r>
              <a:rPr lang="en-US" b="1" dirty="0"/>
              <a:t> object):</a:t>
            </a:r>
            <a:r>
              <a:rPr lang="en-US" dirty="0"/>
              <a:t>sets the given object in the application scope.</a:t>
            </a:r>
          </a:p>
          <a:p>
            <a:pPr marL="488950" indent="-342900">
              <a:buFont typeface="+mj-lt"/>
              <a:buAutoNum type="arabicPeriod"/>
            </a:pPr>
            <a:r>
              <a:rPr lang="en-US" b="1" dirty="0"/>
              <a:t>public Object </a:t>
            </a:r>
            <a:r>
              <a:rPr lang="en-US" b="1" dirty="0" err="1"/>
              <a:t>getAttribute</a:t>
            </a:r>
            <a:r>
              <a:rPr lang="en-US" b="1" dirty="0"/>
              <a:t>(String name):</a:t>
            </a:r>
            <a:r>
              <a:rPr lang="en-US" dirty="0"/>
              <a:t>Returns the attribute for the specified name.</a:t>
            </a:r>
          </a:p>
          <a:p>
            <a:pPr marL="488950" indent="-342900">
              <a:buFont typeface="+mj-lt"/>
              <a:buAutoNum type="arabicPeriod"/>
            </a:pPr>
            <a:r>
              <a:rPr lang="en-US" b="1" dirty="0"/>
              <a:t>public Enumeration </a:t>
            </a:r>
            <a:r>
              <a:rPr lang="en-US" b="1" dirty="0" err="1"/>
              <a:t>getInitParameterNames</a:t>
            </a:r>
            <a:r>
              <a:rPr lang="en-US" b="1" dirty="0"/>
              <a:t>():</a:t>
            </a:r>
            <a:r>
              <a:rPr lang="en-US" dirty="0"/>
              <a:t>Returns the names of the context's initialization parameters as an Enumeration of String objects.</a:t>
            </a:r>
          </a:p>
          <a:p>
            <a:pPr marL="488950" indent="-342900">
              <a:buFont typeface="+mj-lt"/>
              <a:buAutoNum type="arabicPeriod"/>
            </a:pPr>
            <a:r>
              <a:rPr lang="en-US" b="1" dirty="0"/>
              <a:t>public void </a:t>
            </a:r>
            <a:r>
              <a:rPr lang="en-US" b="1" dirty="0" err="1"/>
              <a:t>removeAttribute</a:t>
            </a:r>
            <a:r>
              <a:rPr lang="en-US" b="1" dirty="0"/>
              <a:t>(String name):</a:t>
            </a:r>
            <a:r>
              <a:rPr lang="en-US" dirty="0"/>
              <a:t>Removes the attribute with the given name from the servlet context.</a:t>
            </a:r>
          </a:p>
          <a:p>
            <a:endParaRPr lang="en-US" dirty="0"/>
          </a:p>
        </p:txBody>
      </p:sp>
    </p:spTree>
    <p:extLst>
      <p:ext uri="{BB962C8B-B14F-4D97-AF65-F5344CB8AC3E}">
        <p14:creationId xmlns:p14="http://schemas.microsoft.com/office/powerpoint/2010/main" val="2079725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B8D1D-FF48-4826-9E5B-35A8D56A4BAC}"/>
              </a:ext>
            </a:extLst>
          </p:cNvPr>
          <p:cNvSpPr>
            <a:spLocks noGrp="1"/>
          </p:cNvSpPr>
          <p:nvPr>
            <p:ph type="title"/>
          </p:nvPr>
        </p:nvSpPr>
        <p:spPr/>
        <p:txBody>
          <a:bodyPr/>
          <a:lstStyle/>
          <a:p>
            <a:r>
              <a:rPr lang="en-US" dirty="0"/>
              <a:t>Servlet Filter</a:t>
            </a:r>
          </a:p>
        </p:txBody>
      </p:sp>
      <p:sp>
        <p:nvSpPr>
          <p:cNvPr id="3" name="Text Placeholder 2">
            <a:extLst>
              <a:ext uri="{FF2B5EF4-FFF2-40B4-BE49-F238E27FC236}">
                <a16:creationId xmlns:a16="http://schemas.microsoft.com/office/drawing/2014/main" id="{209D10FE-8646-421C-896A-C2E6ECAE6841}"/>
              </a:ext>
            </a:extLst>
          </p:cNvPr>
          <p:cNvSpPr>
            <a:spLocks noGrp="1"/>
          </p:cNvSpPr>
          <p:nvPr>
            <p:ph type="body" idx="1"/>
          </p:nvPr>
        </p:nvSpPr>
        <p:spPr/>
        <p:txBody>
          <a:bodyPr/>
          <a:lstStyle/>
          <a:p>
            <a:r>
              <a:rPr lang="en-US" dirty="0"/>
              <a:t>A </a:t>
            </a:r>
            <a:r>
              <a:rPr lang="en-US" b="1" dirty="0"/>
              <a:t>filter</a:t>
            </a:r>
            <a:r>
              <a:rPr lang="en-US" dirty="0"/>
              <a:t> is an object that is invoked at the preprocessing and postprocessing of a request.</a:t>
            </a:r>
          </a:p>
          <a:p>
            <a:r>
              <a:rPr lang="en-US" dirty="0"/>
              <a:t>It is mainly used to perform filtering tasks such as conversion, logging, compression, encryption and decryption, input validation etc.</a:t>
            </a:r>
          </a:p>
          <a:p>
            <a:r>
              <a:rPr lang="en-US" dirty="0"/>
              <a:t>The </a:t>
            </a:r>
            <a:r>
              <a:rPr lang="en-US" b="1" dirty="0"/>
              <a:t>servlet filter is pluggable</a:t>
            </a:r>
            <a:r>
              <a:rPr lang="en-US" dirty="0"/>
              <a:t>, i.e. its entry is defined in the web.xml file, if we remove the entry of filter from the web.xml file, filter will be removed automatically and we don't need to change the servlet.</a:t>
            </a:r>
          </a:p>
          <a:p>
            <a:r>
              <a:rPr lang="en-US" dirty="0"/>
              <a:t>So maintenance cost will be less.</a:t>
            </a:r>
          </a:p>
        </p:txBody>
      </p:sp>
    </p:spTree>
    <p:extLst>
      <p:ext uri="{BB962C8B-B14F-4D97-AF65-F5344CB8AC3E}">
        <p14:creationId xmlns:p14="http://schemas.microsoft.com/office/powerpoint/2010/main" val="312762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B8D1D-FF48-4826-9E5B-35A8D56A4BAC}"/>
              </a:ext>
            </a:extLst>
          </p:cNvPr>
          <p:cNvSpPr>
            <a:spLocks noGrp="1"/>
          </p:cNvSpPr>
          <p:nvPr>
            <p:ph type="title"/>
          </p:nvPr>
        </p:nvSpPr>
        <p:spPr/>
        <p:txBody>
          <a:bodyPr/>
          <a:lstStyle/>
          <a:p>
            <a:r>
              <a:rPr lang="en-US" dirty="0"/>
              <a:t>Servlet Filter</a:t>
            </a:r>
          </a:p>
        </p:txBody>
      </p:sp>
      <p:sp>
        <p:nvSpPr>
          <p:cNvPr id="3" name="Text Placeholder 2">
            <a:extLst>
              <a:ext uri="{FF2B5EF4-FFF2-40B4-BE49-F238E27FC236}">
                <a16:creationId xmlns:a16="http://schemas.microsoft.com/office/drawing/2014/main" id="{209D10FE-8646-421C-896A-C2E6ECAE6841}"/>
              </a:ext>
            </a:extLst>
          </p:cNvPr>
          <p:cNvSpPr>
            <a:spLocks noGrp="1"/>
          </p:cNvSpPr>
          <p:nvPr>
            <p:ph type="body" idx="1"/>
          </p:nvPr>
        </p:nvSpPr>
        <p:spPr/>
        <p:txBody>
          <a:bodyPr/>
          <a:lstStyle/>
          <a:p>
            <a:endParaRPr lang="en-US" dirty="0"/>
          </a:p>
        </p:txBody>
      </p:sp>
      <p:pic>
        <p:nvPicPr>
          <p:cNvPr id="2050" name="Picture 2" descr="filter">
            <a:extLst>
              <a:ext uri="{FF2B5EF4-FFF2-40B4-BE49-F238E27FC236}">
                <a16:creationId xmlns:a16="http://schemas.microsoft.com/office/drawing/2014/main" id="{5CF179B3-D38E-4DC3-A61E-AA326DF13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725" y="1627381"/>
            <a:ext cx="516255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094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C60C7-1AB8-47CB-9783-B3BA54113C5C}"/>
              </a:ext>
            </a:extLst>
          </p:cNvPr>
          <p:cNvSpPr>
            <a:spLocks noGrp="1"/>
          </p:cNvSpPr>
          <p:nvPr>
            <p:ph type="title"/>
          </p:nvPr>
        </p:nvSpPr>
        <p:spPr/>
        <p:txBody>
          <a:bodyPr/>
          <a:lstStyle/>
          <a:p>
            <a:r>
              <a:rPr lang="en-US" dirty="0"/>
              <a:t>Servlet Filter</a:t>
            </a:r>
          </a:p>
        </p:txBody>
      </p:sp>
      <p:sp>
        <p:nvSpPr>
          <p:cNvPr id="3" name="Text Placeholder 2">
            <a:extLst>
              <a:ext uri="{FF2B5EF4-FFF2-40B4-BE49-F238E27FC236}">
                <a16:creationId xmlns:a16="http://schemas.microsoft.com/office/drawing/2014/main" id="{0ABB4AF1-EADD-4CD8-9A1E-81C38B9DE178}"/>
              </a:ext>
            </a:extLst>
          </p:cNvPr>
          <p:cNvSpPr>
            <a:spLocks noGrp="1"/>
          </p:cNvSpPr>
          <p:nvPr>
            <p:ph type="body" idx="1"/>
          </p:nvPr>
        </p:nvSpPr>
        <p:spPr/>
        <p:txBody>
          <a:bodyPr/>
          <a:lstStyle/>
          <a:p>
            <a:pPr marL="146050" indent="0">
              <a:buNone/>
            </a:pPr>
            <a:r>
              <a:rPr lang="en-US" b="1" dirty="0"/>
              <a:t>Usage of Filter</a:t>
            </a:r>
          </a:p>
          <a:p>
            <a:r>
              <a:rPr lang="en-US" dirty="0"/>
              <a:t>recording all incoming requests</a:t>
            </a:r>
          </a:p>
          <a:p>
            <a:r>
              <a:rPr lang="en-US" dirty="0"/>
              <a:t>logs the IP addresses of the computers from which the requests originate</a:t>
            </a:r>
          </a:p>
          <a:p>
            <a:r>
              <a:rPr lang="en-US" dirty="0"/>
              <a:t>conversion</a:t>
            </a:r>
          </a:p>
          <a:p>
            <a:r>
              <a:rPr lang="en-US" dirty="0"/>
              <a:t>data compression</a:t>
            </a:r>
          </a:p>
          <a:p>
            <a:r>
              <a:rPr lang="en-US" dirty="0"/>
              <a:t>encryption and decryption</a:t>
            </a:r>
          </a:p>
          <a:p>
            <a:r>
              <a:rPr lang="en-US" dirty="0"/>
              <a:t>input validation etc.</a:t>
            </a:r>
          </a:p>
          <a:p>
            <a:pPr marL="146050" indent="0">
              <a:buNone/>
            </a:pPr>
            <a:r>
              <a:rPr lang="en-US" b="1" dirty="0"/>
              <a:t>Advantage of Filter</a:t>
            </a:r>
          </a:p>
          <a:p>
            <a:r>
              <a:rPr lang="en-US" dirty="0"/>
              <a:t>Filter is pluggable.</a:t>
            </a:r>
          </a:p>
          <a:p>
            <a:r>
              <a:rPr lang="en-US" dirty="0"/>
              <a:t>One filter don't have dependency onto another resource.</a:t>
            </a:r>
          </a:p>
          <a:p>
            <a:r>
              <a:rPr lang="en-US" dirty="0"/>
              <a:t>Less Maintenance</a:t>
            </a:r>
          </a:p>
          <a:p>
            <a:endParaRPr lang="en-US" dirty="0"/>
          </a:p>
        </p:txBody>
      </p:sp>
    </p:spTree>
    <p:extLst>
      <p:ext uri="{BB962C8B-B14F-4D97-AF65-F5344CB8AC3E}">
        <p14:creationId xmlns:p14="http://schemas.microsoft.com/office/powerpoint/2010/main" val="2058208744"/>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671</Words>
  <Application>Microsoft Office PowerPoint</Application>
  <PresentationFormat>On-screen Show (16:9)</PresentationFormat>
  <Paragraphs>106</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Lato</vt:lpstr>
      <vt:lpstr>times new roman</vt:lpstr>
      <vt:lpstr>Montserrat</vt:lpstr>
      <vt:lpstr>Arial</vt:lpstr>
      <vt:lpstr>verdana</vt:lpstr>
      <vt:lpstr>Focus</vt:lpstr>
      <vt:lpstr>Java web - Servlet - section 02</vt:lpstr>
      <vt:lpstr>Agenda</vt:lpstr>
      <vt:lpstr>SendRedirect in servlet</vt:lpstr>
      <vt:lpstr>SendRedirect in servlet</vt:lpstr>
      <vt:lpstr>Attribute in Servlet</vt:lpstr>
      <vt:lpstr>Attribute specific methods of ServletRequest, HttpSession and ServletContext interface </vt:lpstr>
      <vt:lpstr>Servlet Filter</vt:lpstr>
      <vt:lpstr>Servlet Filter</vt:lpstr>
      <vt:lpstr>Servlet Filter</vt:lpstr>
      <vt:lpstr>Filter API</vt:lpstr>
      <vt:lpstr>Filter API</vt:lpstr>
      <vt:lpstr>Filter API</vt:lpstr>
      <vt:lpstr>How to define Filter</vt:lpstr>
      <vt:lpstr>Authentication Filter</vt:lpstr>
      <vt:lpstr>FilterConfig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web - section02</dc:title>
  <cp:lastModifiedBy>Long Vo</cp:lastModifiedBy>
  <cp:revision>22</cp:revision>
  <dcterms:modified xsi:type="dcterms:W3CDTF">2019-08-14T06:38:15Z</dcterms:modified>
</cp:coreProperties>
</file>