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7/18/2019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7/18/2019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mbysoft.com/theObjectPrimer.html" TargetMode="External"/><Relationship Id="rId2" Type="http://schemas.openxmlformats.org/officeDocument/2006/relationships/hyperlink" Target="http://c2.com/doc/oopsla89/pape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amazon.com/exec/obidos/ASIN/0201616416/ambysoftin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gilemodeling.com/artifacts/crcModel.htm#Figure4CRCMode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B2CC-63D5-42CB-BC65-19CFC9F66AFF}"/>
              </a:ext>
            </a:extLst>
          </p:cNvPr>
          <p:cNvSpPr>
            <a:spLocks noGrp="1"/>
          </p:cNvSpPr>
          <p:nvPr>
            <p:ph type="ctrTitle"/>
          </p:nvPr>
        </p:nvSpPr>
        <p:spPr/>
        <p:txBody>
          <a:bodyPr/>
          <a:lstStyle/>
          <a:p>
            <a:r>
              <a:rPr lang="en-US" dirty="0"/>
              <a:t>Java Core – OOP section 4</a:t>
            </a:r>
          </a:p>
        </p:txBody>
      </p:sp>
      <p:sp>
        <p:nvSpPr>
          <p:cNvPr id="3" name="Subtitle 2">
            <a:extLst>
              <a:ext uri="{FF2B5EF4-FFF2-40B4-BE49-F238E27FC236}">
                <a16:creationId xmlns:a16="http://schemas.microsoft.com/office/drawing/2014/main" id="{CD13D663-4BC8-43B8-BA7B-C09671B5654B}"/>
              </a:ext>
            </a:extLst>
          </p:cNvPr>
          <p:cNvSpPr>
            <a:spLocks noGrp="1"/>
          </p:cNvSpPr>
          <p:nvPr>
            <p:ph type="subTitle" idx="1"/>
          </p:nvPr>
        </p:nvSpPr>
        <p:spPr/>
        <p:txBody>
          <a:bodyPr/>
          <a:lstStyle/>
          <a:p>
            <a:pPr algn="r"/>
            <a:r>
              <a:rPr lang="en-US" dirty="0"/>
              <a:t>Vo Hoang Long (Lead Engineering – TBV </a:t>
            </a:r>
            <a:r>
              <a:rPr lang="en-US" dirty="0" err="1"/>
              <a:t>TechnicalGroup</a:t>
            </a:r>
            <a:r>
              <a:rPr lang="en-US" dirty="0"/>
              <a:t>)</a:t>
            </a:r>
          </a:p>
        </p:txBody>
      </p:sp>
    </p:spTree>
    <p:extLst>
      <p:ext uri="{BB962C8B-B14F-4D97-AF65-F5344CB8AC3E}">
        <p14:creationId xmlns:p14="http://schemas.microsoft.com/office/powerpoint/2010/main" val="227071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1CC8-6AB0-4919-8F5A-D1E349B1283A}"/>
              </a:ext>
            </a:extLst>
          </p:cNvPr>
          <p:cNvSpPr>
            <a:spLocks noGrp="1"/>
          </p:cNvSpPr>
          <p:nvPr>
            <p:ph type="title"/>
          </p:nvPr>
        </p:nvSpPr>
        <p:spPr/>
        <p:txBody>
          <a:bodyPr/>
          <a:lstStyle/>
          <a:p>
            <a:r>
              <a:rPr lang="en-US" b="0" dirty="0"/>
              <a:t>Aggregation vs Composition</a:t>
            </a:r>
          </a:p>
        </p:txBody>
      </p:sp>
      <p:sp>
        <p:nvSpPr>
          <p:cNvPr id="3" name="Content Placeholder 2">
            <a:extLst>
              <a:ext uri="{FF2B5EF4-FFF2-40B4-BE49-F238E27FC236}">
                <a16:creationId xmlns:a16="http://schemas.microsoft.com/office/drawing/2014/main" id="{5A7D3F77-4073-4502-A464-6201AF838D2B}"/>
              </a:ext>
            </a:extLst>
          </p:cNvPr>
          <p:cNvSpPr>
            <a:spLocks noGrp="1"/>
          </p:cNvSpPr>
          <p:nvPr>
            <p:ph idx="1"/>
          </p:nvPr>
        </p:nvSpPr>
        <p:spPr/>
        <p:txBody>
          <a:bodyPr/>
          <a:lstStyle/>
          <a:p>
            <a:pPr fontAlgn="base"/>
            <a:r>
              <a:rPr lang="en-US" b="1" dirty="0"/>
              <a:t>Dependency:</a:t>
            </a:r>
            <a:r>
              <a:rPr lang="en-US" dirty="0"/>
              <a:t> Aggregation implies a relationship where the child </a:t>
            </a:r>
            <a:r>
              <a:rPr lang="en-US" b="1" dirty="0"/>
              <a:t>can exist independently</a:t>
            </a:r>
            <a:r>
              <a:rPr lang="en-US" dirty="0"/>
              <a:t> of the parent. For example, Bank and Employee, delete the Bank and the Employee still exist. whereas Composition implies a relationship where the child </a:t>
            </a:r>
            <a:r>
              <a:rPr lang="en-US" b="1" dirty="0"/>
              <a:t>cannot exist independent</a:t>
            </a:r>
            <a:r>
              <a:rPr lang="en-US" dirty="0"/>
              <a:t> of the parent. Example: Human and heart, heart don’t exist separate to a Human</a:t>
            </a:r>
          </a:p>
          <a:p>
            <a:pPr fontAlgn="base"/>
            <a:r>
              <a:rPr lang="en-US" b="1" dirty="0"/>
              <a:t>Type of Relationship:</a:t>
            </a:r>
            <a:r>
              <a:rPr lang="en-US" dirty="0"/>
              <a:t> Aggregation relation is </a:t>
            </a:r>
            <a:r>
              <a:rPr lang="en-US" b="1" dirty="0"/>
              <a:t>“has-a”</a:t>
            </a:r>
            <a:r>
              <a:rPr lang="en-US" dirty="0"/>
              <a:t> and composition is </a:t>
            </a:r>
            <a:r>
              <a:rPr lang="en-US" b="1" dirty="0"/>
              <a:t>“part-of”</a:t>
            </a:r>
            <a:r>
              <a:rPr lang="en-US" dirty="0"/>
              <a:t> relation.</a:t>
            </a:r>
          </a:p>
          <a:p>
            <a:pPr fontAlgn="base"/>
            <a:r>
              <a:rPr lang="en-US" b="1" dirty="0"/>
              <a:t>Type of association: </a:t>
            </a:r>
            <a:r>
              <a:rPr lang="en-US" dirty="0"/>
              <a:t>Composition is a </a:t>
            </a:r>
            <a:r>
              <a:rPr lang="en-US" b="1" dirty="0"/>
              <a:t>strong</a:t>
            </a:r>
            <a:r>
              <a:rPr lang="en-US" dirty="0"/>
              <a:t> Association whereas Aggregation is a </a:t>
            </a:r>
            <a:r>
              <a:rPr lang="en-US" b="1" dirty="0"/>
              <a:t>weak</a:t>
            </a:r>
            <a:r>
              <a:rPr lang="en-US" dirty="0"/>
              <a:t> Association.</a:t>
            </a:r>
          </a:p>
        </p:txBody>
      </p:sp>
    </p:spTree>
    <p:extLst>
      <p:ext uri="{BB962C8B-B14F-4D97-AF65-F5344CB8AC3E}">
        <p14:creationId xmlns:p14="http://schemas.microsoft.com/office/powerpoint/2010/main" val="58378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sp>
        <p:nvSpPr>
          <p:cNvPr id="3" name="Content Placeholder 2">
            <a:extLst>
              <a:ext uri="{FF2B5EF4-FFF2-40B4-BE49-F238E27FC236}">
                <a16:creationId xmlns:a16="http://schemas.microsoft.com/office/drawing/2014/main" id="{E97A1C9A-EEFA-4312-92BE-71ACDBB45A0F}"/>
              </a:ext>
            </a:extLst>
          </p:cNvPr>
          <p:cNvSpPr>
            <a:spLocks noGrp="1"/>
          </p:cNvSpPr>
          <p:nvPr>
            <p:ph idx="1"/>
          </p:nvPr>
        </p:nvSpPr>
        <p:spPr/>
        <p:txBody>
          <a:bodyPr/>
          <a:lstStyle/>
          <a:p>
            <a:r>
              <a:rPr lang="en-US" dirty="0"/>
              <a:t>A Class Responsibility Collaborator (CRC) model (</a:t>
            </a:r>
            <a:r>
              <a:rPr lang="en-US" dirty="0">
                <a:hlinkClick r:id="rId2"/>
              </a:rPr>
              <a:t>Beck &amp; Cunningham 1989</a:t>
            </a:r>
            <a:r>
              <a:rPr lang="en-US" dirty="0"/>
              <a:t>; Wilkinson 1995; </a:t>
            </a:r>
            <a:r>
              <a:rPr lang="en-US" dirty="0">
                <a:hlinkClick r:id="rId3"/>
              </a:rPr>
              <a:t>Ambler 1995</a:t>
            </a:r>
            <a:r>
              <a:rPr lang="en-US" dirty="0"/>
              <a:t>) is a collection of standard index cards that have been divided into three sections, as depicted </a:t>
            </a:r>
          </a:p>
        </p:txBody>
      </p:sp>
    </p:spTree>
    <p:extLst>
      <p:ext uri="{BB962C8B-B14F-4D97-AF65-F5344CB8AC3E}">
        <p14:creationId xmlns:p14="http://schemas.microsoft.com/office/powerpoint/2010/main" val="23095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pic>
        <p:nvPicPr>
          <p:cNvPr id="3074" name="Picture 2" descr="http://agilemodeling.com/images/models/crcCardLayout.jpg">
            <a:extLst>
              <a:ext uri="{FF2B5EF4-FFF2-40B4-BE49-F238E27FC236}">
                <a16:creationId xmlns:a16="http://schemas.microsoft.com/office/drawing/2014/main" id="{99F949FA-1C20-476E-A972-0EE60ADE41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6328" y="2687710"/>
            <a:ext cx="6066126" cy="347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110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pic>
        <p:nvPicPr>
          <p:cNvPr id="4098" name="Picture 2" descr="http://agilemodeling.com/images/models/crcCardExample.jpg">
            <a:extLst>
              <a:ext uri="{FF2B5EF4-FFF2-40B4-BE49-F238E27FC236}">
                <a16:creationId xmlns:a16="http://schemas.microsoft.com/office/drawing/2014/main" id="{FD6D560A-E6FE-4ECA-857A-289FFF7655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0618" y="2192460"/>
            <a:ext cx="5985163" cy="4573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55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sp>
        <p:nvSpPr>
          <p:cNvPr id="3" name="Content Placeholder 2">
            <a:extLst>
              <a:ext uri="{FF2B5EF4-FFF2-40B4-BE49-F238E27FC236}">
                <a16:creationId xmlns:a16="http://schemas.microsoft.com/office/drawing/2014/main" id="{7C19F434-D6DF-45A9-B015-DED3E019E063}"/>
              </a:ext>
            </a:extLst>
          </p:cNvPr>
          <p:cNvSpPr>
            <a:spLocks noGrp="1"/>
          </p:cNvSpPr>
          <p:nvPr>
            <p:ph idx="1"/>
          </p:nvPr>
        </p:nvSpPr>
        <p:spPr>
          <a:xfrm>
            <a:off x="818712" y="2222287"/>
            <a:ext cx="10554574" cy="4492549"/>
          </a:xfrm>
        </p:spPr>
        <p:txBody>
          <a:bodyPr>
            <a:normAutofit fontScale="85000" lnSpcReduction="10000"/>
          </a:bodyPr>
          <a:lstStyle/>
          <a:p>
            <a:r>
              <a:rPr lang="en-US" dirty="0"/>
              <a:t>Although CRC cards were originally introduced as a technique for teaching object-oriented concepts, they have also been successfully used as a full-fledged modeling technique. My experience is that CRC models are an incredibly effective tool for conceptual modeling as well as for detailed design. CRC cards feature prominently in </a:t>
            </a:r>
            <a:r>
              <a:rPr lang="en-US" dirty="0" err="1"/>
              <a:t>eXtreme</a:t>
            </a:r>
            <a:r>
              <a:rPr lang="en-US" dirty="0"/>
              <a:t> Programming (XP) (</a:t>
            </a:r>
            <a:r>
              <a:rPr lang="en-US" dirty="0">
                <a:hlinkClick r:id="rId2"/>
              </a:rPr>
              <a:t>Beck 2000</a:t>
            </a:r>
            <a:r>
              <a:rPr lang="en-US" dirty="0"/>
              <a:t>) as a design technique. My focus here is on applying CRC cards for conceptual modeling with your stakeholders.</a:t>
            </a:r>
          </a:p>
          <a:p>
            <a:r>
              <a:rPr lang="en-US" dirty="0"/>
              <a:t>A class represents a collection of similar objects. An object is a person, place, thing, event, or concept that is relevant to the system at hand. For example, in a university system, classes would represent students, tenured professors, and seminars. The name of the class appears across the top of a CRC card and is typically a singular noun or singular noun phrase, such as </a:t>
            </a:r>
            <a:r>
              <a:rPr lang="en-US" i="1" dirty="0"/>
              <a:t>Student</a:t>
            </a:r>
            <a:r>
              <a:rPr lang="en-US" dirty="0"/>
              <a:t>, </a:t>
            </a:r>
            <a:r>
              <a:rPr lang="en-US" i="1" dirty="0"/>
              <a:t>Professor</a:t>
            </a:r>
            <a:r>
              <a:rPr lang="en-US" dirty="0"/>
              <a:t>, and </a:t>
            </a:r>
            <a:r>
              <a:rPr lang="en-US" i="1" dirty="0"/>
              <a:t>Seminar</a:t>
            </a:r>
            <a:r>
              <a:rPr lang="en-US" dirty="0"/>
              <a:t>. You use singular names because each class represents a generalized version of a singular object. Although there may be the student John O'Brien, you would model the class </a:t>
            </a:r>
            <a:r>
              <a:rPr lang="en-US" i="1" dirty="0"/>
              <a:t>Student</a:t>
            </a:r>
            <a:r>
              <a:rPr lang="en-US" dirty="0"/>
              <a:t>. The information about a student describes a single person, not a group of people. Therefore, it makes sense to use the name </a:t>
            </a:r>
            <a:r>
              <a:rPr lang="en-US" i="1" dirty="0"/>
              <a:t>Student</a:t>
            </a:r>
            <a:r>
              <a:rPr lang="en-US" dirty="0"/>
              <a:t> and not </a:t>
            </a:r>
            <a:r>
              <a:rPr lang="en-US" i="1" dirty="0"/>
              <a:t>Students</a:t>
            </a:r>
            <a:r>
              <a:rPr lang="en-US" dirty="0"/>
              <a:t>. Class names should also be simple. For example, which name is better: </a:t>
            </a:r>
            <a:r>
              <a:rPr lang="en-US" i="1" dirty="0"/>
              <a:t>Student</a:t>
            </a:r>
            <a:r>
              <a:rPr lang="en-US" dirty="0"/>
              <a:t> or </a:t>
            </a:r>
            <a:r>
              <a:rPr lang="en-US" i="1" dirty="0"/>
              <a:t>Person who takes seminars</a:t>
            </a:r>
            <a:r>
              <a:rPr lang="en-US" dirty="0"/>
              <a:t>?</a:t>
            </a:r>
          </a:p>
          <a:p>
            <a:r>
              <a:rPr lang="en-US" dirty="0"/>
              <a:t>A responsibility is anything that a class knows or does. For example, students have names, addresses, and phone numbers. These are the things a student knows. Students also enroll in seminars, drop seminars, and request transcripts. These are the things a student does. The things a class knows and does constitute its responsibilities. Important: A class is able to change the values of the things it knows, but it is unable to change the values of what other classes know.</a:t>
            </a:r>
          </a:p>
          <a:p>
            <a:endParaRPr lang="en-US" dirty="0"/>
          </a:p>
        </p:txBody>
      </p:sp>
    </p:spTree>
    <p:extLst>
      <p:ext uri="{BB962C8B-B14F-4D97-AF65-F5344CB8AC3E}">
        <p14:creationId xmlns:p14="http://schemas.microsoft.com/office/powerpoint/2010/main" val="77551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pic>
        <p:nvPicPr>
          <p:cNvPr id="5122" name="Picture 2" descr="http://agilemodeling.com/images/models/crcCardStudent.jpg">
            <a:extLst>
              <a:ext uri="{FF2B5EF4-FFF2-40B4-BE49-F238E27FC236}">
                <a16:creationId xmlns:a16="http://schemas.microsoft.com/office/drawing/2014/main" id="{F6830670-597D-4FCB-A519-6F24D39001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1" y="2798618"/>
            <a:ext cx="6576290" cy="376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81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sp>
        <p:nvSpPr>
          <p:cNvPr id="3" name="Content Placeholder 2">
            <a:extLst>
              <a:ext uri="{FF2B5EF4-FFF2-40B4-BE49-F238E27FC236}">
                <a16:creationId xmlns:a16="http://schemas.microsoft.com/office/drawing/2014/main" id="{916421A2-243A-4E66-9359-5ADD8F2C70D1}"/>
              </a:ext>
            </a:extLst>
          </p:cNvPr>
          <p:cNvSpPr>
            <a:spLocks noGrp="1"/>
          </p:cNvSpPr>
          <p:nvPr>
            <p:ph idx="1"/>
          </p:nvPr>
        </p:nvSpPr>
        <p:spPr/>
        <p:txBody>
          <a:bodyPr/>
          <a:lstStyle/>
          <a:p>
            <a:r>
              <a:rPr lang="en-US" dirty="0"/>
              <a:t>Collaboration takes one of two forms: A request for information or a request to do something. For example, the card </a:t>
            </a:r>
            <a:r>
              <a:rPr lang="en-US" i="1" dirty="0"/>
              <a:t>Student</a:t>
            </a:r>
            <a:r>
              <a:rPr lang="en-US" dirty="0"/>
              <a:t> requests an indication from the card </a:t>
            </a:r>
            <a:r>
              <a:rPr lang="en-US" i="1" dirty="0"/>
              <a:t>Seminar</a:t>
            </a:r>
            <a:r>
              <a:rPr lang="en-US" dirty="0"/>
              <a:t> whether a space is available, a request for information. </a:t>
            </a:r>
            <a:r>
              <a:rPr lang="en-US" i="1" dirty="0"/>
              <a:t>Student</a:t>
            </a:r>
            <a:r>
              <a:rPr lang="en-US" dirty="0"/>
              <a:t> then requests to be added to the </a:t>
            </a:r>
            <a:r>
              <a:rPr lang="en-US" i="1" dirty="0"/>
              <a:t>Seminar</a:t>
            </a:r>
            <a:r>
              <a:rPr lang="en-US" dirty="0"/>
              <a:t>, a request to do something. Another way to perform this logic, however, would have been to have </a:t>
            </a:r>
            <a:r>
              <a:rPr lang="en-US" i="1" dirty="0"/>
              <a:t>Student</a:t>
            </a:r>
            <a:r>
              <a:rPr lang="en-US" dirty="0"/>
              <a:t> simply request </a:t>
            </a:r>
            <a:r>
              <a:rPr lang="en-US" i="1" dirty="0"/>
              <a:t>Seminar</a:t>
            </a:r>
            <a:r>
              <a:rPr lang="en-US" dirty="0"/>
              <a:t> to enroll himself into itself. Then have </a:t>
            </a:r>
            <a:r>
              <a:rPr lang="en-US" i="1" dirty="0"/>
              <a:t>Seminar</a:t>
            </a:r>
            <a:r>
              <a:rPr lang="en-US" dirty="0"/>
              <a:t> do the work of determining if a seat is available and, if so, then enrolling the student and, if not, then informing the student that he was not enrolled.</a:t>
            </a:r>
          </a:p>
        </p:txBody>
      </p:sp>
    </p:spTree>
    <p:extLst>
      <p:ext uri="{BB962C8B-B14F-4D97-AF65-F5344CB8AC3E}">
        <p14:creationId xmlns:p14="http://schemas.microsoft.com/office/powerpoint/2010/main" val="398788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sp>
        <p:nvSpPr>
          <p:cNvPr id="3" name="Content Placeholder 2">
            <a:extLst>
              <a:ext uri="{FF2B5EF4-FFF2-40B4-BE49-F238E27FC236}">
                <a16:creationId xmlns:a16="http://schemas.microsoft.com/office/drawing/2014/main" id="{916421A2-243A-4E66-9359-5ADD8F2C70D1}"/>
              </a:ext>
            </a:extLst>
          </p:cNvPr>
          <p:cNvSpPr>
            <a:spLocks noGrp="1"/>
          </p:cNvSpPr>
          <p:nvPr>
            <p:ph idx="1"/>
          </p:nvPr>
        </p:nvSpPr>
        <p:spPr>
          <a:xfrm>
            <a:off x="818712" y="2222287"/>
            <a:ext cx="10554574" cy="4529495"/>
          </a:xfrm>
        </p:spPr>
        <p:txBody>
          <a:bodyPr>
            <a:normAutofit fontScale="85000" lnSpcReduction="20000"/>
          </a:bodyPr>
          <a:lstStyle/>
          <a:p>
            <a:pPr marL="0" indent="0">
              <a:buNone/>
            </a:pPr>
            <a:r>
              <a:rPr lang="en-US" b="1" dirty="0"/>
              <a:t>So how do you create CRC models? Iteratively perform the following steps:</a:t>
            </a:r>
          </a:p>
          <a:p>
            <a:r>
              <a:rPr lang="en-US" b="1" dirty="0"/>
              <a:t>Find classes</a:t>
            </a:r>
            <a:r>
              <a:rPr lang="en-US" dirty="0"/>
              <a:t>. Finding classes is fundamentally an analysis task because it deals with identifying the building blocks for your application. A good rule of thumb is that you should look for the three-to-five main classes right away, such as </a:t>
            </a:r>
            <a:r>
              <a:rPr lang="en-US" i="1" dirty="0"/>
              <a:t>Student</a:t>
            </a:r>
            <a:r>
              <a:rPr lang="en-US" dirty="0"/>
              <a:t>, </a:t>
            </a:r>
            <a:r>
              <a:rPr lang="en-US" i="1" dirty="0"/>
              <a:t>Seminar</a:t>
            </a:r>
            <a:r>
              <a:rPr lang="en-US" dirty="0"/>
              <a:t>, and </a:t>
            </a:r>
            <a:r>
              <a:rPr lang="en-US" i="1" dirty="0"/>
              <a:t>Professor</a:t>
            </a:r>
            <a:r>
              <a:rPr lang="en-US" dirty="0"/>
              <a:t> in </a:t>
            </a:r>
            <a:r>
              <a:rPr lang="en-US" dirty="0">
                <a:hlinkClick r:id="rId2"/>
              </a:rPr>
              <a:t>Figure 4</a:t>
            </a:r>
            <a:r>
              <a:rPr lang="en-US" dirty="0"/>
              <a:t>. I will sometimes include UI classes such as </a:t>
            </a:r>
            <a:r>
              <a:rPr lang="en-US" i="1" dirty="0"/>
              <a:t>Transcript</a:t>
            </a:r>
            <a:r>
              <a:rPr lang="en-US" dirty="0"/>
              <a:t> and </a:t>
            </a:r>
            <a:r>
              <a:rPr lang="en-US" i="1" dirty="0"/>
              <a:t>Student Schedule</a:t>
            </a:r>
            <a:r>
              <a:rPr lang="en-US" dirty="0"/>
              <a:t>, both are reports, although others will stick to just entity classes. Also, I'll sometimes include cards representing actors when my stakeholders are struggling with the concept of a student in the real world (the actor) versus the student in the system (the entity).</a:t>
            </a:r>
          </a:p>
          <a:p>
            <a:r>
              <a:rPr lang="en-US" b="1" dirty="0"/>
              <a:t>Find responsibilities</a:t>
            </a:r>
            <a:r>
              <a:rPr lang="en-US" dirty="0"/>
              <a:t>. You should ask yourself what a class does as well as what information you wish to maintain about it. You will often identify a responsibility for a class to fulfill a collaboration with another class.</a:t>
            </a:r>
          </a:p>
          <a:p>
            <a:r>
              <a:rPr lang="en-US" b="1" dirty="0"/>
              <a:t>Define collaborators</a:t>
            </a:r>
            <a:r>
              <a:rPr lang="en-US" dirty="0"/>
              <a:t>. A class often does not have sufficient information to fulfill its responsibilities. Therefore, it must collaborate (work) with other classes to get the job done. Collaboration will be in one of two forms: a request for information or a request to perform a task. To identify the collaborators of a class for each responsibility ask yourself "does the class have the ability to fulfill this responsibility?". If not then look for a class that either has the ability to fulfill the missing functionality or the class which should fulfill it. In doing so you'll often discover the need for new responsibilities in other classes and maybe even the need for a new class or two.</a:t>
            </a:r>
          </a:p>
          <a:p>
            <a:r>
              <a:rPr lang="en-US" b="1" dirty="0"/>
              <a:t>Move the cards around</a:t>
            </a:r>
            <a:r>
              <a:rPr lang="en-US" dirty="0"/>
              <a:t>. To improve everyone's understanding of the system, the cards should be placed on the table in an intelligent manner. Two cards that collaborate with one another should be placed close together on the table, whereas two cards that don't collaborate should be placed far apart. Furthermore, the more two cards collaborate, the closer they should be on the desk. By having cards that collaborate with one another close together, it's easier to understand the relationships between classes.</a:t>
            </a:r>
          </a:p>
          <a:p>
            <a:endParaRPr lang="en-US" dirty="0"/>
          </a:p>
        </p:txBody>
      </p:sp>
    </p:spTree>
    <p:extLst>
      <p:ext uri="{BB962C8B-B14F-4D97-AF65-F5344CB8AC3E}">
        <p14:creationId xmlns:p14="http://schemas.microsoft.com/office/powerpoint/2010/main" val="3383456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pic>
        <p:nvPicPr>
          <p:cNvPr id="7170" name="Picture 2" descr="http://agilemodeling.com/images/models/crcModel.jpg">
            <a:extLst>
              <a:ext uri="{FF2B5EF4-FFF2-40B4-BE49-F238E27FC236}">
                <a16:creationId xmlns:a16="http://schemas.microsoft.com/office/drawing/2014/main" id="{026177F5-EDD4-49E3-AB7C-7A6C1A1FDC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218" y="2222500"/>
            <a:ext cx="9670473" cy="463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7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D2C8-5A43-4A89-B002-9B7CEF5AFAE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597E746-4E66-48E9-A065-362C7F83F8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49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32E7-1351-4467-B3E9-6178A34E51F2}"/>
              </a:ext>
            </a:extLst>
          </p:cNvPr>
          <p:cNvSpPr>
            <a:spLocks noGrp="1"/>
          </p:cNvSpPr>
          <p:nvPr>
            <p:ph type="title"/>
          </p:nvPr>
        </p:nvSpPr>
        <p:spPr/>
        <p:txBody>
          <a:bodyPr/>
          <a:lstStyle/>
          <a:p>
            <a:r>
              <a:rPr lang="en-US" b="0" dirty="0"/>
              <a:t>Encapsulation in Java</a:t>
            </a:r>
            <a:endParaRPr lang="en-US" dirty="0"/>
          </a:p>
        </p:txBody>
      </p:sp>
      <p:sp>
        <p:nvSpPr>
          <p:cNvPr id="3" name="Content Placeholder 2">
            <a:extLst>
              <a:ext uri="{FF2B5EF4-FFF2-40B4-BE49-F238E27FC236}">
                <a16:creationId xmlns:a16="http://schemas.microsoft.com/office/drawing/2014/main" id="{94CACBB9-F1A6-4951-AB1A-1D321173010E}"/>
              </a:ext>
            </a:extLst>
          </p:cNvPr>
          <p:cNvSpPr>
            <a:spLocks noGrp="1"/>
          </p:cNvSpPr>
          <p:nvPr>
            <p:ph idx="1"/>
          </p:nvPr>
        </p:nvSpPr>
        <p:spPr/>
        <p:txBody>
          <a:bodyPr/>
          <a:lstStyle/>
          <a:p>
            <a:r>
              <a:rPr lang="en-US" b="1" dirty="0"/>
              <a:t>Encapsulation in Java</a:t>
            </a:r>
            <a:r>
              <a:rPr lang="en-US" dirty="0"/>
              <a:t> is a </a:t>
            </a:r>
            <a:r>
              <a:rPr lang="en-US" i="1" dirty="0"/>
              <a:t>process of wrapping code and data together into a single unit</a:t>
            </a:r>
            <a:r>
              <a:rPr lang="en-US" dirty="0"/>
              <a:t>, for example, a capsule which is mixed of several medicines.</a:t>
            </a:r>
          </a:p>
          <a:p>
            <a:r>
              <a:rPr lang="en-US" dirty="0"/>
              <a:t>We can create a fully encapsulated class in Java by making all the data members of the class private. Now we can use setter and getter methods to set and get the data in it.</a:t>
            </a:r>
          </a:p>
          <a:p>
            <a:r>
              <a:rPr lang="en-US" dirty="0"/>
              <a:t>The </a:t>
            </a:r>
            <a:r>
              <a:rPr lang="en-US" b="1" dirty="0"/>
              <a:t>Java Bean</a:t>
            </a:r>
            <a:r>
              <a:rPr lang="en-US" dirty="0"/>
              <a:t> class is the example of a fully encapsulated class.</a:t>
            </a:r>
          </a:p>
        </p:txBody>
      </p:sp>
    </p:spTree>
    <p:extLst>
      <p:ext uri="{BB962C8B-B14F-4D97-AF65-F5344CB8AC3E}">
        <p14:creationId xmlns:p14="http://schemas.microsoft.com/office/powerpoint/2010/main" val="285474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ACE0-4423-4C9E-9271-A9915EE3DC0E}"/>
              </a:ext>
            </a:extLst>
          </p:cNvPr>
          <p:cNvSpPr>
            <a:spLocks noGrp="1"/>
          </p:cNvSpPr>
          <p:nvPr>
            <p:ph type="title"/>
          </p:nvPr>
        </p:nvSpPr>
        <p:spPr/>
        <p:txBody>
          <a:bodyPr/>
          <a:lstStyle/>
          <a:p>
            <a:r>
              <a:rPr lang="en-US" b="0" dirty="0"/>
              <a:t>Advantage of Encapsulation in Java</a:t>
            </a:r>
            <a:endParaRPr lang="en-US" dirty="0"/>
          </a:p>
        </p:txBody>
      </p:sp>
      <p:sp>
        <p:nvSpPr>
          <p:cNvPr id="3" name="Content Placeholder 2">
            <a:extLst>
              <a:ext uri="{FF2B5EF4-FFF2-40B4-BE49-F238E27FC236}">
                <a16:creationId xmlns:a16="http://schemas.microsoft.com/office/drawing/2014/main" id="{6E2545BA-C41A-4E3B-9767-9419047CF43C}"/>
              </a:ext>
            </a:extLst>
          </p:cNvPr>
          <p:cNvSpPr>
            <a:spLocks noGrp="1"/>
          </p:cNvSpPr>
          <p:nvPr>
            <p:ph idx="1"/>
          </p:nvPr>
        </p:nvSpPr>
        <p:spPr/>
        <p:txBody>
          <a:bodyPr/>
          <a:lstStyle/>
          <a:p>
            <a:r>
              <a:rPr lang="en-US" dirty="0"/>
              <a:t>By providing only a setter or getter method, you can make the class </a:t>
            </a:r>
            <a:r>
              <a:rPr lang="en-US" b="1" dirty="0"/>
              <a:t>read-only or write-only</a:t>
            </a:r>
            <a:r>
              <a:rPr lang="en-US" dirty="0"/>
              <a:t>. In other words, you can skip the getter or setter methods.</a:t>
            </a:r>
          </a:p>
          <a:p>
            <a:r>
              <a:rPr lang="en-US" dirty="0"/>
              <a:t>It provides you the </a:t>
            </a:r>
            <a:r>
              <a:rPr lang="en-US" b="1" dirty="0"/>
              <a:t>control over the data</a:t>
            </a:r>
            <a:r>
              <a:rPr lang="en-US" dirty="0"/>
              <a:t>. Suppose you want to set the value of id which should be greater than 100 only, you can write the logic inside the setter method. You can write the logic not to store the negative numbers in the setter methods.</a:t>
            </a:r>
          </a:p>
          <a:p>
            <a:r>
              <a:rPr lang="en-US" dirty="0"/>
              <a:t>It is a way to achieve </a:t>
            </a:r>
            <a:r>
              <a:rPr lang="en-US" b="1" dirty="0"/>
              <a:t>data hiding</a:t>
            </a:r>
            <a:r>
              <a:rPr lang="en-US" dirty="0"/>
              <a:t> in Java because other class will not be able to access the data through the private data members.</a:t>
            </a:r>
          </a:p>
          <a:p>
            <a:r>
              <a:rPr lang="en-US" dirty="0"/>
              <a:t>The encapsulate class is </a:t>
            </a:r>
            <a:r>
              <a:rPr lang="en-US" b="1" dirty="0"/>
              <a:t>easy to test</a:t>
            </a:r>
            <a:r>
              <a:rPr lang="en-US" dirty="0"/>
              <a:t>. So, it is better for unit testing.</a:t>
            </a:r>
          </a:p>
        </p:txBody>
      </p:sp>
    </p:spTree>
    <p:extLst>
      <p:ext uri="{BB962C8B-B14F-4D97-AF65-F5344CB8AC3E}">
        <p14:creationId xmlns:p14="http://schemas.microsoft.com/office/powerpoint/2010/main" val="152897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2D25-A09A-471C-BD77-4C31E538E17D}"/>
              </a:ext>
            </a:extLst>
          </p:cNvPr>
          <p:cNvSpPr>
            <a:spLocks noGrp="1"/>
          </p:cNvSpPr>
          <p:nvPr>
            <p:ph type="title"/>
          </p:nvPr>
        </p:nvSpPr>
        <p:spPr/>
        <p:txBody>
          <a:bodyPr/>
          <a:lstStyle/>
          <a:p>
            <a:r>
              <a:rPr lang="en-US" b="0" dirty="0"/>
              <a:t>Association</a:t>
            </a:r>
          </a:p>
        </p:txBody>
      </p:sp>
      <p:sp>
        <p:nvSpPr>
          <p:cNvPr id="3" name="Content Placeholder 2">
            <a:extLst>
              <a:ext uri="{FF2B5EF4-FFF2-40B4-BE49-F238E27FC236}">
                <a16:creationId xmlns:a16="http://schemas.microsoft.com/office/drawing/2014/main" id="{614E2C59-7504-49A6-A946-63654A983EAC}"/>
              </a:ext>
            </a:extLst>
          </p:cNvPr>
          <p:cNvSpPr>
            <a:spLocks noGrp="1"/>
          </p:cNvSpPr>
          <p:nvPr>
            <p:ph idx="1"/>
          </p:nvPr>
        </p:nvSpPr>
        <p:spPr/>
        <p:txBody>
          <a:bodyPr/>
          <a:lstStyle/>
          <a:p>
            <a:r>
              <a:rPr lang="en-US" dirty="0"/>
              <a:t>Association is relation between two separate classes which establishes through their Objects. Association can be one-to-one, one-to-many, many-to-one, many-to-many.</a:t>
            </a:r>
          </a:p>
          <a:p>
            <a:r>
              <a:rPr lang="en-US" dirty="0"/>
              <a:t>In Object-Oriented programming, an Object communicates to other Object to use functionality and services provided by that object. </a:t>
            </a:r>
            <a:r>
              <a:rPr lang="en-US" b="1" dirty="0"/>
              <a:t>Composition</a:t>
            </a:r>
            <a:r>
              <a:rPr lang="en-US" dirty="0"/>
              <a:t> and </a:t>
            </a:r>
            <a:r>
              <a:rPr lang="en-US" b="1" dirty="0" err="1"/>
              <a:t>Aggregation</a:t>
            </a:r>
            <a:r>
              <a:rPr lang="en-US" dirty="0" err="1"/>
              <a:t>are</a:t>
            </a:r>
            <a:r>
              <a:rPr lang="en-US" dirty="0"/>
              <a:t> the two forms of association.</a:t>
            </a:r>
          </a:p>
        </p:txBody>
      </p:sp>
    </p:spTree>
    <p:extLst>
      <p:ext uri="{BB962C8B-B14F-4D97-AF65-F5344CB8AC3E}">
        <p14:creationId xmlns:p14="http://schemas.microsoft.com/office/powerpoint/2010/main" val="427804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2D25-A09A-471C-BD77-4C31E538E17D}"/>
              </a:ext>
            </a:extLst>
          </p:cNvPr>
          <p:cNvSpPr>
            <a:spLocks noGrp="1"/>
          </p:cNvSpPr>
          <p:nvPr>
            <p:ph type="title"/>
          </p:nvPr>
        </p:nvSpPr>
        <p:spPr/>
        <p:txBody>
          <a:bodyPr/>
          <a:lstStyle/>
          <a:p>
            <a:r>
              <a:rPr lang="en-US" b="0" dirty="0"/>
              <a:t>Association</a:t>
            </a:r>
          </a:p>
        </p:txBody>
      </p:sp>
      <p:pic>
        <p:nvPicPr>
          <p:cNvPr id="1026" name="Picture 2" descr="Association,Aggregation and Composition">
            <a:extLst>
              <a:ext uri="{FF2B5EF4-FFF2-40B4-BE49-F238E27FC236}">
                <a16:creationId xmlns:a16="http://schemas.microsoft.com/office/drawing/2014/main" id="{639C2D4F-310B-4BFC-A9B9-160283390F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7719" y="2518261"/>
            <a:ext cx="6476562" cy="373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27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F446-1BB2-4A95-A14A-D01B39FAAA77}"/>
              </a:ext>
            </a:extLst>
          </p:cNvPr>
          <p:cNvSpPr>
            <a:spLocks noGrp="1"/>
          </p:cNvSpPr>
          <p:nvPr>
            <p:ph type="title"/>
          </p:nvPr>
        </p:nvSpPr>
        <p:spPr/>
        <p:txBody>
          <a:bodyPr/>
          <a:lstStyle/>
          <a:p>
            <a:r>
              <a:rPr lang="en-US" b="0" dirty="0"/>
              <a:t>Aggregation</a:t>
            </a:r>
          </a:p>
        </p:txBody>
      </p:sp>
      <p:sp>
        <p:nvSpPr>
          <p:cNvPr id="3" name="Content Placeholder 2">
            <a:extLst>
              <a:ext uri="{FF2B5EF4-FFF2-40B4-BE49-F238E27FC236}">
                <a16:creationId xmlns:a16="http://schemas.microsoft.com/office/drawing/2014/main" id="{4A919027-292B-4002-BB60-7ACD835855B2}"/>
              </a:ext>
            </a:extLst>
          </p:cNvPr>
          <p:cNvSpPr>
            <a:spLocks noGrp="1"/>
          </p:cNvSpPr>
          <p:nvPr>
            <p:ph idx="1"/>
          </p:nvPr>
        </p:nvSpPr>
        <p:spPr/>
        <p:txBody>
          <a:bodyPr/>
          <a:lstStyle/>
          <a:p>
            <a:pPr fontAlgn="base"/>
            <a:r>
              <a:rPr lang="en-US" dirty="0"/>
              <a:t>It represents </a:t>
            </a:r>
            <a:r>
              <a:rPr lang="en-US" b="1" dirty="0"/>
              <a:t>Has-A</a:t>
            </a:r>
            <a:r>
              <a:rPr lang="en-US" dirty="0"/>
              <a:t> relationship.</a:t>
            </a:r>
          </a:p>
          <a:p>
            <a:pPr fontAlgn="base"/>
            <a:r>
              <a:rPr lang="en-US" dirty="0"/>
              <a:t>It is a </a:t>
            </a:r>
            <a:r>
              <a:rPr lang="en-US" b="1" dirty="0"/>
              <a:t>unidirectional association</a:t>
            </a:r>
            <a:r>
              <a:rPr lang="en-US" dirty="0"/>
              <a:t> i.e. a one way relationship. For example, department can have students but vice versa is not possible and thus unidirectional in nature.</a:t>
            </a:r>
          </a:p>
          <a:p>
            <a:pPr fontAlgn="base"/>
            <a:r>
              <a:rPr lang="en-US" dirty="0"/>
              <a:t>In Aggregation,</a:t>
            </a:r>
            <a:r>
              <a:rPr lang="en-US" b="1" dirty="0"/>
              <a:t> both the entries can survive individually</a:t>
            </a:r>
            <a:r>
              <a:rPr lang="en-US" dirty="0"/>
              <a:t> which means ending one entity will not effect the other entity</a:t>
            </a:r>
          </a:p>
          <a:p>
            <a:pPr fontAlgn="base"/>
            <a:r>
              <a:rPr lang="en-US" b="1" dirty="0"/>
              <a:t>When do we use Aggregation ??</a:t>
            </a:r>
            <a:br>
              <a:rPr lang="en-US" dirty="0"/>
            </a:br>
            <a:r>
              <a:rPr lang="en-US" dirty="0"/>
              <a:t>Code reuse is best achieved by aggregation.</a:t>
            </a:r>
          </a:p>
        </p:txBody>
      </p:sp>
    </p:spTree>
    <p:extLst>
      <p:ext uri="{BB962C8B-B14F-4D97-AF65-F5344CB8AC3E}">
        <p14:creationId xmlns:p14="http://schemas.microsoft.com/office/powerpoint/2010/main" val="58573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F446-1BB2-4A95-A14A-D01B39FAAA77}"/>
              </a:ext>
            </a:extLst>
          </p:cNvPr>
          <p:cNvSpPr>
            <a:spLocks noGrp="1"/>
          </p:cNvSpPr>
          <p:nvPr>
            <p:ph type="title"/>
          </p:nvPr>
        </p:nvSpPr>
        <p:spPr/>
        <p:txBody>
          <a:bodyPr/>
          <a:lstStyle/>
          <a:p>
            <a:r>
              <a:rPr lang="en-US" b="0" dirty="0"/>
              <a:t>Aggregation</a:t>
            </a:r>
          </a:p>
        </p:txBody>
      </p:sp>
      <p:pic>
        <p:nvPicPr>
          <p:cNvPr id="2050" name="Picture 2" descr="Aggregation_1">
            <a:extLst>
              <a:ext uri="{FF2B5EF4-FFF2-40B4-BE49-F238E27FC236}">
                <a16:creationId xmlns:a16="http://schemas.microsoft.com/office/drawing/2014/main" id="{A02F81BF-0270-4BEA-8D9C-78C085C4BA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6394" y="2383945"/>
            <a:ext cx="8619211" cy="4026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19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F089-D87A-4523-9A86-B652F4485066}"/>
              </a:ext>
            </a:extLst>
          </p:cNvPr>
          <p:cNvSpPr>
            <a:spLocks noGrp="1"/>
          </p:cNvSpPr>
          <p:nvPr>
            <p:ph type="title"/>
          </p:nvPr>
        </p:nvSpPr>
        <p:spPr/>
        <p:txBody>
          <a:bodyPr/>
          <a:lstStyle/>
          <a:p>
            <a:r>
              <a:rPr lang="en-US" b="0" dirty="0"/>
              <a:t>Composition</a:t>
            </a:r>
          </a:p>
        </p:txBody>
      </p:sp>
      <p:sp>
        <p:nvSpPr>
          <p:cNvPr id="3" name="Content Placeholder 2">
            <a:extLst>
              <a:ext uri="{FF2B5EF4-FFF2-40B4-BE49-F238E27FC236}">
                <a16:creationId xmlns:a16="http://schemas.microsoft.com/office/drawing/2014/main" id="{12BAEF98-B195-4F49-8FB0-93DD2ED71CE0}"/>
              </a:ext>
            </a:extLst>
          </p:cNvPr>
          <p:cNvSpPr>
            <a:spLocks noGrp="1"/>
          </p:cNvSpPr>
          <p:nvPr>
            <p:ph idx="1"/>
          </p:nvPr>
        </p:nvSpPr>
        <p:spPr/>
        <p:txBody>
          <a:bodyPr/>
          <a:lstStyle/>
          <a:p>
            <a:pPr fontAlgn="base"/>
            <a:r>
              <a:rPr lang="en-US" dirty="0"/>
              <a:t>Composition is a restricted form of Aggregation in which two entities are highly dependent on each other.</a:t>
            </a:r>
          </a:p>
          <a:p>
            <a:pPr fontAlgn="base"/>
            <a:r>
              <a:rPr lang="en-US" dirty="0"/>
              <a:t>It represents </a:t>
            </a:r>
            <a:r>
              <a:rPr lang="en-US" b="1" dirty="0"/>
              <a:t>part-of</a:t>
            </a:r>
            <a:r>
              <a:rPr lang="en-US" dirty="0"/>
              <a:t> relationship.</a:t>
            </a:r>
          </a:p>
          <a:p>
            <a:pPr fontAlgn="base"/>
            <a:r>
              <a:rPr lang="en-US" dirty="0"/>
              <a:t>In composition, both the entities are dependent on each other.</a:t>
            </a:r>
          </a:p>
          <a:p>
            <a:pPr fontAlgn="base"/>
            <a:r>
              <a:rPr lang="en-US" dirty="0"/>
              <a:t>When there is a composition between two entities, the composed object </a:t>
            </a:r>
            <a:r>
              <a:rPr lang="en-US" b="1" dirty="0"/>
              <a:t>cannot exist</a:t>
            </a:r>
            <a:r>
              <a:rPr lang="en-US" dirty="0"/>
              <a:t> without the other entity.</a:t>
            </a:r>
          </a:p>
        </p:txBody>
      </p:sp>
    </p:spTree>
    <p:extLst>
      <p:ext uri="{BB962C8B-B14F-4D97-AF65-F5344CB8AC3E}">
        <p14:creationId xmlns:p14="http://schemas.microsoft.com/office/powerpoint/2010/main" val="2509340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45</TotalTime>
  <Words>428</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2</vt:lpstr>
      <vt:lpstr>Quotable</vt:lpstr>
      <vt:lpstr>Java Core – OOP section 4</vt:lpstr>
      <vt:lpstr>Agenda</vt:lpstr>
      <vt:lpstr>Encapsulation in Java</vt:lpstr>
      <vt:lpstr>Advantage of Encapsulation in Java</vt:lpstr>
      <vt:lpstr>Association</vt:lpstr>
      <vt:lpstr>Association</vt:lpstr>
      <vt:lpstr>Aggregation</vt:lpstr>
      <vt:lpstr>Aggregation</vt:lpstr>
      <vt:lpstr>Composition</vt:lpstr>
      <vt:lpstr>Aggregation vs Composition</vt:lpstr>
      <vt:lpstr>Class Responsibility Collaborator (CRC) Models</vt:lpstr>
      <vt:lpstr>Class Responsibility Collaborator (CRC) Models</vt:lpstr>
      <vt:lpstr>Class Responsibility Collaborator (CRC) Models</vt:lpstr>
      <vt:lpstr>Class Responsibility Collaborator (CRC) Models</vt:lpstr>
      <vt:lpstr>Class Responsibility Collaborator (CRC) Models</vt:lpstr>
      <vt:lpstr>Class Responsibility Collaborator (CRC) Models</vt:lpstr>
      <vt:lpstr>Class Responsibility Collaborator (CRC) Models</vt:lpstr>
      <vt:lpstr>Class Responsibility Collaborator (CRC)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Core – OOP section 4</dc:title>
  <dc:creator>Long Vo</dc:creator>
  <cp:lastModifiedBy>Long Vo (SD)</cp:lastModifiedBy>
  <cp:revision>17</cp:revision>
  <dcterms:created xsi:type="dcterms:W3CDTF">2019-07-18T13:38:14Z</dcterms:created>
  <dcterms:modified xsi:type="dcterms:W3CDTF">2019-07-18T14:23:49Z</dcterms:modified>
</cp:coreProperties>
</file>