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7/16/2019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7/16/2019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7/16/2019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7/16/2019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7/16/2019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7/16/2019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7/16/2019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7/16/2019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7/16/2019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7/16/2019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7/16/2019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7/16/2019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7/16/2019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4288F-5B9D-4B08-B3CF-0060DB281C91}"/>
              </a:ext>
            </a:extLst>
          </p:cNvPr>
          <p:cNvSpPr>
            <a:spLocks noGrp="1"/>
          </p:cNvSpPr>
          <p:nvPr>
            <p:ph type="ctrTitle"/>
          </p:nvPr>
        </p:nvSpPr>
        <p:spPr/>
        <p:txBody>
          <a:bodyPr/>
          <a:lstStyle/>
          <a:p>
            <a:r>
              <a:rPr lang="en-US" dirty="0"/>
              <a:t>Java core – OOP section 3	</a:t>
            </a:r>
          </a:p>
        </p:txBody>
      </p:sp>
      <p:sp>
        <p:nvSpPr>
          <p:cNvPr id="3" name="Subtitle 2">
            <a:extLst>
              <a:ext uri="{FF2B5EF4-FFF2-40B4-BE49-F238E27FC236}">
                <a16:creationId xmlns:a16="http://schemas.microsoft.com/office/drawing/2014/main" id="{CE102DB9-E238-413F-87CE-1F8DC6705526}"/>
              </a:ext>
            </a:extLst>
          </p:cNvPr>
          <p:cNvSpPr>
            <a:spLocks noGrp="1"/>
          </p:cNvSpPr>
          <p:nvPr>
            <p:ph type="subTitle" idx="1"/>
          </p:nvPr>
        </p:nvSpPr>
        <p:spPr/>
        <p:txBody>
          <a:bodyPr/>
          <a:lstStyle/>
          <a:p>
            <a:pPr algn="r"/>
            <a:r>
              <a:rPr lang="en-US" dirty="0"/>
              <a:t>Vo Hoang Long (Lead of Engineering – TBV Technical Group)</a:t>
            </a:r>
          </a:p>
        </p:txBody>
      </p:sp>
    </p:spTree>
    <p:extLst>
      <p:ext uri="{BB962C8B-B14F-4D97-AF65-F5344CB8AC3E}">
        <p14:creationId xmlns:p14="http://schemas.microsoft.com/office/powerpoint/2010/main" val="1749619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D05D9-08AB-4353-85F3-9F7F24BD4BA1}"/>
              </a:ext>
            </a:extLst>
          </p:cNvPr>
          <p:cNvSpPr>
            <a:spLocks noGrp="1"/>
          </p:cNvSpPr>
          <p:nvPr>
            <p:ph type="title"/>
          </p:nvPr>
        </p:nvSpPr>
        <p:spPr/>
        <p:txBody>
          <a:bodyPr/>
          <a:lstStyle/>
          <a:p>
            <a:r>
              <a:rPr lang="en-US" b="0" dirty="0"/>
              <a:t>Marker or tagged interface</a:t>
            </a:r>
            <a:endParaRPr lang="en-US" dirty="0"/>
          </a:p>
        </p:txBody>
      </p:sp>
      <p:sp>
        <p:nvSpPr>
          <p:cNvPr id="3" name="Content Placeholder 2">
            <a:extLst>
              <a:ext uri="{FF2B5EF4-FFF2-40B4-BE49-F238E27FC236}">
                <a16:creationId xmlns:a16="http://schemas.microsoft.com/office/drawing/2014/main" id="{D3160F05-6FC5-418E-93A5-17BCA316253E}"/>
              </a:ext>
            </a:extLst>
          </p:cNvPr>
          <p:cNvSpPr>
            <a:spLocks noGrp="1"/>
          </p:cNvSpPr>
          <p:nvPr>
            <p:ph idx="1"/>
          </p:nvPr>
        </p:nvSpPr>
        <p:spPr/>
        <p:txBody>
          <a:bodyPr/>
          <a:lstStyle/>
          <a:p>
            <a:r>
              <a:rPr lang="en-US" dirty="0"/>
              <a:t>An interface which has no member is known as a marker or tagged interface, for example, Serializable, Cloneable, Remote, etc. They are used to provide some essential information to the JVM so that JVM may perform some useful operation.</a:t>
            </a:r>
          </a:p>
        </p:txBody>
      </p:sp>
    </p:spTree>
    <p:extLst>
      <p:ext uri="{BB962C8B-B14F-4D97-AF65-F5344CB8AC3E}">
        <p14:creationId xmlns:p14="http://schemas.microsoft.com/office/powerpoint/2010/main" val="1465359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331CB-EC57-4326-9867-9D7B0F736A1C}"/>
              </a:ext>
            </a:extLst>
          </p:cNvPr>
          <p:cNvSpPr>
            <a:spLocks noGrp="1"/>
          </p:cNvSpPr>
          <p:nvPr>
            <p:ph type="title"/>
          </p:nvPr>
        </p:nvSpPr>
        <p:spPr/>
        <p:txBody>
          <a:bodyPr/>
          <a:lstStyle/>
          <a:p>
            <a:r>
              <a:rPr lang="en-US" b="0" dirty="0"/>
              <a:t>Difference between abstract class and interface</a:t>
            </a:r>
            <a:endParaRPr lang="en-US" dirty="0"/>
          </a:p>
        </p:txBody>
      </p:sp>
      <p:graphicFrame>
        <p:nvGraphicFramePr>
          <p:cNvPr id="5" name="Content Placeholder 4">
            <a:extLst>
              <a:ext uri="{FF2B5EF4-FFF2-40B4-BE49-F238E27FC236}">
                <a16:creationId xmlns:a16="http://schemas.microsoft.com/office/drawing/2014/main" id="{673F964A-53C7-4F8B-AEEA-7188A31B9ACB}"/>
              </a:ext>
            </a:extLst>
          </p:cNvPr>
          <p:cNvGraphicFramePr>
            <a:graphicFrameLocks noGrp="1"/>
          </p:cNvGraphicFramePr>
          <p:nvPr>
            <p:ph idx="1"/>
            <p:extLst>
              <p:ext uri="{D42A27DB-BD31-4B8C-83A1-F6EECF244321}">
                <p14:modId xmlns:p14="http://schemas.microsoft.com/office/powerpoint/2010/main" val="804959844"/>
              </p:ext>
            </p:extLst>
          </p:nvPr>
        </p:nvGraphicFramePr>
        <p:xfrm>
          <a:off x="819150" y="2222500"/>
          <a:ext cx="10553700" cy="4429760"/>
        </p:xfrm>
        <a:graphic>
          <a:graphicData uri="http://schemas.openxmlformats.org/drawingml/2006/table">
            <a:tbl>
              <a:tblPr firstRow="1" bandRow="1">
                <a:tableStyleId>{5C22544A-7EE6-4342-B048-85BDC9FD1C3A}</a:tableStyleId>
              </a:tblPr>
              <a:tblGrid>
                <a:gridCol w="5276850">
                  <a:extLst>
                    <a:ext uri="{9D8B030D-6E8A-4147-A177-3AD203B41FA5}">
                      <a16:colId xmlns:a16="http://schemas.microsoft.com/office/drawing/2014/main" val="1062352153"/>
                    </a:ext>
                  </a:extLst>
                </a:gridCol>
                <a:gridCol w="5276850">
                  <a:extLst>
                    <a:ext uri="{9D8B030D-6E8A-4147-A177-3AD203B41FA5}">
                      <a16:colId xmlns:a16="http://schemas.microsoft.com/office/drawing/2014/main" val="2827081947"/>
                    </a:ext>
                  </a:extLst>
                </a:gridCol>
              </a:tblGrid>
              <a:tr h="370840">
                <a:tc>
                  <a:txBody>
                    <a:bodyPr/>
                    <a:lstStyle/>
                    <a:p>
                      <a:pPr algn="l" fontAlgn="t"/>
                      <a:r>
                        <a:rPr lang="en-US" dirty="0">
                          <a:solidFill>
                            <a:srgbClr val="000000"/>
                          </a:solidFill>
                          <a:effectLst/>
                          <a:latin typeface="times new roman" panose="02020603050405020304" pitchFamily="18" charset="0"/>
                        </a:rPr>
                        <a:t>Abstract class</a:t>
                      </a:r>
                    </a:p>
                  </a:txBody>
                  <a:tcPr marL="76200" marR="76200" marT="76200" marB="76200"/>
                </a:tc>
                <a:tc>
                  <a:txBody>
                    <a:bodyPr/>
                    <a:lstStyle/>
                    <a:p>
                      <a:pPr algn="l" fontAlgn="t"/>
                      <a:r>
                        <a:rPr lang="en-US" dirty="0">
                          <a:solidFill>
                            <a:srgbClr val="000000"/>
                          </a:solidFill>
                          <a:effectLst/>
                          <a:latin typeface="times new roman" panose="02020603050405020304" pitchFamily="18" charset="0"/>
                        </a:rPr>
                        <a:t>Interface</a:t>
                      </a:r>
                    </a:p>
                  </a:txBody>
                  <a:tcPr marL="76200" marR="76200" marT="76200" marB="76200"/>
                </a:tc>
                <a:extLst>
                  <a:ext uri="{0D108BD9-81ED-4DB2-BD59-A6C34878D82A}">
                    <a16:rowId xmlns:a16="http://schemas.microsoft.com/office/drawing/2014/main" val="1167193764"/>
                  </a:ext>
                </a:extLst>
              </a:tr>
              <a:tr h="370840">
                <a:tc>
                  <a:txBody>
                    <a:bodyPr/>
                    <a:lstStyle/>
                    <a:p>
                      <a:pPr algn="l" fontAlgn="t"/>
                      <a:r>
                        <a:rPr lang="en-US" sz="1100" dirty="0">
                          <a:solidFill>
                            <a:srgbClr val="000000"/>
                          </a:solidFill>
                          <a:effectLst/>
                          <a:latin typeface="verdana" panose="020B0604030504040204" pitchFamily="34" charset="0"/>
                        </a:rPr>
                        <a:t> Abstract class can </a:t>
                      </a:r>
                      <a:r>
                        <a:rPr lang="en-US" sz="1100" b="1" dirty="0">
                          <a:solidFill>
                            <a:srgbClr val="000000"/>
                          </a:solidFill>
                          <a:effectLst/>
                          <a:latin typeface="verdana" panose="020B0604030504040204" pitchFamily="34" charset="0"/>
                        </a:rPr>
                        <a:t>have abstract and non-abstract</a:t>
                      </a:r>
                      <a:r>
                        <a:rPr lang="en-US" sz="1100" dirty="0">
                          <a:solidFill>
                            <a:srgbClr val="000000"/>
                          </a:solidFill>
                          <a:effectLst/>
                          <a:latin typeface="verdana" panose="020B0604030504040204" pitchFamily="34" charset="0"/>
                        </a:rPr>
                        <a:t> methods.</a:t>
                      </a:r>
                    </a:p>
                  </a:txBody>
                  <a:tcPr marL="50800" marR="50800" marT="50800" marB="50800"/>
                </a:tc>
                <a:tc>
                  <a:txBody>
                    <a:bodyPr/>
                    <a:lstStyle/>
                    <a:p>
                      <a:pPr algn="l" fontAlgn="t"/>
                      <a:r>
                        <a:rPr lang="en-US" sz="1100" dirty="0">
                          <a:solidFill>
                            <a:srgbClr val="000000"/>
                          </a:solidFill>
                          <a:effectLst/>
                          <a:latin typeface="verdana" panose="020B0604030504040204" pitchFamily="34" charset="0"/>
                        </a:rPr>
                        <a:t>Interface can have </a:t>
                      </a:r>
                      <a:r>
                        <a:rPr lang="en-US" sz="1100" b="1" dirty="0">
                          <a:solidFill>
                            <a:srgbClr val="000000"/>
                          </a:solidFill>
                          <a:effectLst/>
                          <a:latin typeface="verdana" panose="020B0604030504040204" pitchFamily="34" charset="0"/>
                        </a:rPr>
                        <a:t>only abstract</a:t>
                      </a:r>
                      <a:r>
                        <a:rPr lang="en-US" sz="1100" dirty="0">
                          <a:solidFill>
                            <a:srgbClr val="000000"/>
                          </a:solidFill>
                          <a:effectLst/>
                          <a:latin typeface="verdana" panose="020B0604030504040204" pitchFamily="34" charset="0"/>
                        </a:rPr>
                        <a:t> methods. Since Java 8, it can have </a:t>
                      </a:r>
                      <a:r>
                        <a:rPr lang="en-US" sz="1100" b="1" dirty="0">
                          <a:solidFill>
                            <a:srgbClr val="000000"/>
                          </a:solidFill>
                          <a:effectLst/>
                          <a:latin typeface="verdana" panose="020B0604030504040204" pitchFamily="34" charset="0"/>
                        </a:rPr>
                        <a:t>default and static methods</a:t>
                      </a:r>
                      <a:r>
                        <a:rPr lang="en-US" sz="1100" dirty="0">
                          <a:solidFill>
                            <a:srgbClr val="000000"/>
                          </a:solidFill>
                          <a:effectLst/>
                          <a:latin typeface="verdana" panose="020B0604030504040204" pitchFamily="34" charset="0"/>
                        </a:rPr>
                        <a:t> also.</a:t>
                      </a:r>
                    </a:p>
                  </a:txBody>
                  <a:tcPr marL="50800" marR="50800" marT="50800" marB="50800"/>
                </a:tc>
                <a:extLst>
                  <a:ext uri="{0D108BD9-81ED-4DB2-BD59-A6C34878D82A}">
                    <a16:rowId xmlns:a16="http://schemas.microsoft.com/office/drawing/2014/main" val="3625707940"/>
                  </a:ext>
                </a:extLst>
              </a:tr>
              <a:tr h="370840">
                <a:tc>
                  <a:txBody>
                    <a:bodyPr/>
                    <a:lstStyle/>
                    <a:p>
                      <a:pPr algn="l" fontAlgn="t"/>
                      <a:r>
                        <a:rPr lang="en-US" sz="1100" dirty="0">
                          <a:solidFill>
                            <a:srgbClr val="000000"/>
                          </a:solidFill>
                          <a:effectLst/>
                          <a:latin typeface="verdana" panose="020B0604030504040204" pitchFamily="34" charset="0"/>
                        </a:rPr>
                        <a:t>Abstract class </a:t>
                      </a:r>
                      <a:r>
                        <a:rPr lang="en-US" sz="1100" b="1" dirty="0">
                          <a:solidFill>
                            <a:srgbClr val="000000"/>
                          </a:solidFill>
                          <a:effectLst/>
                          <a:latin typeface="verdana" panose="020B0604030504040204" pitchFamily="34" charset="0"/>
                        </a:rPr>
                        <a:t>doesn't support multiple inheritance</a:t>
                      </a:r>
                      <a:r>
                        <a:rPr lang="en-US" sz="1100" dirty="0">
                          <a:solidFill>
                            <a:srgbClr val="000000"/>
                          </a:solidFill>
                          <a:effectLst/>
                          <a:latin typeface="verdana" panose="020B0604030504040204" pitchFamily="34" charset="0"/>
                        </a:rPr>
                        <a:t>.</a:t>
                      </a:r>
                    </a:p>
                  </a:txBody>
                  <a:tcPr marL="50800" marR="50800" marT="50800" marB="50800"/>
                </a:tc>
                <a:tc>
                  <a:txBody>
                    <a:bodyPr/>
                    <a:lstStyle/>
                    <a:p>
                      <a:pPr algn="l" fontAlgn="t"/>
                      <a:r>
                        <a:rPr lang="en-US" sz="1100" dirty="0">
                          <a:solidFill>
                            <a:srgbClr val="000000"/>
                          </a:solidFill>
                          <a:effectLst/>
                          <a:latin typeface="verdana" panose="020B0604030504040204" pitchFamily="34" charset="0"/>
                        </a:rPr>
                        <a:t>Interface </a:t>
                      </a:r>
                      <a:r>
                        <a:rPr lang="en-US" sz="1100" b="1" dirty="0">
                          <a:solidFill>
                            <a:srgbClr val="000000"/>
                          </a:solidFill>
                          <a:effectLst/>
                          <a:latin typeface="verdana" panose="020B0604030504040204" pitchFamily="34" charset="0"/>
                        </a:rPr>
                        <a:t>supports multiple inheritance</a:t>
                      </a:r>
                      <a:r>
                        <a:rPr lang="en-US" sz="1100" dirty="0">
                          <a:solidFill>
                            <a:srgbClr val="000000"/>
                          </a:solidFill>
                          <a:effectLst/>
                          <a:latin typeface="verdana" panose="020B0604030504040204" pitchFamily="34" charset="0"/>
                        </a:rPr>
                        <a:t>.</a:t>
                      </a:r>
                    </a:p>
                  </a:txBody>
                  <a:tcPr marL="50800" marR="50800" marT="50800" marB="50800"/>
                </a:tc>
                <a:extLst>
                  <a:ext uri="{0D108BD9-81ED-4DB2-BD59-A6C34878D82A}">
                    <a16:rowId xmlns:a16="http://schemas.microsoft.com/office/drawing/2014/main" val="1104704643"/>
                  </a:ext>
                </a:extLst>
              </a:tr>
              <a:tr h="370840">
                <a:tc>
                  <a:txBody>
                    <a:bodyPr/>
                    <a:lstStyle/>
                    <a:p>
                      <a:pPr algn="l" fontAlgn="t"/>
                      <a:r>
                        <a:rPr lang="en-US" sz="1100" dirty="0">
                          <a:solidFill>
                            <a:srgbClr val="000000"/>
                          </a:solidFill>
                          <a:effectLst/>
                          <a:latin typeface="verdana" panose="020B0604030504040204" pitchFamily="34" charset="0"/>
                        </a:rPr>
                        <a:t>Abstract class </a:t>
                      </a:r>
                      <a:r>
                        <a:rPr lang="en-US" sz="1100" b="1" dirty="0">
                          <a:solidFill>
                            <a:srgbClr val="000000"/>
                          </a:solidFill>
                          <a:effectLst/>
                          <a:latin typeface="verdana" panose="020B0604030504040204" pitchFamily="34" charset="0"/>
                        </a:rPr>
                        <a:t>can have final, non-final, static and non-static variables</a:t>
                      </a:r>
                      <a:r>
                        <a:rPr lang="en-US" sz="1100" dirty="0">
                          <a:solidFill>
                            <a:srgbClr val="000000"/>
                          </a:solidFill>
                          <a:effectLst/>
                          <a:latin typeface="verdana" panose="020B0604030504040204" pitchFamily="34" charset="0"/>
                        </a:rPr>
                        <a:t>.</a:t>
                      </a:r>
                    </a:p>
                  </a:txBody>
                  <a:tcPr marL="50800" marR="50800" marT="50800" marB="50800"/>
                </a:tc>
                <a:tc>
                  <a:txBody>
                    <a:bodyPr/>
                    <a:lstStyle/>
                    <a:p>
                      <a:pPr algn="l" fontAlgn="t"/>
                      <a:r>
                        <a:rPr lang="en-US" sz="1100" dirty="0">
                          <a:solidFill>
                            <a:srgbClr val="000000"/>
                          </a:solidFill>
                          <a:effectLst/>
                          <a:latin typeface="verdana" panose="020B0604030504040204" pitchFamily="34" charset="0"/>
                        </a:rPr>
                        <a:t>Interface has </a:t>
                      </a:r>
                      <a:r>
                        <a:rPr lang="en-US" sz="1100" b="1" dirty="0">
                          <a:solidFill>
                            <a:srgbClr val="000000"/>
                          </a:solidFill>
                          <a:effectLst/>
                          <a:latin typeface="verdana" panose="020B0604030504040204" pitchFamily="34" charset="0"/>
                        </a:rPr>
                        <a:t>only static and final variables</a:t>
                      </a:r>
                      <a:r>
                        <a:rPr lang="en-US" sz="1100" dirty="0">
                          <a:solidFill>
                            <a:srgbClr val="000000"/>
                          </a:solidFill>
                          <a:effectLst/>
                          <a:latin typeface="verdana" panose="020B0604030504040204" pitchFamily="34" charset="0"/>
                        </a:rPr>
                        <a:t>.</a:t>
                      </a:r>
                    </a:p>
                  </a:txBody>
                  <a:tcPr marL="50800" marR="50800" marT="50800" marB="50800"/>
                </a:tc>
                <a:extLst>
                  <a:ext uri="{0D108BD9-81ED-4DB2-BD59-A6C34878D82A}">
                    <a16:rowId xmlns:a16="http://schemas.microsoft.com/office/drawing/2014/main" val="1981821229"/>
                  </a:ext>
                </a:extLst>
              </a:tr>
              <a:tr h="370840">
                <a:tc>
                  <a:txBody>
                    <a:bodyPr/>
                    <a:lstStyle/>
                    <a:p>
                      <a:pPr algn="l" fontAlgn="t"/>
                      <a:r>
                        <a:rPr lang="en-US" sz="1100" dirty="0">
                          <a:solidFill>
                            <a:srgbClr val="000000"/>
                          </a:solidFill>
                          <a:effectLst/>
                          <a:latin typeface="verdana" panose="020B0604030504040204" pitchFamily="34" charset="0"/>
                        </a:rPr>
                        <a:t> Abstract class </a:t>
                      </a:r>
                      <a:r>
                        <a:rPr lang="en-US" sz="1100" b="1" dirty="0">
                          <a:solidFill>
                            <a:srgbClr val="000000"/>
                          </a:solidFill>
                          <a:effectLst/>
                          <a:latin typeface="verdana" panose="020B0604030504040204" pitchFamily="34" charset="0"/>
                        </a:rPr>
                        <a:t>can provide the implementation of interface</a:t>
                      </a:r>
                      <a:r>
                        <a:rPr lang="en-US" sz="1100" dirty="0">
                          <a:solidFill>
                            <a:srgbClr val="000000"/>
                          </a:solidFill>
                          <a:effectLst/>
                          <a:latin typeface="verdana" panose="020B0604030504040204" pitchFamily="34" charset="0"/>
                        </a:rPr>
                        <a:t>.</a:t>
                      </a:r>
                    </a:p>
                  </a:txBody>
                  <a:tcPr marL="50800" marR="50800" marT="50800" marB="50800"/>
                </a:tc>
                <a:tc>
                  <a:txBody>
                    <a:bodyPr/>
                    <a:lstStyle/>
                    <a:p>
                      <a:pPr algn="l" fontAlgn="t"/>
                      <a:r>
                        <a:rPr lang="en-US" sz="1100" dirty="0">
                          <a:solidFill>
                            <a:srgbClr val="000000"/>
                          </a:solidFill>
                          <a:effectLst/>
                          <a:latin typeface="verdana" panose="020B0604030504040204" pitchFamily="34" charset="0"/>
                        </a:rPr>
                        <a:t>Interface </a:t>
                      </a:r>
                      <a:r>
                        <a:rPr lang="en-US" sz="1100" b="1" dirty="0">
                          <a:solidFill>
                            <a:srgbClr val="000000"/>
                          </a:solidFill>
                          <a:effectLst/>
                          <a:latin typeface="verdana" panose="020B0604030504040204" pitchFamily="34" charset="0"/>
                        </a:rPr>
                        <a:t>can't provide the implementation of abstract class</a:t>
                      </a:r>
                      <a:r>
                        <a:rPr lang="en-US" sz="1100" dirty="0">
                          <a:solidFill>
                            <a:srgbClr val="000000"/>
                          </a:solidFill>
                          <a:effectLst/>
                          <a:latin typeface="verdana" panose="020B0604030504040204" pitchFamily="34" charset="0"/>
                        </a:rPr>
                        <a:t>.</a:t>
                      </a:r>
                    </a:p>
                  </a:txBody>
                  <a:tcPr marL="50800" marR="50800" marT="50800" marB="50800"/>
                </a:tc>
                <a:extLst>
                  <a:ext uri="{0D108BD9-81ED-4DB2-BD59-A6C34878D82A}">
                    <a16:rowId xmlns:a16="http://schemas.microsoft.com/office/drawing/2014/main" val="4261740267"/>
                  </a:ext>
                </a:extLst>
              </a:tr>
              <a:tr h="370840">
                <a:tc>
                  <a:txBody>
                    <a:bodyPr/>
                    <a:lstStyle/>
                    <a:p>
                      <a:pPr algn="l" fontAlgn="t"/>
                      <a:r>
                        <a:rPr lang="en-US" sz="1100" dirty="0">
                          <a:solidFill>
                            <a:srgbClr val="000000"/>
                          </a:solidFill>
                          <a:effectLst/>
                          <a:latin typeface="verdana" panose="020B0604030504040204" pitchFamily="34" charset="0"/>
                        </a:rPr>
                        <a:t>The </a:t>
                      </a:r>
                      <a:r>
                        <a:rPr lang="en-US" sz="1100" b="1" dirty="0">
                          <a:solidFill>
                            <a:srgbClr val="000000"/>
                          </a:solidFill>
                          <a:effectLst/>
                          <a:latin typeface="verdana" panose="020B0604030504040204" pitchFamily="34" charset="0"/>
                        </a:rPr>
                        <a:t>abstract keyword</a:t>
                      </a:r>
                      <a:r>
                        <a:rPr lang="en-US" sz="1100" dirty="0">
                          <a:solidFill>
                            <a:srgbClr val="000000"/>
                          </a:solidFill>
                          <a:effectLst/>
                          <a:latin typeface="verdana" panose="020B0604030504040204" pitchFamily="34" charset="0"/>
                        </a:rPr>
                        <a:t> is used to declare abstract class.</a:t>
                      </a:r>
                    </a:p>
                  </a:txBody>
                  <a:tcPr marL="50800" marR="50800" marT="50800" marB="50800"/>
                </a:tc>
                <a:tc>
                  <a:txBody>
                    <a:bodyPr/>
                    <a:lstStyle/>
                    <a:p>
                      <a:pPr algn="l" fontAlgn="t"/>
                      <a:r>
                        <a:rPr lang="en-US" sz="1100" dirty="0">
                          <a:solidFill>
                            <a:srgbClr val="000000"/>
                          </a:solidFill>
                          <a:effectLst/>
                          <a:latin typeface="verdana" panose="020B0604030504040204" pitchFamily="34" charset="0"/>
                        </a:rPr>
                        <a:t>The </a:t>
                      </a:r>
                      <a:r>
                        <a:rPr lang="en-US" sz="1100" b="1" dirty="0">
                          <a:solidFill>
                            <a:srgbClr val="000000"/>
                          </a:solidFill>
                          <a:effectLst/>
                          <a:latin typeface="verdana" panose="020B0604030504040204" pitchFamily="34" charset="0"/>
                        </a:rPr>
                        <a:t>interface keyword</a:t>
                      </a:r>
                      <a:r>
                        <a:rPr lang="en-US" sz="1100" dirty="0">
                          <a:solidFill>
                            <a:srgbClr val="000000"/>
                          </a:solidFill>
                          <a:effectLst/>
                          <a:latin typeface="verdana" panose="020B0604030504040204" pitchFamily="34" charset="0"/>
                        </a:rPr>
                        <a:t> is used to declare interface.</a:t>
                      </a:r>
                    </a:p>
                  </a:txBody>
                  <a:tcPr marL="50800" marR="50800" marT="50800" marB="50800"/>
                </a:tc>
                <a:extLst>
                  <a:ext uri="{0D108BD9-81ED-4DB2-BD59-A6C34878D82A}">
                    <a16:rowId xmlns:a16="http://schemas.microsoft.com/office/drawing/2014/main" val="177788838"/>
                  </a:ext>
                </a:extLst>
              </a:tr>
              <a:tr h="370840">
                <a:tc>
                  <a:txBody>
                    <a:bodyPr/>
                    <a:lstStyle/>
                    <a:p>
                      <a:pPr algn="l" fontAlgn="t"/>
                      <a:r>
                        <a:rPr lang="en-US" sz="1100" dirty="0">
                          <a:solidFill>
                            <a:srgbClr val="000000"/>
                          </a:solidFill>
                          <a:effectLst/>
                          <a:latin typeface="verdana" panose="020B0604030504040204" pitchFamily="34" charset="0"/>
                        </a:rPr>
                        <a:t>An </a:t>
                      </a:r>
                      <a:r>
                        <a:rPr lang="en-US" sz="1100" b="1" dirty="0">
                          <a:solidFill>
                            <a:srgbClr val="000000"/>
                          </a:solidFill>
                          <a:effectLst/>
                          <a:latin typeface="verdana" panose="020B0604030504040204" pitchFamily="34" charset="0"/>
                        </a:rPr>
                        <a:t>abstract class</a:t>
                      </a:r>
                      <a:r>
                        <a:rPr lang="en-US" sz="1100" dirty="0">
                          <a:solidFill>
                            <a:srgbClr val="000000"/>
                          </a:solidFill>
                          <a:effectLst/>
                          <a:latin typeface="verdana" panose="020B0604030504040204" pitchFamily="34" charset="0"/>
                        </a:rPr>
                        <a:t> can extend another Java class and implement multiple Java interfaces.</a:t>
                      </a:r>
                    </a:p>
                  </a:txBody>
                  <a:tcPr marL="50800" marR="50800" marT="50800" marB="50800"/>
                </a:tc>
                <a:tc>
                  <a:txBody>
                    <a:bodyPr/>
                    <a:lstStyle/>
                    <a:p>
                      <a:pPr algn="l" fontAlgn="t"/>
                      <a:r>
                        <a:rPr lang="en-US" sz="1100" dirty="0">
                          <a:solidFill>
                            <a:srgbClr val="000000"/>
                          </a:solidFill>
                          <a:effectLst/>
                          <a:latin typeface="verdana" panose="020B0604030504040204" pitchFamily="34" charset="0"/>
                        </a:rPr>
                        <a:t>An </a:t>
                      </a:r>
                      <a:r>
                        <a:rPr lang="en-US" sz="1100" b="1" dirty="0">
                          <a:solidFill>
                            <a:srgbClr val="000000"/>
                          </a:solidFill>
                          <a:effectLst/>
                          <a:latin typeface="verdana" panose="020B0604030504040204" pitchFamily="34" charset="0"/>
                        </a:rPr>
                        <a:t>interface</a:t>
                      </a:r>
                      <a:r>
                        <a:rPr lang="en-US" sz="1100" dirty="0">
                          <a:solidFill>
                            <a:srgbClr val="000000"/>
                          </a:solidFill>
                          <a:effectLst/>
                          <a:latin typeface="verdana" panose="020B0604030504040204" pitchFamily="34" charset="0"/>
                        </a:rPr>
                        <a:t> can extend another Java interface only.</a:t>
                      </a:r>
                    </a:p>
                  </a:txBody>
                  <a:tcPr marL="50800" marR="50800" marT="50800" marB="50800"/>
                </a:tc>
                <a:extLst>
                  <a:ext uri="{0D108BD9-81ED-4DB2-BD59-A6C34878D82A}">
                    <a16:rowId xmlns:a16="http://schemas.microsoft.com/office/drawing/2014/main" val="2869239725"/>
                  </a:ext>
                </a:extLst>
              </a:tr>
              <a:tr h="370840">
                <a:tc>
                  <a:txBody>
                    <a:bodyPr/>
                    <a:lstStyle/>
                    <a:p>
                      <a:pPr algn="l" fontAlgn="t"/>
                      <a:r>
                        <a:rPr lang="en-US" sz="1100" dirty="0">
                          <a:solidFill>
                            <a:srgbClr val="000000"/>
                          </a:solidFill>
                          <a:effectLst/>
                          <a:latin typeface="verdana" panose="020B0604030504040204" pitchFamily="34" charset="0"/>
                        </a:rPr>
                        <a:t>An </a:t>
                      </a:r>
                      <a:r>
                        <a:rPr lang="en-US" sz="1100" b="1" dirty="0">
                          <a:solidFill>
                            <a:srgbClr val="000000"/>
                          </a:solidFill>
                          <a:effectLst/>
                          <a:latin typeface="verdana" panose="020B0604030504040204" pitchFamily="34" charset="0"/>
                        </a:rPr>
                        <a:t>abstract class</a:t>
                      </a:r>
                      <a:r>
                        <a:rPr lang="en-US" sz="1100" dirty="0">
                          <a:solidFill>
                            <a:srgbClr val="000000"/>
                          </a:solidFill>
                          <a:effectLst/>
                          <a:latin typeface="verdana" panose="020B0604030504040204" pitchFamily="34" charset="0"/>
                        </a:rPr>
                        <a:t> can be extended using keyword "extends".</a:t>
                      </a:r>
                    </a:p>
                  </a:txBody>
                  <a:tcPr marL="50800" marR="50800" marT="50800" marB="50800"/>
                </a:tc>
                <a:tc>
                  <a:txBody>
                    <a:bodyPr/>
                    <a:lstStyle/>
                    <a:p>
                      <a:pPr algn="l" fontAlgn="t"/>
                      <a:r>
                        <a:rPr lang="en-US" sz="1100" dirty="0">
                          <a:solidFill>
                            <a:srgbClr val="000000"/>
                          </a:solidFill>
                          <a:effectLst/>
                          <a:latin typeface="verdana" panose="020B0604030504040204" pitchFamily="34" charset="0"/>
                        </a:rPr>
                        <a:t>An </a:t>
                      </a:r>
                      <a:r>
                        <a:rPr lang="en-US" sz="1100" b="1" dirty="0">
                          <a:solidFill>
                            <a:srgbClr val="000000"/>
                          </a:solidFill>
                          <a:effectLst/>
                          <a:latin typeface="verdana" panose="020B0604030504040204" pitchFamily="34" charset="0"/>
                        </a:rPr>
                        <a:t>interface</a:t>
                      </a:r>
                      <a:r>
                        <a:rPr lang="en-US" sz="1100" dirty="0">
                          <a:solidFill>
                            <a:srgbClr val="000000"/>
                          </a:solidFill>
                          <a:effectLst/>
                          <a:latin typeface="verdana" panose="020B0604030504040204" pitchFamily="34" charset="0"/>
                        </a:rPr>
                        <a:t> can be implemented using keyword "implements".</a:t>
                      </a:r>
                    </a:p>
                  </a:txBody>
                  <a:tcPr marL="50800" marR="50800" marT="50800" marB="50800"/>
                </a:tc>
                <a:extLst>
                  <a:ext uri="{0D108BD9-81ED-4DB2-BD59-A6C34878D82A}">
                    <a16:rowId xmlns:a16="http://schemas.microsoft.com/office/drawing/2014/main" val="3466014168"/>
                  </a:ext>
                </a:extLst>
              </a:tr>
              <a:tr h="370840">
                <a:tc>
                  <a:txBody>
                    <a:bodyPr/>
                    <a:lstStyle/>
                    <a:p>
                      <a:pPr algn="l" fontAlgn="t"/>
                      <a:r>
                        <a:rPr lang="en-US" sz="1100">
                          <a:solidFill>
                            <a:srgbClr val="000000"/>
                          </a:solidFill>
                          <a:effectLst/>
                          <a:latin typeface="verdana" panose="020B0604030504040204" pitchFamily="34" charset="0"/>
                        </a:rPr>
                        <a:t>A Java </a:t>
                      </a:r>
                      <a:r>
                        <a:rPr lang="en-US" sz="1100" b="1">
                          <a:solidFill>
                            <a:srgbClr val="000000"/>
                          </a:solidFill>
                          <a:effectLst/>
                          <a:latin typeface="verdana" panose="020B0604030504040204" pitchFamily="34" charset="0"/>
                        </a:rPr>
                        <a:t>abstract class</a:t>
                      </a:r>
                      <a:r>
                        <a:rPr lang="en-US" sz="1100">
                          <a:solidFill>
                            <a:srgbClr val="000000"/>
                          </a:solidFill>
                          <a:effectLst/>
                          <a:latin typeface="verdana" panose="020B0604030504040204" pitchFamily="34" charset="0"/>
                        </a:rPr>
                        <a:t> can have class members like private, protected, etc.</a:t>
                      </a:r>
                    </a:p>
                  </a:txBody>
                  <a:tcPr marL="50800" marR="50800" marT="50800" marB="50800"/>
                </a:tc>
                <a:tc>
                  <a:txBody>
                    <a:bodyPr/>
                    <a:lstStyle/>
                    <a:p>
                      <a:pPr algn="l" fontAlgn="t"/>
                      <a:r>
                        <a:rPr lang="en-US" sz="1100" dirty="0">
                          <a:solidFill>
                            <a:srgbClr val="000000"/>
                          </a:solidFill>
                          <a:effectLst/>
                          <a:latin typeface="verdana" panose="020B0604030504040204" pitchFamily="34" charset="0"/>
                        </a:rPr>
                        <a:t>Members of a Java interface are public by default.</a:t>
                      </a:r>
                    </a:p>
                  </a:txBody>
                  <a:tcPr marL="50800" marR="50800" marT="50800" marB="50800"/>
                </a:tc>
                <a:extLst>
                  <a:ext uri="{0D108BD9-81ED-4DB2-BD59-A6C34878D82A}">
                    <a16:rowId xmlns:a16="http://schemas.microsoft.com/office/drawing/2014/main" val="2289104367"/>
                  </a:ext>
                </a:extLst>
              </a:tr>
              <a:tr h="370840">
                <a:tc>
                  <a:txBody>
                    <a:bodyPr/>
                    <a:lstStyle/>
                    <a:p>
                      <a:pPr algn="l" fontAlgn="t"/>
                      <a:r>
                        <a:rPr lang="en-US" sz="1100" b="1">
                          <a:solidFill>
                            <a:srgbClr val="000000"/>
                          </a:solidFill>
                          <a:effectLst/>
                          <a:latin typeface="verdana" panose="020B0604030504040204" pitchFamily="34" charset="0"/>
                        </a:rPr>
                        <a:t>Example:</a:t>
                      </a:r>
                      <a:br>
                        <a:rPr lang="en-US" sz="1100">
                          <a:solidFill>
                            <a:srgbClr val="000000"/>
                          </a:solidFill>
                          <a:effectLst/>
                          <a:latin typeface="verdana" panose="020B0604030504040204" pitchFamily="34" charset="0"/>
                        </a:rPr>
                      </a:br>
                      <a:r>
                        <a:rPr lang="en-US" sz="1100">
                          <a:solidFill>
                            <a:srgbClr val="000000"/>
                          </a:solidFill>
                          <a:effectLst/>
                          <a:latin typeface="verdana" panose="020B0604030504040204" pitchFamily="34" charset="0"/>
                        </a:rPr>
                        <a:t>public abstract class Shape{</a:t>
                      </a:r>
                      <a:br>
                        <a:rPr lang="en-US" sz="1100">
                          <a:solidFill>
                            <a:srgbClr val="000000"/>
                          </a:solidFill>
                          <a:effectLst/>
                          <a:latin typeface="verdana" panose="020B0604030504040204" pitchFamily="34" charset="0"/>
                        </a:rPr>
                      </a:br>
                      <a:r>
                        <a:rPr lang="en-US" sz="1100">
                          <a:solidFill>
                            <a:srgbClr val="000000"/>
                          </a:solidFill>
                          <a:effectLst/>
                          <a:latin typeface="verdana" panose="020B0604030504040204" pitchFamily="34" charset="0"/>
                        </a:rPr>
                        <a:t>public abstract void draw();</a:t>
                      </a:r>
                      <a:br>
                        <a:rPr lang="en-US" sz="1100">
                          <a:solidFill>
                            <a:srgbClr val="000000"/>
                          </a:solidFill>
                          <a:effectLst/>
                          <a:latin typeface="verdana" panose="020B0604030504040204" pitchFamily="34" charset="0"/>
                        </a:rPr>
                      </a:br>
                      <a:r>
                        <a:rPr lang="en-US" sz="1100">
                          <a:solidFill>
                            <a:srgbClr val="000000"/>
                          </a:solidFill>
                          <a:effectLst/>
                          <a:latin typeface="verdana" panose="020B0604030504040204" pitchFamily="34" charset="0"/>
                        </a:rPr>
                        <a:t>}</a:t>
                      </a:r>
                    </a:p>
                  </a:txBody>
                  <a:tcPr marL="50800" marR="50800" marT="50800" marB="50800"/>
                </a:tc>
                <a:tc>
                  <a:txBody>
                    <a:bodyPr/>
                    <a:lstStyle/>
                    <a:p>
                      <a:pPr algn="l" fontAlgn="t"/>
                      <a:r>
                        <a:rPr lang="en-US" sz="1100" b="1" dirty="0">
                          <a:solidFill>
                            <a:srgbClr val="000000"/>
                          </a:solidFill>
                          <a:effectLst/>
                          <a:latin typeface="verdana" panose="020B0604030504040204" pitchFamily="34" charset="0"/>
                        </a:rPr>
                        <a:t>Example:</a:t>
                      </a:r>
                      <a:br>
                        <a:rPr lang="en-US" sz="1100" dirty="0">
                          <a:solidFill>
                            <a:srgbClr val="000000"/>
                          </a:solidFill>
                          <a:effectLst/>
                          <a:latin typeface="verdana" panose="020B0604030504040204" pitchFamily="34" charset="0"/>
                        </a:rPr>
                      </a:br>
                      <a:r>
                        <a:rPr lang="en-US" sz="1100" dirty="0">
                          <a:solidFill>
                            <a:srgbClr val="000000"/>
                          </a:solidFill>
                          <a:effectLst/>
                          <a:latin typeface="verdana" panose="020B0604030504040204" pitchFamily="34" charset="0"/>
                        </a:rPr>
                        <a:t>public interface Drawable{</a:t>
                      </a:r>
                      <a:br>
                        <a:rPr lang="en-US" sz="1100" dirty="0">
                          <a:solidFill>
                            <a:srgbClr val="000000"/>
                          </a:solidFill>
                          <a:effectLst/>
                          <a:latin typeface="verdana" panose="020B0604030504040204" pitchFamily="34" charset="0"/>
                        </a:rPr>
                      </a:br>
                      <a:r>
                        <a:rPr lang="en-US" sz="1100" dirty="0">
                          <a:solidFill>
                            <a:srgbClr val="000000"/>
                          </a:solidFill>
                          <a:effectLst/>
                          <a:latin typeface="verdana" panose="020B0604030504040204" pitchFamily="34" charset="0"/>
                        </a:rPr>
                        <a:t>void draw();</a:t>
                      </a:r>
                      <a:br>
                        <a:rPr lang="en-US" sz="1100" dirty="0">
                          <a:solidFill>
                            <a:srgbClr val="000000"/>
                          </a:solidFill>
                          <a:effectLst/>
                          <a:latin typeface="verdana" panose="020B0604030504040204" pitchFamily="34" charset="0"/>
                        </a:rPr>
                      </a:br>
                      <a:r>
                        <a:rPr lang="en-US" sz="1100" dirty="0">
                          <a:solidFill>
                            <a:srgbClr val="000000"/>
                          </a:solidFill>
                          <a:effectLst/>
                          <a:latin typeface="verdana" panose="020B0604030504040204" pitchFamily="34" charset="0"/>
                        </a:rPr>
                        <a:t>}</a:t>
                      </a:r>
                    </a:p>
                  </a:txBody>
                  <a:tcPr marL="50800" marR="50800" marT="50800" marB="50800"/>
                </a:tc>
                <a:extLst>
                  <a:ext uri="{0D108BD9-81ED-4DB2-BD59-A6C34878D82A}">
                    <a16:rowId xmlns:a16="http://schemas.microsoft.com/office/drawing/2014/main" val="913477437"/>
                  </a:ext>
                </a:extLst>
              </a:tr>
            </a:tbl>
          </a:graphicData>
        </a:graphic>
      </p:graphicFrame>
    </p:spTree>
    <p:extLst>
      <p:ext uri="{BB962C8B-B14F-4D97-AF65-F5344CB8AC3E}">
        <p14:creationId xmlns:p14="http://schemas.microsoft.com/office/powerpoint/2010/main" val="3601713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1D902-A1B9-4412-85C1-5E8903BF5ACE}"/>
              </a:ext>
            </a:extLst>
          </p:cNvPr>
          <p:cNvSpPr>
            <a:spLocks noGrp="1"/>
          </p:cNvSpPr>
          <p:nvPr>
            <p:ph type="title"/>
          </p:nvPr>
        </p:nvSpPr>
        <p:spPr/>
        <p:txBody>
          <a:bodyPr/>
          <a:lstStyle/>
          <a:p>
            <a:r>
              <a:rPr lang="en-US" b="0" dirty="0"/>
              <a:t>Access Modifiers in Java</a:t>
            </a:r>
            <a:endParaRPr lang="en-US" dirty="0"/>
          </a:p>
        </p:txBody>
      </p:sp>
      <p:sp>
        <p:nvSpPr>
          <p:cNvPr id="3" name="Content Placeholder 2">
            <a:extLst>
              <a:ext uri="{FF2B5EF4-FFF2-40B4-BE49-F238E27FC236}">
                <a16:creationId xmlns:a16="http://schemas.microsoft.com/office/drawing/2014/main" id="{E095674A-640E-4576-9D56-477D87BCB807}"/>
              </a:ext>
            </a:extLst>
          </p:cNvPr>
          <p:cNvSpPr>
            <a:spLocks noGrp="1"/>
          </p:cNvSpPr>
          <p:nvPr>
            <p:ph idx="1"/>
          </p:nvPr>
        </p:nvSpPr>
        <p:spPr/>
        <p:txBody>
          <a:bodyPr/>
          <a:lstStyle/>
          <a:p>
            <a:r>
              <a:rPr lang="en-US" dirty="0"/>
              <a:t>There are two types of modifiers in Java: </a:t>
            </a:r>
            <a:r>
              <a:rPr lang="en-US" b="1" dirty="0"/>
              <a:t>access modifiers</a:t>
            </a:r>
            <a:r>
              <a:rPr lang="en-US" dirty="0"/>
              <a:t> and </a:t>
            </a:r>
            <a:r>
              <a:rPr lang="en-US" b="1" dirty="0"/>
              <a:t>non-access modifiers</a:t>
            </a:r>
            <a:r>
              <a:rPr lang="en-US" dirty="0"/>
              <a:t>.</a:t>
            </a:r>
          </a:p>
          <a:p>
            <a:r>
              <a:rPr lang="en-US" dirty="0"/>
              <a:t>The access modifiers in Java specifies the accessibility or scope of a field, method, constructor, or class. We can change the access level of fields, constructors, methods, and class by applying the access modifier on it.</a:t>
            </a:r>
          </a:p>
        </p:txBody>
      </p:sp>
    </p:spTree>
    <p:extLst>
      <p:ext uri="{BB962C8B-B14F-4D97-AF65-F5344CB8AC3E}">
        <p14:creationId xmlns:p14="http://schemas.microsoft.com/office/powerpoint/2010/main" val="2770944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1D902-A1B9-4412-85C1-5E8903BF5ACE}"/>
              </a:ext>
            </a:extLst>
          </p:cNvPr>
          <p:cNvSpPr>
            <a:spLocks noGrp="1"/>
          </p:cNvSpPr>
          <p:nvPr>
            <p:ph type="title"/>
          </p:nvPr>
        </p:nvSpPr>
        <p:spPr/>
        <p:txBody>
          <a:bodyPr/>
          <a:lstStyle/>
          <a:p>
            <a:r>
              <a:rPr lang="en-US" b="0" dirty="0"/>
              <a:t>Access Modifiers in Java</a:t>
            </a:r>
            <a:endParaRPr lang="en-US" dirty="0"/>
          </a:p>
        </p:txBody>
      </p:sp>
      <p:sp>
        <p:nvSpPr>
          <p:cNvPr id="3" name="Content Placeholder 2">
            <a:extLst>
              <a:ext uri="{FF2B5EF4-FFF2-40B4-BE49-F238E27FC236}">
                <a16:creationId xmlns:a16="http://schemas.microsoft.com/office/drawing/2014/main" id="{E095674A-640E-4576-9D56-477D87BCB807}"/>
              </a:ext>
            </a:extLst>
          </p:cNvPr>
          <p:cNvSpPr>
            <a:spLocks noGrp="1"/>
          </p:cNvSpPr>
          <p:nvPr>
            <p:ph idx="1"/>
          </p:nvPr>
        </p:nvSpPr>
        <p:spPr>
          <a:xfrm>
            <a:off x="818712" y="2222287"/>
            <a:ext cx="10554574" cy="4566440"/>
          </a:xfrm>
        </p:spPr>
        <p:txBody>
          <a:bodyPr>
            <a:normAutofit/>
          </a:bodyPr>
          <a:lstStyle/>
          <a:p>
            <a:pPr marL="0" indent="0">
              <a:buNone/>
            </a:pPr>
            <a:r>
              <a:rPr lang="en-US" dirty="0"/>
              <a:t>There are four types of Java access modifiers:</a:t>
            </a:r>
          </a:p>
          <a:p>
            <a:r>
              <a:rPr lang="en-US" b="1" dirty="0"/>
              <a:t>Private</a:t>
            </a:r>
            <a:r>
              <a:rPr lang="en-US" dirty="0"/>
              <a:t>: The access level of a private modifier is only within the class. It cannot be accessed from outside the class.</a:t>
            </a:r>
          </a:p>
          <a:p>
            <a:r>
              <a:rPr lang="en-US" b="1" dirty="0"/>
              <a:t>Default</a:t>
            </a:r>
            <a:r>
              <a:rPr lang="en-US" dirty="0"/>
              <a:t>: The access level of a default modifier is only within the package. It cannot be accessed from outside the package. If you do not specify any access level, it will be the default.</a:t>
            </a:r>
          </a:p>
          <a:p>
            <a:r>
              <a:rPr lang="en-US" b="1" dirty="0"/>
              <a:t>Protected</a:t>
            </a:r>
            <a:r>
              <a:rPr lang="en-US" dirty="0"/>
              <a:t>: The access level of a protected modifier is within the package and outside the package through child class. If you do not make the child class, it cannot be accessed from outside the package.</a:t>
            </a:r>
          </a:p>
          <a:p>
            <a:r>
              <a:rPr lang="en-US" b="1" dirty="0"/>
              <a:t>Public</a:t>
            </a:r>
            <a:r>
              <a:rPr lang="en-US" dirty="0"/>
              <a:t>: The access level of a public modifier is everywhere. It can be accessed from within the class, outside the class, within the package and outside the package.</a:t>
            </a:r>
          </a:p>
          <a:p>
            <a:r>
              <a:rPr lang="en-US" dirty="0"/>
              <a:t>There are many non-access modifiers, such as static, abstract, synchronized, native, volatile, transient, etc. Here, we are going to learn the access modifiers only.</a:t>
            </a:r>
          </a:p>
        </p:txBody>
      </p:sp>
    </p:spTree>
    <p:extLst>
      <p:ext uri="{BB962C8B-B14F-4D97-AF65-F5344CB8AC3E}">
        <p14:creationId xmlns:p14="http://schemas.microsoft.com/office/powerpoint/2010/main" val="1318722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38150-38AC-491E-A9FB-C7931B0B877C}"/>
              </a:ext>
            </a:extLst>
          </p:cNvPr>
          <p:cNvSpPr>
            <a:spLocks noGrp="1"/>
          </p:cNvSpPr>
          <p:nvPr>
            <p:ph type="title"/>
          </p:nvPr>
        </p:nvSpPr>
        <p:spPr/>
        <p:txBody>
          <a:bodyPr/>
          <a:lstStyle/>
          <a:p>
            <a:r>
              <a:rPr lang="en-US" b="0" dirty="0"/>
              <a:t>Access Modifiers in Java</a:t>
            </a:r>
            <a:endParaRPr lang="en-US" dirty="0"/>
          </a:p>
        </p:txBody>
      </p:sp>
      <p:sp>
        <p:nvSpPr>
          <p:cNvPr id="3" name="Content Placeholder 2">
            <a:extLst>
              <a:ext uri="{FF2B5EF4-FFF2-40B4-BE49-F238E27FC236}">
                <a16:creationId xmlns:a16="http://schemas.microsoft.com/office/drawing/2014/main" id="{40D94EBB-BABF-4C61-9ECA-C3280C4BDE83}"/>
              </a:ext>
            </a:extLst>
          </p:cNvPr>
          <p:cNvSpPr>
            <a:spLocks noGrp="1"/>
          </p:cNvSpPr>
          <p:nvPr>
            <p:ph idx="1"/>
          </p:nvPr>
        </p:nvSpPr>
        <p:spPr/>
        <p:txBody>
          <a:bodyPr/>
          <a:lstStyle/>
          <a:p>
            <a:pPr marL="0" indent="0">
              <a:buNone/>
            </a:pPr>
            <a:r>
              <a:rPr lang="en-US" dirty="0"/>
              <a:t>Understanding Java Access Modifiers</a:t>
            </a:r>
          </a:p>
          <a:p>
            <a:pPr marL="0" indent="0">
              <a:buNone/>
            </a:pPr>
            <a:r>
              <a:rPr lang="en-US" dirty="0"/>
              <a:t>Let's understand the access modifiers in Java by a simple table.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p:txBody>
      </p:sp>
      <p:graphicFrame>
        <p:nvGraphicFramePr>
          <p:cNvPr id="4" name="Table 3">
            <a:extLst>
              <a:ext uri="{FF2B5EF4-FFF2-40B4-BE49-F238E27FC236}">
                <a16:creationId xmlns:a16="http://schemas.microsoft.com/office/drawing/2014/main" id="{11D07BE9-3DC9-4103-91B3-3601BA9283F4}"/>
              </a:ext>
            </a:extLst>
          </p:cNvPr>
          <p:cNvGraphicFramePr>
            <a:graphicFrameLocks noGrp="1"/>
          </p:cNvGraphicFramePr>
          <p:nvPr>
            <p:extLst>
              <p:ext uri="{D42A27DB-BD31-4B8C-83A1-F6EECF244321}">
                <p14:modId xmlns:p14="http://schemas.microsoft.com/office/powerpoint/2010/main" val="4189080255"/>
              </p:ext>
            </p:extLst>
          </p:nvPr>
        </p:nvGraphicFramePr>
        <p:xfrm>
          <a:off x="886690" y="3296611"/>
          <a:ext cx="10554575" cy="3460660"/>
        </p:xfrm>
        <a:graphic>
          <a:graphicData uri="http://schemas.openxmlformats.org/drawingml/2006/table">
            <a:tbl>
              <a:tblPr firstRow="1" bandRow="1">
                <a:tableStyleId>{5C22544A-7EE6-4342-B048-85BDC9FD1C3A}</a:tableStyleId>
              </a:tblPr>
              <a:tblGrid>
                <a:gridCol w="2110915">
                  <a:extLst>
                    <a:ext uri="{9D8B030D-6E8A-4147-A177-3AD203B41FA5}">
                      <a16:colId xmlns:a16="http://schemas.microsoft.com/office/drawing/2014/main" val="2188943153"/>
                    </a:ext>
                  </a:extLst>
                </a:gridCol>
                <a:gridCol w="2110915">
                  <a:extLst>
                    <a:ext uri="{9D8B030D-6E8A-4147-A177-3AD203B41FA5}">
                      <a16:colId xmlns:a16="http://schemas.microsoft.com/office/drawing/2014/main" val="2202242732"/>
                    </a:ext>
                  </a:extLst>
                </a:gridCol>
                <a:gridCol w="2110915">
                  <a:extLst>
                    <a:ext uri="{9D8B030D-6E8A-4147-A177-3AD203B41FA5}">
                      <a16:colId xmlns:a16="http://schemas.microsoft.com/office/drawing/2014/main" val="403776122"/>
                    </a:ext>
                  </a:extLst>
                </a:gridCol>
                <a:gridCol w="2110915">
                  <a:extLst>
                    <a:ext uri="{9D8B030D-6E8A-4147-A177-3AD203B41FA5}">
                      <a16:colId xmlns:a16="http://schemas.microsoft.com/office/drawing/2014/main" val="3497069570"/>
                    </a:ext>
                  </a:extLst>
                </a:gridCol>
                <a:gridCol w="2110915">
                  <a:extLst>
                    <a:ext uri="{9D8B030D-6E8A-4147-A177-3AD203B41FA5}">
                      <a16:colId xmlns:a16="http://schemas.microsoft.com/office/drawing/2014/main" val="1334484434"/>
                    </a:ext>
                  </a:extLst>
                </a:gridCol>
              </a:tblGrid>
              <a:tr h="689905">
                <a:tc>
                  <a:txBody>
                    <a:bodyPr/>
                    <a:lstStyle/>
                    <a:p>
                      <a:pPr algn="l" fontAlgn="t"/>
                      <a:r>
                        <a:rPr lang="en-US" dirty="0">
                          <a:solidFill>
                            <a:srgbClr val="000000"/>
                          </a:solidFill>
                          <a:effectLst/>
                          <a:latin typeface="times new roman" panose="02020603050405020304" pitchFamily="18" charset="0"/>
                        </a:rPr>
                        <a:t>Access Modifier</a:t>
                      </a:r>
                    </a:p>
                  </a:txBody>
                  <a:tcPr marL="76200" marR="76200" marT="76200" marB="76200"/>
                </a:tc>
                <a:tc>
                  <a:txBody>
                    <a:bodyPr/>
                    <a:lstStyle/>
                    <a:p>
                      <a:pPr algn="l" fontAlgn="t"/>
                      <a:r>
                        <a:rPr lang="en-US">
                          <a:solidFill>
                            <a:srgbClr val="000000"/>
                          </a:solidFill>
                          <a:effectLst/>
                          <a:latin typeface="times new roman" panose="02020603050405020304" pitchFamily="18" charset="0"/>
                        </a:rPr>
                        <a:t>within class</a:t>
                      </a:r>
                    </a:p>
                  </a:txBody>
                  <a:tcPr marL="76200" marR="76200" marT="76200" marB="76200"/>
                </a:tc>
                <a:tc>
                  <a:txBody>
                    <a:bodyPr/>
                    <a:lstStyle/>
                    <a:p>
                      <a:pPr algn="l" fontAlgn="t"/>
                      <a:r>
                        <a:rPr lang="en-US">
                          <a:solidFill>
                            <a:srgbClr val="000000"/>
                          </a:solidFill>
                          <a:effectLst/>
                          <a:latin typeface="times new roman" panose="02020603050405020304" pitchFamily="18" charset="0"/>
                        </a:rPr>
                        <a:t>within package</a:t>
                      </a:r>
                    </a:p>
                  </a:txBody>
                  <a:tcPr marL="76200" marR="76200" marT="76200" marB="76200"/>
                </a:tc>
                <a:tc>
                  <a:txBody>
                    <a:bodyPr/>
                    <a:lstStyle/>
                    <a:p>
                      <a:pPr algn="l" fontAlgn="t"/>
                      <a:r>
                        <a:rPr lang="en-US">
                          <a:solidFill>
                            <a:srgbClr val="000000"/>
                          </a:solidFill>
                          <a:effectLst/>
                          <a:latin typeface="times new roman" panose="02020603050405020304" pitchFamily="18" charset="0"/>
                        </a:rPr>
                        <a:t>outside package by subclass only</a:t>
                      </a:r>
                    </a:p>
                  </a:txBody>
                  <a:tcPr marL="76200" marR="76200" marT="76200" marB="76200"/>
                </a:tc>
                <a:tc>
                  <a:txBody>
                    <a:bodyPr/>
                    <a:lstStyle/>
                    <a:p>
                      <a:pPr algn="l" fontAlgn="t"/>
                      <a:r>
                        <a:rPr lang="en-US" dirty="0">
                          <a:solidFill>
                            <a:srgbClr val="000000"/>
                          </a:solidFill>
                          <a:effectLst/>
                          <a:latin typeface="times new roman" panose="02020603050405020304" pitchFamily="18" charset="0"/>
                        </a:rPr>
                        <a:t>outside package</a:t>
                      </a:r>
                    </a:p>
                  </a:txBody>
                  <a:tcPr marL="76200" marR="76200" marT="76200" marB="76200"/>
                </a:tc>
                <a:extLst>
                  <a:ext uri="{0D108BD9-81ED-4DB2-BD59-A6C34878D82A}">
                    <a16:rowId xmlns:a16="http://schemas.microsoft.com/office/drawing/2014/main" val="3318522153"/>
                  </a:ext>
                </a:extLst>
              </a:tr>
              <a:tr h="689905">
                <a:tc>
                  <a:txBody>
                    <a:bodyPr/>
                    <a:lstStyle/>
                    <a:p>
                      <a:pPr algn="l" fontAlgn="t"/>
                      <a:r>
                        <a:rPr lang="en-US" b="1" dirty="0">
                          <a:solidFill>
                            <a:srgbClr val="000000"/>
                          </a:solidFill>
                          <a:effectLst/>
                          <a:latin typeface="verdana" panose="020B0604030504040204" pitchFamily="34" charset="0"/>
                        </a:rPr>
                        <a:t>Private</a:t>
                      </a:r>
                      <a:endParaRPr lang="en-US" dirty="0">
                        <a:solidFill>
                          <a:srgbClr val="000000"/>
                        </a:solidFill>
                        <a:effectLst/>
                        <a:latin typeface="verdana" panose="020B0604030504040204" pitchFamily="34" charset="0"/>
                      </a:endParaRPr>
                    </a:p>
                  </a:txBody>
                  <a:tcPr marL="50800" marR="50800" marT="50800" marB="50800"/>
                </a:tc>
                <a:tc>
                  <a:txBody>
                    <a:bodyPr/>
                    <a:lstStyle/>
                    <a:p>
                      <a:pPr algn="l" fontAlgn="t"/>
                      <a:r>
                        <a:rPr lang="en-US">
                          <a:solidFill>
                            <a:srgbClr val="000000"/>
                          </a:solidFill>
                          <a:effectLst/>
                          <a:latin typeface="verdana" panose="020B0604030504040204" pitchFamily="34" charset="0"/>
                        </a:rPr>
                        <a:t>Y</a:t>
                      </a:r>
                    </a:p>
                  </a:txBody>
                  <a:tcPr marL="50800" marR="50800" marT="50800" marB="50800"/>
                </a:tc>
                <a:tc>
                  <a:txBody>
                    <a:bodyPr/>
                    <a:lstStyle/>
                    <a:p>
                      <a:pPr algn="l" fontAlgn="t"/>
                      <a:r>
                        <a:rPr lang="en-US">
                          <a:solidFill>
                            <a:srgbClr val="000000"/>
                          </a:solidFill>
                          <a:effectLst/>
                          <a:latin typeface="verdana" panose="020B0604030504040204" pitchFamily="34" charset="0"/>
                        </a:rPr>
                        <a:t>N</a:t>
                      </a:r>
                    </a:p>
                  </a:txBody>
                  <a:tcPr marL="50800" marR="50800" marT="50800" marB="50800"/>
                </a:tc>
                <a:tc>
                  <a:txBody>
                    <a:bodyPr/>
                    <a:lstStyle/>
                    <a:p>
                      <a:pPr algn="l" fontAlgn="t"/>
                      <a:r>
                        <a:rPr lang="en-US">
                          <a:solidFill>
                            <a:srgbClr val="000000"/>
                          </a:solidFill>
                          <a:effectLst/>
                          <a:latin typeface="verdana" panose="020B0604030504040204" pitchFamily="34" charset="0"/>
                        </a:rPr>
                        <a:t>N</a:t>
                      </a:r>
                    </a:p>
                  </a:txBody>
                  <a:tcPr marL="50800" marR="50800" marT="50800" marB="50800"/>
                </a:tc>
                <a:tc>
                  <a:txBody>
                    <a:bodyPr/>
                    <a:lstStyle/>
                    <a:p>
                      <a:pPr algn="l" fontAlgn="t"/>
                      <a:r>
                        <a:rPr lang="en-US" dirty="0">
                          <a:solidFill>
                            <a:srgbClr val="000000"/>
                          </a:solidFill>
                          <a:effectLst/>
                          <a:latin typeface="verdana" panose="020B0604030504040204" pitchFamily="34" charset="0"/>
                        </a:rPr>
                        <a:t>N</a:t>
                      </a:r>
                    </a:p>
                  </a:txBody>
                  <a:tcPr marL="50800" marR="50800" marT="50800" marB="50800"/>
                </a:tc>
                <a:extLst>
                  <a:ext uri="{0D108BD9-81ED-4DB2-BD59-A6C34878D82A}">
                    <a16:rowId xmlns:a16="http://schemas.microsoft.com/office/drawing/2014/main" val="3266681214"/>
                  </a:ext>
                </a:extLst>
              </a:tr>
              <a:tr h="689905">
                <a:tc>
                  <a:txBody>
                    <a:bodyPr/>
                    <a:lstStyle/>
                    <a:p>
                      <a:pPr algn="l" fontAlgn="t"/>
                      <a:r>
                        <a:rPr lang="en-US" b="1" dirty="0">
                          <a:solidFill>
                            <a:srgbClr val="000000"/>
                          </a:solidFill>
                          <a:effectLst/>
                          <a:latin typeface="verdana" panose="020B0604030504040204" pitchFamily="34" charset="0"/>
                        </a:rPr>
                        <a:t>Default</a:t>
                      </a:r>
                      <a:endParaRPr lang="en-US" dirty="0">
                        <a:solidFill>
                          <a:srgbClr val="000000"/>
                        </a:solidFill>
                        <a:effectLst/>
                        <a:latin typeface="verdana" panose="020B0604030504040204" pitchFamily="34" charset="0"/>
                      </a:endParaRPr>
                    </a:p>
                  </a:txBody>
                  <a:tcPr marL="50800" marR="50800" marT="50800" marB="50800"/>
                </a:tc>
                <a:tc>
                  <a:txBody>
                    <a:bodyPr/>
                    <a:lstStyle/>
                    <a:p>
                      <a:pPr algn="l" fontAlgn="t"/>
                      <a:r>
                        <a:rPr lang="en-US">
                          <a:solidFill>
                            <a:srgbClr val="000000"/>
                          </a:solidFill>
                          <a:effectLst/>
                          <a:latin typeface="verdana" panose="020B0604030504040204" pitchFamily="34" charset="0"/>
                        </a:rPr>
                        <a:t>Y</a:t>
                      </a:r>
                    </a:p>
                  </a:txBody>
                  <a:tcPr marL="50800" marR="50800" marT="50800" marB="50800"/>
                </a:tc>
                <a:tc>
                  <a:txBody>
                    <a:bodyPr/>
                    <a:lstStyle/>
                    <a:p>
                      <a:pPr algn="l" fontAlgn="t"/>
                      <a:r>
                        <a:rPr lang="en-US">
                          <a:solidFill>
                            <a:srgbClr val="000000"/>
                          </a:solidFill>
                          <a:effectLst/>
                          <a:latin typeface="verdana" panose="020B0604030504040204" pitchFamily="34" charset="0"/>
                        </a:rPr>
                        <a:t>Y</a:t>
                      </a:r>
                    </a:p>
                  </a:txBody>
                  <a:tcPr marL="50800" marR="50800" marT="50800" marB="50800"/>
                </a:tc>
                <a:tc>
                  <a:txBody>
                    <a:bodyPr/>
                    <a:lstStyle/>
                    <a:p>
                      <a:pPr algn="l" fontAlgn="t"/>
                      <a:r>
                        <a:rPr lang="en-US">
                          <a:solidFill>
                            <a:srgbClr val="000000"/>
                          </a:solidFill>
                          <a:effectLst/>
                          <a:latin typeface="verdana" panose="020B0604030504040204" pitchFamily="34" charset="0"/>
                        </a:rPr>
                        <a:t>N</a:t>
                      </a:r>
                    </a:p>
                  </a:txBody>
                  <a:tcPr marL="50800" marR="50800" marT="50800" marB="50800"/>
                </a:tc>
                <a:tc>
                  <a:txBody>
                    <a:bodyPr/>
                    <a:lstStyle/>
                    <a:p>
                      <a:pPr algn="l" fontAlgn="t"/>
                      <a:r>
                        <a:rPr lang="en-US" dirty="0">
                          <a:solidFill>
                            <a:srgbClr val="000000"/>
                          </a:solidFill>
                          <a:effectLst/>
                          <a:latin typeface="verdana" panose="020B0604030504040204" pitchFamily="34" charset="0"/>
                        </a:rPr>
                        <a:t>N</a:t>
                      </a:r>
                    </a:p>
                  </a:txBody>
                  <a:tcPr marL="50800" marR="50800" marT="50800" marB="50800"/>
                </a:tc>
                <a:extLst>
                  <a:ext uri="{0D108BD9-81ED-4DB2-BD59-A6C34878D82A}">
                    <a16:rowId xmlns:a16="http://schemas.microsoft.com/office/drawing/2014/main" val="3690156266"/>
                  </a:ext>
                </a:extLst>
              </a:tr>
              <a:tr h="689905">
                <a:tc>
                  <a:txBody>
                    <a:bodyPr/>
                    <a:lstStyle/>
                    <a:p>
                      <a:pPr algn="l" fontAlgn="t"/>
                      <a:r>
                        <a:rPr lang="en-US" b="1" dirty="0">
                          <a:solidFill>
                            <a:srgbClr val="000000"/>
                          </a:solidFill>
                          <a:effectLst/>
                          <a:latin typeface="verdana" panose="020B0604030504040204" pitchFamily="34" charset="0"/>
                        </a:rPr>
                        <a:t>Protected</a:t>
                      </a:r>
                      <a:endParaRPr lang="en-US" dirty="0">
                        <a:solidFill>
                          <a:srgbClr val="000000"/>
                        </a:solidFill>
                        <a:effectLst/>
                        <a:latin typeface="verdana" panose="020B0604030504040204" pitchFamily="34" charset="0"/>
                      </a:endParaRPr>
                    </a:p>
                  </a:txBody>
                  <a:tcPr marL="50800" marR="50800" marT="50800" marB="50800"/>
                </a:tc>
                <a:tc>
                  <a:txBody>
                    <a:bodyPr/>
                    <a:lstStyle/>
                    <a:p>
                      <a:pPr algn="l" fontAlgn="t"/>
                      <a:r>
                        <a:rPr lang="en-US">
                          <a:solidFill>
                            <a:srgbClr val="000000"/>
                          </a:solidFill>
                          <a:effectLst/>
                          <a:latin typeface="verdana" panose="020B0604030504040204" pitchFamily="34" charset="0"/>
                        </a:rPr>
                        <a:t>Y</a:t>
                      </a:r>
                    </a:p>
                  </a:txBody>
                  <a:tcPr marL="50800" marR="50800" marT="50800" marB="50800"/>
                </a:tc>
                <a:tc>
                  <a:txBody>
                    <a:bodyPr/>
                    <a:lstStyle/>
                    <a:p>
                      <a:pPr algn="l" fontAlgn="t"/>
                      <a:r>
                        <a:rPr lang="en-US">
                          <a:solidFill>
                            <a:srgbClr val="000000"/>
                          </a:solidFill>
                          <a:effectLst/>
                          <a:latin typeface="verdana" panose="020B0604030504040204" pitchFamily="34" charset="0"/>
                        </a:rPr>
                        <a:t>Y</a:t>
                      </a:r>
                    </a:p>
                  </a:txBody>
                  <a:tcPr marL="50800" marR="50800" marT="50800" marB="50800"/>
                </a:tc>
                <a:tc>
                  <a:txBody>
                    <a:bodyPr/>
                    <a:lstStyle/>
                    <a:p>
                      <a:pPr algn="l" fontAlgn="t"/>
                      <a:r>
                        <a:rPr lang="en-US">
                          <a:solidFill>
                            <a:srgbClr val="000000"/>
                          </a:solidFill>
                          <a:effectLst/>
                          <a:latin typeface="verdana" panose="020B0604030504040204" pitchFamily="34" charset="0"/>
                        </a:rPr>
                        <a:t>Y</a:t>
                      </a:r>
                    </a:p>
                  </a:txBody>
                  <a:tcPr marL="50800" marR="50800" marT="50800" marB="50800"/>
                </a:tc>
                <a:tc>
                  <a:txBody>
                    <a:bodyPr/>
                    <a:lstStyle/>
                    <a:p>
                      <a:pPr algn="l" fontAlgn="t"/>
                      <a:r>
                        <a:rPr lang="en-US" dirty="0">
                          <a:solidFill>
                            <a:srgbClr val="000000"/>
                          </a:solidFill>
                          <a:effectLst/>
                          <a:latin typeface="verdana" panose="020B0604030504040204" pitchFamily="34" charset="0"/>
                        </a:rPr>
                        <a:t>N</a:t>
                      </a:r>
                    </a:p>
                  </a:txBody>
                  <a:tcPr marL="50800" marR="50800" marT="50800" marB="50800"/>
                </a:tc>
                <a:extLst>
                  <a:ext uri="{0D108BD9-81ED-4DB2-BD59-A6C34878D82A}">
                    <a16:rowId xmlns:a16="http://schemas.microsoft.com/office/drawing/2014/main" val="3864661097"/>
                  </a:ext>
                </a:extLst>
              </a:tr>
              <a:tr h="689905">
                <a:tc>
                  <a:txBody>
                    <a:bodyPr/>
                    <a:lstStyle/>
                    <a:p>
                      <a:pPr algn="l" fontAlgn="t"/>
                      <a:r>
                        <a:rPr lang="en-US" b="1" dirty="0">
                          <a:solidFill>
                            <a:srgbClr val="000000"/>
                          </a:solidFill>
                          <a:effectLst/>
                          <a:latin typeface="verdana" panose="020B0604030504040204" pitchFamily="34" charset="0"/>
                        </a:rPr>
                        <a:t>Public</a:t>
                      </a:r>
                      <a:endParaRPr lang="en-US" dirty="0">
                        <a:solidFill>
                          <a:srgbClr val="000000"/>
                        </a:solidFill>
                        <a:effectLst/>
                        <a:latin typeface="verdana" panose="020B0604030504040204" pitchFamily="34" charset="0"/>
                      </a:endParaRPr>
                    </a:p>
                  </a:txBody>
                  <a:tcPr marL="50800" marR="50800" marT="50800" marB="50800"/>
                </a:tc>
                <a:tc>
                  <a:txBody>
                    <a:bodyPr/>
                    <a:lstStyle/>
                    <a:p>
                      <a:pPr algn="l" fontAlgn="t"/>
                      <a:r>
                        <a:rPr lang="en-US">
                          <a:solidFill>
                            <a:srgbClr val="000000"/>
                          </a:solidFill>
                          <a:effectLst/>
                          <a:latin typeface="verdana" panose="020B0604030504040204" pitchFamily="34" charset="0"/>
                        </a:rPr>
                        <a:t>Y</a:t>
                      </a:r>
                    </a:p>
                  </a:txBody>
                  <a:tcPr marL="50800" marR="50800" marT="50800" marB="50800"/>
                </a:tc>
                <a:tc>
                  <a:txBody>
                    <a:bodyPr/>
                    <a:lstStyle/>
                    <a:p>
                      <a:pPr algn="l" fontAlgn="t"/>
                      <a:r>
                        <a:rPr lang="en-US">
                          <a:solidFill>
                            <a:srgbClr val="000000"/>
                          </a:solidFill>
                          <a:effectLst/>
                          <a:latin typeface="verdana" panose="020B0604030504040204" pitchFamily="34" charset="0"/>
                        </a:rPr>
                        <a:t>Y</a:t>
                      </a:r>
                    </a:p>
                  </a:txBody>
                  <a:tcPr marL="50800" marR="50800" marT="50800" marB="50800"/>
                </a:tc>
                <a:tc>
                  <a:txBody>
                    <a:bodyPr/>
                    <a:lstStyle/>
                    <a:p>
                      <a:pPr algn="l" fontAlgn="t"/>
                      <a:r>
                        <a:rPr lang="en-US">
                          <a:solidFill>
                            <a:srgbClr val="000000"/>
                          </a:solidFill>
                          <a:effectLst/>
                          <a:latin typeface="verdana" panose="020B0604030504040204" pitchFamily="34" charset="0"/>
                        </a:rPr>
                        <a:t>Y</a:t>
                      </a:r>
                    </a:p>
                  </a:txBody>
                  <a:tcPr marL="50800" marR="50800" marT="50800" marB="50800"/>
                </a:tc>
                <a:tc>
                  <a:txBody>
                    <a:bodyPr/>
                    <a:lstStyle/>
                    <a:p>
                      <a:pPr algn="l" fontAlgn="t"/>
                      <a:r>
                        <a:rPr lang="en-US" dirty="0">
                          <a:solidFill>
                            <a:srgbClr val="000000"/>
                          </a:solidFill>
                          <a:effectLst/>
                          <a:latin typeface="verdana" panose="020B0604030504040204" pitchFamily="34" charset="0"/>
                        </a:rPr>
                        <a:t>Y</a:t>
                      </a:r>
                    </a:p>
                  </a:txBody>
                  <a:tcPr marL="50800" marR="50800" marT="50800" marB="50800"/>
                </a:tc>
                <a:extLst>
                  <a:ext uri="{0D108BD9-81ED-4DB2-BD59-A6C34878D82A}">
                    <a16:rowId xmlns:a16="http://schemas.microsoft.com/office/drawing/2014/main" val="1082958461"/>
                  </a:ext>
                </a:extLst>
              </a:tr>
            </a:tbl>
          </a:graphicData>
        </a:graphic>
      </p:graphicFrame>
    </p:spTree>
    <p:extLst>
      <p:ext uri="{BB962C8B-B14F-4D97-AF65-F5344CB8AC3E}">
        <p14:creationId xmlns:p14="http://schemas.microsoft.com/office/powerpoint/2010/main" val="1585943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38150-38AC-491E-A9FB-C7931B0B877C}"/>
              </a:ext>
            </a:extLst>
          </p:cNvPr>
          <p:cNvSpPr>
            <a:spLocks noGrp="1"/>
          </p:cNvSpPr>
          <p:nvPr>
            <p:ph type="title"/>
          </p:nvPr>
        </p:nvSpPr>
        <p:spPr/>
        <p:txBody>
          <a:bodyPr/>
          <a:lstStyle/>
          <a:p>
            <a:r>
              <a:rPr lang="en-US" b="0" dirty="0"/>
              <a:t>Access Modifiers in Java</a:t>
            </a:r>
            <a:endParaRPr lang="en-US" dirty="0"/>
          </a:p>
        </p:txBody>
      </p:sp>
      <p:sp>
        <p:nvSpPr>
          <p:cNvPr id="3" name="Content Placeholder 2">
            <a:extLst>
              <a:ext uri="{FF2B5EF4-FFF2-40B4-BE49-F238E27FC236}">
                <a16:creationId xmlns:a16="http://schemas.microsoft.com/office/drawing/2014/main" id="{40D94EBB-BABF-4C61-9ECA-C3280C4BDE83}"/>
              </a:ext>
            </a:extLst>
          </p:cNvPr>
          <p:cNvSpPr>
            <a:spLocks noGrp="1"/>
          </p:cNvSpPr>
          <p:nvPr>
            <p:ph idx="1"/>
          </p:nvPr>
        </p:nvSpPr>
        <p:spPr>
          <a:xfrm>
            <a:off x="818712" y="2189018"/>
            <a:ext cx="10554574" cy="4599709"/>
          </a:xfrm>
        </p:spPr>
        <p:txBody>
          <a:bodyPr>
            <a:normAutofit fontScale="85000" lnSpcReduction="10000"/>
          </a:bodyPr>
          <a:lstStyle/>
          <a:p>
            <a:pPr marL="0" indent="0">
              <a:buNone/>
            </a:pPr>
            <a:r>
              <a:rPr lang="en-US" dirty="0"/>
              <a:t>Private</a:t>
            </a:r>
          </a:p>
          <a:p>
            <a:r>
              <a:rPr lang="en-US" dirty="0"/>
              <a:t>The private access modifier is accessible only within the class.</a:t>
            </a:r>
          </a:p>
          <a:p>
            <a:pPr marL="0" indent="0">
              <a:buNone/>
            </a:pPr>
            <a:r>
              <a:rPr lang="en-US" b="1" dirty="0">
                <a:solidFill>
                  <a:srgbClr val="FFFF00"/>
                </a:solidFill>
              </a:rPr>
              <a:t>A class cannot be private or protected except nested class.</a:t>
            </a:r>
          </a:p>
          <a:p>
            <a:pPr marL="0" indent="0">
              <a:buNone/>
            </a:pPr>
            <a:r>
              <a:rPr lang="en-US" dirty="0"/>
              <a:t>Default</a:t>
            </a:r>
          </a:p>
          <a:p>
            <a:r>
              <a:rPr lang="en-US" dirty="0"/>
              <a:t>If you don't use any modifier, it is treated as </a:t>
            </a:r>
            <a:r>
              <a:rPr lang="en-US" b="1" dirty="0"/>
              <a:t>default</a:t>
            </a:r>
            <a:r>
              <a:rPr lang="en-US" dirty="0"/>
              <a:t> by default. The default modifier is accessible only within package. It cannot be accessed from outside the package. It provides more accessibility than private. But, it is more restrictive than protected, and public.</a:t>
            </a:r>
          </a:p>
          <a:p>
            <a:pPr marL="0" indent="0">
              <a:buNone/>
            </a:pPr>
            <a:r>
              <a:rPr lang="en-US" dirty="0"/>
              <a:t>Protected</a:t>
            </a:r>
          </a:p>
          <a:p>
            <a:r>
              <a:rPr lang="en-US" dirty="0"/>
              <a:t>The </a:t>
            </a:r>
            <a:r>
              <a:rPr lang="en-US" b="1" dirty="0"/>
              <a:t>protected access modifier</a:t>
            </a:r>
            <a:r>
              <a:rPr lang="en-US" dirty="0"/>
              <a:t> is accessible within package and outside the package but through inheritance only.</a:t>
            </a:r>
          </a:p>
          <a:p>
            <a:r>
              <a:rPr lang="en-US" dirty="0"/>
              <a:t>The protected access modifier can be applied on the data member, method and constructor. It can't be applied on the class.</a:t>
            </a:r>
          </a:p>
          <a:p>
            <a:r>
              <a:rPr lang="en-US" dirty="0"/>
              <a:t>It provides more accessibility than the default </a:t>
            </a:r>
            <a:r>
              <a:rPr lang="en-US" dirty="0" err="1"/>
              <a:t>modifer</a:t>
            </a:r>
            <a:r>
              <a:rPr lang="en-US" dirty="0"/>
              <a:t>.</a:t>
            </a:r>
          </a:p>
          <a:p>
            <a:pPr marL="0" indent="0">
              <a:buNone/>
            </a:pPr>
            <a:r>
              <a:rPr lang="en-US" dirty="0"/>
              <a:t>Public</a:t>
            </a:r>
          </a:p>
          <a:p>
            <a:r>
              <a:rPr lang="en-US" dirty="0"/>
              <a:t>The </a:t>
            </a:r>
            <a:r>
              <a:rPr lang="en-US" b="1" dirty="0"/>
              <a:t>public access modifier</a:t>
            </a:r>
            <a:r>
              <a:rPr lang="en-US" dirty="0"/>
              <a:t> is accessible everywhere. It has the widest scope among all other modifiers.</a:t>
            </a:r>
          </a:p>
          <a:p>
            <a:pPr marL="0" indent="0">
              <a:buNone/>
            </a:pPr>
            <a:endParaRPr lang="en-US" b="1" dirty="0">
              <a:solidFill>
                <a:srgbClr val="FFFF00"/>
              </a:solidFill>
            </a:endParaRPr>
          </a:p>
        </p:txBody>
      </p:sp>
    </p:spTree>
    <p:extLst>
      <p:ext uri="{BB962C8B-B14F-4D97-AF65-F5344CB8AC3E}">
        <p14:creationId xmlns:p14="http://schemas.microsoft.com/office/powerpoint/2010/main" val="2030891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E5197-0EF9-4306-B61E-2C4172738220}"/>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A4A8D631-2063-4DF2-90EA-22DFDCD76F69}"/>
              </a:ext>
            </a:extLst>
          </p:cNvPr>
          <p:cNvSpPr>
            <a:spLocks noGrp="1"/>
          </p:cNvSpPr>
          <p:nvPr>
            <p:ph idx="1"/>
          </p:nvPr>
        </p:nvSpPr>
        <p:spPr/>
        <p:txBody>
          <a:bodyPr/>
          <a:lstStyle/>
          <a:p>
            <a:r>
              <a:rPr lang="en-US" dirty="0"/>
              <a:t>Abstract class</a:t>
            </a:r>
          </a:p>
          <a:p>
            <a:r>
              <a:rPr lang="en-US" dirty="0"/>
              <a:t>Interface</a:t>
            </a:r>
          </a:p>
          <a:p>
            <a:r>
              <a:rPr lang="en-US"/>
              <a:t>Access modifier</a:t>
            </a:r>
            <a:endParaRPr lang="en-US" dirty="0"/>
          </a:p>
        </p:txBody>
      </p:sp>
    </p:spTree>
    <p:extLst>
      <p:ext uri="{BB962C8B-B14F-4D97-AF65-F5344CB8AC3E}">
        <p14:creationId xmlns:p14="http://schemas.microsoft.com/office/powerpoint/2010/main" val="1545893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B3017-22C1-46AA-BFCB-FB18AB7CDF0F}"/>
              </a:ext>
            </a:extLst>
          </p:cNvPr>
          <p:cNvSpPr>
            <a:spLocks noGrp="1"/>
          </p:cNvSpPr>
          <p:nvPr>
            <p:ph type="title"/>
          </p:nvPr>
        </p:nvSpPr>
        <p:spPr/>
        <p:txBody>
          <a:bodyPr/>
          <a:lstStyle/>
          <a:p>
            <a:r>
              <a:rPr lang="en-US" b="0" dirty="0"/>
              <a:t>Abstraction in Java</a:t>
            </a:r>
            <a:endParaRPr lang="en-US" dirty="0"/>
          </a:p>
        </p:txBody>
      </p:sp>
      <p:sp>
        <p:nvSpPr>
          <p:cNvPr id="3" name="Content Placeholder 2">
            <a:extLst>
              <a:ext uri="{FF2B5EF4-FFF2-40B4-BE49-F238E27FC236}">
                <a16:creationId xmlns:a16="http://schemas.microsoft.com/office/drawing/2014/main" id="{85383E57-142C-48BB-B70B-2EBD27D5A590}"/>
              </a:ext>
            </a:extLst>
          </p:cNvPr>
          <p:cNvSpPr>
            <a:spLocks noGrp="1"/>
          </p:cNvSpPr>
          <p:nvPr>
            <p:ph idx="1"/>
          </p:nvPr>
        </p:nvSpPr>
        <p:spPr>
          <a:xfrm>
            <a:off x="818712" y="2222287"/>
            <a:ext cx="10554574" cy="3984549"/>
          </a:xfrm>
        </p:spPr>
        <p:txBody>
          <a:bodyPr>
            <a:normAutofit/>
          </a:bodyPr>
          <a:lstStyle/>
          <a:p>
            <a:pPr marL="0" indent="0">
              <a:buNone/>
            </a:pPr>
            <a:r>
              <a:rPr lang="en-US" b="1" dirty="0"/>
              <a:t>Abstraction</a:t>
            </a:r>
            <a:r>
              <a:rPr lang="en-US" dirty="0"/>
              <a:t> is a process of hiding the implementation details and showing only functionality to the user.</a:t>
            </a:r>
          </a:p>
          <a:p>
            <a:pPr marL="0" indent="0">
              <a:buNone/>
            </a:pPr>
            <a:r>
              <a:rPr lang="en-US" dirty="0"/>
              <a:t>Another way, it shows only essential things to the user and hides the internal details, for example, sending SMS where you type the text and send the message. You don't know the internal processing about the message delivery.</a:t>
            </a:r>
          </a:p>
          <a:p>
            <a:pPr marL="0" indent="0">
              <a:buNone/>
            </a:pPr>
            <a:r>
              <a:rPr lang="en-US" dirty="0"/>
              <a:t>Abstraction lets you focus on what the object does instead of how it does it.</a:t>
            </a:r>
          </a:p>
          <a:p>
            <a:pPr marL="0" indent="0">
              <a:buNone/>
            </a:pPr>
            <a:r>
              <a:rPr lang="en-US" dirty="0"/>
              <a:t>Ways to achieve Abstraction</a:t>
            </a:r>
          </a:p>
          <a:p>
            <a:pPr marL="0" indent="0">
              <a:buNone/>
            </a:pPr>
            <a:r>
              <a:rPr lang="en-US" dirty="0"/>
              <a:t>There are two ways to achieve abstraction in java</a:t>
            </a:r>
          </a:p>
          <a:p>
            <a:r>
              <a:rPr lang="en-US" dirty="0"/>
              <a:t>Abstract class (0 to 100%)</a:t>
            </a:r>
          </a:p>
          <a:p>
            <a:r>
              <a:rPr lang="en-US" dirty="0"/>
              <a:t>Interface (100%)</a:t>
            </a:r>
          </a:p>
          <a:p>
            <a:endParaRPr lang="en-US" dirty="0"/>
          </a:p>
        </p:txBody>
      </p:sp>
    </p:spTree>
    <p:extLst>
      <p:ext uri="{BB962C8B-B14F-4D97-AF65-F5344CB8AC3E}">
        <p14:creationId xmlns:p14="http://schemas.microsoft.com/office/powerpoint/2010/main" val="191764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C8D5F-0C46-42E7-98DC-B4E16140F3EA}"/>
              </a:ext>
            </a:extLst>
          </p:cNvPr>
          <p:cNvSpPr>
            <a:spLocks noGrp="1"/>
          </p:cNvSpPr>
          <p:nvPr>
            <p:ph type="title"/>
          </p:nvPr>
        </p:nvSpPr>
        <p:spPr/>
        <p:txBody>
          <a:bodyPr/>
          <a:lstStyle/>
          <a:p>
            <a:r>
              <a:rPr lang="en-US" b="0" dirty="0"/>
              <a:t>Abstract class in Java</a:t>
            </a:r>
            <a:endParaRPr lang="en-US" dirty="0"/>
          </a:p>
        </p:txBody>
      </p:sp>
      <p:sp>
        <p:nvSpPr>
          <p:cNvPr id="3" name="Content Placeholder 2">
            <a:extLst>
              <a:ext uri="{FF2B5EF4-FFF2-40B4-BE49-F238E27FC236}">
                <a16:creationId xmlns:a16="http://schemas.microsoft.com/office/drawing/2014/main" id="{D596AB2F-DC2A-46E8-8332-22391C43F4CA}"/>
              </a:ext>
            </a:extLst>
          </p:cNvPr>
          <p:cNvSpPr>
            <a:spLocks noGrp="1"/>
          </p:cNvSpPr>
          <p:nvPr>
            <p:ph idx="1"/>
          </p:nvPr>
        </p:nvSpPr>
        <p:spPr/>
        <p:txBody>
          <a:bodyPr>
            <a:normAutofit/>
          </a:bodyPr>
          <a:lstStyle/>
          <a:p>
            <a:pPr marL="0" indent="0">
              <a:buNone/>
            </a:pPr>
            <a:r>
              <a:rPr lang="en-US" dirty="0"/>
              <a:t>A class which is declared as abstract is known as an </a:t>
            </a:r>
            <a:r>
              <a:rPr lang="en-US" b="1" dirty="0"/>
              <a:t>abstract class</a:t>
            </a:r>
            <a:r>
              <a:rPr lang="en-US" dirty="0"/>
              <a:t>. It can have abstract and non-abstract methods. It needs to be extended and its method implemented. It cannot be instantiated.</a:t>
            </a:r>
          </a:p>
          <a:p>
            <a:pPr marL="0" indent="0">
              <a:buNone/>
            </a:pPr>
            <a:r>
              <a:rPr lang="en-US" dirty="0"/>
              <a:t>Points to Remember</a:t>
            </a:r>
          </a:p>
          <a:p>
            <a:r>
              <a:rPr lang="en-US" dirty="0"/>
              <a:t>An abstract class must be declared with an abstract keyword.</a:t>
            </a:r>
          </a:p>
          <a:p>
            <a:r>
              <a:rPr lang="en-US" dirty="0"/>
              <a:t>It can have abstract and non-abstract methods.</a:t>
            </a:r>
          </a:p>
          <a:p>
            <a:r>
              <a:rPr lang="en-US" dirty="0"/>
              <a:t>It cannot be instantiated.</a:t>
            </a:r>
          </a:p>
          <a:p>
            <a:r>
              <a:rPr lang="en-US" dirty="0"/>
              <a:t>It can have constructors and static methods also.</a:t>
            </a:r>
          </a:p>
          <a:p>
            <a:r>
              <a:rPr lang="en-US" dirty="0"/>
              <a:t>It can have final methods which will force the subclass not to change the body of the method.</a:t>
            </a:r>
          </a:p>
        </p:txBody>
      </p:sp>
    </p:spTree>
    <p:extLst>
      <p:ext uri="{BB962C8B-B14F-4D97-AF65-F5344CB8AC3E}">
        <p14:creationId xmlns:p14="http://schemas.microsoft.com/office/powerpoint/2010/main" val="868710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C8D5F-0C46-42E7-98DC-B4E16140F3EA}"/>
              </a:ext>
            </a:extLst>
          </p:cNvPr>
          <p:cNvSpPr>
            <a:spLocks noGrp="1"/>
          </p:cNvSpPr>
          <p:nvPr>
            <p:ph type="title"/>
          </p:nvPr>
        </p:nvSpPr>
        <p:spPr/>
        <p:txBody>
          <a:bodyPr/>
          <a:lstStyle/>
          <a:p>
            <a:r>
              <a:rPr lang="en-US" b="0" dirty="0"/>
              <a:t>Abstract class in Java</a:t>
            </a:r>
            <a:endParaRPr lang="en-US" dirty="0"/>
          </a:p>
        </p:txBody>
      </p:sp>
      <p:pic>
        <p:nvPicPr>
          <p:cNvPr id="1026" name="Picture 2" descr="Rules for Java Abstract class">
            <a:extLst>
              <a:ext uri="{FF2B5EF4-FFF2-40B4-BE49-F238E27FC236}">
                <a16:creationId xmlns:a16="http://schemas.microsoft.com/office/drawing/2014/main" id="{15CB4116-F77D-4AEC-9046-09E6C600689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78421" y="2216728"/>
            <a:ext cx="6827397" cy="4405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8325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428A9-31C1-49E6-9DD6-AB68EEDC5BCC}"/>
              </a:ext>
            </a:extLst>
          </p:cNvPr>
          <p:cNvSpPr>
            <a:spLocks noGrp="1"/>
          </p:cNvSpPr>
          <p:nvPr>
            <p:ph type="title"/>
          </p:nvPr>
        </p:nvSpPr>
        <p:spPr/>
        <p:txBody>
          <a:bodyPr/>
          <a:lstStyle/>
          <a:p>
            <a:r>
              <a:rPr lang="en-US" b="0" dirty="0"/>
              <a:t>Interface in Java</a:t>
            </a:r>
            <a:endParaRPr lang="en-US" dirty="0"/>
          </a:p>
        </p:txBody>
      </p:sp>
      <p:sp>
        <p:nvSpPr>
          <p:cNvPr id="3" name="Content Placeholder 2">
            <a:extLst>
              <a:ext uri="{FF2B5EF4-FFF2-40B4-BE49-F238E27FC236}">
                <a16:creationId xmlns:a16="http://schemas.microsoft.com/office/drawing/2014/main" id="{BE36A3DC-2D29-4D4F-B11D-6A02C0027B79}"/>
              </a:ext>
            </a:extLst>
          </p:cNvPr>
          <p:cNvSpPr>
            <a:spLocks noGrp="1"/>
          </p:cNvSpPr>
          <p:nvPr>
            <p:ph idx="1"/>
          </p:nvPr>
        </p:nvSpPr>
        <p:spPr>
          <a:xfrm>
            <a:off x="818712" y="2222287"/>
            <a:ext cx="10554574" cy="4418658"/>
          </a:xfrm>
        </p:spPr>
        <p:txBody>
          <a:bodyPr>
            <a:normAutofit/>
          </a:bodyPr>
          <a:lstStyle/>
          <a:p>
            <a:r>
              <a:rPr lang="en-US" dirty="0"/>
              <a:t>An </a:t>
            </a:r>
            <a:r>
              <a:rPr lang="en-US" b="1" dirty="0"/>
              <a:t>interface in java</a:t>
            </a:r>
            <a:r>
              <a:rPr lang="en-US" dirty="0"/>
              <a:t> is a blueprint of a class. It has static constants and abstract methods.</a:t>
            </a:r>
          </a:p>
          <a:p>
            <a:r>
              <a:rPr lang="en-US" dirty="0"/>
              <a:t>The interface in Java is </a:t>
            </a:r>
            <a:r>
              <a:rPr lang="en-US" i="1" dirty="0"/>
              <a:t>a mechanism to achieve abstraction</a:t>
            </a:r>
            <a:r>
              <a:rPr lang="en-US" dirty="0"/>
              <a:t>. There can be only abstract methods in the Java interface, not method body. It is used to achieve abstraction and multiple inheritance in Java.</a:t>
            </a:r>
          </a:p>
          <a:p>
            <a:r>
              <a:rPr lang="en-US" dirty="0"/>
              <a:t>In other words, you can say that interfaces can have abstract methods and variables. It cannot have a method body.</a:t>
            </a:r>
          </a:p>
          <a:p>
            <a:r>
              <a:rPr lang="en-US" dirty="0"/>
              <a:t>Java Interface also </a:t>
            </a:r>
            <a:r>
              <a:rPr lang="en-US" b="1" dirty="0"/>
              <a:t>represents the IS-A relationship</a:t>
            </a:r>
            <a:r>
              <a:rPr lang="en-US" dirty="0"/>
              <a:t>.</a:t>
            </a:r>
          </a:p>
          <a:p>
            <a:r>
              <a:rPr lang="en-US" dirty="0"/>
              <a:t>It cannot be instantiated just like the abstract class.</a:t>
            </a:r>
          </a:p>
          <a:p>
            <a:r>
              <a:rPr lang="en-US" dirty="0"/>
              <a:t>Since Java 8, we can have </a:t>
            </a:r>
            <a:r>
              <a:rPr lang="en-US" b="1" dirty="0"/>
              <a:t>default and static methods</a:t>
            </a:r>
            <a:r>
              <a:rPr lang="en-US" dirty="0"/>
              <a:t> in an interface.</a:t>
            </a:r>
          </a:p>
          <a:p>
            <a:r>
              <a:rPr lang="en-US" dirty="0"/>
              <a:t>Since Java 9, we can have </a:t>
            </a:r>
            <a:r>
              <a:rPr lang="en-US" b="1" dirty="0"/>
              <a:t>private methods</a:t>
            </a:r>
            <a:r>
              <a:rPr lang="en-US" dirty="0"/>
              <a:t> in an interface.</a:t>
            </a:r>
          </a:p>
        </p:txBody>
      </p:sp>
    </p:spTree>
    <p:extLst>
      <p:ext uri="{BB962C8B-B14F-4D97-AF65-F5344CB8AC3E}">
        <p14:creationId xmlns:p14="http://schemas.microsoft.com/office/powerpoint/2010/main" val="2407698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3673E-F3B9-4D4D-B01B-81D3863D783D}"/>
              </a:ext>
            </a:extLst>
          </p:cNvPr>
          <p:cNvSpPr>
            <a:spLocks noGrp="1"/>
          </p:cNvSpPr>
          <p:nvPr>
            <p:ph type="title"/>
          </p:nvPr>
        </p:nvSpPr>
        <p:spPr/>
        <p:txBody>
          <a:bodyPr/>
          <a:lstStyle/>
          <a:p>
            <a:r>
              <a:rPr lang="en-US" b="0" dirty="0"/>
              <a:t>Why use Java interface?</a:t>
            </a:r>
            <a:endParaRPr lang="en-US" dirty="0"/>
          </a:p>
        </p:txBody>
      </p:sp>
      <p:sp>
        <p:nvSpPr>
          <p:cNvPr id="3" name="Content Placeholder 2">
            <a:extLst>
              <a:ext uri="{FF2B5EF4-FFF2-40B4-BE49-F238E27FC236}">
                <a16:creationId xmlns:a16="http://schemas.microsoft.com/office/drawing/2014/main" id="{94E9B1B1-C96D-4743-A437-FCFAC12746D3}"/>
              </a:ext>
            </a:extLst>
          </p:cNvPr>
          <p:cNvSpPr>
            <a:spLocks noGrp="1"/>
          </p:cNvSpPr>
          <p:nvPr>
            <p:ph idx="1"/>
          </p:nvPr>
        </p:nvSpPr>
        <p:spPr/>
        <p:txBody>
          <a:bodyPr/>
          <a:lstStyle/>
          <a:p>
            <a:pPr marL="0" indent="0">
              <a:buNone/>
            </a:pPr>
            <a:r>
              <a:rPr lang="en-US" dirty="0"/>
              <a:t>There are mainly three reasons to use interface. They are given below.</a:t>
            </a:r>
          </a:p>
          <a:p>
            <a:r>
              <a:rPr lang="en-US" dirty="0"/>
              <a:t>It is used to achieve abstraction.</a:t>
            </a:r>
          </a:p>
          <a:p>
            <a:r>
              <a:rPr lang="en-US" dirty="0"/>
              <a:t>By interface, we can support the functionality of multiple inheritance.</a:t>
            </a:r>
          </a:p>
          <a:p>
            <a:r>
              <a:rPr lang="en-US" dirty="0"/>
              <a:t>It can be used to achieve loose coupling.</a:t>
            </a:r>
          </a:p>
        </p:txBody>
      </p:sp>
    </p:spTree>
    <p:extLst>
      <p:ext uri="{BB962C8B-B14F-4D97-AF65-F5344CB8AC3E}">
        <p14:creationId xmlns:p14="http://schemas.microsoft.com/office/powerpoint/2010/main" val="3478617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3673E-F3B9-4D4D-B01B-81D3863D783D}"/>
              </a:ext>
            </a:extLst>
          </p:cNvPr>
          <p:cNvSpPr>
            <a:spLocks noGrp="1"/>
          </p:cNvSpPr>
          <p:nvPr>
            <p:ph type="title"/>
          </p:nvPr>
        </p:nvSpPr>
        <p:spPr/>
        <p:txBody>
          <a:bodyPr/>
          <a:lstStyle/>
          <a:p>
            <a:r>
              <a:rPr lang="en-US" b="0" dirty="0"/>
              <a:t>Why use Java interface?</a:t>
            </a:r>
            <a:endParaRPr lang="en-US" dirty="0"/>
          </a:p>
        </p:txBody>
      </p:sp>
      <p:pic>
        <p:nvPicPr>
          <p:cNvPr id="2050" name="Picture 2" descr="Why use Java Interface">
            <a:extLst>
              <a:ext uri="{FF2B5EF4-FFF2-40B4-BE49-F238E27FC236}">
                <a16:creationId xmlns:a16="http://schemas.microsoft.com/office/drawing/2014/main" id="{87ACB7B6-CD3F-4A12-A67B-3309B45594F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61035" y="2222500"/>
            <a:ext cx="5922589" cy="4510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9580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3673E-F3B9-4D4D-B01B-81D3863D783D}"/>
              </a:ext>
            </a:extLst>
          </p:cNvPr>
          <p:cNvSpPr>
            <a:spLocks noGrp="1"/>
          </p:cNvSpPr>
          <p:nvPr>
            <p:ph type="title"/>
          </p:nvPr>
        </p:nvSpPr>
        <p:spPr/>
        <p:txBody>
          <a:bodyPr/>
          <a:lstStyle/>
          <a:p>
            <a:r>
              <a:rPr lang="en-US" b="0" dirty="0"/>
              <a:t>The relationship between classes and interfaces</a:t>
            </a:r>
          </a:p>
        </p:txBody>
      </p:sp>
      <p:sp>
        <p:nvSpPr>
          <p:cNvPr id="3" name="Content Placeholder 2">
            <a:extLst>
              <a:ext uri="{FF2B5EF4-FFF2-40B4-BE49-F238E27FC236}">
                <a16:creationId xmlns:a16="http://schemas.microsoft.com/office/drawing/2014/main" id="{260BFB60-47BA-44EE-AA27-EBC3F7FF3E39}"/>
              </a:ext>
            </a:extLst>
          </p:cNvPr>
          <p:cNvSpPr>
            <a:spLocks noGrp="1"/>
          </p:cNvSpPr>
          <p:nvPr>
            <p:ph idx="1"/>
          </p:nvPr>
        </p:nvSpPr>
        <p:spPr/>
        <p:txBody>
          <a:bodyPr/>
          <a:lstStyle/>
          <a:p>
            <a:r>
              <a:rPr lang="en-US" dirty="0"/>
              <a:t>As shown in the figure given below, a class extends another class, an interface extends another interface, but a </a:t>
            </a:r>
            <a:r>
              <a:rPr lang="en-US" b="1" dirty="0"/>
              <a:t>class implements an interface</a:t>
            </a:r>
            <a:r>
              <a:rPr lang="en-US" dirty="0"/>
              <a:t>.</a:t>
            </a:r>
          </a:p>
          <a:p>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pic>
        <p:nvPicPr>
          <p:cNvPr id="3074" name="Picture 2" descr="The relationship between class and interface">
            <a:extLst>
              <a:ext uri="{FF2B5EF4-FFF2-40B4-BE49-F238E27FC236}">
                <a16:creationId xmlns:a16="http://schemas.microsoft.com/office/drawing/2014/main" id="{FDC3092E-2B44-4A3A-999E-9114F3B6CE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4741" y="3144173"/>
            <a:ext cx="6762516" cy="32666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48497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86</TotalTime>
  <Words>510</Words>
  <Application>Microsoft Office PowerPoint</Application>
  <PresentationFormat>Widescreen</PresentationFormat>
  <Paragraphs>122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Century Gothic</vt:lpstr>
      <vt:lpstr>times new roman</vt:lpstr>
      <vt:lpstr>verdana</vt:lpstr>
      <vt:lpstr>Wingdings 2</vt:lpstr>
      <vt:lpstr>Quotable</vt:lpstr>
      <vt:lpstr>Java core – OOP section 3 </vt:lpstr>
      <vt:lpstr>Agenda</vt:lpstr>
      <vt:lpstr>Abstraction in Java</vt:lpstr>
      <vt:lpstr>Abstract class in Java</vt:lpstr>
      <vt:lpstr>Abstract class in Java</vt:lpstr>
      <vt:lpstr>Interface in Java</vt:lpstr>
      <vt:lpstr>Why use Java interface?</vt:lpstr>
      <vt:lpstr>Why use Java interface?</vt:lpstr>
      <vt:lpstr>The relationship between classes and interfaces</vt:lpstr>
      <vt:lpstr>Marker or tagged interface</vt:lpstr>
      <vt:lpstr>Difference between abstract class and interface</vt:lpstr>
      <vt:lpstr>Access Modifiers in Java</vt:lpstr>
      <vt:lpstr>Access Modifiers in Java</vt:lpstr>
      <vt:lpstr>Access Modifiers in Java</vt:lpstr>
      <vt:lpstr>Access Modifiers in Java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core – OOP section 3 </dc:title>
  <dc:creator>Long Vo (SD)</dc:creator>
  <cp:lastModifiedBy>Long Vo (SD)</cp:lastModifiedBy>
  <cp:revision>17</cp:revision>
  <dcterms:created xsi:type="dcterms:W3CDTF">2019-07-16T08:32:55Z</dcterms:created>
  <dcterms:modified xsi:type="dcterms:W3CDTF">2019-07-16T09:59:35Z</dcterms:modified>
</cp:coreProperties>
</file>