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CBB89-6D4C-2692-6ED3-C2F7C818A110}" v="1" dt="2019-07-25T14:08:46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API – section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Vo Hoang Long (Lead of Engineering – TBV Technical Group)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5F2C-89D8-4D15-A28E-7CC16F0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</a:t>
            </a:r>
            <a:r>
              <a:rPr lang="en-US" b="0" dirty="0" err="1"/>
              <a:t>Hashtable</a:t>
            </a:r>
            <a:r>
              <a:rPr lang="en-US" b="0" dirty="0"/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8049-355D-415A-BBB9-86E84C6F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9" y="2222287"/>
            <a:ext cx="10577320" cy="456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Java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 class implements a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, which maps keys to values. It inherits Dictionary class and implements the Map interface.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Points to remember</a:t>
            </a:r>
          </a:p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 is an array of a list. Each list is known as a bucket. The position of the bucket is identified by calling the </a:t>
            </a:r>
            <a:r>
              <a:rPr lang="en-US" dirty="0" err="1">
                <a:ea typeface="+mn-lt"/>
                <a:cs typeface="+mn-lt"/>
              </a:rPr>
              <a:t>hashcode</a:t>
            </a:r>
            <a:r>
              <a:rPr lang="en-US" dirty="0">
                <a:ea typeface="+mn-lt"/>
                <a:cs typeface="+mn-lt"/>
              </a:rPr>
              <a:t>() method. A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 contains values based on the key.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 class contains unique elements.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 class doesn't allow null key or value.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 class is synchronized.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initial default capacity of </a:t>
            </a:r>
            <a:r>
              <a:rPr lang="en-US" dirty="0" err="1">
                <a:ea typeface="+mn-lt"/>
                <a:cs typeface="+mn-lt"/>
              </a:rPr>
              <a:t>Hashtable</a:t>
            </a:r>
            <a:r>
              <a:rPr lang="en-US" dirty="0">
                <a:ea typeface="+mn-lt"/>
                <a:cs typeface="+mn-lt"/>
              </a:rPr>
              <a:t> class is 11 whereas </a:t>
            </a:r>
            <a:r>
              <a:rPr lang="en-US" dirty="0" err="1">
                <a:ea typeface="+mn-lt"/>
                <a:cs typeface="+mn-lt"/>
              </a:rPr>
              <a:t>loadFactor</a:t>
            </a:r>
            <a:r>
              <a:rPr lang="en-US" dirty="0">
                <a:ea typeface="+mn-lt"/>
                <a:cs typeface="+mn-lt"/>
              </a:rPr>
              <a:t> is 0.75.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2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5F2C-89D8-4D15-A28E-7CC16F07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>
                <a:ea typeface="+mj-lt"/>
                <a:cs typeface="+mj-lt"/>
              </a:rPr>
              <a:t>Difference between</a:t>
            </a:r>
            <a:br>
              <a:rPr lang="en-US" sz="3100" b="0">
                <a:ea typeface="+mj-lt"/>
                <a:cs typeface="+mj-lt"/>
              </a:rPr>
            </a:br>
            <a:r>
              <a:rPr lang="en-US" sz="3100" b="0">
                <a:ea typeface="+mj-lt"/>
                <a:cs typeface="+mj-lt"/>
              </a:rPr>
              <a:t> HashMap and </a:t>
            </a:r>
            <a:r>
              <a:rPr lang="en-US" sz="3100" b="0" err="1">
                <a:ea typeface="+mj-lt"/>
                <a:cs typeface="+mj-lt"/>
              </a:rPr>
              <a:t>Hashtable</a:t>
            </a:r>
            <a:endParaRPr lang="en-US" sz="310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8049-355D-415A-BBB9-86E84C6F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>
                <a:ea typeface="+mn-lt"/>
                <a:cs typeface="+mn-lt"/>
              </a:rPr>
              <a:t>HashMap and Hashtable both are used to store data in key and value form. Both are using hashing technique to store unique keys.</a:t>
            </a:r>
            <a:endParaRPr lang="en-US" sz="1600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But there are many differences between HashMap and Hashtable classes that are given below.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FB16E7-A238-4F4C-9B54-1BB5287F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03790"/>
              </p:ext>
            </p:extLst>
          </p:nvPr>
        </p:nvGraphicFramePr>
        <p:xfrm>
          <a:off x="5101851" y="2510415"/>
          <a:ext cx="6277350" cy="398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758">
                  <a:extLst>
                    <a:ext uri="{9D8B030D-6E8A-4147-A177-3AD203B41FA5}">
                      <a16:colId xmlns:a16="http://schemas.microsoft.com/office/drawing/2014/main" val="1237040315"/>
                    </a:ext>
                  </a:extLst>
                </a:gridCol>
                <a:gridCol w="3091592">
                  <a:extLst>
                    <a:ext uri="{9D8B030D-6E8A-4147-A177-3AD203B41FA5}">
                      <a16:colId xmlns:a16="http://schemas.microsoft.com/office/drawing/2014/main" val="975565472"/>
                    </a:ext>
                  </a:extLst>
                </a:gridCol>
              </a:tblGrid>
              <a:tr h="32321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HashMap</a:t>
                      </a:r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256" marR="66256" marT="66256" marB="662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endParaRPr lang="en-US" sz="1100" err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256" marR="66256" marT="66256" marB="66256"/>
                </a:tc>
                <a:extLst>
                  <a:ext uri="{0D108BD9-81ED-4DB2-BD59-A6C34878D82A}">
                    <a16:rowId xmlns:a16="http://schemas.microsoft.com/office/drawing/2014/main" val="4033973792"/>
                  </a:ext>
                </a:extLst>
              </a:tr>
              <a:tr h="60101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1) HashMap is non synchronized. It is not-thread safe and can't be shared between many threads without proper synchronization code.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 is synchronized. It is thread-safe and can be shared with many threads.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1789937664"/>
                  </a:ext>
                </a:extLst>
              </a:tr>
              <a:tr h="44003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2) HashMap allows one null key and multiple null values.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 doesn't allow any null key or value.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3883510679"/>
                  </a:ext>
                </a:extLst>
              </a:tr>
              <a:tr h="27904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3) HashMap is a new class introduced in JDK 1.2.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 is a legacy class.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856634388"/>
                  </a:ext>
                </a:extLst>
              </a:tr>
              <a:tr h="27904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4) HashMap is fast.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 is slow.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1864112885"/>
                  </a:ext>
                </a:extLst>
              </a:tr>
              <a:tr h="60101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5) We can make the HashMap as synchronized by calling this code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Map m = </a:t>
                      </a:r>
                      <a:r>
                        <a:rPr lang="en-US" sz="1100" err="1">
                          <a:effectLst/>
                        </a:rPr>
                        <a:t>Collections.synchronizedMap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en-US" sz="1100" err="1">
                          <a:effectLst/>
                        </a:rPr>
                        <a:t>hashMap</a:t>
                      </a:r>
                      <a:r>
                        <a:rPr lang="en-US" sz="1100">
                          <a:effectLst/>
                        </a:rPr>
                        <a:t>);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 is internally synchronized and can't be unsynchronized.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2430494054"/>
                  </a:ext>
                </a:extLst>
              </a:tr>
              <a:tr h="44003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6) HashMap is traversed by Iterator.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 is traversed by Enumerator and Iterator.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1782509727"/>
                  </a:ext>
                </a:extLst>
              </a:tr>
              <a:tr h="27904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7) Iterator in HashMap is fail-fast.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Enumerator in </a:t>
                      </a:r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 is not fail-fast.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499944821"/>
                  </a:ext>
                </a:extLst>
              </a:tr>
              <a:tr h="27904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8) HashMap inherits </a:t>
                      </a:r>
                      <a:r>
                        <a:rPr lang="en-US" sz="1100" err="1">
                          <a:effectLst/>
                        </a:rPr>
                        <a:t>AbstractMap</a:t>
                      </a:r>
                      <a:r>
                        <a:rPr lang="en-US" sz="1100">
                          <a:effectLst/>
                        </a:rPr>
                        <a:t> class.</a:t>
                      </a:r>
                    </a:p>
                  </a:txBody>
                  <a:tcPr marL="44171" marR="44171" marT="44171" marB="441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err="1">
                          <a:effectLst/>
                        </a:rPr>
                        <a:t>Hashtable</a:t>
                      </a:r>
                      <a:r>
                        <a:rPr lang="en-US" sz="1100">
                          <a:effectLst/>
                        </a:rPr>
                        <a:t> inherits Dictionary class.</a:t>
                      </a:r>
                    </a:p>
                  </a:txBody>
                  <a:tcPr marL="44171" marR="44171" marT="44171" marB="44171"/>
                </a:tc>
                <a:extLst>
                  <a:ext uri="{0D108BD9-81ED-4DB2-BD59-A6C34878D82A}">
                    <a16:rowId xmlns:a16="http://schemas.microsoft.com/office/drawing/2014/main" val="176686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44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449B-FA46-4D7C-877D-E2B8B153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Sorting in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C60B-9021-4E44-9ABA-CDF24B3B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can sort the elements of: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String objects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Wrapper class objects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User-defined class objects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Collections</a:t>
            </a:r>
            <a:r>
              <a:rPr lang="en-US" dirty="0">
                <a:ea typeface="+mn-lt"/>
                <a:cs typeface="+mn-lt"/>
              </a:rPr>
              <a:t> class provides static methods for sorting the elements of a collection. If collection elements are of a Set type, we can use </a:t>
            </a:r>
            <a:r>
              <a:rPr lang="en-US" dirty="0" err="1">
                <a:ea typeface="+mn-lt"/>
                <a:cs typeface="+mn-lt"/>
              </a:rPr>
              <a:t>TreeSet</a:t>
            </a:r>
            <a:r>
              <a:rPr lang="en-US" dirty="0">
                <a:ea typeface="+mn-lt"/>
                <a:cs typeface="+mn-lt"/>
              </a:rPr>
              <a:t>. However, we cannot sort the elements of List. Collections class provides methods for sorting the elements of List type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0C64-8197-49FD-9FAD-8CC2AE44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0" dirty="0"/>
              <a:t>Java Comparable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8174-618E-4865-86C1-C269ADCC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9" y="2222287"/>
            <a:ext cx="10577320" cy="443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Java Comparable interface is used to order the objects of the user-defined class. This interface is found in </a:t>
            </a:r>
            <a:r>
              <a:rPr lang="en-US" dirty="0" err="1">
                <a:ea typeface="+mn-lt"/>
                <a:cs typeface="+mn-lt"/>
              </a:rPr>
              <a:t>java.lang</a:t>
            </a:r>
            <a:r>
              <a:rPr lang="en-US" dirty="0">
                <a:ea typeface="+mn-lt"/>
                <a:cs typeface="+mn-lt"/>
              </a:rPr>
              <a:t> package and contains only one method named </a:t>
            </a:r>
            <a:r>
              <a:rPr lang="en-US" dirty="0" err="1">
                <a:ea typeface="+mn-lt"/>
                <a:cs typeface="+mn-lt"/>
              </a:rPr>
              <a:t>compareTo</a:t>
            </a:r>
            <a:r>
              <a:rPr lang="en-US" dirty="0">
                <a:ea typeface="+mn-lt"/>
                <a:cs typeface="+mn-lt"/>
              </a:rPr>
              <a:t>(Object). It provides a single sorting sequence only, i.e., you can sort the elements on the basis of single data member only. For example, it may be </a:t>
            </a:r>
            <a:r>
              <a:rPr lang="en-US" dirty="0" err="1">
                <a:ea typeface="+mn-lt"/>
                <a:cs typeface="+mn-lt"/>
              </a:rPr>
              <a:t>rollno</a:t>
            </a:r>
            <a:r>
              <a:rPr lang="en-US" dirty="0">
                <a:ea typeface="+mn-lt"/>
                <a:cs typeface="+mn-lt"/>
              </a:rPr>
              <a:t>, name, age or anything else.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can sort the elements of: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String objects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Wrapper class objects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User-defined class objects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9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0C64-8197-49FD-9FAD-8CC2AE44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0" dirty="0"/>
              <a:t>Java Comparable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8174-618E-4865-86C1-C269ADCC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compareTo</a:t>
            </a:r>
            <a:r>
              <a:rPr lang="en-US" sz="2000" b="1" dirty="0"/>
              <a:t>(Object obj) method</a:t>
            </a: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public int </a:t>
            </a:r>
            <a:r>
              <a:rPr lang="en-US" sz="2000" b="1" dirty="0" err="1">
                <a:ea typeface="+mn-lt"/>
                <a:cs typeface="+mn-lt"/>
              </a:rPr>
              <a:t>compareTo</a:t>
            </a:r>
            <a:r>
              <a:rPr lang="en-US" sz="2000" b="1" dirty="0">
                <a:ea typeface="+mn-lt"/>
                <a:cs typeface="+mn-lt"/>
              </a:rPr>
              <a:t>(Object obj):</a:t>
            </a:r>
            <a:r>
              <a:rPr lang="en-US" sz="2000" dirty="0">
                <a:ea typeface="+mn-lt"/>
                <a:cs typeface="+mn-lt"/>
              </a:rPr>
              <a:t> It is used to compare the current object with the specified object. It returns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positive integer, if the current object is greater than the specified object.</a:t>
            </a:r>
          </a:p>
          <a:p>
            <a:r>
              <a:rPr lang="en-US" sz="2000" dirty="0">
                <a:ea typeface="+mn-lt"/>
                <a:cs typeface="+mn-lt"/>
              </a:rPr>
              <a:t>negative integer, if the current object is less than the specified object.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zero, if the current object is equal to the specified object.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9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2E57-60AE-4E13-92F2-BE9136DC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Java</a:t>
            </a:r>
            <a:r>
              <a:rPr lang="en-US" b="0" dirty="0"/>
              <a:t> </a:t>
            </a:r>
            <a:r>
              <a:rPr lang="en-US" b="0" dirty="0" err="1"/>
              <a:t>Comparator</a:t>
            </a:r>
            <a:r>
              <a:rPr lang="en-US" b="0" dirty="0"/>
              <a:t> </a:t>
            </a:r>
            <a:r>
              <a:rPr lang="en-US" b="0" dirty="0" err="1"/>
              <a:t>interface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84AF-6647-4BA5-97C0-8580AE0D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Java Comparator interface</a:t>
            </a:r>
            <a:r>
              <a:rPr lang="en-US" dirty="0">
                <a:ea typeface="+mn-lt"/>
                <a:cs typeface="+mn-lt"/>
              </a:rPr>
              <a:t> is used to order the objects of a user-defined class.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interface is found in </a:t>
            </a:r>
            <a:r>
              <a:rPr lang="en-US" dirty="0" err="1">
                <a:ea typeface="+mn-lt"/>
                <a:cs typeface="+mn-lt"/>
              </a:rPr>
              <a:t>java.util</a:t>
            </a:r>
            <a:r>
              <a:rPr lang="en-US" dirty="0">
                <a:ea typeface="+mn-lt"/>
                <a:cs typeface="+mn-lt"/>
              </a:rPr>
              <a:t> package and contains 2 methods compare(Object obj1,Object obj2) and equals(Object element).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provides multiple sorting sequences, i.e., you can sort the elements on the basis of any data member, for example, </a:t>
            </a:r>
            <a:r>
              <a:rPr lang="en-US" dirty="0" err="1">
                <a:ea typeface="+mn-lt"/>
                <a:cs typeface="+mn-lt"/>
              </a:rPr>
              <a:t>rollno</a:t>
            </a:r>
            <a:r>
              <a:rPr lang="en-US" dirty="0">
                <a:ea typeface="+mn-lt"/>
                <a:cs typeface="+mn-lt"/>
              </a:rPr>
              <a:t>, name, age or anything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2E57-60AE-4E13-92F2-BE9136DC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b="0" dirty="0" err="1"/>
              <a:t>Java</a:t>
            </a:r>
            <a:r>
              <a:rPr lang="en-US" b="0" dirty="0"/>
              <a:t> </a:t>
            </a:r>
            <a:r>
              <a:rPr lang="en-US" b="0" dirty="0" err="1"/>
              <a:t>Comparator</a:t>
            </a:r>
            <a:r>
              <a:rPr lang="en-US" b="0" dirty="0"/>
              <a:t> </a:t>
            </a:r>
            <a:r>
              <a:rPr lang="en-US" b="0" dirty="0" err="1"/>
              <a:t>interface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84AF-6647-4BA5-97C0-8580AE0D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Methods of Java Comparator Interface</a:t>
            </a:r>
          </a:p>
          <a:p>
            <a:endParaRPr lang="en-US" sz="16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98050E-31DC-46A4-A981-17565EF5B0FC}"/>
              </a:ext>
            </a:extLst>
          </p:cNvPr>
          <p:cNvGraphicFramePr>
            <a:graphicFrameLocks noGrp="1"/>
          </p:cNvGraphicFramePr>
          <p:nvPr/>
        </p:nvGraphicFramePr>
        <p:xfrm>
          <a:off x="5101851" y="2666534"/>
          <a:ext cx="6277350" cy="353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75">
                  <a:extLst>
                    <a:ext uri="{9D8B030D-6E8A-4147-A177-3AD203B41FA5}">
                      <a16:colId xmlns:a16="http://schemas.microsoft.com/office/drawing/2014/main" val="1238198607"/>
                    </a:ext>
                  </a:extLst>
                </a:gridCol>
                <a:gridCol w="3186375">
                  <a:extLst>
                    <a:ext uri="{9D8B030D-6E8A-4147-A177-3AD203B41FA5}">
                      <a16:colId xmlns:a16="http://schemas.microsoft.com/office/drawing/2014/main" val="4235541389"/>
                    </a:ext>
                  </a:extLst>
                </a:gridCol>
              </a:tblGrid>
              <a:tr h="675436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Method</a:t>
                      </a:r>
                      <a:endParaRPr lang="en-US" sz="23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3101" marR="143101" marT="143101" marB="143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Description</a:t>
                      </a:r>
                      <a:endParaRPr lang="en-US" sz="23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3101" marR="143101" marT="143101" marB="143101"/>
                </a:tc>
                <a:extLst>
                  <a:ext uri="{0D108BD9-81ED-4DB2-BD59-A6C34878D82A}">
                    <a16:rowId xmlns:a16="http://schemas.microsoft.com/office/drawing/2014/main" val="4262858051"/>
                  </a:ext>
                </a:extLst>
              </a:tr>
              <a:tr h="1266918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public int compare(Object obj1, Object obj2)</a:t>
                      </a:r>
                    </a:p>
                  </a:txBody>
                  <a:tcPr marL="95400" marR="95400" marT="95400" marB="95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It compares the first object with the second object.</a:t>
                      </a:r>
                    </a:p>
                  </a:txBody>
                  <a:tcPr marL="95400" marR="95400" marT="95400" marB="95400"/>
                </a:tc>
                <a:extLst>
                  <a:ext uri="{0D108BD9-81ED-4DB2-BD59-A6C34878D82A}">
                    <a16:rowId xmlns:a16="http://schemas.microsoft.com/office/drawing/2014/main" val="2304595271"/>
                  </a:ext>
                </a:extLst>
              </a:tr>
              <a:tr h="1266918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public boolean equals(Object obj)</a:t>
                      </a:r>
                    </a:p>
                  </a:txBody>
                  <a:tcPr marL="95400" marR="95400" marT="95400" marB="95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It is used to compare the current object with the specified object.</a:t>
                      </a:r>
                    </a:p>
                  </a:txBody>
                  <a:tcPr marL="95400" marR="95400" marT="95400" marB="95400"/>
                </a:tc>
                <a:extLst>
                  <a:ext uri="{0D108BD9-81ED-4DB2-BD59-A6C34878D82A}">
                    <a16:rowId xmlns:a16="http://schemas.microsoft.com/office/drawing/2014/main" val="29406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0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112A-1275-4B06-9E67-C1A562FE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/>
              <a:t>Difference between Comparable and Comparator</a:t>
            </a:r>
            <a:endParaRPr lang="en-US" sz="31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6777A4-A4F3-466F-914D-FD6919182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52596"/>
              </p:ext>
            </p:extLst>
          </p:nvPr>
        </p:nvGraphicFramePr>
        <p:xfrm>
          <a:off x="819150" y="2651818"/>
          <a:ext cx="10553700" cy="3906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143267765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378390957"/>
                    </a:ext>
                  </a:extLst>
                </a:gridCol>
              </a:tblGrid>
              <a:tr h="514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Comparable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200" marR="88200" marT="88200" marB="88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Comparator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200" marR="88200" marT="88200" marB="88200"/>
                </a:tc>
                <a:extLst>
                  <a:ext uri="{0D108BD9-81ED-4DB2-BD59-A6C34878D82A}">
                    <a16:rowId xmlns:a16="http://schemas.microsoft.com/office/drawing/2014/main" val="2124935853"/>
                  </a:ext>
                </a:extLst>
              </a:tr>
              <a:tr h="94582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1) Comparable provides a single sorting sequence. In other words, we can sort the collection on the basis of a single element such as id, name, and price.</a:t>
                      </a:r>
                    </a:p>
                  </a:txBody>
                  <a:tcPr marL="58800" marR="58800" marT="58800" marB="58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Comparator provides multiple sorting sequences. In other words, we can sort the collection on the basis of multiple elements such as id, name, and price etc.</a:t>
                      </a:r>
                    </a:p>
                  </a:txBody>
                  <a:tcPr marL="58800" marR="58800" marT="58800" marB="58800"/>
                </a:tc>
                <a:extLst>
                  <a:ext uri="{0D108BD9-81ED-4DB2-BD59-A6C34878D82A}">
                    <a16:rowId xmlns:a16="http://schemas.microsoft.com/office/drawing/2014/main" val="1554251016"/>
                  </a:ext>
                </a:extLst>
              </a:tr>
              <a:tr h="67852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2) Comparable affects the original class, i.e., the actual class is modified.</a:t>
                      </a:r>
                    </a:p>
                  </a:txBody>
                  <a:tcPr marL="58800" marR="58800" marT="58800" marB="58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Comparator doesn't affect the original class, i.e., the actual class is not modified.</a:t>
                      </a:r>
                    </a:p>
                  </a:txBody>
                  <a:tcPr marL="58800" marR="58800" marT="58800" marB="58800"/>
                </a:tc>
                <a:extLst>
                  <a:ext uri="{0D108BD9-81ED-4DB2-BD59-A6C34878D82A}">
                    <a16:rowId xmlns:a16="http://schemas.microsoft.com/office/drawing/2014/main" val="1443374105"/>
                  </a:ext>
                </a:extLst>
              </a:tr>
              <a:tr h="65796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3) Comparable provides </a:t>
                      </a:r>
                      <a:r>
                        <a:rPr lang="en-US" sz="1400" dirty="0" err="1">
                          <a:effectLst/>
                        </a:rPr>
                        <a:t>compareTo</a:t>
                      </a:r>
                      <a:r>
                        <a:rPr lang="en-US" sz="1400" dirty="0">
                          <a:effectLst/>
                        </a:rPr>
                        <a:t>() method to sort elements.</a:t>
                      </a:r>
                    </a:p>
                  </a:txBody>
                  <a:tcPr marL="58800" marR="58800" marT="58800" marB="58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Comparator provides compare() method to sort elements.</a:t>
                      </a:r>
                    </a:p>
                  </a:txBody>
                  <a:tcPr marL="58800" marR="58800" marT="58800" marB="58800"/>
                </a:tc>
                <a:extLst>
                  <a:ext uri="{0D108BD9-81ED-4DB2-BD59-A6C34878D82A}">
                    <a16:rowId xmlns:a16="http://schemas.microsoft.com/office/drawing/2014/main" val="2024197898"/>
                  </a:ext>
                </a:extLst>
              </a:tr>
              <a:tr h="43178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4) Comparable is present in </a:t>
                      </a:r>
                      <a:r>
                        <a:rPr lang="en-US" sz="1400" dirty="0" err="1">
                          <a:effectLst/>
                        </a:rPr>
                        <a:t>java.lang</a:t>
                      </a:r>
                      <a:r>
                        <a:rPr lang="en-US" sz="1400" dirty="0">
                          <a:effectLst/>
                        </a:rPr>
                        <a:t> package.</a:t>
                      </a:r>
                    </a:p>
                  </a:txBody>
                  <a:tcPr marL="58800" marR="58800" marT="58800" marB="58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Comparator is present in the </a:t>
                      </a:r>
                      <a:r>
                        <a:rPr lang="en-US" sz="1400" dirty="0" err="1">
                          <a:effectLst/>
                        </a:rPr>
                        <a:t>java.util</a:t>
                      </a:r>
                      <a:r>
                        <a:rPr lang="en-US" sz="1400" dirty="0">
                          <a:effectLst/>
                        </a:rPr>
                        <a:t> package.</a:t>
                      </a:r>
                    </a:p>
                  </a:txBody>
                  <a:tcPr marL="58800" marR="58800" marT="58800" marB="58800"/>
                </a:tc>
                <a:extLst>
                  <a:ext uri="{0D108BD9-81ED-4DB2-BD59-A6C34878D82A}">
                    <a16:rowId xmlns:a16="http://schemas.microsoft.com/office/drawing/2014/main" val="792544228"/>
                  </a:ext>
                </a:extLst>
              </a:tr>
              <a:tr h="67852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5) We can sort the list elements of Comparable type by </a:t>
                      </a:r>
                      <a:r>
                        <a:rPr lang="en-US" sz="1400" dirty="0" err="1">
                          <a:effectLst/>
                        </a:rPr>
                        <a:t>Collections.sort</a:t>
                      </a:r>
                      <a:r>
                        <a:rPr lang="en-US" sz="1400" dirty="0">
                          <a:effectLst/>
                        </a:rPr>
                        <a:t>(List) method.</a:t>
                      </a:r>
                    </a:p>
                  </a:txBody>
                  <a:tcPr marL="58800" marR="58800" marT="58800" marB="58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We can sort the list elements of Comparator type by </a:t>
                      </a:r>
                      <a:r>
                        <a:rPr lang="en-US" sz="1400" dirty="0" err="1">
                          <a:effectLst/>
                        </a:rPr>
                        <a:t>Collections.sort</a:t>
                      </a:r>
                      <a:r>
                        <a:rPr lang="en-US" sz="1400" dirty="0">
                          <a:effectLst/>
                        </a:rPr>
                        <a:t>(List, Comparator) method.</a:t>
                      </a:r>
                    </a:p>
                  </a:txBody>
                  <a:tcPr marL="58800" marR="58800" marT="58800" marB="58800"/>
                </a:tc>
                <a:extLst>
                  <a:ext uri="{0D108BD9-81ED-4DB2-BD59-A6C34878D82A}">
                    <a16:rowId xmlns:a16="http://schemas.microsoft.com/office/drawing/2014/main" val="290346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3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483A-F95E-49F3-A12F-B82DDDCF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AE11-0C3D-4ED1-8EB2-C921010C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The stack is the subclass of Vector. It implements the last-in-first-out data structure, i.e., Stack. The stack contains all of the methods of Vector class and also provides its methods like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push(),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peek(),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push(object o), which defines its 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7FB-13FB-4540-9EBB-0BC5A6A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Queue</a:t>
            </a:r>
            <a:r>
              <a:rPr lang="en-US" b="0" dirty="0"/>
              <a:t> </a:t>
            </a:r>
            <a:r>
              <a:rPr lang="en-US" b="0" dirty="0" err="1"/>
              <a:t>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CFC6-247B-4D9C-AF38-3F57DD98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Queue interface maintains the first-in-first-out order. It can be defined as an ordered list that is used to hold the elements which are about to be processed. There are various classes like </a:t>
            </a:r>
            <a:r>
              <a:rPr lang="en-US" dirty="0" err="1">
                <a:ea typeface="+mn-lt"/>
                <a:cs typeface="+mn-lt"/>
              </a:rPr>
              <a:t>PriorityQueue</a:t>
            </a:r>
            <a:r>
              <a:rPr lang="en-US" dirty="0">
                <a:ea typeface="+mn-lt"/>
                <a:cs typeface="+mn-lt"/>
              </a:rPr>
              <a:t>, Deque, and </a:t>
            </a:r>
            <a:r>
              <a:rPr lang="en-US" dirty="0" err="1">
                <a:ea typeface="+mn-lt"/>
                <a:cs typeface="+mn-lt"/>
              </a:rPr>
              <a:t>ArrayDeque</a:t>
            </a:r>
            <a:r>
              <a:rPr lang="en-US" dirty="0">
                <a:ea typeface="+mn-lt"/>
                <a:cs typeface="+mn-lt"/>
              </a:rPr>
              <a:t> which implements the Queue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2357-3E78-4649-966B-C4C907AA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FEBE-B9A9-4B14-A77E-C3C2EF74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9" y="2222287"/>
            <a:ext cx="10577320" cy="4796570"/>
          </a:xfrm>
        </p:spPr>
        <p:txBody>
          <a:bodyPr>
            <a:normAutofit/>
          </a:bodyPr>
          <a:lstStyle/>
          <a:p>
            <a:r>
              <a:rPr lang="en-US" dirty="0"/>
              <a:t>HashSet</a:t>
            </a:r>
          </a:p>
          <a:p>
            <a:r>
              <a:rPr lang="en-US" dirty="0"/>
              <a:t>Map </a:t>
            </a:r>
          </a:p>
          <a:p>
            <a:r>
              <a:rPr lang="en-US" dirty="0"/>
              <a:t>HashMap</a:t>
            </a:r>
          </a:p>
          <a:p>
            <a:r>
              <a:rPr lang="en-US" dirty="0"/>
              <a:t>Sorting Collection</a:t>
            </a:r>
          </a:p>
          <a:p>
            <a:r>
              <a:rPr lang="en-US" dirty="0"/>
              <a:t>Comparable</a:t>
            </a:r>
          </a:p>
          <a:p>
            <a:r>
              <a:rPr lang="en-US" dirty="0"/>
              <a:t>Comparator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  <a:p>
            <a:r>
              <a:rPr lang="en-US" dirty="0" err="1"/>
              <a:t>Enum</a:t>
            </a:r>
          </a:p>
          <a:p>
            <a:r>
              <a:rPr lang="en-US" dirty="0"/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123211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DDF4-547E-415B-B14B-384E71AF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PriorityQueue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EF6B-4846-4EF4-B8A5-2C4E42D4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PriorityQueue</a:t>
            </a:r>
            <a:r>
              <a:rPr lang="en-US" dirty="0">
                <a:ea typeface="+mn-lt"/>
                <a:cs typeface="+mn-lt"/>
              </a:rPr>
              <a:t> class implements the Queue interface. It holds the elements or objects which are to be processed by their priorities. </a:t>
            </a:r>
            <a:r>
              <a:rPr lang="en-US" dirty="0" err="1">
                <a:ea typeface="+mn-lt"/>
                <a:cs typeface="+mn-lt"/>
              </a:rPr>
              <a:t>PriorityQueue</a:t>
            </a:r>
            <a:r>
              <a:rPr lang="en-US" dirty="0">
                <a:ea typeface="+mn-lt"/>
                <a:cs typeface="+mn-lt"/>
              </a:rPr>
              <a:t> doesn't allow null values to be stored in the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3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1CA0-0B03-45D4-AC81-7A95CDD8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dirty="0" err="1"/>
              <a:t>Enum</a:t>
            </a:r>
            <a:r>
              <a:rPr lang="en-US" b="0" dirty="0"/>
              <a:t>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8B92-8E37-49A4-BBE4-A2C70CD3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Enumerations serve the purpose of representing a group of named constants in a programming language. For example the 4 suits in a deck of playing cards may be 4 enumerators named Club, Diamond, Heart, and Spade, belonging to an enumerated type named Suit. </a:t>
            </a:r>
          </a:p>
          <a:p>
            <a:r>
              <a:rPr lang="en-US" dirty="0" err="1">
                <a:ea typeface="+mn-lt"/>
                <a:cs typeface="+mn-lt"/>
              </a:rPr>
              <a:t>Enums</a:t>
            </a:r>
            <a:r>
              <a:rPr lang="en-US" dirty="0">
                <a:ea typeface="+mn-lt"/>
                <a:cs typeface="+mn-lt"/>
              </a:rPr>
              <a:t> are used when we know all possible values at </a:t>
            </a:r>
            <a:r>
              <a:rPr lang="en-US" b="1" dirty="0">
                <a:ea typeface="+mn-lt"/>
                <a:cs typeface="+mn-lt"/>
              </a:rPr>
              <a:t>compile time</a:t>
            </a:r>
            <a:r>
              <a:rPr lang="en-US" dirty="0">
                <a:ea typeface="+mn-lt"/>
                <a:cs typeface="+mn-lt"/>
              </a:rPr>
              <a:t>, such as choices on a menu, rounding modes, command line flags, etc. It is not necessary that the set of constants in an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type stay </a:t>
            </a:r>
            <a:r>
              <a:rPr lang="en-US" b="1" dirty="0">
                <a:ea typeface="+mn-lt"/>
                <a:cs typeface="+mn-lt"/>
              </a:rPr>
              <a:t>fixed</a:t>
            </a:r>
            <a:r>
              <a:rPr lang="en-US" dirty="0">
                <a:ea typeface="+mn-lt"/>
                <a:cs typeface="+mn-lt"/>
              </a:rPr>
              <a:t> for all time.</a:t>
            </a:r>
          </a:p>
        </p:txBody>
      </p:sp>
    </p:spTree>
    <p:extLst>
      <p:ext uri="{BB962C8B-B14F-4D97-AF65-F5344CB8AC3E}">
        <p14:creationId xmlns:p14="http://schemas.microsoft.com/office/powerpoint/2010/main" val="68854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1CA0-0B03-45D4-AC81-7A95CDD8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dirty="0" err="1"/>
              <a:t>Enum</a:t>
            </a:r>
            <a:r>
              <a:rPr lang="en-US" b="0" dirty="0"/>
              <a:t>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8B92-8E37-49A4-BBE4-A2C70CD3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9" y="2222287"/>
            <a:ext cx="10577320" cy="446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Enum</a:t>
            </a:r>
            <a:r>
              <a:rPr lang="en-US" b="1" dirty="0">
                <a:ea typeface="+mn-lt"/>
                <a:cs typeface="+mn-lt"/>
              </a:rPr>
              <a:t> and Inheritance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</a:t>
            </a:r>
            <a:r>
              <a:rPr lang="en-US" dirty="0" err="1">
                <a:ea typeface="+mn-lt"/>
                <a:cs typeface="+mn-lt"/>
              </a:rPr>
              <a:t>enums</a:t>
            </a:r>
            <a:r>
              <a:rPr lang="en-US" dirty="0">
                <a:ea typeface="+mn-lt"/>
                <a:cs typeface="+mn-lt"/>
              </a:rPr>
              <a:t> implicitly extend </a:t>
            </a:r>
            <a:r>
              <a:rPr lang="en-US" b="1" dirty="0" err="1">
                <a:ea typeface="+mn-lt"/>
                <a:cs typeface="+mn-lt"/>
              </a:rPr>
              <a:t>java.lang.Enum</a:t>
            </a:r>
            <a:r>
              <a:rPr lang="en-US" b="1" dirty="0">
                <a:ea typeface="+mn-lt"/>
                <a:cs typeface="+mn-lt"/>
              </a:rPr>
              <a:t> class</a:t>
            </a:r>
            <a:r>
              <a:rPr lang="en-US" dirty="0">
                <a:ea typeface="+mn-lt"/>
                <a:cs typeface="+mn-lt"/>
              </a:rPr>
              <a:t>. As a class can only extend </a:t>
            </a:r>
            <a:r>
              <a:rPr lang="en-US" b="1" dirty="0">
                <a:ea typeface="+mn-lt"/>
                <a:cs typeface="+mn-lt"/>
              </a:rPr>
              <a:t>one</a:t>
            </a:r>
            <a:r>
              <a:rPr lang="en-US" dirty="0">
                <a:ea typeface="+mn-lt"/>
                <a:cs typeface="+mn-lt"/>
              </a:rPr>
              <a:t> parent in Java, so an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cannot extend anything else.</a:t>
            </a:r>
          </a:p>
          <a:p>
            <a:r>
              <a:rPr lang="en-US" b="1" dirty="0" err="1">
                <a:ea typeface="+mn-lt"/>
                <a:cs typeface="+mn-lt"/>
              </a:rPr>
              <a:t>toString</a:t>
            </a:r>
            <a:r>
              <a:rPr lang="en-US" b="1" dirty="0">
                <a:ea typeface="+mn-lt"/>
                <a:cs typeface="+mn-lt"/>
              </a:rPr>
              <a:t>() method</a:t>
            </a:r>
            <a:r>
              <a:rPr lang="en-US" dirty="0">
                <a:ea typeface="+mn-lt"/>
                <a:cs typeface="+mn-lt"/>
              </a:rPr>
              <a:t> is overridden in </a:t>
            </a:r>
            <a:r>
              <a:rPr lang="en-US" b="1" dirty="0" err="1">
                <a:ea typeface="+mn-lt"/>
                <a:cs typeface="+mn-lt"/>
              </a:rPr>
              <a:t>java.lang.Enum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class</a:t>
            </a:r>
            <a:r>
              <a:rPr lang="en-US" dirty="0" err="1">
                <a:ea typeface="+mn-lt"/>
                <a:cs typeface="+mn-lt"/>
              </a:rPr>
              <a:t>,which</a:t>
            </a:r>
            <a:r>
              <a:rPr lang="en-US" dirty="0">
                <a:ea typeface="+mn-lt"/>
                <a:cs typeface="+mn-lt"/>
              </a:rPr>
              <a:t> returns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constant name.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can implement many interfaces.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values(), ordinal() and </a:t>
            </a:r>
            <a:r>
              <a:rPr lang="en-US" b="1" dirty="0" err="1">
                <a:ea typeface="+mn-lt"/>
                <a:cs typeface="+mn-lt"/>
              </a:rPr>
              <a:t>valueOf</a:t>
            </a:r>
            <a:r>
              <a:rPr lang="en-US" b="1" dirty="0">
                <a:ea typeface="+mn-lt"/>
                <a:cs typeface="+mn-lt"/>
              </a:rPr>
              <a:t>() methods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These methods are present inside </a:t>
            </a:r>
            <a:r>
              <a:rPr lang="en-US" b="1" dirty="0" err="1">
                <a:ea typeface="+mn-lt"/>
                <a:cs typeface="+mn-lt"/>
              </a:rPr>
              <a:t>java.lang.Enum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>
                <a:ea typeface="+mn-lt"/>
                <a:cs typeface="+mn-lt"/>
              </a:rPr>
              <a:t>values() method</a:t>
            </a:r>
            <a:r>
              <a:rPr lang="en-US" dirty="0">
                <a:ea typeface="+mn-lt"/>
                <a:cs typeface="+mn-lt"/>
              </a:rPr>
              <a:t> can be used to return all values present inside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Order is important in </a:t>
            </a:r>
            <a:r>
              <a:rPr lang="en-US" dirty="0" err="1">
                <a:ea typeface="+mn-lt"/>
                <a:cs typeface="+mn-lt"/>
              </a:rPr>
              <a:t>enums.By</a:t>
            </a:r>
            <a:r>
              <a:rPr lang="en-US" dirty="0">
                <a:ea typeface="+mn-lt"/>
                <a:cs typeface="+mn-lt"/>
              </a:rPr>
              <a:t> using </a:t>
            </a:r>
            <a:r>
              <a:rPr lang="en-US" b="1" dirty="0">
                <a:ea typeface="+mn-lt"/>
                <a:cs typeface="+mn-lt"/>
              </a:rPr>
              <a:t>ordinal() method</a:t>
            </a:r>
            <a:r>
              <a:rPr lang="en-US" dirty="0">
                <a:ea typeface="+mn-lt"/>
                <a:cs typeface="+mn-lt"/>
              </a:rPr>
              <a:t>, each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constant index can be found, just like array index.</a:t>
            </a:r>
          </a:p>
          <a:p>
            <a:r>
              <a:rPr lang="en-US" b="1" dirty="0" err="1">
                <a:ea typeface="+mn-lt"/>
                <a:cs typeface="+mn-lt"/>
              </a:rPr>
              <a:t>valueOf</a:t>
            </a:r>
            <a:r>
              <a:rPr lang="en-US" b="1" dirty="0">
                <a:ea typeface="+mn-lt"/>
                <a:cs typeface="+mn-lt"/>
              </a:rPr>
              <a:t>() method</a:t>
            </a:r>
            <a:r>
              <a:rPr lang="en-US" dirty="0">
                <a:ea typeface="+mn-lt"/>
                <a:cs typeface="+mn-lt"/>
              </a:rPr>
              <a:t> returns the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constant of the specified string value, if exists.</a:t>
            </a:r>
          </a:p>
        </p:txBody>
      </p:sp>
    </p:spTree>
    <p:extLst>
      <p:ext uri="{BB962C8B-B14F-4D97-AF65-F5344CB8AC3E}">
        <p14:creationId xmlns:p14="http://schemas.microsoft.com/office/powerpoint/2010/main" val="4009234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1CA0-0B03-45D4-AC81-7A95CDD8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dirty="0" err="1"/>
              <a:t>Enum</a:t>
            </a:r>
            <a:r>
              <a:rPr lang="en-US" b="0" dirty="0"/>
              <a:t>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8B92-8E37-49A4-BBE4-A2C70CD3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9" y="2222287"/>
            <a:ext cx="10577320" cy="44667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>
                <a:ea typeface="+mn-lt"/>
                <a:cs typeface="+mn-lt"/>
              </a:rPr>
              <a:t>enum</a:t>
            </a:r>
            <a:r>
              <a:rPr lang="en-US" b="1" dirty="0">
                <a:ea typeface="+mn-lt"/>
                <a:cs typeface="+mn-lt"/>
              </a:rPr>
              <a:t> and constructor :</a:t>
            </a:r>
            <a:endParaRPr lang="en-US" dirty="0"/>
          </a:p>
          <a:p>
            <a:pPr>
              <a:buFont typeface="Wingdings 2"/>
              <a:buChar char=""/>
            </a:pP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can contain constructor and it is executed separately for each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constant at the time of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class loading.</a:t>
            </a:r>
            <a:endParaRPr lang="en-US" dirty="0"/>
          </a:p>
          <a:p>
            <a:pPr>
              <a:buFont typeface="Wingdings 2"/>
              <a:buChar char=""/>
            </a:pPr>
            <a:r>
              <a:rPr lang="en-US" dirty="0">
                <a:ea typeface="+mn-lt"/>
                <a:cs typeface="+mn-lt"/>
              </a:rPr>
              <a:t>We can’t create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objects explicitly and hence we can’t invoke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constructor directly.</a:t>
            </a: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enum</a:t>
            </a:r>
            <a:r>
              <a:rPr lang="en-US" b="1" dirty="0">
                <a:ea typeface="+mn-lt"/>
                <a:cs typeface="+mn-lt"/>
              </a:rPr>
              <a:t> and methods :</a:t>
            </a:r>
            <a:endParaRPr lang="en-US"/>
          </a:p>
          <a:p>
            <a:pPr>
              <a:buFont typeface="Wingdings 2"/>
              <a:buChar char=""/>
            </a:pP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can contain </a:t>
            </a:r>
            <a:r>
              <a:rPr lang="en-US" b="1" dirty="0">
                <a:ea typeface="+mn-lt"/>
                <a:cs typeface="+mn-lt"/>
              </a:rPr>
              <a:t>concrete</a:t>
            </a:r>
            <a:r>
              <a:rPr lang="en-US" dirty="0">
                <a:ea typeface="+mn-lt"/>
                <a:cs typeface="+mn-lt"/>
              </a:rPr>
              <a:t> methods only i.e. no any </a:t>
            </a:r>
            <a:r>
              <a:rPr lang="en-US" b="1" dirty="0">
                <a:ea typeface="+mn-lt"/>
                <a:cs typeface="+mn-lt"/>
              </a:rPr>
              <a:t>abstract</a:t>
            </a:r>
            <a:r>
              <a:rPr lang="en-US" dirty="0">
                <a:ea typeface="+mn-lt"/>
                <a:cs typeface="+mn-lt"/>
              </a:rPr>
              <a:t> 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7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7E8B-C90F-4B71-8E37-BB6A5C1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dirty="0"/>
              <a:t>Lambda Expressions in Java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68DE-E0D7-4A19-9D40-958DEB54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Lambda expressions basically express instances of functional interfaces (An interface with single abstract method is called functional interface. An example is </a:t>
            </a:r>
            <a:r>
              <a:rPr lang="en-US" dirty="0" err="1">
                <a:ea typeface="+mn-lt"/>
                <a:cs typeface="+mn-lt"/>
              </a:rPr>
              <a:t>java.lang.Runnable</a:t>
            </a:r>
            <a:r>
              <a:rPr lang="en-US" dirty="0">
                <a:ea typeface="+mn-lt"/>
                <a:cs typeface="+mn-lt"/>
              </a:rPr>
              <a:t>). lambda expressions implement the only abstract function and therefore implement functional interfaces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lambda expressions are added in Java 8 and provide below functionalities.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Enable to treat functionality as a method argument, or code as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function that can be created without belonging to any class.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lambda expression can be passed around as if it was an object and executed on 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7E8B-C90F-4B71-8E37-BB6A5C1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dirty="0"/>
              <a:t>Lambda Expressions in Java 8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36BAE5-85B1-4448-BFB9-4B267F87D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12" y="2686768"/>
            <a:ext cx="10554574" cy="27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7E8B-C90F-4B71-8E37-BB6A5C1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dirty="0"/>
              <a:t>Lambda Expressions in Java 8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FDF4-37F2-4B96-9050-9373281F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9" y="2222287"/>
            <a:ext cx="11145976" cy="4398510"/>
          </a:xfrm>
        </p:spPr>
        <p:txBody>
          <a:bodyPr/>
          <a:lstStyle/>
          <a:p>
            <a:r>
              <a:rPr lang="en-US" b="1" dirty="0">
                <a:ea typeface="+mn-lt"/>
                <a:cs typeface="+mn-lt"/>
              </a:rPr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lambda operator -&gt; body</a:t>
            </a:r>
            <a:endParaRPr lang="en-US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en-US" dirty="0">
                <a:ea typeface="+mn-lt"/>
                <a:cs typeface="+mn-lt"/>
              </a:rPr>
              <a:t>where lambda operator can be: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ea typeface="+mn-lt"/>
                <a:cs typeface="+mn-lt"/>
              </a:rPr>
              <a:t>Zero parameter: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() -&gt; </a:t>
            </a:r>
            <a:r>
              <a:rPr lang="en-US" dirty="0" err="1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("Zero parameter lambda");</a:t>
            </a:r>
            <a:endParaRPr lang="en-US">
              <a:solidFill>
                <a:srgbClr val="00B05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ea typeface="+mn-lt"/>
                <a:cs typeface="+mn-lt"/>
              </a:rPr>
              <a:t>One parameter: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(p) -&gt; </a:t>
            </a:r>
            <a:r>
              <a:rPr lang="en-US" dirty="0" err="1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("One parameter: " + p);</a:t>
            </a:r>
            <a:endParaRPr lang="en-US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en-US" dirty="0">
                <a:ea typeface="+mn-lt"/>
                <a:cs typeface="+mn-lt"/>
              </a:rPr>
              <a:t>It is not mandatory to use parentheses, if the type of that variable can be inferred from the context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ea typeface="+mn-lt"/>
                <a:cs typeface="+mn-lt"/>
              </a:rPr>
              <a:t>Multiple parameters :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(p1, p2) -&gt; </a:t>
            </a:r>
            <a:r>
              <a:rPr lang="en-US" err="1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("Multiple parameters: " + p1 + ", "</a:t>
            </a:r>
            <a:endParaRPr lang="en-US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21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833B-C141-438D-BF38-EF743A40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0954-3902-4C6A-A7FC-A6CE0209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69" y="2222287"/>
            <a:ext cx="10576660" cy="4387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Java HashSet class is used to create a collection that uses a hash table for storage. It inherits the </a:t>
            </a:r>
            <a:r>
              <a:rPr lang="en-US" dirty="0" err="1">
                <a:ea typeface="+mn-lt"/>
                <a:cs typeface="+mn-lt"/>
              </a:rPr>
              <a:t>AbstractSet</a:t>
            </a:r>
            <a:r>
              <a:rPr lang="en-US" dirty="0">
                <a:ea typeface="+mn-lt"/>
                <a:cs typeface="+mn-lt"/>
              </a:rPr>
              <a:t> class and implements Set interface.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important points about Java HashSet class are: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HashSet stores the elements by using a mechanism called </a:t>
            </a:r>
            <a:r>
              <a:rPr lang="en-US" b="1" dirty="0">
                <a:ea typeface="+mn-lt"/>
                <a:cs typeface="+mn-lt"/>
              </a:rPr>
              <a:t>hashing.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HashSet contains unique elements only.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HashSet allows null value.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HashSet class is non synchronized.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HashSet doesn't maintain the insertion order. Here, elements are inserted on the basis of their </a:t>
            </a:r>
            <a:r>
              <a:rPr lang="en-US" dirty="0" err="1">
                <a:ea typeface="+mn-lt"/>
                <a:cs typeface="+mn-lt"/>
              </a:rPr>
              <a:t>hashcode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HashSet is the best approach for search operations.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initial default capacity of HashSet is 16, and the load factor is 0.75.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833B-C141-438D-BF38-EF743A40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0954-3902-4C6A-A7FC-A6CE0209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69" y="2222287"/>
            <a:ext cx="10576660" cy="4387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Difference between List and Set</a:t>
            </a:r>
          </a:p>
          <a:p>
            <a:r>
              <a:rPr lang="en-US" dirty="0">
                <a:ea typeface="+mn-lt"/>
                <a:cs typeface="+mn-lt"/>
              </a:rPr>
              <a:t>A list can contain duplicate elements whereas Set contains unique elements only.</a:t>
            </a:r>
          </a:p>
          <a:p>
            <a:pPr>
              <a:buNone/>
            </a:pPr>
            <a:r>
              <a:rPr lang="en-US" dirty="0"/>
              <a:t>Hierarchy of HashSet class</a:t>
            </a:r>
          </a:p>
          <a:p>
            <a:r>
              <a:rPr lang="en-US" dirty="0">
                <a:ea typeface="+mn-lt"/>
                <a:cs typeface="+mn-lt"/>
              </a:rPr>
              <a:t>The HashSet class extends </a:t>
            </a:r>
            <a:r>
              <a:rPr lang="en-US" dirty="0" err="1">
                <a:ea typeface="+mn-lt"/>
                <a:cs typeface="+mn-lt"/>
              </a:rPr>
              <a:t>AbstractSet</a:t>
            </a:r>
            <a:r>
              <a:rPr lang="en-US" dirty="0">
                <a:ea typeface="+mn-lt"/>
                <a:cs typeface="+mn-lt"/>
              </a:rPr>
              <a:t> class which implements Set interface. The Set interface inherits Collection and </a:t>
            </a:r>
            <a:r>
              <a:rPr lang="en-US" dirty="0" err="1">
                <a:ea typeface="+mn-lt"/>
                <a:cs typeface="+mn-lt"/>
              </a:rPr>
              <a:t>Iterable</a:t>
            </a:r>
            <a:r>
              <a:rPr lang="en-US" dirty="0">
                <a:ea typeface="+mn-lt"/>
                <a:cs typeface="+mn-lt"/>
              </a:rPr>
              <a:t> interfaces in hierarchical order.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5833B-C141-438D-BF38-EF743A40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Java HashSet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7F782E-C656-4D23-B02C-6A9D70B26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7297" y="643467"/>
            <a:ext cx="2644316" cy="59779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2094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BE39-6CF6-4E70-A2C6-701B597D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Map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FD05-D930-4E0B-A30F-1177B572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 map contains values on the basis of key, i.e. key and value pair. Each key and value pair is known as an entry. A Map contains unique keys.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Map is useful if you have to search, update or delete elements on the basis of a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3BE39-6CF6-4E70-A2C6-701B597D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Java Map Interface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612854-0306-47E4-A038-76155A9D6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9049" y="643465"/>
            <a:ext cx="537090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0369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D1C-3529-43F7-A9F1-1FA5908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HashMap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5058-AC49-41E9-951C-D3CA1BA0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9" y="2222287"/>
            <a:ext cx="10577320" cy="44098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Java HashMap class implements the map interface by using a hash table. It inherits </a:t>
            </a:r>
            <a:r>
              <a:rPr lang="en-US" dirty="0" err="1">
                <a:ea typeface="+mn-lt"/>
                <a:cs typeface="+mn-lt"/>
              </a:rPr>
              <a:t>AbstractMap</a:t>
            </a:r>
            <a:r>
              <a:rPr lang="en-US" dirty="0">
                <a:ea typeface="+mn-lt"/>
                <a:cs typeface="+mn-lt"/>
              </a:rPr>
              <a:t> class and implements Map interface.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Points to remember</a:t>
            </a:r>
          </a:p>
          <a:p>
            <a:r>
              <a:rPr lang="en-US" dirty="0">
                <a:ea typeface="+mn-lt"/>
                <a:cs typeface="+mn-lt"/>
              </a:rPr>
              <a:t>Java HashMap class contains values based on the key.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HashMap class contains only unique keys.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HashMap class may have one null key and multiple null values.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HashMap class is non synchronized.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HashMap class maintains no order.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initial default capacity of Java HashMap class is 16 with a load factor of 0.75.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B3D1C-3529-43F7-A9F1-1FA59081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Java HashMap class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A9A17E-42D2-4839-8629-DB9A6C68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0584" y="916533"/>
            <a:ext cx="3847950" cy="48517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380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Quotable</vt:lpstr>
      <vt:lpstr>Collection API – section 2</vt:lpstr>
      <vt:lpstr>Agenda</vt:lpstr>
      <vt:lpstr>Java HashSet</vt:lpstr>
      <vt:lpstr>Java HashSet</vt:lpstr>
      <vt:lpstr>Java HashSet</vt:lpstr>
      <vt:lpstr>Java Map Interface</vt:lpstr>
      <vt:lpstr>Java Map Interface</vt:lpstr>
      <vt:lpstr>Java HashMap class</vt:lpstr>
      <vt:lpstr>Java HashMap class</vt:lpstr>
      <vt:lpstr>Java Hashtable class</vt:lpstr>
      <vt:lpstr>Difference between  HashMap and Hashtable</vt:lpstr>
      <vt:lpstr>Sorting in Collection</vt:lpstr>
      <vt:lpstr>      Java Comparable interface</vt:lpstr>
      <vt:lpstr>      Java Comparable interface</vt:lpstr>
      <vt:lpstr>Java Comparator interface</vt:lpstr>
      <vt:lpstr>Java Comparator interface</vt:lpstr>
      <vt:lpstr>Difference between Comparable and Comparator</vt:lpstr>
      <vt:lpstr>Stack</vt:lpstr>
      <vt:lpstr>Queue Interface</vt:lpstr>
      <vt:lpstr>PriorityQueue</vt:lpstr>
      <vt:lpstr>Enum in Java</vt:lpstr>
      <vt:lpstr>Enum in Java</vt:lpstr>
      <vt:lpstr>Enum in Java</vt:lpstr>
      <vt:lpstr>Lambda Expressions in Java 8</vt:lpstr>
      <vt:lpstr>Lambda Expressions in Java 8</vt:lpstr>
      <vt:lpstr>Lambda Expressions in Java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233</cp:revision>
  <dcterms:created xsi:type="dcterms:W3CDTF">2014-08-26T23:49:58Z</dcterms:created>
  <dcterms:modified xsi:type="dcterms:W3CDTF">2019-07-25T15:08:36Z</dcterms:modified>
</cp:coreProperties>
</file>