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handoutMasterIdLst>
    <p:handoutMasterId r:id="rId16"/>
  </p:handoutMasterIdLst>
  <p:sldIdLst>
    <p:sldId id="256" r:id="rId4"/>
    <p:sldId id="267" r:id="rId5"/>
    <p:sldId id="268" r:id="rId6"/>
    <p:sldId id="299" r:id="rId7"/>
    <p:sldId id="300" r:id="rId8"/>
    <p:sldId id="301" r:id="rId9"/>
    <p:sldId id="302" r:id="rId10"/>
    <p:sldId id="269" r:id="rId11"/>
    <p:sldId id="303" r:id="rId12"/>
    <p:sldId id="304" r:id="rId13"/>
    <p:sldId id="262"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D4CD"/>
    <a:srgbClr val="DFF8F8"/>
    <a:srgbClr val="179A9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5" autoAdjust="0"/>
  </p:normalViewPr>
  <p:slideViewPr>
    <p:cSldViewPr>
      <p:cViewPr varScale="1">
        <p:scale>
          <a:sx n="108" d="100"/>
          <a:sy n="108" d="100"/>
        </p:scale>
        <p:origin x="730" y="86"/>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2021-03-15</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2021-03-15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6907" y="555526"/>
            <a:ext cx="4450844" cy="1152128"/>
          </a:xfrm>
        </p:spPr>
        <p:txBody>
          <a:bodyPr/>
          <a:lstStyle/>
          <a:p>
            <a:r>
              <a:rPr lang="en-US" altLang="ko-KR" sz="4000" dirty="0">
                <a:solidFill>
                  <a:srgbClr val="FFFF00"/>
                </a:solidFill>
                <a:ea typeface="맑은 고딕" pitchFamily="50" charset="-127"/>
              </a:rPr>
              <a:t>Overfitting issue in machine learning</a:t>
            </a:r>
            <a:endParaRPr lang="en-US" altLang="ko-KR" sz="4000" dirty="0">
              <a:solidFill>
                <a:srgbClr val="FFFF00"/>
              </a:solidFill>
            </a:endParaRPr>
          </a:p>
        </p:txBody>
      </p:sp>
      <p:sp>
        <p:nvSpPr>
          <p:cNvPr id="4" name="Text Placeholder 3"/>
          <p:cNvSpPr>
            <a:spLocks noGrp="1"/>
          </p:cNvSpPr>
          <p:nvPr>
            <p:ph type="body" sz="quarter" idx="11"/>
          </p:nvPr>
        </p:nvSpPr>
        <p:spPr>
          <a:xfrm>
            <a:off x="396906" y="2355726"/>
            <a:ext cx="4823165" cy="576064"/>
          </a:xfrm>
        </p:spPr>
        <p:txBody>
          <a:bodyPr/>
          <a:lstStyle/>
          <a:p>
            <a:pPr>
              <a:spcBef>
                <a:spcPts val="0"/>
              </a:spcBef>
              <a:defRPr/>
            </a:pPr>
            <a:r>
              <a:rPr lang="en-US" altLang="ko-KR" sz="2000" b="1" dirty="0"/>
              <a:t>Student : </a:t>
            </a:r>
            <a:r>
              <a:rPr lang="en-US" altLang="ko-KR" sz="2000" b="1" dirty="0" err="1"/>
              <a:t>Đinh</a:t>
            </a:r>
            <a:r>
              <a:rPr lang="en-US" altLang="ko-KR" sz="2000" b="1" dirty="0"/>
              <a:t> </a:t>
            </a:r>
            <a:r>
              <a:rPr lang="en-US" altLang="ko-KR" sz="2000" b="1" dirty="0" err="1"/>
              <a:t>Hồng</a:t>
            </a:r>
            <a:r>
              <a:rPr lang="en-US" altLang="ko-KR" sz="2000" b="1" dirty="0"/>
              <a:t> </a:t>
            </a:r>
            <a:r>
              <a:rPr lang="en-US" altLang="ko-KR" sz="2000" b="1" dirty="0" err="1"/>
              <a:t>Hà</a:t>
            </a:r>
            <a:r>
              <a:rPr lang="en-US" altLang="ko-KR" sz="2000" b="1" dirty="0"/>
              <a:t> – 518H0171</a:t>
            </a:r>
          </a:p>
          <a:p>
            <a:pPr>
              <a:spcBef>
                <a:spcPts val="0"/>
              </a:spcBef>
              <a:defRPr/>
            </a:pPr>
            <a:r>
              <a:rPr lang="en-US" altLang="ko-KR" sz="2000" b="1" dirty="0"/>
              <a:t>Instructor : PGS Lê Anh </a:t>
            </a:r>
            <a:r>
              <a:rPr lang="en-US" altLang="ko-KR" sz="2000" b="1" dirty="0" err="1"/>
              <a:t>Cường</a:t>
            </a:r>
            <a:endParaRPr lang="en-US" altLang="ko-KR" sz="2000" dirty="0"/>
          </a:p>
        </p:txBody>
      </p:sp>
      <p:sp>
        <p:nvSpPr>
          <p:cNvPr id="5" name="TextBox 4"/>
          <p:cNvSpPr txBox="1"/>
          <p:nvPr/>
        </p:nvSpPr>
        <p:spPr>
          <a:xfrm>
            <a:off x="425754" y="3075806"/>
            <a:ext cx="1440160" cy="338554"/>
          </a:xfrm>
          <a:prstGeom prst="rect">
            <a:avLst/>
          </a:prstGeom>
          <a:noFill/>
        </p:spPr>
        <p:txBody>
          <a:bodyPr wrap="square" rtlCol="0">
            <a:spAutoFit/>
          </a:bodyPr>
          <a:lstStyle/>
          <a:p>
            <a:r>
              <a:rPr lang="en-US" altLang="ko-KR" sz="1600" dirty="0">
                <a:solidFill>
                  <a:schemeClr val="bg1"/>
                </a:solidFill>
                <a:cs typeface="Arial" pitchFamily="34" charset="0"/>
              </a:rPr>
              <a:t>Group 21</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32">
            <a:extLst>
              <a:ext uri="{FF2B5EF4-FFF2-40B4-BE49-F238E27FC236}">
                <a16:creationId xmlns:a16="http://schemas.microsoft.com/office/drawing/2014/main" id="{D57045D5-BC4F-4993-AF9D-61291E46514C}"/>
              </a:ext>
            </a:extLst>
          </p:cNvPr>
          <p:cNvSpPr>
            <a:spLocks noGrp="1"/>
          </p:cNvSpPr>
          <p:nvPr>
            <p:ph type="body" sz="quarter" idx="10"/>
          </p:nvPr>
        </p:nvSpPr>
        <p:spPr>
          <a:xfrm>
            <a:off x="0" y="55444"/>
            <a:ext cx="9144000" cy="576064"/>
          </a:xfrm>
        </p:spPr>
        <p:txBody>
          <a:bodyPr/>
          <a:lstStyle/>
          <a:p>
            <a:r>
              <a:rPr lang="en-US" b="0" i="0" dirty="0">
                <a:effectLst/>
                <a:latin typeface="Roboto"/>
              </a:rPr>
              <a:t>How to resolve Overfitting </a:t>
            </a:r>
          </a:p>
        </p:txBody>
      </p:sp>
      <p:sp>
        <p:nvSpPr>
          <p:cNvPr id="30" name="TextBox 29">
            <a:extLst>
              <a:ext uri="{FF2B5EF4-FFF2-40B4-BE49-F238E27FC236}">
                <a16:creationId xmlns:a16="http://schemas.microsoft.com/office/drawing/2014/main" id="{9C00D55C-0115-46BA-B958-8D1D326AF774}"/>
              </a:ext>
            </a:extLst>
          </p:cNvPr>
          <p:cNvSpPr txBox="1"/>
          <p:nvPr/>
        </p:nvSpPr>
        <p:spPr>
          <a:xfrm>
            <a:off x="683568" y="843558"/>
            <a:ext cx="6840760" cy="3477875"/>
          </a:xfrm>
          <a:prstGeom prst="rect">
            <a:avLst/>
          </a:prstGeom>
          <a:noFill/>
        </p:spPr>
        <p:txBody>
          <a:bodyPr wrap="square" rtlCol="0">
            <a:spAutoFit/>
          </a:bodyPr>
          <a:lstStyle/>
          <a:p>
            <a:pPr marL="457200" indent="-457200" algn="l">
              <a:buAutoNum type="arabicPeriod"/>
            </a:pPr>
            <a:r>
              <a:rPr lang="en-US" sz="2000" b="0" i="0" dirty="0">
                <a:solidFill>
                  <a:srgbClr val="292929"/>
                </a:solidFill>
                <a:effectLst/>
                <a:latin typeface="sohne"/>
              </a:rPr>
              <a:t>Reduce Features</a:t>
            </a:r>
          </a:p>
          <a:p>
            <a:pPr marL="457200" indent="-457200">
              <a:buFontTx/>
              <a:buAutoNum type="arabicPeriod"/>
            </a:pPr>
            <a:r>
              <a:rPr lang="en-US" sz="2000" b="0" i="0" dirty="0">
                <a:solidFill>
                  <a:srgbClr val="292929"/>
                </a:solidFill>
                <a:effectLst/>
                <a:latin typeface="sohne"/>
              </a:rPr>
              <a:t>Model Selection Algorithms</a:t>
            </a:r>
          </a:p>
          <a:p>
            <a:pPr marL="457200" indent="-457200">
              <a:buFontTx/>
              <a:buAutoNum type="arabicPeriod"/>
            </a:pPr>
            <a:r>
              <a:rPr lang="en-US" sz="2000" b="0" i="0" dirty="0">
                <a:solidFill>
                  <a:srgbClr val="292929"/>
                </a:solidFill>
                <a:effectLst/>
                <a:latin typeface="sohne"/>
              </a:rPr>
              <a:t>Regularization:</a:t>
            </a:r>
          </a:p>
          <a:p>
            <a:pPr lvl="1"/>
            <a:r>
              <a:rPr lang="en-US" b="0" i="0" dirty="0">
                <a:solidFill>
                  <a:srgbClr val="292929"/>
                </a:solidFill>
                <a:effectLst/>
                <a:latin typeface="charter"/>
              </a:rPr>
              <a:t>The aim of regularization is to keep all of the features but impose a constraint on the magnitude of the coefficients</a:t>
            </a:r>
            <a:r>
              <a:rPr lang="en-US" sz="2000" b="0" i="0" dirty="0">
                <a:solidFill>
                  <a:srgbClr val="292929"/>
                </a:solidFill>
                <a:effectLst/>
                <a:latin typeface="charter"/>
              </a:rPr>
              <a:t>.</a:t>
            </a:r>
            <a:endParaRPr lang="en-US" sz="2000" b="0" i="0" dirty="0">
              <a:solidFill>
                <a:srgbClr val="292929"/>
              </a:solidFill>
              <a:effectLst/>
              <a:latin typeface="sohne"/>
            </a:endParaRPr>
          </a:p>
          <a:p>
            <a:pPr marL="800100" lvl="1" indent="-342900">
              <a:buFont typeface="Arial" panose="020B0604020202020204" pitchFamily="34" charset="0"/>
              <a:buChar char="•"/>
            </a:pPr>
            <a:r>
              <a:rPr lang="en-US" sz="2000" b="1" i="0" dirty="0">
                <a:solidFill>
                  <a:srgbClr val="292929"/>
                </a:solidFill>
                <a:effectLst/>
                <a:latin typeface="charter"/>
              </a:rPr>
              <a:t>LASSO</a:t>
            </a:r>
            <a:endParaRPr lang="en-US" sz="2000" b="0" i="0" dirty="0">
              <a:solidFill>
                <a:srgbClr val="292929"/>
              </a:solidFill>
              <a:effectLst/>
              <a:latin typeface="charter"/>
            </a:endParaRPr>
          </a:p>
          <a:p>
            <a:pPr marL="800100" lvl="1" indent="-342900">
              <a:buFont typeface="Arial" panose="020B0604020202020204" pitchFamily="34" charset="0"/>
              <a:buChar char="•"/>
            </a:pPr>
            <a:r>
              <a:rPr lang="en-US" sz="2000" b="1" i="0" dirty="0">
                <a:solidFill>
                  <a:srgbClr val="292929"/>
                </a:solidFill>
                <a:effectLst/>
                <a:latin typeface="charter"/>
              </a:rPr>
              <a:t>RIDGE</a:t>
            </a:r>
          </a:p>
          <a:p>
            <a:pPr lvl="1"/>
            <a:endParaRPr lang="en-US" sz="2000" b="0" i="0" dirty="0">
              <a:solidFill>
                <a:srgbClr val="292929"/>
              </a:solidFill>
              <a:effectLst/>
              <a:latin typeface="sohne"/>
            </a:endParaRPr>
          </a:p>
          <a:p>
            <a:pPr algn="l"/>
            <a:r>
              <a:rPr lang="en-US" sz="2000" b="0" i="0" dirty="0">
                <a:solidFill>
                  <a:srgbClr val="292929"/>
                </a:solidFill>
                <a:effectLst/>
                <a:latin typeface="sohne"/>
              </a:rPr>
              <a:t>- Solution 1 and 2 have problem is we might end up losing </a:t>
            </a:r>
          </a:p>
          <a:p>
            <a:pPr algn="l"/>
            <a:r>
              <a:rPr lang="en-US" sz="2000" b="0" i="0" dirty="0">
                <a:solidFill>
                  <a:srgbClr val="292929"/>
                </a:solidFill>
                <a:effectLst/>
                <a:latin typeface="sohne"/>
              </a:rPr>
              <a:t>valuable information so solution 3 is better</a:t>
            </a:r>
          </a:p>
          <a:p>
            <a:pPr lvl="1"/>
            <a:endParaRPr lang="en-US" sz="2000" b="0" i="0" dirty="0">
              <a:solidFill>
                <a:srgbClr val="292929"/>
              </a:solidFill>
              <a:effectLst/>
              <a:latin typeface="sohne"/>
            </a:endParaRPr>
          </a:p>
        </p:txBody>
      </p:sp>
    </p:spTree>
    <p:extLst>
      <p:ext uri="{BB962C8B-B14F-4D97-AF65-F5344CB8AC3E}">
        <p14:creationId xmlns:p14="http://schemas.microsoft.com/office/powerpoint/2010/main" val="427775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93490" y="2407719"/>
            <a:ext cx="4914813" cy="980118"/>
          </a:xfrm>
        </p:spPr>
        <p:txBody>
          <a:bodyPr/>
          <a:lstStyle/>
          <a:p>
            <a:pPr algn="l"/>
            <a:r>
              <a:rPr lang="en-US" b="1" i="0" dirty="0">
                <a:effectLst/>
                <a:latin typeface="Roboto"/>
              </a:rPr>
              <a:t>What is Overfitting in Machine Learning?</a:t>
            </a:r>
          </a:p>
        </p:txBody>
      </p:sp>
      <p:grpSp>
        <p:nvGrpSpPr>
          <p:cNvPr id="5" name="Group 4"/>
          <p:cNvGrpSpPr/>
          <p:nvPr/>
        </p:nvGrpSpPr>
        <p:grpSpPr>
          <a:xfrm>
            <a:off x="4251603" y="1455767"/>
            <a:ext cx="649059" cy="649059"/>
            <a:chOff x="5696729" y="3628850"/>
            <a:chExt cx="1800000" cy="1800000"/>
          </a:xfrm>
          <a:solidFill>
            <a:schemeClr val="bg1"/>
          </a:solidFill>
        </p:grpSpPr>
        <p:sp>
          <p:nvSpPr>
            <p:cNvPr id="6" name="Rectangle 5"/>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97944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843558"/>
            <a:ext cx="6984776" cy="3785652"/>
          </a:xfrm>
          <a:prstGeom prst="rect">
            <a:avLst/>
          </a:prstGeom>
          <a:noFill/>
          <a:ln>
            <a:solidFill>
              <a:srgbClr val="38D4CD"/>
            </a:solidFill>
          </a:ln>
        </p:spPr>
        <p:txBody>
          <a:bodyPr wrap="square" rtlCol="0">
            <a:spAutoFit/>
          </a:bodyPr>
          <a:lstStyle/>
          <a:p>
            <a:pPr marL="171450" indent="-171450">
              <a:buFont typeface="Arial" panose="020B0604020202020204" pitchFamily="34" charset="0"/>
              <a:buChar char="•"/>
            </a:pPr>
            <a:r>
              <a:rPr lang="en-US" altLang="ko-KR" sz="2000" dirty="0">
                <a:solidFill>
                  <a:schemeClr val="accent3"/>
                </a:solidFill>
                <a:latin typeface="Arial (Body)"/>
                <a:cs typeface="Arial" pitchFamily="34" charset="0"/>
              </a:rPr>
              <a:t>Statistical model is said to be overfitted, when we train it with a lot of data.</a:t>
            </a:r>
          </a:p>
          <a:p>
            <a:pPr marL="171450" indent="-171450">
              <a:buFont typeface="Arial" panose="020B0604020202020204" pitchFamily="34" charset="0"/>
              <a:buChar char="•"/>
            </a:pPr>
            <a:r>
              <a:rPr lang="en-US" altLang="ko-KR" sz="2000" dirty="0">
                <a:solidFill>
                  <a:schemeClr val="accent3"/>
                </a:solidFill>
                <a:latin typeface="Arial (Body)"/>
                <a:cs typeface="Arial" pitchFamily="34" charset="0"/>
              </a:rPr>
              <a:t>When a model gets trained with so much of data, it starts learning from the noise and inaccurate data entries in our data set or we have not supplied enough data. Then the model does not categorize the data correctly, because of too many details and noise. Meanwhile, it negatively affects the accuracy of the general model.</a:t>
            </a:r>
          </a:p>
          <a:p>
            <a:pPr marL="171450" indent="-171450">
              <a:buFont typeface="Arial" panose="020B0604020202020204" pitchFamily="34" charset="0"/>
              <a:buChar char="•"/>
            </a:pPr>
            <a:r>
              <a:rPr lang="en-US" sz="2000" b="0" i="0" dirty="0">
                <a:solidFill>
                  <a:srgbClr val="292929"/>
                </a:solidFill>
                <a:effectLst/>
                <a:latin typeface="Arial (Body)"/>
              </a:rPr>
              <a:t>The models that have been over-fit on the training data do not </a:t>
            </a:r>
            <a:r>
              <a:rPr lang="en-US" sz="2000" b="0" i="0" dirty="0" err="1">
                <a:solidFill>
                  <a:srgbClr val="292929"/>
                </a:solidFill>
                <a:effectLst/>
                <a:latin typeface="Arial (Body)"/>
              </a:rPr>
              <a:t>generalise</a:t>
            </a:r>
            <a:r>
              <a:rPr lang="en-US" sz="2000" b="0" i="0" dirty="0">
                <a:solidFill>
                  <a:srgbClr val="292929"/>
                </a:solidFill>
                <a:effectLst/>
                <a:latin typeface="Arial (Body)"/>
              </a:rPr>
              <a:t> well to new examples. They are not good at predicting unseen data.</a:t>
            </a:r>
            <a:endParaRPr lang="en-US" altLang="ko-KR" sz="2000" dirty="0">
              <a:solidFill>
                <a:schemeClr val="accent3"/>
              </a:solidFill>
              <a:latin typeface="Arial (Body)"/>
              <a:cs typeface="Arial" pitchFamily="34" charset="0"/>
            </a:endParaRPr>
          </a:p>
          <a:p>
            <a:pPr marL="171450" indent="-171450">
              <a:buFont typeface="Arial" panose="020B0604020202020204" pitchFamily="34" charset="0"/>
              <a:buChar char="•"/>
            </a:pPr>
            <a:endParaRPr lang="en-US" altLang="ko-KR" sz="2000" dirty="0">
              <a:solidFill>
                <a:schemeClr val="accent3"/>
              </a:solidFill>
              <a:latin typeface="Arial (Body)"/>
              <a:cs typeface="Arial" pitchFamily="34" charset="0"/>
            </a:endParaRPr>
          </a:p>
        </p:txBody>
      </p:sp>
      <p:sp>
        <p:nvSpPr>
          <p:cNvPr id="33" name="Text Placeholder 32">
            <a:extLst>
              <a:ext uri="{FF2B5EF4-FFF2-40B4-BE49-F238E27FC236}">
                <a16:creationId xmlns:a16="http://schemas.microsoft.com/office/drawing/2014/main" id="{3FFFF3F3-445A-4C86-9001-D55589AF5701}"/>
              </a:ext>
            </a:extLst>
          </p:cNvPr>
          <p:cNvSpPr>
            <a:spLocks noGrp="1"/>
          </p:cNvSpPr>
          <p:nvPr>
            <p:ph type="body" sz="quarter" idx="10"/>
          </p:nvPr>
        </p:nvSpPr>
        <p:spPr/>
        <p:txBody>
          <a:bodyPr/>
          <a:lstStyle/>
          <a:p>
            <a:r>
              <a:rPr lang="en-US" b="0" i="0" dirty="0">
                <a:effectLst/>
                <a:latin typeface="Roboto"/>
              </a:rPr>
              <a:t>Overfitting </a:t>
            </a:r>
          </a:p>
        </p:txBody>
      </p:sp>
    </p:spTree>
    <p:extLst>
      <p:ext uri="{BB962C8B-B14F-4D97-AF65-F5344CB8AC3E}">
        <p14:creationId xmlns:p14="http://schemas.microsoft.com/office/powerpoint/2010/main" val="128021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3FFFF3F3-445A-4C86-9001-D55589AF5701}"/>
              </a:ext>
            </a:extLst>
          </p:cNvPr>
          <p:cNvSpPr>
            <a:spLocks noGrp="1"/>
          </p:cNvSpPr>
          <p:nvPr>
            <p:ph type="body" sz="quarter" idx="10"/>
          </p:nvPr>
        </p:nvSpPr>
        <p:spPr/>
        <p:txBody>
          <a:bodyPr/>
          <a:lstStyle/>
          <a:p>
            <a:r>
              <a:rPr lang="en-US" b="0" i="0" dirty="0">
                <a:effectLst/>
                <a:latin typeface="Roboto"/>
              </a:rPr>
              <a:t>Overfitting </a:t>
            </a:r>
          </a:p>
        </p:txBody>
      </p:sp>
      <p:sp>
        <p:nvSpPr>
          <p:cNvPr id="5" name="TextBox 4">
            <a:extLst>
              <a:ext uri="{FF2B5EF4-FFF2-40B4-BE49-F238E27FC236}">
                <a16:creationId xmlns:a16="http://schemas.microsoft.com/office/drawing/2014/main" id="{8C1D554E-2C18-4437-95E0-B8526941CA5A}"/>
              </a:ext>
            </a:extLst>
          </p:cNvPr>
          <p:cNvSpPr txBox="1"/>
          <p:nvPr/>
        </p:nvSpPr>
        <p:spPr>
          <a:xfrm>
            <a:off x="1115616" y="843558"/>
            <a:ext cx="1512168" cy="369332"/>
          </a:xfrm>
          <a:prstGeom prst="rect">
            <a:avLst/>
          </a:prstGeom>
          <a:noFill/>
        </p:spPr>
        <p:txBody>
          <a:bodyPr wrap="square" rtlCol="0">
            <a:spAutoFit/>
          </a:bodyPr>
          <a:lstStyle/>
          <a:p>
            <a:r>
              <a:rPr lang="en-US" altLang="ko-KR" dirty="0">
                <a:solidFill>
                  <a:schemeClr val="accent3"/>
                </a:solidFill>
                <a:cs typeface="Arial" pitchFamily="34" charset="0"/>
              </a:rPr>
              <a:t>Data training</a:t>
            </a:r>
          </a:p>
        </p:txBody>
      </p:sp>
      <p:pic>
        <p:nvPicPr>
          <p:cNvPr id="3" name="Picture 2">
            <a:extLst>
              <a:ext uri="{FF2B5EF4-FFF2-40B4-BE49-F238E27FC236}">
                <a16:creationId xmlns:a16="http://schemas.microsoft.com/office/drawing/2014/main" id="{1A24FDB5-288E-4093-915F-91600A1A0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41" y="1275606"/>
            <a:ext cx="1656184" cy="1889232"/>
          </a:xfrm>
          <a:prstGeom prst="rect">
            <a:avLst/>
          </a:prstGeom>
        </p:spPr>
      </p:pic>
      <p:pic>
        <p:nvPicPr>
          <p:cNvPr id="7" name="Picture 6">
            <a:extLst>
              <a:ext uri="{FF2B5EF4-FFF2-40B4-BE49-F238E27FC236}">
                <a16:creationId xmlns:a16="http://schemas.microsoft.com/office/drawing/2014/main" id="{04B5DB9A-6982-46AA-8947-A6AEA8FEBE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159" y="1275606"/>
            <a:ext cx="1899753" cy="1610313"/>
          </a:xfrm>
          <a:prstGeom prst="rect">
            <a:avLst/>
          </a:prstGeom>
        </p:spPr>
      </p:pic>
      <p:pic>
        <p:nvPicPr>
          <p:cNvPr id="9" name="Picture 8">
            <a:extLst>
              <a:ext uri="{FF2B5EF4-FFF2-40B4-BE49-F238E27FC236}">
                <a16:creationId xmlns:a16="http://schemas.microsoft.com/office/drawing/2014/main" id="{25565E2C-8A53-496F-B8CA-45AE29F6A7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75" y="3242746"/>
            <a:ext cx="1656184" cy="1656184"/>
          </a:xfrm>
          <a:prstGeom prst="rect">
            <a:avLst/>
          </a:prstGeom>
        </p:spPr>
      </p:pic>
      <p:pic>
        <p:nvPicPr>
          <p:cNvPr id="11" name="Picture 10">
            <a:extLst>
              <a:ext uri="{FF2B5EF4-FFF2-40B4-BE49-F238E27FC236}">
                <a16:creationId xmlns:a16="http://schemas.microsoft.com/office/drawing/2014/main" id="{A33570B0-6A8C-4E84-99E8-1314085D88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2948635"/>
            <a:ext cx="1764794" cy="1895846"/>
          </a:xfrm>
          <a:prstGeom prst="rect">
            <a:avLst/>
          </a:prstGeom>
        </p:spPr>
      </p:pic>
      <p:cxnSp>
        <p:nvCxnSpPr>
          <p:cNvPr id="13" name="Straight Connector 12">
            <a:extLst>
              <a:ext uri="{FF2B5EF4-FFF2-40B4-BE49-F238E27FC236}">
                <a16:creationId xmlns:a16="http://schemas.microsoft.com/office/drawing/2014/main" id="{E59AE1C2-9345-41B7-8BB3-CF6C07787AA9}"/>
              </a:ext>
            </a:extLst>
          </p:cNvPr>
          <p:cNvCxnSpPr/>
          <p:nvPr/>
        </p:nvCxnSpPr>
        <p:spPr>
          <a:xfrm>
            <a:off x="4067944" y="885457"/>
            <a:ext cx="0" cy="400092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5CFBE1-4005-4B5D-8385-A6798ADB2B7C}"/>
              </a:ext>
            </a:extLst>
          </p:cNvPr>
          <p:cNvSpPr txBox="1"/>
          <p:nvPr/>
        </p:nvSpPr>
        <p:spPr>
          <a:xfrm>
            <a:off x="5857910" y="745822"/>
            <a:ext cx="1512168" cy="369332"/>
          </a:xfrm>
          <a:prstGeom prst="rect">
            <a:avLst/>
          </a:prstGeom>
          <a:noFill/>
        </p:spPr>
        <p:txBody>
          <a:bodyPr wrap="square" rtlCol="0">
            <a:spAutoFit/>
          </a:bodyPr>
          <a:lstStyle/>
          <a:p>
            <a:r>
              <a:rPr lang="en-US" altLang="ko-KR" dirty="0">
                <a:solidFill>
                  <a:schemeClr val="accent3"/>
                </a:solidFill>
                <a:cs typeface="Arial" pitchFamily="34" charset="0"/>
              </a:rPr>
              <a:t>Data test</a:t>
            </a:r>
          </a:p>
        </p:txBody>
      </p:sp>
      <p:pic>
        <p:nvPicPr>
          <p:cNvPr id="16" name="Picture 15">
            <a:extLst>
              <a:ext uri="{FF2B5EF4-FFF2-40B4-BE49-F238E27FC236}">
                <a16:creationId xmlns:a16="http://schemas.microsoft.com/office/drawing/2014/main" id="{8DB0D1A3-60FE-441D-B49C-346ADD1AFF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8431" y="2948635"/>
            <a:ext cx="2059348" cy="1894731"/>
          </a:xfrm>
          <a:prstGeom prst="rect">
            <a:avLst/>
          </a:prstGeom>
        </p:spPr>
      </p:pic>
      <p:pic>
        <p:nvPicPr>
          <p:cNvPr id="20" name="Picture 19">
            <a:extLst>
              <a:ext uri="{FF2B5EF4-FFF2-40B4-BE49-F238E27FC236}">
                <a16:creationId xmlns:a16="http://schemas.microsoft.com/office/drawing/2014/main" id="{00126E8D-505F-4DEE-A274-51C8DCA335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9236" y="2908566"/>
            <a:ext cx="2262834" cy="1889094"/>
          </a:xfrm>
          <a:prstGeom prst="rect">
            <a:avLst/>
          </a:prstGeom>
        </p:spPr>
      </p:pic>
      <p:pic>
        <p:nvPicPr>
          <p:cNvPr id="22" name="Picture 21">
            <a:extLst>
              <a:ext uri="{FF2B5EF4-FFF2-40B4-BE49-F238E27FC236}">
                <a16:creationId xmlns:a16="http://schemas.microsoft.com/office/drawing/2014/main" id="{46812FAD-ECF8-4A21-9834-8004C01E89D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4088" y="1189398"/>
            <a:ext cx="2154741" cy="1644923"/>
          </a:xfrm>
          <a:prstGeom prst="rect">
            <a:avLst/>
          </a:prstGeom>
        </p:spPr>
      </p:pic>
    </p:spTree>
    <p:extLst>
      <p:ext uri="{BB962C8B-B14F-4D97-AF65-F5344CB8AC3E}">
        <p14:creationId xmlns:p14="http://schemas.microsoft.com/office/powerpoint/2010/main" val="81066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3FFFF3F3-445A-4C86-9001-D55589AF5701}"/>
              </a:ext>
            </a:extLst>
          </p:cNvPr>
          <p:cNvSpPr>
            <a:spLocks noGrp="1"/>
          </p:cNvSpPr>
          <p:nvPr>
            <p:ph type="body" sz="quarter" idx="10"/>
          </p:nvPr>
        </p:nvSpPr>
        <p:spPr>
          <a:xfrm>
            <a:off x="0" y="55444"/>
            <a:ext cx="9144000" cy="576064"/>
          </a:xfrm>
        </p:spPr>
        <p:txBody>
          <a:bodyPr/>
          <a:lstStyle/>
          <a:p>
            <a:r>
              <a:rPr lang="en-US" b="0" i="0" dirty="0">
                <a:effectLst/>
                <a:latin typeface="Roboto"/>
              </a:rPr>
              <a:t>Overfitting </a:t>
            </a:r>
          </a:p>
        </p:txBody>
      </p:sp>
      <p:sp>
        <p:nvSpPr>
          <p:cNvPr id="5" name="TextBox 4">
            <a:extLst>
              <a:ext uri="{FF2B5EF4-FFF2-40B4-BE49-F238E27FC236}">
                <a16:creationId xmlns:a16="http://schemas.microsoft.com/office/drawing/2014/main" id="{8C1D554E-2C18-4437-95E0-B8526941CA5A}"/>
              </a:ext>
            </a:extLst>
          </p:cNvPr>
          <p:cNvSpPr txBox="1"/>
          <p:nvPr/>
        </p:nvSpPr>
        <p:spPr>
          <a:xfrm>
            <a:off x="1115616" y="1419622"/>
            <a:ext cx="2952328" cy="2554545"/>
          </a:xfrm>
          <a:prstGeom prst="rect">
            <a:avLst/>
          </a:prstGeom>
          <a:noFill/>
        </p:spPr>
        <p:txBody>
          <a:bodyPr wrap="square" rtlCol="0">
            <a:spAutoFit/>
          </a:bodyPr>
          <a:lstStyle/>
          <a:p>
            <a:r>
              <a:rPr lang="en-US" altLang="ko-KR" sz="2000" dirty="0">
                <a:solidFill>
                  <a:schemeClr val="accent3"/>
                </a:solidFill>
                <a:cs typeface="Arial" pitchFamily="34" charset="0"/>
              </a:rPr>
              <a:t>With this cat, the model will predict it to be a cat because it has the same characteristics as the training data such as fur, skin ...</a:t>
            </a:r>
          </a:p>
          <a:p>
            <a:r>
              <a:rPr lang="en-US" altLang="ko-KR" sz="2000" dirty="0">
                <a:solidFill>
                  <a:schemeClr val="accent3"/>
                </a:solidFill>
                <a:cs typeface="Arial" pitchFamily="34" charset="0"/>
              </a:rPr>
              <a:t>So it is correct in this case</a:t>
            </a:r>
          </a:p>
        </p:txBody>
      </p:sp>
      <p:pic>
        <p:nvPicPr>
          <p:cNvPr id="14" name="Picture 13">
            <a:extLst>
              <a:ext uri="{FF2B5EF4-FFF2-40B4-BE49-F238E27FC236}">
                <a16:creationId xmlns:a16="http://schemas.microsoft.com/office/drawing/2014/main" id="{8EABDA8D-E82C-4BD0-9EEC-817BB44162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3066" y="1181740"/>
            <a:ext cx="3794332" cy="2896582"/>
          </a:xfrm>
          <a:prstGeom prst="rect">
            <a:avLst/>
          </a:prstGeom>
        </p:spPr>
      </p:pic>
    </p:spTree>
    <p:extLst>
      <p:ext uri="{BB962C8B-B14F-4D97-AF65-F5344CB8AC3E}">
        <p14:creationId xmlns:p14="http://schemas.microsoft.com/office/powerpoint/2010/main" val="143904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3FFFF3F3-445A-4C86-9001-D55589AF5701}"/>
              </a:ext>
            </a:extLst>
          </p:cNvPr>
          <p:cNvSpPr>
            <a:spLocks noGrp="1"/>
          </p:cNvSpPr>
          <p:nvPr>
            <p:ph type="body" sz="quarter" idx="10"/>
          </p:nvPr>
        </p:nvSpPr>
        <p:spPr>
          <a:xfrm>
            <a:off x="0" y="55444"/>
            <a:ext cx="9144000" cy="576064"/>
          </a:xfrm>
        </p:spPr>
        <p:txBody>
          <a:bodyPr/>
          <a:lstStyle/>
          <a:p>
            <a:r>
              <a:rPr lang="en-US" b="0" i="0" dirty="0">
                <a:effectLst/>
                <a:latin typeface="Roboto"/>
              </a:rPr>
              <a:t>Overfitting </a:t>
            </a:r>
          </a:p>
        </p:txBody>
      </p:sp>
      <p:sp>
        <p:nvSpPr>
          <p:cNvPr id="5" name="TextBox 4">
            <a:extLst>
              <a:ext uri="{FF2B5EF4-FFF2-40B4-BE49-F238E27FC236}">
                <a16:creationId xmlns:a16="http://schemas.microsoft.com/office/drawing/2014/main" id="{8C1D554E-2C18-4437-95E0-B8526941CA5A}"/>
              </a:ext>
            </a:extLst>
          </p:cNvPr>
          <p:cNvSpPr txBox="1"/>
          <p:nvPr/>
        </p:nvSpPr>
        <p:spPr>
          <a:xfrm>
            <a:off x="1115616" y="1419622"/>
            <a:ext cx="2952328" cy="2554545"/>
          </a:xfrm>
          <a:prstGeom prst="rect">
            <a:avLst/>
          </a:prstGeom>
          <a:noFill/>
        </p:spPr>
        <p:txBody>
          <a:bodyPr wrap="square" rtlCol="0">
            <a:spAutoFit/>
          </a:bodyPr>
          <a:lstStyle/>
          <a:p>
            <a:r>
              <a:rPr lang="en-US" altLang="ko-KR" sz="2000" dirty="0">
                <a:solidFill>
                  <a:schemeClr val="accent3"/>
                </a:solidFill>
                <a:cs typeface="Arial" pitchFamily="34" charset="0"/>
              </a:rPr>
              <a:t>With this cat, the model will predict it is not a cat because it has different characteristics with training data such as fur, skin ...</a:t>
            </a:r>
          </a:p>
          <a:p>
            <a:r>
              <a:rPr lang="en-US" altLang="ko-KR" sz="2000" dirty="0">
                <a:solidFill>
                  <a:schemeClr val="accent3"/>
                </a:solidFill>
                <a:cs typeface="Arial" pitchFamily="34" charset="0"/>
              </a:rPr>
              <a:t>So it is correct in this case</a:t>
            </a:r>
          </a:p>
        </p:txBody>
      </p:sp>
      <p:pic>
        <p:nvPicPr>
          <p:cNvPr id="6" name="Picture 5">
            <a:extLst>
              <a:ext uri="{FF2B5EF4-FFF2-40B4-BE49-F238E27FC236}">
                <a16:creationId xmlns:a16="http://schemas.microsoft.com/office/drawing/2014/main" id="{5C1DE05D-F3E1-40A7-B302-9A335F7A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50" y="1275606"/>
            <a:ext cx="3277657" cy="2736304"/>
          </a:xfrm>
          <a:prstGeom prst="rect">
            <a:avLst/>
          </a:prstGeom>
        </p:spPr>
      </p:pic>
    </p:spTree>
    <p:extLst>
      <p:ext uri="{BB962C8B-B14F-4D97-AF65-F5344CB8AC3E}">
        <p14:creationId xmlns:p14="http://schemas.microsoft.com/office/powerpoint/2010/main" val="257447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3FFFF3F3-445A-4C86-9001-D55589AF5701}"/>
              </a:ext>
            </a:extLst>
          </p:cNvPr>
          <p:cNvSpPr>
            <a:spLocks noGrp="1"/>
          </p:cNvSpPr>
          <p:nvPr>
            <p:ph type="body" sz="quarter" idx="10"/>
          </p:nvPr>
        </p:nvSpPr>
        <p:spPr>
          <a:xfrm>
            <a:off x="0" y="55444"/>
            <a:ext cx="9144000" cy="576064"/>
          </a:xfrm>
        </p:spPr>
        <p:txBody>
          <a:bodyPr/>
          <a:lstStyle/>
          <a:p>
            <a:r>
              <a:rPr lang="en-US" b="0" i="0" dirty="0">
                <a:effectLst/>
                <a:latin typeface="Roboto"/>
              </a:rPr>
              <a:t>Overfitting </a:t>
            </a:r>
          </a:p>
        </p:txBody>
      </p:sp>
      <p:sp>
        <p:nvSpPr>
          <p:cNvPr id="5" name="TextBox 4">
            <a:extLst>
              <a:ext uri="{FF2B5EF4-FFF2-40B4-BE49-F238E27FC236}">
                <a16:creationId xmlns:a16="http://schemas.microsoft.com/office/drawing/2014/main" id="{8C1D554E-2C18-4437-95E0-B8526941CA5A}"/>
              </a:ext>
            </a:extLst>
          </p:cNvPr>
          <p:cNvSpPr txBox="1"/>
          <p:nvPr/>
        </p:nvSpPr>
        <p:spPr>
          <a:xfrm>
            <a:off x="1115616" y="1419622"/>
            <a:ext cx="2952328" cy="2554545"/>
          </a:xfrm>
          <a:prstGeom prst="rect">
            <a:avLst/>
          </a:prstGeom>
          <a:noFill/>
        </p:spPr>
        <p:txBody>
          <a:bodyPr wrap="square" rtlCol="0">
            <a:spAutoFit/>
          </a:bodyPr>
          <a:lstStyle/>
          <a:p>
            <a:r>
              <a:rPr lang="en-US" altLang="ko-KR" sz="2000" dirty="0">
                <a:solidFill>
                  <a:schemeClr val="accent3"/>
                </a:solidFill>
                <a:cs typeface="Arial" pitchFamily="34" charset="0"/>
              </a:rPr>
              <a:t>With this cat, the model will also predict it is not a cat because it has different characteristics with training data such as fur, skin ...</a:t>
            </a:r>
          </a:p>
          <a:p>
            <a:r>
              <a:rPr lang="en-US" altLang="ko-KR" sz="2000" dirty="0">
                <a:solidFill>
                  <a:schemeClr val="accent3"/>
                </a:solidFill>
                <a:cs typeface="Arial" pitchFamily="34" charset="0"/>
              </a:rPr>
              <a:t>However, it is wrong in this case</a:t>
            </a:r>
          </a:p>
        </p:txBody>
      </p:sp>
      <p:pic>
        <p:nvPicPr>
          <p:cNvPr id="7" name="Picture 6">
            <a:extLst>
              <a:ext uri="{FF2B5EF4-FFF2-40B4-BE49-F238E27FC236}">
                <a16:creationId xmlns:a16="http://schemas.microsoft.com/office/drawing/2014/main" id="{9096B6B3-44A7-4062-95E3-312B83BF93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444" y="1305710"/>
            <a:ext cx="3024104" cy="2782368"/>
          </a:xfrm>
          <a:prstGeom prst="rect">
            <a:avLst/>
          </a:prstGeom>
        </p:spPr>
      </p:pic>
    </p:spTree>
    <p:extLst>
      <p:ext uri="{BB962C8B-B14F-4D97-AF65-F5344CB8AC3E}">
        <p14:creationId xmlns:p14="http://schemas.microsoft.com/office/powerpoint/2010/main" val="142411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47B3CB6-9210-4839-9541-54C87AF51ED0}"/>
              </a:ext>
            </a:extLst>
          </p:cNvPr>
          <p:cNvPicPr>
            <a:picLocks noChangeAspect="1"/>
          </p:cNvPicPr>
          <p:nvPr/>
        </p:nvPicPr>
        <p:blipFill>
          <a:blip r:embed="rId2"/>
          <a:stretch>
            <a:fillRect/>
          </a:stretch>
        </p:blipFill>
        <p:spPr>
          <a:xfrm>
            <a:off x="5580112" y="1155443"/>
            <a:ext cx="3417840" cy="3410614"/>
          </a:xfrm>
          <a:prstGeom prst="rect">
            <a:avLst/>
          </a:prstGeom>
        </p:spPr>
      </p:pic>
      <p:sp>
        <p:nvSpPr>
          <p:cNvPr id="29" name="Text Placeholder 32">
            <a:extLst>
              <a:ext uri="{FF2B5EF4-FFF2-40B4-BE49-F238E27FC236}">
                <a16:creationId xmlns:a16="http://schemas.microsoft.com/office/drawing/2014/main" id="{D57045D5-BC4F-4993-AF9D-61291E46514C}"/>
              </a:ext>
            </a:extLst>
          </p:cNvPr>
          <p:cNvSpPr>
            <a:spLocks noGrp="1"/>
          </p:cNvSpPr>
          <p:nvPr>
            <p:ph type="body" sz="quarter" idx="10"/>
          </p:nvPr>
        </p:nvSpPr>
        <p:spPr>
          <a:xfrm>
            <a:off x="0" y="55444"/>
            <a:ext cx="9144000" cy="576064"/>
          </a:xfrm>
        </p:spPr>
        <p:txBody>
          <a:bodyPr/>
          <a:lstStyle/>
          <a:p>
            <a:r>
              <a:rPr lang="en-US" b="0" i="0" dirty="0">
                <a:effectLst/>
                <a:latin typeface="Roboto"/>
              </a:rPr>
              <a:t>Overfitting </a:t>
            </a:r>
          </a:p>
        </p:txBody>
      </p:sp>
      <p:sp>
        <p:nvSpPr>
          <p:cNvPr id="30" name="TextBox 29">
            <a:extLst>
              <a:ext uri="{FF2B5EF4-FFF2-40B4-BE49-F238E27FC236}">
                <a16:creationId xmlns:a16="http://schemas.microsoft.com/office/drawing/2014/main" id="{9C00D55C-0115-46BA-B958-8D1D326AF774}"/>
              </a:ext>
            </a:extLst>
          </p:cNvPr>
          <p:cNvSpPr txBox="1"/>
          <p:nvPr/>
        </p:nvSpPr>
        <p:spPr>
          <a:xfrm>
            <a:off x="1010144" y="755333"/>
            <a:ext cx="3960440" cy="4401205"/>
          </a:xfrm>
          <a:prstGeom prst="rect">
            <a:avLst/>
          </a:prstGeom>
          <a:noFill/>
        </p:spPr>
        <p:txBody>
          <a:bodyPr wrap="square" rtlCol="0">
            <a:spAutoFit/>
          </a:bodyPr>
          <a:lstStyle/>
          <a:p>
            <a:r>
              <a:rPr lang="en-US" altLang="ko-KR" sz="2000" dirty="0">
                <a:solidFill>
                  <a:schemeClr val="accent3"/>
                </a:solidFill>
                <a:cs typeface="Arial" pitchFamily="34" charset="0"/>
              </a:rPr>
              <a:t>In this graph, we have two dots, red and blue.</a:t>
            </a:r>
          </a:p>
          <a:p>
            <a:r>
              <a:rPr lang="en-US" altLang="ko-KR" sz="2000" dirty="0">
                <a:solidFill>
                  <a:schemeClr val="accent3"/>
                </a:solidFill>
                <a:cs typeface="Arial" pitchFamily="34" charset="0"/>
              </a:rPr>
              <a:t>We have two lines, green line and black line.</a:t>
            </a:r>
          </a:p>
          <a:p>
            <a:r>
              <a:rPr lang="en-US" altLang="ko-KR" sz="2000" dirty="0">
                <a:solidFill>
                  <a:schemeClr val="accent3"/>
                </a:solidFill>
                <a:cs typeface="Arial" pitchFamily="34" charset="0"/>
              </a:rPr>
              <a:t>The green line always follow to the data training data so it never wrong. If we have a dog which is not belong data training, it may be wrong.</a:t>
            </a:r>
          </a:p>
          <a:p>
            <a:r>
              <a:rPr lang="en-US" altLang="ko-KR" sz="2000" dirty="0">
                <a:solidFill>
                  <a:schemeClr val="accent3"/>
                </a:solidFill>
                <a:cs typeface="Arial" pitchFamily="34" charset="0"/>
              </a:rPr>
              <a:t>The black line is general, so it will better. </a:t>
            </a:r>
          </a:p>
          <a:p>
            <a:r>
              <a:rPr lang="en-US" altLang="ko-KR" sz="2000" dirty="0">
                <a:solidFill>
                  <a:schemeClr val="accent3"/>
                </a:solidFill>
                <a:cs typeface="Arial" pitchFamily="34" charset="0"/>
              </a:rPr>
              <a:t>So Overfitting is when our model fails to generalize well.</a:t>
            </a:r>
          </a:p>
          <a:p>
            <a:endParaRPr lang="en-US" altLang="ko-KR" sz="2000" dirty="0">
              <a:solidFill>
                <a:schemeClr val="accent3"/>
              </a:solidFill>
              <a:cs typeface="Arial" pitchFamily="34" charset="0"/>
            </a:endParaRPr>
          </a:p>
        </p:txBody>
      </p:sp>
    </p:spTree>
    <p:extLst>
      <p:ext uri="{BB962C8B-B14F-4D97-AF65-F5344CB8AC3E}">
        <p14:creationId xmlns:p14="http://schemas.microsoft.com/office/powerpoint/2010/main" val="195924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32">
            <a:extLst>
              <a:ext uri="{FF2B5EF4-FFF2-40B4-BE49-F238E27FC236}">
                <a16:creationId xmlns:a16="http://schemas.microsoft.com/office/drawing/2014/main" id="{D57045D5-BC4F-4993-AF9D-61291E46514C}"/>
              </a:ext>
            </a:extLst>
          </p:cNvPr>
          <p:cNvSpPr>
            <a:spLocks noGrp="1"/>
          </p:cNvSpPr>
          <p:nvPr>
            <p:ph type="body" sz="quarter" idx="10"/>
          </p:nvPr>
        </p:nvSpPr>
        <p:spPr>
          <a:xfrm>
            <a:off x="0" y="55444"/>
            <a:ext cx="9144000" cy="576064"/>
          </a:xfrm>
        </p:spPr>
        <p:txBody>
          <a:bodyPr/>
          <a:lstStyle/>
          <a:p>
            <a:r>
              <a:rPr lang="en-US" b="0" i="0" dirty="0">
                <a:effectLst/>
                <a:latin typeface="Roboto"/>
              </a:rPr>
              <a:t>How to detect Overfitting </a:t>
            </a:r>
          </a:p>
        </p:txBody>
      </p:sp>
      <p:sp>
        <p:nvSpPr>
          <p:cNvPr id="30" name="TextBox 29">
            <a:extLst>
              <a:ext uri="{FF2B5EF4-FFF2-40B4-BE49-F238E27FC236}">
                <a16:creationId xmlns:a16="http://schemas.microsoft.com/office/drawing/2014/main" id="{9C00D55C-0115-46BA-B958-8D1D326AF774}"/>
              </a:ext>
            </a:extLst>
          </p:cNvPr>
          <p:cNvSpPr txBox="1"/>
          <p:nvPr/>
        </p:nvSpPr>
        <p:spPr>
          <a:xfrm>
            <a:off x="608337" y="1163697"/>
            <a:ext cx="3960440" cy="3785652"/>
          </a:xfrm>
          <a:prstGeom prst="rect">
            <a:avLst/>
          </a:prstGeom>
          <a:noFill/>
        </p:spPr>
        <p:txBody>
          <a:bodyPr wrap="square" rtlCol="0">
            <a:spAutoFit/>
          </a:bodyPr>
          <a:lstStyle/>
          <a:p>
            <a:endParaRPr lang="en-US" altLang="ko-KR" sz="2000" dirty="0">
              <a:solidFill>
                <a:schemeClr val="accent3"/>
              </a:solidFill>
              <a:cs typeface="Arial" pitchFamily="34" charset="0"/>
            </a:endParaRPr>
          </a:p>
          <a:p>
            <a:r>
              <a:rPr lang="en-US" altLang="ko-KR" sz="2000" dirty="0">
                <a:solidFill>
                  <a:schemeClr val="accent3"/>
                </a:solidFill>
                <a:cs typeface="Arial" pitchFamily="34" charset="0"/>
              </a:rPr>
              <a:t>Error squared is substantially lower during training of the model and the accuracy deteriorates on the test data set </a:t>
            </a:r>
          </a:p>
          <a:p>
            <a:endParaRPr lang="en-US" altLang="ko-KR" sz="2000" dirty="0">
              <a:solidFill>
                <a:schemeClr val="accent3"/>
              </a:solidFill>
              <a:cs typeface="Arial" pitchFamily="34" charset="0"/>
            </a:endParaRPr>
          </a:p>
          <a:p>
            <a:endParaRPr lang="en-US" altLang="ko-KR" sz="2000" dirty="0">
              <a:solidFill>
                <a:schemeClr val="accent3"/>
              </a:solidFill>
              <a:cs typeface="Arial" pitchFamily="34" charset="0"/>
            </a:endParaRPr>
          </a:p>
          <a:p>
            <a:r>
              <a:rPr lang="en-US" altLang="ko-KR" sz="2000" dirty="0">
                <a:solidFill>
                  <a:srgbClr val="FF0000"/>
                </a:solidFill>
                <a:cs typeface="Arial" pitchFamily="34" charset="0"/>
              </a:rPr>
              <a:t>(Ɛ</a:t>
            </a:r>
            <a:r>
              <a:rPr lang="en-US" altLang="ko-KR" sz="2000" baseline="-25000" dirty="0">
                <a:solidFill>
                  <a:srgbClr val="FF0000"/>
                </a:solidFill>
                <a:cs typeface="Arial" pitchFamily="34" charset="0"/>
              </a:rPr>
              <a:t>1</a:t>
            </a:r>
            <a:r>
              <a:rPr lang="en-US" altLang="ko-KR" sz="2000" dirty="0">
                <a:solidFill>
                  <a:srgbClr val="FF0000"/>
                </a:solidFill>
                <a:cs typeface="Arial" pitchFamily="34" charset="0"/>
              </a:rPr>
              <a:t>)</a:t>
            </a:r>
            <a:r>
              <a:rPr lang="en-US" altLang="ko-KR" sz="2000" baseline="30000" dirty="0">
                <a:solidFill>
                  <a:srgbClr val="FF0000"/>
                </a:solidFill>
                <a:cs typeface="Arial" pitchFamily="34" charset="0"/>
              </a:rPr>
              <a:t>2 </a:t>
            </a:r>
            <a:r>
              <a:rPr lang="en-US" altLang="ko-KR" sz="2000" dirty="0">
                <a:solidFill>
                  <a:srgbClr val="FF0000"/>
                </a:solidFill>
                <a:cs typeface="Arial" pitchFamily="34" charset="0"/>
              </a:rPr>
              <a:t>+ (Ɛ</a:t>
            </a:r>
            <a:r>
              <a:rPr lang="en-US" altLang="ko-KR" sz="2000" baseline="-25000" dirty="0">
                <a:solidFill>
                  <a:srgbClr val="FF0000"/>
                </a:solidFill>
                <a:cs typeface="Arial" pitchFamily="34" charset="0"/>
              </a:rPr>
              <a:t>2</a:t>
            </a:r>
            <a:r>
              <a:rPr lang="en-US" altLang="ko-KR" sz="2000" dirty="0">
                <a:solidFill>
                  <a:srgbClr val="FF0000"/>
                </a:solidFill>
                <a:cs typeface="Arial" pitchFamily="34" charset="0"/>
              </a:rPr>
              <a:t>)</a:t>
            </a:r>
            <a:r>
              <a:rPr lang="en-US" altLang="ko-KR" sz="2000" baseline="30000" dirty="0">
                <a:solidFill>
                  <a:srgbClr val="FF0000"/>
                </a:solidFill>
                <a:cs typeface="Arial" pitchFamily="34" charset="0"/>
              </a:rPr>
              <a:t>2 </a:t>
            </a:r>
            <a:r>
              <a:rPr lang="en-US" altLang="ko-KR" sz="2000" dirty="0">
                <a:solidFill>
                  <a:srgbClr val="FF0000"/>
                </a:solidFill>
                <a:cs typeface="Arial" pitchFamily="34" charset="0"/>
              </a:rPr>
              <a:t>+ (Ɛ</a:t>
            </a:r>
            <a:r>
              <a:rPr lang="en-US" altLang="ko-KR" sz="2000" baseline="-25000" dirty="0">
                <a:solidFill>
                  <a:srgbClr val="FF0000"/>
                </a:solidFill>
                <a:cs typeface="Arial" pitchFamily="34" charset="0"/>
              </a:rPr>
              <a:t>3</a:t>
            </a:r>
            <a:r>
              <a:rPr lang="en-US" altLang="ko-KR" sz="2000" dirty="0">
                <a:solidFill>
                  <a:srgbClr val="FF0000"/>
                </a:solidFill>
                <a:cs typeface="Arial" pitchFamily="34" charset="0"/>
              </a:rPr>
              <a:t>)</a:t>
            </a:r>
            <a:r>
              <a:rPr lang="en-US" altLang="ko-KR" sz="2000" baseline="30000" dirty="0">
                <a:solidFill>
                  <a:srgbClr val="FF0000"/>
                </a:solidFill>
                <a:cs typeface="Arial" pitchFamily="34" charset="0"/>
              </a:rPr>
              <a:t>2 </a:t>
            </a:r>
            <a:r>
              <a:rPr lang="en-US" altLang="ko-KR" sz="2000" dirty="0">
                <a:solidFill>
                  <a:srgbClr val="FF0000"/>
                </a:solidFill>
                <a:cs typeface="Arial" pitchFamily="34" charset="0"/>
              </a:rPr>
              <a:t>+ …+ (</a:t>
            </a:r>
            <a:r>
              <a:rPr lang="en-US" altLang="ko-KR" sz="2000" dirty="0" err="1">
                <a:solidFill>
                  <a:srgbClr val="FF0000"/>
                </a:solidFill>
                <a:cs typeface="Arial" pitchFamily="34" charset="0"/>
              </a:rPr>
              <a:t>Ɛ</a:t>
            </a:r>
            <a:r>
              <a:rPr lang="en-US" altLang="ko-KR" sz="2000" baseline="-25000" dirty="0" err="1">
                <a:solidFill>
                  <a:srgbClr val="FF0000"/>
                </a:solidFill>
                <a:cs typeface="Arial" pitchFamily="34" charset="0"/>
              </a:rPr>
              <a:t>n</a:t>
            </a:r>
            <a:r>
              <a:rPr lang="en-US" altLang="ko-KR" sz="2000" dirty="0">
                <a:solidFill>
                  <a:srgbClr val="FF0000"/>
                </a:solidFill>
                <a:cs typeface="Arial" pitchFamily="34" charset="0"/>
              </a:rPr>
              <a:t>)</a:t>
            </a:r>
            <a:r>
              <a:rPr lang="en-US" altLang="ko-KR" sz="2000" baseline="30000" dirty="0">
                <a:solidFill>
                  <a:srgbClr val="FF0000"/>
                </a:solidFill>
                <a:cs typeface="Arial" pitchFamily="34" charset="0"/>
              </a:rPr>
              <a:t>2   </a:t>
            </a:r>
            <a:r>
              <a:rPr lang="en-US" altLang="ko-KR" sz="2000" dirty="0">
                <a:solidFill>
                  <a:srgbClr val="FF0000"/>
                </a:solidFill>
                <a:cs typeface="Arial" pitchFamily="34" charset="0"/>
              </a:rPr>
              <a:t>very small =&gt; Overfitting</a:t>
            </a:r>
          </a:p>
          <a:p>
            <a:endParaRPr lang="en-US" altLang="ko-KR" sz="2000" dirty="0">
              <a:solidFill>
                <a:schemeClr val="accent3"/>
              </a:solidFill>
              <a:cs typeface="Arial" pitchFamily="34" charset="0"/>
            </a:endParaRPr>
          </a:p>
          <a:p>
            <a:endParaRPr lang="en-US" altLang="ko-KR" sz="2000" dirty="0">
              <a:solidFill>
                <a:schemeClr val="accent3"/>
              </a:solidFill>
              <a:cs typeface="Arial" pitchFamily="34" charset="0"/>
            </a:endParaRPr>
          </a:p>
          <a:p>
            <a:endParaRPr lang="en-US" altLang="ko-KR" sz="2000" dirty="0">
              <a:solidFill>
                <a:schemeClr val="accent3"/>
              </a:solidFill>
              <a:cs typeface="Arial" pitchFamily="34" charset="0"/>
            </a:endParaRPr>
          </a:p>
        </p:txBody>
      </p:sp>
      <p:pic>
        <p:nvPicPr>
          <p:cNvPr id="4" name="Picture 3">
            <a:extLst>
              <a:ext uri="{FF2B5EF4-FFF2-40B4-BE49-F238E27FC236}">
                <a16:creationId xmlns:a16="http://schemas.microsoft.com/office/drawing/2014/main" id="{A45AFFBC-0E1C-4FCA-803E-DA7D5308D91A}"/>
              </a:ext>
            </a:extLst>
          </p:cNvPr>
          <p:cNvPicPr>
            <a:picLocks noChangeAspect="1"/>
          </p:cNvPicPr>
          <p:nvPr/>
        </p:nvPicPr>
        <p:blipFill>
          <a:blip r:embed="rId2"/>
          <a:stretch>
            <a:fillRect/>
          </a:stretch>
        </p:blipFill>
        <p:spPr>
          <a:xfrm>
            <a:off x="4887588" y="1059582"/>
            <a:ext cx="3648075" cy="2952750"/>
          </a:xfrm>
          <a:prstGeom prst="rect">
            <a:avLst/>
          </a:prstGeom>
        </p:spPr>
      </p:pic>
    </p:spTree>
    <p:extLst>
      <p:ext uri="{BB962C8B-B14F-4D97-AF65-F5344CB8AC3E}">
        <p14:creationId xmlns:p14="http://schemas.microsoft.com/office/powerpoint/2010/main" val="2836610170"/>
      </p:ext>
    </p:extLst>
  </p:cSld>
  <p:clrMapOvr>
    <a:masterClrMapping/>
  </p:clrMapOvr>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427</Words>
  <Application>Microsoft Office PowerPoint</Application>
  <PresentationFormat>On-screen Show (16:9)</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맑은 고딕</vt:lpstr>
      <vt:lpstr>Arial</vt:lpstr>
      <vt:lpstr>Arial (Body)</vt:lpstr>
      <vt:lpstr>charter</vt:lpstr>
      <vt:lpstr>Roboto</vt:lpstr>
      <vt:lpstr>sohne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91</cp:revision>
  <dcterms:created xsi:type="dcterms:W3CDTF">2016-12-05T23:26:54Z</dcterms:created>
  <dcterms:modified xsi:type="dcterms:W3CDTF">2021-03-15T02:59:38Z</dcterms:modified>
</cp:coreProperties>
</file>