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693" r:id="rId2"/>
    <p:sldId id="750" r:id="rId3"/>
    <p:sldId id="751" r:id="rId4"/>
    <p:sldId id="705" r:id="rId5"/>
    <p:sldId id="758" r:id="rId6"/>
    <p:sldId id="761" r:id="rId7"/>
    <p:sldId id="762" r:id="rId8"/>
    <p:sldId id="773" r:id="rId9"/>
    <p:sldId id="765" r:id="rId10"/>
    <p:sldId id="774" r:id="rId11"/>
    <p:sldId id="775" r:id="rId12"/>
    <p:sldId id="752" r:id="rId13"/>
    <p:sldId id="776" r:id="rId14"/>
    <p:sldId id="777" r:id="rId15"/>
    <p:sldId id="778" r:id="rId16"/>
    <p:sldId id="779" r:id="rId17"/>
    <p:sldId id="780" r:id="rId18"/>
    <p:sldId id="781" r:id="rId19"/>
    <p:sldId id="782" r:id="rId20"/>
    <p:sldId id="783" r:id="rId21"/>
    <p:sldId id="784" r:id="rId22"/>
    <p:sldId id="785" r:id="rId23"/>
    <p:sldId id="786" r:id="rId24"/>
    <p:sldId id="787" r:id="rId25"/>
    <p:sldId id="788" r:id="rId26"/>
    <p:sldId id="789" r:id="rId27"/>
    <p:sldId id="790" r:id="rId28"/>
    <p:sldId id="791" r:id="rId29"/>
    <p:sldId id="792" r:id="rId30"/>
    <p:sldId id="793" r:id="rId31"/>
    <p:sldId id="824" r:id="rId32"/>
    <p:sldId id="823" r:id="rId33"/>
    <p:sldId id="794" r:id="rId34"/>
    <p:sldId id="795" r:id="rId35"/>
    <p:sldId id="796" r:id="rId36"/>
    <p:sldId id="797" r:id="rId37"/>
    <p:sldId id="798" r:id="rId38"/>
    <p:sldId id="799" r:id="rId39"/>
    <p:sldId id="800" r:id="rId40"/>
    <p:sldId id="802" r:id="rId41"/>
    <p:sldId id="803" r:id="rId42"/>
    <p:sldId id="801" r:id="rId43"/>
    <p:sldId id="804" r:id="rId44"/>
    <p:sldId id="805" r:id="rId45"/>
    <p:sldId id="810" r:id="rId46"/>
    <p:sldId id="753" r:id="rId47"/>
    <p:sldId id="811" r:id="rId48"/>
    <p:sldId id="812" r:id="rId49"/>
    <p:sldId id="813" r:id="rId50"/>
    <p:sldId id="820" r:id="rId51"/>
    <p:sldId id="814" r:id="rId52"/>
    <p:sldId id="815" r:id="rId53"/>
    <p:sldId id="825" r:id="rId54"/>
    <p:sldId id="754" r:id="rId55"/>
    <p:sldId id="816" r:id="rId56"/>
    <p:sldId id="821" r:id="rId57"/>
    <p:sldId id="817" r:id="rId58"/>
    <p:sldId id="822" r:id="rId59"/>
    <p:sldId id="755" r:id="rId60"/>
    <p:sldId id="819" r:id="rId61"/>
    <p:sldId id="756" r:id="rId62"/>
    <p:sldId id="818" r:id="rId63"/>
    <p:sldId id="826" r:id="rId64"/>
    <p:sldId id="827" r:id="rId65"/>
    <p:sldId id="757" r:id="rId66"/>
    <p:sldId id="694" r:id="rId67"/>
  </p:sldIdLst>
  <p:sldSz cx="12192000" cy="6858000"/>
  <p:notesSz cx="6858000" cy="9144000"/>
  <p:custDataLst>
    <p:tags r:id="rId6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F" initials="SF" lastIdx="21" clrIdx="0">
    <p:extLst>
      <p:ext uri="{19B8F6BF-5375-455C-9EA6-DF929625EA0E}">
        <p15:presenceInfo xmlns:p15="http://schemas.microsoft.com/office/powerpoint/2012/main" userId="S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7C7C7"/>
    <a:srgbClr val="D86CEE"/>
    <a:srgbClr val="41C19D"/>
    <a:srgbClr val="990000"/>
    <a:srgbClr val="FF5D5D"/>
    <a:srgbClr val="A5A5A5"/>
    <a:srgbClr val="B8D64A"/>
    <a:srgbClr val="29679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227" autoAdjust="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0F0FE-4471-4A5D-93F1-F511C8F13FEE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AD02-37D4-4AD7-9F58-F4DC4DB11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4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94F92-78A6-4B70-A258-7FE3740899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38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60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3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0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69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5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29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5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8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49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17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10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64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6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70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66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46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7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15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9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即席查询</a:t>
            </a:r>
            <a:r>
              <a:rPr lang="en-US" altLang="zh-CN" dirty="0" smtClean="0"/>
              <a:t>(Ad Hoc)</a:t>
            </a:r>
            <a:r>
              <a:rPr lang="zh-CN" altLang="en-US" dirty="0" smtClean="0"/>
              <a:t>是用户根据自己的需求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灵活的选择查询条件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系统能够根据用户的选择生成相应的统计报表。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22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057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60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5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34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478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19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44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768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7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即席查询</a:t>
            </a:r>
            <a:r>
              <a:rPr lang="en-US" altLang="zh-CN" dirty="0" smtClean="0"/>
              <a:t>(Ad Hoc)</a:t>
            </a:r>
            <a:r>
              <a:rPr lang="zh-CN" altLang="en-US" dirty="0" smtClean="0"/>
              <a:t>是用户根据自己的需求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灵活的选择查询条件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系统能够根据用户的选择生成相应的统计报表。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21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37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59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251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927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600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514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23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103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747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0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12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883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36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89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51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94F92-78A6-4B70-A258-7FE3740899A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0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70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4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0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即席查询</a:t>
            </a:r>
            <a:r>
              <a:rPr lang="en-US" altLang="zh-CN" dirty="0" smtClean="0"/>
              <a:t>(Ad Hoc)</a:t>
            </a:r>
            <a:r>
              <a:rPr lang="zh-CN" altLang="en-US" dirty="0" smtClean="0"/>
              <a:t>是用户根据自己的需求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灵活的选择查询条件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系统能够根据用户的选择生成相应的统计报表。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AD02-37D4-4AD7-9F58-F4DC4DB11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153C6-4E30-46C6-95D7-465CA1B7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72673-ED39-424C-BC56-01E88930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BA096-2220-49E7-9627-84AD75DB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730E0-83D6-44F6-84EB-B3433396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CDBE8-CEA2-432F-8CAE-C2790DB6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0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17338-66F3-48B0-B62A-3A87D07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1">
                <a:solidFill>
                  <a:srgbClr val="EE781E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0BC91-EB2D-41E7-B83D-856FEF10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C4D08-C1D3-49D4-830E-C05A516A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C9785-BCF4-48AF-90EB-68D822CB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9AA6A-1901-43EB-A560-7A0622FC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BBD5F-701E-40AA-BC3B-B3A201711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EC705B-BB4A-4513-BC7F-65AA2293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D374C-EF0F-44BB-B593-7B9EB4EF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C763E-D36F-45EC-9C26-6DE1A05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15984-54C0-4A43-832F-859A7B27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9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常用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308417" y="3213100"/>
            <a:ext cx="1651000" cy="1238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266085" y="1125539"/>
            <a:ext cx="1511300" cy="1557301"/>
          </a:xfrm>
          <a:prstGeom prst="rect">
            <a:avLst/>
          </a:prstGeom>
          <a:noFill/>
          <a:ln>
            <a:noFill/>
          </a:ln>
          <a:extLst/>
        </p:spPr>
        <p:txBody>
          <a:bodyPr lIns="79200" tIns="39600" rIns="79200" bIns="3960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ea typeface="微软雅黑" panose="020B0503020204020204" pitchFamily="34" charset="-122"/>
              </a:rPr>
              <a:t>配色参考方案：</a:t>
            </a:r>
          </a:p>
          <a:p>
            <a:pPr eaLnBrk="1" hangingPunct="1">
              <a:buClr>
                <a:srgbClr val="FFFFFF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ea typeface="微软雅黑" panose="020B0503020204020204" pitchFamily="34" charset="-122"/>
              </a:rPr>
              <a:t>建议同一页面内不超过四种颜色，以下是天云企业</a:t>
            </a:r>
            <a:r>
              <a:rPr lang="en-US" altLang="zh-CN" sz="1200" dirty="0">
                <a:solidFill>
                  <a:srgbClr val="FFFFFF"/>
                </a:solidFill>
                <a:ea typeface="微软雅黑" panose="020B0503020204020204" pitchFamily="34" charset="-122"/>
              </a:rPr>
              <a:t>VIS</a:t>
            </a:r>
            <a:r>
              <a:rPr lang="zh-CN" altLang="en-US" sz="1200" dirty="0">
                <a:solidFill>
                  <a:srgbClr val="FFFFFF"/>
                </a:solidFill>
                <a:ea typeface="微软雅黑" panose="020B0503020204020204" pitchFamily="34" charset="-122"/>
              </a:rPr>
              <a:t>的多组配色方案，同一页面内只选择前三组中一组使用。（仅供参考）</a:t>
            </a: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7" t="42558" r="33987" b="11288"/>
          <a:stretch>
            <a:fillRect/>
          </a:stretch>
        </p:blipFill>
        <p:spPr bwMode="auto">
          <a:xfrm>
            <a:off x="12335933" y="3213100"/>
            <a:ext cx="16510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-2353733" y="549276"/>
            <a:ext cx="2256367" cy="28797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标题：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28 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32pt  </a:t>
            </a:r>
            <a:endParaRPr lang="zh-CN" altLang="en-US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字体：黑体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颜色：白色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endParaRPr lang="zh-CN" altLang="en-US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正文：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14-24pt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字体：微软雅黑（正文）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一级：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24pt 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黑色 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二级：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18pt '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白色，背景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，深色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50%' 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三级：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14pt 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黑色</a:t>
            </a:r>
          </a:p>
          <a:p>
            <a:pPr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*（回车键后按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'tab'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键，由正文由一级进入二级）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9350" y="44624"/>
            <a:ext cx="11137237" cy="864096"/>
          </a:xfrm>
          <a:prstGeom prst="rect">
            <a:avLst/>
          </a:prstGeom>
        </p:spPr>
        <p:txBody>
          <a:bodyPr vert="horz" anchor="ctr"/>
          <a:lstStyle>
            <a:lvl1pPr algn="r">
              <a:lnSpc>
                <a:spcPct val="120000"/>
              </a:lnSpc>
              <a:defRPr sz="28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000">
                <a:solidFill>
                  <a:srgbClr val="000000">
                    <a:lumMod val="65000"/>
                    <a:lumOff val="35000"/>
                  </a:srgb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A24783C-02B6-4DE4-88B3-3F99304EA1E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86937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 rot="5400000">
            <a:off x="2666999" y="-2667000"/>
            <a:ext cx="6858000" cy="12192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3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96E1-3B32-4A97-8978-C209E8EE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1" dirty="0">
                <a:solidFill>
                  <a:srgbClr val="EE781E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2B34E-5A9F-41F6-A479-1F0EB6FF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C0D82-08A2-4391-B24E-A2ABC352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402F1-F2BE-4520-8C37-230755C4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AD8D5-DF9A-4D38-9A75-CA94EDED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68905-60DF-4343-8FDF-95105B4E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97C05-98EC-4A4A-A10E-DF784EF0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5580-D40A-4DC2-9A4E-F8B288B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52A81-1DF7-42C4-AE93-67057D10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25882-EF67-4A32-884D-D1EE3296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7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4966-AA65-4F58-8280-6579CC11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1">
                <a:solidFill>
                  <a:srgbClr val="EE781E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DAB2-CAEE-492D-892D-0A108AE96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3800"/>
            <a:ext cx="5181600" cy="49831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A0F529-ECAF-40C2-B5E6-CE03A14A5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3800"/>
            <a:ext cx="5181600" cy="49831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1B8D4-8500-443A-A5D0-A5B21B8E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068E3-263C-42C7-8F6F-E2C385BE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EFB7F-1C90-493E-87BE-F36F92DB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4923D-86DC-4B99-AB4B-733D7FBA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58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F6C68-1314-4896-B56E-7D8D3AA9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1540"/>
            <a:ext cx="5157787" cy="40481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101F3-A02F-4D43-B382-CADBCC09A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858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7E138-827F-40B7-84EC-6381F80D4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1540"/>
            <a:ext cx="5183188" cy="40481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49B806-CED8-4379-84F1-96C921A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C88FF-3D48-4946-84AA-A2F0923D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D8F9DA-F87F-4340-9BA8-BE35A732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981FEC43-D6B0-432B-83CD-396333A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1">
                <a:solidFill>
                  <a:srgbClr val="EE781E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483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C9C20-3482-415B-8BC7-62BBD475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b="1" dirty="0">
                <a:solidFill>
                  <a:srgbClr val="EE781E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BA6D25-29D5-4FEE-A553-F821B91D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ADF0AF-8B0C-49E5-AC06-6D24185C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061CF-F917-47F9-8003-DB4C175B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2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6D1A6C-85FE-49FD-B9CB-65524598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CC329E-4EE7-432D-9E93-09B8E01E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7A9CD-1EF4-4ABE-9210-FFA274E6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70202-057B-4588-87D1-98B5E069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B3C8-7D0E-4EF8-B0BA-F2B1EB20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EEDCB-B9A8-4F09-84C8-43C02485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7ACE4-287B-4BD8-83CA-D39DF54E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1D7B3-FAC8-49B6-9DB2-60FAAB35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6B395-BB30-4133-B70C-742D50D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7B75-31B3-4B65-AC55-03578F8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A5A87-F462-4F70-AE69-6FCB56D2B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5AC89-4060-4547-8BB8-B8CCFACE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1C7F0-D3D5-47FB-9B1E-BC8A7F3B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46216-5300-437C-9C8C-622397F8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E9A35-BBFC-4257-86B7-FC47615F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FEC43-D6B0-432B-83CD-396333A8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0" y="365125"/>
            <a:ext cx="91694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59B30-D29C-4A4F-BEFE-D51EBAD2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100"/>
            <a:ext cx="10515600" cy="499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01A03-D308-4814-B1F6-981C139A5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A5F3-6E37-4448-8C3D-5A58CC68615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B736C-4790-4640-BD67-37ED8393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82BD2-EEBC-47BF-874E-C9CB7DD6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EB22-EF1B-439F-A71D-8C8A94ECC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ngw5/hubble-mybati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.bin"/><Relationship Id="rId4" Type="http://schemas.openxmlformats.org/officeDocument/2006/relationships/hyperlink" Target="hubble.pdf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15:31009/ui/#/dashboard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_1"/>
          <p:cNvSpPr/>
          <p:nvPr/>
        </p:nvSpPr>
        <p:spPr>
          <a:xfrm rot="2700000">
            <a:off x="3711552" y="1053000"/>
            <a:ext cx="4752000" cy="47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 rot="2700000">
            <a:off x="4071552" y="1413000"/>
            <a:ext cx="4032000" cy="403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871056" y="3075057"/>
            <a:ext cx="444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sym typeface="+mn-ea"/>
              </a:rPr>
              <a:t>Hubble</a:t>
            </a:r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产品培训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7" b="36173"/>
          <a:stretch>
            <a:fillRect/>
          </a:stretch>
        </p:blipFill>
        <p:spPr>
          <a:xfrm>
            <a:off x="4596873" y="1524000"/>
            <a:ext cx="29813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" grpId="0" bldLvl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 </a:t>
            </a:r>
            <a:r>
              <a:rPr lang="zh-CN" altLang="en-US" sz="2400" b="1" dirty="0"/>
              <a:t>产品</a:t>
            </a:r>
            <a:r>
              <a:rPr lang="zh-CN" altLang="en-US" sz="2400" b="1" dirty="0" smtClean="0"/>
              <a:t>特性</a:t>
            </a:r>
            <a:endParaRPr lang="en-US" altLang="zh-CN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标准</a:t>
            </a:r>
            <a:r>
              <a:rPr lang="en-US" altLang="zh-CN" sz="2000" dirty="0"/>
              <a:t>SQL</a:t>
            </a:r>
            <a:r>
              <a:rPr lang="zh-CN" altLang="en-US" sz="2000" dirty="0"/>
              <a:t>全面的支持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53" y="1882354"/>
            <a:ext cx="7603117" cy="41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 </a:t>
            </a:r>
            <a:r>
              <a:rPr lang="zh-CN" altLang="en-US" sz="2400" b="1" dirty="0"/>
              <a:t>产品</a:t>
            </a:r>
            <a:r>
              <a:rPr lang="zh-CN" altLang="en-US" sz="2400" b="1" dirty="0" smtClean="0"/>
              <a:t>特性</a:t>
            </a:r>
            <a:endParaRPr lang="en-US" altLang="zh-CN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灵活</a:t>
            </a:r>
            <a:r>
              <a:rPr lang="zh-CN" altLang="en-US" sz="2000" dirty="0"/>
              <a:t>的查询方式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89" y="1922980"/>
            <a:ext cx="7419780" cy="42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53235" y="1831865"/>
            <a:ext cx="4681538" cy="685800"/>
            <a:chOff x="1296" y="1824"/>
            <a:chExt cx="2976" cy="432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42494" y="1051156"/>
            <a:ext cx="4681538" cy="685800"/>
            <a:chOff x="1296" y="1824"/>
            <a:chExt cx="2976" cy="432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64121" y="3998005"/>
            <a:ext cx="4752975" cy="685800"/>
            <a:chOff x="1272" y="1986"/>
            <a:chExt cx="3077" cy="432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45" y="2077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64121" y="3278868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434" y="18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64121" y="4779282"/>
            <a:ext cx="4752975" cy="685800"/>
            <a:chOff x="1272" y="1986"/>
            <a:chExt cx="3077" cy="432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5500007"/>
            <a:ext cx="4752975" cy="685800"/>
            <a:chOff x="1272" y="1986"/>
            <a:chExt cx="3077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3164121" y="2558143"/>
            <a:ext cx="4681538" cy="685800"/>
            <a:chOff x="1296" y="1824"/>
            <a:chExt cx="2976" cy="432"/>
          </a:xfrm>
        </p:grpSpPr>
        <p:sp>
          <p:nvSpPr>
            <p:cNvPr id="37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708" y="1960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397" y="188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6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安装</a:t>
            </a:r>
            <a:r>
              <a:rPr lang="zh-CN" altLang="en-US" sz="2400" b="1" dirty="0" smtClean="0"/>
              <a:t>准备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en-US" altLang="zh-CN" dirty="0" smtClean="0"/>
              <a:t> 1.</a:t>
            </a:r>
            <a:r>
              <a:rPr lang="en-US" altLang="zh-CN" b="1" dirty="0" smtClean="0"/>
              <a:t>Hubble</a:t>
            </a:r>
            <a:r>
              <a:rPr lang="zh-CN" altLang="en-US" b="1" dirty="0"/>
              <a:t>安装环境</a:t>
            </a:r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zh-CN" altLang="en-US" sz="1600" dirty="0" smtClean="0"/>
              <a:t>安装</a:t>
            </a:r>
            <a:r>
              <a:rPr lang="en-US" altLang="zh-CN" sz="1600" dirty="0" err="1"/>
              <a:t>hubble</a:t>
            </a:r>
            <a:r>
              <a:rPr lang="zh-CN" altLang="en-US" sz="1600" dirty="0"/>
              <a:t>前，首先必须对整个集群环境进行规划，规划包括集群节点、网络、软件等。集群环境</a:t>
            </a:r>
            <a:r>
              <a:rPr lang="zh-CN" altLang="en-US" sz="1600" dirty="0" smtClean="0"/>
              <a:t>必须满足</a:t>
            </a:r>
            <a:r>
              <a:rPr lang="en-US" altLang="zh-CN" sz="1600" dirty="0"/>
              <a:t>Hubble</a:t>
            </a:r>
            <a:r>
              <a:rPr lang="zh-CN" altLang="en-US" sz="1600" dirty="0"/>
              <a:t>的基本要求。这些要求包括，网络、软件、硬件要求，</a:t>
            </a:r>
            <a:r>
              <a:rPr lang="zh-CN" altLang="en-US" sz="1600" dirty="0" smtClean="0"/>
              <a:t>下面将</a:t>
            </a:r>
            <a:r>
              <a:rPr lang="zh-CN" altLang="en-US" sz="1600" dirty="0"/>
              <a:t>对这些要求进行详细介绍</a:t>
            </a:r>
            <a:r>
              <a:rPr lang="zh-CN" altLang="en-US" sz="1600" dirty="0" smtClean="0"/>
              <a:t>，列出</a:t>
            </a:r>
            <a:r>
              <a:rPr lang="zh-CN" altLang="en-US" sz="1600" dirty="0"/>
              <a:t>安装前的硬件、软件基本要求，在满足这些要求的基础上，才可以进行</a:t>
            </a:r>
            <a:r>
              <a:rPr lang="en-US" altLang="zh-CN" sz="1600" dirty="0" err="1"/>
              <a:t>hubble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安装。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en-US" altLang="zh-CN" b="1" dirty="0" smtClean="0"/>
              <a:t>2. </a:t>
            </a:r>
            <a:r>
              <a:rPr lang="zh-CN" altLang="en-US" b="1" dirty="0"/>
              <a:t>硬件环境</a:t>
            </a:r>
            <a:r>
              <a:rPr lang="zh-CN" altLang="en-US" b="1" dirty="0" smtClean="0"/>
              <a:t>要求：</a:t>
            </a:r>
            <a:endParaRPr lang="en-US" altLang="zh-CN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17272"/>
              </p:ext>
            </p:extLst>
          </p:nvPr>
        </p:nvGraphicFramePr>
        <p:xfrm>
          <a:off x="2184400" y="3480317"/>
          <a:ext cx="7949681" cy="2743200"/>
        </p:xfrm>
        <a:graphic>
          <a:graphicData uri="http://schemas.openxmlformats.org/drawingml/2006/table">
            <a:tbl>
              <a:tblPr/>
              <a:tblGrid>
                <a:gridCol w="923730">
                  <a:extLst>
                    <a:ext uri="{9D8B030D-6E8A-4147-A177-3AD203B41FA5}">
                      <a16:colId xmlns:a16="http://schemas.microsoft.com/office/drawing/2014/main" val="3147503633"/>
                    </a:ext>
                  </a:extLst>
                </a:gridCol>
                <a:gridCol w="3405674">
                  <a:extLst>
                    <a:ext uri="{9D8B030D-6E8A-4147-A177-3AD203B41FA5}">
                      <a16:colId xmlns:a16="http://schemas.microsoft.com/office/drawing/2014/main" val="1591579365"/>
                    </a:ext>
                  </a:extLst>
                </a:gridCol>
                <a:gridCol w="3620277">
                  <a:extLst>
                    <a:ext uri="{9D8B030D-6E8A-4147-A177-3AD203B41FA5}">
                      <a16:colId xmlns:a16="http://schemas.microsoft.com/office/drawing/2014/main" val="2721904477"/>
                    </a:ext>
                  </a:extLst>
                </a:gridCol>
              </a:tblGrid>
              <a:tr h="267478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配置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最低要求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推荐配置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07483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CPU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路主频</a:t>
                      </a:r>
                      <a:r>
                        <a:rPr lang="en-US" altLang="zh-CN" dirty="0">
                          <a:effectLst/>
                        </a:rPr>
                        <a:t>2.4GHz</a:t>
                      </a:r>
                      <a:r>
                        <a:rPr lang="zh-CN" altLang="en-US" dirty="0">
                          <a:effectLst/>
                        </a:rPr>
                        <a:t>每路</a:t>
                      </a:r>
                      <a:r>
                        <a:rPr lang="en-US" altLang="zh-CN" dirty="0">
                          <a:effectLst/>
                        </a:rPr>
                        <a:t>16</a:t>
                      </a:r>
                      <a:r>
                        <a:rPr lang="zh-CN" altLang="en-US" dirty="0">
                          <a:effectLst/>
                        </a:rPr>
                        <a:t>核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  <a:r>
                        <a:rPr lang="zh-CN" altLang="en-US">
                          <a:effectLst/>
                        </a:rPr>
                        <a:t>路主频</a:t>
                      </a:r>
                      <a:r>
                        <a:rPr lang="en-US" altLang="zh-CN">
                          <a:effectLst/>
                        </a:rPr>
                        <a:t>2.4GHz</a:t>
                      </a:r>
                      <a:r>
                        <a:rPr lang="zh-CN" altLang="en-US">
                          <a:effectLst/>
                        </a:rPr>
                        <a:t>以上，每路</a:t>
                      </a:r>
                      <a:r>
                        <a:rPr lang="en-US" altLang="zh-CN">
                          <a:effectLst/>
                        </a:rPr>
                        <a:t>16</a:t>
                      </a:r>
                      <a:r>
                        <a:rPr lang="zh-CN" altLang="en-US">
                          <a:effectLst/>
                        </a:rPr>
                        <a:t>核以上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18771"/>
                  </a:ext>
                </a:extLst>
              </a:tr>
              <a:tr h="267478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内存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128G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256G</a:t>
                      </a:r>
                      <a:r>
                        <a:rPr lang="zh-CN" altLang="en-US" dirty="0">
                          <a:effectLst/>
                        </a:rPr>
                        <a:t>及以上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7517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磁盘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块</a:t>
                      </a:r>
                      <a:r>
                        <a:rPr lang="en-US" altLang="zh-CN">
                          <a:effectLst/>
                        </a:rPr>
                        <a:t>STAT</a:t>
                      </a:r>
                      <a:r>
                        <a:rPr lang="zh-CN" altLang="en-US">
                          <a:effectLst/>
                        </a:rPr>
                        <a:t>，单盘容量</a:t>
                      </a:r>
                      <a:r>
                        <a:rPr lang="en-US" altLang="zh-CN">
                          <a:effectLst/>
                        </a:rPr>
                        <a:t>1T 7200</a:t>
                      </a:r>
                      <a:r>
                        <a:rPr lang="zh-CN" altLang="en-US">
                          <a:effectLst/>
                        </a:rPr>
                        <a:t>转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10</a:t>
                      </a:r>
                      <a:r>
                        <a:rPr lang="zh-CN" altLang="en-US">
                          <a:effectLst/>
                        </a:rPr>
                        <a:t>块</a:t>
                      </a:r>
                      <a:r>
                        <a:rPr lang="en-US" altLang="zh-CN">
                          <a:effectLst/>
                        </a:rPr>
                        <a:t>STAT</a:t>
                      </a:r>
                      <a:r>
                        <a:rPr lang="zh-CN" altLang="en-US">
                          <a:effectLst/>
                        </a:rPr>
                        <a:t>及以上，单盘</a:t>
                      </a:r>
                      <a:r>
                        <a:rPr lang="en-US" altLang="zh-CN">
                          <a:effectLst/>
                        </a:rPr>
                        <a:t>2T 7200</a:t>
                      </a:r>
                      <a:r>
                        <a:rPr lang="zh-CN" altLang="en-US">
                          <a:effectLst/>
                        </a:rPr>
                        <a:t>转（或</a:t>
                      </a:r>
                      <a:r>
                        <a:rPr lang="en-US" altLang="zh-CN">
                          <a:effectLst/>
                        </a:rPr>
                        <a:t>SSD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65585"/>
                  </a:ext>
                </a:extLst>
              </a:tr>
              <a:tr h="267478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网络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块千兆网卡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  <a:r>
                        <a:rPr lang="zh-CN" altLang="en-US">
                          <a:effectLst/>
                        </a:rPr>
                        <a:t>块万兆网卡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751945"/>
                  </a:ext>
                </a:extLst>
              </a:tr>
              <a:tr h="267478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台数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8+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7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安装</a:t>
            </a:r>
            <a:r>
              <a:rPr lang="zh-CN" altLang="en-US" sz="2400" b="1" dirty="0" smtClean="0"/>
              <a:t>准备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操作系统要求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/>
              <a:t>软件环境</a:t>
            </a:r>
            <a:r>
              <a:rPr lang="zh-CN" altLang="en-US" b="1" dirty="0" smtClean="0"/>
              <a:t>要求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公司目前的测试环境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57929"/>
              </p:ext>
            </p:extLst>
          </p:nvPr>
        </p:nvGraphicFramePr>
        <p:xfrm>
          <a:off x="1398036" y="1957308"/>
          <a:ext cx="7979230" cy="1097280"/>
        </p:xfrm>
        <a:graphic>
          <a:graphicData uri="http://schemas.openxmlformats.org/drawingml/2006/table">
            <a:tbl>
              <a:tblPr/>
              <a:tblGrid>
                <a:gridCol w="3989615">
                  <a:extLst>
                    <a:ext uri="{9D8B030D-6E8A-4147-A177-3AD203B41FA5}">
                      <a16:colId xmlns:a16="http://schemas.microsoft.com/office/drawing/2014/main" val="999250651"/>
                    </a:ext>
                  </a:extLst>
                </a:gridCol>
                <a:gridCol w="3989615">
                  <a:extLst>
                    <a:ext uri="{9D8B030D-6E8A-4147-A177-3AD203B41FA5}">
                      <a16:colId xmlns:a16="http://schemas.microsoft.com/office/drawing/2014/main" val="1375788820"/>
                    </a:ext>
                  </a:extLst>
                </a:gridCol>
              </a:tblGrid>
              <a:tr h="241051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操作系统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版本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760872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RedHat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13006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CentOS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744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07351"/>
              </p:ext>
            </p:extLst>
          </p:nvPr>
        </p:nvGraphicFramePr>
        <p:xfrm>
          <a:off x="912845" y="3766731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74819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49966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软件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版本号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7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jdk1.8</a:t>
                      </a:r>
                      <a:r>
                        <a:rPr lang="zh-CN" altLang="en-US">
                          <a:effectLst/>
                        </a:rPr>
                        <a:t>以上版本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Hadoop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推荐</a:t>
                      </a:r>
                      <a:r>
                        <a:rPr lang="en-US" altLang="zh-CN">
                          <a:effectLst/>
                        </a:rPr>
                        <a:t>2.6</a:t>
                      </a:r>
                      <a:r>
                        <a:rPr lang="zh-CN" altLang="en-US">
                          <a:effectLst/>
                        </a:rPr>
                        <a:t>以上版本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47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zookeeper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3.4</a:t>
                      </a:r>
                      <a:r>
                        <a:rPr lang="en-US" altLang="zh-CN" dirty="0" smtClean="0">
                          <a:effectLst/>
                        </a:rPr>
                        <a:t>.</a:t>
                      </a:r>
                      <a:r>
                        <a:rPr lang="zh-CN" altLang="en-US" dirty="0" smtClean="0">
                          <a:effectLst/>
                        </a:rPr>
                        <a:t>*</a:t>
                      </a:r>
                      <a:endParaRPr lang="en-US" altLang="zh-C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Hive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Hive 2.1.0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31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环境</a:t>
            </a:r>
            <a:r>
              <a:rPr lang="zh-CN" altLang="en-US" sz="2400" b="1" dirty="0" smtClean="0"/>
              <a:t>检查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1.cpu</a:t>
            </a:r>
            <a:r>
              <a:rPr lang="zh-CN" altLang="en-US" b="1" dirty="0" smtClean="0"/>
              <a:t>配置检查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lscpu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的具体配置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内存检查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命令：</a:t>
            </a:r>
            <a:r>
              <a:rPr lang="en-US" altLang="zh-CN" dirty="0" smtClean="0"/>
              <a:t>free –m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磁盘检查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命令：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–h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网络检查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</a:t>
            </a:r>
            <a:r>
              <a:rPr lang="zh-CN" altLang="en-US" dirty="0" smtClean="0"/>
              <a:t>安装</a:t>
            </a:r>
            <a:r>
              <a:rPr lang="en-US" altLang="zh-CN" dirty="0" err="1"/>
              <a:t>hubble</a:t>
            </a:r>
            <a:r>
              <a:rPr lang="zh-CN" altLang="en-US" dirty="0"/>
              <a:t>需要最低的网络是千兆以太网，确认网络带宽，否则网络会成为影响性能的瓶颈。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确认</a:t>
            </a:r>
            <a:r>
              <a:rPr lang="zh-CN" altLang="en-US" dirty="0"/>
              <a:t>集群的节点数量并确认每个节点的主机名及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确认</a:t>
            </a:r>
            <a:r>
              <a:rPr lang="zh-CN" altLang="en-US" dirty="0"/>
              <a:t>集群的管理节点。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确认</a:t>
            </a:r>
            <a:r>
              <a:rPr lang="zh-CN" altLang="en-US" dirty="0"/>
              <a:t>集群互信正常。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确认</a:t>
            </a:r>
            <a:r>
              <a:rPr lang="zh-CN" altLang="en-US" dirty="0"/>
              <a:t>集群</a:t>
            </a:r>
            <a:r>
              <a:rPr lang="en-US" altLang="zh-CN" dirty="0" err="1"/>
              <a:t>hadoop</a:t>
            </a:r>
            <a:r>
              <a:rPr lang="zh-CN" altLang="en-US" dirty="0"/>
              <a:t>及</a:t>
            </a:r>
            <a:r>
              <a:rPr lang="en-US" altLang="zh-CN" dirty="0"/>
              <a:t>hive</a:t>
            </a:r>
            <a:r>
              <a:rPr lang="zh-CN" altLang="en-US" dirty="0"/>
              <a:t>、</a:t>
            </a:r>
            <a:r>
              <a:rPr lang="en-US" altLang="zh-CN" dirty="0" err="1"/>
              <a:t>zk</a:t>
            </a:r>
            <a:r>
              <a:rPr lang="zh-CN" altLang="en-US" dirty="0"/>
              <a:t>正常运行。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94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环境</a:t>
            </a:r>
            <a:r>
              <a:rPr lang="zh-CN" altLang="en-US" sz="2400" b="1" dirty="0" smtClean="0"/>
              <a:t>检查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5.</a:t>
            </a:r>
            <a:r>
              <a:rPr lang="zh-CN" altLang="en-US" b="1" dirty="0"/>
              <a:t>时钟同步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:date</a:t>
            </a:r>
            <a:r>
              <a:rPr lang="zh-CN" altLang="en-US" dirty="0" smtClean="0"/>
              <a:t>命令：查看系统当前时间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6.</a:t>
            </a:r>
            <a:r>
              <a:rPr lang="zh-CN" altLang="en-US" b="1" dirty="0"/>
              <a:t>其他系统参数</a:t>
            </a:r>
            <a:r>
              <a:rPr lang="zh-CN" altLang="en-US" b="1" dirty="0" smtClean="0"/>
              <a:t>检查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zh-CN" altLang="en-US" dirty="0"/>
              <a:t>禁掉</a:t>
            </a: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系统最大打开文件数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磁盘调优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3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解</a:t>
            </a:r>
            <a:r>
              <a:rPr lang="zh-CN" altLang="en-US" b="1" dirty="0"/>
              <a:t>压及注册</a:t>
            </a:r>
            <a:r>
              <a:rPr lang="en-US" altLang="zh-CN" b="1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解</a:t>
            </a:r>
            <a:r>
              <a:rPr lang="zh-CN" altLang="en-US" b="1" dirty="0"/>
              <a:t>压安装</a:t>
            </a:r>
            <a:r>
              <a:rPr lang="zh-CN" altLang="en-US" b="1" dirty="0" smtClean="0"/>
              <a:t>包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       </a:t>
            </a:r>
            <a:r>
              <a:rPr lang="zh-CN" altLang="en-US" sz="1400" dirty="0" smtClean="0"/>
              <a:t>将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的安装包解压，目前最新稳定版本的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是</a:t>
            </a:r>
            <a:r>
              <a:rPr lang="en-US" altLang="zh-CN" sz="1400" dirty="0"/>
              <a:t>3.4.0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的安装包是</a:t>
            </a:r>
            <a:r>
              <a:rPr lang="en-US" altLang="zh-CN" sz="1400" dirty="0"/>
              <a:t>hubble-3.4.0.tar.gz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dirty="0"/>
              <a:t>	       	</a:t>
            </a:r>
            <a:r>
              <a:rPr lang="en-US" altLang="zh-CN" sz="1400" dirty="0"/>
              <a:t>#</a:t>
            </a:r>
            <a:r>
              <a:rPr lang="zh-CN" altLang="en-US" sz="1400" dirty="0"/>
              <a:t>上传</a:t>
            </a:r>
            <a:r>
              <a:rPr lang="en-US" altLang="zh-CN" sz="1400" dirty="0" err="1"/>
              <a:t>hubble</a:t>
            </a:r>
            <a:r>
              <a:rPr lang="en-US" altLang="zh-CN" sz="1400" dirty="0"/>
              <a:t> tar</a:t>
            </a:r>
            <a:r>
              <a:rPr lang="zh-CN" altLang="en-US" sz="1400" dirty="0"/>
              <a:t>文件到安装目录，并完成解压操作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tar </a:t>
            </a:r>
            <a:r>
              <a:rPr lang="en-US" altLang="zh-CN" sz="1400" dirty="0"/>
              <a:t>-</a:t>
            </a:r>
            <a:r>
              <a:rPr lang="en-US" altLang="zh-CN" sz="1400" dirty="0" err="1"/>
              <a:t>zxvf</a:t>
            </a:r>
            <a:r>
              <a:rPr lang="en-US" altLang="zh-CN" sz="1400" dirty="0"/>
              <a:t> hubble-3.4.0.tar.gz -C .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#</a:t>
            </a:r>
            <a:r>
              <a:rPr lang="zh-CN" altLang="en-US" sz="1400" dirty="0"/>
              <a:t>修改安装包名称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mv </a:t>
            </a:r>
            <a:r>
              <a:rPr lang="en-US" altLang="zh-CN" sz="1400" dirty="0"/>
              <a:t>hubble-3.4.0 </a:t>
            </a:r>
            <a:r>
              <a:rPr lang="en-US" altLang="zh-CN" sz="1400" dirty="0" err="1" smtClean="0"/>
              <a:t>hubble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 </a:t>
            </a:r>
            <a:r>
              <a:rPr lang="en-US" altLang="zh-CN" sz="1400" dirty="0" smtClean="0"/>
              <a:t>         </a:t>
            </a:r>
            <a:r>
              <a:rPr lang="zh-CN" altLang="en-US" sz="1400" dirty="0" smtClean="0"/>
              <a:t>默认</a:t>
            </a:r>
            <a:r>
              <a:rPr lang="zh-CN" altLang="en-US" sz="1400" dirty="0"/>
              <a:t>使用</a:t>
            </a:r>
            <a:r>
              <a:rPr lang="en-US" altLang="zh-CN" sz="1400" dirty="0" err="1"/>
              <a:t>hadoop</a:t>
            </a:r>
            <a:r>
              <a:rPr lang="zh-CN" altLang="en-US" sz="1400" dirty="0"/>
              <a:t>相关的权限用户，如果是使用</a:t>
            </a:r>
            <a:r>
              <a:rPr lang="en-US" altLang="zh-CN" sz="1400" dirty="0"/>
              <a:t>root</a:t>
            </a:r>
            <a:r>
              <a:rPr lang="zh-CN" altLang="en-US" sz="1400" dirty="0"/>
              <a:t>用户，需要赋权给此目录</a:t>
            </a:r>
            <a:r>
              <a:rPr lang="en-US" altLang="zh-CN" sz="1400" dirty="0"/>
              <a:t>,</a:t>
            </a:r>
            <a:r>
              <a:rPr lang="zh-CN" altLang="en-US" sz="1400" dirty="0"/>
              <a:t>如</a:t>
            </a:r>
            <a:r>
              <a:rPr lang="en-US" altLang="zh-CN" sz="1400" dirty="0" err="1"/>
              <a:t>hadoop</a:t>
            </a:r>
            <a:r>
              <a:rPr lang="zh-CN" altLang="en-US" sz="1400" dirty="0"/>
              <a:t>的用户为 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sz="1400" dirty="0"/>
              <a:t>#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解压包下用户组全部更改</a:t>
            </a:r>
            <a:r>
              <a:rPr lang="en-US" altLang="zh-CN" sz="1400" dirty="0" err="1"/>
              <a:t>hadoop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chown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-R </a:t>
            </a:r>
            <a:r>
              <a:rPr lang="en-US" altLang="zh-CN" sz="1400" dirty="0" err="1"/>
              <a:t>hadoop:hadoop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hubble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</a:t>
            </a:r>
            <a:r>
              <a:rPr lang="zh-CN" altLang="en-US" sz="1400" dirty="0" smtClean="0"/>
              <a:t>备注</a:t>
            </a:r>
            <a:r>
              <a:rPr lang="zh-CN" altLang="en-US" sz="1400" dirty="0"/>
              <a:t>：需要在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下创建</a:t>
            </a:r>
            <a:r>
              <a:rPr lang="en-US" altLang="zh-CN" sz="1400" dirty="0" err="1"/>
              <a:t>hadoop</a:t>
            </a:r>
            <a:r>
              <a:rPr lang="zh-CN" altLang="en-US" sz="1400" dirty="0"/>
              <a:t>用户，</a:t>
            </a:r>
            <a:r>
              <a:rPr lang="zh-CN" altLang="en-US" sz="1400" dirty="0" smtClean="0"/>
              <a:t>组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366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解</a:t>
            </a:r>
            <a:r>
              <a:rPr lang="zh-CN" altLang="en-US" b="1" dirty="0"/>
              <a:t>压及注册</a:t>
            </a:r>
            <a:r>
              <a:rPr lang="en-US" altLang="zh-CN" b="1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2.</a:t>
            </a:r>
            <a:r>
              <a:rPr lang="zh-CN" altLang="en-US" b="1" dirty="0" smtClean="0"/>
              <a:t>注册</a:t>
            </a:r>
            <a:r>
              <a:rPr lang="en-US" altLang="zh-CN" b="1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1400" dirty="0" smtClean="0"/>
              <a:t> bin</a:t>
            </a:r>
            <a:r>
              <a:rPr lang="zh-CN" altLang="en-US" sz="1400" dirty="0" smtClean="0"/>
              <a:t>目录下有个</a:t>
            </a:r>
            <a:r>
              <a:rPr lang="en-US" altLang="zh-CN" sz="1400" dirty="0" smtClean="0"/>
              <a:t>hubble-license.sh</a:t>
            </a:r>
            <a:r>
              <a:rPr lang="zh-CN" altLang="en-US" sz="1400" dirty="0" smtClean="0"/>
              <a:t>脚本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	bin/hubble-license.sh </a:t>
            </a:r>
            <a:r>
              <a:rPr lang="zh-CN" altLang="en-US" sz="1400" dirty="0"/>
              <a:t>命令提示如下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Usage</a:t>
            </a:r>
            <a:r>
              <a:rPr lang="en-US" altLang="zh-CN" sz="1400" dirty="0"/>
              <a:t>: hubble-license.sh [options] [...]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,--input </a:t>
            </a:r>
            <a:r>
              <a:rPr lang="en-US" altLang="zh-CN" sz="1400" dirty="0" err="1"/>
              <a:t>input</a:t>
            </a:r>
            <a:r>
              <a:rPr lang="en-US" altLang="zh-CN" sz="1400" dirty="0"/>
              <a:t> License code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-</a:t>
            </a:r>
            <a:r>
              <a:rPr lang="en-US" altLang="zh-CN" sz="1400" dirty="0"/>
              <a:t>m,--</a:t>
            </a:r>
            <a:r>
              <a:rPr lang="en-US" altLang="zh-CN" sz="1400" dirty="0" err="1"/>
              <a:t>machineInfo</a:t>
            </a:r>
            <a:r>
              <a:rPr lang="en-US" altLang="zh-CN" sz="1400" dirty="0"/>
              <a:t> get current machine code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-</a:t>
            </a:r>
            <a:r>
              <a:rPr lang="en-US" altLang="zh-CN" sz="1400" dirty="0"/>
              <a:t>s,--status get current License status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-</a:t>
            </a:r>
            <a:r>
              <a:rPr lang="en-US" altLang="zh-CN" sz="1400" dirty="0"/>
              <a:t>u,--update </a:t>
            </a:r>
            <a:r>
              <a:rPr lang="en-US" altLang="zh-CN" sz="1400" dirty="0" err="1"/>
              <a:t>update</a:t>
            </a:r>
            <a:r>
              <a:rPr lang="en-US" altLang="zh-CN" sz="1400" dirty="0"/>
              <a:t> License </a:t>
            </a:r>
            <a:r>
              <a:rPr lang="en-US" altLang="zh-CN" sz="1400" dirty="0" err="1"/>
              <a:t>code,can</a:t>
            </a:r>
            <a:r>
              <a:rPr lang="en-US" altLang="zh-CN" sz="1400" dirty="0"/>
              <a:t> be </a:t>
            </a:r>
            <a:r>
              <a:rPr lang="en-US" altLang="zh-CN" sz="1400" dirty="0" err="1"/>
              <a:t>string,can</a:t>
            </a:r>
            <a:r>
              <a:rPr lang="en-US" altLang="zh-CN" sz="1400" dirty="0"/>
              <a:t> be text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       </a:t>
            </a:r>
            <a:r>
              <a:rPr lang="zh-CN" altLang="en-US" sz="1400" b="1" dirty="0" smtClean="0"/>
              <a:t>配置</a:t>
            </a:r>
            <a:r>
              <a:rPr lang="en-US" altLang="zh-CN" sz="1400" b="1" dirty="0"/>
              <a:t>license</a:t>
            </a:r>
            <a:r>
              <a:rPr lang="zh-CN" altLang="en-US" sz="1400" b="1" dirty="0"/>
              <a:t>的</a:t>
            </a:r>
            <a:r>
              <a:rPr lang="zh-CN" altLang="en-US" sz="1400" b="1" dirty="0" smtClean="0"/>
              <a:t>步骤：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	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license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操作只需</a:t>
            </a:r>
            <a:r>
              <a:rPr lang="zh-CN" altLang="en-US" sz="1400" b="1" dirty="0">
                <a:solidFill>
                  <a:srgbClr val="FF0000"/>
                </a:solidFill>
              </a:rPr>
              <a:t>要在</a:t>
            </a:r>
            <a:r>
              <a:rPr lang="en-US" altLang="zh-CN" sz="1400" b="1" dirty="0">
                <a:solidFill>
                  <a:srgbClr val="FF0000"/>
                </a:solidFill>
              </a:rPr>
              <a:t>master</a:t>
            </a:r>
            <a:r>
              <a:rPr lang="zh-CN" altLang="en-US" sz="1400" b="1" dirty="0">
                <a:solidFill>
                  <a:srgbClr val="FF0000"/>
                </a:solidFill>
              </a:rPr>
              <a:t>节点上操作即可，待修改完</a:t>
            </a:r>
            <a:r>
              <a:rPr lang="en-US" altLang="zh-CN" sz="1400" b="1" dirty="0" err="1">
                <a:solidFill>
                  <a:srgbClr val="FF0000"/>
                </a:solidFill>
              </a:rPr>
              <a:t>hubble</a:t>
            </a:r>
            <a:r>
              <a:rPr lang="zh-CN" altLang="en-US" sz="1400" b="1" dirty="0">
                <a:solidFill>
                  <a:srgbClr val="FF0000"/>
                </a:solidFill>
              </a:rPr>
              <a:t>的</a:t>
            </a:r>
            <a:r>
              <a:rPr lang="en-US" altLang="zh-CN" sz="1400" b="1" dirty="0" err="1">
                <a:solidFill>
                  <a:srgbClr val="FF0000"/>
                </a:solidFill>
              </a:rPr>
              <a:t>conf</a:t>
            </a:r>
            <a:r>
              <a:rPr lang="zh-CN" altLang="en-US" sz="1400" b="1" dirty="0">
                <a:solidFill>
                  <a:srgbClr val="FF0000"/>
                </a:solidFill>
              </a:rPr>
              <a:t>目录配置文件，分发安装包即可。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89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709612"/>
            <a:ext cx="103986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解</a:t>
            </a:r>
            <a:r>
              <a:rPr lang="zh-CN" altLang="en-US" b="1" dirty="0"/>
              <a:t>压及注册</a:t>
            </a:r>
            <a:r>
              <a:rPr lang="en-US" altLang="zh-CN" b="1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     2.</a:t>
            </a:r>
            <a:r>
              <a:rPr lang="zh-CN" altLang="en-US" b="1" dirty="0"/>
              <a:t>注册</a:t>
            </a:r>
            <a:r>
              <a:rPr lang="en-US" altLang="zh-CN" b="1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1.</a:t>
            </a:r>
            <a:r>
              <a:rPr lang="zh-CN" altLang="en-US" sz="1400" dirty="0"/>
              <a:t>输出</a:t>
            </a:r>
            <a:r>
              <a:rPr lang="zh-CN" altLang="en-US" sz="1400" dirty="0" smtClean="0"/>
              <a:t>机器码，执行脚本，生成机器码文件到</a:t>
            </a:r>
            <a:r>
              <a:rPr lang="en-US" altLang="zh-CN" sz="1400" dirty="0" smtClean="0"/>
              <a:t>~/</a:t>
            </a:r>
            <a:r>
              <a:rPr lang="en-US" altLang="zh-CN" sz="1400" dirty="0" err="1" smtClean="0"/>
              <a:t>hubble</a:t>
            </a:r>
            <a:r>
              <a:rPr lang="en-US" altLang="zh-CN" sz="1400" dirty="0" smtClean="0"/>
              <a:t>/license</a:t>
            </a:r>
            <a:r>
              <a:rPr lang="zh-CN" altLang="en-US" sz="1400" dirty="0" smtClean="0"/>
              <a:t>目录下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  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bin/hubble-license.sh </a:t>
            </a:r>
            <a:r>
              <a:rPr lang="en-US" altLang="zh-CN" sz="1400" dirty="0" smtClean="0"/>
              <a:t>–m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2.</a:t>
            </a:r>
            <a:r>
              <a:rPr lang="zh-CN" altLang="en-US" sz="1400" dirty="0"/>
              <a:t>根据机器码</a:t>
            </a:r>
            <a:r>
              <a:rPr lang="zh-CN" altLang="en-US" sz="1400" dirty="0" smtClean="0"/>
              <a:t>联系公司实施负责人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得到</a:t>
            </a:r>
            <a:r>
              <a:rPr lang="en-US" altLang="zh-CN" sz="1400" dirty="0" smtClean="0"/>
              <a:t>license</a:t>
            </a:r>
            <a:r>
              <a:rPr lang="zh-CN" altLang="en-US" sz="1400" dirty="0" smtClean="0"/>
              <a:t>授权文件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需要</a:t>
            </a:r>
            <a:r>
              <a:rPr lang="zh-CN" altLang="en-US" sz="1400" dirty="0"/>
              <a:t>提供的信息：</a:t>
            </a:r>
            <a:r>
              <a:rPr lang="zh-CN" altLang="en-US" sz="1400" dirty="0">
                <a:solidFill>
                  <a:srgbClr val="FF0000"/>
                </a:solidFill>
              </a:rPr>
              <a:t>项目编号、节点个数、生成的</a:t>
            </a:r>
            <a:r>
              <a:rPr lang="en-US" altLang="zh-CN" sz="1400" dirty="0">
                <a:solidFill>
                  <a:srgbClr val="FF0000"/>
                </a:solidFill>
              </a:rPr>
              <a:t>license</a:t>
            </a:r>
            <a:r>
              <a:rPr lang="zh-CN" altLang="en-US" sz="1400" dirty="0">
                <a:solidFill>
                  <a:srgbClr val="FF0000"/>
                </a:solidFill>
              </a:rPr>
              <a:t>文件、授权时</a:t>
            </a:r>
            <a:r>
              <a:rPr lang="zh-CN" altLang="en-US" sz="1400" dirty="0" smtClean="0">
                <a:solidFill>
                  <a:srgbClr val="FF0000"/>
                </a:solidFill>
              </a:rPr>
              <a:t>长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相关</a:t>
            </a:r>
            <a:r>
              <a:rPr lang="zh-CN" altLang="en-US" sz="1400" dirty="0"/>
              <a:t>负责人会反馈一个授权的</a:t>
            </a:r>
            <a:r>
              <a:rPr lang="en-US" altLang="zh-CN" sz="1400" dirty="0"/>
              <a:t>license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3.</a:t>
            </a:r>
            <a:r>
              <a:rPr lang="zh-CN" altLang="en-US" sz="1400" dirty="0"/>
              <a:t>注册</a:t>
            </a:r>
            <a:r>
              <a:rPr lang="en-US" altLang="zh-CN" sz="1400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   bin/hubble-license.sh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&lt;license</a:t>
            </a:r>
            <a:r>
              <a:rPr lang="zh-CN" altLang="en-US" sz="1400" dirty="0"/>
              <a:t>文件</a:t>
            </a:r>
            <a:r>
              <a:rPr lang="en-US" altLang="zh-CN" sz="14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	</a:t>
            </a:r>
            <a:r>
              <a:rPr lang="zh-CN" altLang="en-US" sz="1400" b="1" dirty="0">
                <a:solidFill>
                  <a:srgbClr val="FF0000"/>
                </a:solidFill>
              </a:rPr>
              <a:t>注：这里参数后面跟的是</a:t>
            </a:r>
            <a:r>
              <a:rPr lang="en-US" altLang="zh-CN" sz="1400" b="1" dirty="0">
                <a:solidFill>
                  <a:srgbClr val="FF0000"/>
                </a:solidFill>
              </a:rPr>
              <a:t>license</a:t>
            </a:r>
            <a:r>
              <a:rPr lang="zh-CN" altLang="en-US" sz="1400" b="1" dirty="0">
                <a:solidFill>
                  <a:srgbClr val="FF0000"/>
                </a:solidFill>
              </a:rPr>
              <a:t>的文件，不是</a:t>
            </a:r>
            <a:r>
              <a:rPr lang="en-US" altLang="zh-CN" sz="1400" b="1" dirty="0">
                <a:solidFill>
                  <a:srgbClr val="FF0000"/>
                </a:solidFill>
              </a:rPr>
              <a:t>license</a:t>
            </a:r>
            <a:r>
              <a:rPr lang="zh-CN" altLang="en-US" sz="1400" b="1" dirty="0">
                <a:solidFill>
                  <a:srgbClr val="FF0000"/>
                </a:solidFill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字符串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/>
              <a:t>4.</a:t>
            </a:r>
            <a:r>
              <a:rPr lang="zh-CN" altLang="en-US" sz="1400" dirty="0"/>
              <a:t>更新</a:t>
            </a:r>
            <a:r>
              <a:rPr lang="en-US" altLang="zh-CN" sz="1400" dirty="0" smtClean="0"/>
              <a:t>license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	  </a:t>
            </a:r>
            <a:r>
              <a:rPr lang="en-US" altLang="zh-CN" sz="1400" dirty="0"/>
              <a:t>bin/hubble-license.sh -u &lt;</a:t>
            </a:r>
            <a:r>
              <a:rPr lang="zh-CN" altLang="en-US" sz="1400" dirty="0"/>
              <a:t>新</a:t>
            </a:r>
            <a:r>
              <a:rPr lang="en-US" altLang="zh-CN" sz="1400" dirty="0"/>
              <a:t>license</a:t>
            </a:r>
            <a:r>
              <a:rPr lang="zh-CN" altLang="en-US" sz="1400" dirty="0"/>
              <a:t>文件</a:t>
            </a:r>
            <a:r>
              <a:rPr lang="en-US" altLang="zh-CN" sz="1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注</a:t>
            </a:r>
            <a:r>
              <a:rPr lang="zh-CN" altLang="en-US" sz="1400" b="1" dirty="0">
                <a:solidFill>
                  <a:srgbClr val="FF0000"/>
                </a:solidFill>
              </a:rPr>
              <a:t>：这里参数后面跟的是</a:t>
            </a:r>
            <a:r>
              <a:rPr lang="en-US" altLang="zh-CN" sz="1400" b="1" dirty="0">
                <a:solidFill>
                  <a:srgbClr val="FF0000"/>
                </a:solidFill>
              </a:rPr>
              <a:t>license</a:t>
            </a:r>
            <a:r>
              <a:rPr lang="zh-CN" altLang="en-US" sz="1400" b="1" dirty="0">
                <a:solidFill>
                  <a:srgbClr val="FF0000"/>
                </a:solidFill>
              </a:rPr>
              <a:t>的文件，不是</a:t>
            </a:r>
            <a:r>
              <a:rPr lang="en-US" altLang="zh-CN" sz="1400" b="1" dirty="0">
                <a:solidFill>
                  <a:srgbClr val="FF0000"/>
                </a:solidFill>
              </a:rPr>
              <a:t>license</a:t>
            </a:r>
            <a:r>
              <a:rPr lang="zh-CN" altLang="en-US" sz="1400" b="1" dirty="0">
                <a:solidFill>
                  <a:srgbClr val="FF0000"/>
                </a:solidFill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字符串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	</a:t>
            </a:r>
            <a:r>
              <a:rPr lang="en-US" altLang="zh-CN" sz="1400" dirty="0" smtClean="0"/>
              <a:t>5.</a:t>
            </a:r>
            <a:r>
              <a:rPr lang="zh-CN" altLang="en-US" sz="1400" dirty="0"/>
              <a:t>检查</a:t>
            </a:r>
            <a:r>
              <a:rPr lang="en-US" altLang="zh-CN" sz="1400" dirty="0"/>
              <a:t>license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sz="1400" dirty="0" smtClean="0"/>
              <a:t>bin/hubble-license.sh </a:t>
            </a:r>
            <a:r>
              <a:rPr lang="en-US" altLang="zh-CN" sz="1400" dirty="0"/>
              <a:t>-s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984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培训对象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5158" y="1766166"/>
            <a:ext cx="1039864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培训对象：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1</a:t>
            </a:r>
            <a:r>
              <a:rPr lang="zh-CN" altLang="en-US" dirty="0" smtClean="0"/>
              <a:t>、实施人员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2</a:t>
            </a:r>
            <a:r>
              <a:rPr lang="zh-CN" altLang="en-US" dirty="0" smtClean="0"/>
              <a:t>、开发人员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3</a:t>
            </a:r>
            <a:r>
              <a:rPr lang="zh-CN" altLang="en-US" dirty="0" smtClean="0"/>
              <a:t>、业务人员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9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23322" y="2341984"/>
            <a:ext cx="8786328" cy="34803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:</a:t>
            </a:r>
            <a:r>
              <a:rPr lang="en-US" altLang="zh-CN" b="1" dirty="0" err="1" smtClean="0"/>
              <a:t>conf</a:t>
            </a:r>
            <a:r>
              <a:rPr lang="zh-CN" altLang="en-US" b="1" dirty="0"/>
              <a:t>目录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sz="1600" b="1" dirty="0" err="1" smtClean="0"/>
              <a:t>hubble</a:t>
            </a:r>
            <a:r>
              <a:rPr lang="zh-CN" altLang="en-US" sz="1600" b="1" dirty="0" smtClean="0"/>
              <a:t>数据库的 </a:t>
            </a:r>
            <a:r>
              <a:rPr lang="en-US" altLang="zh-CN" sz="1600" b="1" dirty="0" err="1" smtClean="0"/>
              <a:t>conf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目录下文件介绍</a:t>
            </a:r>
            <a:r>
              <a:rPr lang="en-US" altLang="zh-CN" sz="16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		</a:t>
            </a:r>
            <a:r>
              <a:rPr lang="en-US" altLang="zh-CN" sz="1400" dirty="0" smtClean="0"/>
              <a:t>core-site.xml </a:t>
            </a:r>
            <a:r>
              <a:rPr lang="zh-CN" altLang="en-US" sz="1400" dirty="0" smtClean="0"/>
              <a:t>：复制</a:t>
            </a:r>
            <a:r>
              <a:rPr lang="en-US" altLang="zh-CN" sz="1400" dirty="0" err="1"/>
              <a:t>hadoop</a:t>
            </a:r>
            <a:r>
              <a:rPr lang="zh-CN" altLang="en-US" sz="1400" dirty="0"/>
              <a:t>的</a:t>
            </a:r>
            <a:r>
              <a:rPr lang="en-US" altLang="zh-CN" sz="1400" dirty="0"/>
              <a:t>core-site.xml</a:t>
            </a:r>
            <a:r>
              <a:rPr lang="zh-CN" altLang="en-US" sz="1400" dirty="0"/>
              <a:t>文件到此目录下。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hdfs-site.xml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复制</a:t>
            </a:r>
            <a:r>
              <a:rPr lang="en-US" altLang="zh-CN" sz="1400" dirty="0" err="1"/>
              <a:t>hadoop</a:t>
            </a:r>
            <a:r>
              <a:rPr lang="zh-CN" altLang="en-US" sz="1400" dirty="0"/>
              <a:t>的</a:t>
            </a:r>
            <a:r>
              <a:rPr lang="en-US" altLang="zh-CN" sz="1400" dirty="0"/>
              <a:t>hdfs-site.xml</a:t>
            </a:r>
            <a:r>
              <a:rPr lang="zh-CN" altLang="en-US" sz="1400" dirty="0"/>
              <a:t>文件到此目录下。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hplsql-site.xml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的存储过程配置文件（目前是实验性质的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hubble-default.xml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的默认配置，不需要更改。需要更改时在</a:t>
            </a:r>
            <a:r>
              <a:rPr lang="en-US" altLang="zh-CN" sz="1400" dirty="0"/>
              <a:t>hubble-site.xml</a:t>
            </a:r>
            <a:r>
              <a:rPr lang="zh-CN" altLang="en-US" sz="1400" dirty="0"/>
              <a:t>中修改，会</a:t>
            </a:r>
            <a:r>
              <a:rPr lang="zh-CN" altLang="en-US" sz="1400" dirty="0" smtClean="0"/>
              <a:t>覆盖</a:t>
            </a:r>
            <a:r>
              <a:rPr lang="en-US" altLang="zh-CN" sz="1400" dirty="0" smtClean="0"/>
              <a:t>			default</a:t>
            </a:r>
            <a:r>
              <a:rPr lang="zh-CN" altLang="en-US" sz="1400" dirty="0" smtClean="0"/>
              <a:t>中的</a:t>
            </a:r>
            <a:r>
              <a:rPr lang="zh-CN" altLang="en-US" sz="1400" dirty="0"/>
              <a:t>默认配置。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hubble-env.sh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的环境变量设置文件。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hubble-site.xml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的主要配置参数文件。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log.properties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的日志配置文件。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shardservers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shardserver</a:t>
            </a:r>
            <a:r>
              <a:rPr lang="zh-CN" altLang="en-US" sz="1400" dirty="0"/>
              <a:t>节点信息。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catalog </a:t>
            </a:r>
            <a:r>
              <a:rPr lang="en-US" altLang="zh-CN" sz="1400" dirty="0"/>
              <a:t> 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目录</a:t>
            </a:r>
            <a:r>
              <a:rPr lang="zh-CN" altLang="en-US" sz="1400" dirty="0"/>
              <a:t>下包含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连接其他数据源时需要的信息</a:t>
            </a:r>
            <a:endParaRPr lang="en-US" altLang="zh-CN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7" y="2341984"/>
            <a:ext cx="2181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8537" y="1716833"/>
            <a:ext cx="11383349" cy="4627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709612"/>
            <a:ext cx="646423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:hubble-env.sh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#!/</a:t>
            </a:r>
            <a:r>
              <a:rPr lang="en-US" altLang="zh-CN" sz="1200" dirty="0"/>
              <a:t>bin/bash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jdk</a:t>
            </a:r>
            <a:r>
              <a:rPr lang="zh-CN" altLang="en-US" sz="1200" dirty="0"/>
              <a:t>运行环境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export JAVA_HOME=/opt/jdk1.8.0_191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hadoop</a:t>
            </a:r>
            <a:r>
              <a:rPr lang="zh-CN" altLang="en-US" sz="1200" dirty="0"/>
              <a:t>环境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export HADOOP_HOME=/opt/</a:t>
            </a:r>
            <a:r>
              <a:rPr lang="en-US" altLang="zh-CN" sz="1200" dirty="0" err="1"/>
              <a:t>hadoop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hubble</a:t>
            </a:r>
            <a:r>
              <a:rPr lang="zh-CN" altLang="en-US" sz="1200" dirty="0"/>
              <a:t>数据库安装目录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export HUBBLE_HOME="/opt/</a:t>
            </a:r>
            <a:r>
              <a:rPr lang="en-US" altLang="zh-CN" sz="1200" dirty="0" err="1" smtClean="0"/>
              <a:t>hubble</a:t>
            </a:r>
            <a:r>
              <a:rPr lang="en-US" altLang="zh-CN" sz="1200" dirty="0" smtClean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export HUBBLE_DATA_DIR=${HUBBLE_HOME}/data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#</a:t>
            </a:r>
            <a:r>
              <a:rPr lang="en-US" altLang="zh-CN" sz="1200" dirty="0"/>
              <a:t>JVM</a:t>
            </a:r>
            <a:r>
              <a:rPr lang="zh-CN" altLang="en-US" sz="1200" dirty="0"/>
              <a:t>参数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HUBBLE_OPTS="-server"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-XX:+UseG1GC"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-XX:G1HeapRegionSize=32M"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-XX:+</a:t>
            </a:r>
            <a:r>
              <a:rPr lang="en-US" altLang="zh-CN" sz="1200" dirty="0" err="1"/>
              <a:t>UseGCOverheadLimit</a:t>
            </a:r>
            <a:r>
              <a:rPr lang="en-US" altLang="zh-CN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-XX:+</a:t>
            </a:r>
            <a:r>
              <a:rPr lang="en-US" altLang="zh-CN" sz="1200" dirty="0" err="1"/>
              <a:t>ExplicitGCInvokesConcurrent</a:t>
            </a:r>
            <a:r>
              <a:rPr lang="en-US" altLang="zh-CN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-XX:+</a:t>
            </a:r>
            <a:r>
              <a:rPr lang="en-US" altLang="zh-CN" sz="1200" dirty="0" err="1"/>
              <a:t>HeapDumpOnOutOfMemoryError</a:t>
            </a:r>
            <a:r>
              <a:rPr lang="en-US" altLang="zh-CN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-XX:+</a:t>
            </a:r>
            <a:r>
              <a:rPr lang="en-US" altLang="zh-CN" sz="1200" dirty="0" err="1"/>
              <a:t>ExitOnOutOfMemoryError</a:t>
            </a:r>
            <a:r>
              <a:rPr lang="en-US" altLang="zh-CN" sz="12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HUBBLE_OPTS="$HUBBLE_OPTS -</a:t>
            </a:r>
            <a:r>
              <a:rPr lang="en-US" altLang="zh-CN" sz="1200" dirty="0" err="1"/>
              <a:t>Dlog.levels</a:t>
            </a:r>
            <a:r>
              <a:rPr lang="en-US" altLang="zh-CN" sz="1200" dirty="0"/>
              <a:t>-file=$HUBBLE_HOME/</a:t>
            </a:r>
            <a:r>
              <a:rPr lang="en-US" altLang="zh-CN" sz="1200" dirty="0" err="1"/>
              <a:t>conf</a:t>
            </a:r>
            <a:r>
              <a:rPr lang="en-US" altLang="zh-CN" sz="1200" dirty="0"/>
              <a:t>/</a:t>
            </a:r>
            <a:r>
              <a:rPr lang="en-US" altLang="zh-CN" sz="1200" dirty="0" err="1"/>
              <a:t>log.properties</a:t>
            </a:r>
            <a:r>
              <a:rPr lang="en-US" altLang="zh-CN" sz="1200" dirty="0" smtClean="0"/>
              <a:t>"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08705" y="2222589"/>
            <a:ext cx="6856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 smtClean="0"/>
              <a:t>#JVM</a:t>
            </a:r>
            <a:r>
              <a:rPr lang="zh-CN" altLang="en-US" sz="1200" dirty="0" smtClean="0"/>
              <a:t>参数</a:t>
            </a:r>
            <a:endParaRPr lang="en-US" altLang="zh-CN" sz="1200" dirty="0" smtClean="0"/>
          </a:p>
          <a:p>
            <a:r>
              <a:rPr lang="en-US" altLang="zh-CN" sz="1200" dirty="0" smtClean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/>
              <a:t>master</a:t>
            </a:r>
            <a:r>
              <a:rPr lang="zh-CN" altLang="en-US" sz="1200" dirty="0"/>
              <a:t>节点</a:t>
            </a:r>
            <a:r>
              <a:rPr lang="en-US" altLang="zh-CN" sz="1200" dirty="0"/>
              <a:t>JVM</a:t>
            </a:r>
            <a:r>
              <a:rPr lang="zh-CN" altLang="en-US" sz="1200" dirty="0"/>
              <a:t>参数（推荐数值为当前节点内存的</a:t>
            </a:r>
            <a:r>
              <a:rPr lang="en-US" altLang="zh-CN" sz="1200" dirty="0"/>
              <a:t>60%</a:t>
            </a:r>
            <a:r>
              <a:rPr lang="zh-CN" altLang="en-US" sz="1200" dirty="0"/>
              <a:t>以内，以</a:t>
            </a:r>
            <a:r>
              <a:rPr lang="en-US" altLang="zh-CN" sz="1200" dirty="0"/>
              <a:t>120GB</a:t>
            </a:r>
            <a:r>
              <a:rPr lang="zh-CN" altLang="en-US" sz="1200" dirty="0"/>
              <a:t>内存为例）</a:t>
            </a:r>
          </a:p>
          <a:p>
            <a:r>
              <a:rPr lang="en-US" altLang="zh-CN" sz="1200" dirty="0"/>
              <a:t>export HUBBLE_MASTER_OPTS="$HUBBLE_OPTS -Xss256k -Xms60g -</a:t>
            </a:r>
            <a:r>
              <a:rPr lang="en-US" altLang="zh-CN" sz="1200" dirty="0" smtClean="0"/>
              <a:t>Xmx60g“</a:t>
            </a:r>
          </a:p>
          <a:p>
            <a:endParaRPr lang="en-US" altLang="zh-CN" sz="1200" dirty="0"/>
          </a:p>
          <a:p>
            <a:r>
              <a:rPr lang="en-US" altLang="zh-CN" sz="1200" dirty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shardserver</a:t>
            </a:r>
            <a:r>
              <a:rPr lang="zh-CN" altLang="en-US" sz="1200" dirty="0"/>
              <a:t>节点</a:t>
            </a:r>
            <a:r>
              <a:rPr lang="en-US" altLang="zh-CN" sz="1200" dirty="0"/>
              <a:t>JVM</a:t>
            </a:r>
            <a:r>
              <a:rPr lang="zh-CN" altLang="en-US" sz="1200" dirty="0"/>
              <a:t>参数（推荐数值为当前节点内存的</a:t>
            </a:r>
            <a:r>
              <a:rPr lang="en-US" altLang="zh-CN" sz="1200" dirty="0"/>
              <a:t>60%</a:t>
            </a:r>
            <a:r>
              <a:rPr lang="zh-CN" altLang="en-US" sz="1200" dirty="0"/>
              <a:t>以内，以</a:t>
            </a:r>
            <a:r>
              <a:rPr lang="en-US" altLang="zh-CN" sz="1200" dirty="0"/>
              <a:t>120GB</a:t>
            </a:r>
            <a:r>
              <a:rPr lang="zh-CN" altLang="en-US" sz="1200" dirty="0"/>
              <a:t>内存为例）</a:t>
            </a:r>
          </a:p>
          <a:p>
            <a:r>
              <a:rPr lang="en-US" altLang="zh-CN" sz="1200" dirty="0"/>
              <a:t>export HUBBLE_SHARDSERVER_OPTS="$HUBBLE_OPTS -Xss256k -Xms60g -</a:t>
            </a:r>
            <a:r>
              <a:rPr lang="en-US" altLang="zh-CN" sz="1200" dirty="0" smtClean="0"/>
              <a:t>Xmx60g“</a:t>
            </a:r>
          </a:p>
          <a:p>
            <a:endParaRPr lang="en-US" altLang="zh-CN" sz="1200" dirty="0"/>
          </a:p>
          <a:p>
            <a:r>
              <a:rPr lang="en-US" altLang="zh-CN" sz="1200" dirty="0"/>
              <a:t>#</a:t>
            </a:r>
            <a:r>
              <a:rPr lang="en-US" altLang="zh-CN" sz="1200" dirty="0" err="1"/>
              <a:t>hubble</a:t>
            </a:r>
            <a:r>
              <a:rPr lang="en-US" altLang="zh-CN" sz="1200" dirty="0"/>
              <a:t> client</a:t>
            </a:r>
            <a:r>
              <a:rPr lang="zh-CN" altLang="en-US" sz="1200" dirty="0"/>
              <a:t>配置（使用默认配置即可）</a:t>
            </a:r>
          </a:p>
          <a:p>
            <a:r>
              <a:rPr lang="en-US" altLang="zh-CN" sz="1200" dirty="0"/>
              <a:t>export HUBBLE_CLIENT_SQL_OPTS="$HUBBLE_OPTS -Xss256k -Xms1g -Xmx2g"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29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1845" y="1810139"/>
            <a:ext cx="10599575" cy="4544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840240"/>
            <a:ext cx="1039864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:</a:t>
            </a:r>
            <a:r>
              <a:rPr lang="en-US" altLang="zh-CN" b="1" dirty="0"/>
              <a:t>hubble-site.xml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&lt;configuration&gt;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&lt;</a:t>
            </a:r>
            <a:r>
              <a:rPr lang="en-US" altLang="zh-CN" sz="1200" dirty="0"/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&lt;name&gt;</a:t>
            </a:r>
            <a:r>
              <a:rPr lang="en-US" altLang="zh-CN" sz="1200" dirty="0" err="1"/>
              <a:t>hubble.zookeeper.quorum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&lt;value&gt;master:2181&lt;/value&gt;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</a:t>
            </a:r>
            <a:r>
              <a:rPr lang="en-US" altLang="zh-CN" sz="1200" dirty="0" smtClean="0"/>
              <a:t>&lt;description&gt;zookeeper</a:t>
            </a:r>
            <a:r>
              <a:rPr lang="zh-CN" altLang="en-US" sz="1200" dirty="0"/>
              <a:t>集群的地址</a:t>
            </a:r>
            <a:r>
              <a:rPr lang="en-US" altLang="zh-CN" sz="1200" dirty="0"/>
              <a:t>&lt;/description</a:t>
            </a:r>
            <a:r>
              <a:rPr lang="en-US" altLang="zh-CN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 &lt;/</a:t>
            </a:r>
            <a:r>
              <a:rPr lang="en-US" altLang="zh-CN" sz="1200" dirty="0"/>
              <a:t>property</a:t>
            </a:r>
            <a:r>
              <a:rPr lang="en-US" altLang="zh-CN" sz="1200" dirty="0" smtClean="0"/>
              <a:t>&gt;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&lt;name&gt;</a:t>
            </a:r>
            <a:r>
              <a:rPr lang="en-US" altLang="zh-CN" sz="1200" dirty="0" err="1"/>
              <a:t>hubble.rootdir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&lt;value&gt;hdfs://bdpha/hubble&lt;/value&gt;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&lt;description&gt;</a:t>
            </a:r>
            <a:r>
              <a:rPr lang="en-US" altLang="zh-CN" sz="1200" dirty="0" err="1"/>
              <a:t>hubble</a:t>
            </a:r>
            <a:r>
              <a:rPr lang="zh-CN" altLang="en-US" sz="1200" dirty="0"/>
              <a:t>数据库在</a:t>
            </a:r>
            <a:r>
              <a:rPr lang="en-US" altLang="zh-CN" sz="1200" dirty="0" err="1"/>
              <a:t>hdfs</a:t>
            </a:r>
            <a:r>
              <a:rPr lang="zh-CN" altLang="en-US" sz="1200" dirty="0"/>
              <a:t>集群的存储路径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&lt;/property&gt;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&lt;name&gt;</a:t>
            </a:r>
            <a:r>
              <a:rPr lang="en-US" altLang="zh-CN" sz="1200" dirty="0" err="1"/>
              <a:t>hubble.master.address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&lt;value&gt;master&lt;/value&gt;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&lt;description&gt;master</a:t>
            </a:r>
            <a:r>
              <a:rPr lang="zh-CN" altLang="en-US" sz="1200" dirty="0"/>
              <a:t>节点的主机名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&lt;/property&gt;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</a:t>
            </a:r>
            <a:endParaRPr lang="en-US" altLang="zh-CN" sz="1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101672" y="1679109"/>
            <a:ext cx="5252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 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&lt;name&gt;</a:t>
            </a:r>
            <a:r>
              <a:rPr lang="en-US" altLang="zh-CN" sz="1200" dirty="0" err="1"/>
              <a:t>hubble.master.port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&lt;value&gt;31006&lt;/value&gt;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&lt;description&gt;</a:t>
            </a:r>
            <a:r>
              <a:rPr lang="en-US" altLang="zh-CN" sz="1200" dirty="0" err="1"/>
              <a:t>hubble</a:t>
            </a:r>
            <a:r>
              <a:rPr lang="en-US" altLang="zh-CN" sz="1200" dirty="0"/>
              <a:t> master</a:t>
            </a:r>
            <a:r>
              <a:rPr lang="zh-CN" altLang="en-US" sz="1200" dirty="0"/>
              <a:t>节点</a:t>
            </a:r>
            <a:r>
              <a:rPr lang="en-US" altLang="zh-CN" sz="1200" dirty="0"/>
              <a:t>RPC</a:t>
            </a:r>
            <a:r>
              <a:rPr lang="zh-CN" altLang="en-US" sz="1200" dirty="0"/>
              <a:t>端口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&lt;/property&gt;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&lt;name&gt;</a:t>
            </a:r>
            <a:r>
              <a:rPr lang="en-US" altLang="zh-CN" sz="1200" dirty="0" err="1"/>
              <a:t>hubble.shard.server.port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&lt;value&gt;31010&lt;/value&gt;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&lt;description&gt;</a:t>
            </a:r>
            <a:r>
              <a:rPr lang="en-US" altLang="zh-CN" sz="1200" dirty="0" err="1"/>
              <a:t>hubble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shardserver</a:t>
            </a:r>
            <a:r>
              <a:rPr lang="zh-CN" altLang="en-US" sz="1200" dirty="0"/>
              <a:t>节点</a:t>
            </a:r>
            <a:r>
              <a:rPr lang="en-US" altLang="zh-CN" sz="1200" dirty="0"/>
              <a:t>RPC</a:t>
            </a:r>
            <a:r>
              <a:rPr lang="zh-CN" altLang="en-US" sz="1200" dirty="0"/>
              <a:t>端口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&lt;/property&gt;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&lt;name&gt;</a:t>
            </a:r>
            <a:r>
              <a:rPr lang="en-US" altLang="zh-CN" sz="1200" dirty="0" err="1"/>
              <a:t>zookeeper.znode.parent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&lt;value&gt;/</a:t>
            </a:r>
            <a:r>
              <a:rPr lang="en-US" altLang="zh-CN" sz="1200" dirty="0" err="1"/>
              <a:t>hubble</a:t>
            </a:r>
            <a:r>
              <a:rPr lang="en-US" altLang="zh-CN" sz="1200" dirty="0"/>
              <a:t>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    &lt;description&gt;</a:t>
            </a:r>
            <a:r>
              <a:rPr lang="en-US" altLang="zh-CN" sz="1200" dirty="0" err="1"/>
              <a:t>hubble</a:t>
            </a:r>
            <a:r>
              <a:rPr lang="zh-CN" altLang="en-US" sz="1200" dirty="0"/>
              <a:t>数据库注册</a:t>
            </a:r>
            <a:r>
              <a:rPr lang="en-US" altLang="zh-CN" sz="1200" dirty="0"/>
              <a:t>zookeeper</a:t>
            </a:r>
            <a:r>
              <a:rPr lang="zh-CN" altLang="en-US" sz="1200" dirty="0"/>
              <a:t>的路径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&lt;/property&gt;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   </a:t>
            </a:r>
            <a:r>
              <a:rPr lang="en-US" altLang="zh-CN" sz="1200" dirty="0" smtClean="0"/>
              <a:t>.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&lt;/configuration&gt;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0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7584" y="2143469"/>
            <a:ext cx="5066522" cy="2220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9710" y="868232"/>
            <a:ext cx="1039864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:</a:t>
            </a:r>
            <a:r>
              <a:rPr lang="en-US" altLang="zh-CN" b="1" dirty="0" err="1" smtClean="0"/>
              <a:t>shardservers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#</a:t>
            </a:r>
            <a:r>
              <a:rPr lang="en-US" altLang="zh-CN" sz="1200" b="1" dirty="0" err="1">
                <a:solidFill>
                  <a:srgbClr val="FF0000"/>
                </a:solidFill>
              </a:rPr>
              <a:t>shardserver</a:t>
            </a:r>
            <a:r>
              <a:rPr lang="zh-CN" altLang="en-US" sz="1200" b="1" dirty="0">
                <a:solidFill>
                  <a:srgbClr val="FF0000"/>
                </a:solidFill>
              </a:rPr>
              <a:t>的主机名，不含</a:t>
            </a:r>
            <a:r>
              <a:rPr lang="en-US" altLang="zh-CN" sz="1200" b="1" dirty="0">
                <a:solidFill>
                  <a:srgbClr val="FF0000"/>
                </a:solidFill>
              </a:rPr>
              <a:t>master</a:t>
            </a:r>
            <a:r>
              <a:rPr lang="zh-CN" altLang="en-US" sz="1200" b="1" dirty="0">
                <a:solidFill>
                  <a:srgbClr val="FF0000"/>
                </a:solidFill>
              </a:rPr>
              <a:t>节点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主机名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,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只填写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shardsever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节点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node1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node2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node3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node4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node5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node6</a:t>
            </a:r>
            <a:r>
              <a:rPr lang="en-US" altLang="zh-CN" sz="1200" dirty="0"/>
              <a:t>  </a:t>
            </a:r>
            <a:endParaRPr lang="en-US" altLang="zh-CN" sz="1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06" y="2131567"/>
            <a:ext cx="4794574" cy="22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709612"/>
            <a:ext cx="1039864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配置数据源</a:t>
            </a:r>
            <a:r>
              <a:rPr lang="en-US" altLang="zh-CN" b="1" dirty="0" smtClean="0"/>
              <a:t>:catalog</a:t>
            </a:r>
            <a:r>
              <a:rPr lang="zh-CN" altLang="en-US" b="1" dirty="0" smtClean="0"/>
              <a:t>目录</a:t>
            </a:r>
            <a:r>
              <a:rPr lang="en-US" altLang="zh-CN" sz="14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</a:t>
            </a:r>
            <a:r>
              <a:rPr lang="zh-CN" altLang="en-US" sz="1400" dirty="0" smtClean="0"/>
              <a:t>在</a:t>
            </a:r>
            <a:r>
              <a:rPr lang="en-US" altLang="zh-CN" sz="1400" dirty="0" err="1"/>
              <a:t>huble</a:t>
            </a:r>
            <a:r>
              <a:rPr lang="zh-CN" altLang="en-US" sz="1400" dirty="0"/>
              <a:t>中，</a:t>
            </a:r>
            <a:r>
              <a:rPr lang="en-US" altLang="zh-CN" sz="1400" dirty="0">
                <a:solidFill>
                  <a:srgbClr val="FF0000"/>
                </a:solidFill>
              </a:rPr>
              <a:t>catalog</a:t>
            </a:r>
            <a:r>
              <a:rPr lang="zh-CN" altLang="en-US" sz="1400" dirty="0">
                <a:solidFill>
                  <a:srgbClr val="FF0000"/>
                </a:solidFill>
              </a:rPr>
              <a:t>相当于给数据源一个命名</a:t>
            </a:r>
            <a:r>
              <a:rPr lang="zh-CN" altLang="en-US" sz="1400" dirty="0"/>
              <a:t>，如配置了三个数据源，一个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源，一个</a:t>
            </a:r>
            <a:r>
              <a:rPr lang="en-US" altLang="zh-CN" sz="1400" dirty="0"/>
              <a:t>hive</a:t>
            </a:r>
            <a:r>
              <a:rPr lang="zh-CN" altLang="en-US" sz="1400" dirty="0"/>
              <a:t>源，一个</a:t>
            </a:r>
            <a:r>
              <a:rPr lang="en-US" altLang="zh-CN" sz="1400" dirty="0" err="1"/>
              <a:t>mysql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源，即数据分别存储在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、</a:t>
            </a:r>
            <a:r>
              <a:rPr lang="en-US" altLang="zh-CN" sz="1400" dirty="0"/>
              <a:t>hive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中，这样，在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中就存在了三个</a:t>
            </a:r>
            <a:r>
              <a:rPr lang="zh-CN" altLang="en-US" sz="1400" dirty="0" smtClean="0"/>
              <a:t>数据源，</a:t>
            </a:r>
            <a:r>
              <a:rPr lang="zh-CN" altLang="en-US" sz="1400" dirty="0"/>
              <a:t>分别是：</a:t>
            </a:r>
            <a:r>
              <a:rPr lang="en-US" altLang="zh-CN" sz="1400" dirty="0" err="1" smtClean="0"/>
              <a:t>hive.properties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， </a:t>
            </a:r>
            <a:r>
              <a:rPr lang="en-US" altLang="zh-CN" sz="1400" dirty="0" err="1" smtClean="0"/>
              <a:t>mysql.properties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源默认配置）。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目录路径：</a:t>
            </a:r>
            <a:r>
              <a:rPr lang="en-US" altLang="zh-CN" sz="1400" dirty="0">
                <a:solidFill>
                  <a:srgbClr val="FF0000"/>
                </a:solidFill>
              </a:rPr>
              <a:t>~/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hubble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conf</a:t>
            </a:r>
            <a:r>
              <a:rPr lang="en-US" altLang="zh-CN" sz="1400" dirty="0" smtClean="0">
                <a:solidFill>
                  <a:srgbClr val="FF0000"/>
                </a:solidFill>
              </a:rPr>
              <a:t>/catalog/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xxx.properties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数据源</a:t>
            </a:r>
            <a:r>
              <a:rPr lang="zh-CN" altLang="en-US" b="1" dirty="0"/>
              <a:t>适用</a:t>
            </a:r>
            <a:r>
              <a:rPr lang="zh-CN" altLang="en-US" b="1" dirty="0" smtClean="0"/>
              <a:t>场景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#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数据源适用场景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源在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中默认启用，不需要调整</a:t>
            </a:r>
            <a:r>
              <a:rPr lang="en-US" altLang="zh-CN" sz="1400" dirty="0"/>
              <a:t>catalog</a:t>
            </a:r>
            <a:r>
              <a:rPr lang="zh-CN" altLang="en-US" sz="1400" dirty="0"/>
              <a:t>配置，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源底层存储在</a:t>
            </a:r>
            <a:r>
              <a:rPr lang="en-US" altLang="zh-CN" sz="1400" dirty="0"/>
              <a:t>HDFS</a:t>
            </a:r>
            <a:r>
              <a:rPr lang="zh-CN" altLang="en-US" sz="1400" dirty="0"/>
              <a:t>上。适用于大量写入、少量更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新、随机读写即</a:t>
            </a:r>
            <a:r>
              <a:rPr lang="en-US" altLang="zh-CN" sz="1400" dirty="0"/>
              <a:t>OLTP</a:t>
            </a:r>
            <a:r>
              <a:rPr lang="zh-CN" altLang="en-US" sz="1400" dirty="0"/>
              <a:t>的场景。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#hive</a:t>
            </a:r>
            <a:r>
              <a:rPr lang="zh-CN" altLang="en-US" sz="1400" dirty="0"/>
              <a:t>数据源适用场景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hive</a:t>
            </a:r>
            <a:r>
              <a:rPr lang="zh-CN" altLang="en-US" sz="1400" dirty="0"/>
              <a:t>源在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中使用时并没有使用</a:t>
            </a:r>
            <a:r>
              <a:rPr lang="en-US" altLang="zh-CN" sz="1400" dirty="0"/>
              <a:t>hive</a:t>
            </a:r>
            <a:r>
              <a:rPr lang="zh-CN" altLang="en-US" sz="1400" dirty="0"/>
              <a:t>的查询引擎以及</a:t>
            </a:r>
            <a:r>
              <a:rPr lang="en-US" altLang="zh-CN" sz="1400" dirty="0"/>
              <a:t>hive</a:t>
            </a:r>
            <a:r>
              <a:rPr lang="zh-CN" altLang="en-US" sz="1400" dirty="0"/>
              <a:t>的环境变量等，只是使用了</a:t>
            </a:r>
            <a:r>
              <a:rPr lang="en-US" altLang="zh-CN" sz="1400" dirty="0"/>
              <a:t>hive</a:t>
            </a:r>
            <a:r>
              <a:rPr lang="zh-CN" altLang="en-US" sz="1400" dirty="0"/>
              <a:t>底层存储的数据以及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元数据服务。访问元数据服务主要来获取数据结构。使用数据为了与</a:t>
            </a:r>
            <a:r>
              <a:rPr lang="en-US" altLang="zh-CN" sz="1400" dirty="0"/>
              <a:t>hive</a:t>
            </a:r>
            <a:r>
              <a:rPr lang="zh-CN" altLang="en-US" sz="1400" dirty="0"/>
              <a:t>兼容。</a:t>
            </a:r>
            <a:r>
              <a:rPr lang="en-US" altLang="zh-CN" sz="1400" dirty="0"/>
              <a:t>hive</a:t>
            </a:r>
            <a:r>
              <a:rPr lang="zh-CN" altLang="en-US" sz="1400" dirty="0"/>
              <a:t>源适用于</a:t>
            </a:r>
            <a:r>
              <a:rPr lang="en-US" altLang="zh-CN" sz="1400" dirty="0"/>
              <a:t>OLAP</a:t>
            </a:r>
            <a:r>
              <a:rPr lang="zh-CN" altLang="en-US" sz="1400" dirty="0"/>
              <a:t>场景。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hive</a:t>
            </a:r>
            <a:r>
              <a:rPr lang="zh-CN" altLang="en-US" sz="1400" dirty="0"/>
              <a:t>支持的文件数据格式：</a:t>
            </a:r>
            <a:r>
              <a:rPr lang="en-US" altLang="zh-CN" sz="1400" dirty="0"/>
              <a:t>ORC</a:t>
            </a:r>
            <a:r>
              <a:rPr lang="zh-CN" altLang="en-US" sz="1400" dirty="0"/>
              <a:t>，</a:t>
            </a:r>
            <a:r>
              <a:rPr lang="en-US" altLang="zh-CN" sz="1400" dirty="0"/>
              <a:t>Parquet</a:t>
            </a:r>
            <a:r>
              <a:rPr lang="zh-CN" altLang="en-US" sz="1400" dirty="0"/>
              <a:t>，</a:t>
            </a:r>
            <a:r>
              <a:rPr lang="en-US" altLang="zh-CN" sz="1400" dirty="0"/>
              <a:t>Avro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RCFile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SequenceFile</a:t>
            </a:r>
            <a:r>
              <a:rPr lang="zh-CN" altLang="en-US" sz="1400" dirty="0"/>
              <a:t>，</a:t>
            </a:r>
            <a:r>
              <a:rPr lang="en-US" altLang="zh-CN" sz="1400" dirty="0"/>
              <a:t>JSON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Text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其他</a:t>
            </a:r>
            <a:r>
              <a:rPr lang="zh-CN" altLang="en-US" b="1" dirty="0" smtClean="0"/>
              <a:t>数据源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      </a:t>
            </a:r>
            <a:r>
              <a:rPr lang="zh-CN" altLang="en-US" sz="1400" dirty="0"/>
              <a:t>一般只有读取的权限，不支持修改其他库的数据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43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5694" y="2463282"/>
            <a:ext cx="9589988" cy="31861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709612"/>
            <a:ext cx="1039864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配置方法</a:t>
            </a:r>
            <a:r>
              <a:rPr lang="en-US" altLang="zh-CN" b="1" dirty="0" smtClean="0"/>
              <a:t>: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配置</a:t>
            </a:r>
            <a:r>
              <a:rPr lang="en-US" altLang="zh-CN" sz="1600" b="1" dirty="0"/>
              <a:t>hive</a:t>
            </a:r>
            <a:r>
              <a:rPr lang="zh-CN" altLang="en-US" sz="1600" b="1" dirty="0" smtClean="0"/>
              <a:t>数据源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#</a:t>
            </a:r>
            <a:r>
              <a:rPr lang="zh-CN" altLang="en-US" sz="1400" dirty="0"/>
              <a:t>配置</a:t>
            </a:r>
            <a:r>
              <a:rPr lang="zh-CN" altLang="en-US" sz="1400" dirty="0" smtClean="0"/>
              <a:t>数据源，</a:t>
            </a:r>
            <a:r>
              <a:rPr lang="zh-CN" altLang="en-US" sz="1400" dirty="0"/>
              <a:t>修改</a:t>
            </a:r>
            <a:r>
              <a:rPr lang="en-US" altLang="zh-CN" sz="1400" dirty="0" err="1"/>
              <a:t>hive.properties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catalog.name=hive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hive.metastore.uri</a:t>
            </a:r>
            <a:r>
              <a:rPr lang="en-US" altLang="zh-CN" sz="1400" dirty="0" smtClean="0"/>
              <a:t>=thrift</a:t>
            </a:r>
            <a:r>
              <a:rPr lang="en-US" altLang="zh-CN" sz="1400" dirty="0"/>
              <a:t>://</a:t>
            </a:r>
            <a:r>
              <a:rPr lang="en-US" altLang="zh-CN" sz="1400" dirty="0" smtClean="0"/>
              <a:t>master:9083	</a:t>
            </a:r>
            <a:r>
              <a:rPr lang="en-US" altLang="zh-CN" sz="1400" dirty="0"/>
              <a:t>##thrift</a:t>
            </a:r>
            <a:r>
              <a:rPr lang="zh-CN" altLang="en-US" sz="1400" dirty="0" smtClean="0"/>
              <a:t>接口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hive.config.resources</a:t>
            </a:r>
            <a:r>
              <a:rPr lang="en-US" altLang="zh-CN" sz="1400" dirty="0"/>
              <a:t>=/opt/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/core-site.xml,/</a:t>
            </a:r>
            <a:r>
              <a:rPr lang="en-US" altLang="zh-CN" sz="1400" dirty="0" smtClean="0"/>
              <a:t>opt/</a:t>
            </a:r>
            <a:r>
              <a:rPr lang="en-US" altLang="zh-CN" sz="1400" dirty="0" err="1" smtClean="0"/>
              <a:t>hadoop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hadoop</a:t>
            </a:r>
            <a:r>
              <a:rPr lang="en-US" altLang="zh-CN" sz="1400" dirty="0" smtClean="0"/>
              <a:t>/hdfs-site.xml	#</a:t>
            </a:r>
            <a:r>
              <a:rPr lang="en-US" altLang="zh-CN" sz="1400" dirty="0" err="1" smtClean="0"/>
              <a:t>hdfs</a:t>
            </a:r>
            <a:r>
              <a:rPr lang="zh-CN" altLang="en-US" sz="1400" dirty="0" smtClean="0"/>
              <a:t>配置文件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 smtClean="0"/>
              <a:t>hive.allow</a:t>
            </a:r>
            <a:r>
              <a:rPr lang="en-US" altLang="zh-CN" sz="1400" dirty="0" smtClean="0"/>
              <a:t>-add-column=true	#hive</a:t>
            </a:r>
            <a:r>
              <a:rPr lang="zh-CN" altLang="en-US" sz="1400" dirty="0" smtClean="0"/>
              <a:t>数据源数据操作操作权限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hive.allow</a:t>
            </a:r>
            <a:r>
              <a:rPr lang="en-US" altLang="zh-CN" sz="1400" dirty="0"/>
              <a:t>-drop-column=true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hive.allow</a:t>
            </a:r>
            <a:r>
              <a:rPr lang="en-US" altLang="zh-CN" sz="1400" dirty="0"/>
              <a:t>-drop-table=true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hive.allow</a:t>
            </a:r>
            <a:r>
              <a:rPr lang="en-US" altLang="zh-CN" sz="1400" dirty="0"/>
              <a:t>-comment-table=true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hive.allow</a:t>
            </a:r>
            <a:r>
              <a:rPr lang="en-US" altLang="zh-CN" sz="1400" dirty="0"/>
              <a:t>-rename-table=true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hive.allow</a:t>
            </a:r>
            <a:r>
              <a:rPr lang="en-US" altLang="zh-CN" sz="1400" dirty="0"/>
              <a:t>-rename-column=true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hive.writer</a:t>
            </a:r>
            <a:r>
              <a:rPr lang="en-US" altLang="zh-CN" sz="1400" dirty="0"/>
              <a:t>-sort-buffer-size=2GB</a:t>
            </a:r>
            <a:r>
              <a:rPr lang="en-US" altLang="zh-CN" sz="1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9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5694" y="2127380"/>
            <a:ext cx="6230967" cy="17075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709612"/>
            <a:ext cx="1039864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配置方法</a:t>
            </a:r>
            <a:r>
              <a:rPr lang="en-US" altLang="zh-CN" b="1" dirty="0" smtClean="0"/>
              <a:t>: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配置</a:t>
            </a:r>
            <a:r>
              <a:rPr lang="en-US" altLang="zh-CN" sz="1600" b="1" dirty="0" err="1"/>
              <a:t>mysql</a:t>
            </a:r>
            <a:r>
              <a:rPr lang="zh-CN" altLang="en-US" sz="1600" b="1" dirty="0" smtClean="0"/>
              <a:t>数据源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#</a:t>
            </a:r>
            <a:r>
              <a:rPr lang="zh-CN" altLang="en-US" sz="1400" dirty="0" smtClean="0"/>
              <a:t>配置</a:t>
            </a:r>
            <a:r>
              <a:rPr lang="en-US" altLang="zh-CN" sz="1400" dirty="0" err="1" smtClean="0"/>
              <a:t>mysql</a:t>
            </a:r>
            <a:r>
              <a:rPr lang="zh-CN" altLang="en-US" sz="1400" dirty="0" smtClean="0"/>
              <a:t>源，修改</a:t>
            </a:r>
            <a:r>
              <a:rPr lang="en-US" altLang="zh-CN" sz="1400" dirty="0" err="1" smtClean="0"/>
              <a:t>mysql.properties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catalog.name=</a:t>
            </a:r>
            <a:r>
              <a:rPr lang="en-US" altLang="zh-CN" sz="1400" dirty="0" err="1"/>
              <a:t>mysql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connection-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=</a:t>
            </a:r>
            <a:r>
              <a:rPr lang="en-US" altLang="zh-CN" sz="1400" dirty="0" err="1"/>
              <a:t>jdbc:mysql</a:t>
            </a:r>
            <a:r>
              <a:rPr lang="en-US" altLang="zh-CN" sz="1400" dirty="0"/>
              <a:t>://[</a:t>
            </a:r>
            <a:r>
              <a:rPr lang="en-US" altLang="zh-CN" sz="1400" dirty="0" err="1"/>
              <a:t>serverName</a:t>
            </a:r>
            <a:r>
              <a:rPr lang="en-US" altLang="zh-CN" sz="1400" dirty="0"/>
              <a:t>[\</a:t>
            </a:r>
            <a:r>
              <a:rPr lang="en-US" altLang="zh-CN" sz="1400" dirty="0" err="1"/>
              <a:t>instanceName</a:t>
            </a:r>
            <a:r>
              <a:rPr lang="en-US" altLang="zh-CN" sz="1400" dirty="0"/>
              <a:t>][:</a:t>
            </a:r>
            <a:r>
              <a:rPr lang="en-US" altLang="zh-CN" sz="1400" dirty="0" err="1"/>
              <a:t>portNumber</a:t>
            </a:r>
            <a:r>
              <a:rPr lang="en-US" altLang="zh-CN" sz="1400" dirty="0"/>
              <a:t>]]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connection-user=root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connection-password=secret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注意：对于</a:t>
            </a:r>
            <a:r>
              <a:rPr lang="zh-CN" altLang="en-US" sz="1400" b="1" dirty="0">
                <a:solidFill>
                  <a:srgbClr val="FF0000"/>
                </a:solidFill>
              </a:rPr>
              <a:t>关系型数据库，只是作为多源的一部分来处理的，只实现了简单的类型转换，如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FF0000"/>
                </a:solidFill>
              </a:rPr>
              <a:t>bigint,smallint,int,double,char</a:t>
            </a:r>
            <a:r>
              <a:rPr lang="en-US" altLang="zh-CN" sz="1400" b="1" dirty="0">
                <a:solidFill>
                  <a:srgbClr val="FF0000"/>
                </a:solidFill>
              </a:rPr>
              <a:t>(n),varchar(n),date</a:t>
            </a:r>
            <a:r>
              <a:rPr lang="zh-CN" altLang="en-US" sz="1400" b="1" dirty="0">
                <a:solidFill>
                  <a:srgbClr val="FF0000"/>
                </a:solidFill>
              </a:rPr>
              <a:t>这些，其他复杂的类型可能不支持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5862" y="4046570"/>
            <a:ext cx="6550092" cy="1359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5862" y="2425959"/>
            <a:ext cx="6550090" cy="1399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5694" y="709612"/>
            <a:ext cx="10398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配置方法</a:t>
            </a:r>
            <a:r>
              <a:rPr lang="en-US" altLang="zh-CN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配置</a:t>
            </a:r>
            <a:r>
              <a:rPr lang="zh-CN" altLang="en-US" sz="1600" b="1" dirty="0"/>
              <a:t>多个</a:t>
            </a:r>
            <a:r>
              <a:rPr lang="en-US" altLang="zh-CN" sz="1600" b="1" dirty="0"/>
              <a:t>hive</a:t>
            </a:r>
            <a:r>
              <a:rPr lang="zh-CN" altLang="en-US" sz="1600" b="1" dirty="0" smtClean="0"/>
              <a:t>数据源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配置</a:t>
            </a:r>
            <a:r>
              <a:rPr lang="zh-CN" altLang="en-US" sz="1400" dirty="0"/>
              <a:t>多个</a:t>
            </a:r>
            <a:r>
              <a:rPr lang="en-US" altLang="zh-CN" sz="1400" dirty="0"/>
              <a:t>hive</a:t>
            </a:r>
            <a:r>
              <a:rPr lang="zh-CN" altLang="en-US" sz="1400" dirty="0"/>
              <a:t>数据源，可以在</a:t>
            </a:r>
            <a:r>
              <a:rPr lang="en-US" altLang="zh-CN" sz="1400" dirty="0" smtClean="0"/>
              <a:t>catalog</a:t>
            </a:r>
            <a:r>
              <a:rPr lang="zh-CN" altLang="en-US" sz="1400" dirty="0" smtClean="0"/>
              <a:t>下面</a:t>
            </a:r>
            <a:r>
              <a:rPr lang="zh-CN" altLang="en-US" sz="1400" dirty="0"/>
              <a:t>建多个</a:t>
            </a:r>
            <a:r>
              <a:rPr lang="en-US" altLang="zh-CN" sz="1400" dirty="0" err="1"/>
              <a:t>hive.properties</a:t>
            </a:r>
            <a:r>
              <a:rPr lang="zh-CN" altLang="en-US" sz="1400" dirty="0"/>
              <a:t>文件，</a:t>
            </a:r>
            <a:r>
              <a:rPr lang="zh-CN" altLang="en-US" sz="1400" dirty="0" smtClean="0"/>
              <a:t>例</a:t>
            </a:r>
            <a:r>
              <a:rPr lang="en-US" altLang="zh-CN" sz="1400" dirty="0" smtClean="0"/>
              <a:t>: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FF0000"/>
                </a:solidFill>
              </a:rPr>
              <a:t>hive.properties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catalog.name=hive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##thrift</a:t>
            </a:r>
            <a:r>
              <a:rPr lang="zh-CN" altLang="en-US" sz="1400" dirty="0"/>
              <a:t>接口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hive.metastore.uri</a:t>
            </a:r>
            <a:r>
              <a:rPr lang="en-US" altLang="zh-CN" sz="1400" dirty="0"/>
              <a:t>=thrift://</a:t>
            </a:r>
            <a:r>
              <a:rPr lang="en-US" altLang="zh-CN" sz="1400" dirty="0" smtClean="0"/>
              <a:t>cluster1:9083…</a:t>
            </a:r>
            <a:r>
              <a:rPr lang="zh-CN" altLang="en-US" sz="1400" dirty="0" smtClean="0"/>
              <a:t>略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hive3.properties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catalog.name=hive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##thrift</a:t>
            </a:r>
            <a:r>
              <a:rPr lang="zh-CN" altLang="en-US" sz="1400" dirty="0"/>
              <a:t>接口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hive.metastore.uri</a:t>
            </a:r>
            <a:r>
              <a:rPr lang="en-US" altLang="zh-CN" sz="1400" dirty="0"/>
              <a:t>=thrift://</a:t>
            </a:r>
            <a:r>
              <a:rPr lang="en-US" altLang="zh-CN" sz="1400" dirty="0" smtClean="0"/>
              <a:t>cluster3:9083…</a:t>
            </a:r>
            <a:r>
              <a:rPr lang="zh-CN" altLang="en-US" sz="1400" dirty="0" smtClean="0"/>
              <a:t>略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注意：配置完成之后，要重启集群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84" y="2799184"/>
            <a:ext cx="4368480" cy="26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4522" y="1726162"/>
            <a:ext cx="6008915" cy="46373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5024" y="709612"/>
            <a:ext cx="1039864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:hubble-default.xml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&lt;configuration&gt;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&lt;</a:t>
            </a:r>
            <a:r>
              <a:rPr lang="en-US" altLang="zh-CN" sz="1200" dirty="0"/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	&lt;</a:t>
            </a:r>
            <a:r>
              <a:rPr lang="en-US" altLang="zh-CN" sz="1200" dirty="0"/>
              <a:t>name&gt;</a:t>
            </a:r>
            <a:r>
              <a:rPr lang="en-US" altLang="zh-CN" sz="1200" dirty="0" err="1"/>
              <a:t>node.environment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	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value&gt;production&lt;/value&gt;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	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description&gt;</a:t>
            </a:r>
            <a:r>
              <a:rPr lang="zh-CN" altLang="en-US" sz="1200" dirty="0"/>
              <a:t>当前环境类型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&lt;/</a:t>
            </a:r>
            <a:r>
              <a:rPr lang="en-US" altLang="zh-CN" sz="1200" dirty="0"/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		</a:t>
            </a:r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name&gt;http-</a:t>
            </a:r>
            <a:r>
              <a:rPr lang="en-US" altLang="zh-CN" sz="1200" dirty="0" err="1">
                <a:solidFill>
                  <a:srgbClr val="FF0000"/>
                </a:solidFill>
              </a:rPr>
              <a:t>server.http.port</a:t>
            </a:r>
            <a:r>
              <a:rPr lang="en-US" altLang="zh-CN" sz="1200" dirty="0">
                <a:solidFill>
                  <a:srgbClr val="FF0000"/>
                </a:solidFill>
              </a:rPr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		</a:t>
            </a:r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value&gt;31009&lt;/value&gt;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		</a:t>
            </a:r>
            <a:r>
              <a:rPr lang="en-US" altLang="zh-CN" sz="1200" dirty="0" smtClean="0">
                <a:solidFill>
                  <a:srgbClr val="FF0000"/>
                </a:solidFill>
              </a:rPr>
              <a:t>&lt;</a:t>
            </a:r>
            <a:r>
              <a:rPr lang="en-US" altLang="zh-CN" sz="1200" dirty="0">
                <a:solidFill>
                  <a:srgbClr val="FF0000"/>
                </a:solidFill>
              </a:rPr>
              <a:t>description&gt;</a:t>
            </a:r>
            <a:r>
              <a:rPr lang="en-US" altLang="zh-CN" sz="1200" dirty="0" err="1">
                <a:solidFill>
                  <a:srgbClr val="FF0000"/>
                </a:solidFill>
              </a:rPr>
              <a:t>jdbc.cli.web</a:t>
            </a:r>
            <a:r>
              <a:rPr lang="zh-CN" altLang="en-US" sz="1200" dirty="0">
                <a:solidFill>
                  <a:srgbClr val="FF0000"/>
                </a:solidFill>
              </a:rPr>
              <a:t>服务端口号</a:t>
            </a:r>
            <a:r>
              <a:rPr lang="en-US" altLang="zh-CN" sz="1200" dirty="0">
                <a:solidFill>
                  <a:srgbClr val="FF0000"/>
                </a:solidFill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</a:rPr>
              <a:t>&lt;/</a:t>
            </a:r>
            <a:r>
              <a:rPr lang="en-US" altLang="zh-CN" sz="1200" dirty="0">
                <a:solidFill>
                  <a:srgbClr val="FF0000"/>
                </a:solidFill>
              </a:rPr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	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name&gt;discovery-</a:t>
            </a:r>
            <a:r>
              <a:rPr lang="en-US" altLang="zh-CN" sz="1200" dirty="0" err="1"/>
              <a:t>server.enabled</a:t>
            </a:r>
            <a:r>
              <a:rPr lang="en-US" altLang="zh-CN" sz="1200" dirty="0"/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	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value&gt;true&lt;/value&gt;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	</a:t>
            </a:r>
            <a:r>
              <a:rPr lang="en-US" altLang="zh-CN" sz="1200" dirty="0" smtClean="0"/>
              <a:t>&lt;</a:t>
            </a:r>
            <a:r>
              <a:rPr lang="en-US" altLang="zh-CN" sz="1200" dirty="0"/>
              <a:t>description&gt;</a:t>
            </a:r>
            <a:r>
              <a:rPr lang="zh-CN" altLang="en-US" sz="1200" dirty="0"/>
              <a:t>是否自动发现服务</a:t>
            </a:r>
            <a:r>
              <a:rPr lang="en-US" altLang="zh-CN" sz="1200" dirty="0"/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&lt;/</a:t>
            </a:r>
            <a:r>
              <a:rPr lang="en-US" altLang="zh-CN" sz="1200" dirty="0"/>
              <a:t>property&gt;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&lt;/configuration&gt;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82" y="1726162"/>
            <a:ext cx="5301505" cy="23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8413" y="933546"/>
            <a:ext cx="103986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 smtClean="0"/>
              <a:t>数据库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配置文件</a:t>
            </a:r>
            <a:r>
              <a:rPr lang="en-US" altLang="zh-CN" b="1" dirty="0" smtClean="0"/>
              <a:t>:hdfs-site.xml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	 </a:t>
            </a:r>
            <a:r>
              <a:rPr lang="en-US" altLang="zh-CN" b="1" dirty="0" smtClean="0"/>
              <a:t>core-site.xml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	</a:t>
            </a:r>
            <a:r>
              <a:rPr lang="zh-CN" altLang="en-US" sz="1400" dirty="0" smtClean="0"/>
              <a:t>将</a:t>
            </a:r>
            <a:r>
              <a:rPr lang="en-US" altLang="zh-CN" sz="1400" dirty="0" err="1"/>
              <a:t>hdfs</a:t>
            </a:r>
            <a:r>
              <a:rPr lang="zh-CN" altLang="en-US" sz="1400" dirty="0"/>
              <a:t>集群对应的配置文件拷贝过来即</a:t>
            </a:r>
            <a:r>
              <a:rPr lang="zh-CN" altLang="en-US" sz="1400" dirty="0" smtClean="0"/>
              <a:t>可。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9" y="3328307"/>
            <a:ext cx="5839563" cy="26339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3344"/>
            <a:ext cx="5257372" cy="20038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76690" y="3802224"/>
            <a:ext cx="1792410" cy="128049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拷贝</a:t>
            </a:r>
          </a:p>
        </p:txBody>
      </p:sp>
    </p:spTree>
    <p:extLst>
      <p:ext uri="{BB962C8B-B14F-4D97-AF65-F5344CB8AC3E}">
        <p14:creationId xmlns:p14="http://schemas.microsoft.com/office/powerpoint/2010/main" val="30270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培训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37579" y="1470698"/>
            <a:ext cx="10398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培训目标：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1.</a:t>
            </a:r>
            <a:r>
              <a:rPr lang="zh-CN" altLang="en-US" dirty="0" smtClean="0"/>
              <a:t>了解</a:t>
            </a:r>
            <a:r>
              <a:rPr lang="en-US" altLang="zh-CN" dirty="0" err="1" smtClean="0"/>
              <a:t>hubble</a:t>
            </a:r>
            <a:r>
              <a:rPr lang="zh-CN" altLang="en-US" dirty="0" smtClean="0"/>
              <a:t>数据库特性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en-US" altLang="zh-CN" dirty="0" err="1" smtClean="0">
                <a:solidFill>
                  <a:srgbClr val="FF0000"/>
                </a:solidFill>
              </a:rPr>
              <a:t>hubble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zh-CN" altLang="en-US" dirty="0">
                <a:solidFill>
                  <a:srgbClr val="FF0000"/>
                </a:solidFill>
              </a:rPr>
              <a:t>库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安装、部署</a:t>
            </a:r>
            <a:r>
              <a:rPr lang="zh-CN" altLang="en-US" dirty="0" smtClean="0">
                <a:solidFill>
                  <a:srgbClr val="FF0000"/>
                </a:solidFill>
              </a:rPr>
              <a:t>、配置参数修改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3. </a:t>
            </a:r>
            <a:r>
              <a:rPr lang="zh-CN" altLang="en-US" dirty="0"/>
              <a:t>介绍</a:t>
            </a:r>
            <a:r>
              <a:rPr lang="en-US" altLang="zh-CN" dirty="0" err="1" smtClean="0"/>
              <a:t>hubble</a:t>
            </a:r>
            <a:r>
              <a:rPr lang="zh-CN" altLang="en-US" dirty="0" smtClean="0"/>
              <a:t>数据库的管理监控页面</a:t>
            </a:r>
            <a:r>
              <a:rPr lang="zh-CN" altLang="en-US" dirty="0"/>
              <a:t>、客户端工具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4. </a:t>
            </a:r>
            <a:r>
              <a:rPr lang="zh-CN" altLang="en-US" dirty="0" smtClean="0"/>
              <a:t>了解</a:t>
            </a:r>
            <a:r>
              <a:rPr lang="en-US" altLang="zh-CN" dirty="0" err="1" smtClean="0"/>
              <a:t>hubble</a:t>
            </a:r>
            <a:r>
              <a:rPr lang="zh-CN" altLang="en-US" dirty="0" smtClean="0"/>
              <a:t>集群的运维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5. </a:t>
            </a:r>
            <a:r>
              <a:rPr lang="zh-CN" altLang="en-US" dirty="0" smtClean="0"/>
              <a:t>了解</a:t>
            </a:r>
            <a:r>
              <a:rPr lang="en-US" altLang="zh-CN" dirty="0" err="1" smtClean="0"/>
              <a:t>hubble</a:t>
            </a:r>
            <a:r>
              <a:rPr lang="zh-CN" altLang="en-US" dirty="0" smtClean="0"/>
              <a:t>常用的应用场景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6. 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>
                <a:solidFill>
                  <a:srgbClr val="FF0000"/>
                </a:solidFill>
              </a:rPr>
              <a:t>hubble</a:t>
            </a:r>
            <a:r>
              <a:rPr lang="zh-CN" altLang="en-US" dirty="0" smtClean="0">
                <a:solidFill>
                  <a:srgbClr val="FF0000"/>
                </a:solidFill>
              </a:rPr>
              <a:t>进行数据处理的流程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5025" y="1054100"/>
            <a:ext cx="1039864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启动</a:t>
            </a: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分发安装包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</a:t>
            </a:r>
            <a:r>
              <a:rPr lang="zh-CN" altLang="en-US" sz="1400" dirty="0" smtClean="0"/>
              <a:t>因为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是配置统一的，所以只需要在主节点上配置完后分发即可，不需要每个节点单独配置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scp</a:t>
            </a:r>
            <a:r>
              <a:rPr lang="en-US" altLang="zh-CN" sz="1400" dirty="0"/>
              <a:t> -r </a:t>
            </a:r>
            <a:r>
              <a:rPr lang="en-US" altLang="zh-CN" sz="1400" dirty="0" err="1"/>
              <a:t>hubble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用户</a:t>
            </a:r>
            <a:r>
              <a:rPr lang="en-US" altLang="zh-CN" sz="1400" dirty="0" smtClean="0"/>
              <a:t>@</a:t>
            </a:r>
            <a:r>
              <a:rPr lang="zh-CN" altLang="en-US" sz="1400" dirty="0" smtClean="0"/>
              <a:t>主机名</a:t>
            </a:r>
            <a:r>
              <a:rPr lang="en-US" altLang="zh-CN" sz="1400" dirty="0" smtClean="0"/>
              <a:t>:/</a:t>
            </a:r>
            <a:r>
              <a:rPr lang="zh-CN" altLang="en-US" sz="1400" dirty="0" smtClean="0"/>
              <a:t>安装目录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启</a:t>
            </a:r>
            <a:r>
              <a:rPr lang="zh-CN" altLang="en-US" b="1" dirty="0" smtClean="0"/>
              <a:t>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     </a:t>
            </a:r>
            <a:r>
              <a:rPr lang="zh-CN" altLang="en-US" sz="1400" dirty="0" smtClean="0"/>
              <a:t>启动</a:t>
            </a:r>
            <a:r>
              <a:rPr lang="zh-CN" altLang="en-US" sz="1400" dirty="0"/>
              <a:t>需要在 </a:t>
            </a:r>
            <a:r>
              <a:rPr lang="en-US" altLang="zh-CN" sz="1400" dirty="0" err="1"/>
              <a:t>hubble</a:t>
            </a:r>
            <a:r>
              <a:rPr lang="en-US" altLang="zh-CN" sz="1400" dirty="0"/>
              <a:t> </a:t>
            </a:r>
            <a:r>
              <a:rPr lang="zh-CN" altLang="en-US" sz="1400" dirty="0"/>
              <a:t>根目录下执行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bin/start-hubble.sh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停止</a:t>
            </a:r>
            <a:r>
              <a:rPr lang="zh-CN" altLang="en-US" sz="1400" dirty="0"/>
              <a:t>集群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bin/stop-hubble.sh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其他脚本介绍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./</a:t>
            </a:r>
            <a:r>
              <a:rPr lang="en-US" altLang="zh-CN" sz="1400" dirty="0"/>
              <a:t>hubble-daemon.sh start master </a:t>
            </a:r>
            <a:r>
              <a:rPr lang="en-US" altLang="zh-CN" sz="1400" dirty="0" smtClean="0"/>
              <a:t>#master</a:t>
            </a:r>
            <a:r>
              <a:rPr lang="zh-CN" altLang="en-US" sz="1400" dirty="0"/>
              <a:t>单独</a:t>
            </a:r>
            <a:r>
              <a:rPr lang="zh-CN" altLang="en-US" sz="1400" dirty="0" smtClean="0"/>
              <a:t>启动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./hubble-daemon.sh start </a:t>
            </a:r>
            <a:r>
              <a:rPr lang="en-US" altLang="zh-CN" sz="1400" dirty="0" err="1"/>
              <a:t>shardserver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#</a:t>
            </a:r>
            <a:r>
              <a:rPr lang="zh-CN" altLang="en-US" sz="1400" dirty="0"/>
              <a:t>某个</a:t>
            </a:r>
            <a:r>
              <a:rPr lang="en-US" altLang="zh-CN" sz="1400" dirty="0" err="1" smtClean="0"/>
              <a:t>shardserver</a:t>
            </a:r>
            <a:r>
              <a:rPr lang="zh-CN" altLang="en-US" sz="1400" dirty="0" smtClean="0"/>
              <a:t>单独启动，需</a:t>
            </a:r>
            <a:r>
              <a:rPr lang="zh-CN" altLang="en-US" sz="1400" dirty="0"/>
              <a:t>切换到对应的</a:t>
            </a:r>
            <a:r>
              <a:rPr lang="en-US" altLang="zh-CN" sz="1400" dirty="0" err="1"/>
              <a:t>shardserver</a:t>
            </a:r>
            <a:r>
              <a:rPr lang="zh-CN" altLang="en-US" sz="1400" dirty="0"/>
              <a:t>节点下</a:t>
            </a:r>
            <a:r>
              <a:rPr lang="zh-CN" altLang="en-US" sz="1400" dirty="0" smtClean="0"/>
              <a:t>执行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./hubble-daemon.sh stop </a:t>
            </a:r>
            <a:r>
              <a:rPr lang="en-US" altLang="zh-CN" sz="1400" dirty="0" smtClean="0"/>
              <a:t>master	#</a:t>
            </a:r>
            <a:r>
              <a:rPr lang="en-US" altLang="zh-CN" sz="1400" dirty="0"/>
              <a:t>master</a:t>
            </a:r>
            <a:r>
              <a:rPr lang="zh-CN" altLang="en-US" sz="1400" dirty="0" smtClean="0"/>
              <a:t>单独</a:t>
            </a:r>
            <a:r>
              <a:rPr lang="zh-CN" altLang="en-US" sz="1400" dirty="0"/>
              <a:t>停止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./hubble-daemon.sh stop </a:t>
            </a:r>
            <a:r>
              <a:rPr lang="en-US" altLang="zh-CN" sz="1400" dirty="0" err="1" smtClean="0"/>
              <a:t>shardserver</a:t>
            </a:r>
            <a:r>
              <a:rPr lang="en-US" altLang="zh-CN" sz="1400" dirty="0" smtClean="0"/>
              <a:t>   #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shardserver</a:t>
            </a:r>
            <a:r>
              <a:rPr lang="zh-CN" altLang="en-US" sz="1400" dirty="0" smtClean="0"/>
              <a:t>单独停止，需切换到对应的</a:t>
            </a:r>
            <a:r>
              <a:rPr lang="en-US" altLang="zh-CN" sz="1400" dirty="0" err="1" smtClean="0"/>
              <a:t>shardserver</a:t>
            </a:r>
            <a:r>
              <a:rPr lang="zh-CN" altLang="en-US" sz="1400" dirty="0" smtClean="0"/>
              <a:t>节点下执行</a:t>
            </a:r>
            <a:endParaRPr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97" y="2543369"/>
            <a:ext cx="4973411" cy="23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1054100"/>
            <a:ext cx="10398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启动</a:t>
            </a: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查看进程</a:t>
            </a:r>
            <a:r>
              <a:rPr lang="en-US" altLang="zh-CN" b="1" dirty="0" err="1"/>
              <a:t>jps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sz="1400" dirty="0" smtClean="0"/>
              <a:t>	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>
                <a:solidFill>
                  <a:srgbClr val="FF0000"/>
                </a:solidFill>
              </a:rPr>
              <a:t>HubbleMaster</a:t>
            </a:r>
            <a:r>
              <a:rPr lang="zh-CN" altLang="en-US" sz="1400" dirty="0" smtClean="0"/>
              <a:t>进程为未加密版本的运行进程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err="1" smtClean="0">
                <a:solidFill>
                  <a:srgbClr val="FF0000"/>
                </a:solidFill>
              </a:rPr>
              <a:t>DecryptStart</a:t>
            </a:r>
            <a:r>
              <a:rPr lang="zh-CN" altLang="en-US" sz="1400" dirty="0" smtClean="0"/>
              <a:t>进程为加密版本的运行进程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客户端模式访问：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 ./hubble-sql.sh --server master:31009</a:t>
            </a:r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29" y="1833597"/>
            <a:ext cx="3395306" cy="2226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349" y="4060254"/>
            <a:ext cx="4429320" cy="23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5025" y="1054100"/>
            <a:ext cx="10398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安装</a:t>
            </a:r>
            <a:r>
              <a:rPr lang="en-US" altLang="zh-CN" sz="2400" b="1" dirty="0" smtClean="0"/>
              <a:t>Hubble</a:t>
            </a:r>
            <a:r>
              <a:rPr lang="zh-CN" altLang="en-US" sz="2400" b="1" dirty="0" smtClean="0"/>
              <a:t>客户端工具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JDK</a:t>
            </a:r>
            <a:r>
              <a:rPr lang="zh-CN" altLang="en-US" b="1" dirty="0" smtClean="0"/>
              <a:t>环境安装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1.jdk</a:t>
            </a:r>
            <a:r>
              <a:rPr lang="zh-CN" altLang="en-US" sz="1400" b="1" dirty="0"/>
              <a:t>安装</a:t>
            </a:r>
            <a:r>
              <a:rPr lang="zh-CN" altLang="en-US" sz="1400" b="1" dirty="0" smtClean="0"/>
              <a:t>版本要求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jdk1.8</a:t>
            </a:r>
            <a:r>
              <a:rPr lang="zh-CN" altLang="en-US" sz="1400" dirty="0"/>
              <a:t>以上版本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2.jdk-win64</a:t>
            </a:r>
            <a:r>
              <a:rPr lang="zh-CN" altLang="en-US" sz="1400" b="1" dirty="0"/>
              <a:t>位下载链接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https</a:t>
            </a:r>
            <a:r>
              <a:rPr lang="en-US" altLang="zh-CN" sz="1400" dirty="0"/>
              <a:t>://www.oracle.com/technetwork/java/javase/downloads/jdk8-downloads-2133151.html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3.</a:t>
            </a:r>
            <a:r>
              <a:rPr lang="zh-CN" altLang="en-US" sz="1400" b="1" dirty="0" smtClean="0"/>
              <a:t>验证</a:t>
            </a:r>
            <a:r>
              <a:rPr lang="en-US" altLang="zh-CN" sz="1400" b="1" dirty="0"/>
              <a:t>java</a:t>
            </a:r>
            <a:r>
              <a:rPr lang="zh-CN" altLang="en-US" sz="1400" b="1" dirty="0"/>
              <a:t>环境是否安装</a:t>
            </a:r>
            <a:r>
              <a:rPr lang="zh-CN" altLang="en-US" sz="1400" b="1" dirty="0" smtClean="0"/>
              <a:t>成功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1.win+r,</a:t>
            </a:r>
            <a:r>
              <a:rPr lang="zh-CN" altLang="en-US" sz="1400" dirty="0"/>
              <a:t>输入</a:t>
            </a:r>
            <a:r>
              <a:rPr lang="en-US" altLang="zh-CN" sz="1400" dirty="0" err="1"/>
              <a:t>cmd</a:t>
            </a:r>
            <a:r>
              <a:rPr lang="zh-CN" altLang="en-US" sz="1400" dirty="0"/>
              <a:t>，回车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2.cmd</a:t>
            </a:r>
            <a:r>
              <a:rPr lang="zh-CN" altLang="en-US" sz="1400" dirty="0"/>
              <a:t>命令框中输入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java </a:t>
            </a:r>
            <a:r>
              <a:rPr lang="en-US" altLang="zh-CN" sz="1400" dirty="0"/>
              <a:t>-version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3</a:t>
            </a:r>
            <a:r>
              <a:rPr lang="en-US" altLang="zh-CN" sz="1400" dirty="0"/>
              <a:t>.</a:t>
            </a:r>
            <a:r>
              <a:rPr lang="zh-CN" altLang="en-US" sz="1400" dirty="0"/>
              <a:t>打印输出，安装成功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C</a:t>
            </a:r>
            <a:r>
              <a:rPr lang="en-US" altLang="zh-CN" sz="1400" dirty="0"/>
              <a:t>:\Users\wulong&gt;java -version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	java </a:t>
            </a:r>
            <a:r>
              <a:rPr lang="en-US" altLang="zh-CN" sz="1400" dirty="0"/>
              <a:t>version "1.8.0_181"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	Java(TM</a:t>
            </a:r>
            <a:r>
              <a:rPr lang="en-US" altLang="zh-CN" sz="1400" dirty="0"/>
              <a:t>) SE Runtime Environment (build 1.8.0_181-b13)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	Java </a:t>
            </a:r>
            <a:r>
              <a:rPr lang="en-US" altLang="zh-CN" sz="1400" dirty="0" err="1"/>
              <a:t>HotSpot</a:t>
            </a:r>
            <a:r>
              <a:rPr lang="en-US" altLang="zh-CN" sz="1400" dirty="0"/>
              <a:t>(TM) 64-Bit Server VM (build 25.181-b13, mixed mode</a:t>
            </a:r>
            <a:r>
              <a:rPr lang="en-US" altLang="zh-CN" sz="1400" dirty="0" smtClean="0"/>
              <a:t>)</a:t>
            </a:r>
            <a:r>
              <a:rPr lang="en-US" altLang="zh-CN" sz="1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78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客户端工具</a:t>
            </a: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1.</a:t>
            </a:r>
            <a:r>
              <a:rPr lang="zh-CN" altLang="en-US" sz="1400" b="1" dirty="0"/>
              <a:t>下载</a:t>
            </a:r>
            <a:r>
              <a:rPr lang="en-US" altLang="zh-CN" sz="1400" b="1" dirty="0" err="1"/>
              <a:t>dbeaver</a:t>
            </a:r>
            <a:r>
              <a:rPr lang="zh-CN" altLang="en-US" sz="1400" b="1" dirty="0"/>
              <a:t>客户端工具（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位机），链接</a:t>
            </a:r>
            <a:r>
              <a:rPr lang="zh-CN" altLang="en-US" sz="1400" b="1" dirty="0" smtClean="0"/>
              <a:t>地址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https://dbeaver.io/download/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win64</a:t>
            </a:r>
            <a:r>
              <a:rPr lang="zh-CN" altLang="en-US" sz="1400" dirty="0"/>
              <a:t>位下载压缩包名称：</a:t>
            </a:r>
            <a:r>
              <a:rPr lang="en-US" altLang="zh-CN" sz="1400" dirty="0"/>
              <a:t>dbeaver-ce-6.0.2-win32.win32.x86_64.zip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解</a:t>
            </a:r>
            <a:r>
              <a:rPr lang="zh-CN" altLang="en-US" sz="1400" dirty="0"/>
              <a:t>压到本地：</a:t>
            </a:r>
            <a:r>
              <a:rPr lang="en-US" altLang="zh-CN" sz="1400" dirty="0" err="1"/>
              <a:t>dbeaver</a:t>
            </a:r>
            <a:r>
              <a:rPr lang="zh-CN" altLang="en-US" sz="1400" dirty="0"/>
              <a:t>目录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2.</a:t>
            </a:r>
            <a:r>
              <a:rPr lang="zh-CN" altLang="en-US" sz="1400" b="1" dirty="0"/>
              <a:t>启动</a:t>
            </a:r>
            <a:r>
              <a:rPr lang="en-US" altLang="zh-CN" sz="1400" b="1" dirty="0" err="1"/>
              <a:t>dbeaver</a:t>
            </a:r>
            <a:r>
              <a:rPr lang="zh-CN" altLang="en-US" sz="1400" b="1" dirty="0" smtClean="0"/>
              <a:t>客户端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增加</a:t>
            </a:r>
            <a:r>
              <a:rPr lang="en-US" altLang="zh-CN" sz="1400" dirty="0" err="1">
                <a:solidFill>
                  <a:srgbClr val="FF0000"/>
                </a:solidFill>
              </a:rPr>
              <a:t>dbeaver</a:t>
            </a:r>
            <a:r>
              <a:rPr lang="zh-CN" altLang="en-US" sz="1400" dirty="0">
                <a:solidFill>
                  <a:srgbClr val="FF0000"/>
                </a:solidFill>
              </a:rPr>
              <a:t>的</a:t>
            </a:r>
            <a:r>
              <a:rPr lang="en-US" altLang="zh-CN" sz="1400" dirty="0" err="1">
                <a:solidFill>
                  <a:srgbClr val="FF0000"/>
                </a:solidFill>
              </a:rPr>
              <a:t>jvm</a:t>
            </a:r>
            <a:r>
              <a:rPr lang="zh-CN" altLang="en-US" sz="1400" dirty="0">
                <a:solidFill>
                  <a:srgbClr val="FF0000"/>
                </a:solidFill>
              </a:rPr>
              <a:t>内存：打开</a:t>
            </a:r>
            <a:r>
              <a:rPr lang="en-US" altLang="zh-CN" sz="1400" dirty="0">
                <a:solidFill>
                  <a:srgbClr val="FF0000"/>
                </a:solidFill>
              </a:rPr>
              <a:t>dbeaver.ini</a:t>
            </a:r>
            <a:r>
              <a:rPr lang="zh-CN" altLang="en-US" sz="1400" dirty="0">
                <a:solidFill>
                  <a:srgbClr val="FF0000"/>
                </a:solidFill>
              </a:rPr>
              <a:t>文件，增加 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en-US" altLang="zh-CN" sz="1400" dirty="0" err="1">
                <a:solidFill>
                  <a:srgbClr val="FF0000"/>
                </a:solidFill>
              </a:rPr>
              <a:t>Xms</a:t>
            </a:r>
            <a:r>
              <a:rPr lang="en-US" altLang="zh-CN" sz="1400" dirty="0">
                <a:solidFill>
                  <a:srgbClr val="FF0000"/>
                </a:solidFill>
              </a:rPr>
              <a:t> -</a:t>
            </a:r>
            <a:r>
              <a:rPr lang="en-US" altLang="zh-CN" sz="1400" dirty="0" err="1">
                <a:solidFill>
                  <a:srgbClr val="FF0000"/>
                </a:solidFill>
              </a:rPr>
              <a:t>Xmx</a:t>
            </a:r>
            <a:r>
              <a:rPr lang="zh-CN" altLang="en-US" sz="1400" dirty="0">
                <a:solidFill>
                  <a:srgbClr val="FF0000"/>
                </a:solidFill>
              </a:rPr>
              <a:t>两个参数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51" y="3555897"/>
            <a:ext cx="5558621" cy="23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客户端工具</a:t>
            </a:r>
            <a:r>
              <a:rPr lang="zh-CN" altLang="en-US" b="1" dirty="0" smtClean="0"/>
              <a:t>安装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3.</a:t>
            </a:r>
            <a:r>
              <a:rPr lang="zh-CN" altLang="en-US" sz="1400" b="1" dirty="0"/>
              <a:t>打开操作</a:t>
            </a:r>
            <a:r>
              <a:rPr lang="zh-CN" altLang="en-US" sz="1400" b="1" dirty="0" smtClean="0"/>
              <a:t>界面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38" y="2332547"/>
            <a:ext cx="7073750" cy="38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客户端</a:t>
            </a:r>
            <a:r>
              <a:rPr lang="zh-CN" altLang="en-US" b="1" dirty="0" smtClean="0"/>
              <a:t>工具配置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1.</a:t>
            </a:r>
            <a:r>
              <a:rPr lang="zh-CN" altLang="en-US" sz="1400" b="1" dirty="0"/>
              <a:t>点击数据库</a:t>
            </a:r>
            <a:r>
              <a:rPr lang="en-US" altLang="zh-CN" sz="1400" b="1" dirty="0"/>
              <a:t>-&gt;</a:t>
            </a:r>
            <a:r>
              <a:rPr lang="zh-CN" altLang="en-US" sz="1400" b="1" dirty="0"/>
              <a:t>驱动</a:t>
            </a:r>
            <a:r>
              <a:rPr lang="zh-CN" altLang="en-US" sz="1400" b="1" dirty="0" smtClean="0"/>
              <a:t>管理器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2.</a:t>
            </a:r>
            <a:r>
              <a:rPr lang="zh-CN" altLang="en-US" sz="1400" b="1" dirty="0"/>
              <a:t>点击</a:t>
            </a:r>
            <a:r>
              <a:rPr lang="zh-CN" altLang="en-US" sz="1400" b="1" dirty="0" smtClean="0"/>
              <a:t>新建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98" y="2287072"/>
            <a:ext cx="3158472" cy="17344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00" y="4254070"/>
            <a:ext cx="1859707" cy="20007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2465" y="1979295"/>
            <a:ext cx="52052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3.</a:t>
            </a:r>
            <a:r>
              <a:rPr lang="zh-CN" altLang="en-US" sz="1400" b="1" dirty="0"/>
              <a:t>输入配置</a:t>
            </a:r>
            <a:r>
              <a:rPr lang="zh-CN" altLang="en-US" sz="1400" b="1" dirty="0" smtClean="0"/>
              <a:t>信息，配置成功后，点击确定</a:t>
            </a:r>
            <a:endParaRPr lang="en-US" altLang="zh-CN" sz="1400" b="1" dirty="0" smtClean="0"/>
          </a:p>
          <a:p>
            <a:r>
              <a:rPr lang="en-US" altLang="zh-CN" sz="1400" dirty="0" smtClean="0"/>
              <a:t>     Hubble </a:t>
            </a:r>
            <a:r>
              <a:rPr lang="en-US" altLang="zh-CN" sz="1400" dirty="0" err="1" smtClean="0"/>
              <a:t>jdbc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驱动： </a:t>
            </a:r>
            <a:r>
              <a:rPr lang="en-US" altLang="zh-CN" sz="1400" dirty="0" err="1">
                <a:solidFill>
                  <a:srgbClr val="FF0000"/>
                </a:solidFill>
              </a:rPr>
              <a:t>com.beagledata.hubble.jdbc.HubbleDriver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jdbc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链接： </a:t>
            </a:r>
            <a:r>
              <a:rPr lang="en-US" altLang="zh-CN" sz="1400" dirty="0" err="1">
                <a:solidFill>
                  <a:srgbClr val="FF0000"/>
                </a:solidFill>
              </a:rPr>
              <a:t>jdbc:hubble</a:t>
            </a:r>
            <a:r>
              <a:rPr lang="en-US" altLang="zh-CN" sz="1400" dirty="0">
                <a:solidFill>
                  <a:srgbClr val="FF0000"/>
                </a:solidFill>
              </a:rPr>
              <a:t>://127.0.0.1:30008/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83" y="2666942"/>
            <a:ext cx="3537311" cy="35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连接</a:t>
            </a:r>
            <a:r>
              <a:rPr lang="zh-CN" altLang="en-US" b="1" dirty="0"/>
              <a:t>使用</a:t>
            </a:r>
            <a:r>
              <a:rPr lang="en-US" altLang="zh-CN" b="1" dirty="0" err="1" smtClean="0"/>
              <a:t>hubble</a:t>
            </a:r>
            <a:r>
              <a:rPr lang="zh-CN" altLang="en-US" b="1" dirty="0" smtClean="0"/>
              <a:t>数据库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1. </a:t>
            </a:r>
            <a:r>
              <a:rPr lang="zh-CN" altLang="en-US" sz="1400" b="1" dirty="0"/>
              <a:t>选择新建连接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8" y="2814792"/>
            <a:ext cx="3783840" cy="30728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91" y="2357267"/>
            <a:ext cx="5433058" cy="40064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6191" y="1996752"/>
            <a:ext cx="219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选择</a:t>
            </a:r>
            <a:r>
              <a:rPr lang="en-US" altLang="zh-CN" sz="1400" b="1" dirty="0" err="1"/>
              <a:t>hubble</a:t>
            </a:r>
            <a:r>
              <a:rPr lang="zh-CN" altLang="en-US" sz="1400" b="1" dirty="0"/>
              <a:t>数据库连接</a:t>
            </a:r>
            <a:endParaRPr lang="en-US" altLang="zh-CN" sz="1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2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客户端</a:t>
            </a:r>
            <a:r>
              <a:rPr lang="zh-CN" altLang="en-US" b="1" dirty="0" smtClean="0"/>
              <a:t>工具配置</a:t>
            </a:r>
            <a:endParaRPr lang="en-US" altLang="zh-CN" b="1" dirty="0" smtClean="0"/>
          </a:p>
          <a:p>
            <a:r>
              <a:rPr lang="en-US" altLang="zh-CN" sz="1400" b="1" dirty="0"/>
              <a:t>3. </a:t>
            </a:r>
            <a:r>
              <a:rPr lang="zh-CN" altLang="en-US" sz="1400" b="1" dirty="0"/>
              <a:t>点击下一步，输入</a:t>
            </a:r>
            <a:r>
              <a:rPr lang="zh-CN" altLang="en-US" sz="1400" b="1" dirty="0" smtClean="0"/>
              <a:t>用户连接信息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91333" y="1910544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4.</a:t>
            </a:r>
            <a:r>
              <a:rPr lang="zh-CN" altLang="en-US" sz="1400" b="1" dirty="0" smtClean="0"/>
              <a:t>测试连接状态</a:t>
            </a:r>
            <a:endParaRPr lang="zh-CN" altLang="en-US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3" y="2218321"/>
            <a:ext cx="5118585" cy="37745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2" y="2289139"/>
            <a:ext cx="5022550" cy="37036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8452" y="6014166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注意：如果不需要权限认证，密码不填</a:t>
            </a:r>
          </a:p>
        </p:txBody>
      </p:sp>
    </p:spTree>
    <p:extLst>
      <p:ext uri="{BB962C8B-B14F-4D97-AF65-F5344CB8AC3E}">
        <p14:creationId xmlns:p14="http://schemas.microsoft.com/office/powerpoint/2010/main" val="35366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客户端</a:t>
            </a:r>
            <a:r>
              <a:rPr lang="zh-CN" altLang="en-US" b="1" dirty="0" smtClean="0"/>
              <a:t>工具配置</a:t>
            </a:r>
            <a:endParaRPr lang="en-US" altLang="zh-CN" b="1" dirty="0" smtClean="0"/>
          </a:p>
          <a:p>
            <a:r>
              <a:rPr lang="en-US" altLang="zh-CN" sz="1400" b="1" dirty="0"/>
              <a:t>5. </a:t>
            </a:r>
            <a:r>
              <a:rPr lang="zh-CN" altLang="en-US" sz="1400" b="1" dirty="0"/>
              <a:t>双击建立的连接，操作数据库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91333" y="1910544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6. </a:t>
            </a:r>
            <a:r>
              <a:rPr lang="zh-CN" altLang="en-US" sz="1400" b="1" dirty="0"/>
              <a:t>打开</a:t>
            </a:r>
            <a:r>
              <a:rPr lang="en-US" altLang="zh-CN" sz="1400" b="1" dirty="0" err="1"/>
              <a:t>sql</a:t>
            </a:r>
            <a:r>
              <a:rPr lang="zh-CN" altLang="en-US" sz="1400" b="1" dirty="0"/>
              <a:t>编辑器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执行测试</a:t>
            </a:r>
            <a:r>
              <a:rPr lang="en-US" altLang="zh-CN" sz="1400" b="1" dirty="0" err="1"/>
              <a:t>sql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7" y="2327266"/>
            <a:ext cx="4021175" cy="3563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33" y="2279783"/>
            <a:ext cx="4480948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安装</a:t>
            </a:r>
            <a:r>
              <a:rPr lang="en-US" altLang="zh-CN" sz="2400" b="1" dirty="0"/>
              <a:t>Hubble</a:t>
            </a:r>
            <a:r>
              <a:rPr lang="zh-CN" altLang="en-US" sz="2400" b="1" dirty="0"/>
              <a:t>客户端工具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客户端</a:t>
            </a:r>
            <a:r>
              <a:rPr lang="zh-CN" altLang="en-US" b="1" dirty="0" smtClean="0"/>
              <a:t>工具配置</a:t>
            </a:r>
            <a:endParaRPr lang="en-US" altLang="zh-CN" b="1" dirty="0" smtClean="0"/>
          </a:p>
          <a:p>
            <a:r>
              <a:rPr lang="en-US" altLang="zh-CN" sz="1400" b="1" dirty="0"/>
              <a:t>7</a:t>
            </a:r>
            <a:r>
              <a:rPr lang="en-US" altLang="zh-CN" sz="1400" b="1" dirty="0" smtClean="0"/>
              <a:t>. </a:t>
            </a:r>
            <a:r>
              <a:rPr lang="zh-CN" altLang="en-US" sz="1400" b="1" dirty="0"/>
              <a:t>双击建立的连接，操作</a:t>
            </a:r>
            <a:r>
              <a:rPr lang="zh-CN" altLang="en-US" sz="1400" b="1" dirty="0" smtClean="0"/>
              <a:t>数据库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8</a:t>
            </a:r>
            <a:r>
              <a:rPr lang="en-US" altLang="zh-CN" sz="1400" b="1" dirty="0" smtClean="0"/>
              <a:t>. </a:t>
            </a:r>
            <a:r>
              <a:rPr lang="zh-CN" altLang="en-US" sz="1400" b="1" dirty="0"/>
              <a:t>完成安装</a:t>
            </a:r>
            <a:r>
              <a:rPr lang="en-US" altLang="zh-CN" sz="1400" b="1" dirty="0"/>
              <a:t>	</a:t>
            </a:r>
            <a:r>
              <a:rPr lang="en-US" altLang="zh-CN" sz="1200" b="1" dirty="0" smtClean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54" y="2248677"/>
            <a:ext cx="4372939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64121" y="1118280"/>
            <a:ext cx="4681538" cy="685800"/>
            <a:chOff x="1296" y="1824"/>
            <a:chExt cx="2976" cy="432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en-US" altLang="en-US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64121" y="1837418"/>
            <a:ext cx="4681538" cy="820737"/>
            <a:chOff x="1296" y="1824"/>
            <a:chExt cx="2976" cy="517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64121" y="3998005"/>
            <a:ext cx="4752975" cy="685800"/>
            <a:chOff x="1272" y="1986"/>
            <a:chExt cx="3077" cy="432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45" y="2077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64121" y="3278868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434" y="18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64121" y="4779282"/>
            <a:ext cx="4752975" cy="685800"/>
            <a:chOff x="1272" y="1986"/>
            <a:chExt cx="3077" cy="432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5500007"/>
            <a:ext cx="4752975" cy="685800"/>
            <a:chOff x="1272" y="1986"/>
            <a:chExt cx="3077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3164121" y="2558143"/>
            <a:ext cx="4681538" cy="685800"/>
            <a:chOff x="1296" y="1824"/>
            <a:chExt cx="2976" cy="432"/>
          </a:xfrm>
        </p:grpSpPr>
        <p:sp>
          <p:nvSpPr>
            <p:cNvPr id="37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708" y="1960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397" y="188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82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</a:t>
            </a:r>
            <a:r>
              <a:rPr lang="zh-CN" altLang="en-US" sz="2400" b="1" dirty="0"/>
              <a:t>数据库管理页面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集群</a:t>
            </a:r>
            <a:r>
              <a:rPr lang="zh-CN" altLang="en-US" b="1" dirty="0"/>
              <a:t>监控</a:t>
            </a:r>
            <a:r>
              <a:rPr lang="zh-CN" altLang="en-US" b="1" dirty="0" smtClean="0"/>
              <a:t>页面（</a:t>
            </a:r>
            <a:r>
              <a:rPr lang="en-US" altLang="zh-CN" b="1" dirty="0"/>
              <a:t>http://</a:t>
            </a:r>
            <a:r>
              <a:rPr lang="en-US" altLang="zh-CN" b="1" dirty="0" smtClean="0"/>
              <a:t>192.168.1.215:31009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38" y="2033847"/>
            <a:ext cx="9019170" cy="41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</a:t>
            </a:r>
            <a:r>
              <a:rPr lang="zh-CN" altLang="en-US" sz="2400" b="1" dirty="0"/>
              <a:t>数据库管理</a:t>
            </a:r>
            <a:r>
              <a:rPr lang="zh-CN" altLang="en-US" sz="2400" b="1" dirty="0" smtClean="0"/>
              <a:t>页面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任务监控页面（</a:t>
            </a:r>
            <a:r>
              <a:rPr lang="en-US" altLang="zh-CN" b="1" dirty="0"/>
              <a:t>http://</a:t>
            </a:r>
            <a:r>
              <a:rPr lang="en-US" altLang="zh-CN" b="1" dirty="0" smtClean="0"/>
              <a:t>192.168.1.215:31009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sz="1400" dirty="0"/>
              <a:t>	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8" y="1964356"/>
            <a:ext cx="9475181" cy="44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0890" y="2332653"/>
            <a:ext cx="7156579" cy="1632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9041" y="942877"/>
            <a:ext cx="103986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</a:t>
            </a:r>
            <a:r>
              <a:rPr lang="zh-CN" altLang="en-US" sz="2400" b="1" dirty="0"/>
              <a:t>数据库管理</a:t>
            </a:r>
            <a:r>
              <a:rPr lang="zh-CN" altLang="en-US" sz="2400" b="1" dirty="0" smtClean="0"/>
              <a:t>页面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访问</a:t>
            </a:r>
            <a:r>
              <a:rPr lang="zh-CN" altLang="en-US" b="1" dirty="0" smtClean="0"/>
              <a:t>端口配置信息：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#hubble-default.xml</a:t>
            </a:r>
            <a:r>
              <a:rPr lang="zh-CN" altLang="en-US" sz="1400" dirty="0"/>
              <a:t>配置对外访问变量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&lt;property&gt;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       &lt;name&gt;http-</a:t>
            </a:r>
            <a:r>
              <a:rPr lang="en-US" altLang="zh-CN" sz="1400" dirty="0" err="1"/>
              <a:t>server.http.port</a:t>
            </a:r>
            <a:r>
              <a:rPr lang="en-US" altLang="zh-CN" sz="1400" dirty="0"/>
              <a:t>&lt;/name&gt;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       &lt;value&gt;31009&lt;/value&gt;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       &lt;description&gt;</a:t>
            </a:r>
            <a:r>
              <a:rPr lang="en-US" altLang="zh-CN" sz="1400" dirty="0" err="1"/>
              <a:t>jdbc</a:t>
            </a:r>
            <a:r>
              <a:rPr lang="zh-CN" altLang="en-US" sz="1400" dirty="0"/>
              <a:t>访问端口</a:t>
            </a:r>
            <a:r>
              <a:rPr lang="en-US" altLang="zh-CN" sz="1400" dirty="0"/>
              <a:t>, web</a:t>
            </a:r>
            <a:r>
              <a:rPr lang="zh-CN" altLang="en-US" sz="1400" dirty="0"/>
              <a:t>页面访问端口，</a:t>
            </a:r>
            <a:r>
              <a:rPr lang="en-US" altLang="zh-CN" sz="1400" dirty="0" err="1"/>
              <a:t>hubble</a:t>
            </a:r>
            <a:r>
              <a:rPr lang="en-US" altLang="zh-CN" sz="1400" dirty="0"/>
              <a:t> cli</a:t>
            </a:r>
            <a:r>
              <a:rPr lang="zh-CN" altLang="en-US" sz="1400" dirty="0"/>
              <a:t>访问端口</a:t>
            </a:r>
            <a:r>
              <a:rPr lang="en-US" altLang="zh-CN" sz="1400" dirty="0"/>
              <a:t>&lt;/description&gt;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   &lt;/property&gt;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   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#Http</a:t>
            </a:r>
            <a:r>
              <a:rPr lang="zh-CN" altLang="en-US" sz="1400" dirty="0"/>
              <a:t>访问</a:t>
            </a:r>
            <a:r>
              <a:rPr lang="en-US" altLang="zh-CN" sz="1400" dirty="0" err="1"/>
              <a:t>url</a:t>
            </a:r>
            <a:r>
              <a:rPr lang="zh-CN" altLang="en-US" sz="1400" dirty="0"/>
              <a:t>：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	http</a:t>
            </a:r>
            <a:r>
              <a:rPr lang="en-US" altLang="zh-CN" sz="1400" dirty="0">
                <a:solidFill>
                  <a:srgbClr val="FF0000"/>
                </a:solidFill>
              </a:rPr>
              <a:t>://192.168.1.215:31009/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200" b="1" dirty="0" smtClean="0"/>
          </a:p>
          <a:p>
            <a:pPr>
              <a:lnSpc>
                <a:spcPct val="150000"/>
              </a:lnSpc>
            </a:pP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46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67577" y="1054100"/>
            <a:ext cx="6762424" cy="5170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718" y="942877"/>
            <a:ext cx="1039864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数据库优化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hubble-site.xml</a:t>
            </a:r>
            <a:r>
              <a:rPr lang="zh-CN" altLang="en-US" b="1" dirty="0"/>
              <a:t>的</a:t>
            </a:r>
            <a:r>
              <a:rPr lang="zh-CN" altLang="en-US" b="1" dirty="0" smtClean="0"/>
              <a:t>配置</a:t>
            </a:r>
            <a:endParaRPr lang="en-US" altLang="zh-CN" b="1" dirty="0" smtClean="0"/>
          </a:p>
          <a:p>
            <a:r>
              <a:rPr lang="en-US" altLang="zh-CN" sz="1400" dirty="0" smtClean="0"/>
              <a:t>	1.hubble.cs.spiller-spill-path</a:t>
            </a:r>
          </a:p>
          <a:p>
            <a:r>
              <a:rPr lang="en-US" altLang="zh-CN" sz="1400" dirty="0" smtClean="0"/>
              <a:t>	2.query.max-memory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3.query.max-memory-per-node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4.query.max-total-memory-per-node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5.http-server.max-request-header-size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6.exchange.http-client.request-timeout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4630251" y="1091163"/>
            <a:ext cx="81114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 smtClean="0"/>
              <a:t>&lt;</a:t>
            </a:r>
            <a:r>
              <a:rPr lang="zh-CN" altLang="en-US" sz="1100" b="1" dirty="0"/>
              <a:t>property&gt;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name&gt;hubble.cs.spiller-spill-path&lt;/name&gt;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value&gt;/data1/hubble/spill,/data2/hubble/spill&lt;/value&gt;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description&gt;写入临时磁盘空间的目录，可以用","分割的多个目录&lt;/description&gt;</a:t>
            </a:r>
          </a:p>
          <a:p>
            <a:r>
              <a:rPr lang="zh-CN" altLang="en-US" sz="1100" b="1" dirty="0"/>
              <a:t>&lt;/property&gt;</a:t>
            </a:r>
          </a:p>
          <a:p>
            <a:r>
              <a:rPr lang="zh-CN" altLang="en-US" sz="1100" b="1" dirty="0"/>
              <a:t>&lt;property&gt;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name&gt;query.max-memory&lt;/name&gt;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value&gt;3000GB&lt;/value&gt;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description&gt;当前集群查询使用最大内存&lt;/description&gt;</a:t>
            </a:r>
          </a:p>
          <a:p>
            <a:r>
              <a:rPr lang="zh-CN" altLang="en-US" sz="1100" b="1" dirty="0"/>
              <a:t>&lt;/property&gt;</a:t>
            </a:r>
          </a:p>
          <a:p>
            <a:r>
              <a:rPr lang="zh-CN" altLang="en-US" sz="1100" b="1" dirty="0" smtClean="0"/>
              <a:t>&lt;</a:t>
            </a:r>
            <a:r>
              <a:rPr lang="zh-CN" altLang="en-US" sz="1100" b="1" dirty="0"/>
              <a:t>property&gt;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name&gt;query.max-memory-per-node&lt;/name&gt;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value&gt;40GB&lt;/value&gt;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description&gt;单个节点查询时的最大的内存限制&lt;/description&gt;</a:t>
            </a:r>
          </a:p>
          <a:p>
            <a:r>
              <a:rPr lang="zh-CN" altLang="en-US" sz="1100" b="1" dirty="0"/>
              <a:t>&lt;/property&gt;</a:t>
            </a:r>
          </a:p>
          <a:p>
            <a:r>
              <a:rPr lang="zh-CN" altLang="en-US" sz="1100" b="1" dirty="0" smtClean="0"/>
              <a:t>&lt;</a:t>
            </a:r>
            <a:r>
              <a:rPr lang="zh-CN" altLang="en-US" sz="1100" b="1" dirty="0"/>
              <a:t>property&gt;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name&gt;query.max-total-memory-per-node&lt;/name&gt;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value&gt;40GB&lt;/value&gt;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description&gt;单个节点查询时占用的全部内存，包括用户内存和系统内存&lt;/description&gt;</a:t>
            </a:r>
          </a:p>
          <a:p>
            <a:r>
              <a:rPr lang="zh-CN" altLang="en-US" sz="1100" b="1" dirty="0"/>
              <a:t>&lt;/property&gt;</a:t>
            </a:r>
          </a:p>
          <a:p>
            <a:r>
              <a:rPr lang="zh-CN" altLang="en-US" sz="1100" b="1" dirty="0"/>
              <a:t>&lt;property&gt;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name&gt;http-server.max-request-header-size&lt;/name&gt;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&lt;value</a:t>
            </a:r>
            <a:r>
              <a:rPr lang="zh-CN" altLang="en-US" sz="1100" b="1" dirty="0"/>
              <a:t>&gt;10MB&lt;/value&gt;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description&gt;每次http请求消息头的最大长度，请求sql语句传输的最大size&lt;/description&gt;</a:t>
            </a:r>
          </a:p>
          <a:p>
            <a:r>
              <a:rPr lang="zh-CN" altLang="en-US" sz="1100" b="1" dirty="0"/>
              <a:t>&lt;/property&gt;</a:t>
            </a:r>
          </a:p>
          <a:p>
            <a:r>
              <a:rPr lang="zh-CN" altLang="en-US" sz="1100" b="1" dirty="0"/>
              <a:t>&lt;property&gt;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name&gt;exchange.http-client.request-timeout&lt;/name&gt;</a:t>
            </a:r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value&gt;160s&lt;/value</a:t>
            </a:r>
            <a:r>
              <a:rPr lang="zh-CN" altLang="en-US" sz="1100" b="1" dirty="0" smtClean="0"/>
              <a:t>&gt;</a:t>
            </a:r>
            <a:endParaRPr lang="en-US" altLang="zh-CN" sz="1100" b="1" dirty="0" smtClean="0"/>
          </a:p>
          <a:p>
            <a:r>
              <a:rPr lang="en-US" altLang="zh-CN" sz="1100" b="1" dirty="0" smtClean="0"/>
              <a:t>	</a:t>
            </a:r>
            <a:r>
              <a:rPr lang="zh-CN" altLang="en-US" sz="1100" b="1" dirty="0" smtClean="0"/>
              <a:t>&lt;</a:t>
            </a:r>
            <a:r>
              <a:rPr lang="zh-CN" altLang="en-US" sz="1100" b="1" dirty="0"/>
              <a:t>description&gt;每次http请求</a:t>
            </a:r>
            <a:r>
              <a:rPr lang="zh-CN" altLang="en-US" sz="1100" b="1" dirty="0" smtClean="0"/>
              <a:t>消息等待响应最大超时时间&lt;/</a:t>
            </a:r>
            <a:r>
              <a:rPr lang="zh-CN" altLang="en-US" sz="1100" b="1" dirty="0"/>
              <a:t>description&gt;</a:t>
            </a:r>
          </a:p>
          <a:p>
            <a:r>
              <a:rPr lang="zh-CN" altLang="en-US" sz="1100" b="1" dirty="0"/>
              <a:t>&lt;/property&gt;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81" y="3776350"/>
            <a:ext cx="2695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14392" y="2388638"/>
            <a:ext cx="6503703" cy="3812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732" y="2981316"/>
            <a:ext cx="4964367" cy="2619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974127"/>
            <a:ext cx="10398642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数据库优化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hubble-env.sh</a:t>
            </a:r>
            <a:r>
              <a:rPr lang="zh-CN" altLang="en-US" b="1" dirty="0" smtClean="0"/>
              <a:t>配置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err="1" smtClean="0"/>
              <a:t>hubble</a:t>
            </a:r>
            <a:r>
              <a:rPr lang="zh-CN" altLang="en-US" b="1" dirty="0"/>
              <a:t>系统运行环境</a:t>
            </a:r>
            <a:r>
              <a:rPr lang="zh-CN" altLang="en-US" b="1" dirty="0" smtClean="0"/>
              <a:t>配置</a:t>
            </a:r>
            <a:endParaRPr lang="en-US" altLang="zh-CN" b="1" dirty="0" smtClean="0"/>
          </a:p>
          <a:p>
            <a:pPr lvl="1">
              <a:lnSpc>
                <a:spcPct val="150000"/>
              </a:lnSpc>
            </a:pPr>
            <a:endParaRPr lang="en-US" altLang="zh-CN" sz="1050" dirty="0" smtClean="0"/>
          </a:p>
          <a:p>
            <a:pPr lvl="1">
              <a:lnSpc>
                <a:spcPct val="150000"/>
              </a:lnSpc>
            </a:pPr>
            <a:endParaRPr lang="en-US" altLang="zh-CN" sz="1050" dirty="0"/>
          </a:p>
          <a:p>
            <a:pPr lvl="1">
              <a:lnSpc>
                <a:spcPct val="150000"/>
              </a:lnSpc>
            </a:pPr>
            <a:endParaRPr lang="en-US" altLang="zh-CN" sz="1200" dirty="0" smtClean="0"/>
          </a:p>
          <a:p>
            <a:pPr lvl="1">
              <a:lnSpc>
                <a:spcPct val="150000"/>
              </a:lnSpc>
            </a:pPr>
            <a:r>
              <a:rPr lang="en-US" altLang="zh-CN" sz="1200" dirty="0" smtClean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hubble</a:t>
            </a:r>
            <a:r>
              <a:rPr lang="zh-CN" altLang="en-US" sz="1200" dirty="0"/>
              <a:t>数据库，运行时</a:t>
            </a:r>
            <a:r>
              <a:rPr lang="en-US" altLang="zh-CN" sz="1200" dirty="0"/>
              <a:t>java</a:t>
            </a:r>
            <a:r>
              <a:rPr lang="zh-CN" altLang="en-US" sz="1200" dirty="0"/>
              <a:t>环境（</a:t>
            </a:r>
            <a:r>
              <a:rPr lang="en-US" altLang="zh-CN" sz="1200" dirty="0" err="1"/>
              <a:t>hubble</a:t>
            </a:r>
            <a:r>
              <a:rPr lang="zh-CN" altLang="en-US" sz="1200" dirty="0"/>
              <a:t>默认支持</a:t>
            </a:r>
            <a:r>
              <a:rPr lang="en-US" altLang="zh-CN" sz="1200" dirty="0" err="1"/>
              <a:t>jdk</a:t>
            </a:r>
            <a:r>
              <a:rPr lang="en-US" altLang="zh-CN" sz="1200" dirty="0"/>
              <a:t> 1.8</a:t>
            </a:r>
            <a:r>
              <a:rPr lang="zh-CN" altLang="en-US" sz="1200" dirty="0"/>
              <a:t>以上版本）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export JAVA_HOME=/opt/jdk1.8.0_191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hadoop</a:t>
            </a:r>
            <a:r>
              <a:rPr lang="zh-CN" altLang="en-US" sz="1200" dirty="0"/>
              <a:t>环境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export HADOOP_HOME=/opt/</a:t>
            </a:r>
            <a:r>
              <a:rPr lang="en-US" altLang="zh-CN" sz="1200" dirty="0" err="1"/>
              <a:t>hadoop</a:t>
            </a:r>
            <a:endParaRPr lang="en-US" altLang="zh-CN" sz="1200" dirty="0"/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#</a:t>
            </a:r>
            <a:r>
              <a:rPr lang="zh-CN" altLang="en-US" sz="1200" dirty="0"/>
              <a:t>配置</a:t>
            </a:r>
            <a:r>
              <a:rPr lang="en-US" altLang="zh-CN" sz="1200" dirty="0" err="1"/>
              <a:t>hubble</a:t>
            </a:r>
            <a:r>
              <a:rPr lang="zh-CN" altLang="en-US" sz="1200" dirty="0"/>
              <a:t>数据库，安装部署目录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export HUBBLE_HOME="/opt/</a:t>
            </a:r>
            <a:r>
              <a:rPr lang="en-US" altLang="zh-CN" sz="1200" dirty="0" err="1"/>
              <a:t>hubble</a:t>
            </a:r>
            <a:r>
              <a:rPr lang="en-US" altLang="zh-CN" sz="1200" dirty="0"/>
              <a:t>-deploy"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#Hubble</a:t>
            </a:r>
            <a:r>
              <a:rPr lang="zh-CN" altLang="en-US" sz="1200" dirty="0"/>
              <a:t>数据库数据目录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/>
              <a:t>export HUBBLE_DATA_DIR=${HUBBLE_HOME}/</a:t>
            </a:r>
            <a:r>
              <a:rPr lang="en-US" altLang="zh-CN" sz="1200" dirty="0" err="1" smtClean="0"/>
              <a:t>dat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514392" y="2388638"/>
            <a:ext cx="6503703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#</a:t>
            </a:r>
            <a:r>
              <a:rPr lang="zh-CN" altLang="en-US" sz="1100" dirty="0">
                <a:solidFill>
                  <a:srgbClr val="FF0000"/>
                </a:solidFill>
              </a:rPr>
              <a:t>配置</a:t>
            </a:r>
            <a:r>
              <a:rPr lang="en-US" altLang="zh-CN" sz="1100" dirty="0">
                <a:solidFill>
                  <a:srgbClr val="FF0000"/>
                </a:solidFill>
              </a:rPr>
              <a:t>GC</a:t>
            </a:r>
            <a:r>
              <a:rPr lang="zh-CN" altLang="en-US" sz="1100" dirty="0">
                <a:solidFill>
                  <a:srgbClr val="FF0000"/>
                </a:solidFill>
              </a:rPr>
              <a:t>参数</a:t>
            </a:r>
          </a:p>
          <a:p>
            <a:r>
              <a:rPr lang="en-US" altLang="zh-CN" sz="1100" dirty="0"/>
              <a:t>HUBBLE_OPTS="-server"</a:t>
            </a:r>
          </a:p>
          <a:p>
            <a:r>
              <a:rPr lang="en-US" altLang="zh-CN" sz="1100" dirty="0"/>
              <a:t>HUBBLE_OPTS="$HUBBLE_OPTS -XX:+UseG1GC"</a:t>
            </a:r>
          </a:p>
          <a:p>
            <a:r>
              <a:rPr lang="en-US" altLang="zh-CN" sz="1100" dirty="0"/>
              <a:t>HUBBLE_OPTS="$HUBBLE_OPTS -XX:G1HeapRegionSize=32M"</a:t>
            </a:r>
          </a:p>
          <a:p>
            <a:r>
              <a:rPr lang="en-US" altLang="zh-CN" sz="1100" dirty="0"/>
              <a:t>HUBBLE_OPTS="$HUBBLE_OPTS -XX:+</a:t>
            </a:r>
            <a:r>
              <a:rPr lang="en-US" altLang="zh-CN" sz="1100" dirty="0" err="1"/>
              <a:t>UseGCOverheadLimit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HUBBLE_OPTS="$HUBBLE_OPTS -XX:+</a:t>
            </a:r>
            <a:r>
              <a:rPr lang="en-US" altLang="zh-CN" sz="1100" dirty="0" err="1"/>
              <a:t>ExplicitGCInvokesConcurrent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HUBBLE_OPTS="$HUBBLE_OPTS -XX:+</a:t>
            </a:r>
            <a:r>
              <a:rPr lang="en-US" altLang="zh-CN" sz="1100" dirty="0" err="1"/>
              <a:t>HeapDumpOnOutOfMemoryError</a:t>
            </a:r>
            <a:r>
              <a:rPr lang="en-US" altLang="zh-CN" sz="1100" dirty="0"/>
              <a:t>"</a:t>
            </a:r>
          </a:p>
          <a:p>
            <a:r>
              <a:rPr lang="en-US" altLang="zh-CN" sz="1100" dirty="0"/>
              <a:t>HUBBLE_OPTS="$HUBBLE_OPTS -XX:+</a:t>
            </a:r>
            <a:r>
              <a:rPr lang="en-US" altLang="zh-CN" sz="1100" dirty="0" err="1"/>
              <a:t>ExitOnOutOfMemoryError</a:t>
            </a:r>
            <a:r>
              <a:rPr lang="en-US" altLang="zh-CN" sz="1100" dirty="0"/>
              <a:t>"</a:t>
            </a:r>
          </a:p>
          <a:p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#</a:t>
            </a:r>
            <a:r>
              <a:rPr lang="zh-CN" altLang="en-US" sz="1100" dirty="0">
                <a:solidFill>
                  <a:srgbClr val="FF0000"/>
                </a:solidFill>
              </a:rPr>
              <a:t>配置</a:t>
            </a:r>
            <a:r>
              <a:rPr lang="en-US" altLang="zh-CN" sz="1100" dirty="0">
                <a:solidFill>
                  <a:srgbClr val="FF0000"/>
                </a:solidFill>
              </a:rPr>
              <a:t>JVM</a:t>
            </a:r>
            <a:r>
              <a:rPr lang="zh-CN" altLang="en-US" sz="1100" dirty="0">
                <a:solidFill>
                  <a:srgbClr val="FF0000"/>
                </a:solidFill>
              </a:rPr>
              <a:t>参数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配置</a:t>
            </a:r>
            <a:r>
              <a:rPr lang="en-US" altLang="zh-CN" sz="1100" dirty="0"/>
              <a:t>master</a:t>
            </a:r>
            <a:r>
              <a:rPr lang="zh-CN" altLang="en-US" sz="1100" dirty="0"/>
              <a:t>节点</a:t>
            </a:r>
            <a:r>
              <a:rPr lang="en-US" altLang="zh-CN" sz="1100" dirty="0"/>
              <a:t>JVM</a:t>
            </a:r>
            <a:r>
              <a:rPr lang="zh-CN" altLang="en-US" sz="1100" dirty="0"/>
              <a:t>参数，推荐配置</a:t>
            </a:r>
            <a:r>
              <a:rPr lang="en-US" altLang="zh-CN" sz="1100" dirty="0" err="1"/>
              <a:t>xmx</a:t>
            </a:r>
            <a:r>
              <a:rPr lang="zh-CN" altLang="en-US" sz="1100" dirty="0"/>
              <a:t>、</a:t>
            </a:r>
            <a:r>
              <a:rPr lang="en-US" altLang="zh-CN" sz="1100" dirty="0" err="1"/>
              <a:t>xms</a:t>
            </a:r>
            <a:r>
              <a:rPr lang="zh-CN" altLang="en-US" sz="1100" dirty="0"/>
              <a:t>数值为节点全部内存大小的一般以上，且数值相同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以最大</a:t>
            </a:r>
            <a:r>
              <a:rPr lang="en-US" altLang="zh-CN" sz="1100" dirty="0"/>
              <a:t>128GB</a:t>
            </a:r>
            <a:r>
              <a:rPr lang="zh-CN" altLang="en-US" sz="1100" dirty="0"/>
              <a:t>内存为例：</a:t>
            </a:r>
          </a:p>
          <a:p>
            <a:r>
              <a:rPr lang="en-US" altLang="zh-CN" sz="1100" dirty="0"/>
              <a:t>export </a:t>
            </a:r>
            <a:r>
              <a:rPr lang="en-US" altLang="zh-CN" sz="1100" dirty="0">
                <a:solidFill>
                  <a:srgbClr val="FF0000"/>
                </a:solidFill>
              </a:rPr>
              <a:t>HUBBLE_MASTER_OPTS</a:t>
            </a:r>
            <a:r>
              <a:rPr lang="en-US" altLang="zh-CN" sz="1100" dirty="0"/>
              <a:t>="$HUBBLE_OPTS -Xss256k -Xms60g -Xmx60g"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配置</a:t>
            </a:r>
            <a:r>
              <a:rPr lang="en-US" altLang="zh-CN" sz="1100" dirty="0" err="1"/>
              <a:t>shardserver</a:t>
            </a:r>
            <a:r>
              <a:rPr lang="zh-CN" altLang="en-US" sz="1100" dirty="0"/>
              <a:t>节点</a:t>
            </a:r>
            <a:r>
              <a:rPr lang="en-US" altLang="zh-CN" sz="1100" dirty="0"/>
              <a:t>JVM</a:t>
            </a:r>
            <a:r>
              <a:rPr lang="zh-CN" altLang="en-US" sz="1100" dirty="0"/>
              <a:t>参数，推荐配置</a:t>
            </a:r>
            <a:r>
              <a:rPr lang="en-US" altLang="zh-CN" sz="1100" dirty="0" err="1"/>
              <a:t>xmx</a:t>
            </a:r>
            <a:r>
              <a:rPr lang="zh-CN" altLang="en-US" sz="1100" dirty="0"/>
              <a:t>、</a:t>
            </a:r>
            <a:r>
              <a:rPr lang="en-US" altLang="zh-CN" sz="1100" dirty="0" err="1"/>
              <a:t>xms</a:t>
            </a:r>
            <a:r>
              <a:rPr lang="zh-CN" altLang="en-US" sz="1100" dirty="0"/>
              <a:t>数值为节点全部内存大小的一般以上，且数值相同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以最大</a:t>
            </a:r>
            <a:r>
              <a:rPr lang="en-US" altLang="zh-CN" sz="1100" dirty="0"/>
              <a:t>128GB</a:t>
            </a:r>
            <a:r>
              <a:rPr lang="zh-CN" altLang="en-US" sz="1100" dirty="0"/>
              <a:t>内存为例：</a:t>
            </a:r>
          </a:p>
          <a:p>
            <a:r>
              <a:rPr lang="en-US" altLang="zh-CN" sz="1100" dirty="0"/>
              <a:t>export </a:t>
            </a:r>
            <a:r>
              <a:rPr lang="en-US" altLang="zh-CN" sz="1100" dirty="0">
                <a:solidFill>
                  <a:srgbClr val="FF0000"/>
                </a:solidFill>
              </a:rPr>
              <a:t>HUBBLE_SHARDSERVER_OPTS</a:t>
            </a:r>
            <a:r>
              <a:rPr lang="en-US" altLang="zh-CN" sz="1100" dirty="0"/>
              <a:t>="$HUBBLE_OPTS -Xss256k -Xms60g -Xmx60g"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使用此默认配置即可</a:t>
            </a:r>
          </a:p>
          <a:p>
            <a:r>
              <a:rPr lang="en-US" altLang="zh-CN" sz="1100" dirty="0"/>
              <a:t>export </a:t>
            </a:r>
            <a:r>
              <a:rPr lang="en-US" altLang="zh-CN" sz="1100" dirty="0">
                <a:solidFill>
                  <a:srgbClr val="FF0000"/>
                </a:solidFill>
              </a:rPr>
              <a:t>HUBBLE_CLIENT_SQL_OPTS</a:t>
            </a:r>
            <a:r>
              <a:rPr lang="en-US" altLang="zh-CN" sz="1100" dirty="0"/>
              <a:t>="$HUBBLE_OPTS -Xss256k -Xms1g -Xmx2g"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8606" y="191512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JVM</a:t>
            </a:r>
            <a:r>
              <a:rPr lang="zh-CN" altLang="en-US" b="1" dirty="0"/>
              <a:t>参数调</a:t>
            </a:r>
            <a:r>
              <a:rPr lang="zh-CN" altLang="en-US" b="1" dirty="0" smtClean="0"/>
              <a:t>优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355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6286" y="2286000"/>
            <a:ext cx="9526555" cy="3181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数据库安装</a:t>
            </a:r>
            <a:r>
              <a:rPr lang="zh-CN" altLang="en-US" dirty="0" smtClean="0"/>
              <a:t>部署（重点*****）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718" y="942877"/>
            <a:ext cx="103986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数据库优化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用户</a:t>
            </a:r>
            <a:r>
              <a:rPr lang="zh-CN" altLang="en-US" b="1" dirty="0"/>
              <a:t>临时变量</a:t>
            </a:r>
            <a:r>
              <a:rPr lang="zh-CN" altLang="en-US" b="1" dirty="0" smtClean="0"/>
              <a:t>配置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r>
              <a:rPr lang="en-US" altLang="zh-CN" sz="1400" dirty="0"/>
              <a:t>	#</a:t>
            </a:r>
            <a:r>
              <a:rPr lang="zh-CN" altLang="en-US" sz="1400" dirty="0"/>
              <a:t>查看用户临时变量</a:t>
            </a:r>
          </a:p>
          <a:p>
            <a:pPr lvl="2"/>
            <a:r>
              <a:rPr lang="zh-CN" altLang="en-US" sz="1400" dirty="0"/>
              <a:t>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：</a:t>
            </a:r>
            <a:r>
              <a:rPr lang="en-US" altLang="zh-CN" sz="1400" dirty="0"/>
              <a:t>show session</a:t>
            </a:r>
            <a:r>
              <a:rPr lang="en-US" altLang="zh-CN" sz="1400" dirty="0" smtClean="0"/>
              <a:t>;</a:t>
            </a:r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/>
              <a:t>#</a:t>
            </a:r>
            <a:r>
              <a:rPr lang="zh-CN" altLang="en-US" sz="1400" dirty="0"/>
              <a:t>常用临时用户变量</a:t>
            </a:r>
          </a:p>
          <a:p>
            <a:pPr lvl="2"/>
            <a:r>
              <a:rPr lang="en-US" altLang="zh-CN" sz="1400" dirty="0">
                <a:solidFill>
                  <a:srgbClr val="FF0000"/>
                </a:solidFill>
              </a:rPr>
              <a:t>1.hubble.load_data_module</a:t>
            </a:r>
          </a:p>
          <a:p>
            <a:pPr lvl="2"/>
            <a:r>
              <a:rPr lang="zh-CN" altLang="en-US" sz="1400" dirty="0"/>
              <a:t>参数用法：用户加载数据时，设置导入模式，只对当前用户</a:t>
            </a:r>
            <a:r>
              <a:rPr lang="en-US" altLang="zh-CN" sz="1400" dirty="0"/>
              <a:t>session</a:t>
            </a:r>
            <a:r>
              <a:rPr lang="zh-CN" altLang="en-US" sz="1400" dirty="0"/>
              <a:t>生效</a:t>
            </a:r>
          </a:p>
          <a:p>
            <a:pPr lvl="2"/>
            <a:r>
              <a:rPr lang="en-US" altLang="zh-CN" sz="1400" dirty="0"/>
              <a:t>set session </a:t>
            </a:r>
            <a:r>
              <a:rPr lang="en-US" altLang="zh-CN" sz="1400" dirty="0" err="1"/>
              <a:t>hubble.load_data_module</a:t>
            </a:r>
            <a:r>
              <a:rPr lang="en-US" altLang="zh-CN" sz="1400" dirty="0"/>
              <a:t>=true</a:t>
            </a:r>
            <a:r>
              <a:rPr lang="en-US" altLang="zh-CN" sz="1400" dirty="0" smtClean="0"/>
              <a:t>;</a:t>
            </a:r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>
                <a:solidFill>
                  <a:srgbClr val="FF0000"/>
                </a:solidFill>
              </a:rPr>
              <a:t>2.task_writer_count</a:t>
            </a:r>
          </a:p>
          <a:p>
            <a:pPr lvl="2"/>
            <a:r>
              <a:rPr lang="zh-CN" altLang="en-US" sz="1400" dirty="0"/>
              <a:t>参数用法：设置写入线程数，</a:t>
            </a:r>
          </a:p>
          <a:p>
            <a:pPr lvl="2"/>
            <a:r>
              <a:rPr lang="zh-CN" altLang="en-US" sz="1400" dirty="0"/>
              <a:t>推荐：</a:t>
            </a:r>
            <a:r>
              <a:rPr lang="en-US" altLang="zh-CN" sz="1400" dirty="0"/>
              <a:t>writer-count</a:t>
            </a:r>
            <a:r>
              <a:rPr lang="zh-CN" altLang="en-US" sz="1400" dirty="0"/>
              <a:t>参数的数量与单个节点的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核心数相同，但是不要超过单个节点</a:t>
            </a:r>
            <a:r>
              <a:rPr lang="en-US" altLang="zh-CN" sz="1400" dirty="0" err="1"/>
              <a:t>cpu</a:t>
            </a:r>
            <a:r>
              <a:rPr lang="zh-CN" altLang="en-US" sz="1400" dirty="0"/>
              <a:t>核数的</a:t>
            </a:r>
            <a:r>
              <a:rPr lang="en-US" altLang="zh-CN" sz="1400" dirty="0"/>
              <a:t>2</a:t>
            </a:r>
            <a:r>
              <a:rPr lang="zh-CN" altLang="en-US" sz="1400" dirty="0"/>
              <a:t>倍（其数值为</a:t>
            </a:r>
            <a:r>
              <a:rPr lang="en-US" altLang="zh-CN" sz="1400" dirty="0"/>
              <a:t>2</a:t>
            </a:r>
            <a:r>
              <a:rPr lang="zh-CN" altLang="en-US" sz="1400" dirty="0"/>
              <a:t>的整</a:t>
            </a:r>
          </a:p>
          <a:p>
            <a:pPr lvl="2"/>
            <a:r>
              <a:rPr lang="zh-CN" altLang="en-US" sz="1400" dirty="0"/>
              <a:t>数倍）。</a:t>
            </a:r>
          </a:p>
          <a:p>
            <a:pPr lvl="2"/>
            <a:r>
              <a:rPr lang="en-US" altLang="zh-CN" sz="1400" dirty="0"/>
              <a:t>set session </a:t>
            </a:r>
            <a:r>
              <a:rPr lang="en-US" altLang="zh-CN" sz="1400" dirty="0" err="1"/>
              <a:t>task_writer_count</a:t>
            </a:r>
            <a:r>
              <a:rPr lang="en-US" altLang="zh-CN" sz="1400" dirty="0"/>
              <a:t>=32;</a:t>
            </a:r>
            <a:r>
              <a:rPr lang="zh-CN" altLang="en-US" sz="1400" dirty="0"/>
              <a:t>（</a:t>
            </a:r>
            <a:r>
              <a:rPr lang="en-US" altLang="zh-CN" sz="1400" dirty="0"/>
              <a:t>32</a:t>
            </a:r>
            <a:r>
              <a:rPr lang="zh-CN" altLang="en-US" sz="1400" dirty="0"/>
              <a:t>核服务器推荐配置）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798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64121" y="1837418"/>
            <a:ext cx="4681538" cy="820737"/>
            <a:chOff x="1296" y="1824"/>
            <a:chExt cx="2976" cy="517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64121" y="3998005"/>
            <a:ext cx="4752975" cy="685800"/>
            <a:chOff x="1272" y="1986"/>
            <a:chExt cx="3077" cy="432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45" y="2077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64121" y="3278868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434" y="18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64121" y="4779282"/>
            <a:ext cx="4752975" cy="685800"/>
            <a:chOff x="1272" y="1986"/>
            <a:chExt cx="3077" cy="432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5500007"/>
            <a:ext cx="4752975" cy="685800"/>
            <a:chOff x="1272" y="1986"/>
            <a:chExt cx="3077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3158679" y="1098098"/>
            <a:ext cx="4681538" cy="685800"/>
            <a:chOff x="1296" y="1824"/>
            <a:chExt cx="2976" cy="432"/>
          </a:xfrm>
        </p:grpSpPr>
        <p:sp>
          <p:nvSpPr>
            <p:cNvPr id="42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4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gray">
            <a:xfrm>
              <a:off x="1708" y="1960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en-US" altLang="en-US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3164121" y="2576739"/>
            <a:ext cx="4681538" cy="685800"/>
            <a:chOff x="1296" y="1824"/>
            <a:chExt cx="2976" cy="432"/>
          </a:xfrm>
        </p:grpSpPr>
        <p:sp>
          <p:nvSpPr>
            <p:cNvPr id="47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4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718" y="942877"/>
            <a:ext cx="10398642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Hubble</a:t>
            </a:r>
            <a:r>
              <a:rPr lang="zh-CN" altLang="en-US" sz="2000" b="1" dirty="0"/>
              <a:t>目录</a:t>
            </a:r>
            <a:r>
              <a:rPr lang="zh-CN" altLang="en-US" sz="2000" b="1" dirty="0" smtClean="0"/>
              <a:t>层</a:t>
            </a:r>
            <a:r>
              <a:rPr lang="zh-CN" altLang="en-US" sz="2000" b="1" dirty="0"/>
              <a:t>级</a:t>
            </a:r>
            <a:r>
              <a:rPr lang="zh-CN" altLang="en-US" sz="2000" b="1" dirty="0" smtClean="0"/>
              <a:t>介绍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分三级结构：</a:t>
            </a:r>
            <a:endParaRPr lang="en-US" altLang="zh-CN" b="1" dirty="0" smtClean="0"/>
          </a:p>
          <a:p>
            <a:r>
              <a:rPr lang="en-US" altLang="zh-CN" sz="1600" b="1" dirty="0"/>
              <a:t>	</a:t>
            </a:r>
            <a:r>
              <a:rPr lang="en-US" altLang="zh-CN" sz="1600" dirty="0" smtClean="0"/>
              <a:t>catalog:</a:t>
            </a:r>
            <a:r>
              <a:rPr lang="zh-CN" altLang="en-US" sz="1600" dirty="0" smtClean="0"/>
              <a:t>简单说，就是数据源（如</a:t>
            </a:r>
            <a:r>
              <a:rPr lang="en-US" altLang="zh-CN" sz="1600" dirty="0" err="1" smtClean="0"/>
              <a:t>hubble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hive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），一个</a:t>
            </a:r>
            <a:r>
              <a:rPr lang="en-US" altLang="zh-CN" sz="1600" dirty="0" smtClean="0"/>
              <a:t>catalogs</a:t>
            </a:r>
            <a:r>
              <a:rPr lang="zh-CN" altLang="en-US" sz="1600" dirty="0" smtClean="0"/>
              <a:t>含有多个</a:t>
            </a:r>
            <a:r>
              <a:rPr lang="en-US" altLang="zh-CN" sz="1600" dirty="0" smtClean="0"/>
              <a:t>database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schema:</a:t>
            </a:r>
            <a:r>
              <a:rPr lang="zh-CN" altLang="en-US" sz="1600" dirty="0" smtClean="0"/>
              <a:t>就是我们平常说的数据库</a:t>
            </a:r>
            <a:r>
              <a:rPr lang="en-US" altLang="zh-CN" sz="1600" dirty="0" smtClean="0"/>
              <a:t>database</a:t>
            </a:r>
            <a:r>
              <a:rPr lang="zh-CN" altLang="en-US" sz="1600" dirty="0" smtClean="0"/>
              <a:t>，一个库包含多张表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table:</a:t>
            </a:r>
            <a:r>
              <a:rPr lang="zh-CN" altLang="en-US" sz="1600" dirty="0" smtClean="0"/>
              <a:t>一张表包含多个字段</a:t>
            </a:r>
            <a:endParaRPr lang="en-US" altLang="zh-CN" sz="1600" dirty="0" smtClean="0"/>
          </a:p>
          <a:p>
            <a:r>
              <a:rPr lang="en-US" altLang="zh-CN" b="1" dirty="0" smtClean="0"/>
              <a:t>catalog</a:t>
            </a:r>
            <a:r>
              <a:rPr lang="zh-CN" altLang="en-US" b="1" dirty="0" smtClean="0"/>
              <a:t>：</a:t>
            </a:r>
            <a:endParaRPr lang="en-US" altLang="zh-CN" sz="2000" b="1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在</a:t>
            </a:r>
            <a:r>
              <a:rPr lang="en-US" altLang="zh-CN" sz="1600" dirty="0" err="1"/>
              <a:t>huble</a:t>
            </a:r>
            <a:r>
              <a:rPr lang="zh-CN" altLang="en-US" sz="1600" dirty="0"/>
              <a:t>中，</a:t>
            </a:r>
            <a:r>
              <a:rPr lang="en-US" altLang="zh-CN" sz="1600" dirty="0"/>
              <a:t>catalog</a:t>
            </a:r>
            <a:r>
              <a:rPr lang="zh-CN" altLang="en-US" sz="1600" dirty="0"/>
              <a:t>相当于给数据源一个</a:t>
            </a:r>
            <a:r>
              <a:rPr lang="zh-CN" altLang="en-US" sz="1600" dirty="0" smtClean="0"/>
              <a:t>命名。</a:t>
            </a:r>
            <a:endParaRPr lang="zh-CN" altLang="en-US" sz="1600" dirty="0"/>
          </a:p>
          <a:p>
            <a:r>
              <a:rPr lang="en-US" altLang="zh-CN" sz="1600" dirty="0" smtClean="0"/>
              <a:t>	</a:t>
            </a:r>
            <a:endParaRPr lang="en-US" altLang="zh-CN" sz="1600" dirty="0" smtClean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数据库表的完全限定名称就可以表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Hubble</a:t>
            </a:r>
            <a:r>
              <a:rPr lang="zh-CN" altLang="en-US" sz="1400" dirty="0" smtClean="0"/>
              <a:t>示</a:t>
            </a:r>
            <a:r>
              <a:rPr lang="zh-CN" altLang="en-US" sz="1400" dirty="0"/>
              <a:t>为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Catalog</a:t>
            </a:r>
            <a:r>
              <a:rPr lang="zh-CN" altLang="en-US" sz="1400" dirty="0">
                <a:solidFill>
                  <a:srgbClr val="FF0000"/>
                </a:solidFill>
              </a:rPr>
              <a:t>名称</a:t>
            </a:r>
            <a:r>
              <a:rPr lang="en-US" altLang="zh-CN" sz="1400" dirty="0">
                <a:solidFill>
                  <a:srgbClr val="FF0000"/>
                </a:solidFill>
              </a:rPr>
              <a:t>.Schema</a:t>
            </a:r>
            <a:r>
              <a:rPr lang="zh-CN" altLang="en-US" sz="1400" dirty="0">
                <a:solidFill>
                  <a:srgbClr val="FF0000"/>
                </a:solidFill>
              </a:rPr>
              <a:t>名称</a:t>
            </a:r>
            <a:r>
              <a:rPr lang="en-US" altLang="zh-CN" sz="1400" dirty="0">
                <a:solidFill>
                  <a:srgbClr val="FF0000"/>
                </a:solidFill>
              </a:rPr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表名称</a:t>
            </a:r>
            <a:r>
              <a:rPr lang="zh-CN" altLang="en-US" sz="1400" dirty="0" smtClean="0">
                <a:solidFill>
                  <a:srgbClr val="FF0000"/>
                </a:solidFill>
              </a:rPr>
              <a:t>。</a:t>
            </a:r>
            <a:endParaRPr lang="zh-CN" altLang="en-US" sz="1400" dirty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举</a:t>
            </a:r>
            <a:r>
              <a:rPr lang="zh-CN" altLang="en-US" sz="1400" dirty="0"/>
              <a:t>个例子，比如想查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存储下</a:t>
            </a:r>
            <a:r>
              <a:rPr lang="en-US" altLang="zh-CN" sz="1400" dirty="0"/>
              <a:t>test</a:t>
            </a:r>
            <a:r>
              <a:rPr lang="zh-CN" altLang="en-US" sz="1400" dirty="0"/>
              <a:t>库下的</a:t>
            </a:r>
            <a:r>
              <a:rPr lang="en-US" altLang="zh-CN" sz="1400" dirty="0"/>
              <a:t>test</a:t>
            </a:r>
            <a:r>
              <a:rPr lang="zh-CN" altLang="en-US" sz="1400" dirty="0"/>
              <a:t>表，可以使用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2"/>
            <a:r>
              <a:rPr lang="en-US" altLang="zh-CN" sz="1400" dirty="0"/>
              <a:t>	</a:t>
            </a:r>
            <a:r>
              <a:rPr lang="zh-CN" altLang="en-US" sz="1400" dirty="0" smtClean="0"/>
              <a:t>查询</a:t>
            </a:r>
            <a:r>
              <a:rPr lang="en-US" altLang="zh-CN" sz="1400" dirty="0" err="1">
                <a:solidFill>
                  <a:srgbClr val="FF0000"/>
                </a:solidFill>
              </a:rPr>
              <a:t>hubble</a:t>
            </a:r>
            <a:r>
              <a:rPr lang="zh-CN" altLang="en-US" sz="1400" dirty="0"/>
              <a:t>中的数据：</a:t>
            </a:r>
          </a:p>
          <a:p>
            <a:pPr lvl="2"/>
            <a:r>
              <a:rPr lang="en-US" altLang="zh-CN" sz="1400" dirty="0" smtClean="0"/>
              <a:t>		select </a:t>
            </a:r>
            <a:r>
              <a:rPr lang="en-US" altLang="zh-CN" sz="1400" dirty="0"/>
              <a:t>* from </a:t>
            </a:r>
            <a:r>
              <a:rPr lang="en-US" altLang="zh-CN" sz="1400" dirty="0" err="1"/>
              <a:t>hubble.test.test</a:t>
            </a:r>
            <a:r>
              <a:rPr lang="en-US" altLang="zh-CN" sz="1400" dirty="0"/>
              <a:t>;</a:t>
            </a:r>
          </a:p>
          <a:p>
            <a:pPr lvl="2"/>
            <a:r>
              <a:rPr lang="en-US" altLang="zh-CN" sz="1400" dirty="0" smtClean="0"/>
              <a:t>	</a:t>
            </a:r>
            <a:r>
              <a:rPr lang="zh-CN" altLang="en-US" sz="1400" dirty="0" smtClean="0"/>
              <a:t>查询</a:t>
            </a:r>
            <a:r>
              <a:rPr lang="en-US" altLang="zh-CN" sz="1400" dirty="0">
                <a:solidFill>
                  <a:srgbClr val="FF0000"/>
                </a:solidFill>
              </a:rPr>
              <a:t>hive</a:t>
            </a:r>
            <a:r>
              <a:rPr lang="zh-CN" altLang="en-US" sz="1400" dirty="0"/>
              <a:t>中的数据：</a:t>
            </a:r>
          </a:p>
          <a:p>
            <a:pPr lvl="2"/>
            <a:r>
              <a:rPr lang="en-US" altLang="zh-CN" sz="1400" dirty="0" smtClean="0"/>
              <a:t>		select </a:t>
            </a:r>
            <a:r>
              <a:rPr lang="en-US" altLang="zh-CN" sz="1400" dirty="0"/>
              <a:t>* from </a:t>
            </a:r>
            <a:r>
              <a:rPr lang="en-US" altLang="zh-CN" sz="1400" dirty="0" err="1"/>
              <a:t>hive.test.test</a:t>
            </a:r>
            <a:r>
              <a:rPr lang="en-US" altLang="zh-CN" sz="1400" dirty="0" smtClean="0"/>
              <a:t>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5917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718" y="942877"/>
            <a:ext cx="103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Hubble</a:t>
            </a:r>
            <a:r>
              <a:rPr lang="zh-CN" altLang="en-US" sz="2000" b="1" dirty="0"/>
              <a:t>目录</a:t>
            </a:r>
            <a:r>
              <a:rPr lang="zh-CN" altLang="en-US" sz="2000" b="1" dirty="0" smtClean="0"/>
              <a:t>层</a:t>
            </a:r>
            <a:r>
              <a:rPr lang="zh-CN" altLang="en-US" sz="2000" b="1" dirty="0"/>
              <a:t>级</a:t>
            </a:r>
            <a:r>
              <a:rPr lang="zh-CN" altLang="en-US" sz="2000" b="1" dirty="0" smtClean="0"/>
              <a:t>介绍</a:t>
            </a:r>
            <a:endParaRPr lang="en-US" altLang="zh-CN" sz="2000" b="1" dirty="0" smtClean="0"/>
          </a:p>
          <a:p>
            <a:r>
              <a:rPr lang="en-US" altLang="zh-CN" sz="1600" b="1" dirty="0"/>
              <a:t>     </a:t>
            </a:r>
            <a:r>
              <a:rPr lang="en-US" altLang="zh-CN" b="1" dirty="0" smtClean="0"/>
              <a:t>database</a:t>
            </a:r>
            <a:endParaRPr lang="en-US" altLang="zh-CN" sz="1600" b="1" dirty="0" smtClean="0"/>
          </a:p>
          <a:p>
            <a:r>
              <a:rPr lang="en-US" altLang="zh-CN" sz="1600" b="1" dirty="0"/>
              <a:t>	</a:t>
            </a:r>
            <a:r>
              <a:rPr lang="en-US" altLang="zh-CN" sz="1400" dirty="0"/>
              <a:t>database</a:t>
            </a:r>
            <a:r>
              <a:rPr lang="zh-CN" altLang="en-US" sz="1400" dirty="0"/>
              <a:t>（即</a:t>
            </a:r>
            <a:r>
              <a:rPr lang="en-US" altLang="zh-CN" sz="1400" dirty="0"/>
              <a:t>schema</a:t>
            </a:r>
            <a:r>
              <a:rPr lang="zh-CN" altLang="en-US" sz="1400" dirty="0"/>
              <a:t>）是存放一组表的目录。</a:t>
            </a:r>
            <a:r>
              <a:rPr lang="en-US" altLang="zh-CN" sz="1400" dirty="0" err="1"/>
              <a:t>hubble</a:t>
            </a:r>
            <a:r>
              <a:rPr lang="en-US" altLang="zh-CN" sz="1400" dirty="0"/>
              <a:t> catalog</a:t>
            </a:r>
            <a:r>
              <a:rPr lang="zh-CN" altLang="en-US" sz="1400" dirty="0"/>
              <a:t>自带两个系统库</a:t>
            </a:r>
            <a:r>
              <a:rPr lang="en-US" altLang="zh-CN" sz="1400" dirty="0" err="1"/>
              <a:t>information_schema,hubble</a:t>
            </a:r>
            <a:r>
              <a:rPr lang="zh-CN" altLang="en-US" sz="1400" dirty="0"/>
              <a:t>。</a:t>
            </a:r>
          </a:p>
          <a:p>
            <a:r>
              <a:rPr lang="zh-CN" altLang="en-US" sz="1400" dirty="0"/>
              <a:t>在所在数据库内可以直接使用对象名指代对象，如果要使用其他数据库中的对象，需要使用</a:t>
            </a:r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catalog_name</a:t>
            </a:r>
            <a:r>
              <a:rPr lang="en-US" altLang="zh-CN" sz="1400" dirty="0"/>
              <a:t>&gt;.&lt;</a:t>
            </a:r>
            <a:r>
              <a:rPr lang="en-US" altLang="zh-CN" sz="1400" dirty="0" err="1"/>
              <a:t>database_name</a:t>
            </a:r>
            <a:r>
              <a:rPr lang="en-US" altLang="zh-CN" sz="1400" dirty="0"/>
              <a:t>&gt;.&lt;</a:t>
            </a:r>
            <a:r>
              <a:rPr lang="en-US" altLang="zh-CN" sz="1400" dirty="0" err="1"/>
              <a:t>object_name</a:t>
            </a:r>
            <a:r>
              <a:rPr lang="en-US" altLang="zh-CN" sz="1400" dirty="0"/>
              <a:t>&gt; </a:t>
            </a:r>
            <a:r>
              <a:rPr lang="zh-CN" altLang="en-US" sz="1400" dirty="0"/>
              <a:t>来指代，例如 </a:t>
            </a:r>
            <a:r>
              <a:rPr lang="en-US" altLang="zh-CN" sz="1400" dirty="0" err="1"/>
              <a:t>hubble.my_db.my_table</a:t>
            </a:r>
            <a:r>
              <a:rPr lang="zh-CN" altLang="en-US" sz="1400" dirty="0"/>
              <a:t>。您也可以用 </a:t>
            </a:r>
            <a:r>
              <a:rPr lang="en-US" altLang="zh-CN" sz="1400" dirty="0"/>
              <a:t>USE</a:t>
            </a:r>
          </a:p>
          <a:p>
            <a:r>
              <a:rPr lang="zh-CN" altLang="en-US" sz="1400" dirty="0"/>
              <a:t>指令切换使用的数据库。创建库也需要指定连接源，例如：</a:t>
            </a:r>
          </a:p>
          <a:p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create </a:t>
            </a:r>
            <a:r>
              <a:rPr lang="en-US" altLang="zh-CN" sz="1400" dirty="0">
                <a:solidFill>
                  <a:srgbClr val="FF0000"/>
                </a:solidFill>
              </a:rPr>
              <a:t>database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hubble.dbname</a:t>
            </a:r>
            <a:r>
              <a:rPr lang="en-US" altLang="zh-CN" sz="1400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N" sz="1400" dirty="0" smtClean="0"/>
          </a:p>
          <a:p>
            <a:r>
              <a:rPr lang="en-US" altLang="zh-CN" b="1" dirty="0"/>
              <a:t>     </a:t>
            </a:r>
            <a:r>
              <a:rPr lang="en-US" altLang="zh-CN" b="1" dirty="0" smtClean="0"/>
              <a:t>table(</a:t>
            </a:r>
            <a:r>
              <a:rPr lang="zh-CN" altLang="en-US" b="1" dirty="0" smtClean="0"/>
              <a:t>使用原则</a:t>
            </a:r>
            <a:r>
              <a:rPr lang="en-US" altLang="zh-CN" b="1" dirty="0" smtClean="0"/>
              <a:t>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1.Hubble</a:t>
            </a:r>
            <a:r>
              <a:rPr lang="zh-CN" altLang="en-US" sz="1400" dirty="0"/>
              <a:t>中的表和其他数据库中的表一样，是主要存储数据的地方。按关系型数据库的形式组织数据，即按行和列来组</a:t>
            </a:r>
          </a:p>
          <a:p>
            <a:r>
              <a:rPr lang="en-US" altLang="zh-CN" sz="1400" dirty="0" smtClean="0"/>
              <a:t>		</a:t>
            </a:r>
            <a:r>
              <a:rPr lang="zh-CN" altLang="en-US" sz="1400" dirty="0" smtClean="0"/>
              <a:t>织</a:t>
            </a:r>
            <a:r>
              <a:rPr lang="zh-CN" altLang="en-US" sz="1400" dirty="0"/>
              <a:t>存储数据。</a:t>
            </a:r>
          </a:p>
          <a:p>
            <a:r>
              <a:rPr lang="en-US" altLang="zh-CN" sz="1400" dirty="0" smtClean="0"/>
              <a:t>	2.hive</a:t>
            </a:r>
            <a:r>
              <a:rPr lang="zh-CN" altLang="en-US" sz="1400" dirty="0"/>
              <a:t>中的表</a:t>
            </a:r>
          </a:p>
          <a:p>
            <a:r>
              <a:rPr lang="en-US" altLang="zh-CN" sz="1400" dirty="0" smtClean="0"/>
              <a:t>		</a:t>
            </a:r>
            <a:r>
              <a:rPr lang="zh-CN" altLang="en-US" sz="1400" dirty="0" smtClean="0">
                <a:solidFill>
                  <a:srgbClr val="FF0000"/>
                </a:solidFill>
              </a:rPr>
              <a:t>操作</a:t>
            </a:r>
            <a:r>
              <a:rPr lang="zh-CN" altLang="en-US" sz="1400" dirty="0">
                <a:solidFill>
                  <a:srgbClr val="FF0000"/>
                </a:solidFill>
              </a:rPr>
              <a:t>存储在</a:t>
            </a:r>
            <a:r>
              <a:rPr lang="en-US" altLang="zh-CN" sz="1400" dirty="0">
                <a:solidFill>
                  <a:srgbClr val="FF0000"/>
                </a:solidFill>
              </a:rPr>
              <a:t>hive</a:t>
            </a:r>
            <a:r>
              <a:rPr lang="zh-CN" altLang="en-US" sz="1400" dirty="0">
                <a:solidFill>
                  <a:srgbClr val="FF0000"/>
                </a:solidFill>
              </a:rPr>
              <a:t>中的表与</a:t>
            </a:r>
            <a:r>
              <a:rPr lang="en-US" altLang="zh-CN" sz="1400" dirty="0">
                <a:solidFill>
                  <a:srgbClr val="FF0000"/>
                </a:solidFill>
              </a:rPr>
              <a:t>hive</a:t>
            </a:r>
            <a:r>
              <a:rPr lang="zh-CN" altLang="en-US" sz="1400" dirty="0">
                <a:solidFill>
                  <a:srgbClr val="FF0000"/>
                </a:solidFill>
              </a:rPr>
              <a:t>兼容</a:t>
            </a:r>
            <a:r>
              <a:rPr lang="zh-CN" altLang="en-US" sz="1400" dirty="0"/>
              <a:t>，包括支持分区分桶表等（临时表部分不兼容），操作语法略有</a:t>
            </a:r>
            <a:r>
              <a:rPr lang="zh-CN" altLang="en-US" sz="1400" dirty="0" smtClean="0"/>
              <a:t>差异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 smtClean="0"/>
              <a:t>	3.hubble</a:t>
            </a:r>
            <a:r>
              <a:rPr lang="zh-CN" altLang="en-US" sz="1400" dirty="0"/>
              <a:t>中的表</a:t>
            </a:r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hubble</a:t>
            </a:r>
            <a:r>
              <a:rPr lang="zh-CN" altLang="en-US" sz="1400" dirty="0"/>
              <a:t>中的表存在一些自定义的属性，其他部分与普通表无</a:t>
            </a:r>
            <a:r>
              <a:rPr lang="zh-CN" altLang="en-US" sz="1400" dirty="0" smtClean="0"/>
              <a:t>差异。其他</a:t>
            </a:r>
            <a:r>
              <a:rPr lang="zh-CN" altLang="en-US" sz="1400" dirty="0"/>
              <a:t>数据库中的</a:t>
            </a:r>
            <a:r>
              <a:rPr lang="zh-CN" altLang="en-US" sz="1400" dirty="0" smtClean="0"/>
              <a:t>表</a:t>
            </a:r>
            <a:r>
              <a:rPr lang="zh-CN" altLang="en-US" sz="1400" dirty="0" smtClean="0">
                <a:solidFill>
                  <a:srgbClr val="FF0000"/>
                </a:solidFill>
              </a:rPr>
              <a:t>原则上</a:t>
            </a:r>
            <a:r>
              <a:rPr lang="en-US" altLang="zh-CN" sz="1400" dirty="0" err="1">
                <a:solidFill>
                  <a:srgbClr val="FF0000"/>
                </a:solidFill>
              </a:rPr>
              <a:t>hubble</a:t>
            </a:r>
            <a:r>
              <a:rPr lang="zh-CN" altLang="en-US" sz="1400" dirty="0">
                <a:solidFill>
                  <a:srgbClr val="FF0000"/>
                </a:solidFill>
              </a:rPr>
              <a:t>对于</a:t>
            </a:r>
            <a:r>
              <a:rPr lang="zh-CN" altLang="en-US" sz="1400" dirty="0" smtClean="0">
                <a:solidFill>
                  <a:srgbClr val="FF0000"/>
                </a:solidFill>
              </a:rPr>
              <a:t>其他</a:t>
            </a:r>
            <a:r>
              <a:rPr lang="en-US" altLang="zh-CN" sz="1400" dirty="0" smtClean="0">
                <a:solidFill>
                  <a:srgbClr val="FF0000"/>
                </a:solidFill>
              </a:rPr>
              <a:t>		</a:t>
            </a:r>
            <a:r>
              <a:rPr lang="zh-CN" altLang="en-US" sz="1400" dirty="0" smtClean="0">
                <a:solidFill>
                  <a:srgbClr val="FF0000"/>
                </a:solidFill>
              </a:rPr>
              <a:t>数据库</a:t>
            </a:r>
            <a:r>
              <a:rPr lang="zh-CN" altLang="en-US" sz="1400" dirty="0">
                <a:solidFill>
                  <a:srgbClr val="FF0000"/>
                </a:solidFill>
              </a:rPr>
              <a:t>中的表做只读处理，这是为了防止篡改原有</a:t>
            </a:r>
            <a:r>
              <a:rPr lang="zh-CN" altLang="en-US" sz="1400" dirty="0" smtClean="0">
                <a:solidFill>
                  <a:srgbClr val="FF0000"/>
                </a:solidFill>
              </a:rPr>
              <a:t>数据库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对</a:t>
            </a:r>
            <a:r>
              <a:rPr lang="zh-CN" altLang="en-US" sz="1400"/>
              <a:t>原有</a:t>
            </a:r>
            <a:r>
              <a:rPr lang="zh-CN" altLang="en-US" sz="1400" smtClean="0"/>
              <a:t>应用数据库</a:t>
            </a:r>
            <a:r>
              <a:rPr lang="zh-CN" altLang="en-US" sz="1400" dirty="0" smtClean="0"/>
              <a:t>起</a:t>
            </a:r>
            <a:r>
              <a:rPr lang="zh-CN" altLang="en-US" sz="1400" smtClean="0"/>
              <a:t>到</a:t>
            </a:r>
            <a:r>
              <a:rPr lang="zh-CN" altLang="en-US" sz="1400" smtClean="0"/>
              <a:t>保护作用</a:t>
            </a:r>
            <a:r>
              <a:rPr lang="zh-CN" altLang="en-US" sz="1400" dirty="0"/>
              <a:t>。</a:t>
            </a:r>
          </a:p>
          <a:p>
            <a:r>
              <a:rPr lang="en-US" altLang="zh-CN" sz="1400" dirty="0" smtClean="0"/>
              <a:t>	4.</a:t>
            </a:r>
            <a:r>
              <a:rPr lang="zh-CN" altLang="en-US" sz="1400" dirty="0" smtClean="0"/>
              <a:t>对于</a:t>
            </a:r>
            <a:r>
              <a:rPr lang="zh-CN" altLang="en-US" sz="1400" dirty="0"/>
              <a:t>所有的表，</a:t>
            </a:r>
            <a:r>
              <a:rPr lang="en-US" altLang="zh-CN" sz="1400" dirty="0" err="1"/>
              <a:t>hubble</a:t>
            </a:r>
            <a:r>
              <a:rPr lang="zh-CN" altLang="en-US" sz="1400" dirty="0"/>
              <a:t>在数据类型方面做了类型转换，使用</a:t>
            </a:r>
            <a:r>
              <a:rPr lang="en-US" altLang="zh-CN" sz="1400" dirty="0"/>
              <a:t>SQL</a:t>
            </a:r>
            <a:r>
              <a:rPr lang="zh-CN" altLang="en-US" sz="1400" dirty="0"/>
              <a:t>标准数据类型。</a:t>
            </a:r>
            <a:endParaRPr lang="en-US" altLang="zh-CN" sz="14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604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22031" y="2200589"/>
            <a:ext cx="3510435" cy="20398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2562" y="3229764"/>
            <a:ext cx="4930181" cy="29198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1906" y="870493"/>
            <a:ext cx="10398642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SQL</a:t>
            </a:r>
            <a:r>
              <a:rPr lang="zh-CN" altLang="en-US" sz="2000" b="1" dirty="0"/>
              <a:t>基本语法</a:t>
            </a:r>
            <a:endParaRPr lang="en-US" altLang="zh-CN" sz="2000" b="1" dirty="0" smtClean="0"/>
          </a:p>
          <a:p>
            <a:r>
              <a:rPr lang="en-US" altLang="zh-CN" sz="1400" dirty="0"/>
              <a:t>Hubble </a:t>
            </a:r>
            <a:r>
              <a:rPr lang="zh-CN" altLang="en-US" sz="1400" dirty="0"/>
              <a:t>客户端</a:t>
            </a:r>
            <a:r>
              <a:rPr lang="zh-CN" altLang="en-US" sz="1400" dirty="0" smtClean="0"/>
              <a:t>模式</a:t>
            </a:r>
            <a:r>
              <a:rPr lang="zh-CN" altLang="en-US" sz="1400" dirty="0"/>
              <a:t>下</a:t>
            </a:r>
            <a:r>
              <a:rPr lang="zh-CN" altLang="en-US" sz="1400" dirty="0" smtClean="0"/>
              <a:t>执行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1.</a:t>
            </a:r>
            <a:r>
              <a:rPr lang="zh-CN" altLang="en-US" sz="1400" dirty="0"/>
              <a:t>显示所有</a:t>
            </a:r>
            <a:r>
              <a:rPr lang="zh-CN" altLang="en-US" sz="1400" dirty="0" smtClean="0"/>
              <a:t>数据源</a:t>
            </a:r>
            <a:endParaRPr lang="en-US" altLang="zh-CN" sz="1400" dirty="0" smtClean="0"/>
          </a:p>
          <a:p>
            <a:r>
              <a:rPr lang="en-US" altLang="zh-CN" sz="1400" dirty="0"/>
              <a:t>	show catalogs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/>
              <a:t>创建</a:t>
            </a:r>
            <a:r>
              <a:rPr lang="zh-CN" altLang="en-US" sz="1400" dirty="0" smtClean="0"/>
              <a:t>数据库</a:t>
            </a:r>
            <a:endParaRPr lang="en-US" altLang="zh-CN" sz="1400" dirty="0" smtClean="0"/>
          </a:p>
          <a:p>
            <a:r>
              <a:rPr lang="en-US" altLang="zh-CN" sz="1400" dirty="0"/>
              <a:t>	create database </a:t>
            </a:r>
            <a:r>
              <a:rPr lang="en-US" altLang="zh-CN" sz="1400" dirty="0" err="1"/>
              <a:t>hubble.test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使用库</a:t>
            </a:r>
            <a:endParaRPr lang="en-US" altLang="zh-CN" sz="1400" dirty="0"/>
          </a:p>
          <a:p>
            <a:r>
              <a:rPr lang="en-US" altLang="zh-CN" sz="1400" dirty="0"/>
              <a:t>       </a:t>
            </a:r>
            <a:r>
              <a:rPr lang="en-US" altLang="zh-CN" sz="1400" dirty="0" smtClean="0"/>
              <a:t>	use </a:t>
            </a:r>
            <a:r>
              <a:rPr lang="en-US" altLang="zh-CN" sz="1400" dirty="0" err="1"/>
              <a:t>hubble.test</a:t>
            </a:r>
            <a:r>
              <a:rPr lang="en-US" altLang="zh-CN" sz="1400" dirty="0"/>
              <a:t>;</a:t>
            </a:r>
            <a:endParaRPr lang="zh-CN" altLang="en-US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4.</a:t>
            </a:r>
            <a:r>
              <a:rPr lang="zh-CN" altLang="en-US" sz="1400" dirty="0" smtClean="0"/>
              <a:t>建表操作</a:t>
            </a:r>
            <a:endParaRPr lang="en-US" altLang="zh-CN" sz="1400" dirty="0" smtClean="0"/>
          </a:p>
          <a:p>
            <a:r>
              <a:rPr lang="en-US" altLang="zh-CN" sz="1400" dirty="0"/>
              <a:t>		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2562" y="3229764"/>
            <a:ext cx="5200649" cy="31085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#4.1</a:t>
            </a:r>
            <a:r>
              <a:rPr lang="zh-CN" altLang="en-US" sz="1400" dirty="0" smtClean="0"/>
              <a:t>创建一张</a:t>
            </a:r>
            <a:r>
              <a:rPr lang="en-US" altLang="zh-CN" sz="1400" dirty="0" err="1" smtClean="0"/>
              <a:t>hubble</a:t>
            </a:r>
            <a:r>
              <a:rPr lang="zh-CN" altLang="en-US" sz="1400" dirty="0" smtClean="0"/>
              <a:t>表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只有一个索引</a:t>
            </a:r>
          </a:p>
          <a:p>
            <a:r>
              <a:rPr lang="en-US" altLang="zh-CN" sz="1400" dirty="0" smtClean="0"/>
              <a:t>drop </a:t>
            </a:r>
            <a:r>
              <a:rPr lang="en-US" altLang="zh-CN" sz="1400" dirty="0"/>
              <a:t>table if exists </a:t>
            </a:r>
            <a:r>
              <a:rPr lang="en-US" altLang="zh-CN" sz="1400" dirty="0" err="1"/>
              <a:t>hubble.test.test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create table </a:t>
            </a:r>
            <a:r>
              <a:rPr lang="en-US" altLang="zh-CN" sz="1400" dirty="0" err="1"/>
              <a:t>hubble.test.test</a:t>
            </a:r>
            <a:r>
              <a:rPr lang="en-US" altLang="zh-CN" sz="1400" dirty="0"/>
              <a:t> (</a:t>
            </a:r>
          </a:p>
          <a:p>
            <a:r>
              <a:rPr lang="en-US" altLang="zh-CN" sz="1400" dirty="0" err="1"/>
              <a:t>uid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 err="1"/>
              <a:t>createtime</a:t>
            </a:r>
            <a:r>
              <a:rPr lang="en-US" altLang="zh-CN" sz="1400" dirty="0"/>
              <a:t> date,</a:t>
            </a:r>
          </a:p>
          <a:p>
            <a:r>
              <a:rPr lang="en-US" altLang="zh-CN" sz="1400" dirty="0" err="1"/>
              <a:t>endtime</a:t>
            </a:r>
            <a:r>
              <a:rPr lang="en-US" altLang="zh-CN" sz="1400" dirty="0"/>
              <a:t> date,</a:t>
            </a:r>
          </a:p>
          <a:p>
            <a:r>
              <a:rPr lang="en-US" altLang="zh-CN" sz="1400" dirty="0" err="1"/>
              <a:t>cardid</a:t>
            </a:r>
            <a:r>
              <a:rPr lang="en-US" altLang="zh-CN" sz="1400" dirty="0"/>
              <a:t> decimal,</a:t>
            </a:r>
          </a:p>
          <a:p>
            <a:r>
              <a:rPr lang="en-US" altLang="zh-CN" sz="1400" dirty="0"/>
              <a:t>name varchar(50),</a:t>
            </a:r>
          </a:p>
          <a:p>
            <a:r>
              <a:rPr lang="en-US" altLang="zh-CN" sz="1400" dirty="0"/>
              <a:t>age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note varchar(4)</a:t>
            </a:r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with(</a:t>
            </a:r>
            <a:r>
              <a:rPr lang="en-US" altLang="zh-CN" sz="1400" dirty="0" err="1"/>
              <a:t>shard_counts</a:t>
            </a:r>
            <a:r>
              <a:rPr lang="en-US" altLang="zh-CN" sz="1400" dirty="0"/>
              <a:t>=1, </a:t>
            </a:r>
            <a:r>
              <a:rPr lang="en-US" altLang="zh-CN" sz="1400" dirty="0" err="1"/>
              <a:t>index_define</a:t>
            </a:r>
            <a:r>
              <a:rPr lang="en-US" altLang="zh-CN" sz="1400" dirty="0"/>
              <a:t>='{name="</a:t>
            </a:r>
            <a:r>
              <a:rPr lang="en-US" altLang="zh-CN" sz="1400" dirty="0" err="1"/>
              <a:t>index_test",columns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uid</a:t>
            </a:r>
            <a:r>
              <a:rPr lang="en-US" altLang="zh-CN" sz="1400" dirty="0"/>
              <a:t>",</a:t>
            </a:r>
            <a:r>
              <a:rPr lang="en-US" altLang="zh-CN" sz="1400" dirty="0" err="1"/>
              <a:t>pk</a:t>
            </a:r>
            <a:r>
              <a:rPr lang="en-US" altLang="zh-CN" sz="1400" dirty="0" smtClean="0"/>
              <a:t>=“true"}');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1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9885" y="957514"/>
            <a:ext cx="1039864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 smtClean="0"/>
              <a:t>是什么？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 smtClean="0"/>
              <a:t>	Hubble</a:t>
            </a:r>
            <a:r>
              <a:rPr lang="zh-CN" altLang="en-US" sz="2000" b="1" dirty="0"/>
              <a:t>是一款支持</a:t>
            </a:r>
            <a:r>
              <a:rPr lang="en-US" altLang="zh-CN" sz="2000" b="1" dirty="0">
                <a:solidFill>
                  <a:srgbClr val="FF0000"/>
                </a:solidFill>
              </a:rPr>
              <a:t>HTAP</a:t>
            </a:r>
            <a:r>
              <a:rPr lang="zh-CN" altLang="en-US" sz="2000" b="1" dirty="0"/>
              <a:t>操作的</a:t>
            </a:r>
            <a:r>
              <a:rPr lang="zh-CN" altLang="en-US" sz="2000" b="1" dirty="0">
                <a:solidFill>
                  <a:srgbClr val="FF0000"/>
                </a:solidFill>
              </a:rPr>
              <a:t>分布式数据库</a:t>
            </a:r>
            <a:r>
              <a:rPr lang="zh-CN" altLang="en-US" sz="2000" b="1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zh-CN" altLang="en-US" b="1" dirty="0" smtClean="0"/>
              <a:t>关键词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sz="1400" b="1" dirty="0" smtClean="0"/>
              <a:t>数据库：数据存储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	</a:t>
            </a:r>
            <a:r>
              <a:rPr lang="zh-CN" altLang="en-US" sz="1400" b="1" dirty="0" smtClean="0"/>
              <a:t>分布式：</a:t>
            </a:r>
            <a:r>
              <a:rPr lang="en-US" altLang="zh-CN" sz="1400" b="1" dirty="0" err="1" smtClean="0"/>
              <a:t>hadoop</a:t>
            </a:r>
            <a:r>
              <a:rPr lang="zh-CN" altLang="en-US" sz="1400" b="1" dirty="0" smtClean="0"/>
              <a:t>生态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T</a:t>
            </a:r>
            <a:r>
              <a:rPr lang="zh-CN" altLang="en-US" sz="1400" b="1" dirty="0" smtClean="0"/>
              <a:t>：</a:t>
            </a:r>
            <a:r>
              <a:rPr lang="en-US" altLang="zh-CN" sz="1400" b="1" dirty="0" smtClean="0"/>
              <a:t>OLTP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	</a:t>
            </a:r>
            <a:r>
              <a:rPr lang="en-US" altLang="zh-CN" sz="1400" b="1" dirty="0" smtClean="0"/>
              <a:t>P</a:t>
            </a:r>
            <a:r>
              <a:rPr lang="zh-CN" altLang="en-US" sz="1400" b="1" dirty="0" smtClean="0"/>
              <a:t>：</a:t>
            </a:r>
            <a:r>
              <a:rPr lang="en-US" altLang="zh-CN" sz="1400" b="1" dirty="0" smtClean="0"/>
              <a:t>OLAP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首先介绍下什么叫做</a:t>
            </a:r>
            <a:r>
              <a:rPr lang="en-US" altLang="zh-CN" b="1" dirty="0" smtClean="0"/>
              <a:t>HTAP</a:t>
            </a:r>
            <a:r>
              <a:rPr lang="zh-CN" altLang="en-US" b="1" dirty="0" smtClean="0"/>
              <a:t>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7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1906" y="870493"/>
            <a:ext cx="10398642" cy="15388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SQL</a:t>
            </a:r>
            <a:r>
              <a:rPr lang="zh-CN" altLang="en-US" sz="2000" b="1" dirty="0"/>
              <a:t>基本语法</a:t>
            </a:r>
            <a:endParaRPr lang="en-US" altLang="zh-CN" sz="2000" b="1" dirty="0" smtClean="0"/>
          </a:p>
          <a:p>
            <a:r>
              <a:rPr lang="en-US" altLang="zh-CN" sz="1400" dirty="0"/>
              <a:t>Hubble </a:t>
            </a:r>
            <a:r>
              <a:rPr lang="zh-CN" altLang="en-US" sz="1400" dirty="0"/>
              <a:t>客户端</a:t>
            </a:r>
            <a:r>
              <a:rPr lang="zh-CN" altLang="en-US" sz="1400" dirty="0" smtClean="0"/>
              <a:t>模式</a:t>
            </a:r>
            <a:r>
              <a:rPr lang="zh-CN" altLang="en-US" sz="1400" dirty="0"/>
              <a:t>下</a:t>
            </a:r>
            <a:r>
              <a:rPr lang="zh-CN" altLang="en-US" sz="1400" dirty="0" smtClean="0"/>
              <a:t>执行</a:t>
            </a:r>
            <a:endParaRPr lang="en-US" altLang="zh-CN" sz="1400" dirty="0" smtClean="0"/>
          </a:p>
          <a:p>
            <a:r>
              <a:rPr lang="en-US" altLang="zh-CN" sz="1400" dirty="0"/>
              <a:t>		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6096" y="2259381"/>
            <a:ext cx="7682711" cy="3539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#4.2 </a:t>
            </a:r>
            <a:r>
              <a:rPr lang="zh-CN" altLang="en-US" sz="1400" dirty="0" smtClean="0"/>
              <a:t>创建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张</a:t>
            </a:r>
            <a:r>
              <a:rPr lang="en-US" altLang="zh-CN" sz="1400" dirty="0" err="1" smtClean="0"/>
              <a:t>hubble</a:t>
            </a:r>
            <a:r>
              <a:rPr lang="zh-CN" altLang="en-US" sz="1400" dirty="0" smtClean="0"/>
              <a:t>表</a:t>
            </a:r>
            <a:r>
              <a:rPr lang="zh-CN" altLang="en-US" sz="1400" dirty="0"/>
              <a:t>并建立多个索引</a:t>
            </a:r>
          </a:p>
          <a:p>
            <a:r>
              <a:rPr lang="en-US" altLang="zh-CN" sz="1400" dirty="0"/>
              <a:t>drop table if exists </a:t>
            </a:r>
            <a:r>
              <a:rPr lang="en-US" altLang="zh-CN" sz="1400" dirty="0" err="1"/>
              <a:t>hubble.test.test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create table </a:t>
            </a:r>
            <a:r>
              <a:rPr lang="en-US" altLang="zh-CN" sz="1400" dirty="0" err="1"/>
              <a:t>hubble.test.test</a:t>
            </a:r>
            <a:r>
              <a:rPr lang="en-US" altLang="zh-CN" sz="1400" dirty="0"/>
              <a:t> (</a:t>
            </a:r>
          </a:p>
          <a:p>
            <a:r>
              <a:rPr lang="en-US" altLang="zh-CN" sz="1400" dirty="0" err="1"/>
              <a:t>uid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 err="1"/>
              <a:t>createtime</a:t>
            </a:r>
            <a:r>
              <a:rPr lang="en-US" altLang="zh-CN" sz="1400" dirty="0"/>
              <a:t> date,</a:t>
            </a:r>
          </a:p>
          <a:p>
            <a:r>
              <a:rPr lang="en-US" altLang="zh-CN" sz="1400" dirty="0" err="1"/>
              <a:t>endtime</a:t>
            </a:r>
            <a:r>
              <a:rPr lang="en-US" altLang="zh-CN" sz="1400" dirty="0"/>
              <a:t> date,</a:t>
            </a:r>
          </a:p>
          <a:p>
            <a:r>
              <a:rPr lang="en-US" altLang="zh-CN" sz="1400" dirty="0" err="1"/>
              <a:t>cardid</a:t>
            </a:r>
            <a:r>
              <a:rPr lang="en-US" altLang="zh-CN" sz="1400" dirty="0"/>
              <a:t> decimal,</a:t>
            </a:r>
          </a:p>
          <a:p>
            <a:r>
              <a:rPr lang="en-US" altLang="zh-CN" sz="1400" dirty="0"/>
              <a:t>name varchar(50),</a:t>
            </a:r>
          </a:p>
          <a:p>
            <a:r>
              <a:rPr lang="en-US" altLang="zh-CN" sz="1400" dirty="0"/>
              <a:t>age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</a:t>
            </a:r>
          </a:p>
          <a:p>
            <a:r>
              <a:rPr lang="en-US" altLang="zh-CN" sz="1400" dirty="0"/>
              <a:t>note varchar(4)</a:t>
            </a:r>
          </a:p>
          <a:p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with(</a:t>
            </a:r>
            <a:r>
              <a:rPr lang="en-US" altLang="zh-CN" sz="1400" dirty="0" err="1"/>
              <a:t>shard_counts</a:t>
            </a:r>
            <a:r>
              <a:rPr lang="en-US" altLang="zh-CN" sz="1400" dirty="0"/>
              <a:t>=1, </a:t>
            </a:r>
            <a:r>
              <a:rPr lang="en-US" altLang="zh-CN" sz="1400" dirty="0" err="1"/>
              <a:t>index_define</a:t>
            </a:r>
            <a:r>
              <a:rPr lang="en-US" altLang="zh-CN" sz="1400" dirty="0"/>
              <a:t>='[{name="index_test1",columns="</a:t>
            </a:r>
            <a:r>
              <a:rPr lang="en-US" altLang="zh-CN" sz="1400" dirty="0" err="1"/>
              <a:t>uid</a:t>
            </a:r>
            <a:r>
              <a:rPr lang="en-US" altLang="zh-CN" sz="1400" dirty="0"/>
              <a:t>",</a:t>
            </a:r>
            <a:r>
              <a:rPr lang="en-US" altLang="zh-CN" sz="1400" dirty="0" err="1"/>
              <a:t>pk</a:t>
            </a:r>
            <a:r>
              <a:rPr lang="en-US" altLang="zh-CN" sz="1400" dirty="0"/>
              <a:t>="false"},</a:t>
            </a:r>
          </a:p>
          <a:p>
            <a:r>
              <a:rPr lang="en-US" altLang="zh-CN" sz="1400" dirty="0"/>
              <a:t>{name="index_test2",columns="uid,name",</a:t>
            </a:r>
            <a:r>
              <a:rPr lang="en-US" altLang="zh-CN" sz="1400" dirty="0" err="1"/>
              <a:t>pk</a:t>
            </a:r>
            <a:r>
              <a:rPr lang="en-US" altLang="zh-CN" sz="1400" dirty="0"/>
              <a:t>="false</a:t>
            </a:r>
            <a:r>
              <a:rPr lang="en-US" altLang="zh-CN" sz="1400" dirty="0" smtClean="0"/>
              <a:t>"}]');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#4.3 </a:t>
            </a:r>
            <a:r>
              <a:rPr lang="zh-CN" altLang="en-US" sz="1400" dirty="0" smtClean="0"/>
              <a:t>创建一张</a:t>
            </a:r>
            <a:r>
              <a:rPr lang="en-US" altLang="zh-CN" sz="1400" dirty="0" err="1" smtClean="0"/>
              <a:t>hubble</a:t>
            </a:r>
            <a:r>
              <a:rPr lang="zh-CN" altLang="en-US" sz="1400" dirty="0" smtClean="0"/>
              <a:t>表，并写入</a:t>
            </a:r>
            <a:r>
              <a:rPr lang="zh-CN" altLang="en-US" sz="1400" dirty="0"/>
              <a:t>数据</a:t>
            </a:r>
          </a:p>
          <a:p>
            <a:r>
              <a:rPr lang="en-US" altLang="zh-CN" sz="1400" dirty="0"/>
              <a:t>create table hubble.test.test2 as select * from </a:t>
            </a:r>
            <a:r>
              <a:rPr lang="en-US" altLang="zh-CN" sz="1400" dirty="0" err="1"/>
              <a:t>hubble.test.test</a:t>
            </a:r>
            <a:r>
              <a:rPr lang="en-US" altLang="zh-CN" sz="1400" dirty="0"/>
              <a:t>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69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86188" y="4135090"/>
            <a:ext cx="7676941" cy="11053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86188" y="2406444"/>
            <a:ext cx="7676941" cy="12359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048" y="808425"/>
            <a:ext cx="103986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SQL</a:t>
            </a:r>
            <a:r>
              <a:rPr lang="zh-CN" altLang="en-US" sz="2000" b="1" dirty="0"/>
              <a:t>基本</a:t>
            </a:r>
            <a:r>
              <a:rPr lang="zh-CN" altLang="en-US" sz="2000" b="1" dirty="0" smtClean="0"/>
              <a:t>语法</a:t>
            </a:r>
            <a:endParaRPr lang="en-US" altLang="zh-CN" sz="2000" b="1" dirty="0" smtClean="0"/>
          </a:p>
          <a:p>
            <a:endParaRPr lang="en-US" altLang="zh-CN" sz="1400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插入数据</a:t>
            </a:r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sz="1400" dirty="0"/>
              <a:t>#</a:t>
            </a:r>
            <a:r>
              <a:rPr lang="zh-CN" altLang="en-US" sz="1400" dirty="0"/>
              <a:t>插入单条</a:t>
            </a:r>
          </a:p>
          <a:p>
            <a:pPr lvl="2"/>
            <a:r>
              <a:rPr lang="en-US" altLang="zh-CN" sz="1400" dirty="0" smtClean="0"/>
              <a:t>	insert </a:t>
            </a:r>
            <a:r>
              <a:rPr lang="en-US" altLang="zh-CN" sz="1400" dirty="0"/>
              <a:t>into </a:t>
            </a:r>
            <a:r>
              <a:rPr lang="en-US" altLang="zh-CN" sz="1400" dirty="0" err="1" smtClean="0"/>
              <a:t>hubble.test.test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uid,name</a:t>
            </a:r>
            <a:r>
              <a:rPr lang="en-US" altLang="zh-CN" sz="1400" dirty="0"/>
              <a:t>) values(111,'aaa')</a:t>
            </a:r>
            <a:r>
              <a:rPr lang="zh-CN" altLang="en-US" sz="1400" dirty="0"/>
              <a:t>；</a:t>
            </a:r>
          </a:p>
          <a:p>
            <a:pPr lvl="2"/>
            <a:r>
              <a:rPr lang="en-US" altLang="zh-CN" sz="1400" dirty="0"/>
              <a:t>#</a:t>
            </a:r>
            <a:r>
              <a:rPr lang="zh-CN" altLang="en-US" sz="1400" dirty="0"/>
              <a:t>插入多条</a:t>
            </a:r>
          </a:p>
          <a:p>
            <a:pPr lvl="2"/>
            <a:r>
              <a:rPr lang="en-US" altLang="zh-CN" sz="1400" dirty="0" smtClean="0"/>
              <a:t>	insert </a:t>
            </a:r>
            <a:r>
              <a:rPr lang="en-US" altLang="zh-CN" sz="1400" dirty="0"/>
              <a:t>into </a:t>
            </a:r>
            <a:r>
              <a:rPr lang="en-US" altLang="zh-CN" sz="1400" dirty="0" err="1"/>
              <a:t>hubble.test.</a:t>
            </a:r>
            <a:r>
              <a:rPr lang="en-US" altLang="zh-CN" sz="1400" dirty="0" err="1" smtClean="0"/>
              <a:t>test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uid,name</a:t>
            </a:r>
            <a:r>
              <a:rPr lang="en-US" altLang="zh-CN" sz="1400" dirty="0"/>
              <a:t>) values(222,'aaa'),(333,'bbb'),(444,</a:t>
            </a:r>
            <a:r>
              <a:rPr lang="en-US" altLang="zh-CN" sz="1400" dirty="0" smtClean="0"/>
              <a:t>'ccc');</a:t>
            </a:r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/>
          </a:p>
          <a:p>
            <a:pPr lvl="2"/>
            <a:r>
              <a:rPr lang="zh-CN" altLang="en-US" b="1" dirty="0"/>
              <a:t>删表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  <a:p>
            <a:pPr lvl="2"/>
            <a:r>
              <a:rPr lang="en-US" altLang="zh-CN" sz="1400" dirty="0"/>
              <a:t>#</a:t>
            </a:r>
            <a:r>
              <a:rPr lang="zh-CN" altLang="en-US" sz="1400" dirty="0"/>
              <a:t>删除表</a:t>
            </a:r>
          </a:p>
          <a:p>
            <a:pPr lvl="2"/>
            <a:r>
              <a:rPr lang="en-US" altLang="zh-CN" sz="1400" dirty="0" smtClean="0"/>
              <a:t>	drop </a:t>
            </a:r>
            <a:r>
              <a:rPr lang="en-US" altLang="zh-CN" sz="1400" dirty="0"/>
              <a:t>table test;</a:t>
            </a:r>
          </a:p>
          <a:p>
            <a:pPr lvl="2"/>
            <a:r>
              <a:rPr lang="en-US" altLang="zh-CN" sz="1400" dirty="0"/>
              <a:t>#</a:t>
            </a:r>
            <a:r>
              <a:rPr lang="zh-CN" altLang="en-US" sz="1400" dirty="0"/>
              <a:t>查看表是否删除成功</a:t>
            </a:r>
          </a:p>
          <a:p>
            <a:pPr lvl="2"/>
            <a:r>
              <a:rPr lang="en-US" altLang="zh-CN" sz="1400" dirty="0" smtClean="0"/>
              <a:t>	show </a:t>
            </a:r>
            <a:r>
              <a:rPr lang="en-US" altLang="zh-CN" sz="1400" dirty="0"/>
              <a:t>tables;</a:t>
            </a:r>
            <a:r>
              <a:rPr lang="en-US" altLang="zh-CN" sz="1400" dirty="0" smtClean="0"/>
              <a:t>	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377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6082" y="3705689"/>
            <a:ext cx="4455007" cy="15287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90056" y="2259344"/>
            <a:ext cx="4316086" cy="5627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2610" y="709612"/>
            <a:ext cx="103986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执行脚本方式调用</a:t>
            </a:r>
            <a:r>
              <a:rPr lang="en-US" altLang="zh-CN" sz="2000" b="1" dirty="0" err="1" smtClean="0"/>
              <a:t>hubble</a:t>
            </a:r>
            <a:r>
              <a:rPr lang="zh-CN" altLang="en-US" sz="2000" b="1" dirty="0" smtClean="0"/>
              <a:t>，执行</a:t>
            </a:r>
            <a:r>
              <a:rPr lang="en-US" altLang="zh-CN" sz="2000" b="1" dirty="0" smtClean="0"/>
              <a:t>SQL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	1.hubble</a:t>
            </a:r>
            <a:r>
              <a:rPr lang="zh-CN" altLang="en-US" sz="2000" b="1" dirty="0"/>
              <a:t>直接执行</a:t>
            </a:r>
            <a:r>
              <a:rPr lang="en-US" altLang="zh-CN" sz="2000" b="1" dirty="0" err="1"/>
              <a:t>sql</a:t>
            </a:r>
            <a:r>
              <a:rPr lang="zh-CN" altLang="en-US" sz="2000" b="1" dirty="0"/>
              <a:t>语句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		</a:t>
            </a:r>
            <a:r>
              <a:rPr lang="en-US" altLang="zh-CN" sz="2400" b="1" dirty="0" smtClean="0"/>
              <a:t> </a:t>
            </a:r>
            <a:r>
              <a:rPr lang="en-US" altLang="zh-CN" sz="1400" dirty="0" smtClean="0"/>
              <a:t>./</a:t>
            </a:r>
            <a:r>
              <a:rPr lang="en-US" altLang="zh-CN" sz="1400" dirty="0"/>
              <a:t>hubble-sql.sh -e "show catalogs"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	2.hubble</a:t>
            </a:r>
            <a:r>
              <a:rPr lang="zh-CN" altLang="en-US" sz="2000" b="1" dirty="0"/>
              <a:t>执行</a:t>
            </a:r>
            <a:r>
              <a:rPr lang="en-US" altLang="zh-CN" sz="2000" b="1" dirty="0" err="1"/>
              <a:t>sql</a:t>
            </a:r>
            <a:r>
              <a:rPr lang="zh-CN" altLang="en-US" sz="2000" b="1" dirty="0"/>
              <a:t>脚本</a:t>
            </a:r>
            <a:r>
              <a:rPr lang="zh-CN" altLang="en-US" sz="2000" b="1" dirty="0" smtClean="0"/>
              <a:t>文件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en-US" altLang="zh-CN" sz="1400" dirty="0" smtClean="0"/>
              <a:t>cat </a:t>
            </a:r>
            <a:r>
              <a:rPr lang="en-US" altLang="zh-CN" sz="1400" dirty="0" err="1" smtClean="0"/>
              <a:t>test.sql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/>
              <a:t>      show catalogs;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		./</a:t>
            </a:r>
            <a:r>
              <a:rPr lang="en-US" altLang="zh-CN" sz="1400" dirty="0"/>
              <a:t>hubble-sql.sh -f ~/</a:t>
            </a:r>
            <a:r>
              <a:rPr lang="en-US" altLang="zh-CN" sz="1400" dirty="0" err="1" smtClean="0"/>
              <a:t>test.sql</a:t>
            </a:r>
            <a:endParaRPr lang="en-US" altLang="zh-CN" sz="1400" dirty="0" smtClean="0"/>
          </a:p>
          <a:p>
            <a:endParaRPr lang="en-US" altLang="zh-CN" sz="2000" b="1" dirty="0" smtClean="0"/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en-US" altLang="zh-CN" sz="1400" dirty="0" smtClean="0"/>
              <a:t>	</a:t>
            </a:r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307" y="2090869"/>
            <a:ext cx="4079839" cy="899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307" y="3705689"/>
            <a:ext cx="4694270" cy="1406966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6111550" y="2173111"/>
            <a:ext cx="863757" cy="64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130212" y="4109537"/>
            <a:ext cx="870066" cy="64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Hubble</a:t>
            </a:r>
            <a:r>
              <a:rPr lang="zh-CN" altLang="en-US" dirty="0"/>
              <a:t>数据库的使用（</a:t>
            </a:r>
            <a:r>
              <a:rPr lang="zh-CN" altLang="en-US" dirty="0" smtClean="0"/>
              <a:t>重点*****）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9182" y="896224"/>
            <a:ext cx="1039864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Hubble</a:t>
            </a:r>
            <a:r>
              <a:rPr lang="zh-CN" altLang="en-US" sz="2400" b="1" dirty="0"/>
              <a:t>数据库基本</a:t>
            </a:r>
            <a:r>
              <a:rPr lang="zh-CN" altLang="en-US" sz="2400" b="1" dirty="0" smtClean="0"/>
              <a:t>介绍</a:t>
            </a:r>
            <a:endParaRPr lang="en-US" altLang="zh-CN" sz="2000" b="1" dirty="0" smtClean="0"/>
          </a:p>
          <a:p>
            <a:r>
              <a:rPr lang="en-US" altLang="zh-CN" sz="2000" b="1" dirty="0" err="1" smtClean="0"/>
              <a:t>hubble</a:t>
            </a:r>
            <a:r>
              <a:rPr lang="zh-CN" altLang="en-US" sz="2000" b="1" dirty="0"/>
              <a:t>支持函数及使用</a:t>
            </a:r>
            <a:r>
              <a:rPr lang="zh-CN" altLang="en-US" sz="2000" b="1" dirty="0" smtClean="0"/>
              <a:t>说明</a:t>
            </a:r>
            <a:endParaRPr lang="en-US" altLang="zh-CN" sz="2000" b="1" dirty="0" smtClean="0"/>
          </a:p>
          <a:p>
            <a:r>
              <a:rPr lang="en-US" altLang="zh-CN" sz="2000" b="1" dirty="0"/>
              <a:t>	</a:t>
            </a:r>
            <a:r>
              <a:rPr lang="en-US" altLang="zh-CN" sz="2000" b="1" dirty="0" smtClean="0"/>
              <a:t>	</a:t>
            </a:r>
            <a:r>
              <a:rPr lang="zh-CN" altLang="en-US" sz="1400" dirty="0" smtClean="0"/>
              <a:t>查看所有的函数及参数说明：</a:t>
            </a:r>
            <a:endParaRPr lang="en-US" altLang="zh-CN" sz="1400" dirty="0" smtClean="0"/>
          </a:p>
          <a:p>
            <a:r>
              <a:rPr lang="en-US" altLang="zh-CN" sz="1400" b="1" dirty="0"/>
              <a:t>	</a:t>
            </a:r>
            <a:r>
              <a:rPr lang="en-US" altLang="zh-CN" sz="1400" b="1" dirty="0" smtClean="0"/>
              <a:t>		show </a:t>
            </a:r>
            <a:r>
              <a:rPr lang="en-US" altLang="zh-CN" sz="1400" b="1" dirty="0"/>
              <a:t>functions</a:t>
            </a:r>
            <a:r>
              <a:rPr lang="en-US" altLang="zh-CN" sz="1400" b="1" dirty="0" smtClean="0"/>
              <a:t>;</a:t>
            </a:r>
            <a:endParaRPr lang="en-US" altLang="zh-CN" sz="1600" b="1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	</a:t>
            </a:r>
            <a:r>
              <a:rPr lang="en-US" altLang="zh-CN" sz="1400" dirty="0" smtClean="0"/>
              <a:t>	</a:t>
            </a:r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3" y="2496662"/>
            <a:ext cx="10358729" cy="34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64121" y="1837418"/>
            <a:ext cx="4681538" cy="820737"/>
            <a:chOff x="1296" y="1824"/>
            <a:chExt cx="2976" cy="517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64121" y="3998005"/>
            <a:ext cx="4752975" cy="685800"/>
            <a:chOff x="1272" y="1986"/>
            <a:chExt cx="3077" cy="432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45" y="2077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53023" y="1122364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en-US" altLang="en-US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387" y="187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64121" y="4779282"/>
            <a:ext cx="4752975" cy="685800"/>
            <a:chOff x="1272" y="1986"/>
            <a:chExt cx="3077" cy="432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5500007"/>
            <a:ext cx="4752975" cy="685800"/>
            <a:chOff x="1272" y="1986"/>
            <a:chExt cx="3077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3164121" y="2558143"/>
            <a:ext cx="4681538" cy="685800"/>
            <a:chOff x="1296" y="1824"/>
            <a:chExt cx="2976" cy="432"/>
          </a:xfrm>
        </p:grpSpPr>
        <p:sp>
          <p:nvSpPr>
            <p:cNvPr id="37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708" y="1960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397" y="188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3152341" y="3286009"/>
            <a:ext cx="4681538" cy="685800"/>
            <a:chOff x="1296" y="1824"/>
            <a:chExt cx="2976" cy="432"/>
          </a:xfrm>
        </p:grpSpPr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/>
              <a:t>数据库的操作流程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205" y="1054100"/>
            <a:ext cx="1039864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Hubble</a:t>
            </a:r>
            <a:r>
              <a:rPr lang="zh-CN" altLang="en-US" sz="1400" b="1" dirty="0"/>
              <a:t>数据库的</a:t>
            </a:r>
            <a:r>
              <a:rPr lang="en-US" altLang="zh-CN" sz="1400" b="1" dirty="0"/>
              <a:t>OLTP</a:t>
            </a:r>
            <a:r>
              <a:rPr lang="zh-CN" altLang="en-US" sz="1400" b="1" dirty="0"/>
              <a:t>操作流程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Hubble </a:t>
            </a:r>
            <a:r>
              <a:rPr lang="en-US" altLang="zh-CN" sz="1400" b="1" dirty="0" err="1" smtClean="0"/>
              <a:t>jdbc</a:t>
            </a:r>
            <a:r>
              <a:rPr lang="zh-CN" altLang="en-US" sz="1400" b="1" dirty="0" smtClean="0"/>
              <a:t>连接示例</a:t>
            </a:r>
            <a:r>
              <a:rPr lang="en-US" altLang="zh-CN" sz="1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45" y="923730"/>
            <a:ext cx="5539435" cy="53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/>
              <a:t>数据库的操作流程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205" y="1054100"/>
            <a:ext cx="1039864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Hubble</a:t>
            </a:r>
            <a:r>
              <a:rPr lang="zh-CN" altLang="en-US" sz="1400" b="1" dirty="0"/>
              <a:t>数据库的</a:t>
            </a:r>
            <a:r>
              <a:rPr lang="en-US" altLang="zh-CN" sz="1400" b="1" dirty="0"/>
              <a:t>OLTP</a:t>
            </a:r>
            <a:r>
              <a:rPr lang="zh-CN" altLang="en-US" sz="1400" b="1" dirty="0"/>
              <a:t>操作</a:t>
            </a:r>
            <a:r>
              <a:rPr lang="zh-CN" altLang="en-US" sz="1400" b="1" dirty="0" smtClean="0"/>
              <a:t>流程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集成框架，应用</a:t>
            </a:r>
            <a:r>
              <a:rPr lang="zh-CN" altLang="en-US" sz="1400" b="1" dirty="0" smtClean="0"/>
              <a:t>开发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#</a:t>
            </a:r>
            <a:r>
              <a:rPr lang="zh-CN" altLang="en-US" sz="1400" b="1" dirty="0"/>
              <a:t>集成</a:t>
            </a:r>
            <a:r>
              <a:rPr lang="en-US" altLang="zh-CN" sz="1400" b="1" dirty="0" err="1"/>
              <a:t>spring+mybatis</a:t>
            </a:r>
            <a:r>
              <a:rPr lang="zh-CN" altLang="en-US" sz="1400" b="1" dirty="0"/>
              <a:t>框架，提供外部服务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demo</a:t>
            </a:r>
            <a:r>
              <a:rPr lang="zh-CN" altLang="en-US" sz="1400" b="1" dirty="0"/>
              <a:t>示例地址：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	</a:t>
            </a:r>
            <a:r>
              <a:rPr lang="en-US" altLang="zh-CN" sz="1400" b="1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altLang="zh-CN" sz="1400" b="1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altLang="zh-CN" sz="1400" b="1" dirty="0" smtClean="0">
                <a:solidFill>
                  <a:srgbClr val="FF0000"/>
                </a:solidFill>
                <a:hlinkClick r:id="rId3"/>
              </a:rPr>
              <a:t>github.com/longw5/hubble-mybatis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#</a:t>
            </a:r>
            <a:r>
              <a:rPr lang="zh-CN" altLang="en-US" sz="1400" b="1" dirty="0"/>
              <a:t>框架集成，数据源配置，使用的</a:t>
            </a:r>
            <a:r>
              <a:rPr lang="en-US" altLang="zh-CN" sz="1400" b="1" dirty="0"/>
              <a:t>druid</a:t>
            </a:r>
            <a:r>
              <a:rPr lang="zh-CN" altLang="en-US" sz="1400" b="1" dirty="0"/>
              <a:t>连接池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&lt;bean id="</a:t>
            </a:r>
            <a:r>
              <a:rPr lang="en-US" altLang="zh-CN" sz="1400" dirty="0" err="1">
                <a:solidFill>
                  <a:srgbClr val="FF0000"/>
                </a:solidFill>
              </a:rPr>
              <a:t>jdbcDataSource</a:t>
            </a:r>
            <a:r>
              <a:rPr lang="en-US" altLang="zh-CN" sz="1400" dirty="0"/>
              <a:t>" class="</a:t>
            </a:r>
            <a:r>
              <a:rPr lang="en-US" altLang="zh-CN" sz="1400" dirty="0" err="1">
                <a:solidFill>
                  <a:srgbClr val="FF0000"/>
                </a:solidFill>
              </a:rPr>
              <a:t>com.alibaba.druid.pool.DruidDataSource</a:t>
            </a:r>
            <a:r>
              <a:rPr lang="en-US" altLang="zh-CN" sz="1400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destroy-method="close"&gt;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&lt;property name="</a:t>
            </a:r>
            <a:r>
              <a:rPr lang="en-US" altLang="zh-CN" sz="1400" dirty="0" err="1">
                <a:solidFill>
                  <a:srgbClr val="FF0000"/>
                </a:solidFill>
              </a:rPr>
              <a:t>driverClassName</a:t>
            </a:r>
            <a:r>
              <a:rPr lang="en-US" altLang="zh-CN" sz="1400" dirty="0"/>
              <a:t>" value="${</a:t>
            </a:r>
            <a:r>
              <a:rPr lang="en-US" altLang="zh-CN" sz="1400" dirty="0" err="1"/>
              <a:t>jdbc.driver</a:t>
            </a:r>
            <a:r>
              <a:rPr lang="en-US" altLang="zh-CN" sz="1400" dirty="0"/>
              <a:t>}" /&gt;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&lt;property name="</a:t>
            </a:r>
            <a:r>
              <a:rPr lang="en-US" altLang="zh-CN" sz="1400" dirty="0" err="1">
                <a:solidFill>
                  <a:srgbClr val="FF0000"/>
                </a:solidFill>
              </a:rPr>
              <a:t>url</a:t>
            </a:r>
            <a:r>
              <a:rPr lang="en-US" altLang="zh-CN" sz="1400" dirty="0"/>
              <a:t>" value="${jdbc.url}" /&gt;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&lt;property name="</a:t>
            </a:r>
            <a:r>
              <a:rPr lang="en-US" altLang="zh-CN" sz="1400" dirty="0">
                <a:solidFill>
                  <a:srgbClr val="FF0000"/>
                </a:solidFill>
              </a:rPr>
              <a:t>username</a:t>
            </a:r>
            <a:r>
              <a:rPr lang="en-US" altLang="zh-CN" sz="1400" dirty="0"/>
              <a:t>" value="${</a:t>
            </a:r>
            <a:r>
              <a:rPr lang="en-US" altLang="zh-CN" sz="1400" dirty="0" err="1"/>
              <a:t>jdbc.uid</a:t>
            </a:r>
            <a:r>
              <a:rPr lang="en-US" altLang="zh-CN" sz="1400" dirty="0"/>
              <a:t>}" /&gt;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&lt;property name="</a:t>
            </a:r>
            <a:r>
              <a:rPr lang="en-US" altLang="zh-CN" sz="1400" dirty="0">
                <a:solidFill>
                  <a:srgbClr val="FF0000"/>
                </a:solidFill>
              </a:rPr>
              <a:t>password</a:t>
            </a:r>
            <a:r>
              <a:rPr lang="en-US" altLang="zh-CN" sz="1400" dirty="0"/>
              <a:t>" value="${jdbc.pwd}" /&gt;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&lt;/bean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注意：启动项目时，需要把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jdbc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驱动包放到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tomcat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下的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lib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目录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/>
              <a:t>数据库的操作流程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205" y="1054100"/>
            <a:ext cx="1039864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Hubble</a:t>
            </a:r>
            <a:r>
              <a:rPr lang="zh-CN" altLang="en-US" sz="1400" b="1" dirty="0"/>
              <a:t>数据库的</a:t>
            </a:r>
            <a:r>
              <a:rPr lang="en-US" altLang="zh-CN" sz="1400" b="1" dirty="0"/>
              <a:t>OLTP</a:t>
            </a:r>
            <a:r>
              <a:rPr lang="zh-CN" altLang="en-US" sz="1400" b="1" dirty="0"/>
              <a:t>操作</a:t>
            </a:r>
            <a:r>
              <a:rPr lang="zh-CN" altLang="en-US" sz="1400" b="1" dirty="0" smtClean="0"/>
              <a:t>流程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集成框架，应用</a:t>
            </a:r>
            <a:r>
              <a:rPr lang="zh-CN" altLang="en-US" sz="1400" b="1" dirty="0" smtClean="0"/>
              <a:t>开发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#</a:t>
            </a:r>
            <a:r>
              <a:rPr lang="en-US" altLang="zh-CN" sz="1400" b="1" dirty="0" err="1"/>
              <a:t>db.properties</a:t>
            </a:r>
            <a:r>
              <a:rPr lang="zh-CN" altLang="en-US" sz="1400" b="1" dirty="0"/>
              <a:t>配置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err="1"/>
              <a:t>jdbc.driver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com.beagledata.hubble.jdbc.HubbleDriver</a:t>
            </a:r>
            <a:endParaRPr lang="en-US" altLang="zh-CN" sz="1400" dirty="0"/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jdbc.url=</a:t>
            </a:r>
            <a:r>
              <a:rPr lang="en-US" altLang="zh-CN" sz="1400" dirty="0" err="1" smtClean="0"/>
              <a:t>jdbc:hubble</a:t>
            </a:r>
            <a:r>
              <a:rPr lang="en-US" altLang="zh-CN" sz="1400" dirty="0"/>
              <a:t>://192.168.1.215:31009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err="1"/>
              <a:t>jdbc.uid</a:t>
            </a:r>
            <a:r>
              <a:rPr lang="en-US" altLang="zh-CN" sz="1400" dirty="0"/>
              <a:t>=</a:t>
            </a:r>
            <a:r>
              <a:rPr lang="en-US" altLang="zh-CN" sz="1400" dirty="0" err="1"/>
              <a:t>hadoop</a:t>
            </a:r>
            <a:endParaRPr lang="en-US" altLang="zh-CN" sz="1400" dirty="0"/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jdbc.pwd</a:t>
            </a:r>
            <a:r>
              <a:rPr lang="en-US" altLang="zh-CN" sz="1400" dirty="0" smtClean="0"/>
              <a:t>=</a:t>
            </a:r>
          </a:p>
          <a:p>
            <a:pPr lvl="2"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#mapper</a:t>
            </a:r>
            <a:r>
              <a:rPr lang="zh-CN" altLang="en-US" sz="1400" b="1" dirty="0"/>
              <a:t>文件</a:t>
            </a:r>
            <a:r>
              <a:rPr lang="zh-CN" altLang="en-US" sz="1400" b="1" dirty="0" smtClean="0"/>
              <a:t>配置</a:t>
            </a:r>
            <a:endParaRPr lang="zh-CN" altLang="en-US" sz="1400" b="1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&lt;insert id="</a:t>
            </a:r>
            <a:r>
              <a:rPr lang="en-US" altLang="zh-CN" sz="1400" dirty="0" err="1"/>
              <a:t>insertsql</a:t>
            </a:r>
            <a:r>
              <a:rPr lang="en-US" altLang="zh-CN" sz="1400" dirty="0"/>
              <a:t>" </a:t>
            </a:r>
            <a:r>
              <a:rPr lang="en-US" altLang="zh-CN" sz="1400" b="1" dirty="0" err="1">
                <a:solidFill>
                  <a:srgbClr val="FF0000"/>
                </a:solidFill>
              </a:rPr>
              <a:t>statementType</a:t>
            </a:r>
            <a:r>
              <a:rPr lang="en-US" altLang="zh-CN" sz="1400" b="1" dirty="0">
                <a:solidFill>
                  <a:srgbClr val="FF0000"/>
                </a:solidFill>
              </a:rPr>
              <a:t>="STATEMENT" </a:t>
            </a:r>
            <a:r>
              <a:rPr lang="en-US" altLang="zh-CN" sz="1400" dirty="0" err="1"/>
              <a:t>parameterType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java.lang.String</a:t>
            </a:r>
            <a:r>
              <a:rPr lang="en-US" altLang="zh-CN" sz="1400" dirty="0"/>
              <a:t>"&gt;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  ${_parameter}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&lt;/insert&gt;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mybatis</a:t>
            </a:r>
            <a:r>
              <a:rPr lang="zh-CN" altLang="en-US" sz="1400" dirty="0" smtClean="0">
                <a:solidFill>
                  <a:srgbClr val="FF0000"/>
                </a:solidFill>
              </a:rPr>
              <a:t>的配置文件选择</a:t>
            </a:r>
            <a:r>
              <a:rPr lang="en-US" altLang="zh-CN" sz="1400" dirty="0" smtClean="0">
                <a:solidFill>
                  <a:srgbClr val="FF0000"/>
                </a:solidFill>
              </a:rPr>
              <a:t>statement</a:t>
            </a:r>
            <a:r>
              <a:rPr lang="zh-CN" altLang="en-US" sz="1400" dirty="0" smtClean="0">
                <a:solidFill>
                  <a:srgbClr val="FF0000"/>
                </a:solidFill>
              </a:rPr>
              <a:t>的类型时，指定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STATEMENT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类型，不要使用默认。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/>
              <a:t>数据库的操作流程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205" y="1054100"/>
            <a:ext cx="10398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Hubble</a:t>
            </a:r>
            <a:r>
              <a:rPr lang="zh-CN" altLang="en-US" sz="1400" b="1" dirty="0"/>
              <a:t>数据库的</a:t>
            </a:r>
            <a:r>
              <a:rPr lang="en-US" altLang="zh-CN" sz="1400" b="1" dirty="0" smtClean="0"/>
              <a:t>OLAP</a:t>
            </a:r>
            <a:r>
              <a:rPr lang="zh-CN" altLang="en-US" sz="1400" b="1" dirty="0"/>
              <a:t>操作</a:t>
            </a:r>
            <a:r>
              <a:rPr lang="zh-CN" altLang="en-US" sz="1400" b="1" dirty="0" smtClean="0"/>
              <a:t>流程</a:t>
            </a:r>
            <a:endParaRPr lang="en-US" altLang="zh-CN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hlinkClick r:id="rId4" action="ppaction://hlinkfile"/>
              </a:rPr>
              <a:t>hubble.pdf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支持</a:t>
            </a:r>
            <a:r>
              <a:rPr lang="zh-CN" altLang="en-US" sz="1400" b="1" dirty="0"/>
              <a:t>实时查询，加载到</a:t>
            </a:r>
            <a:r>
              <a:rPr lang="en-US" altLang="zh-CN" sz="1400" b="1" dirty="0" err="1"/>
              <a:t>hubble</a:t>
            </a:r>
            <a:r>
              <a:rPr lang="zh-CN" altLang="en-US" sz="1400" b="1" dirty="0" smtClean="0"/>
              <a:t>库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支持统计分析查询，加载到</a:t>
            </a:r>
            <a:r>
              <a:rPr lang="en-US" altLang="zh-CN" sz="1400" b="1" dirty="0"/>
              <a:t>hive</a:t>
            </a:r>
            <a:r>
              <a:rPr lang="zh-CN" altLang="en-US" sz="1400" b="1" dirty="0"/>
              <a:t>库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endParaRPr lang="en-US" altLang="zh-CN" sz="1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343017"/>
              </p:ext>
            </p:extLst>
          </p:nvPr>
        </p:nvGraphicFramePr>
        <p:xfrm>
          <a:off x="3131132" y="5093283"/>
          <a:ext cx="20256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0" name="包装程序外壳对象" showAsIcon="1" r:id="rId5" imgW="2026080" imgH="607320" progId="Package">
                  <p:embed/>
                </p:oleObj>
              </mc:Choice>
              <mc:Fallback>
                <p:oleObj name="包装程序外壳对象" showAsIcon="1" r:id="rId5" imgW="2026080" imgH="607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132" y="5093283"/>
                        <a:ext cx="2025650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94930"/>
              </p:ext>
            </p:extLst>
          </p:nvPr>
        </p:nvGraphicFramePr>
        <p:xfrm>
          <a:off x="2899357" y="2178955"/>
          <a:ext cx="22574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" name="包装程序外壳对象" showAsIcon="1" r:id="rId7" imgW="2257920" imgH="607320" progId="Package">
                  <p:embed/>
                </p:oleObj>
              </mc:Choice>
              <mc:Fallback>
                <p:oleObj name="包装程序外壳对象" showAsIcon="1" r:id="rId7" imgW="2257920" imgH="607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9357" y="2178955"/>
                        <a:ext cx="2257425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48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70242" y="4053568"/>
            <a:ext cx="4692550" cy="820738"/>
            <a:chOff x="1296" y="1824"/>
            <a:chExt cx="2983" cy="517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43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64121" y="1837418"/>
            <a:ext cx="4681538" cy="820737"/>
            <a:chOff x="1296" y="1824"/>
            <a:chExt cx="2976" cy="517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32852" y="1124404"/>
            <a:ext cx="4709723" cy="790575"/>
            <a:chOff x="1272" y="1986"/>
            <a:chExt cx="3049" cy="498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85" y="205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52" y="2077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kumimoji="0" lang="en-US" altLang="zh-CN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en-US" altLang="en-US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64121" y="3278868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434" y="18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64121" y="4779282"/>
            <a:ext cx="4752975" cy="685800"/>
            <a:chOff x="1272" y="1986"/>
            <a:chExt cx="3077" cy="432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5500007"/>
            <a:ext cx="4752975" cy="685800"/>
            <a:chOff x="1272" y="1986"/>
            <a:chExt cx="3077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3164121" y="2558143"/>
            <a:ext cx="4681538" cy="685800"/>
            <a:chOff x="1296" y="1824"/>
            <a:chExt cx="2976" cy="432"/>
          </a:xfrm>
        </p:grpSpPr>
        <p:sp>
          <p:nvSpPr>
            <p:cNvPr id="37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708" y="1960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397" y="188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0297" y="920192"/>
            <a:ext cx="10398642" cy="46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 smtClean="0"/>
              <a:t>HTAP</a:t>
            </a:r>
            <a:r>
              <a:rPr lang="zh-CN" altLang="en-US" sz="3600" b="1" dirty="0" smtClean="0"/>
              <a:t>的定义：</a:t>
            </a:r>
            <a:endParaRPr lang="en-US" altLang="zh-CN" sz="36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400" b="1" dirty="0"/>
              <a:t>什么叫 </a:t>
            </a:r>
            <a:r>
              <a:rPr lang="en-US" altLang="zh-CN" sz="1400" b="1" dirty="0" smtClean="0"/>
              <a:t>HTAP</a:t>
            </a:r>
            <a:r>
              <a:rPr lang="zh-CN" altLang="en-US" sz="1400" b="1" dirty="0" smtClean="0"/>
              <a:t>？</a:t>
            </a:r>
            <a:endParaRPr lang="en-US" altLang="zh-CN" sz="1400" b="1" dirty="0"/>
          </a:p>
          <a:p>
            <a:pPr lvl="1">
              <a:lnSpc>
                <a:spcPct val="150000"/>
              </a:lnSpc>
            </a:pPr>
            <a:r>
              <a:rPr lang="en-US" altLang="zh-CN" sz="1400" b="1" dirty="0" smtClean="0"/>
              <a:t>	</a:t>
            </a:r>
            <a:r>
              <a:rPr lang="zh-CN" altLang="en-US" sz="1400" dirty="0" smtClean="0"/>
              <a:t>混合</a:t>
            </a:r>
            <a:r>
              <a:rPr lang="zh-CN" altLang="en-US" sz="1400" dirty="0"/>
              <a:t>事务</a:t>
            </a:r>
            <a:r>
              <a:rPr lang="en-US" altLang="zh-CN" sz="1400" dirty="0"/>
              <a:t>/</a:t>
            </a:r>
            <a:r>
              <a:rPr lang="zh-CN" altLang="en-US" sz="1400" dirty="0"/>
              <a:t>分析处理（</a:t>
            </a:r>
            <a:r>
              <a:rPr lang="en-US" altLang="zh-CN" sz="1400" dirty="0"/>
              <a:t>HTAP Hybrid Transactional/Analytical Processing</a:t>
            </a:r>
            <a:r>
              <a:rPr lang="zh-CN" altLang="en-US" sz="1400" dirty="0" smtClean="0"/>
              <a:t>）：在</a:t>
            </a:r>
            <a:r>
              <a:rPr lang="zh-CN" altLang="en-US" sz="1400" dirty="0"/>
              <a:t>保留原有在线交易功能的</a:t>
            </a:r>
            <a:r>
              <a:rPr lang="zh-CN" altLang="en-US" sz="1400" dirty="0" smtClean="0"/>
              <a:t>同时</a:t>
            </a:r>
            <a:r>
              <a:rPr lang="zh-CN" altLang="en-US" sz="1400" dirty="0"/>
              <a:t>，也强调了数据库原生计算分析的能力。支持混合负载的数据库能够避免在传统架构中，在线与离线数据库之间大量的</a:t>
            </a:r>
            <a:r>
              <a:rPr lang="zh-CN" altLang="en-US" sz="1400" dirty="0" smtClean="0"/>
              <a:t>数据</a:t>
            </a:r>
            <a:r>
              <a:rPr lang="zh-CN" altLang="en-US" sz="1400" dirty="0"/>
              <a:t>交互，同时也能够针对最新的业务数据进行实时统计分析。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当前新的业务需求下，数据库除了应对操作型业务，还</a:t>
            </a:r>
            <a:r>
              <a:rPr lang="zh-CN" altLang="en-US" sz="1400" smtClean="0"/>
              <a:t>会实时</a:t>
            </a:r>
            <a:r>
              <a:rPr lang="zh-CN" altLang="en-US" sz="1400"/>
              <a:t>进行</a:t>
            </a:r>
            <a:r>
              <a:rPr lang="zh-CN" altLang="en-US" sz="1400" smtClean="0"/>
              <a:t>数据</a:t>
            </a:r>
            <a:r>
              <a:rPr lang="zh-CN" altLang="en-US" sz="1400" dirty="0"/>
              <a:t>监控，数据报告和决策辅助方面有许多数据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实时应用的场景。传统架构中</a:t>
            </a:r>
            <a:r>
              <a:rPr lang="en-US" altLang="zh-CN" sz="1400" dirty="0"/>
              <a:t>OLTP</a:t>
            </a:r>
            <a:r>
              <a:rPr lang="zh-CN" altLang="en-US" sz="1400" dirty="0"/>
              <a:t>和</a:t>
            </a:r>
            <a:r>
              <a:rPr lang="en-US" altLang="zh-CN" sz="1400" dirty="0"/>
              <a:t>OLAP</a:t>
            </a:r>
            <a:r>
              <a:rPr lang="zh-CN" altLang="en-US" sz="1400" dirty="0"/>
              <a:t>两类业务是完全分离的。两者的隔离导致整个系统在数据一致性，数据平台管理上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/>
              <a:t>带来了巨大的阻碍。此前，</a:t>
            </a:r>
            <a:r>
              <a:rPr lang="en-US" altLang="zh-CN" sz="1400" dirty="0"/>
              <a:t>RDBMS</a:t>
            </a:r>
            <a:r>
              <a:rPr lang="zh-CN" altLang="en-US" sz="1400" dirty="0"/>
              <a:t>和大数据（</a:t>
            </a:r>
            <a:r>
              <a:rPr lang="en-US" altLang="zh-CN" sz="1400" dirty="0"/>
              <a:t>Hadoop</a:t>
            </a:r>
            <a:r>
              <a:rPr lang="zh-CN" altLang="en-US" sz="1400" dirty="0"/>
              <a:t>）分别成为数据处理的两个方面，一旦一种架构选择了一种场景，就</a:t>
            </a:r>
            <a:r>
              <a:rPr lang="zh-CN" altLang="en-US" sz="1400" dirty="0" smtClean="0"/>
              <a:t>不得不</a:t>
            </a:r>
            <a:r>
              <a:rPr lang="zh-CN" altLang="en-US" sz="1400" dirty="0"/>
              <a:t>放弃另一种场景。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因此</a:t>
            </a:r>
            <a:r>
              <a:rPr lang="zh-CN" altLang="en-US" sz="1400" dirty="0"/>
              <a:t>，</a:t>
            </a:r>
            <a:r>
              <a:rPr lang="en-US" altLang="zh-CN" sz="1400" dirty="0"/>
              <a:t>HTAP</a:t>
            </a:r>
            <a:r>
              <a:rPr lang="zh-CN" altLang="en-US" sz="1400" dirty="0"/>
              <a:t>混合事务</a:t>
            </a:r>
            <a:r>
              <a:rPr lang="en-US" altLang="zh-CN" sz="1400" dirty="0"/>
              <a:t>/</a:t>
            </a:r>
            <a:r>
              <a:rPr lang="zh-CN" altLang="en-US" sz="1400" dirty="0"/>
              <a:t>分析处理模式成为数据库发展的一个新要求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endParaRPr lang="zh-CN" altLang="en-US" sz="1400" b="1" dirty="0"/>
          </a:p>
          <a:p>
            <a:pPr lvl="1">
              <a:lnSpc>
                <a:spcPct val="150000"/>
              </a:lnSpc>
            </a:pPr>
            <a:r>
              <a:rPr lang="zh-CN" altLang="en-US" sz="1400" b="1" dirty="0"/>
              <a:t>总结：</a:t>
            </a:r>
            <a:r>
              <a:rPr lang="en-US" altLang="zh-CN" sz="1400" b="1" dirty="0" smtClean="0"/>
              <a:t>HTAP</a:t>
            </a:r>
            <a:r>
              <a:rPr lang="zh-CN" altLang="en-US" sz="1400" b="1" dirty="0" smtClean="0"/>
              <a:t>：就是如何</a:t>
            </a:r>
            <a:r>
              <a:rPr lang="zh-CN" altLang="en-US" sz="1400" b="1" dirty="0"/>
              <a:t>在</a:t>
            </a:r>
            <a:r>
              <a:rPr lang="en-US" altLang="zh-CN" sz="1400" b="1" dirty="0"/>
              <a:t>OLTP</a:t>
            </a:r>
            <a:r>
              <a:rPr lang="zh-CN" altLang="en-US" sz="1400" b="1" dirty="0"/>
              <a:t>单一数据系统上，提供</a:t>
            </a:r>
            <a:r>
              <a:rPr lang="en-US" altLang="zh-CN" sz="1400" b="1" dirty="0"/>
              <a:t>OLAP</a:t>
            </a:r>
            <a:r>
              <a:rPr lang="zh-CN" altLang="en-US" sz="1400" b="1" dirty="0"/>
              <a:t>操作。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882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hubble</a:t>
            </a:r>
            <a:r>
              <a:rPr lang="zh-CN" altLang="en-US" dirty="0"/>
              <a:t>的运行维护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205" y="1054100"/>
            <a:ext cx="1039864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一些常见的集群运行问题集成框架，应用</a:t>
            </a:r>
            <a:r>
              <a:rPr lang="zh-CN" altLang="en-US" sz="2000" b="1" dirty="0" smtClean="0"/>
              <a:t>开发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查看节点运行状态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	</a:t>
            </a:r>
            <a:r>
              <a:rPr lang="en-US" altLang="zh-CN" sz="1400" dirty="0" smtClean="0"/>
              <a:t>select </a:t>
            </a:r>
            <a:r>
              <a:rPr lang="en-US" altLang="zh-CN" sz="1400" dirty="0"/>
              <a:t>* from </a:t>
            </a:r>
            <a:r>
              <a:rPr lang="en-US" altLang="zh-CN" sz="1400" dirty="0" err="1"/>
              <a:t>system.runtime.nodes</a:t>
            </a:r>
            <a:r>
              <a:rPr lang="en-US" altLang="zh-CN" sz="1400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监控页面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hlinkClick r:id="rId3"/>
              </a:rPr>
              <a:t>http://192.168.1.215:31009/ui/#/</a:t>
            </a:r>
            <a:r>
              <a:rPr lang="en-US" altLang="zh-CN" sz="1400" dirty="0" smtClean="0">
                <a:hlinkClick r:id="rId3"/>
              </a:rPr>
              <a:t>dashboard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日志文件</a:t>
            </a:r>
            <a:endParaRPr lang="en-US" altLang="zh-CN" sz="2000" b="1" dirty="0"/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~/</a:t>
            </a:r>
            <a:r>
              <a:rPr lang="en-US" altLang="zh-CN" sz="1400" dirty="0" err="1" smtClean="0"/>
              <a:t>hubble</a:t>
            </a:r>
            <a:r>
              <a:rPr lang="en-US" altLang="zh-CN" sz="1400" dirty="0" smtClean="0"/>
              <a:t>/logs/</a:t>
            </a:r>
            <a:r>
              <a:rPr lang="zh-CN" altLang="en-US" sz="1400" dirty="0" smtClean="0"/>
              <a:t>路径下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en-US" altLang="zh-CN" sz="1400" dirty="0" smtClean="0"/>
              <a:t>Master</a:t>
            </a:r>
            <a:r>
              <a:rPr lang="zh-CN" altLang="en-US" sz="1400" dirty="0" smtClean="0"/>
              <a:t>节点，日志名称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hubble-hadoop-master-master.log</a:t>
            </a:r>
          </a:p>
          <a:p>
            <a:pPr lvl="2">
              <a:lnSpc>
                <a:spcPct val="150000"/>
              </a:lnSpc>
            </a:pPr>
            <a:r>
              <a:rPr lang="en-US" altLang="zh-CN" sz="1400" dirty="0" err="1" smtClean="0"/>
              <a:t>Shardsever</a:t>
            </a:r>
            <a:r>
              <a:rPr lang="zh-CN" altLang="en-US" sz="1400" dirty="0" smtClean="0"/>
              <a:t>节点，日志名称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en-US" altLang="zh-CN" sz="1400" dirty="0"/>
              <a:t>	hubble-hadoop-shardserver-node1.log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0137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64121" y="1837418"/>
            <a:ext cx="4681538" cy="820737"/>
            <a:chOff x="1296" y="1824"/>
            <a:chExt cx="2976" cy="517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64121" y="3998005"/>
            <a:ext cx="4752975" cy="685800"/>
            <a:chOff x="1272" y="1986"/>
            <a:chExt cx="3077" cy="432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8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45" y="2077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64121" y="3278868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434" y="18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53235" y="1097983"/>
            <a:ext cx="4677284" cy="820738"/>
            <a:chOff x="1272" y="1986"/>
            <a:chExt cx="3028" cy="517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64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kumimoji="0" lang="en-US" altLang="zh-CN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en-US" altLang="en-US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5500007"/>
            <a:ext cx="4752975" cy="685800"/>
            <a:chOff x="1272" y="1986"/>
            <a:chExt cx="3077" cy="432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3164121" y="2558143"/>
            <a:ext cx="4681538" cy="685800"/>
            <a:chOff x="1296" y="1824"/>
            <a:chExt cx="2976" cy="432"/>
          </a:xfrm>
        </p:grpSpPr>
        <p:sp>
          <p:nvSpPr>
            <p:cNvPr id="37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708" y="1960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397" y="188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3174325" y="4752749"/>
            <a:ext cx="4714574" cy="685800"/>
            <a:chOff x="1296" y="1824"/>
            <a:chExt cx="2997" cy="432"/>
          </a:xfrm>
        </p:grpSpPr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57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gray">
            <a:xfrm>
              <a:off x="1714" y="1934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7213" y="1054100"/>
            <a:ext cx="103986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适用</a:t>
            </a:r>
            <a:r>
              <a:rPr lang="zh-CN" altLang="en-US" sz="2000" b="1" dirty="0" smtClean="0"/>
              <a:t>场景介绍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替换</a:t>
            </a:r>
            <a:r>
              <a:rPr lang="en-US" altLang="zh-CN" sz="1600" dirty="0"/>
              <a:t>hive</a:t>
            </a:r>
            <a:r>
              <a:rPr lang="zh-CN" altLang="en-US" sz="1600" dirty="0"/>
              <a:t>，做数据分析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大数据下的实时查询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实时联机</a:t>
            </a:r>
            <a:r>
              <a:rPr lang="zh-CN" altLang="en-US" sz="1600" dirty="0" smtClean="0"/>
              <a:t>交易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81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7213" y="1054100"/>
            <a:ext cx="10398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实时处理案例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	</a:t>
            </a:r>
            <a:r>
              <a:rPr lang="zh-CN" altLang="en-US" sz="2000" b="1" dirty="0"/>
              <a:t>某某</a:t>
            </a:r>
            <a:r>
              <a:rPr lang="zh-CN" altLang="en-US" sz="2000" b="1" dirty="0" smtClean="0"/>
              <a:t>大屏流式处理：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39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7213" y="1054100"/>
            <a:ext cx="10398642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离线处理</a:t>
            </a:r>
            <a:r>
              <a:rPr lang="zh-CN" altLang="en-US" sz="2000" b="1" dirty="0"/>
              <a:t>案例</a:t>
            </a:r>
            <a:endParaRPr lang="en-US" altLang="zh-CN" sz="2000" b="1" dirty="0" smtClean="0"/>
          </a:p>
          <a:p>
            <a:pPr lvl="2">
              <a:lnSpc>
                <a:spcPct val="150000"/>
              </a:lnSpc>
            </a:pPr>
            <a:r>
              <a:rPr lang="zh-CN" altLang="en-US" sz="2000" b="1" dirty="0" smtClean="0"/>
              <a:t>某校离线处理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494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309014" y="205468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66FF"/>
                </a:solidFill>
              </a:rPr>
              <a:t>目录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164121" y="1837418"/>
            <a:ext cx="4681538" cy="820737"/>
            <a:chOff x="1296" y="1824"/>
            <a:chExt cx="2976" cy="517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C23CA90-1F44-4107-9899-AC694F93D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安装部署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164121" y="3998005"/>
            <a:ext cx="4752975" cy="685800"/>
            <a:chOff x="1272" y="1986"/>
            <a:chExt cx="3077" cy="432"/>
          </a:xfrm>
        </p:grpSpPr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00920F24-5C4C-4BF2-A88D-E3EFB9873D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63" y="2053"/>
              <a:ext cx="2786" cy="29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gray">
            <a:xfrm>
              <a:off x="1645" y="2077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运行维护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374" y="2077"/>
              <a:ext cx="2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164121" y="3278868"/>
            <a:ext cx="4724400" cy="685800"/>
            <a:chOff x="1296" y="1824"/>
            <a:chExt cx="2976" cy="432"/>
          </a:xfrm>
        </p:grpSpPr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3E8E5884-77B9-41F9-95D8-5DB2D09787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1659" y="1915"/>
              <a:ext cx="25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的操作流程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gray">
            <a:xfrm>
              <a:off x="1434" y="18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3164121" y="4779282"/>
            <a:ext cx="4752975" cy="685800"/>
            <a:chOff x="1272" y="1986"/>
            <a:chExt cx="3077" cy="432"/>
          </a:xfrm>
        </p:grpSpPr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2A0BD549-690F-4E96-B1BF-DE68ED0869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13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案例介绍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gray">
            <a:xfrm>
              <a:off x="1369" y="2077"/>
              <a:ext cx="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3164121" y="1126220"/>
            <a:ext cx="4666471" cy="820738"/>
            <a:chOff x="1272" y="1986"/>
            <a:chExt cx="3021" cy="517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3869082C-07E8-4710-BEBB-4C73FCCB6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57" y="2051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gray">
            <a:xfrm>
              <a:off x="1272" y="1986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gray">
            <a:xfrm>
              <a:off x="1704" y="2096"/>
              <a:ext cx="247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kumimoji="0" lang="en-US" altLang="zh-CN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en-US" altLang="en-US" sz="18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1370" y="2049"/>
              <a:ext cx="2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3164121" y="2558143"/>
            <a:ext cx="4681538" cy="685800"/>
            <a:chOff x="1296" y="1824"/>
            <a:chExt cx="2976" cy="432"/>
          </a:xfrm>
        </p:grpSpPr>
        <p:sp>
          <p:nvSpPr>
            <p:cNvPr id="37" name="AutoShape 10">
              <a:extLst>
                <a:ext uri="{FF2B5EF4-FFF2-40B4-BE49-F238E27FC236}">
                  <a16:creationId xmlns:a16="http://schemas.microsoft.com/office/drawing/2014/main" id="{8370F20D-EF68-4CC7-8D50-9534D88989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2DB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rgbClr val="0092DB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0092DB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gray">
            <a:xfrm>
              <a:off x="1701" y="1946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Hubble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kumimoji="0"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3"/>
            <p:cNvSpPr txBox="1">
              <a:spLocks noChangeArrowheads="1"/>
            </p:cNvSpPr>
            <p:nvPr/>
          </p:nvSpPr>
          <p:spPr bwMode="gray">
            <a:xfrm>
              <a:off x="1397" y="1886"/>
              <a:ext cx="2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zh-CN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4"/>
          <p:cNvGrpSpPr>
            <a:grpSpLocks/>
          </p:cNvGrpSpPr>
          <p:nvPr/>
        </p:nvGrpSpPr>
        <p:grpSpPr bwMode="auto">
          <a:xfrm>
            <a:off x="3174325" y="5533120"/>
            <a:ext cx="4736598" cy="685800"/>
            <a:chOff x="1296" y="1824"/>
            <a:chExt cx="3011" cy="432"/>
          </a:xfrm>
        </p:grpSpPr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F77E7457-F2DB-4E34-A022-1C25C9CFF4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71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6D00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rgbClr val="ED6D00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黑体" charset="0"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ED6D0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gray">
            <a:xfrm>
              <a:off x="1728" y="1934"/>
              <a:ext cx="24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FAQ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及练习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gray">
            <a:xfrm>
              <a:off x="1391" y="1886"/>
              <a:ext cx="2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细黑" panose="0201060004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6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12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kumimoji="0"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5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7231" y="2407203"/>
            <a:ext cx="5064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+mj-ea"/>
              </a:rPr>
              <a:t>THANK </a:t>
            </a: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+mj-ea"/>
              </a:rPr>
              <a:t>YOU</a:t>
            </a:r>
            <a:endParaRPr lang="zh-CN" altLang="en-US" sz="8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Rectangle 4_1"/>
          <p:cNvSpPr/>
          <p:nvPr/>
        </p:nvSpPr>
        <p:spPr>
          <a:xfrm rot="2700000">
            <a:off x="3711552" y="1053000"/>
            <a:ext cx="4752000" cy="47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" name="矩形 5"/>
          <p:cNvSpPr/>
          <p:nvPr/>
        </p:nvSpPr>
        <p:spPr>
          <a:xfrm rot="2700000">
            <a:off x="4071552" y="1413000"/>
            <a:ext cx="4032000" cy="403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070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7702" y="821320"/>
            <a:ext cx="1039864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</a:t>
            </a:r>
            <a:r>
              <a:rPr lang="zh-CN" altLang="en-US" sz="2400" b="1" dirty="0"/>
              <a:t>能干什么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1. Hubble</a:t>
            </a:r>
            <a:r>
              <a:rPr lang="zh-CN" altLang="en-US" sz="2000" b="1" dirty="0"/>
              <a:t>能支持</a:t>
            </a:r>
            <a:r>
              <a:rPr lang="en-US" altLang="zh-CN" sz="2000" b="1" dirty="0"/>
              <a:t>HTAP</a:t>
            </a:r>
            <a:r>
              <a:rPr lang="zh-CN" altLang="en-US" sz="2000" b="1" dirty="0" smtClean="0"/>
              <a:t>场景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b="1" dirty="0" smtClean="0"/>
              <a:t>	</a:t>
            </a:r>
            <a:r>
              <a:rPr lang="en-US" altLang="zh-CN" sz="1400" dirty="0" smtClean="0"/>
              <a:t>HTAP</a:t>
            </a:r>
            <a:r>
              <a:rPr lang="zh-CN" altLang="en-US" sz="1400" dirty="0"/>
              <a:t>数据处理大致可以分成两大类：联机事务处理</a:t>
            </a:r>
            <a:r>
              <a:rPr lang="en-US" altLang="zh-CN" sz="1400" dirty="0"/>
              <a:t>OLTP</a:t>
            </a:r>
            <a:r>
              <a:rPr lang="zh-CN" altLang="en-US" sz="1400" dirty="0"/>
              <a:t>（</a:t>
            </a:r>
            <a:r>
              <a:rPr lang="en-US" altLang="zh-CN" sz="1400" dirty="0"/>
              <a:t>on-line transaction processing</a:t>
            </a:r>
            <a:r>
              <a:rPr lang="zh-CN" altLang="en-US" sz="1400" dirty="0"/>
              <a:t>）、联机分析</a:t>
            </a:r>
            <a:r>
              <a:rPr lang="zh-CN" altLang="en-US" sz="1400" dirty="0" smtClean="0"/>
              <a:t>处理</a:t>
            </a:r>
            <a:r>
              <a:rPr lang="en-US" altLang="zh-CN" sz="1400" dirty="0" smtClean="0"/>
              <a:t>OLAP</a:t>
            </a:r>
            <a:r>
              <a:rPr lang="zh-CN" altLang="en-US" sz="1400" dirty="0" smtClean="0"/>
              <a:t>（</a:t>
            </a:r>
            <a:r>
              <a:rPr lang="en-US" altLang="zh-CN" sz="1400" dirty="0"/>
              <a:t>On-Line Analytical Processing</a:t>
            </a:r>
            <a:r>
              <a:rPr lang="zh-CN" altLang="en-US" sz="1400" dirty="0"/>
              <a:t>）。</a:t>
            </a:r>
            <a:r>
              <a:rPr lang="en-US" altLang="zh-CN" sz="1400" dirty="0"/>
              <a:t>OLTP</a:t>
            </a:r>
            <a:r>
              <a:rPr lang="zh-CN" altLang="en-US" sz="1400" dirty="0"/>
              <a:t>是传统的关系型数据库的主要应用，主要是基本的、日常的</a:t>
            </a:r>
            <a:r>
              <a:rPr lang="zh-CN" altLang="en-US" sz="1400" dirty="0" smtClean="0"/>
              <a:t>事务处理</a:t>
            </a:r>
            <a:r>
              <a:rPr lang="zh-CN" altLang="en-US" sz="1400" dirty="0"/>
              <a:t>，例如银行交易。</a:t>
            </a:r>
            <a:r>
              <a:rPr lang="en-US" altLang="zh-CN" sz="1400" dirty="0"/>
              <a:t>OLAP</a:t>
            </a:r>
            <a:r>
              <a:rPr lang="zh-CN" altLang="en-US" sz="1400" dirty="0"/>
              <a:t>是数据仓库系统的主要应用，支持复杂的分析操作，侧重决策支持，并且提供直观易懂的</a:t>
            </a:r>
            <a:r>
              <a:rPr lang="zh-CN" altLang="en-US" sz="1400" dirty="0" smtClean="0"/>
              <a:t>查询结果。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2. </a:t>
            </a:r>
            <a:r>
              <a:rPr lang="en-US" altLang="zh-CN" sz="2000" b="1" dirty="0" smtClean="0"/>
              <a:t>OLTP</a:t>
            </a:r>
          </a:p>
          <a:p>
            <a:pPr lvl="1">
              <a:lnSpc>
                <a:spcPct val="150000"/>
              </a:lnSpc>
            </a:pPr>
            <a:r>
              <a:rPr lang="en-US" altLang="zh-CN" sz="1400" b="1" dirty="0"/>
              <a:t>	</a:t>
            </a:r>
            <a:r>
              <a:rPr lang="en-US" altLang="zh-CN" sz="1400" dirty="0"/>
              <a:t>OLTP</a:t>
            </a:r>
            <a:r>
              <a:rPr lang="zh-CN" altLang="en-US" sz="1400" dirty="0"/>
              <a:t>，也叫联机事务处理（</a:t>
            </a:r>
            <a:r>
              <a:rPr lang="en-US" altLang="zh-CN" sz="1400" dirty="0"/>
              <a:t>Online Transaction Processing</a:t>
            </a:r>
            <a:r>
              <a:rPr lang="zh-CN" altLang="en-US" sz="1400" dirty="0"/>
              <a:t>），表示事务性非常高的系统，一般都是高可用</a:t>
            </a:r>
            <a:r>
              <a:rPr lang="zh-CN" altLang="en-US" sz="1400" dirty="0" smtClean="0"/>
              <a:t>的在线</a:t>
            </a:r>
            <a:r>
              <a:rPr lang="zh-CN" altLang="en-US" sz="1400" dirty="0"/>
              <a:t>系统，以小的事务以及小的查询为主，评估其系统的时候，一般看其每秒执行的</a:t>
            </a:r>
            <a:r>
              <a:rPr lang="en-US" altLang="zh-CN" sz="1400" dirty="0"/>
              <a:t>Transaction</a:t>
            </a:r>
            <a:r>
              <a:rPr lang="zh-CN" altLang="en-US" sz="1400" dirty="0"/>
              <a:t>以及</a:t>
            </a:r>
            <a:r>
              <a:rPr lang="en-US" altLang="zh-CN" sz="1400" dirty="0"/>
              <a:t>Execute SQL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数量</a:t>
            </a:r>
            <a:r>
              <a:rPr lang="zh-CN" altLang="en-US" sz="1400" dirty="0"/>
              <a:t>。在这样的系统中，单个数据库每秒处理的</a:t>
            </a:r>
            <a:r>
              <a:rPr lang="en-US" altLang="zh-CN" sz="1400" dirty="0"/>
              <a:t>Transaction</a:t>
            </a:r>
            <a:r>
              <a:rPr lang="zh-CN" altLang="en-US" sz="1400" dirty="0"/>
              <a:t>往往超过几百个，或者是几千个，</a:t>
            </a:r>
            <a:r>
              <a:rPr lang="en-US" altLang="zh-CN" sz="1400" dirty="0"/>
              <a:t>Select </a:t>
            </a:r>
            <a:r>
              <a:rPr lang="zh-CN" altLang="en-US" sz="1400" dirty="0"/>
              <a:t>语句的执行量每秒</a:t>
            </a:r>
            <a:r>
              <a:rPr lang="zh-CN" altLang="en-US" sz="1400" dirty="0" smtClean="0"/>
              <a:t>几千</a:t>
            </a:r>
            <a:r>
              <a:rPr lang="zh-CN" altLang="en-US" sz="1400" dirty="0"/>
              <a:t>甚至几万个。典型的</a:t>
            </a:r>
            <a:r>
              <a:rPr lang="en-US" altLang="zh-CN" sz="1400" dirty="0"/>
              <a:t>OLTP</a:t>
            </a:r>
            <a:r>
              <a:rPr lang="zh-CN" altLang="en-US" sz="1400" dirty="0"/>
              <a:t>系统有电子商务系统、银行、证券等，如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数据库，就是很典型的</a:t>
            </a:r>
            <a:r>
              <a:rPr lang="en-US" altLang="zh-CN" sz="1400" dirty="0"/>
              <a:t>OLTP</a:t>
            </a:r>
            <a:r>
              <a:rPr lang="zh-CN" altLang="en-US" sz="1400" dirty="0"/>
              <a:t>数据库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3. </a:t>
            </a:r>
            <a:r>
              <a:rPr lang="en-US" altLang="zh-CN" sz="2000" b="1" dirty="0" smtClean="0"/>
              <a:t>OLAP</a:t>
            </a:r>
          </a:p>
          <a:p>
            <a:pPr marL="457200" lvl="2">
              <a:lnSpc>
                <a:spcPct val="150000"/>
              </a:lnSpc>
            </a:pPr>
            <a:r>
              <a:rPr lang="en-US" altLang="zh-CN" sz="1400" b="1" dirty="0" smtClean="0"/>
              <a:t>	</a:t>
            </a:r>
            <a:r>
              <a:rPr lang="en-US" altLang="zh-CN" sz="1400" dirty="0" smtClean="0"/>
              <a:t>OLAP</a:t>
            </a:r>
            <a:r>
              <a:rPr lang="zh-CN" altLang="en-US" sz="1400" dirty="0"/>
              <a:t>，也叫联机分析处理（</a:t>
            </a:r>
            <a:r>
              <a:rPr lang="en-US" altLang="zh-CN" sz="1400" dirty="0"/>
              <a:t>Online Analytical Processing</a:t>
            </a:r>
            <a:r>
              <a:rPr lang="zh-CN" altLang="en-US" sz="1400" dirty="0"/>
              <a:t>）系统，有的时候也叫</a:t>
            </a:r>
            <a:r>
              <a:rPr lang="en-US" altLang="zh-CN" sz="1400" dirty="0"/>
              <a:t>DSS</a:t>
            </a:r>
            <a:r>
              <a:rPr lang="zh-CN" altLang="en-US" sz="1400" dirty="0"/>
              <a:t>决策支持系统，就是</a:t>
            </a:r>
            <a:r>
              <a:rPr lang="zh-CN" altLang="en-US" sz="1400" dirty="0" smtClean="0"/>
              <a:t>我们说</a:t>
            </a:r>
            <a:r>
              <a:rPr lang="zh-CN" altLang="en-US" sz="1400" dirty="0"/>
              <a:t>的数据仓库。在这样的系统中，语句的执行量不是考核标准，因为一条语句的执行时间可能会非常长，读取的数据也</a:t>
            </a:r>
            <a:r>
              <a:rPr lang="zh-CN" altLang="en-US" sz="1400" dirty="0" smtClean="0"/>
              <a:t>非常多</a:t>
            </a:r>
            <a:r>
              <a:rPr lang="zh-CN" altLang="en-US" sz="1400" dirty="0"/>
              <a:t>。</a:t>
            </a:r>
            <a:r>
              <a:rPr lang="zh-CN" altLang="en-US" sz="1400" dirty="0" smtClean="0"/>
              <a:t>所以，在</a:t>
            </a:r>
            <a:r>
              <a:rPr lang="zh-CN" altLang="en-US" sz="1400" dirty="0"/>
              <a:t>这样的系统中，考核的标准往往</a:t>
            </a:r>
            <a:r>
              <a:rPr lang="zh-CN" altLang="en-US" sz="1400" dirty="0" smtClean="0"/>
              <a:t>是系统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吞吐量，</a:t>
            </a:r>
            <a:r>
              <a:rPr lang="zh-CN" altLang="en-US" sz="1400" dirty="0"/>
              <a:t>如能达到多少</a:t>
            </a:r>
            <a:r>
              <a:rPr lang="en-US" altLang="zh-CN" sz="1400" dirty="0"/>
              <a:t>MB/s</a:t>
            </a:r>
            <a:r>
              <a:rPr lang="zh-CN" altLang="en-US" sz="1400" dirty="0"/>
              <a:t>的流量。</a:t>
            </a:r>
          </a:p>
          <a:p>
            <a:pPr marL="457200" lvl="2">
              <a:lnSpc>
                <a:spcPct val="150000"/>
              </a:lnSpc>
            </a:pPr>
            <a:r>
              <a:rPr lang="zh-CN" altLang="en-US" sz="1400" dirty="0"/>
              <a:t>常用的</a:t>
            </a:r>
            <a:r>
              <a:rPr lang="en-US" altLang="zh-CN" sz="1400" dirty="0"/>
              <a:t>AP</a:t>
            </a:r>
            <a:r>
              <a:rPr lang="zh-CN" altLang="en-US" sz="1400" dirty="0"/>
              <a:t>标准：</a:t>
            </a:r>
            <a:r>
              <a:rPr lang="en-US" altLang="zh-CN" sz="1400" dirty="0"/>
              <a:t>TPC-DS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TPC-H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380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9751" y="824367"/>
            <a:ext cx="10398642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</a:t>
            </a:r>
            <a:r>
              <a:rPr lang="zh-CN" altLang="en-US" sz="2400" b="1" dirty="0"/>
              <a:t>如何去</a:t>
            </a:r>
            <a:r>
              <a:rPr lang="zh-CN" altLang="en-US" sz="2400" b="1" dirty="0" smtClean="0"/>
              <a:t>做</a:t>
            </a:r>
            <a:r>
              <a:rPr lang="en-US" altLang="zh-CN" sz="2400" b="1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首先：看一下</a:t>
            </a:r>
            <a:r>
              <a:rPr lang="en-US" altLang="zh-CN" sz="2000" b="1" dirty="0" smtClean="0"/>
              <a:t>Hubble</a:t>
            </a:r>
            <a:r>
              <a:rPr lang="zh-CN" altLang="en-US" sz="2000" b="1" dirty="0"/>
              <a:t>的架构</a:t>
            </a:r>
            <a:r>
              <a:rPr lang="zh-CN" altLang="en-US" sz="2000" b="1" dirty="0" smtClean="0"/>
              <a:t>图：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07" y="1885491"/>
            <a:ext cx="6755063" cy="412588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199288" y="2675675"/>
            <a:ext cx="814083" cy="4223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角色</a:t>
            </a:r>
            <a:endParaRPr lang="zh-CN" altLang="en-US" sz="1400" dirty="0"/>
          </a:p>
        </p:txBody>
      </p:sp>
      <p:sp>
        <p:nvSpPr>
          <p:cNvPr id="9" name="右箭头 8"/>
          <p:cNvSpPr/>
          <p:nvPr/>
        </p:nvSpPr>
        <p:spPr>
          <a:xfrm>
            <a:off x="8178306" y="4159131"/>
            <a:ext cx="835065" cy="44835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角色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9013371" y="2525903"/>
            <a:ext cx="2114939" cy="68286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HubbleMaster</a:t>
            </a:r>
            <a:r>
              <a:rPr lang="en-US" altLang="zh-CN" sz="1200" b="1" dirty="0"/>
              <a:t>:</a:t>
            </a:r>
            <a:r>
              <a:rPr lang="zh-CN" altLang="en-US" sz="1200" b="1" dirty="0"/>
              <a:t>管理节点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013371" y="4040161"/>
            <a:ext cx="2114939" cy="68629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ShardServer</a:t>
            </a:r>
            <a:r>
              <a:rPr lang="zh-CN" altLang="en-US" sz="1200" b="1" dirty="0"/>
              <a:t>：数据节点</a:t>
            </a:r>
          </a:p>
        </p:txBody>
      </p:sp>
    </p:spTree>
    <p:extLst>
      <p:ext uri="{BB962C8B-B14F-4D97-AF65-F5344CB8AC3E}">
        <p14:creationId xmlns:p14="http://schemas.microsoft.com/office/powerpoint/2010/main" val="26451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Hubble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008" y="895479"/>
            <a:ext cx="10398642" cy="1061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Hubble </a:t>
            </a:r>
            <a:r>
              <a:rPr lang="zh-CN" altLang="en-US" sz="2400" b="1" dirty="0"/>
              <a:t>产品</a:t>
            </a:r>
            <a:r>
              <a:rPr lang="zh-CN" altLang="en-US" sz="2400" b="1" dirty="0" smtClean="0"/>
              <a:t>特性</a:t>
            </a:r>
            <a:endParaRPr lang="en-US" altLang="zh-CN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支持海量</a:t>
            </a:r>
            <a:r>
              <a:rPr lang="en-US" altLang="zh-CN" sz="2000" dirty="0"/>
              <a:t>/</a:t>
            </a:r>
            <a:r>
              <a:rPr lang="zh-CN" altLang="en-US" sz="2000" dirty="0"/>
              <a:t>高并发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18" y="2087232"/>
            <a:ext cx="6613094" cy="38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545"/>
  <p:tag name="MH_SECTIONID" val="546,547,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10985</TotalTime>
  <Words>2344</Words>
  <Application>Microsoft Office PowerPoint</Application>
  <PresentationFormat>宽屏</PresentationFormat>
  <Paragraphs>1000</Paragraphs>
  <Slides>66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Wingdings</vt:lpstr>
      <vt:lpstr>Office 主题​​</vt:lpstr>
      <vt:lpstr>包装程序外壳对象</vt:lpstr>
      <vt:lpstr>PowerPoint 演示文稿</vt:lpstr>
      <vt:lpstr>培训对象</vt:lpstr>
      <vt:lpstr>培训目标</vt:lpstr>
      <vt:lpstr>PowerPoint 演示文稿</vt:lpstr>
      <vt:lpstr>Hubble简介</vt:lpstr>
      <vt:lpstr>Hubble简介</vt:lpstr>
      <vt:lpstr>Hubble简介</vt:lpstr>
      <vt:lpstr>Hubble简介</vt:lpstr>
      <vt:lpstr>Hubble简介</vt:lpstr>
      <vt:lpstr>Hubble简介</vt:lpstr>
      <vt:lpstr>Hubble简介</vt:lpstr>
      <vt:lpstr>PowerPoint 演示文稿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Hubble数据库安装部署（重点*****）</vt:lpstr>
      <vt:lpstr>PowerPoint 演示文稿</vt:lpstr>
      <vt:lpstr>Hubble数据库的使用（重点*****）</vt:lpstr>
      <vt:lpstr>Hubble数据库的使用（重点*****）</vt:lpstr>
      <vt:lpstr>Hubble数据库的使用（重点*****）</vt:lpstr>
      <vt:lpstr>Hubble数据库的使用（重点*****）</vt:lpstr>
      <vt:lpstr>Hubble数据库的使用（重点*****）</vt:lpstr>
      <vt:lpstr>Hubble数据库的使用（重点*****）</vt:lpstr>
      <vt:lpstr>Hubble数据库的使用（重点*****）</vt:lpstr>
      <vt:lpstr>PowerPoint 演示文稿</vt:lpstr>
      <vt:lpstr>Hubble数据库的操作流程</vt:lpstr>
      <vt:lpstr>Hubble数据库的操作流程</vt:lpstr>
      <vt:lpstr>Hubble数据库的操作流程</vt:lpstr>
      <vt:lpstr>Hubble数据库的操作流程</vt:lpstr>
      <vt:lpstr>PowerPoint 演示文稿</vt:lpstr>
      <vt:lpstr>hubble的运行维护</vt:lpstr>
      <vt:lpstr>PowerPoint 演示文稿</vt:lpstr>
      <vt:lpstr>案例介绍</vt:lpstr>
      <vt:lpstr>案例介绍</vt:lpstr>
      <vt:lpstr>案例介绍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hairihan bao</dc:creator>
  <cp:lastModifiedBy>wulong</cp:lastModifiedBy>
  <cp:revision>2665</cp:revision>
  <dcterms:created xsi:type="dcterms:W3CDTF">2017-11-28T01:32:23Z</dcterms:created>
  <dcterms:modified xsi:type="dcterms:W3CDTF">2019-06-26T10:58:22Z</dcterms:modified>
</cp:coreProperties>
</file>