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301" r:id="rId5"/>
    <p:sldId id="332" r:id="rId6"/>
    <p:sldId id="327" r:id="rId7"/>
    <p:sldId id="326" r:id="rId8"/>
    <p:sldId id="329" r:id="rId9"/>
    <p:sldId id="330" r:id="rId10"/>
    <p:sldId id="333" r:id="rId11"/>
    <p:sldId id="325" r:id="rId12"/>
    <p:sldId id="324" r:id="rId13"/>
    <p:sldId id="323" r:id="rId14"/>
    <p:sldId id="322" r:id="rId15"/>
    <p:sldId id="321" r:id="rId16"/>
    <p:sldId id="320" r:id="rId17"/>
    <p:sldId id="297" r:id="rId18"/>
    <p:sldId id="319" r:id="rId19"/>
    <p:sldId id="343" r:id="rId20"/>
    <p:sldId id="342" r:id="rId21"/>
    <p:sldId id="341" r:id="rId22"/>
    <p:sldId id="340" r:id="rId23"/>
    <p:sldId id="339" r:id="rId24"/>
    <p:sldId id="338" r:id="rId25"/>
    <p:sldId id="336" r:id="rId26"/>
    <p:sldId id="337" r:id="rId27"/>
    <p:sldId id="335" r:id="rId28"/>
    <p:sldId id="370" r:id="rId29"/>
    <p:sldId id="373" r:id="rId30"/>
    <p:sldId id="372" r:id="rId31"/>
    <p:sldId id="371" r:id="rId32"/>
    <p:sldId id="369" r:id="rId33"/>
    <p:sldId id="368" r:id="rId34"/>
    <p:sldId id="298" r:id="rId35"/>
    <p:sldId id="374" r:id="rId36"/>
    <p:sldId id="378" r:id="rId37"/>
    <p:sldId id="299" r:id="rId38"/>
    <p:sldId id="377" r:id="rId39"/>
    <p:sldId id="376" r:id="rId40"/>
    <p:sldId id="375" r:id="rId41"/>
    <p:sldId id="300" r:id="rId42"/>
    <p:sldId id="379" r:id="rId43"/>
    <p:sldId id="381" r:id="rId44"/>
    <p:sldId id="382" r:id="rId45"/>
    <p:sldId id="380" r:id="rId46"/>
    <p:sldId id="383" r:id="rId47"/>
    <p:sldId id="385" r:id="rId48"/>
    <p:sldId id="386" r:id="rId49"/>
    <p:sldId id="387" r:id="rId50"/>
    <p:sldId id="384" r:id="rId51"/>
    <p:sldId id="388" r:id="rId52"/>
    <p:sldId id="390" r:id="rId53"/>
    <p:sldId id="391" r:id="rId54"/>
    <p:sldId id="302"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7BA4"/>
    <a:srgbClr val="526C9D"/>
    <a:srgbClr val="809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004" autoAdjust="0"/>
    <p:restoredTop sz="94660"/>
  </p:normalViewPr>
  <p:slideViewPr>
    <p:cSldViewPr snapToGrid="0">
      <p:cViewPr>
        <p:scale>
          <a:sx n="50" d="100"/>
          <a:sy n="50" d="100"/>
        </p:scale>
        <p:origin x="25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92726F-3FD6-4C2A-A952-F47D69B29A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E74708-51E0-4234-9C37-4BF80F901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2726F-3FD6-4C2A-A952-F47D69B29A8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74708-51E0-4234-9C37-4BF80F901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2726F-3FD6-4C2A-A952-F47D69B29A8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74708-51E0-4234-9C37-4BF80F901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3521;&#35821;&#20316;&#25991;&#20889;&#20316;&#27169;&#26495;.doc" TargetMode="Externa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11" name="文本框 25"/>
          <p:cNvSpPr>
            <a:spLocks noChangeArrowheads="1"/>
          </p:cNvSpPr>
          <p:nvPr/>
        </p:nvSpPr>
        <p:spPr bwMode="auto">
          <a:xfrm>
            <a:off x="1587501" y="1238589"/>
            <a:ext cx="9017000" cy="24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sz="15195" b="1" dirty="0">
                <a:ln w="12700">
                  <a:noFill/>
                </a:ln>
                <a:blipFill>
                  <a:blip r:embed="rId3"/>
                  <a:stretch>
                    <a:fillRect/>
                  </a:stretch>
                </a:blipFill>
                <a:effectLst>
                  <a:outerShdw blurRad="38100" dist="38100" dir="2700000" algn="tl">
                    <a:srgbClr val="000000">
                      <a:alpha val="43137"/>
                    </a:srgbClr>
                  </a:outerShdw>
                </a:effectLst>
                <a:latin typeface="Calibri" panose="020F0502020204030204"/>
                <a:ea typeface="等线" panose="02010600030101010101" pitchFamily="2" charset="-122"/>
                <a:sym typeface="+mn-lt"/>
              </a:rPr>
              <a:t>大学英语</a:t>
            </a:r>
            <a:r>
              <a:rPr lang="en-US" altLang="zh-CN" sz="15195" b="1" dirty="0">
                <a:ln w="12700">
                  <a:noFill/>
                </a:ln>
                <a:blipFill>
                  <a:blip r:embed="rId3"/>
                  <a:stretch>
                    <a:fillRect/>
                  </a:stretch>
                </a:blipFill>
                <a:effectLst>
                  <a:outerShdw blurRad="38100" dist="38100" dir="2700000" algn="tl">
                    <a:srgbClr val="000000">
                      <a:alpha val="43137"/>
                    </a:srgbClr>
                  </a:outerShdw>
                </a:effectLst>
                <a:latin typeface="Calibri" panose="020F0502020204030204"/>
                <a:ea typeface="等线" panose="02010600030101010101" pitchFamily="2" charset="-122"/>
                <a:sym typeface="+mn-lt"/>
              </a:rPr>
              <a:t>B</a:t>
            </a:r>
            <a:endParaRPr lang="en-US" altLang="zh-CN" sz="15195" b="1" dirty="0">
              <a:ln w="12700">
                <a:noFill/>
              </a:ln>
              <a:blipFill>
                <a:blip r:embed="rId3"/>
                <a:stretch>
                  <a:fillRect/>
                </a:stretch>
              </a:blipFill>
              <a:effectLst>
                <a:outerShdw blurRad="38100" dist="38100" dir="2700000" algn="tl">
                  <a:srgbClr val="000000">
                    <a:alpha val="43137"/>
                  </a:srgbClr>
                </a:outerShdw>
              </a:effectLst>
              <a:latin typeface="Calibri" panose="020F0502020204030204"/>
              <a:ea typeface="等线" panose="02010600030101010101" pitchFamily="2" charset="-122"/>
              <a:sym typeface="+mn-lt"/>
            </a:endParaRPr>
          </a:p>
        </p:txBody>
      </p:sp>
      <p:sp>
        <p:nvSpPr>
          <p:cNvPr id="13" name="文本框 12"/>
          <p:cNvSpPr txBox="1"/>
          <p:nvPr/>
        </p:nvSpPr>
        <p:spPr>
          <a:xfrm>
            <a:off x="3275359" y="3440541"/>
            <a:ext cx="6419850"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考纲及题型分析</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
        <p:nvSpPr>
          <p:cNvPr id="14" name="文本框 13"/>
          <p:cNvSpPr txBox="1"/>
          <p:nvPr/>
        </p:nvSpPr>
        <p:spPr>
          <a:xfrm>
            <a:off x="3425967" y="4637015"/>
            <a:ext cx="4879114" cy="521970"/>
          </a:xfrm>
          <a:prstGeom prst="rect">
            <a:avLst/>
          </a:prstGeom>
          <a:noFill/>
        </p:spPr>
        <p:txBody>
          <a:bodyPr wrap="square" rtlCol="0">
            <a:spAutoFit/>
          </a:bodyPr>
          <a:lstStyle/>
          <a:p>
            <a:pPr algn="ctr" defTabSz="457200"/>
            <a:r>
              <a:rPr kumimoji="1" lang="zh-CN" altLang="en-US" sz="2800" dirty="0">
                <a:solidFill>
                  <a:schemeClr val="bg1">
                    <a:lumMod val="65000"/>
                  </a:schemeClr>
                </a:solidFill>
                <a:latin typeface="+mn-ea"/>
              </a:rPr>
              <a:t>主讲人：孙武丽</a:t>
            </a:r>
            <a:endParaRPr kumimoji="1" lang="zh-CN" altLang="en-US" sz="2800" dirty="0">
              <a:solidFill>
                <a:schemeClr val="bg1">
                  <a:lumMod val="65000"/>
                </a:schemeClr>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3" name="文本框 2"/>
          <p:cNvSpPr txBox="1"/>
          <p:nvPr/>
        </p:nvSpPr>
        <p:spPr>
          <a:xfrm>
            <a:off x="2611120" y="1163320"/>
            <a:ext cx="3209925" cy="5015865"/>
          </a:xfrm>
          <a:prstGeom prst="rect">
            <a:avLst/>
          </a:prstGeom>
          <a:noFill/>
        </p:spPr>
        <p:txBody>
          <a:bodyPr wrap="square" rtlCol="0">
            <a:spAutoFit/>
          </a:bodyPr>
          <a:p>
            <a:pPr fontAlgn="auto">
              <a:lnSpc>
                <a:spcPts val="3840"/>
              </a:lnSpc>
            </a:pPr>
            <a:r>
              <a:rPr lang="en-US" altLang="zh-CN" sz="3200" b="1">
                <a:solidFill>
                  <a:srgbClr val="7030A0"/>
                </a:solidFill>
                <a:sym typeface="+mn-ea"/>
              </a:rPr>
              <a:t>1.</a:t>
            </a:r>
            <a:r>
              <a:rPr lang="zh-CN" altLang="en-US" sz="3200" b="1">
                <a:solidFill>
                  <a:srgbClr val="7030A0"/>
                </a:solidFill>
                <a:sym typeface="+mn-ea"/>
              </a:rPr>
              <a:t>天  气</a:t>
            </a:r>
            <a:endParaRPr lang="zh-CN" altLang="en-US" sz="3200" b="1">
              <a:solidFill>
                <a:srgbClr val="7030A0"/>
              </a:solidFill>
              <a:sym typeface="+mn-ea"/>
            </a:endParaRPr>
          </a:p>
          <a:p>
            <a:pPr fontAlgn="auto">
              <a:lnSpc>
                <a:spcPts val="3840"/>
              </a:lnSpc>
            </a:pPr>
            <a:r>
              <a:rPr lang="en-US" altLang="zh-CN" sz="3200" b="1">
                <a:solidFill>
                  <a:srgbClr val="7030A0"/>
                </a:solidFill>
                <a:sym typeface="+mn-ea"/>
              </a:rPr>
              <a:t>2.</a:t>
            </a:r>
            <a:r>
              <a:rPr lang="zh-CN" altLang="en-US" sz="3200" b="1">
                <a:solidFill>
                  <a:srgbClr val="7030A0"/>
                </a:solidFill>
                <a:sym typeface="+mn-ea"/>
              </a:rPr>
              <a:t>电  话</a:t>
            </a:r>
            <a:endParaRPr lang="zh-CN" altLang="en-US" sz="3200" b="1">
              <a:solidFill>
                <a:srgbClr val="7030A0"/>
              </a:solidFill>
            </a:endParaRPr>
          </a:p>
          <a:p>
            <a:pPr fontAlgn="auto">
              <a:lnSpc>
                <a:spcPts val="3840"/>
              </a:lnSpc>
            </a:pPr>
            <a:r>
              <a:rPr lang="en-US" altLang="zh-CN" sz="3200" b="1">
                <a:solidFill>
                  <a:srgbClr val="7030A0"/>
                </a:solidFill>
              </a:rPr>
              <a:t>3.</a:t>
            </a:r>
            <a:r>
              <a:rPr lang="zh-CN" altLang="en-US" sz="3200" b="1">
                <a:solidFill>
                  <a:srgbClr val="7030A0"/>
                </a:solidFill>
              </a:rPr>
              <a:t>称  赞</a:t>
            </a:r>
            <a:endParaRPr lang="zh-CN" altLang="en-US" sz="3200" b="1">
              <a:solidFill>
                <a:srgbClr val="7030A0"/>
              </a:solidFill>
            </a:endParaRPr>
          </a:p>
          <a:p>
            <a:pPr fontAlgn="auto">
              <a:lnSpc>
                <a:spcPts val="3840"/>
              </a:lnSpc>
            </a:pPr>
            <a:r>
              <a:rPr lang="en-US" altLang="zh-CN" sz="3200" b="1">
                <a:solidFill>
                  <a:srgbClr val="7030A0"/>
                </a:solidFill>
              </a:rPr>
              <a:t>4.</a:t>
            </a:r>
            <a:r>
              <a:rPr lang="zh-CN" altLang="en-US" sz="3200" b="1">
                <a:solidFill>
                  <a:srgbClr val="7030A0"/>
                </a:solidFill>
              </a:rPr>
              <a:t>道  别</a:t>
            </a:r>
            <a:endParaRPr lang="zh-CN" altLang="en-US" sz="3200" b="1">
              <a:solidFill>
                <a:srgbClr val="7030A0"/>
              </a:solidFill>
            </a:endParaRPr>
          </a:p>
          <a:p>
            <a:pPr fontAlgn="auto">
              <a:lnSpc>
                <a:spcPts val="3840"/>
              </a:lnSpc>
            </a:pPr>
            <a:r>
              <a:rPr lang="en-US" altLang="zh-CN" sz="3200" b="1">
                <a:solidFill>
                  <a:srgbClr val="7030A0"/>
                </a:solidFill>
              </a:rPr>
              <a:t>5.</a:t>
            </a:r>
            <a:r>
              <a:rPr lang="zh-CN" altLang="en-US" sz="3200" b="1">
                <a:solidFill>
                  <a:srgbClr val="7030A0"/>
                </a:solidFill>
              </a:rPr>
              <a:t>购  物</a:t>
            </a:r>
            <a:endParaRPr lang="zh-CN" altLang="en-US" sz="3200" b="1">
              <a:solidFill>
                <a:srgbClr val="7030A0"/>
              </a:solidFill>
            </a:endParaRPr>
          </a:p>
          <a:p>
            <a:pPr fontAlgn="auto">
              <a:lnSpc>
                <a:spcPts val="3840"/>
              </a:lnSpc>
            </a:pPr>
            <a:r>
              <a:rPr lang="en-US" altLang="zh-CN" sz="3200" b="1">
                <a:solidFill>
                  <a:srgbClr val="7030A0"/>
                </a:solidFill>
                <a:sym typeface="+mn-ea"/>
              </a:rPr>
              <a:t>6.</a:t>
            </a:r>
            <a:r>
              <a:rPr lang="zh-CN" altLang="en-US" sz="3200" b="1">
                <a:solidFill>
                  <a:srgbClr val="7030A0"/>
                </a:solidFill>
                <a:sym typeface="+mn-ea"/>
              </a:rPr>
              <a:t>致  歉</a:t>
            </a:r>
            <a:endParaRPr lang="zh-CN" altLang="en-US" sz="3200" b="1">
              <a:solidFill>
                <a:srgbClr val="7030A0"/>
              </a:solidFill>
            </a:endParaRPr>
          </a:p>
          <a:p>
            <a:pPr fontAlgn="auto">
              <a:lnSpc>
                <a:spcPts val="3840"/>
              </a:lnSpc>
            </a:pPr>
            <a:r>
              <a:rPr lang="en-US" altLang="zh-CN" sz="3200" b="1">
                <a:solidFill>
                  <a:srgbClr val="7030A0"/>
                </a:solidFill>
                <a:sym typeface="+mn-ea"/>
              </a:rPr>
              <a:t>7.</a:t>
            </a:r>
            <a:r>
              <a:rPr lang="zh-CN" altLang="en-US" sz="3200" b="1">
                <a:solidFill>
                  <a:srgbClr val="7030A0"/>
                </a:solidFill>
                <a:sym typeface="+mn-ea"/>
              </a:rPr>
              <a:t>致  谢</a:t>
            </a:r>
            <a:endParaRPr lang="zh-CN" altLang="en-US" sz="3200" b="1">
              <a:solidFill>
                <a:srgbClr val="7030A0"/>
              </a:solidFill>
            </a:endParaRPr>
          </a:p>
          <a:p>
            <a:pPr fontAlgn="auto">
              <a:lnSpc>
                <a:spcPts val="3840"/>
              </a:lnSpc>
            </a:pPr>
            <a:r>
              <a:rPr lang="en-US" altLang="zh-CN" sz="3200" b="1">
                <a:solidFill>
                  <a:srgbClr val="7030A0"/>
                </a:solidFill>
              </a:rPr>
              <a:t>8.</a:t>
            </a:r>
            <a:r>
              <a:rPr lang="zh-CN" altLang="en-US" sz="3200" b="1">
                <a:solidFill>
                  <a:srgbClr val="7030A0"/>
                </a:solidFill>
              </a:rPr>
              <a:t>就  医</a:t>
            </a:r>
            <a:endParaRPr lang="zh-CN" altLang="en-US" sz="3200" b="1">
              <a:solidFill>
                <a:srgbClr val="7030A0"/>
              </a:solidFill>
            </a:endParaRPr>
          </a:p>
          <a:p>
            <a:pPr fontAlgn="auto">
              <a:lnSpc>
                <a:spcPts val="3840"/>
              </a:lnSpc>
            </a:pPr>
            <a:r>
              <a:rPr lang="en-US" altLang="zh-CN" sz="3200" b="1">
                <a:solidFill>
                  <a:srgbClr val="7030A0"/>
                </a:solidFill>
              </a:rPr>
              <a:t>9.</a:t>
            </a:r>
            <a:r>
              <a:rPr lang="zh-CN" altLang="en-US" sz="3200" b="1">
                <a:solidFill>
                  <a:srgbClr val="7030A0"/>
                </a:solidFill>
              </a:rPr>
              <a:t>请  求</a:t>
            </a:r>
            <a:endParaRPr lang="zh-CN" altLang="en-US" sz="3200" b="1">
              <a:solidFill>
                <a:srgbClr val="7030A0"/>
              </a:solidFill>
            </a:endParaRPr>
          </a:p>
          <a:p>
            <a:pPr fontAlgn="auto">
              <a:lnSpc>
                <a:spcPts val="3840"/>
              </a:lnSpc>
            </a:pPr>
            <a:r>
              <a:rPr lang="en-US" altLang="zh-CN" sz="3200" b="1">
                <a:solidFill>
                  <a:srgbClr val="7030A0"/>
                </a:solidFill>
                <a:sym typeface="+mn-ea"/>
              </a:rPr>
              <a:t>10.</a:t>
            </a:r>
            <a:r>
              <a:rPr lang="zh-CN" altLang="en-US" sz="3200" b="1">
                <a:solidFill>
                  <a:srgbClr val="7030A0"/>
                </a:solidFill>
                <a:sym typeface="+mn-ea"/>
              </a:rPr>
              <a:t>表 示 关 心</a:t>
            </a:r>
            <a:endParaRPr lang="zh-CN" altLang="en-US" sz="3200" b="1">
              <a:solidFill>
                <a:srgbClr val="7030A0"/>
              </a:solidFill>
              <a:sym typeface="+mn-ea"/>
            </a:endParaRPr>
          </a:p>
        </p:txBody>
      </p:sp>
      <p:sp>
        <p:nvSpPr>
          <p:cNvPr id="4" name="文本框 3"/>
          <p:cNvSpPr txBox="1"/>
          <p:nvPr/>
        </p:nvSpPr>
        <p:spPr>
          <a:xfrm>
            <a:off x="6269355" y="1163320"/>
            <a:ext cx="4525645" cy="5015865"/>
          </a:xfrm>
          <a:prstGeom prst="rect">
            <a:avLst/>
          </a:prstGeom>
          <a:noFill/>
        </p:spPr>
        <p:txBody>
          <a:bodyPr wrap="square" rtlCol="0">
            <a:spAutoFit/>
          </a:bodyPr>
          <a:p>
            <a:r>
              <a:rPr lang="en-US" altLang="zh-CN" sz="3200" b="1">
                <a:solidFill>
                  <a:srgbClr val="7030A0"/>
                </a:solidFill>
              </a:rPr>
              <a:t>11.</a:t>
            </a:r>
            <a:r>
              <a:rPr lang="zh-CN" altLang="en-US" sz="3200" b="1">
                <a:solidFill>
                  <a:srgbClr val="7030A0"/>
                </a:solidFill>
              </a:rPr>
              <a:t>提 出 建 议</a:t>
            </a:r>
            <a:r>
              <a:rPr lang="zh-CN" altLang="en-US" sz="3200" b="1">
                <a:solidFill>
                  <a:srgbClr val="7030A0"/>
                </a:solidFill>
                <a:sym typeface="+mn-ea"/>
              </a:rPr>
              <a:t>             </a:t>
            </a:r>
            <a:endParaRPr lang="zh-CN" altLang="en-US" sz="3200" b="1">
              <a:solidFill>
                <a:srgbClr val="7030A0"/>
              </a:solidFill>
            </a:endParaRPr>
          </a:p>
          <a:p>
            <a:r>
              <a:rPr lang="en-US" altLang="zh-CN" sz="3200" b="1">
                <a:solidFill>
                  <a:srgbClr val="7030A0"/>
                </a:solidFill>
                <a:sym typeface="+mn-ea"/>
              </a:rPr>
              <a:t>12.</a:t>
            </a:r>
            <a:r>
              <a:rPr lang="zh-CN" altLang="en-US" sz="3200" b="1">
                <a:solidFill>
                  <a:srgbClr val="7030A0"/>
                </a:solidFill>
                <a:sym typeface="+mn-ea"/>
              </a:rPr>
              <a:t>餐 馆 用 餐</a:t>
            </a:r>
            <a:endParaRPr lang="zh-CN" altLang="en-US" sz="3200" b="1">
              <a:solidFill>
                <a:srgbClr val="7030A0"/>
              </a:solidFill>
              <a:sym typeface="+mn-ea"/>
            </a:endParaRPr>
          </a:p>
          <a:p>
            <a:r>
              <a:rPr lang="en-US" altLang="zh-CN" sz="3200" b="1">
                <a:solidFill>
                  <a:srgbClr val="7030A0"/>
                </a:solidFill>
                <a:sym typeface="+mn-ea"/>
              </a:rPr>
              <a:t>13.</a:t>
            </a:r>
            <a:r>
              <a:rPr lang="zh-CN" altLang="en-US" sz="3200" b="1">
                <a:solidFill>
                  <a:srgbClr val="7030A0"/>
                </a:solidFill>
                <a:sym typeface="+mn-ea"/>
              </a:rPr>
              <a:t>交 通 工 具</a:t>
            </a:r>
            <a:endParaRPr lang="zh-CN" altLang="en-US" sz="3200" b="1">
              <a:solidFill>
                <a:srgbClr val="7030A0"/>
              </a:solidFill>
              <a:sym typeface="+mn-ea"/>
            </a:endParaRPr>
          </a:p>
          <a:p>
            <a:r>
              <a:rPr lang="en-US" altLang="zh-CN" sz="3200" b="1">
                <a:solidFill>
                  <a:srgbClr val="7030A0"/>
                </a:solidFill>
                <a:sym typeface="+mn-ea"/>
              </a:rPr>
              <a:t>14.</a:t>
            </a:r>
            <a:r>
              <a:rPr lang="zh-CN" altLang="en-US" sz="3200" b="1">
                <a:solidFill>
                  <a:srgbClr val="7030A0"/>
                </a:solidFill>
                <a:sym typeface="+mn-ea"/>
              </a:rPr>
              <a:t>询 问 时 间</a:t>
            </a:r>
            <a:endParaRPr lang="zh-CN" altLang="en-US" sz="3200" b="1">
              <a:solidFill>
                <a:srgbClr val="7030A0"/>
              </a:solidFill>
            </a:endParaRPr>
          </a:p>
          <a:p>
            <a:r>
              <a:rPr lang="en-US" altLang="zh-CN" sz="3200" b="1">
                <a:solidFill>
                  <a:srgbClr val="7030A0"/>
                </a:solidFill>
                <a:sym typeface="+mn-ea"/>
              </a:rPr>
              <a:t>15.</a:t>
            </a:r>
            <a:r>
              <a:rPr lang="zh-CN" altLang="en-US" sz="3200" b="1">
                <a:solidFill>
                  <a:srgbClr val="7030A0"/>
                </a:solidFill>
                <a:sym typeface="+mn-ea"/>
              </a:rPr>
              <a:t>介 绍、相 识</a:t>
            </a:r>
            <a:endParaRPr lang="zh-CN" altLang="en-US" sz="3200" b="1">
              <a:solidFill>
                <a:srgbClr val="7030A0"/>
              </a:solidFill>
            </a:endParaRPr>
          </a:p>
          <a:p>
            <a:r>
              <a:rPr lang="en-US" altLang="zh-CN" sz="3200" b="1">
                <a:solidFill>
                  <a:srgbClr val="7030A0"/>
                </a:solidFill>
              </a:rPr>
              <a:t>16.</a:t>
            </a:r>
            <a:r>
              <a:rPr lang="zh-CN" altLang="en-US" sz="3200" b="1">
                <a:solidFill>
                  <a:srgbClr val="7030A0"/>
                </a:solidFill>
              </a:rPr>
              <a:t>问 候、寒 暄</a:t>
            </a:r>
            <a:endParaRPr lang="zh-CN" altLang="en-US" sz="3200" b="1">
              <a:solidFill>
                <a:srgbClr val="7030A0"/>
              </a:solidFill>
            </a:endParaRPr>
          </a:p>
          <a:p>
            <a:r>
              <a:rPr lang="en-US" altLang="zh-CN" sz="3200" b="1">
                <a:solidFill>
                  <a:srgbClr val="7030A0"/>
                </a:solidFill>
              </a:rPr>
              <a:t>17.</a:t>
            </a:r>
            <a:r>
              <a:rPr lang="zh-CN" altLang="en-US" sz="3200" b="1">
                <a:solidFill>
                  <a:srgbClr val="7030A0"/>
                </a:solidFill>
              </a:rPr>
              <a:t>问 路、指 路</a:t>
            </a:r>
            <a:endParaRPr lang="zh-CN" altLang="en-US" sz="3200" b="1">
              <a:solidFill>
                <a:srgbClr val="7030A0"/>
              </a:solidFill>
            </a:endParaRPr>
          </a:p>
          <a:p>
            <a:r>
              <a:rPr lang="en-US" altLang="zh-CN" sz="3200" b="1">
                <a:solidFill>
                  <a:srgbClr val="7030A0"/>
                </a:solidFill>
              </a:rPr>
              <a:t>18.</a:t>
            </a:r>
            <a:r>
              <a:rPr lang="zh-CN" altLang="en-US" sz="3200" b="1">
                <a:solidFill>
                  <a:srgbClr val="7030A0"/>
                </a:solidFill>
                <a:sym typeface="+mn-ea"/>
              </a:rPr>
              <a:t>祝 贺、祝 愿</a:t>
            </a:r>
            <a:endParaRPr lang="zh-CN" altLang="en-US" sz="3200" b="1">
              <a:solidFill>
                <a:srgbClr val="7030A0"/>
              </a:solidFill>
            </a:endParaRPr>
          </a:p>
          <a:p>
            <a:r>
              <a:rPr lang="en-US" altLang="zh-CN" sz="3200" b="1">
                <a:solidFill>
                  <a:srgbClr val="7030A0"/>
                </a:solidFill>
              </a:rPr>
              <a:t>19.</a:t>
            </a:r>
            <a:r>
              <a:rPr lang="zh-CN" altLang="en-US" sz="3200" b="1">
                <a:solidFill>
                  <a:srgbClr val="7030A0"/>
                </a:solidFill>
              </a:rPr>
              <a:t>邀 请、被 邀 请</a:t>
            </a:r>
            <a:endParaRPr lang="zh-CN" altLang="en-US" sz="3200" b="1">
              <a:solidFill>
                <a:srgbClr val="7030A0"/>
              </a:solidFill>
            </a:endParaRPr>
          </a:p>
          <a:p>
            <a:r>
              <a:rPr lang="en-US" altLang="zh-CN" sz="3200" b="1">
                <a:solidFill>
                  <a:srgbClr val="7030A0"/>
                </a:solidFill>
              </a:rPr>
              <a:t>20.</a:t>
            </a:r>
            <a:r>
              <a:rPr lang="zh-CN" altLang="en-US" sz="3200" b="1">
                <a:solidFill>
                  <a:srgbClr val="7030A0"/>
                </a:solidFill>
                <a:sym typeface="+mn-ea"/>
              </a:rPr>
              <a:t>征 求 意 见 看 法</a:t>
            </a:r>
            <a:endParaRPr lang="zh-CN" altLang="en-US" sz="3200" b="1">
              <a:solidFill>
                <a:srgbClr val="7030A0"/>
              </a:solidFill>
              <a:sym typeface="+mn-ea"/>
            </a:endParaRPr>
          </a:p>
        </p:txBody>
      </p:sp>
      <p:sp>
        <p:nvSpPr>
          <p:cNvPr id="5" name="文本框 4"/>
          <p:cNvSpPr txBox="1"/>
          <p:nvPr/>
        </p:nvSpPr>
        <p:spPr>
          <a:xfrm>
            <a:off x="3181985" y="208280"/>
            <a:ext cx="5787390" cy="768350"/>
          </a:xfrm>
          <a:prstGeom prst="rect">
            <a:avLst/>
          </a:prstGeom>
          <a:noFill/>
        </p:spPr>
        <p:txBody>
          <a:bodyPr wrap="square" rtlCol="0">
            <a:spAutoFit/>
          </a:bodyPr>
          <a:p>
            <a:pPr algn="ctr"/>
            <a:r>
              <a:rPr lang="zh-CN" altLang="en-US" sz="4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交际英语</a:t>
            </a:r>
            <a:r>
              <a:rPr lang="zh-CN" altLang="en-US" sz="4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常见</a:t>
            </a:r>
            <a:r>
              <a:rPr lang="zh-CN" altLang="en-US" sz="4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类型</a:t>
            </a:r>
            <a:endParaRPr lang="zh-CN" altLang="en-US" sz="4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3" name="文本框 2"/>
          <p:cNvSpPr txBox="1"/>
          <p:nvPr/>
        </p:nvSpPr>
        <p:spPr>
          <a:xfrm>
            <a:off x="1214120" y="242570"/>
            <a:ext cx="10325735" cy="7341870"/>
          </a:xfrm>
          <a:prstGeom prst="rect">
            <a:avLst/>
          </a:prstGeom>
          <a:noFill/>
        </p:spPr>
        <p:txBody>
          <a:bodyPr wrap="square" rtlCol="0">
            <a:spAutoFit/>
          </a:bodyPr>
          <a:p>
            <a:pPr algn="ctr"/>
            <a:r>
              <a:rPr lang="zh-CN" altLang="en-US" sz="3600" b="1">
                <a:solidFill>
                  <a:schemeClr val="accent1"/>
                </a:solidFill>
                <a:effectLst>
                  <a:outerShdw blurRad="38100" dist="25400" dir="5400000" algn="ctr" rotWithShape="0">
                    <a:srgbClr val="6E747A">
                      <a:alpha val="43000"/>
                    </a:srgbClr>
                  </a:outerShdw>
                </a:effectLst>
              </a:rPr>
              <a:t>电话情景交际用语解析</a:t>
            </a:r>
            <a:endParaRPr lang="zh-CN" altLang="en-US" sz="3600" b="1">
              <a:solidFill>
                <a:schemeClr val="accent1"/>
              </a:solidFill>
              <a:effectLst>
                <a:outerShdw blurRad="38100" dist="25400" dir="5400000" algn="ctr" rotWithShape="0">
                  <a:srgbClr val="6E747A">
                    <a:alpha val="43000"/>
                  </a:srgbClr>
                </a:outerShdw>
              </a:effectLst>
            </a:endParaRPr>
          </a:p>
          <a:p>
            <a:endParaRPr lang="zh-CN" altLang="en-US" sz="2800" b="1">
              <a:solidFill>
                <a:srgbClr val="FF0000"/>
              </a:solidFill>
            </a:endParaRPr>
          </a:p>
          <a:p>
            <a:pPr fontAlgn="auto">
              <a:lnSpc>
                <a:spcPts val="3500"/>
              </a:lnSpc>
            </a:pPr>
            <a:r>
              <a:rPr lang="zh-CN" altLang="en-US" sz="2800" b="1">
                <a:solidFill>
                  <a:srgbClr val="FF0000"/>
                </a:solidFill>
              </a:rPr>
              <a:t>常见的打电话用语有：</a:t>
            </a:r>
            <a:endParaRPr lang="zh-CN" altLang="en-US" sz="2800"/>
          </a:p>
          <a:p>
            <a:pPr fontAlgn="auto">
              <a:lnSpc>
                <a:spcPts val="3500"/>
              </a:lnSpc>
            </a:pPr>
            <a:r>
              <a:rPr lang="zh-CN" altLang="en-US" sz="2400">
                <a:latin typeface="宋体" panose="02010600030101010101" pitchFamily="2" charset="-122"/>
                <a:ea typeface="宋体" panose="02010600030101010101" pitchFamily="2" charset="-122"/>
              </a:rPr>
              <a:t>Is Mary there?/Can I talk to Mark?/Hello, may I speak to Tom?/Is that LiuYing</a:t>
            </a:r>
            <a:endParaRPr lang="zh-CN" altLang="en-US" sz="2400">
              <a:latin typeface="宋体" panose="02010600030101010101" pitchFamily="2" charset="-122"/>
              <a:ea typeface="宋体" panose="02010600030101010101" pitchFamily="2" charset="-122"/>
            </a:endParaRPr>
          </a:p>
          <a:p>
            <a:pPr fontAlgn="auto">
              <a:lnSpc>
                <a:spcPts val="3500"/>
              </a:lnSpc>
            </a:pPr>
            <a:endParaRPr lang="zh-CN" altLang="en-US" sz="2800"/>
          </a:p>
          <a:p>
            <a:pPr fontAlgn="auto">
              <a:lnSpc>
                <a:spcPts val="3500"/>
              </a:lnSpc>
            </a:pPr>
            <a:r>
              <a:rPr lang="zh-CN" altLang="en-US" sz="2800" b="1">
                <a:solidFill>
                  <a:srgbClr val="FF0000"/>
                </a:solidFill>
              </a:rPr>
              <a:t>常见的答语分为两种：</a:t>
            </a:r>
            <a:endParaRPr lang="zh-CN" altLang="en-US" sz="2800"/>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rPr>
              <a:t>如果接电话的人就是要找的人，可以回答 </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rPr>
              <a:t>This is…speaking./This is Tom./Speaking.等；</a:t>
            </a:r>
            <a:endParaRPr lang="zh-CN" altLang="en-US" sz="2800"/>
          </a:p>
          <a:p>
            <a:pPr fontAlgn="auto">
              <a:lnSpc>
                <a:spcPts val="3500"/>
              </a:lnSpc>
            </a:pPr>
            <a:endParaRPr lang="zh-CN" altLang="en-US" sz="2800"/>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rPr>
              <a:t>如果要找的人不在，可以回答</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rPr>
              <a:t> Hold on./Hold on the line,please./Just a moment, please.</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请稍等</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rPr>
              <a:t>Sorry. He isn’t here right now./He’s not available right now.（</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他现在不在</a:t>
            </a:r>
            <a:r>
              <a:rPr lang="zh-CN" altLang="en-US" sz="2400">
                <a:latin typeface="宋体" panose="02010600030101010101" pitchFamily="2" charset="-122"/>
                <a:ea typeface="宋体" panose="02010600030101010101" pitchFamily="2" charset="-122"/>
                <a:cs typeface="宋体" panose="02010600030101010101" pitchFamily="2" charset="-122"/>
              </a:rPr>
              <a:t>）等。</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endParaRPr lang="zh-CN" altLang="en-US" sz="2800"/>
          </a:p>
          <a:p>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260350" y="427355"/>
            <a:ext cx="11822430" cy="6356985"/>
          </a:xfrm>
          <a:prstGeom prst="rect">
            <a:avLst/>
          </a:prstGeom>
          <a:noFill/>
        </p:spPr>
        <p:txBody>
          <a:bodyPr wrap="square" rtlCol="0" anchor="t">
            <a:spAutoFit/>
          </a:bodyPr>
          <a:p>
            <a:pPr algn="ctr"/>
            <a:r>
              <a:rPr lang="zh-CN" altLang="en-US" sz="2800" b="1">
                <a:solidFill>
                  <a:schemeClr val="accent1"/>
                </a:solidFill>
                <a:effectLst>
                  <a:outerShdw blurRad="38100" dist="25400" dir="5400000" algn="ctr" rotWithShape="0">
                    <a:srgbClr val="6E747A">
                      <a:alpha val="43000"/>
                    </a:srgbClr>
                  </a:outerShdw>
                </a:effectLst>
                <a:sym typeface="+mn-ea"/>
              </a:rPr>
              <a:t>根据打电话不同场合，可以分为以下几种情况：</a:t>
            </a:r>
            <a:endParaRPr lang="zh-CN" altLang="en-US" sz="2400"/>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接电话：</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在英语中接电话的人通常要先自报家门，比如单位的名称，有时还要说出自己的名字。</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Good morning, ABHK Bank. Liu Ming speaking.早上好，ABHK 银行，我是刘明。</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 打电话：</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在公务或比较正式的场合，打电话的人会先介绍自己。</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Good afternoon. This is Lin Xiaoyan.你好，我是林晓燕。</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 请人接听电话：</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May I speak to Mr. Gates?我能和盖茨先生讲话吗？</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4. 询问打电话/接电话者：</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接电话者问打电话的是谁，可以这样说：Who’s calling, please?请问是哪位？</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接电话者恰好就是要找的人，可以这样说：Is that Li Hua?是李华吗？</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5. 接听找人电话时：</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可以这样说：One moment, please. 请稍等！</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6. 留口信：</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请对方转达口信，可以说：Can I leave a message?我能留言吗？</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7. 记录口信：</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主动提议为他人记录口信，可以说：Can I take a message?我能帮你留言吗？</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3554" name="Rectangle 3"/>
          <p:cNvSpPr>
            <a:spLocks noGrp="1" noRot="1"/>
          </p:cNvSpPr>
          <p:nvPr>
            <p:ph idx="1"/>
          </p:nvPr>
        </p:nvSpPr>
        <p:spPr>
          <a:xfrm>
            <a:off x="1821815" y="916305"/>
            <a:ext cx="8912225" cy="5586095"/>
          </a:xfrm>
        </p:spPr>
        <p:txBody>
          <a:bodyPr vert="horz" wrap="square" lIns="91440" tIns="45720" rIns="91440" bIns="45720" anchor="t">
            <a:normAutofit lnSpcReduction="10000"/>
          </a:bodyPr>
          <a:p>
            <a:pPr eaLnBrk="1" hangingPunct="1">
              <a:lnSpc>
                <a:spcPct val="8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一般疑问句：</a:t>
            </a:r>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yes</a:t>
            </a:r>
            <a:r>
              <a:rPr lang="zh-CN" altLang="en-US" sz="2400">
                <a:latin typeface="宋体" panose="02010600030101010101" pitchFamily="2" charset="-122"/>
                <a:ea typeface="宋体" panose="02010600030101010101" pitchFamily="2" charset="-122"/>
                <a:cs typeface="宋体" panose="02010600030101010101" pitchFamily="2" charset="-122"/>
              </a:rPr>
              <a:t>或</a:t>
            </a:r>
            <a:r>
              <a:rPr lang="en-US" altLang="zh-CN" sz="2400">
                <a:latin typeface="宋体" panose="02010600030101010101" pitchFamily="2" charset="-122"/>
                <a:ea typeface="宋体" panose="02010600030101010101" pitchFamily="2" charset="-122"/>
                <a:cs typeface="宋体" panose="02010600030101010101" pitchFamily="2" charset="-122"/>
              </a:rPr>
              <a:t>no</a:t>
            </a:r>
            <a:r>
              <a:rPr lang="zh-CN" altLang="en-US" sz="2400">
                <a:latin typeface="宋体" panose="02010600030101010101" pitchFamily="2" charset="-122"/>
                <a:ea typeface="宋体" panose="02010600030101010101" pitchFamily="2" charset="-122"/>
                <a:cs typeface="宋体" panose="02010600030101010101" pitchFamily="2" charset="-122"/>
              </a:rPr>
              <a:t>来回答，时态人称要一致</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反意疑问句：</a:t>
            </a:r>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yes</a:t>
            </a:r>
            <a:r>
              <a:rPr lang="zh-CN" altLang="en-US" sz="2400">
                <a:latin typeface="宋体" panose="02010600030101010101" pitchFamily="2" charset="-122"/>
                <a:ea typeface="宋体" panose="02010600030101010101" pitchFamily="2" charset="-122"/>
                <a:cs typeface="宋体" panose="02010600030101010101" pitchFamily="2" charset="-122"/>
              </a:rPr>
              <a:t>后跟肯定句，</a:t>
            </a:r>
            <a:r>
              <a:rPr lang="en-US" altLang="zh-CN" sz="2400">
                <a:latin typeface="宋体" panose="02010600030101010101" pitchFamily="2" charset="-122"/>
                <a:ea typeface="宋体" panose="02010600030101010101" pitchFamily="2" charset="-122"/>
                <a:cs typeface="宋体" panose="02010600030101010101" pitchFamily="2" charset="-122"/>
              </a:rPr>
              <a:t>no</a:t>
            </a:r>
            <a:r>
              <a:rPr lang="zh-CN" altLang="en-US" sz="2400">
                <a:latin typeface="宋体" panose="02010600030101010101" pitchFamily="2" charset="-122"/>
                <a:ea typeface="宋体" panose="02010600030101010101" pitchFamily="2" charset="-122"/>
                <a:cs typeface="宋体" panose="02010600030101010101" pitchFamily="2" charset="-122"/>
              </a:rPr>
              <a:t>后跟否定句。 </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选择疑问句 ：</a:t>
            </a:r>
            <a:r>
              <a:rPr lang="zh-CN" altLang="en-US" sz="2400">
                <a:latin typeface="宋体" panose="02010600030101010101" pitchFamily="2" charset="-122"/>
                <a:ea typeface="宋体" panose="02010600030101010101" pitchFamily="2" charset="-122"/>
                <a:cs typeface="宋体" panose="02010600030101010101" pitchFamily="2" charset="-122"/>
              </a:rPr>
              <a:t> 答语作出一个明确的选择。                        </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特殊疑问句：</a:t>
            </a:r>
            <a:r>
              <a:rPr lang="zh-CN" altLang="en-US" sz="2400">
                <a:latin typeface="宋体" panose="02010600030101010101" pitchFamily="2" charset="-122"/>
                <a:ea typeface="宋体" panose="02010600030101010101" pitchFamily="2" charset="-122"/>
                <a:cs typeface="宋体" panose="02010600030101010101" pitchFamily="2" charset="-122"/>
              </a:rPr>
              <a:t>  针对特殊疑问词what </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who </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 which 、when 、where 、how 、why作具体的回答。</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省略倒装句：</a:t>
            </a:r>
            <a:r>
              <a:rPr lang="zh-CN" altLang="en-US" sz="2400">
                <a:latin typeface="宋体" panose="02010600030101010101" pitchFamily="2" charset="-122"/>
                <a:ea typeface="宋体" panose="02010600030101010101" pitchFamily="2" charset="-122"/>
                <a:cs typeface="宋体" panose="02010600030101010101" pitchFamily="2" charset="-122"/>
              </a:rPr>
              <a:t>  有同感的句子， </a:t>
            </a:r>
            <a:r>
              <a:rPr lang="en-US" altLang="zh-CN" sz="2400">
                <a:latin typeface="宋体" panose="02010600030101010101" pitchFamily="2" charset="-122"/>
                <a:ea typeface="宋体" panose="02010600030101010101" pitchFamily="2" charset="-122"/>
                <a:cs typeface="宋体" panose="02010600030101010101" pitchFamily="2" charset="-122"/>
              </a:rPr>
              <a:t>So</a:t>
            </a:r>
            <a:r>
              <a:rPr lang="zh-CN" altLang="en-US" sz="2400">
                <a:latin typeface="宋体" panose="02010600030101010101" pitchFamily="2" charset="-122"/>
                <a:ea typeface="宋体" panose="02010600030101010101" pitchFamily="2" charset="-122"/>
                <a:cs typeface="宋体" panose="02010600030101010101" pitchFamily="2" charset="-122"/>
              </a:rPr>
              <a:t>肯定</a:t>
            </a:r>
            <a:r>
              <a:rPr lang="en-US" altLang="zh-CN" sz="2400">
                <a:latin typeface="宋体" panose="02010600030101010101" pitchFamily="2" charset="-122"/>
                <a:ea typeface="宋体" panose="02010600030101010101" pitchFamily="2" charset="-122"/>
                <a:cs typeface="宋体" panose="02010600030101010101" pitchFamily="2" charset="-122"/>
              </a:rPr>
              <a:t>Neither</a:t>
            </a:r>
            <a:r>
              <a:rPr lang="zh-CN" altLang="en-US" sz="2400">
                <a:latin typeface="宋体" panose="02010600030101010101" pitchFamily="2" charset="-122"/>
                <a:ea typeface="宋体" panose="02010600030101010101" pitchFamily="2" charset="-122"/>
                <a:cs typeface="宋体" panose="02010600030101010101" pitchFamily="2" charset="-122"/>
              </a:rPr>
              <a:t>否定。</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80000"/>
              </a:lnSpc>
              <a:buNone/>
            </a:pPr>
            <a:r>
              <a:rPr lang="zh-CN" altLang="en-US" sz="2400">
                <a:latin typeface="宋体" panose="02010600030101010101" pitchFamily="2" charset="-122"/>
                <a:ea typeface="宋体" panose="02010600030101010101" pitchFamily="2" charset="-122"/>
                <a:cs typeface="宋体" panose="02010600030101010101" pitchFamily="2" charset="-122"/>
              </a:rPr>
              <a:t>                      </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r>
              <a:rPr lang="zh-CN"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Would</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you mind问句的回答</a:t>
            </a:r>
            <a:r>
              <a:rPr lang="zh-CN" altLang="en-US" sz="2400">
                <a:latin typeface="宋体" panose="02010600030101010101" pitchFamily="2" charset="-122"/>
                <a:ea typeface="宋体" panose="02010600030101010101" pitchFamily="2" charset="-122"/>
                <a:cs typeface="宋体" panose="02010600030101010101" pitchFamily="2" charset="-122"/>
              </a:rPr>
              <a:t>：正话反说，反话正说。</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情态动词</a:t>
            </a:r>
            <a:r>
              <a:rPr lang="en-US" altLang="zh-CN" sz="2400">
                <a:latin typeface="宋体" panose="02010600030101010101" pitchFamily="2" charset="-122"/>
                <a:ea typeface="宋体" panose="02010600030101010101" pitchFamily="2" charset="-122"/>
                <a:cs typeface="宋体" panose="02010600030101010101" pitchFamily="2" charset="-122"/>
              </a:rPr>
              <a:t>must</a:t>
            </a:r>
            <a:r>
              <a:rPr lang="zh-CN" altLang="en-US" sz="2400">
                <a:latin typeface="宋体" panose="02010600030101010101" pitchFamily="2" charset="-122"/>
                <a:ea typeface="宋体" panose="02010600030101010101" pitchFamily="2" charset="-122"/>
                <a:cs typeface="宋体" panose="02010600030101010101" pitchFamily="2" charset="-122"/>
              </a:rPr>
              <a:t>的否定回答：用</a:t>
            </a:r>
            <a:r>
              <a:rPr lang="en-US" altLang="zh-CN" sz="2400">
                <a:latin typeface="宋体" panose="02010600030101010101" pitchFamily="2" charset="-122"/>
                <a:ea typeface="宋体" panose="02010600030101010101" pitchFamily="2" charset="-122"/>
                <a:cs typeface="宋体" panose="02010600030101010101" pitchFamily="2" charset="-122"/>
              </a:rPr>
              <a:t>needn’t</a:t>
            </a:r>
            <a:r>
              <a:rPr lang="zh-CN" altLang="en-US" sz="2400">
                <a:latin typeface="宋体" panose="02010600030101010101" pitchFamily="2" charset="-122"/>
                <a:ea typeface="宋体" panose="02010600030101010101" pitchFamily="2" charset="-122"/>
                <a:cs typeface="宋体" panose="02010600030101010101" pitchFamily="2" charset="-122"/>
              </a:rPr>
              <a:t>或者</a:t>
            </a:r>
            <a:r>
              <a:rPr lang="en-US" altLang="zh-CN" sz="2400">
                <a:latin typeface="宋体" panose="02010600030101010101" pitchFamily="2" charset="-122"/>
                <a:ea typeface="宋体" panose="02010600030101010101" pitchFamily="2" charset="-122"/>
                <a:cs typeface="宋体" panose="02010600030101010101" pitchFamily="2" charset="-122"/>
              </a:rPr>
              <a:t>don’t have to</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eaLnBrk="1" hangingPunct="1">
              <a:lnSpc>
                <a:spcPct val="80000"/>
              </a:lnSpc>
              <a:buFont typeface="Wingdings" panose="05000000000000000000" pitchFamily="2" charset="2"/>
              <a:buNone/>
            </a:pP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713990" y="269875"/>
            <a:ext cx="6089650" cy="645160"/>
          </a:xfrm>
          <a:prstGeom prst="rect">
            <a:avLst/>
          </a:prstGeom>
          <a:noFill/>
        </p:spPr>
        <p:txBody>
          <a:bodyPr wrap="square" rtlCol="0">
            <a:spAutoFit/>
            <a:scene3d>
              <a:camera prst="orthographicFront"/>
              <a:lightRig rig="threePt" dir="t"/>
            </a:scene3d>
          </a:bodyPr>
          <a:p>
            <a:pPr algn="ctr"/>
            <a:r>
              <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交际用语常见句式</a:t>
            </a:r>
            <a:endPar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4577" name="内容占位符 2"/>
          <p:cNvSpPr>
            <a:spLocks noGrp="1"/>
          </p:cNvSpPr>
          <p:nvPr>
            <p:ph idx="1"/>
          </p:nvPr>
        </p:nvSpPr>
        <p:spPr>
          <a:xfrm>
            <a:off x="1402715" y="1057910"/>
            <a:ext cx="9867900" cy="5690235"/>
          </a:xfrm>
        </p:spPr>
        <p:txBody>
          <a:bodyPr vert="horz" wrap="square" lIns="91440" tIns="45720" rIns="91440" bIns="45720" anchor="t"/>
          <a:p>
            <a:pPr indent="0" fontAlgn="auto">
              <a:lnSpc>
                <a:spcPts val="3800"/>
              </a:lnSpc>
            </a:pPr>
            <a:r>
              <a:rPr lang="en-US" altLang="zh-CN" sz="2400" b="1">
                <a:latin typeface="宋体" panose="02010600030101010101" pitchFamily="2" charset="-122"/>
                <a:ea typeface="宋体" panose="02010600030101010101" pitchFamily="2" charset="-122"/>
                <a:cs typeface="宋体" panose="02010600030101010101" pitchFamily="2" charset="-122"/>
              </a:rPr>
              <a:t>1. Are you feeling better today</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Yes, thank you.</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indent="0" fontAlgn="auto">
              <a:lnSpc>
                <a:spcPts val="3800"/>
              </a:lnSpc>
            </a:pPr>
            <a:r>
              <a:rPr lang="en-US" altLang="zh-CN" sz="2400" b="1">
                <a:latin typeface="宋体" panose="02010600030101010101" pitchFamily="2" charset="-122"/>
                <a:ea typeface="宋体" panose="02010600030101010101" pitchFamily="2" charset="-122"/>
                <a:cs typeface="宋体" panose="02010600030101010101" pitchFamily="2" charset="-122"/>
              </a:rPr>
              <a:t>2. Nice weather, isn’t it ? Yes, it is.</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indent="0" fontAlgn="auto">
              <a:lnSpc>
                <a:spcPts val="3800"/>
              </a:lnSpc>
            </a:pPr>
            <a:r>
              <a:rPr lang="en-US" altLang="zh-CN" sz="2400" b="1">
                <a:latin typeface="宋体" panose="02010600030101010101" pitchFamily="2" charset="-122"/>
                <a:ea typeface="宋体" panose="02010600030101010101" pitchFamily="2" charset="-122"/>
                <a:cs typeface="宋体" panose="02010600030101010101" pitchFamily="2" charset="-122"/>
              </a:rPr>
              <a:t>3. Would you like a cup of tea or coffee? Coffee /tea, please.</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indent="0" fontAlgn="auto">
              <a:lnSpc>
                <a:spcPts val="3800"/>
              </a:lnSpc>
            </a:pPr>
            <a:r>
              <a:rPr lang="en-US" altLang="zh-CN" sz="2400" b="1">
                <a:latin typeface="宋体" panose="02010600030101010101" pitchFamily="2" charset="-122"/>
                <a:ea typeface="宋体" panose="02010600030101010101" pitchFamily="2" charset="-122"/>
                <a:cs typeface="宋体" panose="02010600030101010101" pitchFamily="2" charset="-122"/>
              </a:rPr>
              <a:t>4. Where is Kate?  She is in the office.</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indent="0" fontAlgn="auto">
              <a:lnSpc>
                <a:spcPts val="3800"/>
              </a:lnSpc>
            </a:pPr>
            <a:r>
              <a:rPr lang="en-US" altLang="zh-CN" sz="2400" b="1">
                <a:latin typeface="宋体" panose="02010600030101010101" pitchFamily="2" charset="-122"/>
                <a:ea typeface="宋体" panose="02010600030101010101" pitchFamily="2" charset="-122"/>
                <a:cs typeface="宋体" panose="02010600030101010101" pitchFamily="2" charset="-122"/>
              </a:rPr>
              <a:t>5. </a:t>
            </a:r>
            <a:r>
              <a:rPr lang="zh-CN" altLang="en-US" sz="2400" b="1">
                <a:latin typeface="宋体" panose="02010600030101010101" pitchFamily="2" charset="-122"/>
                <a:ea typeface="宋体" panose="02010600030101010101" pitchFamily="2" charset="-122"/>
                <a:cs typeface="宋体" panose="02010600030101010101" pitchFamily="2" charset="-122"/>
              </a:rPr>
              <a:t>否定：</a:t>
            </a:r>
            <a:r>
              <a:rPr lang="en-US" altLang="zh-CN" sz="2400" b="1">
                <a:latin typeface="宋体" panose="02010600030101010101" pitchFamily="2" charset="-122"/>
                <a:ea typeface="宋体" panose="02010600030101010101" pitchFamily="2" charset="-122"/>
                <a:cs typeface="宋体" panose="02010600030101010101" pitchFamily="2" charset="-122"/>
              </a:rPr>
              <a:t>I don’t like swimming. Neither doses she.</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0" indent="0" fontAlgn="auto">
              <a:lnSpc>
                <a:spcPts val="3800"/>
              </a:lnSpc>
              <a:buNone/>
            </a:pPr>
            <a:r>
              <a:rPr lang="zh-CN" altLang="en-US" sz="2400" b="1">
                <a:latin typeface="宋体" panose="02010600030101010101" pitchFamily="2" charset="-122"/>
                <a:ea typeface="宋体" panose="02010600030101010101" pitchFamily="2" charset="-122"/>
                <a:cs typeface="宋体" panose="02010600030101010101" pitchFamily="2" charset="-122"/>
              </a:rPr>
              <a:t>     肯定：</a:t>
            </a:r>
            <a:r>
              <a:rPr lang="en-US" altLang="zh-CN" sz="2400" b="1">
                <a:latin typeface="宋体" panose="02010600030101010101" pitchFamily="2" charset="-122"/>
                <a:ea typeface="宋体" panose="02010600030101010101" pitchFamily="2" charset="-122"/>
                <a:cs typeface="宋体" panose="02010600030101010101" pitchFamily="2" charset="-122"/>
              </a:rPr>
              <a:t> I  am a student.  So is he.</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indent="0" fontAlgn="auto">
              <a:lnSpc>
                <a:spcPts val="3800"/>
              </a:lnSpc>
            </a:pPr>
            <a:r>
              <a:rPr lang="en-US" altLang="zh-CN" sz="2400" b="1">
                <a:latin typeface="宋体" panose="02010600030101010101" pitchFamily="2" charset="-122"/>
                <a:ea typeface="宋体" panose="02010600030101010101" pitchFamily="2" charset="-122"/>
                <a:cs typeface="宋体" panose="02010600030101010101" pitchFamily="2" charset="-122"/>
              </a:rPr>
              <a:t>6. Would/do you mind if I smoking here? Yes, I do. </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indent="0" fontAlgn="auto">
              <a:lnSpc>
                <a:spcPts val="3800"/>
              </a:lnSpc>
            </a:pPr>
            <a:r>
              <a:rPr lang="en-US" altLang="zh-CN" sz="2400" b="1">
                <a:latin typeface="宋体" panose="02010600030101010101" pitchFamily="2" charset="-122"/>
                <a:ea typeface="宋体" panose="02010600030101010101" pitchFamily="2" charset="-122"/>
                <a:cs typeface="宋体" panose="02010600030101010101" pitchFamily="2" charset="-122"/>
              </a:rPr>
              <a:t>7. Must I take a taxi? No, you don’t have to.</a:t>
            </a:r>
            <a:endParaRPr lang="en-US" altLang="zh-CN">
              <a:latin typeface="宋体" panose="02010600030101010101" pitchFamily="2" charset="-122"/>
              <a:ea typeface="宋体" panose="02010600030101010101" pitchFamily="2" charset="-122"/>
              <a:cs typeface="宋体" panose="02010600030101010101" pitchFamily="2" charset="-122"/>
            </a:endParaRPr>
          </a:p>
          <a:p>
            <a:pPr indent="0" fontAlgn="auto">
              <a:lnSpc>
                <a:spcPts val="3500"/>
              </a:lnSpc>
            </a:pPr>
            <a:endParaRPr lang="en-US" altLang="zh-CN" sz="2400">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
        <p:nvSpPr>
          <p:cNvPr id="2" name="文本框 1"/>
          <p:cNvSpPr txBox="1"/>
          <p:nvPr/>
        </p:nvSpPr>
        <p:spPr>
          <a:xfrm>
            <a:off x="1955165" y="351155"/>
            <a:ext cx="3044190" cy="706755"/>
          </a:xfrm>
          <a:prstGeom prst="rect">
            <a:avLst/>
          </a:prstGeom>
          <a:noFill/>
        </p:spPr>
        <p:txBody>
          <a:bodyPr wrap="square" rtlCol="0">
            <a:spAutoFit/>
          </a:bodyPr>
          <a:p>
            <a:r>
              <a:rPr lang="zh-CN" altLang="en-US" sz="4000" b="1">
                <a:solidFill>
                  <a:schemeClr val="accent1"/>
                </a:solidFill>
                <a:effectLst>
                  <a:outerShdw blurRad="38100" dist="25400" dir="5400000" algn="ctr" rotWithShape="0">
                    <a:srgbClr val="6E747A">
                      <a:alpha val="43000"/>
                    </a:srgbClr>
                  </a:outerShdw>
                </a:effectLst>
              </a:rPr>
              <a:t>例题解析：</a:t>
            </a:r>
            <a:endParaRPr lang="zh-CN" altLang="en-US" sz="40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7" name="图文框 6"/>
          <p:cNvSpPr/>
          <p:nvPr/>
        </p:nvSpPr>
        <p:spPr>
          <a:xfrm>
            <a:off x="5008563" y="1488104"/>
            <a:ext cx="2174875" cy="1564102"/>
          </a:xfrm>
          <a:prstGeom prst="frame">
            <a:avLst>
              <a:gd name="adj1" fmla="val 882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467350" y="1532235"/>
            <a:ext cx="1504950" cy="2799715"/>
          </a:xfrm>
          <a:prstGeom prst="rect">
            <a:avLst/>
          </a:prstGeom>
          <a:noFill/>
        </p:spPr>
        <p:txBody>
          <a:bodyPr wrap="square" rtlCol="0">
            <a:spAutoFit/>
          </a:bodyPr>
          <a:lstStyle/>
          <a:p>
            <a:r>
              <a:rPr lang="en-US" altLang="zh-CN" sz="8800" b="1">
                <a:solidFill>
                  <a:schemeClr val="tx1">
                    <a:lumMod val="50000"/>
                    <a:lumOff val="50000"/>
                  </a:schemeClr>
                </a:solidFill>
                <a:latin typeface="Aller Light"/>
              </a:rPr>
              <a:t>03</a:t>
            </a:r>
            <a:endParaRPr lang="zh-CN" altLang="en-US" sz="8800" b="1">
              <a:solidFill>
                <a:schemeClr val="tx1">
                  <a:lumMod val="50000"/>
                  <a:lumOff val="50000"/>
                </a:schemeClr>
              </a:solidFill>
              <a:latin typeface="Aller Light"/>
            </a:endParaRPr>
          </a:p>
        </p:txBody>
      </p:sp>
      <p:sp>
        <p:nvSpPr>
          <p:cNvPr id="9" name="文本框 8"/>
          <p:cNvSpPr txBox="1"/>
          <p:nvPr/>
        </p:nvSpPr>
        <p:spPr>
          <a:xfrm>
            <a:off x="3988449" y="3429000"/>
            <a:ext cx="4907901"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阅 读 理 解</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5602" name="内容占位符 2"/>
          <p:cNvSpPr>
            <a:spLocks noGrp="1"/>
          </p:cNvSpPr>
          <p:nvPr>
            <p:ph idx="1"/>
          </p:nvPr>
        </p:nvSpPr>
        <p:spPr>
          <a:xfrm>
            <a:off x="1990725" y="441960"/>
            <a:ext cx="8813165" cy="6339205"/>
          </a:xfrm>
        </p:spPr>
        <p:txBody>
          <a:bodyPr vert="horz" wrap="square" lIns="91440" tIns="45720" rIns="91440" bIns="45720" anchor="t">
            <a:normAutofit/>
          </a:bodyPr>
          <a:p>
            <a:pPr marL="609600" indent="-609600" algn="l" fontAlgn="auto">
              <a:lnSpc>
                <a:spcPts val="3200"/>
              </a:lnSpc>
              <a:buNone/>
            </a:pPr>
            <a:r>
              <a:rPr lang="zh-CN" altLang="en-US" sz="2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第一节：判断正误</a:t>
            </a:r>
            <a:endParaRPr lang="zh-CN" altLang="en-US" sz="2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marL="609600" indent="-609600" algn="l" fontAlgn="auto">
              <a:lnSpc>
                <a:spcPts val="3200"/>
              </a:lnSpc>
              <a:buNone/>
            </a:pP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关键词</a:t>
            </a:r>
            <a:r>
              <a:rPr lang="zh-CN" altLang="en-US" sz="2400">
                <a:latin typeface="宋体" panose="02010600030101010101" pitchFamily="2" charset="-122"/>
                <a:ea typeface="宋体" panose="02010600030101010101" pitchFamily="2" charset="-122"/>
                <a:cs typeface="宋体" panose="02010600030101010101" pitchFamily="2" charset="-122"/>
              </a:rPr>
              <a:t>回归原文</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定位法</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609600" indent="-609600" algn="l" fontAlgn="auto">
              <a:lnSpc>
                <a:spcPts val="3200"/>
              </a:lnSpc>
              <a:buNone/>
            </a:pPr>
            <a:r>
              <a:rPr lang="en-US" altLang="zh-CN" sz="2400">
                <a:latin typeface="宋体" panose="02010600030101010101" pitchFamily="2" charset="-122"/>
                <a:ea typeface="宋体" panose="02010600030101010101" pitchFamily="2" charset="-122"/>
                <a:cs typeface="宋体" panose="02010600030101010101" pitchFamily="2" charset="-122"/>
              </a:rPr>
              <a:t> A</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T</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（正确）</a:t>
            </a:r>
            <a:r>
              <a:rPr lang="en-US" altLang="zh-CN" sz="2400">
                <a:latin typeface="宋体" panose="02010600030101010101" pitchFamily="2" charset="-122"/>
                <a:ea typeface="宋体" panose="02010600030101010101" pitchFamily="2" charset="-122"/>
                <a:cs typeface="宋体" panose="02010600030101010101" pitchFamily="2" charset="-122"/>
              </a:rPr>
              <a:t>   B</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F</a:t>
            </a:r>
            <a:r>
              <a:rPr lang="zh-CN" altLang="en-US" sz="2400">
                <a:latin typeface="宋体" panose="02010600030101010101" pitchFamily="2" charset="-122"/>
                <a:ea typeface="宋体" panose="02010600030101010101" pitchFamily="2" charset="-122"/>
                <a:cs typeface="宋体" panose="02010600030101010101" pitchFamily="2" charset="-122"/>
              </a:rPr>
              <a:t>（错误）</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609600" indent="-609600" algn="l" fontAlgn="auto">
              <a:lnSpc>
                <a:spcPts val="3200"/>
              </a:lnSpc>
              <a:buNone/>
            </a:pPr>
            <a:endParaRPr lang="en-US" altLang="zh-CN" sz="2400">
              <a:latin typeface="宋体" panose="02010600030101010101" pitchFamily="2" charset="-122"/>
              <a:ea typeface="宋体" panose="02010600030101010101" pitchFamily="2" charset="-122"/>
              <a:cs typeface="宋体" panose="02010600030101010101" pitchFamily="2" charset="-122"/>
            </a:endParaRPr>
          </a:p>
          <a:p>
            <a:pPr marL="609600" indent="-609600" fontAlgn="auto">
              <a:lnSpc>
                <a:spcPts val="3200"/>
              </a:lnSpc>
              <a:buNone/>
            </a:pPr>
            <a:r>
              <a:rPr lang="zh-CN" altLang="en-US" sz="2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第二节：单项选择</a:t>
            </a:r>
            <a:endParaRPr lang="zh-CN" altLang="en-US" sz="24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marL="609600" indent="-609600" fontAlgn="auto">
              <a:lnSpc>
                <a:spcPts val="3200"/>
              </a:lnSpc>
              <a:buNone/>
            </a:pPr>
            <a:r>
              <a:rPr lang="zh-CN" altLang="en-US" sz="2400">
                <a:latin typeface="宋体" panose="02010600030101010101" pitchFamily="2" charset="-122"/>
                <a:ea typeface="宋体" panose="02010600030101010101" pitchFamily="2" charset="-122"/>
                <a:cs typeface="宋体" panose="02010600030101010101" pitchFamily="2" charset="-122"/>
              </a:rPr>
              <a:t>从</a:t>
            </a:r>
            <a:r>
              <a:rPr lang="en-US" altLang="zh-CN" sz="2400">
                <a:latin typeface="宋体" panose="02010600030101010101" pitchFamily="2" charset="-122"/>
                <a:ea typeface="宋体" panose="02010600030101010101" pitchFamily="2" charset="-122"/>
                <a:cs typeface="宋体" panose="02010600030101010101" pitchFamily="2" charset="-122"/>
              </a:rPr>
              <a:t>A</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B</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C</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D</a:t>
            </a:r>
            <a:r>
              <a:rPr lang="zh-CN" altLang="en-US" sz="2400">
                <a:latin typeface="宋体" panose="02010600030101010101" pitchFamily="2" charset="-122"/>
                <a:ea typeface="宋体" panose="02010600030101010101" pitchFamily="2" charset="-122"/>
                <a:cs typeface="宋体" panose="02010600030101010101" pitchFamily="2" charset="-122"/>
              </a:rPr>
              <a:t>四个选项中选出最佳答案</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609600" indent="-609600" fontAlgn="auto">
              <a:lnSpc>
                <a:spcPts val="3200"/>
              </a:lnSpc>
              <a:buNone/>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题型设计：</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609600" indent="-609600" fontAlgn="auto">
              <a:lnSpc>
                <a:spcPts val="3200"/>
              </a:lnSpc>
              <a:buNone/>
            </a:pPr>
            <a:r>
              <a:rPr lang="zh-CN" altLang="en-US" sz="2400">
                <a:latin typeface="宋体" panose="02010600030101010101" pitchFamily="2" charset="-122"/>
                <a:ea typeface="宋体" panose="02010600030101010101" pitchFamily="2" charset="-122"/>
                <a:cs typeface="宋体" panose="02010600030101010101" pitchFamily="2" charset="-122"/>
              </a:rPr>
              <a:t>5 个题目中最多只有 1 个题目考察文章的中心思想；</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609600" indent="-609600" fontAlgn="auto">
              <a:lnSpc>
                <a:spcPts val="3200"/>
              </a:lnSpc>
              <a:buNone/>
            </a:pPr>
            <a:r>
              <a:rPr lang="zh-CN" altLang="en-US" sz="2400">
                <a:latin typeface="宋体" panose="02010600030101010101" pitchFamily="2" charset="-122"/>
                <a:ea typeface="宋体" panose="02010600030101010101" pitchFamily="2" charset="-122"/>
                <a:cs typeface="宋体" panose="02010600030101010101" pitchFamily="2" charset="-122"/>
              </a:rPr>
              <a:t>2~ 3 题考查主要内容；</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609600" indent="-609600" algn="just" fontAlgn="auto">
              <a:lnSpc>
                <a:spcPts val="3200"/>
              </a:lnSpc>
              <a:buNone/>
            </a:pPr>
            <a:r>
              <a:rPr lang="zh-CN" altLang="en-US" sz="2400">
                <a:latin typeface="宋体" panose="02010600030101010101" pitchFamily="2" charset="-122"/>
                <a:ea typeface="宋体" panose="02010600030101010101" pitchFamily="2" charset="-122"/>
                <a:cs typeface="宋体" panose="02010600030101010101" pitchFamily="2" charset="-122"/>
              </a:rPr>
              <a:t>1 ~ 2 题考查细节。对于细节的理解，很大程度上取决于对词汇、</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609600" indent="-609600" algn="just" fontAlgn="auto">
              <a:lnSpc>
                <a:spcPts val="3200"/>
              </a:lnSpc>
              <a:buNone/>
            </a:pPr>
            <a:r>
              <a:rPr lang="zh-CN" altLang="en-US" sz="2400">
                <a:latin typeface="宋体" panose="02010600030101010101" pitchFamily="2" charset="-122"/>
                <a:ea typeface="宋体" panose="02010600030101010101" pitchFamily="2" charset="-122"/>
                <a:cs typeface="宋体" panose="02010600030101010101" pitchFamily="2" charset="-122"/>
              </a:rPr>
              <a:t>语法和文体知识的掌握。</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7" name="图文框 6"/>
          <p:cNvSpPr/>
          <p:nvPr/>
        </p:nvSpPr>
        <p:spPr>
          <a:xfrm>
            <a:off x="5008563" y="1488104"/>
            <a:ext cx="2174875" cy="1564102"/>
          </a:xfrm>
          <a:prstGeom prst="frame">
            <a:avLst>
              <a:gd name="adj1" fmla="val 882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467350" y="1532235"/>
            <a:ext cx="1504950" cy="2799715"/>
          </a:xfrm>
          <a:prstGeom prst="rect">
            <a:avLst/>
          </a:prstGeom>
          <a:noFill/>
        </p:spPr>
        <p:txBody>
          <a:bodyPr wrap="square" rtlCol="0">
            <a:spAutoFit/>
          </a:bodyPr>
          <a:lstStyle/>
          <a:p>
            <a:r>
              <a:rPr lang="en-US" altLang="zh-CN" sz="8800" b="1">
                <a:solidFill>
                  <a:schemeClr val="tx1">
                    <a:lumMod val="50000"/>
                    <a:lumOff val="50000"/>
                  </a:schemeClr>
                </a:solidFill>
                <a:latin typeface="Aller Light"/>
              </a:rPr>
              <a:t>04</a:t>
            </a:r>
            <a:endParaRPr lang="zh-CN" altLang="en-US" sz="8800" b="1">
              <a:solidFill>
                <a:schemeClr val="tx1">
                  <a:lumMod val="50000"/>
                  <a:lumOff val="50000"/>
                </a:schemeClr>
              </a:solidFill>
              <a:latin typeface="Aller Light"/>
            </a:endParaRPr>
          </a:p>
        </p:txBody>
      </p:sp>
      <p:sp>
        <p:nvSpPr>
          <p:cNvPr id="9" name="文本框 8"/>
          <p:cNvSpPr txBox="1"/>
          <p:nvPr/>
        </p:nvSpPr>
        <p:spPr>
          <a:xfrm>
            <a:off x="3334385" y="3440430"/>
            <a:ext cx="5771515"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词 汇 与 结 构</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497330" y="667385"/>
            <a:ext cx="9514840" cy="6154420"/>
          </a:xfrm>
          <a:prstGeom prst="rect">
            <a:avLst/>
          </a:prstGeom>
          <a:noFill/>
        </p:spPr>
        <p:txBody>
          <a:bodyPr wrap="square" rtlCol="0">
            <a:spAutoFit/>
          </a:bodyPr>
          <a:p>
            <a:pPr algn="ctr"/>
            <a:r>
              <a:rPr lang="zh-CN" altLang="en-US" sz="4000" b="1">
                <a:solidFill>
                  <a:schemeClr val="accent1"/>
                </a:solidFill>
                <a:effectLst>
                  <a:outerShdw blurRad="38100" dist="25400" dir="5400000" algn="ctr" rotWithShape="0">
                    <a:srgbClr val="6E747A">
                      <a:alpha val="43000"/>
                    </a:srgbClr>
                  </a:outerShdw>
                </a:effectLst>
              </a:rPr>
              <a:t>常见语法知识点归纳</a:t>
            </a:r>
            <a:endParaRPr lang="zh-CN" altLang="en-US" sz="4000" b="1">
              <a:solidFill>
                <a:schemeClr val="accent1"/>
              </a:solidFill>
              <a:effectLst>
                <a:outerShdw blurRad="38100" dist="25400" dir="5400000" algn="ctr" rotWithShape="0">
                  <a:srgbClr val="6E747A">
                    <a:alpha val="43000"/>
                  </a:srgbClr>
                </a:outerShdw>
              </a:effectLst>
            </a:endParaRPr>
          </a:p>
          <a:p>
            <a:pPr fontAlgn="auto">
              <a:lnSpc>
                <a:spcPts val="3600"/>
              </a:lnSpc>
            </a:pPr>
            <a:r>
              <a:rPr lang="zh-CN" altLang="en-US" sz="2400"/>
              <a:t>   </a:t>
            </a:r>
            <a:r>
              <a:rPr lang="zh-CN" altLang="en-US" sz="2400" b="1">
                <a:solidFill>
                  <a:schemeClr val="accent1"/>
                </a:solidFill>
                <a:effectLst>
                  <a:outerShdw blurRad="38100" dist="25400" dir="5400000" algn="ctr" rotWithShape="0">
                    <a:srgbClr val="6E747A">
                      <a:alpha val="43000"/>
                    </a:srgbClr>
                  </a:outerShdw>
                </a:effectLst>
              </a:rPr>
              <a:t>词法：</a:t>
            </a:r>
            <a:endParaRPr lang="zh-CN" altLang="en-US" sz="2400" b="1">
              <a:solidFill>
                <a:schemeClr val="accent1"/>
              </a:solidFill>
              <a:effectLst>
                <a:outerShdw blurRad="38100" dist="25400" dir="5400000" algn="ctr" rotWithShape="0">
                  <a:srgbClr val="6E747A">
                    <a:alpha val="43000"/>
                  </a:srgbClr>
                </a:outerShdw>
              </a:effectLst>
            </a:endParaRPr>
          </a:p>
          <a:p>
            <a:pPr fontAlgn="auto">
              <a:lnSpc>
                <a:spcPts val="3600"/>
              </a:lnSpc>
            </a:pPr>
            <a:r>
              <a:rPr lang="zh-CN" altLang="en-US" sz="2400"/>
              <a:t>名词、冠词、代词、数词、介词、形容词、副词、动词</a:t>
            </a:r>
            <a:endParaRPr lang="zh-CN" altLang="en-US" sz="2400"/>
          </a:p>
          <a:p>
            <a:pPr fontAlgn="auto">
              <a:lnSpc>
                <a:spcPts val="3600"/>
              </a:lnSpc>
            </a:pPr>
            <a:r>
              <a:rPr lang="zh-CN" altLang="en-US" sz="2400"/>
              <a:t>   </a:t>
            </a:r>
            <a:r>
              <a:rPr lang="zh-CN" altLang="en-US" sz="2400" b="1">
                <a:solidFill>
                  <a:schemeClr val="accent1"/>
                </a:solidFill>
                <a:effectLst>
                  <a:outerShdw blurRad="38100" dist="25400" dir="5400000" algn="ctr" rotWithShape="0">
                    <a:srgbClr val="6E747A">
                      <a:alpha val="43000"/>
                    </a:srgbClr>
                  </a:outerShdw>
                </a:effectLst>
              </a:rPr>
              <a:t>句法：</a:t>
            </a:r>
            <a:endParaRPr lang="zh-CN" altLang="en-US" sz="2400"/>
          </a:p>
          <a:p>
            <a:pPr fontAlgn="auto">
              <a:lnSpc>
                <a:spcPts val="3600"/>
              </a:lnSpc>
            </a:pPr>
            <a:r>
              <a:rPr lang="zh-CN" altLang="en-US" sz="2400"/>
              <a:t>简单句六大句型、简单句的四大类型、三大从句</a:t>
            </a:r>
            <a:endParaRPr lang="zh-CN" altLang="en-US" sz="2400"/>
          </a:p>
          <a:p>
            <a:pPr fontAlgn="auto">
              <a:lnSpc>
                <a:spcPts val="3600"/>
              </a:lnSpc>
            </a:pPr>
            <a:r>
              <a:rPr lang="zh-CN" altLang="en-US" sz="2400"/>
              <a:t>   </a:t>
            </a:r>
            <a:r>
              <a:rPr lang="zh-CN" altLang="en-US" sz="2400" b="1">
                <a:solidFill>
                  <a:schemeClr val="accent1"/>
                </a:solidFill>
                <a:effectLst>
                  <a:outerShdw blurRad="38100" dist="25400" dir="5400000" algn="ctr" rotWithShape="0">
                    <a:srgbClr val="6E747A">
                      <a:alpha val="43000"/>
                    </a:srgbClr>
                  </a:outerShdw>
                </a:effectLst>
              </a:rPr>
              <a:t>时态和语态</a:t>
            </a:r>
            <a:endParaRPr lang="zh-CN" altLang="en-US" sz="2400"/>
          </a:p>
          <a:p>
            <a:pPr fontAlgn="auto">
              <a:lnSpc>
                <a:spcPts val="3600"/>
              </a:lnSpc>
            </a:pPr>
            <a:r>
              <a:rPr lang="zh-CN" altLang="en-US" sz="2400"/>
              <a:t>   </a:t>
            </a:r>
            <a:r>
              <a:rPr lang="zh-CN" altLang="en-US" sz="2400" b="1">
                <a:solidFill>
                  <a:schemeClr val="accent1"/>
                </a:solidFill>
                <a:effectLst>
                  <a:outerShdw blurRad="38100" dist="25400" dir="5400000" algn="ctr" rotWithShape="0">
                    <a:srgbClr val="6E747A">
                      <a:alpha val="43000"/>
                    </a:srgbClr>
                  </a:outerShdw>
                </a:effectLst>
              </a:rPr>
              <a:t>非谓语动词</a:t>
            </a:r>
            <a:endParaRPr lang="en-US" altLang="zh-CN" sz="2400" b="1">
              <a:solidFill>
                <a:schemeClr val="accent1"/>
              </a:solidFill>
              <a:effectLst>
                <a:outerShdw blurRad="38100" dist="25400" dir="5400000" algn="ctr" rotWithShape="0">
                  <a:srgbClr val="6E747A">
                    <a:alpha val="43000"/>
                  </a:srgbClr>
                </a:outerShdw>
              </a:effectLst>
            </a:endParaRPr>
          </a:p>
          <a:p>
            <a:pPr fontAlgn="auto">
              <a:lnSpc>
                <a:spcPts val="3600"/>
              </a:lnSpc>
            </a:pPr>
            <a:r>
              <a:rPr lang="zh-CN" altLang="en-US" sz="2400"/>
              <a:t>动词不定式、动名词、分词</a:t>
            </a:r>
            <a:endParaRPr lang="zh-CN" altLang="en-US" sz="2400"/>
          </a:p>
          <a:p>
            <a:pPr fontAlgn="auto">
              <a:lnSpc>
                <a:spcPts val="3600"/>
              </a:lnSpc>
            </a:pPr>
            <a:r>
              <a:rPr lang="zh-CN" altLang="en-US" sz="2400"/>
              <a:t>   </a:t>
            </a:r>
            <a:r>
              <a:rPr lang="zh-CN" altLang="en-US" sz="2400" b="1">
                <a:solidFill>
                  <a:schemeClr val="accent1"/>
                </a:solidFill>
                <a:effectLst>
                  <a:outerShdw blurRad="38100" dist="25400" dir="5400000" algn="ctr" rotWithShape="0">
                    <a:srgbClr val="6E747A">
                      <a:alpha val="43000"/>
                    </a:srgbClr>
                  </a:outerShdw>
                </a:effectLst>
              </a:rPr>
              <a:t>倒装句：</a:t>
            </a:r>
            <a:endParaRPr lang="zh-CN" altLang="en-US" sz="2400"/>
          </a:p>
          <a:p>
            <a:pPr fontAlgn="auto">
              <a:lnSpc>
                <a:spcPts val="3600"/>
              </a:lnSpc>
            </a:pPr>
            <a:r>
              <a:rPr lang="zh-CN" altLang="en-US" sz="2400"/>
              <a:t>全部倒装、部分倒装</a:t>
            </a:r>
            <a:endParaRPr lang="zh-CN" altLang="en-US" sz="2400"/>
          </a:p>
          <a:p>
            <a:pPr fontAlgn="auto">
              <a:lnSpc>
                <a:spcPts val="3600"/>
              </a:lnSpc>
            </a:pPr>
            <a:r>
              <a:rPr lang="zh-CN" altLang="en-US" sz="2400"/>
              <a:t>   </a:t>
            </a:r>
            <a:r>
              <a:rPr lang="zh-CN" altLang="en-US" sz="2400" b="1">
                <a:solidFill>
                  <a:schemeClr val="accent1"/>
                </a:solidFill>
                <a:effectLst>
                  <a:outerShdw blurRad="38100" dist="25400" dir="5400000" algn="ctr" rotWithShape="0">
                    <a:srgbClr val="6E747A">
                      <a:alpha val="43000"/>
                    </a:srgbClr>
                  </a:outerShdw>
                </a:effectLst>
              </a:rPr>
              <a:t>虚拟语气</a:t>
            </a:r>
            <a:endParaRPr lang="zh-CN" altLang="en-US" sz="2400"/>
          </a:p>
          <a:p>
            <a:endParaRPr lang="zh-CN" altLang="en-US"/>
          </a:p>
          <a:p>
            <a:endParaRPr lang="zh-CN" altLang="en-US"/>
          </a:p>
          <a:p>
            <a:endParaRPr lang="zh-CN" altLang="en-US"/>
          </a:p>
        </p:txBody>
      </p:sp>
      <p:sp>
        <p:nvSpPr>
          <p:cNvPr id="30" name="椭圆 29"/>
          <p:cNvSpPr/>
          <p:nvPr/>
        </p:nvSpPr>
        <p:spPr>
          <a:xfrm>
            <a:off x="1792061" y="1490483"/>
            <a:ext cx="158895" cy="158895"/>
          </a:xfrm>
          <a:prstGeom prst="ellipse">
            <a:avLst/>
          </a:prstGeom>
          <a:solidFill>
            <a:srgbClr val="5B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792061" y="2418853"/>
            <a:ext cx="158895" cy="158895"/>
          </a:xfrm>
          <a:prstGeom prst="ellipse">
            <a:avLst/>
          </a:prstGeom>
          <a:solidFill>
            <a:srgbClr val="5B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2061" y="3349763"/>
            <a:ext cx="158895" cy="158895"/>
          </a:xfrm>
          <a:prstGeom prst="ellipse">
            <a:avLst/>
          </a:prstGeom>
          <a:solidFill>
            <a:srgbClr val="5B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92061" y="3753623"/>
            <a:ext cx="158895" cy="158895"/>
          </a:xfrm>
          <a:prstGeom prst="ellipse">
            <a:avLst/>
          </a:prstGeom>
          <a:solidFill>
            <a:srgbClr val="5B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92061" y="4659768"/>
            <a:ext cx="158895" cy="158895"/>
          </a:xfrm>
          <a:prstGeom prst="ellipse">
            <a:avLst/>
          </a:prstGeom>
          <a:solidFill>
            <a:srgbClr val="5B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92061" y="5588773"/>
            <a:ext cx="158895" cy="158895"/>
          </a:xfrm>
          <a:prstGeom prst="ellipse">
            <a:avLst/>
          </a:prstGeom>
          <a:solidFill>
            <a:srgbClr val="5B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25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325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325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325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325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325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5" grpId="0" bldLvl="0" animBg="1"/>
      <p:bldP spid="6" grpId="0" bldLvl="0" animBg="1"/>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4393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5" name="文本框 4"/>
          <p:cNvSpPr txBox="1"/>
          <p:nvPr/>
        </p:nvSpPr>
        <p:spPr>
          <a:xfrm>
            <a:off x="2446655" y="513715"/>
            <a:ext cx="9036685" cy="5384800"/>
          </a:xfrm>
          <a:prstGeom prst="rect">
            <a:avLst/>
          </a:prstGeom>
          <a:noFill/>
        </p:spPr>
        <p:txBody>
          <a:bodyPr wrap="square" rtlCol="0">
            <a:spAutoFit/>
          </a:bodyPr>
          <a:p>
            <a:r>
              <a:rPr lang="zh-CN" altLang="en-US" sz="2400" b="1">
                <a:solidFill>
                  <a:srgbClr val="FF0000"/>
                </a:solidFill>
              </a:rPr>
              <a:t>不定冠词：</a:t>
            </a:r>
            <a:r>
              <a:rPr lang="en-US" altLang="zh-CN" sz="2400"/>
              <a:t>a,an;</a:t>
            </a:r>
            <a:r>
              <a:rPr lang="zh-CN" altLang="en-US" sz="2400"/>
              <a:t>表泛指，每一，类别，抽象名词具体化</a:t>
            </a:r>
            <a:endParaRPr lang="zh-CN" altLang="en-US" sz="2400"/>
          </a:p>
          <a:p>
            <a:r>
              <a:rPr lang="zh-CN" altLang="en-US" sz="2400" b="1">
                <a:solidFill>
                  <a:srgbClr val="FF0000"/>
                </a:solidFill>
              </a:rPr>
              <a:t>定冠词：</a:t>
            </a:r>
            <a:r>
              <a:rPr lang="en-US" altLang="zh-CN" sz="2400"/>
              <a:t>the;</a:t>
            </a:r>
            <a:r>
              <a:rPr lang="zh-CN" altLang="en-US" sz="2400"/>
              <a:t>表特指人和物</a:t>
            </a:r>
            <a:endParaRPr lang="zh-CN" altLang="en-US" sz="2400"/>
          </a:p>
          <a:p>
            <a:r>
              <a:rPr lang="zh-CN" altLang="en-US" sz="2400" b="1">
                <a:solidFill>
                  <a:srgbClr val="FF0000"/>
                </a:solidFill>
              </a:rPr>
              <a:t>零冠词：</a:t>
            </a:r>
            <a:r>
              <a:rPr lang="en-US" altLang="zh-CN" sz="2400"/>
              <a:t>/;</a:t>
            </a:r>
            <a:r>
              <a:rPr lang="zh-CN" altLang="en-US" sz="2400"/>
              <a:t>表许多特殊含义和特殊用法</a:t>
            </a:r>
            <a:endParaRPr lang="zh-CN" altLang="en-US" sz="2400"/>
          </a:p>
          <a:p>
            <a:endParaRPr lang="zh-CN" altLang="en-US" sz="3200" b="1">
              <a:solidFill>
                <a:schemeClr val="accent1"/>
              </a:solidFill>
              <a:effectLst>
                <a:outerShdw blurRad="38100" dist="25400" dir="5400000" algn="ctr" rotWithShape="0">
                  <a:srgbClr val="6E747A">
                    <a:alpha val="43000"/>
                  </a:srgbClr>
                </a:outerShdw>
              </a:effectLst>
            </a:endParaRPr>
          </a:p>
          <a:p>
            <a:r>
              <a:rPr lang="en-US" altLang="zh-CN" sz="2400" b="1">
                <a:solidFill>
                  <a:srgbClr val="FF0000"/>
                </a:solidFill>
              </a:rPr>
              <a:t>1.</a:t>
            </a:r>
            <a:r>
              <a:rPr lang="zh-CN" altLang="en-US" sz="2400" b="1">
                <a:solidFill>
                  <a:srgbClr val="FF0000"/>
                </a:solidFill>
              </a:rPr>
              <a:t>系动词：</a:t>
            </a:r>
            <a:endParaRPr lang="zh-CN" altLang="en-US" sz="2400"/>
          </a:p>
          <a:p>
            <a:r>
              <a:rPr lang="zh-CN" altLang="en-US" sz="2400"/>
              <a:t>表</a:t>
            </a:r>
            <a:r>
              <a:rPr lang="en-US" altLang="zh-CN" sz="2400"/>
              <a:t>“</a:t>
            </a:r>
            <a:r>
              <a:rPr lang="zh-CN" altLang="en-US" sz="2400"/>
              <a:t>感觉</a:t>
            </a:r>
            <a:r>
              <a:rPr lang="en-US" altLang="zh-CN" sz="2400"/>
              <a:t>”</a:t>
            </a:r>
            <a:r>
              <a:rPr lang="zh-CN" altLang="en-US" sz="2400"/>
              <a:t>：feel,smell,sound,taste</a:t>
            </a:r>
            <a:endParaRPr lang="zh-CN" altLang="en-US" sz="2400"/>
          </a:p>
          <a:p>
            <a:r>
              <a:rPr lang="zh-CN" altLang="en-US" sz="2400"/>
              <a:t>表</a:t>
            </a:r>
            <a:r>
              <a:rPr lang="en-US" altLang="zh-CN" sz="2400"/>
              <a:t>“</a:t>
            </a:r>
            <a:r>
              <a:rPr lang="zh-CN" altLang="en-US" sz="2400"/>
              <a:t>变化</a:t>
            </a:r>
            <a:r>
              <a:rPr lang="en-US" altLang="zh-CN" sz="2400"/>
              <a:t>”</a:t>
            </a:r>
            <a:r>
              <a:rPr lang="zh-CN" altLang="en-US" sz="2400"/>
              <a:t>：become,grow,turn,fall,get,go,come,run</a:t>
            </a:r>
            <a:endParaRPr lang="zh-CN" altLang="en-US" sz="2400"/>
          </a:p>
          <a:p>
            <a:r>
              <a:rPr lang="zh-CN" altLang="en-US" sz="2400"/>
              <a:t>表</a:t>
            </a:r>
            <a:r>
              <a:rPr lang="en-US" altLang="zh-CN" sz="2400"/>
              <a:t>“</a:t>
            </a:r>
            <a:r>
              <a:rPr lang="zh-CN" altLang="en-US" sz="2400"/>
              <a:t>保持</a:t>
            </a:r>
            <a:r>
              <a:rPr lang="en-US" altLang="zh-CN" sz="2400"/>
              <a:t>”</a:t>
            </a:r>
            <a:r>
              <a:rPr lang="zh-CN" altLang="en-US" sz="2400"/>
              <a:t>：keep,rest,remain,stay,lie,stand</a:t>
            </a:r>
            <a:endParaRPr lang="zh-CN" altLang="en-US" sz="2400"/>
          </a:p>
          <a:p>
            <a:r>
              <a:rPr lang="zh-CN" altLang="en-US" sz="2400"/>
              <a:t>表</a:t>
            </a:r>
            <a:r>
              <a:rPr lang="en-US" altLang="zh-CN" sz="2400"/>
              <a:t>“</a:t>
            </a:r>
            <a:r>
              <a:rPr lang="zh-CN" altLang="en-US" sz="2400"/>
              <a:t>似乎</a:t>
            </a:r>
            <a:r>
              <a:rPr lang="en-US" altLang="zh-CN" sz="2400"/>
              <a:t>”</a:t>
            </a:r>
            <a:r>
              <a:rPr lang="zh-CN" altLang="en-US" sz="2400"/>
              <a:t>：</a:t>
            </a:r>
            <a:r>
              <a:rPr lang="en-US" altLang="zh-CN" sz="2400"/>
              <a:t>appear,seem</a:t>
            </a:r>
            <a:endParaRPr lang="en-US" altLang="zh-CN" sz="2400"/>
          </a:p>
          <a:p>
            <a:r>
              <a:rPr lang="en-US" altLang="zh-CN" sz="2400" b="1">
                <a:solidFill>
                  <a:srgbClr val="FF0000"/>
                </a:solidFill>
              </a:rPr>
              <a:t>2.</a:t>
            </a:r>
            <a:r>
              <a:rPr lang="zh-CN" altLang="en-US" sz="2400" b="1">
                <a:solidFill>
                  <a:srgbClr val="FF0000"/>
                </a:solidFill>
              </a:rPr>
              <a:t>助动词：</a:t>
            </a:r>
            <a:endParaRPr lang="zh-CN" altLang="en-US" sz="2400"/>
          </a:p>
          <a:p>
            <a:r>
              <a:rPr lang="en-US" altLang="zh-CN" sz="2400"/>
              <a:t>be,do,have,will</a:t>
            </a:r>
            <a:r>
              <a:rPr lang="zh-CN" altLang="en-US" sz="2400"/>
              <a:t>和</a:t>
            </a:r>
            <a:r>
              <a:rPr lang="en-US" altLang="zh-CN" sz="2400"/>
              <a:t>shall</a:t>
            </a:r>
            <a:endParaRPr lang="en-US" altLang="zh-CN" sz="2400"/>
          </a:p>
          <a:p>
            <a:r>
              <a:rPr lang="en-US" altLang="zh-CN" sz="2400" b="1">
                <a:solidFill>
                  <a:srgbClr val="FF0000"/>
                </a:solidFill>
              </a:rPr>
              <a:t>3</a:t>
            </a:r>
            <a:r>
              <a:rPr lang="en-US" altLang="zh-CN" sz="2400" b="1">
                <a:solidFill>
                  <a:srgbClr val="FF0000"/>
                </a:solidFill>
              </a:rPr>
              <a:t>.</a:t>
            </a:r>
            <a:r>
              <a:rPr lang="zh-CN" altLang="en-US" sz="2400" b="1">
                <a:solidFill>
                  <a:srgbClr val="FF0000"/>
                </a:solidFill>
              </a:rPr>
              <a:t>情态动词：</a:t>
            </a:r>
            <a:endParaRPr lang="zh-CN" altLang="en-US" sz="2400"/>
          </a:p>
          <a:p>
            <a:r>
              <a:rPr lang="en-US" altLang="zh-CN" sz="2400"/>
              <a:t>can/could/may/might/must/have to/should/ought to/shall/will/would/used to/need</a:t>
            </a:r>
            <a:endParaRPr lang="en-US" altLang="zh-CN" sz="2400"/>
          </a:p>
        </p:txBody>
      </p:sp>
      <p:sp>
        <p:nvSpPr>
          <p:cNvPr id="6" name="文本框 5"/>
          <p:cNvSpPr txBox="1"/>
          <p:nvPr/>
        </p:nvSpPr>
        <p:spPr>
          <a:xfrm>
            <a:off x="454660" y="823595"/>
            <a:ext cx="1991995" cy="768350"/>
          </a:xfrm>
          <a:prstGeom prst="rect">
            <a:avLst/>
          </a:prstGeom>
          <a:noFill/>
        </p:spPr>
        <p:txBody>
          <a:bodyPr wrap="square" rtlCol="0">
            <a:spAutoFit/>
          </a:bodyPr>
          <a:p>
            <a:r>
              <a:rPr lang="zh-CN" altLang="en-US" sz="4400" b="1">
                <a:solidFill>
                  <a:schemeClr val="accent1"/>
                </a:solidFill>
                <a:effectLst>
                  <a:outerShdw blurRad="38100" dist="25400" dir="5400000" algn="ctr" rotWithShape="0">
                    <a:srgbClr val="6E747A">
                      <a:alpha val="43000"/>
                    </a:srgbClr>
                  </a:outerShdw>
                </a:effectLst>
              </a:rPr>
              <a:t>冠 词</a:t>
            </a:r>
            <a:endParaRPr lang="zh-CN" altLang="en-US" sz="4400" b="1">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452120" y="3284855"/>
            <a:ext cx="1714500" cy="829945"/>
          </a:xfrm>
          <a:prstGeom prst="rect">
            <a:avLst/>
          </a:prstGeom>
          <a:noFill/>
        </p:spPr>
        <p:txBody>
          <a:bodyPr wrap="none" rtlCol="0">
            <a:spAutoFit/>
            <a:scene3d>
              <a:camera prst="orthographicFront"/>
              <a:lightRig rig="threePt" dir="t"/>
            </a:scene3d>
          </a:bodyPr>
          <a:p>
            <a:r>
              <a:rPr lang="zh-CN" altLang="en-US" sz="4800" b="1">
                <a:solidFill>
                  <a:schemeClr val="accent1"/>
                </a:solidFill>
                <a:effectLst>
                  <a:outerShdw blurRad="38100" dist="25400" dir="5400000" algn="ctr" rotWithShape="0">
                    <a:srgbClr val="6E747A">
                      <a:alpha val="43000"/>
                    </a:srgbClr>
                  </a:outerShdw>
                </a:effectLst>
              </a:rPr>
              <a:t>动 词</a:t>
            </a:r>
            <a:endParaRPr lang="zh-CN" altLang="en-US" sz="4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cstate="screen"/>
          <a:srcRect l="12764" b="36243"/>
          <a:stretch>
            <a:fillRect/>
          </a:stretch>
        </p:blipFill>
        <p:spPr>
          <a:xfrm rot="3022029">
            <a:off x="-2048707" y="4220544"/>
            <a:ext cx="5521576" cy="2723973"/>
          </a:xfrm>
          <a:custGeom>
            <a:avLst/>
            <a:gdLst>
              <a:gd name="connsiteX0" fmla="*/ 0 w 5521576"/>
              <a:gd name="connsiteY0" fmla="*/ 0 h 2723973"/>
              <a:gd name="connsiteX1" fmla="*/ 5521576 w 5521576"/>
              <a:gd name="connsiteY1" fmla="*/ 0 h 2723973"/>
              <a:gd name="connsiteX2" fmla="*/ 5521576 w 5521576"/>
              <a:gd name="connsiteY2" fmla="*/ 28251 h 2723973"/>
              <a:gd name="connsiteX3" fmla="*/ 3288876 w 5521576"/>
              <a:gd name="connsiteY3" fmla="*/ 2723973 h 2723973"/>
            </a:gdLst>
            <a:ahLst/>
            <a:cxnLst>
              <a:cxn ang="0">
                <a:pos x="connsiteX0" y="connsiteY0"/>
              </a:cxn>
              <a:cxn ang="0">
                <a:pos x="connsiteX1" y="connsiteY1"/>
              </a:cxn>
              <a:cxn ang="0">
                <a:pos x="connsiteX2" y="connsiteY2"/>
              </a:cxn>
              <a:cxn ang="0">
                <a:pos x="connsiteX3" y="connsiteY3"/>
              </a:cxn>
            </a:cxnLst>
            <a:rect l="l" t="t" r="r" b="b"/>
            <a:pathLst>
              <a:path w="5521576" h="2723973">
                <a:moveTo>
                  <a:pt x="0" y="0"/>
                </a:moveTo>
                <a:lnTo>
                  <a:pt x="5521576" y="0"/>
                </a:lnTo>
                <a:lnTo>
                  <a:pt x="5521576" y="28251"/>
                </a:lnTo>
                <a:lnTo>
                  <a:pt x="3288876" y="2723973"/>
                </a:lnTo>
                <a:close/>
              </a:path>
            </a:pathLst>
          </a:custGeom>
        </p:spPr>
      </p:pic>
      <p:pic>
        <p:nvPicPr>
          <p:cNvPr id="21" name="图片 20"/>
          <p:cNvPicPr>
            <a:picLocks noChangeAspect="1"/>
          </p:cNvPicPr>
          <p:nvPr/>
        </p:nvPicPr>
        <p:blipFill>
          <a:blip r:embed="rId2" cstate="screen"/>
          <a:srcRect l="19566" r="11014" b="49499"/>
          <a:stretch>
            <a:fillRect/>
          </a:stretch>
        </p:blipFill>
        <p:spPr>
          <a:xfrm rot="13174182">
            <a:off x="9130610" y="-488273"/>
            <a:ext cx="4199302" cy="2062044"/>
          </a:xfrm>
          <a:custGeom>
            <a:avLst/>
            <a:gdLst>
              <a:gd name="connsiteX0" fmla="*/ 4199302 w 4199302"/>
              <a:gd name="connsiteY0" fmla="*/ 0 h 2062044"/>
              <a:gd name="connsiteX1" fmla="*/ 1704034 w 4199302"/>
              <a:gd name="connsiteY1" fmla="*/ 2062044 h 2062044"/>
              <a:gd name="connsiteX2" fmla="*/ 0 w 4199302"/>
              <a:gd name="connsiteY2" fmla="*/ 0 h 2062044"/>
            </a:gdLst>
            <a:ahLst/>
            <a:cxnLst>
              <a:cxn ang="0">
                <a:pos x="connsiteX0" y="connsiteY0"/>
              </a:cxn>
              <a:cxn ang="0">
                <a:pos x="connsiteX1" y="connsiteY1"/>
              </a:cxn>
              <a:cxn ang="0">
                <a:pos x="connsiteX2" y="connsiteY2"/>
              </a:cxn>
            </a:cxnLst>
            <a:rect l="l" t="t" r="r" b="b"/>
            <a:pathLst>
              <a:path w="4199302" h="2062044">
                <a:moveTo>
                  <a:pt x="4199302" y="0"/>
                </a:moveTo>
                <a:lnTo>
                  <a:pt x="1704034" y="2062044"/>
                </a:lnTo>
                <a:lnTo>
                  <a:pt x="0" y="0"/>
                </a:lnTo>
                <a:close/>
              </a:path>
            </a:pathLst>
          </a:custGeom>
        </p:spPr>
      </p:pic>
      <p:sp>
        <p:nvSpPr>
          <p:cNvPr id="9" name="文本框 8"/>
          <p:cNvSpPr txBox="1"/>
          <p:nvPr/>
        </p:nvSpPr>
        <p:spPr>
          <a:xfrm>
            <a:off x="6726630" y="395910"/>
            <a:ext cx="4907901" cy="706755"/>
          </a:xfrm>
          <a:prstGeom prst="rect">
            <a:avLst/>
          </a:prstGeom>
          <a:noFill/>
        </p:spPr>
        <p:txBody>
          <a:bodyPr wrap="square" rtlCol="0">
            <a:spAutoFit/>
          </a:bodyPr>
          <a:lstStyle/>
          <a:p>
            <a:pPr fontAlgn="auto"/>
            <a:r>
              <a:rPr lang="zh-CN" altLang="en-US" sz="4000" b="1">
                <a:solidFill>
                  <a:schemeClr val="bg1">
                    <a:lumMod val="50000"/>
                  </a:schemeClr>
                </a:solidFill>
                <a:latin typeface="幼圆" panose="02010509060101010101" pitchFamily="49" charset="-122"/>
                <a:ea typeface="幼圆" panose="02010509060101010101" pitchFamily="49" charset="-122"/>
              </a:rPr>
              <a:t>关 于 统 考</a:t>
            </a:r>
            <a:endParaRPr lang="zh-CN" altLang="en-US" sz="4000" b="1">
              <a:solidFill>
                <a:schemeClr val="bg1">
                  <a:lumMod val="50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5455192" y="241465"/>
            <a:ext cx="1309538" cy="1014730"/>
          </a:xfrm>
          <a:prstGeom prst="rect">
            <a:avLst/>
          </a:prstGeom>
          <a:noFill/>
        </p:spPr>
        <p:txBody>
          <a:bodyPr wrap="square" rtlCol="0">
            <a:spAutoFit/>
          </a:bodyPr>
          <a:lstStyle/>
          <a:p>
            <a:pPr defTabSz="914400"/>
            <a:r>
              <a:rPr lang="en-US" altLang="zh-CN" sz="6000" b="1" dirty="0">
                <a:blipFill>
                  <a:blip r:embed="rId3"/>
                  <a:stretch>
                    <a:fillRect/>
                  </a:stretch>
                </a:blipFill>
                <a:latin typeface="Aller Light" panose="02000503000000020004" pitchFamily="2" charset="0"/>
                <a:ea typeface="A-OTF Shin Go Pro L" panose="020B0300000000000000" pitchFamily="34" charset="-128"/>
              </a:rPr>
              <a:t>01</a:t>
            </a:r>
            <a:endParaRPr lang="en-US" altLang="zh-CN" sz="6000" b="1" dirty="0">
              <a:blipFill>
                <a:blip r:embed="rId3"/>
                <a:stretch>
                  <a:fillRect/>
                </a:stretch>
              </a:blipFill>
              <a:latin typeface="Aller Light" panose="02000503000000020004" pitchFamily="2" charset="0"/>
              <a:ea typeface="A-OTF Shin Go Pro L" panose="020B0300000000000000" pitchFamily="34" charset="-128"/>
            </a:endParaRPr>
          </a:p>
        </p:txBody>
      </p:sp>
      <p:sp>
        <p:nvSpPr>
          <p:cNvPr id="12" name="图文框 11"/>
          <p:cNvSpPr/>
          <p:nvPr/>
        </p:nvSpPr>
        <p:spPr>
          <a:xfrm>
            <a:off x="1352550" y="1162050"/>
            <a:ext cx="3522271" cy="4930714"/>
          </a:xfrm>
          <a:prstGeom prst="frame">
            <a:avLst>
              <a:gd name="adj1" fmla="val 4229"/>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2236154" y="2484230"/>
            <a:ext cx="1847838" cy="769441"/>
          </a:xfrm>
          <a:prstGeom prst="rect">
            <a:avLst/>
          </a:prstGeom>
          <a:noFill/>
        </p:spPr>
        <p:txBody>
          <a:bodyPr wrap="square" rtlCol="0">
            <a:spAutoFit/>
          </a:bodyPr>
          <a:lstStyle/>
          <a:p>
            <a:r>
              <a:rPr lang="zh-CN" altLang="en-US" sz="4400" b="1">
                <a:blipFill>
                  <a:blip r:embed="rId4"/>
                  <a:stretch>
                    <a:fillRect/>
                  </a:stretch>
                </a:blipFill>
                <a:latin typeface="微软雅黑" panose="020B0503020204020204" pitchFamily="34" charset="-122"/>
                <a:ea typeface="微软雅黑" panose="020B0503020204020204" pitchFamily="34" charset="-122"/>
              </a:rPr>
              <a:t>目  录</a:t>
            </a:r>
            <a:endParaRPr lang="zh-CN" altLang="en-US" sz="4400" b="1">
              <a:blipFill>
                <a:blip r:embed="rId4"/>
                <a:stretch>
                  <a:fillRect/>
                </a:stretch>
              </a:blipFill>
              <a:latin typeface="微软雅黑" panose="020B0503020204020204" pitchFamily="34" charset="-122"/>
              <a:ea typeface="微软雅黑" panose="020B0503020204020204" pitchFamily="34" charset="-122"/>
            </a:endParaRPr>
          </a:p>
        </p:txBody>
      </p:sp>
      <p:sp>
        <p:nvSpPr>
          <p:cNvPr id="13" name="文本框 12"/>
          <p:cNvSpPr txBox="1"/>
          <p:nvPr/>
        </p:nvSpPr>
        <p:spPr>
          <a:xfrm>
            <a:off x="1647696" y="3349621"/>
            <a:ext cx="3277097" cy="769441"/>
          </a:xfrm>
          <a:prstGeom prst="rect">
            <a:avLst/>
          </a:prstGeom>
          <a:noFill/>
        </p:spPr>
        <p:txBody>
          <a:bodyPr wrap="square" rtlCol="0">
            <a:spAutoFit/>
          </a:bodyPr>
          <a:lstStyle/>
          <a:p>
            <a:r>
              <a:rPr lang="en-US" altLang="zh-CN" sz="4400" b="1">
                <a:blipFill>
                  <a:blip r:embed="rId4"/>
                  <a:stretch>
                    <a:fillRect/>
                  </a:stretch>
                </a:blipFill>
                <a:latin typeface="微软雅黑" panose="020B0503020204020204" pitchFamily="34" charset="-122"/>
                <a:ea typeface="微软雅黑" panose="020B0503020204020204" pitchFamily="34" charset="-122"/>
              </a:rPr>
              <a:t>CONTENT</a:t>
            </a:r>
            <a:endParaRPr lang="zh-CN" altLang="en-US" sz="4400" b="1">
              <a:blipFill>
                <a:blip r:embed="rId4"/>
                <a:stretch>
                  <a:fillRect/>
                </a:stretch>
              </a:blipFill>
              <a:latin typeface="微软雅黑" panose="020B0503020204020204" pitchFamily="34" charset="-122"/>
              <a:ea typeface="微软雅黑" panose="020B0503020204020204" pitchFamily="34" charset="-122"/>
            </a:endParaRPr>
          </a:p>
        </p:txBody>
      </p:sp>
      <p:sp>
        <p:nvSpPr>
          <p:cNvPr id="14" name="文本框 13"/>
          <p:cNvSpPr txBox="1"/>
          <p:nvPr/>
        </p:nvSpPr>
        <p:spPr>
          <a:xfrm>
            <a:off x="6726630" y="1316565"/>
            <a:ext cx="4907901" cy="706755"/>
          </a:xfrm>
          <a:prstGeom prst="rect">
            <a:avLst/>
          </a:prstGeom>
          <a:noFill/>
        </p:spPr>
        <p:txBody>
          <a:bodyPr wrap="square" rtlCol="0">
            <a:spAutoFit/>
          </a:bodyPr>
          <a:lstStyle/>
          <a:p>
            <a:r>
              <a:rPr lang="zh-CN" altLang="en-US" sz="4000" b="1">
                <a:solidFill>
                  <a:schemeClr val="bg1">
                    <a:lumMod val="50000"/>
                  </a:schemeClr>
                </a:solidFill>
                <a:latin typeface="幼圆" panose="02010509060101010101" pitchFamily="49" charset="-122"/>
                <a:ea typeface="幼圆" panose="02010509060101010101" pitchFamily="49" charset="-122"/>
                <a:sym typeface="+mn-ea"/>
              </a:rPr>
              <a:t>交 际 用 语</a:t>
            </a:r>
            <a:endParaRPr lang="zh-CN" altLang="en-US" sz="4000" b="1">
              <a:solidFill>
                <a:schemeClr val="bg1">
                  <a:lumMod val="50000"/>
                </a:schemeClr>
              </a:solidFill>
              <a:latin typeface="幼圆" panose="02010509060101010101" pitchFamily="49" charset="-122"/>
              <a:ea typeface="幼圆" panose="02010509060101010101" pitchFamily="49" charset="-122"/>
            </a:endParaRPr>
          </a:p>
        </p:txBody>
      </p:sp>
      <p:sp>
        <p:nvSpPr>
          <p:cNvPr id="15" name="文本框 14"/>
          <p:cNvSpPr txBox="1"/>
          <p:nvPr/>
        </p:nvSpPr>
        <p:spPr>
          <a:xfrm>
            <a:off x="5455192" y="1162120"/>
            <a:ext cx="1309538" cy="1014730"/>
          </a:xfrm>
          <a:prstGeom prst="rect">
            <a:avLst/>
          </a:prstGeom>
          <a:noFill/>
        </p:spPr>
        <p:txBody>
          <a:bodyPr wrap="square" rtlCol="0">
            <a:spAutoFit/>
          </a:bodyPr>
          <a:lstStyle/>
          <a:p>
            <a:pPr defTabSz="914400"/>
            <a:r>
              <a:rPr lang="en-US" altLang="zh-CN" sz="6000" b="1">
                <a:blipFill>
                  <a:blip r:embed="rId3"/>
                  <a:stretch>
                    <a:fillRect/>
                  </a:stretch>
                </a:blipFill>
                <a:latin typeface="Aller Light" panose="02000503000000020004" pitchFamily="2" charset="0"/>
                <a:ea typeface="A-OTF Shin Go Pro L" panose="020B0300000000000000" pitchFamily="34" charset="-128"/>
              </a:rPr>
              <a:t>02</a:t>
            </a:r>
            <a:endParaRPr lang="en-US" altLang="zh-CN" sz="6000" b="1" dirty="0" err="1">
              <a:blipFill>
                <a:blip r:embed="rId3"/>
                <a:stretch>
                  <a:fillRect/>
                </a:stretch>
              </a:blipFill>
              <a:latin typeface="Aller Light" panose="02000503000000020004" pitchFamily="2" charset="0"/>
              <a:ea typeface="A-OTF Shin Go Pro L" panose="020B0300000000000000" pitchFamily="34" charset="-128"/>
            </a:endParaRPr>
          </a:p>
        </p:txBody>
      </p:sp>
      <p:sp>
        <p:nvSpPr>
          <p:cNvPr id="16" name="文本框 15"/>
          <p:cNvSpPr txBox="1"/>
          <p:nvPr/>
        </p:nvSpPr>
        <p:spPr>
          <a:xfrm>
            <a:off x="6764730" y="2259639"/>
            <a:ext cx="4907901" cy="706755"/>
          </a:xfrm>
          <a:prstGeom prst="rect">
            <a:avLst/>
          </a:prstGeom>
          <a:noFill/>
        </p:spPr>
        <p:txBody>
          <a:bodyPr wrap="square" rtlCol="0">
            <a:spAutoFit/>
          </a:bodyPr>
          <a:lstStyle/>
          <a:p>
            <a:r>
              <a:rPr lang="zh-CN" altLang="en-US" sz="4000" b="1">
                <a:solidFill>
                  <a:schemeClr val="bg1">
                    <a:lumMod val="50000"/>
                  </a:schemeClr>
                </a:solidFill>
                <a:latin typeface="幼圆" panose="02010509060101010101" pitchFamily="49" charset="-122"/>
                <a:ea typeface="幼圆" panose="02010509060101010101" pitchFamily="49" charset="-122"/>
                <a:sym typeface="+mn-ea"/>
              </a:rPr>
              <a:t>阅 读 理 解</a:t>
            </a:r>
            <a:endParaRPr lang="zh-CN" altLang="en-US" sz="4000" b="1">
              <a:solidFill>
                <a:schemeClr val="bg1">
                  <a:lumMod val="50000"/>
                </a:schemeClr>
              </a:solidFill>
              <a:latin typeface="幼圆" panose="02010509060101010101" pitchFamily="49" charset="-122"/>
              <a:ea typeface="幼圆" panose="02010509060101010101" pitchFamily="49" charset="-122"/>
            </a:endParaRPr>
          </a:p>
        </p:txBody>
      </p:sp>
      <p:sp>
        <p:nvSpPr>
          <p:cNvPr id="17" name="文本框 16"/>
          <p:cNvSpPr txBox="1"/>
          <p:nvPr/>
        </p:nvSpPr>
        <p:spPr>
          <a:xfrm>
            <a:off x="5441222" y="2105829"/>
            <a:ext cx="1309538" cy="1014730"/>
          </a:xfrm>
          <a:prstGeom prst="rect">
            <a:avLst/>
          </a:prstGeom>
          <a:noFill/>
        </p:spPr>
        <p:txBody>
          <a:bodyPr wrap="square" rtlCol="0">
            <a:spAutoFit/>
          </a:bodyPr>
          <a:lstStyle/>
          <a:p>
            <a:pPr defTabSz="914400"/>
            <a:r>
              <a:rPr lang="en-US" altLang="zh-CN" sz="6000" b="1">
                <a:blipFill>
                  <a:blip r:embed="rId3"/>
                  <a:stretch>
                    <a:fillRect/>
                  </a:stretch>
                </a:blipFill>
                <a:latin typeface="Aller Light" panose="02000503000000020004" pitchFamily="2" charset="0"/>
                <a:ea typeface="A-OTF Shin Go Pro L" panose="020B0300000000000000" pitchFamily="34" charset="-128"/>
              </a:rPr>
              <a:t>03</a:t>
            </a:r>
            <a:endParaRPr lang="en-US" altLang="zh-CN" sz="6000" b="1" dirty="0" err="1">
              <a:blipFill>
                <a:blip r:embed="rId3"/>
                <a:stretch>
                  <a:fillRect/>
                </a:stretch>
              </a:blipFill>
              <a:latin typeface="Aller Light" panose="02000503000000020004" pitchFamily="2" charset="0"/>
              <a:ea typeface="A-OTF Shin Go Pro L" panose="020B0300000000000000" pitchFamily="34" charset="-128"/>
            </a:endParaRPr>
          </a:p>
        </p:txBody>
      </p:sp>
      <p:sp>
        <p:nvSpPr>
          <p:cNvPr id="18" name="文本框 17"/>
          <p:cNvSpPr txBox="1"/>
          <p:nvPr/>
        </p:nvSpPr>
        <p:spPr>
          <a:xfrm>
            <a:off x="6764730" y="3120289"/>
            <a:ext cx="4907901" cy="706755"/>
          </a:xfrm>
          <a:prstGeom prst="rect">
            <a:avLst/>
          </a:prstGeom>
          <a:noFill/>
        </p:spPr>
        <p:txBody>
          <a:bodyPr wrap="square" rtlCol="0">
            <a:spAutoFit/>
          </a:bodyPr>
          <a:lstStyle/>
          <a:p>
            <a:r>
              <a:rPr lang="zh-CN" altLang="en-US" sz="4000" b="1">
                <a:solidFill>
                  <a:schemeClr val="bg1">
                    <a:lumMod val="50000"/>
                  </a:schemeClr>
                </a:solidFill>
                <a:latin typeface="幼圆" panose="02010509060101010101" pitchFamily="49" charset="-122"/>
                <a:ea typeface="幼圆" panose="02010509060101010101" pitchFamily="49" charset="-122"/>
                <a:sym typeface="+mn-ea"/>
              </a:rPr>
              <a:t>词 汇 与 结 构</a:t>
            </a:r>
            <a:endParaRPr lang="zh-CN" altLang="en-US" sz="4000" b="1">
              <a:solidFill>
                <a:schemeClr val="bg1">
                  <a:lumMod val="50000"/>
                </a:schemeClr>
              </a:solidFill>
              <a:latin typeface="幼圆" panose="02010509060101010101" pitchFamily="49" charset="-122"/>
              <a:ea typeface="幼圆" panose="02010509060101010101" pitchFamily="49" charset="-122"/>
            </a:endParaRPr>
          </a:p>
        </p:txBody>
      </p:sp>
      <p:sp>
        <p:nvSpPr>
          <p:cNvPr id="19" name="文本框 18"/>
          <p:cNvSpPr txBox="1"/>
          <p:nvPr/>
        </p:nvSpPr>
        <p:spPr>
          <a:xfrm>
            <a:off x="5455192" y="2965844"/>
            <a:ext cx="1309538" cy="1014730"/>
          </a:xfrm>
          <a:prstGeom prst="rect">
            <a:avLst/>
          </a:prstGeom>
          <a:noFill/>
        </p:spPr>
        <p:txBody>
          <a:bodyPr wrap="square" rtlCol="0">
            <a:spAutoFit/>
          </a:bodyPr>
          <a:lstStyle/>
          <a:p>
            <a:pPr defTabSz="914400"/>
            <a:r>
              <a:rPr lang="en-US" altLang="zh-CN" sz="6000" b="1">
                <a:blipFill>
                  <a:blip r:embed="rId3"/>
                  <a:stretch>
                    <a:fillRect/>
                  </a:stretch>
                </a:blipFill>
                <a:latin typeface="Aller Light" panose="02000503000000020004" pitchFamily="2" charset="0"/>
                <a:ea typeface="A-OTF Shin Go Pro L" panose="020B0300000000000000" pitchFamily="34" charset="-128"/>
              </a:rPr>
              <a:t>04</a:t>
            </a:r>
            <a:endParaRPr lang="en-US" altLang="zh-CN" sz="6000" b="1" dirty="0" err="1">
              <a:blipFill>
                <a:blip r:embed="rId3"/>
                <a:stretch>
                  <a:fillRect/>
                </a:stretch>
              </a:blipFill>
              <a:latin typeface="Aller Light" panose="02000503000000020004" pitchFamily="2" charset="0"/>
              <a:ea typeface="A-OTF Shin Go Pro L" panose="020B0300000000000000" pitchFamily="34" charset="-128"/>
            </a:endParaRPr>
          </a:p>
        </p:txBody>
      </p:sp>
      <p:sp>
        <p:nvSpPr>
          <p:cNvPr id="5" name="文本框 4"/>
          <p:cNvSpPr txBox="1"/>
          <p:nvPr/>
        </p:nvSpPr>
        <p:spPr>
          <a:xfrm>
            <a:off x="5455192" y="3826904"/>
            <a:ext cx="1309538" cy="1014730"/>
          </a:xfrm>
          <a:prstGeom prst="rect">
            <a:avLst/>
          </a:prstGeom>
          <a:noFill/>
        </p:spPr>
        <p:txBody>
          <a:bodyPr wrap="square" rtlCol="0">
            <a:spAutoFit/>
          </a:bodyPr>
          <a:p>
            <a:pPr defTabSz="914400"/>
            <a:r>
              <a:rPr lang="en-US" altLang="zh-CN" sz="6000" b="1">
                <a:blipFill>
                  <a:blip r:embed="rId3"/>
                  <a:stretch>
                    <a:fillRect/>
                  </a:stretch>
                </a:blipFill>
                <a:latin typeface="Aller Light" panose="02000503000000020004" pitchFamily="2" charset="0"/>
                <a:ea typeface="A-OTF Shin Go Pro L" panose="020B0300000000000000" pitchFamily="34" charset="-128"/>
              </a:rPr>
              <a:t>05</a:t>
            </a:r>
            <a:endParaRPr lang="en-US" altLang="zh-CN" sz="6000" b="1" dirty="0" err="1">
              <a:blipFill>
                <a:blip r:embed="rId3"/>
                <a:stretch>
                  <a:fillRect/>
                </a:stretch>
              </a:blipFill>
              <a:latin typeface="Aller Light" panose="02000503000000020004" pitchFamily="2" charset="0"/>
              <a:ea typeface="A-OTF Shin Go Pro L" panose="020B0300000000000000" pitchFamily="34" charset="-128"/>
            </a:endParaRPr>
          </a:p>
        </p:txBody>
      </p:sp>
      <p:sp>
        <p:nvSpPr>
          <p:cNvPr id="6" name="文本框 5"/>
          <p:cNvSpPr txBox="1"/>
          <p:nvPr/>
        </p:nvSpPr>
        <p:spPr>
          <a:xfrm>
            <a:off x="6764730" y="3981349"/>
            <a:ext cx="4907901" cy="706755"/>
          </a:xfrm>
          <a:prstGeom prst="rect">
            <a:avLst/>
          </a:prstGeom>
          <a:noFill/>
        </p:spPr>
        <p:txBody>
          <a:bodyPr wrap="square" rtlCol="0">
            <a:spAutoFit/>
          </a:bodyPr>
          <a:p>
            <a:r>
              <a:rPr lang="zh-CN" altLang="en-US" sz="4000" b="1">
                <a:solidFill>
                  <a:schemeClr val="bg1">
                    <a:lumMod val="50000"/>
                  </a:schemeClr>
                </a:solidFill>
                <a:latin typeface="幼圆" panose="02010509060101010101" pitchFamily="49" charset="-122"/>
                <a:ea typeface="幼圆" panose="02010509060101010101" pitchFamily="49" charset="-122"/>
                <a:sym typeface="+mn-ea"/>
              </a:rPr>
              <a:t>选 词 填 空</a:t>
            </a:r>
            <a:endParaRPr lang="zh-CN" altLang="en-US" sz="4000" b="1">
              <a:solidFill>
                <a:schemeClr val="bg1">
                  <a:lumMod val="50000"/>
                </a:schemeClr>
              </a:solidFill>
              <a:latin typeface="幼圆" panose="02010509060101010101" pitchFamily="49" charset="-122"/>
              <a:ea typeface="幼圆" panose="02010509060101010101" pitchFamily="49" charset="-122"/>
            </a:endParaRPr>
          </a:p>
        </p:txBody>
      </p:sp>
      <p:sp>
        <p:nvSpPr>
          <p:cNvPr id="7" name="文本框 6"/>
          <p:cNvSpPr txBox="1"/>
          <p:nvPr/>
        </p:nvSpPr>
        <p:spPr>
          <a:xfrm>
            <a:off x="5455192" y="4687964"/>
            <a:ext cx="1309538" cy="1014730"/>
          </a:xfrm>
          <a:prstGeom prst="rect">
            <a:avLst/>
          </a:prstGeom>
          <a:noFill/>
        </p:spPr>
        <p:txBody>
          <a:bodyPr wrap="square" rtlCol="0">
            <a:spAutoFit/>
          </a:bodyPr>
          <a:p>
            <a:pPr defTabSz="914400"/>
            <a:r>
              <a:rPr lang="en-US" altLang="zh-CN" sz="6000" b="1">
                <a:blipFill>
                  <a:blip r:embed="rId3"/>
                  <a:stretch>
                    <a:fillRect/>
                  </a:stretch>
                </a:blipFill>
                <a:latin typeface="Aller Light" panose="02000503000000020004" pitchFamily="2" charset="0"/>
                <a:ea typeface="A-OTF Shin Go Pro L" panose="020B0300000000000000" pitchFamily="34" charset="-128"/>
              </a:rPr>
              <a:t>06</a:t>
            </a:r>
            <a:endParaRPr lang="en-US" altLang="zh-CN" sz="6000" b="1" dirty="0" err="1">
              <a:blipFill>
                <a:blip r:embed="rId3"/>
                <a:stretch>
                  <a:fillRect/>
                </a:stretch>
              </a:blipFill>
              <a:latin typeface="Aller Light" panose="02000503000000020004" pitchFamily="2" charset="0"/>
              <a:ea typeface="A-OTF Shin Go Pro L" panose="020B0300000000000000" pitchFamily="34" charset="-128"/>
            </a:endParaRPr>
          </a:p>
        </p:txBody>
      </p:sp>
      <p:sp>
        <p:nvSpPr>
          <p:cNvPr id="8" name="文本框 7"/>
          <p:cNvSpPr txBox="1"/>
          <p:nvPr/>
        </p:nvSpPr>
        <p:spPr>
          <a:xfrm>
            <a:off x="6764730" y="4842409"/>
            <a:ext cx="4907901" cy="706755"/>
          </a:xfrm>
          <a:prstGeom prst="rect">
            <a:avLst/>
          </a:prstGeom>
          <a:noFill/>
        </p:spPr>
        <p:txBody>
          <a:bodyPr wrap="square" rtlCol="0">
            <a:spAutoFit/>
          </a:bodyPr>
          <a:p>
            <a:r>
              <a:rPr lang="zh-CN" altLang="en-US" sz="4000" b="1">
                <a:solidFill>
                  <a:schemeClr val="bg1">
                    <a:lumMod val="50000"/>
                  </a:schemeClr>
                </a:solidFill>
                <a:latin typeface="幼圆" panose="02010509060101010101" pitchFamily="49" charset="-122"/>
                <a:ea typeface="幼圆" panose="02010509060101010101" pitchFamily="49" charset="-122"/>
                <a:sym typeface="+mn-ea"/>
              </a:rPr>
              <a:t>英 译 汉</a:t>
            </a:r>
            <a:endParaRPr lang="zh-CN" altLang="en-US" sz="4000" b="1">
              <a:solidFill>
                <a:schemeClr val="bg1">
                  <a:lumMod val="50000"/>
                </a:schemeClr>
              </a:solidFill>
              <a:latin typeface="幼圆" panose="02010509060101010101" pitchFamily="49" charset="-122"/>
              <a:ea typeface="幼圆" panose="02010509060101010101" pitchFamily="49" charset="-122"/>
            </a:endParaRPr>
          </a:p>
        </p:txBody>
      </p:sp>
      <p:sp>
        <p:nvSpPr>
          <p:cNvPr id="10" name="文本框 9"/>
          <p:cNvSpPr txBox="1"/>
          <p:nvPr/>
        </p:nvSpPr>
        <p:spPr>
          <a:xfrm>
            <a:off x="5455192" y="5549024"/>
            <a:ext cx="1309538" cy="1014730"/>
          </a:xfrm>
          <a:prstGeom prst="rect">
            <a:avLst/>
          </a:prstGeom>
          <a:noFill/>
        </p:spPr>
        <p:txBody>
          <a:bodyPr wrap="square" rtlCol="0">
            <a:spAutoFit/>
          </a:bodyPr>
          <a:p>
            <a:pPr defTabSz="914400"/>
            <a:r>
              <a:rPr lang="en-US" altLang="zh-CN" sz="6000" b="1">
                <a:blipFill>
                  <a:blip r:embed="rId3"/>
                  <a:stretch>
                    <a:fillRect/>
                  </a:stretch>
                </a:blipFill>
                <a:latin typeface="Aller Light" panose="02000503000000020004" pitchFamily="2" charset="0"/>
                <a:ea typeface="A-OTF Shin Go Pro L" panose="020B0300000000000000" pitchFamily="34" charset="-128"/>
              </a:rPr>
              <a:t>07</a:t>
            </a:r>
            <a:endParaRPr lang="en-US" altLang="zh-CN" sz="6000" b="1" dirty="0" err="1">
              <a:blipFill>
                <a:blip r:embed="rId3"/>
                <a:stretch>
                  <a:fillRect/>
                </a:stretch>
              </a:blipFill>
              <a:latin typeface="Aller Light" panose="02000503000000020004" pitchFamily="2" charset="0"/>
              <a:ea typeface="A-OTF Shin Go Pro L" panose="020B0300000000000000" pitchFamily="34" charset="-128"/>
            </a:endParaRPr>
          </a:p>
        </p:txBody>
      </p:sp>
      <p:sp>
        <p:nvSpPr>
          <p:cNvPr id="22" name="文本框 21"/>
          <p:cNvSpPr txBox="1"/>
          <p:nvPr/>
        </p:nvSpPr>
        <p:spPr>
          <a:xfrm>
            <a:off x="6764730" y="5702834"/>
            <a:ext cx="4907901" cy="706755"/>
          </a:xfrm>
          <a:prstGeom prst="rect">
            <a:avLst/>
          </a:prstGeom>
          <a:noFill/>
        </p:spPr>
        <p:txBody>
          <a:bodyPr wrap="square" rtlCol="0">
            <a:spAutoFit/>
          </a:bodyPr>
          <a:p>
            <a:r>
              <a:rPr lang="zh-CN" altLang="en-US" sz="4000" b="1">
                <a:solidFill>
                  <a:schemeClr val="bg1">
                    <a:lumMod val="50000"/>
                  </a:schemeClr>
                </a:solidFill>
                <a:latin typeface="幼圆" panose="02010509060101010101" pitchFamily="49" charset="-122"/>
                <a:ea typeface="幼圆" panose="02010509060101010101" pitchFamily="49" charset="-122"/>
              </a:rPr>
              <a:t>写 作</a:t>
            </a:r>
            <a:endParaRPr lang="zh-CN" altLang="en-US" sz="4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3" name="文本框 2"/>
          <p:cNvSpPr txBox="1"/>
          <p:nvPr/>
        </p:nvSpPr>
        <p:spPr>
          <a:xfrm>
            <a:off x="1267460" y="117475"/>
            <a:ext cx="9656445" cy="7016115"/>
          </a:xfrm>
          <a:prstGeom prst="rect">
            <a:avLst/>
          </a:prstGeom>
          <a:noFill/>
        </p:spPr>
        <p:txBody>
          <a:bodyPr wrap="square" rtlCol="0">
            <a:spAutoFit/>
          </a:bodyPr>
          <a:p>
            <a:r>
              <a:rPr lang="zh-CN" altLang="en-US" sz="2400" b="1">
                <a:solidFill>
                  <a:srgbClr val="FF0000"/>
                </a:solidFill>
                <a:effectLst>
                  <a:outerShdw blurRad="38100" dist="25400" dir="5400000" algn="ctr" rotWithShape="0">
                    <a:srgbClr val="6E747A">
                      <a:alpha val="43000"/>
                    </a:srgbClr>
                  </a:outerShdw>
                </a:effectLst>
              </a:rPr>
              <a:t>形容词</a:t>
            </a:r>
            <a:r>
              <a:rPr lang="zh-CN" altLang="en-US" sz="2400"/>
              <a:t>是说明</a:t>
            </a:r>
            <a:r>
              <a:rPr lang="zh-CN" altLang="en-US" sz="2400" b="1">
                <a:solidFill>
                  <a:srgbClr val="FF0000"/>
                </a:solidFill>
                <a:effectLst>
                  <a:outerShdw blurRad="38100" dist="25400" dir="5400000" algn="ctr" rotWithShape="0">
                    <a:srgbClr val="6E747A">
                      <a:alpha val="43000"/>
                    </a:srgbClr>
                  </a:outerShdw>
                </a:effectLst>
              </a:rPr>
              <a:t>人或事物的属性、状态或特征</a:t>
            </a:r>
            <a:r>
              <a:rPr lang="zh-CN" altLang="en-US" sz="2400"/>
              <a:t>的词，在句子中主要作名词的装饰语。形容词通常置于其修饰的名词之前，并且多数形容词具有比较等级。</a:t>
            </a:r>
            <a:endParaRPr lang="zh-CN" altLang="en-US" sz="2400"/>
          </a:p>
          <a:p>
            <a:r>
              <a:rPr lang="zh-CN" altLang="en-US" sz="2400"/>
              <a:t>形容词在句中作</a:t>
            </a:r>
            <a:r>
              <a:rPr lang="zh-CN" altLang="en-US" sz="2400" b="1">
                <a:solidFill>
                  <a:srgbClr val="FF0000"/>
                </a:solidFill>
                <a:effectLst>
                  <a:outerShdw blurRad="38100" dist="25400" dir="5400000" algn="ctr" rotWithShape="0">
                    <a:srgbClr val="6E747A">
                      <a:alpha val="43000"/>
                    </a:srgbClr>
                  </a:outerShdw>
                </a:effectLst>
              </a:rPr>
              <a:t>定语，表语，状语，宾语补足语和主语或宾语。</a:t>
            </a:r>
            <a:endParaRPr lang="zh-CN" altLang="en-US" sz="2400" b="1">
              <a:solidFill>
                <a:srgbClr val="FF0000"/>
              </a:solidFill>
              <a:effectLst>
                <a:outerShdw blurRad="38100" dist="25400" dir="5400000" algn="ctr" rotWithShape="0">
                  <a:srgbClr val="6E747A">
                    <a:alpha val="43000"/>
                  </a:srgbClr>
                </a:outerShdw>
              </a:effectLst>
            </a:endParaRPr>
          </a:p>
          <a:p>
            <a:endParaRPr lang="zh-CN" altLang="en-US" sz="2400"/>
          </a:p>
          <a:p>
            <a:r>
              <a:rPr lang="zh-CN" altLang="en-US" sz="2400" b="1">
                <a:solidFill>
                  <a:srgbClr val="FF0000"/>
                </a:solidFill>
                <a:effectLst>
                  <a:outerShdw blurRad="38100" dist="25400" dir="5400000" algn="ctr" rotWithShape="0">
                    <a:srgbClr val="6E747A">
                      <a:alpha val="43000"/>
                    </a:srgbClr>
                  </a:outerShdw>
                </a:effectLst>
              </a:rPr>
              <a:t>一、作定语</a:t>
            </a:r>
            <a:endParaRPr lang="zh-CN" altLang="en-US" sz="2400"/>
          </a:p>
          <a:p>
            <a:r>
              <a:rPr lang="zh-CN" altLang="en-US" sz="2400"/>
              <a:t>形容词作定语时通常放在它所修饰的名词前面，称为前置定语，被修饰的名词可称为主体词。如：</a:t>
            </a:r>
            <a:endParaRPr lang="zh-CN" altLang="en-US" sz="2400"/>
          </a:p>
          <a:p>
            <a:r>
              <a:rPr lang="zh-CN" altLang="en-US" sz="2400"/>
              <a:t>She is a </a:t>
            </a:r>
            <a:r>
              <a:rPr lang="zh-CN" altLang="en-US" sz="2400" b="1">
                <a:solidFill>
                  <a:srgbClr val="FF0000"/>
                </a:solidFill>
              </a:rPr>
              <a:t>good</a:t>
            </a:r>
            <a:r>
              <a:rPr lang="zh-CN" altLang="en-US" sz="2400"/>
              <a:t> student,and she works hard. 她是一个好学生，她努力学习。</a:t>
            </a:r>
            <a:endParaRPr lang="zh-CN" altLang="en-US" sz="2400"/>
          </a:p>
          <a:p>
            <a:endParaRPr lang="zh-CN" altLang="en-US" sz="2400"/>
          </a:p>
          <a:p>
            <a:r>
              <a:rPr lang="zh-CN" altLang="en-US" sz="2400" b="1">
                <a:solidFill>
                  <a:srgbClr val="FF0000"/>
                </a:solidFill>
              </a:rPr>
              <a:t>二、作表语</a:t>
            </a:r>
            <a:endParaRPr lang="zh-CN" altLang="en-US" sz="2400"/>
          </a:p>
          <a:p>
            <a:r>
              <a:rPr lang="zh-CN" altLang="en-US" sz="2400"/>
              <a:t>同名词一样，形容词也可以用在系动词后面作表语，修饰主语或说明主语的情况。如：</a:t>
            </a:r>
            <a:endParaRPr lang="zh-CN" altLang="en-US" sz="2400"/>
          </a:p>
          <a:p>
            <a:r>
              <a:rPr lang="zh-CN" altLang="en-US" sz="2400"/>
              <a:t>This bike is </a:t>
            </a:r>
            <a:r>
              <a:rPr lang="zh-CN" altLang="en-US" sz="2400" b="1">
                <a:solidFill>
                  <a:srgbClr val="FF0000"/>
                </a:solidFill>
              </a:rPr>
              <a:t>expensive</a:t>
            </a:r>
            <a:r>
              <a:rPr lang="zh-CN" altLang="en-US" sz="2400"/>
              <a:t>. 这辆自行车很贵。</a:t>
            </a:r>
            <a:endParaRPr lang="zh-CN" altLang="en-US" sz="2400"/>
          </a:p>
          <a:p>
            <a:endParaRPr lang="zh-CN" altLang="en-US" sz="2400"/>
          </a:p>
          <a:p>
            <a:r>
              <a:rPr lang="zh-CN" altLang="en-US" sz="2400" b="1">
                <a:solidFill>
                  <a:srgbClr val="FF0000"/>
                </a:solidFill>
              </a:rPr>
              <a:t>三、作宾语补足语</a:t>
            </a:r>
            <a:endParaRPr lang="zh-CN" altLang="en-US" sz="2400" b="1">
              <a:solidFill>
                <a:srgbClr val="FF0000"/>
              </a:solidFill>
            </a:endParaRPr>
          </a:p>
          <a:p>
            <a:r>
              <a:rPr lang="zh-CN" altLang="en-US" sz="2400"/>
              <a:t>We must keep our classroom </a:t>
            </a:r>
            <a:r>
              <a:rPr lang="zh-CN" altLang="en-US" sz="2400" b="1">
                <a:solidFill>
                  <a:srgbClr val="FF0000"/>
                </a:solidFill>
              </a:rPr>
              <a:t>clean</a:t>
            </a:r>
            <a:r>
              <a:rPr lang="zh-CN" altLang="en-US" sz="2400"/>
              <a:t>. 我们必须保持教室整洁。</a:t>
            </a:r>
            <a:endParaRPr lang="zh-CN" altLang="en-US" sz="2400"/>
          </a:p>
          <a:p>
            <a:endParaRPr lang="zh-CN" altLang="en-US"/>
          </a:p>
        </p:txBody>
      </p:sp>
      <p:sp>
        <p:nvSpPr>
          <p:cNvPr id="4" name="文本框 3"/>
          <p:cNvSpPr txBox="1"/>
          <p:nvPr/>
        </p:nvSpPr>
        <p:spPr>
          <a:xfrm>
            <a:off x="248285" y="1711960"/>
            <a:ext cx="871855" cy="829945"/>
          </a:xfrm>
          <a:prstGeom prst="rect">
            <a:avLst/>
          </a:prstGeom>
          <a:noFill/>
        </p:spPr>
        <p:txBody>
          <a:bodyPr wrap="square" rtlCol="0">
            <a:spAutoFit/>
          </a:bodyPr>
          <a:p>
            <a:r>
              <a:rPr lang="zh-CN" altLang="en-US" sz="4800" b="1">
                <a:solidFill>
                  <a:schemeClr val="accent1"/>
                </a:solidFill>
                <a:effectLst>
                  <a:outerShdw blurRad="38100" dist="25400" dir="5400000" algn="ctr" rotWithShape="0">
                    <a:srgbClr val="6E747A">
                      <a:alpha val="43000"/>
                    </a:srgbClr>
                  </a:outerShdw>
                </a:effectLst>
              </a:rPr>
              <a:t>形</a:t>
            </a:r>
            <a:endParaRPr lang="zh-CN" altLang="en-US" sz="4800" b="1">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234315" y="3014345"/>
            <a:ext cx="899160" cy="829945"/>
          </a:xfrm>
          <a:prstGeom prst="rect">
            <a:avLst/>
          </a:prstGeom>
          <a:noFill/>
        </p:spPr>
        <p:txBody>
          <a:bodyPr wrap="square" rtlCol="0">
            <a:spAutoFit/>
          </a:bodyPr>
          <a:p>
            <a:r>
              <a:rPr lang="zh-CN" altLang="en-US" sz="4800" b="1">
                <a:solidFill>
                  <a:schemeClr val="accent1"/>
                </a:solidFill>
                <a:effectLst>
                  <a:outerShdw blurRad="38100" dist="25400" dir="5400000" algn="ctr" rotWithShape="0">
                    <a:srgbClr val="6E747A">
                      <a:alpha val="43000"/>
                    </a:srgbClr>
                  </a:outerShdw>
                </a:effectLst>
              </a:rPr>
              <a:t>容</a:t>
            </a:r>
            <a:endParaRPr lang="zh-CN" altLang="en-US" sz="4800" b="1">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flipH="1">
            <a:off x="234315" y="4363085"/>
            <a:ext cx="708660" cy="829945"/>
          </a:xfrm>
          <a:prstGeom prst="rect">
            <a:avLst/>
          </a:prstGeom>
          <a:noFill/>
        </p:spPr>
        <p:txBody>
          <a:bodyPr wrap="square" rtlCol="0">
            <a:spAutoFit/>
          </a:bodyPr>
          <a:p>
            <a:r>
              <a:rPr lang="zh-CN" altLang="en-US" sz="4800" b="1">
                <a:solidFill>
                  <a:schemeClr val="accent1"/>
                </a:solidFill>
                <a:effectLst>
                  <a:outerShdw blurRad="38100" dist="25400" dir="5400000" algn="ctr" rotWithShape="0">
                    <a:srgbClr val="6E747A">
                      <a:alpha val="43000"/>
                    </a:srgbClr>
                  </a:outerShdw>
                </a:effectLst>
              </a:rPr>
              <a:t>词</a:t>
            </a:r>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524635" y="256540"/>
            <a:ext cx="9895840" cy="6739255"/>
          </a:xfrm>
          <a:prstGeom prst="rect">
            <a:avLst/>
          </a:prstGeom>
          <a:noFill/>
        </p:spPr>
        <p:txBody>
          <a:bodyPr wrap="square" rtlCol="0" anchor="t">
            <a:spAutoFit/>
          </a:bodyPr>
          <a:p>
            <a:r>
              <a:rPr lang="zh-CN" altLang="en-US" sz="2400">
                <a:sym typeface="+mn-ea"/>
              </a:rPr>
              <a:t>绝大多数形容词有三种形式，</a:t>
            </a:r>
            <a:r>
              <a:rPr lang="zh-CN" altLang="en-US" sz="2400" b="1">
                <a:solidFill>
                  <a:srgbClr val="FF0000"/>
                </a:solidFill>
                <a:sym typeface="+mn-ea"/>
              </a:rPr>
              <a:t>原级，比较级和最高级</a:t>
            </a:r>
            <a:r>
              <a:rPr lang="zh-CN" altLang="en-US" sz="2400">
                <a:sym typeface="+mn-ea"/>
              </a:rPr>
              <a:t>， 以表示形容词说明的性质在程度上的不同。</a:t>
            </a:r>
            <a:endParaRPr lang="zh-CN" altLang="en-US" sz="2400">
              <a:sym typeface="+mn-ea"/>
            </a:endParaRPr>
          </a:p>
          <a:p>
            <a:endParaRPr lang="zh-CN" altLang="en-US" sz="2400">
              <a:sym typeface="+mn-ea"/>
            </a:endParaRPr>
          </a:p>
          <a:p>
            <a:r>
              <a:rPr lang="zh-CN" altLang="en-US" sz="2400">
                <a:sym typeface="+mn-ea"/>
              </a:rPr>
              <a:t>形容词的比较级用于两个人或事物的比较，其结构形式如下：</a:t>
            </a:r>
            <a:endParaRPr lang="zh-CN" altLang="en-US" sz="2400"/>
          </a:p>
          <a:p>
            <a:r>
              <a:rPr lang="zh-CN" altLang="en-US" sz="2400" b="1">
                <a:solidFill>
                  <a:srgbClr val="FF0000"/>
                </a:solidFill>
                <a:sym typeface="+mn-ea"/>
              </a:rPr>
              <a:t>主语+谓语(系动词)+ 形容词比较级+than+ 对比成分。</a:t>
            </a:r>
            <a:endParaRPr lang="zh-CN" altLang="en-US" sz="2400">
              <a:sym typeface="+mn-ea"/>
            </a:endParaRPr>
          </a:p>
          <a:p>
            <a:r>
              <a:rPr lang="zh-CN" altLang="en-US" sz="2400">
                <a:sym typeface="+mn-ea"/>
              </a:rPr>
              <a:t>形容词最高级用于两个以上的人和物进行比较，其结构形式为：</a:t>
            </a:r>
            <a:endParaRPr lang="zh-CN" altLang="en-US" sz="2400"/>
          </a:p>
          <a:p>
            <a:r>
              <a:rPr lang="zh-CN" altLang="en-US" sz="2400" b="1">
                <a:solidFill>
                  <a:srgbClr val="FF0000"/>
                </a:solidFill>
                <a:sym typeface="+mn-ea"/>
              </a:rPr>
              <a:t>主语+谓语(系动词)+the+形容词最高级+名词+表示范围的短语或从句。</a:t>
            </a:r>
            <a:endParaRPr lang="zh-CN" altLang="en-US" sz="2400">
              <a:sym typeface="+mn-ea"/>
            </a:endParaRPr>
          </a:p>
          <a:p>
            <a:endParaRPr lang="zh-CN" altLang="en-US" sz="2400">
              <a:sym typeface="+mn-ea"/>
            </a:endParaRPr>
          </a:p>
          <a:p>
            <a:r>
              <a:rPr lang="zh-CN" altLang="en-US" sz="2400">
                <a:sym typeface="+mn-ea"/>
              </a:rPr>
              <a:t>形容词比较级多分为</a:t>
            </a:r>
            <a:r>
              <a:rPr lang="zh-CN" altLang="en-US" sz="2400" b="1">
                <a:solidFill>
                  <a:srgbClr val="FF0000"/>
                </a:solidFill>
                <a:sym typeface="+mn-ea"/>
              </a:rPr>
              <a:t>规则变化和和不规则变化</a:t>
            </a:r>
            <a:r>
              <a:rPr lang="zh-CN" altLang="en-US" sz="2400">
                <a:sym typeface="+mn-ea"/>
              </a:rPr>
              <a:t>。</a:t>
            </a:r>
            <a:endParaRPr lang="zh-CN" altLang="en-US" sz="2400">
              <a:sym typeface="+mn-ea"/>
            </a:endParaRPr>
          </a:p>
          <a:p>
            <a:r>
              <a:rPr lang="zh-CN" altLang="en-US" sz="2400" b="1">
                <a:solidFill>
                  <a:srgbClr val="FF0000"/>
                </a:solidFill>
                <a:sym typeface="+mn-ea"/>
              </a:rPr>
              <a:t>规则变化：</a:t>
            </a:r>
            <a:endParaRPr lang="zh-CN" altLang="en-US" sz="2400">
              <a:sym typeface="+mn-ea"/>
            </a:endParaRPr>
          </a:p>
          <a:p>
            <a:r>
              <a:rPr lang="en-US" altLang="zh-CN" sz="2400">
                <a:sym typeface="+mn-ea"/>
              </a:rPr>
              <a:t>1.</a:t>
            </a:r>
            <a:r>
              <a:rPr lang="zh-CN" altLang="en-US" sz="2400">
                <a:sym typeface="+mn-ea"/>
              </a:rPr>
              <a:t>加-er和-est；如：great </a:t>
            </a:r>
            <a:r>
              <a:rPr lang="en-US" altLang="zh-CN" sz="2400">
                <a:sym typeface="+mn-ea"/>
              </a:rPr>
              <a:t>-</a:t>
            </a:r>
            <a:r>
              <a:rPr lang="zh-CN" altLang="en-US" sz="2400">
                <a:sym typeface="+mn-ea"/>
              </a:rPr>
              <a:t>greater</a:t>
            </a:r>
            <a:r>
              <a:rPr lang="en-US" altLang="zh-CN" sz="2400">
                <a:sym typeface="+mn-ea"/>
              </a:rPr>
              <a:t>-</a:t>
            </a:r>
            <a:r>
              <a:rPr lang="zh-CN" altLang="en-US" sz="2400">
                <a:sym typeface="+mn-ea"/>
              </a:rPr>
              <a:t>the greatest</a:t>
            </a:r>
            <a:endParaRPr lang="zh-CN" altLang="en-US" sz="2400">
              <a:sym typeface="+mn-ea"/>
            </a:endParaRPr>
          </a:p>
          <a:p>
            <a:r>
              <a:rPr lang="en-US" altLang="zh-CN" sz="2400">
                <a:sym typeface="+mn-ea"/>
              </a:rPr>
              <a:t>2.</a:t>
            </a:r>
            <a:r>
              <a:rPr lang="zh-CN" altLang="en-US" sz="2400">
                <a:sym typeface="+mn-ea"/>
              </a:rPr>
              <a:t>加-r和-st；如：wide </a:t>
            </a:r>
            <a:r>
              <a:rPr lang="en-US" altLang="zh-CN" sz="2400">
                <a:sym typeface="+mn-ea"/>
              </a:rPr>
              <a:t>-</a:t>
            </a:r>
            <a:r>
              <a:rPr lang="zh-CN" altLang="en-US" sz="2400">
                <a:sym typeface="+mn-ea"/>
              </a:rPr>
              <a:t> wider</a:t>
            </a:r>
            <a:r>
              <a:rPr lang="en-US" altLang="zh-CN" sz="2400">
                <a:sym typeface="+mn-ea"/>
              </a:rPr>
              <a:t>-</a:t>
            </a:r>
            <a:r>
              <a:rPr lang="zh-CN" altLang="en-US" sz="2400">
                <a:sym typeface="+mn-ea"/>
              </a:rPr>
              <a:t>the widest</a:t>
            </a:r>
            <a:endParaRPr lang="zh-CN" altLang="en-US" sz="2400">
              <a:sym typeface="+mn-ea"/>
            </a:endParaRPr>
          </a:p>
          <a:p>
            <a:r>
              <a:rPr lang="en-US" altLang="zh-CN" sz="2400">
                <a:sym typeface="+mn-ea"/>
              </a:rPr>
              <a:t>3.</a:t>
            </a:r>
            <a:r>
              <a:rPr lang="zh-CN" altLang="en-US" sz="2400">
                <a:sym typeface="+mn-ea"/>
              </a:rPr>
              <a:t>把-y去掉,加上-ier和-iest；如：happy </a:t>
            </a:r>
            <a:r>
              <a:rPr lang="en-US" altLang="zh-CN" sz="2400">
                <a:sym typeface="+mn-ea"/>
              </a:rPr>
              <a:t>-</a:t>
            </a:r>
            <a:r>
              <a:rPr lang="zh-CN" altLang="en-US" sz="2400">
                <a:sym typeface="+mn-ea"/>
              </a:rPr>
              <a:t> happier </a:t>
            </a:r>
            <a:r>
              <a:rPr lang="en-US" altLang="zh-CN" sz="2400">
                <a:sym typeface="+mn-ea"/>
              </a:rPr>
              <a:t>-t</a:t>
            </a:r>
            <a:r>
              <a:rPr lang="zh-CN" altLang="en-US" sz="2400">
                <a:sym typeface="+mn-ea"/>
              </a:rPr>
              <a:t>he happiest</a:t>
            </a:r>
            <a:endParaRPr lang="zh-CN" altLang="en-US" sz="2400">
              <a:sym typeface="+mn-ea"/>
            </a:endParaRPr>
          </a:p>
          <a:p>
            <a:r>
              <a:rPr lang="en-US" altLang="zh-CN" sz="2400">
                <a:sym typeface="+mn-ea"/>
              </a:rPr>
              <a:t>4.双写该辅音字母然后再加-er和-est</a:t>
            </a:r>
            <a:r>
              <a:rPr lang="zh-CN" altLang="en-US" sz="2400">
                <a:sym typeface="+mn-ea"/>
              </a:rPr>
              <a:t> </a:t>
            </a:r>
            <a:r>
              <a:rPr lang="en-US" altLang="zh-CN" sz="2400">
                <a:sym typeface="+mn-ea"/>
              </a:rPr>
              <a:t>;</a:t>
            </a:r>
            <a:r>
              <a:rPr lang="zh-CN" altLang="en-US" sz="2400">
                <a:sym typeface="+mn-ea"/>
              </a:rPr>
              <a:t>如big </a:t>
            </a:r>
            <a:r>
              <a:rPr lang="en-US" altLang="zh-CN" sz="2400">
                <a:sym typeface="+mn-ea"/>
              </a:rPr>
              <a:t>-</a:t>
            </a:r>
            <a:r>
              <a:rPr lang="zh-CN" altLang="en-US" sz="2400">
                <a:sym typeface="+mn-ea"/>
              </a:rPr>
              <a:t> bigger </a:t>
            </a:r>
            <a:r>
              <a:rPr lang="en-US" altLang="zh-CN" sz="2400">
                <a:sym typeface="+mn-ea"/>
              </a:rPr>
              <a:t>-</a:t>
            </a:r>
            <a:r>
              <a:rPr lang="zh-CN" altLang="en-US" sz="2400">
                <a:sym typeface="+mn-ea"/>
              </a:rPr>
              <a:t> the biggest</a:t>
            </a:r>
            <a:endParaRPr lang="zh-CN" altLang="en-US" sz="2400">
              <a:sym typeface="+mn-ea"/>
            </a:endParaRPr>
          </a:p>
          <a:p>
            <a:r>
              <a:rPr lang="zh-CN" altLang="en-US" sz="2400" b="1">
                <a:solidFill>
                  <a:srgbClr val="FF0000"/>
                </a:solidFill>
                <a:sym typeface="+mn-ea"/>
              </a:rPr>
              <a:t>不规则变化：</a:t>
            </a:r>
            <a:endParaRPr lang="zh-CN" altLang="en-US" sz="2400">
              <a:sym typeface="+mn-ea"/>
            </a:endParaRPr>
          </a:p>
          <a:p>
            <a:r>
              <a:rPr lang="zh-CN" altLang="en-US" sz="2400">
                <a:sym typeface="+mn-ea"/>
              </a:rPr>
              <a:t>Bad—worse—worst</a:t>
            </a:r>
            <a:endParaRPr lang="zh-CN" altLang="en-US" sz="2400">
              <a:sym typeface="+mn-ea"/>
            </a:endParaRPr>
          </a:p>
          <a:p>
            <a:r>
              <a:rPr lang="zh-CN" altLang="en-US" sz="2400">
                <a:sym typeface="+mn-ea"/>
              </a:rPr>
              <a:t>Good/well— better-—best</a:t>
            </a:r>
            <a:endParaRPr lang="zh-CN" altLang="en-US" sz="2400"/>
          </a:p>
          <a:p>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 name="图片 1"/>
          <p:cNvPicPr>
            <a:picLocks noChangeAspect="1"/>
          </p:cNvPicPr>
          <p:nvPr/>
        </p:nvPicPr>
        <p:blipFill>
          <a:blip r:embed="rId2"/>
          <a:stretch>
            <a:fillRect/>
          </a:stretch>
        </p:blipFill>
        <p:spPr>
          <a:xfrm>
            <a:off x="-6985" y="-20955"/>
            <a:ext cx="12206605" cy="68999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687705" y="417195"/>
            <a:ext cx="10558780" cy="6277610"/>
          </a:xfrm>
          <a:prstGeom prst="rect">
            <a:avLst/>
          </a:prstGeom>
          <a:noFill/>
        </p:spPr>
        <p:txBody>
          <a:bodyPr wrap="square" rtlCol="0">
            <a:spAutoFit/>
          </a:bodyPr>
          <a:p>
            <a:pPr algn="ctr"/>
            <a:r>
              <a:rPr lang="zh-CN" altLang="en-US" sz="5400" b="1">
                <a:ln/>
                <a:solidFill>
                  <a:schemeClr val="accent1"/>
                </a:solidFill>
                <a:effectLst>
                  <a:outerShdw blurRad="38100" dist="25400" dir="5400000" algn="ctr" rotWithShape="0">
                    <a:srgbClr val="6E747A">
                      <a:alpha val="43000"/>
                    </a:srgbClr>
                  </a:outerShdw>
                </a:effectLst>
              </a:rPr>
              <a:t>三大从句</a:t>
            </a:r>
            <a:endParaRPr lang="zh-CN" altLang="en-US" sz="5400" b="1">
              <a:ln/>
              <a:solidFill>
                <a:schemeClr val="accent1"/>
              </a:solidFill>
              <a:effectLst>
                <a:outerShdw blurRad="38100" dist="25400" dir="5400000" algn="ctr" rotWithShape="0">
                  <a:srgbClr val="6E747A">
                    <a:alpha val="43000"/>
                  </a:srgbClr>
                </a:outerShdw>
              </a:effectLst>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从句</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不能单独成句</a:t>
            </a:r>
            <a:r>
              <a:rPr lang="zh-CN" altLang="en-US" sz="2400">
                <a:latin typeface="宋体" panose="02010600030101010101" pitchFamily="2" charset="-122"/>
                <a:ea typeface="宋体" panose="02010600030101010101" pitchFamily="2" charset="-122"/>
                <a:cs typeface="宋体" panose="02010600030101010101" pitchFamily="2" charset="-122"/>
              </a:rPr>
              <a:t>，但它也有主语部分和谓语部分，是一个特殊句子，就像一个句子一样。所不同在于，从句须由一个</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关联词</a:t>
            </a:r>
            <a:r>
              <a:rPr lang="zh-CN" altLang="en-US" sz="2400">
                <a:latin typeface="宋体" panose="02010600030101010101" pitchFamily="2" charset="-122"/>
                <a:ea typeface="宋体" panose="02010600030101010101" pitchFamily="2" charset="-122"/>
                <a:cs typeface="宋体" panose="02010600030101010101" pitchFamily="2" charset="-122"/>
              </a:rPr>
              <a:t>引导。</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从句分为三大体系：</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rPr>
              <a:t>名词性体系，定语从句，状语从句</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rPr>
              <a:t>名词性从句：</a:t>
            </a:r>
            <a:r>
              <a:rPr lang="zh-CN" altLang="en-US" sz="2400">
                <a:latin typeface="宋体" panose="02010600030101010101" pitchFamily="2" charset="-122"/>
                <a:ea typeface="宋体" panose="02010600030101010101" pitchFamily="2" charset="-122"/>
                <a:cs typeface="宋体" panose="02010600030101010101" pitchFamily="2" charset="-122"/>
              </a:rPr>
              <a:t>主语从句、 表语从句、 宾语从句、 同位语从句。</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rPr>
              <a:t>定语从句：</a:t>
            </a:r>
            <a:r>
              <a:rPr lang="zh-CN" altLang="en-US" sz="2400">
                <a:latin typeface="宋体" panose="02010600030101010101" pitchFamily="2" charset="-122"/>
                <a:ea typeface="宋体" panose="02010600030101010101" pitchFamily="2" charset="-122"/>
                <a:cs typeface="宋体" panose="02010600030101010101" pitchFamily="2" charset="-122"/>
              </a:rPr>
              <a:t>定语从句功能相当于形容词，称为 形容词性从句。</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rPr>
              <a:t>状语从句：</a:t>
            </a:r>
            <a:r>
              <a:rPr lang="zh-CN" altLang="en-US" sz="2400">
                <a:latin typeface="宋体" panose="02010600030101010101" pitchFamily="2" charset="-122"/>
                <a:ea typeface="宋体" panose="02010600030101010101" pitchFamily="2" charset="-122"/>
                <a:cs typeface="宋体" panose="02010600030101010101" pitchFamily="2" charset="-122"/>
              </a:rPr>
              <a:t>状语从句功能相当于 副词，称为副词性从句。状语从句还可以分为 条件状语从句、 原因状语从句、 地点状语从句、 目的状语从句、 让步状语从句、 比较状语从句、 方式状语从句、 结果状语从句和 时间状语从句</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7" name="图片 6"/>
          <p:cNvPicPr>
            <a:picLocks noChangeAspect="1"/>
          </p:cNvPicPr>
          <p:nvPr/>
        </p:nvPicPr>
        <p:blipFill>
          <a:blip r:embed="rId2"/>
          <a:stretch>
            <a:fillRect/>
          </a:stretch>
        </p:blipFill>
        <p:spPr>
          <a:xfrm>
            <a:off x="-18415" y="50800"/>
            <a:ext cx="6806565" cy="6741160"/>
          </a:xfrm>
          <a:prstGeom prst="rect">
            <a:avLst/>
          </a:prstGeom>
        </p:spPr>
      </p:pic>
      <p:sp>
        <p:nvSpPr>
          <p:cNvPr id="8" name="文本框 7"/>
          <p:cNvSpPr txBox="1"/>
          <p:nvPr/>
        </p:nvSpPr>
        <p:spPr>
          <a:xfrm>
            <a:off x="6802120" y="1104265"/>
            <a:ext cx="5364480" cy="706755"/>
          </a:xfrm>
          <a:prstGeom prst="rect">
            <a:avLst/>
          </a:prstGeom>
          <a:noFill/>
        </p:spPr>
        <p:txBody>
          <a:bodyPr wrap="square" rtlCol="0">
            <a:spAutoFit/>
            <a:scene3d>
              <a:camera prst="orthographicFront"/>
              <a:lightRig rig="threePt" dir="t"/>
            </a:scene3d>
          </a:bodyPr>
          <a:p>
            <a:r>
              <a:rPr lang="zh-CN" altLang="en-US" sz="2000" b="1">
                <a:ln/>
                <a:solidFill>
                  <a:srgbClr val="FF0000"/>
                </a:solidFill>
                <a:effectLst>
                  <a:outerShdw blurRad="38100" dist="25400" dir="5400000" algn="ctr" rotWithShape="0">
                    <a:srgbClr val="6E747A">
                      <a:alpha val="43000"/>
                    </a:srgbClr>
                  </a:outerShdw>
                </a:effectLst>
              </a:rPr>
              <a:t>When</a:t>
            </a:r>
            <a:r>
              <a:rPr lang="zh-CN" altLang="en-US" sz="2000" b="1">
                <a:ln/>
                <a:solidFill>
                  <a:srgbClr val="7030A0"/>
                </a:solidFill>
                <a:effectLst>
                  <a:outerShdw blurRad="38100" dist="25400" dir="5400000" algn="ctr" rotWithShape="0">
                    <a:srgbClr val="6E747A">
                      <a:alpha val="43000"/>
                    </a:srgbClr>
                  </a:outerShdw>
                </a:effectLst>
              </a:rPr>
              <a:t> I opened the window, I saw him come up.</a:t>
            </a:r>
            <a:endParaRPr lang="zh-CN" altLang="en-US" sz="2000" b="1">
              <a:ln/>
              <a:solidFill>
                <a:srgbClr val="7030A0"/>
              </a:solidFill>
              <a:effectLst>
                <a:outerShdw blurRad="38100" dist="25400" dir="5400000" algn="ctr" rotWithShape="0">
                  <a:srgbClr val="6E747A">
                    <a:alpha val="43000"/>
                  </a:srgbClr>
                </a:outerShdw>
              </a:effectLst>
            </a:endParaRPr>
          </a:p>
        </p:txBody>
      </p:sp>
      <p:sp>
        <p:nvSpPr>
          <p:cNvPr id="9" name="文本框 8"/>
          <p:cNvSpPr txBox="1"/>
          <p:nvPr/>
        </p:nvSpPr>
        <p:spPr>
          <a:xfrm>
            <a:off x="6802120" y="2193290"/>
            <a:ext cx="5214620" cy="398780"/>
          </a:xfrm>
          <a:prstGeom prst="rect">
            <a:avLst/>
          </a:prstGeom>
          <a:noFill/>
        </p:spPr>
        <p:txBody>
          <a:bodyPr wrap="square" rtlCol="0">
            <a:spAutoFit/>
            <a:scene3d>
              <a:camera prst="orthographicFront"/>
              <a:lightRig rig="threePt" dir="t"/>
            </a:scene3d>
          </a:bodyPr>
          <a:p>
            <a:r>
              <a:rPr lang="zh-CN" altLang="en-US" sz="2000" b="1">
                <a:ln/>
                <a:solidFill>
                  <a:srgbClr val="FF0000"/>
                </a:solidFill>
                <a:effectLst>
                  <a:outerShdw blurRad="38100" dist="25400" dir="5400000" algn="ctr" rotWithShape="0">
                    <a:srgbClr val="6E747A">
                      <a:alpha val="43000"/>
                    </a:srgbClr>
                  </a:outerShdw>
                </a:effectLst>
              </a:rPr>
              <a:t>Where</a:t>
            </a:r>
            <a:r>
              <a:rPr lang="zh-CN" altLang="en-US" sz="2000" b="1">
                <a:ln/>
                <a:solidFill>
                  <a:schemeClr val="accent1"/>
                </a:solidFill>
                <a:effectLst>
                  <a:outerShdw blurRad="38100" dist="25400" dir="5400000" algn="ctr" rotWithShape="0">
                    <a:srgbClr val="6E747A">
                      <a:alpha val="43000"/>
                    </a:srgbClr>
                  </a:outerShdw>
                </a:effectLst>
              </a:rPr>
              <a:t> there is a will, there is a way.</a:t>
            </a:r>
            <a:endParaRPr lang="zh-CN" altLang="en-US" sz="2000" b="1">
              <a:ln/>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6802120" y="3106420"/>
            <a:ext cx="5357495" cy="706755"/>
          </a:xfrm>
          <a:prstGeom prst="rect">
            <a:avLst/>
          </a:prstGeom>
          <a:noFill/>
        </p:spPr>
        <p:txBody>
          <a:bodyPr wrap="square" rtlCol="0">
            <a:spAutoFit/>
          </a:bodyPr>
          <a:p>
            <a:r>
              <a:rPr lang="zh-CN" altLang="en-US" sz="2000" b="1">
                <a:ln/>
                <a:solidFill>
                  <a:srgbClr val="FF0000"/>
                </a:solidFill>
                <a:effectLst>
                  <a:outerShdw blurRad="38100" dist="25400" dir="5400000" algn="ctr" rotWithShape="0">
                    <a:srgbClr val="6E747A">
                      <a:alpha val="43000"/>
                    </a:srgbClr>
                  </a:outerShdw>
                </a:effectLst>
              </a:rPr>
              <a:t>As</a:t>
            </a:r>
            <a:r>
              <a:rPr lang="zh-CN" altLang="en-US" sz="2000" b="1">
                <a:ln/>
                <a:solidFill>
                  <a:srgbClr val="7030A0"/>
                </a:solidFill>
                <a:effectLst>
                  <a:outerShdw blurRad="38100" dist="25400" dir="5400000" algn="ctr" rotWithShape="0">
                    <a:srgbClr val="6E747A">
                      <a:alpha val="43000"/>
                    </a:srgbClr>
                  </a:outerShdw>
                </a:effectLst>
              </a:rPr>
              <a:t> he is honest and modest, all his friends like him.</a:t>
            </a:r>
            <a:endParaRPr lang="zh-CN" altLang="en-US" sz="2000" b="1">
              <a:ln/>
              <a:solidFill>
                <a:srgbClr val="7030A0"/>
              </a:solidFill>
              <a:effectLst>
                <a:outerShdw blurRad="38100" dist="25400" dir="5400000" algn="ctr" rotWithShape="0">
                  <a:srgbClr val="6E747A">
                    <a:alpha val="43000"/>
                  </a:srgbClr>
                </a:outerShdw>
              </a:effectLst>
            </a:endParaRPr>
          </a:p>
        </p:txBody>
      </p:sp>
      <p:sp>
        <p:nvSpPr>
          <p:cNvPr id="11" name="文本框 10"/>
          <p:cNvSpPr txBox="1"/>
          <p:nvPr/>
        </p:nvSpPr>
        <p:spPr>
          <a:xfrm>
            <a:off x="6902450" y="4096385"/>
            <a:ext cx="5257800" cy="706755"/>
          </a:xfrm>
          <a:prstGeom prst="rect">
            <a:avLst/>
          </a:prstGeom>
          <a:noFill/>
        </p:spPr>
        <p:txBody>
          <a:bodyPr wrap="square" rtlCol="0">
            <a:spAutoFit/>
            <a:scene3d>
              <a:camera prst="orthographicFront"/>
              <a:lightRig rig="threePt" dir="t"/>
            </a:scene3d>
          </a:bodyPr>
          <a:p>
            <a:r>
              <a:rPr lang="zh-CN" altLang="en-US" sz="2000" b="1">
                <a:ln/>
                <a:solidFill>
                  <a:schemeClr val="accent1"/>
                </a:solidFill>
                <a:effectLst>
                  <a:outerShdw blurRad="38100" dist="25400" dir="5400000" algn="ctr" rotWithShape="0">
                    <a:srgbClr val="6E747A">
                      <a:alpha val="43000"/>
                    </a:srgbClr>
                  </a:outerShdw>
                </a:effectLst>
              </a:rPr>
              <a:t>Let’s take the front seats </a:t>
            </a:r>
            <a:r>
              <a:rPr lang="zh-CN" altLang="en-US" sz="2000" b="1">
                <a:ln/>
                <a:solidFill>
                  <a:srgbClr val="FF0000"/>
                </a:solidFill>
                <a:effectLst>
                  <a:outerShdw blurRad="38100" dist="25400" dir="5400000" algn="ctr" rotWithShape="0">
                    <a:srgbClr val="6E747A">
                      <a:alpha val="43000"/>
                    </a:srgbClr>
                  </a:outerShdw>
                </a:effectLst>
              </a:rPr>
              <a:t>(so) that</a:t>
            </a:r>
            <a:r>
              <a:rPr lang="zh-CN" altLang="en-US" sz="2000" b="1">
                <a:ln/>
                <a:solidFill>
                  <a:schemeClr val="accent1"/>
                </a:solidFill>
                <a:effectLst>
                  <a:outerShdw blurRad="38100" dist="25400" dir="5400000" algn="ctr" rotWithShape="0">
                    <a:srgbClr val="6E747A">
                      <a:alpha val="43000"/>
                    </a:srgbClr>
                  </a:outerShdw>
                </a:effectLst>
              </a:rPr>
              <a:t> we may see more clearly.</a:t>
            </a:r>
            <a:endParaRPr lang="zh-CN" altLang="en-US" sz="2000" b="1">
              <a:ln/>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6902450" y="5130800"/>
            <a:ext cx="5214620" cy="1014730"/>
          </a:xfrm>
          <a:prstGeom prst="rect">
            <a:avLst/>
          </a:prstGeom>
          <a:noFill/>
        </p:spPr>
        <p:txBody>
          <a:bodyPr wrap="square" rtlCol="0">
            <a:spAutoFit/>
          </a:bodyPr>
          <a:p>
            <a:r>
              <a:rPr lang="zh-CN" altLang="en-US" sz="2000" b="1">
                <a:ln/>
                <a:solidFill>
                  <a:srgbClr val="7030A0"/>
                </a:solidFill>
                <a:effectLst>
                  <a:outerShdw blurRad="38100" dist="25400" dir="5400000" algn="ctr" rotWithShape="0">
                    <a:srgbClr val="6E747A">
                      <a:alpha val="43000"/>
                    </a:srgbClr>
                  </a:outerShdw>
                </a:effectLst>
              </a:rPr>
              <a:t>he foreign visitor was </a:t>
            </a:r>
            <a:r>
              <a:rPr lang="zh-CN" altLang="en-US" sz="2000" b="1">
                <a:ln/>
                <a:solidFill>
                  <a:srgbClr val="FF0000"/>
                </a:solidFill>
                <a:effectLst>
                  <a:outerShdw blurRad="38100" dist="25400" dir="5400000" algn="ctr" rotWithShape="0">
                    <a:srgbClr val="6E747A">
                      <a:alpha val="43000"/>
                    </a:srgbClr>
                  </a:outerShdw>
                </a:effectLst>
              </a:rPr>
              <a:t>such</a:t>
            </a:r>
            <a:r>
              <a:rPr lang="zh-CN" altLang="en-US" sz="2000" b="1">
                <a:ln/>
                <a:solidFill>
                  <a:srgbClr val="7030A0"/>
                </a:solidFill>
                <a:effectLst>
                  <a:outerShdw blurRad="38100" dist="25400" dir="5400000" algn="ctr" rotWithShape="0">
                    <a:srgbClr val="6E747A">
                      <a:alpha val="43000"/>
                    </a:srgbClr>
                  </a:outerShdw>
                </a:effectLst>
              </a:rPr>
              <a:t> a fast speaker that nobody could understand him.</a:t>
            </a:r>
            <a:endParaRPr lang="zh-CN" altLang="en-US" sz="2000" b="1">
              <a:ln/>
              <a:solidFill>
                <a:srgbClr val="7030A0"/>
              </a:solidFill>
              <a:effectLst>
                <a:outerShdw blurRad="38100" dist="25400" dir="5400000" algn="ctr" rotWithShape="0">
                  <a:srgbClr val="6E747A">
                    <a:alpha val="43000"/>
                  </a:srgbClr>
                </a:outerShdw>
              </a:effectLst>
            </a:endParaRPr>
          </a:p>
        </p:txBody>
      </p:sp>
      <p:sp>
        <p:nvSpPr>
          <p:cNvPr id="13" name="文本框 12"/>
          <p:cNvSpPr txBox="1"/>
          <p:nvPr/>
        </p:nvSpPr>
        <p:spPr>
          <a:xfrm>
            <a:off x="6902450" y="6262370"/>
            <a:ext cx="5215255" cy="398780"/>
          </a:xfrm>
          <a:prstGeom prst="rect">
            <a:avLst/>
          </a:prstGeom>
          <a:noFill/>
        </p:spPr>
        <p:txBody>
          <a:bodyPr wrap="square" rtlCol="0">
            <a:spAutoFit/>
            <a:scene3d>
              <a:camera prst="orthographicFront"/>
              <a:lightRig rig="threePt" dir="t"/>
            </a:scene3d>
          </a:bodyPr>
          <a:p>
            <a:r>
              <a:rPr lang="zh-CN" altLang="en-US" sz="2000" b="1">
                <a:ln/>
                <a:solidFill>
                  <a:schemeClr val="accent1"/>
                </a:solidFill>
                <a:effectLst>
                  <a:outerShdw blurRad="38100" dist="25400" dir="5400000" algn="ctr" rotWithShape="0">
                    <a:srgbClr val="6E747A">
                      <a:alpha val="43000"/>
                    </a:srgbClr>
                  </a:outerShdw>
                </a:effectLst>
              </a:rPr>
              <a:t>She looks much younger </a:t>
            </a:r>
            <a:r>
              <a:rPr lang="zh-CN" altLang="en-US" sz="2000" b="1">
                <a:ln/>
                <a:solidFill>
                  <a:srgbClr val="FF0000"/>
                </a:solidFill>
                <a:effectLst>
                  <a:outerShdw blurRad="38100" dist="25400" dir="5400000" algn="ctr" rotWithShape="0">
                    <a:srgbClr val="6E747A">
                      <a:alpha val="43000"/>
                    </a:srgbClr>
                  </a:outerShdw>
                </a:effectLst>
              </a:rPr>
              <a:t>than</a:t>
            </a:r>
            <a:r>
              <a:rPr lang="zh-CN" altLang="en-US" sz="2000" b="1">
                <a:ln/>
                <a:solidFill>
                  <a:schemeClr val="accent1"/>
                </a:solidFill>
                <a:effectLst>
                  <a:outerShdw blurRad="38100" dist="25400" dir="5400000" algn="ctr" rotWithShape="0">
                    <a:srgbClr val="6E747A">
                      <a:alpha val="43000"/>
                    </a:srgbClr>
                  </a:outerShdw>
                </a:effectLst>
              </a:rPr>
              <a:t> she is.</a:t>
            </a:r>
            <a:endParaRPr lang="zh-CN" altLang="en-US" sz="2000" b="1">
              <a:ln/>
              <a:solidFill>
                <a:schemeClr val="accent1"/>
              </a:solidFill>
              <a:effectLst>
                <a:outerShdw blurRad="38100" dist="25400" dir="5400000" algn="ctr" rotWithShape="0">
                  <a:srgbClr val="6E747A">
                    <a:alpha val="43000"/>
                  </a:srgbClr>
                </a:outerShdw>
              </a:effectLst>
            </a:endParaRPr>
          </a:p>
        </p:txBody>
      </p:sp>
      <p:sp>
        <p:nvSpPr>
          <p:cNvPr id="14" name="文本框 13"/>
          <p:cNvSpPr txBox="1"/>
          <p:nvPr/>
        </p:nvSpPr>
        <p:spPr>
          <a:xfrm>
            <a:off x="8235315" y="50800"/>
            <a:ext cx="2765425" cy="645160"/>
          </a:xfrm>
          <a:prstGeom prst="rect">
            <a:avLst/>
          </a:prstGeom>
          <a:noFill/>
        </p:spPr>
        <p:txBody>
          <a:bodyPr wrap="square" rtlCol="0">
            <a:spAutoFit/>
          </a:bodyPr>
          <a:p>
            <a:pPr algn="ctr"/>
            <a:r>
              <a:rPr lang="zh-CN" altLang="en-US" sz="3600" b="1">
                <a:solidFill>
                  <a:srgbClr val="FF0000"/>
                </a:solidFill>
                <a:effectLst>
                  <a:outerShdw blurRad="38100" dist="38100" dir="2700000" algn="tl">
                    <a:srgbClr val="000000">
                      <a:alpha val="43137"/>
                    </a:srgbClr>
                  </a:outerShdw>
                </a:effectLst>
              </a:rPr>
              <a:t>例题解析</a:t>
            </a:r>
            <a:endParaRPr lang="zh-CN" altLang="en-US" sz="36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 name="图片 1"/>
          <p:cNvPicPr>
            <a:picLocks noChangeAspect="1"/>
          </p:cNvPicPr>
          <p:nvPr/>
        </p:nvPicPr>
        <p:blipFill>
          <a:blip r:embed="rId2"/>
          <a:stretch>
            <a:fillRect/>
          </a:stretch>
        </p:blipFill>
        <p:spPr>
          <a:xfrm>
            <a:off x="196850" y="9525"/>
            <a:ext cx="11706225" cy="68103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3" name="文本框 2"/>
          <p:cNvSpPr txBox="1"/>
          <p:nvPr/>
        </p:nvSpPr>
        <p:spPr>
          <a:xfrm>
            <a:off x="630555" y="-12700"/>
            <a:ext cx="11073130" cy="7129145"/>
          </a:xfrm>
          <a:prstGeom prst="rect">
            <a:avLst/>
          </a:prstGeom>
          <a:noFill/>
        </p:spPr>
        <p:txBody>
          <a:bodyPr wrap="square" rtlCol="0">
            <a:spAutoFit/>
          </a:bodyPr>
          <a:p>
            <a:pPr algn="ctr"/>
            <a:r>
              <a:rPr lang="zh-CN" altLang="en-US" sz="4000" b="1">
                <a:ln/>
                <a:solidFill>
                  <a:schemeClr val="accent1"/>
                </a:solidFill>
                <a:effectLst>
                  <a:outerShdw blurRad="38100" dist="25400" dir="5400000" algn="ctr" rotWithShape="0">
                    <a:srgbClr val="6E747A">
                      <a:alpha val="43000"/>
                    </a:srgbClr>
                  </a:outerShdw>
                </a:effectLst>
              </a:rPr>
              <a:t>时态</a:t>
            </a:r>
            <a:endParaRPr lang="zh-CN" altLang="en-US" sz="4400" b="1">
              <a:ln/>
              <a:solidFill>
                <a:schemeClr val="accent1"/>
              </a:solidFill>
              <a:effectLst>
                <a:outerShdw blurRad="38100" dist="25400" dir="5400000" algn="ctr" rotWithShape="0">
                  <a:srgbClr val="6E747A">
                    <a:alpha val="43000"/>
                  </a:srgbClr>
                </a:outerShdw>
              </a:effectLst>
            </a:endParaRPr>
          </a:p>
          <a:p>
            <a:r>
              <a:rPr lang="zh-CN" altLang="en-US" sz="2400">
                <a:latin typeface="宋体" panose="02010600030101010101" pitchFamily="2" charset="-122"/>
                <a:ea typeface="宋体" panose="02010600030101010101" pitchFamily="2" charset="-122"/>
                <a:cs typeface="宋体" panose="02010600030101010101" pitchFamily="2" charset="-122"/>
              </a:rPr>
              <a:t>时或时态表示行为发生的时间和说话时的关系。由时和态结合，便形成下列十六种时态：</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一般现在时， 一般过去时， 一般将来时， 一般过去将来时；</a:t>
            </a:r>
            <a:endPar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r>
              <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现在进行时， 过去进行时， 将来进行时， 过去将来进行时；</a:t>
            </a:r>
            <a:endPar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r>
              <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现在完成时， 过去完成时， 将来完成时， 过去将来完成时；</a:t>
            </a:r>
            <a:endPar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r>
              <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现在完成进行时， 过去完成进行时， 将来完成进行时， 过去将来完成进行时．</a:t>
            </a:r>
            <a:endParaRPr lang="zh-CN" altLang="en-US" sz="2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endParaRPr lang="zh-CN" altLang="en-US" sz="2400" b="1">
              <a:ln/>
              <a:solidFill>
                <a:srgbClr val="7030A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一般现在时：</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动作经常发生、反复发生.如：We go to school on weekdays.</a:t>
            </a:r>
            <a:endPar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一般过去时：</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动作发生在过去.如：I </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did</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it yesterday.</a:t>
            </a:r>
            <a:endPar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一般将来时：</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动作在将来发生.</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2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构成：</a:t>
            </a: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1.will(shall)+</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动词原形</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200"/>
              </a:lnSpc>
            </a:pP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2.am/is/are+going+to+</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动词原形</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200"/>
              </a:lnSpc>
            </a:pP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3.am/is/are+</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动词不定式</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200"/>
              </a:lnSpc>
            </a:pP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4.</a:t>
            </a: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am/is/are+about+</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动词不定式</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2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如：I will be successful in the future.</a:t>
            </a:r>
            <a:endPar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747520" y="473710"/>
            <a:ext cx="10071735" cy="6295390"/>
          </a:xfrm>
          <a:prstGeom prst="rect">
            <a:avLst/>
          </a:prstGeom>
          <a:noFill/>
        </p:spPr>
        <p:txBody>
          <a:bodyPr wrap="square" rtlCol="0">
            <a:spAutoFit/>
          </a:bodyPr>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现在进行时：</a:t>
            </a:r>
            <a:r>
              <a:rPr lang="zh-CN" altLang="en-US" sz="2400">
                <a:latin typeface="宋体" panose="02010600030101010101" pitchFamily="2" charset="-122"/>
                <a:ea typeface="宋体" panose="02010600030101010101" pitchFamily="2" charset="-122"/>
                <a:cs typeface="宋体" panose="02010600030101010101" pitchFamily="2" charset="-122"/>
              </a:rPr>
              <a:t>现在正在进行的动作。构成：</a:t>
            </a: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am/is/are+</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现在分词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如：I'm writing now.</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过去进行时：</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过去正在进行的动作。构成：</a:t>
            </a: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was/were+</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现在分词</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如：</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I was reading English at 8:00.</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5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将来进行时：</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将在某一时间正在进行的动作。构成：</a:t>
            </a:r>
            <a:r>
              <a:rPr lang="en-US" altLang="zh-CN"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will(shall)be+</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现在分词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500"/>
              </a:lnSpc>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如：I will be eating lunch at 12:00.</a:t>
            </a:r>
            <a:endPar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kern="1200">
                <a:solidFill>
                  <a:srgbClr val="FF0000"/>
                </a:solidFill>
                <a:latin typeface="宋体" panose="02010600030101010101" pitchFamily="2" charset="-122"/>
                <a:ea typeface="宋体" panose="02010600030101010101" pitchFamily="2" charset="-122"/>
                <a:cs typeface="宋体" panose="02010600030101010101" pitchFamily="2" charset="-122"/>
              </a:rPr>
              <a:t>过去完成时：</a:t>
            </a:r>
            <a:r>
              <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rPr>
              <a:t>过去的过去。构成：</a:t>
            </a:r>
            <a:r>
              <a:rPr lang="en-US" altLang="zh-CN" sz="2400" b="1" kern="1200">
                <a:solidFill>
                  <a:srgbClr val="7030A0"/>
                </a:solidFill>
                <a:latin typeface="宋体" panose="02010600030101010101" pitchFamily="2" charset="-122"/>
                <a:ea typeface="宋体" panose="02010600030101010101" pitchFamily="2" charset="-122"/>
                <a:cs typeface="宋体" panose="02010600030101010101" pitchFamily="2" charset="-122"/>
              </a:rPr>
              <a:t>had+</a:t>
            </a:r>
            <a:r>
              <a:rPr lang="zh-CN" altLang="en-US" sz="2400" b="1" kern="1200">
                <a:solidFill>
                  <a:srgbClr val="7030A0"/>
                </a:solidFill>
                <a:latin typeface="宋体" panose="02010600030101010101" pitchFamily="2" charset="-122"/>
                <a:ea typeface="宋体" panose="02010600030101010101" pitchFamily="2" charset="-122"/>
                <a:cs typeface="宋体" panose="02010600030101010101" pitchFamily="2" charset="-122"/>
              </a:rPr>
              <a:t>过去分词</a:t>
            </a:r>
            <a:endParaRPr lang="zh-CN" altLang="en-US" sz="2400" b="1" kern="1200">
              <a:solidFill>
                <a:srgbClr val="7030A0"/>
              </a:solidFill>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rPr>
              <a:t>如：As soon as we got to the station，the train had left.</a:t>
            </a:r>
            <a:endPar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b="1" kern="1200">
                <a:solidFill>
                  <a:srgbClr val="FF0000"/>
                </a:solidFill>
                <a:latin typeface="宋体" panose="02010600030101010101" pitchFamily="2" charset="-122"/>
                <a:ea typeface="宋体" panose="02010600030101010101" pitchFamily="2" charset="-122"/>
                <a:cs typeface="宋体" panose="02010600030101010101" pitchFamily="2" charset="-122"/>
              </a:rPr>
              <a:t>将来完成时：</a:t>
            </a:r>
            <a:r>
              <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rPr>
              <a:t>到将来某个时刻为止已经完成的动作。构成：</a:t>
            </a:r>
            <a:r>
              <a:rPr lang="en-US" altLang="zh-CN" sz="2400" b="1" kern="1200">
                <a:solidFill>
                  <a:srgbClr val="7030A0"/>
                </a:solidFill>
                <a:latin typeface="宋体" panose="02010600030101010101" pitchFamily="2" charset="-122"/>
                <a:ea typeface="宋体" panose="02010600030101010101" pitchFamily="2" charset="-122"/>
                <a:cs typeface="宋体" panose="02010600030101010101" pitchFamily="2" charset="-122"/>
              </a:rPr>
              <a:t>will(shall)have+</a:t>
            </a:r>
            <a:r>
              <a:rPr lang="zh-CN" altLang="en-US" sz="2400" b="1" kern="1200">
                <a:solidFill>
                  <a:srgbClr val="7030A0"/>
                </a:solidFill>
                <a:latin typeface="宋体" panose="02010600030101010101" pitchFamily="2" charset="-122"/>
                <a:ea typeface="宋体" panose="02010600030101010101" pitchFamily="2" charset="-122"/>
                <a:cs typeface="宋体" panose="02010600030101010101" pitchFamily="2" charset="-122"/>
              </a:rPr>
              <a:t>过去分词</a:t>
            </a:r>
            <a:endParaRPr lang="zh-CN" altLang="en-US" sz="2400" b="1" kern="1200">
              <a:solidFill>
                <a:srgbClr val="7030A0"/>
              </a:solidFill>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pPr>
            <a:r>
              <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rPr>
              <a:t>如：I shall have finished reading the book by the end of this week.</a:t>
            </a:r>
            <a:endParaRPr lang="zh-CN" altLang="en-US" sz="2400" kern="120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684020" y="-26670"/>
            <a:ext cx="8595360" cy="6911340"/>
          </a:xfrm>
          <a:prstGeom prst="rect">
            <a:avLst/>
          </a:prstGeom>
          <a:noFill/>
        </p:spPr>
        <p:txBody>
          <a:bodyPr wrap="square" rtlCol="0">
            <a:spAutoFit/>
          </a:bodyPr>
          <a:p>
            <a:pPr algn="ctr"/>
            <a:r>
              <a:rPr lang="zh-CN" altLang="en-US" sz="4000" b="1">
                <a:ln/>
                <a:solidFill>
                  <a:schemeClr val="accent1"/>
                </a:solidFill>
                <a:effectLst>
                  <a:outerShdw blurRad="38100" dist="25400" dir="5400000" algn="ctr" rotWithShape="0">
                    <a:srgbClr val="6E747A">
                      <a:alpha val="43000"/>
                    </a:srgbClr>
                  </a:outerShdw>
                </a:effectLst>
              </a:rPr>
              <a:t>语态</a:t>
            </a:r>
            <a:endParaRPr lang="zh-CN" altLang="en-US" sz="4000" b="1">
              <a:ln/>
              <a:solidFill>
                <a:schemeClr val="accent1"/>
              </a:solidFill>
              <a:effectLst>
                <a:outerShdw blurRad="38100" dist="25400" dir="5400000" algn="ctr" rotWithShape="0">
                  <a:srgbClr val="6E747A">
                    <a:alpha val="43000"/>
                  </a:srgbClr>
                </a:outerShdw>
              </a:effectLst>
            </a:endParaRPr>
          </a:p>
          <a:p>
            <a:pPr fontAlgn="auto">
              <a:lnSpc>
                <a:spcPts val="3500"/>
              </a:lnSpc>
            </a:pPr>
            <a:r>
              <a:rPr lang="zh-CN" altLang="en-US" sz="2400"/>
              <a:t>被动语态表示主语是动作的承受者。基本构成：</a:t>
            </a:r>
            <a:r>
              <a:rPr lang="en-US" altLang="zh-CN" sz="2400" b="1">
                <a:ln/>
                <a:solidFill>
                  <a:srgbClr val="7030A0"/>
                </a:solidFill>
                <a:effectLst>
                  <a:outerShdw blurRad="38100" dist="25400" dir="5400000" algn="ctr" rotWithShape="0">
                    <a:srgbClr val="6E747A">
                      <a:alpha val="43000"/>
                    </a:srgbClr>
                  </a:outerShdw>
                </a:effectLst>
              </a:rPr>
              <a:t>be+</a:t>
            </a:r>
            <a:r>
              <a:rPr lang="zh-CN" altLang="en-US" sz="2400" b="1">
                <a:ln/>
                <a:solidFill>
                  <a:srgbClr val="7030A0"/>
                </a:solidFill>
                <a:effectLst>
                  <a:outerShdw blurRad="38100" dist="25400" dir="5400000" algn="ctr" rotWithShape="0">
                    <a:srgbClr val="6E747A">
                      <a:alpha val="43000"/>
                    </a:srgbClr>
                  </a:outerShdw>
                </a:effectLst>
              </a:rPr>
              <a:t>过去分词（情态动词</a:t>
            </a:r>
            <a:r>
              <a:rPr lang="en-US" altLang="zh-CN" sz="2400" b="1">
                <a:ln/>
                <a:solidFill>
                  <a:srgbClr val="7030A0"/>
                </a:solidFill>
                <a:effectLst>
                  <a:outerShdw blurRad="38100" dist="25400" dir="5400000" algn="ctr" rotWithShape="0">
                    <a:srgbClr val="6E747A">
                      <a:alpha val="43000"/>
                    </a:srgbClr>
                  </a:outerShdw>
                </a:effectLst>
              </a:rPr>
              <a:t>+be+</a:t>
            </a:r>
            <a:r>
              <a:rPr lang="zh-CN" altLang="en-US" sz="2400" b="1">
                <a:ln/>
                <a:solidFill>
                  <a:srgbClr val="7030A0"/>
                </a:solidFill>
                <a:effectLst>
                  <a:outerShdw blurRad="38100" dist="25400" dir="5400000" algn="ctr" rotWithShape="0">
                    <a:srgbClr val="6E747A">
                      <a:alpha val="43000"/>
                    </a:srgbClr>
                  </a:outerShdw>
                </a:effectLst>
              </a:rPr>
              <a:t>过去分词）</a:t>
            </a:r>
            <a:endParaRPr lang="zh-CN" altLang="en-US" sz="2400" b="1">
              <a:ln/>
              <a:solidFill>
                <a:srgbClr val="7030A0"/>
              </a:solidFill>
              <a:effectLst>
                <a:outerShdw blurRad="38100" dist="25400" dir="5400000" algn="ctr" rotWithShape="0">
                  <a:srgbClr val="6E747A">
                    <a:alpha val="43000"/>
                  </a:srgbClr>
                </a:outerShdw>
              </a:effectLst>
            </a:endParaRPr>
          </a:p>
          <a:p>
            <a:pPr>
              <a:lnSpc>
                <a:spcPts val="3500"/>
              </a:lnSpc>
            </a:pPr>
            <a:endParaRPr lang="zh-CN" altLang="en-US" sz="2400"/>
          </a:p>
          <a:p>
            <a:pPr algn="l">
              <a:lnSpc>
                <a:spcPts val="3500"/>
              </a:lnSpc>
              <a:buSzPct val="50000"/>
            </a:pPr>
            <a:r>
              <a:rPr lang="zh-CN" altLang="en-US" sz="2400">
                <a:solidFill>
                  <a:srgbClr val="FF0000"/>
                </a:solidFill>
                <a:latin typeface="微软雅黑" panose="020B0503020204020204" pitchFamily="34" charset="-122"/>
                <a:ea typeface="微软雅黑" panose="020B0503020204020204" pitchFamily="34" charset="-122"/>
                <a:sym typeface="+mn-ea"/>
              </a:rPr>
              <a:t>一般现在时：</a:t>
            </a:r>
            <a:r>
              <a:rPr lang="zh-CN" altLang="en-US" sz="2400">
                <a:solidFill>
                  <a:srgbClr val="7030A0"/>
                </a:solidFill>
                <a:latin typeface="微软雅黑" panose="020B0503020204020204" pitchFamily="34" charset="-122"/>
                <a:ea typeface="微软雅黑" panose="020B0503020204020204" pitchFamily="34" charset="-122"/>
                <a:sym typeface="+mn-ea"/>
              </a:rPr>
              <a:t>am/is/are+过去分词</a:t>
            </a: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lgn="l">
              <a:lnSpc>
                <a:spcPts val="3500"/>
              </a:lnSpc>
              <a:buSzPct val="50000"/>
            </a:pPr>
            <a:endParaRPr lang="zh-CN" altLang="en-US" sz="2400" kern="1200">
              <a:solidFill>
                <a:srgbClr val="7030A0"/>
              </a:solidFill>
              <a:latin typeface="微软雅黑" panose="020B0503020204020204" pitchFamily="34" charset="-122"/>
              <a:ea typeface="微软雅黑" panose="020B0503020204020204" pitchFamily="34" charset="-122"/>
              <a:cs typeface="+mn-cs"/>
            </a:endParaRPr>
          </a:p>
          <a:p>
            <a:pPr algn="l">
              <a:lnSpc>
                <a:spcPts val="3500"/>
              </a:lnSpc>
              <a:buSzPct val="50000"/>
            </a:pPr>
            <a:r>
              <a:rPr lang="zh-CN" altLang="en-US" sz="2400">
                <a:solidFill>
                  <a:srgbClr val="FF0000"/>
                </a:solidFill>
                <a:latin typeface="微软雅黑" panose="020B0503020204020204" pitchFamily="34" charset="-122"/>
                <a:ea typeface="微软雅黑" panose="020B0503020204020204" pitchFamily="34" charset="-122"/>
                <a:sym typeface="+mn-ea"/>
              </a:rPr>
              <a:t>一般过去时：</a:t>
            </a:r>
            <a:r>
              <a:rPr lang="zh-CN" altLang="en-US" sz="2400">
                <a:solidFill>
                  <a:srgbClr val="7030A0"/>
                </a:solidFill>
                <a:latin typeface="微软雅黑" panose="020B0503020204020204" pitchFamily="34" charset="-122"/>
                <a:ea typeface="微软雅黑" panose="020B0503020204020204" pitchFamily="34" charset="-122"/>
                <a:sym typeface="+mn-ea"/>
              </a:rPr>
              <a:t>was/were+过去分词</a:t>
            </a: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lgn="l">
              <a:lnSpc>
                <a:spcPts val="3500"/>
              </a:lnSpc>
              <a:buSzPct val="50000"/>
            </a:pP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lgn="l">
              <a:lnSpc>
                <a:spcPts val="3500"/>
              </a:lnSpc>
              <a:buSzPct val="50000"/>
            </a:pPr>
            <a:r>
              <a:rPr lang="zh-CN" altLang="en-US" sz="2400">
                <a:solidFill>
                  <a:srgbClr val="FF0000"/>
                </a:solidFill>
                <a:latin typeface="微软雅黑" panose="020B0503020204020204" pitchFamily="34" charset="-122"/>
                <a:ea typeface="微软雅黑" panose="020B0503020204020204" pitchFamily="34" charset="-122"/>
                <a:sym typeface="+mn-ea"/>
              </a:rPr>
              <a:t>一般将来时：</a:t>
            </a:r>
            <a:r>
              <a:rPr lang="zh-CN" altLang="en-US" sz="2400">
                <a:solidFill>
                  <a:srgbClr val="7030A0"/>
                </a:solidFill>
                <a:latin typeface="微软雅黑" panose="020B0503020204020204" pitchFamily="34" charset="-122"/>
                <a:ea typeface="微软雅黑" panose="020B0503020204020204" pitchFamily="34" charset="-122"/>
                <a:sym typeface="+mn-ea"/>
              </a:rPr>
              <a:t>will/shall be+过去分词</a:t>
            </a: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lgn="l">
              <a:lnSpc>
                <a:spcPts val="3500"/>
              </a:lnSpc>
              <a:buSzPct val="50000"/>
            </a:pP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lgn="l">
              <a:lnSpc>
                <a:spcPts val="3500"/>
              </a:lnSpc>
              <a:buSzPct val="50000"/>
            </a:pPr>
            <a:r>
              <a:rPr lang="zh-CN" altLang="en-US" sz="2400">
                <a:solidFill>
                  <a:srgbClr val="FF0000"/>
                </a:solidFill>
                <a:latin typeface="微软雅黑" panose="020B0503020204020204" pitchFamily="34" charset="-122"/>
                <a:ea typeface="微软雅黑" panose="020B0503020204020204" pitchFamily="34" charset="-122"/>
                <a:sym typeface="+mn-ea"/>
              </a:rPr>
              <a:t>过去将来时：</a:t>
            </a:r>
            <a:r>
              <a:rPr lang="zh-CN" altLang="en-US" sz="2400">
                <a:solidFill>
                  <a:srgbClr val="7030A0"/>
                </a:solidFill>
                <a:latin typeface="微软雅黑" panose="020B0503020204020204" pitchFamily="34" charset="-122"/>
                <a:ea typeface="微软雅黑" panose="020B0503020204020204" pitchFamily="34" charset="-122"/>
                <a:sym typeface="+mn-ea"/>
              </a:rPr>
              <a:t>would/should be+过去分词</a:t>
            </a: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lgn="l">
              <a:lnSpc>
                <a:spcPts val="3500"/>
              </a:lnSpc>
              <a:buSzPct val="50000"/>
            </a:pPr>
            <a:endParaRPr lang="zh-CN" altLang="en-US" sz="2400" kern="1200">
              <a:solidFill>
                <a:srgbClr val="7030A0"/>
              </a:solidFill>
              <a:latin typeface="微软雅黑" panose="020B0503020204020204" pitchFamily="34" charset="-122"/>
              <a:ea typeface="微软雅黑" panose="020B0503020204020204" pitchFamily="34" charset="-122"/>
              <a:cs typeface="+mn-cs"/>
            </a:endParaRPr>
          </a:p>
          <a:p>
            <a:pPr algn="l">
              <a:lnSpc>
                <a:spcPts val="3500"/>
              </a:lnSpc>
              <a:buSzPct val="50000"/>
            </a:pPr>
            <a:r>
              <a:rPr lang="zh-CN" altLang="en-US" sz="2400">
                <a:solidFill>
                  <a:srgbClr val="FF0000"/>
                </a:solidFill>
                <a:latin typeface="微软雅黑" panose="020B0503020204020204" pitchFamily="34" charset="-122"/>
                <a:ea typeface="微软雅黑" panose="020B0503020204020204" pitchFamily="34" charset="-122"/>
                <a:sym typeface="+mn-ea"/>
              </a:rPr>
              <a:t>现在进行时：</a:t>
            </a:r>
            <a:r>
              <a:rPr lang="zh-CN" altLang="en-US" sz="2400">
                <a:solidFill>
                  <a:srgbClr val="7030A0"/>
                </a:solidFill>
                <a:latin typeface="微软雅黑" panose="020B0503020204020204" pitchFamily="34" charset="-122"/>
                <a:ea typeface="微软雅黑" panose="020B0503020204020204" pitchFamily="34" charset="-122"/>
                <a:sym typeface="+mn-ea"/>
              </a:rPr>
              <a:t>am/is/are being+过去分词</a:t>
            </a: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lnSpc>
                <a:spcPts val="3500"/>
              </a:lnSpc>
              <a:buSzPct val="50000"/>
            </a:pPr>
            <a:endParaRPr lang="zh-CN" altLang="en-US" sz="2400">
              <a:solidFill>
                <a:srgbClr val="7030A0"/>
              </a:solidFill>
              <a:latin typeface="微软雅黑" panose="020B0503020204020204" pitchFamily="34" charset="-122"/>
              <a:ea typeface="微软雅黑" panose="020B0503020204020204" pitchFamily="34" charset="-122"/>
              <a:sym typeface="+mn-ea"/>
            </a:endParaRPr>
          </a:p>
          <a:p>
            <a:pPr>
              <a:buSzPct val="50000"/>
            </a:pPr>
            <a:endParaRPr lang="zh-CN" altLang="en-US" sz="2400" strike="noStrike" kern="1200" noProof="1">
              <a:solidFill>
                <a:srgbClr val="7030A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2471420" y="431165"/>
            <a:ext cx="9698990" cy="6295390"/>
          </a:xfrm>
          <a:prstGeom prst="rect">
            <a:avLst/>
          </a:prstGeom>
          <a:noFill/>
        </p:spPr>
        <p:txBody>
          <a:bodyPr wrap="square" rtlCol="0">
            <a:spAutoFit/>
          </a:bodyPr>
          <a:p>
            <a:pPr fontAlgn="base">
              <a:lnSpc>
                <a:spcPts val="35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过去进行时：</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was/were being+过去分词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将来进行时：</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will/shall be+过去分词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endParaRPr lang="zh-CN" altLang="en-US" sz="2400" b="1" strike="noStrike" kern="1200" noProof="1">
              <a:solidFill>
                <a:srgbClr val="7030A0"/>
              </a:solidFill>
              <a:latin typeface="宋体" panose="02010600030101010101" pitchFamily="2" charset="-122"/>
              <a:ea typeface="宋体" panose="02010600030101010101" pitchFamily="2" charset="-122"/>
              <a:cs typeface="宋体" panose="02010600030101010101" pitchFamily="2" charset="-122"/>
            </a:endParaRPr>
          </a:p>
          <a:p>
            <a:pPr fontAlgn="base">
              <a:lnSpc>
                <a:spcPts val="35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现在完成时：</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have/has been+过去分词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将来完成时：</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will have been+过去分词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endParaRPr lang="zh-CN" altLang="en-US" sz="2400" b="1" strike="noStrike" kern="1200" noProof="1">
              <a:solidFill>
                <a:srgbClr val="7030A0"/>
              </a:solidFill>
              <a:latin typeface="宋体" panose="02010600030101010101" pitchFamily="2" charset="-122"/>
              <a:ea typeface="宋体" panose="02010600030101010101" pitchFamily="2" charset="-122"/>
              <a:cs typeface="宋体" panose="02010600030101010101" pitchFamily="2" charset="-122"/>
            </a:endParaRPr>
          </a:p>
          <a:p>
            <a:pPr fontAlgn="base">
              <a:lnSpc>
                <a:spcPts val="35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现在完成进行时：</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have/has been being +过去分词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endParaRPr lang="zh-CN" altLang="en-US" sz="2400" b="1" strike="noStrike" kern="1200" noProof="1">
              <a:solidFill>
                <a:srgbClr val="7030A0"/>
              </a:solidFill>
              <a:latin typeface="宋体" panose="02010600030101010101" pitchFamily="2" charset="-122"/>
              <a:ea typeface="宋体" panose="02010600030101010101" pitchFamily="2" charset="-122"/>
              <a:cs typeface="宋体" panose="02010600030101010101" pitchFamily="2" charset="-122"/>
            </a:endParaRPr>
          </a:p>
          <a:p>
            <a:pPr fontAlgn="base">
              <a:lnSpc>
                <a:spcPts val="35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过去完成进行时：</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had been being+过去分词</a:t>
            </a:r>
            <a:endPar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endParaRPr>
          </a:p>
          <a:p>
            <a:pPr fontAlgn="base">
              <a:lnSpc>
                <a:spcPts val="3500"/>
              </a:lnSpc>
              <a:buSzPct val="50000"/>
            </a:pPr>
            <a:endParaRPr lang="zh-CN" altLang="en-US" sz="2400" b="1" strike="noStrike" kern="1200" noProof="1">
              <a:solidFill>
                <a:srgbClr val="7030A0"/>
              </a:solidFill>
              <a:latin typeface="宋体" panose="02010600030101010101" pitchFamily="2" charset="-122"/>
              <a:ea typeface="宋体" panose="02010600030101010101" pitchFamily="2" charset="-122"/>
              <a:cs typeface="宋体" panose="02010600030101010101" pitchFamily="2" charset="-122"/>
            </a:endParaRPr>
          </a:p>
          <a:p>
            <a:pPr fontAlgn="base">
              <a:lnSpc>
                <a:spcPts val="3500"/>
              </a:lnSpc>
              <a:buSzPct val="50000"/>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将来完成进行时：</a:t>
            </a:r>
            <a:r>
              <a:rPr lang="zh-CN" altLang="en-US" sz="24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will/shall have been being+过去分词</a:t>
            </a:r>
            <a:endParaRPr lang="zh-CN" altLang="en-US" sz="2400" b="1" strike="noStrike" kern="1200" noProof="1">
              <a:solidFill>
                <a:srgbClr val="7030A0"/>
              </a:solidFill>
              <a:latin typeface="宋体" panose="02010600030101010101" pitchFamily="2" charset="-122"/>
              <a:ea typeface="宋体" panose="02010600030101010101" pitchFamily="2" charset="-122"/>
              <a:cs typeface="宋体" panose="02010600030101010101" pitchFamily="2" charset="-122"/>
            </a:endParaRPr>
          </a:p>
          <a:p>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7" name="图文框 6"/>
          <p:cNvSpPr/>
          <p:nvPr/>
        </p:nvSpPr>
        <p:spPr>
          <a:xfrm>
            <a:off x="5008563" y="1488104"/>
            <a:ext cx="2174875" cy="1564102"/>
          </a:xfrm>
          <a:prstGeom prst="frame">
            <a:avLst>
              <a:gd name="adj1" fmla="val 882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467350" y="1532235"/>
            <a:ext cx="1504950" cy="1446550"/>
          </a:xfrm>
          <a:prstGeom prst="rect">
            <a:avLst/>
          </a:prstGeom>
          <a:noFill/>
        </p:spPr>
        <p:txBody>
          <a:bodyPr wrap="square" rtlCol="0">
            <a:spAutoFit/>
          </a:bodyPr>
          <a:lstStyle/>
          <a:p>
            <a:r>
              <a:rPr lang="en-US" altLang="zh-CN" sz="8800" b="1">
                <a:solidFill>
                  <a:schemeClr val="tx1">
                    <a:lumMod val="50000"/>
                    <a:lumOff val="50000"/>
                  </a:schemeClr>
                </a:solidFill>
                <a:latin typeface="Aller Light"/>
              </a:rPr>
              <a:t>01</a:t>
            </a:r>
            <a:endParaRPr lang="zh-CN" altLang="en-US" sz="8800" b="1">
              <a:solidFill>
                <a:schemeClr val="tx1">
                  <a:lumMod val="50000"/>
                  <a:lumOff val="50000"/>
                </a:schemeClr>
              </a:solidFill>
              <a:latin typeface="Aller Light"/>
            </a:endParaRPr>
          </a:p>
        </p:txBody>
      </p:sp>
      <p:sp>
        <p:nvSpPr>
          <p:cNvPr id="9" name="文本框 8"/>
          <p:cNvSpPr txBox="1"/>
          <p:nvPr/>
        </p:nvSpPr>
        <p:spPr>
          <a:xfrm>
            <a:off x="3988449" y="3429000"/>
            <a:ext cx="4907901"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关 于 统 考</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456055" y="262890"/>
            <a:ext cx="10214610" cy="2183765"/>
          </a:xfrm>
          <a:prstGeom prst="rect">
            <a:avLst/>
          </a:prstGeom>
          <a:noFill/>
        </p:spPr>
        <p:txBody>
          <a:bodyPr wrap="square" rtlCol="0">
            <a:spAutoFit/>
          </a:bodyPr>
          <a:p>
            <a:pPr algn="ctr"/>
            <a:r>
              <a:rPr lang="zh-CN" altLang="en-US" sz="4000" b="1">
                <a:ln/>
                <a:solidFill>
                  <a:schemeClr val="accent1"/>
                </a:solidFill>
                <a:effectLst>
                  <a:outerShdw blurRad="38100" dist="25400" dir="5400000" algn="ctr" rotWithShape="0">
                    <a:srgbClr val="6E747A">
                      <a:alpha val="43000"/>
                    </a:srgbClr>
                  </a:outerShdw>
                </a:effectLst>
              </a:rPr>
              <a:t>非谓语动词</a:t>
            </a:r>
            <a:endParaRPr lang="zh-CN" altLang="en-US" sz="4000" b="1">
              <a:ln/>
              <a:solidFill>
                <a:schemeClr val="accent1"/>
              </a:solidFill>
              <a:effectLst>
                <a:outerShdw blurRad="38100" dist="25400" dir="5400000" algn="ctr" rotWithShape="0">
                  <a:srgbClr val="6E747A">
                    <a:alpha val="43000"/>
                  </a:srgbClr>
                </a:outerShdw>
              </a:effectLst>
            </a:endParaRPr>
          </a:p>
          <a:p>
            <a:r>
              <a:rPr lang="zh-CN" altLang="en-US" sz="2400"/>
              <a:t>在句子中充当除谓语以外的各种句子成分的动词形式，叫做非谓语动词。</a:t>
            </a:r>
            <a:endParaRPr lang="zh-CN" altLang="en-US" sz="2400"/>
          </a:p>
          <a:p>
            <a:endParaRPr lang="zh-CN" altLang="en-US" sz="2400"/>
          </a:p>
          <a:p>
            <a:r>
              <a:rPr lang="zh-CN" altLang="en-US" sz="2400"/>
              <a:t>非谓语动词主要有三种形式：</a:t>
            </a:r>
            <a:r>
              <a:rPr lang="en-US" altLang="zh-CN" sz="2400" b="1">
                <a:solidFill>
                  <a:srgbClr val="FF0000"/>
                </a:solidFill>
              </a:rPr>
              <a:t>to+do(</a:t>
            </a:r>
            <a:r>
              <a:rPr lang="zh-CN" altLang="en-US" sz="2400" b="1">
                <a:solidFill>
                  <a:srgbClr val="FF0000"/>
                </a:solidFill>
              </a:rPr>
              <a:t>动词不定式</a:t>
            </a:r>
            <a:r>
              <a:rPr lang="en-US" altLang="zh-CN" sz="2400" b="1">
                <a:solidFill>
                  <a:srgbClr val="FF0000"/>
                </a:solidFill>
              </a:rPr>
              <a:t>)</a:t>
            </a:r>
            <a:r>
              <a:rPr lang="zh-CN" altLang="en-US" sz="2400" b="1">
                <a:solidFill>
                  <a:srgbClr val="FF0000"/>
                </a:solidFill>
              </a:rPr>
              <a:t>，</a:t>
            </a:r>
            <a:r>
              <a:rPr lang="en-US" altLang="zh-CN" sz="2400" b="1">
                <a:solidFill>
                  <a:srgbClr val="FF0000"/>
                </a:solidFill>
              </a:rPr>
              <a:t>v-ing(</a:t>
            </a:r>
            <a:r>
              <a:rPr lang="zh-CN" altLang="en-US" sz="2400" b="1">
                <a:solidFill>
                  <a:srgbClr val="FF0000"/>
                </a:solidFill>
              </a:rPr>
              <a:t>动名词</a:t>
            </a:r>
            <a:r>
              <a:rPr lang="en-US" altLang="zh-CN" sz="2400" b="1">
                <a:solidFill>
                  <a:srgbClr val="FF0000"/>
                </a:solidFill>
              </a:rPr>
              <a:t>)</a:t>
            </a:r>
            <a:r>
              <a:rPr lang="zh-CN" altLang="en-US" sz="2400" b="1">
                <a:solidFill>
                  <a:srgbClr val="FF0000"/>
                </a:solidFill>
              </a:rPr>
              <a:t>和分词。</a:t>
            </a:r>
            <a:endParaRPr lang="zh-CN" altLang="en-US" sz="2400"/>
          </a:p>
          <a:p>
            <a:endParaRPr lang="zh-CN" altLang="en-US" sz="2400"/>
          </a:p>
        </p:txBody>
      </p:sp>
      <p:pic>
        <p:nvPicPr>
          <p:cNvPr id="3" name="图片 2"/>
          <p:cNvPicPr>
            <a:picLocks noChangeAspect="1"/>
          </p:cNvPicPr>
          <p:nvPr/>
        </p:nvPicPr>
        <p:blipFill>
          <a:blip r:embed="rId2"/>
          <a:stretch>
            <a:fillRect/>
          </a:stretch>
        </p:blipFill>
        <p:spPr>
          <a:xfrm>
            <a:off x="1913890" y="2335530"/>
            <a:ext cx="8616315" cy="41751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7" name="文本框 6"/>
          <p:cNvSpPr txBox="1"/>
          <p:nvPr/>
        </p:nvSpPr>
        <p:spPr>
          <a:xfrm>
            <a:off x="1186815" y="245110"/>
            <a:ext cx="10443845" cy="7170420"/>
          </a:xfrm>
          <a:prstGeom prst="rect">
            <a:avLst/>
          </a:prstGeom>
          <a:noFill/>
        </p:spPr>
        <p:txBody>
          <a:bodyPr wrap="square" rtlCol="0">
            <a:spAutoFit/>
          </a:bodyPr>
          <a:p>
            <a:r>
              <a:rPr lang="en-US" altLang="zh-CN"/>
              <a:t> </a:t>
            </a:r>
            <a:r>
              <a:rPr lang="en-US" altLang="zh-CN" sz="2400" b="1">
                <a:ln/>
                <a:solidFill>
                  <a:schemeClr val="accent1"/>
                </a:solidFill>
                <a:effectLst>
                  <a:outerShdw blurRad="38100" dist="25400" dir="5400000" algn="ctr" rotWithShape="0">
                    <a:srgbClr val="6E747A">
                      <a:alpha val="43000"/>
                    </a:srgbClr>
                  </a:outerShdw>
                </a:effectLst>
              </a:rPr>
              <a:t>动名词的句法功能：</a:t>
            </a:r>
            <a:endParaRPr lang="en-US" altLang="zh-CN" sz="2400" b="1">
              <a:ln/>
              <a:solidFill>
                <a:schemeClr val="accent1"/>
              </a:solidFill>
              <a:effectLst>
                <a:outerShdw blurRad="38100" dist="25400" dir="5400000" algn="ctr" rotWithShape="0">
                  <a:srgbClr val="6E747A">
                    <a:alpha val="43000"/>
                  </a:srgbClr>
                </a:outerShdw>
              </a:effectLst>
            </a:endParaRPr>
          </a:p>
          <a:p>
            <a:pPr fontAlgn="auto">
              <a:lnSpc>
                <a:spcPts val="3200"/>
              </a:lnSpc>
            </a:pPr>
            <a:r>
              <a:rPr lang="en-US" altLang="zh-CN" sz="2400" b="1">
                <a:solidFill>
                  <a:srgbClr val="FF0000"/>
                </a:solidFill>
              </a:rPr>
              <a:t>作主语：</a:t>
            </a:r>
            <a:r>
              <a:rPr lang="en-US" altLang="zh-CN" sz="2400"/>
              <a:t>Reading aloud is very helpful. 朗读是很有好处的。</a:t>
            </a:r>
            <a:endParaRPr lang="en-US" altLang="zh-CN" sz="2400"/>
          </a:p>
          <a:p>
            <a:pPr fontAlgn="auto">
              <a:lnSpc>
                <a:spcPts val="3200"/>
              </a:lnSpc>
            </a:pPr>
            <a:r>
              <a:rPr lang="en-US" altLang="zh-CN" sz="2400" b="1">
                <a:solidFill>
                  <a:srgbClr val="FF0000"/>
                </a:solidFill>
              </a:rPr>
              <a:t>作表语：</a:t>
            </a:r>
            <a:r>
              <a:rPr lang="en-US" altLang="zh-CN" sz="2400"/>
              <a:t>In the ant city,the queen&amp;apos;s job is laying eggs.在蚂蚁王国，蚁后的工作是产卵。</a:t>
            </a:r>
            <a:endParaRPr lang="en-US" altLang="zh-CN" sz="2400"/>
          </a:p>
          <a:p>
            <a:pPr fontAlgn="auto">
              <a:lnSpc>
                <a:spcPts val="3200"/>
              </a:lnSpc>
            </a:pPr>
            <a:r>
              <a:rPr lang="en-US" altLang="zh-CN" sz="2400" b="1">
                <a:solidFill>
                  <a:srgbClr val="FF0000"/>
                </a:solidFill>
              </a:rPr>
              <a:t>作宾语：</a:t>
            </a:r>
            <a:r>
              <a:rPr lang="en-US" altLang="zh-CN" sz="2400"/>
              <a:t>We have to prevent the air from being polluted.我们必须阻止空气被污染。</a:t>
            </a:r>
            <a:endParaRPr lang="en-US" altLang="zh-CN" sz="2400"/>
          </a:p>
          <a:p>
            <a:pPr fontAlgn="auto">
              <a:lnSpc>
                <a:spcPts val="3200"/>
              </a:lnSpc>
            </a:pPr>
            <a:r>
              <a:rPr lang="en-US" altLang="zh-CN" sz="2400" b="1">
                <a:solidFill>
                  <a:srgbClr val="FF0000"/>
                </a:solidFill>
              </a:rPr>
              <a:t>作定语：</a:t>
            </a:r>
            <a:r>
              <a:rPr lang="en-US" altLang="zh-CN" sz="2400"/>
              <a:t>Is there a swimming pool in your school? 你们学校有游泳池吗</a:t>
            </a:r>
            <a:r>
              <a:rPr lang="zh-CN" altLang="en-US" sz="2400"/>
              <a:t>？</a:t>
            </a:r>
            <a:endParaRPr lang="zh-CN" altLang="en-US" sz="2400"/>
          </a:p>
          <a:p>
            <a:pPr fontAlgn="auto">
              <a:lnSpc>
                <a:spcPts val="3200"/>
              </a:lnSpc>
            </a:pPr>
            <a:endParaRPr lang="en-US" altLang="zh-CN" sz="2400"/>
          </a:p>
          <a:p>
            <a:pPr fontAlgn="auto">
              <a:lnSpc>
                <a:spcPts val="3200"/>
              </a:lnSpc>
            </a:pPr>
            <a:r>
              <a:rPr lang="en-US" altLang="zh-CN" sz="2400" b="1">
                <a:ln/>
                <a:solidFill>
                  <a:schemeClr val="accent1"/>
                </a:solidFill>
                <a:effectLst>
                  <a:outerShdw blurRad="38100" dist="25400" dir="5400000" algn="ctr" rotWithShape="0">
                    <a:srgbClr val="6E747A">
                      <a:alpha val="43000"/>
                    </a:srgbClr>
                  </a:outerShdw>
                </a:effectLst>
              </a:rPr>
              <a:t>现在分词的句法功能：</a:t>
            </a:r>
            <a:endParaRPr lang="en-US" altLang="zh-CN" sz="2400"/>
          </a:p>
          <a:p>
            <a:pPr fontAlgn="auto">
              <a:lnSpc>
                <a:spcPts val="3200"/>
              </a:lnSpc>
            </a:pPr>
            <a:r>
              <a:rPr lang="zh-CN" altLang="en-US" sz="2400" b="1">
                <a:solidFill>
                  <a:srgbClr val="FF0000"/>
                </a:solidFill>
              </a:rPr>
              <a:t>作定语：</a:t>
            </a:r>
            <a:r>
              <a:rPr lang="en-US" altLang="zh-CN" sz="2400"/>
              <a:t>In the following years he worked even harder.在后来的几年中，他学习更努力了。</a:t>
            </a:r>
            <a:endParaRPr lang="en-US" altLang="zh-CN" sz="2400"/>
          </a:p>
          <a:p>
            <a:pPr fontAlgn="auto">
              <a:lnSpc>
                <a:spcPts val="3200"/>
              </a:lnSpc>
            </a:pPr>
            <a:r>
              <a:rPr lang="en-US" altLang="zh-CN" sz="2400" b="1">
                <a:solidFill>
                  <a:srgbClr val="FF0000"/>
                </a:solidFill>
              </a:rPr>
              <a:t>作表语：</a:t>
            </a:r>
            <a:r>
              <a:rPr lang="en-US" altLang="zh-CN" sz="2400"/>
              <a:t>The film being shown in the cinema is exciting. 正在这家上演的电影很棒。</a:t>
            </a:r>
            <a:endParaRPr lang="en-US" altLang="zh-CN" sz="2400"/>
          </a:p>
          <a:p>
            <a:pPr fontAlgn="auto">
              <a:lnSpc>
                <a:spcPts val="3200"/>
              </a:lnSpc>
            </a:pPr>
            <a:r>
              <a:rPr lang="en-US" altLang="zh-CN" sz="2400" b="1">
                <a:solidFill>
                  <a:srgbClr val="FF0000"/>
                </a:solidFill>
              </a:rPr>
              <a:t>作宾语补足语：</a:t>
            </a:r>
            <a:endParaRPr lang="en-US" altLang="zh-CN" sz="2400"/>
          </a:p>
          <a:p>
            <a:pPr fontAlgn="auto">
              <a:lnSpc>
                <a:spcPts val="3200"/>
              </a:lnSpc>
            </a:pPr>
            <a:r>
              <a:rPr lang="en-US" altLang="zh-CN" sz="2400"/>
              <a:t>Can you hear her singing the song in the next room? 你能听见她在隔壁唱歌吗？</a:t>
            </a:r>
            <a:endParaRPr lang="en-US" altLang="zh-CN" sz="2400"/>
          </a:p>
          <a:p>
            <a:endParaRPr lang="en-US" altLang="zh-CN"/>
          </a:p>
          <a:p>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7" name="图文框 6"/>
          <p:cNvSpPr/>
          <p:nvPr/>
        </p:nvSpPr>
        <p:spPr>
          <a:xfrm>
            <a:off x="5008563" y="1488104"/>
            <a:ext cx="2174875" cy="1564102"/>
          </a:xfrm>
          <a:prstGeom prst="frame">
            <a:avLst>
              <a:gd name="adj1" fmla="val 882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467350" y="1532235"/>
            <a:ext cx="1504950" cy="2799715"/>
          </a:xfrm>
          <a:prstGeom prst="rect">
            <a:avLst/>
          </a:prstGeom>
          <a:noFill/>
        </p:spPr>
        <p:txBody>
          <a:bodyPr wrap="square" rtlCol="0">
            <a:spAutoFit/>
          </a:bodyPr>
          <a:lstStyle/>
          <a:p>
            <a:r>
              <a:rPr lang="en-US" altLang="zh-CN" sz="8800" b="1">
                <a:solidFill>
                  <a:schemeClr val="tx1">
                    <a:lumMod val="50000"/>
                    <a:lumOff val="50000"/>
                  </a:schemeClr>
                </a:solidFill>
                <a:latin typeface="Aller Light"/>
              </a:rPr>
              <a:t>05</a:t>
            </a:r>
            <a:endParaRPr lang="zh-CN" altLang="en-US" sz="8800" b="1">
              <a:solidFill>
                <a:schemeClr val="tx1">
                  <a:lumMod val="50000"/>
                  <a:lumOff val="50000"/>
                </a:schemeClr>
              </a:solidFill>
              <a:latin typeface="Aller Light"/>
            </a:endParaRPr>
          </a:p>
        </p:txBody>
      </p:sp>
      <p:sp>
        <p:nvSpPr>
          <p:cNvPr id="9" name="文本框 8"/>
          <p:cNvSpPr txBox="1"/>
          <p:nvPr/>
        </p:nvSpPr>
        <p:spPr>
          <a:xfrm>
            <a:off x="3988449" y="3429000"/>
            <a:ext cx="4907901"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选 词 填 空</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946910" y="507365"/>
            <a:ext cx="8096885" cy="5918835"/>
          </a:xfrm>
          <a:prstGeom prst="rect">
            <a:avLst/>
          </a:prstGeom>
          <a:noFill/>
        </p:spPr>
        <p:txBody>
          <a:bodyPr wrap="square" rtlCol="0" anchor="t">
            <a:spAutoFit/>
          </a:bodyPr>
          <a:p>
            <a:pPr algn="ctr" eaLnBrk="1" hangingPunct="1">
              <a:lnSpc>
                <a:spcPct val="80000"/>
              </a:lnSpc>
              <a:spcBef>
                <a:spcPct val="0"/>
              </a:spcBef>
              <a:buNone/>
            </a:pPr>
            <a:r>
              <a:rPr lang="zh-CN" altLang="en-US" sz="40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选词填空</a:t>
            </a:r>
            <a:endParaRPr lang="en-US" altLang="zh-CN" sz="40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a:p>
            <a:pPr fontAlgn="auto">
              <a:lnSpc>
                <a:spcPts val="3200"/>
              </a:lnSpc>
              <a:spcBef>
                <a:spcPct val="0"/>
              </a:spcBef>
              <a:buNone/>
            </a:pPr>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200"/>
              </a:lnSpc>
              <a:spcBef>
                <a:spcPct val="0"/>
              </a:spcBef>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、选词填空考查内容：文章中上下文的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逻辑关系</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、句型结构、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固定搭配、</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词组、连词、介词等。确定考点能够使判断更加准确。</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spcBef>
                <a:spcPct val="0"/>
              </a:spcBef>
              <a:buNone/>
            </a:pPr>
            <a:endParaRPr lang="en-US" altLang="zh-CN"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spcBef>
                <a:spcPct val="0"/>
              </a:spcBef>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、最好通读一遍之后再做题，使用</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“先易后难”</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的原则做题。</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spcBef>
                <a:spcPct val="0"/>
              </a:spcBef>
              <a:buNone/>
            </a:pPr>
            <a:endParaRPr lang="en-US" altLang="zh-CN"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spcBef>
                <a:spcPct val="0"/>
              </a:spcBef>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、初选答案时要根据上下文和句子结构判断考点，然后分析五个词的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词性及意思</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spcBef>
                <a:spcPct val="0"/>
              </a:spcBef>
              <a:buNone/>
            </a:pPr>
            <a:endParaRPr lang="en-US" altLang="zh-CN"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spcBef>
                <a:spcPct val="0"/>
              </a:spcBef>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、初选后最好</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通读</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一遍，根据</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语感</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进行调整，最终确定答案。</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3" name="文本框 2"/>
          <p:cNvSpPr txBox="1"/>
          <p:nvPr/>
        </p:nvSpPr>
        <p:spPr>
          <a:xfrm>
            <a:off x="1486535" y="359410"/>
            <a:ext cx="4857115" cy="6369685"/>
          </a:xfrm>
          <a:prstGeom prst="rect">
            <a:avLst/>
          </a:prstGeom>
          <a:noFill/>
        </p:spPr>
        <p:txBody>
          <a:bodyPr wrap="square" rtlCol="0">
            <a:spAutoFit/>
          </a:bodyPr>
          <a:p>
            <a:r>
              <a:rPr lang="zh-CN" altLang="en-US" sz="2400" b="1">
                <a:ln/>
                <a:solidFill>
                  <a:schemeClr val="accent1"/>
                </a:solidFill>
                <a:effectLst>
                  <a:outerShdw blurRad="38100" dist="25400" dir="5400000" algn="ctr" rotWithShape="0">
                    <a:srgbClr val="6E747A">
                      <a:alpha val="43000"/>
                    </a:srgbClr>
                  </a:outerShdw>
                </a:effectLst>
                <a:sym typeface="+mn-ea"/>
              </a:rPr>
              <a:t>by accident 偶然</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on account of 因为，由于</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in addition 另外</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in the air 在流行中，在传播中</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on (the/an)average 平均，一般来说</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on the basis of 根据</a:t>
            </a:r>
            <a:endParaRPr lang="zh-CN" altLang="en-US" sz="2400" b="1">
              <a:ln/>
              <a:solidFill>
                <a:schemeClr val="accent1"/>
              </a:solidFill>
              <a:effectLst>
                <a:outerShdw blurRad="38100" dist="25400" dir="5400000" algn="ctr" rotWithShape="0">
                  <a:srgbClr val="6E747A">
                    <a:alpha val="43000"/>
                  </a:srgbClr>
                </a:outerShdw>
              </a:effectLst>
              <a:sym typeface="+mn-ea"/>
            </a:endParaRPr>
          </a:p>
          <a:p>
            <a:r>
              <a:rPr lang="zh-CN" altLang="en-US" sz="2400" b="1">
                <a:ln/>
                <a:solidFill>
                  <a:schemeClr val="accent1"/>
                </a:solidFill>
                <a:effectLst>
                  <a:outerShdw blurRad="38100" dist="25400" dir="5400000" algn="ctr" rotWithShape="0">
                    <a:srgbClr val="6E747A">
                      <a:alpha val="43000"/>
                    </a:srgbClr>
                  </a:outerShdw>
                </a:effectLst>
                <a:sym typeface="+mn-ea"/>
              </a:rPr>
              <a:t>at (the)best 充其量，至多</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for the better 好转，改善</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on board 在船(车、飞机)上</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in any case 无论如何，总之</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in case 假使，以防(万一)免得</a:t>
            </a:r>
            <a:endParaRPr lang="zh-CN" altLang="en-US" sz="2400" b="1">
              <a:ln/>
              <a:solidFill>
                <a:schemeClr val="accent1"/>
              </a:solidFill>
              <a:effectLst>
                <a:outerShdw blurRad="38100" dist="25400" dir="5400000" algn="ctr" rotWithShape="0">
                  <a:srgbClr val="6E747A">
                    <a:alpha val="43000"/>
                  </a:srgbClr>
                </a:outerShdw>
              </a:effectLst>
              <a:sym typeface="+mn-ea"/>
            </a:endParaRPr>
          </a:p>
          <a:p>
            <a:r>
              <a:rPr lang="zh-CN" altLang="en-US" sz="2400" b="1">
                <a:ln/>
                <a:solidFill>
                  <a:schemeClr val="accent1"/>
                </a:solidFill>
                <a:effectLst>
                  <a:outerShdw blurRad="38100" dist="25400" dir="5400000" algn="ctr" rotWithShape="0">
                    <a:srgbClr val="6E747A">
                      <a:alpha val="43000"/>
                    </a:srgbClr>
                  </a:outerShdw>
                </a:effectLst>
                <a:sym typeface="+mn-ea"/>
              </a:rPr>
              <a:t>in public 公开地，当众</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sym typeface="+mn-ea"/>
              </a:rPr>
              <a:t>for (the)purpose of 为了</a:t>
            </a:r>
            <a:endParaRPr lang="zh-CN" altLang="en-US" sz="2400" b="1">
              <a:ln/>
              <a:solidFill>
                <a:schemeClr val="accent1"/>
              </a:solidFill>
              <a:effectLst>
                <a:outerShdw blurRad="38100" dist="25400" dir="5400000" algn="ctr" rotWithShape="0">
                  <a:srgbClr val="6E747A">
                    <a:alpha val="43000"/>
                  </a:srgbClr>
                </a:outerShdw>
              </a:effectLst>
              <a:sym typeface="+mn-ea"/>
            </a:endParaRPr>
          </a:p>
          <a:p>
            <a:r>
              <a:rPr lang="zh-CN" altLang="en-US" sz="2400" b="1">
                <a:ln/>
                <a:solidFill>
                  <a:schemeClr val="accent1"/>
                </a:solidFill>
                <a:effectLst>
                  <a:outerShdw blurRad="38100" dist="25400" dir="5400000" algn="ctr" rotWithShape="0">
                    <a:srgbClr val="6E747A">
                      <a:alpha val="43000"/>
                    </a:srgbClr>
                  </a:outerShdw>
                </a:effectLst>
                <a:sym typeface="+mn-ea"/>
              </a:rPr>
              <a:t>on purpose 故意，有意</a:t>
            </a:r>
            <a:endParaRPr lang="zh-CN" altLang="en-US" sz="2400" b="1">
              <a:ln/>
              <a:solidFill>
                <a:schemeClr val="accent1"/>
              </a:solidFill>
              <a:effectLst>
                <a:outerShdw blurRad="38100" dist="25400" dir="5400000" algn="ctr" rotWithShape="0">
                  <a:srgbClr val="6E747A">
                    <a:alpha val="43000"/>
                  </a:srgbClr>
                </a:outerShdw>
              </a:effectLst>
            </a:endParaRPr>
          </a:p>
          <a:p>
            <a:endParaRPr lang="zh-CN" altLang="en-US" sz="2400"/>
          </a:p>
          <a:p>
            <a:endParaRPr lang="zh-CN" altLang="en-US" sz="2400"/>
          </a:p>
        </p:txBody>
      </p:sp>
      <p:sp>
        <p:nvSpPr>
          <p:cNvPr id="4" name="文本框 3"/>
          <p:cNvSpPr txBox="1"/>
          <p:nvPr/>
        </p:nvSpPr>
        <p:spPr>
          <a:xfrm>
            <a:off x="6343650" y="359410"/>
            <a:ext cx="5572125" cy="5631180"/>
          </a:xfrm>
          <a:prstGeom prst="rect">
            <a:avLst/>
          </a:prstGeom>
          <a:noFill/>
        </p:spPr>
        <p:txBody>
          <a:bodyPr wrap="square" rtlCol="0">
            <a:spAutoFit/>
          </a:bodyPr>
          <a:p>
            <a:r>
              <a:rPr lang="zh-CN" altLang="en-US" sz="2400" b="1">
                <a:ln/>
                <a:solidFill>
                  <a:schemeClr val="accent1"/>
                </a:solidFill>
                <a:effectLst>
                  <a:outerShdw blurRad="38100" dist="25400" dir="5400000" algn="ctr" rotWithShape="0">
                    <a:srgbClr val="6E747A">
                      <a:alpha val="43000"/>
                    </a:srgbClr>
                  </a:outerShdw>
                </a:effectLst>
              </a:rPr>
              <a:t>in question 正在考虑</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at random 随意地，任意地</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at any rate 无论如何，至少</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by reason of 由于</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as regards 关于，至于</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with/in regard to 对于，就……而论</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in/with relation to 关系到</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with respect to 关于</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as a result 结果，因此</a:t>
            </a:r>
            <a:endParaRPr lang="zh-CN" altLang="en-US" sz="2400" b="1">
              <a:ln/>
              <a:solidFill>
                <a:schemeClr val="accent1"/>
              </a:solidFill>
              <a:effectLst>
                <a:outerShdw blurRad="38100" dist="25400" dir="5400000" algn="ctr" rotWithShape="0">
                  <a:srgbClr val="6E747A">
                    <a:alpha val="43000"/>
                  </a:srgbClr>
                </a:outerShdw>
              </a:effectLst>
            </a:endParaRPr>
          </a:p>
          <a:p>
            <a:r>
              <a:rPr lang="en-US" altLang="zh-CN" sz="2400" b="1">
                <a:ln/>
                <a:solidFill>
                  <a:schemeClr val="accent1"/>
                </a:solidFill>
                <a:effectLst>
                  <a:outerShdw blurRad="38100" dist="25400" dir="5400000" algn="ctr" rotWithShape="0">
                    <a:srgbClr val="6E747A">
                      <a:alpha val="43000"/>
                    </a:srgbClr>
                  </a:outerShdw>
                </a:effectLst>
              </a:rPr>
              <a:t>a</a:t>
            </a:r>
            <a:r>
              <a:rPr lang="zh-CN" altLang="en-US" sz="2400" b="1">
                <a:ln/>
                <a:solidFill>
                  <a:schemeClr val="accent1"/>
                </a:solidFill>
                <a:effectLst>
                  <a:outerShdw blurRad="38100" dist="25400" dir="5400000" algn="ctr" rotWithShape="0">
                    <a:srgbClr val="6E747A">
                      <a:alpha val="43000"/>
                    </a:srgbClr>
                  </a:outerShdw>
                </a:effectLst>
              </a:rPr>
              <a:t>s a result of 由于……结果</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in return 作为报答，作为回报</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on the road 在旅途中</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as a rule 规章，规则;通常，照例</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in the long run 最终，从长远观点看</a:t>
            </a:r>
            <a:endParaRPr lang="zh-CN" altLang="en-US" sz="2400" b="1">
              <a:ln/>
              <a:solidFill>
                <a:schemeClr val="accent1"/>
              </a:solidFill>
              <a:effectLst>
                <a:outerShdw blurRad="38100" dist="25400" dir="5400000" algn="ctr" rotWithShape="0">
                  <a:srgbClr val="6E747A">
                    <a:alpha val="43000"/>
                  </a:srgbClr>
                </a:outerShdw>
              </a:effectLst>
            </a:endParaRPr>
          </a:p>
          <a:p>
            <a:r>
              <a:rPr lang="zh-CN" altLang="en-US" sz="2400" b="1">
                <a:ln/>
                <a:solidFill>
                  <a:schemeClr val="accent1"/>
                </a:solidFill>
                <a:effectLst>
                  <a:outerShdw blurRad="38100" dist="25400" dir="5400000" algn="ctr" rotWithShape="0">
                    <a:srgbClr val="6E747A">
                      <a:alpha val="43000"/>
                    </a:srgbClr>
                  </a:outerShdw>
                </a:effectLst>
              </a:rPr>
              <a:t>for the sake of 为了……起见</a:t>
            </a:r>
            <a:endParaRPr lang="zh-CN" altLang="en-US" sz="24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7" name="图文框 6"/>
          <p:cNvSpPr/>
          <p:nvPr/>
        </p:nvSpPr>
        <p:spPr>
          <a:xfrm>
            <a:off x="5008563" y="1488104"/>
            <a:ext cx="2174875" cy="1564102"/>
          </a:xfrm>
          <a:prstGeom prst="frame">
            <a:avLst>
              <a:gd name="adj1" fmla="val 882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467350" y="1532235"/>
            <a:ext cx="1504950" cy="2799715"/>
          </a:xfrm>
          <a:prstGeom prst="rect">
            <a:avLst/>
          </a:prstGeom>
          <a:noFill/>
        </p:spPr>
        <p:txBody>
          <a:bodyPr wrap="square" rtlCol="0">
            <a:spAutoFit/>
          </a:bodyPr>
          <a:lstStyle/>
          <a:p>
            <a:r>
              <a:rPr lang="en-US" altLang="zh-CN" sz="8800" b="1">
                <a:solidFill>
                  <a:schemeClr val="tx1">
                    <a:lumMod val="50000"/>
                    <a:lumOff val="50000"/>
                  </a:schemeClr>
                </a:solidFill>
                <a:latin typeface="Aller Light"/>
              </a:rPr>
              <a:t>06</a:t>
            </a:r>
            <a:endParaRPr lang="en-US" altLang="zh-CN" sz="8800" b="1">
              <a:solidFill>
                <a:schemeClr val="tx1">
                  <a:lumMod val="50000"/>
                  <a:lumOff val="50000"/>
                </a:schemeClr>
              </a:solidFill>
              <a:latin typeface="Aller Light"/>
            </a:endParaRPr>
          </a:p>
        </p:txBody>
      </p:sp>
      <p:sp>
        <p:nvSpPr>
          <p:cNvPr id="9" name="文本框 8"/>
          <p:cNvSpPr txBox="1"/>
          <p:nvPr/>
        </p:nvSpPr>
        <p:spPr>
          <a:xfrm>
            <a:off x="4263404" y="3440430"/>
            <a:ext cx="4907901"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英 译 汉</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732915" y="305435"/>
            <a:ext cx="9010015" cy="6247130"/>
          </a:xfrm>
          <a:prstGeom prst="rect">
            <a:avLst/>
          </a:prstGeom>
          <a:noFill/>
        </p:spPr>
        <p:txBody>
          <a:bodyPr wrap="square" rtlCol="0">
            <a:spAutoFit/>
          </a:bodyPr>
          <a:p>
            <a:pPr algn="ctr" eaLnBrk="1" hangingPunct="1">
              <a:lnSpc>
                <a:spcPct val="80000"/>
              </a:lnSpc>
              <a:buNone/>
            </a:pPr>
            <a:r>
              <a:rPr lang="zh-CN" altLang="en-US" sz="40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英译汉</a:t>
            </a:r>
            <a:endParaRPr lang="zh-CN" altLang="en-US" b="1">
              <a:latin typeface="微软雅黑" panose="020B0503020204020204" pitchFamily="34" charset="-122"/>
              <a:ea typeface="微软雅黑" panose="020B0503020204020204" pitchFamily="34" charset="-122"/>
              <a:sym typeface="+mn-ea"/>
            </a:endParaRPr>
          </a:p>
          <a:p>
            <a:pPr fontAlgn="auto">
              <a:lnSpc>
                <a:spcPts val="3500"/>
              </a:lnSpc>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意译句子三步走：</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分析原文句子的结构，如果能确定是简单句，找出句子中的“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主</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谓（</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宾）∕</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S-V-O</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结构；找出句子的框架后，再寻找其他修饰语的意思</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500"/>
              </a:lnSpc>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B.</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根据句子中带有的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连接词</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，确定它是复合句或并列句，并找出两个分句之间的逻辑关系；</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3500"/>
              </a:lnSpc>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500"/>
              </a:lnSpc>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C.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如果是复合句或并列句，一定要找出连接两个分句的连接词，两个分句就是两个简单句，用上面介绍的翻译方法翻译分句，然后再由连接词和其他方面确定两个分句之间的逻辑关系，选择适当的句式翻译整个句子。</a:t>
            </a:r>
            <a:endParaRPr lang="zh-CN" altLang="en-US">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303655" y="632460"/>
            <a:ext cx="9584690" cy="5631180"/>
          </a:xfrm>
          <a:prstGeom prst="rect">
            <a:avLst/>
          </a:prstGeom>
          <a:noFill/>
        </p:spPr>
        <p:txBody>
          <a:bodyPr wrap="square" rtlCol="0">
            <a:spAutoFit/>
          </a:bodyPr>
          <a:p>
            <a:pPr algn="ctr"/>
            <a:r>
              <a:rPr lang="zh-CN" altLang="en-US" sz="40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例题解析</a:t>
            </a:r>
            <a:r>
              <a:rPr lang="en-US" altLang="zh-CN" sz="40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1</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endParaRPr lang="en-US" altLang="zh-CN"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r>
              <a:rPr lang="en-US" altLang="zh-CN" sz="2800">
                <a:latin typeface="宋体" panose="02010600030101010101" pitchFamily="2" charset="-122"/>
                <a:ea typeface="宋体" panose="02010600030101010101" pitchFamily="2" charset="-122"/>
                <a:cs typeface="宋体" panose="02010600030101010101" pitchFamily="2" charset="-122"/>
              </a:rPr>
              <a:t>1、I sent her a New Year card last year.</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r>
              <a:rPr lang="en-US" altLang="zh-CN" sz="2800">
                <a:latin typeface="宋体" panose="02010600030101010101" pitchFamily="2" charset="-122"/>
                <a:ea typeface="宋体" panose="02010600030101010101" pitchFamily="2" charset="-122"/>
                <a:cs typeface="宋体" panose="02010600030101010101" pitchFamily="2" charset="-122"/>
              </a:rPr>
              <a:t>【译文】去年我送给她一张新年贺卡。</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r>
              <a:rPr lang="en-US" altLang="zh-CN" sz="2800">
                <a:latin typeface="宋体" panose="02010600030101010101" pitchFamily="2" charset="-122"/>
                <a:ea typeface="宋体" panose="02010600030101010101" pitchFamily="2" charset="-122"/>
                <a:cs typeface="宋体" panose="02010600030101010101" pitchFamily="2" charset="-122"/>
              </a:rPr>
              <a:t>【详解】本题是一个</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“主语+谓语+间接宾语+直接宾语”</a:t>
            </a:r>
            <a:r>
              <a:rPr lang="en-US" altLang="zh-CN" sz="2800">
                <a:latin typeface="宋体" panose="02010600030101010101" pitchFamily="2" charset="-122"/>
                <a:ea typeface="宋体" panose="02010600030101010101" pitchFamily="2" charset="-122"/>
                <a:cs typeface="宋体" panose="02010600030101010101" pitchFamily="2" charset="-122"/>
              </a:rPr>
              <a:t>结构的简单句。</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r>
              <a:rPr lang="en-US" altLang="zh-CN" sz="2800">
                <a:latin typeface="宋体" panose="02010600030101010101" pitchFamily="2" charset="-122"/>
                <a:ea typeface="宋体" panose="02010600030101010101" pitchFamily="2" charset="-122"/>
                <a:cs typeface="宋体" panose="02010600030101010101" pitchFamily="2" charset="-122"/>
              </a:rPr>
              <a:t>其中</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主语是 I</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谓语是sent</a:t>
            </a:r>
            <a:r>
              <a:rPr lang="en-US" altLang="zh-CN" sz="2800">
                <a:latin typeface="宋体" panose="02010600030101010101" pitchFamily="2" charset="-122"/>
                <a:ea typeface="宋体" panose="02010600030101010101" pitchFamily="2" charset="-122"/>
                <a:cs typeface="宋体" panose="02010600030101010101" pitchFamily="2" charset="-122"/>
              </a:rPr>
              <a:t>（send“送”的过去式），</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her 为间接宾语，a New Year card 为直接宾语，last year 是时间状语，</a:t>
            </a:r>
            <a:r>
              <a:rPr lang="en-US" altLang="zh-CN" sz="2800">
                <a:latin typeface="宋体" panose="02010600030101010101" pitchFamily="2" charset="-122"/>
                <a:ea typeface="宋体" panose="02010600030101010101" pitchFamily="2" charset="-122"/>
                <a:cs typeface="宋体" panose="02010600030101010101" pitchFamily="2" charset="-122"/>
              </a:rPr>
              <a:t>说明本题的时态是一般过去时。</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endParaRPr lang="en-US" altLang="zh-CN" sz="28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pPr>
            <a:r>
              <a:rPr lang="en-US" altLang="zh-CN" sz="2800">
                <a:latin typeface="宋体" panose="02010600030101010101" pitchFamily="2" charset="-122"/>
                <a:ea typeface="宋体" panose="02010600030101010101" pitchFamily="2" charset="-122"/>
                <a:cs typeface="宋体" panose="02010600030101010101" pitchFamily="2" charset="-122"/>
              </a:rPr>
              <a:t>在翻译时应该按照汉语表达习惯将时间状语放在句首，而不能死板翻译成“我送给她一张新年贺卡去年”。</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303655" y="490220"/>
            <a:ext cx="9857105" cy="5877560"/>
          </a:xfrm>
          <a:prstGeom prst="rect">
            <a:avLst/>
          </a:prstGeom>
          <a:noFill/>
        </p:spPr>
        <p:txBody>
          <a:bodyPr wrap="square" rtlCol="0">
            <a:spAutoFit/>
          </a:bodyPr>
          <a:p>
            <a:pPr algn="ctr"/>
            <a:r>
              <a:rPr lang="zh-CN" altLang="en-US" sz="4000" b="1">
                <a:ln/>
                <a:solidFill>
                  <a:schemeClr val="accent1"/>
                </a:solidFill>
                <a:effectLst>
                  <a:outerShdw blurRad="38100" dist="25400" dir="5400000" algn="ctr" rotWithShape="0">
                    <a:srgbClr val="6E747A">
                      <a:alpha val="43000"/>
                    </a:srgbClr>
                  </a:outerShdw>
                </a:effectLst>
              </a:rPr>
              <a:t>例题解析</a:t>
            </a:r>
            <a:r>
              <a:rPr lang="en-US" altLang="zh-CN" sz="4000" b="1">
                <a:ln/>
                <a:solidFill>
                  <a:schemeClr val="accent1"/>
                </a:solidFill>
                <a:effectLst>
                  <a:outerShdw blurRad="38100" dist="25400" dir="5400000" algn="ctr" rotWithShape="0">
                    <a:srgbClr val="6E747A">
                      <a:alpha val="43000"/>
                    </a:srgbClr>
                  </a:outerShdw>
                </a:effectLst>
              </a:rPr>
              <a:t>2</a:t>
            </a:r>
            <a:endParaRPr lang="en-US" altLang="zh-CN" sz="4000" b="1">
              <a:ln/>
              <a:solidFill>
                <a:schemeClr val="accent1"/>
              </a:solidFill>
              <a:effectLst>
                <a:outerShdw blurRad="38100" dist="25400" dir="5400000" algn="ctr" rotWithShape="0">
                  <a:srgbClr val="6E747A">
                    <a:alpha val="43000"/>
                  </a:srgbClr>
                </a:outerShdw>
              </a:effectLst>
            </a:endParaRPr>
          </a:p>
          <a:p>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2、He not only gave us a lot of advice, but also helped us to study English.</a:t>
            </a:r>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【译文】他不仅给我们出很多建议并且还帮助我学英语。</a:t>
            </a:r>
            <a:endParaRPr lang="en-US" altLang="zh-CN" sz="2800">
              <a:latin typeface="宋体" panose="02010600030101010101" pitchFamily="2" charset="-122"/>
              <a:ea typeface="宋体" panose="02010600030101010101" pitchFamily="2" charset="-122"/>
              <a:cs typeface="宋体" panose="02010600030101010101" pitchFamily="2" charset="-122"/>
            </a:endParaRPr>
          </a:p>
          <a:p>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【详解】此句是由 </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not only…but also 连接的并列句</a:t>
            </a:r>
            <a:r>
              <a:rPr lang="en-US" altLang="zh-CN" sz="2800">
                <a:latin typeface="宋体" panose="02010600030101010101" pitchFamily="2" charset="-122"/>
                <a:ea typeface="宋体" panose="02010600030101010101" pitchFamily="2" charset="-122"/>
                <a:cs typeface="宋体" panose="02010600030101010101" pitchFamily="2" charset="-122"/>
              </a:rPr>
              <a:t>，其中包含两个简单句，其中“not only…butalso”表示“不仅……而且……”的意思。前半句用过去时态，后半句同样也用了过去时态。 动词短语</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“give sb sth”</a:t>
            </a:r>
            <a:r>
              <a:rPr lang="en-US" altLang="zh-CN" sz="2800">
                <a:latin typeface="宋体" panose="02010600030101010101" pitchFamily="2" charset="-122"/>
                <a:ea typeface="宋体" panose="02010600030101010101" pitchFamily="2" charset="-122"/>
                <a:cs typeface="宋体" panose="02010600030101010101" pitchFamily="2" charset="-122"/>
              </a:rPr>
              <a:t>意为“给某人某物”，</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“help sb to do sth.”</a:t>
            </a:r>
            <a:r>
              <a:rPr lang="en-US" altLang="zh-CN" sz="2800">
                <a:latin typeface="宋体" panose="02010600030101010101" pitchFamily="2" charset="-122"/>
                <a:ea typeface="宋体" panose="02010600030101010101" pitchFamily="2" charset="-122"/>
                <a:cs typeface="宋体" panose="02010600030101010101" pitchFamily="2" charset="-122"/>
              </a:rPr>
              <a:t>意为“帮助某人做某事”。</a:t>
            </a:r>
            <a:r>
              <a:rPr lang="en-US" alt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“a lot of”=“lots of”</a:t>
            </a:r>
            <a:r>
              <a:rPr lang="en-US" altLang="zh-CN" sz="2800">
                <a:latin typeface="宋体" panose="02010600030101010101" pitchFamily="2" charset="-122"/>
                <a:ea typeface="宋体" panose="02010600030101010101" pitchFamily="2" charset="-122"/>
                <a:cs typeface="宋体" panose="02010600030101010101" pitchFamily="2" charset="-122"/>
              </a:rPr>
              <a:t>, 意为“许多”，既可以修饰可数名词的复数形式，也可以修饰不可数名词。</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7" name="图文框 6"/>
          <p:cNvSpPr/>
          <p:nvPr/>
        </p:nvSpPr>
        <p:spPr>
          <a:xfrm>
            <a:off x="5008563" y="1488104"/>
            <a:ext cx="2174875" cy="1564102"/>
          </a:xfrm>
          <a:prstGeom prst="frame">
            <a:avLst>
              <a:gd name="adj1" fmla="val 882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467350" y="1532235"/>
            <a:ext cx="1504950" cy="2799715"/>
          </a:xfrm>
          <a:prstGeom prst="rect">
            <a:avLst/>
          </a:prstGeom>
          <a:noFill/>
        </p:spPr>
        <p:txBody>
          <a:bodyPr wrap="square" rtlCol="0">
            <a:spAutoFit/>
          </a:bodyPr>
          <a:lstStyle/>
          <a:p>
            <a:r>
              <a:rPr lang="en-US" altLang="zh-CN" sz="8800" b="1">
                <a:solidFill>
                  <a:schemeClr val="tx1">
                    <a:lumMod val="50000"/>
                    <a:lumOff val="50000"/>
                  </a:schemeClr>
                </a:solidFill>
                <a:latin typeface="Aller Light"/>
              </a:rPr>
              <a:t>07</a:t>
            </a:r>
            <a:endParaRPr lang="en-US" altLang="zh-CN" sz="8800" b="1">
              <a:solidFill>
                <a:schemeClr val="tx1">
                  <a:lumMod val="50000"/>
                  <a:lumOff val="50000"/>
                </a:schemeClr>
              </a:solidFill>
              <a:latin typeface="Aller Light"/>
            </a:endParaRPr>
          </a:p>
        </p:txBody>
      </p:sp>
      <p:sp>
        <p:nvSpPr>
          <p:cNvPr id="9" name="文本框 8"/>
          <p:cNvSpPr txBox="1"/>
          <p:nvPr/>
        </p:nvSpPr>
        <p:spPr>
          <a:xfrm>
            <a:off x="4475494" y="3440430"/>
            <a:ext cx="4907901"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写   作</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904240" y="1153160"/>
            <a:ext cx="9848850" cy="5704205"/>
          </a:xfrm>
          <a:prstGeom prst="rect">
            <a:avLst/>
          </a:prstGeom>
          <a:noFill/>
        </p:spPr>
        <p:txBody>
          <a:bodyPr wrap="square" rtlCol="0" anchor="t">
            <a:spAutoFit/>
          </a:bodyPr>
          <a:p>
            <a:pPr fontAlgn="auto">
              <a:lnSpc>
                <a:spcPct val="100000"/>
              </a:lnSpc>
            </a:pPr>
            <a:r>
              <a:rPr lang="en-US" altLang="zh-CN" sz="32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rPr>
              <a:t>什么是英语网考？</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rPr>
              <a:t>答：英语网考是对全国所有本科大学生英语水平的测试，测试是全国性的，是对大学生英语水平的一个最低的要求。所有本科大学生都要参加而且必须过关。所有学生必考</a:t>
            </a:r>
            <a:r>
              <a:rPr lang="en-US" altLang="zh-CN" sz="3200" b="1" u="sng">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60</a:t>
            </a:r>
            <a:r>
              <a:rPr lang="zh-CN" altLang="en-US" sz="3200" b="1" u="sng">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rPr>
              <a:t>才能过关。</a:t>
            </a:r>
            <a:endPar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endParaRPr>
          </a:p>
          <a:p>
            <a:pPr algn="ctr" fontAlgn="auto">
              <a:lnSpc>
                <a:spcPct val="100000"/>
              </a:lnSpc>
            </a:pPr>
            <a:endPar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00000"/>
              </a:lnSpc>
              <a:spcBef>
                <a:spcPct val="20000"/>
              </a:spcBef>
              <a:buClr>
                <a:schemeClr val="accent1"/>
              </a:buClr>
              <a:buSzPct val="50000"/>
              <a:buFont typeface="Wingdings 2" panose="05020102010507070707" pitchFamily="18" charset="2"/>
            </a:pPr>
            <a:r>
              <a:rPr lang="en-US" alt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大学英语分为</a:t>
            </a:r>
            <a:r>
              <a:rPr lang="en-US" alt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a:t>
            </a:r>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三个级别，我们应该考哪一个级别？</a:t>
            </a:r>
            <a:endPar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spcBef>
                <a:spcPct val="20000"/>
              </a:spcBef>
              <a:buClr>
                <a:schemeClr val="accent1"/>
              </a:buClr>
              <a:buSzPct val="50000"/>
              <a:buFont typeface="Wingdings 2" panose="05020102010507070707" pitchFamily="18" charset="2"/>
            </a:pPr>
            <a:r>
              <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rPr>
              <a:t>答：本科非英语专业考</a:t>
            </a:r>
            <a:r>
              <a:rPr lang="zh-CN" altLang="en-US" sz="32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大学英语</a:t>
            </a:r>
            <a:r>
              <a:rPr lang="en-US" altLang="zh-CN" sz="32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rPr>
              <a:t>；本科英语专业考</a:t>
            </a:r>
            <a:r>
              <a:rPr lang="zh-CN" altLang="en-US" sz="32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大学英语</a:t>
            </a:r>
            <a:r>
              <a:rPr lang="en-US" altLang="zh-CN" sz="32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rPr>
              <a:t>；本科艺术类学生考</a:t>
            </a:r>
            <a:r>
              <a:rPr lang="zh-CN" altLang="en-US" sz="32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大学英语</a:t>
            </a:r>
            <a:r>
              <a:rPr lang="en-US" altLang="zh-CN" sz="3200" b="1">
                <a:solidFill>
                  <a:srgbClr val="7030A0"/>
                </a:solidFill>
                <a:latin typeface="宋体" panose="02010600030101010101" pitchFamily="2" charset="-122"/>
                <a:ea typeface="宋体" panose="02010600030101010101" pitchFamily="2" charset="-122"/>
                <a:cs typeface="宋体" panose="02010600030101010101" pitchFamily="2" charset="-122"/>
                <a:sym typeface="+mn-ea"/>
              </a:rPr>
              <a:t>C</a:t>
            </a:r>
            <a:r>
              <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3200">
              <a:solidFill>
                <a:srgbClr val="0054A8"/>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44034" name="Rectangle 3"/>
          <p:cNvSpPr>
            <a:spLocks noGrp="1"/>
          </p:cNvSpPr>
          <p:nvPr>
            <p:ph idx="1"/>
          </p:nvPr>
        </p:nvSpPr>
        <p:spPr>
          <a:xfrm>
            <a:off x="2789555" y="987425"/>
            <a:ext cx="8675370" cy="4683760"/>
          </a:xfrm>
        </p:spPr>
        <p:txBody>
          <a:bodyPr vert="horz" wrap="square" lIns="91440" tIns="45720" rIns="91440" bIns="45720" anchor="t">
            <a:normAutofit fontScale="90000"/>
          </a:bodyPr>
          <a:p>
            <a:pPr marL="0" indent="0" algn="ctr" eaLnBrk="1" hangingPunct="1">
              <a:lnSpc>
                <a:spcPct val="80000"/>
              </a:lnSpc>
              <a:buNone/>
            </a:pPr>
            <a:endParaRPr lang="zh-CN" altLang="en-US" sz="40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eaLnBrk="1" hangingPunct="1">
              <a:lnSpc>
                <a:spcPct val="80000"/>
              </a:lnSpc>
            </a:pPr>
            <a:r>
              <a:rPr lang="zh-CN" altLang="en-US">
                <a:latin typeface="微软雅黑" panose="020B0503020204020204" pitchFamily="34" charset="-122"/>
                <a:ea typeface="微软雅黑" panose="020B0503020204020204" pitchFamily="34" charset="-122"/>
              </a:rPr>
              <a:t>写作模板</a:t>
            </a:r>
            <a:r>
              <a:rPr lang="zh-CN" altLang="en-US">
                <a:solidFill>
                  <a:srgbClr val="FF0000"/>
                </a:solidFill>
                <a:latin typeface="微软雅黑" panose="020B0503020204020204" pitchFamily="34" charset="-122"/>
                <a:ea typeface="微软雅黑" panose="020B0503020204020204" pitchFamily="34" charset="-122"/>
                <a:hlinkClick r:id="rId2" action="ppaction://hlinkfile"/>
              </a:rPr>
              <a:t>英语作文写作模板</a:t>
            </a:r>
            <a:endParaRPr lang="en-US" altLang="zh-CN">
              <a:latin typeface="微软雅黑" panose="020B0503020204020204" pitchFamily="34" charset="-122"/>
              <a:ea typeface="微软雅黑" panose="020B0503020204020204" pitchFamily="34" charset="-122"/>
            </a:endParaRPr>
          </a:p>
          <a:p>
            <a:pPr eaLnBrk="1" hangingPunct="1">
              <a:lnSpc>
                <a:spcPct val="80000"/>
              </a:lnSpc>
              <a:buChar char="•"/>
            </a:pPr>
            <a:endParaRPr lang="zh-CN" altLang="en-US">
              <a:latin typeface="微软雅黑" panose="020B0503020204020204" pitchFamily="34" charset="-122"/>
              <a:ea typeface="微软雅黑" panose="020B0503020204020204" pitchFamily="34" charset="-122"/>
            </a:endParaRPr>
          </a:p>
          <a:p>
            <a:pPr eaLnBrk="1" hangingPunct="1">
              <a:lnSpc>
                <a:spcPct val="80000"/>
              </a:lnSpc>
              <a:buChar char="•"/>
            </a:pPr>
            <a:r>
              <a:rPr lang="zh-CN" altLang="en-US">
                <a:latin typeface="微软雅黑" panose="020B0503020204020204" pitchFamily="34" charset="-122"/>
                <a:ea typeface="微软雅黑" panose="020B0503020204020204" pitchFamily="34" charset="-122"/>
              </a:rPr>
              <a:t>分值</a:t>
            </a:r>
            <a:r>
              <a:rPr lang="en-US" altLang="zh-CN">
                <a:latin typeface="微软雅黑" panose="020B0503020204020204" pitchFamily="34" charset="-122"/>
                <a:ea typeface="微软雅黑" panose="020B0503020204020204" pitchFamily="34" charset="-122"/>
              </a:rPr>
              <a:t>:  10</a:t>
            </a:r>
            <a:r>
              <a:rPr lang="zh-CN" altLang="en-US">
                <a:latin typeface="微软雅黑" panose="020B0503020204020204" pitchFamily="34" charset="-122"/>
                <a:ea typeface="微软雅黑" panose="020B0503020204020204" pitchFamily="34" charset="-122"/>
              </a:rPr>
              <a:t>分</a:t>
            </a:r>
            <a:endParaRPr lang="zh-CN" altLang="en-US">
              <a:latin typeface="微软雅黑" panose="020B0503020204020204" pitchFamily="34" charset="-122"/>
              <a:ea typeface="微软雅黑" panose="020B0503020204020204" pitchFamily="34" charset="-122"/>
            </a:endParaRPr>
          </a:p>
          <a:p>
            <a:pPr eaLnBrk="1" hangingPunct="1">
              <a:lnSpc>
                <a:spcPct val="80000"/>
              </a:lnSpc>
            </a:pPr>
            <a:endParaRPr lang="zh-CN" altLang="en-US">
              <a:latin typeface="微软雅黑" panose="020B0503020204020204" pitchFamily="34" charset="-122"/>
              <a:ea typeface="微软雅黑" panose="020B0503020204020204" pitchFamily="34" charset="-122"/>
            </a:endParaRPr>
          </a:p>
          <a:p>
            <a:pPr eaLnBrk="1" hangingPunct="1">
              <a:lnSpc>
                <a:spcPct val="80000"/>
              </a:lnSpc>
            </a:pPr>
            <a:r>
              <a:rPr lang="zh-CN" altLang="en-US">
                <a:latin typeface="微软雅黑" panose="020B0503020204020204" pitchFamily="34" charset="-122"/>
                <a:ea typeface="微软雅黑" panose="020B0503020204020204" pitchFamily="34" charset="-122"/>
              </a:rPr>
              <a:t>字数</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不少于</a:t>
            </a:r>
            <a:r>
              <a:rPr lang="en-US" altLang="zh-CN">
                <a:latin typeface="微软雅黑" panose="020B0503020204020204" pitchFamily="34" charset="-122"/>
                <a:ea typeface="微软雅黑" panose="020B0503020204020204" pitchFamily="34" charset="-122"/>
              </a:rPr>
              <a:t>80</a:t>
            </a:r>
            <a:r>
              <a:rPr lang="zh-CN" altLang="en-US">
                <a:latin typeface="微软雅黑" panose="020B0503020204020204" pitchFamily="34" charset="-122"/>
                <a:ea typeface="微软雅黑" panose="020B0503020204020204" pitchFamily="34" charset="-122"/>
              </a:rPr>
              <a:t>字</a:t>
            </a:r>
            <a:endParaRPr lang="zh-CN" altLang="en-US">
              <a:latin typeface="微软雅黑" panose="020B0503020204020204" pitchFamily="34" charset="-122"/>
              <a:ea typeface="微软雅黑" panose="020B0503020204020204" pitchFamily="34" charset="-122"/>
            </a:endParaRPr>
          </a:p>
          <a:p>
            <a:pPr marL="0" indent="0" eaLnBrk="1" hangingPunct="1">
              <a:lnSpc>
                <a:spcPct val="80000"/>
              </a:lnSpc>
              <a:buNone/>
            </a:pPr>
            <a:endParaRPr lang="zh-CN" altLang="en-US">
              <a:latin typeface="微软雅黑" panose="020B0503020204020204" pitchFamily="34" charset="-122"/>
              <a:ea typeface="微软雅黑" panose="020B0503020204020204" pitchFamily="34" charset="-122"/>
            </a:endParaRPr>
          </a:p>
          <a:p>
            <a:pPr eaLnBrk="1" hangingPunct="1">
              <a:lnSpc>
                <a:spcPct val="80000"/>
              </a:lnSpc>
            </a:pPr>
            <a:r>
              <a:rPr lang="zh-CN" altLang="en-US">
                <a:latin typeface="微软雅黑" panose="020B0503020204020204" pitchFamily="34" charset="-122"/>
                <a:ea typeface="微软雅黑" panose="020B0503020204020204" pitchFamily="34" charset="-122"/>
              </a:rPr>
              <a:t>建议时间</a:t>
            </a:r>
            <a:r>
              <a:rPr lang="en-US" altLang="zh-CN">
                <a:latin typeface="微软雅黑" panose="020B0503020204020204" pitchFamily="34" charset="-122"/>
                <a:ea typeface="微软雅黑" panose="020B0503020204020204" pitchFamily="34" charset="-122"/>
              </a:rPr>
              <a:t>:  30</a:t>
            </a:r>
            <a:r>
              <a:rPr lang="zh-CN" altLang="en-US">
                <a:latin typeface="微软雅黑" panose="020B0503020204020204" pitchFamily="34" charset="-122"/>
                <a:ea typeface="微软雅黑" panose="020B0503020204020204" pitchFamily="34" charset="-122"/>
              </a:rPr>
              <a:t>分钟</a:t>
            </a:r>
            <a:endParaRPr lang="zh-CN" altLang="en-US">
              <a:latin typeface="微软雅黑" panose="020B0503020204020204" pitchFamily="34" charset="-122"/>
              <a:ea typeface="微软雅黑" panose="020B0503020204020204" pitchFamily="34" charset="-122"/>
            </a:endParaRPr>
          </a:p>
          <a:p>
            <a:pPr eaLnBrk="1" hangingPunct="1">
              <a:lnSpc>
                <a:spcPct val="80000"/>
              </a:lnSpc>
            </a:pPr>
            <a:endParaRPr lang="zh-CN" altLang="en-US">
              <a:latin typeface="微软雅黑" panose="020B0503020204020204" pitchFamily="34" charset="-122"/>
              <a:ea typeface="微软雅黑" panose="020B0503020204020204" pitchFamily="34" charset="-122"/>
            </a:endParaRPr>
          </a:p>
          <a:p>
            <a:pPr eaLnBrk="1" hangingPunct="1">
              <a:lnSpc>
                <a:spcPct val="80000"/>
              </a:lnSpc>
            </a:pPr>
            <a:r>
              <a:rPr lang="zh-CN" altLang="en-US">
                <a:latin typeface="微软雅黑" panose="020B0503020204020204" pitchFamily="34" charset="-122"/>
                <a:ea typeface="微软雅黑" panose="020B0503020204020204" pitchFamily="34" charset="-122"/>
              </a:rPr>
              <a:t>常见类型</a:t>
            </a:r>
            <a:r>
              <a:rPr lang="en-US" altLang="zh-CN">
                <a:latin typeface="微软雅黑" panose="020B0503020204020204" pitchFamily="34" charset="-122"/>
                <a:ea typeface="微软雅黑" panose="020B0503020204020204" pitchFamily="34" charset="-122"/>
              </a:rPr>
              <a:t>: </a:t>
            </a:r>
            <a:r>
              <a:rPr lang="en-US" altLang="zh-CN">
                <a:solidFill>
                  <a:srgbClr val="0070C0"/>
                </a:solidFill>
                <a:latin typeface="微软雅黑" panose="020B0503020204020204" pitchFamily="34" charset="-122"/>
                <a:ea typeface="微软雅黑" panose="020B0503020204020204" pitchFamily="34" charset="-122"/>
              </a:rPr>
              <a:t> </a:t>
            </a:r>
            <a:r>
              <a:rPr lang="zh-CN" altLang="en-US">
                <a:solidFill>
                  <a:srgbClr val="0070C0"/>
                </a:solidFill>
                <a:latin typeface="微软雅黑" panose="020B0503020204020204" pitchFamily="34" charset="-122"/>
                <a:ea typeface="微软雅黑" panose="020B0503020204020204" pitchFamily="34" charset="-122"/>
              </a:rPr>
              <a:t>应用文</a:t>
            </a:r>
            <a:r>
              <a:rPr lang="en-US" altLang="zh-CN">
                <a:solidFill>
                  <a:srgbClr val="0070C0"/>
                </a:solidFill>
                <a:latin typeface="微软雅黑" panose="020B0503020204020204" pitchFamily="34" charset="-122"/>
                <a:ea typeface="微软雅黑" panose="020B0503020204020204" pitchFamily="34" charset="-122"/>
              </a:rPr>
              <a:t>/ </a:t>
            </a:r>
            <a:r>
              <a:rPr lang="zh-CN" altLang="en-US">
                <a:solidFill>
                  <a:srgbClr val="0070C0"/>
                </a:solidFill>
                <a:latin typeface="微软雅黑" panose="020B0503020204020204" pitchFamily="34" charset="-122"/>
                <a:ea typeface="微软雅黑" panose="020B0503020204020204" pitchFamily="34" charset="-122"/>
              </a:rPr>
              <a:t>叙述文</a:t>
            </a:r>
            <a:r>
              <a:rPr lang="en-US" altLang="zh-CN">
                <a:solidFill>
                  <a:srgbClr val="0070C0"/>
                </a:solidFill>
                <a:latin typeface="微软雅黑" panose="020B0503020204020204" pitchFamily="34" charset="-122"/>
                <a:ea typeface="微软雅黑" panose="020B0503020204020204" pitchFamily="34" charset="-122"/>
              </a:rPr>
              <a:t>/ </a:t>
            </a:r>
            <a:r>
              <a:rPr lang="zh-CN" altLang="en-US">
                <a:solidFill>
                  <a:srgbClr val="0070C0"/>
                </a:solidFill>
                <a:latin typeface="微软雅黑" panose="020B0503020204020204" pitchFamily="34" charset="-122"/>
                <a:ea typeface="微软雅黑" panose="020B0503020204020204" pitchFamily="34" charset="-122"/>
              </a:rPr>
              <a:t>说明文</a:t>
            </a:r>
            <a:r>
              <a:rPr lang="en-US" altLang="zh-CN">
                <a:solidFill>
                  <a:srgbClr val="0070C0"/>
                </a:solidFill>
                <a:latin typeface="微软雅黑" panose="020B0503020204020204" pitchFamily="34" charset="-122"/>
                <a:ea typeface="微软雅黑" panose="020B0503020204020204" pitchFamily="34" charset="-122"/>
              </a:rPr>
              <a:t>/</a:t>
            </a:r>
            <a:r>
              <a:rPr lang="zh-CN" altLang="en-US">
                <a:solidFill>
                  <a:srgbClr val="0070C0"/>
                </a:solidFill>
                <a:latin typeface="微软雅黑" panose="020B0503020204020204" pitchFamily="34" charset="-122"/>
                <a:ea typeface="微软雅黑" panose="020B0503020204020204" pitchFamily="34" charset="-122"/>
              </a:rPr>
              <a:t>议论文</a:t>
            </a: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789555" y="488315"/>
            <a:ext cx="5257800" cy="768350"/>
          </a:xfrm>
          <a:prstGeom prst="rect">
            <a:avLst/>
          </a:prstGeom>
          <a:noFill/>
        </p:spPr>
        <p:txBody>
          <a:bodyPr wrap="square" rtlCol="0">
            <a:spAutoFit/>
          </a:bodyPr>
          <a:p>
            <a:pPr algn="ctr"/>
            <a:r>
              <a:rPr lang="zh-CN" altLang="en-US" sz="4400" b="1">
                <a:ln/>
                <a:solidFill>
                  <a:schemeClr val="accent1"/>
                </a:solidFill>
                <a:effectLst>
                  <a:outerShdw blurRad="38100" dist="25400" dir="5400000" algn="ctr" rotWithShape="0">
                    <a:srgbClr val="6E747A">
                      <a:alpha val="43000"/>
                    </a:srgbClr>
                  </a:outerShdw>
                </a:effectLst>
              </a:rPr>
              <a:t>写  作</a:t>
            </a:r>
            <a:endParaRPr lang="zh-CN" altLang="en-US" sz="44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45058" name="Rectangle 3"/>
          <p:cNvSpPr>
            <a:spLocks noGrp="1"/>
          </p:cNvSpPr>
          <p:nvPr>
            <p:ph idx="1"/>
          </p:nvPr>
        </p:nvSpPr>
        <p:spPr>
          <a:xfrm>
            <a:off x="2726055" y="1584960"/>
            <a:ext cx="8229600" cy="4597400"/>
          </a:xfrm>
        </p:spPr>
        <p:txBody>
          <a:bodyPr vert="horz" wrap="square" lIns="91440" tIns="45720" rIns="91440" bIns="45720" anchor="t">
            <a:noAutofit/>
          </a:bodyPr>
          <a:p>
            <a:pPr eaLnBrk="1" hangingPunct="1">
              <a:lnSpc>
                <a:spcPct val="80000"/>
              </a:lnSpc>
            </a:pPr>
            <a:r>
              <a:rPr lang="zh-CN" altLang="en-US" sz="3200">
                <a:solidFill>
                  <a:srgbClr val="FF0000"/>
                </a:solidFill>
                <a:latin typeface="微软雅黑" panose="020B0503020204020204" pitchFamily="34" charset="-122"/>
                <a:ea typeface="微软雅黑" panose="020B0503020204020204" pitchFamily="34" charset="-122"/>
              </a:rPr>
              <a:t>误区</a:t>
            </a:r>
            <a:endParaRPr lang="zh-CN" altLang="en-US" sz="3200">
              <a:solidFill>
                <a:srgbClr val="FF0000"/>
              </a:solidFill>
              <a:latin typeface="微软雅黑" panose="020B0503020204020204" pitchFamily="34" charset="-122"/>
              <a:ea typeface="微软雅黑" panose="020B0503020204020204" pitchFamily="34" charset="-122"/>
            </a:endParaRPr>
          </a:p>
          <a:p>
            <a:pPr eaLnBrk="1" hangingPunct="1">
              <a:lnSpc>
                <a:spcPct val="80000"/>
              </a:lnSpc>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1)  </a:t>
            </a:r>
            <a:r>
              <a:rPr lang="zh-CN" altLang="en-US" sz="3200">
                <a:latin typeface="微软雅黑" panose="020B0503020204020204" pitchFamily="34" charset="-122"/>
                <a:ea typeface="微软雅黑" panose="020B0503020204020204" pitchFamily="34" charset="-122"/>
              </a:rPr>
              <a:t>未经审题，作文跑题。</a:t>
            </a:r>
            <a:endParaRPr lang="zh-CN" altLang="en-US" sz="3200">
              <a:latin typeface="微软雅黑" panose="020B0503020204020204" pitchFamily="34" charset="-122"/>
              <a:ea typeface="微软雅黑" panose="020B0503020204020204" pitchFamily="34" charset="-122"/>
            </a:endParaRPr>
          </a:p>
          <a:p>
            <a:pPr eaLnBrk="1" hangingPunct="1">
              <a:lnSpc>
                <a:spcPct val="80000"/>
              </a:lnSpc>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2)  </a:t>
            </a:r>
            <a:r>
              <a:rPr lang="zh-CN" altLang="en-US" sz="3200">
                <a:latin typeface="微软雅黑" panose="020B0503020204020204" pitchFamily="34" charset="-122"/>
                <a:ea typeface="微软雅黑" panose="020B0503020204020204" pitchFamily="34" charset="-122"/>
              </a:rPr>
              <a:t>字数过多</a:t>
            </a:r>
            <a:r>
              <a:rPr lang="en-US" altLang="zh-CN" sz="3200">
                <a:latin typeface="微软雅黑" panose="020B0503020204020204" pitchFamily="34" charset="-122"/>
                <a:ea typeface="微软雅黑" panose="020B0503020204020204" pitchFamily="34" charset="-122"/>
              </a:rPr>
              <a:t>, </a:t>
            </a:r>
            <a:r>
              <a:rPr lang="zh-CN" altLang="en-US" sz="3200">
                <a:latin typeface="微软雅黑" panose="020B0503020204020204" pitchFamily="34" charset="-122"/>
                <a:ea typeface="微软雅黑" panose="020B0503020204020204" pitchFamily="34" charset="-122"/>
              </a:rPr>
              <a:t>内容混乱。</a:t>
            </a:r>
            <a:endParaRPr lang="zh-CN" altLang="en-US" sz="3200">
              <a:latin typeface="微软雅黑" panose="020B0503020204020204" pitchFamily="34" charset="-122"/>
              <a:ea typeface="微软雅黑" panose="020B0503020204020204" pitchFamily="34" charset="-122"/>
            </a:endParaRPr>
          </a:p>
          <a:p>
            <a:pPr eaLnBrk="1" hangingPunct="1">
              <a:lnSpc>
                <a:spcPct val="80000"/>
              </a:lnSpc>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3)  </a:t>
            </a:r>
            <a:r>
              <a:rPr lang="zh-CN" altLang="en-US" sz="3200">
                <a:latin typeface="微软雅黑" panose="020B0503020204020204" pitchFamily="34" charset="-122"/>
                <a:ea typeface="微软雅黑" panose="020B0503020204020204" pitchFamily="34" charset="-122"/>
              </a:rPr>
              <a:t>浑水摸鱼</a:t>
            </a:r>
            <a:r>
              <a:rPr lang="en-US" altLang="zh-CN" sz="3200">
                <a:latin typeface="微软雅黑" panose="020B0503020204020204" pitchFamily="34" charset="-122"/>
                <a:ea typeface="微软雅黑" panose="020B0503020204020204" pitchFamily="34" charset="-122"/>
              </a:rPr>
              <a:t>, </a:t>
            </a:r>
            <a:r>
              <a:rPr lang="zh-CN" altLang="en-US" sz="3200">
                <a:latin typeface="微软雅黑" panose="020B0503020204020204" pitchFamily="34" charset="-122"/>
                <a:ea typeface="微软雅黑" panose="020B0503020204020204" pitchFamily="34" charset="-122"/>
              </a:rPr>
              <a:t>蒙混过关。</a:t>
            </a:r>
            <a:endParaRPr lang="zh-CN" altLang="en-US" sz="3200">
              <a:latin typeface="微软雅黑" panose="020B0503020204020204" pitchFamily="34" charset="-122"/>
              <a:ea typeface="微软雅黑" panose="020B0503020204020204" pitchFamily="34" charset="-122"/>
            </a:endParaRPr>
          </a:p>
          <a:p>
            <a:pPr eaLnBrk="1" hangingPunct="1">
              <a:lnSpc>
                <a:spcPct val="80000"/>
              </a:lnSpc>
            </a:pPr>
            <a:endParaRPr lang="zh-CN" altLang="en-US" sz="3200">
              <a:solidFill>
                <a:srgbClr val="FF0000"/>
              </a:solidFill>
              <a:latin typeface="微软雅黑" panose="020B0503020204020204" pitchFamily="34" charset="-122"/>
              <a:ea typeface="微软雅黑" panose="020B0503020204020204" pitchFamily="34" charset="-122"/>
            </a:endParaRPr>
          </a:p>
          <a:p>
            <a:pPr eaLnBrk="1" hangingPunct="1">
              <a:lnSpc>
                <a:spcPct val="80000"/>
              </a:lnSpc>
            </a:pPr>
            <a:r>
              <a:rPr lang="zh-CN" altLang="en-US" sz="3200">
                <a:solidFill>
                  <a:srgbClr val="FF0000"/>
                </a:solidFill>
                <a:latin typeface="微软雅黑" panose="020B0503020204020204" pitchFamily="34" charset="-122"/>
                <a:ea typeface="微软雅黑" panose="020B0503020204020204" pitchFamily="34" charset="-122"/>
              </a:rPr>
              <a:t>建议方法</a:t>
            </a:r>
            <a:endParaRPr lang="zh-CN" altLang="en-US" sz="3200">
              <a:latin typeface="微软雅黑" panose="020B0503020204020204" pitchFamily="34" charset="-122"/>
              <a:ea typeface="微软雅黑" panose="020B0503020204020204" pitchFamily="34" charset="-122"/>
            </a:endParaRPr>
          </a:p>
          <a:p>
            <a:pPr eaLnBrk="1" hangingPunct="1">
              <a:lnSpc>
                <a:spcPct val="80000"/>
              </a:lnSpc>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1) </a:t>
            </a:r>
            <a:r>
              <a:rPr lang="zh-CN" altLang="en-US" sz="3200">
                <a:latin typeface="微软雅黑" panose="020B0503020204020204" pitchFamily="34" charset="-122"/>
                <a:ea typeface="微软雅黑" panose="020B0503020204020204" pitchFamily="34" charset="-122"/>
              </a:rPr>
              <a:t>主题明确，言简意赅。</a:t>
            </a:r>
            <a:endParaRPr lang="zh-CN" altLang="en-US" sz="3200">
              <a:latin typeface="微软雅黑" panose="020B0503020204020204" pitchFamily="34" charset="-122"/>
              <a:ea typeface="微软雅黑" panose="020B0503020204020204" pitchFamily="34" charset="-122"/>
            </a:endParaRPr>
          </a:p>
          <a:p>
            <a:pPr eaLnBrk="1" hangingPunct="1">
              <a:lnSpc>
                <a:spcPct val="80000"/>
              </a:lnSpc>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2) </a:t>
            </a:r>
            <a:r>
              <a:rPr lang="zh-CN" altLang="en-US" sz="3200">
                <a:latin typeface="微软雅黑" panose="020B0503020204020204" pitchFamily="34" charset="-122"/>
                <a:ea typeface="微软雅黑" panose="020B0503020204020204" pitchFamily="34" charset="-122"/>
              </a:rPr>
              <a:t>合理分段，符合逻辑。</a:t>
            </a:r>
            <a:endParaRPr lang="zh-CN" altLang="en-US" sz="3200">
              <a:latin typeface="微软雅黑" panose="020B0503020204020204" pitchFamily="34" charset="-122"/>
              <a:ea typeface="微软雅黑" panose="020B0503020204020204" pitchFamily="34" charset="-122"/>
            </a:endParaRPr>
          </a:p>
          <a:p>
            <a:pPr eaLnBrk="1" hangingPunct="1">
              <a:lnSpc>
                <a:spcPct val="80000"/>
              </a:lnSpc>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3) </a:t>
            </a:r>
            <a:r>
              <a:rPr lang="zh-CN" altLang="en-US" sz="3200">
                <a:latin typeface="微软雅黑" panose="020B0503020204020204" pitchFamily="34" charset="-122"/>
                <a:ea typeface="微软雅黑" panose="020B0503020204020204" pitchFamily="34" charset="-122"/>
              </a:rPr>
              <a:t>完稿复查，修订错误。</a:t>
            </a:r>
            <a:endParaRPr lang="zh-CN" altLang="en-US" sz="3200">
              <a:latin typeface="微软雅黑" panose="020B0503020204020204" pitchFamily="34" charset="-122"/>
              <a:ea typeface="微软雅黑" panose="020B0503020204020204" pitchFamily="34" charset="-122"/>
            </a:endParaRPr>
          </a:p>
        </p:txBody>
      </p:sp>
      <p:sp>
        <p:nvSpPr>
          <p:cNvPr id="2" name="文本框 1"/>
          <p:cNvSpPr txBox="1"/>
          <p:nvPr/>
        </p:nvSpPr>
        <p:spPr>
          <a:xfrm>
            <a:off x="3467100" y="416560"/>
            <a:ext cx="4713605" cy="768350"/>
          </a:xfrm>
          <a:prstGeom prst="rect">
            <a:avLst/>
          </a:prstGeom>
          <a:noFill/>
        </p:spPr>
        <p:txBody>
          <a:bodyPr wrap="square" rtlCol="0">
            <a:spAutoFit/>
          </a:bodyPr>
          <a:p>
            <a:r>
              <a:rPr lang="zh-CN" altLang="en-US" sz="4400" b="1">
                <a:ln/>
                <a:solidFill>
                  <a:schemeClr val="accent1"/>
                </a:solidFill>
                <a:effectLst>
                  <a:outerShdw blurRad="38100" dist="25400" dir="5400000" algn="ctr" rotWithShape="0">
                    <a:srgbClr val="6E747A">
                      <a:alpha val="43000"/>
                    </a:srgbClr>
                  </a:outerShdw>
                </a:effectLst>
              </a:rPr>
              <a:t>如何复习写作</a:t>
            </a:r>
            <a:endParaRPr lang="zh-CN" altLang="en-US" sz="44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339215" y="201930"/>
            <a:ext cx="9513570" cy="6677660"/>
          </a:xfrm>
          <a:prstGeom prst="rect">
            <a:avLst/>
          </a:prstGeom>
          <a:noFill/>
        </p:spPr>
        <p:txBody>
          <a:bodyPr wrap="square" rtlCol="0">
            <a:spAutoFit/>
          </a:bodyPr>
          <a:p>
            <a:pPr algn="ctr"/>
            <a:r>
              <a:rPr lang="zh-CN" altLang="en-US" sz="4400" b="1">
                <a:ln/>
                <a:solidFill>
                  <a:schemeClr val="accent1"/>
                </a:solidFill>
                <a:effectLst>
                  <a:outerShdw blurRad="38100" dist="25400" dir="5400000" algn="ctr" rotWithShape="0">
                    <a:srgbClr val="6E747A">
                      <a:alpha val="43000"/>
                    </a:srgbClr>
                  </a:outerShdw>
                </a:effectLst>
              </a:rPr>
              <a:t>议论文</a:t>
            </a:r>
            <a:endParaRPr lang="zh-CN" altLang="en-US" sz="4400" b="1">
              <a:ln/>
              <a:solidFill>
                <a:schemeClr val="accent1"/>
              </a:solidFill>
              <a:effectLst>
                <a:outerShdw blurRad="38100" dist="25400" dir="5400000" algn="ctr" rotWithShape="0">
                  <a:srgbClr val="6E747A">
                    <a:alpha val="43000"/>
                  </a:srgbClr>
                </a:outerShdw>
              </a:effectLst>
            </a:endParaRPr>
          </a:p>
          <a:p>
            <a:r>
              <a:rPr lang="zh-CN" altLang="en-US" sz="2400"/>
              <a:t>阐述观点类的议论文一般要求一开始就阐明观点或提出问题，接着摆出事实和理由加以论述，然后得出结论。内容可以是论人、论事或论物。</a:t>
            </a:r>
            <a:endParaRPr lang="zh-CN" altLang="en-US" sz="2400"/>
          </a:p>
          <a:p>
            <a:endParaRPr lang="zh-CN" altLang="en-US" sz="2400"/>
          </a:p>
          <a:p>
            <a:r>
              <a:rPr lang="zh-CN" altLang="en-US" sz="2400"/>
              <a:t>阐述观点类的议论文通常是采用三段式，即：</a:t>
            </a:r>
            <a:r>
              <a:rPr lang="zh-CN" altLang="en-US" sz="2400" b="1">
                <a:solidFill>
                  <a:srgbClr val="FF0000"/>
                </a:solidFill>
              </a:rPr>
              <a:t>Introduction，Body 和 Conclusion 三部分。</a:t>
            </a:r>
            <a:endParaRPr lang="zh-CN" altLang="en-US" sz="2400" b="1">
              <a:solidFill>
                <a:srgbClr val="FF0000"/>
              </a:solidFill>
            </a:endParaRPr>
          </a:p>
          <a:p>
            <a:endParaRPr lang="zh-CN" altLang="en-US" sz="2400"/>
          </a:p>
          <a:p>
            <a:r>
              <a:rPr lang="zh-CN" altLang="en-US" sz="2400" b="1">
                <a:solidFill>
                  <a:srgbClr val="FF0000"/>
                </a:solidFill>
              </a:rPr>
              <a:t>Introduction （导言）</a:t>
            </a:r>
            <a:r>
              <a:rPr lang="zh-CN" altLang="en-US" sz="2400"/>
              <a:t>部分要引出话题，从而提出主题。</a:t>
            </a:r>
            <a:endParaRPr lang="zh-CN" altLang="en-US" sz="2400"/>
          </a:p>
          <a:p>
            <a:endParaRPr lang="zh-CN" altLang="en-US" sz="2400"/>
          </a:p>
          <a:p>
            <a:r>
              <a:rPr lang="zh-CN" altLang="en-US" sz="2400" b="1">
                <a:solidFill>
                  <a:srgbClr val="FF0000"/>
                </a:solidFill>
              </a:rPr>
              <a:t>Body（正文） </a:t>
            </a:r>
            <a:r>
              <a:rPr lang="zh-CN" altLang="en-US" sz="2400"/>
              <a:t>部分是整篇议论文的核心部分。这部分通常用一段到两段的篇幅采用举例、列举或比较的方式论证或说明自己的观点。表示列举常用的词组，如：first, to begin with, secondly, first of all,then, next, finally。</a:t>
            </a:r>
            <a:endParaRPr lang="zh-CN" altLang="en-US" sz="2400"/>
          </a:p>
          <a:p>
            <a:endParaRPr lang="zh-CN" altLang="en-US" sz="2400"/>
          </a:p>
          <a:p>
            <a:r>
              <a:rPr lang="zh-CN" altLang="en-US" sz="2400" b="1">
                <a:solidFill>
                  <a:srgbClr val="FF0000"/>
                </a:solidFill>
              </a:rPr>
              <a:t>Conclusion（结论）</a:t>
            </a:r>
            <a:r>
              <a:rPr lang="zh-CN" altLang="en-US" sz="2400"/>
              <a:t>部分重述主题或归纳总结照应首段。</a:t>
            </a:r>
            <a:endParaRPr lang="zh-CN" altLang="en-US" sz="2400"/>
          </a:p>
          <a:p>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647825" y="274955"/>
            <a:ext cx="9124315" cy="5939155"/>
          </a:xfrm>
          <a:prstGeom prst="rect">
            <a:avLst/>
          </a:prstGeom>
          <a:noFill/>
        </p:spPr>
        <p:txBody>
          <a:bodyPr wrap="square" rtlCol="0">
            <a:spAutoFit/>
          </a:bodyPr>
          <a:p>
            <a:pPr algn="ctr"/>
            <a:r>
              <a:rPr lang="en-US" altLang="zh-CN" sz="4400" b="1">
                <a:ln/>
                <a:solidFill>
                  <a:schemeClr val="accent1"/>
                </a:solidFill>
                <a:effectLst>
                  <a:outerShdw blurRad="38100" dist="25400" dir="5400000" algn="ctr" rotWithShape="0">
                    <a:srgbClr val="6E747A">
                      <a:alpha val="43000"/>
                    </a:srgbClr>
                  </a:outerShdw>
                </a:effectLst>
              </a:rPr>
              <a:t> </a:t>
            </a:r>
            <a:r>
              <a:rPr lang="zh-CN" altLang="en-US" sz="4400" b="1">
                <a:ln/>
                <a:solidFill>
                  <a:schemeClr val="accent1"/>
                </a:solidFill>
                <a:effectLst>
                  <a:outerShdw blurRad="38100" dist="25400" dir="5400000" algn="ctr" rotWithShape="0">
                    <a:srgbClr val="6E747A">
                      <a:alpha val="43000"/>
                    </a:srgbClr>
                  </a:outerShdw>
                </a:effectLst>
              </a:rPr>
              <a:t>例题解析</a:t>
            </a:r>
            <a:endParaRPr lang="zh-CN" altLang="en-US" sz="4400" b="1">
              <a:ln/>
              <a:solidFill>
                <a:schemeClr val="accent1"/>
              </a:solidFill>
              <a:effectLst>
                <a:outerShdw blurRad="38100" dist="25400" dir="5400000" algn="ctr" rotWithShape="0">
                  <a:srgbClr val="6E747A">
                    <a:alpha val="43000"/>
                  </a:srgbClr>
                </a:outerShdw>
              </a:effectLst>
            </a:endParaRPr>
          </a:p>
          <a:p>
            <a:pPr algn="ctr"/>
            <a:r>
              <a:rPr lang="zh-CN" altLang="en-US" sz="2400">
                <a:ln/>
                <a:solidFill>
                  <a:schemeClr val="tx1"/>
                </a:solidFill>
                <a:effectLst/>
              </a:rPr>
              <a:t>How to Keep Healthy</a:t>
            </a:r>
            <a:endParaRPr lang="zh-CN" altLang="en-US" sz="2400">
              <a:ln/>
              <a:solidFill>
                <a:schemeClr val="tx1"/>
              </a:solidFill>
              <a:effectLst/>
            </a:endParaRPr>
          </a:p>
          <a:p>
            <a:pPr algn="l"/>
            <a:r>
              <a:rPr lang="zh-CN" altLang="en-US" sz="2400" b="1">
                <a:ln/>
                <a:solidFill>
                  <a:srgbClr val="FF0000"/>
                </a:solidFill>
                <a:effectLst/>
              </a:rPr>
              <a:t>As everyone knows, it is very important to keep healthy.</a:t>
            </a:r>
            <a:endParaRPr lang="zh-CN" altLang="en-US" sz="2400" b="1">
              <a:ln/>
              <a:solidFill>
                <a:srgbClr val="FF0000"/>
              </a:solidFill>
              <a:effectLst/>
            </a:endParaRPr>
          </a:p>
          <a:p>
            <a:pPr algn="l"/>
            <a:endParaRPr lang="zh-CN" altLang="en-US" sz="2400">
              <a:ln/>
              <a:solidFill>
                <a:schemeClr val="tx1"/>
              </a:solidFill>
              <a:effectLst/>
            </a:endParaRPr>
          </a:p>
          <a:p>
            <a:pPr algn="l"/>
            <a:r>
              <a:rPr lang="zh-CN" altLang="en-US" sz="2400" b="1">
                <a:ln/>
                <a:solidFill>
                  <a:srgbClr val="FF0000"/>
                </a:solidFill>
                <a:effectLst/>
              </a:rPr>
              <a:t>First,</a:t>
            </a:r>
            <a:r>
              <a:rPr lang="zh-CN" altLang="en-US" sz="2400">
                <a:ln/>
                <a:solidFill>
                  <a:schemeClr val="tx1"/>
                </a:solidFill>
                <a:effectLst/>
              </a:rPr>
              <a:t> we should keep a balanced diet. A balanced diet can offer the essential energy and strength for us to work and study, so we must eat plenty of fresh vegetables and fruits instead of foods with high fat. </a:t>
            </a:r>
            <a:r>
              <a:rPr lang="zh-CN" altLang="en-US" sz="2400" b="1">
                <a:ln/>
                <a:solidFill>
                  <a:srgbClr val="FF0000"/>
                </a:solidFill>
                <a:effectLst/>
              </a:rPr>
              <a:t>Second,</a:t>
            </a:r>
            <a:r>
              <a:rPr lang="zh-CN" altLang="en-US" sz="2400">
                <a:ln/>
                <a:solidFill>
                  <a:schemeClr val="tx1"/>
                </a:solidFill>
                <a:effectLst/>
              </a:rPr>
              <a:t> we should have a regular life, such as getting enough sleep, having three meals a day and taking regular exercises. </a:t>
            </a:r>
            <a:r>
              <a:rPr lang="zh-CN" altLang="en-US" sz="2400" b="1">
                <a:ln/>
                <a:solidFill>
                  <a:srgbClr val="FF0000"/>
                </a:solidFill>
                <a:effectLst/>
              </a:rPr>
              <a:t>Last,</a:t>
            </a:r>
            <a:r>
              <a:rPr lang="zh-CN" altLang="en-US" sz="2400">
                <a:ln/>
                <a:solidFill>
                  <a:schemeClr val="tx1"/>
                </a:solidFill>
                <a:effectLst/>
              </a:rPr>
              <a:t> we should get rid of bad habits, such as smoking, drinking or staying up too late.</a:t>
            </a:r>
            <a:endParaRPr lang="zh-CN" altLang="en-US" sz="2400">
              <a:ln/>
              <a:solidFill>
                <a:schemeClr val="tx1"/>
              </a:solidFill>
              <a:effectLst/>
            </a:endParaRPr>
          </a:p>
          <a:p>
            <a:pPr algn="l"/>
            <a:endParaRPr lang="zh-CN" altLang="en-US" sz="2400">
              <a:ln/>
              <a:solidFill>
                <a:schemeClr val="tx1"/>
              </a:solidFill>
              <a:effectLst/>
            </a:endParaRPr>
          </a:p>
          <a:p>
            <a:pPr algn="l"/>
            <a:r>
              <a:rPr lang="zh-CN" altLang="en-US" sz="2400" b="1">
                <a:ln/>
                <a:solidFill>
                  <a:srgbClr val="FF0000"/>
                </a:solidFill>
                <a:effectLst/>
              </a:rPr>
              <a:t>In a word, health is more valuable than anything else. We should do everything we can to keep us healthy.</a:t>
            </a:r>
            <a:endParaRPr lang="zh-CN" altLang="en-US" sz="2400" b="1">
              <a:ln/>
              <a:solidFill>
                <a:srgbClr val="FF0000"/>
              </a:solidFill>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196340" y="274320"/>
            <a:ext cx="9799320" cy="6308725"/>
          </a:xfrm>
          <a:prstGeom prst="rect">
            <a:avLst/>
          </a:prstGeom>
          <a:noFill/>
        </p:spPr>
        <p:txBody>
          <a:bodyPr wrap="square" rtlCol="0">
            <a:spAutoFit/>
          </a:bodyPr>
          <a:p>
            <a:pPr algn="ctr"/>
            <a:r>
              <a:rPr lang="zh-CN" altLang="en-US" sz="4400" b="1">
                <a:ln/>
                <a:solidFill>
                  <a:schemeClr val="accent1"/>
                </a:solidFill>
                <a:effectLst>
                  <a:outerShdw blurRad="38100" dist="25400" dir="5400000" algn="ctr" rotWithShape="0">
                    <a:srgbClr val="6E747A">
                      <a:alpha val="43000"/>
                    </a:srgbClr>
                  </a:outerShdw>
                </a:effectLst>
              </a:rPr>
              <a:t>应用文</a:t>
            </a:r>
            <a:endParaRPr lang="zh-CN" altLang="en-US"/>
          </a:p>
          <a:p>
            <a:r>
              <a:rPr lang="zh-CN" altLang="en-US" sz="2400"/>
              <a:t>①称呼：在称呼后，英国人常用逗号。大部分信件在</a:t>
            </a:r>
            <a:r>
              <a:rPr lang="zh-CN" altLang="en-US" sz="2400" b="1">
                <a:solidFill>
                  <a:srgbClr val="FF0000"/>
                </a:solidFill>
              </a:rPr>
              <a:t>称呼前加“Dear”</a:t>
            </a:r>
            <a:r>
              <a:rPr lang="zh-CN" altLang="en-US" sz="2400"/>
              <a:t>。如：Dear Mary；对不相识的人可按性别称呼：Dear Sir, Dear Madam, 或Dear Ladies；如果不知收信人的性别则可用 Dear Sir or Madam。</a:t>
            </a:r>
            <a:endParaRPr lang="zh-CN" altLang="en-US" sz="2400"/>
          </a:p>
          <a:p>
            <a:endParaRPr lang="zh-CN" altLang="en-US" sz="2400"/>
          </a:p>
          <a:p>
            <a:r>
              <a:rPr lang="zh-CN" altLang="en-US" sz="2400"/>
              <a:t>②正文：正文是书信的主体。英文书信要直接说明写信人的身份及写信的目的，然后提出写信人的情况、想法或要求，并加以必要的解释或说明。</a:t>
            </a:r>
            <a:endParaRPr lang="zh-CN" altLang="en-US" sz="2400"/>
          </a:p>
          <a:p>
            <a:endParaRPr lang="zh-CN" altLang="en-US" sz="2400"/>
          </a:p>
          <a:p>
            <a:r>
              <a:rPr lang="zh-CN" altLang="en-US" sz="2400"/>
              <a:t>③结束语：结束语是书信结尾的恭维话，常见表达有：</a:t>
            </a:r>
            <a:r>
              <a:rPr lang="zh-CN" altLang="en-US" sz="2400" b="1">
                <a:solidFill>
                  <a:srgbClr val="FF0000"/>
                </a:solidFill>
              </a:rPr>
              <a:t>Best wishes, Many thanks，Give my regards to your family </a:t>
            </a:r>
            <a:r>
              <a:rPr lang="zh-CN" altLang="en-US" sz="2400"/>
              <a:t>等。</a:t>
            </a:r>
            <a:endParaRPr lang="zh-CN" altLang="en-US" sz="2400"/>
          </a:p>
          <a:p>
            <a:endParaRPr lang="zh-CN" altLang="en-US" sz="2400"/>
          </a:p>
          <a:p>
            <a:r>
              <a:rPr lang="zh-CN" altLang="en-US" sz="2400"/>
              <a:t>④签名：签名通常包括结尾套语和发信人姓名。常用的结尾套语有：</a:t>
            </a:r>
            <a:r>
              <a:rPr lang="zh-CN" altLang="en-US" sz="2400" b="1">
                <a:solidFill>
                  <a:srgbClr val="FF0000"/>
                </a:solidFill>
              </a:rPr>
              <a:t>Sincerely yours, Lovely yours,Your lovely, Your loving son/daughter </a:t>
            </a:r>
            <a:r>
              <a:rPr lang="zh-CN" altLang="en-US" sz="2400"/>
              <a:t>等。结尾套语第一个字母要大写，套语结尾后面要加逗号。发信人的姓名常签于结尾套语正下方一、二行。</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46082" name="Rectangle 3"/>
          <p:cNvSpPr>
            <a:spLocks noGrp="1"/>
          </p:cNvSpPr>
          <p:nvPr>
            <p:ph idx="1"/>
          </p:nvPr>
        </p:nvSpPr>
        <p:spPr>
          <a:xfrm>
            <a:off x="1981200" y="1069340"/>
            <a:ext cx="8487410" cy="5127625"/>
          </a:xfrm>
        </p:spPr>
        <p:txBody>
          <a:bodyPr vert="horz" wrap="square" lIns="91440" tIns="45720" rIns="91440" bIns="45720" anchor="t">
            <a:normAutofit fontScale="90000" lnSpcReduction="10000"/>
          </a:bodyPr>
          <a:p>
            <a:pPr eaLnBrk="1" hangingPunct="1">
              <a:lnSpc>
                <a:spcPct val="70000"/>
              </a:lnSpc>
            </a:pPr>
            <a:endParaRPr lang="zh-CN" altLang="en-US" sz="2800">
              <a:solidFill>
                <a:srgbClr val="FF0000"/>
              </a:solidFill>
              <a:latin typeface="微软雅黑" panose="020B0503020204020204" pitchFamily="34" charset="-122"/>
              <a:ea typeface="微软雅黑" panose="020B0503020204020204" pitchFamily="34" charset="-122"/>
            </a:endParaRPr>
          </a:p>
          <a:p>
            <a:pPr eaLnBrk="1" hangingPunct="1">
              <a:lnSpc>
                <a:spcPct val="70000"/>
              </a:lnSpc>
            </a:pPr>
            <a:r>
              <a:rPr lang="zh-CN" altLang="en-US" sz="2800">
                <a:solidFill>
                  <a:srgbClr val="FF0000"/>
                </a:solidFill>
                <a:latin typeface="微软雅黑" panose="020B0503020204020204" pitchFamily="34" charset="-122"/>
                <a:ea typeface="微软雅黑" panose="020B0503020204020204" pitchFamily="34" charset="-122"/>
              </a:rPr>
              <a:t>常见类型</a:t>
            </a:r>
            <a:r>
              <a:rPr lang="en-US" altLang="zh-CN" sz="2800">
                <a:solidFill>
                  <a:srgbClr val="FF0000"/>
                </a:solidFill>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信函</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电子邮件</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便条</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明信片</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通知</a:t>
            </a:r>
            <a:endParaRPr lang="zh-CN" altLang="en-US" sz="2800">
              <a:latin typeface="微软雅黑" panose="020B0503020204020204" pitchFamily="34" charset="-122"/>
              <a:ea typeface="微软雅黑" panose="020B0503020204020204" pitchFamily="34" charset="-122"/>
            </a:endParaRPr>
          </a:p>
          <a:p>
            <a:pPr eaLnBrk="1" hangingPunct="1">
              <a:lnSpc>
                <a:spcPct val="70000"/>
              </a:lnSpc>
            </a:pPr>
            <a:endParaRPr lang="zh-CN" altLang="en-US" sz="2800">
              <a:latin typeface="微软雅黑" panose="020B0503020204020204" pitchFamily="34" charset="-122"/>
              <a:ea typeface="微软雅黑" panose="020B0503020204020204" pitchFamily="34" charset="-122"/>
            </a:endParaRPr>
          </a:p>
          <a:p>
            <a:pPr eaLnBrk="1" hangingPunct="1">
              <a:lnSpc>
                <a:spcPct val="70000"/>
              </a:lnSpc>
            </a:pPr>
            <a:r>
              <a:rPr lang="zh-CN" altLang="en-US" sz="2800">
                <a:solidFill>
                  <a:srgbClr val="FF0000"/>
                </a:solidFill>
                <a:latin typeface="微软雅黑" panose="020B0503020204020204" pitchFamily="34" charset="-122"/>
                <a:ea typeface="微软雅黑" panose="020B0503020204020204" pitchFamily="34" charset="-122"/>
              </a:rPr>
              <a:t>注意格式</a:t>
            </a:r>
            <a:r>
              <a:rPr lang="en-US" altLang="zh-CN" sz="2800">
                <a:solidFill>
                  <a:srgbClr val="FF0000"/>
                </a:solidFill>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latin typeface="微软雅黑" panose="020B0503020204020204" pitchFamily="34" charset="-122"/>
                <a:ea typeface="微软雅黑" panose="020B0503020204020204" pitchFamily="34" charset="-122"/>
              </a:rPr>
              <a:t>                                                日期（月／日／年）</a:t>
            </a: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latin typeface="微软雅黑" panose="020B0503020204020204" pitchFamily="34" charset="-122"/>
                <a:ea typeface="微软雅黑" panose="020B0503020204020204" pitchFamily="34" charset="-122"/>
              </a:rPr>
              <a:t>称呼</a:t>
            </a:r>
            <a:r>
              <a:rPr lang="en-US" altLang="zh-CN" sz="2800">
                <a:latin typeface="微软雅黑" panose="020B0503020204020204" pitchFamily="34" charset="-122"/>
                <a:ea typeface="微软雅黑" panose="020B0503020204020204" pitchFamily="34" charset="-122"/>
              </a:rPr>
              <a:t>,</a:t>
            </a:r>
            <a:endParaRPr lang="en-US" altLang="zh-CN"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latin typeface="微软雅黑" panose="020B0503020204020204" pitchFamily="34" charset="-122"/>
                <a:ea typeface="微软雅黑" panose="020B0503020204020204" pitchFamily="34" charset="-122"/>
              </a:rPr>
              <a:t>　　　</a:t>
            </a: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latin typeface="微软雅黑" panose="020B0503020204020204" pitchFamily="34" charset="-122"/>
                <a:ea typeface="微软雅黑" panose="020B0503020204020204" pitchFamily="34" charset="-122"/>
              </a:rPr>
              <a:t>        </a:t>
            </a:r>
            <a:r>
              <a:rPr lang="zh-CN" altLang="en-US" sz="2800">
                <a:solidFill>
                  <a:srgbClr val="FF0000"/>
                </a:solidFill>
                <a:latin typeface="微软雅黑" panose="020B0503020204020204" pitchFamily="34" charset="-122"/>
                <a:ea typeface="微软雅黑" panose="020B0503020204020204" pitchFamily="34" charset="-122"/>
              </a:rPr>
              <a:t>开头</a:t>
            </a:r>
            <a:endParaRPr lang="zh-CN" altLang="en-US" sz="2800">
              <a:solidFill>
                <a:srgbClr val="FF0000"/>
              </a:solidFill>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latin typeface="微软雅黑" panose="020B0503020204020204" pitchFamily="34" charset="-122"/>
                <a:ea typeface="微软雅黑" panose="020B0503020204020204" pitchFamily="34" charset="-122"/>
              </a:rPr>
              <a:t>　　　　　　　          </a:t>
            </a:r>
            <a:r>
              <a:rPr lang="zh-CN" altLang="en-US" sz="2800">
                <a:solidFill>
                  <a:srgbClr val="0070C0"/>
                </a:solidFill>
                <a:latin typeface="微软雅黑" panose="020B0503020204020204" pitchFamily="34" charset="-122"/>
                <a:ea typeface="微软雅黑" panose="020B0503020204020204" pitchFamily="34" charset="-122"/>
              </a:rPr>
              <a:t>正文</a:t>
            </a: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latin typeface="微软雅黑" panose="020B0503020204020204" pitchFamily="34" charset="-122"/>
                <a:ea typeface="微软雅黑" panose="020B0503020204020204" pitchFamily="34" charset="-122"/>
              </a:rPr>
              <a:t>　 　</a:t>
            </a:r>
            <a:r>
              <a:rPr lang="zh-CN" altLang="en-US" sz="2800">
                <a:solidFill>
                  <a:srgbClr val="FF0000"/>
                </a:solidFill>
                <a:latin typeface="微软雅黑" panose="020B0503020204020204" pitchFamily="34" charset="-122"/>
                <a:ea typeface="微软雅黑" panose="020B0503020204020204" pitchFamily="34" charset="-122"/>
              </a:rPr>
              <a:t>结束语</a:t>
            </a: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latin typeface="微软雅黑" panose="020B0503020204020204" pitchFamily="34" charset="-122"/>
                <a:ea typeface="微软雅黑" panose="020B0503020204020204" pitchFamily="34" charset="-122"/>
              </a:rPr>
              <a:t>　　　　　　　　　　　　　               </a:t>
            </a:r>
            <a:r>
              <a:rPr lang="zh-CN" altLang="en-US" sz="2800">
                <a:solidFill>
                  <a:srgbClr val="401BC0"/>
                </a:solidFill>
                <a:latin typeface="微软雅黑" panose="020B0503020204020204" pitchFamily="34" charset="-122"/>
                <a:ea typeface="微软雅黑" panose="020B0503020204020204" pitchFamily="34" charset="-122"/>
              </a:rPr>
              <a:t>敬语，</a:t>
            </a:r>
            <a:endParaRPr lang="zh-CN" altLang="en-US" sz="2800">
              <a:solidFill>
                <a:srgbClr val="401BC0"/>
              </a:solidFill>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r>
              <a:rPr lang="zh-CN" altLang="en-US" sz="2800">
                <a:solidFill>
                  <a:srgbClr val="401BC0"/>
                </a:solidFill>
                <a:latin typeface="微软雅黑" panose="020B0503020204020204" pitchFamily="34" charset="-122"/>
                <a:ea typeface="微软雅黑" panose="020B0503020204020204" pitchFamily="34" charset="-122"/>
              </a:rPr>
              <a:t>　　　　　　　　　　　　　　　        署名</a:t>
            </a:r>
            <a:endParaRPr lang="zh-CN" altLang="en-US" sz="28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endParaRPr lang="zh-CN" altLang="en-US" sz="2400">
              <a:latin typeface="微软雅黑" panose="020B0503020204020204" pitchFamily="34" charset="-122"/>
              <a:ea typeface="微软雅黑" panose="020B0503020204020204" pitchFamily="34" charset="-122"/>
            </a:endParaRPr>
          </a:p>
          <a:p>
            <a:pPr eaLnBrk="1" hangingPunct="1">
              <a:lnSpc>
                <a:spcPct val="70000"/>
              </a:lnSpc>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121859" name="Rectangle 3"/>
          <p:cNvSpPr>
            <a:spLocks noGrp="1"/>
          </p:cNvSpPr>
          <p:nvPr>
            <p:ph idx="1"/>
          </p:nvPr>
        </p:nvSpPr>
        <p:spPr>
          <a:xfrm>
            <a:off x="1440180" y="1728470"/>
            <a:ext cx="9121140" cy="5379085"/>
          </a:xfrm>
        </p:spPr>
        <p:txBody>
          <a:bodyPr vert="horz" wrap="square" lIns="91440" tIns="45720" rIns="91440" bIns="45720" numCol="1" rtlCol="0" anchor="t" anchorCtr="0" compatLnSpc="1">
            <a:normAutofit lnSpcReduction="20000"/>
          </a:bodyPr>
          <a:p>
            <a:pPr marL="342900" marR="0" lvl="0" indent="-342900" algn="r"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Jan 1</a:t>
            </a:r>
            <a:r>
              <a:rPr kumimoji="0" lang="en-US" altLang="zh-CN" sz="2400" b="0" i="0" u="none" strike="noStrike" kern="1200" cap="none" spc="0" normalizeH="0" baseline="30000" noProof="0" dirty="0">
                <a:ln>
                  <a:noFill/>
                </a:ln>
                <a:solidFill>
                  <a:schemeClr val="tx1"/>
                </a:solidFill>
                <a:effectLst/>
                <a:uLnTx/>
                <a:uFillTx/>
                <a:latin typeface="宋体" panose="02010600030101010101" pitchFamily="2" charset="-122"/>
                <a:ea typeface="宋体" panose="02010600030101010101" pitchFamily="2" charset="-122"/>
                <a:cs typeface="+mn-cs"/>
              </a:rPr>
              <a:t>st</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2014</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Dear Bob,</a:t>
            </a:r>
            <a:endPar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I’m writing to </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tell you something about my daily life</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in this e-mail and hope you will find it interesting.</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I usually get up early and go to work at eight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o’clock. I have lunch in the office. And I come back home</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six. As a secretary, I deal with phone calls, emails</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and faxes during work hours. I also do the paper work for</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the manager.</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After work, I like to do shopping with friends or watch</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TV at home. Sometimes, I also like to chat on the Internet.</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Look forward to your reply.</a:t>
            </a:r>
            <a:endParaRPr kumimoji="0" lang="en-US" altLang="zh-CN" sz="2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r"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Best wishes,</a:t>
            </a:r>
            <a:endPar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r"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lang="en-US" altLang="zh-CN" sz="2400" b="1" strike="noStrike" noProof="0" dirty="0">
                <a:ln>
                  <a:noFill/>
                </a:ln>
                <a:solidFill>
                  <a:srgbClr val="FF0000"/>
                </a:solidFill>
                <a:effectLst/>
                <a:uLnTx/>
                <a:uFillTx/>
                <a:latin typeface="宋体" panose="02010600030101010101" pitchFamily="2" charset="-122"/>
                <a:ea typeface="宋体" panose="02010600030101010101" pitchFamily="2" charset="-122"/>
                <a:sym typeface="+mn-ea"/>
              </a:rPr>
              <a:t>Michelle</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50000"/>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440180" y="1083310"/>
            <a:ext cx="8324215" cy="645160"/>
          </a:xfrm>
          <a:prstGeom prst="rect">
            <a:avLst/>
          </a:prstGeom>
          <a:noFill/>
        </p:spPr>
        <p:txBody>
          <a:bodyPr wrap="square" rtlCol="0">
            <a:spAutoFit/>
          </a:bodyPr>
          <a:p>
            <a:r>
              <a:rPr lang="en-US" altLang="zh-CN"/>
              <a:t> </a:t>
            </a:r>
            <a:r>
              <a:rPr lang="zh-CN" altLang="en-US">
                <a:solidFill>
                  <a:srgbClr val="FF0000"/>
                </a:solidFill>
                <a:latin typeface="微软雅黑" panose="020B0503020204020204" pitchFamily="34" charset="-122"/>
                <a:ea typeface="微软雅黑" panose="020B0503020204020204" pitchFamily="34" charset="-122"/>
                <a:sym typeface="+mn-ea"/>
              </a:rPr>
              <a:t>题目</a:t>
            </a:r>
            <a:r>
              <a:rPr lang="en-US" altLang="zh-CN">
                <a:solidFill>
                  <a:srgbClr val="FF0000"/>
                </a:solidFill>
                <a:latin typeface="微软雅黑" panose="020B0503020204020204" pitchFamily="34" charset="-122"/>
                <a:ea typeface="微软雅黑" panose="020B0503020204020204" pitchFamily="34" charset="-122"/>
                <a:sym typeface="+mn-ea"/>
              </a:rPr>
              <a:t>:</a:t>
            </a:r>
            <a:r>
              <a:rPr lang="zh-CN" altLang="en-US">
                <a:solidFill>
                  <a:srgbClr val="FF0000"/>
                </a:solidFill>
                <a:latin typeface="微软雅黑" panose="020B0503020204020204" pitchFamily="34" charset="-122"/>
                <a:ea typeface="微软雅黑" panose="020B0503020204020204" pitchFamily="34" charset="-122"/>
                <a:sym typeface="+mn-ea"/>
              </a:rPr>
              <a:t>写一封电子邮件给你的一位美国朋友日常活动、主要工作、社交活动</a:t>
            </a:r>
            <a:br>
              <a:rPr lang="zh-CN" altLang="en-US">
                <a:latin typeface="微软雅黑" panose="020B0503020204020204" pitchFamily="34" charset="-122"/>
                <a:ea typeface="微软雅黑" panose="020B0503020204020204" pitchFamily="34" charset="-122"/>
                <a:sym typeface="+mn-ea"/>
              </a:rPr>
            </a:br>
            <a:endParaRPr lang="en-US" altLang="zh-CN"/>
          </a:p>
        </p:txBody>
      </p:sp>
      <p:sp>
        <p:nvSpPr>
          <p:cNvPr id="3" name="文本框 2"/>
          <p:cNvSpPr txBox="1"/>
          <p:nvPr/>
        </p:nvSpPr>
        <p:spPr>
          <a:xfrm>
            <a:off x="2893060" y="173355"/>
            <a:ext cx="4742180" cy="768350"/>
          </a:xfrm>
          <a:prstGeom prst="rect">
            <a:avLst/>
          </a:prstGeom>
          <a:noFill/>
        </p:spPr>
        <p:txBody>
          <a:bodyPr wrap="square" rtlCol="0">
            <a:spAutoFit/>
          </a:bodyPr>
          <a:p>
            <a:pPr algn="ctr"/>
            <a:r>
              <a:rPr lang="zh-CN" altLang="en-US" sz="4400" b="1">
                <a:ln/>
                <a:solidFill>
                  <a:schemeClr val="accent1"/>
                </a:solidFill>
                <a:effectLst>
                  <a:outerShdw blurRad="38100" dist="25400" dir="5400000" algn="ctr" rotWithShape="0">
                    <a:srgbClr val="6E747A">
                      <a:alpha val="43000"/>
                    </a:srgbClr>
                  </a:outerShdw>
                </a:effectLst>
              </a:rPr>
              <a:t>例题解析</a:t>
            </a:r>
            <a:endParaRPr lang="zh-CN" altLang="en-US" sz="44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232535" y="1276350"/>
            <a:ext cx="9928225" cy="4811395"/>
          </a:xfrm>
          <a:prstGeom prst="rect">
            <a:avLst/>
          </a:prstGeom>
          <a:noFill/>
        </p:spPr>
        <p:txBody>
          <a:bodyPr wrap="square" rtlCol="0">
            <a:spAutoFit/>
          </a:bodyPr>
          <a:p>
            <a:pPr marL="0" indent="0" eaLnBrk="1" fontAlgn="base" hangingPunct="1">
              <a:lnSpc>
                <a:spcPct val="80000"/>
              </a:lnSpc>
              <a:buNone/>
            </a:pPr>
            <a:endParaRPr lang="zh-CN" altLang="en-US"/>
          </a:p>
          <a:p>
            <a:pPr marL="0" indent="0" eaLnBrk="1" fontAlgn="base" hangingPunct="1">
              <a:lnSpc>
                <a:spcPct val="80000"/>
              </a:lnSpc>
              <a:buNone/>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建议方法</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strike="noStrike" noProof="1">
              <a:solidFill>
                <a:srgbClr val="FF0000"/>
              </a:solidFill>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strike="noStrike" noProof="1">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rgbClr val="00206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分类法 </a:t>
            </a:r>
            <a:r>
              <a:rPr lang="en-US" altLang="zh-CN" sz="2400">
                <a:solidFill>
                  <a:srgbClr val="00206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rgbClr val="00206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因果分析 </a:t>
            </a:r>
            <a:r>
              <a:rPr lang="en-US" altLang="zh-CN" sz="2400">
                <a:solidFill>
                  <a:srgbClr val="00206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rgbClr val="00206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举例说明</a:t>
            </a:r>
            <a:endParaRPr lang="zh-CN" altLang="en-US" sz="2400">
              <a:solidFill>
                <a:srgbClr val="00206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eaLnBrk="1" fontAlgn="base" hangingPunct="1">
              <a:lnSpc>
                <a:spcPct val="80000"/>
              </a:lnSpc>
              <a:buFont typeface="Arial" panose="020B0604020202020204" pitchFamily="34" charset="0"/>
              <a:buNone/>
            </a:pPr>
            <a:endParaRPr lang="zh-CN" altLang="en-US" sz="2400" strike="noStrike" noProof="1">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Char char="•"/>
            </a:pPr>
            <a:endParaRPr lang="zh-CN" altLang="en-US" sz="2400" strike="noStrike" noProof="1">
              <a:latin typeface="宋体" panose="02010600030101010101" pitchFamily="2" charset="-122"/>
              <a:ea typeface="宋体" panose="02010600030101010101" pitchFamily="2" charset="-122"/>
              <a:cs typeface="宋体" panose="02010600030101010101" pitchFamily="2" charset="-122"/>
            </a:endParaRPr>
          </a:p>
          <a:p>
            <a:pPr marL="0" indent="0" eaLnBrk="1" fontAlgn="base" hangingPunct="1">
              <a:lnSpc>
                <a:spcPct val="80000"/>
              </a:lnSpc>
              <a:buNone/>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可用词汇</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strike="noStrike" noProof="1">
              <a:solidFill>
                <a:srgbClr val="FF0000"/>
              </a:solidFill>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strike="noStrike" noProof="1">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分类</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首先</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第一 </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first,   </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第二 </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second,   </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第三 </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third</a:t>
            </a:r>
            <a:endParaRPr lang="en-US" altLang="zh-CN" sz="2400" strike="noStrike" noProof="1">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strike="noStrike" noProof="1">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对比</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on the one hand…on the other hand</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一方面</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另一方面</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strike="noStrike" noProof="1">
              <a:solidFill>
                <a:srgbClr val="002060"/>
              </a:solidFill>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strike="noStrike" noProof="1">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转折：</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however/but  </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但是</a:t>
            </a:r>
            <a:endParaRPr lang="zh-CN" altLang="en-US" sz="2400" strike="noStrike" noProof="1">
              <a:solidFill>
                <a:srgbClr val="002060"/>
              </a:solidFill>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strike="noStrike" noProof="1">
              <a:latin typeface="宋体" panose="02010600030101010101" pitchFamily="2" charset="-122"/>
              <a:ea typeface="宋体" panose="02010600030101010101" pitchFamily="2" charset="-122"/>
              <a:cs typeface="宋体" panose="02010600030101010101" pitchFamily="2" charset="-122"/>
            </a:endParaRPr>
          </a:p>
          <a:p>
            <a:pPr eaLnBrk="1" fontAlgn="base" hangingPunct="1">
              <a:lnSpc>
                <a:spcPct val="80000"/>
              </a:lnSpc>
              <a:buFont typeface="Arial" panose="020B0604020202020204" pitchFamily="34" charset="0"/>
              <a:buNone/>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    举例</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for example  </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例如</a:t>
            </a:r>
            <a:endParaRPr lang="zh-CN" altLang="en-US" sz="2400" strike="noStrike" noProof="1">
              <a:solidFill>
                <a:srgbClr val="002060"/>
              </a:solidFill>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547620" y="359410"/>
            <a:ext cx="5816600" cy="768350"/>
          </a:xfrm>
          <a:prstGeom prst="rect">
            <a:avLst/>
          </a:prstGeom>
          <a:noFill/>
        </p:spPr>
        <p:txBody>
          <a:bodyPr wrap="square" rtlCol="0">
            <a:spAutoFit/>
          </a:bodyPr>
          <a:p>
            <a:pPr algn="ctr"/>
            <a:r>
              <a:rPr lang="zh-CN" altLang="en-US" sz="4400" b="1">
                <a:solidFill>
                  <a:schemeClr val="accent1"/>
                </a:solidFill>
                <a:effectLst>
                  <a:outerShdw blurRad="38100" dist="38100" dir="2700000" algn="tl">
                    <a:srgbClr val="000000">
                      <a:alpha val="43137"/>
                    </a:srgbClr>
                  </a:outerShdw>
                </a:effectLst>
              </a:rPr>
              <a:t>说明文</a:t>
            </a:r>
            <a:endParaRPr lang="zh-CN" altLang="en-US" sz="4400" b="1">
              <a:solidFill>
                <a:schemeClr val="accent1"/>
              </a:solidFill>
              <a:effectLst>
                <a:outerShdw blurRad="38100" dist="38100" dir="2700000" algn="tl">
                  <a:srgbClr val="000000">
                    <a:alpha val="43137"/>
                  </a:srgb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330960" y="1198880"/>
            <a:ext cx="9958705" cy="5187315"/>
          </a:xfrm>
          <a:prstGeom prst="rect">
            <a:avLst/>
          </a:prstGeom>
          <a:noFill/>
        </p:spPr>
        <p:txBody>
          <a:bodyPr wrap="square" rtlCol="0" anchor="t">
            <a:spAutoFit/>
          </a:bodyPr>
          <a:p>
            <a:pPr eaLnBrk="1" hangingPunct="1">
              <a:lnSpc>
                <a:spcPct val="80000"/>
              </a:lnSpc>
              <a:buNone/>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题目</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城市生活与郊区生活</a:t>
            </a:r>
            <a:endParaRPr lang="en-US" altLang="zh-CN"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p>
            <a:pPr algn="ctr">
              <a:buNone/>
            </a:pP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Living in a big city</a:t>
            </a:r>
            <a:r>
              <a:rPr lang="en-US" altLang="zh-CN"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生活在大城市</a:t>
            </a:r>
            <a:r>
              <a:rPr lang="en-US" altLang="zh-CN"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solidFill>
                <a:srgbClr val="0070C0"/>
              </a:solidFill>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Different   people  have  different  views  on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life   in   city  or  suburb. </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Some  people  prefer  to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live   in   city  </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while   others   prefer  to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live   in  suburb. </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  It  is  true  that  living  in  big  city  is  convenient  and  entertaining</a:t>
            </a:r>
            <a:r>
              <a:rPr lang="en-US" altLang="zh-CN"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(娱乐的，有趣的）</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On the one hand</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there  are  restaurants</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supermarkets,shopping malls  in  your neighborhood.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On the other hand</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you  can  easily  buy  any  stuff   you  need.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  contract</a:t>
            </a:r>
            <a:r>
              <a:rPr lang="en-US" altLang="zh-CN"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与之相反</a:t>
            </a:r>
            <a:r>
              <a:rPr lang="en-US" altLang="zh-CN" sz="2400">
                <a:solidFill>
                  <a:srgbClr val="0070C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living   in  suburb  is   quite   different. It   serves   fresh   air   and beautiful   scenery   and   the  most  important  thing    is   quietness. </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   For me, I   like  to   live   in   big   city   because   of   the   colorful   life   and convenience   for   working.</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671445" y="208280"/>
            <a:ext cx="6017260" cy="768350"/>
          </a:xfrm>
          <a:prstGeom prst="rect">
            <a:avLst/>
          </a:prstGeom>
          <a:noFill/>
        </p:spPr>
        <p:txBody>
          <a:bodyPr wrap="square" rtlCol="0">
            <a:spAutoFit/>
          </a:bodyPr>
          <a:p>
            <a:pPr algn="ctr"/>
            <a:r>
              <a:rPr lang="zh-CN" altLang="en-US" sz="4400" b="1">
                <a:solidFill>
                  <a:schemeClr val="accent1"/>
                </a:solidFill>
                <a:effectLst>
                  <a:outerShdw blurRad="38100" dist="38100" dir="2700000" algn="tl">
                    <a:srgbClr val="000000">
                      <a:alpha val="43137"/>
                    </a:srgbClr>
                  </a:outerShdw>
                </a:effectLst>
              </a:rPr>
              <a:t>例题解析</a:t>
            </a:r>
            <a:endParaRPr lang="zh-CN" altLang="en-US" sz="4400" b="1">
              <a:solidFill>
                <a:schemeClr val="accent1"/>
              </a:solidFill>
              <a:effectLst>
                <a:outerShdw blurRad="38100" dist="38100" dir="2700000" algn="tl">
                  <a:srgbClr val="000000">
                    <a:alpha val="43137"/>
                  </a:srgb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302385" y="305435"/>
            <a:ext cx="10046335" cy="6247130"/>
          </a:xfrm>
          <a:prstGeom prst="rect">
            <a:avLst/>
          </a:prstGeom>
          <a:noFill/>
        </p:spPr>
        <p:txBody>
          <a:bodyPr wrap="square" rtlCol="0" anchor="t">
            <a:spAutoFit/>
          </a:bodyPr>
          <a:p>
            <a:pPr algn="ctr" fontAlgn="auto">
              <a:lnSpc>
                <a:spcPts val="3200"/>
              </a:lnSpc>
            </a:pPr>
            <a:r>
              <a:rPr lang="zh-CN" altLang="en-US" sz="44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叙述文</a:t>
            </a:r>
            <a:endParaRPr lang="zh-CN" altLang="en-US" sz="4400">
              <a:latin typeface="微软雅黑" panose="020B0503020204020204" pitchFamily="34" charset="-122"/>
              <a:ea typeface="微软雅黑" panose="020B0503020204020204" pitchFamily="34" charset="-122"/>
              <a:sym typeface="+mn-ea"/>
            </a:endParaRPr>
          </a:p>
          <a:p>
            <a:pPr fontAlgn="auto">
              <a:lnSpc>
                <a:spcPts val="3200"/>
              </a:lnSpc>
            </a:pPr>
            <a:r>
              <a:rPr lang="zh-CN" altLang="en-US" sz="2400">
                <a:latin typeface="微软雅黑" panose="020B0503020204020204" pitchFamily="34" charset="-122"/>
                <a:ea typeface="微软雅黑" panose="020B0503020204020204" pitchFamily="34" charset="-122"/>
                <a:sym typeface="+mn-ea"/>
              </a:rPr>
              <a:t>叙述事件以</a:t>
            </a:r>
            <a:r>
              <a:rPr lang="zh-CN" altLang="en-US" sz="2400" u="sng">
                <a:solidFill>
                  <a:srgbClr val="FF0000"/>
                </a:solidFill>
                <a:latin typeface="微软雅黑" panose="020B0503020204020204" pitchFamily="34" charset="-122"/>
                <a:ea typeface="微软雅黑" panose="020B0503020204020204" pitchFamily="34" charset="-122"/>
                <a:sym typeface="+mn-ea"/>
              </a:rPr>
              <a:t>时间</a:t>
            </a:r>
            <a:r>
              <a:rPr lang="zh-CN" altLang="en-US" sz="2400">
                <a:solidFill>
                  <a:srgbClr val="FF0000"/>
                </a:solidFill>
                <a:latin typeface="微软雅黑" panose="020B0503020204020204" pitchFamily="34" charset="-122"/>
                <a:ea typeface="微软雅黑" panose="020B0503020204020204" pitchFamily="34" charset="-122"/>
                <a:sym typeface="+mn-ea"/>
              </a:rPr>
              <a:t>的先后</a:t>
            </a:r>
            <a:r>
              <a:rPr lang="zh-CN" altLang="en-US" sz="2400">
                <a:latin typeface="微软雅黑" panose="020B0503020204020204" pitchFamily="34" charset="-122"/>
                <a:ea typeface="微软雅黑" panose="020B0503020204020204" pitchFamily="34" charset="-122"/>
                <a:sym typeface="+mn-ea"/>
              </a:rPr>
              <a:t>顺序为主，讲述故事注意细节主次</a:t>
            </a:r>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避免离题或喧宾夺主</a:t>
            </a:r>
            <a:endParaRPr lang="zh-CN" altLang="en-US" sz="2400">
              <a:latin typeface="微软雅黑" panose="020B0503020204020204" pitchFamily="34" charset="-122"/>
              <a:ea typeface="微软雅黑" panose="020B0503020204020204" pitchFamily="34" charset="-122"/>
            </a:endParaRPr>
          </a:p>
          <a:p>
            <a:pPr fontAlgn="auto">
              <a:lnSpc>
                <a:spcPts val="3200"/>
              </a:lnSpc>
            </a:pPr>
            <a:r>
              <a:rPr lang="zh-CN" altLang="en-US" sz="2400">
                <a:latin typeface="微软雅黑" panose="020B0503020204020204" pitchFamily="34" charset="-122"/>
                <a:ea typeface="微软雅黑" panose="020B0503020204020204" pitchFamily="34" charset="-122"/>
                <a:sym typeface="+mn-ea"/>
              </a:rPr>
              <a:t>增强条理性的词汇</a:t>
            </a:r>
            <a:r>
              <a:rPr lang="en-US" altLang="zh-CN" sz="2400">
                <a:latin typeface="微软雅黑" panose="020B0503020204020204" pitchFamily="34" charset="-122"/>
                <a:ea typeface="微软雅黑" panose="020B0503020204020204" pitchFamily="34" charset="-122"/>
                <a:sym typeface="+mn-ea"/>
              </a:rPr>
              <a:t>: ( </a:t>
            </a:r>
            <a:r>
              <a:rPr lang="zh-CN" altLang="en-US" sz="2400">
                <a:latin typeface="微软雅黑" panose="020B0503020204020204" pitchFamily="34" charset="-122"/>
                <a:ea typeface="微软雅黑" panose="020B0503020204020204" pitchFamily="34" charset="-122"/>
                <a:sym typeface="+mn-ea"/>
              </a:rPr>
              <a:t>如下 </a:t>
            </a:r>
            <a:r>
              <a:rPr lang="en-US" altLang="zh-CN" sz="2400">
                <a:latin typeface="微软雅黑" panose="020B0503020204020204" pitchFamily="34" charset="-122"/>
                <a:ea typeface="微软雅黑" panose="020B0503020204020204" pitchFamily="34" charset="-122"/>
                <a:sym typeface="+mn-ea"/>
              </a:rPr>
              <a:t>)</a:t>
            </a:r>
            <a:endParaRPr lang="en-US" altLang="zh-CN" sz="2400">
              <a:latin typeface="微软雅黑" panose="020B0503020204020204" pitchFamily="34" charset="-122"/>
              <a:ea typeface="微软雅黑" panose="020B0503020204020204" pitchFamily="34" charset="-122"/>
            </a:endParaRPr>
          </a:p>
          <a:p>
            <a:pPr fontAlgn="auto">
              <a:lnSpc>
                <a:spcPts val="3200"/>
              </a:lnSpc>
              <a:buFont typeface="Arial" panose="020B0604020202020204" pitchFamily="34" charset="0"/>
              <a:buNone/>
            </a:pPr>
            <a:endParaRPr lang="zh-CN" altLang="en-US" sz="2400">
              <a:latin typeface="微软雅黑" panose="020B0503020204020204" pitchFamily="34" charset="-122"/>
              <a:ea typeface="微软雅黑" panose="020B0503020204020204" pitchFamily="34" charset="-122"/>
            </a:endParaRPr>
          </a:p>
          <a:p>
            <a:pPr fontAlgn="auto">
              <a:lnSpc>
                <a:spcPts val="3200"/>
              </a:lnSpc>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mn-ea"/>
              </a:rPr>
              <a:t>事件先后顺序</a:t>
            </a:r>
            <a:r>
              <a:rPr lang="en-US" altLang="zh-CN" sz="2400">
                <a:latin typeface="微软雅黑" panose="020B0503020204020204" pitchFamily="34" charset="-122"/>
                <a:ea typeface="微软雅黑" panose="020B0503020204020204" pitchFamily="34" charset="-122"/>
                <a:sym typeface="+mn-ea"/>
              </a:rPr>
              <a:t>:</a:t>
            </a:r>
            <a:endParaRPr lang="en-US" altLang="zh-CN" sz="2400">
              <a:latin typeface="微软雅黑" panose="020B0503020204020204" pitchFamily="34" charset="-122"/>
              <a:ea typeface="微软雅黑" panose="020B0503020204020204" pitchFamily="34" charset="-122"/>
            </a:endParaRPr>
          </a:p>
          <a:p>
            <a:pPr fontAlgn="auto">
              <a:lnSpc>
                <a:spcPts val="32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mn-ea"/>
              </a:rPr>
              <a:t>  </a:t>
            </a:r>
            <a:r>
              <a:rPr lang="zh-CN" altLang="en-US" sz="2400">
                <a:solidFill>
                  <a:srgbClr val="FF0000"/>
                </a:solidFill>
                <a:latin typeface="微软雅黑" panose="020B0503020204020204" pitchFamily="34" charset="-122"/>
                <a:ea typeface="微软雅黑" panose="020B0503020204020204" pitchFamily="34" charset="-122"/>
                <a:sym typeface="+mn-ea"/>
              </a:rPr>
              <a:t>首先</a:t>
            </a:r>
            <a:r>
              <a:rPr lang="en-US" altLang="zh-CN" sz="2400">
                <a:solidFill>
                  <a:srgbClr val="FF0000"/>
                </a:solidFill>
                <a:latin typeface="微软雅黑" panose="020B0503020204020204" pitchFamily="34" charset="-122"/>
                <a:ea typeface="微软雅黑" panose="020B0503020204020204" pitchFamily="34" charset="-122"/>
                <a:sym typeface="+mn-ea"/>
              </a:rPr>
              <a:t>/</a:t>
            </a:r>
            <a:r>
              <a:rPr lang="zh-CN" altLang="en-US" sz="2400">
                <a:solidFill>
                  <a:srgbClr val="FF0000"/>
                </a:solidFill>
                <a:latin typeface="微软雅黑" panose="020B0503020204020204" pitchFamily="34" charset="-122"/>
                <a:ea typeface="微软雅黑" panose="020B0503020204020204" pitchFamily="34" charset="-122"/>
                <a:sym typeface="+mn-ea"/>
              </a:rPr>
              <a:t>第一 </a:t>
            </a:r>
            <a:r>
              <a:rPr lang="en-US" altLang="zh-CN" sz="2400">
                <a:solidFill>
                  <a:srgbClr val="FF0000"/>
                </a:solidFill>
                <a:latin typeface="微软雅黑" panose="020B0503020204020204" pitchFamily="34" charset="-122"/>
                <a:ea typeface="微软雅黑" panose="020B0503020204020204" pitchFamily="34" charset="-122"/>
                <a:sym typeface="+mn-ea"/>
              </a:rPr>
              <a:t>first,   </a:t>
            </a:r>
            <a:r>
              <a:rPr lang="zh-CN" altLang="en-US" sz="2400">
                <a:solidFill>
                  <a:srgbClr val="FF0000"/>
                </a:solidFill>
                <a:latin typeface="微软雅黑" panose="020B0503020204020204" pitchFamily="34" charset="-122"/>
                <a:ea typeface="微软雅黑" panose="020B0503020204020204" pitchFamily="34" charset="-122"/>
                <a:sym typeface="+mn-ea"/>
              </a:rPr>
              <a:t>第二 </a:t>
            </a:r>
            <a:r>
              <a:rPr lang="en-US" altLang="zh-CN" sz="2400">
                <a:solidFill>
                  <a:srgbClr val="FF0000"/>
                </a:solidFill>
                <a:latin typeface="微软雅黑" panose="020B0503020204020204" pitchFamily="34" charset="-122"/>
                <a:ea typeface="微软雅黑" panose="020B0503020204020204" pitchFamily="34" charset="-122"/>
                <a:sym typeface="+mn-ea"/>
              </a:rPr>
              <a:t>second,   </a:t>
            </a:r>
            <a:r>
              <a:rPr lang="zh-CN" altLang="en-US" sz="2400">
                <a:solidFill>
                  <a:srgbClr val="FF0000"/>
                </a:solidFill>
                <a:latin typeface="微软雅黑" panose="020B0503020204020204" pitchFamily="34" charset="-122"/>
                <a:ea typeface="微软雅黑" panose="020B0503020204020204" pitchFamily="34" charset="-122"/>
                <a:sym typeface="+mn-ea"/>
              </a:rPr>
              <a:t>第三 </a:t>
            </a:r>
            <a:r>
              <a:rPr lang="en-US" altLang="zh-CN" sz="2400">
                <a:solidFill>
                  <a:srgbClr val="FF0000"/>
                </a:solidFill>
                <a:latin typeface="微软雅黑" panose="020B0503020204020204" pitchFamily="34" charset="-122"/>
                <a:ea typeface="微软雅黑" panose="020B0503020204020204" pitchFamily="34" charset="-122"/>
                <a:sym typeface="+mn-ea"/>
              </a:rPr>
              <a:t>third, </a:t>
            </a:r>
            <a:r>
              <a:rPr lang="zh-CN" altLang="en-US" sz="2400">
                <a:solidFill>
                  <a:srgbClr val="FF0000"/>
                </a:solidFill>
                <a:latin typeface="微软雅黑" panose="020B0503020204020204" pitchFamily="34" charset="-122"/>
                <a:ea typeface="微软雅黑" panose="020B0503020204020204" pitchFamily="34" charset="-122"/>
                <a:sym typeface="+mn-ea"/>
              </a:rPr>
              <a:t>最后 </a:t>
            </a:r>
            <a:r>
              <a:rPr lang="en-US" altLang="zh-CN" sz="2400">
                <a:solidFill>
                  <a:srgbClr val="FF0000"/>
                </a:solidFill>
                <a:latin typeface="微软雅黑" panose="020B0503020204020204" pitchFamily="34" charset="-122"/>
                <a:ea typeface="微软雅黑" panose="020B0503020204020204" pitchFamily="34" charset="-122"/>
                <a:sym typeface="+mn-ea"/>
              </a:rPr>
              <a:t>finally </a:t>
            </a:r>
            <a:endParaRPr lang="en-US" altLang="zh-CN" sz="2400">
              <a:solidFill>
                <a:srgbClr val="FF0000"/>
              </a:solidFill>
              <a:latin typeface="微软雅黑" panose="020B0503020204020204" pitchFamily="34" charset="-122"/>
              <a:ea typeface="微软雅黑" panose="020B0503020204020204" pitchFamily="34" charset="-122"/>
            </a:endParaRPr>
          </a:p>
          <a:p>
            <a:pPr fontAlgn="auto">
              <a:lnSpc>
                <a:spcPts val="32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接着 </a:t>
            </a:r>
            <a:r>
              <a:rPr lang="en-US" altLang="zh-CN" sz="2400">
                <a:latin typeface="微软雅黑" panose="020B0503020204020204" pitchFamily="34" charset="-122"/>
                <a:ea typeface="微软雅黑" panose="020B0503020204020204" pitchFamily="34" charset="-122"/>
                <a:sym typeface="+mn-ea"/>
              </a:rPr>
              <a:t>next,   </a:t>
            </a:r>
            <a:r>
              <a:rPr lang="zh-CN" altLang="en-US" sz="2400">
                <a:latin typeface="微软雅黑" panose="020B0503020204020204" pitchFamily="34" charset="-122"/>
                <a:ea typeface="微软雅黑" panose="020B0503020204020204" pitchFamily="34" charset="-122"/>
                <a:sym typeface="+mn-ea"/>
              </a:rPr>
              <a:t>然后 </a:t>
            </a:r>
            <a:r>
              <a:rPr lang="en-US" altLang="zh-CN" sz="2400">
                <a:latin typeface="微软雅黑" panose="020B0503020204020204" pitchFamily="34" charset="-122"/>
                <a:ea typeface="微软雅黑" panose="020B0503020204020204" pitchFamily="34" charset="-122"/>
                <a:sym typeface="+mn-ea"/>
              </a:rPr>
              <a:t>then/after that,    </a:t>
            </a:r>
            <a:endParaRPr lang="en-US" altLang="zh-CN" sz="2400">
              <a:latin typeface="微软雅黑" panose="020B0503020204020204" pitchFamily="34" charset="-122"/>
              <a:ea typeface="微软雅黑" panose="020B0503020204020204" pitchFamily="34" charset="-122"/>
            </a:endParaRPr>
          </a:p>
          <a:p>
            <a:pPr fontAlgn="auto">
              <a:lnSpc>
                <a:spcPts val="3200"/>
              </a:lnSpc>
              <a:buFont typeface="Arial" panose="020B0604020202020204" pitchFamily="34" charset="0"/>
              <a:buNone/>
            </a:pPr>
            <a:endParaRPr lang="zh-CN" altLang="en-US" sz="2400">
              <a:latin typeface="微软雅黑" panose="020B0503020204020204" pitchFamily="34" charset="-122"/>
              <a:ea typeface="微软雅黑" panose="020B0503020204020204" pitchFamily="34" charset="-122"/>
            </a:endParaRPr>
          </a:p>
          <a:p>
            <a:pPr fontAlgn="auto">
              <a:lnSpc>
                <a:spcPts val="3200"/>
              </a:lnSpc>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mn-ea"/>
              </a:rPr>
              <a:t> 明确时间顺序</a:t>
            </a:r>
            <a:r>
              <a:rPr lang="en-US" altLang="zh-CN" sz="2400">
                <a:latin typeface="微软雅黑" panose="020B0503020204020204" pitchFamily="34" charset="-122"/>
                <a:ea typeface="微软雅黑" panose="020B0503020204020204" pitchFamily="34" charset="-122"/>
                <a:sym typeface="+mn-ea"/>
              </a:rPr>
              <a:t>: </a:t>
            </a:r>
            <a:endParaRPr lang="en-US" altLang="zh-CN" sz="2400">
              <a:latin typeface="微软雅黑" panose="020B0503020204020204" pitchFamily="34" charset="-122"/>
              <a:ea typeface="微软雅黑" panose="020B0503020204020204" pitchFamily="34" charset="-122"/>
            </a:endParaRPr>
          </a:p>
          <a:p>
            <a:pPr algn="l" fontAlgn="auto">
              <a:lnSpc>
                <a:spcPts val="32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早上 </a:t>
            </a:r>
            <a:r>
              <a:rPr lang="en-US" altLang="zh-CN" sz="2400">
                <a:latin typeface="微软雅黑" panose="020B0503020204020204" pitchFamily="34" charset="-122"/>
                <a:ea typeface="微软雅黑" panose="020B0503020204020204" pitchFamily="34" charset="-122"/>
                <a:sym typeface="+mn-ea"/>
              </a:rPr>
              <a:t>In the morning,    </a:t>
            </a:r>
            <a:r>
              <a:rPr lang="zh-CN" altLang="en-US" sz="2400">
                <a:latin typeface="微软雅黑" panose="020B0503020204020204" pitchFamily="34" charset="-122"/>
                <a:ea typeface="微软雅黑" panose="020B0503020204020204" pitchFamily="34" charset="-122"/>
                <a:sym typeface="+mn-ea"/>
              </a:rPr>
              <a:t>下午 </a:t>
            </a:r>
            <a:r>
              <a:rPr lang="en-US" altLang="zh-CN" sz="2400">
                <a:latin typeface="微软雅黑" panose="020B0503020204020204" pitchFamily="34" charset="-122"/>
                <a:ea typeface="微软雅黑" panose="020B0503020204020204" pitchFamily="34" charset="-122"/>
                <a:sym typeface="+mn-ea"/>
              </a:rPr>
              <a:t>in the afternoon,   </a:t>
            </a:r>
            <a:endParaRPr lang="en-US" altLang="zh-CN" sz="2400">
              <a:latin typeface="微软雅黑" panose="020B0503020204020204" pitchFamily="34" charset="-122"/>
              <a:ea typeface="微软雅黑" panose="020B0503020204020204" pitchFamily="34" charset="-122"/>
            </a:endParaRPr>
          </a:p>
          <a:p>
            <a:pPr algn="l" fontAlgn="auto">
              <a:lnSpc>
                <a:spcPts val="32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晚上 </a:t>
            </a:r>
            <a:r>
              <a:rPr lang="en-US" altLang="zh-CN" sz="2400">
                <a:latin typeface="微软雅黑" panose="020B0503020204020204" pitchFamily="34" charset="-122"/>
                <a:ea typeface="微软雅黑" panose="020B0503020204020204" pitchFamily="34" charset="-122"/>
                <a:sym typeface="+mn-ea"/>
              </a:rPr>
              <a:t>in the evening</a:t>
            </a:r>
            <a:endParaRPr lang="en-US" altLang="zh-CN" sz="2400">
              <a:latin typeface="微软雅黑" panose="020B0503020204020204" pitchFamily="34" charset="-122"/>
              <a:ea typeface="微软雅黑" panose="020B0503020204020204" pitchFamily="34" charset="-122"/>
            </a:endParaRPr>
          </a:p>
          <a:p>
            <a:pPr algn="l" fontAlgn="auto">
              <a:lnSpc>
                <a:spcPts val="32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在</a:t>
            </a:r>
            <a:r>
              <a:rPr lang="en-US" altLang="zh-CN" sz="2400">
                <a:latin typeface="微软雅黑" panose="020B0503020204020204" pitchFamily="34" charset="-122"/>
                <a:ea typeface="微软雅黑" panose="020B0503020204020204" pitchFamily="34" charset="-122"/>
                <a:sym typeface="+mn-ea"/>
              </a:rPr>
              <a:t>2010</a:t>
            </a:r>
            <a:r>
              <a:rPr lang="zh-CN" altLang="en-US" sz="2400">
                <a:latin typeface="微软雅黑" panose="020B0503020204020204" pitchFamily="34" charset="-122"/>
                <a:ea typeface="微软雅黑" panose="020B0503020204020204" pitchFamily="34" charset="-122"/>
                <a:sym typeface="+mn-ea"/>
              </a:rPr>
              <a:t>年 </a:t>
            </a:r>
            <a:r>
              <a:rPr lang="en-US" altLang="zh-CN" sz="2400">
                <a:latin typeface="微软雅黑" panose="020B0503020204020204" pitchFamily="34" charset="-122"/>
                <a:ea typeface="微软雅黑" panose="020B0503020204020204" pitchFamily="34" charset="-122"/>
                <a:sym typeface="+mn-ea"/>
              </a:rPr>
              <a:t>in 2010 </a:t>
            </a:r>
            <a:endParaRPr lang="en-US" altLang="zh-CN" sz="2400">
              <a:latin typeface="微软雅黑" panose="020B0503020204020204" pitchFamily="34" charset="-122"/>
              <a:ea typeface="微软雅黑" panose="020B0503020204020204" pitchFamily="34" charset="-122"/>
            </a:endParaRPr>
          </a:p>
          <a:p>
            <a:pPr algn="l" fontAlgn="auto">
              <a:lnSpc>
                <a:spcPts val="32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上周 </a:t>
            </a:r>
            <a:r>
              <a:rPr lang="en-US" altLang="zh-CN" sz="2400">
                <a:latin typeface="微软雅黑" panose="020B0503020204020204" pitchFamily="34" charset="-122"/>
                <a:ea typeface="微软雅黑" panose="020B0503020204020204" pitchFamily="34" charset="-122"/>
                <a:sym typeface="+mn-ea"/>
              </a:rPr>
              <a:t>last week,   </a:t>
            </a:r>
            <a:r>
              <a:rPr lang="zh-CN" altLang="en-US" sz="2400">
                <a:latin typeface="微软雅黑" panose="020B0503020204020204" pitchFamily="34" charset="-122"/>
                <a:ea typeface="微软雅黑" panose="020B0503020204020204" pitchFamily="34" charset="-122"/>
                <a:sym typeface="+mn-ea"/>
              </a:rPr>
              <a:t>上个月 </a:t>
            </a:r>
            <a:r>
              <a:rPr lang="en-US" altLang="zh-CN" sz="2400">
                <a:latin typeface="微软雅黑" panose="020B0503020204020204" pitchFamily="34" charset="-122"/>
                <a:ea typeface="微软雅黑" panose="020B0503020204020204" pitchFamily="34" charset="-122"/>
                <a:sym typeface="+mn-ea"/>
              </a:rPr>
              <a:t>last month,  </a:t>
            </a:r>
            <a:r>
              <a:rPr lang="zh-CN" altLang="en-US" sz="2400">
                <a:latin typeface="微软雅黑" panose="020B0503020204020204" pitchFamily="34" charset="-122"/>
                <a:ea typeface="微软雅黑" panose="020B0503020204020204" pitchFamily="34" charset="-122"/>
                <a:sym typeface="+mn-ea"/>
              </a:rPr>
              <a:t>去年 </a:t>
            </a:r>
            <a:r>
              <a:rPr lang="en-US" altLang="zh-CN" sz="2400">
                <a:latin typeface="微软雅黑" panose="020B0503020204020204" pitchFamily="34" charset="-122"/>
                <a:ea typeface="微软雅黑" panose="020B0503020204020204" pitchFamily="34" charset="-122"/>
                <a:sym typeface="+mn-ea"/>
              </a:rPr>
              <a:t>last year</a:t>
            </a:r>
            <a:endParaRPr lang="en-US" altLang="zh-CN" sz="2400">
              <a:latin typeface="微软雅黑" panose="020B0503020204020204" pitchFamily="34" charset="-122"/>
              <a:ea typeface="微软雅黑" panose="020B0503020204020204" pitchFamily="34" charset="-122"/>
            </a:endParaRPr>
          </a:p>
          <a:p>
            <a:pPr algn="l" fontAlgn="auto">
              <a:lnSpc>
                <a:spcPts val="3200"/>
              </a:lnSpc>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sym typeface="+mn-ea"/>
              </a:rPr>
              <a:t>昨天 </a:t>
            </a:r>
            <a:r>
              <a:rPr lang="en-US" altLang="zh-CN" sz="2400">
                <a:latin typeface="微软雅黑" panose="020B0503020204020204" pitchFamily="34" charset="-122"/>
                <a:ea typeface="微软雅黑" panose="020B0503020204020204" pitchFamily="34" charset="-122"/>
                <a:sym typeface="+mn-ea"/>
              </a:rPr>
              <a:t>yesterday,  </a:t>
            </a:r>
            <a:r>
              <a:rPr lang="zh-CN" altLang="en-US" sz="2400">
                <a:latin typeface="微软雅黑" panose="020B0503020204020204" pitchFamily="34" charset="-122"/>
                <a:ea typeface="微软雅黑" panose="020B0503020204020204" pitchFamily="34" charset="-122"/>
                <a:sym typeface="+mn-ea"/>
              </a:rPr>
              <a:t>今天 </a:t>
            </a:r>
            <a:r>
              <a:rPr lang="en-US" altLang="zh-CN" sz="2400">
                <a:latin typeface="微软雅黑" panose="020B0503020204020204" pitchFamily="34" charset="-122"/>
                <a:ea typeface="微软雅黑" panose="020B0503020204020204" pitchFamily="34" charset="-122"/>
                <a:sym typeface="+mn-ea"/>
              </a:rPr>
              <a:t>today,   </a:t>
            </a:r>
            <a:r>
              <a:rPr lang="zh-CN" altLang="en-US" sz="2400">
                <a:latin typeface="微软雅黑" panose="020B0503020204020204" pitchFamily="34" charset="-122"/>
                <a:ea typeface="微软雅黑" panose="020B0503020204020204" pitchFamily="34" charset="-122"/>
                <a:sym typeface="+mn-ea"/>
              </a:rPr>
              <a:t>明天 </a:t>
            </a:r>
            <a:r>
              <a:rPr lang="en-US" altLang="zh-CN" sz="2400">
                <a:latin typeface="微软雅黑" panose="020B0503020204020204" pitchFamily="34" charset="-122"/>
                <a:ea typeface="微软雅黑" panose="020B0503020204020204" pitchFamily="34" charset="-122"/>
                <a:sym typeface="+mn-ea"/>
              </a:rPr>
              <a:t>tomorrow</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754380" y="348615"/>
            <a:ext cx="10545445" cy="6492875"/>
          </a:xfrm>
          <a:prstGeom prst="rect">
            <a:avLst/>
          </a:prstGeom>
          <a:noFill/>
        </p:spPr>
        <p:txBody>
          <a:bodyPr wrap="square" rtlCol="0" anchor="t">
            <a:spAutoFit/>
          </a:bodyPr>
          <a:p>
            <a:pPr algn="l"/>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rPr>
              <a:t>考试时间：</a:t>
            </a:r>
            <a:endParaRPr lang="zh-CN" altLang="en-US" sz="3200">
              <a:solidFill>
                <a:srgbClr val="C00000"/>
              </a:solidFill>
              <a:latin typeface="宋体" panose="02010600030101010101" pitchFamily="2" charset="-122"/>
              <a:ea typeface="宋体" panose="02010600030101010101" pitchFamily="2" charset="-122"/>
              <a:cs typeface="宋体" panose="02010600030101010101" pitchFamily="2" charset="-122"/>
            </a:endParaRPr>
          </a:p>
          <a:p>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一般每年的统考计划安排 3 次，分别在 </a:t>
            </a:r>
            <a:r>
              <a:rPr lang="zh-CN" altLang="en-US" sz="3200" b="1">
                <a:solidFill>
                  <a:srgbClr val="7030A0"/>
                </a:solidFill>
                <a:latin typeface="宋体" panose="02010600030101010101" pitchFamily="2" charset="-122"/>
                <a:ea typeface="宋体" panose="02010600030101010101" pitchFamily="2" charset="-122"/>
                <a:cs typeface="宋体" panose="02010600030101010101" pitchFamily="2" charset="-122"/>
              </a:rPr>
              <a:t>4 月、9 月和 12 月</a:t>
            </a:r>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进行。</a:t>
            </a:r>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rPr>
              <a:t>考试形式：</a:t>
            </a:r>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机考形式【考试题库当中（数千题）随机抽取一定数量（</a:t>
            </a:r>
            <a:r>
              <a:rPr lang="en-US" altLang="zh-CN"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32</a:t>
            </a:r>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题</a:t>
            </a:r>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）的题目组成一套试卷】，电脑上机作答，</a:t>
            </a:r>
            <a:r>
              <a:rPr lang="zh-CN" altLang="en-US" sz="3200" b="1">
                <a:solidFill>
                  <a:srgbClr val="7030A0"/>
                </a:solidFill>
                <a:latin typeface="宋体" panose="02010600030101010101" pitchFamily="2" charset="-122"/>
                <a:ea typeface="宋体" panose="02010600030101010101" pitchFamily="2" charset="-122"/>
                <a:cs typeface="宋体" panose="02010600030101010101" pitchFamily="2" charset="-122"/>
              </a:rPr>
              <a:t>满分 100 分，时间 90 分钟！</a:t>
            </a:r>
            <a:endParaRPr lang="zh-CN" altLang="en-US" sz="3200" b="1">
              <a:solidFill>
                <a:srgbClr val="7030A0"/>
              </a:solidFill>
              <a:latin typeface="宋体" panose="02010600030101010101" pitchFamily="2" charset="-122"/>
              <a:ea typeface="宋体" panose="02010600030101010101" pitchFamily="2" charset="-122"/>
              <a:cs typeface="宋体" panose="02010600030101010101" pitchFamily="2" charset="-122"/>
            </a:endParaRPr>
          </a:p>
          <a:p>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zh-CN" altLang="en-US" sz="3200">
                <a:solidFill>
                  <a:srgbClr val="FF0000"/>
                </a:solidFill>
                <a:latin typeface="宋体" panose="02010600030101010101" pitchFamily="2" charset="-122"/>
                <a:ea typeface="宋体" panose="02010600030101010101" pitchFamily="2" charset="-122"/>
                <a:cs typeface="宋体" panose="02010600030101010101" pitchFamily="2" charset="-122"/>
              </a:rPr>
              <a:t>机考注意点：</a:t>
            </a:r>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en-US" altLang="zh-CN"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携带二代身份证、准考证</a:t>
            </a:r>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en-US" altLang="zh-CN"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2.</a:t>
            </a:r>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切记不要迟到</a:t>
            </a:r>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en-US" altLang="zh-CN"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3.</a:t>
            </a:r>
            <a:r>
              <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离场时，点击交卷按钮</a:t>
            </a:r>
            <a:endParaRPr lang="zh-CN" altLang="en-US" sz="32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215390" y="1127760"/>
            <a:ext cx="10462260" cy="5836285"/>
          </a:xfrm>
          <a:prstGeom prst="rect">
            <a:avLst/>
          </a:prstGeom>
          <a:noFill/>
        </p:spPr>
        <p:txBody>
          <a:bodyPr wrap="square" rtlCol="0" anchor="t">
            <a:spAutoFit/>
          </a:bodyPr>
          <a:p>
            <a:pPr fontAlgn="auto">
              <a:lnSpc>
                <a:spcPts val="3200"/>
              </a:lnSpc>
              <a:buChar char="•"/>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题目：</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My Plan for the National Day Holiday   </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国庆节计划</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buChar char="•"/>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buChar char="•"/>
            </a:pPr>
            <a:r>
              <a:rPr lang="zh-CN" altLang="en-US" sz="2400">
                <a:latin typeface="宋体" panose="02010600030101010101" pitchFamily="2" charset="-122"/>
                <a:ea typeface="宋体" panose="02010600030101010101" pitchFamily="2" charset="-122"/>
                <a:cs typeface="宋体" panose="02010600030101010101" pitchFamily="2" charset="-122"/>
                <a:sym typeface="+mn-ea"/>
              </a:rPr>
              <a:t>范文：</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National Holiday  is coming. There are altogether</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7 days, so I need to plan it </a:t>
            </a:r>
            <a:r>
              <a:rPr lang="en-US" altLang="zh-CN" sz="2400" u="sng">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 advance</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（事先）</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br>
              <a:rPr lang="en-US" altLang="zh-CN" sz="2400">
                <a:latin typeface="宋体" panose="02010600030101010101" pitchFamily="2" charset="-122"/>
                <a:ea typeface="宋体" panose="02010600030101010101" pitchFamily="2" charset="-122"/>
                <a:cs typeface="宋体" panose="02010600030101010101" pitchFamily="2" charset="-122"/>
                <a:sym typeface="+mn-ea"/>
              </a:rPr>
            </a:b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Firstly</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I plan to have a good rest for the first two days when I can have a good sleep and don’t worry to get up late, </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and then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do a good cleaning of the home. </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Secondly</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I would go to Zhouzhuang, a traditional</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（传统的）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southern town with my husband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for a two days’ trip</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（旅途，旅行）</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I hope I like it. </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Thirdly</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I would fly</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（飞往）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to Beijing to attend</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（参加）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my classmate’s wedding</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（婚礼）</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fontAlgn="auto">
              <a:lnSpc>
                <a:spcPts val="3200"/>
              </a:lnSpc>
              <a:buFont typeface="Arial" panose="020B0604020202020204" pitchFamily="34" charset="0"/>
              <a:buNone/>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These above are my plans for the National Holiday.</a:t>
            </a:r>
            <a:br>
              <a:rPr lang="en-US" altLang="zh-CN">
                <a:latin typeface="宋体" panose="02010600030101010101" pitchFamily="2" charset="-122"/>
                <a:ea typeface="宋体" panose="02010600030101010101" pitchFamily="2" charset="-122"/>
                <a:cs typeface="宋体" panose="02010600030101010101" pitchFamily="2" charset="-122"/>
                <a:sym typeface="+mn-ea"/>
              </a:rPr>
            </a:b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807970" y="208280"/>
            <a:ext cx="6045835" cy="768350"/>
          </a:xfrm>
          <a:prstGeom prst="rect">
            <a:avLst/>
          </a:prstGeom>
          <a:noFill/>
        </p:spPr>
        <p:txBody>
          <a:bodyPr wrap="square" rtlCol="0">
            <a:spAutoFit/>
          </a:bodyPr>
          <a:p>
            <a:pPr algn="ctr"/>
            <a:r>
              <a:rPr lang="zh-CN" altLang="en-US" sz="4400" b="1">
                <a:solidFill>
                  <a:schemeClr val="accent1"/>
                </a:solidFill>
                <a:effectLst>
                  <a:outerShdw blurRad="38100" dist="38100" dir="2700000" algn="tl">
                    <a:srgbClr val="000000">
                      <a:alpha val="43137"/>
                    </a:srgbClr>
                  </a:outerShdw>
                </a:effectLst>
              </a:rPr>
              <a:t>例题解析</a:t>
            </a:r>
            <a:endParaRPr lang="zh-CN" altLang="en-US" sz="4400" b="1">
              <a:solidFill>
                <a:schemeClr val="accent1"/>
              </a:solidFill>
              <a:effectLst>
                <a:outerShdw blurRad="38100" dist="38100" dir="2700000" algn="tl">
                  <a:srgbClr val="000000">
                    <a:alpha val="43137"/>
                  </a:srgbClr>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1259840" y="1056005"/>
            <a:ext cx="10186670" cy="4892675"/>
          </a:xfrm>
          <a:prstGeom prst="rect">
            <a:avLst/>
          </a:prstGeom>
          <a:noFill/>
        </p:spPr>
        <p:txBody>
          <a:bodyPr wrap="square" rtlCol="0">
            <a:spAutoFit/>
          </a:bodyPr>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I think</a:t>
            </a:r>
            <a:r>
              <a:rPr lang="zh-CN" altLang="en-US" sz="2400">
                <a:latin typeface="宋体" panose="02010600030101010101" pitchFamily="2" charset="-122"/>
                <a:ea typeface="宋体" panose="02010600030101010101" pitchFamily="2" charset="-122"/>
                <a:cs typeface="宋体" panose="02010600030101010101" pitchFamily="2" charset="-122"/>
              </a:rPr>
              <a:t>（此处抄写作文题目）</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is an interesting topic.</a:t>
            </a:r>
            <a:r>
              <a:rPr lang="zh-CN" altLang="en-US" sz="2400">
                <a:latin typeface="宋体" panose="02010600030101010101" pitchFamily="2" charset="-122"/>
                <a:ea typeface="宋体" panose="02010600030101010101" pitchFamily="2" charset="-122"/>
                <a:cs typeface="宋体" panose="02010600030101010101" pitchFamily="2" charset="-122"/>
              </a:rPr>
              <a:t>我认为（作文题目）是一个有趣的话题。</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Many people around me are talking about this.</a:t>
            </a:r>
            <a:r>
              <a:rPr lang="zh-CN" altLang="en-US" sz="2400">
                <a:latin typeface="宋体" panose="02010600030101010101" pitchFamily="2" charset="-122"/>
                <a:ea typeface="宋体" panose="02010600030101010101" pitchFamily="2" charset="-122"/>
                <a:cs typeface="宋体" panose="02010600030101010101" pitchFamily="2" charset="-122"/>
              </a:rPr>
              <a:t>我周围的许多人都在谈论这个。</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In my opinion, we should understand</a:t>
            </a:r>
            <a:r>
              <a:rPr lang="zh-CN" altLang="en-US" sz="2400">
                <a:latin typeface="宋体" panose="02010600030101010101" pitchFamily="2" charset="-122"/>
                <a:ea typeface="宋体" panose="02010600030101010101" pitchFamily="2" charset="-122"/>
                <a:cs typeface="宋体" panose="02010600030101010101" pitchFamily="2" charset="-122"/>
              </a:rPr>
              <a:t>（此处抄写作文题目）</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like this .</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在我看来，我们应该明白（作文题目）是这样的。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First,</a:t>
            </a:r>
            <a:r>
              <a:rPr lang="zh-CN" altLang="en-US" sz="2400">
                <a:latin typeface="宋体" panose="02010600030101010101" pitchFamily="2" charset="-122"/>
                <a:ea typeface="宋体" panose="02010600030101010101" pitchFamily="2" charset="-122"/>
                <a:cs typeface="宋体" panose="02010600030101010101" pitchFamily="2" charset="-122"/>
              </a:rPr>
              <a:t>此处翻译题目中的中文提示 1（如果实在不会写，可抄写阅读理解中的意义有关联的句子两到三个凑数，如能做适当修改更好）</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Second,</a:t>
            </a:r>
            <a:r>
              <a:rPr lang="zh-CN" altLang="en-US" sz="2400">
                <a:latin typeface="宋体" panose="02010600030101010101" pitchFamily="2" charset="-122"/>
                <a:ea typeface="宋体" panose="02010600030101010101" pitchFamily="2" charset="-122"/>
                <a:cs typeface="宋体" panose="02010600030101010101" pitchFamily="2" charset="-122"/>
              </a:rPr>
              <a:t> 此处翻译题目中的中文提示 2（如果实在不会写，可抄写阅读理解中的意义有关联的句子两到三个凑数，如能做适当修改更好）</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In conclusion, let's pay more and more attention to this together from now on.</a:t>
            </a:r>
            <a:r>
              <a:rPr lang="zh-CN" altLang="en-US" sz="2400">
                <a:latin typeface="宋体" panose="02010600030101010101" pitchFamily="2" charset="-122"/>
                <a:ea typeface="宋体" panose="02010600030101010101" pitchFamily="2" charset="-122"/>
                <a:cs typeface="宋体" panose="02010600030101010101" pitchFamily="2" charset="-122"/>
              </a:rPr>
              <a:t>总之，从现在开始，让我们越来越关注这个话题。</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194685" y="287655"/>
            <a:ext cx="5300980" cy="768350"/>
          </a:xfrm>
          <a:prstGeom prst="rect">
            <a:avLst/>
          </a:prstGeom>
          <a:noFill/>
        </p:spPr>
        <p:txBody>
          <a:bodyPr wrap="square" rtlCol="0">
            <a:spAutoFit/>
          </a:bodyPr>
          <a:p>
            <a:pPr algn="ctr"/>
            <a:r>
              <a:rPr lang="en-US" altLang="zh-CN" sz="4400" b="1">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4400" b="1">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写作万能模板</a:t>
            </a:r>
            <a:endParaRPr lang="zh-CN" altLang="en-US" sz="4400" b="1">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pic>
        <p:nvPicPr>
          <p:cNvPr id="57348" name="图片 1" descr="timg"/>
          <p:cNvPicPr>
            <a:picLocks noChangeAspect="1"/>
          </p:cNvPicPr>
          <p:nvPr/>
        </p:nvPicPr>
        <p:blipFill>
          <a:blip r:embed="rId3"/>
          <a:stretch>
            <a:fillRect/>
          </a:stretch>
        </p:blipFill>
        <p:spPr>
          <a:xfrm>
            <a:off x="25400" y="-9525"/>
            <a:ext cx="12265025" cy="690308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16384"/>
          <p:cNvGraphicFramePr/>
          <p:nvPr>
            <p:ph idx="1"/>
            <p:custDataLst>
              <p:tags r:id="rId1"/>
            </p:custDataLst>
          </p:nvPr>
        </p:nvGraphicFramePr>
        <p:xfrm>
          <a:off x="-25717" y="11113"/>
          <a:ext cx="12219305" cy="6007100"/>
        </p:xfrm>
        <a:graphic>
          <a:graphicData uri="http://schemas.openxmlformats.org/drawingml/2006/table">
            <a:tbl>
              <a:tblPr/>
              <a:tblGrid>
                <a:gridCol w="1424305"/>
                <a:gridCol w="2508250"/>
                <a:gridCol w="2287905"/>
                <a:gridCol w="1757045"/>
                <a:gridCol w="908685"/>
                <a:gridCol w="974725"/>
                <a:gridCol w="932180"/>
                <a:gridCol w="1426210"/>
              </a:tblGrid>
              <a:tr h="88328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华文楷体" panose="02010600040101010101" pitchFamily="2" charset="-122"/>
                          <a:ea typeface="华文楷体" panose="02010600040101010101" pitchFamily="2" charset="-122"/>
                        </a:rPr>
                        <a:t>部分</a:t>
                      </a:r>
                      <a:endParaRPr lang="zh-CN" altLang="zh-CN" sz="2400" b="1">
                        <a:solidFill>
                          <a:srgbClr val="00000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华文楷体" panose="02010600040101010101" pitchFamily="2" charset="-122"/>
                          <a:ea typeface="华文楷体" panose="02010600040101010101" pitchFamily="2" charset="-122"/>
                        </a:rPr>
                        <a:t>项目</a:t>
                      </a:r>
                      <a:endParaRPr lang="zh-CN" altLang="zh-CN" sz="2400" b="1">
                        <a:solidFill>
                          <a:srgbClr val="00000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华文楷体" panose="02010600040101010101" pitchFamily="2" charset="-122"/>
                          <a:ea typeface="华文楷体" panose="02010600040101010101" pitchFamily="2" charset="-122"/>
                        </a:rPr>
                        <a:t>内容</a:t>
                      </a:r>
                      <a:endParaRPr lang="zh-CN" altLang="zh-CN" sz="2400" b="1">
                        <a:solidFill>
                          <a:srgbClr val="00000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华文楷体" panose="02010600040101010101" pitchFamily="2" charset="-122"/>
                          <a:ea typeface="华文楷体" panose="02010600040101010101" pitchFamily="2" charset="-122"/>
                        </a:rPr>
                        <a:t>题型</a:t>
                      </a:r>
                      <a:endParaRPr lang="zh-CN" altLang="zh-CN" sz="2400" b="1">
                        <a:solidFill>
                          <a:srgbClr val="00000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华文楷体" panose="02010600040101010101" pitchFamily="2" charset="-122"/>
                          <a:ea typeface="华文楷体" panose="02010600040101010101" pitchFamily="2" charset="-122"/>
                        </a:rPr>
                        <a:t>题量</a:t>
                      </a:r>
                      <a:endParaRPr lang="zh-CN" altLang="zh-CN" sz="2400" b="1">
                        <a:solidFill>
                          <a:srgbClr val="00000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华文楷体" panose="02010600040101010101" pitchFamily="2" charset="-122"/>
                          <a:ea typeface="华文楷体" panose="02010600040101010101" pitchFamily="2" charset="-122"/>
                        </a:rPr>
                        <a:t>分值</a:t>
                      </a:r>
                      <a:endParaRPr lang="zh-CN" altLang="zh-CN" sz="2400" b="1">
                        <a:solidFill>
                          <a:srgbClr val="00000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华文楷体" panose="02010600040101010101" pitchFamily="2" charset="-122"/>
                          <a:ea typeface="华文楷体" panose="02010600040101010101" pitchFamily="2" charset="-122"/>
                        </a:rPr>
                        <a:t>总分</a:t>
                      </a:r>
                      <a:endParaRPr lang="zh-CN" altLang="zh-CN" sz="2400" b="1">
                        <a:solidFill>
                          <a:srgbClr val="00000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b="1">
                          <a:solidFill>
                            <a:srgbClr val="7030A0"/>
                          </a:solidFill>
                          <a:latin typeface="华文楷体" panose="02010600040101010101" pitchFamily="2" charset="-122"/>
                          <a:ea typeface="华文楷体" panose="02010600040101010101" pitchFamily="2" charset="-122"/>
                        </a:rPr>
                        <a:t>题号</a:t>
                      </a:r>
                      <a:endParaRPr lang="zh-CN" altLang="zh-CN" sz="2400" b="1">
                        <a:solidFill>
                          <a:srgbClr val="7030A0"/>
                        </a:solidFill>
                        <a:latin typeface="华文楷体" panose="02010600040101010101" pitchFamily="2" charset="-122"/>
                        <a:ea typeface="华文楷体" panose="02010600040101010101" pitchFamily="2"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FFC000"/>
                    </a:solidFill>
                  </a:tcPr>
                </a:tc>
              </a:tr>
              <a:tr h="6851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b="1">
                          <a:solidFill>
                            <a:srgbClr val="000000"/>
                          </a:solidFill>
                          <a:latin typeface="微软雅黑" panose="020B0503020204020204" pitchFamily="34" charset="-122"/>
                          <a:ea typeface="微软雅黑" panose="020B0503020204020204" pitchFamily="34" charset="-122"/>
                        </a:rPr>
                        <a:t>（</a:t>
                      </a:r>
                      <a:r>
                        <a:rPr lang="en-US" altLang="zh-CN" sz="2400" b="1">
                          <a:solidFill>
                            <a:srgbClr val="000000"/>
                          </a:solidFill>
                          <a:latin typeface="微软雅黑" panose="020B0503020204020204" pitchFamily="34" charset="-122"/>
                          <a:ea typeface="微软雅黑" panose="020B0503020204020204" pitchFamily="34" charset="-122"/>
                        </a:rPr>
                        <a:t>1</a:t>
                      </a:r>
                      <a:r>
                        <a:rPr lang="zh-CN" altLang="en-US" sz="2400" b="1">
                          <a:solidFill>
                            <a:srgbClr val="000000"/>
                          </a:solidFill>
                          <a:latin typeface="微软雅黑" panose="020B0503020204020204" pitchFamily="34" charset="-122"/>
                          <a:ea typeface="微软雅黑" panose="020B0503020204020204" pitchFamily="34" charset="-122"/>
                        </a:rPr>
                        <a:t>）</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a:solidFill>
                            <a:srgbClr val="000000"/>
                          </a:solidFill>
                          <a:latin typeface="微软雅黑" panose="020B0503020204020204" pitchFamily="34" charset="-122"/>
                          <a:ea typeface="微软雅黑" panose="020B0503020204020204" pitchFamily="34" charset="-122"/>
                        </a:rPr>
                        <a:t>交际用语</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000">
                          <a:solidFill>
                            <a:srgbClr val="000000"/>
                          </a:solidFill>
                          <a:latin typeface="微软雅黑" panose="020B0503020204020204" pitchFamily="34" charset="-122"/>
                          <a:ea typeface="微软雅黑" panose="020B0503020204020204" pitchFamily="34" charset="-122"/>
                        </a:rPr>
                        <a:t>5个简短对话</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单项</a:t>
                      </a:r>
                      <a:endParaRPr lang="en-US" altLang="zh-CN" sz="2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选择</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5</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3</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15</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7030A0"/>
                          </a:solidFill>
                          <a:latin typeface="微软雅黑" panose="020B0503020204020204" pitchFamily="34" charset="-122"/>
                          <a:ea typeface="微软雅黑" panose="020B0503020204020204" pitchFamily="34" charset="-122"/>
                        </a:rPr>
                        <a:t>1-5</a:t>
                      </a:r>
                      <a:endParaRPr lang="zh-CN" altLang="zh-CN" sz="2400">
                        <a:solidFill>
                          <a:srgbClr val="7030A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123380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b="1">
                          <a:solidFill>
                            <a:srgbClr val="000000"/>
                          </a:solidFill>
                          <a:latin typeface="微软雅黑" panose="020B0503020204020204" pitchFamily="34" charset="-122"/>
                          <a:ea typeface="微软雅黑" panose="020B0503020204020204" pitchFamily="34" charset="-122"/>
                        </a:rPr>
                        <a:t>（</a:t>
                      </a:r>
                      <a:r>
                        <a:rPr lang="en-US" altLang="zh-CN" sz="2400" b="1">
                          <a:solidFill>
                            <a:srgbClr val="000000"/>
                          </a:solidFill>
                          <a:latin typeface="微软雅黑" panose="020B0503020204020204" pitchFamily="34" charset="-122"/>
                          <a:ea typeface="微软雅黑" panose="020B0503020204020204" pitchFamily="34" charset="-122"/>
                        </a:rPr>
                        <a:t>2</a:t>
                      </a:r>
                      <a:r>
                        <a:rPr lang="zh-CN" altLang="en-US" sz="2400" b="1">
                          <a:solidFill>
                            <a:srgbClr val="000000"/>
                          </a:solidFill>
                          <a:latin typeface="微软雅黑" panose="020B0503020204020204" pitchFamily="34" charset="-122"/>
                          <a:ea typeface="微软雅黑" panose="020B0503020204020204" pitchFamily="34" charset="-122"/>
                        </a:rPr>
                        <a:t>）</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a:solidFill>
                            <a:srgbClr val="000000"/>
                          </a:solidFill>
                          <a:latin typeface="微软雅黑" panose="020B0503020204020204" pitchFamily="34" charset="-122"/>
                          <a:ea typeface="微软雅黑" panose="020B0503020204020204" pitchFamily="34" charset="-122"/>
                        </a:rPr>
                        <a:t>阅读理解</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000">
                          <a:solidFill>
                            <a:srgbClr val="000000"/>
                          </a:solidFill>
                          <a:latin typeface="微软雅黑" panose="020B0503020204020204" pitchFamily="34" charset="-122"/>
                          <a:ea typeface="微软雅黑" panose="020B0503020204020204" pitchFamily="34" charset="-122"/>
                        </a:rPr>
                        <a:t>2篇短文</a:t>
                      </a:r>
                      <a:endParaRPr lang="en-US" altLang="zh-CN" sz="2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en-US" altLang="zh-CN" sz="2000">
                          <a:solidFill>
                            <a:srgbClr val="000000"/>
                          </a:solidFill>
                          <a:latin typeface="微软雅黑" panose="020B0503020204020204" pitchFamily="34" charset="-122"/>
                          <a:ea typeface="微软雅黑" panose="020B0503020204020204" pitchFamily="34" charset="-122"/>
                        </a:rPr>
                        <a:t>每篇5道题</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正误判断</a:t>
                      </a:r>
                      <a:endParaRPr lang="zh-CN" altLang="zh-CN" sz="2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单项选择</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10</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2</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20</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7030A0"/>
                          </a:solidFill>
                          <a:latin typeface="微软雅黑" panose="020B0503020204020204" pitchFamily="34" charset="-122"/>
                          <a:ea typeface="微软雅黑" panose="020B0503020204020204" pitchFamily="34" charset="-122"/>
                        </a:rPr>
                        <a:t>6-10</a:t>
                      </a:r>
                      <a:endParaRPr lang="en-US" altLang="zh-CN" sz="2400">
                        <a:solidFill>
                          <a:srgbClr val="7030A0"/>
                        </a:solidFill>
                        <a:latin typeface="微软雅黑" panose="020B0503020204020204" pitchFamily="34" charset="-122"/>
                        <a:ea typeface="微软雅黑" panose="020B0503020204020204" pitchFamily="34" charset="-122"/>
                      </a:endParaRPr>
                    </a:p>
                    <a:p>
                      <a:pPr lvl="0" algn="ctr" eaLnBrk="1" fontAlgn="ctr" hangingPunct="1">
                        <a:buNone/>
                      </a:pPr>
                      <a:r>
                        <a:rPr lang="en-US" altLang="zh-CN" sz="2400">
                          <a:solidFill>
                            <a:srgbClr val="7030A0"/>
                          </a:solidFill>
                          <a:latin typeface="微软雅黑" panose="020B0503020204020204" pitchFamily="34" charset="-122"/>
                          <a:ea typeface="微软雅黑" panose="020B0503020204020204" pitchFamily="34" charset="-122"/>
                        </a:rPr>
                        <a:t>11-15</a:t>
                      </a:r>
                      <a:endParaRPr lang="zh-CN" altLang="zh-CN" sz="2400">
                        <a:solidFill>
                          <a:srgbClr val="7030A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68643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b="1">
                          <a:solidFill>
                            <a:srgbClr val="000000"/>
                          </a:solidFill>
                          <a:latin typeface="微软雅黑" panose="020B0503020204020204" pitchFamily="34" charset="-122"/>
                          <a:ea typeface="微软雅黑" panose="020B0503020204020204" pitchFamily="34" charset="-122"/>
                        </a:rPr>
                        <a:t>（</a:t>
                      </a:r>
                      <a:r>
                        <a:rPr lang="en-US" altLang="zh-CN" sz="2400" b="1">
                          <a:solidFill>
                            <a:srgbClr val="000000"/>
                          </a:solidFill>
                          <a:latin typeface="微软雅黑" panose="020B0503020204020204" pitchFamily="34" charset="-122"/>
                          <a:ea typeface="微软雅黑" panose="020B0503020204020204" pitchFamily="34" charset="-122"/>
                        </a:rPr>
                        <a:t>3</a:t>
                      </a:r>
                      <a:r>
                        <a:rPr lang="zh-CN" altLang="en-US" sz="2400" b="1">
                          <a:solidFill>
                            <a:srgbClr val="000000"/>
                          </a:solidFill>
                          <a:latin typeface="微软雅黑" panose="020B0503020204020204" pitchFamily="34" charset="-122"/>
                          <a:ea typeface="微软雅黑" panose="020B0503020204020204" pitchFamily="34" charset="-122"/>
                        </a:rPr>
                        <a:t>）</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a:solidFill>
                            <a:srgbClr val="000000"/>
                          </a:solidFill>
                          <a:latin typeface="微软雅黑" panose="020B0503020204020204" pitchFamily="34" charset="-122"/>
                          <a:ea typeface="微软雅黑" panose="020B0503020204020204" pitchFamily="34" charset="-122"/>
                        </a:rPr>
                        <a:t>词汇与结构</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000">
                          <a:solidFill>
                            <a:srgbClr val="000000"/>
                          </a:solidFill>
                          <a:latin typeface="微软雅黑" panose="020B0503020204020204" pitchFamily="34" charset="-122"/>
                          <a:ea typeface="微软雅黑" panose="020B0503020204020204" pitchFamily="34" charset="-122"/>
                        </a:rPr>
                        <a:t>5个单句</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单项</a:t>
                      </a:r>
                      <a:endParaRPr lang="en-US" altLang="zh-CN" sz="2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选择</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5</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2</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10</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7030A0"/>
                          </a:solidFill>
                          <a:latin typeface="微软雅黑" panose="020B0503020204020204" pitchFamily="34" charset="-122"/>
                          <a:ea typeface="微软雅黑" panose="020B0503020204020204" pitchFamily="34" charset="-122"/>
                        </a:rPr>
                        <a:t>16-20</a:t>
                      </a:r>
                      <a:endParaRPr lang="zh-CN" altLang="zh-CN" sz="2400">
                        <a:solidFill>
                          <a:srgbClr val="7030A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6851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b="1">
                          <a:solidFill>
                            <a:srgbClr val="000000"/>
                          </a:solidFill>
                          <a:latin typeface="微软雅黑" panose="020B0503020204020204" pitchFamily="34" charset="-122"/>
                          <a:ea typeface="微软雅黑" panose="020B0503020204020204" pitchFamily="34" charset="-122"/>
                        </a:rPr>
                        <a:t>（</a:t>
                      </a:r>
                      <a:r>
                        <a:rPr lang="en-US" altLang="zh-CN" sz="2400" b="1">
                          <a:solidFill>
                            <a:srgbClr val="000000"/>
                          </a:solidFill>
                          <a:latin typeface="微软雅黑" panose="020B0503020204020204" pitchFamily="34" charset="-122"/>
                          <a:ea typeface="微软雅黑" panose="020B0503020204020204" pitchFamily="34" charset="-122"/>
                        </a:rPr>
                        <a:t>4</a:t>
                      </a:r>
                      <a:r>
                        <a:rPr lang="zh-CN" altLang="en-US" sz="2400" b="1">
                          <a:solidFill>
                            <a:srgbClr val="000000"/>
                          </a:solidFill>
                          <a:latin typeface="微软雅黑" panose="020B0503020204020204" pitchFamily="34" charset="-122"/>
                          <a:ea typeface="微软雅黑" panose="020B0503020204020204" pitchFamily="34" charset="-122"/>
                        </a:rPr>
                        <a:t>）</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a:solidFill>
                            <a:srgbClr val="000000"/>
                          </a:solidFill>
                          <a:latin typeface="微软雅黑" panose="020B0503020204020204" pitchFamily="34" charset="-122"/>
                          <a:ea typeface="微软雅黑" panose="020B0503020204020204" pitchFamily="34" charset="-122"/>
                        </a:rPr>
                        <a:t>选词填空</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000">
                          <a:solidFill>
                            <a:srgbClr val="000000"/>
                          </a:solidFill>
                          <a:latin typeface="微软雅黑" panose="020B0503020204020204" pitchFamily="34" charset="-122"/>
                          <a:ea typeface="微软雅黑" panose="020B0503020204020204" pitchFamily="34" charset="-122"/>
                        </a:rPr>
                        <a:t>1篇短文</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单项</a:t>
                      </a:r>
                      <a:endParaRPr lang="en-US" altLang="zh-CN" sz="2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选择</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5</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3</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15</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7030A0"/>
                          </a:solidFill>
                          <a:latin typeface="微软雅黑" panose="020B0503020204020204" pitchFamily="34" charset="-122"/>
                          <a:ea typeface="微软雅黑" panose="020B0503020204020204" pitchFamily="34" charset="-122"/>
                        </a:rPr>
                        <a:t>21-25</a:t>
                      </a:r>
                      <a:endParaRPr lang="zh-CN" altLang="zh-CN" sz="2400">
                        <a:solidFill>
                          <a:srgbClr val="7030A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57404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b="1">
                          <a:solidFill>
                            <a:srgbClr val="000000"/>
                          </a:solidFill>
                          <a:latin typeface="微软雅黑" panose="020B0503020204020204" pitchFamily="34" charset="-122"/>
                          <a:ea typeface="微软雅黑" panose="020B0503020204020204" pitchFamily="34" charset="-122"/>
                        </a:rPr>
                        <a:t>（</a:t>
                      </a:r>
                      <a:r>
                        <a:rPr lang="en-US" altLang="zh-CN" sz="2400" b="1">
                          <a:solidFill>
                            <a:srgbClr val="000000"/>
                          </a:solidFill>
                          <a:latin typeface="微软雅黑" panose="020B0503020204020204" pitchFamily="34" charset="-122"/>
                          <a:ea typeface="微软雅黑" panose="020B0503020204020204" pitchFamily="34" charset="-122"/>
                        </a:rPr>
                        <a:t>5</a:t>
                      </a:r>
                      <a:r>
                        <a:rPr lang="zh-CN" altLang="en-US" sz="2400" b="1">
                          <a:solidFill>
                            <a:srgbClr val="000000"/>
                          </a:solidFill>
                          <a:latin typeface="微软雅黑" panose="020B0503020204020204" pitchFamily="34" charset="-122"/>
                          <a:ea typeface="微软雅黑" panose="020B0503020204020204" pitchFamily="34" charset="-122"/>
                        </a:rPr>
                        <a:t>）</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a:solidFill>
                            <a:srgbClr val="000000"/>
                          </a:solidFill>
                          <a:latin typeface="微软雅黑" panose="020B0503020204020204" pitchFamily="34" charset="-122"/>
                          <a:ea typeface="微软雅黑" panose="020B0503020204020204" pitchFamily="34" charset="-122"/>
                        </a:rPr>
                        <a:t>英译汉</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000">
                          <a:solidFill>
                            <a:srgbClr val="000000"/>
                          </a:solidFill>
                          <a:latin typeface="微软雅黑" panose="020B0503020204020204" pitchFamily="34" charset="-122"/>
                          <a:ea typeface="微软雅黑" panose="020B0503020204020204" pitchFamily="34" charset="-122"/>
                        </a:rPr>
                        <a:t>6个单句</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笔译</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6</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5</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30</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7030A0"/>
                          </a:solidFill>
                          <a:latin typeface="微软雅黑" panose="020B0503020204020204" pitchFamily="34" charset="-122"/>
                          <a:ea typeface="微软雅黑" panose="020B0503020204020204" pitchFamily="34" charset="-122"/>
                        </a:rPr>
                        <a:t>26-31</a:t>
                      </a:r>
                      <a:endParaRPr lang="zh-CN" altLang="zh-CN" sz="2400">
                        <a:solidFill>
                          <a:srgbClr val="7030A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6851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2400" b="1">
                          <a:solidFill>
                            <a:srgbClr val="000000"/>
                          </a:solidFill>
                          <a:latin typeface="微软雅黑" panose="020B0503020204020204" pitchFamily="34" charset="-122"/>
                          <a:ea typeface="微软雅黑" panose="020B0503020204020204" pitchFamily="34" charset="-122"/>
                        </a:rPr>
                        <a:t>（</a:t>
                      </a:r>
                      <a:r>
                        <a:rPr lang="en-US" altLang="zh-CN" sz="2400" b="1">
                          <a:solidFill>
                            <a:srgbClr val="000000"/>
                          </a:solidFill>
                          <a:latin typeface="微软雅黑" panose="020B0503020204020204" pitchFamily="34" charset="-122"/>
                          <a:ea typeface="微软雅黑" panose="020B0503020204020204" pitchFamily="34" charset="-122"/>
                        </a:rPr>
                        <a:t>6</a:t>
                      </a:r>
                      <a:r>
                        <a:rPr lang="zh-CN" altLang="en-US" sz="2400" b="1">
                          <a:solidFill>
                            <a:srgbClr val="000000"/>
                          </a:solidFill>
                          <a:latin typeface="微软雅黑" panose="020B0503020204020204" pitchFamily="34" charset="-122"/>
                          <a:ea typeface="微软雅黑" panose="020B0503020204020204" pitchFamily="34" charset="-122"/>
                        </a:rPr>
                        <a:t>）</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a:solidFill>
                            <a:srgbClr val="000000"/>
                          </a:solidFill>
                          <a:latin typeface="微软雅黑" panose="020B0503020204020204" pitchFamily="34" charset="-122"/>
                          <a:ea typeface="微软雅黑" panose="020B0503020204020204" pitchFamily="34" charset="-122"/>
                        </a:rPr>
                        <a:t>写作</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000">
                          <a:solidFill>
                            <a:srgbClr val="000000"/>
                          </a:solidFill>
                          <a:latin typeface="微软雅黑" panose="020B0503020204020204" pitchFamily="34" charset="-122"/>
                          <a:ea typeface="微软雅黑" panose="020B0503020204020204" pitchFamily="34" charset="-122"/>
                        </a:rPr>
                        <a:t>1篇作文</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命题</a:t>
                      </a:r>
                      <a:endParaRPr lang="en-US" altLang="zh-CN" sz="2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2000">
                          <a:solidFill>
                            <a:srgbClr val="000000"/>
                          </a:solidFill>
                          <a:latin typeface="微软雅黑" panose="020B0503020204020204" pitchFamily="34" charset="-122"/>
                          <a:ea typeface="微软雅黑" panose="020B0503020204020204" pitchFamily="34" charset="-122"/>
                        </a:rPr>
                        <a:t>作文</a:t>
                      </a:r>
                      <a:endParaRPr lang="zh-CN" altLang="zh-CN" sz="20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1</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10</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000000"/>
                          </a:solidFill>
                          <a:latin typeface="微软雅黑" panose="020B0503020204020204" pitchFamily="34" charset="-122"/>
                          <a:ea typeface="微软雅黑" panose="020B0503020204020204" pitchFamily="34" charset="-122"/>
                        </a:rPr>
                        <a:t>10</a:t>
                      </a:r>
                      <a:endParaRPr lang="zh-CN" altLang="zh-CN" sz="2400">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a:solidFill>
                            <a:srgbClr val="7030A0"/>
                          </a:solidFill>
                          <a:latin typeface="微软雅黑" panose="020B0503020204020204" pitchFamily="34" charset="-122"/>
                          <a:ea typeface="微软雅黑" panose="020B0503020204020204" pitchFamily="34" charset="-122"/>
                        </a:rPr>
                        <a:t>32</a:t>
                      </a:r>
                      <a:endParaRPr lang="zh-CN" altLang="zh-CN" sz="2400">
                        <a:solidFill>
                          <a:srgbClr val="7030A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574040">
                <a:tc gridSpan="4">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2400" b="1">
                          <a:solidFill>
                            <a:srgbClr val="000000"/>
                          </a:solidFill>
                          <a:latin typeface="微软雅黑" panose="020B0503020204020204" pitchFamily="34" charset="-122"/>
                          <a:ea typeface="微软雅黑" panose="020B0503020204020204" pitchFamily="34" charset="-122"/>
                        </a:rPr>
                        <a:t>总  </a:t>
                      </a:r>
                      <a:r>
                        <a:rPr lang="en-US" altLang="zh-CN" sz="2400" b="1">
                          <a:solidFill>
                            <a:srgbClr val="000000"/>
                          </a:solidFill>
                          <a:latin typeface="微软雅黑" panose="020B0503020204020204" pitchFamily="34" charset="-122"/>
                          <a:ea typeface="微软雅黑" panose="020B0503020204020204" pitchFamily="34" charset="-122"/>
                        </a:rPr>
                        <a:t> </a:t>
                      </a:r>
                      <a:r>
                        <a:rPr lang="zh-CN" altLang="zh-CN" sz="2400" b="1">
                          <a:solidFill>
                            <a:srgbClr val="000000"/>
                          </a:solidFill>
                          <a:latin typeface="微软雅黑" panose="020B0503020204020204" pitchFamily="34" charset="-122"/>
                          <a:ea typeface="微软雅黑" panose="020B0503020204020204" pitchFamily="34" charset="-122"/>
                        </a:rPr>
                        <a:t>计</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b="1">
                          <a:solidFill>
                            <a:srgbClr val="000000"/>
                          </a:solidFill>
                          <a:latin typeface="微软雅黑" panose="020B0503020204020204" pitchFamily="34" charset="-122"/>
                          <a:ea typeface="微软雅黑" panose="020B0503020204020204" pitchFamily="34" charset="-122"/>
                        </a:rPr>
                        <a:t>32</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b="1">
                          <a:solidFill>
                            <a:srgbClr val="000000"/>
                          </a:solidFill>
                          <a:latin typeface="微软雅黑" panose="020B0503020204020204" pitchFamily="34" charset="-122"/>
                          <a:ea typeface="微软雅黑" panose="020B0503020204020204" pitchFamily="34" charset="-122"/>
                        </a:rPr>
                        <a:t>　</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b="1">
                          <a:solidFill>
                            <a:srgbClr val="000000"/>
                          </a:solidFill>
                          <a:latin typeface="微软雅黑" panose="020B0503020204020204" pitchFamily="34" charset="-122"/>
                          <a:ea typeface="微软雅黑" panose="020B0503020204020204" pitchFamily="34" charset="-122"/>
                        </a:rPr>
                        <a:t>100</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2400" b="1">
                          <a:solidFill>
                            <a:srgbClr val="000000"/>
                          </a:solidFill>
                          <a:latin typeface="微软雅黑" panose="020B0503020204020204" pitchFamily="34" charset="-122"/>
                          <a:ea typeface="微软雅黑" panose="020B0503020204020204" pitchFamily="34" charset="-122"/>
                        </a:rPr>
                        <a:t>32</a:t>
                      </a:r>
                      <a:endParaRPr lang="zh-CN" altLang="zh-CN" sz="2400" b="1">
                        <a:solidFill>
                          <a:srgbClr val="000000"/>
                        </a:solidFill>
                        <a:latin typeface="微软雅黑" panose="020B0503020204020204" pitchFamily="34" charset="-122"/>
                        <a:ea typeface="微软雅黑" panose="020B0503020204020204" pitchFamily="34" charset="-122"/>
                      </a:endParaRPr>
                    </a:p>
                  </a:txBody>
                  <a:tcPr marL="9525" marR="9525" marT="9525"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r>
            </a:tbl>
          </a:graphicData>
        </a:graphic>
      </p:graphicFrame>
      <p:sp>
        <p:nvSpPr>
          <p:cNvPr id="20561" name="矩形 1"/>
          <p:cNvSpPr/>
          <p:nvPr/>
        </p:nvSpPr>
        <p:spPr>
          <a:xfrm>
            <a:off x="-25400" y="5993130"/>
            <a:ext cx="12219940" cy="829945"/>
          </a:xfrm>
          <a:prstGeom prst="rect">
            <a:avLst/>
          </a:prstGeom>
          <a:solidFill>
            <a:srgbClr val="92D050"/>
          </a:solidFill>
          <a:ln w="9525">
            <a:noFill/>
          </a:ln>
        </p:spPr>
        <p:txBody>
          <a:bodyPr wrap="square" anchor="t">
            <a:spAutoFit/>
          </a:bodyPr>
          <a:p>
            <a:r>
              <a:rPr sz="2400">
                <a:solidFill>
                  <a:schemeClr val="bg1"/>
                </a:solidFill>
                <a:latin typeface="微软雅黑" panose="020B0503020204020204" pitchFamily="34" charset="-122"/>
                <a:ea typeface="微软雅黑" panose="020B0503020204020204" pitchFamily="34" charset="-122"/>
              </a:rPr>
              <a:t>总分 100 分，考试 60 分合格，英译汉、写作为人工阅卷，人工打分，其他题型均为系统自动判分</a:t>
            </a:r>
            <a:endParaRPr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内容占位符 17408"/>
          <p:cNvGraphicFramePr/>
          <p:nvPr>
            <p:ph idx="1"/>
            <p:custDataLst>
              <p:tags r:id="rId1"/>
            </p:custDataLst>
          </p:nvPr>
        </p:nvGraphicFramePr>
        <p:xfrm>
          <a:off x="16510" y="11430"/>
          <a:ext cx="5608955" cy="2780030"/>
        </p:xfrm>
        <a:graphic>
          <a:graphicData uri="http://schemas.openxmlformats.org/drawingml/2006/table">
            <a:tbl>
              <a:tblPr/>
              <a:tblGrid>
                <a:gridCol w="652780"/>
                <a:gridCol w="1152525"/>
                <a:gridCol w="1402080"/>
                <a:gridCol w="472440"/>
                <a:gridCol w="399415"/>
                <a:gridCol w="447675"/>
                <a:gridCol w="429260"/>
                <a:gridCol w="652780"/>
              </a:tblGrid>
              <a:tr h="39243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华文楷体" panose="02010600040101010101" pitchFamily="2" charset="-122"/>
                          <a:ea typeface="华文楷体" panose="02010600040101010101" pitchFamily="2" charset="-122"/>
                        </a:rPr>
                        <a:t>部分</a:t>
                      </a:r>
                      <a:endParaRPr lang="zh-CN" altLang="zh-CN" sz="1200" b="1">
                        <a:solidFill>
                          <a:srgbClr val="00000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华文楷体" panose="02010600040101010101" pitchFamily="2" charset="-122"/>
                          <a:ea typeface="华文楷体" panose="02010600040101010101" pitchFamily="2" charset="-122"/>
                        </a:rPr>
                        <a:t>项目</a:t>
                      </a:r>
                      <a:endParaRPr lang="zh-CN" altLang="zh-CN" sz="1200" b="1">
                        <a:solidFill>
                          <a:srgbClr val="00000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华文楷体" panose="02010600040101010101" pitchFamily="2" charset="-122"/>
                          <a:ea typeface="华文楷体" panose="02010600040101010101" pitchFamily="2" charset="-122"/>
                        </a:rPr>
                        <a:t>内容</a:t>
                      </a:r>
                      <a:endParaRPr lang="zh-CN" altLang="zh-CN" sz="1200" b="1">
                        <a:solidFill>
                          <a:srgbClr val="00000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华文楷体" panose="02010600040101010101" pitchFamily="2" charset="-122"/>
                          <a:ea typeface="华文楷体" panose="02010600040101010101" pitchFamily="2" charset="-122"/>
                        </a:rPr>
                        <a:t>题型</a:t>
                      </a:r>
                      <a:endParaRPr lang="zh-CN" altLang="zh-CN" sz="1200" b="1">
                        <a:solidFill>
                          <a:srgbClr val="00000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华文楷体" panose="02010600040101010101" pitchFamily="2" charset="-122"/>
                          <a:ea typeface="华文楷体" panose="02010600040101010101" pitchFamily="2" charset="-122"/>
                        </a:rPr>
                        <a:t>题量</a:t>
                      </a:r>
                      <a:endParaRPr lang="zh-CN" altLang="zh-CN" sz="1200" b="1">
                        <a:solidFill>
                          <a:srgbClr val="00000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华文楷体" panose="02010600040101010101" pitchFamily="2" charset="-122"/>
                          <a:ea typeface="华文楷体" panose="02010600040101010101" pitchFamily="2" charset="-122"/>
                        </a:rPr>
                        <a:t>分值</a:t>
                      </a:r>
                      <a:endParaRPr lang="zh-CN" altLang="zh-CN" sz="1200" b="1">
                        <a:solidFill>
                          <a:srgbClr val="00000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华文楷体" panose="02010600040101010101" pitchFamily="2" charset="-122"/>
                          <a:ea typeface="华文楷体" panose="02010600040101010101" pitchFamily="2" charset="-122"/>
                        </a:rPr>
                        <a:t>总分</a:t>
                      </a:r>
                      <a:endParaRPr lang="zh-CN" altLang="zh-CN" sz="1200" b="1">
                        <a:solidFill>
                          <a:srgbClr val="00000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0D9BE9"/>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b="1">
                          <a:solidFill>
                            <a:srgbClr val="7030A0"/>
                          </a:solidFill>
                          <a:latin typeface="华文楷体" panose="02010600040101010101" pitchFamily="2" charset="-122"/>
                          <a:ea typeface="华文楷体" panose="02010600040101010101" pitchFamily="2" charset="-122"/>
                        </a:rPr>
                        <a:t>题号</a:t>
                      </a:r>
                      <a:endParaRPr lang="zh-CN" altLang="zh-CN" sz="1200" b="1">
                        <a:solidFill>
                          <a:srgbClr val="7030A0"/>
                        </a:solidFill>
                        <a:latin typeface="华文楷体" panose="02010600040101010101" pitchFamily="2" charset="-122"/>
                        <a:ea typeface="华文楷体" panose="02010600040101010101" pitchFamily="2"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FFC000"/>
                    </a:solidFill>
                  </a:tcPr>
                </a:tc>
              </a:tr>
              <a:tr h="32766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b="1">
                          <a:solidFill>
                            <a:srgbClr val="000000"/>
                          </a:solidFill>
                          <a:latin typeface="微软雅黑" panose="020B0503020204020204" pitchFamily="34" charset="-122"/>
                          <a:ea typeface="微软雅黑" panose="020B0503020204020204" pitchFamily="34" charset="-122"/>
                        </a:rPr>
                        <a:t>（</a:t>
                      </a:r>
                      <a:r>
                        <a:rPr lang="en-US" altLang="zh-CN" sz="1200" b="1">
                          <a:solidFill>
                            <a:srgbClr val="000000"/>
                          </a:solidFill>
                          <a:latin typeface="微软雅黑" panose="020B0503020204020204" pitchFamily="34" charset="-122"/>
                          <a:ea typeface="微软雅黑" panose="020B0503020204020204" pitchFamily="34" charset="-122"/>
                        </a:rPr>
                        <a:t>1</a:t>
                      </a:r>
                      <a:r>
                        <a:rPr lang="zh-CN" altLang="en-US" sz="1200" b="1">
                          <a:solidFill>
                            <a:srgbClr val="000000"/>
                          </a:solidFill>
                          <a:latin typeface="微软雅黑" panose="020B0503020204020204" pitchFamily="34" charset="-122"/>
                          <a:ea typeface="微软雅黑" panose="020B0503020204020204" pitchFamily="34" charset="-122"/>
                        </a:rPr>
                        <a:t>）</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a:solidFill>
                            <a:srgbClr val="000000"/>
                          </a:solidFill>
                          <a:latin typeface="微软雅黑" panose="020B0503020204020204" pitchFamily="34" charset="-122"/>
                          <a:ea typeface="微软雅黑" panose="020B0503020204020204" pitchFamily="34" charset="-122"/>
                        </a:rPr>
                        <a:t>交际用语</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000">
                          <a:solidFill>
                            <a:srgbClr val="000000"/>
                          </a:solidFill>
                          <a:latin typeface="微软雅黑" panose="020B0503020204020204" pitchFamily="34" charset="-122"/>
                          <a:ea typeface="微软雅黑" panose="020B0503020204020204" pitchFamily="34" charset="-122"/>
                        </a:rPr>
                        <a:t>5个简短对话</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单项</a:t>
                      </a:r>
                      <a:endParaRPr lang="en-US" altLang="zh-CN" sz="1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选择</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5</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3</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15</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7030A0"/>
                          </a:solidFill>
                          <a:latin typeface="微软雅黑" panose="020B0503020204020204" pitchFamily="34" charset="-122"/>
                          <a:ea typeface="微软雅黑" panose="020B0503020204020204" pitchFamily="34" charset="-122"/>
                        </a:rPr>
                        <a:t>1-5</a:t>
                      </a:r>
                      <a:endParaRPr lang="zh-CN" altLang="zh-CN" sz="1200">
                        <a:solidFill>
                          <a:srgbClr val="7030A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55753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b="1">
                          <a:solidFill>
                            <a:srgbClr val="000000"/>
                          </a:solidFill>
                          <a:latin typeface="微软雅黑" panose="020B0503020204020204" pitchFamily="34" charset="-122"/>
                          <a:ea typeface="微软雅黑" panose="020B0503020204020204" pitchFamily="34" charset="-122"/>
                        </a:rPr>
                        <a:t>（</a:t>
                      </a:r>
                      <a:r>
                        <a:rPr lang="en-US" altLang="zh-CN" sz="1200" b="1">
                          <a:solidFill>
                            <a:srgbClr val="000000"/>
                          </a:solidFill>
                          <a:latin typeface="微软雅黑" panose="020B0503020204020204" pitchFamily="34" charset="-122"/>
                          <a:ea typeface="微软雅黑" panose="020B0503020204020204" pitchFamily="34" charset="-122"/>
                        </a:rPr>
                        <a:t>2️</a:t>
                      </a:r>
                      <a:r>
                        <a:rPr lang="zh-CN" altLang="en-US" sz="1200" b="1">
                          <a:solidFill>
                            <a:srgbClr val="000000"/>
                          </a:solidFill>
                          <a:latin typeface="微软雅黑" panose="020B0503020204020204" pitchFamily="34" charset="-122"/>
                          <a:ea typeface="微软雅黑" panose="020B0503020204020204" pitchFamily="34" charset="-122"/>
                        </a:rPr>
                        <a:t>）</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a:solidFill>
                            <a:srgbClr val="000000"/>
                          </a:solidFill>
                          <a:latin typeface="微软雅黑" panose="020B0503020204020204" pitchFamily="34" charset="-122"/>
                          <a:ea typeface="微软雅黑" panose="020B0503020204020204" pitchFamily="34" charset="-122"/>
                        </a:rPr>
                        <a:t>阅读理解</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000">
                          <a:solidFill>
                            <a:srgbClr val="000000"/>
                          </a:solidFill>
                          <a:latin typeface="微软雅黑" panose="020B0503020204020204" pitchFamily="34" charset="-122"/>
                          <a:ea typeface="微软雅黑" panose="020B0503020204020204" pitchFamily="34" charset="-122"/>
                        </a:rPr>
                        <a:t>2篇短文</a:t>
                      </a:r>
                      <a:endParaRPr lang="en-US" altLang="zh-CN" sz="1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en-US" altLang="zh-CN" sz="1000">
                          <a:solidFill>
                            <a:srgbClr val="000000"/>
                          </a:solidFill>
                          <a:latin typeface="微软雅黑" panose="020B0503020204020204" pitchFamily="34" charset="-122"/>
                          <a:ea typeface="微软雅黑" panose="020B0503020204020204" pitchFamily="34" charset="-122"/>
                        </a:rPr>
                        <a:t>每篇5道题</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正误判断、单项选择</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10</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2</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20</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7030A0"/>
                          </a:solidFill>
                          <a:latin typeface="微软雅黑" panose="020B0503020204020204" pitchFamily="34" charset="-122"/>
                          <a:ea typeface="微软雅黑" panose="020B0503020204020204" pitchFamily="34" charset="-122"/>
                        </a:rPr>
                        <a:t>6-10</a:t>
                      </a:r>
                      <a:endParaRPr lang="en-US" altLang="zh-CN" sz="1200">
                        <a:solidFill>
                          <a:srgbClr val="7030A0"/>
                        </a:solidFill>
                        <a:latin typeface="微软雅黑" panose="020B0503020204020204" pitchFamily="34" charset="-122"/>
                        <a:ea typeface="微软雅黑" panose="020B0503020204020204" pitchFamily="34" charset="-122"/>
                      </a:endParaRPr>
                    </a:p>
                    <a:p>
                      <a:pPr lvl="0" algn="ctr" eaLnBrk="1" fontAlgn="ctr" hangingPunct="1">
                        <a:buNone/>
                      </a:pPr>
                      <a:r>
                        <a:rPr lang="en-US" altLang="zh-CN" sz="1200">
                          <a:solidFill>
                            <a:srgbClr val="7030A0"/>
                          </a:solidFill>
                          <a:latin typeface="微软雅黑" panose="020B0503020204020204" pitchFamily="34" charset="-122"/>
                          <a:ea typeface="微软雅黑" panose="020B0503020204020204" pitchFamily="34" charset="-122"/>
                        </a:rPr>
                        <a:t>11-15</a:t>
                      </a:r>
                      <a:endParaRPr lang="zh-CN" altLang="zh-CN" sz="1200">
                        <a:solidFill>
                          <a:srgbClr val="7030A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32766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b="1">
                          <a:solidFill>
                            <a:srgbClr val="000000"/>
                          </a:solidFill>
                          <a:latin typeface="微软雅黑" panose="020B0503020204020204" pitchFamily="34" charset="-122"/>
                          <a:ea typeface="微软雅黑" panose="020B0503020204020204" pitchFamily="34" charset="-122"/>
                        </a:rPr>
                        <a:t>（</a:t>
                      </a:r>
                      <a:r>
                        <a:rPr lang="en-US" altLang="zh-CN" sz="1200" b="1">
                          <a:solidFill>
                            <a:srgbClr val="000000"/>
                          </a:solidFill>
                          <a:latin typeface="微软雅黑" panose="020B0503020204020204" pitchFamily="34" charset="-122"/>
                          <a:ea typeface="微软雅黑" panose="020B0503020204020204" pitchFamily="34" charset="-122"/>
                        </a:rPr>
                        <a:t>3</a:t>
                      </a:r>
                      <a:r>
                        <a:rPr lang="zh-CN" altLang="en-US" sz="1200" b="1">
                          <a:solidFill>
                            <a:srgbClr val="000000"/>
                          </a:solidFill>
                          <a:latin typeface="微软雅黑" panose="020B0503020204020204" pitchFamily="34" charset="-122"/>
                          <a:ea typeface="微软雅黑" panose="020B0503020204020204" pitchFamily="34" charset="-122"/>
                        </a:rPr>
                        <a:t>）</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a:solidFill>
                            <a:srgbClr val="000000"/>
                          </a:solidFill>
                          <a:latin typeface="微软雅黑" panose="020B0503020204020204" pitchFamily="34" charset="-122"/>
                          <a:ea typeface="微软雅黑" panose="020B0503020204020204" pitchFamily="34" charset="-122"/>
                        </a:rPr>
                        <a:t>词汇与结构</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000">
                          <a:solidFill>
                            <a:srgbClr val="000000"/>
                          </a:solidFill>
                          <a:latin typeface="微软雅黑" panose="020B0503020204020204" pitchFamily="34" charset="-122"/>
                          <a:ea typeface="微软雅黑" panose="020B0503020204020204" pitchFamily="34" charset="-122"/>
                        </a:rPr>
                        <a:t>5个单句</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单项</a:t>
                      </a:r>
                      <a:endParaRPr lang="en-US" altLang="zh-CN" sz="1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选择</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5</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2</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10</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7030A0"/>
                          </a:solidFill>
                          <a:latin typeface="微软雅黑" panose="020B0503020204020204" pitchFamily="34" charset="-122"/>
                          <a:ea typeface="微软雅黑" panose="020B0503020204020204" pitchFamily="34" charset="-122"/>
                        </a:rPr>
                        <a:t>16-20</a:t>
                      </a:r>
                      <a:endParaRPr lang="zh-CN" altLang="zh-CN" sz="1200">
                        <a:solidFill>
                          <a:srgbClr val="7030A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32766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b="1">
                          <a:solidFill>
                            <a:srgbClr val="000000"/>
                          </a:solidFill>
                          <a:latin typeface="微软雅黑" panose="020B0503020204020204" pitchFamily="34" charset="-122"/>
                          <a:ea typeface="微软雅黑" panose="020B0503020204020204" pitchFamily="34" charset="-122"/>
                        </a:rPr>
                        <a:t>（</a:t>
                      </a:r>
                      <a:r>
                        <a:rPr lang="en-US" altLang="zh-CN" sz="1200" b="1">
                          <a:solidFill>
                            <a:srgbClr val="000000"/>
                          </a:solidFill>
                          <a:latin typeface="微软雅黑" panose="020B0503020204020204" pitchFamily="34" charset="-122"/>
                          <a:ea typeface="微软雅黑" panose="020B0503020204020204" pitchFamily="34" charset="-122"/>
                        </a:rPr>
                        <a:t>4</a:t>
                      </a:r>
                      <a:r>
                        <a:rPr lang="zh-CN" altLang="en-US" sz="1200" b="1">
                          <a:solidFill>
                            <a:srgbClr val="000000"/>
                          </a:solidFill>
                          <a:latin typeface="微软雅黑" panose="020B0503020204020204" pitchFamily="34" charset="-122"/>
                          <a:ea typeface="微软雅黑" panose="020B0503020204020204" pitchFamily="34" charset="-122"/>
                        </a:rPr>
                        <a:t>）</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a:solidFill>
                            <a:srgbClr val="000000"/>
                          </a:solidFill>
                          <a:latin typeface="微软雅黑" panose="020B0503020204020204" pitchFamily="34" charset="-122"/>
                          <a:ea typeface="微软雅黑" panose="020B0503020204020204" pitchFamily="34" charset="-122"/>
                        </a:rPr>
                        <a:t>选词填空</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000">
                          <a:solidFill>
                            <a:srgbClr val="000000"/>
                          </a:solidFill>
                          <a:latin typeface="微软雅黑" panose="020B0503020204020204" pitchFamily="34" charset="-122"/>
                          <a:ea typeface="微软雅黑" panose="020B0503020204020204" pitchFamily="34" charset="-122"/>
                        </a:rPr>
                        <a:t>1篇短文</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单项</a:t>
                      </a:r>
                      <a:endParaRPr lang="en-US" altLang="zh-CN" sz="1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选择</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5</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3</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15</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7030A0"/>
                          </a:solidFill>
                          <a:latin typeface="微软雅黑" panose="020B0503020204020204" pitchFamily="34" charset="-122"/>
                          <a:ea typeface="微软雅黑" panose="020B0503020204020204" pitchFamily="34" charset="-122"/>
                        </a:rPr>
                        <a:t>21-25</a:t>
                      </a:r>
                      <a:endParaRPr lang="zh-CN" altLang="zh-CN" sz="1200">
                        <a:solidFill>
                          <a:srgbClr val="7030A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25527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b="1">
                          <a:solidFill>
                            <a:srgbClr val="000000"/>
                          </a:solidFill>
                          <a:latin typeface="微软雅黑" panose="020B0503020204020204" pitchFamily="34" charset="-122"/>
                          <a:ea typeface="微软雅黑" panose="020B0503020204020204" pitchFamily="34" charset="-122"/>
                        </a:rPr>
                        <a:t>（</a:t>
                      </a:r>
                      <a:r>
                        <a:rPr lang="en-US" altLang="zh-CN" sz="1200" b="1">
                          <a:solidFill>
                            <a:srgbClr val="000000"/>
                          </a:solidFill>
                          <a:latin typeface="微软雅黑" panose="020B0503020204020204" pitchFamily="34" charset="-122"/>
                          <a:ea typeface="微软雅黑" panose="020B0503020204020204" pitchFamily="34" charset="-122"/>
                        </a:rPr>
                        <a:t>5</a:t>
                      </a:r>
                      <a:r>
                        <a:rPr lang="zh-CN" altLang="en-US" sz="1200" b="1">
                          <a:solidFill>
                            <a:srgbClr val="000000"/>
                          </a:solidFill>
                          <a:latin typeface="微软雅黑" panose="020B0503020204020204" pitchFamily="34" charset="-122"/>
                          <a:ea typeface="微软雅黑" panose="020B0503020204020204" pitchFamily="34" charset="-122"/>
                        </a:rPr>
                        <a:t>）</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a:solidFill>
                            <a:srgbClr val="000000"/>
                          </a:solidFill>
                          <a:latin typeface="微软雅黑" panose="020B0503020204020204" pitchFamily="34" charset="-122"/>
                          <a:ea typeface="微软雅黑" panose="020B0503020204020204" pitchFamily="34" charset="-122"/>
                        </a:rPr>
                        <a:t>英译汉</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000">
                          <a:solidFill>
                            <a:srgbClr val="000000"/>
                          </a:solidFill>
                          <a:latin typeface="微软雅黑" panose="020B0503020204020204" pitchFamily="34" charset="-122"/>
                          <a:ea typeface="微软雅黑" panose="020B0503020204020204" pitchFamily="34" charset="-122"/>
                        </a:rPr>
                        <a:t>6个单句</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笔译</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6</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5</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30</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7030A0"/>
                          </a:solidFill>
                          <a:latin typeface="微软雅黑" panose="020B0503020204020204" pitchFamily="34" charset="-122"/>
                          <a:ea typeface="微软雅黑" panose="020B0503020204020204" pitchFamily="34" charset="-122"/>
                        </a:rPr>
                        <a:t>26-31</a:t>
                      </a:r>
                      <a:endParaRPr lang="zh-CN" altLang="zh-CN" sz="1200">
                        <a:solidFill>
                          <a:srgbClr val="7030A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32766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en-US" sz="1200" b="1">
                          <a:solidFill>
                            <a:srgbClr val="000000"/>
                          </a:solidFill>
                          <a:latin typeface="微软雅黑" panose="020B0503020204020204" pitchFamily="34" charset="-122"/>
                          <a:ea typeface="微软雅黑" panose="020B0503020204020204" pitchFamily="34" charset="-122"/>
                        </a:rPr>
                        <a:t>（</a:t>
                      </a:r>
                      <a:r>
                        <a:rPr lang="en-US" altLang="zh-CN" sz="1200" b="1">
                          <a:solidFill>
                            <a:srgbClr val="000000"/>
                          </a:solidFill>
                          <a:latin typeface="微软雅黑" panose="020B0503020204020204" pitchFamily="34" charset="-122"/>
                          <a:ea typeface="微软雅黑" panose="020B0503020204020204" pitchFamily="34" charset="-122"/>
                        </a:rPr>
                        <a:t>6</a:t>
                      </a:r>
                      <a:r>
                        <a:rPr lang="zh-CN" altLang="en-US" sz="1200" b="1">
                          <a:solidFill>
                            <a:srgbClr val="000000"/>
                          </a:solidFill>
                          <a:latin typeface="微软雅黑" panose="020B0503020204020204" pitchFamily="34" charset="-122"/>
                          <a:ea typeface="微软雅黑" panose="020B0503020204020204" pitchFamily="34" charset="-122"/>
                        </a:rPr>
                        <a:t>）</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a:solidFill>
                            <a:srgbClr val="000000"/>
                          </a:solidFill>
                          <a:latin typeface="微软雅黑" panose="020B0503020204020204" pitchFamily="34" charset="-122"/>
                          <a:ea typeface="微软雅黑" panose="020B0503020204020204" pitchFamily="34" charset="-122"/>
                        </a:rPr>
                        <a:t>写作</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000">
                          <a:solidFill>
                            <a:srgbClr val="000000"/>
                          </a:solidFill>
                          <a:latin typeface="微软雅黑" panose="020B0503020204020204" pitchFamily="34" charset="-122"/>
                          <a:ea typeface="微软雅黑" panose="020B0503020204020204" pitchFamily="34" charset="-122"/>
                        </a:rPr>
                        <a:t>1篇作文</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命题</a:t>
                      </a:r>
                      <a:endParaRPr lang="en-US" altLang="zh-CN" sz="1000">
                        <a:solidFill>
                          <a:srgbClr val="000000"/>
                        </a:solidFill>
                        <a:latin typeface="微软雅黑" panose="020B0503020204020204" pitchFamily="34" charset="-122"/>
                        <a:ea typeface="微软雅黑" panose="020B0503020204020204" pitchFamily="34" charset="-122"/>
                      </a:endParaRPr>
                    </a:p>
                    <a:p>
                      <a:pPr lvl="0" algn="ctr" eaLnBrk="1" fontAlgn="ctr" hangingPunct="1">
                        <a:buNone/>
                      </a:pPr>
                      <a:r>
                        <a:rPr lang="zh-CN" altLang="zh-CN" sz="1000">
                          <a:solidFill>
                            <a:srgbClr val="000000"/>
                          </a:solidFill>
                          <a:latin typeface="微软雅黑" panose="020B0503020204020204" pitchFamily="34" charset="-122"/>
                          <a:ea typeface="微软雅黑" panose="020B0503020204020204" pitchFamily="34" charset="-122"/>
                        </a:rPr>
                        <a:t>作文</a:t>
                      </a:r>
                      <a:endParaRPr lang="zh-CN" altLang="zh-CN" sz="10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1</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10</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000000"/>
                          </a:solidFill>
                          <a:latin typeface="微软雅黑" panose="020B0503020204020204" pitchFamily="34" charset="-122"/>
                          <a:ea typeface="微软雅黑" panose="020B0503020204020204" pitchFamily="34" charset="-122"/>
                        </a:rPr>
                        <a:t>10</a:t>
                      </a:r>
                      <a:endParaRPr lang="zh-CN" altLang="zh-CN" sz="1200">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CF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a:solidFill>
                            <a:srgbClr val="7030A0"/>
                          </a:solidFill>
                          <a:latin typeface="微软雅黑" panose="020B0503020204020204" pitchFamily="34" charset="-122"/>
                          <a:ea typeface="微软雅黑" panose="020B0503020204020204" pitchFamily="34" charset="-122"/>
                        </a:rPr>
                        <a:t>32</a:t>
                      </a:r>
                      <a:endParaRPr lang="zh-CN" altLang="zh-CN" sz="1200">
                        <a:solidFill>
                          <a:srgbClr val="7030A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FC000"/>
                    </a:solidFill>
                  </a:tcPr>
                </a:tc>
              </a:tr>
              <a:tr h="264160">
                <a:tc gridSpan="4">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zh-CN" altLang="zh-CN" sz="1200" b="1">
                          <a:solidFill>
                            <a:srgbClr val="000000"/>
                          </a:solidFill>
                          <a:latin typeface="微软雅黑" panose="020B0503020204020204" pitchFamily="34" charset="-122"/>
                          <a:ea typeface="微软雅黑" panose="020B0503020204020204" pitchFamily="34" charset="-122"/>
                        </a:rPr>
                        <a:t>总  </a:t>
                      </a:r>
                      <a:r>
                        <a:rPr lang="en-US" altLang="zh-CN" sz="1200" b="1">
                          <a:solidFill>
                            <a:srgbClr val="000000"/>
                          </a:solidFill>
                          <a:latin typeface="微软雅黑" panose="020B0503020204020204" pitchFamily="34" charset="-122"/>
                          <a:ea typeface="微软雅黑" panose="020B0503020204020204" pitchFamily="34" charset="-122"/>
                        </a:rPr>
                        <a:t> </a:t>
                      </a:r>
                      <a:r>
                        <a:rPr lang="zh-CN" altLang="zh-CN" sz="1200" b="1">
                          <a:solidFill>
                            <a:srgbClr val="000000"/>
                          </a:solidFill>
                          <a:latin typeface="微软雅黑" panose="020B0503020204020204" pitchFamily="34" charset="-122"/>
                          <a:ea typeface="微软雅黑" panose="020B0503020204020204" pitchFamily="34" charset="-122"/>
                        </a:rPr>
                        <a:t>计</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67152" marR="67152" marT="33576" marB="33576"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b="1">
                          <a:solidFill>
                            <a:srgbClr val="000000"/>
                          </a:solidFill>
                          <a:latin typeface="微软雅黑" panose="020B0503020204020204" pitchFamily="34" charset="-122"/>
                          <a:ea typeface="微软雅黑" panose="020B0503020204020204" pitchFamily="34" charset="-122"/>
                        </a:rPr>
                        <a:t>32</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b="1">
                          <a:solidFill>
                            <a:srgbClr val="000000"/>
                          </a:solidFill>
                          <a:latin typeface="微软雅黑" panose="020B0503020204020204" pitchFamily="34" charset="-122"/>
                          <a:ea typeface="微软雅黑" panose="020B0503020204020204" pitchFamily="34" charset="-122"/>
                        </a:rPr>
                        <a:t>　</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b="1">
                          <a:solidFill>
                            <a:srgbClr val="000000"/>
                          </a:solidFill>
                          <a:latin typeface="微软雅黑" panose="020B0503020204020204" pitchFamily="34" charset="-122"/>
                          <a:ea typeface="微软雅黑" panose="020B0503020204020204" pitchFamily="34" charset="-122"/>
                        </a:rPr>
                        <a:t>100</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fontAlgn="ctr" hangingPunct="1">
                        <a:buNone/>
                      </a:pPr>
                      <a:r>
                        <a:rPr lang="en-US" altLang="zh-CN" sz="1200" b="1">
                          <a:solidFill>
                            <a:srgbClr val="000000"/>
                          </a:solidFill>
                          <a:latin typeface="微软雅黑" panose="020B0503020204020204" pitchFamily="34" charset="-122"/>
                          <a:ea typeface="微软雅黑" panose="020B0503020204020204" pitchFamily="34" charset="-122"/>
                        </a:rPr>
                        <a:t>32</a:t>
                      </a:r>
                      <a:endParaRPr lang="zh-CN" altLang="zh-CN" sz="1200" b="1">
                        <a:solidFill>
                          <a:srgbClr val="000000"/>
                        </a:solidFill>
                        <a:latin typeface="微软雅黑" panose="020B0503020204020204" pitchFamily="34" charset="-122"/>
                        <a:ea typeface="微软雅黑" panose="020B0503020204020204" pitchFamily="34" charset="-122"/>
                      </a:endParaRPr>
                    </a:p>
                  </a:txBody>
                  <a:tcPr marL="4819" marR="4819" marT="4819"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7E4"/>
                    </a:solidFill>
                  </a:tcPr>
                </a:tc>
              </a:tr>
            </a:tbl>
          </a:graphicData>
        </a:graphic>
      </p:graphicFrame>
      <p:sp>
        <p:nvSpPr>
          <p:cNvPr id="21585" name="矩形 1"/>
          <p:cNvSpPr/>
          <p:nvPr/>
        </p:nvSpPr>
        <p:spPr>
          <a:xfrm>
            <a:off x="5967095" y="116205"/>
            <a:ext cx="6181090" cy="829945"/>
          </a:xfrm>
          <a:prstGeom prst="rect">
            <a:avLst/>
          </a:prstGeom>
          <a:solidFill>
            <a:srgbClr val="92D050"/>
          </a:solidFill>
          <a:ln w="9525">
            <a:noFill/>
          </a:ln>
        </p:spPr>
        <p:txBody>
          <a:bodyPr wrap="square" anchor="t">
            <a:spAutoFit/>
          </a:bodyPr>
          <a:p>
            <a:r>
              <a:rPr lang="zh-CN" altLang="en-US" sz="2400">
                <a:solidFill>
                  <a:schemeClr val="bg1"/>
                </a:solidFill>
                <a:latin typeface="微软雅黑" panose="020B0503020204020204" pitchFamily="34" charset="-122"/>
                <a:ea typeface="微软雅黑" panose="020B0503020204020204" pitchFamily="34" charset="-122"/>
              </a:rPr>
              <a:t>做题顺序：</a:t>
            </a:r>
            <a:endParaRPr lang="en-US" altLang="zh-CN" sz="2400">
              <a:solidFill>
                <a:schemeClr val="bg1"/>
              </a:solidFill>
              <a:latin typeface="微软雅黑" panose="020B0503020204020204" pitchFamily="34" charset="-122"/>
              <a:ea typeface="微软雅黑" panose="020B0503020204020204" pitchFamily="34" charset="-122"/>
            </a:endParaRPr>
          </a:p>
          <a:p>
            <a:r>
              <a:rPr lang="en-US" altLang="zh-CN" sz="2400">
                <a:solidFill>
                  <a:schemeClr val="bg1"/>
                </a:solidFill>
                <a:latin typeface="微软雅黑" panose="020B0503020204020204" pitchFamily="34" charset="-122"/>
                <a:ea typeface="微软雅黑" panose="020B0503020204020204" pitchFamily="34" charset="-122"/>
              </a:rPr>
              <a:t>5---6---2---4---3---1</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21586" name="Rectangle 3"/>
          <p:cNvSpPr txBox="1"/>
          <p:nvPr/>
        </p:nvSpPr>
        <p:spPr>
          <a:xfrm>
            <a:off x="29845" y="2997200"/>
            <a:ext cx="12131675" cy="3989705"/>
          </a:xfrm>
          <a:prstGeom prst="rect">
            <a:avLst/>
          </a:prstGeom>
          <a:solidFill>
            <a:schemeClr val="bg1">
              <a:alpha val="56862"/>
            </a:schemeClr>
          </a:solidFill>
          <a:ln w="9525">
            <a:noFill/>
          </a:ln>
        </p:spPr>
        <p:txBody>
          <a:bodyPr anchor="t"/>
          <a:p>
            <a:pPr marL="342900" indent="-342900" algn="l">
              <a:lnSpc>
                <a:spcPct val="90000"/>
              </a:lnSpc>
              <a:spcBef>
                <a:spcPct val="20000"/>
              </a:spcBef>
              <a:buClr>
                <a:schemeClr val="accent1"/>
              </a:buClr>
              <a:buSzPct val="50000"/>
              <a:buFont typeface="Wingdings 2" panose="05020102010507070707" pitchFamily="18" charset="2"/>
              <a:buChar char=""/>
            </a:pPr>
            <a:r>
              <a:rPr lang="zh-CN" altLang="en-US" sz="2000">
                <a:latin typeface="微软雅黑" panose="020B0503020204020204" pitchFamily="34" charset="-122"/>
                <a:ea typeface="微软雅黑" panose="020B0503020204020204" pitchFamily="34" charset="-122"/>
              </a:rPr>
              <a:t>第一部分：交际用语（共</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小题；每小题</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分，满分</a:t>
            </a:r>
            <a:r>
              <a:rPr lang="en-US" altLang="zh-CN" sz="2000">
                <a:latin typeface="微软雅黑" panose="020B0503020204020204" pitchFamily="34" charset="-122"/>
                <a:ea typeface="微软雅黑" panose="020B0503020204020204" pitchFamily="34" charset="-122"/>
              </a:rPr>
              <a:t>15</a:t>
            </a:r>
            <a:r>
              <a:rPr lang="zh-CN" altLang="en-US" sz="2000">
                <a:latin typeface="微软雅黑" panose="020B0503020204020204" pitchFamily="34" charset="-122"/>
                <a:ea typeface="微软雅黑" panose="020B0503020204020204" pitchFamily="34" charset="-122"/>
              </a:rPr>
              <a:t>分）</a:t>
            </a:r>
            <a:endParaRPr lang="zh-CN" altLang="en-US" sz="2000">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endParaRPr lang="zh-CN" altLang="en-US" sz="2000">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r>
              <a:rPr lang="zh-CN" altLang="en-US" sz="2000" u="sng">
                <a:solidFill>
                  <a:schemeClr val="hlink"/>
                </a:solidFill>
                <a:latin typeface="微软雅黑" panose="020B0503020204020204" pitchFamily="34" charset="-122"/>
                <a:ea typeface="微软雅黑" panose="020B0503020204020204" pitchFamily="34" charset="-122"/>
              </a:rPr>
              <a:t>第二部分：阅读理解（共两大题</a:t>
            </a:r>
            <a:r>
              <a:rPr lang="en-US" altLang="zh-CN" sz="2000" u="sng">
                <a:solidFill>
                  <a:schemeClr val="hlink"/>
                </a:solidFill>
                <a:latin typeface="微软雅黑" panose="020B0503020204020204" pitchFamily="34" charset="-122"/>
                <a:ea typeface="微软雅黑" panose="020B0503020204020204" pitchFamily="34" charset="-122"/>
              </a:rPr>
              <a:t>10</a:t>
            </a:r>
            <a:r>
              <a:rPr lang="zh-CN" altLang="en-US" sz="2000" u="sng">
                <a:solidFill>
                  <a:schemeClr val="hlink"/>
                </a:solidFill>
                <a:latin typeface="微软雅黑" panose="020B0503020204020204" pitchFamily="34" charset="-122"/>
                <a:ea typeface="微软雅黑" panose="020B0503020204020204" pitchFamily="34" charset="-122"/>
              </a:rPr>
              <a:t>小题；每小题</a:t>
            </a:r>
            <a:r>
              <a:rPr lang="en-US" altLang="zh-CN" sz="2000" u="sng">
                <a:solidFill>
                  <a:schemeClr val="hlink"/>
                </a:solidFill>
                <a:latin typeface="微软雅黑" panose="020B0503020204020204" pitchFamily="34" charset="-122"/>
                <a:ea typeface="微软雅黑" panose="020B0503020204020204" pitchFamily="34" charset="-122"/>
              </a:rPr>
              <a:t>2</a:t>
            </a:r>
            <a:r>
              <a:rPr lang="zh-CN" altLang="en-US" sz="2000" u="sng">
                <a:solidFill>
                  <a:schemeClr val="hlink"/>
                </a:solidFill>
                <a:latin typeface="微软雅黑" panose="020B0503020204020204" pitchFamily="34" charset="-122"/>
                <a:ea typeface="微软雅黑" panose="020B0503020204020204" pitchFamily="34" charset="-122"/>
              </a:rPr>
              <a:t>分，满分</a:t>
            </a:r>
            <a:r>
              <a:rPr lang="en-US" altLang="zh-CN" sz="2000" u="sng">
                <a:solidFill>
                  <a:schemeClr val="hlink"/>
                </a:solidFill>
                <a:latin typeface="微软雅黑" panose="020B0503020204020204" pitchFamily="34" charset="-122"/>
                <a:ea typeface="微软雅黑" panose="020B0503020204020204" pitchFamily="34" charset="-122"/>
              </a:rPr>
              <a:t>20</a:t>
            </a:r>
            <a:r>
              <a:rPr lang="zh-CN" altLang="en-US" sz="2000" u="sng">
                <a:solidFill>
                  <a:schemeClr val="hlink"/>
                </a:solidFill>
                <a:latin typeface="微软雅黑" panose="020B0503020204020204" pitchFamily="34" charset="-122"/>
                <a:ea typeface="微软雅黑" panose="020B0503020204020204" pitchFamily="34" charset="-122"/>
              </a:rPr>
              <a:t>分）</a:t>
            </a:r>
            <a:endParaRPr lang="en-US" altLang="zh-CN" sz="2000" u="sng">
              <a:solidFill>
                <a:schemeClr val="hlink"/>
              </a:solidFill>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endParaRPr lang="zh-CN" altLang="en-US" sz="2000">
              <a:solidFill>
                <a:schemeClr val="hlink"/>
              </a:solidFill>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r>
              <a:rPr lang="zh-CN" altLang="en-US" sz="2000">
                <a:latin typeface="微软雅黑" panose="020B0503020204020204" pitchFamily="34" charset="-122"/>
                <a:ea typeface="微软雅黑" panose="020B0503020204020204" pitchFamily="34" charset="-122"/>
              </a:rPr>
              <a:t>第三部分：词汇与结构（共</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小题；每小题</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分，满分</a:t>
            </a:r>
            <a:r>
              <a:rPr lang="en-US" altLang="zh-CN" sz="2000">
                <a:latin typeface="微软雅黑" panose="020B0503020204020204" pitchFamily="34" charset="-122"/>
                <a:ea typeface="微软雅黑" panose="020B0503020204020204" pitchFamily="34" charset="-122"/>
              </a:rPr>
              <a:t>10</a:t>
            </a:r>
            <a:r>
              <a:rPr lang="zh-CN" altLang="en-US" sz="2000">
                <a:latin typeface="微软雅黑" panose="020B0503020204020204" pitchFamily="34" charset="-122"/>
                <a:ea typeface="微软雅黑" panose="020B0503020204020204" pitchFamily="34" charset="-122"/>
              </a:rPr>
              <a:t>分）</a:t>
            </a:r>
            <a:endParaRPr lang="en-US" altLang="zh-CN" sz="2000">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endParaRPr lang="zh-CN" altLang="en-GB" sz="2000">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r>
              <a:rPr lang="zh-CN" altLang="en-GB" sz="2000" u="sng">
                <a:solidFill>
                  <a:schemeClr val="hlink"/>
                </a:solidFill>
                <a:latin typeface="微软雅黑" panose="020B0503020204020204" pitchFamily="34" charset="-122"/>
                <a:ea typeface="微软雅黑" panose="020B0503020204020204" pitchFamily="34" charset="-122"/>
              </a:rPr>
              <a:t>第四部分：完形填空（共</a:t>
            </a:r>
            <a:r>
              <a:rPr lang="en-GB" altLang="zh-CN" sz="2000" u="sng">
                <a:solidFill>
                  <a:schemeClr val="hlink"/>
                </a:solidFill>
                <a:latin typeface="微软雅黑" panose="020B0503020204020204" pitchFamily="34" charset="-122"/>
                <a:ea typeface="微软雅黑" panose="020B0503020204020204" pitchFamily="34" charset="-122"/>
              </a:rPr>
              <a:t>5</a:t>
            </a:r>
            <a:r>
              <a:rPr lang="zh-CN" altLang="en-GB" sz="2000" u="sng">
                <a:solidFill>
                  <a:schemeClr val="hlink"/>
                </a:solidFill>
                <a:latin typeface="微软雅黑" panose="020B0503020204020204" pitchFamily="34" charset="-122"/>
                <a:ea typeface="微软雅黑" panose="020B0503020204020204" pitchFamily="34" charset="-122"/>
              </a:rPr>
              <a:t>小题；每小题</a:t>
            </a:r>
            <a:r>
              <a:rPr lang="en-GB" altLang="zh-CN" sz="2000" u="sng">
                <a:solidFill>
                  <a:schemeClr val="hlink"/>
                </a:solidFill>
                <a:latin typeface="微软雅黑" panose="020B0503020204020204" pitchFamily="34" charset="-122"/>
                <a:ea typeface="微软雅黑" panose="020B0503020204020204" pitchFamily="34" charset="-122"/>
              </a:rPr>
              <a:t>3</a:t>
            </a:r>
            <a:r>
              <a:rPr lang="zh-CN" altLang="en-GB" sz="2000" u="sng">
                <a:solidFill>
                  <a:schemeClr val="hlink"/>
                </a:solidFill>
                <a:latin typeface="微软雅黑" panose="020B0503020204020204" pitchFamily="34" charset="-122"/>
                <a:ea typeface="微软雅黑" panose="020B0503020204020204" pitchFamily="34" charset="-122"/>
              </a:rPr>
              <a:t>分，满分</a:t>
            </a:r>
            <a:r>
              <a:rPr lang="en-GB" altLang="zh-CN" sz="2000" u="sng">
                <a:solidFill>
                  <a:schemeClr val="hlink"/>
                </a:solidFill>
                <a:latin typeface="微软雅黑" panose="020B0503020204020204" pitchFamily="34" charset="-122"/>
                <a:ea typeface="微软雅黑" panose="020B0503020204020204" pitchFamily="34" charset="-122"/>
              </a:rPr>
              <a:t>15</a:t>
            </a:r>
            <a:r>
              <a:rPr lang="zh-CN" altLang="en-GB" sz="2000" u="sng">
                <a:solidFill>
                  <a:schemeClr val="hlink"/>
                </a:solidFill>
                <a:latin typeface="微软雅黑" panose="020B0503020204020204" pitchFamily="34" charset="-122"/>
                <a:ea typeface="微软雅黑" panose="020B0503020204020204" pitchFamily="34" charset="-122"/>
              </a:rPr>
              <a:t>分）</a:t>
            </a:r>
            <a:endParaRPr lang="en-US" altLang="zh-CN" sz="2000" u="sng">
              <a:solidFill>
                <a:schemeClr val="hlink"/>
              </a:solidFill>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endParaRPr lang="zh-CN" altLang="en-GB" sz="2000">
              <a:solidFill>
                <a:schemeClr val="hlink"/>
              </a:solidFill>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r>
              <a:rPr lang="zh-CN" altLang="en-GB" sz="2000">
                <a:solidFill>
                  <a:schemeClr val="tx1"/>
                </a:solidFill>
                <a:latin typeface="微软雅黑" panose="020B0503020204020204" pitchFamily="34" charset="-122"/>
                <a:ea typeface="微软雅黑" panose="020B0503020204020204" pitchFamily="34" charset="-122"/>
              </a:rPr>
              <a:t>第五部分：英译汉</a:t>
            </a:r>
            <a:r>
              <a:rPr lang="en-GB" altLang="zh-CN" sz="2000">
                <a:solidFill>
                  <a:schemeClr val="tx1"/>
                </a:solidFill>
                <a:latin typeface="微软雅黑" panose="020B0503020204020204" pitchFamily="34" charset="-122"/>
                <a:ea typeface="微软雅黑" panose="020B0503020204020204" pitchFamily="34" charset="-122"/>
              </a:rPr>
              <a:t>.</a:t>
            </a:r>
            <a:r>
              <a:rPr lang="zh-CN" altLang="en-GB" sz="2000">
                <a:solidFill>
                  <a:schemeClr val="tx1"/>
                </a:solidFill>
                <a:latin typeface="微软雅黑" panose="020B0503020204020204" pitchFamily="34" charset="-122"/>
                <a:ea typeface="微软雅黑" panose="020B0503020204020204" pitchFamily="34" charset="-122"/>
              </a:rPr>
              <a:t>六个小题</a:t>
            </a:r>
            <a:r>
              <a:rPr lang="en-GB" altLang="zh-CN" sz="2000">
                <a:solidFill>
                  <a:schemeClr val="tx1"/>
                </a:solidFill>
                <a:latin typeface="微软雅黑" panose="020B0503020204020204" pitchFamily="34" charset="-122"/>
                <a:ea typeface="微软雅黑" panose="020B0503020204020204" pitchFamily="34" charset="-122"/>
              </a:rPr>
              <a:t>,</a:t>
            </a:r>
            <a:r>
              <a:rPr lang="zh-CN" altLang="en-GB" sz="2000">
                <a:solidFill>
                  <a:schemeClr val="tx1"/>
                </a:solidFill>
                <a:latin typeface="微软雅黑" panose="020B0503020204020204" pitchFamily="34" charset="-122"/>
                <a:ea typeface="微软雅黑" panose="020B0503020204020204" pitchFamily="34" charset="-122"/>
              </a:rPr>
              <a:t>每小题</a:t>
            </a:r>
            <a:r>
              <a:rPr lang="en-GB" altLang="zh-CN" sz="2000">
                <a:solidFill>
                  <a:schemeClr val="tx1"/>
                </a:solidFill>
                <a:latin typeface="微软雅黑" panose="020B0503020204020204" pitchFamily="34" charset="-122"/>
                <a:ea typeface="微软雅黑" panose="020B0503020204020204" pitchFamily="34" charset="-122"/>
              </a:rPr>
              <a:t>5</a:t>
            </a:r>
            <a:r>
              <a:rPr lang="zh-CN" altLang="en-GB" sz="2000">
                <a:solidFill>
                  <a:schemeClr val="tx1"/>
                </a:solidFill>
                <a:latin typeface="微软雅黑" panose="020B0503020204020204" pitchFamily="34" charset="-122"/>
                <a:ea typeface="微软雅黑" panose="020B0503020204020204" pitchFamily="34" charset="-122"/>
              </a:rPr>
              <a:t>分</a:t>
            </a:r>
            <a:r>
              <a:rPr lang="en-GB" altLang="zh-CN" sz="2000">
                <a:solidFill>
                  <a:schemeClr val="tx1"/>
                </a:solidFill>
                <a:latin typeface="微软雅黑" panose="020B0503020204020204" pitchFamily="34" charset="-122"/>
                <a:ea typeface="微软雅黑" panose="020B0503020204020204" pitchFamily="34" charset="-122"/>
              </a:rPr>
              <a:t>,</a:t>
            </a:r>
            <a:r>
              <a:rPr lang="zh-CN" altLang="en-GB" sz="2000">
                <a:solidFill>
                  <a:schemeClr val="tx1"/>
                </a:solidFill>
                <a:latin typeface="微软雅黑" panose="020B0503020204020204" pitchFamily="34" charset="-122"/>
                <a:ea typeface="微软雅黑" panose="020B0503020204020204" pitchFamily="34" charset="-122"/>
              </a:rPr>
              <a:t>满分</a:t>
            </a:r>
            <a:r>
              <a:rPr lang="en-GB" altLang="zh-CN" sz="2000">
                <a:solidFill>
                  <a:schemeClr val="tx1"/>
                </a:solidFill>
                <a:latin typeface="微软雅黑" panose="020B0503020204020204" pitchFamily="34" charset="-122"/>
                <a:ea typeface="微软雅黑" panose="020B0503020204020204" pitchFamily="34" charset="-122"/>
              </a:rPr>
              <a:t>30</a:t>
            </a:r>
            <a:r>
              <a:rPr lang="zh-CN" altLang="en-US" sz="2000">
                <a:solidFill>
                  <a:schemeClr val="tx1"/>
                </a:solidFill>
                <a:latin typeface="微软雅黑" panose="020B0503020204020204" pitchFamily="34" charset="-122"/>
                <a:ea typeface="微软雅黑" panose="020B0503020204020204" pitchFamily="34" charset="-122"/>
              </a:rPr>
              <a:t>分）</a:t>
            </a:r>
            <a:endParaRPr lang="zh-CN" altLang="en-US" sz="2000">
              <a:solidFill>
                <a:schemeClr val="tx1"/>
              </a:solidFill>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endParaRPr lang="zh-CN" altLang="en-US" sz="2000">
              <a:solidFill>
                <a:schemeClr val="hlink"/>
              </a:solidFill>
              <a:latin typeface="微软雅黑" panose="020B0503020204020204" pitchFamily="34" charset="-122"/>
              <a:ea typeface="微软雅黑" panose="020B0503020204020204" pitchFamily="34" charset="-122"/>
            </a:endParaRPr>
          </a:p>
          <a:p>
            <a:pPr marL="342900" indent="-342900" algn="l">
              <a:lnSpc>
                <a:spcPct val="90000"/>
              </a:lnSpc>
              <a:spcBef>
                <a:spcPct val="20000"/>
              </a:spcBef>
              <a:buClr>
                <a:schemeClr val="accent1"/>
              </a:buClr>
              <a:buSzPct val="50000"/>
              <a:buFont typeface="Wingdings 2" panose="05020102010507070707" pitchFamily="18" charset="2"/>
              <a:buChar char=""/>
            </a:pPr>
            <a:r>
              <a:rPr lang="zh-CN" altLang="en-US" sz="2000" u="sng">
                <a:solidFill>
                  <a:schemeClr val="hlink"/>
                </a:solidFill>
                <a:latin typeface="微软雅黑" panose="020B0503020204020204" pitchFamily="34" charset="-122"/>
                <a:ea typeface="微软雅黑" panose="020B0503020204020204" pitchFamily="34" charset="-122"/>
              </a:rPr>
              <a:t>第六部分：写作（满分</a:t>
            </a:r>
            <a:r>
              <a:rPr lang="en-US" altLang="zh-CN" sz="2000" u="sng">
                <a:solidFill>
                  <a:schemeClr val="hlink"/>
                </a:solidFill>
                <a:latin typeface="微软雅黑" panose="020B0503020204020204" pitchFamily="34" charset="-122"/>
                <a:ea typeface="微软雅黑" panose="020B0503020204020204" pitchFamily="34" charset="-122"/>
              </a:rPr>
              <a:t>10</a:t>
            </a:r>
            <a:r>
              <a:rPr lang="zh-CN" altLang="en-US" sz="2000" u="sng">
                <a:solidFill>
                  <a:schemeClr val="hlink"/>
                </a:solidFill>
                <a:latin typeface="微软雅黑" panose="020B0503020204020204" pitchFamily="34" charset="-122"/>
                <a:ea typeface="微软雅黑" panose="020B0503020204020204" pitchFamily="34" charset="-122"/>
              </a:rPr>
              <a:t>分）</a:t>
            </a:r>
            <a:r>
              <a:rPr lang="en-US" altLang="zh-CN" sz="2000" u="sng">
                <a:solidFill>
                  <a:schemeClr val="hlink"/>
                </a:solidFill>
                <a:latin typeface="微软雅黑" panose="020B0503020204020204" pitchFamily="34" charset="-122"/>
                <a:ea typeface="微软雅黑" panose="020B0503020204020204" pitchFamily="34" charset="-122"/>
              </a:rPr>
              <a:t>(80—100</a:t>
            </a:r>
            <a:r>
              <a:rPr lang="zh-CN" altLang="en-US" sz="2000" u="sng">
                <a:solidFill>
                  <a:schemeClr val="hlink"/>
                </a:solidFill>
                <a:latin typeface="微软雅黑" panose="020B0503020204020204" pitchFamily="34" charset="-122"/>
                <a:ea typeface="微软雅黑" panose="020B0503020204020204" pitchFamily="34" charset="-122"/>
              </a:rPr>
              <a:t>字</a:t>
            </a:r>
            <a:r>
              <a:rPr lang="en-US" altLang="zh-CN" sz="2000" b="1" u="sng">
                <a:solidFill>
                  <a:schemeClr val="hlink"/>
                </a:solidFill>
                <a:latin typeface="微软雅黑" panose="020B0503020204020204" pitchFamily="34" charset="-122"/>
                <a:ea typeface="微软雅黑" panose="020B0503020204020204" pitchFamily="34" charset="-122"/>
              </a:rPr>
              <a:t>)</a:t>
            </a:r>
            <a:r>
              <a:rPr lang="en-US" altLang="zh-CN" sz="2000" u="sng">
                <a:latin typeface="微软雅黑" panose="020B0503020204020204" pitchFamily="34" charset="-122"/>
                <a:ea typeface="微软雅黑" panose="020B0503020204020204" pitchFamily="34" charset="-122"/>
              </a:rPr>
              <a:t> </a:t>
            </a:r>
            <a:endParaRPr lang="en-US" altLang="zh-CN" sz="2400" u="sng">
              <a:latin typeface="微软雅黑" panose="020B0503020204020204" pitchFamily="34" charset="-122"/>
              <a:ea typeface="微软雅黑" panose="020B0503020204020204" pitchFamily="34" charset="-122"/>
            </a:endParaRPr>
          </a:p>
          <a:p>
            <a:pPr marL="342900" indent="-342900" algn="l" eaLnBrk="0" hangingPunct="0">
              <a:lnSpc>
                <a:spcPct val="90000"/>
              </a:lnSpc>
              <a:spcBef>
                <a:spcPct val="20000"/>
              </a:spcBef>
              <a:buClr>
                <a:schemeClr val="accent1"/>
              </a:buClr>
              <a:buSzPct val="50000"/>
              <a:buFont typeface="Wingdings 2" panose="05020102010507070707" pitchFamily="18" charset="2"/>
              <a:buChar char=""/>
            </a:pPr>
            <a:endParaRPr lang="zh-CN" altLang="en-US" sz="2400" b="1">
              <a:latin typeface="微软雅黑" panose="020B0503020204020204" pitchFamily="34" charset="-122"/>
              <a:ea typeface="微软雅黑" panose="020B0503020204020204" pitchFamily="34" charset="-122"/>
            </a:endParaRPr>
          </a:p>
        </p:txBody>
      </p:sp>
      <p:sp>
        <p:nvSpPr>
          <p:cNvPr id="21587" name="矩形 5"/>
          <p:cNvSpPr/>
          <p:nvPr/>
        </p:nvSpPr>
        <p:spPr>
          <a:xfrm>
            <a:off x="5968365" y="1285875"/>
            <a:ext cx="6181090" cy="460375"/>
          </a:xfrm>
          <a:prstGeom prst="rect">
            <a:avLst/>
          </a:prstGeom>
          <a:solidFill>
            <a:srgbClr val="92D050"/>
          </a:solidFill>
          <a:ln w="9525">
            <a:noFill/>
          </a:ln>
        </p:spPr>
        <p:txBody>
          <a:bodyPr wrap="square" anchor="t">
            <a:spAutoFit/>
          </a:bodyPr>
          <a:p>
            <a:r>
              <a:rPr lang="zh-CN" altLang="en-US" sz="2400">
                <a:solidFill>
                  <a:schemeClr val="bg1"/>
                </a:solidFill>
                <a:latin typeface="微软雅黑" panose="020B0503020204020204" pitchFamily="34" charset="-122"/>
                <a:ea typeface="微软雅黑" panose="020B0503020204020204" pitchFamily="34" charset="-122"/>
              </a:rPr>
              <a:t>抓住重点，先得分再说。</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21588" name="矩形 6"/>
          <p:cNvSpPr/>
          <p:nvPr/>
        </p:nvSpPr>
        <p:spPr>
          <a:xfrm>
            <a:off x="5969000" y="2141220"/>
            <a:ext cx="6180455" cy="460375"/>
          </a:xfrm>
          <a:prstGeom prst="rect">
            <a:avLst/>
          </a:prstGeom>
          <a:solidFill>
            <a:srgbClr val="92D050"/>
          </a:solidFill>
          <a:ln w="9525">
            <a:noFill/>
          </a:ln>
        </p:spPr>
        <p:txBody>
          <a:bodyPr wrap="square" anchor="t">
            <a:spAutoFit/>
          </a:bodyPr>
          <a:p>
            <a:r>
              <a:rPr lang="zh-CN" altLang="en-US" sz="2400">
                <a:solidFill>
                  <a:schemeClr val="bg1"/>
                </a:solidFill>
                <a:latin typeface="微软雅黑" panose="020B0503020204020204" pitchFamily="34" charset="-122"/>
                <a:ea typeface="微软雅黑" panose="020B0503020204020204" pitchFamily="34" charset="-122"/>
              </a:rPr>
              <a:t>不留空白。每题必做。</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rcRect b="20461"/>
          <a:stretch>
            <a:fillRect/>
          </a:stretch>
        </p:blipFill>
        <p:spPr>
          <a:xfrm rot="3022029">
            <a:off x="-2229004" y="3624921"/>
            <a:ext cx="6329470" cy="3398229"/>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8" name="图片 7"/>
          <p:cNvPicPr>
            <a:picLocks noChangeAspect="1"/>
          </p:cNvPicPr>
          <p:nvPr/>
        </p:nvPicPr>
        <p:blipFill>
          <a:blip r:embed="rId2" cstate="screen"/>
          <a:srcRect b="10631"/>
          <a:stretch>
            <a:fillRect/>
          </a:stretch>
        </p:blipFill>
        <p:spPr>
          <a:xfrm rot="13174182">
            <a:off x="7660716" y="-702726"/>
            <a:ext cx="6049170" cy="3649106"/>
          </a:xfrm>
          <a:custGeom>
            <a:avLst/>
            <a:gdLst>
              <a:gd name="connsiteX0" fmla="*/ 6049170 w 6049170"/>
              <a:gd name="connsiteY0" fmla="*/ 780403 h 3649106"/>
              <a:gd name="connsiteX1" fmla="*/ 2577768 w 6049170"/>
              <a:gd name="connsiteY1" fmla="*/ 3649106 h 3649106"/>
              <a:gd name="connsiteX2" fmla="*/ 0 w 6049170"/>
              <a:gd name="connsiteY2" fmla="*/ 529763 h 3649106"/>
              <a:gd name="connsiteX3" fmla="*/ 0 w 6049170"/>
              <a:gd name="connsiteY3" fmla="*/ 0 h 3649106"/>
              <a:gd name="connsiteX4" fmla="*/ 6049170 w 6049170"/>
              <a:gd name="connsiteY4" fmla="*/ 0 h 364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9170" h="3649106">
                <a:moveTo>
                  <a:pt x="6049170" y="780403"/>
                </a:moveTo>
                <a:lnTo>
                  <a:pt x="2577768" y="3649106"/>
                </a:lnTo>
                <a:lnTo>
                  <a:pt x="0" y="529763"/>
                </a:lnTo>
                <a:lnTo>
                  <a:pt x="0" y="0"/>
                </a:lnTo>
                <a:lnTo>
                  <a:pt x="6049170" y="0"/>
                </a:lnTo>
                <a:close/>
              </a:path>
            </a:pathLst>
          </a:custGeom>
        </p:spPr>
      </p:pic>
      <p:sp>
        <p:nvSpPr>
          <p:cNvPr id="7" name="图文框 6"/>
          <p:cNvSpPr/>
          <p:nvPr/>
        </p:nvSpPr>
        <p:spPr>
          <a:xfrm>
            <a:off x="5008563" y="1488104"/>
            <a:ext cx="2174875" cy="1564102"/>
          </a:xfrm>
          <a:prstGeom prst="frame">
            <a:avLst>
              <a:gd name="adj1" fmla="val 882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9" tIns="60944" rIns="121889" bIns="60944" numCol="1" spcCol="0" rtlCol="0" fromWordArt="0" anchor="ctr" anchorCtr="0" forceAA="0" compatLnSpc="1">
            <a:noAutofit/>
          </a:bodyPr>
          <a:lstStyle/>
          <a:p>
            <a:pPr algn="ctr" defTabSz="914400"/>
            <a:endParaRPr lang="zh-CN" altLang="en-US" sz="8000" b="1" dirty="0">
              <a:solidFill>
                <a:srgbClr val="E7E6E6">
                  <a:lumMod val="50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467350" y="1532235"/>
            <a:ext cx="1504950" cy="2799715"/>
          </a:xfrm>
          <a:prstGeom prst="rect">
            <a:avLst/>
          </a:prstGeom>
          <a:noFill/>
        </p:spPr>
        <p:txBody>
          <a:bodyPr wrap="square" rtlCol="0">
            <a:spAutoFit/>
          </a:bodyPr>
          <a:lstStyle/>
          <a:p>
            <a:r>
              <a:rPr lang="en-US" altLang="zh-CN" sz="8800" b="1">
                <a:solidFill>
                  <a:schemeClr val="tx1">
                    <a:lumMod val="50000"/>
                    <a:lumOff val="50000"/>
                  </a:schemeClr>
                </a:solidFill>
                <a:latin typeface="Aller Light"/>
              </a:rPr>
              <a:t>02</a:t>
            </a:r>
            <a:endParaRPr lang="zh-CN" altLang="en-US" sz="8800" b="1">
              <a:solidFill>
                <a:schemeClr val="tx1">
                  <a:lumMod val="50000"/>
                  <a:lumOff val="50000"/>
                </a:schemeClr>
              </a:solidFill>
              <a:latin typeface="Aller Light"/>
            </a:endParaRPr>
          </a:p>
        </p:txBody>
      </p:sp>
      <p:sp>
        <p:nvSpPr>
          <p:cNvPr id="9" name="文本框 8"/>
          <p:cNvSpPr txBox="1"/>
          <p:nvPr/>
        </p:nvSpPr>
        <p:spPr>
          <a:xfrm>
            <a:off x="3988449" y="3429000"/>
            <a:ext cx="4907901" cy="1014730"/>
          </a:xfrm>
          <a:prstGeom prst="rect">
            <a:avLst/>
          </a:prstGeom>
          <a:noFill/>
        </p:spPr>
        <p:txBody>
          <a:bodyPr wrap="square" rtlCol="0">
            <a:spAutoFit/>
          </a:bodyPr>
          <a:lstStyle/>
          <a:p>
            <a:r>
              <a:rPr lang="zh-CN" altLang="en-US" sz="6000" b="1">
                <a:solidFill>
                  <a:schemeClr val="bg1">
                    <a:lumMod val="50000"/>
                  </a:schemeClr>
                </a:solidFill>
                <a:latin typeface="幼圆" panose="02010509060101010101" pitchFamily="49" charset="-122"/>
                <a:ea typeface="幼圆" panose="02010509060101010101" pitchFamily="49" charset="-122"/>
              </a:rPr>
              <a:t>交 际 英 语</a:t>
            </a:r>
            <a:endParaRPr lang="zh-CN" altLang="en-US" sz="6000" b="1">
              <a:solidFill>
                <a:schemeClr val="bg1">
                  <a:lumMod val="50000"/>
                </a:schemeClr>
              </a:solidFill>
              <a:latin typeface="幼圆" panose="02010509060101010101" pitchFamily="49" charset="-122"/>
              <a:ea typeface="幼圆"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screen"/>
          <a:srcRect b="20461"/>
          <a:stretch>
            <a:fillRect/>
          </a:stretch>
        </p:blipFill>
        <p:spPr>
          <a:xfrm rot="13177971" flipH="1">
            <a:off x="9197463" y="-493738"/>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pic>
        <p:nvPicPr>
          <p:cNvPr id="22" name="图片 21"/>
          <p:cNvPicPr>
            <a:picLocks noChangeAspect="1"/>
          </p:cNvPicPr>
          <p:nvPr/>
        </p:nvPicPr>
        <p:blipFill>
          <a:blip r:embed="rId1" cstate="screen"/>
          <a:srcRect b="20461"/>
          <a:stretch>
            <a:fillRect/>
          </a:stretch>
        </p:blipFill>
        <p:spPr>
          <a:xfrm rot="8422029">
            <a:off x="-1073146" y="-493736"/>
            <a:ext cx="4045422" cy="2171946"/>
          </a:xfrm>
          <a:custGeom>
            <a:avLst/>
            <a:gdLst>
              <a:gd name="connsiteX0" fmla="*/ 0 w 6329470"/>
              <a:gd name="connsiteY0" fmla="*/ 0 h 3398229"/>
              <a:gd name="connsiteX1" fmla="*/ 6329470 w 6329470"/>
              <a:gd name="connsiteY1" fmla="*/ 0 h 3398229"/>
              <a:gd name="connsiteX2" fmla="*/ 6329470 w 6329470"/>
              <a:gd name="connsiteY2" fmla="*/ 282911 h 3398229"/>
              <a:gd name="connsiteX3" fmla="*/ 3749244 w 6329470"/>
              <a:gd name="connsiteY3" fmla="*/ 3398229 h 3398229"/>
              <a:gd name="connsiteX4" fmla="*/ 0 w 6329470"/>
              <a:gd name="connsiteY4" fmla="*/ 292963 h 339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9470" h="3398229">
                <a:moveTo>
                  <a:pt x="0" y="0"/>
                </a:moveTo>
                <a:lnTo>
                  <a:pt x="6329470" y="0"/>
                </a:lnTo>
                <a:lnTo>
                  <a:pt x="6329470" y="282911"/>
                </a:lnTo>
                <a:lnTo>
                  <a:pt x="3749244" y="3398229"/>
                </a:lnTo>
                <a:lnTo>
                  <a:pt x="0" y="292963"/>
                </a:lnTo>
                <a:close/>
              </a:path>
            </a:pathLst>
          </a:custGeom>
        </p:spPr>
      </p:pic>
      <p:sp>
        <p:nvSpPr>
          <p:cNvPr id="2" name="文本框 1"/>
          <p:cNvSpPr txBox="1"/>
          <p:nvPr/>
        </p:nvSpPr>
        <p:spPr>
          <a:xfrm>
            <a:off x="821690" y="-33020"/>
            <a:ext cx="11229975" cy="692404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交际用语答题方法：</a:t>
            </a:r>
            <a:r>
              <a:rPr lang="zh-CN" altLang="en-US" sz="2800" b="1">
                <a:solidFill>
                  <a:srgbClr val="FF0000"/>
                </a:solidFill>
                <a:latin typeface="宋体" panose="02010600030101010101" pitchFamily="2" charset="-122"/>
                <a:ea typeface="宋体" panose="02010600030101010101" pitchFamily="2" charset="-122"/>
              </a:rPr>
              <a:t>三则一法</a:t>
            </a:r>
            <a:endParaRPr lang="zh-CN" altLang="en-US" sz="2800" b="1">
              <a:solidFill>
                <a:srgbClr val="FF0000"/>
              </a:solidFill>
              <a:latin typeface="宋体" panose="02010600030101010101" pitchFamily="2" charset="-122"/>
              <a:ea typeface="宋体" panose="02010600030101010101" pitchFamily="2" charset="-122"/>
            </a:endParaRPr>
          </a:p>
          <a:p>
            <a:r>
              <a:rPr lang="en-US" altLang="zh-CN" sz="2400" b="1">
                <a:solidFill>
                  <a:schemeClr val="accent1">
                    <a:lumMod val="75000"/>
                  </a:schemeClr>
                </a:solidFill>
              </a:rPr>
              <a:t>1.</a:t>
            </a:r>
            <a:r>
              <a:rPr lang="zh-CN" altLang="en-US" sz="2400" b="1">
                <a:solidFill>
                  <a:schemeClr val="accent1">
                    <a:lumMod val="75000"/>
                  </a:schemeClr>
                </a:solidFill>
              </a:rPr>
              <a:t>礼貌原则</a:t>
            </a:r>
            <a:endParaRPr lang="zh-CN" altLang="en-US" sz="2400" b="1">
              <a:solidFill>
                <a:schemeClr val="accent1">
                  <a:lumMod val="75000"/>
                </a:schemeClr>
              </a:solidFill>
            </a:endParaRPr>
          </a:p>
          <a:p>
            <a:r>
              <a:rPr lang="zh-CN" altLang="en-US" sz="2000"/>
              <a:t>— Do you think I can use your car for one day? </a:t>
            </a:r>
            <a:r>
              <a:rPr lang="zh-CN" altLang="en-US" sz="2000">
                <a:solidFill>
                  <a:schemeClr val="accent1"/>
                </a:solidFill>
                <a:effectLst>
                  <a:outerShdw blurRad="38100" dist="25400" dir="5400000" algn="ctr" rotWithShape="0">
                    <a:srgbClr val="6E747A">
                      <a:alpha val="43000"/>
                    </a:srgbClr>
                  </a:outerShdw>
                </a:effectLst>
              </a:rPr>
              <a:t>—</a:t>
            </a:r>
            <a:r>
              <a:rPr lang="en-US" altLang="zh-CN" sz="2000">
                <a:solidFill>
                  <a:schemeClr val="accent1"/>
                </a:solidFill>
                <a:effectLst>
                  <a:outerShdw blurRad="38100" dist="25400" dir="5400000" algn="ctr" rotWithShape="0">
                    <a:srgbClr val="6E747A">
                      <a:alpha val="43000"/>
                    </a:srgbClr>
                  </a:outerShdw>
                </a:effectLst>
              </a:rPr>
              <a:t>A</a:t>
            </a:r>
            <a:r>
              <a:rPr lang="zh-CN" altLang="en-US" sz="2000">
                <a:solidFill>
                  <a:schemeClr val="accent1"/>
                </a:solidFill>
                <a:effectLst>
                  <a:outerShdw blurRad="38100" dist="25400" dir="5400000" algn="ctr" rotWithShape="0">
                    <a:srgbClr val="6E747A">
                      <a:alpha val="43000"/>
                    </a:srgbClr>
                  </a:outerShdw>
                </a:effectLst>
              </a:rPr>
              <a:t>.</a:t>
            </a:r>
            <a:endParaRPr lang="zh-CN" altLang="en-US" sz="2000">
              <a:solidFill>
                <a:schemeClr val="accent1">
                  <a:lumMod val="75000"/>
                </a:schemeClr>
              </a:solidFill>
            </a:endParaRPr>
          </a:p>
          <a:p>
            <a:r>
              <a:rPr lang="zh-CN" altLang="en-US" sz="2000"/>
              <a:t>A. I’m afraid not.                    B. No, you can’t.</a:t>
            </a:r>
            <a:endParaRPr lang="zh-CN" altLang="en-US" sz="2000"/>
          </a:p>
          <a:p>
            <a:r>
              <a:rPr lang="zh-CN" altLang="en-US" sz="2000"/>
              <a:t>C. I won’t let you do that.           D. Absolutely not.</a:t>
            </a:r>
            <a:r>
              <a:rPr lang="en-US" altLang="zh-CN" sz="2000"/>
              <a:t>(</a:t>
            </a:r>
            <a:r>
              <a:rPr lang="zh-CN" altLang="en-US" sz="2000"/>
              <a:t>绝对不行</a:t>
            </a:r>
            <a:r>
              <a:rPr lang="en-US" altLang="zh-CN" sz="2000"/>
              <a:t>)</a:t>
            </a:r>
            <a:endParaRPr lang="en-US" altLang="zh-CN" sz="2000"/>
          </a:p>
          <a:p>
            <a:endParaRPr lang="zh-CN" altLang="en-US" sz="2000"/>
          </a:p>
          <a:p>
            <a:r>
              <a:rPr lang="en-US" altLang="zh-CN" sz="2400" b="1">
                <a:solidFill>
                  <a:schemeClr val="accent1">
                    <a:lumMod val="75000"/>
                  </a:schemeClr>
                </a:solidFill>
              </a:rPr>
              <a:t>2.</a:t>
            </a:r>
            <a:r>
              <a:rPr lang="zh-CN" altLang="en-US" sz="2400" b="1">
                <a:solidFill>
                  <a:schemeClr val="accent1">
                    <a:lumMod val="75000"/>
                  </a:schemeClr>
                </a:solidFill>
              </a:rPr>
              <a:t>利他原则</a:t>
            </a:r>
            <a:endParaRPr lang="zh-CN" altLang="en-US" sz="2400" b="1">
              <a:solidFill>
                <a:schemeClr val="accent1">
                  <a:lumMod val="75000"/>
                </a:schemeClr>
              </a:solidFill>
            </a:endParaRPr>
          </a:p>
          <a:p>
            <a:r>
              <a:rPr lang="zh-CN" altLang="en-US" sz="2000"/>
              <a:t>—I am going to the City Hall, can you tell me how to get there, madam?</a:t>
            </a:r>
            <a:r>
              <a:rPr lang="zh-CN" altLang="en-US" sz="2000">
                <a:solidFill>
                  <a:schemeClr val="accent1"/>
                </a:solidFill>
                <a:effectLst>
                  <a:outerShdw blurRad="38100" dist="25400" dir="5400000" algn="ctr" rotWithShape="0">
                    <a:srgbClr val="6E747A">
                      <a:alpha val="43000"/>
                    </a:srgbClr>
                  </a:outerShdw>
                </a:effectLst>
                <a:sym typeface="+mn-ea"/>
              </a:rPr>
              <a:t>—</a:t>
            </a:r>
            <a:r>
              <a:rPr lang="en-US" altLang="zh-CN" sz="2000">
                <a:solidFill>
                  <a:schemeClr val="accent1"/>
                </a:solidFill>
                <a:effectLst>
                  <a:outerShdw blurRad="38100" dist="25400" dir="5400000" algn="ctr" rotWithShape="0">
                    <a:srgbClr val="6E747A">
                      <a:alpha val="43000"/>
                    </a:srgbClr>
                  </a:outerShdw>
                </a:effectLst>
                <a:sym typeface="+mn-ea"/>
              </a:rPr>
              <a:t>D</a:t>
            </a:r>
            <a:r>
              <a:rPr lang="zh-CN" altLang="en-US" sz="2000">
                <a:solidFill>
                  <a:schemeClr val="accent1"/>
                </a:solidFill>
                <a:effectLst>
                  <a:outerShdw blurRad="38100" dist="25400" dir="5400000" algn="ctr" rotWithShape="0">
                    <a:srgbClr val="6E747A">
                      <a:alpha val="43000"/>
                    </a:srgbClr>
                  </a:outerShdw>
                </a:effectLst>
                <a:sym typeface="+mn-ea"/>
              </a:rPr>
              <a:t>.</a:t>
            </a:r>
            <a:endParaRPr lang="zh-CN" altLang="en-US" sz="2000"/>
          </a:p>
          <a:p>
            <a:r>
              <a:rPr lang="zh-CN" altLang="en-US" sz="2000"/>
              <a:t>A. No, you don’t know        B. I don’t know.         C. Yes, you will.</a:t>
            </a:r>
            <a:endParaRPr lang="zh-CN" altLang="en-US" sz="2000"/>
          </a:p>
          <a:p>
            <a:r>
              <a:rPr lang="zh-CN" altLang="en-US" sz="2000"/>
              <a:t>D. Sorry, I am new here too. But you can ask the policeman over there.</a:t>
            </a:r>
            <a:endParaRPr lang="zh-CN" altLang="en-US" sz="2000"/>
          </a:p>
          <a:p>
            <a:endParaRPr lang="zh-CN" altLang="en-US" sz="2000"/>
          </a:p>
          <a:p>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3.文化遵从原则</a:t>
            </a:r>
            <a:endPar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t>—Mary, your dress is really beautiful. How is John?</a:t>
            </a:r>
            <a:r>
              <a:rPr lang="zh-CN" altLang="en-US" sz="2000">
                <a:solidFill>
                  <a:schemeClr val="accent1"/>
                </a:solidFill>
                <a:effectLst>
                  <a:outerShdw blurRad="38100" dist="25400" dir="5400000" algn="ctr" rotWithShape="0">
                    <a:srgbClr val="6E747A">
                      <a:alpha val="43000"/>
                    </a:srgbClr>
                  </a:outerShdw>
                </a:effectLst>
                <a:sym typeface="+mn-ea"/>
              </a:rPr>
              <a:t>—</a:t>
            </a:r>
            <a:r>
              <a:rPr lang="en-US" altLang="zh-CN" sz="2000">
                <a:solidFill>
                  <a:schemeClr val="accent1"/>
                </a:solidFill>
                <a:effectLst>
                  <a:outerShdw blurRad="38100" dist="25400" dir="5400000" algn="ctr" rotWithShape="0">
                    <a:srgbClr val="6E747A">
                      <a:alpha val="43000"/>
                    </a:srgbClr>
                  </a:outerShdw>
                </a:effectLst>
                <a:sym typeface="+mn-ea"/>
              </a:rPr>
              <a:t>C</a:t>
            </a:r>
            <a:r>
              <a:rPr lang="zh-CN" altLang="en-US" sz="2000">
                <a:solidFill>
                  <a:schemeClr val="accent1"/>
                </a:solidFill>
                <a:effectLst>
                  <a:outerShdw blurRad="38100" dist="25400" dir="5400000" algn="ctr" rotWithShape="0">
                    <a:srgbClr val="6E747A">
                      <a:alpha val="43000"/>
                    </a:srgbClr>
                  </a:outerShdw>
                </a:effectLst>
                <a:sym typeface="+mn-ea"/>
              </a:rPr>
              <a:t>.</a:t>
            </a:r>
            <a:endParaRPr lang="en-US" altLang="zh-CN" sz="2000"/>
          </a:p>
          <a:p>
            <a:r>
              <a:rPr lang="en-US" altLang="zh-CN" sz="2000"/>
              <a:t>A. Thank you very much                 B. No, no, John is not bad</a:t>
            </a:r>
            <a:endParaRPr lang="en-US" altLang="zh-CN" sz="2000"/>
          </a:p>
          <a:p>
            <a:r>
              <a:rPr lang="en-US" altLang="zh-CN" sz="2000"/>
              <a:t>C. Thank you. He is fine               D. Don’t say that. It’s ugly. John is good</a:t>
            </a:r>
            <a:endParaRPr lang="en-US" altLang="zh-CN" sz="2000"/>
          </a:p>
          <a:p>
            <a:endParaRPr lang="en-US" altLang="zh-CN" sz="2000"/>
          </a:p>
          <a:p>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4.</a:t>
            </a: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排除法</a:t>
            </a:r>
            <a:endPar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p>
            <a:r>
              <a:rPr lang="zh-CN" altLang="en-US" sz="2000"/>
              <a:t>— Mary, are you and your husband busy this weekend?</a:t>
            </a:r>
            <a:r>
              <a:rPr lang="zh-CN" altLang="en-US" sz="2000">
                <a:solidFill>
                  <a:schemeClr val="accent1"/>
                </a:solidFill>
                <a:effectLst>
                  <a:outerShdw blurRad="38100" dist="25400" dir="5400000" algn="ctr" rotWithShape="0">
                    <a:srgbClr val="6E747A">
                      <a:alpha val="43000"/>
                    </a:srgbClr>
                  </a:outerShdw>
                </a:effectLst>
                <a:sym typeface="+mn-ea"/>
              </a:rPr>
              <a:t>—</a:t>
            </a:r>
            <a:r>
              <a:rPr lang="en-US" altLang="zh-CN" sz="2000">
                <a:solidFill>
                  <a:schemeClr val="accent1"/>
                </a:solidFill>
                <a:effectLst>
                  <a:outerShdw blurRad="38100" dist="25400" dir="5400000" algn="ctr" rotWithShape="0">
                    <a:srgbClr val="6E747A">
                      <a:alpha val="43000"/>
                    </a:srgbClr>
                  </a:outerShdw>
                </a:effectLst>
                <a:sym typeface="+mn-ea"/>
              </a:rPr>
              <a:t>B</a:t>
            </a:r>
            <a:r>
              <a:rPr lang="zh-CN" altLang="en-US" sz="2000">
                <a:solidFill>
                  <a:schemeClr val="accent1"/>
                </a:solidFill>
                <a:effectLst>
                  <a:outerShdw blurRad="38100" dist="25400" dir="5400000" algn="ctr" rotWithShape="0">
                    <a:srgbClr val="6E747A">
                      <a:alpha val="43000"/>
                    </a:srgbClr>
                  </a:outerShdw>
                </a:effectLst>
                <a:sym typeface="+mn-ea"/>
              </a:rPr>
              <a:t>.</a:t>
            </a:r>
            <a:endParaRPr lang="zh-CN" altLang="en-US" sz="2000"/>
          </a:p>
          <a:p>
            <a:r>
              <a:rPr lang="zh-CN" altLang="en-US" sz="2000"/>
              <a:t>A. this weekend we may go to cinema    B. No, we’re not（不，我们不忙）</a:t>
            </a:r>
            <a:endParaRPr lang="zh-CN" altLang="en-US" sz="2000"/>
          </a:p>
          <a:p>
            <a:r>
              <a:rPr lang="zh-CN" altLang="en-US" sz="2000"/>
              <a:t>C. Oh, it’s none of your business（哦，这不关你的事）  </a:t>
            </a:r>
            <a:endParaRPr lang="zh-CN" altLang="en-US" sz="2000"/>
          </a:p>
          <a:p>
            <a:r>
              <a:rPr lang="zh-CN" altLang="en-US" sz="2000"/>
              <a:t>D. Welcome to our party</a:t>
            </a:r>
            <a:endParaRPr lang="zh-CN" altLang="en-US" sz="2000"/>
          </a:p>
        </p:txBody>
      </p:sp>
    </p:spTree>
  </p:cSld>
  <p:clrMapOvr>
    <a:masterClrMapping/>
  </p:clrMapOvr>
</p:sld>
</file>

<file path=ppt/tags/tag1.xml><?xml version="1.0" encoding="utf-8"?>
<p:tagLst xmlns:p="http://schemas.openxmlformats.org/presentationml/2006/main">
  <p:tag name="KSO_WM_UNIT_TABLE_BEAUTIFY" val="smartTable{e1508a22-1e86-46a7-8475-2aae7bab2e60}"/>
</p:tagLst>
</file>

<file path=ppt/tags/tag2.xml><?xml version="1.0" encoding="utf-8"?>
<p:tagLst xmlns:p="http://schemas.openxmlformats.org/presentationml/2006/main">
  <p:tag name="KSO_WM_UNIT_TABLE_BEAUTIFY" val="smartTable{623a6f9f-4deb-4675-8cbd-2539fbf196a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13491</Words>
  <Application>WPS 演示</Application>
  <PresentationFormat>宽屏</PresentationFormat>
  <Paragraphs>888</Paragraphs>
  <Slides>52</Slides>
  <Notes>0</Notes>
  <HiddenSlides>0</HiddenSlides>
  <MMClips>0</MMClips>
  <ScaleCrop>false</ScaleCrop>
  <HeadingPairs>
    <vt:vector size="6" baseType="variant">
      <vt:variant>
        <vt:lpstr>已用的字体</vt:lpstr>
      </vt:variant>
      <vt:variant>
        <vt:i4>29</vt:i4>
      </vt:variant>
      <vt:variant>
        <vt:lpstr>主题</vt:lpstr>
      </vt:variant>
      <vt:variant>
        <vt:i4>2</vt:i4>
      </vt:variant>
      <vt:variant>
        <vt:lpstr>幻灯片标题</vt:lpstr>
      </vt:variant>
      <vt:variant>
        <vt:i4>52</vt:i4>
      </vt:variant>
    </vt:vector>
  </HeadingPairs>
  <TitlesOfParts>
    <vt:vector size="83" baseType="lpstr">
      <vt:lpstr>Arial</vt:lpstr>
      <vt:lpstr>宋体</vt:lpstr>
      <vt:lpstr>Wingdings</vt:lpstr>
      <vt:lpstr>Calibri</vt:lpstr>
      <vt:lpstr>等线</vt:lpstr>
      <vt:lpstr>幼圆</vt:lpstr>
      <vt:lpstr>Aller Light</vt:lpstr>
      <vt:lpstr>A-OTF Shin Go Pro L</vt:lpstr>
      <vt:lpstr>微软雅黑</vt:lpstr>
      <vt:lpstr>Aller Light</vt:lpstr>
      <vt:lpstr>Segoe Print</vt:lpstr>
      <vt:lpstr>Wingdings 2</vt:lpstr>
      <vt:lpstr>Wingdings</vt:lpstr>
      <vt:lpstr>华文楷体</vt:lpstr>
      <vt:lpstr>Arial Unicode MS</vt:lpstr>
      <vt:lpstr>等线 Light</vt:lpstr>
      <vt:lpstr>Segoe UI Semilight</vt:lpstr>
      <vt:lpstr>Segoe UI</vt:lpstr>
      <vt:lpstr>Dotum</vt:lpstr>
      <vt:lpstr>Open Sans</vt:lpstr>
      <vt:lpstr>Gill Sans</vt:lpstr>
      <vt:lpstr>Gulim</vt:lpstr>
      <vt:lpstr>Servetica</vt:lpstr>
      <vt:lpstr>NumberOnly</vt:lpstr>
      <vt:lpstr>Calibri Light</vt:lpstr>
      <vt:lpstr>MS UI Gothic</vt:lpstr>
      <vt:lpstr>等线</vt:lpstr>
      <vt:lpstr>Wingdings 2</vt:lpstr>
      <vt:lpstr>Cambria</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孔 融</dc:creator>
  <cp:lastModifiedBy>初妆</cp:lastModifiedBy>
  <cp:revision>29</cp:revision>
  <dcterms:created xsi:type="dcterms:W3CDTF">2019-06-30T07:57:00Z</dcterms:created>
  <dcterms:modified xsi:type="dcterms:W3CDTF">2019-11-23T08:53:05Z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