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360" r:id="rId2"/>
    <p:sldId id="361" r:id="rId3"/>
    <p:sldId id="362" r:id="rId4"/>
    <p:sldId id="908" r:id="rId5"/>
    <p:sldId id="363" r:id="rId6"/>
    <p:sldId id="364" r:id="rId7"/>
    <p:sldId id="365" r:id="rId8"/>
    <p:sldId id="366" r:id="rId9"/>
    <p:sldId id="367" r:id="rId10"/>
    <p:sldId id="370" r:id="rId11"/>
    <p:sldId id="371" r:id="rId12"/>
    <p:sldId id="372" r:id="rId13"/>
    <p:sldId id="373" r:id="rId14"/>
    <p:sldId id="374" r:id="rId15"/>
    <p:sldId id="375" r:id="rId16"/>
    <p:sldId id="376" r:id="rId17"/>
    <p:sldId id="954" r:id="rId18"/>
    <p:sldId id="955" r:id="rId19"/>
    <p:sldId id="379" r:id="rId20"/>
    <p:sldId id="380" r:id="rId21"/>
    <p:sldId id="381" r:id="rId22"/>
    <p:sldId id="382" r:id="rId23"/>
    <p:sldId id="956" r:id="rId24"/>
    <p:sldId id="957" r:id="rId25"/>
    <p:sldId id="958" r:id="rId26"/>
    <p:sldId id="959" r:id="rId27"/>
    <p:sldId id="383" r:id="rId28"/>
    <p:sldId id="384" r:id="rId29"/>
    <p:sldId id="387" r:id="rId30"/>
    <p:sldId id="388" r:id="rId31"/>
    <p:sldId id="960" r:id="rId32"/>
    <p:sldId id="389" r:id="rId33"/>
    <p:sldId id="390" r:id="rId34"/>
    <p:sldId id="391" r:id="rId35"/>
    <p:sldId id="927" r:id="rId36"/>
    <p:sldId id="961" r:id="rId37"/>
    <p:sldId id="964" r:id="rId38"/>
    <p:sldId id="965" r:id="rId39"/>
    <p:sldId id="963" r:id="rId40"/>
    <p:sldId id="394" r:id="rId41"/>
    <p:sldId id="962" r:id="rId42"/>
    <p:sldId id="395" r:id="rId43"/>
    <p:sldId id="396" r:id="rId44"/>
    <p:sldId id="933" r:id="rId45"/>
    <p:sldId id="397" r:id="rId46"/>
    <p:sldId id="398" r:id="rId47"/>
    <p:sldId id="399" r:id="rId48"/>
    <p:sldId id="400" r:id="rId49"/>
    <p:sldId id="401" r:id="rId50"/>
    <p:sldId id="966" r:id="rId51"/>
    <p:sldId id="627" r:id="rId52"/>
    <p:sldId id="967" r:id="rId53"/>
    <p:sldId id="968" r:id="rId54"/>
    <p:sldId id="969" r:id="rId55"/>
    <p:sldId id="970" r:id="rId56"/>
    <p:sldId id="429" r:id="rId57"/>
    <p:sldId id="430" r:id="rId58"/>
    <p:sldId id="431" r:id="rId59"/>
    <p:sldId id="432" r:id="rId60"/>
    <p:sldId id="433" r:id="rId61"/>
    <p:sldId id="971" r:id="rId62"/>
    <p:sldId id="972" r:id="rId63"/>
    <p:sldId id="434" r:id="rId64"/>
    <p:sldId id="435" r:id="rId65"/>
    <p:sldId id="436" r:id="rId66"/>
    <p:sldId id="437" r:id="rId67"/>
    <p:sldId id="973" r:id="rId68"/>
    <p:sldId id="438" r:id="rId69"/>
    <p:sldId id="439" r:id="rId70"/>
    <p:sldId id="440" r:id="rId71"/>
    <p:sldId id="441" r:id="rId72"/>
    <p:sldId id="442" r:id="rId73"/>
    <p:sldId id="443" r:id="rId74"/>
    <p:sldId id="974" r:id="rId75"/>
    <p:sldId id="444" r:id="rId76"/>
    <p:sldId id="445" r:id="rId77"/>
    <p:sldId id="446" r:id="rId78"/>
    <p:sldId id="448" r:id="rId79"/>
    <p:sldId id="449" r:id="rId80"/>
    <p:sldId id="450" r:id="rId81"/>
    <p:sldId id="451" r:id="rId82"/>
    <p:sldId id="975" r:id="rId83"/>
    <p:sldId id="452" r:id="rId84"/>
    <p:sldId id="892" r:id="rId85"/>
    <p:sldId id="453" r:id="rId86"/>
    <p:sldId id="893" r:id="rId87"/>
    <p:sldId id="894" r:id="rId88"/>
    <p:sldId id="946" r:id="rId89"/>
    <p:sldId id="976" r:id="rId90"/>
    <p:sldId id="977" r:id="rId91"/>
    <p:sldId id="895" r:id="rId92"/>
    <p:sldId id="454" r:id="rId93"/>
    <p:sldId id="455" r:id="rId94"/>
    <p:sldId id="896" r:id="rId95"/>
    <p:sldId id="458" r:id="rId96"/>
    <p:sldId id="978" r:id="rId97"/>
    <p:sldId id="459" r:id="rId98"/>
    <p:sldId id="979" r:id="rId99"/>
    <p:sldId id="460" r:id="rId100"/>
    <p:sldId id="461" r:id="rId101"/>
    <p:sldId id="983" r:id="rId102"/>
    <p:sldId id="984" r:id="rId103"/>
    <p:sldId id="980" r:id="rId104"/>
    <p:sldId id="981" r:id="rId105"/>
    <p:sldId id="982" r:id="rId106"/>
    <p:sldId id="456" r:id="rId107"/>
    <p:sldId id="457" r:id="rId108"/>
    <p:sldId id="464" r:id="rId109"/>
    <p:sldId id="985" r:id="rId110"/>
    <p:sldId id="986" r:id="rId111"/>
    <p:sldId id="466" r:id="rId112"/>
    <p:sldId id="467" r:id="rId113"/>
    <p:sldId id="468" r:id="rId114"/>
    <p:sldId id="987" r:id="rId115"/>
    <p:sldId id="988" r:id="rId116"/>
    <p:sldId id="989" r:id="rId117"/>
    <p:sldId id="991" r:id="rId118"/>
    <p:sldId id="992" r:id="rId119"/>
    <p:sldId id="993" r:id="rId120"/>
    <p:sldId id="469" r:id="rId121"/>
    <p:sldId id="470" r:id="rId122"/>
    <p:sldId id="471" r:id="rId123"/>
    <p:sldId id="472" r:id="rId124"/>
    <p:sldId id="994" r:id="rId125"/>
    <p:sldId id="473" r:id="rId126"/>
    <p:sldId id="474" r:id="rId127"/>
    <p:sldId id="475" r:id="rId128"/>
    <p:sldId id="995" r:id="rId129"/>
    <p:sldId id="476" r:id="rId130"/>
    <p:sldId id="477" r:id="rId131"/>
    <p:sldId id="996" r:id="rId132"/>
    <p:sldId id="997" r:id="rId133"/>
    <p:sldId id="998" r:id="rId134"/>
    <p:sldId id="999" r:id="rId135"/>
    <p:sldId id="1000" r:id="rId136"/>
    <p:sldId id="907" r:id="rId137"/>
  </p:sldIdLst>
  <p:sldSz cx="9144000" cy="6858000" type="screen4x3"/>
  <p:notesSz cx="6858000" cy="9144000"/>
  <p:defaultTextStyle>
    <a:defPPr>
      <a:defRPr lang="zh-CN"/>
    </a:defPPr>
    <a:lvl1pPr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241"/>
    <a:srgbClr val="B05800"/>
    <a:srgbClr val="864300"/>
    <a:srgbClr val="663300"/>
    <a:srgbClr val="CCCC99"/>
    <a:srgbClr val="990000"/>
    <a:srgbClr val="0033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604" autoAdjust="0"/>
  </p:normalViewPr>
  <p:slideViewPr>
    <p:cSldViewPr>
      <p:cViewPr varScale="1">
        <p:scale>
          <a:sx n="81" d="100"/>
          <a:sy n="81" d="100"/>
        </p:scale>
        <p:origin x="1498" y="67"/>
      </p:cViewPr>
      <p:guideLst>
        <p:guide orient="horz" pos="2182"/>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74838-C9E1-4208-A4FA-5F7F60D16C83}"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D92EF-17D8-4927-8E5F-3408092EEF7B}" type="slidenum">
              <a:rPr lang="zh-CN" altLang="en-US" smtClean="0"/>
              <a:t>‹#›</a:t>
            </a:fld>
            <a:endParaRPr lang="zh-CN" altLang="en-US"/>
          </a:p>
        </p:txBody>
      </p:sp>
    </p:spTree>
    <p:extLst>
      <p:ext uri="{BB962C8B-B14F-4D97-AF65-F5344CB8AC3E}">
        <p14:creationId xmlns:p14="http://schemas.microsoft.com/office/powerpoint/2010/main" val="2013882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17</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38</a:t>
            </a:fld>
            <a:endParaRPr lang="zh-CN" altLang="en-US" sz="1200"/>
          </a:p>
        </p:txBody>
      </p:sp>
    </p:spTree>
    <p:extLst>
      <p:ext uri="{BB962C8B-B14F-4D97-AF65-F5344CB8AC3E}">
        <p14:creationId xmlns:p14="http://schemas.microsoft.com/office/powerpoint/2010/main" val="1572553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232C5E1E-7FF3-48BC-1A0B-32CC26A6349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98AAF38B-633C-8885-F7D8-1544FBAF6F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a16="http://schemas.microsoft.com/office/drawing/2014/main" id="{F3EBBEFB-B917-5669-D7F7-EB6050CBF3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B91A8BEB-CE55-442D-99A0-745B0CF1637A}" type="slidenum">
              <a:rPr lang="zh-CN" altLang="en-US" sz="1200" smtClean="0"/>
              <a:pPr/>
              <a:t>44</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232C5E1E-7FF3-48BC-1A0B-32CC26A6349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98AAF38B-633C-8885-F7D8-1544FBAF6F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a16="http://schemas.microsoft.com/office/drawing/2014/main" id="{F3EBBEFB-B917-5669-D7F7-EB6050CBF3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B91A8BEB-CE55-442D-99A0-745B0CF1637A}" type="slidenum">
              <a:rPr lang="zh-CN" altLang="en-US" sz="1200" smtClean="0"/>
              <a:pPr/>
              <a:t>50</a:t>
            </a:fld>
            <a:endParaRPr lang="zh-CN" altLang="en-US" sz="1200"/>
          </a:p>
        </p:txBody>
      </p:sp>
    </p:spTree>
    <p:extLst>
      <p:ext uri="{BB962C8B-B14F-4D97-AF65-F5344CB8AC3E}">
        <p14:creationId xmlns:p14="http://schemas.microsoft.com/office/powerpoint/2010/main" val="1039253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232C5E1E-7FF3-48BC-1A0B-32CC26A6349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98AAF38B-633C-8885-F7D8-1544FBAF6F4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a16="http://schemas.microsoft.com/office/drawing/2014/main" id="{F3EBBEFB-B917-5669-D7F7-EB6050CBF3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B91A8BEB-CE55-442D-99A0-745B0CF1637A}" type="slidenum">
              <a:rPr lang="zh-CN" altLang="en-US" sz="1200" smtClean="0"/>
              <a:pPr/>
              <a:t>52</a:t>
            </a:fld>
            <a:endParaRPr lang="zh-CN" altLang="en-US" sz="1200"/>
          </a:p>
        </p:txBody>
      </p:sp>
    </p:spTree>
    <p:extLst>
      <p:ext uri="{BB962C8B-B14F-4D97-AF65-F5344CB8AC3E}">
        <p14:creationId xmlns:p14="http://schemas.microsoft.com/office/powerpoint/2010/main" val="2168002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61</a:t>
            </a:fld>
            <a:endParaRPr lang="zh-CN" altLang="en-US" sz="1200"/>
          </a:p>
        </p:txBody>
      </p:sp>
    </p:spTree>
    <p:extLst>
      <p:ext uri="{BB962C8B-B14F-4D97-AF65-F5344CB8AC3E}">
        <p14:creationId xmlns:p14="http://schemas.microsoft.com/office/powerpoint/2010/main" val="4133569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0C58ED1C-4ACD-6042-A4FD-C1C7C0E7EA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D9BAB557-32ED-8182-3CCF-F1EBB6F948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3972" name="灯片编号占位符 3">
            <a:extLst>
              <a:ext uri="{FF2B5EF4-FFF2-40B4-BE49-F238E27FC236}">
                <a16:creationId xmlns:a16="http://schemas.microsoft.com/office/drawing/2014/main" id="{4F726210-39C8-DEB5-03E4-E019760810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93D4931F-D8BD-4BEC-B43C-C92476C7243E}" type="slidenum">
              <a:rPr lang="zh-CN" altLang="en-US" sz="1200" smtClean="0"/>
              <a:pPr/>
              <a:t>88</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0C58ED1C-4ACD-6042-A4FD-C1C7C0E7EA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D9BAB557-32ED-8182-3CCF-F1EBB6F948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3972" name="灯片编号占位符 3">
            <a:extLst>
              <a:ext uri="{FF2B5EF4-FFF2-40B4-BE49-F238E27FC236}">
                <a16:creationId xmlns:a16="http://schemas.microsoft.com/office/drawing/2014/main" id="{4F726210-39C8-DEB5-03E4-E019760810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93D4931F-D8BD-4BEC-B43C-C92476C7243E}" type="slidenum">
              <a:rPr lang="zh-CN" altLang="en-US" sz="1200" smtClean="0"/>
              <a:pPr/>
              <a:t>89</a:t>
            </a:fld>
            <a:endParaRPr lang="zh-CN" altLang="en-US" sz="1200"/>
          </a:p>
        </p:txBody>
      </p:sp>
    </p:spTree>
    <p:extLst>
      <p:ext uri="{BB962C8B-B14F-4D97-AF65-F5344CB8AC3E}">
        <p14:creationId xmlns:p14="http://schemas.microsoft.com/office/powerpoint/2010/main" val="362164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0C58ED1C-4ACD-6042-A4FD-C1C7C0E7EA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D9BAB557-32ED-8182-3CCF-F1EBB6F948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3972" name="灯片编号占位符 3">
            <a:extLst>
              <a:ext uri="{FF2B5EF4-FFF2-40B4-BE49-F238E27FC236}">
                <a16:creationId xmlns:a16="http://schemas.microsoft.com/office/drawing/2014/main" id="{4F726210-39C8-DEB5-03E4-E019760810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93D4931F-D8BD-4BEC-B43C-C92476C7243E}" type="slidenum">
              <a:rPr lang="zh-CN" altLang="en-US" sz="1200" smtClean="0"/>
              <a:pPr/>
              <a:t>90</a:t>
            </a:fld>
            <a:endParaRPr lang="zh-CN" altLang="en-US" sz="1200"/>
          </a:p>
        </p:txBody>
      </p:sp>
    </p:spTree>
    <p:extLst>
      <p:ext uri="{BB962C8B-B14F-4D97-AF65-F5344CB8AC3E}">
        <p14:creationId xmlns:p14="http://schemas.microsoft.com/office/powerpoint/2010/main" val="1787148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101</a:t>
            </a:fld>
            <a:endParaRPr lang="zh-CN" altLang="en-US" sz="1200"/>
          </a:p>
        </p:txBody>
      </p:sp>
    </p:spTree>
    <p:extLst>
      <p:ext uri="{BB962C8B-B14F-4D97-AF65-F5344CB8AC3E}">
        <p14:creationId xmlns:p14="http://schemas.microsoft.com/office/powerpoint/2010/main" val="323261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103</a:t>
            </a:fld>
            <a:endParaRPr lang="zh-CN" altLang="en-US" sz="1200"/>
          </a:p>
        </p:txBody>
      </p:sp>
    </p:spTree>
    <p:extLst>
      <p:ext uri="{BB962C8B-B14F-4D97-AF65-F5344CB8AC3E}">
        <p14:creationId xmlns:p14="http://schemas.microsoft.com/office/powerpoint/2010/main" val="2749926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18</a:t>
            </a:fld>
            <a:endParaRPr lang="zh-CN" altLang="en-US" sz="1200"/>
          </a:p>
        </p:txBody>
      </p:sp>
    </p:spTree>
    <p:extLst>
      <p:ext uri="{BB962C8B-B14F-4D97-AF65-F5344CB8AC3E}">
        <p14:creationId xmlns:p14="http://schemas.microsoft.com/office/powerpoint/2010/main" val="2047531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104</a:t>
            </a:fld>
            <a:endParaRPr lang="zh-CN" altLang="en-US" sz="1200"/>
          </a:p>
        </p:txBody>
      </p:sp>
    </p:spTree>
    <p:extLst>
      <p:ext uri="{BB962C8B-B14F-4D97-AF65-F5344CB8AC3E}">
        <p14:creationId xmlns:p14="http://schemas.microsoft.com/office/powerpoint/2010/main" val="490909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105</a:t>
            </a:fld>
            <a:endParaRPr lang="zh-CN" altLang="en-US" sz="1200"/>
          </a:p>
        </p:txBody>
      </p:sp>
    </p:spTree>
    <p:extLst>
      <p:ext uri="{BB962C8B-B14F-4D97-AF65-F5344CB8AC3E}">
        <p14:creationId xmlns:p14="http://schemas.microsoft.com/office/powerpoint/2010/main" val="221861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109</a:t>
            </a:fld>
            <a:endParaRPr lang="zh-CN" altLang="en-US" sz="1200"/>
          </a:p>
        </p:txBody>
      </p:sp>
    </p:spTree>
    <p:extLst>
      <p:ext uri="{BB962C8B-B14F-4D97-AF65-F5344CB8AC3E}">
        <p14:creationId xmlns:p14="http://schemas.microsoft.com/office/powerpoint/2010/main" val="1291872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114</a:t>
            </a:fld>
            <a:endParaRPr lang="zh-CN" altLang="en-US" sz="1200"/>
          </a:p>
        </p:txBody>
      </p:sp>
    </p:spTree>
    <p:extLst>
      <p:ext uri="{BB962C8B-B14F-4D97-AF65-F5344CB8AC3E}">
        <p14:creationId xmlns:p14="http://schemas.microsoft.com/office/powerpoint/2010/main" val="325025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115</a:t>
            </a:fld>
            <a:endParaRPr lang="zh-CN" altLang="en-US" sz="1200"/>
          </a:p>
        </p:txBody>
      </p:sp>
    </p:spTree>
    <p:extLst>
      <p:ext uri="{BB962C8B-B14F-4D97-AF65-F5344CB8AC3E}">
        <p14:creationId xmlns:p14="http://schemas.microsoft.com/office/powerpoint/2010/main" val="1627011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116</a:t>
            </a:fld>
            <a:endParaRPr lang="zh-CN" altLang="en-US" sz="1200"/>
          </a:p>
        </p:txBody>
      </p:sp>
    </p:spTree>
    <p:extLst>
      <p:ext uri="{BB962C8B-B14F-4D97-AF65-F5344CB8AC3E}">
        <p14:creationId xmlns:p14="http://schemas.microsoft.com/office/powerpoint/2010/main" val="2838985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117</a:t>
            </a:fld>
            <a:endParaRPr lang="zh-CN" altLang="en-US" sz="1200"/>
          </a:p>
        </p:txBody>
      </p:sp>
    </p:spTree>
    <p:extLst>
      <p:ext uri="{BB962C8B-B14F-4D97-AF65-F5344CB8AC3E}">
        <p14:creationId xmlns:p14="http://schemas.microsoft.com/office/powerpoint/2010/main" val="725499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118</a:t>
            </a:fld>
            <a:endParaRPr lang="zh-CN" altLang="en-US" sz="1200"/>
          </a:p>
        </p:txBody>
      </p:sp>
    </p:spTree>
    <p:extLst>
      <p:ext uri="{BB962C8B-B14F-4D97-AF65-F5344CB8AC3E}">
        <p14:creationId xmlns:p14="http://schemas.microsoft.com/office/powerpoint/2010/main" val="2313850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119</a:t>
            </a:fld>
            <a:endParaRPr lang="zh-CN" altLang="en-US" sz="1200"/>
          </a:p>
        </p:txBody>
      </p:sp>
    </p:spTree>
    <p:extLst>
      <p:ext uri="{BB962C8B-B14F-4D97-AF65-F5344CB8AC3E}">
        <p14:creationId xmlns:p14="http://schemas.microsoft.com/office/powerpoint/2010/main" val="2582251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0C58ED1C-4ACD-6042-A4FD-C1C7C0E7EA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D9BAB557-32ED-8182-3CCF-F1EBB6F948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3972" name="灯片编号占位符 3">
            <a:extLst>
              <a:ext uri="{FF2B5EF4-FFF2-40B4-BE49-F238E27FC236}">
                <a16:creationId xmlns:a16="http://schemas.microsoft.com/office/drawing/2014/main" id="{4F726210-39C8-DEB5-03E4-E019760810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93D4931F-D8BD-4BEC-B43C-C92476C7243E}" type="slidenum">
              <a:rPr lang="zh-CN" altLang="en-US" sz="1200" smtClean="0"/>
              <a:pPr/>
              <a:t>131</a:t>
            </a:fld>
            <a:endParaRPr lang="zh-CN" altLang="en-US" sz="1200"/>
          </a:p>
        </p:txBody>
      </p:sp>
    </p:spTree>
    <p:extLst>
      <p:ext uri="{BB962C8B-B14F-4D97-AF65-F5344CB8AC3E}">
        <p14:creationId xmlns:p14="http://schemas.microsoft.com/office/powerpoint/2010/main" val="103695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23</a:t>
            </a:fld>
            <a:endParaRPr lang="zh-CN" altLang="en-US" sz="1200"/>
          </a:p>
        </p:txBody>
      </p:sp>
    </p:spTree>
    <p:extLst>
      <p:ext uri="{BB962C8B-B14F-4D97-AF65-F5344CB8AC3E}">
        <p14:creationId xmlns:p14="http://schemas.microsoft.com/office/powerpoint/2010/main" val="2035290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24</a:t>
            </a:fld>
            <a:endParaRPr lang="zh-CN" altLang="en-US" sz="1200"/>
          </a:p>
        </p:txBody>
      </p:sp>
    </p:spTree>
    <p:extLst>
      <p:ext uri="{BB962C8B-B14F-4D97-AF65-F5344CB8AC3E}">
        <p14:creationId xmlns:p14="http://schemas.microsoft.com/office/powerpoint/2010/main" val="113391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25</a:t>
            </a:fld>
            <a:endParaRPr lang="zh-CN" altLang="en-US" sz="1200"/>
          </a:p>
        </p:txBody>
      </p:sp>
    </p:spTree>
    <p:extLst>
      <p:ext uri="{BB962C8B-B14F-4D97-AF65-F5344CB8AC3E}">
        <p14:creationId xmlns:p14="http://schemas.microsoft.com/office/powerpoint/2010/main" val="89296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26</a:t>
            </a:fld>
            <a:endParaRPr lang="zh-CN" altLang="en-US" sz="1200"/>
          </a:p>
        </p:txBody>
      </p:sp>
    </p:spTree>
    <p:extLst>
      <p:ext uri="{BB962C8B-B14F-4D97-AF65-F5344CB8AC3E}">
        <p14:creationId xmlns:p14="http://schemas.microsoft.com/office/powerpoint/2010/main" val="27574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B0141E6D-775E-E21E-2920-0EC6992E93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740743E4-877E-71FB-CEA6-6FF1798106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42919811-A6B3-C69F-25BE-17C8DDA21B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A1E9DEF1-8E7E-4A50-BEFC-AEFBB1160E0D}" type="slidenum">
              <a:rPr lang="zh-CN" altLang="en-US" sz="1200" smtClean="0"/>
              <a:pPr/>
              <a:t>35</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B0141E6D-775E-E21E-2920-0EC6992E93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740743E4-877E-71FB-CEA6-6FF1798106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42919811-A6B3-C69F-25BE-17C8DDA21B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A1E9DEF1-8E7E-4A50-BEFC-AEFBB1160E0D}" type="slidenum">
              <a:rPr lang="zh-CN" altLang="en-US" sz="1200" smtClean="0"/>
              <a:pPr/>
              <a:t>36</a:t>
            </a:fld>
            <a:endParaRPr lang="zh-CN" altLang="en-US" sz="1200"/>
          </a:p>
        </p:txBody>
      </p:sp>
    </p:spTree>
    <p:extLst>
      <p:ext uri="{BB962C8B-B14F-4D97-AF65-F5344CB8AC3E}">
        <p14:creationId xmlns:p14="http://schemas.microsoft.com/office/powerpoint/2010/main" val="286049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8B69ED4-F948-666A-06AA-CFB7CD92DC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D2571131-34A3-98D5-E052-DCDAE53C81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0B9ED878-761E-63AF-EA48-7266451A8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fld id="{FDDE8413-C5C4-413F-9063-E38779BD3F7D}" type="slidenum">
              <a:rPr lang="zh-CN" altLang="en-US" sz="1200" smtClean="0"/>
              <a:pPr/>
              <a:t>37</a:t>
            </a:fld>
            <a:endParaRPr lang="zh-CN" altLang="en-US" sz="1200"/>
          </a:p>
        </p:txBody>
      </p:sp>
    </p:spTree>
    <p:extLst>
      <p:ext uri="{BB962C8B-B14F-4D97-AF65-F5344CB8AC3E}">
        <p14:creationId xmlns:p14="http://schemas.microsoft.com/office/powerpoint/2010/main" val="235329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a16="http://schemas.microsoft.com/office/drawing/2014/main" id="{F616A0EF-E40D-4024-97B1-EB2AC93C9046}"/>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F56FE2E8-AB3B-48BC-9760-B51F26171112}"/>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93891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2DB5A223-F41B-4338-BD49-5A178C5ED6F9}"/>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16A7B5B9-EDC8-4FBF-A32A-F763A98516EF}"/>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85915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0" y="692150"/>
            <a:ext cx="6725478" cy="55451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81C4A7CF-3715-4E84-A1D3-C60A43EE0FD0}"/>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513C3B25-397C-4757-88DB-952F3814C020}"/>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712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1E92A356-95D7-472E-B1CC-EC37E1A727F5}"/>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E4A7BE75-84D1-4071-9E05-8296577906F0}"/>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57806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a:extLst>
              <a:ext uri="{FF2B5EF4-FFF2-40B4-BE49-F238E27FC236}">
                <a16:creationId xmlns:a16="http://schemas.microsoft.com/office/drawing/2014/main" id="{D05A4C68-DDDC-4DFB-B814-493D453A4278}"/>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0E46D32E-6A96-4EA2-B393-4532164B6BAB}"/>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43992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0" y="5761038"/>
            <a:ext cx="4480560" cy="4762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3440" y="5761038"/>
            <a:ext cx="4480560" cy="4762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71E639E2-32C8-4CA8-908C-C9CEFF267FB1}"/>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378A283F-30AF-4109-9DDC-9ACB43BA68F5}"/>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96811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D443979A-0B63-4DE1-A0AA-E8C3FB7C3531}"/>
              </a:ext>
            </a:extLst>
          </p:cNvPr>
          <p:cNvSpPr>
            <a:spLocks noGrp="1"/>
          </p:cNvSpPr>
          <p:nvPr>
            <p:ph type="dt" sz="half" idx="10"/>
          </p:nvPr>
        </p:nvSpPr>
        <p:spPr>
          <a:ln/>
        </p:spPr>
        <p:txBody>
          <a:bodyPr/>
          <a:lstStyle>
            <a:lvl1pPr>
              <a:defRPr/>
            </a:lvl1pPr>
          </a:lstStyle>
          <a:p>
            <a:pPr>
              <a:defRPr/>
            </a:pPr>
            <a:endParaRPr lang="zh-CN" altLang="en-US"/>
          </a:p>
        </p:txBody>
      </p:sp>
      <p:sp>
        <p:nvSpPr>
          <p:cNvPr id="8" name="页脚占位符 1028">
            <a:extLst>
              <a:ext uri="{FF2B5EF4-FFF2-40B4-BE49-F238E27FC236}">
                <a16:creationId xmlns:a16="http://schemas.microsoft.com/office/drawing/2014/main" id="{F8FBC530-44FE-4D5F-B4BE-D1804AEB1D84}"/>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74128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a:extLst>
              <a:ext uri="{FF2B5EF4-FFF2-40B4-BE49-F238E27FC236}">
                <a16:creationId xmlns:a16="http://schemas.microsoft.com/office/drawing/2014/main" id="{B6D510E9-17A2-4449-A666-036F5EE65001}"/>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1028">
            <a:extLst>
              <a:ext uri="{FF2B5EF4-FFF2-40B4-BE49-F238E27FC236}">
                <a16:creationId xmlns:a16="http://schemas.microsoft.com/office/drawing/2014/main" id="{2AB1B4FF-B374-4724-BD96-87DA02B9E8D2}"/>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62805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a16="http://schemas.microsoft.com/office/drawing/2014/main" id="{AE127B30-6839-4D31-9A8B-ED8EF1A478B0}"/>
              </a:ext>
            </a:extLst>
          </p:cNvPr>
          <p:cNvSpPr>
            <a:spLocks noGrp="1"/>
          </p:cNvSpPr>
          <p:nvPr>
            <p:ph type="dt" sz="half" idx="10"/>
          </p:nvPr>
        </p:nvSpPr>
        <p:spPr>
          <a:ln/>
        </p:spPr>
        <p:txBody>
          <a:bodyPr/>
          <a:lstStyle>
            <a:lvl1pPr>
              <a:defRPr/>
            </a:lvl1pPr>
          </a:lstStyle>
          <a:p>
            <a:pPr>
              <a:defRPr/>
            </a:pPr>
            <a:endParaRPr lang="zh-CN" altLang="en-US"/>
          </a:p>
        </p:txBody>
      </p:sp>
      <p:sp>
        <p:nvSpPr>
          <p:cNvPr id="3" name="页脚占位符 1028">
            <a:extLst>
              <a:ext uri="{FF2B5EF4-FFF2-40B4-BE49-F238E27FC236}">
                <a16:creationId xmlns:a16="http://schemas.microsoft.com/office/drawing/2014/main" id="{BC968B7C-7A63-4637-A8C1-B45C210F3593}"/>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66317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D3B4C47F-7684-49EF-891B-35A9A8D17B82}"/>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2CF54828-BB89-4991-9F9C-8100FC40E0E5}"/>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70619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64004393-8E82-4C17-A5A0-E5B2D9A87428}"/>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D7503437-1308-4128-AE6D-725414BBAA79}"/>
              </a:ext>
            </a:extLst>
          </p:cNvPr>
          <p:cNvSpPr>
            <a:spLocks noGrp="1"/>
          </p:cNvSpPr>
          <p:nvPr>
            <p:ph type="ftr" sz="quarter" idx="11"/>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2404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1865" descr="图片1">
            <a:extLst>
              <a:ext uri="{FF2B5EF4-FFF2-40B4-BE49-F238E27FC236}">
                <a16:creationId xmlns:a16="http://schemas.microsoft.com/office/drawing/2014/main" id="{4BFE1B3F-87B2-43E6-BA4D-F3B969CDECF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 1025">
            <a:extLst>
              <a:ext uri="{FF2B5EF4-FFF2-40B4-BE49-F238E27FC236}">
                <a16:creationId xmlns:a16="http://schemas.microsoft.com/office/drawing/2014/main" id="{78AB5352-1E1E-441F-A39F-83A2E3C71F35}"/>
              </a:ext>
            </a:extLst>
          </p:cNvPr>
          <p:cNvSpPr>
            <a:spLocks noGrp="1" noChangeArrowheads="1"/>
          </p:cNvSpPr>
          <p:nvPr>
            <p:ph type="title" idx="4294967295"/>
          </p:nvPr>
        </p:nvSpPr>
        <p:spPr bwMode="auto">
          <a:xfrm>
            <a:off x="468313" y="692150"/>
            <a:ext cx="8207375"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8" name="文本占位符 1026">
            <a:extLst>
              <a:ext uri="{FF2B5EF4-FFF2-40B4-BE49-F238E27FC236}">
                <a16:creationId xmlns:a16="http://schemas.microsoft.com/office/drawing/2014/main" id="{6D37A135-05D5-408E-8330-4C3208CABFD6}"/>
              </a:ext>
            </a:extLst>
          </p:cNvPr>
          <p:cNvSpPr>
            <a:spLocks noGrp="1" noChangeArrowheads="1"/>
          </p:cNvSpPr>
          <p:nvPr>
            <p:ph type="body" idx="4294967295"/>
          </p:nvPr>
        </p:nvSpPr>
        <p:spPr bwMode="auto">
          <a:xfrm>
            <a:off x="0" y="5761038"/>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日期占位符 1027">
            <a:extLst>
              <a:ext uri="{FF2B5EF4-FFF2-40B4-BE49-F238E27FC236}">
                <a16:creationId xmlns:a16="http://schemas.microsoft.com/office/drawing/2014/main" id="{D1ACF7F6-075D-43C0-ABE9-8BF7528263B4}"/>
              </a:ext>
            </a:extLst>
          </p:cNvPr>
          <p:cNvSpPr>
            <a:spLocks noGrp="1"/>
          </p:cNvSpPr>
          <p:nvPr>
            <p:ph type="dt" sz="half" idx="2"/>
          </p:nvPr>
        </p:nvSpPr>
        <p:spPr>
          <a:xfrm>
            <a:off x="457200" y="6245225"/>
            <a:ext cx="2133600" cy="476250"/>
          </a:xfrm>
          <a:prstGeom prst="rect">
            <a:avLst/>
          </a:prstGeom>
          <a:noFill/>
          <a:ln w="9525">
            <a:noFill/>
          </a:ln>
        </p:spPr>
        <p:txBody>
          <a:bodyPr/>
          <a:lstStyle>
            <a:lvl1pPr eaLnBrk="1" hangingPunct="1">
              <a:defRPr sz="1400" noProof="1">
                <a:latin typeface="Arial" panose="020B0604020202020204" pitchFamily="34" charset="0"/>
              </a:defRPr>
            </a:lvl1pPr>
          </a:lstStyle>
          <a:p>
            <a:pPr>
              <a:defRPr/>
            </a:pPr>
            <a:endParaRPr lang="zh-CN" altLang="en-US"/>
          </a:p>
        </p:txBody>
      </p:sp>
      <p:sp>
        <p:nvSpPr>
          <p:cNvPr id="1029" name="页脚占位符 1028">
            <a:extLst>
              <a:ext uri="{FF2B5EF4-FFF2-40B4-BE49-F238E27FC236}">
                <a16:creationId xmlns:a16="http://schemas.microsoft.com/office/drawing/2014/main" id="{03DFDF12-A145-4986-98B5-56DAF06E04A4}"/>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defRPr sz="1400" noProof="1">
                <a:latin typeface="Arial" panose="020B0604020202020204" pitchFamily="34" charset="0"/>
              </a:defRPr>
            </a:lvl1pPr>
          </a:lstStyle>
          <a:p>
            <a:pPr>
              <a:defRPr/>
            </a:pPr>
            <a:endParaRPr lang="zh-CN" altLang="en-US"/>
          </a:p>
        </p:txBody>
      </p:sp>
      <p:sp>
        <p:nvSpPr>
          <p:cNvPr id="1031" name="椭圆 1647">
            <a:extLst>
              <a:ext uri="{FF2B5EF4-FFF2-40B4-BE49-F238E27FC236}">
                <a16:creationId xmlns:a16="http://schemas.microsoft.com/office/drawing/2014/main" id="{E48C732E-0A51-4B93-AF53-A2C0EE5FF42E}"/>
              </a:ext>
            </a:extLst>
          </p:cNvPr>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998F7D"/>
            </a:prstShdw>
          </a:effectLst>
        </p:spPr>
        <p:txBody>
          <a:bodyPr lIns="0" tIns="0" rIns="0" bIns="0" anchor="ct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defRPr/>
            </a:pPr>
            <a:fld id="{5D28C1F1-8C50-4CA1-981C-8B2093BD8C3C}" type="slidenum">
              <a:rPr lang="zh-CN" altLang="en-US" sz="1800" b="1" smtClean="0">
                <a:solidFill>
                  <a:srgbClr val="C75399"/>
                </a:solidFill>
                <a:latin typeface="华文行楷" panose="02010800040101010101" pitchFamily="2" charset="-122"/>
                <a:ea typeface="华文行楷" panose="02010800040101010101" pitchFamily="2" charset="-122"/>
              </a:rPr>
              <a:pPr algn="ctr" eaLnBrk="1" hangingPunct="1">
                <a:defRPr/>
              </a:pPr>
              <a:t>‹#›</a:t>
            </a:fld>
            <a:endParaRPr lang="zh-CN" altLang="en-US" sz="1800" b="1">
              <a:solidFill>
                <a:srgbClr val="C75399"/>
              </a:solidFill>
              <a:latin typeface="华文行楷" panose="02010800040101010101" pitchFamily="2" charset="-122"/>
              <a:ea typeface="华文行楷" panose="02010800040101010101" pitchFamily="2" charset="-122"/>
            </a:endParaRPr>
          </a:p>
        </p:txBody>
      </p:sp>
      <p:sp>
        <p:nvSpPr>
          <p:cNvPr id="1032" name="矩形 1369">
            <a:extLst>
              <a:ext uri="{FF2B5EF4-FFF2-40B4-BE49-F238E27FC236}">
                <a16:creationId xmlns:a16="http://schemas.microsoft.com/office/drawing/2014/main" id="{31E90AE7-9AEE-4625-99A8-FB4AB32A7BD0}"/>
              </a:ext>
            </a:extLst>
          </p:cNvPr>
          <p:cNvSpPr>
            <a:spLocks noChangeArrowheads="1"/>
          </p:cNvSpPr>
          <p:nvPr userDrawn="1"/>
        </p:nvSpPr>
        <p:spPr bwMode="auto">
          <a:xfrm>
            <a:off x="-12700" y="0"/>
            <a:ext cx="9144000" cy="6858000"/>
          </a:xfrm>
          <a:prstGeom prst="rect">
            <a:avLst/>
          </a:prstGeom>
          <a:noFill/>
          <a:ln w="28575">
            <a:solidFill>
              <a:srgbClr val="8ADBFF"/>
            </a:solidFill>
            <a:miter lim="800000"/>
            <a:headEnd/>
            <a:tailEnd/>
          </a:ln>
          <a:effectLst>
            <a:prstShdw prst="shdw17" dist="17961" dir="2700000">
              <a:srgbClr val="538399"/>
            </a:prstShdw>
          </a:effectLst>
        </p:spPr>
        <p:txBody>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sp>
        <p:nvSpPr>
          <p:cNvPr id="1033" name="文本框 1866">
            <a:extLst>
              <a:ext uri="{FF2B5EF4-FFF2-40B4-BE49-F238E27FC236}">
                <a16:creationId xmlns:a16="http://schemas.microsoft.com/office/drawing/2014/main" id="{3D8BBE53-E994-4A9F-8A94-CD8BA550F601}"/>
              </a:ext>
            </a:extLst>
          </p:cNvPr>
          <p:cNvSpPr txBox="1">
            <a:spLocks noChangeArrowheads="1"/>
          </p:cNvSpPr>
          <p:nvPr userDrawn="1"/>
        </p:nvSpPr>
        <p:spPr bwMode="auto">
          <a:xfrm>
            <a:off x="1900238" y="206375"/>
            <a:ext cx="5111750" cy="366713"/>
          </a:xfrm>
          <a:prstGeom prst="rect">
            <a:avLst/>
          </a:prstGeom>
          <a:noFill/>
          <a:ln>
            <a:noFill/>
          </a:ln>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spcBef>
                <a:spcPct val="50000"/>
              </a:spcBef>
              <a:defRPr/>
            </a:pPr>
            <a:r>
              <a:rPr lang="zh-CN" altLang="en-US" sz="1800">
                <a:solidFill>
                  <a:srgbClr val="990000"/>
                </a:solidFill>
                <a:latin typeface="方正姚体简体" pitchFamily="65" charset="-122"/>
                <a:ea typeface="方正姚体简体" pitchFamily="65" charset="-122"/>
              </a:rPr>
              <a:t>第三章    处理机调度与死锁</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eaLnBrk="0" fontAlgn="base" hangingPunct="0">
        <a:spcBef>
          <a:spcPct val="0"/>
        </a:spcBef>
        <a:spcAft>
          <a:spcPct val="0"/>
        </a:spcAft>
        <a:defRPr sz="2200" kern="1200">
          <a:solidFill>
            <a:schemeClr val="tx1"/>
          </a:solidFill>
          <a:latin typeface="+mn-lt"/>
          <a:ea typeface="+mn-ea"/>
          <a:cs typeface="+mn-cs"/>
        </a:defRPr>
      </a:lvl1pPr>
      <a:lvl2pPr marL="742950" lvl="1" indent="-285750" algn="ctr" rtl="0" eaLnBrk="0" fontAlgn="base" hangingPunct="0">
        <a:spcBef>
          <a:spcPct val="0"/>
        </a:spcBef>
        <a:spcAft>
          <a:spcPct val="0"/>
        </a:spcAft>
        <a:defRPr sz="2200" kern="1200">
          <a:solidFill>
            <a:schemeClr val="tx1"/>
          </a:solidFill>
          <a:latin typeface="+mn-lt"/>
          <a:ea typeface="+mn-ea"/>
          <a:cs typeface="+mn-cs"/>
        </a:defRPr>
      </a:lvl2pPr>
      <a:lvl3pPr marL="1143000" lvl="2" indent="-228600" algn="ctr" rtl="0" eaLnBrk="0" fontAlgn="base" hangingPunct="0">
        <a:spcBef>
          <a:spcPct val="0"/>
        </a:spcBef>
        <a:spcAft>
          <a:spcPct val="0"/>
        </a:spcAft>
        <a:defRPr sz="2200" kern="1200">
          <a:solidFill>
            <a:schemeClr val="tx1"/>
          </a:solidFill>
          <a:latin typeface="+mn-lt"/>
          <a:ea typeface="+mn-ea"/>
          <a:cs typeface="+mn-cs"/>
        </a:defRPr>
      </a:lvl3pPr>
      <a:lvl4pPr marL="1600200" lvl="3" indent="-228600" algn="ctr" rtl="0" eaLnBrk="0" fontAlgn="base" hangingPunct="0">
        <a:spcBef>
          <a:spcPct val="0"/>
        </a:spcBef>
        <a:spcAft>
          <a:spcPct val="0"/>
        </a:spcAft>
        <a:defRPr sz="2200" kern="1200">
          <a:solidFill>
            <a:schemeClr val="tx1"/>
          </a:solidFill>
          <a:latin typeface="+mn-lt"/>
          <a:ea typeface="+mn-ea"/>
          <a:cs typeface="+mn-cs"/>
        </a:defRPr>
      </a:lvl4pPr>
      <a:lvl5pPr marL="2057400" lvl="4" indent="-228600" algn="ctr" rtl="0" eaLnBrk="0" fontAlgn="base" hangingPunct="0">
        <a:spcBef>
          <a:spcPct val="0"/>
        </a:spcBef>
        <a:spcAft>
          <a:spcPct val="0"/>
        </a:spcAft>
        <a:defRPr sz="2200" kern="1200">
          <a:solidFill>
            <a:schemeClr val="tx1"/>
          </a:solidFill>
          <a:latin typeface="+mn-lt"/>
          <a:ea typeface="+mn-ea"/>
          <a:cs typeface="+mn-cs"/>
        </a:defRPr>
      </a:lvl5pPr>
      <a:lvl6pPr marL="2514600" lvl="5" indent="-228600" algn="ctr" defTabSz="914400" rtl="0" eaLnBrk="1" fontAlgn="base" latinLnBrk="0" hangingPunct="1">
        <a:lnSpc>
          <a:spcPct val="100000"/>
        </a:lnSpc>
        <a:spcBef>
          <a:spcPct val="0"/>
        </a:spcBef>
        <a:spcAft>
          <a:spcPct val="0"/>
        </a:spcAft>
        <a:buNone/>
        <a:defRPr sz="2200" b="0" i="0" u="none" kern="1200" baseline="0">
          <a:solidFill>
            <a:schemeClr val="tx1"/>
          </a:solidFill>
          <a:latin typeface="+mn-lt"/>
          <a:ea typeface="+mn-ea"/>
          <a:cs typeface="+mn-cs"/>
        </a:defRPr>
      </a:lvl6pPr>
      <a:lvl7pPr marL="2971800" lvl="6" indent="-228600" algn="ctr" defTabSz="914400" rtl="0" eaLnBrk="1" fontAlgn="base" latinLnBrk="0" hangingPunct="1">
        <a:lnSpc>
          <a:spcPct val="100000"/>
        </a:lnSpc>
        <a:spcBef>
          <a:spcPct val="0"/>
        </a:spcBef>
        <a:spcAft>
          <a:spcPct val="0"/>
        </a:spcAft>
        <a:buNone/>
        <a:defRPr sz="2200" b="0" i="0" u="none" kern="1200" baseline="0">
          <a:solidFill>
            <a:schemeClr val="tx1"/>
          </a:solidFill>
          <a:latin typeface="+mn-lt"/>
          <a:ea typeface="+mn-ea"/>
          <a:cs typeface="+mn-cs"/>
        </a:defRPr>
      </a:lvl7pPr>
      <a:lvl8pPr marL="3429000" lvl="7" indent="-228600" algn="ctr" defTabSz="914400" rtl="0" eaLnBrk="1" fontAlgn="base" latinLnBrk="0" hangingPunct="1">
        <a:lnSpc>
          <a:spcPct val="100000"/>
        </a:lnSpc>
        <a:spcBef>
          <a:spcPct val="0"/>
        </a:spcBef>
        <a:spcAft>
          <a:spcPct val="0"/>
        </a:spcAft>
        <a:buNone/>
        <a:defRPr sz="2200" b="0" i="0" u="none" kern="1200" baseline="0">
          <a:solidFill>
            <a:schemeClr val="tx1"/>
          </a:solidFill>
          <a:latin typeface="+mn-lt"/>
          <a:ea typeface="+mn-ea"/>
          <a:cs typeface="+mn-cs"/>
        </a:defRPr>
      </a:lvl8pPr>
      <a:lvl9pPr marL="3886200" lvl="8" indent="-228600" algn="ctr" defTabSz="914400" rtl="0" eaLnBrk="1" fontAlgn="base" latinLnBrk="0" hangingPunct="1">
        <a:lnSpc>
          <a:spcPct val="100000"/>
        </a:lnSpc>
        <a:spcBef>
          <a:spcPct val="0"/>
        </a:spcBef>
        <a:spcAft>
          <a:spcPct val="0"/>
        </a:spcAft>
        <a:buNone/>
        <a:defRPr sz="22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3600" b="0" i="0" u="none" kern="1200" baseline="0">
          <a:solidFill>
            <a:schemeClr val="tx2"/>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10.xml"/><Relationship Id="rId7" Type="http://schemas.openxmlformats.org/officeDocument/2006/relationships/slide" Target="slide7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image" Target="../media/image2.gif"/><Relationship Id="rId5" Type="http://schemas.openxmlformats.org/officeDocument/2006/relationships/slide" Target="slide57.xml"/><Relationship Id="rId10" Type="http://schemas.openxmlformats.org/officeDocument/2006/relationships/hyperlink" Target="&#23553;&#38754;&#21450;&#30446;&#24405;.ppt#-1,-1,2. &#24187;&#28783;&#29255; 2" TargetMode="External"/><Relationship Id="rId4" Type="http://schemas.openxmlformats.org/officeDocument/2006/relationships/slide" Target="slide27.xml"/><Relationship Id="rId9" Type="http://schemas.openxmlformats.org/officeDocument/2006/relationships/slide" Target="slide1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占位符 108546">
            <a:extLst>
              <a:ext uri="{FF2B5EF4-FFF2-40B4-BE49-F238E27FC236}">
                <a16:creationId xmlns:a16="http://schemas.microsoft.com/office/drawing/2014/main" id="{059DCD3A-C47C-47FF-A483-D90FDA3FE0D0}"/>
              </a:ext>
            </a:extLst>
          </p:cNvPr>
          <p:cNvSpPr>
            <a:spLocks noGrp="1" noChangeArrowheads="1"/>
          </p:cNvSpPr>
          <p:nvPr>
            <p:ph idx="1"/>
          </p:nvPr>
        </p:nvSpPr>
        <p:spPr/>
        <p:txBody>
          <a:bodyPr/>
          <a:lstStyle/>
          <a:p>
            <a:pPr eaLnBrk="1" hangingPunct="1"/>
            <a:endParaRPr lang="zh-CN" altLang="zh-CN"/>
          </a:p>
        </p:txBody>
      </p:sp>
      <p:sp>
        <p:nvSpPr>
          <p:cNvPr id="2051" name="文本框 108553">
            <a:extLst>
              <a:ext uri="{FF2B5EF4-FFF2-40B4-BE49-F238E27FC236}">
                <a16:creationId xmlns:a16="http://schemas.microsoft.com/office/drawing/2014/main" id="{29A96584-0ADF-41B8-977C-4700D2C0B9F9}"/>
              </a:ext>
            </a:extLst>
          </p:cNvPr>
          <p:cNvSpPr txBox="1">
            <a:spLocks noChangeArrowheads="1"/>
          </p:cNvSpPr>
          <p:nvPr/>
        </p:nvSpPr>
        <p:spPr bwMode="auto">
          <a:xfrm>
            <a:off x="503238" y="1270000"/>
            <a:ext cx="8101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400" b="1">
                <a:solidFill>
                  <a:srgbClr val="CC0099"/>
                </a:solidFill>
                <a:latin typeface="方正琥珀简体" pitchFamily="65" charset="-122"/>
                <a:ea typeface="方正琥珀简体" pitchFamily="65" charset="-122"/>
              </a:rPr>
              <a:t>第三章    处理机调度与死锁</a:t>
            </a:r>
          </a:p>
        </p:txBody>
      </p:sp>
      <p:sp>
        <p:nvSpPr>
          <p:cNvPr id="2052" name="文本框 108557">
            <a:extLst>
              <a:ext uri="{FF2B5EF4-FFF2-40B4-BE49-F238E27FC236}">
                <a16:creationId xmlns:a16="http://schemas.microsoft.com/office/drawing/2014/main" id="{42CDFA98-32A3-4B05-ABF4-F71B8B48CF4D}"/>
              </a:ext>
            </a:extLst>
          </p:cNvPr>
          <p:cNvSpPr txBox="1">
            <a:spLocks noChangeArrowheads="1"/>
          </p:cNvSpPr>
          <p:nvPr/>
        </p:nvSpPr>
        <p:spPr bwMode="auto">
          <a:xfrm>
            <a:off x="1835150" y="2492375"/>
            <a:ext cx="576103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solidFill>
                  <a:srgbClr val="0033CC"/>
                </a:solidFill>
                <a:hlinkClick r:id="rId2" action="ppaction://hlinksldjump"/>
              </a:rPr>
              <a:t>3.1  </a:t>
            </a:r>
            <a:r>
              <a:rPr lang="zh-CN" altLang="en-US" sz="2400">
                <a:solidFill>
                  <a:srgbClr val="0033CC"/>
                </a:solidFill>
                <a:hlinkClick r:id="rId2" action="ppaction://hlinksldjump"/>
              </a:rPr>
              <a:t>处理机调度的层次和调度算法的目标</a:t>
            </a:r>
            <a:endParaRPr lang="zh-CN" altLang="en-US" sz="2400">
              <a:solidFill>
                <a:srgbClr val="0033CC"/>
              </a:solidFill>
            </a:endParaRPr>
          </a:p>
          <a:p>
            <a:pPr algn="l" eaLnBrk="1" hangingPunct="1"/>
            <a:r>
              <a:rPr lang="en-US" altLang="zh-CN" sz="2400">
                <a:solidFill>
                  <a:srgbClr val="0033CC"/>
                </a:solidFill>
                <a:hlinkClick r:id="rId3" action="ppaction://hlinksldjump"/>
              </a:rPr>
              <a:t>3.2  </a:t>
            </a:r>
            <a:r>
              <a:rPr lang="zh-CN" altLang="en-US" sz="2400">
                <a:solidFill>
                  <a:srgbClr val="0033CC"/>
                </a:solidFill>
                <a:hlinkClick r:id="rId3" action="ppaction://hlinksldjump"/>
              </a:rPr>
              <a:t>作业与作业调度</a:t>
            </a:r>
            <a:endParaRPr lang="zh-CN" altLang="en-US" sz="2400">
              <a:solidFill>
                <a:srgbClr val="0033CC"/>
              </a:solidFill>
            </a:endParaRPr>
          </a:p>
          <a:p>
            <a:pPr algn="l" eaLnBrk="1" hangingPunct="1"/>
            <a:r>
              <a:rPr lang="en-US" altLang="zh-CN" sz="2400">
                <a:solidFill>
                  <a:srgbClr val="0033CC"/>
                </a:solidFill>
                <a:hlinkClick r:id="rId4" action="ppaction://hlinksldjump"/>
              </a:rPr>
              <a:t>3.3  </a:t>
            </a:r>
            <a:r>
              <a:rPr lang="zh-CN" altLang="en-US" sz="2400">
                <a:solidFill>
                  <a:srgbClr val="0033CC"/>
                </a:solidFill>
                <a:hlinkClick r:id="rId4" action="ppaction://hlinksldjump"/>
              </a:rPr>
              <a:t>进程调度</a:t>
            </a:r>
            <a:endParaRPr lang="zh-CN" altLang="en-US" sz="2400">
              <a:solidFill>
                <a:srgbClr val="0033CC"/>
              </a:solidFill>
            </a:endParaRPr>
          </a:p>
          <a:p>
            <a:pPr algn="l" eaLnBrk="1" hangingPunct="1"/>
            <a:r>
              <a:rPr lang="en-US" altLang="zh-CN" sz="2400">
                <a:solidFill>
                  <a:srgbClr val="0033CC"/>
                </a:solidFill>
                <a:hlinkClick r:id="rId5" action="ppaction://hlinksldjump"/>
              </a:rPr>
              <a:t>3.4  </a:t>
            </a:r>
            <a:r>
              <a:rPr lang="zh-CN" altLang="en-US" sz="2400">
                <a:solidFill>
                  <a:srgbClr val="0033CC"/>
                </a:solidFill>
                <a:hlinkClick r:id="rId5" action="ppaction://hlinksldjump"/>
              </a:rPr>
              <a:t>实时调度</a:t>
            </a:r>
            <a:endParaRPr lang="zh-CN" altLang="en-US" sz="2400">
              <a:solidFill>
                <a:srgbClr val="0033CC"/>
              </a:solidFill>
            </a:endParaRPr>
          </a:p>
          <a:p>
            <a:pPr algn="l" eaLnBrk="1" hangingPunct="1"/>
            <a:r>
              <a:rPr lang="en-US" altLang="zh-CN" sz="2400">
                <a:solidFill>
                  <a:srgbClr val="0033CC"/>
                </a:solidFill>
                <a:hlinkClick r:id="rId6" action="ppaction://hlinksldjump"/>
              </a:rPr>
              <a:t>3.5  </a:t>
            </a:r>
            <a:r>
              <a:rPr lang="zh-CN" altLang="en-US" sz="2400">
                <a:solidFill>
                  <a:srgbClr val="0033CC"/>
                </a:solidFill>
                <a:hlinkClick r:id="rId6" action="ppaction://hlinksldjump"/>
              </a:rPr>
              <a:t>死锁概述</a:t>
            </a:r>
            <a:endParaRPr lang="zh-CN" altLang="en-US" sz="2400">
              <a:solidFill>
                <a:srgbClr val="0033CC"/>
              </a:solidFill>
            </a:endParaRPr>
          </a:p>
          <a:p>
            <a:pPr algn="l" eaLnBrk="1" hangingPunct="1"/>
            <a:r>
              <a:rPr lang="en-US" altLang="zh-CN" sz="2400">
                <a:solidFill>
                  <a:srgbClr val="0033CC"/>
                </a:solidFill>
                <a:hlinkClick r:id="rId7" action="ppaction://hlinksldjump"/>
              </a:rPr>
              <a:t>3.6  </a:t>
            </a:r>
            <a:r>
              <a:rPr lang="zh-CN" altLang="en-US" sz="2400">
                <a:solidFill>
                  <a:srgbClr val="0033CC"/>
                </a:solidFill>
                <a:hlinkClick r:id="rId7" action="ppaction://hlinksldjump"/>
              </a:rPr>
              <a:t>预防死锁</a:t>
            </a:r>
            <a:endParaRPr lang="zh-CN" altLang="en-US" sz="2400">
              <a:solidFill>
                <a:srgbClr val="0033CC"/>
              </a:solidFill>
            </a:endParaRPr>
          </a:p>
          <a:p>
            <a:pPr algn="l" eaLnBrk="1" hangingPunct="1"/>
            <a:r>
              <a:rPr lang="en-US" altLang="zh-CN" sz="2400">
                <a:solidFill>
                  <a:srgbClr val="0033CC"/>
                </a:solidFill>
                <a:hlinkClick r:id="rId8" action="ppaction://hlinksldjump"/>
              </a:rPr>
              <a:t>3.7  </a:t>
            </a:r>
            <a:r>
              <a:rPr lang="zh-CN" altLang="en-US" sz="2400">
                <a:solidFill>
                  <a:srgbClr val="0033CC"/>
                </a:solidFill>
                <a:hlinkClick r:id="rId8" action="ppaction://hlinksldjump"/>
              </a:rPr>
              <a:t>避免死锁</a:t>
            </a:r>
            <a:endParaRPr lang="zh-CN" altLang="en-US" sz="2400">
              <a:solidFill>
                <a:srgbClr val="0033CC"/>
              </a:solidFill>
            </a:endParaRPr>
          </a:p>
          <a:p>
            <a:pPr algn="l" eaLnBrk="1" hangingPunct="1"/>
            <a:r>
              <a:rPr lang="en-US" altLang="zh-CN" sz="2400">
                <a:solidFill>
                  <a:srgbClr val="0033CC"/>
                </a:solidFill>
                <a:hlinkClick r:id="rId9" action="ppaction://hlinksldjump"/>
              </a:rPr>
              <a:t>3.8  </a:t>
            </a:r>
            <a:r>
              <a:rPr lang="zh-CN" altLang="en-US" sz="2400">
                <a:solidFill>
                  <a:srgbClr val="0033CC"/>
                </a:solidFill>
                <a:hlinkClick r:id="rId9" action="ppaction://hlinksldjump"/>
              </a:rPr>
              <a:t>死锁的检测与解除</a:t>
            </a:r>
            <a:endParaRPr lang="zh-CN" altLang="en-US" sz="2400">
              <a:solidFill>
                <a:srgbClr val="0033CC"/>
              </a:solidFill>
            </a:endParaRPr>
          </a:p>
          <a:p>
            <a:pPr algn="l" eaLnBrk="1" hangingPunct="1"/>
            <a:r>
              <a:rPr lang="zh-CN" altLang="en-US" sz="2400">
                <a:solidFill>
                  <a:srgbClr val="0033CC"/>
                </a:solidFill>
                <a:hlinkClick r:id="" action="ppaction://noaction"/>
              </a:rPr>
              <a:t>习题</a:t>
            </a:r>
            <a:endParaRPr lang="zh-CN" altLang="en-US" sz="2400">
              <a:solidFill>
                <a:srgbClr val="0033CC"/>
              </a:solidFill>
            </a:endParaRPr>
          </a:p>
        </p:txBody>
      </p:sp>
      <p:pic>
        <p:nvPicPr>
          <p:cNvPr id="2053" name="图片 108566" descr="GIF081">
            <a:hlinkClick r:id="rId10"/>
            <a:extLst>
              <a:ext uri="{FF2B5EF4-FFF2-40B4-BE49-F238E27FC236}">
                <a16:creationId xmlns:a16="http://schemas.microsoft.com/office/drawing/2014/main" id="{F5D0383A-0CFE-4180-A7DF-98920279AB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7213" y="6243638"/>
            <a:ext cx="952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719873">
            <a:extLst>
              <a:ext uri="{FF2B5EF4-FFF2-40B4-BE49-F238E27FC236}">
                <a16:creationId xmlns:a16="http://schemas.microsoft.com/office/drawing/2014/main" id="{AC56BDAD-39BE-44CB-8193-97A8DF62B737}"/>
              </a:ext>
            </a:extLst>
          </p:cNvPr>
          <p:cNvSpPr>
            <a:spLocks noGrp="1" noChangeArrowheads="1"/>
          </p:cNvSpPr>
          <p:nvPr>
            <p:ph type="title"/>
          </p:nvPr>
        </p:nvSpPr>
        <p:spPr/>
        <p:txBody>
          <a:bodyPr/>
          <a:lstStyle/>
          <a:p>
            <a:pPr eaLnBrk="1" hangingPunct="1">
              <a:lnSpc>
                <a:spcPct val="140000"/>
              </a:lnSpc>
            </a:pP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3.2  </a:t>
            </a:r>
            <a:r>
              <a:rPr lang="zh-CN" altLang="en-US" sz="3200" dirty="0">
                <a:latin typeface="黑体" panose="02010609060101010101" pitchFamily="49" charset="-122"/>
                <a:ea typeface="黑体" panose="02010609060101010101" pitchFamily="49" charset="-122"/>
              </a:rPr>
              <a:t>作业与作业调度</a:t>
            </a:r>
            <a:endParaRPr lang="zh-CN" altLang="en-US" dirty="0"/>
          </a:p>
        </p:txBody>
      </p:sp>
      <p:sp>
        <p:nvSpPr>
          <p:cNvPr id="12291" name="文本占位符 719874">
            <a:extLst>
              <a:ext uri="{FF2B5EF4-FFF2-40B4-BE49-F238E27FC236}">
                <a16:creationId xmlns:a16="http://schemas.microsoft.com/office/drawing/2014/main" id="{389253F3-BE2C-4D57-99F7-16A927C62FB1}"/>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文本占位符 813058">
            <a:extLst>
              <a:ext uri="{FF2B5EF4-FFF2-40B4-BE49-F238E27FC236}">
                <a16:creationId xmlns:a16="http://schemas.microsoft.com/office/drawing/2014/main" id="{75D1B9BD-14F6-471B-BA5D-9AE3E3C774FB}"/>
              </a:ext>
            </a:extLst>
          </p:cNvPr>
          <p:cNvSpPr>
            <a:spLocks noGrp="1" noChangeArrowheads="1"/>
          </p:cNvSpPr>
          <p:nvPr>
            <p:ph idx="1"/>
          </p:nvPr>
        </p:nvSpPr>
        <p:spPr>
          <a:xfrm>
            <a:off x="0" y="5373688"/>
            <a:ext cx="9144000" cy="476250"/>
          </a:xfrm>
        </p:spPr>
        <p:txBody>
          <a:bodyPr/>
          <a:lstStyle/>
          <a:p>
            <a:pPr eaLnBrk="1" hangingPunct="1"/>
            <a:r>
              <a:rPr lang="zh-CN" altLang="en-US"/>
              <a:t>图</a:t>
            </a:r>
            <a:r>
              <a:rPr lang="en-US" altLang="zh-CN"/>
              <a:t>3-15  T</a:t>
            </a:r>
            <a:r>
              <a:rPr lang="en-US" altLang="zh-CN" baseline="-25000"/>
              <a:t>0</a:t>
            </a:r>
            <a:r>
              <a:rPr lang="zh-CN" altLang="en-US"/>
              <a:t>时刻的资源分配表</a:t>
            </a:r>
          </a:p>
        </p:txBody>
      </p:sp>
      <p:pic>
        <p:nvPicPr>
          <p:cNvPr id="124931" name="标题 813059">
            <a:extLst>
              <a:ext uri="{FF2B5EF4-FFF2-40B4-BE49-F238E27FC236}">
                <a16:creationId xmlns:a16="http://schemas.microsoft.com/office/drawing/2014/main" id="{0A76DA66-7916-451D-AC16-4378F8EFA8A0}"/>
              </a:ext>
            </a:extLst>
          </p:cNvPr>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539750" y="1700213"/>
            <a:ext cx="8135938" cy="3168650"/>
          </a:xfr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45752" y="3090420"/>
            <a:ext cx="1152128" cy="2775760"/>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1147363" y="2536422"/>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A</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p:txBody>
      </p:sp>
      <p:sp>
        <p:nvSpPr>
          <p:cNvPr id="6" name="文本框 5">
            <a:extLst>
              <a:ext uri="{FF2B5EF4-FFF2-40B4-BE49-F238E27FC236}">
                <a16:creationId xmlns:a16="http://schemas.microsoft.com/office/drawing/2014/main" id="{8611C4B8-2AAB-544D-7FA8-A96E0BA23853}"/>
              </a:ext>
            </a:extLst>
          </p:cNvPr>
          <p:cNvSpPr txBox="1"/>
          <p:nvPr/>
        </p:nvSpPr>
        <p:spPr>
          <a:xfrm>
            <a:off x="971624" y="1925374"/>
            <a:ext cx="24127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已分配资源</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590F3F60-4B3E-CADD-4485-0B497F415596}"/>
              </a:ext>
            </a:extLst>
          </p:cNvPr>
          <p:cNvSpPr txBox="1"/>
          <p:nvPr/>
        </p:nvSpPr>
        <p:spPr>
          <a:xfrm>
            <a:off x="59289" y="2550077"/>
            <a:ext cx="115212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p:txBody>
      </p:sp>
      <p:sp>
        <p:nvSpPr>
          <p:cNvPr id="8" name="文本框 7">
            <a:extLst>
              <a:ext uri="{FF2B5EF4-FFF2-40B4-BE49-F238E27FC236}">
                <a16:creationId xmlns:a16="http://schemas.microsoft.com/office/drawing/2014/main" id="{1E7BA1CF-31BB-1781-A77D-AA9CD5F95E3A}"/>
              </a:ext>
            </a:extLst>
          </p:cNvPr>
          <p:cNvSpPr txBox="1"/>
          <p:nvPr/>
        </p:nvSpPr>
        <p:spPr>
          <a:xfrm>
            <a:off x="1813373" y="2550077"/>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B</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p:txBody>
      </p:sp>
      <p:sp>
        <p:nvSpPr>
          <p:cNvPr id="9" name="文本框 8">
            <a:extLst>
              <a:ext uri="{FF2B5EF4-FFF2-40B4-BE49-F238E27FC236}">
                <a16:creationId xmlns:a16="http://schemas.microsoft.com/office/drawing/2014/main" id="{99283867-361E-ADED-E41E-C88FC0294C86}"/>
              </a:ext>
            </a:extLst>
          </p:cNvPr>
          <p:cNvSpPr txBox="1"/>
          <p:nvPr/>
        </p:nvSpPr>
        <p:spPr>
          <a:xfrm>
            <a:off x="2416217" y="2550077"/>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C</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p:txBody>
      </p:sp>
      <p:sp>
        <p:nvSpPr>
          <p:cNvPr id="10" name="文本框 9">
            <a:extLst>
              <a:ext uri="{FF2B5EF4-FFF2-40B4-BE49-F238E27FC236}">
                <a16:creationId xmlns:a16="http://schemas.microsoft.com/office/drawing/2014/main" id="{DAB4D90E-8060-8F1B-B227-A07A08C78694}"/>
              </a:ext>
            </a:extLst>
          </p:cNvPr>
          <p:cNvSpPr txBox="1"/>
          <p:nvPr/>
        </p:nvSpPr>
        <p:spPr>
          <a:xfrm>
            <a:off x="3382088" y="2552240"/>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A</a:t>
            </a:r>
          </a:p>
          <a:p>
            <a:pPr algn="ctr">
              <a:lnSpc>
                <a:spcPct val="150000"/>
              </a:lnSpc>
            </a:pPr>
            <a:r>
              <a:rPr lang="en-US" altLang="zh-CN" sz="2400" dirty="0">
                <a:latin typeface="黑体" panose="02010609060101010101" pitchFamily="49" charset="-122"/>
                <a:ea typeface="黑体" panose="02010609060101010101" pitchFamily="49" charset="-122"/>
                <a:cs typeface="+mj-cs"/>
              </a:rPr>
              <a:t>7</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6</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p:txBody>
      </p:sp>
      <p:sp>
        <p:nvSpPr>
          <p:cNvPr id="11" name="文本框 10">
            <a:extLst>
              <a:ext uri="{FF2B5EF4-FFF2-40B4-BE49-F238E27FC236}">
                <a16:creationId xmlns:a16="http://schemas.microsoft.com/office/drawing/2014/main" id="{BB0AD637-A8EF-5E5F-2DC1-6083207CBBCB}"/>
              </a:ext>
            </a:extLst>
          </p:cNvPr>
          <p:cNvSpPr txBox="1"/>
          <p:nvPr/>
        </p:nvSpPr>
        <p:spPr>
          <a:xfrm>
            <a:off x="4048097" y="2550546"/>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B</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p:txBody>
      </p:sp>
      <p:sp>
        <p:nvSpPr>
          <p:cNvPr id="12" name="文本框 11">
            <a:extLst>
              <a:ext uri="{FF2B5EF4-FFF2-40B4-BE49-F238E27FC236}">
                <a16:creationId xmlns:a16="http://schemas.microsoft.com/office/drawing/2014/main" id="{2569A268-2CDD-C52A-A3B6-CEAF00ED9CD7}"/>
              </a:ext>
            </a:extLst>
          </p:cNvPr>
          <p:cNvSpPr txBox="1"/>
          <p:nvPr/>
        </p:nvSpPr>
        <p:spPr>
          <a:xfrm>
            <a:off x="4650942" y="2541535"/>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C</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13" name="文本框 12">
            <a:extLst>
              <a:ext uri="{FF2B5EF4-FFF2-40B4-BE49-F238E27FC236}">
                <a16:creationId xmlns:a16="http://schemas.microsoft.com/office/drawing/2014/main" id="{D3AA3406-728B-742A-2DE3-02C724C036CA}"/>
              </a:ext>
            </a:extLst>
          </p:cNvPr>
          <p:cNvSpPr txBox="1"/>
          <p:nvPr/>
        </p:nvSpPr>
        <p:spPr>
          <a:xfrm>
            <a:off x="3274101" y="1916832"/>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需求资源</a:t>
            </a:r>
            <a:endParaRPr lang="en-US" altLang="zh-CN" sz="2400" dirty="0">
              <a:latin typeface="黑体" panose="02010609060101010101" pitchFamily="49" charset="-122"/>
              <a:ea typeface="黑体" panose="02010609060101010101" pitchFamily="49" charset="-122"/>
              <a:cs typeface="+mj-cs"/>
            </a:endParaRPr>
          </a:p>
        </p:txBody>
      </p:sp>
      <p:sp>
        <p:nvSpPr>
          <p:cNvPr id="15" name="文本框 14">
            <a:extLst>
              <a:ext uri="{FF2B5EF4-FFF2-40B4-BE49-F238E27FC236}">
                <a16:creationId xmlns:a16="http://schemas.microsoft.com/office/drawing/2014/main" id="{AC4F0126-DF3E-7238-4A08-349D9669A084}"/>
              </a:ext>
            </a:extLst>
          </p:cNvPr>
          <p:cNvSpPr txBox="1"/>
          <p:nvPr/>
        </p:nvSpPr>
        <p:spPr>
          <a:xfrm>
            <a:off x="5695192" y="1916830"/>
            <a:ext cx="168260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可用资源</a:t>
            </a:r>
            <a:endParaRPr lang="en-US" altLang="zh-CN" sz="2400" dirty="0">
              <a:latin typeface="黑体" panose="02010609060101010101" pitchFamily="49" charset="-122"/>
              <a:ea typeface="黑体" panose="02010609060101010101" pitchFamily="49" charset="-122"/>
              <a:cs typeface="+mj-cs"/>
            </a:endParaRPr>
          </a:p>
        </p:txBody>
      </p:sp>
      <p:sp>
        <p:nvSpPr>
          <p:cNvPr id="16" name="文本框 15">
            <a:extLst>
              <a:ext uri="{FF2B5EF4-FFF2-40B4-BE49-F238E27FC236}">
                <a16:creationId xmlns:a16="http://schemas.microsoft.com/office/drawing/2014/main" id="{D919776D-3D43-E2AD-DE21-5476845FA2EC}"/>
              </a:ext>
            </a:extLst>
          </p:cNvPr>
          <p:cNvSpPr txBox="1"/>
          <p:nvPr/>
        </p:nvSpPr>
        <p:spPr>
          <a:xfrm>
            <a:off x="7466628" y="1916830"/>
            <a:ext cx="168260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安全序列</a:t>
            </a:r>
            <a:endParaRPr lang="en-US" altLang="zh-CN" sz="2400" dirty="0">
              <a:latin typeface="黑体" panose="02010609060101010101" pitchFamily="49" charset="-122"/>
              <a:ea typeface="黑体" panose="02010609060101010101" pitchFamily="49" charset="-122"/>
              <a:cs typeface="+mj-cs"/>
            </a:endParaRPr>
          </a:p>
        </p:txBody>
      </p:sp>
      <p:sp>
        <p:nvSpPr>
          <p:cNvPr id="2" name="文本框 1">
            <a:extLst>
              <a:ext uri="{FF2B5EF4-FFF2-40B4-BE49-F238E27FC236}">
                <a16:creationId xmlns:a16="http://schemas.microsoft.com/office/drawing/2014/main" id="{351B920A-5539-9AEA-675C-CD932BAA4337}"/>
              </a:ext>
            </a:extLst>
          </p:cNvPr>
          <p:cNvSpPr txBox="1"/>
          <p:nvPr/>
        </p:nvSpPr>
        <p:spPr>
          <a:xfrm>
            <a:off x="5686177" y="253642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2</a:t>
            </a:r>
          </a:p>
        </p:txBody>
      </p:sp>
      <p:sp>
        <p:nvSpPr>
          <p:cNvPr id="5" name="文本框 4">
            <a:extLst>
              <a:ext uri="{FF2B5EF4-FFF2-40B4-BE49-F238E27FC236}">
                <a16:creationId xmlns:a16="http://schemas.microsoft.com/office/drawing/2014/main" id="{C70C73BB-729C-72D0-D47D-94728E974EDE}"/>
              </a:ext>
            </a:extLst>
          </p:cNvPr>
          <p:cNvSpPr txBox="1"/>
          <p:nvPr/>
        </p:nvSpPr>
        <p:spPr>
          <a:xfrm>
            <a:off x="7368777" y="3088705"/>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P1</a:t>
            </a:r>
          </a:p>
        </p:txBody>
      </p:sp>
      <p:sp>
        <p:nvSpPr>
          <p:cNvPr id="17" name="文本框 16">
            <a:extLst>
              <a:ext uri="{FF2B5EF4-FFF2-40B4-BE49-F238E27FC236}">
                <a16:creationId xmlns:a16="http://schemas.microsoft.com/office/drawing/2014/main" id="{DF6A4B52-C41B-999C-8759-72DB4BD3D58E}"/>
              </a:ext>
            </a:extLst>
          </p:cNvPr>
          <p:cNvSpPr txBox="1"/>
          <p:nvPr/>
        </p:nvSpPr>
        <p:spPr>
          <a:xfrm>
            <a:off x="5695192" y="3109846"/>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2</a:t>
            </a:r>
          </a:p>
        </p:txBody>
      </p:sp>
      <p:sp>
        <p:nvSpPr>
          <p:cNvPr id="18" name="文本框 17">
            <a:extLst>
              <a:ext uri="{FF2B5EF4-FFF2-40B4-BE49-F238E27FC236}">
                <a16:creationId xmlns:a16="http://schemas.microsoft.com/office/drawing/2014/main" id="{1783D5FD-7841-429F-406D-51E54C8F9F02}"/>
              </a:ext>
            </a:extLst>
          </p:cNvPr>
          <p:cNvSpPr txBox="1"/>
          <p:nvPr/>
        </p:nvSpPr>
        <p:spPr>
          <a:xfrm>
            <a:off x="7353720" y="365518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P3</a:t>
            </a:r>
          </a:p>
        </p:txBody>
      </p:sp>
      <p:sp>
        <p:nvSpPr>
          <p:cNvPr id="19" name="文本框 18">
            <a:extLst>
              <a:ext uri="{FF2B5EF4-FFF2-40B4-BE49-F238E27FC236}">
                <a16:creationId xmlns:a16="http://schemas.microsoft.com/office/drawing/2014/main" id="{A5C2537B-A82D-CEB9-013C-6CD87DB7E8A4}"/>
              </a:ext>
            </a:extLst>
          </p:cNvPr>
          <p:cNvSpPr txBox="1"/>
          <p:nvPr/>
        </p:nvSpPr>
        <p:spPr>
          <a:xfrm>
            <a:off x="5671120" y="364847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p>
        </p:txBody>
      </p:sp>
      <p:sp>
        <p:nvSpPr>
          <p:cNvPr id="20" name="文本框 19">
            <a:extLst>
              <a:ext uri="{FF2B5EF4-FFF2-40B4-BE49-F238E27FC236}">
                <a16:creationId xmlns:a16="http://schemas.microsoft.com/office/drawing/2014/main" id="{47BB8433-6457-8B11-BD97-EE0CFC357C96}"/>
              </a:ext>
            </a:extLst>
          </p:cNvPr>
          <p:cNvSpPr txBox="1"/>
          <p:nvPr/>
        </p:nvSpPr>
        <p:spPr>
          <a:xfrm>
            <a:off x="5677850" y="4214956"/>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p>
        </p:txBody>
      </p:sp>
      <p:sp>
        <p:nvSpPr>
          <p:cNvPr id="21" name="文本框 20">
            <a:extLst>
              <a:ext uri="{FF2B5EF4-FFF2-40B4-BE49-F238E27FC236}">
                <a16:creationId xmlns:a16="http://schemas.microsoft.com/office/drawing/2014/main" id="{B0A0A7D9-9729-D250-9932-F485EF80B75E}"/>
              </a:ext>
            </a:extLst>
          </p:cNvPr>
          <p:cNvSpPr txBox="1"/>
          <p:nvPr/>
        </p:nvSpPr>
        <p:spPr>
          <a:xfrm>
            <a:off x="5686177" y="4744398"/>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7</a:t>
            </a:r>
          </a:p>
        </p:txBody>
      </p:sp>
      <p:sp>
        <p:nvSpPr>
          <p:cNvPr id="22" name="文本框 21">
            <a:extLst>
              <a:ext uri="{FF2B5EF4-FFF2-40B4-BE49-F238E27FC236}">
                <a16:creationId xmlns:a16="http://schemas.microsoft.com/office/drawing/2014/main" id="{EEB5286D-AFFC-998F-5A87-D978D1663E1A}"/>
              </a:ext>
            </a:extLst>
          </p:cNvPr>
          <p:cNvSpPr txBox="1"/>
          <p:nvPr/>
        </p:nvSpPr>
        <p:spPr>
          <a:xfrm>
            <a:off x="5661610" y="530416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7</a:t>
            </a:r>
          </a:p>
        </p:txBody>
      </p:sp>
      <p:sp>
        <p:nvSpPr>
          <p:cNvPr id="23" name="文本框 22">
            <a:extLst>
              <a:ext uri="{FF2B5EF4-FFF2-40B4-BE49-F238E27FC236}">
                <a16:creationId xmlns:a16="http://schemas.microsoft.com/office/drawing/2014/main" id="{BB5252E8-1ED9-CDB1-D403-EDD59B72C36D}"/>
              </a:ext>
            </a:extLst>
          </p:cNvPr>
          <p:cNvSpPr txBox="1"/>
          <p:nvPr/>
        </p:nvSpPr>
        <p:spPr>
          <a:xfrm>
            <a:off x="7344210" y="4214955"/>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P4</a:t>
            </a:r>
          </a:p>
        </p:txBody>
      </p:sp>
      <p:sp>
        <p:nvSpPr>
          <p:cNvPr id="24" name="文本框 23">
            <a:extLst>
              <a:ext uri="{FF2B5EF4-FFF2-40B4-BE49-F238E27FC236}">
                <a16:creationId xmlns:a16="http://schemas.microsoft.com/office/drawing/2014/main" id="{27C8F140-6C13-477E-E4E1-C46D386C9DC0}"/>
              </a:ext>
            </a:extLst>
          </p:cNvPr>
          <p:cNvSpPr txBox="1"/>
          <p:nvPr/>
        </p:nvSpPr>
        <p:spPr>
          <a:xfrm>
            <a:off x="7335883" y="4748081"/>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P2</a:t>
            </a:r>
          </a:p>
        </p:txBody>
      </p:sp>
      <p:sp>
        <p:nvSpPr>
          <p:cNvPr id="25" name="文本框 24">
            <a:extLst>
              <a:ext uri="{FF2B5EF4-FFF2-40B4-BE49-F238E27FC236}">
                <a16:creationId xmlns:a16="http://schemas.microsoft.com/office/drawing/2014/main" id="{243426DD-2935-8DC9-78B2-7AC4E2E60CFC}"/>
              </a:ext>
            </a:extLst>
          </p:cNvPr>
          <p:cNvSpPr txBox="1"/>
          <p:nvPr/>
        </p:nvSpPr>
        <p:spPr>
          <a:xfrm>
            <a:off x="7354110" y="5281206"/>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p:txBody>
      </p:sp>
      <p:sp>
        <p:nvSpPr>
          <p:cNvPr id="27" name="标题 814081">
            <a:extLst>
              <a:ext uri="{FF2B5EF4-FFF2-40B4-BE49-F238E27FC236}">
                <a16:creationId xmlns:a16="http://schemas.microsoft.com/office/drawing/2014/main" id="{EE61C414-90D8-DC4A-8940-CF8461EEA50A}"/>
              </a:ext>
            </a:extLst>
          </p:cNvPr>
          <p:cNvSpPr>
            <a:spLocks noGrp="1" noChangeArrowheads="1"/>
          </p:cNvSpPr>
          <p:nvPr>
            <p:ph type="title"/>
          </p:nvPr>
        </p:nvSpPr>
        <p:spPr>
          <a:xfrm>
            <a:off x="384175" y="416622"/>
            <a:ext cx="8207375" cy="1205540"/>
          </a:xfrm>
        </p:spPr>
        <p:txBody>
          <a:bodyPr/>
          <a:lstStyle/>
          <a:p>
            <a:pPr eaLnBrk="1" hangingPunct="1">
              <a:lnSpc>
                <a:spcPct val="140000"/>
              </a:lnSpc>
            </a:pPr>
            <a:r>
              <a:rPr lang="zh-CN" altLang="en-US" dirty="0"/>
              <a:t>　　</a:t>
            </a:r>
            <a:r>
              <a:rPr lang="en-US" altLang="zh-CN" dirty="0"/>
              <a:t>(1)  T</a:t>
            </a:r>
            <a:r>
              <a:rPr lang="en-US" altLang="zh-CN" baseline="-25000" dirty="0"/>
              <a:t>0</a:t>
            </a:r>
            <a:r>
              <a:rPr lang="zh-CN" altLang="en-US" dirty="0"/>
              <a:t>时刻的安全性：利用安全性算法对</a:t>
            </a:r>
            <a:r>
              <a:rPr lang="en-US" altLang="zh-CN" dirty="0"/>
              <a:t>T</a:t>
            </a:r>
            <a:r>
              <a:rPr lang="en-US" altLang="zh-CN" baseline="-25000" dirty="0"/>
              <a:t>0</a:t>
            </a:r>
            <a:r>
              <a:rPr lang="zh-CN" altLang="en-US" dirty="0"/>
              <a:t>时刻的资源分配情况进行分析：</a:t>
            </a:r>
          </a:p>
        </p:txBody>
      </p:sp>
    </p:spTree>
    <p:extLst>
      <p:ext uri="{BB962C8B-B14F-4D97-AF65-F5344CB8AC3E}">
        <p14:creationId xmlns:p14="http://schemas.microsoft.com/office/powerpoint/2010/main" val="45244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7" grpId="0"/>
      <p:bldP spid="18" grpId="0"/>
      <p:bldP spid="19" grpId="0"/>
      <p:bldP spid="20" grpId="0"/>
      <p:bldP spid="21" grpId="0"/>
      <p:bldP spid="22" grpId="0"/>
      <p:bldP spid="23" grpId="0"/>
      <p:bldP spid="24" grpId="0"/>
      <p:bldP spid="2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814081">
            <a:extLst>
              <a:ext uri="{FF2B5EF4-FFF2-40B4-BE49-F238E27FC236}">
                <a16:creationId xmlns:a16="http://schemas.microsoft.com/office/drawing/2014/main" id="{5114C932-1F25-4B2A-BABE-C0C2D37DE218}"/>
              </a:ext>
            </a:extLst>
          </p:cNvPr>
          <p:cNvSpPr>
            <a:spLocks noGrp="1" noChangeArrowheads="1"/>
          </p:cNvSpPr>
          <p:nvPr>
            <p:ph type="title"/>
          </p:nvPr>
        </p:nvSpPr>
        <p:spPr>
          <a:xfrm>
            <a:off x="468313" y="692150"/>
            <a:ext cx="8207375" cy="1800746"/>
          </a:xfrm>
        </p:spPr>
        <p:txBody>
          <a:bodyPr/>
          <a:lstStyle/>
          <a:p>
            <a:pPr eaLnBrk="1" hangingPunct="1">
              <a:lnSpc>
                <a:spcPct val="140000"/>
              </a:lnSpc>
            </a:pPr>
            <a:r>
              <a:rPr lang="zh-CN" altLang="en-US" dirty="0"/>
              <a:t>　　利用安全性算法对</a:t>
            </a:r>
            <a:r>
              <a:rPr lang="en-US" altLang="zh-CN" dirty="0"/>
              <a:t>T</a:t>
            </a:r>
            <a:r>
              <a:rPr lang="en-US" altLang="zh-CN" baseline="-25000" dirty="0"/>
              <a:t>0</a:t>
            </a:r>
            <a:r>
              <a:rPr lang="zh-CN" altLang="en-US" dirty="0"/>
              <a:t>时刻的资源分配情况进行分析可知，在</a:t>
            </a:r>
            <a:r>
              <a:rPr lang="en-US" altLang="zh-CN" dirty="0"/>
              <a:t>T</a:t>
            </a:r>
            <a:r>
              <a:rPr lang="en-US" altLang="zh-CN" baseline="-25000" dirty="0"/>
              <a:t>0</a:t>
            </a:r>
            <a:r>
              <a:rPr lang="zh-CN" altLang="en-US" dirty="0"/>
              <a:t>时刻存在着一个安全序列</a:t>
            </a:r>
            <a:r>
              <a:rPr lang="en-US" altLang="zh-CN" dirty="0"/>
              <a:t>{P</a:t>
            </a:r>
            <a:r>
              <a:rPr lang="en-US" altLang="zh-CN" baseline="-25000" dirty="0"/>
              <a:t>1</a:t>
            </a:r>
            <a:r>
              <a:rPr lang="en-US" altLang="zh-CN" dirty="0"/>
              <a:t>, P</a:t>
            </a:r>
            <a:r>
              <a:rPr lang="en-US" altLang="zh-CN" baseline="-25000" dirty="0"/>
              <a:t>3</a:t>
            </a:r>
            <a:r>
              <a:rPr lang="en-US" altLang="zh-CN" dirty="0"/>
              <a:t>, P</a:t>
            </a:r>
            <a:r>
              <a:rPr lang="en-US" altLang="zh-CN" baseline="-25000" dirty="0"/>
              <a:t>4</a:t>
            </a:r>
            <a:r>
              <a:rPr lang="en-US" altLang="zh-CN" dirty="0"/>
              <a:t>, P</a:t>
            </a:r>
            <a:r>
              <a:rPr lang="en-US" altLang="zh-CN" baseline="-25000" dirty="0"/>
              <a:t>2</a:t>
            </a:r>
            <a:r>
              <a:rPr lang="en-US" altLang="zh-CN" dirty="0"/>
              <a:t>, P</a:t>
            </a:r>
            <a:r>
              <a:rPr lang="en-US" altLang="zh-CN" baseline="-25000" dirty="0"/>
              <a:t>0</a:t>
            </a:r>
            <a:r>
              <a:rPr lang="en-US" altLang="zh-CN" dirty="0"/>
              <a:t>}</a:t>
            </a:r>
            <a:r>
              <a:rPr lang="zh-CN" altLang="en-US" dirty="0"/>
              <a:t>，故系统是安全的。</a:t>
            </a:r>
          </a:p>
        </p:txBody>
      </p:sp>
      <p:sp>
        <p:nvSpPr>
          <p:cNvPr id="125955" name="文本占位符 814082">
            <a:extLst>
              <a:ext uri="{FF2B5EF4-FFF2-40B4-BE49-F238E27FC236}">
                <a16:creationId xmlns:a16="http://schemas.microsoft.com/office/drawing/2014/main" id="{03BCDD5D-4AA5-4076-B76D-919E532AF501}"/>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33679492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5"/>
            <a:ext cx="8207375" cy="2775760"/>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假设</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个进程</a:t>
            </a:r>
            <a:r>
              <a:rPr lang="en-US" altLang="zh-CN" dirty="0">
                <a:latin typeface="黑体" panose="02010609060101010101" pitchFamily="49" charset="-122"/>
                <a:ea typeface="黑体" panose="02010609060101010101" pitchFamily="49" charset="-122"/>
              </a:rPr>
              <a:t>P0</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P4</a:t>
            </a:r>
            <a:r>
              <a:rPr lang="zh-CN" altLang="en-US" dirty="0">
                <a:latin typeface="黑体" panose="02010609060101010101" pitchFamily="49" charset="-122"/>
                <a:ea typeface="黑体" panose="02010609060101010101" pitchFamily="49" charset="-122"/>
              </a:rPr>
              <a:t>共享</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类资源</a:t>
            </a:r>
            <a:r>
              <a:rPr lang="en-US" altLang="zh-CN" dirty="0">
                <a:latin typeface="黑体" panose="02010609060101010101" pitchFamily="49" charset="-122"/>
                <a:ea typeface="黑体" panose="02010609060101010101" pitchFamily="49" charset="-122"/>
              </a:rPr>
              <a:t>R1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R2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R3</a:t>
            </a:r>
            <a:r>
              <a:rPr lang="zh-CN" altLang="en-US" dirty="0">
                <a:latin typeface="黑体" panose="02010609060101010101" pitchFamily="49" charset="-122"/>
                <a:ea typeface="黑体" panose="02010609060101010101" pitchFamily="49" charset="-122"/>
              </a:rPr>
              <a:t>，这些资源总数分别为</a:t>
            </a:r>
            <a:r>
              <a:rPr lang="en-US" altLang="zh-CN" dirty="0">
                <a:latin typeface="黑体" panose="02010609060101010101" pitchFamily="49" charset="-122"/>
                <a:ea typeface="黑体" panose="02010609060101010101" pitchFamily="49" charset="-122"/>
              </a:rPr>
              <a:t>18</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T</a:t>
            </a:r>
            <a:r>
              <a:rPr lang="zh-CN" altLang="en-US" dirty="0">
                <a:latin typeface="黑体" panose="02010609060101010101" pitchFamily="49" charset="-122"/>
                <a:ea typeface="黑体" panose="02010609060101010101" pitchFamily="49" charset="-122"/>
              </a:rPr>
              <a:t>时刻的资源分配表如下所示。请检查系统是否处于安全状态，是的话计算一个安全序列。</a:t>
            </a: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extLst>
      <p:ext uri="{BB962C8B-B14F-4D97-AF65-F5344CB8AC3E}">
        <p14:creationId xmlns:p14="http://schemas.microsoft.com/office/powerpoint/2010/main" val="11884152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1415659" y="2585267"/>
            <a:ext cx="1152128" cy="2775760"/>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2517270" y="2031269"/>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R1</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p:txBody>
      </p:sp>
      <p:sp>
        <p:nvSpPr>
          <p:cNvPr id="6" name="文本框 5">
            <a:extLst>
              <a:ext uri="{FF2B5EF4-FFF2-40B4-BE49-F238E27FC236}">
                <a16:creationId xmlns:a16="http://schemas.microsoft.com/office/drawing/2014/main" id="{8611C4B8-2AAB-544D-7FA8-A96E0BA23853}"/>
              </a:ext>
            </a:extLst>
          </p:cNvPr>
          <p:cNvSpPr txBox="1"/>
          <p:nvPr/>
        </p:nvSpPr>
        <p:spPr>
          <a:xfrm>
            <a:off x="2341531" y="1420221"/>
            <a:ext cx="24127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已分配资源</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590F3F60-4B3E-CADD-4485-0B497F415596}"/>
              </a:ext>
            </a:extLst>
          </p:cNvPr>
          <p:cNvSpPr txBox="1"/>
          <p:nvPr/>
        </p:nvSpPr>
        <p:spPr>
          <a:xfrm>
            <a:off x="1429196" y="2044924"/>
            <a:ext cx="115212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p:txBody>
      </p:sp>
      <p:sp>
        <p:nvSpPr>
          <p:cNvPr id="8" name="文本框 7">
            <a:extLst>
              <a:ext uri="{FF2B5EF4-FFF2-40B4-BE49-F238E27FC236}">
                <a16:creationId xmlns:a16="http://schemas.microsoft.com/office/drawing/2014/main" id="{1E7BA1CF-31BB-1781-A77D-AA9CD5F95E3A}"/>
              </a:ext>
            </a:extLst>
          </p:cNvPr>
          <p:cNvSpPr txBox="1"/>
          <p:nvPr/>
        </p:nvSpPr>
        <p:spPr>
          <a:xfrm>
            <a:off x="3183280" y="2044924"/>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R2</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9" name="文本框 8">
            <a:extLst>
              <a:ext uri="{FF2B5EF4-FFF2-40B4-BE49-F238E27FC236}">
                <a16:creationId xmlns:a16="http://schemas.microsoft.com/office/drawing/2014/main" id="{99283867-361E-ADED-E41E-C88FC0294C86}"/>
              </a:ext>
            </a:extLst>
          </p:cNvPr>
          <p:cNvSpPr txBox="1"/>
          <p:nvPr/>
        </p:nvSpPr>
        <p:spPr>
          <a:xfrm>
            <a:off x="3786124" y="2044924"/>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R3</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5</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p:txBody>
      </p:sp>
      <p:sp>
        <p:nvSpPr>
          <p:cNvPr id="10" name="文本框 9">
            <a:extLst>
              <a:ext uri="{FF2B5EF4-FFF2-40B4-BE49-F238E27FC236}">
                <a16:creationId xmlns:a16="http://schemas.microsoft.com/office/drawing/2014/main" id="{DAB4D90E-8060-8F1B-B227-A07A08C78694}"/>
              </a:ext>
            </a:extLst>
          </p:cNvPr>
          <p:cNvSpPr txBox="1"/>
          <p:nvPr/>
        </p:nvSpPr>
        <p:spPr>
          <a:xfrm>
            <a:off x="4751995" y="2047087"/>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R1</a:t>
            </a:r>
          </a:p>
          <a:p>
            <a:pPr algn="ctr">
              <a:lnSpc>
                <a:spcPct val="150000"/>
              </a:lnSpc>
            </a:pPr>
            <a:r>
              <a:rPr lang="en-US" altLang="zh-CN" sz="2400" dirty="0">
                <a:latin typeface="黑体" panose="02010609060101010101" pitchFamily="49" charset="-122"/>
                <a:ea typeface="黑体" panose="02010609060101010101" pitchFamily="49" charset="-122"/>
                <a:cs typeface="+mj-cs"/>
              </a:rPr>
              <a:t>5</a:t>
            </a:r>
          </a:p>
          <a:p>
            <a:pPr algn="ctr">
              <a:lnSpc>
                <a:spcPct val="150000"/>
              </a:lnSpc>
            </a:pPr>
            <a:r>
              <a:rPr lang="en-US" altLang="zh-CN" sz="2400" dirty="0">
                <a:latin typeface="黑体" panose="02010609060101010101" pitchFamily="49" charset="-122"/>
                <a:ea typeface="黑体" panose="02010609060101010101" pitchFamily="49" charset="-122"/>
                <a:cs typeface="+mj-cs"/>
              </a:rPr>
              <a:t>5</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p:txBody>
      </p:sp>
      <p:sp>
        <p:nvSpPr>
          <p:cNvPr id="11" name="文本框 10">
            <a:extLst>
              <a:ext uri="{FF2B5EF4-FFF2-40B4-BE49-F238E27FC236}">
                <a16:creationId xmlns:a16="http://schemas.microsoft.com/office/drawing/2014/main" id="{BB0AD637-A8EF-5E5F-2DC1-6083207CBBCB}"/>
              </a:ext>
            </a:extLst>
          </p:cNvPr>
          <p:cNvSpPr txBox="1"/>
          <p:nvPr/>
        </p:nvSpPr>
        <p:spPr>
          <a:xfrm>
            <a:off x="5418004" y="2022727"/>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R2</a:t>
            </a:r>
          </a:p>
          <a:p>
            <a:pPr algn="ctr">
              <a:lnSpc>
                <a:spcPct val="150000"/>
              </a:lnSpc>
            </a:pPr>
            <a:r>
              <a:rPr lang="en-US" altLang="zh-CN" sz="2400" dirty="0">
                <a:latin typeface="黑体" panose="02010609060101010101" pitchFamily="49" charset="-122"/>
                <a:ea typeface="黑体" panose="02010609060101010101" pitchFamily="49" charset="-122"/>
                <a:cs typeface="+mj-cs"/>
              </a:rPr>
              <a:t>5</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p:txBody>
      </p:sp>
      <p:sp>
        <p:nvSpPr>
          <p:cNvPr id="12" name="文本框 11">
            <a:extLst>
              <a:ext uri="{FF2B5EF4-FFF2-40B4-BE49-F238E27FC236}">
                <a16:creationId xmlns:a16="http://schemas.microsoft.com/office/drawing/2014/main" id="{2569A268-2CDD-C52A-A3B6-CEAF00ED9CD7}"/>
              </a:ext>
            </a:extLst>
          </p:cNvPr>
          <p:cNvSpPr txBox="1"/>
          <p:nvPr/>
        </p:nvSpPr>
        <p:spPr>
          <a:xfrm>
            <a:off x="6020849" y="2036382"/>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R3</a:t>
            </a:r>
          </a:p>
          <a:p>
            <a:pPr algn="ctr">
              <a:lnSpc>
                <a:spcPct val="150000"/>
              </a:lnSpc>
            </a:pPr>
            <a:r>
              <a:rPr lang="en-US" altLang="zh-CN" sz="2400" dirty="0">
                <a:latin typeface="黑体" panose="02010609060101010101" pitchFamily="49" charset="-122"/>
                <a:ea typeface="黑体" panose="02010609060101010101" pitchFamily="49" charset="-122"/>
                <a:cs typeface="+mj-cs"/>
              </a:rPr>
              <a:t>10</a:t>
            </a:r>
          </a:p>
          <a:p>
            <a:pPr algn="ctr">
              <a:lnSpc>
                <a:spcPct val="150000"/>
              </a:lnSpc>
            </a:pPr>
            <a:r>
              <a:rPr lang="en-US" altLang="zh-CN" sz="2400" dirty="0">
                <a:latin typeface="黑体" panose="02010609060101010101" pitchFamily="49" charset="-122"/>
                <a:ea typeface="黑体" panose="02010609060101010101" pitchFamily="49" charset="-122"/>
                <a:cs typeface="+mj-cs"/>
              </a:rPr>
              <a:t>6</a:t>
            </a:r>
          </a:p>
          <a:p>
            <a:pPr algn="ctr">
              <a:lnSpc>
                <a:spcPct val="150000"/>
              </a:lnSpc>
            </a:pPr>
            <a:r>
              <a:rPr lang="en-US" altLang="zh-CN" sz="2400" dirty="0">
                <a:latin typeface="黑体" panose="02010609060101010101" pitchFamily="49" charset="-122"/>
                <a:ea typeface="黑体" panose="02010609060101010101" pitchFamily="49" charset="-122"/>
                <a:cs typeface="+mj-cs"/>
              </a:rPr>
              <a:t>11</a:t>
            </a:r>
          </a:p>
          <a:p>
            <a:pPr algn="ctr">
              <a:lnSpc>
                <a:spcPct val="150000"/>
              </a:lnSpc>
            </a:pPr>
            <a:r>
              <a:rPr lang="en-US" altLang="zh-CN" sz="2400" dirty="0">
                <a:latin typeface="黑体" panose="02010609060101010101" pitchFamily="49" charset="-122"/>
                <a:ea typeface="黑体" panose="02010609060101010101" pitchFamily="49" charset="-122"/>
                <a:cs typeface="+mj-cs"/>
              </a:rPr>
              <a:t>5</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p:txBody>
      </p:sp>
      <p:sp>
        <p:nvSpPr>
          <p:cNvPr id="13" name="文本框 12">
            <a:extLst>
              <a:ext uri="{FF2B5EF4-FFF2-40B4-BE49-F238E27FC236}">
                <a16:creationId xmlns:a16="http://schemas.microsoft.com/office/drawing/2014/main" id="{D3AA3406-728B-742A-2DE3-02C724C036CA}"/>
              </a:ext>
            </a:extLst>
          </p:cNvPr>
          <p:cNvSpPr txBox="1"/>
          <p:nvPr/>
        </p:nvSpPr>
        <p:spPr>
          <a:xfrm>
            <a:off x="4644008" y="1411679"/>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最大需求资源</a:t>
            </a:r>
            <a:endParaRPr lang="en-US" altLang="zh-CN" sz="2400" dirty="0">
              <a:latin typeface="黑体" panose="02010609060101010101" pitchFamily="49" charset="-122"/>
              <a:ea typeface="黑体" panose="02010609060101010101" pitchFamily="49" charset="-122"/>
              <a:cs typeface="+mj-cs"/>
            </a:endParaRPr>
          </a:p>
        </p:txBody>
      </p:sp>
      <p:sp>
        <p:nvSpPr>
          <p:cNvPr id="14" name="文本框 13">
            <a:extLst>
              <a:ext uri="{FF2B5EF4-FFF2-40B4-BE49-F238E27FC236}">
                <a16:creationId xmlns:a16="http://schemas.microsoft.com/office/drawing/2014/main" id="{3A3FDFBF-9728-A801-EC18-8C94498829EE}"/>
              </a:ext>
            </a:extLst>
          </p:cNvPr>
          <p:cNvSpPr txBox="1"/>
          <p:nvPr/>
        </p:nvSpPr>
        <p:spPr>
          <a:xfrm>
            <a:off x="755576" y="740325"/>
            <a:ext cx="5557097" cy="559769"/>
          </a:xfrm>
          <a:prstGeom prst="rect">
            <a:avLst/>
          </a:prstGeom>
          <a:noFill/>
        </p:spPr>
        <p:txBody>
          <a:bodyPr wrap="square" rtlCol="0">
            <a:spAutoFit/>
          </a:bodyPr>
          <a:lstStyle/>
          <a:p>
            <a:pPr>
              <a:lnSpc>
                <a:spcPct val="150000"/>
              </a:lnSpc>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这些资源总数分别为</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18</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6</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22</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a:t>
            </a:r>
            <a:endParaRPr lang="en-US" altLang="zh-CN" sz="2400"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27058026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22024" y="2505815"/>
            <a:ext cx="1152128" cy="2775760"/>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1079587" y="1951817"/>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R1</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p:txBody>
      </p:sp>
      <p:sp>
        <p:nvSpPr>
          <p:cNvPr id="6" name="文本框 5">
            <a:extLst>
              <a:ext uri="{FF2B5EF4-FFF2-40B4-BE49-F238E27FC236}">
                <a16:creationId xmlns:a16="http://schemas.microsoft.com/office/drawing/2014/main" id="{8611C4B8-2AAB-544D-7FA8-A96E0BA23853}"/>
              </a:ext>
            </a:extLst>
          </p:cNvPr>
          <p:cNvSpPr txBox="1"/>
          <p:nvPr/>
        </p:nvSpPr>
        <p:spPr>
          <a:xfrm>
            <a:off x="903848" y="1340769"/>
            <a:ext cx="24127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已分配资源</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590F3F60-4B3E-CADD-4485-0B497F415596}"/>
              </a:ext>
            </a:extLst>
          </p:cNvPr>
          <p:cNvSpPr txBox="1"/>
          <p:nvPr/>
        </p:nvSpPr>
        <p:spPr>
          <a:xfrm>
            <a:off x="-8487" y="1965472"/>
            <a:ext cx="115212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p:txBody>
      </p:sp>
      <p:sp>
        <p:nvSpPr>
          <p:cNvPr id="8" name="文本框 7">
            <a:extLst>
              <a:ext uri="{FF2B5EF4-FFF2-40B4-BE49-F238E27FC236}">
                <a16:creationId xmlns:a16="http://schemas.microsoft.com/office/drawing/2014/main" id="{1E7BA1CF-31BB-1781-A77D-AA9CD5F95E3A}"/>
              </a:ext>
            </a:extLst>
          </p:cNvPr>
          <p:cNvSpPr txBox="1"/>
          <p:nvPr/>
        </p:nvSpPr>
        <p:spPr>
          <a:xfrm>
            <a:off x="1745597" y="1965472"/>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R2</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9" name="文本框 8">
            <a:extLst>
              <a:ext uri="{FF2B5EF4-FFF2-40B4-BE49-F238E27FC236}">
                <a16:creationId xmlns:a16="http://schemas.microsoft.com/office/drawing/2014/main" id="{99283867-361E-ADED-E41E-C88FC0294C86}"/>
              </a:ext>
            </a:extLst>
          </p:cNvPr>
          <p:cNvSpPr txBox="1"/>
          <p:nvPr/>
        </p:nvSpPr>
        <p:spPr>
          <a:xfrm>
            <a:off x="2348441" y="1965472"/>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R3</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5</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p:txBody>
      </p:sp>
      <p:sp>
        <p:nvSpPr>
          <p:cNvPr id="10" name="文本框 9">
            <a:extLst>
              <a:ext uri="{FF2B5EF4-FFF2-40B4-BE49-F238E27FC236}">
                <a16:creationId xmlns:a16="http://schemas.microsoft.com/office/drawing/2014/main" id="{DAB4D90E-8060-8F1B-B227-A07A08C78694}"/>
              </a:ext>
            </a:extLst>
          </p:cNvPr>
          <p:cNvSpPr txBox="1"/>
          <p:nvPr/>
        </p:nvSpPr>
        <p:spPr>
          <a:xfrm>
            <a:off x="3314312" y="1967635"/>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R1</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11" name="文本框 10">
            <a:extLst>
              <a:ext uri="{FF2B5EF4-FFF2-40B4-BE49-F238E27FC236}">
                <a16:creationId xmlns:a16="http://schemas.microsoft.com/office/drawing/2014/main" id="{BB0AD637-A8EF-5E5F-2DC1-6083207CBBCB}"/>
              </a:ext>
            </a:extLst>
          </p:cNvPr>
          <p:cNvSpPr txBox="1"/>
          <p:nvPr/>
        </p:nvSpPr>
        <p:spPr>
          <a:xfrm>
            <a:off x="3980321" y="1965941"/>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R2</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12" name="文本框 11">
            <a:extLst>
              <a:ext uri="{FF2B5EF4-FFF2-40B4-BE49-F238E27FC236}">
                <a16:creationId xmlns:a16="http://schemas.microsoft.com/office/drawing/2014/main" id="{2569A268-2CDD-C52A-A3B6-CEAF00ED9CD7}"/>
              </a:ext>
            </a:extLst>
          </p:cNvPr>
          <p:cNvSpPr txBox="1"/>
          <p:nvPr/>
        </p:nvSpPr>
        <p:spPr>
          <a:xfrm>
            <a:off x="4583166" y="1956930"/>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R3</a:t>
            </a:r>
          </a:p>
          <a:p>
            <a:pPr algn="ctr">
              <a:lnSpc>
                <a:spcPct val="150000"/>
              </a:lnSpc>
            </a:pPr>
            <a:r>
              <a:rPr lang="en-US" altLang="zh-CN" sz="2400" dirty="0">
                <a:latin typeface="黑体" panose="02010609060101010101" pitchFamily="49" charset="-122"/>
                <a:ea typeface="黑体" panose="02010609060101010101" pitchFamily="49" charset="-122"/>
                <a:cs typeface="+mj-cs"/>
              </a:rPr>
              <a:t>7</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6</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p:txBody>
      </p:sp>
      <p:sp>
        <p:nvSpPr>
          <p:cNvPr id="13" name="文本框 12">
            <a:extLst>
              <a:ext uri="{FF2B5EF4-FFF2-40B4-BE49-F238E27FC236}">
                <a16:creationId xmlns:a16="http://schemas.microsoft.com/office/drawing/2014/main" id="{D3AA3406-728B-742A-2DE3-02C724C036CA}"/>
              </a:ext>
            </a:extLst>
          </p:cNvPr>
          <p:cNvSpPr txBox="1"/>
          <p:nvPr/>
        </p:nvSpPr>
        <p:spPr>
          <a:xfrm>
            <a:off x="3206325" y="1332227"/>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需求资源</a:t>
            </a:r>
            <a:endParaRPr lang="en-US" altLang="zh-CN" sz="2400" dirty="0">
              <a:latin typeface="黑体" panose="02010609060101010101" pitchFamily="49" charset="-122"/>
              <a:ea typeface="黑体" panose="02010609060101010101" pitchFamily="49" charset="-122"/>
              <a:cs typeface="+mj-cs"/>
            </a:endParaRPr>
          </a:p>
        </p:txBody>
      </p:sp>
      <p:sp>
        <p:nvSpPr>
          <p:cNvPr id="14" name="文本框 13">
            <a:extLst>
              <a:ext uri="{FF2B5EF4-FFF2-40B4-BE49-F238E27FC236}">
                <a16:creationId xmlns:a16="http://schemas.microsoft.com/office/drawing/2014/main" id="{3A3FDFBF-9728-A801-EC18-8C94498829EE}"/>
              </a:ext>
            </a:extLst>
          </p:cNvPr>
          <p:cNvSpPr txBox="1"/>
          <p:nvPr/>
        </p:nvSpPr>
        <p:spPr>
          <a:xfrm>
            <a:off x="778761" y="729719"/>
            <a:ext cx="5557097" cy="559769"/>
          </a:xfrm>
          <a:prstGeom prst="rect">
            <a:avLst/>
          </a:prstGeom>
          <a:noFill/>
        </p:spPr>
        <p:txBody>
          <a:bodyPr wrap="square" rtlCol="0">
            <a:spAutoFit/>
          </a:bodyPr>
          <a:lstStyle/>
          <a:p>
            <a:pPr>
              <a:lnSpc>
                <a:spcPct val="150000"/>
              </a:lnSpc>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这些资源总数分别为</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18</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6</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22</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rPr>
              <a:t>。</a:t>
            </a:r>
            <a:endParaRPr lang="en-US" altLang="zh-CN" sz="2400" dirty="0">
              <a:latin typeface="黑体" panose="02010609060101010101" pitchFamily="49" charset="-122"/>
              <a:ea typeface="黑体" panose="02010609060101010101" pitchFamily="49" charset="-122"/>
              <a:cs typeface="+mj-cs"/>
            </a:endParaRPr>
          </a:p>
        </p:txBody>
      </p:sp>
      <p:sp>
        <p:nvSpPr>
          <p:cNvPr id="15" name="文本框 14">
            <a:extLst>
              <a:ext uri="{FF2B5EF4-FFF2-40B4-BE49-F238E27FC236}">
                <a16:creationId xmlns:a16="http://schemas.microsoft.com/office/drawing/2014/main" id="{AC4F0126-DF3E-7238-4A08-349D9669A084}"/>
              </a:ext>
            </a:extLst>
          </p:cNvPr>
          <p:cNvSpPr txBox="1"/>
          <p:nvPr/>
        </p:nvSpPr>
        <p:spPr>
          <a:xfrm>
            <a:off x="5627416" y="1332225"/>
            <a:ext cx="168260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可用资源</a:t>
            </a:r>
            <a:endParaRPr lang="en-US" altLang="zh-CN" sz="2400" dirty="0">
              <a:latin typeface="黑体" panose="02010609060101010101" pitchFamily="49" charset="-122"/>
              <a:ea typeface="黑体" panose="02010609060101010101" pitchFamily="49" charset="-122"/>
              <a:cs typeface="+mj-cs"/>
            </a:endParaRPr>
          </a:p>
        </p:txBody>
      </p:sp>
      <p:sp>
        <p:nvSpPr>
          <p:cNvPr id="16" name="文本框 15">
            <a:extLst>
              <a:ext uri="{FF2B5EF4-FFF2-40B4-BE49-F238E27FC236}">
                <a16:creationId xmlns:a16="http://schemas.microsoft.com/office/drawing/2014/main" id="{D919776D-3D43-E2AD-DE21-5476845FA2EC}"/>
              </a:ext>
            </a:extLst>
          </p:cNvPr>
          <p:cNvSpPr txBox="1"/>
          <p:nvPr/>
        </p:nvSpPr>
        <p:spPr>
          <a:xfrm>
            <a:off x="7398852" y="1332225"/>
            <a:ext cx="168260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安全序列</a:t>
            </a:r>
            <a:endParaRPr lang="en-US" altLang="zh-CN" sz="2400" dirty="0">
              <a:latin typeface="黑体" panose="02010609060101010101" pitchFamily="49" charset="-122"/>
              <a:ea typeface="黑体" panose="02010609060101010101" pitchFamily="49" charset="-122"/>
              <a:cs typeface="+mj-cs"/>
            </a:endParaRPr>
          </a:p>
        </p:txBody>
      </p:sp>
      <p:sp>
        <p:nvSpPr>
          <p:cNvPr id="2" name="文本框 1">
            <a:extLst>
              <a:ext uri="{FF2B5EF4-FFF2-40B4-BE49-F238E27FC236}">
                <a16:creationId xmlns:a16="http://schemas.microsoft.com/office/drawing/2014/main" id="{351B920A-5539-9AEA-675C-CD932BAA4337}"/>
              </a:ext>
            </a:extLst>
          </p:cNvPr>
          <p:cNvSpPr txBox="1"/>
          <p:nvPr/>
        </p:nvSpPr>
        <p:spPr>
          <a:xfrm>
            <a:off x="5618401" y="195181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p>
        </p:txBody>
      </p:sp>
      <p:sp>
        <p:nvSpPr>
          <p:cNvPr id="5" name="文本框 4">
            <a:extLst>
              <a:ext uri="{FF2B5EF4-FFF2-40B4-BE49-F238E27FC236}">
                <a16:creationId xmlns:a16="http://schemas.microsoft.com/office/drawing/2014/main" id="{C70C73BB-729C-72D0-D47D-94728E974EDE}"/>
              </a:ext>
            </a:extLst>
          </p:cNvPr>
          <p:cNvSpPr txBox="1"/>
          <p:nvPr/>
        </p:nvSpPr>
        <p:spPr>
          <a:xfrm>
            <a:off x="7301001" y="250410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P1</a:t>
            </a:r>
          </a:p>
        </p:txBody>
      </p:sp>
      <p:sp>
        <p:nvSpPr>
          <p:cNvPr id="17" name="文本框 16">
            <a:extLst>
              <a:ext uri="{FF2B5EF4-FFF2-40B4-BE49-F238E27FC236}">
                <a16:creationId xmlns:a16="http://schemas.microsoft.com/office/drawing/2014/main" id="{DF6A4B52-C41B-999C-8759-72DB4BD3D58E}"/>
              </a:ext>
            </a:extLst>
          </p:cNvPr>
          <p:cNvSpPr txBox="1"/>
          <p:nvPr/>
        </p:nvSpPr>
        <p:spPr>
          <a:xfrm>
            <a:off x="5627416" y="2525241"/>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6</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6</a:t>
            </a:r>
          </a:p>
        </p:txBody>
      </p:sp>
      <p:sp>
        <p:nvSpPr>
          <p:cNvPr id="18" name="文本框 17">
            <a:extLst>
              <a:ext uri="{FF2B5EF4-FFF2-40B4-BE49-F238E27FC236}">
                <a16:creationId xmlns:a16="http://schemas.microsoft.com/office/drawing/2014/main" id="{1783D5FD-7841-429F-406D-51E54C8F9F02}"/>
              </a:ext>
            </a:extLst>
          </p:cNvPr>
          <p:cNvSpPr txBox="1"/>
          <p:nvPr/>
        </p:nvSpPr>
        <p:spPr>
          <a:xfrm>
            <a:off x="7285944" y="307058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P2</a:t>
            </a:r>
          </a:p>
        </p:txBody>
      </p:sp>
      <p:sp>
        <p:nvSpPr>
          <p:cNvPr id="19" name="文本框 18">
            <a:extLst>
              <a:ext uri="{FF2B5EF4-FFF2-40B4-BE49-F238E27FC236}">
                <a16:creationId xmlns:a16="http://schemas.microsoft.com/office/drawing/2014/main" id="{A5C2537B-A82D-CEB9-013C-6CD87DB7E8A4}"/>
              </a:ext>
            </a:extLst>
          </p:cNvPr>
          <p:cNvSpPr txBox="1"/>
          <p:nvPr/>
        </p:nvSpPr>
        <p:spPr>
          <a:xfrm>
            <a:off x="5603344" y="306386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11</a:t>
            </a:r>
          </a:p>
        </p:txBody>
      </p:sp>
      <p:sp>
        <p:nvSpPr>
          <p:cNvPr id="20" name="文本框 19">
            <a:extLst>
              <a:ext uri="{FF2B5EF4-FFF2-40B4-BE49-F238E27FC236}">
                <a16:creationId xmlns:a16="http://schemas.microsoft.com/office/drawing/2014/main" id="{47BB8433-6457-8B11-BD97-EE0CFC357C96}"/>
              </a:ext>
            </a:extLst>
          </p:cNvPr>
          <p:cNvSpPr txBox="1"/>
          <p:nvPr/>
        </p:nvSpPr>
        <p:spPr>
          <a:xfrm>
            <a:off x="5610074" y="3630351"/>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14</a:t>
            </a:r>
          </a:p>
        </p:txBody>
      </p:sp>
      <p:sp>
        <p:nvSpPr>
          <p:cNvPr id="21" name="文本框 20">
            <a:extLst>
              <a:ext uri="{FF2B5EF4-FFF2-40B4-BE49-F238E27FC236}">
                <a16:creationId xmlns:a16="http://schemas.microsoft.com/office/drawing/2014/main" id="{B0A0A7D9-9729-D250-9932-F485EF80B75E}"/>
              </a:ext>
            </a:extLst>
          </p:cNvPr>
          <p:cNvSpPr txBox="1"/>
          <p:nvPr/>
        </p:nvSpPr>
        <p:spPr>
          <a:xfrm>
            <a:off x="5618401" y="415979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18</a:t>
            </a:r>
          </a:p>
        </p:txBody>
      </p:sp>
      <p:sp>
        <p:nvSpPr>
          <p:cNvPr id="22" name="文本框 21">
            <a:extLst>
              <a:ext uri="{FF2B5EF4-FFF2-40B4-BE49-F238E27FC236}">
                <a16:creationId xmlns:a16="http://schemas.microsoft.com/office/drawing/2014/main" id="{EEB5286D-AFFC-998F-5A87-D978D1663E1A}"/>
              </a:ext>
            </a:extLst>
          </p:cNvPr>
          <p:cNvSpPr txBox="1"/>
          <p:nvPr/>
        </p:nvSpPr>
        <p:spPr>
          <a:xfrm>
            <a:off x="5593834" y="471956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18</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6</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22</a:t>
            </a:r>
          </a:p>
        </p:txBody>
      </p:sp>
      <p:sp>
        <p:nvSpPr>
          <p:cNvPr id="23" name="文本框 22">
            <a:extLst>
              <a:ext uri="{FF2B5EF4-FFF2-40B4-BE49-F238E27FC236}">
                <a16:creationId xmlns:a16="http://schemas.microsoft.com/office/drawing/2014/main" id="{BB5252E8-1ED9-CDB1-D403-EDD59B72C36D}"/>
              </a:ext>
            </a:extLst>
          </p:cNvPr>
          <p:cNvSpPr txBox="1"/>
          <p:nvPr/>
        </p:nvSpPr>
        <p:spPr>
          <a:xfrm>
            <a:off x="7276434" y="363035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p:txBody>
      </p:sp>
      <p:sp>
        <p:nvSpPr>
          <p:cNvPr id="24" name="文本框 23">
            <a:extLst>
              <a:ext uri="{FF2B5EF4-FFF2-40B4-BE49-F238E27FC236}">
                <a16:creationId xmlns:a16="http://schemas.microsoft.com/office/drawing/2014/main" id="{27C8F140-6C13-477E-E4E1-C46D386C9DC0}"/>
              </a:ext>
            </a:extLst>
          </p:cNvPr>
          <p:cNvSpPr txBox="1"/>
          <p:nvPr/>
        </p:nvSpPr>
        <p:spPr>
          <a:xfrm>
            <a:off x="7268107" y="4163476"/>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P3</a:t>
            </a:r>
          </a:p>
        </p:txBody>
      </p:sp>
      <p:sp>
        <p:nvSpPr>
          <p:cNvPr id="25" name="文本框 24">
            <a:extLst>
              <a:ext uri="{FF2B5EF4-FFF2-40B4-BE49-F238E27FC236}">
                <a16:creationId xmlns:a16="http://schemas.microsoft.com/office/drawing/2014/main" id="{243426DD-2935-8DC9-78B2-7AC4E2E60CFC}"/>
              </a:ext>
            </a:extLst>
          </p:cNvPr>
          <p:cNvSpPr txBox="1"/>
          <p:nvPr/>
        </p:nvSpPr>
        <p:spPr>
          <a:xfrm>
            <a:off x="7286334" y="4696601"/>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P4</a:t>
            </a:r>
          </a:p>
        </p:txBody>
      </p:sp>
    </p:spTree>
    <p:extLst>
      <p:ext uri="{BB962C8B-B14F-4D97-AF65-F5344CB8AC3E}">
        <p14:creationId xmlns:p14="http://schemas.microsoft.com/office/powerpoint/2010/main" val="260965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7" grpId="0"/>
      <p:bldP spid="18" grpId="0"/>
      <p:bldP spid="19" grpId="0"/>
      <p:bldP spid="20" grpId="0"/>
      <p:bldP spid="21" grpId="0"/>
      <p:bldP spid="22" grpId="0"/>
      <p:bldP spid="23" grpId="0"/>
      <p:bldP spid="24" grpId="0"/>
      <p:bldP spid="2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9810" name="标题 807937">
                <a:extLst>
                  <a:ext uri="{FF2B5EF4-FFF2-40B4-BE49-F238E27FC236}">
                    <a16:creationId xmlns:a16="http://schemas.microsoft.com/office/drawing/2014/main" id="{02D6E078-5546-46C2-B081-038A5D01C9C3}"/>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4. </a:t>
                </a:r>
                <a:r>
                  <a:rPr lang="zh-CN" altLang="en-US" dirty="0">
                    <a:latin typeface="黑体" panose="02010609060101010101" pitchFamily="49" charset="-122"/>
                    <a:ea typeface="黑体" panose="02010609060101010101" pitchFamily="49" charset="-122"/>
                  </a:rPr>
                  <a:t>银行家算法</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设</a:t>
                </a:r>
                <a:r>
                  <a:rPr lang="en-US" altLang="zh-CN" dirty="0" err="1"/>
                  <a:t>Request</a:t>
                </a:r>
                <a:r>
                  <a:rPr lang="en-US" altLang="zh-CN" baseline="-25000" dirty="0" err="1"/>
                  <a:t>i</a:t>
                </a:r>
                <a:r>
                  <a:rPr lang="zh-CN" altLang="en-US" dirty="0"/>
                  <a:t>是进程</a:t>
                </a:r>
                <a:r>
                  <a:rPr lang="en-US" altLang="zh-CN" dirty="0"/>
                  <a:t>P</a:t>
                </a:r>
                <a:r>
                  <a:rPr lang="en-US" altLang="zh-CN" baseline="-25000" dirty="0"/>
                  <a:t>i</a:t>
                </a:r>
                <a:r>
                  <a:rPr lang="zh-CN" altLang="en-US" dirty="0"/>
                  <a:t>的请求向量，如果</a:t>
                </a:r>
                <a:r>
                  <a:rPr lang="en-US" altLang="zh-CN" dirty="0" err="1"/>
                  <a:t>Request</a:t>
                </a:r>
                <a:r>
                  <a:rPr lang="en-US" altLang="zh-CN" baseline="-25000" dirty="0" err="1"/>
                  <a:t>i</a:t>
                </a:r>
                <a:r>
                  <a:rPr lang="en-US" altLang="zh-CN" baseline="-25000" dirty="0"/>
                  <a:t> </a:t>
                </a:r>
                <a:r>
                  <a:rPr lang="en-US" altLang="zh-CN" dirty="0"/>
                  <a:t>[j]=K</a:t>
                </a:r>
                <a:r>
                  <a:rPr lang="zh-CN" altLang="en-US" dirty="0"/>
                  <a:t>，表示进程</a:t>
                </a:r>
                <a:r>
                  <a:rPr lang="en-US" altLang="zh-CN" dirty="0"/>
                  <a:t>P</a:t>
                </a:r>
                <a:r>
                  <a:rPr lang="en-US" altLang="zh-CN" baseline="-25000" dirty="0"/>
                  <a:t>i</a:t>
                </a:r>
                <a:r>
                  <a:rPr lang="zh-CN" altLang="en-US" dirty="0"/>
                  <a:t>需要</a:t>
                </a:r>
                <a:r>
                  <a:rPr lang="en-US" altLang="zh-CN" dirty="0"/>
                  <a:t>K</a:t>
                </a:r>
                <a:r>
                  <a:rPr lang="zh-CN" altLang="en-US" dirty="0"/>
                  <a:t>个</a:t>
                </a:r>
                <a:r>
                  <a:rPr lang="en-US" altLang="zh-CN" dirty="0" err="1"/>
                  <a:t>R</a:t>
                </a:r>
                <a:r>
                  <a:rPr lang="en-US" altLang="zh-CN" baseline="-25000" dirty="0" err="1"/>
                  <a:t>j</a:t>
                </a:r>
                <a:r>
                  <a:rPr lang="zh-CN" altLang="en-US" dirty="0"/>
                  <a:t>类型的资源。当</a:t>
                </a:r>
                <a:r>
                  <a:rPr lang="en-US" altLang="zh-CN" dirty="0"/>
                  <a:t>P</a:t>
                </a:r>
                <a:r>
                  <a:rPr lang="en-US" altLang="zh-CN" baseline="-25000" dirty="0"/>
                  <a:t>i</a:t>
                </a:r>
                <a:r>
                  <a:rPr lang="zh-CN" altLang="en-US" dirty="0"/>
                  <a:t>发出资源请求后，系统按下述步骤进行检查：</a:t>
                </a:r>
                <a:br>
                  <a:rPr lang="zh-CN" altLang="en-US" dirty="0"/>
                </a:br>
                <a:r>
                  <a:rPr lang="zh-CN" altLang="en-US" dirty="0"/>
                  <a:t>　　</a:t>
                </a:r>
                <a:r>
                  <a:rPr lang="en-US" altLang="zh-CN" dirty="0"/>
                  <a:t>(1) </a:t>
                </a:r>
                <a:r>
                  <a:rPr lang="zh-CN" altLang="en-US" dirty="0"/>
                  <a:t>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en-US" altLang="zh-CN" dirty="0"/>
                  <a:t>Request</a:t>
                </a:r>
                <a:r>
                  <a:rPr lang="en-US" altLang="zh-CN" baseline="-25000" dirty="0"/>
                  <a:t>i</a:t>
                </a:r>
                <a:r>
                  <a:rPr lang="en-US" altLang="zh-CN" dirty="0"/>
                  <a:t>[j] ≤ Need[</a:t>
                </a:r>
                <a:r>
                  <a:rPr lang="en-US" altLang="zh-CN" dirty="0" err="1"/>
                  <a:t>i</a:t>
                </a:r>
                <a:r>
                  <a:rPr lang="en-US" altLang="zh-CN" dirty="0"/>
                  <a:t>][j]</a:t>
                </a:r>
                <a:r>
                  <a:rPr lang="zh-CN" altLang="en-US" dirty="0"/>
                  <a:t>，便转向步骤</a:t>
                </a:r>
                <a:r>
                  <a:rPr lang="en-US" altLang="zh-CN" dirty="0"/>
                  <a:t>(2)</a:t>
                </a:r>
                <a:r>
                  <a:rPr lang="zh-CN" altLang="en-US" dirty="0"/>
                  <a:t>； 否则认为出错，因为它所需要的资源数已超过它所宣布的最大值。</a:t>
                </a:r>
                <a:br>
                  <a:rPr lang="zh-CN" altLang="en-US" dirty="0"/>
                </a:br>
                <a:r>
                  <a:rPr lang="zh-CN" altLang="en-US" dirty="0"/>
                  <a:t>　　</a:t>
                </a:r>
                <a:r>
                  <a:rPr lang="en-US" altLang="zh-CN" dirty="0"/>
                  <a:t>(2) </a:t>
                </a:r>
                <a:r>
                  <a:rPr lang="zh-CN" altLang="en-US" dirty="0"/>
                  <a:t>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en-US" altLang="zh-CN" dirty="0"/>
                  <a:t>Request</a:t>
                </a:r>
                <a:r>
                  <a:rPr lang="en-US" altLang="zh-CN" baseline="-25000" dirty="0"/>
                  <a:t>i</a:t>
                </a:r>
                <a:r>
                  <a:rPr lang="en-US" altLang="zh-CN" dirty="0"/>
                  <a:t>[j] ≤ Available[j]</a:t>
                </a:r>
                <a:r>
                  <a:rPr lang="zh-CN" altLang="en-US" dirty="0"/>
                  <a:t>，便转向步骤</a:t>
                </a:r>
                <a:r>
                  <a:rPr lang="en-US" altLang="zh-CN" dirty="0"/>
                  <a:t>(3)</a:t>
                </a:r>
                <a:r>
                  <a:rPr lang="zh-CN" altLang="en-US" dirty="0"/>
                  <a:t>； 否则，表示尚无足够资源，</a:t>
                </a:r>
                <a:r>
                  <a:rPr lang="en-US" altLang="zh-CN" dirty="0"/>
                  <a:t>P</a:t>
                </a:r>
                <a:r>
                  <a:rPr lang="en-US" altLang="zh-CN" baseline="-25000" dirty="0"/>
                  <a:t>i</a:t>
                </a:r>
                <a:r>
                  <a:rPr lang="zh-CN" altLang="en-US" dirty="0"/>
                  <a:t>须等待。</a:t>
                </a:r>
              </a:p>
            </p:txBody>
          </p:sp>
        </mc:Choice>
        <mc:Fallback xmlns="">
          <p:sp>
            <p:nvSpPr>
              <p:cNvPr id="119810" name="标题 807937">
                <a:extLst>
                  <a:ext uri="{FF2B5EF4-FFF2-40B4-BE49-F238E27FC236}">
                    <a16:creationId xmlns:a16="http://schemas.microsoft.com/office/drawing/2014/main" id="{02D6E078-5546-46C2-B081-038A5D01C9C3}"/>
                  </a:ext>
                </a:extLst>
              </p:cNvPr>
              <p:cNvSpPr>
                <a:spLocks noGrp="1" noRot="1" noChangeAspect="1" noMove="1" noResize="1" noEditPoints="1" noAdjustHandles="1" noChangeArrowheads="1" noChangeShapeType="1" noTextEdit="1"/>
              </p:cNvSpPr>
              <p:nvPr>
                <p:ph type="title"/>
              </p:nvPr>
            </p:nvSpPr>
            <p:spPr>
              <a:blipFill>
                <a:blip r:embed="rId2"/>
                <a:stretch>
                  <a:fillRect l="-1189" r="-669"/>
                </a:stretch>
              </a:blipFill>
            </p:spPr>
            <p:txBody>
              <a:bodyPr/>
              <a:lstStyle/>
              <a:p>
                <a:r>
                  <a:rPr lang="zh-CN" altLang="en-US">
                    <a:noFill/>
                  </a:rPr>
                  <a:t> </a:t>
                </a:r>
              </a:p>
            </p:txBody>
          </p:sp>
        </mc:Fallback>
      </mc:AlternateContent>
      <p:sp>
        <p:nvSpPr>
          <p:cNvPr id="119811" name="文本占位符 807938">
            <a:extLst>
              <a:ext uri="{FF2B5EF4-FFF2-40B4-BE49-F238E27FC236}">
                <a16:creationId xmlns:a16="http://schemas.microsoft.com/office/drawing/2014/main" id="{DAFB0F44-6FC9-4181-B604-1AE128D5058C}"/>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3100731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0834" name="标题 808961">
                <a:extLst>
                  <a:ext uri="{FF2B5EF4-FFF2-40B4-BE49-F238E27FC236}">
                    <a16:creationId xmlns:a16="http://schemas.microsoft.com/office/drawing/2014/main" id="{14AF29DC-29CC-4B6A-A6F6-6D9A1CDE22C2}"/>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t>(3) </a:t>
                </a:r>
                <a:r>
                  <a:rPr lang="zh-CN" altLang="en-US" dirty="0"/>
                  <a:t>系统试探着把资源分配给进程</a:t>
                </a:r>
                <a:r>
                  <a:rPr lang="en-US" altLang="zh-CN" dirty="0"/>
                  <a:t>P</a:t>
                </a:r>
                <a:r>
                  <a:rPr lang="en-US" altLang="zh-CN" baseline="-25000" dirty="0"/>
                  <a:t>i</a:t>
                </a:r>
                <a:r>
                  <a:rPr lang="zh-CN" altLang="en-US" dirty="0"/>
                  <a:t>，并修改下面数据结构中的数值：</a:t>
                </a:r>
                <a:br>
                  <a:rPr lang="zh-CN" altLang="en-US" dirty="0"/>
                </a:br>
                <a:r>
                  <a:rPr lang="zh-CN" altLang="en-US" dirty="0"/>
                  <a:t>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en-US" altLang="zh-CN" dirty="0"/>
                  <a:t>Available[j] = Available[j] - </a:t>
                </a:r>
                <a:r>
                  <a:rPr lang="en-US" altLang="zh-CN" dirty="0" err="1"/>
                  <a:t>Request</a:t>
                </a:r>
                <a:r>
                  <a:rPr lang="en-US" altLang="zh-CN" baseline="-25000" dirty="0" err="1"/>
                  <a:t>i</a:t>
                </a:r>
                <a:r>
                  <a:rPr lang="en-US" altLang="zh-CN" dirty="0"/>
                  <a:t>[j];</a:t>
                </a:r>
                <a:br>
                  <a:rPr lang="en-US" altLang="zh-CN" dirty="0"/>
                </a:br>
                <a:r>
                  <a:rPr lang="zh-CN" altLang="en-US" dirty="0"/>
                  <a:t>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br>
                  <a:rPr lang="en-US" altLang="zh-CN" b="0" dirty="0">
                    <a:ea typeface="Cambria Math" panose="02040503050406030204" pitchFamily="18" charset="0"/>
                  </a:rPr>
                </a:br>
                <a:r>
                  <a:rPr lang="en-US" altLang="zh-CN" b="0" dirty="0">
                    <a:ea typeface="Cambria Math" panose="02040503050406030204" pitchFamily="18" charset="0"/>
                  </a:rPr>
                  <a:t>           </a:t>
                </a:r>
                <a:r>
                  <a:rPr lang="en-US" altLang="zh-CN" dirty="0"/>
                  <a:t>Allocation[</a:t>
                </a:r>
                <a:r>
                  <a:rPr lang="en-US" altLang="zh-CN" dirty="0" err="1"/>
                  <a:t>i</a:t>
                </a:r>
                <a:r>
                  <a:rPr lang="en-US" altLang="zh-CN" dirty="0"/>
                  <a:t>][j] = Allocation[</a:t>
                </a:r>
                <a:r>
                  <a:rPr lang="en-US" altLang="zh-CN" dirty="0" err="1"/>
                  <a:t>i</a:t>
                </a:r>
                <a:r>
                  <a:rPr lang="en-US" altLang="zh-CN" dirty="0"/>
                  <a:t>][j] + </a:t>
                </a:r>
                <a:r>
                  <a:rPr lang="en-US" altLang="zh-CN" dirty="0" err="1"/>
                  <a:t>Request</a:t>
                </a:r>
                <a:r>
                  <a:rPr lang="en-US" altLang="zh-CN" baseline="-25000" dirty="0" err="1"/>
                  <a:t>i</a:t>
                </a:r>
                <a:r>
                  <a:rPr lang="en-US" altLang="zh-CN" dirty="0"/>
                  <a:t>[j];</a:t>
                </a:r>
                <a:br>
                  <a:rPr lang="en-US" altLang="zh-CN" dirty="0"/>
                </a:br>
                <a:r>
                  <a:rPr lang="en-US" altLang="zh-CN" dirty="0"/>
                  <a:t>  </a:t>
                </a:r>
                <a:r>
                  <a:rPr lang="zh-CN" altLang="en-US" dirty="0"/>
                  <a:t>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en-US" altLang="zh-CN" dirty="0"/>
                  <a:t>Need[</a:t>
                </a:r>
                <a:r>
                  <a:rPr lang="en-US" altLang="zh-CN" dirty="0" err="1"/>
                  <a:t>i</a:t>
                </a:r>
                <a:r>
                  <a:rPr lang="en-US" altLang="zh-CN" dirty="0"/>
                  <a:t>][j] = Need[</a:t>
                </a:r>
                <a:r>
                  <a:rPr lang="en-US" altLang="zh-CN" dirty="0" err="1"/>
                  <a:t>i</a:t>
                </a:r>
                <a:r>
                  <a:rPr lang="en-US" altLang="zh-CN" dirty="0"/>
                  <a:t>][j] - </a:t>
                </a:r>
                <a:r>
                  <a:rPr lang="en-US" altLang="zh-CN" dirty="0" err="1"/>
                  <a:t>Request</a:t>
                </a:r>
                <a:r>
                  <a:rPr lang="en-US" altLang="zh-CN" baseline="-25000" dirty="0" err="1"/>
                  <a:t>i</a:t>
                </a:r>
                <a:r>
                  <a:rPr lang="en-US" altLang="zh-CN" dirty="0"/>
                  <a:t>[j];</a:t>
                </a:r>
                <a:br>
                  <a:rPr lang="en-US" altLang="zh-CN" dirty="0"/>
                </a:br>
                <a:r>
                  <a:rPr lang="zh-CN" altLang="en-US" dirty="0"/>
                  <a:t>　　</a:t>
                </a:r>
                <a:r>
                  <a:rPr lang="en-US" altLang="zh-CN" dirty="0"/>
                  <a:t>(4) </a:t>
                </a:r>
                <a:r>
                  <a:rPr lang="zh-CN" altLang="en-US" dirty="0"/>
                  <a:t>系统执行安全性算法，检查此次资源分配后系统是否处于安全状态。若安全，才正式将资源分配给进程</a:t>
                </a:r>
                <a:r>
                  <a:rPr lang="en-US" altLang="zh-CN" dirty="0"/>
                  <a:t>P</a:t>
                </a:r>
                <a:r>
                  <a:rPr lang="en-US" altLang="zh-CN" baseline="-25000" dirty="0"/>
                  <a:t>i</a:t>
                </a:r>
                <a:r>
                  <a:rPr lang="zh-CN" altLang="en-US" dirty="0"/>
                  <a:t>，以完成本次分配；否则，将本次的试探分配作废，恢复原来的资源分配状态，让进程</a:t>
                </a:r>
                <a:r>
                  <a:rPr lang="en-US" altLang="zh-CN" dirty="0"/>
                  <a:t>P</a:t>
                </a:r>
                <a:r>
                  <a:rPr lang="en-US" altLang="zh-CN" baseline="-25000" dirty="0"/>
                  <a:t>i</a:t>
                </a:r>
                <a:r>
                  <a:rPr lang="zh-CN" altLang="en-US" dirty="0"/>
                  <a:t>等待。</a:t>
                </a:r>
              </a:p>
            </p:txBody>
          </p:sp>
        </mc:Choice>
        <mc:Fallback xmlns="">
          <p:sp>
            <p:nvSpPr>
              <p:cNvPr id="120834" name="标题 808961">
                <a:extLst>
                  <a:ext uri="{FF2B5EF4-FFF2-40B4-BE49-F238E27FC236}">
                    <a16:creationId xmlns:a16="http://schemas.microsoft.com/office/drawing/2014/main" id="{14AF29DC-29CC-4B6A-A6F6-6D9A1CDE22C2}"/>
                  </a:ext>
                </a:extLst>
              </p:cNvPr>
              <p:cNvSpPr>
                <a:spLocks noGrp="1" noRot="1" noChangeAspect="1" noMove="1" noResize="1" noEditPoints="1" noAdjustHandles="1" noChangeArrowheads="1" noChangeShapeType="1" noTextEdit="1"/>
              </p:cNvSpPr>
              <p:nvPr>
                <p:ph type="title"/>
              </p:nvPr>
            </p:nvSpPr>
            <p:spPr>
              <a:blipFill>
                <a:blip r:embed="rId2"/>
                <a:stretch>
                  <a:fillRect l="-1189" r="-520"/>
                </a:stretch>
              </a:blipFill>
            </p:spPr>
            <p:txBody>
              <a:bodyPr/>
              <a:lstStyle/>
              <a:p>
                <a:r>
                  <a:rPr lang="zh-CN" altLang="en-US">
                    <a:noFill/>
                  </a:rPr>
                  <a:t> </a:t>
                </a:r>
              </a:p>
            </p:txBody>
          </p:sp>
        </mc:Fallback>
      </mc:AlternateContent>
      <p:sp>
        <p:nvSpPr>
          <p:cNvPr id="120835" name="文本占位符 808962">
            <a:extLst>
              <a:ext uri="{FF2B5EF4-FFF2-40B4-BE49-F238E27FC236}">
                <a16:creationId xmlns:a16="http://schemas.microsoft.com/office/drawing/2014/main" id="{0A7AC29C-1FDD-4103-AC74-723613A882F6}"/>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29556365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816129">
            <a:extLst>
              <a:ext uri="{FF2B5EF4-FFF2-40B4-BE49-F238E27FC236}">
                <a16:creationId xmlns:a16="http://schemas.microsoft.com/office/drawing/2014/main" id="{806FC04B-5D56-4BB2-A1F1-223CB83A4436}"/>
              </a:ext>
            </a:extLst>
          </p:cNvPr>
          <p:cNvSpPr>
            <a:spLocks noGrp="1" noChangeArrowheads="1"/>
          </p:cNvSpPr>
          <p:nvPr>
            <p:ph type="title"/>
          </p:nvPr>
        </p:nvSpPr>
        <p:spPr/>
        <p:txBody>
          <a:bodyPr/>
          <a:lstStyle/>
          <a:p>
            <a:pPr eaLnBrk="1" hangingPunct="1"/>
            <a:r>
              <a:rPr lang="zh-CN" altLang="en-US" dirty="0"/>
              <a:t>　　继续考虑前面的例子：</a:t>
            </a:r>
            <a:br>
              <a:rPr lang="en-US" altLang="zh-CN" dirty="0"/>
            </a:br>
            <a:r>
              <a:rPr lang="en-US" altLang="zh-CN" dirty="0"/>
              <a:t>        (2)  P</a:t>
            </a:r>
            <a:r>
              <a:rPr lang="en-US" altLang="zh-CN" baseline="-25000" dirty="0"/>
              <a:t>1</a:t>
            </a:r>
            <a:r>
              <a:rPr lang="zh-CN" altLang="en-US" dirty="0"/>
              <a:t>请求资源：</a:t>
            </a:r>
            <a:r>
              <a:rPr lang="en-US" altLang="zh-CN" dirty="0"/>
              <a:t>P</a:t>
            </a:r>
            <a:r>
              <a:rPr lang="en-US" altLang="zh-CN" baseline="-25000" dirty="0"/>
              <a:t>1</a:t>
            </a:r>
            <a:r>
              <a:rPr lang="zh-CN" altLang="en-US" dirty="0"/>
              <a:t>发出请求向量</a:t>
            </a:r>
            <a:r>
              <a:rPr lang="en-US" altLang="zh-CN" dirty="0"/>
              <a:t>Request1(1, 0, 2)</a:t>
            </a:r>
            <a:r>
              <a:rPr lang="zh-CN" altLang="en-US" dirty="0"/>
              <a:t>，系统按银行家算法进行检查：</a:t>
            </a:r>
            <a:br>
              <a:rPr lang="zh-CN" altLang="en-US" dirty="0"/>
            </a:br>
            <a:r>
              <a:rPr lang="zh-CN" altLang="en-US" dirty="0"/>
              <a:t>　　</a:t>
            </a:r>
            <a:r>
              <a:rPr lang="en-US" altLang="zh-CN" dirty="0"/>
              <a:t>① Request</a:t>
            </a:r>
            <a:r>
              <a:rPr lang="en-US" altLang="zh-CN" baseline="-25000" dirty="0"/>
              <a:t>1</a:t>
            </a:r>
            <a:r>
              <a:rPr lang="en-US" altLang="zh-CN" dirty="0"/>
              <a:t>(1, 0, 2) ≤ Need</a:t>
            </a:r>
            <a:r>
              <a:rPr lang="en-US" altLang="zh-CN" baseline="-25000" dirty="0"/>
              <a:t>1</a:t>
            </a:r>
            <a:r>
              <a:rPr lang="en-US" altLang="zh-CN" dirty="0"/>
              <a:t>(1, 2, 2)</a:t>
            </a:r>
            <a:r>
              <a:rPr lang="zh-CN" altLang="en-US" dirty="0"/>
              <a:t>；</a:t>
            </a:r>
            <a:br>
              <a:rPr lang="zh-CN" altLang="en-US" dirty="0"/>
            </a:br>
            <a:r>
              <a:rPr lang="zh-CN" altLang="en-US" dirty="0"/>
              <a:t>　　</a:t>
            </a:r>
            <a:r>
              <a:rPr lang="en-US" altLang="zh-CN" dirty="0"/>
              <a:t>② Request</a:t>
            </a:r>
            <a:r>
              <a:rPr lang="en-US" altLang="zh-CN" baseline="-25000" dirty="0"/>
              <a:t>1</a:t>
            </a:r>
            <a:r>
              <a:rPr lang="en-US" altLang="zh-CN" dirty="0"/>
              <a:t>(1, 0, 2) ≤ Available</a:t>
            </a:r>
            <a:r>
              <a:rPr lang="en-US" altLang="zh-CN" baseline="-25000" dirty="0"/>
              <a:t>1</a:t>
            </a:r>
            <a:r>
              <a:rPr lang="en-US" altLang="zh-CN" dirty="0"/>
              <a:t>(3, 3, 2)</a:t>
            </a:r>
            <a:r>
              <a:rPr lang="zh-CN" altLang="en-US" dirty="0"/>
              <a:t>；</a:t>
            </a:r>
            <a:br>
              <a:rPr lang="zh-CN" altLang="en-US" dirty="0"/>
            </a:br>
            <a:r>
              <a:rPr lang="zh-CN" altLang="en-US" dirty="0"/>
              <a:t>　　</a:t>
            </a:r>
            <a:r>
              <a:rPr lang="en-US" altLang="zh-CN" dirty="0"/>
              <a:t>③ </a:t>
            </a:r>
            <a:r>
              <a:rPr lang="zh-CN" altLang="en-US" dirty="0"/>
              <a:t>系统先假定可为</a:t>
            </a:r>
            <a:r>
              <a:rPr lang="en-US" altLang="zh-CN" dirty="0"/>
              <a:t>P</a:t>
            </a:r>
            <a:r>
              <a:rPr lang="en-US" altLang="zh-CN" baseline="-25000" dirty="0"/>
              <a:t>1</a:t>
            </a:r>
            <a:r>
              <a:rPr lang="zh-CN" altLang="en-US" dirty="0"/>
              <a:t>分配资源，并修改</a:t>
            </a:r>
            <a:r>
              <a:rPr lang="en-US" altLang="zh-CN" dirty="0"/>
              <a:t>Available</a:t>
            </a:r>
            <a:r>
              <a:rPr lang="zh-CN" altLang="en-US" dirty="0"/>
              <a:t>，</a:t>
            </a:r>
            <a:r>
              <a:rPr lang="en-US" altLang="zh-CN" dirty="0"/>
              <a:t>Allocation</a:t>
            </a:r>
            <a:r>
              <a:rPr lang="en-US" altLang="zh-CN" baseline="-25000" dirty="0"/>
              <a:t>1</a:t>
            </a:r>
            <a:r>
              <a:rPr lang="zh-CN" altLang="en-US" dirty="0"/>
              <a:t>和</a:t>
            </a:r>
            <a:r>
              <a:rPr lang="en-US" altLang="zh-CN" dirty="0"/>
              <a:t>Need</a:t>
            </a:r>
            <a:r>
              <a:rPr lang="en-US" altLang="zh-CN" baseline="-25000" dirty="0"/>
              <a:t>1</a:t>
            </a:r>
            <a:r>
              <a:rPr lang="zh-CN" altLang="en-US" dirty="0"/>
              <a:t>向量，由此形成的资源变化情况如图</a:t>
            </a:r>
            <a:r>
              <a:rPr lang="en-US" altLang="zh-CN" dirty="0"/>
              <a:t>3-15</a:t>
            </a:r>
            <a:r>
              <a:rPr lang="zh-CN" altLang="en-US" dirty="0"/>
              <a:t>中的圆括号所示；</a:t>
            </a:r>
            <a:br>
              <a:rPr lang="zh-CN" altLang="en-US" dirty="0"/>
            </a:br>
            <a:r>
              <a:rPr lang="zh-CN" altLang="en-US" dirty="0"/>
              <a:t>　　</a:t>
            </a:r>
            <a:r>
              <a:rPr lang="en-US" altLang="zh-CN" dirty="0"/>
              <a:t>④ </a:t>
            </a:r>
            <a:r>
              <a:rPr lang="zh-CN" altLang="en-US" dirty="0"/>
              <a:t>再利用安全性算法检查此时系统是否安全。</a:t>
            </a:r>
          </a:p>
        </p:txBody>
      </p:sp>
      <p:sp>
        <p:nvSpPr>
          <p:cNvPr id="128003" name="文本占位符 816130">
            <a:extLst>
              <a:ext uri="{FF2B5EF4-FFF2-40B4-BE49-F238E27FC236}">
                <a16:creationId xmlns:a16="http://schemas.microsoft.com/office/drawing/2014/main" id="{132F2FDB-98A8-4E76-81D9-6778822D7552}"/>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40524" y="2442348"/>
            <a:ext cx="1152128" cy="2775760"/>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1142135" y="1888350"/>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A</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solidFill>
                  <a:srgbClr val="FF0000"/>
                </a:solidFill>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p:txBody>
      </p:sp>
      <p:sp>
        <p:nvSpPr>
          <p:cNvPr id="6" name="文本框 5">
            <a:extLst>
              <a:ext uri="{FF2B5EF4-FFF2-40B4-BE49-F238E27FC236}">
                <a16:creationId xmlns:a16="http://schemas.microsoft.com/office/drawing/2014/main" id="{8611C4B8-2AAB-544D-7FA8-A96E0BA23853}"/>
              </a:ext>
            </a:extLst>
          </p:cNvPr>
          <p:cNvSpPr txBox="1"/>
          <p:nvPr/>
        </p:nvSpPr>
        <p:spPr>
          <a:xfrm>
            <a:off x="966396" y="1277302"/>
            <a:ext cx="24127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已分配资源</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590F3F60-4B3E-CADD-4485-0B497F415596}"/>
              </a:ext>
            </a:extLst>
          </p:cNvPr>
          <p:cNvSpPr txBox="1"/>
          <p:nvPr/>
        </p:nvSpPr>
        <p:spPr>
          <a:xfrm>
            <a:off x="54061" y="1902005"/>
            <a:ext cx="115212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p:txBody>
      </p:sp>
      <p:sp>
        <p:nvSpPr>
          <p:cNvPr id="8" name="文本框 7">
            <a:extLst>
              <a:ext uri="{FF2B5EF4-FFF2-40B4-BE49-F238E27FC236}">
                <a16:creationId xmlns:a16="http://schemas.microsoft.com/office/drawing/2014/main" id="{1E7BA1CF-31BB-1781-A77D-AA9CD5F95E3A}"/>
              </a:ext>
            </a:extLst>
          </p:cNvPr>
          <p:cNvSpPr txBox="1"/>
          <p:nvPr/>
        </p:nvSpPr>
        <p:spPr>
          <a:xfrm>
            <a:off x="1808145" y="1902005"/>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B</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p:txBody>
      </p:sp>
      <p:sp>
        <p:nvSpPr>
          <p:cNvPr id="9" name="文本框 8">
            <a:extLst>
              <a:ext uri="{FF2B5EF4-FFF2-40B4-BE49-F238E27FC236}">
                <a16:creationId xmlns:a16="http://schemas.microsoft.com/office/drawing/2014/main" id="{99283867-361E-ADED-E41E-C88FC0294C86}"/>
              </a:ext>
            </a:extLst>
          </p:cNvPr>
          <p:cNvSpPr txBox="1"/>
          <p:nvPr/>
        </p:nvSpPr>
        <p:spPr>
          <a:xfrm>
            <a:off x="2410989" y="1902005"/>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C</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solidFill>
                  <a:srgbClr val="FF0000"/>
                </a:solidFill>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p:txBody>
      </p:sp>
      <p:sp>
        <p:nvSpPr>
          <p:cNvPr id="10" name="文本框 9">
            <a:extLst>
              <a:ext uri="{FF2B5EF4-FFF2-40B4-BE49-F238E27FC236}">
                <a16:creationId xmlns:a16="http://schemas.microsoft.com/office/drawing/2014/main" id="{DAB4D90E-8060-8F1B-B227-A07A08C78694}"/>
              </a:ext>
            </a:extLst>
          </p:cNvPr>
          <p:cNvSpPr txBox="1"/>
          <p:nvPr/>
        </p:nvSpPr>
        <p:spPr>
          <a:xfrm>
            <a:off x="3376860" y="1904168"/>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A</a:t>
            </a:r>
          </a:p>
          <a:p>
            <a:pPr algn="ctr">
              <a:lnSpc>
                <a:spcPct val="150000"/>
              </a:lnSpc>
            </a:pPr>
            <a:r>
              <a:rPr lang="en-US" altLang="zh-CN" sz="2400" dirty="0">
                <a:latin typeface="黑体" panose="02010609060101010101" pitchFamily="49" charset="-122"/>
                <a:ea typeface="黑体" panose="02010609060101010101" pitchFamily="49" charset="-122"/>
                <a:cs typeface="+mj-cs"/>
              </a:rPr>
              <a:t>7</a:t>
            </a:r>
          </a:p>
          <a:p>
            <a:pPr algn="ctr">
              <a:lnSpc>
                <a:spcPct val="150000"/>
              </a:lnSpc>
            </a:pPr>
            <a:r>
              <a:rPr lang="en-US" altLang="zh-CN" sz="2400" dirty="0">
                <a:solidFill>
                  <a:srgbClr val="FF0000"/>
                </a:solidFill>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6</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p:txBody>
      </p:sp>
      <p:sp>
        <p:nvSpPr>
          <p:cNvPr id="11" name="文本框 10">
            <a:extLst>
              <a:ext uri="{FF2B5EF4-FFF2-40B4-BE49-F238E27FC236}">
                <a16:creationId xmlns:a16="http://schemas.microsoft.com/office/drawing/2014/main" id="{BB0AD637-A8EF-5E5F-2DC1-6083207CBBCB}"/>
              </a:ext>
            </a:extLst>
          </p:cNvPr>
          <p:cNvSpPr txBox="1"/>
          <p:nvPr/>
        </p:nvSpPr>
        <p:spPr>
          <a:xfrm>
            <a:off x="4042869" y="1902474"/>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B</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p:txBody>
      </p:sp>
      <p:sp>
        <p:nvSpPr>
          <p:cNvPr id="12" name="文本框 11">
            <a:extLst>
              <a:ext uri="{FF2B5EF4-FFF2-40B4-BE49-F238E27FC236}">
                <a16:creationId xmlns:a16="http://schemas.microsoft.com/office/drawing/2014/main" id="{2569A268-2CDD-C52A-A3B6-CEAF00ED9CD7}"/>
              </a:ext>
            </a:extLst>
          </p:cNvPr>
          <p:cNvSpPr txBox="1"/>
          <p:nvPr/>
        </p:nvSpPr>
        <p:spPr>
          <a:xfrm>
            <a:off x="4645714" y="1893463"/>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C</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solidFill>
                  <a:srgbClr val="FF0000"/>
                </a:solidFill>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13" name="文本框 12">
            <a:extLst>
              <a:ext uri="{FF2B5EF4-FFF2-40B4-BE49-F238E27FC236}">
                <a16:creationId xmlns:a16="http://schemas.microsoft.com/office/drawing/2014/main" id="{D3AA3406-728B-742A-2DE3-02C724C036CA}"/>
              </a:ext>
            </a:extLst>
          </p:cNvPr>
          <p:cNvSpPr txBox="1"/>
          <p:nvPr/>
        </p:nvSpPr>
        <p:spPr>
          <a:xfrm>
            <a:off x="3268873" y="1268760"/>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需求资源</a:t>
            </a:r>
            <a:endParaRPr lang="en-US" altLang="zh-CN" sz="2400" dirty="0">
              <a:latin typeface="黑体" panose="02010609060101010101" pitchFamily="49" charset="-122"/>
              <a:ea typeface="黑体" panose="02010609060101010101" pitchFamily="49" charset="-122"/>
              <a:cs typeface="+mj-cs"/>
            </a:endParaRPr>
          </a:p>
        </p:txBody>
      </p:sp>
      <p:sp>
        <p:nvSpPr>
          <p:cNvPr id="15" name="文本框 14">
            <a:extLst>
              <a:ext uri="{FF2B5EF4-FFF2-40B4-BE49-F238E27FC236}">
                <a16:creationId xmlns:a16="http://schemas.microsoft.com/office/drawing/2014/main" id="{AC4F0126-DF3E-7238-4A08-349D9669A084}"/>
              </a:ext>
            </a:extLst>
          </p:cNvPr>
          <p:cNvSpPr txBox="1"/>
          <p:nvPr/>
        </p:nvSpPr>
        <p:spPr>
          <a:xfrm>
            <a:off x="5689964" y="1268758"/>
            <a:ext cx="168260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可用资源</a:t>
            </a:r>
            <a:endParaRPr lang="en-US" altLang="zh-CN" sz="2400" dirty="0">
              <a:latin typeface="黑体" panose="02010609060101010101" pitchFamily="49" charset="-122"/>
              <a:ea typeface="黑体" panose="02010609060101010101" pitchFamily="49" charset="-122"/>
              <a:cs typeface="+mj-cs"/>
            </a:endParaRPr>
          </a:p>
        </p:txBody>
      </p:sp>
      <p:sp>
        <p:nvSpPr>
          <p:cNvPr id="16" name="文本框 15">
            <a:extLst>
              <a:ext uri="{FF2B5EF4-FFF2-40B4-BE49-F238E27FC236}">
                <a16:creationId xmlns:a16="http://schemas.microsoft.com/office/drawing/2014/main" id="{D919776D-3D43-E2AD-DE21-5476845FA2EC}"/>
              </a:ext>
            </a:extLst>
          </p:cNvPr>
          <p:cNvSpPr txBox="1"/>
          <p:nvPr/>
        </p:nvSpPr>
        <p:spPr>
          <a:xfrm>
            <a:off x="7461400" y="1268758"/>
            <a:ext cx="168260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安全序列</a:t>
            </a:r>
            <a:endParaRPr lang="en-US" altLang="zh-CN" sz="2400" dirty="0">
              <a:latin typeface="黑体" panose="02010609060101010101" pitchFamily="49" charset="-122"/>
              <a:ea typeface="黑体" panose="02010609060101010101" pitchFamily="49" charset="-122"/>
              <a:cs typeface="+mj-cs"/>
            </a:endParaRPr>
          </a:p>
        </p:txBody>
      </p:sp>
      <p:sp>
        <p:nvSpPr>
          <p:cNvPr id="2" name="文本框 1">
            <a:extLst>
              <a:ext uri="{FF2B5EF4-FFF2-40B4-BE49-F238E27FC236}">
                <a16:creationId xmlns:a16="http://schemas.microsoft.com/office/drawing/2014/main" id="{351B920A-5539-9AEA-675C-CD932BAA4337}"/>
              </a:ext>
            </a:extLst>
          </p:cNvPr>
          <p:cNvSpPr txBox="1"/>
          <p:nvPr/>
        </p:nvSpPr>
        <p:spPr>
          <a:xfrm>
            <a:off x="5680949" y="188835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0</a:t>
            </a:r>
          </a:p>
        </p:txBody>
      </p:sp>
      <p:sp>
        <p:nvSpPr>
          <p:cNvPr id="5" name="文本框 4">
            <a:extLst>
              <a:ext uri="{FF2B5EF4-FFF2-40B4-BE49-F238E27FC236}">
                <a16:creationId xmlns:a16="http://schemas.microsoft.com/office/drawing/2014/main" id="{C70C73BB-729C-72D0-D47D-94728E974EDE}"/>
              </a:ext>
            </a:extLst>
          </p:cNvPr>
          <p:cNvSpPr txBox="1"/>
          <p:nvPr/>
        </p:nvSpPr>
        <p:spPr>
          <a:xfrm>
            <a:off x="7363549" y="244063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P1</a:t>
            </a:r>
          </a:p>
        </p:txBody>
      </p:sp>
      <p:sp>
        <p:nvSpPr>
          <p:cNvPr id="17" name="文本框 16">
            <a:extLst>
              <a:ext uri="{FF2B5EF4-FFF2-40B4-BE49-F238E27FC236}">
                <a16:creationId xmlns:a16="http://schemas.microsoft.com/office/drawing/2014/main" id="{DF6A4B52-C41B-999C-8759-72DB4BD3D58E}"/>
              </a:ext>
            </a:extLst>
          </p:cNvPr>
          <p:cNvSpPr txBox="1"/>
          <p:nvPr/>
        </p:nvSpPr>
        <p:spPr>
          <a:xfrm>
            <a:off x="5689964" y="246177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2</a:t>
            </a:r>
          </a:p>
        </p:txBody>
      </p:sp>
      <p:sp>
        <p:nvSpPr>
          <p:cNvPr id="18" name="文本框 17">
            <a:extLst>
              <a:ext uri="{FF2B5EF4-FFF2-40B4-BE49-F238E27FC236}">
                <a16:creationId xmlns:a16="http://schemas.microsoft.com/office/drawing/2014/main" id="{1783D5FD-7841-429F-406D-51E54C8F9F02}"/>
              </a:ext>
            </a:extLst>
          </p:cNvPr>
          <p:cNvSpPr txBox="1"/>
          <p:nvPr/>
        </p:nvSpPr>
        <p:spPr>
          <a:xfrm>
            <a:off x="7348492" y="3007115"/>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P3</a:t>
            </a:r>
          </a:p>
        </p:txBody>
      </p:sp>
      <p:sp>
        <p:nvSpPr>
          <p:cNvPr id="19" name="文本框 18">
            <a:extLst>
              <a:ext uri="{FF2B5EF4-FFF2-40B4-BE49-F238E27FC236}">
                <a16:creationId xmlns:a16="http://schemas.microsoft.com/office/drawing/2014/main" id="{A5C2537B-A82D-CEB9-013C-6CD87DB7E8A4}"/>
              </a:ext>
            </a:extLst>
          </p:cNvPr>
          <p:cNvSpPr txBox="1"/>
          <p:nvPr/>
        </p:nvSpPr>
        <p:spPr>
          <a:xfrm>
            <a:off x="5665892" y="300040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p>
        </p:txBody>
      </p:sp>
      <p:sp>
        <p:nvSpPr>
          <p:cNvPr id="20" name="文本框 19">
            <a:extLst>
              <a:ext uri="{FF2B5EF4-FFF2-40B4-BE49-F238E27FC236}">
                <a16:creationId xmlns:a16="http://schemas.microsoft.com/office/drawing/2014/main" id="{47BB8433-6457-8B11-BD97-EE0CFC357C96}"/>
              </a:ext>
            </a:extLst>
          </p:cNvPr>
          <p:cNvSpPr txBox="1"/>
          <p:nvPr/>
        </p:nvSpPr>
        <p:spPr>
          <a:xfrm>
            <a:off x="5672622" y="356688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p>
        </p:txBody>
      </p:sp>
      <p:sp>
        <p:nvSpPr>
          <p:cNvPr id="21" name="文本框 20">
            <a:extLst>
              <a:ext uri="{FF2B5EF4-FFF2-40B4-BE49-F238E27FC236}">
                <a16:creationId xmlns:a16="http://schemas.microsoft.com/office/drawing/2014/main" id="{B0A0A7D9-9729-D250-9932-F485EF80B75E}"/>
              </a:ext>
            </a:extLst>
          </p:cNvPr>
          <p:cNvSpPr txBox="1"/>
          <p:nvPr/>
        </p:nvSpPr>
        <p:spPr>
          <a:xfrm>
            <a:off x="5680949" y="4096326"/>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p>
        </p:txBody>
      </p:sp>
      <p:sp>
        <p:nvSpPr>
          <p:cNvPr id="22" name="文本框 21">
            <a:extLst>
              <a:ext uri="{FF2B5EF4-FFF2-40B4-BE49-F238E27FC236}">
                <a16:creationId xmlns:a16="http://schemas.microsoft.com/office/drawing/2014/main" id="{EEB5286D-AFFC-998F-5A87-D978D1663E1A}"/>
              </a:ext>
            </a:extLst>
          </p:cNvPr>
          <p:cNvSpPr txBox="1"/>
          <p:nvPr/>
        </p:nvSpPr>
        <p:spPr>
          <a:xfrm>
            <a:off x="5656382" y="4656095"/>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7</a:t>
            </a:r>
          </a:p>
        </p:txBody>
      </p:sp>
      <p:sp>
        <p:nvSpPr>
          <p:cNvPr id="23" name="文本框 22">
            <a:extLst>
              <a:ext uri="{FF2B5EF4-FFF2-40B4-BE49-F238E27FC236}">
                <a16:creationId xmlns:a16="http://schemas.microsoft.com/office/drawing/2014/main" id="{BB5252E8-1ED9-CDB1-D403-EDD59B72C36D}"/>
              </a:ext>
            </a:extLst>
          </p:cNvPr>
          <p:cNvSpPr txBox="1"/>
          <p:nvPr/>
        </p:nvSpPr>
        <p:spPr>
          <a:xfrm>
            <a:off x="7338982" y="356688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P4</a:t>
            </a:r>
          </a:p>
        </p:txBody>
      </p:sp>
      <p:sp>
        <p:nvSpPr>
          <p:cNvPr id="24" name="文本框 23">
            <a:extLst>
              <a:ext uri="{FF2B5EF4-FFF2-40B4-BE49-F238E27FC236}">
                <a16:creationId xmlns:a16="http://schemas.microsoft.com/office/drawing/2014/main" id="{27C8F140-6C13-477E-E4E1-C46D386C9DC0}"/>
              </a:ext>
            </a:extLst>
          </p:cNvPr>
          <p:cNvSpPr txBox="1"/>
          <p:nvPr/>
        </p:nvSpPr>
        <p:spPr>
          <a:xfrm>
            <a:off x="7330655" y="410000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p:txBody>
      </p:sp>
      <p:sp>
        <p:nvSpPr>
          <p:cNvPr id="25" name="文本框 24">
            <a:extLst>
              <a:ext uri="{FF2B5EF4-FFF2-40B4-BE49-F238E27FC236}">
                <a16:creationId xmlns:a16="http://schemas.microsoft.com/office/drawing/2014/main" id="{243426DD-2935-8DC9-78B2-7AC4E2E60CFC}"/>
              </a:ext>
            </a:extLst>
          </p:cNvPr>
          <p:cNvSpPr txBox="1"/>
          <p:nvPr/>
        </p:nvSpPr>
        <p:spPr>
          <a:xfrm>
            <a:off x="7348882" y="463313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P2</a:t>
            </a:r>
          </a:p>
        </p:txBody>
      </p:sp>
    </p:spTree>
    <p:extLst>
      <p:ext uri="{BB962C8B-B14F-4D97-AF65-F5344CB8AC3E}">
        <p14:creationId xmlns:p14="http://schemas.microsoft.com/office/powerpoint/2010/main" val="30165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7" grpId="0"/>
      <p:bldP spid="18" grpId="0"/>
      <p:bldP spid="19" grpId="0"/>
      <p:bldP spid="20" grpId="0"/>
      <p:bldP spid="21" grpId="0"/>
      <p:bldP spid="22" grpId="0"/>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720897">
            <a:extLst>
              <a:ext uri="{FF2B5EF4-FFF2-40B4-BE49-F238E27FC236}">
                <a16:creationId xmlns:a16="http://schemas.microsoft.com/office/drawing/2014/main" id="{FFC9D1AC-0FCD-48BE-9D11-95C4227D82A5}"/>
              </a:ext>
            </a:extLst>
          </p:cNvPr>
          <p:cNvSpPr>
            <a:spLocks noGrp="1" noChangeArrowheads="1"/>
          </p:cNvSpPr>
          <p:nvPr>
            <p:ph type="title"/>
          </p:nvPr>
        </p:nvSpPr>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3.2.1  </a:t>
            </a:r>
            <a:r>
              <a:rPr lang="zh-CN" altLang="en-US" dirty="0">
                <a:latin typeface="黑体" panose="02010609060101010101" pitchFamily="49" charset="-122"/>
                <a:ea typeface="黑体" panose="02010609060101010101" pitchFamily="49" charset="-122"/>
              </a:rPr>
              <a:t>批处理系统中的作业</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作业</a:t>
            </a:r>
            <a:br>
              <a:rPr lang="zh-CN" altLang="en-US" dirty="0">
                <a:latin typeface="黑体" panose="02010609060101010101" pitchFamily="49" charset="-122"/>
                <a:ea typeface="黑体" panose="02010609060101010101" pitchFamily="49" charset="-122"/>
              </a:rPr>
            </a:br>
            <a:r>
              <a:rPr lang="zh-CN" altLang="en-US" dirty="0"/>
              <a:t>　　</a:t>
            </a:r>
            <a:r>
              <a:rPr lang="en-US" altLang="zh-CN" dirty="0"/>
              <a:t>(1) </a:t>
            </a:r>
            <a:r>
              <a:rPr lang="zh-CN" altLang="en-US" dirty="0"/>
              <a:t>作业</a:t>
            </a:r>
            <a:r>
              <a:rPr lang="en-US" altLang="zh-CN" dirty="0"/>
              <a:t>(Job)</a:t>
            </a:r>
            <a:r>
              <a:rPr lang="zh-CN" altLang="en-US" dirty="0"/>
              <a:t>。作业不仅包含了通常的程序和数据，而且还应配有一份作业说明书，系统根据该说明书来对程序的运行进行控制。</a:t>
            </a:r>
          </a:p>
        </p:txBody>
      </p:sp>
      <p:sp>
        <p:nvSpPr>
          <p:cNvPr id="13315" name="文本占位符 720898">
            <a:extLst>
              <a:ext uri="{FF2B5EF4-FFF2-40B4-BE49-F238E27FC236}">
                <a16:creationId xmlns:a16="http://schemas.microsoft.com/office/drawing/2014/main" id="{A0F661F9-444A-4E85-B899-F5A1608BB644}"/>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814081">
            <a:extLst>
              <a:ext uri="{FF2B5EF4-FFF2-40B4-BE49-F238E27FC236}">
                <a16:creationId xmlns:a16="http://schemas.microsoft.com/office/drawing/2014/main" id="{5114C932-1F25-4B2A-BABE-C0C2D37DE218}"/>
              </a:ext>
            </a:extLst>
          </p:cNvPr>
          <p:cNvSpPr>
            <a:spLocks noGrp="1" noChangeArrowheads="1"/>
          </p:cNvSpPr>
          <p:nvPr>
            <p:ph type="title"/>
          </p:nvPr>
        </p:nvSpPr>
        <p:spPr>
          <a:xfrm>
            <a:off x="468313" y="692150"/>
            <a:ext cx="8207375" cy="1800746"/>
          </a:xfrm>
        </p:spPr>
        <p:txBody>
          <a:bodyPr/>
          <a:lstStyle/>
          <a:p>
            <a:pPr eaLnBrk="1" hangingPunct="1">
              <a:lnSpc>
                <a:spcPct val="140000"/>
              </a:lnSpc>
            </a:pPr>
            <a:r>
              <a:rPr lang="zh-CN" altLang="en-US" dirty="0"/>
              <a:t>　　利用安全性算法进行分析可知，存在着一个安全序列</a:t>
            </a:r>
            <a:r>
              <a:rPr lang="en-US" altLang="zh-CN" dirty="0"/>
              <a:t>{P</a:t>
            </a:r>
            <a:r>
              <a:rPr lang="en-US" altLang="zh-CN" baseline="-25000" dirty="0"/>
              <a:t>1</a:t>
            </a:r>
            <a:r>
              <a:rPr lang="en-US" altLang="zh-CN" dirty="0"/>
              <a:t>, P</a:t>
            </a:r>
            <a:r>
              <a:rPr lang="en-US" altLang="zh-CN" baseline="-25000" dirty="0"/>
              <a:t>3</a:t>
            </a:r>
            <a:r>
              <a:rPr lang="en-US" altLang="zh-CN" dirty="0"/>
              <a:t>, P</a:t>
            </a:r>
            <a:r>
              <a:rPr lang="en-US" altLang="zh-CN" baseline="-25000" dirty="0"/>
              <a:t>4</a:t>
            </a:r>
            <a:r>
              <a:rPr lang="en-US" altLang="zh-CN" dirty="0"/>
              <a:t>, P</a:t>
            </a:r>
            <a:r>
              <a:rPr lang="en-US" altLang="zh-CN" baseline="-25000" dirty="0"/>
              <a:t>0</a:t>
            </a:r>
            <a:r>
              <a:rPr lang="en-US" altLang="zh-CN" dirty="0"/>
              <a:t>, P</a:t>
            </a:r>
            <a:r>
              <a:rPr lang="en-US" altLang="zh-CN" baseline="-25000" dirty="0"/>
              <a:t>2</a:t>
            </a:r>
            <a:r>
              <a:rPr lang="en-US" altLang="zh-CN" dirty="0"/>
              <a:t>}</a:t>
            </a:r>
            <a:r>
              <a:rPr lang="zh-CN" altLang="en-US" dirty="0"/>
              <a:t>，因此，可以将</a:t>
            </a:r>
            <a:r>
              <a:rPr lang="en-US" altLang="zh-CN" dirty="0"/>
              <a:t>P</a:t>
            </a:r>
            <a:r>
              <a:rPr lang="en-US" altLang="zh-CN" baseline="-25000" dirty="0"/>
              <a:t>1</a:t>
            </a:r>
            <a:r>
              <a:rPr lang="zh-CN" altLang="en-US" dirty="0"/>
              <a:t>所申请的资源分配给它。</a:t>
            </a:r>
          </a:p>
        </p:txBody>
      </p:sp>
      <p:sp>
        <p:nvSpPr>
          <p:cNvPr id="125955" name="文本占位符 814082">
            <a:extLst>
              <a:ext uri="{FF2B5EF4-FFF2-40B4-BE49-F238E27FC236}">
                <a16:creationId xmlns:a16="http://schemas.microsoft.com/office/drawing/2014/main" id="{03BCDD5D-4AA5-4076-B76D-919E532AF501}"/>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3789457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818177">
            <a:extLst>
              <a:ext uri="{FF2B5EF4-FFF2-40B4-BE49-F238E27FC236}">
                <a16:creationId xmlns:a16="http://schemas.microsoft.com/office/drawing/2014/main" id="{5064C822-0BAE-4F4C-A1A9-27C556A8F761}"/>
              </a:ext>
            </a:extLst>
          </p:cNvPr>
          <p:cNvSpPr>
            <a:spLocks noGrp="1" noChangeArrowheads="1"/>
          </p:cNvSpPr>
          <p:nvPr>
            <p:ph type="title"/>
          </p:nvPr>
        </p:nvSpPr>
        <p:spPr/>
        <p:txBody>
          <a:bodyPr/>
          <a:lstStyle/>
          <a:p>
            <a:pPr eaLnBrk="1" hangingPunct="1"/>
            <a:r>
              <a:rPr lang="zh-CN" altLang="en-US" dirty="0"/>
              <a:t>　　</a:t>
            </a:r>
            <a:r>
              <a:rPr lang="en-US" altLang="zh-CN" dirty="0"/>
              <a:t>(3)  P</a:t>
            </a:r>
            <a:r>
              <a:rPr lang="en-US" altLang="zh-CN" baseline="-25000" dirty="0"/>
              <a:t>4</a:t>
            </a:r>
            <a:r>
              <a:rPr lang="zh-CN" altLang="en-US" dirty="0"/>
              <a:t>请求资源：</a:t>
            </a:r>
            <a:r>
              <a:rPr lang="en-US" altLang="zh-CN" dirty="0"/>
              <a:t>P</a:t>
            </a:r>
            <a:r>
              <a:rPr lang="en-US" altLang="zh-CN" baseline="-25000" dirty="0"/>
              <a:t>4</a:t>
            </a:r>
            <a:r>
              <a:rPr lang="zh-CN" altLang="en-US" dirty="0"/>
              <a:t>发出请求向量</a:t>
            </a:r>
            <a:r>
              <a:rPr lang="en-US" altLang="zh-CN" dirty="0"/>
              <a:t>Request</a:t>
            </a:r>
            <a:r>
              <a:rPr lang="en-US" altLang="zh-CN" baseline="-25000" dirty="0"/>
              <a:t>4</a:t>
            </a:r>
            <a:r>
              <a:rPr lang="en-US" altLang="zh-CN" dirty="0"/>
              <a:t>(3</a:t>
            </a:r>
            <a:r>
              <a:rPr lang="zh-CN" altLang="en-US" dirty="0"/>
              <a:t>，</a:t>
            </a:r>
            <a:r>
              <a:rPr lang="en-US" altLang="zh-CN" dirty="0"/>
              <a:t>3</a:t>
            </a:r>
            <a:r>
              <a:rPr lang="zh-CN" altLang="en-US" dirty="0"/>
              <a:t>，</a:t>
            </a:r>
            <a:r>
              <a:rPr lang="en-US" altLang="zh-CN" dirty="0"/>
              <a:t>0)</a:t>
            </a:r>
            <a:r>
              <a:rPr lang="zh-CN" altLang="en-US" dirty="0"/>
              <a:t>，系统按银行家算法进行检查：</a:t>
            </a:r>
            <a:br>
              <a:rPr lang="zh-CN" altLang="en-US" dirty="0"/>
            </a:br>
            <a:r>
              <a:rPr lang="zh-CN" altLang="en-US" dirty="0"/>
              <a:t>　　</a:t>
            </a:r>
            <a:r>
              <a:rPr lang="en-US" altLang="zh-CN" dirty="0"/>
              <a:t>① Request</a:t>
            </a:r>
            <a:r>
              <a:rPr lang="en-US" altLang="zh-CN" baseline="-25000" dirty="0"/>
              <a:t>4</a:t>
            </a:r>
            <a:r>
              <a:rPr lang="en-US" altLang="zh-CN" dirty="0"/>
              <a:t>(3</a:t>
            </a:r>
            <a:r>
              <a:rPr lang="zh-CN" altLang="en-US" dirty="0"/>
              <a:t>，</a:t>
            </a:r>
            <a:r>
              <a:rPr lang="en-US" altLang="zh-CN" dirty="0"/>
              <a:t>3</a:t>
            </a:r>
            <a:r>
              <a:rPr lang="zh-CN" altLang="en-US" dirty="0"/>
              <a:t>，</a:t>
            </a:r>
            <a:r>
              <a:rPr lang="en-US" altLang="zh-CN" dirty="0"/>
              <a:t>0) ≤ Need</a:t>
            </a:r>
            <a:r>
              <a:rPr lang="en-US" altLang="zh-CN" baseline="-25000" dirty="0"/>
              <a:t>4</a:t>
            </a:r>
            <a:r>
              <a:rPr lang="en-US" altLang="zh-CN" dirty="0"/>
              <a:t>(4</a:t>
            </a:r>
            <a:r>
              <a:rPr lang="zh-CN" altLang="en-US" dirty="0"/>
              <a:t>，</a:t>
            </a:r>
            <a:r>
              <a:rPr lang="en-US" altLang="zh-CN" dirty="0"/>
              <a:t>3</a:t>
            </a:r>
            <a:r>
              <a:rPr lang="zh-CN" altLang="en-US" dirty="0"/>
              <a:t>，</a:t>
            </a:r>
            <a:r>
              <a:rPr lang="en-US" altLang="zh-CN" dirty="0"/>
              <a:t>1)</a:t>
            </a:r>
            <a:r>
              <a:rPr lang="zh-CN" altLang="en-US" dirty="0"/>
              <a:t>；</a:t>
            </a:r>
            <a:br>
              <a:rPr lang="zh-CN" altLang="en-US" dirty="0"/>
            </a:br>
            <a:r>
              <a:rPr lang="zh-CN" altLang="en-US" dirty="0"/>
              <a:t>　　</a:t>
            </a:r>
            <a:r>
              <a:rPr lang="en-US" altLang="zh-CN" dirty="0"/>
              <a:t>② Request</a:t>
            </a:r>
            <a:r>
              <a:rPr lang="en-US" altLang="zh-CN" baseline="-25000" dirty="0"/>
              <a:t>4</a:t>
            </a:r>
            <a:r>
              <a:rPr lang="en-US" altLang="zh-CN" dirty="0"/>
              <a:t>(3</a:t>
            </a:r>
            <a:r>
              <a:rPr lang="zh-CN" altLang="en-US" dirty="0"/>
              <a:t>，</a:t>
            </a:r>
            <a:r>
              <a:rPr lang="en-US" altLang="zh-CN" dirty="0"/>
              <a:t>3</a:t>
            </a:r>
            <a:r>
              <a:rPr lang="zh-CN" altLang="en-US" dirty="0"/>
              <a:t>，</a:t>
            </a:r>
            <a:r>
              <a:rPr lang="en-US" altLang="zh-CN" dirty="0"/>
              <a:t>0) </a:t>
            </a:r>
            <a:r>
              <a:rPr lang="zh-CN" altLang="en-US" dirty="0"/>
              <a:t>＞ </a:t>
            </a:r>
            <a:r>
              <a:rPr lang="en-US" altLang="zh-CN" dirty="0"/>
              <a:t>Available(2</a:t>
            </a:r>
            <a:r>
              <a:rPr lang="zh-CN" altLang="en-US" dirty="0"/>
              <a:t>，</a:t>
            </a:r>
            <a:r>
              <a:rPr lang="en-US" altLang="zh-CN" dirty="0"/>
              <a:t>3</a:t>
            </a:r>
            <a:r>
              <a:rPr lang="zh-CN" altLang="en-US" dirty="0"/>
              <a:t>，</a:t>
            </a:r>
            <a:r>
              <a:rPr lang="en-US" altLang="zh-CN" dirty="0"/>
              <a:t>0)</a:t>
            </a:r>
            <a:r>
              <a:rPr lang="zh-CN" altLang="en-US" dirty="0"/>
              <a:t>，让</a:t>
            </a:r>
            <a:r>
              <a:rPr lang="en-US" altLang="zh-CN" dirty="0"/>
              <a:t>P</a:t>
            </a:r>
            <a:r>
              <a:rPr lang="en-US" altLang="zh-CN" baseline="-25000" dirty="0"/>
              <a:t>4</a:t>
            </a:r>
            <a:r>
              <a:rPr lang="zh-CN" altLang="en-US" dirty="0"/>
              <a:t>等待。</a:t>
            </a:r>
            <a:br>
              <a:rPr lang="zh-CN" altLang="en-US" dirty="0"/>
            </a:br>
            <a:r>
              <a:rPr lang="zh-CN" altLang="en-US" dirty="0"/>
              <a:t>　　</a:t>
            </a:r>
            <a:r>
              <a:rPr lang="en-US" altLang="zh-CN" dirty="0"/>
              <a:t>(4)  P</a:t>
            </a:r>
            <a:r>
              <a:rPr lang="en-US" altLang="zh-CN" baseline="-25000" dirty="0"/>
              <a:t>0</a:t>
            </a:r>
            <a:r>
              <a:rPr lang="zh-CN" altLang="en-US" dirty="0"/>
              <a:t>请求资源：</a:t>
            </a:r>
            <a:r>
              <a:rPr lang="en-US" altLang="zh-CN" dirty="0"/>
              <a:t>P</a:t>
            </a:r>
            <a:r>
              <a:rPr lang="en-US" altLang="zh-CN" baseline="-25000" dirty="0"/>
              <a:t>0</a:t>
            </a:r>
            <a:r>
              <a:rPr lang="zh-CN" altLang="en-US" dirty="0"/>
              <a:t>发出请求向量</a:t>
            </a:r>
            <a:r>
              <a:rPr lang="en-US" altLang="zh-CN" dirty="0"/>
              <a:t>Request</a:t>
            </a:r>
            <a:r>
              <a:rPr lang="en-US" altLang="zh-CN" baseline="-25000" dirty="0"/>
              <a:t>0</a:t>
            </a:r>
            <a:r>
              <a:rPr lang="en-US" altLang="zh-CN" dirty="0"/>
              <a:t>(0</a:t>
            </a:r>
            <a:r>
              <a:rPr lang="zh-CN" altLang="en-US" dirty="0"/>
              <a:t>，</a:t>
            </a:r>
            <a:r>
              <a:rPr lang="en-US" altLang="zh-CN" dirty="0"/>
              <a:t>2</a:t>
            </a:r>
            <a:r>
              <a:rPr lang="zh-CN" altLang="en-US" dirty="0"/>
              <a:t>，</a:t>
            </a:r>
            <a:r>
              <a:rPr lang="en-US" altLang="zh-CN" dirty="0"/>
              <a:t>0)</a:t>
            </a:r>
            <a:r>
              <a:rPr lang="zh-CN" altLang="en-US" dirty="0"/>
              <a:t>，系统按银行家算法进行检查：</a:t>
            </a:r>
            <a:br>
              <a:rPr lang="zh-CN" altLang="en-US" dirty="0"/>
            </a:br>
            <a:r>
              <a:rPr lang="zh-CN" altLang="en-US" dirty="0"/>
              <a:t>　　</a:t>
            </a:r>
            <a:r>
              <a:rPr lang="en-US" altLang="zh-CN" dirty="0"/>
              <a:t>① Request</a:t>
            </a:r>
            <a:r>
              <a:rPr lang="en-US" altLang="zh-CN" baseline="-25000" dirty="0"/>
              <a:t>0</a:t>
            </a:r>
            <a:r>
              <a:rPr lang="en-US" altLang="zh-CN" dirty="0"/>
              <a:t>(0</a:t>
            </a:r>
            <a:r>
              <a:rPr lang="zh-CN" altLang="en-US" dirty="0"/>
              <a:t>，</a:t>
            </a:r>
            <a:r>
              <a:rPr lang="en-US" altLang="zh-CN" dirty="0"/>
              <a:t>2</a:t>
            </a:r>
            <a:r>
              <a:rPr lang="zh-CN" altLang="en-US" dirty="0"/>
              <a:t>，</a:t>
            </a:r>
            <a:r>
              <a:rPr lang="en-US" altLang="zh-CN" dirty="0"/>
              <a:t>0) ≤ Need</a:t>
            </a:r>
            <a:r>
              <a:rPr lang="en-US" altLang="zh-CN" baseline="-25000" dirty="0"/>
              <a:t>0</a:t>
            </a:r>
            <a:r>
              <a:rPr lang="en-US" altLang="zh-CN" dirty="0"/>
              <a:t>(7</a:t>
            </a:r>
            <a:r>
              <a:rPr lang="zh-CN" altLang="en-US" dirty="0"/>
              <a:t>，</a:t>
            </a:r>
            <a:r>
              <a:rPr lang="en-US" altLang="zh-CN" dirty="0"/>
              <a:t>4</a:t>
            </a:r>
            <a:r>
              <a:rPr lang="zh-CN" altLang="en-US" dirty="0"/>
              <a:t>，</a:t>
            </a:r>
            <a:r>
              <a:rPr lang="en-US" altLang="zh-CN" dirty="0"/>
              <a:t>3)</a:t>
            </a:r>
            <a:r>
              <a:rPr lang="zh-CN" altLang="en-US" dirty="0"/>
              <a:t>；</a:t>
            </a:r>
            <a:br>
              <a:rPr lang="zh-CN" altLang="en-US" dirty="0"/>
            </a:br>
            <a:r>
              <a:rPr lang="zh-CN" altLang="en-US" dirty="0"/>
              <a:t>　　</a:t>
            </a:r>
            <a:r>
              <a:rPr lang="en-US" altLang="zh-CN" dirty="0"/>
              <a:t>② Request</a:t>
            </a:r>
            <a:r>
              <a:rPr lang="en-US" altLang="zh-CN" baseline="-25000" dirty="0"/>
              <a:t>0</a:t>
            </a:r>
            <a:r>
              <a:rPr lang="en-US" altLang="zh-CN" dirty="0"/>
              <a:t>(0</a:t>
            </a:r>
            <a:r>
              <a:rPr lang="zh-CN" altLang="en-US" dirty="0"/>
              <a:t>，</a:t>
            </a:r>
            <a:r>
              <a:rPr lang="en-US" altLang="zh-CN" dirty="0"/>
              <a:t>2</a:t>
            </a:r>
            <a:r>
              <a:rPr lang="zh-CN" altLang="en-US" dirty="0"/>
              <a:t>，</a:t>
            </a:r>
            <a:r>
              <a:rPr lang="en-US" altLang="zh-CN" dirty="0"/>
              <a:t>0) ≤ Available(2</a:t>
            </a:r>
            <a:r>
              <a:rPr lang="zh-CN" altLang="en-US" dirty="0"/>
              <a:t>，</a:t>
            </a:r>
            <a:r>
              <a:rPr lang="en-US" altLang="zh-CN" dirty="0"/>
              <a:t>3</a:t>
            </a:r>
            <a:r>
              <a:rPr lang="zh-CN" altLang="en-US" dirty="0"/>
              <a:t>，</a:t>
            </a:r>
            <a:r>
              <a:rPr lang="en-US" altLang="zh-CN" dirty="0"/>
              <a:t>0)</a:t>
            </a:r>
            <a:r>
              <a:rPr lang="zh-CN" altLang="en-US" dirty="0"/>
              <a:t>；</a:t>
            </a:r>
            <a:br>
              <a:rPr lang="zh-CN" altLang="en-US" dirty="0"/>
            </a:br>
            <a:r>
              <a:rPr lang="zh-CN" altLang="en-US" dirty="0"/>
              <a:t>　　</a:t>
            </a:r>
            <a:r>
              <a:rPr lang="en-US" altLang="zh-CN" dirty="0"/>
              <a:t>③ </a:t>
            </a:r>
            <a:r>
              <a:rPr lang="zh-CN" altLang="en-US" dirty="0"/>
              <a:t>系统暂时先假定可为</a:t>
            </a:r>
            <a:r>
              <a:rPr lang="en-US" altLang="zh-CN" dirty="0"/>
              <a:t>P</a:t>
            </a:r>
            <a:r>
              <a:rPr lang="en-US" altLang="zh-CN" baseline="-25000" dirty="0"/>
              <a:t>0</a:t>
            </a:r>
            <a:r>
              <a:rPr lang="zh-CN" altLang="en-US" dirty="0"/>
              <a:t>分配资源，并修改有关数据，如图</a:t>
            </a:r>
            <a:r>
              <a:rPr lang="en-US" altLang="zh-CN" dirty="0"/>
              <a:t>3-18</a:t>
            </a:r>
            <a:r>
              <a:rPr lang="zh-CN" altLang="en-US" dirty="0"/>
              <a:t>所示。</a:t>
            </a:r>
          </a:p>
        </p:txBody>
      </p:sp>
      <p:sp>
        <p:nvSpPr>
          <p:cNvPr id="130051" name="文本占位符 818178">
            <a:extLst>
              <a:ext uri="{FF2B5EF4-FFF2-40B4-BE49-F238E27FC236}">
                <a16:creationId xmlns:a16="http://schemas.microsoft.com/office/drawing/2014/main" id="{9FFEA543-BE67-43EC-8FD4-043D3DB1757B}"/>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文本占位符 819202">
            <a:extLst>
              <a:ext uri="{FF2B5EF4-FFF2-40B4-BE49-F238E27FC236}">
                <a16:creationId xmlns:a16="http://schemas.microsoft.com/office/drawing/2014/main" id="{A55DEAE9-9392-461A-919C-D4B25D9D2CFC}"/>
              </a:ext>
            </a:extLst>
          </p:cNvPr>
          <p:cNvSpPr>
            <a:spLocks noGrp="1" noChangeArrowheads="1"/>
          </p:cNvSpPr>
          <p:nvPr>
            <p:ph idx="1"/>
          </p:nvPr>
        </p:nvSpPr>
        <p:spPr>
          <a:xfrm>
            <a:off x="0" y="5157788"/>
            <a:ext cx="9144000" cy="476250"/>
          </a:xfrm>
        </p:spPr>
        <p:txBody>
          <a:bodyPr/>
          <a:lstStyle/>
          <a:p>
            <a:pPr eaLnBrk="1" hangingPunct="1"/>
            <a:r>
              <a:rPr lang="zh-CN" altLang="en-US"/>
              <a:t>图</a:t>
            </a:r>
            <a:r>
              <a:rPr lang="en-US" altLang="zh-CN"/>
              <a:t>3-18  </a:t>
            </a:r>
            <a:r>
              <a:rPr lang="zh-CN" altLang="en-US"/>
              <a:t>为</a:t>
            </a:r>
            <a:r>
              <a:rPr lang="en-US" altLang="zh-CN"/>
              <a:t>P</a:t>
            </a:r>
            <a:r>
              <a:rPr lang="en-US" altLang="zh-CN" baseline="-25000"/>
              <a:t>0</a:t>
            </a:r>
            <a:r>
              <a:rPr lang="zh-CN" altLang="en-US"/>
              <a:t>分配资源后的有关资源数据</a:t>
            </a:r>
          </a:p>
        </p:txBody>
      </p:sp>
      <p:pic>
        <p:nvPicPr>
          <p:cNvPr id="131075" name="标题 819203">
            <a:extLst>
              <a:ext uri="{FF2B5EF4-FFF2-40B4-BE49-F238E27FC236}">
                <a16:creationId xmlns:a16="http://schemas.microsoft.com/office/drawing/2014/main" id="{290E85E3-A0E6-46BE-B6BA-8D19DCE9D3F5}"/>
              </a:ext>
            </a:extLst>
          </p:cNvPr>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468313" y="1989138"/>
            <a:ext cx="8208962" cy="2486025"/>
          </a:xfr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820225">
            <a:extLst>
              <a:ext uri="{FF2B5EF4-FFF2-40B4-BE49-F238E27FC236}">
                <a16:creationId xmlns:a16="http://schemas.microsoft.com/office/drawing/2014/main" id="{B1E04061-0CCC-4EBD-8A70-E2898CF60A07}"/>
              </a:ext>
            </a:extLst>
          </p:cNvPr>
          <p:cNvSpPr>
            <a:spLocks noGrp="1" noChangeArrowheads="1"/>
          </p:cNvSpPr>
          <p:nvPr>
            <p:ph type="title"/>
          </p:nvPr>
        </p:nvSpPr>
        <p:spPr>
          <a:xfrm>
            <a:off x="468313" y="692150"/>
            <a:ext cx="8207375" cy="3528938"/>
          </a:xfrm>
        </p:spPr>
        <p:txBody>
          <a:bodyPr/>
          <a:lstStyle/>
          <a:p>
            <a:pPr eaLnBrk="1" hangingPunct="1">
              <a:lnSpc>
                <a:spcPct val="150000"/>
              </a:lnSpc>
            </a:pPr>
            <a:r>
              <a:rPr lang="zh-CN" altLang="en-US" dirty="0"/>
              <a:t>　　</a:t>
            </a:r>
            <a:r>
              <a:rPr lang="en-US" altLang="zh-CN" dirty="0">
                <a:sym typeface="Wingdings" panose="05000000000000000000" pitchFamily="2" charset="2"/>
              </a:rPr>
              <a:t></a:t>
            </a:r>
            <a:r>
              <a:rPr lang="zh-CN" altLang="en-US" dirty="0"/>
              <a:t>进行安全性检查：可用资源</a:t>
            </a:r>
            <a:r>
              <a:rPr lang="en-US" altLang="zh-CN" dirty="0"/>
              <a:t>Available(2</a:t>
            </a:r>
            <a:r>
              <a:rPr lang="zh-CN" altLang="en-US" dirty="0"/>
              <a:t>，</a:t>
            </a:r>
            <a:r>
              <a:rPr lang="en-US" altLang="zh-CN" dirty="0"/>
              <a:t>1</a:t>
            </a:r>
            <a:r>
              <a:rPr lang="zh-CN" altLang="en-US" dirty="0"/>
              <a:t>，</a:t>
            </a:r>
            <a:r>
              <a:rPr lang="en-US" altLang="zh-CN" dirty="0"/>
              <a:t>0)</a:t>
            </a:r>
            <a:r>
              <a:rPr lang="zh-CN" altLang="en-US" dirty="0"/>
              <a:t>已不能满足任何进程的需要，故系统进入不安全状态，此时系统不分配资源。</a:t>
            </a:r>
            <a:br>
              <a:rPr lang="en-US" altLang="zh-CN" dirty="0"/>
            </a:br>
            <a:br>
              <a:rPr lang="en-US" altLang="zh-CN" dirty="0"/>
            </a:br>
            <a:r>
              <a:rPr lang="zh-CN" altLang="en-US" dirty="0"/>
              <a:t>习题：如果把</a:t>
            </a:r>
            <a:r>
              <a:rPr lang="en-US" altLang="zh-CN" dirty="0"/>
              <a:t>P</a:t>
            </a:r>
            <a:r>
              <a:rPr lang="en-US" altLang="zh-CN" baseline="-25000" dirty="0"/>
              <a:t>0</a:t>
            </a:r>
            <a:r>
              <a:rPr lang="zh-CN" altLang="en-US" dirty="0"/>
              <a:t>的请求向量改为</a:t>
            </a:r>
            <a:r>
              <a:rPr lang="en-US" altLang="zh-CN" dirty="0"/>
              <a:t>Request</a:t>
            </a:r>
            <a:r>
              <a:rPr lang="en-US" altLang="zh-CN" baseline="-25000" dirty="0"/>
              <a:t>0</a:t>
            </a:r>
            <a:r>
              <a:rPr lang="en-US" altLang="zh-CN" dirty="0"/>
              <a:t>(0</a:t>
            </a:r>
            <a:r>
              <a:rPr lang="zh-CN" altLang="en-US" dirty="0"/>
              <a:t>，</a:t>
            </a:r>
            <a:r>
              <a:rPr lang="en-US" altLang="zh-CN" dirty="0"/>
              <a:t>1</a:t>
            </a:r>
            <a:r>
              <a:rPr lang="zh-CN" altLang="en-US" dirty="0"/>
              <a:t>，</a:t>
            </a:r>
            <a:r>
              <a:rPr lang="en-US" altLang="zh-CN" dirty="0"/>
              <a:t>0)</a:t>
            </a:r>
            <a:r>
              <a:rPr lang="zh-CN" altLang="en-US" dirty="0"/>
              <a:t>，系统是否能将资源分配给它？</a:t>
            </a:r>
          </a:p>
        </p:txBody>
      </p:sp>
      <p:sp>
        <p:nvSpPr>
          <p:cNvPr id="132100" name="动作按钮: 后退或前一项 820227">
            <a:hlinkClick r:id="" action="ppaction://hlinkshowjump?jump=firstslide" highlightClick="1"/>
            <a:extLst>
              <a:ext uri="{FF2B5EF4-FFF2-40B4-BE49-F238E27FC236}">
                <a16:creationId xmlns:a16="http://schemas.microsoft.com/office/drawing/2014/main" id="{EBC380BA-98CC-4E1F-8F73-6B0398D97E84}"/>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2" name="内容占位符 1">
            <a:extLst>
              <a:ext uri="{FF2B5EF4-FFF2-40B4-BE49-F238E27FC236}">
                <a16:creationId xmlns:a16="http://schemas.microsoft.com/office/drawing/2014/main" id="{D5E37AA1-DC3F-129E-0434-BE68BBFDA9E8}"/>
              </a:ext>
            </a:extLst>
          </p:cNvPr>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40524" y="2442348"/>
            <a:ext cx="1152128" cy="2775760"/>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1142135" y="1888350"/>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A</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solidFill>
                  <a:schemeClr val="tx1"/>
                </a:solidFill>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p:txBody>
      </p:sp>
      <p:sp>
        <p:nvSpPr>
          <p:cNvPr id="6" name="文本框 5">
            <a:extLst>
              <a:ext uri="{FF2B5EF4-FFF2-40B4-BE49-F238E27FC236}">
                <a16:creationId xmlns:a16="http://schemas.microsoft.com/office/drawing/2014/main" id="{8611C4B8-2AAB-544D-7FA8-A96E0BA23853}"/>
              </a:ext>
            </a:extLst>
          </p:cNvPr>
          <p:cNvSpPr txBox="1"/>
          <p:nvPr/>
        </p:nvSpPr>
        <p:spPr>
          <a:xfrm>
            <a:off x="966396" y="1277302"/>
            <a:ext cx="24127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已分配资源</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590F3F60-4B3E-CADD-4485-0B497F415596}"/>
              </a:ext>
            </a:extLst>
          </p:cNvPr>
          <p:cNvSpPr txBox="1"/>
          <p:nvPr/>
        </p:nvSpPr>
        <p:spPr>
          <a:xfrm>
            <a:off x="54061" y="1902005"/>
            <a:ext cx="115212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p:txBody>
      </p:sp>
      <p:sp>
        <p:nvSpPr>
          <p:cNvPr id="8" name="文本框 7">
            <a:extLst>
              <a:ext uri="{FF2B5EF4-FFF2-40B4-BE49-F238E27FC236}">
                <a16:creationId xmlns:a16="http://schemas.microsoft.com/office/drawing/2014/main" id="{1E7BA1CF-31BB-1781-A77D-AA9CD5F95E3A}"/>
              </a:ext>
            </a:extLst>
          </p:cNvPr>
          <p:cNvSpPr txBox="1"/>
          <p:nvPr/>
        </p:nvSpPr>
        <p:spPr>
          <a:xfrm>
            <a:off x="1808145" y="1902005"/>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B</a:t>
            </a:r>
          </a:p>
          <a:p>
            <a:pPr algn="ctr">
              <a:lnSpc>
                <a:spcPct val="150000"/>
              </a:lnSpc>
            </a:pPr>
            <a:r>
              <a:rPr lang="en-US" altLang="zh-CN" sz="2400" dirty="0">
                <a:solidFill>
                  <a:srgbClr val="FF0000"/>
                </a:solidFill>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p:txBody>
      </p:sp>
      <p:sp>
        <p:nvSpPr>
          <p:cNvPr id="9" name="文本框 8">
            <a:extLst>
              <a:ext uri="{FF2B5EF4-FFF2-40B4-BE49-F238E27FC236}">
                <a16:creationId xmlns:a16="http://schemas.microsoft.com/office/drawing/2014/main" id="{99283867-361E-ADED-E41E-C88FC0294C86}"/>
              </a:ext>
            </a:extLst>
          </p:cNvPr>
          <p:cNvSpPr txBox="1"/>
          <p:nvPr/>
        </p:nvSpPr>
        <p:spPr>
          <a:xfrm>
            <a:off x="2410989" y="1902005"/>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C</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solidFill>
                  <a:schemeClr val="tx1"/>
                </a:solidFill>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p:txBody>
      </p:sp>
      <p:sp>
        <p:nvSpPr>
          <p:cNvPr id="10" name="文本框 9">
            <a:extLst>
              <a:ext uri="{FF2B5EF4-FFF2-40B4-BE49-F238E27FC236}">
                <a16:creationId xmlns:a16="http://schemas.microsoft.com/office/drawing/2014/main" id="{DAB4D90E-8060-8F1B-B227-A07A08C78694}"/>
              </a:ext>
            </a:extLst>
          </p:cNvPr>
          <p:cNvSpPr txBox="1"/>
          <p:nvPr/>
        </p:nvSpPr>
        <p:spPr>
          <a:xfrm>
            <a:off x="3376860" y="1904168"/>
            <a:ext cx="615755"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A</a:t>
            </a:r>
          </a:p>
          <a:p>
            <a:pPr algn="ctr">
              <a:lnSpc>
                <a:spcPct val="150000"/>
              </a:lnSpc>
            </a:pPr>
            <a:r>
              <a:rPr lang="en-US" altLang="zh-CN" sz="2400" dirty="0">
                <a:latin typeface="黑体" panose="02010609060101010101" pitchFamily="49" charset="-122"/>
                <a:ea typeface="黑体" panose="02010609060101010101" pitchFamily="49" charset="-122"/>
                <a:cs typeface="+mj-cs"/>
              </a:rPr>
              <a:t>7</a:t>
            </a:r>
          </a:p>
          <a:p>
            <a:pPr algn="ctr">
              <a:lnSpc>
                <a:spcPct val="150000"/>
              </a:lnSpc>
            </a:pPr>
            <a:r>
              <a:rPr lang="en-US" altLang="zh-CN" sz="2400" dirty="0">
                <a:solidFill>
                  <a:schemeClr val="tx1"/>
                </a:solidFill>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6</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p>
        </p:txBody>
      </p:sp>
      <p:sp>
        <p:nvSpPr>
          <p:cNvPr id="11" name="文本框 10">
            <a:extLst>
              <a:ext uri="{FF2B5EF4-FFF2-40B4-BE49-F238E27FC236}">
                <a16:creationId xmlns:a16="http://schemas.microsoft.com/office/drawing/2014/main" id="{BB0AD637-A8EF-5E5F-2DC1-6083207CBBCB}"/>
              </a:ext>
            </a:extLst>
          </p:cNvPr>
          <p:cNvSpPr txBox="1"/>
          <p:nvPr/>
        </p:nvSpPr>
        <p:spPr>
          <a:xfrm>
            <a:off x="4042869" y="1902474"/>
            <a:ext cx="552589"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B</a:t>
            </a:r>
          </a:p>
          <a:p>
            <a:pPr algn="ctr">
              <a:lnSpc>
                <a:spcPct val="150000"/>
              </a:lnSpc>
            </a:pPr>
            <a:r>
              <a:rPr lang="en-US" altLang="zh-CN" sz="2400" dirty="0">
                <a:solidFill>
                  <a:srgbClr val="FF0000"/>
                </a:solidFill>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p:txBody>
      </p:sp>
      <p:sp>
        <p:nvSpPr>
          <p:cNvPr id="12" name="文本框 11">
            <a:extLst>
              <a:ext uri="{FF2B5EF4-FFF2-40B4-BE49-F238E27FC236}">
                <a16:creationId xmlns:a16="http://schemas.microsoft.com/office/drawing/2014/main" id="{2569A268-2CDD-C52A-A3B6-CEAF00ED9CD7}"/>
              </a:ext>
            </a:extLst>
          </p:cNvPr>
          <p:cNvSpPr txBox="1"/>
          <p:nvPr/>
        </p:nvSpPr>
        <p:spPr>
          <a:xfrm>
            <a:off x="4645714" y="1893463"/>
            <a:ext cx="552590" cy="3329758"/>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C</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solidFill>
                  <a:schemeClr val="tx1"/>
                </a:solidFill>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13" name="文本框 12">
            <a:extLst>
              <a:ext uri="{FF2B5EF4-FFF2-40B4-BE49-F238E27FC236}">
                <a16:creationId xmlns:a16="http://schemas.microsoft.com/office/drawing/2014/main" id="{D3AA3406-728B-742A-2DE3-02C724C036CA}"/>
              </a:ext>
            </a:extLst>
          </p:cNvPr>
          <p:cNvSpPr txBox="1"/>
          <p:nvPr/>
        </p:nvSpPr>
        <p:spPr>
          <a:xfrm>
            <a:off x="3268873" y="1268760"/>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需求资源</a:t>
            </a:r>
            <a:endParaRPr lang="en-US" altLang="zh-CN" sz="2400" dirty="0">
              <a:latin typeface="黑体" panose="02010609060101010101" pitchFamily="49" charset="-122"/>
              <a:ea typeface="黑体" panose="02010609060101010101" pitchFamily="49" charset="-122"/>
              <a:cs typeface="+mj-cs"/>
            </a:endParaRPr>
          </a:p>
        </p:txBody>
      </p:sp>
      <p:sp>
        <p:nvSpPr>
          <p:cNvPr id="15" name="文本框 14">
            <a:extLst>
              <a:ext uri="{FF2B5EF4-FFF2-40B4-BE49-F238E27FC236}">
                <a16:creationId xmlns:a16="http://schemas.microsoft.com/office/drawing/2014/main" id="{AC4F0126-DF3E-7238-4A08-349D9669A084}"/>
              </a:ext>
            </a:extLst>
          </p:cNvPr>
          <p:cNvSpPr txBox="1"/>
          <p:nvPr/>
        </p:nvSpPr>
        <p:spPr>
          <a:xfrm>
            <a:off x="5689964" y="1268758"/>
            <a:ext cx="168260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可用资源</a:t>
            </a:r>
            <a:endParaRPr lang="en-US" altLang="zh-CN" sz="2400" dirty="0">
              <a:latin typeface="黑体" panose="02010609060101010101" pitchFamily="49" charset="-122"/>
              <a:ea typeface="黑体" panose="02010609060101010101" pitchFamily="49" charset="-122"/>
              <a:cs typeface="+mj-cs"/>
            </a:endParaRPr>
          </a:p>
        </p:txBody>
      </p:sp>
      <p:sp>
        <p:nvSpPr>
          <p:cNvPr id="16" name="文本框 15">
            <a:extLst>
              <a:ext uri="{FF2B5EF4-FFF2-40B4-BE49-F238E27FC236}">
                <a16:creationId xmlns:a16="http://schemas.microsoft.com/office/drawing/2014/main" id="{D919776D-3D43-E2AD-DE21-5476845FA2EC}"/>
              </a:ext>
            </a:extLst>
          </p:cNvPr>
          <p:cNvSpPr txBox="1"/>
          <p:nvPr/>
        </p:nvSpPr>
        <p:spPr>
          <a:xfrm>
            <a:off x="7461400" y="1268758"/>
            <a:ext cx="168260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安全序列</a:t>
            </a:r>
            <a:endParaRPr lang="en-US" altLang="zh-CN" sz="2400" dirty="0">
              <a:latin typeface="黑体" panose="02010609060101010101" pitchFamily="49" charset="-122"/>
              <a:ea typeface="黑体" panose="02010609060101010101" pitchFamily="49" charset="-122"/>
              <a:cs typeface="+mj-cs"/>
            </a:endParaRPr>
          </a:p>
        </p:txBody>
      </p:sp>
      <p:sp>
        <p:nvSpPr>
          <p:cNvPr id="2" name="文本框 1">
            <a:extLst>
              <a:ext uri="{FF2B5EF4-FFF2-40B4-BE49-F238E27FC236}">
                <a16:creationId xmlns:a16="http://schemas.microsoft.com/office/drawing/2014/main" id="{351B920A-5539-9AEA-675C-CD932BAA4337}"/>
              </a:ext>
            </a:extLst>
          </p:cNvPr>
          <p:cNvSpPr txBox="1"/>
          <p:nvPr/>
        </p:nvSpPr>
        <p:spPr>
          <a:xfrm>
            <a:off x="5680949" y="188835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0</a:t>
            </a:r>
          </a:p>
        </p:txBody>
      </p:sp>
      <p:sp>
        <p:nvSpPr>
          <p:cNvPr id="5" name="文本框 4">
            <a:extLst>
              <a:ext uri="{FF2B5EF4-FFF2-40B4-BE49-F238E27FC236}">
                <a16:creationId xmlns:a16="http://schemas.microsoft.com/office/drawing/2014/main" id="{C70C73BB-729C-72D0-D47D-94728E974EDE}"/>
              </a:ext>
            </a:extLst>
          </p:cNvPr>
          <p:cNvSpPr txBox="1"/>
          <p:nvPr/>
        </p:nvSpPr>
        <p:spPr>
          <a:xfrm>
            <a:off x="7363549" y="244063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P1</a:t>
            </a:r>
          </a:p>
        </p:txBody>
      </p:sp>
      <p:sp>
        <p:nvSpPr>
          <p:cNvPr id="17" name="文本框 16">
            <a:extLst>
              <a:ext uri="{FF2B5EF4-FFF2-40B4-BE49-F238E27FC236}">
                <a16:creationId xmlns:a16="http://schemas.microsoft.com/office/drawing/2014/main" id="{DF6A4B52-C41B-999C-8759-72DB4BD3D58E}"/>
              </a:ext>
            </a:extLst>
          </p:cNvPr>
          <p:cNvSpPr txBox="1"/>
          <p:nvPr/>
        </p:nvSpPr>
        <p:spPr>
          <a:xfrm>
            <a:off x="5689964" y="246177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2</a:t>
            </a:r>
          </a:p>
        </p:txBody>
      </p:sp>
      <p:sp>
        <p:nvSpPr>
          <p:cNvPr id="18" name="文本框 17">
            <a:extLst>
              <a:ext uri="{FF2B5EF4-FFF2-40B4-BE49-F238E27FC236}">
                <a16:creationId xmlns:a16="http://schemas.microsoft.com/office/drawing/2014/main" id="{1783D5FD-7841-429F-406D-51E54C8F9F02}"/>
              </a:ext>
            </a:extLst>
          </p:cNvPr>
          <p:cNvSpPr txBox="1"/>
          <p:nvPr/>
        </p:nvSpPr>
        <p:spPr>
          <a:xfrm>
            <a:off x="7348492" y="3007115"/>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P3</a:t>
            </a:r>
          </a:p>
        </p:txBody>
      </p:sp>
      <p:sp>
        <p:nvSpPr>
          <p:cNvPr id="19" name="文本框 18">
            <a:extLst>
              <a:ext uri="{FF2B5EF4-FFF2-40B4-BE49-F238E27FC236}">
                <a16:creationId xmlns:a16="http://schemas.microsoft.com/office/drawing/2014/main" id="{A5C2537B-A82D-CEB9-013C-6CD87DB7E8A4}"/>
              </a:ext>
            </a:extLst>
          </p:cNvPr>
          <p:cNvSpPr txBox="1"/>
          <p:nvPr/>
        </p:nvSpPr>
        <p:spPr>
          <a:xfrm>
            <a:off x="5665892" y="300040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p>
        </p:txBody>
      </p:sp>
      <p:sp>
        <p:nvSpPr>
          <p:cNvPr id="20" name="文本框 19">
            <a:extLst>
              <a:ext uri="{FF2B5EF4-FFF2-40B4-BE49-F238E27FC236}">
                <a16:creationId xmlns:a16="http://schemas.microsoft.com/office/drawing/2014/main" id="{47BB8433-6457-8B11-BD97-EE0CFC357C96}"/>
              </a:ext>
            </a:extLst>
          </p:cNvPr>
          <p:cNvSpPr txBox="1"/>
          <p:nvPr/>
        </p:nvSpPr>
        <p:spPr>
          <a:xfrm>
            <a:off x="5672622" y="356688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3</a:t>
            </a:r>
          </a:p>
        </p:txBody>
      </p:sp>
      <p:sp>
        <p:nvSpPr>
          <p:cNvPr id="21" name="文本框 20">
            <a:extLst>
              <a:ext uri="{FF2B5EF4-FFF2-40B4-BE49-F238E27FC236}">
                <a16:creationId xmlns:a16="http://schemas.microsoft.com/office/drawing/2014/main" id="{B0A0A7D9-9729-D250-9932-F485EF80B75E}"/>
              </a:ext>
            </a:extLst>
          </p:cNvPr>
          <p:cNvSpPr txBox="1"/>
          <p:nvPr/>
        </p:nvSpPr>
        <p:spPr>
          <a:xfrm>
            <a:off x="5680949" y="4096326"/>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p>
        </p:txBody>
      </p:sp>
      <p:sp>
        <p:nvSpPr>
          <p:cNvPr id="22" name="文本框 21">
            <a:extLst>
              <a:ext uri="{FF2B5EF4-FFF2-40B4-BE49-F238E27FC236}">
                <a16:creationId xmlns:a16="http://schemas.microsoft.com/office/drawing/2014/main" id="{EEB5286D-AFFC-998F-5A87-D978D1663E1A}"/>
              </a:ext>
            </a:extLst>
          </p:cNvPr>
          <p:cNvSpPr txBox="1"/>
          <p:nvPr/>
        </p:nvSpPr>
        <p:spPr>
          <a:xfrm>
            <a:off x="5656382" y="4656095"/>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  </a:t>
            </a:r>
            <a:r>
              <a:rPr lang="en-US" altLang="zh-CN" sz="2400" dirty="0">
                <a:latin typeface="黑体" panose="02010609060101010101" pitchFamily="49" charset="-122"/>
                <a:ea typeface="黑体" panose="02010609060101010101" pitchFamily="49" charset="-122"/>
                <a:cs typeface="+mj-cs"/>
              </a:rPr>
              <a:t>7</a:t>
            </a:r>
          </a:p>
        </p:txBody>
      </p:sp>
      <p:sp>
        <p:nvSpPr>
          <p:cNvPr id="23" name="文本框 22">
            <a:extLst>
              <a:ext uri="{FF2B5EF4-FFF2-40B4-BE49-F238E27FC236}">
                <a16:creationId xmlns:a16="http://schemas.microsoft.com/office/drawing/2014/main" id="{BB5252E8-1ED9-CDB1-D403-EDD59B72C36D}"/>
              </a:ext>
            </a:extLst>
          </p:cNvPr>
          <p:cNvSpPr txBox="1"/>
          <p:nvPr/>
        </p:nvSpPr>
        <p:spPr>
          <a:xfrm>
            <a:off x="7338982" y="356688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p:txBody>
      </p:sp>
      <p:sp>
        <p:nvSpPr>
          <p:cNvPr id="24" name="文本框 23">
            <a:extLst>
              <a:ext uri="{FF2B5EF4-FFF2-40B4-BE49-F238E27FC236}">
                <a16:creationId xmlns:a16="http://schemas.microsoft.com/office/drawing/2014/main" id="{27C8F140-6C13-477E-E4E1-C46D386C9DC0}"/>
              </a:ext>
            </a:extLst>
          </p:cNvPr>
          <p:cNvSpPr txBox="1"/>
          <p:nvPr/>
        </p:nvSpPr>
        <p:spPr>
          <a:xfrm>
            <a:off x="7330655" y="410000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P2</a:t>
            </a:r>
          </a:p>
        </p:txBody>
      </p:sp>
      <p:sp>
        <p:nvSpPr>
          <p:cNvPr id="25" name="文本框 24">
            <a:extLst>
              <a:ext uri="{FF2B5EF4-FFF2-40B4-BE49-F238E27FC236}">
                <a16:creationId xmlns:a16="http://schemas.microsoft.com/office/drawing/2014/main" id="{243426DD-2935-8DC9-78B2-7AC4E2E60CFC}"/>
              </a:ext>
            </a:extLst>
          </p:cNvPr>
          <p:cNvSpPr txBox="1"/>
          <p:nvPr/>
        </p:nvSpPr>
        <p:spPr>
          <a:xfrm>
            <a:off x="7348882" y="463313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P4</a:t>
            </a:r>
          </a:p>
        </p:txBody>
      </p:sp>
    </p:spTree>
    <p:extLst>
      <p:ext uri="{BB962C8B-B14F-4D97-AF65-F5344CB8AC3E}">
        <p14:creationId xmlns:p14="http://schemas.microsoft.com/office/powerpoint/2010/main" val="20816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7" grpId="0"/>
      <p:bldP spid="18" grpId="0"/>
      <p:bldP spid="19" grpId="0"/>
      <p:bldP spid="20" grpId="0"/>
      <p:bldP spid="21" grpId="0"/>
      <p:bldP spid="22" grpId="0"/>
      <p:bldP spid="23" grpId="0"/>
      <p:bldP spid="24" grpId="0"/>
      <p:bldP spid="2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5"/>
            <a:ext cx="8207375" cy="1871613"/>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假设</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个进程</a:t>
            </a:r>
            <a:r>
              <a:rPr lang="en-US" altLang="zh-CN" dirty="0">
                <a:latin typeface="黑体" panose="02010609060101010101" pitchFamily="49" charset="-122"/>
                <a:ea typeface="黑体" panose="02010609060101010101" pitchFamily="49" charset="-122"/>
              </a:rPr>
              <a:t>P0</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P4</a:t>
            </a:r>
            <a:r>
              <a:rPr lang="zh-CN" altLang="en-US" dirty="0">
                <a:latin typeface="黑体" panose="02010609060101010101" pitchFamily="49" charset="-122"/>
                <a:ea typeface="黑体" panose="02010609060101010101" pitchFamily="49" charset="-122"/>
              </a:rPr>
              <a:t>共享</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类资源</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D</a:t>
            </a:r>
            <a:r>
              <a:rPr lang="zh-CN" altLang="en-US" dirty="0">
                <a:latin typeface="黑体" panose="02010609060101010101" pitchFamily="49" charset="-122"/>
                <a:ea typeface="黑体" panose="02010609060101010101" pitchFamily="49" charset="-122"/>
              </a:rPr>
              <a:t>，假设出现如下的进程资源分配情况。</a:t>
            </a: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extLst>
      <p:ext uri="{BB962C8B-B14F-4D97-AF65-F5344CB8AC3E}">
        <p14:creationId xmlns:p14="http://schemas.microsoft.com/office/powerpoint/2010/main" val="13887452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260325" y="2826112"/>
            <a:ext cx="1152128" cy="2775760"/>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endParaRPr lang="zh-CN" altLang="en-US" sz="2400" dirty="0">
              <a:latin typeface="黑体" panose="02010609060101010101" pitchFamily="49" charset="-122"/>
              <a:ea typeface="黑体" panose="02010609060101010101" pitchFamily="49" charset="-122"/>
              <a:cs typeface="+mj-cs"/>
            </a:endParaRPr>
          </a:p>
        </p:txBody>
      </p:sp>
      <p:sp>
        <p:nvSpPr>
          <p:cNvPr id="6" name="文本框 5">
            <a:extLst>
              <a:ext uri="{FF2B5EF4-FFF2-40B4-BE49-F238E27FC236}">
                <a16:creationId xmlns:a16="http://schemas.microsoft.com/office/drawing/2014/main" id="{8611C4B8-2AAB-544D-7FA8-A96E0BA23853}"/>
              </a:ext>
            </a:extLst>
          </p:cNvPr>
          <p:cNvSpPr txBox="1"/>
          <p:nvPr/>
        </p:nvSpPr>
        <p:spPr>
          <a:xfrm>
            <a:off x="1045387" y="2141398"/>
            <a:ext cx="24127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已分配资源</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590F3F60-4B3E-CADD-4485-0B497F415596}"/>
              </a:ext>
            </a:extLst>
          </p:cNvPr>
          <p:cNvSpPr txBox="1"/>
          <p:nvPr/>
        </p:nvSpPr>
        <p:spPr>
          <a:xfrm>
            <a:off x="194691" y="2145144"/>
            <a:ext cx="115212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p:txBody>
      </p:sp>
      <p:sp>
        <p:nvSpPr>
          <p:cNvPr id="13" name="文本框 12">
            <a:extLst>
              <a:ext uri="{FF2B5EF4-FFF2-40B4-BE49-F238E27FC236}">
                <a16:creationId xmlns:a16="http://schemas.microsoft.com/office/drawing/2014/main" id="{D3AA3406-728B-742A-2DE3-02C724C036CA}"/>
              </a:ext>
            </a:extLst>
          </p:cNvPr>
          <p:cNvSpPr txBox="1"/>
          <p:nvPr/>
        </p:nvSpPr>
        <p:spPr>
          <a:xfrm>
            <a:off x="3347864" y="2132856"/>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还需资源</a:t>
            </a:r>
            <a:endParaRPr lang="en-US" altLang="zh-CN" sz="2400" dirty="0">
              <a:latin typeface="黑体" panose="02010609060101010101" pitchFamily="49" charset="-122"/>
              <a:ea typeface="黑体" panose="02010609060101010101" pitchFamily="49" charset="-122"/>
              <a:cs typeface="+mj-cs"/>
            </a:endParaRPr>
          </a:p>
        </p:txBody>
      </p:sp>
      <p:sp>
        <p:nvSpPr>
          <p:cNvPr id="15" name="文本框 14">
            <a:extLst>
              <a:ext uri="{FF2B5EF4-FFF2-40B4-BE49-F238E27FC236}">
                <a16:creationId xmlns:a16="http://schemas.microsoft.com/office/drawing/2014/main" id="{AC4F0126-DF3E-7238-4A08-349D9669A084}"/>
              </a:ext>
            </a:extLst>
          </p:cNvPr>
          <p:cNvSpPr txBox="1"/>
          <p:nvPr/>
        </p:nvSpPr>
        <p:spPr>
          <a:xfrm>
            <a:off x="5625462" y="2141398"/>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当前可用资源</a:t>
            </a:r>
            <a:endParaRPr lang="en-US" altLang="zh-CN" sz="2400" dirty="0">
              <a:latin typeface="黑体" panose="02010609060101010101" pitchFamily="49" charset="-122"/>
              <a:ea typeface="黑体" panose="02010609060101010101" pitchFamily="49" charset="-122"/>
              <a:cs typeface="+mj-cs"/>
            </a:endParaRPr>
          </a:p>
        </p:txBody>
      </p:sp>
      <p:sp>
        <p:nvSpPr>
          <p:cNvPr id="2" name="文本框 1">
            <a:extLst>
              <a:ext uri="{FF2B5EF4-FFF2-40B4-BE49-F238E27FC236}">
                <a16:creationId xmlns:a16="http://schemas.microsoft.com/office/drawing/2014/main" id="{351B920A-5539-9AEA-675C-CD932BAA4337}"/>
              </a:ext>
            </a:extLst>
          </p:cNvPr>
          <p:cNvSpPr txBox="1"/>
          <p:nvPr/>
        </p:nvSpPr>
        <p:spPr>
          <a:xfrm>
            <a:off x="5879903" y="2780361"/>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0,3,2,2</a:t>
            </a:r>
          </a:p>
        </p:txBody>
      </p:sp>
      <p:sp>
        <p:nvSpPr>
          <p:cNvPr id="26" name="文本框 25">
            <a:extLst>
              <a:ext uri="{FF2B5EF4-FFF2-40B4-BE49-F238E27FC236}">
                <a16:creationId xmlns:a16="http://schemas.microsoft.com/office/drawing/2014/main" id="{4D9BB15F-7787-6FCC-6956-B6E076AF7C8B}"/>
              </a:ext>
            </a:extLst>
          </p:cNvPr>
          <p:cNvSpPr txBox="1"/>
          <p:nvPr/>
        </p:nvSpPr>
        <p:spPr>
          <a:xfrm>
            <a:off x="1379215" y="280150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1,1,1,0</a:t>
            </a:r>
          </a:p>
        </p:txBody>
      </p:sp>
      <p:sp>
        <p:nvSpPr>
          <p:cNvPr id="27" name="文本框 26">
            <a:extLst>
              <a:ext uri="{FF2B5EF4-FFF2-40B4-BE49-F238E27FC236}">
                <a16:creationId xmlns:a16="http://schemas.microsoft.com/office/drawing/2014/main" id="{E77F228B-6A15-A111-4301-2DA01A142A62}"/>
              </a:ext>
            </a:extLst>
          </p:cNvPr>
          <p:cNvSpPr txBox="1"/>
          <p:nvPr/>
        </p:nvSpPr>
        <p:spPr>
          <a:xfrm>
            <a:off x="1355143" y="334013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0,2,3,1</a:t>
            </a:r>
          </a:p>
        </p:txBody>
      </p:sp>
      <p:sp>
        <p:nvSpPr>
          <p:cNvPr id="28" name="文本框 27">
            <a:extLst>
              <a:ext uri="{FF2B5EF4-FFF2-40B4-BE49-F238E27FC236}">
                <a16:creationId xmlns:a16="http://schemas.microsoft.com/office/drawing/2014/main" id="{E81D19D2-4FEA-224B-5B4B-80314895CAC9}"/>
              </a:ext>
            </a:extLst>
          </p:cNvPr>
          <p:cNvSpPr txBox="1"/>
          <p:nvPr/>
        </p:nvSpPr>
        <p:spPr>
          <a:xfrm>
            <a:off x="1361873" y="390661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0,2,1,2</a:t>
            </a:r>
          </a:p>
        </p:txBody>
      </p:sp>
      <p:sp>
        <p:nvSpPr>
          <p:cNvPr id="29" name="文本框 28">
            <a:extLst>
              <a:ext uri="{FF2B5EF4-FFF2-40B4-BE49-F238E27FC236}">
                <a16:creationId xmlns:a16="http://schemas.microsoft.com/office/drawing/2014/main" id="{F7338F62-B18E-D75A-A9F7-127BE6D4A327}"/>
              </a:ext>
            </a:extLst>
          </p:cNvPr>
          <p:cNvSpPr txBox="1"/>
          <p:nvPr/>
        </p:nvSpPr>
        <p:spPr>
          <a:xfrm>
            <a:off x="1370200" y="443605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0,3,1,0</a:t>
            </a:r>
          </a:p>
        </p:txBody>
      </p:sp>
      <p:sp>
        <p:nvSpPr>
          <p:cNvPr id="30" name="文本框 29">
            <a:extLst>
              <a:ext uri="{FF2B5EF4-FFF2-40B4-BE49-F238E27FC236}">
                <a16:creationId xmlns:a16="http://schemas.microsoft.com/office/drawing/2014/main" id="{B1BD0BCF-6272-E8E7-5D8E-4C220B334B66}"/>
              </a:ext>
            </a:extLst>
          </p:cNvPr>
          <p:cNvSpPr txBox="1"/>
          <p:nvPr/>
        </p:nvSpPr>
        <p:spPr>
          <a:xfrm>
            <a:off x="1345633" y="499582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1,0,2,1</a:t>
            </a:r>
          </a:p>
        </p:txBody>
      </p:sp>
      <p:sp>
        <p:nvSpPr>
          <p:cNvPr id="31" name="文本框 30">
            <a:extLst>
              <a:ext uri="{FF2B5EF4-FFF2-40B4-BE49-F238E27FC236}">
                <a16:creationId xmlns:a16="http://schemas.microsoft.com/office/drawing/2014/main" id="{546D9B52-92F9-FCA7-2932-30400F9DCC92}"/>
              </a:ext>
            </a:extLst>
          </p:cNvPr>
          <p:cNvSpPr txBox="1"/>
          <p:nvPr/>
        </p:nvSpPr>
        <p:spPr>
          <a:xfrm>
            <a:off x="3653631" y="2780428"/>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0,3,3,1</a:t>
            </a:r>
          </a:p>
        </p:txBody>
      </p:sp>
      <p:sp>
        <p:nvSpPr>
          <p:cNvPr id="120832" name="文本框 120831">
            <a:extLst>
              <a:ext uri="{FF2B5EF4-FFF2-40B4-BE49-F238E27FC236}">
                <a16:creationId xmlns:a16="http://schemas.microsoft.com/office/drawing/2014/main" id="{9B581D2F-2FA4-4574-480E-A62921F9F2FB}"/>
              </a:ext>
            </a:extLst>
          </p:cNvPr>
          <p:cNvSpPr txBox="1"/>
          <p:nvPr/>
        </p:nvSpPr>
        <p:spPr>
          <a:xfrm>
            <a:off x="3629559" y="3319056"/>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0,3,4,2</a:t>
            </a:r>
          </a:p>
        </p:txBody>
      </p:sp>
      <p:sp>
        <p:nvSpPr>
          <p:cNvPr id="120833" name="文本框 120832">
            <a:extLst>
              <a:ext uri="{FF2B5EF4-FFF2-40B4-BE49-F238E27FC236}">
                <a16:creationId xmlns:a16="http://schemas.microsoft.com/office/drawing/2014/main" id="{7B64BA7E-518C-EFF3-288B-6DD4FCB0ABF5}"/>
              </a:ext>
            </a:extLst>
          </p:cNvPr>
          <p:cNvSpPr txBox="1"/>
          <p:nvPr/>
        </p:nvSpPr>
        <p:spPr>
          <a:xfrm>
            <a:off x="3636289" y="3885538"/>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1,0,3,4</a:t>
            </a:r>
          </a:p>
        </p:txBody>
      </p:sp>
      <p:sp>
        <p:nvSpPr>
          <p:cNvPr id="120834" name="文本框 120833">
            <a:extLst>
              <a:ext uri="{FF2B5EF4-FFF2-40B4-BE49-F238E27FC236}">
                <a16:creationId xmlns:a16="http://schemas.microsoft.com/office/drawing/2014/main" id="{FE5FD48F-D2FE-6019-DFCD-B14B6B59F324}"/>
              </a:ext>
            </a:extLst>
          </p:cNvPr>
          <p:cNvSpPr txBox="1"/>
          <p:nvPr/>
        </p:nvSpPr>
        <p:spPr>
          <a:xfrm>
            <a:off x="3644616" y="441498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0,3,2,0</a:t>
            </a:r>
          </a:p>
        </p:txBody>
      </p:sp>
      <p:sp>
        <p:nvSpPr>
          <p:cNvPr id="120837" name="文本框 120836">
            <a:extLst>
              <a:ext uri="{FF2B5EF4-FFF2-40B4-BE49-F238E27FC236}">
                <a16:creationId xmlns:a16="http://schemas.microsoft.com/office/drawing/2014/main" id="{C7C36C01-2380-CD9D-E927-FBDA98016B2B}"/>
              </a:ext>
            </a:extLst>
          </p:cNvPr>
          <p:cNvSpPr txBox="1"/>
          <p:nvPr/>
        </p:nvSpPr>
        <p:spPr>
          <a:xfrm>
            <a:off x="3620049" y="497474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0,4,2,3</a:t>
            </a:r>
          </a:p>
        </p:txBody>
      </p:sp>
      <p:sp>
        <p:nvSpPr>
          <p:cNvPr id="120838" name="标题 717825">
            <a:extLst>
              <a:ext uri="{FF2B5EF4-FFF2-40B4-BE49-F238E27FC236}">
                <a16:creationId xmlns:a16="http://schemas.microsoft.com/office/drawing/2014/main" id="{6C3A8A17-6CF1-3E16-14B7-5A8886014C6E}"/>
              </a:ext>
            </a:extLst>
          </p:cNvPr>
          <p:cNvSpPr>
            <a:spLocks noGrp="1" noChangeArrowheads="1"/>
          </p:cNvSpPr>
          <p:nvPr>
            <p:ph type="title"/>
          </p:nvPr>
        </p:nvSpPr>
        <p:spPr>
          <a:xfrm>
            <a:off x="391243" y="455053"/>
            <a:ext cx="8207375" cy="1871613"/>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）该状态是否安全？为什么？</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）如果进程</a:t>
            </a:r>
            <a:r>
              <a:rPr lang="en-US" altLang="zh-CN" dirty="0">
                <a:latin typeface="黑体" panose="02010609060101010101" pitchFamily="49" charset="-122"/>
                <a:ea typeface="黑体" panose="02010609060101010101" pitchFamily="49" charset="-122"/>
              </a:rPr>
              <a:t>P0</a:t>
            </a:r>
            <a:r>
              <a:rPr lang="zh-CN" altLang="en-US" dirty="0">
                <a:latin typeface="黑体" panose="02010609060101010101" pitchFamily="49" charset="-122"/>
                <a:ea typeface="黑体" panose="02010609060101010101" pitchFamily="49" charset="-122"/>
              </a:rPr>
              <a:t>提出资源请求（</a:t>
            </a:r>
            <a:r>
              <a:rPr lang="en-US" altLang="zh-CN" dirty="0">
                <a:latin typeface="黑体" panose="02010609060101010101" pitchFamily="49" charset="-122"/>
                <a:ea typeface="黑体" panose="02010609060101010101" pitchFamily="49" charset="-122"/>
              </a:rPr>
              <a:t>0,0,0,1</a:t>
            </a:r>
            <a:r>
              <a:rPr lang="zh-CN" altLang="en-US" dirty="0">
                <a:latin typeface="黑体" panose="02010609060101010101" pitchFamily="49" charset="-122"/>
                <a:ea typeface="黑体" panose="02010609060101010101" pitchFamily="49" charset="-122"/>
              </a:rPr>
              <a:t>），则系统能否将资源分配给它？为什么？</a:t>
            </a:r>
          </a:p>
        </p:txBody>
      </p:sp>
    </p:spTree>
    <p:extLst>
      <p:ext uri="{BB962C8B-B14F-4D97-AF65-F5344CB8AC3E}">
        <p14:creationId xmlns:p14="http://schemas.microsoft.com/office/powerpoint/2010/main" val="28993860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5"/>
            <a:ext cx="8207375" cy="647477"/>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2" name="文本框 1">
            <a:extLst>
              <a:ext uri="{FF2B5EF4-FFF2-40B4-BE49-F238E27FC236}">
                <a16:creationId xmlns:a16="http://schemas.microsoft.com/office/drawing/2014/main" id="{1A536F22-52E8-2FE1-CDF6-2C55BCB61EA8}"/>
              </a:ext>
            </a:extLst>
          </p:cNvPr>
          <p:cNvSpPr txBox="1"/>
          <p:nvPr/>
        </p:nvSpPr>
        <p:spPr>
          <a:xfrm>
            <a:off x="377785" y="2388272"/>
            <a:ext cx="1152128" cy="2775760"/>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endParaRPr lang="zh-CN" altLang="en-US" sz="2400" dirty="0">
              <a:latin typeface="黑体" panose="02010609060101010101" pitchFamily="49" charset="-122"/>
              <a:ea typeface="黑体" panose="02010609060101010101" pitchFamily="49" charset="-122"/>
              <a:cs typeface="+mj-cs"/>
            </a:endParaRPr>
          </a:p>
        </p:txBody>
      </p:sp>
      <p:sp>
        <p:nvSpPr>
          <p:cNvPr id="3" name="文本框 2">
            <a:extLst>
              <a:ext uri="{FF2B5EF4-FFF2-40B4-BE49-F238E27FC236}">
                <a16:creationId xmlns:a16="http://schemas.microsoft.com/office/drawing/2014/main" id="{600971F0-ED73-3EA8-721F-6C9A429ECFC3}"/>
              </a:ext>
            </a:extLst>
          </p:cNvPr>
          <p:cNvSpPr txBox="1"/>
          <p:nvPr/>
        </p:nvSpPr>
        <p:spPr>
          <a:xfrm>
            <a:off x="1228481" y="1193160"/>
            <a:ext cx="24127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已分配资源</a:t>
            </a:r>
            <a:endParaRPr lang="en-US" altLang="zh-CN"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C68B421E-EF37-54CF-A5BD-5A8FB252AFD5}"/>
              </a:ext>
            </a:extLst>
          </p:cNvPr>
          <p:cNvSpPr txBox="1"/>
          <p:nvPr/>
        </p:nvSpPr>
        <p:spPr>
          <a:xfrm>
            <a:off x="377785" y="1196906"/>
            <a:ext cx="115212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p:txBody>
      </p:sp>
      <p:sp>
        <p:nvSpPr>
          <p:cNvPr id="5" name="文本框 4">
            <a:extLst>
              <a:ext uri="{FF2B5EF4-FFF2-40B4-BE49-F238E27FC236}">
                <a16:creationId xmlns:a16="http://schemas.microsoft.com/office/drawing/2014/main" id="{33C6FC8E-C7E0-0A15-59C3-50DB728DEE20}"/>
              </a:ext>
            </a:extLst>
          </p:cNvPr>
          <p:cNvSpPr txBox="1"/>
          <p:nvPr/>
        </p:nvSpPr>
        <p:spPr>
          <a:xfrm>
            <a:off x="3054976" y="1185946"/>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还需资源</a:t>
            </a:r>
            <a:endParaRPr lang="en-US" altLang="zh-CN" sz="2400" dirty="0">
              <a:latin typeface="黑体" panose="02010609060101010101" pitchFamily="49" charset="-122"/>
              <a:ea typeface="黑体" panose="02010609060101010101" pitchFamily="49" charset="-122"/>
              <a:cs typeface="+mj-cs"/>
            </a:endParaRPr>
          </a:p>
        </p:txBody>
      </p:sp>
      <p:sp>
        <p:nvSpPr>
          <p:cNvPr id="6" name="文本框 5">
            <a:extLst>
              <a:ext uri="{FF2B5EF4-FFF2-40B4-BE49-F238E27FC236}">
                <a16:creationId xmlns:a16="http://schemas.microsoft.com/office/drawing/2014/main" id="{BD1F4600-374A-2497-8770-90501F34D8EE}"/>
              </a:ext>
            </a:extLst>
          </p:cNvPr>
          <p:cNvSpPr txBox="1"/>
          <p:nvPr/>
        </p:nvSpPr>
        <p:spPr>
          <a:xfrm>
            <a:off x="4923574" y="1187056"/>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当前可用资源</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38D5A16D-FEB1-0BD7-0B76-7A221C935424}"/>
              </a:ext>
            </a:extLst>
          </p:cNvPr>
          <p:cNvSpPr txBox="1"/>
          <p:nvPr/>
        </p:nvSpPr>
        <p:spPr>
          <a:xfrm>
            <a:off x="5182986" y="180902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0,3,2,2</a:t>
            </a:r>
          </a:p>
        </p:txBody>
      </p:sp>
      <p:sp>
        <p:nvSpPr>
          <p:cNvPr id="8" name="文本框 7">
            <a:extLst>
              <a:ext uri="{FF2B5EF4-FFF2-40B4-BE49-F238E27FC236}">
                <a16:creationId xmlns:a16="http://schemas.microsoft.com/office/drawing/2014/main" id="{6C649597-5822-5434-2A06-D05EAAEA230F}"/>
              </a:ext>
            </a:extLst>
          </p:cNvPr>
          <p:cNvSpPr txBox="1"/>
          <p:nvPr/>
        </p:nvSpPr>
        <p:spPr>
          <a:xfrm>
            <a:off x="1496675" y="236366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1,1,1,0</a:t>
            </a:r>
          </a:p>
        </p:txBody>
      </p:sp>
      <p:sp>
        <p:nvSpPr>
          <p:cNvPr id="9" name="文本框 8">
            <a:extLst>
              <a:ext uri="{FF2B5EF4-FFF2-40B4-BE49-F238E27FC236}">
                <a16:creationId xmlns:a16="http://schemas.microsoft.com/office/drawing/2014/main" id="{F4D521DF-26D3-5017-311E-6E1188286837}"/>
              </a:ext>
            </a:extLst>
          </p:cNvPr>
          <p:cNvSpPr txBox="1"/>
          <p:nvPr/>
        </p:nvSpPr>
        <p:spPr>
          <a:xfrm>
            <a:off x="1472603" y="290229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0,2,3,1</a:t>
            </a:r>
          </a:p>
        </p:txBody>
      </p:sp>
      <p:sp>
        <p:nvSpPr>
          <p:cNvPr id="10" name="文本框 9">
            <a:extLst>
              <a:ext uri="{FF2B5EF4-FFF2-40B4-BE49-F238E27FC236}">
                <a16:creationId xmlns:a16="http://schemas.microsoft.com/office/drawing/2014/main" id="{3D3A18D4-C997-15B9-7647-DFD48BB92C16}"/>
              </a:ext>
            </a:extLst>
          </p:cNvPr>
          <p:cNvSpPr txBox="1"/>
          <p:nvPr/>
        </p:nvSpPr>
        <p:spPr>
          <a:xfrm>
            <a:off x="1479333" y="346877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0,2,1,2</a:t>
            </a:r>
          </a:p>
        </p:txBody>
      </p:sp>
      <p:sp>
        <p:nvSpPr>
          <p:cNvPr id="11" name="文本框 10">
            <a:extLst>
              <a:ext uri="{FF2B5EF4-FFF2-40B4-BE49-F238E27FC236}">
                <a16:creationId xmlns:a16="http://schemas.microsoft.com/office/drawing/2014/main" id="{53F5781B-8A3A-406D-51A4-1A240DEBA269}"/>
              </a:ext>
            </a:extLst>
          </p:cNvPr>
          <p:cNvSpPr txBox="1"/>
          <p:nvPr/>
        </p:nvSpPr>
        <p:spPr>
          <a:xfrm>
            <a:off x="1487660" y="399821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0,3,1,0</a:t>
            </a:r>
          </a:p>
        </p:txBody>
      </p:sp>
      <p:sp>
        <p:nvSpPr>
          <p:cNvPr id="12" name="文本框 11">
            <a:extLst>
              <a:ext uri="{FF2B5EF4-FFF2-40B4-BE49-F238E27FC236}">
                <a16:creationId xmlns:a16="http://schemas.microsoft.com/office/drawing/2014/main" id="{93127135-2B5D-7236-5C6F-7201984911E1}"/>
              </a:ext>
            </a:extLst>
          </p:cNvPr>
          <p:cNvSpPr txBox="1"/>
          <p:nvPr/>
        </p:nvSpPr>
        <p:spPr>
          <a:xfrm>
            <a:off x="1463093" y="455798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1,0,2,1</a:t>
            </a:r>
          </a:p>
        </p:txBody>
      </p:sp>
      <p:sp>
        <p:nvSpPr>
          <p:cNvPr id="13" name="文本框 12">
            <a:extLst>
              <a:ext uri="{FF2B5EF4-FFF2-40B4-BE49-F238E27FC236}">
                <a16:creationId xmlns:a16="http://schemas.microsoft.com/office/drawing/2014/main" id="{3B8343CA-1552-67A8-2E6D-130D00310C40}"/>
              </a:ext>
            </a:extLst>
          </p:cNvPr>
          <p:cNvSpPr txBox="1"/>
          <p:nvPr/>
        </p:nvSpPr>
        <p:spPr>
          <a:xfrm>
            <a:off x="3216902" y="236366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0,3,3,1</a:t>
            </a:r>
          </a:p>
        </p:txBody>
      </p:sp>
      <p:sp>
        <p:nvSpPr>
          <p:cNvPr id="14" name="文本框 13">
            <a:extLst>
              <a:ext uri="{FF2B5EF4-FFF2-40B4-BE49-F238E27FC236}">
                <a16:creationId xmlns:a16="http://schemas.microsoft.com/office/drawing/2014/main" id="{D29C2B4E-13F7-68A3-2B9C-731FD3B1D952}"/>
              </a:ext>
            </a:extLst>
          </p:cNvPr>
          <p:cNvSpPr txBox="1"/>
          <p:nvPr/>
        </p:nvSpPr>
        <p:spPr>
          <a:xfrm>
            <a:off x="3192830" y="290229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0,3,4,2</a:t>
            </a:r>
          </a:p>
        </p:txBody>
      </p:sp>
      <p:sp>
        <p:nvSpPr>
          <p:cNvPr id="15" name="文本框 14">
            <a:extLst>
              <a:ext uri="{FF2B5EF4-FFF2-40B4-BE49-F238E27FC236}">
                <a16:creationId xmlns:a16="http://schemas.microsoft.com/office/drawing/2014/main" id="{077E8E7B-7B41-51B9-D2AC-891B1F0DD539}"/>
              </a:ext>
            </a:extLst>
          </p:cNvPr>
          <p:cNvSpPr txBox="1"/>
          <p:nvPr/>
        </p:nvSpPr>
        <p:spPr>
          <a:xfrm>
            <a:off x="3199560" y="346877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1,0,3,4</a:t>
            </a:r>
          </a:p>
        </p:txBody>
      </p:sp>
      <p:sp>
        <p:nvSpPr>
          <p:cNvPr id="16" name="文本框 15">
            <a:extLst>
              <a:ext uri="{FF2B5EF4-FFF2-40B4-BE49-F238E27FC236}">
                <a16:creationId xmlns:a16="http://schemas.microsoft.com/office/drawing/2014/main" id="{426C45C3-3C00-1F04-B6F7-046BE3D051F1}"/>
              </a:ext>
            </a:extLst>
          </p:cNvPr>
          <p:cNvSpPr txBox="1"/>
          <p:nvPr/>
        </p:nvSpPr>
        <p:spPr>
          <a:xfrm>
            <a:off x="3207887" y="399821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0,3,2,0</a:t>
            </a:r>
          </a:p>
        </p:txBody>
      </p:sp>
      <p:sp>
        <p:nvSpPr>
          <p:cNvPr id="17" name="文本框 16">
            <a:extLst>
              <a:ext uri="{FF2B5EF4-FFF2-40B4-BE49-F238E27FC236}">
                <a16:creationId xmlns:a16="http://schemas.microsoft.com/office/drawing/2014/main" id="{DCC07429-CA96-2786-0B90-393906B91FF7}"/>
              </a:ext>
            </a:extLst>
          </p:cNvPr>
          <p:cNvSpPr txBox="1"/>
          <p:nvPr/>
        </p:nvSpPr>
        <p:spPr>
          <a:xfrm>
            <a:off x="3183320" y="455798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0,4,2,3</a:t>
            </a:r>
          </a:p>
        </p:txBody>
      </p:sp>
      <p:sp>
        <p:nvSpPr>
          <p:cNvPr id="18" name="文本框 17">
            <a:extLst>
              <a:ext uri="{FF2B5EF4-FFF2-40B4-BE49-F238E27FC236}">
                <a16:creationId xmlns:a16="http://schemas.microsoft.com/office/drawing/2014/main" id="{1B6D3512-5613-FA7D-1D00-A513220595AE}"/>
              </a:ext>
            </a:extLst>
          </p:cNvPr>
          <p:cNvSpPr txBox="1"/>
          <p:nvPr/>
        </p:nvSpPr>
        <p:spPr>
          <a:xfrm>
            <a:off x="6952518" y="1185946"/>
            <a:ext cx="172393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安全序列</a:t>
            </a:r>
            <a:endParaRPr lang="en-US" altLang="zh-CN" sz="2400" dirty="0">
              <a:latin typeface="黑体" panose="02010609060101010101" pitchFamily="49" charset="-122"/>
              <a:ea typeface="黑体" panose="02010609060101010101" pitchFamily="49" charset="-122"/>
              <a:cs typeface="+mj-cs"/>
            </a:endParaRPr>
          </a:p>
        </p:txBody>
      </p:sp>
      <p:sp>
        <p:nvSpPr>
          <p:cNvPr id="19" name="文本框 18">
            <a:extLst>
              <a:ext uri="{FF2B5EF4-FFF2-40B4-BE49-F238E27FC236}">
                <a16:creationId xmlns:a16="http://schemas.microsoft.com/office/drawing/2014/main" id="{2C227E44-ABCD-874C-4190-6CBAD68AE6DC}"/>
              </a:ext>
            </a:extLst>
          </p:cNvPr>
          <p:cNvSpPr txBox="1"/>
          <p:nvPr/>
        </p:nvSpPr>
        <p:spPr>
          <a:xfrm>
            <a:off x="5157009" y="239091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0,6,3,2</a:t>
            </a:r>
          </a:p>
        </p:txBody>
      </p:sp>
      <p:sp>
        <p:nvSpPr>
          <p:cNvPr id="20" name="文本框 19">
            <a:extLst>
              <a:ext uri="{FF2B5EF4-FFF2-40B4-BE49-F238E27FC236}">
                <a16:creationId xmlns:a16="http://schemas.microsoft.com/office/drawing/2014/main" id="{B507CCB8-3215-0679-A9D1-787CA2360F93}"/>
              </a:ext>
            </a:extLst>
          </p:cNvPr>
          <p:cNvSpPr txBox="1"/>
          <p:nvPr/>
        </p:nvSpPr>
        <p:spPr>
          <a:xfrm>
            <a:off x="5132937" y="292954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1,7,4,2</a:t>
            </a:r>
          </a:p>
        </p:txBody>
      </p:sp>
      <p:sp>
        <p:nvSpPr>
          <p:cNvPr id="21" name="文本框 20">
            <a:extLst>
              <a:ext uri="{FF2B5EF4-FFF2-40B4-BE49-F238E27FC236}">
                <a16:creationId xmlns:a16="http://schemas.microsoft.com/office/drawing/2014/main" id="{73C228ED-7045-FD9E-C84B-C880026DAEBA}"/>
              </a:ext>
            </a:extLst>
          </p:cNvPr>
          <p:cNvSpPr txBox="1"/>
          <p:nvPr/>
        </p:nvSpPr>
        <p:spPr>
          <a:xfrm>
            <a:off x="5139667" y="349602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1,9,7,3</a:t>
            </a:r>
          </a:p>
        </p:txBody>
      </p:sp>
      <p:sp>
        <p:nvSpPr>
          <p:cNvPr id="22" name="文本框 21">
            <a:extLst>
              <a:ext uri="{FF2B5EF4-FFF2-40B4-BE49-F238E27FC236}">
                <a16:creationId xmlns:a16="http://schemas.microsoft.com/office/drawing/2014/main" id="{CF555700-2D1F-CD26-3B1F-8FE37C179ABA}"/>
              </a:ext>
            </a:extLst>
          </p:cNvPr>
          <p:cNvSpPr txBox="1"/>
          <p:nvPr/>
        </p:nvSpPr>
        <p:spPr>
          <a:xfrm>
            <a:off x="5147994" y="4025471"/>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2,9,9,4</a:t>
            </a:r>
          </a:p>
        </p:txBody>
      </p:sp>
      <p:sp>
        <p:nvSpPr>
          <p:cNvPr id="23" name="文本框 22">
            <a:extLst>
              <a:ext uri="{FF2B5EF4-FFF2-40B4-BE49-F238E27FC236}">
                <a16:creationId xmlns:a16="http://schemas.microsoft.com/office/drawing/2014/main" id="{C200BC84-6075-D8AD-C7F2-BFD81F52BF09}"/>
              </a:ext>
            </a:extLst>
          </p:cNvPr>
          <p:cNvSpPr txBox="1"/>
          <p:nvPr/>
        </p:nvSpPr>
        <p:spPr>
          <a:xfrm>
            <a:off x="5123427" y="458524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2,11,10,6</a:t>
            </a:r>
          </a:p>
        </p:txBody>
      </p:sp>
      <p:sp>
        <p:nvSpPr>
          <p:cNvPr id="26" name="文本框 25">
            <a:extLst>
              <a:ext uri="{FF2B5EF4-FFF2-40B4-BE49-F238E27FC236}">
                <a16:creationId xmlns:a16="http://schemas.microsoft.com/office/drawing/2014/main" id="{4F45FE4B-6F6C-BD55-EE7D-DD381D31AC10}"/>
              </a:ext>
            </a:extLst>
          </p:cNvPr>
          <p:cNvSpPr txBox="1"/>
          <p:nvPr/>
        </p:nvSpPr>
        <p:spPr>
          <a:xfrm>
            <a:off x="6913985" y="241004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P3</a:t>
            </a:r>
          </a:p>
        </p:txBody>
      </p:sp>
      <p:sp>
        <p:nvSpPr>
          <p:cNvPr id="27" name="文本框 26">
            <a:extLst>
              <a:ext uri="{FF2B5EF4-FFF2-40B4-BE49-F238E27FC236}">
                <a16:creationId xmlns:a16="http://schemas.microsoft.com/office/drawing/2014/main" id="{B7B3B29C-8F17-3657-2669-6AA46F2DC9D3}"/>
              </a:ext>
            </a:extLst>
          </p:cNvPr>
          <p:cNvSpPr txBox="1"/>
          <p:nvPr/>
        </p:nvSpPr>
        <p:spPr>
          <a:xfrm>
            <a:off x="6889913" y="2948675"/>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p:txBody>
      </p:sp>
      <p:sp>
        <p:nvSpPr>
          <p:cNvPr id="28" name="文本框 27">
            <a:extLst>
              <a:ext uri="{FF2B5EF4-FFF2-40B4-BE49-F238E27FC236}">
                <a16:creationId xmlns:a16="http://schemas.microsoft.com/office/drawing/2014/main" id="{0888850E-E046-8F10-1232-19FD2C2ADB4D}"/>
              </a:ext>
            </a:extLst>
          </p:cNvPr>
          <p:cNvSpPr txBox="1"/>
          <p:nvPr/>
        </p:nvSpPr>
        <p:spPr>
          <a:xfrm>
            <a:off x="6896643" y="351515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P1</a:t>
            </a:r>
          </a:p>
        </p:txBody>
      </p:sp>
      <p:sp>
        <p:nvSpPr>
          <p:cNvPr id="29" name="文本框 28">
            <a:extLst>
              <a:ext uri="{FF2B5EF4-FFF2-40B4-BE49-F238E27FC236}">
                <a16:creationId xmlns:a16="http://schemas.microsoft.com/office/drawing/2014/main" id="{649FA23D-0BCF-2886-4EF6-F215114DF7CE}"/>
              </a:ext>
            </a:extLst>
          </p:cNvPr>
          <p:cNvSpPr txBox="1"/>
          <p:nvPr/>
        </p:nvSpPr>
        <p:spPr>
          <a:xfrm>
            <a:off x="6904970" y="404459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P4</a:t>
            </a:r>
          </a:p>
        </p:txBody>
      </p:sp>
      <p:sp>
        <p:nvSpPr>
          <p:cNvPr id="30" name="文本框 29">
            <a:extLst>
              <a:ext uri="{FF2B5EF4-FFF2-40B4-BE49-F238E27FC236}">
                <a16:creationId xmlns:a16="http://schemas.microsoft.com/office/drawing/2014/main" id="{3F843BFA-AF2E-FAF8-6666-607D5F7668A7}"/>
              </a:ext>
            </a:extLst>
          </p:cNvPr>
          <p:cNvSpPr txBox="1"/>
          <p:nvPr/>
        </p:nvSpPr>
        <p:spPr>
          <a:xfrm>
            <a:off x="6880403" y="4604368"/>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P2</a:t>
            </a:r>
          </a:p>
        </p:txBody>
      </p:sp>
      <p:sp>
        <p:nvSpPr>
          <p:cNvPr id="31" name="标题 717825">
            <a:extLst>
              <a:ext uri="{FF2B5EF4-FFF2-40B4-BE49-F238E27FC236}">
                <a16:creationId xmlns:a16="http://schemas.microsoft.com/office/drawing/2014/main" id="{26EA8695-CF96-3194-5805-DF4D54990887}"/>
              </a:ext>
            </a:extLst>
          </p:cNvPr>
          <p:cNvSpPr txBox="1">
            <a:spLocks noChangeArrowheads="1"/>
          </p:cNvSpPr>
          <p:nvPr/>
        </p:nvSpPr>
        <p:spPr bwMode="auto">
          <a:xfrm>
            <a:off x="539750" y="5208215"/>
            <a:ext cx="8207375" cy="64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latin typeface="黑体" panose="02010609060101010101" pitchFamily="49" charset="-122"/>
                <a:ea typeface="黑体" panose="02010609060101010101" pitchFamily="49" charset="-122"/>
              </a:rPr>
              <a:t>存在一个安全序列</a:t>
            </a:r>
            <a:r>
              <a:rPr lang="en-US" altLang="zh-CN" dirty="0">
                <a:latin typeface="黑体" panose="02010609060101010101" pitchFamily="49" charset="-122"/>
                <a:ea typeface="黑体" panose="02010609060101010101" pitchFamily="49" charset="-122"/>
              </a:rPr>
              <a:t>P3,P0,P1,P4,P2, </a:t>
            </a:r>
            <a:r>
              <a:rPr lang="zh-CN" altLang="en-US" dirty="0">
                <a:latin typeface="黑体" panose="02010609060101010101" pitchFamily="49" charset="-122"/>
                <a:ea typeface="黑体" panose="02010609060101010101" pitchFamily="49" charset="-122"/>
              </a:rPr>
              <a:t>因此该状态是安全的。</a:t>
            </a:r>
          </a:p>
        </p:txBody>
      </p:sp>
    </p:spTree>
    <p:extLst>
      <p:ext uri="{BB962C8B-B14F-4D97-AF65-F5344CB8AC3E}">
        <p14:creationId xmlns:p14="http://schemas.microsoft.com/office/powerpoint/2010/main" val="13480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6" grpId="0"/>
      <p:bldP spid="27" grpId="0"/>
      <p:bldP spid="28" grpId="0"/>
      <p:bldP spid="29" grpId="0"/>
      <p:bldP spid="30" grpId="0"/>
      <p:bldP spid="31"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120838" name="标题 717825">
            <a:extLst>
              <a:ext uri="{FF2B5EF4-FFF2-40B4-BE49-F238E27FC236}">
                <a16:creationId xmlns:a16="http://schemas.microsoft.com/office/drawing/2014/main" id="{6C3A8A17-6CF1-3E16-14B7-5A8886014C6E}"/>
              </a:ext>
            </a:extLst>
          </p:cNvPr>
          <p:cNvSpPr>
            <a:spLocks noGrp="1" noChangeArrowheads="1"/>
          </p:cNvSpPr>
          <p:nvPr>
            <p:ph type="title"/>
          </p:nvPr>
        </p:nvSpPr>
        <p:spPr>
          <a:xfrm>
            <a:off x="391243" y="455053"/>
            <a:ext cx="8207375" cy="1871613"/>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）由于</a:t>
            </a:r>
            <a:r>
              <a:rPr lang="en-US" altLang="zh-CN" dirty="0"/>
              <a:t>Request</a:t>
            </a:r>
            <a:r>
              <a:rPr lang="en-US" altLang="zh-CN" baseline="-25000" dirty="0"/>
              <a:t>0</a:t>
            </a:r>
            <a:r>
              <a:rPr lang="en-US" altLang="zh-CN" dirty="0">
                <a:latin typeface="黑体" panose="02010609060101010101" pitchFamily="49" charset="-122"/>
                <a:ea typeface="黑体" panose="02010609060101010101" pitchFamily="49" charset="-122"/>
              </a:rPr>
              <a:t>(0,0,0,1)</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&lt;</a:t>
            </a:r>
            <a:r>
              <a:rPr lang="zh-CN" altLang="en-US" dirty="0">
                <a:latin typeface="黑体" panose="02010609060101010101" pitchFamily="49" charset="-122"/>
                <a:ea typeface="黑体" panose="02010609060101010101" pitchFamily="49" charset="-122"/>
              </a:rPr>
              <a:t> </a:t>
            </a:r>
            <a:r>
              <a:rPr lang="en-US" altLang="zh-CN" dirty="0"/>
              <a:t>Need</a:t>
            </a:r>
            <a:r>
              <a:rPr lang="en-US" altLang="zh-CN" baseline="-25000" dirty="0"/>
              <a:t>0</a:t>
            </a:r>
            <a:r>
              <a:rPr lang="en-US" altLang="zh-CN" dirty="0"/>
              <a:t>(7</a:t>
            </a:r>
            <a:r>
              <a:rPr lang="zh-CN" altLang="en-US" dirty="0"/>
              <a:t>，</a:t>
            </a:r>
            <a:r>
              <a:rPr lang="en-US" altLang="zh-CN" dirty="0"/>
              <a:t>4</a:t>
            </a:r>
            <a:r>
              <a:rPr lang="zh-CN" altLang="en-US" dirty="0"/>
              <a:t>，</a:t>
            </a:r>
            <a:r>
              <a:rPr lang="en-US" altLang="zh-CN" dirty="0"/>
              <a:t>3) </a:t>
            </a:r>
            <a:r>
              <a:rPr lang="zh-CN" altLang="en-US" dirty="0">
                <a:latin typeface="黑体" panose="02010609060101010101" pitchFamily="49" charset="-122"/>
                <a:ea typeface="黑体" panose="02010609060101010101" pitchFamily="49" charset="-122"/>
              </a:rPr>
              <a:t>，</a:t>
            </a:r>
            <a:r>
              <a:rPr lang="en-US" altLang="zh-CN" dirty="0"/>
              <a:t> Request</a:t>
            </a:r>
            <a:r>
              <a:rPr lang="en-US" altLang="zh-CN" baseline="-25000" dirty="0"/>
              <a:t>0</a:t>
            </a:r>
            <a:r>
              <a:rPr lang="en-US" altLang="zh-CN" dirty="0">
                <a:latin typeface="黑体" panose="02010609060101010101" pitchFamily="49" charset="-122"/>
                <a:ea typeface="黑体" panose="02010609060101010101" pitchFamily="49" charset="-122"/>
              </a:rPr>
              <a:t>(0,0,0,1)</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&lt; Available(0,3,2,2)</a:t>
            </a:r>
            <a:r>
              <a:rPr lang="zh-CN" altLang="en-US" dirty="0">
                <a:latin typeface="黑体" panose="02010609060101010101" pitchFamily="49" charset="-122"/>
                <a:ea typeface="黑体" panose="02010609060101010101" pitchFamily="49" charset="-122"/>
              </a:rPr>
              <a:t>，所以尝试将资源分配给</a:t>
            </a:r>
            <a:r>
              <a:rPr lang="en-US" altLang="zh-CN" dirty="0">
                <a:latin typeface="黑体" panose="02010609060101010101" pitchFamily="49" charset="-122"/>
                <a:ea typeface="黑体" panose="02010609060101010101" pitchFamily="49" charset="-122"/>
              </a:rPr>
              <a:t>P0</a:t>
            </a:r>
            <a:r>
              <a:rPr lang="zh-CN" altLang="en-US" dirty="0">
                <a:latin typeface="黑体" panose="02010609060101010101" pitchFamily="49" charset="-122"/>
                <a:ea typeface="黑体" panose="02010609060101010101" pitchFamily="49" charset="-122"/>
              </a:rPr>
              <a:t>，并修改相关数据。</a:t>
            </a:r>
          </a:p>
        </p:txBody>
      </p:sp>
    </p:spTree>
    <p:extLst>
      <p:ext uri="{BB962C8B-B14F-4D97-AF65-F5344CB8AC3E}">
        <p14:creationId xmlns:p14="http://schemas.microsoft.com/office/powerpoint/2010/main" val="14492968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2" name="文本框 1">
            <a:extLst>
              <a:ext uri="{FF2B5EF4-FFF2-40B4-BE49-F238E27FC236}">
                <a16:creationId xmlns:a16="http://schemas.microsoft.com/office/drawing/2014/main" id="{1A536F22-52E8-2FE1-CDF6-2C55BCB61EA8}"/>
              </a:ext>
            </a:extLst>
          </p:cNvPr>
          <p:cNvSpPr txBox="1"/>
          <p:nvPr/>
        </p:nvSpPr>
        <p:spPr>
          <a:xfrm>
            <a:off x="377785" y="2388272"/>
            <a:ext cx="1152128" cy="2775760"/>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endParaRPr lang="zh-CN" altLang="en-US" sz="2400" dirty="0">
              <a:latin typeface="黑体" panose="02010609060101010101" pitchFamily="49" charset="-122"/>
              <a:ea typeface="黑体" panose="02010609060101010101" pitchFamily="49" charset="-122"/>
              <a:cs typeface="+mj-cs"/>
            </a:endParaRPr>
          </a:p>
        </p:txBody>
      </p:sp>
      <p:sp>
        <p:nvSpPr>
          <p:cNvPr id="3" name="文本框 2">
            <a:extLst>
              <a:ext uri="{FF2B5EF4-FFF2-40B4-BE49-F238E27FC236}">
                <a16:creationId xmlns:a16="http://schemas.microsoft.com/office/drawing/2014/main" id="{600971F0-ED73-3EA8-721F-6C9A429ECFC3}"/>
              </a:ext>
            </a:extLst>
          </p:cNvPr>
          <p:cNvSpPr txBox="1"/>
          <p:nvPr/>
        </p:nvSpPr>
        <p:spPr>
          <a:xfrm>
            <a:off x="1228481" y="1193160"/>
            <a:ext cx="24127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已分配资源</a:t>
            </a:r>
            <a:endParaRPr lang="en-US" altLang="zh-CN"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C68B421E-EF37-54CF-A5BD-5A8FB252AFD5}"/>
              </a:ext>
            </a:extLst>
          </p:cNvPr>
          <p:cNvSpPr txBox="1"/>
          <p:nvPr/>
        </p:nvSpPr>
        <p:spPr>
          <a:xfrm>
            <a:off x="377785" y="1196906"/>
            <a:ext cx="115212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p:txBody>
      </p:sp>
      <p:sp>
        <p:nvSpPr>
          <p:cNvPr id="5" name="文本框 4">
            <a:extLst>
              <a:ext uri="{FF2B5EF4-FFF2-40B4-BE49-F238E27FC236}">
                <a16:creationId xmlns:a16="http://schemas.microsoft.com/office/drawing/2014/main" id="{33C6FC8E-C7E0-0A15-59C3-50DB728DEE20}"/>
              </a:ext>
            </a:extLst>
          </p:cNvPr>
          <p:cNvSpPr txBox="1"/>
          <p:nvPr/>
        </p:nvSpPr>
        <p:spPr>
          <a:xfrm>
            <a:off x="3054976" y="1185946"/>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还需资源</a:t>
            </a:r>
            <a:endParaRPr lang="en-US" altLang="zh-CN" sz="2400" dirty="0">
              <a:latin typeface="黑体" panose="02010609060101010101" pitchFamily="49" charset="-122"/>
              <a:ea typeface="黑体" panose="02010609060101010101" pitchFamily="49" charset="-122"/>
              <a:cs typeface="+mj-cs"/>
            </a:endParaRPr>
          </a:p>
        </p:txBody>
      </p:sp>
      <p:sp>
        <p:nvSpPr>
          <p:cNvPr id="6" name="文本框 5">
            <a:extLst>
              <a:ext uri="{FF2B5EF4-FFF2-40B4-BE49-F238E27FC236}">
                <a16:creationId xmlns:a16="http://schemas.microsoft.com/office/drawing/2014/main" id="{BD1F4600-374A-2497-8770-90501F34D8EE}"/>
              </a:ext>
            </a:extLst>
          </p:cNvPr>
          <p:cNvSpPr txBox="1"/>
          <p:nvPr/>
        </p:nvSpPr>
        <p:spPr>
          <a:xfrm>
            <a:off x="4923574" y="1187056"/>
            <a:ext cx="2191482"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当前可用资源</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38D5A16D-FEB1-0BD7-0B76-7A221C935424}"/>
              </a:ext>
            </a:extLst>
          </p:cNvPr>
          <p:cNvSpPr txBox="1"/>
          <p:nvPr/>
        </p:nvSpPr>
        <p:spPr>
          <a:xfrm>
            <a:off x="5182986" y="180902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0,3,2,</a:t>
            </a:r>
            <a:r>
              <a:rPr lang="en-US" altLang="zh-CN" sz="2400" dirty="0">
                <a:solidFill>
                  <a:srgbClr val="FF0000"/>
                </a:solidFill>
                <a:latin typeface="黑体" panose="02010609060101010101" pitchFamily="49" charset="-122"/>
                <a:ea typeface="黑体" panose="02010609060101010101" pitchFamily="49" charset="-122"/>
                <a:cs typeface="+mj-cs"/>
              </a:rPr>
              <a:t>1</a:t>
            </a:r>
          </a:p>
        </p:txBody>
      </p:sp>
      <p:sp>
        <p:nvSpPr>
          <p:cNvPr id="8" name="文本框 7">
            <a:extLst>
              <a:ext uri="{FF2B5EF4-FFF2-40B4-BE49-F238E27FC236}">
                <a16:creationId xmlns:a16="http://schemas.microsoft.com/office/drawing/2014/main" id="{6C649597-5822-5434-2A06-D05EAAEA230F}"/>
              </a:ext>
            </a:extLst>
          </p:cNvPr>
          <p:cNvSpPr txBox="1"/>
          <p:nvPr/>
        </p:nvSpPr>
        <p:spPr>
          <a:xfrm>
            <a:off x="1496675" y="236366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1,1,1,</a:t>
            </a:r>
            <a:r>
              <a:rPr lang="en-US" altLang="zh-CN" sz="2400" dirty="0">
                <a:solidFill>
                  <a:srgbClr val="FF0000"/>
                </a:solidFill>
                <a:latin typeface="黑体" panose="02010609060101010101" pitchFamily="49" charset="-122"/>
                <a:ea typeface="黑体" panose="02010609060101010101" pitchFamily="49" charset="-122"/>
                <a:cs typeface="+mj-cs"/>
              </a:rPr>
              <a:t>1</a:t>
            </a:r>
          </a:p>
        </p:txBody>
      </p:sp>
      <p:sp>
        <p:nvSpPr>
          <p:cNvPr id="9" name="文本框 8">
            <a:extLst>
              <a:ext uri="{FF2B5EF4-FFF2-40B4-BE49-F238E27FC236}">
                <a16:creationId xmlns:a16="http://schemas.microsoft.com/office/drawing/2014/main" id="{F4D521DF-26D3-5017-311E-6E1188286837}"/>
              </a:ext>
            </a:extLst>
          </p:cNvPr>
          <p:cNvSpPr txBox="1"/>
          <p:nvPr/>
        </p:nvSpPr>
        <p:spPr>
          <a:xfrm>
            <a:off x="1472603" y="290229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0,2,3,1</a:t>
            </a:r>
          </a:p>
        </p:txBody>
      </p:sp>
      <p:sp>
        <p:nvSpPr>
          <p:cNvPr id="10" name="文本框 9">
            <a:extLst>
              <a:ext uri="{FF2B5EF4-FFF2-40B4-BE49-F238E27FC236}">
                <a16:creationId xmlns:a16="http://schemas.microsoft.com/office/drawing/2014/main" id="{3D3A18D4-C997-15B9-7647-DFD48BB92C16}"/>
              </a:ext>
            </a:extLst>
          </p:cNvPr>
          <p:cNvSpPr txBox="1"/>
          <p:nvPr/>
        </p:nvSpPr>
        <p:spPr>
          <a:xfrm>
            <a:off x="1479333" y="346877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0,2,1,2</a:t>
            </a:r>
          </a:p>
        </p:txBody>
      </p:sp>
      <p:sp>
        <p:nvSpPr>
          <p:cNvPr id="11" name="文本框 10">
            <a:extLst>
              <a:ext uri="{FF2B5EF4-FFF2-40B4-BE49-F238E27FC236}">
                <a16:creationId xmlns:a16="http://schemas.microsoft.com/office/drawing/2014/main" id="{53F5781B-8A3A-406D-51A4-1A240DEBA269}"/>
              </a:ext>
            </a:extLst>
          </p:cNvPr>
          <p:cNvSpPr txBox="1"/>
          <p:nvPr/>
        </p:nvSpPr>
        <p:spPr>
          <a:xfrm>
            <a:off x="1487660" y="399821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0,3,1,0</a:t>
            </a:r>
          </a:p>
        </p:txBody>
      </p:sp>
      <p:sp>
        <p:nvSpPr>
          <p:cNvPr id="12" name="文本框 11">
            <a:extLst>
              <a:ext uri="{FF2B5EF4-FFF2-40B4-BE49-F238E27FC236}">
                <a16:creationId xmlns:a16="http://schemas.microsoft.com/office/drawing/2014/main" id="{93127135-2B5D-7236-5C6F-7201984911E1}"/>
              </a:ext>
            </a:extLst>
          </p:cNvPr>
          <p:cNvSpPr txBox="1"/>
          <p:nvPr/>
        </p:nvSpPr>
        <p:spPr>
          <a:xfrm>
            <a:off x="1463093" y="455798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1,0,2,1</a:t>
            </a:r>
          </a:p>
        </p:txBody>
      </p:sp>
      <p:sp>
        <p:nvSpPr>
          <p:cNvPr id="13" name="文本框 12">
            <a:extLst>
              <a:ext uri="{FF2B5EF4-FFF2-40B4-BE49-F238E27FC236}">
                <a16:creationId xmlns:a16="http://schemas.microsoft.com/office/drawing/2014/main" id="{3B8343CA-1552-67A8-2E6D-130D00310C40}"/>
              </a:ext>
            </a:extLst>
          </p:cNvPr>
          <p:cNvSpPr txBox="1"/>
          <p:nvPr/>
        </p:nvSpPr>
        <p:spPr>
          <a:xfrm>
            <a:off x="3216902" y="236366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0,3,3,</a:t>
            </a:r>
            <a:r>
              <a:rPr lang="en-US" altLang="zh-CN" sz="2400" dirty="0">
                <a:solidFill>
                  <a:srgbClr val="FF0000"/>
                </a:solidFill>
                <a:latin typeface="黑体" panose="02010609060101010101" pitchFamily="49" charset="-122"/>
                <a:ea typeface="黑体" panose="02010609060101010101" pitchFamily="49" charset="-122"/>
                <a:cs typeface="+mj-cs"/>
              </a:rPr>
              <a:t>0</a:t>
            </a:r>
          </a:p>
        </p:txBody>
      </p:sp>
      <p:sp>
        <p:nvSpPr>
          <p:cNvPr id="14" name="文本框 13">
            <a:extLst>
              <a:ext uri="{FF2B5EF4-FFF2-40B4-BE49-F238E27FC236}">
                <a16:creationId xmlns:a16="http://schemas.microsoft.com/office/drawing/2014/main" id="{D29C2B4E-13F7-68A3-2B9C-731FD3B1D952}"/>
              </a:ext>
            </a:extLst>
          </p:cNvPr>
          <p:cNvSpPr txBox="1"/>
          <p:nvPr/>
        </p:nvSpPr>
        <p:spPr>
          <a:xfrm>
            <a:off x="3192830" y="290229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0,3,4,2</a:t>
            </a:r>
          </a:p>
        </p:txBody>
      </p:sp>
      <p:sp>
        <p:nvSpPr>
          <p:cNvPr id="15" name="文本框 14">
            <a:extLst>
              <a:ext uri="{FF2B5EF4-FFF2-40B4-BE49-F238E27FC236}">
                <a16:creationId xmlns:a16="http://schemas.microsoft.com/office/drawing/2014/main" id="{077E8E7B-7B41-51B9-D2AC-891B1F0DD539}"/>
              </a:ext>
            </a:extLst>
          </p:cNvPr>
          <p:cNvSpPr txBox="1"/>
          <p:nvPr/>
        </p:nvSpPr>
        <p:spPr>
          <a:xfrm>
            <a:off x="3199560" y="3468772"/>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1,0,3,4</a:t>
            </a:r>
          </a:p>
        </p:txBody>
      </p:sp>
      <p:sp>
        <p:nvSpPr>
          <p:cNvPr id="16" name="文本框 15">
            <a:extLst>
              <a:ext uri="{FF2B5EF4-FFF2-40B4-BE49-F238E27FC236}">
                <a16:creationId xmlns:a16="http://schemas.microsoft.com/office/drawing/2014/main" id="{426C45C3-3C00-1F04-B6F7-046BE3D051F1}"/>
              </a:ext>
            </a:extLst>
          </p:cNvPr>
          <p:cNvSpPr txBox="1"/>
          <p:nvPr/>
        </p:nvSpPr>
        <p:spPr>
          <a:xfrm>
            <a:off x="3207887" y="3998214"/>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0,3,2,0</a:t>
            </a:r>
          </a:p>
        </p:txBody>
      </p:sp>
      <p:sp>
        <p:nvSpPr>
          <p:cNvPr id="17" name="文本框 16">
            <a:extLst>
              <a:ext uri="{FF2B5EF4-FFF2-40B4-BE49-F238E27FC236}">
                <a16:creationId xmlns:a16="http://schemas.microsoft.com/office/drawing/2014/main" id="{DCC07429-CA96-2786-0B90-393906B91FF7}"/>
              </a:ext>
            </a:extLst>
          </p:cNvPr>
          <p:cNvSpPr txBox="1"/>
          <p:nvPr/>
        </p:nvSpPr>
        <p:spPr>
          <a:xfrm>
            <a:off x="3183320" y="4557983"/>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0,4,2,3</a:t>
            </a:r>
          </a:p>
        </p:txBody>
      </p:sp>
      <p:sp>
        <p:nvSpPr>
          <p:cNvPr id="18" name="文本框 17">
            <a:extLst>
              <a:ext uri="{FF2B5EF4-FFF2-40B4-BE49-F238E27FC236}">
                <a16:creationId xmlns:a16="http://schemas.microsoft.com/office/drawing/2014/main" id="{1B6D3512-5613-FA7D-1D00-A513220595AE}"/>
              </a:ext>
            </a:extLst>
          </p:cNvPr>
          <p:cNvSpPr txBox="1"/>
          <p:nvPr/>
        </p:nvSpPr>
        <p:spPr>
          <a:xfrm>
            <a:off x="6952518" y="1185946"/>
            <a:ext cx="1723938"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安全序列</a:t>
            </a:r>
            <a:endParaRPr lang="en-US" altLang="zh-CN" sz="2400" dirty="0">
              <a:latin typeface="黑体" panose="02010609060101010101" pitchFamily="49" charset="-122"/>
              <a:ea typeface="黑体" panose="02010609060101010101" pitchFamily="49" charset="-122"/>
              <a:cs typeface="+mj-cs"/>
            </a:endParaRPr>
          </a:p>
        </p:txBody>
      </p:sp>
      <p:sp>
        <p:nvSpPr>
          <p:cNvPr id="19" name="文本框 18">
            <a:extLst>
              <a:ext uri="{FF2B5EF4-FFF2-40B4-BE49-F238E27FC236}">
                <a16:creationId xmlns:a16="http://schemas.microsoft.com/office/drawing/2014/main" id="{2C227E44-ABCD-874C-4190-6CBAD68AE6DC}"/>
              </a:ext>
            </a:extLst>
          </p:cNvPr>
          <p:cNvSpPr txBox="1"/>
          <p:nvPr/>
        </p:nvSpPr>
        <p:spPr>
          <a:xfrm>
            <a:off x="5157009" y="239091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0,6,3,1</a:t>
            </a:r>
          </a:p>
        </p:txBody>
      </p:sp>
      <p:sp>
        <p:nvSpPr>
          <p:cNvPr id="20" name="文本框 19">
            <a:extLst>
              <a:ext uri="{FF2B5EF4-FFF2-40B4-BE49-F238E27FC236}">
                <a16:creationId xmlns:a16="http://schemas.microsoft.com/office/drawing/2014/main" id="{B507CCB8-3215-0679-A9D1-787CA2360F93}"/>
              </a:ext>
            </a:extLst>
          </p:cNvPr>
          <p:cNvSpPr txBox="1"/>
          <p:nvPr/>
        </p:nvSpPr>
        <p:spPr>
          <a:xfrm>
            <a:off x="5132937" y="292954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1,7,4,2</a:t>
            </a:r>
          </a:p>
        </p:txBody>
      </p:sp>
      <p:sp>
        <p:nvSpPr>
          <p:cNvPr id="21" name="文本框 20">
            <a:extLst>
              <a:ext uri="{FF2B5EF4-FFF2-40B4-BE49-F238E27FC236}">
                <a16:creationId xmlns:a16="http://schemas.microsoft.com/office/drawing/2014/main" id="{73C228ED-7045-FD9E-C84B-C880026DAEBA}"/>
              </a:ext>
            </a:extLst>
          </p:cNvPr>
          <p:cNvSpPr txBox="1"/>
          <p:nvPr/>
        </p:nvSpPr>
        <p:spPr>
          <a:xfrm>
            <a:off x="5139667" y="349602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1,9,7,3</a:t>
            </a:r>
          </a:p>
        </p:txBody>
      </p:sp>
      <p:sp>
        <p:nvSpPr>
          <p:cNvPr id="22" name="文本框 21">
            <a:extLst>
              <a:ext uri="{FF2B5EF4-FFF2-40B4-BE49-F238E27FC236}">
                <a16:creationId xmlns:a16="http://schemas.microsoft.com/office/drawing/2014/main" id="{CF555700-2D1F-CD26-3B1F-8FE37C179ABA}"/>
              </a:ext>
            </a:extLst>
          </p:cNvPr>
          <p:cNvSpPr txBox="1"/>
          <p:nvPr/>
        </p:nvSpPr>
        <p:spPr>
          <a:xfrm>
            <a:off x="5147994" y="4025471"/>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2,9,9,4</a:t>
            </a:r>
          </a:p>
        </p:txBody>
      </p:sp>
      <p:sp>
        <p:nvSpPr>
          <p:cNvPr id="23" name="文本框 22">
            <a:extLst>
              <a:ext uri="{FF2B5EF4-FFF2-40B4-BE49-F238E27FC236}">
                <a16:creationId xmlns:a16="http://schemas.microsoft.com/office/drawing/2014/main" id="{C200BC84-6075-D8AD-C7F2-BFD81F52BF09}"/>
              </a:ext>
            </a:extLst>
          </p:cNvPr>
          <p:cNvSpPr txBox="1"/>
          <p:nvPr/>
        </p:nvSpPr>
        <p:spPr>
          <a:xfrm>
            <a:off x="5123427" y="4585240"/>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2,11,10,6</a:t>
            </a:r>
          </a:p>
        </p:txBody>
      </p:sp>
      <p:sp>
        <p:nvSpPr>
          <p:cNvPr id="26" name="文本框 25">
            <a:extLst>
              <a:ext uri="{FF2B5EF4-FFF2-40B4-BE49-F238E27FC236}">
                <a16:creationId xmlns:a16="http://schemas.microsoft.com/office/drawing/2014/main" id="{4F45FE4B-6F6C-BD55-EE7D-DD381D31AC10}"/>
              </a:ext>
            </a:extLst>
          </p:cNvPr>
          <p:cNvSpPr txBox="1"/>
          <p:nvPr/>
        </p:nvSpPr>
        <p:spPr>
          <a:xfrm>
            <a:off x="6913985" y="241004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P3</a:t>
            </a:r>
          </a:p>
        </p:txBody>
      </p:sp>
      <p:sp>
        <p:nvSpPr>
          <p:cNvPr id="27" name="文本框 26">
            <a:extLst>
              <a:ext uri="{FF2B5EF4-FFF2-40B4-BE49-F238E27FC236}">
                <a16:creationId xmlns:a16="http://schemas.microsoft.com/office/drawing/2014/main" id="{B7B3B29C-8F17-3657-2669-6AA46F2DC9D3}"/>
              </a:ext>
            </a:extLst>
          </p:cNvPr>
          <p:cNvSpPr txBox="1"/>
          <p:nvPr/>
        </p:nvSpPr>
        <p:spPr>
          <a:xfrm>
            <a:off x="6889913" y="2948675"/>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P0</a:t>
            </a:r>
          </a:p>
        </p:txBody>
      </p:sp>
      <p:sp>
        <p:nvSpPr>
          <p:cNvPr id="28" name="文本框 27">
            <a:extLst>
              <a:ext uri="{FF2B5EF4-FFF2-40B4-BE49-F238E27FC236}">
                <a16:creationId xmlns:a16="http://schemas.microsoft.com/office/drawing/2014/main" id="{0888850E-E046-8F10-1232-19FD2C2ADB4D}"/>
              </a:ext>
            </a:extLst>
          </p:cNvPr>
          <p:cNvSpPr txBox="1"/>
          <p:nvPr/>
        </p:nvSpPr>
        <p:spPr>
          <a:xfrm>
            <a:off x="6896643" y="3515157"/>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P1</a:t>
            </a:r>
          </a:p>
        </p:txBody>
      </p:sp>
      <p:sp>
        <p:nvSpPr>
          <p:cNvPr id="29" name="文本框 28">
            <a:extLst>
              <a:ext uri="{FF2B5EF4-FFF2-40B4-BE49-F238E27FC236}">
                <a16:creationId xmlns:a16="http://schemas.microsoft.com/office/drawing/2014/main" id="{649FA23D-0BCF-2886-4EF6-F215114DF7CE}"/>
              </a:ext>
            </a:extLst>
          </p:cNvPr>
          <p:cNvSpPr txBox="1"/>
          <p:nvPr/>
        </p:nvSpPr>
        <p:spPr>
          <a:xfrm>
            <a:off x="6904970" y="4044599"/>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P4</a:t>
            </a:r>
          </a:p>
        </p:txBody>
      </p:sp>
      <p:sp>
        <p:nvSpPr>
          <p:cNvPr id="30" name="文本框 29">
            <a:extLst>
              <a:ext uri="{FF2B5EF4-FFF2-40B4-BE49-F238E27FC236}">
                <a16:creationId xmlns:a16="http://schemas.microsoft.com/office/drawing/2014/main" id="{3F843BFA-AF2E-FAF8-6666-607D5F7668A7}"/>
              </a:ext>
            </a:extLst>
          </p:cNvPr>
          <p:cNvSpPr txBox="1"/>
          <p:nvPr/>
        </p:nvSpPr>
        <p:spPr>
          <a:xfrm>
            <a:off x="6880403" y="4604368"/>
            <a:ext cx="1682600"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P2</a:t>
            </a:r>
          </a:p>
        </p:txBody>
      </p:sp>
      <p:sp>
        <p:nvSpPr>
          <p:cNvPr id="31" name="标题 717825">
            <a:extLst>
              <a:ext uri="{FF2B5EF4-FFF2-40B4-BE49-F238E27FC236}">
                <a16:creationId xmlns:a16="http://schemas.microsoft.com/office/drawing/2014/main" id="{26EA8695-CF96-3194-5805-DF4D54990887}"/>
              </a:ext>
            </a:extLst>
          </p:cNvPr>
          <p:cNvSpPr txBox="1">
            <a:spLocks noChangeArrowheads="1"/>
          </p:cNvSpPr>
          <p:nvPr/>
        </p:nvSpPr>
        <p:spPr bwMode="auto">
          <a:xfrm>
            <a:off x="539750" y="5208215"/>
            <a:ext cx="8207375" cy="64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latin typeface="黑体" panose="02010609060101010101" pitchFamily="49" charset="-122"/>
                <a:ea typeface="黑体" panose="02010609060101010101" pitchFamily="49" charset="-122"/>
              </a:rPr>
              <a:t>存在一个安全序列</a:t>
            </a:r>
            <a:r>
              <a:rPr lang="en-US" altLang="zh-CN" dirty="0">
                <a:latin typeface="黑体" panose="02010609060101010101" pitchFamily="49" charset="-122"/>
                <a:ea typeface="黑体" panose="02010609060101010101" pitchFamily="49" charset="-122"/>
              </a:rPr>
              <a:t>P3,P0,P1,P4,P2, </a:t>
            </a:r>
            <a:r>
              <a:rPr lang="zh-CN" altLang="en-US" dirty="0">
                <a:latin typeface="黑体" panose="02010609060101010101" pitchFamily="49" charset="-122"/>
                <a:ea typeface="黑体" panose="02010609060101010101" pitchFamily="49" charset="-122"/>
              </a:rPr>
              <a:t>因此可实施资源分配。</a:t>
            </a:r>
          </a:p>
        </p:txBody>
      </p:sp>
    </p:spTree>
    <p:extLst>
      <p:ext uri="{BB962C8B-B14F-4D97-AF65-F5344CB8AC3E}">
        <p14:creationId xmlns:p14="http://schemas.microsoft.com/office/powerpoint/2010/main" val="254127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6" grpId="0"/>
      <p:bldP spid="27" grpId="0"/>
      <p:bldP spid="28" grpId="0"/>
      <p:bldP spid="29" grpId="0"/>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721921">
            <a:extLst>
              <a:ext uri="{FF2B5EF4-FFF2-40B4-BE49-F238E27FC236}">
                <a16:creationId xmlns:a16="http://schemas.microsoft.com/office/drawing/2014/main" id="{4BACAE20-C1E7-4306-97A6-E8BE3F6F4454}"/>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作业控制块</a:t>
            </a:r>
            <a:r>
              <a:rPr lang="en-US" altLang="zh-CN" dirty="0">
                <a:latin typeface="黑体" panose="02010609060101010101" pitchFamily="49" charset="-122"/>
                <a:ea typeface="黑体" panose="02010609060101010101" pitchFamily="49" charset="-122"/>
              </a:rPr>
              <a:t>(Job Control Block</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JCB)</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为了管理和调度作业，在多道批处理系统中，为每个作业设置了一个作业控制块</a:t>
            </a:r>
            <a:r>
              <a:rPr lang="en-US" altLang="zh-CN" dirty="0"/>
              <a:t>JCB</a:t>
            </a:r>
            <a:r>
              <a:rPr lang="zh-CN" altLang="en-US" dirty="0"/>
              <a:t>，它是作业在系统中存在的标志，其中保存了系统对作业进行管理和调度所需的全部信息。</a:t>
            </a:r>
          </a:p>
        </p:txBody>
      </p:sp>
      <p:sp>
        <p:nvSpPr>
          <p:cNvPr id="14339" name="文本占位符 721922">
            <a:extLst>
              <a:ext uri="{FF2B5EF4-FFF2-40B4-BE49-F238E27FC236}">
                <a16:creationId xmlns:a16="http://schemas.microsoft.com/office/drawing/2014/main" id="{6CDD128E-E998-401E-89B9-B9787DF54A69}"/>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821249">
            <a:extLst>
              <a:ext uri="{FF2B5EF4-FFF2-40B4-BE49-F238E27FC236}">
                <a16:creationId xmlns:a16="http://schemas.microsoft.com/office/drawing/2014/main" id="{DB77F665-EE3D-407B-9D09-4ABBB698C08F}"/>
              </a:ext>
            </a:extLst>
          </p:cNvPr>
          <p:cNvSpPr>
            <a:spLocks noGrp="1" noChangeArrowheads="1"/>
          </p:cNvSpPr>
          <p:nvPr>
            <p:ph type="title"/>
          </p:nvPr>
        </p:nvSpPr>
        <p:spPr/>
        <p:txBody>
          <a:bodyPr/>
          <a:lstStyle/>
          <a:p>
            <a:pPr eaLnBrk="1" hangingPunct="1">
              <a:lnSpc>
                <a:spcPct val="140000"/>
              </a:lnSpc>
            </a:pPr>
            <a:r>
              <a:rPr lang="zh-CN" altLang="en-US"/>
              <a:t>　　　　</a:t>
            </a:r>
            <a:r>
              <a:rPr lang="en-US" altLang="zh-CN"/>
              <a:t> </a:t>
            </a:r>
            <a:r>
              <a:rPr lang="en-US" altLang="zh-CN" sz="3200">
                <a:latin typeface="黑体" panose="02010609060101010101" pitchFamily="49" charset="-122"/>
                <a:ea typeface="黑体" panose="02010609060101010101" pitchFamily="49" charset="-122"/>
              </a:rPr>
              <a:t>3.8  </a:t>
            </a:r>
            <a:r>
              <a:rPr lang="zh-CN" altLang="en-US" sz="3200">
                <a:latin typeface="黑体" panose="02010609060101010101" pitchFamily="49" charset="-122"/>
                <a:ea typeface="黑体" panose="02010609060101010101" pitchFamily="49" charset="-122"/>
              </a:rPr>
              <a:t>死锁的检测与解除 </a:t>
            </a:r>
            <a:br>
              <a:rPr lang="zh-CN" altLang="en-US" sz="3200">
                <a:latin typeface="黑体" panose="02010609060101010101" pitchFamily="49" charset="-122"/>
                <a:ea typeface="黑体" panose="02010609060101010101" pitchFamily="49" charset="-122"/>
              </a:rPr>
            </a:br>
            <a:br>
              <a:rPr lang="zh-CN" altLang="en-US"/>
            </a:br>
            <a:r>
              <a:rPr lang="zh-CN" altLang="en-US"/>
              <a:t>　　如果在系统中，既不采取死锁预防措施，也未配有死锁避免算法，系统很可能会发生死锁。在这种情况下，系统应当提供两个算法：</a:t>
            </a:r>
            <a:br>
              <a:rPr lang="zh-CN" altLang="en-US"/>
            </a:br>
            <a:r>
              <a:rPr lang="zh-CN" altLang="en-US"/>
              <a:t>　　</a:t>
            </a:r>
            <a:r>
              <a:rPr lang="en-US" altLang="zh-CN"/>
              <a:t>① </a:t>
            </a:r>
            <a:r>
              <a:rPr lang="zh-CN" altLang="en-US"/>
              <a:t>死锁检测算法。该方法用于检测系统状态，以确定系统中是否发生了死锁。</a:t>
            </a:r>
            <a:br>
              <a:rPr lang="zh-CN" altLang="en-US"/>
            </a:br>
            <a:r>
              <a:rPr lang="zh-CN" altLang="en-US"/>
              <a:t>　　</a:t>
            </a:r>
            <a:r>
              <a:rPr lang="en-US" altLang="zh-CN"/>
              <a:t>② </a:t>
            </a:r>
            <a:r>
              <a:rPr lang="zh-CN" altLang="en-US"/>
              <a:t>死锁解除算法。当认定系统中已发生了死锁，利用该算法可将系统从死锁状态中解脱出来。</a:t>
            </a:r>
          </a:p>
        </p:txBody>
      </p:sp>
      <p:sp>
        <p:nvSpPr>
          <p:cNvPr id="133123" name="文本占位符 821250">
            <a:extLst>
              <a:ext uri="{FF2B5EF4-FFF2-40B4-BE49-F238E27FC236}">
                <a16:creationId xmlns:a16="http://schemas.microsoft.com/office/drawing/2014/main" id="{31DEE28C-5990-4DF6-9533-29FFE7569FE3}"/>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822273">
            <a:extLst>
              <a:ext uri="{FF2B5EF4-FFF2-40B4-BE49-F238E27FC236}">
                <a16:creationId xmlns:a16="http://schemas.microsoft.com/office/drawing/2014/main" id="{913FAF4D-33C7-4C54-8D28-3A9D6F941334}"/>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3.8.1  </a:t>
            </a:r>
            <a:r>
              <a:rPr lang="zh-CN" altLang="en-US">
                <a:latin typeface="黑体" panose="02010609060101010101" pitchFamily="49" charset="-122"/>
                <a:ea typeface="黑体" panose="02010609060101010101" pitchFamily="49" charset="-122"/>
              </a:rPr>
              <a:t>死锁的检测 </a:t>
            </a:r>
            <a:br>
              <a:rPr lang="zh-CN" altLang="en-US">
                <a:latin typeface="黑体" panose="02010609060101010101" pitchFamily="49" charset="-122"/>
                <a:ea typeface="黑体" panose="02010609060101010101" pitchFamily="49" charset="-122"/>
              </a:rPr>
            </a:br>
            <a:r>
              <a:rPr lang="zh-CN" altLang="en-US"/>
              <a:t>　　为了能对系统中是否已发生了死锁进行检测，在系统中必须：</a:t>
            </a:r>
            <a:r>
              <a:rPr lang="en-US" altLang="zh-CN"/>
              <a:t>① </a:t>
            </a:r>
            <a:r>
              <a:rPr lang="zh-CN" altLang="en-US"/>
              <a:t>保存有关资源的请求和分配信息；</a:t>
            </a:r>
            <a:r>
              <a:rPr lang="en-US" altLang="zh-CN"/>
              <a:t>② </a:t>
            </a:r>
            <a:r>
              <a:rPr lang="zh-CN" altLang="en-US"/>
              <a:t>提供一种算法，它利用这些信息来检测系统是否已进入死锁状态。</a:t>
            </a:r>
            <a:br>
              <a:rPr lang="zh-CN" altLang="en-US"/>
            </a:br>
            <a:r>
              <a:rPr lang="zh-CN" altLang="en-US"/>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资源分配图</a:t>
            </a:r>
            <a:r>
              <a:rPr lang="en-US" altLang="zh-CN">
                <a:latin typeface="黑体" panose="02010609060101010101" pitchFamily="49" charset="-122"/>
                <a:ea typeface="黑体" panose="02010609060101010101" pitchFamily="49" charset="-122"/>
              </a:rPr>
              <a:t>(Resource Allocation Graph)</a:t>
            </a:r>
            <a:br>
              <a:rPr lang="en-US" altLang="zh-CN">
                <a:latin typeface="黑体" panose="02010609060101010101" pitchFamily="49" charset="-122"/>
                <a:ea typeface="黑体" panose="02010609060101010101" pitchFamily="49" charset="-122"/>
              </a:rPr>
            </a:br>
            <a:r>
              <a:rPr lang="zh-CN" altLang="en-US"/>
              <a:t>　　系统死锁，可利用资源分配图来描述。 </a:t>
            </a:r>
          </a:p>
        </p:txBody>
      </p:sp>
      <p:sp>
        <p:nvSpPr>
          <p:cNvPr id="134147" name="文本占位符 822274">
            <a:extLst>
              <a:ext uri="{FF2B5EF4-FFF2-40B4-BE49-F238E27FC236}">
                <a16:creationId xmlns:a16="http://schemas.microsoft.com/office/drawing/2014/main" id="{233036F7-92F4-470B-9F03-1990750F8B59}"/>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823297">
            <a:extLst>
              <a:ext uri="{FF2B5EF4-FFF2-40B4-BE49-F238E27FC236}">
                <a16:creationId xmlns:a16="http://schemas.microsoft.com/office/drawing/2014/main" id="{767D65E9-364B-4149-BF1A-A3E2F7FD5F3F}"/>
              </a:ext>
            </a:extLst>
          </p:cNvPr>
          <p:cNvSpPr>
            <a:spLocks noGrp="1" noChangeArrowheads="1"/>
          </p:cNvSpPr>
          <p:nvPr>
            <p:ph type="title"/>
          </p:nvPr>
        </p:nvSpPr>
        <p:spPr/>
        <p:txBody>
          <a:bodyPr/>
          <a:lstStyle/>
          <a:p>
            <a:pPr eaLnBrk="1" hangingPunct="1">
              <a:lnSpc>
                <a:spcPct val="120000"/>
              </a:lnSpc>
            </a:pPr>
            <a:r>
              <a:rPr lang="zh-CN" altLang="en-US" dirty="0"/>
              <a:t>　　该图是由一组结点</a:t>
            </a:r>
            <a:r>
              <a:rPr lang="en-US" altLang="zh-CN" dirty="0"/>
              <a:t>N</a:t>
            </a:r>
            <a:r>
              <a:rPr lang="zh-CN" altLang="en-US" dirty="0"/>
              <a:t>和一组边</a:t>
            </a:r>
            <a:r>
              <a:rPr lang="en-US" altLang="zh-CN" dirty="0"/>
              <a:t>E</a:t>
            </a:r>
            <a:r>
              <a:rPr lang="zh-CN" altLang="en-US" dirty="0"/>
              <a:t>所组成的一个对偶</a:t>
            </a:r>
            <a:r>
              <a:rPr lang="en-US" altLang="zh-CN" dirty="0"/>
              <a:t>G = (N, E)</a:t>
            </a:r>
            <a:r>
              <a:rPr lang="zh-CN" altLang="en-US" dirty="0"/>
              <a:t>，它具有下述形式的定义和限制： </a:t>
            </a:r>
            <a:br>
              <a:rPr lang="zh-CN" altLang="en-US" dirty="0"/>
            </a:br>
            <a:r>
              <a:rPr lang="zh-CN" altLang="en-US" dirty="0"/>
              <a:t>　　</a:t>
            </a:r>
            <a:r>
              <a:rPr lang="en-US" altLang="zh-CN" dirty="0"/>
              <a:t>(1) </a:t>
            </a:r>
            <a:r>
              <a:rPr lang="zh-CN" altLang="en-US" dirty="0"/>
              <a:t>把</a:t>
            </a:r>
            <a:r>
              <a:rPr lang="en-US" altLang="zh-CN" dirty="0"/>
              <a:t>N</a:t>
            </a:r>
            <a:r>
              <a:rPr lang="zh-CN" altLang="en-US" dirty="0"/>
              <a:t>分为两个互斥的子集，即一组进程结点</a:t>
            </a:r>
            <a:r>
              <a:rPr lang="en-US" altLang="zh-CN" dirty="0"/>
              <a:t>P={P</a:t>
            </a:r>
            <a:r>
              <a:rPr lang="en-US" altLang="zh-CN" baseline="-25000" dirty="0"/>
              <a:t>1</a:t>
            </a:r>
            <a:r>
              <a:rPr lang="en-US" altLang="zh-CN" dirty="0"/>
              <a:t>, P</a:t>
            </a:r>
            <a:r>
              <a:rPr lang="en-US" altLang="zh-CN" baseline="-25000" dirty="0"/>
              <a:t>2</a:t>
            </a:r>
            <a:r>
              <a:rPr lang="en-US" altLang="zh-CN" dirty="0"/>
              <a:t>, …, </a:t>
            </a:r>
            <a:r>
              <a:rPr lang="en-US" altLang="zh-CN" dirty="0" err="1"/>
              <a:t>P</a:t>
            </a:r>
            <a:r>
              <a:rPr lang="en-US" altLang="zh-CN" baseline="-25000" dirty="0" err="1"/>
              <a:t>n</a:t>
            </a:r>
            <a:r>
              <a:rPr lang="en-US" altLang="zh-CN" dirty="0"/>
              <a:t>}</a:t>
            </a:r>
            <a:r>
              <a:rPr lang="zh-CN" altLang="en-US" dirty="0"/>
              <a:t>和一组资源结点</a:t>
            </a:r>
            <a:r>
              <a:rPr lang="en-US" altLang="zh-CN" dirty="0"/>
              <a:t>R={R</a:t>
            </a:r>
            <a:r>
              <a:rPr lang="en-US" altLang="zh-CN" baseline="-25000" dirty="0"/>
              <a:t>1</a:t>
            </a:r>
            <a:r>
              <a:rPr lang="en-US" altLang="zh-CN" dirty="0"/>
              <a:t>, R</a:t>
            </a:r>
            <a:r>
              <a:rPr lang="en-US" altLang="zh-CN" baseline="-25000" dirty="0"/>
              <a:t>2</a:t>
            </a:r>
            <a:r>
              <a:rPr lang="en-US" altLang="zh-CN" dirty="0"/>
              <a:t>, …, R</a:t>
            </a:r>
            <a:r>
              <a:rPr lang="en-US" altLang="zh-CN" baseline="-25000" dirty="0"/>
              <a:t>n</a:t>
            </a:r>
            <a:r>
              <a:rPr lang="en-US" altLang="zh-CN" dirty="0"/>
              <a:t>}</a:t>
            </a:r>
            <a:r>
              <a:rPr lang="zh-CN" altLang="en-US" dirty="0"/>
              <a:t>，</a:t>
            </a:r>
            <a:r>
              <a:rPr lang="en-US" altLang="zh-CN" dirty="0"/>
              <a:t>N = P∪R</a:t>
            </a:r>
            <a:r>
              <a:rPr lang="zh-CN" altLang="en-US" dirty="0"/>
              <a:t>。在图</a:t>
            </a:r>
            <a:r>
              <a:rPr lang="en-US" altLang="zh-CN" dirty="0"/>
              <a:t>3-19</a:t>
            </a:r>
            <a:r>
              <a:rPr lang="zh-CN" altLang="en-US" dirty="0"/>
              <a:t>所示的例子中，</a:t>
            </a:r>
            <a:r>
              <a:rPr lang="en-US" altLang="zh-CN" dirty="0"/>
              <a:t>P = {P</a:t>
            </a:r>
            <a:r>
              <a:rPr lang="en-US" altLang="zh-CN" baseline="-25000" dirty="0"/>
              <a:t>1</a:t>
            </a:r>
            <a:r>
              <a:rPr lang="en-US" altLang="zh-CN" dirty="0"/>
              <a:t>, P</a:t>
            </a:r>
            <a:r>
              <a:rPr lang="en-US" altLang="zh-CN" baseline="-25000" dirty="0"/>
              <a:t>2</a:t>
            </a:r>
            <a:r>
              <a:rPr lang="en-US" altLang="zh-CN" dirty="0"/>
              <a:t>}</a:t>
            </a:r>
            <a:r>
              <a:rPr lang="zh-CN" altLang="en-US" dirty="0"/>
              <a:t>，</a:t>
            </a:r>
            <a:r>
              <a:rPr lang="en-US" altLang="zh-CN" dirty="0"/>
              <a:t>R = {R</a:t>
            </a:r>
            <a:r>
              <a:rPr lang="en-US" altLang="zh-CN" baseline="-25000" dirty="0"/>
              <a:t>1</a:t>
            </a:r>
            <a:r>
              <a:rPr lang="en-US" altLang="zh-CN" dirty="0"/>
              <a:t>, R</a:t>
            </a:r>
            <a:r>
              <a:rPr lang="en-US" altLang="zh-CN" baseline="-25000" dirty="0"/>
              <a:t>2</a:t>
            </a:r>
            <a:r>
              <a:rPr lang="en-US" altLang="zh-CN" dirty="0"/>
              <a:t>}</a:t>
            </a:r>
            <a:r>
              <a:rPr lang="zh-CN" altLang="en-US" dirty="0"/>
              <a:t>，</a:t>
            </a:r>
            <a:r>
              <a:rPr lang="en-US" altLang="zh-CN" dirty="0"/>
              <a:t>N = {R</a:t>
            </a:r>
            <a:r>
              <a:rPr lang="en-US" altLang="zh-CN" baseline="-25000" dirty="0"/>
              <a:t>1</a:t>
            </a:r>
            <a:r>
              <a:rPr lang="en-US" altLang="zh-CN" dirty="0"/>
              <a:t>, R</a:t>
            </a:r>
            <a:r>
              <a:rPr lang="en-US" altLang="zh-CN" baseline="-25000" dirty="0"/>
              <a:t>2</a:t>
            </a:r>
            <a:r>
              <a:rPr lang="en-US" altLang="zh-CN" dirty="0"/>
              <a:t>}∪{P</a:t>
            </a:r>
            <a:r>
              <a:rPr lang="en-US" altLang="zh-CN" baseline="-25000" dirty="0"/>
              <a:t>1</a:t>
            </a:r>
            <a:r>
              <a:rPr lang="en-US" altLang="zh-CN" dirty="0"/>
              <a:t>, P</a:t>
            </a:r>
            <a:r>
              <a:rPr lang="en-US" altLang="zh-CN" baseline="-25000" dirty="0"/>
              <a:t>2</a:t>
            </a:r>
            <a:r>
              <a:rPr lang="en-US" altLang="zh-CN" dirty="0"/>
              <a:t>}</a:t>
            </a:r>
            <a:r>
              <a:rPr lang="zh-CN" altLang="en-US" dirty="0"/>
              <a:t>。</a:t>
            </a:r>
            <a:br>
              <a:rPr lang="zh-CN" altLang="en-US" dirty="0"/>
            </a:br>
            <a:r>
              <a:rPr lang="zh-CN" altLang="en-US" dirty="0"/>
              <a:t>　　</a:t>
            </a:r>
            <a:r>
              <a:rPr lang="en-US" altLang="zh-CN" dirty="0"/>
              <a:t>(2) </a:t>
            </a:r>
            <a:r>
              <a:rPr lang="zh-CN" altLang="en-US" dirty="0"/>
              <a:t>凡属于</a:t>
            </a:r>
            <a:r>
              <a:rPr lang="en-US" altLang="zh-CN" dirty="0"/>
              <a:t>E</a:t>
            </a:r>
            <a:r>
              <a:rPr lang="zh-CN" altLang="en-US" dirty="0"/>
              <a:t>中的一个边</a:t>
            </a:r>
            <a:r>
              <a:rPr lang="en-US" altLang="zh-CN" dirty="0" err="1"/>
              <a:t>e∈E</a:t>
            </a:r>
            <a:r>
              <a:rPr lang="zh-CN" altLang="en-US" dirty="0"/>
              <a:t>，都连接着</a:t>
            </a:r>
            <a:r>
              <a:rPr lang="en-US" altLang="zh-CN" dirty="0"/>
              <a:t>P</a:t>
            </a:r>
            <a:r>
              <a:rPr lang="zh-CN" altLang="en-US" dirty="0"/>
              <a:t>中的一个结点和</a:t>
            </a:r>
            <a:r>
              <a:rPr lang="en-US" altLang="zh-CN" dirty="0"/>
              <a:t>R</a:t>
            </a:r>
            <a:r>
              <a:rPr lang="zh-CN" altLang="en-US" dirty="0"/>
              <a:t>中的一个结点，</a:t>
            </a:r>
            <a:r>
              <a:rPr lang="en-US" altLang="zh-CN" dirty="0"/>
              <a:t>e = {P</a:t>
            </a:r>
            <a:r>
              <a:rPr lang="en-US" altLang="zh-CN" baseline="-25000" dirty="0"/>
              <a:t>i</a:t>
            </a:r>
            <a:r>
              <a:rPr lang="en-US" altLang="zh-CN" dirty="0"/>
              <a:t>, </a:t>
            </a:r>
            <a:r>
              <a:rPr lang="en-US" altLang="zh-CN" dirty="0" err="1"/>
              <a:t>R</a:t>
            </a:r>
            <a:r>
              <a:rPr lang="en-US" altLang="zh-CN" baseline="-25000" dirty="0" err="1"/>
              <a:t>j</a:t>
            </a:r>
            <a:r>
              <a:rPr lang="en-US" altLang="zh-CN" dirty="0"/>
              <a:t>}</a:t>
            </a:r>
            <a:r>
              <a:rPr lang="zh-CN" altLang="en-US" dirty="0"/>
              <a:t>是资源请求边，由进程</a:t>
            </a:r>
            <a:r>
              <a:rPr lang="en-US" altLang="zh-CN" dirty="0"/>
              <a:t>P</a:t>
            </a:r>
            <a:r>
              <a:rPr lang="en-US" altLang="zh-CN" baseline="-25000" dirty="0"/>
              <a:t>i</a:t>
            </a:r>
            <a:r>
              <a:rPr lang="zh-CN" altLang="en-US" dirty="0"/>
              <a:t>指向资源</a:t>
            </a:r>
            <a:r>
              <a:rPr lang="en-US" altLang="zh-CN" dirty="0" err="1"/>
              <a:t>R</a:t>
            </a:r>
            <a:r>
              <a:rPr lang="en-US" altLang="zh-CN" baseline="-25000" dirty="0" err="1"/>
              <a:t>j</a:t>
            </a:r>
            <a:r>
              <a:rPr lang="zh-CN" altLang="en-US" dirty="0"/>
              <a:t>，它表示进程</a:t>
            </a:r>
            <a:r>
              <a:rPr lang="en-US" altLang="zh-CN" dirty="0"/>
              <a:t>P</a:t>
            </a:r>
            <a:r>
              <a:rPr lang="en-US" altLang="zh-CN" baseline="-25000" dirty="0"/>
              <a:t>i</a:t>
            </a:r>
            <a:r>
              <a:rPr lang="zh-CN" altLang="en-US" dirty="0"/>
              <a:t>请求一个单位的</a:t>
            </a:r>
            <a:r>
              <a:rPr lang="en-US" altLang="zh-CN" dirty="0" err="1"/>
              <a:t>R</a:t>
            </a:r>
            <a:r>
              <a:rPr lang="en-US" altLang="zh-CN" baseline="-25000" dirty="0" err="1"/>
              <a:t>j</a:t>
            </a:r>
            <a:r>
              <a:rPr lang="zh-CN" altLang="en-US" dirty="0"/>
              <a:t>资源。</a:t>
            </a:r>
            <a:r>
              <a:rPr lang="en-US" altLang="zh-CN" dirty="0"/>
              <a:t>E = {</a:t>
            </a:r>
            <a:r>
              <a:rPr lang="en-US" altLang="zh-CN" dirty="0" err="1"/>
              <a:t>R</a:t>
            </a:r>
            <a:r>
              <a:rPr lang="en-US" altLang="zh-CN" baseline="-25000" dirty="0" err="1"/>
              <a:t>j</a:t>
            </a:r>
            <a:r>
              <a:rPr lang="en-US" altLang="zh-CN" dirty="0"/>
              <a:t>, P</a:t>
            </a:r>
            <a:r>
              <a:rPr lang="en-US" altLang="zh-CN" baseline="-25000" dirty="0"/>
              <a:t>i</a:t>
            </a:r>
            <a:r>
              <a:rPr lang="en-US" altLang="zh-CN" dirty="0"/>
              <a:t>}</a:t>
            </a:r>
            <a:r>
              <a:rPr lang="zh-CN" altLang="en-US" dirty="0"/>
              <a:t>是资源分配边，由资源</a:t>
            </a:r>
            <a:r>
              <a:rPr lang="en-US" altLang="zh-CN" dirty="0" err="1"/>
              <a:t>R</a:t>
            </a:r>
            <a:r>
              <a:rPr lang="en-US" altLang="zh-CN" baseline="-25000" dirty="0" err="1"/>
              <a:t>j</a:t>
            </a:r>
            <a:r>
              <a:rPr lang="zh-CN" altLang="en-US" dirty="0"/>
              <a:t>指向进程</a:t>
            </a:r>
            <a:r>
              <a:rPr lang="en-US" altLang="zh-CN" dirty="0"/>
              <a:t>P</a:t>
            </a:r>
            <a:r>
              <a:rPr lang="en-US" altLang="zh-CN" baseline="-25000" dirty="0"/>
              <a:t>i</a:t>
            </a:r>
            <a:r>
              <a:rPr lang="zh-CN" altLang="en-US" dirty="0"/>
              <a:t>，它表示把一个单位的资源</a:t>
            </a:r>
            <a:r>
              <a:rPr lang="en-US" altLang="zh-CN" dirty="0" err="1"/>
              <a:t>R</a:t>
            </a:r>
            <a:r>
              <a:rPr lang="en-US" altLang="zh-CN" baseline="-25000" dirty="0" err="1"/>
              <a:t>j</a:t>
            </a:r>
            <a:r>
              <a:rPr lang="zh-CN" altLang="en-US" dirty="0"/>
              <a:t>分配给进程</a:t>
            </a:r>
            <a:r>
              <a:rPr lang="en-US" altLang="zh-CN" dirty="0"/>
              <a:t>P</a:t>
            </a:r>
            <a:r>
              <a:rPr lang="en-US" altLang="zh-CN" baseline="-25000" dirty="0"/>
              <a:t>i</a:t>
            </a:r>
            <a:r>
              <a:rPr lang="zh-CN" altLang="en-US" dirty="0"/>
              <a:t>。图</a:t>
            </a:r>
            <a:r>
              <a:rPr lang="en-US" altLang="zh-CN" dirty="0"/>
              <a:t>3-19</a:t>
            </a:r>
            <a:r>
              <a:rPr lang="zh-CN" altLang="en-US" dirty="0"/>
              <a:t>中示出了两个请求边和</a:t>
            </a:r>
            <a:r>
              <a:rPr lang="en-US" altLang="zh-CN" dirty="0"/>
              <a:t>3</a:t>
            </a:r>
            <a:r>
              <a:rPr lang="zh-CN" altLang="en-US" dirty="0"/>
              <a:t>个分配边，即</a:t>
            </a:r>
            <a:r>
              <a:rPr lang="en-US" altLang="zh-CN" dirty="0"/>
              <a:t>E = {(P</a:t>
            </a:r>
            <a:r>
              <a:rPr lang="en-US" altLang="zh-CN" baseline="-25000" dirty="0"/>
              <a:t>1</a:t>
            </a:r>
            <a:r>
              <a:rPr lang="en-US" altLang="zh-CN" dirty="0"/>
              <a:t>, R</a:t>
            </a:r>
            <a:r>
              <a:rPr lang="en-US" altLang="zh-CN" baseline="-25000" dirty="0"/>
              <a:t>2</a:t>
            </a:r>
            <a:r>
              <a:rPr lang="en-US" altLang="zh-CN" dirty="0"/>
              <a:t>), (R</a:t>
            </a:r>
            <a:r>
              <a:rPr lang="en-US" altLang="zh-CN" baseline="-25000" dirty="0"/>
              <a:t>2</a:t>
            </a:r>
            <a:r>
              <a:rPr lang="en-US" altLang="zh-CN" dirty="0"/>
              <a:t>, P</a:t>
            </a:r>
            <a:r>
              <a:rPr lang="en-US" altLang="zh-CN" baseline="-25000" dirty="0"/>
              <a:t>2</a:t>
            </a:r>
            <a:r>
              <a:rPr lang="en-US" altLang="zh-CN" dirty="0"/>
              <a:t>), (P</a:t>
            </a:r>
            <a:r>
              <a:rPr lang="en-US" altLang="zh-CN" baseline="-25000" dirty="0"/>
              <a:t>2</a:t>
            </a:r>
            <a:r>
              <a:rPr lang="en-US" altLang="zh-CN" dirty="0"/>
              <a:t>, R</a:t>
            </a:r>
            <a:r>
              <a:rPr lang="en-US" altLang="zh-CN" baseline="-25000" dirty="0"/>
              <a:t>1</a:t>
            </a:r>
            <a:r>
              <a:rPr lang="en-US" altLang="zh-CN" dirty="0"/>
              <a:t>), (R</a:t>
            </a:r>
            <a:r>
              <a:rPr lang="en-US" altLang="zh-CN" baseline="-25000" dirty="0"/>
              <a:t>1</a:t>
            </a:r>
            <a:r>
              <a:rPr lang="en-US" altLang="zh-CN" dirty="0"/>
              <a:t>, P</a:t>
            </a:r>
            <a:r>
              <a:rPr lang="en-US" altLang="zh-CN" baseline="-25000" dirty="0"/>
              <a:t>1</a:t>
            </a:r>
            <a:r>
              <a:rPr lang="en-US" altLang="zh-CN" dirty="0"/>
              <a:t>), ), (R</a:t>
            </a:r>
            <a:r>
              <a:rPr lang="en-US" altLang="zh-CN" baseline="-25000" dirty="0"/>
              <a:t>1</a:t>
            </a:r>
            <a:r>
              <a:rPr lang="en-US" altLang="zh-CN" dirty="0"/>
              <a:t>, P</a:t>
            </a:r>
            <a:r>
              <a:rPr lang="en-US" altLang="zh-CN" baseline="-25000" dirty="0"/>
              <a:t>2</a:t>
            </a:r>
            <a:r>
              <a:rPr lang="en-US" altLang="zh-CN" dirty="0"/>
              <a:t>)}</a:t>
            </a:r>
            <a:r>
              <a:rPr lang="zh-CN" altLang="en-US" dirty="0"/>
              <a: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824321">
            <a:extLst>
              <a:ext uri="{FF2B5EF4-FFF2-40B4-BE49-F238E27FC236}">
                <a16:creationId xmlns:a16="http://schemas.microsoft.com/office/drawing/2014/main" id="{7BFCF114-05AE-4E95-B335-F492C7FA7D8F}"/>
              </a:ext>
            </a:extLst>
          </p:cNvPr>
          <p:cNvSpPr>
            <a:spLocks noGrp="1" noChangeArrowheads="1"/>
          </p:cNvSpPr>
          <p:nvPr>
            <p:ph type="title"/>
          </p:nvPr>
        </p:nvSpPr>
        <p:spPr/>
        <p:txBody>
          <a:bodyPr/>
          <a:lstStyle/>
          <a:p>
            <a:pPr eaLnBrk="1" hangingPunct="1"/>
            <a:endParaRPr lang="zh-CN" altLang="zh-CN" dirty="0"/>
          </a:p>
        </p:txBody>
      </p:sp>
      <p:sp>
        <p:nvSpPr>
          <p:cNvPr id="136195" name="文本占位符 824322">
            <a:extLst>
              <a:ext uri="{FF2B5EF4-FFF2-40B4-BE49-F238E27FC236}">
                <a16:creationId xmlns:a16="http://schemas.microsoft.com/office/drawing/2014/main" id="{608E250B-0A77-4A15-945F-EC7C23753D9B}"/>
              </a:ext>
            </a:extLst>
          </p:cNvPr>
          <p:cNvSpPr>
            <a:spLocks noGrp="1" noChangeArrowheads="1"/>
          </p:cNvSpPr>
          <p:nvPr>
            <p:ph idx="1"/>
          </p:nvPr>
        </p:nvSpPr>
        <p:spPr/>
        <p:txBody>
          <a:bodyPr/>
          <a:lstStyle/>
          <a:p>
            <a:pPr eaLnBrk="1" hangingPunct="1"/>
            <a:r>
              <a:rPr lang="zh-CN" altLang="en-US"/>
              <a:t>图</a:t>
            </a:r>
            <a:r>
              <a:rPr lang="en-US" altLang="zh-CN"/>
              <a:t>3-19  </a:t>
            </a:r>
            <a:r>
              <a:rPr lang="zh-CN" altLang="en-US"/>
              <a:t>每类资源有多个时的情况</a:t>
            </a:r>
          </a:p>
        </p:txBody>
      </p:sp>
      <p:pic>
        <p:nvPicPr>
          <p:cNvPr id="136196" name="图片 824323" descr="3-19">
            <a:extLst>
              <a:ext uri="{FF2B5EF4-FFF2-40B4-BE49-F238E27FC236}">
                <a16:creationId xmlns:a16="http://schemas.microsoft.com/office/drawing/2014/main" id="{81A9A802-C353-4D99-BF8F-35574031E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125538"/>
            <a:ext cx="47910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823297">
            <a:extLst>
              <a:ext uri="{FF2B5EF4-FFF2-40B4-BE49-F238E27FC236}">
                <a16:creationId xmlns:a16="http://schemas.microsoft.com/office/drawing/2014/main" id="{767D65E9-364B-4149-BF1A-A3E2F7FD5F3F}"/>
              </a:ext>
            </a:extLst>
          </p:cNvPr>
          <p:cNvSpPr>
            <a:spLocks noGrp="1" noChangeArrowheads="1"/>
          </p:cNvSpPr>
          <p:nvPr>
            <p:ph type="title"/>
          </p:nvPr>
        </p:nvSpPr>
        <p:spPr/>
        <p:txBody>
          <a:bodyPr/>
          <a:lstStyle/>
          <a:p>
            <a:pPr eaLnBrk="1" hangingPunct="1">
              <a:lnSpc>
                <a:spcPct val="120000"/>
              </a:lnSpc>
            </a:pPr>
            <a:r>
              <a:rPr lang="zh-CN" altLang="en-US" dirty="0"/>
              <a:t>　　我们用圆圈代表一个进程，用方框代表一类资源。由于一类资源可能有多个，我们用方框中的一个点或小圆圈代表一类资源中的一个资源。请求边是由某个进程指向某个方框，而分配边是由方框中的某个点指向某个进程。</a:t>
            </a:r>
          </a:p>
        </p:txBody>
      </p:sp>
      <p:sp>
        <p:nvSpPr>
          <p:cNvPr id="135171" name="文本占位符 823298">
            <a:extLst>
              <a:ext uri="{FF2B5EF4-FFF2-40B4-BE49-F238E27FC236}">
                <a16:creationId xmlns:a16="http://schemas.microsoft.com/office/drawing/2014/main" id="{129E316E-FC75-4165-8687-C06C5F642CE0}"/>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38282000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825345">
            <a:extLst>
              <a:ext uri="{FF2B5EF4-FFF2-40B4-BE49-F238E27FC236}">
                <a16:creationId xmlns:a16="http://schemas.microsoft.com/office/drawing/2014/main" id="{092FE901-967B-4522-AA41-68A068651982}"/>
              </a:ext>
            </a:extLst>
          </p:cNvPr>
          <p:cNvSpPr>
            <a:spLocks noGrp="1" noChangeArrowheads="1"/>
          </p:cNvSpPr>
          <p:nvPr>
            <p:ph type="title"/>
          </p:nvPr>
        </p:nvSpPr>
        <p:spPr/>
        <p:txBody>
          <a:bodyPr/>
          <a:lstStyle/>
          <a:p>
            <a:pPr eaLnBrk="1" hangingPunct="1"/>
            <a:r>
              <a:rPr lang="zh-CN" altLang="en-US" dirty="0"/>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．死锁定理</a:t>
            </a:r>
            <a:br>
              <a:rPr lang="zh-CN" altLang="en-US" dirty="0"/>
            </a:br>
            <a:r>
              <a:rPr lang="zh-CN" altLang="en-US" dirty="0"/>
              <a:t>　　我们可以利用把资源分配图加以简化的方法</a:t>
            </a:r>
            <a:r>
              <a:rPr lang="en-US" altLang="zh-CN" dirty="0"/>
              <a:t>(</a:t>
            </a:r>
            <a:r>
              <a:rPr lang="zh-CN" altLang="en-US" dirty="0"/>
              <a:t>图</a:t>
            </a:r>
            <a:r>
              <a:rPr lang="en-US" altLang="zh-CN" dirty="0"/>
              <a:t>3-20)</a:t>
            </a:r>
            <a:r>
              <a:rPr lang="zh-CN" altLang="en-US" dirty="0"/>
              <a:t>，来检测当系统处于</a:t>
            </a:r>
            <a:r>
              <a:rPr lang="en-US" altLang="zh-CN" dirty="0"/>
              <a:t>S</a:t>
            </a:r>
            <a:r>
              <a:rPr lang="zh-CN" altLang="en-US" dirty="0"/>
              <a:t>状态时，是否为死锁状态。简化方法如下：</a:t>
            </a:r>
            <a:br>
              <a:rPr lang="zh-CN" altLang="en-US" dirty="0"/>
            </a:br>
            <a:r>
              <a:rPr lang="zh-CN" altLang="en-US" dirty="0"/>
              <a:t>　　</a:t>
            </a:r>
            <a:r>
              <a:rPr lang="en-US" altLang="zh-CN" dirty="0"/>
              <a:t>(1) </a:t>
            </a:r>
            <a:r>
              <a:rPr lang="zh-CN" altLang="en-US" dirty="0"/>
              <a:t>在资源分配图中，找出一个既不阻塞又非独立的进程结点</a:t>
            </a:r>
            <a:r>
              <a:rPr lang="en-US" altLang="zh-CN" dirty="0"/>
              <a:t>P</a:t>
            </a:r>
            <a:r>
              <a:rPr lang="en-US" altLang="zh-CN" baseline="-25000" dirty="0"/>
              <a:t>i</a:t>
            </a:r>
            <a:r>
              <a:rPr lang="zh-CN" altLang="en-US" dirty="0"/>
              <a:t>。若</a:t>
            </a:r>
            <a:r>
              <a:rPr lang="en-US" altLang="zh-CN" dirty="0" err="1"/>
              <a:t>Request</a:t>
            </a:r>
            <a:r>
              <a:rPr lang="en-US" altLang="zh-CN" baseline="-25000" dirty="0" err="1"/>
              <a:t>i</a:t>
            </a:r>
            <a:r>
              <a:rPr lang="en-US" altLang="zh-CN" dirty="0" err="1"/>
              <a:t>≤Available</a:t>
            </a:r>
            <a:r>
              <a:rPr lang="zh-CN" altLang="en-US" dirty="0"/>
              <a:t>，</a:t>
            </a:r>
            <a:r>
              <a:rPr lang="en-US" altLang="zh-CN" dirty="0"/>
              <a:t>P</a:t>
            </a:r>
            <a:r>
              <a:rPr lang="en-US" altLang="zh-CN" baseline="-25000" dirty="0"/>
              <a:t>i</a:t>
            </a:r>
            <a:r>
              <a:rPr lang="zh-CN" altLang="en-US" dirty="0"/>
              <a:t>可获得所需资源而继续运行，直至运行完毕，再释放其所占有的全部资源，这相当于消去</a:t>
            </a:r>
            <a:r>
              <a:rPr lang="en-US" altLang="zh-CN" dirty="0"/>
              <a:t>P</a:t>
            </a:r>
            <a:r>
              <a:rPr lang="en-US" altLang="zh-CN" baseline="-25000" dirty="0"/>
              <a:t>i</a:t>
            </a:r>
            <a:r>
              <a:rPr lang="zh-CN" altLang="en-US" dirty="0"/>
              <a:t>的请求边和分配边，使之成为孤立的结点。在图</a:t>
            </a:r>
            <a:r>
              <a:rPr lang="en-US" altLang="zh-CN" dirty="0"/>
              <a:t>3-20(a)</a:t>
            </a:r>
            <a:r>
              <a:rPr lang="zh-CN" altLang="en-US" dirty="0"/>
              <a:t>中，将</a:t>
            </a:r>
            <a:r>
              <a:rPr lang="en-US" altLang="zh-CN" dirty="0"/>
              <a:t>P</a:t>
            </a:r>
            <a:r>
              <a:rPr lang="en-US" altLang="zh-CN" baseline="-25000" dirty="0"/>
              <a:t>1</a:t>
            </a:r>
            <a:r>
              <a:rPr lang="zh-CN" altLang="en-US" dirty="0"/>
              <a:t>的两个分配边和一个请求边消去，便形成图</a:t>
            </a:r>
            <a:r>
              <a:rPr lang="en-US" altLang="zh-CN" dirty="0"/>
              <a:t>(b)</a:t>
            </a:r>
            <a:r>
              <a:rPr lang="zh-CN" altLang="en-US" dirty="0"/>
              <a:t>所示的情况。</a:t>
            </a:r>
          </a:p>
        </p:txBody>
      </p:sp>
      <p:sp>
        <p:nvSpPr>
          <p:cNvPr id="137219" name="文本占位符 825346">
            <a:extLst>
              <a:ext uri="{FF2B5EF4-FFF2-40B4-BE49-F238E27FC236}">
                <a16:creationId xmlns:a16="http://schemas.microsoft.com/office/drawing/2014/main" id="{752C7F58-2D15-4C89-8148-5BA92ECBEC7F}"/>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826369">
            <a:extLst>
              <a:ext uri="{FF2B5EF4-FFF2-40B4-BE49-F238E27FC236}">
                <a16:creationId xmlns:a16="http://schemas.microsoft.com/office/drawing/2014/main" id="{9B390D42-F089-4BD9-9248-F894D1CDD4A5}"/>
              </a:ext>
            </a:extLst>
          </p:cNvPr>
          <p:cNvSpPr>
            <a:spLocks noGrp="1" noChangeArrowheads="1"/>
          </p:cNvSpPr>
          <p:nvPr>
            <p:ph type="title"/>
          </p:nvPr>
        </p:nvSpPr>
        <p:spPr/>
        <p:txBody>
          <a:bodyPr/>
          <a:lstStyle/>
          <a:p>
            <a:pPr eaLnBrk="1" hangingPunct="1"/>
            <a:endParaRPr lang="zh-CN" altLang="zh-CN"/>
          </a:p>
        </p:txBody>
      </p:sp>
      <p:sp>
        <p:nvSpPr>
          <p:cNvPr id="138243" name="文本占位符 826370">
            <a:extLst>
              <a:ext uri="{FF2B5EF4-FFF2-40B4-BE49-F238E27FC236}">
                <a16:creationId xmlns:a16="http://schemas.microsoft.com/office/drawing/2014/main" id="{7DF7303D-96E1-4BA4-90F3-A4EF6FB58755}"/>
              </a:ext>
            </a:extLst>
          </p:cNvPr>
          <p:cNvSpPr>
            <a:spLocks noGrp="1" noChangeArrowheads="1"/>
          </p:cNvSpPr>
          <p:nvPr>
            <p:ph idx="1"/>
          </p:nvPr>
        </p:nvSpPr>
        <p:spPr>
          <a:xfrm>
            <a:off x="0" y="5084763"/>
            <a:ext cx="9144000" cy="476250"/>
          </a:xfrm>
        </p:spPr>
        <p:txBody>
          <a:bodyPr/>
          <a:lstStyle/>
          <a:p>
            <a:pPr eaLnBrk="1" hangingPunct="1"/>
            <a:r>
              <a:rPr lang="zh-CN" altLang="en-US"/>
              <a:t>图</a:t>
            </a:r>
            <a:r>
              <a:rPr lang="en-US" altLang="zh-CN"/>
              <a:t>3-20  </a:t>
            </a:r>
            <a:r>
              <a:rPr lang="zh-CN" altLang="en-US"/>
              <a:t>资源分配图的简化</a:t>
            </a:r>
          </a:p>
        </p:txBody>
      </p:sp>
      <p:pic>
        <p:nvPicPr>
          <p:cNvPr id="138244" name="图片 826371" descr="3-20">
            <a:extLst>
              <a:ext uri="{FF2B5EF4-FFF2-40B4-BE49-F238E27FC236}">
                <a16:creationId xmlns:a16="http://schemas.microsoft.com/office/drawing/2014/main" id="{2899A768-2C9B-4E03-9B7C-7134C8B38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16113"/>
            <a:ext cx="727392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827393">
            <a:extLst>
              <a:ext uri="{FF2B5EF4-FFF2-40B4-BE49-F238E27FC236}">
                <a16:creationId xmlns:a16="http://schemas.microsoft.com/office/drawing/2014/main" id="{9448F48A-7F4A-45AE-9ED6-D2E881124FE9}"/>
              </a:ext>
            </a:extLst>
          </p:cNvPr>
          <p:cNvSpPr>
            <a:spLocks noGrp="1" noChangeArrowheads="1"/>
          </p:cNvSpPr>
          <p:nvPr>
            <p:ph type="title"/>
          </p:nvPr>
        </p:nvSpPr>
        <p:spPr/>
        <p:txBody>
          <a:bodyPr/>
          <a:lstStyle/>
          <a:p>
            <a:pPr eaLnBrk="1" hangingPunct="1"/>
            <a:r>
              <a:rPr lang="zh-CN" altLang="en-US"/>
              <a:t>　　</a:t>
            </a:r>
            <a:r>
              <a:rPr lang="en-US" altLang="zh-CN"/>
              <a:t>(2)  P</a:t>
            </a:r>
            <a:r>
              <a:rPr lang="en-US" altLang="zh-CN" baseline="-25000"/>
              <a:t>1</a:t>
            </a:r>
            <a:r>
              <a:rPr lang="zh-CN" altLang="en-US"/>
              <a:t>释放资源后，便可使</a:t>
            </a:r>
            <a:r>
              <a:rPr lang="en-US" altLang="zh-CN"/>
              <a:t>P</a:t>
            </a:r>
            <a:r>
              <a:rPr lang="en-US" altLang="zh-CN" baseline="-25000"/>
              <a:t>2</a:t>
            </a:r>
            <a:r>
              <a:rPr lang="zh-CN" altLang="en-US"/>
              <a:t>获得资源而继续运行，直至</a:t>
            </a:r>
            <a:r>
              <a:rPr lang="en-US" altLang="zh-CN"/>
              <a:t>P</a:t>
            </a:r>
            <a:r>
              <a:rPr lang="en-US" altLang="zh-CN" baseline="-25000"/>
              <a:t>2</a:t>
            </a:r>
            <a:r>
              <a:rPr lang="zh-CN" altLang="en-US"/>
              <a:t>完成后又释放出它所占有的全部资源，形成图</a:t>
            </a:r>
            <a:r>
              <a:rPr lang="en-US" altLang="zh-CN"/>
              <a:t>(c)</a:t>
            </a:r>
            <a:r>
              <a:rPr lang="zh-CN" altLang="en-US"/>
              <a:t>所示的情况，即将</a:t>
            </a:r>
            <a:r>
              <a:rPr lang="en-US" altLang="zh-CN"/>
              <a:t>P</a:t>
            </a:r>
            <a:r>
              <a:rPr lang="en-US" altLang="zh-CN" baseline="-25000"/>
              <a:t>2</a:t>
            </a:r>
            <a:r>
              <a:rPr lang="zh-CN" altLang="en-US"/>
              <a:t>的两条请求边和一条分配边消去。</a:t>
            </a:r>
            <a:br>
              <a:rPr lang="zh-CN" altLang="en-US"/>
            </a:br>
            <a:r>
              <a:rPr lang="zh-CN" altLang="en-US"/>
              <a:t>　　</a:t>
            </a:r>
            <a:r>
              <a:rPr lang="en-US" altLang="zh-CN"/>
              <a:t>(3) </a:t>
            </a:r>
            <a:r>
              <a:rPr lang="zh-CN" altLang="en-US"/>
              <a:t>在进行一系列的简化后，若能消去图中所有的边，使所有的进程结点都成为孤立结点，则称该图是可完全简化的；若不能通过任何过程使该图完全简化，则称该图是不可完全简化的。</a:t>
            </a:r>
          </a:p>
        </p:txBody>
      </p:sp>
      <p:sp>
        <p:nvSpPr>
          <p:cNvPr id="139267" name="文本占位符 827394">
            <a:extLst>
              <a:ext uri="{FF2B5EF4-FFF2-40B4-BE49-F238E27FC236}">
                <a16:creationId xmlns:a16="http://schemas.microsoft.com/office/drawing/2014/main" id="{8F2EDDF9-2482-4019-9755-D2DE2EBC7574}"/>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827393">
            <a:extLst>
              <a:ext uri="{FF2B5EF4-FFF2-40B4-BE49-F238E27FC236}">
                <a16:creationId xmlns:a16="http://schemas.microsoft.com/office/drawing/2014/main" id="{9448F48A-7F4A-45AE-9ED6-D2E881124FE9}"/>
              </a:ext>
            </a:extLst>
          </p:cNvPr>
          <p:cNvSpPr>
            <a:spLocks noGrp="1" noChangeArrowheads="1"/>
          </p:cNvSpPr>
          <p:nvPr>
            <p:ph type="title"/>
          </p:nvPr>
        </p:nvSpPr>
        <p:spPr/>
        <p:txBody>
          <a:bodyPr/>
          <a:lstStyle/>
          <a:p>
            <a:pPr eaLnBrk="1" hangingPunct="1"/>
            <a:r>
              <a:rPr lang="zh-CN" altLang="en-US" dirty="0"/>
              <a:t>　　一个资源分配图可能有不同的简化顺序，那么不同的简化顺序是否会得到不同的简化图？</a:t>
            </a:r>
            <a:br>
              <a:rPr lang="en-US" altLang="zh-CN" dirty="0"/>
            </a:br>
            <a:r>
              <a:rPr lang="en-US" altLang="zh-CN" dirty="0"/>
              <a:t>        </a:t>
            </a:r>
            <a:r>
              <a:rPr lang="zh-CN" altLang="en-US" dirty="0"/>
              <a:t>可以证明所以的简化顺序都将得到相同的不可简化图。</a:t>
            </a:r>
            <a:br>
              <a:rPr lang="en-US" altLang="zh-CN" dirty="0"/>
            </a:br>
            <a:r>
              <a:rPr lang="en-US" altLang="zh-CN" dirty="0"/>
              <a:t>        </a:t>
            </a:r>
            <a:r>
              <a:rPr lang="zh-CN" altLang="en-US" b="1" dirty="0"/>
              <a:t>死锁定理</a:t>
            </a:r>
            <a:r>
              <a:rPr lang="zh-CN" altLang="en-US" dirty="0"/>
              <a:t>：</a:t>
            </a:r>
            <a:r>
              <a:rPr lang="en-US" altLang="zh-CN" dirty="0"/>
              <a:t>S</a:t>
            </a:r>
            <a:r>
              <a:rPr lang="zh-CN" altLang="en-US" dirty="0"/>
              <a:t>状态为死锁状态的充要条件是当且仅当</a:t>
            </a:r>
            <a:r>
              <a:rPr lang="en-US" altLang="zh-CN" dirty="0"/>
              <a:t>S</a:t>
            </a:r>
            <a:r>
              <a:rPr lang="zh-CN" altLang="en-US" dirty="0"/>
              <a:t>状态的资源分配图是不可完全简化的。</a:t>
            </a:r>
          </a:p>
        </p:txBody>
      </p:sp>
      <p:sp>
        <p:nvSpPr>
          <p:cNvPr id="139267" name="文本占位符 827394">
            <a:extLst>
              <a:ext uri="{FF2B5EF4-FFF2-40B4-BE49-F238E27FC236}">
                <a16:creationId xmlns:a16="http://schemas.microsoft.com/office/drawing/2014/main" id="{8F2EDDF9-2482-4019-9755-D2DE2EBC7574}"/>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42512085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828417">
            <a:extLst>
              <a:ext uri="{FF2B5EF4-FFF2-40B4-BE49-F238E27FC236}">
                <a16:creationId xmlns:a16="http://schemas.microsoft.com/office/drawing/2014/main" id="{F482526E-0094-437D-AB20-6615729F3010}"/>
              </a:ext>
            </a:extLst>
          </p:cNvPr>
          <p:cNvSpPr>
            <a:spLocks noGrp="1" noChangeArrowheads="1"/>
          </p:cNvSpPr>
          <p:nvPr>
            <p:ph type="title"/>
          </p:nvPr>
        </p:nvSpPr>
        <p:spPr/>
        <p:txBody>
          <a:bodyPr/>
          <a:lstStyle/>
          <a:p>
            <a:pPr eaLnBrk="1" hangingPunct="1">
              <a:lnSpc>
                <a:spcPct val="110000"/>
              </a:lnSpc>
            </a:pPr>
            <a:r>
              <a:rPr lang="zh-CN" altLang="en-US" dirty="0"/>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．死锁检测中的数据结构</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死锁检测中的数据结构类似于银行家算法中的数据结构：</a:t>
            </a:r>
            <a:br>
              <a:rPr lang="zh-CN" altLang="en-US" dirty="0"/>
            </a:br>
            <a:r>
              <a:rPr lang="zh-CN" altLang="en-US" dirty="0"/>
              <a:t>　　</a:t>
            </a:r>
            <a:r>
              <a:rPr lang="en-US" altLang="zh-CN" dirty="0"/>
              <a:t>(1) </a:t>
            </a:r>
            <a:r>
              <a:rPr lang="zh-CN" altLang="en-US" dirty="0"/>
              <a:t>计算可利用资源向量</a:t>
            </a:r>
            <a:r>
              <a:rPr lang="en-US" altLang="zh-CN" dirty="0"/>
              <a:t>Available</a:t>
            </a:r>
            <a:r>
              <a:rPr lang="zh-CN" altLang="en-US" dirty="0"/>
              <a:t>，它表示了</a:t>
            </a:r>
            <a:r>
              <a:rPr lang="en-US" altLang="zh-CN" dirty="0"/>
              <a:t>m</a:t>
            </a:r>
            <a:r>
              <a:rPr lang="zh-CN" altLang="en-US" dirty="0"/>
              <a:t>类资源中每一类资源的可用数目，令工作向量</a:t>
            </a:r>
            <a:r>
              <a:rPr lang="en-US" altLang="zh-CN" dirty="0"/>
              <a:t>Work = Available </a:t>
            </a:r>
            <a:r>
              <a:rPr lang="zh-CN" altLang="en-US" dirty="0"/>
              <a:t>。</a:t>
            </a:r>
            <a:br>
              <a:rPr lang="zh-CN" altLang="en-US" dirty="0"/>
            </a:br>
            <a:r>
              <a:rPr lang="zh-CN" altLang="en-US" dirty="0"/>
              <a:t>　　</a:t>
            </a:r>
            <a:r>
              <a:rPr lang="en-US" altLang="zh-CN" dirty="0"/>
              <a:t>(2) </a:t>
            </a:r>
            <a:r>
              <a:rPr lang="zh-CN" altLang="en-US" dirty="0"/>
              <a:t>把不占用资源且不请求资源的进程</a:t>
            </a:r>
            <a:r>
              <a:rPr lang="en-US" altLang="zh-CN" dirty="0"/>
              <a:t>(</a:t>
            </a:r>
            <a:r>
              <a:rPr lang="zh-CN" altLang="en-US" dirty="0"/>
              <a:t>向量</a:t>
            </a:r>
            <a:r>
              <a:rPr lang="en-US" altLang="zh-CN" dirty="0" err="1"/>
              <a:t>Allocation</a:t>
            </a:r>
            <a:r>
              <a:rPr lang="en-US" altLang="zh-CN" baseline="-25000" dirty="0" err="1"/>
              <a:t>i</a:t>
            </a:r>
            <a:r>
              <a:rPr lang="en-US" altLang="zh-CN" dirty="0"/>
              <a:t>=0</a:t>
            </a:r>
            <a:r>
              <a:rPr lang="zh-CN" altLang="en-US" dirty="0"/>
              <a:t>且</a:t>
            </a:r>
            <a:r>
              <a:rPr lang="en-US" altLang="zh-CN" dirty="0" err="1"/>
              <a:t>Request</a:t>
            </a:r>
            <a:r>
              <a:rPr lang="en-US" altLang="zh-CN" baseline="-25000" dirty="0" err="1"/>
              <a:t>i</a:t>
            </a:r>
            <a:r>
              <a:rPr lang="en-US" altLang="zh-CN" dirty="0"/>
              <a:t> =0)</a:t>
            </a:r>
            <a:r>
              <a:rPr lang="zh-CN" altLang="en-US" dirty="0"/>
              <a:t>记入</a:t>
            </a:r>
            <a:r>
              <a:rPr lang="en-US" altLang="zh-CN" dirty="0"/>
              <a:t>L</a:t>
            </a:r>
            <a:r>
              <a:rPr lang="zh-CN" altLang="en-US" dirty="0"/>
              <a:t>表中。</a:t>
            </a:r>
            <a:br>
              <a:rPr lang="zh-CN" altLang="en-US" dirty="0"/>
            </a:br>
            <a:r>
              <a:rPr lang="zh-CN" altLang="en-US" dirty="0"/>
              <a:t>　　</a:t>
            </a:r>
            <a:r>
              <a:rPr lang="en-US" altLang="zh-CN" dirty="0"/>
              <a:t>(3) </a:t>
            </a:r>
            <a:r>
              <a:rPr lang="zh-CN" altLang="en-US" dirty="0"/>
              <a:t>从进程集合中找到一个</a:t>
            </a:r>
            <a:r>
              <a:rPr lang="en-US" altLang="zh-CN" dirty="0" err="1"/>
              <a:t>Request</a:t>
            </a:r>
            <a:r>
              <a:rPr lang="en-US" altLang="zh-CN" baseline="-25000" dirty="0" err="1"/>
              <a:t>i</a:t>
            </a:r>
            <a:r>
              <a:rPr lang="en-US" altLang="zh-CN" dirty="0" err="1"/>
              <a:t>≤Work</a:t>
            </a:r>
            <a:r>
              <a:rPr lang="zh-CN" altLang="en-US" dirty="0"/>
              <a:t>的进程，做如下处理：</a:t>
            </a:r>
            <a:r>
              <a:rPr lang="en-US" altLang="zh-CN" dirty="0"/>
              <a:t>① </a:t>
            </a:r>
            <a:r>
              <a:rPr lang="zh-CN" altLang="en-US" dirty="0"/>
              <a:t>将其资源分配图简化，释放出资源，增加工作向量</a:t>
            </a:r>
            <a:r>
              <a:rPr lang="en-US" altLang="zh-CN" dirty="0"/>
              <a:t>Work =Work + </a:t>
            </a:r>
            <a:r>
              <a:rPr lang="en-US" altLang="zh-CN" dirty="0" err="1"/>
              <a:t>Allocation</a:t>
            </a:r>
            <a:r>
              <a:rPr lang="en-US" altLang="zh-CN" baseline="-25000" dirty="0" err="1"/>
              <a:t>i</a:t>
            </a:r>
            <a:r>
              <a:rPr lang="zh-CN" altLang="en-US" dirty="0"/>
              <a:t>。</a:t>
            </a:r>
            <a:r>
              <a:rPr lang="en-US" altLang="zh-CN" dirty="0"/>
              <a:t>② </a:t>
            </a:r>
            <a:r>
              <a:rPr lang="zh-CN" altLang="en-US" dirty="0"/>
              <a:t>将它记入</a:t>
            </a:r>
            <a:r>
              <a:rPr lang="en-US" altLang="zh-CN" dirty="0"/>
              <a:t>L</a:t>
            </a:r>
            <a:r>
              <a:rPr lang="zh-CN" altLang="en-US" dirty="0"/>
              <a:t>表中。</a:t>
            </a:r>
            <a:br>
              <a:rPr lang="zh-CN" altLang="en-US" dirty="0"/>
            </a:br>
            <a:r>
              <a:rPr lang="zh-CN" altLang="en-US" dirty="0"/>
              <a:t>　　</a:t>
            </a:r>
            <a:r>
              <a:rPr lang="en-US" altLang="zh-CN" dirty="0"/>
              <a:t>(4) </a:t>
            </a:r>
            <a:r>
              <a:rPr lang="zh-CN" altLang="en-US" dirty="0"/>
              <a:t>若不能把所有进程都记入</a:t>
            </a:r>
            <a:r>
              <a:rPr lang="en-US" altLang="zh-CN" dirty="0"/>
              <a:t>L</a:t>
            </a:r>
            <a:r>
              <a:rPr lang="zh-CN" altLang="en-US" dirty="0"/>
              <a:t>表中，便表明系统状态</a:t>
            </a:r>
            <a:r>
              <a:rPr lang="en-US" altLang="zh-CN" dirty="0"/>
              <a:t>S</a:t>
            </a:r>
            <a:r>
              <a:rPr lang="zh-CN" altLang="en-US" dirty="0"/>
              <a:t>的资源分配图是不可完全简化的。因此，该系统状态是死锁状态。</a:t>
            </a:r>
          </a:p>
        </p:txBody>
      </p:sp>
      <p:sp>
        <p:nvSpPr>
          <p:cNvPr id="140291" name="文本占位符 828418">
            <a:extLst>
              <a:ext uri="{FF2B5EF4-FFF2-40B4-BE49-F238E27FC236}">
                <a16:creationId xmlns:a16="http://schemas.microsoft.com/office/drawing/2014/main" id="{D53F6808-1041-4CA6-8C29-E1F584653070}"/>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722945">
            <a:extLst>
              <a:ext uri="{FF2B5EF4-FFF2-40B4-BE49-F238E27FC236}">
                <a16:creationId xmlns:a16="http://schemas.microsoft.com/office/drawing/2014/main" id="{ABF58476-B570-4EFC-9596-26EC8D818B6D}"/>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作业运行的三个阶段和三种状态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作业从进入系统到运行结束，通常需要经历收容、运行和完成三个阶段。相应的作业也就有“后备状态”、“运行状态”和“完成状态”。</a:t>
            </a:r>
          </a:p>
        </p:txBody>
      </p:sp>
      <p:sp>
        <p:nvSpPr>
          <p:cNvPr id="15363" name="文本占位符 722946">
            <a:extLst>
              <a:ext uri="{FF2B5EF4-FFF2-40B4-BE49-F238E27FC236}">
                <a16:creationId xmlns:a16="http://schemas.microsoft.com/office/drawing/2014/main" id="{1ECDC8FB-2D7D-4CA7-A703-8FE1FA3EFD01}"/>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829441">
            <a:extLst>
              <a:ext uri="{FF2B5EF4-FFF2-40B4-BE49-F238E27FC236}">
                <a16:creationId xmlns:a16="http://schemas.microsoft.com/office/drawing/2014/main" id="{A248468F-D583-4611-8C5D-97C4118E4F29}"/>
              </a:ext>
            </a:extLst>
          </p:cNvPr>
          <p:cNvSpPr>
            <a:spLocks noGrp="1" noChangeArrowheads="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rPr>
              <a:t>3.8.2  </a:t>
            </a:r>
            <a:r>
              <a:rPr lang="zh-CN" altLang="en-US" dirty="0">
                <a:latin typeface="黑体" panose="02010609060101010101" pitchFamily="49" charset="-122"/>
                <a:ea typeface="黑体" panose="02010609060101010101" pitchFamily="49" charset="-122"/>
              </a:rPr>
              <a:t>死锁的解除</a:t>
            </a:r>
            <a:br>
              <a:rPr lang="zh-CN" altLang="en-US" dirty="0">
                <a:latin typeface="黑体" panose="02010609060101010101" pitchFamily="49" charset="-122"/>
                <a:ea typeface="黑体" panose="02010609060101010101" pitchFamily="49" charset="-122"/>
              </a:rPr>
            </a:br>
            <a:r>
              <a:rPr lang="zh-CN" altLang="en-US" dirty="0"/>
              <a:t>　　</a:t>
            </a:r>
            <a:r>
              <a:rPr lang="en-US" altLang="zh-CN" dirty="0"/>
              <a:t>(1)</a:t>
            </a:r>
            <a:r>
              <a:rPr lang="zh-CN" altLang="en-US" dirty="0"/>
              <a:t>抢占资源。</a:t>
            </a:r>
            <a:br>
              <a:rPr lang="en-US" altLang="zh-CN" dirty="0"/>
            </a:br>
            <a:r>
              <a:rPr lang="en-US" altLang="zh-CN" dirty="0"/>
              <a:t>        (2) </a:t>
            </a:r>
            <a:r>
              <a:rPr lang="zh-CN" altLang="en-US" dirty="0"/>
              <a:t>终止（或撤销）进程。</a:t>
            </a:r>
            <a:br>
              <a:rPr lang="en-US" altLang="zh-CN" dirty="0"/>
            </a:br>
            <a:br>
              <a:rPr lang="zh-CN" altLang="en-US" dirty="0"/>
            </a:br>
            <a:r>
              <a:rPr lang="zh-CN" altLang="en-US" dirty="0"/>
              <a:t>　</a:t>
            </a:r>
          </a:p>
        </p:txBody>
      </p:sp>
      <p:sp>
        <p:nvSpPr>
          <p:cNvPr id="141315" name="文本占位符 829442">
            <a:extLst>
              <a:ext uri="{FF2B5EF4-FFF2-40B4-BE49-F238E27FC236}">
                <a16:creationId xmlns:a16="http://schemas.microsoft.com/office/drawing/2014/main" id="{D37D2F53-D8B8-4C67-A00A-9CE622220A15}"/>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717825">
            <a:extLst>
              <a:ext uri="{FF2B5EF4-FFF2-40B4-BE49-F238E27FC236}">
                <a16:creationId xmlns:a16="http://schemas.microsoft.com/office/drawing/2014/main" id="{FECC658B-3917-8FE7-2CA3-8E84454C6539}"/>
              </a:ext>
            </a:extLst>
          </p:cNvPr>
          <p:cNvSpPr>
            <a:spLocks noGrp="1" noChangeArrowheads="1"/>
          </p:cNvSpPr>
          <p:nvPr>
            <p:ph type="title"/>
          </p:nvPr>
        </p:nvSpPr>
        <p:spPr>
          <a:xfrm>
            <a:off x="539750" y="549275"/>
            <a:ext cx="8207375" cy="5616029"/>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假设系统有</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类独占资源：</a:t>
            </a:r>
            <a:r>
              <a:rPr lang="en-US" altLang="zh-CN" dirty="0">
                <a:latin typeface="黑体" panose="02010609060101010101" pitchFamily="49" charset="-122"/>
                <a:ea typeface="黑体" panose="02010609060101010101" pitchFamily="49" charset="-122"/>
              </a:rPr>
              <a:t>R1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R2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R3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R4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R5</a:t>
            </a:r>
            <a:r>
              <a:rPr lang="zh-CN" altLang="en-US" dirty="0">
                <a:latin typeface="黑体" panose="02010609060101010101" pitchFamily="49" charset="-122"/>
                <a:ea typeface="黑体" panose="02010609060101010101" pitchFamily="49" charset="-122"/>
              </a:rPr>
              <a:t>。各类资源分别有</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个。系统有</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个进程：</a:t>
            </a:r>
            <a:r>
              <a:rPr lang="en-US" altLang="zh-CN" dirty="0">
                <a:latin typeface="黑体" panose="02010609060101010101" pitchFamily="49" charset="-122"/>
                <a:ea typeface="黑体" panose="02010609060101010101" pitchFamily="49" charset="-122"/>
              </a:rPr>
              <a:t>P1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P5</a:t>
            </a:r>
            <a:r>
              <a:rPr lang="zh-CN" altLang="en-US" dirty="0">
                <a:latin typeface="黑体" panose="02010609060101010101" pitchFamily="49" charset="-122"/>
                <a:ea typeface="黑体" panose="02010609060101010101" pitchFamily="49" charset="-122"/>
              </a:rPr>
              <a:t>。其中</a:t>
            </a:r>
            <a:r>
              <a:rPr lang="en-US" altLang="zh-CN" dirty="0">
                <a:latin typeface="黑体" panose="02010609060101010101" pitchFamily="49" charset="-122"/>
                <a:ea typeface="黑体" panose="02010609060101010101" pitchFamily="49" charset="-122"/>
              </a:rPr>
              <a:t>P1</a:t>
            </a:r>
            <a:r>
              <a:rPr lang="zh-CN" altLang="en-US" dirty="0">
                <a:latin typeface="黑体" panose="02010609060101010101" pitchFamily="49" charset="-122"/>
                <a:ea typeface="黑体" panose="02010609060101010101" pitchFamily="49" charset="-122"/>
              </a:rPr>
              <a:t>已占有</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R1</a:t>
            </a:r>
            <a:r>
              <a:rPr lang="zh-CN" altLang="en-US" dirty="0">
                <a:latin typeface="黑体" panose="02010609060101010101" pitchFamily="49" charset="-122"/>
                <a:ea typeface="黑体" panose="02010609060101010101" pitchFamily="49" charset="-122"/>
              </a:rPr>
              <a:t>，且申请</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R2</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已占有</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R2</a:t>
            </a:r>
            <a:r>
              <a:rPr lang="zh-CN" altLang="en-US" dirty="0">
                <a:latin typeface="黑体" panose="02010609060101010101" pitchFamily="49" charset="-122"/>
                <a:ea typeface="黑体" panose="02010609060101010101" pitchFamily="49" charset="-122"/>
              </a:rPr>
              <a:t>，且申请</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P3</a:t>
            </a:r>
            <a:r>
              <a:rPr lang="zh-CN" altLang="en-US" dirty="0">
                <a:latin typeface="黑体" panose="02010609060101010101" pitchFamily="49" charset="-122"/>
                <a:ea typeface="黑体" panose="02010609060101010101" pitchFamily="49" charset="-122"/>
              </a:rPr>
              <a:t>已占有</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R2</a:t>
            </a:r>
            <a:r>
              <a:rPr lang="zh-CN" altLang="en-US" dirty="0">
                <a:latin typeface="黑体" panose="02010609060101010101" pitchFamily="49" charset="-122"/>
                <a:ea typeface="黑体" panose="02010609060101010101" pitchFamily="49" charset="-122"/>
              </a:rPr>
              <a:t>，且申请</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R2</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P4</a:t>
            </a:r>
            <a:r>
              <a:rPr lang="zh-CN" altLang="en-US" dirty="0">
                <a:latin typeface="黑体" panose="02010609060101010101" pitchFamily="49" charset="-122"/>
                <a:ea typeface="黑体" panose="02010609060101010101" pitchFamily="49" charset="-122"/>
              </a:rPr>
              <a:t>已占有</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R4</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R5</a:t>
            </a:r>
            <a:r>
              <a:rPr lang="zh-CN" altLang="en-US" dirty="0">
                <a:latin typeface="黑体" panose="02010609060101010101" pitchFamily="49" charset="-122"/>
                <a:ea typeface="黑体" panose="02010609060101010101" pitchFamily="49" charset="-122"/>
              </a:rPr>
              <a:t>，且申请</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P5</a:t>
            </a:r>
            <a:r>
              <a:rPr lang="zh-CN" altLang="en-US" dirty="0">
                <a:latin typeface="黑体" panose="02010609060101010101" pitchFamily="49" charset="-122"/>
                <a:ea typeface="黑体" panose="02010609060101010101" pitchFamily="49" charset="-122"/>
              </a:rPr>
              <a:t>已占有</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R3</a:t>
            </a:r>
            <a:r>
              <a:rPr lang="zh-CN" altLang="en-US" dirty="0">
                <a:latin typeface="黑体" panose="02010609060101010101" pitchFamily="49" charset="-122"/>
                <a:ea typeface="黑体" panose="02010609060101010101" pitchFamily="49" charset="-122"/>
              </a:rPr>
              <a:t>，且申请</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a:t>
            </a:r>
            <a:r>
              <a:rPr lang="en-US" altLang="zh-CN" dirty="0">
                <a:latin typeface="黑体" panose="02010609060101010101" pitchFamily="49" charset="-122"/>
                <a:ea typeface="黑体" panose="02010609060101010101" pitchFamily="49" charset="-122"/>
              </a:rPr>
              <a:t>R5</a:t>
            </a:r>
            <a:r>
              <a:rPr lang="zh-CN" altLang="en-US" dirty="0">
                <a:latin typeface="黑体" panose="02010609060101010101" pitchFamily="49" charset="-122"/>
                <a:ea typeface="黑体" panose="02010609060101010101" pitchFamily="49" charset="-122"/>
              </a:rPr>
              <a:t>。</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）画出该时刻的资源分配图；</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）判断该时刻系统是否处于死锁状态。</a:t>
            </a:r>
          </a:p>
        </p:txBody>
      </p:sp>
      <p:sp>
        <p:nvSpPr>
          <p:cNvPr id="82947" name="文本占位符 717826">
            <a:extLst>
              <a:ext uri="{FF2B5EF4-FFF2-40B4-BE49-F238E27FC236}">
                <a16:creationId xmlns:a16="http://schemas.microsoft.com/office/drawing/2014/main" id="{C9DD7008-9041-B8D2-EA77-549239717F4D}"/>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82948" name="动作按钮: 后退或前一项 717827">
            <a:hlinkClick r:id="" action="ppaction://hlinkshowjump?jump=firstslide" highlightClick="1"/>
            <a:extLst>
              <a:ext uri="{FF2B5EF4-FFF2-40B4-BE49-F238E27FC236}">
                <a16:creationId xmlns:a16="http://schemas.microsoft.com/office/drawing/2014/main" id="{9C99602B-7822-C763-EE4F-87EF4BE183B6}"/>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extLst>
      <p:ext uri="{BB962C8B-B14F-4D97-AF65-F5344CB8AC3E}">
        <p14:creationId xmlns:p14="http://schemas.microsoft.com/office/powerpoint/2010/main" val="42168493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829441">
            <a:extLst>
              <a:ext uri="{FF2B5EF4-FFF2-40B4-BE49-F238E27FC236}">
                <a16:creationId xmlns:a16="http://schemas.microsoft.com/office/drawing/2014/main" id="{A248468F-D583-4611-8C5D-97C4118E4F29}"/>
              </a:ext>
            </a:extLst>
          </p:cNvPr>
          <p:cNvSpPr>
            <a:spLocks noGrp="1" noChangeArrowheads="1"/>
          </p:cNvSpPr>
          <p:nvPr>
            <p:ph type="title"/>
          </p:nvPr>
        </p:nvSpPr>
        <p:spPr>
          <a:xfrm>
            <a:off x="539795" y="733516"/>
            <a:ext cx="8207375" cy="648618"/>
          </a:xfrm>
        </p:spPr>
        <p:txBody>
          <a:bodyPr/>
          <a:lstStyle/>
          <a:p>
            <a:pPr eaLnBrk="1" hangingPunct="1"/>
            <a:r>
              <a:rPr lang="en-US" altLang="zh-CN" dirty="0">
                <a:latin typeface="黑体" panose="02010609060101010101" pitchFamily="49" charset="-122"/>
                <a:ea typeface="黑体" panose="02010609060101010101" pitchFamily="49" charset="-122"/>
              </a:rPr>
              <a:t>(1)</a:t>
            </a:r>
            <a:br>
              <a:rPr lang="en-US" altLang="zh-CN" dirty="0"/>
            </a:br>
            <a:br>
              <a:rPr lang="zh-CN" altLang="en-US" dirty="0"/>
            </a:br>
            <a:r>
              <a:rPr lang="zh-CN" altLang="en-US" dirty="0"/>
              <a:t>　</a:t>
            </a:r>
          </a:p>
        </p:txBody>
      </p:sp>
      <p:sp>
        <p:nvSpPr>
          <p:cNvPr id="141315" name="文本占位符 829442">
            <a:extLst>
              <a:ext uri="{FF2B5EF4-FFF2-40B4-BE49-F238E27FC236}">
                <a16:creationId xmlns:a16="http://schemas.microsoft.com/office/drawing/2014/main" id="{D37D2F53-D8B8-4C67-A00A-9CE622220A15}"/>
              </a:ext>
            </a:extLst>
          </p:cNvPr>
          <p:cNvSpPr>
            <a:spLocks noGrp="1" noChangeArrowheads="1"/>
          </p:cNvSpPr>
          <p:nvPr>
            <p:ph idx="1"/>
          </p:nvPr>
        </p:nvSpPr>
        <p:spPr/>
        <p:txBody>
          <a:bodyPr/>
          <a:lstStyle/>
          <a:p>
            <a:pPr eaLnBrk="1" hangingPunct="1"/>
            <a:endParaRPr lang="zh-CN" altLang="zh-CN"/>
          </a:p>
        </p:txBody>
      </p:sp>
      <p:sp>
        <p:nvSpPr>
          <p:cNvPr id="11" name="矩形 10">
            <a:extLst>
              <a:ext uri="{FF2B5EF4-FFF2-40B4-BE49-F238E27FC236}">
                <a16:creationId xmlns:a16="http://schemas.microsoft.com/office/drawing/2014/main" id="{47799693-9B78-9CE8-0E87-762741B41417}"/>
              </a:ext>
            </a:extLst>
          </p:cNvPr>
          <p:cNvSpPr/>
          <p:nvPr/>
        </p:nvSpPr>
        <p:spPr>
          <a:xfrm>
            <a:off x="659255" y="2300258"/>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流程图: 接点 11">
            <a:extLst>
              <a:ext uri="{FF2B5EF4-FFF2-40B4-BE49-F238E27FC236}">
                <a16:creationId xmlns:a16="http://schemas.microsoft.com/office/drawing/2014/main" id="{F6706894-7FEF-5827-B324-E01F739900F6}"/>
              </a:ext>
            </a:extLst>
          </p:cNvPr>
          <p:cNvSpPr/>
          <p:nvPr/>
        </p:nvSpPr>
        <p:spPr>
          <a:xfrm>
            <a:off x="752834" y="242612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流程图: 接点 13">
            <a:extLst>
              <a:ext uri="{FF2B5EF4-FFF2-40B4-BE49-F238E27FC236}">
                <a16:creationId xmlns:a16="http://schemas.microsoft.com/office/drawing/2014/main" id="{DE5F3422-4B7D-5498-213A-9D69D613E970}"/>
              </a:ext>
            </a:extLst>
          </p:cNvPr>
          <p:cNvSpPr/>
          <p:nvPr/>
        </p:nvSpPr>
        <p:spPr>
          <a:xfrm>
            <a:off x="1343473" y="242612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42E9C4E6-39BA-5054-A5EE-107299BE74DE}"/>
              </a:ext>
            </a:extLst>
          </p:cNvPr>
          <p:cNvCxnSpPr>
            <a:cxnSpLocks/>
            <a:endCxn id="18" idx="2"/>
          </p:cNvCxnSpPr>
          <p:nvPr/>
        </p:nvCxnSpPr>
        <p:spPr>
          <a:xfrm flipV="1">
            <a:off x="981434" y="1453388"/>
            <a:ext cx="1091271" cy="846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218E3A45-0B5E-A996-A26C-49766A891A30}"/>
              </a:ext>
            </a:extLst>
          </p:cNvPr>
          <p:cNvCxnSpPr>
            <a:cxnSpLocks/>
            <a:endCxn id="18" idx="3"/>
          </p:cNvCxnSpPr>
          <p:nvPr/>
        </p:nvCxnSpPr>
        <p:spPr>
          <a:xfrm flipV="1">
            <a:off x="1602180" y="1707642"/>
            <a:ext cx="583450" cy="58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22577857-6E1E-05B1-64C3-7DAB65010DE6}"/>
              </a:ext>
            </a:extLst>
          </p:cNvPr>
          <p:cNvSpPr/>
          <p:nvPr/>
        </p:nvSpPr>
        <p:spPr>
          <a:xfrm>
            <a:off x="2072705" y="1093818"/>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1</a:t>
            </a:r>
            <a:endParaRPr lang="zh-CN" altLang="en-US" sz="3200" dirty="0">
              <a:solidFill>
                <a:schemeClr val="tx1"/>
              </a:solidFill>
            </a:endParaRPr>
          </a:p>
        </p:txBody>
      </p:sp>
      <p:sp>
        <p:nvSpPr>
          <p:cNvPr id="19" name="矩形 18">
            <a:extLst>
              <a:ext uri="{FF2B5EF4-FFF2-40B4-BE49-F238E27FC236}">
                <a16:creationId xmlns:a16="http://schemas.microsoft.com/office/drawing/2014/main" id="{F529FA3F-BABF-F1C1-5DC2-ACF19DD9BCB3}"/>
              </a:ext>
            </a:extLst>
          </p:cNvPr>
          <p:cNvSpPr/>
          <p:nvPr/>
        </p:nvSpPr>
        <p:spPr>
          <a:xfrm>
            <a:off x="2750229" y="2290058"/>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流程图: 接点 19">
            <a:extLst>
              <a:ext uri="{FF2B5EF4-FFF2-40B4-BE49-F238E27FC236}">
                <a16:creationId xmlns:a16="http://schemas.microsoft.com/office/drawing/2014/main" id="{3D4CA1D8-DC4B-D46A-8344-0A16C577C1A5}"/>
              </a:ext>
            </a:extLst>
          </p:cNvPr>
          <p:cNvSpPr/>
          <p:nvPr/>
        </p:nvSpPr>
        <p:spPr>
          <a:xfrm>
            <a:off x="2843808" y="241592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49BCB45A-9942-DA40-3199-6B1B67C8B2EB}"/>
              </a:ext>
            </a:extLst>
          </p:cNvPr>
          <p:cNvSpPr/>
          <p:nvPr/>
        </p:nvSpPr>
        <p:spPr>
          <a:xfrm>
            <a:off x="3434447" y="241592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D95D8B0-3629-8DD2-5B6C-E60B9C4F6B2C}"/>
              </a:ext>
            </a:extLst>
          </p:cNvPr>
          <p:cNvSpPr/>
          <p:nvPr/>
        </p:nvSpPr>
        <p:spPr>
          <a:xfrm>
            <a:off x="4995151" y="2334022"/>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1B5A4D98-3906-3E42-3F34-87245428BAAF}"/>
              </a:ext>
            </a:extLst>
          </p:cNvPr>
          <p:cNvSpPr/>
          <p:nvPr/>
        </p:nvSpPr>
        <p:spPr>
          <a:xfrm>
            <a:off x="5088730" y="2459891"/>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3B92E2C7-E7FA-B048-10D7-78D058DDB21F}"/>
              </a:ext>
            </a:extLst>
          </p:cNvPr>
          <p:cNvSpPr/>
          <p:nvPr/>
        </p:nvSpPr>
        <p:spPr>
          <a:xfrm>
            <a:off x="5679369" y="2459891"/>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6A1C0CA-8873-74F8-107E-09459F92BFC7}"/>
              </a:ext>
            </a:extLst>
          </p:cNvPr>
          <p:cNvSpPr/>
          <p:nvPr/>
        </p:nvSpPr>
        <p:spPr>
          <a:xfrm>
            <a:off x="7240073" y="2347237"/>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4</a:t>
            </a:r>
            <a:endParaRPr lang="zh-CN" altLang="en-US" sz="3200" dirty="0">
              <a:solidFill>
                <a:schemeClr val="tx1"/>
              </a:solidFill>
            </a:endParaRPr>
          </a:p>
        </p:txBody>
      </p:sp>
      <p:sp>
        <p:nvSpPr>
          <p:cNvPr id="26" name="矩形 25">
            <a:extLst>
              <a:ext uri="{FF2B5EF4-FFF2-40B4-BE49-F238E27FC236}">
                <a16:creationId xmlns:a16="http://schemas.microsoft.com/office/drawing/2014/main" id="{831C6ACE-04A8-7849-7112-E9031AE92876}"/>
              </a:ext>
            </a:extLst>
          </p:cNvPr>
          <p:cNvSpPr/>
          <p:nvPr/>
        </p:nvSpPr>
        <p:spPr>
          <a:xfrm>
            <a:off x="8076743" y="3832959"/>
            <a:ext cx="771103"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流程图: 接点 26">
            <a:extLst>
              <a:ext uri="{FF2B5EF4-FFF2-40B4-BE49-F238E27FC236}">
                <a16:creationId xmlns:a16="http://schemas.microsoft.com/office/drawing/2014/main" id="{C853518E-2792-15A2-98BA-1334305AAB9D}"/>
              </a:ext>
            </a:extLst>
          </p:cNvPr>
          <p:cNvSpPr/>
          <p:nvPr/>
        </p:nvSpPr>
        <p:spPr>
          <a:xfrm>
            <a:off x="8233694" y="395850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164509E-FDCD-9192-C1BB-9231A22678F3}"/>
              </a:ext>
            </a:extLst>
          </p:cNvPr>
          <p:cNvSpPr/>
          <p:nvPr/>
        </p:nvSpPr>
        <p:spPr>
          <a:xfrm>
            <a:off x="5325104" y="1107922"/>
            <a:ext cx="771103"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流程图: 接点 29">
            <a:extLst>
              <a:ext uri="{FF2B5EF4-FFF2-40B4-BE49-F238E27FC236}">
                <a16:creationId xmlns:a16="http://schemas.microsoft.com/office/drawing/2014/main" id="{80329EBA-DE9F-13C8-589E-CBD6A3F5C792}"/>
              </a:ext>
            </a:extLst>
          </p:cNvPr>
          <p:cNvSpPr/>
          <p:nvPr/>
        </p:nvSpPr>
        <p:spPr>
          <a:xfrm>
            <a:off x="5482055" y="1233470"/>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1A5FCF3-97F2-C6D3-455C-FDD8762A08DF}"/>
              </a:ext>
            </a:extLst>
          </p:cNvPr>
          <p:cNvSpPr/>
          <p:nvPr/>
        </p:nvSpPr>
        <p:spPr>
          <a:xfrm>
            <a:off x="1987341" y="3698293"/>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2</a:t>
            </a:r>
            <a:endParaRPr lang="zh-CN" altLang="en-US" sz="3200" dirty="0">
              <a:solidFill>
                <a:schemeClr val="tx1"/>
              </a:solidFill>
            </a:endParaRPr>
          </a:p>
        </p:txBody>
      </p:sp>
      <p:sp>
        <p:nvSpPr>
          <p:cNvPr id="141312" name="椭圆 141311">
            <a:extLst>
              <a:ext uri="{FF2B5EF4-FFF2-40B4-BE49-F238E27FC236}">
                <a16:creationId xmlns:a16="http://schemas.microsoft.com/office/drawing/2014/main" id="{C70AEE9A-2028-72EF-7C01-59A714E11658}"/>
              </a:ext>
            </a:extLst>
          </p:cNvPr>
          <p:cNvSpPr/>
          <p:nvPr/>
        </p:nvSpPr>
        <p:spPr>
          <a:xfrm>
            <a:off x="4173170" y="3777001"/>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3</a:t>
            </a:r>
            <a:endParaRPr lang="zh-CN" altLang="en-US" sz="3200" dirty="0">
              <a:solidFill>
                <a:schemeClr val="tx1"/>
              </a:solidFill>
            </a:endParaRPr>
          </a:p>
        </p:txBody>
      </p:sp>
      <p:sp>
        <p:nvSpPr>
          <p:cNvPr id="141313" name="椭圆 141312">
            <a:extLst>
              <a:ext uri="{FF2B5EF4-FFF2-40B4-BE49-F238E27FC236}">
                <a16:creationId xmlns:a16="http://schemas.microsoft.com/office/drawing/2014/main" id="{103D378B-847E-91AF-9D27-BB9A271B887F}"/>
              </a:ext>
            </a:extLst>
          </p:cNvPr>
          <p:cNvSpPr/>
          <p:nvPr/>
        </p:nvSpPr>
        <p:spPr>
          <a:xfrm>
            <a:off x="6291295" y="3778818"/>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5</a:t>
            </a:r>
            <a:endParaRPr lang="zh-CN" altLang="en-US" sz="3200" dirty="0">
              <a:solidFill>
                <a:schemeClr val="tx1"/>
              </a:solidFill>
            </a:endParaRPr>
          </a:p>
        </p:txBody>
      </p:sp>
      <p:cxnSp>
        <p:nvCxnSpPr>
          <p:cNvPr id="141318" name="直接箭头连接符 141317">
            <a:extLst>
              <a:ext uri="{FF2B5EF4-FFF2-40B4-BE49-F238E27FC236}">
                <a16:creationId xmlns:a16="http://schemas.microsoft.com/office/drawing/2014/main" id="{04399E5A-BA9A-5F43-BEF5-3A3592D74D17}"/>
              </a:ext>
            </a:extLst>
          </p:cNvPr>
          <p:cNvCxnSpPr>
            <a:cxnSpLocks/>
            <a:stCxn id="18" idx="5"/>
            <a:endCxn id="19" idx="0"/>
          </p:cNvCxnSpPr>
          <p:nvPr/>
        </p:nvCxnSpPr>
        <p:spPr>
          <a:xfrm>
            <a:off x="2730883" y="1707642"/>
            <a:ext cx="667418" cy="58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1" name="直接箭头连接符 141320">
            <a:extLst>
              <a:ext uri="{FF2B5EF4-FFF2-40B4-BE49-F238E27FC236}">
                <a16:creationId xmlns:a16="http://schemas.microsoft.com/office/drawing/2014/main" id="{F0F336C5-8233-FF6F-9623-2B6FC2380784}"/>
              </a:ext>
            </a:extLst>
          </p:cNvPr>
          <p:cNvCxnSpPr>
            <a:cxnSpLocks/>
            <a:stCxn id="18" idx="6"/>
            <a:endCxn id="29" idx="1"/>
          </p:cNvCxnSpPr>
          <p:nvPr/>
        </p:nvCxnSpPr>
        <p:spPr>
          <a:xfrm>
            <a:off x="2843808" y="1453388"/>
            <a:ext cx="2481296" cy="14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6" name="直接箭头连接符 141325">
            <a:extLst>
              <a:ext uri="{FF2B5EF4-FFF2-40B4-BE49-F238E27FC236}">
                <a16:creationId xmlns:a16="http://schemas.microsoft.com/office/drawing/2014/main" id="{3BEA93D0-E076-5166-201E-AFBDDB090877}"/>
              </a:ext>
            </a:extLst>
          </p:cNvPr>
          <p:cNvCxnSpPr>
            <a:cxnSpLocks/>
            <a:stCxn id="31" idx="1"/>
            <a:endCxn id="11" idx="2"/>
          </p:cNvCxnSpPr>
          <p:nvPr/>
        </p:nvCxnSpPr>
        <p:spPr>
          <a:xfrm flipH="1" flipV="1">
            <a:off x="1307327" y="3019396"/>
            <a:ext cx="792939" cy="784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9" name="直接箭头连接符 141328">
            <a:extLst>
              <a:ext uri="{FF2B5EF4-FFF2-40B4-BE49-F238E27FC236}">
                <a16:creationId xmlns:a16="http://schemas.microsoft.com/office/drawing/2014/main" id="{F4475213-1179-0AD0-1EBD-6B62306A99F9}"/>
              </a:ext>
            </a:extLst>
          </p:cNvPr>
          <p:cNvCxnSpPr>
            <a:cxnSpLocks/>
            <a:endCxn id="31" idx="7"/>
          </p:cNvCxnSpPr>
          <p:nvPr/>
        </p:nvCxnSpPr>
        <p:spPr>
          <a:xfrm flipH="1">
            <a:off x="2645519" y="3009196"/>
            <a:ext cx="386550" cy="794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2" name="直接箭头连接符 141331">
            <a:extLst>
              <a:ext uri="{FF2B5EF4-FFF2-40B4-BE49-F238E27FC236}">
                <a16:creationId xmlns:a16="http://schemas.microsoft.com/office/drawing/2014/main" id="{97F425D8-215E-818A-2570-5164D56B3D5A}"/>
              </a:ext>
            </a:extLst>
          </p:cNvPr>
          <p:cNvCxnSpPr>
            <a:cxnSpLocks/>
            <a:endCxn id="141312" idx="1"/>
          </p:cNvCxnSpPr>
          <p:nvPr/>
        </p:nvCxnSpPr>
        <p:spPr>
          <a:xfrm>
            <a:off x="3626756" y="3019396"/>
            <a:ext cx="659339" cy="862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4" name="直接箭头连接符 141333">
            <a:extLst>
              <a:ext uri="{FF2B5EF4-FFF2-40B4-BE49-F238E27FC236}">
                <a16:creationId xmlns:a16="http://schemas.microsoft.com/office/drawing/2014/main" id="{99838B6C-9A07-1A49-AA5D-1AF2F02090B6}"/>
              </a:ext>
            </a:extLst>
          </p:cNvPr>
          <p:cNvCxnSpPr>
            <a:cxnSpLocks/>
            <a:endCxn id="19" idx="2"/>
          </p:cNvCxnSpPr>
          <p:nvPr/>
        </p:nvCxnSpPr>
        <p:spPr>
          <a:xfrm flipH="1" flipV="1">
            <a:off x="3398301" y="3009196"/>
            <a:ext cx="774869" cy="1155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6" name="直接箭头连接符 141335">
            <a:extLst>
              <a:ext uri="{FF2B5EF4-FFF2-40B4-BE49-F238E27FC236}">
                <a16:creationId xmlns:a16="http://schemas.microsoft.com/office/drawing/2014/main" id="{35EE5871-874F-8B05-B0BB-01BC964EA458}"/>
              </a:ext>
            </a:extLst>
          </p:cNvPr>
          <p:cNvCxnSpPr>
            <a:cxnSpLocks/>
            <a:stCxn id="141312" idx="7"/>
            <a:endCxn id="22" idx="2"/>
          </p:cNvCxnSpPr>
          <p:nvPr/>
        </p:nvCxnSpPr>
        <p:spPr>
          <a:xfrm flipV="1">
            <a:off x="4831348" y="3053160"/>
            <a:ext cx="811875" cy="829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9" name="直接箭头连接符 141338">
            <a:extLst>
              <a:ext uri="{FF2B5EF4-FFF2-40B4-BE49-F238E27FC236}">
                <a16:creationId xmlns:a16="http://schemas.microsoft.com/office/drawing/2014/main" id="{854E608D-9441-AEE1-8BE4-8FDDD73537C7}"/>
              </a:ext>
            </a:extLst>
          </p:cNvPr>
          <p:cNvCxnSpPr>
            <a:cxnSpLocks/>
            <a:endCxn id="141313" idx="1"/>
          </p:cNvCxnSpPr>
          <p:nvPr/>
        </p:nvCxnSpPr>
        <p:spPr>
          <a:xfrm>
            <a:off x="5929460" y="3054285"/>
            <a:ext cx="474760" cy="829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41" name="直接箭头连接符 141340">
            <a:extLst>
              <a:ext uri="{FF2B5EF4-FFF2-40B4-BE49-F238E27FC236}">
                <a16:creationId xmlns:a16="http://schemas.microsoft.com/office/drawing/2014/main" id="{60022DBD-AF94-9938-31A5-A406777ABF5B}"/>
              </a:ext>
            </a:extLst>
          </p:cNvPr>
          <p:cNvCxnSpPr>
            <a:cxnSpLocks/>
            <a:endCxn id="26" idx="1"/>
          </p:cNvCxnSpPr>
          <p:nvPr/>
        </p:nvCxnSpPr>
        <p:spPr>
          <a:xfrm>
            <a:off x="7062398" y="4162658"/>
            <a:ext cx="1014345" cy="2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43" name="直接箭头连接符 141342">
            <a:extLst>
              <a:ext uri="{FF2B5EF4-FFF2-40B4-BE49-F238E27FC236}">
                <a16:creationId xmlns:a16="http://schemas.microsoft.com/office/drawing/2014/main" id="{669DDEDF-3AB8-0ADD-06C1-E2D8C01B772C}"/>
              </a:ext>
            </a:extLst>
          </p:cNvPr>
          <p:cNvCxnSpPr>
            <a:cxnSpLocks/>
            <a:endCxn id="25" idx="5"/>
          </p:cNvCxnSpPr>
          <p:nvPr/>
        </p:nvCxnSpPr>
        <p:spPr>
          <a:xfrm flipH="1" flipV="1">
            <a:off x="7898251" y="2961061"/>
            <a:ext cx="564043" cy="871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45" name="直接箭头连接符 141344">
            <a:extLst>
              <a:ext uri="{FF2B5EF4-FFF2-40B4-BE49-F238E27FC236}">
                <a16:creationId xmlns:a16="http://schemas.microsoft.com/office/drawing/2014/main" id="{9C1FC3B2-171C-6A97-62C8-719221254C66}"/>
              </a:ext>
            </a:extLst>
          </p:cNvPr>
          <p:cNvCxnSpPr>
            <a:cxnSpLocks/>
            <a:endCxn id="22" idx="3"/>
          </p:cNvCxnSpPr>
          <p:nvPr/>
        </p:nvCxnSpPr>
        <p:spPr>
          <a:xfrm flipH="1" flipV="1">
            <a:off x="6291295" y="2693591"/>
            <a:ext cx="948778" cy="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47" name="直接箭头连接符 141346">
            <a:extLst>
              <a:ext uri="{FF2B5EF4-FFF2-40B4-BE49-F238E27FC236}">
                <a16:creationId xmlns:a16="http://schemas.microsoft.com/office/drawing/2014/main" id="{4CC54CED-176D-CF3C-3B29-35DB41E14F18}"/>
              </a:ext>
            </a:extLst>
          </p:cNvPr>
          <p:cNvCxnSpPr>
            <a:cxnSpLocks/>
            <a:stCxn id="29" idx="3"/>
            <a:endCxn id="25" idx="1"/>
          </p:cNvCxnSpPr>
          <p:nvPr/>
        </p:nvCxnSpPr>
        <p:spPr>
          <a:xfrm>
            <a:off x="6096207" y="1467491"/>
            <a:ext cx="1256791" cy="985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1349" name="文本框 141348">
            <a:extLst>
              <a:ext uri="{FF2B5EF4-FFF2-40B4-BE49-F238E27FC236}">
                <a16:creationId xmlns:a16="http://schemas.microsoft.com/office/drawing/2014/main" id="{2C813925-C711-8234-8180-D55E274EC871}"/>
              </a:ext>
            </a:extLst>
          </p:cNvPr>
          <p:cNvSpPr txBox="1"/>
          <p:nvPr/>
        </p:nvSpPr>
        <p:spPr>
          <a:xfrm>
            <a:off x="85364" y="2346583"/>
            <a:ext cx="657416" cy="646331"/>
          </a:xfrm>
          <a:prstGeom prst="rect">
            <a:avLst/>
          </a:prstGeom>
          <a:noFill/>
        </p:spPr>
        <p:txBody>
          <a:bodyPr wrap="square" rtlCol="0">
            <a:spAutoFit/>
          </a:bodyPr>
          <a:lstStyle/>
          <a:p>
            <a:r>
              <a:rPr lang="en-US" altLang="zh-CN" sz="3600" dirty="0">
                <a:solidFill>
                  <a:schemeClr val="tx1"/>
                </a:solidFill>
              </a:rPr>
              <a:t>R</a:t>
            </a:r>
            <a:r>
              <a:rPr lang="en-US" altLang="zh-CN" sz="3600" baseline="-25000" dirty="0">
                <a:solidFill>
                  <a:schemeClr val="tx1"/>
                </a:solidFill>
              </a:rPr>
              <a:t>1</a:t>
            </a:r>
            <a:endParaRPr lang="zh-CN" altLang="en-US" sz="3600" dirty="0">
              <a:solidFill>
                <a:schemeClr val="tx1"/>
              </a:solidFill>
            </a:endParaRPr>
          </a:p>
        </p:txBody>
      </p:sp>
      <p:sp>
        <p:nvSpPr>
          <p:cNvPr id="141350" name="文本框 141349">
            <a:extLst>
              <a:ext uri="{FF2B5EF4-FFF2-40B4-BE49-F238E27FC236}">
                <a16:creationId xmlns:a16="http://schemas.microsoft.com/office/drawing/2014/main" id="{80E6557E-B062-ADCA-914E-5BAAE8F8B533}"/>
              </a:ext>
            </a:extLst>
          </p:cNvPr>
          <p:cNvSpPr txBox="1"/>
          <p:nvPr/>
        </p:nvSpPr>
        <p:spPr>
          <a:xfrm>
            <a:off x="2142039" y="2300258"/>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2</a:t>
            </a:r>
            <a:endParaRPr lang="zh-CN" altLang="en-US" sz="3600" dirty="0">
              <a:solidFill>
                <a:schemeClr val="tx1"/>
              </a:solidFill>
            </a:endParaRPr>
          </a:p>
        </p:txBody>
      </p:sp>
      <p:sp>
        <p:nvSpPr>
          <p:cNvPr id="141351" name="文本框 141350">
            <a:extLst>
              <a:ext uri="{FF2B5EF4-FFF2-40B4-BE49-F238E27FC236}">
                <a16:creationId xmlns:a16="http://schemas.microsoft.com/office/drawing/2014/main" id="{E865CD86-B13A-54A0-D37E-2259AC99C1E7}"/>
              </a:ext>
            </a:extLst>
          </p:cNvPr>
          <p:cNvSpPr txBox="1"/>
          <p:nvPr/>
        </p:nvSpPr>
        <p:spPr>
          <a:xfrm>
            <a:off x="4440821" y="2368074"/>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3</a:t>
            </a:r>
            <a:endParaRPr lang="zh-CN" altLang="en-US" sz="3600" dirty="0">
              <a:solidFill>
                <a:schemeClr val="tx1"/>
              </a:solidFill>
            </a:endParaRPr>
          </a:p>
        </p:txBody>
      </p:sp>
      <p:sp>
        <p:nvSpPr>
          <p:cNvPr id="141352" name="文本框 141351">
            <a:extLst>
              <a:ext uri="{FF2B5EF4-FFF2-40B4-BE49-F238E27FC236}">
                <a16:creationId xmlns:a16="http://schemas.microsoft.com/office/drawing/2014/main" id="{5DA825F7-2C72-88F2-FD76-6FDC87C779A5}"/>
              </a:ext>
            </a:extLst>
          </p:cNvPr>
          <p:cNvSpPr txBox="1"/>
          <p:nvPr/>
        </p:nvSpPr>
        <p:spPr>
          <a:xfrm>
            <a:off x="5431673" y="502752"/>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4</a:t>
            </a:r>
            <a:endParaRPr lang="zh-CN" altLang="en-US" sz="3600" dirty="0">
              <a:solidFill>
                <a:schemeClr val="tx1"/>
              </a:solidFill>
            </a:endParaRPr>
          </a:p>
        </p:txBody>
      </p:sp>
      <p:sp>
        <p:nvSpPr>
          <p:cNvPr id="141353" name="文本框 141352">
            <a:extLst>
              <a:ext uri="{FF2B5EF4-FFF2-40B4-BE49-F238E27FC236}">
                <a16:creationId xmlns:a16="http://schemas.microsoft.com/office/drawing/2014/main" id="{7608B186-7DE2-DF37-22C2-CB6356DF7815}"/>
              </a:ext>
            </a:extLst>
          </p:cNvPr>
          <p:cNvSpPr txBox="1"/>
          <p:nvPr/>
        </p:nvSpPr>
        <p:spPr>
          <a:xfrm>
            <a:off x="8418462" y="3164670"/>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5</a:t>
            </a:r>
            <a:endParaRPr lang="zh-CN" altLang="en-US" sz="3600" dirty="0">
              <a:solidFill>
                <a:schemeClr val="tx1"/>
              </a:solidFill>
            </a:endParaRPr>
          </a:p>
        </p:txBody>
      </p:sp>
    </p:spTree>
    <p:extLst>
      <p:ext uri="{BB962C8B-B14F-4D97-AF65-F5344CB8AC3E}">
        <p14:creationId xmlns:p14="http://schemas.microsoft.com/office/powerpoint/2010/main" val="392824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3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3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3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3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1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3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3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1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13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13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1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829441">
            <a:extLst>
              <a:ext uri="{FF2B5EF4-FFF2-40B4-BE49-F238E27FC236}">
                <a16:creationId xmlns:a16="http://schemas.microsoft.com/office/drawing/2014/main" id="{A248468F-D583-4611-8C5D-97C4118E4F29}"/>
              </a:ext>
            </a:extLst>
          </p:cNvPr>
          <p:cNvSpPr>
            <a:spLocks noGrp="1" noChangeArrowheads="1"/>
          </p:cNvSpPr>
          <p:nvPr>
            <p:ph type="title"/>
          </p:nvPr>
        </p:nvSpPr>
        <p:spPr>
          <a:xfrm>
            <a:off x="370271" y="741653"/>
            <a:ext cx="8207375" cy="1118216"/>
          </a:xfrm>
        </p:spPr>
        <p:txBody>
          <a:bodyPr/>
          <a:lstStyle/>
          <a:p>
            <a:pPr eaLnBrk="1" hangingPunct="1"/>
            <a:r>
              <a:rPr lang="en-US" altLang="zh-CN" dirty="0">
                <a:latin typeface="黑体" panose="02010609060101010101" pitchFamily="49" charset="-122"/>
                <a:ea typeface="黑体" panose="02010609060101010101" pitchFamily="49" charset="-122"/>
              </a:rPr>
              <a:t>(2)Available = (0,0,1,0,0)</a:t>
            </a:r>
            <a:r>
              <a:rPr lang="zh-CN" altLang="en-US" dirty="0">
                <a:latin typeface="黑体" panose="02010609060101010101" pitchFamily="49" charset="-122"/>
                <a:ea typeface="黑体" panose="02010609060101010101" pitchFamily="49" charset="-122"/>
              </a:rPr>
              <a:t>，可以满足</a:t>
            </a:r>
            <a:r>
              <a:rPr lang="en-US" altLang="zh-CN" sz="2400" dirty="0">
                <a:solidFill>
                  <a:schemeClr val="tx1"/>
                </a:solidFill>
              </a:rPr>
              <a:t>P</a:t>
            </a:r>
            <a:r>
              <a:rPr lang="en-US" altLang="zh-CN" sz="2400" baseline="-25000" dirty="0">
                <a:solidFill>
                  <a:schemeClr val="tx1"/>
                </a:solidFill>
              </a:rPr>
              <a:t>4</a:t>
            </a:r>
            <a:r>
              <a:rPr lang="zh-CN" altLang="en-US" dirty="0">
                <a:latin typeface="黑体" panose="02010609060101010101" pitchFamily="49" charset="-122"/>
                <a:ea typeface="黑体" panose="02010609060101010101" pitchFamily="49" charset="-122"/>
              </a:rPr>
              <a:t>的要求，</a:t>
            </a:r>
            <a:r>
              <a:rPr lang="en-US" altLang="zh-CN" sz="2400" dirty="0">
                <a:solidFill>
                  <a:schemeClr val="tx1"/>
                </a:solidFill>
              </a:rPr>
              <a:t> P</a:t>
            </a:r>
            <a:r>
              <a:rPr lang="en-US" altLang="zh-CN" sz="2400" baseline="-25000" dirty="0">
                <a:solidFill>
                  <a:schemeClr val="tx1"/>
                </a:solidFill>
              </a:rPr>
              <a:t>4</a:t>
            </a:r>
            <a:r>
              <a:rPr lang="zh-CN" altLang="en-US" dirty="0">
                <a:latin typeface="黑体" panose="02010609060101010101" pitchFamily="49" charset="-122"/>
                <a:ea typeface="黑体" panose="02010609060101010101" pitchFamily="49" charset="-122"/>
              </a:rPr>
              <a:t>执行完毕后，系统状态如下：</a:t>
            </a:r>
            <a:br>
              <a:rPr lang="en-US" altLang="zh-CN" dirty="0"/>
            </a:br>
            <a:br>
              <a:rPr lang="zh-CN" altLang="en-US" dirty="0"/>
            </a:br>
            <a:r>
              <a:rPr lang="zh-CN" altLang="en-US" dirty="0"/>
              <a:t>　</a:t>
            </a:r>
          </a:p>
        </p:txBody>
      </p:sp>
      <p:sp>
        <p:nvSpPr>
          <p:cNvPr id="141315" name="文本占位符 829442">
            <a:extLst>
              <a:ext uri="{FF2B5EF4-FFF2-40B4-BE49-F238E27FC236}">
                <a16:creationId xmlns:a16="http://schemas.microsoft.com/office/drawing/2014/main" id="{D37D2F53-D8B8-4C67-A00A-9CE622220A15}"/>
              </a:ext>
            </a:extLst>
          </p:cNvPr>
          <p:cNvSpPr>
            <a:spLocks noGrp="1" noChangeArrowheads="1"/>
          </p:cNvSpPr>
          <p:nvPr>
            <p:ph idx="1"/>
          </p:nvPr>
        </p:nvSpPr>
        <p:spPr/>
        <p:txBody>
          <a:bodyPr/>
          <a:lstStyle/>
          <a:p>
            <a:pPr eaLnBrk="1" hangingPunct="1"/>
            <a:endParaRPr lang="zh-CN" altLang="zh-CN"/>
          </a:p>
        </p:txBody>
      </p:sp>
      <p:sp>
        <p:nvSpPr>
          <p:cNvPr id="11" name="矩形 10">
            <a:extLst>
              <a:ext uri="{FF2B5EF4-FFF2-40B4-BE49-F238E27FC236}">
                <a16:creationId xmlns:a16="http://schemas.microsoft.com/office/drawing/2014/main" id="{47799693-9B78-9CE8-0E87-762741B41417}"/>
              </a:ext>
            </a:extLst>
          </p:cNvPr>
          <p:cNvSpPr/>
          <p:nvPr/>
        </p:nvSpPr>
        <p:spPr>
          <a:xfrm>
            <a:off x="604549" y="3411774"/>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流程图: 接点 11">
            <a:extLst>
              <a:ext uri="{FF2B5EF4-FFF2-40B4-BE49-F238E27FC236}">
                <a16:creationId xmlns:a16="http://schemas.microsoft.com/office/drawing/2014/main" id="{F6706894-7FEF-5827-B324-E01F739900F6}"/>
              </a:ext>
            </a:extLst>
          </p:cNvPr>
          <p:cNvSpPr/>
          <p:nvPr/>
        </p:nvSpPr>
        <p:spPr>
          <a:xfrm>
            <a:off x="698128" y="353764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流程图: 接点 13">
            <a:extLst>
              <a:ext uri="{FF2B5EF4-FFF2-40B4-BE49-F238E27FC236}">
                <a16:creationId xmlns:a16="http://schemas.microsoft.com/office/drawing/2014/main" id="{DE5F3422-4B7D-5498-213A-9D69D613E970}"/>
              </a:ext>
            </a:extLst>
          </p:cNvPr>
          <p:cNvSpPr/>
          <p:nvPr/>
        </p:nvSpPr>
        <p:spPr>
          <a:xfrm>
            <a:off x="1288767" y="353764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42E9C4E6-39BA-5054-A5EE-107299BE74DE}"/>
              </a:ext>
            </a:extLst>
          </p:cNvPr>
          <p:cNvCxnSpPr>
            <a:cxnSpLocks/>
            <a:endCxn id="18" idx="2"/>
          </p:cNvCxnSpPr>
          <p:nvPr/>
        </p:nvCxnSpPr>
        <p:spPr>
          <a:xfrm flipV="1">
            <a:off x="926728" y="2564904"/>
            <a:ext cx="1091271" cy="846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218E3A45-0B5E-A996-A26C-49766A891A30}"/>
              </a:ext>
            </a:extLst>
          </p:cNvPr>
          <p:cNvCxnSpPr>
            <a:cxnSpLocks/>
            <a:endCxn id="18" idx="3"/>
          </p:cNvCxnSpPr>
          <p:nvPr/>
        </p:nvCxnSpPr>
        <p:spPr>
          <a:xfrm flipV="1">
            <a:off x="1547474" y="2819158"/>
            <a:ext cx="583450" cy="58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22577857-6E1E-05B1-64C3-7DAB65010DE6}"/>
              </a:ext>
            </a:extLst>
          </p:cNvPr>
          <p:cNvSpPr/>
          <p:nvPr/>
        </p:nvSpPr>
        <p:spPr>
          <a:xfrm>
            <a:off x="2017999" y="2205334"/>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1</a:t>
            </a:r>
            <a:endParaRPr lang="zh-CN" altLang="en-US" sz="3200" dirty="0">
              <a:solidFill>
                <a:schemeClr val="tx1"/>
              </a:solidFill>
            </a:endParaRPr>
          </a:p>
        </p:txBody>
      </p:sp>
      <p:sp>
        <p:nvSpPr>
          <p:cNvPr id="19" name="矩形 18">
            <a:extLst>
              <a:ext uri="{FF2B5EF4-FFF2-40B4-BE49-F238E27FC236}">
                <a16:creationId xmlns:a16="http://schemas.microsoft.com/office/drawing/2014/main" id="{F529FA3F-BABF-F1C1-5DC2-ACF19DD9BCB3}"/>
              </a:ext>
            </a:extLst>
          </p:cNvPr>
          <p:cNvSpPr/>
          <p:nvPr/>
        </p:nvSpPr>
        <p:spPr>
          <a:xfrm>
            <a:off x="2695523" y="3401574"/>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流程图: 接点 19">
            <a:extLst>
              <a:ext uri="{FF2B5EF4-FFF2-40B4-BE49-F238E27FC236}">
                <a16:creationId xmlns:a16="http://schemas.microsoft.com/office/drawing/2014/main" id="{3D4CA1D8-DC4B-D46A-8344-0A16C577C1A5}"/>
              </a:ext>
            </a:extLst>
          </p:cNvPr>
          <p:cNvSpPr/>
          <p:nvPr/>
        </p:nvSpPr>
        <p:spPr>
          <a:xfrm>
            <a:off x="2789102" y="352744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49BCB45A-9942-DA40-3199-6B1B67C8B2EB}"/>
              </a:ext>
            </a:extLst>
          </p:cNvPr>
          <p:cNvSpPr/>
          <p:nvPr/>
        </p:nvSpPr>
        <p:spPr>
          <a:xfrm>
            <a:off x="3379741" y="352744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D95D8B0-3629-8DD2-5B6C-E60B9C4F6B2C}"/>
              </a:ext>
            </a:extLst>
          </p:cNvPr>
          <p:cNvSpPr/>
          <p:nvPr/>
        </p:nvSpPr>
        <p:spPr>
          <a:xfrm>
            <a:off x="4940445" y="3445538"/>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1B5A4D98-3906-3E42-3F34-87245428BAAF}"/>
              </a:ext>
            </a:extLst>
          </p:cNvPr>
          <p:cNvSpPr/>
          <p:nvPr/>
        </p:nvSpPr>
        <p:spPr>
          <a:xfrm>
            <a:off x="5034024" y="357140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3B92E2C7-E7FA-B048-10D7-78D058DDB21F}"/>
              </a:ext>
            </a:extLst>
          </p:cNvPr>
          <p:cNvSpPr/>
          <p:nvPr/>
        </p:nvSpPr>
        <p:spPr>
          <a:xfrm>
            <a:off x="5624663" y="357140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6A1C0CA-8873-74F8-107E-09459F92BFC7}"/>
              </a:ext>
            </a:extLst>
          </p:cNvPr>
          <p:cNvSpPr/>
          <p:nvPr/>
        </p:nvSpPr>
        <p:spPr>
          <a:xfrm>
            <a:off x="7185367" y="3458753"/>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4</a:t>
            </a:r>
            <a:endParaRPr lang="zh-CN" altLang="en-US" sz="3200" dirty="0">
              <a:solidFill>
                <a:schemeClr val="tx1"/>
              </a:solidFill>
            </a:endParaRPr>
          </a:p>
        </p:txBody>
      </p:sp>
      <p:sp>
        <p:nvSpPr>
          <p:cNvPr id="26" name="矩形 25">
            <a:extLst>
              <a:ext uri="{FF2B5EF4-FFF2-40B4-BE49-F238E27FC236}">
                <a16:creationId xmlns:a16="http://schemas.microsoft.com/office/drawing/2014/main" id="{831C6ACE-04A8-7849-7112-E9031AE92876}"/>
              </a:ext>
            </a:extLst>
          </p:cNvPr>
          <p:cNvSpPr/>
          <p:nvPr/>
        </p:nvSpPr>
        <p:spPr>
          <a:xfrm>
            <a:off x="8022037" y="4944475"/>
            <a:ext cx="771103"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流程图: 接点 26">
            <a:extLst>
              <a:ext uri="{FF2B5EF4-FFF2-40B4-BE49-F238E27FC236}">
                <a16:creationId xmlns:a16="http://schemas.microsoft.com/office/drawing/2014/main" id="{C853518E-2792-15A2-98BA-1334305AAB9D}"/>
              </a:ext>
            </a:extLst>
          </p:cNvPr>
          <p:cNvSpPr/>
          <p:nvPr/>
        </p:nvSpPr>
        <p:spPr>
          <a:xfrm>
            <a:off x="8178988" y="507002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164509E-FDCD-9192-C1BB-9231A22678F3}"/>
              </a:ext>
            </a:extLst>
          </p:cNvPr>
          <p:cNvSpPr/>
          <p:nvPr/>
        </p:nvSpPr>
        <p:spPr>
          <a:xfrm>
            <a:off x="5270398" y="2219438"/>
            <a:ext cx="771103"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流程图: 接点 29">
            <a:extLst>
              <a:ext uri="{FF2B5EF4-FFF2-40B4-BE49-F238E27FC236}">
                <a16:creationId xmlns:a16="http://schemas.microsoft.com/office/drawing/2014/main" id="{80329EBA-DE9F-13C8-589E-CBD6A3F5C792}"/>
              </a:ext>
            </a:extLst>
          </p:cNvPr>
          <p:cNvSpPr/>
          <p:nvPr/>
        </p:nvSpPr>
        <p:spPr>
          <a:xfrm>
            <a:off x="5427349" y="2344986"/>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1A5FCF3-97F2-C6D3-455C-FDD8762A08DF}"/>
              </a:ext>
            </a:extLst>
          </p:cNvPr>
          <p:cNvSpPr/>
          <p:nvPr/>
        </p:nvSpPr>
        <p:spPr>
          <a:xfrm>
            <a:off x="1932635" y="4809809"/>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2</a:t>
            </a:r>
            <a:endParaRPr lang="zh-CN" altLang="en-US" sz="3200" dirty="0">
              <a:solidFill>
                <a:schemeClr val="tx1"/>
              </a:solidFill>
            </a:endParaRPr>
          </a:p>
        </p:txBody>
      </p:sp>
      <p:sp>
        <p:nvSpPr>
          <p:cNvPr id="141312" name="椭圆 141311">
            <a:extLst>
              <a:ext uri="{FF2B5EF4-FFF2-40B4-BE49-F238E27FC236}">
                <a16:creationId xmlns:a16="http://schemas.microsoft.com/office/drawing/2014/main" id="{C70AEE9A-2028-72EF-7C01-59A714E11658}"/>
              </a:ext>
            </a:extLst>
          </p:cNvPr>
          <p:cNvSpPr/>
          <p:nvPr/>
        </p:nvSpPr>
        <p:spPr>
          <a:xfrm>
            <a:off x="4118464" y="4888517"/>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3</a:t>
            </a:r>
            <a:endParaRPr lang="zh-CN" altLang="en-US" sz="3200" dirty="0">
              <a:solidFill>
                <a:schemeClr val="tx1"/>
              </a:solidFill>
            </a:endParaRPr>
          </a:p>
        </p:txBody>
      </p:sp>
      <p:sp>
        <p:nvSpPr>
          <p:cNvPr id="141313" name="椭圆 141312">
            <a:extLst>
              <a:ext uri="{FF2B5EF4-FFF2-40B4-BE49-F238E27FC236}">
                <a16:creationId xmlns:a16="http://schemas.microsoft.com/office/drawing/2014/main" id="{103D378B-847E-91AF-9D27-BB9A271B887F}"/>
              </a:ext>
            </a:extLst>
          </p:cNvPr>
          <p:cNvSpPr/>
          <p:nvPr/>
        </p:nvSpPr>
        <p:spPr>
          <a:xfrm>
            <a:off x="6236589" y="4890334"/>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5</a:t>
            </a:r>
            <a:endParaRPr lang="zh-CN" altLang="en-US" sz="3200" dirty="0">
              <a:solidFill>
                <a:schemeClr val="tx1"/>
              </a:solidFill>
            </a:endParaRPr>
          </a:p>
        </p:txBody>
      </p:sp>
      <p:cxnSp>
        <p:nvCxnSpPr>
          <p:cNvPr id="141318" name="直接箭头连接符 141317">
            <a:extLst>
              <a:ext uri="{FF2B5EF4-FFF2-40B4-BE49-F238E27FC236}">
                <a16:creationId xmlns:a16="http://schemas.microsoft.com/office/drawing/2014/main" id="{04399E5A-BA9A-5F43-BEF5-3A3592D74D17}"/>
              </a:ext>
            </a:extLst>
          </p:cNvPr>
          <p:cNvCxnSpPr>
            <a:cxnSpLocks/>
            <a:stCxn id="18" idx="5"/>
            <a:endCxn id="19" idx="0"/>
          </p:cNvCxnSpPr>
          <p:nvPr/>
        </p:nvCxnSpPr>
        <p:spPr>
          <a:xfrm>
            <a:off x="2676177" y="2819158"/>
            <a:ext cx="667418" cy="58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1" name="直接箭头连接符 141320">
            <a:extLst>
              <a:ext uri="{FF2B5EF4-FFF2-40B4-BE49-F238E27FC236}">
                <a16:creationId xmlns:a16="http://schemas.microsoft.com/office/drawing/2014/main" id="{F0F336C5-8233-FF6F-9623-2B6FC2380784}"/>
              </a:ext>
            </a:extLst>
          </p:cNvPr>
          <p:cNvCxnSpPr>
            <a:cxnSpLocks/>
            <a:stCxn id="18" idx="6"/>
            <a:endCxn id="29" idx="1"/>
          </p:cNvCxnSpPr>
          <p:nvPr/>
        </p:nvCxnSpPr>
        <p:spPr>
          <a:xfrm>
            <a:off x="2789102" y="2564904"/>
            <a:ext cx="2481296" cy="14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6" name="直接箭头连接符 141325">
            <a:extLst>
              <a:ext uri="{FF2B5EF4-FFF2-40B4-BE49-F238E27FC236}">
                <a16:creationId xmlns:a16="http://schemas.microsoft.com/office/drawing/2014/main" id="{3BEA93D0-E076-5166-201E-AFBDDB090877}"/>
              </a:ext>
            </a:extLst>
          </p:cNvPr>
          <p:cNvCxnSpPr>
            <a:cxnSpLocks/>
            <a:stCxn id="31" idx="1"/>
            <a:endCxn id="11" idx="2"/>
          </p:cNvCxnSpPr>
          <p:nvPr/>
        </p:nvCxnSpPr>
        <p:spPr>
          <a:xfrm flipH="1" flipV="1">
            <a:off x="1252621" y="4130912"/>
            <a:ext cx="792939" cy="784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9" name="直接箭头连接符 141328">
            <a:extLst>
              <a:ext uri="{FF2B5EF4-FFF2-40B4-BE49-F238E27FC236}">
                <a16:creationId xmlns:a16="http://schemas.microsoft.com/office/drawing/2014/main" id="{F4475213-1179-0AD0-1EBD-6B62306A99F9}"/>
              </a:ext>
            </a:extLst>
          </p:cNvPr>
          <p:cNvCxnSpPr>
            <a:cxnSpLocks/>
            <a:endCxn id="31" idx="7"/>
          </p:cNvCxnSpPr>
          <p:nvPr/>
        </p:nvCxnSpPr>
        <p:spPr>
          <a:xfrm flipH="1">
            <a:off x="2590813" y="4120712"/>
            <a:ext cx="386550" cy="794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2" name="直接箭头连接符 141331">
            <a:extLst>
              <a:ext uri="{FF2B5EF4-FFF2-40B4-BE49-F238E27FC236}">
                <a16:creationId xmlns:a16="http://schemas.microsoft.com/office/drawing/2014/main" id="{97F425D8-215E-818A-2570-5164D56B3D5A}"/>
              </a:ext>
            </a:extLst>
          </p:cNvPr>
          <p:cNvCxnSpPr>
            <a:cxnSpLocks/>
            <a:endCxn id="141312" idx="1"/>
          </p:cNvCxnSpPr>
          <p:nvPr/>
        </p:nvCxnSpPr>
        <p:spPr>
          <a:xfrm>
            <a:off x="3572050" y="4130912"/>
            <a:ext cx="659339" cy="862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4" name="直接箭头连接符 141333">
            <a:extLst>
              <a:ext uri="{FF2B5EF4-FFF2-40B4-BE49-F238E27FC236}">
                <a16:creationId xmlns:a16="http://schemas.microsoft.com/office/drawing/2014/main" id="{99838B6C-9A07-1A49-AA5D-1AF2F02090B6}"/>
              </a:ext>
            </a:extLst>
          </p:cNvPr>
          <p:cNvCxnSpPr>
            <a:cxnSpLocks/>
            <a:endCxn id="19" idx="2"/>
          </p:cNvCxnSpPr>
          <p:nvPr/>
        </p:nvCxnSpPr>
        <p:spPr>
          <a:xfrm flipH="1" flipV="1">
            <a:off x="3343595" y="4120712"/>
            <a:ext cx="774869" cy="1155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6" name="直接箭头连接符 141335">
            <a:extLst>
              <a:ext uri="{FF2B5EF4-FFF2-40B4-BE49-F238E27FC236}">
                <a16:creationId xmlns:a16="http://schemas.microsoft.com/office/drawing/2014/main" id="{35EE5871-874F-8B05-B0BB-01BC964EA458}"/>
              </a:ext>
            </a:extLst>
          </p:cNvPr>
          <p:cNvCxnSpPr>
            <a:cxnSpLocks/>
            <a:stCxn id="141312" idx="7"/>
            <a:endCxn id="22" idx="2"/>
          </p:cNvCxnSpPr>
          <p:nvPr/>
        </p:nvCxnSpPr>
        <p:spPr>
          <a:xfrm flipV="1">
            <a:off x="4776642" y="4164676"/>
            <a:ext cx="811875" cy="829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9" name="直接箭头连接符 141338">
            <a:extLst>
              <a:ext uri="{FF2B5EF4-FFF2-40B4-BE49-F238E27FC236}">
                <a16:creationId xmlns:a16="http://schemas.microsoft.com/office/drawing/2014/main" id="{854E608D-9441-AEE1-8BE4-8FDDD73537C7}"/>
              </a:ext>
            </a:extLst>
          </p:cNvPr>
          <p:cNvCxnSpPr>
            <a:cxnSpLocks/>
            <a:endCxn id="141313" idx="1"/>
          </p:cNvCxnSpPr>
          <p:nvPr/>
        </p:nvCxnSpPr>
        <p:spPr>
          <a:xfrm>
            <a:off x="5884549" y="4164676"/>
            <a:ext cx="464965" cy="830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41" name="直接箭头连接符 141340">
            <a:extLst>
              <a:ext uri="{FF2B5EF4-FFF2-40B4-BE49-F238E27FC236}">
                <a16:creationId xmlns:a16="http://schemas.microsoft.com/office/drawing/2014/main" id="{60022DBD-AF94-9938-31A5-A406777ABF5B}"/>
              </a:ext>
            </a:extLst>
          </p:cNvPr>
          <p:cNvCxnSpPr>
            <a:cxnSpLocks/>
            <a:endCxn id="26" idx="1"/>
          </p:cNvCxnSpPr>
          <p:nvPr/>
        </p:nvCxnSpPr>
        <p:spPr>
          <a:xfrm>
            <a:off x="7007692" y="5274174"/>
            <a:ext cx="1014345" cy="29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1349" name="文本框 141348">
            <a:extLst>
              <a:ext uri="{FF2B5EF4-FFF2-40B4-BE49-F238E27FC236}">
                <a16:creationId xmlns:a16="http://schemas.microsoft.com/office/drawing/2014/main" id="{2C813925-C711-8234-8180-D55E274EC871}"/>
              </a:ext>
            </a:extLst>
          </p:cNvPr>
          <p:cNvSpPr txBox="1"/>
          <p:nvPr/>
        </p:nvSpPr>
        <p:spPr>
          <a:xfrm>
            <a:off x="30658" y="3458099"/>
            <a:ext cx="657416" cy="646331"/>
          </a:xfrm>
          <a:prstGeom prst="rect">
            <a:avLst/>
          </a:prstGeom>
          <a:noFill/>
        </p:spPr>
        <p:txBody>
          <a:bodyPr wrap="square" rtlCol="0">
            <a:spAutoFit/>
          </a:bodyPr>
          <a:lstStyle/>
          <a:p>
            <a:r>
              <a:rPr lang="en-US" altLang="zh-CN" sz="3600" dirty="0">
                <a:solidFill>
                  <a:schemeClr val="tx1"/>
                </a:solidFill>
              </a:rPr>
              <a:t>R</a:t>
            </a:r>
            <a:r>
              <a:rPr lang="en-US" altLang="zh-CN" sz="3600" baseline="-25000" dirty="0">
                <a:solidFill>
                  <a:schemeClr val="tx1"/>
                </a:solidFill>
              </a:rPr>
              <a:t>1</a:t>
            </a:r>
            <a:endParaRPr lang="zh-CN" altLang="en-US" sz="3600" dirty="0">
              <a:solidFill>
                <a:schemeClr val="tx1"/>
              </a:solidFill>
            </a:endParaRPr>
          </a:p>
        </p:txBody>
      </p:sp>
      <p:sp>
        <p:nvSpPr>
          <p:cNvPr id="141350" name="文本框 141349">
            <a:extLst>
              <a:ext uri="{FF2B5EF4-FFF2-40B4-BE49-F238E27FC236}">
                <a16:creationId xmlns:a16="http://schemas.microsoft.com/office/drawing/2014/main" id="{80E6557E-B062-ADCA-914E-5BAAE8F8B533}"/>
              </a:ext>
            </a:extLst>
          </p:cNvPr>
          <p:cNvSpPr txBox="1"/>
          <p:nvPr/>
        </p:nvSpPr>
        <p:spPr>
          <a:xfrm>
            <a:off x="2087333" y="3411774"/>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2</a:t>
            </a:r>
            <a:endParaRPr lang="zh-CN" altLang="en-US" sz="3600" dirty="0">
              <a:solidFill>
                <a:schemeClr val="tx1"/>
              </a:solidFill>
            </a:endParaRPr>
          </a:p>
        </p:txBody>
      </p:sp>
      <p:sp>
        <p:nvSpPr>
          <p:cNvPr id="141351" name="文本框 141350">
            <a:extLst>
              <a:ext uri="{FF2B5EF4-FFF2-40B4-BE49-F238E27FC236}">
                <a16:creationId xmlns:a16="http://schemas.microsoft.com/office/drawing/2014/main" id="{E865CD86-B13A-54A0-D37E-2259AC99C1E7}"/>
              </a:ext>
            </a:extLst>
          </p:cNvPr>
          <p:cNvSpPr txBox="1"/>
          <p:nvPr/>
        </p:nvSpPr>
        <p:spPr>
          <a:xfrm>
            <a:off x="4386115" y="3479590"/>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3</a:t>
            </a:r>
            <a:endParaRPr lang="zh-CN" altLang="en-US" sz="3600" dirty="0">
              <a:solidFill>
                <a:schemeClr val="tx1"/>
              </a:solidFill>
            </a:endParaRPr>
          </a:p>
        </p:txBody>
      </p:sp>
      <p:sp>
        <p:nvSpPr>
          <p:cNvPr id="141352" name="文本框 141351">
            <a:extLst>
              <a:ext uri="{FF2B5EF4-FFF2-40B4-BE49-F238E27FC236}">
                <a16:creationId xmlns:a16="http://schemas.microsoft.com/office/drawing/2014/main" id="{5DA825F7-2C72-88F2-FD76-6FDC87C779A5}"/>
              </a:ext>
            </a:extLst>
          </p:cNvPr>
          <p:cNvSpPr txBox="1"/>
          <p:nvPr/>
        </p:nvSpPr>
        <p:spPr>
          <a:xfrm>
            <a:off x="4525163" y="1841882"/>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4</a:t>
            </a:r>
            <a:endParaRPr lang="zh-CN" altLang="en-US" sz="3600" dirty="0">
              <a:solidFill>
                <a:schemeClr val="tx1"/>
              </a:solidFill>
            </a:endParaRPr>
          </a:p>
        </p:txBody>
      </p:sp>
      <p:sp>
        <p:nvSpPr>
          <p:cNvPr id="141353" name="文本框 141352">
            <a:extLst>
              <a:ext uri="{FF2B5EF4-FFF2-40B4-BE49-F238E27FC236}">
                <a16:creationId xmlns:a16="http://schemas.microsoft.com/office/drawing/2014/main" id="{7608B186-7DE2-DF37-22C2-CB6356DF7815}"/>
              </a:ext>
            </a:extLst>
          </p:cNvPr>
          <p:cNvSpPr txBox="1"/>
          <p:nvPr/>
        </p:nvSpPr>
        <p:spPr>
          <a:xfrm>
            <a:off x="8363756" y="4276186"/>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5</a:t>
            </a:r>
            <a:endParaRPr lang="zh-CN" altLang="en-US" sz="3600" dirty="0">
              <a:solidFill>
                <a:schemeClr val="tx1"/>
              </a:solidFill>
            </a:endParaRPr>
          </a:p>
        </p:txBody>
      </p:sp>
    </p:spTree>
    <p:extLst>
      <p:ext uri="{BB962C8B-B14F-4D97-AF65-F5344CB8AC3E}">
        <p14:creationId xmlns:p14="http://schemas.microsoft.com/office/powerpoint/2010/main" val="98758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3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3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3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3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1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3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3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1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829441">
            <a:extLst>
              <a:ext uri="{FF2B5EF4-FFF2-40B4-BE49-F238E27FC236}">
                <a16:creationId xmlns:a16="http://schemas.microsoft.com/office/drawing/2014/main" id="{A248468F-D583-4611-8C5D-97C4118E4F29}"/>
              </a:ext>
            </a:extLst>
          </p:cNvPr>
          <p:cNvSpPr>
            <a:spLocks noGrp="1" noChangeArrowheads="1"/>
          </p:cNvSpPr>
          <p:nvPr>
            <p:ph type="title"/>
          </p:nvPr>
        </p:nvSpPr>
        <p:spPr>
          <a:xfrm>
            <a:off x="370271" y="741653"/>
            <a:ext cx="8207375" cy="1118216"/>
          </a:xfrm>
        </p:spPr>
        <p:txBody>
          <a:bodyPr/>
          <a:lstStyle/>
          <a:p>
            <a:pPr eaLnBrk="1" hangingPunct="1"/>
            <a:r>
              <a:rPr lang="zh-CN" altLang="en-US" dirty="0">
                <a:latin typeface="黑体" panose="02010609060101010101" pitchFamily="49" charset="-122"/>
                <a:ea typeface="黑体" panose="02010609060101010101" pitchFamily="49" charset="-122"/>
              </a:rPr>
              <a:t>这时，</a:t>
            </a:r>
            <a:r>
              <a:rPr lang="en-US" altLang="zh-CN" dirty="0">
                <a:latin typeface="黑体" panose="02010609060101010101" pitchFamily="49" charset="-122"/>
                <a:ea typeface="黑体" panose="02010609060101010101" pitchFamily="49" charset="-122"/>
              </a:rPr>
              <a:t>Available = (0,0,1,1,1)</a:t>
            </a:r>
            <a:r>
              <a:rPr lang="zh-CN" altLang="en-US" dirty="0">
                <a:latin typeface="黑体" panose="02010609060101010101" pitchFamily="49" charset="-122"/>
                <a:ea typeface="黑体" panose="02010609060101010101" pitchFamily="49" charset="-122"/>
              </a:rPr>
              <a:t>，可以满足</a:t>
            </a:r>
            <a:r>
              <a:rPr lang="en-US" altLang="zh-CN" sz="2400" dirty="0">
                <a:solidFill>
                  <a:schemeClr val="tx1"/>
                </a:solidFill>
              </a:rPr>
              <a:t>P</a:t>
            </a:r>
            <a:r>
              <a:rPr lang="en-US" altLang="zh-CN" baseline="-25000" dirty="0">
                <a:solidFill>
                  <a:schemeClr val="tx1"/>
                </a:solidFill>
              </a:rPr>
              <a:t>5</a:t>
            </a:r>
            <a:r>
              <a:rPr lang="zh-CN" altLang="en-US" dirty="0">
                <a:latin typeface="黑体" panose="02010609060101010101" pitchFamily="49" charset="-122"/>
                <a:ea typeface="黑体" panose="02010609060101010101" pitchFamily="49" charset="-122"/>
              </a:rPr>
              <a:t>的要求，</a:t>
            </a:r>
            <a:r>
              <a:rPr lang="en-US" altLang="zh-CN" sz="2400" dirty="0">
                <a:solidFill>
                  <a:schemeClr val="tx1"/>
                </a:solidFill>
              </a:rPr>
              <a:t> P</a:t>
            </a:r>
            <a:r>
              <a:rPr lang="en-US" altLang="zh-CN" baseline="-25000" dirty="0">
                <a:solidFill>
                  <a:schemeClr val="tx1"/>
                </a:solidFill>
              </a:rPr>
              <a:t>5</a:t>
            </a:r>
            <a:r>
              <a:rPr lang="zh-CN" altLang="en-US" dirty="0">
                <a:latin typeface="黑体" panose="02010609060101010101" pitchFamily="49" charset="-122"/>
                <a:ea typeface="黑体" panose="02010609060101010101" pitchFamily="49" charset="-122"/>
              </a:rPr>
              <a:t>执行完毕后，系统状态如下：</a:t>
            </a:r>
            <a:br>
              <a:rPr lang="en-US" altLang="zh-CN" dirty="0"/>
            </a:br>
            <a:br>
              <a:rPr lang="zh-CN" altLang="en-US" dirty="0"/>
            </a:br>
            <a:r>
              <a:rPr lang="zh-CN" altLang="en-US" dirty="0"/>
              <a:t>　</a:t>
            </a:r>
          </a:p>
        </p:txBody>
      </p:sp>
      <p:sp>
        <p:nvSpPr>
          <p:cNvPr id="141315" name="文本占位符 829442">
            <a:extLst>
              <a:ext uri="{FF2B5EF4-FFF2-40B4-BE49-F238E27FC236}">
                <a16:creationId xmlns:a16="http://schemas.microsoft.com/office/drawing/2014/main" id="{D37D2F53-D8B8-4C67-A00A-9CE622220A15}"/>
              </a:ext>
            </a:extLst>
          </p:cNvPr>
          <p:cNvSpPr>
            <a:spLocks noGrp="1" noChangeArrowheads="1"/>
          </p:cNvSpPr>
          <p:nvPr>
            <p:ph idx="1"/>
          </p:nvPr>
        </p:nvSpPr>
        <p:spPr/>
        <p:txBody>
          <a:bodyPr/>
          <a:lstStyle/>
          <a:p>
            <a:pPr eaLnBrk="1" hangingPunct="1"/>
            <a:endParaRPr lang="zh-CN" altLang="zh-CN"/>
          </a:p>
        </p:txBody>
      </p:sp>
      <p:sp>
        <p:nvSpPr>
          <p:cNvPr id="11" name="矩形 10">
            <a:extLst>
              <a:ext uri="{FF2B5EF4-FFF2-40B4-BE49-F238E27FC236}">
                <a16:creationId xmlns:a16="http://schemas.microsoft.com/office/drawing/2014/main" id="{47799693-9B78-9CE8-0E87-762741B41417}"/>
              </a:ext>
            </a:extLst>
          </p:cNvPr>
          <p:cNvSpPr/>
          <p:nvPr/>
        </p:nvSpPr>
        <p:spPr>
          <a:xfrm>
            <a:off x="604549" y="3411774"/>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流程图: 接点 11">
            <a:extLst>
              <a:ext uri="{FF2B5EF4-FFF2-40B4-BE49-F238E27FC236}">
                <a16:creationId xmlns:a16="http://schemas.microsoft.com/office/drawing/2014/main" id="{F6706894-7FEF-5827-B324-E01F739900F6}"/>
              </a:ext>
            </a:extLst>
          </p:cNvPr>
          <p:cNvSpPr/>
          <p:nvPr/>
        </p:nvSpPr>
        <p:spPr>
          <a:xfrm>
            <a:off x="698128" y="353764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流程图: 接点 13">
            <a:extLst>
              <a:ext uri="{FF2B5EF4-FFF2-40B4-BE49-F238E27FC236}">
                <a16:creationId xmlns:a16="http://schemas.microsoft.com/office/drawing/2014/main" id="{DE5F3422-4B7D-5498-213A-9D69D613E970}"/>
              </a:ext>
            </a:extLst>
          </p:cNvPr>
          <p:cNvSpPr/>
          <p:nvPr/>
        </p:nvSpPr>
        <p:spPr>
          <a:xfrm>
            <a:off x="1288767" y="353764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42E9C4E6-39BA-5054-A5EE-107299BE74DE}"/>
              </a:ext>
            </a:extLst>
          </p:cNvPr>
          <p:cNvCxnSpPr>
            <a:cxnSpLocks/>
            <a:endCxn id="18" idx="2"/>
          </p:cNvCxnSpPr>
          <p:nvPr/>
        </p:nvCxnSpPr>
        <p:spPr>
          <a:xfrm flipV="1">
            <a:off x="926728" y="2564904"/>
            <a:ext cx="1091271" cy="846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218E3A45-0B5E-A996-A26C-49766A891A30}"/>
              </a:ext>
            </a:extLst>
          </p:cNvPr>
          <p:cNvCxnSpPr>
            <a:cxnSpLocks/>
            <a:endCxn id="18" idx="3"/>
          </p:cNvCxnSpPr>
          <p:nvPr/>
        </p:nvCxnSpPr>
        <p:spPr>
          <a:xfrm flipV="1">
            <a:off x="1547474" y="2819158"/>
            <a:ext cx="583450" cy="58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22577857-6E1E-05B1-64C3-7DAB65010DE6}"/>
              </a:ext>
            </a:extLst>
          </p:cNvPr>
          <p:cNvSpPr/>
          <p:nvPr/>
        </p:nvSpPr>
        <p:spPr>
          <a:xfrm>
            <a:off x="2017999" y="2205334"/>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1</a:t>
            </a:r>
            <a:endParaRPr lang="zh-CN" altLang="en-US" sz="3200" dirty="0">
              <a:solidFill>
                <a:schemeClr val="tx1"/>
              </a:solidFill>
            </a:endParaRPr>
          </a:p>
        </p:txBody>
      </p:sp>
      <p:sp>
        <p:nvSpPr>
          <p:cNvPr id="19" name="矩形 18">
            <a:extLst>
              <a:ext uri="{FF2B5EF4-FFF2-40B4-BE49-F238E27FC236}">
                <a16:creationId xmlns:a16="http://schemas.microsoft.com/office/drawing/2014/main" id="{F529FA3F-BABF-F1C1-5DC2-ACF19DD9BCB3}"/>
              </a:ext>
            </a:extLst>
          </p:cNvPr>
          <p:cNvSpPr/>
          <p:nvPr/>
        </p:nvSpPr>
        <p:spPr>
          <a:xfrm>
            <a:off x="2695523" y="3401574"/>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流程图: 接点 19">
            <a:extLst>
              <a:ext uri="{FF2B5EF4-FFF2-40B4-BE49-F238E27FC236}">
                <a16:creationId xmlns:a16="http://schemas.microsoft.com/office/drawing/2014/main" id="{3D4CA1D8-DC4B-D46A-8344-0A16C577C1A5}"/>
              </a:ext>
            </a:extLst>
          </p:cNvPr>
          <p:cNvSpPr/>
          <p:nvPr/>
        </p:nvSpPr>
        <p:spPr>
          <a:xfrm>
            <a:off x="2789102" y="352744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49BCB45A-9942-DA40-3199-6B1B67C8B2EB}"/>
              </a:ext>
            </a:extLst>
          </p:cNvPr>
          <p:cNvSpPr/>
          <p:nvPr/>
        </p:nvSpPr>
        <p:spPr>
          <a:xfrm>
            <a:off x="3379741" y="352744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6D95D8B0-3629-8DD2-5B6C-E60B9C4F6B2C}"/>
              </a:ext>
            </a:extLst>
          </p:cNvPr>
          <p:cNvSpPr/>
          <p:nvPr/>
        </p:nvSpPr>
        <p:spPr>
          <a:xfrm>
            <a:off x="4940445" y="3445538"/>
            <a:ext cx="1296144"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1B5A4D98-3906-3E42-3F34-87245428BAAF}"/>
              </a:ext>
            </a:extLst>
          </p:cNvPr>
          <p:cNvSpPr/>
          <p:nvPr/>
        </p:nvSpPr>
        <p:spPr>
          <a:xfrm>
            <a:off x="5034024" y="357140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3B92E2C7-E7FA-B048-10D7-78D058DDB21F}"/>
              </a:ext>
            </a:extLst>
          </p:cNvPr>
          <p:cNvSpPr/>
          <p:nvPr/>
        </p:nvSpPr>
        <p:spPr>
          <a:xfrm>
            <a:off x="5624663" y="3571407"/>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D6A1C0CA-8873-74F8-107E-09459F92BFC7}"/>
              </a:ext>
            </a:extLst>
          </p:cNvPr>
          <p:cNvSpPr/>
          <p:nvPr/>
        </p:nvSpPr>
        <p:spPr>
          <a:xfrm>
            <a:off x="7185367" y="3458753"/>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4</a:t>
            </a:r>
            <a:endParaRPr lang="zh-CN" altLang="en-US" sz="3200" dirty="0">
              <a:solidFill>
                <a:schemeClr val="tx1"/>
              </a:solidFill>
            </a:endParaRPr>
          </a:p>
        </p:txBody>
      </p:sp>
      <p:sp>
        <p:nvSpPr>
          <p:cNvPr id="26" name="矩形 25">
            <a:extLst>
              <a:ext uri="{FF2B5EF4-FFF2-40B4-BE49-F238E27FC236}">
                <a16:creationId xmlns:a16="http://schemas.microsoft.com/office/drawing/2014/main" id="{831C6ACE-04A8-7849-7112-E9031AE92876}"/>
              </a:ext>
            </a:extLst>
          </p:cNvPr>
          <p:cNvSpPr/>
          <p:nvPr/>
        </p:nvSpPr>
        <p:spPr>
          <a:xfrm>
            <a:off x="8022037" y="4944475"/>
            <a:ext cx="771103"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流程图: 接点 26">
            <a:extLst>
              <a:ext uri="{FF2B5EF4-FFF2-40B4-BE49-F238E27FC236}">
                <a16:creationId xmlns:a16="http://schemas.microsoft.com/office/drawing/2014/main" id="{C853518E-2792-15A2-98BA-1334305AAB9D}"/>
              </a:ext>
            </a:extLst>
          </p:cNvPr>
          <p:cNvSpPr/>
          <p:nvPr/>
        </p:nvSpPr>
        <p:spPr>
          <a:xfrm>
            <a:off x="8178988" y="5070023"/>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164509E-FDCD-9192-C1BB-9231A22678F3}"/>
              </a:ext>
            </a:extLst>
          </p:cNvPr>
          <p:cNvSpPr/>
          <p:nvPr/>
        </p:nvSpPr>
        <p:spPr>
          <a:xfrm>
            <a:off x="5270398" y="2219438"/>
            <a:ext cx="771103" cy="719138"/>
          </a:xfrm>
          <a:prstGeom prst="rect">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流程图: 接点 29">
            <a:extLst>
              <a:ext uri="{FF2B5EF4-FFF2-40B4-BE49-F238E27FC236}">
                <a16:creationId xmlns:a16="http://schemas.microsoft.com/office/drawing/2014/main" id="{80329EBA-DE9F-13C8-589E-CBD6A3F5C792}"/>
              </a:ext>
            </a:extLst>
          </p:cNvPr>
          <p:cNvSpPr/>
          <p:nvPr/>
        </p:nvSpPr>
        <p:spPr>
          <a:xfrm>
            <a:off x="5427349" y="2344986"/>
            <a:ext cx="457200" cy="457200"/>
          </a:xfrm>
          <a:prstGeom prst="flowChartConnector">
            <a:avLst/>
          </a:prstGeom>
          <a:ln w="127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1A5FCF3-97F2-C6D3-455C-FDD8762A08DF}"/>
              </a:ext>
            </a:extLst>
          </p:cNvPr>
          <p:cNvSpPr/>
          <p:nvPr/>
        </p:nvSpPr>
        <p:spPr>
          <a:xfrm>
            <a:off x="1932635" y="4809809"/>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2</a:t>
            </a:r>
            <a:endParaRPr lang="zh-CN" altLang="en-US" sz="3200" dirty="0">
              <a:solidFill>
                <a:schemeClr val="tx1"/>
              </a:solidFill>
            </a:endParaRPr>
          </a:p>
        </p:txBody>
      </p:sp>
      <p:sp>
        <p:nvSpPr>
          <p:cNvPr id="141312" name="椭圆 141311">
            <a:extLst>
              <a:ext uri="{FF2B5EF4-FFF2-40B4-BE49-F238E27FC236}">
                <a16:creationId xmlns:a16="http://schemas.microsoft.com/office/drawing/2014/main" id="{C70AEE9A-2028-72EF-7C01-59A714E11658}"/>
              </a:ext>
            </a:extLst>
          </p:cNvPr>
          <p:cNvSpPr/>
          <p:nvPr/>
        </p:nvSpPr>
        <p:spPr>
          <a:xfrm>
            <a:off x="4118464" y="4888517"/>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3</a:t>
            </a:r>
            <a:endParaRPr lang="zh-CN" altLang="en-US" sz="3200" dirty="0">
              <a:solidFill>
                <a:schemeClr val="tx1"/>
              </a:solidFill>
            </a:endParaRPr>
          </a:p>
        </p:txBody>
      </p:sp>
      <p:sp>
        <p:nvSpPr>
          <p:cNvPr id="141313" name="椭圆 141312">
            <a:extLst>
              <a:ext uri="{FF2B5EF4-FFF2-40B4-BE49-F238E27FC236}">
                <a16:creationId xmlns:a16="http://schemas.microsoft.com/office/drawing/2014/main" id="{103D378B-847E-91AF-9D27-BB9A271B887F}"/>
              </a:ext>
            </a:extLst>
          </p:cNvPr>
          <p:cNvSpPr/>
          <p:nvPr/>
        </p:nvSpPr>
        <p:spPr>
          <a:xfrm>
            <a:off x="6236589" y="4890334"/>
            <a:ext cx="771103" cy="719139"/>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eaLnBrk="1" hangingPunct="1">
              <a:defRPr/>
            </a:pPr>
            <a:r>
              <a:rPr lang="en-US" altLang="zh-CN" sz="3200" dirty="0">
                <a:solidFill>
                  <a:schemeClr val="tx1"/>
                </a:solidFill>
              </a:rPr>
              <a:t>P</a:t>
            </a:r>
            <a:r>
              <a:rPr lang="en-US" altLang="zh-CN" sz="3200" baseline="-25000" dirty="0">
                <a:solidFill>
                  <a:schemeClr val="tx1"/>
                </a:solidFill>
              </a:rPr>
              <a:t>5</a:t>
            </a:r>
            <a:endParaRPr lang="zh-CN" altLang="en-US" sz="3200" dirty="0">
              <a:solidFill>
                <a:schemeClr val="tx1"/>
              </a:solidFill>
            </a:endParaRPr>
          </a:p>
        </p:txBody>
      </p:sp>
      <p:cxnSp>
        <p:nvCxnSpPr>
          <p:cNvPr id="141318" name="直接箭头连接符 141317">
            <a:extLst>
              <a:ext uri="{FF2B5EF4-FFF2-40B4-BE49-F238E27FC236}">
                <a16:creationId xmlns:a16="http://schemas.microsoft.com/office/drawing/2014/main" id="{04399E5A-BA9A-5F43-BEF5-3A3592D74D17}"/>
              </a:ext>
            </a:extLst>
          </p:cNvPr>
          <p:cNvCxnSpPr>
            <a:cxnSpLocks/>
            <a:stCxn id="18" idx="5"/>
            <a:endCxn id="19" idx="0"/>
          </p:cNvCxnSpPr>
          <p:nvPr/>
        </p:nvCxnSpPr>
        <p:spPr>
          <a:xfrm>
            <a:off x="2676177" y="2819158"/>
            <a:ext cx="667418" cy="582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1" name="直接箭头连接符 141320">
            <a:extLst>
              <a:ext uri="{FF2B5EF4-FFF2-40B4-BE49-F238E27FC236}">
                <a16:creationId xmlns:a16="http://schemas.microsoft.com/office/drawing/2014/main" id="{F0F336C5-8233-FF6F-9623-2B6FC2380784}"/>
              </a:ext>
            </a:extLst>
          </p:cNvPr>
          <p:cNvCxnSpPr>
            <a:cxnSpLocks/>
            <a:stCxn id="18" idx="6"/>
            <a:endCxn id="29" idx="1"/>
          </p:cNvCxnSpPr>
          <p:nvPr/>
        </p:nvCxnSpPr>
        <p:spPr>
          <a:xfrm>
            <a:off x="2789102" y="2564904"/>
            <a:ext cx="2481296" cy="14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6" name="直接箭头连接符 141325">
            <a:extLst>
              <a:ext uri="{FF2B5EF4-FFF2-40B4-BE49-F238E27FC236}">
                <a16:creationId xmlns:a16="http://schemas.microsoft.com/office/drawing/2014/main" id="{3BEA93D0-E076-5166-201E-AFBDDB090877}"/>
              </a:ext>
            </a:extLst>
          </p:cNvPr>
          <p:cNvCxnSpPr>
            <a:cxnSpLocks/>
            <a:stCxn id="31" idx="1"/>
            <a:endCxn id="11" idx="2"/>
          </p:cNvCxnSpPr>
          <p:nvPr/>
        </p:nvCxnSpPr>
        <p:spPr>
          <a:xfrm flipH="1" flipV="1">
            <a:off x="1252621" y="4130912"/>
            <a:ext cx="792939" cy="784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29" name="直接箭头连接符 141328">
            <a:extLst>
              <a:ext uri="{FF2B5EF4-FFF2-40B4-BE49-F238E27FC236}">
                <a16:creationId xmlns:a16="http://schemas.microsoft.com/office/drawing/2014/main" id="{F4475213-1179-0AD0-1EBD-6B62306A99F9}"/>
              </a:ext>
            </a:extLst>
          </p:cNvPr>
          <p:cNvCxnSpPr>
            <a:cxnSpLocks/>
            <a:endCxn id="31" idx="7"/>
          </p:cNvCxnSpPr>
          <p:nvPr/>
        </p:nvCxnSpPr>
        <p:spPr>
          <a:xfrm flipH="1">
            <a:off x="2590813" y="4120712"/>
            <a:ext cx="386550" cy="794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2" name="直接箭头连接符 141331">
            <a:extLst>
              <a:ext uri="{FF2B5EF4-FFF2-40B4-BE49-F238E27FC236}">
                <a16:creationId xmlns:a16="http://schemas.microsoft.com/office/drawing/2014/main" id="{97F425D8-215E-818A-2570-5164D56B3D5A}"/>
              </a:ext>
            </a:extLst>
          </p:cNvPr>
          <p:cNvCxnSpPr>
            <a:cxnSpLocks/>
            <a:endCxn id="141312" idx="1"/>
          </p:cNvCxnSpPr>
          <p:nvPr/>
        </p:nvCxnSpPr>
        <p:spPr>
          <a:xfrm>
            <a:off x="3572050" y="4130912"/>
            <a:ext cx="659339" cy="862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4" name="直接箭头连接符 141333">
            <a:extLst>
              <a:ext uri="{FF2B5EF4-FFF2-40B4-BE49-F238E27FC236}">
                <a16:creationId xmlns:a16="http://schemas.microsoft.com/office/drawing/2014/main" id="{99838B6C-9A07-1A49-AA5D-1AF2F02090B6}"/>
              </a:ext>
            </a:extLst>
          </p:cNvPr>
          <p:cNvCxnSpPr>
            <a:cxnSpLocks/>
            <a:endCxn id="19" idx="2"/>
          </p:cNvCxnSpPr>
          <p:nvPr/>
        </p:nvCxnSpPr>
        <p:spPr>
          <a:xfrm flipH="1" flipV="1">
            <a:off x="3343595" y="4120712"/>
            <a:ext cx="774869" cy="1155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336" name="直接箭头连接符 141335">
            <a:extLst>
              <a:ext uri="{FF2B5EF4-FFF2-40B4-BE49-F238E27FC236}">
                <a16:creationId xmlns:a16="http://schemas.microsoft.com/office/drawing/2014/main" id="{35EE5871-874F-8B05-B0BB-01BC964EA458}"/>
              </a:ext>
            </a:extLst>
          </p:cNvPr>
          <p:cNvCxnSpPr>
            <a:cxnSpLocks/>
            <a:stCxn id="141312" idx="7"/>
            <a:endCxn id="22" idx="2"/>
          </p:cNvCxnSpPr>
          <p:nvPr/>
        </p:nvCxnSpPr>
        <p:spPr>
          <a:xfrm flipV="1">
            <a:off x="4776642" y="4164676"/>
            <a:ext cx="811875" cy="829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1349" name="文本框 141348">
            <a:extLst>
              <a:ext uri="{FF2B5EF4-FFF2-40B4-BE49-F238E27FC236}">
                <a16:creationId xmlns:a16="http://schemas.microsoft.com/office/drawing/2014/main" id="{2C813925-C711-8234-8180-D55E274EC871}"/>
              </a:ext>
            </a:extLst>
          </p:cNvPr>
          <p:cNvSpPr txBox="1"/>
          <p:nvPr/>
        </p:nvSpPr>
        <p:spPr>
          <a:xfrm>
            <a:off x="30658" y="3458099"/>
            <a:ext cx="657416" cy="646331"/>
          </a:xfrm>
          <a:prstGeom prst="rect">
            <a:avLst/>
          </a:prstGeom>
          <a:noFill/>
        </p:spPr>
        <p:txBody>
          <a:bodyPr wrap="square" rtlCol="0">
            <a:spAutoFit/>
          </a:bodyPr>
          <a:lstStyle/>
          <a:p>
            <a:r>
              <a:rPr lang="en-US" altLang="zh-CN" sz="3600" dirty="0">
                <a:solidFill>
                  <a:schemeClr val="tx1"/>
                </a:solidFill>
              </a:rPr>
              <a:t>R</a:t>
            </a:r>
            <a:r>
              <a:rPr lang="en-US" altLang="zh-CN" sz="3600" baseline="-25000" dirty="0">
                <a:solidFill>
                  <a:schemeClr val="tx1"/>
                </a:solidFill>
              </a:rPr>
              <a:t>1</a:t>
            </a:r>
            <a:endParaRPr lang="zh-CN" altLang="en-US" sz="3600" dirty="0">
              <a:solidFill>
                <a:schemeClr val="tx1"/>
              </a:solidFill>
            </a:endParaRPr>
          </a:p>
        </p:txBody>
      </p:sp>
      <p:sp>
        <p:nvSpPr>
          <p:cNvPr id="141350" name="文本框 141349">
            <a:extLst>
              <a:ext uri="{FF2B5EF4-FFF2-40B4-BE49-F238E27FC236}">
                <a16:creationId xmlns:a16="http://schemas.microsoft.com/office/drawing/2014/main" id="{80E6557E-B062-ADCA-914E-5BAAE8F8B533}"/>
              </a:ext>
            </a:extLst>
          </p:cNvPr>
          <p:cNvSpPr txBox="1"/>
          <p:nvPr/>
        </p:nvSpPr>
        <p:spPr>
          <a:xfrm>
            <a:off x="2087333" y="3411774"/>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2</a:t>
            </a:r>
            <a:endParaRPr lang="zh-CN" altLang="en-US" sz="3600" dirty="0">
              <a:solidFill>
                <a:schemeClr val="tx1"/>
              </a:solidFill>
            </a:endParaRPr>
          </a:p>
        </p:txBody>
      </p:sp>
      <p:sp>
        <p:nvSpPr>
          <p:cNvPr id="141351" name="文本框 141350">
            <a:extLst>
              <a:ext uri="{FF2B5EF4-FFF2-40B4-BE49-F238E27FC236}">
                <a16:creationId xmlns:a16="http://schemas.microsoft.com/office/drawing/2014/main" id="{E865CD86-B13A-54A0-D37E-2259AC99C1E7}"/>
              </a:ext>
            </a:extLst>
          </p:cNvPr>
          <p:cNvSpPr txBox="1"/>
          <p:nvPr/>
        </p:nvSpPr>
        <p:spPr>
          <a:xfrm>
            <a:off x="4386115" y="3479590"/>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3</a:t>
            </a:r>
            <a:endParaRPr lang="zh-CN" altLang="en-US" sz="3600" dirty="0">
              <a:solidFill>
                <a:schemeClr val="tx1"/>
              </a:solidFill>
            </a:endParaRPr>
          </a:p>
        </p:txBody>
      </p:sp>
      <p:sp>
        <p:nvSpPr>
          <p:cNvPr id="141352" name="文本框 141351">
            <a:extLst>
              <a:ext uri="{FF2B5EF4-FFF2-40B4-BE49-F238E27FC236}">
                <a16:creationId xmlns:a16="http://schemas.microsoft.com/office/drawing/2014/main" id="{5DA825F7-2C72-88F2-FD76-6FDC87C779A5}"/>
              </a:ext>
            </a:extLst>
          </p:cNvPr>
          <p:cNvSpPr txBox="1"/>
          <p:nvPr/>
        </p:nvSpPr>
        <p:spPr>
          <a:xfrm>
            <a:off x="4525163" y="1841882"/>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4</a:t>
            </a:r>
            <a:endParaRPr lang="zh-CN" altLang="en-US" sz="3600" dirty="0">
              <a:solidFill>
                <a:schemeClr val="tx1"/>
              </a:solidFill>
            </a:endParaRPr>
          </a:p>
        </p:txBody>
      </p:sp>
      <p:sp>
        <p:nvSpPr>
          <p:cNvPr id="141353" name="文本框 141352">
            <a:extLst>
              <a:ext uri="{FF2B5EF4-FFF2-40B4-BE49-F238E27FC236}">
                <a16:creationId xmlns:a16="http://schemas.microsoft.com/office/drawing/2014/main" id="{7608B186-7DE2-DF37-22C2-CB6356DF7815}"/>
              </a:ext>
            </a:extLst>
          </p:cNvPr>
          <p:cNvSpPr txBox="1"/>
          <p:nvPr/>
        </p:nvSpPr>
        <p:spPr>
          <a:xfrm>
            <a:off x="8363756" y="4276186"/>
            <a:ext cx="657416" cy="646331"/>
          </a:xfrm>
          <a:prstGeom prst="rect">
            <a:avLst/>
          </a:prstGeom>
          <a:noFill/>
        </p:spPr>
        <p:txBody>
          <a:bodyPr wrap="square" rtlCol="0">
            <a:spAutoFit/>
          </a:bodyPr>
          <a:lstStyle/>
          <a:p>
            <a:r>
              <a:rPr lang="en-US" altLang="zh-CN" sz="3600" dirty="0">
                <a:solidFill>
                  <a:schemeClr val="tx1"/>
                </a:solidFill>
              </a:rPr>
              <a:t>R</a:t>
            </a:r>
            <a:r>
              <a:rPr lang="en-US" altLang="zh-CN" baseline="-25000" dirty="0">
                <a:solidFill>
                  <a:schemeClr val="tx1"/>
                </a:solidFill>
              </a:rPr>
              <a:t>5</a:t>
            </a:r>
            <a:endParaRPr lang="zh-CN" altLang="en-US" sz="3600" dirty="0">
              <a:solidFill>
                <a:schemeClr val="tx1"/>
              </a:solidFill>
            </a:endParaRPr>
          </a:p>
        </p:txBody>
      </p:sp>
    </p:spTree>
    <p:extLst>
      <p:ext uri="{BB962C8B-B14F-4D97-AF65-F5344CB8AC3E}">
        <p14:creationId xmlns:p14="http://schemas.microsoft.com/office/powerpoint/2010/main" val="30137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3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3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3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3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1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829441">
            <a:extLst>
              <a:ext uri="{FF2B5EF4-FFF2-40B4-BE49-F238E27FC236}">
                <a16:creationId xmlns:a16="http://schemas.microsoft.com/office/drawing/2014/main" id="{A248468F-D583-4611-8C5D-97C4118E4F29}"/>
              </a:ext>
            </a:extLst>
          </p:cNvPr>
          <p:cNvSpPr>
            <a:spLocks noGrp="1" noChangeArrowheads="1"/>
          </p:cNvSpPr>
          <p:nvPr>
            <p:ph type="title"/>
          </p:nvPr>
        </p:nvSpPr>
        <p:spPr>
          <a:xfrm>
            <a:off x="370271" y="741652"/>
            <a:ext cx="8207375" cy="1679235"/>
          </a:xfrm>
        </p:spPr>
        <p:txBody>
          <a:bodyPr/>
          <a:lstStyle/>
          <a:p>
            <a:pPr eaLnBrk="1" hangingPunct="1"/>
            <a:r>
              <a:rPr lang="zh-CN" altLang="en-US" dirty="0">
                <a:latin typeface="黑体" panose="02010609060101010101" pitchFamily="49" charset="-122"/>
                <a:ea typeface="黑体" panose="02010609060101010101" pitchFamily="49" charset="-122"/>
              </a:rPr>
              <a:t>这时，</a:t>
            </a:r>
            <a:r>
              <a:rPr lang="en-US" altLang="zh-CN" dirty="0">
                <a:latin typeface="黑体" panose="02010609060101010101" pitchFamily="49" charset="-122"/>
                <a:ea typeface="黑体" panose="02010609060101010101" pitchFamily="49" charset="-122"/>
              </a:rPr>
              <a:t>Available = (0,0,2,1,1)</a:t>
            </a:r>
            <a:r>
              <a:rPr lang="zh-CN" altLang="en-US" dirty="0">
                <a:latin typeface="黑体" panose="02010609060101010101" pitchFamily="49" charset="-122"/>
                <a:ea typeface="黑体" panose="02010609060101010101" pitchFamily="49" charset="-122"/>
              </a:rPr>
              <a:t>，不能可以满足任何进程的要求，所以该资源分配图是不可完全简化的，所以系统处于死锁状态。</a:t>
            </a:r>
            <a:br>
              <a:rPr lang="zh-CN" altLang="en-US" dirty="0"/>
            </a:br>
            <a:r>
              <a:rPr lang="zh-CN" altLang="en-US" dirty="0"/>
              <a:t>　</a:t>
            </a:r>
          </a:p>
        </p:txBody>
      </p:sp>
      <p:sp>
        <p:nvSpPr>
          <p:cNvPr id="141315" name="文本占位符 829442">
            <a:extLst>
              <a:ext uri="{FF2B5EF4-FFF2-40B4-BE49-F238E27FC236}">
                <a16:creationId xmlns:a16="http://schemas.microsoft.com/office/drawing/2014/main" id="{D37D2F53-D8B8-4C67-A00A-9CE622220A15}"/>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13214014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11481BE2-A1FD-4191-9E55-9341975CB09E}"/>
              </a:ext>
            </a:extLst>
          </p:cNvPr>
          <p:cNvSpPr>
            <a:spLocks noGrp="1" noChangeArrowheads="1"/>
          </p:cNvSpPr>
          <p:nvPr>
            <p:ph type="title"/>
          </p:nvPr>
        </p:nvSpPr>
        <p:spPr/>
        <p:txBody>
          <a:bodyPr/>
          <a:lstStyle/>
          <a:p>
            <a:pPr eaLnBrk="1" hangingPunct="1"/>
            <a:br>
              <a:rPr lang="en-US" altLang="zh-CN" dirty="0"/>
            </a:br>
            <a:br>
              <a:rPr lang="en-US" altLang="zh-CN" dirty="0"/>
            </a:br>
            <a:r>
              <a:rPr lang="zh-CN" altLang="en-US" sz="3200" dirty="0"/>
              <a:t>作业：</a:t>
            </a:r>
            <a:r>
              <a:rPr lang="en-US" altLang="zh-CN" sz="3200" dirty="0"/>
              <a:t>P128  28</a:t>
            </a:r>
            <a:r>
              <a:rPr lang="zh-CN" altLang="en-US" sz="3200" dirty="0"/>
              <a:t>、</a:t>
            </a:r>
            <a:r>
              <a:rPr lang="en-US" altLang="zh-CN" sz="3200" dirty="0"/>
              <a:t>31</a:t>
            </a:r>
            <a:endParaRPr lang="zh-CN" altLang="en-US" sz="3200" dirty="0"/>
          </a:p>
        </p:txBody>
      </p:sp>
      <p:sp>
        <p:nvSpPr>
          <p:cNvPr id="56323" name="内容占位符 2">
            <a:extLst>
              <a:ext uri="{FF2B5EF4-FFF2-40B4-BE49-F238E27FC236}">
                <a16:creationId xmlns:a16="http://schemas.microsoft.com/office/drawing/2014/main" id="{87BC174D-08F3-4E3C-AD1F-235CA507C5EB}"/>
              </a:ext>
            </a:extLst>
          </p:cNvPr>
          <p:cNvSpPr>
            <a:spLocks noGrp="1" noChangeArrowheads="1"/>
          </p:cNvSpPr>
          <p:nvPr>
            <p:ph idx="1"/>
          </p:nvPr>
        </p:nvSpPr>
        <p:spPr/>
        <p:txBody>
          <a:bodyPr/>
          <a:lstStyle/>
          <a:p>
            <a:pPr eaLnBrk="1" hangingPunct="1"/>
            <a:endParaRPr lang="zh-CN" altLang="en-US"/>
          </a:p>
        </p:txBody>
      </p:sp>
    </p:spTree>
    <p:extLst>
      <p:ext uri="{BB962C8B-B14F-4D97-AF65-F5344CB8AC3E}">
        <p14:creationId xmlns:p14="http://schemas.microsoft.com/office/powerpoint/2010/main" val="395308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723969">
            <a:extLst>
              <a:ext uri="{FF2B5EF4-FFF2-40B4-BE49-F238E27FC236}">
                <a16:creationId xmlns:a16="http://schemas.microsoft.com/office/drawing/2014/main" id="{9FFD5158-E7A5-4FFC-BFDD-B3774EE04177}"/>
              </a:ext>
            </a:extLst>
          </p:cNvPr>
          <p:cNvSpPr>
            <a:spLocks noGrp="1" noChangeArrowheads="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rPr>
              <a:t>3.2.2  </a:t>
            </a:r>
            <a:r>
              <a:rPr lang="zh-CN" altLang="en-US" dirty="0">
                <a:latin typeface="黑体" panose="02010609060101010101" pitchFamily="49" charset="-122"/>
                <a:ea typeface="黑体" panose="02010609060101010101" pitchFamily="49" charset="-122"/>
              </a:rPr>
              <a:t>作业调度的主要任务   </a:t>
            </a:r>
            <a:br>
              <a:rPr lang="zh-CN" altLang="en-US" dirty="0">
                <a:latin typeface="黑体" panose="02010609060101010101" pitchFamily="49" charset="-122"/>
                <a:ea typeface="黑体" panose="02010609060101010101" pitchFamily="49" charset="-122"/>
              </a:rPr>
            </a:br>
            <a:r>
              <a:rPr lang="zh-CN" altLang="en-US" dirty="0"/>
              <a:t>　　作业调度的主要任务是，根据</a:t>
            </a:r>
            <a:r>
              <a:rPr lang="en-US" altLang="zh-CN" dirty="0"/>
              <a:t>JCB</a:t>
            </a:r>
            <a:r>
              <a:rPr lang="zh-CN" altLang="en-US" dirty="0"/>
              <a:t>中的信息，检查系统中的资源能否满足作业对资源的需求，以及按照一定的调度算法，从外存的后备队列中选取某些作业调入内存，并为它们创建进程、分配必要的资源。然后再将新创建的进程排在就绪队列上等待调度。在每次执行作业调度时，都需做出以下两个决定。 </a:t>
            </a:r>
            <a:br>
              <a:rPr lang="zh-CN" altLang="en-US" dirty="0"/>
            </a:br>
            <a:r>
              <a:rPr lang="zh-CN" altLang="en-US" dirty="0"/>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接纳多少个作业</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接纳哪些作业</a:t>
            </a:r>
          </a:p>
        </p:txBody>
      </p:sp>
      <p:sp>
        <p:nvSpPr>
          <p:cNvPr id="16387" name="文本占位符 723970">
            <a:extLst>
              <a:ext uri="{FF2B5EF4-FFF2-40B4-BE49-F238E27FC236}">
                <a16:creationId xmlns:a16="http://schemas.microsoft.com/office/drawing/2014/main" id="{6E6E074C-A739-47F6-A9B7-5F1FF6B53B58}"/>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724993">
            <a:extLst>
              <a:ext uri="{FF2B5EF4-FFF2-40B4-BE49-F238E27FC236}">
                <a16:creationId xmlns:a16="http://schemas.microsoft.com/office/drawing/2014/main" id="{CB1EC8D3-6B05-42D5-8533-95737C3FE1C2}"/>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3.2.3  </a:t>
            </a:r>
            <a:r>
              <a:rPr lang="zh-CN" altLang="en-US">
                <a:latin typeface="黑体" panose="02010609060101010101" pitchFamily="49" charset="-122"/>
                <a:ea typeface="黑体" panose="02010609060101010101" pitchFamily="49" charset="-122"/>
              </a:rPr>
              <a:t>先来先服务</a:t>
            </a:r>
            <a:r>
              <a:rPr lang="en-US" altLang="zh-CN">
                <a:latin typeface="黑体" panose="02010609060101010101" pitchFamily="49" charset="-122"/>
                <a:ea typeface="黑体" panose="02010609060101010101" pitchFamily="49" charset="-122"/>
              </a:rPr>
              <a:t>(FCFS)</a:t>
            </a:r>
            <a:r>
              <a:rPr lang="zh-CN" altLang="en-US">
                <a:latin typeface="黑体" panose="02010609060101010101" pitchFamily="49" charset="-122"/>
                <a:ea typeface="黑体" panose="02010609060101010101" pitchFamily="49" charset="-122"/>
              </a:rPr>
              <a:t>和短作业优先</a:t>
            </a:r>
            <a:r>
              <a:rPr lang="en-US" altLang="zh-CN">
                <a:latin typeface="黑体" panose="02010609060101010101" pitchFamily="49" charset="-122"/>
                <a:ea typeface="黑体" panose="02010609060101010101" pitchFamily="49" charset="-122"/>
              </a:rPr>
              <a:t>(SJF)</a:t>
            </a:r>
            <a:r>
              <a:rPr lang="zh-CN" altLang="en-US">
                <a:latin typeface="黑体" panose="02010609060101010101" pitchFamily="49" charset="-122"/>
                <a:ea typeface="黑体" panose="02010609060101010101" pitchFamily="49" charset="-122"/>
              </a:rPr>
              <a:t>调度算法  </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先来先服务</a:t>
            </a:r>
            <a:r>
              <a:rPr lang="en-US" altLang="zh-CN">
                <a:latin typeface="黑体" panose="02010609060101010101" pitchFamily="49" charset="-122"/>
                <a:ea typeface="黑体" panose="02010609060101010101" pitchFamily="49" charset="-122"/>
              </a:rPr>
              <a:t>(first-come first-served</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FCFS)</a:t>
            </a:r>
            <a:r>
              <a:rPr lang="zh-CN" altLang="en-US">
                <a:latin typeface="黑体" panose="02010609060101010101" pitchFamily="49" charset="-122"/>
                <a:ea typeface="黑体" panose="02010609060101010101" pitchFamily="49" charset="-122"/>
              </a:rPr>
              <a:t>调度算法</a:t>
            </a:r>
            <a:br>
              <a:rPr lang="zh-CN" altLang="en-US">
                <a:latin typeface="黑体" panose="02010609060101010101" pitchFamily="49" charset="-122"/>
                <a:ea typeface="黑体" panose="02010609060101010101" pitchFamily="49" charset="-122"/>
              </a:rPr>
            </a:br>
            <a:r>
              <a:rPr lang="zh-CN" altLang="en-US"/>
              <a:t>　　</a:t>
            </a:r>
            <a:r>
              <a:rPr lang="en-US" altLang="zh-CN"/>
              <a:t>FCFS</a:t>
            </a:r>
            <a:r>
              <a:rPr lang="zh-CN" altLang="en-US"/>
              <a:t>是最简单的调度算法，该算法既可用于作业调度，也可用于进程调度。当在作业调度中采用该算法时，系统将按照作业到达的先后次序来进行调度，或者说它是优先考虑在系统中等待时间最长的作业，而不管该作业所需执行时间的长短，从后备作业队列中选择几个最先进入该队列的作业，将它们调入内存，为它们分配资源和创建进程。然后把它放入就绪队列。</a:t>
            </a:r>
          </a:p>
        </p:txBody>
      </p:sp>
      <p:sp>
        <p:nvSpPr>
          <p:cNvPr id="17411" name="文本占位符 724994">
            <a:extLst>
              <a:ext uri="{FF2B5EF4-FFF2-40B4-BE49-F238E27FC236}">
                <a16:creationId xmlns:a16="http://schemas.microsoft.com/office/drawing/2014/main" id="{6EDAE63A-A430-4B48-8126-2E9B1C8F50B0}"/>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726017">
            <a:extLst>
              <a:ext uri="{FF2B5EF4-FFF2-40B4-BE49-F238E27FC236}">
                <a16:creationId xmlns:a16="http://schemas.microsoft.com/office/drawing/2014/main" id="{C3AE5422-EF50-45DE-9FBC-096040A9DA9F}"/>
              </a:ext>
            </a:extLst>
          </p:cNvPr>
          <p:cNvSpPr>
            <a:spLocks noGrp="1" noChangeArrowheads="1"/>
          </p:cNvSpPr>
          <p:nvPr>
            <p:ph type="title"/>
          </p:nvPr>
        </p:nvSpPr>
        <p:spPr/>
        <p:txBody>
          <a:bodyPr/>
          <a:lstStyle/>
          <a:p>
            <a:pPr eaLnBrk="1" hangingPunct="1"/>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短作业优先</a:t>
            </a:r>
            <a:r>
              <a:rPr lang="en-US" altLang="zh-CN">
                <a:latin typeface="黑体" panose="02010609060101010101" pitchFamily="49" charset="-122"/>
                <a:ea typeface="黑体" panose="02010609060101010101" pitchFamily="49" charset="-122"/>
              </a:rPr>
              <a:t>(short job first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SJF)</a:t>
            </a:r>
            <a:r>
              <a:rPr lang="zh-CN" altLang="en-US">
                <a:latin typeface="黑体" panose="02010609060101010101" pitchFamily="49" charset="-122"/>
                <a:ea typeface="黑体" panose="02010609060101010101" pitchFamily="49" charset="-122"/>
              </a:rPr>
              <a:t>的调度算法 </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由于在实际情况中，短作业</a:t>
            </a:r>
            <a:r>
              <a:rPr lang="en-US" altLang="zh-CN"/>
              <a:t>(</a:t>
            </a:r>
            <a:r>
              <a:rPr lang="zh-CN" altLang="en-US"/>
              <a:t>进程</a:t>
            </a:r>
            <a:r>
              <a:rPr lang="en-US" altLang="zh-CN"/>
              <a:t>)</a:t>
            </a:r>
            <a:r>
              <a:rPr lang="zh-CN" altLang="en-US"/>
              <a:t>占有很大比例，为了能使它们能比长作业优先执行，而产生了短作业优先调度算法。</a:t>
            </a:r>
            <a:br>
              <a:rPr lang="zh-CN" altLang="en-US"/>
            </a:br>
            <a:r>
              <a:rPr lang="zh-CN" altLang="en-US"/>
              <a:t>　　</a:t>
            </a:r>
            <a:r>
              <a:rPr lang="en-US" altLang="zh-CN"/>
              <a:t>1) </a:t>
            </a:r>
            <a:r>
              <a:rPr lang="zh-CN" altLang="en-US"/>
              <a:t>短作业优先算法</a:t>
            </a:r>
            <a:br>
              <a:rPr lang="zh-CN" altLang="en-US"/>
            </a:br>
            <a:r>
              <a:rPr lang="zh-CN" altLang="en-US"/>
              <a:t>　　</a:t>
            </a:r>
            <a:r>
              <a:rPr lang="en-US" altLang="zh-CN"/>
              <a:t>SJF</a:t>
            </a:r>
            <a:r>
              <a:rPr lang="zh-CN" altLang="en-US"/>
              <a:t>算法是以作业的长短来计算优先级，作业越短，其优先级越高。作业的长短是以作业所要求的运行时间来衡量的。</a:t>
            </a:r>
            <a:r>
              <a:rPr lang="en-US" altLang="zh-CN"/>
              <a:t>SJF</a:t>
            </a:r>
            <a:r>
              <a:rPr lang="zh-CN" altLang="en-US"/>
              <a:t>算法可以分别用于作业调度和进程调度。在把短作业优先调度算法用于作业调度时，它将从外存的作业后备队列中选择若干个估计运行时间最短的作业，优先将它们调入内存运行。</a:t>
            </a:r>
          </a:p>
        </p:txBody>
      </p:sp>
      <p:sp>
        <p:nvSpPr>
          <p:cNvPr id="18435" name="文本占位符 726018">
            <a:extLst>
              <a:ext uri="{FF2B5EF4-FFF2-40B4-BE49-F238E27FC236}">
                <a16:creationId xmlns:a16="http://schemas.microsoft.com/office/drawing/2014/main" id="{D44FFE00-0EEA-481E-874D-1D22781FDBBC}"/>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5"/>
            <a:ext cx="8207375" cy="1223541"/>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假设</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个作业到达系统的时刻和运行时间如下表所示。</a:t>
            </a:r>
            <a:br>
              <a:rPr lang="en-US" altLang="zh-CN" dirty="0">
                <a:latin typeface="黑体" panose="02010609060101010101" pitchFamily="49" charset="-122"/>
                <a:ea typeface="黑体" panose="02010609060101010101" pitchFamily="49" charset="-122"/>
              </a:rPr>
            </a:br>
            <a:endParaRPr lang="zh-CN" altLang="en-US" dirty="0">
              <a:latin typeface="黑体" panose="02010609060101010101" pitchFamily="49" charset="-122"/>
              <a:ea typeface="黑体" panose="02010609060101010101" pitchFamily="49" charset="-122"/>
            </a:endParaRP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971600" y="1844824"/>
            <a:ext cx="864096"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作业</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J1</a:t>
            </a:r>
          </a:p>
          <a:p>
            <a:pPr algn="ctr">
              <a:lnSpc>
                <a:spcPct val="150000"/>
              </a:lnSpc>
            </a:pPr>
            <a:r>
              <a:rPr lang="en-US" altLang="zh-CN" sz="2400" dirty="0">
                <a:latin typeface="黑体" panose="02010609060101010101" pitchFamily="49" charset="-122"/>
                <a:ea typeface="黑体" panose="02010609060101010101" pitchFamily="49" charset="-122"/>
                <a:cs typeface="+mj-cs"/>
              </a:rPr>
              <a:t>J2</a:t>
            </a:r>
          </a:p>
          <a:p>
            <a:pPr algn="ctr">
              <a:lnSpc>
                <a:spcPct val="150000"/>
              </a:lnSpc>
            </a:pPr>
            <a:r>
              <a:rPr lang="en-US" altLang="zh-CN" sz="2400" dirty="0">
                <a:latin typeface="黑体" panose="02010609060101010101" pitchFamily="49" charset="-122"/>
                <a:ea typeface="黑体" panose="02010609060101010101" pitchFamily="49" charset="-122"/>
                <a:cs typeface="+mj-cs"/>
              </a:rPr>
              <a:t>J3</a:t>
            </a:r>
          </a:p>
          <a:p>
            <a:pPr algn="ctr">
              <a:lnSpc>
                <a:spcPct val="150000"/>
              </a:lnSpc>
            </a:pPr>
            <a:r>
              <a:rPr lang="en-US" altLang="zh-CN" sz="2400" dirty="0">
                <a:latin typeface="黑体" panose="02010609060101010101" pitchFamily="49" charset="-122"/>
                <a:ea typeface="黑体" panose="02010609060101010101" pitchFamily="49" charset="-122"/>
                <a:cs typeface="+mj-cs"/>
              </a:rPr>
              <a:t>J4</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3059832" y="1863939"/>
            <a:ext cx="1512168"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到达时刻</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0</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endParaRPr lang="zh-CN" altLang="en-US" sz="2400" dirty="0">
              <a:latin typeface="黑体" panose="02010609060101010101" pitchFamily="49" charset="-122"/>
              <a:ea typeface="黑体" panose="02010609060101010101" pitchFamily="49" charset="-122"/>
              <a:cs typeface="+mj-cs"/>
            </a:endParaRPr>
          </a:p>
        </p:txBody>
      </p:sp>
      <p:sp>
        <p:nvSpPr>
          <p:cNvPr id="5" name="文本框 4">
            <a:extLst>
              <a:ext uri="{FF2B5EF4-FFF2-40B4-BE49-F238E27FC236}">
                <a16:creationId xmlns:a16="http://schemas.microsoft.com/office/drawing/2014/main" id="{2917D0BA-A3EF-5DFC-1911-3F828A1DA4F8}"/>
              </a:ext>
            </a:extLst>
          </p:cNvPr>
          <p:cNvSpPr txBox="1"/>
          <p:nvPr/>
        </p:nvSpPr>
        <p:spPr>
          <a:xfrm>
            <a:off x="5364088" y="1916832"/>
            <a:ext cx="1512168"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运行时间</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1</a:t>
            </a:r>
            <a:endParaRPr lang="zh-CN" altLang="en-US" sz="2400" dirty="0">
              <a:latin typeface="黑体" panose="02010609060101010101" pitchFamily="49" charset="-122"/>
              <a:ea typeface="黑体" panose="02010609060101010101" pitchFamily="49" charset="-122"/>
              <a:cs typeface="+mj-cs"/>
            </a:endParaRPr>
          </a:p>
        </p:txBody>
      </p:sp>
      <p:sp>
        <p:nvSpPr>
          <p:cNvPr id="6" name="标题 717825">
            <a:extLst>
              <a:ext uri="{FF2B5EF4-FFF2-40B4-BE49-F238E27FC236}">
                <a16:creationId xmlns:a16="http://schemas.microsoft.com/office/drawing/2014/main" id="{0FAB3219-41F9-8E97-B2ED-3DBA70030E5C}"/>
              </a:ext>
            </a:extLst>
          </p:cNvPr>
          <p:cNvSpPr txBox="1">
            <a:spLocks noChangeArrowheads="1"/>
          </p:cNvSpPr>
          <p:nvPr/>
        </p:nvSpPr>
        <p:spPr bwMode="auto">
          <a:xfrm>
            <a:off x="539749" y="4539006"/>
            <a:ext cx="8207375" cy="122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latin typeface="黑体" panose="02010609060101010101" pitchFamily="49" charset="-122"/>
                <a:ea typeface="黑体" panose="02010609060101010101" pitchFamily="49" charset="-122"/>
              </a:rPr>
              <a:t>系统在</a:t>
            </a:r>
            <a:r>
              <a:rPr lang="en-US" altLang="zh-CN" dirty="0">
                <a:latin typeface="黑体" panose="02010609060101010101" pitchFamily="49" charset="-122"/>
                <a:ea typeface="黑体" panose="02010609060101010101" pitchFamily="49" charset="-122"/>
              </a:rPr>
              <a:t>t=2</a:t>
            </a:r>
            <a:r>
              <a:rPr lang="zh-CN" altLang="en-US" dirty="0">
                <a:latin typeface="黑体" panose="02010609060101010101" pitchFamily="49" charset="-122"/>
                <a:ea typeface="黑体" panose="02010609060101010101" pitchFamily="49" charset="-122"/>
              </a:rPr>
              <a:t>时开始调度作业。若分别采用</a:t>
            </a:r>
            <a:r>
              <a:rPr lang="en-US" altLang="zh-CN" dirty="0">
                <a:latin typeface="黑体" panose="02010609060101010101" pitchFamily="49" charset="-122"/>
                <a:ea typeface="黑体" panose="02010609060101010101" pitchFamily="49" charset="-122"/>
              </a:rPr>
              <a:t>FCFS</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SJF</a:t>
            </a:r>
            <a:r>
              <a:rPr lang="zh-CN" altLang="en-US" dirty="0">
                <a:latin typeface="黑体" panose="02010609060101010101" pitchFamily="49" charset="-122"/>
                <a:ea typeface="黑体" panose="02010609060101010101" pitchFamily="49" charset="-122"/>
              </a:rPr>
              <a:t>调度算法，则选中的作业分别是（ ）。</a:t>
            </a:r>
            <a:br>
              <a:rPr lang="en-US" altLang="zh-CN" dirty="0">
                <a:latin typeface="黑体" panose="02010609060101010101" pitchFamily="49" charset="-122"/>
                <a:ea typeface="黑体" panose="02010609060101010101" pitchFamily="49" charset="-122"/>
              </a:rPr>
            </a:b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1242955"/>
            <a:ext cx="8207375" cy="1439565"/>
          </a:xfrm>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  A. J2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J3           B. J1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J4</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C. J2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J4           D. J1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J3</a:t>
            </a:r>
            <a:endParaRPr lang="zh-CN" altLang="en-US" dirty="0">
              <a:latin typeface="黑体" panose="02010609060101010101" pitchFamily="49" charset="-122"/>
              <a:ea typeface="黑体" panose="02010609060101010101" pitchFamily="49" charset="-122"/>
            </a:endParaRP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2" name="标题 717825">
            <a:extLst>
              <a:ext uri="{FF2B5EF4-FFF2-40B4-BE49-F238E27FC236}">
                <a16:creationId xmlns:a16="http://schemas.microsoft.com/office/drawing/2014/main" id="{81B77FAD-6B00-905C-8EF9-9D97465C347E}"/>
              </a:ext>
            </a:extLst>
          </p:cNvPr>
          <p:cNvSpPr txBox="1">
            <a:spLocks noChangeArrowheads="1"/>
          </p:cNvSpPr>
          <p:nvPr/>
        </p:nvSpPr>
        <p:spPr bwMode="auto">
          <a:xfrm>
            <a:off x="539749" y="2607113"/>
            <a:ext cx="82073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sz="2400" dirty="0">
                <a:solidFill>
                  <a:schemeClr val="tx2"/>
                </a:solidFill>
                <a:latin typeface="黑体" panose="02010609060101010101" pitchFamily="49" charset="-122"/>
                <a:ea typeface="黑体" panose="02010609060101010101" pitchFamily="49" charset="-122"/>
              </a:rPr>
              <a:t>答案：</a:t>
            </a:r>
            <a:r>
              <a:rPr lang="en-US" altLang="zh-CN" sz="2400" dirty="0">
                <a:solidFill>
                  <a:schemeClr val="tx2"/>
                </a:solidFill>
                <a:latin typeface="黑体" panose="02010609060101010101" pitchFamily="49" charset="-122"/>
                <a:ea typeface="黑体" panose="02010609060101010101" pitchFamily="49" charset="-122"/>
              </a:rPr>
              <a:t>D</a:t>
            </a:r>
            <a:endParaRPr lang="zh-CN" altLang="en-US" sz="2400"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36254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729089">
            <a:extLst>
              <a:ext uri="{FF2B5EF4-FFF2-40B4-BE49-F238E27FC236}">
                <a16:creationId xmlns:a16="http://schemas.microsoft.com/office/drawing/2014/main" id="{D78BF411-B40E-4DF0-9D4E-4E0348C6CF60}"/>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3.2.4  </a:t>
            </a:r>
            <a:r>
              <a:rPr lang="zh-CN" altLang="en-US" dirty="0">
                <a:latin typeface="黑体" panose="02010609060101010101" pitchFamily="49" charset="-122"/>
                <a:ea typeface="黑体" panose="02010609060101010101" pitchFamily="49" charset="-122"/>
              </a:rPr>
              <a:t>优先级调度算法和高响应比优先调度算法</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优先级调度算法</a:t>
            </a:r>
            <a:r>
              <a:rPr lang="en-US" altLang="zh-CN" dirty="0">
                <a:latin typeface="黑体" panose="02010609060101010101" pitchFamily="49" charset="-122"/>
                <a:ea typeface="黑体" panose="02010609060101010101" pitchFamily="49" charset="-122"/>
              </a:rPr>
              <a:t>(priority-scheduling algorithm</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PSA)</a:t>
            </a:r>
            <a:br>
              <a:rPr lang="en-US" altLang="zh-CN" dirty="0">
                <a:latin typeface="黑体" panose="02010609060101010101" pitchFamily="49" charset="-122"/>
                <a:ea typeface="黑体" panose="02010609060101010101" pitchFamily="49" charset="-122"/>
              </a:rPr>
            </a:br>
            <a:r>
              <a:rPr lang="zh-CN" altLang="en-US" dirty="0"/>
              <a:t>　　在优先级调度算法中，是基于作业的紧迫程度，由外部赋予作业相应的优先级，调度算法是根据该优先级进行调度的。优先级调度算法可作为作业调度算法，也可作为进程调度算法。当把该算法用于作业调度时，系统是从后备队列中选择若干个优先级最高的作业装入内存。</a:t>
            </a:r>
          </a:p>
        </p:txBody>
      </p:sp>
      <p:sp>
        <p:nvSpPr>
          <p:cNvPr id="21507" name="文本占位符 729090">
            <a:extLst>
              <a:ext uri="{FF2B5EF4-FFF2-40B4-BE49-F238E27FC236}">
                <a16:creationId xmlns:a16="http://schemas.microsoft.com/office/drawing/2014/main" id="{27ECAA78-F78C-4104-BBD4-8A1AD1B07223}"/>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621569">
            <a:extLst>
              <a:ext uri="{FF2B5EF4-FFF2-40B4-BE49-F238E27FC236}">
                <a16:creationId xmlns:a16="http://schemas.microsoft.com/office/drawing/2014/main" id="{8C351C61-3A96-4C7F-8A0B-7D9B75F4D289}"/>
              </a:ext>
            </a:extLst>
          </p:cNvPr>
          <p:cNvSpPr>
            <a:spLocks noGrp="1" noChangeArrowheads="1"/>
          </p:cNvSpPr>
          <p:nvPr>
            <p:ph type="title"/>
          </p:nvPr>
        </p:nvSpPr>
        <p:spPr/>
        <p:txBody>
          <a:bodyPr/>
          <a:lstStyle/>
          <a:p>
            <a:pPr eaLnBrk="1" hangingPunct="1">
              <a:lnSpc>
                <a:spcPct val="150000"/>
              </a:lnSpc>
            </a:pPr>
            <a:r>
              <a:rPr lang="en-US" altLang="zh-CN" dirty="0"/>
              <a:t> </a:t>
            </a:r>
            <a:r>
              <a:rPr lang="en-US" altLang="zh-CN" sz="3200" dirty="0">
                <a:latin typeface="黑体" panose="02010609060101010101" pitchFamily="49" charset="-122"/>
                <a:ea typeface="黑体" panose="02010609060101010101" pitchFamily="49" charset="-122"/>
              </a:rPr>
              <a:t>3.1  </a:t>
            </a:r>
            <a:r>
              <a:rPr lang="zh-CN" altLang="en-US" sz="3200" dirty="0">
                <a:latin typeface="黑体" panose="02010609060101010101" pitchFamily="49" charset="-122"/>
                <a:ea typeface="黑体" panose="02010609060101010101" pitchFamily="49" charset="-122"/>
              </a:rPr>
              <a:t>处理机调度的层次和调度算法的目标</a:t>
            </a:r>
            <a:br>
              <a:rPr lang="zh-CN" altLang="en-US" sz="3200" dirty="0">
                <a:latin typeface="黑体" panose="02010609060101010101" pitchFamily="49" charset="-122"/>
                <a:ea typeface="黑体" panose="02010609060101010101" pitchFamily="49" charset="-122"/>
              </a:rPr>
            </a:br>
            <a:br>
              <a:rPr lang="zh-CN" altLang="en-US" dirty="0"/>
            </a:br>
            <a:r>
              <a:rPr lang="zh-CN" altLang="en-US" dirty="0"/>
              <a:t>　　处理机调度是对处理机资源进行分配。处理机调度算法是指根据处理机分配策略所规定的处理机分配算法。下面先来了解处理机调度的层次。</a:t>
            </a:r>
          </a:p>
        </p:txBody>
      </p:sp>
      <p:sp>
        <p:nvSpPr>
          <p:cNvPr id="3075" name="文本占位符 621570">
            <a:extLst>
              <a:ext uri="{FF2B5EF4-FFF2-40B4-BE49-F238E27FC236}">
                <a16:creationId xmlns:a16="http://schemas.microsoft.com/office/drawing/2014/main" id="{48A98C34-5AC1-47AA-9955-ACDFB2610DD9}"/>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730113">
            <a:extLst>
              <a:ext uri="{FF2B5EF4-FFF2-40B4-BE49-F238E27FC236}">
                <a16:creationId xmlns:a16="http://schemas.microsoft.com/office/drawing/2014/main" id="{5CA3489F-B407-4A22-A073-E68DB414C5D6}"/>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高响应比优先调度算法</a:t>
            </a:r>
            <a:r>
              <a:rPr lang="en-US" altLang="zh-CN" dirty="0">
                <a:latin typeface="黑体" panose="02010609060101010101" pitchFamily="49" charset="-122"/>
                <a:ea typeface="黑体" panose="02010609060101010101" pitchFamily="49" charset="-122"/>
              </a:rPr>
              <a:t>(Highest Response Ratio Next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HRRN)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高响应比优先调度算法则是既考虑了作业的等待时间，又考虑作业运行时间的调度算法，因此既照顾了短作业，又不致使长作业的等待时间过长，从而改善了处理机调度的性能。</a:t>
            </a:r>
          </a:p>
        </p:txBody>
      </p:sp>
      <p:sp>
        <p:nvSpPr>
          <p:cNvPr id="22531" name="文本占位符 730114">
            <a:extLst>
              <a:ext uri="{FF2B5EF4-FFF2-40B4-BE49-F238E27FC236}">
                <a16:creationId xmlns:a16="http://schemas.microsoft.com/office/drawing/2014/main" id="{48504DF6-77AC-41AF-A5B3-5EA83B64D478}"/>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731137">
            <a:extLst>
              <a:ext uri="{FF2B5EF4-FFF2-40B4-BE49-F238E27FC236}">
                <a16:creationId xmlns:a16="http://schemas.microsoft.com/office/drawing/2014/main" id="{5282B9B5-8DE7-485A-8086-B9CF9DC985E6}"/>
              </a:ext>
            </a:extLst>
          </p:cNvPr>
          <p:cNvSpPr>
            <a:spLocks noGrp="1" noChangeArrowheads="1"/>
          </p:cNvSpPr>
          <p:nvPr>
            <p:ph type="title"/>
          </p:nvPr>
        </p:nvSpPr>
        <p:spPr/>
        <p:txBody>
          <a:bodyPr/>
          <a:lstStyle/>
          <a:p>
            <a:pPr eaLnBrk="1" hangingPunct="1">
              <a:lnSpc>
                <a:spcPct val="140000"/>
              </a:lnSpc>
            </a:pPr>
            <a:r>
              <a:rPr lang="zh-CN" altLang="en-US"/>
              <a:t>　　高响应比优先算法是如何实现的呢</a:t>
            </a:r>
            <a:r>
              <a:rPr lang="en-US" altLang="zh-CN"/>
              <a:t>? </a:t>
            </a:r>
            <a:r>
              <a:rPr lang="zh-CN" altLang="en-US"/>
              <a:t>如果我们能为每个作业引入一个动态优先级，即优先级是可以改变的，令它随等待时间延长而增加，这将使长作业的优先级在等待期间不断地增加，等到足够的时间后，必然有机会获得处理机。该优先级的变化规律可描述为：</a:t>
            </a:r>
          </a:p>
        </p:txBody>
      </p:sp>
      <p:sp>
        <p:nvSpPr>
          <p:cNvPr id="23555" name="文本占位符 731138">
            <a:extLst>
              <a:ext uri="{FF2B5EF4-FFF2-40B4-BE49-F238E27FC236}">
                <a16:creationId xmlns:a16="http://schemas.microsoft.com/office/drawing/2014/main" id="{85EF24D7-CCF8-4A8D-8426-8EFC5D863ED4}"/>
              </a:ext>
            </a:extLst>
          </p:cNvPr>
          <p:cNvSpPr>
            <a:spLocks noGrp="1" noChangeArrowheads="1"/>
          </p:cNvSpPr>
          <p:nvPr>
            <p:ph idx="1"/>
          </p:nvPr>
        </p:nvSpPr>
        <p:spPr/>
        <p:txBody>
          <a:bodyPr/>
          <a:lstStyle/>
          <a:p>
            <a:pPr eaLnBrk="1" hangingPunct="1"/>
            <a:endParaRPr lang="zh-CN" altLang="zh-CN"/>
          </a:p>
        </p:txBody>
      </p:sp>
      <p:sp>
        <p:nvSpPr>
          <p:cNvPr id="23556" name="矩形 731140">
            <a:extLst>
              <a:ext uri="{FF2B5EF4-FFF2-40B4-BE49-F238E27FC236}">
                <a16:creationId xmlns:a16="http://schemas.microsoft.com/office/drawing/2014/main" id="{FE803CC7-8403-4558-9D18-1950811F61E0}"/>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graphicFrame>
        <p:nvGraphicFramePr>
          <p:cNvPr id="23557" name="对象 731139">
            <a:extLst>
              <a:ext uri="{FF2B5EF4-FFF2-40B4-BE49-F238E27FC236}">
                <a16:creationId xmlns:a16="http://schemas.microsoft.com/office/drawing/2014/main" id="{D2A4A782-1D1A-4F09-B7E6-093D259D2110}"/>
              </a:ext>
            </a:extLst>
          </p:cNvPr>
          <p:cNvGraphicFramePr>
            <a:graphicFrameLocks/>
          </p:cNvGraphicFramePr>
          <p:nvPr>
            <p:extLst>
              <p:ext uri="{D42A27DB-BD31-4B8C-83A1-F6EECF244321}">
                <p14:modId xmlns:p14="http://schemas.microsoft.com/office/powerpoint/2010/main" val="3364579881"/>
              </p:ext>
            </p:extLst>
          </p:nvPr>
        </p:nvGraphicFramePr>
        <p:xfrm>
          <a:off x="1698625" y="3783013"/>
          <a:ext cx="5238750" cy="942975"/>
        </p:xfrm>
        <a:graphic>
          <a:graphicData uri="http://schemas.openxmlformats.org/presentationml/2006/ole">
            <mc:AlternateContent xmlns:mc="http://schemas.openxmlformats.org/markup-compatibility/2006">
              <mc:Choice xmlns:v="urn:schemas-microsoft-com:vml" Requires="v">
                <p:oleObj name="Equation" r:id="rId2" imgW="2539800" imgH="457200" progId="Equation.DSMT4">
                  <p:embed/>
                </p:oleObj>
              </mc:Choice>
              <mc:Fallback>
                <p:oleObj name="Equation" r:id="rId2" imgW="2539800" imgH="457200" progId="Equation.DSMT4">
                  <p:embed/>
                  <p:pic>
                    <p:nvPicPr>
                      <p:cNvPr id="0" name="对象 731139"/>
                      <p:cNvPicPr>
                        <a:picLocks noChangeArrowheads="1"/>
                      </p:cNvPicPr>
                      <p:nvPr/>
                    </p:nvPicPr>
                    <p:blipFill>
                      <a:blip r:embed="rId3"/>
                      <a:srcRect/>
                      <a:stretch>
                        <a:fillRect/>
                      </a:stretch>
                    </p:blipFill>
                    <p:spPr bwMode="auto">
                      <a:xfrm>
                        <a:off x="1698625" y="3783013"/>
                        <a:ext cx="52387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732161">
            <a:extLst>
              <a:ext uri="{FF2B5EF4-FFF2-40B4-BE49-F238E27FC236}">
                <a16:creationId xmlns:a16="http://schemas.microsoft.com/office/drawing/2014/main" id="{75BEA09E-194D-48FA-9B67-012D44D7F246}"/>
              </a:ext>
            </a:extLst>
          </p:cNvPr>
          <p:cNvSpPr>
            <a:spLocks noGrp="1" noChangeArrowheads="1"/>
          </p:cNvSpPr>
          <p:nvPr>
            <p:ph type="title"/>
          </p:nvPr>
        </p:nvSpPr>
        <p:spPr/>
        <p:txBody>
          <a:bodyPr/>
          <a:lstStyle/>
          <a:p>
            <a:pPr eaLnBrk="1" hangingPunct="1">
              <a:lnSpc>
                <a:spcPct val="150000"/>
              </a:lnSpc>
            </a:pPr>
            <a:r>
              <a:rPr lang="zh-CN" altLang="en-US" dirty="0"/>
              <a:t>　　由于等待时间与服务时间之和就是系统对该作业的响应时间，故该优先级又相当于响应比</a:t>
            </a:r>
            <a:r>
              <a:rPr lang="en-US" altLang="zh-CN" i="1" dirty="0"/>
              <a:t>R</a:t>
            </a:r>
            <a:r>
              <a:rPr lang="en-US" altLang="zh-CN" baseline="-25000" dirty="0"/>
              <a:t>P</a:t>
            </a:r>
            <a:r>
              <a:rPr lang="zh-CN" altLang="en-US" dirty="0"/>
              <a:t>。据此，优先级又可表示为：</a:t>
            </a:r>
          </a:p>
        </p:txBody>
      </p:sp>
      <p:sp>
        <p:nvSpPr>
          <p:cNvPr id="24579" name="文本占位符 732162">
            <a:extLst>
              <a:ext uri="{FF2B5EF4-FFF2-40B4-BE49-F238E27FC236}">
                <a16:creationId xmlns:a16="http://schemas.microsoft.com/office/drawing/2014/main" id="{053B0C55-D0C8-4C60-8AC9-4964F5B36529}"/>
              </a:ext>
            </a:extLst>
          </p:cNvPr>
          <p:cNvSpPr>
            <a:spLocks noGrp="1" noChangeArrowheads="1"/>
          </p:cNvSpPr>
          <p:nvPr>
            <p:ph idx="1"/>
          </p:nvPr>
        </p:nvSpPr>
        <p:spPr/>
        <p:txBody>
          <a:bodyPr/>
          <a:lstStyle/>
          <a:p>
            <a:pPr eaLnBrk="1" hangingPunct="1"/>
            <a:endParaRPr lang="zh-CN" altLang="zh-CN"/>
          </a:p>
        </p:txBody>
      </p:sp>
      <p:sp>
        <p:nvSpPr>
          <p:cNvPr id="24580" name="矩形 732164">
            <a:extLst>
              <a:ext uri="{FF2B5EF4-FFF2-40B4-BE49-F238E27FC236}">
                <a16:creationId xmlns:a16="http://schemas.microsoft.com/office/drawing/2014/main" id="{F01DA544-C2F0-4409-AC60-9384034E44AC}"/>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graphicFrame>
        <p:nvGraphicFramePr>
          <p:cNvPr id="24581" name="对象 732163">
            <a:extLst>
              <a:ext uri="{FF2B5EF4-FFF2-40B4-BE49-F238E27FC236}">
                <a16:creationId xmlns:a16="http://schemas.microsoft.com/office/drawing/2014/main" id="{DBCA19D7-4C70-40EA-B906-7FFE39A17A1E}"/>
              </a:ext>
            </a:extLst>
          </p:cNvPr>
          <p:cNvGraphicFramePr>
            <a:graphicFrameLocks/>
          </p:cNvGraphicFramePr>
          <p:nvPr/>
        </p:nvGraphicFramePr>
        <p:xfrm>
          <a:off x="1547813" y="3213100"/>
          <a:ext cx="5689600" cy="779463"/>
        </p:xfrm>
        <a:graphic>
          <a:graphicData uri="http://schemas.openxmlformats.org/presentationml/2006/ole">
            <mc:AlternateContent xmlns:mc="http://schemas.openxmlformats.org/markup-compatibility/2006">
              <mc:Choice xmlns:v="urn:schemas-microsoft-com:vml" Requires="v">
                <p:oleObj r:id="rId2" imgW="2781300" imgH="381000" progId="Equation.3">
                  <p:embed/>
                </p:oleObj>
              </mc:Choice>
              <mc:Fallback>
                <p:oleObj r:id="rId2" imgW="2781300" imgH="381000" progId="Equation.3">
                  <p:embed/>
                  <p:pic>
                    <p:nvPicPr>
                      <p:cNvPr id="0" name="对象 73216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213100"/>
                        <a:ext cx="568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2" name="动作按钮: 后退或前一项 732165">
            <a:hlinkClick r:id="" action="ppaction://hlinkshowjump?jump=firstslide" highlightClick="1"/>
            <a:extLst>
              <a:ext uri="{FF2B5EF4-FFF2-40B4-BE49-F238E27FC236}">
                <a16:creationId xmlns:a16="http://schemas.microsoft.com/office/drawing/2014/main" id="{D33597A1-A75A-4ABB-9666-61D617F33A28}"/>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5"/>
            <a:ext cx="8207375" cy="2775760"/>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假设某</a:t>
            </a:r>
            <a:r>
              <a:rPr lang="en-US" altLang="zh-CN" dirty="0">
                <a:latin typeface="黑体" panose="02010609060101010101" pitchFamily="49" charset="-122"/>
                <a:ea typeface="黑体" panose="02010609060101010101" pitchFamily="49" charset="-122"/>
              </a:rPr>
              <a:t>OS</a:t>
            </a:r>
            <a:r>
              <a:rPr lang="zh-CN" altLang="en-US" dirty="0">
                <a:latin typeface="黑体" panose="02010609060101010101" pitchFamily="49" charset="-122"/>
                <a:ea typeface="黑体" panose="02010609060101010101" pitchFamily="49" charset="-122"/>
              </a:rPr>
              <a:t>以单道批处理方式运行，现有</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道作业，它们进入系统的时间的及运行时间如下表所示，试采用高响应比优先调度算法进行调度，请问这组作业的运行顺序、平均周转时间和平均带权周转时间分别是多少？</a:t>
            </a: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971600" y="3320051"/>
            <a:ext cx="1152128"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作业号</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2807296" y="3322408"/>
            <a:ext cx="2412776"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进入系统时间</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7:00</a:t>
            </a:r>
          </a:p>
          <a:p>
            <a:pPr algn="ctr">
              <a:lnSpc>
                <a:spcPct val="150000"/>
              </a:lnSpc>
            </a:pPr>
            <a:r>
              <a:rPr lang="en-US" altLang="zh-CN" sz="2400" dirty="0">
                <a:latin typeface="黑体" panose="02010609060101010101" pitchFamily="49" charset="-122"/>
                <a:ea typeface="黑体" panose="02010609060101010101" pitchFamily="49" charset="-122"/>
                <a:cs typeface="+mj-cs"/>
              </a:rPr>
              <a:t>7:50</a:t>
            </a:r>
          </a:p>
          <a:p>
            <a:pPr algn="ctr">
              <a:lnSpc>
                <a:spcPct val="150000"/>
              </a:lnSpc>
            </a:pPr>
            <a:r>
              <a:rPr lang="en-US" altLang="zh-CN" sz="2400" dirty="0">
                <a:latin typeface="黑体" panose="02010609060101010101" pitchFamily="49" charset="-122"/>
                <a:ea typeface="黑体" panose="02010609060101010101" pitchFamily="49" charset="-122"/>
                <a:cs typeface="+mj-cs"/>
              </a:rPr>
              <a:t>8:00</a:t>
            </a:r>
          </a:p>
          <a:p>
            <a:pPr algn="ctr">
              <a:lnSpc>
                <a:spcPct val="150000"/>
              </a:lnSpc>
            </a:pPr>
            <a:r>
              <a:rPr lang="en-US" altLang="zh-CN" sz="2400" dirty="0">
                <a:latin typeface="黑体" panose="02010609060101010101" pitchFamily="49" charset="-122"/>
                <a:ea typeface="黑体" panose="02010609060101010101" pitchFamily="49" charset="-122"/>
                <a:cs typeface="+mj-cs"/>
              </a:rPr>
              <a:t>8:50</a:t>
            </a:r>
            <a:endParaRPr lang="zh-CN" altLang="en-US" sz="2400" dirty="0">
              <a:latin typeface="黑体" panose="02010609060101010101" pitchFamily="49" charset="-122"/>
              <a:ea typeface="黑体" panose="02010609060101010101" pitchFamily="49" charset="-122"/>
              <a:cs typeface="+mj-cs"/>
            </a:endParaRPr>
          </a:p>
        </p:txBody>
      </p:sp>
      <p:sp>
        <p:nvSpPr>
          <p:cNvPr id="5" name="文本框 4">
            <a:extLst>
              <a:ext uri="{FF2B5EF4-FFF2-40B4-BE49-F238E27FC236}">
                <a16:creationId xmlns:a16="http://schemas.microsoft.com/office/drawing/2014/main" id="{2917D0BA-A3EF-5DFC-1911-3F828A1DA4F8}"/>
              </a:ext>
            </a:extLst>
          </p:cNvPr>
          <p:cNvSpPr txBox="1"/>
          <p:nvPr/>
        </p:nvSpPr>
        <p:spPr>
          <a:xfrm>
            <a:off x="5796136" y="3322408"/>
            <a:ext cx="2795414"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运行时间（小时）</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0.5</a:t>
            </a:r>
          </a:p>
          <a:p>
            <a:pPr algn="ctr">
              <a:lnSpc>
                <a:spcPct val="150000"/>
              </a:lnSpc>
            </a:pPr>
            <a:r>
              <a:rPr lang="en-US" altLang="zh-CN" sz="2400" dirty="0">
                <a:latin typeface="黑体" panose="02010609060101010101" pitchFamily="49" charset="-122"/>
                <a:ea typeface="黑体" panose="02010609060101010101" pitchFamily="49" charset="-122"/>
                <a:cs typeface="+mj-cs"/>
              </a:rPr>
              <a:t>0.1</a:t>
            </a:r>
          </a:p>
          <a:p>
            <a:pPr algn="ctr">
              <a:lnSpc>
                <a:spcPct val="150000"/>
              </a:lnSpc>
            </a:pPr>
            <a:r>
              <a:rPr lang="en-US" altLang="zh-CN" sz="2400" dirty="0">
                <a:latin typeface="黑体" panose="02010609060101010101" pitchFamily="49" charset="-122"/>
                <a:ea typeface="黑体" panose="02010609060101010101" pitchFamily="49" charset="-122"/>
                <a:cs typeface="+mj-cs"/>
              </a:rPr>
              <a:t>0.2</a:t>
            </a:r>
            <a:endParaRPr lang="zh-CN" altLang="en-US" sz="2400"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1689344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4"/>
            <a:ext cx="8207375" cy="5111974"/>
          </a:xfrm>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7:00-9:00</a:t>
            </a:r>
            <a:r>
              <a:rPr lang="zh-CN" altLang="en-US" dirty="0">
                <a:latin typeface="黑体" panose="02010609060101010101" pitchFamily="49" charset="-122"/>
                <a:ea typeface="黑体" panose="02010609060101010101" pitchFamily="49" charset="-122"/>
              </a:rPr>
              <a:t>运行作业</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，周转时间</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小时，带权周转时间</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这时，作业</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的响应比为</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作业</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的响应比为</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作业</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的响应比为</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9:00-9:06</a:t>
            </a:r>
            <a:r>
              <a:rPr lang="zh-CN" altLang="en-US" dirty="0">
                <a:latin typeface="黑体" panose="02010609060101010101" pitchFamily="49" charset="-122"/>
                <a:ea typeface="黑体" panose="02010609060101010101" pitchFamily="49" charset="-122"/>
              </a:rPr>
              <a:t>运行作业</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，周转时间</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小时，带权周转时间</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a:t>
            </a: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graphicFrame>
        <p:nvGraphicFramePr>
          <p:cNvPr id="2" name="对象 715779">
            <a:extLst>
              <a:ext uri="{FF2B5EF4-FFF2-40B4-BE49-F238E27FC236}">
                <a16:creationId xmlns:a16="http://schemas.microsoft.com/office/drawing/2014/main" id="{0D5C1C09-9F62-F054-8DEA-131613D76CFE}"/>
              </a:ext>
            </a:extLst>
          </p:cNvPr>
          <p:cNvGraphicFramePr>
            <a:graphicFrameLocks/>
          </p:cNvGraphicFramePr>
          <p:nvPr>
            <p:extLst>
              <p:ext uri="{D42A27DB-BD31-4B8C-83A1-F6EECF244321}">
                <p14:modId xmlns:p14="http://schemas.microsoft.com/office/powerpoint/2010/main" val="2748606500"/>
              </p:ext>
            </p:extLst>
          </p:nvPr>
        </p:nvGraphicFramePr>
        <p:xfrm>
          <a:off x="3973513" y="1276350"/>
          <a:ext cx="2152650" cy="1184275"/>
        </p:xfrm>
        <a:graphic>
          <a:graphicData uri="http://schemas.openxmlformats.org/presentationml/2006/ole">
            <mc:AlternateContent xmlns:mc="http://schemas.openxmlformats.org/markup-compatibility/2006">
              <mc:Choice xmlns:v="urn:schemas-microsoft-com:vml" Requires="v">
                <p:oleObj name="Equation" r:id="rId3" imgW="901440" imgH="622080" progId="Equation.DSMT4">
                  <p:embed/>
                </p:oleObj>
              </mc:Choice>
              <mc:Fallback>
                <p:oleObj name="Equation" r:id="rId3" imgW="901440" imgH="622080" progId="Equation.DSMT4">
                  <p:embed/>
                  <p:pic>
                    <p:nvPicPr>
                      <p:cNvPr id="8196" name="对象 715779">
                        <a:extLst>
                          <a:ext uri="{FF2B5EF4-FFF2-40B4-BE49-F238E27FC236}">
                            <a16:creationId xmlns:a16="http://schemas.microsoft.com/office/drawing/2014/main" id="{F966D6ED-14E6-2EBE-8348-92EA689CE89A}"/>
                          </a:ext>
                        </a:extLst>
                      </p:cNvPr>
                      <p:cNvPicPr>
                        <a:picLocks noChangeArrowheads="1"/>
                      </p:cNvPicPr>
                      <p:nvPr/>
                    </p:nvPicPr>
                    <p:blipFill>
                      <a:blip r:embed="rId4"/>
                      <a:srcRect/>
                      <a:stretch>
                        <a:fillRect/>
                      </a:stretch>
                    </p:blipFill>
                    <p:spPr bwMode="auto">
                      <a:xfrm>
                        <a:off x="3973513" y="1276350"/>
                        <a:ext cx="2152650" cy="1184275"/>
                      </a:xfrm>
                      <a:prstGeom prst="rect">
                        <a:avLst/>
                      </a:prstGeom>
                      <a:solidFill>
                        <a:srgbClr val="FFFFFF"/>
                      </a:solidFill>
                      <a:ln>
                        <a:noFill/>
                      </a:ln>
                    </p:spPr>
                  </p:pic>
                </p:oleObj>
              </mc:Fallback>
            </mc:AlternateContent>
          </a:graphicData>
        </a:graphic>
      </p:graphicFrame>
      <p:graphicFrame>
        <p:nvGraphicFramePr>
          <p:cNvPr id="7" name="对象 715779">
            <a:extLst>
              <a:ext uri="{FF2B5EF4-FFF2-40B4-BE49-F238E27FC236}">
                <a16:creationId xmlns:a16="http://schemas.microsoft.com/office/drawing/2014/main" id="{0200794B-B3D7-ACF4-4963-BBF6BFCADD4C}"/>
              </a:ext>
            </a:extLst>
          </p:cNvPr>
          <p:cNvGraphicFramePr>
            <a:graphicFrameLocks/>
          </p:cNvGraphicFramePr>
          <p:nvPr>
            <p:extLst>
              <p:ext uri="{D42A27DB-BD31-4B8C-83A1-F6EECF244321}">
                <p14:modId xmlns:p14="http://schemas.microsoft.com/office/powerpoint/2010/main" val="777221327"/>
              </p:ext>
            </p:extLst>
          </p:nvPr>
        </p:nvGraphicFramePr>
        <p:xfrm>
          <a:off x="3016634" y="2630767"/>
          <a:ext cx="1941512" cy="820737"/>
        </p:xfrm>
        <a:graphic>
          <a:graphicData uri="http://schemas.openxmlformats.org/presentationml/2006/ole">
            <mc:AlternateContent xmlns:mc="http://schemas.openxmlformats.org/markup-compatibility/2006">
              <mc:Choice xmlns:v="urn:schemas-microsoft-com:vml" Requires="v">
                <p:oleObj name="Equation" r:id="rId5" imgW="812520" imgH="431640" progId="Equation.DSMT4">
                  <p:embed/>
                </p:oleObj>
              </mc:Choice>
              <mc:Fallback>
                <p:oleObj name="Equation" r:id="rId5" imgW="812520" imgH="431640" progId="Equation.DSMT4">
                  <p:embed/>
                  <p:pic>
                    <p:nvPicPr>
                      <p:cNvPr id="2" name="对象 715779">
                        <a:extLst>
                          <a:ext uri="{FF2B5EF4-FFF2-40B4-BE49-F238E27FC236}">
                            <a16:creationId xmlns:a16="http://schemas.microsoft.com/office/drawing/2014/main" id="{0D5C1C09-9F62-F054-8DEA-131613D76CFE}"/>
                          </a:ext>
                        </a:extLst>
                      </p:cNvPr>
                      <p:cNvPicPr>
                        <a:picLocks noChangeArrowheads="1"/>
                      </p:cNvPicPr>
                      <p:nvPr/>
                    </p:nvPicPr>
                    <p:blipFill>
                      <a:blip r:embed="rId6"/>
                      <a:srcRect/>
                      <a:stretch>
                        <a:fillRect/>
                      </a:stretch>
                    </p:blipFill>
                    <p:spPr bwMode="auto">
                      <a:xfrm>
                        <a:off x="3016634" y="2630767"/>
                        <a:ext cx="1941512" cy="820737"/>
                      </a:xfrm>
                      <a:prstGeom prst="rect">
                        <a:avLst/>
                      </a:prstGeom>
                      <a:solidFill>
                        <a:srgbClr val="FFFFFF"/>
                      </a:solidFill>
                      <a:ln>
                        <a:noFill/>
                      </a:ln>
                    </p:spPr>
                  </p:pic>
                </p:oleObj>
              </mc:Fallback>
            </mc:AlternateContent>
          </a:graphicData>
        </a:graphic>
      </p:graphicFrame>
      <p:graphicFrame>
        <p:nvGraphicFramePr>
          <p:cNvPr id="8" name="对象 715779">
            <a:extLst>
              <a:ext uri="{FF2B5EF4-FFF2-40B4-BE49-F238E27FC236}">
                <a16:creationId xmlns:a16="http://schemas.microsoft.com/office/drawing/2014/main" id="{1799E346-FC00-BC81-6655-850C16E4129A}"/>
              </a:ext>
            </a:extLst>
          </p:cNvPr>
          <p:cNvGraphicFramePr>
            <a:graphicFrameLocks/>
          </p:cNvGraphicFramePr>
          <p:nvPr>
            <p:extLst>
              <p:ext uri="{D42A27DB-BD31-4B8C-83A1-F6EECF244321}">
                <p14:modId xmlns:p14="http://schemas.microsoft.com/office/powerpoint/2010/main" val="3235491995"/>
              </p:ext>
            </p:extLst>
          </p:nvPr>
        </p:nvGraphicFramePr>
        <p:xfrm>
          <a:off x="3073400" y="3413125"/>
          <a:ext cx="2124075" cy="1182688"/>
        </p:xfrm>
        <a:graphic>
          <a:graphicData uri="http://schemas.openxmlformats.org/presentationml/2006/ole">
            <mc:AlternateContent xmlns:mc="http://schemas.openxmlformats.org/markup-compatibility/2006">
              <mc:Choice xmlns:v="urn:schemas-microsoft-com:vml" Requires="v">
                <p:oleObj name="Equation" r:id="rId7" imgW="888840" imgH="622080" progId="Equation.DSMT4">
                  <p:embed/>
                </p:oleObj>
              </mc:Choice>
              <mc:Fallback>
                <p:oleObj name="Equation" r:id="rId7" imgW="888840" imgH="622080" progId="Equation.DSMT4">
                  <p:embed/>
                  <p:pic>
                    <p:nvPicPr>
                      <p:cNvPr id="7" name="对象 715779">
                        <a:extLst>
                          <a:ext uri="{FF2B5EF4-FFF2-40B4-BE49-F238E27FC236}">
                            <a16:creationId xmlns:a16="http://schemas.microsoft.com/office/drawing/2014/main" id="{0200794B-B3D7-ACF4-4963-BBF6BFCADD4C}"/>
                          </a:ext>
                        </a:extLst>
                      </p:cNvPr>
                      <p:cNvPicPr>
                        <a:picLocks noChangeArrowheads="1"/>
                      </p:cNvPicPr>
                      <p:nvPr/>
                    </p:nvPicPr>
                    <p:blipFill>
                      <a:blip r:embed="rId8"/>
                      <a:srcRect/>
                      <a:stretch>
                        <a:fillRect/>
                      </a:stretch>
                    </p:blipFill>
                    <p:spPr bwMode="auto">
                      <a:xfrm>
                        <a:off x="3073400" y="3413125"/>
                        <a:ext cx="2124075" cy="1182688"/>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675488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4"/>
            <a:ext cx="8207375" cy="5111974"/>
          </a:xfrm>
        </p:spPr>
        <p:txBody>
          <a:bodyPr/>
          <a:lstStyle/>
          <a:p>
            <a:pPr eaLnBrk="1" hangingPunct="1">
              <a:lnSpc>
                <a:spcPct val="150000"/>
              </a:lnSpc>
            </a:pP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这时，作业</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的响应比为</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作业</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的响应比为</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9:06-9:36</a:t>
            </a:r>
            <a:r>
              <a:rPr lang="zh-CN" altLang="en-US" dirty="0">
                <a:latin typeface="黑体" panose="02010609060101010101" pitchFamily="49" charset="-122"/>
                <a:ea typeface="黑体" panose="02010609060101010101" pitchFamily="49" charset="-122"/>
              </a:rPr>
              <a:t>运行作业</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，周转时间</a:t>
            </a:r>
            <a:r>
              <a:rPr lang="en-US" altLang="zh-CN" dirty="0">
                <a:latin typeface="黑体" panose="02010609060101010101" pitchFamily="49" charset="-122"/>
                <a:ea typeface="黑体" panose="02010609060101010101" pitchFamily="49" charset="-122"/>
              </a:rPr>
              <a:t>1.77</a:t>
            </a:r>
            <a:r>
              <a:rPr lang="zh-CN" altLang="en-US" dirty="0">
                <a:latin typeface="黑体" panose="02010609060101010101" pitchFamily="49" charset="-122"/>
                <a:ea typeface="黑体" panose="02010609060101010101" pitchFamily="49" charset="-122"/>
              </a:rPr>
              <a:t>小时，带权周转时间</a:t>
            </a:r>
            <a:r>
              <a:rPr lang="en-US" altLang="zh-CN" dirty="0">
                <a:latin typeface="黑体" panose="02010609060101010101" pitchFamily="49" charset="-122"/>
                <a:ea typeface="黑体" panose="02010609060101010101" pitchFamily="49" charset="-122"/>
              </a:rPr>
              <a:t>3.54</a:t>
            </a:r>
            <a:r>
              <a:rPr lang="zh-CN" altLang="en-US" dirty="0">
                <a:latin typeface="黑体" panose="02010609060101010101" pitchFamily="49" charset="-122"/>
                <a:ea typeface="黑体" panose="02010609060101010101" pitchFamily="49" charset="-122"/>
              </a:rPr>
              <a:t>；</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9:36-9:48</a:t>
            </a:r>
            <a:r>
              <a:rPr lang="zh-CN" altLang="en-US" dirty="0">
                <a:latin typeface="黑体" panose="02010609060101010101" pitchFamily="49" charset="-122"/>
                <a:ea typeface="黑体" panose="02010609060101010101" pitchFamily="49" charset="-122"/>
              </a:rPr>
              <a:t>运行作业</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，周转时间</a:t>
            </a:r>
            <a:r>
              <a:rPr lang="en-US" altLang="zh-CN" dirty="0">
                <a:latin typeface="黑体" panose="02010609060101010101" pitchFamily="49" charset="-122"/>
                <a:ea typeface="黑体" panose="02010609060101010101" pitchFamily="49" charset="-122"/>
              </a:rPr>
              <a:t>0.97</a:t>
            </a:r>
            <a:r>
              <a:rPr lang="zh-CN" altLang="en-US" dirty="0">
                <a:latin typeface="黑体" panose="02010609060101010101" pitchFamily="49" charset="-122"/>
                <a:ea typeface="黑体" panose="02010609060101010101" pitchFamily="49" charset="-122"/>
              </a:rPr>
              <a:t>小时，带权周转时间</a:t>
            </a:r>
            <a:r>
              <a:rPr lang="en-US" altLang="zh-CN" dirty="0">
                <a:latin typeface="黑体" panose="02010609060101010101" pitchFamily="49" charset="-122"/>
                <a:ea typeface="黑体" panose="02010609060101010101" pitchFamily="49" charset="-122"/>
              </a:rPr>
              <a:t>4.85</a:t>
            </a:r>
            <a:r>
              <a:rPr lang="zh-CN" altLang="en-US" dirty="0">
                <a:latin typeface="黑体" panose="02010609060101010101" pitchFamily="49" charset="-122"/>
                <a:ea typeface="黑体" panose="02010609060101010101" pitchFamily="49" charset="-122"/>
              </a:rPr>
              <a:t>；</a:t>
            </a: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graphicFrame>
        <p:nvGraphicFramePr>
          <p:cNvPr id="2" name="对象 715779">
            <a:extLst>
              <a:ext uri="{FF2B5EF4-FFF2-40B4-BE49-F238E27FC236}">
                <a16:creationId xmlns:a16="http://schemas.microsoft.com/office/drawing/2014/main" id="{0D5C1C09-9F62-F054-8DEA-131613D76CFE}"/>
              </a:ext>
            </a:extLst>
          </p:cNvPr>
          <p:cNvGraphicFramePr>
            <a:graphicFrameLocks/>
          </p:cNvGraphicFramePr>
          <p:nvPr>
            <p:extLst>
              <p:ext uri="{D42A27DB-BD31-4B8C-83A1-F6EECF244321}">
                <p14:modId xmlns:p14="http://schemas.microsoft.com/office/powerpoint/2010/main" val="1896941804"/>
              </p:ext>
            </p:extLst>
          </p:nvPr>
        </p:nvGraphicFramePr>
        <p:xfrm>
          <a:off x="3792538" y="692150"/>
          <a:ext cx="2333625" cy="1184275"/>
        </p:xfrm>
        <a:graphic>
          <a:graphicData uri="http://schemas.openxmlformats.org/presentationml/2006/ole">
            <mc:AlternateContent xmlns:mc="http://schemas.openxmlformats.org/markup-compatibility/2006">
              <mc:Choice xmlns:v="urn:schemas-microsoft-com:vml" Requires="v">
                <p:oleObj name="Equation" r:id="rId3" imgW="977760" imgH="622080" progId="Equation.DSMT4">
                  <p:embed/>
                </p:oleObj>
              </mc:Choice>
              <mc:Fallback>
                <p:oleObj name="Equation" r:id="rId3" imgW="977760" imgH="622080" progId="Equation.DSMT4">
                  <p:embed/>
                  <p:pic>
                    <p:nvPicPr>
                      <p:cNvPr id="2" name="对象 715779">
                        <a:extLst>
                          <a:ext uri="{FF2B5EF4-FFF2-40B4-BE49-F238E27FC236}">
                            <a16:creationId xmlns:a16="http://schemas.microsoft.com/office/drawing/2014/main" id="{0D5C1C09-9F62-F054-8DEA-131613D76CFE}"/>
                          </a:ext>
                        </a:extLst>
                      </p:cNvPr>
                      <p:cNvPicPr>
                        <a:picLocks noChangeArrowheads="1"/>
                      </p:cNvPicPr>
                      <p:nvPr/>
                    </p:nvPicPr>
                    <p:blipFill>
                      <a:blip r:embed="rId4"/>
                      <a:srcRect/>
                      <a:stretch>
                        <a:fillRect/>
                      </a:stretch>
                    </p:blipFill>
                    <p:spPr bwMode="auto">
                      <a:xfrm>
                        <a:off x="3792538" y="692150"/>
                        <a:ext cx="2333625" cy="1184275"/>
                      </a:xfrm>
                      <a:prstGeom prst="rect">
                        <a:avLst/>
                      </a:prstGeom>
                      <a:solidFill>
                        <a:srgbClr val="FFFFFF"/>
                      </a:solidFill>
                      <a:ln>
                        <a:noFill/>
                      </a:ln>
                    </p:spPr>
                  </p:pic>
                </p:oleObj>
              </mc:Fallback>
            </mc:AlternateContent>
          </a:graphicData>
        </a:graphic>
      </p:graphicFrame>
      <p:graphicFrame>
        <p:nvGraphicFramePr>
          <p:cNvPr id="7" name="对象 715779">
            <a:extLst>
              <a:ext uri="{FF2B5EF4-FFF2-40B4-BE49-F238E27FC236}">
                <a16:creationId xmlns:a16="http://schemas.microsoft.com/office/drawing/2014/main" id="{0200794B-B3D7-ACF4-4963-BBF6BFCADD4C}"/>
              </a:ext>
            </a:extLst>
          </p:cNvPr>
          <p:cNvGraphicFramePr>
            <a:graphicFrameLocks/>
          </p:cNvGraphicFramePr>
          <p:nvPr>
            <p:extLst>
              <p:ext uri="{D42A27DB-BD31-4B8C-83A1-F6EECF244321}">
                <p14:modId xmlns:p14="http://schemas.microsoft.com/office/powerpoint/2010/main" val="3310222718"/>
              </p:ext>
            </p:extLst>
          </p:nvPr>
        </p:nvGraphicFramePr>
        <p:xfrm>
          <a:off x="2970213" y="1819275"/>
          <a:ext cx="2335212" cy="1182688"/>
        </p:xfrm>
        <a:graphic>
          <a:graphicData uri="http://schemas.openxmlformats.org/presentationml/2006/ole">
            <mc:AlternateContent xmlns:mc="http://schemas.openxmlformats.org/markup-compatibility/2006">
              <mc:Choice xmlns:v="urn:schemas-microsoft-com:vml" Requires="v">
                <p:oleObj name="Equation" r:id="rId5" imgW="977760" imgH="622080" progId="Equation.DSMT4">
                  <p:embed/>
                </p:oleObj>
              </mc:Choice>
              <mc:Fallback>
                <p:oleObj name="Equation" r:id="rId5" imgW="977760" imgH="622080" progId="Equation.DSMT4">
                  <p:embed/>
                  <p:pic>
                    <p:nvPicPr>
                      <p:cNvPr id="7" name="对象 715779">
                        <a:extLst>
                          <a:ext uri="{FF2B5EF4-FFF2-40B4-BE49-F238E27FC236}">
                            <a16:creationId xmlns:a16="http://schemas.microsoft.com/office/drawing/2014/main" id="{0200794B-B3D7-ACF4-4963-BBF6BFCADD4C}"/>
                          </a:ext>
                        </a:extLst>
                      </p:cNvPr>
                      <p:cNvPicPr>
                        <a:picLocks noChangeArrowheads="1"/>
                      </p:cNvPicPr>
                      <p:nvPr/>
                    </p:nvPicPr>
                    <p:blipFill>
                      <a:blip r:embed="rId6"/>
                      <a:srcRect/>
                      <a:stretch>
                        <a:fillRect/>
                      </a:stretch>
                    </p:blipFill>
                    <p:spPr bwMode="auto">
                      <a:xfrm>
                        <a:off x="2970213" y="1819275"/>
                        <a:ext cx="2335212" cy="1182688"/>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407253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4"/>
            <a:ext cx="8207375" cy="5111974"/>
          </a:xfrm>
        </p:spPr>
        <p:txBody>
          <a:bodyPr/>
          <a:lstStyle/>
          <a:p>
            <a:pPr eaLnBrk="1" hangingPunct="1">
              <a:lnSpc>
                <a:spcPct val="150000"/>
              </a:lnSpc>
            </a:pP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平均周转时间                            小时，</a:t>
            </a:r>
            <a:br>
              <a:rPr lang="en-US" altLang="zh-CN" dirty="0">
                <a:latin typeface="黑体" panose="02010609060101010101" pitchFamily="49" charset="-122"/>
                <a:ea typeface="黑体" panose="02010609060101010101" pitchFamily="49" charset="-122"/>
              </a:rPr>
            </a:b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带权平均周转时间</a:t>
            </a: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graphicFrame>
        <p:nvGraphicFramePr>
          <p:cNvPr id="2" name="对象 715779">
            <a:extLst>
              <a:ext uri="{FF2B5EF4-FFF2-40B4-BE49-F238E27FC236}">
                <a16:creationId xmlns:a16="http://schemas.microsoft.com/office/drawing/2014/main" id="{0D5C1C09-9F62-F054-8DEA-131613D76CFE}"/>
              </a:ext>
            </a:extLst>
          </p:cNvPr>
          <p:cNvGraphicFramePr>
            <a:graphicFrameLocks/>
          </p:cNvGraphicFramePr>
          <p:nvPr>
            <p:extLst>
              <p:ext uri="{D42A27DB-BD31-4B8C-83A1-F6EECF244321}">
                <p14:modId xmlns:p14="http://schemas.microsoft.com/office/powerpoint/2010/main" val="686702574"/>
              </p:ext>
            </p:extLst>
          </p:nvPr>
        </p:nvGraphicFramePr>
        <p:xfrm>
          <a:off x="2582862" y="1061707"/>
          <a:ext cx="4121150" cy="798513"/>
        </p:xfrm>
        <a:graphic>
          <a:graphicData uri="http://schemas.openxmlformats.org/presentationml/2006/ole">
            <mc:AlternateContent xmlns:mc="http://schemas.openxmlformats.org/markup-compatibility/2006">
              <mc:Choice xmlns:v="urn:schemas-microsoft-com:vml" Requires="v">
                <p:oleObj name="Equation" r:id="rId3" imgW="1726920" imgH="419040" progId="Equation.DSMT4">
                  <p:embed/>
                </p:oleObj>
              </mc:Choice>
              <mc:Fallback>
                <p:oleObj name="Equation" r:id="rId3" imgW="1726920" imgH="419040" progId="Equation.DSMT4">
                  <p:embed/>
                  <p:pic>
                    <p:nvPicPr>
                      <p:cNvPr id="2" name="对象 715779">
                        <a:extLst>
                          <a:ext uri="{FF2B5EF4-FFF2-40B4-BE49-F238E27FC236}">
                            <a16:creationId xmlns:a16="http://schemas.microsoft.com/office/drawing/2014/main" id="{0D5C1C09-9F62-F054-8DEA-131613D76CFE}"/>
                          </a:ext>
                        </a:extLst>
                      </p:cNvPr>
                      <p:cNvPicPr>
                        <a:picLocks noChangeArrowheads="1"/>
                      </p:cNvPicPr>
                      <p:nvPr/>
                    </p:nvPicPr>
                    <p:blipFill>
                      <a:blip r:embed="rId4"/>
                      <a:srcRect/>
                      <a:stretch>
                        <a:fillRect/>
                      </a:stretch>
                    </p:blipFill>
                    <p:spPr bwMode="auto">
                      <a:xfrm>
                        <a:off x="2582862" y="1061707"/>
                        <a:ext cx="4121150" cy="798513"/>
                      </a:xfrm>
                      <a:prstGeom prst="rect">
                        <a:avLst/>
                      </a:prstGeom>
                      <a:solidFill>
                        <a:srgbClr val="FFFFFF"/>
                      </a:solidFill>
                      <a:ln>
                        <a:noFill/>
                      </a:ln>
                    </p:spPr>
                  </p:pic>
                </p:oleObj>
              </mc:Fallback>
            </mc:AlternateContent>
          </a:graphicData>
        </a:graphic>
      </p:graphicFrame>
      <p:graphicFrame>
        <p:nvGraphicFramePr>
          <p:cNvPr id="7" name="对象 715779">
            <a:extLst>
              <a:ext uri="{FF2B5EF4-FFF2-40B4-BE49-F238E27FC236}">
                <a16:creationId xmlns:a16="http://schemas.microsoft.com/office/drawing/2014/main" id="{0200794B-B3D7-ACF4-4963-BBF6BFCADD4C}"/>
              </a:ext>
            </a:extLst>
          </p:cNvPr>
          <p:cNvGraphicFramePr>
            <a:graphicFrameLocks/>
          </p:cNvGraphicFramePr>
          <p:nvPr>
            <p:extLst>
              <p:ext uri="{D42A27DB-BD31-4B8C-83A1-F6EECF244321}">
                <p14:modId xmlns:p14="http://schemas.microsoft.com/office/powerpoint/2010/main" val="927061609"/>
              </p:ext>
            </p:extLst>
          </p:nvPr>
        </p:nvGraphicFramePr>
        <p:xfrm>
          <a:off x="3073400" y="2133600"/>
          <a:ext cx="3941763" cy="795338"/>
        </p:xfrm>
        <a:graphic>
          <a:graphicData uri="http://schemas.openxmlformats.org/presentationml/2006/ole">
            <mc:AlternateContent xmlns:mc="http://schemas.openxmlformats.org/markup-compatibility/2006">
              <mc:Choice xmlns:v="urn:schemas-microsoft-com:vml" Requires="v">
                <p:oleObj name="Equation" r:id="rId5" imgW="1650960" imgH="419040" progId="Equation.DSMT4">
                  <p:embed/>
                </p:oleObj>
              </mc:Choice>
              <mc:Fallback>
                <p:oleObj name="Equation" r:id="rId5" imgW="1650960" imgH="419040" progId="Equation.DSMT4">
                  <p:embed/>
                  <p:pic>
                    <p:nvPicPr>
                      <p:cNvPr id="7" name="对象 715779">
                        <a:extLst>
                          <a:ext uri="{FF2B5EF4-FFF2-40B4-BE49-F238E27FC236}">
                            <a16:creationId xmlns:a16="http://schemas.microsoft.com/office/drawing/2014/main" id="{0200794B-B3D7-ACF4-4963-BBF6BFCADD4C}"/>
                          </a:ext>
                        </a:extLst>
                      </p:cNvPr>
                      <p:cNvPicPr>
                        <a:picLocks noChangeArrowheads="1"/>
                      </p:cNvPicPr>
                      <p:nvPr/>
                    </p:nvPicPr>
                    <p:blipFill>
                      <a:blip r:embed="rId6"/>
                      <a:srcRect/>
                      <a:stretch>
                        <a:fillRect/>
                      </a:stretch>
                    </p:blipFill>
                    <p:spPr bwMode="auto">
                      <a:xfrm>
                        <a:off x="3073400" y="2133600"/>
                        <a:ext cx="3941763" cy="795338"/>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9037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733185">
            <a:extLst>
              <a:ext uri="{FF2B5EF4-FFF2-40B4-BE49-F238E27FC236}">
                <a16:creationId xmlns:a16="http://schemas.microsoft.com/office/drawing/2014/main" id="{76063C19-55D7-4E52-8990-01CEFCCBBDBF}"/>
              </a:ext>
            </a:extLst>
          </p:cNvPr>
          <p:cNvSpPr>
            <a:spLocks noGrp="1" noChangeArrowheads="1"/>
          </p:cNvSpPr>
          <p:nvPr>
            <p:ph type="title"/>
          </p:nvPr>
        </p:nvSpPr>
        <p:spPr/>
        <p:txBody>
          <a:bodyPr/>
          <a:lstStyle/>
          <a:p>
            <a:pPr eaLnBrk="1" hangingPunct="1">
              <a:lnSpc>
                <a:spcPct val="140000"/>
              </a:lnSpc>
            </a:pP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3.3  </a:t>
            </a:r>
            <a:r>
              <a:rPr lang="zh-CN" altLang="en-US" sz="3200" dirty="0">
                <a:latin typeface="黑体" panose="02010609060101010101" pitchFamily="49" charset="-122"/>
                <a:ea typeface="黑体" panose="02010609060101010101" pitchFamily="49" charset="-122"/>
              </a:rPr>
              <a:t>进 程 调 度</a:t>
            </a:r>
            <a:endParaRPr lang="zh-CN" altLang="en-US" dirty="0"/>
          </a:p>
        </p:txBody>
      </p:sp>
      <p:sp>
        <p:nvSpPr>
          <p:cNvPr id="25603" name="文本占位符 733186">
            <a:extLst>
              <a:ext uri="{FF2B5EF4-FFF2-40B4-BE49-F238E27FC236}">
                <a16:creationId xmlns:a16="http://schemas.microsoft.com/office/drawing/2014/main" id="{43974050-68C7-44BA-98E2-EF14CA57A4BB}"/>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734209">
            <a:extLst>
              <a:ext uri="{FF2B5EF4-FFF2-40B4-BE49-F238E27FC236}">
                <a16:creationId xmlns:a16="http://schemas.microsoft.com/office/drawing/2014/main" id="{5669B59D-AA6B-4325-87B6-5D07FEC833F2}"/>
              </a:ext>
            </a:extLst>
          </p:cNvPr>
          <p:cNvSpPr>
            <a:spLocks noGrp="1" noChangeArrowheads="1"/>
          </p:cNvSpPr>
          <p:nvPr>
            <p:ph type="title"/>
          </p:nvPr>
        </p:nvSpPr>
        <p:spPr/>
        <p:txBody>
          <a:bodyPr/>
          <a:lstStyle/>
          <a:p>
            <a:pPr eaLnBrk="1" hangingPunct="1">
              <a:lnSpc>
                <a:spcPct val="150000"/>
              </a:lnSpc>
            </a:pPr>
            <a:r>
              <a:rPr lang="en-US" altLang="zh-CN">
                <a:latin typeface="黑体" panose="02010609060101010101" pitchFamily="49" charset="-122"/>
                <a:ea typeface="黑体" panose="02010609060101010101" pitchFamily="49" charset="-122"/>
              </a:rPr>
              <a:t>3.3.1  </a:t>
            </a:r>
            <a:r>
              <a:rPr lang="zh-CN" altLang="en-US">
                <a:latin typeface="黑体" panose="02010609060101010101" pitchFamily="49" charset="-122"/>
                <a:ea typeface="黑体" panose="02010609060101010101" pitchFamily="49" charset="-122"/>
              </a:rPr>
              <a:t>进程调度的任务、机制和方式   </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进程调度的任务</a:t>
            </a:r>
            <a:br>
              <a:rPr lang="zh-CN" altLang="en-US">
                <a:latin typeface="黑体" panose="02010609060101010101" pitchFamily="49" charset="-122"/>
                <a:ea typeface="黑体" panose="02010609060101010101" pitchFamily="49" charset="-122"/>
              </a:rPr>
            </a:br>
            <a:r>
              <a:rPr lang="zh-CN" altLang="en-US"/>
              <a:t>　　进程调度的任务主要有三：</a:t>
            </a:r>
            <a:br>
              <a:rPr lang="zh-CN" altLang="en-US"/>
            </a:br>
            <a:r>
              <a:rPr lang="zh-CN" altLang="en-US"/>
              <a:t>　　</a:t>
            </a:r>
            <a:r>
              <a:rPr lang="en-US" altLang="zh-CN"/>
              <a:t>(1) </a:t>
            </a:r>
            <a:r>
              <a:rPr lang="zh-CN" altLang="en-US"/>
              <a:t>保存处理机的现场信息。</a:t>
            </a:r>
            <a:br>
              <a:rPr lang="zh-CN" altLang="en-US"/>
            </a:br>
            <a:r>
              <a:rPr lang="zh-CN" altLang="en-US"/>
              <a:t>　　</a:t>
            </a:r>
            <a:r>
              <a:rPr lang="en-US" altLang="zh-CN"/>
              <a:t>(2) </a:t>
            </a:r>
            <a:r>
              <a:rPr lang="zh-CN" altLang="en-US"/>
              <a:t>按某种算法选取进程。</a:t>
            </a:r>
            <a:br>
              <a:rPr lang="zh-CN" altLang="en-US"/>
            </a:br>
            <a:r>
              <a:rPr lang="zh-CN" altLang="en-US"/>
              <a:t>　　</a:t>
            </a:r>
            <a:r>
              <a:rPr lang="en-US" altLang="zh-CN"/>
              <a:t>(3) </a:t>
            </a:r>
            <a:r>
              <a:rPr lang="zh-CN" altLang="en-US"/>
              <a:t>把处理器分配给进程。 </a:t>
            </a:r>
          </a:p>
        </p:txBody>
      </p:sp>
      <p:sp>
        <p:nvSpPr>
          <p:cNvPr id="26627" name="文本占位符 734210">
            <a:extLst>
              <a:ext uri="{FF2B5EF4-FFF2-40B4-BE49-F238E27FC236}">
                <a16:creationId xmlns:a16="http://schemas.microsoft.com/office/drawing/2014/main" id="{FE2A8941-AD3F-4292-8EBF-06353929B218}"/>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737281">
            <a:extLst>
              <a:ext uri="{FF2B5EF4-FFF2-40B4-BE49-F238E27FC236}">
                <a16:creationId xmlns:a16="http://schemas.microsoft.com/office/drawing/2014/main" id="{3BBC7991-09B1-454B-BF03-08EAD63E9DBD}"/>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进程调度方式</a:t>
            </a:r>
            <a:br>
              <a:rPr lang="zh-CN" altLang="en-US" dirty="0"/>
            </a:br>
            <a:r>
              <a:rPr lang="zh-CN" altLang="en-US" dirty="0"/>
              <a:t>　　</a:t>
            </a:r>
            <a:r>
              <a:rPr lang="en-US" altLang="zh-CN" dirty="0"/>
              <a:t>1) </a:t>
            </a:r>
            <a:r>
              <a:rPr lang="zh-CN" altLang="en-US" dirty="0"/>
              <a:t>非抢占方式</a:t>
            </a:r>
            <a:r>
              <a:rPr lang="en-US" altLang="zh-CN" dirty="0"/>
              <a:t>(</a:t>
            </a:r>
            <a:r>
              <a:rPr lang="en-US" altLang="zh-CN" dirty="0" err="1"/>
              <a:t>Nonpreemptive</a:t>
            </a:r>
            <a:r>
              <a:rPr lang="en-US" altLang="zh-CN" dirty="0"/>
              <a:t> Mode)</a:t>
            </a:r>
            <a:br>
              <a:rPr lang="en-US" altLang="zh-CN" dirty="0"/>
            </a:br>
            <a:r>
              <a:rPr lang="zh-CN" altLang="en-US" dirty="0"/>
              <a:t>　　在采用这种调度方式时，一旦把处理机分配给某进程后，就一直让它运行下去，决不会因为时钟中断或任何其它原因去抢占当前正在运行进程的处理机，直至该进程完成，或发生某事件而被阻塞时，才把处理机分配给其它进程。</a:t>
            </a:r>
          </a:p>
        </p:txBody>
      </p:sp>
      <p:sp>
        <p:nvSpPr>
          <p:cNvPr id="29699" name="文本占位符 737282">
            <a:extLst>
              <a:ext uri="{FF2B5EF4-FFF2-40B4-BE49-F238E27FC236}">
                <a16:creationId xmlns:a16="http://schemas.microsoft.com/office/drawing/2014/main" id="{2D09CC77-AC4C-4240-85C7-CD6654A45BD6}"/>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711681">
            <a:extLst>
              <a:ext uri="{FF2B5EF4-FFF2-40B4-BE49-F238E27FC236}">
                <a16:creationId xmlns:a16="http://schemas.microsoft.com/office/drawing/2014/main" id="{0F62F252-262E-4FFE-8819-5CEC7C54F629}"/>
              </a:ext>
            </a:extLst>
          </p:cNvPr>
          <p:cNvSpPr>
            <a:spLocks noGrp="1" noChangeArrowheads="1"/>
          </p:cNvSpPr>
          <p:nvPr>
            <p:ph type="title"/>
          </p:nvPr>
        </p:nvSpPr>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3.1.1  </a:t>
            </a:r>
            <a:r>
              <a:rPr lang="zh-CN" altLang="en-US" dirty="0">
                <a:latin typeface="黑体" panose="02010609060101010101" pitchFamily="49" charset="-122"/>
                <a:ea typeface="黑体" panose="02010609060101010101" pitchFamily="49" charset="-122"/>
              </a:rPr>
              <a:t>处理机调度的层次</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高级调度</a:t>
            </a:r>
            <a:r>
              <a:rPr lang="en-US" altLang="zh-CN" dirty="0">
                <a:latin typeface="黑体" panose="02010609060101010101" pitchFamily="49" charset="-122"/>
                <a:ea typeface="黑体" panose="02010609060101010101" pitchFamily="49" charset="-122"/>
              </a:rPr>
              <a:t>(High Level Scheduling)</a:t>
            </a:r>
            <a:r>
              <a:rPr lang="zh-CN" altLang="en-US" dirty="0">
                <a:latin typeface="黑体" panose="02010609060101010101" pitchFamily="49" charset="-122"/>
                <a:ea typeface="黑体" panose="02010609060101010101" pitchFamily="49" charset="-122"/>
              </a:rPr>
              <a:t>：</a:t>
            </a:r>
            <a:r>
              <a:rPr lang="zh-CN" altLang="en-US" dirty="0"/>
              <a:t>高级调度又称长程调度或作业调度，它的调度对象是作业。其主要功能根据某种算法，决定将外存上处于后备队列中的哪几个作业调入内存，为它们创建进程、分配必要的资源，并将它们放入就绪队列。</a:t>
            </a:r>
            <a:endParaRPr lang="en-US" altLang="zh-CN" dirty="0"/>
          </a:p>
        </p:txBody>
      </p:sp>
      <p:sp>
        <p:nvSpPr>
          <p:cNvPr id="4099" name="文本占位符 711682">
            <a:extLst>
              <a:ext uri="{FF2B5EF4-FFF2-40B4-BE49-F238E27FC236}">
                <a16:creationId xmlns:a16="http://schemas.microsoft.com/office/drawing/2014/main" id="{211AA085-8B00-4438-9414-84ADCBF08519}"/>
              </a:ext>
            </a:extLst>
          </p:cNvPr>
          <p:cNvSpPr>
            <a:spLocks noGrp="1" noChangeArrowheads="1"/>
          </p:cNvSpPr>
          <p:nvPr>
            <p:ph idx="1"/>
          </p:nvPr>
        </p:nvSpPr>
        <p:spPr/>
        <p:txBody>
          <a:bodyPr/>
          <a:lstStyle/>
          <a:p>
            <a:pPr eaLnBrk="1" hangingPunct="1"/>
            <a:endParaRPr lang="zh-CN"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738305">
            <a:extLst>
              <a:ext uri="{FF2B5EF4-FFF2-40B4-BE49-F238E27FC236}">
                <a16:creationId xmlns:a16="http://schemas.microsoft.com/office/drawing/2014/main" id="{3325CC73-DF0E-43E6-80DE-9D1A161D43D9}"/>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t>2) </a:t>
            </a:r>
            <a:r>
              <a:rPr lang="zh-CN" altLang="en-US" dirty="0"/>
              <a:t>抢占方式</a:t>
            </a:r>
            <a:r>
              <a:rPr lang="en-US" altLang="zh-CN" dirty="0"/>
              <a:t>(Preemptive Mode)</a:t>
            </a:r>
            <a:br>
              <a:rPr lang="en-US" altLang="zh-CN" dirty="0"/>
            </a:br>
            <a:r>
              <a:rPr lang="zh-CN" altLang="en-US" dirty="0"/>
              <a:t>　　这种调度方式允许调度程序根据某种原则，去暂停某个正在执行的进程，将已分配给该进程的处理机重新分配给另一进程。在现代</a:t>
            </a:r>
            <a:r>
              <a:rPr lang="en-US" altLang="zh-CN" dirty="0"/>
              <a:t>OS</a:t>
            </a:r>
            <a:r>
              <a:rPr lang="zh-CN" altLang="en-US" dirty="0"/>
              <a:t>中广泛采用抢占方式。</a:t>
            </a:r>
          </a:p>
        </p:txBody>
      </p:sp>
      <p:sp>
        <p:nvSpPr>
          <p:cNvPr id="30723" name="文本占位符 738306">
            <a:extLst>
              <a:ext uri="{FF2B5EF4-FFF2-40B4-BE49-F238E27FC236}">
                <a16:creationId xmlns:a16="http://schemas.microsoft.com/office/drawing/2014/main" id="{D27A52E8-B85F-46BA-9C81-B7C6B7BEF2B7}"/>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738305">
            <a:extLst>
              <a:ext uri="{FF2B5EF4-FFF2-40B4-BE49-F238E27FC236}">
                <a16:creationId xmlns:a16="http://schemas.microsoft.com/office/drawing/2014/main" id="{3325CC73-DF0E-43E6-80DE-9D1A161D43D9}"/>
              </a:ext>
            </a:extLst>
          </p:cNvPr>
          <p:cNvSpPr>
            <a:spLocks noGrp="1" noChangeArrowheads="1"/>
          </p:cNvSpPr>
          <p:nvPr>
            <p:ph type="title"/>
          </p:nvPr>
        </p:nvSpPr>
        <p:spPr/>
        <p:txBody>
          <a:bodyPr/>
          <a:lstStyle/>
          <a:p>
            <a:pPr eaLnBrk="1" hangingPunct="1">
              <a:lnSpc>
                <a:spcPct val="140000"/>
              </a:lnSpc>
            </a:pPr>
            <a:r>
              <a:rPr lang="zh-CN" altLang="en-US" dirty="0"/>
              <a:t>　　“抢占”必须遵循一定的原则，主要原则有：</a:t>
            </a:r>
            <a:br>
              <a:rPr lang="en-US" altLang="zh-CN" dirty="0"/>
            </a:br>
            <a:r>
              <a:rPr lang="en-US" altLang="zh-CN" dirty="0"/>
              <a:t>        </a:t>
            </a:r>
            <a:r>
              <a:rPr lang="zh-CN" altLang="en-US" dirty="0"/>
              <a:t>（</a:t>
            </a:r>
            <a:r>
              <a:rPr lang="en-US" altLang="zh-CN" dirty="0"/>
              <a:t>1</a:t>
            </a:r>
            <a:r>
              <a:rPr lang="zh-CN" altLang="en-US" dirty="0"/>
              <a:t>）优先权原则，指允许优先级高的新到进程抢占当前进程的处理机。</a:t>
            </a:r>
            <a:br>
              <a:rPr lang="en-US" altLang="zh-CN" dirty="0"/>
            </a:br>
            <a:r>
              <a:rPr lang="en-US" altLang="zh-CN" dirty="0"/>
              <a:t>        </a:t>
            </a:r>
            <a:r>
              <a:rPr lang="zh-CN" altLang="en-US" dirty="0"/>
              <a:t>（</a:t>
            </a:r>
            <a:r>
              <a:rPr lang="en-US" altLang="zh-CN" dirty="0"/>
              <a:t>2</a:t>
            </a:r>
            <a:r>
              <a:rPr lang="zh-CN" altLang="en-US" dirty="0"/>
              <a:t>）短进程优先原则，指允许新到的短进程可以抢占当前长进程的处理机。</a:t>
            </a:r>
            <a:br>
              <a:rPr lang="en-US" altLang="zh-CN" dirty="0"/>
            </a:br>
            <a:r>
              <a:rPr lang="en-US" altLang="zh-CN" dirty="0"/>
              <a:t>        </a:t>
            </a:r>
            <a:r>
              <a:rPr lang="zh-CN" altLang="en-US" dirty="0"/>
              <a:t>（</a:t>
            </a:r>
            <a:r>
              <a:rPr lang="en-US" altLang="zh-CN" dirty="0"/>
              <a:t>3</a:t>
            </a:r>
            <a:r>
              <a:rPr lang="zh-CN" altLang="en-US" dirty="0"/>
              <a:t>）时间片原则，即各进程按时间片轮转运行时，当正在执行的进程的一个时间片用完后，便停止该进程的执行而重新进行调度。</a:t>
            </a:r>
          </a:p>
        </p:txBody>
      </p:sp>
      <p:sp>
        <p:nvSpPr>
          <p:cNvPr id="30723" name="文本占位符 738306">
            <a:extLst>
              <a:ext uri="{FF2B5EF4-FFF2-40B4-BE49-F238E27FC236}">
                <a16:creationId xmlns:a16="http://schemas.microsoft.com/office/drawing/2014/main" id="{D27A52E8-B85F-46BA-9C81-B7C6B7BEF2B7}"/>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3721801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739329">
            <a:extLst>
              <a:ext uri="{FF2B5EF4-FFF2-40B4-BE49-F238E27FC236}">
                <a16:creationId xmlns:a16="http://schemas.microsoft.com/office/drawing/2014/main" id="{154B5570-E223-4EB0-BD1B-48B6F7FD8514}"/>
              </a:ext>
            </a:extLst>
          </p:cNvPr>
          <p:cNvSpPr>
            <a:spLocks noGrp="1" noChangeArrowheads="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rPr>
              <a:t>3.3.2  </a:t>
            </a:r>
            <a:r>
              <a:rPr lang="zh-CN" altLang="en-US" dirty="0">
                <a:latin typeface="黑体" panose="02010609060101010101" pitchFamily="49" charset="-122"/>
                <a:ea typeface="黑体" panose="02010609060101010101" pitchFamily="49" charset="-122"/>
              </a:rPr>
              <a:t>轮转调度算法</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轮转法的基本原理</a:t>
            </a:r>
            <a:br>
              <a:rPr lang="zh-CN" altLang="en-US" dirty="0">
                <a:latin typeface="黑体" panose="02010609060101010101" pitchFamily="49" charset="-122"/>
                <a:ea typeface="黑体" panose="02010609060101010101" pitchFamily="49" charset="-122"/>
              </a:rPr>
            </a:br>
            <a:r>
              <a:rPr lang="zh-CN" altLang="en-US" dirty="0"/>
              <a:t>　　在轮转</a:t>
            </a:r>
            <a:r>
              <a:rPr lang="en-US" altLang="zh-CN" dirty="0"/>
              <a:t>(RR)</a:t>
            </a:r>
            <a:r>
              <a:rPr lang="zh-CN" altLang="en-US" dirty="0"/>
              <a:t>法中，系统将所有的就绪进程按</a:t>
            </a:r>
            <a:r>
              <a:rPr lang="en-US" altLang="zh-CN" dirty="0"/>
              <a:t>FCFS</a:t>
            </a:r>
            <a:r>
              <a:rPr lang="zh-CN" altLang="en-US" dirty="0"/>
              <a:t>策略排成一个就绪队列。系统可设置每隔一定时间</a:t>
            </a:r>
            <a:r>
              <a:rPr lang="en-US" altLang="zh-CN" dirty="0"/>
              <a:t>(</a:t>
            </a:r>
            <a:r>
              <a:rPr lang="zh-CN" altLang="en-US" dirty="0"/>
              <a:t>如</a:t>
            </a:r>
            <a:r>
              <a:rPr lang="en-US" altLang="zh-CN" dirty="0"/>
              <a:t>30 </a:t>
            </a:r>
            <a:r>
              <a:rPr lang="en-US" altLang="zh-CN" dirty="0" err="1"/>
              <a:t>ms</a:t>
            </a:r>
            <a:r>
              <a:rPr lang="en-US" altLang="zh-CN" dirty="0"/>
              <a:t>)</a:t>
            </a:r>
            <a:r>
              <a:rPr lang="zh-CN" altLang="en-US" dirty="0"/>
              <a:t>便产生一次中断，去激活进程调度程序进行调度，把</a:t>
            </a:r>
            <a:r>
              <a:rPr lang="en-US" altLang="zh-CN" dirty="0"/>
              <a:t>CPU</a:t>
            </a:r>
            <a:r>
              <a:rPr lang="zh-CN" altLang="en-US" dirty="0"/>
              <a:t>分配给队首进程，并令其执行一个时间片。当它运行完毕后，又把处理机分配给就绪队列中新的队首进程，也让它执行一个时间片。这样，就可以保证就绪队列中的所有进程在确定的时间段内，都能获得一个时间片的处理机时间。</a:t>
            </a:r>
          </a:p>
        </p:txBody>
      </p:sp>
      <p:sp>
        <p:nvSpPr>
          <p:cNvPr id="31747" name="文本占位符 739330">
            <a:extLst>
              <a:ext uri="{FF2B5EF4-FFF2-40B4-BE49-F238E27FC236}">
                <a16:creationId xmlns:a16="http://schemas.microsoft.com/office/drawing/2014/main" id="{B5BB84E7-1C68-4F2C-B98E-6EA29C64FD67}"/>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740353">
            <a:extLst>
              <a:ext uri="{FF2B5EF4-FFF2-40B4-BE49-F238E27FC236}">
                <a16:creationId xmlns:a16="http://schemas.microsoft.com/office/drawing/2014/main" id="{B0ED073C-E9CE-4B47-BBF7-D231E3635A64}"/>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进程切换时机</a:t>
            </a:r>
            <a:br>
              <a:rPr lang="zh-CN" altLang="en-US"/>
            </a:br>
            <a:r>
              <a:rPr lang="zh-CN" altLang="en-US"/>
              <a:t>　　在</a:t>
            </a:r>
            <a:r>
              <a:rPr lang="en-US" altLang="zh-CN"/>
              <a:t>RR</a:t>
            </a:r>
            <a:r>
              <a:rPr lang="zh-CN" altLang="en-US"/>
              <a:t>调度算法中，应在何时进行进程的切换，可分为两种情况：</a:t>
            </a:r>
            <a:r>
              <a:rPr lang="en-US" altLang="zh-CN"/>
              <a:t>① </a:t>
            </a:r>
            <a:r>
              <a:rPr lang="zh-CN" altLang="en-US"/>
              <a:t>若一个时间片尚未用完，正在运行的进程便已经完成，就立即激活调度程序，将它从就绪队列中删除，再调度就绪队列中队首的进程运行，并启动一个新的时间片。</a:t>
            </a:r>
            <a:r>
              <a:rPr lang="en-US" altLang="zh-CN"/>
              <a:t>② </a:t>
            </a:r>
            <a:r>
              <a:rPr lang="zh-CN" altLang="en-US"/>
              <a:t>在一个时间片用完时，计时器中断处理程序被激活。如果进程尚未运行完毕，调度程序将把它送往就绪队列的末尾。</a:t>
            </a:r>
          </a:p>
        </p:txBody>
      </p:sp>
      <p:sp>
        <p:nvSpPr>
          <p:cNvPr id="32771" name="文本占位符 740354">
            <a:extLst>
              <a:ext uri="{FF2B5EF4-FFF2-40B4-BE49-F238E27FC236}">
                <a16:creationId xmlns:a16="http://schemas.microsoft.com/office/drawing/2014/main" id="{21C2B88B-85DE-4F03-B11C-5B0FC11CD882}"/>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741377">
            <a:extLst>
              <a:ext uri="{FF2B5EF4-FFF2-40B4-BE49-F238E27FC236}">
                <a16:creationId xmlns:a16="http://schemas.microsoft.com/office/drawing/2014/main" id="{B09D7BAF-9A03-4A38-8A22-23AAD6F3E2C8}"/>
              </a:ext>
            </a:extLst>
          </p:cNvPr>
          <p:cNvSpPr>
            <a:spLocks noGrp="1" noChangeArrowheads="1"/>
          </p:cNvSpPr>
          <p:nvPr>
            <p:ph type="title"/>
          </p:nvPr>
        </p:nvSpPr>
        <p:spPr/>
        <p:txBody>
          <a:bodyPr/>
          <a:lstStyle/>
          <a:p>
            <a:pPr eaLnBrk="1" hangingPunct="1"/>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时间片大小的确定</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在轮转算法中，一个较为可取的时间片大小是略大于一次典型的交互所需要的时间，使大多数交互式进程能在一个时间片完成。</a:t>
            </a:r>
          </a:p>
        </p:txBody>
      </p:sp>
      <p:sp>
        <p:nvSpPr>
          <p:cNvPr id="33795" name="文本占位符 741378">
            <a:extLst>
              <a:ext uri="{FF2B5EF4-FFF2-40B4-BE49-F238E27FC236}">
                <a16:creationId xmlns:a16="http://schemas.microsoft.com/office/drawing/2014/main" id="{96B8FC86-B137-49CF-AFC3-E75441A7C4CE}"/>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717825">
            <a:extLst>
              <a:ext uri="{FF2B5EF4-FFF2-40B4-BE49-F238E27FC236}">
                <a16:creationId xmlns:a16="http://schemas.microsoft.com/office/drawing/2014/main" id="{85B4FEE4-DE31-5529-1933-20D32E43BDD0}"/>
              </a:ext>
            </a:extLst>
          </p:cNvPr>
          <p:cNvSpPr>
            <a:spLocks noGrp="1" noChangeArrowheads="1"/>
          </p:cNvSpPr>
          <p:nvPr>
            <p:ph type="title"/>
          </p:nvPr>
        </p:nvSpPr>
        <p:spPr>
          <a:xfrm>
            <a:off x="539750" y="549274"/>
            <a:ext cx="8207375" cy="5544022"/>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下列有关基于时间片的进程调度的叙述中，错误的是（  ）。　</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A.</a:t>
            </a:r>
            <a:r>
              <a:rPr lang="zh-CN" altLang="en-US" dirty="0">
                <a:latin typeface="黑体" panose="02010609060101010101" pitchFamily="49" charset="-122"/>
                <a:ea typeface="黑体" panose="02010609060101010101" pitchFamily="49" charset="-122"/>
              </a:rPr>
              <a:t> 时间片越短，进程切换的次数越多，系统开销越大</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B. </a:t>
            </a:r>
            <a:r>
              <a:rPr lang="zh-CN" altLang="en-US" dirty="0">
                <a:latin typeface="黑体" panose="02010609060101010101" pitchFamily="49" charset="-122"/>
                <a:ea typeface="黑体" panose="02010609060101010101" pitchFamily="49" charset="-122"/>
              </a:rPr>
              <a:t>当前进程的时间片用完后，该进程的状态变为阻塞状态</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C. </a:t>
            </a:r>
            <a:r>
              <a:rPr lang="zh-CN" altLang="en-US" dirty="0">
                <a:latin typeface="黑体" panose="02010609060101010101" pitchFamily="49" charset="-122"/>
                <a:ea typeface="黑体" panose="02010609060101010101" pitchFamily="49" charset="-122"/>
              </a:rPr>
              <a:t>时钟中断发生后，系统会修改当前进程在时间片内的剩余时间</a:t>
            </a:r>
            <a:r>
              <a:rPr lang="en-US" altLang="zh-CN" dirty="0">
                <a:latin typeface="黑体" panose="02010609060101010101" pitchFamily="49" charset="-122"/>
                <a:ea typeface="黑体" panose="02010609060101010101" pitchFamily="49" charset="-122"/>
              </a:rPr>
              <a:t>          </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D. </a:t>
            </a:r>
            <a:r>
              <a:rPr lang="zh-CN" altLang="en-US" dirty="0">
                <a:latin typeface="黑体" panose="02010609060101010101" pitchFamily="49" charset="-122"/>
                <a:ea typeface="黑体" panose="02010609060101010101" pitchFamily="49" charset="-122"/>
              </a:rPr>
              <a:t>影响时间片大小的主要因素包括响应时间、系统开销和进程数量等</a:t>
            </a:r>
          </a:p>
        </p:txBody>
      </p:sp>
      <p:sp>
        <p:nvSpPr>
          <p:cNvPr id="22531" name="文本占位符 717826">
            <a:extLst>
              <a:ext uri="{FF2B5EF4-FFF2-40B4-BE49-F238E27FC236}">
                <a16:creationId xmlns:a16="http://schemas.microsoft.com/office/drawing/2014/main" id="{4988849C-956B-9DE1-4798-A13F3FEE2655}"/>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22532" name="动作按钮: 后退或前一项 717827">
            <a:hlinkClick r:id="" action="ppaction://hlinkshowjump?jump=firstslide" highlightClick="1"/>
            <a:extLst>
              <a:ext uri="{FF2B5EF4-FFF2-40B4-BE49-F238E27FC236}">
                <a16:creationId xmlns:a16="http://schemas.microsoft.com/office/drawing/2014/main" id="{7528A718-4BEB-B967-1D5F-2E0D884BCC4E}"/>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717826">
            <a:extLst>
              <a:ext uri="{FF2B5EF4-FFF2-40B4-BE49-F238E27FC236}">
                <a16:creationId xmlns:a16="http://schemas.microsoft.com/office/drawing/2014/main" id="{4988849C-956B-9DE1-4798-A13F3FEE2655}"/>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22532" name="动作按钮: 后退或前一项 717827">
            <a:hlinkClick r:id="" action="ppaction://hlinkshowjump?jump=firstslide" highlightClick="1"/>
            <a:extLst>
              <a:ext uri="{FF2B5EF4-FFF2-40B4-BE49-F238E27FC236}">
                <a16:creationId xmlns:a16="http://schemas.microsoft.com/office/drawing/2014/main" id="{7528A718-4BEB-B967-1D5F-2E0D884BCC4E}"/>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2" name="标题 717825">
            <a:extLst>
              <a:ext uri="{FF2B5EF4-FFF2-40B4-BE49-F238E27FC236}">
                <a16:creationId xmlns:a16="http://schemas.microsoft.com/office/drawing/2014/main" id="{8EB90C4D-D645-D225-30BA-C9F93850DAC2}"/>
              </a:ext>
            </a:extLst>
          </p:cNvPr>
          <p:cNvSpPr txBox="1">
            <a:spLocks noChangeArrowheads="1"/>
          </p:cNvSpPr>
          <p:nvPr/>
        </p:nvSpPr>
        <p:spPr bwMode="auto">
          <a:xfrm>
            <a:off x="676064" y="764704"/>
            <a:ext cx="8207375"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sz="2400" dirty="0">
                <a:solidFill>
                  <a:schemeClr val="tx2"/>
                </a:solidFill>
                <a:latin typeface="黑体" panose="02010609060101010101" pitchFamily="49" charset="-122"/>
                <a:ea typeface="黑体" panose="02010609060101010101" pitchFamily="49" charset="-122"/>
              </a:rPr>
              <a:t>答案：</a:t>
            </a:r>
            <a:r>
              <a:rPr lang="en-US" altLang="zh-CN" sz="2400" dirty="0">
                <a:solidFill>
                  <a:schemeClr val="tx2"/>
                </a:solidFill>
                <a:latin typeface="黑体" panose="02010609060101010101" pitchFamily="49" charset="-122"/>
                <a:ea typeface="黑体" panose="02010609060101010101" pitchFamily="49" charset="-122"/>
              </a:rPr>
              <a:t>B</a:t>
            </a:r>
            <a:r>
              <a:rPr lang="zh-CN" altLang="en-US" sz="2400" dirty="0">
                <a:solidFill>
                  <a:schemeClr val="tx2"/>
                </a:solidFill>
                <a:latin typeface="黑体" panose="02010609060101010101" pitchFamily="49" charset="-122"/>
                <a:ea typeface="黑体" panose="02010609060101010101" pitchFamily="49" charset="-122"/>
              </a:rPr>
              <a:t>，时钟中断是系统中特定的周期性时钟节拍，</a:t>
            </a:r>
            <a:r>
              <a:rPr lang="en-US" altLang="zh-CN" sz="2400" dirty="0">
                <a:solidFill>
                  <a:schemeClr val="tx2"/>
                </a:solidFill>
                <a:latin typeface="黑体" panose="02010609060101010101" pitchFamily="49" charset="-122"/>
                <a:ea typeface="黑体" panose="02010609060101010101" pitchFamily="49" charset="-122"/>
              </a:rPr>
              <a:t>OS</a:t>
            </a:r>
            <a:r>
              <a:rPr lang="zh-CN" altLang="en-US" sz="2400" dirty="0">
                <a:solidFill>
                  <a:schemeClr val="tx2"/>
                </a:solidFill>
                <a:latin typeface="黑体" panose="02010609060101010101" pitchFamily="49" charset="-122"/>
                <a:ea typeface="黑体" panose="02010609060101010101" pitchFamily="49" charset="-122"/>
              </a:rPr>
              <a:t>通过它来确定时间间隔，实现时间调节。</a:t>
            </a:r>
          </a:p>
        </p:txBody>
      </p:sp>
    </p:spTree>
    <p:extLst>
      <p:ext uri="{BB962C8B-B14F-4D97-AF65-F5344CB8AC3E}">
        <p14:creationId xmlns:p14="http://schemas.microsoft.com/office/powerpoint/2010/main" val="3551140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717825">
            <a:extLst>
              <a:ext uri="{FF2B5EF4-FFF2-40B4-BE49-F238E27FC236}">
                <a16:creationId xmlns:a16="http://schemas.microsoft.com/office/drawing/2014/main" id="{70891E8E-44C5-B913-B338-EE377DC1C7B9}"/>
              </a:ext>
            </a:extLst>
          </p:cNvPr>
          <p:cNvSpPr>
            <a:spLocks noGrp="1" noChangeArrowheads="1"/>
          </p:cNvSpPr>
          <p:nvPr>
            <p:ph type="title"/>
          </p:nvPr>
        </p:nvSpPr>
        <p:spPr>
          <a:xfrm>
            <a:off x="539750" y="549275"/>
            <a:ext cx="8207375" cy="2775760"/>
          </a:xfrm>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某系统采用抢占式</a:t>
            </a:r>
            <a:r>
              <a:rPr lang="en-US" altLang="zh-CN" dirty="0">
                <a:latin typeface="黑体" panose="02010609060101010101" pitchFamily="49" charset="-122"/>
                <a:ea typeface="黑体" panose="02010609060101010101" pitchFamily="49" charset="-122"/>
              </a:rPr>
              <a:t>SJF</a:t>
            </a:r>
            <a:r>
              <a:rPr lang="zh-CN" altLang="en-US" dirty="0">
                <a:latin typeface="黑体" panose="02010609060101010101" pitchFamily="49" charset="-122"/>
                <a:ea typeface="黑体" panose="02010609060101010101" pitchFamily="49" charset="-122"/>
              </a:rPr>
              <a:t>调度算法，下表给出了</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个进程的到达时间和要求运行时间。</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）请将表格填写完整；</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）计算这</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个进程的平均带权周转时间。</a:t>
            </a:r>
          </a:p>
        </p:txBody>
      </p:sp>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971600" y="3320051"/>
            <a:ext cx="1152128"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作业号</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1</a:t>
            </a: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3</a:t>
            </a:r>
          </a:p>
          <a:p>
            <a:pPr algn="ctr">
              <a:lnSpc>
                <a:spcPct val="150000"/>
              </a:lnSpc>
            </a:pPr>
            <a:r>
              <a:rPr lang="en-US" altLang="zh-CN" sz="2400" dirty="0">
                <a:latin typeface="黑体" panose="02010609060101010101" pitchFamily="49" charset="-122"/>
                <a:ea typeface="黑体" panose="02010609060101010101" pitchFamily="49" charset="-122"/>
                <a:cs typeface="+mj-cs"/>
              </a:rPr>
              <a:t>4</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2807296" y="3322408"/>
            <a:ext cx="2412776"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进入系统时间</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7:00</a:t>
            </a:r>
          </a:p>
          <a:p>
            <a:pPr algn="ctr">
              <a:lnSpc>
                <a:spcPct val="150000"/>
              </a:lnSpc>
            </a:pPr>
            <a:r>
              <a:rPr lang="en-US" altLang="zh-CN" sz="2400" dirty="0">
                <a:latin typeface="黑体" panose="02010609060101010101" pitchFamily="49" charset="-122"/>
                <a:ea typeface="黑体" panose="02010609060101010101" pitchFamily="49" charset="-122"/>
                <a:cs typeface="+mj-cs"/>
              </a:rPr>
              <a:t>7:50</a:t>
            </a:r>
          </a:p>
          <a:p>
            <a:pPr algn="ctr">
              <a:lnSpc>
                <a:spcPct val="150000"/>
              </a:lnSpc>
            </a:pPr>
            <a:r>
              <a:rPr lang="en-US" altLang="zh-CN" sz="2400" dirty="0">
                <a:latin typeface="黑体" panose="02010609060101010101" pitchFamily="49" charset="-122"/>
                <a:ea typeface="黑体" panose="02010609060101010101" pitchFamily="49" charset="-122"/>
                <a:cs typeface="+mj-cs"/>
              </a:rPr>
              <a:t>8:00</a:t>
            </a:r>
          </a:p>
          <a:p>
            <a:pPr algn="ctr">
              <a:lnSpc>
                <a:spcPct val="150000"/>
              </a:lnSpc>
            </a:pPr>
            <a:r>
              <a:rPr lang="en-US" altLang="zh-CN" sz="2400" dirty="0">
                <a:latin typeface="黑体" panose="02010609060101010101" pitchFamily="49" charset="-122"/>
                <a:ea typeface="黑体" panose="02010609060101010101" pitchFamily="49" charset="-122"/>
                <a:cs typeface="+mj-cs"/>
              </a:rPr>
              <a:t>8:50</a:t>
            </a:r>
            <a:endParaRPr lang="zh-CN" altLang="en-US" sz="2400" dirty="0">
              <a:latin typeface="黑体" panose="02010609060101010101" pitchFamily="49" charset="-122"/>
              <a:ea typeface="黑体" panose="02010609060101010101" pitchFamily="49" charset="-122"/>
              <a:cs typeface="+mj-cs"/>
            </a:endParaRPr>
          </a:p>
        </p:txBody>
      </p:sp>
      <p:sp>
        <p:nvSpPr>
          <p:cNvPr id="5" name="文本框 4">
            <a:extLst>
              <a:ext uri="{FF2B5EF4-FFF2-40B4-BE49-F238E27FC236}">
                <a16:creationId xmlns:a16="http://schemas.microsoft.com/office/drawing/2014/main" id="{2917D0BA-A3EF-5DFC-1911-3F828A1DA4F8}"/>
              </a:ext>
            </a:extLst>
          </p:cNvPr>
          <p:cNvSpPr txBox="1"/>
          <p:nvPr/>
        </p:nvSpPr>
        <p:spPr>
          <a:xfrm>
            <a:off x="5796136" y="3322408"/>
            <a:ext cx="2795414" cy="2775760"/>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运行时间（小时）</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2</a:t>
            </a:r>
          </a:p>
          <a:p>
            <a:pPr algn="ctr">
              <a:lnSpc>
                <a:spcPct val="150000"/>
              </a:lnSpc>
            </a:pPr>
            <a:r>
              <a:rPr lang="en-US" altLang="zh-CN" sz="2400" dirty="0">
                <a:latin typeface="黑体" panose="02010609060101010101" pitchFamily="49" charset="-122"/>
                <a:ea typeface="黑体" panose="02010609060101010101" pitchFamily="49" charset="-122"/>
                <a:cs typeface="+mj-cs"/>
              </a:rPr>
              <a:t>0.5</a:t>
            </a:r>
          </a:p>
          <a:p>
            <a:pPr algn="ctr">
              <a:lnSpc>
                <a:spcPct val="150000"/>
              </a:lnSpc>
            </a:pPr>
            <a:r>
              <a:rPr lang="en-US" altLang="zh-CN" sz="2400" dirty="0">
                <a:latin typeface="黑体" panose="02010609060101010101" pitchFamily="49" charset="-122"/>
                <a:ea typeface="黑体" panose="02010609060101010101" pitchFamily="49" charset="-122"/>
                <a:cs typeface="+mj-cs"/>
              </a:rPr>
              <a:t>0.1</a:t>
            </a:r>
          </a:p>
          <a:p>
            <a:pPr algn="ctr">
              <a:lnSpc>
                <a:spcPct val="150000"/>
              </a:lnSpc>
            </a:pPr>
            <a:r>
              <a:rPr lang="en-US" altLang="zh-CN" sz="2400" dirty="0">
                <a:latin typeface="黑体" panose="02010609060101010101" pitchFamily="49" charset="-122"/>
                <a:ea typeface="黑体" panose="02010609060101010101" pitchFamily="49" charset="-122"/>
                <a:cs typeface="+mj-cs"/>
              </a:rPr>
              <a:t>0.2</a:t>
            </a:r>
            <a:endParaRPr lang="zh-CN" altLang="en-US" sz="2400"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77317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51288" y="1052736"/>
            <a:ext cx="1152128" cy="3329758"/>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进程</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P3</a:t>
            </a:r>
          </a:p>
          <a:p>
            <a:pPr algn="ctr">
              <a:lnSpc>
                <a:spcPct val="150000"/>
              </a:lnSpc>
            </a:pPr>
            <a:r>
              <a:rPr lang="en-US" altLang="zh-CN" sz="2400" dirty="0">
                <a:latin typeface="黑体" panose="02010609060101010101" pitchFamily="49" charset="-122"/>
                <a:ea typeface="黑体" panose="02010609060101010101" pitchFamily="49" charset="-122"/>
                <a:cs typeface="+mj-cs"/>
              </a:rPr>
              <a:t>P4</a:t>
            </a:r>
          </a:p>
          <a:p>
            <a:pPr algn="ctr">
              <a:lnSpc>
                <a:spcPct val="150000"/>
              </a:lnSpc>
            </a:pPr>
            <a:r>
              <a:rPr lang="en-US" altLang="zh-CN" sz="2400" dirty="0">
                <a:latin typeface="黑体" panose="02010609060101010101" pitchFamily="49" charset="-122"/>
                <a:ea typeface="黑体" panose="02010609060101010101" pitchFamily="49" charset="-122"/>
                <a:cs typeface="+mj-cs"/>
              </a:rPr>
              <a:t>P5</a:t>
            </a:r>
            <a:endParaRPr lang="zh-CN" altLang="en-US" sz="2400" dirty="0">
              <a:latin typeface="黑体" panose="02010609060101010101" pitchFamily="49" charset="-122"/>
              <a:ea typeface="黑体" panose="02010609060101010101" pitchFamily="49" charset="-122"/>
              <a:cs typeface="+mj-cs"/>
            </a:endParaRPr>
          </a:p>
        </p:txBody>
      </p:sp>
      <p:sp>
        <p:nvSpPr>
          <p:cNvPr id="4" name="文本框 3">
            <a:extLst>
              <a:ext uri="{FF2B5EF4-FFF2-40B4-BE49-F238E27FC236}">
                <a16:creationId xmlns:a16="http://schemas.microsoft.com/office/drawing/2014/main" id="{96759DBB-90A7-A165-0B4D-66A7023366D3}"/>
              </a:ext>
            </a:extLst>
          </p:cNvPr>
          <p:cNvSpPr txBox="1"/>
          <p:nvPr/>
        </p:nvSpPr>
        <p:spPr>
          <a:xfrm>
            <a:off x="971600" y="1052736"/>
            <a:ext cx="1507427" cy="3329758"/>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到达时间</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0:00</a:t>
            </a:r>
          </a:p>
          <a:p>
            <a:pPr algn="ctr">
              <a:lnSpc>
                <a:spcPct val="150000"/>
              </a:lnSpc>
            </a:pPr>
            <a:r>
              <a:rPr lang="en-US" altLang="zh-CN" sz="2400" dirty="0">
                <a:latin typeface="黑体" panose="02010609060101010101" pitchFamily="49" charset="-122"/>
                <a:ea typeface="黑体" panose="02010609060101010101" pitchFamily="49" charset="-122"/>
                <a:cs typeface="+mj-cs"/>
              </a:rPr>
              <a:t>1:00</a:t>
            </a:r>
          </a:p>
          <a:p>
            <a:pPr algn="ctr">
              <a:lnSpc>
                <a:spcPct val="150000"/>
              </a:lnSpc>
            </a:pPr>
            <a:r>
              <a:rPr lang="en-US" altLang="zh-CN" sz="2400" dirty="0">
                <a:latin typeface="黑体" panose="02010609060101010101" pitchFamily="49" charset="-122"/>
                <a:ea typeface="黑体" panose="02010609060101010101" pitchFamily="49" charset="-122"/>
                <a:cs typeface="+mj-cs"/>
              </a:rPr>
              <a:t>3:00</a:t>
            </a:r>
          </a:p>
          <a:p>
            <a:pPr algn="ctr">
              <a:lnSpc>
                <a:spcPct val="150000"/>
              </a:lnSpc>
            </a:pPr>
            <a:r>
              <a:rPr lang="en-US" altLang="zh-CN" sz="2400" dirty="0">
                <a:latin typeface="黑体" panose="02010609060101010101" pitchFamily="49" charset="-122"/>
                <a:ea typeface="黑体" panose="02010609060101010101" pitchFamily="49" charset="-122"/>
                <a:cs typeface="+mj-cs"/>
              </a:rPr>
              <a:t>6:00</a:t>
            </a:r>
          </a:p>
          <a:p>
            <a:pPr algn="ctr">
              <a:lnSpc>
                <a:spcPct val="150000"/>
              </a:lnSpc>
            </a:pPr>
            <a:r>
              <a:rPr lang="en-US" altLang="zh-CN" sz="2400" dirty="0">
                <a:latin typeface="黑体" panose="02010609060101010101" pitchFamily="49" charset="-122"/>
                <a:ea typeface="黑体" panose="02010609060101010101" pitchFamily="49" charset="-122"/>
                <a:cs typeface="+mj-cs"/>
              </a:rPr>
              <a:t>8:00</a:t>
            </a:r>
            <a:endParaRPr lang="zh-CN" altLang="en-US" sz="2400" dirty="0">
              <a:latin typeface="黑体" panose="02010609060101010101" pitchFamily="49" charset="-122"/>
              <a:ea typeface="黑体" panose="02010609060101010101" pitchFamily="49" charset="-122"/>
              <a:cs typeface="+mj-cs"/>
            </a:endParaRPr>
          </a:p>
        </p:txBody>
      </p:sp>
      <p:sp>
        <p:nvSpPr>
          <p:cNvPr id="5" name="文本框 4">
            <a:extLst>
              <a:ext uri="{FF2B5EF4-FFF2-40B4-BE49-F238E27FC236}">
                <a16:creationId xmlns:a16="http://schemas.microsoft.com/office/drawing/2014/main" id="{2917D0BA-A3EF-5DFC-1911-3F828A1DA4F8}"/>
              </a:ext>
            </a:extLst>
          </p:cNvPr>
          <p:cNvSpPr txBox="1"/>
          <p:nvPr/>
        </p:nvSpPr>
        <p:spPr>
          <a:xfrm>
            <a:off x="2280381" y="1047313"/>
            <a:ext cx="1507427" cy="3329758"/>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运行时间</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4</a:t>
            </a:r>
            <a:r>
              <a:rPr lang="zh-CN" altLang="en-US" sz="2400" dirty="0">
                <a:latin typeface="黑体" panose="02010609060101010101" pitchFamily="49" charset="-122"/>
                <a:ea typeface="黑体" panose="02010609060101010101" pitchFamily="49" charset="-122"/>
                <a:cs typeface="+mj-cs"/>
              </a:rPr>
              <a:t>小时</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1</a:t>
            </a:r>
            <a:r>
              <a:rPr lang="zh-CN" altLang="en-US" sz="2400" dirty="0">
                <a:latin typeface="黑体" panose="02010609060101010101" pitchFamily="49" charset="-122"/>
                <a:ea typeface="黑体" panose="02010609060101010101" pitchFamily="49" charset="-122"/>
                <a:cs typeface="+mj-cs"/>
              </a:rPr>
              <a:t>小时</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小时</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5</a:t>
            </a:r>
            <a:r>
              <a:rPr lang="zh-CN" altLang="en-US" sz="2400" dirty="0">
                <a:latin typeface="黑体" panose="02010609060101010101" pitchFamily="49" charset="-122"/>
                <a:ea typeface="黑体" panose="02010609060101010101" pitchFamily="49" charset="-122"/>
                <a:cs typeface="+mj-cs"/>
              </a:rPr>
              <a:t>小时</a:t>
            </a:r>
            <a:endParaRPr lang="en-US" altLang="zh-CN" sz="2400" dirty="0">
              <a:latin typeface="黑体" panose="02010609060101010101" pitchFamily="49" charset="-122"/>
              <a:ea typeface="黑体" panose="02010609060101010101" pitchFamily="49" charset="-122"/>
              <a:cs typeface="+mj-cs"/>
            </a:endParaRPr>
          </a:p>
          <a:p>
            <a:pPr algn="ctr">
              <a:lnSpc>
                <a:spcPct val="150000"/>
              </a:lnSpc>
            </a:pPr>
            <a:r>
              <a:rPr lang="en-US" altLang="zh-CN" sz="2400" dirty="0">
                <a:latin typeface="黑体" panose="02010609060101010101" pitchFamily="49" charset="-122"/>
                <a:ea typeface="黑体" panose="02010609060101010101" pitchFamily="49" charset="-122"/>
                <a:cs typeface="+mj-cs"/>
              </a:rPr>
              <a:t>2</a:t>
            </a:r>
            <a:r>
              <a:rPr lang="zh-CN" altLang="en-US" sz="2400" dirty="0">
                <a:latin typeface="黑体" panose="02010609060101010101" pitchFamily="49" charset="-122"/>
                <a:ea typeface="黑体" panose="02010609060101010101" pitchFamily="49" charset="-122"/>
                <a:cs typeface="+mj-cs"/>
              </a:rPr>
              <a:t>小时</a:t>
            </a:r>
          </a:p>
        </p:txBody>
      </p:sp>
      <p:sp>
        <p:nvSpPr>
          <p:cNvPr id="6" name="文本框 5">
            <a:extLst>
              <a:ext uri="{FF2B5EF4-FFF2-40B4-BE49-F238E27FC236}">
                <a16:creationId xmlns:a16="http://schemas.microsoft.com/office/drawing/2014/main" id="{E960382D-F7E2-E29B-5A8F-37767373A40C}"/>
              </a:ext>
            </a:extLst>
          </p:cNvPr>
          <p:cNvSpPr txBox="1"/>
          <p:nvPr/>
        </p:nvSpPr>
        <p:spPr>
          <a:xfrm>
            <a:off x="3574053" y="1052736"/>
            <a:ext cx="216024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开始运行时间</a:t>
            </a:r>
            <a:endParaRPr lang="en-US" altLang="zh-CN" sz="2400" dirty="0">
              <a:latin typeface="黑体" panose="02010609060101010101" pitchFamily="49" charset="-122"/>
              <a:ea typeface="黑体" panose="02010609060101010101" pitchFamily="49" charset="-122"/>
              <a:cs typeface="+mj-cs"/>
            </a:endParaRPr>
          </a:p>
        </p:txBody>
      </p:sp>
      <p:sp>
        <p:nvSpPr>
          <p:cNvPr id="7" name="文本框 6">
            <a:extLst>
              <a:ext uri="{FF2B5EF4-FFF2-40B4-BE49-F238E27FC236}">
                <a16:creationId xmlns:a16="http://schemas.microsoft.com/office/drawing/2014/main" id="{6DA83ACE-E326-B4BA-0D8B-BD9ABBC40E5D}"/>
              </a:ext>
            </a:extLst>
          </p:cNvPr>
          <p:cNvSpPr txBox="1"/>
          <p:nvPr/>
        </p:nvSpPr>
        <p:spPr>
          <a:xfrm>
            <a:off x="5523896" y="1045894"/>
            <a:ext cx="1584176"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完成时间</a:t>
            </a:r>
            <a:endParaRPr lang="en-US" altLang="zh-CN" sz="2400" dirty="0">
              <a:latin typeface="黑体" panose="02010609060101010101" pitchFamily="49" charset="-122"/>
              <a:ea typeface="黑体" panose="02010609060101010101" pitchFamily="49" charset="-122"/>
              <a:cs typeface="+mj-cs"/>
            </a:endParaRPr>
          </a:p>
        </p:txBody>
      </p:sp>
      <p:sp>
        <p:nvSpPr>
          <p:cNvPr id="8" name="文本框 7">
            <a:extLst>
              <a:ext uri="{FF2B5EF4-FFF2-40B4-BE49-F238E27FC236}">
                <a16:creationId xmlns:a16="http://schemas.microsoft.com/office/drawing/2014/main" id="{863E9673-1566-25F6-3406-E91F070D2397}"/>
              </a:ext>
            </a:extLst>
          </p:cNvPr>
          <p:cNvSpPr txBox="1"/>
          <p:nvPr/>
        </p:nvSpPr>
        <p:spPr>
          <a:xfrm>
            <a:off x="6931756" y="1039052"/>
            <a:ext cx="2160240" cy="559769"/>
          </a:xfrm>
          <a:prstGeom prst="rect">
            <a:avLst/>
          </a:prstGeom>
          <a:noFill/>
        </p:spPr>
        <p:txBody>
          <a:bodyPr wrap="square" rtlCol="0">
            <a:spAutoFit/>
          </a:bodyPr>
          <a:lstStyle/>
          <a:p>
            <a:pPr algn="ctr">
              <a:lnSpc>
                <a:spcPct val="150000"/>
              </a:lnSpc>
            </a:pPr>
            <a:r>
              <a:rPr lang="zh-CN" altLang="en-US" sz="2400" dirty="0">
                <a:latin typeface="黑体" panose="02010609060101010101" pitchFamily="49" charset="-122"/>
                <a:ea typeface="黑体" panose="02010609060101010101" pitchFamily="49" charset="-122"/>
                <a:cs typeface="+mj-cs"/>
              </a:rPr>
              <a:t>带权周转时间</a:t>
            </a:r>
            <a:endParaRPr lang="en-US" altLang="zh-CN" sz="2400" dirty="0">
              <a:latin typeface="黑体" panose="02010609060101010101" pitchFamily="49" charset="-122"/>
              <a:ea typeface="黑体" panose="02010609060101010101" pitchFamily="49" charset="-122"/>
              <a:cs typeface="+mj-cs"/>
            </a:endParaRPr>
          </a:p>
        </p:txBody>
      </p:sp>
      <p:sp>
        <p:nvSpPr>
          <p:cNvPr id="9" name="文本框 8">
            <a:extLst>
              <a:ext uri="{FF2B5EF4-FFF2-40B4-BE49-F238E27FC236}">
                <a16:creationId xmlns:a16="http://schemas.microsoft.com/office/drawing/2014/main" id="{CAE883CF-E1D0-A602-6496-65AD5447403D}"/>
              </a:ext>
            </a:extLst>
          </p:cNvPr>
          <p:cNvSpPr txBox="1"/>
          <p:nvPr/>
        </p:nvSpPr>
        <p:spPr>
          <a:xfrm>
            <a:off x="3862085" y="1612505"/>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0:00</a:t>
            </a:r>
          </a:p>
        </p:txBody>
      </p:sp>
      <p:sp>
        <p:nvSpPr>
          <p:cNvPr id="11" name="文本框 10">
            <a:extLst>
              <a:ext uri="{FF2B5EF4-FFF2-40B4-BE49-F238E27FC236}">
                <a16:creationId xmlns:a16="http://schemas.microsoft.com/office/drawing/2014/main" id="{EF8BF479-BB62-06F2-B133-153580DC7A2D}"/>
              </a:ext>
            </a:extLst>
          </p:cNvPr>
          <p:cNvSpPr txBox="1"/>
          <p:nvPr/>
        </p:nvSpPr>
        <p:spPr>
          <a:xfrm>
            <a:off x="3831427" y="2162427"/>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1:00</a:t>
            </a:r>
          </a:p>
        </p:txBody>
      </p:sp>
      <p:sp>
        <p:nvSpPr>
          <p:cNvPr id="12" name="文本框 11">
            <a:extLst>
              <a:ext uri="{FF2B5EF4-FFF2-40B4-BE49-F238E27FC236}">
                <a16:creationId xmlns:a16="http://schemas.microsoft.com/office/drawing/2014/main" id="{926ECFE7-B5EF-62F9-9796-0F0ECB4CA463}"/>
              </a:ext>
            </a:extLst>
          </p:cNvPr>
          <p:cNvSpPr txBox="1"/>
          <p:nvPr/>
        </p:nvSpPr>
        <p:spPr>
          <a:xfrm>
            <a:off x="3831427" y="2742047"/>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3:00</a:t>
            </a:r>
          </a:p>
        </p:txBody>
      </p:sp>
      <p:sp>
        <p:nvSpPr>
          <p:cNvPr id="13" name="文本框 12">
            <a:extLst>
              <a:ext uri="{FF2B5EF4-FFF2-40B4-BE49-F238E27FC236}">
                <a16:creationId xmlns:a16="http://schemas.microsoft.com/office/drawing/2014/main" id="{AE281FE3-AF99-B488-2D50-145C05079B74}"/>
              </a:ext>
            </a:extLst>
          </p:cNvPr>
          <p:cNvSpPr txBox="1"/>
          <p:nvPr/>
        </p:nvSpPr>
        <p:spPr>
          <a:xfrm>
            <a:off x="3848696" y="3272118"/>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7:00</a:t>
            </a:r>
          </a:p>
        </p:txBody>
      </p:sp>
      <p:sp>
        <p:nvSpPr>
          <p:cNvPr id="14" name="文本框 13">
            <a:extLst>
              <a:ext uri="{FF2B5EF4-FFF2-40B4-BE49-F238E27FC236}">
                <a16:creationId xmlns:a16="http://schemas.microsoft.com/office/drawing/2014/main" id="{4BCD9426-3864-DDE4-3A85-A4C2EFC1B795}"/>
              </a:ext>
            </a:extLst>
          </p:cNvPr>
          <p:cNvSpPr txBox="1"/>
          <p:nvPr/>
        </p:nvSpPr>
        <p:spPr>
          <a:xfrm>
            <a:off x="3831427" y="3855920"/>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8:00</a:t>
            </a:r>
          </a:p>
        </p:txBody>
      </p:sp>
      <p:sp>
        <p:nvSpPr>
          <p:cNvPr id="15" name="文本框 14">
            <a:extLst>
              <a:ext uri="{FF2B5EF4-FFF2-40B4-BE49-F238E27FC236}">
                <a16:creationId xmlns:a16="http://schemas.microsoft.com/office/drawing/2014/main" id="{06D553E4-4DB6-EFB6-6665-29B67AB929F2}"/>
              </a:ext>
            </a:extLst>
          </p:cNvPr>
          <p:cNvSpPr txBox="1"/>
          <p:nvPr/>
        </p:nvSpPr>
        <p:spPr>
          <a:xfrm>
            <a:off x="5415603" y="1595596"/>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7:00</a:t>
            </a:r>
          </a:p>
        </p:txBody>
      </p:sp>
      <p:sp>
        <p:nvSpPr>
          <p:cNvPr id="16" name="文本框 15">
            <a:extLst>
              <a:ext uri="{FF2B5EF4-FFF2-40B4-BE49-F238E27FC236}">
                <a16:creationId xmlns:a16="http://schemas.microsoft.com/office/drawing/2014/main" id="{FD4A365A-F92B-798B-F08A-7634A16A2D8C}"/>
              </a:ext>
            </a:extLst>
          </p:cNvPr>
          <p:cNvSpPr txBox="1"/>
          <p:nvPr/>
        </p:nvSpPr>
        <p:spPr>
          <a:xfrm>
            <a:off x="5423918" y="2134168"/>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2:00</a:t>
            </a:r>
          </a:p>
        </p:txBody>
      </p:sp>
      <p:sp>
        <p:nvSpPr>
          <p:cNvPr id="17" name="文本框 16">
            <a:extLst>
              <a:ext uri="{FF2B5EF4-FFF2-40B4-BE49-F238E27FC236}">
                <a16:creationId xmlns:a16="http://schemas.microsoft.com/office/drawing/2014/main" id="{296C8E80-0F78-618C-C972-0F8EF996D962}"/>
              </a:ext>
            </a:extLst>
          </p:cNvPr>
          <p:cNvSpPr txBox="1"/>
          <p:nvPr/>
        </p:nvSpPr>
        <p:spPr>
          <a:xfrm>
            <a:off x="5412059" y="2750455"/>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5:00</a:t>
            </a:r>
          </a:p>
        </p:txBody>
      </p:sp>
      <p:sp>
        <p:nvSpPr>
          <p:cNvPr id="18" name="文本框 17">
            <a:extLst>
              <a:ext uri="{FF2B5EF4-FFF2-40B4-BE49-F238E27FC236}">
                <a16:creationId xmlns:a16="http://schemas.microsoft.com/office/drawing/2014/main" id="{052B14AD-5382-DBF7-F0B1-84695E5F6EB9}"/>
              </a:ext>
            </a:extLst>
          </p:cNvPr>
          <p:cNvSpPr txBox="1"/>
          <p:nvPr/>
        </p:nvSpPr>
        <p:spPr>
          <a:xfrm>
            <a:off x="5391246" y="3282574"/>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14:00</a:t>
            </a:r>
          </a:p>
        </p:txBody>
      </p:sp>
      <p:sp>
        <p:nvSpPr>
          <p:cNvPr id="19" name="文本框 18">
            <a:extLst>
              <a:ext uri="{FF2B5EF4-FFF2-40B4-BE49-F238E27FC236}">
                <a16:creationId xmlns:a16="http://schemas.microsoft.com/office/drawing/2014/main" id="{73E7761A-CE5E-73A7-0A0B-447A0BB71AFF}"/>
              </a:ext>
            </a:extLst>
          </p:cNvPr>
          <p:cNvSpPr txBox="1"/>
          <p:nvPr/>
        </p:nvSpPr>
        <p:spPr>
          <a:xfrm>
            <a:off x="5391246" y="3817239"/>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10:00</a:t>
            </a:r>
          </a:p>
        </p:txBody>
      </p:sp>
      <p:sp>
        <p:nvSpPr>
          <p:cNvPr id="20" name="文本框 19">
            <a:extLst>
              <a:ext uri="{FF2B5EF4-FFF2-40B4-BE49-F238E27FC236}">
                <a16:creationId xmlns:a16="http://schemas.microsoft.com/office/drawing/2014/main" id="{C60E61E3-0E0A-B3BF-03A8-2615E9F0FD6F}"/>
              </a:ext>
            </a:extLst>
          </p:cNvPr>
          <p:cNvSpPr txBox="1"/>
          <p:nvPr/>
        </p:nvSpPr>
        <p:spPr>
          <a:xfrm>
            <a:off x="7161952" y="1595595"/>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7/4</a:t>
            </a:r>
          </a:p>
        </p:txBody>
      </p:sp>
      <p:sp>
        <p:nvSpPr>
          <p:cNvPr id="21" name="文本框 20">
            <a:extLst>
              <a:ext uri="{FF2B5EF4-FFF2-40B4-BE49-F238E27FC236}">
                <a16:creationId xmlns:a16="http://schemas.microsoft.com/office/drawing/2014/main" id="{021C7FF3-99F9-1D91-7414-932B5DFD13AC}"/>
              </a:ext>
            </a:extLst>
          </p:cNvPr>
          <p:cNvSpPr txBox="1"/>
          <p:nvPr/>
        </p:nvSpPr>
        <p:spPr>
          <a:xfrm>
            <a:off x="7186660" y="2152138"/>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22" name="文本框 21">
            <a:extLst>
              <a:ext uri="{FF2B5EF4-FFF2-40B4-BE49-F238E27FC236}">
                <a16:creationId xmlns:a16="http://schemas.microsoft.com/office/drawing/2014/main" id="{52EA5B8A-112A-69BD-AE4F-0A72E32BDF63}"/>
              </a:ext>
            </a:extLst>
          </p:cNvPr>
          <p:cNvSpPr txBox="1"/>
          <p:nvPr/>
        </p:nvSpPr>
        <p:spPr>
          <a:xfrm>
            <a:off x="7161952" y="2757537"/>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23" name="文本框 22">
            <a:extLst>
              <a:ext uri="{FF2B5EF4-FFF2-40B4-BE49-F238E27FC236}">
                <a16:creationId xmlns:a16="http://schemas.microsoft.com/office/drawing/2014/main" id="{BCB4EDD0-6017-1060-1866-4FC7863AE2E2}"/>
              </a:ext>
            </a:extLst>
          </p:cNvPr>
          <p:cNvSpPr txBox="1"/>
          <p:nvPr/>
        </p:nvSpPr>
        <p:spPr>
          <a:xfrm>
            <a:off x="7175802" y="3314080"/>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8/5</a:t>
            </a:r>
          </a:p>
        </p:txBody>
      </p:sp>
      <p:sp>
        <p:nvSpPr>
          <p:cNvPr id="24" name="文本框 23">
            <a:extLst>
              <a:ext uri="{FF2B5EF4-FFF2-40B4-BE49-F238E27FC236}">
                <a16:creationId xmlns:a16="http://schemas.microsoft.com/office/drawing/2014/main" id="{6780DAB8-B8BC-4E54-6832-C054D0D114B9}"/>
              </a:ext>
            </a:extLst>
          </p:cNvPr>
          <p:cNvSpPr txBox="1"/>
          <p:nvPr/>
        </p:nvSpPr>
        <p:spPr>
          <a:xfrm>
            <a:off x="7161952" y="3893449"/>
            <a:ext cx="1584176" cy="559769"/>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1</a:t>
            </a:r>
          </a:p>
        </p:txBody>
      </p:sp>
      <p:sp>
        <p:nvSpPr>
          <p:cNvPr id="25" name="文本框 24">
            <a:extLst>
              <a:ext uri="{FF2B5EF4-FFF2-40B4-BE49-F238E27FC236}">
                <a16:creationId xmlns:a16="http://schemas.microsoft.com/office/drawing/2014/main" id="{C23FF550-6B28-FAB5-9BCC-EA9A300E3063}"/>
              </a:ext>
            </a:extLst>
          </p:cNvPr>
          <p:cNvSpPr txBox="1"/>
          <p:nvPr/>
        </p:nvSpPr>
        <p:spPr>
          <a:xfrm>
            <a:off x="318786" y="4547359"/>
            <a:ext cx="7493573" cy="559769"/>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cs typeface="+mj-cs"/>
              </a:rPr>
              <a:t>平均带权周转时间为</a:t>
            </a:r>
            <a:r>
              <a:rPr lang="en-US" altLang="zh-CN" sz="2400" dirty="0">
                <a:latin typeface="黑体" panose="02010609060101010101" pitchFamily="49" charset="-122"/>
                <a:ea typeface="黑体" panose="02010609060101010101" pitchFamily="49" charset="-122"/>
                <a:cs typeface="+mj-cs"/>
              </a:rPr>
              <a:t>1.27</a:t>
            </a:r>
            <a:r>
              <a:rPr lang="zh-CN" altLang="en-US" sz="2400" dirty="0">
                <a:latin typeface="黑体" panose="02010609060101010101" pitchFamily="49" charset="-122"/>
                <a:ea typeface="黑体" panose="02010609060101010101" pitchFamily="49" charset="-122"/>
                <a:cs typeface="+mj-cs"/>
              </a:rPr>
              <a:t>。</a:t>
            </a:r>
            <a:endParaRPr lang="en-US" altLang="zh-CN" sz="2400"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429129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E8A4D585-DF09-4843-BD2B-5C82C26D542E}"/>
              </a:ext>
            </a:extLst>
          </p:cNvPr>
          <p:cNvSpPr>
            <a:spLocks noGrp="1" noChangeArrowheads="1"/>
          </p:cNvSpPr>
          <p:nvPr>
            <p:ph type="title"/>
          </p:nvPr>
        </p:nvSpPr>
        <p:spPr/>
        <p:txBody>
          <a:bodyPr/>
          <a:lstStyle/>
          <a:p>
            <a:pPr eaLnBrk="1" hangingPunct="1"/>
            <a:br>
              <a:rPr lang="en-US" altLang="zh-CN" dirty="0"/>
            </a:br>
            <a:br>
              <a:rPr lang="en-US" altLang="zh-CN" dirty="0"/>
            </a:br>
            <a:r>
              <a:rPr lang="zh-CN" altLang="en-US" sz="3200" dirty="0"/>
              <a:t>作业：</a:t>
            </a:r>
            <a:r>
              <a:rPr lang="en-US" altLang="zh-CN" sz="3200" dirty="0"/>
              <a:t>P127  2</a:t>
            </a:r>
            <a:r>
              <a:rPr lang="zh-CN" altLang="en-US" sz="3200" dirty="0"/>
              <a:t>、</a:t>
            </a:r>
            <a:r>
              <a:rPr lang="en-US" altLang="zh-CN" sz="3200" dirty="0"/>
              <a:t>8</a:t>
            </a:r>
            <a:endParaRPr lang="zh-CN" altLang="en-US" sz="3200" dirty="0"/>
          </a:p>
        </p:txBody>
      </p:sp>
      <p:sp>
        <p:nvSpPr>
          <p:cNvPr id="56323" name="内容占位符 2">
            <a:extLst>
              <a:ext uri="{FF2B5EF4-FFF2-40B4-BE49-F238E27FC236}">
                <a16:creationId xmlns:a16="http://schemas.microsoft.com/office/drawing/2014/main" id="{503391A4-D854-43A7-9304-57310348AAB3}"/>
              </a:ext>
            </a:extLst>
          </p:cNvPr>
          <p:cNvSpPr>
            <a:spLocks noGrp="1" noChangeArrowheads="1"/>
          </p:cNvSpPr>
          <p:nvPr>
            <p:ph idx="1"/>
          </p:nvPr>
        </p:nvSpPr>
        <p:spPr/>
        <p:txBody>
          <a:bodyPr/>
          <a:lstStyle/>
          <a:p>
            <a:pPr eaLnBrk="1" hangingPunct="1"/>
            <a:endParaRPr lang="zh-CN" altLang="en-US"/>
          </a:p>
        </p:txBody>
      </p:sp>
    </p:spTree>
    <p:extLst>
      <p:ext uri="{BB962C8B-B14F-4D97-AF65-F5344CB8AC3E}">
        <p14:creationId xmlns:p14="http://schemas.microsoft.com/office/powerpoint/2010/main" val="115193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711681">
            <a:extLst>
              <a:ext uri="{FF2B5EF4-FFF2-40B4-BE49-F238E27FC236}">
                <a16:creationId xmlns:a16="http://schemas.microsoft.com/office/drawing/2014/main" id="{0F62F252-262E-4FFE-8819-5CEC7C54F629}"/>
              </a:ext>
            </a:extLst>
          </p:cNvPr>
          <p:cNvSpPr>
            <a:spLocks noGrp="1" noChangeArrowheads="1"/>
          </p:cNvSpPr>
          <p:nvPr>
            <p:ph type="title"/>
          </p:nvPr>
        </p:nvSpPr>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低级调度</a:t>
            </a:r>
            <a:r>
              <a:rPr lang="en-US" altLang="zh-CN" dirty="0">
                <a:latin typeface="黑体" panose="02010609060101010101" pitchFamily="49" charset="-122"/>
                <a:ea typeface="黑体" panose="02010609060101010101" pitchFamily="49" charset="-122"/>
              </a:rPr>
              <a:t>(Low Level Scheduling)</a:t>
            </a:r>
            <a:r>
              <a:rPr lang="zh-CN" altLang="en-US" dirty="0">
                <a:latin typeface="黑体" panose="02010609060101010101" pitchFamily="49" charset="-122"/>
                <a:ea typeface="黑体" panose="02010609060101010101" pitchFamily="49" charset="-122"/>
              </a:rPr>
              <a:t>：</a:t>
            </a:r>
            <a:r>
              <a:rPr lang="zh-CN" altLang="en-US" dirty="0"/>
              <a:t>低级调度又称进程调度或短程调度，其所调度的对象是是进程（或内核级线程）。其主要功能是，根据某种算法，决定就绪队列中的哪个进程获得处理机。 </a:t>
            </a:r>
            <a:br>
              <a:rPr lang="en-US" altLang="zh-CN" dirty="0"/>
            </a:br>
            <a:r>
              <a:rPr lang="en-US" altLang="zh-CN"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中级调度</a:t>
            </a:r>
            <a:r>
              <a:rPr lang="en-US" altLang="zh-CN" dirty="0">
                <a:latin typeface="黑体" panose="02010609060101010101" pitchFamily="49" charset="-122"/>
                <a:ea typeface="黑体" panose="02010609060101010101" pitchFamily="49" charset="-122"/>
              </a:rPr>
              <a:t>(Intermediate Scheduling)</a:t>
            </a:r>
          </a:p>
        </p:txBody>
      </p:sp>
      <p:sp>
        <p:nvSpPr>
          <p:cNvPr id="4099" name="文本占位符 711682">
            <a:extLst>
              <a:ext uri="{FF2B5EF4-FFF2-40B4-BE49-F238E27FC236}">
                <a16:creationId xmlns:a16="http://schemas.microsoft.com/office/drawing/2014/main" id="{211AA085-8B00-4438-9414-84ADCBF08519}"/>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2559841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744449">
            <a:extLst>
              <a:ext uri="{FF2B5EF4-FFF2-40B4-BE49-F238E27FC236}">
                <a16:creationId xmlns:a16="http://schemas.microsoft.com/office/drawing/2014/main" id="{E839BB6A-E398-478A-AB3A-6B0CFCCE6255}"/>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3.3.3  </a:t>
            </a:r>
            <a:r>
              <a:rPr lang="zh-CN" altLang="en-US" dirty="0">
                <a:latin typeface="黑体" panose="02010609060101010101" pitchFamily="49" charset="-122"/>
                <a:ea typeface="黑体" panose="02010609060101010101" pitchFamily="49" charset="-122"/>
              </a:rPr>
              <a:t>优先级调度算法</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优先级调度算法的类型</a:t>
            </a:r>
            <a:br>
              <a:rPr lang="zh-CN" altLang="en-US" dirty="0">
                <a:latin typeface="黑体" panose="02010609060101010101" pitchFamily="49" charset="-122"/>
                <a:ea typeface="黑体" panose="02010609060101010101" pitchFamily="49" charset="-122"/>
              </a:rPr>
            </a:br>
            <a:r>
              <a:rPr lang="zh-CN" altLang="en-US" dirty="0"/>
              <a:t>　　优先级进程调度算法，是把处理机分配给就绪队列中优先级最高的进程。这时，又可进一步把该算法分成如下两种。</a:t>
            </a:r>
            <a:br>
              <a:rPr lang="zh-CN" altLang="en-US" dirty="0"/>
            </a:br>
            <a:r>
              <a:rPr lang="zh-CN" altLang="en-US" dirty="0"/>
              <a:t>　　</a:t>
            </a:r>
            <a:r>
              <a:rPr lang="en-US" altLang="zh-CN" dirty="0"/>
              <a:t>(1) </a:t>
            </a:r>
            <a:r>
              <a:rPr lang="zh-CN" altLang="en-US" dirty="0"/>
              <a:t>非抢占式优先级调度算法。该算法规定，一旦把处理机分配给就绪队列中的优先级最高的进程后，该进程就一直执行下去直至完成，或者因该进程发生某事件而放弃处理机时。</a:t>
            </a:r>
          </a:p>
        </p:txBody>
      </p:sp>
      <p:sp>
        <p:nvSpPr>
          <p:cNvPr id="36867" name="文本占位符 744450">
            <a:extLst>
              <a:ext uri="{FF2B5EF4-FFF2-40B4-BE49-F238E27FC236}">
                <a16:creationId xmlns:a16="http://schemas.microsoft.com/office/drawing/2014/main" id="{971082F4-F546-40AF-8907-97123064EC4A}"/>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744449">
            <a:extLst>
              <a:ext uri="{FF2B5EF4-FFF2-40B4-BE49-F238E27FC236}">
                <a16:creationId xmlns:a16="http://schemas.microsoft.com/office/drawing/2014/main" id="{E839BB6A-E398-478A-AB3A-6B0CFCCE6255}"/>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t>(2) </a:t>
            </a:r>
            <a:r>
              <a:rPr lang="zh-CN" altLang="en-US" dirty="0"/>
              <a:t>抢占式优先级调度算法。把处理机分配给优先级最高的进程，使之执行。但在其执行期间，只要出现了另一个优先级更高的进程，调度程序就将处理机分配给新到的优先级最高的进程。 </a:t>
            </a:r>
          </a:p>
        </p:txBody>
      </p:sp>
      <p:sp>
        <p:nvSpPr>
          <p:cNvPr id="36867" name="文本占位符 744450">
            <a:extLst>
              <a:ext uri="{FF2B5EF4-FFF2-40B4-BE49-F238E27FC236}">
                <a16:creationId xmlns:a16="http://schemas.microsoft.com/office/drawing/2014/main" id="{971082F4-F546-40AF-8907-97123064EC4A}"/>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2249411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745473">
            <a:extLst>
              <a:ext uri="{FF2B5EF4-FFF2-40B4-BE49-F238E27FC236}">
                <a16:creationId xmlns:a16="http://schemas.microsoft.com/office/drawing/2014/main" id="{BF455230-FB42-4741-BA6E-BD611ED60F52}"/>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优先级的类型</a:t>
            </a:r>
            <a:br>
              <a:rPr lang="zh-CN" altLang="en-US" dirty="0"/>
            </a:br>
            <a:r>
              <a:rPr lang="zh-CN" altLang="en-US" dirty="0"/>
              <a:t>　　</a:t>
            </a:r>
            <a:r>
              <a:rPr lang="en-US" altLang="zh-CN" dirty="0"/>
              <a:t>1) </a:t>
            </a:r>
            <a:r>
              <a:rPr lang="zh-CN" altLang="en-US" dirty="0"/>
              <a:t>静态优先级</a:t>
            </a:r>
            <a:br>
              <a:rPr lang="zh-CN" altLang="en-US" dirty="0"/>
            </a:br>
            <a:r>
              <a:rPr lang="zh-CN" altLang="en-US" dirty="0"/>
              <a:t>　　静态优先级是在创建进程时确定的，在进程的整个运行期间保持不变。优先级是利用某一范围内的一个整数来表示的，又把该整数称为优先数。</a:t>
            </a:r>
          </a:p>
        </p:txBody>
      </p:sp>
      <p:sp>
        <p:nvSpPr>
          <p:cNvPr id="37891" name="文本占位符 745474">
            <a:extLst>
              <a:ext uri="{FF2B5EF4-FFF2-40B4-BE49-F238E27FC236}">
                <a16:creationId xmlns:a16="http://schemas.microsoft.com/office/drawing/2014/main" id="{91DE8937-98B3-4042-9BF7-1CBEE11C8F8C}"/>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746497">
            <a:extLst>
              <a:ext uri="{FF2B5EF4-FFF2-40B4-BE49-F238E27FC236}">
                <a16:creationId xmlns:a16="http://schemas.microsoft.com/office/drawing/2014/main" id="{9AD7545E-0548-4A8D-A243-AC19E9FE8C6F}"/>
              </a:ext>
            </a:extLst>
          </p:cNvPr>
          <p:cNvSpPr>
            <a:spLocks noGrp="1" noChangeArrowheads="1"/>
          </p:cNvSpPr>
          <p:nvPr>
            <p:ph type="title"/>
          </p:nvPr>
        </p:nvSpPr>
        <p:spPr/>
        <p:txBody>
          <a:bodyPr/>
          <a:lstStyle/>
          <a:p>
            <a:pPr eaLnBrk="1" hangingPunct="1">
              <a:lnSpc>
                <a:spcPct val="150000"/>
              </a:lnSpc>
            </a:pPr>
            <a:r>
              <a:rPr lang="zh-CN" altLang="en-US" dirty="0"/>
              <a:t>　　</a:t>
            </a:r>
            <a:r>
              <a:rPr lang="en-US" altLang="zh-CN" dirty="0"/>
              <a:t>2) </a:t>
            </a:r>
            <a:r>
              <a:rPr lang="zh-CN" altLang="en-US" dirty="0"/>
              <a:t>动态优先级</a:t>
            </a:r>
            <a:br>
              <a:rPr lang="zh-CN" altLang="en-US" dirty="0"/>
            </a:br>
            <a:r>
              <a:rPr lang="zh-CN" altLang="en-US" dirty="0"/>
              <a:t>　　动态优先级是指在创建进程之初，先赋予其一个优先级，然后其值随进程的推进或等待时间的增加而改变，以便获得更好的调度性能。 例如，可以规定在就绪队列中的进程随其等待时间的增长，使其优先级相应提高。当采用抢占式调度方式时，若再规定当前进程的优先级随运行时间的推移而下降，则可防止一个长进程长期地垄断处理机。</a:t>
            </a:r>
          </a:p>
        </p:txBody>
      </p:sp>
      <p:sp>
        <p:nvSpPr>
          <p:cNvPr id="38915" name="文本占位符 746498">
            <a:extLst>
              <a:ext uri="{FF2B5EF4-FFF2-40B4-BE49-F238E27FC236}">
                <a16:creationId xmlns:a16="http://schemas.microsoft.com/office/drawing/2014/main" id="{3301EAF7-1C42-4D2D-8A5B-442ECBE7D070}"/>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717825">
            <a:extLst>
              <a:ext uri="{FF2B5EF4-FFF2-40B4-BE49-F238E27FC236}">
                <a16:creationId xmlns:a16="http://schemas.microsoft.com/office/drawing/2014/main" id="{979252AD-6931-BAB7-99C4-8CDA84D489B6}"/>
              </a:ext>
            </a:extLst>
          </p:cNvPr>
          <p:cNvSpPr>
            <a:spLocks noGrp="1" noChangeArrowheads="1"/>
          </p:cNvSpPr>
          <p:nvPr>
            <p:ph type="title"/>
          </p:nvPr>
        </p:nvSpPr>
        <p:spPr>
          <a:xfrm>
            <a:off x="539750" y="549275"/>
            <a:ext cx="8207375" cy="2447678"/>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下列调度算法中，不会产生饥饿现象的是（ ）。　</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A.</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RR               B. </a:t>
            </a:r>
            <a:r>
              <a:rPr lang="zh-CN" altLang="en-US" dirty="0">
                <a:latin typeface="黑体" panose="02010609060101010101" pitchFamily="49" charset="-122"/>
                <a:ea typeface="黑体" panose="02010609060101010101" pitchFamily="49" charset="-122"/>
              </a:rPr>
              <a:t>静态优先级</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C. </a:t>
            </a:r>
            <a:r>
              <a:rPr lang="zh-CN" altLang="en-US" dirty="0">
                <a:latin typeface="黑体" panose="02010609060101010101" pitchFamily="49" charset="-122"/>
                <a:ea typeface="黑体" panose="02010609060101010101" pitchFamily="49" charset="-122"/>
              </a:rPr>
              <a:t>非抢占式</a:t>
            </a:r>
            <a:r>
              <a:rPr lang="en-US" altLang="zh-CN" dirty="0">
                <a:latin typeface="黑体" panose="02010609060101010101" pitchFamily="49" charset="-122"/>
                <a:ea typeface="黑体" panose="02010609060101010101" pitchFamily="49" charset="-122"/>
              </a:rPr>
              <a:t>SJF      D. </a:t>
            </a:r>
            <a:r>
              <a:rPr lang="zh-CN" altLang="en-US" dirty="0">
                <a:latin typeface="黑体" panose="02010609060101010101" pitchFamily="49" charset="-122"/>
                <a:ea typeface="黑体" panose="02010609060101010101" pitchFamily="49" charset="-122"/>
              </a:rPr>
              <a:t>抢占式</a:t>
            </a:r>
            <a:r>
              <a:rPr lang="en-US" altLang="zh-CN" dirty="0">
                <a:latin typeface="黑体" panose="02010609060101010101" pitchFamily="49" charset="-122"/>
                <a:ea typeface="黑体" panose="02010609060101010101" pitchFamily="49" charset="-122"/>
              </a:rPr>
              <a:t>SJF</a:t>
            </a:r>
            <a:endParaRPr lang="zh-CN" altLang="en-US" dirty="0">
              <a:latin typeface="黑体" panose="02010609060101010101" pitchFamily="49" charset="-122"/>
              <a:ea typeface="黑体" panose="02010609060101010101" pitchFamily="49" charset="-122"/>
            </a:endParaRPr>
          </a:p>
        </p:txBody>
      </p:sp>
      <p:sp>
        <p:nvSpPr>
          <p:cNvPr id="43011" name="文本占位符 717826">
            <a:extLst>
              <a:ext uri="{FF2B5EF4-FFF2-40B4-BE49-F238E27FC236}">
                <a16:creationId xmlns:a16="http://schemas.microsoft.com/office/drawing/2014/main" id="{70B9C52A-6ADB-3898-6F0E-3E64CA3F3686}"/>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43012" name="动作按钮: 后退或前一项 717827">
            <a:hlinkClick r:id="" action="ppaction://hlinkshowjump?jump=firstslide" highlightClick="1"/>
            <a:extLst>
              <a:ext uri="{FF2B5EF4-FFF2-40B4-BE49-F238E27FC236}">
                <a16:creationId xmlns:a16="http://schemas.microsoft.com/office/drawing/2014/main" id="{CC913F0A-CFEE-2DEA-91F4-20C2D16E24D7}"/>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2" name="标题 717825">
            <a:extLst>
              <a:ext uri="{FF2B5EF4-FFF2-40B4-BE49-F238E27FC236}">
                <a16:creationId xmlns:a16="http://schemas.microsoft.com/office/drawing/2014/main" id="{C01E8DBD-568E-4DF9-CF2F-0733F1F75B44}"/>
              </a:ext>
            </a:extLst>
          </p:cNvPr>
          <p:cNvSpPr txBox="1">
            <a:spLocks noChangeArrowheads="1"/>
          </p:cNvSpPr>
          <p:nvPr/>
        </p:nvSpPr>
        <p:spPr bwMode="auto">
          <a:xfrm>
            <a:off x="547688" y="3716338"/>
            <a:ext cx="8207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sz="2400" dirty="0">
                <a:solidFill>
                  <a:schemeClr val="tx2"/>
                </a:solidFill>
                <a:latin typeface="黑体" panose="02010609060101010101" pitchFamily="49" charset="-122"/>
                <a:ea typeface="黑体" panose="02010609060101010101" pitchFamily="49" charset="-122"/>
              </a:rPr>
              <a:t>答案：</a:t>
            </a:r>
            <a:r>
              <a:rPr lang="en-US" altLang="zh-CN" sz="2400" dirty="0">
                <a:solidFill>
                  <a:schemeClr val="tx2"/>
                </a:solidFill>
                <a:latin typeface="黑体" panose="02010609060101010101" pitchFamily="49" charset="-122"/>
                <a:ea typeface="黑体" panose="02010609060101010101" pitchFamily="49" charset="-122"/>
              </a:rPr>
              <a:t>A</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47521">
            <a:extLst>
              <a:ext uri="{FF2B5EF4-FFF2-40B4-BE49-F238E27FC236}">
                <a16:creationId xmlns:a16="http://schemas.microsoft.com/office/drawing/2014/main" id="{33436CB8-B999-4557-97A1-BC1AAC082B02}"/>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3.3.4  </a:t>
            </a:r>
            <a:r>
              <a:rPr lang="zh-CN" altLang="en-US" dirty="0">
                <a:latin typeface="黑体" panose="02010609060101010101" pitchFamily="49" charset="-122"/>
                <a:ea typeface="黑体" panose="02010609060101010101" pitchFamily="49" charset="-122"/>
              </a:rPr>
              <a:t>多队列调度算法</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如前所述的各种调度算法，尤其在应用于进程调度时，由于系统中仅设置一个进程的就绪队列，无法满足系统中不同用户对进程调度策略的不同要求，由此，多级队列调度算法能够在一定程度上弥补这一缺点。</a:t>
            </a:r>
            <a:br>
              <a:rPr lang="en-US" altLang="zh-CN" dirty="0"/>
            </a:br>
            <a:r>
              <a:rPr lang="en-US" altLang="zh-CN" dirty="0"/>
              <a:t>        </a:t>
            </a:r>
            <a:r>
              <a:rPr lang="zh-CN" altLang="en-US" dirty="0"/>
              <a:t>该算法将系统中的进程就绪队列从一个拆分为若干个，将不同类型或性质的进程固定分配在不同的就绪队列，不同的就绪队列可以采用不同的调度算法，一个就绪队列中的进程可以设置不同的优先级，不同的就绪队列本身也可以设置不同的优先级。</a:t>
            </a:r>
          </a:p>
        </p:txBody>
      </p:sp>
      <p:sp>
        <p:nvSpPr>
          <p:cNvPr id="47107" name="文本占位符 747522">
            <a:extLst>
              <a:ext uri="{FF2B5EF4-FFF2-40B4-BE49-F238E27FC236}">
                <a16:creationId xmlns:a16="http://schemas.microsoft.com/office/drawing/2014/main" id="{FB0BDB54-D133-49D3-81B8-595F804C0FA9}"/>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748545">
            <a:extLst>
              <a:ext uri="{FF2B5EF4-FFF2-40B4-BE49-F238E27FC236}">
                <a16:creationId xmlns:a16="http://schemas.microsoft.com/office/drawing/2014/main" id="{C9EDE811-400B-43E1-9B05-D284F5FA38A4}"/>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3.3.5  </a:t>
            </a:r>
            <a:r>
              <a:rPr lang="zh-CN" altLang="en-US" dirty="0">
                <a:latin typeface="黑体" panose="02010609060101010101" pitchFamily="49" charset="-122"/>
                <a:ea typeface="黑体" panose="02010609060101010101" pitchFamily="49" charset="-122"/>
              </a:rPr>
              <a:t>多级反馈队列</a:t>
            </a:r>
            <a:r>
              <a:rPr lang="en-US" altLang="zh-CN" dirty="0">
                <a:latin typeface="黑体" panose="02010609060101010101" pitchFamily="49" charset="-122"/>
                <a:ea typeface="黑体" panose="02010609060101010101" pitchFamily="49" charset="-122"/>
              </a:rPr>
              <a:t>(</a:t>
            </a:r>
            <a:r>
              <a:rPr lang="en-US" altLang="zh-CN" dirty="0" err="1">
                <a:latin typeface="黑体" panose="02010609060101010101" pitchFamily="49" charset="-122"/>
                <a:ea typeface="黑体" panose="02010609060101010101" pitchFamily="49" charset="-122"/>
              </a:rPr>
              <a:t>multileved</a:t>
            </a:r>
            <a:r>
              <a:rPr lang="en-US" altLang="zh-CN" dirty="0">
                <a:latin typeface="黑体" panose="02010609060101010101" pitchFamily="49" charset="-122"/>
                <a:ea typeface="黑体" panose="02010609060101010101" pitchFamily="49" charset="-122"/>
              </a:rPr>
              <a:t> feedback queue)</a:t>
            </a:r>
            <a:r>
              <a:rPr lang="zh-CN" altLang="en-US" dirty="0">
                <a:latin typeface="黑体" panose="02010609060101010101" pitchFamily="49" charset="-122"/>
                <a:ea typeface="黑体" panose="02010609060101010101" pitchFamily="49" charset="-122"/>
              </a:rPr>
              <a:t>调度算法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调度机制</a:t>
            </a:r>
            <a:br>
              <a:rPr lang="zh-CN" altLang="en-US" dirty="0">
                <a:latin typeface="黑体" panose="02010609060101010101" pitchFamily="49" charset="-122"/>
                <a:ea typeface="黑体" panose="02010609060101010101" pitchFamily="49" charset="-122"/>
              </a:rPr>
            </a:br>
            <a:r>
              <a:rPr lang="zh-CN" altLang="en-US" dirty="0"/>
              <a:t>　　多级反馈队列调度算法的调度机制可描述如下：</a:t>
            </a:r>
            <a:br>
              <a:rPr lang="zh-CN" altLang="en-US" dirty="0"/>
            </a:br>
            <a:r>
              <a:rPr lang="zh-CN" altLang="en-US" dirty="0"/>
              <a:t>　　</a:t>
            </a:r>
            <a:r>
              <a:rPr lang="en-US" altLang="zh-CN" dirty="0"/>
              <a:t>(1) </a:t>
            </a:r>
            <a:r>
              <a:rPr lang="zh-CN" altLang="en-US" dirty="0"/>
              <a:t>设置多个就绪队列。 为每个就绪队列赋予不同的优先级。第一个队列的优先级最高，其余队列的优先级逐个降低。在优先级越高的队列中，其时间片就越小。</a:t>
            </a:r>
            <a:br>
              <a:rPr lang="zh-CN" altLang="en-US" dirty="0"/>
            </a:br>
            <a:r>
              <a:rPr lang="zh-CN" altLang="en-US" dirty="0"/>
              <a:t>　　图</a:t>
            </a:r>
            <a:r>
              <a:rPr lang="en-US" altLang="zh-CN" dirty="0"/>
              <a:t>3-4</a:t>
            </a:r>
            <a:r>
              <a:rPr lang="zh-CN" altLang="en-US" dirty="0"/>
              <a:t>是多级反馈队列算法的示意图。</a:t>
            </a:r>
          </a:p>
        </p:txBody>
      </p:sp>
      <p:sp>
        <p:nvSpPr>
          <p:cNvPr id="48131" name="文本占位符 748546">
            <a:extLst>
              <a:ext uri="{FF2B5EF4-FFF2-40B4-BE49-F238E27FC236}">
                <a16:creationId xmlns:a16="http://schemas.microsoft.com/office/drawing/2014/main" id="{5BAB0DC0-8310-40EF-B941-35C25AF8DA94}"/>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749569">
            <a:extLst>
              <a:ext uri="{FF2B5EF4-FFF2-40B4-BE49-F238E27FC236}">
                <a16:creationId xmlns:a16="http://schemas.microsoft.com/office/drawing/2014/main" id="{440DDF1A-BDC0-47A8-AD95-D87B11C01B2E}"/>
              </a:ext>
            </a:extLst>
          </p:cNvPr>
          <p:cNvSpPr>
            <a:spLocks noGrp="1" noChangeArrowheads="1"/>
          </p:cNvSpPr>
          <p:nvPr>
            <p:ph type="title"/>
          </p:nvPr>
        </p:nvSpPr>
        <p:spPr/>
        <p:txBody>
          <a:bodyPr/>
          <a:lstStyle/>
          <a:p>
            <a:pPr eaLnBrk="1" hangingPunct="1"/>
            <a:endParaRPr lang="zh-CN" altLang="zh-CN"/>
          </a:p>
        </p:txBody>
      </p:sp>
      <p:sp>
        <p:nvSpPr>
          <p:cNvPr id="49155" name="文本占位符 749570">
            <a:extLst>
              <a:ext uri="{FF2B5EF4-FFF2-40B4-BE49-F238E27FC236}">
                <a16:creationId xmlns:a16="http://schemas.microsoft.com/office/drawing/2014/main" id="{D63135BA-B519-4285-B242-20D616AE3819}"/>
              </a:ext>
            </a:extLst>
          </p:cNvPr>
          <p:cNvSpPr>
            <a:spLocks noGrp="1" noChangeArrowheads="1"/>
          </p:cNvSpPr>
          <p:nvPr>
            <p:ph idx="1"/>
          </p:nvPr>
        </p:nvSpPr>
        <p:spPr/>
        <p:txBody>
          <a:bodyPr/>
          <a:lstStyle/>
          <a:p>
            <a:pPr eaLnBrk="1" hangingPunct="1"/>
            <a:r>
              <a:rPr lang="zh-CN" altLang="en-US"/>
              <a:t>图</a:t>
            </a:r>
            <a:r>
              <a:rPr lang="en-US" altLang="zh-CN"/>
              <a:t>3-4  </a:t>
            </a:r>
            <a:r>
              <a:rPr lang="zh-CN" altLang="en-US"/>
              <a:t>多级反馈队列调度算法</a:t>
            </a:r>
          </a:p>
        </p:txBody>
      </p:sp>
      <p:pic>
        <p:nvPicPr>
          <p:cNvPr id="49156" name="图片 749571" descr="3-4">
            <a:extLst>
              <a:ext uri="{FF2B5EF4-FFF2-40B4-BE49-F238E27FC236}">
                <a16:creationId xmlns:a16="http://schemas.microsoft.com/office/drawing/2014/main" id="{08A05A0E-7E58-41CF-9721-1B5379876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341438"/>
            <a:ext cx="56657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750593">
            <a:extLst>
              <a:ext uri="{FF2B5EF4-FFF2-40B4-BE49-F238E27FC236}">
                <a16:creationId xmlns:a16="http://schemas.microsoft.com/office/drawing/2014/main" id="{C07BEEBA-743D-4E12-A3B6-8C28BCE3C094}"/>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t>(2) </a:t>
            </a:r>
            <a:r>
              <a:rPr lang="zh-CN" altLang="en-US" dirty="0"/>
              <a:t>每个队列都采用</a:t>
            </a:r>
            <a:r>
              <a:rPr lang="en-US" altLang="zh-CN" dirty="0"/>
              <a:t>FCFS</a:t>
            </a:r>
            <a:r>
              <a:rPr lang="zh-CN" altLang="en-US" dirty="0"/>
              <a:t>算法。当新进程进入内存后，首先将它放入第一队列的末尾。当轮到该进程执行时，如它能在该时间片内完成，便可撤离系统。否则，即它在一个时间片结束时尚未完成，调度程序将其转入第二队列的末尾等待调度；如果它在第二队列中运行一个时间片后仍未完成，再依次将它放入第三队列，</a:t>
            </a:r>
            <a:r>
              <a:rPr lang="en-US" altLang="zh-CN" dirty="0"/>
              <a:t>……</a:t>
            </a:r>
            <a:r>
              <a:rPr lang="zh-CN" altLang="en-US" dirty="0"/>
              <a:t>，依此类推。当进程最后被降到第</a:t>
            </a:r>
            <a:r>
              <a:rPr lang="en-US" altLang="zh-CN" dirty="0"/>
              <a:t>n</a:t>
            </a:r>
            <a:r>
              <a:rPr lang="zh-CN" altLang="en-US" dirty="0"/>
              <a:t>队列后，在第</a:t>
            </a:r>
            <a:r>
              <a:rPr lang="en-US" altLang="zh-CN" dirty="0"/>
              <a:t>n</a:t>
            </a:r>
            <a:r>
              <a:rPr lang="zh-CN" altLang="en-US" dirty="0"/>
              <a:t>队列中便采取按</a:t>
            </a:r>
            <a:r>
              <a:rPr lang="en-US" altLang="zh-CN" dirty="0"/>
              <a:t>RR</a:t>
            </a:r>
            <a:r>
              <a:rPr lang="zh-CN" altLang="en-US" dirty="0"/>
              <a:t>方式运行。</a:t>
            </a:r>
          </a:p>
        </p:txBody>
      </p:sp>
      <p:sp>
        <p:nvSpPr>
          <p:cNvPr id="50179" name="文本占位符 750594">
            <a:extLst>
              <a:ext uri="{FF2B5EF4-FFF2-40B4-BE49-F238E27FC236}">
                <a16:creationId xmlns:a16="http://schemas.microsoft.com/office/drawing/2014/main" id="{DF63A9DC-AE1D-4F33-AA5E-9A7F5412C856}"/>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751617">
            <a:extLst>
              <a:ext uri="{FF2B5EF4-FFF2-40B4-BE49-F238E27FC236}">
                <a16:creationId xmlns:a16="http://schemas.microsoft.com/office/drawing/2014/main" id="{4BC4F20B-35DD-4AB1-A500-3BEE4997EE1A}"/>
              </a:ext>
            </a:extLst>
          </p:cNvPr>
          <p:cNvSpPr>
            <a:spLocks noGrp="1" noChangeArrowheads="1"/>
          </p:cNvSpPr>
          <p:nvPr>
            <p:ph type="title"/>
          </p:nvPr>
        </p:nvSpPr>
        <p:spPr/>
        <p:txBody>
          <a:bodyPr/>
          <a:lstStyle/>
          <a:p>
            <a:pPr eaLnBrk="1" hangingPunct="1">
              <a:lnSpc>
                <a:spcPct val="140000"/>
              </a:lnSpc>
            </a:pPr>
            <a:r>
              <a:rPr lang="zh-CN" altLang="en-US"/>
              <a:t>　　</a:t>
            </a:r>
            <a:r>
              <a:rPr lang="en-US" altLang="zh-CN"/>
              <a:t>(3) </a:t>
            </a:r>
            <a:r>
              <a:rPr lang="zh-CN" altLang="en-US"/>
              <a:t>按队列优先级调度。调度程序首先调度最高优先级队列中的诸进程运行，仅当第一队列空闲时才调度第二队列中的进程运行；换言之，仅当第</a:t>
            </a:r>
            <a:r>
              <a:rPr lang="en-US" altLang="zh-CN"/>
              <a:t>1</a:t>
            </a:r>
            <a:r>
              <a:rPr lang="zh-CN" altLang="en-US"/>
              <a:t>～</a:t>
            </a:r>
            <a:r>
              <a:rPr lang="en-US" altLang="zh-CN"/>
              <a:t>(i-1)</a:t>
            </a:r>
            <a:r>
              <a:rPr lang="zh-CN" altLang="en-US"/>
              <a:t>所有队列均空时，才会调度第</a:t>
            </a:r>
            <a:r>
              <a:rPr lang="en-US" altLang="zh-CN"/>
              <a:t>i</a:t>
            </a:r>
            <a:r>
              <a:rPr lang="zh-CN" altLang="en-US"/>
              <a:t>队列中的进程运行。如果处理机正在第</a:t>
            </a:r>
            <a:r>
              <a:rPr lang="en-US" altLang="zh-CN"/>
              <a:t>i</a:t>
            </a:r>
            <a:r>
              <a:rPr lang="zh-CN" altLang="en-US"/>
              <a:t>队列中为某进程服务时又有新进程进入任一优先级较高的队列，此时须立即把正在运行的进程放回到第</a:t>
            </a:r>
            <a:r>
              <a:rPr lang="en-US" altLang="zh-CN"/>
              <a:t>i</a:t>
            </a:r>
            <a:r>
              <a:rPr lang="zh-CN" altLang="en-US"/>
              <a:t>队列的末尾，而把处理机分配给新到的高优先级进程。</a:t>
            </a:r>
          </a:p>
        </p:txBody>
      </p:sp>
      <p:sp>
        <p:nvSpPr>
          <p:cNvPr id="51203" name="文本占位符 751618">
            <a:extLst>
              <a:ext uri="{FF2B5EF4-FFF2-40B4-BE49-F238E27FC236}">
                <a16:creationId xmlns:a16="http://schemas.microsoft.com/office/drawing/2014/main" id="{2A27602C-402F-4143-B2BA-6EBC810A0DC5}"/>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712705">
            <a:extLst>
              <a:ext uri="{FF2B5EF4-FFF2-40B4-BE49-F238E27FC236}">
                <a16:creationId xmlns:a16="http://schemas.microsoft.com/office/drawing/2014/main" id="{4232EF50-CFCE-4BB6-8111-17F22B7A957F}"/>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3.1.2  </a:t>
            </a:r>
            <a:r>
              <a:rPr lang="zh-CN" altLang="en-US">
                <a:latin typeface="黑体" panose="02010609060101010101" pitchFamily="49" charset="-122"/>
                <a:ea typeface="黑体" panose="02010609060101010101" pitchFamily="49" charset="-122"/>
              </a:rPr>
              <a:t>处理机调度算法的目标</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处理机调度算法的共同目标</a:t>
            </a:r>
            <a:br>
              <a:rPr lang="zh-CN" altLang="en-US">
                <a:latin typeface="黑体" panose="02010609060101010101" pitchFamily="49" charset="-122"/>
                <a:ea typeface="黑体" panose="02010609060101010101" pitchFamily="49" charset="-122"/>
              </a:rPr>
            </a:br>
            <a:r>
              <a:rPr lang="zh-CN" altLang="en-US"/>
              <a:t>　　</a:t>
            </a:r>
            <a:r>
              <a:rPr lang="en-US" altLang="zh-CN"/>
              <a:t>(1) </a:t>
            </a:r>
            <a:r>
              <a:rPr lang="zh-CN" altLang="en-US"/>
              <a:t>资源利用率。为提高系统的资源利用率，应使系统中的处理机和其它所有资源都尽可能地保持忙碌状态，其中最重要的处理机利用率可用以下方法计算：</a:t>
            </a:r>
          </a:p>
        </p:txBody>
      </p:sp>
      <p:sp>
        <p:nvSpPr>
          <p:cNvPr id="5123" name="文本占位符 712706">
            <a:extLst>
              <a:ext uri="{FF2B5EF4-FFF2-40B4-BE49-F238E27FC236}">
                <a16:creationId xmlns:a16="http://schemas.microsoft.com/office/drawing/2014/main" id="{B772975C-9A53-4468-9FA3-880C7BC9513A}"/>
              </a:ext>
            </a:extLst>
          </p:cNvPr>
          <p:cNvSpPr>
            <a:spLocks noGrp="1" noChangeArrowheads="1"/>
          </p:cNvSpPr>
          <p:nvPr>
            <p:ph idx="1"/>
          </p:nvPr>
        </p:nvSpPr>
        <p:spPr/>
        <p:txBody>
          <a:bodyPr/>
          <a:lstStyle/>
          <a:p>
            <a:pPr eaLnBrk="1" hangingPunct="1"/>
            <a:endParaRPr lang="zh-CN" altLang="zh-CN"/>
          </a:p>
        </p:txBody>
      </p:sp>
      <p:pic>
        <p:nvPicPr>
          <p:cNvPr id="5124" name="图片 712707">
            <a:extLst>
              <a:ext uri="{FF2B5EF4-FFF2-40B4-BE49-F238E27FC236}">
                <a16:creationId xmlns:a16="http://schemas.microsoft.com/office/drawing/2014/main" id="{D7E9A9C7-E7C8-4345-8EE2-5E18A86EE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108" t="-18819" r="17667" b="-23616"/>
          <a:stretch>
            <a:fillRect/>
          </a:stretch>
        </p:blipFill>
        <p:spPr bwMode="auto">
          <a:xfrm>
            <a:off x="1258888" y="3933825"/>
            <a:ext cx="6624637"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717825">
            <a:extLst>
              <a:ext uri="{FF2B5EF4-FFF2-40B4-BE49-F238E27FC236}">
                <a16:creationId xmlns:a16="http://schemas.microsoft.com/office/drawing/2014/main" id="{979252AD-6931-BAB7-99C4-8CDA84D489B6}"/>
              </a:ext>
            </a:extLst>
          </p:cNvPr>
          <p:cNvSpPr>
            <a:spLocks noGrp="1" noChangeArrowheads="1"/>
          </p:cNvSpPr>
          <p:nvPr>
            <p:ph type="title"/>
          </p:nvPr>
        </p:nvSpPr>
        <p:spPr>
          <a:xfrm>
            <a:off x="539750" y="549274"/>
            <a:ext cx="8207375" cy="5111973"/>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4. </a:t>
            </a:r>
            <a:r>
              <a:rPr lang="zh-CN" altLang="en-US" dirty="0">
                <a:latin typeface="黑体" panose="02010609060101010101" pitchFamily="49" charset="-122"/>
                <a:ea typeface="黑体" panose="02010609060101010101" pitchFamily="49" charset="-122"/>
              </a:rPr>
              <a:t>系统两级反馈队列调度算法进行进程调度。就绪队列</a:t>
            </a:r>
            <a:r>
              <a:rPr lang="en-US" altLang="zh-CN" dirty="0">
                <a:latin typeface="黑体" panose="02010609060101010101" pitchFamily="49" charset="-122"/>
                <a:ea typeface="黑体" panose="02010609060101010101" pitchFamily="49" charset="-122"/>
              </a:rPr>
              <a:t>Q1</a:t>
            </a:r>
            <a:r>
              <a:rPr lang="zh-CN" altLang="en-US" dirty="0">
                <a:latin typeface="黑体" panose="02010609060101010101" pitchFamily="49" charset="-122"/>
                <a:ea typeface="黑体" panose="02010609060101010101" pitchFamily="49" charset="-122"/>
              </a:rPr>
              <a:t>采用</a:t>
            </a:r>
            <a:r>
              <a:rPr lang="en-US" altLang="zh-CN" dirty="0">
                <a:latin typeface="黑体" panose="02010609060101010101" pitchFamily="49" charset="-122"/>
                <a:ea typeface="黑体" panose="02010609060101010101" pitchFamily="49" charset="-122"/>
              </a:rPr>
              <a:t>RR</a:t>
            </a:r>
            <a:r>
              <a:rPr lang="zh-CN" altLang="en-US" dirty="0">
                <a:latin typeface="黑体" panose="02010609060101010101" pitchFamily="49" charset="-122"/>
                <a:ea typeface="黑体" panose="02010609060101010101" pitchFamily="49" charset="-122"/>
              </a:rPr>
              <a:t>调度算法，时间片为</a:t>
            </a:r>
            <a:r>
              <a:rPr lang="en-US" altLang="zh-CN" dirty="0">
                <a:latin typeface="黑体" panose="02010609060101010101" pitchFamily="49" charset="-122"/>
                <a:ea typeface="黑体" panose="02010609060101010101" pitchFamily="49" charset="-122"/>
              </a:rPr>
              <a:t>10ms</a:t>
            </a:r>
            <a:r>
              <a:rPr lang="zh-CN" altLang="en-US" dirty="0">
                <a:latin typeface="黑体" panose="02010609060101010101" pitchFamily="49" charset="-122"/>
                <a:ea typeface="黑体" panose="02010609060101010101" pitchFamily="49" charset="-122"/>
              </a:rPr>
              <a:t>；就绪队列</a:t>
            </a:r>
            <a:r>
              <a:rPr lang="en-US" altLang="zh-CN" dirty="0">
                <a:latin typeface="黑体" panose="02010609060101010101" pitchFamily="49" charset="-122"/>
                <a:ea typeface="黑体" panose="02010609060101010101" pitchFamily="49" charset="-122"/>
              </a:rPr>
              <a:t>Q2</a:t>
            </a:r>
            <a:r>
              <a:rPr lang="zh-CN" altLang="en-US" dirty="0">
                <a:latin typeface="黑体" panose="02010609060101010101" pitchFamily="49" charset="-122"/>
                <a:ea typeface="黑体" panose="02010609060101010101" pitchFamily="49" charset="-122"/>
              </a:rPr>
              <a:t>采用短进程优先调度算法。系统优先调度</a:t>
            </a:r>
            <a:r>
              <a:rPr lang="en-US" altLang="zh-CN" dirty="0">
                <a:latin typeface="黑体" panose="02010609060101010101" pitchFamily="49" charset="-122"/>
                <a:ea typeface="黑体" panose="02010609060101010101" pitchFamily="49" charset="-122"/>
              </a:rPr>
              <a:t>Q1</a:t>
            </a:r>
            <a:r>
              <a:rPr lang="zh-CN" altLang="en-US" dirty="0">
                <a:latin typeface="黑体" panose="02010609060101010101" pitchFamily="49" charset="-122"/>
                <a:ea typeface="黑体" panose="02010609060101010101" pitchFamily="49" charset="-122"/>
              </a:rPr>
              <a:t>队列中的进程，当</a:t>
            </a:r>
            <a:r>
              <a:rPr lang="en-US" altLang="zh-CN" dirty="0">
                <a:latin typeface="黑体" panose="02010609060101010101" pitchFamily="49" charset="-122"/>
                <a:ea typeface="黑体" panose="02010609060101010101" pitchFamily="49" charset="-122"/>
              </a:rPr>
              <a:t>Q1</a:t>
            </a:r>
            <a:r>
              <a:rPr lang="zh-CN" altLang="en-US" dirty="0">
                <a:latin typeface="黑体" panose="02010609060101010101" pitchFamily="49" charset="-122"/>
                <a:ea typeface="黑体" panose="02010609060101010101" pitchFamily="49" charset="-122"/>
              </a:rPr>
              <a:t>位空时系统才会调度</a:t>
            </a:r>
            <a:r>
              <a:rPr lang="en-US" altLang="zh-CN" dirty="0">
                <a:latin typeface="黑体" panose="02010609060101010101" pitchFamily="49" charset="-122"/>
                <a:ea typeface="黑体" panose="02010609060101010101" pitchFamily="49" charset="-122"/>
              </a:rPr>
              <a:t>Q2</a:t>
            </a:r>
            <a:r>
              <a:rPr lang="zh-CN" altLang="en-US" dirty="0">
                <a:latin typeface="黑体" panose="02010609060101010101" pitchFamily="49" charset="-122"/>
                <a:ea typeface="黑体" panose="02010609060101010101" pitchFamily="49" charset="-122"/>
              </a:rPr>
              <a:t>中的进程；新创建的进程首先进入</a:t>
            </a:r>
            <a:r>
              <a:rPr lang="en-US" altLang="zh-CN" dirty="0">
                <a:latin typeface="黑体" panose="02010609060101010101" pitchFamily="49" charset="-122"/>
                <a:ea typeface="黑体" panose="02010609060101010101" pitchFamily="49" charset="-122"/>
              </a:rPr>
              <a:t>Q1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Q1</a:t>
            </a:r>
            <a:r>
              <a:rPr lang="zh-CN" altLang="en-US" dirty="0">
                <a:latin typeface="黑体" panose="02010609060101010101" pitchFamily="49" charset="-122"/>
                <a:ea typeface="黑体" panose="02010609060101010101" pitchFamily="49" charset="-122"/>
              </a:rPr>
              <a:t>的进程执行一个时间片后若未结束，则转入</a:t>
            </a:r>
            <a:r>
              <a:rPr lang="en-US" altLang="zh-CN" dirty="0">
                <a:latin typeface="黑体" panose="02010609060101010101" pitchFamily="49" charset="-122"/>
                <a:ea typeface="黑体" panose="02010609060101010101" pitchFamily="49" charset="-122"/>
              </a:rPr>
              <a:t>Q2</a:t>
            </a:r>
            <a:r>
              <a:rPr lang="zh-CN" altLang="en-US" dirty="0">
                <a:latin typeface="黑体" panose="02010609060101010101" pitchFamily="49" charset="-122"/>
                <a:ea typeface="黑体" panose="02010609060101010101" pitchFamily="49" charset="-122"/>
              </a:rPr>
              <a:t>。若当前</a:t>
            </a:r>
            <a:r>
              <a:rPr lang="en-US" altLang="zh-CN" dirty="0">
                <a:latin typeface="黑体" panose="02010609060101010101" pitchFamily="49" charset="-122"/>
                <a:ea typeface="黑体" panose="02010609060101010101" pitchFamily="49" charset="-122"/>
              </a:rPr>
              <a:t>Q1</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Q2</a:t>
            </a:r>
            <a:r>
              <a:rPr lang="zh-CN" altLang="en-US" dirty="0">
                <a:latin typeface="黑体" panose="02010609060101010101" pitchFamily="49" charset="-122"/>
                <a:ea typeface="黑体" panose="02010609060101010101" pitchFamily="49" charset="-122"/>
              </a:rPr>
              <a:t>为空，系统依次创建进程</a:t>
            </a:r>
            <a:r>
              <a:rPr lang="en-US" altLang="zh-CN" dirty="0">
                <a:latin typeface="黑体" panose="02010609060101010101" pitchFamily="49" charset="-122"/>
                <a:ea typeface="黑体" panose="02010609060101010101" pitchFamily="49" charset="-122"/>
              </a:rPr>
              <a:t>P1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后即开始调度进程，</a:t>
            </a:r>
            <a:r>
              <a:rPr lang="en-US" altLang="zh-CN" dirty="0">
                <a:latin typeface="黑体" panose="02010609060101010101" pitchFamily="49" charset="-122"/>
                <a:ea typeface="黑体" panose="02010609060101010101" pitchFamily="49" charset="-122"/>
              </a:rPr>
              <a:t>P1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需要的</a:t>
            </a:r>
            <a:r>
              <a:rPr lang="en-US" altLang="zh-CN" dirty="0">
                <a:latin typeface="黑体" panose="02010609060101010101" pitchFamily="49" charset="-122"/>
                <a:ea typeface="黑体" panose="02010609060101010101" pitchFamily="49" charset="-122"/>
              </a:rPr>
              <a:t>CPU</a:t>
            </a:r>
            <a:r>
              <a:rPr lang="zh-CN" altLang="en-US" dirty="0">
                <a:latin typeface="黑体" panose="02010609060101010101" pitchFamily="49" charset="-122"/>
                <a:ea typeface="黑体" panose="02010609060101010101" pitchFamily="49" charset="-122"/>
              </a:rPr>
              <a:t>时间分别为</a:t>
            </a:r>
            <a:r>
              <a:rPr lang="en-US" altLang="zh-CN" dirty="0">
                <a:latin typeface="黑体" panose="02010609060101010101" pitchFamily="49" charset="-122"/>
                <a:ea typeface="黑体" panose="02010609060101010101" pitchFamily="49" charset="-122"/>
              </a:rPr>
              <a:t>30ms</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20ms,</a:t>
            </a:r>
            <a:r>
              <a:rPr lang="zh-CN" altLang="en-US" dirty="0">
                <a:latin typeface="黑体" panose="02010609060101010101" pitchFamily="49" charset="-122"/>
                <a:ea typeface="黑体" panose="02010609060101010101" pitchFamily="49" charset="-122"/>
              </a:rPr>
              <a:t>则进程</a:t>
            </a:r>
            <a:r>
              <a:rPr lang="en-US" altLang="zh-CN" dirty="0">
                <a:latin typeface="黑体" panose="02010609060101010101" pitchFamily="49" charset="-122"/>
                <a:ea typeface="黑体" panose="02010609060101010101" pitchFamily="49" charset="-122"/>
              </a:rPr>
              <a:t>P1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在系统中的平均等待时间为多少。</a:t>
            </a:r>
          </a:p>
        </p:txBody>
      </p:sp>
      <p:sp>
        <p:nvSpPr>
          <p:cNvPr id="43011" name="文本占位符 717826">
            <a:extLst>
              <a:ext uri="{FF2B5EF4-FFF2-40B4-BE49-F238E27FC236}">
                <a16:creationId xmlns:a16="http://schemas.microsoft.com/office/drawing/2014/main" id="{70B9C52A-6ADB-3898-6F0E-3E64CA3F3686}"/>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43012" name="动作按钮: 后退或前一项 717827">
            <a:hlinkClick r:id="" action="ppaction://hlinkshowjump?jump=firstslide" highlightClick="1"/>
            <a:extLst>
              <a:ext uri="{FF2B5EF4-FFF2-40B4-BE49-F238E27FC236}">
                <a16:creationId xmlns:a16="http://schemas.microsoft.com/office/drawing/2014/main" id="{CC913F0A-CFEE-2DEA-91F4-20C2D16E24D7}"/>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extLst>
      <p:ext uri="{BB962C8B-B14F-4D97-AF65-F5344CB8AC3E}">
        <p14:creationId xmlns:p14="http://schemas.microsoft.com/office/powerpoint/2010/main" val="2519559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6">
            <a:extLst>
              <a:ext uri="{FF2B5EF4-FFF2-40B4-BE49-F238E27FC236}">
                <a16:creationId xmlns:a16="http://schemas.microsoft.com/office/drawing/2014/main" id="{9C318972-BE9E-56C1-428F-4D4E1BC1ECE8}"/>
              </a:ext>
            </a:extLst>
          </p:cNvPr>
          <p:cNvSpPr>
            <a:spLocks noGrp="1" noChangeArrowheads="1"/>
          </p:cNvSpPr>
          <p:nvPr>
            <p:ph idx="1"/>
          </p:nvPr>
        </p:nvSpPr>
        <p:spPr/>
        <p:txBody>
          <a:bodyPr/>
          <a:lstStyle/>
          <a:p>
            <a:endParaRPr lang="zh-CN" altLang="en-US"/>
          </a:p>
        </p:txBody>
      </p:sp>
      <p:cxnSp>
        <p:nvCxnSpPr>
          <p:cNvPr id="10" name="直接连接符 9">
            <a:extLst>
              <a:ext uri="{FF2B5EF4-FFF2-40B4-BE49-F238E27FC236}">
                <a16:creationId xmlns:a16="http://schemas.microsoft.com/office/drawing/2014/main" id="{2FD1A075-46ED-42EC-2618-F165F3CFB229}"/>
              </a:ext>
            </a:extLst>
          </p:cNvPr>
          <p:cNvCxnSpPr/>
          <p:nvPr/>
        </p:nvCxnSpPr>
        <p:spPr>
          <a:xfrm>
            <a:off x="2410669" y="1064647"/>
            <a:ext cx="0" cy="1800225"/>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3AD498D3-2145-5CC7-99CB-3F7511E3D6CD}"/>
              </a:ext>
            </a:extLst>
          </p:cNvPr>
          <p:cNvCxnSpPr>
            <a:cxnSpLocks/>
          </p:cNvCxnSpPr>
          <p:nvPr/>
        </p:nvCxnSpPr>
        <p:spPr>
          <a:xfrm>
            <a:off x="2410669" y="2864872"/>
            <a:ext cx="4321175"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6ECD8AE4-5D17-0B35-A590-4B6D34CA23A0}"/>
              </a:ext>
            </a:extLst>
          </p:cNvPr>
          <p:cNvCxnSpPr/>
          <p:nvPr/>
        </p:nvCxnSpPr>
        <p:spPr>
          <a:xfrm>
            <a:off x="3275856" y="1064647"/>
            <a:ext cx="0" cy="1800225"/>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6F8B7E33-4AA7-B85B-D027-8CCC303CC43D}"/>
              </a:ext>
            </a:extLst>
          </p:cNvPr>
          <p:cNvCxnSpPr/>
          <p:nvPr/>
        </p:nvCxnSpPr>
        <p:spPr>
          <a:xfrm>
            <a:off x="4139456" y="1064647"/>
            <a:ext cx="0" cy="1800225"/>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75DA35F5-6ED4-87FA-BACA-B731B0DBB4AB}"/>
              </a:ext>
            </a:extLst>
          </p:cNvPr>
          <p:cNvCxnSpPr/>
          <p:nvPr/>
        </p:nvCxnSpPr>
        <p:spPr>
          <a:xfrm>
            <a:off x="5003056" y="1064647"/>
            <a:ext cx="0" cy="1800225"/>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A5BA8272-EE52-10E8-E327-ADA56DE5D8B9}"/>
              </a:ext>
            </a:extLst>
          </p:cNvPr>
          <p:cNvCxnSpPr/>
          <p:nvPr/>
        </p:nvCxnSpPr>
        <p:spPr>
          <a:xfrm>
            <a:off x="5868244" y="1050360"/>
            <a:ext cx="0" cy="1800225"/>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220E799A-EBDD-3443-6539-CAF8DCD94823}"/>
              </a:ext>
            </a:extLst>
          </p:cNvPr>
          <p:cNvCxnSpPr/>
          <p:nvPr/>
        </p:nvCxnSpPr>
        <p:spPr>
          <a:xfrm>
            <a:off x="6731844" y="1050360"/>
            <a:ext cx="0" cy="1800225"/>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cxnSp>
        <p:nvCxnSpPr>
          <p:cNvPr id="78852" name="直接连接符 78851">
            <a:extLst>
              <a:ext uri="{FF2B5EF4-FFF2-40B4-BE49-F238E27FC236}">
                <a16:creationId xmlns:a16="http://schemas.microsoft.com/office/drawing/2014/main" id="{5CA4087B-FA83-CB55-2BE4-5467F74C3A60}"/>
              </a:ext>
            </a:extLst>
          </p:cNvPr>
          <p:cNvCxnSpPr/>
          <p:nvPr/>
        </p:nvCxnSpPr>
        <p:spPr>
          <a:xfrm>
            <a:off x="2410669" y="1064647"/>
            <a:ext cx="86518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866" name="直接连接符 78865">
            <a:extLst>
              <a:ext uri="{FF2B5EF4-FFF2-40B4-BE49-F238E27FC236}">
                <a16:creationId xmlns:a16="http://schemas.microsoft.com/office/drawing/2014/main" id="{6BA37934-08AF-8028-3FD3-66784E2664BF}"/>
              </a:ext>
            </a:extLst>
          </p:cNvPr>
          <p:cNvCxnSpPr>
            <a:cxnSpLocks/>
          </p:cNvCxnSpPr>
          <p:nvPr/>
        </p:nvCxnSpPr>
        <p:spPr>
          <a:xfrm>
            <a:off x="3275856" y="1064647"/>
            <a:ext cx="863600" cy="0"/>
          </a:xfrm>
          <a:prstGeom prst="line">
            <a:avLst/>
          </a:prstGeom>
          <a:ln w="19050" cmpd="sng">
            <a:prstDash val="dash"/>
          </a:ln>
        </p:spPr>
        <p:style>
          <a:lnRef idx="1">
            <a:schemeClr val="dk1"/>
          </a:lnRef>
          <a:fillRef idx="0">
            <a:schemeClr val="dk1"/>
          </a:fillRef>
          <a:effectRef idx="0">
            <a:schemeClr val="dk1"/>
          </a:effectRef>
          <a:fontRef idx="minor">
            <a:schemeClr val="tx1"/>
          </a:fontRef>
        </p:style>
      </p:cxnSp>
      <p:cxnSp>
        <p:nvCxnSpPr>
          <p:cNvPr id="78871" name="直接连接符 78870">
            <a:extLst>
              <a:ext uri="{FF2B5EF4-FFF2-40B4-BE49-F238E27FC236}">
                <a16:creationId xmlns:a16="http://schemas.microsoft.com/office/drawing/2014/main" id="{EF10CA44-47ED-3D84-D080-9913C66D6E38}"/>
              </a:ext>
            </a:extLst>
          </p:cNvPr>
          <p:cNvCxnSpPr>
            <a:cxnSpLocks/>
          </p:cNvCxnSpPr>
          <p:nvPr/>
        </p:nvCxnSpPr>
        <p:spPr>
          <a:xfrm>
            <a:off x="3275062" y="1950472"/>
            <a:ext cx="864394" cy="0"/>
          </a:xfrm>
          <a:prstGeom prst="line">
            <a:avLst/>
          </a:prstGeom>
          <a:ln w="19050" cmpd="sng"/>
        </p:spPr>
        <p:style>
          <a:lnRef idx="1">
            <a:schemeClr val="dk1"/>
          </a:lnRef>
          <a:fillRef idx="0">
            <a:schemeClr val="dk1"/>
          </a:fillRef>
          <a:effectRef idx="0">
            <a:schemeClr val="dk1"/>
          </a:effectRef>
          <a:fontRef idx="minor">
            <a:schemeClr val="tx1"/>
          </a:fontRef>
        </p:style>
      </p:cxnSp>
      <p:sp>
        <p:nvSpPr>
          <p:cNvPr id="70688" name="文本框 78873">
            <a:extLst>
              <a:ext uri="{FF2B5EF4-FFF2-40B4-BE49-F238E27FC236}">
                <a16:creationId xmlns:a16="http://schemas.microsoft.com/office/drawing/2014/main" id="{1974B2BF-D76D-AFF2-670D-1C16761CF23B}"/>
              </a:ext>
            </a:extLst>
          </p:cNvPr>
          <p:cNvSpPr txBox="1">
            <a:spLocks noChangeArrowheads="1"/>
          </p:cNvSpPr>
          <p:nvPr/>
        </p:nvSpPr>
        <p:spPr bwMode="auto">
          <a:xfrm>
            <a:off x="1422797" y="1750417"/>
            <a:ext cx="554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P2</a:t>
            </a:r>
            <a:endParaRPr lang="zh-CN" altLang="en-US" sz="2000" dirty="0">
              <a:solidFill>
                <a:schemeClr val="tx2"/>
              </a:solidFill>
            </a:endParaRPr>
          </a:p>
        </p:txBody>
      </p:sp>
      <p:sp>
        <p:nvSpPr>
          <p:cNvPr id="70689" name="文本框 78874">
            <a:extLst>
              <a:ext uri="{FF2B5EF4-FFF2-40B4-BE49-F238E27FC236}">
                <a16:creationId xmlns:a16="http://schemas.microsoft.com/office/drawing/2014/main" id="{244A318B-4A44-31B4-33BD-79E8DF9619F9}"/>
              </a:ext>
            </a:extLst>
          </p:cNvPr>
          <p:cNvSpPr txBox="1">
            <a:spLocks noChangeArrowheads="1"/>
          </p:cNvSpPr>
          <p:nvPr/>
        </p:nvSpPr>
        <p:spPr bwMode="auto">
          <a:xfrm>
            <a:off x="1426419" y="880497"/>
            <a:ext cx="86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P1</a:t>
            </a:r>
            <a:endParaRPr lang="zh-CN" altLang="en-US" sz="1800" dirty="0">
              <a:solidFill>
                <a:schemeClr val="tx2"/>
              </a:solidFill>
            </a:endParaRPr>
          </a:p>
        </p:txBody>
      </p:sp>
      <p:sp>
        <p:nvSpPr>
          <p:cNvPr id="70690" name="文本框 78875">
            <a:extLst>
              <a:ext uri="{FF2B5EF4-FFF2-40B4-BE49-F238E27FC236}">
                <a16:creationId xmlns:a16="http://schemas.microsoft.com/office/drawing/2014/main" id="{62E8DEF0-FE96-BB87-0EBC-94C762635984}"/>
              </a:ext>
            </a:extLst>
          </p:cNvPr>
          <p:cNvSpPr txBox="1">
            <a:spLocks noChangeArrowheads="1"/>
          </p:cNvSpPr>
          <p:nvPr/>
        </p:nvSpPr>
        <p:spPr bwMode="auto">
          <a:xfrm>
            <a:off x="2290019" y="3031560"/>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1800">
                <a:solidFill>
                  <a:schemeClr val="tx2"/>
                </a:solidFill>
              </a:rPr>
              <a:t>0</a:t>
            </a:r>
            <a:endParaRPr lang="zh-CN" altLang="en-US" sz="1800">
              <a:solidFill>
                <a:schemeClr val="tx2"/>
              </a:solidFill>
            </a:endParaRPr>
          </a:p>
        </p:txBody>
      </p:sp>
      <p:sp>
        <p:nvSpPr>
          <p:cNvPr id="70692" name="文本框 78877">
            <a:extLst>
              <a:ext uri="{FF2B5EF4-FFF2-40B4-BE49-F238E27FC236}">
                <a16:creationId xmlns:a16="http://schemas.microsoft.com/office/drawing/2014/main" id="{7673FC54-A7EC-A73D-00A7-2C5C478A6A6F}"/>
              </a:ext>
            </a:extLst>
          </p:cNvPr>
          <p:cNvSpPr txBox="1">
            <a:spLocks noChangeArrowheads="1"/>
          </p:cNvSpPr>
          <p:nvPr/>
        </p:nvSpPr>
        <p:spPr bwMode="auto">
          <a:xfrm>
            <a:off x="3118694" y="3042672"/>
            <a:ext cx="43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1800" dirty="0">
                <a:solidFill>
                  <a:schemeClr val="tx2"/>
                </a:solidFill>
              </a:rPr>
              <a:t>10</a:t>
            </a:r>
            <a:endParaRPr lang="zh-CN" altLang="en-US" sz="1800" dirty="0">
              <a:solidFill>
                <a:schemeClr val="tx2"/>
              </a:solidFill>
            </a:endParaRPr>
          </a:p>
        </p:txBody>
      </p:sp>
      <p:sp>
        <p:nvSpPr>
          <p:cNvPr id="70694" name="文本框 78879">
            <a:extLst>
              <a:ext uri="{FF2B5EF4-FFF2-40B4-BE49-F238E27FC236}">
                <a16:creationId xmlns:a16="http://schemas.microsoft.com/office/drawing/2014/main" id="{0EF8CECC-E4B1-26C4-D319-938F274C56B1}"/>
              </a:ext>
            </a:extLst>
          </p:cNvPr>
          <p:cNvSpPr txBox="1">
            <a:spLocks noChangeArrowheads="1"/>
          </p:cNvSpPr>
          <p:nvPr/>
        </p:nvSpPr>
        <p:spPr bwMode="auto">
          <a:xfrm>
            <a:off x="3982294" y="3053785"/>
            <a:ext cx="488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1800" dirty="0">
                <a:solidFill>
                  <a:schemeClr val="tx2"/>
                </a:solidFill>
              </a:rPr>
              <a:t>20</a:t>
            </a:r>
            <a:endParaRPr lang="zh-CN" altLang="en-US" sz="1800" dirty="0">
              <a:solidFill>
                <a:schemeClr val="tx2"/>
              </a:solidFill>
            </a:endParaRPr>
          </a:p>
        </p:txBody>
      </p:sp>
      <p:sp>
        <p:nvSpPr>
          <p:cNvPr id="70696" name="文本框 78881">
            <a:extLst>
              <a:ext uri="{FF2B5EF4-FFF2-40B4-BE49-F238E27FC236}">
                <a16:creationId xmlns:a16="http://schemas.microsoft.com/office/drawing/2014/main" id="{1A2CD485-DFA2-3B73-0019-78789525B8BC}"/>
              </a:ext>
            </a:extLst>
          </p:cNvPr>
          <p:cNvSpPr txBox="1">
            <a:spLocks noChangeArrowheads="1"/>
          </p:cNvSpPr>
          <p:nvPr/>
        </p:nvSpPr>
        <p:spPr bwMode="auto">
          <a:xfrm>
            <a:off x="4857006" y="3042672"/>
            <a:ext cx="495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1800" dirty="0">
                <a:solidFill>
                  <a:schemeClr val="tx2"/>
                </a:solidFill>
              </a:rPr>
              <a:t>30</a:t>
            </a:r>
            <a:endParaRPr lang="zh-CN" altLang="en-US" sz="1800" dirty="0">
              <a:solidFill>
                <a:schemeClr val="tx2"/>
              </a:solidFill>
            </a:endParaRPr>
          </a:p>
        </p:txBody>
      </p:sp>
      <p:sp>
        <p:nvSpPr>
          <p:cNvPr id="70698" name="文本框 78883">
            <a:extLst>
              <a:ext uri="{FF2B5EF4-FFF2-40B4-BE49-F238E27FC236}">
                <a16:creationId xmlns:a16="http://schemas.microsoft.com/office/drawing/2014/main" id="{475650A8-C97E-D904-0F1D-EDEF5F371439}"/>
              </a:ext>
            </a:extLst>
          </p:cNvPr>
          <p:cNvSpPr txBox="1">
            <a:spLocks noChangeArrowheads="1"/>
          </p:cNvSpPr>
          <p:nvPr/>
        </p:nvSpPr>
        <p:spPr bwMode="auto">
          <a:xfrm>
            <a:off x="5723781" y="3053785"/>
            <a:ext cx="488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1800" dirty="0">
                <a:solidFill>
                  <a:schemeClr val="tx2"/>
                </a:solidFill>
              </a:rPr>
              <a:t>40</a:t>
            </a:r>
            <a:endParaRPr lang="zh-CN" altLang="en-US" sz="1800" dirty="0">
              <a:solidFill>
                <a:schemeClr val="tx2"/>
              </a:solidFill>
            </a:endParaRPr>
          </a:p>
        </p:txBody>
      </p:sp>
      <p:sp>
        <p:nvSpPr>
          <p:cNvPr id="70700" name="文本框 78885">
            <a:extLst>
              <a:ext uri="{FF2B5EF4-FFF2-40B4-BE49-F238E27FC236}">
                <a16:creationId xmlns:a16="http://schemas.microsoft.com/office/drawing/2014/main" id="{A79E240E-42DA-26F7-87B1-9142E2802E39}"/>
              </a:ext>
            </a:extLst>
          </p:cNvPr>
          <p:cNvSpPr txBox="1">
            <a:spLocks noChangeArrowheads="1"/>
          </p:cNvSpPr>
          <p:nvPr/>
        </p:nvSpPr>
        <p:spPr bwMode="auto">
          <a:xfrm>
            <a:off x="6522294" y="3031560"/>
            <a:ext cx="442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1800" dirty="0">
                <a:solidFill>
                  <a:schemeClr val="tx2"/>
                </a:solidFill>
              </a:rPr>
              <a:t>50</a:t>
            </a:r>
            <a:endParaRPr lang="zh-CN" altLang="en-US" sz="1800" dirty="0">
              <a:solidFill>
                <a:schemeClr val="tx2"/>
              </a:solidFill>
            </a:endParaRPr>
          </a:p>
        </p:txBody>
      </p:sp>
      <p:sp>
        <p:nvSpPr>
          <p:cNvPr id="70708" name="文本框 78893">
            <a:extLst>
              <a:ext uri="{FF2B5EF4-FFF2-40B4-BE49-F238E27FC236}">
                <a16:creationId xmlns:a16="http://schemas.microsoft.com/office/drawing/2014/main" id="{F4229FE0-871B-5B95-4454-5C1E8E4440CF}"/>
              </a:ext>
            </a:extLst>
          </p:cNvPr>
          <p:cNvSpPr txBox="1">
            <a:spLocks noChangeArrowheads="1"/>
          </p:cNvSpPr>
          <p:nvPr/>
        </p:nvSpPr>
        <p:spPr bwMode="auto">
          <a:xfrm>
            <a:off x="5461844" y="3512572"/>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zh-CN" altLang="en-US" sz="1800">
                <a:solidFill>
                  <a:schemeClr val="tx2"/>
                </a:solidFill>
              </a:rPr>
              <a:t>时间</a:t>
            </a:r>
            <a:r>
              <a:rPr lang="en-US" altLang="zh-CN" sz="1800">
                <a:solidFill>
                  <a:schemeClr val="tx2"/>
                </a:solidFill>
              </a:rPr>
              <a:t>/ms</a:t>
            </a:r>
            <a:endParaRPr lang="zh-CN" altLang="en-US" sz="1800">
              <a:solidFill>
                <a:schemeClr val="tx2"/>
              </a:solidFill>
            </a:endParaRPr>
          </a:p>
        </p:txBody>
      </p:sp>
      <p:cxnSp>
        <p:nvCxnSpPr>
          <p:cNvPr id="2" name="直接连接符 1">
            <a:extLst>
              <a:ext uri="{FF2B5EF4-FFF2-40B4-BE49-F238E27FC236}">
                <a16:creationId xmlns:a16="http://schemas.microsoft.com/office/drawing/2014/main" id="{A679D087-6365-C9AB-CA79-841C90EFED58}"/>
              </a:ext>
            </a:extLst>
          </p:cNvPr>
          <p:cNvCxnSpPr/>
          <p:nvPr/>
        </p:nvCxnSpPr>
        <p:spPr>
          <a:xfrm>
            <a:off x="2411462" y="1950472"/>
            <a:ext cx="863600"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AF7150F1-DB3E-9147-8730-3154CF28EC1E}"/>
              </a:ext>
            </a:extLst>
          </p:cNvPr>
          <p:cNvCxnSpPr>
            <a:cxnSpLocks/>
          </p:cNvCxnSpPr>
          <p:nvPr/>
        </p:nvCxnSpPr>
        <p:spPr>
          <a:xfrm>
            <a:off x="5016550" y="1064647"/>
            <a:ext cx="1728788" cy="0"/>
          </a:xfrm>
          <a:prstGeom prst="line">
            <a:avLst/>
          </a:prstGeom>
          <a:ln w="19050" cmpd="sng"/>
        </p:spPr>
        <p:style>
          <a:lnRef idx="1">
            <a:schemeClr val="dk1"/>
          </a:lnRef>
          <a:fillRef idx="0">
            <a:schemeClr val="dk1"/>
          </a:fillRef>
          <a:effectRef idx="0">
            <a:schemeClr val="dk1"/>
          </a:effectRef>
          <a:fontRef idx="minor">
            <a:schemeClr val="tx1"/>
          </a:fontRef>
        </p:style>
      </p:cxnSp>
      <p:sp>
        <p:nvSpPr>
          <p:cNvPr id="8" name="标题 717825">
            <a:extLst>
              <a:ext uri="{FF2B5EF4-FFF2-40B4-BE49-F238E27FC236}">
                <a16:creationId xmlns:a16="http://schemas.microsoft.com/office/drawing/2014/main" id="{E87B9BE1-A6A6-478D-D0B1-B31E2DE4837B}"/>
              </a:ext>
            </a:extLst>
          </p:cNvPr>
          <p:cNvSpPr>
            <a:spLocks noGrp="1" noChangeArrowheads="1"/>
          </p:cNvSpPr>
          <p:nvPr>
            <p:ph type="title"/>
          </p:nvPr>
        </p:nvSpPr>
        <p:spPr>
          <a:xfrm>
            <a:off x="753318" y="3993128"/>
            <a:ext cx="8207375" cy="1440160"/>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平均等待时间为</a:t>
            </a:r>
            <a:r>
              <a:rPr lang="en-US" altLang="zh-CN" dirty="0">
                <a:latin typeface="黑体" panose="02010609060101010101" pitchFamily="49" charset="-122"/>
                <a:ea typeface="黑体" panose="02010609060101010101" pitchFamily="49" charset="-122"/>
              </a:rPr>
              <a:t>(20+10)/2=15ms</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cxnSp>
        <p:nvCxnSpPr>
          <p:cNvPr id="5" name="直接连接符 4">
            <a:extLst>
              <a:ext uri="{FF2B5EF4-FFF2-40B4-BE49-F238E27FC236}">
                <a16:creationId xmlns:a16="http://schemas.microsoft.com/office/drawing/2014/main" id="{DCC30B35-AA8D-D803-FE47-E98C78C169E4}"/>
              </a:ext>
            </a:extLst>
          </p:cNvPr>
          <p:cNvCxnSpPr>
            <a:cxnSpLocks/>
          </p:cNvCxnSpPr>
          <p:nvPr/>
        </p:nvCxnSpPr>
        <p:spPr>
          <a:xfrm>
            <a:off x="4138662" y="1950472"/>
            <a:ext cx="864394" cy="0"/>
          </a:xfrm>
          <a:prstGeom prst="line">
            <a:avLst/>
          </a:prstGeom>
          <a:ln w="19050" cmpd="sng"/>
        </p:spPr>
        <p:style>
          <a:lnRef idx="1">
            <a:schemeClr val="dk1"/>
          </a:lnRef>
          <a:fillRef idx="0">
            <a:schemeClr val="dk1"/>
          </a:fillRef>
          <a:effectRef idx="0">
            <a:schemeClr val="dk1"/>
          </a:effectRef>
          <a:fontRef idx="minor">
            <a:schemeClr val="tx1"/>
          </a:fontRef>
        </p:style>
      </p:cxnSp>
      <p:cxnSp>
        <p:nvCxnSpPr>
          <p:cNvPr id="6" name="直接连接符 5">
            <a:extLst>
              <a:ext uri="{FF2B5EF4-FFF2-40B4-BE49-F238E27FC236}">
                <a16:creationId xmlns:a16="http://schemas.microsoft.com/office/drawing/2014/main" id="{2C9FE154-628B-2E0F-999F-855032159693}"/>
              </a:ext>
            </a:extLst>
          </p:cNvPr>
          <p:cNvCxnSpPr>
            <a:cxnSpLocks/>
          </p:cNvCxnSpPr>
          <p:nvPr/>
        </p:nvCxnSpPr>
        <p:spPr>
          <a:xfrm>
            <a:off x="4138662" y="1064647"/>
            <a:ext cx="863600" cy="0"/>
          </a:xfrm>
          <a:prstGeom prst="line">
            <a:avLst/>
          </a:prstGeom>
          <a:ln w="19050" cmpd="sng">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8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717825">
            <a:extLst>
              <a:ext uri="{FF2B5EF4-FFF2-40B4-BE49-F238E27FC236}">
                <a16:creationId xmlns:a16="http://schemas.microsoft.com/office/drawing/2014/main" id="{979252AD-6931-BAB7-99C4-8CDA84D489B6}"/>
              </a:ext>
            </a:extLst>
          </p:cNvPr>
          <p:cNvSpPr>
            <a:spLocks noGrp="1" noChangeArrowheads="1"/>
          </p:cNvSpPr>
          <p:nvPr>
            <p:ph type="title"/>
          </p:nvPr>
        </p:nvSpPr>
        <p:spPr>
          <a:xfrm>
            <a:off x="539750" y="549274"/>
            <a:ext cx="8207375" cy="5111973"/>
          </a:xfrm>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5. 5</a:t>
            </a:r>
            <a:r>
              <a:rPr lang="zh-CN" altLang="en-US" dirty="0">
                <a:latin typeface="黑体" panose="02010609060101010101" pitchFamily="49" charset="-122"/>
                <a:ea typeface="黑体" panose="02010609060101010101" pitchFamily="49" charset="-122"/>
              </a:rPr>
              <a:t>个进程</a:t>
            </a:r>
            <a:r>
              <a:rPr lang="en-US" altLang="zh-CN" dirty="0">
                <a:latin typeface="黑体" panose="02010609060101010101" pitchFamily="49" charset="-122"/>
                <a:ea typeface="黑体" panose="02010609060101010101" pitchFamily="49" charset="-122"/>
              </a:rPr>
              <a:t>P1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P5</a:t>
            </a:r>
            <a:r>
              <a:rPr lang="zh-CN" altLang="en-US" dirty="0">
                <a:latin typeface="黑体" panose="02010609060101010101" pitchFamily="49" charset="-122"/>
                <a:ea typeface="黑体" panose="02010609060101010101" pitchFamily="49" charset="-122"/>
              </a:rPr>
              <a:t>几乎同时到达，它们预期运行时间分别为</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个时间单位。各进程的优先级为分别为</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（数值越大，优先级越高）。请按下列调度算法计算任务的平均周转时间。</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FCFS</a:t>
            </a:r>
            <a:r>
              <a:rPr lang="zh-CN" altLang="en-US" dirty="0">
                <a:latin typeface="黑体" panose="02010609060101010101" pitchFamily="49" charset="-122"/>
                <a:ea typeface="黑体" panose="02010609060101010101" pitchFamily="49" charset="-122"/>
              </a:rPr>
              <a:t>（按</a:t>
            </a:r>
            <a:r>
              <a:rPr lang="en-US" altLang="zh-CN" dirty="0">
                <a:latin typeface="黑体" panose="02010609060101010101" pitchFamily="49" charset="-122"/>
                <a:ea typeface="黑体" panose="02010609060101010101" pitchFamily="49" charset="-122"/>
              </a:rPr>
              <a:t>P1-P2-P3-P4-P5</a:t>
            </a:r>
            <a:r>
              <a:rPr lang="zh-CN" altLang="en-US" dirty="0">
                <a:latin typeface="黑体" panose="02010609060101010101" pitchFamily="49" charset="-122"/>
                <a:ea typeface="黑体" panose="02010609060101010101" pitchFamily="49" charset="-122"/>
              </a:rPr>
              <a:t>顺序）调度算法。</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RR</a:t>
            </a:r>
            <a:r>
              <a:rPr lang="zh-CN" altLang="en-US" dirty="0">
                <a:latin typeface="黑体" panose="02010609060101010101" pitchFamily="49" charset="-122"/>
                <a:ea typeface="黑体" panose="02010609060101010101" pitchFamily="49" charset="-122"/>
              </a:rPr>
              <a:t>调度算法，假定时间片大小为</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个时间单位。</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）优先级调度算法。</a:t>
            </a:r>
          </a:p>
        </p:txBody>
      </p:sp>
      <p:sp>
        <p:nvSpPr>
          <p:cNvPr id="43011" name="文本占位符 717826">
            <a:extLst>
              <a:ext uri="{FF2B5EF4-FFF2-40B4-BE49-F238E27FC236}">
                <a16:creationId xmlns:a16="http://schemas.microsoft.com/office/drawing/2014/main" id="{70B9C52A-6ADB-3898-6F0E-3E64CA3F3686}"/>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43012" name="动作按钮: 后退或前一项 717827">
            <a:hlinkClick r:id="" action="ppaction://hlinkshowjump?jump=firstslide" highlightClick="1"/>
            <a:extLst>
              <a:ext uri="{FF2B5EF4-FFF2-40B4-BE49-F238E27FC236}">
                <a16:creationId xmlns:a16="http://schemas.microsoft.com/office/drawing/2014/main" id="{CC913F0A-CFEE-2DEA-91F4-20C2D16E24D7}"/>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extLst>
      <p:ext uri="{BB962C8B-B14F-4D97-AF65-F5344CB8AC3E}">
        <p14:creationId xmlns:p14="http://schemas.microsoft.com/office/powerpoint/2010/main" val="1707943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6">
            <a:extLst>
              <a:ext uri="{FF2B5EF4-FFF2-40B4-BE49-F238E27FC236}">
                <a16:creationId xmlns:a16="http://schemas.microsoft.com/office/drawing/2014/main" id="{9C318972-BE9E-56C1-428F-4D4E1BC1ECE8}"/>
              </a:ext>
            </a:extLst>
          </p:cNvPr>
          <p:cNvSpPr>
            <a:spLocks noGrp="1" noChangeArrowheads="1"/>
          </p:cNvSpPr>
          <p:nvPr>
            <p:ph idx="1"/>
          </p:nvPr>
        </p:nvSpPr>
        <p:spPr/>
        <p:txBody>
          <a:bodyPr/>
          <a:lstStyle/>
          <a:p>
            <a:endParaRPr lang="zh-CN" altLang="en-US"/>
          </a:p>
        </p:txBody>
      </p:sp>
      <p:cxnSp>
        <p:nvCxnSpPr>
          <p:cNvPr id="12" name="直接连接符 11">
            <a:extLst>
              <a:ext uri="{FF2B5EF4-FFF2-40B4-BE49-F238E27FC236}">
                <a16:creationId xmlns:a16="http://schemas.microsoft.com/office/drawing/2014/main" id="{3AD498D3-2145-5CC7-99CB-3F7511E3D6CD}"/>
              </a:ext>
            </a:extLst>
          </p:cNvPr>
          <p:cNvCxnSpPr>
            <a:cxnSpLocks/>
          </p:cNvCxnSpPr>
          <p:nvPr/>
        </p:nvCxnSpPr>
        <p:spPr>
          <a:xfrm>
            <a:off x="1931674" y="2397807"/>
            <a:ext cx="5302980" cy="71983"/>
          </a:xfrm>
          <a:prstGeom prst="line">
            <a:avLst/>
          </a:prstGeom>
        </p:spPr>
        <p:style>
          <a:lnRef idx="1">
            <a:schemeClr val="dk1"/>
          </a:lnRef>
          <a:fillRef idx="0">
            <a:schemeClr val="dk1"/>
          </a:fillRef>
          <a:effectRef idx="0">
            <a:schemeClr val="dk1"/>
          </a:effectRef>
          <a:fontRef idx="minor">
            <a:schemeClr val="tx1"/>
          </a:fontRef>
        </p:style>
      </p:cxnSp>
      <p:sp>
        <p:nvSpPr>
          <p:cNvPr id="70690" name="文本框 78875">
            <a:extLst>
              <a:ext uri="{FF2B5EF4-FFF2-40B4-BE49-F238E27FC236}">
                <a16:creationId xmlns:a16="http://schemas.microsoft.com/office/drawing/2014/main" id="{62E8DEF0-FE96-BB87-0EBC-94C762635984}"/>
              </a:ext>
            </a:extLst>
          </p:cNvPr>
          <p:cNvSpPr txBox="1">
            <a:spLocks noChangeArrowheads="1"/>
          </p:cNvSpPr>
          <p:nvPr/>
        </p:nvSpPr>
        <p:spPr bwMode="auto">
          <a:xfrm>
            <a:off x="1811024" y="2564495"/>
            <a:ext cx="314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a:solidFill>
                  <a:schemeClr val="tx2"/>
                </a:solidFill>
              </a:rPr>
              <a:t>0</a:t>
            </a:r>
            <a:endParaRPr lang="zh-CN" altLang="en-US" sz="2000">
              <a:solidFill>
                <a:schemeClr val="tx2"/>
              </a:solidFill>
            </a:endParaRPr>
          </a:p>
        </p:txBody>
      </p:sp>
      <p:sp>
        <p:nvSpPr>
          <p:cNvPr id="70694" name="文本框 78879">
            <a:extLst>
              <a:ext uri="{FF2B5EF4-FFF2-40B4-BE49-F238E27FC236}">
                <a16:creationId xmlns:a16="http://schemas.microsoft.com/office/drawing/2014/main" id="{0EF8CECC-E4B1-26C4-D319-938F274C56B1}"/>
              </a:ext>
            </a:extLst>
          </p:cNvPr>
          <p:cNvSpPr txBox="1">
            <a:spLocks noChangeArrowheads="1"/>
          </p:cNvSpPr>
          <p:nvPr/>
        </p:nvSpPr>
        <p:spPr bwMode="auto">
          <a:xfrm>
            <a:off x="3503299" y="2586720"/>
            <a:ext cx="488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10</a:t>
            </a:r>
            <a:endParaRPr lang="zh-CN" altLang="en-US" sz="2000" dirty="0">
              <a:solidFill>
                <a:schemeClr val="tx2"/>
              </a:solidFill>
            </a:endParaRPr>
          </a:p>
        </p:txBody>
      </p:sp>
      <p:sp>
        <p:nvSpPr>
          <p:cNvPr id="70696" name="文本框 78881">
            <a:extLst>
              <a:ext uri="{FF2B5EF4-FFF2-40B4-BE49-F238E27FC236}">
                <a16:creationId xmlns:a16="http://schemas.microsoft.com/office/drawing/2014/main" id="{1A2CD485-DFA2-3B73-0019-78789525B8BC}"/>
              </a:ext>
            </a:extLst>
          </p:cNvPr>
          <p:cNvSpPr txBox="1">
            <a:spLocks noChangeArrowheads="1"/>
          </p:cNvSpPr>
          <p:nvPr/>
        </p:nvSpPr>
        <p:spPr bwMode="auto">
          <a:xfrm>
            <a:off x="4489186" y="2571733"/>
            <a:ext cx="495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16</a:t>
            </a:r>
            <a:endParaRPr lang="zh-CN" altLang="en-US" sz="2000" dirty="0">
              <a:solidFill>
                <a:schemeClr val="tx2"/>
              </a:solidFill>
            </a:endParaRPr>
          </a:p>
        </p:txBody>
      </p:sp>
      <p:sp>
        <p:nvSpPr>
          <p:cNvPr id="70698" name="文本框 78883">
            <a:extLst>
              <a:ext uri="{FF2B5EF4-FFF2-40B4-BE49-F238E27FC236}">
                <a16:creationId xmlns:a16="http://schemas.microsoft.com/office/drawing/2014/main" id="{475650A8-C97E-D904-0F1D-EDEF5F371439}"/>
              </a:ext>
            </a:extLst>
          </p:cNvPr>
          <p:cNvSpPr txBox="1">
            <a:spLocks noChangeArrowheads="1"/>
          </p:cNvSpPr>
          <p:nvPr/>
        </p:nvSpPr>
        <p:spPr bwMode="auto">
          <a:xfrm>
            <a:off x="5070922" y="2571733"/>
            <a:ext cx="488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18</a:t>
            </a:r>
            <a:endParaRPr lang="zh-CN" altLang="en-US" sz="2000" dirty="0">
              <a:solidFill>
                <a:schemeClr val="tx2"/>
              </a:solidFill>
            </a:endParaRPr>
          </a:p>
        </p:txBody>
      </p:sp>
      <p:sp>
        <p:nvSpPr>
          <p:cNvPr id="70700" name="文本框 78885">
            <a:extLst>
              <a:ext uri="{FF2B5EF4-FFF2-40B4-BE49-F238E27FC236}">
                <a16:creationId xmlns:a16="http://schemas.microsoft.com/office/drawing/2014/main" id="{A79E240E-42DA-26F7-87B1-9142E2802E39}"/>
              </a:ext>
            </a:extLst>
          </p:cNvPr>
          <p:cNvSpPr txBox="1">
            <a:spLocks noChangeArrowheads="1"/>
          </p:cNvSpPr>
          <p:nvPr/>
        </p:nvSpPr>
        <p:spPr bwMode="auto">
          <a:xfrm>
            <a:off x="5888487" y="2583973"/>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22</a:t>
            </a:r>
            <a:endParaRPr lang="zh-CN" altLang="en-US" sz="2000" dirty="0">
              <a:solidFill>
                <a:schemeClr val="tx2"/>
              </a:solidFill>
            </a:endParaRPr>
          </a:p>
        </p:txBody>
      </p:sp>
      <p:sp>
        <p:nvSpPr>
          <p:cNvPr id="70708" name="文本框 78893">
            <a:extLst>
              <a:ext uri="{FF2B5EF4-FFF2-40B4-BE49-F238E27FC236}">
                <a16:creationId xmlns:a16="http://schemas.microsoft.com/office/drawing/2014/main" id="{F4229FE0-871B-5B95-4454-5C1E8E4440CF}"/>
              </a:ext>
            </a:extLst>
          </p:cNvPr>
          <p:cNvSpPr txBox="1">
            <a:spLocks noChangeArrowheads="1"/>
          </p:cNvSpPr>
          <p:nvPr/>
        </p:nvSpPr>
        <p:spPr bwMode="auto">
          <a:xfrm>
            <a:off x="4982849" y="3045507"/>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zh-CN" altLang="en-US" sz="1800" dirty="0">
                <a:solidFill>
                  <a:schemeClr val="tx2"/>
                </a:solidFill>
              </a:rPr>
              <a:t>时间</a:t>
            </a:r>
          </a:p>
        </p:txBody>
      </p:sp>
      <p:sp>
        <p:nvSpPr>
          <p:cNvPr id="8" name="标题 717825">
            <a:extLst>
              <a:ext uri="{FF2B5EF4-FFF2-40B4-BE49-F238E27FC236}">
                <a16:creationId xmlns:a16="http://schemas.microsoft.com/office/drawing/2014/main" id="{E87B9BE1-A6A6-478D-D0B1-B31E2DE4837B}"/>
              </a:ext>
            </a:extLst>
          </p:cNvPr>
          <p:cNvSpPr>
            <a:spLocks noGrp="1" noChangeArrowheads="1"/>
          </p:cNvSpPr>
          <p:nvPr>
            <p:ph type="title"/>
          </p:nvPr>
        </p:nvSpPr>
        <p:spPr>
          <a:xfrm>
            <a:off x="527074" y="718873"/>
            <a:ext cx="8207375" cy="669509"/>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FCFS</a:t>
            </a:r>
            <a:r>
              <a:rPr lang="zh-CN" altLang="en-US" dirty="0">
                <a:latin typeface="黑体" panose="02010609060101010101" pitchFamily="49" charset="-122"/>
                <a:ea typeface="黑体" panose="02010609060101010101" pitchFamily="49" charset="-122"/>
              </a:rPr>
              <a:t>调度算法</a:t>
            </a:r>
          </a:p>
        </p:txBody>
      </p:sp>
      <p:sp>
        <p:nvSpPr>
          <p:cNvPr id="4" name="文本框 78885">
            <a:extLst>
              <a:ext uri="{FF2B5EF4-FFF2-40B4-BE49-F238E27FC236}">
                <a16:creationId xmlns:a16="http://schemas.microsoft.com/office/drawing/2014/main" id="{5ADDC551-1A82-749B-09D1-FCCDF38F2527}"/>
              </a:ext>
            </a:extLst>
          </p:cNvPr>
          <p:cNvSpPr txBox="1">
            <a:spLocks noChangeArrowheads="1"/>
          </p:cNvSpPr>
          <p:nvPr/>
        </p:nvSpPr>
        <p:spPr bwMode="auto">
          <a:xfrm>
            <a:off x="7013198" y="2592247"/>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30</a:t>
            </a:r>
            <a:endParaRPr lang="zh-CN" altLang="en-US" sz="2000" dirty="0">
              <a:solidFill>
                <a:schemeClr val="tx2"/>
              </a:solidFill>
            </a:endParaRPr>
          </a:p>
        </p:txBody>
      </p:sp>
      <p:sp>
        <p:nvSpPr>
          <p:cNvPr id="6" name="文本框 78874">
            <a:extLst>
              <a:ext uri="{FF2B5EF4-FFF2-40B4-BE49-F238E27FC236}">
                <a16:creationId xmlns:a16="http://schemas.microsoft.com/office/drawing/2014/main" id="{263CFD12-7718-B5D5-416B-53E35B156650}"/>
              </a:ext>
            </a:extLst>
          </p:cNvPr>
          <p:cNvSpPr txBox="1">
            <a:spLocks noChangeArrowheads="1"/>
          </p:cNvSpPr>
          <p:nvPr/>
        </p:nvSpPr>
        <p:spPr bwMode="auto">
          <a:xfrm>
            <a:off x="2668819" y="1856491"/>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P1</a:t>
            </a:r>
            <a:endParaRPr lang="zh-CN" altLang="en-US" sz="1800" dirty="0">
              <a:solidFill>
                <a:schemeClr val="tx2"/>
              </a:solidFill>
            </a:endParaRPr>
          </a:p>
        </p:txBody>
      </p:sp>
      <p:sp>
        <p:nvSpPr>
          <p:cNvPr id="9" name="文本框 78874">
            <a:extLst>
              <a:ext uri="{FF2B5EF4-FFF2-40B4-BE49-F238E27FC236}">
                <a16:creationId xmlns:a16="http://schemas.microsoft.com/office/drawing/2014/main" id="{250CB31D-D0B3-3284-7757-51D8ACB87A5C}"/>
              </a:ext>
            </a:extLst>
          </p:cNvPr>
          <p:cNvSpPr txBox="1">
            <a:spLocks noChangeArrowheads="1"/>
          </p:cNvSpPr>
          <p:nvPr/>
        </p:nvSpPr>
        <p:spPr bwMode="auto">
          <a:xfrm>
            <a:off x="3940156" y="1856491"/>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P2</a:t>
            </a:r>
            <a:endParaRPr lang="zh-CN" altLang="en-US" sz="1800" dirty="0">
              <a:solidFill>
                <a:schemeClr val="tx2"/>
              </a:solidFill>
            </a:endParaRPr>
          </a:p>
        </p:txBody>
      </p:sp>
      <p:sp>
        <p:nvSpPr>
          <p:cNvPr id="11" name="文本框 78874">
            <a:extLst>
              <a:ext uri="{FF2B5EF4-FFF2-40B4-BE49-F238E27FC236}">
                <a16:creationId xmlns:a16="http://schemas.microsoft.com/office/drawing/2014/main" id="{E28D0518-7042-0EA9-5121-867AE608C0FF}"/>
              </a:ext>
            </a:extLst>
          </p:cNvPr>
          <p:cNvSpPr txBox="1">
            <a:spLocks noChangeArrowheads="1"/>
          </p:cNvSpPr>
          <p:nvPr/>
        </p:nvSpPr>
        <p:spPr bwMode="auto">
          <a:xfrm>
            <a:off x="4788024" y="1864636"/>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P3</a:t>
            </a:r>
            <a:endParaRPr lang="zh-CN" altLang="en-US" sz="1800" dirty="0">
              <a:solidFill>
                <a:schemeClr val="tx2"/>
              </a:solidFill>
            </a:endParaRPr>
          </a:p>
        </p:txBody>
      </p:sp>
      <p:sp>
        <p:nvSpPr>
          <p:cNvPr id="13" name="文本框 78874">
            <a:extLst>
              <a:ext uri="{FF2B5EF4-FFF2-40B4-BE49-F238E27FC236}">
                <a16:creationId xmlns:a16="http://schemas.microsoft.com/office/drawing/2014/main" id="{CA95002B-2A5F-0617-C5CC-45F8C62FAF34}"/>
              </a:ext>
            </a:extLst>
          </p:cNvPr>
          <p:cNvSpPr txBox="1">
            <a:spLocks noChangeArrowheads="1"/>
          </p:cNvSpPr>
          <p:nvPr/>
        </p:nvSpPr>
        <p:spPr bwMode="auto">
          <a:xfrm>
            <a:off x="5475456" y="1864636"/>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P4</a:t>
            </a:r>
            <a:endParaRPr lang="zh-CN" altLang="en-US" sz="1800" dirty="0">
              <a:solidFill>
                <a:schemeClr val="tx2"/>
              </a:solidFill>
            </a:endParaRPr>
          </a:p>
        </p:txBody>
      </p:sp>
      <p:sp>
        <p:nvSpPr>
          <p:cNvPr id="14" name="文本框 78874">
            <a:extLst>
              <a:ext uri="{FF2B5EF4-FFF2-40B4-BE49-F238E27FC236}">
                <a16:creationId xmlns:a16="http://schemas.microsoft.com/office/drawing/2014/main" id="{A09BCC49-1340-8612-6761-FC710D64844F}"/>
              </a:ext>
            </a:extLst>
          </p:cNvPr>
          <p:cNvSpPr txBox="1">
            <a:spLocks noChangeArrowheads="1"/>
          </p:cNvSpPr>
          <p:nvPr/>
        </p:nvSpPr>
        <p:spPr bwMode="auto">
          <a:xfrm>
            <a:off x="6341434" y="1856491"/>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P5</a:t>
            </a:r>
            <a:endParaRPr lang="zh-CN" altLang="en-US" sz="1800" dirty="0">
              <a:solidFill>
                <a:schemeClr val="tx2"/>
              </a:solidFill>
            </a:endParaRPr>
          </a:p>
        </p:txBody>
      </p:sp>
      <p:sp>
        <p:nvSpPr>
          <p:cNvPr id="16" name="标题 717825">
            <a:extLst>
              <a:ext uri="{FF2B5EF4-FFF2-40B4-BE49-F238E27FC236}">
                <a16:creationId xmlns:a16="http://schemas.microsoft.com/office/drawing/2014/main" id="{E755BB2A-4F05-EA17-EE58-DCDA1D0197FC}"/>
              </a:ext>
            </a:extLst>
          </p:cNvPr>
          <p:cNvSpPr txBox="1">
            <a:spLocks noChangeArrowheads="1"/>
          </p:cNvSpPr>
          <p:nvPr/>
        </p:nvSpPr>
        <p:spPr bwMode="auto">
          <a:xfrm>
            <a:off x="684336" y="3796069"/>
            <a:ext cx="8207375"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latin typeface="黑体" panose="02010609060101010101" pitchFamily="49" charset="-122"/>
                <a:ea typeface="黑体" panose="02010609060101010101" pitchFamily="49" charset="-122"/>
              </a:rPr>
              <a:t>平均周转时间为</a:t>
            </a:r>
            <a:r>
              <a:rPr lang="en-US" altLang="zh-CN" dirty="0">
                <a:latin typeface="黑体" panose="02010609060101010101" pitchFamily="49" charset="-122"/>
                <a:ea typeface="黑体" panose="02010609060101010101" pitchFamily="49" charset="-122"/>
              </a:rPr>
              <a:t>(10+16+18+22+30)/5=19.2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20453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6">
            <a:extLst>
              <a:ext uri="{FF2B5EF4-FFF2-40B4-BE49-F238E27FC236}">
                <a16:creationId xmlns:a16="http://schemas.microsoft.com/office/drawing/2014/main" id="{9C318972-BE9E-56C1-428F-4D4E1BC1ECE8}"/>
              </a:ext>
            </a:extLst>
          </p:cNvPr>
          <p:cNvSpPr>
            <a:spLocks noGrp="1" noChangeArrowheads="1"/>
          </p:cNvSpPr>
          <p:nvPr>
            <p:ph idx="1"/>
          </p:nvPr>
        </p:nvSpPr>
        <p:spPr/>
        <p:txBody>
          <a:bodyPr/>
          <a:lstStyle/>
          <a:p>
            <a:endParaRPr lang="zh-CN" altLang="en-US"/>
          </a:p>
        </p:txBody>
      </p:sp>
      <p:cxnSp>
        <p:nvCxnSpPr>
          <p:cNvPr id="12" name="直接连接符 11">
            <a:extLst>
              <a:ext uri="{FF2B5EF4-FFF2-40B4-BE49-F238E27FC236}">
                <a16:creationId xmlns:a16="http://schemas.microsoft.com/office/drawing/2014/main" id="{3AD498D3-2145-5CC7-99CB-3F7511E3D6CD}"/>
              </a:ext>
            </a:extLst>
          </p:cNvPr>
          <p:cNvCxnSpPr>
            <a:cxnSpLocks/>
          </p:cNvCxnSpPr>
          <p:nvPr/>
        </p:nvCxnSpPr>
        <p:spPr>
          <a:xfrm>
            <a:off x="146749" y="2345012"/>
            <a:ext cx="8895215" cy="0"/>
          </a:xfrm>
          <a:prstGeom prst="line">
            <a:avLst/>
          </a:prstGeom>
        </p:spPr>
        <p:style>
          <a:lnRef idx="1">
            <a:schemeClr val="dk1"/>
          </a:lnRef>
          <a:fillRef idx="0">
            <a:schemeClr val="dk1"/>
          </a:fillRef>
          <a:effectRef idx="0">
            <a:schemeClr val="dk1"/>
          </a:effectRef>
          <a:fontRef idx="minor">
            <a:schemeClr val="tx1"/>
          </a:fontRef>
        </p:style>
      </p:cxnSp>
      <p:sp>
        <p:nvSpPr>
          <p:cNvPr id="70690" name="文本框 78875">
            <a:extLst>
              <a:ext uri="{FF2B5EF4-FFF2-40B4-BE49-F238E27FC236}">
                <a16:creationId xmlns:a16="http://schemas.microsoft.com/office/drawing/2014/main" id="{62E8DEF0-FE96-BB87-0EBC-94C762635984}"/>
              </a:ext>
            </a:extLst>
          </p:cNvPr>
          <p:cNvSpPr txBox="1">
            <a:spLocks noChangeArrowheads="1"/>
          </p:cNvSpPr>
          <p:nvPr/>
        </p:nvSpPr>
        <p:spPr bwMode="auto">
          <a:xfrm>
            <a:off x="0" y="2554051"/>
            <a:ext cx="314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0</a:t>
            </a:r>
            <a:endParaRPr lang="zh-CN" altLang="en-US" sz="2000" dirty="0">
              <a:solidFill>
                <a:schemeClr val="tx2"/>
              </a:solidFill>
            </a:endParaRPr>
          </a:p>
        </p:txBody>
      </p:sp>
      <p:sp>
        <p:nvSpPr>
          <p:cNvPr id="70694" name="文本框 78879">
            <a:extLst>
              <a:ext uri="{FF2B5EF4-FFF2-40B4-BE49-F238E27FC236}">
                <a16:creationId xmlns:a16="http://schemas.microsoft.com/office/drawing/2014/main" id="{0EF8CECC-E4B1-26C4-D319-938F274C56B1}"/>
              </a:ext>
            </a:extLst>
          </p:cNvPr>
          <p:cNvSpPr txBox="1">
            <a:spLocks noChangeArrowheads="1"/>
          </p:cNvSpPr>
          <p:nvPr/>
        </p:nvSpPr>
        <p:spPr bwMode="auto">
          <a:xfrm>
            <a:off x="497030" y="2554051"/>
            <a:ext cx="488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a:t>
            </a:r>
            <a:endParaRPr lang="zh-CN" altLang="en-US" sz="2000" dirty="0">
              <a:solidFill>
                <a:schemeClr val="tx2"/>
              </a:solidFill>
            </a:endParaRPr>
          </a:p>
        </p:txBody>
      </p:sp>
      <p:sp>
        <p:nvSpPr>
          <p:cNvPr id="70696" name="文本框 78881">
            <a:extLst>
              <a:ext uri="{FF2B5EF4-FFF2-40B4-BE49-F238E27FC236}">
                <a16:creationId xmlns:a16="http://schemas.microsoft.com/office/drawing/2014/main" id="{1A2CD485-DFA2-3B73-0019-78789525B8BC}"/>
              </a:ext>
            </a:extLst>
          </p:cNvPr>
          <p:cNvSpPr txBox="1">
            <a:spLocks noChangeArrowheads="1"/>
          </p:cNvSpPr>
          <p:nvPr/>
        </p:nvSpPr>
        <p:spPr bwMode="auto">
          <a:xfrm>
            <a:off x="1038116" y="2554051"/>
            <a:ext cx="495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4</a:t>
            </a:r>
            <a:endParaRPr lang="zh-CN" altLang="en-US" sz="2000" dirty="0">
              <a:solidFill>
                <a:schemeClr val="tx2"/>
              </a:solidFill>
            </a:endParaRPr>
          </a:p>
        </p:txBody>
      </p:sp>
      <p:sp>
        <p:nvSpPr>
          <p:cNvPr id="70698" name="文本框 78883">
            <a:extLst>
              <a:ext uri="{FF2B5EF4-FFF2-40B4-BE49-F238E27FC236}">
                <a16:creationId xmlns:a16="http://schemas.microsoft.com/office/drawing/2014/main" id="{475650A8-C97E-D904-0F1D-EDEF5F371439}"/>
              </a:ext>
            </a:extLst>
          </p:cNvPr>
          <p:cNvSpPr txBox="1">
            <a:spLocks noChangeArrowheads="1"/>
          </p:cNvSpPr>
          <p:nvPr/>
        </p:nvSpPr>
        <p:spPr bwMode="auto">
          <a:xfrm>
            <a:off x="1632209" y="2541922"/>
            <a:ext cx="488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6</a:t>
            </a:r>
            <a:endParaRPr lang="zh-CN" altLang="en-US" sz="2000" dirty="0">
              <a:solidFill>
                <a:schemeClr val="tx2"/>
              </a:solidFill>
            </a:endParaRPr>
          </a:p>
        </p:txBody>
      </p:sp>
      <p:sp>
        <p:nvSpPr>
          <p:cNvPr id="70700" name="文本框 78885">
            <a:extLst>
              <a:ext uri="{FF2B5EF4-FFF2-40B4-BE49-F238E27FC236}">
                <a16:creationId xmlns:a16="http://schemas.microsoft.com/office/drawing/2014/main" id="{A79E240E-42DA-26F7-87B1-9142E2802E39}"/>
              </a:ext>
            </a:extLst>
          </p:cNvPr>
          <p:cNvSpPr txBox="1">
            <a:spLocks noChangeArrowheads="1"/>
          </p:cNvSpPr>
          <p:nvPr/>
        </p:nvSpPr>
        <p:spPr bwMode="auto">
          <a:xfrm>
            <a:off x="2195445" y="2554051"/>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8</a:t>
            </a:r>
            <a:endParaRPr lang="zh-CN" altLang="en-US" sz="2000" dirty="0">
              <a:solidFill>
                <a:schemeClr val="tx2"/>
              </a:solidFill>
            </a:endParaRPr>
          </a:p>
        </p:txBody>
      </p:sp>
      <p:sp>
        <p:nvSpPr>
          <p:cNvPr id="70708" name="文本框 78893">
            <a:extLst>
              <a:ext uri="{FF2B5EF4-FFF2-40B4-BE49-F238E27FC236}">
                <a16:creationId xmlns:a16="http://schemas.microsoft.com/office/drawing/2014/main" id="{F4229FE0-871B-5B95-4454-5C1E8E4440CF}"/>
              </a:ext>
            </a:extLst>
          </p:cNvPr>
          <p:cNvSpPr txBox="1">
            <a:spLocks noChangeArrowheads="1"/>
          </p:cNvSpPr>
          <p:nvPr/>
        </p:nvSpPr>
        <p:spPr bwMode="auto">
          <a:xfrm>
            <a:off x="3684232" y="3298191"/>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zh-CN" altLang="en-US" sz="1800" dirty="0">
                <a:solidFill>
                  <a:schemeClr val="tx2"/>
                </a:solidFill>
              </a:rPr>
              <a:t>时间</a:t>
            </a:r>
          </a:p>
        </p:txBody>
      </p:sp>
      <p:sp>
        <p:nvSpPr>
          <p:cNvPr id="8" name="标题 717825">
            <a:extLst>
              <a:ext uri="{FF2B5EF4-FFF2-40B4-BE49-F238E27FC236}">
                <a16:creationId xmlns:a16="http://schemas.microsoft.com/office/drawing/2014/main" id="{E87B9BE1-A6A6-478D-D0B1-B31E2DE4837B}"/>
              </a:ext>
            </a:extLst>
          </p:cNvPr>
          <p:cNvSpPr>
            <a:spLocks noGrp="1" noChangeArrowheads="1"/>
          </p:cNvSpPr>
          <p:nvPr>
            <p:ph type="title"/>
          </p:nvPr>
        </p:nvSpPr>
        <p:spPr>
          <a:xfrm>
            <a:off x="527074" y="718873"/>
            <a:ext cx="8207375" cy="669509"/>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RR</a:t>
            </a:r>
            <a:r>
              <a:rPr lang="zh-CN" altLang="en-US" dirty="0">
                <a:latin typeface="黑体" panose="02010609060101010101" pitchFamily="49" charset="-122"/>
                <a:ea typeface="黑体" panose="02010609060101010101" pitchFamily="49" charset="-122"/>
              </a:rPr>
              <a:t>调度算法</a:t>
            </a:r>
          </a:p>
        </p:txBody>
      </p:sp>
      <p:sp>
        <p:nvSpPr>
          <p:cNvPr id="4" name="文本框 78885">
            <a:extLst>
              <a:ext uri="{FF2B5EF4-FFF2-40B4-BE49-F238E27FC236}">
                <a16:creationId xmlns:a16="http://schemas.microsoft.com/office/drawing/2014/main" id="{5ADDC551-1A82-749B-09D1-FCCDF38F2527}"/>
              </a:ext>
            </a:extLst>
          </p:cNvPr>
          <p:cNvSpPr txBox="1">
            <a:spLocks noChangeArrowheads="1"/>
          </p:cNvSpPr>
          <p:nvPr/>
        </p:nvSpPr>
        <p:spPr bwMode="auto">
          <a:xfrm>
            <a:off x="2733004" y="2541922"/>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10</a:t>
            </a:r>
            <a:endParaRPr lang="zh-CN" altLang="en-US" sz="2000" dirty="0">
              <a:solidFill>
                <a:schemeClr val="tx2"/>
              </a:solidFill>
            </a:endParaRPr>
          </a:p>
        </p:txBody>
      </p:sp>
      <p:sp>
        <p:nvSpPr>
          <p:cNvPr id="6" name="文本框 78874">
            <a:extLst>
              <a:ext uri="{FF2B5EF4-FFF2-40B4-BE49-F238E27FC236}">
                <a16:creationId xmlns:a16="http://schemas.microsoft.com/office/drawing/2014/main" id="{263CFD12-7718-B5D5-416B-53E35B156650}"/>
              </a:ext>
            </a:extLst>
          </p:cNvPr>
          <p:cNvSpPr txBox="1">
            <a:spLocks noChangeArrowheads="1"/>
          </p:cNvSpPr>
          <p:nvPr/>
        </p:nvSpPr>
        <p:spPr bwMode="auto">
          <a:xfrm>
            <a:off x="239209" y="1828549"/>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P1</a:t>
            </a:r>
            <a:endParaRPr lang="zh-CN" altLang="en-US" sz="1800" dirty="0">
              <a:solidFill>
                <a:schemeClr val="tx2"/>
              </a:solidFill>
            </a:endParaRPr>
          </a:p>
        </p:txBody>
      </p:sp>
      <p:sp>
        <p:nvSpPr>
          <p:cNvPr id="9" name="文本框 78874">
            <a:extLst>
              <a:ext uri="{FF2B5EF4-FFF2-40B4-BE49-F238E27FC236}">
                <a16:creationId xmlns:a16="http://schemas.microsoft.com/office/drawing/2014/main" id="{250CB31D-D0B3-3284-7757-51D8ACB87A5C}"/>
              </a:ext>
            </a:extLst>
          </p:cNvPr>
          <p:cNvSpPr txBox="1">
            <a:spLocks noChangeArrowheads="1"/>
          </p:cNvSpPr>
          <p:nvPr/>
        </p:nvSpPr>
        <p:spPr bwMode="auto">
          <a:xfrm>
            <a:off x="827584" y="1836823"/>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P2</a:t>
            </a:r>
            <a:endParaRPr lang="zh-CN" altLang="en-US" sz="1800" dirty="0">
              <a:solidFill>
                <a:schemeClr val="tx2"/>
              </a:solidFill>
            </a:endParaRPr>
          </a:p>
        </p:txBody>
      </p:sp>
      <p:sp>
        <p:nvSpPr>
          <p:cNvPr id="11" name="文本框 78874">
            <a:extLst>
              <a:ext uri="{FF2B5EF4-FFF2-40B4-BE49-F238E27FC236}">
                <a16:creationId xmlns:a16="http://schemas.microsoft.com/office/drawing/2014/main" id="{E28D0518-7042-0EA9-5121-867AE608C0FF}"/>
              </a:ext>
            </a:extLst>
          </p:cNvPr>
          <p:cNvSpPr txBox="1">
            <a:spLocks noChangeArrowheads="1"/>
          </p:cNvSpPr>
          <p:nvPr/>
        </p:nvSpPr>
        <p:spPr bwMode="auto">
          <a:xfrm>
            <a:off x="1393379" y="1836823"/>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P3</a:t>
            </a:r>
            <a:endParaRPr lang="zh-CN" altLang="en-US" sz="1800" dirty="0">
              <a:solidFill>
                <a:schemeClr val="tx2"/>
              </a:solidFill>
            </a:endParaRPr>
          </a:p>
        </p:txBody>
      </p:sp>
      <p:sp>
        <p:nvSpPr>
          <p:cNvPr id="13" name="文本框 78874">
            <a:extLst>
              <a:ext uri="{FF2B5EF4-FFF2-40B4-BE49-F238E27FC236}">
                <a16:creationId xmlns:a16="http://schemas.microsoft.com/office/drawing/2014/main" id="{CA95002B-2A5F-0617-C5CC-45F8C62FAF34}"/>
              </a:ext>
            </a:extLst>
          </p:cNvPr>
          <p:cNvSpPr txBox="1">
            <a:spLocks noChangeArrowheads="1"/>
          </p:cNvSpPr>
          <p:nvPr/>
        </p:nvSpPr>
        <p:spPr bwMode="auto">
          <a:xfrm>
            <a:off x="1916436" y="1838930"/>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P4</a:t>
            </a:r>
            <a:endParaRPr lang="zh-CN" altLang="en-US" sz="1800" dirty="0">
              <a:solidFill>
                <a:schemeClr val="tx2"/>
              </a:solidFill>
            </a:endParaRPr>
          </a:p>
        </p:txBody>
      </p:sp>
      <p:sp>
        <p:nvSpPr>
          <p:cNvPr id="14" name="文本框 78874">
            <a:extLst>
              <a:ext uri="{FF2B5EF4-FFF2-40B4-BE49-F238E27FC236}">
                <a16:creationId xmlns:a16="http://schemas.microsoft.com/office/drawing/2014/main" id="{A09BCC49-1340-8612-6761-FC710D64844F}"/>
              </a:ext>
            </a:extLst>
          </p:cNvPr>
          <p:cNvSpPr txBox="1">
            <a:spLocks noChangeArrowheads="1"/>
          </p:cNvSpPr>
          <p:nvPr/>
        </p:nvSpPr>
        <p:spPr bwMode="auto">
          <a:xfrm>
            <a:off x="2458386" y="1836823"/>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P5</a:t>
            </a:r>
            <a:endParaRPr lang="zh-CN" altLang="en-US" sz="1800" dirty="0">
              <a:solidFill>
                <a:schemeClr val="tx2"/>
              </a:solidFill>
            </a:endParaRPr>
          </a:p>
        </p:txBody>
      </p:sp>
      <p:sp>
        <p:nvSpPr>
          <p:cNvPr id="16" name="标题 717825">
            <a:extLst>
              <a:ext uri="{FF2B5EF4-FFF2-40B4-BE49-F238E27FC236}">
                <a16:creationId xmlns:a16="http://schemas.microsoft.com/office/drawing/2014/main" id="{E755BB2A-4F05-EA17-EE58-DCDA1D0197FC}"/>
              </a:ext>
            </a:extLst>
          </p:cNvPr>
          <p:cNvSpPr txBox="1">
            <a:spLocks noChangeArrowheads="1"/>
          </p:cNvSpPr>
          <p:nvPr/>
        </p:nvSpPr>
        <p:spPr bwMode="auto">
          <a:xfrm>
            <a:off x="685105" y="3870811"/>
            <a:ext cx="8207375" cy="66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latin typeface="黑体" panose="02010609060101010101" pitchFamily="49" charset="-122"/>
                <a:ea typeface="黑体" panose="02010609060101010101" pitchFamily="49" charset="-122"/>
              </a:rPr>
              <a:t>平均周转时间为</a:t>
            </a:r>
            <a:r>
              <a:rPr lang="en-US" altLang="zh-CN" dirty="0">
                <a:latin typeface="黑体" panose="02010609060101010101" pitchFamily="49" charset="-122"/>
                <a:ea typeface="黑体" panose="02010609060101010101" pitchFamily="49" charset="-122"/>
              </a:rPr>
              <a:t>(30+22+6+16+28)/5=20.4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2" name="文本框 78885">
            <a:extLst>
              <a:ext uri="{FF2B5EF4-FFF2-40B4-BE49-F238E27FC236}">
                <a16:creationId xmlns:a16="http://schemas.microsoft.com/office/drawing/2014/main" id="{A778B3F4-F8A6-196F-6163-A812E71EE242}"/>
              </a:ext>
            </a:extLst>
          </p:cNvPr>
          <p:cNvSpPr txBox="1">
            <a:spLocks noChangeArrowheads="1"/>
          </p:cNvSpPr>
          <p:nvPr/>
        </p:nvSpPr>
        <p:spPr bwMode="auto">
          <a:xfrm>
            <a:off x="3315271" y="2541922"/>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12</a:t>
            </a:r>
            <a:endParaRPr lang="zh-CN" altLang="en-US" sz="2000" dirty="0">
              <a:solidFill>
                <a:schemeClr val="tx2"/>
              </a:solidFill>
            </a:endParaRPr>
          </a:p>
        </p:txBody>
      </p:sp>
      <p:sp>
        <p:nvSpPr>
          <p:cNvPr id="3" name="文本框 78885">
            <a:extLst>
              <a:ext uri="{FF2B5EF4-FFF2-40B4-BE49-F238E27FC236}">
                <a16:creationId xmlns:a16="http://schemas.microsoft.com/office/drawing/2014/main" id="{B99008FA-CAC3-0C71-55EC-0806C927B4D6}"/>
              </a:ext>
            </a:extLst>
          </p:cNvPr>
          <p:cNvSpPr txBox="1">
            <a:spLocks noChangeArrowheads="1"/>
          </p:cNvSpPr>
          <p:nvPr/>
        </p:nvSpPr>
        <p:spPr bwMode="auto">
          <a:xfrm>
            <a:off x="3919509" y="2539777"/>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14</a:t>
            </a:r>
            <a:endParaRPr lang="zh-CN" altLang="en-US" sz="2000" dirty="0">
              <a:solidFill>
                <a:schemeClr val="tx2"/>
              </a:solidFill>
            </a:endParaRPr>
          </a:p>
        </p:txBody>
      </p:sp>
      <p:sp>
        <p:nvSpPr>
          <p:cNvPr id="15" name="文本框 78883">
            <a:extLst>
              <a:ext uri="{FF2B5EF4-FFF2-40B4-BE49-F238E27FC236}">
                <a16:creationId xmlns:a16="http://schemas.microsoft.com/office/drawing/2014/main" id="{A75C8A60-9DAB-8072-EA14-D6245A58048A}"/>
              </a:ext>
            </a:extLst>
          </p:cNvPr>
          <p:cNvSpPr txBox="1">
            <a:spLocks noChangeArrowheads="1"/>
          </p:cNvSpPr>
          <p:nvPr/>
        </p:nvSpPr>
        <p:spPr bwMode="auto">
          <a:xfrm>
            <a:off x="4519614" y="2539777"/>
            <a:ext cx="488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16</a:t>
            </a:r>
            <a:endParaRPr lang="zh-CN" altLang="en-US" sz="2000" dirty="0">
              <a:solidFill>
                <a:schemeClr val="tx2"/>
              </a:solidFill>
            </a:endParaRPr>
          </a:p>
        </p:txBody>
      </p:sp>
      <p:sp>
        <p:nvSpPr>
          <p:cNvPr id="17" name="文本框 78885">
            <a:extLst>
              <a:ext uri="{FF2B5EF4-FFF2-40B4-BE49-F238E27FC236}">
                <a16:creationId xmlns:a16="http://schemas.microsoft.com/office/drawing/2014/main" id="{D360DEE6-DED0-E767-61EA-03E80A4591D8}"/>
              </a:ext>
            </a:extLst>
          </p:cNvPr>
          <p:cNvSpPr txBox="1">
            <a:spLocks noChangeArrowheads="1"/>
          </p:cNvSpPr>
          <p:nvPr/>
        </p:nvSpPr>
        <p:spPr bwMode="auto">
          <a:xfrm>
            <a:off x="5169890" y="2539777"/>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18</a:t>
            </a:r>
            <a:endParaRPr lang="zh-CN" altLang="en-US" sz="2000" dirty="0">
              <a:solidFill>
                <a:schemeClr val="tx2"/>
              </a:solidFill>
            </a:endParaRPr>
          </a:p>
        </p:txBody>
      </p:sp>
      <p:sp>
        <p:nvSpPr>
          <p:cNvPr id="18" name="文本框 78885">
            <a:extLst>
              <a:ext uri="{FF2B5EF4-FFF2-40B4-BE49-F238E27FC236}">
                <a16:creationId xmlns:a16="http://schemas.microsoft.com/office/drawing/2014/main" id="{95919858-095E-7620-F663-D3E0432AA3EC}"/>
              </a:ext>
            </a:extLst>
          </p:cNvPr>
          <p:cNvSpPr txBox="1">
            <a:spLocks noChangeArrowheads="1"/>
          </p:cNvSpPr>
          <p:nvPr/>
        </p:nvSpPr>
        <p:spPr bwMode="auto">
          <a:xfrm>
            <a:off x="5755970" y="2539777"/>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20</a:t>
            </a:r>
            <a:endParaRPr lang="zh-CN" altLang="en-US" sz="2000" dirty="0">
              <a:solidFill>
                <a:schemeClr val="tx2"/>
              </a:solidFill>
            </a:endParaRPr>
          </a:p>
        </p:txBody>
      </p:sp>
      <p:sp>
        <p:nvSpPr>
          <p:cNvPr id="19" name="文本框 78885">
            <a:extLst>
              <a:ext uri="{FF2B5EF4-FFF2-40B4-BE49-F238E27FC236}">
                <a16:creationId xmlns:a16="http://schemas.microsoft.com/office/drawing/2014/main" id="{95ADCBDC-A3E1-618B-85F1-680609BBA016}"/>
              </a:ext>
            </a:extLst>
          </p:cNvPr>
          <p:cNvSpPr txBox="1">
            <a:spLocks noChangeArrowheads="1"/>
          </p:cNvSpPr>
          <p:nvPr/>
        </p:nvSpPr>
        <p:spPr bwMode="auto">
          <a:xfrm>
            <a:off x="6428617" y="2539777"/>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22</a:t>
            </a:r>
            <a:endParaRPr lang="zh-CN" altLang="en-US" sz="2000" dirty="0">
              <a:solidFill>
                <a:schemeClr val="tx2"/>
              </a:solidFill>
            </a:endParaRPr>
          </a:p>
        </p:txBody>
      </p:sp>
      <p:sp>
        <p:nvSpPr>
          <p:cNvPr id="20" name="文本框 78885">
            <a:extLst>
              <a:ext uri="{FF2B5EF4-FFF2-40B4-BE49-F238E27FC236}">
                <a16:creationId xmlns:a16="http://schemas.microsoft.com/office/drawing/2014/main" id="{41CDFE97-EF22-CF2A-6D7B-8CD1D3BBB8A2}"/>
              </a:ext>
            </a:extLst>
          </p:cNvPr>
          <p:cNvSpPr txBox="1">
            <a:spLocks noChangeArrowheads="1"/>
          </p:cNvSpPr>
          <p:nvPr/>
        </p:nvSpPr>
        <p:spPr bwMode="auto">
          <a:xfrm>
            <a:off x="6997649" y="2543744"/>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24</a:t>
            </a:r>
            <a:endParaRPr lang="zh-CN" altLang="en-US" sz="2000" dirty="0">
              <a:solidFill>
                <a:schemeClr val="tx2"/>
              </a:solidFill>
            </a:endParaRPr>
          </a:p>
        </p:txBody>
      </p:sp>
      <p:sp>
        <p:nvSpPr>
          <p:cNvPr id="22" name="文本框 78874">
            <a:extLst>
              <a:ext uri="{FF2B5EF4-FFF2-40B4-BE49-F238E27FC236}">
                <a16:creationId xmlns:a16="http://schemas.microsoft.com/office/drawing/2014/main" id="{F9CA7878-29AB-1482-1B3B-976AF9C878D0}"/>
              </a:ext>
            </a:extLst>
          </p:cNvPr>
          <p:cNvSpPr txBox="1">
            <a:spLocks noChangeArrowheads="1"/>
          </p:cNvSpPr>
          <p:nvPr/>
        </p:nvSpPr>
        <p:spPr bwMode="auto">
          <a:xfrm>
            <a:off x="3009014" y="1825855"/>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P1</a:t>
            </a:r>
            <a:endParaRPr lang="zh-CN" altLang="en-US" sz="1800" dirty="0">
              <a:solidFill>
                <a:schemeClr val="tx2"/>
              </a:solidFill>
            </a:endParaRPr>
          </a:p>
        </p:txBody>
      </p:sp>
      <p:sp>
        <p:nvSpPr>
          <p:cNvPr id="23" name="文本框 78874">
            <a:extLst>
              <a:ext uri="{FF2B5EF4-FFF2-40B4-BE49-F238E27FC236}">
                <a16:creationId xmlns:a16="http://schemas.microsoft.com/office/drawing/2014/main" id="{BE66C323-9D49-FA25-D494-833C2CE347BA}"/>
              </a:ext>
            </a:extLst>
          </p:cNvPr>
          <p:cNvSpPr txBox="1">
            <a:spLocks noChangeArrowheads="1"/>
          </p:cNvSpPr>
          <p:nvPr/>
        </p:nvSpPr>
        <p:spPr bwMode="auto">
          <a:xfrm>
            <a:off x="3674805" y="1836201"/>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P2</a:t>
            </a:r>
            <a:endParaRPr lang="zh-CN" altLang="en-US" sz="1800" dirty="0">
              <a:solidFill>
                <a:schemeClr val="tx2"/>
              </a:solidFill>
            </a:endParaRPr>
          </a:p>
        </p:txBody>
      </p:sp>
      <p:sp>
        <p:nvSpPr>
          <p:cNvPr id="24" name="文本框 78874">
            <a:extLst>
              <a:ext uri="{FF2B5EF4-FFF2-40B4-BE49-F238E27FC236}">
                <a16:creationId xmlns:a16="http://schemas.microsoft.com/office/drawing/2014/main" id="{40064A10-30DE-5F74-AF41-C5B22F109683}"/>
              </a:ext>
            </a:extLst>
          </p:cNvPr>
          <p:cNvSpPr txBox="1">
            <a:spLocks noChangeArrowheads="1"/>
          </p:cNvSpPr>
          <p:nvPr/>
        </p:nvSpPr>
        <p:spPr bwMode="auto">
          <a:xfrm>
            <a:off x="4289102" y="1846086"/>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P4</a:t>
            </a:r>
            <a:endParaRPr lang="zh-CN" altLang="en-US" sz="1800" dirty="0">
              <a:solidFill>
                <a:schemeClr val="tx2"/>
              </a:solidFill>
            </a:endParaRPr>
          </a:p>
        </p:txBody>
      </p:sp>
      <p:sp>
        <p:nvSpPr>
          <p:cNvPr id="25" name="文本框 78874">
            <a:extLst>
              <a:ext uri="{FF2B5EF4-FFF2-40B4-BE49-F238E27FC236}">
                <a16:creationId xmlns:a16="http://schemas.microsoft.com/office/drawing/2014/main" id="{4AFCC606-9C60-8488-A19B-DAAAEEA2EB00}"/>
              </a:ext>
            </a:extLst>
          </p:cNvPr>
          <p:cNvSpPr txBox="1">
            <a:spLocks noChangeArrowheads="1"/>
          </p:cNvSpPr>
          <p:nvPr/>
        </p:nvSpPr>
        <p:spPr bwMode="auto">
          <a:xfrm>
            <a:off x="4926176" y="1856425"/>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P5</a:t>
            </a:r>
            <a:endParaRPr lang="zh-CN" altLang="en-US" sz="1800" dirty="0">
              <a:solidFill>
                <a:schemeClr val="tx2"/>
              </a:solidFill>
            </a:endParaRPr>
          </a:p>
        </p:txBody>
      </p:sp>
      <p:sp>
        <p:nvSpPr>
          <p:cNvPr id="26" name="文本框 78874">
            <a:extLst>
              <a:ext uri="{FF2B5EF4-FFF2-40B4-BE49-F238E27FC236}">
                <a16:creationId xmlns:a16="http://schemas.microsoft.com/office/drawing/2014/main" id="{B2ED2B7D-A752-8038-DFED-39FC6FB6A797}"/>
              </a:ext>
            </a:extLst>
          </p:cNvPr>
          <p:cNvSpPr txBox="1">
            <a:spLocks noChangeArrowheads="1"/>
          </p:cNvSpPr>
          <p:nvPr/>
        </p:nvSpPr>
        <p:spPr bwMode="auto">
          <a:xfrm>
            <a:off x="5532109" y="1836201"/>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P1</a:t>
            </a:r>
            <a:endParaRPr lang="zh-CN" altLang="en-US" sz="1800" dirty="0">
              <a:solidFill>
                <a:schemeClr val="tx2"/>
              </a:solidFill>
            </a:endParaRPr>
          </a:p>
        </p:txBody>
      </p:sp>
      <p:sp>
        <p:nvSpPr>
          <p:cNvPr id="28" name="文本框 78874">
            <a:extLst>
              <a:ext uri="{FF2B5EF4-FFF2-40B4-BE49-F238E27FC236}">
                <a16:creationId xmlns:a16="http://schemas.microsoft.com/office/drawing/2014/main" id="{ADF7DA30-36F7-3C6B-5CDB-15C757DCD4F0}"/>
              </a:ext>
            </a:extLst>
          </p:cNvPr>
          <p:cNvSpPr txBox="1">
            <a:spLocks noChangeArrowheads="1"/>
          </p:cNvSpPr>
          <p:nvPr/>
        </p:nvSpPr>
        <p:spPr bwMode="auto">
          <a:xfrm>
            <a:off x="6138042" y="1836201"/>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P2</a:t>
            </a:r>
            <a:endParaRPr lang="zh-CN" altLang="en-US" sz="1800" dirty="0">
              <a:solidFill>
                <a:schemeClr val="tx2"/>
              </a:solidFill>
            </a:endParaRPr>
          </a:p>
        </p:txBody>
      </p:sp>
      <p:sp>
        <p:nvSpPr>
          <p:cNvPr id="29" name="文本框 78885">
            <a:extLst>
              <a:ext uri="{FF2B5EF4-FFF2-40B4-BE49-F238E27FC236}">
                <a16:creationId xmlns:a16="http://schemas.microsoft.com/office/drawing/2014/main" id="{F052C1D2-036F-A4E3-9F26-33F53ABB5179}"/>
              </a:ext>
            </a:extLst>
          </p:cNvPr>
          <p:cNvSpPr txBox="1">
            <a:spLocks noChangeArrowheads="1"/>
          </p:cNvSpPr>
          <p:nvPr/>
        </p:nvSpPr>
        <p:spPr bwMode="auto">
          <a:xfrm>
            <a:off x="7634053" y="2543564"/>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26</a:t>
            </a:r>
            <a:endParaRPr lang="zh-CN" altLang="en-US" sz="2000" dirty="0">
              <a:solidFill>
                <a:schemeClr val="tx2"/>
              </a:solidFill>
            </a:endParaRPr>
          </a:p>
        </p:txBody>
      </p:sp>
      <p:sp>
        <p:nvSpPr>
          <p:cNvPr id="31" name="文本框 78885">
            <a:extLst>
              <a:ext uri="{FF2B5EF4-FFF2-40B4-BE49-F238E27FC236}">
                <a16:creationId xmlns:a16="http://schemas.microsoft.com/office/drawing/2014/main" id="{70736062-C566-1CC7-BA6C-E03585D56F87}"/>
              </a:ext>
            </a:extLst>
          </p:cNvPr>
          <p:cNvSpPr txBox="1">
            <a:spLocks noChangeArrowheads="1"/>
          </p:cNvSpPr>
          <p:nvPr/>
        </p:nvSpPr>
        <p:spPr bwMode="auto">
          <a:xfrm>
            <a:off x="8148415" y="2554051"/>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28</a:t>
            </a:r>
            <a:endParaRPr lang="zh-CN" altLang="en-US" sz="2000" dirty="0">
              <a:solidFill>
                <a:schemeClr val="tx2"/>
              </a:solidFill>
            </a:endParaRPr>
          </a:p>
        </p:txBody>
      </p:sp>
      <p:sp>
        <p:nvSpPr>
          <p:cNvPr id="70656" name="文本框 78885">
            <a:extLst>
              <a:ext uri="{FF2B5EF4-FFF2-40B4-BE49-F238E27FC236}">
                <a16:creationId xmlns:a16="http://schemas.microsoft.com/office/drawing/2014/main" id="{98884B25-B24A-9BD3-CAC2-2EE691A6E02C}"/>
              </a:ext>
            </a:extLst>
          </p:cNvPr>
          <p:cNvSpPr txBox="1">
            <a:spLocks noChangeArrowheads="1"/>
          </p:cNvSpPr>
          <p:nvPr/>
        </p:nvSpPr>
        <p:spPr bwMode="auto">
          <a:xfrm>
            <a:off x="8671024" y="2561002"/>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30</a:t>
            </a:r>
            <a:endParaRPr lang="zh-CN" altLang="en-US" sz="2000" dirty="0">
              <a:solidFill>
                <a:schemeClr val="tx2"/>
              </a:solidFill>
            </a:endParaRPr>
          </a:p>
        </p:txBody>
      </p:sp>
      <p:sp>
        <p:nvSpPr>
          <p:cNvPr id="70660" name="文本框 78874">
            <a:extLst>
              <a:ext uri="{FF2B5EF4-FFF2-40B4-BE49-F238E27FC236}">
                <a16:creationId xmlns:a16="http://schemas.microsoft.com/office/drawing/2014/main" id="{FEDF61D7-9912-13C3-7BC3-B07654C0870D}"/>
              </a:ext>
            </a:extLst>
          </p:cNvPr>
          <p:cNvSpPr txBox="1">
            <a:spLocks noChangeArrowheads="1"/>
          </p:cNvSpPr>
          <p:nvPr/>
        </p:nvSpPr>
        <p:spPr bwMode="auto">
          <a:xfrm>
            <a:off x="6782362" y="1855971"/>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P5</a:t>
            </a:r>
            <a:endParaRPr lang="zh-CN" altLang="en-US" sz="1800" dirty="0">
              <a:solidFill>
                <a:schemeClr val="tx2"/>
              </a:solidFill>
            </a:endParaRPr>
          </a:p>
        </p:txBody>
      </p:sp>
      <p:sp>
        <p:nvSpPr>
          <p:cNvPr id="70661" name="文本框 78874">
            <a:extLst>
              <a:ext uri="{FF2B5EF4-FFF2-40B4-BE49-F238E27FC236}">
                <a16:creationId xmlns:a16="http://schemas.microsoft.com/office/drawing/2014/main" id="{A8E8E93C-D333-078B-B35E-0ECD961268D2}"/>
              </a:ext>
            </a:extLst>
          </p:cNvPr>
          <p:cNvSpPr txBox="1">
            <a:spLocks noChangeArrowheads="1"/>
          </p:cNvSpPr>
          <p:nvPr/>
        </p:nvSpPr>
        <p:spPr bwMode="auto">
          <a:xfrm>
            <a:off x="7417162" y="1867314"/>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P1</a:t>
            </a:r>
            <a:endParaRPr lang="zh-CN" altLang="en-US" sz="1800" dirty="0">
              <a:solidFill>
                <a:schemeClr val="tx2"/>
              </a:solidFill>
            </a:endParaRPr>
          </a:p>
        </p:txBody>
      </p:sp>
      <p:sp>
        <p:nvSpPr>
          <p:cNvPr id="70662" name="文本框 78874">
            <a:extLst>
              <a:ext uri="{FF2B5EF4-FFF2-40B4-BE49-F238E27FC236}">
                <a16:creationId xmlns:a16="http://schemas.microsoft.com/office/drawing/2014/main" id="{E31CF459-7E76-8C2E-9C68-DEFABA780DC9}"/>
              </a:ext>
            </a:extLst>
          </p:cNvPr>
          <p:cNvSpPr txBox="1">
            <a:spLocks noChangeArrowheads="1"/>
          </p:cNvSpPr>
          <p:nvPr/>
        </p:nvSpPr>
        <p:spPr bwMode="auto">
          <a:xfrm>
            <a:off x="7924648" y="1865374"/>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P5</a:t>
            </a:r>
            <a:endParaRPr lang="zh-CN" altLang="en-US" sz="1800" dirty="0">
              <a:solidFill>
                <a:schemeClr val="tx2"/>
              </a:solidFill>
            </a:endParaRPr>
          </a:p>
        </p:txBody>
      </p:sp>
      <p:sp>
        <p:nvSpPr>
          <p:cNvPr id="70663" name="文本框 78874">
            <a:extLst>
              <a:ext uri="{FF2B5EF4-FFF2-40B4-BE49-F238E27FC236}">
                <a16:creationId xmlns:a16="http://schemas.microsoft.com/office/drawing/2014/main" id="{53D6D4DD-269E-E70E-B350-8E0FBD734CD3}"/>
              </a:ext>
            </a:extLst>
          </p:cNvPr>
          <p:cNvSpPr txBox="1">
            <a:spLocks noChangeArrowheads="1"/>
          </p:cNvSpPr>
          <p:nvPr/>
        </p:nvSpPr>
        <p:spPr bwMode="auto">
          <a:xfrm>
            <a:off x="8451551" y="1852520"/>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P1</a:t>
            </a:r>
            <a:endParaRPr lang="zh-CN" altLang="en-US" sz="1800" dirty="0">
              <a:solidFill>
                <a:schemeClr val="tx2"/>
              </a:solidFill>
            </a:endParaRPr>
          </a:p>
        </p:txBody>
      </p:sp>
    </p:spTree>
    <p:extLst>
      <p:ext uri="{BB962C8B-B14F-4D97-AF65-F5344CB8AC3E}">
        <p14:creationId xmlns:p14="http://schemas.microsoft.com/office/powerpoint/2010/main" val="1191568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6">
            <a:extLst>
              <a:ext uri="{FF2B5EF4-FFF2-40B4-BE49-F238E27FC236}">
                <a16:creationId xmlns:a16="http://schemas.microsoft.com/office/drawing/2014/main" id="{9C318972-BE9E-56C1-428F-4D4E1BC1ECE8}"/>
              </a:ext>
            </a:extLst>
          </p:cNvPr>
          <p:cNvSpPr>
            <a:spLocks noGrp="1" noChangeArrowheads="1"/>
          </p:cNvSpPr>
          <p:nvPr>
            <p:ph idx="1"/>
          </p:nvPr>
        </p:nvSpPr>
        <p:spPr/>
        <p:txBody>
          <a:bodyPr/>
          <a:lstStyle/>
          <a:p>
            <a:endParaRPr lang="zh-CN" altLang="en-US"/>
          </a:p>
        </p:txBody>
      </p:sp>
      <p:cxnSp>
        <p:nvCxnSpPr>
          <p:cNvPr id="12" name="直接连接符 11">
            <a:extLst>
              <a:ext uri="{FF2B5EF4-FFF2-40B4-BE49-F238E27FC236}">
                <a16:creationId xmlns:a16="http://schemas.microsoft.com/office/drawing/2014/main" id="{3AD498D3-2145-5CC7-99CB-3F7511E3D6CD}"/>
              </a:ext>
            </a:extLst>
          </p:cNvPr>
          <p:cNvCxnSpPr>
            <a:cxnSpLocks/>
          </p:cNvCxnSpPr>
          <p:nvPr/>
        </p:nvCxnSpPr>
        <p:spPr>
          <a:xfrm>
            <a:off x="1931674" y="2397807"/>
            <a:ext cx="5211017" cy="42938"/>
          </a:xfrm>
          <a:prstGeom prst="line">
            <a:avLst/>
          </a:prstGeom>
        </p:spPr>
        <p:style>
          <a:lnRef idx="1">
            <a:schemeClr val="dk1"/>
          </a:lnRef>
          <a:fillRef idx="0">
            <a:schemeClr val="dk1"/>
          </a:fillRef>
          <a:effectRef idx="0">
            <a:schemeClr val="dk1"/>
          </a:effectRef>
          <a:fontRef idx="minor">
            <a:schemeClr val="tx1"/>
          </a:fontRef>
        </p:style>
      </p:cxnSp>
      <p:sp>
        <p:nvSpPr>
          <p:cNvPr id="70690" name="文本框 78875">
            <a:extLst>
              <a:ext uri="{FF2B5EF4-FFF2-40B4-BE49-F238E27FC236}">
                <a16:creationId xmlns:a16="http://schemas.microsoft.com/office/drawing/2014/main" id="{62E8DEF0-FE96-BB87-0EBC-94C762635984}"/>
              </a:ext>
            </a:extLst>
          </p:cNvPr>
          <p:cNvSpPr txBox="1">
            <a:spLocks noChangeArrowheads="1"/>
          </p:cNvSpPr>
          <p:nvPr/>
        </p:nvSpPr>
        <p:spPr bwMode="auto">
          <a:xfrm>
            <a:off x="1811024" y="2564495"/>
            <a:ext cx="3143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a:solidFill>
                  <a:schemeClr val="tx2"/>
                </a:solidFill>
              </a:rPr>
              <a:t>0</a:t>
            </a:r>
            <a:endParaRPr lang="zh-CN" altLang="en-US" sz="2000">
              <a:solidFill>
                <a:schemeClr val="tx2"/>
              </a:solidFill>
            </a:endParaRPr>
          </a:p>
        </p:txBody>
      </p:sp>
      <p:sp>
        <p:nvSpPr>
          <p:cNvPr id="70694" name="文本框 78879">
            <a:extLst>
              <a:ext uri="{FF2B5EF4-FFF2-40B4-BE49-F238E27FC236}">
                <a16:creationId xmlns:a16="http://schemas.microsoft.com/office/drawing/2014/main" id="{0EF8CECC-E4B1-26C4-D319-938F274C56B1}"/>
              </a:ext>
            </a:extLst>
          </p:cNvPr>
          <p:cNvSpPr txBox="1">
            <a:spLocks noChangeArrowheads="1"/>
          </p:cNvSpPr>
          <p:nvPr/>
        </p:nvSpPr>
        <p:spPr bwMode="auto">
          <a:xfrm>
            <a:off x="2719383" y="2582408"/>
            <a:ext cx="488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6</a:t>
            </a:r>
            <a:endParaRPr lang="zh-CN" altLang="en-US" sz="2000" dirty="0">
              <a:solidFill>
                <a:schemeClr val="tx2"/>
              </a:solidFill>
            </a:endParaRPr>
          </a:p>
        </p:txBody>
      </p:sp>
      <p:sp>
        <p:nvSpPr>
          <p:cNvPr id="70696" name="文本框 78881">
            <a:extLst>
              <a:ext uri="{FF2B5EF4-FFF2-40B4-BE49-F238E27FC236}">
                <a16:creationId xmlns:a16="http://schemas.microsoft.com/office/drawing/2014/main" id="{1A2CD485-DFA2-3B73-0019-78789525B8BC}"/>
              </a:ext>
            </a:extLst>
          </p:cNvPr>
          <p:cNvSpPr txBox="1">
            <a:spLocks noChangeArrowheads="1"/>
          </p:cNvSpPr>
          <p:nvPr/>
        </p:nvSpPr>
        <p:spPr bwMode="auto">
          <a:xfrm>
            <a:off x="3692506" y="2592247"/>
            <a:ext cx="495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14</a:t>
            </a:r>
            <a:endParaRPr lang="zh-CN" altLang="en-US" sz="2000" dirty="0">
              <a:solidFill>
                <a:schemeClr val="tx2"/>
              </a:solidFill>
            </a:endParaRPr>
          </a:p>
        </p:txBody>
      </p:sp>
      <p:sp>
        <p:nvSpPr>
          <p:cNvPr id="70698" name="文本框 78883">
            <a:extLst>
              <a:ext uri="{FF2B5EF4-FFF2-40B4-BE49-F238E27FC236}">
                <a16:creationId xmlns:a16="http://schemas.microsoft.com/office/drawing/2014/main" id="{475650A8-C97E-D904-0F1D-EDEF5F371439}"/>
              </a:ext>
            </a:extLst>
          </p:cNvPr>
          <p:cNvSpPr txBox="1">
            <a:spLocks noChangeArrowheads="1"/>
          </p:cNvSpPr>
          <p:nvPr/>
        </p:nvSpPr>
        <p:spPr bwMode="auto">
          <a:xfrm>
            <a:off x="5174516" y="2564899"/>
            <a:ext cx="488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24</a:t>
            </a:r>
            <a:endParaRPr lang="zh-CN" altLang="en-US" sz="2000" dirty="0">
              <a:solidFill>
                <a:schemeClr val="tx2"/>
              </a:solidFill>
            </a:endParaRPr>
          </a:p>
        </p:txBody>
      </p:sp>
      <p:sp>
        <p:nvSpPr>
          <p:cNvPr id="70700" name="文本框 78885">
            <a:extLst>
              <a:ext uri="{FF2B5EF4-FFF2-40B4-BE49-F238E27FC236}">
                <a16:creationId xmlns:a16="http://schemas.microsoft.com/office/drawing/2014/main" id="{A79E240E-42DA-26F7-87B1-9142E2802E39}"/>
              </a:ext>
            </a:extLst>
          </p:cNvPr>
          <p:cNvSpPr txBox="1">
            <a:spLocks noChangeArrowheads="1"/>
          </p:cNvSpPr>
          <p:nvPr/>
        </p:nvSpPr>
        <p:spPr bwMode="auto">
          <a:xfrm>
            <a:off x="5888487" y="2583973"/>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26</a:t>
            </a:r>
            <a:endParaRPr lang="zh-CN" altLang="en-US" sz="2000" dirty="0">
              <a:solidFill>
                <a:schemeClr val="tx2"/>
              </a:solidFill>
            </a:endParaRPr>
          </a:p>
        </p:txBody>
      </p:sp>
      <p:sp>
        <p:nvSpPr>
          <p:cNvPr id="70708" name="文本框 78893">
            <a:extLst>
              <a:ext uri="{FF2B5EF4-FFF2-40B4-BE49-F238E27FC236}">
                <a16:creationId xmlns:a16="http://schemas.microsoft.com/office/drawing/2014/main" id="{F4229FE0-871B-5B95-4454-5C1E8E4440CF}"/>
              </a:ext>
            </a:extLst>
          </p:cNvPr>
          <p:cNvSpPr txBox="1">
            <a:spLocks noChangeArrowheads="1"/>
          </p:cNvSpPr>
          <p:nvPr/>
        </p:nvSpPr>
        <p:spPr bwMode="auto">
          <a:xfrm>
            <a:off x="4982849" y="3045507"/>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zh-CN" altLang="en-US" sz="1800" dirty="0">
                <a:solidFill>
                  <a:schemeClr val="tx2"/>
                </a:solidFill>
              </a:rPr>
              <a:t>时间</a:t>
            </a:r>
          </a:p>
        </p:txBody>
      </p:sp>
      <p:sp>
        <p:nvSpPr>
          <p:cNvPr id="8" name="标题 717825">
            <a:extLst>
              <a:ext uri="{FF2B5EF4-FFF2-40B4-BE49-F238E27FC236}">
                <a16:creationId xmlns:a16="http://schemas.microsoft.com/office/drawing/2014/main" id="{E87B9BE1-A6A6-478D-D0B1-B31E2DE4837B}"/>
              </a:ext>
            </a:extLst>
          </p:cNvPr>
          <p:cNvSpPr>
            <a:spLocks noGrp="1" noChangeArrowheads="1"/>
          </p:cNvSpPr>
          <p:nvPr>
            <p:ph type="title"/>
          </p:nvPr>
        </p:nvSpPr>
        <p:spPr>
          <a:xfrm>
            <a:off x="527074" y="718873"/>
            <a:ext cx="8207375" cy="669509"/>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）优先级调度算法</a:t>
            </a:r>
          </a:p>
        </p:txBody>
      </p:sp>
      <p:sp>
        <p:nvSpPr>
          <p:cNvPr id="4" name="文本框 78885">
            <a:extLst>
              <a:ext uri="{FF2B5EF4-FFF2-40B4-BE49-F238E27FC236}">
                <a16:creationId xmlns:a16="http://schemas.microsoft.com/office/drawing/2014/main" id="{5ADDC551-1A82-749B-09D1-FCCDF38F2527}"/>
              </a:ext>
            </a:extLst>
          </p:cNvPr>
          <p:cNvSpPr txBox="1">
            <a:spLocks noChangeArrowheads="1"/>
          </p:cNvSpPr>
          <p:nvPr/>
        </p:nvSpPr>
        <p:spPr bwMode="auto">
          <a:xfrm>
            <a:off x="6921235" y="2592247"/>
            <a:ext cx="442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30</a:t>
            </a:r>
            <a:endParaRPr lang="zh-CN" altLang="en-US" sz="2000" dirty="0">
              <a:solidFill>
                <a:schemeClr val="tx2"/>
              </a:solidFill>
            </a:endParaRPr>
          </a:p>
        </p:txBody>
      </p:sp>
      <p:sp>
        <p:nvSpPr>
          <p:cNvPr id="6" name="文本框 78874">
            <a:extLst>
              <a:ext uri="{FF2B5EF4-FFF2-40B4-BE49-F238E27FC236}">
                <a16:creationId xmlns:a16="http://schemas.microsoft.com/office/drawing/2014/main" id="{263CFD12-7718-B5D5-416B-53E35B156650}"/>
              </a:ext>
            </a:extLst>
          </p:cNvPr>
          <p:cNvSpPr txBox="1">
            <a:spLocks noChangeArrowheads="1"/>
          </p:cNvSpPr>
          <p:nvPr/>
        </p:nvSpPr>
        <p:spPr bwMode="auto">
          <a:xfrm>
            <a:off x="2178740" y="1864636"/>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P2</a:t>
            </a:r>
            <a:endParaRPr lang="zh-CN" altLang="en-US" sz="1800" dirty="0">
              <a:solidFill>
                <a:schemeClr val="tx2"/>
              </a:solidFill>
            </a:endParaRPr>
          </a:p>
        </p:txBody>
      </p:sp>
      <p:sp>
        <p:nvSpPr>
          <p:cNvPr id="9" name="文本框 78874">
            <a:extLst>
              <a:ext uri="{FF2B5EF4-FFF2-40B4-BE49-F238E27FC236}">
                <a16:creationId xmlns:a16="http://schemas.microsoft.com/office/drawing/2014/main" id="{250CB31D-D0B3-3284-7757-51D8ACB87A5C}"/>
              </a:ext>
            </a:extLst>
          </p:cNvPr>
          <p:cNvSpPr txBox="1">
            <a:spLocks noChangeArrowheads="1"/>
          </p:cNvSpPr>
          <p:nvPr/>
        </p:nvSpPr>
        <p:spPr bwMode="auto">
          <a:xfrm>
            <a:off x="3168701" y="1864636"/>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P5</a:t>
            </a:r>
            <a:endParaRPr lang="zh-CN" altLang="en-US" sz="1800" dirty="0">
              <a:solidFill>
                <a:schemeClr val="tx2"/>
              </a:solidFill>
            </a:endParaRPr>
          </a:p>
        </p:txBody>
      </p:sp>
      <p:sp>
        <p:nvSpPr>
          <p:cNvPr id="11" name="文本框 78874">
            <a:extLst>
              <a:ext uri="{FF2B5EF4-FFF2-40B4-BE49-F238E27FC236}">
                <a16:creationId xmlns:a16="http://schemas.microsoft.com/office/drawing/2014/main" id="{E28D0518-7042-0EA9-5121-867AE608C0FF}"/>
              </a:ext>
            </a:extLst>
          </p:cNvPr>
          <p:cNvSpPr txBox="1">
            <a:spLocks noChangeArrowheads="1"/>
          </p:cNvSpPr>
          <p:nvPr/>
        </p:nvSpPr>
        <p:spPr bwMode="auto">
          <a:xfrm>
            <a:off x="4347863" y="1885110"/>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P1</a:t>
            </a:r>
            <a:endParaRPr lang="zh-CN" altLang="en-US" sz="1800" dirty="0">
              <a:solidFill>
                <a:schemeClr val="tx2"/>
              </a:solidFill>
            </a:endParaRPr>
          </a:p>
        </p:txBody>
      </p:sp>
      <p:sp>
        <p:nvSpPr>
          <p:cNvPr id="13" name="文本框 78874">
            <a:extLst>
              <a:ext uri="{FF2B5EF4-FFF2-40B4-BE49-F238E27FC236}">
                <a16:creationId xmlns:a16="http://schemas.microsoft.com/office/drawing/2014/main" id="{CA95002B-2A5F-0617-C5CC-45F8C62FAF34}"/>
              </a:ext>
            </a:extLst>
          </p:cNvPr>
          <p:cNvSpPr txBox="1">
            <a:spLocks noChangeArrowheads="1"/>
          </p:cNvSpPr>
          <p:nvPr/>
        </p:nvSpPr>
        <p:spPr bwMode="auto">
          <a:xfrm>
            <a:off x="5527025" y="1864636"/>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P3</a:t>
            </a:r>
            <a:endParaRPr lang="zh-CN" altLang="en-US" sz="1800" dirty="0">
              <a:solidFill>
                <a:schemeClr val="tx2"/>
              </a:solidFill>
            </a:endParaRPr>
          </a:p>
        </p:txBody>
      </p:sp>
      <p:sp>
        <p:nvSpPr>
          <p:cNvPr id="14" name="文本框 78874">
            <a:extLst>
              <a:ext uri="{FF2B5EF4-FFF2-40B4-BE49-F238E27FC236}">
                <a16:creationId xmlns:a16="http://schemas.microsoft.com/office/drawing/2014/main" id="{A09BCC49-1340-8612-6761-FC710D64844F}"/>
              </a:ext>
            </a:extLst>
          </p:cNvPr>
          <p:cNvSpPr txBox="1">
            <a:spLocks noChangeArrowheads="1"/>
          </p:cNvSpPr>
          <p:nvPr/>
        </p:nvSpPr>
        <p:spPr bwMode="auto">
          <a:xfrm>
            <a:off x="6331399" y="1860303"/>
            <a:ext cx="5657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a:r>
              <a:rPr lang="en-US" altLang="zh-CN" sz="2000" dirty="0">
                <a:solidFill>
                  <a:schemeClr val="tx2"/>
                </a:solidFill>
              </a:rPr>
              <a:t>P4</a:t>
            </a:r>
            <a:endParaRPr lang="zh-CN" altLang="en-US" sz="1800" dirty="0">
              <a:solidFill>
                <a:schemeClr val="tx2"/>
              </a:solidFill>
            </a:endParaRPr>
          </a:p>
        </p:txBody>
      </p:sp>
      <p:sp>
        <p:nvSpPr>
          <p:cNvPr id="16" name="标题 717825">
            <a:extLst>
              <a:ext uri="{FF2B5EF4-FFF2-40B4-BE49-F238E27FC236}">
                <a16:creationId xmlns:a16="http://schemas.microsoft.com/office/drawing/2014/main" id="{E755BB2A-4F05-EA17-EE58-DCDA1D0197FC}"/>
              </a:ext>
            </a:extLst>
          </p:cNvPr>
          <p:cNvSpPr txBox="1">
            <a:spLocks noChangeArrowheads="1"/>
          </p:cNvSpPr>
          <p:nvPr/>
        </p:nvSpPr>
        <p:spPr bwMode="auto">
          <a:xfrm>
            <a:off x="684336" y="3796069"/>
            <a:ext cx="8207375"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latin typeface="黑体" panose="02010609060101010101" pitchFamily="49" charset="-122"/>
                <a:ea typeface="黑体" panose="02010609060101010101" pitchFamily="49" charset="-122"/>
              </a:rPr>
              <a:t>平均周转时间为</a:t>
            </a:r>
            <a:r>
              <a:rPr lang="en-US" altLang="zh-CN" dirty="0">
                <a:latin typeface="黑体" panose="02010609060101010101" pitchFamily="49" charset="-122"/>
                <a:ea typeface="黑体" panose="02010609060101010101" pitchFamily="49" charset="-122"/>
              </a:rPr>
              <a:t>(6+14+24+26+30)/5=20</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4463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780289">
            <a:extLst>
              <a:ext uri="{FF2B5EF4-FFF2-40B4-BE49-F238E27FC236}">
                <a16:creationId xmlns:a16="http://schemas.microsoft.com/office/drawing/2014/main" id="{82F99ED6-C683-4016-8297-7AD6B72006B5}"/>
              </a:ext>
            </a:extLst>
          </p:cNvPr>
          <p:cNvSpPr>
            <a:spLocks noGrp="1" noChangeArrowheads="1"/>
          </p:cNvSpPr>
          <p:nvPr>
            <p:ph type="title"/>
          </p:nvPr>
        </p:nvSpPr>
        <p:spPr/>
        <p:txBody>
          <a:bodyPr/>
          <a:lstStyle/>
          <a:p>
            <a:pPr eaLnBrk="1" hangingPunct="1">
              <a:lnSpc>
                <a:spcPct val="140000"/>
              </a:lnSpc>
            </a:pPr>
            <a:r>
              <a:rPr lang="en-US" altLang="zh-CN" dirty="0"/>
              <a:t> </a:t>
            </a:r>
            <a:r>
              <a:rPr lang="zh-CN" altLang="en-US" dirty="0"/>
              <a:t>　　　　　　</a:t>
            </a:r>
            <a:r>
              <a:rPr lang="en-US" altLang="zh-CN" sz="3200" dirty="0">
                <a:latin typeface="黑体" panose="02010609060101010101" pitchFamily="49" charset="-122"/>
                <a:ea typeface="黑体" panose="02010609060101010101" pitchFamily="49" charset="-122"/>
              </a:rPr>
              <a:t>3.5  </a:t>
            </a:r>
            <a:r>
              <a:rPr lang="zh-CN" altLang="en-US" sz="3200" dirty="0">
                <a:latin typeface="黑体" panose="02010609060101010101" pitchFamily="49" charset="-122"/>
                <a:ea typeface="黑体" panose="02010609060101010101" pitchFamily="49" charset="-122"/>
              </a:rPr>
              <a:t>死 锁 概 述</a:t>
            </a:r>
            <a:br>
              <a:rPr lang="zh-CN" altLang="en-US" sz="3200" dirty="0">
                <a:latin typeface="黑体" panose="02010609060101010101" pitchFamily="49" charset="-122"/>
                <a:ea typeface="黑体" panose="02010609060101010101" pitchFamily="49" charset="-122"/>
              </a:rPr>
            </a:br>
            <a:br>
              <a:rPr lang="zh-CN" altLang="en-US"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3.5.1  </a:t>
            </a:r>
            <a:r>
              <a:rPr lang="zh-CN" altLang="en-US" dirty="0">
                <a:latin typeface="黑体" panose="02010609060101010101" pitchFamily="49" charset="-122"/>
                <a:ea typeface="黑体" panose="02010609060101010101" pitchFamily="49" charset="-122"/>
              </a:rPr>
              <a:t>资源问题</a:t>
            </a:r>
            <a:br>
              <a:rPr lang="zh-CN" altLang="en-US" dirty="0">
                <a:latin typeface="黑体" panose="02010609060101010101" pitchFamily="49" charset="-122"/>
                <a:ea typeface="黑体" panose="02010609060101010101" pitchFamily="49" charset="-122"/>
              </a:rPr>
            </a:br>
            <a:r>
              <a:rPr lang="zh-CN" altLang="en-US" dirty="0"/>
              <a:t>　　在系统中有许多不同类型的资源，其中可以引起死锁的主要是，需要采用互斥访问方法的、不可以被抢占的资源，即在前面介绍的临界资源。</a:t>
            </a:r>
          </a:p>
        </p:txBody>
      </p:sp>
      <p:sp>
        <p:nvSpPr>
          <p:cNvPr id="83971" name="文本占位符 780290">
            <a:extLst>
              <a:ext uri="{FF2B5EF4-FFF2-40B4-BE49-F238E27FC236}">
                <a16:creationId xmlns:a16="http://schemas.microsoft.com/office/drawing/2014/main" id="{0180AD25-7457-4C3A-991B-B5827D52AF33}"/>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781313">
            <a:extLst>
              <a:ext uri="{FF2B5EF4-FFF2-40B4-BE49-F238E27FC236}">
                <a16:creationId xmlns:a16="http://schemas.microsoft.com/office/drawing/2014/main" id="{8F4BDE38-2523-4B7D-9EDC-32D2D068B20B}"/>
              </a:ext>
            </a:extLst>
          </p:cNvPr>
          <p:cNvSpPr>
            <a:spLocks noGrp="1" noChangeArrowheads="1"/>
          </p:cNvSpPr>
          <p:nvPr>
            <p:ph type="title"/>
          </p:nvPr>
        </p:nvSpPr>
        <p:spPr/>
        <p:txBody>
          <a:bodyPr/>
          <a:lstStyle/>
          <a:p>
            <a:pPr eaLnBrk="1" hangingPunct="1">
              <a:lnSpc>
                <a:spcPct val="120000"/>
              </a:lnSpc>
            </a:pPr>
            <a:r>
              <a:rPr lang="zh-CN" altLang="en-US" dirty="0"/>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可重用性资源和消耗性资源</a:t>
            </a:r>
            <a:br>
              <a:rPr lang="zh-CN" altLang="en-US" dirty="0"/>
            </a:br>
            <a:r>
              <a:rPr lang="zh-CN" altLang="en-US" dirty="0"/>
              <a:t>　　</a:t>
            </a:r>
            <a:r>
              <a:rPr lang="en-US" altLang="zh-CN" dirty="0"/>
              <a:t>1) </a:t>
            </a:r>
            <a:r>
              <a:rPr lang="zh-CN" altLang="en-US" dirty="0"/>
              <a:t>可重用性资源 </a:t>
            </a:r>
            <a:br>
              <a:rPr lang="zh-CN" altLang="en-US" dirty="0"/>
            </a:br>
            <a:r>
              <a:rPr lang="zh-CN" altLang="en-US" dirty="0"/>
              <a:t>　　可重用性资源是一种可供用户重复使用多次的资源，它具有如下性质：</a:t>
            </a:r>
            <a:br>
              <a:rPr lang="zh-CN" altLang="en-US" dirty="0"/>
            </a:br>
            <a:r>
              <a:rPr lang="zh-CN" altLang="en-US" dirty="0"/>
              <a:t>　　</a:t>
            </a:r>
            <a:r>
              <a:rPr lang="en-US" altLang="zh-CN" dirty="0"/>
              <a:t>(1) </a:t>
            </a:r>
            <a:r>
              <a:rPr lang="zh-CN" altLang="en-US" dirty="0"/>
              <a:t>每一个可重用性资源中的单元只能分配给一个进程使用，不允许多个进程共享。</a:t>
            </a:r>
            <a:br>
              <a:rPr lang="zh-CN" altLang="en-US" dirty="0"/>
            </a:br>
            <a:r>
              <a:rPr lang="zh-CN" altLang="en-US" dirty="0"/>
              <a:t>　　</a:t>
            </a:r>
            <a:r>
              <a:rPr lang="en-US" altLang="zh-CN" dirty="0"/>
              <a:t>(2) </a:t>
            </a:r>
            <a:r>
              <a:rPr lang="zh-CN" altLang="en-US" dirty="0"/>
              <a:t>进程在使用可重用性资源时，须按照这样的顺序：</a:t>
            </a:r>
            <a:r>
              <a:rPr lang="en-US" altLang="zh-CN" dirty="0"/>
              <a:t>① </a:t>
            </a:r>
            <a:r>
              <a:rPr lang="zh-CN" altLang="en-US" dirty="0"/>
              <a:t>请求资源。如果请求资源失败，请求进程将会被阻塞或循环等待。</a:t>
            </a:r>
            <a:r>
              <a:rPr lang="en-US" altLang="zh-CN" dirty="0"/>
              <a:t>② </a:t>
            </a:r>
            <a:r>
              <a:rPr lang="zh-CN" altLang="en-US" dirty="0"/>
              <a:t>使用资源。</a:t>
            </a:r>
            <a:r>
              <a:rPr lang="en-US" altLang="zh-CN" dirty="0"/>
              <a:t>③ </a:t>
            </a:r>
            <a:r>
              <a:rPr lang="zh-CN" altLang="en-US" dirty="0"/>
              <a:t>释放资源。</a:t>
            </a:r>
            <a:br>
              <a:rPr lang="zh-CN" altLang="en-US" dirty="0"/>
            </a:br>
            <a:r>
              <a:rPr lang="zh-CN" altLang="en-US" dirty="0"/>
              <a:t>　　</a:t>
            </a:r>
            <a:r>
              <a:rPr lang="en-US" altLang="zh-CN" dirty="0"/>
              <a:t>(3) </a:t>
            </a:r>
            <a:r>
              <a:rPr lang="zh-CN" altLang="en-US" dirty="0"/>
              <a:t>系统中每一类可重用性资源中的单元数目是相对固定的，进程在运行期间既不能创建也不能删除它。</a:t>
            </a:r>
            <a:br>
              <a:rPr lang="en-US" altLang="zh-CN" dirty="0"/>
            </a:br>
            <a:r>
              <a:rPr lang="en-US" altLang="zh-CN" dirty="0"/>
              <a:t>        </a:t>
            </a:r>
            <a:r>
              <a:rPr lang="zh-CN" altLang="en-US" dirty="0"/>
              <a:t>对资源的请求和释放通常都是利用系统调用来实现的。</a:t>
            </a:r>
          </a:p>
        </p:txBody>
      </p:sp>
      <p:sp>
        <p:nvSpPr>
          <p:cNvPr id="84995" name="文本占位符 781314">
            <a:extLst>
              <a:ext uri="{FF2B5EF4-FFF2-40B4-BE49-F238E27FC236}">
                <a16:creationId xmlns:a16="http://schemas.microsoft.com/office/drawing/2014/main" id="{31DC6435-45E8-428D-AE66-3EBD2AAD689F}"/>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782337">
            <a:extLst>
              <a:ext uri="{FF2B5EF4-FFF2-40B4-BE49-F238E27FC236}">
                <a16:creationId xmlns:a16="http://schemas.microsoft.com/office/drawing/2014/main" id="{410C4820-B6B1-4DFE-A4D0-19DCA1EA02C5}"/>
              </a:ext>
            </a:extLst>
          </p:cNvPr>
          <p:cNvSpPr>
            <a:spLocks noGrp="1" noChangeArrowheads="1"/>
          </p:cNvSpPr>
          <p:nvPr>
            <p:ph type="title"/>
          </p:nvPr>
        </p:nvSpPr>
        <p:spPr/>
        <p:txBody>
          <a:bodyPr/>
          <a:lstStyle/>
          <a:p>
            <a:pPr eaLnBrk="1" hangingPunct="1"/>
            <a:r>
              <a:rPr lang="zh-CN" altLang="en-US"/>
              <a:t>　　</a:t>
            </a:r>
            <a:r>
              <a:rPr lang="en-US" altLang="zh-CN"/>
              <a:t>2) </a:t>
            </a:r>
            <a:r>
              <a:rPr lang="zh-CN" altLang="en-US"/>
              <a:t>可消耗性资源</a:t>
            </a:r>
            <a:br>
              <a:rPr lang="zh-CN" altLang="en-US"/>
            </a:br>
            <a:r>
              <a:rPr lang="zh-CN" altLang="en-US"/>
              <a:t>　　可消耗性资源又称为临时性资源，它是在进程运行期间，由进程动态地创建和消耗的，它具有如下性质：</a:t>
            </a:r>
            <a:r>
              <a:rPr lang="en-US" altLang="zh-CN"/>
              <a:t>① </a:t>
            </a:r>
            <a:r>
              <a:rPr lang="zh-CN" altLang="en-US"/>
              <a:t>每一类可消耗性资源的单元数目在进程运行期间是可以不断变化的，有时它可以有许多，有时可能为</a:t>
            </a:r>
            <a:r>
              <a:rPr lang="en-US" altLang="zh-CN"/>
              <a:t>0</a:t>
            </a:r>
            <a:r>
              <a:rPr lang="zh-CN" altLang="en-US"/>
              <a:t>；</a:t>
            </a:r>
            <a:r>
              <a:rPr lang="en-US" altLang="zh-CN"/>
              <a:t>② </a:t>
            </a:r>
            <a:r>
              <a:rPr lang="zh-CN" altLang="en-US"/>
              <a:t>进程在运行过程中，可以不断地创造可消耗性资源的单元，将它们放入该资源类的缓冲区中，以增加该资源类的单元数目。</a:t>
            </a:r>
            <a:r>
              <a:rPr lang="en-US" altLang="zh-CN"/>
              <a:t>③ </a:t>
            </a:r>
            <a:r>
              <a:rPr lang="zh-CN" altLang="en-US"/>
              <a:t>进程在运行过程中，可以请求若干个可消耗性资源单元，用于进程自己的消耗，不再将它们返回给该资源类中。 </a:t>
            </a:r>
          </a:p>
        </p:txBody>
      </p:sp>
      <p:sp>
        <p:nvSpPr>
          <p:cNvPr id="86019" name="文本占位符 782338">
            <a:extLst>
              <a:ext uri="{FF2B5EF4-FFF2-40B4-BE49-F238E27FC236}">
                <a16:creationId xmlns:a16="http://schemas.microsoft.com/office/drawing/2014/main" id="{A2777950-E2CF-4D44-9829-1BA335EE3FE7}"/>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783361">
            <a:extLst>
              <a:ext uri="{FF2B5EF4-FFF2-40B4-BE49-F238E27FC236}">
                <a16:creationId xmlns:a16="http://schemas.microsoft.com/office/drawing/2014/main" id="{60EC0911-2D3C-401C-9863-A202B7EA8BEC}"/>
              </a:ext>
            </a:extLst>
          </p:cNvPr>
          <p:cNvSpPr>
            <a:spLocks noGrp="1"/>
          </p:cNvSpPr>
          <p:nvPr>
            <p:ph type="title"/>
          </p:nvPr>
        </p:nvSpPr>
        <p:spPr/>
        <p:txBody>
          <a:bodyPr/>
          <a:lstStyle/>
          <a:p>
            <a:pPr eaLnBrk="1" hangingPunct="1">
              <a:lnSpc>
                <a:spcPct val="140000"/>
              </a:lnSpc>
              <a:defRPr/>
            </a:pPr>
            <a:r>
              <a:rPr lang="zh-CN" altLang="en-US" noProof="1"/>
              <a:t>　　</a:t>
            </a:r>
            <a:r>
              <a:rPr lang="en-US" altLang="zh-CN" noProof="1">
                <a:latin typeface="黑体" panose="02010609060101010101" pitchFamily="2" charset="-122"/>
                <a:ea typeface="黑体" panose="02010609060101010101" pitchFamily="2" charset="-122"/>
              </a:rPr>
              <a:t>2. </a:t>
            </a:r>
            <a:r>
              <a:rPr lang="zh-CN" altLang="en-US" noProof="1">
                <a:latin typeface="黑体" panose="02010609060101010101" pitchFamily="2" charset="-122"/>
                <a:ea typeface="黑体" panose="02010609060101010101" pitchFamily="2" charset="-122"/>
              </a:rPr>
              <a:t>可抢占性资源和不可抢占性资源</a:t>
            </a:r>
            <a:br>
              <a:rPr lang="zh-CN" altLang="en-US" dirty="0"/>
            </a:br>
            <a:r>
              <a:rPr lang="zh-CN" altLang="en-US" noProof="1"/>
              <a:t>　　</a:t>
            </a:r>
            <a:r>
              <a:rPr lang="en-US" altLang="zh-CN" noProof="1"/>
              <a:t>1) </a:t>
            </a:r>
            <a:r>
              <a:rPr lang="zh-CN" altLang="en-US" noProof="1"/>
              <a:t>可抢占性资源</a:t>
            </a:r>
            <a:br>
              <a:rPr lang="zh-CN" altLang="en-US" dirty="0"/>
            </a:br>
            <a:r>
              <a:rPr lang="zh-CN" altLang="en-US" noProof="1"/>
              <a:t>　　可把系统中的资源分成两类，一类是可抢占性资源，是指某进程在获得这类资源后，该资源可以再被其它进程或系统抢占。</a:t>
            </a:r>
            <a:r>
              <a:rPr lang="en-US" altLang="zh-CN" noProof="1"/>
              <a:t>CPU</a:t>
            </a:r>
            <a:r>
              <a:rPr lang="zh-CN" altLang="en-US" noProof="1"/>
              <a:t>和内存均属于可抢占性资源，对于这类资源是不会引起死锁的。</a:t>
            </a:r>
            <a:br>
              <a:rPr lang="en-US" altLang="zh-CN" noProof="1"/>
            </a:br>
            <a:r>
              <a:rPr lang="zh-CN" altLang="en-US" noProof="1"/>
              <a:t>　　</a:t>
            </a:r>
            <a:r>
              <a:rPr lang="en-US" altLang="zh-CN" noProof="1"/>
              <a:t>2) </a:t>
            </a:r>
            <a:r>
              <a:rPr lang="zh-CN" altLang="en-US" noProof="1"/>
              <a:t>不可抢占性资源</a:t>
            </a:r>
            <a:br>
              <a:rPr lang="zh-CN" altLang="en-US" dirty="0"/>
            </a:br>
            <a:r>
              <a:rPr lang="zh-CN" altLang="en-US" noProof="1"/>
              <a:t>　　另一类资源是不可抢占性资源，即一旦系统把某资源分配给该进程后，就不能将它强行收回，只能在进程用完后自行释放。 例</a:t>
            </a:r>
            <a:r>
              <a:rPr lang="zh-CN" altLang="en-US" noProof="1">
                <a:sym typeface="+mn-ea"/>
              </a:rPr>
              <a:t>如磁带机，打印机。</a:t>
            </a:r>
            <a:endParaRPr lang="zh-CN" altLang="en-US" noProof="1"/>
          </a:p>
        </p:txBody>
      </p:sp>
      <p:sp>
        <p:nvSpPr>
          <p:cNvPr id="87043" name="文本占位符 783362">
            <a:extLst>
              <a:ext uri="{FF2B5EF4-FFF2-40B4-BE49-F238E27FC236}">
                <a16:creationId xmlns:a16="http://schemas.microsoft.com/office/drawing/2014/main" id="{C88D98C8-349B-45EC-A9A9-5AAF09EB2BB4}"/>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713729">
            <a:extLst>
              <a:ext uri="{FF2B5EF4-FFF2-40B4-BE49-F238E27FC236}">
                <a16:creationId xmlns:a16="http://schemas.microsoft.com/office/drawing/2014/main" id="{B17CF3B9-CE0F-4D1E-9E87-4947A179DE82}"/>
              </a:ext>
            </a:extLst>
          </p:cNvPr>
          <p:cNvSpPr>
            <a:spLocks noGrp="1" noChangeArrowheads="1"/>
          </p:cNvSpPr>
          <p:nvPr>
            <p:ph type="title"/>
          </p:nvPr>
        </p:nvSpPr>
        <p:spPr/>
        <p:txBody>
          <a:bodyPr/>
          <a:lstStyle/>
          <a:p>
            <a:pPr eaLnBrk="1" hangingPunct="1"/>
            <a:r>
              <a:rPr lang="zh-CN" altLang="en-US" dirty="0"/>
              <a:t>　　</a:t>
            </a:r>
            <a:r>
              <a:rPr lang="en-US" altLang="zh-CN" dirty="0"/>
              <a:t>(2) </a:t>
            </a:r>
            <a:r>
              <a:rPr lang="zh-CN" altLang="en-US" dirty="0"/>
              <a:t>公平性。公平性是指应使诸进程都获得合理的</a:t>
            </a:r>
            <a:r>
              <a:rPr lang="en-US" altLang="zh-CN" dirty="0"/>
              <a:t>CPU </a:t>
            </a:r>
            <a:r>
              <a:rPr lang="zh-CN" altLang="en-US" dirty="0"/>
              <a:t>时间，不会发生进程饥饿现象。</a:t>
            </a:r>
            <a:br>
              <a:rPr lang="en-US" altLang="zh-CN" dirty="0"/>
            </a:br>
            <a:r>
              <a:rPr lang="zh-CN" altLang="en-US" dirty="0"/>
              <a:t>　　</a:t>
            </a:r>
            <a:r>
              <a:rPr lang="en-US" altLang="zh-CN" dirty="0"/>
              <a:t>(3) </a:t>
            </a:r>
            <a:r>
              <a:rPr lang="zh-CN" altLang="en-US" dirty="0"/>
              <a:t>平衡性。</a:t>
            </a:r>
            <a:br>
              <a:rPr lang="en-US" altLang="zh-CN" dirty="0"/>
            </a:br>
            <a:r>
              <a:rPr lang="zh-CN" altLang="en-US" dirty="0"/>
              <a:t>　　</a:t>
            </a:r>
            <a:r>
              <a:rPr lang="en-US" altLang="zh-CN" dirty="0"/>
              <a:t>(4) </a:t>
            </a:r>
            <a:r>
              <a:rPr lang="zh-CN" altLang="en-US" dirty="0"/>
              <a:t>策略强制执行。</a:t>
            </a:r>
          </a:p>
        </p:txBody>
      </p:sp>
      <p:sp>
        <p:nvSpPr>
          <p:cNvPr id="6147" name="文本占位符 713730">
            <a:extLst>
              <a:ext uri="{FF2B5EF4-FFF2-40B4-BE49-F238E27FC236}">
                <a16:creationId xmlns:a16="http://schemas.microsoft.com/office/drawing/2014/main" id="{CC23C99A-3A6D-487D-9FD9-B8BF2F12CE6C}"/>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784385">
            <a:extLst>
              <a:ext uri="{FF2B5EF4-FFF2-40B4-BE49-F238E27FC236}">
                <a16:creationId xmlns:a16="http://schemas.microsoft.com/office/drawing/2014/main" id="{D7648983-84AA-44E6-8C4A-6F4DC97690A2}"/>
              </a:ext>
            </a:extLst>
          </p:cNvPr>
          <p:cNvSpPr>
            <a:spLocks noGrp="1" noChangeArrowheads="1"/>
          </p:cNvSpPr>
          <p:nvPr>
            <p:ph type="title"/>
          </p:nvPr>
        </p:nvSpPr>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3.5.2  </a:t>
            </a:r>
            <a:r>
              <a:rPr lang="zh-CN" altLang="en-US" dirty="0">
                <a:latin typeface="黑体" panose="02010609060101010101" pitchFamily="49" charset="-122"/>
                <a:ea typeface="黑体" panose="02010609060101010101" pitchFamily="49" charset="-122"/>
              </a:rPr>
              <a:t>计算机系统中的死锁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竞争不可抢占性资源引起死锁</a:t>
            </a:r>
            <a:br>
              <a:rPr lang="zh-CN" altLang="en-US" dirty="0">
                <a:latin typeface="黑体" panose="02010609060101010101" pitchFamily="49" charset="-122"/>
                <a:ea typeface="黑体" panose="02010609060101010101" pitchFamily="49" charset="-122"/>
              </a:rPr>
            </a:br>
            <a:r>
              <a:rPr lang="zh-CN" altLang="en-US" dirty="0"/>
              <a:t>　　通常系统中所拥有的不可抢占性资源其数量不足以满足多个进程运行的需要，使得进程在运行过程中，会因争夺资源而陷入僵局。 例如，系统中有两个进程</a:t>
            </a:r>
            <a:r>
              <a:rPr lang="en-US" altLang="zh-CN" dirty="0"/>
              <a:t>P1</a:t>
            </a:r>
            <a:r>
              <a:rPr lang="zh-CN" altLang="en-US" dirty="0"/>
              <a:t>和</a:t>
            </a:r>
            <a:r>
              <a:rPr lang="en-US" altLang="zh-CN" dirty="0"/>
              <a:t>P2</a:t>
            </a:r>
            <a:r>
              <a:rPr lang="zh-CN" altLang="en-US" dirty="0"/>
              <a:t>，他们都准备些两个文件</a:t>
            </a:r>
            <a:r>
              <a:rPr lang="en-US" altLang="zh-CN" dirty="0"/>
              <a:t>F1</a:t>
            </a:r>
            <a:r>
              <a:rPr lang="zh-CN" altLang="en-US" dirty="0"/>
              <a:t>和</a:t>
            </a:r>
            <a:r>
              <a:rPr lang="en-US" altLang="zh-CN" dirty="0"/>
              <a:t>F2</a:t>
            </a:r>
            <a:r>
              <a:rPr lang="zh-CN" altLang="en-US" dirty="0"/>
              <a:t>，这两者都属于不可抢占性资源。下面示出了这段代码。</a:t>
            </a:r>
          </a:p>
        </p:txBody>
      </p:sp>
      <p:sp>
        <p:nvSpPr>
          <p:cNvPr id="88067" name="文本占位符 784386">
            <a:extLst>
              <a:ext uri="{FF2B5EF4-FFF2-40B4-BE49-F238E27FC236}">
                <a16:creationId xmlns:a16="http://schemas.microsoft.com/office/drawing/2014/main" id="{9695039F-B27F-40F0-A8CC-A7A38539089C}"/>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717826">
            <a:extLst>
              <a:ext uri="{FF2B5EF4-FFF2-40B4-BE49-F238E27FC236}">
                <a16:creationId xmlns:a16="http://schemas.microsoft.com/office/drawing/2014/main" id="{0374A517-98FA-8A0B-836E-92C7405A824B}"/>
              </a:ext>
            </a:extLst>
          </p:cNvPr>
          <p:cNvSpPr>
            <a:spLocks noGrp="1" noChangeArrowheads="1"/>
          </p:cNvSpPr>
          <p:nvPr>
            <p:ph idx="1"/>
          </p:nvPr>
        </p:nvSpPr>
        <p:spPr/>
        <p:txBody>
          <a:bodyPr/>
          <a:lstStyle/>
          <a:p>
            <a:pPr algn="r" eaLnBrk="1" hangingPunct="1"/>
            <a:r>
              <a:rPr lang="zh-CN" altLang="zh-CN" sz="1800" dirty="0">
                <a:solidFill>
                  <a:srgbClr val="FFC000"/>
                </a:solidFill>
              </a:rPr>
              <a:t>操作系统的作用</a:t>
            </a:r>
          </a:p>
        </p:txBody>
      </p:sp>
      <p:sp>
        <p:nvSpPr>
          <p:cNvPr id="120836" name="动作按钮: 后退或前一项 717827">
            <a:hlinkClick r:id="" action="ppaction://hlinkshowjump?jump=firstslide" highlightClick="1"/>
            <a:extLst>
              <a:ext uri="{FF2B5EF4-FFF2-40B4-BE49-F238E27FC236}">
                <a16:creationId xmlns:a16="http://schemas.microsoft.com/office/drawing/2014/main" id="{F2FCA416-81CD-5E12-C09A-7A572E409BED}"/>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3" name="文本框 2">
            <a:extLst>
              <a:ext uri="{FF2B5EF4-FFF2-40B4-BE49-F238E27FC236}">
                <a16:creationId xmlns:a16="http://schemas.microsoft.com/office/drawing/2014/main" id="{80EF8BB8-C9DA-3BE8-9C41-D3577262A4BE}"/>
              </a:ext>
            </a:extLst>
          </p:cNvPr>
          <p:cNvSpPr txBox="1"/>
          <p:nvPr/>
        </p:nvSpPr>
        <p:spPr>
          <a:xfrm>
            <a:off x="936104" y="1554435"/>
            <a:ext cx="2699792" cy="1667764"/>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P1</a:t>
            </a:r>
          </a:p>
          <a:p>
            <a:pPr algn="ctr">
              <a:lnSpc>
                <a:spcPct val="150000"/>
              </a:lnSpc>
            </a:pPr>
            <a:r>
              <a:rPr lang="en-US" altLang="zh-CN" sz="2400" dirty="0">
                <a:latin typeface="黑体" panose="02010609060101010101" pitchFamily="49" charset="-122"/>
                <a:ea typeface="黑体" panose="02010609060101010101" pitchFamily="49" charset="-122"/>
                <a:cs typeface="+mj-cs"/>
              </a:rPr>
              <a:t>Open(f1, w);</a:t>
            </a:r>
          </a:p>
          <a:p>
            <a:pPr algn="ctr">
              <a:lnSpc>
                <a:spcPct val="150000"/>
              </a:lnSpc>
            </a:pPr>
            <a:r>
              <a:rPr lang="en-US" altLang="zh-CN" sz="2400" dirty="0">
                <a:latin typeface="黑体" panose="02010609060101010101" pitchFamily="49" charset="-122"/>
                <a:ea typeface="黑体" panose="02010609060101010101" pitchFamily="49" charset="-122"/>
                <a:cs typeface="+mj-cs"/>
              </a:rPr>
              <a:t>Open(f2, w);</a:t>
            </a:r>
          </a:p>
        </p:txBody>
      </p:sp>
      <p:sp>
        <p:nvSpPr>
          <p:cNvPr id="4" name="文本框 3">
            <a:extLst>
              <a:ext uri="{FF2B5EF4-FFF2-40B4-BE49-F238E27FC236}">
                <a16:creationId xmlns:a16="http://schemas.microsoft.com/office/drawing/2014/main" id="{96759DBB-90A7-A165-0B4D-66A7023366D3}"/>
              </a:ext>
            </a:extLst>
          </p:cNvPr>
          <p:cNvSpPr txBox="1"/>
          <p:nvPr/>
        </p:nvSpPr>
        <p:spPr>
          <a:xfrm>
            <a:off x="4427984" y="1554435"/>
            <a:ext cx="2412776" cy="1667764"/>
          </a:xfrm>
          <a:prstGeom prst="rect">
            <a:avLst/>
          </a:prstGeom>
          <a:noFill/>
        </p:spPr>
        <p:txBody>
          <a:bodyPr wrap="square" rtlCol="0">
            <a:spAutoFit/>
          </a:bodyPr>
          <a:lstStyle/>
          <a:p>
            <a:pPr algn="ctr">
              <a:lnSpc>
                <a:spcPct val="150000"/>
              </a:lnSpc>
            </a:pPr>
            <a:r>
              <a:rPr lang="en-US" altLang="zh-CN" sz="2400" dirty="0">
                <a:latin typeface="黑体" panose="02010609060101010101" pitchFamily="49" charset="-122"/>
                <a:ea typeface="黑体" panose="02010609060101010101" pitchFamily="49" charset="-122"/>
                <a:cs typeface="+mj-cs"/>
              </a:rPr>
              <a:t>P2</a:t>
            </a:r>
          </a:p>
          <a:p>
            <a:pPr algn="ctr">
              <a:lnSpc>
                <a:spcPct val="150000"/>
              </a:lnSpc>
            </a:pPr>
            <a:r>
              <a:rPr lang="en-US" altLang="zh-CN" sz="2400" dirty="0">
                <a:latin typeface="黑体" panose="02010609060101010101" pitchFamily="49" charset="-122"/>
                <a:ea typeface="黑体" panose="02010609060101010101" pitchFamily="49" charset="-122"/>
                <a:cs typeface="+mj-cs"/>
              </a:rPr>
              <a:t>Open(f2, w);</a:t>
            </a:r>
          </a:p>
          <a:p>
            <a:pPr algn="ctr">
              <a:lnSpc>
                <a:spcPct val="150000"/>
              </a:lnSpc>
            </a:pPr>
            <a:r>
              <a:rPr lang="en-US" altLang="zh-CN" sz="2400" dirty="0">
                <a:latin typeface="黑体" panose="02010609060101010101" pitchFamily="49" charset="-122"/>
                <a:ea typeface="黑体" panose="02010609060101010101" pitchFamily="49" charset="-122"/>
                <a:cs typeface="+mj-cs"/>
              </a:rPr>
              <a:t>Open(f1, w);</a:t>
            </a:r>
          </a:p>
        </p:txBody>
      </p:sp>
    </p:spTree>
    <p:extLst>
      <p:ext uri="{BB962C8B-B14F-4D97-AF65-F5344CB8AC3E}">
        <p14:creationId xmlns:p14="http://schemas.microsoft.com/office/powerpoint/2010/main" val="735670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785409">
            <a:extLst>
              <a:ext uri="{FF2B5EF4-FFF2-40B4-BE49-F238E27FC236}">
                <a16:creationId xmlns:a16="http://schemas.microsoft.com/office/drawing/2014/main" id="{36FCC096-6941-424D-8C09-DC72948B1AD6}"/>
              </a:ext>
            </a:extLst>
          </p:cNvPr>
          <p:cNvSpPr>
            <a:spLocks noGrp="1" noChangeArrowheads="1"/>
          </p:cNvSpPr>
          <p:nvPr>
            <p:ph type="title"/>
          </p:nvPr>
        </p:nvSpPr>
        <p:spPr>
          <a:xfrm>
            <a:off x="611188" y="692150"/>
            <a:ext cx="7848600" cy="5545138"/>
          </a:xfrm>
        </p:spPr>
        <p:txBody>
          <a:bodyPr/>
          <a:lstStyle/>
          <a:p>
            <a:pPr eaLnBrk="1" hangingPunct="1">
              <a:lnSpc>
                <a:spcPct val="150000"/>
              </a:lnSpc>
            </a:pPr>
            <a:r>
              <a:rPr lang="zh-CN" altLang="en-US" dirty="0"/>
              <a:t>　　如果在</a:t>
            </a:r>
            <a:r>
              <a:rPr lang="en-US" altLang="zh-CN" dirty="0"/>
              <a:t>P1</a:t>
            </a:r>
            <a:r>
              <a:rPr lang="zh-CN" altLang="en-US" dirty="0"/>
              <a:t>打开</a:t>
            </a:r>
            <a:r>
              <a:rPr lang="en-US" altLang="zh-CN" dirty="0"/>
              <a:t>F1</a:t>
            </a:r>
            <a:r>
              <a:rPr lang="zh-CN" altLang="en-US" dirty="0"/>
              <a:t>，</a:t>
            </a:r>
            <a:r>
              <a:rPr lang="en-US" altLang="zh-CN" dirty="0"/>
              <a:t>P2</a:t>
            </a:r>
            <a:r>
              <a:rPr lang="zh-CN" altLang="en-US" dirty="0"/>
              <a:t>打开</a:t>
            </a:r>
            <a:r>
              <a:rPr lang="en-US" altLang="zh-CN" dirty="0"/>
              <a:t>F2</a:t>
            </a:r>
            <a:r>
              <a:rPr lang="zh-CN" altLang="en-US" dirty="0"/>
              <a:t>后，每个进程都占有一个打开的文件，此时就可能出现问题。当</a:t>
            </a:r>
            <a:r>
              <a:rPr lang="en-US" altLang="zh-CN" dirty="0"/>
              <a:t>P1</a:t>
            </a:r>
            <a:r>
              <a:rPr lang="zh-CN" altLang="en-US" dirty="0"/>
              <a:t>试图去打开</a:t>
            </a:r>
            <a:r>
              <a:rPr lang="en-US" altLang="zh-CN" dirty="0"/>
              <a:t>F2</a:t>
            </a:r>
            <a:r>
              <a:rPr lang="zh-CN" altLang="en-US" dirty="0"/>
              <a:t>，而</a:t>
            </a:r>
            <a:r>
              <a:rPr lang="en-US" altLang="zh-CN" dirty="0"/>
              <a:t>P2</a:t>
            </a:r>
            <a:r>
              <a:rPr lang="zh-CN" altLang="en-US" dirty="0"/>
              <a:t>试图去打开</a:t>
            </a:r>
            <a:r>
              <a:rPr lang="en-US" altLang="zh-CN" dirty="0"/>
              <a:t>F1</a:t>
            </a:r>
            <a:r>
              <a:rPr lang="zh-CN" altLang="en-US" dirty="0"/>
              <a:t>时，这两个进程都会因文件已被打开而阻塞，这两个进程将会无限等待下去，而形成死锁。</a:t>
            </a:r>
          </a:p>
        </p:txBody>
      </p:sp>
      <p:sp>
        <p:nvSpPr>
          <p:cNvPr id="89091" name="文本占位符 785410">
            <a:extLst>
              <a:ext uri="{FF2B5EF4-FFF2-40B4-BE49-F238E27FC236}">
                <a16:creationId xmlns:a16="http://schemas.microsoft.com/office/drawing/2014/main" id="{BBD93279-ADD7-46C8-8FDB-0024EFC5E75A}"/>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2158494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785409">
            <a:extLst>
              <a:ext uri="{FF2B5EF4-FFF2-40B4-BE49-F238E27FC236}">
                <a16:creationId xmlns:a16="http://schemas.microsoft.com/office/drawing/2014/main" id="{36FCC096-6941-424D-8C09-DC72948B1AD6}"/>
              </a:ext>
            </a:extLst>
          </p:cNvPr>
          <p:cNvSpPr>
            <a:spLocks noGrp="1" noChangeArrowheads="1"/>
          </p:cNvSpPr>
          <p:nvPr>
            <p:ph type="title"/>
          </p:nvPr>
        </p:nvSpPr>
        <p:spPr>
          <a:xfrm>
            <a:off x="611188" y="692150"/>
            <a:ext cx="7848600" cy="5545138"/>
          </a:xfrm>
        </p:spPr>
        <p:txBody>
          <a:bodyPr/>
          <a:lstStyle/>
          <a:p>
            <a:pPr eaLnBrk="1" hangingPunct="1">
              <a:lnSpc>
                <a:spcPct val="150000"/>
              </a:lnSpc>
            </a:pPr>
            <a:r>
              <a:rPr lang="zh-CN" altLang="en-US" dirty="0"/>
              <a:t>　　我们可将上面的问题利用资源分配图进行描述，用方块代表可重用的资源</a:t>
            </a:r>
            <a:r>
              <a:rPr lang="en-US" altLang="zh-CN" dirty="0"/>
              <a:t>(</a:t>
            </a:r>
            <a:r>
              <a:rPr lang="zh-CN" altLang="en-US" dirty="0"/>
              <a:t>文件</a:t>
            </a:r>
            <a:r>
              <a:rPr lang="en-US" altLang="zh-CN" dirty="0"/>
              <a:t>)</a:t>
            </a:r>
            <a:r>
              <a:rPr lang="zh-CN" altLang="en-US" dirty="0"/>
              <a:t>，用圆圈代表进程，见图</a:t>
            </a:r>
            <a:r>
              <a:rPr lang="en-US" altLang="zh-CN" dirty="0"/>
              <a:t>3-12</a:t>
            </a:r>
            <a:r>
              <a:rPr lang="zh-CN" altLang="en-US" dirty="0"/>
              <a:t>所示。 当箭头从进程指向文件时，表示请求资源；当箭头从资源指向进程时，表示该资源已被分配给该进程。从中可以看出，这时在</a:t>
            </a:r>
            <a:r>
              <a:rPr lang="en-US" altLang="zh-CN" dirty="0"/>
              <a:t>P1</a:t>
            </a:r>
            <a:r>
              <a:rPr lang="zh-CN" altLang="en-US" dirty="0"/>
              <a:t>、</a:t>
            </a:r>
            <a:r>
              <a:rPr lang="en-US" altLang="zh-CN" dirty="0"/>
              <a:t>P2</a:t>
            </a:r>
            <a:r>
              <a:rPr lang="zh-CN" altLang="en-US" dirty="0"/>
              <a:t>及</a:t>
            </a:r>
            <a:r>
              <a:rPr lang="en-US" altLang="zh-CN" dirty="0"/>
              <a:t>F1</a:t>
            </a:r>
            <a:r>
              <a:rPr lang="zh-CN" altLang="en-US" dirty="0"/>
              <a:t>、</a:t>
            </a:r>
            <a:r>
              <a:rPr lang="en-US" altLang="zh-CN" dirty="0"/>
              <a:t>F2</a:t>
            </a:r>
            <a:r>
              <a:rPr lang="zh-CN" altLang="en-US" dirty="0"/>
              <a:t>之间，已经形成了一个环路，说明已进入死锁状态。</a:t>
            </a:r>
          </a:p>
        </p:txBody>
      </p:sp>
      <p:sp>
        <p:nvSpPr>
          <p:cNvPr id="89091" name="文本占位符 785410">
            <a:extLst>
              <a:ext uri="{FF2B5EF4-FFF2-40B4-BE49-F238E27FC236}">
                <a16:creationId xmlns:a16="http://schemas.microsoft.com/office/drawing/2014/main" id="{BBD93279-ADD7-46C8-8FDB-0024EFC5E75A}"/>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786433">
            <a:extLst>
              <a:ext uri="{FF2B5EF4-FFF2-40B4-BE49-F238E27FC236}">
                <a16:creationId xmlns:a16="http://schemas.microsoft.com/office/drawing/2014/main" id="{ECE01953-0BF9-481B-B90A-CD7666B25D20}"/>
              </a:ext>
            </a:extLst>
          </p:cNvPr>
          <p:cNvSpPr>
            <a:spLocks noGrp="1" noChangeArrowheads="1"/>
          </p:cNvSpPr>
          <p:nvPr>
            <p:ph type="title"/>
          </p:nvPr>
        </p:nvSpPr>
        <p:spPr/>
        <p:txBody>
          <a:bodyPr/>
          <a:lstStyle/>
          <a:p>
            <a:pPr eaLnBrk="1" hangingPunct="1"/>
            <a:endParaRPr lang="zh-CN" altLang="zh-CN"/>
          </a:p>
        </p:txBody>
      </p:sp>
      <p:sp>
        <p:nvSpPr>
          <p:cNvPr id="90115" name="文本占位符 786434">
            <a:extLst>
              <a:ext uri="{FF2B5EF4-FFF2-40B4-BE49-F238E27FC236}">
                <a16:creationId xmlns:a16="http://schemas.microsoft.com/office/drawing/2014/main" id="{6B6BD18C-CCEE-4645-BF55-10952920CDEA}"/>
              </a:ext>
            </a:extLst>
          </p:cNvPr>
          <p:cNvSpPr>
            <a:spLocks noGrp="1" noChangeArrowheads="1"/>
          </p:cNvSpPr>
          <p:nvPr>
            <p:ph idx="1"/>
          </p:nvPr>
        </p:nvSpPr>
        <p:spPr/>
        <p:txBody>
          <a:bodyPr/>
          <a:lstStyle/>
          <a:p>
            <a:pPr eaLnBrk="1" hangingPunct="1"/>
            <a:r>
              <a:rPr lang="zh-CN" altLang="en-US"/>
              <a:t>图</a:t>
            </a:r>
            <a:r>
              <a:rPr lang="en-US" altLang="zh-CN"/>
              <a:t>3-12</a:t>
            </a:r>
            <a:r>
              <a:rPr lang="zh-CN" altLang="en-US"/>
              <a:t>　共享文件时的死锁情况 </a:t>
            </a:r>
          </a:p>
        </p:txBody>
      </p:sp>
      <p:pic>
        <p:nvPicPr>
          <p:cNvPr id="90116" name="图片 786435" descr="3-12">
            <a:extLst>
              <a:ext uri="{FF2B5EF4-FFF2-40B4-BE49-F238E27FC236}">
                <a16:creationId xmlns:a16="http://schemas.microsoft.com/office/drawing/2014/main" id="{C8ED0592-0F5E-4C71-B4BD-A577A66FC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052513"/>
            <a:ext cx="46672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787457">
            <a:extLst>
              <a:ext uri="{FF2B5EF4-FFF2-40B4-BE49-F238E27FC236}">
                <a16:creationId xmlns:a16="http://schemas.microsoft.com/office/drawing/2014/main" id="{371BF5F8-E87C-477D-A778-642FE338EF95}"/>
              </a:ext>
            </a:extLst>
          </p:cNvPr>
          <p:cNvSpPr>
            <a:spLocks noGrp="1" noChangeArrowheads="1"/>
          </p:cNvSpPr>
          <p:nvPr>
            <p:ph type="title"/>
          </p:nvPr>
        </p:nvSpPr>
        <p:spPr/>
        <p:txBody>
          <a:bodyPr/>
          <a:lstStyle/>
          <a:p>
            <a:pPr eaLnBrk="1" hangingPunct="1">
              <a:lnSpc>
                <a:spcPct val="150000"/>
              </a:lnSpc>
            </a:pPr>
            <a:r>
              <a:rPr lang="zh-CN" altLang="en-US" dirty="0"/>
              <a:t>　</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竞争可消耗资源引起死锁</a:t>
            </a:r>
            <a:br>
              <a:rPr lang="zh-CN" altLang="en-US" dirty="0">
                <a:latin typeface="黑体" panose="02010609060101010101" pitchFamily="49" charset="-122"/>
                <a:ea typeface="黑体" panose="02010609060101010101" pitchFamily="49" charset="-122"/>
              </a:rPr>
            </a:br>
            <a:r>
              <a:rPr lang="zh-CN" altLang="en-US" dirty="0">
                <a:latin typeface="方正琥珀简体" pitchFamily="65" charset="-122"/>
                <a:ea typeface="方正琥珀简体" pitchFamily="65" charset="-122"/>
              </a:rPr>
              <a:t>　　</a:t>
            </a:r>
            <a:r>
              <a:rPr lang="zh-CN" altLang="en-US" dirty="0"/>
              <a:t>现在进一步介绍竞争可消耗资源所引起的死锁。图</a:t>
            </a:r>
            <a:r>
              <a:rPr lang="en-US" altLang="zh-CN" dirty="0"/>
              <a:t>3-13</a:t>
            </a:r>
            <a:r>
              <a:rPr lang="zh-CN" altLang="en-US" dirty="0"/>
              <a:t>示出了在三个进程之间，在利用消息通信机制进行通信时所形成的死锁情况。 </a:t>
            </a:r>
            <a:br>
              <a:rPr lang="en-US" altLang="zh-CN" dirty="0"/>
            </a:br>
            <a:r>
              <a:rPr lang="en-US" altLang="zh-CN" dirty="0"/>
              <a:t>P1</a:t>
            </a:r>
            <a:r>
              <a:rPr lang="zh-CN" altLang="en-US" dirty="0"/>
              <a:t>产生消息</a:t>
            </a:r>
            <a:r>
              <a:rPr lang="en-US" altLang="zh-CN" dirty="0"/>
              <a:t>m1</a:t>
            </a:r>
            <a:r>
              <a:rPr lang="zh-CN" altLang="en-US" dirty="0"/>
              <a:t>，从</a:t>
            </a:r>
            <a:r>
              <a:rPr lang="en-US" altLang="zh-CN" dirty="0"/>
              <a:t>P3</a:t>
            </a:r>
            <a:r>
              <a:rPr lang="zh-CN" altLang="en-US" dirty="0"/>
              <a:t>接收消息</a:t>
            </a:r>
            <a:r>
              <a:rPr lang="en-US" altLang="zh-CN" dirty="0"/>
              <a:t>m3</a:t>
            </a:r>
            <a:r>
              <a:rPr lang="zh-CN" altLang="en-US" dirty="0"/>
              <a:t>；</a:t>
            </a:r>
            <a:br>
              <a:rPr lang="en-US" altLang="zh-CN" dirty="0"/>
            </a:br>
            <a:r>
              <a:rPr lang="en-US" altLang="zh-CN" dirty="0"/>
              <a:t>P2</a:t>
            </a:r>
            <a:r>
              <a:rPr lang="zh-CN" altLang="en-US" dirty="0"/>
              <a:t>产生消息</a:t>
            </a:r>
            <a:r>
              <a:rPr lang="en-US" altLang="zh-CN" dirty="0"/>
              <a:t>m2</a:t>
            </a:r>
            <a:r>
              <a:rPr lang="zh-CN" altLang="en-US" dirty="0"/>
              <a:t>，从</a:t>
            </a:r>
            <a:r>
              <a:rPr lang="en-US" altLang="zh-CN" dirty="0"/>
              <a:t>P1</a:t>
            </a:r>
            <a:r>
              <a:rPr lang="zh-CN" altLang="en-US" dirty="0"/>
              <a:t>接收消息</a:t>
            </a:r>
            <a:r>
              <a:rPr lang="en-US" altLang="zh-CN" dirty="0"/>
              <a:t>m1</a:t>
            </a:r>
            <a:r>
              <a:rPr lang="zh-CN" altLang="en-US" dirty="0"/>
              <a:t>；</a:t>
            </a:r>
            <a:br>
              <a:rPr lang="en-US" altLang="zh-CN" dirty="0"/>
            </a:br>
            <a:r>
              <a:rPr lang="en-US" altLang="zh-CN" dirty="0"/>
              <a:t>P3</a:t>
            </a:r>
            <a:r>
              <a:rPr lang="zh-CN" altLang="en-US" dirty="0"/>
              <a:t>产生消息</a:t>
            </a:r>
            <a:r>
              <a:rPr lang="en-US" altLang="zh-CN" dirty="0"/>
              <a:t>m3</a:t>
            </a:r>
            <a:r>
              <a:rPr lang="zh-CN" altLang="en-US" dirty="0"/>
              <a:t>，从</a:t>
            </a:r>
            <a:r>
              <a:rPr lang="en-US" altLang="zh-CN" dirty="0"/>
              <a:t>P2</a:t>
            </a:r>
            <a:r>
              <a:rPr lang="zh-CN" altLang="en-US" dirty="0"/>
              <a:t>接收消息</a:t>
            </a:r>
            <a:r>
              <a:rPr lang="en-US" altLang="zh-CN" dirty="0"/>
              <a:t>m2</a:t>
            </a:r>
            <a:r>
              <a:rPr lang="zh-CN" altLang="en-US" dirty="0"/>
              <a:t>。</a:t>
            </a:r>
          </a:p>
        </p:txBody>
      </p:sp>
      <p:sp>
        <p:nvSpPr>
          <p:cNvPr id="91139" name="文本占位符 787458">
            <a:extLst>
              <a:ext uri="{FF2B5EF4-FFF2-40B4-BE49-F238E27FC236}">
                <a16:creationId xmlns:a16="http://schemas.microsoft.com/office/drawing/2014/main" id="{AA9DAE41-DC9C-4B9B-8DE0-1BCB1A39EF4D}"/>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788481">
            <a:extLst>
              <a:ext uri="{FF2B5EF4-FFF2-40B4-BE49-F238E27FC236}">
                <a16:creationId xmlns:a16="http://schemas.microsoft.com/office/drawing/2014/main" id="{E5E488AE-076A-4B8F-8BCA-8773595FB0B2}"/>
              </a:ext>
            </a:extLst>
          </p:cNvPr>
          <p:cNvSpPr>
            <a:spLocks noGrp="1" noChangeArrowheads="1"/>
          </p:cNvSpPr>
          <p:nvPr>
            <p:ph type="title"/>
          </p:nvPr>
        </p:nvSpPr>
        <p:spPr/>
        <p:txBody>
          <a:bodyPr/>
          <a:lstStyle/>
          <a:p>
            <a:pPr eaLnBrk="1" hangingPunct="1"/>
            <a:endParaRPr lang="zh-CN" altLang="zh-CN" dirty="0"/>
          </a:p>
        </p:txBody>
      </p:sp>
      <p:sp>
        <p:nvSpPr>
          <p:cNvPr id="92163" name="文本占位符 788482">
            <a:extLst>
              <a:ext uri="{FF2B5EF4-FFF2-40B4-BE49-F238E27FC236}">
                <a16:creationId xmlns:a16="http://schemas.microsoft.com/office/drawing/2014/main" id="{30FFB771-98B2-498C-B058-396AC04C6B4F}"/>
              </a:ext>
            </a:extLst>
          </p:cNvPr>
          <p:cNvSpPr>
            <a:spLocks noGrp="1" noChangeArrowheads="1"/>
          </p:cNvSpPr>
          <p:nvPr>
            <p:ph idx="1"/>
          </p:nvPr>
        </p:nvSpPr>
        <p:spPr/>
        <p:txBody>
          <a:bodyPr/>
          <a:lstStyle/>
          <a:p>
            <a:pPr eaLnBrk="1" hangingPunct="1"/>
            <a:r>
              <a:rPr lang="en-US" altLang="zh-CN"/>
              <a:t> </a:t>
            </a:r>
            <a:r>
              <a:rPr lang="zh-CN" altLang="en-US"/>
              <a:t>图</a:t>
            </a:r>
            <a:r>
              <a:rPr lang="en-US" altLang="zh-CN"/>
              <a:t>3-13  </a:t>
            </a:r>
            <a:r>
              <a:rPr lang="zh-CN" altLang="en-US"/>
              <a:t>进程之间通信时的死锁 </a:t>
            </a:r>
          </a:p>
        </p:txBody>
      </p:sp>
      <p:pic>
        <p:nvPicPr>
          <p:cNvPr id="92164" name="图片 788483" descr="3-13">
            <a:extLst>
              <a:ext uri="{FF2B5EF4-FFF2-40B4-BE49-F238E27FC236}">
                <a16:creationId xmlns:a16="http://schemas.microsoft.com/office/drawing/2014/main" id="{74CE3661-F2E3-45E3-9BE1-6AA4650F3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052513"/>
            <a:ext cx="4733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787457">
            <a:extLst>
              <a:ext uri="{FF2B5EF4-FFF2-40B4-BE49-F238E27FC236}">
                <a16:creationId xmlns:a16="http://schemas.microsoft.com/office/drawing/2014/main" id="{371BF5F8-E87C-477D-A778-642FE338EF95}"/>
              </a:ext>
            </a:extLst>
          </p:cNvPr>
          <p:cNvSpPr>
            <a:spLocks noGrp="1" noChangeArrowheads="1"/>
          </p:cNvSpPr>
          <p:nvPr>
            <p:ph type="title"/>
          </p:nvPr>
        </p:nvSpPr>
        <p:spPr/>
        <p:txBody>
          <a:bodyPr/>
          <a:lstStyle/>
          <a:p>
            <a:pPr eaLnBrk="1" hangingPunct="1">
              <a:lnSpc>
                <a:spcPct val="150000"/>
              </a:lnSpc>
            </a:pPr>
            <a:r>
              <a:rPr lang="zh-CN" altLang="en-US" dirty="0">
                <a:ea typeface="方正琥珀简体" pitchFamily="65" charset="-122"/>
              </a:rPr>
              <a:t>         </a:t>
            </a:r>
            <a:r>
              <a:rPr lang="zh-CN" altLang="en-US" dirty="0"/>
              <a:t>若</a:t>
            </a:r>
            <a:r>
              <a:rPr lang="en-US" altLang="zh-CN" dirty="0"/>
              <a:t>3</a:t>
            </a:r>
            <a:r>
              <a:rPr lang="zh-CN" altLang="en-US" dirty="0"/>
              <a:t>个进程都先执行接收操作，后执行发送操作，即按下述的运行顺序：</a:t>
            </a:r>
            <a:br>
              <a:rPr lang="en-US" altLang="zh-CN" dirty="0"/>
            </a:br>
            <a:r>
              <a:rPr lang="en-US" altLang="zh-CN" dirty="0"/>
              <a:t>P1</a:t>
            </a:r>
            <a:r>
              <a:rPr lang="zh-CN" altLang="en-US" dirty="0"/>
              <a:t>：</a:t>
            </a:r>
            <a:r>
              <a:rPr lang="en-US" altLang="zh-CN" dirty="0"/>
              <a:t>receive(P3,m3);</a:t>
            </a:r>
            <a:r>
              <a:rPr lang="zh-CN" altLang="en-US" dirty="0"/>
              <a:t> </a:t>
            </a:r>
            <a:r>
              <a:rPr lang="en-US" altLang="zh-CN" dirty="0"/>
              <a:t>send(P2,m1);</a:t>
            </a:r>
            <a:br>
              <a:rPr lang="en-US" altLang="zh-CN" dirty="0"/>
            </a:br>
            <a:r>
              <a:rPr lang="en-US" altLang="zh-CN" dirty="0"/>
              <a:t>P2</a:t>
            </a:r>
            <a:r>
              <a:rPr lang="zh-CN" altLang="en-US" dirty="0"/>
              <a:t>：</a:t>
            </a:r>
            <a:r>
              <a:rPr lang="en-US" altLang="zh-CN" dirty="0"/>
              <a:t>receive(P1,m1);</a:t>
            </a:r>
            <a:r>
              <a:rPr lang="zh-CN" altLang="en-US" dirty="0"/>
              <a:t> </a:t>
            </a:r>
            <a:r>
              <a:rPr lang="en-US" altLang="zh-CN" dirty="0"/>
              <a:t>send(P3,m2);</a:t>
            </a:r>
            <a:br>
              <a:rPr lang="en-US" altLang="zh-CN" dirty="0"/>
            </a:br>
            <a:r>
              <a:rPr lang="en-US" altLang="zh-CN" dirty="0"/>
              <a:t>P3</a:t>
            </a:r>
            <a:r>
              <a:rPr lang="zh-CN" altLang="en-US" dirty="0"/>
              <a:t>：</a:t>
            </a:r>
            <a:r>
              <a:rPr lang="en-US" altLang="zh-CN" dirty="0"/>
              <a:t>receive(P2,m2);</a:t>
            </a:r>
            <a:r>
              <a:rPr lang="zh-CN" altLang="en-US" dirty="0"/>
              <a:t> </a:t>
            </a:r>
            <a:r>
              <a:rPr lang="en-US" altLang="zh-CN" dirty="0"/>
              <a:t>send(P1,m3);</a:t>
            </a:r>
            <a:br>
              <a:rPr lang="en-US" altLang="zh-CN" dirty="0"/>
            </a:br>
            <a:r>
              <a:rPr lang="zh-CN" altLang="en-US" dirty="0"/>
              <a:t>则这</a:t>
            </a:r>
            <a:r>
              <a:rPr lang="en-US" altLang="zh-CN" dirty="0"/>
              <a:t>3</a:t>
            </a:r>
            <a:r>
              <a:rPr lang="zh-CN" altLang="en-US" dirty="0"/>
              <a:t>个进程就会永远阻塞，于是发生了死锁。</a:t>
            </a:r>
          </a:p>
        </p:txBody>
      </p:sp>
      <p:sp>
        <p:nvSpPr>
          <p:cNvPr id="91139" name="文本占位符 787458">
            <a:extLst>
              <a:ext uri="{FF2B5EF4-FFF2-40B4-BE49-F238E27FC236}">
                <a16:creationId xmlns:a16="http://schemas.microsoft.com/office/drawing/2014/main" id="{AA9DAE41-DC9C-4B9B-8DE0-1BCB1A39EF4D}"/>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3367099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789505">
            <a:extLst>
              <a:ext uri="{FF2B5EF4-FFF2-40B4-BE49-F238E27FC236}">
                <a16:creationId xmlns:a16="http://schemas.microsoft.com/office/drawing/2014/main" id="{556AEA37-F496-495E-ABEF-7091DFBA8AC3}"/>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进程推进顺序不当引起死锁</a:t>
            </a:r>
            <a:br>
              <a:rPr lang="zh-CN" altLang="en-US" dirty="0">
                <a:latin typeface="黑体" panose="02010609060101010101" pitchFamily="49" charset="-122"/>
                <a:ea typeface="黑体" panose="02010609060101010101" pitchFamily="49" charset="-122"/>
              </a:rPr>
            </a:br>
            <a:r>
              <a:rPr lang="zh-CN" altLang="en-US" dirty="0"/>
              <a:t>　　除了系统中多个进程对资源的竞争会引发死锁外，进程在运行过程中，对资源进行申请的顺序是否合法，也是在系统中是否会产生死锁的一个重要因素。 </a:t>
            </a:r>
          </a:p>
        </p:txBody>
      </p:sp>
      <p:sp>
        <p:nvSpPr>
          <p:cNvPr id="93187" name="文本占位符 789506">
            <a:extLst>
              <a:ext uri="{FF2B5EF4-FFF2-40B4-BE49-F238E27FC236}">
                <a16:creationId xmlns:a16="http://schemas.microsoft.com/office/drawing/2014/main" id="{61F6930D-BDFC-47F8-A234-0B12EDCED9E2}"/>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790529">
            <a:extLst>
              <a:ext uri="{FF2B5EF4-FFF2-40B4-BE49-F238E27FC236}">
                <a16:creationId xmlns:a16="http://schemas.microsoft.com/office/drawing/2014/main" id="{D0293FC2-3F5D-4478-8024-9499BEC9EF39}"/>
              </a:ext>
            </a:extLst>
          </p:cNvPr>
          <p:cNvSpPr>
            <a:spLocks noGrp="1" noChangeArrowheads="1"/>
          </p:cNvSpPr>
          <p:nvPr>
            <p:ph type="title"/>
          </p:nvPr>
        </p:nvSpPr>
        <p:spPr/>
        <p:txBody>
          <a:bodyPr/>
          <a:lstStyle/>
          <a:p>
            <a:pPr eaLnBrk="1" hangingPunct="1">
              <a:lnSpc>
                <a:spcPct val="140000"/>
              </a:lnSpc>
            </a:pPr>
            <a:r>
              <a:rPr lang="zh-CN" altLang="en-US"/>
              <a:t>　　</a:t>
            </a:r>
            <a:r>
              <a:rPr lang="en-US" altLang="zh-CN"/>
              <a:t>1) </a:t>
            </a:r>
            <a:r>
              <a:rPr lang="zh-CN" altLang="en-US"/>
              <a:t>进程推进顺序合法</a:t>
            </a:r>
            <a:br>
              <a:rPr lang="zh-CN" altLang="en-US"/>
            </a:br>
            <a:r>
              <a:rPr lang="zh-CN" altLang="en-US"/>
              <a:t>　　在进程</a:t>
            </a:r>
            <a:r>
              <a:rPr lang="en-US" altLang="zh-CN"/>
              <a:t>P</a:t>
            </a:r>
            <a:r>
              <a:rPr lang="en-US" altLang="zh-CN" baseline="-25000"/>
              <a:t>1</a:t>
            </a:r>
            <a:r>
              <a:rPr lang="zh-CN" altLang="en-US"/>
              <a:t>和</a:t>
            </a:r>
            <a:r>
              <a:rPr lang="en-US" altLang="zh-CN"/>
              <a:t>P</a:t>
            </a:r>
            <a:r>
              <a:rPr lang="en-US" altLang="zh-CN" baseline="-25000"/>
              <a:t>2</a:t>
            </a:r>
            <a:r>
              <a:rPr lang="zh-CN" altLang="en-US"/>
              <a:t>并发执行时，如果按图</a:t>
            </a:r>
            <a:r>
              <a:rPr lang="en-US" altLang="zh-CN"/>
              <a:t>3-14</a:t>
            </a:r>
            <a:r>
              <a:rPr lang="zh-CN" altLang="en-US"/>
              <a:t>中的曲线</a:t>
            </a:r>
            <a:r>
              <a:rPr lang="en-US" altLang="zh-CN"/>
              <a:t>①</a:t>
            </a:r>
            <a:r>
              <a:rPr lang="zh-CN" altLang="en-US"/>
              <a:t>所示的顺序推进：</a:t>
            </a:r>
            <a:r>
              <a:rPr lang="en-US" altLang="zh-CN"/>
              <a:t>P</a:t>
            </a:r>
            <a:r>
              <a:rPr lang="en-US" altLang="zh-CN" baseline="-25000"/>
              <a:t>1</a:t>
            </a:r>
            <a:r>
              <a:rPr lang="zh-CN" altLang="en-US"/>
              <a:t>：</a:t>
            </a:r>
            <a:r>
              <a:rPr lang="en-US" altLang="zh-CN"/>
              <a:t>Request(R</a:t>
            </a:r>
            <a:r>
              <a:rPr lang="en-US" altLang="zh-CN" baseline="-25000"/>
              <a:t>1</a:t>
            </a:r>
            <a:r>
              <a:rPr lang="en-US" altLang="zh-CN"/>
              <a:t>)→P</a:t>
            </a:r>
            <a:r>
              <a:rPr lang="en-US" altLang="zh-CN" baseline="-25000"/>
              <a:t>1</a:t>
            </a:r>
            <a:r>
              <a:rPr lang="zh-CN" altLang="en-US"/>
              <a:t>：</a:t>
            </a:r>
            <a:r>
              <a:rPr lang="en-US" altLang="zh-CN"/>
              <a:t>Request(R</a:t>
            </a:r>
            <a:r>
              <a:rPr lang="en-US" altLang="zh-CN" baseline="-25000"/>
              <a:t>2</a:t>
            </a:r>
            <a:r>
              <a:rPr lang="en-US" altLang="zh-CN"/>
              <a:t>)→P</a:t>
            </a:r>
            <a:r>
              <a:rPr lang="en-US" altLang="zh-CN" baseline="-25000"/>
              <a:t>1</a:t>
            </a:r>
            <a:r>
              <a:rPr lang="zh-CN" altLang="en-US"/>
              <a:t>：</a:t>
            </a:r>
            <a:r>
              <a:rPr lang="en-US" altLang="zh-CN"/>
              <a:t>Release(R</a:t>
            </a:r>
            <a:r>
              <a:rPr lang="en-US" altLang="zh-CN" baseline="-25000"/>
              <a:t>1</a:t>
            </a:r>
            <a:r>
              <a:rPr lang="en-US" altLang="zh-CN"/>
              <a:t>)→P</a:t>
            </a:r>
            <a:r>
              <a:rPr lang="en-US" altLang="zh-CN" baseline="-25000"/>
              <a:t>1</a:t>
            </a:r>
            <a:r>
              <a:rPr lang="zh-CN" altLang="en-US"/>
              <a:t>：</a:t>
            </a:r>
            <a:r>
              <a:rPr lang="en-US" altLang="zh-CN"/>
              <a:t>Release(R</a:t>
            </a:r>
            <a:r>
              <a:rPr lang="en-US" altLang="zh-CN" baseline="-25000"/>
              <a:t>2</a:t>
            </a:r>
            <a:r>
              <a:rPr lang="en-US" altLang="zh-CN"/>
              <a:t>)→P</a:t>
            </a:r>
            <a:r>
              <a:rPr lang="en-US" altLang="zh-CN" baseline="-25000"/>
              <a:t>1</a:t>
            </a:r>
            <a:r>
              <a:rPr lang="zh-CN" altLang="en-US"/>
              <a:t>：</a:t>
            </a:r>
            <a:r>
              <a:rPr lang="en-US" altLang="zh-CN"/>
              <a:t>Request(R</a:t>
            </a:r>
            <a:r>
              <a:rPr lang="en-US" altLang="zh-CN" baseline="-25000"/>
              <a:t>2</a:t>
            </a:r>
            <a:r>
              <a:rPr lang="en-US" altLang="zh-CN"/>
              <a:t>)→P</a:t>
            </a:r>
            <a:r>
              <a:rPr lang="en-US" altLang="zh-CN" baseline="-25000"/>
              <a:t>2</a:t>
            </a:r>
            <a:r>
              <a:rPr lang="zh-CN" altLang="en-US"/>
              <a:t>：</a:t>
            </a:r>
            <a:r>
              <a:rPr lang="en-US" altLang="zh-CN"/>
              <a:t>Request(R</a:t>
            </a:r>
            <a:r>
              <a:rPr lang="en-US" altLang="zh-CN" baseline="-25000"/>
              <a:t>1</a:t>
            </a:r>
            <a:r>
              <a:rPr lang="en-US" altLang="zh-CN"/>
              <a:t>)→P</a:t>
            </a:r>
            <a:r>
              <a:rPr lang="en-US" altLang="zh-CN" baseline="-25000"/>
              <a:t>2</a:t>
            </a:r>
            <a:r>
              <a:rPr lang="zh-CN" altLang="en-US"/>
              <a:t>：</a:t>
            </a:r>
            <a:r>
              <a:rPr lang="en-US" altLang="zh-CN"/>
              <a:t>Release(R</a:t>
            </a:r>
            <a:r>
              <a:rPr lang="en-US" altLang="zh-CN" baseline="-25000"/>
              <a:t>2</a:t>
            </a:r>
            <a:r>
              <a:rPr lang="en-US" altLang="zh-CN"/>
              <a:t>)→P</a:t>
            </a:r>
            <a:r>
              <a:rPr lang="en-US" altLang="zh-CN" baseline="-25000"/>
              <a:t>2</a:t>
            </a:r>
            <a:r>
              <a:rPr lang="zh-CN" altLang="en-US"/>
              <a:t>：</a:t>
            </a:r>
            <a:r>
              <a:rPr lang="en-US" altLang="zh-CN"/>
              <a:t>Release(R</a:t>
            </a:r>
            <a:r>
              <a:rPr lang="en-US" altLang="zh-CN" baseline="-25000"/>
              <a:t>1</a:t>
            </a:r>
            <a:r>
              <a:rPr lang="en-US" altLang="zh-CN"/>
              <a:t>)→P</a:t>
            </a:r>
            <a:r>
              <a:rPr lang="en-US" altLang="zh-CN" baseline="-25000"/>
              <a:t>2</a:t>
            </a:r>
            <a:r>
              <a:rPr lang="zh-CN" altLang="en-US"/>
              <a:t>，两个进程可顺利完成。类似地，若按图中曲线</a:t>
            </a:r>
            <a:r>
              <a:rPr lang="en-US" altLang="zh-CN"/>
              <a:t>②</a:t>
            </a:r>
            <a:r>
              <a:rPr lang="zh-CN" altLang="en-US"/>
              <a:t>和</a:t>
            </a:r>
            <a:r>
              <a:rPr lang="en-US" altLang="zh-CN"/>
              <a:t>③</a:t>
            </a:r>
            <a:r>
              <a:rPr lang="zh-CN" altLang="en-US"/>
              <a:t>所示的顺序推进，两进程也可以顺利完成。我们称这种不会引起进程死锁的推进顺序是合法的。</a:t>
            </a:r>
          </a:p>
        </p:txBody>
      </p:sp>
      <p:sp>
        <p:nvSpPr>
          <p:cNvPr id="94211" name="文本占位符 790530">
            <a:extLst>
              <a:ext uri="{FF2B5EF4-FFF2-40B4-BE49-F238E27FC236}">
                <a16:creationId xmlns:a16="http://schemas.microsoft.com/office/drawing/2014/main" id="{0386C45B-C189-4424-8661-BD59FF6E62BC}"/>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714753">
            <a:extLst>
              <a:ext uri="{FF2B5EF4-FFF2-40B4-BE49-F238E27FC236}">
                <a16:creationId xmlns:a16="http://schemas.microsoft.com/office/drawing/2014/main" id="{2AAAE5B3-DF29-0C6C-46BE-2C44988E3657}"/>
              </a:ext>
            </a:extLst>
          </p:cNvPr>
          <p:cNvSpPr>
            <a:spLocks noGrp="1" noChangeArrowheads="1"/>
          </p:cNvSpPr>
          <p:nvPr>
            <p:ph type="title"/>
          </p:nvPr>
        </p:nvSpPr>
        <p:spPr/>
        <p:txBody>
          <a:bodyPr/>
          <a:lstStyle/>
          <a:p>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批处理系统的目标</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t>(1) </a:t>
            </a:r>
            <a:r>
              <a:rPr lang="zh-CN" altLang="en-US" dirty="0"/>
              <a:t>平均周转时间短。所谓周转时间，是指从作业被提交给系统开始，到作业完成为止的这段时间间隔（称为作业周转时间）。 </a:t>
            </a:r>
            <a:br>
              <a:rPr lang="zh-CN" altLang="en-US" dirty="0"/>
            </a:br>
            <a:r>
              <a:rPr lang="zh-CN" altLang="en-US" dirty="0"/>
              <a:t>　　作为计算机系统的管理者，总是希望能使平均周转时间最短。可把平均周转时间描述为：</a:t>
            </a:r>
            <a:br>
              <a:rPr lang="en-US" altLang="zh-CN" dirty="0"/>
            </a:br>
            <a:br>
              <a:rPr lang="en-US" altLang="zh-CN" dirty="0"/>
            </a:br>
            <a:br>
              <a:rPr lang="en-US" altLang="zh-CN" dirty="0"/>
            </a:br>
            <a:r>
              <a:rPr lang="zh-CN" altLang="en-US" dirty="0"/>
              <a:t>这里</a:t>
            </a:r>
            <a:r>
              <a:rPr lang="en-US" altLang="zh-CN" dirty="0"/>
              <a:t>n</a:t>
            </a:r>
            <a:r>
              <a:rPr lang="zh-CN" altLang="en-US" dirty="0"/>
              <a:t>是作业个数，</a:t>
            </a:r>
            <a:r>
              <a:rPr lang="en-US" altLang="zh-CN" dirty="0" err="1"/>
              <a:t>T</a:t>
            </a:r>
            <a:r>
              <a:rPr lang="en-US" altLang="zh-CN" baseline="-25000" dirty="0" err="1"/>
              <a:t>i</a:t>
            </a:r>
            <a:r>
              <a:rPr lang="zh-CN" altLang="en-US" dirty="0"/>
              <a:t>是第</a:t>
            </a:r>
            <a:r>
              <a:rPr lang="en-US" altLang="zh-CN" dirty="0" err="1"/>
              <a:t>i</a:t>
            </a:r>
            <a:r>
              <a:rPr lang="zh-CN" altLang="en-US" dirty="0"/>
              <a:t>个作业的周转时间。</a:t>
            </a:r>
          </a:p>
        </p:txBody>
      </p:sp>
      <p:sp>
        <p:nvSpPr>
          <p:cNvPr id="7170" name="文本占位符 714754">
            <a:extLst>
              <a:ext uri="{FF2B5EF4-FFF2-40B4-BE49-F238E27FC236}">
                <a16:creationId xmlns:a16="http://schemas.microsoft.com/office/drawing/2014/main" id="{9CD27606-DDC0-C052-8A39-45BF3918D840}"/>
              </a:ext>
            </a:extLst>
          </p:cNvPr>
          <p:cNvSpPr>
            <a:spLocks noGrp="1" noChangeArrowheads="1"/>
          </p:cNvSpPr>
          <p:nvPr>
            <p:ph idx="1"/>
          </p:nvPr>
        </p:nvSpPr>
        <p:spPr/>
        <p:txBody>
          <a:bodyPr/>
          <a:lstStyle/>
          <a:p>
            <a:endParaRPr lang="zh-CN" altLang="zh-CN"/>
          </a:p>
        </p:txBody>
      </p:sp>
      <p:sp>
        <p:nvSpPr>
          <p:cNvPr id="7171" name="矩形 714756">
            <a:extLst>
              <a:ext uri="{FF2B5EF4-FFF2-40B4-BE49-F238E27FC236}">
                <a16:creationId xmlns:a16="http://schemas.microsoft.com/office/drawing/2014/main" id="{9FA06F9A-E969-5730-210E-EB667C4D305F}"/>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aphicFrame>
        <p:nvGraphicFramePr>
          <p:cNvPr id="7172" name="对象 714755">
            <a:extLst>
              <a:ext uri="{FF2B5EF4-FFF2-40B4-BE49-F238E27FC236}">
                <a16:creationId xmlns:a16="http://schemas.microsoft.com/office/drawing/2014/main" id="{E3E21C4C-FB30-5DBD-74A1-FDBD17082FF4}"/>
              </a:ext>
            </a:extLst>
          </p:cNvPr>
          <p:cNvGraphicFramePr>
            <a:graphicFrameLocks/>
          </p:cNvGraphicFramePr>
          <p:nvPr>
            <p:extLst>
              <p:ext uri="{D42A27DB-BD31-4B8C-83A1-F6EECF244321}">
                <p14:modId xmlns:p14="http://schemas.microsoft.com/office/powerpoint/2010/main" val="4126398427"/>
              </p:ext>
            </p:extLst>
          </p:nvPr>
        </p:nvGraphicFramePr>
        <p:xfrm>
          <a:off x="3347864" y="3592758"/>
          <a:ext cx="1728192" cy="953690"/>
        </p:xfrm>
        <a:graphic>
          <a:graphicData uri="http://schemas.openxmlformats.org/presentationml/2006/ole">
            <mc:AlternateContent xmlns:mc="http://schemas.openxmlformats.org/markup-compatibility/2006">
              <mc:Choice xmlns:v="urn:schemas-microsoft-com:vml" Requires="v">
                <p:oleObj name="Equation" r:id="rId2" imgW="748975" imgH="431613" progId="Equation.DSMT4">
                  <p:embed/>
                </p:oleObj>
              </mc:Choice>
              <mc:Fallback>
                <p:oleObj name="Equation" r:id="rId2" imgW="748975" imgH="431613" progId="Equation.DSMT4">
                  <p:embed/>
                  <p:pic>
                    <p:nvPicPr>
                      <p:cNvPr id="7172" name="对象 714755">
                        <a:extLst>
                          <a:ext uri="{FF2B5EF4-FFF2-40B4-BE49-F238E27FC236}">
                            <a16:creationId xmlns:a16="http://schemas.microsoft.com/office/drawing/2014/main" id="{E3E21C4C-FB30-5DBD-74A1-FDBD17082FF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592758"/>
                        <a:ext cx="1728192" cy="953690"/>
                      </a:xfrm>
                      <a:prstGeom prst="rect">
                        <a:avLst/>
                      </a:prstGeom>
                      <a:solidFill>
                        <a:srgbClr val="FFFFFF"/>
                      </a:solidFill>
                      <a:ln>
                        <a:noFill/>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791553">
            <a:extLst>
              <a:ext uri="{FF2B5EF4-FFF2-40B4-BE49-F238E27FC236}">
                <a16:creationId xmlns:a16="http://schemas.microsoft.com/office/drawing/2014/main" id="{49C0C74F-304D-45E4-9BBF-F928B6221DEC}"/>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t>2) </a:t>
            </a:r>
            <a:r>
              <a:rPr lang="zh-CN" altLang="en-US" dirty="0"/>
              <a:t>进程推进顺序非法</a:t>
            </a:r>
            <a:br>
              <a:rPr lang="zh-CN" altLang="en-US" dirty="0"/>
            </a:br>
            <a:r>
              <a:rPr lang="zh-CN" altLang="en-US" dirty="0"/>
              <a:t>　　若并发进程</a:t>
            </a:r>
            <a:r>
              <a:rPr lang="en-US" altLang="zh-CN" dirty="0"/>
              <a:t>P</a:t>
            </a:r>
            <a:r>
              <a:rPr lang="en-US" altLang="zh-CN" baseline="-25000" dirty="0"/>
              <a:t>1</a:t>
            </a:r>
            <a:r>
              <a:rPr lang="zh-CN" altLang="en-US" dirty="0"/>
              <a:t>和</a:t>
            </a:r>
            <a:r>
              <a:rPr lang="en-US" altLang="zh-CN" dirty="0"/>
              <a:t>P</a:t>
            </a:r>
            <a:r>
              <a:rPr lang="en-US" altLang="zh-CN" baseline="-25000" dirty="0"/>
              <a:t>2</a:t>
            </a:r>
            <a:r>
              <a:rPr lang="zh-CN" altLang="en-US" dirty="0"/>
              <a:t>按图</a:t>
            </a:r>
            <a:r>
              <a:rPr lang="en-US" altLang="zh-CN" dirty="0"/>
              <a:t>3-14</a:t>
            </a:r>
            <a:r>
              <a:rPr lang="zh-CN" altLang="en-US" dirty="0"/>
              <a:t>中曲线</a:t>
            </a:r>
            <a:r>
              <a:rPr lang="en-US" altLang="zh-CN" dirty="0"/>
              <a:t>④</a:t>
            </a:r>
            <a:r>
              <a:rPr lang="zh-CN" altLang="en-US" dirty="0"/>
              <a:t>所示的顺序推进，它们将进入不安全区域</a:t>
            </a:r>
            <a:r>
              <a:rPr lang="en-US" altLang="zh-CN" dirty="0"/>
              <a:t>D</a:t>
            </a:r>
            <a:r>
              <a:rPr lang="zh-CN" altLang="en-US" dirty="0"/>
              <a:t>内。此时</a:t>
            </a:r>
            <a:r>
              <a:rPr lang="en-US" altLang="zh-CN" dirty="0"/>
              <a:t>P</a:t>
            </a:r>
            <a:r>
              <a:rPr lang="en-US" altLang="zh-CN" baseline="-25000" dirty="0"/>
              <a:t>1</a:t>
            </a:r>
            <a:r>
              <a:rPr lang="zh-CN" altLang="en-US" dirty="0"/>
              <a:t>保持了资源</a:t>
            </a:r>
            <a:r>
              <a:rPr lang="en-US" altLang="zh-CN" dirty="0"/>
              <a:t>R</a:t>
            </a:r>
            <a:r>
              <a:rPr lang="en-US" altLang="zh-CN" baseline="-25000" dirty="0"/>
              <a:t>1</a:t>
            </a:r>
            <a:r>
              <a:rPr lang="zh-CN" altLang="en-US" dirty="0"/>
              <a:t>，</a:t>
            </a:r>
            <a:r>
              <a:rPr lang="en-US" altLang="zh-CN" dirty="0"/>
              <a:t>P</a:t>
            </a:r>
            <a:r>
              <a:rPr lang="en-US" altLang="zh-CN" baseline="-25000" dirty="0"/>
              <a:t>2</a:t>
            </a:r>
            <a:r>
              <a:rPr lang="zh-CN" altLang="en-US" dirty="0"/>
              <a:t>保持了资源</a:t>
            </a:r>
            <a:r>
              <a:rPr lang="en-US" altLang="zh-CN" dirty="0"/>
              <a:t>R</a:t>
            </a:r>
            <a:r>
              <a:rPr lang="en-US" altLang="zh-CN" baseline="-25000" dirty="0"/>
              <a:t>2</a:t>
            </a:r>
            <a:r>
              <a:rPr lang="zh-CN" altLang="en-US" dirty="0"/>
              <a:t>，系统处于不安全状态。此刻，如果两个进程继续向前推进，就可能发生死锁。例如，当</a:t>
            </a:r>
            <a:r>
              <a:rPr lang="en-US" altLang="zh-CN" dirty="0"/>
              <a:t>P</a:t>
            </a:r>
            <a:r>
              <a:rPr lang="en-US" altLang="zh-CN" baseline="-25000" dirty="0"/>
              <a:t>1</a:t>
            </a:r>
            <a:r>
              <a:rPr lang="zh-CN" altLang="en-US" dirty="0"/>
              <a:t>运行到</a:t>
            </a:r>
            <a:r>
              <a:rPr lang="en-US" altLang="zh-CN" dirty="0"/>
              <a:t>P</a:t>
            </a:r>
            <a:r>
              <a:rPr lang="en-US" altLang="zh-CN" baseline="-25000" dirty="0"/>
              <a:t>1</a:t>
            </a:r>
            <a:r>
              <a:rPr lang="zh-CN" altLang="en-US" dirty="0"/>
              <a:t>：</a:t>
            </a:r>
            <a:r>
              <a:rPr lang="en-US" altLang="zh-CN" dirty="0"/>
              <a:t>Request(R</a:t>
            </a:r>
            <a:r>
              <a:rPr lang="en-US" altLang="zh-CN" baseline="-25000" dirty="0"/>
              <a:t>2</a:t>
            </a:r>
            <a:r>
              <a:rPr lang="en-US" altLang="zh-CN" dirty="0"/>
              <a:t>)</a:t>
            </a:r>
            <a:r>
              <a:rPr lang="zh-CN" altLang="en-US" dirty="0"/>
              <a:t>时，将因</a:t>
            </a:r>
            <a:r>
              <a:rPr lang="en-US" altLang="zh-CN" dirty="0"/>
              <a:t>R</a:t>
            </a:r>
            <a:r>
              <a:rPr lang="en-US" altLang="zh-CN" baseline="-25000" dirty="0"/>
              <a:t>2</a:t>
            </a:r>
            <a:r>
              <a:rPr lang="zh-CN" altLang="en-US" dirty="0"/>
              <a:t>已被</a:t>
            </a:r>
            <a:r>
              <a:rPr lang="en-US" altLang="zh-CN" dirty="0"/>
              <a:t>P</a:t>
            </a:r>
            <a:r>
              <a:rPr lang="en-US" altLang="zh-CN" baseline="-25000" dirty="0"/>
              <a:t>2</a:t>
            </a:r>
            <a:r>
              <a:rPr lang="zh-CN" altLang="en-US" dirty="0"/>
              <a:t>占用而阻塞；当</a:t>
            </a:r>
            <a:r>
              <a:rPr lang="en-US" altLang="zh-CN" dirty="0"/>
              <a:t>P</a:t>
            </a:r>
            <a:r>
              <a:rPr lang="en-US" altLang="zh-CN" baseline="-25000" dirty="0"/>
              <a:t>2</a:t>
            </a:r>
            <a:r>
              <a:rPr lang="zh-CN" altLang="en-US" dirty="0"/>
              <a:t>运行到</a:t>
            </a:r>
            <a:r>
              <a:rPr lang="en-US" altLang="zh-CN" dirty="0"/>
              <a:t>P</a:t>
            </a:r>
            <a:r>
              <a:rPr lang="en-US" altLang="zh-CN" baseline="-25000" dirty="0"/>
              <a:t>2</a:t>
            </a:r>
            <a:r>
              <a:rPr lang="zh-CN" altLang="en-US" dirty="0"/>
              <a:t>：</a:t>
            </a:r>
            <a:r>
              <a:rPr lang="en-US" altLang="zh-CN" dirty="0"/>
              <a:t>Request(R</a:t>
            </a:r>
            <a:r>
              <a:rPr lang="en-US" altLang="zh-CN" baseline="-25000" dirty="0"/>
              <a:t>1</a:t>
            </a:r>
            <a:r>
              <a:rPr lang="en-US" altLang="zh-CN" dirty="0"/>
              <a:t>)</a:t>
            </a:r>
            <a:r>
              <a:rPr lang="zh-CN" altLang="en-US" dirty="0"/>
              <a:t>时，也将因</a:t>
            </a:r>
            <a:r>
              <a:rPr lang="en-US" altLang="zh-CN" dirty="0"/>
              <a:t>R</a:t>
            </a:r>
            <a:r>
              <a:rPr lang="en-US" altLang="zh-CN" baseline="-25000" dirty="0"/>
              <a:t>1</a:t>
            </a:r>
            <a:r>
              <a:rPr lang="zh-CN" altLang="en-US" dirty="0"/>
              <a:t>已被</a:t>
            </a:r>
            <a:r>
              <a:rPr lang="en-US" altLang="zh-CN" dirty="0"/>
              <a:t>P</a:t>
            </a:r>
            <a:r>
              <a:rPr lang="en-US" altLang="zh-CN" baseline="-25000" dirty="0"/>
              <a:t>1</a:t>
            </a:r>
            <a:r>
              <a:rPr lang="zh-CN" altLang="en-US" dirty="0"/>
              <a:t>占用而阻塞，于是发生了进程死锁，这样的进程推进顺序就是非法的。</a:t>
            </a:r>
          </a:p>
        </p:txBody>
      </p:sp>
      <p:sp>
        <p:nvSpPr>
          <p:cNvPr id="95235" name="文本占位符 791554">
            <a:extLst>
              <a:ext uri="{FF2B5EF4-FFF2-40B4-BE49-F238E27FC236}">
                <a16:creationId xmlns:a16="http://schemas.microsoft.com/office/drawing/2014/main" id="{D6B03676-9F9B-4A7A-995C-6617478344BF}"/>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792577">
            <a:extLst>
              <a:ext uri="{FF2B5EF4-FFF2-40B4-BE49-F238E27FC236}">
                <a16:creationId xmlns:a16="http://schemas.microsoft.com/office/drawing/2014/main" id="{E3230BC9-D152-4372-9FB1-818F4AA2E3D8}"/>
              </a:ext>
            </a:extLst>
          </p:cNvPr>
          <p:cNvSpPr>
            <a:spLocks noGrp="1" noChangeArrowheads="1"/>
          </p:cNvSpPr>
          <p:nvPr>
            <p:ph type="title"/>
          </p:nvPr>
        </p:nvSpPr>
        <p:spPr/>
        <p:txBody>
          <a:bodyPr/>
          <a:lstStyle/>
          <a:p>
            <a:pPr eaLnBrk="1" hangingPunct="1"/>
            <a:endParaRPr lang="zh-CN" altLang="zh-CN"/>
          </a:p>
        </p:txBody>
      </p:sp>
      <p:sp>
        <p:nvSpPr>
          <p:cNvPr id="96259" name="文本占位符 792578">
            <a:extLst>
              <a:ext uri="{FF2B5EF4-FFF2-40B4-BE49-F238E27FC236}">
                <a16:creationId xmlns:a16="http://schemas.microsoft.com/office/drawing/2014/main" id="{935B2CDC-0C7F-4C01-B3F8-3D2B467191EF}"/>
              </a:ext>
            </a:extLst>
          </p:cNvPr>
          <p:cNvSpPr>
            <a:spLocks noGrp="1" noChangeArrowheads="1"/>
          </p:cNvSpPr>
          <p:nvPr>
            <p:ph idx="1"/>
          </p:nvPr>
        </p:nvSpPr>
        <p:spPr/>
        <p:txBody>
          <a:bodyPr/>
          <a:lstStyle/>
          <a:p>
            <a:pPr eaLnBrk="1" hangingPunct="1"/>
            <a:r>
              <a:rPr lang="zh-CN" altLang="en-US"/>
              <a:t>图</a:t>
            </a:r>
            <a:r>
              <a:rPr lang="en-US" altLang="zh-CN"/>
              <a:t>3-14</a:t>
            </a:r>
            <a:r>
              <a:rPr lang="zh-CN" altLang="en-US"/>
              <a:t>　进程推进顺序对死锁的影响</a:t>
            </a:r>
          </a:p>
        </p:txBody>
      </p:sp>
      <p:pic>
        <p:nvPicPr>
          <p:cNvPr id="96260" name="图片 792579" descr="3-14">
            <a:extLst>
              <a:ext uri="{FF2B5EF4-FFF2-40B4-BE49-F238E27FC236}">
                <a16:creationId xmlns:a16="http://schemas.microsoft.com/office/drawing/2014/main" id="{2271CC1A-4349-41E8-AE6A-827FAB713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557338"/>
            <a:ext cx="6170613"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793601">
            <a:extLst>
              <a:ext uri="{FF2B5EF4-FFF2-40B4-BE49-F238E27FC236}">
                <a16:creationId xmlns:a16="http://schemas.microsoft.com/office/drawing/2014/main" id="{E3E94D0B-0701-4549-BA51-BE3001104E99}"/>
              </a:ext>
            </a:extLst>
          </p:cNvPr>
          <p:cNvSpPr>
            <a:spLocks noGrp="1" noChangeArrowheads="1"/>
          </p:cNvSpPr>
          <p:nvPr>
            <p:ph type="title"/>
          </p:nvPr>
        </p:nvSpPr>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3.5.3  </a:t>
            </a:r>
            <a:r>
              <a:rPr lang="zh-CN" altLang="en-US" dirty="0">
                <a:latin typeface="黑体" panose="02010609060101010101" pitchFamily="49" charset="-122"/>
                <a:ea typeface="黑体" panose="02010609060101010101" pitchFamily="49" charset="-122"/>
              </a:rPr>
              <a:t>死锁的定义、必要条件和处理方法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死锁的定义</a:t>
            </a:r>
            <a:br>
              <a:rPr lang="zh-CN" altLang="en-US" dirty="0">
                <a:latin typeface="黑体" panose="02010609060101010101" pitchFamily="49" charset="-122"/>
                <a:ea typeface="黑体" panose="02010609060101010101" pitchFamily="49" charset="-122"/>
              </a:rPr>
            </a:br>
            <a:r>
              <a:rPr lang="zh-CN" altLang="en-US" dirty="0"/>
              <a:t>　　在一组进程发生死锁的情况下，这组死锁进程中的每一个进程，都在等待另一个死锁进程所占有的资源。 可以给死锁做出如下的定义：</a:t>
            </a:r>
            <a:br>
              <a:rPr lang="en-US" altLang="zh-CN" dirty="0"/>
            </a:br>
            <a:r>
              <a:rPr lang="en-US" altLang="zh-CN" dirty="0"/>
              <a:t>        </a:t>
            </a:r>
            <a:r>
              <a:rPr lang="zh-CN" altLang="en-US" dirty="0"/>
              <a:t>如果一组进程中的每一个进程都在等待仅由该组进程中的其它进程才能引发的事件，那么该组进程是死锁的。</a:t>
            </a:r>
          </a:p>
        </p:txBody>
      </p:sp>
      <p:sp>
        <p:nvSpPr>
          <p:cNvPr id="97283" name="文本占位符 793602">
            <a:extLst>
              <a:ext uri="{FF2B5EF4-FFF2-40B4-BE49-F238E27FC236}">
                <a16:creationId xmlns:a16="http://schemas.microsoft.com/office/drawing/2014/main" id="{05E25E37-A5F7-4EB6-A1FB-989FF44C5CC0}"/>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794625">
            <a:extLst>
              <a:ext uri="{FF2B5EF4-FFF2-40B4-BE49-F238E27FC236}">
                <a16:creationId xmlns:a16="http://schemas.microsoft.com/office/drawing/2014/main" id="{CCC033ED-A1B0-4334-ABC2-B100251A8CE2}"/>
              </a:ext>
            </a:extLst>
          </p:cNvPr>
          <p:cNvSpPr>
            <a:spLocks noGrp="1" noChangeArrowheads="1"/>
          </p:cNvSpPr>
          <p:nvPr>
            <p:ph type="title"/>
          </p:nvPr>
        </p:nvSpPr>
        <p:spPr/>
        <p:txBody>
          <a:bodyPr/>
          <a:lstStyle/>
          <a:p>
            <a:pPr eaLnBrk="1" hangingPunct="1"/>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产生死锁的必要条件</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产生死锁必须同时具备下面</a:t>
            </a:r>
            <a:r>
              <a:rPr lang="en-US" altLang="zh-CN" dirty="0"/>
              <a:t>3</a:t>
            </a:r>
            <a:r>
              <a:rPr lang="zh-CN" altLang="en-US" dirty="0"/>
              <a:t>个必要条件，只要其中任一个条件不成立，死锁就不会发生：</a:t>
            </a:r>
            <a:br>
              <a:rPr lang="zh-CN" altLang="en-US" dirty="0"/>
            </a:br>
            <a:r>
              <a:rPr lang="zh-CN" altLang="en-US" dirty="0"/>
              <a:t>　　</a:t>
            </a:r>
            <a:r>
              <a:rPr lang="en-US" altLang="zh-CN" dirty="0"/>
              <a:t>(1) </a:t>
            </a:r>
            <a:r>
              <a:rPr lang="zh-CN" altLang="en-US" dirty="0"/>
              <a:t>互斥条件。进程对所分配到的资源进行排它性使用。</a:t>
            </a:r>
            <a:br>
              <a:rPr lang="zh-CN" altLang="en-US" dirty="0"/>
            </a:br>
            <a:r>
              <a:rPr lang="zh-CN" altLang="en-US" dirty="0"/>
              <a:t>　　</a:t>
            </a:r>
            <a:r>
              <a:rPr lang="en-US" altLang="zh-CN" dirty="0"/>
              <a:t>(2) </a:t>
            </a:r>
            <a:r>
              <a:rPr lang="zh-CN" altLang="en-US" dirty="0"/>
              <a:t>请求和保持条件。进程已经保持了至少一个资源，但又提出了新的资源请求，而该资源已被其它进程占有。</a:t>
            </a:r>
            <a:br>
              <a:rPr lang="zh-CN" altLang="en-US" dirty="0"/>
            </a:br>
            <a:r>
              <a:rPr lang="zh-CN" altLang="en-US" dirty="0"/>
              <a:t>　　</a:t>
            </a:r>
            <a:r>
              <a:rPr lang="en-US" altLang="zh-CN" dirty="0"/>
              <a:t>(3) </a:t>
            </a:r>
            <a:r>
              <a:rPr lang="zh-CN" altLang="en-US" dirty="0"/>
              <a:t>不可抢占条件。进程已获得的资源在未使用之前不能被抢占。</a:t>
            </a:r>
          </a:p>
        </p:txBody>
      </p:sp>
      <p:sp>
        <p:nvSpPr>
          <p:cNvPr id="98307" name="文本占位符 794626">
            <a:extLst>
              <a:ext uri="{FF2B5EF4-FFF2-40B4-BE49-F238E27FC236}">
                <a16:creationId xmlns:a16="http://schemas.microsoft.com/office/drawing/2014/main" id="{55FC229D-9B6F-40CE-B55F-C7863A7BB261}"/>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794625">
            <a:extLst>
              <a:ext uri="{FF2B5EF4-FFF2-40B4-BE49-F238E27FC236}">
                <a16:creationId xmlns:a16="http://schemas.microsoft.com/office/drawing/2014/main" id="{CCC033ED-A1B0-4334-ABC2-B100251A8CE2}"/>
              </a:ext>
            </a:extLst>
          </p:cNvPr>
          <p:cNvSpPr>
            <a:spLocks noGrp="1" noChangeArrowheads="1"/>
          </p:cNvSpPr>
          <p:nvPr>
            <p:ph type="title"/>
          </p:nvPr>
        </p:nvSpPr>
        <p:spPr/>
        <p:txBody>
          <a:bodyPr/>
          <a:lstStyle/>
          <a:p>
            <a:pPr eaLnBrk="1" hangingPunct="1"/>
            <a:r>
              <a:rPr lang="zh-CN" altLang="en-US" dirty="0"/>
              <a:t>　　</a:t>
            </a:r>
            <a:r>
              <a:rPr lang="en-US" altLang="zh-CN" dirty="0"/>
              <a:t>(4) </a:t>
            </a:r>
            <a:r>
              <a:rPr lang="zh-CN" altLang="en-US" dirty="0"/>
              <a:t>循环等待条件。在发生死锁时，必然存在一个进程</a:t>
            </a:r>
            <a:r>
              <a:rPr lang="en-US" altLang="zh-CN" dirty="0"/>
              <a:t>--</a:t>
            </a:r>
            <a:r>
              <a:rPr lang="zh-CN" altLang="en-US" dirty="0"/>
              <a:t>资源的循环链，即进程集合</a:t>
            </a:r>
            <a:r>
              <a:rPr lang="en-US" altLang="zh-CN" dirty="0"/>
              <a:t>{P0</a:t>
            </a:r>
            <a:r>
              <a:rPr lang="zh-CN" altLang="en-US" dirty="0"/>
              <a:t>，</a:t>
            </a:r>
            <a:r>
              <a:rPr lang="en-US" altLang="zh-CN" dirty="0"/>
              <a:t>…</a:t>
            </a:r>
            <a:r>
              <a:rPr lang="zh-CN" altLang="en-US" dirty="0"/>
              <a:t>，</a:t>
            </a:r>
            <a:r>
              <a:rPr lang="en-US" altLang="zh-CN" dirty="0" err="1"/>
              <a:t>Pn</a:t>
            </a:r>
            <a:r>
              <a:rPr lang="en-US" altLang="zh-CN" dirty="0"/>
              <a:t>}</a:t>
            </a:r>
            <a:r>
              <a:rPr lang="zh-CN" altLang="en-US" dirty="0"/>
              <a:t>中的</a:t>
            </a:r>
            <a:r>
              <a:rPr lang="en-US" altLang="zh-CN" dirty="0"/>
              <a:t>P0</a:t>
            </a:r>
            <a:r>
              <a:rPr lang="zh-CN" altLang="en-US" dirty="0"/>
              <a:t>正在等待一个</a:t>
            </a:r>
            <a:r>
              <a:rPr lang="en-US" altLang="zh-CN" dirty="0"/>
              <a:t>P1</a:t>
            </a:r>
            <a:r>
              <a:rPr lang="zh-CN" altLang="en-US" dirty="0"/>
              <a:t>占用的资源，</a:t>
            </a:r>
            <a:r>
              <a:rPr lang="en-US" altLang="zh-CN" dirty="0"/>
              <a:t> P1</a:t>
            </a:r>
            <a:r>
              <a:rPr lang="zh-CN" altLang="en-US" dirty="0"/>
              <a:t>正在等待一个</a:t>
            </a:r>
            <a:r>
              <a:rPr lang="en-US" altLang="zh-CN" dirty="0"/>
              <a:t>P2</a:t>
            </a:r>
            <a:r>
              <a:rPr lang="zh-CN" altLang="en-US" dirty="0"/>
              <a:t>占用的资源， </a:t>
            </a:r>
            <a:r>
              <a:rPr lang="en-US" altLang="zh-CN" dirty="0"/>
              <a:t>…</a:t>
            </a:r>
            <a:r>
              <a:rPr lang="zh-CN" altLang="en-US" dirty="0"/>
              <a:t>，</a:t>
            </a:r>
            <a:r>
              <a:rPr lang="en-US" altLang="zh-CN" dirty="0"/>
              <a:t> </a:t>
            </a:r>
            <a:r>
              <a:rPr lang="en-US" altLang="zh-CN" dirty="0" err="1"/>
              <a:t>Pn</a:t>
            </a:r>
            <a:r>
              <a:rPr lang="zh-CN" altLang="en-US" dirty="0"/>
              <a:t>正在等待一个</a:t>
            </a:r>
            <a:r>
              <a:rPr lang="en-US" altLang="zh-CN" dirty="0"/>
              <a:t>P0</a:t>
            </a:r>
            <a:r>
              <a:rPr lang="zh-CN" altLang="en-US" dirty="0"/>
              <a:t>占用的资源。</a:t>
            </a:r>
          </a:p>
        </p:txBody>
      </p:sp>
      <p:sp>
        <p:nvSpPr>
          <p:cNvPr id="98307" name="文本占位符 794626">
            <a:extLst>
              <a:ext uri="{FF2B5EF4-FFF2-40B4-BE49-F238E27FC236}">
                <a16:creationId xmlns:a16="http://schemas.microsoft.com/office/drawing/2014/main" id="{55FC229D-9B6F-40CE-B55F-C7863A7BB261}"/>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16010900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795649">
            <a:extLst>
              <a:ext uri="{FF2B5EF4-FFF2-40B4-BE49-F238E27FC236}">
                <a16:creationId xmlns:a16="http://schemas.microsoft.com/office/drawing/2014/main" id="{A3CEFA83-8136-489F-B043-F5A9D32BDA61}"/>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处理死锁的方法</a:t>
            </a:r>
            <a:br>
              <a:rPr lang="zh-CN" altLang="en-US" dirty="0"/>
            </a:br>
            <a:r>
              <a:rPr lang="zh-CN" altLang="en-US" dirty="0"/>
              <a:t>　　</a:t>
            </a:r>
            <a:r>
              <a:rPr lang="en-US" altLang="zh-CN" dirty="0"/>
              <a:t>(1) </a:t>
            </a:r>
            <a:r>
              <a:rPr lang="zh-CN" altLang="en-US" dirty="0"/>
              <a:t>预防死锁。</a:t>
            </a:r>
            <a:br>
              <a:rPr lang="zh-CN" altLang="en-US" dirty="0"/>
            </a:br>
            <a:r>
              <a:rPr lang="zh-CN" altLang="en-US" dirty="0"/>
              <a:t>　　</a:t>
            </a:r>
            <a:r>
              <a:rPr lang="en-US" altLang="zh-CN" dirty="0"/>
              <a:t>(2) </a:t>
            </a:r>
            <a:r>
              <a:rPr lang="zh-CN" altLang="en-US" dirty="0"/>
              <a:t>避免死锁。</a:t>
            </a:r>
            <a:br>
              <a:rPr lang="zh-CN" altLang="en-US" dirty="0"/>
            </a:br>
            <a:r>
              <a:rPr lang="zh-CN" altLang="en-US" dirty="0"/>
              <a:t>　　</a:t>
            </a:r>
            <a:r>
              <a:rPr lang="en-US" altLang="zh-CN" dirty="0"/>
              <a:t>(3) </a:t>
            </a:r>
            <a:r>
              <a:rPr lang="zh-CN" altLang="en-US" dirty="0"/>
              <a:t>检测死锁。</a:t>
            </a:r>
            <a:br>
              <a:rPr lang="zh-CN" altLang="en-US" dirty="0"/>
            </a:br>
            <a:r>
              <a:rPr lang="zh-CN" altLang="en-US" dirty="0"/>
              <a:t>　　</a:t>
            </a:r>
            <a:r>
              <a:rPr lang="en-US" altLang="zh-CN" dirty="0"/>
              <a:t>(4) </a:t>
            </a:r>
            <a:r>
              <a:rPr lang="zh-CN" altLang="en-US" dirty="0"/>
              <a:t>解除死锁。</a:t>
            </a:r>
          </a:p>
        </p:txBody>
      </p:sp>
      <p:sp>
        <p:nvSpPr>
          <p:cNvPr id="103427" name="文本占位符 795650">
            <a:extLst>
              <a:ext uri="{FF2B5EF4-FFF2-40B4-BE49-F238E27FC236}">
                <a16:creationId xmlns:a16="http://schemas.microsoft.com/office/drawing/2014/main" id="{BECEE4A1-9E1D-42DF-9D6A-B534BAEBB7E2}"/>
              </a:ext>
            </a:extLst>
          </p:cNvPr>
          <p:cNvSpPr>
            <a:spLocks noGrp="1" noChangeArrowheads="1"/>
          </p:cNvSpPr>
          <p:nvPr>
            <p:ph idx="1"/>
          </p:nvPr>
        </p:nvSpPr>
        <p:spPr/>
        <p:txBody>
          <a:bodyPr/>
          <a:lstStyle/>
          <a:p>
            <a:pPr eaLnBrk="1" hangingPunct="1"/>
            <a:endParaRPr lang="zh-CN" altLang="zh-CN"/>
          </a:p>
        </p:txBody>
      </p:sp>
      <p:sp>
        <p:nvSpPr>
          <p:cNvPr id="103428" name="动作按钮: 后退或前一项 795651">
            <a:hlinkClick r:id="" action="ppaction://hlinkshowjump?jump=firstslide" highlightClick="1"/>
            <a:extLst>
              <a:ext uri="{FF2B5EF4-FFF2-40B4-BE49-F238E27FC236}">
                <a16:creationId xmlns:a16="http://schemas.microsoft.com/office/drawing/2014/main" id="{81DF0CA4-08C3-454F-8138-87AD7451727F}"/>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796673">
            <a:extLst>
              <a:ext uri="{FF2B5EF4-FFF2-40B4-BE49-F238E27FC236}">
                <a16:creationId xmlns:a16="http://schemas.microsoft.com/office/drawing/2014/main" id="{39773B91-1A2F-45CC-B6A7-02A5FA2AF5CC}"/>
              </a:ext>
            </a:extLst>
          </p:cNvPr>
          <p:cNvSpPr>
            <a:spLocks noGrp="1"/>
          </p:cNvSpPr>
          <p:nvPr>
            <p:ph type="title"/>
          </p:nvPr>
        </p:nvSpPr>
        <p:spPr/>
        <p:txBody>
          <a:bodyPr/>
          <a:lstStyle/>
          <a:p>
            <a:pPr eaLnBrk="1" hangingPunct="1">
              <a:lnSpc>
                <a:spcPct val="150000"/>
              </a:lnSpc>
              <a:defRPr/>
            </a:pPr>
            <a:r>
              <a:rPr lang="en-US" altLang="zh-CN" sz="3200" noProof="1">
                <a:latin typeface="黑体" panose="02010609060101010101" pitchFamily="2" charset="-122"/>
                <a:ea typeface="黑体" panose="02010609060101010101" pitchFamily="2" charset="-122"/>
              </a:rPr>
              <a:t> </a:t>
            </a:r>
            <a:r>
              <a:rPr lang="zh-CN" altLang="en-US" sz="3200" noProof="1">
                <a:latin typeface="黑体" panose="02010609060101010101" pitchFamily="2" charset="-122"/>
                <a:ea typeface="黑体" panose="02010609060101010101" pitchFamily="2" charset="-122"/>
              </a:rPr>
              <a:t>　　　　</a:t>
            </a:r>
            <a:r>
              <a:rPr lang="en-US" altLang="zh-CN" sz="3200" noProof="1">
                <a:latin typeface="黑体" panose="02010609060101010101" pitchFamily="2" charset="-122"/>
                <a:ea typeface="黑体" panose="02010609060101010101" pitchFamily="2" charset="-122"/>
              </a:rPr>
              <a:t>3.6  </a:t>
            </a:r>
            <a:r>
              <a:rPr lang="zh-CN" altLang="en-US" sz="3200" noProof="1">
                <a:latin typeface="黑体" panose="02010609060101010101" pitchFamily="2" charset="-122"/>
                <a:ea typeface="黑体" panose="02010609060101010101" pitchFamily="2" charset="-122"/>
              </a:rPr>
              <a:t>预 防 死 锁</a:t>
            </a:r>
            <a:br>
              <a:rPr lang="zh-CN" altLang="en-US" sz="3200" dirty="0">
                <a:latin typeface="黑体" panose="02010609060101010101" pitchFamily="2" charset="-122"/>
                <a:ea typeface="黑体" panose="02010609060101010101" pitchFamily="2" charset="-122"/>
              </a:rPr>
            </a:br>
            <a:br>
              <a:rPr lang="zh-CN" altLang="en-US" dirty="0"/>
            </a:br>
            <a:r>
              <a:rPr lang="zh-CN" altLang="en-US" noProof="1"/>
              <a:t>　　预防死锁的方法是通过破坏产生死锁的四个必要条件中的一个或几个，以避免发生死锁。</a:t>
            </a:r>
            <a:br>
              <a:rPr lang="zh-CN" altLang="en-US" b="1" noProof="1">
                <a:solidFill>
                  <a:schemeClr val="tx1"/>
                </a:solidFill>
                <a:effectLst>
                  <a:outerShdw blurRad="38100" dist="38100" dir="2700000">
                    <a:srgbClr val="C0C0C0"/>
                  </a:outerShdw>
                </a:effectLst>
                <a:latin typeface="仿宋_GB2312" pitchFamily="49" charset="-122"/>
                <a:ea typeface="仿宋_GB2312" pitchFamily="49" charset="-122"/>
                <a:cs typeface="+mn-cs"/>
              </a:rPr>
            </a:br>
            <a:endParaRPr lang="zh-CN" altLang="en-US" noProof="1"/>
          </a:p>
        </p:txBody>
      </p:sp>
      <p:sp>
        <p:nvSpPr>
          <p:cNvPr id="104451" name="文本占位符 796674">
            <a:extLst>
              <a:ext uri="{FF2B5EF4-FFF2-40B4-BE49-F238E27FC236}">
                <a16:creationId xmlns:a16="http://schemas.microsoft.com/office/drawing/2014/main" id="{A5F42048-7F51-4AB4-820F-6969F9C02498}"/>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797697">
            <a:extLst>
              <a:ext uri="{FF2B5EF4-FFF2-40B4-BE49-F238E27FC236}">
                <a16:creationId xmlns:a16="http://schemas.microsoft.com/office/drawing/2014/main" id="{F1946295-6887-49AA-A5CF-5DFA6E3BCE0B}"/>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3.6.1  </a:t>
            </a:r>
            <a:r>
              <a:rPr lang="zh-CN" altLang="en-US" dirty="0">
                <a:latin typeface="黑体" panose="02010609060101010101" pitchFamily="49" charset="-122"/>
                <a:ea typeface="黑体" panose="02010609060101010101" pitchFamily="49" charset="-122"/>
              </a:rPr>
              <a:t>破坏“请求和保持”条件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为了能破坏“请求和保持”条件，系统必须保证做到：当一个进程在请求资源时，它不能持有不可抢占资源。</a:t>
            </a:r>
          </a:p>
        </p:txBody>
      </p:sp>
      <p:sp>
        <p:nvSpPr>
          <p:cNvPr id="105475" name="文本占位符 797698">
            <a:extLst>
              <a:ext uri="{FF2B5EF4-FFF2-40B4-BE49-F238E27FC236}">
                <a16:creationId xmlns:a16="http://schemas.microsoft.com/office/drawing/2014/main" id="{F8C2ACDC-16B4-42B6-B552-1369D3687F51}"/>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799745">
            <a:extLst>
              <a:ext uri="{FF2B5EF4-FFF2-40B4-BE49-F238E27FC236}">
                <a16:creationId xmlns:a16="http://schemas.microsoft.com/office/drawing/2014/main" id="{83746901-F3CC-4F41-BC49-CED00820D91F}"/>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3.6.2  </a:t>
            </a:r>
            <a:r>
              <a:rPr lang="zh-CN" altLang="en-US" dirty="0">
                <a:latin typeface="黑体" panose="02010609060101010101" pitchFamily="49" charset="-122"/>
                <a:ea typeface="黑体" panose="02010609060101010101" pitchFamily="49" charset="-122"/>
              </a:rPr>
              <a:t>破坏“不可抢占”条件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为了能破坏“不可抢占”条件，协议中规定，当一个已经保持了某些不可被抢占资源的进程，提出新的资源请求而不能得到满足时，它必须释放已经保持的所有资源，待以后需要时再重新申请。这意味着进程已占有的资源会被暂时地释放，或者说是被抢占了，从而破坏了“不可抢占”条件。</a:t>
            </a:r>
          </a:p>
        </p:txBody>
      </p:sp>
      <p:sp>
        <p:nvSpPr>
          <p:cNvPr id="107523" name="文本占位符 799746">
            <a:extLst>
              <a:ext uri="{FF2B5EF4-FFF2-40B4-BE49-F238E27FC236}">
                <a16:creationId xmlns:a16="http://schemas.microsoft.com/office/drawing/2014/main" id="{B82EE3F3-46E4-4AD4-9E0D-06FCF993EED0}"/>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800769">
            <a:extLst>
              <a:ext uri="{FF2B5EF4-FFF2-40B4-BE49-F238E27FC236}">
                <a16:creationId xmlns:a16="http://schemas.microsoft.com/office/drawing/2014/main" id="{FC646429-1BA8-467E-9BFB-076A2F688437}"/>
              </a:ext>
            </a:extLst>
          </p:cNvPr>
          <p:cNvSpPr>
            <a:spLocks noGrp="1"/>
          </p:cNvSpPr>
          <p:nvPr>
            <p:ph type="title"/>
          </p:nvPr>
        </p:nvSpPr>
        <p:spPr/>
        <p:txBody>
          <a:bodyPr/>
          <a:lstStyle/>
          <a:p>
            <a:pPr eaLnBrk="1" hangingPunct="1">
              <a:lnSpc>
                <a:spcPct val="150000"/>
              </a:lnSpc>
              <a:defRPr/>
            </a:pPr>
            <a:r>
              <a:rPr lang="en-US" altLang="zh-CN" noProof="1">
                <a:latin typeface="黑体" panose="02010609060101010101" pitchFamily="2" charset="-122"/>
                <a:ea typeface="黑体" panose="02010609060101010101" pitchFamily="2" charset="-122"/>
              </a:rPr>
              <a:t>3.6.3  </a:t>
            </a:r>
            <a:r>
              <a:rPr lang="zh-CN" altLang="en-US" noProof="1">
                <a:latin typeface="黑体" panose="02010609060101010101" pitchFamily="2" charset="-122"/>
                <a:ea typeface="黑体" panose="02010609060101010101" pitchFamily="2" charset="-122"/>
              </a:rPr>
              <a:t>破坏“循环等待”条件      </a:t>
            </a:r>
            <a:br>
              <a:rPr lang="zh-CN" altLang="en-US" dirty="0">
                <a:latin typeface="黑体" panose="02010609060101010101" pitchFamily="2" charset="-122"/>
                <a:ea typeface="黑体" panose="02010609060101010101" pitchFamily="2" charset="-122"/>
              </a:rPr>
            </a:br>
            <a:r>
              <a:rPr lang="zh-CN" altLang="en-US" noProof="1">
                <a:latin typeface="黑体" panose="02010609060101010101" pitchFamily="2" charset="-122"/>
                <a:ea typeface="黑体" panose="02010609060101010101" pitchFamily="2" charset="-122"/>
              </a:rPr>
              <a:t>　　</a:t>
            </a:r>
            <a:r>
              <a:rPr lang="zh-CN" altLang="en-US" noProof="1"/>
              <a:t>一个能保证“循环等待”条件不成立的方法是，对系统所有资源类型进行线性排序，并赋予不同的序号。 然后采用这样的预防协议：规定每个进程必须按序号递增的顺序请求资源。如果需要多个同类资源单元，则必须一起请求。假如某进程已请求到一些序号较高的资源，后来它又想请求一个序号较低的资源时，它必须先释放所有具有相同和更高序号的资源后，才能申请序号较低资源。在采用这种策略后所形成的资源分配图中，不可能再出现环路，因而破坏了“循环等待”条件。</a:t>
            </a:r>
            <a:endParaRPr lang="zh-CN" altLang="en-US" noProof="1">
              <a:effectLst>
                <a:outerShdw blurRad="38100" dist="38100" dir="2700000" algn="tl">
                  <a:srgbClr val="000000">
                    <a:alpha val="43137"/>
                  </a:srgbClr>
                </a:outerShdw>
              </a:effectLst>
            </a:endParaRPr>
          </a:p>
        </p:txBody>
      </p:sp>
      <p:sp>
        <p:nvSpPr>
          <p:cNvPr id="108547" name="文本占位符 800770">
            <a:extLst>
              <a:ext uri="{FF2B5EF4-FFF2-40B4-BE49-F238E27FC236}">
                <a16:creationId xmlns:a16="http://schemas.microsoft.com/office/drawing/2014/main" id="{472760A1-4D53-455D-8CC6-DE11BBBB2980}"/>
              </a:ext>
            </a:extLst>
          </p:cNvPr>
          <p:cNvSpPr>
            <a:spLocks noGrp="1" noChangeArrowheads="1"/>
          </p:cNvSpPr>
          <p:nvPr>
            <p:ph idx="1"/>
          </p:nvPr>
        </p:nvSpPr>
        <p:spPr/>
        <p:txBody>
          <a:bodyPr/>
          <a:lstStyle/>
          <a:p>
            <a:pPr eaLnBrk="1" hangingPunct="1"/>
            <a:endParaRPr lang="zh-CN" altLang="zh-CN"/>
          </a:p>
        </p:txBody>
      </p:sp>
      <p:sp>
        <p:nvSpPr>
          <p:cNvPr id="108548" name="动作按钮: 后退或前一项 800771">
            <a:hlinkClick r:id="" action="ppaction://hlinkshowjump?jump=firstslide" highlightClick="1"/>
            <a:extLst>
              <a:ext uri="{FF2B5EF4-FFF2-40B4-BE49-F238E27FC236}">
                <a16:creationId xmlns:a16="http://schemas.microsoft.com/office/drawing/2014/main" id="{1E0C8BA6-7BFD-449B-87AC-F0386760E2C5}"/>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715777">
            <a:extLst>
              <a:ext uri="{FF2B5EF4-FFF2-40B4-BE49-F238E27FC236}">
                <a16:creationId xmlns:a16="http://schemas.microsoft.com/office/drawing/2014/main" id="{B8AD04DC-96CE-FC75-7D5F-29054B3C0A69}"/>
              </a:ext>
            </a:extLst>
          </p:cNvPr>
          <p:cNvSpPr>
            <a:spLocks noGrp="1" noChangeArrowheads="1"/>
          </p:cNvSpPr>
          <p:nvPr>
            <p:ph type="title"/>
          </p:nvPr>
        </p:nvSpPr>
        <p:spPr/>
        <p:txBody>
          <a:bodyPr/>
          <a:lstStyle/>
          <a:p>
            <a:pPr>
              <a:lnSpc>
                <a:spcPct val="140000"/>
              </a:lnSpc>
            </a:pPr>
            <a:r>
              <a:rPr lang="zh-CN" altLang="en-US"/>
              <a:t>　　为了进一步反映调度的性能，更清晰地描述各进程在其周转时间中，等待和执行时间的具体分配状况，往往使用带权周转时间，即作业的周转时间</a:t>
            </a:r>
            <a:r>
              <a:rPr lang="en-US" altLang="zh-CN"/>
              <a:t>T</a:t>
            </a:r>
            <a:r>
              <a:rPr lang="zh-CN" altLang="en-US"/>
              <a:t>与系统为它提供服务的时间</a:t>
            </a:r>
            <a:r>
              <a:rPr lang="en-US" altLang="zh-CN"/>
              <a:t>T</a:t>
            </a:r>
            <a:r>
              <a:rPr lang="en-US" altLang="zh-CN" baseline="-25000"/>
              <a:t>s</a:t>
            </a:r>
            <a:r>
              <a:rPr lang="zh-CN" altLang="en-US"/>
              <a:t>之比，即</a:t>
            </a:r>
            <a:r>
              <a:rPr lang="en-US" altLang="zh-CN"/>
              <a:t>W = T/T</a:t>
            </a:r>
            <a:r>
              <a:rPr lang="en-US" altLang="zh-CN" baseline="-25000"/>
              <a:t>s</a:t>
            </a:r>
            <a:r>
              <a:rPr lang="zh-CN" altLang="en-US"/>
              <a:t>。而平均带权周转时间则可表示为：</a:t>
            </a:r>
          </a:p>
        </p:txBody>
      </p:sp>
      <p:sp>
        <p:nvSpPr>
          <p:cNvPr id="8194" name="文本占位符 715778">
            <a:extLst>
              <a:ext uri="{FF2B5EF4-FFF2-40B4-BE49-F238E27FC236}">
                <a16:creationId xmlns:a16="http://schemas.microsoft.com/office/drawing/2014/main" id="{017BFE73-1C00-3072-F629-C0E50BCFB5C1}"/>
              </a:ext>
            </a:extLst>
          </p:cNvPr>
          <p:cNvSpPr>
            <a:spLocks noGrp="1" noChangeArrowheads="1"/>
          </p:cNvSpPr>
          <p:nvPr>
            <p:ph idx="1"/>
          </p:nvPr>
        </p:nvSpPr>
        <p:spPr/>
        <p:txBody>
          <a:bodyPr/>
          <a:lstStyle/>
          <a:p>
            <a:endParaRPr lang="zh-CN" altLang="zh-CN"/>
          </a:p>
        </p:txBody>
      </p:sp>
      <p:sp>
        <p:nvSpPr>
          <p:cNvPr id="8195" name="矩形 715780">
            <a:extLst>
              <a:ext uri="{FF2B5EF4-FFF2-40B4-BE49-F238E27FC236}">
                <a16:creationId xmlns:a16="http://schemas.microsoft.com/office/drawing/2014/main" id="{D622B7C7-6E71-C3C8-449E-CA609BBAE06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p>
        </p:txBody>
      </p:sp>
      <p:graphicFrame>
        <p:nvGraphicFramePr>
          <p:cNvPr id="8196" name="对象 715779">
            <a:extLst>
              <a:ext uri="{FF2B5EF4-FFF2-40B4-BE49-F238E27FC236}">
                <a16:creationId xmlns:a16="http://schemas.microsoft.com/office/drawing/2014/main" id="{F966D6ED-14E6-2EBE-8348-92EA689CE89A}"/>
              </a:ext>
            </a:extLst>
          </p:cNvPr>
          <p:cNvGraphicFramePr>
            <a:graphicFrameLocks/>
          </p:cNvGraphicFramePr>
          <p:nvPr>
            <p:extLst>
              <p:ext uri="{D42A27DB-BD31-4B8C-83A1-F6EECF244321}">
                <p14:modId xmlns:p14="http://schemas.microsoft.com/office/powerpoint/2010/main" val="1502229034"/>
              </p:ext>
            </p:extLst>
          </p:nvPr>
        </p:nvGraphicFramePr>
        <p:xfrm>
          <a:off x="3021013" y="2978150"/>
          <a:ext cx="2670175" cy="1312863"/>
        </p:xfrm>
        <a:graphic>
          <a:graphicData uri="http://schemas.openxmlformats.org/presentationml/2006/ole">
            <mc:AlternateContent xmlns:mc="http://schemas.openxmlformats.org/markup-compatibility/2006">
              <mc:Choice xmlns:v="urn:schemas-microsoft-com:vml" Requires="v">
                <p:oleObj name="Equation" r:id="rId2" imgW="927000" imgH="482400" progId="Equation.DSMT4">
                  <p:embed/>
                </p:oleObj>
              </mc:Choice>
              <mc:Fallback>
                <p:oleObj name="Equation" r:id="rId2" imgW="927000" imgH="482400" progId="Equation.DSMT4">
                  <p:embed/>
                  <p:pic>
                    <p:nvPicPr>
                      <p:cNvPr id="8196" name="对象 715779">
                        <a:extLst>
                          <a:ext uri="{FF2B5EF4-FFF2-40B4-BE49-F238E27FC236}">
                            <a16:creationId xmlns:a16="http://schemas.microsoft.com/office/drawing/2014/main" id="{F966D6ED-14E6-2EBE-8348-92EA689CE89A}"/>
                          </a:ext>
                        </a:extLst>
                      </p:cNvPr>
                      <p:cNvPicPr>
                        <a:picLocks noChangeArrowheads="1"/>
                      </p:cNvPicPr>
                      <p:nvPr/>
                    </p:nvPicPr>
                    <p:blipFill>
                      <a:blip r:embed="rId3"/>
                      <a:srcRect/>
                      <a:stretch>
                        <a:fillRect/>
                      </a:stretch>
                    </p:blipFill>
                    <p:spPr bwMode="auto">
                      <a:xfrm>
                        <a:off x="3021013" y="2978150"/>
                        <a:ext cx="2670175" cy="1312863"/>
                      </a:xfrm>
                      <a:prstGeom prst="rect">
                        <a:avLst/>
                      </a:prstGeom>
                      <a:solidFill>
                        <a:srgbClr val="FFFFFF"/>
                      </a:solidFill>
                      <a:ln>
                        <a:noFill/>
                      </a:ln>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801793">
            <a:extLst>
              <a:ext uri="{FF2B5EF4-FFF2-40B4-BE49-F238E27FC236}">
                <a16:creationId xmlns:a16="http://schemas.microsoft.com/office/drawing/2014/main" id="{6A25FA84-7CFC-4748-836A-190298CFB023}"/>
              </a:ext>
            </a:extLst>
          </p:cNvPr>
          <p:cNvSpPr>
            <a:spLocks noGrp="1"/>
          </p:cNvSpPr>
          <p:nvPr>
            <p:ph type="title"/>
          </p:nvPr>
        </p:nvSpPr>
        <p:spPr/>
        <p:txBody>
          <a:bodyPr/>
          <a:lstStyle/>
          <a:p>
            <a:pPr eaLnBrk="1" hangingPunct="1">
              <a:lnSpc>
                <a:spcPct val="140000"/>
              </a:lnSpc>
              <a:defRPr/>
            </a:pPr>
            <a:r>
              <a:rPr lang="en-US" altLang="zh-CN" sz="3200" noProof="1">
                <a:latin typeface="黑体" panose="02010609060101010101" pitchFamily="2" charset="-122"/>
                <a:ea typeface="黑体" panose="02010609060101010101" pitchFamily="2" charset="-122"/>
              </a:rPr>
              <a:t> </a:t>
            </a:r>
            <a:r>
              <a:rPr lang="zh-CN" altLang="en-US" sz="3200" noProof="1">
                <a:latin typeface="黑体" panose="02010609060101010101" pitchFamily="2" charset="-122"/>
                <a:ea typeface="黑体" panose="02010609060101010101" pitchFamily="2" charset="-122"/>
              </a:rPr>
              <a:t>　　　　</a:t>
            </a:r>
            <a:r>
              <a:rPr lang="en-US" altLang="zh-CN" sz="3200" noProof="1">
                <a:latin typeface="黑体" panose="02010609060101010101" pitchFamily="2" charset="-122"/>
                <a:ea typeface="黑体" panose="02010609060101010101" pitchFamily="2" charset="-122"/>
              </a:rPr>
              <a:t>3.7  </a:t>
            </a:r>
            <a:r>
              <a:rPr lang="zh-CN" altLang="en-US" sz="3200" noProof="1">
                <a:latin typeface="黑体" panose="02010609060101010101" pitchFamily="2" charset="-122"/>
                <a:ea typeface="黑体" panose="02010609060101010101" pitchFamily="2" charset="-122"/>
              </a:rPr>
              <a:t>避 免 死 锁</a:t>
            </a:r>
            <a:br>
              <a:rPr lang="zh-CN" altLang="en-US" sz="3200" dirty="0">
                <a:latin typeface="黑体" panose="02010609060101010101" pitchFamily="2" charset="-122"/>
                <a:ea typeface="黑体" panose="02010609060101010101" pitchFamily="2" charset="-122"/>
              </a:rPr>
            </a:br>
            <a:br>
              <a:rPr lang="zh-CN" altLang="en-US" dirty="0"/>
            </a:br>
            <a:r>
              <a:rPr lang="zh-CN" altLang="en-US" noProof="1"/>
              <a:t>　　避免死锁同样是属于事先预防的策略，但并不是事先采取某种限制措施，破坏产生死锁的必要条件，而是在资源动态分配过程中，防止系统进入不安全状态，以避免发生死锁。这种方法所施加的限制条件较弱，可能获得较好的系统性能。</a:t>
            </a:r>
          </a:p>
        </p:txBody>
      </p:sp>
      <p:sp>
        <p:nvSpPr>
          <p:cNvPr id="109571" name="文本占位符 801794">
            <a:extLst>
              <a:ext uri="{FF2B5EF4-FFF2-40B4-BE49-F238E27FC236}">
                <a16:creationId xmlns:a16="http://schemas.microsoft.com/office/drawing/2014/main" id="{1EFAA7AC-2692-4BC8-80B9-06ED608BD63A}"/>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802817">
            <a:extLst>
              <a:ext uri="{FF2B5EF4-FFF2-40B4-BE49-F238E27FC236}">
                <a16:creationId xmlns:a16="http://schemas.microsoft.com/office/drawing/2014/main" id="{25FBAD31-B06C-4349-881A-BF4FA9D9EE1A}"/>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3.7.1</a:t>
            </a:r>
            <a:r>
              <a:rPr lang="zh-CN" altLang="en-US" dirty="0">
                <a:latin typeface="黑体" panose="02010609060101010101" pitchFamily="49" charset="-122"/>
                <a:ea typeface="黑体" panose="02010609060101010101" pitchFamily="49" charset="-122"/>
              </a:rPr>
              <a:t>　系统安全状态</a:t>
            </a:r>
            <a:r>
              <a:rPr lang="zh-CN" altLang="en-US" dirty="0"/>
              <a:t> </a:t>
            </a:r>
            <a:br>
              <a:rPr lang="zh-CN" altLang="en-US" dirty="0"/>
            </a:br>
            <a:r>
              <a:rPr lang="zh-CN" altLang="en-US" dirty="0"/>
              <a:t>　　在死锁避免方法中，把系统的状态分为安全状态和不安全状态。当系统处于安全状态时，可避免发生死锁。反之，当系统处于不安全状态时，则可能进入到死锁状态。</a:t>
            </a:r>
            <a:br>
              <a:rPr lang="zh-CN" altLang="en-US" dirty="0"/>
            </a:br>
            <a:r>
              <a:rPr lang="zh-CN" altLang="en-US" dirty="0"/>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安全状态</a:t>
            </a:r>
            <a:br>
              <a:rPr lang="zh-CN" altLang="en-US" dirty="0"/>
            </a:br>
            <a:r>
              <a:rPr lang="zh-CN" altLang="en-US" dirty="0"/>
              <a:t>　　在该方法中，允许进程动态地申请资源，但系统在进行资源分配之前，应先计算此次资源分配的安全性。若此次分配不会导致系统进入不安全状态，才可将资源分配给进程，否则，令进程等待。</a:t>
            </a:r>
          </a:p>
        </p:txBody>
      </p:sp>
      <p:sp>
        <p:nvSpPr>
          <p:cNvPr id="110595" name="文本占位符 802818">
            <a:extLst>
              <a:ext uri="{FF2B5EF4-FFF2-40B4-BE49-F238E27FC236}">
                <a16:creationId xmlns:a16="http://schemas.microsoft.com/office/drawing/2014/main" id="{51FADC40-DB59-44AD-86A7-067586E111BB}"/>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802817">
            <a:extLst>
              <a:ext uri="{FF2B5EF4-FFF2-40B4-BE49-F238E27FC236}">
                <a16:creationId xmlns:a16="http://schemas.microsoft.com/office/drawing/2014/main" id="{25FBAD31-B06C-4349-881A-BF4FA9D9EE1A}"/>
              </a:ext>
            </a:extLst>
          </p:cNvPr>
          <p:cNvSpPr>
            <a:spLocks noGrp="1" noChangeArrowheads="1"/>
          </p:cNvSpPr>
          <p:nvPr>
            <p:ph type="title"/>
          </p:nvPr>
        </p:nvSpPr>
        <p:spPr/>
        <p:txBody>
          <a:bodyPr/>
          <a:lstStyle/>
          <a:p>
            <a:pPr eaLnBrk="1" hangingPunct="1">
              <a:lnSpc>
                <a:spcPct val="140000"/>
              </a:lnSpc>
            </a:pPr>
            <a:r>
              <a:rPr lang="zh-CN" altLang="en-US" dirty="0"/>
              <a:t>        所谓安全状态，是指系统能按某种进程推进顺序</a:t>
            </a:r>
            <a:r>
              <a:rPr lang="en-US" altLang="zh-CN" dirty="0"/>
              <a:t>(P1, …, </a:t>
            </a:r>
            <a:r>
              <a:rPr lang="en-US" altLang="zh-CN" dirty="0" err="1"/>
              <a:t>Pn</a:t>
            </a:r>
            <a:r>
              <a:rPr lang="en-US" altLang="zh-CN" dirty="0"/>
              <a:t>)</a:t>
            </a:r>
            <a:r>
              <a:rPr lang="zh-CN" altLang="en-US" dirty="0"/>
              <a:t>为每个进程</a:t>
            </a:r>
            <a:r>
              <a:rPr lang="en-US" altLang="zh-CN" dirty="0"/>
              <a:t>Pi</a:t>
            </a:r>
            <a:r>
              <a:rPr lang="zh-CN" altLang="en-US" dirty="0"/>
              <a:t>分配其所需资源，直至满足每个进程对资源的最大需求。此时称</a:t>
            </a:r>
            <a:r>
              <a:rPr lang="en-US" altLang="zh-CN" dirty="0"/>
              <a:t>(P1, …, </a:t>
            </a:r>
            <a:r>
              <a:rPr lang="en-US" altLang="zh-CN" dirty="0" err="1"/>
              <a:t>Pn</a:t>
            </a:r>
            <a:r>
              <a:rPr lang="en-US" altLang="zh-CN" dirty="0"/>
              <a:t>)</a:t>
            </a:r>
            <a:r>
              <a:rPr lang="zh-CN" altLang="en-US" dirty="0"/>
              <a:t>为安全序列。</a:t>
            </a:r>
            <a:br>
              <a:rPr lang="en-US" altLang="zh-CN" dirty="0"/>
            </a:br>
            <a:r>
              <a:rPr lang="en-US" altLang="zh-CN" dirty="0"/>
              <a:t>        </a:t>
            </a:r>
            <a:r>
              <a:rPr lang="zh-CN" altLang="en-US" dirty="0"/>
              <a:t>如果不存在这样的一个安全序列，则称系统处于不安全状态。</a:t>
            </a:r>
            <a:br>
              <a:rPr lang="en-US" altLang="zh-CN" dirty="0"/>
            </a:br>
            <a:r>
              <a:rPr lang="en-US" altLang="zh-CN" dirty="0"/>
              <a:t>        </a:t>
            </a:r>
            <a:r>
              <a:rPr lang="zh-CN" altLang="en-US" dirty="0"/>
              <a:t>若系统处于安全状态，且按照某个安全序列分配资源，可以保证系统不会出现死锁。</a:t>
            </a:r>
          </a:p>
        </p:txBody>
      </p:sp>
      <p:sp>
        <p:nvSpPr>
          <p:cNvPr id="110595" name="文本占位符 802818">
            <a:extLst>
              <a:ext uri="{FF2B5EF4-FFF2-40B4-BE49-F238E27FC236}">
                <a16:creationId xmlns:a16="http://schemas.microsoft.com/office/drawing/2014/main" id="{51FADC40-DB59-44AD-86A7-067586E111BB}"/>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19215978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803841">
            <a:extLst>
              <a:ext uri="{FF2B5EF4-FFF2-40B4-BE49-F238E27FC236}">
                <a16:creationId xmlns:a16="http://schemas.microsoft.com/office/drawing/2014/main" id="{5DDB7052-17C9-417A-885D-43953656FE7C}"/>
              </a:ext>
            </a:extLst>
          </p:cNvPr>
          <p:cNvSpPr>
            <a:spLocks noGrp="1" noChangeArrowheads="1"/>
          </p:cNvSpPr>
          <p:nvPr>
            <p:ph type="title"/>
          </p:nvPr>
        </p:nvSpPr>
        <p:spPr/>
        <p:txBody>
          <a:bodyPr/>
          <a:lstStyle/>
          <a:p>
            <a:pPr eaLnBrk="1" hangingPunct="1"/>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安全状态之例</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假定系统中有三个进程</a:t>
            </a:r>
            <a:r>
              <a:rPr lang="en-US" altLang="zh-CN"/>
              <a:t>P</a:t>
            </a:r>
            <a:r>
              <a:rPr lang="en-US" altLang="zh-CN" baseline="-25000"/>
              <a:t>1</a:t>
            </a:r>
            <a:r>
              <a:rPr lang="zh-CN" altLang="en-US"/>
              <a:t>、</a:t>
            </a:r>
            <a:r>
              <a:rPr lang="en-US" altLang="zh-CN"/>
              <a:t>P</a:t>
            </a:r>
            <a:r>
              <a:rPr lang="en-US" altLang="zh-CN" baseline="-25000"/>
              <a:t>2</a:t>
            </a:r>
            <a:r>
              <a:rPr lang="zh-CN" altLang="en-US"/>
              <a:t>和</a:t>
            </a:r>
            <a:r>
              <a:rPr lang="en-US" altLang="zh-CN"/>
              <a:t>P</a:t>
            </a:r>
            <a:r>
              <a:rPr lang="en-US" altLang="zh-CN" baseline="-25000"/>
              <a:t>3</a:t>
            </a:r>
            <a:r>
              <a:rPr lang="zh-CN" altLang="en-US"/>
              <a:t>，共有</a:t>
            </a:r>
            <a:r>
              <a:rPr lang="en-US" altLang="zh-CN"/>
              <a:t>12</a:t>
            </a:r>
            <a:r>
              <a:rPr lang="zh-CN" altLang="en-US"/>
              <a:t>台磁带机。进程</a:t>
            </a:r>
            <a:r>
              <a:rPr lang="en-US" altLang="zh-CN"/>
              <a:t>P</a:t>
            </a:r>
            <a:r>
              <a:rPr lang="en-US" altLang="zh-CN" baseline="-25000"/>
              <a:t>1</a:t>
            </a:r>
            <a:r>
              <a:rPr lang="zh-CN" altLang="en-US"/>
              <a:t>总共要求</a:t>
            </a:r>
            <a:r>
              <a:rPr lang="en-US" altLang="zh-CN"/>
              <a:t>10</a:t>
            </a:r>
            <a:r>
              <a:rPr lang="zh-CN" altLang="en-US"/>
              <a:t>台磁带机，</a:t>
            </a:r>
            <a:r>
              <a:rPr lang="en-US" altLang="zh-CN"/>
              <a:t>P</a:t>
            </a:r>
            <a:r>
              <a:rPr lang="en-US" altLang="zh-CN" baseline="-25000"/>
              <a:t>2</a:t>
            </a:r>
            <a:r>
              <a:rPr lang="zh-CN" altLang="en-US"/>
              <a:t>和</a:t>
            </a:r>
            <a:r>
              <a:rPr lang="en-US" altLang="zh-CN"/>
              <a:t>P</a:t>
            </a:r>
            <a:r>
              <a:rPr lang="en-US" altLang="zh-CN" baseline="-25000"/>
              <a:t>3</a:t>
            </a:r>
            <a:r>
              <a:rPr lang="zh-CN" altLang="en-US"/>
              <a:t>分别要求</a:t>
            </a:r>
            <a:r>
              <a:rPr lang="en-US" altLang="zh-CN"/>
              <a:t>4</a:t>
            </a:r>
            <a:r>
              <a:rPr lang="zh-CN" altLang="en-US"/>
              <a:t>台和</a:t>
            </a:r>
            <a:r>
              <a:rPr lang="en-US" altLang="zh-CN"/>
              <a:t>9</a:t>
            </a:r>
            <a:r>
              <a:rPr lang="zh-CN" altLang="en-US"/>
              <a:t>台。假设在</a:t>
            </a:r>
            <a:r>
              <a:rPr lang="en-US" altLang="zh-CN"/>
              <a:t>T</a:t>
            </a:r>
            <a:r>
              <a:rPr lang="en-US" altLang="zh-CN" baseline="-25000"/>
              <a:t>0</a:t>
            </a:r>
            <a:r>
              <a:rPr lang="zh-CN" altLang="en-US"/>
              <a:t>时刻，进程</a:t>
            </a:r>
            <a:r>
              <a:rPr lang="en-US" altLang="zh-CN"/>
              <a:t>P</a:t>
            </a:r>
            <a:r>
              <a:rPr lang="en-US" altLang="zh-CN" baseline="-25000"/>
              <a:t>1</a:t>
            </a:r>
            <a:r>
              <a:rPr lang="zh-CN" altLang="en-US"/>
              <a:t>、</a:t>
            </a:r>
            <a:r>
              <a:rPr lang="en-US" altLang="zh-CN"/>
              <a:t>P</a:t>
            </a:r>
            <a:r>
              <a:rPr lang="en-US" altLang="zh-CN" baseline="-25000"/>
              <a:t>2</a:t>
            </a:r>
            <a:r>
              <a:rPr lang="zh-CN" altLang="en-US"/>
              <a:t>和</a:t>
            </a:r>
            <a:r>
              <a:rPr lang="en-US" altLang="zh-CN"/>
              <a:t>P</a:t>
            </a:r>
            <a:r>
              <a:rPr lang="en-US" altLang="zh-CN" baseline="-25000"/>
              <a:t>3</a:t>
            </a:r>
            <a:r>
              <a:rPr lang="zh-CN" altLang="en-US"/>
              <a:t>已分别获得</a:t>
            </a:r>
            <a:r>
              <a:rPr lang="en-US" altLang="zh-CN"/>
              <a:t>5</a:t>
            </a:r>
            <a:r>
              <a:rPr lang="zh-CN" altLang="en-US"/>
              <a:t>台、</a:t>
            </a:r>
            <a:r>
              <a:rPr lang="en-US" altLang="zh-CN"/>
              <a:t>2</a:t>
            </a:r>
            <a:r>
              <a:rPr lang="zh-CN" altLang="en-US"/>
              <a:t>台和</a:t>
            </a:r>
            <a:r>
              <a:rPr lang="en-US" altLang="zh-CN"/>
              <a:t>2</a:t>
            </a:r>
            <a:r>
              <a:rPr lang="zh-CN" altLang="en-US"/>
              <a:t>台磁带机，尚有</a:t>
            </a:r>
            <a:r>
              <a:rPr lang="en-US" altLang="zh-CN"/>
              <a:t>3</a:t>
            </a:r>
            <a:r>
              <a:rPr lang="zh-CN" altLang="en-US"/>
              <a:t>台空闲未分配，如下表所示：</a:t>
            </a:r>
          </a:p>
        </p:txBody>
      </p:sp>
      <p:sp>
        <p:nvSpPr>
          <p:cNvPr id="111619" name="文本占位符 803842">
            <a:extLst>
              <a:ext uri="{FF2B5EF4-FFF2-40B4-BE49-F238E27FC236}">
                <a16:creationId xmlns:a16="http://schemas.microsoft.com/office/drawing/2014/main" id="{32D965AA-AA67-49E6-A805-9691BF1D96C1}"/>
              </a:ext>
            </a:extLst>
          </p:cNvPr>
          <p:cNvSpPr>
            <a:spLocks noGrp="1" noChangeArrowheads="1"/>
          </p:cNvSpPr>
          <p:nvPr>
            <p:ph idx="1"/>
          </p:nvPr>
        </p:nvSpPr>
        <p:spPr/>
        <p:txBody>
          <a:bodyPr/>
          <a:lstStyle/>
          <a:p>
            <a:pPr eaLnBrk="1" hangingPunct="1"/>
            <a:endParaRPr lang="zh-CN" altLang="zh-CN"/>
          </a:p>
        </p:txBody>
      </p:sp>
      <p:pic>
        <p:nvPicPr>
          <p:cNvPr id="111620" name="图片 803843">
            <a:extLst>
              <a:ext uri="{FF2B5EF4-FFF2-40B4-BE49-F238E27FC236}">
                <a16:creationId xmlns:a16="http://schemas.microsoft.com/office/drawing/2014/main" id="{3315A967-FB3C-4BB6-BCD7-9C10A969A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8" y="3419475"/>
            <a:ext cx="9250363"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803841">
            <a:extLst>
              <a:ext uri="{FF2B5EF4-FFF2-40B4-BE49-F238E27FC236}">
                <a16:creationId xmlns:a16="http://schemas.microsoft.com/office/drawing/2014/main" id="{58437E59-D497-459E-BDFB-C1F84A530FDE}"/>
              </a:ext>
            </a:extLst>
          </p:cNvPr>
          <p:cNvSpPr>
            <a:spLocks noGrp="1" noChangeArrowheads="1"/>
          </p:cNvSpPr>
          <p:nvPr>
            <p:ph type="title"/>
          </p:nvPr>
        </p:nvSpPr>
        <p:spPr/>
        <p:txBody>
          <a:bodyPr/>
          <a:lstStyle/>
          <a:p>
            <a:pPr eaLnBrk="1" hangingPunct="1">
              <a:defRPr/>
            </a:pPr>
            <a:r>
              <a:rPr lang="zh-CN" altLang="en-US" dirty="0"/>
              <a:t>在</a:t>
            </a:r>
            <a:r>
              <a:rPr lang="en-US" altLang="zh-CN" dirty="0"/>
              <a:t>T</a:t>
            </a:r>
            <a:r>
              <a:rPr lang="en-US" altLang="zh-CN" baseline="-25000" dirty="0"/>
              <a:t>0</a:t>
            </a:r>
            <a:r>
              <a:rPr lang="zh-CN" altLang="en-US" dirty="0"/>
              <a:t>时刻系统是安全的，因为这时存在一个安全序列</a:t>
            </a:r>
            <a:r>
              <a:rPr lang="en-US" altLang="zh-CN" dirty="0"/>
              <a:t>&lt; P</a:t>
            </a:r>
            <a:r>
              <a:rPr lang="en-US" altLang="zh-CN" baseline="-25000" dirty="0"/>
              <a:t>2</a:t>
            </a:r>
            <a:r>
              <a:rPr lang="en-US" altLang="zh-CN" dirty="0"/>
              <a:t> </a:t>
            </a:r>
            <a:r>
              <a:rPr lang="zh-CN" altLang="en-US" dirty="0"/>
              <a:t>，</a:t>
            </a:r>
            <a:r>
              <a:rPr lang="en-US" altLang="zh-CN" dirty="0"/>
              <a:t>P</a:t>
            </a:r>
            <a:r>
              <a:rPr lang="en-US" altLang="zh-CN" baseline="-25000" dirty="0"/>
              <a:t>1</a:t>
            </a:r>
            <a:r>
              <a:rPr lang="en-US" altLang="zh-CN" dirty="0"/>
              <a:t> </a:t>
            </a:r>
            <a:r>
              <a:rPr lang="zh-CN" altLang="en-US" dirty="0"/>
              <a:t>，</a:t>
            </a:r>
            <a:r>
              <a:rPr lang="en-US" altLang="zh-CN" dirty="0"/>
              <a:t>P</a:t>
            </a:r>
            <a:r>
              <a:rPr lang="en-US" altLang="zh-CN" baseline="-25000" dirty="0"/>
              <a:t>3</a:t>
            </a:r>
            <a:r>
              <a:rPr lang="en-US" altLang="zh-CN" dirty="0"/>
              <a:t> &gt;</a:t>
            </a:r>
            <a:r>
              <a:rPr lang="zh-CN" altLang="en-US" dirty="0"/>
              <a:t>，即只要系统按此进程序列分配资源，就能使每个进程都顺利完成。例如将</a:t>
            </a:r>
            <a:r>
              <a:rPr lang="en-US" altLang="zh-CN" dirty="0"/>
              <a:t>2</a:t>
            </a:r>
            <a:r>
              <a:rPr lang="zh-CN" altLang="en-US" dirty="0"/>
              <a:t>台磁带机分配给</a:t>
            </a:r>
            <a:r>
              <a:rPr lang="en-US" altLang="zh-CN" dirty="0"/>
              <a:t>P</a:t>
            </a:r>
            <a:r>
              <a:rPr lang="en-US" altLang="zh-CN" baseline="-25000" dirty="0"/>
              <a:t>2</a:t>
            </a:r>
            <a:r>
              <a:rPr lang="zh-CN" altLang="en-US" dirty="0"/>
              <a:t>，使之继续运行，待</a:t>
            </a:r>
            <a:r>
              <a:rPr lang="en-US" altLang="zh-CN" dirty="0"/>
              <a:t>P</a:t>
            </a:r>
            <a:r>
              <a:rPr lang="en-US" altLang="zh-CN" baseline="-25000" dirty="0"/>
              <a:t>2</a:t>
            </a:r>
            <a:r>
              <a:rPr lang="zh-CN" altLang="en-US" dirty="0"/>
              <a:t>完成便可释放出</a:t>
            </a:r>
            <a:r>
              <a:rPr lang="en-US" altLang="zh-CN" dirty="0"/>
              <a:t>4</a:t>
            </a:r>
            <a:r>
              <a:rPr lang="zh-CN" altLang="en-US" dirty="0"/>
              <a:t>台磁带机，于是可用资源增至</a:t>
            </a:r>
            <a:r>
              <a:rPr lang="en-US" altLang="zh-CN" dirty="0"/>
              <a:t>5</a:t>
            </a:r>
            <a:r>
              <a:rPr lang="zh-CN" altLang="en-US" dirty="0"/>
              <a:t>台；以后再将这些全部分配给</a:t>
            </a:r>
            <a:r>
              <a:rPr lang="en-US" altLang="zh-CN" dirty="0"/>
              <a:t>P</a:t>
            </a:r>
            <a:r>
              <a:rPr lang="en-US" altLang="zh-CN" baseline="-25000" dirty="0"/>
              <a:t>1</a:t>
            </a:r>
            <a:r>
              <a:rPr lang="zh-CN" altLang="en-US" dirty="0"/>
              <a:t>使之运行，待</a:t>
            </a:r>
            <a:r>
              <a:rPr lang="en-US" altLang="zh-CN" dirty="0"/>
              <a:t>P</a:t>
            </a:r>
            <a:r>
              <a:rPr lang="en-US" altLang="zh-CN" baseline="-25000" dirty="0"/>
              <a:t>1</a:t>
            </a:r>
            <a:r>
              <a:rPr lang="zh-CN" altLang="en-US" dirty="0"/>
              <a:t>完成后，将</a:t>
            </a:r>
            <a:r>
              <a:rPr lang="zh-CN" altLang="en-US" dirty="0">
                <a:latin typeface="+mj-ea"/>
              </a:rPr>
              <a:t>释放出</a:t>
            </a:r>
            <a:r>
              <a:rPr lang="en-US" altLang="zh-CN" dirty="0">
                <a:latin typeface="+mj-ea"/>
              </a:rPr>
              <a:t>10</a:t>
            </a:r>
            <a:r>
              <a:rPr lang="zh-CN" altLang="en-US" dirty="0">
                <a:latin typeface="+mj-ea"/>
              </a:rPr>
              <a:t>台磁带机，</a:t>
            </a:r>
            <a:r>
              <a:rPr lang="en-US" altLang="zh-CN" dirty="0"/>
              <a:t> P</a:t>
            </a:r>
            <a:r>
              <a:rPr lang="en-US" altLang="zh-CN" baseline="-25000" dirty="0"/>
              <a:t>3</a:t>
            </a:r>
            <a:r>
              <a:rPr lang="zh-CN" altLang="en-US" dirty="0"/>
              <a:t>便能获得足够的资源，从而使</a:t>
            </a:r>
            <a:r>
              <a:rPr lang="en-US" altLang="zh-CN" dirty="0"/>
              <a:t>P</a:t>
            </a:r>
            <a:r>
              <a:rPr lang="en-US" altLang="zh-CN" baseline="-25000" dirty="0"/>
              <a:t>2</a:t>
            </a:r>
            <a:r>
              <a:rPr lang="en-US" altLang="zh-CN" dirty="0"/>
              <a:t> </a:t>
            </a:r>
            <a:r>
              <a:rPr lang="zh-CN" altLang="en-US" dirty="0"/>
              <a:t>，</a:t>
            </a:r>
            <a:r>
              <a:rPr lang="en-US" altLang="zh-CN" dirty="0"/>
              <a:t>P</a:t>
            </a:r>
            <a:r>
              <a:rPr lang="en-US" altLang="zh-CN" baseline="-25000" dirty="0"/>
              <a:t>1</a:t>
            </a:r>
            <a:r>
              <a:rPr lang="en-US" altLang="zh-CN" dirty="0"/>
              <a:t> </a:t>
            </a:r>
            <a:r>
              <a:rPr lang="zh-CN" altLang="en-US" dirty="0"/>
              <a:t>，</a:t>
            </a:r>
            <a:r>
              <a:rPr lang="en-US" altLang="zh-CN" dirty="0"/>
              <a:t>P</a:t>
            </a:r>
            <a:r>
              <a:rPr lang="en-US" altLang="zh-CN" baseline="-25000" dirty="0"/>
              <a:t>3</a:t>
            </a:r>
            <a:r>
              <a:rPr lang="zh-CN" altLang="en-US" dirty="0"/>
              <a:t>每个进程都能顺利完成。</a:t>
            </a:r>
            <a:endParaRPr lang="zh-CN" altLang="en-US" dirty="0">
              <a:latin typeface="+mj-ea"/>
            </a:endParaRPr>
          </a:p>
        </p:txBody>
      </p:sp>
      <p:sp>
        <p:nvSpPr>
          <p:cNvPr id="112643" name="文本占位符 803842">
            <a:extLst>
              <a:ext uri="{FF2B5EF4-FFF2-40B4-BE49-F238E27FC236}">
                <a16:creationId xmlns:a16="http://schemas.microsoft.com/office/drawing/2014/main" id="{2A8046B6-5E61-4652-9DA9-2520E38A16CF}"/>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804865">
            <a:extLst>
              <a:ext uri="{FF2B5EF4-FFF2-40B4-BE49-F238E27FC236}">
                <a16:creationId xmlns:a16="http://schemas.microsoft.com/office/drawing/2014/main" id="{9EECB163-D7C8-4AD4-B000-DE6F55A23763}"/>
              </a:ext>
            </a:extLst>
          </p:cNvPr>
          <p:cNvSpPr>
            <a:spLocks noGrp="1" noChangeArrowheads="1"/>
          </p:cNvSpPr>
          <p:nvPr>
            <p:ph type="title"/>
          </p:nvPr>
        </p:nvSpPr>
        <p:spPr/>
        <p:txBody>
          <a:bodyPr/>
          <a:lstStyle/>
          <a:p>
            <a:pPr eaLnBrk="1" hangingPunct="1">
              <a:lnSpc>
                <a:spcPct val="150000"/>
              </a:lnSpc>
            </a:pPr>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由安全状态向不安全状态的转换</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如果不按照安全序列分配资源，则系统可能会由安全状态进入不安全状态。 </a:t>
            </a:r>
          </a:p>
        </p:txBody>
      </p:sp>
      <p:sp>
        <p:nvSpPr>
          <p:cNvPr id="113667" name="文本占位符 804866">
            <a:extLst>
              <a:ext uri="{FF2B5EF4-FFF2-40B4-BE49-F238E27FC236}">
                <a16:creationId xmlns:a16="http://schemas.microsoft.com/office/drawing/2014/main" id="{01125505-363E-4007-A424-E7565F902807}"/>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803841">
            <a:extLst>
              <a:ext uri="{FF2B5EF4-FFF2-40B4-BE49-F238E27FC236}">
                <a16:creationId xmlns:a16="http://schemas.microsoft.com/office/drawing/2014/main" id="{8F80BCE0-79E0-4242-80EA-E37C6BE903DA}"/>
              </a:ext>
            </a:extLst>
          </p:cNvPr>
          <p:cNvSpPr>
            <a:spLocks noGrp="1" noChangeArrowheads="1"/>
          </p:cNvSpPr>
          <p:nvPr>
            <p:ph type="title"/>
          </p:nvPr>
        </p:nvSpPr>
        <p:spPr/>
        <p:txBody>
          <a:bodyPr/>
          <a:lstStyle/>
          <a:p>
            <a:pPr eaLnBrk="1" hangingPunct="1">
              <a:defRPr/>
            </a:pPr>
            <a:r>
              <a:rPr lang="zh-CN" altLang="en-US" dirty="0"/>
              <a:t>例如在</a:t>
            </a:r>
            <a:r>
              <a:rPr lang="en-US" altLang="zh-CN" dirty="0"/>
              <a:t>T</a:t>
            </a:r>
            <a:r>
              <a:rPr lang="en-US" altLang="zh-CN" baseline="-25000" dirty="0"/>
              <a:t>0</a:t>
            </a:r>
            <a:r>
              <a:rPr lang="zh-CN" altLang="en-US" dirty="0"/>
              <a:t>时刻</a:t>
            </a:r>
            <a:r>
              <a:rPr lang="en-US" altLang="zh-CN" dirty="0"/>
              <a:t>P</a:t>
            </a:r>
            <a:r>
              <a:rPr lang="en-US" altLang="zh-CN" baseline="-25000" dirty="0"/>
              <a:t>3</a:t>
            </a:r>
            <a:r>
              <a:rPr lang="zh-CN" altLang="en-US" dirty="0"/>
              <a:t>又申请一台磁带机，若此时把</a:t>
            </a:r>
            <a:r>
              <a:rPr lang="en-US" altLang="zh-CN" dirty="0"/>
              <a:t>1</a:t>
            </a:r>
            <a:r>
              <a:rPr lang="zh-CN" altLang="en-US" dirty="0"/>
              <a:t>台分给</a:t>
            </a:r>
            <a:r>
              <a:rPr lang="en-US" altLang="zh-CN" dirty="0"/>
              <a:t>P</a:t>
            </a:r>
            <a:r>
              <a:rPr lang="en-US" altLang="zh-CN" baseline="-25000" dirty="0"/>
              <a:t>3</a:t>
            </a:r>
            <a:r>
              <a:rPr lang="zh-CN" altLang="en-US" dirty="0"/>
              <a:t>，则系统便进入不安全状态。因为此时无法找到一个安全序列。例如把其余的</a:t>
            </a:r>
            <a:r>
              <a:rPr lang="en-US" altLang="zh-CN" dirty="0"/>
              <a:t>2</a:t>
            </a:r>
            <a:r>
              <a:rPr lang="zh-CN" altLang="en-US" dirty="0"/>
              <a:t>台分配给</a:t>
            </a:r>
            <a:r>
              <a:rPr lang="en-US" altLang="zh-CN" dirty="0"/>
              <a:t>P</a:t>
            </a:r>
            <a:r>
              <a:rPr lang="en-US" altLang="zh-CN" baseline="-25000" dirty="0"/>
              <a:t>2 </a:t>
            </a:r>
            <a:r>
              <a:rPr lang="zh-CN" altLang="en-US" dirty="0"/>
              <a:t>，这样在</a:t>
            </a:r>
            <a:r>
              <a:rPr lang="en-US" altLang="zh-CN" dirty="0"/>
              <a:t>P</a:t>
            </a:r>
            <a:r>
              <a:rPr lang="en-US" altLang="zh-CN" baseline="-25000" dirty="0"/>
              <a:t>2</a:t>
            </a:r>
            <a:r>
              <a:rPr lang="zh-CN" altLang="en-US" dirty="0"/>
              <a:t>完成后，只能释放出</a:t>
            </a:r>
            <a:r>
              <a:rPr lang="en-US" altLang="zh-CN" dirty="0"/>
              <a:t>4</a:t>
            </a:r>
            <a:r>
              <a:rPr lang="zh-CN" altLang="en-US" dirty="0"/>
              <a:t>台，不能满足</a:t>
            </a:r>
            <a:r>
              <a:rPr lang="en-US" altLang="zh-CN" dirty="0"/>
              <a:t>P</a:t>
            </a:r>
            <a:r>
              <a:rPr lang="en-US" altLang="zh-CN" baseline="-25000" dirty="0"/>
              <a:t>1</a:t>
            </a:r>
            <a:r>
              <a:rPr lang="zh-CN" altLang="en-US" dirty="0"/>
              <a:t>需要</a:t>
            </a:r>
            <a:r>
              <a:rPr lang="en-US" altLang="zh-CN" dirty="0"/>
              <a:t>5</a:t>
            </a:r>
            <a:r>
              <a:rPr lang="zh-CN" altLang="en-US" dirty="0"/>
              <a:t>台的要求，也不能满足</a:t>
            </a:r>
            <a:r>
              <a:rPr lang="en-US" altLang="zh-CN" dirty="0"/>
              <a:t>P</a:t>
            </a:r>
            <a:r>
              <a:rPr lang="en-US" altLang="zh-CN" baseline="-25000" dirty="0"/>
              <a:t>3</a:t>
            </a:r>
            <a:r>
              <a:rPr lang="zh-CN" altLang="en-US" dirty="0"/>
              <a:t>需要</a:t>
            </a:r>
            <a:r>
              <a:rPr lang="en-US" altLang="zh-CN" dirty="0"/>
              <a:t>6</a:t>
            </a:r>
            <a:r>
              <a:rPr lang="zh-CN" altLang="en-US" dirty="0"/>
              <a:t>台的要求。类似地，如果我们将剩余的</a:t>
            </a:r>
            <a:r>
              <a:rPr lang="en-US" altLang="zh-CN" dirty="0"/>
              <a:t>2</a:t>
            </a:r>
            <a:r>
              <a:rPr lang="zh-CN" altLang="en-US" dirty="0"/>
              <a:t>台磁带机先分配给</a:t>
            </a:r>
            <a:r>
              <a:rPr lang="en-US" altLang="zh-CN" dirty="0"/>
              <a:t>P</a:t>
            </a:r>
            <a:r>
              <a:rPr lang="en-US" altLang="zh-CN" baseline="-25000" dirty="0"/>
              <a:t>1</a:t>
            </a:r>
            <a:r>
              <a:rPr lang="zh-CN" altLang="en-US" dirty="0"/>
              <a:t>或</a:t>
            </a:r>
            <a:r>
              <a:rPr lang="en-US" altLang="zh-CN" dirty="0"/>
              <a:t>P</a:t>
            </a:r>
            <a:r>
              <a:rPr lang="en-US" altLang="zh-CN" baseline="-25000" dirty="0"/>
              <a:t>3 </a:t>
            </a:r>
            <a:r>
              <a:rPr lang="zh-CN" altLang="en-US" dirty="0"/>
              <a:t>，也同样都无法使它们推进到完成，因此从给分配了第</a:t>
            </a:r>
            <a:r>
              <a:rPr lang="en-US" altLang="zh-CN" dirty="0"/>
              <a:t>3</a:t>
            </a:r>
            <a:r>
              <a:rPr lang="zh-CN" altLang="en-US" dirty="0"/>
              <a:t>台磁带机开始，系统便进入了不安全状态。</a:t>
            </a:r>
            <a:br>
              <a:rPr lang="en-US" altLang="zh-CN" dirty="0"/>
            </a:br>
            <a:br>
              <a:rPr lang="en-US" altLang="zh-CN" dirty="0"/>
            </a:br>
            <a:r>
              <a:rPr lang="zh-CN" altLang="en-US" dirty="0"/>
              <a:t>习题：在</a:t>
            </a:r>
            <a:r>
              <a:rPr lang="en-US" altLang="zh-CN" dirty="0"/>
              <a:t>T</a:t>
            </a:r>
            <a:r>
              <a:rPr lang="en-US" altLang="zh-CN" baseline="-25000" dirty="0"/>
              <a:t>0</a:t>
            </a:r>
            <a:r>
              <a:rPr lang="zh-CN" altLang="en-US" dirty="0"/>
              <a:t>时刻，把</a:t>
            </a:r>
            <a:r>
              <a:rPr lang="en-US" altLang="zh-CN" dirty="0"/>
              <a:t>1</a:t>
            </a:r>
            <a:r>
              <a:rPr lang="zh-CN" altLang="en-US" dirty="0"/>
              <a:t>台磁带机分配给</a:t>
            </a:r>
            <a:r>
              <a:rPr lang="en-US" altLang="zh-CN" dirty="0"/>
              <a:t>P</a:t>
            </a:r>
            <a:r>
              <a:rPr lang="en-US" altLang="zh-CN" baseline="-25000" dirty="0"/>
              <a:t>1 </a:t>
            </a:r>
            <a:r>
              <a:rPr lang="zh-CN" altLang="en-US" dirty="0"/>
              <a:t>，系统进入什么状态？</a:t>
            </a:r>
            <a:endParaRPr lang="zh-CN" altLang="en-US" dirty="0">
              <a:latin typeface="+mj-ea"/>
            </a:endParaRPr>
          </a:p>
        </p:txBody>
      </p:sp>
      <p:sp>
        <p:nvSpPr>
          <p:cNvPr id="114691" name="文本占位符 803842">
            <a:extLst>
              <a:ext uri="{FF2B5EF4-FFF2-40B4-BE49-F238E27FC236}">
                <a16:creationId xmlns:a16="http://schemas.microsoft.com/office/drawing/2014/main" id="{9551F667-D9B7-4A6F-B13F-FF543DD14F95}"/>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803841">
            <a:extLst>
              <a:ext uri="{FF2B5EF4-FFF2-40B4-BE49-F238E27FC236}">
                <a16:creationId xmlns:a16="http://schemas.microsoft.com/office/drawing/2014/main" id="{4B15DBCD-B484-4A13-A161-F0ABE888A1F3}"/>
              </a:ext>
            </a:extLst>
          </p:cNvPr>
          <p:cNvSpPr>
            <a:spLocks noGrp="1" noChangeArrowheads="1"/>
          </p:cNvSpPr>
          <p:nvPr>
            <p:ph type="title"/>
          </p:nvPr>
        </p:nvSpPr>
        <p:spPr>
          <a:xfrm>
            <a:off x="468313" y="692150"/>
            <a:ext cx="8207375" cy="2592388"/>
          </a:xfrm>
        </p:spPr>
        <p:txBody>
          <a:bodyPr/>
          <a:lstStyle/>
          <a:p>
            <a:pPr eaLnBrk="1" hangingPunct="1">
              <a:defRPr/>
            </a:pPr>
            <a:r>
              <a:rPr lang="zh-CN" altLang="en-US" dirty="0"/>
              <a:t>系统依然是安全状态，因为这时存在一个安全序列</a:t>
            </a:r>
            <a:r>
              <a:rPr lang="en-US" altLang="zh-CN" dirty="0"/>
              <a:t>&lt; P</a:t>
            </a:r>
            <a:r>
              <a:rPr lang="en-US" altLang="zh-CN" baseline="-25000" dirty="0"/>
              <a:t>2</a:t>
            </a:r>
            <a:r>
              <a:rPr lang="en-US" altLang="zh-CN" dirty="0"/>
              <a:t> </a:t>
            </a:r>
            <a:r>
              <a:rPr lang="zh-CN" altLang="en-US" dirty="0"/>
              <a:t>，</a:t>
            </a:r>
            <a:r>
              <a:rPr lang="en-US" altLang="zh-CN" dirty="0"/>
              <a:t>P</a:t>
            </a:r>
            <a:r>
              <a:rPr lang="en-US" altLang="zh-CN" baseline="-25000" dirty="0"/>
              <a:t>1</a:t>
            </a:r>
            <a:r>
              <a:rPr lang="en-US" altLang="zh-CN" dirty="0"/>
              <a:t> </a:t>
            </a:r>
            <a:r>
              <a:rPr lang="zh-CN" altLang="en-US" dirty="0"/>
              <a:t>，</a:t>
            </a:r>
            <a:r>
              <a:rPr lang="en-US" altLang="zh-CN" dirty="0"/>
              <a:t>P</a:t>
            </a:r>
            <a:r>
              <a:rPr lang="en-US" altLang="zh-CN" baseline="-25000" dirty="0"/>
              <a:t>3</a:t>
            </a:r>
            <a:r>
              <a:rPr lang="en-US" altLang="zh-CN" dirty="0"/>
              <a:t> &gt;</a:t>
            </a:r>
            <a:r>
              <a:rPr lang="zh-CN" altLang="en-US" dirty="0"/>
              <a:t>。</a:t>
            </a:r>
            <a:br>
              <a:rPr lang="en-US" altLang="zh-CN" dirty="0"/>
            </a:br>
            <a:br>
              <a:rPr lang="en-US" altLang="zh-CN" dirty="0"/>
            </a:br>
            <a:r>
              <a:rPr lang="zh-CN" altLang="en-US" dirty="0"/>
              <a:t>习题：在</a:t>
            </a:r>
            <a:r>
              <a:rPr lang="en-US" altLang="zh-CN" dirty="0"/>
              <a:t>T</a:t>
            </a:r>
            <a:r>
              <a:rPr lang="en-US" altLang="zh-CN" baseline="-25000" dirty="0"/>
              <a:t>0</a:t>
            </a:r>
            <a:r>
              <a:rPr lang="zh-CN" altLang="en-US" dirty="0"/>
              <a:t>时刻，</a:t>
            </a:r>
            <a:r>
              <a:rPr lang="en-US" altLang="zh-CN" dirty="0"/>
              <a:t>P</a:t>
            </a:r>
            <a:r>
              <a:rPr lang="en-US" altLang="zh-CN" baseline="-25000" dirty="0"/>
              <a:t>1</a:t>
            </a:r>
            <a:r>
              <a:rPr lang="zh-CN" altLang="en-US" dirty="0"/>
              <a:t>释放了</a:t>
            </a:r>
            <a:r>
              <a:rPr lang="en-US" altLang="zh-CN" dirty="0"/>
              <a:t>1</a:t>
            </a:r>
            <a:r>
              <a:rPr lang="zh-CN" altLang="en-US" dirty="0"/>
              <a:t>台磁带机，随后系统给</a:t>
            </a:r>
            <a:r>
              <a:rPr lang="en-US" altLang="zh-CN" dirty="0"/>
              <a:t>P</a:t>
            </a:r>
            <a:r>
              <a:rPr lang="en-US" altLang="zh-CN" baseline="-25000" dirty="0"/>
              <a:t>3</a:t>
            </a:r>
            <a:r>
              <a:rPr lang="zh-CN" altLang="en-US" dirty="0"/>
              <a:t>分配了</a:t>
            </a:r>
            <a:r>
              <a:rPr lang="en-US" altLang="zh-CN" dirty="0"/>
              <a:t>1</a:t>
            </a:r>
            <a:r>
              <a:rPr lang="zh-CN" altLang="en-US" dirty="0"/>
              <a:t>台磁带机，系统进入什么状态？</a:t>
            </a:r>
            <a:endParaRPr lang="zh-CN" altLang="en-US" dirty="0">
              <a:latin typeface="+mj-ea"/>
            </a:endParaRPr>
          </a:p>
        </p:txBody>
      </p:sp>
      <p:sp>
        <p:nvSpPr>
          <p:cNvPr id="111619" name="文本占位符 803842">
            <a:extLst>
              <a:ext uri="{FF2B5EF4-FFF2-40B4-BE49-F238E27FC236}">
                <a16:creationId xmlns:a16="http://schemas.microsoft.com/office/drawing/2014/main" id="{05AB4FC0-D0E0-41AE-B249-2FDC3803F873}"/>
              </a:ext>
            </a:extLst>
          </p:cNvPr>
          <p:cNvSpPr>
            <a:spLocks noGrp="1" noChangeArrowheads="1"/>
          </p:cNvSpPr>
          <p:nvPr>
            <p:ph idx="1"/>
          </p:nvPr>
        </p:nvSpPr>
        <p:spPr>
          <a:xfrm>
            <a:off x="539750" y="3563938"/>
            <a:ext cx="7848600" cy="513134"/>
          </a:xfrm>
        </p:spPr>
        <p:txBody>
          <a:bodyPr/>
          <a:lstStyle/>
          <a:p>
            <a:pPr algn="l" eaLnBrk="1" hangingPunct="1"/>
            <a:r>
              <a:rPr lang="zh-CN" altLang="en-US" dirty="0"/>
              <a:t>不安全状态。</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717825">
            <a:extLst>
              <a:ext uri="{FF2B5EF4-FFF2-40B4-BE49-F238E27FC236}">
                <a16:creationId xmlns:a16="http://schemas.microsoft.com/office/drawing/2014/main" id="{FECC658B-3917-8FE7-2CA3-8E84454C6539}"/>
              </a:ext>
            </a:extLst>
          </p:cNvPr>
          <p:cNvSpPr>
            <a:spLocks noGrp="1" noChangeArrowheads="1"/>
          </p:cNvSpPr>
          <p:nvPr>
            <p:ph type="title"/>
          </p:nvPr>
        </p:nvSpPr>
        <p:spPr>
          <a:xfrm>
            <a:off x="539750" y="549275"/>
            <a:ext cx="8207375" cy="2843213"/>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习题：</a:t>
            </a:r>
            <a:br>
              <a:rPr lang="en-US" altLang="zh-CN"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某系统中有</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台互斥使用的同类设备，</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个并发进程分别需要</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台该类设备，可确保系统不发生死锁的最小设备数为多少。</a:t>
            </a:r>
          </a:p>
        </p:txBody>
      </p:sp>
      <p:sp>
        <p:nvSpPr>
          <p:cNvPr id="82947" name="文本占位符 717826">
            <a:extLst>
              <a:ext uri="{FF2B5EF4-FFF2-40B4-BE49-F238E27FC236}">
                <a16:creationId xmlns:a16="http://schemas.microsoft.com/office/drawing/2014/main" id="{C9DD7008-9041-B8D2-EA77-549239717F4D}"/>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82948" name="动作按钮: 后退或前一项 717827">
            <a:hlinkClick r:id="" action="ppaction://hlinkshowjump?jump=firstslide" highlightClick="1"/>
            <a:extLst>
              <a:ext uri="{FF2B5EF4-FFF2-40B4-BE49-F238E27FC236}">
                <a16:creationId xmlns:a16="http://schemas.microsoft.com/office/drawing/2014/main" id="{9C99602B-7822-C763-EE4F-87EF4BE183B6}"/>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717825">
            <a:extLst>
              <a:ext uri="{FF2B5EF4-FFF2-40B4-BE49-F238E27FC236}">
                <a16:creationId xmlns:a16="http://schemas.microsoft.com/office/drawing/2014/main" id="{FECC658B-3917-8FE7-2CA3-8E84454C6539}"/>
              </a:ext>
            </a:extLst>
          </p:cNvPr>
          <p:cNvSpPr>
            <a:spLocks noGrp="1" noChangeArrowheads="1"/>
          </p:cNvSpPr>
          <p:nvPr>
            <p:ph type="title"/>
          </p:nvPr>
        </p:nvSpPr>
        <p:spPr>
          <a:xfrm>
            <a:off x="539750" y="549275"/>
            <a:ext cx="8207375" cy="3743821"/>
          </a:xfrm>
        </p:spPr>
        <p:txBody>
          <a:bodyPr/>
          <a:lstStyle/>
          <a:p>
            <a:pPr eaLnBrk="1" hangingPunct="1">
              <a:lnSpc>
                <a:spcPct val="150000"/>
              </a:lnSpc>
            </a:pPr>
            <a:r>
              <a:rPr lang="zh-CN" altLang="en-US" dirty="0">
                <a:latin typeface="黑体" panose="02010609060101010101" pitchFamily="49" charset="-122"/>
                <a:ea typeface="黑体" panose="02010609060101010101" pitchFamily="49" charset="-122"/>
              </a:rPr>
              <a:t>假设系统中有</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台设备，</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个进程分别占有</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台设备，这时出现死锁。若增加</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台设备，则不会出现死锁。所以最小设备数为</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总结：设</a:t>
            </a:r>
            <a:r>
              <a:rPr lang="en-US" altLang="zh-CN" dirty="0">
                <a:latin typeface="黑体" panose="02010609060101010101" pitchFamily="49" charset="-122"/>
                <a:ea typeface="黑体" panose="02010609060101010101" pitchFamily="49" charset="-122"/>
              </a:rPr>
              <a:t>m</a:t>
            </a:r>
            <a:r>
              <a:rPr lang="zh-CN" altLang="en-US" dirty="0">
                <a:latin typeface="黑体" panose="02010609060101010101" pitchFamily="49" charset="-122"/>
                <a:ea typeface="黑体" panose="02010609060101010101" pitchFamily="49" charset="-122"/>
              </a:rPr>
              <a:t>个进程的需求量分别为</a:t>
            </a:r>
            <a:r>
              <a:rPr lang="en-US" altLang="zh-CN" dirty="0">
                <a:latin typeface="黑体" panose="02010609060101010101" pitchFamily="49" charset="-122"/>
                <a:ea typeface="黑体" panose="02010609060101010101" pitchFamily="49" charset="-122"/>
              </a:rPr>
              <a:t>n</a:t>
            </a:r>
            <a:r>
              <a:rPr lang="en-US" altLang="zh-CN" baseline="-25000" dirty="0">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 ..., n</a:t>
            </a:r>
            <a:r>
              <a:rPr lang="en-US" altLang="zh-CN" baseline="-25000" dirty="0">
                <a:latin typeface="黑体" panose="02010609060101010101" pitchFamily="49" charset="-122"/>
                <a:ea typeface="黑体" panose="02010609060101010101" pitchFamily="49" charset="-122"/>
              </a:rPr>
              <a:t>m</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则不会出现死锁的最小资源数为</a:t>
            </a:r>
          </a:p>
        </p:txBody>
      </p:sp>
      <p:sp>
        <p:nvSpPr>
          <p:cNvPr id="82947" name="文本占位符 717826">
            <a:extLst>
              <a:ext uri="{FF2B5EF4-FFF2-40B4-BE49-F238E27FC236}">
                <a16:creationId xmlns:a16="http://schemas.microsoft.com/office/drawing/2014/main" id="{C9DD7008-9041-B8D2-EA77-549239717F4D}"/>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82948" name="动作按钮: 后退或前一项 717827">
            <a:hlinkClick r:id="" action="ppaction://hlinkshowjump?jump=firstslide" highlightClick="1"/>
            <a:extLst>
              <a:ext uri="{FF2B5EF4-FFF2-40B4-BE49-F238E27FC236}">
                <a16:creationId xmlns:a16="http://schemas.microsoft.com/office/drawing/2014/main" id="{9C99602B-7822-C763-EE4F-87EF4BE183B6}"/>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graphicFrame>
        <p:nvGraphicFramePr>
          <p:cNvPr id="3" name="对象 715779">
            <a:extLst>
              <a:ext uri="{FF2B5EF4-FFF2-40B4-BE49-F238E27FC236}">
                <a16:creationId xmlns:a16="http://schemas.microsoft.com/office/drawing/2014/main" id="{EE978DDA-D2C7-B1BC-4DA6-EEAC65AAD107}"/>
              </a:ext>
            </a:extLst>
          </p:cNvPr>
          <p:cNvGraphicFramePr>
            <a:graphicFrameLocks/>
          </p:cNvGraphicFramePr>
          <p:nvPr>
            <p:extLst>
              <p:ext uri="{D42A27DB-BD31-4B8C-83A1-F6EECF244321}">
                <p14:modId xmlns:p14="http://schemas.microsoft.com/office/powerpoint/2010/main" val="4092278556"/>
              </p:ext>
            </p:extLst>
          </p:nvPr>
        </p:nvGraphicFramePr>
        <p:xfrm>
          <a:off x="2630487" y="3429000"/>
          <a:ext cx="3883025" cy="506413"/>
        </p:xfrm>
        <a:graphic>
          <a:graphicData uri="http://schemas.openxmlformats.org/presentationml/2006/ole">
            <mc:AlternateContent xmlns:mc="http://schemas.openxmlformats.org/markup-compatibility/2006">
              <mc:Choice xmlns:v="urn:schemas-microsoft-com:vml" Requires="v">
                <p:oleObj name="Equation" r:id="rId3" imgW="1625400" imgH="266400" progId="Equation.DSMT4">
                  <p:embed/>
                </p:oleObj>
              </mc:Choice>
              <mc:Fallback>
                <p:oleObj name="Equation" r:id="rId3" imgW="1625400" imgH="266400" progId="Equation.DSMT4">
                  <p:embed/>
                  <p:pic>
                    <p:nvPicPr>
                      <p:cNvPr id="7" name="对象 715779">
                        <a:extLst>
                          <a:ext uri="{FF2B5EF4-FFF2-40B4-BE49-F238E27FC236}">
                            <a16:creationId xmlns:a16="http://schemas.microsoft.com/office/drawing/2014/main" id="{0200794B-B3D7-ACF4-4963-BBF6BFCADD4C}"/>
                          </a:ext>
                        </a:extLst>
                      </p:cNvPr>
                      <p:cNvPicPr>
                        <a:picLocks noChangeArrowheads="1"/>
                      </p:cNvPicPr>
                      <p:nvPr/>
                    </p:nvPicPr>
                    <p:blipFill>
                      <a:blip r:embed="rId4"/>
                      <a:srcRect/>
                      <a:stretch>
                        <a:fillRect/>
                      </a:stretch>
                    </p:blipFill>
                    <p:spPr bwMode="auto">
                      <a:xfrm>
                        <a:off x="2630487" y="3429000"/>
                        <a:ext cx="3883025" cy="506413"/>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54521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716801">
            <a:extLst>
              <a:ext uri="{FF2B5EF4-FFF2-40B4-BE49-F238E27FC236}">
                <a16:creationId xmlns:a16="http://schemas.microsoft.com/office/drawing/2014/main" id="{35E66F6F-1FA9-B416-2077-6031ED7F22AB}"/>
              </a:ext>
            </a:extLst>
          </p:cNvPr>
          <p:cNvSpPr>
            <a:spLocks noGrp="1" noChangeArrowheads="1"/>
          </p:cNvSpPr>
          <p:nvPr>
            <p:ph type="title"/>
          </p:nvPr>
        </p:nvSpPr>
        <p:spPr/>
        <p:txBody>
          <a:bodyPr/>
          <a:lstStyle/>
          <a:p>
            <a:r>
              <a:rPr lang="zh-CN" altLang="en-US" dirty="0"/>
              <a:t>　　</a:t>
            </a:r>
            <a:r>
              <a:rPr lang="en-US" altLang="zh-CN" dirty="0"/>
              <a:t>(2) </a:t>
            </a:r>
            <a:r>
              <a:rPr lang="zh-CN" altLang="en-US" dirty="0"/>
              <a:t>系统吞吐量高。</a:t>
            </a:r>
            <a:br>
              <a:rPr lang="en-US" altLang="zh-CN" dirty="0"/>
            </a:br>
            <a:r>
              <a:rPr lang="zh-CN" altLang="en-US" dirty="0"/>
              <a:t>　　</a:t>
            </a:r>
            <a:r>
              <a:rPr lang="en-US" altLang="zh-CN" dirty="0"/>
              <a:t>(3) </a:t>
            </a:r>
            <a:r>
              <a:rPr lang="zh-CN" altLang="en-US" dirty="0"/>
              <a:t>处理机利用率高。</a:t>
            </a:r>
          </a:p>
        </p:txBody>
      </p:sp>
      <p:sp>
        <p:nvSpPr>
          <p:cNvPr id="9218" name="文本占位符 716802">
            <a:extLst>
              <a:ext uri="{FF2B5EF4-FFF2-40B4-BE49-F238E27FC236}">
                <a16:creationId xmlns:a16="http://schemas.microsoft.com/office/drawing/2014/main" id="{A48E610F-9423-E87F-C257-0197B94AC2CA}"/>
              </a:ext>
            </a:extLst>
          </p:cNvPr>
          <p:cNvSpPr>
            <a:spLocks noGrp="1" noChangeArrowheads="1"/>
          </p:cNvSpPr>
          <p:nvPr>
            <p:ph idx="1"/>
          </p:nvPr>
        </p:nvSpPr>
        <p:spPr/>
        <p:txBody>
          <a:bodyPr/>
          <a:lstStyle/>
          <a:p>
            <a:endParaRPr lang="zh-CN"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717825">
            <a:extLst>
              <a:ext uri="{FF2B5EF4-FFF2-40B4-BE49-F238E27FC236}">
                <a16:creationId xmlns:a16="http://schemas.microsoft.com/office/drawing/2014/main" id="{FECC658B-3917-8FE7-2CA3-8E84454C6539}"/>
              </a:ext>
            </a:extLst>
          </p:cNvPr>
          <p:cNvSpPr>
            <a:spLocks noGrp="1" noChangeArrowheads="1"/>
          </p:cNvSpPr>
          <p:nvPr>
            <p:ph type="title"/>
          </p:nvPr>
        </p:nvSpPr>
        <p:spPr>
          <a:xfrm>
            <a:off x="539750" y="549275"/>
            <a:ext cx="8207375" cy="1799605"/>
          </a:xfrm>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某计算机系统</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台打印机，由</a:t>
            </a:r>
            <a:r>
              <a:rPr lang="en-US" altLang="zh-CN" dirty="0">
                <a:latin typeface="黑体" panose="02010609060101010101" pitchFamily="49" charset="-122"/>
                <a:ea typeface="黑体" panose="02010609060101010101" pitchFamily="49" charset="-122"/>
              </a:rPr>
              <a:t>K</a:t>
            </a:r>
            <a:r>
              <a:rPr lang="zh-CN" altLang="en-US" dirty="0">
                <a:latin typeface="黑体" panose="02010609060101010101" pitchFamily="49" charset="-122"/>
                <a:ea typeface="黑体" panose="02010609060101010101" pitchFamily="49" charset="-122"/>
              </a:rPr>
              <a:t>个进程竞争使用它们，每个进程需要</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台打印机。该系统可能会发生死锁的</a:t>
            </a:r>
            <a:r>
              <a:rPr lang="en-US" altLang="zh-CN" dirty="0">
                <a:latin typeface="黑体" panose="02010609060101010101" pitchFamily="49" charset="-122"/>
                <a:ea typeface="黑体" panose="02010609060101010101" pitchFamily="49" charset="-122"/>
              </a:rPr>
              <a:t>K</a:t>
            </a:r>
            <a:r>
              <a:rPr lang="zh-CN" altLang="en-US" dirty="0">
                <a:latin typeface="黑体" panose="02010609060101010101" pitchFamily="49" charset="-122"/>
                <a:ea typeface="黑体" panose="02010609060101010101" pitchFamily="49" charset="-122"/>
              </a:rPr>
              <a:t>的最小值是多少。</a:t>
            </a:r>
          </a:p>
        </p:txBody>
      </p:sp>
      <p:sp>
        <p:nvSpPr>
          <p:cNvPr id="82947" name="文本占位符 717826">
            <a:extLst>
              <a:ext uri="{FF2B5EF4-FFF2-40B4-BE49-F238E27FC236}">
                <a16:creationId xmlns:a16="http://schemas.microsoft.com/office/drawing/2014/main" id="{C9DD7008-9041-B8D2-EA77-549239717F4D}"/>
              </a:ext>
            </a:extLst>
          </p:cNvPr>
          <p:cNvSpPr>
            <a:spLocks noGrp="1" noChangeArrowheads="1"/>
          </p:cNvSpPr>
          <p:nvPr>
            <p:ph idx="1"/>
          </p:nvPr>
        </p:nvSpPr>
        <p:spPr/>
        <p:txBody>
          <a:bodyPr/>
          <a:lstStyle/>
          <a:p>
            <a:pPr algn="r" eaLnBrk="1" hangingPunct="1"/>
            <a:r>
              <a:rPr lang="zh-CN" altLang="zh-CN" sz="1800">
                <a:solidFill>
                  <a:srgbClr val="FFC000"/>
                </a:solidFill>
              </a:rPr>
              <a:t>操作系统的作用</a:t>
            </a:r>
          </a:p>
        </p:txBody>
      </p:sp>
      <p:sp>
        <p:nvSpPr>
          <p:cNvPr id="82948" name="动作按钮: 后退或前一项 717827">
            <a:hlinkClick r:id="" action="ppaction://hlinkshowjump?jump=firstslide" highlightClick="1"/>
            <a:extLst>
              <a:ext uri="{FF2B5EF4-FFF2-40B4-BE49-F238E27FC236}">
                <a16:creationId xmlns:a16="http://schemas.microsoft.com/office/drawing/2014/main" id="{9C99602B-7822-C763-EE4F-87EF4BE183B6}"/>
              </a:ext>
            </a:extLst>
          </p:cNvPr>
          <p:cNvSpPr>
            <a:spLocks noChangeArrowheads="1"/>
          </p:cNvSpPr>
          <p:nvPr/>
        </p:nvSpPr>
        <p:spPr bwMode="auto">
          <a:xfrm>
            <a:off x="8591550" y="6540500"/>
            <a:ext cx="527050" cy="304800"/>
          </a:xfrm>
          <a:prstGeom prst="actionButtonBackPrevious">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
        <p:nvSpPr>
          <p:cNvPr id="2" name="标题 717825">
            <a:extLst>
              <a:ext uri="{FF2B5EF4-FFF2-40B4-BE49-F238E27FC236}">
                <a16:creationId xmlns:a16="http://schemas.microsoft.com/office/drawing/2014/main" id="{F2A8BC36-92B3-24B5-0841-1BBF8C341A09}"/>
              </a:ext>
            </a:extLst>
          </p:cNvPr>
          <p:cNvSpPr txBox="1">
            <a:spLocks noChangeArrowheads="1"/>
          </p:cNvSpPr>
          <p:nvPr/>
        </p:nvSpPr>
        <p:spPr bwMode="auto">
          <a:xfrm>
            <a:off x="539750" y="2348880"/>
            <a:ext cx="8207375" cy="179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latin typeface="黑体" panose="02010609060101010101" pitchFamily="49" charset="-122"/>
                <a:ea typeface="黑体" panose="02010609060101010101" pitchFamily="49" charset="-122"/>
              </a:rPr>
              <a:t>由前面的公式，不会出现死锁的最小资源数为</a:t>
            </a:r>
            <a:r>
              <a:rPr lang="en-US" altLang="zh-CN" dirty="0">
                <a:latin typeface="黑体" panose="02010609060101010101" pitchFamily="49" charset="-122"/>
                <a:ea typeface="黑体" panose="02010609060101010101" pitchFamily="49" charset="-122"/>
              </a:rPr>
              <a:t>2K+1</a:t>
            </a:r>
            <a:r>
              <a:rPr lang="zh-CN" altLang="en-US" dirty="0">
                <a:latin typeface="黑体" panose="02010609060101010101" pitchFamily="49" charset="-122"/>
                <a:ea typeface="黑体" panose="02010609060101010101" pitchFamily="49" charset="-122"/>
              </a:rPr>
              <a:t>，所以</a:t>
            </a:r>
            <a:endParaRPr lang="en-US" altLang="zh-CN" dirty="0">
              <a:latin typeface="黑体" panose="02010609060101010101" pitchFamily="49" charset="-122"/>
              <a:ea typeface="黑体" panose="02010609060101010101" pitchFamily="49" charset="-122"/>
            </a:endParaRPr>
          </a:p>
          <a:p>
            <a:pPr eaLnBrk="1" hangingPunct="1">
              <a:lnSpc>
                <a:spcPct val="150000"/>
              </a:lnSpc>
            </a:pPr>
            <a:endParaRPr lang="en-US" altLang="zh-CN" dirty="0">
              <a:latin typeface="黑体" panose="02010609060101010101" pitchFamily="49" charset="-122"/>
              <a:ea typeface="黑体" panose="02010609060101010101" pitchFamily="49" charset="-122"/>
            </a:endParaRPr>
          </a:p>
          <a:p>
            <a:pPr eaLnBrk="1" hangingPunct="1">
              <a:lnSpc>
                <a:spcPct val="150000"/>
              </a:lnSpc>
            </a:pPr>
            <a:r>
              <a:rPr lang="zh-CN" altLang="en-US" dirty="0">
                <a:latin typeface="黑体" panose="02010609060101010101" pitchFamily="49" charset="-122"/>
                <a:ea typeface="黑体" panose="02010609060101010101" pitchFamily="49" charset="-122"/>
              </a:rPr>
              <a:t>即          ，所以</a:t>
            </a:r>
            <a:r>
              <a:rPr lang="en-US" altLang="zh-CN" dirty="0">
                <a:latin typeface="黑体" panose="02010609060101010101" pitchFamily="49" charset="-122"/>
                <a:ea typeface="黑体" panose="02010609060101010101" pitchFamily="49" charset="-122"/>
              </a:rPr>
              <a:t>K</a:t>
            </a:r>
            <a:r>
              <a:rPr lang="zh-CN" altLang="en-US" dirty="0">
                <a:latin typeface="黑体" panose="02010609060101010101" pitchFamily="49" charset="-122"/>
                <a:ea typeface="黑体" panose="02010609060101010101" pitchFamily="49" charset="-122"/>
              </a:rPr>
              <a:t>的最小值为</a:t>
            </a:r>
            <a:r>
              <a:rPr lang="en-US" altLang="zh-CN" dirty="0">
                <a:latin typeface="黑体" panose="02010609060101010101" pitchFamily="49" charset="-122"/>
                <a:ea typeface="黑体" panose="02010609060101010101" pitchFamily="49" charset="-122"/>
              </a:rPr>
              <a:t>4.</a:t>
            </a:r>
          </a:p>
          <a:p>
            <a:pPr eaLnBrk="1" hangingPunct="1">
              <a:lnSpc>
                <a:spcPct val="150000"/>
              </a:lnSpc>
            </a:pPr>
            <a:endParaRPr lang="zh-CN" altLang="en-US" dirty="0">
              <a:latin typeface="黑体" panose="02010609060101010101" pitchFamily="49" charset="-122"/>
              <a:ea typeface="黑体" panose="02010609060101010101" pitchFamily="49" charset="-122"/>
            </a:endParaRPr>
          </a:p>
        </p:txBody>
      </p:sp>
      <p:graphicFrame>
        <p:nvGraphicFramePr>
          <p:cNvPr id="4" name="对象 715779">
            <a:extLst>
              <a:ext uri="{FF2B5EF4-FFF2-40B4-BE49-F238E27FC236}">
                <a16:creationId xmlns:a16="http://schemas.microsoft.com/office/drawing/2014/main" id="{97F85ED3-EEC5-46DF-AA23-86772A516620}"/>
              </a:ext>
            </a:extLst>
          </p:cNvPr>
          <p:cNvGraphicFramePr>
            <a:graphicFrameLocks/>
          </p:cNvGraphicFramePr>
          <p:nvPr>
            <p:extLst>
              <p:ext uri="{D42A27DB-BD31-4B8C-83A1-F6EECF244321}">
                <p14:modId xmlns:p14="http://schemas.microsoft.com/office/powerpoint/2010/main" val="275424288"/>
              </p:ext>
            </p:extLst>
          </p:nvPr>
        </p:nvGraphicFramePr>
        <p:xfrm>
          <a:off x="3602038" y="3152775"/>
          <a:ext cx="1790700" cy="336550"/>
        </p:xfrm>
        <a:graphic>
          <a:graphicData uri="http://schemas.openxmlformats.org/presentationml/2006/ole">
            <mc:AlternateContent xmlns:mc="http://schemas.openxmlformats.org/markup-compatibility/2006">
              <mc:Choice xmlns:v="urn:schemas-microsoft-com:vml" Requires="v">
                <p:oleObj name="Equation" r:id="rId3" imgW="749160" imgH="177480" progId="Equation.DSMT4">
                  <p:embed/>
                </p:oleObj>
              </mc:Choice>
              <mc:Fallback>
                <p:oleObj name="Equation" r:id="rId3" imgW="749160" imgH="177480" progId="Equation.DSMT4">
                  <p:embed/>
                  <p:pic>
                    <p:nvPicPr>
                      <p:cNvPr id="3" name="对象 715779">
                        <a:extLst>
                          <a:ext uri="{FF2B5EF4-FFF2-40B4-BE49-F238E27FC236}">
                            <a16:creationId xmlns:a16="http://schemas.microsoft.com/office/drawing/2014/main" id="{EE978DDA-D2C7-B1BC-4DA6-EEAC65AAD107}"/>
                          </a:ext>
                        </a:extLst>
                      </p:cNvPr>
                      <p:cNvPicPr>
                        <a:picLocks noChangeArrowheads="1"/>
                      </p:cNvPicPr>
                      <p:nvPr/>
                    </p:nvPicPr>
                    <p:blipFill>
                      <a:blip r:embed="rId4"/>
                      <a:srcRect/>
                      <a:stretch>
                        <a:fillRect/>
                      </a:stretch>
                    </p:blipFill>
                    <p:spPr bwMode="auto">
                      <a:xfrm>
                        <a:off x="3602038" y="3152775"/>
                        <a:ext cx="1790700" cy="336550"/>
                      </a:xfrm>
                      <a:prstGeom prst="rect">
                        <a:avLst/>
                      </a:prstGeom>
                      <a:solidFill>
                        <a:srgbClr val="FFFFFF"/>
                      </a:solidFill>
                      <a:ln>
                        <a:noFill/>
                      </a:ln>
                    </p:spPr>
                  </p:pic>
                </p:oleObj>
              </mc:Fallback>
            </mc:AlternateContent>
          </a:graphicData>
        </a:graphic>
      </p:graphicFrame>
      <p:graphicFrame>
        <p:nvGraphicFramePr>
          <p:cNvPr id="5" name="对象 715779">
            <a:extLst>
              <a:ext uri="{FF2B5EF4-FFF2-40B4-BE49-F238E27FC236}">
                <a16:creationId xmlns:a16="http://schemas.microsoft.com/office/drawing/2014/main" id="{F1E7F622-6CD6-3774-BD69-B69F1B768932}"/>
              </a:ext>
            </a:extLst>
          </p:cNvPr>
          <p:cNvGraphicFramePr>
            <a:graphicFrameLocks/>
          </p:cNvGraphicFramePr>
          <p:nvPr>
            <p:extLst>
              <p:ext uri="{D42A27DB-BD31-4B8C-83A1-F6EECF244321}">
                <p14:modId xmlns:p14="http://schemas.microsoft.com/office/powerpoint/2010/main" val="3574051925"/>
              </p:ext>
            </p:extLst>
          </p:nvPr>
        </p:nvGraphicFramePr>
        <p:xfrm>
          <a:off x="1115616" y="3646577"/>
          <a:ext cx="1335088" cy="336550"/>
        </p:xfrm>
        <a:graphic>
          <a:graphicData uri="http://schemas.openxmlformats.org/presentationml/2006/ole">
            <mc:AlternateContent xmlns:mc="http://schemas.openxmlformats.org/markup-compatibility/2006">
              <mc:Choice xmlns:v="urn:schemas-microsoft-com:vml" Requires="v">
                <p:oleObj name="Equation" r:id="rId5" imgW="558720" imgH="177480" progId="Equation.DSMT4">
                  <p:embed/>
                </p:oleObj>
              </mc:Choice>
              <mc:Fallback>
                <p:oleObj name="Equation" r:id="rId5" imgW="558720" imgH="177480" progId="Equation.DSMT4">
                  <p:embed/>
                  <p:pic>
                    <p:nvPicPr>
                      <p:cNvPr id="4" name="对象 715779">
                        <a:extLst>
                          <a:ext uri="{FF2B5EF4-FFF2-40B4-BE49-F238E27FC236}">
                            <a16:creationId xmlns:a16="http://schemas.microsoft.com/office/drawing/2014/main" id="{97F85ED3-EEC5-46DF-AA23-86772A516620}"/>
                          </a:ext>
                        </a:extLst>
                      </p:cNvPr>
                      <p:cNvPicPr>
                        <a:picLocks noChangeArrowheads="1"/>
                      </p:cNvPicPr>
                      <p:nvPr/>
                    </p:nvPicPr>
                    <p:blipFill>
                      <a:blip r:embed="rId6"/>
                      <a:srcRect/>
                      <a:stretch>
                        <a:fillRect/>
                      </a:stretch>
                    </p:blipFill>
                    <p:spPr bwMode="auto">
                      <a:xfrm>
                        <a:off x="1115616" y="3646577"/>
                        <a:ext cx="1335088" cy="336550"/>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354282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D2EBF1C-71FC-4340-A3E8-F9B8F63A45DA}"/>
              </a:ext>
            </a:extLst>
          </p:cNvPr>
          <p:cNvSpPr>
            <a:spLocks noGrp="1" noChangeArrowheads="1"/>
          </p:cNvSpPr>
          <p:nvPr>
            <p:ph type="title"/>
          </p:nvPr>
        </p:nvSpPr>
        <p:spPr/>
        <p:txBody>
          <a:bodyPr/>
          <a:lstStyle/>
          <a:p>
            <a:pPr eaLnBrk="1" hangingPunct="1"/>
            <a:br>
              <a:rPr lang="en-US" altLang="zh-CN" dirty="0"/>
            </a:br>
            <a:br>
              <a:rPr lang="en-US" altLang="zh-CN" dirty="0"/>
            </a:br>
            <a:r>
              <a:rPr lang="zh-CN" altLang="en-US" sz="3200" dirty="0"/>
              <a:t>作业：</a:t>
            </a:r>
            <a:r>
              <a:rPr lang="en-US" altLang="zh-CN" sz="3200" dirty="0"/>
              <a:t>P128  25</a:t>
            </a:r>
            <a:r>
              <a:rPr lang="zh-CN" altLang="en-US" sz="3200" dirty="0"/>
              <a:t>、</a:t>
            </a:r>
            <a:r>
              <a:rPr lang="en-US" altLang="zh-CN" sz="3200" dirty="0"/>
              <a:t>27</a:t>
            </a:r>
            <a:endParaRPr lang="zh-CN" altLang="en-US" sz="3200" dirty="0"/>
          </a:p>
        </p:txBody>
      </p:sp>
      <p:sp>
        <p:nvSpPr>
          <p:cNvPr id="116739" name="内容占位符 2">
            <a:extLst>
              <a:ext uri="{FF2B5EF4-FFF2-40B4-BE49-F238E27FC236}">
                <a16:creationId xmlns:a16="http://schemas.microsoft.com/office/drawing/2014/main" id="{F9C7F711-6B4B-4239-A2F3-68D688EE8413}"/>
              </a:ext>
            </a:extLst>
          </p:cNvPr>
          <p:cNvSpPr>
            <a:spLocks noGrp="1" noChangeArrowheads="1"/>
          </p:cNvSpPr>
          <p:nvPr>
            <p:ph idx="1"/>
          </p:nvPr>
        </p:nvSpPr>
        <p:spPr/>
        <p:txBody>
          <a:bodyPr/>
          <a:lstStyle/>
          <a:p>
            <a:pPr eaLnBrk="1" hangingPunct="1"/>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805889">
            <a:extLst>
              <a:ext uri="{FF2B5EF4-FFF2-40B4-BE49-F238E27FC236}">
                <a16:creationId xmlns:a16="http://schemas.microsoft.com/office/drawing/2014/main" id="{BB41D98F-3473-457D-ACF9-7CF382B4DEC8}"/>
              </a:ext>
            </a:extLst>
          </p:cNvPr>
          <p:cNvSpPr>
            <a:spLocks noGrp="1" noChangeArrowheads="1"/>
          </p:cNvSpPr>
          <p:nvPr>
            <p:ph type="title"/>
          </p:nvPr>
        </p:nvSpPr>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3.7.2  </a:t>
            </a:r>
            <a:r>
              <a:rPr lang="zh-CN" altLang="en-US" dirty="0">
                <a:latin typeface="黑体" panose="02010609060101010101" pitchFamily="49" charset="-122"/>
                <a:ea typeface="黑体" panose="02010609060101010101" pitchFamily="49" charset="-122"/>
              </a:rPr>
              <a:t>利用银行家算法避免死锁</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最有代表性的避免死锁的算法是银行家算法。为实现银行家算法，每一个进程在进入系统时，它必须申明在运行过程中，可能需要的每种资源的最大单元数目，其数目不能超过系统所拥有的资源总量。当进程请求一组资源时，系统首先确定目前是否有足够多的资源分配给该进程。如果资源足够，再进一步计算在将该进程所请求的资源分配给它后，是否会使系统处于不安全状态。如果不会，才将资源分配给它，否则让进程等待。</a:t>
            </a:r>
          </a:p>
        </p:txBody>
      </p:sp>
      <p:sp>
        <p:nvSpPr>
          <p:cNvPr id="117763" name="文本占位符 805890">
            <a:extLst>
              <a:ext uri="{FF2B5EF4-FFF2-40B4-BE49-F238E27FC236}">
                <a16:creationId xmlns:a16="http://schemas.microsoft.com/office/drawing/2014/main" id="{DC9064F2-B572-4A02-BE6C-9BE4349652B6}"/>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8786" name="标题 806913">
                <a:extLst>
                  <a:ext uri="{FF2B5EF4-FFF2-40B4-BE49-F238E27FC236}">
                    <a16:creationId xmlns:a16="http://schemas.microsoft.com/office/drawing/2014/main" id="{DE6E024C-673D-4729-9DEC-BD5ED6884AF7}"/>
                  </a:ext>
                </a:extLst>
              </p:cNvPr>
              <p:cNvSpPr>
                <a:spLocks noGrp="1" noChangeArrowheads="1"/>
              </p:cNvSpPr>
              <p:nvPr>
                <p:ph type="title"/>
              </p:nvPr>
            </p:nvSpPr>
            <p:spPr/>
            <p:txBody>
              <a:bodyPr/>
              <a:lstStyle/>
              <a:p>
                <a:pPr eaLnBrk="1" hangingPunct="1"/>
                <a:r>
                  <a:rPr lang="zh-CN" altLang="en-US" dirty="0"/>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银行家算法中的数据结构</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为了实现银行家算法，在系统中必须设置这样四个数据结构，分别用来描述系统中可利用的资源、所有进程对资源的最大需求、系统中的资源分配，以及所有进程还需要多少资源的情况。现在设进程数为</a:t>
                </a:r>
                <a:r>
                  <a:rPr lang="en-US" altLang="zh-CN" dirty="0"/>
                  <a:t>n</a:t>
                </a:r>
                <a:r>
                  <a:rPr lang="zh-CN" altLang="en-US" dirty="0"/>
                  <a:t>，资源种类数为</a:t>
                </a:r>
                <a:r>
                  <a:rPr lang="en-US" altLang="zh-CN" dirty="0"/>
                  <a:t>m</a:t>
                </a:r>
                <a:r>
                  <a:rPr lang="zh-CN" altLang="en-US" dirty="0"/>
                  <a:t>。</a:t>
                </a:r>
                <a:br>
                  <a:rPr lang="zh-CN" altLang="en-US" dirty="0"/>
                </a:br>
                <a:r>
                  <a:rPr lang="zh-CN" altLang="en-US" dirty="0"/>
                  <a:t>　　</a:t>
                </a:r>
                <a:r>
                  <a:rPr lang="en-US" altLang="zh-CN" dirty="0"/>
                  <a:t>(1) </a:t>
                </a:r>
                <a:r>
                  <a:rPr lang="zh-CN" altLang="en-US" dirty="0"/>
                  <a:t>可利用资源向量</a:t>
                </a:r>
                <a:r>
                  <a:rPr lang="en-US" altLang="zh-CN" dirty="0"/>
                  <a:t>Available</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oMath>
                </a14:m>
                <a:r>
                  <a:rPr lang="zh-CN" altLang="en-US" dirty="0"/>
                  <a:t>。其中的每一个元素代表一类可利用的资源数目，其初始值是系统中所配置的该类全部可用资源的数目，其数值随该类资源的分配和回收而动态改变。如果</a:t>
                </a:r>
                <a:r>
                  <a:rPr lang="en-US" altLang="zh-CN" dirty="0"/>
                  <a:t>Available[j] == K, </a:t>
                </a:r>
                <a:r>
                  <a:rPr lang="zh-CN" altLang="en-US" dirty="0"/>
                  <a:t>则表示系统中现有</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R</m:t>
                        </m:r>
                      </m:e>
                      <m:sub>
                        <m:r>
                          <a:rPr lang="en-US" altLang="zh-CN" b="0" i="1" dirty="0" smtClean="0">
                            <a:latin typeface="Cambria Math" panose="02040503050406030204" pitchFamily="18" charset="0"/>
                          </a:rPr>
                          <m:t>𝑗</m:t>
                        </m:r>
                      </m:sub>
                    </m:sSub>
                  </m:oMath>
                </a14:m>
                <a:r>
                  <a:rPr lang="zh-CN" altLang="en-US" dirty="0"/>
                  <a:t>类资源</a:t>
                </a:r>
                <a:r>
                  <a:rPr lang="en-US" altLang="zh-CN" dirty="0"/>
                  <a:t>K</a:t>
                </a:r>
                <a:r>
                  <a:rPr lang="zh-CN" altLang="en-US" dirty="0"/>
                  <a:t>个。</a:t>
                </a:r>
              </a:p>
            </p:txBody>
          </p:sp>
        </mc:Choice>
        <mc:Fallback xmlns="">
          <p:sp>
            <p:nvSpPr>
              <p:cNvPr id="118786" name="标题 806913">
                <a:extLst>
                  <a:ext uri="{FF2B5EF4-FFF2-40B4-BE49-F238E27FC236}">
                    <a16:creationId xmlns:a16="http://schemas.microsoft.com/office/drawing/2014/main" id="{DE6E024C-673D-4729-9DEC-BD5ED6884AF7}"/>
                  </a:ext>
                </a:extLst>
              </p:cNvPr>
              <p:cNvSpPr>
                <a:spLocks noGrp="1" noRot="1" noChangeAspect="1" noMove="1" noResize="1" noEditPoints="1" noAdjustHandles="1" noChangeArrowheads="1" noChangeShapeType="1" noTextEdit="1"/>
              </p:cNvSpPr>
              <p:nvPr>
                <p:ph type="title"/>
              </p:nvPr>
            </p:nvSpPr>
            <p:spPr>
              <a:blipFill>
                <a:blip r:embed="rId2"/>
                <a:stretch>
                  <a:fillRect l="-1189" t="-110"/>
                </a:stretch>
              </a:blipFill>
            </p:spPr>
            <p:txBody>
              <a:bodyPr/>
              <a:lstStyle/>
              <a:p>
                <a:r>
                  <a:rPr lang="zh-CN" altLang="en-US">
                    <a:noFill/>
                  </a:rPr>
                  <a:t> </a:t>
                </a:r>
              </a:p>
            </p:txBody>
          </p:sp>
        </mc:Fallback>
      </mc:AlternateContent>
      <p:sp>
        <p:nvSpPr>
          <p:cNvPr id="118787" name="文本占位符 806914">
            <a:extLst>
              <a:ext uri="{FF2B5EF4-FFF2-40B4-BE49-F238E27FC236}">
                <a16:creationId xmlns:a16="http://schemas.microsoft.com/office/drawing/2014/main" id="{30B12B43-35C3-41FE-8B9B-E38995252DE3}"/>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8786" name="标题 806913">
                <a:extLst>
                  <a:ext uri="{FF2B5EF4-FFF2-40B4-BE49-F238E27FC236}">
                    <a16:creationId xmlns:a16="http://schemas.microsoft.com/office/drawing/2014/main" id="{DE6E024C-673D-4729-9DEC-BD5ED6884AF7}"/>
                  </a:ext>
                </a:extLst>
              </p:cNvPr>
              <p:cNvSpPr>
                <a:spLocks noGrp="1" noChangeArrowheads="1"/>
              </p:cNvSpPr>
              <p:nvPr>
                <p:ph type="title"/>
              </p:nvPr>
            </p:nvSpPr>
            <p:spPr/>
            <p:txBody>
              <a:bodyPr/>
              <a:lstStyle/>
              <a:p>
                <a:pPr eaLnBrk="1" hangingPunct="1"/>
                <a:r>
                  <a:rPr lang="en-US" altLang="zh-CN" dirty="0"/>
                  <a:t>(2) </a:t>
                </a:r>
                <a:r>
                  <a:rPr lang="zh-CN" altLang="en-US" dirty="0"/>
                  <a:t>最大需求矩阵</a:t>
                </a:r>
                <a:r>
                  <a:rPr lang="en-US" altLang="zh-CN" dirty="0"/>
                  <a:t>Max</a:t>
                </a:r>
                <a:r>
                  <a:rPr lang="en-US" altLang="zh-CN" b="0" dirty="0"/>
                  <a:t>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zh-CN" altLang="en-US" dirty="0"/>
                  <a:t>。如果</a:t>
                </a:r>
                <a:r>
                  <a:rPr lang="en-US" altLang="zh-CN" dirty="0"/>
                  <a:t>Max[</a:t>
                </a:r>
                <a:r>
                  <a:rPr lang="en-US" altLang="zh-CN" dirty="0" err="1"/>
                  <a:t>i</a:t>
                </a:r>
                <a:r>
                  <a:rPr lang="en-US" altLang="zh-CN" dirty="0"/>
                  <a:t>][j] == k, </a:t>
                </a:r>
                <a:r>
                  <a:rPr lang="zh-CN" altLang="en-US" dirty="0"/>
                  <a:t>则表示进程</a:t>
                </a:r>
                <a:r>
                  <a:rPr lang="en-US" altLang="zh-CN" dirty="0" err="1"/>
                  <a:t>i</a:t>
                </a:r>
                <a:r>
                  <a:rPr lang="zh-CN" altLang="en-US" dirty="0"/>
                  <a:t>需要</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R</m:t>
                        </m:r>
                      </m:e>
                      <m:sub>
                        <m:r>
                          <a:rPr lang="en-US" altLang="zh-CN" b="0" i="1" dirty="0" smtClean="0">
                            <a:latin typeface="Cambria Math" panose="02040503050406030204" pitchFamily="18" charset="0"/>
                          </a:rPr>
                          <m:t>𝑗</m:t>
                        </m:r>
                      </m:sub>
                    </m:sSub>
                  </m:oMath>
                </a14:m>
                <a:r>
                  <a:rPr lang="zh-CN" altLang="en-US" dirty="0"/>
                  <a:t>类资源的最大数目为</a:t>
                </a:r>
                <a:r>
                  <a:rPr lang="en-US" altLang="zh-CN" dirty="0"/>
                  <a:t>K</a:t>
                </a:r>
                <a:r>
                  <a:rPr lang="zh-CN" altLang="en-US" dirty="0"/>
                  <a:t>。</a:t>
                </a:r>
                <a:br>
                  <a:rPr lang="zh-CN" altLang="en-US" dirty="0"/>
                </a:br>
                <a:r>
                  <a:rPr lang="en-US" altLang="zh-CN" dirty="0"/>
                  <a:t>(3) </a:t>
                </a:r>
                <a:r>
                  <a:rPr lang="zh-CN" altLang="en-US" dirty="0"/>
                  <a:t>分配矩阵</a:t>
                </a:r>
                <a:r>
                  <a:rPr lang="en-US" altLang="zh-CN" dirty="0"/>
                  <a:t>Allocation</a:t>
                </a:r>
                <a:r>
                  <a:rPr lang="en-US" altLang="zh-CN" b="0" dirty="0"/>
                  <a:t>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zh-CN" altLang="en-US" dirty="0"/>
                  <a:t>。如果</a:t>
                </a:r>
                <a:r>
                  <a:rPr lang="en-US" altLang="zh-CN" dirty="0"/>
                  <a:t>Allocation[</a:t>
                </a:r>
                <a:r>
                  <a:rPr lang="en-US" altLang="zh-CN" dirty="0" err="1"/>
                  <a:t>i</a:t>
                </a:r>
                <a:r>
                  <a:rPr lang="en-US" altLang="zh-CN" dirty="0"/>
                  <a:t>][j] == k, </a:t>
                </a:r>
                <a:r>
                  <a:rPr lang="zh-CN" altLang="en-US" dirty="0"/>
                  <a:t>则表示进程</a:t>
                </a:r>
                <a:r>
                  <a:rPr lang="en-US" altLang="zh-CN" dirty="0" err="1"/>
                  <a:t>i</a:t>
                </a:r>
                <a:r>
                  <a:rPr lang="zh-CN" altLang="en-US" dirty="0"/>
                  <a:t>已</a:t>
                </a:r>
                <a14:m>
                  <m:oMath xmlns:m="http://schemas.openxmlformats.org/officeDocument/2006/math">
                    <m:r>
                      <a:rPr lang="zh-CN" altLang="en-US" i="1" dirty="0">
                        <a:latin typeface="Cambria Math" panose="02040503050406030204" pitchFamily="18" charset="0"/>
                      </a:rPr>
                      <m:t>分得</m:t>
                    </m:r>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R</m:t>
                        </m:r>
                      </m:e>
                      <m:sub>
                        <m:r>
                          <a:rPr lang="en-US" altLang="zh-CN" b="0" i="1" dirty="0" smtClean="0">
                            <a:latin typeface="Cambria Math" panose="02040503050406030204" pitchFamily="18" charset="0"/>
                          </a:rPr>
                          <m:t>𝑗</m:t>
                        </m:r>
                      </m:sub>
                    </m:sSub>
                  </m:oMath>
                </a14:m>
                <a:r>
                  <a:rPr lang="zh-CN" altLang="en-US" dirty="0"/>
                  <a:t>类资源的数目为</a:t>
                </a:r>
                <a:r>
                  <a:rPr lang="en-US" altLang="zh-CN" dirty="0"/>
                  <a:t>K</a:t>
                </a:r>
                <a:r>
                  <a:rPr lang="zh-CN" altLang="en-US" dirty="0"/>
                  <a:t>。</a:t>
                </a:r>
                <a:br>
                  <a:rPr lang="zh-CN" altLang="en-US" dirty="0"/>
                </a:br>
                <a:r>
                  <a:rPr lang="en-US" altLang="zh-CN" dirty="0"/>
                  <a:t>(4) </a:t>
                </a:r>
                <a:r>
                  <a:rPr lang="zh-CN" altLang="en-US" dirty="0"/>
                  <a:t>需求矩阵</a:t>
                </a:r>
                <a:r>
                  <a:rPr lang="en-US" altLang="zh-CN" dirty="0"/>
                  <a:t>Need</a:t>
                </a:r>
                <a:r>
                  <a:rPr lang="en-US" altLang="zh-CN" b="0" dirty="0"/>
                  <a:t>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zh-CN" altLang="en-US" dirty="0"/>
                  <a:t>。如果</a:t>
                </a:r>
                <a:r>
                  <a:rPr lang="en-US" altLang="zh-CN" dirty="0"/>
                  <a:t>Need[</a:t>
                </a:r>
                <a:r>
                  <a:rPr lang="en-US" altLang="zh-CN" dirty="0" err="1"/>
                  <a:t>i</a:t>
                </a:r>
                <a:r>
                  <a:rPr lang="en-US" altLang="zh-CN" dirty="0"/>
                  <a:t>][j] == k, </a:t>
                </a:r>
                <a:r>
                  <a:rPr lang="zh-CN" altLang="en-US" dirty="0"/>
                  <a:t>则表示进程</a:t>
                </a:r>
                <a:r>
                  <a:rPr lang="en-US" altLang="zh-CN" dirty="0" err="1"/>
                  <a:t>i</a:t>
                </a:r>
                <a:r>
                  <a:rPr lang="zh-CN" altLang="en-US" dirty="0"/>
                  <a:t>还需要</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R</m:t>
                        </m:r>
                      </m:e>
                      <m:sub>
                        <m:r>
                          <a:rPr lang="en-US" altLang="zh-CN" b="0" i="1" dirty="0" smtClean="0">
                            <a:latin typeface="Cambria Math" panose="02040503050406030204" pitchFamily="18" charset="0"/>
                          </a:rPr>
                          <m:t>𝑗</m:t>
                        </m:r>
                      </m:sub>
                    </m:sSub>
                  </m:oMath>
                </a14:m>
                <a:r>
                  <a:rPr lang="zh-CN" altLang="en-US" dirty="0"/>
                  <a:t>类资源</a:t>
                </a:r>
                <a:r>
                  <a:rPr lang="en-US" altLang="zh-CN" dirty="0"/>
                  <a:t>K</a:t>
                </a:r>
                <a:r>
                  <a:rPr lang="zh-CN" altLang="en-US" dirty="0"/>
                  <a:t>个才能完成其任务。</a:t>
                </a:r>
                <a:br>
                  <a:rPr lang="en-US" altLang="zh-CN" dirty="0"/>
                </a:br>
                <a:r>
                  <a:rPr lang="zh-CN" altLang="en-US" dirty="0"/>
                  <a:t>上述三个矩阵间存在下面关系：</a:t>
                </a:r>
                <a:br>
                  <a:rPr lang="en-US" altLang="zh-CN" dirty="0"/>
                </a:br>
                <a:r>
                  <a:rPr lang="en-US" altLang="zh-CN" dirty="0"/>
                  <a:t>Need[</a:t>
                </a:r>
                <a:r>
                  <a:rPr lang="en-US" altLang="zh-CN" dirty="0" err="1"/>
                  <a:t>i</a:t>
                </a:r>
                <a:r>
                  <a:rPr lang="en-US" altLang="zh-CN" dirty="0"/>
                  <a:t>][j] == Max[</a:t>
                </a:r>
                <a:r>
                  <a:rPr lang="en-US" altLang="zh-CN" dirty="0" err="1"/>
                  <a:t>i</a:t>
                </a:r>
                <a:r>
                  <a:rPr lang="en-US" altLang="zh-CN" dirty="0"/>
                  <a:t>][j] - Allocation[</a:t>
                </a:r>
                <a:r>
                  <a:rPr lang="en-US" altLang="zh-CN" dirty="0" err="1"/>
                  <a:t>i</a:t>
                </a:r>
                <a:r>
                  <a:rPr lang="en-US" altLang="zh-CN" dirty="0"/>
                  <a:t>][j].</a:t>
                </a:r>
                <a:endParaRPr lang="zh-CN" altLang="en-US" dirty="0"/>
              </a:p>
            </p:txBody>
          </p:sp>
        </mc:Choice>
        <mc:Fallback xmlns="">
          <p:sp>
            <p:nvSpPr>
              <p:cNvPr id="118786" name="标题 806913">
                <a:extLst>
                  <a:ext uri="{FF2B5EF4-FFF2-40B4-BE49-F238E27FC236}">
                    <a16:creationId xmlns:a16="http://schemas.microsoft.com/office/drawing/2014/main" id="{DE6E024C-673D-4729-9DEC-BD5ED6884AF7}"/>
                  </a:ext>
                </a:extLst>
              </p:cNvPr>
              <p:cNvSpPr>
                <a:spLocks noGrp="1" noRot="1" noChangeAspect="1" noMove="1" noResize="1" noEditPoints="1" noAdjustHandles="1" noChangeArrowheads="1" noChangeShapeType="1" noTextEdit="1"/>
              </p:cNvSpPr>
              <p:nvPr>
                <p:ph type="title"/>
              </p:nvPr>
            </p:nvSpPr>
            <p:spPr>
              <a:blipFill>
                <a:blip r:embed="rId2"/>
                <a:stretch>
                  <a:fillRect l="-1189" t="-110" r="-892"/>
                </a:stretch>
              </a:blipFill>
            </p:spPr>
            <p:txBody>
              <a:bodyPr/>
              <a:lstStyle/>
              <a:p>
                <a:r>
                  <a:rPr lang="zh-CN" altLang="en-US">
                    <a:noFill/>
                  </a:rPr>
                  <a:t> </a:t>
                </a:r>
              </a:p>
            </p:txBody>
          </p:sp>
        </mc:Fallback>
      </mc:AlternateContent>
      <p:sp>
        <p:nvSpPr>
          <p:cNvPr id="118787" name="文本占位符 806914">
            <a:extLst>
              <a:ext uri="{FF2B5EF4-FFF2-40B4-BE49-F238E27FC236}">
                <a16:creationId xmlns:a16="http://schemas.microsoft.com/office/drawing/2014/main" id="{30B12B43-35C3-41FE-8B9B-E38995252DE3}"/>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241966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809985">
            <a:extLst>
              <a:ext uri="{FF2B5EF4-FFF2-40B4-BE49-F238E27FC236}">
                <a16:creationId xmlns:a16="http://schemas.microsoft.com/office/drawing/2014/main" id="{3A1774C9-DDE7-4AF9-98F8-CFC3C600E36E}"/>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安全性算法</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安全性算法用来检查系统是否处于安全状态，如果系统处于安全状态，该算法会返回一个安全序列。系统所执行的安全性算法可描述如下：</a:t>
            </a:r>
          </a:p>
        </p:txBody>
      </p:sp>
      <p:sp>
        <p:nvSpPr>
          <p:cNvPr id="121859" name="文本占位符 809986">
            <a:extLst>
              <a:ext uri="{FF2B5EF4-FFF2-40B4-BE49-F238E27FC236}">
                <a16:creationId xmlns:a16="http://schemas.microsoft.com/office/drawing/2014/main" id="{7C77821F-BD7B-4B31-98BC-872EB40CC364}"/>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1858" name="标题 809985">
                <a:extLst>
                  <a:ext uri="{FF2B5EF4-FFF2-40B4-BE49-F238E27FC236}">
                    <a16:creationId xmlns:a16="http://schemas.microsoft.com/office/drawing/2014/main" id="{3A1774C9-DDE7-4AF9-98F8-CFC3C600E36E}"/>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t>(1) </a:t>
                </a:r>
                <a:r>
                  <a:rPr lang="zh-CN" altLang="en-US" dirty="0"/>
                  <a:t>设置</a:t>
                </a:r>
                <a:r>
                  <a:rPr lang="en-US" altLang="zh-CN" dirty="0"/>
                  <a:t>3</a:t>
                </a:r>
                <a:r>
                  <a:rPr lang="zh-CN" altLang="en-US" dirty="0"/>
                  <a:t>个向量：</a:t>
                </a:r>
                <a:br>
                  <a:rPr lang="en-US" altLang="zh-CN" dirty="0"/>
                </a:br>
                <a:r>
                  <a:rPr lang="en-US" altLang="zh-CN" dirty="0"/>
                  <a:t>1) </a:t>
                </a:r>
                <a:r>
                  <a:rPr lang="zh-CN" altLang="en-US" dirty="0"/>
                  <a:t>工作向量</a:t>
                </a:r>
                <a:r>
                  <a:rPr lang="en-US" altLang="zh-CN" dirty="0"/>
                  <a:t>Work</a:t>
                </a:r>
                <a:r>
                  <a:rPr lang="en-US" altLang="zh-CN" b="0" dirty="0"/>
                  <a:t>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zh-CN" altLang="en-US" dirty="0"/>
                  <a:t>，它表示系统可提供给进程继续运行所需的各类资源数目，在执行安全算法开始时，</a:t>
                </a:r>
                <a:r>
                  <a:rPr lang="en-US" altLang="zh-CN" dirty="0"/>
                  <a:t>Work = Available</a:t>
                </a:r>
                <a:r>
                  <a:rPr lang="zh-CN" altLang="en-US" dirty="0"/>
                  <a:t>；</a:t>
                </a:r>
                <a:br>
                  <a:rPr lang="en-US" altLang="zh-CN" dirty="0"/>
                </a:br>
                <a:r>
                  <a:rPr lang="en-US" altLang="zh-CN" dirty="0"/>
                  <a:t>2) </a:t>
                </a:r>
                <a:r>
                  <a:rPr lang="zh-CN" altLang="en-US" dirty="0"/>
                  <a:t>标记向量</a:t>
                </a:r>
                <a:r>
                  <a:rPr lang="en-US" altLang="zh-CN" dirty="0"/>
                  <a:t>Finish </a:t>
                </a:r>
                <a14:m>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 </m:t>
                    </m:r>
                  </m:oMath>
                </a14:m>
                <a:r>
                  <a:rPr lang="zh-CN" altLang="en-US" dirty="0"/>
                  <a:t>：它表示系统是否有足够的资源分配给进程，使之运行完成。开始时先做</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 </m:t>
                    </m:r>
                  </m:oMath>
                </a14:m>
                <a:r>
                  <a:rPr lang="en-US" altLang="zh-CN" dirty="0"/>
                  <a:t>, Finish[</a:t>
                </a:r>
                <a:r>
                  <a:rPr lang="en-US" altLang="zh-CN" dirty="0" err="1"/>
                  <a:t>i</a:t>
                </a:r>
                <a:r>
                  <a:rPr lang="en-US" altLang="zh-CN" dirty="0"/>
                  <a:t>] = false</a:t>
                </a:r>
                <a:r>
                  <a:rPr lang="zh-CN" altLang="en-US" dirty="0"/>
                  <a:t>；</a:t>
                </a:r>
                <a:br>
                  <a:rPr lang="en-US" altLang="zh-CN" dirty="0"/>
                </a:br>
                <a:r>
                  <a:rPr lang="en-US" altLang="zh-CN" dirty="0"/>
                  <a:t>3) </a:t>
                </a:r>
                <a:r>
                  <a:rPr lang="zh-CN" altLang="en-US" dirty="0"/>
                  <a:t>安全序列向量</a:t>
                </a:r>
                <a:r>
                  <a:rPr lang="en-US" altLang="zh-CN" dirty="0" err="1"/>
                  <a:t>SafeQuence</a:t>
                </a:r>
                <a:r>
                  <a:rPr lang="en-US" altLang="zh-CN" dirty="0"/>
                  <a:t> </a:t>
                </a:r>
                <a14:m>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)和整型变量</m:t>
                    </m:r>
                    <m:r>
                      <m:rPr>
                        <m:sty m:val="p"/>
                      </m:rPr>
                      <a:rPr lang="en-US" altLang="zh-CN" i="1">
                        <a:latin typeface="Cambria Math" panose="02040503050406030204" pitchFamily="18" charset="0"/>
                        <a:ea typeface="Cambria Math" panose="02040503050406030204" pitchFamily="18" charset="0"/>
                      </a:rPr>
                      <m:t>k</m:t>
                    </m:r>
                    <m:r>
                      <a:rPr lang="en-US" altLang="zh-CN" i="1">
                        <a:latin typeface="Cambria Math" panose="02040503050406030204" pitchFamily="18" charset="0"/>
                        <a:ea typeface="Cambria Math" panose="02040503050406030204" pitchFamily="18" charset="0"/>
                      </a:rPr>
                      <m:t> </m:t>
                    </m:r>
                  </m:oMath>
                </a14:m>
                <a:r>
                  <a:rPr lang="zh-CN" altLang="en-US" dirty="0"/>
                  <a:t>：如果系统处于安全状态，则用该向量存储一个安全序列。</a:t>
                </a:r>
                <a:r>
                  <a:rPr lang="en-US" altLang="zh-CN" dirty="0"/>
                  <a:t>k</a:t>
                </a:r>
                <a:r>
                  <a:rPr lang="zh-CN" altLang="en-US" dirty="0"/>
                  <a:t>的初始值为</a:t>
                </a:r>
                <a:r>
                  <a:rPr lang="en-US" altLang="zh-CN" dirty="0"/>
                  <a:t>0.</a:t>
                </a:r>
                <a:endParaRPr lang="zh-CN" altLang="en-US" dirty="0"/>
              </a:p>
            </p:txBody>
          </p:sp>
        </mc:Choice>
        <mc:Fallback xmlns="">
          <p:sp>
            <p:nvSpPr>
              <p:cNvPr id="121858" name="标题 809985">
                <a:extLst>
                  <a:ext uri="{FF2B5EF4-FFF2-40B4-BE49-F238E27FC236}">
                    <a16:creationId xmlns:a16="http://schemas.microsoft.com/office/drawing/2014/main" id="{3A1774C9-DDE7-4AF9-98F8-CFC3C600E36E}"/>
                  </a:ext>
                </a:extLst>
              </p:cNvPr>
              <p:cNvSpPr>
                <a:spLocks noGrp="1" noRot="1" noChangeAspect="1" noMove="1" noResize="1" noEditPoints="1" noAdjustHandles="1" noChangeArrowheads="1" noChangeShapeType="1" noTextEdit="1"/>
              </p:cNvSpPr>
              <p:nvPr>
                <p:ph type="title"/>
              </p:nvPr>
            </p:nvSpPr>
            <p:spPr>
              <a:blipFill>
                <a:blip r:embed="rId2"/>
                <a:stretch>
                  <a:fillRect l="-1189" r="-669"/>
                </a:stretch>
              </a:blipFill>
            </p:spPr>
            <p:txBody>
              <a:bodyPr/>
              <a:lstStyle/>
              <a:p>
                <a:r>
                  <a:rPr lang="zh-CN" altLang="en-US">
                    <a:noFill/>
                  </a:rPr>
                  <a:t> </a:t>
                </a:r>
              </a:p>
            </p:txBody>
          </p:sp>
        </mc:Fallback>
      </mc:AlternateContent>
      <p:sp>
        <p:nvSpPr>
          <p:cNvPr id="121859" name="文本占位符 809986">
            <a:extLst>
              <a:ext uri="{FF2B5EF4-FFF2-40B4-BE49-F238E27FC236}">
                <a16:creationId xmlns:a16="http://schemas.microsoft.com/office/drawing/2014/main" id="{7C77821F-BD7B-4B31-98BC-872EB40CC364}"/>
              </a:ext>
            </a:extLst>
          </p:cNvPr>
          <p:cNvSpPr>
            <a:spLocks noGrp="1" noChangeArrowheads="1"/>
          </p:cNvSpPr>
          <p:nvPr>
            <p:ph idx="1"/>
          </p:nvPr>
        </p:nvSpPr>
        <p:spPr/>
        <p:txBody>
          <a:bodyPr/>
          <a:lstStyle/>
          <a:p>
            <a:pPr eaLnBrk="1" hangingPunct="1"/>
            <a:endParaRPr lang="zh-CN" altLang="zh-CN"/>
          </a:p>
        </p:txBody>
      </p:sp>
    </p:spTree>
    <p:extLst>
      <p:ext uri="{BB962C8B-B14F-4D97-AF65-F5344CB8AC3E}">
        <p14:creationId xmlns:p14="http://schemas.microsoft.com/office/powerpoint/2010/main" val="16715640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882" name="标题 811009">
                <a:extLst>
                  <a:ext uri="{FF2B5EF4-FFF2-40B4-BE49-F238E27FC236}">
                    <a16:creationId xmlns:a16="http://schemas.microsoft.com/office/drawing/2014/main" id="{872E58B2-36C2-425A-9C19-5CC6BC586D63}"/>
                  </a:ext>
                </a:extLst>
              </p:cNvPr>
              <p:cNvSpPr>
                <a:spLocks noGrp="1" noChangeArrowheads="1"/>
              </p:cNvSpPr>
              <p:nvPr>
                <p:ph type="title"/>
              </p:nvPr>
            </p:nvSpPr>
            <p:spPr/>
            <p:txBody>
              <a:bodyPr/>
              <a:lstStyle/>
              <a:p>
                <a:pPr eaLnBrk="1" hangingPunct="1"/>
                <a:r>
                  <a:rPr lang="zh-CN" altLang="en-US" dirty="0"/>
                  <a:t>　　</a:t>
                </a:r>
                <a:r>
                  <a:rPr lang="en-US" altLang="zh-CN" dirty="0"/>
                  <a:t>(2) </a:t>
                </a:r>
                <a:r>
                  <a:rPr lang="zh-CN" altLang="en-US" dirty="0"/>
                  <a:t>从进程集合中找到一个能满足下述条件的进程： </a:t>
                </a:r>
                <a:br>
                  <a:rPr lang="zh-CN" altLang="en-US" dirty="0"/>
                </a:br>
                <a:r>
                  <a:rPr lang="zh-CN" altLang="en-US" dirty="0"/>
                  <a:t>　　</a:t>
                </a:r>
                <a:r>
                  <a:rPr lang="en-US" altLang="zh-CN" dirty="0"/>
                  <a:t>① Finish[</a:t>
                </a:r>
                <a:r>
                  <a:rPr lang="en-US" altLang="zh-CN" dirty="0" err="1"/>
                  <a:t>i</a:t>
                </a:r>
                <a:r>
                  <a:rPr lang="en-US" altLang="zh-CN" dirty="0"/>
                  <a:t>] == false;</a:t>
                </a:r>
                <a:br>
                  <a:rPr lang="en-US" altLang="zh-CN" dirty="0"/>
                </a:br>
                <a:r>
                  <a:rPr lang="zh-CN" altLang="en-US" dirty="0"/>
                  <a:t>　　</a:t>
                </a:r>
                <a:r>
                  <a:rPr lang="en-US" altLang="zh-CN" dirty="0"/>
                  <a:t>②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en-US" altLang="zh-CN" dirty="0"/>
                  <a:t>Need[</a:t>
                </a:r>
                <a:r>
                  <a:rPr lang="en-US" altLang="zh-CN" dirty="0" err="1"/>
                  <a:t>i</a:t>
                </a:r>
                <a:r>
                  <a:rPr lang="en-US" altLang="zh-CN" dirty="0"/>
                  <a:t>][j] ≤ Work[j];</a:t>
                </a:r>
                <a:br>
                  <a:rPr lang="en-US" altLang="zh-CN" dirty="0"/>
                </a:br>
                <a:r>
                  <a:rPr lang="zh-CN" altLang="en-US" dirty="0"/>
                  <a:t>　　若找到，执行步骤</a:t>
                </a:r>
                <a:r>
                  <a:rPr lang="en-US" altLang="zh-CN" dirty="0"/>
                  <a:t>(3)</a:t>
                </a:r>
                <a:r>
                  <a:rPr lang="zh-CN" altLang="en-US" dirty="0"/>
                  <a:t>，否则，执行步骤</a:t>
                </a:r>
                <a:r>
                  <a:rPr lang="en-US" altLang="zh-CN" dirty="0"/>
                  <a:t>(4)</a:t>
                </a:r>
                <a:r>
                  <a:rPr lang="zh-CN" altLang="en-US" dirty="0"/>
                  <a:t>。</a:t>
                </a:r>
                <a:br>
                  <a:rPr lang="zh-CN" altLang="en-US" dirty="0"/>
                </a:br>
                <a:r>
                  <a:rPr lang="zh-CN" altLang="en-US" dirty="0"/>
                  <a:t>　　</a:t>
                </a:r>
                <a:r>
                  <a:rPr lang="en-US" altLang="zh-CN" dirty="0"/>
                  <a:t>(3) </a:t>
                </a:r>
                <a:r>
                  <a:rPr lang="zh-CN" altLang="en-US" dirty="0"/>
                  <a:t>当进程</a:t>
                </a:r>
                <a:r>
                  <a:rPr lang="en-US" altLang="zh-CN" dirty="0"/>
                  <a:t>Pi</a:t>
                </a:r>
                <a:r>
                  <a:rPr lang="zh-CN" altLang="en-US" dirty="0"/>
                  <a:t>获得资源后，可顺利执行，直至完成，并释放出分配给它的资源，故应执行：</a:t>
                </a:r>
                <a:br>
                  <a:rPr lang="zh-CN" altLang="en-US" dirty="0"/>
                </a:br>
                <a:r>
                  <a:rPr lang="zh-CN" altLang="en-US" dirty="0"/>
                  <a:t>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 </m:t>
                    </m:r>
                  </m:oMath>
                </a14:m>
                <a:r>
                  <a:rPr lang="en-US" altLang="zh-CN" dirty="0"/>
                  <a:t>Work[j] = Work[j] + Allocation[</a:t>
                </a:r>
                <a:r>
                  <a:rPr lang="en-US" altLang="zh-CN" dirty="0" err="1"/>
                  <a:t>i</a:t>
                </a:r>
                <a:r>
                  <a:rPr lang="en-US" altLang="zh-CN" dirty="0"/>
                  <a:t>][j];</a:t>
                </a:r>
                <a:br>
                  <a:rPr lang="en-US" altLang="zh-CN" dirty="0"/>
                </a:br>
                <a:r>
                  <a:rPr lang="zh-CN" altLang="en-US" dirty="0"/>
                  <a:t>　　</a:t>
                </a:r>
                <a:r>
                  <a:rPr lang="en-US" altLang="zh-CN" dirty="0"/>
                  <a:t>Finish[</a:t>
                </a:r>
                <a:r>
                  <a:rPr lang="en-US" altLang="zh-CN" dirty="0" err="1"/>
                  <a:t>i</a:t>
                </a:r>
                <a:r>
                  <a:rPr lang="en-US" altLang="zh-CN" dirty="0"/>
                  <a:t>] = true;</a:t>
                </a:r>
                <a:br>
                  <a:rPr lang="en-US" altLang="zh-CN" dirty="0"/>
                </a:br>
                <a:r>
                  <a:rPr lang="en-US" altLang="zh-CN" dirty="0"/>
                  <a:t>        </a:t>
                </a:r>
                <a:r>
                  <a:rPr lang="en-US" altLang="zh-CN" dirty="0" err="1"/>
                  <a:t>SafeQuence</a:t>
                </a:r>
                <a:r>
                  <a:rPr lang="en-US" altLang="zh-CN" dirty="0"/>
                  <a:t>[k] = </a:t>
                </a:r>
                <a:r>
                  <a:rPr lang="en-US" altLang="zh-CN" dirty="0" err="1"/>
                  <a:t>i</a:t>
                </a:r>
                <a:r>
                  <a:rPr lang="en-US" altLang="zh-CN" dirty="0"/>
                  <a:t>;</a:t>
                </a:r>
                <a:br>
                  <a:rPr lang="en-US" altLang="zh-CN" dirty="0"/>
                </a:br>
                <a:r>
                  <a:rPr lang="en-US" altLang="zh-CN" dirty="0"/>
                  <a:t>        k++;</a:t>
                </a:r>
                <a:br>
                  <a:rPr lang="en-US" altLang="zh-CN" dirty="0"/>
                </a:br>
                <a:r>
                  <a:rPr lang="zh-CN" altLang="en-US" dirty="0"/>
                  <a:t>　　</a:t>
                </a:r>
                <a:r>
                  <a:rPr lang="en-US" altLang="zh-CN" dirty="0"/>
                  <a:t>go to step 2;</a:t>
                </a:r>
                <a:endParaRPr lang="zh-CN" altLang="en-US" dirty="0"/>
              </a:p>
            </p:txBody>
          </p:sp>
        </mc:Choice>
        <mc:Fallback xmlns="">
          <p:sp>
            <p:nvSpPr>
              <p:cNvPr id="122882" name="标题 811009">
                <a:extLst>
                  <a:ext uri="{FF2B5EF4-FFF2-40B4-BE49-F238E27FC236}">
                    <a16:creationId xmlns:a16="http://schemas.microsoft.com/office/drawing/2014/main" id="{872E58B2-36C2-425A-9C19-5CC6BC586D63}"/>
                  </a:ext>
                </a:extLst>
              </p:cNvPr>
              <p:cNvSpPr>
                <a:spLocks noGrp="1" noRot="1" noChangeAspect="1" noMove="1" noResize="1" noEditPoints="1" noAdjustHandles="1" noChangeArrowheads="1" noChangeShapeType="1" noTextEdit="1"/>
              </p:cNvSpPr>
              <p:nvPr>
                <p:ph type="title"/>
              </p:nvPr>
            </p:nvSpPr>
            <p:spPr>
              <a:blipFill>
                <a:blip r:embed="rId2"/>
                <a:stretch>
                  <a:fillRect l="-1189" t="-110" r="-743"/>
                </a:stretch>
              </a:blipFill>
            </p:spPr>
            <p:txBody>
              <a:bodyPr/>
              <a:lstStyle/>
              <a:p>
                <a:r>
                  <a:rPr lang="zh-CN" altLang="en-US">
                    <a:noFill/>
                  </a:rPr>
                  <a:t> </a:t>
                </a:r>
              </a:p>
            </p:txBody>
          </p:sp>
        </mc:Fallback>
      </mc:AlternateContent>
      <p:sp>
        <p:nvSpPr>
          <p:cNvPr id="122883" name="文本占位符 811010">
            <a:extLst>
              <a:ext uri="{FF2B5EF4-FFF2-40B4-BE49-F238E27FC236}">
                <a16:creationId xmlns:a16="http://schemas.microsoft.com/office/drawing/2014/main" id="{D1A8C210-8E10-4C8D-B3F7-92D5E0643E40}"/>
              </a:ext>
            </a:extLst>
          </p:cNvPr>
          <p:cNvSpPr>
            <a:spLocks noGrp="1" noChangeArrowheads="1"/>
          </p:cNvSpPr>
          <p:nvPr>
            <p:ph idx="1"/>
          </p:nvPr>
        </p:nvSpPr>
        <p:spPr/>
        <p:txBody>
          <a:bodyPr/>
          <a:lstStyle/>
          <a:p>
            <a:pPr eaLnBrk="1" hangingPunct="1"/>
            <a:endParaRPr lang="zh-CN"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811009">
            <a:extLst>
              <a:ext uri="{FF2B5EF4-FFF2-40B4-BE49-F238E27FC236}">
                <a16:creationId xmlns:a16="http://schemas.microsoft.com/office/drawing/2014/main" id="{872E58B2-36C2-425A-9C19-5CC6BC586D63}"/>
              </a:ext>
            </a:extLst>
          </p:cNvPr>
          <p:cNvSpPr>
            <a:spLocks noGrp="1" noChangeArrowheads="1"/>
          </p:cNvSpPr>
          <p:nvPr>
            <p:ph type="title"/>
          </p:nvPr>
        </p:nvSpPr>
        <p:spPr/>
        <p:txBody>
          <a:bodyPr/>
          <a:lstStyle/>
          <a:p>
            <a:pPr eaLnBrk="1" hangingPunct="1"/>
            <a:r>
              <a:rPr lang="zh-CN" altLang="en-US" dirty="0"/>
              <a:t>　　</a:t>
            </a:r>
            <a:r>
              <a:rPr lang="en-US" altLang="zh-CN" dirty="0"/>
              <a:t>(4) </a:t>
            </a:r>
            <a:r>
              <a:rPr lang="zh-CN" altLang="en-US" dirty="0"/>
              <a:t>如果所有进程的</a:t>
            </a:r>
            <a:r>
              <a:rPr lang="en-US" altLang="zh-CN" dirty="0"/>
              <a:t>Finish[</a:t>
            </a:r>
            <a:r>
              <a:rPr lang="en-US" altLang="zh-CN" dirty="0" err="1"/>
              <a:t>i</a:t>
            </a:r>
            <a:r>
              <a:rPr lang="en-US" altLang="zh-CN" dirty="0"/>
              <a:t>] = true</a:t>
            </a:r>
            <a:r>
              <a:rPr lang="zh-CN" altLang="en-US" dirty="0"/>
              <a:t>都满足（或者</a:t>
            </a:r>
            <a:r>
              <a:rPr lang="en-US" altLang="zh-CN" dirty="0"/>
              <a:t>k == n</a:t>
            </a:r>
            <a:r>
              <a:rPr lang="zh-CN" altLang="en-US" dirty="0"/>
              <a:t>），则表示系统处于安全状态，</a:t>
            </a:r>
            <a:r>
              <a:rPr lang="en-US" altLang="zh-CN" dirty="0" err="1"/>
              <a:t>SafeQuence</a:t>
            </a:r>
            <a:r>
              <a:rPr lang="zh-CN" altLang="en-US" dirty="0"/>
              <a:t>中存储的是一个安全序列对应的进程下标序列；否则，系统处于不安全状态。</a:t>
            </a:r>
          </a:p>
        </p:txBody>
      </p:sp>
      <p:sp>
        <p:nvSpPr>
          <p:cNvPr id="122883" name="文本占位符 811010">
            <a:extLst>
              <a:ext uri="{FF2B5EF4-FFF2-40B4-BE49-F238E27FC236}">
                <a16:creationId xmlns:a16="http://schemas.microsoft.com/office/drawing/2014/main" id="{D1A8C210-8E10-4C8D-B3F7-92D5E0643E40}"/>
              </a:ext>
            </a:extLst>
          </p:cNvPr>
          <p:cNvSpPr>
            <a:spLocks noGrp="1" noChangeArrowheads="1"/>
          </p:cNvSpPr>
          <p:nvPr>
            <p:ph idx="1"/>
          </p:nvPr>
        </p:nvSpPr>
        <p:spPr/>
        <p:txBody>
          <a:bodyPr/>
          <a:lstStyle/>
          <a:p>
            <a:pPr eaLnBrk="1" hangingPunct="1"/>
            <a:endParaRPr lang="zh-CN" altLang="zh-CN" dirty="0"/>
          </a:p>
        </p:txBody>
      </p:sp>
    </p:spTree>
    <p:extLst>
      <p:ext uri="{BB962C8B-B14F-4D97-AF65-F5344CB8AC3E}">
        <p14:creationId xmlns:p14="http://schemas.microsoft.com/office/powerpoint/2010/main" val="19829124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标题 812033">
            <a:extLst>
              <a:ext uri="{FF2B5EF4-FFF2-40B4-BE49-F238E27FC236}">
                <a16:creationId xmlns:a16="http://schemas.microsoft.com/office/drawing/2014/main" id="{FF403BC6-9180-4A1B-9F8D-A51F0D741373}"/>
              </a:ext>
            </a:extLst>
          </p:cNvPr>
          <p:cNvSpPr>
            <a:spLocks noGrp="1"/>
          </p:cNvSpPr>
          <p:nvPr>
            <p:ph type="title"/>
          </p:nvPr>
        </p:nvSpPr>
        <p:spPr/>
        <p:txBody>
          <a:bodyPr/>
          <a:lstStyle/>
          <a:p>
            <a:pPr eaLnBrk="1" hangingPunct="1">
              <a:lnSpc>
                <a:spcPct val="150000"/>
              </a:lnSpc>
              <a:defRPr/>
            </a:pPr>
            <a:r>
              <a:rPr lang="zh-CN" altLang="en-US" noProof="1">
                <a:effectLst>
                  <a:outerShdw blurRad="38100" dist="38100" dir="2700000">
                    <a:srgbClr val="C0C0C0"/>
                  </a:outerShdw>
                </a:effectLst>
              </a:rPr>
              <a:t>　　</a:t>
            </a:r>
            <a:r>
              <a:rPr lang="en-US" altLang="zh-CN" noProof="1">
                <a:effectLst>
                  <a:outerShdw blurRad="38100" dist="38100" dir="2700000">
                    <a:srgbClr val="C0C0C0"/>
                  </a:outerShdw>
                </a:effectLst>
                <a:latin typeface="黑体" panose="02010609060101010101" pitchFamily="2" charset="-122"/>
                <a:ea typeface="黑体" panose="02010609060101010101" pitchFamily="2" charset="-122"/>
              </a:rPr>
              <a:t>3. </a:t>
            </a:r>
            <a:r>
              <a:rPr lang="zh-CN" altLang="en-US" noProof="1">
                <a:effectLst>
                  <a:outerShdw blurRad="38100" dist="38100" dir="2700000">
                    <a:srgbClr val="C0C0C0"/>
                  </a:outerShdw>
                </a:effectLst>
                <a:latin typeface="黑体" panose="02010609060101010101" pitchFamily="2" charset="-122"/>
                <a:ea typeface="黑体" panose="02010609060101010101" pitchFamily="2" charset="-122"/>
              </a:rPr>
              <a:t>安全性算法例子</a:t>
            </a:r>
            <a:br>
              <a:rPr lang="zh-CN" altLang="en-US" dirty="0">
                <a:latin typeface="黑体" panose="02010609060101010101" pitchFamily="2" charset="-122"/>
                <a:ea typeface="黑体" panose="02010609060101010101" pitchFamily="2" charset="-122"/>
              </a:rPr>
            </a:br>
            <a:r>
              <a:rPr lang="zh-CN" altLang="en-US" noProof="1">
                <a:latin typeface="黑体" panose="02010609060101010101" pitchFamily="2" charset="-122"/>
                <a:ea typeface="黑体" panose="02010609060101010101" pitchFamily="2" charset="-122"/>
              </a:rPr>
              <a:t>　　</a:t>
            </a:r>
            <a:r>
              <a:rPr lang="zh-CN" altLang="en-US" noProof="1"/>
              <a:t>假定系统中有五个进程</a:t>
            </a:r>
            <a:r>
              <a:rPr lang="en-US" altLang="zh-CN" noProof="1"/>
              <a:t>{P</a:t>
            </a:r>
            <a:r>
              <a:rPr lang="en-US" altLang="zh-CN" baseline="-25000" noProof="1"/>
              <a:t>0</a:t>
            </a:r>
            <a:r>
              <a:rPr lang="en-US" altLang="zh-CN" noProof="1"/>
              <a:t>, P</a:t>
            </a:r>
            <a:r>
              <a:rPr lang="en-US" altLang="zh-CN" baseline="-25000" noProof="1"/>
              <a:t>1</a:t>
            </a:r>
            <a:r>
              <a:rPr lang="en-US" altLang="zh-CN" noProof="1"/>
              <a:t>, P</a:t>
            </a:r>
            <a:r>
              <a:rPr lang="en-US" altLang="zh-CN" baseline="-25000" noProof="1"/>
              <a:t>2</a:t>
            </a:r>
            <a:r>
              <a:rPr lang="en-US" altLang="zh-CN" noProof="1"/>
              <a:t>, P</a:t>
            </a:r>
            <a:r>
              <a:rPr lang="en-US" altLang="zh-CN" baseline="-25000" noProof="1"/>
              <a:t>3</a:t>
            </a:r>
            <a:r>
              <a:rPr lang="en-US" altLang="zh-CN" noProof="1"/>
              <a:t>, P</a:t>
            </a:r>
            <a:r>
              <a:rPr lang="en-US" altLang="zh-CN" baseline="-25000" noProof="1"/>
              <a:t>4</a:t>
            </a:r>
            <a:r>
              <a:rPr lang="en-US" altLang="zh-CN" noProof="1"/>
              <a:t>}</a:t>
            </a:r>
            <a:r>
              <a:rPr lang="zh-CN" altLang="en-US" noProof="1"/>
              <a:t>和三类资源</a:t>
            </a:r>
            <a:r>
              <a:rPr lang="en-US" altLang="zh-CN" noProof="1"/>
              <a:t>{A, B, C}</a:t>
            </a:r>
            <a:r>
              <a:rPr lang="zh-CN" altLang="en-US" noProof="1"/>
              <a:t>，各种资源的数量分别为</a:t>
            </a:r>
            <a:r>
              <a:rPr lang="en-US" altLang="zh-CN" noProof="1"/>
              <a:t>10</a:t>
            </a:r>
            <a:r>
              <a:rPr lang="zh-CN" altLang="en-US" noProof="1"/>
              <a:t>、</a:t>
            </a:r>
            <a:r>
              <a:rPr lang="en-US" altLang="zh-CN" noProof="1"/>
              <a:t>5</a:t>
            </a:r>
            <a:r>
              <a:rPr lang="zh-CN" altLang="en-US" noProof="1"/>
              <a:t>、</a:t>
            </a:r>
            <a:r>
              <a:rPr lang="en-US" altLang="zh-CN" noProof="1"/>
              <a:t>7</a:t>
            </a:r>
            <a:r>
              <a:rPr lang="zh-CN" altLang="en-US" noProof="1"/>
              <a:t>，在</a:t>
            </a:r>
            <a:r>
              <a:rPr lang="en-US" altLang="zh-CN" noProof="1"/>
              <a:t>T0</a:t>
            </a:r>
            <a:r>
              <a:rPr lang="zh-CN" altLang="en-US" noProof="1"/>
              <a:t>时刻的资源分配情况如图</a:t>
            </a:r>
            <a:r>
              <a:rPr lang="en-US" altLang="zh-CN" noProof="1"/>
              <a:t>3-15</a:t>
            </a:r>
            <a:r>
              <a:rPr lang="zh-CN" altLang="en-US" noProof="1"/>
              <a:t>所示。</a:t>
            </a:r>
          </a:p>
        </p:txBody>
      </p:sp>
      <p:sp>
        <p:nvSpPr>
          <p:cNvPr id="123907" name="文本占位符 812034">
            <a:extLst>
              <a:ext uri="{FF2B5EF4-FFF2-40B4-BE49-F238E27FC236}">
                <a16:creationId xmlns:a16="http://schemas.microsoft.com/office/drawing/2014/main" id="{65676B45-8C99-4087-B0DF-6BDD85C551EE}"/>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C44892"/>
      </a:hlink>
      <a:folHlink>
        <a:srgbClr val="0066FF"/>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2333</TotalTime>
  <Words>10158</Words>
  <Application>Microsoft Office PowerPoint</Application>
  <PresentationFormat>全屏显示(4:3)</PresentationFormat>
  <Paragraphs>747</Paragraphs>
  <Slides>136</Slides>
  <Notes>29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136</vt:i4>
      </vt:variant>
    </vt:vector>
  </HeadingPairs>
  <TitlesOfParts>
    <vt:vector size="149" baseType="lpstr">
      <vt:lpstr>等线</vt:lpstr>
      <vt:lpstr>方正琥珀简体</vt:lpstr>
      <vt:lpstr>方正姚体简体</vt:lpstr>
      <vt:lpstr>仿宋_GB2312</vt:lpstr>
      <vt:lpstr>黑体</vt:lpstr>
      <vt:lpstr>华文行楷</vt:lpstr>
      <vt:lpstr>宋体</vt:lpstr>
      <vt:lpstr>Arial</vt:lpstr>
      <vt:lpstr>Cambria Math</vt:lpstr>
      <vt:lpstr>Times New Roman</vt:lpstr>
      <vt:lpstr>默认设计模板</vt:lpstr>
      <vt:lpstr>Equation</vt:lpstr>
      <vt:lpstr>Microsoft Equation 3.0</vt:lpstr>
      <vt:lpstr>PowerPoint 演示文稿</vt:lpstr>
      <vt:lpstr> 3.1  处理机调度的层次和调度算法的目标  　　处理机调度是对处理机资源进行分配。处理机调度算法是指根据处理机分配策略所规定的处理机分配算法。下面先来了解处理机调度的层次。</vt:lpstr>
      <vt:lpstr>3.1.1  处理机调度的层次 　　1. 高级调度(High Level Scheduling)：高级调度又称长程调度或作业调度，它的调度对象是作业。其主要功能根据某种算法，决定将外存上处于后备队列中的哪几个作业调入内存，为它们创建进程、分配必要的资源，并将它们放入就绪队列。</vt:lpstr>
      <vt:lpstr>　　2. 低级调度(Low Level Scheduling)：低级调度又称进程调度或短程调度，其所调度的对象是是进程（或内核级线程）。其主要功能是，根据某种算法，决定就绪队列中的哪个进程获得处理机。          3. 中级调度(Intermediate Scheduling)</vt:lpstr>
      <vt:lpstr>3.1.2  处理机调度算法的目标 　　1. 处理机调度算法的共同目标 　　(1) 资源利用率。为提高系统的资源利用率，应使系统中的处理机和其它所有资源都尽可能地保持忙碌状态，其中最重要的处理机利用率可用以下方法计算：</vt:lpstr>
      <vt:lpstr>　　(2) 公平性。公平性是指应使诸进程都获得合理的CPU 时间，不会发生进程饥饿现象。 　　(3) 平衡性。 　　(4) 策略强制执行。</vt:lpstr>
      <vt:lpstr>　　2. 批处理系统的目标 　　(1) 平均周转时间短。所谓周转时间，是指从作业被提交给系统开始，到作业完成为止的这段时间间隔（称为作业周转时间）。  　　作为计算机系统的管理者，总是希望能使平均周转时间最短。可把平均周转时间描述为：   这里n是作业个数，Ti是第i个作业的周转时间。</vt:lpstr>
      <vt:lpstr>　　为了进一步反映调度的性能，更清晰地描述各进程在其周转时间中，等待和执行时间的具体分配状况，往往使用带权周转时间，即作业的周转时间T与系统为它提供服务的时间Ts之比，即W = T/Ts。而平均带权周转时间则可表示为：</vt:lpstr>
      <vt:lpstr>　　(2) 系统吞吐量高。 　　(3) 处理机利用率高。</vt:lpstr>
      <vt:lpstr>　　　　3.2  作业与作业调度</vt:lpstr>
      <vt:lpstr>3.2.1  批处理系统中的作业 　　1. 作业 　　(1) 作业(Job)。作业不仅包含了通常的程序和数据，而且还应配有一份作业说明书，系统根据该说明书来对程序的运行进行控制。</vt:lpstr>
      <vt:lpstr>　　2. 作业控制块(Job Control Block，JCB) 　　为了管理和调度作业，在多道批处理系统中，为每个作业设置了一个作业控制块JCB，它是作业在系统中存在的标志，其中保存了系统对作业进行管理和调度所需的全部信息。</vt:lpstr>
      <vt:lpstr>　　3. 作业运行的三个阶段和三种状态  　　作业从进入系统到运行结束，通常需要经历收容、运行和完成三个阶段。相应的作业也就有“后备状态”、“运行状态”和“完成状态”。</vt:lpstr>
      <vt:lpstr>3.2.2  作业调度的主要任务    　　作业调度的主要任务是，根据JCB中的信息，检查系统中的资源能否满足作业对资源的需求，以及按照一定的调度算法，从外存的后备队列中选取某些作业调入内存，并为它们创建进程、分配必要的资源。然后再将新创建的进程排在就绪队列上等待调度。在每次执行作业调度时，都需做出以下两个决定。  　　1. 接纳多少个作业 　　2. 接纳哪些作业</vt:lpstr>
      <vt:lpstr>3.2.3  先来先服务(FCFS)和短作业优先(SJF)调度算法   　　1. 先来先服务(first-come first-served，FCFS)调度算法 　　FCFS是最简单的调度算法，该算法既可用于作业调度，也可用于进程调度。当在作业调度中采用该算法时，系统将按照作业到达的先后次序来进行调度，或者说它是优先考虑在系统中等待时间最长的作业，而不管该作业所需执行时间的长短，从后备作业队列中选择几个最先进入该队列的作业，将它们调入内存，为它们分配资源和创建进程。然后把它放入就绪队列。</vt:lpstr>
      <vt:lpstr>　　2. 短作业优先(short job first，SJF)的调度算法  　　由于在实际情况中，短作业(进程)占有很大比例，为了能使它们能比长作业优先执行，而产生了短作业优先调度算法。 　　1) 短作业优先算法 　　SJF算法是以作业的长短来计算优先级，作业越短，其优先级越高。作业的长短是以作业所要求的运行时间来衡量的。SJF算法可以分别用于作业调度和进程调度。在把短作业优先调度算法用于作业调度时，它将从外存的作业后备队列中选择若干个估计运行时间最短的作业，优先将它们调入内存运行。</vt:lpstr>
      <vt:lpstr>习题： 1. 假设4个作业到达系统的时刻和运行时间如下表所示。 </vt:lpstr>
      <vt:lpstr>  A. J2、J3           B. J1、J4   C. J2、J4           D. J1、J3</vt:lpstr>
      <vt:lpstr>3.2.4  优先级调度算法和高响应比优先调度算法 　　1. 优先级调度算法(priority-scheduling algorithm，PSA) 　　在优先级调度算法中，是基于作业的紧迫程度，由外部赋予作业相应的优先级，调度算法是根据该优先级进行调度的。优先级调度算法可作为作业调度算法，也可作为进程调度算法。当把该算法用于作业调度时，系统是从后备队列中选择若干个优先级最高的作业装入内存。</vt:lpstr>
      <vt:lpstr>　　2. 高响应比优先调度算法(Highest Response Ratio Next，HRRN)   　　高响应比优先调度算法则是既考虑了作业的等待时间，又考虑作业运行时间的调度算法，因此既照顾了短作业，又不致使长作业的等待时间过长，从而改善了处理机调度的性能。</vt:lpstr>
      <vt:lpstr>　　高响应比优先算法是如何实现的呢? 如果我们能为每个作业引入一个动态优先级，即优先级是可以改变的，令它随等待时间延长而增加，这将使长作业的优先级在等待期间不断地增加，等到足够的时间后，必然有机会获得处理机。该优先级的变化规律可描述为：</vt:lpstr>
      <vt:lpstr>　　由于等待时间与服务时间之和就是系统对该作业的响应时间，故该优先级又相当于响应比RP。据此，优先级又可表示为：</vt:lpstr>
      <vt:lpstr>习题： 2. 假设某OS以单道批处理方式运行，现有4道作业，它们进入系统的时间的及运行时间如下表所示，试采用高响应比优先调度算法进行调度，请问这组作业的运行顺序、平均周转时间和平均带权周转时间分别是多少？</vt:lpstr>
      <vt:lpstr>7:00-9:00运行作业1，周转时间2小时，带权周转时间1；  这时，作业2的响应比为  作业3的响应比为  作业4的响应比为  9:00-9:06运行作业3，周转时间1.1小时，带权周转时间11；</vt:lpstr>
      <vt:lpstr> 这时，作业2的响应比为  作业4的响应比为  9:06-9:36运行作业2，周转时间1.77小时，带权周转时间3.54； 9:36-9:48运行作业4，周转时间0.97小时，带权周转时间4.85；</vt:lpstr>
      <vt:lpstr> 平均周转时间                            小时，  带权平均周转时间</vt:lpstr>
      <vt:lpstr> 　　　　　3.3  进 程 调 度</vt:lpstr>
      <vt:lpstr>3.3.1  进程调度的任务、机制和方式    　　1. 进程调度的任务 　　进程调度的任务主要有三： 　　(1) 保存处理机的现场信息。 　　(2) 按某种算法选取进程。 　　(3) 把处理器分配给进程。 </vt:lpstr>
      <vt:lpstr>　　2. 进程调度方式 　　1) 非抢占方式(Nonpreemptive Mode) 　　在采用这种调度方式时，一旦把处理机分配给某进程后，就一直让它运行下去，决不会因为时钟中断或任何其它原因去抢占当前正在运行进程的处理机，直至该进程完成，或发生某事件而被阻塞时，才把处理机分配给其它进程。</vt:lpstr>
      <vt:lpstr>　　2) 抢占方式(Preemptive Mode) 　　这种调度方式允许调度程序根据某种原则，去暂停某个正在执行的进程，将已分配给该进程的处理机重新分配给另一进程。在现代OS中广泛采用抢占方式。</vt:lpstr>
      <vt:lpstr>　　“抢占”必须遵循一定的原则，主要原则有：         （1）优先权原则，指允许优先级高的新到进程抢占当前进程的处理机。         （2）短进程优先原则，指允许新到的短进程可以抢占当前长进程的处理机。         （3）时间片原则，即各进程按时间片轮转运行时，当正在执行的进程的一个时间片用完后，便停止该进程的执行而重新进行调度。</vt:lpstr>
      <vt:lpstr>3.3.2  轮转调度算法 　　1. 轮转法的基本原理 　　在轮转(RR)法中，系统将所有的就绪进程按FCFS策略排成一个就绪队列。系统可设置每隔一定时间(如30 ms)便产生一次中断，去激活进程调度程序进行调度，把CPU分配给队首进程，并令其执行一个时间片。当它运行完毕后，又把处理机分配给就绪队列中新的队首进程，也让它执行一个时间片。这样，就可以保证就绪队列中的所有进程在确定的时间段内，都能获得一个时间片的处理机时间。</vt:lpstr>
      <vt:lpstr>　　2. 进程切换时机 　　在RR调度算法中，应在何时进行进程的切换，可分为两种情况：① 若一个时间片尚未用完，正在运行的进程便已经完成，就立即激活调度程序，将它从就绪队列中删除，再调度就绪队列中队首的进程运行，并启动一个新的时间片。② 在一个时间片用完时，计时器中断处理程序被激活。如果进程尚未运行完毕，调度程序将把它送往就绪队列的末尾。</vt:lpstr>
      <vt:lpstr>　　3. 时间片大小的确定 　　在轮转算法中，一个较为可取的时间片大小是略大于一次典型的交互所需要的时间，使大多数交互式进程能在一个时间片完成。</vt:lpstr>
      <vt:lpstr>习题： 1. 下列有关基于时间片的进程调度的叙述中，错误的是（  ）。　     A. 时间片越短，进程切换的次数越多，系统开销越大     B. 当前进程的时间片用完后，该进程的状态变为阻塞状态     C. 时钟中断发生后，系统会修改当前进程在时间片内的剩余时间               D. 影响时间片大小的主要因素包括响应时间、系统开销和进程数量等</vt:lpstr>
      <vt:lpstr>PowerPoint 演示文稿</vt:lpstr>
      <vt:lpstr>2. 某系统采用抢占式SJF调度算法，下表给出了5个进程的到达时间和要求运行时间。 （1）请将表格填写完整； （2）计算这5个进程的平均带权周转时间。</vt:lpstr>
      <vt:lpstr>PowerPoint 演示文稿</vt:lpstr>
      <vt:lpstr>  作业：P127  2、8</vt:lpstr>
      <vt:lpstr>3.3.3  优先级调度算法 　　1. 优先级调度算法的类型 　　优先级进程调度算法，是把处理机分配给就绪队列中优先级最高的进程。这时，又可进一步把该算法分成如下两种。 　　(1) 非抢占式优先级调度算法。该算法规定，一旦把处理机分配给就绪队列中的优先级最高的进程后，该进程就一直执行下去直至完成，或者因该进程发生某事件而放弃处理机时。</vt:lpstr>
      <vt:lpstr>　　(2) 抢占式优先级调度算法。把处理机分配给优先级最高的进程，使之执行。但在其执行期间，只要出现了另一个优先级更高的进程，调度程序就将处理机分配给新到的优先级最高的进程。 </vt:lpstr>
      <vt:lpstr>　　2. 优先级的类型 　　1) 静态优先级 　　静态优先级是在创建进程时确定的，在进程的整个运行期间保持不变。优先级是利用某一范围内的一个整数来表示的，又把该整数称为优先数。</vt:lpstr>
      <vt:lpstr>　　2) 动态优先级 　　动态优先级是指在创建进程之初，先赋予其一个优先级，然后其值随进程的推进或等待时间的增加而改变，以便获得更好的调度性能。 例如，可以规定在就绪队列中的进程随其等待时间的增长，使其优先级相应提高。当采用抢占式调度方式时，若再规定当前进程的优先级随运行时间的推移而下降，则可防止一个长进程长期地垄断处理机。</vt:lpstr>
      <vt:lpstr>习题： 3. 下列调度算法中，不会产生饥饿现象的是（ ）。　     A. RR               B. 静态优先级     C. 非抢占式SJF      D. 抢占式SJF</vt:lpstr>
      <vt:lpstr>3.3.4  多队列调度算法 　　如前所述的各种调度算法，尤其在应用于进程调度时，由于系统中仅设置一个进程的就绪队列，无法满足系统中不同用户对进程调度策略的不同要求，由此，多级队列调度算法能够在一定程度上弥补这一缺点。         该算法将系统中的进程就绪队列从一个拆分为若干个，将不同类型或性质的进程固定分配在不同的就绪队列，不同的就绪队列可以采用不同的调度算法，一个就绪队列中的进程可以设置不同的优先级，不同的就绪队列本身也可以设置不同的优先级。</vt:lpstr>
      <vt:lpstr>3.3.5  多级反馈队列(multileved feedback queue)调度算法   　　1. 调度机制 　　多级反馈队列调度算法的调度机制可描述如下： 　　(1) 设置多个就绪队列。 为每个就绪队列赋予不同的优先级。第一个队列的优先级最高，其余队列的优先级逐个降低。在优先级越高的队列中，其时间片就越小。 　　图3-4是多级反馈队列算法的示意图。</vt:lpstr>
      <vt:lpstr>PowerPoint 演示文稿</vt:lpstr>
      <vt:lpstr>　　(2) 每个队列都采用FCFS算法。当新进程进入内存后，首先将它放入第一队列的末尾。当轮到该进程执行时，如它能在该时间片内完成，便可撤离系统。否则，即它在一个时间片结束时尚未完成，调度程序将其转入第二队列的末尾等待调度；如果它在第二队列中运行一个时间片后仍未完成，再依次将它放入第三队列，……，依此类推。当进程最后被降到第n队列后，在第n队列中便采取按RR方式运行。</vt:lpstr>
      <vt:lpstr>　　(3) 按队列优先级调度。调度程序首先调度最高优先级队列中的诸进程运行，仅当第一队列空闲时才调度第二队列中的进程运行；换言之，仅当第1～(i-1)所有队列均空时，才会调度第i队列中的进程运行。如果处理机正在第i队列中为某进程服务时又有新进程进入任一优先级较高的队列，此时须立即把正在运行的进程放回到第i队列的末尾，而把处理机分配给新到的高优先级进程。</vt:lpstr>
      <vt:lpstr>习题： 4. 系统两级反馈队列调度算法进行进程调度。就绪队列Q1采用RR调度算法，时间片为10ms；就绪队列Q2采用短进程优先调度算法。系统优先调度Q1队列中的进程，当Q1位空时系统才会调度Q2中的进程；新创建的进程首先进入Q1；Q1的进程执行一个时间片后若未结束，则转入Q2。若当前Q1和Q2为空，系统依次创建进程P1、P2后即开始调度进程，P1、P2需要的CPU时间分别为30ms和20ms,则进程P1、P2在系统中的平均等待时间为多少。</vt:lpstr>
      <vt:lpstr>平均等待时间为(20+10)/2=15ms。    </vt:lpstr>
      <vt:lpstr>5. 5个进程P1、P2、P3、P4、P5几乎同时到达，它们预期运行时间分别为10、6、2、4、8个时间单位。各进程的优先级为分别为3、5、2、1、4（数值越大，优先级越高）。请按下列调度算法计算任务的平均周转时间。 （1）FCFS（按P1-P2-P3-P4-P5顺序）调度算法。 （2）RR调度算法，假定时间片大小为2个时间单位。 （3）优先级调度算法。</vt:lpstr>
      <vt:lpstr>（1）FCFS调度算法</vt:lpstr>
      <vt:lpstr>（2）RR调度算法</vt:lpstr>
      <vt:lpstr>（3）优先级调度算法</vt:lpstr>
      <vt:lpstr> 　　　　　　3.5  死 锁 概 述  3.5.1  资源问题 　　在系统中有许多不同类型的资源，其中可以引起死锁的主要是，需要采用互斥访问方法的、不可以被抢占的资源，即在前面介绍的临界资源。</vt:lpstr>
      <vt:lpstr>　　1. 可重用性资源和消耗性资源 　　1) 可重用性资源  　　可重用性资源是一种可供用户重复使用多次的资源，它具有如下性质： 　　(1) 每一个可重用性资源中的单元只能分配给一个进程使用，不允许多个进程共享。 　　(2) 进程在使用可重用性资源时，须按照这样的顺序：① 请求资源。如果请求资源失败，请求进程将会被阻塞或循环等待。② 使用资源。③ 释放资源。 　　(3) 系统中每一类可重用性资源中的单元数目是相对固定的，进程在运行期间既不能创建也不能删除它。         对资源的请求和释放通常都是利用系统调用来实现的。</vt:lpstr>
      <vt:lpstr>　　2) 可消耗性资源 　　可消耗性资源又称为临时性资源，它是在进程运行期间，由进程动态地创建和消耗的，它具有如下性质：① 每一类可消耗性资源的单元数目在进程运行期间是可以不断变化的，有时它可以有许多，有时可能为0；② 进程在运行过程中，可以不断地创造可消耗性资源的单元，将它们放入该资源类的缓冲区中，以增加该资源类的单元数目。③ 进程在运行过程中，可以请求若干个可消耗性资源单元，用于进程自己的消耗，不再将它们返回给该资源类中。 </vt:lpstr>
      <vt:lpstr>　　2. 可抢占性资源和不可抢占性资源 　　1) 可抢占性资源 　　可把系统中的资源分成两类，一类是可抢占性资源，是指某进程在获得这类资源后，该资源可以再被其它进程或系统抢占。CPU和内存均属于可抢占性资源，对于这类资源是不会引起死锁的。 　　2) 不可抢占性资源 　　另一类资源是不可抢占性资源，即一旦系统把某资源分配给该进程后，就不能将它强行收回，只能在进程用完后自行释放。 例如磁带机，打印机。</vt:lpstr>
      <vt:lpstr>3.5.2  计算机系统中的死锁  　　1. 竞争不可抢占性资源引起死锁 　　通常系统中所拥有的不可抢占性资源其数量不足以满足多个进程运行的需要，使得进程在运行过程中，会因争夺资源而陷入僵局。 例如，系统中有两个进程P1和P2，他们都准备些两个文件F1和F2，这两者都属于不可抢占性资源。下面示出了这段代码。</vt:lpstr>
      <vt:lpstr>PowerPoint 演示文稿</vt:lpstr>
      <vt:lpstr>　　如果在P1打开F1，P2打开F2后，每个进程都占有一个打开的文件，此时就可能出现问题。当P1试图去打开F2，而P2试图去打开F1时，这两个进程都会因文件已被打开而阻塞，这两个进程将会无限等待下去，而形成死锁。</vt:lpstr>
      <vt:lpstr>　　我们可将上面的问题利用资源分配图进行描述，用方块代表可重用的资源(文件)，用圆圈代表进程，见图3-12所示。 当箭头从进程指向文件时，表示请求资源；当箭头从资源指向进程时，表示该资源已被分配给该进程。从中可以看出，这时在P1、P2及F1、F2之间，已经形成了一个环路，说明已进入死锁状态。</vt:lpstr>
      <vt:lpstr>PowerPoint 演示文稿</vt:lpstr>
      <vt:lpstr>　　2. 竞争可消耗资源引起死锁 　　现在进一步介绍竞争可消耗资源所引起的死锁。图3-13示出了在三个进程之间，在利用消息通信机制进行通信时所形成的死锁情况。  P1产生消息m1，从P3接收消息m3； P2产生消息m2，从P1接收消息m1； P3产生消息m3，从P2接收消息m2。</vt:lpstr>
      <vt:lpstr>PowerPoint 演示文稿</vt:lpstr>
      <vt:lpstr>         若3个进程都先执行接收操作，后执行发送操作，即按下述的运行顺序： P1：receive(P3,m3); send(P2,m1); P2：receive(P1,m1); send(P3,m2); P3：receive(P2,m2); send(P1,m3); 则这3个进程就会永远阻塞，于是发生了死锁。</vt:lpstr>
      <vt:lpstr>　　3. 进程推进顺序不当引起死锁 　　除了系统中多个进程对资源的竞争会引发死锁外，进程在运行过程中，对资源进行申请的顺序是否合法，也是在系统中是否会产生死锁的一个重要因素。 </vt:lpstr>
      <vt:lpstr>　　1) 进程推进顺序合法 　　在进程P1和P2并发执行时，如果按图3-14中的曲线①所示的顺序推进：P1：Request(R1)→P1：Request(R2)→P1：Release(R1)→P1：Release(R2)→P1：Request(R2)→P2：Request(R1)→P2：Release(R2)→P2：Release(R1)→P2，两个进程可顺利完成。类似地，若按图中曲线②和③所示的顺序推进，两进程也可以顺利完成。我们称这种不会引起进程死锁的推进顺序是合法的。</vt:lpstr>
      <vt:lpstr>　　2) 进程推进顺序非法 　　若并发进程P1和P2按图3-14中曲线④所示的顺序推进，它们将进入不安全区域D内。此时P1保持了资源R1，P2保持了资源R2，系统处于不安全状态。此刻，如果两个进程继续向前推进，就可能发生死锁。例如，当P1运行到P1：Request(R2)时，将因R2已被P2占用而阻塞；当P2运行到P2：Request(R1)时，也将因R1已被P1占用而阻塞，于是发生了进程死锁，这样的进程推进顺序就是非法的。</vt:lpstr>
      <vt:lpstr>PowerPoint 演示文稿</vt:lpstr>
      <vt:lpstr>3.5.3  死锁的定义、必要条件和处理方法      　　1. 死锁的定义 　　在一组进程发生死锁的情况下，这组死锁进程中的每一个进程，都在等待另一个死锁进程所占有的资源。 可以给死锁做出如下的定义：         如果一组进程中的每一个进程都在等待仅由该组进程中的其它进程才能引发的事件，那么该组进程是死锁的。</vt:lpstr>
      <vt:lpstr>　　2. 产生死锁的必要条件 　　产生死锁必须同时具备下面3个必要条件，只要其中任一个条件不成立，死锁就不会发生： 　　(1) 互斥条件。进程对所分配到的资源进行排它性使用。 　　(2) 请求和保持条件。进程已经保持了至少一个资源，但又提出了新的资源请求，而该资源已被其它进程占有。 　　(3) 不可抢占条件。进程已获得的资源在未使用之前不能被抢占。</vt:lpstr>
      <vt:lpstr>　　(4) 循环等待条件。在发生死锁时，必然存在一个进程--资源的循环链，即进程集合{P0，…，Pn}中的P0正在等待一个P1占用的资源， P1正在等待一个P2占用的资源， …， Pn正在等待一个P0占用的资源。</vt:lpstr>
      <vt:lpstr>　　3. 处理死锁的方法 　　(1) 预防死锁。 　　(2) 避免死锁。 　　(3) 检测死锁。 　　(4) 解除死锁。</vt:lpstr>
      <vt:lpstr> 　　　　3.6  预 防 死 锁  　　预防死锁的方法是通过破坏产生死锁的四个必要条件中的一个或几个，以避免发生死锁。 </vt:lpstr>
      <vt:lpstr>3.6.1  破坏“请求和保持”条件   　　为了能破坏“请求和保持”条件，系统必须保证做到：当一个进程在请求资源时，它不能持有不可抢占资源。</vt:lpstr>
      <vt:lpstr>3.6.2  破坏“不可抢占”条件   　　为了能破坏“不可抢占”条件，协议中规定，当一个已经保持了某些不可被抢占资源的进程，提出新的资源请求而不能得到满足时，它必须释放已经保持的所有资源，待以后需要时再重新申请。这意味着进程已占有的资源会被暂时地释放，或者说是被抢占了，从而破坏了“不可抢占”条件。</vt:lpstr>
      <vt:lpstr>3.6.3  破坏“循环等待”条件       　　一个能保证“循环等待”条件不成立的方法是，对系统所有资源类型进行线性排序，并赋予不同的序号。 然后采用这样的预防协议：规定每个进程必须按序号递增的顺序请求资源。如果需要多个同类资源单元，则必须一起请求。假如某进程已请求到一些序号较高的资源，后来它又想请求一个序号较低的资源时，它必须先释放所有具有相同和更高序号的资源后，才能申请序号较低资源。在采用这种策略后所形成的资源分配图中，不可能再出现环路，因而破坏了“循环等待”条件。</vt:lpstr>
      <vt:lpstr> 　　　　3.7  避 免 死 锁  　　避免死锁同样是属于事先预防的策略，但并不是事先采取某种限制措施，破坏产生死锁的必要条件，而是在资源动态分配过程中，防止系统进入不安全状态，以避免发生死锁。这种方法所施加的限制条件较弱，可能获得较好的系统性能。</vt:lpstr>
      <vt:lpstr>3.7.1　系统安全状态  　　在死锁避免方法中，把系统的状态分为安全状态和不安全状态。当系统处于安全状态时，可避免发生死锁。反之，当系统处于不安全状态时，则可能进入到死锁状态。 　　1. 安全状态 　　在该方法中，允许进程动态地申请资源，但系统在进行资源分配之前，应先计算此次资源分配的安全性。若此次分配不会导致系统进入不安全状态，才可将资源分配给进程，否则，令进程等待。</vt:lpstr>
      <vt:lpstr>        所谓安全状态，是指系统能按某种进程推进顺序(P1, …, Pn)为每个进程Pi分配其所需资源，直至满足每个进程对资源的最大需求。此时称(P1, …, Pn)为安全序列。         如果不存在这样的一个安全序列，则称系统处于不安全状态。         若系统处于安全状态，且按照某个安全序列分配资源，可以保证系统不会出现死锁。</vt:lpstr>
      <vt:lpstr>　　2. 安全状态之例 　　假定系统中有三个进程P1、P2和P3，共有12台磁带机。进程P1总共要求10台磁带机，P2和P3分别要求4台和9台。假设在T0时刻，进程P1、P2和P3已分别获得5台、2台和2台磁带机，尚有3台空闲未分配，如下表所示：</vt:lpstr>
      <vt:lpstr>在T0时刻系统是安全的，因为这时存在一个安全序列&lt; P2 ，P1 ，P3 &gt;，即只要系统按此进程序列分配资源，就能使每个进程都顺利完成。例如将2台磁带机分配给P2，使之继续运行，待P2完成便可释放出4台磁带机，于是可用资源增至5台；以后再将这些全部分配给P1使之运行，待P1完成后，将释放出10台磁带机， P3便能获得足够的资源，从而使P2 ，P1 ，P3每个进程都能顺利完成。</vt:lpstr>
      <vt:lpstr>　　3. 由安全状态向不安全状态的转换 　　如果不按照安全序列分配资源，则系统可能会由安全状态进入不安全状态。 </vt:lpstr>
      <vt:lpstr>例如在T0时刻P3又申请一台磁带机，若此时把1台分给P3，则系统便进入不安全状态。因为此时无法找到一个安全序列。例如把其余的2台分配给P2 ，这样在P2完成后，只能释放出4台，不能满足P1需要5台的要求，也不能满足P3需要6台的要求。类似地，如果我们将剩余的2台磁带机先分配给P1或P3 ，也同样都无法使它们推进到完成，因此从给分配了第3台磁带机开始，系统便进入了不安全状态。  习题：在T0时刻，把1台磁带机分配给P1 ，系统进入什么状态？</vt:lpstr>
      <vt:lpstr>系统依然是安全状态，因为这时存在一个安全序列&lt; P2 ，P1 ，P3 &gt;。  习题：在T0时刻，P1释放了1台磁带机，随后系统给P3分配了1台磁带机，系统进入什么状态？</vt:lpstr>
      <vt:lpstr>习题： 1. 某系统中有n台互斥使用的同类设备，3个并发进程分别需要3、4、5台该类设备，可确保系统不发生死锁的最小设备数为多少。</vt:lpstr>
      <vt:lpstr>假设系统中有9台设备，3个进程分别占有2、3、4台设备，这时出现死锁。若增加1台设备，则不会出现死锁。所以最小设备数为10。 总结：设m个进程的需求量分别为n1, ..., nm, 则不会出现死锁的最小资源数为</vt:lpstr>
      <vt:lpstr>2. 某计算机系统8台打印机，由K个进程竞争使用它们，每个进程需要3台打印机。该系统可能会发生死锁的K的最小值是多少。</vt:lpstr>
      <vt:lpstr>  作业：P128  25、27</vt:lpstr>
      <vt:lpstr>3.7.2  利用银行家算法避免死锁 　　最有代表性的避免死锁的算法是银行家算法。为实现银行家算法，每一个进程在进入系统时，它必须申明在运行过程中，可能需要的每种资源的最大单元数目，其数目不能超过系统所拥有的资源总量。当进程请求一组资源时，系统首先确定目前是否有足够多的资源分配给该进程。如果资源足够，再进一步计算在将该进程所请求的资源分配给它后，是否会使系统处于不安全状态。如果不会，才将资源分配给它，否则让进程等待。</vt:lpstr>
      <vt:lpstr>　　1. 银行家算法中的数据结构 　　为了实现银行家算法，在系统中必须设置这样四个数据结构，分别用来描述系统中可利用的资源、所有进程对资源的最大需求、系统中的资源分配，以及所有进程还需要多少资源的情况。现在设进程数为n，资源种类数为m。 　　(1) 可利用资源向量Available(1×m)。其中的每一个元素代表一类可利用的资源数目，其初始值是系统中所配置的该类全部可用资源的数目，其数值随该类资源的分配和回收而动态改变。如果Available[j] == K, 则表示系统中现有R_j类资源K个。</vt:lpstr>
      <vt:lpstr>(2) 最大需求矩阵Max (n×m) 。如果Max[i][j] == k, 则表示进程i需要R_j类资源的最大数目为K。 (3) 分配矩阵Allocation (n×m) 。如果Allocation[i][j] == k, 则表示进程i已分得R_j类资源的数目为K。 (4) 需求矩阵Need (n×m) 。如果Need[i][j] == k, 则表示进程i还需要R_j类资源K个才能完成其任务。 上述三个矩阵间存在下面关系： Need[i][j] == Max[i][j] - Allocation[i][j].</vt:lpstr>
      <vt:lpstr>　　2. 安全性算法 　　安全性算法用来检查系统是否处于安全状态，如果系统处于安全状态，该算法会返回一个安全序列。系统所执行的安全性算法可描述如下：</vt:lpstr>
      <vt:lpstr>　　(1) 设置3个向量： 1) 工作向量Work (1×m) ，它表示系统可提供给进程继续运行所需的各类资源数目，在执行安全算法开始时，Work = Available； 2) 标记向量Finish (1×n) ：它表示系统是否有足够的资源分配给进程，使之运行完成。开始时先做∀1≤j≤n , Finish[i] = false； 3) 安全序列向量SafeQuence (1×n)和整型变量k ：如果系统处于安全状态，则用该向量存储一个安全序列。k的初始值为0.</vt:lpstr>
      <vt:lpstr>　　(2) 从进程集合中找到一个能满足下述条件的进程：  　　① Finish[i] == false; 　　② ∀1≤j≤m, Need[i][j] ≤ Work[j]; 　　若找到，执行步骤(3)，否则，执行步骤(4)。 　　(3) 当进程Pi获得资源后，可顺利执行，直至完成，并释放出分配给它的资源，故应执行： 　    ∀1≤j≤m, Work[j] = Work[j] + Allocation[i][j]; 　　Finish[i] = true;         SafeQuence[k] = i;         k++; 　　go to step 2;</vt:lpstr>
      <vt:lpstr>　　(4) 如果所有进程的Finish[i] = true都满足（或者k == n），则表示系统处于安全状态，SafeQuence中存储的是一个安全序列对应的进程下标序列；否则，系统处于不安全状态。</vt:lpstr>
      <vt:lpstr>　　3. 安全性算法例子 　　假定系统中有五个进程{P0, P1, P2, P3, P4}和三类资源{A, B, C}，各种资源的数量分别为10、5、7，在T0时刻的资源分配情况如图3-15所示。</vt:lpstr>
      <vt:lpstr>PowerPoint 演示文稿</vt:lpstr>
      <vt:lpstr>　　(1)  T0时刻的安全性：利用安全性算法对T0时刻的资源分配情况进行分析：</vt:lpstr>
      <vt:lpstr>　　利用安全性算法对T0时刻的资源分配情况进行分析可知，在T0时刻存在着一个安全序列{P1, P3, P4, P2, P0}，故系统是安全的。</vt:lpstr>
      <vt:lpstr>习题： 1. 假设5个进程P0、P1、P2、P3、P4共享3类资源R1、R2、R3，这些资源总数分别为18、6、22。T时刻的资源分配表如下所示。请检查系统是否处于安全状态，是的话计算一个安全序列。</vt:lpstr>
      <vt:lpstr>PowerPoint 演示文稿</vt:lpstr>
      <vt:lpstr>PowerPoint 演示文稿</vt:lpstr>
      <vt:lpstr>　　4. 银行家算法 　　设Requesti是进程Pi的请求向量，如果Requesti [j]=K，表示进程Pi需要K个Rj类型的资源。当Pi发出资源请求后，系统按下述步骤进行检查： 　　(1) 如果∀1≤j≤m, Requesti[j] ≤ Need[i][j]，便转向步骤(2)； 否则认为出错，因为它所需要的资源数已超过它所宣布的最大值。 　　(2) 如果∀1≤j≤m, Requesti[j] ≤ Available[j]，便转向步骤(3)； 否则，表示尚无足够资源，Pi须等待。</vt:lpstr>
      <vt:lpstr>　　(3) 系统试探着把资源分配给进程Pi，并修改下面数据结构中的数值：       　 ∀1≤j≤m, Available[j] = Available[j] - Requesti[j]; 　  　 ∀1≤j≤m,             Allocation[i][j] = Allocation[i][j] + Requesti[j];   　　 ∀1≤j≤m, Need[i][j] = Need[i][j] - Requesti[j]; 　　(4) 系统执行安全性算法，检查此次资源分配后系统是否处于安全状态。若安全，才正式将资源分配给进程Pi，以完成本次分配；否则，将本次的试探分配作废，恢复原来的资源分配状态，让进程Pi等待。</vt:lpstr>
      <vt:lpstr>　　继续考虑前面的例子：         (2)  P1请求资源：P1发出请求向量Request1(1, 0, 2)，系统按银行家算法进行检查： 　　① Request1(1, 0, 2) ≤ Need1(1, 2, 2)； 　　② Request1(1, 0, 2) ≤ Available1(3, 3, 2)； 　　③ 系统先假定可为P1分配资源，并修改Available，Allocation1和Need1向量，由此形成的资源变化情况如图3-15中的圆括号所示； 　　④ 再利用安全性算法检查此时系统是否安全。</vt:lpstr>
      <vt:lpstr>PowerPoint 演示文稿</vt:lpstr>
      <vt:lpstr>　　利用安全性算法进行分析可知，存在着一个安全序列{P1, P3, P4, P0, P2}，因此，可以将P1所申请的资源分配给它。</vt:lpstr>
      <vt:lpstr>　　(3)  P4请求资源：P4发出请求向量Request4(3，3，0)，系统按银行家算法进行检查： 　　① Request4(3，3，0) ≤ Need4(4，3，1)； 　　② Request4(3，3，0) ＞ Available(2，3，0)，让P4等待。 　　(4)  P0请求资源：P0发出请求向量Request0(0，2，0)，系统按银行家算法进行检查： 　　① Request0(0，2，0) ≤ Need0(7，4，3)； 　　② Request0(0，2，0) ≤ Available(2，3，0)； 　　③ 系统暂时先假定可为P0分配资源，并修改有关数据，如图3-18所示。</vt:lpstr>
      <vt:lpstr>PowerPoint 演示文稿</vt:lpstr>
      <vt:lpstr>　　进行安全性检查：可用资源Available(2，1，0)已不能满足任何进程的需要，故系统进入不安全状态，此时系统不分配资源。  习题：如果把P0的请求向量改为Request0(0，1，0)，系统是否能将资源分配给它？</vt:lpstr>
      <vt:lpstr>PowerPoint 演示文稿</vt:lpstr>
      <vt:lpstr>习题： 2. 假设5个进程P0、P1、P2、P3、P4共享4类资源A、B、C、D，假设出现如下的进程资源分配情况。</vt:lpstr>
      <vt:lpstr>（1）该状态是否安全？为什么？ （2）如果进程P0提出资源请求（0,0,0,1），则系统能否将资源分配给它？为什么？</vt:lpstr>
      <vt:lpstr>（1）</vt:lpstr>
      <vt:lpstr>（2）由于Request0(0,0,0,1) &lt; Need0(7，4，3) ， Request0(0,0,0,1) &lt; Available(0,3,2,2)，所以尝试将资源分配给P0，并修改相关数据。</vt:lpstr>
      <vt:lpstr>PowerPoint 演示文稿</vt:lpstr>
      <vt:lpstr>　　　　 3.8  死锁的检测与解除   　　如果在系统中，既不采取死锁预防措施，也未配有死锁避免算法，系统很可能会发生死锁。在这种情况下，系统应当提供两个算法： 　　① 死锁检测算法。该方法用于检测系统状态，以确定系统中是否发生了死锁。 　　② 死锁解除算法。当认定系统中已发生了死锁，利用该算法可将系统从死锁状态中解脱出来。</vt:lpstr>
      <vt:lpstr>3.8.1  死锁的检测  　　为了能对系统中是否已发生了死锁进行检测，在系统中必须：① 保存有关资源的请求和分配信息；② 提供一种算法，它利用这些信息来检测系统是否已进入死锁状态。 　　1. 资源分配图(Resource Allocation Graph) 　　系统死锁，可利用资源分配图来描述。 </vt:lpstr>
      <vt:lpstr>　　该图是由一组结点N和一组边E所组成的一个对偶G = (N, E)，它具有下述形式的定义和限制：  　　(1) 把N分为两个互斥的子集，即一组进程结点P={P1, P2, …, Pn}和一组资源结点R={R1, R2, …, Rn}，N = P∪R。在图3-19所示的例子中，P = {P1, P2}，R = {R1, R2}，N = {R1, R2}∪{P1, P2}。 　　(2) 凡属于E中的一个边e∈E，都连接着P中的一个结点和R中的一个结点，e = {Pi, Rj}是资源请求边，由进程Pi指向资源Rj，它表示进程Pi请求一个单位的Rj资源。E = {Rj, Pi}是资源分配边，由资源Rj指向进程Pi，它表示把一个单位的资源Rj分配给进程Pi。图3-19中示出了两个请求边和3个分配边，即E = {(P1, R2), (R2, P2), (P2, R1), (R1, P1), ), (R1, P2)}。</vt:lpstr>
      <vt:lpstr>PowerPoint 演示文稿</vt:lpstr>
      <vt:lpstr>　　我们用圆圈代表一个进程，用方框代表一类资源。由于一类资源可能有多个，我们用方框中的一个点或小圆圈代表一类资源中的一个资源。请求边是由某个进程指向某个方框，而分配边是由方框中的某个点指向某个进程。</vt:lpstr>
      <vt:lpstr>　　2．死锁定理 　　我们可以利用把资源分配图加以简化的方法(图3-20)，来检测当系统处于S状态时，是否为死锁状态。简化方法如下： 　　(1) 在资源分配图中，找出一个既不阻塞又非独立的进程结点Pi。若Requesti≤Available，Pi可获得所需资源而继续运行，直至运行完毕，再释放其所占有的全部资源，这相当于消去Pi的请求边和分配边，使之成为孤立的结点。在图3-20(a)中，将P1的两个分配边和一个请求边消去，便形成图(b)所示的情况。</vt:lpstr>
      <vt:lpstr>PowerPoint 演示文稿</vt:lpstr>
      <vt:lpstr>　　(2)  P1释放资源后，便可使P2获得资源而继续运行，直至P2完成后又释放出它所占有的全部资源，形成图(c)所示的情况，即将P2的两条请求边和一条分配边消去。 　　(3) 在进行一系列的简化后，若能消去图中所有的边，使所有的进程结点都成为孤立结点，则称该图是可完全简化的；若不能通过任何过程使该图完全简化，则称该图是不可完全简化的。</vt:lpstr>
      <vt:lpstr>　　一个资源分配图可能有不同的简化顺序，那么不同的简化顺序是否会得到不同的简化图？         可以证明所以的简化顺序都将得到相同的不可简化图。         死锁定理：S状态为死锁状态的充要条件是当且仅当S状态的资源分配图是不可完全简化的。</vt:lpstr>
      <vt:lpstr>　　3．死锁检测中的数据结构 　　死锁检测中的数据结构类似于银行家算法中的数据结构： 　　(1) 计算可利用资源向量Available，它表示了m类资源中每一类资源的可用数目，令工作向量Work = Available 。 　　(2) 把不占用资源且不请求资源的进程(向量Allocationi=0且Requesti =0)记入L表中。 　　(3) 从进程集合中找到一个Requesti≤Work的进程，做如下处理：① 将其资源分配图简化，释放出资源，增加工作向量Work =Work + Allocationi。② 将它记入L表中。 　　(4) 若不能把所有进程都记入L表中，便表明系统状态S的资源分配图是不可完全简化的。因此，该系统状态是死锁状态。</vt:lpstr>
      <vt:lpstr>3.8.2  死锁的解除 　　(1)抢占资源。         (2) 终止（或撤销）进程。  　</vt:lpstr>
      <vt:lpstr>习题： 1. 假设系统有5类独占资源：R1、R2、R3、R4、R5。各类资源分别有2、2、2、1、1个。系统有5个进程：P1、P2、P3、P4、P5。其中P1已占有2个R1，且申请1个R2和1个R4；P2已占有1个R2，且申请1个R1； P3已占有1个R2，且申请1个R2和1个R3；P4已占有1个R4和1个R5，且申请1个R3； P5已占有1个R3，且申请1个R5。 （1）画出该时刻的资源分配图； （2）判断该时刻系统是否处于死锁状态。</vt:lpstr>
      <vt:lpstr>(1)  　</vt:lpstr>
      <vt:lpstr>(2)Available = (0,0,1,0,0)，可以满足P4的要求， P4执行完毕后，系统状态如下：  　</vt:lpstr>
      <vt:lpstr>这时，Available = (0,0,1,1,1)，可以满足P5的要求， P5执行完毕后，系统状态如下：  　</vt:lpstr>
      <vt:lpstr>这时，Available = (0,0,2,1,1)，不能可以满足任何进程的要求，所以该资源分配图是不可完全简化的，所以系统处于死锁状态。 　</vt:lpstr>
      <vt:lpstr>  作业：P128  28、31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关 剑成</cp:lastModifiedBy>
  <cp:revision>168</cp:revision>
  <dcterms:created xsi:type="dcterms:W3CDTF">2007-10-24T02:24:36Z</dcterms:created>
  <dcterms:modified xsi:type="dcterms:W3CDTF">2022-11-09T10:30:22Z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