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49"/>
  </p:handoutMasterIdLst>
  <p:sldIdLst>
    <p:sldId id="256" r:id="rId3"/>
    <p:sldId id="390" r:id="rId4"/>
    <p:sldId id="392" r:id="rId6"/>
    <p:sldId id="393" r:id="rId7"/>
    <p:sldId id="394" r:id="rId8"/>
    <p:sldId id="395" r:id="rId9"/>
    <p:sldId id="533" r:id="rId10"/>
    <p:sldId id="396" r:id="rId11"/>
    <p:sldId id="397" r:id="rId12"/>
    <p:sldId id="398" r:id="rId13"/>
    <p:sldId id="693" r:id="rId14"/>
    <p:sldId id="549"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6" r:id="rId39"/>
    <p:sldId id="427" r:id="rId40"/>
    <p:sldId id="550" r:id="rId41"/>
    <p:sldId id="838" r:id="rId42"/>
    <p:sldId id="692" r:id="rId43"/>
    <p:sldId id="956" r:id="rId44"/>
    <p:sldId id="957" r:id="rId45"/>
    <p:sldId id="1073" r:id="rId46"/>
    <p:sldId id="1074" r:id="rId47"/>
    <p:sldId id="428" r:id="rId48"/>
    <p:sldId id="429" r:id="rId49"/>
    <p:sldId id="430" r:id="rId50"/>
    <p:sldId id="431" r:id="rId51"/>
    <p:sldId id="432" r:id="rId52"/>
    <p:sldId id="433" r:id="rId53"/>
    <p:sldId id="434" r:id="rId54"/>
    <p:sldId id="435" r:id="rId55"/>
    <p:sldId id="437" r:id="rId56"/>
    <p:sldId id="531" r:id="rId57"/>
    <p:sldId id="439" r:id="rId58"/>
    <p:sldId id="440" r:id="rId59"/>
    <p:sldId id="441" r:id="rId60"/>
    <p:sldId id="442" r:id="rId61"/>
    <p:sldId id="443" r:id="rId62"/>
    <p:sldId id="444" r:id="rId63"/>
    <p:sldId id="445" r:id="rId64"/>
    <p:sldId id="551" r:id="rId65"/>
    <p:sldId id="446" r:id="rId66"/>
    <p:sldId id="447" r:id="rId67"/>
    <p:sldId id="448" r:id="rId68"/>
    <p:sldId id="449" r:id="rId69"/>
    <p:sldId id="450" r:id="rId70"/>
    <p:sldId id="451" r:id="rId71"/>
    <p:sldId id="452" r:id="rId72"/>
    <p:sldId id="534" r:id="rId73"/>
    <p:sldId id="552" r:id="rId74"/>
    <p:sldId id="456" r:id="rId75"/>
    <p:sldId id="457" r:id="rId76"/>
    <p:sldId id="458" r:id="rId77"/>
    <p:sldId id="459" r:id="rId78"/>
    <p:sldId id="460" r:id="rId79"/>
    <p:sldId id="461" r:id="rId80"/>
    <p:sldId id="462" r:id="rId81"/>
    <p:sldId id="463" r:id="rId82"/>
    <p:sldId id="464" r:id="rId83"/>
    <p:sldId id="465" r:id="rId84"/>
    <p:sldId id="466" r:id="rId85"/>
    <p:sldId id="467" r:id="rId86"/>
    <p:sldId id="468" r:id="rId87"/>
    <p:sldId id="469" r:id="rId88"/>
    <p:sldId id="470" r:id="rId89"/>
    <p:sldId id="471" r:id="rId90"/>
    <p:sldId id="472" r:id="rId91"/>
    <p:sldId id="474" r:id="rId92"/>
    <p:sldId id="475" r:id="rId93"/>
    <p:sldId id="476" r:id="rId94"/>
    <p:sldId id="477" r:id="rId95"/>
    <p:sldId id="478" r:id="rId96"/>
    <p:sldId id="479" r:id="rId97"/>
    <p:sldId id="480" r:id="rId98"/>
    <p:sldId id="481" r:id="rId99"/>
    <p:sldId id="482" r:id="rId100"/>
    <p:sldId id="483" r:id="rId101"/>
    <p:sldId id="484" r:id="rId102"/>
    <p:sldId id="485" r:id="rId103"/>
    <p:sldId id="486" r:id="rId104"/>
    <p:sldId id="546" r:id="rId105"/>
    <p:sldId id="547" r:id="rId106"/>
    <p:sldId id="553" r:id="rId107"/>
    <p:sldId id="548" r:id="rId108"/>
    <p:sldId id="542" r:id="rId109"/>
    <p:sldId id="488" r:id="rId110"/>
    <p:sldId id="489" r:id="rId111"/>
    <p:sldId id="490" r:id="rId112"/>
    <p:sldId id="491" r:id="rId113"/>
    <p:sldId id="492" r:id="rId114"/>
    <p:sldId id="493" r:id="rId115"/>
    <p:sldId id="494" r:id="rId116"/>
    <p:sldId id="495" r:id="rId117"/>
    <p:sldId id="496" r:id="rId118"/>
    <p:sldId id="497" r:id="rId119"/>
    <p:sldId id="498" r:id="rId120"/>
    <p:sldId id="499" r:id="rId121"/>
    <p:sldId id="500" r:id="rId122"/>
    <p:sldId id="501" r:id="rId123"/>
    <p:sldId id="502" r:id="rId124"/>
    <p:sldId id="503" r:id="rId125"/>
    <p:sldId id="504" r:id="rId126"/>
    <p:sldId id="505" r:id="rId127"/>
    <p:sldId id="506" r:id="rId128"/>
    <p:sldId id="507" r:id="rId129"/>
    <p:sldId id="508" r:id="rId130"/>
    <p:sldId id="509" r:id="rId131"/>
    <p:sldId id="510" r:id="rId132"/>
    <p:sldId id="511" r:id="rId133"/>
    <p:sldId id="532" r:id="rId134"/>
    <p:sldId id="543" r:id="rId135"/>
    <p:sldId id="514" r:id="rId136"/>
    <p:sldId id="515" r:id="rId137"/>
    <p:sldId id="516" r:id="rId138"/>
    <p:sldId id="517" r:id="rId139"/>
    <p:sldId id="518" r:id="rId140"/>
    <p:sldId id="519" r:id="rId141"/>
    <p:sldId id="520" r:id="rId142"/>
    <p:sldId id="554" r:id="rId143"/>
    <p:sldId id="555" r:id="rId144"/>
    <p:sldId id="556" r:id="rId145"/>
    <p:sldId id="523" r:id="rId146"/>
    <p:sldId id="525" r:id="rId147"/>
    <p:sldId id="526" r:id="rId148"/>
  </p:sldIdLst>
  <p:sldSz cx="12192000" cy="6858000"/>
  <p:notesSz cx="6797675" cy="9928225"/>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83876"/>
  </p:normalViewPr>
  <p:slideViewPr>
    <p:cSldViewPr snapToObjects="1" showGuides="1">
      <p:cViewPr varScale="1">
        <p:scale>
          <a:sx n="72" d="100"/>
          <a:sy n="72" d="100"/>
        </p:scale>
        <p:origin x="388" y="60"/>
      </p:cViewPr>
      <p:guideLst>
        <p:guide orient="horz" pos="2160"/>
        <p:guide pos="3916"/>
      </p:guideLst>
    </p:cSldViewPr>
  </p:slideViewPr>
  <p:notesTextViewPr>
    <p:cViewPr>
      <p:scale>
        <a:sx n="100" d="100"/>
        <a:sy n="100" d="100"/>
      </p:scale>
      <p:origin x="0" y="0"/>
    </p:cViewPr>
  </p:notesTextViewPr>
  <p:sorterViewPr showFormatting="0">
    <p:cViewPr>
      <p:scale>
        <a:sx n="100" d="100"/>
        <a:sy n="100" d="100"/>
      </p:scale>
      <p:origin x="0" y="2077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3" Type="http://schemas.openxmlformats.org/officeDocument/2006/relationships/commentAuthors" Target="commentAuthors.xml"/><Relationship Id="rId152" Type="http://schemas.openxmlformats.org/officeDocument/2006/relationships/tableStyles" Target="tableStyles.xml"/><Relationship Id="rId151" Type="http://schemas.openxmlformats.org/officeDocument/2006/relationships/viewProps" Target="viewProps.xml"/><Relationship Id="rId150" Type="http://schemas.openxmlformats.org/officeDocument/2006/relationships/presProps" Target="presProps.xml"/><Relationship Id="rId15" Type="http://schemas.openxmlformats.org/officeDocument/2006/relationships/slide" Target="slides/slide12.xml"/><Relationship Id="rId149" Type="http://schemas.openxmlformats.org/officeDocument/2006/relationships/handoutMaster" Target="handoutMasters/handoutMaster1.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748" cy="540857"/>
          </a:xfrm>
          <a:prstGeom prst="rect">
            <a:avLst/>
          </a:prstGeom>
        </p:spPr>
        <p:txBody>
          <a:bodyPr vert="horz" lIns="91440" tIns="45720" rIns="91440" bIns="45720" rtlCol="0"/>
          <a:lstStyle>
            <a:lvl1pPr algn="l">
              <a:defRPr sz="1180"/>
            </a:lvl1pPr>
          </a:lstStyle>
          <a:p>
            <a:endParaRPr lang="zh-CN" altLang="en-US"/>
          </a:p>
        </p:txBody>
      </p:sp>
      <p:sp>
        <p:nvSpPr>
          <p:cNvPr id="3" name="日期占位符 2"/>
          <p:cNvSpPr>
            <a:spLocks noGrp="1"/>
          </p:cNvSpPr>
          <p:nvPr>
            <p:ph type="dt" sz="quarter" idx="1"/>
          </p:nvPr>
        </p:nvSpPr>
        <p:spPr>
          <a:xfrm>
            <a:off x="3816573" y="0"/>
            <a:ext cx="2919748" cy="540857"/>
          </a:xfrm>
          <a:prstGeom prst="rect">
            <a:avLst/>
          </a:prstGeom>
        </p:spPr>
        <p:txBody>
          <a:bodyPr vert="horz" lIns="91440" tIns="45720" rIns="91440" bIns="45720" rtlCol="0"/>
          <a:lstStyle>
            <a:lvl1pPr algn="r">
              <a:defRPr sz="118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238852"/>
            <a:ext cx="2919748" cy="540856"/>
          </a:xfrm>
          <a:prstGeom prst="rect">
            <a:avLst/>
          </a:prstGeom>
        </p:spPr>
        <p:txBody>
          <a:bodyPr vert="horz" lIns="91440" tIns="45720" rIns="91440" bIns="45720" rtlCol="0" anchor="b"/>
          <a:lstStyle>
            <a:lvl1pPr algn="l">
              <a:defRPr sz="1180"/>
            </a:lvl1pPr>
          </a:lstStyle>
          <a:p>
            <a:endParaRPr lang="zh-CN" altLang="en-US"/>
          </a:p>
        </p:txBody>
      </p:sp>
      <p:sp>
        <p:nvSpPr>
          <p:cNvPr id="5" name="灯片编号占位符 4"/>
          <p:cNvSpPr>
            <a:spLocks noGrp="1"/>
          </p:cNvSpPr>
          <p:nvPr>
            <p:ph type="sldNum" sz="quarter" idx="3"/>
          </p:nvPr>
        </p:nvSpPr>
        <p:spPr>
          <a:xfrm>
            <a:off x="3816573" y="10238852"/>
            <a:ext cx="2919748" cy="540856"/>
          </a:xfrm>
          <a:prstGeom prst="rect">
            <a:avLst/>
          </a:prstGeom>
        </p:spPr>
        <p:txBody>
          <a:bodyPr vert="horz" lIns="91440" tIns="45720" rIns="91440" bIns="45720" rtlCol="0" anchor="b"/>
          <a:lstStyle>
            <a:lvl1pPr algn="r">
              <a:defRPr sz="118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0965" tIns="45482" rIns="90965" bIns="45482"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49688" y="0"/>
            <a:ext cx="2946400" cy="495300"/>
          </a:xfrm>
          <a:prstGeom prst="rect">
            <a:avLst/>
          </a:prstGeom>
          <a:noFill/>
          <a:ln w="9525">
            <a:noFill/>
            <a:miter lim="800000"/>
          </a:ln>
          <a:effectLst/>
        </p:spPr>
        <p:txBody>
          <a:bodyPr vert="horz" wrap="square" lIns="90965" tIns="45482" rIns="90965" bIns="45482"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6B58727-90B7-4D21-8D77-D5532243BC0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Grp="1" noRot="1" noChangeAspect="1"/>
          </p:cNvSpPr>
          <p:nvPr>
            <p:ph type="sldImg"/>
          </p:nvPr>
        </p:nvSpPr>
        <p:spPr>
          <a:xfrm>
            <a:off x="90488" y="744538"/>
            <a:ext cx="6615112" cy="3722687"/>
          </a:xfrm>
          <a:prstGeom prst="rect">
            <a:avLst/>
          </a:prstGeom>
          <a:noFill/>
          <a:ln w="9525">
            <a:noFill/>
          </a:ln>
        </p:spPr>
      </p:sp>
      <p:sp>
        <p:nvSpPr>
          <p:cNvPr id="2053" name="Rectangle 5"/>
          <p:cNvSpPr>
            <a:spLocks noGrp="1" noChangeArrowheads="1"/>
          </p:cNvSpPr>
          <p:nvPr>
            <p:ph type="body" sz="quarter" idx="3"/>
          </p:nvPr>
        </p:nvSpPr>
        <p:spPr bwMode="auto">
          <a:xfrm>
            <a:off x="679450" y="4716463"/>
            <a:ext cx="5437188" cy="4465638"/>
          </a:xfrm>
          <a:prstGeom prst="rect">
            <a:avLst/>
          </a:prstGeom>
          <a:noFill/>
          <a:ln w="9525">
            <a:noFill/>
            <a:miter lim="800000"/>
          </a:ln>
          <a:effectLst/>
        </p:spPr>
        <p:txBody>
          <a:bodyPr vert="horz" wrap="square" lIns="90965" tIns="45482" rIns="90965" bIns="45482"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29750"/>
            <a:ext cx="2944813" cy="496888"/>
          </a:xfrm>
          <a:prstGeom prst="rect">
            <a:avLst/>
          </a:prstGeom>
          <a:noFill/>
          <a:ln w="9525">
            <a:noFill/>
            <a:miter lim="800000"/>
          </a:ln>
          <a:effectLst/>
        </p:spPr>
        <p:txBody>
          <a:bodyPr vert="horz" wrap="square" lIns="90965" tIns="45482" rIns="90965" bIns="45482"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49688" y="9429750"/>
            <a:ext cx="2946400" cy="496888"/>
          </a:xfrm>
          <a:prstGeom prst="rect">
            <a:avLst/>
          </a:prstGeom>
          <a:noFill/>
          <a:ln w="9525">
            <a:noFill/>
            <a:miter lim="800000"/>
          </a:ln>
          <a:effectLst/>
        </p:spPr>
        <p:txBody>
          <a:bodyPr vert="horz" wrap="square" lIns="90965" tIns="45482" rIns="90965" bIns="45482" numCol="1" anchor="b" anchorCtr="0" compatLnSpc="1"/>
          <a:lstStyle/>
          <a:p>
            <a:pPr lvl="0" algn="r" fontAlgn="base">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9218" name="Rectangle 2050"/>
          <p:cNvSpPr>
            <a:spLocks noGrp="1" noRot="1" noChangeAspect="1" noTextEdit="1"/>
          </p:cNvSpPr>
          <p:nvPr>
            <p:ph type="sldImg"/>
          </p:nvPr>
        </p:nvSpPr>
        <p:spPr>
          <a:xfrm>
            <a:off x="90488" y="744538"/>
            <a:ext cx="6615112" cy="3722687"/>
          </a:xfrm>
        </p:spPr>
      </p:sp>
      <p:sp>
        <p:nvSpPr>
          <p:cNvPr id="9219" name="Rectangle 2051"/>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31746" name="Rectangle 2050"/>
          <p:cNvSpPr>
            <a:spLocks noGrp="1" noRot="1" noChangeAspect="1" noTextEdit="1"/>
          </p:cNvSpPr>
          <p:nvPr>
            <p:ph type="sldImg"/>
          </p:nvPr>
        </p:nvSpPr>
        <p:spPr>
          <a:xfrm>
            <a:off x="90488" y="744538"/>
            <a:ext cx="6615112" cy="3722687"/>
          </a:xfrm>
        </p:spPr>
      </p:sp>
      <p:sp>
        <p:nvSpPr>
          <p:cNvPr id="31747" name="Rectangle 2051"/>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33794" name="Rectangle 2"/>
          <p:cNvSpPr>
            <a:spLocks noGrp="1" noRot="1" noChangeAspect="1" noTextEdit="1"/>
          </p:cNvSpPr>
          <p:nvPr>
            <p:ph type="sldImg"/>
          </p:nvPr>
        </p:nvSpPr>
        <p:spPr>
          <a:xfrm>
            <a:off x="90488" y="744538"/>
            <a:ext cx="6615112" cy="3722687"/>
          </a:xfrm>
        </p:spPr>
      </p:sp>
      <p:sp>
        <p:nvSpPr>
          <p:cNvPr id="3379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35842" name="Rectangle 1026"/>
          <p:cNvSpPr>
            <a:spLocks noGrp="1" noRot="1" noChangeAspect="1" noTextEdit="1"/>
          </p:cNvSpPr>
          <p:nvPr>
            <p:ph type="sldImg"/>
          </p:nvPr>
        </p:nvSpPr>
        <p:spPr>
          <a:xfrm>
            <a:off x="90488" y="744538"/>
            <a:ext cx="6615112" cy="3722687"/>
          </a:xfrm>
        </p:spPr>
      </p:sp>
      <p:sp>
        <p:nvSpPr>
          <p:cNvPr id="35843"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38914" name="Rectangle 2"/>
          <p:cNvSpPr>
            <a:spLocks noGrp="1" noRot="1" noChangeAspect="1" noTextEdit="1"/>
          </p:cNvSpPr>
          <p:nvPr>
            <p:ph type="sldImg"/>
          </p:nvPr>
        </p:nvSpPr>
        <p:spPr>
          <a:xfrm>
            <a:off x="90488" y="744538"/>
            <a:ext cx="6615112" cy="3722687"/>
          </a:xfrm>
        </p:spPr>
      </p:sp>
      <p:sp>
        <p:nvSpPr>
          <p:cNvPr id="389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40962" name="Rectangle 2"/>
          <p:cNvSpPr>
            <a:spLocks noGrp="1" noRot="1" noChangeAspect="1" noTextEdit="1"/>
          </p:cNvSpPr>
          <p:nvPr>
            <p:ph type="sldImg"/>
          </p:nvPr>
        </p:nvSpPr>
        <p:spPr>
          <a:xfrm>
            <a:off x="90488" y="744538"/>
            <a:ext cx="6615112" cy="3722687"/>
          </a:xfrm>
        </p:spPr>
      </p:sp>
      <p:sp>
        <p:nvSpPr>
          <p:cNvPr id="4096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44034" name="Rectangle 2"/>
          <p:cNvSpPr>
            <a:spLocks noGrp="1" noRot="1" noChangeAspect="1" noTextEdit="1"/>
          </p:cNvSpPr>
          <p:nvPr>
            <p:ph type="sldImg"/>
          </p:nvPr>
        </p:nvSpPr>
        <p:spPr>
          <a:xfrm>
            <a:off x="90488" y="744538"/>
            <a:ext cx="6615112" cy="3722687"/>
          </a:xfrm>
        </p:spPr>
      </p:sp>
      <p:sp>
        <p:nvSpPr>
          <p:cNvPr id="4403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46082" name="Rectangle 2"/>
          <p:cNvSpPr>
            <a:spLocks noGrp="1" noRot="1" noChangeAspect="1" noTextEdit="1"/>
          </p:cNvSpPr>
          <p:nvPr>
            <p:ph type="sldImg"/>
          </p:nvPr>
        </p:nvSpPr>
        <p:spPr>
          <a:xfrm>
            <a:off x="90488" y="744538"/>
            <a:ext cx="6615112" cy="3722687"/>
          </a:xfrm>
        </p:spPr>
      </p:sp>
      <p:sp>
        <p:nvSpPr>
          <p:cNvPr id="4608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49154" name="Rectangle 1026"/>
          <p:cNvSpPr>
            <a:spLocks noGrp="1" noRot="1" noChangeAspect="1" noTextEdit="1"/>
          </p:cNvSpPr>
          <p:nvPr>
            <p:ph type="sldImg"/>
          </p:nvPr>
        </p:nvSpPr>
        <p:spPr>
          <a:xfrm>
            <a:off x="90488" y="744538"/>
            <a:ext cx="6615112" cy="3722687"/>
          </a:xfrm>
        </p:spPr>
      </p:sp>
      <p:sp>
        <p:nvSpPr>
          <p:cNvPr id="49155"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52226" name="Rectangle 2"/>
          <p:cNvSpPr>
            <a:spLocks noGrp="1" noRot="1" noChangeAspect="1" noTextEdit="1"/>
          </p:cNvSpPr>
          <p:nvPr>
            <p:ph type="sldImg"/>
          </p:nvPr>
        </p:nvSpPr>
        <p:spPr>
          <a:xfrm>
            <a:off x="90488" y="744538"/>
            <a:ext cx="6615112" cy="3722687"/>
          </a:xfrm>
        </p:spPr>
      </p:sp>
      <p:sp>
        <p:nvSpPr>
          <p:cNvPr id="5222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54274" name="Rectangle 2"/>
          <p:cNvSpPr>
            <a:spLocks noGrp="1" noRot="1" noChangeAspect="1" noTextEdit="1"/>
          </p:cNvSpPr>
          <p:nvPr>
            <p:ph type="sldImg"/>
          </p:nvPr>
        </p:nvSpPr>
        <p:spPr>
          <a:xfrm>
            <a:off x="90488" y="744538"/>
            <a:ext cx="6615112" cy="3722687"/>
          </a:xfrm>
        </p:spPr>
      </p:sp>
      <p:sp>
        <p:nvSpPr>
          <p:cNvPr id="5427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13314" name="Rectangle 2"/>
          <p:cNvSpPr>
            <a:spLocks noGrp="1" noRot="1" noChangeAspect="1" noTextEdit="1"/>
          </p:cNvSpPr>
          <p:nvPr>
            <p:ph type="sldImg"/>
          </p:nvPr>
        </p:nvSpPr>
        <p:spPr>
          <a:xfrm>
            <a:off x="90488" y="744538"/>
            <a:ext cx="6615112" cy="3722687"/>
          </a:xfrm>
        </p:spPr>
      </p:sp>
      <p:sp>
        <p:nvSpPr>
          <p:cNvPr id="133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56322" name="Rectangle 2"/>
          <p:cNvSpPr>
            <a:spLocks noGrp="1" noRot="1" noChangeAspect="1" noTextEdit="1"/>
          </p:cNvSpPr>
          <p:nvPr>
            <p:ph type="sldImg"/>
          </p:nvPr>
        </p:nvSpPr>
        <p:spPr>
          <a:xfrm>
            <a:off x="90488" y="744538"/>
            <a:ext cx="6615112" cy="3722687"/>
          </a:xfrm>
        </p:spPr>
      </p:sp>
      <p:sp>
        <p:nvSpPr>
          <p:cNvPr id="5632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58370" name="Rectangle 2"/>
          <p:cNvSpPr>
            <a:spLocks noGrp="1" noRot="1" noChangeAspect="1" noTextEdit="1"/>
          </p:cNvSpPr>
          <p:nvPr>
            <p:ph type="sldImg"/>
          </p:nvPr>
        </p:nvSpPr>
        <p:spPr>
          <a:xfrm>
            <a:off x="90488" y="744538"/>
            <a:ext cx="6615112" cy="3722687"/>
          </a:xfrm>
        </p:spPr>
      </p:sp>
      <p:sp>
        <p:nvSpPr>
          <p:cNvPr id="58371"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60418" name="Rectangle 2"/>
          <p:cNvSpPr>
            <a:spLocks noGrp="1" noRot="1" noChangeAspect="1" noTextEdit="1"/>
          </p:cNvSpPr>
          <p:nvPr>
            <p:ph type="sldImg"/>
          </p:nvPr>
        </p:nvSpPr>
        <p:spPr>
          <a:xfrm>
            <a:off x="90488" y="744538"/>
            <a:ext cx="6615112" cy="3722687"/>
          </a:xfrm>
        </p:spPr>
      </p:sp>
      <p:sp>
        <p:nvSpPr>
          <p:cNvPr id="60419"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62466" name="Rectangle 2"/>
          <p:cNvSpPr>
            <a:spLocks noGrp="1" noRot="1" noChangeAspect="1" noTextEdit="1"/>
          </p:cNvSpPr>
          <p:nvPr>
            <p:ph type="sldImg"/>
          </p:nvPr>
        </p:nvSpPr>
        <p:spPr>
          <a:xfrm>
            <a:off x="90488" y="744538"/>
            <a:ext cx="6615112" cy="3722687"/>
          </a:xfrm>
        </p:spPr>
      </p:sp>
      <p:sp>
        <p:nvSpPr>
          <p:cNvPr id="6246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64514" name="Rectangle 2"/>
          <p:cNvSpPr>
            <a:spLocks noGrp="1" noRot="1" noChangeAspect="1" noTextEdit="1"/>
          </p:cNvSpPr>
          <p:nvPr>
            <p:ph type="sldImg"/>
          </p:nvPr>
        </p:nvSpPr>
        <p:spPr>
          <a:xfrm>
            <a:off x="90488" y="744538"/>
            <a:ext cx="6615112" cy="3722687"/>
          </a:xfrm>
        </p:spPr>
      </p:sp>
      <p:sp>
        <p:nvSpPr>
          <p:cNvPr id="645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66562"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en-US" dirty="0"/>
          </a:p>
        </p:txBody>
      </p:sp>
      <p:sp>
        <p:nvSpPr>
          <p:cNvPr id="66563" name="Rectangle 4"/>
          <p:cNvSpPr>
            <a:spLocks noGrp="1" noRot="1" noChangeAspect="1" noTextEdit="1"/>
          </p:cNvSpPr>
          <p:nvPr>
            <p:ph type="sldImg"/>
          </p:nvPr>
        </p:nvSpPr>
        <p:spPr>
          <a:xfrm>
            <a:off x="90488" y="744538"/>
            <a:ext cx="6615112" cy="3722687"/>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
        <p:nvSpPr>
          <p:cNvPr id="68610" name="Rectangle 2"/>
          <p:cNvSpPr>
            <a:spLocks noGrp="1" noRot="1" noChangeAspect="1" noTextEdit="1"/>
          </p:cNvSpPr>
          <p:nvPr>
            <p:ph type="sldImg"/>
          </p:nvPr>
        </p:nvSpPr>
        <p:spPr>
          <a:xfrm>
            <a:off x="90488" y="744538"/>
            <a:ext cx="6615112" cy="3722687"/>
          </a:xfrm>
        </p:spPr>
      </p:sp>
      <p:sp>
        <p:nvSpPr>
          <p:cNvPr id="68611"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137218" name="Rectangle 2"/>
          <p:cNvSpPr>
            <a:spLocks noGrp="1" noRot="1" noChangeAspect="1" noTextEdit="1"/>
          </p:cNvSpPr>
          <p:nvPr>
            <p:ph type="sldImg"/>
          </p:nvPr>
        </p:nvSpPr>
        <p:spPr>
          <a:xfrm>
            <a:off x="90488" y="744538"/>
            <a:ext cx="6615112" cy="3722687"/>
          </a:xfrm>
        </p:spPr>
      </p:sp>
      <p:sp>
        <p:nvSpPr>
          <p:cNvPr id="137219"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164866" name="Rectangle 2"/>
          <p:cNvSpPr>
            <a:spLocks noGrp="1" noRot="1" noChangeAspect="1" noTextEdit="1"/>
          </p:cNvSpPr>
          <p:nvPr>
            <p:ph type="sldImg"/>
          </p:nvPr>
        </p:nvSpPr>
        <p:spPr>
          <a:xfrm>
            <a:off x="90488" y="744538"/>
            <a:ext cx="6615112" cy="3722687"/>
          </a:xfrm>
        </p:spPr>
      </p:sp>
      <p:sp>
        <p:nvSpPr>
          <p:cNvPr id="16486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15362" name="Rectangle 1026"/>
          <p:cNvSpPr>
            <a:spLocks noGrp="1" noRot="1" noChangeAspect="1" noTextEdit="1"/>
          </p:cNvSpPr>
          <p:nvPr>
            <p:ph type="sldImg"/>
          </p:nvPr>
        </p:nvSpPr>
        <p:spPr>
          <a:xfrm>
            <a:off x="90488" y="744538"/>
            <a:ext cx="6615112" cy="3722687"/>
          </a:xfrm>
        </p:spPr>
      </p:sp>
      <p:sp>
        <p:nvSpPr>
          <p:cNvPr id="15363"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200" dirty="0"/>
            </a:fld>
            <a:endParaRPr lang="en-US" altLang="zh-CN" sz="1200" dirty="0"/>
          </a:p>
        </p:txBody>
      </p:sp>
      <p:sp>
        <p:nvSpPr>
          <p:cNvPr id="17410" name="Rectangle 1026"/>
          <p:cNvSpPr>
            <a:spLocks noGrp="1" noRot="1" noChangeAspect="1" noTextEdit="1"/>
          </p:cNvSpPr>
          <p:nvPr>
            <p:ph type="sldImg"/>
          </p:nvPr>
        </p:nvSpPr>
        <p:spPr>
          <a:xfrm>
            <a:off x="90488" y="744538"/>
            <a:ext cx="6615112" cy="3722687"/>
          </a:xfrm>
        </p:spPr>
      </p:sp>
      <p:sp>
        <p:nvSpPr>
          <p:cNvPr id="17411" name="Rectangle 1027"/>
          <p:cNvSpPr>
            <a:spLocks noGrp="1"/>
          </p:cNvSpPr>
          <p:nvPr>
            <p:ph type="body"/>
          </p:nvPr>
        </p:nvSpPr>
        <p:spPr>
          <a:xfrm>
            <a:off x="679450" y="4716463"/>
            <a:ext cx="5437188" cy="4465637"/>
          </a:xfrm>
        </p:spPr>
        <p:txBody>
          <a:bodyPr wrap="square" lIns="90965" tIns="45482" rIns="90965" bIns="45482" anchor="ctr" anchorCtr="0"/>
          <a:lstStyle/>
          <a:p>
            <a:pPr lvl="1" indent="0" eaLnBrk="1" hangingPunct="1">
              <a:buChar char="•"/>
            </a:pPr>
            <a:endParaRPr lang="zh-CN" altLang="en-US" dirty="0"/>
          </a:p>
          <a:p>
            <a:pPr lvl="0" eaLnBrk="1" hangingPunct="1"/>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200" dirty="0"/>
            </a:fld>
            <a:endParaRPr lang="en-US" altLang="zh-CN" sz="1200" dirty="0"/>
          </a:p>
        </p:txBody>
      </p:sp>
      <p:sp>
        <p:nvSpPr>
          <p:cNvPr id="19458" name="Rectangle 1026"/>
          <p:cNvSpPr>
            <a:spLocks noGrp="1" noRot="1" noChangeAspect="1" noTextEdit="1"/>
          </p:cNvSpPr>
          <p:nvPr>
            <p:ph type="sldImg"/>
          </p:nvPr>
        </p:nvSpPr>
        <p:spPr>
          <a:xfrm>
            <a:off x="90488" y="744538"/>
            <a:ext cx="6615112" cy="3722687"/>
          </a:xfrm>
        </p:spPr>
      </p:sp>
      <p:sp>
        <p:nvSpPr>
          <p:cNvPr id="19459"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200" dirty="0"/>
            </a:fld>
            <a:endParaRPr lang="en-US" altLang="zh-CN" sz="1200" dirty="0"/>
          </a:p>
        </p:txBody>
      </p:sp>
      <p:sp>
        <p:nvSpPr>
          <p:cNvPr id="21506" name="Rectangle 1026"/>
          <p:cNvSpPr>
            <a:spLocks noGrp="1" noRot="1" noChangeAspect="1" noTextEdit="1"/>
          </p:cNvSpPr>
          <p:nvPr>
            <p:ph type="sldImg"/>
          </p:nvPr>
        </p:nvSpPr>
        <p:spPr>
          <a:xfrm>
            <a:off x="90488" y="744538"/>
            <a:ext cx="6615112" cy="3722687"/>
          </a:xfrm>
        </p:spPr>
      </p:sp>
      <p:sp>
        <p:nvSpPr>
          <p:cNvPr id="21507"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23554" name="Rectangle 2"/>
          <p:cNvSpPr>
            <a:spLocks noGrp="1" noRot="1" noChangeAspect="1" noTextEdit="1"/>
          </p:cNvSpPr>
          <p:nvPr>
            <p:ph type="sldImg"/>
          </p:nvPr>
        </p:nvSpPr>
        <p:spPr>
          <a:xfrm>
            <a:off x="90488" y="744538"/>
            <a:ext cx="6615112" cy="3722687"/>
          </a:xfrm>
        </p:spPr>
      </p:sp>
      <p:sp>
        <p:nvSpPr>
          <p:cNvPr id="2355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25602" name="Rectangle 2"/>
          <p:cNvSpPr>
            <a:spLocks noGrp="1" noRot="1" noChangeAspect="1" noTextEdit="1"/>
          </p:cNvSpPr>
          <p:nvPr>
            <p:ph type="sldImg"/>
          </p:nvPr>
        </p:nvSpPr>
        <p:spPr>
          <a:xfrm>
            <a:off x="90488" y="744538"/>
            <a:ext cx="6615112" cy="3722687"/>
          </a:xfrm>
        </p:spPr>
      </p:sp>
      <p:sp>
        <p:nvSpPr>
          <p:cNvPr id="2560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fld>
            <a:endParaRPr lang="en-US" altLang="zh-CN" dirty="0"/>
          </a:p>
        </p:txBody>
      </p:sp>
      <p:sp>
        <p:nvSpPr>
          <p:cNvPr id="29698" name="Rectangle 2050"/>
          <p:cNvSpPr>
            <a:spLocks noGrp="1" noRot="1" noChangeAspect="1" noTextEdit="1"/>
          </p:cNvSpPr>
          <p:nvPr>
            <p:ph type="sldImg"/>
          </p:nvPr>
        </p:nvSpPr>
        <p:spPr>
          <a:xfrm>
            <a:off x="90488" y="744538"/>
            <a:ext cx="6615112" cy="3722687"/>
          </a:xfrm>
          <a:solidFill>
            <a:srgbClr val="FFFFFF"/>
          </a:solidFill>
        </p:spPr>
      </p:sp>
      <p:sp>
        <p:nvSpPr>
          <p:cNvPr id="29699" name="Rectangle 2051"/>
          <p:cNvSpPr>
            <a:spLocks noGrp="1"/>
          </p:cNvSpPr>
          <p:nvPr>
            <p:ph type="body"/>
          </p:nvPr>
        </p:nvSpPr>
        <p:spPr>
          <a:xfrm>
            <a:off x="679450" y="4716463"/>
            <a:ext cx="5437188" cy="4465637"/>
          </a:xfrm>
          <a:solidFill>
            <a:srgbClr val="FFFFFF"/>
          </a:solidFill>
          <a:ln>
            <a:solidFill>
              <a:srgbClr val="000000"/>
            </a:solidFill>
            <a:miter/>
          </a:ln>
        </p:spPr>
        <p:txBody>
          <a:bodyPr wrap="square" lIns="90965" tIns="45482" rIns="90965" bIns="45482"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6952" y="414908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5466FA6-1FC0-4DBE-A4A5-CD0E776750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C7988-FC62-4729-BD5B-04EB8F9CD06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8876"/>
            <a:ext cx="12432704" cy="808522"/>
          </a:xfrm>
        </p:spPr>
        <p:txBody>
          <a:bodyPr>
            <a:norm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616819" y="1113355"/>
            <a:ext cx="10515600" cy="4351338"/>
          </a:xfrm>
        </p:spPr>
        <p:txBody>
          <a:bodyPr/>
          <a:lstStyle>
            <a:lvl1pPr marL="342900" indent="-342900" algn="l" rtl="0" eaLnBrk="1" fontAlgn="base" hangingPunct="1">
              <a:lnSpc>
                <a:spcPct val="150000"/>
              </a:lnSpc>
              <a:spcBef>
                <a:spcPct val="20000"/>
              </a:spcBef>
              <a:spcAft>
                <a:spcPct val="0"/>
              </a:spcAft>
              <a:buSzPct val="100000"/>
              <a:buFont typeface="Wingdings" panose="05000000000000000000" pitchFamily="2" charset="2"/>
              <a:buChar char="v"/>
              <a:defRPr lang="zh-CN" altLang="en-US" sz="2800" b="1" baseline="0" dirty="0">
                <a:solidFill>
                  <a:schemeClr val="tx1"/>
                </a:solidFill>
                <a:latin typeface="Arial" panose="020B0604020202020204" pitchFamily="34" charset="0"/>
                <a:ea typeface="宋体" panose="02010600030101010101" pitchFamily="2" charset="-122"/>
                <a:cs typeface="+mn-cs"/>
              </a:defRPr>
            </a:lvl1pPr>
            <a:lvl2pPr marL="685800" indent="-228600">
              <a:buFont typeface="Wingdings" panose="05000000000000000000" pitchFamily="2" charset="2"/>
              <a:buChar char="n"/>
              <a:defRPr b="1" baseline="0">
                <a:latin typeface="Arial" panose="020B0604020202020204" pitchFamily="34" charset="0"/>
                <a:ea typeface="宋体" panose="02010600030101010101" pitchFamily="2" charset="-122"/>
              </a:defRPr>
            </a:lvl2pPr>
            <a:lvl3pPr marL="1143000" indent="-228600">
              <a:buFont typeface="Wingdings" panose="05000000000000000000" pitchFamily="2" charset="2"/>
              <a:buChar char="l"/>
              <a:defRPr sz="2200" b="1" i="0" baseline="0">
                <a:latin typeface="Arial" panose="020B0604020202020204" pitchFamily="34" charset="0"/>
                <a:ea typeface="宋体" panose="02010600030101010101" pitchFamily="2" charset="-122"/>
              </a:defRPr>
            </a:lvl3pPr>
            <a:lvl4pPr>
              <a:defRPr sz="2000" b="1" baseline="0">
                <a:latin typeface="Arial" panose="020B0604020202020204" pitchFamily="34" charset="0"/>
                <a:ea typeface="宋体" panose="02010600030101010101" pitchFamily="2" charset="-122"/>
              </a:defRPr>
            </a:lvl4pPr>
          </a:lstStyle>
          <a:p>
            <a:pPr lvl="0"/>
            <a:r>
              <a:rPr lang="zh-CN" altLang="en-US" dirty="0"/>
              <a:t>编辑母版文本样式</a:t>
            </a:r>
            <a:r>
              <a:rPr lang="en-US" altLang="zh-CN" dirty="0" err="1"/>
              <a:t>yangshi</a:t>
            </a:r>
            <a:endParaRPr lang="zh-CN" altLang="en-US" dirty="0"/>
          </a:p>
          <a:p>
            <a:pPr lvl="1"/>
            <a:r>
              <a:rPr lang="zh-CN" altLang="en-US" dirty="0"/>
              <a:t>第二级</a:t>
            </a:r>
            <a:r>
              <a:rPr lang="en-US" altLang="zh-CN" dirty="0" err="1"/>
              <a:t>yangshi</a:t>
            </a:r>
            <a:endParaRPr lang="zh-CN" altLang="en-US" dirty="0"/>
          </a:p>
          <a:p>
            <a:pPr lvl="2"/>
            <a:r>
              <a:rPr lang="zh-CN" altLang="en-US" dirty="0"/>
              <a:t>第三级</a:t>
            </a:r>
            <a:r>
              <a:rPr lang="en-US" altLang="zh-CN" dirty="0" err="1"/>
              <a:t>yangshi</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E5466FA6-1FC0-4DBE-A4A5-CD0E776750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432704" cy="836712"/>
          </a:xfrm>
        </p:spPr>
        <p:txBody>
          <a:bodyPr>
            <a:norm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623392" y="1347308"/>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7136" y="1361066"/>
            <a:ext cx="5181600" cy="4351338"/>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E5466FA6-1FC0-4DBE-A4A5-CD0E7767505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C7988-FC62-4729-BD5B-04EB8F9CD06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5466FA6-1FC0-4DBE-A4A5-CD0E7767505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C7988-FC62-4729-BD5B-04EB8F9CD06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432704" cy="836713"/>
          </a:xfrm>
        </p:spPr>
        <p:txBody>
          <a:bodyPr>
            <a:norm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sz="2400" b="1" baseline="0">
                <a:latin typeface="Arial" panose="020B0604020202020204" pitchFamily="34" charset="0"/>
                <a:ea typeface="宋体" panose="02010600030101010101" pitchFamily="2" charset="-122"/>
              </a:defRPr>
            </a:lvl1pPr>
            <a:lvl2pPr>
              <a:defRPr sz="2200" b="1" i="0" baseline="0">
                <a:latin typeface="Arial" panose="020B0604020202020204" pitchFamily="34" charset="0"/>
                <a:ea typeface="宋体" panose="02010600030101010101" pitchFamily="2" charset="-122"/>
              </a:defRPr>
            </a:lvl2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E5466FA6-1FC0-4DBE-A4A5-CD0E776750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C7988-FC62-4729-BD5B-04EB8F9CD06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36524"/>
            <a:ext cx="12432704" cy="563563"/>
          </a:xfrm>
        </p:spPr>
        <p:txBody>
          <a:bodyPr>
            <a:no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pPr fontAlgn="base"/>
            <a:r>
              <a:rPr lang="zh-CN" altLang="en-US" strike="noStrike" noProof="1"/>
              <a:t>单击此处编辑母版标题样式</a:t>
            </a:r>
            <a:endParaRPr lang="zh-CN" altLang="en-US" strike="noStrike" noProof="1"/>
          </a:p>
        </p:txBody>
      </p:sp>
      <p:sp>
        <p:nvSpPr>
          <p:cNvPr id="3" name="SmartArt 占位符 2"/>
          <p:cNvSpPr>
            <a:spLocks noGrp="1"/>
          </p:cNvSpPr>
          <p:nvPr>
            <p:ph type="pic" idx="1"/>
          </p:nvPr>
        </p:nvSpPr>
        <p:spPr>
          <a:xfrm>
            <a:off x="578272" y="1181100"/>
            <a:ext cx="109728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09600" y="1828800"/>
            <a:ext cx="5384800"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97600" y="1828800"/>
            <a:ext cx="5384800"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Rectangle 15"/>
          <p:cNvSpPr>
            <a:spLocks noGrp="1" noChangeArrowheads="1"/>
          </p:cNvSpPr>
          <p:nvPr>
            <p:ph type="dt" sz="half" idx="1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09600" y="1828800"/>
            <a:ext cx="5384800"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6197600" y="1828800"/>
            <a:ext cx="5384800" cy="2171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6197600" y="4152900"/>
            <a:ext cx="5384800" cy="2171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Rectangle 15"/>
          <p:cNvSpPr>
            <a:spLocks noGrp="1" noChangeArrowheads="1"/>
          </p:cNvSpPr>
          <p:nvPr>
            <p:ph type="dt" sz="half" idx="1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1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22238"/>
            <a:ext cx="12432704" cy="563563"/>
          </a:xfrm>
        </p:spPr>
        <p:txBody>
          <a:bodyPr>
            <a:no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638365" y="1052736"/>
            <a:ext cx="109728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png"/><Relationship Id="rId11" Type="http://schemas.microsoft.com/office/2007/relationships/hdphoto" Target="../media/image2.wdp"/><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66FA6-1FC0-4DBE-A4A5-CD0E7767505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marL="0" algn="l" defTabSz="914400" rtl="0" eaLnBrk="1" latinLnBrk="0" hangingPunct="1">
              <a:defRPr lang="en-US" altLang="zh-CN" sz="1800" kern="120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Database </a:t>
            </a:r>
            <a:r>
              <a:rPr lang="en-US" dirty="0" err="1"/>
              <a:t>SystemsIntroduction</a:t>
            </a:r>
            <a:r>
              <a:rPr lang="en-US" dirty="0"/>
              <a:t> to </a:t>
            </a:r>
            <a:endParaRPr lang="en-US" dirty="0"/>
          </a:p>
        </p:txBody>
      </p:sp>
      <p:pic>
        <p:nvPicPr>
          <p:cNvPr id="11" name="图片 10"/>
          <p:cNvPicPr>
            <a:picLocks noChangeAspect="1"/>
          </p:cNvPicPr>
          <p:nvPr userDrawn="1"/>
        </p:nvPicPr>
        <p:blipFill>
          <a:blip r:embed="rId10">
            <a:extLst>
              <a:ext uri="{BEBA8EAE-BF5A-486C-A8C5-ECC9F3942E4B}">
                <a14:imgProps xmlns:a14="http://schemas.microsoft.com/office/drawing/2010/main">
                  <a14:imgLayer r:embed="rId11">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0"/>
            <a:ext cx="12432703" cy="6866938"/>
          </a:xfrm>
          <a:prstGeom prst="rect">
            <a:avLst/>
          </a:prstGeom>
          <a:effectLst>
            <a:glow>
              <a:schemeClr val="accent1">
                <a:alpha val="40000"/>
              </a:schemeClr>
            </a:glow>
            <a:softEdge rad="0"/>
          </a:effectLst>
        </p:spPr>
      </p:pic>
      <p:pic>
        <p:nvPicPr>
          <p:cNvPr id="12" name="图片 1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838588"/>
            <a:ext cx="12432703" cy="5585963"/>
          </a:xfrm>
          <a:prstGeom prst="rect">
            <a:avLst/>
          </a:prstGeom>
        </p:spPr>
      </p:pic>
      <p:pic>
        <p:nvPicPr>
          <p:cNvPr id="13" name="Picture 9" descr="图片3"/>
          <p:cNvPicPr>
            <a:picLocks noChangeAspect="1"/>
          </p:cNvPicPr>
          <p:nvPr userDrawn="1"/>
        </p:nvPicPr>
        <p:blipFill>
          <a:blip r:embed="rId13"/>
          <a:stretch>
            <a:fillRect/>
          </a:stretch>
        </p:blipFill>
        <p:spPr>
          <a:xfrm>
            <a:off x="10525393" y="4838256"/>
            <a:ext cx="1528762" cy="2028682"/>
          </a:xfrm>
          <a:prstGeom prst="rect">
            <a:avLst/>
          </a:prstGeom>
          <a:noFill/>
          <a:ln w="9525">
            <a:noFill/>
          </a:ln>
        </p:spPr>
      </p:pic>
      <p:sp>
        <p:nvSpPr>
          <p:cNvPr id="14" name="灯片编号占位符 5"/>
          <p:cNvSpPr txBox="1"/>
          <p:nvPr userDrawn="1"/>
        </p:nvSpPr>
        <p:spPr>
          <a:xfrm>
            <a:off x="8684502"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sp>
        <p:nvSpPr>
          <p:cNvPr id="7" name="WordArt 8"/>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838200" y="-505488"/>
            <a:ext cx="13716000" cy="8049288"/>
          </a:xfrm>
          <a:prstGeom prst="rect">
            <a:avLst/>
          </a:prstGeom>
          <a:effectLst>
            <a:glow>
              <a:schemeClr val="accent1">
                <a:alpha val="40000"/>
              </a:schemeClr>
            </a:glow>
            <a:softEdge rad="0"/>
          </a:effectLst>
        </p:spPr>
      </p:pic>
      <p:sp>
        <p:nvSpPr>
          <p:cNvPr id="7" name="文本框 6"/>
          <p:cNvSpPr txBox="1"/>
          <p:nvPr/>
        </p:nvSpPr>
        <p:spPr>
          <a:xfrm>
            <a:off x="510259" y="2355247"/>
            <a:ext cx="10960767" cy="144655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54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8800" dirty="0">
                <a:latin typeface="黑体" panose="02010609060101010101" pitchFamily="49" charset="-122"/>
                <a:ea typeface="黑体" panose="02010609060101010101" pitchFamily="49" charset="-122"/>
                <a:sym typeface="宋体" panose="02010600030101010101" pitchFamily="2" charset="-122"/>
              </a:rPr>
              <a:t> </a:t>
            </a:r>
            <a:endParaRPr lang="en-US" altLang="zh-CN" sz="54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rot="18900000">
            <a:off x="5953558" y="3767729"/>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1" name="图片 10"/>
          <p:cNvPicPr>
            <a:picLocks noChangeAspect="1"/>
          </p:cNvPicPr>
          <p:nvPr/>
        </p:nvPicPr>
        <p:blipFill>
          <a:blip r:embed="rId3"/>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sp>
        <p:nvSpPr>
          <p:cNvPr id="12" name="矩形 11"/>
          <p:cNvSpPr/>
          <p:nvPr/>
        </p:nvSpPr>
        <p:spPr>
          <a:xfrm>
            <a:off x="4058920" y="4857750"/>
            <a:ext cx="4062730" cy="435610"/>
          </a:xfrm>
          <a:prstGeom prst="rect">
            <a:avLst/>
          </a:prstGeom>
        </p:spPr>
        <p:txBody>
          <a:bodyPr wrap="square">
            <a:spAutoFit/>
          </a:bodyPr>
          <a:lstStyle/>
          <a:p>
            <a:pPr algn="ctr">
              <a:lnSpc>
                <a:spcPct val="80000"/>
              </a:lnSpc>
              <a:spcBef>
                <a:spcPct val="20000"/>
              </a:spcBef>
              <a:buClrTx/>
              <a:buFont typeface="Wingdings" panose="05000000000000000000" pitchFamily="2" charset="2"/>
            </a:pPr>
            <a:r>
              <a:rPr lang="zh-CN" altLang="en-US" sz="2800" b="1" dirty="0">
                <a:solidFill>
                  <a:schemeClr val="bg1"/>
                </a:solidFill>
                <a:latin typeface="Times-Roman" charset="0"/>
                <a:ea typeface="隶书" panose="02010509060101010101" pitchFamily="49" charset="-122"/>
              </a:rPr>
              <a:t>数学与计算科学学院</a:t>
            </a:r>
            <a:endParaRPr lang="zh-CN" altLang="en-US" sz="2800" b="1" dirty="0">
              <a:solidFill>
                <a:schemeClr val="bg1"/>
              </a:solidFill>
              <a:latin typeface="Times-Roman" charset="0"/>
              <a:ea typeface="隶书" panose="02010509060101010101" pitchFamily="49" charset="-122"/>
            </a:endParaRPr>
          </a:p>
        </p:txBody>
      </p:sp>
      <p:sp>
        <p:nvSpPr>
          <p:cNvPr id="13" name="PA_文本框 15"/>
          <p:cNvSpPr txBox="1"/>
          <p:nvPr>
            <p:custDataLst>
              <p:tags r:id="rId4"/>
            </p:custDataLst>
          </p:nvPr>
        </p:nvSpPr>
        <p:spPr>
          <a:xfrm>
            <a:off x="3883362" y="5365141"/>
            <a:ext cx="4425273" cy="398780"/>
          </a:xfrm>
          <a:prstGeom prst="rect">
            <a:avLst/>
          </a:prstGeom>
          <a:noFill/>
        </p:spPr>
        <p:txBody>
          <a:bodyPr wrap="square" rtlCol="0">
            <a:spAutoFit/>
          </a:bodyPr>
          <a:lstStyle/>
          <a:p>
            <a:pPr marL="342900" indent="-342900" algn="ctr">
              <a:buFont typeface="Arial" panose="020B0604020202020204" pitchFamily="34" charset="0"/>
            </a:pPr>
            <a:r>
              <a:rPr lang="zh-CN" altLang="en-US" sz="2000" b="1" dirty="0">
                <a:solidFill>
                  <a:schemeClr val="bg1"/>
                </a:solidFill>
                <a:latin typeface="Arial" panose="020B0604020202020204" pitchFamily="34" charset="0"/>
                <a:ea typeface="宋体" panose="02010600030101010101" pitchFamily="2" charset="-122"/>
              </a:rPr>
              <a:t>刘缅芳</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4" name="文本框 13"/>
          <p:cNvSpPr txBox="1"/>
          <p:nvPr/>
        </p:nvSpPr>
        <p:spPr>
          <a:xfrm>
            <a:off x="1558089" y="1183892"/>
            <a:ext cx="8945479" cy="156966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9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9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sz="3600" dirty="0">
                <a:latin typeface="宋体" panose="02010600030101010101" pitchFamily="2" charset="-122"/>
              </a:rPr>
              <a:t>数据库的地位</a:t>
            </a:r>
            <a:endParaRPr lang="zh-CN" altLang="en-US" sz="3600" dirty="0">
              <a:latin typeface="宋体" panose="02010600030101010101" pitchFamily="2" charset="-122"/>
            </a:endParaRPr>
          </a:p>
        </p:txBody>
      </p:sp>
      <p:sp>
        <p:nvSpPr>
          <p:cNvPr id="26627" name="Rectangle 1027"/>
          <p:cNvSpPr>
            <a:spLocks noGrp="1" noChangeArrowheads="1"/>
          </p:cNvSpPr>
          <p:nvPr>
            <p:ph idx="1"/>
          </p:nvPr>
        </p:nvSpPr>
        <p:spPr>
          <a:xfrm>
            <a:off x="911225" y="1002030"/>
            <a:ext cx="10970260" cy="5348605"/>
          </a:xfrm>
          <a:solidFill>
            <a:schemeClr val="bg1"/>
          </a:solidFill>
        </p:spPr>
        <p:txBody>
          <a:bodyPr vert="horz" wrap="square" lIns="91440" tIns="45720" rIns="91440" bIns="45720" numCol="1" anchor="t" anchorCtr="0" compatLnSpc="1">
            <a:normAutofit/>
          </a:bodyPr>
          <a:lstStyle/>
          <a:p>
            <a:pPr fontAlgn="base">
              <a:lnSpc>
                <a:spcPct val="160000"/>
              </a:lnSpc>
              <a:spcBef>
                <a:spcPct val="20000"/>
              </a:spcBef>
              <a:spcAft>
                <a:spcPct val="0"/>
              </a:spcAft>
              <a:buFont typeface="Wingdings" panose="05000000000000000000" pitchFamily="2" charset="2"/>
              <a:buChar char="n"/>
              <a:defRPr/>
            </a:pPr>
            <a:r>
              <a:rPr lang="zh-CN" altLang="en-US" sz="2200" kern="0" dirty="0"/>
              <a:t>数据库技术产生于</a:t>
            </a:r>
            <a:r>
              <a:rPr lang="en-US" altLang="zh-CN" sz="2200" kern="0" dirty="0"/>
              <a:t>1960</a:t>
            </a:r>
            <a:r>
              <a:rPr lang="zh-CN" altLang="en-US" sz="2200" kern="0" dirty="0"/>
              <a:t>年代，是数据管理的核心技术</a:t>
            </a:r>
            <a:endParaRPr lang="en-US" altLang="zh-CN" sz="2200" kern="0" dirty="0"/>
          </a:p>
          <a:p>
            <a:pPr fontAlgn="base">
              <a:lnSpc>
                <a:spcPct val="170000"/>
              </a:lnSpc>
              <a:spcBef>
                <a:spcPct val="20000"/>
              </a:spcBef>
              <a:spcAft>
                <a:spcPct val="0"/>
              </a:spcAft>
              <a:buSzTx/>
              <a:buFont typeface="Wingdings" panose="05000000000000000000" pitchFamily="2" charset="2"/>
              <a:buChar char="n"/>
              <a:defRPr/>
            </a:pPr>
            <a:r>
              <a:rPr lang="zh-CN" altLang="zh-CN" sz="2200" kern="0" dirty="0"/>
              <a:t>数据库管理系统是大型复杂基础软件，</a:t>
            </a:r>
            <a:r>
              <a:rPr lang="zh-CN" altLang="en-US" sz="2200" kern="0" dirty="0"/>
              <a:t>是</a:t>
            </a:r>
            <a:r>
              <a:rPr lang="zh-CN" altLang="zh-CN" sz="2200" kern="0" dirty="0"/>
              <a:t>现代信息系统核心和基础</a:t>
            </a:r>
            <a:endParaRPr lang="en-US" altLang="zh-CN" sz="2200" kern="0" dirty="0"/>
          </a:p>
          <a:p>
            <a:pPr fontAlgn="base">
              <a:lnSpc>
                <a:spcPct val="150000"/>
              </a:lnSpc>
              <a:spcBef>
                <a:spcPct val="20000"/>
              </a:spcBef>
              <a:spcAft>
                <a:spcPct val="0"/>
              </a:spcAft>
              <a:buSzTx/>
              <a:buFont typeface="Wingdings" panose="05000000000000000000" pitchFamily="2" charset="2"/>
              <a:buChar char="n"/>
              <a:defRPr/>
            </a:pPr>
            <a:r>
              <a:rPr lang="zh-CN" altLang="zh-CN" sz="2200" kern="0" dirty="0"/>
              <a:t>数据库技术</a:t>
            </a:r>
            <a:r>
              <a:rPr lang="zh-CN" altLang="en-US" sz="2200" kern="0" dirty="0"/>
              <a:t>是</a:t>
            </a:r>
            <a:r>
              <a:rPr lang="zh-CN" altLang="zh-CN" sz="2200" kern="0" dirty="0"/>
              <a:t>形成</a:t>
            </a:r>
            <a:r>
              <a:rPr lang="zh-CN" altLang="zh-CN" sz="2200" kern="0" dirty="0">
                <a:solidFill>
                  <a:srgbClr val="CC66FF"/>
                </a:solidFill>
              </a:rPr>
              <a:t>良性循环的典范</a:t>
            </a:r>
            <a:r>
              <a:rPr lang="zh-CN" altLang="en-US" sz="2200" kern="0" dirty="0"/>
              <a:t>：</a:t>
            </a:r>
            <a:r>
              <a:rPr lang="zh-CN" altLang="zh-CN" sz="2200" kern="0" dirty="0"/>
              <a:t>应用需求</a:t>
            </a:r>
            <a:r>
              <a:rPr lang="en-US" altLang="zh-CN" sz="2200" kern="0" dirty="0">
                <a:sym typeface="Wingdings" panose="05000000000000000000" pitchFamily="2" charset="2"/>
              </a:rPr>
              <a:t></a:t>
            </a:r>
            <a:r>
              <a:rPr lang="zh-CN" altLang="zh-CN" sz="2200" kern="0" dirty="0"/>
              <a:t>理论研究</a:t>
            </a:r>
            <a:r>
              <a:rPr lang="en-US" altLang="zh-CN" sz="2200" kern="0" dirty="0">
                <a:sym typeface="Wingdings" panose="05000000000000000000" pitchFamily="2" charset="2"/>
              </a:rPr>
              <a:t></a:t>
            </a:r>
            <a:r>
              <a:rPr lang="zh-CN" altLang="zh-CN" sz="2200" kern="0" dirty="0"/>
              <a:t>技术创新</a:t>
            </a:r>
            <a:r>
              <a:rPr lang="en-US" altLang="zh-CN" sz="2200" kern="0" dirty="0">
                <a:sym typeface="Wingdings" panose="05000000000000000000" pitchFamily="2" charset="2"/>
              </a:rPr>
              <a:t></a:t>
            </a:r>
            <a:r>
              <a:rPr lang="zh-CN" altLang="zh-CN" sz="2200" kern="0" dirty="0"/>
              <a:t>产品开发</a:t>
            </a:r>
            <a:r>
              <a:rPr lang="en-US" altLang="zh-CN" sz="2200" kern="0" dirty="0">
                <a:sym typeface="Wingdings" panose="05000000000000000000" pitchFamily="2" charset="2"/>
              </a:rPr>
              <a:t></a:t>
            </a:r>
            <a:r>
              <a:rPr lang="zh-CN" altLang="zh-CN" sz="2200" kern="0" dirty="0"/>
              <a:t>广泛应用</a:t>
            </a:r>
            <a:endParaRPr lang="en-US" altLang="zh-CN" sz="2200" kern="0" dirty="0"/>
          </a:p>
          <a:p>
            <a:pPr fontAlgn="base">
              <a:lnSpc>
                <a:spcPct val="180000"/>
              </a:lnSpc>
              <a:spcBef>
                <a:spcPct val="20000"/>
              </a:spcBef>
              <a:spcAft>
                <a:spcPct val="0"/>
              </a:spcAft>
              <a:buFont typeface="Wingdings" panose="05000000000000000000" pitchFamily="2" charset="2"/>
              <a:buChar char="n"/>
              <a:defRPr/>
            </a:pPr>
            <a:r>
              <a:rPr lang="zh-CN" altLang="en-US" sz="2200" kern="0" dirty="0"/>
              <a:t>数据库技术是计算机科学与技术的重要分支，</a:t>
            </a:r>
            <a:r>
              <a:rPr lang="zh-CN" altLang="zh-CN" sz="2200" kern="0" dirty="0"/>
              <a:t>计算机科学与技术中发展最快领域之一，应用最广的技术之一，</a:t>
            </a:r>
            <a:r>
              <a:rPr lang="zh-CN" altLang="en-US" sz="2200" kern="0" dirty="0"/>
              <a:t>极大地促进了计算机应用向各行各业的渗透。</a:t>
            </a:r>
            <a:endParaRPr lang="zh-CN" altLang="en-US" sz="2200" kern="0" dirty="0"/>
          </a:p>
          <a:p>
            <a:pPr fontAlgn="base">
              <a:lnSpc>
                <a:spcPct val="150000"/>
              </a:lnSpc>
              <a:spcBef>
                <a:spcPct val="20000"/>
              </a:spcBef>
              <a:spcAft>
                <a:spcPct val="0"/>
              </a:spcAft>
              <a:buSzTx/>
              <a:buFont typeface="Wingdings" panose="05000000000000000000" pitchFamily="2" charset="2"/>
              <a:buChar char="n"/>
              <a:defRPr/>
            </a:pPr>
            <a:r>
              <a:rPr lang="zh-CN" altLang="zh-CN" sz="2200" kern="0" dirty="0"/>
              <a:t>数据库已经成为每个人生活中不可缺少的部分</a:t>
            </a:r>
            <a:r>
              <a:rPr lang="zh-CN" altLang="en-US" sz="2200" kern="0" dirty="0"/>
              <a:t>，</a:t>
            </a:r>
            <a:r>
              <a:rPr lang="zh-CN" altLang="zh-CN" sz="2200" kern="0" dirty="0"/>
              <a:t>大数据应用、云计算技术的迅猛发展，越来越凸显出数据库技术的重要性</a:t>
            </a:r>
            <a:r>
              <a:rPr lang="zh-CN" altLang="en-US" sz="2200" kern="0" dirty="0"/>
              <a:t>。</a:t>
            </a:r>
            <a:endParaRPr lang="en-US" altLang="zh-CN" sz="2200" kern="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关系模型的优缺点</a:t>
            </a:r>
            <a:endParaRPr lang="zh-CN" altLang="en-US" sz="3600" dirty="0"/>
          </a:p>
        </p:txBody>
      </p:sp>
      <p:sp>
        <p:nvSpPr>
          <p:cNvPr id="130050" name="Rectangle 3"/>
          <p:cNvSpPr>
            <a:spLocks noGrp="1"/>
          </p:cNvSpPr>
          <p:nvPr>
            <p:ph idx="1"/>
          </p:nvPr>
        </p:nvSpPr>
        <p:spPr>
          <a:xfrm>
            <a:off x="1487805" y="1098550"/>
            <a:ext cx="10427335" cy="5207000"/>
          </a:xfrm>
          <a:solidFill>
            <a:schemeClr val="bg1"/>
          </a:solidFill>
        </p:spPr>
        <p:txBody>
          <a:bodyPr vert="horz" wrap="square" lIns="91440" tIns="45720" rIns="91440" bIns="45720" anchor="t" anchorCtr="0"/>
          <a:lstStyle/>
          <a:p>
            <a:pPr algn="just" eaLnBrk="1" hangingPunct="1">
              <a:lnSpc>
                <a:spcPct val="150000"/>
              </a:lnSpc>
            </a:pPr>
            <a:r>
              <a:rPr lang="zh-CN" altLang="en-US" dirty="0"/>
              <a:t>优点</a:t>
            </a:r>
            <a:endParaRPr lang="zh-CN" altLang="en-US" dirty="0"/>
          </a:p>
          <a:p>
            <a:pPr lvl="1" algn="just" eaLnBrk="1" hangingPunct="1">
              <a:lnSpc>
                <a:spcPct val="150000"/>
              </a:lnSpc>
            </a:pPr>
            <a:r>
              <a:rPr lang="zh-CN" altLang="en-US" dirty="0" smtClean="0"/>
              <a:t> 建立</a:t>
            </a:r>
            <a:r>
              <a:rPr lang="zh-CN" altLang="en-US" dirty="0"/>
              <a:t>在严格的数学概念的基础上</a:t>
            </a:r>
            <a:endParaRPr lang="zh-CN" altLang="en-US" dirty="0"/>
          </a:p>
          <a:p>
            <a:pPr lvl="1" algn="just" eaLnBrk="1" hangingPunct="1">
              <a:lnSpc>
                <a:spcPct val="150000"/>
              </a:lnSpc>
            </a:pPr>
            <a:r>
              <a:rPr lang="zh-CN" altLang="en-US" dirty="0" smtClean="0"/>
              <a:t> 概念</a:t>
            </a:r>
            <a:r>
              <a:rPr lang="zh-CN" altLang="en-US" dirty="0"/>
              <a:t>单一</a:t>
            </a:r>
            <a:endParaRPr lang="zh-CN" altLang="en-US" dirty="0"/>
          </a:p>
          <a:p>
            <a:pPr lvl="2" algn="just" eaLnBrk="1" hangingPunct="1">
              <a:lnSpc>
                <a:spcPct val="120000"/>
              </a:lnSpc>
              <a:buSzPct val="87000"/>
              <a:buFont typeface="Wingdings" panose="05000000000000000000" pitchFamily="2" charset="2"/>
              <a:buChar char="l"/>
            </a:pPr>
            <a:r>
              <a:rPr lang="zh-CN" altLang="en-US" sz="2200" dirty="0"/>
              <a:t>实体和实体之间联系都用关系来表示</a:t>
            </a:r>
            <a:endParaRPr lang="zh-CN" altLang="en-US" sz="2200" dirty="0"/>
          </a:p>
          <a:p>
            <a:pPr lvl="2" algn="just" eaLnBrk="1" hangingPunct="1">
              <a:lnSpc>
                <a:spcPct val="120000"/>
              </a:lnSpc>
              <a:buSzPct val="87000"/>
              <a:buFont typeface="Wingdings" panose="05000000000000000000" pitchFamily="2" charset="2"/>
              <a:buChar char="l"/>
            </a:pPr>
            <a:r>
              <a:rPr lang="zh-CN" altLang="en-US" sz="2200" dirty="0"/>
              <a:t>对数据的检索和更新结果也是关系</a:t>
            </a:r>
            <a:endParaRPr lang="zh-CN" altLang="en-US" sz="2200" dirty="0"/>
          </a:p>
          <a:p>
            <a:pPr lvl="1" algn="just" eaLnBrk="1" hangingPunct="1">
              <a:lnSpc>
                <a:spcPct val="150000"/>
              </a:lnSpc>
            </a:pPr>
            <a:r>
              <a:rPr lang="zh-CN" altLang="en-US" dirty="0" smtClean="0"/>
              <a:t> 关系</a:t>
            </a:r>
            <a:r>
              <a:rPr lang="zh-CN" altLang="en-US" dirty="0"/>
              <a:t>模型的存取路径对用户是隐蔽的</a:t>
            </a:r>
            <a:endParaRPr lang="zh-CN" altLang="en-US" dirty="0"/>
          </a:p>
          <a:p>
            <a:pPr lvl="2" algn="just" eaLnBrk="1" hangingPunct="1">
              <a:lnSpc>
                <a:spcPct val="120000"/>
              </a:lnSpc>
              <a:buSzPct val="87000"/>
              <a:buFont typeface="Wingdings" panose="05000000000000000000" pitchFamily="2" charset="2"/>
              <a:buChar char="l"/>
            </a:pPr>
            <a:r>
              <a:rPr lang="zh-CN" altLang="en-US" sz="2200" dirty="0"/>
              <a:t>具有更高的数据独立性，更好的安全保密性</a:t>
            </a:r>
            <a:endParaRPr lang="zh-CN" altLang="en-US" sz="2200" dirty="0"/>
          </a:p>
          <a:p>
            <a:pPr lvl="2" algn="just" eaLnBrk="1" hangingPunct="1">
              <a:lnSpc>
                <a:spcPct val="120000"/>
              </a:lnSpc>
              <a:buSzPct val="87000"/>
              <a:buFont typeface="Wingdings" panose="05000000000000000000" pitchFamily="2" charset="2"/>
              <a:buChar char="l"/>
            </a:pPr>
            <a:r>
              <a:rPr lang="zh-CN" altLang="en-US" sz="2200" dirty="0"/>
              <a:t>简化了程序员的工作和数据库开发建立的工作</a:t>
            </a:r>
            <a:endParaRPr lang="zh-CN" altLang="en-US" sz="22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p:txBody>
          <a:bodyPr vert="horz" wrap="square" lIns="91440" tIns="45720" rIns="91440" bIns="45720" anchor="ctr" anchorCtr="0"/>
          <a:lstStyle/>
          <a:p>
            <a:pPr eaLnBrk="1" hangingPunct="1"/>
            <a:r>
              <a:rPr lang="zh-CN" altLang="en-US" sz="3600" dirty="0"/>
              <a:t>关系模型的优缺点（续）</a:t>
            </a:r>
            <a:endParaRPr lang="zh-CN" altLang="en-US" sz="3600" dirty="0"/>
          </a:p>
        </p:txBody>
      </p:sp>
      <p:sp>
        <p:nvSpPr>
          <p:cNvPr id="131074" name="Rectangle 3"/>
          <p:cNvSpPr>
            <a:spLocks noGrp="1"/>
          </p:cNvSpPr>
          <p:nvPr>
            <p:ph idx="1"/>
          </p:nvPr>
        </p:nvSpPr>
        <p:spPr>
          <a:xfrm>
            <a:off x="1127760" y="1113155"/>
            <a:ext cx="10989945" cy="5062855"/>
          </a:xfrm>
          <a:solidFill>
            <a:schemeClr val="bg1"/>
          </a:solidFill>
        </p:spPr>
        <p:txBody>
          <a:bodyPr vert="horz" wrap="square" lIns="91440" tIns="45720" rIns="91440" bIns="45720" anchor="t" anchorCtr="0"/>
          <a:lstStyle/>
          <a:p>
            <a:pPr algn="just" eaLnBrk="1" hangingPunct="1">
              <a:lnSpc>
                <a:spcPct val="160000"/>
              </a:lnSpc>
            </a:pPr>
            <a:r>
              <a:rPr lang="zh-CN" altLang="en-US" dirty="0"/>
              <a:t>缺点</a:t>
            </a:r>
            <a:endParaRPr lang="zh-CN" altLang="en-US" dirty="0"/>
          </a:p>
          <a:p>
            <a:pPr lvl="1" algn="just" eaLnBrk="1" hangingPunct="1">
              <a:lnSpc>
                <a:spcPct val="160000"/>
              </a:lnSpc>
            </a:pPr>
            <a:r>
              <a:rPr lang="zh-CN" altLang="en-US" dirty="0" smtClean="0"/>
              <a:t> 存取</a:t>
            </a:r>
            <a:r>
              <a:rPr lang="zh-CN" altLang="en-US" dirty="0"/>
              <a:t>路径对用户隐蔽，查询效率往往不如</a:t>
            </a:r>
            <a:r>
              <a:rPr lang="zh-CN" altLang="zh-CN" dirty="0"/>
              <a:t>层次模型和网状模型</a:t>
            </a:r>
            <a:endParaRPr lang="zh-CN" altLang="en-US" dirty="0"/>
          </a:p>
          <a:p>
            <a:pPr lvl="1" algn="just" eaLnBrk="1" hangingPunct="1">
              <a:lnSpc>
                <a:spcPct val="160000"/>
              </a:lnSpc>
            </a:pPr>
            <a:r>
              <a:rPr lang="zh-CN" altLang="en-US" dirty="0" smtClean="0"/>
              <a:t> 为</a:t>
            </a:r>
            <a:r>
              <a:rPr lang="zh-CN" altLang="en-US" dirty="0"/>
              <a:t>提高性能，必须对用户的查询请求进行优化，增加了开发数据库管理系统的难度</a:t>
            </a:r>
            <a:endParaRPr lang="zh-CN" altLang="en-US" sz="2000" dirty="0"/>
          </a:p>
          <a:p>
            <a:pPr lvl="1" eaLnBrk="1" hangingPunct="1"/>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050"/>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endParaRPr lang="zh-CN" altLang="en-US" sz="3600" dirty="0"/>
          </a:p>
        </p:txBody>
      </p:sp>
      <p:sp>
        <p:nvSpPr>
          <p:cNvPr id="132098" name="Rectangle 2051"/>
          <p:cNvSpPr>
            <a:spLocks noGrp="1"/>
          </p:cNvSpPr>
          <p:nvPr>
            <p:ph idx="1"/>
          </p:nvPr>
        </p:nvSpPr>
        <p:spPr>
          <a:xfrm>
            <a:off x="1635760" y="1098550"/>
            <a:ext cx="10255885" cy="5203190"/>
          </a:xfrm>
          <a:solidFill>
            <a:schemeClr val="bg1"/>
          </a:solidFill>
        </p:spPr>
        <p:txBody>
          <a:bodyPr vert="horz" wrap="square" lIns="91440" tIns="45720" rIns="91440" bIns="45720" anchor="t" anchorCtr="0"/>
          <a:lstStyle/>
          <a:p>
            <a:pPr eaLnBrk="1" hangingPunct="1">
              <a:lnSpc>
                <a:spcPct val="130000"/>
              </a:lnSpc>
              <a:buNone/>
            </a:pPr>
            <a:r>
              <a:rPr lang="zh-CN" altLang="en-US" dirty="0"/>
              <a:t>  </a:t>
            </a:r>
            <a:r>
              <a:rPr lang="en-US" altLang="zh-CN" dirty="0"/>
              <a:t>1.2.1  </a:t>
            </a:r>
            <a:r>
              <a:rPr lang="zh-CN" altLang="en-US" dirty="0"/>
              <a:t>数据建模</a:t>
            </a:r>
            <a:endParaRPr lang="zh-CN" altLang="en-US" dirty="0"/>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t>  </a:t>
            </a:r>
            <a:r>
              <a:rPr lang="en-US" altLang="zh-CN" dirty="0"/>
              <a:t>1.2.3  </a:t>
            </a:r>
            <a:r>
              <a:rPr lang="zh-CN" altLang="en-US" dirty="0"/>
              <a:t>数据模型的三要素</a:t>
            </a:r>
            <a:endParaRPr lang="zh-CN" altLang="en-US" dirty="0"/>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endParaRPr lang="zh-CN" altLang="en-US" dirty="0"/>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solidFill>
                  <a:srgbClr val="00B050"/>
                </a:solidFill>
              </a:rPr>
              <a:t>  </a:t>
            </a:r>
            <a:r>
              <a:rPr lang="en-US" altLang="zh-CN" dirty="0">
                <a:solidFill>
                  <a:srgbClr val="00B050"/>
                </a:solidFill>
              </a:rPr>
              <a:t>1.2.7  </a:t>
            </a:r>
            <a:r>
              <a:rPr lang="zh-CN" altLang="en-US" dirty="0">
                <a:solidFill>
                  <a:srgbClr val="00B050"/>
                </a:solidFill>
              </a:rPr>
              <a:t>数据库领域中不断涌现的数据模型</a:t>
            </a:r>
            <a:endParaRPr lang="zh-CN" altLang="en-US" sz="2400" dirty="0">
              <a:solidFill>
                <a:srgbClr val="00B05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1.2.7</a:t>
            </a:r>
            <a:r>
              <a:rPr lang="zh-CN" altLang="en-US" sz="3600" dirty="0"/>
              <a:t> 数据库领域中不断涌现的数据模型</a:t>
            </a:r>
            <a:endParaRPr lang="zh-CN" altLang="en-US" sz="3600" dirty="0"/>
          </a:p>
        </p:txBody>
      </p:sp>
      <p:sp>
        <p:nvSpPr>
          <p:cNvPr id="133122" name="Rectangle 3"/>
          <p:cNvSpPr>
            <a:spLocks noGrp="1"/>
          </p:cNvSpPr>
          <p:nvPr>
            <p:ph idx="1"/>
          </p:nvPr>
        </p:nvSpPr>
        <p:spPr>
          <a:xfrm>
            <a:off x="1452880" y="1098550"/>
            <a:ext cx="10471150" cy="5224780"/>
          </a:xfrm>
          <a:solidFill>
            <a:schemeClr val="bg1"/>
          </a:solidFill>
        </p:spPr>
        <p:txBody>
          <a:bodyPr vert="horz" wrap="square" lIns="91440" tIns="45720" rIns="91440" bIns="45720" anchor="t" anchorCtr="0">
            <a:normAutofit lnSpcReduction="10000"/>
          </a:bodyPr>
          <a:lstStyle/>
          <a:p>
            <a:pPr algn="just" eaLnBrk="1" hangingPunct="1">
              <a:lnSpc>
                <a:spcPct val="150000"/>
              </a:lnSpc>
            </a:pPr>
            <a:r>
              <a:rPr lang="zh-CN" altLang="en-US" dirty="0"/>
              <a:t>数据模型的发展进程</a:t>
            </a:r>
            <a:endParaRPr lang="zh-CN" altLang="en-US" dirty="0"/>
          </a:p>
          <a:p>
            <a:pPr lvl="1" algn="just" eaLnBrk="1" hangingPunct="1">
              <a:lnSpc>
                <a:spcPct val="150000"/>
              </a:lnSpc>
            </a:pPr>
            <a:r>
              <a:rPr lang="zh-CN" altLang="en-US" dirty="0" smtClean="0"/>
              <a:t> 层次</a:t>
            </a:r>
            <a:r>
              <a:rPr lang="zh-CN" altLang="en-US" dirty="0"/>
              <a:t>模型、网状模型</a:t>
            </a:r>
            <a:endParaRPr lang="en-US" altLang="zh-CN" dirty="0"/>
          </a:p>
          <a:p>
            <a:pPr lvl="1" algn="just" eaLnBrk="1" hangingPunct="1">
              <a:lnSpc>
                <a:spcPct val="150000"/>
              </a:lnSpc>
            </a:pPr>
            <a:r>
              <a:rPr lang="zh-CN" altLang="en-US" dirty="0" smtClean="0"/>
              <a:t> 关系</a:t>
            </a:r>
            <a:r>
              <a:rPr lang="zh-CN" altLang="en-US" dirty="0"/>
              <a:t>模型</a:t>
            </a:r>
            <a:endParaRPr lang="en-US" altLang="zh-CN" dirty="0"/>
          </a:p>
          <a:p>
            <a:pPr lvl="1" algn="just" eaLnBrk="1" hangingPunct="1">
              <a:lnSpc>
                <a:spcPct val="150000"/>
              </a:lnSpc>
            </a:pPr>
            <a:r>
              <a:rPr lang="zh-CN" altLang="en-US" dirty="0" smtClean="0"/>
              <a:t> 面向对象数据模型</a:t>
            </a:r>
            <a:r>
              <a:rPr lang="zh-CN" altLang="en-US" dirty="0"/>
              <a:t>、对象关系数据模型</a:t>
            </a:r>
            <a:endParaRPr lang="en-US" altLang="zh-CN" dirty="0"/>
          </a:p>
          <a:p>
            <a:pPr lvl="1" algn="just" eaLnBrk="1" hangingPunct="1">
              <a:lnSpc>
                <a:spcPct val="150000"/>
              </a:lnSpc>
            </a:pPr>
            <a:r>
              <a:rPr lang="zh-CN" altLang="en-US" dirty="0" smtClean="0"/>
              <a:t> 半</a:t>
            </a:r>
            <a:r>
              <a:rPr lang="zh-CN" altLang="en-US" dirty="0"/>
              <a:t>结构化的</a:t>
            </a:r>
            <a:r>
              <a:rPr lang="en-US" altLang="zh-CN" dirty="0"/>
              <a:t>XML</a:t>
            </a:r>
            <a:r>
              <a:rPr lang="zh-CN" altLang="en-US" dirty="0"/>
              <a:t>数据模型等</a:t>
            </a:r>
            <a:endParaRPr lang="en-US" altLang="zh-CN" dirty="0"/>
          </a:p>
          <a:p>
            <a:pPr lvl="1" algn="just" eaLnBrk="1" hangingPunct="1">
              <a:lnSpc>
                <a:spcPct val="150000"/>
              </a:lnSpc>
            </a:pPr>
            <a:r>
              <a:rPr lang="zh-CN" altLang="en-US" dirty="0" smtClean="0"/>
              <a:t> 新型</a:t>
            </a:r>
            <a:r>
              <a:rPr lang="zh-CN" altLang="en-US" dirty="0"/>
              <a:t>数据模型</a:t>
            </a:r>
            <a:endParaRPr lang="zh-CN" altLang="en-US" dirty="0"/>
          </a:p>
          <a:p>
            <a:pPr lvl="2" algn="just" eaLnBrk="1" hangingPunct="1">
              <a:lnSpc>
                <a:spcPct val="150000"/>
              </a:lnSpc>
              <a:buFont typeface="Wingdings" panose="05000000000000000000" pitchFamily="2" charset="2"/>
              <a:buChar char="l"/>
            </a:pPr>
            <a:r>
              <a:rPr lang="zh-CN" altLang="en-US" sz="2200" dirty="0"/>
              <a:t>键值对数据模型</a:t>
            </a:r>
            <a:r>
              <a:rPr lang="en-US" altLang="zh-CN" sz="2200" dirty="0"/>
              <a:t>(Key</a:t>
            </a:r>
            <a:r>
              <a:rPr lang="zh-CN" altLang="en-US" sz="2200" dirty="0"/>
              <a:t> </a:t>
            </a:r>
            <a:r>
              <a:rPr lang="en-US" altLang="zh-CN" sz="2200" dirty="0"/>
              <a:t>-</a:t>
            </a:r>
            <a:r>
              <a:rPr lang="zh-CN" altLang="en-US" sz="2200" dirty="0"/>
              <a:t> </a:t>
            </a:r>
            <a:r>
              <a:rPr lang="en-US" altLang="zh-CN" sz="2200" dirty="0"/>
              <a:t>Value)</a:t>
            </a:r>
            <a:r>
              <a:rPr lang="zh-CN" altLang="en-US" sz="2200" dirty="0"/>
              <a:t>、文档数据模型、图数据模型、时序数据模型、时空数据模型、流数据模型、多媒体数据模型等</a:t>
            </a:r>
            <a:endParaRPr lang="en-US" altLang="zh-CN" sz="2200" dirty="0"/>
          </a:p>
          <a:p>
            <a:pPr lvl="1" algn="just" eaLnBrk="1" hangingPunct="1">
              <a:lnSpc>
                <a:spcPct val="150000"/>
              </a:lnSpc>
            </a:pP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title"/>
          </p:nvPr>
        </p:nvSpPr>
        <p:spPr>
          <a:xfrm>
            <a:off x="1416050" y="-39687"/>
            <a:ext cx="9251950" cy="1138237"/>
          </a:xfrm>
        </p:spPr>
        <p:txBody>
          <a:bodyPr vert="horz" wrap="square" lIns="91440" tIns="45720" rIns="91440" bIns="45720" anchor="ctr" anchorCtr="0"/>
          <a:lstStyle/>
          <a:p>
            <a:pPr>
              <a:buNone/>
            </a:pPr>
            <a:r>
              <a:rPr lang="zh-CN" altLang="en-US" sz="3600" dirty="0"/>
              <a:t>数据库领域中不断涌现的数据模型（续）</a:t>
            </a:r>
            <a:endParaRPr lang="zh-CN" altLang="en-US" sz="3600" dirty="0"/>
          </a:p>
        </p:txBody>
      </p:sp>
      <p:sp>
        <p:nvSpPr>
          <p:cNvPr id="134146" name="内容占位符 2"/>
          <p:cNvSpPr>
            <a:spLocks noGrp="1"/>
          </p:cNvSpPr>
          <p:nvPr>
            <p:ph idx="1"/>
          </p:nvPr>
        </p:nvSpPr>
        <p:spPr>
          <a:xfrm>
            <a:off x="616585" y="1113155"/>
            <a:ext cx="11332845" cy="5117465"/>
          </a:xfrm>
          <a:solidFill>
            <a:schemeClr val="bg1"/>
          </a:solidFill>
        </p:spPr>
        <p:txBody>
          <a:bodyPr vert="horz" wrap="square" lIns="91440" tIns="45720" rIns="91440" bIns="45720" anchor="t" anchorCtr="0"/>
          <a:lstStyle/>
          <a:p>
            <a:pPr algn="just" eaLnBrk="1" hangingPunct="1">
              <a:lnSpc>
                <a:spcPct val="120000"/>
              </a:lnSpc>
            </a:pPr>
            <a:r>
              <a:rPr lang="zh-CN" altLang="zh-CN" dirty="0"/>
              <a:t>相比于关系模型</a:t>
            </a:r>
            <a:r>
              <a:rPr lang="zh-CN" altLang="en-US" dirty="0"/>
              <a:t>，</a:t>
            </a:r>
            <a:r>
              <a:rPr lang="zh-CN" altLang="zh-CN" dirty="0"/>
              <a:t>这些模型按照数据模型应该具备的三个基本要素来衡量不严格</a:t>
            </a:r>
            <a:endParaRPr lang="en-US" altLang="zh-CN" dirty="0"/>
          </a:p>
          <a:p>
            <a:pPr lvl="1" algn="just" eaLnBrk="1" hangingPunct="1">
              <a:lnSpc>
                <a:spcPct val="120000"/>
              </a:lnSpc>
            </a:pPr>
            <a:r>
              <a:rPr lang="en-US" altLang="zh-CN" dirty="0" smtClean="0"/>
              <a:t> </a:t>
            </a:r>
            <a:r>
              <a:rPr lang="zh-CN" altLang="zh-CN" dirty="0" smtClean="0"/>
              <a:t>例如</a:t>
            </a:r>
            <a:r>
              <a:rPr lang="zh-CN" altLang="zh-CN" dirty="0"/>
              <a:t>对这些数据的完整性约束就需要研究和发展</a:t>
            </a:r>
            <a:endParaRPr lang="zh-CN" altLang="en-US" dirty="0"/>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p:cNvSpPr>
          <p:nvPr>
            <p:ph type="title"/>
          </p:nvPr>
        </p:nvSpPr>
        <p:spPr/>
        <p:txBody>
          <a:bodyPr vert="horz" wrap="square" lIns="91440" tIns="45720" rIns="91440" bIns="45720" anchor="ctr" anchorCtr="0"/>
          <a:lstStyle/>
          <a:p>
            <a:pPr eaLnBrk="1" hangingPunct="1">
              <a:buNone/>
            </a:pPr>
            <a:r>
              <a:rPr lang="en-US" altLang="zh-CN" sz="3600" dirty="0"/>
              <a:t>1.2</a:t>
            </a:r>
            <a:r>
              <a:rPr lang="zh-CN" altLang="en-US" sz="3600" dirty="0"/>
              <a:t> 小结</a:t>
            </a:r>
            <a:endParaRPr lang="zh-CN" altLang="en-US" sz="3600" dirty="0"/>
          </a:p>
        </p:txBody>
      </p:sp>
      <p:sp>
        <p:nvSpPr>
          <p:cNvPr id="135170" name="Rectangle 3"/>
          <p:cNvSpPr>
            <a:spLocks noGrp="1"/>
          </p:cNvSpPr>
          <p:nvPr>
            <p:ph idx="1"/>
          </p:nvPr>
        </p:nvSpPr>
        <p:spPr>
          <a:xfrm>
            <a:off x="1097280" y="981075"/>
            <a:ext cx="10894695" cy="5266055"/>
          </a:xfrm>
          <a:solidFill>
            <a:schemeClr val="bg1"/>
          </a:solidFill>
        </p:spPr>
        <p:txBody>
          <a:bodyPr vert="horz" wrap="square" lIns="91440" tIns="45720" rIns="91440" bIns="45720" anchor="t" anchorCtr="0"/>
          <a:lstStyle/>
          <a:p>
            <a:pPr algn="just" eaLnBrk="1" hangingPunct="1">
              <a:lnSpc>
                <a:spcPct val="150000"/>
              </a:lnSpc>
            </a:pPr>
            <a:r>
              <a:rPr lang="zh-CN" altLang="en-US" dirty="0"/>
              <a:t>数据模型的初步概念</a:t>
            </a:r>
            <a:endParaRPr lang="en-US" altLang="zh-CN" dirty="0"/>
          </a:p>
          <a:p>
            <a:pPr algn="just" eaLnBrk="1" hangingPunct="1">
              <a:lnSpc>
                <a:spcPct val="150000"/>
              </a:lnSpc>
            </a:pPr>
            <a:r>
              <a:rPr lang="zh-CN" altLang="en-US" dirty="0"/>
              <a:t>数据建模的过程划分为两个层次</a:t>
            </a:r>
            <a:endParaRPr lang="en-US" altLang="zh-CN" dirty="0"/>
          </a:p>
          <a:p>
            <a:pPr lvl="1" algn="just" eaLnBrk="1" hangingPunct="1">
              <a:lnSpc>
                <a:spcPct val="150000"/>
              </a:lnSpc>
            </a:pPr>
            <a:r>
              <a:rPr lang="zh-CN" altLang="en-US" dirty="0" smtClean="0"/>
              <a:t> 概念</a:t>
            </a:r>
            <a:r>
              <a:rPr lang="zh-CN" altLang="en-US" dirty="0"/>
              <a:t>模型：按照用户的观点对数据和信息建模</a:t>
            </a:r>
            <a:endParaRPr lang="en-US" altLang="zh-CN" dirty="0"/>
          </a:p>
          <a:p>
            <a:pPr lvl="1" algn="just" eaLnBrk="1" hangingPunct="1">
              <a:lnSpc>
                <a:spcPct val="150000"/>
              </a:lnSpc>
            </a:pPr>
            <a:r>
              <a:rPr lang="zh-CN" altLang="en-US" dirty="0" smtClean="0"/>
              <a:t> 数据模型</a:t>
            </a:r>
            <a:r>
              <a:rPr lang="zh-CN" altLang="en-US" dirty="0"/>
              <a:t>：按计算机系统的观点对数据建模</a:t>
            </a:r>
            <a:endParaRPr lang="en-US" altLang="zh-CN" dirty="0"/>
          </a:p>
          <a:p>
            <a:pPr algn="just" eaLnBrk="1" hangingPunct="1">
              <a:lnSpc>
                <a:spcPct val="150000"/>
              </a:lnSpc>
            </a:pPr>
            <a:r>
              <a:rPr lang="zh-CN" altLang="en-US" dirty="0"/>
              <a:t>数据模型是对现实世界客观对象的抽象</a:t>
            </a:r>
            <a:endParaRPr lang="en-US" altLang="zh-CN" dirty="0"/>
          </a:p>
          <a:p>
            <a:pPr algn="just" eaLnBrk="1" hangingPunct="1">
              <a:lnSpc>
                <a:spcPct val="150000"/>
              </a:lnSpc>
            </a:pPr>
            <a:r>
              <a:rPr lang="zh-CN" altLang="en-US" dirty="0"/>
              <a:t>数据模型应该满足三方面要求：</a:t>
            </a:r>
            <a:endParaRPr lang="en-US" altLang="zh-CN" dirty="0"/>
          </a:p>
          <a:p>
            <a:pPr lvl="1" algn="just" eaLnBrk="1" hangingPunct="1">
              <a:lnSpc>
                <a:spcPct val="150000"/>
              </a:lnSpc>
            </a:pPr>
            <a:r>
              <a:rPr lang="zh-CN" altLang="en-US" dirty="0" smtClean="0"/>
              <a:t> 比较</a:t>
            </a:r>
            <a:r>
              <a:rPr lang="zh-CN" altLang="en-US" dirty="0"/>
              <a:t>真实地模拟世界、容易为人所理解、便于在计算机上实现</a:t>
            </a:r>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endParaRPr lang="zh-CN" altLang="en-US" sz="3600" dirty="0"/>
          </a:p>
        </p:txBody>
      </p:sp>
      <p:sp>
        <p:nvSpPr>
          <p:cNvPr id="136194" name="Rectangle 3"/>
          <p:cNvSpPr>
            <a:spLocks noGrp="1"/>
          </p:cNvSpPr>
          <p:nvPr>
            <p:ph idx="1"/>
          </p:nvPr>
        </p:nvSpPr>
        <p:spPr>
          <a:xfrm>
            <a:off x="616585" y="1113155"/>
            <a:ext cx="11289665" cy="5135880"/>
          </a:xfrm>
          <a:solidFill>
            <a:schemeClr val="bg1"/>
          </a:solidFill>
        </p:spPr>
        <p:txBody>
          <a:bodyPr vert="horz" wrap="square" lIns="91440" tIns="45720" rIns="91440" bIns="45720" anchor="t" anchorCtr="0"/>
          <a:lstStyle/>
          <a:p>
            <a:pPr lvl="1" eaLnBrk="1" hangingPunct="1">
              <a:lnSpc>
                <a:spcPct val="150000"/>
              </a:lnSpc>
              <a:buNone/>
            </a:pPr>
            <a:r>
              <a:rPr lang="en-US" altLang="zh-CN" sz="2800" dirty="0"/>
              <a:t>  1.1 </a:t>
            </a:r>
            <a:r>
              <a:rPr lang="zh-CN" altLang="en-US" sz="2800" dirty="0"/>
              <a:t>数据库系统概述</a:t>
            </a:r>
            <a:endParaRPr lang="zh-CN" altLang="en-US" sz="2800" dirty="0"/>
          </a:p>
          <a:p>
            <a:pPr lvl="1" eaLnBrk="1" hangingPunct="1">
              <a:lnSpc>
                <a:spcPct val="150000"/>
              </a:lnSpc>
              <a:buNone/>
            </a:pPr>
            <a:r>
              <a:rPr lang="en-US" altLang="zh-CN" sz="2800" dirty="0"/>
              <a:t>  1.2  </a:t>
            </a:r>
            <a:r>
              <a:rPr lang="zh-CN" altLang="en-US" sz="2800" dirty="0"/>
              <a:t>数据模型</a:t>
            </a:r>
            <a:endParaRPr lang="zh-CN" altLang="en-US" sz="2800" dirty="0"/>
          </a:p>
          <a:p>
            <a:pPr lvl="1" eaLnBrk="1" hangingPunct="1">
              <a:lnSpc>
                <a:spcPct val="150000"/>
              </a:lnSpc>
              <a:buNone/>
            </a:pPr>
            <a:r>
              <a:rPr lang="en-US" altLang="zh-CN" sz="2800" dirty="0">
                <a:solidFill>
                  <a:srgbClr val="0066FF"/>
                </a:solidFill>
              </a:rPr>
              <a:t>  1.3  </a:t>
            </a:r>
            <a:r>
              <a:rPr lang="zh-CN" altLang="en-US" sz="2800" dirty="0">
                <a:solidFill>
                  <a:srgbClr val="0066FF"/>
                </a:solidFill>
              </a:rPr>
              <a:t>数据库系统的三级模式结构</a:t>
            </a:r>
            <a:endParaRPr lang="zh-CN" altLang="en-US" sz="2800" dirty="0">
              <a:solidFill>
                <a:srgbClr val="0066FF"/>
              </a:solidFill>
            </a:endParaRPr>
          </a:p>
          <a:p>
            <a:pPr lvl="1" eaLnBrk="1" hangingPunct="1">
              <a:lnSpc>
                <a:spcPct val="150000"/>
              </a:lnSpc>
              <a:buNone/>
            </a:pPr>
            <a:r>
              <a:rPr lang="en-US" altLang="zh-CN" sz="2800" dirty="0"/>
              <a:t>  1.4  </a:t>
            </a:r>
            <a:r>
              <a:rPr lang="zh-CN" altLang="en-US" sz="2800" dirty="0"/>
              <a:t>数据库系统的组成</a:t>
            </a:r>
            <a:endParaRPr lang="en-US" altLang="zh-CN" sz="2800" dirty="0"/>
          </a:p>
          <a:p>
            <a:pPr lvl="1" eaLnBrk="1" hangingPunct="1">
              <a:lnSpc>
                <a:spcPct val="150000"/>
              </a:lnSpc>
              <a:buNone/>
            </a:pPr>
            <a:r>
              <a:rPr lang="en-US" altLang="zh-CN" sz="3200" dirty="0">
                <a:sym typeface="Calibri" panose="020F0502020204030204" pitchFamily="34" charset="0"/>
              </a:rPr>
              <a:t>* </a:t>
            </a:r>
            <a:r>
              <a:rPr lang="en-US" altLang="zh-CN" sz="2800" dirty="0"/>
              <a:t>1.5  </a:t>
            </a:r>
            <a:r>
              <a:rPr lang="zh-CN" altLang="en-US" sz="2800" dirty="0"/>
              <a:t>数据库系统的体系结构</a:t>
            </a:r>
            <a:endParaRPr lang="en-US" altLang="zh-CN" sz="2800" dirty="0"/>
          </a:p>
          <a:p>
            <a:pPr lvl="1" eaLnBrk="1" hangingPunct="1">
              <a:lnSpc>
                <a:spcPct val="150000"/>
              </a:lnSpc>
              <a:buNone/>
            </a:pPr>
            <a:r>
              <a:rPr lang="en-US" altLang="zh-CN" sz="2800" dirty="0"/>
              <a:t>  </a:t>
            </a:r>
            <a:r>
              <a:rPr lang="zh-CN" altLang="en-US" sz="2800" dirty="0"/>
              <a:t>本章小结</a:t>
            </a:r>
            <a:endParaRPr lang="zh-CN" altLang="en-US" sz="2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1026"/>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1.3 </a:t>
            </a:r>
            <a:r>
              <a:rPr lang="zh-CN" altLang="zh-CN" sz="3600" dirty="0"/>
              <a:t>数据库系统</a:t>
            </a:r>
            <a:r>
              <a:rPr lang="zh-CN" altLang="en-US" sz="3600" dirty="0"/>
              <a:t>的三级模式</a:t>
            </a:r>
            <a:r>
              <a:rPr lang="zh-CN" altLang="zh-CN" sz="3600" dirty="0"/>
              <a:t>结构</a:t>
            </a:r>
            <a:endParaRPr lang="zh-CN" altLang="en-US" sz="3600" dirty="0"/>
          </a:p>
        </p:txBody>
      </p:sp>
      <p:sp>
        <p:nvSpPr>
          <p:cNvPr id="138242" name="Rectangle 1027"/>
          <p:cNvSpPr>
            <a:spLocks noGrp="1"/>
          </p:cNvSpPr>
          <p:nvPr>
            <p:ph idx="1"/>
          </p:nvPr>
        </p:nvSpPr>
        <p:spPr>
          <a:xfrm>
            <a:off x="1343660" y="1268095"/>
            <a:ext cx="10623550" cy="4987925"/>
          </a:xfrm>
          <a:solidFill>
            <a:schemeClr val="bg1"/>
          </a:solidFill>
        </p:spPr>
        <p:txBody>
          <a:bodyPr vert="horz" wrap="square" lIns="91440" tIns="45720" rIns="91440" bIns="45720" anchor="t" anchorCtr="0">
            <a:normAutofit/>
          </a:bodyPr>
          <a:lstStyle/>
          <a:p>
            <a:pPr eaLnBrk="1" hangingPunct="1">
              <a:lnSpc>
                <a:spcPct val="150000"/>
              </a:lnSpc>
              <a:spcBef>
                <a:spcPct val="0"/>
              </a:spcBef>
            </a:pPr>
            <a:r>
              <a:rPr lang="zh-CN" altLang="en-US" sz="2400" dirty="0"/>
              <a:t>从</a:t>
            </a:r>
            <a:r>
              <a:rPr lang="zh-CN" altLang="en-US" sz="2400" dirty="0">
                <a:solidFill>
                  <a:srgbClr val="FF00FF"/>
                </a:solidFill>
              </a:rPr>
              <a:t>数据库管理系统角度</a:t>
            </a:r>
            <a:r>
              <a:rPr lang="zh-CN" altLang="en-US" sz="2400" dirty="0"/>
              <a:t>看，数据库系统通常采用三级模式结构，是数据库系统内部的体系结构 </a:t>
            </a:r>
            <a:endParaRPr lang="zh-CN" altLang="en-US" sz="2400" dirty="0"/>
          </a:p>
          <a:p>
            <a:pPr eaLnBrk="1" hangingPunct="1">
              <a:lnSpc>
                <a:spcPct val="150000"/>
              </a:lnSpc>
              <a:spcBef>
                <a:spcPct val="0"/>
              </a:spcBef>
            </a:pPr>
            <a:r>
              <a:rPr lang="zh-CN" altLang="zh-CN" sz="2400" dirty="0"/>
              <a:t>根据计算机的系统结构，</a:t>
            </a:r>
            <a:r>
              <a:rPr lang="zh-CN" altLang="en-US" sz="2400" dirty="0"/>
              <a:t>从</a:t>
            </a:r>
            <a:r>
              <a:rPr lang="zh-CN" altLang="en-US" sz="2400" dirty="0">
                <a:solidFill>
                  <a:srgbClr val="FF00FF"/>
                </a:solidFill>
              </a:rPr>
              <a:t>数据库最终用户角度</a:t>
            </a:r>
            <a:r>
              <a:rPr lang="zh-CN" altLang="en-US" sz="2400" dirty="0"/>
              <a:t>看，数据库系统的外部体系结构分为</a:t>
            </a:r>
            <a:r>
              <a:rPr lang="en-US" altLang="zh-CN" sz="2400" dirty="0"/>
              <a:t>:</a:t>
            </a:r>
            <a:endParaRPr lang="en-US" altLang="zh-CN" sz="2400" dirty="0"/>
          </a:p>
          <a:p>
            <a:pPr lvl="1" eaLnBrk="1" hangingPunct="1">
              <a:lnSpc>
                <a:spcPct val="150000"/>
              </a:lnSpc>
              <a:spcBef>
                <a:spcPct val="0"/>
              </a:spcBef>
            </a:pPr>
            <a:r>
              <a:rPr lang="zh-CN" altLang="en-US" sz="2200" dirty="0" smtClean="0"/>
              <a:t> 集中式</a:t>
            </a:r>
            <a:r>
              <a:rPr lang="zh-CN" altLang="en-US" sz="2200" dirty="0"/>
              <a:t>结构</a:t>
            </a:r>
            <a:endParaRPr lang="zh-CN" altLang="en-US" sz="2200" dirty="0"/>
          </a:p>
          <a:p>
            <a:pPr lvl="1" eaLnBrk="1" hangingPunct="1">
              <a:lnSpc>
                <a:spcPct val="150000"/>
              </a:lnSpc>
              <a:spcBef>
                <a:spcPct val="0"/>
              </a:spcBef>
            </a:pPr>
            <a:r>
              <a:rPr lang="zh-CN" altLang="en-US" sz="2200" dirty="0" smtClean="0"/>
              <a:t> 客户</a:t>
            </a:r>
            <a:r>
              <a:rPr lang="zh-CN" altLang="en-US" sz="2200" dirty="0"/>
              <a:t>机</a:t>
            </a:r>
            <a:r>
              <a:rPr lang="en-US" altLang="zh-CN" sz="2200" dirty="0"/>
              <a:t>/</a:t>
            </a:r>
            <a:r>
              <a:rPr lang="zh-CN" altLang="en-US" sz="2200" dirty="0"/>
              <a:t>服务器（浏览器</a:t>
            </a:r>
            <a:r>
              <a:rPr lang="en-US" altLang="zh-CN" sz="2200" dirty="0"/>
              <a:t>/</a:t>
            </a:r>
            <a:r>
              <a:rPr lang="zh-CN" altLang="en-US" sz="2200" dirty="0"/>
              <a:t>应用服务器</a:t>
            </a:r>
            <a:r>
              <a:rPr lang="en-US" altLang="zh-CN" sz="2200" dirty="0"/>
              <a:t>/</a:t>
            </a:r>
            <a:r>
              <a:rPr lang="zh-CN" altLang="en-US" sz="2200" dirty="0"/>
              <a:t>数据库服务器）</a:t>
            </a:r>
            <a:endParaRPr lang="zh-CN" altLang="en-US" sz="2200" dirty="0"/>
          </a:p>
          <a:p>
            <a:pPr lvl="1" eaLnBrk="1" hangingPunct="1">
              <a:lnSpc>
                <a:spcPct val="150000"/>
              </a:lnSpc>
              <a:spcBef>
                <a:spcPct val="0"/>
              </a:spcBef>
            </a:pPr>
            <a:r>
              <a:rPr lang="zh-CN" altLang="en-US" sz="2200" dirty="0" smtClean="0"/>
              <a:t> 并行</a:t>
            </a:r>
            <a:r>
              <a:rPr lang="zh-CN" altLang="en-US" sz="2200" dirty="0"/>
              <a:t>结构</a:t>
            </a:r>
            <a:endParaRPr lang="zh-CN" altLang="en-US" sz="2200" dirty="0"/>
          </a:p>
          <a:p>
            <a:pPr lvl="1" eaLnBrk="1" hangingPunct="1">
              <a:lnSpc>
                <a:spcPct val="150000"/>
              </a:lnSpc>
              <a:spcBef>
                <a:spcPct val="0"/>
              </a:spcBef>
            </a:pPr>
            <a:r>
              <a:rPr lang="zh-CN" altLang="en-US" sz="2200" dirty="0" smtClean="0"/>
              <a:t> 分布式结构</a:t>
            </a:r>
            <a:endParaRPr lang="en-US" altLang="zh-CN" sz="2200" dirty="0"/>
          </a:p>
          <a:p>
            <a:pPr lvl="1" eaLnBrk="1" hangingPunct="1">
              <a:lnSpc>
                <a:spcPct val="150000"/>
              </a:lnSpc>
              <a:spcBef>
                <a:spcPct val="0"/>
              </a:spcBef>
            </a:pPr>
            <a:r>
              <a:rPr lang="zh-CN" altLang="en-US" sz="2200" dirty="0" smtClean="0"/>
              <a:t> 云</a:t>
            </a:r>
            <a:r>
              <a:rPr lang="zh-CN" altLang="en-US" sz="2200" dirty="0"/>
              <a:t>结构</a:t>
            </a:r>
            <a:endParaRPr lang="zh-CN" altLang="en-US" sz="22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p:cNvSpPr>
          <p:nvPr>
            <p:ph type="title"/>
          </p:nvPr>
        </p:nvSpPr>
        <p:spPr/>
        <p:txBody>
          <a:bodyPr vert="horz" wrap="square" lIns="91440" tIns="45720" rIns="91440" bIns="45720" anchor="ctr" anchorCtr="0">
            <a:normAutofit/>
          </a:bodyPr>
          <a:lstStyle/>
          <a:p>
            <a:pPr eaLnBrk="1" hangingPunct="1">
              <a:buNone/>
            </a:pPr>
            <a:r>
              <a:rPr lang="zh-CN" altLang="zh-CN" sz="3600" dirty="0"/>
              <a:t>数据库系统</a:t>
            </a:r>
            <a:r>
              <a:rPr lang="zh-CN" altLang="en-US" sz="3600" dirty="0"/>
              <a:t>的三级模式</a:t>
            </a:r>
            <a:r>
              <a:rPr lang="zh-CN" altLang="zh-CN" sz="3600" dirty="0"/>
              <a:t>结构</a:t>
            </a:r>
            <a:r>
              <a:rPr lang="zh-CN" altLang="en-US" sz="3600" dirty="0"/>
              <a:t>（续）</a:t>
            </a:r>
            <a:endParaRPr lang="zh-CN" altLang="en-US" sz="3600" dirty="0"/>
          </a:p>
        </p:txBody>
      </p:sp>
      <p:sp>
        <p:nvSpPr>
          <p:cNvPr id="139266" name="Rectangle 3"/>
          <p:cNvSpPr>
            <a:spLocks noGrp="1"/>
          </p:cNvSpPr>
          <p:nvPr>
            <p:ph idx="1"/>
          </p:nvPr>
        </p:nvSpPr>
        <p:spPr>
          <a:xfrm>
            <a:off x="2114550" y="1339850"/>
            <a:ext cx="9743440" cy="4855210"/>
          </a:xfrm>
          <a:solidFill>
            <a:schemeClr val="bg1"/>
          </a:solidFill>
        </p:spPr>
        <p:txBody>
          <a:bodyPr vert="horz" wrap="square" lIns="91440" tIns="45720" rIns="91440" bIns="45720" anchor="t" anchorCtr="0"/>
          <a:lstStyle/>
          <a:p>
            <a:pPr algn="just" eaLnBrk="1" hangingPunct="1">
              <a:lnSpc>
                <a:spcPct val="190000"/>
              </a:lnSpc>
              <a:buNone/>
            </a:pPr>
            <a:r>
              <a:rPr lang="en-US" altLang="zh-CN" dirty="0">
                <a:solidFill>
                  <a:srgbClr val="00B050"/>
                </a:solidFill>
              </a:rPr>
              <a:t>1.3.1  </a:t>
            </a:r>
            <a:r>
              <a:rPr lang="zh-CN" altLang="en-US" dirty="0">
                <a:solidFill>
                  <a:srgbClr val="00B050"/>
                </a:solidFill>
              </a:rPr>
              <a:t>数据库系统中模式的概念 </a:t>
            </a:r>
            <a:endParaRPr lang="zh-CN" altLang="en-US" dirty="0">
              <a:solidFill>
                <a:srgbClr val="00B050"/>
              </a:solidFill>
            </a:endParaRPr>
          </a:p>
          <a:p>
            <a:pPr algn="just" eaLnBrk="1" hangingPunct="1">
              <a:lnSpc>
                <a:spcPct val="190000"/>
              </a:lnSpc>
              <a:buNone/>
            </a:pPr>
            <a:r>
              <a:rPr lang="en-US" altLang="zh-CN" dirty="0"/>
              <a:t>1.3.2  </a:t>
            </a:r>
            <a:r>
              <a:rPr lang="zh-CN" altLang="en-US" dirty="0"/>
              <a:t>数据库系统的三级模式结构 </a:t>
            </a:r>
            <a:endParaRPr lang="zh-CN" altLang="en-US" dirty="0"/>
          </a:p>
          <a:p>
            <a:pPr algn="just" eaLnBrk="1" hangingPunct="1">
              <a:lnSpc>
                <a:spcPct val="190000"/>
              </a:lnSpc>
              <a:buNone/>
            </a:pPr>
            <a:r>
              <a:rPr lang="en-US" altLang="zh-CN" dirty="0"/>
              <a:t>1.3.3  </a:t>
            </a:r>
            <a:r>
              <a:rPr lang="zh-CN" altLang="en-US" dirty="0"/>
              <a:t>数据库的两级映像与数据独立性 </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1.3.1 </a:t>
            </a:r>
            <a:r>
              <a:rPr lang="zh-CN" altLang="en-US" sz="3600" dirty="0"/>
              <a:t>数据库系统</a:t>
            </a:r>
            <a:r>
              <a:rPr lang="zh-CN" altLang="en-US" dirty="0"/>
              <a:t>中</a:t>
            </a:r>
            <a:r>
              <a:rPr lang="zh-CN" altLang="en-US" sz="3600" dirty="0"/>
              <a:t>模式的概念</a:t>
            </a:r>
            <a:endParaRPr lang="zh-CN" altLang="en-US" sz="3600" dirty="0"/>
          </a:p>
        </p:txBody>
      </p:sp>
      <p:sp>
        <p:nvSpPr>
          <p:cNvPr id="140290" name="Rectangle 3"/>
          <p:cNvSpPr>
            <a:spLocks noGrp="1"/>
          </p:cNvSpPr>
          <p:nvPr>
            <p:ph idx="1"/>
          </p:nvPr>
        </p:nvSpPr>
        <p:spPr>
          <a:xfrm>
            <a:off x="1155700" y="1268730"/>
            <a:ext cx="10760075" cy="4987925"/>
          </a:xfrm>
          <a:solidFill>
            <a:schemeClr val="bg1"/>
          </a:solidFill>
        </p:spPr>
        <p:txBody>
          <a:bodyPr vert="horz" wrap="square" lIns="91440" tIns="45720" rIns="91440" bIns="45720" anchor="t" anchorCtr="0"/>
          <a:lstStyle/>
          <a:p>
            <a:pPr eaLnBrk="1" hangingPunct="1">
              <a:lnSpc>
                <a:spcPct val="120000"/>
              </a:lnSpc>
              <a:spcBef>
                <a:spcPct val="0"/>
              </a:spcBef>
            </a:pPr>
            <a:r>
              <a:rPr lang="en-US" altLang="zh-CN" dirty="0"/>
              <a:t>“</a:t>
            </a:r>
            <a:r>
              <a:rPr lang="zh-CN" altLang="en-US" dirty="0"/>
              <a:t>型” 和“值” 的概念</a:t>
            </a:r>
            <a:endParaRPr lang="zh-CN" altLang="en-US" dirty="0"/>
          </a:p>
          <a:p>
            <a:pPr lvl="1" algn="just" eaLnBrk="1" hangingPunct="1">
              <a:lnSpc>
                <a:spcPct val="120000"/>
              </a:lnSpc>
              <a:spcBef>
                <a:spcPct val="0"/>
              </a:spcBef>
            </a:pPr>
            <a:r>
              <a:rPr lang="zh-CN" altLang="en-US" dirty="0">
                <a:solidFill>
                  <a:schemeClr val="hlink"/>
                </a:solidFill>
              </a:rPr>
              <a:t>型</a:t>
            </a:r>
            <a:r>
              <a:rPr lang="zh-CN" altLang="en-US" dirty="0"/>
              <a:t>（</a:t>
            </a:r>
            <a:r>
              <a:rPr lang="en-US" altLang="zh-CN" dirty="0"/>
              <a:t>type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对某一类数据的结构和属性的说明</a:t>
            </a:r>
            <a:endParaRPr lang="zh-CN" altLang="en-US" sz="2200" dirty="0"/>
          </a:p>
          <a:p>
            <a:pPr lvl="1" algn="just" eaLnBrk="1" hangingPunct="1">
              <a:lnSpc>
                <a:spcPct val="120000"/>
              </a:lnSpc>
              <a:spcBef>
                <a:spcPct val="0"/>
              </a:spcBef>
            </a:pPr>
            <a:r>
              <a:rPr lang="zh-CN" altLang="en-US" dirty="0">
                <a:solidFill>
                  <a:schemeClr val="hlink"/>
                </a:solidFill>
              </a:rPr>
              <a:t>值</a:t>
            </a:r>
            <a:r>
              <a:rPr lang="zh-CN" altLang="en-US" dirty="0"/>
              <a:t>（</a:t>
            </a:r>
            <a:r>
              <a:rPr lang="en-US" altLang="zh-CN" dirty="0"/>
              <a:t>value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是型的一个具体赋值</a:t>
            </a:r>
            <a:endParaRPr lang="zh-CN" altLang="en-US" sz="2200" dirty="0"/>
          </a:p>
          <a:p>
            <a:pPr lvl="1" algn="just" eaLnBrk="1" hangingPunct="1">
              <a:lnSpc>
                <a:spcPct val="120000"/>
              </a:lnSpc>
              <a:spcBef>
                <a:spcPct val="0"/>
              </a:spcBef>
              <a:buNone/>
            </a:pPr>
            <a:r>
              <a:rPr lang="zh-CN" altLang="en-US" dirty="0"/>
              <a:t>例如，</a:t>
            </a:r>
            <a:endParaRPr lang="en-US" altLang="zh-CN" dirty="0"/>
          </a:p>
          <a:p>
            <a:pPr lvl="1" algn="just" eaLnBrk="1" hangingPunct="1">
              <a:lnSpc>
                <a:spcPct val="120000"/>
              </a:lnSpc>
              <a:spcBef>
                <a:spcPct val="0"/>
              </a:spcBef>
              <a:buNone/>
            </a:pPr>
            <a:r>
              <a:rPr lang="en-US" altLang="zh-CN" dirty="0"/>
              <a:t> </a:t>
            </a:r>
            <a:r>
              <a:rPr lang="zh-CN" altLang="en-US" dirty="0"/>
              <a:t>学生记录：</a:t>
            </a:r>
            <a:endParaRPr lang="zh-CN" altLang="en-US" dirty="0"/>
          </a:p>
          <a:p>
            <a:pPr lvl="1" algn="just" eaLnBrk="1" hangingPunct="1">
              <a:lnSpc>
                <a:spcPct val="120000"/>
              </a:lnSpc>
              <a:spcBef>
                <a:spcPct val="0"/>
              </a:spcBef>
              <a:buNone/>
            </a:pPr>
            <a:r>
              <a:rPr lang="zh-CN" altLang="en-US" dirty="0"/>
              <a:t>（学号，姓名，性别，出生日期，主修专业）</a:t>
            </a:r>
            <a:endParaRPr lang="zh-CN" altLang="en-US" dirty="0"/>
          </a:p>
          <a:p>
            <a:pPr lvl="1" algn="just" eaLnBrk="1" hangingPunct="1">
              <a:lnSpc>
                <a:spcPct val="120000"/>
              </a:lnSpc>
              <a:spcBef>
                <a:spcPct val="0"/>
              </a:spcBef>
              <a:buNone/>
            </a:pPr>
            <a:r>
              <a:rPr lang="zh-CN" altLang="en-US" dirty="0"/>
              <a:t> 一个记录值：</a:t>
            </a:r>
            <a:endParaRPr lang="en-US" altLang="zh-CN" dirty="0"/>
          </a:p>
          <a:p>
            <a:pPr lvl="1" algn="just" eaLnBrk="1" hangingPunct="1">
              <a:lnSpc>
                <a:spcPct val="120000"/>
              </a:lnSpc>
              <a:spcBef>
                <a:spcPct val="0"/>
              </a:spcBef>
              <a:buNone/>
            </a:pPr>
            <a:r>
              <a:rPr lang="zh-CN" altLang="en-US" dirty="0"/>
              <a:t>（</a:t>
            </a:r>
            <a:r>
              <a:rPr lang="en-US" altLang="zh-CN" dirty="0"/>
              <a:t>20180003</a:t>
            </a:r>
            <a:r>
              <a:rPr lang="zh-CN" altLang="en-US" dirty="0"/>
              <a:t>，王敏，女，</a:t>
            </a:r>
            <a:r>
              <a:rPr lang="en-US" altLang="zh-CN" dirty="0"/>
              <a:t>2001-8-1</a:t>
            </a:r>
            <a:r>
              <a:rPr lang="zh-CN" altLang="en-US" dirty="0"/>
              <a:t>，计算机科学与技术）</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sz="3600" dirty="0"/>
              <a:t>二维码</a:t>
            </a:r>
            <a:r>
              <a:rPr lang="en-US" altLang="zh-CN" sz="3600" dirty="0"/>
              <a:t> 1.1 </a:t>
            </a:r>
            <a:endParaRPr lang="en-US" altLang="zh-CN" sz="3600" dirty="0"/>
          </a:p>
        </p:txBody>
      </p:sp>
      <p:sp>
        <p:nvSpPr>
          <p:cNvPr id="26627" name="Rectangle 1027"/>
          <p:cNvSpPr>
            <a:spLocks noGrp="1" noChangeArrowheads="1"/>
          </p:cNvSpPr>
          <p:nvPr>
            <p:ph idx="1"/>
          </p:nvPr>
        </p:nvSpPr>
        <p:spPr>
          <a:xfrm>
            <a:off x="1847850" y="1001714"/>
            <a:ext cx="8820150" cy="4854575"/>
          </a:xfrm>
        </p:spPr>
        <p:txBody>
          <a:bodyPr vert="horz" wrap="square" lIns="91440" tIns="45720" rIns="91440" bIns="45720" numCol="1" anchor="t" anchorCtr="0" compatLnSpc="1"/>
          <a:lstStyle/>
          <a:p>
            <a:pPr marL="0" indent="0" algn="ctr" eaLnBrk="1" hangingPunct="1">
              <a:lnSpc>
                <a:spcPct val="150000"/>
              </a:lnSpc>
              <a:buSzTx/>
              <a:buNone/>
              <a:defRPr/>
            </a:pPr>
            <a:endParaRPr lang="zh-CN" altLang="en-US" sz="4400" dirty="0"/>
          </a:p>
          <a:p>
            <a:pPr marL="0" indent="0" algn="ctr" eaLnBrk="1" hangingPunct="1">
              <a:lnSpc>
                <a:spcPct val="150000"/>
              </a:lnSpc>
              <a:buSzTx/>
              <a:buNone/>
              <a:defRPr/>
            </a:pPr>
            <a:r>
              <a:rPr lang="zh-CN" altLang="en-US" sz="4400" dirty="0"/>
              <a:t>数据库的辉煌成就：</a:t>
            </a:r>
            <a:endParaRPr lang="zh-CN" altLang="en-US" sz="4400" dirty="0"/>
          </a:p>
          <a:p>
            <a:pPr marL="0" indent="0" algn="ctr" eaLnBrk="1" hangingPunct="1">
              <a:lnSpc>
                <a:spcPct val="150000"/>
              </a:lnSpc>
              <a:buSzTx/>
              <a:buNone/>
              <a:defRPr/>
            </a:pPr>
            <a:r>
              <a:rPr lang="en-US" altLang="zh-CN" sz="4400" dirty="0" err="1"/>
              <a:t>数据库领域图灵奖获得者简介</a:t>
            </a:r>
            <a:endParaRPr lang="en-US" altLang="zh-CN" sz="4400" dirty="0" err="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数据库系统</a:t>
            </a:r>
            <a:r>
              <a:rPr lang="zh-CN" altLang="en-US" dirty="0"/>
              <a:t>中</a:t>
            </a:r>
            <a:r>
              <a:rPr lang="zh-CN" altLang="en-US" sz="3600" dirty="0"/>
              <a:t>模式的概念（续）</a:t>
            </a:r>
            <a:endParaRPr lang="zh-CN" altLang="en-US" sz="3600" dirty="0"/>
          </a:p>
        </p:txBody>
      </p:sp>
      <p:sp>
        <p:nvSpPr>
          <p:cNvPr id="141314" name="Rectangle 3"/>
          <p:cNvSpPr>
            <a:spLocks noGrp="1"/>
          </p:cNvSpPr>
          <p:nvPr>
            <p:ph idx="1"/>
          </p:nvPr>
        </p:nvSpPr>
        <p:spPr>
          <a:xfrm>
            <a:off x="1725295" y="1098550"/>
            <a:ext cx="10261600" cy="5201920"/>
          </a:xfrm>
          <a:solidFill>
            <a:schemeClr val="bg1"/>
          </a:solidFill>
        </p:spPr>
        <p:txBody>
          <a:bodyPr vert="horz" wrap="square" lIns="91440" tIns="45720" rIns="91440" bIns="45720" anchor="t" anchorCtr="0"/>
          <a:lstStyle/>
          <a:p>
            <a:pPr eaLnBrk="1" hangingPunct="1">
              <a:lnSpc>
                <a:spcPct val="110000"/>
              </a:lnSpc>
            </a:pPr>
            <a:r>
              <a:rPr lang="zh-CN" altLang="en-US" dirty="0"/>
              <a:t>模式（</a:t>
            </a:r>
            <a:r>
              <a:rPr lang="en-US" altLang="zh-CN" dirty="0"/>
              <a:t>schema</a:t>
            </a:r>
            <a:r>
              <a:rPr lang="zh-CN" altLang="en-US" dirty="0"/>
              <a:t>）</a:t>
            </a:r>
            <a:endParaRPr lang="zh-CN" altLang="en-US" dirty="0"/>
          </a:p>
          <a:p>
            <a:pPr lvl="1" algn="just" eaLnBrk="1" hangingPunct="1">
              <a:lnSpc>
                <a:spcPct val="110000"/>
              </a:lnSpc>
            </a:pPr>
            <a:r>
              <a:rPr lang="zh-CN" altLang="en-US" dirty="0" smtClean="0"/>
              <a:t> 数据库</a:t>
            </a:r>
            <a:r>
              <a:rPr lang="zh-CN" altLang="en-US" dirty="0"/>
              <a:t>中全体数据的逻辑结构和特征的描述</a:t>
            </a:r>
            <a:endParaRPr lang="zh-CN" altLang="en-US" dirty="0"/>
          </a:p>
          <a:p>
            <a:pPr lvl="1" algn="just" eaLnBrk="1" hangingPunct="1">
              <a:lnSpc>
                <a:spcPct val="110000"/>
              </a:lnSpc>
            </a:pPr>
            <a:r>
              <a:rPr lang="zh-CN" altLang="en-US" dirty="0" smtClean="0"/>
              <a:t> 是</a:t>
            </a:r>
            <a:r>
              <a:rPr lang="zh-CN" altLang="en-US" dirty="0"/>
              <a:t>型的描述，不涉及具体值</a:t>
            </a:r>
            <a:endParaRPr lang="zh-CN" altLang="en-US" dirty="0"/>
          </a:p>
          <a:p>
            <a:pPr lvl="1" algn="just" eaLnBrk="1" hangingPunct="1">
              <a:lnSpc>
                <a:spcPct val="110000"/>
              </a:lnSpc>
            </a:pPr>
            <a:r>
              <a:rPr lang="zh-CN" altLang="en-US" dirty="0" smtClean="0"/>
              <a:t> 反映</a:t>
            </a:r>
            <a:r>
              <a:rPr lang="zh-CN" altLang="en-US" dirty="0"/>
              <a:t>的是数据的结构及其联系</a:t>
            </a:r>
            <a:endParaRPr lang="zh-CN" altLang="en-US" dirty="0"/>
          </a:p>
          <a:p>
            <a:pPr lvl="1" algn="just" eaLnBrk="1" hangingPunct="1">
              <a:lnSpc>
                <a:spcPct val="110000"/>
              </a:lnSpc>
            </a:pPr>
            <a:r>
              <a:rPr lang="zh-CN" altLang="en-US" dirty="0" smtClean="0"/>
              <a:t> 模式</a:t>
            </a:r>
            <a:r>
              <a:rPr lang="zh-CN" altLang="en-US" dirty="0"/>
              <a:t>是相对稳定的</a:t>
            </a:r>
            <a:endParaRPr lang="zh-CN" altLang="en-US" dirty="0"/>
          </a:p>
          <a:p>
            <a:pPr eaLnBrk="1" hangingPunct="1">
              <a:lnSpc>
                <a:spcPct val="110000"/>
              </a:lnSpc>
            </a:pPr>
            <a:r>
              <a:rPr lang="zh-CN" altLang="en-US" dirty="0"/>
              <a:t>实例（</a:t>
            </a:r>
            <a:r>
              <a:rPr lang="en-US" altLang="zh-CN" dirty="0"/>
              <a:t>instance</a:t>
            </a:r>
            <a:r>
              <a:rPr lang="zh-CN" altLang="en-US" dirty="0"/>
              <a:t>）</a:t>
            </a:r>
            <a:endParaRPr lang="zh-CN" altLang="en-US" dirty="0"/>
          </a:p>
          <a:p>
            <a:pPr lvl="1" eaLnBrk="1" hangingPunct="1">
              <a:lnSpc>
                <a:spcPct val="110000"/>
              </a:lnSpc>
            </a:pPr>
            <a:r>
              <a:rPr lang="zh-CN" altLang="en-US" dirty="0" smtClean="0"/>
              <a:t> 模式</a:t>
            </a:r>
            <a:r>
              <a:rPr lang="zh-CN" altLang="en-US" dirty="0"/>
              <a:t>的一个具体值</a:t>
            </a:r>
            <a:endParaRPr lang="zh-CN" altLang="en-US" dirty="0"/>
          </a:p>
          <a:p>
            <a:pPr lvl="1" eaLnBrk="1" hangingPunct="1">
              <a:lnSpc>
                <a:spcPct val="110000"/>
              </a:lnSpc>
            </a:pPr>
            <a:r>
              <a:rPr lang="zh-CN" altLang="en-US" dirty="0" smtClean="0"/>
              <a:t> 反映</a:t>
            </a:r>
            <a:r>
              <a:rPr lang="zh-CN" altLang="en-US" dirty="0"/>
              <a:t>数据库某一时刻的状态</a:t>
            </a:r>
            <a:endParaRPr lang="zh-CN" altLang="en-US" dirty="0"/>
          </a:p>
          <a:p>
            <a:pPr lvl="1" eaLnBrk="1" hangingPunct="1">
              <a:lnSpc>
                <a:spcPct val="110000"/>
              </a:lnSpc>
            </a:pPr>
            <a:r>
              <a:rPr lang="zh-CN" altLang="en-US" dirty="0" smtClean="0"/>
              <a:t> 同</a:t>
            </a:r>
            <a:r>
              <a:rPr lang="zh-CN" altLang="en-US" dirty="0"/>
              <a:t>一个模式可以有很多实例</a:t>
            </a:r>
            <a:endParaRPr lang="zh-CN" altLang="en-US" dirty="0"/>
          </a:p>
          <a:p>
            <a:pPr lvl="1" eaLnBrk="1" hangingPunct="1">
              <a:lnSpc>
                <a:spcPct val="110000"/>
              </a:lnSpc>
            </a:pPr>
            <a:r>
              <a:rPr lang="zh-CN" altLang="en-US" dirty="0" smtClean="0"/>
              <a:t> 实例</a:t>
            </a:r>
            <a:r>
              <a:rPr lang="zh-CN" altLang="en-US" dirty="0"/>
              <a:t>随数据库中数据的更新而变动</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数据库系统</a:t>
            </a:r>
            <a:r>
              <a:rPr lang="zh-CN" altLang="en-US" dirty="0"/>
              <a:t>中</a:t>
            </a:r>
            <a:r>
              <a:rPr lang="zh-CN" altLang="en-US" sz="3600" dirty="0"/>
              <a:t>模式的概念（续）</a:t>
            </a:r>
            <a:endParaRPr lang="zh-CN" altLang="en-US" sz="3600" dirty="0"/>
          </a:p>
        </p:txBody>
      </p:sp>
      <p:sp>
        <p:nvSpPr>
          <p:cNvPr id="142338" name="Rectangle 3"/>
          <p:cNvSpPr>
            <a:spLocks noGrp="1"/>
          </p:cNvSpPr>
          <p:nvPr>
            <p:ph idx="1"/>
          </p:nvPr>
        </p:nvSpPr>
        <p:spPr>
          <a:xfrm>
            <a:off x="767408" y="1098551"/>
            <a:ext cx="11017224" cy="5095875"/>
          </a:xfrm>
          <a:solidFill>
            <a:schemeClr val="bg1"/>
          </a:solidFill>
        </p:spPr>
        <p:txBody>
          <a:bodyPr vert="horz" wrap="square" lIns="91440" tIns="45720" rIns="91440" bIns="45720" anchor="t" anchorCtr="0"/>
          <a:lstStyle/>
          <a:p>
            <a:pPr eaLnBrk="1" hangingPunct="1">
              <a:lnSpc>
                <a:spcPct val="150000"/>
              </a:lnSpc>
              <a:buNone/>
            </a:pPr>
            <a:r>
              <a:rPr lang="zh-CN" altLang="en-US" sz="2400" dirty="0"/>
              <a:t>例如：在学生选课数据库模式中，包含学生记录、课程记录和学生选课记录</a:t>
            </a:r>
            <a:endParaRPr lang="zh-CN" altLang="en-US" sz="2400" dirty="0"/>
          </a:p>
          <a:p>
            <a:pPr lvl="1" eaLnBrk="1" hangingPunct="1">
              <a:lnSpc>
                <a:spcPct val="150000"/>
              </a:lnSpc>
            </a:pPr>
            <a:r>
              <a:rPr lang="zh-CN" altLang="en-US" dirty="0"/>
              <a:t> </a:t>
            </a:r>
            <a:r>
              <a:rPr lang="en-US" altLang="zh-CN" dirty="0"/>
              <a:t>2020</a:t>
            </a:r>
            <a:r>
              <a:rPr lang="zh-CN" altLang="en-US" dirty="0"/>
              <a:t>年“学生选课”数据库实例，包含：</a:t>
            </a:r>
            <a:endParaRPr lang="zh-CN" altLang="en-US" dirty="0"/>
          </a:p>
          <a:p>
            <a:pPr lvl="2" algn="just" eaLnBrk="1" hangingPunct="1">
              <a:lnSpc>
                <a:spcPct val="150000"/>
              </a:lnSpc>
              <a:spcBef>
                <a:spcPct val="0"/>
              </a:spcBef>
              <a:buSzPct val="87000"/>
              <a:buFont typeface="Wingdings" panose="05000000000000000000" pitchFamily="2" charset="2"/>
              <a:buChar char="l"/>
            </a:pPr>
            <a:r>
              <a:rPr lang="en-US" altLang="zh-CN" sz="2200" dirty="0"/>
              <a:t>2020</a:t>
            </a:r>
            <a:r>
              <a:rPr lang="zh-CN" altLang="en-US" sz="2200" dirty="0"/>
              <a:t>年学校中所有学生的记录</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学校开设的所有课程的记录</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所有学生选课的记录 </a:t>
            </a:r>
            <a:endParaRPr lang="zh-CN" altLang="en-US" sz="2200" dirty="0"/>
          </a:p>
          <a:p>
            <a:pPr lvl="1" eaLnBrk="1" hangingPunct="1">
              <a:lnSpc>
                <a:spcPct val="150000"/>
              </a:lnSpc>
            </a:pPr>
            <a:r>
              <a:rPr lang="zh-CN" altLang="en-US" dirty="0"/>
              <a:t>“</a:t>
            </a:r>
            <a:r>
              <a:rPr lang="en-US" altLang="zh-CN" dirty="0"/>
              <a:t>2019</a:t>
            </a:r>
            <a:r>
              <a:rPr lang="zh-CN" altLang="en-US" dirty="0"/>
              <a:t>年学生选课”数据库实例与“</a:t>
            </a:r>
            <a:r>
              <a:rPr lang="en-US" altLang="zh-CN" dirty="0"/>
              <a:t>2020</a:t>
            </a:r>
            <a:r>
              <a:rPr lang="zh-CN" altLang="en-US" dirty="0"/>
              <a:t>年学生选课”数据库实例</a:t>
            </a:r>
            <a:r>
              <a:rPr lang="zh-CN" altLang="en-US" dirty="0">
                <a:solidFill>
                  <a:srgbClr val="FF00FF"/>
                </a:solidFill>
              </a:rPr>
              <a:t>不同</a:t>
            </a:r>
            <a:r>
              <a:rPr lang="zh-CN" altLang="en-US" dirty="0"/>
              <a:t> </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vert="horz" wrap="square" lIns="91440" tIns="45720" rIns="91440" bIns="45720" anchor="ctr" anchorCtr="0"/>
          <a:lstStyle/>
          <a:p>
            <a:pPr eaLnBrk="1" hangingPunct="1"/>
            <a:r>
              <a:rPr lang="zh-CN" altLang="zh-CN" sz="3600" dirty="0"/>
              <a:t>数据库系统结构</a:t>
            </a:r>
            <a:r>
              <a:rPr lang="zh-CN" altLang="en-US" sz="3600" dirty="0"/>
              <a:t>（续）</a:t>
            </a:r>
            <a:endParaRPr lang="zh-CN" altLang="en-US" sz="3600" dirty="0"/>
          </a:p>
        </p:txBody>
      </p:sp>
      <p:sp>
        <p:nvSpPr>
          <p:cNvPr id="143362" name="Rectangle 3"/>
          <p:cNvSpPr>
            <a:spLocks noGrp="1"/>
          </p:cNvSpPr>
          <p:nvPr>
            <p:ph idx="1"/>
          </p:nvPr>
        </p:nvSpPr>
        <p:spPr>
          <a:xfrm>
            <a:off x="977265" y="1340485"/>
            <a:ext cx="11030585" cy="4915535"/>
          </a:xfrm>
          <a:solidFill>
            <a:schemeClr val="bg1"/>
          </a:solidFill>
        </p:spPr>
        <p:txBody>
          <a:bodyPr vert="horz" wrap="square" lIns="91440" tIns="45720" rIns="91440" bIns="45720" anchor="t" anchorCtr="0"/>
          <a:lstStyle/>
          <a:p>
            <a:pPr algn="just" eaLnBrk="1" hangingPunct="1">
              <a:lnSpc>
                <a:spcPct val="190000"/>
              </a:lnSpc>
              <a:buNone/>
            </a:pPr>
            <a:r>
              <a:rPr lang="en-US" altLang="zh-CN" dirty="0"/>
              <a:t>1.3.1  </a:t>
            </a:r>
            <a:r>
              <a:rPr lang="zh-CN" altLang="en-US" dirty="0"/>
              <a:t>数据库系统中模式的概念 </a:t>
            </a:r>
            <a:endParaRPr lang="zh-CN" altLang="en-US" dirty="0"/>
          </a:p>
          <a:p>
            <a:pPr algn="just" eaLnBrk="1" hangingPunct="1">
              <a:lnSpc>
                <a:spcPct val="190000"/>
              </a:lnSpc>
              <a:buNone/>
            </a:pPr>
            <a:r>
              <a:rPr lang="en-US" altLang="zh-CN" dirty="0">
                <a:solidFill>
                  <a:srgbClr val="00B050"/>
                </a:solidFill>
              </a:rPr>
              <a:t>1.3.2  </a:t>
            </a:r>
            <a:r>
              <a:rPr lang="zh-CN" altLang="en-US" dirty="0">
                <a:solidFill>
                  <a:srgbClr val="00B050"/>
                </a:solidFill>
              </a:rPr>
              <a:t>数据库系统的三级模式结构 </a:t>
            </a:r>
            <a:endParaRPr lang="zh-CN" altLang="en-US" dirty="0">
              <a:solidFill>
                <a:srgbClr val="00B050"/>
              </a:solidFill>
            </a:endParaRPr>
          </a:p>
          <a:p>
            <a:pPr algn="just" eaLnBrk="1" hangingPunct="1">
              <a:lnSpc>
                <a:spcPct val="190000"/>
              </a:lnSpc>
              <a:buNone/>
            </a:pPr>
            <a:r>
              <a:rPr lang="en-US" altLang="zh-CN" dirty="0"/>
              <a:t>1.3.3  </a:t>
            </a:r>
            <a:r>
              <a:rPr lang="zh-CN" altLang="en-US" dirty="0"/>
              <a:t>数据库的两级映像与数据独立性 </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1.3.2 </a:t>
            </a:r>
            <a:r>
              <a:rPr lang="zh-CN" altLang="en-US" sz="3600" dirty="0"/>
              <a:t>数据库系统的三级模式结构</a:t>
            </a:r>
            <a:endParaRPr lang="zh-CN" altLang="en-US" sz="3600" dirty="0"/>
          </a:p>
        </p:txBody>
      </p:sp>
      <p:sp>
        <p:nvSpPr>
          <p:cNvPr id="144386" name="Rectangle 3"/>
          <p:cNvSpPr>
            <a:spLocks noGrp="1"/>
          </p:cNvSpPr>
          <p:nvPr>
            <p:ph idx="1"/>
          </p:nvPr>
        </p:nvSpPr>
        <p:spPr>
          <a:xfrm>
            <a:off x="1480820" y="1276350"/>
            <a:ext cx="10520045" cy="5045075"/>
          </a:xfrm>
          <a:solidFill>
            <a:schemeClr val="bg1"/>
          </a:solidFill>
        </p:spPr>
        <p:txBody>
          <a:bodyPr vert="horz" wrap="square" lIns="91440" tIns="45720" rIns="91440" bIns="45720" anchor="t" anchorCtr="0"/>
          <a:lstStyle/>
          <a:p>
            <a:pPr eaLnBrk="1" hangingPunct="1"/>
            <a:r>
              <a:rPr lang="zh-CN" altLang="en-US" dirty="0"/>
              <a:t>模式（</a:t>
            </a:r>
            <a:r>
              <a:rPr lang="en-US" altLang="zh-CN" dirty="0"/>
              <a:t>schema</a:t>
            </a:r>
            <a:r>
              <a:rPr lang="zh-CN" altLang="en-US" dirty="0"/>
              <a:t>） </a:t>
            </a:r>
            <a:endParaRPr lang="zh-CN" altLang="en-US" dirty="0"/>
          </a:p>
          <a:p>
            <a:pPr eaLnBrk="1" hangingPunct="1"/>
            <a:r>
              <a:rPr lang="zh-CN" altLang="en-US" dirty="0"/>
              <a:t>外模式（</a:t>
            </a:r>
            <a:r>
              <a:rPr lang="en-US" altLang="zh-CN" dirty="0"/>
              <a:t>external schema</a:t>
            </a:r>
            <a:r>
              <a:rPr lang="zh-CN" altLang="en-US" dirty="0"/>
              <a:t>）</a:t>
            </a:r>
            <a:endParaRPr lang="zh-CN" altLang="en-US" dirty="0"/>
          </a:p>
          <a:p>
            <a:pPr eaLnBrk="1" hangingPunct="1"/>
            <a:r>
              <a:rPr lang="zh-CN" altLang="en-US" dirty="0"/>
              <a:t>内模式（</a:t>
            </a:r>
            <a:r>
              <a:rPr lang="en-US" altLang="zh-CN" dirty="0"/>
              <a:t>internal schema</a:t>
            </a:r>
            <a:r>
              <a:rPr lang="zh-CN" altLang="en-US" dirty="0"/>
              <a:t>） </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1026"/>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数据库系统的三级模式结构（续）</a:t>
            </a:r>
            <a:endParaRPr lang="zh-CN" altLang="en-US" sz="3600" dirty="0"/>
          </a:p>
        </p:txBody>
      </p:sp>
      <p:sp>
        <p:nvSpPr>
          <p:cNvPr id="145410" name="Rectangle 2050"/>
          <p:cNvSpPr>
            <a:spLocks noGrp="1"/>
          </p:cNvSpPr>
          <p:nvPr>
            <p:ph idx="1"/>
          </p:nvPr>
        </p:nvSpPr>
        <p:spPr>
          <a:xfrm>
            <a:off x="3719512" y="5661024"/>
            <a:ext cx="5256807" cy="504279"/>
          </a:xfrm>
          <a:solidFill>
            <a:schemeClr val="bg1"/>
          </a:solidFill>
        </p:spPr>
        <p:txBody>
          <a:bodyPr vert="horz" wrap="square" lIns="91440" tIns="45720" rIns="91440" bIns="45720" anchor="t" anchorCtr="0">
            <a:normAutofit/>
          </a:bodyPr>
          <a:lstStyle/>
          <a:p>
            <a:pPr eaLnBrk="1" hangingPunct="1">
              <a:lnSpc>
                <a:spcPct val="80000"/>
              </a:lnSpc>
              <a:buNone/>
            </a:pPr>
            <a:r>
              <a:rPr lang="zh-CN" altLang="en-US" sz="1800" dirty="0"/>
              <a:t>       图</a:t>
            </a:r>
            <a:r>
              <a:rPr lang="en-US" altLang="zh-CN" sz="1800" dirty="0"/>
              <a:t>1.15  </a:t>
            </a:r>
            <a:r>
              <a:rPr lang="zh-CN" altLang="en-US" sz="1800" dirty="0"/>
              <a:t>数据库系统的三级模式结构 </a:t>
            </a:r>
            <a:endParaRPr lang="zh-CN" altLang="en-US" sz="1800" dirty="0"/>
          </a:p>
        </p:txBody>
      </p:sp>
      <p:pic>
        <p:nvPicPr>
          <p:cNvPr id="145411" name="Picture 2055" descr="database"/>
          <p:cNvPicPr>
            <a:picLocks noChangeAspect="1"/>
          </p:cNvPicPr>
          <p:nvPr/>
        </p:nvPicPr>
        <p:blipFill>
          <a:blip r:embed="rId1"/>
          <a:stretch>
            <a:fillRect/>
          </a:stretch>
        </p:blipFill>
        <p:spPr>
          <a:xfrm>
            <a:off x="2640014" y="1412876"/>
            <a:ext cx="6480175" cy="3927475"/>
          </a:xfrm>
          <a:prstGeom prst="rect">
            <a:avLst/>
          </a:prstGeom>
          <a:noFill/>
          <a:ln w="9525">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模式（</a:t>
            </a:r>
            <a:r>
              <a:rPr lang="en-US" altLang="zh-CN" sz="3600" dirty="0"/>
              <a:t>schema</a:t>
            </a:r>
            <a:r>
              <a:rPr lang="zh-CN" altLang="en-US" sz="3600" dirty="0"/>
              <a:t>）</a:t>
            </a:r>
            <a:endParaRPr lang="zh-CN" altLang="en-US" sz="3600" dirty="0"/>
          </a:p>
        </p:txBody>
      </p:sp>
      <p:sp>
        <p:nvSpPr>
          <p:cNvPr id="146434" name="Rectangle 3"/>
          <p:cNvSpPr>
            <a:spLocks noGrp="1"/>
          </p:cNvSpPr>
          <p:nvPr>
            <p:ph idx="1"/>
          </p:nvPr>
        </p:nvSpPr>
        <p:spPr>
          <a:xfrm>
            <a:off x="1570355" y="1112520"/>
            <a:ext cx="10296525" cy="5193030"/>
          </a:xfrm>
          <a:solidFill>
            <a:schemeClr val="bg1"/>
          </a:solidFill>
        </p:spPr>
        <p:txBody>
          <a:bodyPr vert="horz" wrap="square" lIns="91440" tIns="45720" rIns="91440" bIns="45720" anchor="t" anchorCtr="0"/>
          <a:lstStyle/>
          <a:p>
            <a:pPr algn="just" eaLnBrk="1" hangingPunct="1">
              <a:lnSpc>
                <a:spcPct val="140000"/>
              </a:lnSpc>
            </a:pPr>
            <a:r>
              <a:rPr lang="zh-CN" altLang="en-US" dirty="0"/>
              <a:t>模式（也称逻辑模式）</a:t>
            </a:r>
            <a:endParaRPr lang="zh-CN" altLang="en-US" dirty="0"/>
          </a:p>
          <a:p>
            <a:pPr lvl="1" algn="just" eaLnBrk="1" hangingPunct="1">
              <a:lnSpc>
                <a:spcPct val="140000"/>
              </a:lnSpc>
            </a:pPr>
            <a:r>
              <a:rPr lang="zh-CN" altLang="en-US" dirty="0" smtClean="0"/>
              <a:t> 数据库</a:t>
            </a:r>
            <a:r>
              <a:rPr lang="zh-CN" altLang="en-US" dirty="0"/>
              <a:t>中全体数据的逻辑结构和特征的描述</a:t>
            </a:r>
            <a:endParaRPr lang="zh-CN" altLang="en-US" dirty="0"/>
          </a:p>
          <a:p>
            <a:pPr lvl="1" algn="just" eaLnBrk="1" hangingPunct="1">
              <a:lnSpc>
                <a:spcPct val="140000"/>
              </a:lnSpc>
            </a:pPr>
            <a:r>
              <a:rPr lang="zh-CN" altLang="en-US" dirty="0" smtClean="0"/>
              <a:t> 所有</a:t>
            </a:r>
            <a:r>
              <a:rPr lang="zh-CN" altLang="en-US" dirty="0"/>
              <a:t>用户的公共数据视图</a:t>
            </a:r>
            <a:endParaRPr lang="zh-CN" altLang="en-US" dirty="0"/>
          </a:p>
          <a:p>
            <a:pPr algn="just" eaLnBrk="1" hangingPunct="1">
              <a:lnSpc>
                <a:spcPct val="140000"/>
              </a:lnSpc>
            </a:pPr>
            <a:r>
              <a:rPr lang="zh-CN" altLang="en-US" dirty="0"/>
              <a:t>一个数据库只有一个模式</a:t>
            </a:r>
            <a:endParaRPr lang="zh-CN" altLang="en-US" dirty="0"/>
          </a:p>
          <a:p>
            <a:pPr algn="just" eaLnBrk="1" hangingPunct="1">
              <a:lnSpc>
                <a:spcPct val="140000"/>
              </a:lnSpc>
            </a:pPr>
            <a:r>
              <a:rPr lang="zh-CN" altLang="en-US" dirty="0"/>
              <a:t>模式的地位：是数据库系统模式结构的中间层</a:t>
            </a:r>
            <a:endParaRPr lang="zh-CN" altLang="en-US" dirty="0"/>
          </a:p>
          <a:p>
            <a:pPr lvl="1" algn="just" eaLnBrk="1" hangingPunct="1">
              <a:lnSpc>
                <a:spcPct val="140000"/>
              </a:lnSpc>
            </a:pPr>
            <a:r>
              <a:rPr lang="zh-CN" altLang="en-US" dirty="0" smtClean="0"/>
              <a:t> 与</a:t>
            </a:r>
            <a:r>
              <a:rPr lang="zh-CN" altLang="en-US" dirty="0"/>
              <a:t>数据的物理存储细节和硬件环境无关</a:t>
            </a:r>
            <a:endParaRPr lang="zh-CN" altLang="en-US" dirty="0"/>
          </a:p>
          <a:p>
            <a:pPr lvl="1" algn="just" eaLnBrk="1" hangingPunct="1">
              <a:lnSpc>
                <a:spcPct val="140000"/>
              </a:lnSpc>
            </a:pPr>
            <a:r>
              <a:rPr lang="zh-CN" altLang="en-US" dirty="0" smtClean="0"/>
              <a:t> 与</a:t>
            </a:r>
            <a:r>
              <a:rPr lang="zh-CN" altLang="en-US" dirty="0"/>
              <a:t>具体的应用程序、开发工具及高级程序设计语言无关</a:t>
            </a:r>
            <a:endParaRPr lang="zh-CN" altLang="en-US" dirty="0"/>
          </a:p>
        </p:txBody>
      </p:sp>
      <p:pic>
        <p:nvPicPr>
          <p:cNvPr id="182275" name="Picture 2055" descr="database"/>
          <p:cNvPicPr>
            <a:picLocks noChangeAspect="1"/>
          </p:cNvPicPr>
          <p:nvPr/>
        </p:nvPicPr>
        <p:blipFill>
          <a:blip r:embed="rId1"/>
          <a:stretch>
            <a:fillRect/>
          </a:stretch>
        </p:blipFill>
        <p:spPr>
          <a:xfrm>
            <a:off x="8184515" y="1268730"/>
            <a:ext cx="3489325" cy="2114550"/>
          </a:xfrm>
          <a:prstGeom prst="rect">
            <a:avLst/>
          </a:prstGeom>
          <a:noFill/>
          <a:ln w="9525">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026"/>
          <p:cNvSpPr>
            <a:spLocks noGrp="1"/>
          </p:cNvSpPr>
          <p:nvPr>
            <p:ph type="title"/>
          </p:nvPr>
        </p:nvSpPr>
        <p:spPr/>
        <p:txBody>
          <a:bodyPr vert="horz" wrap="square" lIns="91440" tIns="45720" rIns="91440" bIns="45720" anchor="ctr" anchorCtr="0"/>
          <a:lstStyle/>
          <a:p>
            <a:pPr eaLnBrk="1" hangingPunct="1"/>
            <a:r>
              <a:rPr lang="zh-CN" altLang="en-US" sz="3600" dirty="0"/>
              <a:t>模式（续）</a:t>
            </a:r>
            <a:endParaRPr lang="zh-CN" altLang="en-US" sz="3600" dirty="0"/>
          </a:p>
        </p:txBody>
      </p:sp>
      <p:sp>
        <p:nvSpPr>
          <p:cNvPr id="147459" name="Rectangle 1027"/>
          <p:cNvSpPr>
            <a:spLocks noGrp="1" noChangeArrowheads="1"/>
          </p:cNvSpPr>
          <p:nvPr>
            <p:ph idx="1"/>
          </p:nvPr>
        </p:nvSpPr>
        <p:spPr>
          <a:xfrm>
            <a:off x="616585" y="1113155"/>
            <a:ext cx="11289665" cy="5088255"/>
          </a:xfrm>
          <a:solidFill>
            <a:schemeClr val="bg1"/>
          </a:solidFill>
        </p:spPr>
        <p:txBody>
          <a:bodyPr vert="horz" wrap="square" lIns="91440" tIns="45720" rIns="91440" bIns="45720" numCol="1" anchor="t" anchorCtr="0" compatLnSpc="1"/>
          <a:lstStyle/>
          <a:p>
            <a:pPr algn="just" eaLnBrk="1" hangingPunct="1">
              <a:lnSpc>
                <a:spcPct val="140000"/>
              </a:lnSpc>
              <a:buSzTx/>
              <a:defRPr/>
            </a:pPr>
            <a:r>
              <a:rPr lang="zh-CN" altLang="en-US" dirty="0"/>
              <a:t>模式的定义</a:t>
            </a:r>
            <a:endParaRPr lang="zh-CN" altLang="en-US" dirty="0"/>
          </a:p>
          <a:p>
            <a:pPr lvl="1" algn="just" eaLnBrk="1" hangingPunct="1">
              <a:lnSpc>
                <a:spcPct val="140000"/>
              </a:lnSpc>
              <a:buSzTx/>
              <a:defRPr/>
            </a:pPr>
            <a:r>
              <a:rPr lang="zh-CN" altLang="en-US" dirty="0" smtClean="0">
                <a:cs typeface="+mn-ea"/>
              </a:rPr>
              <a:t> 数据</a:t>
            </a:r>
            <a:r>
              <a:rPr lang="zh-CN" altLang="en-US" dirty="0">
                <a:cs typeface="+mn-ea"/>
              </a:rPr>
              <a:t>的逻辑结构（数据项的名字、类型、取值范围等）</a:t>
            </a:r>
            <a:endParaRPr lang="zh-CN" altLang="en-US" dirty="0">
              <a:cs typeface="+mn-ea"/>
            </a:endParaRPr>
          </a:p>
          <a:p>
            <a:pPr lvl="1" algn="just" eaLnBrk="1" hangingPunct="1">
              <a:lnSpc>
                <a:spcPct val="140000"/>
              </a:lnSpc>
              <a:buSzTx/>
              <a:defRPr/>
            </a:pPr>
            <a:r>
              <a:rPr lang="zh-CN" altLang="en-US" dirty="0" smtClean="0">
                <a:cs typeface="+mn-ea"/>
              </a:rPr>
              <a:t> 数据</a:t>
            </a:r>
            <a:r>
              <a:rPr lang="zh-CN" altLang="en-US" dirty="0">
                <a:cs typeface="+mn-ea"/>
              </a:rPr>
              <a:t>之间的联系</a:t>
            </a:r>
            <a:endParaRPr lang="zh-CN" altLang="en-US" dirty="0">
              <a:cs typeface="+mn-ea"/>
            </a:endParaRPr>
          </a:p>
          <a:p>
            <a:pPr lvl="1" algn="just" eaLnBrk="1" hangingPunct="1">
              <a:lnSpc>
                <a:spcPct val="140000"/>
              </a:lnSpc>
              <a:buSzTx/>
              <a:defRPr/>
            </a:pPr>
            <a:r>
              <a:rPr lang="zh-CN" altLang="en-US" dirty="0" smtClean="0">
                <a:cs typeface="+mn-ea"/>
              </a:rPr>
              <a:t> 数据</a:t>
            </a:r>
            <a:r>
              <a:rPr lang="zh-CN" altLang="en-US" dirty="0">
                <a:cs typeface="+mn-ea"/>
              </a:rPr>
              <a:t>有关的安全性、完整性要求</a:t>
            </a:r>
            <a:endParaRPr lang="en-US" altLang="zh-CN" dirty="0">
              <a:cs typeface="+mn-ea"/>
            </a:endParaRPr>
          </a:p>
          <a:p>
            <a:pPr marL="342900" lvl="1" indent="-342900" algn="just" eaLnBrk="1" hangingPunct="1">
              <a:lnSpc>
                <a:spcPct val="140000"/>
              </a:lnSpc>
              <a:buSzTx/>
              <a:buFont typeface="Wingdings" panose="05000000000000000000" pitchFamily="2" charset="2"/>
              <a:buChar char="v"/>
              <a:defRPr/>
            </a:pPr>
            <a:r>
              <a:rPr lang="zh-CN" altLang="zh-CN" sz="2800" dirty="0">
                <a:cs typeface="+mn-cs"/>
              </a:rPr>
              <a:t>数据库管理系统提供模式数据定义语言（模式</a:t>
            </a:r>
            <a:r>
              <a:rPr lang="en-US" altLang="zh-CN" sz="2800" dirty="0">
                <a:cs typeface="+mn-cs"/>
              </a:rPr>
              <a:t>DDL</a:t>
            </a:r>
            <a:r>
              <a:rPr lang="zh-CN" altLang="zh-CN" sz="2800" dirty="0">
                <a:cs typeface="+mn-cs"/>
              </a:rPr>
              <a:t>）来严格地定义模式</a:t>
            </a:r>
            <a:endParaRPr lang="zh-CN" altLang="en-US" sz="2800" dirty="0">
              <a:cs typeface="+mn-cs"/>
            </a:endParaRPr>
          </a:p>
          <a:p>
            <a:pPr eaLnBrk="1" hangingPunct="1">
              <a:buSzTx/>
              <a:defRPr/>
            </a:pPr>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1026"/>
          <p:cNvSpPr>
            <a:spLocks noGrp="1"/>
          </p:cNvSpPr>
          <p:nvPr>
            <p:ph type="title"/>
          </p:nvPr>
        </p:nvSpPr>
        <p:spPr/>
        <p:txBody>
          <a:bodyPr vert="horz" wrap="square" lIns="91440" tIns="45720" rIns="91440" bIns="45720" anchor="ctr" anchorCtr="0">
            <a:normAutofit/>
          </a:bodyPr>
          <a:lstStyle/>
          <a:p>
            <a:pPr eaLnBrk="1" hangingPunct="1">
              <a:buNone/>
            </a:pPr>
            <a:r>
              <a:rPr lang="en-US" altLang="zh-CN" sz="3600" dirty="0"/>
              <a:t>2.  </a:t>
            </a:r>
            <a:r>
              <a:rPr lang="zh-CN" altLang="en-US" sz="3600" dirty="0"/>
              <a:t>外模式（</a:t>
            </a:r>
            <a:r>
              <a:rPr lang="en-US" altLang="zh-CN" sz="3600" dirty="0"/>
              <a:t>external schema</a:t>
            </a:r>
            <a:r>
              <a:rPr lang="zh-CN" altLang="en-US" sz="3600" dirty="0"/>
              <a:t>）</a:t>
            </a:r>
            <a:endParaRPr lang="zh-CN" altLang="en-US" sz="3600" dirty="0"/>
          </a:p>
        </p:txBody>
      </p:sp>
      <p:sp>
        <p:nvSpPr>
          <p:cNvPr id="148482" name="Rectangle 1027"/>
          <p:cNvSpPr>
            <a:spLocks noGrp="1"/>
          </p:cNvSpPr>
          <p:nvPr>
            <p:ph idx="1"/>
          </p:nvPr>
        </p:nvSpPr>
        <p:spPr>
          <a:xfrm>
            <a:off x="616585" y="1113155"/>
            <a:ext cx="11235055" cy="5102225"/>
          </a:xfrm>
          <a:solidFill>
            <a:schemeClr val="bg1"/>
          </a:solidFill>
        </p:spPr>
        <p:txBody>
          <a:bodyPr vert="horz" wrap="square" lIns="91440" tIns="45720" rIns="91440" bIns="45720" anchor="t" anchorCtr="0"/>
          <a:lstStyle/>
          <a:p>
            <a:pPr algn="just" eaLnBrk="1" hangingPunct="1">
              <a:lnSpc>
                <a:spcPct val="180000"/>
              </a:lnSpc>
            </a:pPr>
            <a:r>
              <a:rPr lang="zh-CN" altLang="en-US" dirty="0"/>
              <a:t>外模式（也称子模式或用户模式）</a:t>
            </a:r>
            <a:endParaRPr lang="zh-CN" altLang="en-US" dirty="0"/>
          </a:p>
          <a:p>
            <a:pPr lvl="1" algn="just" eaLnBrk="1" hangingPunct="1">
              <a:lnSpc>
                <a:spcPct val="180000"/>
              </a:lnSpc>
            </a:pPr>
            <a:r>
              <a:rPr lang="zh-CN" altLang="en-US" dirty="0" smtClean="0"/>
              <a:t> 数据库</a:t>
            </a:r>
            <a:r>
              <a:rPr lang="zh-CN" altLang="en-US" dirty="0"/>
              <a:t>用户（包括应用程序员和最终用户）能够看见和使用的</a:t>
            </a:r>
            <a:r>
              <a:rPr lang="zh-CN" altLang="en-US" dirty="0">
                <a:solidFill>
                  <a:srgbClr val="FF00FF"/>
                </a:solidFill>
              </a:rPr>
              <a:t>局部</a:t>
            </a:r>
            <a:r>
              <a:rPr lang="zh-CN" altLang="en-US" dirty="0" smtClean="0"/>
              <a:t>数据 的</a:t>
            </a:r>
            <a:r>
              <a:rPr lang="zh-CN" altLang="en-US" dirty="0"/>
              <a:t>逻辑结构和特征的描述</a:t>
            </a:r>
            <a:endParaRPr lang="zh-CN" altLang="en-US" dirty="0"/>
          </a:p>
          <a:p>
            <a:pPr lvl="1" algn="just" eaLnBrk="1" hangingPunct="1">
              <a:lnSpc>
                <a:spcPct val="180000"/>
              </a:lnSpc>
            </a:pPr>
            <a:r>
              <a:rPr lang="zh-CN" altLang="en-US" dirty="0" smtClean="0"/>
              <a:t> 数据库</a:t>
            </a:r>
            <a:r>
              <a:rPr lang="zh-CN" altLang="en-US" dirty="0"/>
              <a:t>用户的数据视图，是与某一应用有关的数据的逻辑表示</a:t>
            </a:r>
            <a:endParaRPr lang="zh-CN" altLang="en-US" dirty="0"/>
          </a:p>
        </p:txBody>
      </p:sp>
      <p:pic>
        <p:nvPicPr>
          <p:cNvPr id="182275" name="Picture 2055" descr="database"/>
          <p:cNvPicPr>
            <a:picLocks noChangeAspect="1"/>
          </p:cNvPicPr>
          <p:nvPr/>
        </p:nvPicPr>
        <p:blipFill>
          <a:blip r:embed="rId1"/>
          <a:stretch>
            <a:fillRect/>
          </a:stretch>
        </p:blipFill>
        <p:spPr>
          <a:xfrm>
            <a:off x="8256270" y="4004945"/>
            <a:ext cx="3489325" cy="2114550"/>
          </a:xfrm>
          <a:prstGeom prst="rect">
            <a:avLst/>
          </a:prstGeom>
          <a:noFill/>
          <a:ln w="9525">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p:cNvSpPr>
          <p:nvPr>
            <p:ph type="title"/>
          </p:nvPr>
        </p:nvSpPr>
        <p:spPr/>
        <p:txBody>
          <a:bodyPr vert="horz" wrap="square" lIns="91440" tIns="45720" rIns="91440" bIns="45720" anchor="ctr" anchorCtr="0"/>
          <a:lstStyle/>
          <a:p>
            <a:pPr eaLnBrk="1" hangingPunct="1"/>
            <a:r>
              <a:rPr lang="zh-CN" altLang="en-US" sz="3600" dirty="0"/>
              <a:t>外模式（续）</a:t>
            </a:r>
            <a:endParaRPr lang="zh-CN" altLang="en-US" sz="3600" dirty="0"/>
          </a:p>
        </p:txBody>
      </p:sp>
      <p:sp>
        <p:nvSpPr>
          <p:cNvPr id="149506" name="Rectangle 3"/>
          <p:cNvSpPr>
            <a:spLocks noGrp="1"/>
          </p:cNvSpPr>
          <p:nvPr>
            <p:ph idx="1"/>
          </p:nvPr>
        </p:nvSpPr>
        <p:spPr>
          <a:xfrm>
            <a:off x="1199515" y="1052830"/>
            <a:ext cx="10690860" cy="5144770"/>
          </a:xfrm>
          <a:solidFill>
            <a:schemeClr val="bg1"/>
          </a:solidFill>
        </p:spPr>
        <p:txBody>
          <a:bodyPr vert="horz" wrap="square" lIns="91440" tIns="45720" rIns="91440" bIns="45720" anchor="t" anchorCtr="0"/>
          <a:lstStyle/>
          <a:p>
            <a:pPr algn="just" eaLnBrk="1" hangingPunct="1">
              <a:lnSpc>
                <a:spcPct val="150000"/>
              </a:lnSpc>
            </a:pPr>
            <a:r>
              <a:rPr lang="zh-CN" altLang="en-US" dirty="0"/>
              <a:t>一个数据库可以有多个外模式</a:t>
            </a:r>
            <a:endParaRPr lang="en-US" altLang="zh-CN" dirty="0"/>
          </a:p>
          <a:p>
            <a:pPr lvl="1" algn="just" eaLnBrk="1" hangingPunct="1">
              <a:lnSpc>
                <a:spcPct val="150000"/>
              </a:lnSpc>
            </a:pPr>
            <a:r>
              <a:rPr lang="zh-CN" altLang="en-US" dirty="0" smtClean="0"/>
              <a:t> 不同</a:t>
            </a:r>
            <a:r>
              <a:rPr lang="zh-CN" altLang="en-US" dirty="0"/>
              <a:t>在用户的应用需求、看待数据的方式、对数据保密的要求等方面存在差异</a:t>
            </a:r>
            <a:endParaRPr lang="zh-CN" altLang="en-US" dirty="0"/>
          </a:p>
          <a:p>
            <a:pPr algn="just" eaLnBrk="1" hangingPunct="1">
              <a:lnSpc>
                <a:spcPct val="150000"/>
              </a:lnSpc>
            </a:pPr>
            <a:r>
              <a:rPr lang="zh-CN" altLang="en-US" dirty="0"/>
              <a:t>对模式中同一数据，在外模式中的结构、类型、长度、保密级别等都可以不同</a:t>
            </a:r>
            <a:endParaRPr lang="zh-CN" altLang="en-US" dirty="0"/>
          </a:p>
          <a:p>
            <a:pPr algn="just" eaLnBrk="1" hangingPunct="1">
              <a:lnSpc>
                <a:spcPct val="150000"/>
              </a:lnSpc>
            </a:pPr>
            <a:r>
              <a:rPr lang="zh-CN" altLang="en-US" dirty="0"/>
              <a:t>同一外模式也可以为某一用户的多个应用系统所使用，但一个应用程序只能使用一个外模式</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p:cNvSpPr>
          <p:nvPr>
            <p:ph type="title"/>
          </p:nvPr>
        </p:nvSpPr>
        <p:spPr/>
        <p:txBody>
          <a:bodyPr vert="horz" wrap="square" lIns="91440" tIns="45720" rIns="91440" bIns="45720" anchor="ctr" anchorCtr="0"/>
          <a:lstStyle/>
          <a:p>
            <a:pPr eaLnBrk="1" hangingPunct="1"/>
            <a:r>
              <a:rPr lang="zh-CN" altLang="en-US" sz="3600" dirty="0"/>
              <a:t>外模式（续）</a:t>
            </a:r>
            <a:endParaRPr lang="zh-CN" altLang="en-US" sz="3600" dirty="0"/>
          </a:p>
        </p:txBody>
      </p:sp>
      <p:sp>
        <p:nvSpPr>
          <p:cNvPr id="150531" name="Rectangle 3"/>
          <p:cNvSpPr>
            <a:spLocks noGrp="1" noChangeArrowheads="1"/>
          </p:cNvSpPr>
          <p:nvPr>
            <p:ph idx="1"/>
          </p:nvPr>
        </p:nvSpPr>
        <p:spPr>
          <a:xfrm>
            <a:off x="1127760" y="1139190"/>
            <a:ext cx="10808335" cy="5054600"/>
          </a:xfrm>
          <a:solidFill>
            <a:schemeClr val="bg1"/>
          </a:solidFill>
        </p:spPr>
        <p:txBody>
          <a:bodyPr vert="horz" wrap="square" lIns="91440" tIns="45720" rIns="91440" bIns="45720" numCol="1" anchor="t" anchorCtr="0" compatLnSpc="1"/>
          <a:lstStyle/>
          <a:p>
            <a:pPr algn="just" eaLnBrk="1" hangingPunct="1">
              <a:buSzTx/>
              <a:defRPr/>
            </a:pPr>
            <a:r>
              <a:rPr lang="zh-CN" altLang="en-US" dirty="0"/>
              <a:t>外模式的用途</a:t>
            </a:r>
            <a:endParaRPr lang="zh-CN" altLang="en-US" dirty="0"/>
          </a:p>
          <a:p>
            <a:pPr lvl="1" algn="just" eaLnBrk="1" hangingPunct="1">
              <a:lnSpc>
                <a:spcPct val="150000"/>
              </a:lnSpc>
              <a:buSzPct val="75000"/>
              <a:defRPr/>
            </a:pPr>
            <a:r>
              <a:rPr lang="zh-CN" altLang="en-US" dirty="0">
                <a:cs typeface="+mn-ea"/>
              </a:rPr>
              <a:t>保证数据库安全性的一个有力措施</a:t>
            </a:r>
            <a:endParaRPr lang="zh-CN" altLang="en-US" dirty="0">
              <a:cs typeface="+mn-ea"/>
            </a:endParaRPr>
          </a:p>
          <a:p>
            <a:pPr lvl="1" algn="just" eaLnBrk="1" hangingPunct="1">
              <a:lnSpc>
                <a:spcPct val="150000"/>
              </a:lnSpc>
              <a:buSzPct val="75000"/>
              <a:defRPr/>
            </a:pPr>
            <a:r>
              <a:rPr lang="zh-CN" altLang="en-US" dirty="0">
                <a:cs typeface="+mn-ea"/>
              </a:rPr>
              <a:t>每个用户只能看见和访问所对应的外模式中的数据</a:t>
            </a:r>
            <a:endParaRPr lang="en-US" altLang="zh-CN" dirty="0">
              <a:cs typeface="+mn-ea"/>
            </a:endParaRPr>
          </a:p>
          <a:p>
            <a:pPr marL="342900" lvl="1" indent="-342900" algn="just" eaLnBrk="1" hangingPunct="1">
              <a:lnSpc>
                <a:spcPct val="150000"/>
              </a:lnSpc>
              <a:buSzTx/>
              <a:buFont typeface="Wingdings" panose="05000000000000000000" pitchFamily="2" charset="2"/>
              <a:buChar char="v"/>
              <a:defRPr/>
            </a:pPr>
            <a:r>
              <a:rPr lang="zh-CN" altLang="zh-CN" sz="2800" dirty="0">
                <a:cs typeface="+mn-cs"/>
              </a:rPr>
              <a:t>数据库管理系统提供外模式数据定义语言（外模式</a:t>
            </a:r>
            <a:r>
              <a:rPr lang="en-US" altLang="zh-CN" sz="2800" dirty="0">
                <a:cs typeface="+mn-cs"/>
              </a:rPr>
              <a:t>DDL</a:t>
            </a:r>
            <a:r>
              <a:rPr lang="zh-CN" altLang="zh-CN" sz="2800" dirty="0">
                <a:cs typeface="+mn-cs"/>
              </a:rPr>
              <a:t>）来严格地定义外模式。</a:t>
            </a:r>
            <a:endParaRPr lang="zh-CN" altLang="zh-CN" sz="2800" dirty="0">
              <a:cs typeface="+mn-cs"/>
            </a:endParaRPr>
          </a:p>
          <a:p>
            <a:pPr lvl="1" algn="just" eaLnBrk="1" hangingPunct="1">
              <a:lnSpc>
                <a:spcPct val="150000"/>
              </a:lnSpc>
              <a:buSzPct val="75000"/>
              <a:defRPr/>
            </a:pPr>
            <a:endParaRPr lang="zh-CN" altLang="en-US" dirty="0">
              <a:cs typeface="+mn-ea"/>
            </a:endParaRPr>
          </a:p>
          <a:p>
            <a:pPr eaLnBrk="1" hangingPunct="1">
              <a:buSzTx/>
              <a:defRPr/>
            </a:pPr>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vert="horz" wrap="square" lIns="91440" tIns="45720" rIns="91440" bIns="45720" anchor="ctr" anchorCtr="0"/>
          <a:lstStyle/>
          <a:p>
            <a:r>
              <a:rPr lang="zh-CN" altLang="en-US" dirty="0"/>
              <a:t>本章导读</a:t>
            </a:r>
            <a:endParaRPr lang="zh-CN" altLang="en-US" dirty="0"/>
          </a:p>
        </p:txBody>
      </p:sp>
      <p:sp>
        <p:nvSpPr>
          <p:cNvPr id="3" name="内容占位符 2"/>
          <p:cNvSpPr>
            <a:spLocks noGrp="1"/>
          </p:cNvSpPr>
          <p:nvPr>
            <p:ph idx="1"/>
          </p:nvPr>
        </p:nvSpPr>
        <p:spPr>
          <a:xfrm>
            <a:off x="767715" y="1113155"/>
            <a:ext cx="11290935" cy="5209540"/>
          </a:xfrm>
          <a:solidFill>
            <a:schemeClr val="bg1"/>
          </a:solidFill>
        </p:spPr>
        <p:txBody>
          <a:bodyPr vert="horz" wrap="square" lIns="91440" tIns="45720" rIns="91440" bIns="45720" numCol="1" anchor="t" anchorCtr="0" compatLnSpc="1"/>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en-US" altLang="zh-CN" kern="1050" dirty="0"/>
              <a:t>“</a:t>
            </a:r>
            <a:r>
              <a:rPr lang="zh-CN" altLang="zh-CN" kern="1050" dirty="0"/>
              <a:t>盲人摸象</a:t>
            </a:r>
            <a:r>
              <a:rPr lang="en-US" altLang="zh-CN" kern="1050" dirty="0"/>
              <a:t>”</a:t>
            </a:r>
            <a:r>
              <a:rPr lang="zh-CN" altLang="zh-CN" kern="1050" dirty="0"/>
              <a:t>勾画出数据库系统的轮廓</a:t>
            </a:r>
            <a:endParaRPr lang="en-US" altLang="zh-CN" kern="1050" dirty="0"/>
          </a:p>
          <a:p>
            <a:pPr lvl="1">
              <a:lnSpc>
                <a:spcPct val="150000"/>
              </a:lnSpc>
              <a:buSzTx/>
              <a:buFont typeface="Wingdings" panose="05000000000000000000" pitchFamily="2" charset="2"/>
              <a:buChar char="n"/>
              <a:defRPr/>
            </a:pPr>
            <a:r>
              <a:rPr lang="zh-CN" altLang="zh-CN" kern="1050" dirty="0">
                <a:latin typeface="Times New Roman" panose="02020603050405020304" pitchFamily="18" charset="0"/>
                <a:cs typeface="Times New Roman" panose="02020603050405020304" pitchFamily="18" charset="0"/>
              </a:rPr>
              <a:t>数据库若干基本概念</a:t>
            </a:r>
            <a:endParaRPr lang="en-US" altLang="zh-CN" kern="1050" dirty="0">
              <a:latin typeface="Times New Roman" panose="02020603050405020304" pitchFamily="18"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Times New Roman" panose="02020603050405020304" pitchFamily="18" charset="0"/>
                <a:cs typeface="Times New Roman" panose="02020603050405020304" pitchFamily="18" charset="0"/>
              </a:rPr>
              <a:t>数据库发展历史</a:t>
            </a:r>
            <a:endParaRPr lang="en-US" altLang="zh-CN" kern="1050" dirty="0">
              <a:latin typeface="Times New Roman" panose="02020603050405020304" pitchFamily="18"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Calibri" panose="020F0502020204030204" pitchFamily="34" charset="0"/>
                <a:cs typeface="Times New Roman" panose="02020603050405020304" pitchFamily="18" charset="0"/>
              </a:rPr>
              <a:t>数据建模和数据模型</a:t>
            </a:r>
            <a:endParaRPr lang="en-US" altLang="zh-CN" kern="1050" dirty="0">
              <a:latin typeface="Calibri" panose="020F0502020204030204" pitchFamily="34"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Calibri" panose="020F0502020204030204" pitchFamily="34" charset="0"/>
                <a:cs typeface="Times New Roman" panose="02020603050405020304" pitchFamily="18" charset="0"/>
              </a:rPr>
              <a:t>数据库系统的模式结构</a:t>
            </a:r>
            <a:endParaRPr lang="en-US" altLang="zh-CN" kern="1050" dirty="0">
              <a:latin typeface="Calibri" panose="020F0502020204030204" pitchFamily="34"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Calibri" panose="020F0502020204030204" pitchFamily="34" charset="0"/>
                <a:cs typeface="Times New Roman" panose="02020603050405020304" pitchFamily="18" charset="0"/>
              </a:rPr>
              <a:t>数据库系统组成</a:t>
            </a:r>
            <a:endParaRPr lang="en-US" altLang="zh-CN" kern="1050" dirty="0">
              <a:latin typeface="Calibri" panose="020F0502020204030204" pitchFamily="34"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Times New Roman" panose="02020603050405020304" pitchFamily="18" charset="0"/>
                <a:cs typeface="Times New Roman" panose="02020603050405020304" pitchFamily="18" charset="0"/>
              </a:rPr>
              <a:t>了解学习数据库系统的</a:t>
            </a:r>
            <a:r>
              <a:rPr lang="zh-CN" altLang="zh-CN" kern="1050" dirty="0">
                <a:solidFill>
                  <a:srgbClr val="FF66FF"/>
                </a:solidFill>
                <a:latin typeface="Times New Roman" panose="02020603050405020304" pitchFamily="18" charset="0"/>
                <a:cs typeface="Times New Roman" panose="02020603050405020304" pitchFamily="18" charset="0"/>
              </a:rPr>
              <a:t>必要性和重要性</a:t>
            </a:r>
            <a:endParaRPr lang="zh-CN" altLang="en-US" dirty="0">
              <a:solidFill>
                <a:srgbClr val="FF66FF"/>
              </a:solidFill>
              <a:cs typeface="+mn-e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p:cNvSpPr>
          <p:nvPr>
            <p:ph type="title"/>
          </p:nvPr>
        </p:nvSpPr>
        <p:spPr/>
        <p:txBody>
          <a:bodyPr vert="horz" wrap="square" lIns="91440" tIns="45720" rIns="91440" bIns="45720" anchor="ctr" anchorCtr="0">
            <a:normAutofit/>
          </a:bodyPr>
          <a:lstStyle/>
          <a:p>
            <a:pPr eaLnBrk="1" hangingPunct="1">
              <a:buNone/>
            </a:pPr>
            <a:r>
              <a:rPr lang="en-US" altLang="zh-CN" sz="3600" dirty="0"/>
              <a:t>3. </a:t>
            </a:r>
            <a:r>
              <a:rPr lang="zh-CN" altLang="en-US" sz="3600" dirty="0"/>
              <a:t>内模式（</a:t>
            </a:r>
            <a:r>
              <a:rPr lang="en-US" altLang="zh-CN" sz="3600" dirty="0"/>
              <a:t>internal schema</a:t>
            </a:r>
            <a:r>
              <a:rPr lang="zh-CN" altLang="en-US" sz="3600" dirty="0"/>
              <a:t>）</a:t>
            </a:r>
            <a:endParaRPr lang="zh-CN" altLang="en-US" sz="3600" dirty="0"/>
          </a:p>
        </p:txBody>
      </p:sp>
      <p:sp>
        <p:nvSpPr>
          <p:cNvPr id="151555" name="Rectangle 3"/>
          <p:cNvSpPr>
            <a:spLocks noGrp="1" noChangeArrowheads="1"/>
          </p:cNvSpPr>
          <p:nvPr>
            <p:ph idx="1"/>
          </p:nvPr>
        </p:nvSpPr>
        <p:spPr>
          <a:xfrm>
            <a:off x="1055370" y="1098550"/>
            <a:ext cx="10783570" cy="5194300"/>
          </a:xfrm>
          <a:solidFill>
            <a:schemeClr val="bg1"/>
          </a:solidFill>
        </p:spPr>
        <p:txBody>
          <a:bodyPr vert="horz" wrap="square" lIns="91440" tIns="45720" rIns="91440" bIns="45720" numCol="1" anchor="t" anchorCtr="0" compatLnSpc="1"/>
          <a:lstStyle/>
          <a:p>
            <a:pPr algn="just" eaLnBrk="1" hangingPunct="1">
              <a:lnSpc>
                <a:spcPct val="120000"/>
              </a:lnSpc>
              <a:buSzTx/>
              <a:defRPr/>
            </a:pPr>
            <a:r>
              <a:rPr lang="zh-CN" altLang="en-US" dirty="0"/>
              <a:t>内模式（也称物理模式或存储模式）</a:t>
            </a:r>
            <a:endParaRPr lang="zh-CN" altLang="en-US" dirty="0"/>
          </a:p>
          <a:p>
            <a:pPr lvl="1" algn="just" eaLnBrk="1" hangingPunct="1">
              <a:lnSpc>
                <a:spcPct val="120000"/>
              </a:lnSpc>
              <a:buSzTx/>
              <a:defRPr/>
            </a:pPr>
            <a:r>
              <a:rPr lang="zh-CN" altLang="en-US" dirty="0" smtClean="0">
                <a:cs typeface="+mn-ea"/>
              </a:rPr>
              <a:t> 是</a:t>
            </a:r>
            <a:r>
              <a:rPr lang="zh-CN" altLang="en-US" dirty="0">
                <a:cs typeface="+mn-ea"/>
              </a:rPr>
              <a:t>数据物理结构和组织方式的描述</a:t>
            </a:r>
            <a:endParaRPr lang="zh-CN" altLang="en-US" dirty="0">
              <a:cs typeface="+mn-ea"/>
            </a:endParaRPr>
          </a:p>
          <a:p>
            <a:pPr lvl="1" algn="just" eaLnBrk="1" hangingPunct="1">
              <a:lnSpc>
                <a:spcPct val="120000"/>
              </a:lnSpc>
              <a:buSzTx/>
              <a:defRPr/>
            </a:pPr>
            <a:r>
              <a:rPr lang="zh-CN" altLang="en-US" dirty="0" smtClean="0">
                <a:cs typeface="+mn-ea"/>
              </a:rPr>
              <a:t> 是</a:t>
            </a:r>
            <a:r>
              <a:rPr lang="zh-CN" altLang="en-US" dirty="0">
                <a:cs typeface="+mn-ea"/>
              </a:rPr>
              <a:t>数据在数据库内部的表示方式</a:t>
            </a:r>
            <a:endParaRPr lang="zh-CN" altLang="en-US" dirty="0">
              <a:cs typeface="+mn-ea"/>
            </a:endParaRP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记录的存储方式（</a:t>
            </a:r>
            <a:r>
              <a:rPr lang="zh-CN" altLang="zh-CN" sz="2200" kern="1050" dirty="0">
                <a:latin typeface="Times New Roman" panose="02020603050405020304" pitchFamily="18" charset="0"/>
                <a:ea typeface="宋体" panose="02010600030101010101" pitchFamily="2" charset="-122"/>
                <a:cs typeface="Times New Roman" panose="02020603050405020304" pitchFamily="18" charset="0"/>
              </a:rPr>
              <a:t>堆存储</a:t>
            </a:r>
            <a:r>
              <a:rPr lang="zh-CN" altLang="en-US" sz="2200" kern="105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kern="1050" dirty="0">
                <a:latin typeface="Times New Roman" panose="02020603050405020304" pitchFamily="18" charset="0"/>
                <a:ea typeface="宋体" panose="02010600030101010101" pitchFamily="2" charset="-122"/>
                <a:cs typeface="Times New Roman" panose="02020603050405020304" pitchFamily="18" charset="0"/>
              </a:rPr>
              <a:t>按</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照某个（些）属性值的升（降）序存储，或按照属性值聚簇（</a:t>
            </a:r>
            <a:r>
              <a:rPr lang="en-US" altLang="zh-CN" sz="2200" kern="1050" spc="20" dirty="0">
                <a:latin typeface="Times New Roman" panose="02020603050405020304" pitchFamily="18" charset="0"/>
                <a:ea typeface="宋体" panose="02010600030101010101" pitchFamily="2" charset="-122"/>
                <a:cs typeface="+mn-ea"/>
              </a:rPr>
              <a:t>cluster</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）存储</a:t>
            </a:r>
            <a:r>
              <a:rPr lang="zh-CN" altLang="en-US" sz="2200" dirty="0">
                <a:cs typeface="+mn-ea"/>
              </a:rPr>
              <a:t>）</a:t>
            </a:r>
            <a:endParaRPr lang="zh-CN" altLang="en-US" sz="2200" dirty="0">
              <a:cs typeface="+mn-ea"/>
            </a:endParaRP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索引的组织方式（</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2200" i="1" kern="1050" spc="20" dirty="0">
                <a:latin typeface="Times New Roman" panose="02020603050405020304" pitchFamily="18" charset="0"/>
                <a:ea typeface="宋体" panose="02010600030101010101" pitchFamily="2" charset="-122"/>
                <a:cs typeface="+mn-ea"/>
              </a:rPr>
              <a:t>B</a:t>
            </a:r>
            <a:r>
              <a:rPr lang="en-US" altLang="zh-CN" sz="2200" kern="1050" spc="20" dirty="0">
                <a:latin typeface="Times New Roman" panose="02020603050405020304" pitchFamily="18" charset="0"/>
                <a:ea typeface="宋体" panose="02010600030101010101" pitchFamily="2" charset="-122"/>
                <a:cs typeface="+mn-ea"/>
              </a:rPr>
              <a:t>+</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树索引还是</a:t>
            </a:r>
            <a:r>
              <a:rPr lang="en-US" altLang="zh-CN" sz="2200" kern="1050" spc="20" dirty="0">
                <a:latin typeface="Times New Roman" panose="02020603050405020304" pitchFamily="18" charset="0"/>
                <a:ea typeface="宋体" panose="02010600030101010101" pitchFamily="2" charset="-122"/>
                <a:cs typeface="+mn-ea"/>
              </a:rPr>
              <a:t>hash</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索引</a:t>
            </a:r>
            <a:r>
              <a:rPr lang="zh-CN" altLang="en-US" sz="2200" kern="1050" spc="2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cs typeface="+mn-ea"/>
            </a:endParaRP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数据是否压缩存储</a:t>
            </a:r>
            <a:endParaRPr lang="zh-CN" altLang="en-US" sz="2200" dirty="0">
              <a:cs typeface="+mn-ea"/>
            </a:endParaRP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数据是否加密</a:t>
            </a:r>
            <a:endParaRPr lang="zh-CN" altLang="en-US" sz="2200" dirty="0">
              <a:cs typeface="+mn-ea"/>
            </a:endParaRP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数据存储记录结构的规定</a:t>
            </a:r>
            <a:endParaRPr lang="zh-CN" altLang="en-US" sz="2200" dirty="0">
              <a:cs typeface="+mn-ea"/>
            </a:endParaRPr>
          </a:p>
        </p:txBody>
      </p:sp>
      <p:pic>
        <p:nvPicPr>
          <p:cNvPr id="182275" name="Picture 2055" descr="database"/>
          <p:cNvPicPr>
            <a:picLocks noChangeAspect="1"/>
          </p:cNvPicPr>
          <p:nvPr/>
        </p:nvPicPr>
        <p:blipFill>
          <a:blip r:embed="rId1"/>
          <a:stretch>
            <a:fillRect/>
          </a:stretch>
        </p:blipFill>
        <p:spPr>
          <a:xfrm>
            <a:off x="8256270" y="3860800"/>
            <a:ext cx="3489325" cy="2114550"/>
          </a:xfrm>
          <a:prstGeom prst="rect">
            <a:avLst/>
          </a:prstGeom>
          <a:noFill/>
          <a:ln w="9525">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1026"/>
          <p:cNvSpPr>
            <a:spLocks noGrp="1"/>
          </p:cNvSpPr>
          <p:nvPr>
            <p:ph type="title"/>
          </p:nvPr>
        </p:nvSpPr>
        <p:spPr/>
        <p:txBody>
          <a:bodyPr vert="horz" wrap="square" lIns="91440" tIns="45720" rIns="91440" bIns="45720" anchor="ctr" anchorCtr="0"/>
          <a:lstStyle/>
          <a:p>
            <a:pPr eaLnBrk="1" hangingPunct="1"/>
            <a:r>
              <a:rPr lang="zh-CN" altLang="zh-CN" sz="3600" dirty="0"/>
              <a:t>数据库系统结构</a:t>
            </a:r>
            <a:r>
              <a:rPr lang="zh-CN" altLang="en-US" sz="3600" dirty="0"/>
              <a:t>（续）</a:t>
            </a:r>
            <a:endParaRPr lang="zh-CN" altLang="en-US" sz="3600" dirty="0"/>
          </a:p>
        </p:txBody>
      </p:sp>
      <p:sp>
        <p:nvSpPr>
          <p:cNvPr id="152578" name="Rectangle 1027"/>
          <p:cNvSpPr>
            <a:spLocks noGrp="1"/>
          </p:cNvSpPr>
          <p:nvPr>
            <p:ph idx="1"/>
          </p:nvPr>
        </p:nvSpPr>
        <p:spPr>
          <a:xfrm>
            <a:off x="767715" y="1113155"/>
            <a:ext cx="11179810" cy="5110480"/>
          </a:xfrm>
          <a:solidFill>
            <a:schemeClr val="bg1"/>
          </a:solidFill>
        </p:spPr>
        <p:txBody>
          <a:bodyPr vert="horz" wrap="square" lIns="91440" tIns="45720" rIns="91440" bIns="45720" anchor="t" anchorCtr="0"/>
          <a:lstStyle/>
          <a:p>
            <a:pPr algn="just" eaLnBrk="1" hangingPunct="1">
              <a:lnSpc>
                <a:spcPct val="200000"/>
              </a:lnSpc>
              <a:buNone/>
            </a:pPr>
            <a:r>
              <a:rPr lang="en-US" altLang="zh-CN" dirty="0"/>
              <a:t>1.3.1  </a:t>
            </a:r>
            <a:r>
              <a:rPr lang="zh-CN" altLang="en-US" dirty="0"/>
              <a:t>数据库系统中模式的概念 </a:t>
            </a:r>
            <a:endParaRPr lang="zh-CN" altLang="en-US" dirty="0"/>
          </a:p>
          <a:p>
            <a:pPr algn="just" eaLnBrk="1" hangingPunct="1">
              <a:lnSpc>
                <a:spcPct val="200000"/>
              </a:lnSpc>
              <a:buNone/>
            </a:pPr>
            <a:r>
              <a:rPr lang="en-US" altLang="zh-CN" dirty="0"/>
              <a:t>1.3.2  </a:t>
            </a:r>
            <a:r>
              <a:rPr lang="zh-CN" altLang="en-US" dirty="0"/>
              <a:t>数据库系统的三级模式结构 </a:t>
            </a:r>
            <a:endParaRPr lang="zh-CN" altLang="en-US" dirty="0"/>
          </a:p>
          <a:p>
            <a:pPr algn="just" eaLnBrk="1" hangingPunct="1">
              <a:lnSpc>
                <a:spcPct val="200000"/>
              </a:lnSpc>
              <a:buNone/>
            </a:pPr>
            <a:r>
              <a:rPr lang="en-US" altLang="zh-CN" dirty="0">
                <a:solidFill>
                  <a:srgbClr val="00B050"/>
                </a:solidFill>
              </a:rPr>
              <a:t>1.3.3  </a:t>
            </a:r>
            <a:r>
              <a:rPr lang="zh-CN" altLang="en-US" dirty="0">
                <a:solidFill>
                  <a:srgbClr val="00B050"/>
                </a:solidFill>
              </a:rPr>
              <a:t>数据库的两级映像与数据独立性 </a:t>
            </a:r>
            <a:endParaRPr lang="zh-CN" altLang="en-US" dirty="0">
              <a:solidFill>
                <a:srgbClr val="00B05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数据库的两级映像与数据独立性</a:t>
            </a:r>
            <a:endParaRPr lang="zh-CN" altLang="en-US" sz="3600" dirty="0"/>
          </a:p>
        </p:txBody>
      </p:sp>
      <p:sp>
        <p:nvSpPr>
          <p:cNvPr id="153602" name="Rectangle 3"/>
          <p:cNvSpPr>
            <a:spLocks noGrp="1"/>
          </p:cNvSpPr>
          <p:nvPr>
            <p:ph idx="1"/>
          </p:nvPr>
        </p:nvSpPr>
        <p:spPr>
          <a:xfrm>
            <a:off x="616585" y="1113155"/>
            <a:ext cx="11252835" cy="5215890"/>
          </a:xfrm>
          <a:solidFill>
            <a:schemeClr val="bg1"/>
          </a:solidFill>
        </p:spPr>
        <p:txBody>
          <a:bodyPr vert="horz" wrap="square" lIns="91440" tIns="45720" rIns="91440" bIns="45720" anchor="t" anchorCtr="0"/>
          <a:lstStyle/>
          <a:p>
            <a:pPr algn="just" eaLnBrk="1" hangingPunct="1"/>
            <a:r>
              <a:rPr lang="zh-CN" altLang="en-US" dirty="0"/>
              <a:t>三级模式是对数据的三个抽象级别</a:t>
            </a:r>
            <a:endParaRPr lang="zh-CN" altLang="en-US" dirty="0"/>
          </a:p>
          <a:p>
            <a:pPr algn="just" eaLnBrk="1" hangingPunct="1">
              <a:lnSpc>
                <a:spcPct val="160000"/>
              </a:lnSpc>
            </a:pPr>
            <a:r>
              <a:rPr lang="zh-CN" altLang="en-US" dirty="0"/>
              <a:t>两级映象在数据库管理系统内部实现三个抽象层次的联系和转换</a:t>
            </a:r>
            <a:endParaRPr lang="zh-CN" altLang="en-US" dirty="0"/>
          </a:p>
          <a:p>
            <a:pPr lvl="1" algn="just" eaLnBrk="1" hangingPunct="1">
              <a:lnSpc>
                <a:spcPct val="160000"/>
              </a:lnSpc>
            </a:pPr>
            <a:r>
              <a:rPr lang="zh-CN" altLang="en-US" dirty="0" smtClean="0"/>
              <a:t> 外模式</a:t>
            </a:r>
            <a:r>
              <a:rPr lang="zh-CN" altLang="en-US" dirty="0"/>
              <a:t>／模式映像</a:t>
            </a:r>
            <a:endParaRPr lang="zh-CN" altLang="en-US" dirty="0"/>
          </a:p>
          <a:p>
            <a:pPr lvl="1" eaLnBrk="1" hangingPunct="1">
              <a:lnSpc>
                <a:spcPct val="160000"/>
              </a:lnSpc>
            </a:pPr>
            <a:r>
              <a:rPr lang="zh-CN" altLang="en-US" dirty="0" smtClean="0"/>
              <a:t> 模式</a:t>
            </a:r>
            <a:r>
              <a:rPr lang="zh-CN" altLang="en-US" dirty="0"/>
              <a:t>／内模式映像 </a:t>
            </a:r>
            <a:endParaRPr lang="zh-CN" altLang="en-US" dirty="0"/>
          </a:p>
          <a:p>
            <a:pPr eaLnBrk="1" hangingPunct="1"/>
            <a:endParaRPr lang="en-US" altLang="zh-CN" sz="2400" dirty="0"/>
          </a:p>
        </p:txBody>
      </p:sp>
      <p:pic>
        <p:nvPicPr>
          <p:cNvPr id="182275" name="Picture 2055" descr="database"/>
          <p:cNvPicPr>
            <a:picLocks noChangeAspect="1"/>
          </p:cNvPicPr>
          <p:nvPr/>
        </p:nvPicPr>
        <p:blipFill>
          <a:blip r:embed="rId1"/>
          <a:stretch>
            <a:fillRect/>
          </a:stretch>
        </p:blipFill>
        <p:spPr>
          <a:xfrm>
            <a:off x="6960235" y="3213100"/>
            <a:ext cx="3489325" cy="2114550"/>
          </a:xfrm>
          <a:prstGeom prst="rect">
            <a:avLst/>
          </a:prstGeom>
          <a:noFill/>
          <a:ln w="9525">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p:cNvSpPr>
          <p:nvPr>
            <p:ph type="title"/>
          </p:nvPr>
        </p:nvSpPr>
        <p:spPr/>
        <p:txBody>
          <a:bodyPr vert="horz" wrap="square" lIns="91440" tIns="45720" rIns="91440" bIns="45720" anchor="ctr" anchorCtr="0"/>
          <a:lstStyle/>
          <a:p>
            <a:pPr eaLnBrk="1" hangingPunct="1"/>
            <a:r>
              <a:rPr lang="en-US" altLang="zh-CN" dirty="0"/>
              <a:t>1.  </a:t>
            </a:r>
            <a:r>
              <a:rPr lang="zh-CN" altLang="en-US" dirty="0"/>
              <a:t>外模式／模式映像</a:t>
            </a:r>
            <a:endParaRPr lang="zh-CN" altLang="en-US" dirty="0"/>
          </a:p>
        </p:txBody>
      </p:sp>
      <p:sp>
        <p:nvSpPr>
          <p:cNvPr id="154626" name="Rectangle 3"/>
          <p:cNvSpPr>
            <a:spLocks noGrp="1"/>
          </p:cNvSpPr>
          <p:nvPr>
            <p:ph idx="1"/>
          </p:nvPr>
        </p:nvSpPr>
        <p:spPr>
          <a:xfrm>
            <a:off x="983615" y="1098550"/>
            <a:ext cx="10977880" cy="5197475"/>
          </a:xfrm>
          <a:solidFill>
            <a:schemeClr val="bg1"/>
          </a:solidFill>
        </p:spPr>
        <p:txBody>
          <a:bodyPr vert="horz" wrap="square" lIns="91440" tIns="45720" rIns="91440" bIns="45720" anchor="t" anchorCtr="0"/>
          <a:lstStyle/>
          <a:p>
            <a:pPr algn="just" eaLnBrk="1" hangingPunct="1">
              <a:lnSpc>
                <a:spcPct val="160000"/>
              </a:lnSpc>
            </a:pPr>
            <a:r>
              <a:rPr lang="zh-CN" altLang="en-US" dirty="0"/>
              <a:t>模式：描述的是数据的全局逻辑结构</a:t>
            </a:r>
            <a:endParaRPr lang="zh-CN" altLang="en-US" dirty="0"/>
          </a:p>
          <a:p>
            <a:pPr algn="just" eaLnBrk="1" hangingPunct="1">
              <a:lnSpc>
                <a:spcPct val="160000"/>
              </a:lnSpc>
            </a:pPr>
            <a:r>
              <a:rPr lang="zh-CN" altLang="en-US" dirty="0"/>
              <a:t>外模式：描述的是数据的局部逻辑结构 </a:t>
            </a:r>
            <a:endParaRPr lang="zh-CN" altLang="en-US" dirty="0"/>
          </a:p>
          <a:p>
            <a:pPr algn="just" eaLnBrk="1" hangingPunct="1">
              <a:lnSpc>
                <a:spcPct val="160000"/>
              </a:lnSpc>
            </a:pPr>
            <a:r>
              <a:rPr lang="zh-CN" altLang="en-US" dirty="0"/>
              <a:t>同一个模式可以有任意多个外模式 </a:t>
            </a:r>
            <a:endParaRPr lang="zh-CN" altLang="en-US" dirty="0"/>
          </a:p>
          <a:p>
            <a:pPr algn="just" eaLnBrk="1" hangingPunct="1">
              <a:lnSpc>
                <a:spcPct val="160000"/>
              </a:lnSpc>
            </a:pPr>
            <a:r>
              <a:rPr lang="zh-CN" altLang="en-US" dirty="0"/>
              <a:t>每一个外模式，数据库系统都有一个外模式／模式映象，定义外模式与模式之间的对应关系</a:t>
            </a:r>
            <a:endParaRPr lang="zh-CN" altLang="en-US" dirty="0"/>
          </a:p>
          <a:p>
            <a:pPr algn="just" eaLnBrk="1" hangingPunct="1">
              <a:lnSpc>
                <a:spcPct val="160000"/>
              </a:lnSpc>
            </a:pPr>
            <a:r>
              <a:rPr lang="zh-CN" altLang="en-US" dirty="0"/>
              <a:t>映象定义通常包含在各自外模式的描述中</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p:cNvSpPr>
          <p:nvPr>
            <p:ph type="title"/>
          </p:nvPr>
        </p:nvSpPr>
        <p:spPr/>
        <p:txBody>
          <a:bodyPr vert="horz" wrap="square" lIns="91440" tIns="45720" rIns="91440" bIns="45720" anchor="ctr" anchorCtr="0"/>
          <a:lstStyle/>
          <a:p>
            <a:pPr eaLnBrk="1" hangingPunct="1"/>
            <a:r>
              <a:rPr lang="zh-CN" altLang="en-US" sz="3600" dirty="0"/>
              <a:t>外模式／模式映象（续）</a:t>
            </a:r>
            <a:endParaRPr lang="zh-CN" altLang="en-US" sz="3600" dirty="0"/>
          </a:p>
        </p:txBody>
      </p:sp>
      <p:sp>
        <p:nvSpPr>
          <p:cNvPr id="155650" name="Rectangle 3"/>
          <p:cNvSpPr>
            <a:spLocks noGrp="1"/>
          </p:cNvSpPr>
          <p:nvPr>
            <p:ph idx="1"/>
          </p:nvPr>
        </p:nvSpPr>
        <p:spPr>
          <a:xfrm>
            <a:off x="616585" y="1113155"/>
            <a:ext cx="11235055" cy="5181600"/>
          </a:xfrm>
          <a:solidFill>
            <a:schemeClr val="bg1"/>
          </a:solidFill>
        </p:spPr>
        <p:txBody>
          <a:bodyPr vert="horz" wrap="square" lIns="91440" tIns="45720" rIns="91440" bIns="45720" anchor="t" anchorCtr="0"/>
          <a:lstStyle/>
          <a:p>
            <a:pPr algn="just" eaLnBrk="1" hangingPunct="1">
              <a:buNone/>
            </a:pPr>
            <a:r>
              <a:rPr lang="zh-CN" altLang="en-US" dirty="0"/>
              <a:t>保证数据的逻辑独立性</a:t>
            </a:r>
            <a:endParaRPr lang="zh-CN" altLang="en-US" dirty="0"/>
          </a:p>
          <a:p>
            <a:pPr lvl="1" algn="just" eaLnBrk="1" hangingPunct="1">
              <a:lnSpc>
                <a:spcPct val="150000"/>
              </a:lnSpc>
            </a:pPr>
            <a:r>
              <a:rPr lang="zh-CN" altLang="en-US" dirty="0" smtClean="0"/>
              <a:t> 当</a:t>
            </a:r>
            <a:r>
              <a:rPr lang="zh-CN" altLang="en-US" dirty="0"/>
              <a:t>模式改变时，数据库管理员对外模式／模式映象作相应改变，使外模式保持不变</a:t>
            </a:r>
            <a:endParaRPr lang="zh-CN" altLang="en-US" dirty="0"/>
          </a:p>
          <a:p>
            <a:pPr lvl="1" algn="just" eaLnBrk="1" hangingPunct="1">
              <a:lnSpc>
                <a:spcPct val="150000"/>
              </a:lnSpc>
            </a:pPr>
            <a:r>
              <a:rPr lang="zh-CN" altLang="en-US" dirty="0" smtClean="0"/>
              <a:t> 应用程序</a:t>
            </a:r>
            <a:r>
              <a:rPr lang="zh-CN" altLang="en-US" dirty="0"/>
              <a:t>是依据数据的外模式编写的，应用程序不必修改，保证了数据与程序的逻辑独立性，简称数据的逻辑独立性</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模式／内模式映像</a:t>
            </a:r>
            <a:endParaRPr lang="zh-CN" altLang="en-US" sz="3600" dirty="0"/>
          </a:p>
        </p:txBody>
      </p:sp>
      <p:sp>
        <p:nvSpPr>
          <p:cNvPr id="156674" name="Rectangle 3"/>
          <p:cNvSpPr>
            <a:spLocks noGrp="1"/>
          </p:cNvSpPr>
          <p:nvPr>
            <p:ph idx="1"/>
          </p:nvPr>
        </p:nvSpPr>
        <p:spPr>
          <a:xfrm>
            <a:off x="1097280" y="1098550"/>
            <a:ext cx="10883265" cy="5194300"/>
          </a:xfrm>
          <a:solidFill>
            <a:schemeClr val="bg1"/>
          </a:solidFill>
        </p:spPr>
        <p:txBody>
          <a:bodyPr vert="horz" wrap="square" lIns="91440" tIns="45720" rIns="91440" bIns="45720" anchor="t" anchorCtr="0"/>
          <a:lstStyle/>
          <a:p>
            <a:pPr algn="just" eaLnBrk="1" hangingPunct="1">
              <a:lnSpc>
                <a:spcPct val="150000"/>
              </a:lnSpc>
            </a:pPr>
            <a:r>
              <a:rPr lang="zh-CN" altLang="en-US" dirty="0"/>
              <a:t>模式／内模式映象定义了数据全局逻辑结构与存储结构之间的对应关系。</a:t>
            </a:r>
            <a:endParaRPr lang="zh-CN" altLang="en-US" dirty="0"/>
          </a:p>
          <a:p>
            <a:pPr lvl="1" algn="just" eaLnBrk="1" hangingPunct="1">
              <a:lnSpc>
                <a:spcPct val="150000"/>
              </a:lnSpc>
            </a:pPr>
            <a:r>
              <a:rPr lang="zh-CN" altLang="en-US" dirty="0" smtClean="0"/>
              <a:t> 例如</a:t>
            </a:r>
            <a:r>
              <a:rPr lang="zh-CN" altLang="en-US" dirty="0"/>
              <a:t>，说明逻辑记录和字段在内部是如何表示的</a:t>
            </a:r>
            <a:endParaRPr lang="zh-CN" altLang="en-US" dirty="0"/>
          </a:p>
          <a:p>
            <a:pPr algn="just" eaLnBrk="1" hangingPunct="1">
              <a:lnSpc>
                <a:spcPct val="150000"/>
              </a:lnSpc>
            </a:pPr>
            <a:r>
              <a:rPr lang="zh-CN" altLang="en-US" dirty="0"/>
              <a:t>数据库中模式／内模式映象是唯一的</a:t>
            </a:r>
            <a:endParaRPr lang="zh-CN" altLang="en-US" dirty="0"/>
          </a:p>
          <a:p>
            <a:pPr algn="just" eaLnBrk="1" hangingPunct="1">
              <a:lnSpc>
                <a:spcPct val="150000"/>
              </a:lnSpc>
            </a:pPr>
            <a:r>
              <a:rPr lang="zh-CN" altLang="en-US" dirty="0"/>
              <a:t>该映象定义通常包含在模式描述中</a:t>
            </a:r>
            <a:endParaRPr lang="zh-CN" altLang="en-US" dirty="0"/>
          </a:p>
          <a:p>
            <a:pPr lvl="1" algn="just" eaLnBrk="1" hangingPunct="1"/>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p:cNvSpPr>
          <p:nvPr>
            <p:ph type="title"/>
          </p:nvPr>
        </p:nvSpPr>
        <p:spPr/>
        <p:txBody>
          <a:bodyPr vert="horz" wrap="square" lIns="91440" tIns="45720" rIns="91440" bIns="45720" anchor="ctr" anchorCtr="0"/>
          <a:lstStyle/>
          <a:p>
            <a:pPr eaLnBrk="1" hangingPunct="1"/>
            <a:r>
              <a:rPr lang="zh-CN" altLang="en-US" sz="3600" dirty="0"/>
              <a:t>模式／内模式映象（续）</a:t>
            </a:r>
            <a:endParaRPr lang="zh-CN" altLang="en-US" sz="3600" dirty="0"/>
          </a:p>
        </p:txBody>
      </p:sp>
      <p:sp>
        <p:nvSpPr>
          <p:cNvPr id="157698" name="Rectangle 3"/>
          <p:cNvSpPr>
            <a:spLocks noGrp="1"/>
          </p:cNvSpPr>
          <p:nvPr>
            <p:ph idx="1"/>
          </p:nvPr>
        </p:nvSpPr>
        <p:spPr>
          <a:xfrm>
            <a:off x="839470" y="1196975"/>
            <a:ext cx="11058525" cy="5101590"/>
          </a:xfrm>
          <a:solidFill>
            <a:schemeClr val="bg1"/>
          </a:solidFill>
        </p:spPr>
        <p:txBody>
          <a:bodyPr vert="horz" wrap="square" lIns="91440" tIns="45720" rIns="91440" bIns="45720" anchor="t" anchorCtr="0"/>
          <a:lstStyle/>
          <a:p>
            <a:pPr eaLnBrk="1" hangingPunct="1">
              <a:lnSpc>
                <a:spcPct val="150000"/>
              </a:lnSpc>
            </a:pPr>
            <a:r>
              <a:rPr lang="zh-CN" altLang="en-US" dirty="0"/>
              <a:t>保证数据的物理独立性</a:t>
            </a:r>
            <a:endParaRPr lang="zh-CN" altLang="en-US" dirty="0"/>
          </a:p>
          <a:p>
            <a:pPr lvl="1" algn="just" eaLnBrk="1" hangingPunct="1">
              <a:lnSpc>
                <a:spcPct val="140000"/>
              </a:lnSpc>
            </a:pPr>
            <a:r>
              <a:rPr lang="zh-CN" altLang="en-US" dirty="0" smtClean="0"/>
              <a:t> 当</a:t>
            </a:r>
            <a:r>
              <a:rPr lang="zh-CN" altLang="en-US" dirty="0"/>
              <a:t>数据库的存储结构改变时（例如选用了另一种存储结构），数据库管理员修改模式／内模式映象，使模式保持不变</a:t>
            </a:r>
            <a:endParaRPr lang="zh-CN" altLang="en-US" dirty="0"/>
          </a:p>
          <a:p>
            <a:pPr lvl="1" algn="just" eaLnBrk="1" hangingPunct="1">
              <a:lnSpc>
                <a:spcPct val="140000"/>
              </a:lnSpc>
            </a:pPr>
            <a:r>
              <a:rPr lang="zh-CN" altLang="en-US" dirty="0" smtClean="0"/>
              <a:t> 模式</a:t>
            </a:r>
            <a:r>
              <a:rPr lang="zh-CN" altLang="en-US" dirty="0"/>
              <a:t>保持不变，应用程序不必改变。保证了数据与程序的物理独立性，简称数据的物理独立性。</a:t>
            </a:r>
            <a:endParaRPr lang="zh-CN" altLang="en-US" dirty="0"/>
          </a:p>
          <a:p>
            <a:pPr eaLnBrk="1" hangingPunct="1"/>
            <a:endParaRPr lang="en-US" altLang="zh-C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1026"/>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小结</a:t>
            </a:r>
            <a:endParaRPr lang="zh-CN" altLang="en-US" sz="3600" dirty="0"/>
          </a:p>
        </p:txBody>
      </p:sp>
      <p:sp>
        <p:nvSpPr>
          <p:cNvPr id="158722" name="Rectangle 1027"/>
          <p:cNvSpPr>
            <a:spLocks noGrp="1"/>
          </p:cNvSpPr>
          <p:nvPr>
            <p:ph idx="1"/>
          </p:nvPr>
        </p:nvSpPr>
        <p:spPr>
          <a:xfrm>
            <a:off x="616585" y="1113155"/>
            <a:ext cx="11268075" cy="5135880"/>
          </a:xfrm>
          <a:solidFill>
            <a:schemeClr val="bg1"/>
          </a:solidFill>
        </p:spPr>
        <p:txBody>
          <a:bodyPr vert="horz" wrap="square" lIns="91440" tIns="45720" rIns="91440" bIns="45720" anchor="t" anchorCtr="0"/>
          <a:lstStyle/>
          <a:p>
            <a:pPr eaLnBrk="1" hangingPunct="1">
              <a:lnSpc>
                <a:spcPct val="150000"/>
              </a:lnSpc>
            </a:pPr>
            <a:r>
              <a:rPr lang="zh-CN" altLang="en-US" dirty="0"/>
              <a:t>数据库模式（即全局逻辑结构）</a:t>
            </a:r>
            <a:endParaRPr lang="zh-CN" altLang="en-US" dirty="0"/>
          </a:p>
          <a:p>
            <a:pPr lvl="1" eaLnBrk="1" hangingPunct="1">
              <a:lnSpc>
                <a:spcPct val="150000"/>
              </a:lnSpc>
            </a:pPr>
            <a:r>
              <a:rPr lang="zh-CN" altLang="en-US" dirty="0" smtClean="0"/>
              <a:t> 是</a:t>
            </a:r>
            <a:r>
              <a:rPr lang="zh-CN" altLang="en-US" dirty="0"/>
              <a:t>数据库的中心与关键 </a:t>
            </a:r>
            <a:endParaRPr lang="zh-CN" altLang="en-US" dirty="0"/>
          </a:p>
          <a:p>
            <a:pPr lvl="1" eaLnBrk="1" hangingPunct="1">
              <a:lnSpc>
                <a:spcPct val="150000"/>
              </a:lnSpc>
            </a:pPr>
            <a:r>
              <a:rPr lang="zh-CN" altLang="en-US" dirty="0" smtClean="0"/>
              <a:t> 独立</a:t>
            </a:r>
            <a:r>
              <a:rPr lang="zh-CN" altLang="en-US" dirty="0"/>
              <a:t>于数据库的其他层次 </a:t>
            </a:r>
            <a:endParaRPr lang="zh-CN" altLang="en-US" dirty="0"/>
          </a:p>
          <a:p>
            <a:pPr lvl="1" eaLnBrk="1" hangingPunct="1">
              <a:lnSpc>
                <a:spcPct val="150000"/>
              </a:lnSpc>
            </a:pPr>
            <a:r>
              <a:rPr lang="zh-CN" altLang="en-US" dirty="0" smtClean="0"/>
              <a:t> 设计</a:t>
            </a:r>
            <a:r>
              <a:rPr lang="zh-CN" altLang="en-US" dirty="0"/>
              <a:t>数据库模式结构时应首先确定数据库的逻辑模式</a:t>
            </a:r>
            <a:endParaRPr lang="zh-CN" altLang="en-US" dirty="0"/>
          </a:p>
          <a:p>
            <a:pPr lvl="1" eaLnBrk="1" hangingPunct="1"/>
            <a:endParaRPr lang="zh-CN" altLang="en-US" dirty="0"/>
          </a:p>
          <a:p>
            <a:pPr eaLnBrk="1" hangingPunct="1"/>
            <a:endParaRPr lang="en-US" altLang="zh-CN"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p:cNvSpPr>
          <p:nvPr>
            <p:ph type="title"/>
          </p:nvPr>
        </p:nvSpPr>
        <p:spPr/>
        <p:txBody>
          <a:bodyPr vert="horz" wrap="square" lIns="91440" tIns="45720" rIns="91440" bIns="45720" anchor="ctr" anchorCtr="0"/>
          <a:lstStyle/>
          <a:p>
            <a:pPr eaLnBrk="1" hangingPunct="1"/>
            <a:r>
              <a:rPr lang="zh-CN" altLang="en-US" sz="3600" dirty="0"/>
              <a:t>小结（续）</a:t>
            </a:r>
            <a:endParaRPr lang="zh-CN" altLang="en-US" sz="3600" dirty="0"/>
          </a:p>
        </p:txBody>
      </p:sp>
      <p:sp>
        <p:nvSpPr>
          <p:cNvPr id="159746" name="Rectangle 3"/>
          <p:cNvSpPr>
            <a:spLocks noGrp="1"/>
          </p:cNvSpPr>
          <p:nvPr>
            <p:ph idx="1"/>
          </p:nvPr>
        </p:nvSpPr>
        <p:spPr>
          <a:xfrm>
            <a:off x="616585" y="1113155"/>
            <a:ext cx="11395710" cy="5135880"/>
          </a:xfrm>
          <a:solidFill>
            <a:schemeClr val="bg1"/>
          </a:solidFill>
        </p:spPr>
        <p:txBody>
          <a:bodyPr vert="horz" wrap="square" lIns="91440" tIns="45720" rIns="91440" bIns="45720" anchor="t" anchorCtr="0"/>
          <a:lstStyle/>
          <a:p>
            <a:pPr eaLnBrk="1" hangingPunct="1"/>
            <a:r>
              <a:rPr lang="zh-CN" altLang="en-US" dirty="0"/>
              <a:t>数据库的内模式</a:t>
            </a:r>
            <a:endParaRPr lang="zh-CN" altLang="en-US" dirty="0"/>
          </a:p>
          <a:p>
            <a:pPr lvl="1" eaLnBrk="1" hangingPunct="1">
              <a:lnSpc>
                <a:spcPct val="150000"/>
              </a:lnSpc>
            </a:pPr>
            <a:r>
              <a:rPr lang="zh-CN" altLang="en-US" dirty="0" smtClean="0"/>
              <a:t> 依赖</a:t>
            </a:r>
            <a:r>
              <a:rPr lang="zh-CN" altLang="en-US" dirty="0"/>
              <a:t>于它的全局逻辑结构</a:t>
            </a:r>
            <a:endParaRPr lang="zh-CN" altLang="en-US" dirty="0"/>
          </a:p>
          <a:p>
            <a:pPr lvl="1" eaLnBrk="1" hangingPunct="1">
              <a:lnSpc>
                <a:spcPct val="150000"/>
              </a:lnSpc>
            </a:pPr>
            <a:r>
              <a:rPr lang="zh-CN" altLang="en-US" dirty="0" smtClean="0"/>
              <a:t> 独立</a:t>
            </a:r>
            <a:r>
              <a:rPr lang="zh-CN" altLang="en-US" dirty="0"/>
              <a:t>于数据库的用户视图，即外模式</a:t>
            </a:r>
            <a:endParaRPr lang="zh-CN" altLang="en-US" dirty="0"/>
          </a:p>
          <a:p>
            <a:pPr lvl="1" eaLnBrk="1" hangingPunct="1">
              <a:lnSpc>
                <a:spcPct val="150000"/>
              </a:lnSpc>
            </a:pPr>
            <a:r>
              <a:rPr lang="zh-CN" altLang="en-US" dirty="0" smtClean="0"/>
              <a:t> 独立</a:t>
            </a:r>
            <a:r>
              <a:rPr lang="zh-CN" altLang="en-US" dirty="0"/>
              <a:t>于具体的存储设备  </a:t>
            </a:r>
            <a:endParaRPr lang="zh-CN" altLang="en-US" dirty="0"/>
          </a:p>
          <a:p>
            <a:pPr lvl="1" eaLnBrk="1" hangingPunct="1">
              <a:lnSpc>
                <a:spcPct val="150000"/>
              </a:lnSpc>
            </a:pPr>
            <a:r>
              <a:rPr lang="zh-CN" altLang="en-US" dirty="0" smtClean="0"/>
              <a:t> 将</a:t>
            </a:r>
            <a:r>
              <a:rPr lang="zh-CN" altLang="en-US" dirty="0"/>
              <a:t>全局逻辑结构中所定义的数据结构及其联系按照一定的物理存储策略进行组织，以达到较好的时间与空间效率 </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1026"/>
          <p:cNvSpPr>
            <a:spLocks noGrp="1"/>
          </p:cNvSpPr>
          <p:nvPr>
            <p:ph type="title"/>
          </p:nvPr>
        </p:nvSpPr>
        <p:spPr/>
        <p:txBody>
          <a:bodyPr vert="horz" wrap="square" lIns="91440" tIns="45720" rIns="91440" bIns="45720" anchor="ctr" anchorCtr="0"/>
          <a:lstStyle/>
          <a:p>
            <a:pPr eaLnBrk="1" hangingPunct="1"/>
            <a:r>
              <a:rPr lang="zh-CN" altLang="en-US" sz="3600" dirty="0"/>
              <a:t>小结（续）</a:t>
            </a:r>
            <a:endParaRPr lang="zh-CN" altLang="en-US" sz="3600" dirty="0"/>
          </a:p>
        </p:txBody>
      </p:sp>
      <p:sp>
        <p:nvSpPr>
          <p:cNvPr id="160770" name="Rectangle 1027"/>
          <p:cNvSpPr>
            <a:spLocks noGrp="1"/>
          </p:cNvSpPr>
          <p:nvPr>
            <p:ph idx="1"/>
          </p:nvPr>
        </p:nvSpPr>
        <p:spPr>
          <a:xfrm>
            <a:off x="616585" y="1113155"/>
            <a:ext cx="11332845" cy="5144135"/>
          </a:xfrm>
          <a:solidFill>
            <a:schemeClr val="bg1"/>
          </a:solidFill>
        </p:spPr>
        <p:txBody>
          <a:bodyPr vert="horz" wrap="square" lIns="91440" tIns="45720" rIns="91440" bIns="45720" anchor="t" anchorCtr="0"/>
          <a:lstStyle/>
          <a:p>
            <a:pPr eaLnBrk="1" hangingPunct="1"/>
            <a:r>
              <a:rPr lang="zh-CN" altLang="en-US" dirty="0"/>
              <a:t>数据库的外模式</a:t>
            </a:r>
            <a:endParaRPr lang="zh-CN" altLang="en-US" dirty="0"/>
          </a:p>
          <a:p>
            <a:pPr lvl="1" eaLnBrk="1" hangingPunct="1">
              <a:lnSpc>
                <a:spcPct val="150000"/>
              </a:lnSpc>
            </a:pPr>
            <a:r>
              <a:rPr lang="zh-CN" altLang="en-US" dirty="0" smtClean="0"/>
              <a:t> 面向</a:t>
            </a:r>
            <a:r>
              <a:rPr lang="zh-CN" altLang="en-US" dirty="0"/>
              <a:t>具体的应用程序</a:t>
            </a:r>
            <a:endParaRPr lang="zh-CN" altLang="en-US" dirty="0"/>
          </a:p>
          <a:p>
            <a:pPr lvl="1" eaLnBrk="1" hangingPunct="1">
              <a:lnSpc>
                <a:spcPct val="150000"/>
              </a:lnSpc>
            </a:pPr>
            <a:r>
              <a:rPr lang="zh-CN" altLang="en-US" dirty="0" smtClean="0"/>
              <a:t> 定义</a:t>
            </a:r>
            <a:r>
              <a:rPr lang="zh-CN" altLang="en-US" dirty="0"/>
              <a:t>在逻辑模式之上</a:t>
            </a:r>
            <a:endParaRPr lang="zh-CN" altLang="en-US" dirty="0"/>
          </a:p>
          <a:p>
            <a:pPr lvl="1" eaLnBrk="1" hangingPunct="1">
              <a:lnSpc>
                <a:spcPct val="150000"/>
              </a:lnSpc>
            </a:pPr>
            <a:r>
              <a:rPr lang="zh-CN" altLang="en-US" dirty="0" smtClean="0"/>
              <a:t> 独立</a:t>
            </a:r>
            <a:r>
              <a:rPr lang="zh-CN" altLang="en-US" dirty="0"/>
              <a:t>于存储模式和存储设备</a:t>
            </a:r>
            <a:endParaRPr lang="zh-CN" altLang="en-US" dirty="0"/>
          </a:p>
          <a:p>
            <a:pPr lvl="1" eaLnBrk="1" hangingPunct="1">
              <a:lnSpc>
                <a:spcPct val="150000"/>
              </a:lnSpc>
            </a:pPr>
            <a:r>
              <a:rPr lang="zh-CN" altLang="en-US" dirty="0" smtClean="0"/>
              <a:t> 当</a:t>
            </a:r>
            <a:r>
              <a:rPr lang="zh-CN" altLang="en-US" dirty="0"/>
              <a:t>应用需求发生较大变化，相应外模式不能满足其视图要求时，该外模式就得做相应改动 </a:t>
            </a:r>
            <a:endParaRPr lang="zh-CN" altLang="en-US" dirty="0"/>
          </a:p>
          <a:p>
            <a:pPr lvl="1" eaLnBrk="1" hangingPunct="1">
              <a:lnSpc>
                <a:spcPct val="150000"/>
              </a:lnSpc>
            </a:pPr>
            <a:r>
              <a:rPr lang="zh-CN" altLang="en-US" dirty="0" smtClean="0"/>
              <a:t> 设计</a:t>
            </a:r>
            <a:r>
              <a:rPr lang="zh-CN" altLang="en-US" dirty="0"/>
              <a:t>外模式时应充分考虑到应用的扩充性 </a:t>
            </a:r>
            <a:endParaRPr lang="zh-CN" altLang="en-US" dirty="0"/>
          </a:p>
          <a:p>
            <a:pPr eaLnBrk="1" hangingPunct="1"/>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vert="horz" wrap="square" lIns="91440" tIns="45720" rIns="91440" bIns="45720" anchor="ctr" anchorCtr="0">
            <a:normAutofit fontScale="90000"/>
          </a:bodyPr>
          <a:lstStyle/>
          <a:p>
            <a:pPr marL="342900" indent="-342900" eaLnBrk="1" hangingPunct="1">
              <a:lnSpc>
                <a:spcPct val="140000"/>
              </a:lnSpc>
            </a:pPr>
            <a:r>
              <a:rPr lang="en-US" altLang="zh-CN" sz="3600" dirty="0"/>
              <a:t>1.1  </a:t>
            </a:r>
            <a:r>
              <a:rPr lang="zh-CN" altLang="en-US" sz="3600" dirty="0"/>
              <a:t>数据库系统概述</a:t>
            </a:r>
            <a:endParaRPr lang="zh-CN" altLang="en-US" sz="3600" dirty="0"/>
          </a:p>
        </p:txBody>
      </p:sp>
      <p:sp>
        <p:nvSpPr>
          <p:cNvPr id="316419" name="Rectangle 3"/>
          <p:cNvSpPr>
            <a:spLocks noGrp="1"/>
          </p:cNvSpPr>
          <p:nvPr>
            <p:ph idx="1"/>
          </p:nvPr>
        </p:nvSpPr>
        <p:spPr>
          <a:xfrm>
            <a:off x="612775" y="1177290"/>
            <a:ext cx="11540490" cy="5122545"/>
          </a:xfrm>
          <a:solidFill>
            <a:schemeClr val="bg1"/>
          </a:solidFill>
        </p:spPr>
        <p:txBody>
          <a:bodyPr vert="horz" wrap="square" lIns="91440" tIns="45720" rIns="91440" bIns="45720" anchor="t" anchorCtr="0"/>
          <a:lstStyle/>
          <a:p>
            <a:pPr lvl="1" eaLnBrk="1" hangingPunct="1">
              <a:lnSpc>
                <a:spcPct val="150000"/>
              </a:lnSpc>
              <a:buNone/>
            </a:pPr>
            <a:r>
              <a:rPr lang="en-US" altLang="zh-CN" sz="2800" dirty="0">
                <a:solidFill>
                  <a:srgbClr val="00B050"/>
                </a:solidFill>
              </a:rPr>
              <a:t>    1.1.1 </a:t>
            </a:r>
            <a:r>
              <a:rPr lang="zh-CN" altLang="en-US" sz="2800" dirty="0">
                <a:solidFill>
                  <a:srgbClr val="00B050"/>
                </a:solidFill>
              </a:rPr>
              <a:t>数据库的</a:t>
            </a:r>
            <a:r>
              <a:rPr lang="en-US" altLang="zh-CN" sz="2800" dirty="0">
                <a:solidFill>
                  <a:srgbClr val="00B050"/>
                </a:solidFill>
              </a:rPr>
              <a:t>4</a:t>
            </a:r>
            <a:r>
              <a:rPr lang="zh-CN" altLang="en-US" sz="2800" dirty="0">
                <a:solidFill>
                  <a:srgbClr val="00B050"/>
                </a:solidFill>
              </a:rPr>
              <a:t>个基本概念</a:t>
            </a:r>
            <a:endParaRPr lang="zh-CN" altLang="en-US" sz="2800" dirty="0">
              <a:solidFill>
                <a:srgbClr val="00B050"/>
              </a:solidFill>
            </a:endParaRPr>
          </a:p>
          <a:p>
            <a:pPr lvl="1" eaLnBrk="1" hangingPunct="1">
              <a:lnSpc>
                <a:spcPct val="150000"/>
              </a:lnSpc>
              <a:buNone/>
            </a:pPr>
            <a:r>
              <a:rPr lang="zh-CN" altLang="en-US" sz="2800" dirty="0"/>
              <a:t>    </a:t>
            </a:r>
            <a:r>
              <a:rPr lang="en-US" altLang="zh-CN" sz="2800" dirty="0"/>
              <a:t>1.1.2 </a:t>
            </a:r>
            <a:r>
              <a:rPr lang="zh-CN" altLang="en-US" sz="2800" dirty="0"/>
              <a:t>数据管理技术的产生和发展</a:t>
            </a:r>
            <a:endParaRPr lang="zh-CN" altLang="en-US" sz="2800" dirty="0"/>
          </a:p>
          <a:p>
            <a:pPr lvl="1" eaLnBrk="1" hangingPunct="1">
              <a:lnSpc>
                <a:spcPct val="140000"/>
              </a:lnSpc>
              <a:buNone/>
            </a:pPr>
            <a:r>
              <a:rPr lang="zh-CN" altLang="en-US" sz="2800" dirty="0"/>
              <a:t>    </a:t>
            </a:r>
            <a:r>
              <a:rPr lang="zh-CN" altLang="en-US" dirty="0">
                <a:latin typeface="宋体" panose="02010600030101010101" pitchFamily="2" charset="-122"/>
              </a:rPr>
              <a:t>  </a:t>
            </a:r>
            <a:endParaRPr lang="zh-CN" altLang="en-US" dirty="0">
              <a:latin typeface="宋体" panose="02010600030101010101" pitchFamily="2" charset="-122"/>
            </a:endParaRPr>
          </a:p>
          <a:p>
            <a:pPr lvl="1" eaLnBrk="1" hangingPunct="1"/>
            <a:endParaRPr lang="zh-CN" altLang="en-US" dirty="0"/>
          </a:p>
          <a:p>
            <a:pPr lvl="1" eaLnBrk="1" hangingPunct="1">
              <a:buNone/>
            </a:pPr>
            <a:endParaRPr lang="zh-CN" altLang="en-US" sz="2800" dirty="0">
              <a:solidFill>
                <a:schemeClr val="hlink"/>
              </a:solidFill>
            </a:endParaRPr>
          </a:p>
          <a:p>
            <a:pPr lvl="1" eaLnBrk="1" hangingPunct="1">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pRg st="4294967295" end="4294967295"/>
                                            </p:txEl>
                                          </p:spTgt>
                                        </p:tgtEl>
                                        <p:attrNameLst>
                                          <p:attrName>style.visibility</p:attrName>
                                        </p:attrNameLst>
                                      </p:cBhvr>
                                      <p:to>
                                        <p:strVal val="visible"/>
                                      </p:to>
                                    </p:set>
                                    <p:animEffect transition="in" filter="wipe(left)">
                                      <p:cBhvr>
                                        <p:cTn id="7" dur="500"/>
                                        <p:tgtEl>
                                          <p:spTgt spid="316419">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19">
                                            <p:txEl>
                                              <p:pRg st="0" end="0"/>
                                            </p:txEl>
                                          </p:spTgt>
                                        </p:tgtEl>
                                        <p:attrNameLst>
                                          <p:attrName>style.visibility</p:attrName>
                                        </p:attrNameLst>
                                      </p:cBhvr>
                                      <p:to>
                                        <p:strVal val="visible"/>
                                      </p:to>
                                    </p:set>
                                    <p:animEffect transition="in" filter="wipe(left)">
                                      <p:cBhvr>
                                        <p:cTn id="12" dur="500"/>
                                        <p:tgtEl>
                                          <p:spTgt spid="316419">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16419">
                                            <p:txEl>
                                              <p:pRg st="1" end="1"/>
                                            </p:txEl>
                                          </p:spTgt>
                                        </p:tgtEl>
                                        <p:attrNameLst>
                                          <p:attrName>style.visibility</p:attrName>
                                        </p:attrNameLst>
                                      </p:cBhvr>
                                      <p:to>
                                        <p:strVal val="visible"/>
                                      </p:to>
                                    </p:set>
                                    <p:animEffect transition="in" filter="wipe(left)">
                                      <p:cBhvr>
                                        <p:cTn id="15" dur="500"/>
                                        <p:tgtEl>
                                          <p:spTgt spid="316419">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6419">
                                            <p:txEl>
                                              <p:pRg st="2" end="2"/>
                                            </p:txEl>
                                          </p:spTgt>
                                        </p:tgtEl>
                                        <p:attrNameLst>
                                          <p:attrName>style.visibility</p:attrName>
                                        </p:attrNameLst>
                                      </p:cBhvr>
                                      <p:to>
                                        <p:strVal val="visible"/>
                                      </p:to>
                                    </p:set>
                                    <p:animEffect transition="in" filter="wipe(left)">
                                      <p:cBhvr>
                                        <p:cTn id="18" dur="500"/>
                                        <p:tgtEl>
                                          <p:spTgt spid="316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1026"/>
          <p:cNvSpPr>
            <a:spLocks noGrp="1"/>
          </p:cNvSpPr>
          <p:nvPr>
            <p:ph type="title"/>
          </p:nvPr>
        </p:nvSpPr>
        <p:spPr/>
        <p:txBody>
          <a:bodyPr vert="horz" wrap="square" lIns="91440" tIns="45720" rIns="91440" bIns="45720" anchor="ctr" anchorCtr="0"/>
          <a:lstStyle/>
          <a:p>
            <a:pPr eaLnBrk="1" hangingPunct="1"/>
            <a:r>
              <a:rPr lang="zh-CN" altLang="en-US" sz="3600" dirty="0"/>
              <a:t>小结（续）</a:t>
            </a:r>
            <a:endParaRPr lang="zh-CN" altLang="en-US" sz="3600" dirty="0"/>
          </a:p>
        </p:txBody>
      </p:sp>
      <p:sp>
        <p:nvSpPr>
          <p:cNvPr id="161794" name="Rectangle 1027"/>
          <p:cNvSpPr>
            <a:spLocks noGrp="1"/>
          </p:cNvSpPr>
          <p:nvPr>
            <p:ph idx="1"/>
          </p:nvPr>
        </p:nvSpPr>
        <p:spPr>
          <a:xfrm>
            <a:off x="1127760" y="1098550"/>
            <a:ext cx="10732135" cy="5126990"/>
          </a:xfrm>
          <a:solidFill>
            <a:schemeClr val="bg1"/>
          </a:solidFill>
        </p:spPr>
        <p:txBody>
          <a:bodyPr vert="horz" wrap="square" lIns="91440" tIns="45720" rIns="91440" bIns="45720" anchor="t" anchorCtr="0"/>
          <a:lstStyle/>
          <a:p>
            <a:pPr eaLnBrk="1" hangingPunct="1">
              <a:lnSpc>
                <a:spcPct val="120000"/>
              </a:lnSpc>
            </a:pPr>
            <a:r>
              <a:rPr lang="zh-CN" altLang="en-US" dirty="0"/>
              <a:t>特定的应用程序</a:t>
            </a:r>
            <a:endParaRPr lang="zh-CN" altLang="en-US" dirty="0"/>
          </a:p>
          <a:p>
            <a:pPr lvl="1" eaLnBrk="1" hangingPunct="1">
              <a:lnSpc>
                <a:spcPct val="120000"/>
              </a:lnSpc>
            </a:pPr>
            <a:r>
              <a:rPr lang="zh-CN" altLang="en-US" dirty="0" smtClean="0"/>
              <a:t> 在</a:t>
            </a:r>
            <a:r>
              <a:rPr lang="zh-CN" altLang="en-US" dirty="0"/>
              <a:t>外模式描述的数据结构上编制的</a:t>
            </a:r>
            <a:endParaRPr lang="zh-CN" altLang="en-US" dirty="0"/>
          </a:p>
          <a:p>
            <a:pPr lvl="1" eaLnBrk="1" hangingPunct="1">
              <a:lnSpc>
                <a:spcPct val="120000"/>
              </a:lnSpc>
            </a:pPr>
            <a:r>
              <a:rPr lang="zh-CN" altLang="en-US" dirty="0" smtClean="0"/>
              <a:t> 依赖</a:t>
            </a:r>
            <a:r>
              <a:rPr lang="zh-CN" altLang="en-US" dirty="0"/>
              <a:t>于特定的外模式</a:t>
            </a:r>
            <a:endParaRPr lang="zh-CN" altLang="en-US" dirty="0"/>
          </a:p>
          <a:p>
            <a:pPr lvl="1" eaLnBrk="1" hangingPunct="1">
              <a:lnSpc>
                <a:spcPct val="120000"/>
              </a:lnSpc>
            </a:pPr>
            <a:r>
              <a:rPr lang="zh-CN" altLang="en-US" dirty="0" smtClean="0"/>
              <a:t> 与</a:t>
            </a:r>
            <a:r>
              <a:rPr lang="zh-CN" altLang="en-US" dirty="0"/>
              <a:t>数据库的模式和存储结构独立</a:t>
            </a:r>
            <a:endParaRPr lang="zh-CN" altLang="en-US" dirty="0"/>
          </a:p>
          <a:p>
            <a:pPr lvl="1" eaLnBrk="1" hangingPunct="1">
              <a:lnSpc>
                <a:spcPct val="120000"/>
              </a:lnSpc>
            </a:pPr>
            <a:r>
              <a:rPr lang="zh-CN" altLang="en-US" dirty="0" smtClean="0"/>
              <a:t> 不同</a:t>
            </a:r>
            <a:r>
              <a:rPr lang="zh-CN" altLang="en-US" dirty="0"/>
              <a:t>的应用程序有时可以共用同一个外模式</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1026"/>
          <p:cNvSpPr>
            <a:spLocks noGrp="1"/>
          </p:cNvSpPr>
          <p:nvPr>
            <p:ph type="title"/>
          </p:nvPr>
        </p:nvSpPr>
        <p:spPr/>
        <p:txBody>
          <a:bodyPr vert="horz" wrap="square" lIns="91440" tIns="45720" rIns="91440" bIns="45720" anchor="ctr" anchorCtr="0"/>
          <a:lstStyle/>
          <a:p>
            <a:pPr eaLnBrk="1" hangingPunct="1"/>
            <a:r>
              <a:rPr lang="zh-CN" altLang="en-US" sz="3600" dirty="0"/>
              <a:t>小结（续）</a:t>
            </a:r>
            <a:endParaRPr lang="zh-CN" altLang="en-US" sz="3600" dirty="0"/>
          </a:p>
        </p:txBody>
      </p:sp>
      <p:sp>
        <p:nvSpPr>
          <p:cNvPr id="162819" name="Rectangle 1027"/>
          <p:cNvSpPr>
            <a:spLocks noGrp="1" noChangeArrowheads="1"/>
          </p:cNvSpPr>
          <p:nvPr>
            <p:ph idx="1"/>
          </p:nvPr>
        </p:nvSpPr>
        <p:spPr>
          <a:xfrm>
            <a:off x="1199456" y="1098551"/>
            <a:ext cx="10513168" cy="5095875"/>
          </a:xfrm>
          <a:solidFill>
            <a:schemeClr val="bg1"/>
          </a:solidFill>
        </p:spPr>
        <p:txBody>
          <a:bodyPr vert="horz" wrap="square" lIns="91440" tIns="45720" rIns="91440" bIns="45720" numCol="1" anchor="t" anchorCtr="0" compatLnSpc="1">
            <a:normAutofit lnSpcReduction="10000"/>
          </a:bodyPr>
          <a:lstStyle/>
          <a:p>
            <a:pPr eaLnBrk="1" hangingPunct="1">
              <a:lnSpc>
                <a:spcPct val="120000"/>
              </a:lnSpc>
              <a:buSzTx/>
              <a:defRPr/>
            </a:pPr>
            <a:r>
              <a:rPr lang="zh-CN" altLang="en-US" dirty="0"/>
              <a:t>数据库的二级映像</a:t>
            </a:r>
            <a:endParaRPr lang="zh-CN" altLang="en-US" dirty="0"/>
          </a:p>
          <a:p>
            <a:pPr lvl="1" eaLnBrk="1" hangingPunct="1">
              <a:lnSpc>
                <a:spcPct val="120000"/>
              </a:lnSpc>
              <a:buSzTx/>
              <a:defRPr/>
            </a:pPr>
            <a:r>
              <a:rPr lang="zh-CN" altLang="en-US" dirty="0" smtClean="0">
                <a:cs typeface="+mn-ea"/>
              </a:rPr>
              <a:t> 保证</a:t>
            </a:r>
            <a:r>
              <a:rPr lang="zh-CN" altLang="en-US" dirty="0">
                <a:cs typeface="+mn-ea"/>
              </a:rPr>
              <a:t>了数据库外模式的稳定性</a:t>
            </a:r>
            <a:endParaRPr lang="zh-CN" altLang="en-US" dirty="0">
              <a:cs typeface="+mn-ea"/>
            </a:endParaRPr>
          </a:p>
          <a:p>
            <a:pPr lvl="1" eaLnBrk="1" hangingPunct="1">
              <a:lnSpc>
                <a:spcPct val="120000"/>
              </a:lnSpc>
              <a:buSzTx/>
              <a:defRPr/>
            </a:pPr>
            <a:r>
              <a:rPr lang="zh-CN" altLang="en-US" dirty="0" smtClean="0">
                <a:cs typeface="+mn-ea"/>
              </a:rPr>
              <a:t> 从</a:t>
            </a:r>
            <a:r>
              <a:rPr lang="zh-CN" altLang="en-US" dirty="0">
                <a:cs typeface="+mn-ea"/>
              </a:rPr>
              <a:t>底层保证了应用程序的稳定性，除非应用需求本身发生变化，否则应用程序一般不需要修改 </a:t>
            </a:r>
            <a:endParaRPr lang="en-US" altLang="zh-CN" dirty="0">
              <a:cs typeface="+mn-ea"/>
            </a:endParaRPr>
          </a:p>
          <a:p>
            <a:pPr eaLnBrk="1" hangingPunct="1">
              <a:lnSpc>
                <a:spcPct val="140000"/>
              </a:lnSpc>
              <a:buSzTx/>
              <a:defRPr/>
            </a:pPr>
            <a:r>
              <a:rPr lang="zh-CN" altLang="en-US" dirty="0"/>
              <a:t>数据与程序之间的独立性，使得数据的定义和描述可以从应用程序中分离出去 </a:t>
            </a:r>
            <a:endParaRPr lang="zh-CN" altLang="en-US" sz="2400" dirty="0"/>
          </a:p>
          <a:p>
            <a:pPr eaLnBrk="1" hangingPunct="1">
              <a:lnSpc>
                <a:spcPct val="140000"/>
              </a:lnSpc>
              <a:buSzTx/>
              <a:defRPr/>
            </a:pPr>
            <a:r>
              <a:rPr lang="zh-CN" altLang="en-US" dirty="0"/>
              <a:t>数据的存取由数据库管理系统管理</a:t>
            </a:r>
            <a:endParaRPr lang="zh-CN" altLang="en-US" dirty="0"/>
          </a:p>
          <a:p>
            <a:pPr lvl="1" eaLnBrk="1" hangingPunct="1">
              <a:lnSpc>
                <a:spcPct val="140000"/>
              </a:lnSpc>
              <a:buSzTx/>
              <a:defRPr/>
            </a:pPr>
            <a:r>
              <a:rPr lang="zh-CN" altLang="en-US" dirty="0" smtClean="0">
                <a:cs typeface="+mn-ea"/>
              </a:rPr>
              <a:t> 简化</a:t>
            </a:r>
            <a:r>
              <a:rPr lang="zh-CN" altLang="en-US" dirty="0">
                <a:cs typeface="+mn-ea"/>
              </a:rPr>
              <a:t>了应用程序的编制</a:t>
            </a:r>
            <a:endParaRPr lang="zh-CN" altLang="en-US" dirty="0">
              <a:cs typeface="+mn-ea"/>
            </a:endParaRPr>
          </a:p>
          <a:p>
            <a:pPr lvl="1" eaLnBrk="1" hangingPunct="1">
              <a:lnSpc>
                <a:spcPct val="140000"/>
              </a:lnSpc>
              <a:buSzTx/>
              <a:defRPr/>
            </a:pPr>
            <a:r>
              <a:rPr lang="zh-CN" altLang="en-US" dirty="0" smtClean="0">
                <a:cs typeface="+mn-ea"/>
              </a:rPr>
              <a:t> 大大</a:t>
            </a:r>
            <a:r>
              <a:rPr lang="zh-CN" altLang="en-US" dirty="0">
                <a:cs typeface="+mn-ea"/>
              </a:rPr>
              <a:t>减少了应用程序的开发和维护成本 </a:t>
            </a:r>
            <a:endParaRPr lang="zh-CN" altLang="en-US" dirty="0">
              <a:cs typeface="+mn-ea"/>
            </a:endParaRPr>
          </a:p>
          <a:p>
            <a:pPr marL="457200" lvl="1" indent="0" eaLnBrk="1" hangingPunct="1">
              <a:lnSpc>
                <a:spcPct val="120000"/>
              </a:lnSpc>
              <a:buSzTx/>
              <a:buNone/>
              <a:defRPr/>
            </a:pPr>
            <a:endParaRPr lang="en-US" altLang="zh-CN" dirty="0">
              <a:cs typeface="+mn-ea"/>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endParaRPr lang="zh-CN" altLang="en-US" sz="3600" dirty="0"/>
          </a:p>
        </p:txBody>
      </p:sp>
      <p:sp>
        <p:nvSpPr>
          <p:cNvPr id="163842" name="Rectangle 3"/>
          <p:cNvSpPr>
            <a:spLocks noGrp="1"/>
          </p:cNvSpPr>
          <p:nvPr>
            <p:ph idx="1"/>
          </p:nvPr>
        </p:nvSpPr>
        <p:spPr>
          <a:xfrm>
            <a:off x="616585" y="1113155"/>
            <a:ext cx="11306810" cy="5153025"/>
          </a:xfrm>
          <a:solidFill>
            <a:schemeClr val="bg1"/>
          </a:solidFill>
        </p:spPr>
        <p:txBody>
          <a:bodyPr vert="horz" wrap="square" lIns="91440" tIns="45720" rIns="91440" bIns="45720" anchor="t" anchorCtr="0">
            <a:normAutofit lnSpcReduction="10000"/>
          </a:bodyPr>
          <a:lstStyle/>
          <a:p>
            <a:pPr lvl="1" eaLnBrk="1" hangingPunct="1">
              <a:lnSpc>
                <a:spcPct val="150000"/>
              </a:lnSpc>
              <a:buNone/>
            </a:pPr>
            <a:r>
              <a:rPr lang="en-US" altLang="zh-CN" sz="2800" dirty="0"/>
              <a:t>  1.1 </a:t>
            </a:r>
            <a:r>
              <a:rPr lang="zh-CN" altLang="en-US" sz="2800" dirty="0"/>
              <a:t>数据库系统概述</a:t>
            </a:r>
            <a:endParaRPr lang="zh-CN" altLang="en-US" sz="2800" dirty="0"/>
          </a:p>
          <a:p>
            <a:pPr lvl="1" eaLnBrk="1" hangingPunct="1">
              <a:lnSpc>
                <a:spcPct val="150000"/>
              </a:lnSpc>
              <a:buNone/>
            </a:pPr>
            <a:r>
              <a:rPr lang="en-US" altLang="zh-CN" sz="2800" dirty="0"/>
              <a:t>  1.2  </a:t>
            </a:r>
            <a:r>
              <a:rPr lang="zh-CN" altLang="en-US" sz="2800" dirty="0"/>
              <a:t>数据模型</a:t>
            </a:r>
            <a:endParaRPr lang="zh-CN" altLang="en-US" sz="2800" dirty="0"/>
          </a:p>
          <a:p>
            <a:pPr lvl="1" eaLnBrk="1" hangingPunct="1">
              <a:lnSpc>
                <a:spcPct val="150000"/>
              </a:lnSpc>
              <a:buNone/>
            </a:pPr>
            <a:r>
              <a:rPr lang="en-US" altLang="zh-CN" sz="2800" dirty="0"/>
              <a:t>  1.3  </a:t>
            </a:r>
            <a:r>
              <a:rPr lang="zh-CN" altLang="en-US" sz="2800" dirty="0"/>
              <a:t>数据库系统的三级模式结构</a:t>
            </a:r>
            <a:endParaRPr lang="zh-CN" altLang="en-US" sz="2800" dirty="0"/>
          </a:p>
          <a:p>
            <a:pPr lvl="1" eaLnBrk="1" hangingPunct="1">
              <a:lnSpc>
                <a:spcPct val="150000"/>
              </a:lnSpc>
              <a:buNone/>
            </a:pPr>
            <a:r>
              <a:rPr lang="en-US" altLang="zh-CN" sz="3200" dirty="0">
                <a:solidFill>
                  <a:srgbClr val="0066FF"/>
                </a:solidFill>
              </a:rPr>
              <a:t>  1.4  </a:t>
            </a:r>
            <a:r>
              <a:rPr lang="zh-CN" altLang="en-US" sz="3200" dirty="0">
                <a:solidFill>
                  <a:srgbClr val="0066FF"/>
                </a:solidFill>
              </a:rPr>
              <a:t>数据库系统的组成</a:t>
            </a:r>
            <a:endParaRPr lang="en-US" altLang="zh-CN" sz="3200" dirty="0">
              <a:solidFill>
                <a:srgbClr val="0066FF"/>
              </a:solidFill>
            </a:endParaRPr>
          </a:p>
          <a:p>
            <a:pPr lvl="1" eaLnBrk="1" hangingPunct="1">
              <a:lnSpc>
                <a:spcPct val="150000"/>
              </a:lnSpc>
              <a:buNone/>
            </a:pPr>
            <a:r>
              <a:rPr lang="en-US" altLang="zh-CN" sz="3200" dirty="0">
                <a:sym typeface="Calibri" panose="020F0502020204030204" pitchFamily="34" charset="0"/>
              </a:rPr>
              <a:t>* </a:t>
            </a:r>
            <a:r>
              <a:rPr lang="en-US" altLang="zh-CN" sz="2800" dirty="0"/>
              <a:t>1.5  </a:t>
            </a:r>
            <a:r>
              <a:rPr lang="zh-CN" altLang="en-US" sz="2800" dirty="0"/>
              <a:t>数据库系统的体系结构</a:t>
            </a:r>
            <a:endParaRPr lang="en-US" altLang="zh-CN" sz="2800" dirty="0"/>
          </a:p>
          <a:p>
            <a:pPr lvl="1" eaLnBrk="1" hangingPunct="1">
              <a:lnSpc>
                <a:spcPct val="150000"/>
              </a:lnSpc>
              <a:buNone/>
            </a:pPr>
            <a:r>
              <a:rPr lang="en-US" altLang="zh-CN" sz="2800" dirty="0"/>
              <a:t>  </a:t>
            </a:r>
            <a:r>
              <a:rPr lang="zh-CN" altLang="en-US" sz="2800" dirty="0"/>
              <a:t>本章小结</a:t>
            </a:r>
            <a:endParaRPr lang="zh-CN" altLang="en-US" sz="28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p:cNvSpPr>
          <p:nvPr>
            <p:ph type="title"/>
          </p:nvPr>
        </p:nvSpPr>
        <p:spPr/>
        <p:txBody>
          <a:bodyPr vert="horz" wrap="square" lIns="91440" tIns="45720" rIns="91440" bIns="45720" anchor="ctr" anchorCtr="0"/>
          <a:lstStyle/>
          <a:p>
            <a:pPr eaLnBrk="1" hangingPunct="1"/>
            <a:r>
              <a:rPr lang="en-US" altLang="zh-CN" sz="3600" dirty="0"/>
              <a:t>1.4  </a:t>
            </a:r>
            <a:r>
              <a:rPr lang="zh-CN" altLang="en-US" sz="3600" dirty="0"/>
              <a:t>数据库系统的组成</a:t>
            </a:r>
            <a:endParaRPr lang="zh-CN" altLang="en-US" sz="3600" dirty="0"/>
          </a:p>
        </p:txBody>
      </p:sp>
      <p:sp>
        <p:nvSpPr>
          <p:cNvPr id="165890" name="Rectangle 3"/>
          <p:cNvSpPr>
            <a:spLocks noGrp="1"/>
          </p:cNvSpPr>
          <p:nvPr>
            <p:ph idx="1"/>
          </p:nvPr>
        </p:nvSpPr>
        <p:spPr>
          <a:xfrm>
            <a:off x="1271270" y="1268730"/>
            <a:ext cx="10639425" cy="5100955"/>
          </a:xfrm>
          <a:solidFill>
            <a:schemeClr val="bg1"/>
          </a:solidFill>
        </p:spPr>
        <p:txBody>
          <a:bodyPr vert="horz" wrap="square" lIns="91440" tIns="45720" rIns="91440" bIns="45720" anchor="t" anchorCtr="0"/>
          <a:lstStyle/>
          <a:p>
            <a:pPr algn="just" eaLnBrk="1" hangingPunct="1">
              <a:lnSpc>
                <a:spcPct val="140000"/>
              </a:lnSpc>
            </a:pPr>
            <a:r>
              <a:rPr lang="zh-CN" altLang="en-US" dirty="0"/>
              <a:t>数据库</a:t>
            </a:r>
            <a:endParaRPr lang="zh-CN" altLang="en-US" dirty="0"/>
          </a:p>
          <a:p>
            <a:pPr algn="just" eaLnBrk="1" hangingPunct="1">
              <a:lnSpc>
                <a:spcPct val="140000"/>
              </a:lnSpc>
            </a:pPr>
            <a:r>
              <a:rPr lang="zh-CN" altLang="en-US" dirty="0"/>
              <a:t>数据库管理系统（及其应用开发工具）</a:t>
            </a:r>
            <a:endParaRPr lang="zh-CN" altLang="en-US" dirty="0"/>
          </a:p>
          <a:p>
            <a:pPr algn="just" eaLnBrk="1" hangingPunct="1">
              <a:lnSpc>
                <a:spcPct val="140000"/>
              </a:lnSpc>
            </a:pPr>
            <a:r>
              <a:rPr lang="zh-CN" altLang="en-US" dirty="0"/>
              <a:t>应用系统</a:t>
            </a:r>
            <a:endParaRPr lang="zh-CN" altLang="en-US" dirty="0"/>
          </a:p>
          <a:p>
            <a:pPr algn="just" eaLnBrk="1" hangingPunct="1">
              <a:lnSpc>
                <a:spcPct val="140000"/>
              </a:lnSpc>
            </a:pPr>
            <a:r>
              <a:rPr lang="zh-CN" altLang="en-US" dirty="0"/>
              <a:t>数据库管理员</a:t>
            </a:r>
            <a:endParaRPr lang="zh-CN" altLang="en-US" dirty="0"/>
          </a:p>
        </p:txBody>
      </p:sp>
      <p:pic>
        <p:nvPicPr>
          <p:cNvPr id="2" name="图片 3" descr="1z1"/>
          <p:cNvPicPr>
            <a:picLocks noChangeAspect="1"/>
          </p:cNvPicPr>
          <p:nvPr/>
        </p:nvPicPr>
        <p:blipFill>
          <a:blip r:embed="rId1"/>
          <a:stretch>
            <a:fillRect/>
          </a:stretch>
        </p:blipFill>
        <p:spPr>
          <a:xfrm>
            <a:off x="8040216" y="2060848"/>
            <a:ext cx="3271837" cy="3443287"/>
          </a:xfrm>
          <a:prstGeom prst="rect">
            <a:avLst/>
          </a:prstGeom>
          <a:noFill/>
          <a:ln w="9525">
            <a:noFill/>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26"/>
          <p:cNvSpPr>
            <a:spLocks noGrp="1"/>
          </p:cNvSpPr>
          <p:nvPr>
            <p:ph type="title"/>
          </p:nvPr>
        </p:nvSpPr>
        <p:spPr/>
        <p:txBody>
          <a:bodyPr vert="horz" wrap="square" lIns="91440" tIns="45720" rIns="91440" bIns="45720" anchor="ctr" anchorCtr="0"/>
          <a:lstStyle/>
          <a:p>
            <a:pPr eaLnBrk="1" hangingPunct="1"/>
            <a:r>
              <a:rPr lang="zh-CN" altLang="en-US" sz="3600" dirty="0"/>
              <a:t>数据库系统的组成（续）</a:t>
            </a:r>
            <a:endParaRPr lang="zh-CN" altLang="en-US" sz="3600" dirty="0"/>
          </a:p>
        </p:txBody>
      </p:sp>
      <p:sp>
        <p:nvSpPr>
          <p:cNvPr id="166915" name="Rectangle 1027"/>
          <p:cNvSpPr>
            <a:spLocks noGrp="1"/>
          </p:cNvSpPr>
          <p:nvPr>
            <p:ph idx="1"/>
          </p:nvPr>
        </p:nvSpPr>
        <p:spPr>
          <a:xfrm>
            <a:off x="2135505" y="1454150"/>
            <a:ext cx="9822815" cy="4852035"/>
          </a:xfrm>
          <a:solidFill>
            <a:schemeClr val="bg1"/>
          </a:solidFill>
        </p:spPr>
        <p:txBody>
          <a:bodyPr vert="horz" wrap="square" lIns="91440" tIns="45720" rIns="91440" bIns="45720" anchor="t" anchorCtr="0"/>
          <a:lstStyle/>
          <a:p>
            <a:pPr eaLnBrk="1" hangingPunct="1">
              <a:lnSpc>
                <a:spcPct val="140000"/>
              </a:lnSpc>
            </a:pPr>
            <a:r>
              <a:rPr lang="en-US" altLang="zh-CN" dirty="0"/>
              <a:t>1.</a:t>
            </a:r>
            <a:r>
              <a:rPr lang="zh-CN" altLang="en-US" dirty="0"/>
              <a:t>硬件平台 </a:t>
            </a:r>
            <a:endParaRPr lang="zh-CN" altLang="en-US" dirty="0"/>
          </a:p>
          <a:p>
            <a:pPr eaLnBrk="1" hangingPunct="1">
              <a:lnSpc>
                <a:spcPct val="140000"/>
              </a:lnSpc>
            </a:pPr>
            <a:r>
              <a:rPr lang="en-US" altLang="zh-CN" dirty="0"/>
              <a:t>2.</a:t>
            </a:r>
            <a:r>
              <a:rPr lang="zh-CN" altLang="en-US" dirty="0"/>
              <a:t>软件平台</a:t>
            </a:r>
            <a:endParaRPr lang="zh-CN" altLang="en-US" dirty="0"/>
          </a:p>
          <a:p>
            <a:pPr eaLnBrk="1" hangingPunct="1">
              <a:lnSpc>
                <a:spcPct val="140000"/>
              </a:lnSpc>
            </a:pPr>
            <a:r>
              <a:rPr lang="en-US" altLang="zh-CN" dirty="0"/>
              <a:t>3.</a:t>
            </a:r>
            <a:r>
              <a:rPr lang="zh-CN" altLang="en-US" dirty="0"/>
              <a:t>人员 </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硬件平台</a:t>
            </a:r>
            <a:endParaRPr lang="zh-CN" altLang="en-US" sz="3600" dirty="0"/>
          </a:p>
        </p:txBody>
      </p:sp>
      <p:sp>
        <p:nvSpPr>
          <p:cNvPr id="167938" name="Rectangle 3"/>
          <p:cNvSpPr>
            <a:spLocks noGrp="1"/>
          </p:cNvSpPr>
          <p:nvPr>
            <p:ph idx="1"/>
          </p:nvPr>
        </p:nvSpPr>
        <p:spPr>
          <a:xfrm>
            <a:off x="616585" y="1113155"/>
            <a:ext cx="11324590" cy="5153025"/>
          </a:xfrm>
          <a:solidFill>
            <a:schemeClr val="bg1"/>
          </a:solidFill>
        </p:spPr>
        <p:txBody>
          <a:bodyPr vert="horz" wrap="square" lIns="91440" tIns="45720" rIns="91440" bIns="45720" anchor="t" anchorCtr="0"/>
          <a:lstStyle/>
          <a:p>
            <a:pPr algn="just" eaLnBrk="1" hangingPunct="1">
              <a:lnSpc>
                <a:spcPct val="140000"/>
              </a:lnSpc>
              <a:buSzPct val="90000"/>
              <a:buFont typeface="Wingdings" panose="05000000000000000000" pitchFamily="2" charset="2"/>
              <a:buChar char="n"/>
            </a:pPr>
            <a:r>
              <a:rPr lang="zh-CN" altLang="zh-CN" sz="2600" dirty="0"/>
              <a:t>数据库管理系统建立在计算机硬件平台和操作系统之上，数据库存放在计算机存储设备中。</a:t>
            </a:r>
            <a:endParaRPr lang="en-US" altLang="zh-CN" sz="2600" dirty="0"/>
          </a:p>
          <a:p>
            <a:pPr algn="just" eaLnBrk="1" hangingPunct="1">
              <a:lnSpc>
                <a:spcPct val="140000"/>
              </a:lnSpc>
              <a:buSzPct val="90000"/>
              <a:buFont typeface="Wingdings" panose="05000000000000000000" pitchFamily="2" charset="2"/>
              <a:buChar char="n"/>
            </a:pPr>
            <a:r>
              <a:rPr lang="zh-CN" altLang="zh-CN" sz="2600" dirty="0"/>
              <a:t>硬件平台中</a:t>
            </a:r>
            <a:r>
              <a:rPr lang="zh-CN" altLang="zh-CN" sz="2600" dirty="0">
                <a:solidFill>
                  <a:srgbClr val="FF00FF"/>
                </a:solidFill>
              </a:rPr>
              <a:t>存储器</a:t>
            </a:r>
            <a:r>
              <a:rPr lang="zh-CN" altLang="zh-CN" sz="2600" dirty="0"/>
              <a:t>与</a:t>
            </a:r>
            <a:r>
              <a:rPr lang="zh-CN" altLang="zh-CN" sz="2600" dirty="0">
                <a:solidFill>
                  <a:srgbClr val="FF00FF"/>
                </a:solidFill>
              </a:rPr>
              <a:t>处理器技术</a:t>
            </a:r>
            <a:r>
              <a:rPr lang="zh-CN" altLang="zh-CN" sz="2600" dirty="0"/>
              <a:t>的升级推动了数据库技术从磁盘数据库到内存数据库的技术升级</a:t>
            </a:r>
            <a:endParaRPr lang="en-US" altLang="zh-CN" sz="2600" dirty="0"/>
          </a:p>
          <a:p>
            <a:pPr algn="just" eaLnBrk="1" hangingPunct="1">
              <a:lnSpc>
                <a:spcPct val="140000"/>
              </a:lnSpc>
              <a:buSzPct val="90000"/>
              <a:buFont typeface="Wingdings" panose="05000000000000000000" pitchFamily="2" charset="2"/>
              <a:buChar char="n"/>
            </a:pPr>
            <a:r>
              <a:rPr lang="zh-CN" altLang="zh-CN" sz="2600" dirty="0">
                <a:solidFill>
                  <a:srgbClr val="FF00FF"/>
                </a:solidFill>
              </a:rPr>
              <a:t>海量存储设备</a:t>
            </a:r>
            <a:r>
              <a:rPr lang="zh-CN" altLang="zh-CN" sz="2600" dirty="0"/>
              <a:t>与</a:t>
            </a:r>
            <a:r>
              <a:rPr lang="zh-CN" altLang="zh-CN" sz="2600" dirty="0">
                <a:solidFill>
                  <a:srgbClr val="FF00FF"/>
                </a:solidFill>
              </a:rPr>
              <a:t>高速处理器</a:t>
            </a:r>
            <a:r>
              <a:rPr lang="zh-CN" altLang="zh-CN" sz="2600" dirty="0"/>
              <a:t>的硬件特性成为新型数据库存储引擎和查询处理引擎设计的重要因素</a:t>
            </a:r>
            <a:endParaRPr lang="en-US" altLang="zh-CN" sz="26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软件平台</a:t>
            </a:r>
            <a:endParaRPr lang="zh-CN" altLang="en-US" sz="3600" dirty="0"/>
          </a:p>
        </p:txBody>
      </p:sp>
      <p:sp>
        <p:nvSpPr>
          <p:cNvPr id="168962" name="Rectangle 3"/>
          <p:cNvSpPr>
            <a:spLocks noGrp="1"/>
          </p:cNvSpPr>
          <p:nvPr>
            <p:ph idx="1"/>
          </p:nvPr>
        </p:nvSpPr>
        <p:spPr>
          <a:xfrm>
            <a:off x="1775460" y="1339850"/>
            <a:ext cx="10144125" cy="4965700"/>
          </a:xfrm>
          <a:solidFill>
            <a:schemeClr val="bg1"/>
          </a:solidFill>
        </p:spPr>
        <p:txBody>
          <a:bodyPr vert="horz" wrap="square" lIns="91440" tIns="45720" rIns="91440" bIns="45720" anchor="t" anchorCtr="0"/>
          <a:lstStyle/>
          <a:p>
            <a:pPr algn="just" eaLnBrk="1" hangingPunct="1">
              <a:lnSpc>
                <a:spcPct val="140000"/>
              </a:lnSpc>
              <a:buSzPct val="90000"/>
              <a:buFont typeface="Wingdings" panose="05000000000000000000" pitchFamily="2" charset="2"/>
              <a:buChar char="n"/>
            </a:pPr>
            <a:r>
              <a:rPr lang="zh-CN" altLang="en-US" sz="2600" dirty="0"/>
              <a:t>支持数据库管理系统运行的操作系统</a:t>
            </a:r>
            <a:endParaRPr lang="zh-CN" altLang="en-US" sz="2600" dirty="0"/>
          </a:p>
          <a:p>
            <a:pPr algn="just" eaLnBrk="1" hangingPunct="1">
              <a:lnSpc>
                <a:spcPct val="140000"/>
              </a:lnSpc>
              <a:buSzPct val="90000"/>
              <a:buFont typeface="Wingdings" panose="05000000000000000000" pitchFamily="2" charset="2"/>
              <a:buChar char="n"/>
            </a:pPr>
            <a:r>
              <a:rPr lang="zh-CN" altLang="en-US" sz="2600" dirty="0"/>
              <a:t>数据库管理系统</a:t>
            </a:r>
            <a:endParaRPr lang="en-US" altLang="zh-CN" sz="2600" dirty="0"/>
          </a:p>
          <a:p>
            <a:pPr algn="just" eaLnBrk="1" hangingPunct="1">
              <a:lnSpc>
                <a:spcPct val="140000"/>
              </a:lnSpc>
              <a:buSzPct val="90000"/>
              <a:buFont typeface="Wingdings" panose="05000000000000000000" pitchFamily="2" charset="2"/>
              <a:buChar char="n"/>
            </a:pPr>
            <a:r>
              <a:rPr lang="zh-CN" altLang="zh-CN" sz="2600" dirty="0"/>
              <a:t>开发应用系统的高级语言及其编译系统</a:t>
            </a:r>
            <a:endParaRPr lang="en-US" altLang="zh-CN" sz="2600" dirty="0"/>
          </a:p>
          <a:p>
            <a:pPr algn="just" eaLnBrk="1" hangingPunct="1">
              <a:lnSpc>
                <a:spcPct val="140000"/>
              </a:lnSpc>
              <a:buSzPct val="90000"/>
              <a:buFont typeface="Wingdings" panose="05000000000000000000" pitchFamily="2" charset="2"/>
              <a:buChar char="n"/>
            </a:pPr>
            <a:r>
              <a:rPr lang="zh-CN" altLang="en-US" sz="2600" dirty="0"/>
              <a:t>应用开发工具</a:t>
            </a:r>
            <a:endParaRPr lang="zh-CN" altLang="en-US" sz="2600" dirty="0"/>
          </a:p>
          <a:p>
            <a:pPr algn="just" eaLnBrk="1" hangingPunct="1">
              <a:lnSpc>
                <a:spcPct val="140000"/>
              </a:lnSpc>
              <a:buSzPct val="90000"/>
              <a:buFont typeface="Wingdings" panose="05000000000000000000" pitchFamily="2" charset="2"/>
              <a:buChar char="n"/>
            </a:pPr>
            <a:r>
              <a:rPr lang="zh-CN" altLang="en-US" sz="2600" dirty="0"/>
              <a:t>为特定应用背景开发的数据库应用系统</a:t>
            </a:r>
            <a:endParaRPr lang="zh-CN" altLang="en-US" sz="26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ChangeArrowheads="1"/>
          </p:cNvSpPr>
          <p:nvPr>
            <p:ph type="title"/>
          </p:nvPr>
        </p:nvSpPr>
        <p:spPr>
          <a:xfrm>
            <a:off x="1981200" y="-39687"/>
            <a:ext cx="8229600" cy="1138238"/>
          </a:xfrm>
        </p:spPr>
        <p:txBody>
          <a:bodyPr vert="horz" wrap="square" lIns="91440" tIns="45720" rIns="91440" bIns="45720" numCol="1" anchor="ctr" anchorCtr="0" compatLnSpc="1"/>
          <a:lstStyle/>
          <a:p>
            <a:pPr eaLnBrk="1" hangingPunct="1">
              <a:defRPr/>
            </a:pPr>
            <a:r>
              <a:rPr lang="en-US" altLang="zh-CN" sz="3600" dirty="0"/>
              <a:t>3.</a:t>
            </a:r>
            <a:r>
              <a:rPr lang="zh-CN" altLang="en-US" sz="3600" dirty="0"/>
              <a:t>人员</a:t>
            </a:r>
            <a:endParaRPr lang="zh-CN" altLang="en-US" sz="3600" dirty="0"/>
          </a:p>
        </p:txBody>
      </p:sp>
      <p:sp>
        <p:nvSpPr>
          <p:cNvPr id="169986" name="Rectangle 3"/>
          <p:cNvSpPr>
            <a:spLocks noGrp="1"/>
          </p:cNvSpPr>
          <p:nvPr>
            <p:ph idx="1"/>
          </p:nvPr>
        </p:nvSpPr>
        <p:spPr>
          <a:xfrm>
            <a:off x="2279650" y="1268730"/>
            <a:ext cx="9627235" cy="5031740"/>
          </a:xfrm>
          <a:solidFill>
            <a:schemeClr val="bg1"/>
          </a:solidFill>
        </p:spPr>
        <p:txBody>
          <a:bodyPr vert="horz" wrap="square" lIns="91440" tIns="45720" rIns="91440" bIns="45720" anchor="t" anchorCtr="0"/>
          <a:lstStyle/>
          <a:p>
            <a:pPr algn="just" eaLnBrk="1" hangingPunct="1">
              <a:lnSpc>
                <a:spcPct val="140000"/>
              </a:lnSpc>
              <a:buSzPct val="90000"/>
              <a:buFont typeface="Wingdings" panose="05000000000000000000" pitchFamily="2" charset="2"/>
              <a:buChar char="n"/>
            </a:pPr>
            <a:r>
              <a:rPr lang="zh-CN" altLang="en-US" dirty="0"/>
              <a:t>数据库管理员</a:t>
            </a:r>
            <a:endParaRPr lang="zh-CN" altLang="en-US" dirty="0"/>
          </a:p>
          <a:p>
            <a:pPr algn="just" eaLnBrk="1" hangingPunct="1">
              <a:lnSpc>
                <a:spcPct val="140000"/>
              </a:lnSpc>
              <a:buSzPct val="90000"/>
              <a:buFont typeface="Wingdings" panose="05000000000000000000" pitchFamily="2" charset="2"/>
              <a:buChar char="n"/>
            </a:pPr>
            <a:r>
              <a:rPr lang="zh-CN" altLang="en-US" dirty="0"/>
              <a:t>系统分析员和数据库设计人员</a:t>
            </a:r>
            <a:endParaRPr lang="zh-CN" altLang="en-US" dirty="0"/>
          </a:p>
          <a:p>
            <a:pPr algn="just" eaLnBrk="1" hangingPunct="1">
              <a:lnSpc>
                <a:spcPct val="140000"/>
              </a:lnSpc>
              <a:buSzPct val="90000"/>
              <a:buFont typeface="Wingdings" panose="05000000000000000000" pitchFamily="2" charset="2"/>
              <a:buChar char="n"/>
            </a:pPr>
            <a:r>
              <a:rPr lang="zh-CN" altLang="en-US" dirty="0"/>
              <a:t>应用程序员</a:t>
            </a:r>
            <a:endParaRPr lang="zh-CN" altLang="en-US" dirty="0"/>
          </a:p>
          <a:p>
            <a:pPr algn="just" eaLnBrk="1" hangingPunct="1">
              <a:lnSpc>
                <a:spcPct val="140000"/>
              </a:lnSpc>
              <a:buSzPct val="90000"/>
              <a:buFont typeface="Wingdings" panose="05000000000000000000" pitchFamily="2" charset="2"/>
              <a:buChar char="n"/>
            </a:pPr>
            <a:r>
              <a:rPr lang="zh-CN" altLang="en-US" dirty="0"/>
              <a:t>最终用户</a:t>
            </a:r>
            <a:endParaRPr lang="zh-CN" altLang="en-US" dirty="0"/>
          </a:p>
          <a:p>
            <a:pPr eaLnBrk="1" hangingPunct="1">
              <a:buFont typeface="Wingdings" panose="05000000000000000000" pitchFamily="2" charset="2"/>
              <a:buChar char="v"/>
            </a:pPr>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2342" t="292" r="-1" b="10092"/>
          <a:stretch>
            <a:fillRect/>
          </a:stretch>
        </p:blipFill>
        <p:spPr>
          <a:xfrm>
            <a:off x="3431704" y="1985798"/>
            <a:ext cx="4920616" cy="3762375"/>
          </a:xfrm>
          <a:prstGeom prst="rect">
            <a:avLst/>
          </a:prstGeom>
        </p:spPr>
      </p:pic>
      <p:sp>
        <p:nvSpPr>
          <p:cNvPr id="171009" name="Rectangle 1026"/>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人员（续）</a:t>
            </a:r>
            <a:endParaRPr lang="zh-CN" altLang="en-US" sz="3600" dirty="0">
              <a:ea typeface="Arial" panose="020B0604020202020204" pitchFamily="34" charset="0"/>
            </a:endParaRPr>
          </a:p>
        </p:txBody>
      </p:sp>
      <p:sp>
        <p:nvSpPr>
          <p:cNvPr id="171010" name="Rectangle 1027"/>
          <p:cNvSpPr>
            <a:spLocks noGrp="1"/>
          </p:cNvSpPr>
          <p:nvPr>
            <p:ph idx="1"/>
          </p:nvPr>
        </p:nvSpPr>
        <p:spPr>
          <a:xfrm>
            <a:off x="4163714" y="5989725"/>
            <a:ext cx="4105275" cy="304800"/>
          </a:xfrm>
          <a:solidFill>
            <a:schemeClr val="bg1"/>
          </a:solidFill>
        </p:spPr>
        <p:txBody>
          <a:bodyPr vert="horz" wrap="square" lIns="91440" tIns="45720" rIns="91440" bIns="45720" anchor="t" anchorCtr="0">
            <a:normAutofit fontScale="92500"/>
          </a:bodyPr>
          <a:lstStyle/>
          <a:p>
            <a:pPr eaLnBrk="1" hangingPunct="1">
              <a:lnSpc>
                <a:spcPct val="80000"/>
              </a:lnSpc>
              <a:buNone/>
            </a:pPr>
            <a:r>
              <a:rPr lang="zh-CN" altLang="en-US" sz="1800" dirty="0"/>
              <a:t>图</a:t>
            </a:r>
            <a:r>
              <a:rPr lang="en-US" altLang="zh-CN" sz="1800" dirty="0"/>
              <a:t>1.16  </a:t>
            </a:r>
            <a:r>
              <a:rPr lang="zh-CN" altLang="en-US" sz="1800" dirty="0"/>
              <a:t>数据库系统各种人员的数据视图 </a:t>
            </a:r>
            <a:endParaRPr lang="zh-CN" altLang="en-US" sz="1800" dirty="0"/>
          </a:p>
        </p:txBody>
      </p:sp>
      <p:sp>
        <p:nvSpPr>
          <p:cNvPr id="171011" name="Rectangle 1029"/>
          <p:cNvSpPr/>
          <p:nvPr/>
        </p:nvSpPr>
        <p:spPr>
          <a:xfrm>
            <a:off x="1055440" y="1302072"/>
            <a:ext cx="10297144" cy="491481"/>
          </a:xfrm>
          <a:prstGeom prst="rect">
            <a:avLst/>
          </a:prstGeom>
          <a:solidFill>
            <a:schemeClr val="bg1"/>
          </a:solidFill>
          <a:ln w="25400">
            <a:noFill/>
          </a:ln>
        </p:spPr>
        <p:txBody>
          <a:bodyPr wrap="square" anchor="ctr" anchorCtr="0">
            <a:spAutoFit/>
          </a:bodyPr>
          <a:lstStyle/>
          <a:p>
            <a:pPr>
              <a:lnSpc>
                <a:spcPct val="120000"/>
              </a:lnSpc>
              <a:buFont typeface="Wingdings" panose="05000000000000000000" pitchFamily="2" charset="2"/>
              <a:buChar char="n"/>
            </a:pPr>
            <a:r>
              <a:rPr lang="zh-CN" altLang="en-US" sz="2400" b="1" dirty="0"/>
              <a:t>不同的人员各司其职，涉及不同数据抽象级别，具有不同的数据视图</a:t>
            </a:r>
            <a:endParaRPr lang="zh-CN" altLang="en-US" sz="2400" b="1" dirty="0"/>
          </a:p>
        </p:txBody>
      </p:sp>
      <p:sp>
        <p:nvSpPr>
          <p:cNvPr id="171013" name="矩形 1"/>
          <p:cNvSpPr/>
          <p:nvPr/>
        </p:nvSpPr>
        <p:spPr>
          <a:xfrm>
            <a:off x="3616326" y="2014539"/>
            <a:ext cx="1255713" cy="3762375"/>
          </a:xfrm>
          <a:prstGeom prst="rect">
            <a:avLst/>
          </a:prstGeom>
          <a:noFill/>
          <a:ln w="34925" cap="flat" cmpd="sng">
            <a:solidFill>
              <a:srgbClr val="00B050"/>
            </a:solidFill>
            <a:prstDash val="solid"/>
            <a:round/>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171014" name="思想气泡: 云 3"/>
          <p:cNvSpPr/>
          <p:nvPr/>
        </p:nvSpPr>
        <p:spPr>
          <a:xfrm>
            <a:off x="2135188" y="3429001"/>
            <a:ext cx="914400" cy="612775"/>
          </a:xfrm>
          <a:prstGeom prst="cloudCallout">
            <a:avLst>
              <a:gd name="adj1" fmla="val -20833"/>
              <a:gd name="adj2" fmla="val 62500"/>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171015" name="对话气泡: 椭圆形 4"/>
          <p:cNvSpPr/>
          <p:nvPr/>
        </p:nvSpPr>
        <p:spPr>
          <a:xfrm>
            <a:off x="1981200" y="2963864"/>
            <a:ext cx="1068388" cy="612775"/>
          </a:xfrm>
          <a:prstGeom prst="wedgeEllipseCallout">
            <a:avLst>
              <a:gd name="adj1" fmla="val 100060"/>
              <a:gd name="adj2" fmla="val 26991"/>
            </a:avLst>
          </a:prstGeom>
          <a:solidFill>
            <a:srgbClr val="00B050"/>
          </a:solidFill>
          <a:ln w="9525" cap="flat" cmpd="sng">
            <a:solidFill>
              <a:srgbClr val="00B050"/>
            </a:solidFill>
            <a:prstDash val="solid"/>
            <a:round/>
            <a:headEnd type="none" w="med" len="med"/>
            <a:tailEnd type="none" w="med" len="med"/>
          </a:ln>
        </p:spPr>
        <p:txBody>
          <a:bodyPr anchor="t" anchorCtr="0"/>
          <a:lstStyle/>
          <a:p>
            <a:r>
              <a:rPr lang="zh-CN" altLang="en-US" sz="2000" b="1" dirty="0"/>
              <a:t>人员</a:t>
            </a:r>
            <a:endParaRPr lang="zh-CN" altLang="en-US" sz="2000" b="1"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1</a:t>
            </a:r>
            <a:r>
              <a:rPr lang="zh-CN" altLang="en-US" sz="3600" dirty="0"/>
              <a:t>）</a:t>
            </a:r>
            <a:r>
              <a:rPr lang="en-US" altLang="zh-CN" sz="3600" dirty="0"/>
              <a:t> </a:t>
            </a:r>
            <a:r>
              <a:rPr lang="zh-CN" altLang="en-US" sz="3600" dirty="0"/>
              <a:t>数据库管理员（</a:t>
            </a:r>
            <a:r>
              <a:rPr lang="en-US" altLang="zh-CN" sz="3600" dirty="0"/>
              <a:t>DBA</a:t>
            </a:r>
            <a:r>
              <a:rPr lang="zh-CN" altLang="en-US" sz="3600" dirty="0"/>
              <a:t>）</a:t>
            </a:r>
            <a:endParaRPr lang="en-US" altLang="zh-CN" sz="3600" dirty="0"/>
          </a:p>
        </p:txBody>
      </p:sp>
      <p:sp>
        <p:nvSpPr>
          <p:cNvPr id="173059" name="Rectangle 3"/>
          <p:cNvSpPr>
            <a:spLocks noGrp="1" noChangeArrowheads="1"/>
          </p:cNvSpPr>
          <p:nvPr>
            <p:ph idx="1"/>
          </p:nvPr>
        </p:nvSpPr>
        <p:spPr>
          <a:xfrm>
            <a:off x="983615" y="1146175"/>
            <a:ext cx="10937240" cy="5153660"/>
          </a:xfrm>
          <a:solidFill>
            <a:schemeClr val="bg1"/>
          </a:solidFill>
        </p:spPr>
        <p:txBody>
          <a:bodyPr vert="horz" wrap="square" lIns="91440" tIns="45720" rIns="91440" bIns="45720" numCol="1" anchor="t" anchorCtr="0" compatLnSpc="1"/>
          <a:lstStyle/>
          <a:p>
            <a:pPr algn="just" eaLnBrk="1" hangingPunct="1">
              <a:lnSpc>
                <a:spcPct val="120000"/>
              </a:lnSpc>
              <a:buSzTx/>
              <a:buNone/>
              <a:defRPr/>
            </a:pPr>
            <a:r>
              <a:rPr lang="zh-CN" altLang="en-US" dirty="0"/>
              <a:t>主要职责： </a:t>
            </a:r>
            <a:endParaRPr lang="zh-CN" altLang="en-US" dirty="0"/>
          </a:p>
          <a:p>
            <a:pPr lvl="1" algn="just" eaLnBrk="1" hangingPunct="1">
              <a:lnSpc>
                <a:spcPct val="120000"/>
              </a:lnSpc>
              <a:buSzPct val="90000"/>
              <a:defRPr/>
            </a:pPr>
            <a:r>
              <a:rPr lang="zh-CN" altLang="en-US" sz="2600" dirty="0">
                <a:latin typeface="宋体" panose="02010600030101010101" pitchFamily="2" charset="-122"/>
                <a:cs typeface="Times New Roman" panose="02020603050405020304" pitchFamily="18" charset="0"/>
              </a:rPr>
              <a:t>①</a:t>
            </a:r>
            <a:r>
              <a:rPr lang="zh-CN" altLang="zh-CN" sz="2600" dirty="0">
                <a:cs typeface="Times New Roman" panose="02020603050405020304" pitchFamily="18" charset="0"/>
              </a:rPr>
              <a:t>设计与定义数据库</a:t>
            </a:r>
            <a:endParaRPr lang="en-US" altLang="zh-CN" sz="2600" dirty="0">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en-US" altLang="zh-CN" sz="2200" kern="1050" dirty="0">
                <a:cs typeface="Arial" panose="020B0604020202020204" pitchFamily="34" charset="0"/>
              </a:rPr>
              <a:t>DBA</a:t>
            </a:r>
            <a:r>
              <a:rPr lang="zh-CN" altLang="zh-CN" sz="2200" kern="1050" dirty="0">
                <a:cs typeface="Arial" panose="020B0604020202020204" pitchFamily="34" charset="0"/>
              </a:rPr>
              <a:t>必</a:t>
            </a:r>
            <a:r>
              <a:rPr lang="zh-CN" altLang="zh-CN" sz="2200" kern="1050" dirty="0">
                <a:ea typeface="宋体" panose="02010600030101010101" pitchFamily="2" charset="-122"/>
                <a:cs typeface="Times New Roman" panose="02020603050405020304" pitchFamily="18" charset="0"/>
              </a:rPr>
              <a:t>须参与数据库设计的全过程</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与用户、应用开发人员、系统分析员密切结合</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设计概念模式、数据库模式以及各个应用的外模式</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熟悉</a:t>
            </a:r>
            <a:r>
              <a:rPr lang="en-US" altLang="zh-CN" sz="2200" kern="1050" dirty="0">
                <a:ea typeface="宋体" panose="02010600030101010101" pitchFamily="2" charset="-122"/>
                <a:cs typeface="Times New Roman" panose="02020603050405020304" pitchFamily="18" charset="0"/>
              </a:rPr>
              <a:t>DBMS</a:t>
            </a:r>
            <a:r>
              <a:rPr lang="zh-CN" altLang="zh-CN" sz="2200" kern="1050" dirty="0">
                <a:ea typeface="宋体" panose="02010600030101010101" pitchFamily="2" charset="-122"/>
                <a:cs typeface="Times New Roman" panose="02020603050405020304" pitchFamily="18" charset="0"/>
              </a:rPr>
              <a:t>产品</a:t>
            </a:r>
            <a:r>
              <a:rPr lang="zh-CN" altLang="en-US" sz="2200" kern="1050" dirty="0">
                <a:ea typeface="宋体" panose="02010600030101010101" pitchFamily="2" charset="-122"/>
                <a:cs typeface="Times New Roman" panose="02020603050405020304" pitchFamily="18" charset="0"/>
              </a:rPr>
              <a:t>，</a:t>
            </a:r>
            <a:r>
              <a:rPr lang="zh-CN" altLang="zh-CN" sz="2200" kern="1050" dirty="0">
                <a:ea typeface="宋体" panose="02010600030101010101" pitchFamily="2" charset="-122"/>
                <a:cs typeface="Times New Roman" panose="02020603050405020304" pitchFamily="18" charset="0"/>
              </a:rPr>
              <a:t>决定数据库的存储结构和存取策略，设计数据库的内模式</a:t>
            </a:r>
            <a:endParaRPr lang="en-US" altLang="zh-CN" sz="2200" dirty="0">
              <a:cs typeface="+mn-ea"/>
            </a:endParaRPr>
          </a:p>
          <a:p>
            <a:pPr lvl="1" algn="just" eaLnBrk="1" hangingPunct="1">
              <a:lnSpc>
                <a:spcPct val="120000"/>
              </a:lnSpc>
              <a:buSzPct val="90000"/>
              <a:defRPr/>
            </a:pPr>
            <a:r>
              <a:rPr lang="zh-CN" altLang="en-US" sz="2600" dirty="0">
                <a:latin typeface="宋体" panose="02010600030101010101" pitchFamily="2" charset="-122"/>
                <a:cs typeface="Times New Roman" panose="02020603050405020304" pitchFamily="18" charset="0"/>
              </a:rPr>
              <a:t>②</a:t>
            </a:r>
            <a:r>
              <a:rPr lang="zh-CN" altLang="zh-CN" sz="2600" dirty="0">
                <a:cs typeface="Times New Roman" panose="02020603050405020304" pitchFamily="18" charset="0"/>
              </a:rPr>
              <a:t>帮助最终用户使用数据库系统</a:t>
            </a:r>
            <a:endParaRPr lang="zh-CN" altLang="en-US" sz="2600" dirty="0">
              <a:cs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1.1.1  </a:t>
            </a:r>
            <a:r>
              <a:rPr lang="zh-CN" altLang="en-US" sz="3600" dirty="0"/>
              <a:t>数据库的</a:t>
            </a:r>
            <a:r>
              <a:rPr lang="en-US" altLang="zh-CN" sz="3600" dirty="0"/>
              <a:t>4</a:t>
            </a:r>
            <a:r>
              <a:rPr lang="zh-CN" altLang="en-US" sz="3600" dirty="0"/>
              <a:t>个基本概念</a:t>
            </a:r>
            <a:endParaRPr lang="zh-CN" altLang="en-US" sz="4400" dirty="0">
              <a:latin typeface="宋体" panose="02010600030101010101" pitchFamily="2" charset="-122"/>
            </a:endParaRPr>
          </a:p>
        </p:txBody>
      </p:sp>
      <p:sp>
        <p:nvSpPr>
          <p:cNvPr id="30723" name="Rectangle 3"/>
          <p:cNvSpPr>
            <a:spLocks noGrp="1"/>
          </p:cNvSpPr>
          <p:nvPr>
            <p:ph idx="1"/>
          </p:nvPr>
        </p:nvSpPr>
        <p:spPr>
          <a:xfrm>
            <a:off x="839470" y="1340485"/>
            <a:ext cx="11292840" cy="5013325"/>
          </a:xfrm>
          <a:solidFill>
            <a:schemeClr val="bg1"/>
          </a:solidFill>
        </p:spPr>
        <p:txBody>
          <a:bodyPr vert="horz" wrap="square" lIns="91440" tIns="45720" rIns="91440" bIns="45720" anchor="t" anchorCtr="0"/>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a:t>
            </a:r>
            <a:r>
              <a:rPr lang="en-US" altLang="zh-CN" kern="1050" noProof="1"/>
              <a:t>Data</a:t>
            </a:r>
            <a:r>
              <a:rPr lang="zh-CN" altLang="en-US" kern="1050" noProof="1"/>
              <a:t>）</a:t>
            </a:r>
            <a:endParaRPr lang="zh-CN" altLang="en-US" kern="1050" noProof="1"/>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数据库（</a:t>
            </a:r>
            <a:r>
              <a:rPr lang="en-US" altLang="zh-CN" kern="1050" noProof="1"/>
              <a:t>DataBase</a:t>
            </a:r>
            <a:r>
              <a:rPr lang="zh-CN" altLang="en-US" kern="1050" noProof="1"/>
              <a:t>，</a:t>
            </a:r>
            <a:r>
              <a:rPr lang="en-US" altLang="zh-CN" kern="1050" noProof="1"/>
              <a:t>DB</a:t>
            </a:r>
            <a:r>
              <a:rPr lang="zh-CN" altLang="en-US" kern="1050" noProof="1"/>
              <a:t>）</a:t>
            </a:r>
            <a:endParaRPr lang="en-US" altLang="zh-CN" kern="1050" noProof="1"/>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数据库管理系统（</a:t>
            </a:r>
            <a:r>
              <a:rPr lang="en-US" altLang="zh-CN" kern="1050" noProof="1"/>
              <a:t>DataBase</a:t>
            </a:r>
            <a:r>
              <a:rPr lang="zh-CN" altLang="en-US" kern="1050" noProof="1"/>
              <a:t> </a:t>
            </a:r>
            <a:r>
              <a:rPr lang="en-US" altLang="zh-CN" kern="1050" noProof="1"/>
              <a:t>Management</a:t>
            </a:r>
            <a:r>
              <a:rPr lang="zh-CN" altLang="en-US" kern="1050" noProof="1"/>
              <a:t> </a:t>
            </a:r>
            <a:r>
              <a:rPr lang="en-US" altLang="zh-CN" kern="1050" noProof="1"/>
              <a:t>System</a:t>
            </a:r>
            <a:r>
              <a:rPr lang="zh-CN" altLang="en-US" kern="1050" noProof="1"/>
              <a:t>，</a:t>
            </a:r>
            <a:r>
              <a:rPr lang="en-US" altLang="zh-CN" kern="1050" noProof="1"/>
              <a:t>DBMS</a:t>
            </a:r>
            <a:r>
              <a:rPr lang="zh-CN" altLang="en-US" kern="1050" noProof="1"/>
              <a:t>）</a:t>
            </a:r>
            <a:endParaRPr lang="en-US" altLang="zh-CN" kern="1050" noProof="1"/>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数据库系统（</a:t>
            </a:r>
            <a:r>
              <a:rPr lang="en-US" altLang="zh-CN" kern="1050" noProof="1"/>
              <a:t>DataBase</a:t>
            </a:r>
            <a:r>
              <a:rPr lang="zh-CN" altLang="en-US" kern="1050" noProof="1"/>
              <a:t> </a:t>
            </a:r>
            <a:r>
              <a:rPr lang="en-US" altLang="zh-CN" kern="1050" noProof="1"/>
              <a:t>System</a:t>
            </a:r>
            <a:r>
              <a:rPr lang="zh-CN" altLang="en-US" kern="1050" noProof="1"/>
              <a:t>，</a:t>
            </a:r>
            <a:r>
              <a:rPr lang="en-US" altLang="zh-CN" kern="1050" noProof="1"/>
              <a:t>DBS</a:t>
            </a:r>
            <a:r>
              <a:rPr lang="zh-CN" altLang="en-US" kern="1050" noProof="1"/>
              <a:t>）</a:t>
            </a:r>
            <a:endParaRPr lang="en-US" altLang="zh-CN" kern="1050" noProof="1"/>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p:cNvSpPr>
          <p:nvPr>
            <p:ph type="title"/>
          </p:nvPr>
        </p:nvSpPr>
        <p:spPr/>
        <p:txBody>
          <a:bodyPr vert="horz" wrap="square" lIns="91440" tIns="45720" rIns="91440" bIns="45720" anchor="ctr" anchorCtr="0"/>
          <a:lstStyle/>
          <a:p>
            <a:pPr eaLnBrk="1" hangingPunct="1">
              <a:buNone/>
            </a:pPr>
            <a:r>
              <a:rPr lang="zh-CN" altLang="en-US" sz="3600" dirty="0"/>
              <a:t>数据库管理员（续）</a:t>
            </a:r>
            <a:endParaRPr lang="en-US" altLang="zh-CN" sz="3600" dirty="0"/>
          </a:p>
        </p:txBody>
      </p:sp>
      <p:sp>
        <p:nvSpPr>
          <p:cNvPr id="173059" name="Rectangle 3"/>
          <p:cNvSpPr>
            <a:spLocks noGrp="1" noChangeArrowheads="1"/>
          </p:cNvSpPr>
          <p:nvPr>
            <p:ph idx="1"/>
          </p:nvPr>
        </p:nvSpPr>
        <p:spPr>
          <a:xfrm>
            <a:off x="1343660" y="1146175"/>
            <a:ext cx="10572750" cy="5217795"/>
          </a:xfrm>
          <a:solidFill>
            <a:schemeClr val="bg1"/>
          </a:solidFill>
        </p:spPr>
        <p:txBody>
          <a:bodyPr vert="horz" wrap="square" lIns="91440" tIns="45720" rIns="91440" bIns="45720" numCol="1" anchor="t" anchorCtr="0" compatLnSpc="1"/>
          <a:lstStyle/>
          <a:p>
            <a:pPr algn="just" eaLnBrk="1" hangingPunct="1">
              <a:lnSpc>
                <a:spcPct val="160000"/>
              </a:lnSpc>
              <a:buSzTx/>
              <a:buNone/>
              <a:defRPr/>
            </a:pPr>
            <a:r>
              <a:rPr lang="zh-CN" altLang="en-US" dirty="0"/>
              <a:t>主要职责： </a:t>
            </a:r>
            <a:endParaRPr lang="zh-CN" altLang="en-US" dirty="0"/>
          </a:p>
          <a:p>
            <a:pPr lvl="1" algn="just" eaLnBrk="1" hangingPunct="1">
              <a:lnSpc>
                <a:spcPct val="150000"/>
              </a:lnSpc>
              <a:buSzPct val="90000"/>
              <a:defRPr/>
            </a:pPr>
            <a:r>
              <a:rPr lang="zh-CN" altLang="en-US" sz="2600" dirty="0">
                <a:latin typeface="宋体" panose="02010600030101010101" pitchFamily="2" charset="-122"/>
                <a:cs typeface="Times New Roman" panose="02020603050405020304" pitchFamily="18" charset="0"/>
              </a:rPr>
              <a:t>③</a:t>
            </a:r>
            <a:r>
              <a:rPr lang="zh-CN" altLang="zh-CN" sz="2600" dirty="0">
                <a:cs typeface="Times New Roman" panose="02020603050405020304" pitchFamily="18" charset="0"/>
              </a:rPr>
              <a:t>负责数据库系统的运维工作</a:t>
            </a:r>
            <a:endParaRPr lang="en-US" altLang="zh-CN" sz="2600"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en-US" altLang="zh-CN" sz="2200" kern="1050" dirty="0">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负责监视数据库系统的运行情况</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及时处理运行过程中出现的问题</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控制不同用户访问数据库的权限</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收集数据库的审计信息，</a:t>
            </a:r>
            <a:r>
              <a:rPr lang="zh-CN" altLang="zh-CN" sz="2200" kern="1050" dirty="0">
                <a:latin typeface="Times New Roman" panose="02020603050405020304" pitchFamily="18" charset="0"/>
                <a:ea typeface="宋体" panose="02010600030101010101" pitchFamily="2" charset="-122"/>
                <a:cs typeface="Times New Roman" panose="02020603050405020304" pitchFamily="18" charset="0"/>
              </a:rPr>
              <a:t>保证数据库的安全性和完整性</a:t>
            </a:r>
            <a:endParaRPr lang="en-US" altLang="zh-CN" sz="2200" dirty="0">
              <a:cs typeface="Times New Roman" panose="02020603050405020304" pitchFamily="18"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数据库管理员（续）</a:t>
            </a:r>
            <a:endParaRPr lang="en-US" altLang="zh-CN" sz="3600" dirty="0"/>
          </a:p>
        </p:txBody>
      </p:sp>
      <p:sp>
        <p:nvSpPr>
          <p:cNvPr id="173059" name="Rectangle 3"/>
          <p:cNvSpPr>
            <a:spLocks noGrp="1" noChangeArrowheads="1"/>
          </p:cNvSpPr>
          <p:nvPr>
            <p:ph idx="1"/>
          </p:nvPr>
        </p:nvSpPr>
        <p:spPr>
          <a:xfrm>
            <a:off x="839470" y="1146175"/>
            <a:ext cx="11162030" cy="5099685"/>
          </a:xfrm>
          <a:solidFill>
            <a:schemeClr val="bg1"/>
          </a:solidFill>
        </p:spPr>
        <p:txBody>
          <a:bodyPr vert="horz" wrap="square" lIns="91440" tIns="45720" rIns="91440" bIns="45720" numCol="1" anchor="t" anchorCtr="0" compatLnSpc="1"/>
          <a:lstStyle/>
          <a:p>
            <a:pPr algn="just" eaLnBrk="1" hangingPunct="1">
              <a:lnSpc>
                <a:spcPct val="160000"/>
              </a:lnSpc>
              <a:buSzTx/>
              <a:buNone/>
              <a:defRPr/>
            </a:pPr>
            <a:r>
              <a:rPr lang="zh-CN" altLang="en-US" dirty="0"/>
              <a:t>主要职责： </a:t>
            </a:r>
            <a:endParaRPr lang="zh-CN" altLang="en-US" dirty="0"/>
          </a:p>
          <a:p>
            <a:pPr lvl="1" algn="just" eaLnBrk="1" hangingPunct="1">
              <a:lnSpc>
                <a:spcPct val="150000"/>
              </a:lnSpc>
              <a:buSzPct val="90000"/>
              <a:defRPr/>
            </a:pPr>
            <a:r>
              <a:rPr lang="zh-CN" altLang="en-US" dirty="0">
                <a:latin typeface="宋体" panose="02010600030101010101" pitchFamily="2" charset="-122"/>
                <a:cs typeface="Times New Roman" panose="02020603050405020304" pitchFamily="18" charset="0"/>
              </a:rPr>
              <a:t>④</a:t>
            </a:r>
            <a:r>
              <a:rPr lang="zh-CN" altLang="zh-CN" dirty="0">
                <a:cs typeface="Times New Roman" panose="02020603050405020304" pitchFamily="18" charset="0"/>
              </a:rPr>
              <a:t>改进和重组数据库系统，调优数据库系统的性能</a:t>
            </a:r>
            <a:endParaRPr lang="en-US" altLang="zh-CN"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en-US" altLang="zh-CN" kern="1050" dirty="0">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负责监视、分析数据库系统的性能，包括空间利用率和处理效率</a:t>
            </a:r>
            <a:r>
              <a:rPr lang="zh-CN" altLang="en-US" sz="2200" kern="1050" dirty="0">
                <a:ea typeface="宋体" panose="02010600030101010101" pitchFamily="2" charset="-122"/>
                <a:cs typeface="Times New Roman" panose="02020603050405020304" pitchFamily="18" charset="0"/>
              </a:rPr>
              <a:t>。</a:t>
            </a:r>
            <a:r>
              <a:rPr lang="zh-CN" altLang="zh-CN" sz="2200" kern="1050" dirty="0">
                <a:ea typeface="宋体" panose="02010600030101010101" pitchFamily="2" charset="-122"/>
                <a:cs typeface="Times New Roman" panose="02020603050405020304" pitchFamily="18" charset="0"/>
              </a:rPr>
              <a:t>根据实际应用环境不断改进数据库设计</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数据库运行过程中不断地插入、删除、修改数据，</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要定期地或按一定的策略对数据库进行重组织</a:t>
            </a:r>
            <a:endParaRPr lang="en-US" altLang="zh-CN" sz="2200" dirty="0">
              <a:cs typeface="Times New Roman" panose="02020603050405020304" pitchFamily="18"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数据库管理员（续）</a:t>
            </a:r>
            <a:endParaRPr lang="en-US" altLang="zh-CN" sz="3600" dirty="0"/>
          </a:p>
        </p:txBody>
      </p:sp>
      <p:sp>
        <p:nvSpPr>
          <p:cNvPr id="173059" name="Rectangle 3"/>
          <p:cNvSpPr>
            <a:spLocks noGrp="1" noChangeArrowheads="1"/>
          </p:cNvSpPr>
          <p:nvPr>
            <p:ph idx="1"/>
          </p:nvPr>
        </p:nvSpPr>
        <p:spPr>
          <a:xfrm>
            <a:off x="1055370" y="936625"/>
            <a:ext cx="10915650" cy="5382895"/>
          </a:xfrm>
          <a:solidFill>
            <a:schemeClr val="bg1"/>
          </a:solidFill>
        </p:spPr>
        <p:txBody>
          <a:bodyPr vert="horz" wrap="square" lIns="91440" tIns="45720" rIns="91440" bIns="45720" numCol="1" anchor="t" anchorCtr="0" compatLnSpc="1">
            <a:normAutofit/>
          </a:bodyPr>
          <a:lstStyle/>
          <a:p>
            <a:pPr algn="just" eaLnBrk="1" hangingPunct="1">
              <a:lnSpc>
                <a:spcPct val="160000"/>
              </a:lnSpc>
              <a:buSzTx/>
              <a:buNone/>
              <a:defRPr/>
            </a:pPr>
            <a:r>
              <a:rPr lang="zh-CN" altLang="en-US" dirty="0"/>
              <a:t>主要职责： </a:t>
            </a:r>
            <a:endParaRPr lang="zh-CN" altLang="en-US" dirty="0"/>
          </a:p>
          <a:p>
            <a:pPr lvl="1" algn="just" eaLnBrk="1" hangingPunct="1">
              <a:lnSpc>
                <a:spcPct val="150000"/>
              </a:lnSpc>
              <a:buSzPct val="90000"/>
              <a:defRPr/>
            </a:pPr>
            <a:r>
              <a:rPr lang="zh-CN" altLang="en-US" dirty="0">
                <a:latin typeface="宋体" panose="02010600030101010101" pitchFamily="2" charset="-122"/>
                <a:cs typeface="Times New Roman" panose="02020603050405020304" pitchFamily="18" charset="0"/>
              </a:rPr>
              <a:t>⑤</a:t>
            </a:r>
            <a:r>
              <a:rPr lang="zh-CN" altLang="zh-CN" dirty="0">
                <a:cs typeface="Times New Roman" panose="02020603050405020304" pitchFamily="18" charset="0"/>
              </a:rPr>
              <a:t>转储与恢复数据库</a:t>
            </a:r>
            <a:endParaRPr lang="en-US" altLang="zh-CN"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为减少硬件、软件或人为故障对数据库系统的破坏，</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必须定义和实施适当的后援和恢复策略</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一旦系统故障，</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必须能够在最短时间内把数据库恢复到某一正确状态</a:t>
            </a:r>
            <a:endParaRPr lang="en-US" altLang="zh-CN" sz="2200" dirty="0">
              <a:cs typeface="Times New Roman" panose="02020603050405020304" pitchFamily="18" charset="0"/>
            </a:endParaRPr>
          </a:p>
          <a:p>
            <a:pPr lvl="1" algn="just" eaLnBrk="1" hangingPunct="1">
              <a:lnSpc>
                <a:spcPct val="150000"/>
              </a:lnSpc>
              <a:buSzPct val="90000"/>
              <a:defRPr/>
            </a:pPr>
            <a:r>
              <a:rPr lang="zh-CN" altLang="en-US" dirty="0">
                <a:latin typeface="宋体" panose="02010600030101010101" pitchFamily="2" charset="-122"/>
                <a:cs typeface="Times New Roman" panose="02020603050405020304" pitchFamily="18" charset="0"/>
              </a:rPr>
              <a:t>⑥</a:t>
            </a:r>
            <a:r>
              <a:rPr lang="zh-CN" altLang="zh-CN" dirty="0">
                <a:cs typeface="Times New Roman" panose="02020603050405020304" pitchFamily="18" charset="0"/>
              </a:rPr>
              <a:t>重构数据库</a:t>
            </a:r>
            <a:endParaRPr lang="en-US" altLang="zh-CN"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用户应用需求改变时，</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需要重新构造数据库，包括修改内模式或模式</a:t>
            </a:r>
            <a:endParaRPr lang="en-US" altLang="zh-CN" sz="2200" kern="1050" dirty="0">
              <a:ea typeface="宋体" panose="02010600030101010101" pitchFamily="2" charset="-122"/>
              <a:cs typeface="Times New Roman" panose="02020603050405020304" pitchFamily="18"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a:t>
            </a:r>
            <a:r>
              <a:rPr lang="en-US" altLang="zh-CN" sz="3600" dirty="0"/>
              <a:t>2</a:t>
            </a:r>
            <a:r>
              <a:rPr lang="zh-CN" altLang="en-US" sz="3600" dirty="0"/>
              <a:t>）</a:t>
            </a:r>
            <a:r>
              <a:rPr lang="en-US" altLang="zh-CN" sz="3600" dirty="0"/>
              <a:t> </a:t>
            </a:r>
            <a:r>
              <a:rPr lang="zh-CN" altLang="en-US" sz="3600" dirty="0"/>
              <a:t>系统分析员和数据库设计人员 </a:t>
            </a:r>
            <a:endParaRPr lang="zh-CN" altLang="en-US" sz="3600" dirty="0"/>
          </a:p>
        </p:txBody>
      </p:sp>
      <p:sp>
        <p:nvSpPr>
          <p:cNvPr id="176130" name="Rectangle 3"/>
          <p:cNvSpPr>
            <a:spLocks noGrp="1"/>
          </p:cNvSpPr>
          <p:nvPr>
            <p:ph idx="1"/>
          </p:nvPr>
        </p:nvSpPr>
        <p:spPr>
          <a:xfrm>
            <a:off x="616585" y="1113155"/>
            <a:ext cx="11403965" cy="5224145"/>
          </a:xfrm>
          <a:solidFill>
            <a:schemeClr val="bg1"/>
          </a:solidFill>
        </p:spPr>
        <p:txBody>
          <a:bodyPr vert="horz" wrap="square" lIns="91440" tIns="45720" rIns="91440" bIns="45720" anchor="t" anchorCtr="0"/>
          <a:lstStyle/>
          <a:p>
            <a:pPr lvl="1" algn="just" eaLnBrk="1" hangingPunct="1">
              <a:spcAft>
                <a:spcPct val="30000"/>
              </a:spcAft>
            </a:pPr>
            <a:endParaRPr lang="en-US" altLang="zh-CN" dirty="0"/>
          </a:p>
          <a:p>
            <a:pPr lvl="1" algn="just" eaLnBrk="1" hangingPunct="1">
              <a:spcAft>
                <a:spcPct val="30000"/>
              </a:spcAft>
            </a:pPr>
            <a:r>
              <a:rPr lang="zh-CN" altLang="en-US" dirty="0" smtClean="0"/>
              <a:t> 负责</a:t>
            </a:r>
            <a:r>
              <a:rPr lang="zh-CN" altLang="en-US" dirty="0"/>
              <a:t>应用系统的需求分析与规范说明，进行总体设计</a:t>
            </a:r>
            <a:endParaRPr lang="en-US" altLang="zh-CN" dirty="0"/>
          </a:p>
          <a:p>
            <a:pPr lvl="1" algn="just" eaLnBrk="1" hangingPunct="1">
              <a:spcAft>
                <a:spcPct val="30000"/>
              </a:spcAft>
            </a:pPr>
            <a:r>
              <a:rPr lang="zh-CN" altLang="en-US" dirty="0" smtClean="0"/>
              <a:t> 与</a:t>
            </a:r>
            <a:r>
              <a:rPr lang="zh-CN" altLang="en-US" dirty="0"/>
              <a:t>用户及</a:t>
            </a:r>
            <a:r>
              <a:rPr lang="en-US" altLang="zh-CN" dirty="0"/>
              <a:t>DBA</a:t>
            </a:r>
            <a:r>
              <a:rPr lang="zh-CN" altLang="en-US" dirty="0"/>
              <a:t>结合，进行数据库各级模式的设计</a:t>
            </a:r>
            <a:endParaRPr lang="en-US" altLang="zh-CN" dirty="0"/>
          </a:p>
          <a:p>
            <a:pPr lvl="1" algn="just" eaLnBrk="1" hangingPunct="1">
              <a:spcAft>
                <a:spcPct val="30000"/>
              </a:spcAft>
            </a:pPr>
            <a:r>
              <a:rPr lang="zh-CN" altLang="en-US" dirty="0" smtClean="0"/>
              <a:t> 确定</a:t>
            </a:r>
            <a:r>
              <a:rPr lang="zh-CN" altLang="en-US" dirty="0"/>
              <a:t>系统的硬软件配置</a:t>
            </a: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1026"/>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3</a:t>
            </a:r>
            <a:r>
              <a:rPr lang="zh-CN" altLang="en-US" sz="3600" dirty="0"/>
              <a:t>）应用程序员</a:t>
            </a:r>
            <a:endParaRPr lang="zh-CN" altLang="en-US" sz="3600" dirty="0"/>
          </a:p>
        </p:txBody>
      </p:sp>
      <p:sp>
        <p:nvSpPr>
          <p:cNvPr id="177154" name="Rectangle 1027"/>
          <p:cNvSpPr>
            <a:spLocks noGrp="1"/>
          </p:cNvSpPr>
          <p:nvPr>
            <p:ph idx="1"/>
          </p:nvPr>
        </p:nvSpPr>
        <p:spPr>
          <a:xfrm>
            <a:off x="838200" y="1113155"/>
            <a:ext cx="11112500" cy="5144135"/>
          </a:xfrm>
          <a:solidFill>
            <a:schemeClr val="bg1"/>
          </a:solidFill>
        </p:spPr>
        <p:txBody>
          <a:bodyPr vert="horz" wrap="square" lIns="91440" tIns="45720" rIns="91440" bIns="45720" anchor="t" anchorCtr="0"/>
          <a:lstStyle/>
          <a:p>
            <a:pPr algn="just" eaLnBrk="1" hangingPunct="1">
              <a:lnSpc>
                <a:spcPct val="190000"/>
              </a:lnSpc>
            </a:pPr>
            <a:r>
              <a:rPr lang="zh-CN" altLang="zh-CN" sz="2600" dirty="0"/>
              <a:t>以外模式为基础开发应用系统</a:t>
            </a:r>
            <a:r>
              <a:rPr lang="zh-CN" altLang="en-US" sz="2600" dirty="0"/>
              <a:t>，</a:t>
            </a:r>
            <a:r>
              <a:rPr lang="zh-CN" altLang="zh-CN" sz="2600" dirty="0"/>
              <a:t>编制具体的应用程序</a:t>
            </a:r>
            <a:endParaRPr lang="en-US" altLang="zh-CN" sz="2600" dirty="0"/>
          </a:p>
          <a:p>
            <a:pPr algn="just" eaLnBrk="1" hangingPunct="1">
              <a:lnSpc>
                <a:spcPct val="190000"/>
              </a:lnSpc>
            </a:pPr>
            <a:r>
              <a:rPr lang="zh-CN" altLang="zh-CN" sz="2600" dirty="0"/>
              <a:t>不必考虑数据的存储细节</a:t>
            </a:r>
            <a:endParaRPr lang="en-US" altLang="zh-CN" sz="26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4</a:t>
            </a:r>
            <a:r>
              <a:rPr lang="zh-CN" altLang="en-US" sz="3600" dirty="0"/>
              <a:t>）最终用户</a:t>
            </a:r>
            <a:endParaRPr lang="zh-CN" altLang="en-US" sz="3600" dirty="0"/>
          </a:p>
        </p:txBody>
      </p:sp>
      <p:sp>
        <p:nvSpPr>
          <p:cNvPr id="178178" name="Rectangle 3"/>
          <p:cNvSpPr>
            <a:spLocks noGrp="1"/>
          </p:cNvSpPr>
          <p:nvPr>
            <p:ph idx="1"/>
          </p:nvPr>
        </p:nvSpPr>
        <p:spPr>
          <a:xfrm>
            <a:off x="616585" y="1113155"/>
            <a:ext cx="11395710" cy="5207000"/>
          </a:xfrm>
          <a:solidFill>
            <a:schemeClr val="bg1"/>
          </a:solidFill>
        </p:spPr>
        <p:txBody>
          <a:bodyPr vert="horz" wrap="square" lIns="91440" tIns="45720" rIns="91440" bIns="45720" anchor="t" anchorCtr="0"/>
          <a:lstStyle/>
          <a:p>
            <a:pPr algn="just" eaLnBrk="1" hangingPunct="1">
              <a:lnSpc>
                <a:spcPct val="190000"/>
              </a:lnSpc>
            </a:pPr>
            <a:r>
              <a:rPr lang="zh-CN" altLang="zh-CN" sz="2600" dirty="0"/>
              <a:t>操作应用系统，通过应用系统客户端</a:t>
            </a:r>
            <a:r>
              <a:rPr lang="zh-CN" altLang="en-US" sz="2600" dirty="0"/>
              <a:t>的用户界面</a:t>
            </a:r>
            <a:r>
              <a:rPr lang="zh-CN" altLang="zh-CN" sz="2600" dirty="0"/>
              <a:t>使用数据库</a:t>
            </a:r>
            <a:r>
              <a:rPr lang="zh-CN" altLang="en-US" sz="2600" dirty="0"/>
              <a:t>，</a:t>
            </a:r>
            <a:r>
              <a:rPr lang="zh-CN" altLang="zh-CN" sz="2600" dirty="0"/>
              <a:t>完成其业务活动</a:t>
            </a:r>
            <a:endParaRPr lang="zh-CN" altLang="en-US" sz="2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2135188" y="128589"/>
            <a:ext cx="7042150" cy="708025"/>
          </a:xfrm>
        </p:spPr>
        <p:txBody>
          <a:bodyPr vert="horz" wrap="square" lIns="91440" tIns="45720" rIns="91440" bIns="45720" anchor="ctr" anchorCtr="0"/>
          <a:lstStyle/>
          <a:p>
            <a:pPr eaLnBrk="1" hangingPunct="1"/>
            <a:r>
              <a:rPr lang="en-US" altLang="zh-CN" sz="3600" dirty="0"/>
              <a:t>1. </a:t>
            </a:r>
            <a:r>
              <a:rPr lang="zh-CN" altLang="en-US" sz="3600" dirty="0"/>
              <a:t>数据</a:t>
            </a:r>
            <a:endParaRPr lang="zh-CN" altLang="en-US" sz="3600" dirty="0"/>
          </a:p>
        </p:txBody>
      </p:sp>
      <p:sp>
        <p:nvSpPr>
          <p:cNvPr id="32770" name="Rectangle 3"/>
          <p:cNvSpPr>
            <a:spLocks noGrp="1"/>
          </p:cNvSpPr>
          <p:nvPr>
            <p:ph idx="1"/>
          </p:nvPr>
        </p:nvSpPr>
        <p:spPr>
          <a:xfrm>
            <a:off x="1631315" y="1124585"/>
            <a:ext cx="10309225" cy="5142865"/>
          </a:xfrm>
          <a:solidFill>
            <a:schemeClr val="bg1"/>
          </a:solidFill>
        </p:spPr>
        <p:txBody>
          <a:bodyPr vert="horz" wrap="square" lIns="91440" tIns="45720" rIns="91440" bIns="45720" anchor="t" anchorCtr="0"/>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a:t>
            </a:r>
            <a:r>
              <a:rPr lang="en-US" altLang="zh-CN" kern="1050" dirty="0"/>
              <a:t>data</a:t>
            </a:r>
            <a:r>
              <a:rPr lang="zh-CN" altLang="en-US" kern="1050" dirty="0"/>
              <a:t>）是数据库中存储的基本对象</a:t>
            </a:r>
            <a:endParaRPr lang="zh-CN" altLang="en-US" kern="1050" dirty="0"/>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数据的定义</a:t>
            </a:r>
            <a:endParaRPr lang="zh-CN" altLang="en-US" kern="1050" dirty="0"/>
          </a:p>
          <a:p>
            <a:pPr lvl="1" eaLnBrk="1" hangingPunct="1">
              <a:lnSpc>
                <a:spcPct val="150000"/>
              </a:lnSpc>
              <a:buFont typeface="Wingdings" panose="05000000000000000000" pitchFamily="2" charset="2"/>
              <a:buChar char="n"/>
            </a:pPr>
            <a:r>
              <a:rPr lang="zh-CN" altLang="en-US" dirty="0" smtClean="0"/>
              <a:t> 描述</a:t>
            </a:r>
            <a:r>
              <a:rPr lang="zh-CN" altLang="en-US" dirty="0"/>
              <a:t>事物的符号记录</a:t>
            </a:r>
            <a:endParaRPr lang="zh-CN" altLang="en-US" dirty="0"/>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数据的种类</a:t>
            </a:r>
            <a:endParaRPr lang="zh-CN" altLang="en-US" kern="1050" dirty="0"/>
          </a:p>
          <a:p>
            <a:pPr lvl="1" eaLnBrk="1" hangingPunct="1">
              <a:lnSpc>
                <a:spcPct val="150000"/>
              </a:lnSpc>
              <a:buFont typeface="Wingdings" panose="05000000000000000000" pitchFamily="2" charset="2"/>
              <a:buChar char="n"/>
            </a:pPr>
            <a:r>
              <a:rPr lang="zh-CN" altLang="en-US" dirty="0" smtClean="0"/>
              <a:t> 文本</a:t>
            </a:r>
            <a:r>
              <a:rPr lang="zh-CN" altLang="en-US" dirty="0"/>
              <a:t>、图形、图像、音频、视频、</a:t>
            </a:r>
            <a:r>
              <a:rPr lang="zh-CN" altLang="zh-CN" dirty="0"/>
              <a:t>互联网上的博客、微信中的聊天记录、学生的档案记录、个人的网购记录、医院病历</a:t>
            </a:r>
            <a:r>
              <a:rPr lang="zh-CN" altLang="en-US" dirty="0"/>
              <a:t>等</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数据举例</a:t>
            </a:r>
            <a:endParaRPr lang="zh-CN" altLang="en-US" sz="3600" dirty="0"/>
          </a:p>
        </p:txBody>
      </p:sp>
      <p:sp>
        <p:nvSpPr>
          <p:cNvPr id="34818" name="Rectangle 3"/>
          <p:cNvSpPr>
            <a:spLocks noGrp="1"/>
          </p:cNvSpPr>
          <p:nvPr>
            <p:ph idx="1"/>
          </p:nvPr>
        </p:nvSpPr>
        <p:spPr>
          <a:xfrm>
            <a:off x="1343660" y="1124585"/>
            <a:ext cx="10631170" cy="5194300"/>
          </a:xfrm>
          <a:solidFill>
            <a:schemeClr val="bg1"/>
          </a:solidFill>
        </p:spPr>
        <p:txBody>
          <a:bodyPr vert="horz" wrap="square" lIns="91440" tIns="45720" rIns="91440" bIns="45720" anchor="t" anchorCtr="0"/>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数据的含义称为数据的语义，数据与其语义是不可分的</a:t>
            </a:r>
            <a:endParaRPr lang="zh-CN" altLang="en-US" kern="1050" dirty="0"/>
          </a:p>
          <a:p>
            <a:pPr lvl="1" eaLnBrk="1" hangingPunct="1">
              <a:lnSpc>
                <a:spcPct val="150000"/>
              </a:lnSpc>
              <a:buFont typeface="Wingdings" panose="05000000000000000000" pitchFamily="2" charset="2"/>
              <a:buChar char="n"/>
            </a:pPr>
            <a:r>
              <a:rPr lang="zh-CN" altLang="en-US" dirty="0" smtClean="0"/>
              <a:t> 例如  </a:t>
            </a:r>
            <a:r>
              <a:rPr lang="en-US" altLang="zh-CN" dirty="0"/>
              <a:t>93</a:t>
            </a:r>
            <a:r>
              <a:rPr lang="zh-CN" altLang="en-US" dirty="0"/>
              <a:t>是一个数据</a:t>
            </a:r>
            <a:endParaRPr lang="zh-CN" altLang="en-US" dirty="0"/>
          </a:p>
          <a:p>
            <a:pPr lvl="2" eaLnBrk="1" hangingPunct="1">
              <a:lnSpc>
                <a:spcPct val="150000"/>
              </a:lnSpc>
              <a:buFontTx/>
              <a:buNone/>
            </a:pPr>
            <a:r>
              <a:rPr lang="zh-CN" altLang="en-US" sz="2400" dirty="0"/>
              <a:t>语义</a:t>
            </a:r>
            <a:r>
              <a:rPr lang="en-US" altLang="zh-CN" sz="2400" dirty="0"/>
              <a:t>1</a:t>
            </a:r>
            <a:r>
              <a:rPr lang="zh-CN" altLang="en-US" sz="2400" dirty="0"/>
              <a:t>：学生某门课的成绩</a:t>
            </a:r>
            <a:endParaRPr lang="zh-CN" altLang="en-US" sz="2400" dirty="0"/>
          </a:p>
          <a:p>
            <a:pPr lvl="2" eaLnBrk="1" hangingPunct="1">
              <a:lnSpc>
                <a:spcPct val="150000"/>
              </a:lnSpc>
              <a:buFontTx/>
              <a:buNone/>
            </a:pPr>
            <a:r>
              <a:rPr lang="zh-CN" altLang="en-US" sz="2400" dirty="0"/>
              <a:t>语义</a:t>
            </a:r>
            <a:r>
              <a:rPr lang="en-US" altLang="zh-CN" sz="2400" dirty="0"/>
              <a:t>2</a:t>
            </a:r>
            <a:r>
              <a:rPr lang="zh-CN" altLang="en-US" sz="2400" dirty="0"/>
              <a:t>：某人的体重</a:t>
            </a:r>
            <a:endParaRPr lang="zh-CN" altLang="en-US" sz="2400" dirty="0"/>
          </a:p>
          <a:p>
            <a:pPr lvl="2" eaLnBrk="1" hangingPunct="1">
              <a:lnSpc>
                <a:spcPct val="150000"/>
              </a:lnSpc>
              <a:buFontTx/>
              <a:buNone/>
            </a:pPr>
            <a:r>
              <a:rPr lang="zh-CN" altLang="en-US" sz="2400" dirty="0"/>
              <a:t>语义</a:t>
            </a:r>
            <a:r>
              <a:rPr lang="en-US" altLang="zh-CN" sz="2400" dirty="0"/>
              <a:t>3</a:t>
            </a:r>
            <a:r>
              <a:rPr lang="zh-CN" altLang="en-US" sz="2400" dirty="0"/>
              <a:t>：计算机科学与技术专业</a:t>
            </a:r>
            <a:r>
              <a:rPr lang="en-US" altLang="zh-CN" sz="2400" dirty="0"/>
              <a:t>2018</a:t>
            </a:r>
            <a:r>
              <a:rPr lang="zh-CN" altLang="en-US" sz="2400" dirty="0"/>
              <a:t>级学生人数</a:t>
            </a:r>
            <a:endParaRPr lang="zh-CN" altLang="en-US" sz="2400" dirty="0"/>
          </a:p>
          <a:p>
            <a:pPr lvl="2" eaLnBrk="1" hangingPunct="1">
              <a:lnSpc>
                <a:spcPct val="150000"/>
              </a:lnSpc>
              <a:buFontTx/>
              <a:buNone/>
            </a:pPr>
            <a:r>
              <a:rPr lang="zh-CN" altLang="en-US" sz="2400" dirty="0"/>
              <a:t>语义</a:t>
            </a:r>
            <a:r>
              <a:rPr lang="en-US" altLang="zh-CN" sz="2400" dirty="0"/>
              <a:t>4</a:t>
            </a:r>
            <a:r>
              <a:rPr lang="zh-CN" altLang="en-US" sz="2400" dirty="0"/>
              <a:t>：请同学给出</a:t>
            </a:r>
            <a:r>
              <a:rPr lang="en-US" altLang="zh-CN" sz="2400" dirty="0"/>
              <a:t>……</a:t>
            </a:r>
            <a:endParaRPr lang="zh-CN" altLang="en-US" sz="2400" dirty="0"/>
          </a:p>
          <a:p>
            <a:pPr lvl="2" eaLnBrk="1" hangingPunct="1">
              <a:lnSpc>
                <a:spcPct val="150000"/>
              </a:lnSpc>
              <a:buFontTx/>
              <a:buNone/>
            </a:pPr>
            <a:endParaRPr lang="zh-CN" altLang="en-US" dirty="0"/>
          </a:p>
          <a:p>
            <a:pPr eaLnBrk="1" hangingPunct="1">
              <a:lnSpc>
                <a:spcPct val="150000"/>
              </a:lnSpc>
              <a:buNone/>
            </a:pPr>
            <a:endParaRPr lang="en-US" altLang="zh-CN" sz="2400" dirty="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26"/>
          <p:cNvSpPr>
            <a:spLocks noGrp="1"/>
          </p:cNvSpPr>
          <p:nvPr>
            <p:ph type="title"/>
          </p:nvPr>
        </p:nvSpPr>
        <p:spPr/>
        <p:txBody>
          <a:bodyPr vert="horz" wrap="square" lIns="91440" tIns="45720" rIns="91440" bIns="45720" anchor="ctr" anchorCtr="0"/>
          <a:lstStyle/>
          <a:p>
            <a:pPr eaLnBrk="1" hangingPunct="1"/>
            <a:r>
              <a:rPr lang="zh-CN" altLang="en-US" sz="3600" dirty="0"/>
              <a:t>数据举例（续）</a:t>
            </a:r>
            <a:endParaRPr lang="zh-CN" altLang="en-US" sz="3600" dirty="0"/>
          </a:p>
        </p:txBody>
      </p:sp>
      <p:sp>
        <p:nvSpPr>
          <p:cNvPr id="36866" name="Rectangle 1027"/>
          <p:cNvSpPr>
            <a:spLocks noGrp="1"/>
          </p:cNvSpPr>
          <p:nvPr>
            <p:ph idx="1"/>
          </p:nvPr>
        </p:nvSpPr>
        <p:spPr>
          <a:xfrm>
            <a:off x="983615" y="1124585"/>
            <a:ext cx="10920095" cy="5137785"/>
          </a:xfrm>
          <a:solidFill>
            <a:schemeClr val="bg1"/>
          </a:solidFill>
        </p:spPr>
        <p:txBody>
          <a:bodyPr vert="horz" wrap="square" lIns="91440" tIns="45720" rIns="91440" bIns="45720" anchor="t" anchorCtr="0"/>
          <a:lstStyle/>
          <a:p>
            <a:pPr eaLnBrk="1" hangingPunct="1">
              <a:lnSpc>
                <a:spcPct val="120000"/>
              </a:lnSpc>
            </a:pPr>
            <a:r>
              <a:rPr lang="zh-CN" altLang="en-US" dirty="0"/>
              <a:t>学生档案中的学生记录</a:t>
            </a:r>
            <a:endParaRPr lang="zh-CN" altLang="en-US" dirty="0"/>
          </a:p>
          <a:p>
            <a:pPr lvl="1" eaLnBrk="1" hangingPunct="1">
              <a:lnSpc>
                <a:spcPct val="120000"/>
              </a:lnSpc>
              <a:buNone/>
            </a:pPr>
            <a:r>
              <a:rPr lang="zh-CN" altLang="en-US" dirty="0"/>
              <a:t>（</a:t>
            </a:r>
            <a:r>
              <a:rPr lang="en-US" altLang="zh-CN" dirty="0"/>
              <a:t>20180002</a:t>
            </a:r>
            <a:r>
              <a:rPr lang="zh-CN" altLang="en-US" dirty="0"/>
              <a:t>，刘晨，女，</a:t>
            </a:r>
            <a:r>
              <a:rPr lang="en-US" altLang="zh-CN" dirty="0"/>
              <a:t>1999-9-1</a:t>
            </a:r>
            <a:r>
              <a:rPr lang="zh-CN" altLang="en-US" dirty="0"/>
              <a:t>，计算机科学与技术）</a:t>
            </a:r>
            <a:endParaRPr lang="zh-CN" altLang="en-US" dirty="0"/>
          </a:p>
          <a:p>
            <a:pPr lvl="1" eaLnBrk="1" hangingPunct="1">
              <a:lnSpc>
                <a:spcPct val="150000"/>
              </a:lnSpc>
            </a:pPr>
            <a:r>
              <a:rPr lang="zh-CN" altLang="en-US" dirty="0" smtClean="0"/>
              <a:t> 语义</a:t>
            </a:r>
            <a:r>
              <a:rPr lang="zh-CN" altLang="en-US" dirty="0"/>
              <a:t>：学号、姓名、性别、出生日期、主修专业</a:t>
            </a:r>
            <a:endParaRPr lang="en-US" altLang="zh-CN" dirty="0"/>
          </a:p>
          <a:p>
            <a:pPr lvl="1" eaLnBrk="1" hangingPunct="1">
              <a:lnSpc>
                <a:spcPct val="150000"/>
              </a:lnSpc>
            </a:pPr>
            <a:r>
              <a:rPr lang="zh-CN" altLang="en-US" dirty="0" smtClean="0"/>
              <a:t> 解释</a:t>
            </a:r>
            <a:r>
              <a:rPr lang="zh-CN" altLang="en-US" dirty="0"/>
              <a:t>：学号为</a:t>
            </a:r>
            <a:r>
              <a:rPr lang="en-US" altLang="zh-CN" dirty="0"/>
              <a:t>20180002</a:t>
            </a:r>
            <a:r>
              <a:rPr lang="zh-CN" altLang="en-US" dirty="0"/>
              <a:t>的同学，姓名刘晨，性别女，</a:t>
            </a:r>
            <a:r>
              <a:rPr lang="en-US" altLang="zh-CN" dirty="0"/>
              <a:t>1999</a:t>
            </a:r>
            <a:r>
              <a:rPr lang="zh-CN" altLang="en-US" dirty="0"/>
              <a:t>年</a:t>
            </a:r>
            <a:r>
              <a:rPr lang="en-US" altLang="zh-CN" dirty="0"/>
              <a:t>9</a:t>
            </a:r>
            <a:r>
              <a:rPr lang="zh-CN" altLang="en-US" dirty="0"/>
              <a:t>月</a:t>
            </a:r>
            <a:r>
              <a:rPr lang="en-US" altLang="zh-CN" dirty="0"/>
              <a:t>1</a:t>
            </a:r>
            <a:r>
              <a:rPr lang="zh-CN" altLang="en-US" dirty="0"/>
              <a:t>日出生，计算机科学与技术专业</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数据库</a:t>
            </a:r>
            <a:endParaRPr lang="zh-CN" altLang="en-US" sz="3600" dirty="0"/>
          </a:p>
        </p:txBody>
      </p:sp>
      <p:sp>
        <p:nvSpPr>
          <p:cNvPr id="37890" name="Rectangle 3"/>
          <p:cNvSpPr>
            <a:spLocks noGrp="1"/>
          </p:cNvSpPr>
          <p:nvPr>
            <p:ph idx="1"/>
          </p:nvPr>
        </p:nvSpPr>
        <p:spPr>
          <a:xfrm>
            <a:off x="1199515" y="1196975"/>
            <a:ext cx="10668635" cy="5120640"/>
          </a:xfrm>
          <a:solidFill>
            <a:schemeClr val="bg1"/>
          </a:solidFill>
        </p:spPr>
        <p:txBody>
          <a:bodyPr vert="horz" wrap="square" lIns="91440" tIns="45720" rIns="91440" bIns="45720" anchor="t" anchorCtr="0"/>
          <a:lstStyle/>
          <a:p>
            <a:pPr algn="just" eaLnBrk="1" hangingPunct="1">
              <a:lnSpc>
                <a:spcPct val="120000"/>
              </a:lnSpc>
            </a:pPr>
            <a:r>
              <a:rPr lang="zh-CN" altLang="en-US" dirty="0"/>
              <a:t>数据库的定义</a:t>
            </a:r>
            <a:endParaRPr lang="zh-CN" altLang="en-US" dirty="0"/>
          </a:p>
          <a:p>
            <a:pPr lvl="1" algn="just" eaLnBrk="1" hangingPunct="1">
              <a:lnSpc>
                <a:spcPct val="120000"/>
              </a:lnSpc>
            </a:pPr>
            <a:r>
              <a:rPr lang="zh-CN" altLang="en-US" dirty="0" smtClean="0"/>
              <a:t> 数据库</a:t>
            </a:r>
            <a:r>
              <a:rPr lang="zh-CN" altLang="en-US" dirty="0"/>
              <a:t>（</a:t>
            </a:r>
            <a:r>
              <a:rPr lang="en-US" altLang="zh-CN" dirty="0"/>
              <a:t>database</a:t>
            </a:r>
            <a:r>
              <a:rPr lang="zh-CN" altLang="en-US" dirty="0"/>
              <a:t>，简称</a:t>
            </a:r>
            <a:r>
              <a:rPr lang="en-US" altLang="zh-CN" dirty="0"/>
              <a:t>DB</a:t>
            </a:r>
            <a:r>
              <a:rPr lang="zh-CN" altLang="en-US" dirty="0"/>
              <a:t>）是</a:t>
            </a:r>
            <a:r>
              <a:rPr lang="zh-CN" altLang="en-US" dirty="0">
                <a:solidFill>
                  <a:srgbClr val="FF00FF"/>
                </a:solidFill>
              </a:rPr>
              <a:t>长期储存</a:t>
            </a:r>
            <a:r>
              <a:rPr lang="zh-CN" altLang="en-US" dirty="0"/>
              <a:t>在计算机内</a:t>
            </a:r>
            <a:r>
              <a:rPr lang="zh-CN" altLang="en-US" dirty="0">
                <a:solidFill>
                  <a:srgbClr val="FF00FF"/>
                </a:solidFill>
              </a:rPr>
              <a:t>有组织</a:t>
            </a:r>
            <a:r>
              <a:rPr lang="zh-CN" altLang="en-US" dirty="0"/>
              <a:t>、</a:t>
            </a:r>
            <a:r>
              <a:rPr lang="zh-CN" altLang="en-US" dirty="0">
                <a:solidFill>
                  <a:srgbClr val="FF00FF"/>
                </a:solidFill>
              </a:rPr>
              <a:t>可共享</a:t>
            </a:r>
            <a:r>
              <a:rPr lang="zh-CN" altLang="en-US" dirty="0"/>
              <a:t>的</a:t>
            </a:r>
            <a:r>
              <a:rPr lang="zh-CN" altLang="en-US" dirty="0">
                <a:solidFill>
                  <a:srgbClr val="FF00FF"/>
                </a:solidFill>
              </a:rPr>
              <a:t>大量</a:t>
            </a:r>
            <a:r>
              <a:rPr lang="zh-CN" altLang="en-US" dirty="0"/>
              <a:t>数据的集合。</a:t>
            </a:r>
            <a:endParaRPr lang="zh-CN" altLang="en-US" dirty="0"/>
          </a:p>
          <a:p>
            <a:pPr algn="just" eaLnBrk="1" hangingPunct="1">
              <a:lnSpc>
                <a:spcPct val="90000"/>
              </a:lnSpc>
            </a:pPr>
            <a:r>
              <a:rPr lang="zh-CN" altLang="en-US" dirty="0"/>
              <a:t>数据库的基本特征</a:t>
            </a:r>
            <a:endParaRPr lang="zh-CN" altLang="en-US" dirty="0"/>
          </a:p>
          <a:p>
            <a:pPr lvl="1" algn="just" eaLnBrk="1" hangingPunct="1">
              <a:lnSpc>
                <a:spcPct val="140000"/>
              </a:lnSpc>
            </a:pPr>
            <a:r>
              <a:rPr lang="zh-CN" altLang="en-US" dirty="0" smtClean="0"/>
              <a:t> 数据</a:t>
            </a:r>
            <a:r>
              <a:rPr lang="zh-CN" altLang="en-US" dirty="0"/>
              <a:t>按一定的数据模型组织、描述和储存</a:t>
            </a:r>
            <a:endParaRPr lang="zh-CN" altLang="en-US" dirty="0"/>
          </a:p>
          <a:p>
            <a:pPr lvl="1" eaLnBrk="1" hangingPunct="1">
              <a:lnSpc>
                <a:spcPct val="140000"/>
              </a:lnSpc>
            </a:pPr>
            <a:r>
              <a:rPr lang="zh-CN" altLang="en-US" dirty="0" smtClean="0"/>
              <a:t> 较小</a:t>
            </a:r>
            <a:r>
              <a:rPr lang="zh-CN" altLang="en-US" dirty="0"/>
              <a:t>的冗余度</a:t>
            </a:r>
            <a:endParaRPr lang="zh-CN" altLang="en-US" dirty="0"/>
          </a:p>
          <a:p>
            <a:pPr lvl="1" algn="just" eaLnBrk="1" hangingPunct="1">
              <a:lnSpc>
                <a:spcPct val="140000"/>
              </a:lnSpc>
            </a:pPr>
            <a:r>
              <a:rPr lang="zh-CN" altLang="en-US" dirty="0" smtClean="0"/>
              <a:t> 较高</a:t>
            </a:r>
            <a:r>
              <a:rPr lang="zh-CN" altLang="en-US" dirty="0"/>
              <a:t>的数据独立性</a:t>
            </a:r>
            <a:endParaRPr lang="zh-CN" altLang="en-US" dirty="0"/>
          </a:p>
          <a:p>
            <a:pPr lvl="1" algn="just" eaLnBrk="1" hangingPunct="1">
              <a:lnSpc>
                <a:spcPct val="140000"/>
              </a:lnSpc>
            </a:pPr>
            <a:r>
              <a:rPr lang="zh-CN" altLang="en-US" dirty="0" smtClean="0"/>
              <a:t> 可</a:t>
            </a:r>
            <a:r>
              <a:rPr lang="zh-CN" altLang="en-US" dirty="0"/>
              <a:t>扩展性</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数据库管理系统</a:t>
            </a:r>
            <a:endParaRPr lang="zh-CN" altLang="en-US" sz="3600" dirty="0">
              <a:solidFill>
                <a:schemeClr val="tx1"/>
              </a:solidFill>
            </a:endParaRPr>
          </a:p>
        </p:txBody>
      </p:sp>
      <p:sp>
        <p:nvSpPr>
          <p:cNvPr id="39938" name="Rectangle 3"/>
          <p:cNvSpPr>
            <a:spLocks noGrp="1"/>
          </p:cNvSpPr>
          <p:nvPr>
            <p:ph idx="1"/>
          </p:nvPr>
        </p:nvSpPr>
        <p:spPr>
          <a:xfrm>
            <a:off x="1199515" y="1268730"/>
            <a:ext cx="10701020" cy="5024120"/>
          </a:xfrm>
          <a:solidFill>
            <a:schemeClr val="bg1"/>
          </a:solidFill>
        </p:spPr>
        <p:txBody>
          <a:bodyPr vert="horz" wrap="square" lIns="91440" tIns="45720" rIns="91440" bIns="45720" anchor="t" anchorCtr="0"/>
          <a:lstStyle/>
          <a:p>
            <a:pPr algn="just" eaLnBrk="1" hangingPunct="1">
              <a:lnSpc>
                <a:spcPct val="140000"/>
              </a:lnSpc>
            </a:pPr>
            <a:r>
              <a:rPr lang="zh-CN" altLang="en-US" dirty="0"/>
              <a:t>什么是数据库管理系统</a:t>
            </a:r>
            <a:endParaRPr lang="en-US" altLang="zh-CN" dirty="0"/>
          </a:p>
          <a:p>
            <a:pPr lvl="1" algn="just" eaLnBrk="1" hangingPunct="1">
              <a:lnSpc>
                <a:spcPct val="140000"/>
              </a:lnSpc>
            </a:pPr>
            <a:r>
              <a:rPr lang="zh-CN" altLang="en-US" dirty="0" smtClean="0"/>
              <a:t> 位于</a:t>
            </a:r>
            <a:r>
              <a:rPr lang="zh-CN" altLang="en-US" dirty="0"/>
              <a:t>用户与操作系统之间的一层数据管理软件</a:t>
            </a:r>
            <a:endParaRPr lang="zh-CN" altLang="en-US" dirty="0"/>
          </a:p>
          <a:p>
            <a:pPr lvl="1" algn="just" eaLnBrk="1" hangingPunct="1">
              <a:lnSpc>
                <a:spcPct val="140000"/>
              </a:lnSpc>
            </a:pPr>
            <a:r>
              <a:rPr lang="zh-CN" altLang="en-US" dirty="0" smtClean="0">
                <a:latin typeface="宋体" panose="02010600030101010101" pitchFamily="2" charset="-122"/>
              </a:rPr>
              <a:t> 计算机</a:t>
            </a:r>
            <a:r>
              <a:rPr lang="zh-CN" altLang="en-US" dirty="0">
                <a:latin typeface="宋体" panose="02010600030101010101" pitchFamily="2" charset="-122"/>
              </a:rPr>
              <a:t>的基础软件，是一个大型复杂的软件系统</a:t>
            </a:r>
            <a:r>
              <a:rPr lang="zh-CN" altLang="en-US" dirty="0"/>
              <a:t>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2279650" y="44450"/>
            <a:ext cx="7793038" cy="863600"/>
          </a:xfrm>
        </p:spPr>
        <p:txBody>
          <a:bodyPr vert="horz" wrap="square" lIns="91440" tIns="45720" rIns="91440" bIns="45720" anchor="ctr" anchorCtr="0"/>
          <a:lstStyle/>
          <a:p>
            <a:pPr eaLnBrk="1" hangingPunct="1"/>
            <a:r>
              <a:rPr lang="zh-CN" altLang="en-US" sz="3600" dirty="0">
                <a:latin typeface="宋体" panose="02010600030101010101" pitchFamily="2" charset="-122"/>
              </a:rPr>
              <a:t>教材及参考书</a:t>
            </a:r>
            <a:endParaRPr lang="en-US" altLang="zh-CN" sz="3600" dirty="0">
              <a:latin typeface="宋体" panose="02010600030101010101" pitchFamily="2" charset="-122"/>
            </a:endParaRPr>
          </a:p>
        </p:txBody>
      </p:sp>
      <p:sp>
        <p:nvSpPr>
          <p:cNvPr id="8195" name="Rectangle 3"/>
          <p:cNvSpPr>
            <a:spLocks noGrp="1"/>
          </p:cNvSpPr>
          <p:nvPr>
            <p:ph idx="1"/>
          </p:nvPr>
        </p:nvSpPr>
        <p:spPr>
          <a:xfrm>
            <a:off x="983432" y="908050"/>
            <a:ext cx="9480735" cy="5285740"/>
          </a:xfrm>
        </p:spPr>
        <p:txBody>
          <a:bodyPr vert="horz" wrap="square" lIns="91440" tIns="45720" rIns="91440" bIns="45720" anchor="t" anchorCtr="0">
            <a:normAutofit fontScale="92500" lnSpcReduction="20000"/>
          </a:bodyPr>
          <a:lstStyle/>
          <a:p>
            <a:pPr eaLnBrk="1" fontAlgn="base" hangingPunct="1">
              <a:lnSpc>
                <a:spcPct val="150000"/>
              </a:lnSpc>
              <a:buNone/>
            </a:pPr>
            <a:r>
              <a:rPr lang="en-US" altLang="zh-CN" sz="3300" noProof="1">
                <a:solidFill>
                  <a:srgbClr val="0000FF"/>
                </a:solidFill>
                <a:sym typeface="Wingdings" panose="05000000000000000000" pitchFamily="2" charset="2"/>
              </a:rPr>
              <a:t>  </a:t>
            </a:r>
            <a:r>
              <a:rPr lang="zh-CN" altLang="en-US" sz="3300" noProof="1">
                <a:ea typeface="隶书" panose="02010509060101010101" pitchFamily="49" charset="-122"/>
              </a:rPr>
              <a:t>教材</a:t>
            </a:r>
            <a:endParaRPr lang="zh-CN" altLang="en-US" sz="3300" noProof="1">
              <a:ea typeface="隶书" panose="02010509060101010101" pitchFamily="49" charset="-122"/>
            </a:endParaRPr>
          </a:p>
          <a:p>
            <a:pPr marL="457200" lvl="1" indent="0" eaLnBrk="1" hangingPunct="1">
              <a:lnSpc>
                <a:spcPct val="150000"/>
              </a:lnSpc>
              <a:spcBef>
                <a:spcPct val="0"/>
              </a:spcBef>
              <a:buNone/>
            </a:pPr>
            <a:r>
              <a:rPr lang="zh-CN" altLang="en-US" sz="2800" strike="noStrike" noProof="1"/>
              <a:t>王珊</a:t>
            </a:r>
            <a:r>
              <a:rPr lang="en-US" altLang="zh-CN" sz="2800" strike="noStrike" noProof="1"/>
              <a:t>,</a:t>
            </a:r>
            <a:r>
              <a:rPr lang="zh-CN" altLang="en-US" sz="2800" strike="noStrike" noProof="1"/>
              <a:t>杜小勇</a:t>
            </a:r>
            <a:r>
              <a:rPr lang="en-US" altLang="zh-CN" sz="2800" strike="noStrike" noProof="1"/>
              <a:t>,</a:t>
            </a:r>
            <a:r>
              <a:rPr lang="zh-CN" altLang="en-US" sz="2800" strike="noStrike" noProof="1"/>
              <a:t>陈红</a:t>
            </a:r>
            <a:r>
              <a:rPr lang="en-US" altLang="zh-CN" sz="2800" strike="noStrike" noProof="1"/>
              <a:t>. </a:t>
            </a:r>
            <a:r>
              <a:rPr lang="zh-CN" altLang="en-US" sz="2800" strike="noStrike" noProof="1"/>
              <a:t>数据库</a:t>
            </a:r>
            <a:r>
              <a:rPr lang="zh-CN" altLang="en-US" sz="2800" strike="noStrike" noProof="1">
                <a:cs typeface="+mn-ea"/>
              </a:rPr>
              <a:t>系统</a:t>
            </a:r>
            <a:r>
              <a:rPr lang="zh-CN" altLang="en-US" sz="2800" strike="noStrike" noProof="1"/>
              <a:t>概论（第</a:t>
            </a:r>
            <a:r>
              <a:rPr lang="en-US" altLang="zh-CN" sz="2800" strike="noStrike" noProof="1"/>
              <a:t>6</a:t>
            </a:r>
            <a:r>
              <a:rPr lang="zh-CN" altLang="en-US" sz="2800" strike="noStrike" noProof="1"/>
              <a:t>版）</a:t>
            </a:r>
            <a:endParaRPr lang="en-US" altLang="zh-CN" sz="2800" strike="noStrike" noProof="1"/>
          </a:p>
          <a:p>
            <a:pPr marL="457200" lvl="1" indent="0" eaLnBrk="1" hangingPunct="1">
              <a:lnSpc>
                <a:spcPct val="150000"/>
              </a:lnSpc>
              <a:spcBef>
                <a:spcPct val="0"/>
              </a:spcBef>
              <a:buNone/>
            </a:pPr>
            <a:r>
              <a:rPr lang="en-US" altLang="zh-CN" sz="2800" strike="noStrike" noProof="1"/>
              <a:t>                              </a:t>
            </a:r>
            <a:r>
              <a:rPr lang="zh-CN" altLang="en-US" sz="2800" strike="noStrike" noProof="1"/>
              <a:t>北京</a:t>
            </a:r>
            <a:r>
              <a:rPr lang="en-US" altLang="zh-CN" sz="2800" strike="noStrike" noProof="1" smtClean="0"/>
              <a:t>: </a:t>
            </a:r>
            <a:r>
              <a:rPr lang="zh-CN" altLang="en-US" sz="2800" strike="noStrike" noProof="1" smtClean="0"/>
              <a:t>高等教育</a:t>
            </a:r>
            <a:r>
              <a:rPr lang="zh-CN" altLang="en-US" sz="2800" strike="noStrike" noProof="1"/>
              <a:t>出版社</a:t>
            </a:r>
            <a:r>
              <a:rPr lang="en-US" altLang="zh-CN" sz="2800" strike="noStrike" noProof="1" smtClean="0"/>
              <a:t>, 2023 </a:t>
            </a:r>
            <a:endParaRPr lang="en-US" altLang="zh-CN" sz="2800" strike="noStrike" noProof="1"/>
          </a:p>
          <a:p>
            <a:pPr fontAlgn="base">
              <a:lnSpc>
                <a:spcPct val="150000"/>
              </a:lnSpc>
              <a:buNone/>
            </a:pPr>
            <a:r>
              <a:rPr lang="en-US" altLang="zh-CN" sz="3300" dirty="0">
                <a:solidFill>
                  <a:srgbClr val="0000FF"/>
                </a:solidFill>
                <a:sym typeface="Wingdings" panose="05000000000000000000" pitchFamily="2" charset="2"/>
              </a:rPr>
              <a:t> </a:t>
            </a:r>
            <a:r>
              <a:rPr lang="zh-CN" altLang="en-US" sz="3300" dirty="0">
                <a:ea typeface="隶书" panose="02010509060101010101" pitchFamily="49" charset="-122"/>
                <a:sym typeface="+mn-ea"/>
              </a:rPr>
              <a:t>参考书</a:t>
            </a:r>
            <a:endParaRPr lang="zh-CN" altLang="en-US" sz="3300" noProof="1">
              <a:ea typeface="隶书" panose="02010509060101010101" pitchFamily="49" charset="-122"/>
            </a:endParaRPr>
          </a:p>
          <a:p>
            <a:pPr marL="0" lvl="1" indent="0" eaLnBrk="1" hangingPunct="1">
              <a:lnSpc>
                <a:spcPct val="130000"/>
              </a:lnSpc>
              <a:buNone/>
            </a:pPr>
            <a:r>
              <a:rPr lang="en-US" altLang="zh-CN" sz="2000" dirty="0">
                <a:sym typeface="+mn-ea"/>
              </a:rPr>
              <a:t>     </a:t>
            </a:r>
            <a:r>
              <a:rPr lang="en-US" altLang="zh-CN" sz="2800" dirty="0">
                <a:sym typeface="+mn-ea"/>
              </a:rPr>
              <a:t>Abraham </a:t>
            </a:r>
            <a:r>
              <a:rPr lang="en-US" altLang="zh-CN" sz="2800" dirty="0" err="1">
                <a:sym typeface="+mn-ea"/>
              </a:rPr>
              <a:t>Silberschatz</a:t>
            </a:r>
            <a:r>
              <a:rPr lang="en-US" altLang="zh-CN" sz="2800" dirty="0">
                <a:sym typeface="+mn-ea"/>
              </a:rPr>
              <a:t>, Henry F. </a:t>
            </a:r>
            <a:r>
              <a:rPr lang="en-US" altLang="zh-CN" sz="2800" dirty="0" err="1">
                <a:sym typeface="+mn-ea"/>
              </a:rPr>
              <a:t>Korth</a:t>
            </a:r>
            <a:r>
              <a:rPr lang="en-US" altLang="zh-CN" sz="2800" dirty="0">
                <a:sym typeface="+mn-ea"/>
              </a:rPr>
              <a:t>, </a:t>
            </a:r>
            <a:r>
              <a:rPr lang="en-US" altLang="zh-CN" sz="2800" dirty="0" err="1">
                <a:sym typeface="+mn-ea"/>
              </a:rPr>
              <a:t>S.Sudarsha</a:t>
            </a:r>
            <a:r>
              <a:rPr lang="en-US" altLang="zh-CN" sz="2800" dirty="0">
                <a:sym typeface="+mn-ea"/>
              </a:rPr>
              <a:t>  </a:t>
            </a:r>
            <a:endParaRPr lang="en-US" altLang="zh-CN" sz="2800" dirty="0">
              <a:sym typeface="+mn-ea"/>
            </a:endParaRPr>
          </a:p>
          <a:p>
            <a:pPr marL="0" lvl="1" indent="0" eaLnBrk="1" hangingPunct="1">
              <a:lnSpc>
                <a:spcPct val="130000"/>
              </a:lnSpc>
              <a:buNone/>
            </a:pPr>
            <a:r>
              <a:rPr lang="en-US" altLang="zh-CN" sz="2800" dirty="0">
                <a:sym typeface="+mn-ea"/>
              </a:rPr>
              <a:t>    DATABASE SYSTEM CONCEPTS, 7th </a:t>
            </a:r>
            <a:r>
              <a:rPr lang="en-US" altLang="zh-CN" sz="2800" dirty="0" smtClean="0">
                <a:sym typeface="+mn-ea"/>
              </a:rPr>
              <a:t>Edition, 2020</a:t>
            </a:r>
            <a:endParaRPr lang="en-US" altLang="zh-CN" sz="2800" noProof="1"/>
          </a:p>
          <a:p>
            <a:pPr fontAlgn="base">
              <a:lnSpc>
                <a:spcPct val="150000"/>
              </a:lnSpc>
              <a:buNone/>
            </a:pPr>
            <a:r>
              <a:rPr lang="en-US" altLang="zh-CN" sz="3300" dirty="0">
                <a:solidFill>
                  <a:srgbClr val="0000FF"/>
                </a:solidFill>
                <a:sym typeface="Wingdings" panose="05000000000000000000" pitchFamily="2" charset="2"/>
              </a:rPr>
              <a:t> </a:t>
            </a:r>
            <a:r>
              <a:rPr lang="zh-CN" altLang="en-US" sz="3300" dirty="0">
                <a:ea typeface="隶书" panose="02010509060101010101" pitchFamily="49" charset="-122"/>
                <a:sym typeface="+mn-ea"/>
              </a:rPr>
              <a:t>上机软件</a:t>
            </a:r>
            <a:endParaRPr lang="zh-CN" altLang="en-US" sz="3300" noProof="1">
              <a:ea typeface="隶书" panose="02010509060101010101" pitchFamily="49" charset="-122"/>
            </a:endParaRPr>
          </a:p>
          <a:p>
            <a:pPr marL="457200" lvl="1" indent="0" eaLnBrk="1" hangingPunct="1">
              <a:lnSpc>
                <a:spcPct val="130000"/>
              </a:lnSpc>
              <a:buNone/>
            </a:pPr>
            <a:r>
              <a:rPr lang="zh-CN" altLang="en-US" sz="2600" dirty="0">
                <a:sym typeface="+mn-ea"/>
              </a:rPr>
              <a:t>推荐</a:t>
            </a:r>
            <a:r>
              <a:rPr lang="en-US" altLang="zh-CN" sz="2600" dirty="0">
                <a:sym typeface="+mn-ea"/>
              </a:rPr>
              <a:t>MySQL </a:t>
            </a:r>
            <a:endParaRPr lang="zh-CN" altLang="en-US" sz="2600" noProof="1"/>
          </a:p>
          <a:p>
            <a:pPr lvl="0" algn="l" eaLnBrk="1" fontAlgn="base" hangingPunct="1">
              <a:lnSpc>
                <a:spcPct val="130000"/>
              </a:lnSpc>
              <a:buNone/>
            </a:pPr>
            <a:r>
              <a:rPr lang="en-US" altLang="zh-CN" sz="2600" dirty="0">
                <a:sym typeface="+mn-ea"/>
              </a:rPr>
              <a:t>      </a:t>
            </a:r>
            <a:r>
              <a:rPr lang="zh-CN" altLang="en-US" sz="2600" dirty="0">
                <a:sym typeface="+mn-ea"/>
              </a:rPr>
              <a:t>可</a:t>
            </a:r>
            <a:r>
              <a:rPr lang="zh-CN" altLang="en-US" sz="2600" dirty="0" smtClean="0">
                <a:sym typeface="+mn-ea"/>
              </a:rPr>
              <a:t>从网站免费下载 </a:t>
            </a:r>
            <a:r>
              <a:rPr lang="en-US" altLang="zh-CN" sz="2600" noProof="1" smtClean="0">
                <a:highlight>
                  <a:srgbClr val="FFFF00"/>
                </a:highlight>
                <a:cs typeface="+mn-ea"/>
              </a:rPr>
              <a:t>          </a:t>
            </a:r>
            <a:endParaRPr lang="en-US" altLang="zh-CN" sz="2600" noProof="1">
              <a:highlight>
                <a:srgbClr val="FFFF00"/>
              </a:highlight>
              <a:cs typeface="+mn-ea"/>
            </a:endParaRPr>
          </a:p>
          <a:p>
            <a:pPr eaLnBrk="1" fontAlgn="base" hangingPunct="1"/>
            <a:endParaRPr lang="en-US" altLang="zh-CN" sz="2400" noProof="1">
              <a:highlight>
                <a:srgbClr val="FFFF00"/>
              </a:highlight>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p:nvPr/>
        </p:nvSpPr>
        <p:spPr>
          <a:xfrm>
            <a:off x="2590800" y="4572000"/>
            <a:ext cx="5105400" cy="685800"/>
          </a:xfrm>
          <a:prstGeom prst="rect">
            <a:avLst/>
          </a:prstGeom>
          <a:gradFill rotWithShape="0">
            <a:gsLst>
              <a:gs pos="0">
                <a:srgbClr val="CCFFCC"/>
              </a:gs>
              <a:gs pos="100000">
                <a:srgbClr val="5E765E"/>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CCFFCC"/>
            </a:extrusionClr>
          </a:sp3d>
        </p:spPr>
        <p:txBody>
          <a:bodyPr wrap="none" anchor="ctr" anchorCtr="0">
            <a:flatTx/>
          </a:bodyPr>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86" name="Rectangle 3"/>
          <p:cNvSpPr/>
          <p:nvPr/>
        </p:nvSpPr>
        <p:spPr>
          <a:xfrm>
            <a:off x="2743200" y="4038600"/>
            <a:ext cx="4495800" cy="533400"/>
          </a:xfrm>
          <a:prstGeom prst="rect">
            <a:avLst/>
          </a:prstGeom>
          <a:gradFill rotWithShape="0">
            <a:gsLst>
              <a:gs pos="0">
                <a:srgbClr val="66FF99"/>
              </a:gs>
              <a:gs pos="100000">
                <a:srgbClr val="2F7647"/>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66FF99"/>
            </a:extrusionClr>
          </a:sp3d>
        </p:spPr>
        <p:txBody>
          <a:bodyPr wrap="none" anchor="ctr" anchorCtr="0">
            <a:flatTx/>
          </a:bodyPr>
          <a:lstStyle/>
          <a:p>
            <a:pPr>
              <a:spcBef>
                <a:spcPct val="50000"/>
              </a:spcBef>
              <a:buFontTx/>
              <a:buChar char="•"/>
            </a:pPr>
            <a:endParaRPr lang="zh-CN" altLang="zh-CN" sz="2000" b="1" dirty="0">
              <a:solidFill>
                <a:srgbClr val="FFFFFF"/>
              </a:solidFill>
              <a:latin typeface="楷体_GB2312" pitchFamily="49" charset="-122"/>
              <a:ea typeface="楷体_GB2312" pitchFamily="49" charset="-122"/>
            </a:endParaRPr>
          </a:p>
        </p:txBody>
      </p:sp>
      <p:sp>
        <p:nvSpPr>
          <p:cNvPr id="41987" name="Rectangle 4"/>
          <p:cNvSpPr/>
          <p:nvPr/>
        </p:nvSpPr>
        <p:spPr>
          <a:xfrm>
            <a:off x="3124200" y="3505200"/>
            <a:ext cx="3733800" cy="533400"/>
          </a:xfrm>
          <a:prstGeom prst="rect">
            <a:avLst/>
          </a:prstGeom>
          <a:gradFill rotWithShape="0">
            <a:gsLst>
              <a:gs pos="0">
                <a:srgbClr val="33CC33"/>
              </a:gs>
              <a:gs pos="100000">
                <a:srgbClr val="185E18"/>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33CC33"/>
            </a:extrusionClr>
          </a:sp3d>
        </p:spPr>
        <p:txBody>
          <a:bodyPr wrap="none" anchor="ctr" anchorCtr="0">
            <a:flatTx/>
          </a:bodyPr>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88" name="Rectangle 5"/>
          <p:cNvSpPr/>
          <p:nvPr/>
        </p:nvSpPr>
        <p:spPr>
          <a:xfrm>
            <a:off x="4114800" y="2819400"/>
            <a:ext cx="2819400" cy="533400"/>
          </a:xfrm>
          <a:prstGeom prst="rect">
            <a:avLst/>
          </a:prstGeom>
          <a:noFill/>
          <a:ln w="9525">
            <a:noFill/>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89" name="Rectangle 6"/>
          <p:cNvSpPr/>
          <p:nvPr/>
        </p:nvSpPr>
        <p:spPr>
          <a:xfrm>
            <a:off x="3276600" y="3048000"/>
            <a:ext cx="3276600" cy="457200"/>
          </a:xfrm>
          <a:prstGeom prst="rect">
            <a:avLst/>
          </a:prstGeom>
          <a:gradFill rotWithShape="0">
            <a:gsLst>
              <a:gs pos="0">
                <a:srgbClr val="00CC99"/>
              </a:gs>
              <a:gs pos="100000">
                <a:srgbClr val="005E47"/>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00CC99"/>
            </a:extrusionClr>
          </a:sp3d>
        </p:spPr>
        <p:txBody>
          <a:bodyPr wrap="none" anchor="ctr" anchorCtr="0">
            <a:flatTx/>
          </a:bodyPr>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90" name="Text Box 7"/>
          <p:cNvSpPr txBox="1"/>
          <p:nvPr/>
        </p:nvSpPr>
        <p:spPr>
          <a:xfrm>
            <a:off x="3886200" y="4648201"/>
            <a:ext cx="15240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硬件平台</a:t>
            </a:r>
            <a:endParaRPr lang="zh-CN" altLang="en-US" sz="2000" b="1" dirty="0">
              <a:solidFill>
                <a:srgbClr val="FFFF00"/>
              </a:solidFill>
              <a:latin typeface="楷体_GB2312" pitchFamily="49" charset="-122"/>
              <a:ea typeface="楷体_GB2312" pitchFamily="49" charset="-122"/>
            </a:endParaRPr>
          </a:p>
        </p:txBody>
      </p:sp>
      <p:sp>
        <p:nvSpPr>
          <p:cNvPr id="41991" name="Text Box 8"/>
          <p:cNvSpPr txBox="1"/>
          <p:nvPr/>
        </p:nvSpPr>
        <p:spPr>
          <a:xfrm>
            <a:off x="3200400" y="4038601"/>
            <a:ext cx="23622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基础软件平台</a:t>
            </a:r>
            <a:endParaRPr lang="zh-CN" altLang="en-US" sz="2000" b="1" dirty="0">
              <a:solidFill>
                <a:srgbClr val="FFFF00"/>
              </a:solidFill>
              <a:latin typeface="楷体_GB2312" pitchFamily="49" charset="-122"/>
              <a:ea typeface="楷体_GB2312" pitchFamily="49" charset="-122"/>
            </a:endParaRPr>
          </a:p>
        </p:txBody>
      </p:sp>
      <p:sp>
        <p:nvSpPr>
          <p:cNvPr id="41992" name="Text Box 9"/>
          <p:cNvSpPr txBox="1"/>
          <p:nvPr/>
        </p:nvSpPr>
        <p:spPr>
          <a:xfrm>
            <a:off x="3124200" y="3505201"/>
            <a:ext cx="28956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软件基础构架平台</a:t>
            </a:r>
            <a:endParaRPr lang="zh-CN" altLang="en-US" sz="2000" b="1" dirty="0">
              <a:solidFill>
                <a:srgbClr val="FFFF00"/>
              </a:solidFill>
              <a:latin typeface="楷体_GB2312" pitchFamily="49" charset="-122"/>
              <a:ea typeface="楷体_GB2312" pitchFamily="49" charset="-122"/>
            </a:endParaRPr>
          </a:p>
        </p:txBody>
      </p:sp>
      <p:sp>
        <p:nvSpPr>
          <p:cNvPr id="41993" name="Text Box 10"/>
          <p:cNvSpPr txBox="1"/>
          <p:nvPr/>
        </p:nvSpPr>
        <p:spPr>
          <a:xfrm>
            <a:off x="3124200" y="3048001"/>
            <a:ext cx="25146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应用软件平台</a:t>
            </a:r>
            <a:endParaRPr lang="zh-CN" altLang="en-US" sz="2000" b="1" dirty="0">
              <a:solidFill>
                <a:srgbClr val="FFFF00"/>
              </a:solidFill>
              <a:latin typeface="楷体_GB2312" pitchFamily="49" charset="-122"/>
              <a:ea typeface="楷体_GB2312" pitchFamily="49" charset="-122"/>
            </a:endParaRPr>
          </a:p>
        </p:txBody>
      </p:sp>
      <p:sp>
        <p:nvSpPr>
          <p:cNvPr id="41994" name="Rectangle 11"/>
          <p:cNvSpPr/>
          <p:nvPr/>
        </p:nvSpPr>
        <p:spPr>
          <a:xfrm>
            <a:off x="3581400" y="2514600"/>
            <a:ext cx="2438400" cy="457200"/>
          </a:xfrm>
          <a:prstGeom prst="rect">
            <a:avLst/>
          </a:prstGeom>
          <a:gradFill rotWithShape="0">
            <a:gsLst>
              <a:gs pos="0">
                <a:srgbClr val="00CC99"/>
              </a:gs>
              <a:gs pos="100000">
                <a:srgbClr val="005E47"/>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00CC99"/>
            </a:extrusionClr>
          </a:sp3d>
        </p:spPr>
        <p:txBody>
          <a:bodyPr wrap="none" anchor="ctr" anchorCtr="0">
            <a:flatTx/>
          </a:bodyPr>
          <a:lstStyle/>
          <a:p>
            <a:pPr>
              <a:spcBef>
                <a:spcPct val="50000"/>
              </a:spcBef>
              <a:buFont typeface="Arial" panose="020B0604020202020204" pitchFamily="34" charset="0"/>
            </a:pPr>
            <a:endParaRPr lang="zh-CN" altLang="zh-CN" sz="2400" b="1" dirty="0"/>
          </a:p>
        </p:txBody>
      </p:sp>
      <p:sp>
        <p:nvSpPr>
          <p:cNvPr id="41995" name="Text Box 12"/>
          <p:cNvSpPr txBox="1"/>
          <p:nvPr/>
        </p:nvSpPr>
        <p:spPr>
          <a:xfrm>
            <a:off x="3733800" y="2514601"/>
            <a:ext cx="14478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软件产品</a:t>
            </a:r>
            <a:endParaRPr lang="zh-CN" altLang="en-US" sz="2000" b="1" dirty="0">
              <a:solidFill>
                <a:srgbClr val="FFFF00"/>
              </a:solidFill>
              <a:latin typeface="楷体_GB2312" pitchFamily="49" charset="-122"/>
              <a:ea typeface="楷体_GB2312" pitchFamily="49" charset="-122"/>
            </a:endParaRPr>
          </a:p>
        </p:txBody>
      </p:sp>
      <p:sp>
        <p:nvSpPr>
          <p:cNvPr id="41996" name="AutoShape 13"/>
          <p:cNvSpPr/>
          <p:nvPr/>
        </p:nvSpPr>
        <p:spPr>
          <a:xfrm>
            <a:off x="6743700" y="1727200"/>
            <a:ext cx="2971800" cy="1066800"/>
          </a:xfrm>
          <a:prstGeom prst="cloudCallout">
            <a:avLst>
              <a:gd name="adj1" fmla="val -58088"/>
              <a:gd name="adj2" fmla="val 85208"/>
            </a:avLst>
          </a:prstGeom>
          <a:solidFill>
            <a:srgbClr val="746AFC"/>
          </a:solidFill>
          <a:ln w="9525">
            <a:noFill/>
          </a:ln>
        </p:spPr>
        <p:txBody>
          <a:bodyPr anchor="t" anchorCtr="0"/>
          <a:lstStyle/>
          <a:p>
            <a:pPr fontAlgn="t">
              <a:spcBef>
                <a:spcPct val="50000"/>
              </a:spcBef>
              <a:buFont typeface="Arial" panose="020B0604020202020204" pitchFamily="34" charset="0"/>
            </a:pPr>
            <a:r>
              <a:rPr lang="zh-CN" altLang="en-US" sz="2000" b="1" dirty="0">
                <a:solidFill>
                  <a:srgbClr val="FFFFFF"/>
                </a:solidFill>
                <a:latin typeface="楷体_GB2312" pitchFamily="49" charset="-122"/>
                <a:ea typeface="楷体_GB2312" pitchFamily="49" charset="-122"/>
              </a:rPr>
              <a:t>协同软件</a:t>
            </a:r>
            <a:endParaRPr lang="zh-CN" altLang="en-US" sz="2000" b="1" dirty="0">
              <a:solidFill>
                <a:srgbClr val="FFFFFF"/>
              </a:solidFill>
              <a:latin typeface="楷体_GB2312" pitchFamily="49" charset="-122"/>
              <a:ea typeface="楷体_GB2312" pitchFamily="49" charset="-122"/>
            </a:endParaRPr>
          </a:p>
          <a:p>
            <a:pPr fontAlgn="t">
              <a:spcBef>
                <a:spcPct val="50000"/>
              </a:spcBef>
              <a:buFont typeface="Arial" panose="020B0604020202020204" pitchFamily="34" charset="0"/>
            </a:pPr>
            <a:r>
              <a:rPr lang="zh-CN" altLang="en-US" sz="2000" b="1" dirty="0">
                <a:solidFill>
                  <a:srgbClr val="FFFFFF"/>
                </a:solidFill>
                <a:latin typeface="楷体_GB2312" pitchFamily="49" charset="-122"/>
                <a:ea typeface="楷体_GB2312" pitchFamily="49" charset="-122"/>
              </a:rPr>
              <a:t>办公软件</a:t>
            </a:r>
            <a:endParaRPr lang="zh-CN" altLang="en-US" sz="2000" b="1" dirty="0">
              <a:solidFill>
                <a:srgbClr val="FFFFFF"/>
              </a:solidFill>
              <a:latin typeface="楷体_GB2312" pitchFamily="49" charset="-122"/>
              <a:ea typeface="楷体_GB2312" pitchFamily="49" charset="-122"/>
            </a:endParaRPr>
          </a:p>
        </p:txBody>
      </p:sp>
      <p:sp>
        <p:nvSpPr>
          <p:cNvPr id="326670" name="AutoShape 14"/>
          <p:cNvSpPr>
            <a:spLocks noChangeArrowheads="1"/>
          </p:cNvSpPr>
          <p:nvPr/>
        </p:nvSpPr>
        <p:spPr bwMode="auto">
          <a:xfrm>
            <a:off x="7800975" y="4110038"/>
            <a:ext cx="2743200" cy="1066800"/>
          </a:xfrm>
          <a:prstGeom prst="cloudCallout">
            <a:avLst>
              <a:gd name="adj1" fmla="val -86680"/>
              <a:gd name="adj2" fmla="val -34733"/>
            </a:avLst>
          </a:prstGeom>
          <a:solidFill>
            <a:schemeClr val="folHlink"/>
          </a:solidFill>
          <a:ln w="9525">
            <a:noFill/>
            <a:round/>
          </a:ln>
          <a:effec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fontAlgn="t">
              <a:spcBef>
                <a:spcPct val="50000"/>
              </a:spcBef>
              <a:buSzTx/>
              <a:buNone/>
              <a:defRPr/>
            </a:pPr>
            <a:r>
              <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rPr>
              <a:t>数据库系统</a:t>
            </a:r>
            <a:endPar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endParaRPr>
          </a:p>
          <a:p>
            <a:pPr fontAlgn="t">
              <a:spcBef>
                <a:spcPct val="50000"/>
              </a:spcBef>
              <a:buSzTx/>
              <a:buNone/>
              <a:defRPr/>
            </a:pPr>
            <a:r>
              <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rPr>
              <a:t>操作系统</a:t>
            </a:r>
            <a:endPar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endParaRPr>
          </a:p>
        </p:txBody>
      </p:sp>
      <p:sp>
        <p:nvSpPr>
          <p:cNvPr id="41998" name="AutoShape 15"/>
          <p:cNvSpPr/>
          <p:nvPr/>
        </p:nvSpPr>
        <p:spPr>
          <a:xfrm>
            <a:off x="7302500" y="2946400"/>
            <a:ext cx="2971800" cy="1066800"/>
          </a:xfrm>
          <a:prstGeom prst="cloudCallout">
            <a:avLst>
              <a:gd name="adj1" fmla="val -75606"/>
              <a:gd name="adj2" fmla="val 18421"/>
            </a:avLst>
          </a:prstGeom>
          <a:solidFill>
            <a:srgbClr val="C0C0C0"/>
          </a:solidFill>
          <a:ln w="9525">
            <a:noFill/>
          </a:ln>
        </p:spPr>
        <p:txBody>
          <a:bodyPr anchor="t" anchorCtr="0"/>
          <a:lstStyle/>
          <a:p>
            <a:pPr fontAlgn="t">
              <a:spcBef>
                <a:spcPct val="50000"/>
              </a:spcBef>
              <a:buFont typeface="Arial" panose="020B0604020202020204" pitchFamily="34" charset="0"/>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中间件</a:t>
            </a:r>
            <a:endParaRPr lang="zh-CN" altLang="en-US" sz="2000" b="1" dirty="0">
              <a:latin typeface="楷体_GB2312" pitchFamily="49" charset="-122"/>
              <a:ea typeface="楷体_GB2312" pitchFamily="49" charset="-122"/>
            </a:endParaRPr>
          </a:p>
          <a:p>
            <a:pPr fontAlgn="t">
              <a:spcBef>
                <a:spcPct val="50000"/>
              </a:spcBef>
              <a:buFont typeface="Arial" panose="020B0604020202020204" pitchFamily="34" charset="0"/>
            </a:pPr>
            <a:r>
              <a:rPr lang="zh-CN" altLang="en-US" sz="2000" b="1" dirty="0">
                <a:latin typeface="楷体_GB2312" pitchFamily="49" charset="-122"/>
                <a:ea typeface="楷体_GB2312" pitchFamily="49" charset="-122"/>
              </a:rPr>
              <a:t>  应用服务器</a:t>
            </a:r>
            <a:endParaRPr lang="zh-CN" altLang="en-US" sz="2000" b="1" dirty="0">
              <a:latin typeface="楷体_GB2312" pitchFamily="49" charset="-122"/>
              <a:ea typeface="楷体_GB2312" pitchFamily="49" charset="-122"/>
            </a:endParaRPr>
          </a:p>
        </p:txBody>
      </p:sp>
      <p:sp>
        <p:nvSpPr>
          <p:cNvPr id="41999" name="Rectangle 16"/>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数据库在计算机系统中的位置</a:t>
            </a:r>
            <a:endParaRPr lang="zh-CN" alt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数据库管理系统的主要功能</a:t>
            </a:r>
            <a:endParaRPr lang="zh-CN" altLang="en-US" sz="3600" dirty="0"/>
          </a:p>
        </p:txBody>
      </p:sp>
      <p:sp>
        <p:nvSpPr>
          <p:cNvPr id="43010" name="Rectangle 3"/>
          <p:cNvSpPr>
            <a:spLocks noGrp="1"/>
          </p:cNvSpPr>
          <p:nvPr>
            <p:ph idx="1"/>
          </p:nvPr>
        </p:nvSpPr>
        <p:spPr>
          <a:xfrm>
            <a:off x="1271270" y="1196975"/>
            <a:ext cx="10659745" cy="5118100"/>
          </a:xfrm>
          <a:solidFill>
            <a:schemeClr val="bg1"/>
          </a:solidFill>
        </p:spPr>
        <p:txBody>
          <a:bodyPr vert="horz" wrap="square" lIns="91440" tIns="45720" rIns="91440" bIns="45720" anchor="t" anchorCtr="0"/>
          <a:lstStyle/>
          <a:p>
            <a:pPr lvl="1" algn="just" eaLnBrk="1" hangingPunct="1">
              <a:lnSpc>
                <a:spcPct val="150000"/>
              </a:lnSpc>
              <a:spcBef>
                <a:spcPct val="0"/>
              </a:spcBef>
            </a:pPr>
            <a:r>
              <a:rPr lang="zh-CN" altLang="en-US" dirty="0">
                <a:latin typeface="宋体" panose="02010600030101010101" pitchFamily="2" charset="-122"/>
              </a:rPr>
              <a:t>①</a:t>
            </a:r>
            <a:r>
              <a:rPr lang="zh-CN" altLang="en-US" dirty="0"/>
              <a:t>数据定义功能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提供数据定义语言（</a:t>
            </a:r>
            <a:r>
              <a:rPr lang="en-US" altLang="zh-CN" sz="2200" dirty="0"/>
              <a:t>DDL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定义数据库中的数据对象的组成与结构</a:t>
            </a:r>
            <a:endParaRPr lang="zh-CN" altLang="en-US" sz="2200" dirty="0"/>
          </a:p>
          <a:p>
            <a:pPr lvl="1" algn="just" eaLnBrk="1" hangingPunct="1">
              <a:lnSpc>
                <a:spcPct val="150000"/>
              </a:lnSpc>
              <a:spcBef>
                <a:spcPct val="0"/>
              </a:spcBef>
            </a:pPr>
            <a:r>
              <a:rPr lang="zh-CN" altLang="en-US" dirty="0">
                <a:latin typeface="宋体" panose="02010600030101010101" pitchFamily="2" charset="-122"/>
              </a:rPr>
              <a:t>②</a:t>
            </a:r>
            <a:r>
              <a:rPr lang="zh-CN" altLang="en-US" dirty="0"/>
              <a:t>数据组织、存储和管理功能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分类组织、存储和管理各种数据</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确定组织数据的文件结构和存取方式</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实现数据之间的联系</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提供多种存取方法提高存取效率</a:t>
            </a:r>
            <a:endParaRPr lang="zh-CN"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数据库管理系统的主要功能（续）</a:t>
            </a:r>
            <a:endParaRPr lang="zh-CN" altLang="en-US" sz="3600" dirty="0"/>
          </a:p>
        </p:txBody>
      </p:sp>
      <p:sp>
        <p:nvSpPr>
          <p:cNvPr id="45058" name="Rectangle 3"/>
          <p:cNvSpPr>
            <a:spLocks noGrp="1"/>
          </p:cNvSpPr>
          <p:nvPr>
            <p:ph idx="1"/>
          </p:nvPr>
        </p:nvSpPr>
        <p:spPr>
          <a:xfrm>
            <a:off x="1199515" y="1268730"/>
            <a:ext cx="10828655" cy="5121910"/>
          </a:xfrm>
          <a:solidFill>
            <a:schemeClr val="bg1"/>
          </a:solidFill>
        </p:spPr>
        <p:txBody>
          <a:bodyPr vert="horz" wrap="square" lIns="91440" tIns="45720" rIns="91440" bIns="45720" anchor="t" anchorCtr="0"/>
          <a:lstStyle/>
          <a:p>
            <a:pPr lvl="1" algn="just" eaLnBrk="1" hangingPunct="1">
              <a:lnSpc>
                <a:spcPct val="150000"/>
              </a:lnSpc>
            </a:pPr>
            <a:r>
              <a:rPr lang="zh-CN" altLang="en-US" dirty="0">
                <a:latin typeface="宋体" panose="02010600030101010101" pitchFamily="2" charset="-122"/>
              </a:rPr>
              <a:t>③</a:t>
            </a:r>
            <a:r>
              <a:rPr lang="zh-CN" altLang="en-US" dirty="0"/>
              <a:t>数据操纵功能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提供数据操纵语言（</a:t>
            </a:r>
            <a:r>
              <a:rPr lang="en-US" altLang="zh-CN" sz="2200" dirty="0"/>
              <a:t>DML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实现对数据库的基本操作  （查询、插入、删除和修改）</a:t>
            </a:r>
            <a:endParaRPr lang="en-US" altLang="zh-CN" sz="2200" dirty="0"/>
          </a:p>
          <a:p>
            <a:pPr lvl="1" algn="just" eaLnBrk="1" hangingPunct="1">
              <a:lnSpc>
                <a:spcPct val="150000"/>
              </a:lnSpc>
              <a:spcAft>
                <a:spcPct val="20000"/>
              </a:spcAft>
            </a:pPr>
            <a:r>
              <a:rPr lang="zh-CN" altLang="en-US" sz="2400" dirty="0">
                <a:latin typeface="宋体" panose="02010600030101010101" pitchFamily="2" charset="-122"/>
              </a:rPr>
              <a:t>④</a:t>
            </a:r>
            <a:r>
              <a:rPr lang="zh-CN" altLang="en-US" dirty="0"/>
              <a:t>数据库的事务管理和运行管理功能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数据库在建立、运行和维护时由数据库管理系统统一管理和控制</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保证数据的安全性、完整性</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多用户对数据的并发使用及发生故障后的系统恢复</a:t>
            </a:r>
            <a:endParaRPr lang="zh-CN" alt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26"/>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数据库管理系统的主要功能（续）</a:t>
            </a:r>
            <a:endParaRPr lang="zh-CN" altLang="en-US" sz="3600" dirty="0"/>
          </a:p>
        </p:txBody>
      </p:sp>
      <p:sp>
        <p:nvSpPr>
          <p:cNvPr id="47106" name="Rectangle 1027"/>
          <p:cNvSpPr>
            <a:spLocks noGrp="1"/>
          </p:cNvSpPr>
          <p:nvPr>
            <p:ph idx="1"/>
          </p:nvPr>
        </p:nvSpPr>
        <p:spPr>
          <a:xfrm>
            <a:off x="983615" y="1098550"/>
            <a:ext cx="11093450" cy="5199380"/>
          </a:xfrm>
          <a:solidFill>
            <a:schemeClr val="bg1"/>
          </a:solidFill>
        </p:spPr>
        <p:txBody>
          <a:bodyPr vert="horz" wrap="square" lIns="91440" tIns="45720" rIns="91440" bIns="45720" anchor="t" anchorCtr="0"/>
          <a:lstStyle/>
          <a:p>
            <a:pPr lvl="1" algn="just" eaLnBrk="1" hangingPunct="1">
              <a:lnSpc>
                <a:spcPct val="150000"/>
              </a:lnSpc>
              <a:spcBef>
                <a:spcPct val="0"/>
              </a:spcBef>
            </a:pPr>
            <a:r>
              <a:rPr lang="zh-CN" altLang="en-US" sz="2400" dirty="0">
                <a:latin typeface="宋体" panose="02010600030101010101" pitchFamily="2" charset="-122"/>
              </a:rPr>
              <a:t>⑤</a:t>
            </a:r>
            <a:r>
              <a:rPr lang="zh-CN" altLang="en-US" dirty="0"/>
              <a:t>数据库的建立和维护功能功能</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数据库初始数据的输入和转换</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数据库转储和恢复功能</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数据库的重组织、性能监视和数据分析等</a:t>
            </a:r>
            <a:endParaRPr lang="zh-CN" altLang="en-US" sz="2200" dirty="0"/>
          </a:p>
          <a:p>
            <a:pPr lvl="1" algn="just" eaLnBrk="1" hangingPunct="1">
              <a:lnSpc>
                <a:spcPct val="150000"/>
              </a:lnSpc>
              <a:spcBef>
                <a:spcPct val="0"/>
              </a:spcBef>
            </a:pPr>
            <a:r>
              <a:rPr lang="zh-CN" altLang="en-US" sz="2400" dirty="0" smtClean="0">
                <a:latin typeface="宋体" panose="02010600030101010101" pitchFamily="2" charset="-122"/>
              </a:rPr>
              <a:t>⑥</a:t>
            </a:r>
            <a:r>
              <a:rPr lang="zh-CN" altLang="en-US" dirty="0" smtClean="0"/>
              <a:t>其他功能</a:t>
            </a:r>
            <a:r>
              <a:rPr lang="zh-CN" altLang="en-US" dirty="0"/>
              <a:t>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数据库管理系统与网络</a:t>
            </a:r>
            <a:r>
              <a:rPr lang="zh-CN" altLang="en-US" sz="2200" dirty="0" smtClean="0"/>
              <a:t>中其他软件</a:t>
            </a:r>
            <a:r>
              <a:rPr lang="zh-CN" altLang="en-US" sz="2200" dirty="0"/>
              <a:t>系统的通信</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数据库管理系统系统之间或与文件系统的数据转换</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异构数据库之间的互访和互操作</a:t>
            </a:r>
            <a:endParaRPr lang="zh-CN" altLang="en-US" sz="2200" dirty="0"/>
          </a:p>
          <a:p>
            <a:pPr eaLnBrk="1" hangingPunct="1">
              <a:buNone/>
            </a:pP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vert="horz" wrap="square" lIns="91440" tIns="45720" rIns="91440" bIns="45720" anchor="ctr" anchorCtr="0"/>
          <a:lstStyle/>
          <a:p>
            <a:pPr eaLnBrk="1" hangingPunct="1"/>
            <a:r>
              <a:rPr lang="en-US" altLang="zh-CN" sz="3600" dirty="0"/>
              <a:t>4.</a:t>
            </a:r>
            <a:r>
              <a:rPr lang="zh-CN" altLang="en-US" sz="3600" dirty="0"/>
              <a:t>数据库系统</a:t>
            </a:r>
            <a:endParaRPr lang="zh-CN" altLang="en-US" sz="3600" dirty="0"/>
          </a:p>
        </p:txBody>
      </p:sp>
      <p:sp>
        <p:nvSpPr>
          <p:cNvPr id="48130" name="Rectangle 3"/>
          <p:cNvSpPr>
            <a:spLocks noGrp="1"/>
          </p:cNvSpPr>
          <p:nvPr>
            <p:ph idx="1"/>
          </p:nvPr>
        </p:nvSpPr>
        <p:spPr>
          <a:xfrm>
            <a:off x="1343660" y="1341755"/>
            <a:ext cx="10675620" cy="4991100"/>
          </a:xfrm>
          <a:solidFill>
            <a:schemeClr val="bg1"/>
          </a:solidFill>
        </p:spPr>
        <p:txBody>
          <a:bodyPr vert="horz" wrap="square" lIns="91440" tIns="45720" rIns="91440" bIns="45720" anchor="t" anchorCtr="0"/>
          <a:lstStyle/>
          <a:p>
            <a:pPr algn="just" eaLnBrk="1" hangingPunct="1">
              <a:lnSpc>
                <a:spcPct val="150000"/>
              </a:lnSpc>
            </a:pPr>
            <a:r>
              <a:rPr lang="zh-CN" altLang="en-US" dirty="0"/>
              <a:t>数据库系统</a:t>
            </a:r>
            <a:r>
              <a:rPr lang="zh-CN" altLang="en-US" sz="2400" dirty="0"/>
              <a:t>（</a:t>
            </a:r>
            <a:r>
              <a:rPr lang="en-US" altLang="zh-CN" sz="2400" dirty="0"/>
              <a:t>database system</a:t>
            </a:r>
            <a:r>
              <a:rPr lang="zh-CN" altLang="en-US" sz="2400" dirty="0"/>
              <a:t>，简称</a:t>
            </a:r>
            <a:r>
              <a:rPr lang="en-US" altLang="zh-CN" sz="2400" dirty="0"/>
              <a:t>DBS</a:t>
            </a:r>
            <a:r>
              <a:rPr lang="zh-CN" altLang="en-US" sz="2400" dirty="0"/>
              <a:t>）</a:t>
            </a:r>
            <a:endParaRPr lang="zh-CN" altLang="en-US" dirty="0"/>
          </a:p>
          <a:p>
            <a:pPr algn="just" eaLnBrk="1" hangingPunct="1">
              <a:lnSpc>
                <a:spcPct val="150000"/>
              </a:lnSpc>
            </a:pPr>
            <a:r>
              <a:rPr lang="zh-CN" altLang="en-US" dirty="0"/>
              <a:t>数据库系统的构成</a:t>
            </a:r>
            <a:endParaRPr lang="zh-CN" altLang="en-US" dirty="0"/>
          </a:p>
          <a:p>
            <a:pPr lvl="1" algn="just" eaLnBrk="1" hangingPunct="1">
              <a:lnSpc>
                <a:spcPct val="150000"/>
              </a:lnSpc>
            </a:pPr>
            <a:r>
              <a:rPr lang="zh-CN" altLang="en-US" dirty="0" smtClean="0"/>
              <a:t> 数据库</a:t>
            </a:r>
            <a:endParaRPr lang="zh-CN" altLang="en-US" dirty="0"/>
          </a:p>
          <a:p>
            <a:pPr lvl="1" algn="just" eaLnBrk="1" hangingPunct="1">
              <a:lnSpc>
                <a:spcPct val="150000"/>
              </a:lnSpc>
            </a:pPr>
            <a:r>
              <a:rPr lang="zh-CN" altLang="en-US" dirty="0" smtClean="0"/>
              <a:t> 数据库管理系统</a:t>
            </a:r>
            <a:r>
              <a:rPr lang="zh-CN" altLang="en-US" dirty="0"/>
              <a:t>（及外围的应用开发工具）</a:t>
            </a:r>
            <a:endParaRPr lang="zh-CN" altLang="en-US" dirty="0"/>
          </a:p>
          <a:p>
            <a:pPr lvl="1" algn="just" eaLnBrk="1" hangingPunct="1">
              <a:lnSpc>
                <a:spcPct val="150000"/>
              </a:lnSpc>
            </a:pPr>
            <a:r>
              <a:rPr lang="zh-CN" altLang="en-US" dirty="0" smtClean="0"/>
              <a:t> 应用程序</a:t>
            </a:r>
            <a:endParaRPr lang="zh-CN" altLang="en-US" dirty="0"/>
          </a:p>
          <a:p>
            <a:pPr lvl="1" algn="just" eaLnBrk="1" hangingPunct="1">
              <a:lnSpc>
                <a:spcPct val="150000"/>
              </a:lnSpc>
            </a:pPr>
            <a:r>
              <a:rPr lang="zh-CN" altLang="en-US" dirty="0" smtClean="0"/>
              <a:t> 数据库管理员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049"/>
          <p:cNvSpPr/>
          <p:nvPr/>
        </p:nvSpPr>
        <p:spPr>
          <a:xfrm>
            <a:off x="4008439" y="180976"/>
            <a:ext cx="4103687" cy="646113"/>
          </a:xfrm>
          <a:prstGeom prst="rect">
            <a:avLst/>
          </a:prstGeom>
          <a:noFill/>
          <a:ln w="9525">
            <a:noFill/>
          </a:ln>
        </p:spPr>
        <p:txBody>
          <a:bodyPr anchor="t" anchorCtr="0">
            <a:spAutoFit/>
          </a:bodyPr>
          <a:lstStyle/>
          <a:p>
            <a:pPr>
              <a:spcBef>
                <a:spcPct val="50000"/>
              </a:spcBef>
              <a:buFont typeface="Arial" panose="020B0604020202020204" pitchFamily="34" charset="0"/>
            </a:pPr>
            <a:r>
              <a:rPr lang="en-US" altLang="zh-CN" b="1" dirty="0">
                <a:latin typeface="Arial" panose="020B0604020202020204" pitchFamily="34" charset="0"/>
                <a:ea typeface="宋体" panose="02010600030101010101" pitchFamily="2" charset="-122"/>
              </a:rPr>
              <a:t>     </a:t>
            </a:r>
            <a:r>
              <a:rPr lang="zh-CN" altLang="en-US" sz="3600" b="1" dirty="0">
                <a:solidFill>
                  <a:schemeClr val="bg1"/>
                </a:solidFill>
              </a:rPr>
              <a:t>数据库系统（续）</a:t>
            </a:r>
            <a:endParaRPr lang="zh-CN" altLang="en-US" sz="3600" b="1" dirty="0">
              <a:solidFill>
                <a:schemeClr val="bg1"/>
              </a:solidFill>
            </a:endParaRPr>
          </a:p>
        </p:txBody>
      </p:sp>
      <p:grpSp>
        <p:nvGrpSpPr>
          <p:cNvPr id="50178" name="组合 2"/>
          <p:cNvGrpSpPr/>
          <p:nvPr/>
        </p:nvGrpSpPr>
        <p:grpSpPr>
          <a:xfrm>
            <a:off x="1943101" y="1074738"/>
            <a:ext cx="5256213" cy="4989512"/>
            <a:chOff x="2257425" y="960438"/>
            <a:chExt cx="5486400" cy="5205412"/>
          </a:xfrm>
        </p:grpSpPr>
        <p:sp>
          <p:nvSpPr>
            <p:cNvPr id="50179" name="AutoShape 1029"/>
            <p:cNvSpPr/>
            <p:nvPr/>
          </p:nvSpPr>
          <p:spPr>
            <a:xfrm>
              <a:off x="3241675" y="5364163"/>
              <a:ext cx="1276350" cy="801687"/>
            </a:xfrm>
            <a:prstGeom prst="flowChartMagneticDisk">
              <a:avLst/>
            </a:prstGeom>
            <a:solidFill>
              <a:srgbClr val="FFFFFF"/>
            </a:solidFill>
            <a:ln w="9525" cap="flat" cmpd="sng">
              <a:solidFill>
                <a:srgbClr val="000000"/>
              </a:solidFill>
              <a:prstDash val="solid"/>
              <a:round/>
              <a:headEnd type="none" w="med" len="med"/>
              <a:tailEnd type="none" w="med" len="med"/>
            </a:ln>
          </p:spPr>
          <p:txBody>
            <a:bodyPr anchor="t" anchorCtr="0"/>
            <a:lstStyle/>
            <a:p>
              <a:pPr algn="just" eaLnBrk="0" hangingPunct="0">
                <a:lnSpc>
                  <a:spcPct val="96000"/>
                </a:lnSpc>
                <a:buFont typeface="Arial" panose="020B0604020202020204" pitchFamily="34" charset="0"/>
              </a:pPr>
              <a:r>
                <a:rPr lang="en-US" altLang="zh-CN" sz="2000" b="1" dirty="0">
                  <a:solidFill>
                    <a:srgbClr val="FF3300"/>
                  </a:solidFill>
                </a:rPr>
                <a:t>   </a:t>
              </a:r>
              <a:r>
                <a:rPr lang="zh-CN" altLang="en-US" sz="2000" b="1" dirty="0">
                  <a:solidFill>
                    <a:srgbClr val="FF3300"/>
                  </a:solidFill>
                </a:rPr>
                <a:t>数据库</a:t>
              </a:r>
              <a:endParaRPr lang="zh-CN" altLang="en-US" sz="2000" b="1" dirty="0">
                <a:solidFill>
                  <a:srgbClr val="FF3300"/>
                </a:solidFill>
              </a:endParaRPr>
            </a:p>
          </p:txBody>
        </p:sp>
        <p:grpSp>
          <p:nvGrpSpPr>
            <p:cNvPr id="50180" name="组合 1"/>
            <p:cNvGrpSpPr/>
            <p:nvPr/>
          </p:nvGrpSpPr>
          <p:grpSpPr>
            <a:xfrm>
              <a:off x="2257425" y="960438"/>
              <a:ext cx="5486400" cy="4848225"/>
              <a:chOff x="2257425" y="960438"/>
              <a:chExt cx="5486400" cy="4848225"/>
            </a:xfrm>
          </p:grpSpPr>
          <p:sp>
            <p:nvSpPr>
              <p:cNvPr id="50181" name="AutoShape 1030"/>
              <p:cNvSpPr/>
              <p:nvPr/>
            </p:nvSpPr>
            <p:spPr>
              <a:xfrm>
                <a:off x="2828925" y="1622425"/>
                <a:ext cx="2046288" cy="568325"/>
              </a:xfrm>
              <a:prstGeom prst="hexagon">
                <a:avLst>
                  <a:gd name="adj" fmla="val 73761"/>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en-US" altLang="zh-CN" sz="2000" b="1" dirty="0">
                    <a:solidFill>
                      <a:srgbClr val="FF3300"/>
                    </a:solidFill>
                  </a:rPr>
                  <a:t> </a:t>
                </a:r>
                <a:r>
                  <a:rPr lang="zh-CN" altLang="en-US" sz="2000" b="1" dirty="0">
                    <a:solidFill>
                      <a:srgbClr val="FF3300"/>
                    </a:solidFill>
                  </a:rPr>
                  <a:t>应用系统</a:t>
                </a:r>
                <a:endParaRPr lang="zh-CN" altLang="en-US" sz="2000" b="1" dirty="0">
                  <a:solidFill>
                    <a:srgbClr val="FF3300"/>
                  </a:solidFill>
                </a:endParaRPr>
              </a:p>
            </p:txBody>
          </p:sp>
          <p:sp>
            <p:nvSpPr>
              <p:cNvPr id="50182" name="AutoShape 1031"/>
              <p:cNvSpPr/>
              <p:nvPr/>
            </p:nvSpPr>
            <p:spPr>
              <a:xfrm>
                <a:off x="2601913" y="2438400"/>
                <a:ext cx="2789237" cy="665163"/>
              </a:xfrm>
              <a:prstGeom prst="hexagon">
                <a:avLst>
                  <a:gd name="adj" fmla="val 79228"/>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zh-CN" altLang="en-US" sz="2000" b="1" dirty="0"/>
                  <a:t>应用开发工具</a:t>
                </a:r>
                <a:endParaRPr lang="zh-CN" altLang="en-US" sz="2000" b="1" dirty="0"/>
              </a:p>
            </p:txBody>
          </p:sp>
          <p:sp>
            <p:nvSpPr>
              <p:cNvPr id="50183" name="AutoShape 1032"/>
              <p:cNvSpPr/>
              <p:nvPr/>
            </p:nvSpPr>
            <p:spPr>
              <a:xfrm>
                <a:off x="2738438" y="4322763"/>
                <a:ext cx="2309812" cy="738187"/>
              </a:xfrm>
              <a:prstGeom prst="hexagon">
                <a:avLst>
                  <a:gd name="adj" fmla="val 64101"/>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en-US" altLang="zh-CN" sz="2000" b="1" dirty="0"/>
                  <a:t>   </a:t>
                </a:r>
                <a:endParaRPr lang="en-US" altLang="zh-CN" sz="2000" b="1" dirty="0"/>
              </a:p>
              <a:p>
                <a:pPr algn="just" eaLnBrk="0" hangingPunct="0">
                  <a:lnSpc>
                    <a:spcPct val="80000"/>
                  </a:lnSpc>
                  <a:buFont typeface="Arial" panose="020B0604020202020204" pitchFamily="34" charset="0"/>
                </a:pPr>
                <a:r>
                  <a:rPr lang="en-US" altLang="zh-CN" sz="2000" b="1" dirty="0"/>
                  <a:t>    </a:t>
                </a:r>
                <a:r>
                  <a:rPr lang="zh-CN" altLang="en-US" sz="2000" b="1" dirty="0"/>
                  <a:t>操作系统</a:t>
                </a:r>
                <a:endParaRPr lang="zh-CN" altLang="en-US" sz="2000" b="1" dirty="0"/>
              </a:p>
            </p:txBody>
          </p:sp>
          <p:sp>
            <p:nvSpPr>
              <p:cNvPr id="50184" name="AutoShape 1033"/>
              <p:cNvSpPr/>
              <p:nvPr/>
            </p:nvSpPr>
            <p:spPr>
              <a:xfrm>
                <a:off x="2330450" y="3346450"/>
                <a:ext cx="3094038" cy="738188"/>
              </a:xfrm>
              <a:prstGeom prst="hexagon">
                <a:avLst>
                  <a:gd name="adj" fmla="val 83438"/>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endParaRPr lang="en-US" altLang="zh-CN" sz="2000" b="1" dirty="0">
                  <a:solidFill>
                    <a:schemeClr val="accent2"/>
                  </a:solidFill>
                </a:endParaRPr>
              </a:p>
              <a:p>
                <a:pPr algn="just" eaLnBrk="0" hangingPunct="0">
                  <a:lnSpc>
                    <a:spcPct val="80000"/>
                  </a:lnSpc>
                  <a:buFont typeface="Arial" panose="020B0604020202020204" pitchFamily="34" charset="0"/>
                </a:pPr>
                <a:r>
                  <a:rPr lang="en-US" altLang="zh-CN" sz="2000" b="1" dirty="0">
                    <a:solidFill>
                      <a:schemeClr val="accent2"/>
                    </a:solidFill>
                  </a:rPr>
                  <a:t> </a:t>
                </a:r>
                <a:r>
                  <a:rPr lang="zh-CN" altLang="en-US" sz="2000" b="1" dirty="0">
                    <a:solidFill>
                      <a:srgbClr val="FF3300"/>
                    </a:solidFill>
                  </a:rPr>
                  <a:t>数据库管理系统</a:t>
                </a:r>
                <a:endParaRPr lang="zh-CN" altLang="en-US" sz="2000" b="1" dirty="0">
                  <a:solidFill>
                    <a:srgbClr val="FF3300"/>
                  </a:solidFill>
                </a:endParaRPr>
              </a:p>
            </p:txBody>
          </p:sp>
          <p:sp>
            <p:nvSpPr>
              <p:cNvPr id="50185" name="Line 1036"/>
              <p:cNvSpPr/>
              <p:nvPr/>
            </p:nvSpPr>
            <p:spPr>
              <a:xfrm flipH="1">
                <a:off x="5435600" y="3713163"/>
                <a:ext cx="388938" cy="4762"/>
              </a:xfrm>
              <a:prstGeom prst="line">
                <a:avLst/>
              </a:prstGeom>
              <a:ln w="6350" cap="flat" cmpd="sng">
                <a:solidFill>
                  <a:srgbClr val="000000"/>
                </a:solidFill>
                <a:prstDash val="solid"/>
                <a:round/>
                <a:headEnd type="none" w="med" len="med"/>
                <a:tailEnd type="stealth" w="sm" len="sm"/>
              </a:ln>
            </p:spPr>
          </p:sp>
          <p:sp>
            <p:nvSpPr>
              <p:cNvPr id="50186" name="Line 1037"/>
              <p:cNvSpPr/>
              <p:nvPr/>
            </p:nvSpPr>
            <p:spPr>
              <a:xfrm>
                <a:off x="3852863" y="2224088"/>
                <a:ext cx="0" cy="228600"/>
              </a:xfrm>
              <a:prstGeom prst="line">
                <a:avLst/>
              </a:prstGeom>
              <a:ln w="6350" cap="flat" cmpd="sng">
                <a:solidFill>
                  <a:srgbClr val="000000"/>
                </a:solidFill>
                <a:prstDash val="solid"/>
                <a:round/>
                <a:headEnd type="none" w="med" len="med"/>
                <a:tailEnd type="none" w="med" len="med"/>
              </a:ln>
            </p:spPr>
          </p:sp>
          <p:sp>
            <p:nvSpPr>
              <p:cNvPr id="50187" name="Line 1038"/>
              <p:cNvSpPr/>
              <p:nvPr/>
            </p:nvSpPr>
            <p:spPr>
              <a:xfrm>
                <a:off x="3852863" y="5060950"/>
                <a:ext cx="0" cy="301625"/>
              </a:xfrm>
              <a:prstGeom prst="line">
                <a:avLst/>
              </a:prstGeom>
              <a:ln w="6350" cap="flat" cmpd="sng">
                <a:solidFill>
                  <a:srgbClr val="000000"/>
                </a:solidFill>
                <a:prstDash val="solid"/>
                <a:round/>
                <a:headEnd type="none" w="med" len="med"/>
                <a:tailEnd type="none" w="med" len="med"/>
              </a:ln>
            </p:spPr>
          </p:sp>
          <p:sp>
            <p:nvSpPr>
              <p:cNvPr id="50188" name="Line 1039"/>
              <p:cNvSpPr/>
              <p:nvPr/>
            </p:nvSpPr>
            <p:spPr>
              <a:xfrm>
                <a:off x="3852863" y="4084638"/>
                <a:ext cx="0" cy="241300"/>
              </a:xfrm>
              <a:prstGeom prst="line">
                <a:avLst/>
              </a:prstGeom>
              <a:ln w="6350" cap="flat" cmpd="sng">
                <a:solidFill>
                  <a:srgbClr val="000000"/>
                </a:solidFill>
                <a:prstDash val="solid"/>
                <a:round/>
                <a:headEnd type="none" w="med" len="med"/>
                <a:tailEnd type="none" w="med" len="med"/>
              </a:ln>
            </p:spPr>
          </p:sp>
          <p:sp>
            <p:nvSpPr>
              <p:cNvPr id="50189" name="Line 1040"/>
              <p:cNvSpPr/>
              <p:nvPr/>
            </p:nvSpPr>
            <p:spPr>
              <a:xfrm flipH="1">
                <a:off x="3852863" y="3103563"/>
                <a:ext cx="0" cy="252412"/>
              </a:xfrm>
              <a:prstGeom prst="line">
                <a:avLst/>
              </a:prstGeom>
              <a:ln w="6350" cap="flat" cmpd="sng">
                <a:solidFill>
                  <a:srgbClr val="000000"/>
                </a:solidFill>
                <a:prstDash val="solid"/>
                <a:round/>
                <a:headEnd type="none" w="med" len="med"/>
                <a:tailEnd type="none" w="med" len="med"/>
              </a:ln>
            </p:spPr>
          </p:sp>
          <p:sp>
            <p:nvSpPr>
              <p:cNvPr id="50190" name="Line 1041"/>
              <p:cNvSpPr/>
              <p:nvPr/>
            </p:nvSpPr>
            <p:spPr>
              <a:xfrm>
                <a:off x="2900363" y="1401763"/>
                <a:ext cx="231775" cy="304800"/>
              </a:xfrm>
              <a:prstGeom prst="line">
                <a:avLst/>
              </a:prstGeom>
              <a:ln w="6350" cap="flat" cmpd="sng">
                <a:solidFill>
                  <a:srgbClr val="000000"/>
                </a:solidFill>
                <a:prstDash val="solid"/>
                <a:round/>
                <a:headEnd type="none" w="med" len="med"/>
                <a:tailEnd type="stealth" w="sm" len="sm"/>
              </a:ln>
            </p:spPr>
          </p:sp>
          <p:sp>
            <p:nvSpPr>
              <p:cNvPr id="50191" name="Line 1042"/>
              <p:cNvSpPr/>
              <p:nvPr/>
            </p:nvSpPr>
            <p:spPr>
              <a:xfrm flipH="1">
                <a:off x="4643438" y="1384300"/>
                <a:ext cx="519112" cy="377825"/>
              </a:xfrm>
              <a:prstGeom prst="line">
                <a:avLst/>
              </a:prstGeom>
              <a:ln w="6350" cap="flat" cmpd="sng">
                <a:solidFill>
                  <a:srgbClr val="000000"/>
                </a:solidFill>
                <a:prstDash val="solid"/>
                <a:round/>
                <a:headEnd type="none" w="med" len="med"/>
                <a:tailEnd type="stealth" w="sm" len="sm"/>
              </a:ln>
            </p:spPr>
          </p:sp>
          <p:sp>
            <p:nvSpPr>
              <p:cNvPr id="50192" name="Line 1043"/>
              <p:cNvSpPr/>
              <p:nvPr/>
            </p:nvSpPr>
            <p:spPr>
              <a:xfrm>
                <a:off x="3841750" y="1355725"/>
                <a:ext cx="0" cy="252413"/>
              </a:xfrm>
              <a:prstGeom prst="line">
                <a:avLst/>
              </a:prstGeom>
              <a:ln w="6350" cap="flat" cmpd="sng">
                <a:solidFill>
                  <a:srgbClr val="000000"/>
                </a:solidFill>
                <a:prstDash val="solid"/>
                <a:round/>
                <a:headEnd type="none" w="med" len="med"/>
                <a:tailEnd type="stealth" w="sm" len="sm"/>
              </a:ln>
            </p:spPr>
          </p:sp>
          <p:sp>
            <p:nvSpPr>
              <p:cNvPr id="50193" name="Rectangle 1044"/>
              <p:cNvSpPr/>
              <p:nvPr/>
            </p:nvSpPr>
            <p:spPr>
              <a:xfrm>
                <a:off x="5795963" y="3427413"/>
                <a:ext cx="1947862" cy="58102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en-US" altLang="zh-CN" sz="2000" b="1" dirty="0"/>
                  <a:t>  </a:t>
                </a:r>
                <a:endParaRPr lang="en-US" altLang="zh-CN" sz="2000" b="1" dirty="0"/>
              </a:p>
              <a:p>
                <a:pPr algn="just" eaLnBrk="0" hangingPunct="0">
                  <a:lnSpc>
                    <a:spcPct val="80000"/>
                  </a:lnSpc>
                  <a:buFont typeface="Arial" panose="020B0604020202020204" pitchFamily="34" charset="0"/>
                </a:pPr>
                <a:r>
                  <a:rPr lang="en-US" altLang="zh-CN" sz="2000" b="1" dirty="0"/>
                  <a:t>  </a:t>
                </a:r>
                <a:r>
                  <a:rPr lang="zh-CN" altLang="en-US" sz="2000" b="1" dirty="0">
                    <a:solidFill>
                      <a:srgbClr val="FF3300"/>
                    </a:solidFill>
                  </a:rPr>
                  <a:t>数据库管理员</a:t>
                </a:r>
                <a:endParaRPr lang="zh-CN" altLang="en-US" sz="2000" b="1" dirty="0">
                  <a:solidFill>
                    <a:srgbClr val="FF3300"/>
                  </a:solidFill>
                </a:endParaRPr>
              </a:p>
            </p:txBody>
          </p:sp>
          <p:sp>
            <p:nvSpPr>
              <p:cNvPr id="50194" name="Rectangle 1045"/>
              <p:cNvSpPr/>
              <p:nvPr/>
            </p:nvSpPr>
            <p:spPr>
              <a:xfrm>
                <a:off x="4859338" y="1031875"/>
                <a:ext cx="1001712" cy="442913"/>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lnSpc>
                    <a:spcPct val="80000"/>
                  </a:lnSpc>
                  <a:buFont typeface="Arial" panose="020B0604020202020204" pitchFamily="34" charset="0"/>
                </a:pPr>
                <a:r>
                  <a:rPr lang="zh-CN" altLang="en-US" sz="2000" b="1" dirty="0"/>
                  <a:t>用户</a:t>
                </a:r>
                <a:endParaRPr lang="zh-CN" altLang="en-US" sz="2000" b="1" dirty="0"/>
              </a:p>
            </p:txBody>
          </p:sp>
          <p:sp>
            <p:nvSpPr>
              <p:cNvPr id="50195" name="Rectangle 1046"/>
              <p:cNvSpPr/>
              <p:nvPr/>
            </p:nvSpPr>
            <p:spPr>
              <a:xfrm>
                <a:off x="3409950" y="1011238"/>
                <a:ext cx="1000125" cy="46355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lnSpc>
                    <a:spcPct val="80000"/>
                  </a:lnSpc>
                  <a:buFont typeface="Arial" panose="020B0604020202020204" pitchFamily="34" charset="0"/>
                </a:pPr>
                <a:r>
                  <a:rPr lang="zh-CN" altLang="en-US" sz="2000" b="1" dirty="0"/>
                  <a:t>用户</a:t>
                </a:r>
                <a:endParaRPr lang="zh-CN" altLang="en-US" sz="2000" b="1" dirty="0"/>
              </a:p>
            </p:txBody>
          </p:sp>
          <p:sp>
            <p:nvSpPr>
              <p:cNvPr id="50196" name="Rectangle 1047"/>
              <p:cNvSpPr/>
              <p:nvPr/>
            </p:nvSpPr>
            <p:spPr>
              <a:xfrm>
                <a:off x="2257425" y="1004888"/>
                <a:ext cx="1000125" cy="4699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lnSpc>
                    <a:spcPct val="80000"/>
                  </a:lnSpc>
                  <a:buFont typeface="Arial" panose="020B0604020202020204" pitchFamily="34" charset="0"/>
                </a:pPr>
                <a:r>
                  <a:rPr lang="zh-CN" altLang="en-US" sz="2000" b="1" dirty="0"/>
                  <a:t>用户</a:t>
                </a:r>
                <a:endParaRPr lang="zh-CN" altLang="en-US" sz="2000" b="1" dirty="0"/>
              </a:p>
            </p:txBody>
          </p:sp>
          <p:sp>
            <p:nvSpPr>
              <p:cNvPr id="50197" name="TextBox 23"/>
              <p:cNvSpPr txBox="1"/>
              <p:nvPr/>
            </p:nvSpPr>
            <p:spPr>
              <a:xfrm>
                <a:off x="4356100" y="960438"/>
                <a:ext cx="576263" cy="385313"/>
              </a:xfrm>
              <a:prstGeom prst="rect">
                <a:avLst/>
              </a:prstGeom>
              <a:noFill/>
              <a:ln w="9525">
                <a:noFill/>
              </a:ln>
            </p:spPr>
            <p:txBody>
              <a:bodyPr anchor="t" anchorCtr="0">
                <a:spAutoFit/>
              </a:bodyPr>
              <a:lstStyle/>
              <a:p>
                <a:pPr>
                  <a:buFont typeface="Arial" panose="020B0604020202020204" pitchFamily="34" charset="0"/>
                </a:pPr>
                <a:r>
                  <a:rPr lang="en-US" altLang="zh-CN" b="1"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cxnSp>
            <p:nvCxnSpPr>
              <p:cNvPr id="50198" name="直接箭头连接符 25"/>
              <p:cNvCxnSpPr/>
              <p:nvPr/>
            </p:nvCxnSpPr>
            <p:spPr>
              <a:xfrm rot="10800000">
                <a:off x="4525963" y="5786438"/>
                <a:ext cx="2260600" cy="22225"/>
              </a:xfrm>
              <a:prstGeom prst="straightConnector1">
                <a:avLst/>
              </a:prstGeom>
              <a:ln w="9525" cap="flat" cmpd="sng">
                <a:solidFill>
                  <a:schemeClr val="tx1"/>
                </a:solidFill>
                <a:prstDash val="solid"/>
                <a:round/>
                <a:headEnd type="none" w="med" len="med"/>
                <a:tailEnd type="arrow" w="med" len="med"/>
              </a:ln>
            </p:spPr>
          </p:cxnSp>
          <p:cxnSp>
            <p:nvCxnSpPr>
              <p:cNvPr id="50199" name="直接连接符 28"/>
              <p:cNvCxnSpPr>
                <a:endCxn id="50193" idx="2"/>
              </p:cNvCxnSpPr>
              <p:nvPr/>
            </p:nvCxnSpPr>
            <p:spPr>
              <a:xfrm rot="-5400000" flipV="1">
                <a:off x="5878512" y="4900612"/>
                <a:ext cx="1800225" cy="15875"/>
              </a:xfrm>
              <a:prstGeom prst="line">
                <a:avLst/>
              </a:prstGeom>
              <a:ln w="9525" cap="flat" cmpd="sng">
                <a:solidFill>
                  <a:schemeClr val="tx1"/>
                </a:solidFill>
                <a:prstDash val="solid"/>
                <a:round/>
                <a:headEnd type="none" w="med" len="med"/>
                <a:tailEnd type="none" w="med" len="med"/>
              </a:ln>
            </p:spPr>
          </p:cxnSp>
        </p:grpSp>
      </p:grpSp>
      <p:pic>
        <p:nvPicPr>
          <p:cNvPr id="50200" name="图片 2" descr="1z2"/>
          <p:cNvPicPr>
            <a:picLocks noChangeAspect="1"/>
          </p:cNvPicPr>
          <p:nvPr/>
        </p:nvPicPr>
        <p:blipFill>
          <a:blip r:embed="rId1"/>
          <a:stretch>
            <a:fillRect/>
          </a:stretch>
        </p:blipFill>
        <p:spPr>
          <a:xfrm>
            <a:off x="7536180" y="1117600"/>
            <a:ext cx="3775710" cy="3775075"/>
          </a:xfrm>
          <a:prstGeom prst="rect">
            <a:avLst/>
          </a:prstGeom>
          <a:noFill/>
          <a:ln w="9525">
            <a:noFill/>
          </a:ln>
        </p:spPr>
      </p:pic>
      <p:sp>
        <p:nvSpPr>
          <p:cNvPr id="50201" name="文本框 26"/>
          <p:cNvSpPr txBox="1"/>
          <p:nvPr/>
        </p:nvSpPr>
        <p:spPr>
          <a:xfrm>
            <a:off x="7355840" y="5300980"/>
            <a:ext cx="4575175" cy="398780"/>
          </a:xfrm>
          <a:prstGeom prst="rect">
            <a:avLst/>
          </a:prstGeom>
          <a:solidFill>
            <a:schemeClr val="bg1"/>
          </a:solidFill>
          <a:ln w="9525">
            <a:noFill/>
          </a:ln>
        </p:spPr>
        <p:txBody>
          <a:bodyPr wrap="square" anchor="t" anchorCtr="0">
            <a:spAutoFit/>
          </a:bodyPr>
          <a:lstStyle/>
          <a:p>
            <a:pPr eaLnBrk="0" hangingPunct="0">
              <a:buClrTx/>
              <a:buFontTx/>
            </a:pPr>
            <a:r>
              <a:rPr lang="zh-CN" altLang="en-US" sz="2000" b="1" dirty="0">
                <a:latin typeface="宋体" panose="02010600030101010101" pitchFamily="2" charset="-122"/>
              </a:rPr>
              <a:t>引入数据库后计算机系统的层次机构</a:t>
            </a:r>
            <a:endParaRPr lang="zh-CN" altLang="en-US" sz="2000" b="1" dirty="0">
              <a:latin typeface="宋体" panose="02010600030101010101" pitchFamily="2" charset="-122"/>
            </a:endParaRPr>
          </a:p>
        </p:txBody>
      </p:sp>
      <p:sp>
        <p:nvSpPr>
          <p:cNvPr id="50202" name="文本框 28"/>
          <p:cNvSpPr txBox="1"/>
          <p:nvPr/>
        </p:nvSpPr>
        <p:spPr>
          <a:xfrm>
            <a:off x="2754314" y="6097589"/>
            <a:ext cx="1474787" cy="339725"/>
          </a:xfrm>
          <a:prstGeom prst="rect">
            <a:avLst/>
          </a:prstGeom>
          <a:noFill/>
          <a:ln w="9525">
            <a:noFill/>
          </a:ln>
        </p:spPr>
        <p:txBody>
          <a:bodyPr anchor="t" anchorCtr="0">
            <a:spAutoFit/>
          </a:bodyPr>
          <a:lstStyle/>
          <a:p>
            <a:pPr eaLnBrk="0" hangingPunct="0">
              <a:buClrTx/>
              <a:buFontTx/>
            </a:pPr>
            <a:r>
              <a:rPr lang="zh-CN" altLang="zh-CN" sz="1600" b="1" dirty="0">
                <a:latin typeface="Times New Roman" panose="02020603050405020304" pitchFamily="18" charset="0"/>
              </a:rPr>
              <a:t>数据库系统</a:t>
            </a:r>
            <a:endParaRPr lang="zh-CN" altLang="en-US" sz="1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p:txBody>
          <a:bodyPr vert="horz" wrap="square" lIns="91440" tIns="45720" rIns="91440" bIns="45720" anchor="ctr" anchorCtr="0"/>
          <a:lstStyle/>
          <a:p>
            <a:pPr eaLnBrk="1" hangingPunct="1"/>
            <a:r>
              <a:rPr lang="en-US" altLang="zh-CN" sz="3600" dirty="0"/>
              <a:t>1.1  </a:t>
            </a:r>
            <a:r>
              <a:rPr lang="zh-CN" altLang="en-US" sz="3600" dirty="0"/>
              <a:t>数据库系统概述</a:t>
            </a:r>
            <a:endParaRPr lang="zh-CN" altLang="en-US" sz="3600" dirty="0"/>
          </a:p>
        </p:txBody>
      </p:sp>
      <p:sp>
        <p:nvSpPr>
          <p:cNvPr id="51202" name="Rectangle 3"/>
          <p:cNvSpPr>
            <a:spLocks noGrp="1"/>
          </p:cNvSpPr>
          <p:nvPr>
            <p:ph idx="1"/>
          </p:nvPr>
        </p:nvSpPr>
        <p:spPr>
          <a:xfrm>
            <a:off x="1199515" y="1268730"/>
            <a:ext cx="10732770" cy="5029200"/>
          </a:xfrm>
          <a:solidFill>
            <a:schemeClr val="bg1"/>
          </a:solidFill>
        </p:spPr>
        <p:txBody>
          <a:bodyPr vert="horz" wrap="square" lIns="91440" tIns="45720" rIns="91440" bIns="45720" anchor="t" anchorCtr="0"/>
          <a:lstStyle/>
          <a:p>
            <a:pPr lvl="1" eaLnBrk="1" hangingPunct="1">
              <a:lnSpc>
                <a:spcPct val="140000"/>
              </a:lnSpc>
              <a:buNone/>
            </a:pPr>
            <a:r>
              <a:rPr lang="en-US" altLang="zh-CN" sz="2800" dirty="0"/>
              <a:t>    1.1.1 </a:t>
            </a:r>
            <a:r>
              <a:rPr lang="zh-CN" altLang="en-US" sz="2800" dirty="0"/>
              <a:t>数据库的</a:t>
            </a:r>
            <a:r>
              <a:rPr lang="en-US" altLang="zh-CN" sz="2800" dirty="0"/>
              <a:t>4</a:t>
            </a:r>
            <a:r>
              <a:rPr lang="zh-CN" altLang="en-US" sz="2800" dirty="0"/>
              <a:t>个基本概念</a:t>
            </a:r>
            <a:endParaRPr lang="zh-CN" altLang="en-US" sz="2800" dirty="0"/>
          </a:p>
          <a:p>
            <a:pPr lvl="1" eaLnBrk="1" hangingPunct="1">
              <a:lnSpc>
                <a:spcPct val="140000"/>
              </a:lnSpc>
              <a:buNone/>
            </a:pPr>
            <a:r>
              <a:rPr lang="zh-CN" altLang="en-US" sz="2800" dirty="0">
                <a:solidFill>
                  <a:srgbClr val="00B050"/>
                </a:solidFill>
              </a:rPr>
              <a:t>    </a:t>
            </a:r>
            <a:r>
              <a:rPr lang="en-US" altLang="zh-CN" sz="2800" dirty="0">
                <a:solidFill>
                  <a:srgbClr val="00B050"/>
                </a:solidFill>
              </a:rPr>
              <a:t>1.1.2 </a:t>
            </a:r>
            <a:r>
              <a:rPr lang="zh-CN" altLang="en-US" sz="2800" dirty="0">
                <a:solidFill>
                  <a:srgbClr val="00B050"/>
                </a:solidFill>
              </a:rPr>
              <a:t>数据管理技术的产生和发展</a:t>
            </a:r>
            <a:endParaRPr lang="zh-CN" altLang="en-US" sz="2800" dirty="0">
              <a:solidFill>
                <a:srgbClr val="00B050"/>
              </a:solidFill>
            </a:endParaRPr>
          </a:p>
          <a:p>
            <a:pPr eaLnBrk="1" hangingPunct="1"/>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数据管理技术的产生和发展</a:t>
            </a:r>
            <a:endParaRPr lang="zh-CN" altLang="en-US" sz="3600" dirty="0"/>
          </a:p>
        </p:txBody>
      </p:sp>
      <p:sp>
        <p:nvSpPr>
          <p:cNvPr id="53251" name="Rectangle 3"/>
          <p:cNvSpPr>
            <a:spLocks noGrp="1" noChangeArrowheads="1"/>
          </p:cNvSpPr>
          <p:nvPr>
            <p:ph idx="1"/>
          </p:nvPr>
        </p:nvSpPr>
        <p:spPr>
          <a:xfrm>
            <a:off x="1199515" y="1124585"/>
            <a:ext cx="10758805" cy="5274310"/>
          </a:xfrm>
          <a:solidFill>
            <a:schemeClr val="bg1"/>
          </a:solidFill>
        </p:spPr>
        <p:txBody>
          <a:bodyPr vert="horz" wrap="square" lIns="91440" tIns="45720" rIns="91440" bIns="45720" numCol="1" anchor="t" anchorCtr="0" compatLnSpc="1">
            <a:normAutofit/>
          </a:bodyPr>
          <a:lstStyle/>
          <a:p>
            <a:pPr algn="just" eaLnBrk="1" hangingPunct="1">
              <a:buSzTx/>
              <a:defRPr/>
            </a:pPr>
            <a:r>
              <a:rPr lang="zh-CN" altLang="en-US" dirty="0"/>
              <a:t>什么是数据管理</a:t>
            </a:r>
            <a:endParaRPr lang="zh-CN" altLang="en-US" dirty="0"/>
          </a:p>
          <a:p>
            <a:pPr lvl="1" algn="just" eaLnBrk="1" hangingPunct="1">
              <a:lnSpc>
                <a:spcPct val="150000"/>
              </a:lnSpc>
              <a:buSzTx/>
              <a:defRPr/>
            </a:pPr>
            <a:r>
              <a:rPr lang="zh-CN" altLang="en-US" dirty="0" smtClean="0">
                <a:cs typeface="+mn-ea"/>
              </a:rPr>
              <a:t> 对</a:t>
            </a:r>
            <a:r>
              <a:rPr lang="zh-CN" altLang="en-US" dirty="0">
                <a:cs typeface="+mn-ea"/>
              </a:rPr>
              <a:t>数据进行分类、组织、编码、存储、检索和维护</a:t>
            </a:r>
            <a:endParaRPr lang="zh-CN" altLang="en-US" dirty="0">
              <a:cs typeface="+mn-ea"/>
            </a:endParaRPr>
          </a:p>
          <a:p>
            <a:pPr lvl="1" algn="just" eaLnBrk="1" hangingPunct="1">
              <a:lnSpc>
                <a:spcPct val="150000"/>
              </a:lnSpc>
              <a:buSzTx/>
              <a:defRPr/>
            </a:pPr>
            <a:r>
              <a:rPr lang="zh-CN" altLang="en-US" dirty="0" smtClean="0">
                <a:cs typeface="+mn-ea"/>
              </a:rPr>
              <a:t> 数据处理</a:t>
            </a:r>
            <a:r>
              <a:rPr lang="zh-CN" altLang="en-US" dirty="0">
                <a:cs typeface="+mn-ea"/>
              </a:rPr>
              <a:t>的中心问题</a:t>
            </a:r>
            <a:endParaRPr lang="zh-CN" altLang="en-US" dirty="0">
              <a:cs typeface="+mn-ea"/>
            </a:endParaRPr>
          </a:p>
          <a:p>
            <a:pPr algn="just" eaLnBrk="1" hangingPunct="1">
              <a:buSzTx/>
              <a:defRPr/>
            </a:pPr>
            <a:r>
              <a:rPr lang="zh-CN" altLang="en-US" dirty="0"/>
              <a:t>数据管理技术的发展过程</a:t>
            </a:r>
            <a:endParaRPr lang="zh-CN" altLang="en-US" dirty="0"/>
          </a:p>
          <a:p>
            <a:pPr lvl="1" algn="just" eaLnBrk="1" hangingPunct="1">
              <a:lnSpc>
                <a:spcPct val="160000"/>
              </a:lnSpc>
              <a:buSzTx/>
              <a:defRPr/>
            </a:pPr>
            <a:r>
              <a:rPr lang="zh-CN" altLang="en-US" dirty="0" smtClean="0">
                <a:cs typeface="+mn-ea"/>
              </a:rPr>
              <a:t> 人工</a:t>
            </a:r>
            <a:r>
              <a:rPr lang="zh-CN" altLang="en-US" dirty="0">
                <a:cs typeface="+mn-ea"/>
              </a:rPr>
              <a:t>管理阶段（</a:t>
            </a:r>
            <a:r>
              <a:rPr lang="en-US" altLang="zh-CN" dirty="0">
                <a:cs typeface="+mn-ea"/>
              </a:rPr>
              <a:t> 20</a:t>
            </a:r>
            <a:r>
              <a:rPr lang="zh-CN" altLang="en-US" dirty="0">
                <a:cs typeface="+mn-ea"/>
              </a:rPr>
              <a:t>世纪</a:t>
            </a:r>
            <a:r>
              <a:rPr lang="en-US" altLang="zh-CN" dirty="0">
                <a:cs typeface="+mn-ea"/>
              </a:rPr>
              <a:t>50</a:t>
            </a:r>
            <a:r>
              <a:rPr lang="zh-CN" altLang="zh-CN" dirty="0">
                <a:cs typeface="+mn-ea"/>
              </a:rPr>
              <a:t>年代中期以前</a:t>
            </a:r>
            <a:r>
              <a:rPr lang="zh-CN" altLang="en-US" dirty="0">
                <a:cs typeface="+mn-ea"/>
              </a:rPr>
              <a:t>）</a:t>
            </a:r>
            <a:endParaRPr lang="en-US" altLang="zh-CN" dirty="0">
              <a:cs typeface="+mn-ea"/>
            </a:endParaRPr>
          </a:p>
          <a:p>
            <a:pPr lvl="1" algn="just" eaLnBrk="1" hangingPunct="1">
              <a:lnSpc>
                <a:spcPct val="160000"/>
              </a:lnSpc>
              <a:buSzTx/>
              <a:defRPr/>
            </a:pPr>
            <a:r>
              <a:rPr lang="zh-CN" altLang="en-US" dirty="0" smtClean="0">
                <a:cs typeface="+mn-ea"/>
              </a:rPr>
              <a:t> 文件系统</a:t>
            </a:r>
            <a:r>
              <a:rPr lang="zh-CN" altLang="en-US" dirty="0">
                <a:cs typeface="+mn-ea"/>
              </a:rPr>
              <a:t>阶段（</a:t>
            </a:r>
            <a:r>
              <a:rPr lang="en-US" altLang="zh-CN" sz="1800" kern="1050" dirty="0">
                <a:latin typeface="Times New Roman" panose="02020603050405020304" pitchFamily="18" charset="0"/>
                <a:cs typeface="+mn-ea"/>
              </a:rPr>
              <a:t> </a:t>
            </a:r>
            <a:r>
              <a:rPr lang="en-US" altLang="zh-CN" dirty="0">
                <a:cs typeface="+mn-ea"/>
              </a:rPr>
              <a:t>20</a:t>
            </a:r>
            <a:r>
              <a:rPr lang="zh-CN" altLang="en-US" dirty="0">
                <a:cs typeface="+mn-ea"/>
              </a:rPr>
              <a:t>世纪</a:t>
            </a:r>
            <a:r>
              <a:rPr lang="en-US" altLang="zh-CN" dirty="0">
                <a:cs typeface="+mn-ea"/>
              </a:rPr>
              <a:t>50</a:t>
            </a:r>
            <a:r>
              <a:rPr lang="zh-CN" altLang="zh-CN" dirty="0">
                <a:cs typeface="+mn-ea"/>
              </a:rPr>
              <a:t>年代</a:t>
            </a:r>
            <a:r>
              <a:rPr lang="zh-CN" altLang="zh-CN" dirty="0" smtClean="0">
                <a:cs typeface="+mn-ea"/>
              </a:rPr>
              <a:t>后期</a:t>
            </a:r>
            <a:r>
              <a:rPr lang="en-US" altLang="zh-CN" dirty="0" smtClean="0">
                <a:cs typeface="+mn-ea"/>
              </a:rPr>
              <a:t>— </a:t>
            </a:r>
            <a:r>
              <a:rPr lang="en-US" altLang="zh-CN" dirty="0">
                <a:cs typeface="+mn-ea"/>
              </a:rPr>
              <a:t>20</a:t>
            </a:r>
            <a:r>
              <a:rPr lang="zh-CN" altLang="en-US" dirty="0">
                <a:cs typeface="+mn-ea"/>
              </a:rPr>
              <a:t>世纪</a:t>
            </a:r>
            <a:r>
              <a:rPr lang="en-US" altLang="zh-CN" dirty="0">
                <a:cs typeface="+mn-ea"/>
              </a:rPr>
              <a:t>60</a:t>
            </a:r>
            <a:r>
              <a:rPr lang="zh-CN" altLang="zh-CN" dirty="0">
                <a:cs typeface="+mn-ea"/>
              </a:rPr>
              <a:t>年代中期</a:t>
            </a:r>
            <a:r>
              <a:rPr lang="zh-CN" altLang="en-US" dirty="0">
                <a:cs typeface="+mn-ea"/>
              </a:rPr>
              <a:t>）</a:t>
            </a:r>
            <a:endParaRPr lang="en-US" altLang="zh-CN" dirty="0">
              <a:cs typeface="+mn-ea"/>
            </a:endParaRPr>
          </a:p>
          <a:p>
            <a:pPr lvl="1" algn="just" eaLnBrk="1" hangingPunct="1">
              <a:lnSpc>
                <a:spcPct val="160000"/>
              </a:lnSpc>
              <a:buSzTx/>
              <a:defRPr/>
            </a:pPr>
            <a:r>
              <a:rPr lang="zh-CN" altLang="en-US" dirty="0" smtClean="0">
                <a:cs typeface="+mn-ea"/>
              </a:rPr>
              <a:t> 数据库系统</a:t>
            </a:r>
            <a:r>
              <a:rPr lang="zh-CN" altLang="en-US" dirty="0">
                <a:cs typeface="+mn-ea"/>
              </a:rPr>
              <a:t>阶段（</a:t>
            </a:r>
            <a:r>
              <a:rPr lang="en-US" altLang="zh-CN" dirty="0">
                <a:cs typeface="+mn-ea"/>
              </a:rPr>
              <a:t> 20</a:t>
            </a:r>
            <a:r>
              <a:rPr lang="zh-CN" altLang="en-US" dirty="0">
                <a:cs typeface="+mn-ea"/>
              </a:rPr>
              <a:t>世纪</a:t>
            </a:r>
            <a:r>
              <a:rPr lang="en-US" altLang="zh-CN" dirty="0">
                <a:cs typeface="+mn-ea"/>
              </a:rPr>
              <a:t>60</a:t>
            </a:r>
            <a:r>
              <a:rPr lang="zh-CN" altLang="zh-CN" dirty="0">
                <a:cs typeface="+mn-ea"/>
              </a:rPr>
              <a:t>年代</a:t>
            </a:r>
            <a:r>
              <a:rPr lang="zh-CN" altLang="zh-CN" dirty="0" smtClean="0">
                <a:cs typeface="+mn-ea"/>
              </a:rPr>
              <a:t>后期</a:t>
            </a:r>
            <a:r>
              <a:rPr lang="en-US" altLang="zh-CN" dirty="0" smtClean="0">
                <a:cs typeface="+mn-ea"/>
              </a:rPr>
              <a:t>—</a:t>
            </a:r>
            <a:r>
              <a:rPr lang="zh-CN" altLang="en-US" dirty="0" smtClean="0">
                <a:cs typeface="+mn-ea"/>
              </a:rPr>
              <a:t>）</a:t>
            </a:r>
            <a:endParaRPr lang="en-US" altLang="zh-CN" dirty="0">
              <a:cs typeface="+mn-ea"/>
            </a:endParaRPr>
          </a:p>
          <a:p>
            <a:pPr algn="just" eaLnBrk="1" hangingPunct="1">
              <a:buSzTx/>
              <a:defRPr/>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数据管理技术的产生和发展（续）</a:t>
            </a:r>
            <a:endParaRPr lang="en-US" altLang="zh-CN" sz="36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7000" y="682625"/>
            <a:ext cx="10532110" cy="62166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p:txBody>
          <a:bodyPr vert="horz" wrap="square" lIns="91440" tIns="45720" rIns="91440" bIns="45720" anchor="ctr" anchorCtr="0"/>
          <a:lstStyle/>
          <a:p>
            <a:pPr eaLnBrk="1" hangingPunct="1"/>
            <a:r>
              <a:rPr lang="en-US" altLang="zh-CN" sz="3600" dirty="0"/>
              <a:t>1.</a:t>
            </a:r>
            <a:r>
              <a:rPr lang="zh-CN" altLang="en-US" sz="3600" dirty="0"/>
              <a:t>人工管理阶段</a:t>
            </a:r>
            <a:endParaRPr lang="zh-CN" altLang="en-US" sz="3600" dirty="0"/>
          </a:p>
        </p:txBody>
      </p:sp>
      <p:sp>
        <p:nvSpPr>
          <p:cNvPr id="57346" name="Rectangle 3"/>
          <p:cNvSpPr>
            <a:spLocks noGrp="1"/>
          </p:cNvSpPr>
          <p:nvPr>
            <p:ph idx="1"/>
          </p:nvPr>
        </p:nvSpPr>
        <p:spPr>
          <a:xfrm>
            <a:off x="1415415" y="1098550"/>
            <a:ext cx="10482580" cy="5266055"/>
          </a:xfrm>
          <a:solidFill>
            <a:schemeClr val="bg1"/>
          </a:solidFill>
        </p:spPr>
        <p:txBody>
          <a:bodyPr vert="horz" wrap="square" lIns="91440" tIns="45720" rIns="91440" bIns="45720" anchor="t" anchorCtr="0"/>
          <a:lstStyle/>
          <a:p>
            <a:pPr eaLnBrk="1" hangingPunct="1">
              <a:lnSpc>
                <a:spcPct val="130000"/>
              </a:lnSpc>
            </a:pPr>
            <a:r>
              <a:rPr lang="zh-CN" altLang="en-US" dirty="0"/>
              <a:t>时期</a:t>
            </a:r>
            <a:endParaRPr lang="zh-CN" altLang="en-US" dirty="0"/>
          </a:p>
          <a:p>
            <a:pPr lvl="1" eaLnBrk="1" hangingPunct="1">
              <a:lnSpc>
                <a:spcPct val="130000"/>
              </a:lnSpc>
            </a:pPr>
            <a:r>
              <a:rPr lang="en-US" altLang="zh-CN" dirty="0" smtClean="0">
                <a:cs typeface="+mn-ea"/>
              </a:rPr>
              <a:t> 20</a:t>
            </a:r>
            <a:r>
              <a:rPr lang="zh-CN" altLang="en-US" dirty="0">
                <a:cs typeface="+mn-ea"/>
              </a:rPr>
              <a:t>世纪</a:t>
            </a:r>
            <a:r>
              <a:rPr lang="en-US" altLang="zh-CN" dirty="0"/>
              <a:t>50</a:t>
            </a:r>
            <a:r>
              <a:rPr lang="zh-CN" altLang="zh-CN" dirty="0"/>
              <a:t>年代中期以前</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smtClean="0"/>
              <a:t> 应用</a:t>
            </a:r>
            <a:r>
              <a:rPr lang="zh-CN" altLang="en-US" dirty="0"/>
              <a:t>背景	科学计算	</a:t>
            </a:r>
            <a:endParaRPr lang="zh-CN" altLang="en-US" dirty="0"/>
          </a:p>
          <a:p>
            <a:pPr lvl="1" eaLnBrk="1" hangingPunct="1">
              <a:lnSpc>
                <a:spcPct val="130000"/>
              </a:lnSpc>
            </a:pPr>
            <a:r>
              <a:rPr lang="zh-CN" altLang="en-US" dirty="0" smtClean="0"/>
              <a:t> 硬件</a:t>
            </a:r>
            <a:r>
              <a:rPr lang="zh-CN" altLang="en-US" dirty="0"/>
              <a:t>背景	无直接存取的存储设备</a:t>
            </a:r>
            <a:endParaRPr lang="zh-CN" altLang="en-US" dirty="0"/>
          </a:p>
          <a:p>
            <a:pPr lvl="1" eaLnBrk="1" hangingPunct="1">
              <a:lnSpc>
                <a:spcPct val="130000"/>
              </a:lnSpc>
            </a:pPr>
            <a:r>
              <a:rPr lang="zh-CN" altLang="en-US" dirty="0" smtClean="0"/>
              <a:t> 软件</a:t>
            </a:r>
            <a:r>
              <a:rPr lang="zh-CN" altLang="en-US" dirty="0"/>
              <a:t>背景	没有操作系统	</a:t>
            </a:r>
            <a:endParaRPr lang="zh-CN" altLang="en-US" dirty="0"/>
          </a:p>
          <a:p>
            <a:pPr lvl="1" eaLnBrk="1" hangingPunct="1">
              <a:lnSpc>
                <a:spcPct val="130000"/>
              </a:lnSpc>
            </a:pPr>
            <a:r>
              <a:rPr lang="zh-CN" altLang="en-US" dirty="0" smtClean="0"/>
              <a:t> 处理</a:t>
            </a:r>
            <a:r>
              <a:rPr lang="zh-CN" altLang="en-US" dirty="0"/>
              <a:t>方式	批处理	</a:t>
            </a:r>
            <a:endParaRPr lang="zh-CN" altLang="en-US" dirty="0"/>
          </a:p>
          <a:p>
            <a:pPr lvl="1" eaLnBrk="1" hangingPunct="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vert="horz" wrap="square" lIns="91440" tIns="45720" rIns="91440" bIns="45720" anchor="ctr" anchorCtr="0"/>
          <a:lstStyle/>
          <a:p>
            <a:pPr eaLnBrk="1" hangingPunct="1"/>
            <a:r>
              <a:rPr lang="zh-CN" altLang="en-US" sz="3600" dirty="0"/>
              <a:t>学习方式</a:t>
            </a:r>
            <a:endParaRPr lang="zh-CN" altLang="en-US" sz="3600" dirty="0"/>
          </a:p>
        </p:txBody>
      </p:sp>
      <p:sp>
        <p:nvSpPr>
          <p:cNvPr id="12290" name="Rectangle 3"/>
          <p:cNvSpPr>
            <a:spLocks noGrp="1"/>
          </p:cNvSpPr>
          <p:nvPr>
            <p:ph idx="1"/>
          </p:nvPr>
        </p:nvSpPr>
        <p:spPr>
          <a:xfrm>
            <a:off x="1343472" y="1196975"/>
            <a:ext cx="8867328" cy="4997450"/>
          </a:xfrm>
        </p:spPr>
        <p:txBody>
          <a:bodyPr vert="horz" wrap="square" lIns="91440" tIns="45720" rIns="91440" bIns="45720" anchor="t" anchorCtr="0"/>
          <a:lstStyle/>
          <a:p>
            <a:pPr marL="0" indent="0" eaLnBrk="1" hangingPunct="1">
              <a:lnSpc>
                <a:spcPct val="130000"/>
              </a:lnSpc>
              <a:buNone/>
            </a:pPr>
            <a:r>
              <a:rPr lang="en-US" altLang="zh-CN" sz="3200" noProof="1">
                <a:solidFill>
                  <a:srgbClr val="0000FF"/>
                </a:solidFill>
                <a:sym typeface="Wingdings" panose="05000000000000000000" pitchFamily="2" charset="2"/>
              </a:rPr>
              <a:t></a:t>
            </a:r>
            <a:r>
              <a:rPr lang="zh-CN" altLang="en-US" dirty="0">
                <a:ea typeface="隶书" panose="02010509060101010101" pitchFamily="49" charset="-122"/>
              </a:rPr>
              <a:t>听课</a:t>
            </a:r>
            <a:r>
              <a:rPr lang="en-US" altLang="zh-CN" dirty="0">
                <a:ea typeface="隶书" panose="02010509060101010101" pitchFamily="49" charset="-122"/>
              </a:rPr>
              <a:t>/MOOC</a:t>
            </a:r>
            <a:r>
              <a:rPr lang="zh-CN" altLang="en-US" dirty="0">
                <a:ea typeface="隶书" panose="02010509060101010101" pitchFamily="49" charset="-122"/>
              </a:rPr>
              <a:t>课程</a:t>
            </a:r>
            <a:endParaRPr lang="zh-CN" altLang="en-US" dirty="0">
              <a:ea typeface="隶书" panose="02010509060101010101" pitchFamily="49" charset="-122"/>
            </a:endParaRPr>
          </a:p>
          <a:p>
            <a:pPr eaLnBrk="1" hangingPunct="1">
              <a:lnSpc>
                <a:spcPct val="130000"/>
              </a:lnSpc>
              <a:buNone/>
            </a:pPr>
            <a:r>
              <a:rPr lang="zh-CN" altLang="en-US" dirty="0"/>
              <a:t>   </a:t>
            </a:r>
            <a:r>
              <a:rPr lang="zh-CN" altLang="en-US" sz="2400" dirty="0"/>
              <a:t>（启发式、讨论式）</a:t>
            </a:r>
            <a:endParaRPr lang="zh-CN" altLang="en-US" sz="2400" dirty="0"/>
          </a:p>
          <a:p>
            <a:pPr eaLnBrk="1" hangingPunct="1">
              <a:lnSpc>
                <a:spcPct val="130000"/>
              </a:lnSpc>
              <a:buNone/>
            </a:pPr>
            <a:r>
              <a:rPr lang="en-US" altLang="zh-CN" noProof="1">
                <a:solidFill>
                  <a:srgbClr val="0000FF"/>
                </a:solidFill>
                <a:sym typeface="Wingdings" panose="05000000000000000000" pitchFamily="2" charset="2"/>
              </a:rPr>
              <a:t></a:t>
            </a:r>
            <a:r>
              <a:rPr lang="zh-CN" altLang="en-US" sz="2000" dirty="0">
                <a:solidFill>
                  <a:srgbClr val="0000FF"/>
                </a:solidFill>
                <a:sym typeface="Wingdings" panose="05000000000000000000" pitchFamily="2" charset="2"/>
              </a:rPr>
              <a:t> </a:t>
            </a:r>
            <a:r>
              <a:rPr lang="zh-CN" altLang="en-US" sz="3200" dirty="0">
                <a:ea typeface="隶书" panose="02010509060101010101" pitchFamily="49" charset="-122"/>
              </a:rPr>
              <a:t>读书</a:t>
            </a:r>
            <a:endParaRPr lang="zh-CN" altLang="en-US" sz="3200" dirty="0">
              <a:ea typeface="隶书" panose="02010509060101010101" pitchFamily="49" charset="-122"/>
            </a:endParaRPr>
          </a:p>
          <a:p>
            <a:pPr eaLnBrk="1" hangingPunct="1">
              <a:lnSpc>
                <a:spcPct val="130000"/>
              </a:lnSpc>
              <a:buNone/>
            </a:pPr>
            <a:r>
              <a:rPr lang="zh-CN" altLang="en-US" dirty="0"/>
              <a:t>  </a:t>
            </a:r>
            <a:r>
              <a:rPr lang="zh-CN" altLang="en-US" sz="2400" dirty="0"/>
              <a:t>（预习、复习）</a:t>
            </a:r>
            <a:endParaRPr lang="zh-CN" altLang="en-US" sz="2400" dirty="0"/>
          </a:p>
          <a:p>
            <a:pPr eaLnBrk="1" hangingPunct="1">
              <a:lnSpc>
                <a:spcPct val="130000"/>
              </a:lnSpc>
              <a:buNone/>
            </a:pPr>
            <a:r>
              <a:rPr lang="zh-CN" altLang="en-US" dirty="0">
                <a:solidFill>
                  <a:srgbClr val="0000FF"/>
                </a:solidFill>
                <a:sym typeface="Wingdings" panose="05000000000000000000" pitchFamily="2" charset="2"/>
              </a:rPr>
              <a:t></a:t>
            </a:r>
            <a:r>
              <a:rPr lang="zh-CN" altLang="en-US" sz="2000" dirty="0">
                <a:solidFill>
                  <a:srgbClr val="0000FF"/>
                </a:solidFill>
                <a:sym typeface="Wingdings" panose="05000000000000000000" pitchFamily="2" charset="2"/>
              </a:rPr>
              <a:t> </a:t>
            </a:r>
            <a:r>
              <a:rPr lang="zh-CN" altLang="en-US" sz="3200" dirty="0">
                <a:ea typeface="隶书" panose="02010509060101010101" pitchFamily="49" charset="-122"/>
              </a:rPr>
              <a:t>报告</a:t>
            </a:r>
            <a:endParaRPr lang="zh-CN" altLang="en-US" sz="3200" dirty="0">
              <a:ea typeface="隶书" panose="02010509060101010101" pitchFamily="49" charset="-122"/>
            </a:endParaRPr>
          </a:p>
          <a:p>
            <a:pPr eaLnBrk="1" hangingPunct="1">
              <a:lnSpc>
                <a:spcPct val="130000"/>
              </a:lnSpc>
              <a:buNone/>
            </a:pPr>
            <a:r>
              <a:rPr lang="zh-CN" altLang="en-US" dirty="0"/>
              <a:t>  </a:t>
            </a:r>
            <a:r>
              <a:rPr lang="zh-CN" altLang="en-US" sz="2400" dirty="0"/>
              <a:t>（综合练习）</a:t>
            </a:r>
            <a:endParaRPr lang="zh-CN" altLang="en-US" sz="24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vert="horz" wrap="square" lIns="91440" tIns="45720" rIns="91440" bIns="45720" anchor="ctr" anchorCtr="0"/>
          <a:lstStyle/>
          <a:p>
            <a:pPr eaLnBrk="1" hangingPunct="1"/>
            <a:r>
              <a:rPr lang="zh-CN" altLang="en-US" sz="3600" dirty="0"/>
              <a:t>人工管理阶段（续）</a:t>
            </a:r>
            <a:endParaRPr lang="en-US" altLang="zh-CN" sz="3600" dirty="0"/>
          </a:p>
        </p:txBody>
      </p:sp>
      <p:sp>
        <p:nvSpPr>
          <p:cNvPr id="59394" name="Rectangle 3"/>
          <p:cNvSpPr>
            <a:spLocks noGrp="1"/>
          </p:cNvSpPr>
          <p:nvPr>
            <p:ph idx="1"/>
          </p:nvPr>
        </p:nvSpPr>
        <p:spPr>
          <a:xfrm>
            <a:off x="767715" y="1109980"/>
            <a:ext cx="11307445" cy="5253355"/>
          </a:xfrm>
          <a:solidFill>
            <a:schemeClr val="bg1"/>
          </a:solidFill>
        </p:spPr>
        <p:txBody>
          <a:bodyPr vert="horz" wrap="square" lIns="91440" tIns="45720" rIns="91440" bIns="45720" anchor="t" anchorCtr="0"/>
          <a:lstStyle/>
          <a:p>
            <a:pPr eaLnBrk="1" hangingPunct="1"/>
            <a:r>
              <a:rPr lang="zh-CN" altLang="en-US" dirty="0"/>
              <a:t>特点</a:t>
            </a:r>
            <a:endParaRPr lang="zh-CN" altLang="en-US" dirty="0"/>
          </a:p>
          <a:p>
            <a:pPr marL="819150" lvl="1" algn="just" eaLnBrk="1" hangingPunct="1">
              <a:lnSpc>
                <a:spcPct val="140000"/>
              </a:lnSpc>
            </a:pPr>
            <a:r>
              <a:rPr lang="zh-CN" altLang="en-US" dirty="0" smtClean="0"/>
              <a:t> 数据</a:t>
            </a:r>
            <a:r>
              <a:rPr lang="zh-CN" altLang="en-US" dirty="0"/>
              <a:t>的管理者：用户（程序员），数据不保存</a:t>
            </a:r>
            <a:endParaRPr lang="zh-CN" altLang="en-US" dirty="0"/>
          </a:p>
          <a:p>
            <a:pPr marL="819150" lvl="1" eaLnBrk="1" hangingPunct="1">
              <a:lnSpc>
                <a:spcPct val="140000"/>
              </a:lnSpc>
            </a:pPr>
            <a:r>
              <a:rPr lang="zh-CN" altLang="en-US" dirty="0" smtClean="0"/>
              <a:t> 数据</a:t>
            </a:r>
            <a:r>
              <a:rPr lang="zh-CN" altLang="en-US" dirty="0"/>
              <a:t>面向的对象：某一应用程序   </a:t>
            </a:r>
            <a:endParaRPr lang="zh-CN" altLang="en-US" dirty="0"/>
          </a:p>
          <a:p>
            <a:pPr marL="819150" lvl="1" eaLnBrk="1" hangingPunct="1">
              <a:lnSpc>
                <a:spcPct val="140000"/>
              </a:lnSpc>
            </a:pPr>
            <a:r>
              <a:rPr lang="zh-CN" altLang="en-US" dirty="0" smtClean="0"/>
              <a:t> 数据</a:t>
            </a:r>
            <a:r>
              <a:rPr lang="zh-CN" altLang="en-US" dirty="0"/>
              <a:t>的共享程度：无共享、冗余度极大</a:t>
            </a:r>
            <a:endParaRPr lang="zh-CN" altLang="en-US" dirty="0"/>
          </a:p>
          <a:p>
            <a:pPr marL="819150" lvl="1" eaLnBrk="1" hangingPunct="1">
              <a:lnSpc>
                <a:spcPct val="140000"/>
              </a:lnSpc>
            </a:pPr>
            <a:r>
              <a:rPr lang="zh-CN" altLang="en-US" dirty="0" smtClean="0"/>
              <a:t> 数据</a:t>
            </a:r>
            <a:r>
              <a:rPr lang="zh-CN" altLang="en-US" dirty="0"/>
              <a:t>的独立性：不独立，完全依赖于程序</a:t>
            </a:r>
            <a:endParaRPr lang="zh-CN" altLang="en-US" dirty="0"/>
          </a:p>
          <a:p>
            <a:pPr marL="819150" lvl="1" eaLnBrk="1" hangingPunct="1">
              <a:lnSpc>
                <a:spcPct val="140000"/>
              </a:lnSpc>
            </a:pPr>
            <a:r>
              <a:rPr lang="zh-CN" altLang="en-US" dirty="0" smtClean="0"/>
              <a:t> 数据</a:t>
            </a:r>
            <a:r>
              <a:rPr lang="zh-CN" altLang="en-US" dirty="0"/>
              <a:t>的结构化：无结构</a:t>
            </a:r>
            <a:endParaRPr lang="zh-CN" altLang="en-US" dirty="0"/>
          </a:p>
          <a:p>
            <a:pPr marL="819150" lvl="1" eaLnBrk="1" hangingPunct="1">
              <a:lnSpc>
                <a:spcPct val="140000"/>
              </a:lnSpc>
            </a:pPr>
            <a:r>
              <a:rPr lang="zh-CN" altLang="en-US" dirty="0" smtClean="0"/>
              <a:t> 数据</a:t>
            </a:r>
            <a:r>
              <a:rPr lang="zh-CN" altLang="en-US" dirty="0"/>
              <a:t>控制能力：应用程序自己控制</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1631950" y="-39687"/>
            <a:ext cx="9144000" cy="1138237"/>
          </a:xfrm>
        </p:spPr>
        <p:txBody>
          <a:bodyPr vert="horz" wrap="square" lIns="91440" tIns="45720" rIns="91440" bIns="45720" anchor="ctr" anchorCtr="0"/>
          <a:lstStyle/>
          <a:p>
            <a:pPr eaLnBrk="1" hangingPunct="1"/>
            <a:r>
              <a:rPr lang="zh-CN" altLang="en-US" sz="3600" dirty="0"/>
              <a:t>应用程序与数据的对应关系（人工管理阶段）</a:t>
            </a:r>
            <a:endParaRPr lang="en-US" altLang="zh-CN" sz="3600" dirty="0"/>
          </a:p>
        </p:txBody>
      </p:sp>
      <p:sp>
        <p:nvSpPr>
          <p:cNvPr id="61442" name="Rectangle 3"/>
          <p:cNvSpPr>
            <a:spLocks noGrp="1"/>
          </p:cNvSpPr>
          <p:nvPr>
            <p:ph idx="1"/>
          </p:nvPr>
        </p:nvSpPr>
        <p:spPr/>
        <p:txBody>
          <a:bodyPr vert="horz" wrap="square" lIns="91440" tIns="45720" rIns="91440" bIns="45720" anchor="t" anchorCtr="0">
            <a:normAutofit fontScale="92500" lnSpcReduction="20000"/>
          </a:bodyPr>
          <a:lstStyle/>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buNone/>
            </a:pPr>
            <a:r>
              <a:rPr lang="en-US" altLang="zh-CN" dirty="0">
                <a:sym typeface="Webdings" panose="05030102010509060703" pitchFamily="18" charset="2"/>
              </a:rPr>
              <a:t>  </a:t>
            </a:r>
            <a:endParaRPr lang="en-US" altLang="zh-CN" dirty="0">
              <a:sym typeface="Webdings" panose="05030102010509060703" pitchFamily="18" charset="2"/>
            </a:endParaRPr>
          </a:p>
        </p:txBody>
      </p:sp>
      <p:grpSp>
        <p:nvGrpSpPr>
          <p:cNvPr id="61443" name="Group 4"/>
          <p:cNvGrpSpPr/>
          <p:nvPr/>
        </p:nvGrpSpPr>
        <p:grpSpPr>
          <a:xfrm>
            <a:off x="3143672" y="1423224"/>
            <a:ext cx="5105400" cy="3048000"/>
            <a:chOff x="1632" y="1248"/>
            <a:chExt cx="3216" cy="1920"/>
          </a:xfrm>
        </p:grpSpPr>
        <p:grpSp>
          <p:nvGrpSpPr>
            <p:cNvPr id="61444" name="Group 5"/>
            <p:cNvGrpSpPr/>
            <p:nvPr/>
          </p:nvGrpSpPr>
          <p:grpSpPr>
            <a:xfrm>
              <a:off x="1632" y="1248"/>
              <a:ext cx="3168" cy="816"/>
              <a:chOff x="2854" y="10353"/>
              <a:chExt cx="3570" cy="1256"/>
            </a:xfrm>
          </p:grpSpPr>
          <p:sp>
            <p:nvSpPr>
              <p:cNvPr id="61445" name="Text Box 6"/>
              <p:cNvSpPr txBox="1"/>
              <p:nvPr/>
            </p:nvSpPr>
            <p:spPr>
              <a:xfrm>
                <a:off x="2854" y="10353"/>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应用程序</a:t>
                </a:r>
                <a:r>
                  <a:rPr lang="en-US" altLang="zh-CN" sz="2400" b="1" dirty="0"/>
                  <a:t>1</a:t>
                </a:r>
                <a:endParaRPr lang="en-US" altLang="zh-CN" sz="2800" b="1" dirty="0"/>
              </a:p>
            </p:txBody>
          </p:sp>
          <p:sp>
            <p:nvSpPr>
              <p:cNvPr id="61446" name="Text Box 7"/>
              <p:cNvSpPr txBox="1"/>
              <p:nvPr/>
            </p:nvSpPr>
            <p:spPr>
              <a:xfrm>
                <a:off x="5269" y="10353"/>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数据集</a:t>
                </a:r>
                <a:r>
                  <a:rPr lang="en-US" altLang="zh-CN" sz="2400" b="1" dirty="0"/>
                  <a:t>1</a:t>
                </a:r>
                <a:endParaRPr lang="en-US" altLang="zh-CN" sz="2400" b="1" dirty="0"/>
              </a:p>
            </p:txBody>
          </p:sp>
          <p:sp>
            <p:nvSpPr>
              <p:cNvPr id="61447" name="Line 8"/>
              <p:cNvSpPr/>
              <p:nvPr/>
            </p:nvSpPr>
            <p:spPr>
              <a:xfrm>
                <a:off x="4114" y="10667"/>
                <a:ext cx="1155" cy="0"/>
              </a:xfrm>
              <a:prstGeom prst="line">
                <a:avLst/>
              </a:prstGeom>
              <a:ln w="9525" cap="flat" cmpd="sng">
                <a:solidFill>
                  <a:srgbClr val="000000"/>
                </a:solidFill>
                <a:prstDash val="solid"/>
                <a:round/>
                <a:headEnd type="none" w="med" len="med"/>
                <a:tailEnd type="none" w="med" len="med"/>
              </a:ln>
            </p:spPr>
          </p:sp>
          <p:sp>
            <p:nvSpPr>
              <p:cNvPr id="61448" name="Text Box 9"/>
              <p:cNvSpPr txBox="1"/>
              <p:nvPr/>
            </p:nvSpPr>
            <p:spPr>
              <a:xfrm>
                <a:off x="2854" y="11138"/>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a:buFont typeface="Arial" panose="020B0604020202020204" pitchFamily="34" charset="0"/>
                </a:pPr>
                <a:r>
                  <a:rPr lang="zh-CN" altLang="en-US" sz="2400" b="1" dirty="0"/>
                  <a:t>应用程序</a:t>
                </a:r>
                <a:r>
                  <a:rPr lang="en-US" altLang="zh-CN" sz="2400" b="1" dirty="0"/>
                  <a:t>2</a:t>
                </a:r>
                <a:endParaRPr lang="en-US" altLang="zh-CN" sz="1000" b="1" dirty="0"/>
              </a:p>
            </p:txBody>
          </p:sp>
          <p:sp>
            <p:nvSpPr>
              <p:cNvPr id="61449" name="Text Box 10"/>
              <p:cNvSpPr txBox="1"/>
              <p:nvPr/>
            </p:nvSpPr>
            <p:spPr>
              <a:xfrm>
                <a:off x="5269" y="11138"/>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数据集</a:t>
                </a:r>
                <a:r>
                  <a:rPr lang="en-US" altLang="zh-CN" sz="2400" b="1" dirty="0"/>
                  <a:t>2</a:t>
                </a:r>
                <a:endParaRPr lang="en-US" altLang="zh-CN" sz="2400" b="1" dirty="0"/>
              </a:p>
            </p:txBody>
          </p:sp>
          <p:sp>
            <p:nvSpPr>
              <p:cNvPr id="61450" name="Line 11"/>
              <p:cNvSpPr/>
              <p:nvPr/>
            </p:nvSpPr>
            <p:spPr>
              <a:xfrm>
                <a:off x="4114" y="11452"/>
                <a:ext cx="1155" cy="0"/>
              </a:xfrm>
              <a:prstGeom prst="line">
                <a:avLst/>
              </a:prstGeom>
              <a:ln w="9525" cap="flat" cmpd="sng">
                <a:solidFill>
                  <a:srgbClr val="000000"/>
                </a:solidFill>
                <a:prstDash val="solid"/>
                <a:round/>
                <a:headEnd type="none" w="med" len="med"/>
                <a:tailEnd type="none" w="med" len="med"/>
              </a:ln>
            </p:spPr>
          </p:sp>
        </p:grpSp>
        <p:grpSp>
          <p:nvGrpSpPr>
            <p:cNvPr id="61451" name="Group 12"/>
            <p:cNvGrpSpPr/>
            <p:nvPr/>
          </p:nvGrpSpPr>
          <p:grpSpPr>
            <a:xfrm>
              <a:off x="1632" y="2832"/>
              <a:ext cx="3216" cy="336"/>
              <a:chOff x="2854" y="13022"/>
              <a:chExt cx="3570" cy="471"/>
            </a:xfrm>
          </p:grpSpPr>
          <p:sp>
            <p:nvSpPr>
              <p:cNvPr id="61452" name="Text Box 13"/>
              <p:cNvSpPr txBox="1"/>
              <p:nvPr/>
            </p:nvSpPr>
            <p:spPr>
              <a:xfrm>
                <a:off x="2854" y="13022"/>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应用程序</a:t>
                </a:r>
                <a:r>
                  <a:rPr lang="en-US" altLang="zh-CN" sz="2400" b="1" dirty="0"/>
                  <a:t>n</a:t>
                </a:r>
                <a:endParaRPr lang="zh-CN" altLang="en-US" sz="2400" b="1" dirty="0"/>
              </a:p>
            </p:txBody>
          </p:sp>
          <p:sp>
            <p:nvSpPr>
              <p:cNvPr id="61453" name="Text Box 14"/>
              <p:cNvSpPr txBox="1"/>
              <p:nvPr/>
            </p:nvSpPr>
            <p:spPr>
              <a:xfrm>
                <a:off x="5269" y="13022"/>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数据集</a:t>
                </a:r>
                <a:r>
                  <a:rPr lang="en-US" altLang="zh-CN" sz="2400" b="1" dirty="0"/>
                  <a:t>n</a:t>
                </a:r>
                <a:endParaRPr lang="en-US" altLang="zh-CN" sz="2400" b="1" dirty="0"/>
              </a:p>
            </p:txBody>
          </p:sp>
          <p:sp>
            <p:nvSpPr>
              <p:cNvPr id="61454" name="Line 15"/>
              <p:cNvSpPr/>
              <p:nvPr/>
            </p:nvSpPr>
            <p:spPr>
              <a:xfrm>
                <a:off x="4114" y="13336"/>
                <a:ext cx="1155" cy="0"/>
              </a:xfrm>
              <a:prstGeom prst="line">
                <a:avLst/>
              </a:prstGeom>
              <a:ln w="9525" cap="flat" cmpd="sng">
                <a:solidFill>
                  <a:srgbClr val="000000"/>
                </a:solidFill>
                <a:prstDash val="solid"/>
                <a:round/>
                <a:headEnd type="none" w="med" len="med"/>
                <a:tailEnd type="none" w="med" len="med"/>
              </a:ln>
            </p:spPr>
          </p:sp>
        </p:grpSp>
        <p:sp>
          <p:nvSpPr>
            <p:cNvPr id="61455" name="Text Box 16"/>
            <p:cNvSpPr txBox="1"/>
            <p:nvPr/>
          </p:nvSpPr>
          <p:spPr>
            <a:xfrm>
              <a:off x="2062" y="2304"/>
              <a:ext cx="310" cy="384"/>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endParaRPr lang="en-US" altLang="zh-CN" sz="2000" b="1" dirty="0"/>
            </a:p>
          </p:txBody>
        </p:sp>
        <p:sp>
          <p:nvSpPr>
            <p:cNvPr id="61456" name="Text Box 17"/>
            <p:cNvSpPr txBox="1"/>
            <p:nvPr/>
          </p:nvSpPr>
          <p:spPr>
            <a:xfrm>
              <a:off x="4126" y="2304"/>
              <a:ext cx="310" cy="384"/>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endParaRPr lang="en-US" altLang="zh-CN" sz="2000" b="1" dirty="0"/>
            </a:p>
          </p:txBody>
        </p:sp>
      </p:grpSp>
      <p:sp>
        <p:nvSpPr>
          <p:cNvPr id="61457" name="Text Box 19"/>
          <p:cNvSpPr txBox="1"/>
          <p:nvPr/>
        </p:nvSpPr>
        <p:spPr>
          <a:xfrm>
            <a:off x="3135644" y="5112911"/>
            <a:ext cx="5427662" cy="369888"/>
          </a:xfrm>
          <a:prstGeom prst="rect">
            <a:avLst/>
          </a:prstGeom>
          <a:solidFill>
            <a:schemeClr val="bg1"/>
          </a:solid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人工管理阶段应用程序与数据之间的一一对应关系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文件系统阶段</a:t>
            </a:r>
            <a:endParaRPr lang="zh-CN" altLang="en-US" sz="3600" dirty="0"/>
          </a:p>
        </p:txBody>
      </p:sp>
      <p:sp>
        <p:nvSpPr>
          <p:cNvPr id="63490" name="Rectangle 3"/>
          <p:cNvSpPr>
            <a:spLocks noGrp="1"/>
          </p:cNvSpPr>
          <p:nvPr>
            <p:ph idx="1"/>
          </p:nvPr>
        </p:nvSpPr>
        <p:spPr>
          <a:xfrm>
            <a:off x="1631315" y="1098550"/>
            <a:ext cx="10326370" cy="5304155"/>
          </a:xfrm>
          <a:solidFill>
            <a:schemeClr val="bg1"/>
          </a:solidFill>
        </p:spPr>
        <p:txBody>
          <a:bodyPr vert="horz" wrap="square" lIns="91440" tIns="45720" rIns="91440" bIns="45720" anchor="t" anchorCtr="0"/>
          <a:lstStyle/>
          <a:p>
            <a:pPr eaLnBrk="1" hangingPunct="1">
              <a:lnSpc>
                <a:spcPct val="130000"/>
              </a:lnSpc>
            </a:pPr>
            <a:r>
              <a:rPr lang="zh-CN" altLang="en-US" dirty="0"/>
              <a:t>时期</a:t>
            </a:r>
            <a:endParaRPr lang="zh-CN" altLang="en-US" dirty="0"/>
          </a:p>
          <a:p>
            <a:pPr lvl="1" eaLnBrk="1" hangingPunct="1">
              <a:lnSpc>
                <a:spcPct val="130000"/>
              </a:lnSpc>
            </a:pPr>
            <a:r>
              <a:rPr lang="en-US" altLang="zh-CN" dirty="0" smtClean="0">
                <a:cs typeface="+mn-ea"/>
              </a:rPr>
              <a:t> 20</a:t>
            </a:r>
            <a:r>
              <a:rPr lang="zh-CN" altLang="en-US" dirty="0">
                <a:cs typeface="+mn-ea"/>
              </a:rPr>
              <a:t>世纪</a:t>
            </a:r>
            <a:r>
              <a:rPr lang="en-US" altLang="zh-CN" dirty="0"/>
              <a:t>50</a:t>
            </a:r>
            <a:r>
              <a:rPr lang="zh-CN" altLang="zh-CN" dirty="0"/>
              <a:t>年代</a:t>
            </a:r>
            <a:r>
              <a:rPr lang="zh-CN" altLang="zh-CN" dirty="0" smtClean="0"/>
              <a:t>后期</a:t>
            </a:r>
            <a:r>
              <a:rPr lang="en-US" altLang="zh-CN" dirty="0" smtClean="0"/>
              <a:t>—</a:t>
            </a:r>
            <a:r>
              <a:rPr lang="en-US" altLang="zh-CN" dirty="0" smtClean="0">
                <a:cs typeface="+mn-ea"/>
              </a:rPr>
              <a:t>20</a:t>
            </a:r>
            <a:r>
              <a:rPr lang="zh-CN" altLang="en-US" dirty="0">
                <a:cs typeface="+mn-ea"/>
              </a:rPr>
              <a:t>世纪</a:t>
            </a:r>
            <a:r>
              <a:rPr lang="en-US" altLang="zh-CN" dirty="0"/>
              <a:t>60</a:t>
            </a:r>
            <a:r>
              <a:rPr lang="zh-CN" altLang="zh-CN" dirty="0"/>
              <a:t>年代中期</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smtClean="0"/>
              <a:t> 应用</a:t>
            </a:r>
            <a:r>
              <a:rPr lang="zh-CN" altLang="en-US" dirty="0"/>
              <a:t>背景	科学计算、数据管理	</a:t>
            </a:r>
            <a:endParaRPr lang="zh-CN" altLang="en-US" dirty="0"/>
          </a:p>
          <a:p>
            <a:pPr lvl="1" eaLnBrk="1" hangingPunct="1">
              <a:lnSpc>
                <a:spcPct val="130000"/>
              </a:lnSpc>
            </a:pPr>
            <a:r>
              <a:rPr lang="zh-CN" altLang="en-US" dirty="0" smtClean="0"/>
              <a:t> 硬件</a:t>
            </a:r>
            <a:r>
              <a:rPr lang="zh-CN" altLang="en-US" dirty="0"/>
              <a:t>背景	磁盘、磁鼓	</a:t>
            </a:r>
            <a:endParaRPr lang="zh-CN" altLang="en-US" dirty="0"/>
          </a:p>
          <a:p>
            <a:pPr lvl="1" eaLnBrk="1" hangingPunct="1">
              <a:lnSpc>
                <a:spcPct val="130000"/>
              </a:lnSpc>
            </a:pPr>
            <a:r>
              <a:rPr lang="zh-CN" altLang="en-US" dirty="0" smtClean="0"/>
              <a:t> 软件</a:t>
            </a:r>
            <a:r>
              <a:rPr lang="zh-CN" altLang="en-US" dirty="0"/>
              <a:t>背景	有文件系统	</a:t>
            </a:r>
            <a:endParaRPr lang="zh-CN" altLang="en-US" dirty="0"/>
          </a:p>
          <a:p>
            <a:pPr lvl="1" eaLnBrk="1" hangingPunct="1">
              <a:lnSpc>
                <a:spcPct val="130000"/>
              </a:lnSpc>
            </a:pPr>
            <a:r>
              <a:rPr lang="zh-CN" altLang="en-US" dirty="0" smtClean="0"/>
              <a:t> 处理</a:t>
            </a:r>
            <a:r>
              <a:rPr lang="zh-CN" altLang="en-US" dirty="0"/>
              <a:t>方式	联机实时处理、批处理	</a:t>
            </a:r>
            <a:endParaRPr lang="zh-CN" altLang="en-US" dirty="0"/>
          </a:p>
          <a:p>
            <a:pPr eaLnBrk="1" hangingPunct="1"/>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p:txBody>
          <a:bodyPr vert="horz" wrap="square" lIns="91440" tIns="45720" rIns="91440" bIns="45720" anchor="ctr" anchorCtr="0"/>
          <a:lstStyle/>
          <a:p>
            <a:pPr eaLnBrk="1" hangingPunct="1"/>
            <a:r>
              <a:rPr lang="zh-CN" altLang="en-US" sz="3600" dirty="0"/>
              <a:t>文件系统阶段（续）</a:t>
            </a:r>
            <a:endParaRPr lang="en-US" altLang="zh-CN" sz="3600" dirty="0"/>
          </a:p>
        </p:txBody>
      </p:sp>
      <p:sp>
        <p:nvSpPr>
          <p:cNvPr id="65538" name="Rectangle 4"/>
          <p:cNvSpPr/>
          <p:nvPr/>
        </p:nvSpPr>
        <p:spPr>
          <a:xfrm>
            <a:off x="1415415" y="1268730"/>
            <a:ext cx="10636250" cy="5182235"/>
          </a:xfrm>
          <a:prstGeom prst="rect">
            <a:avLst/>
          </a:prstGeom>
          <a:solidFill>
            <a:schemeClr val="bg1"/>
          </a:solidFill>
          <a:ln w="9525">
            <a:noFill/>
          </a:ln>
        </p:spPr>
        <p:txBody>
          <a:bodyPr anchor="t" anchorCtr="0"/>
          <a:lstStyle/>
          <a:p>
            <a:pPr marL="342900" indent="-342900">
              <a:lnSpc>
                <a:spcPct val="130000"/>
              </a:lnSpc>
              <a:spcBef>
                <a:spcPct val="20000"/>
              </a:spcBef>
              <a:buFont typeface="Wingdings" panose="05000000000000000000" pitchFamily="2" charset="2"/>
              <a:buChar char="v"/>
            </a:pPr>
            <a:r>
              <a:rPr lang="zh-CN" altLang="en-US" sz="2800" b="1" dirty="0"/>
              <a:t>特点</a:t>
            </a:r>
            <a:endParaRPr lang="zh-CN" altLang="en-US" sz="2800" b="1" dirty="0"/>
          </a:p>
          <a:p>
            <a:pPr marL="742950" lvl="1" indent="-285750">
              <a:lnSpc>
                <a:spcPct val="130000"/>
              </a:lnSpc>
              <a:spcBef>
                <a:spcPct val="20000"/>
              </a:spcBef>
              <a:buFont typeface="Wingdings" panose="05000000000000000000" pitchFamily="2" charset="2"/>
              <a:buChar char="n"/>
            </a:pPr>
            <a:r>
              <a:rPr lang="zh-CN" altLang="en-US" sz="2400" b="1" dirty="0"/>
              <a:t>数据的管理者：文件系统，数据可长期保存</a:t>
            </a:r>
            <a:endParaRPr lang="zh-CN" altLang="en-US" sz="2400" b="1" dirty="0"/>
          </a:p>
          <a:p>
            <a:pPr marL="742950" lvl="1" indent="-285750">
              <a:lnSpc>
                <a:spcPct val="130000"/>
              </a:lnSpc>
              <a:spcBef>
                <a:spcPct val="20000"/>
              </a:spcBef>
              <a:buFont typeface="Wingdings" panose="05000000000000000000" pitchFamily="2" charset="2"/>
              <a:buChar char="n"/>
            </a:pPr>
            <a:r>
              <a:rPr lang="zh-CN" altLang="en-US" sz="2400" b="1" dirty="0"/>
              <a:t>数据面向的对象：某一应用   </a:t>
            </a:r>
            <a:endParaRPr lang="zh-CN" altLang="en-US" sz="2400" b="1" dirty="0"/>
          </a:p>
          <a:p>
            <a:pPr marL="742950" lvl="1" indent="-285750">
              <a:lnSpc>
                <a:spcPct val="130000"/>
              </a:lnSpc>
              <a:spcBef>
                <a:spcPct val="20000"/>
              </a:spcBef>
              <a:buFont typeface="Wingdings" panose="05000000000000000000" pitchFamily="2" charset="2"/>
              <a:buChar char="n"/>
            </a:pPr>
            <a:r>
              <a:rPr lang="zh-CN" altLang="en-US" sz="2400" b="1" dirty="0"/>
              <a:t>数据的共享程度：共享性差、冗余度大</a:t>
            </a:r>
            <a:endParaRPr lang="zh-CN" altLang="en-US" sz="2400" b="1" dirty="0"/>
          </a:p>
          <a:p>
            <a:pPr marL="742950" lvl="1" indent="-285750">
              <a:lnSpc>
                <a:spcPct val="130000"/>
              </a:lnSpc>
              <a:spcBef>
                <a:spcPct val="20000"/>
              </a:spcBef>
              <a:buFont typeface="Wingdings" panose="05000000000000000000" pitchFamily="2" charset="2"/>
              <a:buChar char="n"/>
            </a:pPr>
            <a:r>
              <a:rPr lang="zh-CN" altLang="en-US" sz="2400" b="1" dirty="0"/>
              <a:t>数据的结构化：记录内有结构，整体无结构</a:t>
            </a:r>
            <a:endParaRPr lang="zh-CN" altLang="en-US" sz="2400" b="1" dirty="0"/>
          </a:p>
          <a:p>
            <a:pPr marL="742950" lvl="1" indent="-285750">
              <a:lnSpc>
                <a:spcPct val="130000"/>
              </a:lnSpc>
              <a:spcBef>
                <a:spcPct val="20000"/>
              </a:spcBef>
              <a:buFont typeface="Wingdings" panose="05000000000000000000" pitchFamily="2" charset="2"/>
              <a:buChar char="n"/>
            </a:pPr>
            <a:r>
              <a:rPr lang="zh-CN" altLang="en-US" sz="2400" b="1" dirty="0"/>
              <a:t>数据的独立性：独立性差</a:t>
            </a:r>
            <a:endParaRPr lang="en-US" altLang="zh-CN" sz="2400" b="1" dirty="0"/>
          </a:p>
          <a:p>
            <a:pPr marL="742950" lvl="1" indent="-285750">
              <a:lnSpc>
                <a:spcPct val="130000"/>
              </a:lnSpc>
              <a:spcBef>
                <a:spcPct val="20000"/>
              </a:spcBef>
              <a:buFont typeface="Wingdings" panose="05000000000000000000" pitchFamily="2" charset="2"/>
              <a:buChar char="n"/>
            </a:pPr>
            <a:r>
              <a:rPr lang="zh-CN" altLang="en-US" sz="2400" b="1" dirty="0"/>
              <a:t>数据控制能力：应用程序自己控制</a:t>
            </a:r>
            <a:endParaRPr lang="zh-CN" altLang="en-US"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a:xfrm>
            <a:off x="1668463" y="-100012"/>
            <a:ext cx="9036050" cy="1143000"/>
          </a:xfrm>
        </p:spPr>
        <p:txBody>
          <a:bodyPr vert="horz" wrap="square" lIns="91440" tIns="45720" rIns="91440" bIns="45720" anchor="ctr" anchorCtr="0"/>
          <a:lstStyle/>
          <a:p>
            <a:pPr eaLnBrk="1" hangingPunct="1"/>
            <a:r>
              <a:rPr lang="zh-CN" altLang="en-US" sz="3600" dirty="0"/>
              <a:t>应用程序与数据的对应关系（文件系统阶段）</a:t>
            </a:r>
            <a:endParaRPr lang="en-US" altLang="zh-CN" sz="3600" dirty="0"/>
          </a:p>
        </p:txBody>
      </p:sp>
      <p:grpSp>
        <p:nvGrpSpPr>
          <p:cNvPr id="67586" name="Group 26"/>
          <p:cNvGrpSpPr/>
          <p:nvPr/>
        </p:nvGrpSpPr>
        <p:grpSpPr>
          <a:xfrm>
            <a:off x="3575051" y="1628776"/>
            <a:ext cx="4608513" cy="3313113"/>
            <a:chOff x="1292" y="1389"/>
            <a:chExt cx="2903" cy="2087"/>
          </a:xfrm>
        </p:grpSpPr>
        <p:sp>
          <p:nvSpPr>
            <p:cNvPr id="67587" name="Text Box 5"/>
            <p:cNvSpPr txBox="1"/>
            <p:nvPr/>
          </p:nvSpPr>
          <p:spPr>
            <a:xfrm>
              <a:off x="1292" y="1389"/>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应用程序１</a:t>
              </a:r>
              <a:endParaRPr lang="zh-CN" altLang="en-US" sz="2000" b="1" dirty="0"/>
            </a:p>
          </p:txBody>
        </p:sp>
        <p:sp>
          <p:nvSpPr>
            <p:cNvPr id="67588" name="Text Box 6"/>
            <p:cNvSpPr txBox="1"/>
            <p:nvPr/>
          </p:nvSpPr>
          <p:spPr>
            <a:xfrm>
              <a:off x="3307" y="1396"/>
              <a:ext cx="888"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文件组１</a:t>
              </a:r>
              <a:endParaRPr lang="zh-CN" altLang="en-US" sz="2000" b="1" dirty="0"/>
            </a:p>
          </p:txBody>
        </p:sp>
        <p:sp>
          <p:nvSpPr>
            <p:cNvPr id="67589" name="Line 7"/>
            <p:cNvSpPr/>
            <p:nvPr/>
          </p:nvSpPr>
          <p:spPr>
            <a:xfrm>
              <a:off x="2260" y="1593"/>
              <a:ext cx="1047" cy="0"/>
            </a:xfrm>
            <a:prstGeom prst="line">
              <a:avLst/>
            </a:prstGeom>
            <a:ln w="9525" cap="flat" cmpd="sng">
              <a:solidFill>
                <a:srgbClr val="000000"/>
              </a:solidFill>
              <a:prstDash val="dash"/>
              <a:round/>
              <a:headEnd type="none" w="med" len="med"/>
              <a:tailEnd type="none" w="med" len="med"/>
            </a:ln>
          </p:spPr>
        </p:sp>
        <p:sp>
          <p:nvSpPr>
            <p:cNvPr id="67590" name="Text Box 8"/>
            <p:cNvSpPr txBox="1"/>
            <p:nvPr/>
          </p:nvSpPr>
          <p:spPr>
            <a:xfrm>
              <a:off x="1292" y="1889"/>
              <a:ext cx="968" cy="29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应用程序２</a:t>
              </a:r>
              <a:endParaRPr lang="zh-CN" altLang="en-US" sz="2000" b="1" dirty="0"/>
            </a:p>
          </p:txBody>
        </p:sp>
        <p:sp>
          <p:nvSpPr>
            <p:cNvPr id="67591" name="Text Box 9"/>
            <p:cNvSpPr txBox="1"/>
            <p:nvPr/>
          </p:nvSpPr>
          <p:spPr>
            <a:xfrm>
              <a:off x="3307" y="1889"/>
              <a:ext cx="888" cy="29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文件组</a:t>
              </a:r>
              <a:r>
                <a:rPr lang="en-US" altLang="zh-CN" sz="2000" b="1" dirty="0"/>
                <a:t>2</a:t>
              </a:r>
              <a:endParaRPr lang="en-US" altLang="zh-CN" sz="2000" b="1" dirty="0"/>
            </a:p>
          </p:txBody>
        </p:sp>
        <p:sp>
          <p:nvSpPr>
            <p:cNvPr id="67592" name="Line 10"/>
            <p:cNvSpPr/>
            <p:nvPr/>
          </p:nvSpPr>
          <p:spPr>
            <a:xfrm>
              <a:off x="2260" y="2087"/>
              <a:ext cx="1047" cy="0"/>
            </a:xfrm>
            <a:prstGeom prst="line">
              <a:avLst/>
            </a:prstGeom>
            <a:ln w="9525" cap="flat" cmpd="sng">
              <a:solidFill>
                <a:srgbClr val="000000"/>
              </a:solidFill>
              <a:prstDash val="dash"/>
              <a:round/>
              <a:headEnd type="none" w="med" len="med"/>
              <a:tailEnd type="none" w="med" len="med"/>
            </a:ln>
          </p:spPr>
        </p:sp>
        <p:sp>
          <p:nvSpPr>
            <p:cNvPr id="67593" name="Text Box 11"/>
            <p:cNvSpPr txBox="1"/>
            <p:nvPr/>
          </p:nvSpPr>
          <p:spPr>
            <a:xfrm>
              <a:off x="1292" y="3180"/>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a:buFont typeface="Arial" panose="020B0604020202020204" pitchFamily="34" charset="0"/>
              </a:pPr>
              <a:r>
                <a:rPr lang="zh-CN" altLang="en-US" sz="2000" b="1" dirty="0"/>
                <a:t>应用程序</a:t>
              </a:r>
              <a:r>
                <a:rPr lang="zh-CN" altLang="en-US" sz="2000" b="1" dirty="0">
                  <a:cs typeface="Arial" panose="020B0604020202020204" pitchFamily="34" charset="0"/>
                </a:rPr>
                <a:t>ｎ</a:t>
              </a:r>
              <a:endParaRPr lang="zh-CN" altLang="en-US" sz="2000" b="1" dirty="0">
                <a:cs typeface="Arial" panose="020B0604020202020204" pitchFamily="34" charset="0"/>
              </a:endParaRPr>
            </a:p>
          </p:txBody>
        </p:sp>
        <p:sp>
          <p:nvSpPr>
            <p:cNvPr id="67594" name="Text Box 12"/>
            <p:cNvSpPr txBox="1"/>
            <p:nvPr/>
          </p:nvSpPr>
          <p:spPr>
            <a:xfrm>
              <a:off x="3307" y="3177"/>
              <a:ext cx="879"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文件组</a:t>
              </a:r>
              <a:r>
                <a:rPr lang="en-US" altLang="zh-CN" sz="2000" b="1" dirty="0"/>
                <a:t>n</a:t>
              </a:r>
              <a:endParaRPr lang="en-US" altLang="zh-CN" sz="2000" b="1" dirty="0"/>
            </a:p>
          </p:txBody>
        </p:sp>
        <p:sp>
          <p:nvSpPr>
            <p:cNvPr id="67595" name="Line 13"/>
            <p:cNvSpPr/>
            <p:nvPr/>
          </p:nvSpPr>
          <p:spPr>
            <a:xfrm flipV="1">
              <a:off x="2260" y="3374"/>
              <a:ext cx="1047" cy="4"/>
            </a:xfrm>
            <a:prstGeom prst="line">
              <a:avLst/>
            </a:prstGeom>
            <a:ln w="9525" cap="flat" cmpd="sng">
              <a:solidFill>
                <a:srgbClr val="000000"/>
              </a:solidFill>
              <a:prstDash val="dash"/>
              <a:round/>
              <a:headEnd type="none" w="med" len="med"/>
              <a:tailEnd type="none" w="med" len="med"/>
            </a:ln>
          </p:spPr>
        </p:sp>
        <p:sp>
          <p:nvSpPr>
            <p:cNvPr id="67596" name="Oval 14"/>
            <p:cNvSpPr/>
            <p:nvPr/>
          </p:nvSpPr>
          <p:spPr>
            <a:xfrm>
              <a:off x="2422" y="2382"/>
              <a:ext cx="781" cy="611"/>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 typeface="Arial" panose="020B0604020202020204" pitchFamily="34" charset="0"/>
              </a:pPr>
              <a:r>
                <a:rPr lang="zh-CN" altLang="en-US" sz="2000" b="1" dirty="0"/>
                <a:t>存取方法</a:t>
              </a:r>
              <a:endParaRPr lang="zh-CN" altLang="en-US" sz="2000" b="1" dirty="0"/>
            </a:p>
          </p:txBody>
        </p:sp>
        <p:sp>
          <p:nvSpPr>
            <p:cNvPr id="67597" name="Line 15"/>
            <p:cNvSpPr/>
            <p:nvPr/>
          </p:nvSpPr>
          <p:spPr>
            <a:xfrm>
              <a:off x="2260" y="1691"/>
              <a:ext cx="403" cy="691"/>
            </a:xfrm>
            <a:prstGeom prst="line">
              <a:avLst/>
            </a:prstGeom>
            <a:ln w="9525" cap="flat" cmpd="sng">
              <a:solidFill>
                <a:srgbClr val="000000"/>
              </a:solidFill>
              <a:prstDash val="solid"/>
              <a:round/>
              <a:headEnd type="none" w="med" len="med"/>
              <a:tailEnd type="none" w="med" len="med"/>
            </a:ln>
          </p:spPr>
        </p:sp>
        <p:sp>
          <p:nvSpPr>
            <p:cNvPr id="67598" name="Line 16"/>
            <p:cNvSpPr/>
            <p:nvPr/>
          </p:nvSpPr>
          <p:spPr>
            <a:xfrm flipH="1">
              <a:off x="2905" y="1691"/>
              <a:ext cx="402" cy="691"/>
            </a:xfrm>
            <a:prstGeom prst="line">
              <a:avLst/>
            </a:prstGeom>
            <a:ln w="9525" cap="flat" cmpd="sng">
              <a:solidFill>
                <a:srgbClr val="000000"/>
              </a:solidFill>
              <a:prstDash val="solid"/>
              <a:round/>
              <a:headEnd type="none" w="med" len="med"/>
              <a:tailEnd type="none" w="med" len="med"/>
            </a:ln>
          </p:spPr>
        </p:sp>
        <p:sp>
          <p:nvSpPr>
            <p:cNvPr id="67599" name="Line 17"/>
            <p:cNvSpPr/>
            <p:nvPr/>
          </p:nvSpPr>
          <p:spPr>
            <a:xfrm>
              <a:off x="2260" y="2185"/>
              <a:ext cx="242" cy="297"/>
            </a:xfrm>
            <a:prstGeom prst="line">
              <a:avLst/>
            </a:prstGeom>
            <a:ln w="9525" cap="flat" cmpd="sng">
              <a:solidFill>
                <a:srgbClr val="000000"/>
              </a:solidFill>
              <a:prstDash val="solid"/>
              <a:round/>
              <a:headEnd type="none" w="med" len="med"/>
              <a:tailEnd type="none" w="med" len="med"/>
            </a:ln>
          </p:spPr>
        </p:sp>
        <p:sp>
          <p:nvSpPr>
            <p:cNvPr id="67600" name="Line 18"/>
            <p:cNvSpPr/>
            <p:nvPr/>
          </p:nvSpPr>
          <p:spPr>
            <a:xfrm flipH="1">
              <a:off x="3065" y="2185"/>
              <a:ext cx="242" cy="297"/>
            </a:xfrm>
            <a:prstGeom prst="line">
              <a:avLst/>
            </a:prstGeom>
            <a:ln w="9525" cap="flat" cmpd="sng">
              <a:solidFill>
                <a:srgbClr val="000000"/>
              </a:solidFill>
              <a:prstDash val="solid"/>
              <a:round/>
              <a:headEnd type="none" w="med" len="med"/>
              <a:tailEnd type="none" w="med" len="med"/>
            </a:ln>
          </p:spPr>
        </p:sp>
        <p:sp>
          <p:nvSpPr>
            <p:cNvPr id="67601" name="Freeform 19"/>
            <p:cNvSpPr/>
            <p:nvPr/>
          </p:nvSpPr>
          <p:spPr>
            <a:xfrm>
              <a:off x="2260" y="2941"/>
              <a:ext cx="317" cy="236"/>
            </a:xfrm>
            <a:custGeom>
              <a:avLst/>
              <a:gdLst/>
              <a:ahLst/>
              <a:cxnLst>
                <a:cxn ang="0">
                  <a:pos x="0" y="1"/>
                </a:cxn>
                <a:cxn ang="0">
                  <a:pos x="2" y="0"/>
                </a:cxn>
              </a:cxnLst>
              <a:rect l="0" t="0" r="0" b="0"/>
              <a:pathLst>
                <a:path w="413" h="374">
                  <a:moveTo>
                    <a:pt x="0" y="374"/>
                  </a:moveTo>
                  <a:lnTo>
                    <a:pt x="413"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7602" name="Freeform 20"/>
            <p:cNvSpPr/>
            <p:nvPr/>
          </p:nvSpPr>
          <p:spPr>
            <a:xfrm>
              <a:off x="3067" y="2932"/>
              <a:ext cx="241" cy="242"/>
            </a:xfrm>
            <a:custGeom>
              <a:avLst/>
              <a:gdLst/>
              <a:ahLst/>
              <a:cxnLst>
                <a:cxn ang="0">
                  <a:pos x="2" y="1"/>
                </a:cxn>
                <a:cxn ang="0">
                  <a:pos x="0" y="0"/>
                </a:cxn>
              </a:cxnLst>
              <a:rect l="0" t="0" r="0" b="0"/>
              <a:pathLst>
                <a:path w="314" h="384">
                  <a:moveTo>
                    <a:pt x="314" y="384"/>
                  </a:moveTo>
                  <a:lnTo>
                    <a:pt x="0"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7603" name="Text Box 21"/>
            <p:cNvSpPr txBox="1"/>
            <p:nvPr/>
          </p:nvSpPr>
          <p:spPr>
            <a:xfrm>
              <a:off x="1563" y="2452"/>
              <a:ext cx="310" cy="524"/>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endParaRPr lang="en-US" altLang="zh-CN" sz="2000" b="1" dirty="0"/>
            </a:p>
          </p:txBody>
        </p:sp>
        <p:sp>
          <p:nvSpPr>
            <p:cNvPr id="67604" name="Text Box 22"/>
            <p:cNvSpPr txBox="1"/>
            <p:nvPr/>
          </p:nvSpPr>
          <p:spPr>
            <a:xfrm>
              <a:off x="3600" y="2452"/>
              <a:ext cx="310" cy="570"/>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endParaRPr lang="en-US" altLang="zh-CN" sz="2000" b="1" dirty="0"/>
            </a:p>
          </p:txBody>
        </p:sp>
      </p:grpSp>
      <p:sp>
        <p:nvSpPr>
          <p:cNvPr id="67605" name="Text Box 2"/>
          <p:cNvSpPr txBox="1"/>
          <p:nvPr/>
        </p:nvSpPr>
        <p:spPr>
          <a:xfrm>
            <a:off x="3686941" y="5609710"/>
            <a:ext cx="4897495" cy="369332"/>
          </a:xfrm>
          <a:prstGeom prst="rect">
            <a:avLst/>
          </a:prstGeom>
          <a:solidFill>
            <a:schemeClr val="bg1"/>
          </a:solid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文件系统阶段应用程序与数据之间的对应关系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数据库系统阶段</a:t>
            </a:r>
            <a:endParaRPr lang="zh-CN" altLang="en-US" sz="3600" dirty="0"/>
          </a:p>
        </p:txBody>
      </p:sp>
      <p:sp>
        <p:nvSpPr>
          <p:cNvPr id="71683" name="Rectangle 3"/>
          <p:cNvSpPr>
            <a:spLocks noGrp="1" noChangeArrowheads="1"/>
          </p:cNvSpPr>
          <p:nvPr>
            <p:ph idx="1"/>
          </p:nvPr>
        </p:nvSpPr>
        <p:spPr>
          <a:xfrm>
            <a:off x="1487805" y="1098550"/>
            <a:ext cx="10462895" cy="5282565"/>
          </a:xfrm>
          <a:solidFill>
            <a:schemeClr val="bg1"/>
          </a:solidFill>
        </p:spPr>
        <p:txBody>
          <a:bodyPr vert="horz" wrap="square" lIns="91440" tIns="45720" rIns="91440" bIns="45720" numCol="1" anchor="t" anchorCtr="0" compatLnSpc="1"/>
          <a:lstStyle/>
          <a:p>
            <a:pPr eaLnBrk="1" hangingPunct="1">
              <a:lnSpc>
                <a:spcPct val="130000"/>
              </a:lnSpc>
              <a:buSzTx/>
              <a:defRPr/>
            </a:pPr>
            <a:r>
              <a:rPr lang="zh-CN" altLang="en-US" dirty="0"/>
              <a:t>时期</a:t>
            </a:r>
            <a:endParaRPr lang="zh-CN" altLang="en-US" dirty="0"/>
          </a:p>
          <a:p>
            <a:pPr lvl="1" eaLnBrk="1" hangingPunct="1">
              <a:lnSpc>
                <a:spcPct val="130000"/>
              </a:lnSpc>
              <a:buSzTx/>
              <a:defRPr/>
            </a:pPr>
            <a:r>
              <a:rPr lang="en-US" altLang="zh-CN" dirty="0" smtClean="0">
                <a:cs typeface="+mn-ea"/>
              </a:rPr>
              <a:t> 20</a:t>
            </a:r>
            <a:r>
              <a:rPr lang="zh-CN" altLang="en-US" dirty="0">
                <a:cs typeface="+mn-ea"/>
              </a:rPr>
              <a:t>世纪</a:t>
            </a:r>
            <a:r>
              <a:rPr lang="en-US" altLang="zh-CN" dirty="0">
                <a:cs typeface="+mn-ea"/>
              </a:rPr>
              <a:t>60</a:t>
            </a:r>
            <a:r>
              <a:rPr lang="zh-CN" altLang="zh-CN" dirty="0">
                <a:cs typeface="+mn-ea"/>
              </a:rPr>
              <a:t>年代后期以来</a:t>
            </a:r>
            <a:endParaRPr lang="en-US" altLang="zh-CN" sz="2800" dirty="0">
              <a:cs typeface="+mn-cs"/>
            </a:endParaRPr>
          </a:p>
          <a:p>
            <a:pPr marL="342900" lvl="1" indent="-342900" eaLnBrk="1" hangingPunct="1">
              <a:lnSpc>
                <a:spcPct val="130000"/>
              </a:lnSpc>
              <a:buSzTx/>
              <a:buFont typeface="Wingdings" panose="05000000000000000000" pitchFamily="2" charset="2"/>
              <a:buChar char="v"/>
              <a:defRPr/>
            </a:pPr>
            <a:r>
              <a:rPr lang="zh-CN" altLang="en-US" sz="2800" kern="1200" dirty="0">
                <a:cs typeface="+mn-cs"/>
              </a:rPr>
              <a:t>产生的背景</a:t>
            </a:r>
            <a:endParaRPr lang="zh-CN" altLang="en-US" sz="2800" kern="1200" dirty="0">
              <a:cs typeface="+mn-cs"/>
            </a:endParaRPr>
          </a:p>
          <a:p>
            <a:pPr lvl="1" eaLnBrk="1" hangingPunct="1">
              <a:lnSpc>
                <a:spcPct val="130000"/>
              </a:lnSpc>
              <a:buSzTx/>
              <a:defRPr/>
            </a:pPr>
            <a:r>
              <a:rPr lang="zh-CN" altLang="en-US" dirty="0" smtClean="0">
                <a:cs typeface="+mn-ea"/>
              </a:rPr>
              <a:t> 应用</a:t>
            </a:r>
            <a:r>
              <a:rPr lang="zh-CN" altLang="en-US" dirty="0">
                <a:cs typeface="+mn-ea"/>
              </a:rPr>
              <a:t>背景	大规模数据管理	</a:t>
            </a:r>
            <a:endParaRPr lang="zh-CN" altLang="en-US" dirty="0">
              <a:cs typeface="+mn-ea"/>
            </a:endParaRPr>
          </a:p>
          <a:p>
            <a:pPr lvl="1" eaLnBrk="1" hangingPunct="1">
              <a:lnSpc>
                <a:spcPct val="130000"/>
              </a:lnSpc>
              <a:buSzTx/>
              <a:defRPr/>
            </a:pPr>
            <a:r>
              <a:rPr lang="zh-CN" altLang="en-US" dirty="0" smtClean="0">
                <a:cs typeface="+mn-ea"/>
              </a:rPr>
              <a:t> 硬件</a:t>
            </a:r>
            <a:r>
              <a:rPr lang="zh-CN" altLang="en-US" dirty="0">
                <a:cs typeface="+mn-ea"/>
              </a:rPr>
              <a:t>背景	大容量磁盘、磁盘阵列	</a:t>
            </a:r>
            <a:endParaRPr lang="zh-CN" altLang="en-US" dirty="0">
              <a:cs typeface="+mn-ea"/>
            </a:endParaRPr>
          </a:p>
          <a:p>
            <a:pPr lvl="1" eaLnBrk="1" hangingPunct="1">
              <a:lnSpc>
                <a:spcPct val="130000"/>
              </a:lnSpc>
              <a:buSzTx/>
              <a:defRPr/>
            </a:pPr>
            <a:r>
              <a:rPr lang="zh-CN" altLang="en-US" dirty="0" smtClean="0">
                <a:cs typeface="+mn-ea"/>
              </a:rPr>
              <a:t> 软件</a:t>
            </a:r>
            <a:r>
              <a:rPr lang="zh-CN" altLang="en-US" dirty="0">
                <a:cs typeface="+mn-ea"/>
              </a:rPr>
              <a:t>背景	有数据库管理系统	</a:t>
            </a:r>
            <a:endParaRPr lang="zh-CN" altLang="en-US" dirty="0">
              <a:cs typeface="+mn-ea"/>
            </a:endParaRPr>
          </a:p>
          <a:p>
            <a:pPr lvl="1" eaLnBrk="1" hangingPunct="1">
              <a:lnSpc>
                <a:spcPct val="130000"/>
              </a:lnSpc>
              <a:buSzTx/>
              <a:defRPr/>
            </a:pPr>
            <a:r>
              <a:rPr lang="zh-CN" altLang="en-US" dirty="0" smtClean="0">
                <a:cs typeface="+mn-ea"/>
              </a:rPr>
              <a:t> 处理</a:t>
            </a:r>
            <a:r>
              <a:rPr lang="zh-CN" altLang="en-US" dirty="0">
                <a:cs typeface="+mn-ea"/>
              </a:rPr>
              <a:t>方式	联机实时处理、分布处理、批处理</a:t>
            </a:r>
            <a:endParaRPr lang="en-US" altLang="zh-CN" dirty="0">
              <a:cs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026"/>
          <p:cNvSpPr>
            <a:spLocks noGrp="1"/>
          </p:cNvSpPr>
          <p:nvPr>
            <p:ph type="title"/>
          </p:nvPr>
        </p:nvSpPr>
        <p:spPr/>
        <p:txBody>
          <a:bodyPr vert="horz" wrap="square" lIns="91440" tIns="45720" rIns="91440" bIns="45720" anchor="ctr" anchorCtr="0"/>
          <a:lstStyle/>
          <a:p>
            <a:pPr eaLnBrk="1" hangingPunct="1">
              <a:lnSpc>
                <a:spcPct val="130000"/>
              </a:lnSpc>
            </a:pPr>
            <a:r>
              <a:rPr lang="zh-CN" altLang="en-US" sz="3600" dirty="0"/>
              <a:t>数据库系统管理数据的特点</a:t>
            </a:r>
            <a:endParaRPr lang="zh-CN" altLang="en-US" sz="3600" dirty="0"/>
          </a:p>
        </p:txBody>
      </p:sp>
      <p:sp>
        <p:nvSpPr>
          <p:cNvPr id="70658" name="Rectangle 1027"/>
          <p:cNvSpPr>
            <a:spLocks noGrp="1"/>
          </p:cNvSpPr>
          <p:nvPr>
            <p:ph idx="1"/>
          </p:nvPr>
        </p:nvSpPr>
        <p:spPr>
          <a:xfrm>
            <a:off x="1703705" y="1412875"/>
            <a:ext cx="10292715" cy="4974590"/>
          </a:xfrm>
          <a:solidFill>
            <a:schemeClr val="bg1"/>
          </a:solidFill>
        </p:spPr>
        <p:txBody>
          <a:bodyPr vert="horz" wrap="square" lIns="91440" tIns="45720" rIns="91440" bIns="45720" anchor="t" anchorCtr="0"/>
          <a:lstStyle/>
          <a:p>
            <a:pPr eaLnBrk="1" hangingPunct="1">
              <a:lnSpc>
                <a:spcPct val="160000"/>
              </a:lnSpc>
            </a:pPr>
            <a:r>
              <a:rPr lang="zh-CN" altLang="en-US" dirty="0"/>
              <a:t>（</a:t>
            </a:r>
            <a:r>
              <a:rPr lang="en-US" altLang="zh-CN" dirty="0"/>
              <a:t>1</a:t>
            </a:r>
            <a:r>
              <a:rPr lang="zh-CN" altLang="en-US" dirty="0"/>
              <a:t>）整体数据的结构化</a:t>
            </a:r>
            <a:endParaRPr lang="zh-CN" altLang="en-US" dirty="0"/>
          </a:p>
          <a:p>
            <a:pPr eaLnBrk="1" hangingPunct="1">
              <a:lnSpc>
                <a:spcPct val="160000"/>
              </a:lnSpc>
            </a:pPr>
            <a:r>
              <a:rPr lang="zh-CN" altLang="en-US" dirty="0"/>
              <a:t>（</a:t>
            </a:r>
            <a:r>
              <a:rPr lang="en-US" altLang="zh-CN" dirty="0"/>
              <a:t>2</a:t>
            </a:r>
            <a:r>
              <a:rPr lang="zh-CN" altLang="en-US" dirty="0"/>
              <a:t>）数据的共享性强，冗余度低且易于扩充</a:t>
            </a:r>
            <a:endParaRPr lang="zh-CN" altLang="en-US" dirty="0"/>
          </a:p>
          <a:p>
            <a:pPr eaLnBrk="1" hangingPunct="1">
              <a:lnSpc>
                <a:spcPct val="160000"/>
              </a:lnSpc>
            </a:pPr>
            <a:r>
              <a:rPr lang="zh-CN" altLang="en-US" dirty="0"/>
              <a:t>（</a:t>
            </a:r>
            <a:r>
              <a:rPr lang="en-US" altLang="zh-CN" dirty="0"/>
              <a:t>3</a:t>
            </a:r>
            <a:r>
              <a:rPr lang="zh-CN" altLang="en-US" dirty="0"/>
              <a:t>）数据的独立性强</a:t>
            </a:r>
            <a:endParaRPr lang="en-US" altLang="zh-CN" dirty="0"/>
          </a:p>
          <a:p>
            <a:pPr eaLnBrk="1" hangingPunct="1">
              <a:lnSpc>
                <a:spcPct val="160000"/>
              </a:lnSpc>
            </a:pPr>
            <a:r>
              <a:rPr lang="zh-CN" altLang="en-US" dirty="0"/>
              <a:t>（</a:t>
            </a:r>
            <a:r>
              <a:rPr lang="en-US" altLang="zh-CN" dirty="0"/>
              <a:t>4</a:t>
            </a:r>
            <a:r>
              <a:rPr lang="zh-CN" altLang="en-US" dirty="0"/>
              <a:t>）数据由数据库管理系统统一管理和控制</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1</a:t>
            </a:r>
            <a:r>
              <a:rPr lang="zh-CN" altLang="en-US" sz="3600" dirty="0"/>
              <a:t>）整体数据的结构化</a:t>
            </a:r>
            <a:endParaRPr lang="zh-CN" altLang="en-US" sz="3600" dirty="0"/>
          </a:p>
        </p:txBody>
      </p:sp>
      <p:sp>
        <p:nvSpPr>
          <p:cNvPr id="71682" name="Rectangle 3"/>
          <p:cNvSpPr>
            <a:spLocks noGrp="1"/>
          </p:cNvSpPr>
          <p:nvPr>
            <p:ph idx="1"/>
          </p:nvPr>
        </p:nvSpPr>
        <p:spPr>
          <a:xfrm>
            <a:off x="1343660" y="1196975"/>
            <a:ext cx="10575925" cy="5118100"/>
          </a:xfrm>
          <a:solidFill>
            <a:schemeClr val="bg1"/>
          </a:solidFill>
        </p:spPr>
        <p:txBody>
          <a:bodyPr vert="horz" wrap="square" lIns="91440" tIns="45720" rIns="91440" bIns="45720" anchor="t" anchorCtr="0">
            <a:normAutofit/>
          </a:bodyPr>
          <a:lstStyle/>
          <a:p>
            <a:pPr eaLnBrk="1" hangingPunct="1">
              <a:lnSpc>
                <a:spcPct val="130000"/>
              </a:lnSpc>
              <a:spcBef>
                <a:spcPct val="0"/>
              </a:spcBef>
            </a:pPr>
            <a:r>
              <a:rPr lang="zh-CN" altLang="en-US" dirty="0">
                <a:solidFill>
                  <a:srgbClr val="746AFC"/>
                </a:solidFill>
              </a:rPr>
              <a:t>整体数据的结构化</a:t>
            </a:r>
            <a:r>
              <a:rPr lang="zh-CN" altLang="en-US" dirty="0"/>
              <a:t>是数据库的主要特征之一    </a:t>
            </a:r>
            <a:endParaRPr lang="zh-CN" altLang="en-US" dirty="0"/>
          </a:p>
          <a:p>
            <a:pPr eaLnBrk="1" hangingPunct="1">
              <a:lnSpc>
                <a:spcPct val="130000"/>
              </a:lnSpc>
              <a:spcBef>
                <a:spcPct val="0"/>
              </a:spcBef>
            </a:pPr>
            <a:r>
              <a:rPr lang="zh-CN" altLang="en-US" dirty="0"/>
              <a:t>整体数据的结构化</a:t>
            </a:r>
            <a:endParaRPr lang="zh-CN" altLang="en-US" dirty="0"/>
          </a:p>
          <a:p>
            <a:pPr lvl="1" eaLnBrk="1" hangingPunct="1">
              <a:lnSpc>
                <a:spcPct val="130000"/>
              </a:lnSpc>
              <a:spcBef>
                <a:spcPct val="0"/>
              </a:spcBef>
            </a:pPr>
            <a:r>
              <a:rPr lang="zh-CN" altLang="en-US" dirty="0" smtClean="0"/>
              <a:t> 不</a:t>
            </a:r>
            <a:r>
              <a:rPr lang="zh-CN" altLang="en-US" dirty="0"/>
              <a:t>仅仅针对某一个应用，而是面向</a:t>
            </a:r>
            <a:r>
              <a:rPr lang="zh-CN" altLang="zh-CN" dirty="0"/>
              <a:t>整个组织或企业的多种应用需求</a:t>
            </a:r>
            <a:endParaRPr lang="zh-CN" altLang="en-US" dirty="0"/>
          </a:p>
          <a:p>
            <a:pPr lvl="1" eaLnBrk="1" hangingPunct="1">
              <a:lnSpc>
                <a:spcPct val="130000"/>
              </a:lnSpc>
              <a:spcBef>
                <a:spcPct val="0"/>
              </a:spcBef>
            </a:pPr>
            <a:r>
              <a:rPr lang="zh-CN" altLang="en-US" dirty="0" smtClean="0"/>
              <a:t> 不仅</a:t>
            </a:r>
            <a:r>
              <a:rPr lang="zh-CN" altLang="en-US" dirty="0"/>
              <a:t>数据本身结构化，整体是结构化的，数据之间具有联系</a:t>
            </a:r>
            <a:endParaRPr lang="zh-CN" altLang="en-US" dirty="0"/>
          </a:p>
          <a:p>
            <a:pPr lvl="1" eaLnBrk="1" hangingPunct="1">
              <a:lnSpc>
                <a:spcPct val="130000"/>
              </a:lnSpc>
              <a:spcBef>
                <a:spcPct val="0"/>
              </a:spcBef>
            </a:pPr>
            <a:r>
              <a:rPr lang="zh-CN" altLang="en-US" dirty="0" smtClean="0"/>
              <a:t> 数据记录</a:t>
            </a:r>
            <a:r>
              <a:rPr lang="zh-CN" altLang="en-US" dirty="0"/>
              <a:t>可以</a:t>
            </a:r>
            <a:r>
              <a:rPr lang="zh-CN" altLang="en-US" dirty="0">
                <a:solidFill>
                  <a:srgbClr val="746AFC"/>
                </a:solidFill>
              </a:rPr>
              <a:t>变长</a:t>
            </a:r>
            <a:endParaRPr lang="zh-CN" altLang="en-US" dirty="0"/>
          </a:p>
          <a:p>
            <a:pPr lvl="1" eaLnBrk="1" hangingPunct="1">
              <a:lnSpc>
                <a:spcPct val="130000"/>
              </a:lnSpc>
              <a:spcBef>
                <a:spcPct val="0"/>
              </a:spcBef>
            </a:pPr>
            <a:r>
              <a:rPr lang="zh-CN" altLang="en-US" dirty="0" smtClean="0"/>
              <a:t> 数据</a:t>
            </a:r>
            <a:r>
              <a:rPr lang="zh-CN" altLang="en-US" dirty="0"/>
              <a:t>的最小存取单位是</a:t>
            </a:r>
            <a:r>
              <a:rPr lang="zh-CN" altLang="en-US" dirty="0">
                <a:solidFill>
                  <a:srgbClr val="746AFC"/>
                </a:solidFill>
              </a:rPr>
              <a:t>数据项</a:t>
            </a:r>
            <a:endParaRPr lang="zh-CN" altLang="en-US" dirty="0"/>
          </a:p>
          <a:p>
            <a:pPr lvl="1" eaLnBrk="1" hangingPunct="1">
              <a:lnSpc>
                <a:spcPct val="250000"/>
              </a:lnSpc>
              <a:spcBef>
                <a:spcPct val="0"/>
              </a:spcBef>
              <a:buNone/>
            </a:pPr>
            <a:r>
              <a:rPr lang="zh-CN" altLang="en-US" sz="2800" dirty="0"/>
              <a:t>数据用</a:t>
            </a:r>
            <a:r>
              <a:rPr lang="zh-CN" altLang="en-US" sz="2800" dirty="0">
                <a:solidFill>
                  <a:srgbClr val="746AFC"/>
                </a:solidFill>
              </a:rPr>
              <a:t>数据模型</a:t>
            </a:r>
            <a:r>
              <a:rPr lang="zh-CN" altLang="en-US" sz="2800" dirty="0"/>
              <a:t>描述，无需应用程序定义</a:t>
            </a:r>
            <a:endParaRPr lang="zh-CN" altLang="en-US" sz="2800" dirty="0"/>
          </a:p>
          <a:p>
            <a:pPr lvl="1" eaLnBrk="1" hangingPunct="1">
              <a:lnSpc>
                <a:spcPct val="130000"/>
              </a:lnSpc>
              <a:spcBef>
                <a:spcPct val="0"/>
              </a:spcBef>
            </a:pP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vert="horz" wrap="square" lIns="91440" tIns="45720" rIns="91440" bIns="45720" anchor="ctr" anchorCtr="0"/>
          <a:lstStyle/>
          <a:p>
            <a:r>
              <a:rPr lang="zh-CN" altLang="en-US" dirty="0"/>
              <a:t>数据结构化（续）</a:t>
            </a:r>
            <a:endParaRPr lang="zh-CN" altLang="en-US" dirty="0"/>
          </a:p>
        </p:txBody>
      </p:sp>
      <p:pic>
        <p:nvPicPr>
          <p:cNvPr id="72706" name="图片 25"/>
          <p:cNvPicPr>
            <a:picLocks noChangeAspect="1"/>
          </p:cNvPicPr>
          <p:nvPr/>
        </p:nvPicPr>
        <p:blipFill>
          <a:blip r:embed="rId1"/>
          <a:stretch>
            <a:fillRect/>
          </a:stretch>
        </p:blipFill>
        <p:spPr>
          <a:xfrm>
            <a:off x="1714501" y="1530350"/>
            <a:ext cx="8462963" cy="2546350"/>
          </a:xfrm>
          <a:prstGeom prst="rect">
            <a:avLst/>
          </a:prstGeom>
          <a:noFill/>
          <a:ln w="9525">
            <a:noFill/>
          </a:ln>
        </p:spPr>
      </p:pic>
      <p:sp>
        <p:nvSpPr>
          <p:cNvPr id="72707" name="文本框 5"/>
          <p:cNvSpPr txBox="1"/>
          <p:nvPr/>
        </p:nvSpPr>
        <p:spPr>
          <a:xfrm>
            <a:off x="3395662" y="4292580"/>
            <a:ext cx="6012706" cy="369332"/>
          </a:xfrm>
          <a:prstGeom prst="rect">
            <a:avLst/>
          </a:prstGeom>
          <a:solidFill>
            <a:schemeClr val="bg1"/>
          </a:solidFill>
          <a:ln w="9525">
            <a:noFill/>
          </a:ln>
        </p:spPr>
        <p:txBody>
          <a:bodyPr wrap="square" anchor="t" anchorCtr="0">
            <a:spAutoFit/>
          </a:bodyPr>
          <a:lstStyle/>
          <a:p>
            <a:pPr eaLnBrk="0" hangingPunct="0">
              <a:buClrTx/>
              <a:buFontTx/>
            </a:pPr>
            <a:r>
              <a:rPr lang="zh-CN" altLang="en-US" b="1" dirty="0">
                <a:latin typeface="Times New Roman" panose="02020603050405020304" pitchFamily="18" charset="0"/>
                <a:ea typeface="宋体" panose="02010600030101010101" pitchFamily="2" charset="-122"/>
              </a:rPr>
              <a:t>“高校本科教务管理”信息系统</a:t>
            </a:r>
            <a:r>
              <a:rPr lang="zh-CN" altLang="zh-CN" b="1" dirty="0">
                <a:latin typeface="Times New Roman" panose="02020603050405020304" pitchFamily="18" charset="0"/>
                <a:ea typeface="宋体" panose="02010600030101010101" pitchFamily="2" charset="-122"/>
              </a:rPr>
              <a:t>中</a:t>
            </a:r>
            <a:r>
              <a:rPr lang="zh-CN" altLang="en-US" b="1" dirty="0">
                <a:latin typeface="Times New Roman" panose="02020603050405020304" pitchFamily="18" charset="0"/>
              </a:rPr>
              <a:t>与</a:t>
            </a:r>
            <a:r>
              <a:rPr lang="zh-CN" altLang="zh-CN" b="1" dirty="0">
                <a:latin typeface="Times New Roman" panose="02020603050405020304" pitchFamily="18" charset="0"/>
                <a:ea typeface="宋体" panose="02010600030101010101" pitchFamily="2" charset="-122"/>
              </a:rPr>
              <a:t>学生</a:t>
            </a:r>
            <a:r>
              <a:rPr lang="zh-CN" altLang="en-US" b="1" dirty="0">
                <a:latin typeface="Times New Roman" panose="02020603050405020304" pitchFamily="18" charset="0"/>
                <a:ea typeface="宋体" panose="02010600030101010101" pitchFamily="2" charset="-122"/>
              </a:rPr>
              <a:t>有关的</a:t>
            </a:r>
            <a:r>
              <a:rPr lang="zh-CN" altLang="zh-CN" b="1" dirty="0">
                <a:latin typeface="Times New Roman" panose="02020603050405020304" pitchFamily="18" charset="0"/>
                <a:ea typeface="宋体" panose="02010600030101010101" pitchFamily="2" charset="-122"/>
              </a:rPr>
              <a:t>数据</a:t>
            </a:r>
            <a:r>
              <a:rPr lang="zh-CN" altLang="en-US" b="1" dirty="0">
                <a:latin typeface="Times New Roman" panose="02020603050405020304" pitchFamily="18" charset="0"/>
                <a:ea typeface="宋体" panose="02010600030101010101" pitchFamily="2" charset="-122"/>
              </a:rPr>
              <a:t>结构</a:t>
            </a:r>
            <a:endParaRPr lang="zh-CN" altLang="en-US" b="1" dirty="0">
              <a:latin typeface="Arial" panose="020B0604020202020204" pitchFamily="34" charset="0"/>
              <a:ea typeface="宋体" panose="02010600030101010101" pitchFamily="2" charset="-122"/>
            </a:endParaRPr>
          </a:p>
        </p:txBody>
      </p:sp>
      <p:sp>
        <p:nvSpPr>
          <p:cNvPr id="10" name="文本框 9"/>
          <p:cNvSpPr txBox="1"/>
          <p:nvPr/>
        </p:nvSpPr>
        <p:spPr>
          <a:xfrm>
            <a:off x="2135505" y="4826000"/>
            <a:ext cx="9735820" cy="891540"/>
          </a:xfrm>
          <a:prstGeom prst="rect">
            <a:avLst/>
          </a:prstGeom>
          <a:solidFill>
            <a:schemeClr val="bg1"/>
          </a:solidFill>
        </p:spPr>
        <p:txBody>
          <a:bodyPr wrap="square">
            <a:spAutoFit/>
          </a:bodyPr>
          <a:lstStyle/>
          <a:p>
            <a:pPr marL="742950" lvl="1" indent="-285750">
              <a:lnSpc>
                <a:spcPct val="130000"/>
              </a:lnSpc>
              <a:buFont typeface="Wingdings" panose="05000000000000000000" pitchFamily="2" charset="2"/>
              <a:buChar char="n"/>
              <a:defRPr/>
            </a:pPr>
            <a:r>
              <a:rPr lang="zh-CN" altLang="en-US" sz="2000" b="1" dirty="0">
                <a:latin typeface="+mn-lt"/>
                <a:ea typeface="+mn-ea"/>
              </a:rPr>
              <a:t>为</a:t>
            </a:r>
            <a:r>
              <a:rPr lang="zh-CN" altLang="zh-CN" sz="2000" b="1" dirty="0">
                <a:latin typeface="+mn-lt"/>
                <a:ea typeface="+mn-ea"/>
              </a:rPr>
              <a:t>各部门的应用提供必要的记录，整体数据结构化</a:t>
            </a:r>
            <a:endParaRPr lang="en-US" altLang="zh-CN" sz="2000" b="1" dirty="0">
              <a:latin typeface="+mn-lt"/>
              <a:ea typeface="+mn-ea"/>
            </a:endParaRPr>
          </a:p>
          <a:p>
            <a:pPr marL="742950" lvl="1" indent="-285750">
              <a:lnSpc>
                <a:spcPct val="130000"/>
              </a:lnSpc>
              <a:buFont typeface="Wingdings" panose="05000000000000000000" pitchFamily="2" charset="2"/>
              <a:buChar char="n"/>
              <a:defRPr/>
            </a:pPr>
            <a:r>
              <a:rPr lang="zh-CN" altLang="zh-CN" sz="2000" b="1" dirty="0">
                <a:latin typeface="+mn-lt"/>
                <a:ea typeface="+mn-ea"/>
              </a:rPr>
              <a:t>描述数据时不仅描述数据本身，还要描述数据之间的联系</a:t>
            </a:r>
            <a:endParaRPr lang="zh-CN" altLang="en-US" sz="2000" b="1" dirty="0">
              <a:latin typeface="+mn-lt"/>
              <a:ea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sz="3600" dirty="0">
                <a:latin typeface="宋体" panose="02010600030101010101" pitchFamily="2" charset="-122"/>
              </a:rPr>
              <a:t>二维码</a:t>
            </a:r>
            <a:r>
              <a:rPr lang="en-US" altLang="zh-CN" sz="3600" dirty="0">
                <a:latin typeface="宋体" panose="02010600030101010101" pitchFamily="2" charset="-122"/>
              </a:rPr>
              <a:t> 1.2 </a:t>
            </a:r>
            <a:endParaRPr lang="en-US" altLang="zh-CN" sz="3600" dirty="0">
              <a:latin typeface="宋体" panose="02010600030101010101" pitchFamily="2" charset="-122"/>
            </a:endParaRPr>
          </a:p>
        </p:txBody>
      </p:sp>
      <p:sp>
        <p:nvSpPr>
          <p:cNvPr id="26627" name="Rectangle 1027"/>
          <p:cNvSpPr>
            <a:spLocks noGrp="1" noChangeArrowheads="1"/>
          </p:cNvSpPr>
          <p:nvPr>
            <p:ph idx="1"/>
          </p:nvPr>
        </p:nvSpPr>
        <p:spPr>
          <a:xfrm>
            <a:off x="1847850" y="1001714"/>
            <a:ext cx="8820150" cy="4854575"/>
          </a:xfrm>
        </p:spPr>
        <p:txBody>
          <a:bodyPr vert="horz" wrap="square" lIns="91440" tIns="45720" rIns="91440" bIns="45720" numCol="1" anchor="t" anchorCtr="0" compatLnSpc="1"/>
          <a:lstStyle/>
          <a:p>
            <a:pPr marL="0" indent="0" algn="ctr" eaLnBrk="1" hangingPunct="1">
              <a:lnSpc>
                <a:spcPct val="150000"/>
              </a:lnSpc>
              <a:buSzTx/>
              <a:buNone/>
              <a:defRPr/>
            </a:pPr>
            <a:endParaRPr lang="zh-CN" altLang="en-US" sz="4400" dirty="0"/>
          </a:p>
          <a:p>
            <a:pPr marL="0" indent="0" algn="ctr" eaLnBrk="1" hangingPunct="1">
              <a:buNone/>
            </a:pPr>
            <a:r>
              <a:rPr lang="zh-CN" altLang="en-US" sz="4400" b="0" dirty="0">
                <a:latin typeface="黑体" panose="02010609060101010101" pitchFamily="49" charset="-122"/>
                <a:ea typeface="黑体" panose="02010609060101010101" pitchFamily="49" charset="-122"/>
                <a:sym typeface="宋体" panose="02010600030101010101" pitchFamily="2" charset="-122"/>
              </a:rPr>
              <a:t>文件系统与数据库系统</a:t>
            </a:r>
            <a:endParaRPr lang="zh-CN" altLang="en-US" sz="4400" b="0" dirty="0">
              <a:latin typeface="黑体" panose="02010609060101010101" pitchFamily="49" charset="-122"/>
              <a:ea typeface="黑体" panose="02010609060101010101" pitchFamily="49" charset="-122"/>
              <a:sym typeface="宋体" panose="02010600030101010101" pitchFamily="2" charset="-122"/>
            </a:endParaRPr>
          </a:p>
          <a:p>
            <a:pPr marL="0" indent="0" algn="ctr" eaLnBrk="1" hangingPunct="1">
              <a:buNone/>
            </a:pPr>
            <a:r>
              <a:rPr lang="zh-CN" altLang="en-US" sz="4400" b="0" dirty="0">
                <a:latin typeface="黑体" panose="02010609060101010101" pitchFamily="49" charset="-122"/>
                <a:ea typeface="黑体" panose="02010609060101010101" pitchFamily="49" charset="-122"/>
                <a:sym typeface="宋体" panose="02010600030101010101" pitchFamily="2" charset="-122"/>
              </a:rPr>
              <a:t>操作比较示例</a:t>
            </a:r>
            <a:endParaRPr lang="zh-CN" altLang="en-US" sz="4400" b="0" dirty="0">
              <a:latin typeface="黑体" panose="02010609060101010101" pitchFamily="49" charset="-122"/>
              <a:ea typeface="黑体" panose="02010609060101010101" pitchFamily="49" charset="-122"/>
              <a:sym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26"/>
          <p:cNvSpPr>
            <a:spLocks noGrp="1"/>
          </p:cNvSpPr>
          <p:nvPr>
            <p:ph type="title"/>
          </p:nvPr>
        </p:nvSpPr>
        <p:spPr/>
        <p:txBody>
          <a:bodyPr vert="horz" wrap="square" lIns="91440" tIns="45720" rIns="91440" bIns="45720" anchor="ctr" anchorCtr="0"/>
          <a:lstStyle/>
          <a:p>
            <a:pPr eaLnBrk="1" hangingPunct="1"/>
            <a:r>
              <a:rPr lang="zh-CN" altLang="en-US" sz="3600" dirty="0"/>
              <a:t>考试成绩</a:t>
            </a:r>
            <a:endParaRPr lang="zh-CN" altLang="en-US" sz="3600" dirty="0"/>
          </a:p>
        </p:txBody>
      </p:sp>
      <p:sp>
        <p:nvSpPr>
          <p:cNvPr id="14338" name="Rectangle 1027"/>
          <p:cNvSpPr>
            <a:spLocks noGrp="1"/>
          </p:cNvSpPr>
          <p:nvPr>
            <p:ph idx="1"/>
          </p:nvPr>
        </p:nvSpPr>
        <p:spPr>
          <a:xfrm>
            <a:off x="1199456" y="1339851"/>
            <a:ext cx="9011345" cy="4854575"/>
          </a:xfrm>
        </p:spPr>
        <p:txBody>
          <a:bodyPr vert="horz" wrap="square" lIns="91440" tIns="45720" rIns="91440" bIns="45720" anchor="t" anchorCtr="0"/>
          <a:lstStyle/>
          <a:p>
            <a:pPr marL="342900" indent="-342900" fontAlgn="base">
              <a:lnSpc>
                <a:spcPct val="170000"/>
              </a:lnSpc>
              <a:spcBef>
                <a:spcPct val="20000"/>
              </a:spcBef>
              <a:spcAft>
                <a:spcPct val="0"/>
              </a:spcAft>
              <a:buSzPct val="100000"/>
              <a:buFont typeface="Wingdings" panose="05000000000000000000" pitchFamily="2" charset="2"/>
              <a:buChar char="v"/>
            </a:pPr>
            <a:r>
              <a:rPr lang="zh-CN" altLang="en-US" dirty="0"/>
              <a:t>平时成绩</a:t>
            </a:r>
            <a:r>
              <a:rPr lang="en-US" altLang="zh-CN" dirty="0"/>
              <a:t>:20%</a:t>
            </a:r>
            <a:endParaRPr lang="zh-CN" altLang="en-US" dirty="0"/>
          </a:p>
          <a:p>
            <a:pPr eaLnBrk="1" hangingPunct="1">
              <a:lnSpc>
                <a:spcPct val="170000"/>
              </a:lnSpc>
              <a:buNone/>
            </a:pPr>
            <a:r>
              <a:rPr lang="zh-CN" altLang="en-US" dirty="0"/>
              <a:t> （书面作业、上机练习、综合练习）</a:t>
            </a:r>
            <a:endParaRPr lang="zh-CN" altLang="en-US" dirty="0"/>
          </a:p>
          <a:p>
            <a:pPr marL="342900" indent="-342900" fontAlgn="base">
              <a:lnSpc>
                <a:spcPct val="170000"/>
              </a:lnSpc>
              <a:spcBef>
                <a:spcPct val="20000"/>
              </a:spcBef>
              <a:spcAft>
                <a:spcPct val="0"/>
              </a:spcAft>
              <a:buSzPct val="100000"/>
              <a:buFont typeface="Wingdings" panose="05000000000000000000" pitchFamily="2" charset="2"/>
              <a:buChar char="v"/>
            </a:pPr>
            <a:r>
              <a:rPr lang="zh-CN" altLang="en-US" dirty="0"/>
              <a:t>期</a:t>
            </a:r>
            <a:r>
              <a:rPr>
                <a:sym typeface="+mn-ea"/>
              </a:rPr>
              <a:t>末</a:t>
            </a:r>
            <a:r>
              <a:rPr lang="zh-CN" altLang="en-US" dirty="0"/>
              <a:t>考试</a:t>
            </a:r>
            <a:r>
              <a:rPr lang="en-US" altLang="zh-CN" dirty="0"/>
              <a:t>:80%</a:t>
            </a:r>
            <a:endParaRPr lang="zh-CN" altLang="en-US" dirty="0"/>
          </a:p>
          <a:p>
            <a:pPr marL="342900" indent="-342900" fontAlgn="base">
              <a:lnSpc>
                <a:spcPct val="170000"/>
              </a:lnSpc>
              <a:spcBef>
                <a:spcPct val="20000"/>
              </a:spcBef>
              <a:spcAft>
                <a:spcPct val="0"/>
              </a:spcAft>
              <a:buSzPct val="100000"/>
              <a:buFont typeface="Wingdings" panose="05000000000000000000" pitchFamily="2" charset="2"/>
              <a:buChar char="v"/>
            </a:pPr>
            <a:r>
              <a:rPr dirty="0"/>
              <a:t>实验成绩</a:t>
            </a:r>
            <a:r>
              <a:rPr>
                <a:sym typeface="+mn-ea"/>
              </a:rPr>
              <a:t>（平时实验、课程设计）</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vert="horz" wrap="square" lIns="91440" tIns="45720" rIns="91440" bIns="45720" anchor="ctr" anchorCtr="0">
            <a:normAutofit fontScale="90000"/>
          </a:bodyPr>
          <a:lstStyle/>
          <a:p>
            <a:r>
              <a:rPr lang="zh-CN" altLang="en-US" dirty="0">
                <a:latin typeface="宋体" panose="02010600030101010101" pitchFamily="2" charset="-122"/>
                <a:sym typeface="+mn-ea"/>
              </a:rPr>
              <a:t>二维码</a:t>
            </a:r>
            <a:r>
              <a:rPr lang="en-US" altLang="zh-CN" dirty="0">
                <a:latin typeface="宋体" panose="02010600030101010101" pitchFamily="2" charset="-122"/>
                <a:sym typeface="+mn-ea"/>
              </a:rPr>
              <a:t> </a:t>
            </a:r>
            <a:r>
              <a:rPr lang="en-US" altLang="zh-CN" dirty="0">
                <a:cs typeface="Arial" panose="020B0604020202020204" pitchFamily="34" charset="0"/>
                <a:sym typeface="+mn-ea"/>
              </a:rPr>
              <a:t>1.2</a:t>
            </a:r>
            <a:br>
              <a:rPr lang="en-US" altLang="zh-CN" dirty="0">
                <a:latin typeface="宋体" panose="02010600030101010101" pitchFamily="2" charset="-122"/>
                <a:sym typeface="+mn-ea"/>
              </a:rPr>
            </a:br>
            <a:r>
              <a:rPr lang="zh-CN" altLang="en-US" sz="2800" dirty="0">
                <a:solidFill>
                  <a:schemeClr val="tx1"/>
                </a:solidFill>
              </a:rPr>
              <a:t>问题描述</a:t>
            </a:r>
            <a:endParaRPr lang="zh-CN" altLang="en-US" sz="2800" dirty="0">
              <a:solidFill>
                <a:schemeClr val="tx1"/>
              </a:solidFill>
            </a:endParaRPr>
          </a:p>
        </p:txBody>
      </p:sp>
      <p:sp>
        <p:nvSpPr>
          <p:cNvPr id="3075" name="内容占位符 2"/>
          <p:cNvSpPr>
            <a:spLocks noGrp="1"/>
          </p:cNvSpPr>
          <p:nvPr>
            <p:ph idx="1"/>
          </p:nvPr>
        </p:nvSpPr>
        <p:spPr>
          <a:xfrm>
            <a:off x="647700" y="1052830"/>
            <a:ext cx="11758930" cy="5454650"/>
          </a:xfrm>
          <a:solidFill>
            <a:schemeClr val="bg1"/>
          </a:solidFill>
        </p:spPr>
        <p:txBody>
          <a:bodyPr vert="horz" wrap="square" lIns="91440" tIns="45720" rIns="91440" bIns="45720" anchor="t" anchorCtr="0">
            <a:normAutofit/>
          </a:bodyPr>
          <a:lstStyle/>
          <a:p>
            <a:pPr>
              <a:buFont typeface="Wingdings" panose="05000000000000000000" pitchFamily="2" charset="2"/>
              <a:buChar char="n"/>
            </a:pPr>
            <a:r>
              <a:rPr lang="zh-CN" altLang="en-US" sz="1800" dirty="0">
                <a:highlight>
                  <a:srgbClr val="FFFF00"/>
                </a:highlight>
              </a:rPr>
              <a:t>分别用文件系统（</a:t>
            </a:r>
            <a:r>
              <a:rPr lang="en-US" altLang="zh-CN" sz="1800" dirty="0">
                <a:highlight>
                  <a:srgbClr val="FFFF00"/>
                </a:highlight>
              </a:rPr>
              <a:t>C++</a:t>
            </a:r>
            <a:r>
              <a:rPr lang="zh-CN" altLang="en-US" sz="1800" dirty="0">
                <a:highlight>
                  <a:srgbClr val="FFFF00"/>
                </a:highlight>
              </a:rPr>
              <a:t>编写程序）和数据库系统</a:t>
            </a:r>
            <a:r>
              <a:rPr lang="en-US" altLang="zh-CN" sz="1800" dirty="0">
                <a:highlight>
                  <a:srgbClr val="FFFF00"/>
                </a:highlight>
              </a:rPr>
              <a:t> </a:t>
            </a:r>
            <a:r>
              <a:rPr lang="zh-CN" altLang="en-US" sz="1800" dirty="0">
                <a:highlight>
                  <a:srgbClr val="FFFF00"/>
                </a:highlight>
              </a:rPr>
              <a:t>构建</a:t>
            </a:r>
            <a:r>
              <a:rPr lang="en-US" altLang="zh-CN" sz="1800" dirty="0">
                <a:highlight>
                  <a:srgbClr val="FFFF00"/>
                </a:highlight>
              </a:rPr>
              <a:t>“</a:t>
            </a:r>
            <a:r>
              <a:rPr lang="zh-CN" altLang="en-US" sz="1800" dirty="0">
                <a:highlight>
                  <a:srgbClr val="FFFF00"/>
                </a:highlight>
              </a:rPr>
              <a:t>学生</a:t>
            </a:r>
            <a:r>
              <a:rPr lang="en-US" altLang="zh-CN" sz="1800" dirty="0">
                <a:highlight>
                  <a:srgbClr val="FFFF00"/>
                </a:highlight>
              </a:rPr>
              <a:t>-</a:t>
            </a:r>
            <a:r>
              <a:rPr lang="zh-CN" altLang="en-US" sz="1800" dirty="0">
                <a:highlight>
                  <a:srgbClr val="FFFF00"/>
                </a:highlight>
              </a:rPr>
              <a:t>获奖</a:t>
            </a:r>
            <a:r>
              <a:rPr lang="en-US" altLang="zh-CN" sz="1800" dirty="0">
                <a:highlight>
                  <a:srgbClr val="FFFF00"/>
                </a:highlight>
              </a:rPr>
              <a:t>”</a:t>
            </a:r>
            <a:r>
              <a:rPr lang="zh-CN" altLang="en-US" sz="1800" dirty="0">
                <a:highlight>
                  <a:srgbClr val="FFFF00"/>
                </a:highlight>
              </a:rPr>
              <a:t>应用系统</a:t>
            </a:r>
            <a:r>
              <a:rPr lang="en-US" altLang="zh-CN" sz="1800" dirty="0">
                <a:highlight>
                  <a:srgbClr val="FFFF00"/>
                </a:highlight>
              </a:rPr>
              <a:t> </a:t>
            </a:r>
            <a:endParaRPr lang="en-US" altLang="zh-CN" sz="1800" dirty="0">
              <a:highlight>
                <a:srgbClr val="FFFF00"/>
              </a:highlight>
            </a:endParaRPr>
          </a:p>
          <a:p>
            <a:pPr>
              <a:buFont typeface="Wingdings" panose="05000000000000000000" pitchFamily="2" charset="2"/>
              <a:buChar char="n"/>
            </a:pPr>
            <a:r>
              <a:rPr lang="zh-CN" altLang="en-US" sz="1800" dirty="0">
                <a:highlight>
                  <a:srgbClr val="FFFF00"/>
                </a:highlight>
              </a:rPr>
              <a:t>描述：学生信息表，学号唯一；获奖最多列出5项。</a:t>
            </a:r>
            <a:endParaRPr lang="en-US" altLang="zh-CN" sz="1800" dirty="0">
              <a:highlight>
                <a:srgbClr val="FFFF00"/>
              </a:highlight>
            </a:endParaRPr>
          </a:p>
          <a:p>
            <a:endParaRPr lang="zh-CN" altLang="en-US" sz="1600" dirty="0">
              <a:highlight>
                <a:srgbClr val="FFFF00"/>
              </a:highlight>
            </a:endParaRPr>
          </a:p>
          <a:p>
            <a:endParaRPr lang="zh-CN" altLang="en-US" sz="1800" dirty="0">
              <a:highlight>
                <a:srgbClr val="FFFF00"/>
              </a:highlight>
            </a:endParaRPr>
          </a:p>
          <a:p>
            <a:endParaRPr lang="zh-CN" altLang="en-US" sz="1800" dirty="0">
              <a:highlight>
                <a:srgbClr val="FFFF00"/>
              </a:highlight>
            </a:endParaRPr>
          </a:p>
          <a:p>
            <a:endParaRPr lang="zh-CN" altLang="en-US" sz="2000" dirty="0"/>
          </a:p>
          <a:p>
            <a:endParaRPr lang="zh-CN" altLang="en-US" sz="2000" dirty="0"/>
          </a:p>
          <a:p>
            <a:pPr lvl="1"/>
            <a:endParaRPr lang="zh-CN" altLang="en-US" sz="2000" dirty="0">
              <a:cs typeface="+mn-cs"/>
            </a:endParaRPr>
          </a:p>
          <a:p>
            <a:endParaRPr lang="en-US" altLang="zh-CN" sz="1000" dirty="0"/>
          </a:p>
          <a:p>
            <a:pPr lvl="0"/>
            <a:endParaRPr lang="en-US" altLang="zh-CN" sz="1600" dirty="0">
              <a:sym typeface="+mn-ea"/>
            </a:endParaRPr>
          </a:p>
          <a:p>
            <a:pPr lvl="0">
              <a:buFont typeface="Wingdings" panose="05000000000000000000" pitchFamily="2" charset="2"/>
              <a:buChar char="n"/>
            </a:pPr>
            <a:r>
              <a:rPr lang="zh-CN" altLang="en-US" sz="1800" dirty="0">
                <a:sym typeface="+mn-ea"/>
              </a:rPr>
              <a:t>完成数据插入功能。</a:t>
            </a:r>
            <a:endParaRPr lang="zh-CN" altLang="en-US" sz="1800" dirty="0"/>
          </a:p>
          <a:p>
            <a:pPr lvl="0">
              <a:buFont typeface="Wingdings" panose="05000000000000000000" pitchFamily="2" charset="2"/>
              <a:buChar char="n"/>
            </a:pPr>
            <a:r>
              <a:rPr lang="zh-CN" altLang="en-US" sz="1800" dirty="0">
                <a:sym typeface="+mn-ea"/>
              </a:rPr>
              <a:t>实现查询功能，例如根据学号查找学生基本信息，查找获得的奖励情况。</a:t>
            </a:r>
            <a:endParaRPr lang="zh-CN" altLang="en-US" sz="1800" dirty="0">
              <a:sym typeface="+mn-ea"/>
            </a:endParaRPr>
          </a:p>
          <a:p>
            <a:pPr lvl="1"/>
            <a:endParaRPr lang="zh-CN" altLang="en-US" sz="1600" b="0" dirty="0">
              <a:latin typeface="宋体" panose="02010600030101010101" pitchFamily="2" charset="-122"/>
              <a:ea typeface="宋体" panose="02010600030101010101" pitchFamily="2" charset="-122"/>
              <a:cs typeface="+mn-cs"/>
              <a:sym typeface="+mn-ea"/>
            </a:endParaRPr>
          </a:p>
        </p:txBody>
      </p:sp>
      <p:graphicFrame>
        <p:nvGraphicFramePr>
          <p:cNvPr id="3" name="表格 2"/>
          <p:cNvGraphicFramePr/>
          <p:nvPr>
            <p:custDataLst>
              <p:tags r:id="rId1"/>
            </p:custDataLst>
          </p:nvPr>
        </p:nvGraphicFramePr>
        <p:xfrm>
          <a:off x="1055440" y="2060848"/>
          <a:ext cx="10873105" cy="3200400"/>
        </p:xfrm>
        <a:graphic>
          <a:graphicData uri="http://schemas.openxmlformats.org/drawingml/2006/table">
            <a:tbl>
              <a:tblPr firstRow="1" bandRow="1">
                <a:tableStyleId>{5940675A-B579-460E-94D1-54222C63F5DA}</a:tableStyleId>
              </a:tblPr>
              <a:tblGrid>
                <a:gridCol w="925830"/>
                <a:gridCol w="802144"/>
                <a:gridCol w="648072"/>
                <a:gridCol w="1008112"/>
                <a:gridCol w="983121"/>
                <a:gridCol w="1515951"/>
                <a:gridCol w="1893416"/>
                <a:gridCol w="1800200"/>
                <a:gridCol w="648072"/>
                <a:gridCol w="648070"/>
              </a:tblGrid>
              <a:tr h="289560">
                <a:tc>
                  <a:txBody>
                    <a:bodyPr/>
                    <a:lstStyle/>
                    <a:p>
                      <a:pPr indent="0">
                        <a:buNone/>
                      </a:pPr>
                      <a:r>
                        <a:rPr lang="en-US" sz="1400" b="1" baseline="0" dirty="0" err="1">
                          <a:latin typeface="Arial" panose="020B0604020202020204" pitchFamily="34" charset="0"/>
                          <a:ea typeface="宋体" panose="02010600030101010101" pitchFamily="2" charset="-122"/>
                          <a:cs typeface="宋体" panose="02010600030101010101" pitchFamily="2" charset="-122"/>
                        </a:rPr>
                        <a:t>学号</a:t>
                      </a:r>
                      <a:endParaRPr lang="en-US" sz="1400" b="1" baseline="0" dirty="0">
                        <a:latin typeface="Arial" panose="020B0604020202020204" pitchFamily="34" charset="0"/>
                        <a:ea typeface="宋体" panose="02010600030101010101" pitchFamily="2" charset="-122"/>
                        <a:cs typeface="宋体" panose="02010600030101010101" pitchFamily="2" charset="-122"/>
                      </a:endParaRPr>
                    </a:p>
                    <a:p>
                      <a:pPr indent="0">
                        <a:buNone/>
                      </a:pPr>
                      <a:r>
                        <a:rPr lang="en-US" sz="1400" b="1" baseline="0" dirty="0" err="1">
                          <a:latin typeface="Arial" panose="020B0604020202020204" pitchFamily="34" charset="0"/>
                          <a:ea typeface="宋体" panose="02010600030101010101" pitchFamily="2" charset="-122"/>
                          <a:cs typeface="宋体" panose="02010600030101010101" pitchFamily="2" charset="-122"/>
                        </a:rPr>
                        <a:t>Sno</a:t>
                      </a:r>
                      <a:endParaRPr lang="en-US" altLang="en-US"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姓名Sname</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性别Ssex</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出生日期Sbirthdate</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1" baseline="0">
                          <a:latin typeface="Arial" panose="020B0604020202020204" pitchFamily="34" charset="0"/>
                          <a:ea typeface="宋体" panose="02010600030101010101" pitchFamily="2" charset="-122"/>
                          <a:cs typeface="宋体" panose="02010600030101010101" pitchFamily="2" charset="-122"/>
                        </a:rPr>
                        <a:t>主修</a:t>
                      </a:r>
                      <a:r>
                        <a:rPr lang="en-US" sz="1400" b="1" baseline="0">
                          <a:latin typeface="Arial" panose="020B0604020202020204" pitchFamily="34" charset="0"/>
                          <a:ea typeface="宋体" panose="02010600030101010101" pitchFamily="2" charset="-122"/>
                          <a:cs typeface="宋体" panose="02010600030101010101" pitchFamily="2" charset="-122"/>
                        </a:rPr>
                        <a:t>专业</a:t>
                      </a:r>
                      <a:endParaRPr lang="en-US" sz="1400" b="1" baseline="0">
                        <a:latin typeface="Arial" panose="020B0604020202020204" pitchFamily="34" charset="0"/>
                        <a:ea typeface="宋体" panose="02010600030101010101" pitchFamily="2" charset="-122"/>
                        <a:cs typeface="宋体" panose="02010600030101010101" pitchFamily="2" charset="-122"/>
                      </a:endParaRPr>
                    </a:p>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Smajor</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rPr>
                        <a:t>1</a:t>
                      </a:r>
                      <a:endParaRPr lang="en-US" altLang="zh-CN"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2</a:t>
                      </a:r>
                      <a:endParaRPr lang="en-US" altLang="zh-CN" sz="1400" b="1" baseline="0">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3</a:t>
                      </a: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4</a:t>
                      </a:r>
                      <a:endParaRPr lang="en-US" altLang="zh-CN" sz="1400" b="1" baseline="0">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5</a:t>
                      </a:r>
                      <a:endParaRPr lang="en-US" altLang="zh-CN" sz="1400" b="1" baseline="0">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8960">
                <a:tc>
                  <a:txBody>
                    <a:bodyPr/>
                    <a:lstStyle/>
                    <a:p>
                      <a:pPr indent="0">
                        <a:buNone/>
                      </a:pPr>
                      <a:r>
                        <a:rPr 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rPr>
                        <a:t>20180001</a:t>
                      </a:r>
                      <a:endParaRPr lang="en-US" alt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dirty="0" err="1">
                          <a:solidFill>
                            <a:srgbClr val="000000"/>
                          </a:solidFill>
                          <a:latin typeface="Arial" panose="020B0604020202020204" pitchFamily="34" charset="0"/>
                          <a:ea typeface="宋体" panose="02010600030101010101" pitchFamily="2" charset="-122"/>
                          <a:cs typeface="微软雅黑" panose="020B0503020204020204" charset="-122"/>
                        </a:rPr>
                        <a:t>李勇</a:t>
                      </a:r>
                      <a:endParaRPr lang="en-US" alt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微软雅黑" panose="020B0503020204020204" charset="-122"/>
                        </a:rPr>
                        <a:t>男</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2000-3-8</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信息安全</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2019</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年</a:t>
                      </a:r>
                      <a:r>
                        <a:rPr lang="en-US" altLang="zh-CN" sz="1400" b="1" baseline="0" dirty="0">
                          <a:solidFill>
                            <a:schemeClr val="tx1"/>
                          </a:solidFill>
                          <a:latin typeface="Arial" panose="020B0604020202020204" pitchFamily="34" charset="0"/>
                          <a:ea typeface="宋体" panose="02010600030101010101" pitchFamily="2" charset="-122"/>
                          <a:sym typeface="+mn-ea"/>
                        </a:rPr>
                        <a:t>全国大学生信息安全竞赛</a:t>
                      </a:r>
                      <a:r>
                        <a:rPr lang="zh-CN" altLang="en-US" sz="1400" b="1" baseline="0" dirty="0">
                          <a:solidFill>
                            <a:schemeClr val="tx1"/>
                          </a:solidFill>
                          <a:latin typeface="Arial" panose="020B0604020202020204" pitchFamily="34" charset="0"/>
                          <a:ea typeface="宋体" panose="02010600030101010101" pitchFamily="2" charset="-122"/>
                          <a:sym typeface="+mn-ea"/>
                        </a:rPr>
                        <a:t>一等奖</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2020</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年</a:t>
                      </a:r>
                      <a:r>
                        <a:rPr lang="en-US" altLang="zh-CN" sz="1400" b="1" baseline="0" dirty="0">
                          <a:solidFill>
                            <a:schemeClr val="tx1"/>
                          </a:solidFill>
                          <a:latin typeface="Arial" panose="020B0604020202020204" pitchFamily="34" charset="0"/>
                          <a:ea typeface="宋体" panose="02010600030101010101" pitchFamily="2" charset="-122"/>
                          <a:sym typeface="+mn-ea"/>
                        </a:rPr>
                        <a:t>萨师煊精英基金</a:t>
                      </a:r>
                      <a:r>
                        <a:rPr lang="zh-CN" altLang="en-US" sz="1400" b="1" baseline="0" dirty="0">
                          <a:solidFill>
                            <a:schemeClr val="tx1"/>
                          </a:solidFill>
                          <a:latin typeface="Arial" panose="020B0604020202020204" pitchFamily="34" charset="0"/>
                          <a:ea typeface="宋体" panose="02010600030101010101" pitchFamily="2" charset="-122"/>
                          <a:sym typeface="+mn-ea"/>
                        </a:rPr>
                        <a:t>特等奖</a:t>
                      </a:r>
                      <a:endPar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endParaRPr>
                    </a:p>
                    <a:p>
                      <a:pPr indent="0">
                        <a:buNone/>
                      </a:pP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1" baseline="0" dirty="0">
                          <a:latin typeface="Arial" panose="020B0604020202020204" pitchFamily="34" charset="0"/>
                          <a:ea typeface="宋体" panose="02010600030101010101" pitchFamily="2" charset="-122"/>
                          <a:sym typeface="+mn-ea"/>
                        </a:rPr>
                        <a:t>2020</a:t>
                      </a:r>
                      <a:r>
                        <a:rPr lang="zh-CN" altLang="en-US" sz="1400" b="1" baseline="0" dirty="0">
                          <a:latin typeface="Arial" panose="020B0604020202020204" pitchFamily="34" charset="0"/>
                          <a:ea typeface="宋体" panose="02010600030101010101" pitchFamily="2" charset="-122"/>
                          <a:sym typeface="+mn-ea"/>
                        </a:rPr>
                        <a:t>年中国大学生计算机设计大赛一等奖</a:t>
                      </a:r>
                      <a:endParaRPr lang="zh-CN"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20180002</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刘晨</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latin typeface="Arial" panose="020B0604020202020204" pitchFamily="34" charset="0"/>
                          <a:ea typeface="宋体" panose="02010600030101010101" pitchFamily="2" charset="-122"/>
                          <a:cs typeface="微软雅黑" panose="020B0503020204020204" charset="-122"/>
                        </a:rPr>
                        <a:t>女</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1999-9-1</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latin typeface="Arial" panose="020B0604020202020204" pitchFamily="34" charset="0"/>
                          <a:ea typeface="宋体" panose="02010600030101010101" pitchFamily="2" charset="-122"/>
                          <a:cs typeface="宋体" panose="02010600030101010101" pitchFamily="2" charset="-122"/>
                        </a:rPr>
                        <a:t>计算机科学与技术</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2019</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年</a:t>
                      </a: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 </a:t>
                      </a:r>
                      <a:r>
                        <a:rPr lang="en-US" altLang="zh-CN" sz="1400" b="1" baseline="0" dirty="0">
                          <a:solidFill>
                            <a:schemeClr val="tx1"/>
                          </a:solidFill>
                          <a:latin typeface="Arial" panose="020B0604020202020204" pitchFamily="34" charset="0"/>
                          <a:ea typeface="宋体" panose="02010600030101010101" pitchFamily="2" charset="-122"/>
                          <a:sym typeface="+mn-ea"/>
                        </a:rPr>
                        <a:t>萨师煊精英基金</a:t>
                      </a:r>
                      <a:r>
                        <a:rPr lang="zh-CN" altLang="en-US" sz="1400" b="1" baseline="0" dirty="0">
                          <a:solidFill>
                            <a:schemeClr val="tx1"/>
                          </a:solidFill>
                          <a:latin typeface="Arial" panose="020B0604020202020204" pitchFamily="34" charset="0"/>
                          <a:ea typeface="宋体" panose="02010600030101010101" pitchFamily="2" charset="-122"/>
                          <a:sym typeface="+mn-ea"/>
                        </a:rPr>
                        <a:t>一等奖</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2020</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年</a:t>
                      </a:r>
                      <a:r>
                        <a:rPr lang="en-US" altLang="zh-CN" sz="1400" b="1" baseline="0" dirty="0">
                          <a:latin typeface="Arial" panose="020B0604020202020204" pitchFamily="34" charset="0"/>
                          <a:ea typeface="宋体" panose="02010600030101010101" pitchFamily="2" charset="-122"/>
                          <a:sym typeface="+mn-ea"/>
                        </a:rPr>
                        <a:t>中国“互联网+”大学生创新创业大赛</a:t>
                      </a:r>
                      <a:r>
                        <a:rPr lang="zh-CN" altLang="en-US" sz="1400" b="1" baseline="0" dirty="0">
                          <a:latin typeface="Arial" panose="020B0604020202020204" pitchFamily="34" charset="0"/>
                          <a:ea typeface="宋体" panose="02010600030101010101" pitchFamily="2" charset="-122"/>
                          <a:sym typeface="+mn-ea"/>
                        </a:rPr>
                        <a:t>一等奖</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2021</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年</a:t>
                      </a:r>
                      <a:r>
                        <a:rPr lang="en-US" altLang="zh-CN" sz="1400" b="1" baseline="0" dirty="0">
                          <a:latin typeface="Arial" panose="020B0604020202020204" pitchFamily="34" charset="0"/>
                          <a:ea typeface="宋体" panose="02010600030101010101" pitchFamily="2" charset="-122"/>
                          <a:sym typeface="+mn-ea"/>
                        </a:rPr>
                        <a:t>CCSP大学生计算机系统与程序设计竞赛</a:t>
                      </a:r>
                      <a:r>
                        <a:rPr lang="zh-CN" altLang="en-US" sz="1400" b="1" baseline="0" dirty="0">
                          <a:latin typeface="Arial" panose="020B0604020202020204" pitchFamily="34" charset="0"/>
                          <a:ea typeface="宋体" panose="02010600030101010101" pitchFamily="2" charset="-122"/>
                          <a:sym typeface="+mn-ea"/>
                        </a:rPr>
                        <a:t>一等奖</a:t>
                      </a:r>
                      <a:endParaRPr lang="en-US" altLang="zh-CN"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lstStyle/>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20180005</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陈新奇</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男</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2001-11-1</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信息管理与信息系统</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2019</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年北京市</a:t>
                      </a:r>
                      <a:r>
                        <a:rPr lang="en-US" altLang="zh-CN" sz="1400" b="1" baseline="0" dirty="0">
                          <a:solidFill>
                            <a:schemeClr val="tx1"/>
                          </a:solidFill>
                          <a:latin typeface="Arial" panose="020B0604020202020204" pitchFamily="34" charset="0"/>
                          <a:ea typeface="宋体" panose="02010600030101010101" pitchFamily="2" charset="-122"/>
                          <a:sym typeface="+mn-ea"/>
                        </a:rPr>
                        <a:t>三好学生 </a:t>
                      </a:r>
                      <a:endParaRPr lang="en-US" altLang="zh-CN"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dirty="0">
                          <a:latin typeface="Arial" panose="020B0604020202020204" pitchFamily="34" charset="0"/>
                          <a:ea typeface="宋体" panose="02010600030101010101" pitchFamily="2" charset="-122"/>
                          <a:cs typeface="宋体" panose="02010600030101010101" pitchFamily="2" charset="-122"/>
                          <a:sym typeface="+mn-ea"/>
                        </a:rPr>
                        <a:t>2021中国大学生计算机设计大赛</a:t>
                      </a:r>
                      <a:r>
                        <a:rPr lang="zh-CN" altLang="en-US" sz="1400" b="1" baseline="0" dirty="0">
                          <a:latin typeface="Arial" panose="020B0604020202020204" pitchFamily="34" charset="0"/>
                          <a:ea typeface="宋体" panose="02010600030101010101" pitchFamily="2" charset="-122"/>
                          <a:cs typeface="宋体" panose="02010600030101010101" pitchFamily="2" charset="-122"/>
                          <a:sym typeface="+mn-ea"/>
                        </a:rPr>
                        <a:t>一等奖</a:t>
                      </a:r>
                      <a:r>
                        <a:rPr lang="en-US" sz="1400" b="1" baseline="0" dirty="0">
                          <a:latin typeface="Arial" panose="020B0604020202020204" pitchFamily="34" charset="0"/>
                          <a:ea typeface="宋体" panose="02010600030101010101" pitchFamily="2" charset="-122"/>
                          <a:cs typeface="宋体" panose="02010600030101010101" pitchFamily="2" charset="-122"/>
                          <a:sym typeface="+mn-ea"/>
                        </a:rPr>
                        <a:t> </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20180006</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赵明</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微软雅黑" panose="020B0503020204020204" charset="-122"/>
                        </a:rPr>
                        <a:t>男</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2000-6-12</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数据科学与大数据技术</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2019中国大学生计算机设计大赛</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一等奖</a:t>
                      </a:r>
                      <a:r>
                        <a:rPr lang="en-US" sz="1400" b="1" baseline="0">
                          <a:latin typeface="Arial" panose="020B0604020202020204" pitchFamily="34" charset="0"/>
                          <a:ea typeface="宋体" panose="02010600030101010101" pitchFamily="2" charset="-122"/>
                          <a:cs typeface="宋体" panose="02010600030101010101" pitchFamily="2" charset="-122"/>
                          <a:sym typeface="+mn-ea"/>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2021</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年</a:t>
                      </a:r>
                      <a:r>
                        <a:rPr lang="en-US" altLang="zh-CN" sz="1400" b="1" baseline="0" dirty="0">
                          <a:latin typeface="Arial" panose="020B0604020202020204" pitchFamily="34" charset="0"/>
                          <a:ea typeface="宋体" panose="02010600030101010101" pitchFamily="2" charset="-122"/>
                          <a:sym typeface="+mn-ea"/>
                        </a:rPr>
                        <a:t>萨师煊精英基金</a:t>
                      </a:r>
                      <a:r>
                        <a:rPr lang="zh-CN" altLang="en-US" sz="1400" b="1" baseline="0" dirty="0">
                          <a:latin typeface="Arial" panose="020B0604020202020204" pitchFamily="34" charset="0"/>
                          <a:ea typeface="宋体" panose="02010600030101010101" pitchFamily="2" charset="-122"/>
                          <a:sym typeface="+mn-ea"/>
                        </a:rPr>
                        <a:t>二等奖</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1" baseline="0" dirty="0">
                          <a:latin typeface="Arial" panose="020B0604020202020204" pitchFamily="34" charset="0"/>
                          <a:ea typeface="宋体" panose="02010600030101010101" pitchFamily="2" charset="-122"/>
                          <a:sym typeface="+mn-ea"/>
                        </a:rPr>
                        <a:t>2021年CCSP大学生计算机系统与程序设计竞赛一等奖</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p:txBody>
          <a:bodyPr wrap="square" lIns="91440" tIns="45720" rIns="91440" bIns="45720" anchor="ctr" anchorCtr="0"/>
          <a:p>
            <a:pPr eaLnBrk="1" hangingPunct="1"/>
            <a:r>
              <a:rPr lang="zh-CN" altLang="en-US" sz="3600" dirty="0">
                <a:solidFill>
                  <a:schemeClr val="bg1"/>
                </a:solidFill>
              </a:rPr>
              <a:t>文件系统</a:t>
            </a:r>
            <a:endParaRPr lang="zh-CN" altLang="en-US" sz="3600" dirty="0">
              <a:solidFill>
                <a:schemeClr val="bg1"/>
              </a:solidFill>
            </a:endParaRPr>
          </a:p>
        </p:txBody>
      </p:sp>
      <p:sp>
        <p:nvSpPr>
          <p:cNvPr id="88066" name="内容占位符 2"/>
          <p:cNvSpPr>
            <a:spLocks noGrp="1"/>
          </p:cNvSpPr>
          <p:nvPr>
            <p:ph idx="1"/>
          </p:nvPr>
        </p:nvSpPr>
        <p:spPr>
          <a:xfrm>
            <a:off x="1371600" y="981075"/>
            <a:ext cx="10492105" cy="5356860"/>
          </a:xfrm>
          <a:solidFill>
            <a:schemeClr val="bg1"/>
          </a:solidFill>
        </p:spPr>
        <p:txBody>
          <a:bodyPr wrap="square" lIns="91440" tIns="45720" rIns="91440" bIns="45720" anchor="t" anchorCtr="0">
            <a:normAutofit lnSpcReduction="10000"/>
          </a:bodyPr>
          <a:p>
            <a:pPr eaLnBrk="1" hangingPunct="1">
              <a:lnSpc>
                <a:spcPct val="150000"/>
              </a:lnSpc>
              <a:spcBef>
                <a:spcPct val="0"/>
              </a:spcBef>
            </a:pPr>
            <a:r>
              <a:rPr lang="zh-CN" altLang="zh-CN" sz="2400" dirty="0"/>
              <a:t>学生的信息包括学号、姓名、性别、出生年月、专业和奖励</a:t>
            </a:r>
            <a:endParaRPr lang="en-US" altLang="zh-CN" sz="2400" dirty="0"/>
          </a:p>
          <a:p>
            <a:pPr lvl="1">
              <a:lnSpc>
                <a:spcPct val="150000"/>
              </a:lnSpc>
              <a:spcBef>
                <a:spcPct val="0"/>
              </a:spcBef>
            </a:pPr>
            <a:r>
              <a:rPr lang="zh-CN" altLang="en-US" dirty="0"/>
              <a:t>用文件系统实现学籍管理</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数据存储</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定长记录 存储在“学生基本信息”文件中</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变长记录 存放在另一个</a:t>
            </a:r>
            <a:r>
              <a:rPr lang="en-US" altLang="zh-CN" sz="2200" dirty="0"/>
              <a:t>”</a:t>
            </a:r>
            <a:r>
              <a:rPr lang="zh-CN" altLang="en-US" sz="2200" dirty="0"/>
              <a:t>奖励</a:t>
            </a:r>
            <a:r>
              <a:rPr lang="en-US" altLang="zh-CN" sz="2200" dirty="0"/>
              <a:t>”</a:t>
            </a:r>
            <a:r>
              <a:rPr lang="zh-CN" altLang="en-US" sz="2200" dirty="0"/>
              <a:t>文件</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“学生基本信息”表中的</a:t>
            </a:r>
            <a:r>
              <a:rPr lang="zh-CN" altLang="zh-CN" sz="2200" dirty="0"/>
              <a:t>位置和长度描述</a:t>
            </a:r>
            <a:r>
              <a:rPr lang="zh-CN" altLang="en-US" sz="2200" dirty="0"/>
              <a:t>“</a:t>
            </a:r>
            <a:r>
              <a:rPr lang="zh-CN" altLang="zh-CN" sz="2200" dirty="0"/>
              <a:t>奖励</a:t>
            </a:r>
            <a:r>
              <a:rPr lang="zh-CN" altLang="en-US" sz="2200" dirty="0"/>
              <a:t>”</a:t>
            </a:r>
            <a:r>
              <a:rPr lang="zh-CN" altLang="zh-CN" sz="2200" dirty="0"/>
              <a:t>文件中记录的开始位置和长度</a:t>
            </a:r>
            <a:endParaRPr lang="en-US" altLang="zh-CN" sz="2200" dirty="0"/>
          </a:p>
          <a:p>
            <a:pPr lvl="2" algn="just" eaLnBrk="1" hangingPunct="1">
              <a:lnSpc>
                <a:spcPct val="120000"/>
              </a:lnSpc>
              <a:spcBef>
                <a:spcPct val="0"/>
              </a:spcBef>
              <a:buSzPct val="87000"/>
              <a:buFont typeface="Wingdings" panose="05000000000000000000" pitchFamily="2" charset="2"/>
              <a:buChar char="l"/>
            </a:pPr>
            <a:r>
              <a:rPr lang="zh-CN" altLang="en-US" sz="2200" dirty="0"/>
              <a:t>查询数据</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编写应用程序，实现数据的录入和查找</a:t>
            </a:r>
            <a:endParaRPr lang="en-US" altLang="zh-CN" sz="2200" dirty="0"/>
          </a:p>
          <a:p>
            <a:pPr lvl="1">
              <a:lnSpc>
                <a:spcPct val="150000"/>
              </a:lnSpc>
              <a:spcBef>
                <a:spcPct val="0"/>
              </a:spcBef>
            </a:pPr>
            <a:r>
              <a:rPr lang="zh-CN" altLang="en-US" dirty="0">
                <a:solidFill>
                  <a:srgbClr val="FF0000"/>
                </a:solidFill>
              </a:rPr>
              <a:t>缺点：</a:t>
            </a:r>
            <a:r>
              <a:rPr lang="zh-CN" altLang="zh-CN" dirty="0"/>
              <a:t>程序员</a:t>
            </a:r>
            <a:r>
              <a:rPr lang="zh-CN" altLang="en-US" dirty="0"/>
              <a:t>必须</a:t>
            </a:r>
            <a:r>
              <a:rPr lang="zh-CN" altLang="zh-CN" dirty="0"/>
              <a:t>关注记录结构和不同文件中记录之间的联系，工作量大，编程复杂，开发速度慢</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p:nvPr>
        </p:nvSpPr>
        <p:spPr/>
        <p:txBody>
          <a:bodyPr wrap="square" lIns="91440" tIns="45720" rIns="91440" bIns="45720" anchor="ctr" anchorCtr="0"/>
          <a:p>
            <a:pPr eaLnBrk="1" hangingPunct="1"/>
            <a:r>
              <a:rPr lang="zh-CN" altLang="en-US" sz="3600" dirty="0">
                <a:solidFill>
                  <a:schemeClr val="bg1"/>
                </a:solidFill>
              </a:rPr>
              <a:t>文件系统（续）</a:t>
            </a:r>
            <a:endParaRPr lang="zh-CN" altLang="en-US" sz="3600" dirty="0">
              <a:solidFill>
                <a:schemeClr val="bg1"/>
              </a:solidFill>
            </a:endParaRPr>
          </a:p>
        </p:txBody>
      </p:sp>
      <p:graphicFrame>
        <p:nvGraphicFramePr>
          <p:cNvPr id="7" name="内容占位符 6"/>
          <p:cNvGraphicFramePr>
            <a:graphicFrameLocks noGrp="1"/>
          </p:cNvGraphicFramePr>
          <p:nvPr>
            <p:ph idx="1"/>
          </p:nvPr>
        </p:nvGraphicFramePr>
        <p:xfrm>
          <a:off x="4212908" y="4509135"/>
          <a:ext cx="3992245" cy="1114425"/>
        </p:xfrm>
        <a:graphic>
          <a:graphicData uri="http://schemas.openxmlformats.org/drawingml/2006/table">
            <a:tbl>
              <a:tblPr firstRow="1" bandRow="1">
                <a:tableStyleId>{5C22544A-7EE6-4342-B048-85BDC9FD1C3A}</a:tableStyleId>
              </a:tblPr>
              <a:tblGrid>
                <a:gridCol w="3992245"/>
              </a:tblGrid>
              <a:tr h="371475">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奖励</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8" marR="68588" marT="0" marB="0"/>
                </a:tc>
              </a:tr>
              <a:tr h="371475">
                <a:tc>
                  <a:txBody>
                    <a:bodyPr/>
                    <a:lstStyle/>
                    <a:p>
                      <a:pPr algn="just">
                        <a:spcAft>
                          <a:spcPts val="0"/>
                        </a:spcAft>
                      </a:pPr>
                      <a:r>
                        <a:rPr lang="en-US" sz="2000" b="1" kern="100" dirty="0">
                          <a:latin typeface="Calibri" panose="020F0502020204030204"/>
                          <a:ea typeface="宋体" panose="02010600030101010101" pitchFamily="2" charset="-122"/>
                          <a:cs typeface="Times New Roman" panose="02020603050405020304"/>
                        </a:rPr>
                        <a:t>2011</a:t>
                      </a:r>
                      <a:r>
                        <a:rPr lang="zh-CN" sz="2000" b="1" kern="100" dirty="0">
                          <a:latin typeface="Calibri" panose="020F0502020204030204"/>
                          <a:ea typeface="宋体" panose="02010600030101010101" pitchFamily="2" charset="-122"/>
                          <a:cs typeface="Times New Roman" panose="02020603050405020304"/>
                        </a:rPr>
                        <a:t>校奖学金，</a:t>
                      </a:r>
                      <a:r>
                        <a:rPr lang="en-US" sz="2000" b="1" kern="100" dirty="0">
                          <a:latin typeface="Calibri" panose="020F0502020204030204"/>
                          <a:ea typeface="宋体" panose="02010600030101010101" pitchFamily="2" charset="-122"/>
                          <a:cs typeface="Times New Roman" panose="02020603050405020304"/>
                        </a:rPr>
                        <a:t>2012</a:t>
                      </a:r>
                      <a:r>
                        <a:rPr lang="zh-CN" sz="2000" b="1" kern="100" dirty="0">
                          <a:latin typeface="Calibri" panose="020F0502020204030204"/>
                          <a:ea typeface="宋体" panose="02010600030101010101" pitchFamily="2" charset="-122"/>
                          <a:cs typeface="Times New Roman" panose="02020603050405020304"/>
                        </a:rPr>
                        <a:t>国家奖学金</a:t>
                      </a:r>
                      <a:endParaRPr lang="zh-CN" sz="2000" b="1" kern="100" dirty="0">
                        <a:latin typeface="Calibri" panose="020F0502020204030204"/>
                        <a:ea typeface="宋体" panose="02010600030101010101" pitchFamily="2" charset="-122"/>
                        <a:cs typeface="Times New Roman" panose="02020603050405020304"/>
                      </a:endParaRPr>
                    </a:p>
                  </a:txBody>
                  <a:tcPr marL="68588" marR="68588" marT="0" marB="0"/>
                </a:tc>
              </a:tr>
              <a:tr h="371475">
                <a:tc>
                  <a:txBody>
                    <a:bodyPr/>
                    <a:lstStyle/>
                    <a:p>
                      <a:pPr algn="just">
                        <a:spcAft>
                          <a:spcPts val="0"/>
                        </a:spcAft>
                      </a:pPr>
                      <a:r>
                        <a:rPr lang="en-US" sz="2000" b="1" kern="100" dirty="0">
                          <a:latin typeface="Calibri" panose="020F0502020204030204"/>
                          <a:ea typeface="宋体" panose="02010600030101010101" pitchFamily="2" charset="-122"/>
                          <a:cs typeface="Times New Roman" panose="02020603050405020304"/>
                        </a:rPr>
                        <a:t>2012</a:t>
                      </a:r>
                      <a:r>
                        <a:rPr lang="zh-CN" sz="2000" b="1" kern="100" dirty="0">
                          <a:latin typeface="Calibri" panose="020F0502020204030204"/>
                          <a:ea typeface="宋体" panose="02010600030101010101" pitchFamily="2" charset="-122"/>
                          <a:cs typeface="Times New Roman" panose="02020603050405020304"/>
                        </a:rPr>
                        <a:t>校优秀学生</a:t>
                      </a:r>
                      <a:endParaRPr lang="zh-CN" sz="2000" b="1" kern="100" dirty="0">
                        <a:latin typeface="Calibri" panose="020F0502020204030204"/>
                        <a:ea typeface="宋体" panose="02010600030101010101" pitchFamily="2" charset="-122"/>
                        <a:cs typeface="Times New Roman" panose="02020603050405020304"/>
                      </a:endParaRPr>
                    </a:p>
                  </a:txBody>
                  <a:tcPr marL="68588" marR="68588" marT="0" marB="0"/>
                </a:tc>
              </a:tr>
            </a:tbl>
          </a:graphicData>
        </a:graphic>
      </p:graphicFrame>
      <p:sp>
        <p:nvSpPr>
          <p:cNvPr id="89100" name="矩形 7"/>
          <p:cNvSpPr/>
          <p:nvPr/>
        </p:nvSpPr>
        <p:spPr>
          <a:xfrm>
            <a:off x="4799965" y="5877243"/>
            <a:ext cx="2941320" cy="368300"/>
          </a:xfrm>
          <a:prstGeom prst="rect">
            <a:avLst/>
          </a:prstGeom>
          <a:solidFill>
            <a:schemeClr val="bg1"/>
          </a:solidFill>
          <a:ln w="9525">
            <a:noFill/>
          </a:ln>
        </p:spPr>
        <p:txBody>
          <a:bodyPr wrap="none" anchor="t" anchorCtr="0">
            <a:spAutoFit/>
          </a:bodyPr>
          <a:p>
            <a:r>
              <a:rPr lang="zh-CN" altLang="zh-CN" b="1" dirty="0">
                <a:latin typeface="Arial" panose="020B0604020202020204" pitchFamily="34" charset="0"/>
                <a:ea typeface="宋体" panose="02010600030101010101" pitchFamily="2" charset="-122"/>
              </a:rPr>
              <a:t>“奖励”文件的结构和内容</a:t>
            </a:r>
            <a:endParaRPr lang="zh-CN" altLang="en-US" b="1" dirty="0">
              <a:latin typeface="Arial" panose="020B0604020202020204" pitchFamily="34" charset="0"/>
              <a:ea typeface="宋体" panose="02010600030101010101" pitchFamily="2" charset="-122"/>
            </a:endParaRPr>
          </a:p>
        </p:txBody>
      </p:sp>
      <p:sp>
        <p:nvSpPr>
          <p:cNvPr id="89151" name="矩形 10"/>
          <p:cNvSpPr/>
          <p:nvPr/>
        </p:nvSpPr>
        <p:spPr>
          <a:xfrm>
            <a:off x="3937000" y="4004945"/>
            <a:ext cx="4318000" cy="368300"/>
          </a:xfrm>
          <a:prstGeom prst="rect">
            <a:avLst/>
          </a:prstGeom>
          <a:solidFill>
            <a:schemeClr val="bg1"/>
          </a:solidFill>
          <a:ln w="9525">
            <a:noFill/>
          </a:ln>
        </p:spPr>
        <p:txBody>
          <a:bodyPr wrap="none" anchor="t" anchorCtr="0">
            <a:spAutoFit/>
          </a:bodyPr>
          <a:p>
            <a:pPr lvl="1" indent="0" eaLnBrk="1" hangingPunct="1"/>
            <a:r>
              <a:rPr lang="zh-CN" altLang="zh-CN" b="1" dirty="0">
                <a:latin typeface="Arial" panose="020B0604020202020204" pitchFamily="34" charset="0"/>
                <a:ea typeface="宋体" panose="02010600030101010101" pitchFamily="2" charset="-122"/>
              </a:rPr>
              <a:t>“学生基本信息”文件的结构和内容</a:t>
            </a:r>
            <a:endParaRPr lang="zh-CN" altLang="zh-CN" b="1" dirty="0">
              <a:latin typeface="Arial" panose="020B0604020202020204" pitchFamily="34" charset="0"/>
              <a:ea typeface="宋体" panose="02010600030101010101" pitchFamily="2" charset="-122"/>
            </a:endParaRPr>
          </a:p>
        </p:txBody>
      </p:sp>
      <p:graphicFrame>
        <p:nvGraphicFramePr>
          <p:cNvPr id="3" name="表格 2"/>
          <p:cNvGraphicFramePr/>
          <p:nvPr>
            <p:custDataLst>
              <p:tags r:id="rId1"/>
            </p:custDataLst>
          </p:nvPr>
        </p:nvGraphicFramePr>
        <p:xfrm>
          <a:off x="1919605" y="981075"/>
          <a:ext cx="8580120" cy="2845435"/>
        </p:xfrm>
        <a:graphic>
          <a:graphicData uri="http://schemas.openxmlformats.org/drawingml/2006/table">
            <a:tbl>
              <a:tblPr firstRow="1" bandRow="1">
                <a:tableStyleId>{5940675A-B579-460E-94D1-54222C63F5DA}</a:tableStyleId>
              </a:tblPr>
              <a:tblGrid>
                <a:gridCol w="1021715"/>
                <a:gridCol w="884555"/>
                <a:gridCol w="715645"/>
                <a:gridCol w="1111250"/>
                <a:gridCol w="1085215"/>
                <a:gridCol w="1672590"/>
                <a:gridCol w="2089150"/>
              </a:tblGrid>
              <a:tr h="610870">
                <a:tc>
                  <a:txBody>
                    <a:bodyPr/>
                    <a:p>
                      <a:pPr indent="0">
                        <a:buNone/>
                      </a:pPr>
                      <a:r>
                        <a:rPr lang="en-US" sz="1400" b="1" baseline="0" dirty="0" err="1">
                          <a:latin typeface="Arial" panose="020B0604020202020204" pitchFamily="34" charset="0"/>
                          <a:ea typeface="宋体" panose="02010600030101010101" pitchFamily="2" charset="-122"/>
                          <a:cs typeface="宋体" panose="02010600030101010101" pitchFamily="2" charset="-122"/>
                        </a:rPr>
                        <a:t>学号</a:t>
                      </a:r>
                      <a:endParaRPr lang="en-US" sz="1400" b="1" baseline="0" dirty="0">
                        <a:latin typeface="Arial" panose="020B0604020202020204" pitchFamily="34" charset="0"/>
                        <a:ea typeface="宋体" panose="02010600030101010101" pitchFamily="2" charset="-122"/>
                        <a:cs typeface="宋体" panose="02010600030101010101" pitchFamily="2" charset="-122"/>
                      </a:endParaRPr>
                    </a:p>
                    <a:p>
                      <a:pPr indent="0">
                        <a:buNone/>
                      </a:pPr>
                      <a:r>
                        <a:rPr lang="en-US" sz="1400" b="1" baseline="0" dirty="0" err="1">
                          <a:latin typeface="Arial" panose="020B0604020202020204" pitchFamily="34" charset="0"/>
                          <a:ea typeface="宋体" panose="02010600030101010101" pitchFamily="2" charset="-122"/>
                          <a:cs typeface="宋体" panose="02010600030101010101" pitchFamily="2" charset="-122"/>
                        </a:rPr>
                        <a:t>Sno</a:t>
                      </a:r>
                      <a:endParaRPr lang="en-US" altLang="en-US"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姓名Sname</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性别Ssex</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出生日期Sbirthdate</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1" baseline="0">
                          <a:latin typeface="Arial" panose="020B0604020202020204" pitchFamily="34" charset="0"/>
                          <a:ea typeface="宋体" panose="02010600030101010101" pitchFamily="2" charset="-122"/>
                          <a:cs typeface="宋体" panose="02010600030101010101" pitchFamily="2" charset="-122"/>
                        </a:rPr>
                        <a:t>主修</a:t>
                      </a:r>
                      <a:r>
                        <a:rPr lang="en-US" sz="1400" b="1" baseline="0">
                          <a:latin typeface="Arial" panose="020B0604020202020204" pitchFamily="34" charset="0"/>
                          <a:ea typeface="宋体" panose="02010600030101010101" pitchFamily="2" charset="-122"/>
                          <a:cs typeface="宋体" panose="02010600030101010101" pitchFamily="2" charset="-122"/>
                        </a:rPr>
                        <a:t>专业</a:t>
                      </a:r>
                      <a:endParaRPr lang="en-US" sz="1400" b="1" baseline="0">
                        <a:latin typeface="Arial" panose="020B0604020202020204" pitchFamily="34" charset="0"/>
                        <a:ea typeface="宋体" panose="02010600030101010101" pitchFamily="2" charset="-122"/>
                        <a:cs typeface="宋体" panose="02010600030101010101" pitchFamily="2" charset="-122"/>
                      </a:endParaRPr>
                    </a:p>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Smajor</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rPr>
                        <a:t>位置</a:t>
                      </a:r>
                      <a:endParaRPr lang="zh-CN"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长度</a:t>
                      </a:r>
                      <a:endParaRPr lang="zh-CN" altLang="en-US" sz="1400" b="1" baseline="0">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3560">
                <a:tc>
                  <a:txBody>
                    <a:bodyPr/>
                    <a:p>
                      <a:pPr indent="0">
                        <a:buNone/>
                      </a:pPr>
                      <a:r>
                        <a:rPr 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rPr>
                        <a:t>20180001</a:t>
                      </a:r>
                      <a:endParaRPr lang="en-US" alt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dirty="0" err="1">
                          <a:solidFill>
                            <a:srgbClr val="000000"/>
                          </a:solidFill>
                          <a:latin typeface="Arial" panose="020B0604020202020204" pitchFamily="34" charset="0"/>
                          <a:ea typeface="宋体" panose="02010600030101010101" pitchFamily="2" charset="-122"/>
                          <a:cs typeface="微软雅黑" panose="020B0503020204020204" charset="-122"/>
                        </a:rPr>
                        <a:t>李勇</a:t>
                      </a:r>
                      <a:endParaRPr lang="en-US" alt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微软雅黑" panose="020B0503020204020204" charset="-122"/>
                        </a:rPr>
                        <a:t>男</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2000-3-8</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信息安全</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0</a:t>
                      </a:r>
                      <a:endParaRPr 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30</a:t>
                      </a:r>
                      <a:endPar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endParaRPr>
                    </a:p>
                    <a:p>
                      <a:pPr indent="0">
                        <a:buNone/>
                      </a:pP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8630">
                <a:tc>
                  <a:txBody>
                    <a:bodyPr/>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20180002</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刘晨</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10000"/>
                        </a:lnSpc>
                        <a:buNone/>
                      </a:pPr>
                      <a:r>
                        <a:rPr lang="en-US" sz="1400" b="1" baseline="0">
                          <a:latin typeface="Arial" panose="020B0604020202020204" pitchFamily="34" charset="0"/>
                          <a:ea typeface="宋体" panose="02010600030101010101" pitchFamily="2" charset="-122"/>
                          <a:cs typeface="微软雅黑" panose="020B0503020204020204" charset="-122"/>
                        </a:rPr>
                        <a:t>女</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1999-9-1</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10000"/>
                        </a:lnSpc>
                        <a:buNone/>
                      </a:pPr>
                      <a:r>
                        <a:rPr lang="en-US" sz="1400" b="1" baseline="0">
                          <a:latin typeface="Arial" panose="020B0604020202020204" pitchFamily="34" charset="0"/>
                          <a:ea typeface="宋体" panose="02010600030101010101" pitchFamily="2" charset="-122"/>
                          <a:cs typeface="宋体" panose="02010600030101010101" pitchFamily="2" charset="-122"/>
                        </a:rPr>
                        <a:t>计算机科学与技术</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30</a:t>
                      </a:r>
                      <a:endParaRPr 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45</a:t>
                      </a:r>
                      <a:endParaRPr 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1505">
                <a:tc>
                  <a:txBody>
                    <a:bodyPr/>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20180005</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陈新奇</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男</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2001-11-1</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信息管理与信息系统</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45</a:t>
                      </a:r>
                      <a:endParaRPr 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dirty="0">
                          <a:latin typeface="Arial" panose="020B0604020202020204" pitchFamily="34" charset="0"/>
                          <a:ea typeface="宋体" panose="02010600030101010101" pitchFamily="2" charset="-122"/>
                          <a:cs typeface="宋体" panose="02010600030101010101" pitchFamily="2" charset="-122"/>
                          <a:sym typeface="+mn-ea"/>
                        </a:rPr>
                        <a:t>90</a:t>
                      </a:r>
                      <a:endParaRPr 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0870">
                <a:tc>
                  <a:txBody>
                    <a:bodyPr/>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20180006</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赵明</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微软雅黑" panose="020B0503020204020204" charset="-122"/>
                        </a:rPr>
                        <a:t>男</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2000-6-12</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数据科学与大数据技术</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90</a:t>
                      </a:r>
                      <a:endParaRPr 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142</a:t>
                      </a:r>
                      <a:endParaRPr 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p:txBody>
          <a:bodyPr wrap="square" lIns="91440" tIns="45720" rIns="91440" bIns="45720" anchor="ctr" anchorCtr="0"/>
          <a:p>
            <a:pPr eaLnBrk="1" hangingPunct="1"/>
            <a:r>
              <a:rPr lang="zh-CN" altLang="en-US" sz="3600" dirty="0">
                <a:solidFill>
                  <a:schemeClr val="bg1"/>
                </a:solidFill>
              </a:rPr>
              <a:t>数据库系统</a:t>
            </a:r>
            <a:endParaRPr lang="zh-CN" altLang="en-US" sz="3600" dirty="0">
              <a:solidFill>
                <a:schemeClr val="bg1"/>
              </a:solidFill>
            </a:endParaRPr>
          </a:p>
        </p:txBody>
      </p:sp>
      <p:sp>
        <p:nvSpPr>
          <p:cNvPr id="90114" name="内容占位符 2"/>
          <p:cNvSpPr>
            <a:spLocks noGrp="1"/>
          </p:cNvSpPr>
          <p:nvPr>
            <p:ph idx="1"/>
          </p:nvPr>
        </p:nvSpPr>
        <p:spPr>
          <a:xfrm>
            <a:off x="1138555" y="1098550"/>
            <a:ext cx="10785475" cy="5282565"/>
          </a:xfrm>
          <a:solidFill>
            <a:schemeClr val="bg1"/>
          </a:solidFill>
        </p:spPr>
        <p:txBody>
          <a:bodyPr wrap="square" lIns="91440" tIns="45720" rIns="91440" bIns="45720" anchor="t" anchorCtr="0">
            <a:normAutofit lnSpcReduction="10000"/>
          </a:bodyPr>
          <a:p>
            <a:pPr lvl="1">
              <a:lnSpc>
                <a:spcPct val="150000"/>
              </a:lnSpc>
            </a:pPr>
            <a:r>
              <a:rPr lang="zh-CN" altLang="en-US" dirty="0"/>
              <a:t>数据库系统管理</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存储数据</a:t>
            </a:r>
            <a:endParaRPr lang="en-US" altLang="zh-CN" sz="2200" dirty="0"/>
          </a:p>
          <a:p>
            <a:pPr lvl="3">
              <a:lnSpc>
                <a:spcPct val="150000"/>
              </a:lnSpc>
              <a:buSzPct val="85000"/>
              <a:buFont typeface="Wingdings" panose="05000000000000000000" pitchFamily="2" charset="2"/>
              <a:buChar char="Ø"/>
            </a:pPr>
            <a:r>
              <a:rPr lang="zh-CN" altLang="en-US" sz="2200" dirty="0"/>
              <a:t>建立两张表</a:t>
            </a:r>
            <a:r>
              <a:rPr lang="en-US" altLang="zh-CN" sz="2200" dirty="0"/>
              <a:t>:</a:t>
            </a:r>
            <a:endParaRPr lang="en-US" altLang="zh-CN" sz="2200" dirty="0"/>
          </a:p>
          <a:p>
            <a:pPr lvl="3">
              <a:lnSpc>
                <a:spcPct val="150000"/>
              </a:lnSpc>
              <a:buSzPct val="85000"/>
              <a:buNone/>
            </a:pPr>
            <a:r>
              <a:rPr lang="en-US" altLang="zh-CN" sz="2200" dirty="0"/>
              <a:t>   STUDENT</a:t>
            </a:r>
            <a:r>
              <a:rPr lang="zh-CN" altLang="en-US" sz="2200" dirty="0"/>
              <a:t>表</a:t>
            </a:r>
            <a:r>
              <a:rPr lang="en-US" altLang="zh-CN" sz="2200" dirty="0"/>
              <a:t>-</a:t>
            </a:r>
            <a:r>
              <a:rPr lang="zh-CN" altLang="zh-CN" sz="2200" dirty="0"/>
              <a:t>存放学生的基本信息，</a:t>
            </a:r>
            <a:endParaRPr lang="en-US" altLang="zh-CN" sz="2200" dirty="0"/>
          </a:p>
          <a:p>
            <a:pPr lvl="3">
              <a:lnSpc>
                <a:spcPct val="150000"/>
              </a:lnSpc>
              <a:buSzPct val="85000"/>
              <a:buNone/>
            </a:pPr>
            <a:r>
              <a:rPr lang="en-US" altLang="zh-CN" sz="2200" dirty="0"/>
              <a:t>   AWARD</a:t>
            </a:r>
            <a:r>
              <a:rPr lang="zh-CN" altLang="en-US" sz="2200" dirty="0"/>
              <a:t>表</a:t>
            </a:r>
            <a:r>
              <a:rPr lang="en-US" altLang="zh-CN" sz="2200" dirty="0"/>
              <a:t>-</a:t>
            </a:r>
            <a:r>
              <a:rPr lang="zh-CN" altLang="zh-CN" sz="2200" dirty="0"/>
              <a:t>存放学生的奖励情况</a:t>
            </a:r>
            <a:endParaRPr lang="en-US" altLang="zh-CN" sz="2200" dirty="0"/>
          </a:p>
          <a:p>
            <a:pPr lvl="3">
              <a:lnSpc>
                <a:spcPct val="150000"/>
              </a:lnSpc>
              <a:buSzPct val="85000"/>
              <a:buFont typeface="Wingdings" panose="05000000000000000000" pitchFamily="2" charset="2"/>
              <a:buChar char="Ø"/>
            </a:pPr>
            <a:r>
              <a:rPr lang="zh-CN" altLang="en-US" sz="2200" dirty="0"/>
              <a:t>使用</a:t>
            </a:r>
            <a:r>
              <a:rPr lang="zh-CN" altLang="zh-CN" sz="2200" dirty="0"/>
              <a:t>两条插入命令</a:t>
            </a:r>
            <a:r>
              <a:rPr lang="zh-CN" altLang="en-US" sz="2200" dirty="0"/>
              <a:t>完成</a:t>
            </a:r>
            <a:r>
              <a:rPr lang="zh-CN" altLang="zh-CN" sz="2200" dirty="0"/>
              <a:t>学生基本信息和奖励情况</a:t>
            </a:r>
            <a:r>
              <a:rPr lang="zh-CN" altLang="en-US" sz="2200" dirty="0"/>
              <a:t>的数据</a:t>
            </a:r>
            <a:r>
              <a:rPr lang="zh-CN" altLang="zh-CN" sz="2200" dirty="0"/>
              <a:t>录入功能</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zh-CN" sz="2200" dirty="0"/>
              <a:t>查询功能</a:t>
            </a:r>
            <a:endParaRPr lang="en-US" altLang="zh-CN" sz="2200" dirty="0"/>
          </a:p>
          <a:p>
            <a:pPr lvl="2" algn="just" eaLnBrk="1" hangingPunct="1">
              <a:lnSpc>
                <a:spcPct val="150000"/>
              </a:lnSpc>
              <a:spcBef>
                <a:spcPct val="0"/>
              </a:spcBef>
              <a:buSzPct val="87000"/>
              <a:buNone/>
            </a:pPr>
            <a:r>
              <a:rPr lang="en-US" altLang="zh-CN" sz="2200" dirty="0"/>
              <a:t>       </a:t>
            </a:r>
            <a:r>
              <a:rPr lang="zh-CN" altLang="zh-CN" sz="2200" dirty="0"/>
              <a:t>可以用一条查询语句实现</a:t>
            </a:r>
            <a:endParaRPr lang="zh-CN" altLang="en-US"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xfrm>
            <a:off x="1981200" y="-39687"/>
            <a:ext cx="8229600" cy="84137"/>
          </a:xfrm>
        </p:spPr>
        <p:txBody>
          <a:bodyPr anchor="ctr" anchorCtr="0"/>
          <a:p>
            <a:r>
              <a:rPr lang="en-US" altLang="zh-CN"/>
              <a:t> </a:t>
            </a:r>
            <a:endParaRPr lang="en-US" altLang="zh-CN"/>
          </a:p>
        </p:txBody>
      </p:sp>
      <p:sp>
        <p:nvSpPr>
          <p:cNvPr id="91138" name="内容占位符 2"/>
          <p:cNvSpPr>
            <a:spLocks noGrp="1"/>
          </p:cNvSpPr>
          <p:nvPr>
            <p:ph idx="1"/>
          </p:nvPr>
        </p:nvSpPr>
        <p:spPr/>
        <p:txBody>
          <a:bodyPr anchor="t" anchorCtr="0"/>
          <a:p>
            <a:pPr marL="0" indent="0">
              <a:buNone/>
            </a:pPr>
            <a:r>
              <a:rPr lang="en-US" altLang="zh-CN"/>
              <a:t> </a:t>
            </a:r>
            <a:endParaRPr lang="en-US" altLang="zh-CN"/>
          </a:p>
        </p:txBody>
      </p:sp>
      <p:graphicFrame>
        <p:nvGraphicFramePr>
          <p:cNvPr id="10" name="表格 9"/>
          <p:cNvGraphicFramePr>
            <a:graphicFrameLocks noGrp="1"/>
          </p:cNvGraphicFramePr>
          <p:nvPr/>
        </p:nvGraphicFramePr>
        <p:xfrm>
          <a:off x="2784475" y="909638"/>
          <a:ext cx="6163310" cy="1873250"/>
        </p:xfrm>
        <a:graphic>
          <a:graphicData uri="http://schemas.openxmlformats.org/drawingml/2006/table">
            <a:tbl>
              <a:tblPr firstRow="1" bandRow="1">
                <a:tableStyleId>{5C22544A-7EE6-4342-B048-85BDC9FD1C3A}</a:tableStyleId>
              </a:tblPr>
              <a:tblGrid>
                <a:gridCol w="1523365"/>
                <a:gridCol w="1160145"/>
                <a:gridCol w="1160145"/>
                <a:gridCol w="1160145"/>
                <a:gridCol w="1159510"/>
              </a:tblGrid>
              <a:tr h="374650">
                <a:tc>
                  <a:txBody>
                    <a:bodyPr/>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学号</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姓名</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性别</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出生年月</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主修专业</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r>
              <a:tr h="374650">
                <a:tc>
                  <a:txBody>
                    <a:bodyPr/>
                    <a:p>
                      <a:pPr algn="ctr">
                        <a:spcAft>
                          <a:spcPts val="0"/>
                        </a:spcAft>
                      </a:pPr>
                      <a:r>
                        <a:rPr lang="en-US" sz="2000" b="1" kern="100" dirty="0">
                          <a:latin typeface="Calibri" panose="020F0502020204030204"/>
                          <a:ea typeface="宋体" panose="02010600030101010101" pitchFamily="2" charset="-122"/>
                          <a:cs typeface="Times New Roman" panose="02020603050405020304"/>
                        </a:rPr>
                        <a:t>20100001</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latin typeface="Calibri" panose="020F0502020204030204"/>
                          <a:ea typeface="宋体" panose="02010600030101010101" pitchFamily="2" charset="-122"/>
                          <a:cs typeface="Times New Roman" panose="02020603050405020304"/>
                        </a:rPr>
                        <a:t>史玉明</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latin typeface="Calibri" panose="020F0502020204030204"/>
                          <a:ea typeface="宋体" panose="02010600030101010101" pitchFamily="2" charset="-122"/>
                          <a:cs typeface="Times New Roman" panose="02020603050405020304"/>
                        </a:rPr>
                        <a:t>女</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en-US" sz="2000" b="1" kern="100" dirty="0">
                          <a:latin typeface="Calibri" panose="020F0502020204030204"/>
                          <a:ea typeface="宋体" panose="02010600030101010101" pitchFamily="2" charset="-122"/>
                          <a:cs typeface="Times New Roman" panose="02020603050405020304"/>
                        </a:rPr>
                        <a:t>1998-02</a:t>
                      </a:r>
                      <a:endParaRPr lang="en-US"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latin typeface="Calibri" panose="020F0502020204030204"/>
                          <a:ea typeface="宋体" panose="02010600030101010101" pitchFamily="2" charset="-122"/>
                          <a:cs typeface="Times New Roman" panose="02020603050405020304"/>
                        </a:rPr>
                        <a:t>计算机</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r h="374650">
                <a:tc>
                  <a:txBody>
                    <a:bodyPr/>
                    <a:p>
                      <a:pPr algn="ctr">
                        <a:spcAft>
                          <a:spcPts val="0"/>
                        </a:spcAft>
                      </a:pPr>
                      <a:r>
                        <a:rPr lang="en-US" sz="2000" b="1" kern="100" dirty="0">
                          <a:latin typeface="Calibri" panose="020F0502020204030204"/>
                          <a:ea typeface="宋体" panose="02010600030101010101" pitchFamily="2" charset="-122"/>
                          <a:cs typeface="Times New Roman" panose="02020603050405020304"/>
                        </a:rPr>
                        <a:t>20100100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a:latin typeface="Calibri" panose="020F0502020204030204"/>
                          <a:ea typeface="宋体" panose="02010600030101010101" pitchFamily="2" charset="-122"/>
                          <a:cs typeface="Times New Roman" panose="02020603050405020304"/>
                        </a:rPr>
                        <a:t>李明虎</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latin typeface="Calibri" panose="020F0502020204030204"/>
                          <a:ea typeface="宋体" panose="02010600030101010101" pitchFamily="2" charset="-122"/>
                          <a:cs typeface="Times New Roman" panose="02020603050405020304"/>
                        </a:rPr>
                        <a:t>男</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en-US" sz="2000" b="1" kern="100" dirty="0">
                          <a:latin typeface="Calibri" panose="020F0502020204030204"/>
                          <a:ea typeface="宋体" panose="02010600030101010101" pitchFamily="2" charset="-122"/>
                          <a:cs typeface="Times New Roman" panose="02020603050405020304"/>
                        </a:rPr>
                        <a:t>1999-11</a:t>
                      </a:r>
                      <a:endParaRPr lang="en-US"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latin typeface="Calibri" panose="020F0502020204030204"/>
                          <a:ea typeface="宋体" panose="02010600030101010101" pitchFamily="2" charset="-122"/>
                          <a:cs typeface="Times New Roman" panose="02020603050405020304"/>
                        </a:rPr>
                        <a:t>机械</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r h="374650">
                <a:tc>
                  <a:txBody>
                    <a:bodyPr/>
                    <a:p>
                      <a:pPr algn="ctr">
                        <a:spcAft>
                          <a:spcPts val="0"/>
                        </a:spcAft>
                      </a:pPr>
                      <a:r>
                        <a:rPr lang="en-US" sz="2000" b="1" kern="100">
                          <a:latin typeface="Calibri" panose="020F0502020204030204"/>
                          <a:ea typeface="宋体" panose="02010600030101010101" pitchFamily="2" charset="-122"/>
                          <a:cs typeface="Times New Roman" panose="02020603050405020304"/>
                        </a:rPr>
                        <a:t>20100234</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a:latin typeface="Calibri" panose="020F0502020204030204"/>
                          <a:ea typeface="宋体" panose="02010600030101010101" pitchFamily="2" charset="-122"/>
                          <a:cs typeface="Times New Roman" panose="02020603050405020304"/>
                        </a:rPr>
                        <a:t>张翔</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a:latin typeface="Calibri" panose="020F0502020204030204"/>
                          <a:ea typeface="宋体" panose="02010600030101010101" pitchFamily="2" charset="-122"/>
                          <a:cs typeface="Times New Roman" panose="02020603050405020304"/>
                        </a:rPr>
                        <a:t>男</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en-US" sz="2000" b="1" kern="100" dirty="0">
                          <a:latin typeface="Calibri" panose="020F0502020204030204"/>
                          <a:ea typeface="宋体" panose="02010600030101010101" pitchFamily="2" charset="-122"/>
                          <a:cs typeface="Times New Roman" panose="02020603050405020304"/>
                        </a:rPr>
                        <a:t>1997-05</a:t>
                      </a:r>
                      <a:endParaRPr lang="en-US"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zh-CN" sz="2000" b="1" kern="100" dirty="0">
                          <a:latin typeface="Calibri" panose="020F0502020204030204"/>
                          <a:ea typeface="宋体" panose="02010600030101010101" pitchFamily="2" charset="-122"/>
                          <a:cs typeface="Times New Roman" panose="02020603050405020304"/>
                        </a:rPr>
                        <a:t>化工</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r h="374650">
                <a:tc>
                  <a:txBody>
                    <a:bodyPr/>
                    <a:p>
                      <a:pPr algn="ctr">
                        <a:spcAft>
                          <a:spcPts val="0"/>
                        </a:spcAft>
                      </a:pPr>
                      <a:r>
                        <a:rPr lang="en-US" sz="2000" b="1" kern="100" dirty="0">
                          <a:latin typeface="Calibri" panose="020F0502020204030204"/>
                          <a:ea typeface="宋体" panose="02010600030101010101" pitchFamily="2" charset="-122"/>
                          <a:cs typeface="Times New Roman" panose="02020603050405020304"/>
                        </a:rPr>
                        <a:t>……</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r>
            </a:tbl>
          </a:graphicData>
        </a:graphic>
      </p:graphicFrame>
      <p:sp>
        <p:nvSpPr>
          <p:cNvPr id="91177" name="矩形 10"/>
          <p:cNvSpPr/>
          <p:nvPr/>
        </p:nvSpPr>
        <p:spPr>
          <a:xfrm>
            <a:off x="5087938" y="2998788"/>
            <a:ext cx="1949450" cy="368300"/>
          </a:xfrm>
          <a:prstGeom prst="rect">
            <a:avLst/>
          </a:prstGeom>
          <a:noFill/>
          <a:ln w="9525">
            <a:noFill/>
          </a:ln>
        </p:spPr>
        <p:txBody>
          <a:bodyPr wrap="none" anchor="t" anchorCtr="0">
            <a:spAutoFit/>
          </a:bodyPr>
          <a:p>
            <a:pPr lvl="1" indent="0" eaLnBrk="1" hangingPunct="1"/>
            <a:r>
              <a:rPr lang="en-US" altLang="zh-CN" b="1" dirty="0">
                <a:latin typeface="Arial" panose="020B0604020202020204" pitchFamily="34" charset="0"/>
                <a:ea typeface="宋体" panose="02010600030101010101" pitchFamily="2" charset="-122"/>
              </a:rPr>
              <a:t>STUDENT</a:t>
            </a:r>
            <a:r>
              <a:rPr lang="zh-CN" altLang="en-US" b="1" dirty="0">
                <a:latin typeface="Arial" panose="020B0604020202020204" pitchFamily="34" charset="0"/>
                <a:ea typeface="宋体" panose="02010600030101010101" pitchFamily="2" charset="-122"/>
              </a:rPr>
              <a:t>表</a:t>
            </a:r>
            <a:endParaRPr lang="zh-CN" altLang="en-US" b="1" dirty="0">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3217545" y="3501073"/>
          <a:ext cx="5521960" cy="1617980"/>
        </p:xfrm>
        <a:graphic>
          <a:graphicData uri="http://schemas.openxmlformats.org/drawingml/2006/table">
            <a:tbl>
              <a:tblPr firstRow="1" bandRow="1">
                <a:tableStyleId>{5C22544A-7EE6-4342-B048-85BDC9FD1C3A}</a:tableStyleId>
              </a:tblPr>
              <a:tblGrid>
                <a:gridCol w="1349375"/>
                <a:gridCol w="4172585"/>
              </a:tblGrid>
              <a:tr h="390525">
                <a:tc>
                  <a:txBody>
                    <a:bodyPr/>
                    <a:p>
                      <a:pPr algn="ctr">
                        <a:spcAft>
                          <a:spcPts val="0"/>
                        </a:spcAft>
                        <a:buNone/>
                      </a:pPr>
                      <a:r>
                        <a:rPr lang="zh-CN" sz="2000" kern="100" dirty="0">
                          <a:solidFill>
                            <a:schemeClr val="tx1"/>
                          </a:solidFill>
                          <a:latin typeface="Calibri" panose="020F0502020204030204"/>
                          <a:ea typeface="宋体" panose="02010600030101010101" pitchFamily="2" charset="-122"/>
                          <a:cs typeface="Times New Roman" panose="02020603050405020304"/>
                          <a:sym typeface="+mn-ea"/>
                        </a:rPr>
                        <a:t>学号</a:t>
                      </a:r>
                      <a:endParaRPr lang="zh-CN" altLang="en-US" sz="2000" b="1" kern="100" dirty="0">
                        <a:solidFill>
                          <a:schemeClr val="tx1"/>
                        </a:solidFill>
                        <a:latin typeface="Calibri" panose="020F0502020204030204"/>
                        <a:ea typeface="宋体" panose="02010600030101010101" pitchFamily="2" charset="-122"/>
                        <a:cs typeface="Times New Roman" panose="02020603050405020304"/>
                      </a:endParaRPr>
                    </a:p>
                  </a:txBody>
                  <a:tcPr marL="68588" marR="68588" marT="0" marB="0"/>
                </a:tc>
                <a:tc>
                  <a:txBody>
                    <a:bodyPr/>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奖励</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8" marR="68588" marT="0" marB="0"/>
                </a:tc>
              </a:tr>
              <a:tr h="446405">
                <a:tc>
                  <a:txBody>
                    <a:bodyPr/>
                    <a:p>
                      <a:pPr algn="ctr">
                        <a:spcAft>
                          <a:spcPts val="0"/>
                        </a:spcAft>
                      </a:pPr>
                      <a:r>
                        <a:rPr lang="en-US" sz="2000" b="1" kern="100" dirty="0">
                          <a:latin typeface="Calibri" panose="020F0502020204030204"/>
                          <a:ea typeface="宋体" panose="02010600030101010101" pitchFamily="2" charset="-122"/>
                          <a:cs typeface="Times New Roman" panose="02020603050405020304"/>
                        </a:rPr>
                        <a:t>20100001</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just">
                        <a:spcAft>
                          <a:spcPts val="0"/>
                        </a:spcAft>
                      </a:pPr>
                      <a:r>
                        <a:rPr lang="en-US" sz="2000" b="1" kern="100" dirty="0">
                          <a:latin typeface="Calibri" panose="020F0502020204030204"/>
                          <a:ea typeface="宋体" panose="02010600030101010101" pitchFamily="2" charset="-122"/>
                          <a:cs typeface="Times New Roman" panose="02020603050405020304"/>
                        </a:rPr>
                        <a:t>2011</a:t>
                      </a:r>
                      <a:r>
                        <a:rPr lang="zh-CN" sz="2000" b="1" kern="100" dirty="0">
                          <a:latin typeface="Calibri" panose="020F0502020204030204"/>
                          <a:ea typeface="宋体" panose="02010600030101010101" pitchFamily="2" charset="-122"/>
                          <a:cs typeface="Times New Roman" panose="02020603050405020304"/>
                        </a:rPr>
                        <a:t>校奖学金，</a:t>
                      </a:r>
                      <a:r>
                        <a:rPr lang="en-US" sz="2000" b="1" kern="100" dirty="0">
                          <a:latin typeface="Calibri" panose="020F0502020204030204"/>
                          <a:ea typeface="宋体" panose="02010600030101010101" pitchFamily="2" charset="-122"/>
                          <a:cs typeface="Times New Roman" panose="02020603050405020304"/>
                        </a:rPr>
                        <a:t>2012</a:t>
                      </a:r>
                      <a:r>
                        <a:rPr lang="zh-CN" sz="2000" b="1" kern="100" dirty="0">
                          <a:latin typeface="Calibri" panose="020F0502020204030204"/>
                          <a:ea typeface="宋体" panose="02010600030101010101" pitchFamily="2" charset="-122"/>
                          <a:cs typeface="Times New Roman" panose="02020603050405020304"/>
                        </a:rPr>
                        <a:t>国家奖学金</a:t>
                      </a:r>
                      <a:endParaRPr lang="zh-CN" sz="2000" b="1" kern="100" dirty="0">
                        <a:latin typeface="Calibri" panose="020F0502020204030204"/>
                        <a:ea typeface="宋体" panose="02010600030101010101" pitchFamily="2" charset="-122"/>
                        <a:cs typeface="Times New Roman" panose="02020603050405020304"/>
                      </a:endParaRPr>
                    </a:p>
                  </a:txBody>
                  <a:tcPr marL="68588" marR="68588" marT="0" marB="0"/>
                </a:tc>
              </a:tr>
              <a:tr h="390525">
                <a:tc>
                  <a:txBody>
                    <a:bodyPr/>
                    <a:p>
                      <a:pPr algn="ctr">
                        <a:spcAft>
                          <a:spcPts val="0"/>
                        </a:spcAft>
                      </a:pPr>
                      <a:r>
                        <a:rPr lang="en-US" sz="2000" b="1" kern="100" dirty="0">
                          <a:latin typeface="Calibri" panose="020F0502020204030204"/>
                          <a:ea typeface="宋体" panose="02010600030101010101" pitchFamily="2" charset="-122"/>
                          <a:cs typeface="Times New Roman" panose="02020603050405020304"/>
                        </a:rPr>
                        <a:t>20100100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p>
                      <a:pPr algn="just">
                        <a:spcAft>
                          <a:spcPts val="0"/>
                        </a:spcAft>
                      </a:pPr>
                      <a:r>
                        <a:rPr lang="en-US" sz="2000" b="1" kern="100" dirty="0">
                          <a:latin typeface="Calibri" panose="020F0502020204030204"/>
                          <a:ea typeface="宋体" panose="02010600030101010101" pitchFamily="2" charset="-122"/>
                          <a:cs typeface="Times New Roman" panose="02020603050405020304"/>
                        </a:rPr>
                        <a:t>2012</a:t>
                      </a:r>
                      <a:r>
                        <a:rPr lang="zh-CN" sz="2000" b="1" kern="100" dirty="0">
                          <a:latin typeface="Calibri" panose="020F0502020204030204"/>
                          <a:ea typeface="宋体" panose="02010600030101010101" pitchFamily="2" charset="-122"/>
                          <a:cs typeface="Times New Roman" panose="02020603050405020304"/>
                        </a:rPr>
                        <a:t>校优秀学生</a:t>
                      </a:r>
                      <a:endParaRPr lang="zh-CN" sz="2000" b="1" kern="100" dirty="0">
                        <a:latin typeface="Calibri" panose="020F0502020204030204"/>
                        <a:ea typeface="宋体" panose="02010600030101010101" pitchFamily="2" charset="-122"/>
                        <a:cs typeface="Times New Roman" panose="02020603050405020304"/>
                      </a:endParaRPr>
                    </a:p>
                  </a:txBody>
                  <a:tcPr marL="68588" marR="68588" marT="0" marB="0"/>
                </a:tc>
              </a:tr>
              <a:tr h="390525">
                <a:tc>
                  <a:txBody>
                    <a:bodyPr/>
                    <a:p>
                      <a:pPr algn="ctr">
                        <a:spcAft>
                          <a:spcPts val="0"/>
                        </a:spcAft>
                      </a:pPr>
                      <a:r>
                        <a:rPr lang="en-US" sz="2000" b="1" kern="100">
                          <a:latin typeface="Calibri" panose="020F0502020204030204"/>
                          <a:ea typeface="宋体" panose="02010600030101010101" pitchFamily="2" charset="-122"/>
                          <a:cs typeface="Times New Roman" panose="02020603050405020304"/>
                        </a:rPr>
                        <a:t>20100234</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p>
                      <a:pPr algn="just">
                        <a:spcAft>
                          <a:spcPts val="0"/>
                        </a:spcAft>
                        <a:buNone/>
                      </a:pPr>
                      <a:r>
                        <a:rPr lang="zh-CN" altLang="en-US" sz="2000" b="1" kern="100" dirty="0">
                          <a:latin typeface="Calibri" panose="020F0502020204030204"/>
                          <a:ea typeface="宋体" panose="02010600030101010101" pitchFamily="2" charset="-122"/>
                          <a:cs typeface="Times New Roman" panose="02020603050405020304"/>
                        </a:rPr>
                        <a:t>无</a:t>
                      </a:r>
                      <a:endParaRPr lang="zh-CN" altLang="en-US" sz="2000" b="1" kern="100" dirty="0">
                        <a:latin typeface="Calibri" panose="020F0502020204030204"/>
                        <a:ea typeface="宋体" panose="02010600030101010101" pitchFamily="2" charset="-122"/>
                        <a:cs typeface="Times New Roman" panose="02020603050405020304"/>
                      </a:endParaRPr>
                    </a:p>
                  </a:txBody>
                  <a:tcPr marL="68588" marR="68588" marT="0" marB="0"/>
                </a:tc>
              </a:tr>
            </a:tbl>
          </a:graphicData>
        </a:graphic>
      </p:graphicFrame>
      <p:sp>
        <p:nvSpPr>
          <p:cNvPr id="91195" name="矩形 7"/>
          <p:cNvSpPr/>
          <p:nvPr/>
        </p:nvSpPr>
        <p:spPr>
          <a:xfrm>
            <a:off x="5463858" y="5301298"/>
            <a:ext cx="1263650" cy="368300"/>
          </a:xfrm>
          <a:prstGeom prst="rect">
            <a:avLst/>
          </a:prstGeom>
          <a:noFill/>
          <a:ln w="9525">
            <a:noFill/>
          </a:ln>
        </p:spPr>
        <p:txBody>
          <a:bodyPr wrap="none" anchor="t" anchorCtr="0">
            <a:spAutoFit/>
          </a:bodyPr>
          <a:p>
            <a:r>
              <a:rPr lang="en-US" altLang="zh-CN" b="1" dirty="0">
                <a:latin typeface="Arial" panose="020B0604020202020204" pitchFamily="34" charset="0"/>
                <a:ea typeface="宋体" panose="02010600030101010101" pitchFamily="2" charset="-122"/>
              </a:rPr>
              <a:t>AWARD表</a:t>
            </a:r>
            <a:endParaRPr lang="en-US" altLang="zh-CN" b="1" dirty="0">
              <a:latin typeface="Arial" panose="020B0604020202020204" pitchFamily="34" charset="0"/>
              <a:ea typeface="宋体" panose="02010600030101010101" pitchFamily="2" charset="-122"/>
            </a:endParaRPr>
          </a:p>
        </p:txBody>
      </p:sp>
      <p:sp>
        <p:nvSpPr>
          <p:cNvPr id="5" name="矩形 4"/>
          <p:cNvSpPr/>
          <p:nvPr/>
        </p:nvSpPr>
        <p:spPr>
          <a:xfrm>
            <a:off x="8975725" y="909638"/>
            <a:ext cx="914400" cy="395287"/>
          </a:xfrm>
          <a:prstGeom prst="rect">
            <a:avLst/>
          </a:prstGeom>
          <a:noFill/>
          <a:ln w="9525">
            <a:noFill/>
          </a:ln>
        </p:spPr>
        <p:txBody>
          <a:bodyPr wrap="square" lIns="91440" tIns="45720" rIns="91440" bIns="45720" anchor="t" anchorCtr="0"/>
          <a:p>
            <a:pPr>
              <a:buClrTx/>
            </a:pPr>
            <a:r>
              <a:rPr lang="zh-CN" altLang="en-US">
                <a:solidFill>
                  <a:srgbClr val="FF0000"/>
                </a:solidFill>
                <a:latin typeface="Arial" panose="020B0604020202020204" pitchFamily="34" charset="0"/>
                <a:ea typeface="宋体" panose="02010600030101010101" pitchFamily="2" charset="-122"/>
              </a:rPr>
              <a:t>定长</a:t>
            </a:r>
            <a:endParaRPr lang="zh-CN" altLang="en-US">
              <a:solidFill>
                <a:srgbClr val="FF0000"/>
              </a:solidFill>
              <a:latin typeface="Arial" panose="020B0604020202020204" pitchFamily="34" charset="0"/>
              <a:ea typeface="宋体" panose="02010600030101010101" pitchFamily="2" charset="-122"/>
            </a:endParaRPr>
          </a:p>
        </p:txBody>
      </p:sp>
      <p:sp>
        <p:nvSpPr>
          <p:cNvPr id="6" name="矩形 5"/>
          <p:cNvSpPr/>
          <p:nvPr/>
        </p:nvSpPr>
        <p:spPr>
          <a:xfrm>
            <a:off x="8832533" y="3572828"/>
            <a:ext cx="914400" cy="395287"/>
          </a:xfrm>
          <a:prstGeom prst="rect">
            <a:avLst/>
          </a:prstGeom>
          <a:noFill/>
          <a:ln w="9525">
            <a:noFill/>
          </a:ln>
        </p:spPr>
        <p:txBody>
          <a:bodyPr wrap="square" lIns="91440" tIns="45720" rIns="91440" bIns="45720" anchor="t" anchorCtr="0"/>
          <a:p>
            <a:pPr>
              <a:buClrTx/>
            </a:pPr>
            <a:r>
              <a:rPr lang="zh-CN" altLang="en-US">
                <a:solidFill>
                  <a:srgbClr val="FF0000"/>
                </a:solidFill>
                <a:latin typeface="Arial" panose="020B0604020202020204" pitchFamily="34" charset="0"/>
                <a:ea typeface="宋体" panose="02010600030101010101" pitchFamily="2" charset="-122"/>
              </a:rPr>
              <a:t>变长</a:t>
            </a:r>
            <a:endParaRPr lang="zh-CN" altLang="en-US">
              <a:solidFill>
                <a:srgbClr val="FF0000"/>
              </a:solidFill>
              <a:latin typeface="Arial" panose="020B0604020202020204" pitchFamily="34" charset="0"/>
              <a:ea typeface="宋体" panose="02010600030101010101" pitchFamily="2" charset="-122"/>
            </a:endParaRPr>
          </a:p>
        </p:txBody>
      </p:sp>
      <p:sp>
        <p:nvSpPr>
          <p:cNvPr id="8" name="矩形 7"/>
          <p:cNvSpPr/>
          <p:nvPr/>
        </p:nvSpPr>
        <p:spPr>
          <a:xfrm>
            <a:off x="3576320" y="5805170"/>
            <a:ext cx="5473700" cy="442913"/>
          </a:xfrm>
          <a:prstGeom prst="rect">
            <a:avLst/>
          </a:prstGeom>
          <a:solidFill>
            <a:schemeClr val="bg1"/>
          </a:solidFill>
          <a:ln w="9525">
            <a:noFill/>
          </a:ln>
        </p:spPr>
        <p:txBody>
          <a:bodyPr wrap="square" lIns="91440" tIns="45720" rIns="91440" bIns="45720" anchor="t" anchorCtr="0"/>
          <a:p>
            <a:pPr>
              <a:buClrTx/>
            </a:pPr>
            <a:r>
              <a:rPr lang="en-US" altLang="zh-CN">
                <a:solidFill>
                  <a:schemeClr val="tx1"/>
                </a:solidFill>
                <a:latin typeface="Arial" panose="020B0604020202020204" pitchFamily="34" charset="0"/>
                <a:ea typeface="宋体" panose="02010600030101010101" pitchFamily="2" charset="-122"/>
              </a:rPr>
              <a:t>select </a:t>
            </a:r>
            <a:r>
              <a:rPr lang="zh-CN" altLang="en-US">
                <a:solidFill>
                  <a:schemeClr val="tx1"/>
                </a:solidFill>
                <a:latin typeface="Arial" panose="020B0604020202020204" pitchFamily="34" charset="0"/>
                <a:ea typeface="宋体" panose="02010600030101010101" pitchFamily="2" charset="-122"/>
              </a:rPr>
              <a:t>奖励 </a:t>
            </a:r>
            <a:r>
              <a:rPr lang="en-US" altLang="zh-CN">
                <a:solidFill>
                  <a:schemeClr val="tx1"/>
                </a:solidFill>
                <a:latin typeface="Arial" panose="020B0604020202020204" pitchFamily="34" charset="0"/>
                <a:ea typeface="宋体" panose="02010600030101010101" pitchFamily="2" charset="-122"/>
              </a:rPr>
              <a:t>from AWARD WHERE </a:t>
            </a:r>
            <a:r>
              <a:rPr lang="zh-CN" altLang="en-US">
                <a:solidFill>
                  <a:schemeClr val="tx1"/>
                </a:solidFill>
                <a:latin typeface="Arial" panose="020B0604020202020204" pitchFamily="34" charset="0"/>
                <a:ea typeface="宋体" panose="02010600030101010101" pitchFamily="2" charset="-122"/>
              </a:rPr>
              <a:t>学号</a:t>
            </a:r>
            <a:r>
              <a:rPr lang="en-US" altLang="zh-CN">
                <a:solidFill>
                  <a:schemeClr val="tx1"/>
                </a:solidFill>
                <a:latin typeface="Arial" panose="020B0604020202020204" pitchFamily="34" charset="0"/>
                <a:ea typeface="宋体" panose="02010600030101010101" pitchFamily="2" charset="-122"/>
              </a:rPr>
              <a:t>=20100100;</a:t>
            </a:r>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8" grpId="0" bldLvl="0" animBg="1"/>
      <p:bldP spid="8"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a:xfrm>
            <a:off x="1199457" y="-39687"/>
            <a:ext cx="10153128" cy="1138237"/>
          </a:xfrm>
        </p:spPr>
        <p:txBody>
          <a:bodyPr vert="horz" wrap="square" lIns="91440" tIns="45720" rIns="91440" bIns="45720" anchor="ctr" anchorCtr="0"/>
          <a:lstStyle/>
          <a:p>
            <a:pPr eaLnBrk="1" hangingPunct="1"/>
            <a:r>
              <a:rPr lang="zh-CN" altLang="en-US" sz="3600" dirty="0"/>
              <a:t>（</a:t>
            </a:r>
            <a:r>
              <a:rPr lang="en-US" altLang="zh-CN" sz="3600" dirty="0"/>
              <a:t>2</a:t>
            </a:r>
            <a:r>
              <a:rPr lang="zh-CN" altLang="en-US" sz="3600" dirty="0"/>
              <a:t>）数据的共享性强，冗余度低且易于扩充</a:t>
            </a:r>
            <a:endParaRPr lang="zh-CN" altLang="en-US" sz="3600" dirty="0"/>
          </a:p>
        </p:txBody>
      </p:sp>
      <p:sp>
        <p:nvSpPr>
          <p:cNvPr id="73730" name="Rectangle 3"/>
          <p:cNvSpPr>
            <a:spLocks noGrp="1"/>
          </p:cNvSpPr>
          <p:nvPr>
            <p:ph idx="1"/>
          </p:nvPr>
        </p:nvSpPr>
        <p:spPr>
          <a:xfrm>
            <a:off x="767715" y="1098550"/>
            <a:ext cx="11174730" cy="5123815"/>
          </a:xfrm>
          <a:solidFill>
            <a:schemeClr val="bg1"/>
          </a:solidFill>
        </p:spPr>
        <p:txBody>
          <a:bodyPr vert="horz" wrap="square" lIns="91440" tIns="45720" rIns="91440" bIns="45720" anchor="t" anchorCtr="0"/>
          <a:lstStyle/>
          <a:p>
            <a:pPr eaLnBrk="1" hangingPunct="1">
              <a:lnSpc>
                <a:spcPct val="150000"/>
              </a:lnSpc>
            </a:pPr>
            <a:r>
              <a:rPr lang="zh-CN" altLang="en-US" dirty="0"/>
              <a:t>数据面向整个系统，可以被多个用户、多个应用</a:t>
            </a:r>
            <a:r>
              <a:rPr lang="zh-CN" altLang="zh-CN" dirty="0"/>
              <a:t>、使用不同的接口、不同的编程语言</a:t>
            </a:r>
            <a:r>
              <a:rPr lang="zh-CN" altLang="en-US" dirty="0"/>
              <a:t>共享使用。</a:t>
            </a:r>
            <a:endParaRPr lang="zh-CN" altLang="en-US" dirty="0"/>
          </a:p>
          <a:p>
            <a:pPr eaLnBrk="1" hangingPunct="1">
              <a:lnSpc>
                <a:spcPct val="150000"/>
              </a:lnSpc>
            </a:pPr>
            <a:r>
              <a:rPr lang="zh-CN" altLang="en-US" dirty="0"/>
              <a:t>数据共享的好处</a:t>
            </a:r>
            <a:endParaRPr lang="zh-CN" altLang="en-US" dirty="0"/>
          </a:p>
          <a:p>
            <a:pPr lvl="1" eaLnBrk="1" hangingPunct="1">
              <a:lnSpc>
                <a:spcPct val="150000"/>
              </a:lnSpc>
            </a:pPr>
            <a:r>
              <a:rPr lang="zh-CN" altLang="en-US" dirty="0" smtClean="0"/>
              <a:t> 减少</a:t>
            </a:r>
            <a:r>
              <a:rPr lang="zh-CN" altLang="en-US" dirty="0"/>
              <a:t>数据冗余，节约存储空间</a:t>
            </a:r>
            <a:endParaRPr lang="zh-CN" altLang="en-US" dirty="0"/>
          </a:p>
          <a:p>
            <a:pPr lvl="1" eaLnBrk="1" hangingPunct="1">
              <a:lnSpc>
                <a:spcPct val="150000"/>
              </a:lnSpc>
            </a:pPr>
            <a:r>
              <a:rPr lang="zh-CN" altLang="en-US" dirty="0" smtClean="0"/>
              <a:t> 避免</a:t>
            </a:r>
            <a:r>
              <a:rPr lang="zh-CN" altLang="en-US" dirty="0"/>
              <a:t>数据之间的不相容性与不一致性 </a:t>
            </a:r>
            <a:endParaRPr lang="zh-CN" altLang="en-US" dirty="0"/>
          </a:p>
          <a:p>
            <a:pPr lvl="1" eaLnBrk="1" hangingPunct="1">
              <a:lnSpc>
                <a:spcPct val="150000"/>
              </a:lnSpc>
            </a:pPr>
            <a:r>
              <a:rPr lang="zh-CN" altLang="en-US" dirty="0" smtClean="0"/>
              <a:t> 使</a:t>
            </a:r>
            <a:r>
              <a:rPr lang="zh-CN" altLang="en-US" dirty="0"/>
              <a:t>系统易于扩充</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3</a:t>
            </a:r>
            <a:r>
              <a:rPr lang="zh-CN" altLang="en-US" sz="3600" dirty="0"/>
              <a:t>）数据的独立性强</a:t>
            </a:r>
            <a:endParaRPr lang="zh-CN" altLang="en-US" sz="3600" dirty="0"/>
          </a:p>
        </p:txBody>
      </p:sp>
      <p:sp>
        <p:nvSpPr>
          <p:cNvPr id="74754" name="Rectangle 3"/>
          <p:cNvSpPr>
            <a:spLocks noGrp="1"/>
          </p:cNvSpPr>
          <p:nvPr>
            <p:ph idx="1"/>
          </p:nvPr>
        </p:nvSpPr>
        <p:spPr>
          <a:xfrm>
            <a:off x="1127760" y="1098550"/>
            <a:ext cx="10812780" cy="5304155"/>
          </a:xfrm>
          <a:solidFill>
            <a:schemeClr val="bg1"/>
          </a:solidFill>
        </p:spPr>
        <p:txBody>
          <a:bodyPr vert="horz" wrap="square" lIns="91440" tIns="45720" rIns="91440" bIns="45720" anchor="t" anchorCtr="0"/>
          <a:lstStyle/>
          <a:p>
            <a:pPr eaLnBrk="1" hangingPunct="1">
              <a:lnSpc>
                <a:spcPct val="130000"/>
              </a:lnSpc>
              <a:spcBef>
                <a:spcPct val="0"/>
              </a:spcBef>
            </a:pPr>
            <a:r>
              <a:rPr lang="zh-CN" altLang="en-US" dirty="0"/>
              <a:t>物理独立性</a:t>
            </a:r>
            <a:endParaRPr lang="zh-CN" altLang="en-US" dirty="0"/>
          </a:p>
          <a:p>
            <a:pPr lvl="1" eaLnBrk="1" hangingPunct="1">
              <a:lnSpc>
                <a:spcPct val="130000"/>
              </a:lnSpc>
              <a:spcBef>
                <a:spcPct val="0"/>
              </a:spcBef>
            </a:pPr>
            <a:r>
              <a:rPr lang="zh-CN" altLang="en-US" dirty="0" smtClean="0"/>
              <a:t> 用户</a:t>
            </a:r>
            <a:r>
              <a:rPr lang="zh-CN" altLang="en-US" dirty="0"/>
              <a:t>的应用程序与数据库中数据的物理存储是相互独立的</a:t>
            </a:r>
            <a:endParaRPr lang="en-US" altLang="zh-CN" dirty="0"/>
          </a:p>
          <a:p>
            <a:pPr lvl="1" eaLnBrk="1" hangingPunct="1">
              <a:lnSpc>
                <a:spcPct val="130000"/>
              </a:lnSpc>
              <a:spcBef>
                <a:spcPct val="0"/>
              </a:spcBef>
            </a:pPr>
            <a:r>
              <a:rPr lang="zh-CN" altLang="en-US" dirty="0" smtClean="0"/>
              <a:t> 当</a:t>
            </a:r>
            <a:r>
              <a:rPr lang="zh-CN" altLang="en-US" dirty="0"/>
              <a:t>数据的物理存储改变了，应用程序不用改变。</a:t>
            </a:r>
            <a:endParaRPr lang="zh-CN" altLang="en-US" dirty="0"/>
          </a:p>
          <a:p>
            <a:pPr algn="just" eaLnBrk="1" hangingPunct="1">
              <a:lnSpc>
                <a:spcPct val="130000"/>
              </a:lnSpc>
              <a:spcBef>
                <a:spcPct val="0"/>
              </a:spcBef>
            </a:pPr>
            <a:r>
              <a:rPr lang="zh-CN" altLang="en-US" dirty="0"/>
              <a:t>逻辑独立性</a:t>
            </a:r>
            <a:endParaRPr lang="zh-CN" altLang="en-US" dirty="0"/>
          </a:p>
          <a:p>
            <a:pPr lvl="1" algn="just" eaLnBrk="1" hangingPunct="1">
              <a:lnSpc>
                <a:spcPct val="130000"/>
              </a:lnSpc>
              <a:spcBef>
                <a:spcPct val="0"/>
              </a:spcBef>
            </a:pPr>
            <a:r>
              <a:rPr lang="zh-CN" altLang="en-US" dirty="0" smtClean="0"/>
              <a:t> 指</a:t>
            </a:r>
            <a:r>
              <a:rPr lang="zh-CN" altLang="en-US" dirty="0"/>
              <a:t>用户的应用程序与数据库的逻辑结构是相互独立的。</a:t>
            </a:r>
            <a:endParaRPr lang="en-US" altLang="zh-CN" dirty="0"/>
          </a:p>
          <a:p>
            <a:pPr lvl="1" algn="just" eaLnBrk="1" hangingPunct="1">
              <a:lnSpc>
                <a:spcPct val="130000"/>
              </a:lnSpc>
              <a:spcBef>
                <a:spcPct val="0"/>
              </a:spcBef>
            </a:pPr>
            <a:r>
              <a:rPr lang="zh-CN" altLang="en-US" dirty="0" smtClean="0"/>
              <a:t> 数据</a:t>
            </a:r>
            <a:r>
              <a:rPr lang="zh-CN" altLang="en-US" dirty="0"/>
              <a:t>的逻辑结构改变了，应用程序不用改变。 </a:t>
            </a:r>
            <a:endParaRPr lang="zh-CN" altLang="en-US" dirty="0"/>
          </a:p>
          <a:p>
            <a:pPr algn="just" eaLnBrk="1" hangingPunct="1">
              <a:lnSpc>
                <a:spcPct val="150000"/>
              </a:lnSpc>
              <a:spcBef>
                <a:spcPct val="0"/>
              </a:spcBef>
            </a:pPr>
            <a:r>
              <a:rPr lang="zh-CN" altLang="en-US" dirty="0"/>
              <a:t>数据独立性由数据库管理系统的两级映像功能来保证</a:t>
            </a:r>
            <a:endParaRPr lang="zh-CN" altLang="en-US" dirty="0"/>
          </a:p>
          <a:p>
            <a:pPr lvl="1" algn="just" eaLnBrk="1" hangingPunct="1">
              <a:lnSpc>
                <a:spcPct val="130000"/>
              </a:lnSpc>
              <a:spcBef>
                <a:spcPct val="0"/>
              </a:spcBef>
            </a:pPr>
            <a:endParaRPr lang="en-US" altLang="zh-CN"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a:xfrm>
            <a:off x="1416050" y="260351"/>
            <a:ext cx="9251950" cy="563563"/>
          </a:xfrm>
        </p:spPr>
        <p:txBody>
          <a:bodyPr vert="horz" wrap="square" lIns="91440" tIns="45720" rIns="91440" bIns="45720" anchor="ctr" anchorCtr="0">
            <a:normAutofit fontScale="90000"/>
          </a:bodyPr>
          <a:lstStyle/>
          <a:p>
            <a:pPr eaLnBrk="1" hangingPunct="1"/>
            <a:r>
              <a:rPr lang="zh-CN" altLang="en-US" sz="3600" dirty="0"/>
              <a:t>（</a:t>
            </a:r>
            <a:r>
              <a:rPr lang="en-US" altLang="zh-CN" sz="3600" dirty="0"/>
              <a:t>4</a:t>
            </a:r>
            <a:r>
              <a:rPr lang="zh-CN" altLang="en-US" sz="3600" dirty="0"/>
              <a:t>）数据由数据库管理系统统一管理和控制</a:t>
            </a:r>
            <a:endParaRPr lang="zh-CN" altLang="en-US" sz="3600" dirty="0"/>
          </a:p>
        </p:txBody>
      </p:sp>
      <p:sp>
        <p:nvSpPr>
          <p:cNvPr id="75778" name="Rectangle 3"/>
          <p:cNvSpPr>
            <a:spLocks noGrp="1"/>
          </p:cNvSpPr>
          <p:nvPr>
            <p:ph idx="1"/>
          </p:nvPr>
        </p:nvSpPr>
        <p:spPr>
          <a:xfrm>
            <a:off x="1236665" y="1052513"/>
            <a:ext cx="10619975" cy="5141912"/>
          </a:xfrm>
          <a:solidFill>
            <a:schemeClr val="bg1"/>
          </a:solidFill>
        </p:spPr>
        <p:txBody>
          <a:bodyPr vert="horz" wrap="square" lIns="91440" tIns="45720" rIns="91440" bIns="45720" anchor="t" anchorCtr="0"/>
          <a:lstStyle/>
          <a:p>
            <a:pPr algn="just" eaLnBrk="1" hangingPunct="1">
              <a:lnSpc>
                <a:spcPct val="120000"/>
              </a:lnSpc>
              <a:spcBef>
                <a:spcPct val="0"/>
              </a:spcBef>
            </a:pPr>
            <a:r>
              <a:rPr lang="zh-CN" altLang="en-US" dirty="0"/>
              <a:t>数据库管理系统提供的数据控制功能</a:t>
            </a:r>
            <a:endParaRPr lang="zh-CN" altLang="en-US" dirty="0"/>
          </a:p>
          <a:p>
            <a:pPr lvl="1" eaLnBrk="1" hangingPunct="1">
              <a:lnSpc>
                <a:spcPct val="130000"/>
              </a:lnSpc>
              <a:spcBef>
                <a:spcPct val="0"/>
              </a:spcBef>
            </a:pPr>
            <a:r>
              <a:rPr lang="zh-CN" altLang="en-US" dirty="0">
                <a:latin typeface="宋体" panose="02010600030101010101" pitchFamily="2" charset="-122"/>
              </a:rPr>
              <a:t>①</a:t>
            </a:r>
            <a:r>
              <a:rPr lang="zh-CN" altLang="en-US" dirty="0"/>
              <a:t>数据的安全性（</a:t>
            </a:r>
            <a:r>
              <a:rPr lang="en-US" altLang="zh-CN" dirty="0"/>
              <a:t>security</a:t>
            </a:r>
            <a:r>
              <a:rPr lang="zh-CN" altLang="en-US" dirty="0"/>
              <a:t>）保护</a:t>
            </a:r>
            <a:endParaRPr lang="zh-CN" altLang="en-US" dirty="0"/>
          </a:p>
          <a:p>
            <a:pPr lvl="2" algn="just" eaLnBrk="1" hangingPunct="1">
              <a:lnSpc>
                <a:spcPct val="120000"/>
              </a:lnSpc>
              <a:spcBef>
                <a:spcPct val="0"/>
              </a:spcBef>
              <a:buSzPct val="87000"/>
              <a:buNone/>
            </a:pPr>
            <a:r>
              <a:rPr lang="zh-CN" altLang="en-US" sz="2200" dirty="0"/>
              <a:t>保护数据以防止不合法的使用造成数据的泄密和破坏</a:t>
            </a:r>
            <a:endParaRPr lang="zh-CN" altLang="en-US" sz="2200" dirty="0"/>
          </a:p>
          <a:p>
            <a:pPr lvl="1" eaLnBrk="1" hangingPunct="1">
              <a:lnSpc>
                <a:spcPct val="130000"/>
              </a:lnSpc>
              <a:spcBef>
                <a:spcPct val="0"/>
              </a:spcBef>
            </a:pPr>
            <a:r>
              <a:rPr lang="zh-CN" altLang="en-US" dirty="0">
                <a:latin typeface="宋体" panose="02010600030101010101" pitchFamily="2" charset="-122"/>
              </a:rPr>
              <a:t>②</a:t>
            </a:r>
            <a:r>
              <a:rPr lang="zh-CN" altLang="en-US" dirty="0"/>
              <a:t>数据的完整性（</a:t>
            </a:r>
            <a:r>
              <a:rPr lang="en-US" altLang="zh-CN" dirty="0"/>
              <a:t>integrity</a:t>
            </a:r>
            <a:r>
              <a:rPr lang="zh-CN" altLang="en-US" dirty="0"/>
              <a:t>）检查</a:t>
            </a:r>
            <a:endParaRPr lang="zh-CN" altLang="en-US" dirty="0"/>
          </a:p>
          <a:p>
            <a:pPr lvl="2" algn="just" eaLnBrk="1" hangingPunct="1">
              <a:lnSpc>
                <a:spcPct val="120000"/>
              </a:lnSpc>
              <a:spcBef>
                <a:spcPct val="0"/>
              </a:spcBef>
              <a:buSzPct val="87000"/>
              <a:buNone/>
            </a:pPr>
            <a:r>
              <a:rPr lang="zh-CN" altLang="en-US" sz="2200" dirty="0"/>
              <a:t>保证数据的正确性、有效性和相容性</a:t>
            </a:r>
            <a:endParaRPr lang="zh-CN" altLang="en-US" sz="2200" dirty="0"/>
          </a:p>
          <a:p>
            <a:pPr lvl="1" eaLnBrk="1" hangingPunct="1">
              <a:lnSpc>
                <a:spcPct val="130000"/>
              </a:lnSpc>
              <a:spcBef>
                <a:spcPct val="0"/>
              </a:spcBef>
            </a:pPr>
            <a:r>
              <a:rPr lang="zh-CN" altLang="en-US" dirty="0">
                <a:latin typeface="宋体" panose="02010600030101010101" pitchFamily="2" charset="-122"/>
              </a:rPr>
              <a:t>③</a:t>
            </a:r>
            <a:r>
              <a:rPr lang="zh-CN" altLang="en-US" dirty="0"/>
              <a:t>数据的并发控制</a:t>
            </a:r>
            <a:endParaRPr lang="zh-CN" altLang="en-US" dirty="0"/>
          </a:p>
          <a:p>
            <a:pPr lvl="2" algn="just" eaLnBrk="1" hangingPunct="1">
              <a:lnSpc>
                <a:spcPct val="120000"/>
              </a:lnSpc>
              <a:spcBef>
                <a:spcPct val="0"/>
              </a:spcBef>
              <a:buSzPct val="87000"/>
              <a:buNone/>
            </a:pPr>
            <a:r>
              <a:rPr lang="zh-CN" altLang="en-US" sz="2200" dirty="0"/>
              <a:t>对多用户的并发操作加以控制和协调，防止相互干扰而得到错误的结果</a:t>
            </a:r>
            <a:endParaRPr lang="zh-CN" altLang="en-US" sz="2200" dirty="0"/>
          </a:p>
          <a:p>
            <a:pPr lvl="1" eaLnBrk="1" hangingPunct="1">
              <a:lnSpc>
                <a:spcPct val="130000"/>
              </a:lnSpc>
              <a:spcBef>
                <a:spcPct val="0"/>
              </a:spcBef>
            </a:pPr>
            <a:r>
              <a:rPr lang="zh-CN" altLang="en-US" dirty="0">
                <a:latin typeface="宋体" panose="02010600030101010101" pitchFamily="2" charset="-122"/>
              </a:rPr>
              <a:t>④</a:t>
            </a:r>
            <a:r>
              <a:rPr lang="zh-CN" altLang="en-US" dirty="0"/>
              <a:t>数据库的恢复（</a:t>
            </a:r>
            <a:r>
              <a:rPr lang="en-US" altLang="zh-CN" dirty="0"/>
              <a:t>recovery</a:t>
            </a:r>
            <a:r>
              <a:rPr lang="zh-CN" altLang="en-US" dirty="0"/>
              <a:t>）</a:t>
            </a:r>
            <a:endParaRPr lang="zh-CN" altLang="en-US" dirty="0"/>
          </a:p>
          <a:p>
            <a:pPr lvl="2" algn="just" eaLnBrk="1" hangingPunct="1">
              <a:lnSpc>
                <a:spcPct val="120000"/>
              </a:lnSpc>
              <a:spcBef>
                <a:spcPct val="0"/>
              </a:spcBef>
              <a:buSzPct val="87000"/>
              <a:buNone/>
            </a:pPr>
            <a:r>
              <a:rPr lang="zh-CN" altLang="en-US" sz="2200" dirty="0"/>
              <a:t>将数据库从错误状态恢复到某一已知的正确状态（完整状态或一致状态）</a:t>
            </a:r>
            <a:endParaRPr lang="zh-CN" altLang="en-US"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p:cNvSpPr>
          <p:nvPr>
            <p:ph type="title"/>
          </p:nvPr>
        </p:nvSpPr>
        <p:spPr>
          <a:xfrm>
            <a:off x="1489075" y="188913"/>
            <a:ext cx="9359900" cy="563562"/>
          </a:xfrm>
        </p:spPr>
        <p:txBody>
          <a:bodyPr vert="horz" wrap="square" lIns="91440" tIns="45720" rIns="91440" bIns="45720" anchor="ctr" anchorCtr="0">
            <a:normAutofit fontScale="90000"/>
          </a:bodyPr>
          <a:lstStyle/>
          <a:p>
            <a:pPr eaLnBrk="1" hangingPunct="1"/>
            <a:r>
              <a:rPr lang="zh-CN" altLang="en-US" sz="3500" dirty="0"/>
              <a:t>应用程序与数据的对应关系（数据库系统阶段）</a:t>
            </a:r>
            <a:endParaRPr lang="en-US" altLang="zh-CN" sz="3500" dirty="0"/>
          </a:p>
        </p:txBody>
      </p:sp>
      <p:grpSp>
        <p:nvGrpSpPr>
          <p:cNvPr id="76802" name="Group 41"/>
          <p:cNvGrpSpPr/>
          <p:nvPr/>
        </p:nvGrpSpPr>
        <p:grpSpPr>
          <a:xfrm>
            <a:off x="2782888" y="1916113"/>
            <a:ext cx="6138862" cy="3592512"/>
            <a:chOff x="1216" y="1162"/>
            <a:chExt cx="3867" cy="2263"/>
          </a:xfrm>
        </p:grpSpPr>
        <p:sp>
          <p:nvSpPr>
            <p:cNvPr id="76803" name="Line 6"/>
            <p:cNvSpPr/>
            <p:nvPr/>
          </p:nvSpPr>
          <p:spPr>
            <a:xfrm>
              <a:off x="1216" y="3425"/>
              <a:ext cx="0" cy="0"/>
            </a:xfrm>
            <a:prstGeom prst="line">
              <a:avLst/>
            </a:prstGeom>
            <a:ln w="9525" cap="flat" cmpd="sng">
              <a:solidFill>
                <a:srgbClr val="000000"/>
              </a:solidFill>
              <a:prstDash val="solid"/>
              <a:round/>
              <a:headEnd type="none" w="med" len="med"/>
              <a:tailEnd type="none" w="med" len="med"/>
            </a:ln>
          </p:spPr>
        </p:sp>
        <p:sp>
          <p:nvSpPr>
            <p:cNvPr id="76804" name="Line 7"/>
            <p:cNvSpPr/>
            <p:nvPr/>
          </p:nvSpPr>
          <p:spPr>
            <a:xfrm>
              <a:off x="1279" y="3171"/>
              <a:ext cx="64" cy="127"/>
            </a:xfrm>
            <a:prstGeom prst="line">
              <a:avLst/>
            </a:prstGeom>
            <a:ln w="9525" cap="flat" cmpd="sng">
              <a:solidFill>
                <a:srgbClr val="000000"/>
              </a:solidFill>
              <a:prstDash val="solid"/>
              <a:round/>
              <a:headEnd type="none" w="med" len="med"/>
              <a:tailEnd type="none" w="med" len="med"/>
            </a:ln>
          </p:spPr>
        </p:sp>
        <p:grpSp>
          <p:nvGrpSpPr>
            <p:cNvPr id="76805" name="Group 9"/>
            <p:cNvGrpSpPr/>
            <p:nvPr/>
          </p:nvGrpSpPr>
          <p:grpSpPr>
            <a:xfrm>
              <a:off x="1562" y="2795"/>
              <a:ext cx="698" cy="372"/>
              <a:chOff x="2119" y="7370"/>
              <a:chExt cx="1155" cy="471"/>
            </a:xfrm>
          </p:grpSpPr>
          <p:sp>
            <p:nvSpPr>
              <p:cNvPr id="76806" name="Rectangle 10"/>
              <p:cNvSpPr/>
              <p:nvPr/>
            </p:nvSpPr>
            <p:spPr>
              <a:xfrm>
                <a:off x="2224" y="7370"/>
                <a:ext cx="1050" cy="31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07" name="Line 11"/>
              <p:cNvSpPr/>
              <p:nvPr/>
            </p:nvSpPr>
            <p:spPr>
              <a:xfrm flipH="1">
                <a:off x="2119" y="7684"/>
                <a:ext cx="105" cy="157"/>
              </a:xfrm>
              <a:prstGeom prst="line">
                <a:avLst/>
              </a:prstGeom>
              <a:ln w="9525" cap="flat" cmpd="sng">
                <a:solidFill>
                  <a:srgbClr val="000000"/>
                </a:solidFill>
                <a:prstDash val="solid"/>
                <a:round/>
                <a:headEnd type="none" w="med" len="med"/>
                <a:tailEnd type="none" w="med" len="med"/>
              </a:ln>
            </p:spPr>
          </p:sp>
          <p:sp>
            <p:nvSpPr>
              <p:cNvPr id="76808" name="Line 12"/>
              <p:cNvSpPr/>
              <p:nvPr/>
            </p:nvSpPr>
            <p:spPr>
              <a:xfrm flipH="1">
                <a:off x="3169" y="7684"/>
                <a:ext cx="105" cy="157"/>
              </a:xfrm>
              <a:prstGeom prst="line">
                <a:avLst/>
              </a:prstGeom>
              <a:ln w="9525" cap="flat" cmpd="sng">
                <a:solidFill>
                  <a:srgbClr val="000000"/>
                </a:solidFill>
                <a:prstDash val="solid"/>
                <a:round/>
                <a:headEnd type="none" w="med" len="med"/>
                <a:tailEnd type="none" w="med" len="med"/>
              </a:ln>
            </p:spPr>
          </p:sp>
          <p:sp>
            <p:nvSpPr>
              <p:cNvPr id="76809" name="Line 13"/>
              <p:cNvSpPr/>
              <p:nvPr/>
            </p:nvSpPr>
            <p:spPr>
              <a:xfrm>
                <a:off x="2119" y="7841"/>
                <a:ext cx="1050" cy="0"/>
              </a:xfrm>
              <a:prstGeom prst="line">
                <a:avLst/>
              </a:prstGeom>
              <a:ln w="9525" cap="flat" cmpd="sng">
                <a:solidFill>
                  <a:srgbClr val="000000"/>
                </a:solidFill>
                <a:prstDash val="solid"/>
                <a:round/>
                <a:headEnd type="none" w="med" len="med"/>
                <a:tailEnd type="none" w="med" len="med"/>
              </a:ln>
            </p:spPr>
          </p:sp>
        </p:grpSp>
        <p:grpSp>
          <p:nvGrpSpPr>
            <p:cNvPr id="76810" name="Group 14"/>
            <p:cNvGrpSpPr/>
            <p:nvPr/>
          </p:nvGrpSpPr>
          <p:grpSpPr>
            <a:xfrm>
              <a:off x="1371" y="2919"/>
              <a:ext cx="254" cy="496"/>
              <a:chOff x="1909" y="7527"/>
              <a:chExt cx="420" cy="628"/>
            </a:xfrm>
          </p:grpSpPr>
          <p:grpSp>
            <p:nvGrpSpPr>
              <p:cNvPr id="76811" name="Group 15"/>
              <p:cNvGrpSpPr/>
              <p:nvPr/>
            </p:nvGrpSpPr>
            <p:grpSpPr>
              <a:xfrm>
                <a:off x="1909" y="7527"/>
                <a:ext cx="261" cy="628"/>
                <a:chOff x="1909" y="7527"/>
                <a:chExt cx="261" cy="628"/>
              </a:xfrm>
            </p:grpSpPr>
            <p:sp>
              <p:nvSpPr>
                <p:cNvPr id="76812" name="AutoShape 16"/>
                <p:cNvSpPr/>
                <p:nvPr/>
              </p:nvSpPr>
              <p:spPr>
                <a:xfrm>
                  <a:off x="2065" y="7527"/>
                  <a:ext cx="105" cy="142"/>
                </a:xfrm>
                <a:prstGeom prst="flowChartConnector">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13" name="Arc 17"/>
                <p:cNvSpPr/>
                <p:nvPr/>
              </p:nvSpPr>
              <p:spPr>
                <a:xfrm flipH="1">
                  <a:off x="2008" y="7684"/>
                  <a:ext cx="105" cy="314"/>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76814" name="Line 18"/>
                <p:cNvSpPr/>
                <p:nvPr/>
              </p:nvSpPr>
              <p:spPr>
                <a:xfrm>
                  <a:off x="2014" y="7998"/>
                  <a:ext cx="105" cy="157"/>
                </a:xfrm>
                <a:prstGeom prst="line">
                  <a:avLst/>
                </a:prstGeom>
                <a:ln w="9525" cap="flat" cmpd="sng">
                  <a:solidFill>
                    <a:srgbClr val="000000"/>
                  </a:solidFill>
                  <a:prstDash val="solid"/>
                  <a:round/>
                  <a:headEnd type="none" w="med" len="med"/>
                  <a:tailEnd type="none" w="med" len="med"/>
                </a:ln>
              </p:spPr>
            </p:sp>
            <p:sp>
              <p:nvSpPr>
                <p:cNvPr id="76815" name="Line 19"/>
                <p:cNvSpPr/>
                <p:nvPr/>
              </p:nvSpPr>
              <p:spPr>
                <a:xfrm flipH="1">
                  <a:off x="1909" y="7998"/>
                  <a:ext cx="105" cy="157"/>
                </a:xfrm>
                <a:prstGeom prst="line">
                  <a:avLst/>
                </a:prstGeom>
                <a:ln w="9525" cap="flat" cmpd="sng">
                  <a:solidFill>
                    <a:srgbClr val="000000"/>
                  </a:solidFill>
                  <a:prstDash val="solid"/>
                  <a:round/>
                  <a:headEnd type="none" w="med" len="med"/>
                  <a:tailEnd type="none" w="med" len="med"/>
                </a:ln>
              </p:spPr>
            </p:sp>
          </p:grpSp>
          <p:sp>
            <p:nvSpPr>
              <p:cNvPr id="76816" name="Line 20"/>
              <p:cNvSpPr/>
              <p:nvPr/>
            </p:nvSpPr>
            <p:spPr>
              <a:xfrm>
                <a:off x="2119" y="7684"/>
                <a:ext cx="210" cy="157"/>
              </a:xfrm>
              <a:prstGeom prst="line">
                <a:avLst/>
              </a:prstGeom>
              <a:ln w="9525" cap="flat" cmpd="sng">
                <a:solidFill>
                  <a:srgbClr val="000000"/>
                </a:solidFill>
                <a:prstDash val="solid"/>
                <a:round/>
                <a:headEnd type="none" w="med" len="med"/>
                <a:tailEnd type="none" w="med" len="med"/>
              </a:ln>
            </p:spPr>
          </p:sp>
        </p:grpSp>
        <p:sp>
          <p:nvSpPr>
            <p:cNvPr id="76817" name="AutoShape 21"/>
            <p:cNvSpPr/>
            <p:nvPr/>
          </p:nvSpPr>
          <p:spPr>
            <a:xfrm>
              <a:off x="2608" y="1706"/>
              <a:ext cx="953" cy="762"/>
            </a:xfrm>
            <a:prstGeom prst="hexagon">
              <a:avLst>
                <a:gd name="adj" fmla="val 31266"/>
                <a:gd name="vf" fmla="val 115470"/>
              </a:avLst>
            </a:prstGeom>
            <a:solidFill>
              <a:srgbClr val="FFFFFF"/>
            </a:solidFill>
            <a:ln w="9525" cap="flat" cmpd="sng">
              <a:solidFill>
                <a:srgbClr val="000000"/>
              </a:solidFill>
              <a:prstDash val="solid"/>
              <a:miter/>
              <a:headEnd type="none" w="med" len="med"/>
              <a:tailEnd type="none" w="med" len="med"/>
            </a:ln>
          </p:spPr>
          <p:txBody>
            <a:bodyPr lIns="0" tIns="190800" rIns="0" anchor="t" anchorCtr="0"/>
            <a:lstStyle/>
            <a:p>
              <a:pPr>
                <a:buFont typeface="Arial" panose="020B0604020202020204" pitchFamily="34" charset="0"/>
              </a:pPr>
              <a:r>
                <a:rPr lang="zh-CN" altLang="en-US" b="1" dirty="0">
                  <a:latin typeface="Arial" panose="020B0604020202020204" pitchFamily="34" charset="0"/>
                  <a:ea typeface="宋体" panose="02010600030101010101" pitchFamily="2" charset="-122"/>
                </a:rPr>
                <a:t>数据库管理系统</a:t>
              </a:r>
              <a:endParaRPr lang="en-US" altLang="zh-CN" b="1" dirty="0">
                <a:latin typeface="Arial" panose="020B0604020202020204" pitchFamily="34" charset="0"/>
                <a:ea typeface="宋体" panose="02010600030101010101" pitchFamily="2" charset="-122"/>
              </a:endParaRPr>
            </a:p>
          </p:txBody>
        </p:sp>
        <p:sp>
          <p:nvSpPr>
            <p:cNvPr id="76818" name="AutoShape 22"/>
            <p:cNvSpPr/>
            <p:nvPr/>
          </p:nvSpPr>
          <p:spPr>
            <a:xfrm>
              <a:off x="4130" y="1344"/>
              <a:ext cx="953" cy="1778"/>
            </a:xfrm>
            <a:prstGeom prst="can">
              <a:avLst>
                <a:gd name="adj" fmla="val 46639"/>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19" name="Rectangle 24"/>
            <p:cNvSpPr/>
            <p:nvPr/>
          </p:nvSpPr>
          <p:spPr>
            <a:xfrm>
              <a:off x="4316" y="2024"/>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0" name="Rectangle 25"/>
            <p:cNvSpPr/>
            <p:nvPr/>
          </p:nvSpPr>
          <p:spPr>
            <a:xfrm>
              <a:off x="4316"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1" name="Rectangle 26"/>
            <p:cNvSpPr/>
            <p:nvPr/>
          </p:nvSpPr>
          <p:spPr>
            <a:xfrm>
              <a:off x="4697"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2" name="Rectangle 27"/>
            <p:cNvSpPr/>
            <p:nvPr/>
          </p:nvSpPr>
          <p:spPr>
            <a:xfrm>
              <a:off x="4507" y="2786"/>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3" name="Line 28"/>
            <p:cNvSpPr/>
            <p:nvPr/>
          </p:nvSpPr>
          <p:spPr>
            <a:xfrm>
              <a:off x="4443" y="2151"/>
              <a:ext cx="0" cy="254"/>
            </a:xfrm>
            <a:prstGeom prst="line">
              <a:avLst/>
            </a:prstGeom>
            <a:ln w="9525" cap="flat" cmpd="sng">
              <a:solidFill>
                <a:srgbClr val="000000"/>
              </a:solidFill>
              <a:prstDash val="solid"/>
              <a:round/>
              <a:headEnd type="none" w="med" len="med"/>
              <a:tailEnd type="triangle" w="med" len="med"/>
            </a:ln>
          </p:spPr>
        </p:sp>
        <p:sp>
          <p:nvSpPr>
            <p:cNvPr id="76824" name="Line 29"/>
            <p:cNvSpPr/>
            <p:nvPr/>
          </p:nvSpPr>
          <p:spPr>
            <a:xfrm>
              <a:off x="4507" y="2532"/>
              <a:ext cx="63" cy="254"/>
            </a:xfrm>
            <a:prstGeom prst="line">
              <a:avLst/>
            </a:prstGeom>
            <a:ln w="9525" cap="flat" cmpd="sng">
              <a:solidFill>
                <a:srgbClr val="000000"/>
              </a:solidFill>
              <a:prstDash val="solid"/>
              <a:round/>
              <a:headEnd type="none" w="med" len="med"/>
              <a:tailEnd type="triangle" w="med" len="med"/>
            </a:ln>
          </p:spPr>
        </p:sp>
        <p:sp>
          <p:nvSpPr>
            <p:cNvPr id="76825" name="Line 30"/>
            <p:cNvSpPr/>
            <p:nvPr/>
          </p:nvSpPr>
          <p:spPr>
            <a:xfrm flipH="1">
              <a:off x="4697" y="2532"/>
              <a:ext cx="64" cy="254"/>
            </a:xfrm>
            <a:prstGeom prst="line">
              <a:avLst/>
            </a:prstGeom>
            <a:ln w="9525" cap="flat" cmpd="sng">
              <a:solidFill>
                <a:srgbClr val="000000"/>
              </a:solidFill>
              <a:prstDash val="solid"/>
              <a:round/>
              <a:headEnd type="none" w="med" len="med"/>
              <a:tailEnd type="triangle" w="med" len="med"/>
            </a:ln>
          </p:spPr>
        </p:sp>
        <p:sp>
          <p:nvSpPr>
            <p:cNvPr id="76826" name="Line 31"/>
            <p:cNvSpPr/>
            <p:nvPr/>
          </p:nvSpPr>
          <p:spPr>
            <a:xfrm>
              <a:off x="3560" y="2069"/>
              <a:ext cx="571" cy="0"/>
            </a:xfrm>
            <a:prstGeom prst="line">
              <a:avLst/>
            </a:prstGeom>
            <a:ln w="9525" cap="flat" cmpd="sng">
              <a:solidFill>
                <a:srgbClr val="000000"/>
              </a:solidFill>
              <a:prstDash val="solid"/>
              <a:round/>
              <a:headEnd type="none" w="med" len="med"/>
              <a:tailEnd type="none" w="med" len="med"/>
            </a:ln>
          </p:spPr>
        </p:sp>
        <p:sp>
          <p:nvSpPr>
            <p:cNvPr id="76827" name="Line 32"/>
            <p:cNvSpPr/>
            <p:nvPr/>
          </p:nvSpPr>
          <p:spPr>
            <a:xfrm>
              <a:off x="2245" y="1480"/>
              <a:ext cx="590" cy="226"/>
            </a:xfrm>
            <a:prstGeom prst="line">
              <a:avLst/>
            </a:prstGeom>
            <a:ln w="9525" cap="flat" cmpd="sng">
              <a:solidFill>
                <a:srgbClr val="000000"/>
              </a:solidFill>
              <a:prstDash val="solid"/>
              <a:round/>
              <a:headEnd type="none" w="med" len="med"/>
              <a:tailEnd type="none" w="med" len="med"/>
            </a:ln>
          </p:spPr>
        </p:sp>
        <p:sp>
          <p:nvSpPr>
            <p:cNvPr id="76828" name="Line 33"/>
            <p:cNvSpPr/>
            <p:nvPr/>
          </p:nvSpPr>
          <p:spPr>
            <a:xfrm>
              <a:off x="2290" y="2069"/>
              <a:ext cx="318" cy="0"/>
            </a:xfrm>
            <a:prstGeom prst="line">
              <a:avLst/>
            </a:prstGeom>
            <a:ln w="9525" cap="flat" cmpd="sng">
              <a:solidFill>
                <a:srgbClr val="000000"/>
              </a:solidFill>
              <a:prstDash val="solid"/>
              <a:round/>
              <a:headEnd type="none" w="med" len="med"/>
              <a:tailEnd type="none" w="med" len="med"/>
            </a:ln>
          </p:spPr>
        </p:sp>
        <p:sp>
          <p:nvSpPr>
            <p:cNvPr id="76829" name="Line 34"/>
            <p:cNvSpPr/>
            <p:nvPr/>
          </p:nvSpPr>
          <p:spPr>
            <a:xfrm flipV="1">
              <a:off x="2290" y="2478"/>
              <a:ext cx="545" cy="498"/>
            </a:xfrm>
            <a:prstGeom prst="line">
              <a:avLst/>
            </a:prstGeom>
            <a:ln w="9525" cap="flat" cmpd="sng">
              <a:solidFill>
                <a:srgbClr val="000000"/>
              </a:solidFill>
              <a:prstDash val="solid"/>
              <a:round/>
              <a:headEnd type="none" w="med" len="med"/>
              <a:tailEnd type="none" w="med" len="med"/>
            </a:ln>
          </p:spPr>
        </p:sp>
        <p:sp>
          <p:nvSpPr>
            <p:cNvPr id="76830" name="Text Box 35"/>
            <p:cNvSpPr txBox="1"/>
            <p:nvPr/>
          </p:nvSpPr>
          <p:spPr>
            <a:xfrm>
              <a:off x="1383" y="1162"/>
              <a:ext cx="871" cy="379"/>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nchorCtr="0"/>
            <a:lstStyle/>
            <a:p>
              <a:pPr algn="just">
                <a:buFont typeface="Arial" panose="020B0604020202020204" pitchFamily="34" charset="0"/>
              </a:pPr>
              <a:r>
                <a:rPr lang="zh-CN" altLang="en-US" sz="2000" b="1" dirty="0"/>
                <a:t>应用程序</a:t>
              </a:r>
              <a:r>
                <a:rPr lang="en-US" altLang="zh-CN" sz="2000" b="1" dirty="0"/>
                <a:t>1</a:t>
              </a:r>
              <a:endParaRPr lang="en-US" altLang="zh-CN" sz="2000" b="1" dirty="0"/>
            </a:p>
          </p:txBody>
        </p:sp>
        <p:sp>
          <p:nvSpPr>
            <p:cNvPr id="76831" name="Text Box 36"/>
            <p:cNvSpPr txBox="1"/>
            <p:nvPr/>
          </p:nvSpPr>
          <p:spPr>
            <a:xfrm>
              <a:off x="1429" y="1933"/>
              <a:ext cx="871" cy="378"/>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nchorCtr="0"/>
            <a:lstStyle/>
            <a:p>
              <a:pPr algn="just">
                <a:buFont typeface="Arial" panose="020B0604020202020204" pitchFamily="34" charset="0"/>
              </a:pPr>
              <a:r>
                <a:rPr lang="zh-CN" altLang="en-US" sz="2000" b="1" dirty="0"/>
                <a:t>应用程序</a:t>
              </a:r>
              <a:r>
                <a:rPr lang="en-US" altLang="zh-CN" sz="2000" b="1" dirty="0"/>
                <a:t>2</a:t>
              </a:r>
              <a:endParaRPr lang="en-US" altLang="zh-CN" sz="2000" b="1" dirty="0"/>
            </a:p>
          </p:txBody>
        </p:sp>
        <p:sp>
          <p:nvSpPr>
            <p:cNvPr id="76832" name="Text Box 38"/>
            <p:cNvSpPr txBox="1"/>
            <p:nvPr/>
          </p:nvSpPr>
          <p:spPr>
            <a:xfrm>
              <a:off x="4332" y="1434"/>
              <a:ext cx="653" cy="253"/>
            </a:xfrm>
            <a:prstGeom prst="rect">
              <a:avLst/>
            </a:prstGeom>
            <a:solidFill>
              <a:srgbClr val="FFFFFF"/>
            </a:solidFill>
            <a:ln w="9525">
              <a:noFill/>
            </a:ln>
          </p:spPr>
          <p:txBody>
            <a:bodyPr lIns="0" tIns="0" rIns="0" bIns="0" anchor="t" anchorCtr="0"/>
            <a:lstStyle/>
            <a:p>
              <a:pPr>
                <a:buFont typeface="Arial" panose="020B0604020202020204" pitchFamily="34" charset="0"/>
              </a:pPr>
              <a:r>
                <a:rPr lang="zh-CN" altLang="en-US" sz="2000" b="1" dirty="0"/>
                <a:t>数据库</a:t>
              </a:r>
              <a:endParaRPr lang="zh-CN" altLang="en-US" sz="2000" b="1" dirty="0"/>
            </a:p>
          </p:txBody>
        </p:sp>
        <p:sp>
          <p:nvSpPr>
            <p:cNvPr id="76833" name="Text Box 39"/>
            <p:cNvSpPr txBox="1"/>
            <p:nvPr/>
          </p:nvSpPr>
          <p:spPr>
            <a:xfrm>
              <a:off x="1891" y="2341"/>
              <a:ext cx="310" cy="528"/>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endParaRPr lang="en-US" altLang="zh-CN" sz="2000" b="1" dirty="0"/>
            </a:p>
          </p:txBody>
        </p:sp>
      </p:grpSp>
      <p:sp>
        <p:nvSpPr>
          <p:cNvPr id="76834" name="Text Box 2"/>
          <p:cNvSpPr txBox="1"/>
          <p:nvPr/>
        </p:nvSpPr>
        <p:spPr>
          <a:xfrm>
            <a:off x="3884360" y="5579948"/>
            <a:ext cx="5129930" cy="369332"/>
          </a:xfrm>
          <a:prstGeom prst="rect">
            <a:avLst/>
          </a:prstGeom>
          <a:solidFill>
            <a:schemeClr val="bg1"/>
          </a:solid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数据库系统阶段应用程序与数据之间的对应关系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vert="horz" wrap="square" lIns="91440" tIns="45720" rIns="91440" bIns="45720" anchor="ctr" anchorCtr="0"/>
          <a:lstStyle/>
          <a:p>
            <a:pPr eaLnBrk="1" hangingPunct="1"/>
            <a:r>
              <a:rPr lang="zh-CN" altLang="en-US" sz="3600" dirty="0"/>
              <a:t>数据库概念小结</a:t>
            </a:r>
            <a:endParaRPr lang="zh-CN" altLang="en-US" sz="3600" dirty="0"/>
          </a:p>
        </p:txBody>
      </p:sp>
      <p:sp>
        <p:nvSpPr>
          <p:cNvPr id="77826" name="内容占位符 2"/>
          <p:cNvSpPr>
            <a:spLocks noGrp="1"/>
          </p:cNvSpPr>
          <p:nvPr>
            <p:ph idx="1"/>
          </p:nvPr>
        </p:nvSpPr>
        <p:spPr>
          <a:xfrm>
            <a:off x="1343660" y="1098550"/>
            <a:ext cx="10572115" cy="5139690"/>
          </a:xfrm>
          <a:solidFill>
            <a:schemeClr val="bg1"/>
          </a:solidFill>
        </p:spPr>
        <p:txBody>
          <a:bodyPr vert="horz" wrap="square" lIns="91440" tIns="45720" rIns="91440" bIns="45720" anchor="t" anchorCtr="0"/>
          <a:lstStyle/>
          <a:p>
            <a:pPr eaLnBrk="1" hangingPunct="1">
              <a:lnSpc>
                <a:spcPct val="150000"/>
              </a:lnSpc>
            </a:pPr>
            <a:r>
              <a:rPr lang="zh-CN" altLang="zh-CN" sz="2400" dirty="0"/>
              <a:t>数据库是长期存储在计算机内有组织</a:t>
            </a:r>
            <a:r>
              <a:rPr lang="zh-CN" altLang="en-US" sz="2400" dirty="0"/>
              <a:t>、可</a:t>
            </a:r>
            <a:r>
              <a:rPr lang="zh-CN" altLang="zh-CN" sz="2400" dirty="0"/>
              <a:t>共享的大量数据</a:t>
            </a:r>
            <a:r>
              <a:rPr lang="zh-CN" altLang="en-US" sz="2400" dirty="0"/>
              <a:t>的</a:t>
            </a:r>
            <a:r>
              <a:rPr lang="zh-CN" altLang="zh-CN" sz="2400" dirty="0"/>
              <a:t>集合</a:t>
            </a:r>
            <a:endParaRPr lang="en-US" altLang="zh-CN" sz="2400" dirty="0"/>
          </a:p>
          <a:p>
            <a:pPr eaLnBrk="1" hangingPunct="1">
              <a:lnSpc>
                <a:spcPct val="150000"/>
              </a:lnSpc>
            </a:pPr>
            <a:r>
              <a:rPr lang="zh-CN" altLang="zh-CN" sz="2400" dirty="0"/>
              <a:t>可以供各种用户共享，具有最小冗余度和较高的数据独立性</a:t>
            </a:r>
            <a:endParaRPr lang="en-US" altLang="zh-CN" sz="2400" dirty="0"/>
          </a:p>
          <a:p>
            <a:pPr eaLnBrk="1" hangingPunct="1">
              <a:lnSpc>
                <a:spcPct val="150000"/>
              </a:lnSpc>
            </a:pPr>
            <a:r>
              <a:rPr lang="zh-CN" altLang="en-US" sz="2400" dirty="0"/>
              <a:t>数据库管理系统</a:t>
            </a:r>
            <a:r>
              <a:rPr lang="zh-CN" altLang="zh-CN" sz="2400" dirty="0"/>
              <a:t>在数据库建立、运维护时对数据库进行统一控制，以保证数据的完整性、安全性，并在多用户同时使用数据库时进行并发控制，在发生故障后对数据库进行恢复</a:t>
            </a:r>
            <a:r>
              <a:rPr lang="zh-CN" altLang="en-US" sz="2400" dirty="0"/>
              <a:t>。</a:t>
            </a:r>
            <a:endParaRPr lang="zh-CN" altLang="en-US" sz="2400" dirty="0"/>
          </a:p>
          <a:p>
            <a:pPr eaLnBrk="1" hangingPunct="1">
              <a:lnSpc>
                <a:spcPct val="150000"/>
              </a:lnSpc>
            </a:pP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vert="horz" wrap="square" lIns="91440" tIns="45720" rIns="91440" bIns="45720" anchor="ctr" anchorCtr="0"/>
          <a:lstStyle/>
          <a:p>
            <a:pPr eaLnBrk="1" hangingPunct="1"/>
            <a:r>
              <a:rPr lang="zh-CN" altLang="en-US" sz="3600" dirty="0"/>
              <a:t>内容安排（</a:t>
            </a:r>
            <a:r>
              <a:rPr lang="en-US" altLang="zh-CN" sz="3600" dirty="0"/>
              <a:t>1</a:t>
            </a:r>
            <a:r>
              <a:rPr lang="zh-CN" altLang="en-US" sz="3600" dirty="0"/>
              <a:t>）</a:t>
            </a:r>
            <a:endParaRPr lang="en-US" altLang="zh-CN" sz="3600" dirty="0"/>
          </a:p>
        </p:txBody>
      </p:sp>
      <p:sp>
        <p:nvSpPr>
          <p:cNvPr id="16386" name="Rectangle 3"/>
          <p:cNvSpPr>
            <a:spLocks noGrp="1"/>
          </p:cNvSpPr>
          <p:nvPr>
            <p:ph idx="1"/>
          </p:nvPr>
        </p:nvSpPr>
        <p:spPr>
          <a:xfrm>
            <a:off x="1271464" y="980728"/>
            <a:ext cx="8877424" cy="5327798"/>
          </a:xfrm>
        </p:spPr>
        <p:txBody>
          <a:bodyPr vert="horz" wrap="square" lIns="91440" tIns="45720" rIns="91440" bIns="45720" anchor="t" anchorCtr="0">
            <a:normAutofit fontScale="92500" lnSpcReduction="10000"/>
          </a:bodyPr>
          <a:lstStyle/>
          <a:p>
            <a:pPr eaLnBrk="1" hangingPunct="1">
              <a:lnSpc>
                <a:spcPct val="140000"/>
              </a:lnSpc>
              <a:buNone/>
            </a:pPr>
            <a:r>
              <a:rPr lang="en-US" altLang="zh-CN" sz="3000" dirty="0">
                <a:solidFill>
                  <a:srgbClr val="0000FF"/>
                </a:solidFill>
                <a:sym typeface="Wingdings" panose="05000000000000000000" pitchFamily="2" charset="2"/>
              </a:rPr>
              <a:t> </a:t>
            </a:r>
            <a:r>
              <a:rPr lang="zh-CN" altLang="en-US" sz="3000" dirty="0">
                <a:ea typeface="隶书" panose="02010509060101010101" pitchFamily="49" charset="-122"/>
              </a:rPr>
              <a:t>基础篇</a:t>
            </a:r>
            <a:endParaRPr lang="zh-CN" altLang="en-US" sz="3000" dirty="0">
              <a:ea typeface="隶书" panose="02010509060101010101" pitchFamily="49" charset="-122"/>
            </a:endParaRPr>
          </a:p>
          <a:p>
            <a:pPr lvl="1" eaLnBrk="1" hangingPunct="1">
              <a:lnSpc>
                <a:spcPct val="140000"/>
              </a:lnSpc>
              <a:buFont typeface="Wingdings" panose="05000000000000000000" pitchFamily="2" charset="2"/>
              <a:buChar char="n"/>
            </a:pPr>
            <a:r>
              <a:rPr lang="zh-CN" altLang="en-US" dirty="0" smtClean="0"/>
              <a:t> 第</a:t>
            </a:r>
            <a:r>
              <a:rPr lang="en-US" altLang="zh-CN" dirty="0"/>
              <a:t>1</a:t>
            </a:r>
            <a:r>
              <a:rPr lang="zh-CN" altLang="en-US" dirty="0"/>
              <a:t>章  绪论</a:t>
            </a:r>
            <a:endParaRPr lang="zh-CN" altLang="en-US" dirty="0"/>
          </a:p>
          <a:p>
            <a:pPr lvl="1" eaLnBrk="1" hangingPunct="1">
              <a:lnSpc>
                <a:spcPct val="140000"/>
              </a:lnSpc>
              <a:buFont typeface="Wingdings" panose="05000000000000000000" pitchFamily="2" charset="2"/>
              <a:buChar char="n"/>
            </a:pPr>
            <a:r>
              <a:rPr lang="zh-CN" altLang="en-US" dirty="0" smtClean="0"/>
              <a:t> 第</a:t>
            </a:r>
            <a:r>
              <a:rPr lang="en-US" altLang="zh-CN" dirty="0"/>
              <a:t>2</a:t>
            </a:r>
            <a:r>
              <a:rPr lang="zh-CN" altLang="en-US" dirty="0"/>
              <a:t>章  关系模型</a:t>
            </a:r>
            <a:endParaRPr lang="zh-CN" altLang="en-US" dirty="0"/>
          </a:p>
          <a:p>
            <a:pPr lvl="1" eaLnBrk="1" hangingPunct="1">
              <a:lnSpc>
                <a:spcPct val="140000"/>
              </a:lnSpc>
              <a:buFont typeface="Wingdings" panose="05000000000000000000" pitchFamily="2" charset="2"/>
              <a:buChar char="n"/>
            </a:pPr>
            <a:r>
              <a:rPr lang="zh-CN" altLang="en-US" dirty="0" smtClean="0"/>
              <a:t> 第</a:t>
            </a:r>
            <a:r>
              <a:rPr lang="en-US" altLang="zh-CN" dirty="0"/>
              <a:t>3</a:t>
            </a:r>
            <a:r>
              <a:rPr lang="zh-CN" altLang="en-US" dirty="0"/>
              <a:t>章  关系数据库标准语言</a:t>
            </a:r>
            <a:r>
              <a:rPr lang="en-US" altLang="zh-CN" dirty="0"/>
              <a:t>SQL</a:t>
            </a:r>
            <a:endParaRPr lang="en-US" altLang="zh-CN" dirty="0"/>
          </a:p>
          <a:p>
            <a:pPr lvl="1" eaLnBrk="1" hangingPunct="1">
              <a:lnSpc>
                <a:spcPct val="140000"/>
              </a:lnSpc>
              <a:buFont typeface="Wingdings" panose="05000000000000000000" pitchFamily="2" charset="2"/>
              <a:buChar char="n"/>
            </a:pPr>
            <a:r>
              <a:rPr lang="zh-CN" altLang="en-US" dirty="0" smtClean="0"/>
              <a:t> 第</a:t>
            </a:r>
            <a:r>
              <a:rPr lang="en-US" altLang="zh-CN" dirty="0"/>
              <a:t>4</a:t>
            </a:r>
            <a:r>
              <a:rPr lang="zh-CN" altLang="en-US" dirty="0"/>
              <a:t>章  数据库安全性</a:t>
            </a:r>
            <a:endParaRPr lang="zh-CN" altLang="en-US" dirty="0"/>
          </a:p>
          <a:p>
            <a:pPr lvl="1" eaLnBrk="1" hangingPunct="1">
              <a:lnSpc>
                <a:spcPct val="140000"/>
              </a:lnSpc>
              <a:buFont typeface="Wingdings" panose="05000000000000000000" pitchFamily="2" charset="2"/>
              <a:buChar char="n"/>
            </a:pPr>
            <a:r>
              <a:rPr lang="zh-CN" altLang="en-US" dirty="0" smtClean="0"/>
              <a:t> 第</a:t>
            </a:r>
            <a:r>
              <a:rPr lang="en-US" altLang="zh-CN" dirty="0"/>
              <a:t>5</a:t>
            </a:r>
            <a:r>
              <a:rPr lang="zh-CN" altLang="en-US" dirty="0"/>
              <a:t>章  数据库完整性</a:t>
            </a:r>
            <a:endParaRPr lang="zh-CN" altLang="en-US" dirty="0"/>
          </a:p>
          <a:p>
            <a:pPr eaLnBrk="1" hangingPunct="1">
              <a:lnSpc>
                <a:spcPct val="140000"/>
              </a:lnSpc>
              <a:buNone/>
            </a:pPr>
            <a:r>
              <a:rPr lang="zh-CN" altLang="en-US" sz="3000" dirty="0">
                <a:solidFill>
                  <a:srgbClr val="0000FF"/>
                </a:solidFill>
                <a:sym typeface="Wingdings" panose="05000000000000000000" pitchFamily="2" charset="2"/>
              </a:rPr>
              <a:t> </a:t>
            </a:r>
            <a:r>
              <a:rPr lang="zh-CN" altLang="en-US" sz="3000" dirty="0">
                <a:ea typeface="隶书" panose="02010509060101010101" pitchFamily="49" charset="-122"/>
              </a:rPr>
              <a:t>设计与应用开发篇</a:t>
            </a:r>
            <a:endParaRPr lang="zh-CN" altLang="en-US" sz="3000" dirty="0">
              <a:ea typeface="隶书" panose="02010509060101010101" pitchFamily="49" charset="-122"/>
            </a:endParaRPr>
          </a:p>
          <a:p>
            <a:pPr lvl="1" eaLnBrk="1" hangingPunct="1">
              <a:lnSpc>
                <a:spcPct val="140000"/>
              </a:lnSpc>
              <a:buFont typeface="Wingdings" panose="05000000000000000000" pitchFamily="2" charset="2"/>
              <a:buChar char="n"/>
            </a:pPr>
            <a:r>
              <a:rPr lang="zh-CN" altLang="en-US" dirty="0" smtClean="0"/>
              <a:t> 第</a:t>
            </a:r>
            <a:r>
              <a:rPr lang="en-US" altLang="zh-CN" dirty="0"/>
              <a:t>6</a:t>
            </a:r>
            <a:r>
              <a:rPr lang="zh-CN" altLang="en-US" dirty="0"/>
              <a:t>章  关系数据理论</a:t>
            </a:r>
            <a:endParaRPr lang="zh-CN" altLang="en-US" dirty="0"/>
          </a:p>
          <a:p>
            <a:pPr lvl="1" eaLnBrk="1" hangingPunct="1">
              <a:lnSpc>
                <a:spcPct val="140000"/>
              </a:lnSpc>
              <a:buFont typeface="Wingdings" panose="05000000000000000000" pitchFamily="2" charset="2"/>
              <a:buChar char="n"/>
            </a:pPr>
            <a:r>
              <a:rPr lang="zh-CN" altLang="en-US" dirty="0" smtClean="0"/>
              <a:t> 第</a:t>
            </a:r>
            <a:r>
              <a:rPr lang="en-US" altLang="zh-CN" dirty="0"/>
              <a:t>7</a:t>
            </a:r>
            <a:r>
              <a:rPr lang="zh-CN" altLang="en-US" dirty="0"/>
              <a:t>章  数据库设计</a:t>
            </a:r>
            <a:endParaRPr lang="zh-CN" altLang="en-US" dirty="0"/>
          </a:p>
          <a:p>
            <a:pPr lvl="1" eaLnBrk="1" hangingPunct="1">
              <a:lnSpc>
                <a:spcPct val="140000"/>
              </a:lnSpc>
              <a:buFont typeface="Wingdings" panose="05000000000000000000" pitchFamily="2" charset="2"/>
              <a:buChar char="n"/>
            </a:pPr>
            <a:r>
              <a:rPr lang="zh-CN" altLang="en-US" dirty="0" smtClean="0"/>
              <a:t> 第</a:t>
            </a:r>
            <a:r>
              <a:rPr lang="en-US" altLang="zh-CN" dirty="0"/>
              <a:t>8</a:t>
            </a:r>
            <a:r>
              <a:rPr lang="zh-CN" altLang="en-US" dirty="0"/>
              <a:t>章  数据库编程</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endParaRPr lang="zh-CN" altLang="en-US" sz="3600" dirty="0"/>
          </a:p>
        </p:txBody>
      </p:sp>
      <p:sp>
        <p:nvSpPr>
          <p:cNvPr id="78850" name="Rectangle 3"/>
          <p:cNvSpPr>
            <a:spLocks noGrp="1"/>
          </p:cNvSpPr>
          <p:nvPr>
            <p:ph idx="1"/>
          </p:nvPr>
        </p:nvSpPr>
        <p:spPr>
          <a:xfrm>
            <a:off x="911225" y="1113155"/>
            <a:ext cx="11067415" cy="5135880"/>
          </a:xfrm>
          <a:solidFill>
            <a:schemeClr val="bg1"/>
          </a:solidFill>
        </p:spPr>
        <p:txBody>
          <a:bodyPr vert="horz" wrap="square" lIns="91440" tIns="45720" rIns="91440" bIns="45720" anchor="t" anchorCtr="0"/>
          <a:lstStyle/>
          <a:p>
            <a:pPr lvl="1" eaLnBrk="1" hangingPunct="1">
              <a:lnSpc>
                <a:spcPct val="120000"/>
              </a:lnSpc>
              <a:buNone/>
            </a:pPr>
            <a:r>
              <a:rPr lang="en-US" altLang="zh-CN" sz="3200" dirty="0"/>
              <a:t>1.1 </a:t>
            </a:r>
            <a:r>
              <a:rPr lang="zh-CN" altLang="en-US" sz="2800" dirty="0"/>
              <a:t>数据库系统概述</a:t>
            </a:r>
            <a:endParaRPr lang="zh-CN" altLang="en-US" sz="2800" dirty="0"/>
          </a:p>
          <a:p>
            <a:pPr lvl="1" eaLnBrk="1" hangingPunct="1">
              <a:lnSpc>
                <a:spcPct val="120000"/>
              </a:lnSpc>
              <a:buNone/>
            </a:pPr>
            <a:r>
              <a:rPr lang="en-US" altLang="zh-CN" sz="2800" dirty="0">
                <a:solidFill>
                  <a:srgbClr val="0066FF"/>
                </a:solidFill>
              </a:rPr>
              <a:t>1.2  </a:t>
            </a:r>
            <a:r>
              <a:rPr lang="zh-CN" altLang="en-US" sz="2800" dirty="0">
                <a:solidFill>
                  <a:srgbClr val="0066FF"/>
                </a:solidFill>
              </a:rPr>
              <a:t>数据模型</a:t>
            </a:r>
            <a:endParaRPr lang="zh-CN" altLang="en-US" sz="2800" dirty="0">
              <a:solidFill>
                <a:srgbClr val="0066FF"/>
              </a:solidFill>
            </a:endParaRPr>
          </a:p>
          <a:p>
            <a:pPr lvl="1" eaLnBrk="1" hangingPunct="1">
              <a:lnSpc>
                <a:spcPct val="120000"/>
              </a:lnSpc>
              <a:buNone/>
            </a:pPr>
            <a:r>
              <a:rPr lang="en-US" altLang="zh-CN" sz="2800" dirty="0"/>
              <a:t>1.3  </a:t>
            </a:r>
            <a:r>
              <a:rPr lang="zh-CN" altLang="en-US" sz="2800" dirty="0"/>
              <a:t>数据库系统的三级模式结构</a:t>
            </a:r>
            <a:endParaRPr lang="zh-CN" altLang="en-US" sz="2800" dirty="0"/>
          </a:p>
          <a:p>
            <a:pPr lvl="1" eaLnBrk="1" hangingPunct="1">
              <a:lnSpc>
                <a:spcPct val="12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zh-CN" altLang="en-US" sz="2800" dirty="0"/>
              <a:t>*</a:t>
            </a:r>
            <a:r>
              <a:rPr lang="en-US" altLang="zh-CN" sz="2800" dirty="0"/>
              <a:t>1.5  </a:t>
            </a:r>
            <a:r>
              <a:rPr lang="zh-CN" altLang="en-US" sz="2800" dirty="0"/>
              <a:t>数据库系统的体系结构</a:t>
            </a:r>
            <a:endParaRPr lang="en-US" altLang="zh-CN" sz="2000" dirty="0"/>
          </a:p>
          <a:p>
            <a:pPr lvl="1" eaLnBrk="1" hangingPunct="1">
              <a:lnSpc>
                <a:spcPct val="150000"/>
              </a:lnSpc>
              <a:buNone/>
            </a:pPr>
            <a:r>
              <a:rPr lang="zh-CN" altLang="en-US" sz="2800" dirty="0"/>
              <a:t>本章小结</a:t>
            </a:r>
            <a:endParaRPr lang="zh-CN" alt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p:nvPr>
        </p:nvSpPr>
        <p:spPr/>
        <p:txBody>
          <a:bodyPr vert="horz" wrap="square" lIns="91440" tIns="45720" rIns="91440" bIns="45720" anchor="ctr" anchorCtr="0"/>
          <a:lstStyle/>
          <a:p>
            <a:pPr eaLnBrk="1" hangingPunct="1"/>
            <a:r>
              <a:rPr lang="en-US" altLang="zh-CN" sz="3600" dirty="0"/>
              <a:t>1.2  </a:t>
            </a:r>
            <a:r>
              <a:rPr lang="zh-CN" altLang="en-US" sz="3600" dirty="0"/>
              <a:t>数据模型</a:t>
            </a:r>
            <a:endParaRPr lang="zh-CN" altLang="en-US" sz="3600" dirty="0"/>
          </a:p>
        </p:txBody>
      </p:sp>
      <p:sp>
        <p:nvSpPr>
          <p:cNvPr id="79874" name="Rectangle 3"/>
          <p:cNvSpPr>
            <a:spLocks noGrp="1"/>
          </p:cNvSpPr>
          <p:nvPr>
            <p:ph idx="1"/>
          </p:nvPr>
        </p:nvSpPr>
        <p:spPr>
          <a:xfrm>
            <a:off x="1127760" y="1052830"/>
            <a:ext cx="10783570" cy="5258435"/>
          </a:xfrm>
          <a:solidFill>
            <a:schemeClr val="bg1"/>
          </a:solidFill>
        </p:spPr>
        <p:txBody>
          <a:bodyPr vert="horz" wrap="square" lIns="91440" tIns="45720" rIns="91440" bIns="45720" anchor="t" anchorCtr="0">
            <a:normAutofit/>
          </a:bodyPr>
          <a:lstStyle/>
          <a:p>
            <a:pPr eaLnBrk="1" hangingPunct="1">
              <a:lnSpc>
                <a:spcPct val="150000"/>
              </a:lnSpc>
              <a:spcBef>
                <a:spcPct val="0"/>
              </a:spcBef>
            </a:pPr>
            <a:r>
              <a:rPr lang="zh-CN" altLang="en-US" dirty="0"/>
              <a:t>数据模型是对现实世界数据特征的抽象，是</a:t>
            </a:r>
            <a:r>
              <a:rPr lang="zh-CN" altLang="en-US" dirty="0">
                <a:solidFill>
                  <a:srgbClr val="FF00FF"/>
                </a:solidFill>
              </a:rPr>
              <a:t>现实世界的模拟</a:t>
            </a:r>
            <a:endParaRPr lang="en-US" altLang="zh-CN" dirty="0"/>
          </a:p>
          <a:p>
            <a:pPr eaLnBrk="1" hangingPunct="1">
              <a:lnSpc>
                <a:spcPct val="150000"/>
              </a:lnSpc>
              <a:spcBef>
                <a:spcPct val="0"/>
              </a:spcBef>
            </a:pPr>
            <a:r>
              <a:rPr lang="zh-CN" altLang="zh-CN" dirty="0"/>
              <a:t>数据模型是用来描述数据、组织数据和对数据进行操作的</a:t>
            </a:r>
            <a:endParaRPr lang="en-US" altLang="zh-CN" dirty="0"/>
          </a:p>
          <a:p>
            <a:pPr algn="just" eaLnBrk="1" hangingPunct="1">
              <a:lnSpc>
                <a:spcPct val="150000"/>
              </a:lnSpc>
              <a:spcBef>
                <a:spcPct val="0"/>
              </a:spcBef>
            </a:pPr>
            <a:r>
              <a:rPr lang="zh-CN" altLang="en-US" dirty="0"/>
              <a:t>数据模型应满足三方面要求</a:t>
            </a:r>
            <a:endParaRPr lang="zh-CN" altLang="en-US" dirty="0"/>
          </a:p>
          <a:p>
            <a:pPr lvl="1" algn="just" eaLnBrk="1" hangingPunct="1">
              <a:lnSpc>
                <a:spcPct val="150000"/>
              </a:lnSpc>
              <a:spcBef>
                <a:spcPct val="0"/>
              </a:spcBef>
            </a:pPr>
            <a:r>
              <a:rPr lang="zh-CN" altLang="en-US" dirty="0" smtClean="0"/>
              <a:t> 能</a:t>
            </a:r>
            <a:r>
              <a:rPr lang="zh-CN" altLang="en-US" dirty="0"/>
              <a:t>比较</a:t>
            </a:r>
            <a:r>
              <a:rPr lang="zh-CN" altLang="en-US" dirty="0">
                <a:solidFill>
                  <a:srgbClr val="5F9F25"/>
                </a:solidFill>
              </a:rPr>
              <a:t>真实</a:t>
            </a:r>
            <a:r>
              <a:rPr lang="zh-CN" altLang="en-US" dirty="0"/>
              <a:t>地模拟现实世界</a:t>
            </a:r>
            <a:endParaRPr lang="zh-CN" altLang="en-US" dirty="0"/>
          </a:p>
          <a:p>
            <a:pPr lvl="1" algn="just" eaLnBrk="1" hangingPunct="1">
              <a:lnSpc>
                <a:spcPct val="150000"/>
              </a:lnSpc>
              <a:spcBef>
                <a:spcPct val="0"/>
              </a:spcBef>
            </a:pPr>
            <a:r>
              <a:rPr lang="zh-CN" altLang="en-US" dirty="0" smtClean="0">
                <a:solidFill>
                  <a:srgbClr val="5F9F25"/>
                </a:solidFill>
              </a:rPr>
              <a:t> 容易</a:t>
            </a:r>
            <a:r>
              <a:rPr lang="zh-CN" altLang="en-US" dirty="0"/>
              <a:t>为人所</a:t>
            </a:r>
            <a:r>
              <a:rPr lang="zh-CN" altLang="en-US" dirty="0">
                <a:solidFill>
                  <a:srgbClr val="5F9F25"/>
                </a:solidFill>
              </a:rPr>
              <a:t>理解</a:t>
            </a:r>
            <a:endParaRPr lang="zh-CN" altLang="en-US" dirty="0">
              <a:solidFill>
                <a:srgbClr val="5F9F25"/>
              </a:solidFill>
            </a:endParaRPr>
          </a:p>
          <a:p>
            <a:pPr lvl="1" algn="just" eaLnBrk="1" hangingPunct="1">
              <a:lnSpc>
                <a:spcPct val="150000"/>
              </a:lnSpc>
              <a:spcBef>
                <a:spcPct val="0"/>
              </a:spcBef>
            </a:pPr>
            <a:r>
              <a:rPr lang="zh-CN" altLang="en-US" dirty="0" smtClean="0"/>
              <a:t> 便于</a:t>
            </a:r>
            <a:r>
              <a:rPr lang="zh-CN" altLang="en-US" dirty="0"/>
              <a:t>在计算机上</a:t>
            </a:r>
            <a:r>
              <a:rPr lang="zh-CN" altLang="en-US" dirty="0">
                <a:solidFill>
                  <a:srgbClr val="5F9F25"/>
                </a:solidFill>
              </a:rPr>
              <a:t>实现</a:t>
            </a:r>
            <a:endParaRPr lang="en-US" altLang="zh-CN" dirty="0">
              <a:solidFill>
                <a:srgbClr val="5F9F25"/>
              </a:solidFill>
            </a:endParaRPr>
          </a:p>
          <a:p>
            <a:pPr algn="just" eaLnBrk="1" hangingPunct="1">
              <a:lnSpc>
                <a:spcPct val="150000"/>
              </a:lnSpc>
              <a:spcBef>
                <a:spcPct val="0"/>
              </a:spcBef>
            </a:pPr>
            <a:r>
              <a:rPr lang="zh-CN" altLang="en-US" dirty="0"/>
              <a:t>数据模型是数据库系统的</a:t>
            </a:r>
            <a:r>
              <a:rPr lang="zh-CN" altLang="en-US" dirty="0">
                <a:solidFill>
                  <a:srgbClr val="FF00FF"/>
                </a:solidFill>
              </a:rPr>
              <a:t>核心和基础</a:t>
            </a:r>
            <a:endParaRPr lang="en-US" altLang="zh-CN" sz="2200" dirty="0"/>
          </a:p>
        </p:txBody>
      </p:sp>
      <p:pic>
        <p:nvPicPr>
          <p:cNvPr id="2" name="Picture 5" descr="MC900237945[1]"/>
          <p:cNvPicPr>
            <a:picLocks noChangeAspect="1"/>
          </p:cNvPicPr>
          <p:nvPr/>
        </p:nvPicPr>
        <p:blipFill>
          <a:blip r:embed="rId1"/>
          <a:stretch>
            <a:fillRect/>
          </a:stretch>
        </p:blipFill>
        <p:spPr>
          <a:xfrm>
            <a:off x="6888163" y="2996883"/>
            <a:ext cx="1466850" cy="1214437"/>
          </a:xfrm>
          <a:prstGeom prst="rect">
            <a:avLst/>
          </a:prstGeom>
          <a:noFill/>
          <a:ln w="9525">
            <a:noFill/>
          </a:ln>
        </p:spPr>
      </p:pic>
      <p:pic>
        <p:nvPicPr>
          <p:cNvPr id="3" name="Picture 8"/>
          <p:cNvPicPr>
            <a:picLocks noChangeAspect="1"/>
          </p:cNvPicPr>
          <p:nvPr/>
        </p:nvPicPr>
        <p:blipFill>
          <a:blip r:embed="rId2"/>
          <a:stretch>
            <a:fillRect/>
          </a:stretch>
        </p:blipFill>
        <p:spPr>
          <a:xfrm>
            <a:off x="9482773" y="3091815"/>
            <a:ext cx="1346200" cy="1063625"/>
          </a:xfrm>
          <a:prstGeom prst="rect">
            <a:avLst/>
          </a:prstGeom>
          <a:noFill/>
          <a:ln w="9525">
            <a:noFill/>
          </a:ln>
        </p:spPr>
      </p:pic>
      <p:sp>
        <p:nvSpPr>
          <p:cNvPr id="4" name="Text Box 9"/>
          <p:cNvSpPr txBox="1"/>
          <p:nvPr/>
        </p:nvSpPr>
        <p:spPr>
          <a:xfrm>
            <a:off x="7175818" y="4220845"/>
            <a:ext cx="1096962" cy="366713"/>
          </a:xfrm>
          <a:prstGeom prst="rect">
            <a:avLst/>
          </a:prstGeom>
          <a:noFill/>
          <a:ln w="9525">
            <a:noFill/>
          </a:ln>
        </p:spPr>
        <p:txBody>
          <a:bodyPr wrap="none" anchor="t" anchorCtr="0">
            <a:spAutoFit/>
          </a:bodyPr>
          <a:p>
            <a:pPr algn="r"/>
            <a:r>
              <a:rPr lang="zh-CN" altLang="en-US" b="1" dirty="0">
                <a:latin typeface="Arial" panose="020B0604020202020204" pitchFamily="34" charset="0"/>
                <a:ea typeface="宋体" panose="02010600030101010101" pitchFamily="2" charset="-122"/>
              </a:rPr>
              <a:t>分子模型</a:t>
            </a:r>
            <a:endParaRPr lang="zh-CN" altLang="en-US" b="1" dirty="0">
              <a:latin typeface="Arial" panose="020B0604020202020204" pitchFamily="34" charset="0"/>
              <a:ea typeface="宋体" panose="02010600030101010101" pitchFamily="2" charset="-122"/>
            </a:endParaRPr>
          </a:p>
        </p:txBody>
      </p:sp>
      <p:sp>
        <p:nvSpPr>
          <p:cNvPr id="5" name="Text Box 10"/>
          <p:cNvSpPr txBox="1"/>
          <p:nvPr/>
        </p:nvSpPr>
        <p:spPr>
          <a:xfrm>
            <a:off x="9612948" y="4117340"/>
            <a:ext cx="1096962" cy="365125"/>
          </a:xfrm>
          <a:prstGeom prst="rect">
            <a:avLst/>
          </a:prstGeom>
          <a:noFill/>
          <a:ln w="9525">
            <a:noFill/>
          </a:ln>
        </p:spPr>
        <p:txBody>
          <a:bodyPr wrap="none" anchor="t" anchorCtr="0">
            <a:spAutoFit/>
          </a:bodyPr>
          <a:p>
            <a:pPr algn="r"/>
            <a:r>
              <a:rPr lang="zh-CN" altLang="en-US" b="1" dirty="0">
                <a:latin typeface="Arial" panose="020B0604020202020204" pitchFamily="34" charset="0"/>
                <a:ea typeface="宋体" panose="02010600030101010101" pitchFamily="2" charset="-122"/>
              </a:rPr>
              <a:t>飞机模型</a:t>
            </a:r>
            <a:endParaRPr lang="zh-CN" altLang="en-US"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29"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ppt_x</p:attrName>
                                        </p:attrNameLst>
                                      </p:cBhvr>
                                      <p:tavLst>
                                        <p:tav tm="0">
                                          <p:val>
                                            <p:strVal val="#ppt_x-.2"/>
                                          </p:val>
                                        </p:tav>
                                        <p:tav tm="100000">
                                          <p:val>
                                            <p:strVal val="#ppt_x"/>
                                          </p:val>
                                        </p:tav>
                                      </p:tavLst>
                                    </p:anim>
                                    <p:anim calcmode="lin" valueType="num">
                                      <p:cBhvr>
                                        <p:cTn id="1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ppt_x</p:attrName>
                                        </p:attrNameLst>
                                      </p:cBhvr>
                                      <p:tavLst>
                                        <p:tav tm="0">
                                          <p:val>
                                            <p:strVal val="#ppt_x-.2"/>
                                          </p:val>
                                        </p:tav>
                                        <p:tav tm="100000">
                                          <p:val>
                                            <p:strVal val="#ppt_x"/>
                                          </p:val>
                                        </p:tav>
                                      </p:tavLst>
                                    </p:anim>
                                    <p:anim calcmode="lin" valueType="num">
                                      <p:cBhvr>
                                        <p:cTn id="2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 grpId="1"/>
      <p:bldP spid="5"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endParaRPr lang="zh-CN" altLang="en-US" sz="3600" dirty="0"/>
          </a:p>
        </p:txBody>
      </p:sp>
      <p:sp>
        <p:nvSpPr>
          <p:cNvPr id="80898" name="Rectangle 1027"/>
          <p:cNvSpPr>
            <a:spLocks noGrp="1"/>
          </p:cNvSpPr>
          <p:nvPr>
            <p:ph idx="1"/>
          </p:nvPr>
        </p:nvSpPr>
        <p:spPr>
          <a:xfrm>
            <a:off x="1487805" y="1098550"/>
            <a:ext cx="10439400" cy="5203190"/>
          </a:xfrm>
          <a:solidFill>
            <a:schemeClr val="bg1"/>
          </a:solidFill>
        </p:spPr>
        <p:txBody>
          <a:bodyPr vert="horz" wrap="square" lIns="91440" tIns="45720" rIns="91440" bIns="45720" anchor="t" anchorCtr="0"/>
          <a:lstStyle/>
          <a:p>
            <a:pPr eaLnBrk="1" hangingPunct="1">
              <a:lnSpc>
                <a:spcPct val="130000"/>
              </a:lnSpc>
              <a:buNone/>
            </a:pPr>
            <a:r>
              <a:rPr lang="en-US" altLang="zh-CN" dirty="0">
                <a:solidFill>
                  <a:srgbClr val="00B050"/>
                </a:solidFill>
              </a:rPr>
              <a:t>  1.2.1  </a:t>
            </a:r>
            <a:r>
              <a:rPr lang="zh-CN" altLang="en-US" dirty="0">
                <a:solidFill>
                  <a:srgbClr val="00B050"/>
                </a:solidFill>
              </a:rPr>
              <a:t>数据建模</a:t>
            </a:r>
            <a:endParaRPr lang="zh-CN" altLang="en-US" dirty="0">
              <a:solidFill>
                <a:srgbClr val="00B050"/>
              </a:solidFill>
            </a:endParaRPr>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数据模型的三要素</a:t>
            </a:r>
            <a:endParaRPr lang="zh-CN" altLang="en-US" dirty="0"/>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endParaRPr lang="zh-CN" altLang="en-US" dirty="0"/>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数据建模</a:t>
            </a:r>
            <a:endParaRPr lang="en-US" altLang="zh-CN" sz="3600" dirty="0"/>
          </a:p>
        </p:txBody>
      </p:sp>
      <p:sp>
        <p:nvSpPr>
          <p:cNvPr id="81922" name="Rectangle 3"/>
          <p:cNvSpPr>
            <a:spLocks noGrp="1"/>
          </p:cNvSpPr>
          <p:nvPr>
            <p:ph idx="1"/>
          </p:nvPr>
        </p:nvSpPr>
        <p:spPr>
          <a:xfrm>
            <a:off x="1127760" y="1052830"/>
            <a:ext cx="10784205" cy="5260975"/>
          </a:xfrm>
          <a:solidFill>
            <a:schemeClr val="bg1"/>
          </a:solidFill>
        </p:spPr>
        <p:txBody>
          <a:bodyPr vert="horz" wrap="square" lIns="91440" tIns="45720" rIns="91440" bIns="45720" anchor="t" anchorCtr="0"/>
          <a:lstStyle/>
          <a:p>
            <a:pPr eaLnBrk="1" hangingPunct="1">
              <a:lnSpc>
                <a:spcPct val="150000"/>
              </a:lnSpc>
            </a:pPr>
            <a:r>
              <a:rPr lang="zh-CN" altLang="en-US" dirty="0"/>
              <a:t>把现实世界中的具体事物抽象、组织为某一数据库管理系统支持的数据模型</a:t>
            </a:r>
            <a:endParaRPr lang="en-US" altLang="zh-CN" dirty="0">
              <a:solidFill>
                <a:srgbClr val="5F9F25"/>
              </a:solidFill>
            </a:endParaRPr>
          </a:p>
          <a:p>
            <a:pPr eaLnBrk="1" hangingPunct="1">
              <a:lnSpc>
                <a:spcPct val="150000"/>
              </a:lnSpc>
            </a:pPr>
            <a:r>
              <a:rPr lang="zh-CN" altLang="en-US" dirty="0"/>
              <a:t>数据建模</a:t>
            </a:r>
            <a:r>
              <a:rPr lang="zh-CN" altLang="en-US" dirty="0" smtClean="0"/>
              <a:t>过程</a:t>
            </a:r>
            <a:r>
              <a:rPr lang="en-US" altLang="zh-CN" dirty="0" smtClean="0"/>
              <a:t>——</a:t>
            </a:r>
            <a:r>
              <a:rPr lang="zh-CN" altLang="en-US" dirty="0" smtClean="0">
                <a:solidFill>
                  <a:srgbClr val="5F9F25"/>
                </a:solidFill>
              </a:rPr>
              <a:t>两</a:t>
            </a:r>
            <a:r>
              <a:rPr lang="zh-CN" altLang="en-US" dirty="0">
                <a:solidFill>
                  <a:srgbClr val="5F9F25"/>
                </a:solidFill>
              </a:rPr>
              <a:t>步抽象</a:t>
            </a:r>
            <a:endParaRPr lang="zh-CN" altLang="en-US" dirty="0">
              <a:solidFill>
                <a:srgbClr val="5F9F25"/>
              </a:solidFill>
            </a:endParaRPr>
          </a:p>
          <a:p>
            <a:pPr lvl="1" algn="just" eaLnBrk="1" hangingPunct="1">
              <a:lnSpc>
                <a:spcPct val="150000"/>
              </a:lnSpc>
            </a:pPr>
            <a:r>
              <a:rPr lang="zh-CN" altLang="en-US" dirty="0" smtClean="0"/>
              <a:t> 现实</a:t>
            </a:r>
            <a:r>
              <a:rPr lang="zh-CN" altLang="en-US" dirty="0"/>
              <a:t>世界中的客观对象抽象为概念模型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en-US" sz="2200" dirty="0"/>
              <a:t>将现实世界抽象为信息世界</a:t>
            </a:r>
            <a:endParaRPr lang="zh-CN" altLang="en-US" sz="2200" dirty="0"/>
          </a:p>
          <a:p>
            <a:pPr lvl="1" algn="just" eaLnBrk="1" hangingPunct="1">
              <a:lnSpc>
                <a:spcPct val="150000"/>
              </a:lnSpc>
            </a:pPr>
            <a:r>
              <a:rPr lang="zh-CN" altLang="en-US" dirty="0" smtClean="0"/>
              <a:t> 把</a:t>
            </a:r>
            <a:r>
              <a:rPr lang="zh-CN" altLang="en-US" dirty="0"/>
              <a:t>概念模型转换为某一数据库管理系统支持的数据模型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zh-CN" sz="2200" dirty="0"/>
              <a:t>将信息世界转换为机器世界</a:t>
            </a:r>
            <a:endParaRPr lang="en-US" altLang="zh-CN"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数据建模（续）</a:t>
            </a:r>
            <a:endParaRPr lang="en-US" altLang="zh-CN" sz="3600" dirty="0"/>
          </a:p>
        </p:txBody>
      </p:sp>
      <p:sp>
        <p:nvSpPr>
          <p:cNvPr id="382980" name="Rectangle 4"/>
          <p:cNvSpPr/>
          <p:nvPr/>
        </p:nvSpPr>
        <p:spPr>
          <a:xfrm>
            <a:off x="4295776" y="4294189"/>
            <a:ext cx="3313113" cy="720725"/>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数据库管理系统支持的数据模型</a:t>
            </a:r>
            <a:endParaRPr lang="zh-CN" altLang="en-US" b="1" dirty="0">
              <a:latin typeface="Arial" panose="020B0604020202020204" pitchFamily="34" charset="0"/>
              <a:ea typeface="宋体" panose="02010600030101010101" pitchFamily="2" charset="-122"/>
            </a:endParaRPr>
          </a:p>
        </p:txBody>
      </p:sp>
      <p:sp>
        <p:nvSpPr>
          <p:cNvPr id="382981" name="Rectangle 5"/>
          <p:cNvSpPr/>
          <p:nvPr/>
        </p:nvSpPr>
        <p:spPr>
          <a:xfrm>
            <a:off x="4959350" y="3286126"/>
            <a:ext cx="1943100" cy="5762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marL="342900" indent="-342900" algn="ctr">
              <a:buFont typeface="Arial" panose="020B0604020202020204" pitchFamily="34" charset="0"/>
            </a:pPr>
            <a:r>
              <a:rPr lang="zh-CN" altLang="en-US" b="1" dirty="0">
                <a:latin typeface="Arial" panose="020B0604020202020204" pitchFamily="34" charset="0"/>
                <a:ea typeface="宋体" panose="02010600030101010101" pitchFamily="2" charset="-122"/>
              </a:rPr>
              <a:t>概念模型</a:t>
            </a:r>
            <a:endParaRPr lang="zh-CN" altLang="en-US" b="1" dirty="0">
              <a:latin typeface="Arial" panose="020B0604020202020204" pitchFamily="34" charset="0"/>
              <a:ea typeface="宋体" panose="02010600030101010101" pitchFamily="2" charset="-122"/>
            </a:endParaRPr>
          </a:p>
        </p:txBody>
      </p:sp>
      <p:sp>
        <p:nvSpPr>
          <p:cNvPr id="382982" name="AutoShape 6"/>
          <p:cNvSpPr/>
          <p:nvPr/>
        </p:nvSpPr>
        <p:spPr>
          <a:xfrm>
            <a:off x="5397500" y="2205038"/>
            <a:ext cx="914400" cy="792162"/>
          </a:xfrm>
          <a:prstGeom prst="smileyFace">
            <a:avLst>
              <a:gd name="adj" fmla="val 4653"/>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382985" name="AutoShape 9"/>
          <p:cNvSpPr/>
          <p:nvPr/>
        </p:nvSpPr>
        <p:spPr>
          <a:xfrm flipH="1">
            <a:off x="7032625" y="1773238"/>
            <a:ext cx="1081088" cy="1008062"/>
          </a:xfrm>
          <a:prstGeom prst="wedgeEllipseCallout">
            <a:avLst>
              <a:gd name="adj1" fmla="val 117250"/>
              <a:gd name="adj2" fmla="val 1661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t"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认识</a:t>
            </a:r>
            <a:endParaRPr lang="zh-CN" altLang="en-US" b="1" dirty="0">
              <a:latin typeface="Arial" panose="020B0604020202020204" pitchFamily="34" charset="0"/>
              <a:ea typeface="宋体" panose="02010600030101010101" pitchFamily="2" charset="-122"/>
            </a:endParaRPr>
          </a:p>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抽象</a:t>
            </a:r>
            <a:endParaRPr lang="zh-CN" altLang="en-US" b="1" dirty="0">
              <a:latin typeface="Arial" panose="020B0604020202020204" pitchFamily="34" charset="0"/>
              <a:ea typeface="宋体" panose="02010600030101010101" pitchFamily="2" charset="-122"/>
            </a:endParaRPr>
          </a:p>
        </p:txBody>
      </p:sp>
      <p:sp>
        <p:nvSpPr>
          <p:cNvPr id="382986" name="Text Box 10"/>
          <p:cNvSpPr txBox="1"/>
          <p:nvPr/>
        </p:nvSpPr>
        <p:spPr>
          <a:xfrm>
            <a:off x="2782888" y="3422651"/>
            <a:ext cx="1104900" cy="366713"/>
          </a:xfrm>
          <a:prstGeom prst="rect">
            <a:avLst/>
          </a:prstGeom>
          <a:solidFill>
            <a:schemeClr val="bg1"/>
          </a:solid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信息世界</a:t>
            </a:r>
            <a:endParaRPr lang="zh-CN" altLang="en-US" b="1" dirty="0">
              <a:latin typeface="Arial" panose="020B0604020202020204" pitchFamily="34" charset="0"/>
              <a:ea typeface="宋体" panose="02010600030101010101" pitchFamily="2" charset="-122"/>
            </a:endParaRPr>
          </a:p>
        </p:txBody>
      </p:sp>
      <p:sp>
        <p:nvSpPr>
          <p:cNvPr id="382987" name="Text Box 11"/>
          <p:cNvSpPr txBox="1"/>
          <p:nvPr/>
        </p:nvSpPr>
        <p:spPr>
          <a:xfrm>
            <a:off x="2782888" y="4508501"/>
            <a:ext cx="1104900" cy="366713"/>
          </a:xfrm>
          <a:prstGeom prst="rect">
            <a:avLst/>
          </a:prstGeom>
          <a:solidFill>
            <a:schemeClr val="bg1"/>
          </a:solid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机器世界</a:t>
            </a:r>
            <a:endParaRPr lang="zh-CN" altLang="en-US" b="1" dirty="0">
              <a:latin typeface="Arial" panose="020B0604020202020204" pitchFamily="34" charset="0"/>
              <a:ea typeface="宋体" panose="02010600030101010101" pitchFamily="2" charset="-122"/>
            </a:endParaRPr>
          </a:p>
        </p:txBody>
      </p:sp>
      <p:sp>
        <p:nvSpPr>
          <p:cNvPr id="82952" name="Text Box 12"/>
          <p:cNvSpPr txBox="1"/>
          <p:nvPr/>
        </p:nvSpPr>
        <p:spPr>
          <a:xfrm>
            <a:off x="4367214" y="5538789"/>
            <a:ext cx="3438525" cy="369887"/>
          </a:xfrm>
          <a:prstGeom prst="rect">
            <a:avLst/>
          </a:prstGeom>
          <a:solidFill>
            <a:schemeClr val="bg1"/>
          </a:solid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现实世界中客观对象的抽象过程</a:t>
            </a:r>
            <a:endParaRPr lang="zh-CN" altLang="en-US" b="1" dirty="0">
              <a:latin typeface="Arial" panose="020B0604020202020204" pitchFamily="34" charset="0"/>
              <a:ea typeface="宋体" panose="02010600030101010101" pitchFamily="2" charset="-122"/>
            </a:endParaRPr>
          </a:p>
        </p:txBody>
      </p:sp>
      <p:sp>
        <p:nvSpPr>
          <p:cNvPr id="382989" name="Cloud"/>
          <p:cNvSpPr>
            <a:spLocks noChangeAspect="1" noEditPoints="1"/>
          </p:cNvSpPr>
          <p:nvPr/>
        </p:nvSpPr>
        <p:spPr>
          <a:xfrm>
            <a:off x="4943476" y="981076"/>
            <a:ext cx="1800225" cy="917575"/>
          </a:xfrm>
          <a:custGeom>
            <a:avLst/>
            <a:gdLst>
              <a:gd name="txL" fmla="*/ 2976 w 21600"/>
              <a:gd name="txT" fmla="*/ 3261 h 21600"/>
              <a:gd name="txR" fmla="*/ 17086 w 21600"/>
              <a:gd name="txB" fmla="*/ 17336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现实世界</a:t>
            </a:r>
            <a:endParaRPr lang="zh-CN" altLang="en-US" b="1" dirty="0">
              <a:latin typeface="Arial" panose="020B0604020202020204" pitchFamily="34" charset="0"/>
              <a:ea typeface="宋体" panose="02010600030101010101" pitchFamily="2" charset="-122"/>
            </a:endParaRPr>
          </a:p>
        </p:txBody>
      </p:sp>
      <p:sp>
        <p:nvSpPr>
          <p:cNvPr id="382992" name="Line 16"/>
          <p:cNvSpPr/>
          <p:nvPr/>
        </p:nvSpPr>
        <p:spPr>
          <a:xfrm>
            <a:off x="5808663" y="1917700"/>
            <a:ext cx="0" cy="287338"/>
          </a:xfrm>
          <a:prstGeom prst="line">
            <a:avLst/>
          </a:prstGeom>
          <a:ln w="25400" cap="flat" cmpd="sng">
            <a:solidFill>
              <a:schemeClr val="tx1"/>
            </a:solidFill>
            <a:prstDash val="solid"/>
            <a:round/>
            <a:headEnd type="none" w="med" len="med"/>
            <a:tailEnd type="triangle" w="med" len="med"/>
          </a:ln>
        </p:spPr>
      </p:sp>
      <p:sp>
        <p:nvSpPr>
          <p:cNvPr id="382993" name="Line 17"/>
          <p:cNvSpPr/>
          <p:nvPr/>
        </p:nvSpPr>
        <p:spPr>
          <a:xfrm>
            <a:off x="5808663" y="2997200"/>
            <a:ext cx="0" cy="287338"/>
          </a:xfrm>
          <a:prstGeom prst="line">
            <a:avLst/>
          </a:prstGeom>
          <a:ln w="25400" cap="flat" cmpd="sng">
            <a:solidFill>
              <a:schemeClr val="tx1"/>
            </a:solidFill>
            <a:prstDash val="solid"/>
            <a:round/>
            <a:headEnd type="none" w="med" len="med"/>
            <a:tailEnd type="triangle" w="med" len="med"/>
          </a:ln>
        </p:spPr>
      </p:sp>
      <p:sp>
        <p:nvSpPr>
          <p:cNvPr id="382994" name="Line 18"/>
          <p:cNvSpPr/>
          <p:nvPr/>
        </p:nvSpPr>
        <p:spPr>
          <a:xfrm>
            <a:off x="5880100" y="3862388"/>
            <a:ext cx="0" cy="431800"/>
          </a:xfrm>
          <a:prstGeom prst="line">
            <a:avLst/>
          </a:prstGeom>
          <a:ln w="25400" cap="flat" cmpd="sng">
            <a:solidFill>
              <a:schemeClr val="tx1"/>
            </a:solidFill>
            <a:prstDash val="solid"/>
            <a:round/>
            <a:headEnd type="none" w="med" len="med"/>
            <a:tailEnd type="triangle" w="med" len="med"/>
          </a:ln>
        </p:spPr>
      </p:sp>
      <p:grpSp>
        <p:nvGrpSpPr>
          <p:cNvPr id="2" name="Group 30"/>
          <p:cNvGrpSpPr/>
          <p:nvPr/>
        </p:nvGrpSpPr>
        <p:grpSpPr>
          <a:xfrm>
            <a:off x="8117904" y="2471738"/>
            <a:ext cx="2514600" cy="830262"/>
            <a:chOff x="3802" y="2418"/>
            <a:chExt cx="1769" cy="523"/>
          </a:xfrm>
        </p:grpSpPr>
        <p:sp>
          <p:nvSpPr>
            <p:cNvPr id="82958" name="Text Box 22"/>
            <p:cNvSpPr txBox="1"/>
            <p:nvPr/>
          </p:nvSpPr>
          <p:spPr>
            <a:xfrm>
              <a:off x="3802" y="2418"/>
              <a:ext cx="1769" cy="523"/>
            </a:xfrm>
            <a:prstGeom prst="rect">
              <a:avLst/>
            </a:prstGeom>
            <a:solidFill>
              <a:schemeClr val="bg1"/>
            </a:solidFill>
            <a:ln w="25400" cap="flat" cmpd="sng">
              <a:solidFill>
                <a:schemeClr val="folHlink"/>
              </a:solidFill>
              <a:prstDash val="solid"/>
              <a:miter/>
              <a:headEnd type="none" w="med" len="med"/>
              <a:tailEnd type="none" w="med" len="med"/>
            </a:ln>
          </p:spPr>
          <p:txBody>
            <a:bodyPr anchor="t" anchorCtr="0">
              <a:spAutoFit/>
            </a:bodyPr>
            <a:lstStyle/>
            <a:p>
              <a:pPr marL="342900" indent="-342900">
                <a:buFont typeface="Arial" panose="020B0604020202020204" pitchFamily="34" charset="0"/>
              </a:pPr>
              <a:r>
                <a:rPr lang="zh-CN" altLang="en-US" sz="1600" b="1" dirty="0"/>
                <a:t>现实世界       概念模型</a:t>
              </a:r>
              <a:endParaRPr lang="zh-CN" altLang="en-US" sz="1600" b="1" dirty="0"/>
            </a:p>
            <a:p>
              <a:pPr marL="342900" indent="-342900">
                <a:buFont typeface="Arial" panose="020B0604020202020204" pitchFamily="34" charset="0"/>
              </a:pPr>
              <a:r>
                <a:rPr lang="zh-CN" altLang="en-US" sz="1600" b="1" dirty="0"/>
                <a:t>数据库设计人员完成</a:t>
              </a:r>
              <a:endParaRPr lang="en-US" altLang="zh-CN" sz="1600" b="1" dirty="0"/>
            </a:p>
            <a:p>
              <a:pPr marL="342900" indent="-342900">
                <a:buFont typeface="Wingdings" panose="05000000000000000000" pitchFamily="2" charset="2"/>
              </a:pPr>
              <a:r>
                <a:rPr lang="zh-CN" altLang="en-US" sz="1600" b="1" dirty="0"/>
                <a:t>数据库设计工具辅助</a:t>
              </a:r>
              <a:endParaRPr lang="zh-CN" altLang="en-US" sz="1600" b="1" dirty="0"/>
            </a:p>
          </p:txBody>
        </p:sp>
        <p:sp>
          <p:nvSpPr>
            <p:cNvPr id="82959" name="AutoShape 24"/>
            <p:cNvSpPr/>
            <p:nvPr/>
          </p:nvSpPr>
          <p:spPr>
            <a:xfrm>
              <a:off x="4506" y="2496"/>
              <a:ext cx="181" cy="90"/>
            </a:xfrm>
            <a:prstGeom prst="rightArrow">
              <a:avLst>
                <a:gd name="adj1" fmla="val 50000"/>
                <a:gd name="adj2" fmla="val 5026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grpSp>
      <p:grpSp>
        <p:nvGrpSpPr>
          <p:cNvPr id="3" name="Group 31"/>
          <p:cNvGrpSpPr/>
          <p:nvPr/>
        </p:nvGrpSpPr>
        <p:grpSpPr>
          <a:xfrm>
            <a:off x="8184231" y="4573588"/>
            <a:ext cx="2242864" cy="584200"/>
            <a:chOff x="3787" y="3218"/>
            <a:chExt cx="1334" cy="368"/>
          </a:xfrm>
        </p:grpSpPr>
        <p:sp>
          <p:nvSpPr>
            <p:cNvPr id="82961" name="Text Box 20"/>
            <p:cNvSpPr txBox="1"/>
            <p:nvPr/>
          </p:nvSpPr>
          <p:spPr>
            <a:xfrm>
              <a:off x="3787" y="3218"/>
              <a:ext cx="1334" cy="368"/>
            </a:xfrm>
            <a:prstGeom prst="rect">
              <a:avLst/>
            </a:prstGeom>
            <a:solidFill>
              <a:schemeClr val="bg1"/>
            </a:solidFill>
            <a:ln w="25400" cap="flat" cmpd="sng">
              <a:solidFill>
                <a:schemeClr val="folHlink"/>
              </a:solidFill>
              <a:prstDash val="solid"/>
              <a:miter/>
              <a:headEnd type="none" w="med" len="med"/>
              <a:tailEnd type="none" w="med" len="med"/>
            </a:ln>
          </p:spPr>
          <p:txBody>
            <a:bodyPr wrap="none" anchor="t" anchorCtr="0">
              <a:spAutoFit/>
            </a:bodyPr>
            <a:lstStyle/>
            <a:p>
              <a:pPr>
                <a:buFont typeface="Arial" panose="020B0604020202020204" pitchFamily="34" charset="0"/>
              </a:pPr>
              <a:r>
                <a:rPr lang="zh-CN" altLang="en-US" sz="1600" b="1" dirty="0"/>
                <a:t>逻辑模型       物理模型</a:t>
              </a:r>
              <a:endParaRPr lang="zh-CN" altLang="en-US" sz="1600" b="1" dirty="0"/>
            </a:p>
            <a:p>
              <a:pPr>
                <a:buFont typeface="Arial" panose="020B0604020202020204" pitchFamily="34" charset="0"/>
              </a:pPr>
              <a:r>
                <a:rPr lang="zh-CN" altLang="en-US" sz="1600" b="1" dirty="0"/>
                <a:t>由数据库管理系统完成</a:t>
              </a:r>
              <a:endParaRPr lang="zh-CN" altLang="en-US" sz="1600" b="1" dirty="0"/>
            </a:p>
          </p:txBody>
        </p:sp>
        <p:sp>
          <p:nvSpPr>
            <p:cNvPr id="82962" name="AutoShape 27"/>
            <p:cNvSpPr/>
            <p:nvPr/>
          </p:nvSpPr>
          <p:spPr>
            <a:xfrm>
              <a:off x="4344" y="3284"/>
              <a:ext cx="181" cy="90"/>
            </a:xfrm>
            <a:prstGeom prst="rightArrow">
              <a:avLst>
                <a:gd name="adj1" fmla="val 50000"/>
                <a:gd name="adj2" fmla="val 5026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grpSp>
      <p:grpSp>
        <p:nvGrpSpPr>
          <p:cNvPr id="4" name="Group 32"/>
          <p:cNvGrpSpPr/>
          <p:nvPr/>
        </p:nvGrpSpPr>
        <p:grpSpPr>
          <a:xfrm>
            <a:off x="8140699" y="3502026"/>
            <a:ext cx="2563813" cy="830263"/>
            <a:chOff x="3782" y="2568"/>
            <a:chExt cx="1769" cy="523"/>
          </a:xfrm>
        </p:grpSpPr>
        <p:sp>
          <p:nvSpPr>
            <p:cNvPr id="82964" name="Text Box 33"/>
            <p:cNvSpPr txBox="1"/>
            <p:nvPr/>
          </p:nvSpPr>
          <p:spPr>
            <a:xfrm>
              <a:off x="3782" y="2568"/>
              <a:ext cx="1769" cy="523"/>
            </a:xfrm>
            <a:prstGeom prst="rect">
              <a:avLst/>
            </a:prstGeom>
            <a:solidFill>
              <a:schemeClr val="bg1"/>
            </a:solidFill>
            <a:ln w="25400" cap="flat" cmpd="sng">
              <a:solidFill>
                <a:schemeClr val="folHlink"/>
              </a:solidFill>
              <a:prstDash val="solid"/>
              <a:miter/>
              <a:headEnd type="none" w="med" len="med"/>
              <a:tailEnd type="none" w="med" len="med"/>
            </a:ln>
          </p:spPr>
          <p:txBody>
            <a:bodyPr anchor="t" anchorCtr="0">
              <a:spAutoFit/>
            </a:bodyPr>
            <a:lstStyle/>
            <a:p>
              <a:pPr marL="342900" indent="-342900">
                <a:buFont typeface="Arial" panose="020B0604020202020204" pitchFamily="34" charset="0"/>
              </a:pPr>
              <a:r>
                <a:rPr lang="zh-CN" altLang="en-US" sz="1600" b="1" dirty="0"/>
                <a:t>概念模型       逻辑模型</a:t>
              </a:r>
              <a:endParaRPr lang="zh-CN" altLang="en-US" sz="1600" b="1" dirty="0"/>
            </a:p>
            <a:p>
              <a:pPr marL="342900" indent="-342900">
                <a:buFont typeface="Arial" panose="020B0604020202020204" pitchFamily="34" charset="0"/>
              </a:pPr>
              <a:r>
                <a:rPr lang="zh-CN" altLang="en-US" sz="1600" b="1" dirty="0"/>
                <a:t>数据库设计人员完成</a:t>
              </a:r>
              <a:endParaRPr lang="en-US" altLang="zh-CN" sz="1600" b="1" dirty="0"/>
            </a:p>
            <a:p>
              <a:pPr marL="342900" indent="-342900">
                <a:buFont typeface="Arial" panose="020B0604020202020204" pitchFamily="34" charset="0"/>
              </a:pPr>
              <a:r>
                <a:rPr lang="zh-CN" altLang="en-US" sz="1600" b="1" dirty="0"/>
                <a:t>数据库设计工具辅助</a:t>
              </a:r>
              <a:endParaRPr lang="zh-CN" altLang="en-US" sz="1600" b="1" dirty="0"/>
            </a:p>
          </p:txBody>
        </p:sp>
        <p:sp>
          <p:nvSpPr>
            <p:cNvPr id="82965" name="AutoShape 34"/>
            <p:cNvSpPr/>
            <p:nvPr/>
          </p:nvSpPr>
          <p:spPr>
            <a:xfrm>
              <a:off x="4458" y="2631"/>
              <a:ext cx="181" cy="90"/>
            </a:xfrm>
            <a:prstGeom prst="rightArrow">
              <a:avLst>
                <a:gd name="adj1" fmla="val 50000"/>
                <a:gd name="adj2" fmla="val 5026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2989"/>
                                        </p:tgtEl>
                                        <p:attrNameLst>
                                          <p:attrName>style.visibility</p:attrName>
                                        </p:attrNameLst>
                                      </p:cBhvr>
                                      <p:to>
                                        <p:strVal val="visible"/>
                                      </p:to>
                                    </p:set>
                                    <p:animEffect transition="in" filter="slide(fromTop)">
                                      <p:cBhvr>
                                        <p:cTn id="7" dur="500"/>
                                        <p:tgtEl>
                                          <p:spTgt spid="382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2992"/>
                                        </p:tgtEl>
                                        <p:attrNameLst>
                                          <p:attrName>style.visibility</p:attrName>
                                        </p:attrNameLst>
                                      </p:cBhvr>
                                      <p:to>
                                        <p:strVal val="visible"/>
                                      </p:to>
                                    </p:set>
                                    <p:animEffect transition="in" filter="box(in)">
                                      <p:cBhvr>
                                        <p:cTn id="12" dur="500"/>
                                        <p:tgtEl>
                                          <p:spTgt spid="3829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2982"/>
                                        </p:tgtEl>
                                        <p:attrNameLst>
                                          <p:attrName>style.visibility</p:attrName>
                                        </p:attrNameLst>
                                      </p:cBhvr>
                                      <p:to>
                                        <p:strVal val="visible"/>
                                      </p:to>
                                    </p:set>
                                    <p:animEffect transition="in" filter="box(in)">
                                      <p:cBhvr>
                                        <p:cTn id="15" dur="500"/>
                                        <p:tgtEl>
                                          <p:spTgt spid="38298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2985"/>
                                        </p:tgtEl>
                                        <p:attrNameLst>
                                          <p:attrName>style.visibility</p:attrName>
                                        </p:attrNameLst>
                                      </p:cBhvr>
                                      <p:to>
                                        <p:strVal val="visible"/>
                                      </p:to>
                                    </p:set>
                                    <p:animEffect transition="in" filter="box(in)">
                                      <p:cBhvr>
                                        <p:cTn id="18" dur="500"/>
                                        <p:tgtEl>
                                          <p:spTgt spid="38298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82993"/>
                                        </p:tgtEl>
                                        <p:attrNameLst>
                                          <p:attrName>style.visibility</p:attrName>
                                        </p:attrNameLst>
                                      </p:cBhvr>
                                      <p:to>
                                        <p:strVal val="visible"/>
                                      </p:to>
                                    </p:set>
                                    <p:animEffect transition="in" filter="box(in)">
                                      <p:cBhvr>
                                        <p:cTn id="23" dur="500"/>
                                        <p:tgtEl>
                                          <p:spTgt spid="38299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82986"/>
                                        </p:tgtEl>
                                        <p:attrNameLst>
                                          <p:attrName>style.visibility</p:attrName>
                                        </p:attrNameLst>
                                      </p:cBhvr>
                                      <p:to>
                                        <p:strVal val="visible"/>
                                      </p:to>
                                    </p:set>
                                    <p:animEffect transition="in" filter="box(in)">
                                      <p:cBhvr>
                                        <p:cTn id="26" dur="500"/>
                                        <p:tgtEl>
                                          <p:spTgt spid="3829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82981"/>
                                        </p:tgtEl>
                                        <p:attrNameLst>
                                          <p:attrName>style.visibility</p:attrName>
                                        </p:attrNameLst>
                                      </p:cBhvr>
                                      <p:to>
                                        <p:strVal val="visible"/>
                                      </p:to>
                                    </p:set>
                                    <p:animEffect transition="in" filter="box(in)">
                                      <p:cBhvr>
                                        <p:cTn id="29" dur="500"/>
                                        <p:tgtEl>
                                          <p:spTgt spid="382981"/>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382980"/>
                                        </p:tgtEl>
                                        <p:attrNameLst>
                                          <p:attrName>style.visibility</p:attrName>
                                        </p:attrNameLst>
                                      </p:cBhvr>
                                      <p:to>
                                        <p:strVal val="visible"/>
                                      </p:to>
                                    </p:set>
                                    <p:animEffect transition="in" filter="diamond(in)">
                                      <p:cBhvr>
                                        <p:cTn id="34" dur="500"/>
                                        <p:tgtEl>
                                          <p:spTgt spid="382980"/>
                                        </p:tgtEl>
                                      </p:cBhvr>
                                    </p:animEffect>
                                  </p:childTnLst>
                                </p:cTn>
                              </p:par>
                              <p:par>
                                <p:cTn id="35" presetID="8" presetClass="entr" presetSubtype="16" fill="hold" nodeType="withEffect">
                                  <p:stCondLst>
                                    <p:cond delay="0"/>
                                  </p:stCondLst>
                                  <p:childTnLst>
                                    <p:set>
                                      <p:cBhvr>
                                        <p:cTn id="36" dur="1" fill="hold">
                                          <p:stCondLst>
                                            <p:cond delay="0"/>
                                          </p:stCondLst>
                                        </p:cTn>
                                        <p:tgtEl>
                                          <p:spTgt spid="382994"/>
                                        </p:tgtEl>
                                        <p:attrNameLst>
                                          <p:attrName>style.visibility</p:attrName>
                                        </p:attrNameLst>
                                      </p:cBhvr>
                                      <p:to>
                                        <p:strVal val="visible"/>
                                      </p:to>
                                    </p:set>
                                    <p:animEffect transition="in" filter="diamond(in)">
                                      <p:cBhvr>
                                        <p:cTn id="37" dur="500"/>
                                        <p:tgtEl>
                                          <p:spTgt spid="38299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382987"/>
                                        </p:tgtEl>
                                        <p:attrNameLst>
                                          <p:attrName>style.visibility</p:attrName>
                                        </p:attrNameLst>
                                      </p:cBhvr>
                                      <p:to>
                                        <p:strVal val="visible"/>
                                      </p:to>
                                    </p:set>
                                    <p:animEffect transition="in" filter="diamond(in)">
                                      <p:cBhvr>
                                        <p:cTn id="40" dur="500"/>
                                        <p:tgtEl>
                                          <p:spTgt spid="38298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1+#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1+#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P spid="382982" grpId="0" animBg="1"/>
      <p:bldP spid="382985" grpId="0" animBg="1"/>
      <p:bldP spid="382986" grpId="0" bldLvl="0" animBg="1"/>
      <p:bldP spid="382987" grpId="0" bldLvl="0" animBg="1"/>
      <p:bldP spid="38298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endParaRPr lang="zh-CN" altLang="en-US" sz="3600" dirty="0"/>
          </a:p>
        </p:txBody>
      </p:sp>
      <p:sp>
        <p:nvSpPr>
          <p:cNvPr id="83970" name="Rectangle 1027"/>
          <p:cNvSpPr>
            <a:spLocks noGrp="1"/>
          </p:cNvSpPr>
          <p:nvPr>
            <p:ph idx="1"/>
          </p:nvPr>
        </p:nvSpPr>
        <p:spPr>
          <a:xfrm>
            <a:off x="1559560" y="1125855"/>
            <a:ext cx="10381615" cy="5245735"/>
          </a:xfrm>
          <a:solidFill>
            <a:schemeClr val="bg1"/>
          </a:solidFill>
        </p:spPr>
        <p:txBody>
          <a:bodyPr vert="horz" wrap="square" lIns="91440" tIns="45720" rIns="91440" bIns="45720" anchor="t" anchorCtr="0"/>
          <a:lstStyle/>
          <a:p>
            <a:pPr eaLnBrk="1" hangingPunct="1">
              <a:lnSpc>
                <a:spcPct val="130000"/>
              </a:lnSpc>
              <a:buNone/>
            </a:pPr>
            <a:r>
              <a:rPr lang="en-US" altLang="zh-CN" dirty="0">
                <a:solidFill>
                  <a:srgbClr val="70BB2B"/>
                </a:solidFill>
              </a:rPr>
              <a:t>  </a:t>
            </a:r>
            <a:r>
              <a:rPr lang="en-US" altLang="zh-CN" dirty="0"/>
              <a:t>1.2.1  </a:t>
            </a:r>
            <a:r>
              <a:rPr lang="zh-CN" altLang="en-US" dirty="0"/>
              <a:t>数据建模</a:t>
            </a:r>
            <a:endParaRPr lang="zh-CN" altLang="en-US" dirty="0"/>
          </a:p>
          <a:p>
            <a:pPr eaLnBrk="1" hangingPunct="1">
              <a:lnSpc>
                <a:spcPct val="130000"/>
              </a:lnSpc>
              <a:buNone/>
            </a:pPr>
            <a:r>
              <a:rPr lang="zh-CN" altLang="en-US" dirty="0"/>
              <a:t>  </a:t>
            </a:r>
            <a:r>
              <a:rPr lang="en-US" altLang="zh-CN" dirty="0">
                <a:solidFill>
                  <a:srgbClr val="00B050"/>
                </a:solidFill>
              </a:rPr>
              <a:t>1.2.2  </a:t>
            </a:r>
            <a:r>
              <a:rPr lang="zh-CN" altLang="en-US" dirty="0">
                <a:solidFill>
                  <a:srgbClr val="00B050"/>
                </a:solidFill>
              </a:rPr>
              <a:t>概念模型</a:t>
            </a:r>
            <a:endParaRPr lang="zh-CN" altLang="en-US" dirty="0">
              <a:solidFill>
                <a:srgbClr val="00B050"/>
              </a:solidFill>
            </a:endParaRPr>
          </a:p>
          <a:p>
            <a:pPr eaLnBrk="1" hangingPunct="1">
              <a:lnSpc>
                <a:spcPct val="130000"/>
              </a:lnSpc>
              <a:buNone/>
            </a:pPr>
            <a:r>
              <a:rPr lang="zh-CN" altLang="en-US" dirty="0">
                <a:solidFill>
                  <a:schemeClr val="hlink"/>
                </a:solidFill>
              </a:rPr>
              <a:t>  </a:t>
            </a:r>
            <a:r>
              <a:rPr lang="en-US" altLang="zh-CN" dirty="0"/>
              <a:t>1.2.3  </a:t>
            </a:r>
            <a:r>
              <a:rPr lang="zh-CN" altLang="en-US" dirty="0"/>
              <a:t>数据模型的三要素</a:t>
            </a:r>
            <a:endParaRPr lang="zh-CN" altLang="en-US" dirty="0"/>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endParaRPr lang="zh-CN" altLang="en-US" dirty="0"/>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p:nvPr>
        </p:nvSpPr>
        <p:spPr/>
        <p:txBody>
          <a:bodyPr vert="horz" wrap="square" lIns="91440" tIns="45720" rIns="91440" bIns="45720" anchor="ctr" anchorCtr="0"/>
          <a:lstStyle/>
          <a:p>
            <a:pPr eaLnBrk="1" hangingPunct="1"/>
            <a:r>
              <a:rPr lang="en-US" altLang="zh-CN" sz="3600" dirty="0"/>
              <a:t>1.2.2  </a:t>
            </a:r>
            <a:r>
              <a:rPr lang="zh-CN" altLang="en-US" sz="3600" dirty="0"/>
              <a:t>概念模型</a:t>
            </a:r>
            <a:endParaRPr lang="zh-CN" altLang="en-US" sz="3600" dirty="0"/>
          </a:p>
        </p:txBody>
      </p:sp>
      <p:sp>
        <p:nvSpPr>
          <p:cNvPr id="84994" name="Rectangle 3"/>
          <p:cNvSpPr>
            <a:spLocks noGrp="1"/>
          </p:cNvSpPr>
          <p:nvPr>
            <p:ph idx="1"/>
          </p:nvPr>
        </p:nvSpPr>
        <p:spPr>
          <a:xfrm>
            <a:off x="1415415" y="1098550"/>
            <a:ext cx="10532110" cy="5215255"/>
          </a:xfrm>
          <a:solidFill>
            <a:schemeClr val="bg1"/>
          </a:solidFill>
        </p:spPr>
        <p:txBody>
          <a:bodyPr vert="horz" wrap="square" lIns="91440" tIns="45720" rIns="91440" bIns="45720" anchor="t" anchorCtr="0"/>
          <a:lstStyle/>
          <a:p>
            <a:pPr algn="just" eaLnBrk="1" hangingPunct="1">
              <a:lnSpc>
                <a:spcPct val="120000"/>
              </a:lnSpc>
            </a:pPr>
            <a:r>
              <a:rPr lang="zh-CN" altLang="en-US" dirty="0"/>
              <a:t>概念模型的用途</a:t>
            </a:r>
            <a:endParaRPr lang="zh-CN" altLang="en-US" dirty="0"/>
          </a:p>
          <a:p>
            <a:pPr lvl="1" algn="just" eaLnBrk="1" hangingPunct="1">
              <a:lnSpc>
                <a:spcPct val="120000"/>
              </a:lnSpc>
            </a:pPr>
            <a:r>
              <a:rPr lang="zh-CN" altLang="en-US" dirty="0" smtClean="0"/>
              <a:t> 是</a:t>
            </a:r>
            <a:r>
              <a:rPr lang="zh-CN" altLang="en-US" dirty="0"/>
              <a:t>现实世界到机器世界的一个中间层次</a:t>
            </a:r>
            <a:endParaRPr lang="zh-CN" altLang="en-US" dirty="0"/>
          </a:p>
          <a:p>
            <a:pPr lvl="1" algn="just" eaLnBrk="1" hangingPunct="1">
              <a:lnSpc>
                <a:spcPct val="120000"/>
              </a:lnSpc>
            </a:pPr>
            <a:r>
              <a:rPr lang="zh-CN" altLang="en-US" dirty="0" smtClean="0"/>
              <a:t> 用于</a:t>
            </a:r>
            <a:r>
              <a:rPr lang="zh-CN" altLang="en-US" dirty="0"/>
              <a:t>信息世界的建模</a:t>
            </a:r>
            <a:endParaRPr lang="en-US" altLang="zh-CN" dirty="0"/>
          </a:p>
          <a:p>
            <a:pPr lvl="1" algn="just" eaLnBrk="1" hangingPunct="1">
              <a:lnSpc>
                <a:spcPct val="120000"/>
              </a:lnSpc>
            </a:pPr>
            <a:r>
              <a:rPr lang="en-US" altLang="zh-CN" dirty="0" smtClean="0"/>
              <a:t> </a:t>
            </a:r>
            <a:r>
              <a:rPr lang="zh-CN" altLang="zh-CN" dirty="0" smtClean="0"/>
              <a:t>现实</a:t>
            </a:r>
            <a:r>
              <a:rPr lang="zh-CN" altLang="zh-CN" dirty="0"/>
              <a:t>世界到信息世界的第一层抽象</a:t>
            </a:r>
            <a:endParaRPr lang="zh-CN" altLang="en-US" dirty="0"/>
          </a:p>
          <a:p>
            <a:pPr lvl="1" algn="just" eaLnBrk="1" hangingPunct="1">
              <a:lnSpc>
                <a:spcPct val="120000"/>
              </a:lnSpc>
            </a:pPr>
            <a:r>
              <a:rPr lang="zh-CN" altLang="en-US" dirty="0" smtClean="0"/>
              <a:t> 数据库</a:t>
            </a:r>
            <a:r>
              <a:rPr lang="zh-CN" altLang="en-US" dirty="0"/>
              <a:t>设计的有力工具</a:t>
            </a:r>
            <a:endParaRPr lang="zh-CN" altLang="en-US" dirty="0"/>
          </a:p>
          <a:p>
            <a:pPr lvl="1" algn="just" eaLnBrk="1" hangingPunct="1">
              <a:lnSpc>
                <a:spcPct val="120000"/>
              </a:lnSpc>
            </a:pPr>
            <a:r>
              <a:rPr lang="zh-CN" altLang="en-US" dirty="0" smtClean="0"/>
              <a:t> 数据库</a:t>
            </a:r>
            <a:r>
              <a:rPr lang="zh-CN" altLang="en-US" dirty="0"/>
              <a:t>设计人员和用户之间进行交流的语言</a:t>
            </a:r>
            <a:endParaRPr lang="zh-CN" altLang="en-US" sz="2800" dirty="0"/>
          </a:p>
          <a:p>
            <a:pPr algn="just" eaLnBrk="1" hangingPunct="1">
              <a:lnSpc>
                <a:spcPct val="120000"/>
              </a:lnSpc>
            </a:pPr>
            <a:r>
              <a:rPr lang="zh-CN" altLang="en-US" dirty="0"/>
              <a:t>对概念模型的基本要求</a:t>
            </a:r>
            <a:endParaRPr lang="zh-CN" altLang="en-US" dirty="0"/>
          </a:p>
          <a:p>
            <a:pPr lvl="1" algn="just" eaLnBrk="1" hangingPunct="1">
              <a:lnSpc>
                <a:spcPct val="120000"/>
              </a:lnSpc>
            </a:pPr>
            <a:r>
              <a:rPr lang="zh-CN" altLang="en-US" dirty="0" smtClean="0"/>
              <a:t> 较强</a:t>
            </a:r>
            <a:r>
              <a:rPr lang="zh-CN" altLang="en-US" dirty="0"/>
              <a:t>的语义表达能力</a:t>
            </a:r>
            <a:endParaRPr lang="zh-CN" altLang="en-US" dirty="0"/>
          </a:p>
          <a:p>
            <a:pPr lvl="1" algn="just" eaLnBrk="1" hangingPunct="1">
              <a:lnSpc>
                <a:spcPct val="120000"/>
              </a:lnSpc>
            </a:pPr>
            <a:r>
              <a:rPr lang="zh-CN" altLang="en-US" dirty="0" smtClean="0"/>
              <a:t> 简单</a:t>
            </a:r>
            <a:r>
              <a:rPr lang="zh-CN" altLang="en-US" dirty="0"/>
              <a:t>、清晰、易于用户理解</a:t>
            </a:r>
            <a:endParaRPr lang="zh-CN" alt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p:cNvSpPr>
          <p:nvPr>
            <p:ph type="title"/>
          </p:nvPr>
        </p:nvSpPr>
        <p:spPr/>
        <p:txBody>
          <a:bodyPr vert="horz" wrap="square" lIns="91440" tIns="45720" rIns="91440" bIns="45720" anchor="ctr" anchorCtr="0"/>
          <a:lstStyle/>
          <a:p>
            <a:pPr eaLnBrk="1" hangingPunct="1"/>
            <a:r>
              <a:rPr lang="zh-CN" altLang="en-US" sz="3600" dirty="0"/>
              <a:t>概念模型（续）</a:t>
            </a:r>
            <a:endParaRPr lang="zh-CN" altLang="en-US" sz="3600" dirty="0"/>
          </a:p>
        </p:txBody>
      </p:sp>
      <p:sp>
        <p:nvSpPr>
          <p:cNvPr id="86018" name="Rectangle 3"/>
          <p:cNvSpPr>
            <a:spLocks noGrp="1"/>
          </p:cNvSpPr>
          <p:nvPr>
            <p:ph idx="1"/>
          </p:nvPr>
        </p:nvSpPr>
        <p:spPr>
          <a:xfrm>
            <a:off x="1703705" y="1124585"/>
            <a:ext cx="10440035" cy="5300345"/>
          </a:xfrm>
          <a:solidFill>
            <a:schemeClr val="bg1"/>
          </a:solidFill>
        </p:spPr>
        <p:txBody>
          <a:bodyPr vert="horz" wrap="square" lIns="91440" tIns="45720" rIns="91440" bIns="45720" anchor="t" anchorCtr="0"/>
          <a:lstStyle/>
          <a:p>
            <a:pPr eaLnBrk="1" hangingPunct="1">
              <a:lnSpc>
                <a:spcPct val="160000"/>
              </a:lnSpc>
              <a:buNone/>
            </a:pPr>
            <a:r>
              <a:rPr lang="en-US" altLang="zh-CN" dirty="0"/>
              <a:t>1. </a:t>
            </a:r>
            <a:r>
              <a:rPr lang="zh-CN" altLang="en-US" dirty="0"/>
              <a:t>信息世界中的基本概念</a:t>
            </a:r>
            <a:endParaRPr lang="zh-CN" altLang="en-US" dirty="0"/>
          </a:p>
          <a:p>
            <a:pPr eaLnBrk="1" hangingPunct="1">
              <a:lnSpc>
                <a:spcPct val="160000"/>
              </a:lnSpc>
              <a:buNone/>
            </a:pPr>
            <a:r>
              <a:rPr lang="en-US" altLang="zh-CN" dirty="0"/>
              <a:t>2. </a:t>
            </a:r>
            <a:r>
              <a:rPr lang="zh-CN" altLang="en-US" dirty="0"/>
              <a:t>概念模型的一种表示方法：</a:t>
            </a:r>
            <a:r>
              <a:rPr lang="zh-CN" altLang="en-US" dirty="0" smtClean="0"/>
              <a:t>实体</a:t>
            </a:r>
            <a:r>
              <a:rPr lang="en-US" altLang="zh-CN" dirty="0"/>
              <a:t>-</a:t>
            </a:r>
            <a:r>
              <a:rPr lang="zh-CN" altLang="en-US" dirty="0" smtClean="0"/>
              <a:t>联系</a:t>
            </a:r>
            <a:r>
              <a:rPr lang="zh-CN" altLang="en-US" dirty="0"/>
              <a:t>模型</a:t>
            </a:r>
            <a:endParaRPr lang="zh-CN" altLang="en-US" dirty="0"/>
          </a:p>
        </p:txBody>
      </p:sp>
      <p:pic>
        <p:nvPicPr>
          <p:cNvPr id="106499" name="Picture 7" descr="实例2"/>
          <p:cNvPicPr>
            <a:picLocks noChangeAspect="1"/>
          </p:cNvPicPr>
          <p:nvPr/>
        </p:nvPicPr>
        <p:blipFill>
          <a:blip r:embed="rId1"/>
          <a:stretch>
            <a:fillRect/>
          </a:stretch>
        </p:blipFill>
        <p:spPr>
          <a:xfrm>
            <a:off x="3576320" y="2564765"/>
            <a:ext cx="5727700" cy="3644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blinds(horizontal)">
                                      <p:cBhvr>
                                        <p:cTn id="7"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信息世界中的基本概念</a:t>
            </a:r>
            <a:endParaRPr lang="zh-CN" altLang="en-US" sz="3600" dirty="0"/>
          </a:p>
        </p:txBody>
      </p:sp>
      <p:sp>
        <p:nvSpPr>
          <p:cNvPr id="87042" name="Rectangle 3"/>
          <p:cNvSpPr>
            <a:spLocks noGrp="1"/>
          </p:cNvSpPr>
          <p:nvPr>
            <p:ph idx="1"/>
          </p:nvPr>
        </p:nvSpPr>
        <p:spPr>
          <a:xfrm>
            <a:off x="1559560" y="1196975"/>
            <a:ext cx="10518775" cy="5131435"/>
          </a:xfrm>
          <a:solidFill>
            <a:schemeClr val="bg1"/>
          </a:solidFill>
        </p:spPr>
        <p:txBody>
          <a:bodyPr vert="horz" wrap="square" lIns="91440" tIns="45720" rIns="91440" bIns="45720" anchor="t" anchorCtr="0"/>
          <a:lstStyle/>
          <a:p>
            <a:pPr algn="just" eaLnBrk="1" hangingPunct="1">
              <a:lnSpc>
                <a:spcPct val="140000"/>
              </a:lnSpc>
              <a:spcBef>
                <a:spcPct val="0"/>
              </a:spcBef>
              <a:buNone/>
            </a:pPr>
            <a:r>
              <a:rPr lang="zh-CN" altLang="en-US" dirty="0"/>
              <a:t>（</a:t>
            </a:r>
            <a:r>
              <a:rPr lang="en-US" altLang="zh-CN" dirty="0"/>
              <a:t>1</a:t>
            </a:r>
            <a:r>
              <a:rPr lang="zh-CN" altLang="en-US" dirty="0"/>
              <a:t>）实体（</a:t>
            </a:r>
            <a:r>
              <a:rPr lang="en-US" altLang="zh-CN" dirty="0"/>
              <a:t>entity</a:t>
            </a:r>
            <a:r>
              <a:rPr lang="zh-CN" altLang="en-US" dirty="0"/>
              <a:t>）</a:t>
            </a:r>
            <a:r>
              <a:rPr lang="zh-CN" altLang="en-US" sz="2600" dirty="0"/>
              <a:t> </a:t>
            </a:r>
            <a:endParaRPr lang="zh-CN" altLang="en-US" sz="2600" dirty="0"/>
          </a:p>
          <a:p>
            <a:pPr lvl="1" algn="just" eaLnBrk="1" hangingPunct="1">
              <a:lnSpc>
                <a:spcPct val="140000"/>
              </a:lnSpc>
              <a:spcBef>
                <a:spcPct val="0"/>
              </a:spcBef>
              <a:buNone/>
            </a:pPr>
            <a:r>
              <a:rPr lang="zh-CN" altLang="en-US" dirty="0"/>
              <a:t>客观存在并可相互区别的事物称为实体</a:t>
            </a:r>
            <a:endParaRPr lang="zh-CN" altLang="en-US" dirty="0"/>
          </a:p>
          <a:p>
            <a:pPr lvl="1" algn="just" eaLnBrk="1" hangingPunct="1">
              <a:lnSpc>
                <a:spcPct val="140000"/>
              </a:lnSpc>
              <a:spcBef>
                <a:spcPct val="0"/>
              </a:spcBef>
              <a:buNone/>
            </a:pPr>
            <a:r>
              <a:rPr lang="zh-CN" altLang="en-US" dirty="0"/>
              <a:t>可以是具体的人、事、物、抽象的概念或联系</a:t>
            </a:r>
            <a:endParaRPr lang="zh-CN" altLang="en-US" dirty="0"/>
          </a:p>
          <a:p>
            <a:pPr algn="just" eaLnBrk="1" hangingPunct="1">
              <a:lnSpc>
                <a:spcPct val="140000"/>
              </a:lnSpc>
              <a:spcBef>
                <a:spcPct val="0"/>
              </a:spcBef>
              <a:buNone/>
            </a:pPr>
            <a:r>
              <a:rPr lang="zh-CN" altLang="en-US" dirty="0"/>
              <a:t>（</a:t>
            </a:r>
            <a:r>
              <a:rPr lang="en-US" altLang="zh-CN" dirty="0"/>
              <a:t>2</a:t>
            </a:r>
            <a:r>
              <a:rPr lang="zh-CN" altLang="en-US" dirty="0"/>
              <a:t>）属性（</a:t>
            </a:r>
            <a:r>
              <a:rPr lang="en-US" altLang="zh-CN" dirty="0"/>
              <a:t>attribute</a:t>
            </a:r>
            <a:r>
              <a:rPr lang="zh-CN" altLang="en-US" dirty="0"/>
              <a:t>） </a:t>
            </a:r>
            <a:endParaRPr lang="zh-CN" altLang="en-US" dirty="0"/>
          </a:p>
          <a:p>
            <a:pPr lvl="1" algn="just" eaLnBrk="1" hangingPunct="1">
              <a:lnSpc>
                <a:spcPct val="140000"/>
              </a:lnSpc>
              <a:spcBef>
                <a:spcPct val="0"/>
              </a:spcBef>
              <a:buNone/>
            </a:pPr>
            <a:r>
              <a:rPr lang="zh-CN" altLang="en-US" dirty="0"/>
              <a:t>实体所具有的某一特性称为属性</a:t>
            </a:r>
            <a:endParaRPr lang="zh-CN" altLang="en-US" dirty="0"/>
          </a:p>
          <a:p>
            <a:pPr lvl="1" algn="just" eaLnBrk="1" hangingPunct="1">
              <a:lnSpc>
                <a:spcPct val="140000"/>
              </a:lnSpc>
              <a:spcBef>
                <a:spcPct val="0"/>
              </a:spcBef>
              <a:buNone/>
            </a:pPr>
            <a:r>
              <a:rPr lang="zh-CN" altLang="en-US" dirty="0"/>
              <a:t>一个实体可以由若干个属性来刻画  </a:t>
            </a:r>
            <a:endParaRPr lang="zh-CN" altLang="en-US" dirty="0"/>
          </a:p>
          <a:p>
            <a:pPr algn="just" eaLnBrk="1" hangingPunct="1">
              <a:lnSpc>
                <a:spcPct val="140000"/>
              </a:lnSpc>
              <a:spcBef>
                <a:spcPct val="0"/>
              </a:spcBef>
              <a:buNone/>
            </a:pPr>
            <a:r>
              <a:rPr lang="zh-CN" altLang="en-US" dirty="0"/>
              <a:t>（</a:t>
            </a:r>
            <a:r>
              <a:rPr lang="en-US" altLang="zh-CN" dirty="0"/>
              <a:t>3</a:t>
            </a:r>
            <a:r>
              <a:rPr lang="zh-CN" altLang="en-US" dirty="0"/>
              <a:t>）码（</a:t>
            </a:r>
            <a:r>
              <a:rPr lang="en-US" altLang="zh-CN" dirty="0"/>
              <a:t>key</a:t>
            </a:r>
            <a:r>
              <a:rPr lang="zh-CN" altLang="en-US" dirty="0"/>
              <a:t>） </a:t>
            </a:r>
            <a:endParaRPr lang="zh-CN" altLang="en-US" dirty="0"/>
          </a:p>
          <a:p>
            <a:pPr lvl="1" algn="just" eaLnBrk="1" hangingPunct="1">
              <a:lnSpc>
                <a:spcPct val="140000"/>
              </a:lnSpc>
              <a:spcBef>
                <a:spcPct val="0"/>
              </a:spcBef>
              <a:buNone/>
            </a:pPr>
            <a:r>
              <a:rPr lang="zh-CN" altLang="en-US" dirty="0"/>
              <a:t>唯一标识实体的属性集称为码</a:t>
            </a:r>
            <a:endParaRPr lang="zh-CN" altLang="en-US" dirty="0"/>
          </a:p>
        </p:txBody>
      </p:sp>
      <p:pic>
        <p:nvPicPr>
          <p:cNvPr id="2" name="图片 1" descr="_4T~5B)F0JR%XE}PH}}KT)9"/>
          <p:cNvPicPr>
            <a:picLocks noChangeAspect="1"/>
          </p:cNvPicPr>
          <p:nvPr/>
        </p:nvPicPr>
        <p:blipFill>
          <a:blip r:embed="rId1"/>
          <a:stretch>
            <a:fillRect/>
          </a:stretch>
        </p:blipFill>
        <p:spPr>
          <a:xfrm>
            <a:off x="9176068" y="3209925"/>
            <a:ext cx="1824037" cy="1225550"/>
          </a:xfrm>
          <a:prstGeom prst="rect">
            <a:avLst/>
          </a:prstGeom>
          <a:noFill/>
          <a:ln w="9525">
            <a:noFill/>
          </a:ln>
        </p:spPr>
      </p:pic>
      <p:pic>
        <p:nvPicPr>
          <p:cNvPr id="3" name="图片 2" descr="U$ATYZJIP99668NIY[]O]DI"/>
          <p:cNvPicPr>
            <a:picLocks noChangeAspect="1"/>
          </p:cNvPicPr>
          <p:nvPr/>
        </p:nvPicPr>
        <p:blipFill>
          <a:blip r:embed="rId2"/>
          <a:stretch>
            <a:fillRect/>
          </a:stretch>
        </p:blipFill>
        <p:spPr>
          <a:xfrm>
            <a:off x="9128443" y="1625600"/>
            <a:ext cx="1782762" cy="1323975"/>
          </a:xfrm>
          <a:prstGeom prst="rect">
            <a:avLst/>
          </a:prstGeom>
          <a:noFill/>
          <a:ln w="9525">
            <a:noFill/>
          </a:ln>
        </p:spPr>
      </p:pic>
      <p:pic>
        <p:nvPicPr>
          <p:cNvPr id="4" name="图片 3" descr="95NFHE%EY}GAQ{ED3SR]0AM"/>
          <p:cNvPicPr>
            <a:picLocks noChangeAspect="1"/>
          </p:cNvPicPr>
          <p:nvPr/>
        </p:nvPicPr>
        <p:blipFill>
          <a:blip r:embed="rId3"/>
          <a:stretch>
            <a:fillRect/>
          </a:stretch>
        </p:blipFill>
        <p:spPr>
          <a:xfrm>
            <a:off x="9244330" y="4578350"/>
            <a:ext cx="1755775" cy="11795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type="title"/>
          </p:nvPr>
        </p:nvSpPr>
        <p:spPr/>
        <p:txBody>
          <a:bodyPr vert="horz" wrap="square" lIns="91440" tIns="45720" rIns="91440" bIns="45720" anchor="ctr" anchorCtr="0"/>
          <a:lstStyle/>
          <a:p>
            <a:pPr eaLnBrk="1" hangingPunct="1"/>
            <a:r>
              <a:rPr lang="zh-CN" altLang="en-US" sz="3600" dirty="0"/>
              <a:t>信息世界中的基本概念（续）</a:t>
            </a:r>
            <a:endParaRPr lang="en-US" altLang="zh-CN" sz="3600" dirty="0"/>
          </a:p>
        </p:txBody>
      </p:sp>
      <p:sp>
        <p:nvSpPr>
          <p:cNvPr id="88066" name="Rectangle 3"/>
          <p:cNvSpPr>
            <a:spLocks noGrp="1"/>
          </p:cNvSpPr>
          <p:nvPr>
            <p:ph idx="1"/>
          </p:nvPr>
        </p:nvSpPr>
        <p:spPr>
          <a:xfrm>
            <a:off x="1127760" y="1196975"/>
            <a:ext cx="10890250" cy="5063490"/>
          </a:xfrm>
          <a:solidFill>
            <a:schemeClr val="bg1"/>
          </a:solidFill>
        </p:spPr>
        <p:txBody>
          <a:bodyPr vert="horz" wrap="square" lIns="91440" tIns="45720" rIns="91440" bIns="45720" anchor="t" anchorCtr="0"/>
          <a:lstStyle/>
          <a:p>
            <a:pPr algn="just" eaLnBrk="1" hangingPunct="1">
              <a:lnSpc>
                <a:spcPct val="150000"/>
              </a:lnSpc>
              <a:buNone/>
            </a:pPr>
            <a:r>
              <a:rPr lang="zh-CN" altLang="en-US" dirty="0"/>
              <a:t>（</a:t>
            </a:r>
            <a:r>
              <a:rPr lang="en-US" altLang="zh-CN" dirty="0"/>
              <a:t>4</a:t>
            </a:r>
            <a:r>
              <a:rPr lang="zh-CN" altLang="en-US" dirty="0"/>
              <a:t>）实体型（</a:t>
            </a:r>
            <a:r>
              <a:rPr lang="en-US" altLang="zh-CN" dirty="0"/>
              <a:t>entity type</a:t>
            </a:r>
            <a:r>
              <a:rPr lang="zh-CN" altLang="en-US" dirty="0"/>
              <a:t>） </a:t>
            </a:r>
            <a:endParaRPr lang="zh-CN" altLang="en-US" dirty="0"/>
          </a:p>
          <a:p>
            <a:pPr lvl="1" algn="just" eaLnBrk="1" hangingPunct="1">
              <a:lnSpc>
                <a:spcPct val="150000"/>
              </a:lnSpc>
              <a:buNone/>
            </a:pPr>
            <a:r>
              <a:rPr lang="zh-CN" altLang="en-US" dirty="0"/>
              <a:t>用实体名及其属性名集合来抽象和刻画同类实体称为实体型</a:t>
            </a:r>
            <a:endParaRPr lang="zh-CN" altLang="en-US" sz="2800" dirty="0"/>
          </a:p>
          <a:p>
            <a:pPr algn="just" eaLnBrk="1" hangingPunct="1">
              <a:lnSpc>
                <a:spcPct val="150000"/>
              </a:lnSpc>
              <a:buNone/>
            </a:pPr>
            <a:r>
              <a:rPr lang="zh-CN" altLang="en-US" dirty="0"/>
              <a:t>（</a:t>
            </a:r>
            <a:r>
              <a:rPr lang="en-US" altLang="zh-CN" dirty="0"/>
              <a:t>5</a:t>
            </a:r>
            <a:r>
              <a:rPr lang="zh-CN" altLang="en-US" dirty="0"/>
              <a:t>）实体集（</a:t>
            </a:r>
            <a:r>
              <a:rPr lang="en-US" altLang="zh-CN" dirty="0"/>
              <a:t>entity set</a:t>
            </a:r>
            <a:r>
              <a:rPr lang="zh-CN" altLang="en-US" dirty="0"/>
              <a:t>） </a:t>
            </a:r>
            <a:endParaRPr lang="zh-CN" altLang="en-US" dirty="0"/>
          </a:p>
          <a:p>
            <a:pPr lvl="1" algn="just" eaLnBrk="1" hangingPunct="1">
              <a:lnSpc>
                <a:spcPct val="150000"/>
              </a:lnSpc>
              <a:buNone/>
            </a:pPr>
            <a:r>
              <a:rPr lang="zh-CN" altLang="en-US" dirty="0"/>
              <a:t>同一类型实体的集合称为实体集</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vert="horz" wrap="square" lIns="91440" tIns="45720" rIns="91440" bIns="45720" anchor="ctr" anchorCtr="0"/>
          <a:lstStyle/>
          <a:p>
            <a:pPr eaLnBrk="1" hangingPunct="1"/>
            <a:r>
              <a:rPr lang="zh-CN" altLang="en-US" sz="3600" dirty="0"/>
              <a:t>内容安排（</a:t>
            </a:r>
            <a:r>
              <a:rPr lang="en-US" altLang="zh-CN" sz="3600" dirty="0"/>
              <a:t>2</a:t>
            </a:r>
            <a:r>
              <a:rPr lang="zh-CN" altLang="en-US" sz="3600" dirty="0"/>
              <a:t>）</a:t>
            </a:r>
            <a:endParaRPr lang="en-US" altLang="zh-CN" sz="3600" dirty="0"/>
          </a:p>
        </p:txBody>
      </p:sp>
      <p:sp>
        <p:nvSpPr>
          <p:cNvPr id="18434" name="Rectangle 3"/>
          <p:cNvSpPr>
            <a:spLocks noGrp="1"/>
          </p:cNvSpPr>
          <p:nvPr>
            <p:ph idx="1"/>
          </p:nvPr>
        </p:nvSpPr>
        <p:spPr>
          <a:xfrm>
            <a:off x="616819" y="1113354"/>
            <a:ext cx="10515600" cy="4979941"/>
          </a:xfrm>
        </p:spPr>
        <p:txBody>
          <a:bodyPr vert="horz" wrap="square" lIns="91440" tIns="45720" rIns="91440" bIns="45720" anchor="t" anchorCtr="0">
            <a:normAutofit/>
          </a:bodyPr>
          <a:lstStyle/>
          <a:p>
            <a:pPr eaLnBrk="1" hangingPunct="1">
              <a:buNone/>
            </a:pPr>
            <a:r>
              <a:rPr lang="en-US" altLang="zh-CN" dirty="0">
                <a:solidFill>
                  <a:srgbClr val="0000FF"/>
                </a:solidFill>
                <a:sym typeface="Wingdings" panose="05000000000000000000" pitchFamily="2" charset="2"/>
              </a:rPr>
              <a:t> </a:t>
            </a:r>
            <a:r>
              <a:rPr lang="zh-CN" altLang="en-US" dirty="0">
                <a:ea typeface="隶书" panose="02010509060101010101" pitchFamily="49" charset="-122"/>
              </a:rPr>
              <a:t>系统篇</a:t>
            </a:r>
            <a:endParaRPr lang="zh-CN" altLang="en-US" dirty="0">
              <a:ea typeface="隶书" panose="02010509060101010101" pitchFamily="49" charset="-122"/>
            </a:endParaRPr>
          </a:p>
          <a:p>
            <a:pPr lvl="1" eaLnBrk="1" hangingPunct="1">
              <a:lnSpc>
                <a:spcPct val="110000"/>
              </a:lnSpc>
              <a:buFont typeface="Wingdings" panose="05000000000000000000" pitchFamily="2" charset="2"/>
              <a:buChar char="n"/>
            </a:pPr>
            <a:r>
              <a:rPr lang="zh-CN" altLang="en-US" dirty="0" smtClean="0">
                <a:sym typeface="+mn-ea"/>
              </a:rPr>
              <a:t> 第</a:t>
            </a:r>
            <a:r>
              <a:rPr lang="en-US" altLang="zh-CN" dirty="0">
                <a:sym typeface="+mn-ea"/>
              </a:rPr>
              <a:t>9</a:t>
            </a:r>
            <a:r>
              <a:rPr lang="zh-CN" altLang="en-US" dirty="0">
                <a:sym typeface="+mn-ea"/>
              </a:rPr>
              <a:t>章</a:t>
            </a:r>
            <a:r>
              <a:rPr lang="en-US" altLang="zh-CN" dirty="0">
                <a:sym typeface="+mn-ea"/>
              </a:rPr>
              <a:t>    </a:t>
            </a:r>
            <a:r>
              <a:rPr lang="zh-CN" altLang="en-US" dirty="0">
                <a:sym typeface="+mn-ea"/>
              </a:rPr>
              <a:t>关系数据库存储管理</a:t>
            </a:r>
            <a:endParaRPr lang="zh-CN" altLang="en-US" dirty="0">
              <a:sym typeface="+mn-ea"/>
            </a:endParaRPr>
          </a:p>
          <a:p>
            <a:pPr lvl="1" eaLnBrk="1" hangingPunct="1">
              <a:lnSpc>
                <a:spcPct val="110000"/>
              </a:lnSpc>
              <a:buFont typeface="Wingdings" panose="05000000000000000000" pitchFamily="2" charset="2"/>
              <a:buChar char="n"/>
            </a:pPr>
            <a:r>
              <a:rPr lang="zh-CN" altLang="en-US" dirty="0" smtClean="0"/>
              <a:t> 第</a:t>
            </a:r>
            <a:r>
              <a:rPr lang="en-US" altLang="zh-CN" dirty="0" smtClean="0"/>
              <a:t>10</a:t>
            </a:r>
            <a:r>
              <a:rPr lang="zh-CN" altLang="en-US" dirty="0"/>
              <a:t>章  关系查询处理和查询优化</a:t>
            </a:r>
            <a:endParaRPr lang="zh-CN" altLang="en-US" dirty="0"/>
          </a:p>
          <a:p>
            <a:pPr lvl="1" eaLnBrk="1" hangingPunct="1">
              <a:lnSpc>
                <a:spcPct val="110000"/>
              </a:lnSpc>
              <a:buFont typeface="Wingdings" panose="05000000000000000000" pitchFamily="2" charset="2"/>
              <a:buChar char="n"/>
            </a:pPr>
            <a:r>
              <a:rPr lang="zh-CN" altLang="en-US" dirty="0" smtClean="0"/>
              <a:t> 第</a:t>
            </a:r>
            <a:r>
              <a:rPr lang="en-US" altLang="zh-CN" dirty="0" smtClean="0"/>
              <a:t>11</a:t>
            </a:r>
            <a:r>
              <a:rPr lang="zh-CN" altLang="en-US" dirty="0"/>
              <a:t>章  数据库恢复技术</a:t>
            </a:r>
            <a:endParaRPr lang="zh-CN" altLang="en-US" dirty="0"/>
          </a:p>
          <a:p>
            <a:pPr lvl="1" eaLnBrk="1" hangingPunct="1">
              <a:lnSpc>
                <a:spcPct val="110000"/>
              </a:lnSpc>
              <a:buFont typeface="Wingdings" panose="05000000000000000000" pitchFamily="2" charset="2"/>
              <a:buChar char="n"/>
            </a:pPr>
            <a:r>
              <a:rPr lang="zh-CN" altLang="en-US" dirty="0" smtClean="0"/>
              <a:t> 第</a:t>
            </a:r>
            <a:r>
              <a:rPr lang="en-US" altLang="zh-CN" dirty="0" smtClean="0"/>
              <a:t>12</a:t>
            </a:r>
            <a:r>
              <a:rPr lang="zh-CN" altLang="en-US" dirty="0"/>
              <a:t>章  并发控制</a:t>
            </a:r>
            <a:endParaRPr lang="zh-CN" altLang="en-US" dirty="0"/>
          </a:p>
          <a:p>
            <a:pPr lvl="1" eaLnBrk="1" hangingPunct="1">
              <a:lnSpc>
                <a:spcPct val="110000"/>
              </a:lnSpc>
              <a:buFont typeface="Wingdings" panose="05000000000000000000" pitchFamily="2" charset="2"/>
              <a:buChar char="n"/>
            </a:pPr>
            <a:r>
              <a:rPr lang="zh-CN" altLang="en-US" dirty="0"/>
              <a:t>* 第</a:t>
            </a:r>
            <a:r>
              <a:rPr lang="en-US" altLang="zh-CN" dirty="0"/>
              <a:t>13</a:t>
            </a:r>
            <a:r>
              <a:rPr lang="zh-CN" altLang="en-US" dirty="0"/>
              <a:t>章  数据库管理系统概述</a:t>
            </a:r>
            <a:endParaRPr lang="zh-CN" altLang="en-US" dirty="0"/>
          </a:p>
          <a:p>
            <a:pPr lvl="1" eaLnBrk="1" hangingPunct="1">
              <a:lnSpc>
                <a:spcPct val="110000"/>
              </a:lnSpc>
              <a:buNone/>
            </a:pPr>
            <a:endParaRPr lang="zh-CN" altLang="en-US" dirty="0"/>
          </a:p>
          <a:p>
            <a:pPr lvl="1" algn="just" eaLnBrk="1" hangingPunct="1">
              <a:lnSpc>
                <a:spcPct val="110000"/>
              </a:lnSpc>
              <a:buNone/>
            </a:pPr>
            <a:r>
              <a:rPr lang="zh-CN" altLang="en-US" dirty="0">
                <a:latin typeface="Times New Roman" panose="02020603050405020304" pitchFamily="18" charset="0"/>
                <a:ea typeface="仿宋_GB2312" pitchFamily="49" charset="-122"/>
              </a:rPr>
              <a:t>第</a:t>
            </a:r>
            <a:r>
              <a:rPr lang="en-US" altLang="zh-CN" dirty="0">
                <a:latin typeface="Times New Roman" panose="02020603050405020304" pitchFamily="18" charset="0"/>
                <a:ea typeface="仿宋_GB2312" pitchFamily="49" charset="-122"/>
              </a:rPr>
              <a:t>1</a:t>
            </a:r>
            <a:r>
              <a:rPr lang="zh-CN" altLang="en-US" dirty="0">
                <a:latin typeface="Times New Roman" panose="02020603050405020304" pitchFamily="18" charset="0"/>
                <a:ea typeface="仿宋_GB2312" pitchFamily="49" charset="-122"/>
              </a:rPr>
              <a:t>至第</a:t>
            </a:r>
            <a:r>
              <a:rPr lang="en-US" altLang="zh-CN" dirty="0">
                <a:latin typeface="Times New Roman" panose="02020603050405020304" pitchFamily="18" charset="0"/>
                <a:ea typeface="仿宋_GB2312" pitchFamily="49" charset="-122"/>
              </a:rPr>
              <a:t>13</a:t>
            </a:r>
            <a:r>
              <a:rPr lang="zh-CN" altLang="en-US" dirty="0">
                <a:latin typeface="Times New Roman" panose="02020603050405020304" pitchFamily="18" charset="0"/>
                <a:ea typeface="仿宋_GB2312" pitchFamily="49" charset="-122"/>
              </a:rPr>
              <a:t>章是本科专业的基本教程</a:t>
            </a:r>
            <a:endParaRPr lang="en-US" altLang="zh-CN" dirty="0">
              <a:latin typeface="Times New Roman" panose="02020603050405020304" pitchFamily="18" charset="0"/>
              <a:ea typeface="仿宋_GB2312" pitchFamily="49" charset="-122"/>
            </a:endParaRPr>
          </a:p>
          <a:p>
            <a:pPr lvl="1" algn="just" eaLnBrk="1" hangingPunct="1">
              <a:lnSpc>
                <a:spcPct val="110000"/>
              </a:lnSpc>
              <a:buNone/>
            </a:pPr>
            <a:r>
              <a:rPr lang="zh-CN" altLang="en-US" dirty="0">
                <a:latin typeface="Times New Roman" panose="02020603050405020304" pitchFamily="18" charset="0"/>
                <a:ea typeface="仿宋_GB2312" pitchFamily="49" charset="-122"/>
              </a:rPr>
              <a:t>（书中有*号的部分除外）</a:t>
            </a:r>
            <a:endParaRPr lang="zh-CN" altLang="en-US" dirty="0">
              <a:latin typeface="Times New Roman" panose="02020603050405020304" pitchFamily="18" charset="0"/>
              <a:ea typeface="仿宋_GB2312" pitchFamily="49" charset="-122"/>
            </a:endParaRPr>
          </a:p>
          <a:p>
            <a:pPr lvl="1" algn="just" eaLnBrk="1" hangingPunct="1">
              <a:lnSpc>
                <a:spcPct val="110000"/>
              </a:lnSpc>
              <a:buNone/>
            </a:pPr>
            <a:r>
              <a:rPr lang="zh-CN" altLang="en-US" dirty="0">
                <a:latin typeface="Times New Roman" panose="02020603050405020304" pitchFamily="18" charset="0"/>
                <a:ea typeface="仿宋_GB2312" pitchFamily="49" charset="-122"/>
              </a:rPr>
              <a:t>第</a:t>
            </a:r>
            <a:r>
              <a:rPr lang="en-US" altLang="zh-CN" dirty="0">
                <a:latin typeface="Times New Roman" panose="02020603050405020304" pitchFamily="18" charset="0"/>
                <a:ea typeface="仿宋_GB2312" pitchFamily="49" charset="-122"/>
              </a:rPr>
              <a:t>14</a:t>
            </a:r>
            <a:r>
              <a:rPr lang="zh-CN" altLang="en-US" dirty="0">
                <a:latin typeface="Times New Roman" panose="02020603050405020304" pitchFamily="18" charset="0"/>
                <a:ea typeface="仿宋_GB2312" pitchFamily="49" charset="-122"/>
              </a:rPr>
              <a:t>至第</a:t>
            </a:r>
            <a:r>
              <a:rPr lang="en-US" altLang="zh-CN" dirty="0">
                <a:latin typeface="Times New Roman" panose="02020603050405020304" pitchFamily="18" charset="0"/>
                <a:ea typeface="仿宋_GB2312" pitchFamily="49" charset="-122"/>
              </a:rPr>
              <a:t>18</a:t>
            </a:r>
            <a:r>
              <a:rPr lang="zh-CN" altLang="en-US" dirty="0">
                <a:latin typeface="Times New Roman" panose="02020603050405020304" pitchFamily="18" charset="0"/>
                <a:ea typeface="仿宋_GB2312" pitchFamily="49" charset="-122"/>
              </a:rPr>
              <a:t>章是新技术篇（本科生、研究生选读）</a:t>
            </a:r>
            <a:endParaRPr lang="zh-CN" altLang="en-US" dirty="0">
              <a:latin typeface="Times New Roman" panose="02020603050405020304" pitchFamily="18" charset="0"/>
              <a:ea typeface="Arial Unicode MS" panose="020B0604020202020204" pitchFamily="34" charset="-128"/>
            </a:endParaRPr>
          </a:p>
          <a:p>
            <a:pPr lvl="1" eaLnBrk="1" hangingPunct="1">
              <a:lnSpc>
                <a:spcPct val="110000"/>
              </a:lnSpc>
              <a:buNone/>
            </a:pP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vert="horz" wrap="square" lIns="91440" tIns="45720" rIns="91440" bIns="45720" anchor="ctr" anchorCtr="0"/>
          <a:lstStyle/>
          <a:p>
            <a:pPr eaLnBrk="1" hangingPunct="1"/>
            <a:r>
              <a:rPr lang="zh-CN" altLang="en-US" sz="3600" dirty="0"/>
              <a:t>信息世界中的基本概念（续）</a:t>
            </a:r>
            <a:endParaRPr lang="en-US" altLang="zh-CN" sz="3600" dirty="0"/>
          </a:p>
        </p:txBody>
      </p:sp>
      <p:sp>
        <p:nvSpPr>
          <p:cNvPr id="89090" name="Rectangle 3"/>
          <p:cNvSpPr>
            <a:spLocks noGrp="1"/>
          </p:cNvSpPr>
          <p:nvPr>
            <p:ph idx="1"/>
          </p:nvPr>
        </p:nvSpPr>
        <p:spPr>
          <a:xfrm>
            <a:off x="1127760" y="837565"/>
            <a:ext cx="11033125" cy="5467350"/>
          </a:xfrm>
          <a:solidFill>
            <a:schemeClr val="bg1"/>
          </a:solidFill>
        </p:spPr>
        <p:txBody>
          <a:bodyPr vert="horz" wrap="square" lIns="91440" tIns="45720" rIns="91440" bIns="45720" anchor="t" anchorCtr="0"/>
          <a:lstStyle/>
          <a:p>
            <a:pPr algn="just" eaLnBrk="1" hangingPunct="1">
              <a:lnSpc>
                <a:spcPct val="190000"/>
              </a:lnSpc>
              <a:buNone/>
            </a:pPr>
            <a:r>
              <a:rPr lang="zh-CN" altLang="en-US" sz="2600" dirty="0"/>
              <a:t>（</a:t>
            </a:r>
            <a:r>
              <a:rPr lang="en-US" altLang="zh-CN" sz="2600" dirty="0"/>
              <a:t>6</a:t>
            </a:r>
            <a:r>
              <a:rPr lang="zh-CN" altLang="en-US" sz="2600" dirty="0"/>
              <a:t>）联系（</a:t>
            </a:r>
            <a:r>
              <a:rPr lang="en-US" altLang="zh-CN" sz="2600" dirty="0"/>
              <a:t>relationship</a:t>
            </a:r>
            <a:r>
              <a:rPr lang="zh-CN" altLang="en-US" sz="2600" dirty="0"/>
              <a:t>）</a:t>
            </a:r>
            <a:r>
              <a:rPr lang="zh-CN" altLang="en-US" sz="3600" dirty="0"/>
              <a:t>  </a:t>
            </a:r>
            <a:endParaRPr lang="zh-CN" altLang="en-US" sz="3600" dirty="0"/>
          </a:p>
          <a:p>
            <a:pPr lvl="1" algn="just" eaLnBrk="1" hangingPunct="1">
              <a:lnSpc>
                <a:spcPct val="150000"/>
              </a:lnSpc>
              <a:spcBef>
                <a:spcPct val="0"/>
              </a:spcBef>
            </a:pPr>
            <a:r>
              <a:rPr lang="zh-CN" altLang="en-US" dirty="0" smtClean="0"/>
              <a:t> 现实</a:t>
            </a:r>
            <a:r>
              <a:rPr lang="zh-CN" altLang="en-US" dirty="0"/>
              <a:t>世界中事物内部以及事物之间的联系在信息世界</a:t>
            </a:r>
            <a:endParaRPr lang="zh-CN" altLang="en-US" dirty="0"/>
          </a:p>
          <a:p>
            <a:pPr lvl="1" algn="just" eaLnBrk="1" hangingPunct="1">
              <a:lnSpc>
                <a:spcPct val="150000"/>
              </a:lnSpc>
              <a:spcBef>
                <a:spcPct val="0"/>
              </a:spcBef>
              <a:buNone/>
            </a:pPr>
            <a:r>
              <a:rPr lang="zh-CN" altLang="en-US" dirty="0"/>
              <a:t>   中反映为实体（型）内部的联系和实体（型）之间的联系。</a:t>
            </a:r>
            <a:endParaRPr lang="zh-CN" altLang="en-US" dirty="0"/>
          </a:p>
          <a:p>
            <a:pPr lvl="1" algn="just" eaLnBrk="1" hangingPunct="1">
              <a:lnSpc>
                <a:spcPct val="150000"/>
              </a:lnSpc>
              <a:spcBef>
                <a:spcPct val="0"/>
              </a:spcBef>
            </a:pPr>
            <a:r>
              <a:rPr lang="zh-CN" altLang="en-US" dirty="0" smtClean="0">
                <a:solidFill>
                  <a:srgbClr val="70BB2B"/>
                </a:solidFill>
              </a:rPr>
              <a:t> 实体</a:t>
            </a:r>
            <a:r>
              <a:rPr lang="zh-CN" altLang="en-US" dirty="0">
                <a:solidFill>
                  <a:srgbClr val="70BB2B"/>
                </a:solidFill>
              </a:rPr>
              <a:t>内部的联系</a:t>
            </a:r>
            <a:r>
              <a:rPr lang="zh-CN" altLang="en-US" dirty="0"/>
              <a:t>通常是指组成实体的各属性之间的联系</a:t>
            </a:r>
            <a:endParaRPr lang="zh-CN" altLang="en-US" dirty="0"/>
          </a:p>
          <a:p>
            <a:pPr lvl="1" algn="just" eaLnBrk="1" hangingPunct="1">
              <a:lnSpc>
                <a:spcPct val="150000"/>
              </a:lnSpc>
              <a:spcBef>
                <a:spcPct val="0"/>
              </a:spcBef>
            </a:pPr>
            <a:r>
              <a:rPr lang="zh-CN" altLang="en-US" dirty="0" smtClean="0">
                <a:solidFill>
                  <a:srgbClr val="70BB2B"/>
                </a:solidFill>
              </a:rPr>
              <a:t> 实体</a:t>
            </a:r>
            <a:r>
              <a:rPr lang="zh-CN" altLang="en-US" dirty="0">
                <a:solidFill>
                  <a:srgbClr val="70BB2B"/>
                </a:solidFill>
              </a:rPr>
              <a:t>之间的联系</a:t>
            </a:r>
            <a:r>
              <a:rPr lang="zh-CN" altLang="en-US" dirty="0"/>
              <a:t>通常是指不同实体集之间的联系</a:t>
            </a:r>
            <a:endParaRPr lang="en-US" altLang="zh-CN" dirty="0"/>
          </a:p>
          <a:p>
            <a:pPr lvl="1" algn="just" eaLnBrk="1" hangingPunct="1">
              <a:lnSpc>
                <a:spcPct val="150000"/>
              </a:lnSpc>
              <a:spcBef>
                <a:spcPct val="0"/>
              </a:spcBef>
            </a:pPr>
            <a:r>
              <a:rPr lang="zh-CN" altLang="en-US" dirty="0" smtClean="0"/>
              <a:t> 实体</a:t>
            </a:r>
            <a:r>
              <a:rPr lang="zh-CN" altLang="en-US" dirty="0"/>
              <a:t>之间的联系有</a:t>
            </a:r>
            <a:r>
              <a:rPr lang="zh-CN" altLang="en-US" dirty="0">
                <a:solidFill>
                  <a:srgbClr val="70BB2B"/>
                </a:solidFill>
              </a:rPr>
              <a:t>一对一</a:t>
            </a:r>
            <a:r>
              <a:rPr lang="zh-CN" altLang="en-US" dirty="0"/>
              <a:t>、</a:t>
            </a:r>
            <a:r>
              <a:rPr lang="zh-CN" altLang="en-US" dirty="0">
                <a:solidFill>
                  <a:srgbClr val="70BB2B"/>
                </a:solidFill>
              </a:rPr>
              <a:t>一对多</a:t>
            </a:r>
            <a:r>
              <a:rPr lang="zh-CN" altLang="en-US" dirty="0"/>
              <a:t>和</a:t>
            </a:r>
            <a:r>
              <a:rPr lang="zh-CN" altLang="en-US" dirty="0">
                <a:solidFill>
                  <a:srgbClr val="70BB2B"/>
                </a:solidFill>
              </a:rPr>
              <a:t>多对多</a:t>
            </a:r>
            <a:r>
              <a:rPr lang="zh-CN" altLang="en-US" dirty="0"/>
              <a:t>等多种类型</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a:xfrm>
            <a:off x="1919288" y="188913"/>
            <a:ext cx="9361288" cy="563562"/>
          </a:xfrm>
        </p:spPr>
        <p:txBody>
          <a:bodyPr vert="horz" wrap="square" lIns="91440" tIns="45720" rIns="91440" bIns="45720" anchor="ctr" anchorCtr="0">
            <a:noAutofit/>
          </a:bodyPr>
          <a:lstStyle/>
          <a:p>
            <a:pPr eaLnBrk="1" hangingPunct="1"/>
            <a:r>
              <a:rPr lang="en-US" altLang="zh-CN" dirty="0"/>
              <a:t>2.</a:t>
            </a:r>
            <a:r>
              <a:rPr lang="zh-CN" altLang="en-US" dirty="0"/>
              <a:t>概念模型的一种表示方法：</a:t>
            </a:r>
            <a:r>
              <a:rPr lang="zh-CN" altLang="zh-CN" dirty="0"/>
              <a:t>实体</a:t>
            </a:r>
            <a:r>
              <a:rPr lang="en-US" altLang="zh-CN" dirty="0"/>
              <a:t>-</a:t>
            </a:r>
            <a:r>
              <a:rPr lang="zh-CN" altLang="zh-CN" dirty="0"/>
              <a:t>联系</a:t>
            </a:r>
            <a:r>
              <a:rPr lang="zh-CN" altLang="en-US" dirty="0"/>
              <a:t>模型</a:t>
            </a:r>
            <a:endParaRPr lang="zh-CN" altLang="en-US" dirty="0"/>
          </a:p>
        </p:txBody>
      </p:sp>
      <p:sp>
        <p:nvSpPr>
          <p:cNvPr id="90114" name="内容占位符 2"/>
          <p:cNvSpPr>
            <a:spLocks noGrp="1"/>
          </p:cNvSpPr>
          <p:nvPr>
            <p:ph idx="1"/>
          </p:nvPr>
        </p:nvSpPr>
        <p:spPr>
          <a:xfrm>
            <a:off x="1055370" y="1340485"/>
            <a:ext cx="10936605" cy="5003800"/>
          </a:xfrm>
          <a:solidFill>
            <a:schemeClr val="bg1"/>
          </a:solidFill>
        </p:spPr>
        <p:txBody>
          <a:bodyPr vert="horz" wrap="square" lIns="91440" tIns="45720" rIns="91440" bIns="45720" anchor="t" anchorCtr="0"/>
          <a:lstStyle/>
          <a:p>
            <a:pPr eaLnBrk="1" hangingPunct="1">
              <a:lnSpc>
                <a:spcPct val="150000"/>
              </a:lnSpc>
            </a:pPr>
            <a:r>
              <a:rPr lang="zh-CN" altLang="zh-CN" dirty="0"/>
              <a:t>实体</a:t>
            </a:r>
            <a:r>
              <a:rPr lang="en-US" altLang="zh-CN" dirty="0"/>
              <a:t>-</a:t>
            </a:r>
            <a:r>
              <a:rPr lang="zh-CN" altLang="zh-CN" dirty="0"/>
              <a:t>联系方法（</a:t>
            </a:r>
            <a:r>
              <a:rPr lang="en-US" altLang="zh-CN" dirty="0"/>
              <a:t>Entity-Relationship Approach</a:t>
            </a:r>
            <a:r>
              <a:rPr lang="zh-CN" altLang="en-US" dirty="0"/>
              <a:t>）</a:t>
            </a:r>
            <a:endParaRPr lang="en-US" altLang="zh-CN" dirty="0"/>
          </a:p>
          <a:p>
            <a:pPr lvl="1" eaLnBrk="1" hangingPunct="1">
              <a:lnSpc>
                <a:spcPct val="150000"/>
              </a:lnSpc>
            </a:pPr>
            <a:r>
              <a:rPr lang="en-US" altLang="zh-CN" dirty="0" smtClean="0"/>
              <a:t> </a:t>
            </a:r>
            <a:r>
              <a:rPr lang="zh-CN" altLang="zh-CN" dirty="0" smtClean="0"/>
              <a:t>用</a:t>
            </a:r>
            <a:r>
              <a:rPr lang="en-US" altLang="zh-CN" dirty="0"/>
              <a:t>E-R</a:t>
            </a:r>
            <a:r>
              <a:rPr lang="zh-CN" altLang="zh-CN" dirty="0"/>
              <a:t>图来描述现实世界的概念模型</a:t>
            </a:r>
            <a:endParaRPr lang="en-US" altLang="zh-CN" dirty="0"/>
          </a:p>
          <a:p>
            <a:pPr lvl="1">
              <a:lnSpc>
                <a:spcPct val="150000"/>
              </a:lnSpc>
            </a:pPr>
            <a:r>
              <a:rPr lang="en-US" altLang="zh-CN" dirty="0" smtClean="0"/>
              <a:t> E-R</a:t>
            </a:r>
            <a:r>
              <a:rPr lang="zh-CN" altLang="zh-CN" dirty="0"/>
              <a:t>方法</a:t>
            </a:r>
            <a:r>
              <a:rPr lang="zh-CN" altLang="en-US" dirty="0"/>
              <a:t>或</a:t>
            </a:r>
            <a:r>
              <a:rPr lang="en-US" altLang="zh-CN" dirty="0"/>
              <a:t>E-R</a:t>
            </a:r>
            <a:r>
              <a:rPr lang="zh-CN" altLang="zh-CN" dirty="0"/>
              <a:t>模型</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p:txBody>
          <a:bodyPr vert="horz" wrap="square" lIns="91440" tIns="45720" rIns="91440" bIns="45720" anchor="ctr" anchorCtr="0"/>
          <a:lstStyle/>
          <a:p>
            <a:r>
              <a:rPr lang="zh-CN" altLang="zh-CN" dirty="0"/>
              <a:t>实体</a:t>
            </a:r>
            <a:r>
              <a:rPr lang="en-US" altLang="zh-CN" dirty="0"/>
              <a:t>-</a:t>
            </a:r>
            <a:r>
              <a:rPr lang="zh-CN" altLang="zh-CN" dirty="0"/>
              <a:t>联系</a:t>
            </a:r>
            <a:r>
              <a:rPr lang="zh-CN" altLang="en-US" dirty="0"/>
              <a:t>模型</a:t>
            </a:r>
            <a:r>
              <a:rPr lang="zh-CN" altLang="en-US" sz="3600" dirty="0"/>
              <a:t>（续）</a:t>
            </a:r>
            <a:endParaRPr lang="zh-CN" altLang="en-US" sz="3600" dirty="0"/>
          </a:p>
        </p:txBody>
      </p:sp>
      <p:sp>
        <p:nvSpPr>
          <p:cNvPr id="3" name="内容占位符 2"/>
          <p:cNvSpPr>
            <a:spLocks noGrp="1"/>
          </p:cNvSpPr>
          <p:nvPr>
            <p:ph idx="1"/>
          </p:nvPr>
        </p:nvSpPr>
        <p:spPr>
          <a:xfrm>
            <a:off x="616585" y="1113155"/>
            <a:ext cx="11370945" cy="5252085"/>
          </a:xfrm>
          <a:solidFill>
            <a:schemeClr val="bg1"/>
          </a:solidFill>
        </p:spPr>
        <p:txBody>
          <a:bodyPr vert="horz" wrap="square" lIns="91440" tIns="45720" rIns="91440" bIns="45720" numCol="1" anchor="t" anchorCtr="0" compatLnSpc="1">
            <a:normAutofit fontScale="92500" lnSpcReduction="20000"/>
          </a:bodyPr>
          <a:lstStyle/>
          <a:p>
            <a:pPr>
              <a:buSzTx/>
              <a:defRPr/>
            </a:pPr>
            <a:endParaRPr lang="en-US" altLang="zh-CN" dirty="0"/>
          </a:p>
          <a:p>
            <a:pPr>
              <a:buSzTx/>
              <a:defRPr/>
            </a:pPr>
            <a:endParaRPr lang="en-US" altLang="zh-CN" dirty="0"/>
          </a:p>
          <a:p>
            <a:pPr>
              <a:buSzTx/>
              <a:defRPr/>
            </a:pPr>
            <a:endParaRPr lang="en-US" altLang="zh-CN" dirty="0"/>
          </a:p>
          <a:p>
            <a:pPr>
              <a:buSzTx/>
              <a:defRPr/>
            </a:pPr>
            <a:endParaRPr lang="en-US" altLang="zh-CN" dirty="0"/>
          </a:p>
          <a:p>
            <a:pPr>
              <a:buSzTx/>
              <a:defRPr/>
            </a:pPr>
            <a:endParaRPr lang="en-US" altLang="zh-CN" dirty="0"/>
          </a:p>
          <a:p>
            <a:pPr marL="0" indent="0">
              <a:buSzTx/>
              <a:buNone/>
              <a:defRPr/>
            </a:pPr>
            <a:r>
              <a:rPr lang="en-US" altLang="zh-CN" sz="1800" kern="1050" dirty="0">
                <a:solidFill>
                  <a:srgbClr val="000000"/>
                </a:solidFill>
                <a:latin typeface="Times New Roman" panose="02020603050405020304" pitchFamily="18" charset="0"/>
                <a:cs typeface="Times New Roman" panose="02020603050405020304" pitchFamily="18" charset="0"/>
              </a:rPr>
              <a:t>                                                                                 </a:t>
            </a:r>
            <a:r>
              <a:rPr lang="zh-CN" altLang="zh-CN" sz="1800" kern="1050" dirty="0">
                <a:solidFill>
                  <a:srgbClr val="000000"/>
                </a:solidFill>
                <a:latin typeface="Times New Roman" panose="02020603050405020304" pitchFamily="18" charset="0"/>
                <a:cs typeface="Times New Roman" panose="02020603050405020304" pitchFamily="18" charset="0"/>
              </a:rPr>
              <a:t>学生选课</a:t>
            </a:r>
            <a:r>
              <a:rPr lang="en-US" altLang="zh-CN" sz="1800" kern="1050" dirty="0">
                <a:solidFill>
                  <a:srgbClr val="000000"/>
                </a:solidFill>
                <a:latin typeface="Times New Roman" panose="02020603050405020304" pitchFamily="18" charset="0"/>
              </a:rPr>
              <a:t>E-R</a:t>
            </a:r>
            <a:r>
              <a:rPr lang="zh-CN" altLang="zh-CN" sz="1800" kern="1050" dirty="0">
                <a:solidFill>
                  <a:srgbClr val="000000"/>
                </a:solidFill>
                <a:latin typeface="Times New Roman" panose="02020603050405020304" pitchFamily="18" charset="0"/>
                <a:cs typeface="Times New Roman" panose="02020603050405020304" pitchFamily="18" charset="0"/>
              </a:rPr>
              <a:t>图示例</a:t>
            </a:r>
            <a:endParaRPr lang="en-US" altLang="zh-CN" sz="2400" dirty="0"/>
          </a:p>
          <a:p>
            <a:pPr>
              <a:buSzTx/>
              <a:defRPr/>
            </a:pPr>
            <a:r>
              <a:rPr lang="zh-CN" altLang="en-US" sz="2400" dirty="0"/>
              <a:t>抽象了学校中的学生和课程两个客观事物：学生实体和课程实体</a:t>
            </a:r>
            <a:endParaRPr lang="en-US" altLang="zh-CN" sz="2400" dirty="0"/>
          </a:p>
          <a:p>
            <a:pPr>
              <a:buSzTx/>
              <a:defRPr/>
            </a:pPr>
            <a:r>
              <a:rPr lang="zh-CN" altLang="en-US" sz="2400" dirty="0"/>
              <a:t>抽象了现实世界中事物之间的联系：</a:t>
            </a:r>
            <a:endParaRPr lang="en-US" altLang="zh-CN" sz="2400" dirty="0"/>
          </a:p>
          <a:p>
            <a:pPr lvl="1">
              <a:buSzTx/>
              <a:defRPr/>
            </a:pPr>
            <a:r>
              <a:rPr lang="zh-CN" altLang="en-US" sz="2000" dirty="0" smtClean="0">
                <a:cs typeface="+mn-ea"/>
              </a:rPr>
              <a:t> 一</a:t>
            </a:r>
            <a:r>
              <a:rPr lang="zh-CN" altLang="en-US" sz="2000" dirty="0">
                <a:cs typeface="+mn-ea"/>
              </a:rPr>
              <a:t>门课程可以有多名学生选修，一个学生可以选修多门课程</a:t>
            </a:r>
            <a:endParaRPr lang="en-US" altLang="zh-CN" sz="2000" dirty="0">
              <a:cs typeface="+mn-ea"/>
            </a:endParaRPr>
          </a:p>
          <a:p>
            <a:pPr lvl="1">
              <a:buSzTx/>
              <a:defRPr/>
            </a:pPr>
            <a:r>
              <a:rPr lang="zh-CN" altLang="en-US" sz="2000" dirty="0" smtClean="0">
                <a:cs typeface="+mn-ea"/>
              </a:rPr>
              <a:t> 用</a:t>
            </a:r>
            <a:r>
              <a:rPr lang="zh-CN" altLang="en-US" sz="2000" dirty="0">
                <a:cs typeface="+mn-ea"/>
              </a:rPr>
              <a:t>课程实体与学生实体多对多（</a:t>
            </a:r>
            <a:r>
              <a:rPr lang="en-US" altLang="zh-CN" sz="2000" dirty="0">
                <a:cs typeface="+mn-ea"/>
              </a:rPr>
              <a:t>m:n</a:t>
            </a:r>
            <a:r>
              <a:rPr lang="zh-CN" altLang="en-US" sz="2000" dirty="0">
                <a:cs typeface="+mn-ea"/>
              </a:rPr>
              <a:t>）联系来描述</a:t>
            </a:r>
            <a:endParaRPr lang="zh-CN" altLang="en-US" sz="2000" dirty="0">
              <a:latin typeface="+mn-ea"/>
              <a:cs typeface="+mn-ea"/>
            </a:endParaRPr>
          </a:p>
        </p:txBody>
      </p:sp>
      <p:pic>
        <p:nvPicPr>
          <p:cNvPr id="91139" name="图片 1"/>
          <p:cNvPicPr>
            <a:picLocks noChangeAspect="1"/>
          </p:cNvPicPr>
          <p:nvPr/>
        </p:nvPicPr>
        <p:blipFill>
          <a:blip r:embed="rId1"/>
          <a:stretch>
            <a:fillRect/>
          </a:stretch>
        </p:blipFill>
        <p:spPr>
          <a:xfrm>
            <a:off x="2328863" y="1233489"/>
            <a:ext cx="7573962" cy="259397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endParaRPr lang="zh-CN" altLang="en-US" sz="3600" dirty="0"/>
          </a:p>
        </p:txBody>
      </p:sp>
      <p:sp>
        <p:nvSpPr>
          <p:cNvPr id="92162" name="Rectangle 1027"/>
          <p:cNvSpPr>
            <a:spLocks noGrp="1"/>
          </p:cNvSpPr>
          <p:nvPr>
            <p:ph idx="1"/>
          </p:nvPr>
        </p:nvSpPr>
        <p:spPr>
          <a:xfrm>
            <a:off x="1559560" y="1125855"/>
            <a:ext cx="10380980" cy="5219700"/>
          </a:xfrm>
          <a:solidFill>
            <a:schemeClr val="bg1"/>
          </a:solidFill>
        </p:spPr>
        <p:txBody>
          <a:bodyPr vert="horz" wrap="square" lIns="91440" tIns="45720" rIns="91440" bIns="45720" anchor="t" anchorCtr="0">
            <a:normAutofit/>
          </a:bodyPr>
          <a:lstStyle/>
          <a:p>
            <a:pPr eaLnBrk="1" hangingPunct="1">
              <a:lnSpc>
                <a:spcPct val="130000"/>
              </a:lnSpc>
              <a:buNone/>
            </a:pPr>
            <a:r>
              <a:rPr lang="en-US" altLang="zh-CN" dirty="0">
                <a:solidFill>
                  <a:srgbClr val="00B050"/>
                </a:solidFill>
              </a:rPr>
              <a:t> </a:t>
            </a:r>
            <a:r>
              <a:rPr lang="zh-CN" altLang="en-US" dirty="0"/>
              <a:t> </a:t>
            </a:r>
            <a:r>
              <a:rPr lang="en-US" altLang="zh-CN" dirty="0"/>
              <a:t>1.2.1  </a:t>
            </a:r>
            <a:r>
              <a:rPr lang="zh-CN" altLang="en-US" dirty="0"/>
              <a:t>数据建模</a:t>
            </a:r>
            <a:endParaRPr lang="zh-CN" altLang="en-US" dirty="0"/>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solidFill>
                  <a:schemeClr val="hlink"/>
                </a:solidFill>
              </a:rPr>
              <a:t>  </a:t>
            </a:r>
            <a:r>
              <a:rPr lang="en-US" altLang="zh-CN" dirty="0">
                <a:solidFill>
                  <a:srgbClr val="00B050"/>
                </a:solidFill>
              </a:rPr>
              <a:t>1.2.3  </a:t>
            </a:r>
            <a:r>
              <a:rPr lang="zh-CN" altLang="en-US" dirty="0">
                <a:solidFill>
                  <a:srgbClr val="00B050"/>
                </a:solidFill>
              </a:rPr>
              <a:t>数据模型的三要素</a:t>
            </a:r>
            <a:endParaRPr lang="zh-CN" altLang="en-US" dirty="0">
              <a:solidFill>
                <a:srgbClr val="00B050"/>
              </a:solidFill>
            </a:endParaRP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endParaRPr lang="zh-CN" altLang="en-US" dirty="0"/>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026"/>
          <p:cNvSpPr>
            <a:spLocks noGrp="1"/>
          </p:cNvSpPr>
          <p:nvPr>
            <p:ph type="title"/>
          </p:nvPr>
        </p:nvSpPr>
        <p:spPr/>
        <p:txBody>
          <a:bodyPr vert="horz" wrap="square" lIns="91440" tIns="45720" rIns="91440" bIns="45720" anchor="ctr" anchorCtr="0"/>
          <a:lstStyle/>
          <a:p>
            <a:pPr eaLnBrk="1" hangingPunct="1"/>
            <a:r>
              <a:rPr lang="en-US" altLang="zh-CN" sz="3600" dirty="0"/>
              <a:t> </a:t>
            </a:r>
            <a:r>
              <a:rPr lang="zh-CN" altLang="en-US" sz="3600" dirty="0"/>
              <a:t>数据模型的三要素</a:t>
            </a:r>
            <a:endParaRPr lang="zh-CN" altLang="en-US" sz="3600" dirty="0"/>
          </a:p>
        </p:txBody>
      </p:sp>
      <p:sp>
        <p:nvSpPr>
          <p:cNvPr id="93186" name="Rectangle 1027"/>
          <p:cNvSpPr>
            <a:spLocks noGrp="1"/>
          </p:cNvSpPr>
          <p:nvPr>
            <p:ph idx="1"/>
          </p:nvPr>
        </p:nvSpPr>
        <p:spPr>
          <a:xfrm>
            <a:off x="1212215" y="1067435"/>
            <a:ext cx="10810875" cy="5226685"/>
          </a:xfrm>
          <a:solidFill>
            <a:schemeClr val="bg1"/>
          </a:solidFill>
        </p:spPr>
        <p:txBody>
          <a:bodyPr vert="horz" wrap="square" lIns="91440" tIns="45720" rIns="91440" bIns="45720" anchor="t" anchorCtr="0"/>
          <a:lstStyle/>
          <a:p>
            <a:pPr eaLnBrk="1" hangingPunct="1">
              <a:lnSpc>
                <a:spcPct val="150000"/>
              </a:lnSpc>
            </a:pPr>
            <a:r>
              <a:rPr lang="en-US" altLang="zh-CN" dirty="0"/>
              <a:t>1.</a:t>
            </a:r>
            <a:r>
              <a:rPr lang="zh-CN" altLang="en-US" dirty="0"/>
              <a:t>数据结构 </a:t>
            </a:r>
            <a:endParaRPr lang="zh-CN" altLang="en-US" dirty="0"/>
          </a:p>
          <a:p>
            <a:pPr eaLnBrk="1" hangingPunct="1">
              <a:lnSpc>
                <a:spcPct val="150000"/>
              </a:lnSpc>
            </a:pPr>
            <a:r>
              <a:rPr lang="en-US" altLang="zh-CN" dirty="0"/>
              <a:t>2.</a:t>
            </a:r>
            <a:r>
              <a:rPr lang="zh-CN" altLang="en-US" dirty="0"/>
              <a:t>数据操纵</a:t>
            </a:r>
            <a:endParaRPr lang="zh-CN" altLang="en-US" dirty="0"/>
          </a:p>
          <a:p>
            <a:pPr eaLnBrk="1" hangingPunct="1">
              <a:lnSpc>
                <a:spcPct val="150000"/>
              </a:lnSpc>
            </a:pPr>
            <a:r>
              <a:rPr lang="en-US" altLang="zh-CN" dirty="0"/>
              <a:t>3.</a:t>
            </a:r>
            <a:r>
              <a:rPr lang="zh-CN" altLang="en-US" dirty="0"/>
              <a:t>完整性约束</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p:cNvSpPr>
          <p:nvPr>
            <p:ph type="title"/>
          </p:nvPr>
        </p:nvSpPr>
        <p:spPr/>
        <p:txBody>
          <a:bodyPr vert="horz" wrap="square" lIns="91440" tIns="45720" rIns="91440" bIns="45720" anchor="ctr" anchorCtr="0"/>
          <a:lstStyle/>
          <a:p>
            <a:pPr eaLnBrk="1" hangingPunct="1"/>
            <a:r>
              <a:rPr lang="en-US" altLang="zh-CN" sz="3600" dirty="0"/>
              <a:t> 1. </a:t>
            </a:r>
            <a:r>
              <a:rPr lang="zh-CN" altLang="en-US" sz="3600" dirty="0"/>
              <a:t> 数据结构</a:t>
            </a:r>
            <a:endParaRPr lang="zh-CN" altLang="en-US" sz="3600" dirty="0"/>
          </a:p>
        </p:txBody>
      </p:sp>
      <p:sp>
        <p:nvSpPr>
          <p:cNvPr id="94210" name="Rectangle 3"/>
          <p:cNvSpPr>
            <a:spLocks noGrp="1"/>
          </p:cNvSpPr>
          <p:nvPr>
            <p:ph idx="1"/>
          </p:nvPr>
        </p:nvSpPr>
        <p:spPr>
          <a:xfrm>
            <a:off x="838200" y="1113155"/>
            <a:ext cx="11141710" cy="5224145"/>
          </a:xfrm>
          <a:solidFill>
            <a:schemeClr val="bg1"/>
          </a:solidFill>
        </p:spPr>
        <p:txBody>
          <a:bodyPr vert="horz" wrap="square" lIns="91440" tIns="45720" rIns="91440" bIns="45720" anchor="t" anchorCtr="0"/>
          <a:lstStyle/>
          <a:p>
            <a:pPr algn="just" eaLnBrk="1" hangingPunct="1"/>
            <a:r>
              <a:rPr lang="zh-CN" altLang="en-US" dirty="0"/>
              <a:t>描述数据库的组成对象以及对象之间的联系</a:t>
            </a:r>
            <a:endParaRPr lang="zh-CN" altLang="en-US" dirty="0"/>
          </a:p>
          <a:p>
            <a:pPr lvl="1" algn="just" eaLnBrk="1" hangingPunct="1">
              <a:lnSpc>
                <a:spcPct val="60000"/>
              </a:lnSpc>
            </a:pPr>
            <a:endParaRPr lang="zh-CN" altLang="en-US" sz="2800" dirty="0"/>
          </a:p>
          <a:p>
            <a:pPr algn="just" eaLnBrk="1" hangingPunct="1"/>
            <a:r>
              <a:rPr lang="zh-CN" altLang="en-US" dirty="0"/>
              <a:t>描述的内容</a:t>
            </a:r>
            <a:endParaRPr lang="zh-CN" altLang="en-US" dirty="0"/>
          </a:p>
          <a:p>
            <a:pPr lvl="1"/>
            <a:r>
              <a:rPr lang="zh-CN" altLang="en-US" dirty="0" smtClean="0"/>
              <a:t> 与</a:t>
            </a:r>
            <a:r>
              <a:rPr lang="zh-CN" altLang="en-US" dirty="0"/>
              <a:t>对象的类型、内容、性质有关</a:t>
            </a:r>
            <a:endParaRPr lang="zh-CN" altLang="en-US" dirty="0"/>
          </a:p>
          <a:p>
            <a:pPr lvl="1"/>
            <a:r>
              <a:rPr lang="zh-CN" altLang="en-US" dirty="0" smtClean="0"/>
              <a:t> 与</a:t>
            </a:r>
            <a:r>
              <a:rPr lang="zh-CN" altLang="en-US" dirty="0"/>
              <a:t>数据之间联系有关</a:t>
            </a:r>
            <a:endParaRPr lang="zh-CN" altLang="en-US" dirty="0"/>
          </a:p>
          <a:p>
            <a:pPr lvl="1" algn="just" eaLnBrk="1" hangingPunct="1">
              <a:lnSpc>
                <a:spcPct val="60000"/>
              </a:lnSpc>
              <a:buNone/>
            </a:pPr>
            <a:endParaRPr lang="zh-CN" altLang="en-US" sz="2800" dirty="0"/>
          </a:p>
          <a:p>
            <a:pPr algn="just" eaLnBrk="1" hangingPunct="1"/>
            <a:r>
              <a:rPr lang="zh-CN" altLang="en-US" dirty="0"/>
              <a:t>数据结构是对系统静态特性的描述</a:t>
            </a:r>
            <a:endParaRPr lang="zh-CN" altLang="en-US" dirty="0"/>
          </a:p>
          <a:p>
            <a:pPr eaLnBrk="1" hangingPunct="1"/>
            <a:endParaRPr lang="en-US" altLang="zh-CN"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p:nvPr>
        </p:nvSpPr>
        <p:spPr/>
        <p:txBody>
          <a:bodyPr vert="horz" wrap="square" lIns="91440" tIns="45720" rIns="91440" bIns="45720" anchor="ctr" anchorCtr="0"/>
          <a:lstStyle/>
          <a:p>
            <a:pPr eaLnBrk="1" hangingPunct="1"/>
            <a:r>
              <a:rPr lang="en-US" altLang="zh-CN" sz="3600" dirty="0"/>
              <a:t> 2.  </a:t>
            </a:r>
            <a:r>
              <a:rPr lang="zh-CN" altLang="en-US" sz="3600" dirty="0"/>
              <a:t>数据操纵</a:t>
            </a:r>
            <a:endParaRPr lang="zh-CN" altLang="en-US" sz="3600" dirty="0"/>
          </a:p>
        </p:txBody>
      </p:sp>
      <p:sp>
        <p:nvSpPr>
          <p:cNvPr id="95234" name="Rectangle 3"/>
          <p:cNvSpPr>
            <a:spLocks noGrp="1"/>
          </p:cNvSpPr>
          <p:nvPr>
            <p:ph idx="1"/>
          </p:nvPr>
        </p:nvSpPr>
        <p:spPr>
          <a:xfrm>
            <a:off x="1127760" y="1196975"/>
            <a:ext cx="10804525" cy="5052060"/>
          </a:xfrm>
          <a:solidFill>
            <a:schemeClr val="bg1"/>
          </a:solidFill>
        </p:spPr>
        <p:txBody>
          <a:bodyPr vert="horz" wrap="square" lIns="91440" tIns="45720" rIns="91440" bIns="45720" anchor="t" anchorCtr="0"/>
          <a:lstStyle/>
          <a:p>
            <a:pPr algn="just" eaLnBrk="1" hangingPunct="1">
              <a:lnSpc>
                <a:spcPct val="150000"/>
              </a:lnSpc>
            </a:pPr>
            <a:r>
              <a:rPr lang="zh-CN" altLang="en-US" dirty="0"/>
              <a:t>数据操纵</a:t>
            </a:r>
            <a:endParaRPr lang="zh-CN" altLang="en-US" dirty="0"/>
          </a:p>
          <a:p>
            <a:pPr lvl="1" algn="just" eaLnBrk="1" hangingPunct="1">
              <a:lnSpc>
                <a:spcPct val="150000"/>
              </a:lnSpc>
            </a:pPr>
            <a:r>
              <a:rPr lang="zh-CN" altLang="en-US" dirty="0" smtClean="0"/>
              <a:t> 对</a:t>
            </a:r>
            <a:r>
              <a:rPr lang="zh-CN" altLang="en-US" dirty="0"/>
              <a:t>数据库中各种对象（型）的实例（值）允许执行的</a:t>
            </a:r>
            <a:endParaRPr lang="zh-CN" altLang="en-US" dirty="0"/>
          </a:p>
          <a:p>
            <a:pPr lvl="1" algn="just" eaLnBrk="1" hangingPunct="1">
              <a:lnSpc>
                <a:spcPct val="150000"/>
              </a:lnSpc>
              <a:buNone/>
            </a:pPr>
            <a:r>
              <a:rPr lang="zh-CN" altLang="en-US" dirty="0">
                <a:solidFill>
                  <a:srgbClr val="5F9F25"/>
                </a:solidFill>
              </a:rPr>
              <a:t>   操作的集合，</a:t>
            </a:r>
            <a:r>
              <a:rPr lang="zh-CN" altLang="en-US" dirty="0"/>
              <a:t>包括</a:t>
            </a:r>
            <a:r>
              <a:rPr lang="zh-CN" altLang="en-US" dirty="0">
                <a:solidFill>
                  <a:srgbClr val="5F9F25"/>
                </a:solidFill>
              </a:rPr>
              <a:t>操作</a:t>
            </a:r>
            <a:r>
              <a:rPr lang="zh-CN" altLang="en-US" dirty="0"/>
              <a:t>及有关的</a:t>
            </a:r>
            <a:r>
              <a:rPr lang="zh-CN" altLang="en-US" dirty="0">
                <a:solidFill>
                  <a:srgbClr val="5F9F25"/>
                </a:solidFill>
              </a:rPr>
              <a:t>操作规则</a:t>
            </a:r>
            <a:endParaRPr lang="zh-CN" altLang="en-US" dirty="0">
              <a:solidFill>
                <a:srgbClr val="5F9F25"/>
              </a:solidFill>
            </a:endParaRPr>
          </a:p>
          <a:p>
            <a:pPr algn="just" eaLnBrk="1" hangingPunct="1">
              <a:lnSpc>
                <a:spcPct val="150000"/>
              </a:lnSpc>
            </a:pPr>
            <a:r>
              <a:rPr lang="zh-CN" altLang="en-US" dirty="0"/>
              <a:t>数据库主要操作</a:t>
            </a:r>
            <a:endParaRPr lang="zh-CN" altLang="en-US" dirty="0"/>
          </a:p>
          <a:p>
            <a:pPr lvl="1" algn="just" eaLnBrk="1" hangingPunct="1">
              <a:lnSpc>
                <a:spcPct val="150000"/>
              </a:lnSpc>
            </a:pPr>
            <a:r>
              <a:rPr lang="zh-CN" altLang="en-US" dirty="0" smtClean="0"/>
              <a:t> 查询</a:t>
            </a:r>
            <a:endParaRPr lang="zh-CN" altLang="en-US" dirty="0"/>
          </a:p>
          <a:p>
            <a:pPr lvl="1" algn="just" eaLnBrk="1" hangingPunct="1">
              <a:lnSpc>
                <a:spcPct val="150000"/>
              </a:lnSpc>
            </a:pPr>
            <a:r>
              <a:rPr lang="zh-CN" altLang="en-US" dirty="0" smtClean="0"/>
              <a:t> 更新</a:t>
            </a:r>
            <a:r>
              <a:rPr lang="zh-CN" altLang="en-US" dirty="0"/>
              <a:t>（包括插入、删除、修改）</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数据操纵（续）</a:t>
            </a:r>
            <a:r>
              <a:rPr lang="en-US" altLang="zh-CN" sz="3600" dirty="0"/>
              <a:t> </a:t>
            </a:r>
            <a:endParaRPr lang="en-US" altLang="zh-CN" sz="3600" dirty="0"/>
          </a:p>
        </p:txBody>
      </p:sp>
      <p:sp>
        <p:nvSpPr>
          <p:cNvPr id="96258" name="Rectangle 3"/>
          <p:cNvSpPr>
            <a:spLocks noGrp="1"/>
          </p:cNvSpPr>
          <p:nvPr>
            <p:ph idx="1"/>
          </p:nvPr>
        </p:nvSpPr>
        <p:spPr>
          <a:xfrm>
            <a:off x="838200" y="1113155"/>
            <a:ext cx="11022965" cy="5071745"/>
          </a:xfrm>
          <a:solidFill>
            <a:schemeClr val="bg1"/>
          </a:solidFill>
        </p:spPr>
        <p:txBody>
          <a:bodyPr vert="horz" wrap="square" lIns="91440" tIns="45720" rIns="91440" bIns="45720" anchor="t" anchorCtr="0"/>
          <a:lstStyle/>
          <a:p>
            <a:pPr algn="just" eaLnBrk="1" hangingPunct="1"/>
            <a:r>
              <a:rPr lang="zh-CN" altLang="en-US" dirty="0"/>
              <a:t>数据模型必须定义</a:t>
            </a:r>
            <a:endParaRPr lang="zh-CN" altLang="en-US" dirty="0"/>
          </a:p>
          <a:p>
            <a:pPr lvl="1" algn="just" eaLnBrk="1" hangingPunct="1">
              <a:lnSpc>
                <a:spcPct val="130000"/>
              </a:lnSpc>
            </a:pPr>
            <a:r>
              <a:rPr lang="zh-CN" altLang="en-US" sz="2600" dirty="0" smtClean="0"/>
              <a:t> 操作</a:t>
            </a:r>
            <a:r>
              <a:rPr lang="zh-CN" altLang="en-US" sz="2600" dirty="0"/>
              <a:t>的确切含义</a:t>
            </a:r>
            <a:endParaRPr lang="zh-CN" altLang="en-US" sz="2600" dirty="0"/>
          </a:p>
          <a:p>
            <a:pPr lvl="1" algn="just" eaLnBrk="1" hangingPunct="1">
              <a:lnSpc>
                <a:spcPct val="130000"/>
              </a:lnSpc>
            </a:pPr>
            <a:r>
              <a:rPr lang="zh-CN" altLang="en-US" sz="2600" dirty="0" smtClean="0"/>
              <a:t> 操作</a:t>
            </a:r>
            <a:r>
              <a:rPr lang="zh-CN" altLang="en-US" sz="2600" dirty="0"/>
              <a:t>符号</a:t>
            </a:r>
            <a:endParaRPr lang="zh-CN" altLang="en-US" sz="2600" dirty="0"/>
          </a:p>
          <a:p>
            <a:pPr lvl="1" algn="just" eaLnBrk="1" hangingPunct="1">
              <a:lnSpc>
                <a:spcPct val="130000"/>
              </a:lnSpc>
            </a:pPr>
            <a:r>
              <a:rPr lang="zh-CN" altLang="en-US" sz="2600" dirty="0" smtClean="0"/>
              <a:t> 操作</a:t>
            </a:r>
            <a:r>
              <a:rPr lang="zh-CN" altLang="en-US" sz="2600" dirty="0"/>
              <a:t>规则（如优先级）</a:t>
            </a:r>
            <a:endParaRPr lang="zh-CN" altLang="en-US" sz="2600" dirty="0"/>
          </a:p>
          <a:p>
            <a:pPr lvl="1" algn="just" eaLnBrk="1" hangingPunct="1">
              <a:lnSpc>
                <a:spcPct val="130000"/>
              </a:lnSpc>
            </a:pPr>
            <a:r>
              <a:rPr lang="zh-CN" altLang="en-US" sz="2600" dirty="0" smtClean="0"/>
              <a:t> 实现</a:t>
            </a:r>
            <a:r>
              <a:rPr lang="zh-CN" altLang="en-US" sz="2600" dirty="0"/>
              <a:t>操作的语言</a:t>
            </a:r>
            <a:endParaRPr lang="zh-CN" altLang="en-US" sz="2600" dirty="0"/>
          </a:p>
          <a:p>
            <a:pPr algn="just" eaLnBrk="1" hangingPunct="1"/>
            <a:r>
              <a:rPr lang="zh-CN" altLang="en-US" dirty="0"/>
              <a:t>数据操纵是对系统动态特性的描述</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完整性约束 </a:t>
            </a:r>
            <a:endParaRPr lang="zh-CN" altLang="en-US" sz="3600" dirty="0"/>
          </a:p>
        </p:txBody>
      </p:sp>
      <p:sp>
        <p:nvSpPr>
          <p:cNvPr id="97282" name="Rectangle 3"/>
          <p:cNvSpPr>
            <a:spLocks noGrp="1"/>
          </p:cNvSpPr>
          <p:nvPr>
            <p:ph idx="1"/>
          </p:nvPr>
        </p:nvSpPr>
        <p:spPr>
          <a:xfrm>
            <a:off x="767715" y="1113155"/>
            <a:ext cx="11132820" cy="5080000"/>
          </a:xfrm>
          <a:solidFill>
            <a:schemeClr val="bg1"/>
          </a:solidFill>
        </p:spPr>
        <p:txBody>
          <a:bodyPr vert="horz" wrap="square" lIns="91440" tIns="45720" rIns="91440" bIns="45720" anchor="t" anchorCtr="0"/>
          <a:lstStyle/>
          <a:p>
            <a:pPr eaLnBrk="1" hangingPunct="1"/>
            <a:r>
              <a:rPr lang="zh-CN" altLang="en-US" dirty="0"/>
              <a:t>完整性约束</a:t>
            </a:r>
            <a:endParaRPr lang="zh-CN" altLang="en-US" dirty="0"/>
          </a:p>
          <a:p>
            <a:pPr lvl="1" eaLnBrk="1" hangingPunct="1">
              <a:lnSpc>
                <a:spcPct val="160000"/>
              </a:lnSpc>
            </a:pPr>
            <a:r>
              <a:rPr lang="zh-CN" altLang="en-US" dirty="0" smtClean="0"/>
              <a:t> 一</a:t>
            </a:r>
            <a:r>
              <a:rPr lang="zh-CN" altLang="en-US" dirty="0"/>
              <a:t>组完整性规则</a:t>
            </a:r>
            <a:endParaRPr lang="zh-CN" altLang="en-US" dirty="0"/>
          </a:p>
          <a:p>
            <a:pPr lvl="1" eaLnBrk="1" hangingPunct="1">
              <a:lnSpc>
                <a:spcPct val="160000"/>
              </a:lnSpc>
            </a:pPr>
            <a:r>
              <a:rPr lang="zh-CN" altLang="en-US" dirty="0" smtClean="0"/>
              <a:t> 完整性</a:t>
            </a:r>
            <a:r>
              <a:rPr lang="zh-CN" altLang="en-US" dirty="0"/>
              <a:t>规则：给定的数据模型中数据及其联系所具有的制约和依存规则</a:t>
            </a:r>
            <a:endParaRPr lang="zh-CN" altLang="en-US" dirty="0"/>
          </a:p>
          <a:p>
            <a:pPr lvl="1" eaLnBrk="1" hangingPunct="1">
              <a:lnSpc>
                <a:spcPct val="160000"/>
              </a:lnSpc>
            </a:pPr>
            <a:r>
              <a:rPr lang="zh-CN" altLang="en-US" dirty="0" smtClean="0"/>
              <a:t> 限定符</a:t>
            </a:r>
            <a:r>
              <a:rPr lang="zh-CN" altLang="en-US" dirty="0"/>
              <a:t>合数据模型的数据库状态以及状态的变化，以保证数据的正确、有效和相容</a:t>
            </a:r>
            <a:endParaRPr lang="zh-CN"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p:cNvSpPr>
          <p:nvPr>
            <p:ph type="title"/>
          </p:nvPr>
        </p:nvSpPr>
        <p:spPr/>
        <p:txBody>
          <a:bodyPr vert="horz" wrap="square" lIns="91440" tIns="45720" rIns="91440" bIns="45720" anchor="ctr" anchorCtr="0"/>
          <a:lstStyle/>
          <a:p>
            <a:pPr eaLnBrk="1" hangingPunct="1"/>
            <a:r>
              <a:rPr lang="zh-CN" altLang="en-US" sz="3600" dirty="0"/>
              <a:t>完整性约束（续）</a:t>
            </a:r>
            <a:endParaRPr lang="en-US" altLang="zh-CN" sz="3600" dirty="0"/>
          </a:p>
        </p:txBody>
      </p:sp>
      <p:sp>
        <p:nvSpPr>
          <p:cNvPr id="98307" name="Rectangle 3"/>
          <p:cNvSpPr>
            <a:spLocks noGrp="1" noChangeArrowheads="1"/>
          </p:cNvSpPr>
          <p:nvPr>
            <p:ph idx="1"/>
          </p:nvPr>
        </p:nvSpPr>
        <p:spPr>
          <a:xfrm>
            <a:off x="1127760" y="1001395"/>
            <a:ext cx="10886440" cy="5224780"/>
          </a:xfrm>
          <a:solidFill>
            <a:schemeClr val="bg1"/>
          </a:solidFill>
        </p:spPr>
        <p:txBody>
          <a:bodyPr vert="horz" wrap="square" lIns="91440" tIns="45720" rIns="91440" bIns="45720" numCol="1" anchor="t" anchorCtr="0" compatLnSpc="1">
            <a:normAutofit/>
          </a:bodyPr>
          <a:lstStyle/>
          <a:p>
            <a:pPr eaLnBrk="1" hangingPunct="1">
              <a:lnSpc>
                <a:spcPts val="3800"/>
              </a:lnSpc>
              <a:buSzTx/>
              <a:defRPr/>
            </a:pPr>
            <a:r>
              <a:rPr lang="zh-CN" altLang="en-US" dirty="0"/>
              <a:t>数据模型对完整性约束条件的定义</a:t>
            </a:r>
            <a:endParaRPr lang="zh-CN" altLang="en-US" dirty="0"/>
          </a:p>
          <a:p>
            <a:pPr lvl="1" eaLnBrk="1" hangingPunct="1">
              <a:lnSpc>
                <a:spcPts val="3800"/>
              </a:lnSpc>
              <a:buSzTx/>
              <a:defRPr/>
            </a:pPr>
            <a:r>
              <a:rPr lang="zh-CN" altLang="en-US" dirty="0">
                <a:cs typeface="+mn-ea"/>
              </a:rPr>
              <a:t>反映和规定必须遵守的</a:t>
            </a:r>
            <a:r>
              <a:rPr lang="zh-CN" altLang="en-US" dirty="0">
                <a:solidFill>
                  <a:srgbClr val="5F9F25"/>
                </a:solidFill>
                <a:cs typeface="+mn-ea"/>
              </a:rPr>
              <a:t>基本的</a:t>
            </a:r>
            <a:r>
              <a:rPr lang="zh-CN" altLang="en-US" dirty="0">
                <a:cs typeface="+mn-ea"/>
              </a:rPr>
              <a:t>和</a:t>
            </a:r>
            <a:r>
              <a:rPr lang="zh-CN" altLang="en-US" dirty="0">
                <a:solidFill>
                  <a:srgbClr val="5F9F25"/>
                </a:solidFill>
                <a:cs typeface="+mn-ea"/>
              </a:rPr>
              <a:t>通用的</a:t>
            </a:r>
            <a:r>
              <a:rPr lang="zh-CN" altLang="en-US" dirty="0">
                <a:cs typeface="+mn-ea"/>
              </a:rPr>
              <a:t>完整性约束</a:t>
            </a:r>
            <a:endParaRPr lang="en-US" altLang="zh-CN" dirty="0">
              <a:cs typeface="+mn-ea"/>
            </a:endParaRPr>
          </a:p>
          <a:p>
            <a:pPr lvl="2" eaLnBrk="1" hangingPunct="1">
              <a:lnSpc>
                <a:spcPts val="3800"/>
              </a:lnSpc>
              <a:defRPr/>
            </a:pPr>
            <a:r>
              <a:rPr lang="zh-CN" altLang="en-US" kern="1050" dirty="0">
                <a:latin typeface="Times New Roman" panose="02020603050405020304" pitchFamily="18" charset="0"/>
                <a:cs typeface="Times New Roman" panose="02020603050405020304" pitchFamily="18" charset="0"/>
              </a:rPr>
              <a:t>例如，</a:t>
            </a:r>
            <a:r>
              <a:rPr lang="zh-CN" altLang="zh-CN" kern="1050" dirty="0">
                <a:latin typeface="Times New Roman" panose="02020603050405020304" pitchFamily="18" charset="0"/>
                <a:cs typeface="Times New Roman" panose="02020603050405020304" pitchFamily="18" charset="0"/>
              </a:rPr>
              <a:t>在关系模型中，任何关系必须满足实体完整性和参照完整性</a:t>
            </a:r>
            <a:endParaRPr lang="zh-CN" altLang="en-US" dirty="0">
              <a:cs typeface="+mn-ea"/>
            </a:endParaRPr>
          </a:p>
          <a:p>
            <a:pPr algn="just" eaLnBrk="1" hangingPunct="1">
              <a:lnSpc>
                <a:spcPts val="3800"/>
              </a:lnSpc>
              <a:buSzTx/>
              <a:defRPr/>
            </a:pPr>
            <a:r>
              <a:rPr lang="zh-CN" altLang="en-US" dirty="0"/>
              <a:t>数据模型都是逻辑上的</a:t>
            </a:r>
            <a:endParaRPr lang="en-US" altLang="zh-CN" dirty="0"/>
          </a:p>
          <a:p>
            <a:pPr algn="just" eaLnBrk="1" hangingPunct="1">
              <a:lnSpc>
                <a:spcPts val="3800"/>
              </a:lnSpc>
              <a:buSzTx/>
              <a:defRPr/>
            </a:pPr>
            <a:r>
              <a:rPr lang="zh-CN" altLang="zh-CN" dirty="0"/>
              <a:t>物理模型</a:t>
            </a:r>
            <a:r>
              <a:rPr lang="zh-CN" altLang="en-US" dirty="0"/>
              <a:t>：</a:t>
            </a:r>
            <a:r>
              <a:rPr lang="zh-CN" altLang="zh-CN" dirty="0"/>
              <a:t>数据模型以一定的组织方式存储在数据库管理系统中，是数据模型在数据库管理系统内部的物理存储结构</a:t>
            </a:r>
            <a:endParaRPr lang="en-US" altLang="zh-CN" dirty="0"/>
          </a:p>
          <a:p>
            <a:pPr lvl="1" algn="just" eaLnBrk="1" hangingPunct="1">
              <a:lnSpc>
                <a:spcPts val="3800"/>
              </a:lnSpc>
              <a:buSzTx/>
              <a:defRPr/>
            </a:pPr>
            <a:r>
              <a:rPr lang="zh-CN" altLang="zh-CN" kern="1050" dirty="0">
                <a:latin typeface="Calibri" panose="020F0502020204030204" pitchFamily="34" charset="0"/>
                <a:cs typeface="Times New Roman" panose="02020603050405020304" pitchFamily="18" charset="0"/>
              </a:rPr>
              <a:t>描述数据在数据库管理系统内部的数据组织和存取方法的实现，包括存储结构和索引结构的物理实现</a:t>
            </a:r>
            <a:endParaRPr lang="en-US" altLang="zh-CN" dirty="0">
              <a:cs typeface="+mn-ea"/>
            </a:endParaRPr>
          </a:p>
          <a:p>
            <a:pPr algn="just" eaLnBrk="1" hangingPunct="1">
              <a:lnSpc>
                <a:spcPct val="180000"/>
              </a:lnSpc>
              <a:buSzTx/>
              <a:defRPr/>
            </a:pP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vert="horz" wrap="square" lIns="91440" tIns="45720" rIns="91440" bIns="45720" anchor="ctr" anchorCtr="0"/>
          <a:lstStyle/>
          <a:p>
            <a:pPr eaLnBrk="1" hangingPunct="1"/>
            <a:r>
              <a:rPr lang="en-US" altLang="zh-CN" sz="3600" dirty="0"/>
              <a:t>*</a:t>
            </a:r>
            <a:r>
              <a:rPr lang="zh-CN" altLang="en-US" sz="3600" dirty="0"/>
              <a:t>内容安排（</a:t>
            </a:r>
            <a:r>
              <a:rPr lang="en-US" altLang="zh-CN" sz="3600" dirty="0"/>
              <a:t>3</a:t>
            </a:r>
            <a:r>
              <a:rPr lang="zh-CN" altLang="en-US" sz="3600" dirty="0"/>
              <a:t>）</a:t>
            </a:r>
            <a:endParaRPr lang="en-US" altLang="zh-CN" sz="3600" dirty="0"/>
          </a:p>
        </p:txBody>
      </p:sp>
      <p:sp>
        <p:nvSpPr>
          <p:cNvPr id="20482" name="Rectangle 3"/>
          <p:cNvSpPr>
            <a:spLocks noGrp="1"/>
          </p:cNvSpPr>
          <p:nvPr>
            <p:ph idx="1"/>
          </p:nvPr>
        </p:nvSpPr>
        <p:spPr/>
        <p:txBody>
          <a:bodyPr vert="horz" wrap="square" lIns="91440" tIns="45720" rIns="91440" bIns="45720" anchor="t" anchorCtr="0"/>
          <a:lstStyle/>
          <a:p>
            <a:pPr eaLnBrk="1" hangingPunct="1">
              <a:buNone/>
            </a:pPr>
            <a:r>
              <a:rPr lang="en-US" altLang="zh-CN" dirty="0">
                <a:solidFill>
                  <a:srgbClr val="0000FF"/>
                </a:solidFill>
                <a:sym typeface="Wingdings" panose="05000000000000000000" pitchFamily="2" charset="2"/>
              </a:rPr>
              <a:t> </a:t>
            </a:r>
            <a:r>
              <a:rPr lang="zh-CN" altLang="en-US" dirty="0">
                <a:ea typeface="隶书" panose="02010509060101010101" pitchFamily="49" charset="-122"/>
                <a:sym typeface="Wingdings" panose="05000000000000000000" pitchFamily="2" charset="2"/>
              </a:rPr>
              <a:t>新技术</a:t>
            </a:r>
            <a:r>
              <a:rPr lang="zh-CN" altLang="en-US" dirty="0">
                <a:ea typeface="隶书" panose="02010509060101010101" pitchFamily="49" charset="-122"/>
              </a:rPr>
              <a:t>篇</a:t>
            </a:r>
            <a:endParaRPr lang="zh-CN" altLang="en-US" dirty="0">
              <a:ea typeface="隶书" panose="02010509060101010101" pitchFamily="49" charset="-122"/>
            </a:endParaRPr>
          </a:p>
          <a:p>
            <a:pPr lvl="1" eaLnBrk="1" hangingPunct="1">
              <a:lnSpc>
                <a:spcPct val="110000"/>
              </a:lnSpc>
              <a:buFont typeface="Wingdings" panose="05000000000000000000" pitchFamily="2" charset="2"/>
              <a:buChar char="n"/>
            </a:pPr>
            <a:r>
              <a:rPr lang="zh-CN" altLang="en-US" dirty="0" smtClean="0">
                <a:sym typeface="+mn-ea"/>
              </a:rPr>
              <a:t> 第</a:t>
            </a:r>
            <a:r>
              <a:rPr lang="en-US" altLang="zh-CN" dirty="0" smtClean="0">
                <a:sym typeface="+mn-ea"/>
              </a:rPr>
              <a:t>14</a:t>
            </a:r>
            <a:r>
              <a:rPr lang="zh-CN" altLang="en-US" dirty="0">
                <a:sym typeface="+mn-ea"/>
              </a:rPr>
              <a:t>章</a:t>
            </a:r>
            <a:r>
              <a:rPr lang="en-US" altLang="zh-CN" dirty="0">
                <a:sym typeface="+mn-ea"/>
              </a:rPr>
              <a:t>   </a:t>
            </a:r>
            <a:r>
              <a:rPr lang="en-US" altLang="zh-CN" dirty="0" err="1">
                <a:sym typeface="+mn-ea"/>
              </a:rPr>
              <a:t>数据库发展概述</a:t>
            </a:r>
            <a:endParaRPr lang="zh-CN" altLang="en-US" dirty="0">
              <a:sym typeface="+mn-ea"/>
            </a:endParaRPr>
          </a:p>
          <a:p>
            <a:pPr lvl="1" eaLnBrk="1" hangingPunct="1">
              <a:lnSpc>
                <a:spcPct val="110000"/>
              </a:lnSpc>
              <a:buFont typeface="Wingdings" panose="05000000000000000000" pitchFamily="2" charset="2"/>
              <a:buChar char="n"/>
            </a:pPr>
            <a:r>
              <a:rPr lang="zh-CN" altLang="en-US" dirty="0" smtClean="0"/>
              <a:t> 第</a:t>
            </a:r>
            <a:r>
              <a:rPr lang="en-US" altLang="zh-CN" dirty="0" smtClean="0"/>
              <a:t>15</a:t>
            </a:r>
            <a:r>
              <a:rPr lang="zh-CN" altLang="en-US" dirty="0"/>
              <a:t>章  大数据管理系统</a:t>
            </a:r>
            <a:endParaRPr lang="zh-CN" altLang="en-US" dirty="0"/>
          </a:p>
          <a:p>
            <a:pPr lvl="1" eaLnBrk="1" hangingPunct="1">
              <a:lnSpc>
                <a:spcPct val="110000"/>
              </a:lnSpc>
              <a:buFont typeface="Wingdings" panose="05000000000000000000" pitchFamily="2" charset="2"/>
              <a:buChar char="n"/>
            </a:pPr>
            <a:r>
              <a:rPr lang="zh-CN" altLang="en-US" dirty="0" smtClean="0"/>
              <a:t> 第</a:t>
            </a:r>
            <a:r>
              <a:rPr lang="en-US" altLang="zh-CN" dirty="0" smtClean="0"/>
              <a:t>16</a:t>
            </a:r>
            <a:r>
              <a:rPr lang="zh-CN" altLang="en-US" dirty="0"/>
              <a:t>章  数据仓库与联机分析处理</a:t>
            </a:r>
            <a:endParaRPr lang="zh-CN" altLang="en-US" dirty="0"/>
          </a:p>
          <a:p>
            <a:pPr lvl="1" eaLnBrk="1" hangingPunct="1">
              <a:lnSpc>
                <a:spcPct val="110000"/>
              </a:lnSpc>
              <a:buFont typeface="Wingdings" panose="05000000000000000000" pitchFamily="2" charset="2"/>
              <a:buChar char="n"/>
            </a:pPr>
            <a:r>
              <a:rPr lang="zh-CN" altLang="en-US" dirty="0" smtClean="0"/>
              <a:t> 第</a:t>
            </a:r>
            <a:r>
              <a:rPr lang="en-US" altLang="zh-CN" dirty="0" smtClean="0"/>
              <a:t>17</a:t>
            </a:r>
            <a:r>
              <a:rPr lang="zh-CN" altLang="en-US" dirty="0"/>
              <a:t>章  内存数据库系统</a:t>
            </a:r>
            <a:endParaRPr lang="zh-CN" altLang="en-US" dirty="0"/>
          </a:p>
          <a:p>
            <a:pPr lvl="1" eaLnBrk="1" hangingPunct="1">
              <a:lnSpc>
                <a:spcPct val="110000"/>
              </a:lnSpc>
              <a:buFont typeface="Wingdings" panose="05000000000000000000" pitchFamily="2" charset="2"/>
              <a:buChar char="n"/>
            </a:pPr>
            <a:r>
              <a:rPr lang="zh-CN" altLang="en-US" dirty="0" smtClean="0"/>
              <a:t> 第</a:t>
            </a:r>
            <a:r>
              <a:rPr lang="en-US" altLang="zh-CN" dirty="0" smtClean="0"/>
              <a:t>18</a:t>
            </a:r>
            <a:r>
              <a:rPr lang="zh-CN" altLang="en-US" dirty="0"/>
              <a:t>章  区块链与数据库</a:t>
            </a:r>
            <a:endParaRPr lang="zh-CN" altLang="en-US" dirty="0"/>
          </a:p>
          <a:p>
            <a:pPr lvl="1" eaLnBrk="1" hangingPunct="1">
              <a:lnSpc>
                <a:spcPct val="110000"/>
              </a:lnSpc>
              <a:buNone/>
            </a:pPr>
            <a:endParaRPr lang="zh-CN" altLang="en-US" dirty="0"/>
          </a:p>
          <a:p>
            <a:pPr lvl="1" algn="just" eaLnBrk="1" hangingPunct="1">
              <a:lnSpc>
                <a:spcPct val="110000"/>
              </a:lnSpc>
              <a:buNone/>
            </a:pPr>
            <a:endParaRPr lang="zh-CN" altLang="en-US" dirty="0">
              <a:latin typeface="Times New Roman" panose="02020603050405020304" pitchFamily="18" charset="0"/>
              <a:ea typeface="Arial Unicode MS" panose="020B0604020202020204" pitchFamily="34" charset="-128"/>
            </a:endParaRPr>
          </a:p>
          <a:p>
            <a:pPr lvl="1" eaLnBrk="1" hangingPunct="1">
              <a:lnSpc>
                <a:spcPct val="110000"/>
              </a:lnSpc>
              <a:buNone/>
            </a:pP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endParaRPr lang="zh-CN" altLang="en-US" sz="3600" dirty="0"/>
          </a:p>
        </p:txBody>
      </p:sp>
      <p:sp>
        <p:nvSpPr>
          <p:cNvPr id="99330" name="Rectangle 1027"/>
          <p:cNvSpPr>
            <a:spLocks noGrp="1"/>
          </p:cNvSpPr>
          <p:nvPr>
            <p:ph idx="1"/>
          </p:nvPr>
        </p:nvSpPr>
        <p:spPr>
          <a:xfrm>
            <a:off x="1775460" y="1125855"/>
            <a:ext cx="10121900" cy="5193665"/>
          </a:xfrm>
          <a:solidFill>
            <a:schemeClr val="bg1"/>
          </a:solidFill>
        </p:spPr>
        <p:txBody>
          <a:bodyPr vert="horz" wrap="square" lIns="91440" tIns="45720" rIns="91440" bIns="45720" anchor="t" anchorCtr="0">
            <a:normAutofit/>
          </a:bodyPr>
          <a:lstStyle/>
          <a:p>
            <a:pPr eaLnBrk="1" hangingPunct="1">
              <a:lnSpc>
                <a:spcPct val="130000"/>
              </a:lnSpc>
              <a:buNone/>
            </a:pPr>
            <a:r>
              <a:rPr lang="en-US" altLang="zh-CN" dirty="0">
                <a:solidFill>
                  <a:srgbClr val="00B050"/>
                </a:solidFill>
              </a:rPr>
              <a:t> </a:t>
            </a:r>
            <a:r>
              <a:rPr lang="zh-CN" altLang="en-US" dirty="0"/>
              <a:t> </a:t>
            </a:r>
            <a:r>
              <a:rPr lang="en-US" altLang="zh-CN" dirty="0"/>
              <a:t>1.2.1  </a:t>
            </a:r>
            <a:r>
              <a:rPr lang="zh-CN" altLang="en-US" dirty="0"/>
              <a:t>数据建模</a:t>
            </a:r>
            <a:endParaRPr lang="zh-CN" altLang="en-US" dirty="0"/>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t>  </a:t>
            </a:r>
            <a:r>
              <a:rPr lang="en-US" altLang="zh-CN" dirty="0"/>
              <a:t>1.2.3  </a:t>
            </a:r>
            <a:r>
              <a:rPr lang="zh-CN" altLang="en-US" dirty="0"/>
              <a:t>数据模型的三要素</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1.2.4  </a:t>
            </a:r>
            <a:r>
              <a:rPr lang="zh-CN" altLang="en-US" dirty="0">
                <a:solidFill>
                  <a:srgbClr val="00B050"/>
                </a:solidFill>
              </a:rPr>
              <a:t>层次模型</a:t>
            </a:r>
            <a:endParaRPr lang="en-US" altLang="zh-CN" dirty="0">
              <a:solidFill>
                <a:srgbClr val="00B050"/>
              </a:solidFill>
            </a:endParaRPr>
          </a:p>
          <a:p>
            <a:pPr eaLnBrk="1" hangingPunct="1">
              <a:lnSpc>
                <a:spcPct val="130000"/>
              </a:lnSpc>
              <a:buNone/>
            </a:pPr>
            <a:r>
              <a:rPr lang="zh-CN" altLang="en-US" dirty="0"/>
              <a:t>  </a:t>
            </a:r>
            <a:r>
              <a:rPr lang="en-US" altLang="zh-CN" dirty="0"/>
              <a:t>1.2.5  </a:t>
            </a:r>
            <a:r>
              <a:rPr lang="zh-CN" altLang="en-US" dirty="0"/>
              <a:t>网状模型</a:t>
            </a:r>
            <a:endParaRPr lang="zh-CN" altLang="en-US" dirty="0"/>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p:txBody>
          <a:bodyPr vert="horz" wrap="square" lIns="91440" tIns="45720" rIns="91440" bIns="45720" anchor="ctr" anchorCtr="0"/>
          <a:lstStyle/>
          <a:p>
            <a:r>
              <a:rPr lang="en-US" altLang="zh-CN" sz="3600" dirty="0"/>
              <a:t>1.2.4  </a:t>
            </a:r>
            <a:r>
              <a:rPr lang="zh-CN" altLang="en-US" sz="3600" dirty="0"/>
              <a:t>层次模型</a:t>
            </a:r>
            <a:endParaRPr lang="zh-CN" altLang="en-US" sz="3600" dirty="0"/>
          </a:p>
        </p:txBody>
      </p:sp>
      <p:sp>
        <p:nvSpPr>
          <p:cNvPr id="3" name="内容占位符 2"/>
          <p:cNvSpPr>
            <a:spLocks noGrp="1"/>
          </p:cNvSpPr>
          <p:nvPr>
            <p:ph idx="1"/>
          </p:nvPr>
        </p:nvSpPr>
        <p:spPr>
          <a:xfrm>
            <a:off x="616585" y="1113155"/>
            <a:ext cx="11243310" cy="5201920"/>
          </a:xfrm>
          <a:solidFill>
            <a:schemeClr val="bg1"/>
          </a:solidFill>
        </p:spPr>
        <p:txBody>
          <a:bodyPr vert="horz" wrap="square" lIns="91440" tIns="45720" rIns="91440" bIns="45720" numCol="1" anchor="t" anchorCtr="0" compatLnSpc="1"/>
          <a:lstStyle/>
          <a:p>
            <a:pPr>
              <a:buSzTx/>
              <a:defRPr/>
            </a:pPr>
            <a:r>
              <a:rPr lang="zh-CN" altLang="en-US" kern="1050" dirty="0">
                <a:latin typeface="Times New Roman" panose="02020603050405020304" pitchFamily="18" charset="0"/>
                <a:cs typeface="Times New Roman" panose="02020603050405020304" pitchFamily="18" charset="0"/>
              </a:rPr>
              <a:t>层次模型</a:t>
            </a:r>
            <a:endParaRPr lang="en-US" altLang="zh-CN" kern="1050" dirty="0">
              <a:latin typeface="Times New Roman" panose="02020603050405020304" pitchFamily="18" charset="0"/>
              <a:cs typeface="Times New Roman" panose="02020603050405020304" pitchFamily="18" charset="0"/>
            </a:endParaRPr>
          </a:p>
          <a:p>
            <a:pPr lvl="1">
              <a:buSzTx/>
              <a:defRPr/>
            </a:pPr>
            <a:r>
              <a:rPr lang="en-US" altLang="zh-CN" kern="1050" dirty="0" smtClean="0">
                <a:latin typeface="Times New Roman" panose="02020603050405020304" pitchFamily="18" charset="0"/>
                <a:cs typeface="Times New Roman" panose="02020603050405020304" pitchFamily="18" charset="0"/>
              </a:rPr>
              <a:t> </a:t>
            </a:r>
            <a:r>
              <a:rPr lang="zh-CN" altLang="zh-CN" kern="1050" dirty="0" smtClean="0">
                <a:latin typeface="Times New Roman" panose="02020603050405020304" pitchFamily="18" charset="0"/>
                <a:cs typeface="Times New Roman" panose="02020603050405020304" pitchFamily="18" charset="0"/>
              </a:rPr>
              <a:t>实体</a:t>
            </a:r>
            <a:r>
              <a:rPr lang="zh-CN" altLang="zh-CN" kern="1050" dirty="0">
                <a:latin typeface="Times New Roman" panose="02020603050405020304" pitchFamily="18" charset="0"/>
                <a:cs typeface="Times New Roman" panose="02020603050405020304" pitchFamily="18" charset="0"/>
              </a:rPr>
              <a:t>用记录表示</a:t>
            </a:r>
            <a:endParaRPr lang="en-US" altLang="zh-CN" kern="1050" dirty="0">
              <a:latin typeface="Times New Roman" panose="02020603050405020304" pitchFamily="18" charset="0"/>
              <a:cs typeface="Times New Roman" panose="02020603050405020304" pitchFamily="18" charset="0"/>
            </a:endParaRPr>
          </a:p>
          <a:p>
            <a:pPr lvl="1">
              <a:buSzTx/>
              <a:defRPr/>
            </a:pPr>
            <a:r>
              <a:rPr lang="en-US" altLang="zh-CN" kern="1050" dirty="0" smtClean="0">
                <a:latin typeface="Times New Roman" panose="02020603050405020304" pitchFamily="18" charset="0"/>
                <a:cs typeface="Times New Roman" panose="02020603050405020304" pitchFamily="18" charset="0"/>
              </a:rPr>
              <a:t> </a:t>
            </a:r>
            <a:r>
              <a:rPr lang="zh-CN" altLang="zh-CN" kern="1050" dirty="0" smtClean="0">
                <a:latin typeface="Times New Roman" panose="02020603050405020304" pitchFamily="18" charset="0"/>
                <a:cs typeface="Times New Roman" panose="02020603050405020304" pitchFamily="18" charset="0"/>
              </a:rPr>
              <a:t>实体</a:t>
            </a:r>
            <a:r>
              <a:rPr lang="zh-CN" altLang="zh-CN" kern="1050" dirty="0">
                <a:latin typeface="Times New Roman" panose="02020603050405020304" pitchFamily="18" charset="0"/>
                <a:cs typeface="Times New Roman" panose="02020603050405020304" pitchFamily="18" charset="0"/>
              </a:rPr>
              <a:t>的属性对应记录的数据项（或字段）</a:t>
            </a:r>
            <a:endParaRPr lang="en-US" altLang="zh-CN" kern="1050" dirty="0">
              <a:latin typeface="Times New Roman" panose="02020603050405020304" pitchFamily="18" charset="0"/>
              <a:cs typeface="Times New Roman" panose="02020603050405020304" pitchFamily="18" charset="0"/>
            </a:endParaRPr>
          </a:p>
          <a:p>
            <a:pPr lvl="1">
              <a:buSzTx/>
              <a:defRPr/>
            </a:pPr>
            <a:r>
              <a:rPr lang="en-US" altLang="zh-CN" kern="1050" dirty="0" smtClean="0">
                <a:latin typeface="Times New Roman" panose="02020603050405020304" pitchFamily="18" charset="0"/>
                <a:cs typeface="Times New Roman" panose="02020603050405020304" pitchFamily="18" charset="0"/>
              </a:rPr>
              <a:t> </a:t>
            </a:r>
            <a:r>
              <a:rPr lang="zh-CN" altLang="zh-CN" kern="1050" dirty="0" smtClean="0">
                <a:latin typeface="Times New Roman" panose="02020603050405020304" pitchFamily="18" charset="0"/>
                <a:cs typeface="Times New Roman" panose="02020603050405020304" pitchFamily="18" charset="0"/>
              </a:rPr>
              <a:t>实体</a:t>
            </a:r>
            <a:r>
              <a:rPr lang="zh-CN" altLang="zh-CN" kern="1050" dirty="0">
                <a:latin typeface="Times New Roman" panose="02020603050405020304" pitchFamily="18" charset="0"/>
                <a:cs typeface="Times New Roman" panose="02020603050405020304" pitchFamily="18" charset="0"/>
              </a:rPr>
              <a:t>之间的联系转换成记录之间的两两联系</a:t>
            </a:r>
            <a:endParaRPr lang="en-US" altLang="zh-CN" kern="1050" dirty="0">
              <a:latin typeface="Times New Roman" panose="02020603050405020304" pitchFamily="18" charset="0"/>
              <a:cs typeface="Times New Roman" panose="02020603050405020304" pitchFamily="18" charset="0"/>
            </a:endParaRPr>
          </a:p>
          <a:p>
            <a:pPr lvl="1">
              <a:buSzTx/>
              <a:defRPr/>
            </a:pPr>
            <a:r>
              <a:rPr lang="en-US" altLang="zh-CN" kern="1050" dirty="0" smtClean="0">
                <a:latin typeface="Times New Roman" panose="02020603050405020304" pitchFamily="18" charset="0"/>
                <a:cs typeface="Times New Roman" panose="02020603050405020304" pitchFamily="18" charset="0"/>
              </a:rPr>
              <a:t> </a:t>
            </a:r>
            <a:r>
              <a:rPr lang="zh-CN" altLang="zh-CN" kern="1050" dirty="0" smtClean="0">
                <a:latin typeface="Times New Roman" panose="02020603050405020304" pitchFamily="18" charset="0"/>
                <a:cs typeface="Times New Roman" panose="02020603050405020304" pitchFamily="18" charset="0"/>
              </a:rPr>
              <a:t>数据结构</a:t>
            </a:r>
            <a:r>
              <a:rPr lang="zh-CN" altLang="zh-CN" kern="1050" dirty="0">
                <a:latin typeface="Times New Roman" panose="02020603050405020304" pitchFamily="18" charset="0"/>
                <a:cs typeface="Times New Roman" panose="02020603050405020304" pitchFamily="18" charset="0"/>
              </a:rPr>
              <a:t>的单位是基本层次联系</a:t>
            </a:r>
            <a:endParaRPr lang="en-US" altLang="zh-CN" kern="105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l"/>
              <a:defRPr/>
            </a:pPr>
            <a:r>
              <a:rPr lang="zh-CN" altLang="en-US" kern="1050" dirty="0">
                <a:solidFill>
                  <a:srgbClr val="000000"/>
                </a:solidFill>
                <a:latin typeface="Times New Roman" panose="02020603050405020304" pitchFamily="18" charset="0"/>
                <a:cs typeface="Times New Roman" panose="02020603050405020304" pitchFamily="18" charset="0"/>
              </a:rPr>
              <a:t>是指</a:t>
            </a:r>
            <a:r>
              <a:rPr lang="zh-CN" altLang="zh-CN" kern="1050" dirty="0">
                <a:solidFill>
                  <a:srgbClr val="000000"/>
                </a:solidFill>
                <a:latin typeface="Times New Roman" panose="02020603050405020304" pitchFamily="18" charset="0"/>
                <a:cs typeface="Times New Roman" panose="02020603050405020304" pitchFamily="18" charset="0"/>
              </a:rPr>
              <a:t>两个记录以及它们之间的一对多（包括一对一）的联系</a:t>
            </a:r>
            <a:endParaRPr lang="zh-CN" altLang="en-US" dirty="0">
              <a:cs typeface="+mn-ea"/>
            </a:endParaRPr>
          </a:p>
        </p:txBody>
      </p:sp>
      <p:pic>
        <p:nvPicPr>
          <p:cNvPr id="100355" name="图片 29" descr="1z8"/>
          <p:cNvPicPr>
            <a:picLocks noChangeAspect="1"/>
          </p:cNvPicPr>
          <p:nvPr/>
        </p:nvPicPr>
        <p:blipFill>
          <a:blip r:embed="rId1"/>
          <a:stretch>
            <a:fillRect/>
          </a:stretch>
        </p:blipFill>
        <p:spPr>
          <a:xfrm>
            <a:off x="3750544" y="4064219"/>
            <a:ext cx="4248150" cy="1865312"/>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a:xfrm>
            <a:off x="1978025" y="-39687"/>
            <a:ext cx="8229600" cy="1138237"/>
          </a:xfrm>
        </p:spPr>
        <p:txBody>
          <a:bodyPr vert="horz" wrap="square" lIns="91440" tIns="45720" rIns="91440" bIns="45720" anchor="ctr" anchorCtr="0"/>
          <a:lstStyle/>
          <a:p>
            <a:pPr eaLnBrk="1" hangingPunct="1"/>
            <a:r>
              <a:rPr lang="zh-CN" altLang="en-US" sz="3600" dirty="0"/>
              <a:t>层次模型（续）</a:t>
            </a:r>
            <a:endParaRPr lang="zh-CN" altLang="en-US" sz="3600" dirty="0"/>
          </a:p>
        </p:txBody>
      </p:sp>
      <p:sp>
        <p:nvSpPr>
          <p:cNvPr id="101378" name="Rectangle 3"/>
          <p:cNvSpPr>
            <a:spLocks noGrp="1"/>
          </p:cNvSpPr>
          <p:nvPr>
            <p:ph idx="1"/>
          </p:nvPr>
        </p:nvSpPr>
        <p:spPr>
          <a:xfrm>
            <a:off x="616585" y="1113155"/>
            <a:ext cx="11235055" cy="5134610"/>
          </a:xfrm>
          <a:solidFill>
            <a:schemeClr val="bg1"/>
          </a:solidFill>
        </p:spPr>
        <p:txBody>
          <a:bodyPr vert="horz" wrap="square" lIns="91440" tIns="45720" rIns="91440" bIns="45720" anchor="t" anchorCtr="0"/>
          <a:lstStyle/>
          <a:p>
            <a:pPr eaLnBrk="1" hangingPunct="1">
              <a:lnSpc>
                <a:spcPct val="150000"/>
              </a:lnSpc>
            </a:pPr>
            <a:r>
              <a:rPr lang="zh-CN" altLang="en-US" dirty="0"/>
              <a:t>层次模型是数据库系统中最早出现的数据模型 </a:t>
            </a:r>
            <a:endParaRPr lang="zh-CN" altLang="en-US" dirty="0"/>
          </a:p>
          <a:p>
            <a:pPr eaLnBrk="1" hangingPunct="1">
              <a:lnSpc>
                <a:spcPct val="150000"/>
              </a:lnSpc>
            </a:pPr>
            <a:r>
              <a:rPr lang="zh-CN" altLang="en-US" dirty="0"/>
              <a:t>层次数据库系统的典型代表是</a:t>
            </a:r>
            <a:r>
              <a:rPr lang="en-US" altLang="zh-CN" dirty="0"/>
              <a:t>IBM</a:t>
            </a:r>
            <a:r>
              <a:rPr lang="zh-CN" altLang="en-US" dirty="0"/>
              <a:t>公司的</a:t>
            </a:r>
            <a:r>
              <a:rPr lang="en-US" altLang="zh-CN" dirty="0"/>
              <a:t>IMS</a:t>
            </a:r>
            <a:r>
              <a:rPr lang="zh-CN" altLang="en-US" dirty="0"/>
              <a:t>（</a:t>
            </a:r>
            <a:r>
              <a:rPr lang="en-US" altLang="zh-CN" dirty="0"/>
              <a:t>Information Management System</a:t>
            </a:r>
            <a:r>
              <a:rPr lang="zh-CN" altLang="en-US" dirty="0"/>
              <a:t>）</a:t>
            </a:r>
            <a:endParaRPr lang="zh-CN" altLang="en-US" dirty="0"/>
          </a:p>
          <a:p>
            <a:pPr eaLnBrk="1" hangingPunct="1">
              <a:lnSpc>
                <a:spcPct val="150000"/>
              </a:lnSpc>
            </a:pPr>
            <a:r>
              <a:rPr lang="zh-CN" altLang="en-US" dirty="0"/>
              <a:t>层次模型用</a:t>
            </a:r>
            <a:r>
              <a:rPr lang="zh-CN" altLang="en-US" dirty="0">
                <a:solidFill>
                  <a:srgbClr val="FB33F1"/>
                </a:solidFill>
              </a:rPr>
              <a:t>树形结构</a:t>
            </a:r>
            <a:r>
              <a:rPr lang="zh-CN" altLang="en-US" dirty="0"/>
              <a:t>来表示各类实体以及实体间的联系</a:t>
            </a:r>
            <a:r>
              <a:rPr lang="zh-CN" altLang="en-US" sz="2000" dirty="0"/>
              <a:t>  </a:t>
            </a:r>
            <a:endParaRPr lang="zh-CN" alt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层次模型的数据结构</a:t>
            </a:r>
            <a:endParaRPr lang="zh-CN" altLang="en-US" sz="3600" dirty="0"/>
          </a:p>
        </p:txBody>
      </p:sp>
      <p:sp>
        <p:nvSpPr>
          <p:cNvPr id="102402" name="Rectangle 3"/>
          <p:cNvSpPr>
            <a:spLocks noGrp="1"/>
          </p:cNvSpPr>
          <p:nvPr>
            <p:ph idx="1"/>
          </p:nvPr>
        </p:nvSpPr>
        <p:spPr>
          <a:xfrm>
            <a:off x="1553210" y="1045210"/>
            <a:ext cx="10315575" cy="5207000"/>
          </a:xfrm>
          <a:solidFill>
            <a:schemeClr val="bg1"/>
          </a:solidFill>
        </p:spPr>
        <p:txBody>
          <a:bodyPr vert="horz" wrap="square" lIns="91440" tIns="45720" rIns="91440" bIns="45720" anchor="t" anchorCtr="0"/>
          <a:lstStyle/>
          <a:p>
            <a:pPr eaLnBrk="1" hangingPunct="1">
              <a:lnSpc>
                <a:spcPct val="140000"/>
              </a:lnSpc>
            </a:pPr>
            <a:r>
              <a:rPr lang="zh-CN" altLang="en-US" dirty="0"/>
              <a:t>层次模型</a:t>
            </a:r>
            <a:endParaRPr lang="zh-CN" altLang="en-US" dirty="0"/>
          </a:p>
          <a:p>
            <a:pPr lvl="1" algn="just" eaLnBrk="1" hangingPunct="1">
              <a:lnSpc>
                <a:spcPct val="140000"/>
              </a:lnSpc>
              <a:buNone/>
            </a:pPr>
            <a:r>
              <a:rPr lang="zh-CN" altLang="en-US" sz="2800" dirty="0"/>
              <a:t> </a:t>
            </a:r>
            <a:r>
              <a:rPr lang="zh-CN" altLang="en-US" dirty="0"/>
              <a:t>满足下面两个条件的基本层次联系的集合为层次模型</a:t>
            </a:r>
            <a:endParaRPr lang="zh-CN" altLang="en-US" dirty="0"/>
          </a:p>
          <a:p>
            <a:pPr lvl="1" algn="just" eaLnBrk="1" hangingPunct="1">
              <a:lnSpc>
                <a:spcPct val="140000"/>
              </a:lnSpc>
              <a:buNone/>
            </a:pPr>
            <a:r>
              <a:rPr lang="en-US" altLang="zh-CN" dirty="0"/>
              <a:t>1. </a:t>
            </a:r>
            <a:r>
              <a:rPr lang="zh-CN" altLang="en-US" dirty="0"/>
              <a:t>有且只有一个结点没有双亲结点，这个结点称为根结点</a:t>
            </a:r>
            <a:endParaRPr lang="zh-CN" altLang="en-US" dirty="0"/>
          </a:p>
          <a:p>
            <a:pPr lvl="1" algn="just" eaLnBrk="1" hangingPunct="1">
              <a:lnSpc>
                <a:spcPct val="140000"/>
              </a:lnSpc>
              <a:buNone/>
            </a:pPr>
            <a:r>
              <a:rPr lang="en-US" altLang="zh-CN" dirty="0"/>
              <a:t>2. </a:t>
            </a:r>
            <a:r>
              <a:rPr lang="zh-CN" altLang="en-US" dirty="0"/>
              <a:t>根以外</a:t>
            </a:r>
            <a:r>
              <a:rPr lang="zh-CN" altLang="en-US" dirty="0" smtClean="0"/>
              <a:t>的其他结点</a:t>
            </a:r>
            <a:r>
              <a:rPr lang="zh-CN" altLang="en-US" dirty="0"/>
              <a:t>有且只有一个双亲结点</a:t>
            </a:r>
            <a:endParaRPr lang="en-US" altLang="zh-CN" dirty="0"/>
          </a:p>
          <a:p>
            <a:pPr algn="just" eaLnBrk="1" hangingPunct="1">
              <a:lnSpc>
                <a:spcPct val="140000"/>
              </a:lnSpc>
            </a:pPr>
            <a:r>
              <a:rPr lang="zh-CN" altLang="en-US" dirty="0"/>
              <a:t>层次模型中的几个术语</a:t>
            </a:r>
            <a:endParaRPr lang="zh-CN" altLang="en-US" dirty="0"/>
          </a:p>
          <a:p>
            <a:pPr lvl="1" algn="just" eaLnBrk="1" hangingPunct="1">
              <a:lnSpc>
                <a:spcPct val="140000"/>
              </a:lnSpc>
            </a:pPr>
            <a:r>
              <a:rPr lang="zh-CN" altLang="en-US" dirty="0" smtClean="0"/>
              <a:t> 根</a:t>
            </a:r>
            <a:r>
              <a:rPr lang="zh-CN" altLang="en-US" dirty="0"/>
              <a:t>结点，双亲结点，兄弟结点，叶结点</a:t>
            </a:r>
            <a:endParaRPr lang="zh-CN" altLang="en-US" sz="2800" dirty="0"/>
          </a:p>
          <a:p>
            <a:pPr lvl="1" eaLnBrk="1" hangingPunct="1">
              <a:lnSpc>
                <a:spcPct val="90000"/>
              </a:lnSpc>
            </a:pPr>
            <a:endParaRPr lang="en-US" altLang="zh-CN"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3426" name="Rectangle 3"/>
          <p:cNvSpPr>
            <a:spLocks noGrp="1"/>
          </p:cNvSpPr>
          <p:nvPr>
            <p:ph idx="1"/>
          </p:nvPr>
        </p:nvSpPr>
        <p:spPr/>
        <p:txBody>
          <a:bodyPr vert="horz" wrap="square" lIns="91440" tIns="45720" rIns="91440" bIns="45720" anchor="t" anchorCtr="0"/>
          <a:lstStyle/>
          <a:p>
            <a:pPr eaLnBrk="1" hangingPunct="1">
              <a:buNone/>
            </a:pPr>
            <a:r>
              <a:rPr lang="en-US" altLang="zh-CN" dirty="0"/>
              <a:t> </a:t>
            </a:r>
            <a:endParaRPr lang="en-US" altLang="zh-CN" dirty="0"/>
          </a:p>
        </p:txBody>
      </p:sp>
      <p:grpSp>
        <p:nvGrpSpPr>
          <p:cNvPr id="103427" name="Group 223"/>
          <p:cNvGrpSpPr/>
          <p:nvPr/>
        </p:nvGrpSpPr>
        <p:grpSpPr>
          <a:xfrm>
            <a:off x="3287713" y="1341438"/>
            <a:ext cx="5353050" cy="4679950"/>
            <a:chOff x="1524" y="1285"/>
            <a:chExt cx="2692" cy="2327"/>
          </a:xfrm>
        </p:grpSpPr>
        <p:grpSp>
          <p:nvGrpSpPr>
            <p:cNvPr id="103428" name="Group 205"/>
            <p:cNvGrpSpPr/>
            <p:nvPr/>
          </p:nvGrpSpPr>
          <p:grpSpPr>
            <a:xfrm>
              <a:off x="1524" y="1285"/>
              <a:ext cx="2692" cy="1877"/>
              <a:chOff x="1524" y="1285"/>
              <a:chExt cx="2692" cy="1877"/>
            </a:xfrm>
          </p:grpSpPr>
          <p:sp>
            <p:nvSpPr>
              <p:cNvPr id="103429" name="Rectangle 5"/>
              <p:cNvSpPr/>
              <p:nvPr/>
            </p:nvSpPr>
            <p:spPr>
              <a:xfrm>
                <a:off x="1524" y="1314"/>
                <a:ext cx="50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latin typeface="黑体" panose="02010609060101010101" pitchFamily="49" charset="-122"/>
                    <a:ea typeface="黑体" panose="02010609060101010101" pitchFamily="49" charset="-122"/>
                  </a:rPr>
                  <a:t>         </a:t>
                </a:r>
                <a:endParaRPr lang="en-US" altLang="zh-CN" sz="2400" b="1" dirty="0"/>
              </a:p>
            </p:txBody>
          </p:sp>
          <p:sp>
            <p:nvSpPr>
              <p:cNvPr id="103430" name="Rectangle 6"/>
              <p:cNvSpPr/>
              <p:nvPr/>
            </p:nvSpPr>
            <p:spPr>
              <a:xfrm>
                <a:off x="2134" y="1306"/>
                <a:ext cx="30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31" name="Rectangle 7"/>
              <p:cNvSpPr/>
              <p:nvPr/>
            </p:nvSpPr>
            <p:spPr>
              <a:xfrm>
                <a:off x="2814" y="130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32" name="Rectangle 8"/>
              <p:cNvSpPr/>
              <p:nvPr/>
            </p:nvSpPr>
            <p:spPr>
              <a:xfrm>
                <a:off x="2898" y="130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33" name="Rectangle 9"/>
              <p:cNvSpPr/>
              <p:nvPr/>
            </p:nvSpPr>
            <p:spPr>
              <a:xfrm>
                <a:off x="2960" y="1314"/>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1</a:t>
                </a:r>
                <a:endParaRPr lang="zh-CN" altLang="en-US" sz="2400" b="1" dirty="0"/>
              </a:p>
            </p:txBody>
          </p:sp>
          <p:sp>
            <p:nvSpPr>
              <p:cNvPr id="103434" name="Rectangle 11"/>
              <p:cNvSpPr/>
              <p:nvPr/>
            </p:nvSpPr>
            <p:spPr>
              <a:xfrm>
                <a:off x="2806"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35" name="Line 12"/>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3436" name="Line 13"/>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3437" name="Rectangle 14"/>
              <p:cNvSpPr/>
              <p:nvPr/>
            </p:nvSpPr>
            <p:spPr>
              <a:xfrm>
                <a:off x="2806"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38" name="Line 15"/>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3439" name="Line 16"/>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3440" name="Rectangle 17"/>
              <p:cNvSpPr/>
              <p:nvPr/>
            </p:nvSpPr>
            <p:spPr>
              <a:xfrm>
                <a:off x="2814" y="1285"/>
                <a:ext cx="489"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1" name="Line 18"/>
              <p:cNvSpPr/>
              <p:nvPr/>
            </p:nvSpPr>
            <p:spPr>
              <a:xfrm>
                <a:off x="2814" y="1285"/>
                <a:ext cx="489" cy="1"/>
              </a:xfrm>
              <a:prstGeom prst="line">
                <a:avLst/>
              </a:prstGeom>
              <a:ln w="0" cap="flat" cmpd="sng">
                <a:solidFill>
                  <a:srgbClr val="000000"/>
                </a:solidFill>
                <a:prstDash val="solid"/>
                <a:round/>
                <a:headEnd type="none" w="med" len="med"/>
                <a:tailEnd type="none" w="med" len="med"/>
              </a:ln>
            </p:spPr>
          </p:sp>
          <p:sp>
            <p:nvSpPr>
              <p:cNvPr id="103442" name="Rectangle 19"/>
              <p:cNvSpPr/>
              <p:nvPr/>
            </p:nvSpPr>
            <p:spPr>
              <a:xfrm>
                <a:off x="3303"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3" name="Line 20"/>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3444" name="Line 21"/>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3445" name="Rectangle 22"/>
              <p:cNvSpPr/>
              <p:nvPr/>
            </p:nvSpPr>
            <p:spPr>
              <a:xfrm>
                <a:off x="3303"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6" name="Line 23"/>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3447" name="Line 24"/>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3448" name="Rectangle 25"/>
              <p:cNvSpPr/>
              <p:nvPr/>
            </p:nvSpPr>
            <p:spPr>
              <a:xfrm>
                <a:off x="2806" y="1292"/>
                <a:ext cx="8"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9" name="Line 26"/>
              <p:cNvSpPr/>
              <p:nvPr/>
            </p:nvSpPr>
            <p:spPr>
              <a:xfrm>
                <a:off x="2806" y="1292"/>
                <a:ext cx="1" cy="182"/>
              </a:xfrm>
              <a:prstGeom prst="line">
                <a:avLst/>
              </a:prstGeom>
              <a:ln w="0" cap="flat" cmpd="sng">
                <a:solidFill>
                  <a:srgbClr val="000000"/>
                </a:solidFill>
                <a:prstDash val="solid"/>
                <a:round/>
                <a:headEnd type="none" w="med" len="med"/>
                <a:tailEnd type="none" w="med" len="med"/>
              </a:ln>
            </p:spPr>
          </p:sp>
          <p:sp>
            <p:nvSpPr>
              <p:cNvPr id="103450" name="Rectangle 27"/>
              <p:cNvSpPr/>
              <p:nvPr/>
            </p:nvSpPr>
            <p:spPr>
              <a:xfrm>
                <a:off x="3303" y="1292"/>
                <a:ext cx="8"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1" name="Line 28"/>
              <p:cNvSpPr/>
              <p:nvPr/>
            </p:nvSpPr>
            <p:spPr>
              <a:xfrm>
                <a:off x="3303" y="1292"/>
                <a:ext cx="1" cy="182"/>
              </a:xfrm>
              <a:prstGeom prst="line">
                <a:avLst/>
              </a:prstGeom>
              <a:ln w="0" cap="flat" cmpd="sng">
                <a:solidFill>
                  <a:srgbClr val="000000"/>
                </a:solidFill>
                <a:prstDash val="solid"/>
                <a:round/>
                <a:headEnd type="none" w="med" len="med"/>
                <a:tailEnd type="none" w="med" len="med"/>
              </a:ln>
            </p:spPr>
          </p:sp>
          <p:sp>
            <p:nvSpPr>
              <p:cNvPr id="103452" name="Rectangle 29"/>
              <p:cNvSpPr/>
              <p:nvPr/>
            </p:nvSpPr>
            <p:spPr>
              <a:xfrm>
                <a:off x="2806"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3" name="Line 30"/>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3454" name="Line 31"/>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3455" name="Rectangle 32"/>
              <p:cNvSpPr/>
              <p:nvPr/>
            </p:nvSpPr>
            <p:spPr>
              <a:xfrm>
                <a:off x="2806"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6" name="Line 33"/>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3457" name="Line 34"/>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3458" name="Rectangle 35"/>
              <p:cNvSpPr/>
              <p:nvPr/>
            </p:nvSpPr>
            <p:spPr>
              <a:xfrm>
                <a:off x="2814" y="1474"/>
                <a:ext cx="489"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9" name="Line 36"/>
              <p:cNvSpPr/>
              <p:nvPr/>
            </p:nvSpPr>
            <p:spPr>
              <a:xfrm>
                <a:off x="2814" y="1474"/>
                <a:ext cx="489" cy="1"/>
              </a:xfrm>
              <a:prstGeom prst="line">
                <a:avLst/>
              </a:prstGeom>
              <a:ln w="0" cap="flat" cmpd="sng">
                <a:solidFill>
                  <a:srgbClr val="000000"/>
                </a:solidFill>
                <a:prstDash val="solid"/>
                <a:round/>
                <a:headEnd type="none" w="med" len="med"/>
                <a:tailEnd type="none" w="med" len="med"/>
              </a:ln>
            </p:spPr>
          </p:sp>
          <p:sp>
            <p:nvSpPr>
              <p:cNvPr id="103460" name="Rectangle 37"/>
              <p:cNvSpPr/>
              <p:nvPr/>
            </p:nvSpPr>
            <p:spPr>
              <a:xfrm>
                <a:off x="3303"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61" name="Line 38"/>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3462" name="Line 39"/>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3463" name="Rectangle 40"/>
              <p:cNvSpPr/>
              <p:nvPr/>
            </p:nvSpPr>
            <p:spPr>
              <a:xfrm>
                <a:off x="3303"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64" name="Line 41"/>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3465" name="Line 42"/>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3466" name="Rectangle 43"/>
              <p:cNvSpPr/>
              <p:nvPr/>
            </p:nvSpPr>
            <p:spPr>
              <a:xfrm>
                <a:off x="3312" y="130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67" name="Rectangle 44"/>
              <p:cNvSpPr/>
              <p:nvPr/>
            </p:nvSpPr>
            <p:spPr>
              <a:xfrm>
                <a:off x="3439" y="1314"/>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根结点</a:t>
                </a:r>
                <a:endParaRPr lang="zh-CN" altLang="en-US" sz="3200" b="1" dirty="0"/>
              </a:p>
            </p:txBody>
          </p:sp>
          <p:sp>
            <p:nvSpPr>
              <p:cNvPr id="103468" name="Rectangle 45"/>
              <p:cNvSpPr/>
              <p:nvPr/>
            </p:nvSpPr>
            <p:spPr>
              <a:xfrm>
                <a:off x="1524" y="1806"/>
                <a:ext cx="123"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69" name="Rectangle 46"/>
              <p:cNvSpPr/>
              <p:nvPr/>
            </p:nvSpPr>
            <p:spPr>
              <a:xfrm>
                <a:off x="1524" y="2026"/>
                <a:ext cx="245"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70" name="Rectangle 47"/>
              <p:cNvSpPr/>
              <p:nvPr/>
            </p:nvSpPr>
            <p:spPr>
              <a:xfrm>
                <a:off x="2072"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71" name="Rectangle 48"/>
              <p:cNvSpPr/>
              <p:nvPr/>
            </p:nvSpPr>
            <p:spPr>
              <a:xfrm>
                <a:off x="2156"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72" name="Rectangle 49"/>
              <p:cNvSpPr/>
              <p:nvPr/>
            </p:nvSpPr>
            <p:spPr>
              <a:xfrm>
                <a:off x="2218" y="2033"/>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2</a:t>
                </a:r>
                <a:endParaRPr lang="zh-CN" altLang="en-US" sz="2400" b="1" dirty="0"/>
              </a:p>
            </p:txBody>
          </p:sp>
          <p:sp>
            <p:nvSpPr>
              <p:cNvPr id="103473" name="Rectangle 51"/>
              <p:cNvSpPr/>
              <p:nvPr/>
            </p:nvSpPr>
            <p:spPr>
              <a:xfrm>
                <a:off x="2065" y="200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74" name="Line 52"/>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3475" name="Line 53"/>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3476" name="Rectangle 54"/>
              <p:cNvSpPr/>
              <p:nvPr/>
            </p:nvSpPr>
            <p:spPr>
              <a:xfrm>
                <a:off x="2065" y="200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77" name="Line 55"/>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3478" name="Line 56"/>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3479" name="Rectangle 57"/>
              <p:cNvSpPr/>
              <p:nvPr/>
            </p:nvSpPr>
            <p:spPr>
              <a:xfrm>
                <a:off x="2072" y="2004"/>
                <a:ext cx="555"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0" name="Line 58"/>
              <p:cNvSpPr/>
              <p:nvPr/>
            </p:nvSpPr>
            <p:spPr>
              <a:xfrm>
                <a:off x="2072" y="2004"/>
                <a:ext cx="555" cy="1"/>
              </a:xfrm>
              <a:prstGeom prst="line">
                <a:avLst/>
              </a:prstGeom>
              <a:ln w="0" cap="flat" cmpd="sng">
                <a:solidFill>
                  <a:srgbClr val="000000"/>
                </a:solidFill>
                <a:prstDash val="solid"/>
                <a:round/>
                <a:headEnd type="none" w="med" len="med"/>
                <a:tailEnd type="none" w="med" len="med"/>
              </a:ln>
            </p:spPr>
          </p:sp>
          <p:sp>
            <p:nvSpPr>
              <p:cNvPr id="103481" name="Rectangle 59"/>
              <p:cNvSpPr/>
              <p:nvPr/>
            </p:nvSpPr>
            <p:spPr>
              <a:xfrm>
                <a:off x="262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2" name="Line 60"/>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3483" name="Line 61"/>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3484" name="Rectangle 62"/>
              <p:cNvSpPr/>
              <p:nvPr/>
            </p:nvSpPr>
            <p:spPr>
              <a:xfrm>
                <a:off x="262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5" name="Line 63"/>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3486" name="Line 64"/>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3487" name="Rectangle 65"/>
              <p:cNvSpPr/>
              <p:nvPr/>
            </p:nvSpPr>
            <p:spPr>
              <a:xfrm>
                <a:off x="2065" y="2011"/>
                <a:ext cx="7"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8" name="Line 66"/>
              <p:cNvSpPr/>
              <p:nvPr/>
            </p:nvSpPr>
            <p:spPr>
              <a:xfrm>
                <a:off x="2065" y="2011"/>
                <a:ext cx="1" cy="183"/>
              </a:xfrm>
              <a:prstGeom prst="line">
                <a:avLst/>
              </a:prstGeom>
              <a:ln w="0" cap="flat" cmpd="sng">
                <a:solidFill>
                  <a:srgbClr val="000000"/>
                </a:solidFill>
                <a:prstDash val="solid"/>
                <a:round/>
                <a:headEnd type="none" w="med" len="med"/>
                <a:tailEnd type="none" w="med" len="med"/>
              </a:ln>
            </p:spPr>
          </p:sp>
          <p:sp>
            <p:nvSpPr>
              <p:cNvPr id="103489" name="Rectangle 67"/>
              <p:cNvSpPr/>
              <p:nvPr/>
            </p:nvSpPr>
            <p:spPr>
              <a:xfrm>
                <a:off x="2627" y="2011"/>
                <a:ext cx="8"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0" name="Line 68"/>
              <p:cNvSpPr/>
              <p:nvPr/>
            </p:nvSpPr>
            <p:spPr>
              <a:xfrm>
                <a:off x="2627" y="2011"/>
                <a:ext cx="1" cy="183"/>
              </a:xfrm>
              <a:prstGeom prst="line">
                <a:avLst/>
              </a:prstGeom>
              <a:ln w="0" cap="flat" cmpd="sng">
                <a:solidFill>
                  <a:srgbClr val="000000"/>
                </a:solidFill>
                <a:prstDash val="solid"/>
                <a:round/>
                <a:headEnd type="none" w="med" len="med"/>
                <a:tailEnd type="none" w="med" len="med"/>
              </a:ln>
            </p:spPr>
          </p:sp>
          <p:sp>
            <p:nvSpPr>
              <p:cNvPr id="103491" name="Rectangle 69"/>
              <p:cNvSpPr/>
              <p:nvPr/>
            </p:nvSpPr>
            <p:spPr>
              <a:xfrm>
                <a:off x="2065" y="219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2" name="Line 70"/>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3493" name="Line 71"/>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3494" name="Rectangle 72"/>
              <p:cNvSpPr/>
              <p:nvPr/>
            </p:nvSpPr>
            <p:spPr>
              <a:xfrm>
                <a:off x="2065" y="219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5" name="Line 73"/>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3496" name="Line 74"/>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3497" name="Rectangle 75"/>
              <p:cNvSpPr/>
              <p:nvPr/>
            </p:nvSpPr>
            <p:spPr>
              <a:xfrm>
                <a:off x="2072" y="2194"/>
                <a:ext cx="555"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8" name="Line 76"/>
              <p:cNvSpPr/>
              <p:nvPr/>
            </p:nvSpPr>
            <p:spPr>
              <a:xfrm>
                <a:off x="2072" y="2194"/>
                <a:ext cx="555" cy="1"/>
              </a:xfrm>
              <a:prstGeom prst="line">
                <a:avLst/>
              </a:prstGeom>
              <a:ln w="0" cap="flat" cmpd="sng">
                <a:solidFill>
                  <a:srgbClr val="000000"/>
                </a:solidFill>
                <a:prstDash val="solid"/>
                <a:round/>
                <a:headEnd type="none" w="med" len="med"/>
                <a:tailEnd type="none" w="med" len="med"/>
              </a:ln>
            </p:spPr>
          </p:sp>
          <p:sp>
            <p:nvSpPr>
              <p:cNvPr id="103499" name="Rectangle 77"/>
              <p:cNvSpPr/>
              <p:nvPr/>
            </p:nvSpPr>
            <p:spPr>
              <a:xfrm>
                <a:off x="262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00" name="Line 78"/>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3501" name="Line 79"/>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3502" name="Rectangle 80"/>
              <p:cNvSpPr/>
              <p:nvPr/>
            </p:nvSpPr>
            <p:spPr>
              <a:xfrm>
                <a:off x="262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03" name="Line 81"/>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3504" name="Line 82"/>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3505" name="Rectangle 83"/>
              <p:cNvSpPr/>
              <p:nvPr/>
            </p:nvSpPr>
            <p:spPr>
              <a:xfrm>
                <a:off x="2635" y="202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06" name="Rectangle 84"/>
              <p:cNvSpPr/>
              <p:nvPr/>
            </p:nvSpPr>
            <p:spPr>
              <a:xfrm>
                <a:off x="2770"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07" name="Rectangle 85"/>
              <p:cNvSpPr/>
              <p:nvPr/>
            </p:nvSpPr>
            <p:spPr>
              <a:xfrm>
                <a:off x="2683" y="2021"/>
                <a:ext cx="545"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兄弟结点</a:t>
                </a:r>
                <a:endParaRPr lang="zh-CN" altLang="en-US" sz="3200" b="1" dirty="0"/>
              </a:p>
            </p:txBody>
          </p:sp>
          <p:sp>
            <p:nvSpPr>
              <p:cNvPr id="103508" name="Rectangle 86"/>
              <p:cNvSpPr/>
              <p:nvPr/>
            </p:nvSpPr>
            <p:spPr>
              <a:xfrm>
                <a:off x="3380" y="202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09" name="Rectangle 87"/>
              <p:cNvSpPr/>
              <p:nvPr/>
            </p:nvSpPr>
            <p:spPr>
              <a:xfrm>
                <a:off x="3508" y="2033"/>
                <a:ext cx="110"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　</a:t>
                </a:r>
                <a:endParaRPr lang="zh-CN" altLang="en-US" sz="2400" b="1" dirty="0"/>
              </a:p>
            </p:txBody>
          </p:sp>
          <p:sp>
            <p:nvSpPr>
              <p:cNvPr id="103510" name="Rectangle 88"/>
              <p:cNvSpPr/>
              <p:nvPr/>
            </p:nvSpPr>
            <p:spPr>
              <a:xfrm>
                <a:off x="3658"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11" name="Rectangle 89"/>
              <p:cNvSpPr/>
              <p:nvPr/>
            </p:nvSpPr>
            <p:spPr>
              <a:xfrm>
                <a:off x="3742"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12" name="Rectangle 90"/>
              <p:cNvSpPr/>
              <p:nvPr/>
            </p:nvSpPr>
            <p:spPr>
              <a:xfrm>
                <a:off x="3804" y="2033"/>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3</a:t>
                </a:r>
                <a:endParaRPr lang="zh-CN" altLang="en-US" sz="2400" b="1" dirty="0"/>
              </a:p>
            </p:txBody>
          </p:sp>
          <p:sp>
            <p:nvSpPr>
              <p:cNvPr id="103513" name="Rectangle 92"/>
              <p:cNvSpPr/>
              <p:nvPr/>
            </p:nvSpPr>
            <p:spPr>
              <a:xfrm>
                <a:off x="3650"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14" name="Line 93"/>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3515" name="Line 94"/>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3516" name="Rectangle 95"/>
              <p:cNvSpPr/>
              <p:nvPr/>
            </p:nvSpPr>
            <p:spPr>
              <a:xfrm>
                <a:off x="3650"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17" name="Line 96"/>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3518" name="Line 97"/>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3519" name="Rectangle 98"/>
              <p:cNvSpPr/>
              <p:nvPr/>
            </p:nvSpPr>
            <p:spPr>
              <a:xfrm>
                <a:off x="3658" y="2004"/>
                <a:ext cx="489"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0" name="Line 99"/>
              <p:cNvSpPr/>
              <p:nvPr/>
            </p:nvSpPr>
            <p:spPr>
              <a:xfrm>
                <a:off x="3658" y="2004"/>
                <a:ext cx="489" cy="1"/>
              </a:xfrm>
              <a:prstGeom prst="line">
                <a:avLst/>
              </a:prstGeom>
              <a:ln w="0" cap="flat" cmpd="sng">
                <a:solidFill>
                  <a:srgbClr val="000000"/>
                </a:solidFill>
                <a:prstDash val="solid"/>
                <a:round/>
                <a:headEnd type="none" w="med" len="med"/>
                <a:tailEnd type="none" w="med" len="med"/>
              </a:ln>
            </p:spPr>
          </p:sp>
          <p:sp>
            <p:nvSpPr>
              <p:cNvPr id="103521" name="Rectangle 100"/>
              <p:cNvSpPr/>
              <p:nvPr/>
            </p:nvSpPr>
            <p:spPr>
              <a:xfrm>
                <a:off x="414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2" name="Line 101"/>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3523" name="Line 102"/>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3524" name="Rectangle 103"/>
              <p:cNvSpPr/>
              <p:nvPr/>
            </p:nvSpPr>
            <p:spPr>
              <a:xfrm>
                <a:off x="414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5" name="Line 104"/>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3526" name="Line 105"/>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3527" name="Rectangle 106"/>
              <p:cNvSpPr/>
              <p:nvPr/>
            </p:nvSpPr>
            <p:spPr>
              <a:xfrm>
                <a:off x="3650" y="2011"/>
                <a:ext cx="8"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8" name="Line 107"/>
              <p:cNvSpPr/>
              <p:nvPr/>
            </p:nvSpPr>
            <p:spPr>
              <a:xfrm>
                <a:off x="3650" y="2011"/>
                <a:ext cx="1" cy="183"/>
              </a:xfrm>
              <a:prstGeom prst="line">
                <a:avLst/>
              </a:prstGeom>
              <a:ln w="0" cap="flat" cmpd="sng">
                <a:solidFill>
                  <a:srgbClr val="000000"/>
                </a:solidFill>
                <a:prstDash val="solid"/>
                <a:round/>
                <a:headEnd type="none" w="med" len="med"/>
                <a:tailEnd type="none" w="med" len="med"/>
              </a:ln>
            </p:spPr>
          </p:sp>
          <p:sp>
            <p:nvSpPr>
              <p:cNvPr id="103529" name="Rectangle 108"/>
              <p:cNvSpPr/>
              <p:nvPr/>
            </p:nvSpPr>
            <p:spPr>
              <a:xfrm>
                <a:off x="4147" y="2011"/>
                <a:ext cx="8"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0" name="Line 109"/>
              <p:cNvSpPr/>
              <p:nvPr/>
            </p:nvSpPr>
            <p:spPr>
              <a:xfrm>
                <a:off x="4147" y="2011"/>
                <a:ext cx="1" cy="183"/>
              </a:xfrm>
              <a:prstGeom prst="line">
                <a:avLst/>
              </a:prstGeom>
              <a:ln w="0" cap="flat" cmpd="sng">
                <a:solidFill>
                  <a:srgbClr val="000000"/>
                </a:solidFill>
                <a:prstDash val="solid"/>
                <a:round/>
                <a:headEnd type="none" w="med" len="med"/>
                <a:tailEnd type="none" w="med" len="med"/>
              </a:ln>
            </p:spPr>
          </p:sp>
          <p:sp>
            <p:nvSpPr>
              <p:cNvPr id="103531" name="Rectangle 110"/>
              <p:cNvSpPr/>
              <p:nvPr/>
            </p:nvSpPr>
            <p:spPr>
              <a:xfrm>
                <a:off x="3650"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2" name="Line 111"/>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3533" name="Line 112"/>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3534" name="Rectangle 113"/>
              <p:cNvSpPr/>
              <p:nvPr/>
            </p:nvSpPr>
            <p:spPr>
              <a:xfrm>
                <a:off x="3650"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5" name="Line 114"/>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3536" name="Line 115"/>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3537" name="Rectangle 116"/>
              <p:cNvSpPr/>
              <p:nvPr/>
            </p:nvSpPr>
            <p:spPr>
              <a:xfrm>
                <a:off x="3658" y="2194"/>
                <a:ext cx="489"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8" name="Line 117"/>
              <p:cNvSpPr/>
              <p:nvPr/>
            </p:nvSpPr>
            <p:spPr>
              <a:xfrm>
                <a:off x="3658" y="2194"/>
                <a:ext cx="489" cy="1"/>
              </a:xfrm>
              <a:prstGeom prst="line">
                <a:avLst/>
              </a:prstGeom>
              <a:ln w="0" cap="flat" cmpd="sng">
                <a:solidFill>
                  <a:srgbClr val="000000"/>
                </a:solidFill>
                <a:prstDash val="solid"/>
                <a:round/>
                <a:headEnd type="none" w="med" len="med"/>
                <a:tailEnd type="none" w="med" len="med"/>
              </a:ln>
            </p:spPr>
          </p:sp>
          <p:sp>
            <p:nvSpPr>
              <p:cNvPr id="103539" name="Rectangle 118"/>
              <p:cNvSpPr/>
              <p:nvPr/>
            </p:nvSpPr>
            <p:spPr>
              <a:xfrm>
                <a:off x="414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40" name="Line 119"/>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3541" name="Line 120"/>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3542" name="Rectangle 121"/>
              <p:cNvSpPr/>
              <p:nvPr/>
            </p:nvSpPr>
            <p:spPr>
              <a:xfrm>
                <a:off x="414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43" name="Line 122"/>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3544" name="Line 123"/>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3545" name="Rectangle 124"/>
              <p:cNvSpPr/>
              <p:nvPr/>
            </p:nvSpPr>
            <p:spPr>
              <a:xfrm>
                <a:off x="4155" y="202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46" name="Rectangle 125"/>
              <p:cNvSpPr/>
              <p:nvPr/>
            </p:nvSpPr>
            <p:spPr>
              <a:xfrm>
                <a:off x="1524" y="2274"/>
                <a:ext cx="980"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47" name="Rectangle 126"/>
              <p:cNvSpPr/>
              <p:nvPr/>
            </p:nvSpPr>
            <p:spPr>
              <a:xfrm>
                <a:off x="3680" y="2282"/>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叶结点</a:t>
                </a:r>
                <a:endParaRPr lang="zh-CN" altLang="en-US" sz="3200" b="1" dirty="0"/>
              </a:p>
            </p:txBody>
          </p:sp>
          <p:sp>
            <p:nvSpPr>
              <p:cNvPr id="103548" name="Rectangle 127"/>
              <p:cNvSpPr/>
              <p:nvPr/>
            </p:nvSpPr>
            <p:spPr>
              <a:xfrm>
                <a:off x="1531" y="2744"/>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49" name="Rectangle 128"/>
              <p:cNvSpPr/>
              <p:nvPr/>
            </p:nvSpPr>
            <p:spPr>
              <a:xfrm>
                <a:off x="1612" y="2752"/>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4</a:t>
                </a:r>
                <a:endParaRPr lang="zh-CN" altLang="en-US" sz="2400" b="1" dirty="0"/>
              </a:p>
            </p:txBody>
          </p:sp>
          <p:sp>
            <p:nvSpPr>
              <p:cNvPr id="103550" name="Rectangle 130"/>
              <p:cNvSpPr/>
              <p:nvPr/>
            </p:nvSpPr>
            <p:spPr>
              <a:xfrm>
                <a:off x="1524"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1" name="Line 131"/>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3552" name="Line 132"/>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3553" name="Rectangle 133"/>
              <p:cNvSpPr/>
              <p:nvPr/>
            </p:nvSpPr>
            <p:spPr>
              <a:xfrm>
                <a:off x="1524"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4" name="Line 134"/>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3555" name="Line 135"/>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3556" name="Rectangle 136"/>
              <p:cNvSpPr/>
              <p:nvPr/>
            </p:nvSpPr>
            <p:spPr>
              <a:xfrm>
                <a:off x="1531" y="2724"/>
                <a:ext cx="424"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7" name="Line 137"/>
              <p:cNvSpPr/>
              <p:nvPr/>
            </p:nvSpPr>
            <p:spPr>
              <a:xfrm>
                <a:off x="1531" y="2724"/>
                <a:ext cx="424" cy="1"/>
              </a:xfrm>
              <a:prstGeom prst="line">
                <a:avLst/>
              </a:prstGeom>
              <a:ln w="0" cap="flat" cmpd="sng">
                <a:solidFill>
                  <a:srgbClr val="000000"/>
                </a:solidFill>
                <a:prstDash val="solid"/>
                <a:round/>
                <a:headEnd type="none" w="med" len="med"/>
                <a:tailEnd type="none" w="med" len="med"/>
              </a:ln>
            </p:spPr>
          </p:sp>
          <p:sp>
            <p:nvSpPr>
              <p:cNvPr id="103558" name="Rectangle 138"/>
              <p:cNvSpPr/>
              <p:nvPr/>
            </p:nvSpPr>
            <p:spPr>
              <a:xfrm>
                <a:off x="1955"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9" name="Line 139"/>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3560" name="Line 140"/>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3561" name="Rectangle 141"/>
              <p:cNvSpPr/>
              <p:nvPr/>
            </p:nvSpPr>
            <p:spPr>
              <a:xfrm>
                <a:off x="1955"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2" name="Line 142"/>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3563" name="Line 143"/>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3564" name="Rectangle 144"/>
              <p:cNvSpPr/>
              <p:nvPr/>
            </p:nvSpPr>
            <p:spPr>
              <a:xfrm>
                <a:off x="1524"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5" name="Line 145"/>
              <p:cNvSpPr/>
              <p:nvPr/>
            </p:nvSpPr>
            <p:spPr>
              <a:xfrm>
                <a:off x="1524" y="2731"/>
                <a:ext cx="1" cy="182"/>
              </a:xfrm>
              <a:prstGeom prst="line">
                <a:avLst/>
              </a:prstGeom>
              <a:ln w="0" cap="flat" cmpd="sng">
                <a:solidFill>
                  <a:srgbClr val="000000"/>
                </a:solidFill>
                <a:prstDash val="solid"/>
                <a:round/>
                <a:headEnd type="none" w="med" len="med"/>
                <a:tailEnd type="none" w="med" len="med"/>
              </a:ln>
            </p:spPr>
          </p:sp>
          <p:sp>
            <p:nvSpPr>
              <p:cNvPr id="103566" name="Rectangle 146"/>
              <p:cNvSpPr/>
              <p:nvPr/>
            </p:nvSpPr>
            <p:spPr>
              <a:xfrm>
                <a:off x="1955"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7" name="Line 147"/>
              <p:cNvSpPr/>
              <p:nvPr/>
            </p:nvSpPr>
            <p:spPr>
              <a:xfrm>
                <a:off x="1955" y="2731"/>
                <a:ext cx="1" cy="182"/>
              </a:xfrm>
              <a:prstGeom prst="line">
                <a:avLst/>
              </a:prstGeom>
              <a:ln w="0" cap="flat" cmpd="sng">
                <a:solidFill>
                  <a:srgbClr val="000000"/>
                </a:solidFill>
                <a:prstDash val="solid"/>
                <a:round/>
                <a:headEnd type="none" w="med" len="med"/>
                <a:tailEnd type="none" w="med" len="med"/>
              </a:ln>
            </p:spPr>
          </p:sp>
          <p:sp>
            <p:nvSpPr>
              <p:cNvPr id="103568" name="Rectangle 148"/>
              <p:cNvSpPr/>
              <p:nvPr/>
            </p:nvSpPr>
            <p:spPr>
              <a:xfrm>
                <a:off x="1524"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9" name="Line 149"/>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3570" name="Line 150"/>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3571" name="Rectangle 151"/>
              <p:cNvSpPr/>
              <p:nvPr/>
            </p:nvSpPr>
            <p:spPr>
              <a:xfrm>
                <a:off x="1524"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72" name="Line 152"/>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3573" name="Line 153"/>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3574" name="Rectangle 154"/>
              <p:cNvSpPr/>
              <p:nvPr/>
            </p:nvSpPr>
            <p:spPr>
              <a:xfrm>
                <a:off x="1531" y="2913"/>
                <a:ext cx="424"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75" name="Line 155"/>
              <p:cNvSpPr/>
              <p:nvPr/>
            </p:nvSpPr>
            <p:spPr>
              <a:xfrm>
                <a:off x="1531" y="2913"/>
                <a:ext cx="424" cy="1"/>
              </a:xfrm>
              <a:prstGeom prst="line">
                <a:avLst/>
              </a:prstGeom>
              <a:ln w="0" cap="flat" cmpd="sng">
                <a:solidFill>
                  <a:srgbClr val="000000"/>
                </a:solidFill>
                <a:prstDash val="solid"/>
                <a:round/>
                <a:headEnd type="none" w="med" len="med"/>
                <a:tailEnd type="none" w="med" len="med"/>
              </a:ln>
            </p:spPr>
          </p:sp>
          <p:sp>
            <p:nvSpPr>
              <p:cNvPr id="103576" name="Rectangle 156"/>
              <p:cNvSpPr/>
              <p:nvPr/>
            </p:nvSpPr>
            <p:spPr>
              <a:xfrm>
                <a:off x="1955"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77" name="Line 157"/>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3578" name="Line 158"/>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3579" name="Rectangle 159"/>
              <p:cNvSpPr/>
              <p:nvPr/>
            </p:nvSpPr>
            <p:spPr>
              <a:xfrm>
                <a:off x="1955"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80" name="Line 160"/>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3581" name="Line 161"/>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3582" name="Rectangle 162"/>
              <p:cNvSpPr/>
              <p:nvPr/>
            </p:nvSpPr>
            <p:spPr>
              <a:xfrm>
                <a:off x="1962" y="2744"/>
                <a:ext cx="92"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83" name="Rectangle 163"/>
              <p:cNvSpPr/>
              <p:nvPr/>
            </p:nvSpPr>
            <p:spPr>
              <a:xfrm>
                <a:off x="1995" y="2717"/>
                <a:ext cx="545"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兄弟结点</a:t>
                </a:r>
                <a:endParaRPr lang="zh-CN" altLang="en-US" sz="3200" b="1" dirty="0"/>
              </a:p>
            </p:txBody>
          </p:sp>
          <p:sp>
            <p:nvSpPr>
              <p:cNvPr id="103584" name="Rectangle 164"/>
              <p:cNvSpPr/>
              <p:nvPr/>
            </p:nvSpPr>
            <p:spPr>
              <a:xfrm>
                <a:off x="2708" y="2744"/>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85" name="Rectangle 165"/>
              <p:cNvSpPr/>
              <p:nvPr/>
            </p:nvSpPr>
            <p:spPr>
              <a:xfrm>
                <a:off x="2770" y="2752"/>
                <a:ext cx="110"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　</a:t>
                </a:r>
                <a:endParaRPr lang="zh-CN" altLang="en-US" sz="2400" b="1" dirty="0"/>
              </a:p>
            </p:txBody>
          </p:sp>
          <p:sp>
            <p:nvSpPr>
              <p:cNvPr id="103586" name="Rectangle 166"/>
              <p:cNvSpPr/>
              <p:nvPr/>
            </p:nvSpPr>
            <p:spPr>
              <a:xfrm>
                <a:off x="2916" y="2744"/>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87" name="Rectangle 167"/>
              <p:cNvSpPr/>
              <p:nvPr/>
            </p:nvSpPr>
            <p:spPr>
              <a:xfrm>
                <a:off x="2993" y="2752"/>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5</a:t>
                </a:r>
                <a:endParaRPr lang="zh-CN" altLang="en-US" sz="2400" b="1" dirty="0"/>
              </a:p>
            </p:txBody>
          </p:sp>
          <p:sp>
            <p:nvSpPr>
              <p:cNvPr id="103588" name="Rectangle 169"/>
              <p:cNvSpPr/>
              <p:nvPr/>
            </p:nvSpPr>
            <p:spPr>
              <a:xfrm>
                <a:off x="2909"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89" name="Line 170"/>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3590" name="Line 171"/>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3591" name="Rectangle 172"/>
              <p:cNvSpPr/>
              <p:nvPr/>
            </p:nvSpPr>
            <p:spPr>
              <a:xfrm>
                <a:off x="2909"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92" name="Line 173"/>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3593" name="Line 174"/>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3594" name="Rectangle 175"/>
              <p:cNvSpPr/>
              <p:nvPr/>
            </p:nvSpPr>
            <p:spPr>
              <a:xfrm>
                <a:off x="2916" y="2724"/>
                <a:ext cx="420"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95" name="Line 176"/>
              <p:cNvSpPr/>
              <p:nvPr/>
            </p:nvSpPr>
            <p:spPr>
              <a:xfrm>
                <a:off x="2916" y="2724"/>
                <a:ext cx="420" cy="1"/>
              </a:xfrm>
              <a:prstGeom prst="line">
                <a:avLst/>
              </a:prstGeom>
              <a:ln w="0" cap="flat" cmpd="sng">
                <a:solidFill>
                  <a:srgbClr val="000000"/>
                </a:solidFill>
                <a:prstDash val="solid"/>
                <a:round/>
                <a:headEnd type="none" w="med" len="med"/>
                <a:tailEnd type="none" w="med" len="med"/>
              </a:ln>
            </p:spPr>
          </p:sp>
          <p:sp>
            <p:nvSpPr>
              <p:cNvPr id="103596" name="Rectangle 177"/>
              <p:cNvSpPr/>
              <p:nvPr/>
            </p:nvSpPr>
            <p:spPr>
              <a:xfrm>
                <a:off x="3336"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97" name="Line 178"/>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3598" name="Line 179"/>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3599" name="Rectangle 180"/>
              <p:cNvSpPr/>
              <p:nvPr/>
            </p:nvSpPr>
            <p:spPr>
              <a:xfrm>
                <a:off x="3336"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0" name="Line 181"/>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3601" name="Line 182"/>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3602" name="Rectangle 183"/>
              <p:cNvSpPr/>
              <p:nvPr/>
            </p:nvSpPr>
            <p:spPr>
              <a:xfrm>
                <a:off x="2909"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3" name="Line 184"/>
              <p:cNvSpPr/>
              <p:nvPr/>
            </p:nvSpPr>
            <p:spPr>
              <a:xfrm>
                <a:off x="2909" y="2731"/>
                <a:ext cx="1" cy="182"/>
              </a:xfrm>
              <a:prstGeom prst="line">
                <a:avLst/>
              </a:prstGeom>
              <a:ln w="0" cap="flat" cmpd="sng">
                <a:solidFill>
                  <a:srgbClr val="000000"/>
                </a:solidFill>
                <a:prstDash val="solid"/>
                <a:round/>
                <a:headEnd type="none" w="med" len="med"/>
                <a:tailEnd type="none" w="med" len="med"/>
              </a:ln>
            </p:spPr>
          </p:sp>
          <p:sp>
            <p:nvSpPr>
              <p:cNvPr id="103604" name="Rectangle 185"/>
              <p:cNvSpPr/>
              <p:nvPr/>
            </p:nvSpPr>
            <p:spPr>
              <a:xfrm>
                <a:off x="3336"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5" name="Line 186"/>
              <p:cNvSpPr/>
              <p:nvPr/>
            </p:nvSpPr>
            <p:spPr>
              <a:xfrm>
                <a:off x="3336" y="2731"/>
                <a:ext cx="1" cy="182"/>
              </a:xfrm>
              <a:prstGeom prst="line">
                <a:avLst/>
              </a:prstGeom>
              <a:ln w="0" cap="flat" cmpd="sng">
                <a:solidFill>
                  <a:srgbClr val="000000"/>
                </a:solidFill>
                <a:prstDash val="solid"/>
                <a:round/>
                <a:headEnd type="none" w="med" len="med"/>
                <a:tailEnd type="none" w="med" len="med"/>
              </a:ln>
            </p:spPr>
          </p:sp>
          <p:sp>
            <p:nvSpPr>
              <p:cNvPr id="103606" name="Rectangle 187"/>
              <p:cNvSpPr/>
              <p:nvPr/>
            </p:nvSpPr>
            <p:spPr>
              <a:xfrm>
                <a:off x="2909"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7" name="Line 188"/>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3608" name="Line 189"/>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3609" name="Rectangle 190"/>
              <p:cNvSpPr/>
              <p:nvPr/>
            </p:nvSpPr>
            <p:spPr>
              <a:xfrm>
                <a:off x="2909"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0" name="Line 191"/>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3611" name="Line 192"/>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3612" name="Rectangle 193"/>
              <p:cNvSpPr/>
              <p:nvPr/>
            </p:nvSpPr>
            <p:spPr>
              <a:xfrm>
                <a:off x="2916" y="2913"/>
                <a:ext cx="420"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3" name="Line 194"/>
              <p:cNvSpPr/>
              <p:nvPr/>
            </p:nvSpPr>
            <p:spPr>
              <a:xfrm>
                <a:off x="2916" y="2913"/>
                <a:ext cx="420" cy="1"/>
              </a:xfrm>
              <a:prstGeom prst="line">
                <a:avLst/>
              </a:prstGeom>
              <a:ln w="0" cap="flat" cmpd="sng">
                <a:solidFill>
                  <a:srgbClr val="000000"/>
                </a:solidFill>
                <a:prstDash val="solid"/>
                <a:round/>
                <a:headEnd type="none" w="med" len="med"/>
                <a:tailEnd type="none" w="med" len="med"/>
              </a:ln>
            </p:spPr>
          </p:sp>
          <p:sp>
            <p:nvSpPr>
              <p:cNvPr id="103614" name="Rectangle 195"/>
              <p:cNvSpPr/>
              <p:nvPr/>
            </p:nvSpPr>
            <p:spPr>
              <a:xfrm>
                <a:off x="3336"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5" name="Line 196"/>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3616" name="Line 197"/>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3617" name="Rectangle 198"/>
              <p:cNvSpPr/>
              <p:nvPr/>
            </p:nvSpPr>
            <p:spPr>
              <a:xfrm>
                <a:off x="3336"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8" name="Line 199"/>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3619" name="Line 200"/>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3620" name="Rectangle 201"/>
              <p:cNvSpPr/>
              <p:nvPr/>
            </p:nvSpPr>
            <p:spPr>
              <a:xfrm>
                <a:off x="1524" y="2992"/>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621" name="Rectangle 202"/>
              <p:cNvSpPr/>
              <p:nvPr/>
            </p:nvSpPr>
            <p:spPr>
              <a:xfrm>
                <a:off x="1586" y="3001"/>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叶结点</a:t>
                </a:r>
                <a:endParaRPr lang="zh-CN" altLang="en-US" sz="3200" b="1" dirty="0"/>
              </a:p>
            </p:txBody>
          </p:sp>
          <p:sp>
            <p:nvSpPr>
              <p:cNvPr id="103622" name="Rectangle 203"/>
              <p:cNvSpPr/>
              <p:nvPr/>
            </p:nvSpPr>
            <p:spPr>
              <a:xfrm>
                <a:off x="2003" y="2992"/>
                <a:ext cx="398"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623" name="Rectangle 204"/>
              <p:cNvSpPr/>
              <p:nvPr/>
            </p:nvSpPr>
            <p:spPr>
              <a:xfrm>
                <a:off x="2868" y="3001"/>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叶结点</a:t>
                </a:r>
                <a:endParaRPr lang="zh-CN" altLang="en-US" sz="3200" b="1" dirty="0"/>
              </a:p>
            </p:txBody>
          </p:sp>
        </p:grpSp>
        <p:sp>
          <p:nvSpPr>
            <p:cNvPr id="103624" name="Rectangle 206"/>
            <p:cNvSpPr/>
            <p:nvPr/>
          </p:nvSpPr>
          <p:spPr>
            <a:xfrm>
              <a:off x="2445" y="3428"/>
              <a:ext cx="0" cy="184"/>
            </a:xfrm>
            <a:prstGeom prst="rect">
              <a:avLst/>
            </a:prstGeom>
            <a:noFill/>
            <a:ln w="9525">
              <a:noFill/>
            </a:ln>
          </p:spPr>
          <p:txBody>
            <a:bodyPr wrap="none" lIns="0" tIns="0" rIns="0" bIns="0" anchor="t" anchorCtr="0">
              <a:spAutoFit/>
            </a:bodyPr>
            <a:lstStyle/>
            <a:p>
              <a:pPr>
                <a:buFont typeface="Arial" panose="020B0604020202020204" pitchFamily="34" charset="0"/>
              </a:pPr>
              <a:endParaRPr lang="zh-CN" altLang="zh-CN" sz="2400" b="1" dirty="0"/>
            </a:p>
          </p:txBody>
        </p:sp>
        <p:sp>
          <p:nvSpPr>
            <p:cNvPr id="103625" name="Line 207"/>
            <p:cNvSpPr/>
            <p:nvPr/>
          </p:nvSpPr>
          <p:spPr>
            <a:xfrm>
              <a:off x="3072" y="1491"/>
              <a:ext cx="1" cy="237"/>
            </a:xfrm>
            <a:prstGeom prst="line">
              <a:avLst/>
            </a:prstGeom>
            <a:ln w="17463" cap="flat" cmpd="sng">
              <a:solidFill>
                <a:srgbClr val="000000"/>
              </a:solidFill>
              <a:prstDash val="solid"/>
              <a:round/>
              <a:headEnd type="none" w="med" len="med"/>
              <a:tailEnd type="none" w="med" len="med"/>
            </a:ln>
          </p:spPr>
        </p:sp>
        <p:sp>
          <p:nvSpPr>
            <p:cNvPr id="103626" name="Freeform 208"/>
            <p:cNvSpPr/>
            <p:nvPr/>
          </p:nvSpPr>
          <p:spPr>
            <a:xfrm>
              <a:off x="2352" y="1722"/>
              <a:ext cx="1534" cy="6"/>
            </a:xfrm>
            <a:custGeom>
              <a:avLst/>
              <a:gdLst/>
              <a:ahLst/>
              <a:cxnLst>
                <a:cxn ang="0">
                  <a:pos x="0" y="6"/>
                </a:cxn>
                <a:cxn ang="0">
                  <a:pos x="1534" y="0"/>
                </a:cxn>
              </a:cxnLst>
              <a:rect l="0" t="0" r="0" b="0"/>
              <a:pathLst>
                <a:path w="1534" h="6">
                  <a:moveTo>
                    <a:pt x="0" y="6"/>
                  </a:moveTo>
                  <a:lnTo>
                    <a:pt x="1534" y="0"/>
                  </a:lnTo>
                </a:path>
              </a:pathLst>
            </a:custGeom>
            <a:solidFill>
              <a:srgbClr val="FFFFFF"/>
            </a:solidFill>
            <a:ln w="17463" cap="flat" cmpd="sng">
              <a:solidFill>
                <a:srgbClr val="000000"/>
              </a:solidFill>
              <a:prstDash val="solid"/>
              <a:round/>
              <a:headEnd type="none" w="med" len="med"/>
              <a:tailEnd type="none" w="med" len="med"/>
            </a:ln>
          </p:spPr>
          <p:txBody>
            <a:bodyPr/>
            <a:lstStyle/>
            <a:p>
              <a:endParaRPr lang="zh-CN" altLang="en-US"/>
            </a:p>
          </p:txBody>
        </p:sp>
        <p:grpSp>
          <p:nvGrpSpPr>
            <p:cNvPr id="103627" name="Group 211"/>
            <p:cNvGrpSpPr/>
            <p:nvPr/>
          </p:nvGrpSpPr>
          <p:grpSpPr>
            <a:xfrm>
              <a:off x="3810" y="1728"/>
              <a:ext cx="121" cy="303"/>
              <a:chOff x="3866" y="1960"/>
              <a:chExt cx="121" cy="303"/>
            </a:xfrm>
          </p:grpSpPr>
          <p:sp>
            <p:nvSpPr>
              <p:cNvPr id="103628" name="Line 209"/>
              <p:cNvSpPr/>
              <p:nvPr/>
            </p:nvSpPr>
            <p:spPr>
              <a:xfrm>
                <a:off x="3924" y="1960"/>
                <a:ext cx="4" cy="194"/>
              </a:xfrm>
              <a:prstGeom prst="line">
                <a:avLst/>
              </a:prstGeom>
              <a:ln w="17463" cap="flat" cmpd="sng">
                <a:solidFill>
                  <a:srgbClr val="000000"/>
                </a:solidFill>
                <a:prstDash val="solid"/>
                <a:round/>
                <a:headEnd type="none" w="med" len="med"/>
                <a:tailEnd type="none" w="med" len="med"/>
              </a:ln>
            </p:spPr>
          </p:sp>
          <p:sp>
            <p:nvSpPr>
              <p:cNvPr id="103629" name="Freeform 210"/>
              <p:cNvSpPr/>
              <p:nvPr/>
            </p:nvSpPr>
            <p:spPr>
              <a:xfrm>
                <a:off x="3866" y="2146"/>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grpSp>
          <p:nvGrpSpPr>
            <p:cNvPr id="103630" name="Group 214"/>
            <p:cNvGrpSpPr/>
            <p:nvPr/>
          </p:nvGrpSpPr>
          <p:grpSpPr>
            <a:xfrm>
              <a:off x="2290" y="1728"/>
              <a:ext cx="121" cy="303"/>
              <a:chOff x="2346" y="1960"/>
              <a:chExt cx="121" cy="303"/>
            </a:xfrm>
          </p:grpSpPr>
          <p:sp>
            <p:nvSpPr>
              <p:cNvPr id="103631" name="Line 212"/>
              <p:cNvSpPr/>
              <p:nvPr/>
            </p:nvSpPr>
            <p:spPr>
              <a:xfrm>
                <a:off x="2408" y="1960"/>
                <a:ext cx="1" cy="194"/>
              </a:xfrm>
              <a:prstGeom prst="line">
                <a:avLst/>
              </a:prstGeom>
              <a:ln w="17463" cap="flat" cmpd="sng">
                <a:solidFill>
                  <a:srgbClr val="000000"/>
                </a:solidFill>
                <a:prstDash val="solid"/>
                <a:round/>
                <a:headEnd type="none" w="med" len="med"/>
                <a:tailEnd type="none" w="med" len="med"/>
              </a:ln>
            </p:spPr>
          </p:sp>
          <p:sp>
            <p:nvSpPr>
              <p:cNvPr id="103632" name="Freeform 213"/>
              <p:cNvSpPr/>
              <p:nvPr/>
            </p:nvSpPr>
            <p:spPr>
              <a:xfrm>
                <a:off x="2346" y="2146"/>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sp>
          <p:nvSpPr>
            <p:cNvPr id="103633" name="Line 215"/>
            <p:cNvSpPr/>
            <p:nvPr/>
          </p:nvSpPr>
          <p:spPr>
            <a:xfrm>
              <a:off x="2400" y="2211"/>
              <a:ext cx="1" cy="237"/>
            </a:xfrm>
            <a:prstGeom prst="line">
              <a:avLst/>
            </a:prstGeom>
            <a:ln w="17463" cap="flat" cmpd="sng">
              <a:solidFill>
                <a:srgbClr val="000000"/>
              </a:solidFill>
              <a:prstDash val="solid"/>
              <a:round/>
              <a:headEnd type="none" w="med" len="med"/>
              <a:tailEnd type="none" w="med" len="med"/>
            </a:ln>
          </p:spPr>
        </p:sp>
        <p:sp>
          <p:nvSpPr>
            <p:cNvPr id="103634" name="Line 216"/>
            <p:cNvSpPr/>
            <p:nvPr/>
          </p:nvSpPr>
          <p:spPr>
            <a:xfrm>
              <a:off x="1680" y="2448"/>
              <a:ext cx="1520" cy="1"/>
            </a:xfrm>
            <a:prstGeom prst="line">
              <a:avLst/>
            </a:prstGeom>
            <a:ln w="17463" cap="flat" cmpd="sng">
              <a:solidFill>
                <a:srgbClr val="000000"/>
              </a:solidFill>
              <a:prstDash val="solid"/>
              <a:round/>
              <a:headEnd type="none" w="med" len="med"/>
              <a:tailEnd type="none" w="med" len="med"/>
            </a:ln>
          </p:spPr>
        </p:sp>
        <p:grpSp>
          <p:nvGrpSpPr>
            <p:cNvPr id="103635" name="Group 219"/>
            <p:cNvGrpSpPr/>
            <p:nvPr/>
          </p:nvGrpSpPr>
          <p:grpSpPr>
            <a:xfrm>
              <a:off x="3138" y="2448"/>
              <a:ext cx="121" cy="303"/>
              <a:chOff x="3146" y="2676"/>
              <a:chExt cx="121" cy="303"/>
            </a:xfrm>
          </p:grpSpPr>
          <p:sp>
            <p:nvSpPr>
              <p:cNvPr id="103636" name="Line 217"/>
              <p:cNvSpPr/>
              <p:nvPr/>
            </p:nvSpPr>
            <p:spPr>
              <a:xfrm>
                <a:off x="3208" y="2676"/>
                <a:ext cx="1" cy="194"/>
              </a:xfrm>
              <a:prstGeom prst="line">
                <a:avLst/>
              </a:prstGeom>
              <a:ln w="17463" cap="flat" cmpd="sng">
                <a:solidFill>
                  <a:srgbClr val="000000"/>
                </a:solidFill>
                <a:prstDash val="solid"/>
                <a:round/>
                <a:headEnd type="none" w="med" len="med"/>
                <a:tailEnd type="none" w="med" len="med"/>
              </a:ln>
            </p:spPr>
          </p:sp>
          <p:sp>
            <p:nvSpPr>
              <p:cNvPr id="103637" name="Freeform 218"/>
              <p:cNvSpPr/>
              <p:nvPr/>
            </p:nvSpPr>
            <p:spPr>
              <a:xfrm>
                <a:off x="3146" y="2862"/>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grpSp>
          <p:nvGrpSpPr>
            <p:cNvPr id="103638" name="Group 222"/>
            <p:cNvGrpSpPr/>
            <p:nvPr/>
          </p:nvGrpSpPr>
          <p:grpSpPr>
            <a:xfrm>
              <a:off x="1618" y="2448"/>
              <a:ext cx="121" cy="303"/>
              <a:chOff x="1626" y="2676"/>
              <a:chExt cx="121" cy="303"/>
            </a:xfrm>
          </p:grpSpPr>
          <p:sp>
            <p:nvSpPr>
              <p:cNvPr id="103639" name="Line 220"/>
              <p:cNvSpPr/>
              <p:nvPr/>
            </p:nvSpPr>
            <p:spPr>
              <a:xfrm>
                <a:off x="1688" y="2676"/>
                <a:ext cx="1" cy="194"/>
              </a:xfrm>
              <a:prstGeom prst="line">
                <a:avLst/>
              </a:prstGeom>
              <a:ln w="17463" cap="flat" cmpd="sng">
                <a:solidFill>
                  <a:srgbClr val="000000"/>
                </a:solidFill>
                <a:prstDash val="solid"/>
                <a:round/>
                <a:headEnd type="none" w="med" len="med"/>
                <a:tailEnd type="none" w="med" len="med"/>
              </a:ln>
            </p:spPr>
          </p:sp>
          <p:sp>
            <p:nvSpPr>
              <p:cNvPr id="103640" name="Freeform 221"/>
              <p:cNvSpPr/>
              <p:nvPr/>
            </p:nvSpPr>
            <p:spPr>
              <a:xfrm>
                <a:off x="1626" y="2862"/>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grpSp>
      <p:sp>
        <p:nvSpPr>
          <p:cNvPr id="103641" name="Text Box 224"/>
          <p:cNvSpPr txBox="1"/>
          <p:nvPr/>
        </p:nvSpPr>
        <p:spPr>
          <a:xfrm>
            <a:off x="4727576" y="5589589"/>
            <a:ext cx="3086101" cy="369332"/>
          </a:xfrm>
          <a:prstGeom prst="rect">
            <a:avLst/>
          </a:prstGeom>
          <a:solidFill>
            <a:schemeClr val="bg1"/>
          </a:solid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1.10  </a:t>
            </a:r>
            <a:r>
              <a:rPr lang="zh-CN" altLang="en-US" b="1" dirty="0">
                <a:latin typeface="Arial" panose="020B0604020202020204" pitchFamily="34" charset="0"/>
                <a:ea typeface="宋体" panose="02010600030101010101" pitchFamily="2" charset="-122"/>
              </a:rPr>
              <a:t>一个层次模型的示例</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3427" name="Rectangle 3"/>
          <p:cNvSpPr>
            <a:spLocks noGrp="1" noChangeArrowheads="1"/>
          </p:cNvSpPr>
          <p:nvPr>
            <p:ph idx="1"/>
          </p:nvPr>
        </p:nvSpPr>
        <p:spPr>
          <a:xfrm>
            <a:off x="479425" y="1098550"/>
            <a:ext cx="11517630" cy="5118735"/>
          </a:xfrm>
          <a:solidFill>
            <a:schemeClr val="bg1"/>
          </a:solidFill>
        </p:spPr>
        <p:txBody>
          <a:bodyPr vert="horz" wrap="square" lIns="91440" tIns="45720" rIns="91440" bIns="45720" numCol="1" anchor="t" anchorCtr="0" compatLnSpc="1">
            <a:normAutofit fontScale="92500"/>
          </a:bodyPr>
          <a:lstStyle/>
          <a:p>
            <a:pPr algn="just" eaLnBrk="1" hangingPunct="1">
              <a:buSzTx/>
              <a:defRPr/>
            </a:pPr>
            <a:r>
              <a:rPr lang="zh-CN" altLang="en-US" dirty="0"/>
              <a:t>层次模型的特点：</a:t>
            </a:r>
            <a:endParaRPr lang="zh-CN" altLang="en-US" dirty="0"/>
          </a:p>
          <a:p>
            <a:pPr lvl="1" algn="just" eaLnBrk="1" hangingPunct="1">
              <a:lnSpc>
                <a:spcPct val="140000"/>
              </a:lnSpc>
              <a:buSzTx/>
              <a:defRPr/>
            </a:pPr>
            <a:r>
              <a:rPr lang="zh-CN" altLang="en-US" dirty="0" smtClean="0">
                <a:cs typeface="+mn-ea"/>
              </a:rPr>
              <a:t>结点</a:t>
            </a:r>
            <a:r>
              <a:rPr lang="zh-CN" altLang="en-US" dirty="0">
                <a:cs typeface="+mn-ea"/>
              </a:rPr>
              <a:t>的双亲是唯一的</a:t>
            </a:r>
            <a:endParaRPr lang="zh-CN" altLang="en-US" dirty="0">
              <a:cs typeface="+mn-ea"/>
            </a:endParaRPr>
          </a:p>
          <a:p>
            <a:pPr lvl="1" algn="just" eaLnBrk="1" hangingPunct="1">
              <a:lnSpc>
                <a:spcPct val="140000"/>
              </a:lnSpc>
              <a:buSzTx/>
              <a:defRPr/>
            </a:pPr>
            <a:r>
              <a:rPr lang="zh-CN" altLang="en-US" dirty="0" smtClean="0">
                <a:cs typeface="+mn-ea"/>
              </a:rPr>
              <a:t>只能</a:t>
            </a:r>
            <a:r>
              <a:rPr lang="zh-CN" altLang="en-US" dirty="0">
                <a:cs typeface="+mn-ea"/>
              </a:rPr>
              <a:t>直接处理一对多的实体联系</a:t>
            </a:r>
            <a:endParaRPr lang="zh-CN" altLang="en-US" dirty="0">
              <a:cs typeface="+mn-ea"/>
            </a:endParaRPr>
          </a:p>
          <a:p>
            <a:pPr lvl="1" algn="just" eaLnBrk="1" hangingPunct="1">
              <a:lnSpc>
                <a:spcPct val="140000"/>
              </a:lnSpc>
              <a:buSzTx/>
              <a:defRPr/>
            </a:pPr>
            <a:r>
              <a:rPr lang="zh-CN" altLang="zh-CN" kern="1050" dirty="0" smtClean="0">
                <a:latin typeface="Times New Roman" panose="02020603050405020304" pitchFamily="18" charset="0"/>
                <a:cs typeface="Times New Roman" panose="02020603050405020304" pitchFamily="18" charset="0"/>
              </a:rPr>
              <a:t>每个</a:t>
            </a:r>
            <a:r>
              <a:rPr lang="zh-CN" altLang="zh-CN" kern="1050" dirty="0">
                <a:latin typeface="Times New Roman" panose="02020603050405020304" pitchFamily="18" charset="0"/>
                <a:cs typeface="Times New Roman" panose="02020603050405020304" pitchFamily="18" charset="0"/>
              </a:rPr>
              <a:t>结点表示一个记录类型，记录类型之间的联系用结点之间的连线（有向边）</a:t>
            </a:r>
            <a:r>
              <a:rPr lang="zh-CN" altLang="zh-CN" kern="1050" dirty="0" smtClean="0">
                <a:latin typeface="Times New Roman" panose="02020603050405020304" pitchFamily="18" charset="0"/>
                <a:cs typeface="Times New Roman" panose="02020603050405020304" pitchFamily="18" charset="0"/>
              </a:rPr>
              <a:t>表示</a:t>
            </a:r>
            <a:endParaRPr lang="en-US" altLang="zh-CN" kern="1050" dirty="0">
              <a:latin typeface="Times New Roman" panose="02020603050405020304" pitchFamily="18" charset="0"/>
              <a:cs typeface="Times New Roman" panose="02020603050405020304" pitchFamily="18" charset="0"/>
            </a:endParaRPr>
          </a:p>
          <a:p>
            <a:pPr lvl="1" algn="just" eaLnBrk="1" hangingPunct="1">
              <a:lnSpc>
                <a:spcPct val="140000"/>
              </a:lnSpc>
              <a:buSzTx/>
              <a:defRPr/>
            </a:pPr>
            <a:r>
              <a:rPr lang="zh-CN" altLang="zh-CN" kern="1050" dirty="0">
                <a:latin typeface="Times New Roman" panose="02020603050405020304" pitchFamily="18" charset="0"/>
                <a:cs typeface="Times New Roman" panose="02020603050405020304" pitchFamily="18" charset="0"/>
              </a:rPr>
              <a:t>各个记录类型、同一记录类型中各个字段不能同名</a:t>
            </a:r>
            <a:endParaRPr lang="en-US" altLang="zh-CN" dirty="0">
              <a:cs typeface="+mn-ea"/>
            </a:endParaRPr>
          </a:p>
          <a:p>
            <a:pPr lvl="1" algn="just" eaLnBrk="1" hangingPunct="1">
              <a:lnSpc>
                <a:spcPct val="140000"/>
              </a:lnSpc>
              <a:buSzTx/>
              <a:defRPr/>
            </a:pPr>
            <a:r>
              <a:rPr lang="zh-CN" altLang="en-US" dirty="0">
                <a:cs typeface="+mn-ea"/>
              </a:rPr>
              <a:t>每个记录类型可以定义一个排序字段，也称为码字段</a:t>
            </a:r>
            <a:endParaRPr lang="zh-CN" altLang="en-US" dirty="0">
              <a:cs typeface="+mn-ea"/>
            </a:endParaRPr>
          </a:p>
          <a:p>
            <a:pPr lvl="1" algn="just" eaLnBrk="1" hangingPunct="1">
              <a:lnSpc>
                <a:spcPct val="140000"/>
              </a:lnSpc>
              <a:buSzTx/>
              <a:defRPr/>
            </a:pPr>
            <a:r>
              <a:rPr lang="zh-CN" altLang="en-US" dirty="0">
                <a:cs typeface="+mn-ea"/>
              </a:rPr>
              <a:t>任何记录值只有按其路径查看，没有一个子女记录值能够脱离双亲记录值而独立存在</a:t>
            </a:r>
            <a:endParaRPr lang="zh-CN" altLang="en-US" dirty="0">
              <a:cs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图片 9"/>
          <p:cNvPicPr>
            <a:picLocks noChangeAspect="1"/>
          </p:cNvPicPr>
          <p:nvPr/>
        </p:nvPicPr>
        <p:blipFill>
          <a:blip r:embed="rId1"/>
          <a:stretch>
            <a:fillRect/>
          </a:stretch>
        </p:blipFill>
        <p:spPr>
          <a:xfrm>
            <a:off x="2544764" y="2103439"/>
            <a:ext cx="7781925" cy="2778125"/>
          </a:xfrm>
          <a:prstGeom prst="rect">
            <a:avLst/>
          </a:prstGeom>
          <a:noFill/>
          <a:ln w="9525">
            <a:noFill/>
          </a:ln>
        </p:spPr>
      </p:pic>
      <p:sp>
        <p:nvSpPr>
          <p:cNvPr id="105474" name="Rectangle 2050"/>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5475" name="Rectangle 2051"/>
          <p:cNvSpPr>
            <a:spLocks noGrp="1"/>
          </p:cNvSpPr>
          <p:nvPr>
            <p:ph idx="1"/>
          </p:nvPr>
        </p:nvSpPr>
        <p:spPr>
          <a:xfrm>
            <a:off x="4270376" y="5627690"/>
            <a:ext cx="4330700" cy="376237"/>
          </a:xfrm>
          <a:solidFill>
            <a:schemeClr val="bg1"/>
          </a:solidFill>
        </p:spPr>
        <p:txBody>
          <a:bodyPr vert="horz" wrap="square" lIns="91440" tIns="45720" rIns="91440" bIns="45720" anchor="t" anchorCtr="0">
            <a:normAutofit fontScale="92500"/>
          </a:bodyPr>
          <a:lstStyle/>
          <a:p>
            <a:pPr eaLnBrk="1" hangingPunct="1">
              <a:lnSpc>
                <a:spcPct val="90000"/>
              </a:lnSpc>
              <a:buNone/>
            </a:pPr>
            <a:r>
              <a:rPr lang="zh-CN" altLang="en-US" sz="1800" dirty="0"/>
              <a:t>“学生学籍管理”子系统的层次模型示意图</a:t>
            </a:r>
            <a:r>
              <a:rPr lang="en-US" altLang="zh-CN" sz="1800" dirty="0"/>
              <a:t>  </a:t>
            </a:r>
            <a:endParaRPr lang="zh-CN" altLang="en-US" sz="1800" dirty="0"/>
          </a:p>
        </p:txBody>
      </p:sp>
      <p:sp>
        <p:nvSpPr>
          <p:cNvPr id="416775" name="AutoShape 2055"/>
          <p:cNvSpPr/>
          <p:nvPr/>
        </p:nvSpPr>
        <p:spPr>
          <a:xfrm>
            <a:off x="6577013" y="1711325"/>
            <a:ext cx="1706562" cy="503238"/>
          </a:xfrm>
          <a:prstGeom prst="wedgeEllipseCallout">
            <a:avLst>
              <a:gd name="adj1" fmla="val -49347"/>
              <a:gd name="adj2" fmla="val 73028"/>
            </a:avLst>
          </a:prstGeom>
          <a:solidFill>
            <a:srgbClr val="FF9900"/>
          </a:solidFill>
          <a:ln w="25400" cap="flat" cmpd="sng">
            <a:solidFill>
              <a:schemeClr val="tx1"/>
            </a:solidFill>
            <a:prstDash val="solid"/>
            <a:miter/>
            <a:headEnd type="none" w="med" len="med"/>
            <a:tailEnd type="none" w="med" len="med"/>
          </a:ln>
        </p:spPr>
        <p:txBody>
          <a:bodyPr anchor="ctr" anchorCtr="0"/>
          <a:lstStyle/>
          <a:p>
            <a:pPr marL="342900" indent="-342900">
              <a:buFont typeface="Arial" panose="020B0604020202020204" pitchFamily="34" charset="0"/>
            </a:pP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根结点</a:t>
            </a:r>
            <a:endParaRPr lang="zh-CN" altLang="en-US" b="1" dirty="0">
              <a:latin typeface="Arial" panose="020B0604020202020204" pitchFamily="34" charset="0"/>
              <a:ea typeface="宋体" panose="02010600030101010101" pitchFamily="2" charset="-122"/>
            </a:endParaRPr>
          </a:p>
        </p:txBody>
      </p:sp>
      <p:sp>
        <p:nvSpPr>
          <p:cNvPr id="416776" name="AutoShape 2056"/>
          <p:cNvSpPr/>
          <p:nvPr/>
        </p:nvSpPr>
        <p:spPr>
          <a:xfrm>
            <a:off x="1035304" y="1962944"/>
            <a:ext cx="2711699" cy="1200201"/>
          </a:xfrm>
          <a:prstGeom prst="cloudCallout">
            <a:avLst>
              <a:gd name="adj1" fmla="val 27616"/>
              <a:gd name="adj2" fmla="val 71250"/>
            </a:avLst>
          </a:prstGeom>
          <a:solidFill>
            <a:schemeClr val="folHlink"/>
          </a:soli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zh-CN" altLang="en-US" sz="1600" b="1" dirty="0">
                <a:solidFill>
                  <a:srgbClr val="FB33F1"/>
                </a:solidFill>
              </a:rPr>
              <a:t>记录型学院的子女结点</a:t>
            </a:r>
            <a:endParaRPr lang="zh-CN" altLang="en-US" sz="1600" b="1" dirty="0">
              <a:solidFill>
                <a:srgbClr val="FB33F1"/>
              </a:solidFill>
            </a:endParaRPr>
          </a:p>
          <a:p>
            <a:pPr marL="342900" indent="-342900">
              <a:buFont typeface="Arial" panose="020B0604020202020204" pitchFamily="34" charset="0"/>
            </a:pPr>
            <a:r>
              <a:rPr lang="zh-CN" altLang="en-US" sz="1600" b="1" dirty="0">
                <a:solidFill>
                  <a:srgbClr val="FB33F1"/>
                </a:solidFill>
              </a:rPr>
              <a:t>记录型教师的双亲结点</a:t>
            </a:r>
            <a:endParaRPr lang="zh-CN" altLang="en-US" sz="1600" b="1" dirty="0">
              <a:solidFill>
                <a:srgbClr val="FB33F1"/>
              </a:solidFill>
            </a:endParaRPr>
          </a:p>
        </p:txBody>
      </p:sp>
      <p:sp>
        <p:nvSpPr>
          <p:cNvPr id="416777" name="AutoShape 2057"/>
          <p:cNvSpPr/>
          <p:nvPr/>
        </p:nvSpPr>
        <p:spPr>
          <a:xfrm>
            <a:off x="9029701" y="2852738"/>
            <a:ext cx="1331913" cy="576262"/>
          </a:xfrm>
          <a:prstGeom prst="cloudCallout">
            <a:avLst>
              <a:gd name="adj1" fmla="val -38083"/>
              <a:gd name="adj2" fmla="val 61296"/>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zh-CN" altLang="en-US" sz="1600" b="1" dirty="0"/>
              <a:t>叶结点</a:t>
            </a:r>
            <a:endParaRPr lang="zh-CN" altLang="en-US" sz="1600" b="1" dirty="0"/>
          </a:p>
        </p:txBody>
      </p:sp>
      <p:sp>
        <p:nvSpPr>
          <p:cNvPr id="416778" name="AutoShape 2058"/>
          <p:cNvSpPr/>
          <p:nvPr/>
        </p:nvSpPr>
        <p:spPr>
          <a:xfrm>
            <a:off x="6386513" y="4592638"/>
            <a:ext cx="1331912" cy="576262"/>
          </a:xfrm>
          <a:prstGeom prst="cloudCallout">
            <a:avLst>
              <a:gd name="adj1" fmla="val -85449"/>
              <a:gd name="adj2" fmla="val -23389"/>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zh-CN" altLang="en-US" sz="1600" b="1" dirty="0"/>
              <a:t>叶结点</a:t>
            </a:r>
            <a:endParaRPr lang="zh-CN" altLang="en-US" sz="1600" b="1" dirty="0"/>
          </a:p>
        </p:txBody>
      </p:sp>
      <p:sp>
        <p:nvSpPr>
          <p:cNvPr id="416779" name="AutoShape 2059"/>
          <p:cNvSpPr/>
          <p:nvPr/>
        </p:nvSpPr>
        <p:spPr>
          <a:xfrm>
            <a:off x="5027613" y="1357313"/>
            <a:ext cx="914400" cy="914400"/>
          </a:xfrm>
          <a:prstGeom prst="irregularSeal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marL="342900" indent="-342900">
              <a:buFont typeface="Arial" panose="020B0604020202020204" pitchFamily="34" charset="0"/>
            </a:pPr>
            <a:r>
              <a:rPr lang="zh-CN" altLang="en-US" b="1" dirty="0">
                <a:solidFill>
                  <a:srgbClr val="1005F5"/>
                </a:solidFill>
                <a:latin typeface="Arial" panose="020B0604020202020204" pitchFamily="34" charset="0"/>
                <a:ea typeface="宋体" panose="02010600030101010101" pitchFamily="2" charset="-122"/>
              </a:rPr>
              <a:t>字段</a:t>
            </a:r>
            <a:endParaRPr lang="zh-CN" altLang="en-US" b="1" dirty="0">
              <a:solidFill>
                <a:srgbClr val="1005F5"/>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 calcmode="lin" valueType="num">
                                      <p:cBhvr additive="base">
                                        <p:cTn id="7" dur="500" fill="hold"/>
                                        <p:tgtEl>
                                          <p:spTgt spid="416775"/>
                                        </p:tgtEl>
                                        <p:attrNameLst>
                                          <p:attrName>ppt_x</p:attrName>
                                        </p:attrNameLst>
                                      </p:cBhvr>
                                      <p:tavLst>
                                        <p:tav tm="0">
                                          <p:val>
                                            <p:strVal val="1+#ppt_w/2"/>
                                          </p:val>
                                        </p:tav>
                                        <p:tav tm="100000">
                                          <p:val>
                                            <p:strVal val="#ppt_x"/>
                                          </p:val>
                                        </p:tav>
                                      </p:tavLst>
                                    </p:anim>
                                    <p:anim calcmode="lin" valueType="num">
                                      <p:cBhvr additive="base">
                                        <p:cTn id="8" dur="500" fill="hold"/>
                                        <p:tgtEl>
                                          <p:spTgt spid="4167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16779"/>
                                        </p:tgtEl>
                                        <p:attrNameLst>
                                          <p:attrName>style.visibility</p:attrName>
                                        </p:attrNameLst>
                                      </p:cBhvr>
                                      <p:to>
                                        <p:strVal val="visible"/>
                                      </p:to>
                                    </p:set>
                                    <p:anim calcmode="lin" valueType="num">
                                      <p:cBhvr additive="base">
                                        <p:cTn id="13" dur="500" fill="hold"/>
                                        <p:tgtEl>
                                          <p:spTgt spid="416779"/>
                                        </p:tgtEl>
                                        <p:attrNameLst>
                                          <p:attrName>ppt_x</p:attrName>
                                        </p:attrNameLst>
                                      </p:cBhvr>
                                      <p:tavLst>
                                        <p:tav tm="0">
                                          <p:val>
                                            <p:strVal val="#ppt_x"/>
                                          </p:val>
                                        </p:tav>
                                        <p:tav tm="100000">
                                          <p:val>
                                            <p:strVal val="#ppt_x"/>
                                          </p:val>
                                        </p:tav>
                                      </p:tavLst>
                                    </p:anim>
                                    <p:anim calcmode="lin" valueType="num">
                                      <p:cBhvr additive="base">
                                        <p:cTn id="14" dur="500" fill="hold"/>
                                        <p:tgtEl>
                                          <p:spTgt spid="41677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6"/>
                                        </p:tgtEl>
                                        <p:attrNameLst>
                                          <p:attrName>style.visibility</p:attrName>
                                        </p:attrNameLst>
                                      </p:cBhvr>
                                      <p:to>
                                        <p:strVal val="visible"/>
                                      </p:to>
                                    </p:set>
                                    <p:anim calcmode="lin" valueType="num">
                                      <p:cBhvr additive="base">
                                        <p:cTn id="19" dur="500" fill="hold"/>
                                        <p:tgtEl>
                                          <p:spTgt spid="416776"/>
                                        </p:tgtEl>
                                        <p:attrNameLst>
                                          <p:attrName>ppt_x</p:attrName>
                                        </p:attrNameLst>
                                      </p:cBhvr>
                                      <p:tavLst>
                                        <p:tav tm="0">
                                          <p:val>
                                            <p:strVal val="0-#ppt_w/2"/>
                                          </p:val>
                                        </p:tav>
                                        <p:tav tm="100000">
                                          <p:val>
                                            <p:strVal val="#ppt_x"/>
                                          </p:val>
                                        </p:tav>
                                      </p:tavLst>
                                    </p:anim>
                                    <p:anim calcmode="lin" valueType="num">
                                      <p:cBhvr additive="base">
                                        <p:cTn id="20" dur="500" fill="hold"/>
                                        <p:tgtEl>
                                          <p:spTgt spid="416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6777"/>
                                        </p:tgtEl>
                                        <p:attrNameLst>
                                          <p:attrName>style.visibility</p:attrName>
                                        </p:attrNameLst>
                                      </p:cBhvr>
                                      <p:to>
                                        <p:strVal val="visible"/>
                                      </p:to>
                                    </p:set>
                                    <p:anim calcmode="lin" valueType="num">
                                      <p:cBhvr additive="base">
                                        <p:cTn id="25" dur="500" fill="hold"/>
                                        <p:tgtEl>
                                          <p:spTgt spid="416777"/>
                                        </p:tgtEl>
                                        <p:attrNameLst>
                                          <p:attrName>ppt_x</p:attrName>
                                        </p:attrNameLst>
                                      </p:cBhvr>
                                      <p:tavLst>
                                        <p:tav tm="0">
                                          <p:val>
                                            <p:strVal val="#ppt_x"/>
                                          </p:val>
                                        </p:tav>
                                        <p:tav tm="100000">
                                          <p:val>
                                            <p:strVal val="#ppt_x"/>
                                          </p:val>
                                        </p:tav>
                                      </p:tavLst>
                                    </p:anim>
                                    <p:anim calcmode="lin" valueType="num">
                                      <p:cBhvr additive="base">
                                        <p:cTn id="26" dur="500" fill="hold"/>
                                        <p:tgtEl>
                                          <p:spTgt spid="41677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6778"/>
                                        </p:tgtEl>
                                        <p:attrNameLst>
                                          <p:attrName>style.visibility</p:attrName>
                                        </p:attrNameLst>
                                      </p:cBhvr>
                                      <p:to>
                                        <p:strVal val="visible"/>
                                      </p:to>
                                    </p:set>
                                    <p:anim calcmode="lin" valueType="num">
                                      <p:cBhvr additive="base">
                                        <p:cTn id="29" dur="500" fill="hold"/>
                                        <p:tgtEl>
                                          <p:spTgt spid="416778"/>
                                        </p:tgtEl>
                                        <p:attrNameLst>
                                          <p:attrName>ppt_x</p:attrName>
                                        </p:attrNameLst>
                                      </p:cBhvr>
                                      <p:tavLst>
                                        <p:tav tm="0">
                                          <p:val>
                                            <p:strVal val="#ppt_x"/>
                                          </p:val>
                                        </p:tav>
                                        <p:tav tm="100000">
                                          <p:val>
                                            <p:strVal val="#ppt_x"/>
                                          </p:val>
                                        </p:tav>
                                      </p:tavLst>
                                    </p:anim>
                                    <p:anim calcmode="lin" valueType="num">
                                      <p:cBhvr additive="base">
                                        <p:cTn id="30" dur="500" fill="hold"/>
                                        <p:tgtEl>
                                          <p:spTgt spid="416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animBg="1"/>
      <p:bldP spid="416776" grpId="0" animBg="1"/>
      <p:bldP spid="416777" grpId="0" animBg="1"/>
      <p:bldP spid="416778" grpId="0" animBg="1"/>
      <p:bldP spid="41677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6498" name="Rectangle 3"/>
          <p:cNvSpPr>
            <a:spLocks noGrp="1"/>
          </p:cNvSpPr>
          <p:nvPr>
            <p:ph idx="1"/>
          </p:nvPr>
        </p:nvSpPr>
        <p:spPr>
          <a:xfrm>
            <a:off x="3462326" y="5599679"/>
            <a:ext cx="5267348" cy="502121"/>
          </a:xfrm>
          <a:solidFill>
            <a:schemeClr val="bg1"/>
          </a:solidFill>
        </p:spPr>
        <p:txBody>
          <a:bodyPr vert="horz" wrap="square" lIns="91440" tIns="45720" rIns="91440" bIns="45720" anchor="t" anchorCtr="0">
            <a:normAutofit/>
          </a:bodyPr>
          <a:lstStyle/>
          <a:p>
            <a:pPr eaLnBrk="1" hangingPunct="1">
              <a:lnSpc>
                <a:spcPct val="90000"/>
              </a:lnSpc>
              <a:buNone/>
            </a:pPr>
            <a:r>
              <a:rPr lang="zh-CN" altLang="en-US" sz="1800" dirty="0">
                <a:latin typeface="宋体" panose="02010600030101010101" pitchFamily="2" charset="-122"/>
              </a:rPr>
              <a:t>    “学生学籍管理”子系统层次模型的一个值</a:t>
            </a:r>
            <a:endParaRPr lang="zh-CN" altLang="en-US" sz="1800" dirty="0">
              <a:latin typeface="宋体" panose="02010600030101010101" pitchFamily="2" charset="-122"/>
            </a:endParaRPr>
          </a:p>
        </p:txBody>
      </p:sp>
      <p:pic>
        <p:nvPicPr>
          <p:cNvPr id="106499" name="图片 4"/>
          <p:cNvPicPr>
            <a:picLocks noChangeAspect="1"/>
          </p:cNvPicPr>
          <p:nvPr/>
        </p:nvPicPr>
        <p:blipFill>
          <a:blip r:embed="rId1"/>
          <a:stretch>
            <a:fillRect/>
          </a:stretch>
        </p:blipFill>
        <p:spPr>
          <a:xfrm>
            <a:off x="1766889" y="1595438"/>
            <a:ext cx="8721725" cy="3497262"/>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026"/>
          <p:cNvSpPr>
            <a:spLocks noGrp="1"/>
          </p:cNvSpPr>
          <p:nvPr>
            <p:ph type="title"/>
          </p:nvPr>
        </p:nvSpPr>
        <p:spPr/>
        <p:txBody>
          <a:bodyPr vert="horz" wrap="square" lIns="91440" tIns="45720" rIns="91440" bIns="45720" anchor="ctr" anchorCtr="0">
            <a:normAutofit/>
          </a:bodyPr>
          <a:lstStyle/>
          <a:p>
            <a:pPr eaLnBrk="1" hangingPunct="1"/>
            <a:r>
              <a:rPr lang="en-US" altLang="zh-CN" sz="3600" dirty="0"/>
              <a:t>2. </a:t>
            </a:r>
            <a:r>
              <a:rPr lang="zh-CN" altLang="en-US" sz="3600" dirty="0"/>
              <a:t>层次模型的数据操纵与完整性约束 </a:t>
            </a:r>
            <a:endParaRPr lang="zh-CN" altLang="en-US" sz="3600" dirty="0"/>
          </a:p>
        </p:txBody>
      </p:sp>
      <p:sp>
        <p:nvSpPr>
          <p:cNvPr id="107522" name="Rectangle 1027"/>
          <p:cNvSpPr>
            <a:spLocks noGrp="1"/>
          </p:cNvSpPr>
          <p:nvPr>
            <p:ph idx="1"/>
          </p:nvPr>
        </p:nvSpPr>
        <p:spPr>
          <a:xfrm>
            <a:off x="1415415" y="1268730"/>
            <a:ext cx="10496550" cy="4996815"/>
          </a:xfrm>
          <a:solidFill>
            <a:schemeClr val="bg1"/>
          </a:solidFill>
        </p:spPr>
        <p:txBody>
          <a:bodyPr vert="horz" wrap="square" lIns="91440" tIns="45720" rIns="91440" bIns="45720" anchor="t" anchorCtr="0"/>
          <a:lstStyle/>
          <a:p>
            <a:pPr eaLnBrk="1" hangingPunct="1">
              <a:lnSpc>
                <a:spcPct val="130000"/>
              </a:lnSpc>
            </a:pPr>
            <a:r>
              <a:rPr lang="zh-CN" altLang="en-US" dirty="0"/>
              <a:t>层次模型的数据操纵</a:t>
            </a:r>
            <a:endParaRPr lang="zh-CN" altLang="en-US" dirty="0"/>
          </a:p>
          <a:p>
            <a:pPr lvl="1" eaLnBrk="1" hangingPunct="1">
              <a:lnSpc>
                <a:spcPct val="160000"/>
              </a:lnSpc>
            </a:pPr>
            <a:r>
              <a:rPr lang="zh-CN" altLang="en-US" dirty="0" smtClean="0"/>
              <a:t> 查询</a:t>
            </a:r>
            <a:endParaRPr lang="zh-CN" altLang="en-US" dirty="0"/>
          </a:p>
          <a:p>
            <a:pPr lvl="1" eaLnBrk="1" hangingPunct="1">
              <a:lnSpc>
                <a:spcPct val="160000"/>
              </a:lnSpc>
            </a:pPr>
            <a:r>
              <a:rPr lang="zh-CN" altLang="en-US" dirty="0" smtClean="0"/>
              <a:t> 插入</a:t>
            </a:r>
            <a:endParaRPr lang="zh-CN" altLang="en-US" dirty="0"/>
          </a:p>
          <a:p>
            <a:pPr lvl="1" eaLnBrk="1" hangingPunct="1">
              <a:lnSpc>
                <a:spcPct val="160000"/>
              </a:lnSpc>
            </a:pPr>
            <a:r>
              <a:rPr lang="zh-CN" altLang="en-US" dirty="0" smtClean="0"/>
              <a:t> 删除</a:t>
            </a:r>
            <a:endParaRPr lang="zh-CN" altLang="en-US" dirty="0"/>
          </a:p>
          <a:p>
            <a:pPr lvl="1" eaLnBrk="1" hangingPunct="1">
              <a:lnSpc>
                <a:spcPct val="160000"/>
              </a:lnSpc>
            </a:pPr>
            <a:r>
              <a:rPr lang="zh-CN" altLang="en-US" dirty="0" smtClean="0"/>
              <a:t> 更新 </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026"/>
          <p:cNvSpPr>
            <a:spLocks noGrp="1"/>
          </p:cNvSpPr>
          <p:nvPr>
            <p:ph type="title"/>
          </p:nvPr>
        </p:nvSpPr>
        <p:spPr>
          <a:xfrm>
            <a:off x="1981200" y="260351"/>
            <a:ext cx="8229600" cy="563563"/>
          </a:xfrm>
        </p:spPr>
        <p:txBody>
          <a:bodyPr vert="horz" wrap="square" lIns="91440" tIns="45720" rIns="91440" bIns="45720" anchor="ctr" anchorCtr="0">
            <a:normAutofit fontScale="90000"/>
          </a:bodyPr>
          <a:lstStyle/>
          <a:p>
            <a:pPr eaLnBrk="1" hangingPunct="1"/>
            <a:r>
              <a:rPr lang="zh-CN" altLang="en-US" sz="3600" dirty="0"/>
              <a:t>层次模型的数据操纵与完整性约束（续）</a:t>
            </a:r>
            <a:endParaRPr lang="zh-CN" altLang="en-US" sz="3600" dirty="0"/>
          </a:p>
        </p:txBody>
      </p:sp>
      <p:sp>
        <p:nvSpPr>
          <p:cNvPr id="108546" name="Rectangle 1027"/>
          <p:cNvSpPr>
            <a:spLocks noGrp="1"/>
          </p:cNvSpPr>
          <p:nvPr>
            <p:ph idx="1"/>
          </p:nvPr>
        </p:nvSpPr>
        <p:spPr>
          <a:xfrm>
            <a:off x="616585" y="1113155"/>
            <a:ext cx="11349990" cy="5118735"/>
          </a:xfrm>
          <a:solidFill>
            <a:schemeClr val="bg1"/>
          </a:solidFill>
        </p:spPr>
        <p:txBody>
          <a:bodyPr vert="horz" wrap="square" lIns="91440" tIns="45720" rIns="91440" bIns="45720" anchor="t" anchorCtr="0"/>
          <a:lstStyle/>
          <a:p>
            <a:pPr eaLnBrk="1" hangingPunct="1">
              <a:lnSpc>
                <a:spcPct val="130000"/>
              </a:lnSpc>
            </a:pPr>
            <a:r>
              <a:rPr lang="zh-CN" altLang="en-US" dirty="0"/>
              <a:t>层次模型的完整性约束 </a:t>
            </a:r>
            <a:endParaRPr lang="zh-CN" altLang="en-US" dirty="0"/>
          </a:p>
          <a:p>
            <a:pPr lvl="1" eaLnBrk="1" hangingPunct="1">
              <a:lnSpc>
                <a:spcPct val="160000"/>
              </a:lnSpc>
            </a:pPr>
            <a:r>
              <a:rPr lang="zh-CN" altLang="en-US" dirty="0" smtClean="0"/>
              <a:t> 无</a:t>
            </a:r>
            <a:r>
              <a:rPr lang="zh-CN" altLang="en-US" dirty="0"/>
              <a:t>相应的双亲结点值就不能插入子女结点值</a:t>
            </a:r>
            <a:endParaRPr lang="zh-CN" altLang="en-US" dirty="0"/>
          </a:p>
          <a:p>
            <a:pPr lvl="1" eaLnBrk="1" hangingPunct="1">
              <a:lnSpc>
                <a:spcPct val="160000"/>
              </a:lnSpc>
            </a:pPr>
            <a:r>
              <a:rPr lang="zh-CN" altLang="en-US" dirty="0" smtClean="0"/>
              <a:t> 如果</a:t>
            </a:r>
            <a:r>
              <a:rPr lang="zh-CN" altLang="en-US" dirty="0"/>
              <a:t>删除双亲结点值，则相应的子女结点值也被同时删除</a:t>
            </a:r>
            <a:endParaRPr lang="zh-CN" altLang="en-US" dirty="0"/>
          </a:p>
          <a:p>
            <a:pPr lvl="1" eaLnBrk="1" hangingPunct="1">
              <a:lnSpc>
                <a:spcPct val="160000"/>
              </a:lnSpc>
            </a:pPr>
            <a:r>
              <a:rPr lang="zh-CN" altLang="en-US" dirty="0" smtClean="0"/>
              <a:t> 更新</a:t>
            </a:r>
            <a:r>
              <a:rPr lang="zh-CN" altLang="en-US" dirty="0"/>
              <a:t>操作时，应更新所有相应记录，以保证数据的一致性</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p:nvPr/>
        </p:nvSpPr>
        <p:spPr>
          <a:xfrm>
            <a:off x="2279650" y="1700808"/>
            <a:ext cx="7924800" cy="2554545"/>
          </a:xfrm>
          <a:prstGeom prst="rect">
            <a:avLst/>
          </a:prstGeom>
          <a:noFill/>
          <a:ln w="9525">
            <a:noFill/>
          </a:ln>
        </p:spPr>
        <p:txBody>
          <a:bodyPr anchor="t" anchorCtr="0">
            <a:spAutoFit/>
          </a:bodyPr>
          <a:lstStyle/>
          <a:p>
            <a:pPr algn="ctr">
              <a:lnSpc>
                <a:spcPct val="120000"/>
              </a:lnSpc>
              <a:buFont typeface="Arial" panose="020B0604020202020204" pitchFamily="34" charset="0"/>
            </a:pPr>
            <a:r>
              <a:rPr lang="zh-CN" altLang="en-US" sz="6000" dirty="0">
                <a:latin typeface="黑体" panose="02010609060101010101" pitchFamily="49" charset="-122"/>
                <a:ea typeface="黑体" panose="02010609060101010101" pitchFamily="49" charset="-122"/>
              </a:rPr>
              <a:t>数据库系统概论</a:t>
            </a:r>
            <a:endParaRPr lang="zh-CN" altLang="en-US" sz="6000" dirty="0">
              <a:latin typeface="黑体" panose="02010609060101010101" pitchFamily="49" charset="-122"/>
              <a:ea typeface="黑体" panose="02010609060101010101" pitchFamily="49" charset="-122"/>
            </a:endParaRPr>
          </a:p>
          <a:p>
            <a:pPr algn="ctr">
              <a:buFont typeface="Arial" panose="020B0604020202020204" pitchFamily="34" charset="0"/>
            </a:pPr>
            <a:endParaRPr lang="en-US" altLang="zh-CN" sz="4400" dirty="0">
              <a:latin typeface="黑体" panose="02010609060101010101" pitchFamily="49" charset="-122"/>
              <a:ea typeface="黑体" panose="02010609060101010101" pitchFamily="49" charset="-122"/>
            </a:endParaRPr>
          </a:p>
          <a:p>
            <a:pPr algn="ctr">
              <a:buFont typeface="Arial" panose="020B0604020202020204" pitchFamily="34" charset="0"/>
            </a:pPr>
            <a:r>
              <a:rPr lang="zh-CN" altLang="en-US" sz="4400" b="1" dirty="0">
                <a:latin typeface="黑体" panose="02010609060101010101" pitchFamily="49" charset="-122"/>
                <a:ea typeface="黑体" panose="02010609060101010101" pitchFamily="49" charset="-122"/>
              </a:rPr>
              <a:t>第</a:t>
            </a:r>
            <a:r>
              <a:rPr lang="en-US" altLang="zh-CN" sz="4400" b="1" dirty="0">
                <a:latin typeface="黑体" panose="02010609060101010101" pitchFamily="49" charset="-122"/>
                <a:ea typeface="黑体" panose="02010609060101010101" pitchFamily="49" charset="-122"/>
              </a:rPr>
              <a:t>1</a:t>
            </a:r>
            <a:r>
              <a:rPr lang="zh-CN" altLang="en-US" sz="4400" b="1" dirty="0">
                <a:latin typeface="黑体" panose="02010609060101010101" pitchFamily="49" charset="-122"/>
                <a:ea typeface="黑体" panose="02010609060101010101" pitchFamily="49" charset="-122"/>
              </a:rPr>
              <a:t>章  绪论</a:t>
            </a:r>
            <a:endParaRPr lang="zh-CN" altLang="en-US" sz="4400" b="1" dirty="0">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层次模型的优缺点</a:t>
            </a:r>
            <a:endParaRPr lang="zh-CN" altLang="en-US" sz="3600" dirty="0">
              <a:solidFill>
                <a:schemeClr val="tx1"/>
              </a:solidFill>
            </a:endParaRPr>
          </a:p>
        </p:txBody>
      </p:sp>
      <p:sp>
        <p:nvSpPr>
          <p:cNvPr id="108547" name="Rectangle 3"/>
          <p:cNvSpPr>
            <a:spLocks noGrp="1" noChangeArrowheads="1"/>
          </p:cNvSpPr>
          <p:nvPr>
            <p:ph idx="1"/>
          </p:nvPr>
        </p:nvSpPr>
        <p:spPr>
          <a:xfrm>
            <a:off x="1559560" y="981075"/>
            <a:ext cx="10301605" cy="5325745"/>
          </a:xfrm>
          <a:solidFill>
            <a:schemeClr val="bg1"/>
          </a:solidFill>
        </p:spPr>
        <p:txBody>
          <a:bodyPr vert="horz" wrap="square" lIns="91440" tIns="45720" rIns="91440" bIns="45720" numCol="1" anchor="t" anchorCtr="0" compatLnSpc="1"/>
          <a:lstStyle/>
          <a:p>
            <a:pPr algn="just" eaLnBrk="1" hangingPunct="1">
              <a:buSzTx/>
              <a:defRPr/>
            </a:pPr>
            <a:r>
              <a:rPr lang="zh-CN" altLang="en-US" dirty="0"/>
              <a:t>优点</a:t>
            </a:r>
            <a:endParaRPr lang="zh-CN" altLang="en-US" dirty="0"/>
          </a:p>
          <a:p>
            <a:pPr lvl="1" algn="just" eaLnBrk="1" hangingPunct="1">
              <a:buSzTx/>
              <a:defRPr/>
            </a:pPr>
            <a:r>
              <a:rPr lang="zh-CN" altLang="en-US" dirty="0" smtClean="0">
                <a:cs typeface="+mn-ea"/>
              </a:rPr>
              <a:t> 层次</a:t>
            </a:r>
            <a:r>
              <a:rPr lang="zh-CN" altLang="en-US" dirty="0">
                <a:cs typeface="+mn-ea"/>
              </a:rPr>
              <a:t>模型的数据结构比较简单清晰 </a:t>
            </a:r>
            <a:endParaRPr lang="zh-CN" altLang="en-US" dirty="0">
              <a:cs typeface="+mn-ea"/>
            </a:endParaRPr>
          </a:p>
          <a:p>
            <a:pPr lvl="1" algn="just" eaLnBrk="1" hangingPunct="1">
              <a:buSzTx/>
              <a:defRPr/>
            </a:pPr>
            <a:r>
              <a:rPr lang="zh-CN" altLang="en-US" dirty="0" smtClean="0">
                <a:cs typeface="+mn-ea"/>
              </a:rPr>
              <a:t> 查询</a:t>
            </a:r>
            <a:r>
              <a:rPr lang="zh-CN" altLang="en-US" dirty="0">
                <a:cs typeface="+mn-ea"/>
              </a:rPr>
              <a:t>效率高</a:t>
            </a:r>
            <a:endParaRPr lang="en-US" altLang="zh-CN" dirty="0">
              <a:cs typeface="+mn-ea"/>
            </a:endParaRPr>
          </a:p>
          <a:p>
            <a:pPr lvl="2" algn="just" eaLnBrk="1" hangingPunct="1">
              <a:buFont typeface="Wingdings" panose="05000000000000000000" pitchFamily="2" charset="2"/>
              <a:buChar char="l"/>
              <a:defRPr/>
            </a:pPr>
            <a:r>
              <a:rPr lang="zh-CN" altLang="zh-CN" sz="1800" kern="1050" dirty="0">
                <a:latin typeface="Times New Roman" panose="02020603050405020304" pitchFamily="18" charset="0"/>
                <a:cs typeface="Times New Roman" panose="02020603050405020304" pitchFamily="18" charset="0"/>
              </a:rPr>
              <a:t>层次模型中记录之间的联系用有向边表示</a:t>
            </a:r>
            <a:r>
              <a:rPr lang="zh-CN" altLang="en-US" sz="1800" kern="1050" dirty="0">
                <a:latin typeface="Times New Roman" panose="02020603050405020304" pitchFamily="18" charset="0"/>
                <a:cs typeface="Times New Roman" panose="02020603050405020304" pitchFamily="18" charset="0"/>
              </a:rPr>
              <a:t>，</a:t>
            </a:r>
            <a:r>
              <a:rPr lang="zh-CN" altLang="zh-CN" sz="1800" kern="1050" dirty="0">
                <a:latin typeface="Times New Roman" panose="02020603050405020304" pitchFamily="18" charset="0"/>
                <a:cs typeface="Times New Roman" panose="02020603050405020304" pitchFamily="18" charset="0"/>
              </a:rPr>
              <a:t>就是记录之间的存取路径</a:t>
            </a:r>
            <a:endParaRPr lang="zh-CN" altLang="en-US" dirty="0">
              <a:cs typeface="+mn-ea"/>
            </a:endParaRPr>
          </a:p>
          <a:p>
            <a:pPr lvl="1" algn="just" eaLnBrk="1" hangingPunct="1">
              <a:buSzTx/>
              <a:defRPr/>
            </a:pPr>
            <a:r>
              <a:rPr lang="zh-CN" altLang="en-US" dirty="0" smtClean="0">
                <a:cs typeface="+mn-ea"/>
              </a:rPr>
              <a:t> 层次数据模型</a:t>
            </a:r>
            <a:r>
              <a:rPr lang="zh-CN" altLang="en-US" dirty="0">
                <a:cs typeface="+mn-ea"/>
              </a:rPr>
              <a:t>提供了良好的完整性约束支持</a:t>
            </a:r>
            <a:endParaRPr lang="zh-CN" altLang="en-US" sz="2800" dirty="0">
              <a:cs typeface="+mn-ea"/>
            </a:endParaRPr>
          </a:p>
          <a:p>
            <a:pPr eaLnBrk="1" hangingPunct="1">
              <a:buSzTx/>
              <a:defRPr/>
            </a:pPr>
            <a:r>
              <a:rPr lang="zh-CN" altLang="en-US" dirty="0"/>
              <a:t>缺点</a:t>
            </a:r>
            <a:endParaRPr lang="zh-CN" altLang="en-US" dirty="0"/>
          </a:p>
          <a:p>
            <a:pPr lvl="1" eaLnBrk="1" hangingPunct="1">
              <a:buSzTx/>
              <a:defRPr/>
            </a:pPr>
            <a:r>
              <a:rPr lang="en-US" altLang="zh-CN" dirty="0" smtClean="0">
                <a:cs typeface="+mn-ea"/>
              </a:rPr>
              <a:t> </a:t>
            </a:r>
            <a:r>
              <a:rPr lang="zh-CN" altLang="zh-CN" dirty="0" smtClean="0">
                <a:cs typeface="+mn-ea"/>
              </a:rPr>
              <a:t>很多</a:t>
            </a:r>
            <a:r>
              <a:rPr lang="zh-CN" altLang="zh-CN" dirty="0">
                <a:cs typeface="+mn-ea"/>
              </a:rPr>
              <a:t>联系是非层次性</a:t>
            </a:r>
            <a:r>
              <a:rPr lang="zh-CN" altLang="en-US" dirty="0">
                <a:cs typeface="+mn-ea"/>
              </a:rPr>
              <a:t>，</a:t>
            </a:r>
            <a:r>
              <a:rPr lang="zh-CN" altLang="zh-CN" dirty="0">
                <a:cs typeface="+mn-ea"/>
              </a:rPr>
              <a:t>不适合用层次模型表示</a:t>
            </a:r>
            <a:endParaRPr lang="zh-CN" altLang="en-US" dirty="0">
              <a:cs typeface="+mn-ea"/>
            </a:endParaRPr>
          </a:p>
          <a:p>
            <a:pPr lvl="1" eaLnBrk="1" hangingPunct="1">
              <a:buSzTx/>
              <a:defRPr/>
            </a:pPr>
            <a:r>
              <a:rPr lang="en-US" altLang="zh-CN" dirty="0" smtClean="0">
                <a:cs typeface="+mn-ea"/>
              </a:rPr>
              <a:t> </a:t>
            </a:r>
            <a:r>
              <a:rPr lang="zh-CN" altLang="zh-CN" dirty="0" smtClean="0">
                <a:cs typeface="+mn-ea"/>
              </a:rPr>
              <a:t>一</a:t>
            </a:r>
            <a:r>
              <a:rPr lang="zh-CN" altLang="zh-CN" dirty="0">
                <a:cs typeface="+mn-ea"/>
              </a:rPr>
              <a:t>个结点具有多个双亲结点，</a:t>
            </a:r>
            <a:r>
              <a:rPr lang="zh-CN" altLang="en-US" dirty="0">
                <a:cs typeface="+mn-ea"/>
              </a:rPr>
              <a:t>只能</a:t>
            </a:r>
            <a:r>
              <a:rPr lang="zh-CN" altLang="zh-CN" dirty="0">
                <a:cs typeface="+mn-ea"/>
              </a:rPr>
              <a:t>通过冗余数据（易产生不一致性）或创建非自然的数据结构（虚拟结点）来解决</a:t>
            </a:r>
            <a:endParaRPr lang="en-US" altLang="zh-CN" dirty="0">
              <a:cs typeface="+mn-ea"/>
            </a:endParaRPr>
          </a:p>
          <a:p>
            <a:pPr lvl="1" eaLnBrk="1" hangingPunct="1">
              <a:buSzTx/>
              <a:defRPr/>
            </a:pPr>
            <a:r>
              <a:rPr lang="zh-CN" altLang="en-US" dirty="0" smtClean="0">
                <a:cs typeface="+mn-ea"/>
              </a:rPr>
              <a:t> 对</a:t>
            </a:r>
            <a:r>
              <a:rPr lang="zh-CN" altLang="en-US" dirty="0">
                <a:cs typeface="+mn-ea"/>
              </a:rPr>
              <a:t>插入和删除操作的限制多，应用程序的编写比较复杂 </a:t>
            </a:r>
            <a:endParaRPr lang="zh-CN" altLang="en-US" dirty="0">
              <a:cs typeface="+mn-ea"/>
            </a:endParaRPr>
          </a:p>
          <a:p>
            <a:pPr lvl="1" eaLnBrk="1" hangingPunct="1">
              <a:buSzTx/>
              <a:defRPr/>
            </a:pPr>
            <a:r>
              <a:rPr lang="zh-CN" altLang="en-US" dirty="0" smtClean="0">
                <a:cs typeface="+mn-ea"/>
              </a:rPr>
              <a:t> 查询</a:t>
            </a:r>
            <a:r>
              <a:rPr lang="zh-CN" altLang="en-US" dirty="0">
                <a:cs typeface="+mn-ea"/>
              </a:rPr>
              <a:t>子女结点必须通过双亲结点</a:t>
            </a:r>
            <a:endParaRPr lang="zh-CN" altLang="en-US" dirty="0">
              <a:cs typeface="+mn-ea"/>
            </a:endParaRPr>
          </a:p>
          <a:p>
            <a:pPr lvl="1" eaLnBrk="1" hangingPunct="1">
              <a:buSzTx/>
              <a:defRPr/>
            </a:pPr>
            <a:r>
              <a:rPr lang="zh-CN" altLang="en-US" dirty="0" smtClean="0">
                <a:cs typeface="+mn-ea"/>
              </a:rPr>
              <a:t> 层次</a:t>
            </a:r>
            <a:r>
              <a:rPr lang="zh-CN" altLang="en-US" dirty="0">
                <a:cs typeface="+mn-ea"/>
              </a:rPr>
              <a:t>命令趋于程序化 </a:t>
            </a:r>
            <a:endParaRPr lang="zh-CN" altLang="en-US" dirty="0">
              <a:cs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endParaRPr lang="zh-CN" altLang="en-US" sz="3600" dirty="0"/>
          </a:p>
        </p:txBody>
      </p:sp>
      <p:sp>
        <p:nvSpPr>
          <p:cNvPr id="110594" name="Rectangle 3"/>
          <p:cNvSpPr>
            <a:spLocks noGrp="1"/>
          </p:cNvSpPr>
          <p:nvPr>
            <p:ph idx="1"/>
          </p:nvPr>
        </p:nvSpPr>
        <p:spPr>
          <a:xfrm>
            <a:off x="1919605" y="1268730"/>
            <a:ext cx="9973310" cy="5045710"/>
          </a:xfrm>
          <a:solidFill>
            <a:schemeClr val="bg1"/>
          </a:solidFill>
        </p:spPr>
        <p:txBody>
          <a:bodyPr vert="horz" wrap="square" lIns="91440" tIns="45720" rIns="91440" bIns="45720" anchor="t" anchorCtr="0"/>
          <a:lstStyle/>
          <a:p>
            <a:pPr eaLnBrk="1" hangingPunct="1">
              <a:lnSpc>
                <a:spcPct val="130000"/>
              </a:lnSpc>
              <a:buNone/>
            </a:pPr>
            <a:r>
              <a:rPr lang="zh-CN" altLang="en-US" dirty="0"/>
              <a:t>  </a:t>
            </a:r>
            <a:r>
              <a:rPr lang="en-US" altLang="zh-CN" dirty="0"/>
              <a:t>1.2.1  </a:t>
            </a:r>
            <a:r>
              <a:rPr lang="zh-CN" altLang="en-US" dirty="0"/>
              <a:t>数据建模</a:t>
            </a:r>
            <a:endParaRPr lang="zh-CN" altLang="en-US" dirty="0"/>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t>  </a:t>
            </a:r>
            <a:r>
              <a:rPr lang="en-US" altLang="zh-CN" dirty="0"/>
              <a:t>1.2.3  </a:t>
            </a:r>
            <a:r>
              <a:rPr lang="zh-CN" altLang="en-US" dirty="0"/>
              <a:t>数据模型的三要素</a:t>
            </a:r>
            <a:endParaRPr lang="zh-CN" altLang="en-US" dirty="0"/>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solidFill>
                  <a:srgbClr val="00B050"/>
                </a:solidFill>
              </a:rPr>
              <a:t>  </a:t>
            </a:r>
            <a:r>
              <a:rPr lang="en-US" altLang="zh-CN" dirty="0">
                <a:solidFill>
                  <a:srgbClr val="00B050"/>
                </a:solidFill>
              </a:rPr>
              <a:t>1.2.5  </a:t>
            </a:r>
            <a:r>
              <a:rPr lang="zh-CN" altLang="en-US" dirty="0">
                <a:solidFill>
                  <a:srgbClr val="00B050"/>
                </a:solidFill>
              </a:rPr>
              <a:t>网状模型</a:t>
            </a:r>
            <a:endParaRPr lang="zh-CN" altLang="en-US" dirty="0">
              <a:solidFill>
                <a:srgbClr val="00B050"/>
              </a:solidFill>
            </a:endParaRP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050"/>
          <p:cNvSpPr>
            <a:spLocks noGrp="1"/>
          </p:cNvSpPr>
          <p:nvPr>
            <p:ph type="title"/>
          </p:nvPr>
        </p:nvSpPr>
        <p:spPr/>
        <p:txBody>
          <a:bodyPr vert="horz" wrap="square" lIns="91440" tIns="45720" rIns="91440" bIns="45720" anchor="ctr" anchorCtr="0"/>
          <a:lstStyle/>
          <a:p>
            <a:pPr eaLnBrk="1" hangingPunct="1"/>
            <a:r>
              <a:rPr lang="en-US" altLang="zh-CN" sz="3600" dirty="0"/>
              <a:t>1.2.5  </a:t>
            </a:r>
            <a:r>
              <a:rPr lang="zh-CN" altLang="en-US" sz="3600" dirty="0"/>
              <a:t>网状模型</a:t>
            </a:r>
            <a:endParaRPr lang="zh-CN" altLang="en-US" sz="3600" dirty="0"/>
          </a:p>
        </p:txBody>
      </p:sp>
      <p:sp>
        <p:nvSpPr>
          <p:cNvPr id="111618" name="Rectangle 2051"/>
          <p:cNvSpPr>
            <a:spLocks noGrp="1"/>
          </p:cNvSpPr>
          <p:nvPr>
            <p:ph idx="1"/>
          </p:nvPr>
        </p:nvSpPr>
        <p:spPr>
          <a:xfrm>
            <a:off x="1631315" y="1268730"/>
            <a:ext cx="10236835" cy="5052060"/>
          </a:xfrm>
          <a:solidFill>
            <a:schemeClr val="bg1"/>
          </a:solidFill>
        </p:spPr>
        <p:txBody>
          <a:bodyPr vert="horz" wrap="square" lIns="91440" tIns="45720" rIns="91440" bIns="45720" anchor="t" anchorCtr="0">
            <a:normAutofit lnSpcReduction="10000"/>
          </a:bodyPr>
          <a:lstStyle/>
          <a:p>
            <a:pPr eaLnBrk="1" hangingPunct="1"/>
            <a:r>
              <a:rPr lang="zh-CN" altLang="en-US" sz="2600" dirty="0"/>
              <a:t>网状数据库系统采用</a:t>
            </a:r>
            <a:r>
              <a:rPr lang="zh-CN" altLang="en-US" sz="2600" dirty="0">
                <a:solidFill>
                  <a:srgbClr val="FB33F1"/>
                </a:solidFill>
              </a:rPr>
              <a:t>网状模型</a:t>
            </a:r>
            <a:r>
              <a:rPr lang="zh-CN" altLang="en-US" sz="2600" dirty="0"/>
              <a:t>作为数据的组织方式 </a:t>
            </a:r>
            <a:endParaRPr lang="zh-CN" altLang="en-US" sz="2600" dirty="0"/>
          </a:p>
          <a:p>
            <a:pPr eaLnBrk="1" hangingPunct="1"/>
            <a:r>
              <a:rPr lang="zh-CN" altLang="en-US" sz="2600" dirty="0"/>
              <a:t>典型代表是</a:t>
            </a:r>
            <a:r>
              <a:rPr lang="en-US" altLang="zh-CN" sz="2600" dirty="0"/>
              <a:t>DBTG</a:t>
            </a:r>
            <a:r>
              <a:rPr lang="zh-CN" altLang="en-US" sz="2600" dirty="0"/>
              <a:t>系统：</a:t>
            </a:r>
            <a:endParaRPr lang="zh-CN" altLang="en-US" sz="2600" dirty="0"/>
          </a:p>
          <a:p>
            <a:pPr lvl="1" eaLnBrk="1" hangingPunct="1"/>
            <a:r>
              <a:rPr lang="zh-CN" altLang="en-US" dirty="0" smtClean="0"/>
              <a:t> 亦</a:t>
            </a:r>
            <a:r>
              <a:rPr lang="zh-CN" altLang="en-US" dirty="0"/>
              <a:t>称</a:t>
            </a:r>
            <a:r>
              <a:rPr lang="en-US" altLang="zh-CN" dirty="0"/>
              <a:t>CODASYL</a:t>
            </a:r>
            <a:r>
              <a:rPr lang="zh-CN" altLang="en-US" dirty="0"/>
              <a:t>系统</a:t>
            </a:r>
            <a:endParaRPr lang="zh-CN" altLang="en-US" dirty="0"/>
          </a:p>
          <a:p>
            <a:pPr lvl="1" algn="just" eaLnBrk="1" hangingPunct="1">
              <a:lnSpc>
                <a:spcPct val="120000"/>
              </a:lnSpc>
            </a:pPr>
            <a:r>
              <a:rPr lang="en-US" altLang="zh-CN" dirty="0" smtClean="0"/>
              <a:t> 20</a:t>
            </a:r>
            <a:r>
              <a:rPr lang="zh-CN" altLang="en-US" dirty="0"/>
              <a:t>世纪</a:t>
            </a:r>
            <a:r>
              <a:rPr lang="en-US" altLang="zh-CN" dirty="0"/>
              <a:t>70</a:t>
            </a:r>
            <a:r>
              <a:rPr lang="zh-CN" altLang="en-US" dirty="0"/>
              <a:t>年代由</a:t>
            </a:r>
            <a:r>
              <a:rPr lang="en-US" altLang="zh-CN" dirty="0"/>
              <a:t>DBTG</a:t>
            </a:r>
            <a:r>
              <a:rPr lang="zh-CN" altLang="en-US" dirty="0"/>
              <a:t>提出的一个系统方案</a:t>
            </a:r>
            <a:endParaRPr lang="zh-CN" altLang="en-US" dirty="0"/>
          </a:p>
          <a:p>
            <a:pPr algn="just" eaLnBrk="1" hangingPunct="1"/>
            <a:r>
              <a:rPr lang="zh-CN" altLang="en-US" sz="2600" dirty="0"/>
              <a:t>实际系统</a:t>
            </a:r>
            <a:endParaRPr lang="zh-CN" altLang="en-US" sz="2600" dirty="0"/>
          </a:p>
          <a:p>
            <a:pPr lvl="1" algn="just" eaLnBrk="1" hangingPunct="1">
              <a:lnSpc>
                <a:spcPct val="120000"/>
              </a:lnSpc>
            </a:pPr>
            <a:r>
              <a:rPr lang="en-US" altLang="zh-CN" dirty="0" smtClean="0"/>
              <a:t> </a:t>
            </a:r>
            <a:r>
              <a:rPr lang="en-US" altLang="zh-CN" dirty="0" err="1" smtClean="0"/>
              <a:t>Cullinet</a:t>
            </a:r>
            <a:r>
              <a:rPr lang="en-US" altLang="zh-CN" dirty="0" smtClean="0"/>
              <a:t>  </a:t>
            </a:r>
            <a:r>
              <a:rPr lang="en-US" altLang="zh-CN" dirty="0"/>
              <a:t>Software</a:t>
            </a:r>
            <a:r>
              <a:rPr lang="zh-CN" altLang="en-US" dirty="0"/>
              <a:t>公司的 </a:t>
            </a:r>
            <a:r>
              <a:rPr lang="en-US" altLang="zh-CN" dirty="0"/>
              <a:t>IDMS</a:t>
            </a:r>
            <a:endParaRPr lang="en-US" altLang="zh-CN" dirty="0"/>
          </a:p>
          <a:p>
            <a:pPr lvl="1" algn="just" eaLnBrk="1" hangingPunct="1">
              <a:lnSpc>
                <a:spcPct val="120000"/>
              </a:lnSpc>
            </a:pPr>
            <a:r>
              <a:rPr lang="en-US" altLang="zh-CN" dirty="0" smtClean="0"/>
              <a:t> Univac</a:t>
            </a:r>
            <a:r>
              <a:rPr lang="zh-CN" altLang="en-US" dirty="0"/>
              <a:t>公司的 </a:t>
            </a:r>
            <a:r>
              <a:rPr lang="en-US" altLang="zh-CN" dirty="0"/>
              <a:t>DMS1100</a:t>
            </a:r>
            <a:endParaRPr lang="en-US" altLang="zh-CN" dirty="0"/>
          </a:p>
          <a:p>
            <a:pPr lvl="1" algn="just" eaLnBrk="1" hangingPunct="1">
              <a:lnSpc>
                <a:spcPct val="120000"/>
              </a:lnSpc>
            </a:pPr>
            <a:r>
              <a:rPr lang="en-US" altLang="zh-CN" dirty="0" smtClean="0"/>
              <a:t> Honeywell</a:t>
            </a:r>
            <a:r>
              <a:rPr lang="zh-CN" altLang="en-US" dirty="0"/>
              <a:t>公司的</a:t>
            </a:r>
            <a:r>
              <a:rPr lang="en-US" altLang="zh-CN" dirty="0"/>
              <a:t>IDS/2</a:t>
            </a:r>
            <a:endParaRPr lang="en-US" altLang="zh-CN" dirty="0"/>
          </a:p>
          <a:p>
            <a:pPr lvl="1" algn="just" eaLnBrk="1" hangingPunct="1">
              <a:lnSpc>
                <a:spcPct val="120000"/>
              </a:lnSpc>
            </a:pPr>
            <a:r>
              <a:rPr lang="en-US" altLang="zh-CN" dirty="0" smtClean="0"/>
              <a:t> HP</a:t>
            </a:r>
            <a:r>
              <a:rPr lang="zh-CN" altLang="en-US" dirty="0"/>
              <a:t>公司的</a:t>
            </a:r>
            <a:r>
              <a:rPr lang="en-US" altLang="zh-CN" dirty="0"/>
              <a:t>IMAGE</a:t>
            </a: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网状模型的数据结构</a:t>
            </a:r>
            <a:endParaRPr lang="zh-CN" altLang="en-US" sz="3600" dirty="0"/>
          </a:p>
        </p:txBody>
      </p:sp>
      <p:sp>
        <p:nvSpPr>
          <p:cNvPr id="112642" name="Rectangle 3"/>
          <p:cNvSpPr>
            <a:spLocks noGrp="1"/>
          </p:cNvSpPr>
          <p:nvPr>
            <p:ph idx="1"/>
          </p:nvPr>
        </p:nvSpPr>
        <p:spPr>
          <a:xfrm>
            <a:off x="1703705" y="1341755"/>
            <a:ext cx="10201910" cy="4977765"/>
          </a:xfrm>
          <a:solidFill>
            <a:schemeClr val="bg1"/>
          </a:solidFill>
        </p:spPr>
        <p:txBody>
          <a:bodyPr vert="horz" wrap="square" lIns="91440" tIns="45720" rIns="91440" bIns="45720" anchor="t" anchorCtr="0"/>
          <a:lstStyle/>
          <a:p>
            <a:pPr eaLnBrk="1" hangingPunct="1"/>
            <a:r>
              <a:rPr lang="zh-CN" altLang="en-US" dirty="0"/>
              <a:t>网状模型</a:t>
            </a:r>
            <a:endParaRPr lang="zh-CN" altLang="en-US" dirty="0"/>
          </a:p>
          <a:p>
            <a:pPr lvl="1" algn="just" eaLnBrk="1" hangingPunct="1">
              <a:lnSpc>
                <a:spcPct val="130000"/>
              </a:lnSpc>
              <a:buNone/>
            </a:pPr>
            <a:r>
              <a:rPr lang="zh-CN" altLang="en-US" sz="2800" dirty="0"/>
              <a:t>满足下面两个条件的基本层次联系集合：</a:t>
            </a:r>
            <a:endParaRPr lang="zh-CN" altLang="en-US" sz="2800" dirty="0"/>
          </a:p>
          <a:p>
            <a:pPr lvl="1" algn="just" eaLnBrk="1" hangingPunct="1">
              <a:lnSpc>
                <a:spcPct val="130000"/>
              </a:lnSpc>
              <a:buNone/>
            </a:pPr>
            <a:r>
              <a:rPr lang="en-US" altLang="zh-CN" sz="2800" dirty="0"/>
              <a:t>1. </a:t>
            </a:r>
            <a:r>
              <a:rPr lang="zh-CN" altLang="en-US" sz="2800" dirty="0"/>
              <a:t>允许一个以上的结点无双亲</a:t>
            </a:r>
            <a:endParaRPr lang="zh-CN" altLang="en-US" sz="2800" dirty="0"/>
          </a:p>
          <a:p>
            <a:pPr lvl="1" algn="just" eaLnBrk="1" hangingPunct="1">
              <a:lnSpc>
                <a:spcPct val="130000"/>
              </a:lnSpc>
              <a:buNone/>
            </a:pPr>
            <a:r>
              <a:rPr lang="en-US" altLang="zh-CN" sz="2800" dirty="0"/>
              <a:t>2. </a:t>
            </a:r>
            <a:r>
              <a:rPr lang="zh-CN" altLang="en-US" sz="2800" dirty="0"/>
              <a:t>一个结点可以有多于一个的双亲</a:t>
            </a:r>
            <a:endParaRPr lang="zh-CN" altLang="en-US" sz="2800" dirty="0"/>
          </a:p>
          <a:p>
            <a:pPr lvl="1" eaLnBrk="1" hangingPunct="1"/>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p:cNvSpPr>
          <p:nvPr>
            <p:ph type="title"/>
          </p:nvPr>
        </p:nvSpPr>
        <p:spPr/>
        <p:txBody>
          <a:bodyPr vert="horz" wrap="square" lIns="91440" tIns="45720" rIns="91440" bIns="45720" anchor="ctr" anchorCtr="0"/>
          <a:lstStyle/>
          <a:p>
            <a:pPr eaLnBrk="1" hangingPunct="1"/>
            <a:r>
              <a:rPr lang="zh-CN" altLang="en-US" sz="3600" dirty="0"/>
              <a:t>网状模型的数据结构（续）</a:t>
            </a:r>
            <a:endParaRPr lang="zh-CN" altLang="en-US" sz="3600" dirty="0"/>
          </a:p>
        </p:txBody>
      </p:sp>
      <p:sp>
        <p:nvSpPr>
          <p:cNvPr id="113666" name="Rectangle 3"/>
          <p:cNvSpPr>
            <a:spLocks noGrp="1"/>
          </p:cNvSpPr>
          <p:nvPr>
            <p:ph idx="1"/>
          </p:nvPr>
        </p:nvSpPr>
        <p:spPr>
          <a:xfrm>
            <a:off x="1559560" y="1098550"/>
            <a:ext cx="10318115" cy="5207000"/>
          </a:xfrm>
          <a:solidFill>
            <a:schemeClr val="bg1"/>
          </a:solidFill>
        </p:spPr>
        <p:txBody>
          <a:bodyPr vert="horz" wrap="square" lIns="91440" tIns="45720" rIns="91440" bIns="45720" anchor="t" anchorCtr="0"/>
          <a:lstStyle/>
          <a:p>
            <a:pPr algn="just" eaLnBrk="1" hangingPunct="1">
              <a:lnSpc>
                <a:spcPct val="160000"/>
              </a:lnSpc>
            </a:pPr>
            <a:r>
              <a:rPr lang="zh-CN" altLang="en-US" dirty="0"/>
              <a:t>表示方法（与层次数据模型相同）</a:t>
            </a:r>
            <a:endParaRPr lang="en-US" altLang="zh-CN" dirty="0"/>
          </a:p>
          <a:p>
            <a:pPr lvl="1" algn="just" eaLnBrk="1" hangingPunct="1">
              <a:lnSpc>
                <a:spcPct val="150000"/>
              </a:lnSpc>
              <a:buNone/>
            </a:pPr>
            <a:r>
              <a:rPr lang="zh-CN" altLang="en-US" dirty="0">
                <a:solidFill>
                  <a:schemeClr val="hlink"/>
                </a:solidFill>
              </a:rPr>
              <a:t>实体型</a:t>
            </a:r>
            <a:r>
              <a:rPr lang="zh-CN" altLang="en-US" dirty="0"/>
              <a:t>：用记录类型描述</a:t>
            </a:r>
            <a:endParaRPr lang="zh-CN" altLang="en-US" dirty="0"/>
          </a:p>
          <a:p>
            <a:pPr lvl="1" algn="just" eaLnBrk="1" hangingPunct="1">
              <a:lnSpc>
                <a:spcPct val="150000"/>
              </a:lnSpc>
              <a:buNone/>
            </a:pPr>
            <a:r>
              <a:rPr lang="zh-CN" altLang="en-US" dirty="0"/>
              <a:t>               每个结点表示一个记录类型（实体）</a:t>
            </a:r>
            <a:endParaRPr lang="zh-CN" altLang="en-US" dirty="0"/>
          </a:p>
          <a:p>
            <a:pPr lvl="1" algn="just" eaLnBrk="1" hangingPunct="1">
              <a:lnSpc>
                <a:spcPct val="150000"/>
              </a:lnSpc>
              <a:buNone/>
            </a:pPr>
            <a:r>
              <a:rPr lang="zh-CN" altLang="en-US" dirty="0">
                <a:solidFill>
                  <a:schemeClr val="hlink"/>
                </a:solidFill>
              </a:rPr>
              <a:t>属性</a:t>
            </a:r>
            <a:r>
              <a:rPr lang="zh-CN" altLang="en-US" dirty="0"/>
              <a:t>：用字段描述</a:t>
            </a:r>
            <a:endParaRPr lang="zh-CN" altLang="en-US" dirty="0"/>
          </a:p>
          <a:p>
            <a:pPr lvl="1" algn="just" eaLnBrk="1" hangingPunct="1">
              <a:lnSpc>
                <a:spcPct val="150000"/>
              </a:lnSpc>
              <a:buNone/>
            </a:pPr>
            <a:r>
              <a:rPr lang="zh-CN" altLang="en-US" dirty="0"/>
              <a:t>            每个记录类型可包含若干个字段</a:t>
            </a:r>
            <a:endParaRPr lang="zh-CN" altLang="en-US" dirty="0"/>
          </a:p>
          <a:p>
            <a:pPr lvl="1" algn="just" eaLnBrk="1" hangingPunct="1">
              <a:lnSpc>
                <a:spcPct val="150000"/>
              </a:lnSpc>
              <a:buNone/>
            </a:pPr>
            <a:r>
              <a:rPr lang="zh-CN" altLang="en-US" dirty="0">
                <a:solidFill>
                  <a:schemeClr val="hlink"/>
                </a:solidFill>
              </a:rPr>
              <a:t>联系</a:t>
            </a:r>
            <a:r>
              <a:rPr lang="zh-CN" altLang="en-US" dirty="0"/>
              <a:t>：用结点之间的连线表示记录类型（实体）之</a:t>
            </a:r>
            <a:endParaRPr lang="zh-CN" altLang="en-US" dirty="0"/>
          </a:p>
          <a:p>
            <a:pPr lvl="1" algn="just" eaLnBrk="1" hangingPunct="1">
              <a:lnSpc>
                <a:spcPct val="150000"/>
              </a:lnSpc>
              <a:buNone/>
            </a:pPr>
            <a:r>
              <a:rPr lang="zh-CN" altLang="en-US" dirty="0"/>
              <a:t>            间的</a:t>
            </a:r>
            <a:r>
              <a:rPr lang="zh-CN" altLang="en-US" dirty="0">
                <a:solidFill>
                  <a:srgbClr val="5F9F25"/>
                </a:solidFill>
              </a:rPr>
              <a:t>一对多的父子联系</a:t>
            </a:r>
            <a:endParaRPr lang="zh-CN" altLang="en-US" dirty="0">
              <a:solidFill>
                <a:srgbClr val="5F9F25"/>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p:cNvSpPr>
          <p:nvPr>
            <p:ph type="title"/>
          </p:nvPr>
        </p:nvSpPr>
        <p:spPr/>
        <p:txBody>
          <a:bodyPr vert="horz" wrap="square" lIns="91440" tIns="45720" rIns="91440" bIns="45720" anchor="ctr" anchorCtr="0"/>
          <a:lstStyle/>
          <a:p>
            <a:pPr eaLnBrk="1" hangingPunct="1"/>
            <a:r>
              <a:rPr lang="zh-CN" altLang="en-US" sz="3600" dirty="0"/>
              <a:t>网状模型的数据结构（续）</a:t>
            </a:r>
            <a:endParaRPr lang="zh-CN" altLang="en-US" sz="3600" dirty="0"/>
          </a:p>
        </p:txBody>
      </p:sp>
      <p:sp>
        <p:nvSpPr>
          <p:cNvPr id="114690" name="Rectangle 3"/>
          <p:cNvSpPr>
            <a:spLocks noGrp="1"/>
          </p:cNvSpPr>
          <p:nvPr>
            <p:ph idx="1"/>
          </p:nvPr>
        </p:nvSpPr>
        <p:spPr>
          <a:xfrm>
            <a:off x="1559560" y="1341755"/>
            <a:ext cx="10366375" cy="4957445"/>
          </a:xfrm>
          <a:solidFill>
            <a:schemeClr val="bg1"/>
          </a:solidFill>
        </p:spPr>
        <p:txBody>
          <a:bodyPr vert="horz" wrap="square" lIns="91440" tIns="45720" rIns="91440" bIns="45720" anchor="t" anchorCtr="0"/>
          <a:lstStyle/>
          <a:p>
            <a:pPr eaLnBrk="1" hangingPunct="1">
              <a:lnSpc>
                <a:spcPct val="130000"/>
              </a:lnSpc>
            </a:pPr>
            <a:r>
              <a:rPr lang="zh-CN" altLang="en-US" dirty="0"/>
              <a:t>网状模型与层次模型的区别</a:t>
            </a:r>
            <a:endParaRPr lang="zh-CN" altLang="en-US" dirty="0"/>
          </a:p>
          <a:p>
            <a:pPr lvl="1" eaLnBrk="1" hangingPunct="1">
              <a:lnSpc>
                <a:spcPct val="160000"/>
              </a:lnSpc>
            </a:pPr>
            <a:r>
              <a:rPr lang="zh-CN" altLang="en-US" dirty="0" smtClean="0"/>
              <a:t> 网状</a:t>
            </a:r>
            <a:r>
              <a:rPr lang="zh-CN" altLang="en-US" dirty="0"/>
              <a:t>模型允许多个结点没有双亲结点</a:t>
            </a:r>
            <a:endParaRPr lang="zh-CN" altLang="en-US" dirty="0"/>
          </a:p>
          <a:p>
            <a:pPr lvl="1" eaLnBrk="1" hangingPunct="1">
              <a:lnSpc>
                <a:spcPct val="160000"/>
              </a:lnSpc>
            </a:pPr>
            <a:r>
              <a:rPr lang="zh-CN" altLang="en-US" dirty="0" smtClean="0"/>
              <a:t> 网状</a:t>
            </a:r>
            <a:r>
              <a:rPr lang="zh-CN" altLang="en-US" dirty="0"/>
              <a:t>模型允许结点有多个双亲结点</a:t>
            </a:r>
            <a:endParaRPr lang="zh-CN" altLang="en-US" dirty="0"/>
          </a:p>
          <a:p>
            <a:pPr lvl="1" eaLnBrk="1" hangingPunct="1">
              <a:lnSpc>
                <a:spcPct val="160000"/>
              </a:lnSpc>
            </a:pPr>
            <a:r>
              <a:rPr lang="zh-CN" altLang="en-US" dirty="0" smtClean="0"/>
              <a:t> 网状</a:t>
            </a:r>
            <a:r>
              <a:rPr lang="zh-CN" altLang="en-US" dirty="0"/>
              <a:t>模型允许两个结点之间有多种联系（复合联系）</a:t>
            </a:r>
            <a:endParaRPr lang="zh-CN" altLang="en-US" dirty="0"/>
          </a:p>
          <a:p>
            <a:pPr lvl="1" eaLnBrk="1" hangingPunct="1">
              <a:lnSpc>
                <a:spcPct val="160000"/>
              </a:lnSpc>
            </a:pPr>
            <a:r>
              <a:rPr lang="zh-CN" altLang="en-US" dirty="0" smtClean="0"/>
              <a:t> 网状</a:t>
            </a:r>
            <a:r>
              <a:rPr lang="zh-CN" altLang="en-US" dirty="0"/>
              <a:t>模型可以更直接地描述现实世界</a:t>
            </a:r>
            <a:endParaRPr lang="zh-CN" altLang="en-US" dirty="0"/>
          </a:p>
          <a:p>
            <a:pPr lvl="1" eaLnBrk="1" hangingPunct="1">
              <a:lnSpc>
                <a:spcPct val="160000"/>
              </a:lnSpc>
            </a:pPr>
            <a:r>
              <a:rPr lang="zh-CN" altLang="en-US" dirty="0" smtClean="0"/>
              <a:t> 层次</a:t>
            </a:r>
            <a:r>
              <a:rPr lang="zh-CN" altLang="en-US" dirty="0"/>
              <a:t>模型实际上是网状模型的一个特例</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3" name="图片 9"/>
          <p:cNvPicPr>
            <a:picLocks noChangeAspect="1"/>
          </p:cNvPicPr>
          <p:nvPr/>
        </p:nvPicPr>
        <p:blipFill>
          <a:blip r:embed="rId1"/>
          <a:stretch>
            <a:fillRect/>
          </a:stretch>
        </p:blipFill>
        <p:spPr>
          <a:xfrm>
            <a:off x="1600200" y="2865755"/>
            <a:ext cx="8775700" cy="3133725"/>
          </a:xfrm>
          <a:prstGeom prst="rect">
            <a:avLst/>
          </a:prstGeom>
          <a:noFill/>
          <a:ln w="9525">
            <a:noFill/>
          </a:ln>
        </p:spPr>
      </p:pic>
      <p:sp>
        <p:nvSpPr>
          <p:cNvPr id="115714" name="Rectangle 1026"/>
          <p:cNvSpPr>
            <a:spLocks noGrp="1"/>
          </p:cNvSpPr>
          <p:nvPr>
            <p:ph type="title"/>
          </p:nvPr>
        </p:nvSpPr>
        <p:spPr>
          <a:xfrm>
            <a:off x="2438400" y="188913"/>
            <a:ext cx="7391400" cy="563562"/>
          </a:xfrm>
        </p:spPr>
        <p:txBody>
          <a:bodyPr vert="horz" wrap="square" lIns="91440" tIns="45720" rIns="91440" bIns="45720" anchor="ctr" anchorCtr="0">
            <a:noAutofit/>
          </a:bodyPr>
          <a:lstStyle/>
          <a:p>
            <a:pPr algn="ctr"/>
            <a:r>
              <a:rPr lang="zh-CN" altLang="en-US" sz="3600" b="1" dirty="0">
                <a:solidFill>
                  <a:schemeClr val="bg1"/>
                </a:solidFill>
                <a:latin typeface="Arial" panose="020B0604020202020204" pitchFamily="34" charset="0"/>
                <a:ea typeface="宋体" panose="02010600030101010101" pitchFamily="2" charset="-122"/>
              </a:rPr>
              <a:t>网状模型的数据结构（续）</a:t>
            </a:r>
            <a:endParaRPr lang="zh-CN" altLang="en-US" sz="3600" b="1" dirty="0">
              <a:solidFill>
                <a:schemeClr val="bg1"/>
              </a:solidFill>
              <a:latin typeface="Arial" panose="020B0604020202020204" pitchFamily="34" charset="0"/>
              <a:ea typeface="宋体" panose="02010600030101010101" pitchFamily="2" charset="-122"/>
            </a:endParaRPr>
          </a:p>
        </p:txBody>
      </p:sp>
      <p:sp>
        <p:nvSpPr>
          <p:cNvPr id="115715" name="Rectangle 1337"/>
          <p:cNvSpPr/>
          <p:nvPr/>
        </p:nvSpPr>
        <p:spPr>
          <a:xfrm>
            <a:off x="1992313" y="930275"/>
            <a:ext cx="8382000" cy="1612900"/>
          </a:xfrm>
          <a:prstGeom prst="rect">
            <a:avLst/>
          </a:prstGeom>
          <a:solidFill>
            <a:schemeClr val="bg1"/>
          </a:solidFill>
          <a:ln w="25400">
            <a:noFill/>
          </a:ln>
        </p:spPr>
        <p:txBody>
          <a:bodyPr anchor="ctr" anchorCtr="0">
            <a:spAutoFit/>
          </a:bodyPr>
          <a:lstStyle/>
          <a:p>
            <a:pPr>
              <a:lnSpc>
                <a:spcPct val="130000"/>
              </a:lnSpc>
              <a:buClr>
                <a:schemeClr val="tx1"/>
              </a:buClr>
              <a:buFont typeface="Wingdings" panose="05000000000000000000" pitchFamily="2" charset="2"/>
              <a:buChar char="v"/>
            </a:pPr>
            <a:r>
              <a:rPr lang="zh-CN" altLang="en-US" sz="2800" b="1" dirty="0"/>
              <a:t>网状模型中子女结点与双亲结点的联系可以不唯一</a:t>
            </a:r>
            <a:endParaRPr lang="zh-CN" altLang="en-US" sz="2800" b="1" dirty="0"/>
          </a:p>
          <a:p>
            <a:pPr lvl="1">
              <a:lnSpc>
                <a:spcPct val="130000"/>
              </a:lnSpc>
              <a:buSzPct val="75000"/>
            </a:pPr>
            <a:r>
              <a:rPr lang="zh-CN" altLang="en-US" sz="2400" b="1" dirty="0"/>
              <a:t>要为每个联系命名，并指出与该联系有关的双亲记录和子女记录 </a:t>
            </a:r>
            <a:endParaRPr lang="zh-CN" altLang="en-US" sz="2400" b="1" dirty="0"/>
          </a:p>
        </p:txBody>
      </p:sp>
      <p:sp>
        <p:nvSpPr>
          <p:cNvPr id="295226" name="AutoShape 1338"/>
          <p:cNvSpPr/>
          <p:nvPr/>
        </p:nvSpPr>
        <p:spPr>
          <a:xfrm>
            <a:off x="3575051" y="2381251"/>
            <a:ext cx="1901825" cy="968375"/>
          </a:xfrm>
          <a:prstGeom prst="cloudCallout">
            <a:avLst>
              <a:gd name="adj1" fmla="val -47093"/>
              <a:gd name="adj2" fmla="val 135657"/>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en-US" altLang="zh-CN" sz="1600" b="1" dirty="0">
                <a:solidFill>
                  <a:srgbClr val="FB33F1"/>
                </a:solidFill>
              </a:rPr>
              <a:t>R2</a:t>
            </a:r>
            <a:r>
              <a:rPr lang="zh-CN" altLang="en-US" sz="1600" b="1" dirty="0">
                <a:solidFill>
                  <a:srgbClr val="FB33F1"/>
                </a:solidFill>
              </a:rPr>
              <a:t>与</a:t>
            </a:r>
            <a:r>
              <a:rPr lang="en-US" altLang="zh-CN" sz="1600" b="1" dirty="0">
                <a:solidFill>
                  <a:srgbClr val="FB33F1"/>
                </a:solidFill>
              </a:rPr>
              <a:t>R3</a:t>
            </a:r>
            <a:r>
              <a:rPr lang="zh-CN" altLang="en-US" sz="1600" b="1" dirty="0">
                <a:solidFill>
                  <a:srgbClr val="FB33F1"/>
                </a:solidFill>
              </a:rPr>
              <a:t>之</a:t>
            </a:r>
            <a:endParaRPr lang="en-US" altLang="zh-CN" sz="1600" b="1" dirty="0">
              <a:solidFill>
                <a:srgbClr val="FB33F1"/>
              </a:solidFill>
            </a:endParaRPr>
          </a:p>
          <a:p>
            <a:pPr marL="342900" indent="-342900">
              <a:buFont typeface="Arial" panose="020B0604020202020204" pitchFamily="34" charset="0"/>
            </a:pPr>
            <a:r>
              <a:rPr lang="zh-CN" altLang="en-US" sz="1600" b="1" dirty="0">
                <a:solidFill>
                  <a:srgbClr val="FB33F1"/>
                </a:solidFill>
              </a:rPr>
              <a:t>间的联系</a:t>
            </a:r>
            <a:r>
              <a:rPr lang="en-US" altLang="zh-CN" sz="1600" b="1" i="1" dirty="0">
                <a:solidFill>
                  <a:srgbClr val="FB33F1"/>
                </a:solidFill>
              </a:rPr>
              <a:t>L</a:t>
            </a:r>
            <a:r>
              <a:rPr lang="en-US" altLang="zh-CN" sz="1600" b="1" dirty="0">
                <a:solidFill>
                  <a:srgbClr val="FB33F1"/>
                </a:solidFill>
              </a:rPr>
              <a:t>2</a:t>
            </a:r>
            <a:r>
              <a:rPr lang="en-US" altLang="zh-CN" sz="1600" b="1" dirty="0"/>
              <a:t> </a:t>
            </a:r>
            <a:endParaRPr lang="en-US" altLang="zh-CN" sz="1600" dirty="0"/>
          </a:p>
        </p:txBody>
      </p:sp>
      <p:sp>
        <p:nvSpPr>
          <p:cNvPr id="1031" name="Rectangle 1031"/>
          <p:cNvSpPr/>
          <p:nvPr/>
        </p:nvSpPr>
        <p:spPr>
          <a:xfrm>
            <a:off x="4872038" y="6074371"/>
            <a:ext cx="2449710" cy="369332"/>
          </a:xfrm>
          <a:prstGeom prst="rect">
            <a:avLst/>
          </a:prstGeom>
          <a:solidFill>
            <a:schemeClr val="bg1"/>
          </a:solidFill>
          <a:ln w="25400">
            <a:noFill/>
          </a:ln>
        </p:spPr>
        <p:txBody>
          <a:bodyPr wrap="none" anchor="ctr" anchorCtr="0">
            <a:spAutoFit/>
          </a:bodyPr>
          <a:lstStyle/>
          <a:p>
            <a:pPr>
              <a:buFont typeface="Arial" panose="020B0604020202020204" pitchFamily="34" charset="0"/>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1.13</a:t>
            </a:r>
            <a:r>
              <a:rPr lang="zh-CN" altLang="en-US" b="1" dirty="0">
                <a:latin typeface="Arial" panose="020B0604020202020204" pitchFamily="34" charset="0"/>
                <a:ea typeface="宋体" panose="02010600030101010101" pitchFamily="2" charset="-122"/>
              </a:rPr>
              <a:t> 网状模型</a:t>
            </a:r>
            <a:r>
              <a:rPr lang="zh-CN" altLang="en-US" b="1" dirty="0"/>
              <a:t>示例</a:t>
            </a:r>
            <a:r>
              <a:rPr lang="zh-CN" altLang="en-US" b="1" dirty="0">
                <a:latin typeface="Arial" panose="020B0604020202020204" pitchFamily="34" charset="0"/>
                <a:ea typeface="宋体" panose="02010600030101010101" pitchFamily="2" charset="-122"/>
              </a:rPr>
              <a:t> </a:t>
            </a:r>
            <a:endParaRPr lang="zh-CN" altLang="en-US"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5226"/>
                                        </p:tgtEl>
                                        <p:attrNameLst>
                                          <p:attrName>style.visibility</p:attrName>
                                        </p:attrNameLst>
                                      </p:cBhvr>
                                      <p:to>
                                        <p:strVal val="visible"/>
                                      </p:to>
                                    </p:set>
                                    <p:anim calcmode="lin" valueType="num">
                                      <p:cBhvr additive="base">
                                        <p:cTn id="13" dur="500" fill="hold"/>
                                        <p:tgtEl>
                                          <p:spTgt spid="295226"/>
                                        </p:tgtEl>
                                        <p:attrNameLst>
                                          <p:attrName>ppt_x</p:attrName>
                                        </p:attrNameLst>
                                      </p:cBhvr>
                                      <p:tavLst>
                                        <p:tav tm="0">
                                          <p:val>
                                            <p:strVal val="#ppt_x"/>
                                          </p:val>
                                        </p:tav>
                                        <p:tav tm="100000">
                                          <p:val>
                                            <p:strVal val="#ppt_x"/>
                                          </p:val>
                                        </p:tav>
                                      </p:tavLst>
                                    </p:anim>
                                    <p:anim calcmode="lin" valueType="num">
                                      <p:cBhvr additive="base">
                                        <p:cTn id="14" dur="500" fill="hold"/>
                                        <p:tgtEl>
                                          <p:spTgt spid="295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26" grpId="0" animBg="1"/>
      <p:bldP spid="1031"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p:txBody>
          <a:bodyPr vert="horz" wrap="square" lIns="91440" tIns="45720" rIns="91440" bIns="45720" anchor="ctr" anchorCtr="0"/>
          <a:lstStyle/>
          <a:p>
            <a:pPr eaLnBrk="1" hangingPunct="1"/>
            <a:r>
              <a:rPr lang="zh-CN" altLang="en-US" sz="3600" dirty="0"/>
              <a:t> 网状模型的数据结构（续）</a:t>
            </a:r>
            <a:endParaRPr lang="zh-CN" altLang="en-US" sz="3600" dirty="0"/>
          </a:p>
        </p:txBody>
      </p:sp>
      <p:sp>
        <p:nvSpPr>
          <p:cNvPr id="116739" name="Rectangle 3"/>
          <p:cNvSpPr>
            <a:spLocks noGrp="1"/>
          </p:cNvSpPr>
          <p:nvPr>
            <p:ph idx="1"/>
          </p:nvPr>
        </p:nvSpPr>
        <p:spPr>
          <a:xfrm>
            <a:off x="616585" y="1113155"/>
            <a:ext cx="11324590" cy="5207000"/>
          </a:xfrm>
          <a:solidFill>
            <a:schemeClr val="bg1"/>
          </a:solidFill>
        </p:spPr>
        <p:txBody>
          <a:bodyPr vert="horz" wrap="square" lIns="91440" tIns="45720" rIns="91440" bIns="45720" anchor="t" anchorCtr="0"/>
          <a:lstStyle/>
          <a:p>
            <a:pPr algn="just" eaLnBrk="1" hangingPunct="1">
              <a:buNone/>
            </a:pPr>
            <a:r>
              <a:rPr lang="zh-CN" altLang="en-US" dirty="0"/>
              <a:t>多对多联系在网状模型中的表示</a:t>
            </a:r>
            <a:endParaRPr lang="zh-CN" altLang="en-US" dirty="0"/>
          </a:p>
          <a:p>
            <a:pPr lvl="1" algn="just" eaLnBrk="1" hangingPunct="1">
              <a:lnSpc>
                <a:spcPct val="140000"/>
              </a:lnSpc>
            </a:pPr>
            <a:r>
              <a:rPr lang="zh-CN" altLang="en-US" dirty="0" smtClean="0"/>
              <a:t> 用</a:t>
            </a:r>
            <a:r>
              <a:rPr lang="zh-CN" altLang="en-US" dirty="0"/>
              <a:t>网状模型</a:t>
            </a:r>
            <a:r>
              <a:rPr lang="zh-CN" altLang="en-US" dirty="0">
                <a:solidFill>
                  <a:srgbClr val="5F9F25"/>
                </a:solidFill>
              </a:rPr>
              <a:t>间接</a:t>
            </a:r>
            <a:r>
              <a:rPr lang="zh-CN" altLang="en-US" dirty="0"/>
              <a:t>表示多对多联系</a:t>
            </a:r>
            <a:endParaRPr lang="zh-CN" altLang="en-US" dirty="0"/>
          </a:p>
          <a:p>
            <a:pPr lvl="1" algn="just" eaLnBrk="1" hangingPunct="1">
              <a:lnSpc>
                <a:spcPct val="140000"/>
              </a:lnSpc>
            </a:pPr>
            <a:r>
              <a:rPr lang="zh-CN" altLang="en-US" dirty="0" smtClean="0"/>
              <a:t> 方法</a:t>
            </a:r>
            <a:r>
              <a:rPr lang="zh-CN" altLang="en-US" dirty="0"/>
              <a:t>：</a:t>
            </a:r>
            <a:endParaRPr lang="zh-CN" altLang="en-US" dirty="0"/>
          </a:p>
          <a:p>
            <a:pPr lvl="1" algn="just" eaLnBrk="1" hangingPunct="1">
              <a:lnSpc>
                <a:spcPct val="140000"/>
              </a:lnSpc>
              <a:buNone/>
            </a:pPr>
            <a:r>
              <a:rPr lang="zh-CN" altLang="en-US" dirty="0"/>
              <a:t>    将多对多联系</a:t>
            </a:r>
            <a:r>
              <a:rPr lang="zh-CN" altLang="en-US" dirty="0">
                <a:solidFill>
                  <a:srgbClr val="5F9F25"/>
                </a:solidFill>
              </a:rPr>
              <a:t>直接</a:t>
            </a:r>
            <a:r>
              <a:rPr lang="zh-CN" altLang="en-US" dirty="0"/>
              <a:t>分解成一对多联系</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026"/>
          <p:cNvSpPr>
            <a:spLocks noGrp="1"/>
          </p:cNvSpPr>
          <p:nvPr>
            <p:ph type="title"/>
          </p:nvPr>
        </p:nvSpPr>
        <p:spPr/>
        <p:txBody>
          <a:bodyPr vert="horz" wrap="square" lIns="91440" tIns="45720" rIns="91440" bIns="45720" anchor="ctr" anchorCtr="0"/>
          <a:lstStyle/>
          <a:p>
            <a:pPr eaLnBrk="1" hangingPunct="1"/>
            <a:r>
              <a:rPr lang="zh-CN" altLang="en-US" sz="3600" dirty="0"/>
              <a:t>网状模型的数据结构（续）</a:t>
            </a:r>
            <a:endParaRPr lang="zh-CN" altLang="en-US" sz="3600" dirty="0"/>
          </a:p>
        </p:txBody>
      </p:sp>
      <p:sp>
        <p:nvSpPr>
          <p:cNvPr id="117762" name="Rectangle 1027"/>
          <p:cNvSpPr>
            <a:spLocks noGrp="1"/>
          </p:cNvSpPr>
          <p:nvPr>
            <p:ph idx="1"/>
          </p:nvPr>
        </p:nvSpPr>
        <p:spPr>
          <a:xfrm>
            <a:off x="911225" y="1002030"/>
            <a:ext cx="11140440" cy="5296535"/>
          </a:xfrm>
          <a:solidFill>
            <a:schemeClr val="bg1"/>
          </a:solidFill>
        </p:spPr>
        <p:txBody>
          <a:bodyPr vert="horz" wrap="square" lIns="91440" tIns="45720" rIns="91440" bIns="45720" anchor="t" anchorCtr="0"/>
          <a:lstStyle/>
          <a:p>
            <a:pPr lvl="1" eaLnBrk="1" hangingPunct="1">
              <a:lnSpc>
                <a:spcPct val="120000"/>
              </a:lnSpc>
              <a:buNone/>
            </a:pPr>
            <a:r>
              <a:rPr lang="zh-CN" altLang="en-US" dirty="0"/>
              <a:t>例如：一个学生可以选修若干门课程，某一课程可以被多个学生选修，学生与课程之间是多对多联系 </a:t>
            </a:r>
            <a:endParaRPr lang="zh-CN" altLang="en-US" dirty="0"/>
          </a:p>
          <a:p>
            <a:pPr lvl="1" eaLnBrk="1" hangingPunct="1">
              <a:lnSpc>
                <a:spcPct val="120000"/>
              </a:lnSpc>
              <a:buSzPct val="75000"/>
            </a:pPr>
            <a:r>
              <a:rPr lang="zh-CN" altLang="en-US" dirty="0"/>
              <a:t>引进一个学生选课的连接记录，由</a:t>
            </a:r>
            <a:r>
              <a:rPr lang="en-US" altLang="zh-CN" dirty="0"/>
              <a:t>5</a:t>
            </a:r>
            <a:r>
              <a:rPr lang="zh-CN" altLang="en-US" dirty="0"/>
              <a:t>个数据项组成</a:t>
            </a:r>
            <a:endParaRPr lang="zh-CN" altLang="en-US" dirty="0"/>
          </a:p>
          <a:p>
            <a:pPr lvl="2" eaLnBrk="1" hangingPunct="1">
              <a:lnSpc>
                <a:spcPct val="120000"/>
              </a:lnSpc>
              <a:buSzPct val="87000"/>
              <a:buFont typeface="Wingdings" panose="05000000000000000000" pitchFamily="2" charset="2"/>
              <a:buChar char="l"/>
            </a:pPr>
            <a:r>
              <a:rPr lang="zh-CN" altLang="en-US" sz="2200" dirty="0"/>
              <a:t>学号</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课程号</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成绩</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选课学期</a:t>
            </a:r>
            <a:endParaRPr lang="en-US" altLang="zh-CN" sz="2200" dirty="0"/>
          </a:p>
          <a:p>
            <a:pPr lvl="2" eaLnBrk="1" hangingPunct="1">
              <a:lnSpc>
                <a:spcPct val="120000"/>
              </a:lnSpc>
              <a:buSzPct val="87000"/>
              <a:buFont typeface="Wingdings" panose="05000000000000000000" pitchFamily="2" charset="2"/>
              <a:buChar char="l"/>
            </a:pPr>
            <a:r>
              <a:rPr lang="zh-CN" altLang="en-US" sz="2200" dirty="0"/>
              <a:t>教学班</a:t>
            </a:r>
            <a:endParaRPr lang="zh-CN" altLang="en-US" sz="2200" dirty="0"/>
          </a:p>
        </p:txBody>
      </p:sp>
      <p:pic>
        <p:nvPicPr>
          <p:cNvPr id="117763" name="图片 3"/>
          <p:cNvPicPr>
            <a:picLocks noChangeAspect="1"/>
          </p:cNvPicPr>
          <p:nvPr/>
        </p:nvPicPr>
        <p:blipFill>
          <a:blip r:embed="rId1"/>
          <a:stretch>
            <a:fillRect/>
          </a:stretch>
        </p:blipFill>
        <p:spPr>
          <a:xfrm>
            <a:off x="4655840" y="3264285"/>
            <a:ext cx="7195800" cy="1584052"/>
          </a:xfrm>
          <a:prstGeom prst="rect">
            <a:avLst/>
          </a:prstGeom>
          <a:noFill/>
          <a:ln w="9525">
            <a:noFill/>
          </a:ln>
        </p:spPr>
      </p:pic>
      <p:sp>
        <p:nvSpPr>
          <p:cNvPr id="117764" name="Rectangle 1027"/>
          <p:cNvSpPr txBox="1"/>
          <p:nvPr/>
        </p:nvSpPr>
        <p:spPr>
          <a:xfrm>
            <a:off x="6084085" y="5121359"/>
            <a:ext cx="5113338" cy="360362"/>
          </a:xfrm>
          <a:prstGeom prst="rect">
            <a:avLst/>
          </a:prstGeom>
          <a:noFill/>
          <a:ln w="9525">
            <a:noFill/>
          </a:ln>
        </p:spPr>
        <p:txBody>
          <a:bodyPr anchor="t" anchorCtr="0"/>
          <a:lstStyle/>
          <a:p>
            <a:pPr marL="342900" indent="-342900">
              <a:lnSpc>
                <a:spcPct val="80000"/>
              </a:lnSpc>
              <a:spcBef>
                <a:spcPct val="20000"/>
              </a:spcBef>
              <a:buFont typeface="Wingdings" panose="05000000000000000000" pitchFamily="2" charset="2"/>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1.14  </a:t>
            </a:r>
            <a:r>
              <a:rPr lang="zh-CN" altLang="en-US" b="1" dirty="0">
                <a:latin typeface="Arial" panose="020B0604020202020204" pitchFamily="34" charset="0"/>
                <a:ea typeface="宋体" panose="02010600030101010101" pitchFamily="2" charset="-122"/>
              </a:rPr>
              <a:t>“学生选课”子系统的网状模型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026"/>
          <p:cNvSpPr>
            <a:spLocks noGrp="1"/>
          </p:cNvSpPr>
          <p:nvPr>
            <p:ph type="title"/>
          </p:nvPr>
        </p:nvSpPr>
        <p:spPr/>
        <p:txBody>
          <a:bodyPr vert="horz" wrap="square" lIns="91440" tIns="45720" rIns="91440" bIns="45720" anchor="ctr" anchorCtr="0">
            <a:normAutofit/>
          </a:bodyPr>
          <a:lstStyle/>
          <a:p>
            <a:pPr eaLnBrk="1" hangingPunct="1"/>
            <a:r>
              <a:rPr lang="en-US" altLang="zh-CN" sz="3600" dirty="0"/>
              <a:t>2. </a:t>
            </a:r>
            <a:r>
              <a:rPr lang="zh-CN" altLang="en-US" sz="3600" dirty="0"/>
              <a:t>网状模型的数据操纵与完整性约束</a:t>
            </a:r>
            <a:endParaRPr lang="zh-CN" altLang="en-US" sz="3600" dirty="0"/>
          </a:p>
        </p:txBody>
      </p:sp>
      <p:sp>
        <p:nvSpPr>
          <p:cNvPr id="118786" name="Rectangle 1027"/>
          <p:cNvSpPr>
            <a:spLocks noGrp="1"/>
          </p:cNvSpPr>
          <p:nvPr>
            <p:ph idx="1"/>
          </p:nvPr>
        </p:nvSpPr>
        <p:spPr>
          <a:xfrm>
            <a:off x="1127760" y="1268730"/>
            <a:ext cx="10721340" cy="5038725"/>
          </a:xfrm>
          <a:solidFill>
            <a:schemeClr val="bg1"/>
          </a:solidFill>
        </p:spPr>
        <p:txBody>
          <a:bodyPr vert="horz" wrap="square" lIns="91440" tIns="45720" rIns="91440" bIns="45720" anchor="t" anchorCtr="0"/>
          <a:lstStyle/>
          <a:p>
            <a:pPr eaLnBrk="1" hangingPunct="1">
              <a:lnSpc>
                <a:spcPct val="140000"/>
              </a:lnSpc>
            </a:pPr>
            <a:r>
              <a:rPr lang="zh-CN" altLang="en-US" dirty="0"/>
              <a:t>网状数据库系统（如</a:t>
            </a:r>
            <a:r>
              <a:rPr lang="en-US" altLang="zh-CN" dirty="0"/>
              <a:t>DBTG</a:t>
            </a:r>
            <a:r>
              <a:rPr lang="zh-CN" altLang="en-US" dirty="0"/>
              <a:t>）对数据操纵加限制，提供了一定的完整性约束</a:t>
            </a:r>
            <a:endParaRPr lang="zh-CN" altLang="en-US" dirty="0"/>
          </a:p>
          <a:p>
            <a:pPr marL="819150" lvl="1" eaLnBrk="1" hangingPunct="1">
              <a:lnSpc>
                <a:spcPct val="140000"/>
              </a:lnSpc>
            </a:pPr>
            <a:r>
              <a:rPr lang="zh-CN" altLang="en-US" dirty="0" smtClean="0"/>
              <a:t> 码</a:t>
            </a:r>
            <a:r>
              <a:rPr lang="zh-CN" altLang="en-US" dirty="0"/>
              <a:t>：唯一标识记录的数据项的集合 </a:t>
            </a:r>
            <a:endParaRPr lang="zh-CN" altLang="en-US" dirty="0"/>
          </a:p>
          <a:p>
            <a:pPr marL="819150" lvl="1" eaLnBrk="1" hangingPunct="1">
              <a:lnSpc>
                <a:spcPct val="140000"/>
              </a:lnSpc>
            </a:pPr>
            <a:r>
              <a:rPr lang="zh-CN" altLang="en-US" dirty="0" smtClean="0"/>
              <a:t> 一</a:t>
            </a:r>
            <a:r>
              <a:rPr lang="zh-CN" altLang="en-US" dirty="0"/>
              <a:t>个联系中双亲记录与子女记录之间是一对多联系</a:t>
            </a:r>
            <a:endParaRPr lang="zh-CN" altLang="en-US" dirty="0"/>
          </a:p>
          <a:p>
            <a:pPr marL="819150" lvl="1" eaLnBrk="1" hangingPunct="1">
              <a:lnSpc>
                <a:spcPct val="140000"/>
              </a:lnSpc>
            </a:pPr>
            <a:r>
              <a:rPr lang="zh-CN" altLang="en-US" dirty="0" smtClean="0"/>
              <a:t> 支持</a:t>
            </a:r>
            <a:r>
              <a:rPr lang="zh-CN" altLang="en-US" dirty="0"/>
              <a:t>双亲记录和子女记录之间某些约束条件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endParaRPr lang="zh-CN" altLang="en-US" sz="3600" dirty="0"/>
          </a:p>
        </p:txBody>
      </p:sp>
      <p:sp>
        <p:nvSpPr>
          <p:cNvPr id="24578" name="Rectangle 3"/>
          <p:cNvSpPr>
            <a:spLocks noGrp="1"/>
          </p:cNvSpPr>
          <p:nvPr>
            <p:ph idx="1"/>
          </p:nvPr>
        </p:nvSpPr>
        <p:spPr>
          <a:xfrm>
            <a:off x="616585" y="1113155"/>
            <a:ext cx="11386820" cy="4901565"/>
          </a:xfrm>
          <a:solidFill>
            <a:schemeClr val="bg1"/>
          </a:solidFill>
        </p:spPr>
        <p:txBody>
          <a:bodyPr vert="horz" wrap="square" lIns="91440" tIns="45720" rIns="91440" bIns="45720" anchor="t" anchorCtr="0">
            <a:normAutofit lnSpcReduction="10000"/>
          </a:bodyPr>
          <a:lstStyle/>
          <a:p>
            <a:pPr lvl="1" eaLnBrk="1" hangingPunct="1">
              <a:lnSpc>
                <a:spcPct val="150000"/>
              </a:lnSpc>
              <a:buNone/>
            </a:pPr>
            <a:r>
              <a:rPr lang="en-US" altLang="zh-CN" sz="3200" dirty="0">
                <a:solidFill>
                  <a:srgbClr val="0066FF"/>
                </a:solidFill>
              </a:rPr>
              <a:t>  1.1 </a:t>
            </a:r>
            <a:r>
              <a:rPr lang="zh-CN" altLang="en-US" sz="2800" dirty="0">
                <a:solidFill>
                  <a:srgbClr val="0066FF"/>
                </a:solidFill>
              </a:rPr>
              <a:t>数据库系统概述</a:t>
            </a:r>
            <a:endParaRPr lang="zh-CN" altLang="en-US" sz="2800" dirty="0">
              <a:solidFill>
                <a:srgbClr val="0066FF"/>
              </a:solidFill>
            </a:endParaRPr>
          </a:p>
          <a:p>
            <a:pPr lvl="1" eaLnBrk="1" hangingPunct="1">
              <a:lnSpc>
                <a:spcPct val="150000"/>
              </a:lnSpc>
              <a:buNone/>
            </a:pPr>
            <a:r>
              <a:rPr lang="en-US" altLang="zh-CN" sz="2800" dirty="0"/>
              <a:t>  1.2  </a:t>
            </a:r>
            <a:r>
              <a:rPr lang="zh-CN" altLang="en-US" sz="2800" dirty="0"/>
              <a:t>数据模型</a:t>
            </a:r>
            <a:endParaRPr lang="zh-CN" altLang="en-US" sz="2800" dirty="0"/>
          </a:p>
          <a:p>
            <a:pPr lvl="1" eaLnBrk="1" hangingPunct="1">
              <a:lnSpc>
                <a:spcPct val="150000"/>
              </a:lnSpc>
              <a:buNone/>
            </a:pPr>
            <a:r>
              <a:rPr lang="en-US" altLang="zh-CN" sz="2800" dirty="0"/>
              <a:t>  1.3  </a:t>
            </a:r>
            <a:r>
              <a:rPr lang="zh-CN" altLang="en-US" sz="2800" dirty="0"/>
              <a:t>数据库系统的三级模式结构</a:t>
            </a:r>
            <a:endParaRPr lang="zh-CN" altLang="en-US" sz="2800" dirty="0"/>
          </a:p>
          <a:p>
            <a:pPr lvl="1" eaLnBrk="1" hangingPunct="1">
              <a:lnSpc>
                <a:spcPct val="150000"/>
              </a:lnSpc>
              <a:buNone/>
            </a:pPr>
            <a:r>
              <a:rPr lang="en-US" altLang="zh-CN" sz="2800" dirty="0"/>
              <a:t>  1.4  </a:t>
            </a:r>
            <a:r>
              <a:rPr lang="zh-CN" altLang="en-US" sz="2800" dirty="0"/>
              <a:t>数据库系统的组成</a:t>
            </a:r>
            <a:endParaRPr lang="en-US" altLang="zh-CN" sz="2800" dirty="0"/>
          </a:p>
          <a:p>
            <a:pPr lvl="1" eaLnBrk="1" hangingPunct="1">
              <a:lnSpc>
                <a:spcPct val="150000"/>
              </a:lnSpc>
              <a:buNone/>
            </a:pPr>
            <a:r>
              <a:rPr lang="en-US" altLang="zh-CN" sz="3200" dirty="0">
                <a:sym typeface="Calibri" panose="020F0502020204030204" pitchFamily="34" charset="0"/>
              </a:rPr>
              <a:t>* </a:t>
            </a:r>
            <a:r>
              <a:rPr lang="en-US" altLang="zh-CN" sz="2800" dirty="0"/>
              <a:t>1.5  </a:t>
            </a:r>
            <a:r>
              <a:rPr lang="zh-CN" altLang="en-US" sz="2800" dirty="0"/>
              <a:t>数据库系统的体系结构</a:t>
            </a:r>
            <a:endParaRPr lang="en-US" altLang="zh-CN" sz="2800" dirty="0"/>
          </a:p>
          <a:p>
            <a:pPr lvl="1" eaLnBrk="1" hangingPunct="1">
              <a:lnSpc>
                <a:spcPct val="150000"/>
              </a:lnSpc>
              <a:buNone/>
            </a:pPr>
            <a:r>
              <a:rPr lang="en-US" altLang="zh-CN" sz="2800" dirty="0"/>
              <a:t>  </a:t>
            </a:r>
            <a:r>
              <a:rPr lang="zh-CN" altLang="en-US" sz="2800" dirty="0"/>
              <a:t>本章小结</a:t>
            </a:r>
            <a:endParaRPr lang="zh-CN"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网状模型的优缺点</a:t>
            </a:r>
            <a:endParaRPr lang="zh-CN" altLang="en-US" sz="3600" dirty="0"/>
          </a:p>
        </p:txBody>
      </p:sp>
      <p:sp>
        <p:nvSpPr>
          <p:cNvPr id="119810" name="Rectangle 3"/>
          <p:cNvSpPr>
            <a:spLocks noGrp="1"/>
          </p:cNvSpPr>
          <p:nvPr>
            <p:ph idx="1"/>
          </p:nvPr>
        </p:nvSpPr>
        <p:spPr>
          <a:xfrm>
            <a:off x="1271270" y="1125855"/>
            <a:ext cx="10589260" cy="5125720"/>
          </a:xfrm>
          <a:solidFill>
            <a:schemeClr val="bg1"/>
          </a:solidFill>
        </p:spPr>
        <p:txBody>
          <a:bodyPr vert="horz" wrap="square" lIns="91440" tIns="45720" rIns="91440" bIns="45720" anchor="t" anchorCtr="0"/>
          <a:lstStyle/>
          <a:p>
            <a:pPr algn="just" eaLnBrk="1" hangingPunct="1">
              <a:lnSpc>
                <a:spcPct val="90000"/>
              </a:lnSpc>
              <a:spcBef>
                <a:spcPct val="0"/>
              </a:spcBef>
            </a:pPr>
            <a:r>
              <a:rPr lang="zh-CN" altLang="en-US" dirty="0"/>
              <a:t>优点</a:t>
            </a:r>
            <a:endParaRPr lang="zh-CN" altLang="en-US" dirty="0"/>
          </a:p>
          <a:p>
            <a:pPr lvl="1" algn="just" eaLnBrk="1" hangingPunct="1">
              <a:lnSpc>
                <a:spcPct val="120000"/>
              </a:lnSpc>
              <a:spcBef>
                <a:spcPct val="0"/>
              </a:spcBef>
            </a:pPr>
            <a:r>
              <a:rPr lang="zh-CN" altLang="en-US" dirty="0" smtClean="0"/>
              <a:t> 能够</a:t>
            </a:r>
            <a:r>
              <a:rPr lang="zh-CN" altLang="en-US" dirty="0"/>
              <a:t>更直接地描述现实世界，如一个结点可以有多个双亲</a:t>
            </a:r>
            <a:r>
              <a:rPr lang="zh-CN" altLang="zh-CN" dirty="0"/>
              <a:t>，结点之间可以有多种联系</a:t>
            </a:r>
            <a:endParaRPr lang="zh-CN" altLang="en-US" dirty="0"/>
          </a:p>
          <a:p>
            <a:pPr lvl="1" algn="just" eaLnBrk="1" hangingPunct="1">
              <a:lnSpc>
                <a:spcPct val="120000"/>
              </a:lnSpc>
              <a:spcBef>
                <a:spcPct val="0"/>
              </a:spcBef>
            </a:pPr>
            <a:r>
              <a:rPr lang="zh-CN" altLang="en-US" dirty="0" smtClean="0"/>
              <a:t> 具有</a:t>
            </a:r>
            <a:r>
              <a:rPr lang="zh-CN" altLang="en-US" dirty="0"/>
              <a:t>良好的性能，存取效率较高</a:t>
            </a:r>
            <a:endParaRPr lang="zh-CN" altLang="en-US" dirty="0"/>
          </a:p>
          <a:p>
            <a:pPr eaLnBrk="1" hangingPunct="1">
              <a:lnSpc>
                <a:spcPct val="90000"/>
              </a:lnSpc>
              <a:spcBef>
                <a:spcPct val="0"/>
              </a:spcBef>
            </a:pPr>
            <a:r>
              <a:rPr lang="zh-CN" altLang="en-US" dirty="0"/>
              <a:t>缺点</a:t>
            </a:r>
            <a:endParaRPr lang="zh-CN" altLang="en-US" dirty="0"/>
          </a:p>
          <a:p>
            <a:pPr lvl="1" eaLnBrk="1" hangingPunct="1">
              <a:lnSpc>
                <a:spcPct val="140000"/>
              </a:lnSpc>
              <a:spcBef>
                <a:spcPct val="0"/>
              </a:spcBef>
            </a:pPr>
            <a:r>
              <a:rPr lang="zh-CN" altLang="en-US" dirty="0" smtClean="0"/>
              <a:t> 结构</a:t>
            </a:r>
            <a:r>
              <a:rPr lang="zh-CN" altLang="en-US" dirty="0"/>
              <a:t>比较复杂，随着应用环境的扩大，数据库结构就变得越来越复杂，不利于最终用户掌握</a:t>
            </a:r>
            <a:endParaRPr lang="zh-CN" altLang="en-US" dirty="0"/>
          </a:p>
          <a:p>
            <a:pPr lvl="1" eaLnBrk="1" hangingPunct="1">
              <a:lnSpc>
                <a:spcPct val="140000"/>
              </a:lnSpc>
              <a:spcBef>
                <a:spcPct val="0"/>
              </a:spcBef>
            </a:pPr>
            <a:r>
              <a:rPr lang="en-US" altLang="zh-CN" dirty="0" smtClean="0"/>
              <a:t> DDL</a:t>
            </a:r>
            <a:r>
              <a:rPr lang="zh-CN" altLang="en-US" dirty="0"/>
              <a:t>、</a:t>
            </a:r>
            <a:r>
              <a:rPr lang="en-US" altLang="zh-CN" dirty="0"/>
              <a:t>DML</a:t>
            </a:r>
            <a:r>
              <a:rPr lang="zh-CN" altLang="en-US" dirty="0"/>
              <a:t>语言复杂，</a:t>
            </a:r>
            <a:r>
              <a:rPr lang="zh-CN" altLang="zh-CN" dirty="0"/>
              <a:t>要嵌入某一种高级语言</a:t>
            </a:r>
            <a:r>
              <a:rPr lang="zh-CN" altLang="en-US" dirty="0"/>
              <a:t>中，用户不容易使用</a:t>
            </a:r>
            <a:endParaRPr lang="en-US" altLang="zh-CN" dirty="0"/>
          </a:p>
          <a:p>
            <a:pPr lvl="1" eaLnBrk="1" hangingPunct="1">
              <a:lnSpc>
                <a:spcPct val="140000"/>
              </a:lnSpc>
              <a:spcBef>
                <a:spcPct val="0"/>
              </a:spcBef>
            </a:pPr>
            <a:r>
              <a:rPr lang="zh-CN" altLang="en-US" dirty="0" smtClean="0"/>
              <a:t> 记录</a:t>
            </a:r>
            <a:r>
              <a:rPr lang="zh-CN" altLang="en-US" dirty="0"/>
              <a:t>之间联系是通过存取路径实现，用户必须了解系统结构的细节</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050"/>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endParaRPr lang="zh-CN" altLang="en-US" sz="3600" dirty="0"/>
          </a:p>
        </p:txBody>
      </p:sp>
      <p:sp>
        <p:nvSpPr>
          <p:cNvPr id="120834" name="Rectangle 2051"/>
          <p:cNvSpPr>
            <a:spLocks noGrp="1"/>
          </p:cNvSpPr>
          <p:nvPr>
            <p:ph idx="1"/>
          </p:nvPr>
        </p:nvSpPr>
        <p:spPr>
          <a:xfrm>
            <a:off x="2279650" y="1098550"/>
            <a:ext cx="9591040" cy="5203190"/>
          </a:xfrm>
          <a:solidFill>
            <a:schemeClr val="bg1"/>
          </a:solidFill>
        </p:spPr>
        <p:txBody>
          <a:bodyPr vert="horz" wrap="square" lIns="91440" tIns="45720" rIns="91440" bIns="45720" anchor="t" anchorCtr="0"/>
          <a:lstStyle/>
          <a:p>
            <a:pPr eaLnBrk="1" hangingPunct="1">
              <a:lnSpc>
                <a:spcPct val="130000"/>
              </a:lnSpc>
              <a:buNone/>
            </a:pPr>
            <a:r>
              <a:rPr lang="zh-CN" altLang="en-US" dirty="0"/>
              <a:t>  </a:t>
            </a:r>
            <a:r>
              <a:rPr lang="en-US" altLang="zh-CN" dirty="0"/>
              <a:t>1.2.1  </a:t>
            </a:r>
            <a:r>
              <a:rPr lang="zh-CN" altLang="en-US" dirty="0"/>
              <a:t>数据建模</a:t>
            </a:r>
            <a:endParaRPr lang="zh-CN" altLang="en-US" dirty="0"/>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t>  </a:t>
            </a:r>
            <a:r>
              <a:rPr lang="en-US" altLang="zh-CN" dirty="0"/>
              <a:t>1.2.3  </a:t>
            </a:r>
            <a:r>
              <a:rPr lang="zh-CN" altLang="en-US" dirty="0"/>
              <a:t>数据模型的三要素</a:t>
            </a:r>
            <a:endParaRPr lang="zh-CN" altLang="en-US" dirty="0"/>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1.2.6  </a:t>
            </a:r>
            <a:r>
              <a:rPr lang="zh-CN" altLang="en-US" dirty="0">
                <a:solidFill>
                  <a:srgbClr val="00B050"/>
                </a:solidFill>
              </a:rPr>
              <a:t>关系模型</a:t>
            </a:r>
            <a:endParaRPr lang="en-US" altLang="zh-CN" dirty="0">
              <a:solidFill>
                <a:srgbClr val="00B050"/>
              </a:solidFill>
            </a:endParaRPr>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026"/>
          <p:cNvSpPr>
            <a:spLocks noGrp="1"/>
          </p:cNvSpPr>
          <p:nvPr>
            <p:ph type="title"/>
          </p:nvPr>
        </p:nvSpPr>
        <p:spPr/>
        <p:txBody>
          <a:bodyPr vert="horz" wrap="square" lIns="91440" tIns="45720" rIns="91440" bIns="45720" anchor="ctr" anchorCtr="0"/>
          <a:lstStyle/>
          <a:p>
            <a:pPr eaLnBrk="1" hangingPunct="1"/>
            <a:r>
              <a:rPr lang="en-US" altLang="zh-CN" sz="3600" dirty="0"/>
              <a:t>1.2.6 </a:t>
            </a:r>
            <a:r>
              <a:rPr lang="zh-CN" altLang="en-US" sz="3600" dirty="0"/>
              <a:t>关系模型</a:t>
            </a:r>
            <a:endParaRPr lang="zh-CN" altLang="en-US" sz="3600" dirty="0"/>
          </a:p>
        </p:txBody>
      </p:sp>
      <p:sp>
        <p:nvSpPr>
          <p:cNvPr id="121858" name="Rectangle 1027"/>
          <p:cNvSpPr>
            <a:spLocks noGrp="1"/>
          </p:cNvSpPr>
          <p:nvPr>
            <p:ph idx="1"/>
          </p:nvPr>
        </p:nvSpPr>
        <p:spPr>
          <a:xfrm>
            <a:off x="1415415" y="1098550"/>
            <a:ext cx="10542270" cy="5232400"/>
          </a:xfrm>
          <a:solidFill>
            <a:schemeClr val="bg1"/>
          </a:solidFill>
        </p:spPr>
        <p:txBody>
          <a:bodyPr vert="horz" wrap="square" lIns="91440" tIns="45720" rIns="91440" bIns="45720" anchor="t" anchorCtr="0"/>
          <a:lstStyle/>
          <a:p>
            <a:pPr eaLnBrk="1" hangingPunct="1">
              <a:lnSpc>
                <a:spcPct val="180000"/>
              </a:lnSpc>
            </a:pPr>
            <a:r>
              <a:rPr lang="zh-CN" altLang="en-US" dirty="0"/>
              <a:t>关系数据库系统采用关系模型作为数据的组织方式 </a:t>
            </a:r>
            <a:endParaRPr lang="zh-CN" altLang="en-US" dirty="0"/>
          </a:p>
          <a:p>
            <a:pPr eaLnBrk="1" hangingPunct="1">
              <a:lnSpc>
                <a:spcPct val="180000"/>
              </a:lnSpc>
            </a:pPr>
            <a:r>
              <a:rPr lang="en-US" altLang="zh-CN" dirty="0"/>
              <a:t>1970</a:t>
            </a:r>
            <a:r>
              <a:rPr lang="zh-CN" altLang="en-US" dirty="0"/>
              <a:t>年美国</a:t>
            </a:r>
            <a:r>
              <a:rPr lang="en-US" altLang="zh-CN" dirty="0"/>
              <a:t>IBM</a:t>
            </a:r>
            <a:r>
              <a:rPr lang="zh-CN" altLang="en-US" dirty="0"/>
              <a:t>公司</a:t>
            </a:r>
            <a:r>
              <a:rPr lang="en-US" altLang="zh-CN" dirty="0"/>
              <a:t>San Jose</a:t>
            </a:r>
            <a:r>
              <a:rPr lang="zh-CN" altLang="en-US" dirty="0"/>
              <a:t>研究室的研究员</a:t>
            </a:r>
            <a:r>
              <a:rPr lang="en-US" altLang="zh-CN" dirty="0"/>
              <a:t>E.F.Codd</a:t>
            </a:r>
            <a:r>
              <a:rPr lang="zh-CN" altLang="en-US" dirty="0"/>
              <a:t>首次提出了数据库系统的关系模型 </a:t>
            </a:r>
            <a:endParaRPr lang="zh-CN" altLang="en-US" dirty="0"/>
          </a:p>
          <a:p>
            <a:pPr eaLnBrk="1" hangingPunct="1">
              <a:lnSpc>
                <a:spcPct val="180000"/>
              </a:lnSpc>
            </a:pPr>
            <a:r>
              <a:rPr lang="en-US" altLang="zh-CN" dirty="0"/>
              <a:t>1980</a:t>
            </a:r>
            <a:r>
              <a:rPr lang="zh-CN" altLang="zh-CN" dirty="0"/>
              <a:t>年代以来，</a:t>
            </a:r>
            <a:r>
              <a:rPr lang="zh-CN" altLang="en-US" dirty="0"/>
              <a:t>计算机厂商新推出的数据库管理系统几乎都支持关系模型 </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p:cNvSpPr>
          <p:nvPr>
            <p:ph type="title"/>
          </p:nvPr>
        </p:nvSpPr>
        <p:spPr>
          <a:xfrm>
            <a:off x="2438400" y="188913"/>
            <a:ext cx="7391400" cy="563562"/>
          </a:xfrm>
        </p:spPr>
        <p:txBody>
          <a:bodyPr vert="horz" wrap="square" lIns="91440" tIns="45720" rIns="91440" bIns="45720" anchor="ctr" anchorCtr="0">
            <a:normAutofit fontScale="90000"/>
          </a:bodyPr>
          <a:lstStyle/>
          <a:p>
            <a:pPr algn="ctr"/>
            <a:r>
              <a:rPr lang="en-US" altLang="zh-CN" sz="3600" b="1" dirty="0">
                <a:solidFill>
                  <a:schemeClr val="bg1"/>
                </a:solidFill>
                <a:latin typeface="Arial" panose="020B0604020202020204" pitchFamily="34" charset="0"/>
                <a:ea typeface="宋体" panose="02010600030101010101" pitchFamily="2" charset="-122"/>
              </a:rPr>
              <a:t>1.  </a:t>
            </a:r>
            <a:r>
              <a:rPr lang="zh-CN" altLang="en-US" sz="3600" b="1" dirty="0">
                <a:solidFill>
                  <a:schemeClr val="bg1"/>
                </a:solidFill>
                <a:latin typeface="Arial" panose="020B0604020202020204" pitchFamily="34" charset="0"/>
                <a:ea typeface="宋体" panose="02010600030101010101" pitchFamily="2" charset="-122"/>
              </a:rPr>
              <a:t>关系模型的数据结构 </a:t>
            </a:r>
            <a:endParaRPr lang="zh-CN" altLang="en-US" sz="3600" b="1" dirty="0">
              <a:solidFill>
                <a:schemeClr val="bg1"/>
              </a:solidFill>
              <a:latin typeface="Arial" panose="020B0604020202020204" pitchFamily="34" charset="0"/>
              <a:ea typeface="宋体" panose="02010600030101010101" pitchFamily="2" charset="-122"/>
            </a:endParaRPr>
          </a:p>
        </p:txBody>
      </p:sp>
      <p:sp>
        <p:nvSpPr>
          <p:cNvPr id="122883" name="Rectangle 1027"/>
          <p:cNvSpPr>
            <a:spLocks noGrp="1"/>
          </p:cNvSpPr>
          <p:nvPr>
            <p:ph type="body" sz="half" idx="1"/>
          </p:nvPr>
        </p:nvSpPr>
        <p:spPr>
          <a:xfrm>
            <a:off x="1199456" y="861220"/>
            <a:ext cx="10081120" cy="1752599"/>
          </a:xfrm>
          <a:solidFill>
            <a:schemeClr val="bg1"/>
          </a:solidFill>
        </p:spPr>
        <p:txBody>
          <a:bodyPr vert="horz" wrap="square" lIns="91440" tIns="45720" rIns="91440" bIns="45720" anchor="t" anchorCtr="0">
            <a:noAutofit/>
          </a:bodyPr>
          <a:lstStyle/>
          <a:p>
            <a:pPr fontAlgn="base">
              <a:lnSpc>
                <a:spcPct val="150000"/>
              </a:lnSpc>
              <a:spcBef>
                <a:spcPct val="20000"/>
              </a:spcBef>
              <a:spcAft>
                <a:spcPct val="0"/>
              </a:spcAft>
              <a:buClrTx/>
              <a:buSzPct val="100000"/>
              <a:buFont typeface="Wingdings" panose="05000000000000000000" pitchFamily="2" charset="2"/>
              <a:buChar char="n"/>
            </a:pPr>
            <a:r>
              <a:rPr lang="zh-CN" altLang="en-US" sz="2400" b="1" dirty="0" smtClean="0">
                <a:latin typeface="Arial" panose="020B0604020202020204" pitchFamily="34" charset="0"/>
                <a:ea typeface="宋体" panose="02010600030101010101" pitchFamily="2" charset="-122"/>
              </a:rPr>
              <a:t> 从</a:t>
            </a:r>
            <a:r>
              <a:rPr lang="zh-CN" altLang="en-US" sz="2400" b="1" dirty="0">
                <a:latin typeface="Arial" panose="020B0604020202020204" pitchFamily="34" charset="0"/>
                <a:ea typeface="宋体" panose="02010600030101010101" pitchFamily="2" charset="-122"/>
              </a:rPr>
              <a:t>用户观点看，</a:t>
            </a:r>
            <a:r>
              <a:rPr lang="zh-CN" altLang="zh-CN" sz="2400" b="1" dirty="0">
                <a:latin typeface="Arial" panose="020B0604020202020204" pitchFamily="34" charset="0"/>
                <a:ea typeface="宋体" panose="02010600030101010101" pitchFamily="2" charset="-122"/>
              </a:rPr>
              <a:t>关系模型由一组关系组成</a:t>
            </a:r>
            <a:endParaRPr lang="en-US" altLang="zh-CN" sz="2400" b="1" dirty="0">
              <a:latin typeface="Arial" panose="020B0604020202020204" pitchFamily="34" charset="0"/>
              <a:ea typeface="宋体" panose="02010600030101010101" pitchFamily="2" charset="-122"/>
            </a:endParaRPr>
          </a:p>
          <a:p>
            <a:pPr fontAlgn="base">
              <a:lnSpc>
                <a:spcPct val="150000"/>
              </a:lnSpc>
              <a:spcBef>
                <a:spcPct val="20000"/>
              </a:spcBef>
              <a:spcAft>
                <a:spcPct val="0"/>
              </a:spcAft>
              <a:buClrTx/>
              <a:buSzPct val="100000"/>
              <a:buFont typeface="Wingdings" panose="05000000000000000000" pitchFamily="2" charset="2"/>
              <a:buChar char="n"/>
            </a:pPr>
            <a:r>
              <a:rPr lang="en-US" altLang="zh-CN" sz="2400" b="1" dirty="0" smtClean="0">
                <a:latin typeface="Arial" panose="020B0604020202020204" pitchFamily="34" charset="0"/>
                <a:ea typeface="宋体" panose="02010600030101010101" pitchFamily="2" charset="-122"/>
              </a:rPr>
              <a:t> </a:t>
            </a:r>
            <a:r>
              <a:rPr lang="zh-CN" altLang="zh-CN" sz="2400" b="1" dirty="0" smtClean="0">
                <a:latin typeface="Arial" panose="020B0604020202020204" pitchFamily="34" charset="0"/>
                <a:ea typeface="宋体" panose="02010600030101010101" pitchFamily="2" charset="-122"/>
              </a:rPr>
              <a:t>每个</a:t>
            </a:r>
            <a:r>
              <a:rPr lang="zh-CN" altLang="zh-CN" sz="2400" b="1" dirty="0">
                <a:latin typeface="Arial" panose="020B0604020202020204" pitchFamily="34" charset="0"/>
                <a:ea typeface="宋体" panose="02010600030101010101" pitchFamily="2" charset="-122"/>
              </a:rPr>
              <a:t>关系的数据结构是一张规范化的二维表</a:t>
            </a:r>
            <a:endParaRPr lang="zh-CN" altLang="en-US" sz="2400" b="1" dirty="0">
              <a:latin typeface="Arial" panose="020B0604020202020204" pitchFamily="34" charset="0"/>
              <a:ea typeface="宋体" panose="02010600030101010101" pitchFamily="2" charset="-122"/>
            </a:endParaRPr>
          </a:p>
        </p:txBody>
      </p:sp>
      <p:sp>
        <p:nvSpPr>
          <p:cNvPr id="122884" name="Text Box 1224"/>
          <p:cNvSpPr txBox="1"/>
          <p:nvPr/>
        </p:nvSpPr>
        <p:spPr>
          <a:xfrm>
            <a:off x="1743073" y="2225675"/>
            <a:ext cx="1731963" cy="461963"/>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sz="2400" b="1" dirty="0"/>
              <a:t>学生登记表</a:t>
            </a:r>
            <a:endParaRPr lang="zh-CN" altLang="en-US" sz="2400" b="1" dirty="0"/>
          </a:p>
        </p:txBody>
      </p:sp>
      <p:sp>
        <p:nvSpPr>
          <p:cNvPr id="122885" name="AutoShape 1285"/>
          <p:cNvSpPr/>
          <p:nvPr/>
        </p:nvSpPr>
        <p:spPr>
          <a:xfrm>
            <a:off x="4799856" y="2385708"/>
            <a:ext cx="914400" cy="461963"/>
          </a:xfrm>
          <a:prstGeom prst="wedgeRectCallout">
            <a:avLst>
              <a:gd name="adj1" fmla="val -127741"/>
              <a:gd name="adj2" fmla="val 12630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属性</a:t>
            </a:r>
            <a:endParaRPr lang="zh-CN" altLang="en-US" b="1" dirty="0">
              <a:latin typeface="Arial" panose="020B0604020202020204" pitchFamily="34" charset="0"/>
              <a:ea typeface="宋体" panose="02010600030101010101" pitchFamily="2" charset="-122"/>
            </a:endParaRPr>
          </a:p>
        </p:txBody>
      </p:sp>
      <p:sp>
        <p:nvSpPr>
          <p:cNvPr id="122886" name="AutoShape 1286"/>
          <p:cNvSpPr/>
          <p:nvPr/>
        </p:nvSpPr>
        <p:spPr>
          <a:xfrm>
            <a:off x="9264352" y="2847671"/>
            <a:ext cx="914400" cy="609600"/>
          </a:xfrm>
          <a:prstGeom prst="wedgeRectCallout">
            <a:avLst>
              <a:gd name="adj1" fmla="val -72924"/>
              <a:gd name="adj2" fmla="val 18094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元组</a:t>
            </a:r>
            <a:endParaRPr lang="zh-CN" altLang="en-US" b="1" dirty="0">
              <a:latin typeface="Arial" panose="020B0604020202020204" pitchFamily="34" charset="0"/>
              <a:ea typeface="宋体" panose="02010600030101010101" pitchFamily="2" charset="-122"/>
            </a:endParaRPr>
          </a:p>
        </p:txBody>
      </p:sp>
      <p:sp>
        <p:nvSpPr>
          <p:cNvPr id="122887" name="矩形 4"/>
          <p:cNvSpPr/>
          <p:nvPr/>
        </p:nvSpPr>
        <p:spPr>
          <a:xfrm>
            <a:off x="3432014" y="5948998"/>
            <a:ext cx="5904656" cy="461665"/>
          </a:xfrm>
          <a:prstGeom prst="rect">
            <a:avLst/>
          </a:prstGeom>
          <a:solidFill>
            <a:schemeClr val="bg1"/>
          </a:solidFill>
          <a:ln w="9525">
            <a:noFill/>
          </a:ln>
        </p:spPr>
        <p:txBody>
          <a:bodyPr wrap="square" anchor="t" anchorCtr="0">
            <a:spAutoFit/>
          </a:bodyPr>
          <a:lstStyle/>
          <a:p>
            <a:pPr indent="1371600" algn="just" eaLnBrk="0" hangingPunct="0"/>
            <a:r>
              <a:rPr lang="zh-CN" altLang="zh-CN" b="1" dirty="0"/>
              <a:t>表</a:t>
            </a:r>
            <a:r>
              <a:rPr lang="en-US" altLang="zh-CN" b="1" dirty="0"/>
              <a:t>1.2  </a:t>
            </a:r>
            <a:r>
              <a:rPr lang="zh-CN" altLang="zh-CN" b="1" dirty="0"/>
              <a:t>关系模型的数据结构示</a:t>
            </a:r>
            <a:r>
              <a:rPr lang="zh-CN" altLang="en-US" b="1" dirty="0"/>
              <a:t>例：学生表</a:t>
            </a:r>
            <a:endParaRPr lang="zh-CN" altLang="zh-CN" sz="2400" b="1" dirty="0"/>
          </a:p>
        </p:txBody>
      </p:sp>
      <p:pic>
        <p:nvPicPr>
          <p:cNvPr id="5" name="图片 4"/>
          <p:cNvPicPr>
            <a:picLocks noChangeAspect="1"/>
          </p:cNvPicPr>
          <p:nvPr/>
        </p:nvPicPr>
        <p:blipFill>
          <a:blip r:embed="rId1"/>
          <a:stretch>
            <a:fillRect/>
          </a:stretch>
        </p:blipFill>
        <p:spPr>
          <a:xfrm>
            <a:off x="3791744" y="3152471"/>
            <a:ext cx="5256064" cy="2760967"/>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026"/>
          <p:cNvSpPr>
            <a:spLocks noGrp="1"/>
          </p:cNvSpPr>
          <p:nvPr>
            <p:ph type="title"/>
          </p:nvPr>
        </p:nvSpPr>
        <p:spPr/>
        <p:txBody>
          <a:bodyPr vert="horz" wrap="square" lIns="91440" tIns="45720" rIns="91440" bIns="45720" anchor="ctr" anchorCtr="0"/>
          <a:lstStyle/>
          <a:p>
            <a:pPr eaLnBrk="1" hangingPunct="1"/>
            <a:r>
              <a:rPr lang="zh-CN" altLang="en-US" sz="3600" dirty="0"/>
              <a:t>关系模型的数据结构（续）</a:t>
            </a:r>
            <a:endParaRPr lang="zh-CN" altLang="en-US" sz="3600" dirty="0"/>
          </a:p>
        </p:txBody>
      </p:sp>
      <p:sp>
        <p:nvSpPr>
          <p:cNvPr id="123906" name="Rectangle 1027"/>
          <p:cNvSpPr>
            <a:spLocks noGrp="1"/>
          </p:cNvSpPr>
          <p:nvPr>
            <p:ph idx="1"/>
          </p:nvPr>
        </p:nvSpPr>
        <p:spPr>
          <a:xfrm>
            <a:off x="1199515" y="1098550"/>
            <a:ext cx="10693400" cy="5211445"/>
          </a:xfrm>
          <a:solidFill>
            <a:schemeClr val="bg1"/>
          </a:solidFill>
        </p:spPr>
        <p:txBody>
          <a:bodyPr vert="horz" wrap="square" lIns="91440" tIns="45720" rIns="91440" bIns="45720" anchor="t" anchorCtr="0"/>
          <a:lstStyle/>
          <a:p>
            <a:pPr lvl="1" algn="just" eaLnBrk="1" hangingPunct="1">
              <a:lnSpc>
                <a:spcPct val="130000"/>
              </a:lnSpc>
              <a:spcBef>
                <a:spcPct val="0"/>
              </a:spcBef>
            </a:pPr>
            <a:r>
              <a:rPr lang="zh-CN" altLang="en-US" dirty="0"/>
              <a:t>关系（</a:t>
            </a:r>
            <a:r>
              <a:rPr lang="en-US" altLang="zh-CN" dirty="0"/>
              <a:t>relation</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一个关系对应通常说的一张表</a:t>
            </a:r>
            <a:endParaRPr lang="zh-CN" altLang="en-US" sz="2200" dirty="0"/>
          </a:p>
          <a:p>
            <a:pPr lvl="1" algn="just" eaLnBrk="1" hangingPunct="1">
              <a:lnSpc>
                <a:spcPct val="130000"/>
              </a:lnSpc>
              <a:spcBef>
                <a:spcPct val="0"/>
              </a:spcBef>
            </a:pPr>
            <a:r>
              <a:rPr lang="zh-CN" altLang="en-US" dirty="0"/>
              <a:t>元组（</a:t>
            </a:r>
            <a:r>
              <a:rPr lang="en-US" altLang="zh-CN" dirty="0"/>
              <a:t>tuple</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表中的一行即为一个元组</a:t>
            </a:r>
            <a:endParaRPr lang="zh-CN" altLang="en-US" sz="2200" dirty="0"/>
          </a:p>
          <a:p>
            <a:pPr lvl="1" algn="just" eaLnBrk="1" hangingPunct="1">
              <a:lnSpc>
                <a:spcPct val="130000"/>
              </a:lnSpc>
              <a:spcBef>
                <a:spcPct val="0"/>
              </a:spcBef>
            </a:pPr>
            <a:r>
              <a:rPr lang="zh-CN" altLang="en-US" dirty="0"/>
              <a:t>属性（</a:t>
            </a:r>
            <a:r>
              <a:rPr lang="en-US" altLang="zh-CN" dirty="0"/>
              <a:t>attribute</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表中的一列即为一个属性，给每一个属性起一个名称即属性名</a:t>
            </a:r>
            <a:endParaRPr lang="en-US" altLang="zh-CN" sz="2200" dirty="0"/>
          </a:p>
          <a:p>
            <a:pPr lvl="1" algn="just" eaLnBrk="1" hangingPunct="1">
              <a:lnSpc>
                <a:spcPct val="130000"/>
              </a:lnSpc>
              <a:spcBef>
                <a:spcPct val="0"/>
              </a:spcBef>
            </a:pPr>
            <a:r>
              <a:rPr lang="zh-CN" altLang="en-US" dirty="0"/>
              <a:t>码（</a:t>
            </a:r>
            <a:r>
              <a:rPr lang="en-US" altLang="zh-CN" dirty="0"/>
              <a:t>key</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又称</a:t>
            </a:r>
            <a:r>
              <a:rPr lang="zh-CN" altLang="zh-CN" sz="2200" dirty="0"/>
              <a:t>码键或键</a:t>
            </a:r>
            <a:r>
              <a:rPr lang="zh-CN" altLang="en-US" sz="2200" dirty="0"/>
              <a:t>。表</a:t>
            </a:r>
            <a:r>
              <a:rPr lang="zh-CN" altLang="zh-CN" sz="2200" dirty="0"/>
              <a:t>中的某一个属性或一组属性</a:t>
            </a:r>
            <a:r>
              <a:rPr lang="zh-CN" altLang="en-US" sz="2200" dirty="0"/>
              <a:t>，它的值可以唯一确定一个元组</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p:txBody>
          <a:bodyPr vert="horz" wrap="square" lIns="91440" tIns="45720" rIns="91440" bIns="45720" anchor="ctr" anchorCtr="0"/>
          <a:lstStyle/>
          <a:p>
            <a:pPr eaLnBrk="1" hangingPunct="1"/>
            <a:r>
              <a:rPr lang="zh-CN" altLang="en-US" sz="3600" dirty="0"/>
              <a:t>关系模型的数据结构（续）</a:t>
            </a:r>
            <a:endParaRPr lang="zh-CN" altLang="en-US" sz="3600" dirty="0"/>
          </a:p>
        </p:txBody>
      </p:sp>
      <p:sp>
        <p:nvSpPr>
          <p:cNvPr id="124930" name="Rectangle 3"/>
          <p:cNvSpPr>
            <a:spLocks noGrp="1"/>
          </p:cNvSpPr>
          <p:nvPr>
            <p:ph idx="1"/>
          </p:nvPr>
        </p:nvSpPr>
        <p:spPr>
          <a:xfrm>
            <a:off x="1631315" y="1196975"/>
            <a:ext cx="10301605" cy="4958715"/>
          </a:xfrm>
          <a:solidFill>
            <a:schemeClr val="bg1"/>
          </a:solidFill>
        </p:spPr>
        <p:txBody>
          <a:bodyPr vert="horz" wrap="square" lIns="91440" tIns="45720" rIns="91440" bIns="45720" anchor="t" anchorCtr="0"/>
          <a:lstStyle/>
          <a:p>
            <a:pPr lvl="1" algn="just" eaLnBrk="1" hangingPunct="1">
              <a:lnSpc>
                <a:spcPct val="120000"/>
              </a:lnSpc>
            </a:pPr>
            <a:r>
              <a:rPr lang="zh-CN" altLang="en-US" dirty="0"/>
              <a:t>域（</a:t>
            </a:r>
            <a:r>
              <a:rPr lang="en-US" altLang="zh-CN" dirty="0"/>
              <a:t>domain</a:t>
            </a:r>
            <a:r>
              <a:rPr lang="zh-CN" altLang="en-US" dirty="0"/>
              <a:t>）</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是一组具有相同数据类型的值的集合。属性的取值范围来自某个域。</a:t>
            </a:r>
            <a:endParaRPr lang="zh-CN" altLang="en-US" sz="2200" dirty="0"/>
          </a:p>
          <a:p>
            <a:pPr lvl="1" algn="just" eaLnBrk="1" hangingPunct="1">
              <a:lnSpc>
                <a:spcPct val="120000"/>
              </a:lnSpc>
            </a:pPr>
            <a:r>
              <a:rPr lang="zh-CN" altLang="en-US" dirty="0"/>
              <a:t>分量</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元组中的一个属性值。</a:t>
            </a:r>
            <a:endParaRPr lang="zh-CN" altLang="en-US" sz="2200" dirty="0"/>
          </a:p>
          <a:p>
            <a:pPr lvl="1" eaLnBrk="1" hangingPunct="1">
              <a:lnSpc>
                <a:spcPct val="120000"/>
              </a:lnSpc>
            </a:pPr>
            <a:r>
              <a:rPr lang="zh-CN" altLang="en-US" dirty="0"/>
              <a:t>关系模式</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对关系的描述</a:t>
            </a:r>
            <a:endParaRPr lang="zh-CN" altLang="en-US" sz="2200" dirty="0"/>
          </a:p>
          <a:p>
            <a:pPr lvl="2" eaLnBrk="1" hangingPunct="1">
              <a:lnSpc>
                <a:spcPct val="120000"/>
              </a:lnSpc>
              <a:buFontTx/>
              <a:buNone/>
            </a:pPr>
            <a:r>
              <a:rPr lang="zh-CN" altLang="en-US" sz="2200" dirty="0"/>
              <a:t>关系名（属性</a:t>
            </a:r>
            <a:r>
              <a:rPr lang="en-US" altLang="zh-CN" sz="2200" dirty="0"/>
              <a:t>1</a:t>
            </a:r>
            <a:r>
              <a:rPr lang="zh-CN" altLang="en-US" sz="2200" dirty="0"/>
              <a:t>，属性</a:t>
            </a:r>
            <a:r>
              <a:rPr lang="en-US" altLang="zh-CN" sz="2200" dirty="0"/>
              <a:t>2</a:t>
            </a:r>
            <a:r>
              <a:rPr lang="zh-CN" altLang="en-US" sz="2200" dirty="0"/>
              <a:t>，</a:t>
            </a:r>
            <a:r>
              <a:rPr lang="en-US" altLang="zh-CN" sz="2200" dirty="0"/>
              <a:t>…</a:t>
            </a:r>
            <a:r>
              <a:rPr lang="zh-CN" altLang="en-US" sz="2200" dirty="0"/>
              <a:t>，属性</a:t>
            </a:r>
            <a:r>
              <a:rPr lang="en-US" altLang="zh-CN" sz="2200" dirty="0"/>
              <a:t>n</a:t>
            </a:r>
            <a:r>
              <a:rPr lang="zh-CN" altLang="en-US" sz="2200" dirty="0"/>
              <a:t>）</a:t>
            </a:r>
            <a:endParaRPr lang="zh-CN" altLang="en-US" sz="2200" dirty="0"/>
          </a:p>
          <a:p>
            <a:pPr lvl="2" eaLnBrk="1" hangingPunct="1">
              <a:lnSpc>
                <a:spcPct val="120000"/>
              </a:lnSpc>
              <a:buFontTx/>
              <a:buNone/>
            </a:pPr>
            <a:r>
              <a:rPr lang="zh-CN" altLang="en-US" sz="2200" dirty="0"/>
              <a:t>学生（</a:t>
            </a:r>
            <a:r>
              <a:rPr lang="zh-CN" altLang="en-US" sz="2200" u="sng" dirty="0"/>
              <a:t>学号</a:t>
            </a:r>
            <a:r>
              <a:rPr lang="zh-CN" altLang="en-US" sz="2200" dirty="0"/>
              <a:t>，姓名，性别，出生日期，主修专业）</a:t>
            </a:r>
            <a:endParaRPr lang="zh-CN" altLang="en-US" sz="2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a:xfrm>
            <a:off x="2438400" y="188913"/>
            <a:ext cx="7391400" cy="563562"/>
          </a:xfrm>
        </p:spPr>
        <p:txBody>
          <a:bodyPr vert="horz" wrap="square" lIns="91440" tIns="45720" rIns="91440" bIns="45720" anchor="ctr" anchorCtr="0">
            <a:noAutofit/>
          </a:bodyPr>
          <a:lstStyle/>
          <a:p>
            <a:pPr algn="ctr"/>
            <a:r>
              <a:rPr lang="zh-CN" altLang="en-US" sz="3600" b="1" dirty="0">
                <a:solidFill>
                  <a:schemeClr val="bg1"/>
                </a:solidFill>
                <a:latin typeface="Arial" panose="020B0604020202020204" pitchFamily="34" charset="0"/>
                <a:ea typeface="宋体" panose="02010600030101010101" pitchFamily="2" charset="-122"/>
              </a:rPr>
              <a:t>关系模型的数据结构（续）</a:t>
            </a:r>
            <a:endParaRPr lang="zh-CN" altLang="en-US" sz="3600" b="1" dirty="0">
              <a:solidFill>
                <a:schemeClr val="bg1"/>
              </a:solidFill>
              <a:latin typeface="Arial" panose="020B0604020202020204" pitchFamily="34" charset="0"/>
              <a:ea typeface="宋体" panose="02010600030101010101" pitchFamily="2" charset="-122"/>
            </a:endParaRPr>
          </a:p>
        </p:txBody>
      </p:sp>
      <p:sp>
        <p:nvSpPr>
          <p:cNvPr id="125954" name="Rectangle 3"/>
          <p:cNvSpPr>
            <a:spLocks noGrp="1"/>
          </p:cNvSpPr>
          <p:nvPr>
            <p:ph type="body" sz="half" idx="1"/>
          </p:nvPr>
        </p:nvSpPr>
        <p:spPr>
          <a:xfrm>
            <a:off x="623392" y="965200"/>
            <a:ext cx="11233248" cy="2330451"/>
          </a:xfrm>
          <a:solidFill>
            <a:schemeClr val="bg1"/>
          </a:solidFill>
        </p:spPr>
        <p:txBody>
          <a:bodyPr vert="horz" wrap="square" lIns="91440" tIns="45720" rIns="91440" bIns="45720" anchor="t" anchorCtr="0">
            <a:normAutofit/>
          </a:bodyPr>
          <a:lstStyle/>
          <a:p>
            <a:pPr marL="342900" indent="-342900" fontAlgn="base">
              <a:lnSpc>
                <a:spcPct val="190000"/>
              </a:lnSpc>
              <a:spcBef>
                <a:spcPct val="20000"/>
              </a:spcBef>
              <a:spcAft>
                <a:spcPct val="0"/>
              </a:spcAft>
              <a:buClrTx/>
              <a:buSzPct val="100000"/>
              <a:buFont typeface="Wingdings" panose="05000000000000000000" pitchFamily="2" charset="2"/>
              <a:buChar char="v"/>
            </a:pPr>
            <a:r>
              <a:rPr lang="zh-CN" altLang="en-US" b="1" dirty="0">
                <a:latin typeface="Arial" panose="020B0604020202020204" pitchFamily="34" charset="0"/>
                <a:ea typeface="宋体" panose="02010600030101010101" pitchFamily="2" charset="-122"/>
              </a:rPr>
              <a:t>关系必须是规范化的，满足一定的规范条件</a:t>
            </a:r>
            <a:endParaRPr lang="zh-CN" altLang="en-US" b="1" dirty="0">
              <a:latin typeface="Arial" panose="020B0604020202020204" pitchFamily="34" charset="0"/>
              <a:ea typeface="宋体" panose="02010600030101010101" pitchFamily="2" charset="-122"/>
            </a:endParaRPr>
          </a:p>
          <a:p>
            <a:pPr lvl="1" algn="just" eaLnBrk="1" hangingPunct="1">
              <a:lnSpc>
                <a:spcPct val="120000"/>
              </a:lnSpc>
              <a:buSzPct val="100000"/>
              <a:buFont typeface="Wingdings" panose="05000000000000000000" pitchFamily="2" charset="2"/>
              <a:buNone/>
            </a:pPr>
            <a:r>
              <a:rPr lang="zh-CN" altLang="en-US" sz="2200" b="1" dirty="0">
                <a:latin typeface="Arial" panose="020B0604020202020204" pitchFamily="34" charset="0"/>
                <a:ea typeface="宋体" panose="02010600030101010101" pitchFamily="2" charset="-122"/>
              </a:rPr>
              <a:t>最基本的规范条件：关系的每一个分量必须是一个不可分的数据项</a:t>
            </a:r>
            <a:r>
              <a:rPr lang="en-US" altLang="zh-CN" sz="2200" b="1" dirty="0">
                <a:latin typeface="Arial" panose="020B0604020202020204" pitchFamily="34" charset="0"/>
                <a:ea typeface="宋体" panose="02010600030101010101" pitchFamily="2" charset="-122"/>
              </a:rPr>
              <a:t>, </a:t>
            </a:r>
            <a:r>
              <a:rPr lang="zh-CN" altLang="en-US" sz="2200" b="1" dirty="0">
                <a:solidFill>
                  <a:srgbClr val="FF00FF"/>
                </a:solidFill>
                <a:latin typeface="Arial" panose="020B0604020202020204" pitchFamily="34" charset="0"/>
                <a:ea typeface="宋体" panose="02010600030101010101" pitchFamily="2" charset="-122"/>
              </a:rPr>
              <a:t>不允许表中还有表 </a:t>
            </a:r>
            <a:endParaRPr lang="zh-CN" altLang="en-US" sz="2200" b="1" dirty="0">
              <a:solidFill>
                <a:srgbClr val="FF00FF"/>
              </a:solidFill>
              <a:latin typeface="Arial" panose="020B0604020202020204" pitchFamily="34" charset="0"/>
              <a:ea typeface="宋体" panose="02010600030101010101" pitchFamily="2" charset="-122"/>
            </a:endParaRPr>
          </a:p>
          <a:p>
            <a:pPr algn="just" eaLnBrk="1" hangingPunct="1">
              <a:lnSpc>
                <a:spcPct val="120000"/>
              </a:lnSpc>
              <a:buClrTx/>
              <a:buSzPct val="100000"/>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      </a:t>
            </a:r>
            <a:r>
              <a:rPr lang="zh-CN" altLang="zh-CN" sz="2200" b="1" dirty="0">
                <a:latin typeface="Arial" panose="020B0604020202020204" pitchFamily="34" charset="0"/>
                <a:ea typeface="宋体" panose="02010600030101010101" pitchFamily="2" charset="-122"/>
              </a:rPr>
              <a:t>表</a:t>
            </a:r>
            <a:r>
              <a:rPr lang="en-US" altLang="zh-CN" sz="2200" b="1" dirty="0">
                <a:latin typeface="Arial" panose="020B0604020202020204" pitchFamily="34" charset="0"/>
                <a:ea typeface="宋体" panose="02010600030101010101" pitchFamily="2" charset="-122"/>
              </a:rPr>
              <a:t>1.3</a:t>
            </a:r>
            <a:r>
              <a:rPr lang="zh-CN" altLang="zh-CN" sz="2200" b="1" dirty="0">
                <a:latin typeface="Arial" panose="020B0604020202020204" pitchFamily="34" charset="0"/>
                <a:ea typeface="宋体" panose="02010600030101010101" pitchFamily="2" charset="-122"/>
              </a:rPr>
              <a:t>中联系方式是可分的数据项，</a:t>
            </a:r>
            <a:r>
              <a:rPr lang="zh-CN" altLang="en-US" sz="2200" b="1" dirty="0">
                <a:solidFill>
                  <a:srgbClr val="FF00FF"/>
                </a:solidFill>
                <a:latin typeface="Arial" panose="020B0604020202020204" pitchFamily="34" charset="0"/>
                <a:ea typeface="宋体" panose="02010600030101010101" pitchFamily="2" charset="-122"/>
              </a:rPr>
              <a:t>不符合关系模型要求 </a:t>
            </a:r>
            <a:endParaRPr lang="zh-CN" altLang="en-US" sz="2200" b="1" dirty="0">
              <a:solidFill>
                <a:srgbClr val="FF00FF"/>
              </a:solidFill>
              <a:latin typeface="Arial" panose="020B0604020202020204" pitchFamily="34" charset="0"/>
              <a:ea typeface="宋体" panose="02010600030101010101" pitchFamily="2" charset="-122"/>
            </a:endParaRPr>
          </a:p>
        </p:txBody>
      </p:sp>
      <p:sp>
        <p:nvSpPr>
          <p:cNvPr id="125955" name="Rectangle 373"/>
          <p:cNvSpPr/>
          <p:nvPr/>
        </p:nvSpPr>
        <p:spPr>
          <a:xfrm>
            <a:off x="4187825" y="5586090"/>
            <a:ext cx="4103688" cy="368300"/>
          </a:xfrm>
          <a:prstGeom prst="rect">
            <a:avLst/>
          </a:prstGeom>
          <a:solidFill>
            <a:schemeClr val="bg1"/>
          </a:solidFill>
          <a:ln w="25400">
            <a:noFill/>
          </a:ln>
        </p:spPr>
        <p:txBody>
          <a:bodyPr anchor="ctr" anchorCtr="0">
            <a:spAutoFit/>
          </a:bodyPr>
          <a:lstStyle/>
          <a:p>
            <a:pPr marL="342900" indent="-342900">
              <a:buFont typeface="Wingdings" panose="05000000000000000000" pitchFamily="2" charset="2"/>
            </a:pPr>
            <a:r>
              <a:rPr lang="zh-CN" altLang="zh-CN" b="1" dirty="0">
                <a:latin typeface="Arial" panose="020B0604020202020204" pitchFamily="34" charset="0"/>
                <a:ea typeface="宋体" panose="02010600030101010101" pitchFamily="2" charset="-122"/>
              </a:rPr>
              <a:t>表</a:t>
            </a:r>
            <a:r>
              <a:rPr lang="en-US" altLang="zh-CN" b="1" dirty="0">
                <a:latin typeface="Arial" panose="020B0604020202020204" pitchFamily="34" charset="0"/>
                <a:ea typeface="宋体" panose="02010600030101010101" pitchFamily="2" charset="-122"/>
              </a:rPr>
              <a:t>1.3  </a:t>
            </a:r>
            <a:r>
              <a:rPr lang="zh-CN" altLang="en-US" b="1" dirty="0">
                <a:latin typeface="Arial" panose="020B0604020202020204" pitchFamily="34" charset="0"/>
                <a:ea typeface="宋体" panose="02010600030101010101" pitchFamily="2" charset="-122"/>
              </a:rPr>
              <a:t>非规范化的表示例：表中有表</a:t>
            </a:r>
            <a:endParaRPr lang="zh-CN" altLang="en-US" b="1" dirty="0">
              <a:latin typeface="Arial" panose="020B0604020202020204" pitchFamily="34" charset="0"/>
              <a:ea typeface="宋体" panose="02010600030101010101" pitchFamily="2" charset="-122"/>
            </a:endParaRPr>
          </a:p>
        </p:txBody>
      </p:sp>
      <p:pic>
        <p:nvPicPr>
          <p:cNvPr id="3" name="图片 2"/>
          <p:cNvPicPr>
            <a:picLocks noChangeAspect="1"/>
          </p:cNvPicPr>
          <p:nvPr/>
        </p:nvPicPr>
        <p:blipFill rotWithShape="1">
          <a:blip r:embed="rId1"/>
          <a:srcRect t="19248"/>
          <a:stretch>
            <a:fillRect/>
          </a:stretch>
        </p:blipFill>
        <p:spPr>
          <a:xfrm>
            <a:off x="1775520" y="3508376"/>
            <a:ext cx="9006888" cy="1560952"/>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26"/>
          <p:cNvSpPr>
            <a:spLocks noGrp="1"/>
          </p:cNvSpPr>
          <p:nvPr>
            <p:ph type="title"/>
          </p:nvPr>
        </p:nvSpPr>
        <p:spPr>
          <a:xfrm>
            <a:off x="2438400" y="115888"/>
            <a:ext cx="7391400" cy="563562"/>
          </a:xfrm>
        </p:spPr>
        <p:txBody>
          <a:bodyPr vert="horz" wrap="square" lIns="91440" tIns="45720" rIns="91440" bIns="45720" anchor="ctr" anchorCtr="0">
            <a:normAutofit fontScale="90000"/>
          </a:bodyPr>
          <a:lstStyle/>
          <a:p>
            <a:pPr eaLnBrk="1" hangingPunct="1"/>
            <a:r>
              <a:rPr lang="zh-CN" altLang="en-US" sz="3600" dirty="0"/>
              <a:t>关系模型的数据结构（续）</a:t>
            </a:r>
            <a:endParaRPr lang="zh-CN" altLang="en-US" sz="3600" dirty="0"/>
          </a:p>
        </p:txBody>
      </p:sp>
      <p:graphicFrame>
        <p:nvGraphicFramePr>
          <p:cNvPr id="507046" name="Group 166"/>
          <p:cNvGraphicFramePr>
            <a:graphicFrameLocks noGrp="1"/>
          </p:cNvGraphicFramePr>
          <p:nvPr>
            <p:ph type="tbl" idx="1"/>
          </p:nvPr>
        </p:nvGraphicFramePr>
        <p:xfrm>
          <a:off x="2640013" y="1752600"/>
          <a:ext cx="6985000" cy="4267200"/>
        </p:xfrm>
        <a:graphic>
          <a:graphicData uri="http://schemas.openxmlformats.org/drawingml/2006/table">
            <a:tbl>
              <a:tblPr/>
              <a:tblGrid>
                <a:gridCol w="3278187"/>
                <a:gridCol w="3706813"/>
              </a:tblGrid>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关系术语</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一般表格的术语</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关系名</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表名</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关系模式</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表头（表格的描述）</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（一张）二维表</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元组</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记录或行</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属性</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属性名</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列名</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属性值</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列值</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分量</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一条记录中的一个列值</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非规范关系</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表中有表（大表中嵌有小表）</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7013" name="Text Box 167"/>
          <p:cNvSpPr txBox="1"/>
          <p:nvPr/>
        </p:nvSpPr>
        <p:spPr>
          <a:xfrm>
            <a:off x="2479520" y="1124744"/>
            <a:ext cx="7055136" cy="461665"/>
          </a:xfrm>
          <a:prstGeom prst="rect">
            <a:avLst/>
          </a:prstGeom>
          <a:noFill/>
          <a:ln w="25400">
            <a:noFill/>
          </a:ln>
        </p:spPr>
        <p:txBody>
          <a:bodyPr wrap="none" anchor="t" anchorCtr="0">
            <a:spAutoFit/>
          </a:bodyPr>
          <a:lstStyle/>
          <a:p>
            <a:pPr marL="342900" indent="-342900" algn="ctr">
              <a:buFont typeface="Arial" panose="020B0604020202020204" pitchFamily="34" charset="0"/>
            </a:pPr>
            <a:r>
              <a:rPr lang="zh-CN" altLang="en-US" sz="2400" b="1" dirty="0">
                <a:latin typeface="Arial" panose="020B0604020202020204" pitchFamily="34" charset="0"/>
                <a:ea typeface="宋体" panose="02010600030101010101" pitchFamily="2" charset="-122"/>
              </a:rPr>
              <a:t>表</a:t>
            </a:r>
            <a:r>
              <a:rPr lang="en-US" altLang="zh-CN" sz="2400" b="1" dirty="0">
                <a:latin typeface="Arial" panose="020B0604020202020204" pitchFamily="34" charset="0"/>
                <a:ea typeface="宋体" panose="02010600030101010101" pitchFamily="2" charset="-122"/>
              </a:rPr>
              <a:t>1.4  </a:t>
            </a:r>
            <a:r>
              <a:rPr lang="zh-CN" altLang="en-US" sz="2400" b="1" dirty="0">
                <a:latin typeface="Arial" panose="020B0604020202020204" pitchFamily="34" charset="0"/>
                <a:ea typeface="宋体" panose="02010600030101010101" pitchFamily="2" charset="-122"/>
              </a:rPr>
              <a:t>关系术语与现实生活中表格使用的术语对比 </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a:xfrm>
            <a:off x="2135188" y="-100012"/>
            <a:ext cx="7848600" cy="1143000"/>
          </a:xfrm>
        </p:spPr>
        <p:txBody>
          <a:bodyPr vert="horz" wrap="square" lIns="91440" tIns="45720" rIns="91440" bIns="45720" anchor="ctr" anchorCtr="0"/>
          <a:lstStyle/>
          <a:p>
            <a:pPr eaLnBrk="1" hangingPunct="1"/>
            <a:r>
              <a:rPr lang="en-US" altLang="zh-CN" sz="3600" dirty="0"/>
              <a:t>2.  </a:t>
            </a:r>
            <a:r>
              <a:rPr lang="zh-CN" altLang="en-US" sz="3600" dirty="0"/>
              <a:t>关系模型的数据操纵与完整性约束</a:t>
            </a:r>
            <a:endParaRPr lang="zh-CN" altLang="en-US" sz="3600" dirty="0"/>
          </a:p>
        </p:txBody>
      </p:sp>
      <p:sp>
        <p:nvSpPr>
          <p:cNvPr id="128002" name="Rectangle 3"/>
          <p:cNvSpPr>
            <a:spLocks noGrp="1"/>
          </p:cNvSpPr>
          <p:nvPr>
            <p:ph idx="1"/>
          </p:nvPr>
        </p:nvSpPr>
        <p:spPr>
          <a:xfrm>
            <a:off x="1199515" y="1196975"/>
            <a:ext cx="10685780" cy="5036820"/>
          </a:xfrm>
          <a:solidFill>
            <a:schemeClr val="bg1"/>
          </a:solidFill>
        </p:spPr>
        <p:txBody>
          <a:bodyPr vert="horz" wrap="square" lIns="91440" tIns="45720" rIns="91440" bIns="45720" anchor="t" anchorCtr="0"/>
          <a:lstStyle/>
          <a:p>
            <a:pPr algn="just" eaLnBrk="1" hangingPunct="1">
              <a:lnSpc>
                <a:spcPct val="150000"/>
              </a:lnSpc>
              <a:spcBef>
                <a:spcPct val="0"/>
              </a:spcBef>
            </a:pPr>
            <a:r>
              <a:rPr lang="zh-CN" altLang="en-US" dirty="0"/>
              <a:t>数据操作是集合操作，操作对象和操作结果都是关系</a:t>
            </a:r>
            <a:endParaRPr lang="zh-CN" altLang="en-US" dirty="0"/>
          </a:p>
          <a:p>
            <a:pPr lvl="1" algn="just" eaLnBrk="1" hangingPunct="1">
              <a:lnSpc>
                <a:spcPct val="150000"/>
              </a:lnSpc>
              <a:spcBef>
                <a:spcPct val="0"/>
              </a:spcBef>
            </a:pPr>
            <a:r>
              <a:rPr lang="zh-CN" altLang="en-US" dirty="0" smtClean="0"/>
              <a:t> 查询</a:t>
            </a:r>
            <a:endParaRPr lang="zh-CN" altLang="en-US" dirty="0"/>
          </a:p>
          <a:p>
            <a:pPr lvl="1" algn="just" eaLnBrk="1" hangingPunct="1">
              <a:lnSpc>
                <a:spcPct val="150000"/>
              </a:lnSpc>
              <a:spcBef>
                <a:spcPct val="0"/>
              </a:spcBef>
            </a:pPr>
            <a:r>
              <a:rPr lang="zh-CN" altLang="en-US" dirty="0" smtClean="0"/>
              <a:t> 插入</a:t>
            </a:r>
            <a:endParaRPr lang="zh-CN" altLang="en-US" dirty="0"/>
          </a:p>
          <a:p>
            <a:pPr lvl="1" algn="just" eaLnBrk="1" hangingPunct="1">
              <a:lnSpc>
                <a:spcPct val="150000"/>
              </a:lnSpc>
              <a:spcBef>
                <a:spcPct val="0"/>
              </a:spcBef>
            </a:pPr>
            <a:r>
              <a:rPr lang="zh-CN" altLang="en-US" dirty="0" smtClean="0"/>
              <a:t> 删除</a:t>
            </a:r>
            <a:endParaRPr lang="zh-CN" altLang="en-US" dirty="0"/>
          </a:p>
          <a:p>
            <a:pPr lvl="1" algn="just" eaLnBrk="1" hangingPunct="1">
              <a:lnSpc>
                <a:spcPct val="150000"/>
              </a:lnSpc>
              <a:spcBef>
                <a:spcPct val="0"/>
              </a:spcBef>
            </a:pPr>
            <a:r>
              <a:rPr lang="zh-CN" altLang="en-US" dirty="0" smtClean="0"/>
              <a:t> 更新</a:t>
            </a:r>
            <a:endParaRPr lang="zh-CN" altLang="en-US" dirty="0"/>
          </a:p>
          <a:p>
            <a:pPr algn="just" eaLnBrk="1" hangingPunct="1">
              <a:lnSpc>
                <a:spcPct val="150000"/>
              </a:lnSpc>
              <a:spcBef>
                <a:spcPct val="0"/>
              </a:spcBef>
            </a:pPr>
            <a:r>
              <a:rPr lang="zh-CN" altLang="en-US" dirty="0"/>
              <a:t>存取路径对用户隐蔽，用户只要指出“干什么”，不必详细说明</a:t>
            </a:r>
            <a:r>
              <a:rPr lang="zh-CN" altLang="en-US" dirty="0">
                <a:latin typeface="Tahoma" panose="020B0604030504040204" pitchFamily="34" charset="0"/>
              </a:rPr>
              <a:t>“</a:t>
            </a:r>
            <a:r>
              <a:rPr lang="zh-CN" altLang="en-US" dirty="0"/>
              <a:t>怎么干</a:t>
            </a:r>
            <a:r>
              <a:rPr lang="zh-CN" altLang="en-US" dirty="0">
                <a:latin typeface="Tahoma" panose="020B0604030504040204" pitchFamily="34" charset="0"/>
              </a:rPr>
              <a:t>”</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a:xfrm>
            <a:off x="1981200" y="-99392"/>
            <a:ext cx="8763000" cy="1070942"/>
          </a:xfrm>
        </p:spPr>
        <p:txBody>
          <a:bodyPr vert="horz" wrap="square" lIns="91440" tIns="45720" rIns="91440" bIns="45720" anchor="ctr" anchorCtr="0"/>
          <a:lstStyle/>
          <a:p>
            <a:pPr eaLnBrk="1" hangingPunct="1"/>
            <a:r>
              <a:rPr lang="zh-CN" altLang="en-US" sz="3600" dirty="0"/>
              <a:t>关系模型的数据操纵与完整性约束（续）</a:t>
            </a:r>
            <a:endParaRPr lang="zh-CN" altLang="en-US" sz="3600" dirty="0"/>
          </a:p>
        </p:txBody>
      </p:sp>
      <p:sp>
        <p:nvSpPr>
          <p:cNvPr id="129026" name="Rectangle 3"/>
          <p:cNvSpPr>
            <a:spLocks noGrp="1"/>
          </p:cNvSpPr>
          <p:nvPr>
            <p:ph idx="1"/>
          </p:nvPr>
        </p:nvSpPr>
        <p:spPr>
          <a:xfrm>
            <a:off x="616585" y="1113155"/>
            <a:ext cx="11315065" cy="5126990"/>
          </a:xfrm>
          <a:solidFill>
            <a:schemeClr val="bg1"/>
          </a:solidFill>
        </p:spPr>
        <p:txBody>
          <a:bodyPr vert="horz" wrap="square" lIns="91440" tIns="45720" rIns="91440" bIns="45720" anchor="t" anchorCtr="0"/>
          <a:lstStyle/>
          <a:p>
            <a:pPr algn="just" eaLnBrk="1" hangingPunct="1">
              <a:lnSpc>
                <a:spcPct val="190000"/>
              </a:lnSpc>
            </a:pPr>
            <a:r>
              <a:rPr lang="zh-CN" altLang="en-US" dirty="0"/>
              <a:t>关系的完整性约束条件 </a:t>
            </a:r>
            <a:endParaRPr lang="zh-CN" altLang="en-US" dirty="0"/>
          </a:p>
          <a:p>
            <a:pPr lvl="1" algn="just" eaLnBrk="1" hangingPunct="1">
              <a:lnSpc>
                <a:spcPct val="190000"/>
              </a:lnSpc>
            </a:pPr>
            <a:r>
              <a:rPr lang="zh-CN" altLang="en-US" dirty="0" smtClean="0"/>
              <a:t> 实体完整性</a:t>
            </a:r>
            <a:endParaRPr lang="zh-CN" altLang="en-US" dirty="0"/>
          </a:p>
          <a:p>
            <a:pPr lvl="1" algn="just" eaLnBrk="1" hangingPunct="1">
              <a:lnSpc>
                <a:spcPct val="190000"/>
              </a:lnSpc>
            </a:pPr>
            <a:r>
              <a:rPr lang="zh-CN" altLang="en-US" dirty="0" smtClean="0"/>
              <a:t> 参照完整性</a:t>
            </a:r>
            <a:endParaRPr lang="zh-CN" altLang="en-US" dirty="0"/>
          </a:p>
          <a:p>
            <a:pPr lvl="1" algn="just" eaLnBrk="1" hangingPunct="1">
              <a:lnSpc>
                <a:spcPct val="190000"/>
              </a:lnSpc>
            </a:pPr>
            <a:r>
              <a:rPr lang="zh-CN" altLang="en-US" dirty="0" smtClean="0"/>
              <a:t> 用户</a:t>
            </a:r>
            <a:r>
              <a:rPr lang="zh-CN" altLang="en-US" dirty="0"/>
              <a:t>定义的完整性</a:t>
            </a:r>
            <a:endParaRPr lang="zh-CN" altLang="en-US" dirty="0"/>
          </a:p>
          <a:p>
            <a:pPr algn="just" eaLnBrk="1" hangingPunct="1">
              <a:buFont typeface="Wingdings" panose="05000000000000000000" pitchFamily="2" charset="2"/>
              <a:buChar char="l"/>
            </a:pPr>
            <a:endParaRPr lang="en-US" altLang="zh-CN" dirty="0"/>
          </a:p>
        </p:txBody>
      </p:sp>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KSO_WM_UNIT_TABLE_BEAUTIFY" val="smartTable{0891a294-15f1-4b3e-a3b1-76acfa295855}"/>
  <p:tag name="TABLE_ENDDRAG_ORIGIN_RECT" val="674*105"/>
  <p:tag name="TABLE_ENDDRAG_RECT" val="26*118*674*105"/>
</p:tagLst>
</file>

<file path=ppt/tags/tag3.xml><?xml version="1.0" encoding="utf-8"?>
<p:tagLst xmlns:p="http://schemas.openxmlformats.org/presentationml/2006/main">
  <p:tag name="KSO_WM_UNIT_TABLE_BEAUTIFY" val="smartTable{0891a294-15f1-4b3e-a3b1-76acfa295855}"/>
  <p:tag name="TABLE_ENDDRAG_ORIGIN_RECT" val="674*105"/>
  <p:tag name="TABLE_ENDDRAG_RECT" val="26*118*674*1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15514</Words>
  <Application>WPS 演示</Application>
  <PresentationFormat>宽屏</PresentationFormat>
  <Paragraphs>1726</Paragraphs>
  <Slides>145</Slides>
  <Notes>30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145</vt:i4>
      </vt:variant>
    </vt:vector>
  </HeadingPairs>
  <TitlesOfParts>
    <vt:vector size="168" baseType="lpstr">
      <vt:lpstr>Arial</vt:lpstr>
      <vt:lpstr>宋体</vt:lpstr>
      <vt:lpstr>Wingdings</vt:lpstr>
      <vt:lpstr>Times New Roman</vt:lpstr>
      <vt:lpstr>华文琥珀</vt:lpstr>
      <vt:lpstr>Calibri</vt:lpstr>
      <vt:lpstr>黑体</vt:lpstr>
      <vt:lpstr>Times-Roman</vt:lpstr>
      <vt:lpstr>隶书</vt:lpstr>
      <vt:lpstr>仿宋_GB2312</vt:lpstr>
      <vt:lpstr>仿宋</vt:lpstr>
      <vt:lpstr>Arial Unicode MS</vt:lpstr>
      <vt:lpstr>等线 Light</vt:lpstr>
      <vt:lpstr>等线</vt:lpstr>
      <vt:lpstr>微软雅黑</vt:lpstr>
      <vt:lpstr>Arial Unicode MS</vt:lpstr>
      <vt:lpstr>楷体_GB2312</vt:lpstr>
      <vt:lpstr>新宋体</vt:lpstr>
      <vt:lpstr>Webdings</vt:lpstr>
      <vt:lpstr>Calibri</vt:lpstr>
      <vt:lpstr>Times New Roman</vt:lpstr>
      <vt:lpstr>Tahoma</vt:lpstr>
      <vt:lpstr>Office 主题​​</vt:lpstr>
      <vt:lpstr>PowerPoint 演示文稿</vt:lpstr>
      <vt:lpstr>教材及参考书</vt:lpstr>
      <vt:lpstr>学习方式</vt:lpstr>
      <vt:lpstr>考试成绩</vt:lpstr>
      <vt:lpstr>内容安排（1）</vt:lpstr>
      <vt:lpstr>内容安排（2）</vt:lpstr>
      <vt:lpstr>*内容安排（3）</vt:lpstr>
      <vt:lpstr>PowerPoint 演示文稿</vt:lpstr>
      <vt:lpstr>第1章  绪论</vt:lpstr>
      <vt:lpstr>数据库的地位</vt:lpstr>
      <vt:lpstr>二维码 1.1 </vt:lpstr>
      <vt:lpstr>本章导读</vt:lpstr>
      <vt:lpstr>1.1  数据库系统概述</vt:lpstr>
      <vt:lpstr>1.1.1  数据库的4个基本概念</vt:lpstr>
      <vt:lpstr>1. 数据</vt:lpstr>
      <vt:lpstr>数据举例</vt:lpstr>
      <vt:lpstr>数据举例（续）</vt:lpstr>
      <vt:lpstr>2.  数据库</vt:lpstr>
      <vt:lpstr>3.数据库管理系统</vt:lpstr>
      <vt:lpstr>数据库在计算机系统中的位置</vt:lpstr>
      <vt:lpstr>数据库管理系统的主要功能</vt:lpstr>
      <vt:lpstr>数据库管理系统的主要功能（续）</vt:lpstr>
      <vt:lpstr>数据库管理系统的主要功能（续）</vt:lpstr>
      <vt:lpstr>4.数据库系统</vt:lpstr>
      <vt:lpstr>PowerPoint 演示文稿</vt:lpstr>
      <vt:lpstr>1.1  数据库系统概述</vt:lpstr>
      <vt:lpstr>数据管理技术的产生和发展</vt:lpstr>
      <vt:lpstr>数据管理技术的产生和发展（续）</vt:lpstr>
      <vt:lpstr>1.人工管理阶段</vt:lpstr>
      <vt:lpstr>人工管理阶段（续）</vt:lpstr>
      <vt:lpstr>应用程序与数据的对应关系（人工管理阶段）</vt:lpstr>
      <vt:lpstr>2.  文件系统阶段</vt:lpstr>
      <vt:lpstr>文件系统阶段（续）</vt:lpstr>
      <vt:lpstr>应用程序与数据的对应关系（文件系统阶段）</vt:lpstr>
      <vt:lpstr>3.  数据库系统阶段</vt:lpstr>
      <vt:lpstr>数据库系统管理数据的特点</vt:lpstr>
      <vt:lpstr>（1）整体数据的结构化</vt:lpstr>
      <vt:lpstr>数据结构化（续）</vt:lpstr>
      <vt:lpstr>二维码 1.2 </vt:lpstr>
      <vt:lpstr>二维码 1.2 问题描述</vt:lpstr>
      <vt:lpstr>文件系统</vt:lpstr>
      <vt:lpstr>文件系统（续）</vt:lpstr>
      <vt:lpstr>数据库系统</vt:lpstr>
      <vt:lpstr> </vt:lpstr>
      <vt:lpstr>（2）数据的共享性强，冗余度低且易于扩充</vt:lpstr>
      <vt:lpstr>（3）数据的独立性强</vt:lpstr>
      <vt:lpstr>（4）数据由数据库管理系统统一管理和控制</vt:lpstr>
      <vt:lpstr>应用程序与数据的对应关系（数据库系统阶段）</vt:lpstr>
      <vt:lpstr>数据库概念小结</vt:lpstr>
      <vt:lpstr>第1章 绪论</vt:lpstr>
      <vt:lpstr>1.2  数据模型</vt:lpstr>
      <vt:lpstr> 1.2  数据模型</vt:lpstr>
      <vt:lpstr>数据建模</vt:lpstr>
      <vt:lpstr>数据建模（续）</vt:lpstr>
      <vt:lpstr> 1.2  数据模型</vt:lpstr>
      <vt:lpstr>1.2.2  概念模型</vt:lpstr>
      <vt:lpstr>概念模型（续）</vt:lpstr>
      <vt:lpstr>1.  信息世界中的基本概念</vt:lpstr>
      <vt:lpstr>信息世界中的基本概念（续）</vt:lpstr>
      <vt:lpstr>信息世界中的基本概念（续）</vt:lpstr>
      <vt:lpstr>2.概念模型的一种表示方法：实体-联系模型</vt:lpstr>
      <vt:lpstr>实体-联系模型（续）</vt:lpstr>
      <vt:lpstr> 1.2  数据模型</vt:lpstr>
      <vt:lpstr> 数据模型的三要素</vt:lpstr>
      <vt:lpstr> 1.  数据结构</vt:lpstr>
      <vt:lpstr> 2.  数据操纵</vt:lpstr>
      <vt:lpstr>数据操纵（续） </vt:lpstr>
      <vt:lpstr>3. 完整性约束 </vt:lpstr>
      <vt:lpstr>完整性约束（续）</vt:lpstr>
      <vt:lpstr> 1.2  数据模型</vt:lpstr>
      <vt:lpstr>1.2.4  层次模型</vt:lpstr>
      <vt:lpstr>层次模型（续）</vt:lpstr>
      <vt:lpstr>1.  层次模型的数据结构</vt:lpstr>
      <vt:lpstr>层次模型的数据结构（续）</vt:lpstr>
      <vt:lpstr>层次模型的数据结构（续）</vt:lpstr>
      <vt:lpstr>层次模型的数据结构（续）</vt:lpstr>
      <vt:lpstr>层次模型的数据结构（续）</vt:lpstr>
      <vt:lpstr>2. 层次模型的数据操纵与完整性约束 </vt:lpstr>
      <vt:lpstr>层次模型的数据操纵与完整性约束（续）</vt:lpstr>
      <vt:lpstr>3.层次模型的优缺点</vt:lpstr>
      <vt:lpstr> 1.2  数据模型</vt:lpstr>
      <vt:lpstr>1.2.5  网状模型</vt:lpstr>
      <vt:lpstr>1.  网状模型的数据结构</vt:lpstr>
      <vt:lpstr>网状模型的数据结构（续）</vt:lpstr>
      <vt:lpstr>网状模型的数据结构（续）</vt:lpstr>
      <vt:lpstr>网状模型的数据结构（续）</vt:lpstr>
      <vt:lpstr> 网状模型的数据结构（续）</vt:lpstr>
      <vt:lpstr>网状模型的数据结构（续）</vt:lpstr>
      <vt:lpstr>2. 网状模型的数据操纵与完整性约束</vt:lpstr>
      <vt:lpstr>3. 网状模型的优缺点</vt:lpstr>
      <vt:lpstr> 1.2  数据模型</vt:lpstr>
      <vt:lpstr>1.2.6 关系模型</vt:lpstr>
      <vt:lpstr>1.  关系模型的数据结构 </vt:lpstr>
      <vt:lpstr>关系模型的数据结构（续）</vt:lpstr>
      <vt:lpstr>关系模型的数据结构（续）</vt:lpstr>
      <vt:lpstr>关系模型的数据结构（续）</vt:lpstr>
      <vt:lpstr>关系模型的数据结构（续）</vt:lpstr>
      <vt:lpstr>2.  关系模型的数据操纵与完整性约束</vt:lpstr>
      <vt:lpstr>关系模型的数据操纵与完整性约束（续）</vt:lpstr>
      <vt:lpstr>3.  关系模型的优缺点</vt:lpstr>
      <vt:lpstr>关系模型的优缺点（续）</vt:lpstr>
      <vt:lpstr> 1.2  数据模型</vt:lpstr>
      <vt:lpstr>1.2.7 数据库领域中不断涌现的数据模型</vt:lpstr>
      <vt:lpstr>数据库领域中不断涌现的数据模型（续）</vt:lpstr>
      <vt:lpstr>1.2 小结</vt:lpstr>
      <vt:lpstr>第1章  绪论</vt:lpstr>
      <vt:lpstr>1.3 数据库系统的三级模式结构</vt:lpstr>
      <vt:lpstr>数据库系统的三级模式结构（续）</vt:lpstr>
      <vt:lpstr>1.3.1 数据库系统中模式的概念</vt:lpstr>
      <vt:lpstr>数据库系统中模式的概念（续）</vt:lpstr>
      <vt:lpstr>数据库系统中模式的概念（续）</vt:lpstr>
      <vt:lpstr>数据库系统结构（续）</vt:lpstr>
      <vt:lpstr>1.3.2 数据库系统的三级模式结构</vt:lpstr>
      <vt:lpstr>数据库系统的三级模式结构（续）</vt:lpstr>
      <vt:lpstr>1.  模式（schema）</vt:lpstr>
      <vt:lpstr>模式（续）</vt:lpstr>
      <vt:lpstr>2.  外模式（external schema）</vt:lpstr>
      <vt:lpstr>外模式（续）</vt:lpstr>
      <vt:lpstr>外模式（续）</vt:lpstr>
      <vt:lpstr>3. 内模式（internal schema）</vt:lpstr>
      <vt:lpstr>数据库系统结构（续）</vt:lpstr>
      <vt:lpstr>数据库的两级映像与数据独立性</vt:lpstr>
      <vt:lpstr>1.  外模式／模式映像</vt:lpstr>
      <vt:lpstr>外模式／模式映象（续）</vt:lpstr>
      <vt:lpstr>2.  模式／内模式映像</vt:lpstr>
      <vt:lpstr>模式／内模式映象（续）</vt:lpstr>
      <vt:lpstr>3.小结</vt:lpstr>
      <vt:lpstr>小结（续）</vt:lpstr>
      <vt:lpstr>小结（续）</vt:lpstr>
      <vt:lpstr>小结（续）</vt:lpstr>
      <vt:lpstr>小结（续）</vt:lpstr>
      <vt:lpstr>第1章  绪论</vt:lpstr>
      <vt:lpstr>1.4  数据库系统的组成</vt:lpstr>
      <vt:lpstr>数据库系统的组成（续）</vt:lpstr>
      <vt:lpstr>1.  硬件平台</vt:lpstr>
      <vt:lpstr>2. 软件平台</vt:lpstr>
      <vt:lpstr>3.人员</vt:lpstr>
      <vt:lpstr>3.人员（续）</vt:lpstr>
      <vt:lpstr>（1） 数据库管理员（DBA）</vt:lpstr>
      <vt:lpstr>数据库管理员（续）</vt:lpstr>
      <vt:lpstr>数据库管理员（续）</vt:lpstr>
      <vt:lpstr>数据库管理员（续）</vt:lpstr>
      <vt:lpstr>（2） 系统分析员和数据库设计人员 </vt:lpstr>
      <vt:lpstr>（3）应用程序员</vt:lpstr>
      <vt:lpstr>（4）最终用户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jiao</dc:creator>
  <cp:lastModifiedBy>001</cp:lastModifiedBy>
  <cp:revision>529</cp:revision>
  <cp:lastPrinted>2021-10-28T01:53:00Z</cp:lastPrinted>
  <dcterms:created xsi:type="dcterms:W3CDTF">2021-11-04T03:01:00Z</dcterms:created>
  <dcterms:modified xsi:type="dcterms:W3CDTF">2023-09-05T11:30:31Z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4337A13AC07445B38C0B0611B1BFCF31</vt:lpwstr>
  </property>
  <property fmtid="{D5CDD505-2E9C-101B-9397-08002B2CF9AE}" pid="3" name="KSOProductBuildVer">
    <vt:lpwstr>2052-11.8.6.8810</vt:lpwstr>
  </property>
</Properties>
</file>