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2"/>
  </p:handoutMasterIdLst>
  <p:sldIdLst>
    <p:sldId id="257" r:id="rId3"/>
    <p:sldId id="958" r:id="rId5"/>
    <p:sldId id="959" r:id="rId6"/>
    <p:sldId id="960" r:id="rId7"/>
    <p:sldId id="961" r:id="rId8"/>
    <p:sldId id="962" r:id="rId9"/>
    <p:sldId id="963" r:id="rId10"/>
    <p:sldId id="964" r:id="rId11"/>
    <p:sldId id="965" r:id="rId12"/>
    <p:sldId id="966" r:id="rId13"/>
    <p:sldId id="967" r:id="rId14"/>
    <p:sldId id="968" r:id="rId15"/>
    <p:sldId id="969" r:id="rId16"/>
    <p:sldId id="970" r:id="rId17"/>
    <p:sldId id="971" r:id="rId18"/>
    <p:sldId id="972" r:id="rId19"/>
    <p:sldId id="973" r:id="rId20"/>
    <p:sldId id="974" r:id="rId21"/>
    <p:sldId id="975" r:id="rId22"/>
    <p:sldId id="976" r:id="rId23"/>
    <p:sldId id="977" r:id="rId24"/>
    <p:sldId id="978" r:id="rId25"/>
    <p:sldId id="979" r:id="rId26"/>
    <p:sldId id="980" r:id="rId27"/>
    <p:sldId id="981" r:id="rId28"/>
    <p:sldId id="982" r:id="rId29"/>
    <p:sldId id="983" r:id="rId30"/>
    <p:sldId id="984" r:id="rId31"/>
    <p:sldId id="985" r:id="rId32"/>
    <p:sldId id="986" r:id="rId33"/>
    <p:sldId id="987" r:id="rId34"/>
    <p:sldId id="988" r:id="rId35"/>
    <p:sldId id="1129" r:id="rId36"/>
    <p:sldId id="1130" r:id="rId37"/>
    <p:sldId id="1131" r:id="rId38"/>
    <p:sldId id="992" r:id="rId39"/>
    <p:sldId id="993" r:id="rId40"/>
    <p:sldId id="994" r:id="rId41"/>
    <p:sldId id="995" r:id="rId42"/>
    <p:sldId id="996" r:id="rId43"/>
    <p:sldId id="997" r:id="rId44"/>
    <p:sldId id="998" r:id="rId45"/>
    <p:sldId id="999" r:id="rId46"/>
    <p:sldId id="1000" r:id="rId47"/>
    <p:sldId id="1001" r:id="rId48"/>
    <p:sldId id="1002" r:id="rId49"/>
    <p:sldId id="1003" r:id="rId50"/>
    <p:sldId id="1004" r:id="rId51"/>
    <p:sldId id="1005" r:id="rId52"/>
    <p:sldId id="1006" r:id="rId53"/>
    <p:sldId id="1007" r:id="rId54"/>
    <p:sldId id="1008" r:id="rId55"/>
    <p:sldId id="1009" r:id="rId56"/>
    <p:sldId id="1010" r:id="rId57"/>
    <p:sldId id="1011" r:id="rId58"/>
    <p:sldId id="1012" r:id="rId59"/>
    <p:sldId id="1013" r:id="rId60"/>
    <p:sldId id="1014" r:id="rId61"/>
    <p:sldId id="1015" r:id="rId62"/>
    <p:sldId id="1016" r:id="rId63"/>
    <p:sldId id="1017" r:id="rId64"/>
    <p:sldId id="1018" r:id="rId65"/>
    <p:sldId id="1019" r:id="rId66"/>
    <p:sldId id="1020" r:id="rId67"/>
    <p:sldId id="1021" r:id="rId68"/>
    <p:sldId id="1022" r:id="rId69"/>
    <p:sldId id="1023" r:id="rId70"/>
    <p:sldId id="1024" r:id="rId71"/>
    <p:sldId id="1025" r:id="rId72"/>
    <p:sldId id="1026" r:id="rId73"/>
    <p:sldId id="1027" r:id="rId74"/>
    <p:sldId id="1028" r:id="rId75"/>
    <p:sldId id="1029" r:id="rId76"/>
    <p:sldId id="1030" r:id="rId77"/>
    <p:sldId id="1031" r:id="rId78"/>
    <p:sldId id="1032" r:id="rId79"/>
    <p:sldId id="1033" r:id="rId80"/>
    <p:sldId id="1034" r:id="rId81"/>
    <p:sldId id="1035" r:id="rId82"/>
    <p:sldId id="1036" r:id="rId83"/>
    <p:sldId id="1037" r:id="rId84"/>
    <p:sldId id="1038" r:id="rId85"/>
    <p:sldId id="1132" r:id="rId86"/>
    <p:sldId id="1133" r:id="rId87"/>
    <p:sldId id="1134" r:id="rId88"/>
    <p:sldId id="1042" r:id="rId89"/>
    <p:sldId id="1043" r:id="rId90"/>
    <p:sldId id="1044" r:id="rId91"/>
    <p:sldId id="1045" r:id="rId92"/>
    <p:sldId id="1046" r:id="rId93"/>
    <p:sldId id="1047" r:id="rId94"/>
    <p:sldId id="1048" r:id="rId95"/>
    <p:sldId id="1049" r:id="rId96"/>
    <p:sldId id="1050" r:id="rId97"/>
    <p:sldId id="1051" r:id="rId98"/>
    <p:sldId id="1052" r:id="rId99"/>
    <p:sldId id="1053" r:id="rId100"/>
    <p:sldId id="1054" r:id="rId101"/>
    <p:sldId id="1055" r:id="rId102"/>
    <p:sldId id="1056" r:id="rId103"/>
    <p:sldId id="1057" r:id="rId104"/>
    <p:sldId id="1058" r:id="rId105"/>
    <p:sldId id="1059" r:id="rId106"/>
    <p:sldId id="1060" r:id="rId107"/>
    <p:sldId id="1061" r:id="rId108"/>
    <p:sldId id="1062" r:id="rId109"/>
    <p:sldId id="1063" r:id="rId110"/>
    <p:sldId id="1064" r:id="rId111"/>
    <p:sldId id="1065" r:id="rId112"/>
    <p:sldId id="1066" r:id="rId113"/>
    <p:sldId id="1067" r:id="rId114"/>
    <p:sldId id="1068" r:id="rId115"/>
    <p:sldId id="1123" r:id="rId116"/>
    <p:sldId id="1124" r:id="rId117"/>
    <p:sldId id="1125" r:id="rId118"/>
    <p:sldId id="1126" r:id="rId119"/>
    <p:sldId id="1127" r:id="rId120"/>
    <p:sldId id="1128" r:id="rId121"/>
  </p:sldIdLst>
  <p:sldSz cx="12192000" cy="6858000"/>
  <p:notesSz cx="6797675" cy="9928225"/>
  <p:custDataLst>
    <p:tags r:id="rId12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83876"/>
  </p:normalViewPr>
  <p:slideViewPr>
    <p:cSldViewPr snapToObjects="1" showGuides="1">
      <p:cViewPr varScale="1">
        <p:scale>
          <a:sx n="72" d="100"/>
          <a:sy n="72" d="100"/>
        </p:scale>
        <p:origin x="388" y="60"/>
      </p:cViewPr>
      <p:guideLst>
        <p:guide orient="horz" pos="2159"/>
        <p:guide pos="38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0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7" Type="http://schemas.openxmlformats.org/officeDocument/2006/relationships/tags" Target="tags/tag22.xml"/><Relationship Id="rId126" Type="http://schemas.openxmlformats.org/officeDocument/2006/relationships/commentAuthors" Target="commentAuthors.xml"/><Relationship Id="rId125" Type="http://schemas.openxmlformats.org/officeDocument/2006/relationships/tableStyles" Target="tableStyles.xml"/><Relationship Id="rId124" Type="http://schemas.openxmlformats.org/officeDocument/2006/relationships/viewProps" Target="viewProps.xml"/><Relationship Id="rId123" Type="http://schemas.openxmlformats.org/officeDocument/2006/relationships/presProps" Target="presProps.xml"/><Relationship Id="rId122" Type="http://schemas.openxmlformats.org/officeDocument/2006/relationships/handoutMaster" Target="handoutMasters/handoutMaster1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2T15:11:42.812" idx="4">
    <p:pos x="10" y="10"/>
    <p:text>例2.1有问题，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6B58727-90B7-4D21-8D77-D5532243BC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5112" cy="37226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7188" cy="4465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b" anchorCtr="0" compatLnSpc="1"/>
          <a:lstStyle/>
          <a:p>
            <a:pPr lvl="0" algn="r" fontAlgn="base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7713"/>
            <a:ext cx="6651625" cy="3741737"/>
          </a:xfrm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7713"/>
            <a:ext cx="6651625" cy="3741737"/>
          </a:xfrm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7713"/>
            <a:ext cx="6651625" cy="3741737"/>
          </a:xfrm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6952" y="414908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6FA6-1FC0-4DBE-A4A5-CD0E77675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988-FC62-4729-BD5B-04EB8F9CD0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685801"/>
            <a:ext cx="9855200" cy="563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53848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8800"/>
            <a:ext cx="5384800" cy="2171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152900"/>
            <a:ext cx="5384800" cy="2171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13"/>
          </p:nvPr>
        </p:nvSpPr>
        <p:spPr>
          <a:xfrm>
            <a:off x="6959600" y="6381751"/>
            <a:ext cx="4800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876"/>
            <a:ext cx="12432704" cy="808522"/>
          </a:xfr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16819" y="1113355"/>
            <a:ext cx="10515600" cy="4351338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lang="zh-CN" altLang="en-US" sz="2800" b="1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85800" indent="-228600">
              <a:buFont typeface="Wingdings" panose="05000000000000000000" pitchFamily="2" charset="2"/>
              <a:buChar char="n"/>
              <a:defRPr b="1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Wingdings" panose="05000000000000000000" pitchFamily="2" charset="2"/>
              <a:buChar char="l"/>
              <a:defRPr sz="2200"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 err="1"/>
              <a:t>yangshi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yangshi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 err="1"/>
              <a:t>yangshi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6FA6-1FC0-4DBE-A4A5-CD0E77675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432704" cy="836712"/>
          </a:xfr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392" y="1347308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7136" y="1361066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6FA6-1FC0-4DBE-A4A5-CD0E77675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988-FC62-4729-BD5B-04EB8F9CD0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6FA6-1FC0-4DBE-A4A5-CD0E77675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988-FC62-4729-BD5B-04EB8F9CD0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432704" cy="836713"/>
          </a:xfr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sz="2400" b="1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200"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6FA6-1FC0-4DBE-A4A5-CD0E77675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988-FC62-4729-BD5B-04EB8F9CD0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6524"/>
            <a:ext cx="12432704" cy="563563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578272" y="1181100"/>
            <a:ext cx="109728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3"/>
          </p:nvPr>
        </p:nvSpPr>
        <p:spPr>
          <a:xfrm>
            <a:off x="6959600" y="6381751"/>
            <a:ext cx="4800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685801"/>
            <a:ext cx="9855200" cy="563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53848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3848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3"/>
          </p:nvPr>
        </p:nvSpPr>
        <p:spPr>
          <a:xfrm>
            <a:off x="6959600" y="6381751"/>
            <a:ext cx="4800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9855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538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8800"/>
            <a:ext cx="53848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152900"/>
            <a:ext cx="53848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400800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2238"/>
            <a:ext cx="12432704" cy="563563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38365" y="1052736"/>
            <a:ext cx="109728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3"/>
          </p:nvPr>
        </p:nvSpPr>
        <p:spPr>
          <a:xfrm>
            <a:off x="6959600" y="6381751"/>
            <a:ext cx="4800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microsoft.com/office/2007/relationships/hdphoto" Target="../media/image2.wdp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66FA6-1FC0-4DBE-A4A5-CD0E77675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altLang="zh-CN" sz="18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Database </a:t>
            </a:r>
            <a:r>
              <a:rPr lang="en-US" dirty="0" err="1"/>
              <a:t>SystemsIntroduction</a:t>
            </a:r>
            <a:r>
              <a:rPr lang="en-US" dirty="0"/>
              <a:t> to 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13000"/>
                    </a14:imgEffect>
                    <a14:imgEffect>
                      <a14:colorTemperature colorTemp="505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32703" cy="6866938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588"/>
            <a:ext cx="12432703" cy="5585963"/>
          </a:xfrm>
          <a:prstGeom prst="rect">
            <a:avLst/>
          </a:prstGeom>
        </p:spPr>
      </p:pic>
      <p:pic>
        <p:nvPicPr>
          <p:cNvPr id="13" name="Picture 9" descr="图片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525393" y="4838256"/>
            <a:ext cx="1528762" cy="202868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灯片编号占位符 5"/>
          <p:cNvSpPr txBox="1"/>
          <p:nvPr userDrawn="1"/>
        </p:nvSpPr>
        <p:spPr>
          <a:xfrm>
            <a:off x="8684502" y="6463182"/>
            <a:ext cx="374820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aseline="0" dirty="0">
                <a:latin typeface="Arial" panose="020B0604020202020204" pitchFamily="34" charset="0"/>
              </a:rPr>
              <a:t>Introduction to Database Systems</a:t>
            </a:r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7" name="WordArt 8"/>
          <p:cNvSpPr/>
          <p:nvPr userDrawn="1"/>
        </p:nvSpPr>
        <p:spPr>
          <a:xfrm rot="20636009">
            <a:off x="1944857" y="1830959"/>
            <a:ext cx="7582205" cy="290992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1328"/>
              </a:avLst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>
                <a:ln w="9525" cap="flat" cmpd="sng">
                  <a:solidFill>
                    <a:schemeClr val="bg1">
                      <a:alpha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  <a:cs typeface="+mn-cs"/>
              </a:rPr>
              <a:t>中国人民大学信息学院</a:t>
            </a:r>
            <a:endParaRPr kumimoji="0" lang="zh-CN" altLang="en-US" sz="3600" b="0" i="0" u="none" strike="noStrike" kern="1200" cap="none" spc="0" normalizeH="0" baseline="0" noProof="1">
              <a:ln w="9525" cap="flat" cmpd="sng">
                <a:solidFill>
                  <a:schemeClr val="bg1">
                    <a:alpha val="50000"/>
                  </a:schemeClr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  <a:cs typeface="+mn-c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kern="1200" cap="none" spc="0" normalizeH="0" baseline="0" noProof="1">
              <a:ln w="9525" cap="flat" cmpd="sng">
                <a:solidFill>
                  <a:schemeClr val="bg1">
                    <a:alpha val="50000"/>
                  </a:schemeClr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  <a:cs typeface="+mn-c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kern="1200" cap="none" spc="0" normalizeH="0" baseline="0" noProof="1">
              <a:ln w="9525" cap="flat" cmpd="sng">
                <a:solidFill>
                  <a:schemeClr val="bg1">
                    <a:alpha val="50000"/>
                  </a:schemeClr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  <a:cs typeface="+mn-c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>
                <a:ln w="9525" cap="flat" cmpd="sng">
                  <a:solidFill>
                    <a:schemeClr val="bg1">
                      <a:alpha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  <a:cs typeface="+mn-cs"/>
              </a:rPr>
              <a:t>数据库系统概论</a:t>
            </a:r>
            <a:endParaRPr kumimoji="0" lang="zh-CN" altLang="en-US" sz="3600" b="0" i="0" u="none" strike="noStrike" kern="1200" cap="none" spc="0" normalizeH="0" baseline="0" noProof="1">
              <a:ln w="9525" cap="flat" cmpd="sng">
                <a:solidFill>
                  <a:schemeClr val="bg1">
                    <a:alpha val="50000"/>
                  </a:schemeClr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13000"/>
                    </a14:imgEffect>
                    <a14:imgEffect>
                      <a14:colorTemperature colorTemp="505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2"/>
            <a:ext cx="12513417" cy="68580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7" name="文本框 6"/>
          <p:cNvSpPr txBox="1"/>
          <p:nvPr/>
        </p:nvSpPr>
        <p:spPr>
          <a:xfrm>
            <a:off x="615614" y="2232898"/>
            <a:ext cx="10960767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Introduction to Database Systems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endParaRPr lang="en-US" altLang="zh-CN" sz="4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 rot="18900000">
            <a:off x="5953558" y="3199971"/>
            <a:ext cx="284886" cy="284884"/>
          </a:xfrm>
          <a:prstGeom prst="rect">
            <a:avLst/>
          </a:prstGeom>
          <a:ln w="19050">
            <a:solidFill>
              <a:schemeClr val="bg1"/>
            </a:solidFill>
          </a:ln>
          <a:scene3d>
            <a:camera prst="orthographicFront"/>
            <a:lightRig rig="threePt" dir="t"/>
          </a:scene3d>
          <a:sp3d contourW="12700">
            <a:bevelB/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400300" y="3356992"/>
            <a:ext cx="7391400" cy="365792"/>
            <a:chOff x="2400300" y="3894867"/>
            <a:chExt cx="7391400" cy="36579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400300" y="3910260"/>
              <a:ext cx="33687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12700">
              <a:bevelB/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422934" y="3910260"/>
              <a:ext cx="33687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12700">
              <a:bevelB/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rcRect t="50000"/>
            <a:stretch>
              <a:fillRect/>
            </a:stretch>
          </p:blipFill>
          <p:spPr>
            <a:xfrm>
              <a:off x="5730208" y="3894867"/>
              <a:ext cx="731583" cy="365792"/>
            </a:xfrm>
            <a:custGeom>
              <a:avLst/>
              <a:gdLst>
                <a:gd name="connsiteX0" fmla="*/ 0 w 731583"/>
                <a:gd name="connsiteY0" fmla="*/ 0 h 365792"/>
                <a:gd name="connsiteX1" fmla="*/ 731583 w 731583"/>
                <a:gd name="connsiteY1" fmla="*/ 0 h 365792"/>
                <a:gd name="connsiteX2" fmla="*/ 731583 w 731583"/>
                <a:gd name="connsiteY2" fmla="*/ 365792 h 365792"/>
                <a:gd name="connsiteX3" fmla="*/ 0 w 731583"/>
                <a:gd name="connsiteY3" fmla="*/ 365792 h 36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83" h="365792">
                  <a:moveTo>
                    <a:pt x="0" y="0"/>
                  </a:moveTo>
                  <a:lnTo>
                    <a:pt x="731583" y="0"/>
                  </a:lnTo>
                  <a:lnTo>
                    <a:pt x="731583" y="365792"/>
                  </a:lnTo>
                  <a:lnTo>
                    <a:pt x="0" y="365792"/>
                  </a:lnTo>
                  <a:close/>
                </a:path>
              </a:pathLst>
            </a:custGeom>
          </p:spPr>
        </p:pic>
      </p:grpSp>
      <p:sp>
        <p:nvSpPr>
          <p:cNvPr id="14" name="文本框 13"/>
          <p:cNvSpPr txBox="1"/>
          <p:nvPr/>
        </p:nvSpPr>
        <p:spPr>
          <a:xfrm>
            <a:off x="1421816" y="1046085"/>
            <a:ext cx="89454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6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endParaRPr lang="en-US" altLang="zh-CN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4269" y="4293096"/>
            <a:ext cx="8418195" cy="136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章 </a:t>
            </a:r>
            <a:r>
              <a:rPr lang="en-US" altLang="zh-CN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关系模型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endParaRPr lang="zh-CN" altLang="en-US" sz="4400" b="1" dirty="0">
              <a:solidFill>
                <a:schemeClr val="bg1"/>
              </a:solidFill>
              <a:latin typeface="Times-Roman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笛卡儿积（续）</a:t>
            </a:r>
            <a:endParaRPr lang="en-US" altLang="zh-CN" sz="36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837565"/>
            <a:ext cx="12436475" cy="556450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基数（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cardinal number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none" strike="noStrike" kern="105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一个域允许的不同取值个数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若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</a:t>
            </a:r>
            <a:r>
              <a:rPr kumimoji="0" lang="en-US" altLang="zh-CN" sz="2800" b="1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（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…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）为有限集，其基数为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</a:t>
            </a:r>
            <a:r>
              <a:rPr kumimoji="0" lang="en-US" altLang="zh-CN" sz="2800" b="1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（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…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），则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×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×…×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</a:t>
            </a:r>
            <a:r>
              <a:rPr kumimoji="0" lang="en-US" altLang="zh-CN" sz="2800" b="1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的基数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为：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3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笛卡儿积的表示方法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可表示为一张二维表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表中的每行对应一个元组，表中的每列来自一个域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4367213" y="3500438"/>
          <a:ext cx="19097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673100" imgH="342900" progId="Equation.3">
                  <p:embed/>
                </p:oleObj>
              </mc:Choice>
              <mc:Fallback>
                <p:oleObj name="" r:id="rId1" imgW="673100" imgH="34290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67213" y="3500438"/>
                        <a:ext cx="1909762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连接（续）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13667" name="Rectangle 3"/>
          <p:cNvSpPr>
            <a:spLocks noGrp="1"/>
          </p:cNvSpPr>
          <p:nvPr>
            <p:ph type="body" sz="half" idx="1"/>
          </p:nvPr>
        </p:nvSpPr>
        <p:spPr>
          <a:xfrm>
            <a:off x="31115" y="836930"/>
            <a:ext cx="12487275" cy="100838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/>
              <a:t> 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自然连接 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      S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的结果如下</a:t>
            </a:r>
            <a:r>
              <a:rPr lang="zh-CN" altLang="en-US" b="1" dirty="0"/>
              <a:t>：</a:t>
            </a:r>
            <a:r>
              <a:rPr lang="zh-CN" altLang="en-US" b="1" i="1" dirty="0"/>
              <a:t> </a:t>
            </a:r>
            <a:endParaRPr lang="zh-CN" altLang="en-US" b="1" dirty="0"/>
          </a:p>
        </p:txBody>
      </p:sp>
      <p:grpSp>
        <p:nvGrpSpPr>
          <p:cNvPr id="113668" name="Group 5"/>
          <p:cNvGrpSpPr/>
          <p:nvPr/>
        </p:nvGrpSpPr>
        <p:grpSpPr>
          <a:xfrm rot="10800000">
            <a:off x="2063433" y="260668"/>
            <a:ext cx="1223962" cy="936625"/>
            <a:chOff x="6431" y="11824"/>
            <a:chExt cx="705" cy="367"/>
          </a:xfrm>
        </p:grpSpPr>
        <p:sp>
          <p:nvSpPr>
            <p:cNvPr id="113701" name="AutoShape 6"/>
            <p:cNvSpPr/>
            <p:nvPr/>
          </p:nvSpPr>
          <p:spPr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3702" name="Text Box 7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  <p:custDataLst>
              <p:tags r:id="rId1"/>
            </p:custDataLst>
          </p:nvPr>
        </p:nvGraphicFramePr>
        <p:xfrm>
          <a:off x="2058035" y="2003425"/>
          <a:ext cx="846582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455"/>
                <a:gridCol w="2116455"/>
                <a:gridCol w="2116455"/>
                <a:gridCol w="2116455"/>
              </a:tblGrid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</a:tr>
              <a:tr h="8801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</a:t>
                      </a:r>
                      <a:endParaRPr lang="en-US" altLang="zh-CN" sz="28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3</a:t>
                      </a:r>
                      <a:endParaRPr lang="en-US" altLang="zh-CN" sz="2800" b="1" dirty="0"/>
                    </a:p>
                  </a:txBody>
                  <a:tcPr marL="91454" marR="91454" marT="45725" marB="45725"/>
                </a:tc>
              </a:tr>
              <a:tr h="878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6</a:t>
                      </a:r>
                      <a:endParaRPr lang="en-US" altLang="zh-CN" sz="28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7</a:t>
                      </a:r>
                      <a:endParaRPr lang="en-US" altLang="zh-CN" sz="2800" b="1" dirty="0"/>
                    </a:p>
                  </a:txBody>
                  <a:tcPr marL="91454" marR="91454" marT="45725" marB="45725"/>
                </a:tc>
              </a:tr>
              <a:tr h="8801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b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8</a:t>
                      </a:r>
                      <a:endParaRPr lang="en-US" altLang="zh-CN" sz="28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10</a:t>
                      </a:r>
                      <a:endParaRPr lang="en-US" altLang="zh-CN" sz="2800" b="1" dirty="0"/>
                    </a:p>
                  </a:txBody>
                  <a:tcPr marL="91454" marR="91454" marT="45725" marB="45725"/>
                </a:tc>
              </a:tr>
              <a:tr h="879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b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8</a:t>
                      </a:r>
                      <a:endParaRPr lang="en-US" altLang="zh-CN" sz="28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2</a:t>
                      </a:r>
                      <a:endParaRPr lang="en-US" altLang="zh-CN" sz="2800" b="1" dirty="0"/>
                    </a:p>
                  </a:txBody>
                  <a:tcPr marL="91454" marR="91454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14691" name="Rectangle 3"/>
          <p:cNvSpPr>
            <a:spLocks noGrp="1"/>
          </p:cNvSpPr>
          <p:nvPr>
            <p:ph idx="1"/>
          </p:nvPr>
        </p:nvSpPr>
        <p:spPr>
          <a:xfrm>
            <a:off x="-635" y="857885"/>
            <a:ext cx="12433935" cy="554101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</a:pPr>
            <a:r>
              <a:rPr lang="zh-CN" altLang="zh-CN" sz="2800" dirty="0"/>
              <a:t>悬浮元组（</a:t>
            </a:r>
            <a:r>
              <a:rPr lang="en-US" altLang="zh-CN" sz="2800" dirty="0"/>
              <a:t>dangling tuple</a:t>
            </a:r>
            <a:r>
              <a:rPr lang="zh-CN" altLang="zh-CN" sz="2800" dirty="0"/>
              <a:t>）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 smtClean="0"/>
              <a:t> </a:t>
            </a:r>
            <a:r>
              <a:rPr lang="zh-CN" altLang="zh-CN" sz="2800" dirty="0" smtClean="0"/>
              <a:t>两</a:t>
            </a:r>
            <a:r>
              <a:rPr lang="zh-CN" altLang="zh-CN" sz="2800" dirty="0"/>
              <a:t>个关系</a:t>
            </a:r>
            <a:r>
              <a:rPr lang="en-US" altLang="zh-CN" sz="2800" i="1" dirty="0"/>
              <a:t>R</a:t>
            </a:r>
            <a:r>
              <a:rPr lang="zh-CN" altLang="zh-CN" sz="2800" dirty="0"/>
              <a:t>和</a:t>
            </a:r>
            <a:r>
              <a:rPr lang="en-US" altLang="zh-CN" sz="2800" i="1" dirty="0"/>
              <a:t>S</a:t>
            </a:r>
            <a:r>
              <a:rPr lang="zh-CN" altLang="zh-CN" sz="2800" dirty="0"/>
              <a:t>在做自然连接时，关系</a:t>
            </a:r>
            <a:r>
              <a:rPr lang="en-US" altLang="zh-CN" sz="2800" i="1" dirty="0"/>
              <a:t>R</a:t>
            </a:r>
            <a:r>
              <a:rPr lang="zh-CN" altLang="zh-CN" sz="2800" dirty="0"/>
              <a:t>中某些元组有可能在</a:t>
            </a:r>
            <a:r>
              <a:rPr lang="en-US" altLang="zh-CN" sz="2800" i="1" dirty="0"/>
              <a:t>S</a:t>
            </a:r>
            <a:r>
              <a:rPr lang="zh-CN" altLang="zh-CN" sz="2800" dirty="0" smtClean="0"/>
              <a:t>中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不</a:t>
            </a:r>
            <a:r>
              <a:rPr lang="zh-CN" altLang="zh-CN" sz="2800" dirty="0"/>
              <a:t>存在公共属性上值相等的元组，从而造成</a:t>
            </a:r>
            <a:r>
              <a:rPr lang="en-US" altLang="zh-CN" sz="2800" i="1" dirty="0"/>
              <a:t>R</a:t>
            </a:r>
            <a:r>
              <a:rPr lang="zh-CN" altLang="zh-CN" sz="2800" dirty="0"/>
              <a:t>中这些元组在操作时被舍弃了</a:t>
            </a:r>
            <a:r>
              <a:rPr lang="zh-CN" altLang="en-US" sz="2800" dirty="0"/>
              <a:t>，</a:t>
            </a:r>
            <a:r>
              <a:rPr lang="zh-CN" altLang="zh-CN" sz="2800" dirty="0"/>
              <a:t>这些被舍弃的元组称为</a:t>
            </a:r>
            <a:r>
              <a:rPr lang="zh-CN" altLang="en-US" sz="2800" dirty="0">
                <a:solidFill>
                  <a:srgbClr val="FF00FF"/>
                </a:solidFill>
              </a:rPr>
              <a:t>悬浮元组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12065" y="827405"/>
            <a:ext cx="12421235" cy="557657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dirty="0"/>
              <a:t>外连接（</a:t>
            </a:r>
            <a:r>
              <a:rPr lang="en-US" altLang="zh-CN" sz="2800" dirty="0"/>
              <a:t>outer join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 smtClean="0"/>
              <a:t> </a:t>
            </a:r>
            <a:r>
              <a:rPr lang="zh-CN" altLang="zh-CN" sz="2800" dirty="0" smtClean="0"/>
              <a:t>如果</a:t>
            </a:r>
            <a:r>
              <a:rPr lang="zh-CN" altLang="zh-CN" sz="2800" dirty="0"/>
              <a:t>把悬浮元组也保存在结果关系中，而在其他属性上填空值</a:t>
            </a:r>
            <a:r>
              <a:rPr lang="en-US" altLang="zh-CN" sz="2800" dirty="0"/>
              <a:t>(NULL)</a:t>
            </a:r>
            <a:r>
              <a:rPr lang="zh-CN" altLang="en-US" sz="2800" dirty="0"/>
              <a:t>，就叫做外连接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 smtClean="0"/>
              <a:t> </a:t>
            </a:r>
            <a:r>
              <a:rPr lang="zh-CN" altLang="zh-CN" sz="2800" dirty="0" smtClean="0"/>
              <a:t>左</a:t>
            </a:r>
            <a:r>
              <a:rPr lang="zh-CN" altLang="zh-CN" sz="2800" dirty="0"/>
              <a:t>外连接</a:t>
            </a:r>
            <a:r>
              <a:rPr lang="en-US" altLang="zh-CN" sz="2800" dirty="0"/>
              <a:t>(left outer join</a:t>
            </a:r>
            <a:r>
              <a:rPr lang="zh-CN" altLang="zh-CN" sz="2800" dirty="0"/>
              <a:t>或</a:t>
            </a:r>
            <a:r>
              <a:rPr lang="en-US" altLang="zh-CN" sz="2800" dirty="0"/>
              <a:t>left join)</a:t>
            </a:r>
            <a:endParaRPr lang="en-US" altLang="zh-CN" sz="2800" dirty="0"/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800" dirty="0"/>
              <a:t>只保留左边关系</a:t>
            </a:r>
            <a:r>
              <a:rPr lang="en-US" altLang="zh-CN" sz="2800" i="1" dirty="0"/>
              <a:t>R</a:t>
            </a:r>
            <a:r>
              <a:rPr lang="zh-CN" altLang="zh-CN" sz="2800" dirty="0"/>
              <a:t>中的悬浮元组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 smtClean="0"/>
              <a:t> </a:t>
            </a:r>
            <a:r>
              <a:rPr lang="zh-CN" altLang="zh-CN" sz="2800" dirty="0" smtClean="0"/>
              <a:t>右</a:t>
            </a:r>
            <a:r>
              <a:rPr lang="zh-CN" altLang="zh-CN" sz="2800" dirty="0"/>
              <a:t>外连接</a:t>
            </a:r>
            <a:r>
              <a:rPr lang="en-US" altLang="zh-CN" sz="2800" dirty="0"/>
              <a:t>(right outer join</a:t>
            </a:r>
            <a:r>
              <a:rPr lang="zh-CN" altLang="zh-CN" sz="2800" dirty="0"/>
              <a:t>或</a:t>
            </a:r>
            <a:r>
              <a:rPr lang="en-US" altLang="zh-CN" sz="2800" dirty="0"/>
              <a:t>right join)</a:t>
            </a:r>
            <a:endParaRPr lang="en-US" altLang="zh-CN" sz="2800" dirty="0"/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800" dirty="0"/>
              <a:t>只保留右边关系</a:t>
            </a:r>
            <a:r>
              <a:rPr lang="en-US" altLang="zh-CN" sz="2800" i="1" dirty="0"/>
              <a:t>S</a:t>
            </a:r>
            <a:r>
              <a:rPr lang="zh-CN" altLang="zh-CN" sz="2800" dirty="0"/>
              <a:t>中的悬浮元组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16739" name="Rectangle 6"/>
          <p:cNvSpPr/>
          <p:nvPr/>
        </p:nvSpPr>
        <p:spPr>
          <a:xfrm>
            <a:off x="1416050" y="1081405"/>
            <a:ext cx="627507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下图是例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中关系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和关系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的外连接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内容占位符 9"/>
          <p:cNvGraphicFramePr>
            <a:graphicFrameLocks noGrp="1"/>
          </p:cNvGraphicFramePr>
          <p:nvPr>
            <p:ph sz="quarter" idx="1"/>
            <p:custDataLst>
              <p:tags r:id="rId1"/>
            </p:custDataLst>
          </p:nvPr>
        </p:nvGraphicFramePr>
        <p:xfrm>
          <a:off x="2422525" y="1846263"/>
          <a:ext cx="7274560" cy="381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  <a:gridCol w="1818640"/>
                <a:gridCol w="1818640"/>
                <a:gridCol w="1818640"/>
              </a:tblGrid>
              <a:tr h="426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</a:t>
                      </a:r>
                      <a:endParaRPr lang="en-US" altLang="zh-CN" sz="28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3</a:t>
                      </a:r>
                      <a:endParaRPr lang="en-US" altLang="zh-CN" sz="2800" b="1" dirty="0"/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6</a:t>
                      </a:r>
                      <a:endParaRPr lang="en-US" altLang="zh-CN" sz="28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7</a:t>
                      </a:r>
                      <a:endParaRPr lang="en-US" altLang="zh-CN" sz="2800" b="1" dirty="0"/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b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8</a:t>
                      </a:r>
                      <a:endParaRPr lang="en-US" altLang="zh-CN" sz="28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10</a:t>
                      </a:r>
                      <a:endParaRPr lang="en-US" altLang="zh-CN" sz="2800" b="1" dirty="0"/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8</a:t>
                      </a:r>
                      <a:endParaRPr lang="en-US" altLang="zh-CN" sz="28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2</a:t>
                      </a:r>
                      <a:endParaRPr lang="en-US" altLang="zh-CN" sz="2800" b="1" dirty="0"/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4</a:t>
                      </a:r>
                      <a:endParaRPr lang="en-US" altLang="zh-CN" sz="2800" b="1" baseline="-25000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12</a:t>
                      </a:r>
                      <a:endParaRPr lang="en-US" altLang="zh-CN" sz="28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NULL</a:t>
                      </a:r>
                      <a:endParaRPr lang="en-US" altLang="zh-CN" sz="2800" b="1" dirty="0"/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NULL</a:t>
                      </a:r>
                      <a:endParaRPr lang="en-US" altLang="zh-CN" sz="28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5</a:t>
                      </a:r>
                      <a:endParaRPr lang="en-US" altLang="zh-CN" sz="2800" b="1" baseline="-25000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NULL</a:t>
                      </a:r>
                      <a:endParaRPr lang="en-US" altLang="zh-CN" sz="28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2</a:t>
                      </a:r>
                      <a:endParaRPr lang="en-US" altLang="zh-CN" sz="2800" b="1" dirty="0"/>
                    </a:p>
                  </a:txBody>
                  <a:tcPr marL="91451" marR="91451" marT="45718" marB="45718"/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17763" name="Rectangle 6"/>
          <p:cNvSpPr/>
          <p:nvPr/>
        </p:nvSpPr>
        <p:spPr>
          <a:xfrm>
            <a:off x="767398" y="1052513"/>
            <a:ext cx="940625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中关系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和关系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的左外连接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(c)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是右外连接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内容占位符 9"/>
          <p:cNvGraphicFramePr>
            <a:graphicFrameLocks noGrp="1"/>
          </p:cNvGraphicFramePr>
          <p:nvPr>
            <p:ph sz="quarter" idx="1"/>
            <p:custDataLst>
              <p:tags r:id="rId1"/>
            </p:custDataLst>
          </p:nvPr>
        </p:nvGraphicFramePr>
        <p:xfrm>
          <a:off x="1355090" y="1919605"/>
          <a:ext cx="4668520" cy="360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130"/>
                <a:gridCol w="1167130"/>
                <a:gridCol w="1167130"/>
                <a:gridCol w="1167130"/>
              </a:tblGrid>
              <a:tr h="5194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</a:tr>
              <a:tr h="535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</a:t>
                      </a:r>
                      <a:endParaRPr lang="en-US" altLang="zh-CN" sz="28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3</a:t>
                      </a:r>
                      <a:endParaRPr lang="en-US" altLang="zh-CN" sz="2800" b="1" dirty="0"/>
                    </a:p>
                  </a:txBody>
                  <a:tcPr marL="91444" marR="91444" marT="45738" marB="45738"/>
                </a:tc>
              </a:tr>
              <a:tr h="535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6</a:t>
                      </a:r>
                      <a:endParaRPr lang="en-US" altLang="zh-CN" sz="28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7</a:t>
                      </a:r>
                      <a:endParaRPr lang="en-US" altLang="zh-CN" sz="2800" b="1" dirty="0"/>
                    </a:p>
                  </a:txBody>
                  <a:tcPr marL="91444" marR="91444" marT="45738" marB="45738"/>
                </a:tc>
              </a:tr>
              <a:tr h="535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b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8</a:t>
                      </a:r>
                      <a:endParaRPr lang="en-US" altLang="zh-CN" sz="28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10</a:t>
                      </a:r>
                      <a:endParaRPr lang="en-US" altLang="zh-CN" sz="2800" b="1" dirty="0"/>
                    </a:p>
                  </a:txBody>
                  <a:tcPr marL="91444" marR="91444" marT="45738" marB="45738"/>
                </a:tc>
              </a:tr>
              <a:tr h="535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8</a:t>
                      </a:r>
                      <a:endParaRPr lang="en-US" altLang="zh-CN" sz="28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2</a:t>
                      </a:r>
                      <a:endParaRPr lang="en-US" altLang="zh-CN" sz="2800" b="1" dirty="0"/>
                    </a:p>
                  </a:txBody>
                  <a:tcPr marL="91444" marR="91444" marT="45738" marB="45738"/>
                </a:tc>
              </a:tr>
              <a:tr h="9480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4</a:t>
                      </a:r>
                      <a:endParaRPr lang="en-US" altLang="zh-CN" sz="2800" b="1" baseline="-25000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12</a:t>
                      </a:r>
                      <a:endParaRPr lang="en-US" altLang="zh-CN" sz="28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NULL</a:t>
                      </a:r>
                      <a:endParaRPr lang="en-US" altLang="zh-CN" sz="2800" b="1" dirty="0"/>
                    </a:p>
                  </a:txBody>
                  <a:tcPr marL="91444" marR="91444" marT="45738" marB="45738"/>
                </a:tc>
              </a:tr>
            </a:tbl>
          </a:graphicData>
        </a:graphic>
      </p:graphicFrame>
      <p:graphicFrame>
        <p:nvGraphicFramePr>
          <p:cNvPr id="9" name="内容占位符 9"/>
          <p:cNvGraphicFramePr>
            <a:graphicFrameLocks noGrp="1"/>
          </p:cNvGraphicFramePr>
          <p:nvPr>
            <p:ph sz="quarter" idx="1"/>
            <p:custDataLst>
              <p:tags r:id="rId2"/>
            </p:custDataLst>
          </p:nvPr>
        </p:nvGraphicFramePr>
        <p:xfrm>
          <a:off x="6311900" y="1990725"/>
          <a:ext cx="4457700" cy="355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25"/>
                <a:gridCol w="1114425"/>
                <a:gridCol w="1114425"/>
                <a:gridCol w="1114425"/>
              </a:tblGrid>
              <a:tr h="520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</a:t>
                      </a:r>
                      <a:endParaRPr lang="en-US" altLang="zh-CN" sz="2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3</a:t>
                      </a:r>
                      <a:endParaRPr lang="en-US" altLang="zh-CN" sz="2800" b="1" dirty="0"/>
                    </a:p>
                  </a:txBody>
                  <a:tcPr marL="91457" marR="91457" marT="45733" marB="45733"/>
                </a:tc>
              </a:tr>
              <a:tr h="5200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6</a:t>
                      </a:r>
                      <a:endParaRPr lang="en-US" altLang="zh-CN" sz="2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7</a:t>
                      </a:r>
                      <a:endParaRPr lang="en-US" altLang="zh-CN" sz="2800" b="1" dirty="0"/>
                    </a:p>
                  </a:txBody>
                  <a:tcPr marL="91457" marR="91457" marT="45733" marB="45733"/>
                </a:tc>
              </a:tr>
              <a:tr h="5200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b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8</a:t>
                      </a:r>
                      <a:endParaRPr lang="en-US" altLang="zh-CN" sz="2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10</a:t>
                      </a:r>
                      <a:endParaRPr lang="en-US" altLang="zh-CN" sz="2800" b="1" dirty="0"/>
                    </a:p>
                  </a:txBody>
                  <a:tcPr marL="91457" marR="91457" marT="45733" marB="45733"/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8</a:t>
                      </a:r>
                      <a:endParaRPr lang="en-US" altLang="zh-CN" sz="2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2</a:t>
                      </a:r>
                      <a:endParaRPr lang="en-US" altLang="zh-CN" sz="2800" b="1" dirty="0"/>
                    </a:p>
                  </a:txBody>
                  <a:tcPr marL="91457" marR="91457" marT="45733" marB="45733"/>
                </a:tc>
              </a:tr>
              <a:tr h="9486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NULL</a:t>
                      </a:r>
                      <a:endParaRPr lang="en-US" altLang="zh-CN" sz="2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5</a:t>
                      </a:r>
                      <a:endParaRPr lang="en-US" altLang="zh-CN" sz="2800" b="1" baseline="-25000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NULL</a:t>
                      </a:r>
                      <a:endParaRPr lang="en-US" altLang="zh-CN" sz="2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2</a:t>
                      </a:r>
                      <a:endParaRPr lang="en-US" altLang="zh-CN" sz="2800" b="1" dirty="0"/>
                    </a:p>
                  </a:txBody>
                  <a:tcPr marL="91457" marR="91457" marT="45733" marB="45733"/>
                </a:tc>
              </a:tr>
            </a:tbl>
          </a:graphicData>
        </a:graphic>
      </p:graphicFrame>
      <p:sp>
        <p:nvSpPr>
          <p:cNvPr id="117838" name="Rectangle 6"/>
          <p:cNvSpPr/>
          <p:nvPr/>
        </p:nvSpPr>
        <p:spPr>
          <a:xfrm>
            <a:off x="3503613" y="5543391"/>
            <a:ext cx="521144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400" dirty="0"/>
              <a:t>图</a:t>
            </a:r>
            <a:r>
              <a:rPr lang="en-US" altLang="zh-CN" sz="2400" dirty="0"/>
              <a:t>(b)                                            </a:t>
            </a:r>
            <a:r>
              <a:rPr lang="zh-CN" altLang="en-US" sz="2400" dirty="0"/>
              <a:t>图</a:t>
            </a:r>
            <a:r>
              <a:rPr lang="en-US" altLang="zh-CN" sz="2400" dirty="0"/>
              <a:t>(c)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4. </a:t>
            </a:r>
            <a:r>
              <a:rPr lang="zh-CN" altLang="en-US" sz="3600" dirty="0"/>
              <a:t>除（</a:t>
            </a:r>
            <a:r>
              <a:rPr lang="en-US" altLang="zh-CN" sz="3600" dirty="0"/>
              <a:t>division</a:t>
            </a:r>
            <a:r>
              <a:rPr lang="zh-CN" altLang="en-US" sz="3600" dirty="0"/>
              <a:t>） </a:t>
            </a:r>
            <a:endParaRPr lang="zh-CN" altLang="en-US" sz="36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6510" y="835025"/>
            <a:ext cx="12416155" cy="563626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给定关系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 (X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Y)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 (Y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Z)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，其中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Z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为属性组。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中的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中的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可以有不同的属性名，但必须出自相同的域集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的除运算得到一个新的关系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P(X)</a:t>
            </a:r>
            <a:r>
              <a:rPr kumimoji="0" lang="zh-CN" alt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cs typeface="+mn-cs"/>
              </a:rPr>
              <a:t>，</a:t>
            </a:r>
            <a:endParaRPr kumimoji="0" lang="zh-CN" altLang="en-US" sz="2800" b="1" i="1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中满足下列条件的元组在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属性列上的投影：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元组在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上分量值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的象集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</a:t>
            </a:r>
            <a:r>
              <a:rPr kumimoji="0" lang="en-US" altLang="zh-CN" sz="2800" b="1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包含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在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上投影的集合，记作：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÷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={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8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[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]|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8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Symbol" panose="05050102010706020507" pitchFamily="18" charset="2"/>
              </a:rPr>
              <a:t>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∧π</a:t>
            </a:r>
            <a:r>
              <a:rPr kumimoji="0" lang="en-US" altLang="zh-CN" sz="28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Y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Symbol" panose="05050102010706020507" pitchFamily="18" charset="2"/>
              </a:rPr>
              <a:t>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Y</a:t>
            </a:r>
            <a:r>
              <a:rPr kumimoji="0" lang="en-US" altLang="zh-CN" sz="2800" b="1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}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Y</a:t>
            </a:r>
            <a:r>
              <a:rPr kumimoji="0" lang="en-US" altLang="zh-CN" sz="2800" b="1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：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在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中的象集，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= 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8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[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]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除运算（续）</a:t>
            </a:r>
            <a:endParaRPr lang="en-US" altLang="zh-CN" sz="3600" dirty="0"/>
          </a:p>
        </p:txBody>
      </p:sp>
      <p:sp>
        <p:nvSpPr>
          <p:cNvPr id="119811" name="Rectangle 3"/>
          <p:cNvSpPr>
            <a:spLocks noGrp="1"/>
          </p:cNvSpPr>
          <p:nvPr>
            <p:ph idx="1"/>
          </p:nvPr>
        </p:nvSpPr>
        <p:spPr>
          <a:xfrm>
            <a:off x="5080" y="837565"/>
            <a:ext cx="12427585" cy="552132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zh-CN" altLang="en-US" dirty="0"/>
              <a:t>除操作是同时从行和列角度进行运算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 </a:t>
            </a:r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lvl="2" algn="just"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grpSp>
        <p:nvGrpSpPr>
          <p:cNvPr id="119812" name="Group 43"/>
          <p:cNvGrpSpPr/>
          <p:nvPr/>
        </p:nvGrpSpPr>
        <p:grpSpPr>
          <a:xfrm>
            <a:off x="2661920" y="2252980"/>
            <a:ext cx="6330950" cy="3175000"/>
            <a:chOff x="1728" y="1536"/>
            <a:chExt cx="2400" cy="1392"/>
          </a:xfrm>
        </p:grpSpPr>
        <p:grpSp>
          <p:nvGrpSpPr>
            <p:cNvPr id="119813" name="Group 20"/>
            <p:cNvGrpSpPr/>
            <p:nvPr/>
          </p:nvGrpSpPr>
          <p:grpSpPr>
            <a:xfrm>
              <a:off x="2064" y="1632"/>
              <a:ext cx="912" cy="768"/>
              <a:chOff x="1536" y="1632"/>
              <a:chExt cx="912" cy="768"/>
            </a:xfrm>
          </p:grpSpPr>
          <p:sp>
            <p:nvSpPr>
              <p:cNvPr id="119828" name="Rectangle 21"/>
              <p:cNvSpPr/>
              <p:nvPr/>
            </p:nvSpPr>
            <p:spPr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29" name="Rectangle 22" descr="浅色下对角线"/>
              <p:cNvSpPr/>
              <p:nvPr/>
            </p:nvSpPr>
            <p:spPr>
              <a:xfrm>
                <a:off x="1536" y="1728"/>
                <a:ext cx="912" cy="9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0" name="Rectangle 23"/>
              <p:cNvSpPr/>
              <p:nvPr/>
            </p:nvSpPr>
            <p:spPr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1" name="Rectangle 24"/>
              <p:cNvSpPr/>
              <p:nvPr/>
            </p:nvSpPr>
            <p:spPr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2" name="Rectangle 25"/>
              <p:cNvSpPr/>
              <p:nvPr/>
            </p:nvSpPr>
            <p:spPr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3" name="Rectangle 26" descr="浅色下对角线"/>
              <p:cNvSpPr/>
              <p:nvPr/>
            </p:nvSpPr>
            <p:spPr>
              <a:xfrm>
                <a:off x="1536" y="2016"/>
                <a:ext cx="912" cy="9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4" name="Rectangle 27"/>
              <p:cNvSpPr/>
              <p:nvPr/>
            </p:nvSpPr>
            <p:spPr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5" name="Rectangle 28" descr="浅色下对角线"/>
              <p:cNvSpPr/>
              <p:nvPr/>
            </p:nvSpPr>
            <p:spPr>
              <a:xfrm>
                <a:off x="1536" y="2208"/>
                <a:ext cx="912" cy="9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</p:grpSp>
        <p:sp>
          <p:nvSpPr>
            <p:cNvPr id="119814" name="AutoShape 29"/>
            <p:cNvSpPr/>
            <p:nvPr/>
          </p:nvSpPr>
          <p:spPr>
            <a:xfrm rot="2235391">
              <a:off x="3072" y="2304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15" name="Rectangle 30"/>
            <p:cNvSpPr/>
            <p:nvPr/>
          </p:nvSpPr>
          <p:spPr>
            <a:xfrm>
              <a:off x="2448" y="2640"/>
              <a:ext cx="528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16" name="Rectangle 31"/>
            <p:cNvSpPr/>
            <p:nvPr/>
          </p:nvSpPr>
          <p:spPr>
            <a:xfrm>
              <a:off x="2448" y="2832"/>
              <a:ext cx="528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17" name="Rectangle 32"/>
            <p:cNvSpPr/>
            <p:nvPr/>
          </p:nvSpPr>
          <p:spPr>
            <a:xfrm>
              <a:off x="2448" y="2736"/>
              <a:ext cx="528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18" name="Rectangle 33"/>
            <p:cNvSpPr/>
            <p:nvPr/>
          </p:nvSpPr>
          <p:spPr>
            <a:xfrm>
              <a:off x="2928" y="2304"/>
              <a:ext cx="576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dirty="0"/>
                <a:t>÷</a:t>
              </a:r>
              <a:endParaRPr lang="en-US" altLang="zh-CN" sz="2000" dirty="0"/>
            </a:p>
          </p:txBody>
        </p:sp>
        <p:sp>
          <p:nvSpPr>
            <p:cNvPr id="119819" name="AutoShape 34"/>
            <p:cNvSpPr/>
            <p:nvPr/>
          </p:nvSpPr>
          <p:spPr>
            <a:xfrm rot="-1832436">
              <a:off x="3132" y="2684"/>
              <a:ext cx="384" cy="144"/>
            </a:xfrm>
            <a:prstGeom prst="rightArrow">
              <a:avLst>
                <a:gd name="adj1" fmla="val 50000"/>
                <a:gd name="adj2" fmla="val 6666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20" name="Rectangle 35" descr="浅色下对角线"/>
            <p:cNvSpPr/>
            <p:nvPr/>
          </p:nvSpPr>
          <p:spPr>
            <a:xfrm>
              <a:off x="3744" y="2544"/>
              <a:ext cx="384" cy="96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21" name="Rectangle 36" descr="浅色下对角线"/>
            <p:cNvSpPr/>
            <p:nvPr/>
          </p:nvSpPr>
          <p:spPr>
            <a:xfrm>
              <a:off x="3744" y="2448"/>
              <a:ext cx="384" cy="96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22" name="Rectangle 37" descr="浅色下对角线"/>
            <p:cNvSpPr/>
            <p:nvPr/>
          </p:nvSpPr>
          <p:spPr>
            <a:xfrm>
              <a:off x="2064" y="1536"/>
              <a:ext cx="912" cy="96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23" name="Text Box 38"/>
            <p:cNvSpPr txBox="1"/>
            <p:nvPr/>
          </p:nvSpPr>
          <p:spPr>
            <a:xfrm>
              <a:off x="1728" y="1584"/>
              <a:ext cx="288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1800" dirty="0"/>
                <a:t>R</a:t>
              </a:r>
              <a:endParaRPr lang="en-US" altLang="zh-CN" sz="1800" b="0" dirty="0"/>
            </a:p>
          </p:txBody>
        </p:sp>
        <p:sp>
          <p:nvSpPr>
            <p:cNvPr id="119824" name="Text Box 39"/>
            <p:cNvSpPr txBox="1"/>
            <p:nvPr/>
          </p:nvSpPr>
          <p:spPr>
            <a:xfrm>
              <a:off x="2064" y="2640"/>
              <a:ext cx="288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1800" dirty="0"/>
                <a:t>S</a:t>
              </a:r>
              <a:endParaRPr lang="en-US" altLang="zh-CN" sz="1800" b="0" dirty="0"/>
            </a:p>
          </p:txBody>
        </p:sp>
        <p:sp>
          <p:nvSpPr>
            <p:cNvPr id="119825" name="Line 40"/>
            <p:cNvSpPr/>
            <p:nvPr/>
          </p:nvSpPr>
          <p:spPr>
            <a:xfrm>
              <a:off x="2448" y="1536"/>
              <a:ext cx="0" cy="8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26" name="Line 41"/>
            <p:cNvSpPr/>
            <p:nvPr/>
          </p:nvSpPr>
          <p:spPr>
            <a:xfrm>
              <a:off x="2784" y="2640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27" name="Line 42"/>
            <p:cNvSpPr/>
            <p:nvPr/>
          </p:nvSpPr>
          <p:spPr>
            <a:xfrm>
              <a:off x="2784" y="1536"/>
              <a:ext cx="0" cy="8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除运算（续）</a:t>
            </a:r>
            <a:endParaRPr lang="en-US" altLang="zh-CN" sz="3600" dirty="0"/>
          </a:p>
        </p:txBody>
      </p:sp>
      <p:sp>
        <p:nvSpPr>
          <p:cNvPr id="120835" name="Rectangle 132"/>
          <p:cNvSpPr/>
          <p:nvPr/>
        </p:nvSpPr>
        <p:spPr>
          <a:xfrm>
            <a:off x="1774825" y="1130300"/>
            <a:ext cx="878522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2.9]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设关系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÷ 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如下图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custDataLst>
              <p:tags r:id="rId1"/>
            </p:custDataLst>
          </p:nvPr>
        </p:nvGraphicFramePr>
        <p:xfrm>
          <a:off x="2598738" y="2157095"/>
          <a:ext cx="30353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1012190"/>
                <a:gridCol w="1011555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78" marB="45678"/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1" marR="9145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800" b="1" dirty="0"/>
                    </a:p>
                  </a:txBody>
                  <a:tcPr marL="91459" marR="91459" marT="45678" marB="45678"/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1" marR="91451" marT="45714" marB="4571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7</a:t>
                      </a:r>
                      <a:endParaRPr lang="en-US" altLang="zh-CN" sz="2800" b="1" baseline="-25000" dirty="0"/>
                    </a:p>
                  </a:txBody>
                  <a:tcPr marL="91459" marR="91459" marT="45678" marB="45678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4</a:t>
                      </a:r>
                      <a:endParaRPr lang="en-US" altLang="zh-CN" sz="2800" b="1" baseline="-25000" dirty="0"/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6</a:t>
                      </a:r>
                      <a:endParaRPr lang="en-US" altLang="zh-CN" sz="2800" b="1" baseline="-25000" dirty="0"/>
                    </a:p>
                  </a:txBody>
                  <a:tcPr marL="91459" marR="91459" marT="45678" marB="45678"/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8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L="91459" marR="91459" marT="45678" marB="45678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4</a:t>
                      </a:r>
                      <a:endParaRPr lang="en-US" altLang="zh-CN" sz="2800" b="1" baseline="-25000" dirty="0"/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6</a:t>
                      </a:r>
                      <a:endParaRPr lang="en-US" altLang="zh-CN" sz="2800" b="1" baseline="-25000" dirty="0"/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6</a:t>
                      </a:r>
                      <a:endParaRPr lang="en-US" altLang="zh-CN" sz="2800" b="1" baseline="-25000" dirty="0"/>
                    </a:p>
                  </a:txBody>
                  <a:tcPr marL="91459" marR="91459" marT="45678" marB="45678"/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b</a:t>
                      </a:r>
                      <a:r>
                        <a:rPr kumimoji="0" lang="en-US" altLang="zh-CN" sz="28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L="91459" marR="91459" marT="45678" marB="45678"/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b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9" marR="91459" marT="45678" marB="45678"/>
                </a:tc>
              </a:tr>
            </a:tbl>
          </a:graphicData>
        </a:graphic>
      </p:graphicFrame>
      <p:graphicFrame>
        <p:nvGraphicFramePr>
          <p:cNvPr id="8" name="内容占位符 8"/>
          <p:cNvGraphicFramePr/>
          <p:nvPr/>
        </p:nvGraphicFramePr>
        <p:xfrm>
          <a:off x="6383338" y="2263458"/>
          <a:ext cx="211455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800" b="1" dirty="0"/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d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72" marR="91472"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b</a:t>
                      </a:r>
                      <a:r>
                        <a:rPr kumimoji="0" lang="en-US" altLang="zh-CN" sz="28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d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72" marR="91472"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b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d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L="91472" marR="91472" marT="45682" marB="45682"/>
                </a:tc>
              </a:tr>
            </a:tbl>
          </a:graphicData>
        </a:graphic>
      </p:graphicFrame>
      <p:sp>
        <p:nvSpPr>
          <p:cNvPr id="120896" name="TextBox 7"/>
          <p:cNvSpPr txBox="1"/>
          <p:nvPr/>
        </p:nvSpPr>
        <p:spPr>
          <a:xfrm>
            <a:off x="2465388" y="1703070"/>
            <a:ext cx="4044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/>
              <a:t>R</a:t>
            </a:r>
            <a:endParaRPr lang="en-US" altLang="zh-CN" dirty="0"/>
          </a:p>
        </p:txBody>
      </p:sp>
      <p:sp>
        <p:nvSpPr>
          <p:cNvPr id="120897" name="TextBox 10"/>
          <p:cNvSpPr txBox="1"/>
          <p:nvPr/>
        </p:nvSpPr>
        <p:spPr>
          <a:xfrm>
            <a:off x="6561138" y="4652328"/>
            <a:ext cx="8451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/>
              <a:t>R÷S</a:t>
            </a:r>
            <a:endParaRPr lang="en-US" altLang="zh-CN" dirty="0"/>
          </a:p>
        </p:txBody>
      </p:sp>
      <p:sp>
        <p:nvSpPr>
          <p:cNvPr id="120898" name="TextBox 10"/>
          <p:cNvSpPr txBox="1"/>
          <p:nvPr/>
        </p:nvSpPr>
        <p:spPr>
          <a:xfrm>
            <a:off x="6751638" y="1839595"/>
            <a:ext cx="3765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/>
              <a:t>S</a:t>
            </a:r>
            <a:endParaRPr lang="en-US" altLang="zh-CN" dirty="0"/>
          </a:p>
        </p:txBody>
      </p:sp>
      <p:graphicFrame>
        <p:nvGraphicFramePr>
          <p:cNvPr id="13" name="内容占位符 8"/>
          <p:cNvGraphicFramePr/>
          <p:nvPr/>
        </p:nvGraphicFramePr>
        <p:xfrm>
          <a:off x="6543675" y="5119053"/>
          <a:ext cx="704850" cy="85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541" marR="91541" marT="45777" marB="45777"/>
                </a:tc>
              </a:tr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541" marR="91541" marT="45777" marB="45777"/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除运算（续）</a:t>
            </a:r>
            <a:endParaRPr lang="zh-CN" altLang="en-US" sz="3600" dirty="0"/>
          </a:p>
        </p:txBody>
      </p:sp>
      <p:sp>
        <p:nvSpPr>
          <p:cNvPr id="121859" name="Rectangle 3"/>
          <p:cNvSpPr>
            <a:spLocks noGrp="1"/>
          </p:cNvSpPr>
          <p:nvPr>
            <p:ph idx="1"/>
          </p:nvPr>
        </p:nvSpPr>
        <p:spPr>
          <a:xfrm>
            <a:off x="-16510" y="836930"/>
            <a:ext cx="12448540" cy="559435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dirty="0"/>
              <a:t>在关系</a:t>
            </a:r>
            <a:r>
              <a:rPr lang="en-US" altLang="zh-CN" sz="2800" dirty="0"/>
              <a:t>R</a:t>
            </a:r>
            <a:r>
              <a:rPr lang="zh-CN" altLang="en-US" sz="2800" dirty="0"/>
              <a:t>中，</a:t>
            </a:r>
            <a:r>
              <a:rPr lang="en-US" altLang="zh-CN" sz="2800" dirty="0"/>
              <a:t>A</a:t>
            </a:r>
            <a:r>
              <a:rPr lang="zh-CN" altLang="en-US" sz="2800" dirty="0"/>
              <a:t>可以取四个值</a:t>
            </a:r>
            <a:r>
              <a:rPr lang="en-US" altLang="zh-CN" sz="2800" dirty="0"/>
              <a:t>{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1 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}</a:t>
            </a:r>
            <a:endParaRPr lang="en-US" altLang="zh-CN" sz="2800" dirty="0"/>
          </a:p>
          <a:p>
            <a:pPr lvl="1" indent="-209550" algn="just" eaLnBrk="1" hangingPunct="1">
              <a:lnSpc>
                <a:spcPct val="120000"/>
              </a:lnSpc>
              <a:buNone/>
            </a:pPr>
            <a:r>
              <a:rPr lang="en-US" altLang="zh-CN" sz="2800" i="1" dirty="0"/>
              <a:t>    a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的象集为 </a:t>
            </a:r>
            <a:r>
              <a:rPr lang="en-US" altLang="zh-CN" sz="2800" dirty="0"/>
              <a:t>{(</a:t>
            </a:r>
            <a:r>
              <a:rPr lang="en-US" altLang="zh-CN" sz="2800" i="1" dirty="0"/>
              <a:t>b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baseline="-30000" dirty="0"/>
              <a:t>3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)}</a:t>
            </a:r>
            <a:endParaRPr lang="en-US" altLang="zh-CN" sz="2800" dirty="0"/>
          </a:p>
          <a:p>
            <a:pPr lvl="1" indent="-209550" algn="just" eaLnBrk="1" hangingPunct="1">
              <a:lnSpc>
                <a:spcPct val="120000"/>
              </a:lnSpc>
              <a:buNone/>
            </a:pPr>
            <a:r>
              <a:rPr lang="en-US" altLang="zh-CN" sz="2800" i="1" dirty="0"/>
              <a:t>    a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的象集为 </a:t>
            </a:r>
            <a:r>
              <a:rPr lang="en-US" altLang="zh-CN" sz="2800" dirty="0"/>
              <a:t>{(</a:t>
            </a:r>
            <a:r>
              <a:rPr lang="en-US" altLang="zh-CN" sz="2800" i="1" dirty="0"/>
              <a:t>b</a:t>
            </a:r>
            <a:r>
              <a:rPr lang="en-US" altLang="zh-CN" sz="2800" baseline="-30000" dirty="0"/>
              <a:t>3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baseline="-30000" dirty="0"/>
              <a:t>7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baseline="-30000" dirty="0"/>
              <a:t>3</a:t>
            </a:r>
            <a:r>
              <a:rPr lang="en-US" altLang="zh-CN" sz="2800" dirty="0"/>
              <a:t>)}</a:t>
            </a:r>
            <a:endParaRPr lang="en-US" altLang="zh-CN" sz="2800" dirty="0"/>
          </a:p>
          <a:p>
            <a:pPr lvl="1" indent="-209550" algn="just" eaLnBrk="1" hangingPunct="1">
              <a:lnSpc>
                <a:spcPct val="120000"/>
              </a:lnSpc>
              <a:buNone/>
            </a:pPr>
            <a:r>
              <a:rPr lang="en-US" altLang="zh-CN" sz="2800" i="1" dirty="0"/>
              <a:t>    a</a:t>
            </a:r>
            <a:r>
              <a:rPr lang="en-US" altLang="zh-CN" sz="2800" baseline="-30000" dirty="0"/>
              <a:t>3</a:t>
            </a:r>
            <a:r>
              <a:rPr lang="zh-CN" altLang="en-US" sz="2800" dirty="0"/>
              <a:t>的象集为 </a:t>
            </a:r>
            <a:r>
              <a:rPr lang="en-US" altLang="zh-CN" sz="2800" dirty="0"/>
              <a:t>{</a:t>
            </a:r>
            <a:r>
              <a:rPr lang="en-US" altLang="zh-CN" sz="2800" i="1" dirty="0"/>
              <a:t>(b</a:t>
            </a:r>
            <a:r>
              <a:rPr lang="en-US" altLang="zh-CN" sz="2800" baseline="-30000" dirty="0"/>
              <a:t>4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baseline="-30000" dirty="0"/>
              <a:t>6</a:t>
            </a:r>
            <a:r>
              <a:rPr lang="en-US" altLang="zh-CN" sz="2800" dirty="0"/>
              <a:t>)}</a:t>
            </a:r>
            <a:endParaRPr lang="en-US" altLang="zh-CN" sz="2800" dirty="0"/>
          </a:p>
          <a:p>
            <a:pPr lvl="1" indent="-209550" algn="just" eaLnBrk="1" hangingPunct="1">
              <a:lnSpc>
                <a:spcPct val="120000"/>
              </a:lnSpc>
              <a:buNone/>
            </a:pPr>
            <a:r>
              <a:rPr lang="en-US" altLang="zh-CN" sz="2800" i="1" dirty="0"/>
              <a:t>    a</a:t>
            </a:r>
            <a:r>
              <a:rPr lang="en-US" altLang="zh-CN" sz="2800" baseline="-30000" dirty="0"/>
              <a:t>4</a:t>
            </a:r>
            <a:r>
              <a:rPr lang="zh-CN" altLang="en-US" sz="2800" dirty="0"/>
              <a:t>的象集为 </a:t>
            </a:r>
            <a:r>
              <a:rPr lang="en-US" altLang="zh-CN" sz="2800" dirty="0"/>
              <a:t>{(</a:t>
            </a:r>
            <a:r>
              <a:rPr lang="en-US" altLang="zh-CN" sz="2800" i="1" dirty="0"/>
              <a:t>b</a:t>
            </a:r>
            <a:r>
              <a:rPr lang="en-US" altLang="zh-CN" sz="2800" baseline="-30000" dirty="0"/>
              <a:t>6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baseline="-30000" dirty="0"/>
              <a:t>6</a:t>
            </a:r>
            <a:r>
              <a:rPr lang="en-US" altLang="zh-CN" sz="2800" dirty="0"/>
              <a:t>)}</a:t>
            </a:r>
            <a:endParaRPr lang="en-US" altLang="zh-CN" sz="2800" dirty="0"/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 i="1" dirty="0"/>
              <a:t>S</a:t>
            </a:r>
            <a:r>
              <a:rPr lang="zh-CN" altLang="en-US" sz="2800" dirty="0"/>
              <a:t>在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dirty="0"/>
              <a:t>)</a:t>
            </a:r>
            <a:r>
              <a:rPr lang="zh-CN" altLang="en-US" sz="2800" dirty="0"/>
              <a:t>上的投影为</a:t>
            </a:r>
            <a:endParaRPr lang="zh-CN" altLang="en-US" sz="2800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800" i="1" dirty="0"/>
              <a:t>           </a:t>
            </a:r>
            <a:r>
              <a:rPr lang="en-US" altLang="zh-CN" sz="2800" i="1" dirty="0"/>
              <a:t>{(b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baseline="-30000" dirty="0"/>
              <a:t>2</a:t>
            </a:r>
            <a:r>
              <a:rPr lang="en-US" altLang="zh-CN" sz="2800" i="1" dirty="0"/>
              <a:t>)</a:t>
            </a:r>
            <a:r>
              <a:rPr lang="zh-CN" altLang="en-US" sz="2800" i="1" dirty="0"/>
              <a:t>，</a:t>
            </a:r>
            <a:r>
              <a:rPr lang="en-US" altLang="zh-CN" sz="2800" i="1" dirty="0"/>
              <a:t>(b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baseline="-30000" dirty="0"/>
              <a:t>1</a:t>
            </a:r>
            <a:r>
              <a:rPr lang="en-US" altLang="zh-CN" sz="2800" i="1" dirty="0"/>
              <a:t>)</a:t>
            </a:r>
            <a:r>
              <a:rPr lang="zh-CN" altLang="en-US" sz="2800" i="1" dirty="0"/>
              <a:t>，</a:t>
            </a:r>
            <a:r>
              <a:rPr lang="en-US" altLang="zh-CN" sz="2800" i="1" dirty="0"/>
              <a:t>(b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baseline="-30000" dirty="0"/>
              <a:t>3</a:t>
            </a:r>
            <a:r>
              <a:rPr lang="en-US" altLang="zh-CN" sz="2800" i="1" dirty="0"/>
              <a:t>) }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只有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的象集包含了</a:t>
            </a:r>
            <a:r>
              <a:rPr lang="en-US" altLang="zh-CN" sz="2800" i="1" dirty="0"/>
              <a:t>S</a:t>
            </a:r>
            <a:r>
              <a:rPr lang="zh-CN" altLang="en-US" sz="2800" dirty="0"/>
              <a:t>在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dirty="0"/>
              <a:t>)</a:t>
            </a:r>
            <a:r>
              <a:rPr lang="zh-CN" altLang="en-US" sz="2800" dirty="0"/>
              <a:t>属性组上的投影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dirty="0"/>
              <a:t>     所以     </a:t>
            </a:r>
            <a:r>
              <a:rPr lang="en-US" altLang="zh-CN" sz="2800" i="1" dirty="0"/>
              <a:t>R</a:t>
            </a:r>
            <a:r>
              <a:rPr lang="en-US" altLang="zh-CN" sz="2800" dirty="0"/>
              <a:t>÷</a:t>
            </a:r>
            <a:r>
              <a:rPr lang="en-US" altLang="zh-CN" sz="2800" i="1" dirty="0"/>
              <a:t>S</a:t>
            </a:r>
            <a:r>
              <a:rPr lang="en-US" altLang="zh-CN" sz="2800" dirty="0"/>
              <a:t> ={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} 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除运算（续）</a:t>
            </a:r>
            <a:endParaRPr lang="zh-CN" altLang="en-US" sz="36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804545"/>
            <a:ext cx="12413615" cy="56229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笛卡儿积（续）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57555"/>
            <a:ext cx="12386945" cy="56273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</a:t>
            </a:r>
            <a:r>
              <a:rPr kumimoji="0" lang="zh-CN" altLang="en-US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给出</a:t>
            </a:r>
            <a:r>
              <a:rPr kumimoji="0" lang="en-US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个域：</a:t>
            </a:r>
            <a:endParaRPr kumimoji="0" lang="zh-CN" altLang="zh-CN" sz="28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algn="just" defTabSz="9144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800" b="1" kern="1200" cap="none" spc="0" normalizeH="0" baseline="-25000" noProof="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导师集合</a:t>
            </a:r>
            <a:r>
              <a:rPr kumimoji="0" lang="en-US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SUPERVISOR=</a:t>
            </a:r>
            <a:r>
              <a:rPr kumimoji="0" lang="zh-CN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｛张清玫，刘逸｝</a:t>
            </a:r>
            <a:endParaRPr kumimoji="0" lang="zh-CN" altLang="zh-CN" sz="2800" b="1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indent="-342900" algn="just" defTabSz="9144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800" b="1" kern="1200" cap="none" spc="0" normalizeH="0" baseline="-25000" noProof="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专业集合</a:t>
            </a:r>
            <a:r>
              <a:rPr kumimoji="0" lang="en-US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MAJOR=</a:t>
            </a:r>
            <a:r>
              <a:rPr kumimoji="0" lang="zh-CN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｛计算机</a:t>
            </a:r>
            <a:r>
              <a:rPr kumimoji="0" lang="zh-CN" altLang="en-US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科学与技术</a:t>
            </a:r>
            <a:r>
              <a:rPr kumimoji="0" lang="zh-CN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，信息</a:t>
            </a:r>
            <a:r>
              <a:rPr kumimoji="0" lang="zh-CN" altLang="en-US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管理与信息系统</a:t>
            </a:r>
            <a:r>
              <a:rPr kumimoji="0" lang="zh-CN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｝</a:t>
            </a:r>
            <a:endParaRPr kumimoji="0" lang="zh-CN" altLang="zh-CN" sz="2800" b="1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indent="-342900" algn="just" defTabSz="9144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800" b="1" kern="1200" cap="none" spc="0" normalizeH="0" baseline="-25000" noProof="0" dirty="0"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研究生集合</a:t>
            </a:r>
            <a:r>
              <a:rPr kumimoji="0" lang="en-US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POSTGRADUATE=</a:t>
            </a:r>
            <a:r>
              <a:rPr kumimoji="0" lang="zh-CN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｛李勇，刘晨，王敏｝</a:t>
            </a:r>
            <a:endParaRPr kumimoji="0" lang="zh-CN" altLang="zh-CN" sz="2800" b="1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indent="-342900" algn="just" defTabSz="9144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800" b="1" kern="1200" cap="none" spc="0" normalizeH="0" baseline="-25000" noProof="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800" b="1" kern="1200" cap="none" spc="0" normalizeH="0" baseline="-25000" noProof="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800" b="1" kern="1200" cap="none" spc="0" normalizeH="0" baseline="-25000" noProof="0" dirty="0"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kumimoji="0" lang="zh-CN" altLang="en-US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笛卡儿积</a:t>
            </a:r>
            <a:r>
              <a:rPr kumimoji="0" lang="zh-CN" altLang="zh-CN" sz="28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为</a:t>
            </a:r>
            <a:endParaRPr kumimoji="0" lang="zh-CN" altLang="zh-CN" sz="2800" b="1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800" b="1" kern="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综合举例</a:t>
            </a:r>
            <a:endParaRPr lang="zh-CN" altLang="en-US" sz="3600" dirty="0"/>
          </a:p>
        </p:txBody>
      </p:sp>
      <p:sp>
        <p:nvSpPr>
          <p:cNvPr id="123907" name="Rectangle 3"/>
          <p:cNvSpPr>
            <a:spLocks noGrp="1"/>
          </p:cNvSpPr>
          <p:nvPr>
            <p:ph idx="1"/>
          </p:nvPr>
        </p:nvSpPr>
        <p:spPr>
          <a:xfrm>
            <a:off x="18415" y="835660"/>
            <a:ext cx="12423140" cy="560006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zh-CN" altLang="en-US" sz="2800" dirty="0"/>
              <a:t>以学生</a:t>
            </a:r>
            <a:r>
              <a:rPr lang="en-US" altLang="zh-CN" sz="2800" dirty="0"/>
              <a:t>-</a:t>
            </a:r>
            <a:r>
              <a:rPr lang="zh-CN" altLang="en-US" sz="2800" dirty="0"/>
              <a:t>课程数据库为例 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en-US" altLang="zh-CN" sz="2800" dirty="0"/>
              <a:t>[</a:t>
            </a:r>
            <a:r>
              <a:rPr lang="zh-CN" altLang="en-US" sz="2800" dirty="0"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ea typeface="黑体" panose="02010609060101010101" pitchFamily="49" charset="-122"/>
              </a:rPr>
              <a:t>2.10</a:t>
            </a:r>
            <a:r>
              <a:rPr lang="en-US" altLang="zh-CN" sz="2800" dirty="0"/>
              <a:t>]</a:t>
            </a:r>
            <a:r>
              <a:rPr lang="zh-CN" altLang="en-US" sz="2800" dirty="0"/>
              <a:t>查询至少选修</a:t>
            </a:r>
            <a:r>
              <a:rPr lang="en-US" altLang="zh-CN" sz="2800" dirty="0"/>
              <a:t>81001</a:t>
            </a:r>
            <a:r>
              <a:rPr lang="zh-CN" altLang="en-US" sz="2800" dirty="0"/>
              <a:t>号课程和</a:t>
            </a:r>
            <a:r>
              <a:rPr lang="en-US" altLang="zh-CN" sz="2800" dirty="0"/>
              <a:t>81003</a:t>
            </a:r>
            <a:r>
              <a:rPr lang="zh-CN" altLang="en-US" sz="2800" dirty="0"/>
              <a:t>号课程的学生号码</a:t>
            </a:r>
            <a:endParaRPr lang="zh-CN" altLang="en-US" sz="2800" dirty="0"/>
          </a:p>
          <a:p>
            <a:pPr marL="819150" lvl="1" eaLnBrk="1" hangingPunct="1">
              <a:buNone/>
            </a:pPr>
            <a:endParaRPr lang="zh-CN" altLang="en-US" sz="2800" dirty="0"/>
          </a:p>
          <a:p>
            <a:pPr marL="819150" lvl="1" eaLnBrk="1" hangingPunct="1">
              <a:buNone/>
            </a:pPr>
            <a:r>
              <a:rPr lang="zh-CN" altLang="en-US" sz="2800" dirty="0"/>
              <a:t>首先建立一个临时关系</a:t>
            </a:r>
            <a:r>
              <a:rPr lang="en-US" altLang="zh-CN" sz="2800" i="1" dirty="0"/>
              <a:t>K</a:t>
            </a:r>
            <a:r>
              <a:rPr lang="zh-CN" altLang="en-US" sz="2800" dirty="0"/>
              <a:t>： </a:t>
            </a:r>
            <a:endParaRPr lang="zh-CN" altLang="en-US" sz="2800" dirty="0"/>
          </a:p>
          <a:p>
            <a:pPr marL="819150" lvl="1" eaLnBrk="1" hangingPunct="1">
              <a:buNone/>
            </a:pPr>
            <a:r>
              <a:rPr lang="zh-CN" altLang="en-US" sz="2800" dirty="0"/>
              <a:t> </a:t>
            </a:r>
            <a:endParaRPr lang="zh-CN" altLang="en-US" sz="2800" dirty="0"/>
          </a:p>
          <a:p>
            <a:pPr marL="819150" lvl="1" algn="just" eaLnBrk="1" hangingPunct="1">
              <a:buNone/>
            </a:pPr>
            <a:endParaRPr lang="zh-CN" altLang="en-US" sz="2800" dirty="0"/>
          </a:p>
          <a:p>
            <a:pPr marL="819150" lvl="1" algn="just" eaLnBrk="1" hangingPunct="1">
              <a:buNone/>
            </a:pPr>
            <a:endParaRPr lang="zh-CN" altLang="en-US" sz="2800" dirty="0"/>
          </a:p>
          <a:p>
            <a:pPr marL="819150" lvl="1" algn="just" eaLnBrk="1" hangingPunct="1">
              <a:buNone/>
            </a:pPr>
            <a:endParaRPr lang="en-US" altLang="zh-CN" sz="2800" dirty="0"/>
          </a:p>
          <a:p>
            <a:pPr marL="819150" lvl="1" algn="just" eaLnBrk="1" hangingPunct="1">
              <a:buNone/>
            </a:pPr>
            <a:r>
              <a:rPr lang="zh-CN" altLang="en-US" sz="2800" dirty="0"/>
              <a:t>然后求：</a:t>
            </a:r>
            <a:r>
              <a:rPr lang="en-US" altLang="zh-CN" sz="2800" dirty="0"/>
              <a:t>π</a:t>
            </a:r>
            <a:r>
              <a:rPr lang="en-US" altLang="zh-CN" sz="2800" baseline="-30000" dirty="0"/>
              <a:t>Sno,Cno</a:t>
            </a:r>
            <a:r>
              <a:rPr lang="en-US" altLang="zh-CN" sz="2800" dirty="0"/>
              <a:t>(SC)÷</a:t>
            </a:r>
            <a:r>
              <a:rPr lang="en-US" altLang="zh-CN" sz="2800" i="1" dirty="0"/>
              <a:t>K</a:t>
            </a:r>
            <a:r>
              <a:rPr lang="en-US" altLang="zh-CN" sz="2800" dirty="0"/>
              <a:t>={20180001,20180002}</a:t>
            </a:r>
            <a:endParaRPr lang="en-US" altLang="zh-CN" sz="2800" dirty="0"/>
          </a:p>
          <a:p>
            <a:pPr marL="819150" lvl="1" algn="just" eaLnBrk="1" hangingPunct="1">
              <a:buNone/>
            </a:pPr>
            <a:endParaRPr lang="en-US" altLang="zh-CN" sz="2800" dirty="0"/>
          </a:p>
          <a:p>
            <a:pPr marL="819150" lvl="1" eaLnBrk="1" hangingPunct="1">
              <a:buNone/>
            </a:pPr>
            <a:r>
              <a:rPr lang="en-US" altLang="zh-CN" sz="2800" dirty="0"/>
              <a:t>	</a:t>
            </a:r>
            <a:endParaRPr lang="en-US" altLang="zh-CN" sz="2800" dirty="0"/>
          </a:p>
        </p:txBody>
      </p:sp>
      <p:graphicFrame>
        <p:nvGraphicFramePr>
          <p:cNvPr id="359450" name="Group 26"/>
          <p:cNvGraphicFramePr>
            <a:graphicFrameLocks noGrp="1"/>
          </p:cNvGraphicFramePr>
          <p:nvPr/>
        </p:nvGraphicFramePr>
        <p:xfrm>
          <a:off x="5088255" y="2742883"/>
          <a:ext cx="1066800" cy="1371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/>
              </a:tblGrid>
              <a:tr h="51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1" marB="45741" horzOverflow="overflow"/>
                </a:tc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81001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1" marB="45741" horzOverflow="overflow"/>
                </a:tc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81003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1" marB="45741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综合举例（续）</a:t>
            </a:r>
            <a:endParaRPr lang="en-US" altLang="zh-CN" sz="3600" dirty="0"/>
          </a:p>
        </p:txBody>
      </p:sp>
      <p:sp>
        <p:nvSpPr>
          <p:cNvPr id="124931" name="Rectangle 3"/>
          <p:cNvSpPr>
            <a:spLocks noGrp="1"/>
          </p:cNvSpPr>
          <p:nvPr>
            <p:ph idx="1"/>
          </p:nvPr>
        </p:nvSpPr>
        <p:spPr>
          <a:xfrm>
            <a:off x="24130" y="819785"/>
            <a:ext cx="12407900" cy="5559425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normAutofit/>
          </a:bodyPr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2.11</a:t>
            </a:r>
            <a:r>
              <a:rPr lang="en-US" altLang="zh-CN" sz="2400" dirty="0"/>
              <a:t>]  </a:t>
            </a:r>
            <a:r>
              <a:rPr lang="zh-CN" altLang="en-US" sz="2400" dirty="0"/>
              <a:t>查询选修了</a:t>
            </a:r>
            <a:r>
              <a:rPr lang="en-US" altLang="zh-CN" sz="2400" dirty="0"/>
              <a:t>81002</a:t>
            </a:r>
            <a:r>
              <a:rPr lang="zh-CN" altLang="en-US" sz="2400" dirty="0"/>
              <a:t>号课程的学生的学号</a:t>
            </a:r>
            <a:endParaRPr lang="zh-CN" altLang="en-US" sz="24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π</a:t>
            </a:r>
            <a:r>
              <a:rPr lang="en-US" altLang="zh-CN" sz="2400" baseline="-30000" dirty="0"/>
              <a:t>Sno</a:t>
            </a:r>
            <a:r>
              <a:rPr lang="en-US" altLang="zh-CN" sz="2400" dirty="0"/>
              <a:t>(σ</a:t>
            </a:r>
            <a:r>
              <a:rPr lang="en-US" altLang="zh-CN" sz="2400" baseline="-30000" dirty="0"/>
              <a:t>Cno=‘81002’</a:t>
            </a:r>
            <a:r>
              <a:rPr lang="en-US" altLang="zh-CN" sz="2400" dirty="0"/>
              <a:t>(SC))={20180001,20180002,20180003}</a:t>
            </a:r>
            <a:endParaRPr lang="en-US" altLang="zh-CN" sz="24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2.12</a:t>
            </a:r>
            <a:r>
              <a:rPr lang="en-US" altLang="zh-CN" sz="2400" dirty="0"/>
              <a:t>]</a:t>
            </a:r>
            <a:r>
              <a:rPr lang="zh-CN" altLang="en-US" sz="2400" dirty="0"/>
              <a:t>查询至少选修了一门其直接先修课为</a:t>
            </a:r>
            <a:r>
              <a:rPr lang="en-US" altLang="zh-CN" sz="2400" dirty="0"/>
              <a:t>81003</a:t>
            </a:r>
            <a:r>
              <a:rPr lang="zh-CN" altLang="en-US" sz="2400" dirty="0"/>
              <a:t>号课程的学生姓名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π</a:t>
            </a:r>
            <a:r>
              <a:rPr lang="en-US" altLang="zh-CN" sz="2400" baseline="-30000" dirty="0"/>
              <a:t>Sname</a:t>
            </a:r>
            <a:r>
              <a:rPr lang="en-US" altLang="zh-CN" sz="2400" dirty="0"/>
              <a:t>(σ</a:t>
            </a:r>
            <a:r>
              <a:rPr lang="en-US" altLang="zh-CN" sz="2400" baseline="-30000" dirty="0"/>
              <a:t>Cpno=‘81003’</a:t>
            </a:r>
            <a:r>
              <a:rPr lang="en-US" altLang="zh-CN" sz="2400" dirty="0">
                <a:solidFill>
                  <a:srgbClr val="E02920"/>
                </a:solidFill>
              </a:rPr>
              <a:t>(Course)   SC   </a:t>
            </a:r>
            <a:r>
              <a:rPr lang="en-US" altLang="zh-CN" sz="2400" dirty="0"/>
              <a:t>π</a:t>
            </a:r>
            <a:r>
              <a:rPr lang="en-US" altLang="zh-CN" sz="2400" baseline="-30000" dirty="0"/>
              <a:t>Sno,Sname </a:t>
            </a:r>
            <a:r>
              <a:rPr lang="en-US" altLang="zh-CN" sz="2400" dirty="0"/>
              <a:t>(Student))</a:t>
            </a:r>
            <a:r>
              <a:rPr lang="en-US" altLang="zh-CN" sz="2400" dirty="0">
                <a:ea typeface="黑体" panose="02010609060101010101" pitchFamily="49" charset="-122"/>
              </a:rPr>
              <a:t> </a:t>
            </a:r>
            <a:r>
              <a:rPr lang="zh-CN" altLang="en-US" sz="2400" dirty="0"/>
              <a:t> 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或    </a:t>
            </a:r>
            <a:endParaRPr lang="zh-CN" altLang="en-US" sz="24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π</a:t>
            </a:r>
            <a:r>
              <a:rPr lang="en-US" altLang="zh-CN" sz="2400" baseline="-30000" dirty="0"/>
              <a:t>Sname </a:t>
            </a:r>
            <a:r>
              <a:rPr lang="en-US" altLang="zh-CN" sz="2400" dirty="0"/>
              <a:t>(π</a:t>
            </a:r>
            <a:r>
              <a:rPr lang="en-US" altLang="zh-CN" sz="2400" baseline="-30000" dirty="0"/>
              <a:t>Sno </a:t>
            </a:r>
            <a:r>
              <a:rPr lang="en-US" altLang="zh-CN" sz="2400" dirty="0">
                <a:solidFill>
                  <a:srgbClr val="E02920"/>
                </a:solidFill>
              </a:rPr>
              <a:t>(σ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Cpno=‘81003' </a:t>
            </a:r>
            <a:r>
              <a:rPr lang="en-US" altLang="zh-CN" sz="2400" dirty="0">
                <a:solidFill>
                  <a:srgbClr val="E02920"/>
                </a:solidFill>
              </a:rPr>
              <a:t>(Course)   SC)   </a:t>
            </a:r>
            <a:r>
              <a:rPr lang="en-US" altLang="zh-CN" sz="2400" dirty="0"/>
              <a:t>π</a:t>
            </a:r>
            <a:r>
              <a:rPr lang="en-US" altLang="zh-CN" sz="2400" baseline="-30000" dirty="0"/>
              <a:t>Sno,Sname </a:t>
            </a:r>
            <a:r>
              <a:rPr lang="en-US" altLang="zh-CN" sz="2400" dirty="0"/>
              <a:t>(Student))</a:t>
            </a:r>
            <a:r>
              <a:rPr lang="en-US" altLang="zh-CN" sz="2400" dirty="0">
                <a:ea typeface="黑体" panose="02010609060101010101" pitchFamily="49" charset="-122"/>
              </a:rPr>
              <a:t> </a:t>
            </a:r>
            <a:r>
              <a:rPr lang="zh-CN" altLang="en-US" sz="2400" dirty="0"/>
              <a:t> </a:t>
            </a:r>
            <a:endParaRPr lang="en-US" altLang="zh-CN" sz="2400" dirty="0"/>
          </a:p>
          <a:p>
            <a:pPr algn="just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2.13</a:t>
            </a:r>
            <a:r>
              <a:rPr lang="en-US" altLang="zh-CN" sz="2400" dirty="0"/>
              <a:t>]  </a:t>
            </a:r>
            <a:r>
              <a:rPr lang="zh-CN" altLang="en-US" sz="2400" dirty="0"/>
              <a:t>查询选修了全部课程的学生学号和姓名</a:t>
            </a:r>
            <a:endParaRPr lang="zh-CN" altLang="en-US" sz="2400" dirty="0"/>
          </a:p>
          <a:p>
            <a:pPr>
              <a:lnSpc>
                <a:spcPct val="150000"/>
              </a:lnSpc>
              <a:buClr>
                <a:schemeClr val="hlink"/>
              </a:buClr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π</a:t>
            </a:r>
            <a:r>
              <a:rPr lang="en-US" altLang="zh-CN" sz="2400" baseline="-30000" dirty="0"/>
              <a:t>Sno,Cno</a:t>
            </a:r>
            <a:r>
              <a:rPr lang="en-US" altLang="zh-CN" sz="2400" dirty="0"/>
              <a:t>(SC)÷π</a:t>
            </a:r>
            <a:r>
              <a:rPr lang="en-US" altLang="zh-CN" sz="2400" baseline="-30000" dirty="0"/>
              <a:t>Cno</a:t>
            </a:r>
            <a:r>
              <a:rPr lang="en-US" altLang="zh-CN" sz="2400" dirty="0"/>
              <a:t>(Course)</a:t>
            </a:r>
            <a:r>
              <a:rPr lang="zh-CN" altLang="en-US" sz="2400" dirty="0"/>
              <a:t>   </a:t>
            </a:r>
            <a:r>
              <a:rPr lang="en-US" altLang="zh-CN" sz="2400" dirty="0"/>
              <a:t>π</a:t>
            </a:r>
            <a:r>
              <a:rPr lang="en-US" altLang="zh-CN" sz="2400" baseline="-30000" dirty="0"/>
              <a:t>Sno,Sname</a:t>
            </a:r>
            <a:r>
              <a:rPr lang="en-US" altLang="zh-CN" sz="2400" dirty="0"/>
              <a:t>(Student)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algn="just" eaLnBrk="1" hangingPunct="1">
              <a:lnSpc>
                <a:spcPct val="150000"/>
              </a:lnSpc>
              <a:buNone/>
            </a:pPr>
            <a:endParaRPr lang="zh-CN" altLang="en-US" sz="2400" dirty="0"/>
          </a:p>
        </p:txBody>
      </p:sp>
      <p:grpSp>
        <p:nvGrpSpPr>
          <p:cNvPr id="124932" name="Group 4"/>
          <p:cNvGrpSpPr/>
          <p:nvPr/>
        </p:nvGrpSpPr>
        <p:grpSpPr>
          <a:xfrm rot="10800000">
            <a:off x="3719830" y="2248218"/>
            <a:ext cx="990600" cy="914400"/>
            <a:chOff x="6431" y="11824"/>
            <a:chExt cx="705" cy="367"/>
          </a:xfrm>
        </p:grpSpPr>
        <p:sp>
          <p:nvSpPr>
            <p:cNvPr id="124945" name="AutoShape 5"/>
            <p:cNvSpPr/>
            <p:nvPr/>
          </p:nvSpPr>
          <p:spPr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24946" name="Text Box 6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grpSp>
        <p:nvGrpSpPr>
          <p:cNvPr id="124933" name="Group 7"/>
          <p:cNvGrpSpPr/>
          <p:nvPr/>
        </p:nvGrpSpPr>
        <p:grpSpPr>
          <a:xfrm rot="10800000">
            <a:off x="4295775" y="2126933"/>
            <a:ext cx="990600" cy="1025525"/>
            <a:chOff x="6402" y="11853"/>
            <a:chExt cx="705" cy="411"/>
          </a:xfrm>
        </p:grpSpPr>
        <p:sp>
          <p:nvSpPr>
            <p:cNvPr id="124943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24944" name="Text Box 9"/>
            <p:cNvSpPr txBox="1"/>
            <p:nvPr/>
          </p:nvSpPr>
          <p:spPr>
            <a:xfrm flipV="1">
              <a:off x="6402" y="11901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grpSp>
        <p:nvGrpSpPr>
          <p:cNvPr id="124934" name="Group 7"/>
          <p:cNvGrpSpPr/>
          <p:nvPr/>
        </p:nvGrpSpPr>
        <p:grpSpPr>
          <a:xfrm rot="10800000">
            <a:off x="4584065" y="3583940"/>
            <a:ext cx="990600" cy="903288"/>
            <a:chOff x="6431" y="11828"/>
            <a:chExt cx="705" cy="363"/>
          </a:xfrm>
        </p:grpSpPr>
        <p:sp>
          <p:nvSpPr>
            <p:cNvPr id="124941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24942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grpSp>
        <p:nvGrpSpPr>
          <p:cNvPr id="124935" name="Group 7"/>
          <p:cNvGrpSpPr/>
          <p:nvPr/>
        </p:nvGrpSpPr>
        <p:grpSpPr>
          <a:xfrm rot="10800000">
            <a:off x="5375910" y="3583940"/>
            <a:ext cx="990600" cy="904875"/>
            <a:chOff x="6431" y="11828"/>
            <a:chExt cx="705" cy="363"/>
          </a:xfrm>
        </p:grpSpPr>
        <p:sp>
          <p:nvSpPr>
            <p:cNvPr id="124939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24940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grpSp>
        <p:nvGrpSpPr>
          <p:cNvPr id="124936" name="Group 7"/>
          <p:cNvGrpSpPr/>
          <p:nvPr/>
        </p:nvGrpSpPr>
        <p:grpSpPr>
          <a:xfrm rot="10800000">
            <a:off x="3641090" y="4797108"/>
            <a:ext cx="990600" cy="904875"/>
            <a:chOff x="6431" y="11828"/>
            <a:chExt cx="705" cy="363"/>
          </a:xfrm>
        </p:grpSpPr>
        <p:sp>
          <p:nvSpPr>
            <p:cNvPr id="124937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24938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小结 </a:t>
            </a:r>
            <a:endParaRPr lang="zh-CN" altLang="en-US" sz="3600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35" y="838835"/>
            <a:ext cx="12420600" cy="558165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R="0" lvl="0" algn="just" defTabSz="914400" latinLnBrk="0">
              <a:lnSpc>
                <a:spcPct val="120000"/>
              </a:lnSpc>
              <a:buClrTx/>
              <a:defRPr/>
            </a:pPr>
            <a:r>
              <a:rPr lang="en-US" altLang="zh-CN" sz="3000" dirty="0">
                <a:cs typeface="Times New Roman" panose="02020603050405020304" pitchFamily="18" charset="0"/>
              </a:rPr>
              <a:t> </a:t>
            </a:r>
            <a:r>
              <a:rPr lang="zh-CN" altLang="en-US" sz="3000" dirty="0">
                <a:cs typeface="Times New Roman" panose="02020603050405020304" pitchFamily="18" charset="0"/>
              </a:rPr>
              <a:t>关系代数运算</a:t>
            </a:r>
            <a:endParaRPr lang="zh-CN" altLang="en-US" sz="3000" dirty="0"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并、差、笛卡儿积、投影、选择</a:t>
            </a:r>
            <a:r>
              <a:rPr kumimoji="0" lang="en-US" altLang="zh-CN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5</a:t>
            </a: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种基本运算</a:t>
            </a:r>
            <a:endParaRPr kumimoji="0" lang="zh-CN" altLang="en-US" sz="26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交、连接、除均可以用这</a:t>
            </a:r>
            <a:r>
              <a:rPr kumimoji="0" lang="en-US" altLang="zh-CN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5</a:t>
            </a: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中基本运算来表达</a:t>
            </a:r>
            <a:endParaRPr kumimoji="0" lang="en-US" altLang="zh-CN" sz="26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3000" dirty="0">
                <a:cs typeface="Times New Roman" panose="02020603050405020304" pitchFamily="18" charset="0"/>
              </a:rPr>
              <a:t>关系代数表达式</a:t>
            </a:r>
            <a:endParaRPr lang="zh-CN" altLang="en-US" sz="3000" dirty="0"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关系代数运算经有限次复合后形成的表达式</a:t>
            </a:r>
            <a:endParaRPr kumimoji="0" lang="en-US" altLang="zh-CN" sz="26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just">
              <a:lnSpc>
                <a:spcPct val="120000"/>
              </a:lnSpc>
              <a:buClrTx/>
              <a:defRPr/>
            </a:pPr>
            <a:r>
              <a:rPr lang="zh-CN" altLang="zh-CN" sz="3000" dirty="0">
                <a:cs typeface="Times New Roman" panose="02020603050405020304" pitchFamily="18" charset="0"/>
              </a:rPr>
              <a:t>扩展的关系代数</a:t>
            </a:r>
            <a:endParaRPr lang="en-US" altLang="zh-CN" sz="3000" dirty="0"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关系的重新命名、查询结果的去重操作、分组操作、 排序操作和聚集函数等</a:t>
            </a:r>
            <a:endParaRPr kumimoji="0" lang="zh-CN" altLang="en-US" sz="26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关系数据库</a:t>
            </a:r>
            <a:endParaRPr lang="zh-CN" altLang="en-US" sz="3600" dirty="0"/>
          </a:p>
        </p:txBody>
      </p:sp>
      <p:sp>
        <p:nvSpPr>
          <p:cNvPr id="183299" name="Rectangle 3"/>
          <p:cNvSpPr>
            <a:spLocks noGrp="1"/>
          </p:cNvSpPr>
          <p:nvPr>
            <p:ph idx="1"/>
          </p:nvPr>
        </p:nvSpPr>
        <p:spPr>
          <a:xfrm>
            <a:off x="-635" y="837565"/>
            <a:ext cx="12433300" cy="561784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关系模型概述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关系数据结构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>
                <a:solidFill>
                  <a:srgbClr val="0066FF"/>
                </a:solidFill>
              </a:rPr>
              <a:t>本章小结</a:t>
            </a:r>
            <a:endParaRPr lang="zh-CN" altLang="en-US" sz="28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本章小结</a:t>
            </a:r>
            <a:endParaRPr lang="zh-CN" altLang="en-US" sz="3600" dirty="0"/>
          </a:p>
        </p:txBody>
      </p:sp>
      <p:sp>
        <p:nvSpPr>
          <p:cNvPr id="184323" name="Rectangle 3"/>
          <p:cNvSpPr>
            <a:spLocks noGrp="1"/>
          </p:cNvSpPr>
          <p:nvPr>
            <p:ph idx="1"/>
          </p:nvPr>
        </p:nvSpPr>
        <p:spPr>
          <a:xfrm>
            <a:off x="38100" y="838200"/>
            <a:ext cx="12394565" cy="556577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关系数据库系统是目前使用最广泛的数据库系统 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关系模型与层次、网状模型最重要的区别：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 关系</a:t>
            </a:r>
            <a:r>
              <a:rPr lang="zh-CN" altLang="en-US" dirty="0"/>
              <a:t>模型只有“表”这一种数据结构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 层次</a:t>
            </a:r>
            <a:r>
              <a:rPr lang="zh-CN" altLang="en-US" dirty="0"/>
              <a:t>、网状模型还有其他数据结构，以及对这些数据结构的操作 </a:t>
            </a:r>
            <a:endParaRPr lang="zh-CN" alt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本章小结（续）</a:t>
            </a:r>
            <a:endParaRPr lang="zh-CN" altLang="en-US" sz="3600" dirty="0"/>
          </a:p>
        </p:txBody>
      </p:sp>
      <p:sp>
        <p:nvSpPr>
          <p:cNvPr id="185347" name="Rectangle 3"/>
          <p:cNvSpPr>
            <a:spLocks noGrp="1"/>
          </p:cNvSpPr>
          <p:nvPr>
            <p:ph idx="1"/>
          </p:nvPr>
        </p:nvSpPr>
        <p:spPr>
          <a:xfrm>
            <a:off x="635" y="824230"/>
            <a:ext cx="12416155" cy="562165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关系数据结构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关系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域</a:t>
            </a:r>
            <a:endParaRPr lang="zh-CN" altLang="en-US" sz="2200" dirty="0"/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笛卡儿积</a:t>
            </a:r>
            <a:endParaRPr lang="zh-CN" altLang="en-US" sz="2200" dirty="0"/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关系</a:t>
            </a:r>
            <a:endParaRPr lang="zh-CN" altLang="en-US" sz="2200" dirty="0"/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关系，属性，元组</a:t>
            </a:r>
            <a:endParaRPr lang="zh-CN" altLang="en-US" sz="2200" dirty="0"/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候选码，主码，主属性</a:t>
            </a:r>
            <a:endParaRPr lang="zh-CN" altLang="en-US" sz="2200" dirty="0"/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基本关系的性质</a:t>
            </a:r>
            <a:endParaRPr lang="zh-CN" altLang="en-US" sz="2200" dirty="0"/>
          </a:p>
          <a:p>
            <a:pPr lvl="1" eaLnBrk="1" hangingPunct="1"/>
            <a:r>
              <a:rPr lang="zh-CN" altLang="en-US" dirty="0"/>
              <a:t> 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 关系数据库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关系模型的存储结构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本章小结（续）</a:t>
            </a:r>
            <a:endParaRPr lang="zh-CN" altLang="en-US" sz="3600" dirty="0"/>
          </a:p>
        </p:txBody>
      </p:sp>
      <p:sp>
        <p:nvSpPr>
          <p:cNvPr id="186371" name="Rectangle 3"/>
          <p:cNvSpPr>
            <a:spLocks noGrp="1"/>
          </p:cNvSpPr>
          <p:nvPr>
            <p:ph idx="1"/>
          </p:nvPr>
        </p:nvSpPr>
        <p:spPr>
          <a:xfrm>
            <a:off x="24130" y="836930"/>
            <a:ext cx="12421235" cy="560641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关系操作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 查询</a:t>
            </a:r>
            <a:endParaRPr lang="zh-CN" altLang="en-US" dirty="0"/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选择、投影、连接、除、并、交、差、笛卡儿积等</a:t>
            </a:r>
            <a:endParaRPr lang="zh-CN" altLang="en-US" sz="22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 数据</a:t>
            </a:r>
            <a:r>
              <a:rPr lang="zh-CN" altLang="en-US" dirty="0"/>
              <a:t>更新</a:t>
            </a:r>
            <a:endParaRPr lang="zh-CN" altLang="en-US" dirty="0"/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插入、删除、修改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本章小结（续）</a:t>
            </a:r>
            <a:endParaRPr lang="zh-CN" altLang="en-US" sz="3600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15875" y="871855"/>
            <a:ext cx="12410440" cy="554926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R="0" lvl="0">
              <a:lnSpc>
                <a:spcPct val="160000"/>
              </a:lnSpc>
              <a:buClrTx/>
              <a:defRPr/>
            </a:pPr>
            <a:r>
              <a:rPr lang="zh-CN" altLang="en-US" dirty="0"/>
              <a:t>关系的完整性</a:t>
            </a:r>
            <a:endParaRPr lang="zh-CN" altLang="en-US" dirty="0"/>
          </a:p>
          <a:p>
            <a:pPr marR="0" lvl="1" fontAlgn="base">
              <a:lnSpc>
                <a:spcPct val="160000"/>
              </a:lnSpc>
              <a:spcAft>
                <a:spcPct val="0"/>
              </a:spcAft>
              <a:buClrTx/>
              <a:buSzPct val="100000"/>
              <a:defRPr/>
            </a:pPr>
            <a:r>
              <a:rPr lang="zh-CN" altLang="en-US" dirty="0" smtClean="0"/>
              <a:t> 实体完整性</a:t>
            </a:r>
            <a:endParaRPr lang="zh-CN" altLang="en-US" dirty="0"/>
          </a:p>
          <a:p>
            <a:pPr marR="0" lvl="1" fontAlgn="base">
              <a:lnSpc>
                <a:spcPct val="160000"/>
              </a:lnSpc>
              <a:spcAft>
                <a:spcPct val="0"/>
              </a:spcAft>
              <a:buClrTx/>
              <a:buSzPct val="100000"/>
              <a:defRPr/>
            </a:pPr>
            <a:r>
              <a:rPr lang="zh-CN" altLang="en-US" dirty="0" smtClean="0"/>
              <a:t> 参照完整性</a:t>
            </a:r>
            <a:endParaRPr lang="zh-CN" altLang="en-US" dirty="0"/>
          </a:p>
          <a:p>
            <a:pPr marR="0" lvl="2" fontAlgn="base">
              <a:lnSpc>
                <a:spcPct val="160000"/>
              </a:lnSpc>
              <a:spcAft>
                <a:spcPct val="0"/>
              </a:spcAft>
              <a:buClrTx/>
              <a:buSzPct val="87000"/>
              <a:defRPr/>
            </a:pPr>
            <a:r>
              <a:rPr lang="zh-CN" altLang="en-US" dirty="0"/>
              <a:t>外码</a:t>
            </a:r>
            <a:endParaRPr lang="zh-CN" altLang="en-US" dirty="0"/>
          </a:p>
          <a:p>
            <a:pPr lvl="1" fontAlgn="base">
              <a:lnSpc>
                <a:spcPct val="160000"/>
              </a:lnSpc>
              <a:spcAft>
                <a:spcPct val="0"/>
              </a:spcAft>
              <a:buSzPct val="100000"/>
              <a:defRPr/>
            </a:pPr>
            <a:r>
              <a:rPr lang="zh-CN" altLang="en-US" dirty="0" smtClean="0"/>
              <a:t> 用户</a:t>
            </a:r>
            <a:r>
              <a:rPr lang="zh-CN" altLang="en-US" dirty="0"/>
              <a:t>定义的完整性</a:t>
            </a:r>
            <a:endParaRPr lang="zh-CN" altLang="en-US" dirty="0"/>
          </a:p>
          <a:p>
            <a:pPr marL="742950" marR="0" lvl="1" indent="-28575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/>
              <a:t>本章小结</a:t>
            </a:r>
            <a:r>
              <a:rPr lang="zh-CN" altLang="en-US" sz="3600" dirty="0"/>
              <a:t>（续）</a:t>
            </a:r>
            <a:endParaRPr lang="zh-CN" altLang="en-US" sz="3600" dirty="0"/>
          </a:p>
        </p:txBody>
      </p:sp>
      <p:sp>
        <p:nvSpPr>
          <p:cNvPr id="188419" name="Rectangle 3"/>
          <p:cNvSpPr>
            <a:spLocks noGrp="1"/>
          </p:cNvSpPr>
          <p:nvPr>
            <p:ph idx="1"/>
          </p:nvPr>
        </p:nvSpPr>
        <p:spPr>
          <a:xfrm>
            <a:off x="635" y="837565"/>
            <a:ext cx="12430125" cy="557466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60000"/>
              </a:lnSpc>
            </a:pPr>
            <a:r>
              <a:rPr lang="zh-CN" altLang="en-US" dirty="0"/>
              <a:t>关系数据语言</a:t>
            </a:r>
            <a:endParaRPr lang="zh-CN" altLang="en-US" dirty="0"/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 smtClean="0"/>
              <a:t> 关系代数</a:t>
            </a:r>
            <a:r>
              <a:rPr lang="zh-CN" altLang="en-US" dirty="0"/>
              <a:t>语言</a:t>
            </a:r>
            <a:endParaRPr lang="zh-CN" altLang="en-US" dirty="0"/>
          </a:p>
          <a:p>
            <a:pPr lvl="1" eaLnBrk="1" hangingPunct="1">
              <a:lnSpc>
                <a:spcPct val="160000"/>
              </a:lnSpc>
            </a:pPr>
            <a:r>
              <a:rPr lang="zh-CN" altLang="en-US" smtClean="0"/>
              <a:t> 关系</a:t>
            </a:r>
            <a:r>
              <a:rPr lang="zh-CN" altLang="en-US" dirty="0"/>
              <a:t>演算语言</a:t>
            </a:r>
            <a:endParaRPr lang="zh-CN" altLang="en-US" dirty="0"/>
          </a:p>
          <a:p>
            <a:pPr lvl="2" eaLnBrk="1" hangingPunct="1">
              <a:lnSpc>
                <a:spcPct val="16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元组关系演算语言  </a:t>
            </a:r>
            <a:r>
              <a:rPr lang="en-US" altLang="zh-CN" sz="2200" dirty="0"/>
              <a:t>ALPHA</a:t>
            </a:r>
            <a:endParaRPr lang="en-US" altLang="zh-CN" sz="2200" dirty="0"/>
          </a:p>
          <a:p>
            <a:pPr lvl="2" eaLnBrk="1" hangingPunct="1">
              <a:lnSpc>
                <a:spcPct val="16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域关系演算语言      </a:t>
            </a:r>
            <a:r>
              <a:rPr lang="en-US" altLang="zh-CN" sz="2200" dirty="0"/>
              <a:t>QBE</a:t>
            </a:r>
            <a:endParaRPr lang="en-US" altLang="zh-CN" sz="2200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笛卡儿积（续）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-635" y="845185"/>
            <a:ext cx="12434570" cy="56153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D1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＝｛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张清玫，计算机科学与技术，李勇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张清玫，计算机科学与技术，刘晨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张清玫，计算机科学与技术，王敏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张清玫，信息管理与信息系统，李勇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张清玫，信息管理与信息系统，刘晨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张清玫，信息管理与信息系统，王敏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刘逸，计算机科学与技术，李勇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刘逸，计算机科学与技术，刘晨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刘逸，计算机科学与技术，王敏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刘逸，信息管理与信息系统，李勇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刘逸，信息管理与信息系统，刘晨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刘逸，信息管理与信息系统，王敏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｝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基数为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12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2438400" y="115888"/>
            <a:ext cx="739140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3600" b="1" kern="0" cap="none" spc="0" normalizeH="0" baseline="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笛卡儿积（续）</a:t>
            </a:r>
            <a:endParaRPr kumimoji="0" lang="zh-CN" altLang="en-US" sz="3600" b="1" kern="0" cap="none" spc="0" normalizeH="0" baseline="0" noProof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24150" y="1341120"/>
          <a:ext cx="6819900" cy="5086350"/>
        </p:xfrm>
        <a:graphic>
          <a:graphicData uri="http://schemas.openxmlformats.org/drawingml/2006/table">
            <a:tbl>
              <a:tblPr/>
              <a:tblGrid>
                <a:gridCol w="1874520"/>
                <a:gridCol w="2601595"/>
                <a:gridCol w="2343785"/>
              </a:tblGrid>
              <a:tr h="520065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SUPERVISOR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导师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MAJOR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专业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POSTGRADUATE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研究生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张清玫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计算机科学与技术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李勇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张清玫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计算机科学与技术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刘晨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张清玫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计算机科学与技术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王敏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张清玫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信息管理与信息系统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李勇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张清玫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信息管理与信息系统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刘晨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张清玫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信息管理与信息系统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王敏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刘逸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计算机科学与技术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李勇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刘逸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计算机科学与技术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刘晨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刘逸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计算机科学与技术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王敏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3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刘逸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信息管理与信息系统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李勇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刘逸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信息管理与信息系统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刘晨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刘逸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信息管理与信息系统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王敏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65" name="文本框 1"/>
          <p:cNvSpPr txBox="1"/>
          <p:nvPr/>
        </p:nvSpPr>
        <p:spPr>
          <a:xfrm>
            <a:off x="4565015" y="908685"/>
            <a:ext cx="2196435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SzTx/>
              <a:buFontTx/>
              <a:buNone/>
            </a:pPr>
            <a:r>
              <a:rPr lang="zh-CN" altLang="en-US" sz="1800" dirty="0"/>
              <a:t>表</a:t>
            </a:r>
            <a:r>
              <a:rPr lang="en-US" altLang="zh-CN" sz="1800" dirty="0"/>
              <a:t>2.1 </a:t>
            </a:r>
            <a:r>
              <a:rPr lang="zh-CN" altLang="en-US" sz="1800" dirty="0"/>
              <a:t>笛卡儿积示例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关系（</a:t>
            </a:r>
            <a:r>
              <a:rPr lang="en-US" altLang="zh-CN" sz="3600" dirty="0"/>
              <a:t>relation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-10795" y="812800"/>
            <a:ext cx="12430760" cy="562419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关系模型中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，…，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的笛卡儿积一般没有实际语义，只有某个真子集才有实际含义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2.1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的笛卡儿积中许多元组是没有意义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在学校中一个专业方向有多个导师，而一个导师只在一个专业方向带研究生；</a:t>
            </a:r>
            <a:endParaRPr kumimoji="0" lang="en-US" altLang="zh-CN" sz="24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一个导师可以带多名研究生，而一名研究生只有一个导师，学习某一个专业。</a:t>
            </a:r>
            <a:endParaRPr kumimoji="0" lang="en-US" altLang="zh-CN" sz="24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表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2.1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中的一个子集才是有意义的，才可以表示导师与研究生的关系，把该关系取名为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SMP</a:t>
            </a:r>
            <a:r>
              <a:rPr kumimoji="0" lang="zh-CN" alt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。</a:t>
            </a:r>
            <a:endParaRPr kumimoji="0" lang="zh-CN" altLang="en-US" sz="24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  <a:endParaRPr lang="zh-CN" altLang="en-US" sz="3600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>
          <a:xfrm>
            <a:off x="-33655" y="841375"/>
            <a:ext cx="12492355" cy="2334895"/>
          </a:xfrm>
          <a:solidFill>
            <a:schemeClr val="bg1"/>
          </a:solidFill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把关系</a:t>
            </a:r>
            <a:r>
              <a:rPr kumimoji="0" lang="en-US" altLang="zh-CN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SMP</a:t>
            </a: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属性名取为</a:t>
            </a:r>
            <a:r>
              <a:rPr kumimoji="0" lang="en-US" altLang="zh-CN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SUPERVISOR</a:t>
            </a: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MAJOR</a:t>
            </a: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kumimoji="0" lang="en-US" altLang="zh-CN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POSTGRADUATE</a:t>
            </a:r>
            <a:r>
              <a:rPr kumimoji="0" lang="zh-CN" alt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kumimoji="0" lang="en-US" altLang="zh-CN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marR="0" lvl="1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导师</a:t>
            </a:r>
            <a:r>
              <a:rPr kumimoji="0" lang="en-US" altLang="zh-CN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研究生关系模式可以表示为</a:t>
            </a:r>
            <a:r>
              <a:rPr kumimoji="0" lang="en-US" altLang="zh-CN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SMP</a:t>
            </a: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kumimoji="0" lang="en-US" altLang="zh-CN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SUPERVISOR</a:t>
            </a: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MAJOR</a:t>
            </a: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POSTGRADUATE</a:t>
            </a:r>
            <a:r>
              <a:rPr kumimoji="0" lang="zh-CN" alt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）。</a:t>
            </a:r>
            <a:endParaRPr kumimoji="0" lang="zh-CN" altLang="en-US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08203" y="3861117"/>
          <a:ext cx="7416824" cy="2231803"/>
        </p:xfrm>
        <a:graphic>
          <a:graphicData uri="http://schemas.openxmlformats.org/drawingml/2006/table">
            <a:tbl>
              <a:tblPr/>
              <a:tblGrid>
                <a:gridCol w="2038591"/>
                <a:gridCol w="2829304"/>
                <a:gridCol w="2548929"/>
              </a:tblGrid>
              <a:tr h="698395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baseline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SUPERVISOR</a:t>
                      </a:r>
                      <a:endParaRPr lang="zh-CN" sz="2000" kern="100" baseline="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baseline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MAJOR</a:t>
                      </a:r>
                      <a:endParaRPr lang="zh-CN" sz="2000" kern="100" baseline="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baseline="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POSTGRADUATE</a:t>
                      </a:r>
                      <a:endParaRPr lang="zh-CN" sz="2000" kern="100" baseline="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136"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张清玫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计算机科学与技术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李勇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136"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张清玫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计算机科学与技术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刘晨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136"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刘逸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信息管理与信息系统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王敏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359468" y="3285173"/>
            <a:ext cx="4816475" cy="47815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R="0" indent="-342900" algn="just" defTabSz="914400" eaLnBrk="1" hangingPunct="1">
              <a:lnSpc>
                <a:spcPct val="140000"/>
              </a:lnSpc>
              <a:buClr>
                <a:schemeClr val="hlink"/>
              </a:buClr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             </a:t>
            </a:r>
            <a:r>
              <a:rPr kumimoji="0" lang="zh-CN" altLang="zh-CN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表</a:t>
            </a:r>
            <a:r>
              <a:rPr kumimoji="0" lang="en-US" altLang="zh-CN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2.2  </a:t>
            </a:r>
            <a:r>
              <a:rPr kumimoji="0" lang="zh-CN" altLang="en-US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导师</a:t>
            </a:r>
            <a:r>
              <a:rPr kumimoji="0" lang="en-US" altLang="zh-CN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研究生关系</a:t>
            </a:r>
            <a:r>
              <a:rPr kumimoji="0" lang="en-US" altLang="zh-CN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SMP</a:t>
            </a:r>
            <a:endParaRPr kumimoji="0" lang="en-US" altLang="zh-CN" b="1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  <a:endParaRPr lang="zh-CN" altLang="en-US" sz="3600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15240" y="838200"/>
            <a:ext cx="12415520" cy="561149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 </a:t>
            </a:r>
            <a:r>
              <a:rPr lang="zh-CN" altLang="en-US" sz="2800" dirty="0"/>
              <a:t>关系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sz="2800" i="1" dirty="0"/>
              <a:t>D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×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×…×</a:t>
            </a:r>
            <a:r>
              <a:rPr lang="en-US" altLang="zh-CN" sz="2800" i="1" dirty="0"/>
              <a:t>D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的</a:t>
            </a:r>
            <a:r>
              <a:rPr lang="zh-CN" altLang="en-US" sz="2800" u="sng" dirty="0"/>
              <a:t>子集</a:t>
            </a:r>
            <a:r>
              <a:rPr lang="zh-CN" altLang="en-US" sz="2800" dirty="0"/>
              <a:t>叫作在域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D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上的关系，表示为</a:t>
            </a:r>
            <a:endParaRPr lang="zh-CN" altLang="en-US" sz="2800" dirty="0"/>
          </a:p>
          <a:p>
            <a:pPr lvl="1" algn="just" eaLnBrk="1" hangingPunct="1">
              <a:buNone/>
            </a:pPr>
            <a:endParaRPr lang="zh-CN" altLang="en-US" sz="2800" dirty="0"/>
          </a:p>
          <a:p>
            <a:pPr lvl="1" algn="just" eaLnBrk="1" hangingPunct="1">
              <a:buNone/>
            </a:pPr>
            <a:r>
              <a:rPr lang="zh-CN" altLang="en-US" sz="2800" dirty="0"/>
              <a:t>         </a:t>
            </a:r>
            <a:r>
              <a:rPr lang="en-US" altLang="zh-CN" sz="2800" i="1" dirty="0"/>
              <a:t>R</a:t>
            </a:r>
            <a:r>
              <a:rPr lang="zh-CN" altLang="en-US" sz="2800" dirty="0"/>
              <a:t>（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D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 algn="just" eaLnBrk="1" hangingPunct="1">
              <a:buNone/>
            </a:pPr>
            <a:r>
              <a:rPr lang="zh-CN" altLang="en-US" sz="2800" dirty="0"/>
              <a:t>         </a:t>
            </a:r>
            <a:endParaRPr lang="zh-CN" altLang="en-US" sz="2800" dirty="0"/>
          </a:p>
          <a:p>
            <a:pPr lvl="2" algn="just" eaLnBrk="1" hangingPunct="1"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i="1" dirty="0"/>
              <a:t>R</a:t>
            </a:r>
            <a:r>
              <a:rPr lang="zh-CN" altLang="en-US" sz="2800" i="1" dirty="0"/>
              <a:t>：</a:t>
            </a:r>
            <a:r>
              <a:rPr lang="zh-CN" altLang="en-US" sz="2800" dirty="0"/>
              <a:t>关系名</a:t>
            </a:r>
            <a:endParaRPr lang="zh-CN" altLang="en-US" sz="2800" dirty="0"/>
          </a:p>
          <a:p>
            <a:pPr lvl="2" algn="just" eaLnBrk="1" hangingPunct="1"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i="1" dirty="0"/>
              <a:t>n</a:t>
            </a:r>
            <a:r>
              <a:rPr lang="zh-CN" altLang="en-US" sz="2800" i="1" dirty="0"/>
              <a:t>：</a:t>
            </a:r>
            <a:r>
              <a:rPr lang="zh-CN" altLang="en-US" sz="2800" dirty="0"/>
              <a:t>关系的目或度（</a:t>
            </a:r>
            <a:r>
              <a:rPr lang="en-US" altLang="zh-CN" sz="2800" dirty="0"/>
              <a:t>degree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1981200" y="-39687"/>
            <a:ext cx="8229600" cy="10207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  <a:endParaRPr lang="zh-CN" altLang="en-US" sz="3600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24130" y="847090"/>
            <a:ext cx="12383135" cy="556133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ea typeface="黑体" panose="02010609060101010101" pitchFamily="49" charset="-122"/>
              </a:rPr>
              <a:t>）</a:t>
            </a:r>
            <a:r>
              <a:rPr lang="zh-CN" altLang="en-US" sz="2800" dirty="0"/>
              <a:t>元组</a:t>
            </a:r>
            <a:endParaRPr lang="zh-CN" altLang="en-US" sz="2800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关系中的每个元素是关系中的元组，通常用</a:t>
            </a:r>
            <a:r>
              <a:rPr lang="en-US" altLang="zh-CN" sz="2800" i="1" dirty="0"/>
              <a:t>t</a:t>
            </a:r>
            <a:r>
              <a:rPr lang="zh-CN" altLang="en-US" sz="2800" dirty="0"/>
              <a:t>表示</a:t>
            </a:r>
            <a:endParaRPr lang="zh-CN" altLang="en-US" sz="28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ea typeface="黑体" panose="02010609060101010101" pitchFamily="49" charset="-122"/>
              </a:rPr>
              <a:t>）</a:t>
            </a:r>
            <a:r>
              <a:rPr lang="zh-CN" altLang="en-US" sz="2800" dirty="0"/>
              <a:t>单元关系与二元关系</a:t>
            </a:r>
            <a:endParaRPr lang="zh-CN" altLang="en-US" sz="2800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当</a:t>
            </a:r>
            <a:r>
              <a:rPr lang="en-US" altLang="zh-CN" sz="2800" i="1" dirty="0"/>
              <a:t>n</a:t>
            </a:r>
            <a:r>
              <a:rPr lang="en-US" altLang="zh-CN" sz="2800" dirty="0"/>
              <a:t>=1</a:t>
            </a:r>
            <a:r>
              <a:rPr lang="zh-CN" altLang="en-US" sz="2800" dirty="0"/>
              <a:t>时，称该关系为</a:t>
            </a:r>
            <a:r>
              <a:rPr lang="zh-CN" altLang="en-US" sz="2800" dirty="0">
                <a:ea typeface="黑体" panose="02010609060101010101" pitchFamily="49" charset="-122"/>
              </a:rPr>
              <a:t>单元</a:t>
            </a:r>
            <a:r>
              <a:rPr lang="zh-CN" altLang="en-US" sz="2800" dirty="0"/>
              <a:t>关系（</a:t>
            </a:r>
            <a:r>
              <a:rPr lang="en-US" altLang="zh-CN" sz="2800" dirty="0"/>
              <a:t>unary relation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                              或</a:t>
            </a:r>
            <a:r>
              <a:rPr lang="zh-CN" altLang="en-US" sz="2800" dirty="0">
                <a:ea typeface="黑体" panose="02010609060101010101" pitchFamily="49" charset="-122"/>
              </a:rPr>
              <a:t>一元</a:t>
            </a:r>
            <a:r>
              <a:rPr lang="zh-CN" altLang="en-US" sz="2800" dirty="0"/>
              <a:t>关系                             </a:t>
            </a:r>
            <a:endParaRPr lang="zh-CN" altLang="en-US" sz="2800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当</a:t>
            </a:r>
            <a:r>
              <a:rPr lang="en-US" altLang="zh-CN" sz="2800" i="1" dirty="0"/>
              <a:t>n</a:t>
            </a:r>
            <a:r>
              <a:rPr lang="en-US" altLang="zh-CN" sz="2800" dirty="0"/>
              <a:t>=2</a:t>
            </a:r>
            <a:r>
              <a:rPr lang="zh-CN" altLang="en-US" sz="2800" dirty="0"/>
              <a:t>时，称该关系为</a:t>
            </a:r>
            <a:r>
              <a:rPr lang="zh-CN" altLang="en-US" sz="2800" dirty="0">
                <a:ea typeface="黑体" panose="02010609060101010101" pitchFamily="49" charset="-122"/>
              </a:rPr>
              <a:t>二元</a:t>
            </a:r>
            <a:r>
              <a:rPr lang="zh-CN" altLang="en-US" sz="2800" dirty="0"/>
              <a:t>关系（</a:t>
            </a:r>
            <a:r>
              <a:rPr lang="en-US" altLang="zh-CN" sz="2800" dirty="0"/>
              <a:t>binary relation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  <a:endParaRPr lang="zh-CN" altLang="en-US" sz="3600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0" y="837565"/>
            <a:ext cx="12432665" cy="5597525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normAutofit fontScale="95000" lnSpcReduction="10000"/>
          </a:bodyPr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4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关系的表示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关系也是一个二维表，表的每行对应一个元组，表的每列对应一个域</a:t>
            </a:r>
            <a:endParaRPr lang="en-US" altLang="zh-CN" dirty="0"/>
          </a:p>
          <a:p>
            <a:pPr algn="just" eaLnBrk="1" hangingPunct="1">
              <a:spcBef>
                <a:spcPct val="0"/>
              </a:spcBef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5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属性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SzPct val="75000"/>
            </a:pPr>
            <a:r>
              <a:rPr lang="zh-CN" altLang="en-US" sz="2525" dirty="0"/>
              <a:t>关系中不同列可以对应相同的域</a:t>
            </a:r>
            <a:endParaRPr lang="zh-CN" altLang="en-US" sz="2525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SzPct val="75000"/>
            </a:pPr>
            <a:r>
              <a:rPr lang="zh-CN" altLang="en-US" sz="2525" dirty="0"/>
              <a:t>为了加以区分，必须对每列起一个名字，称为属性（</a:t>
            </a:r>
            <a:r>
              <a:rPr lang="en-US" altLang="zh-CN" sz="2525" dirty="0"/>
              <a:t>attribute</a:t>
            </a:r>
            <a:r>
              <a:rPr lang="zh-CN" altLang="en-US" sz="2525" dirty="0"/>
              <a:t>）</a:t>
            </a:r>
            <a:endParaRPr lang="zh-CN" altLang="en-US" sz="2525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SzPct val="75000"/>
            </a:pPr>
            <a:r>
              <a:rPr lang="en-US" altLang="zh-CN" sz="2525" i="1" dirty="0"/>
              <a:t>n</a:t>
            </a:r>
            <a:r>
              <a:rPr lang="zh-CN" altLang="en-US" sz="2525" dirty="0"/>
              <a:t>目关系必有</a:t>
            </a:r>
            <a:r>
              <a:rPr lang="en-US" altLang="zh-CN" sz="2525" i="1" dirty="0"/>
              <a:t>n</a:t>
            </a:r>
            <a:r>
              <a:rPr lang="zh-CN" altLang="en-US" sz="2525" dirty="0"/>
              <a:t>个属性</a:t>
            </a:r>
            <a:endParaRPr lang="en-US" altLang="zh-CN" sz="2525" dirty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zh-CN" sz="2525" dirty="0"/>
              <a:t>SMP</a:t>
            </a:r>
            <a:r>
              <a:rPr lang="zh-CN" altLang="zh-CN" sz="2525" dirty="0"/>
              <a:t>（</a:t>
            </a:r>
            <a:r>
              <a:rPr lang="en-US" altLang="zh-CN" sz="2525" dirty="0"/>
              <a:t>SUPERVISOR</a:t>
            </a:r>
            <a:r>
              <a:rPr lang="zh-CN" altLang="zh-CN" sz="2525" dirty="0"/>
              <a:t>，</a:t>
            </a:r>
            <a:r>
              <a:rPr lang="en-US" altLang="zh-CN" sz="2525" dirty="0"/>
              <a:t>MAJOR</a:t>
            </a:r>
            <a:r>
              <a:rPr lang="zh-CN" altLang="zh-CN" sz="2525" dirty="0"/>
              <a:t>，</a:t>
            </a:r>
            <a:r>
              <a:rPr lang="en-US" altLang="zh-CN" sz="2525" dirty="0"/>
              <a:t>POSTGRADUATE</a:t>
            </a:r>
            <a:r>
              <a:rPr lang="zh-CN" altLang="zh-CN" sz="2525" dirty="0"/>
              <a:t>）有</a:t>
            </a:r>
            <a:r>
              <a:rPr lang="en-US" altLang="zh-CN" sz="2525" dirty="0"/>
              <a:t>3</a:t>
            </a:r>
            <a:r>
              <a:rPr lang="zh-CN" altLang="zh-CN" sz="2525" dirty="0"/>
              <a:t>个属性，是一个</a:t>
            </a:r>
            <a:r>
              <a:rPr lang="en-US" altLang="zh-CN" sz="2525" dirty="0"/>
              <a:t>3</a:t>
            </a:r>
            <a:r>
              <a:rPr lang="zh-CN" altLang="zh-CN" sz="2525" dirty="0"/>
              <a:t>目关系</a:t>
            </a:r>
            <a:endParaRPr lang="zh-CN" altLang="zh-CN" sz="2525" dirty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Char char="ü"/>
            </a:pPr>
            <a:r>
              <a:rPr lang="zh-CN" altLang="zh-CN" sz="2525" dirty="0"/>
              <a:t>（张清玫，计算机科学与技术，李勇），（张清玫，信息管理与信息系统，刘晨），</a:t>
            </a:r>
            <a:r>
              <a:rPr lang="en-US" altLang="zh-CN" sz="2525" dirty="0"/>
              <a:t>(</a:t>
            </a:r>
            <a:r>
              <a:rPr lang="zh-CN" altLang="zh-CN" sz="2525" dirty="0"/>
              <a:t>刘逸，信息管理与信息系统，王敏</a:t>
            </a:r>
            <a:r>
              <a:rPr lang="en-US" altLang="zh-CN" sz="2525" dirty="0"/>
              <a:t>) </a:t>
            </a:r>
            <a:r>
              <a:rPr lang="zh-CN" altLang="zh-CN" sz="2525" dirty="0"/>
              <a:t>是</a:t>
            </a:r>
            <a:r>
              <a:rPr lang="en-US" altLang="zh-CN" sz="2525" dirty="0"/>
              <a:t>SMP</a:t>
            </a:r>
            <a:r>
              <a:rPr lang="zh-CN" altLang="zh-CN" sz="2525" dirty="0"/>
              <a:t>关系的</a:t>
            </a:r>
            <a:r>
              <a:rPr lang="en-US" altLang="zh-CN" sz="2525" dirty="0"/>
              <a:t>3</a:t>
            </a:r>
            <a:r>
              <a:rPr lang="zh-CN" altLang="zh-CN" sz="2525" dirty="0"/>
              <a:t>个元组</a:t>
            </a:r>
            <a:endParaRPr lang="zh-CN" altLang="en-US" sz="2525" dirty="0"/>
          </a:p>
          <a:p>
            <a:pPr lvl="1" algn="just" eaLnBrk="1" hangingPunct="1">
              <a:spcBef>
                <a:spcPct val="0"/>
              </a:spcBef>
              <a:buNone/>
            </a:pPr>
            <a:endParaRPr lang="zh-CN" altLang="en-US" sz="25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  <a:endParaRPr lang="zh-CN" altLang="en-US" sz="3600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26670" y="869315"/>
            <a:ext cx="12349480" cy="55753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  <a:spcBef>
                <a:spcPts val="400"/>
              </a:spcBef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ea typeface="黑体" panose="02010609060101010101" pitchFamily="49" charset="-122"/>
              </a:rPr>
              <a:t>）</a:t>
            </a:r>
            <a:r>
              <a:rPr lang="zh-CN" altLang="en-US" sz="2800" dirty="0"/>
              <a:t>三类关系</a:t>
            </a:r>
            <a:endParaRPr lang="zh-CN" altLang="en-US" sz="2800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sz="2800" u="sng" dirty="0"/>
              <a:t>基本关系</a:t>
            </a:r>
            <a:r>
              <a:rPr lang="zh-CN" altLang="en-US" sz="2800" dirty="0"/>
              <a:t>（基本表或基表）</a:t>
            </a:r>
            <a:endParaRPr lang="zh-CN" altLang="en-US" sz="28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/>
              <a:t>实际存在的表，是实际存储数据的逻辑表示</a:t>
            </a:r>
            <a:endParaRPr lang="zh-CN" altLang="en-US" sz="2800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sz="2800" u="sng" dirty="0"/>
              <a:t>查询结果</a:t>
            </a:r>
            <a:endParaRPr lang="zh-CN" altLang="en-US" sz="2800" u="sng" dirty="0"/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zh-CN" sz="2800" dirty="0"/>
              <a:t>查询执行产生的结果对应的临时表</a:t>
            </a:r>
            <a:endParaRPr lang="zh-CN" altLang="en-US" sz="2800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sz="2800" u="sng" dirty="0"/>
              <a:t>视图表</a:t>
            </a:r>
            <a:endParaRPr lang="zh-CN" altLang="en-US" sz="2800" u="sng" dirty="0"/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/>
              <a:t>由基本表或其他视图表导出的</a:t>
            </a:r>
            <a:r>
              <a:rPr lang="zh-CN" altLang="en-US" sz="2800" dirty="0">
                <a:solidFill>
                  <a:srgbClr val="FF00FF"/>
                </a:solidFill>
              </a:rPr>
              <a:t>虚表</a:t>
            </a:r>
            <a:r>
              <a:rPr lang="zh-CN" altLang="en-US" sz="2800" dirty="0"/>
              <a:t>，不存储实际数据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关系模型</a:t>
            </a:r>
            <a:endParaRPr lang="zh-CN" altLang="en-US" sz="3600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635" y="826770"/>
            <a:ext cx="12432665" cy="5625465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800" dirty="0"/>
              <a:t>提出关系模型的是美国</a:t>
            </a:r>
            <a:r>
              <a:rPr lang="en-US" altLang="zh-CN" sz="2800" dirty="0">
                <a:latin typeface="Times New Roman" panose="02020603050405020304" pitchFamily="18" charset="0"/>
              </a:rPr>
              <a:t>IBM</a:t>
            </a:r>
            <a:r>
              <a:rPr lang="zh-CN" altLang="en-US" sz="2800" dirty="0"/>
              <a:t>公司的</a:t>
            </a:r>
            <a:r>
              <a:rPr lang="en-US" altLang="zh-CN" sz="2800" dirty="0">
                <a:latin typeface="Times New Roman" panose="02020603050405020304" pitchFamily="18" charset="0"/>
              </a:rPr>
              <a:t>E.F.Codd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sz="2800" dirty="0"/>
              <a:t>1970</a:t>
            </a:r>
            <a:r>
              <a:rPr lang="zh-CN" altLang="en-US" sz="2800" dirty="0"/>
              <a:t>年提出关系数据模型</a:t>
            </a:r>
            <a:endParaRPr lang="en-US" altLang="zh-CN" sz="2800" dirty="0"/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E.F.Codd, “A relational Model of Data for Large Shared Data Banks”, 《Communications of the ACM》,1970</a:t>
            </a:r>
            <a:endParaRPr lang="en-US" altLang="zh-CN" sz="2800" dirty="0"/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sz="2800" dirty="0"/>
              <a:t>20</a:t>
            </a:r>
            <a:r>
              <a:rPr lang="zh-CN" altLang="en-US" sz="2800" dirty="0"/>
              <a:t>世纪</a:t>
            </a:r>
            <a:r>
              <a:rPr lang="en-US" altLang="zh-CN" sz="2800" dirty="0"/>
              <a:t>70</a:t>
            </a:r>
            <a:r>
              <a:rPr lang="zh-CN" altLang="en-US" sz="2800" dirty="0"/>
              <a:t>年代末，关系方法理论和软件系统研制紧密结合，取得丰硕成果</a:t>
            </a:r>
            <a:endParaRPr lang="en-US" altLang="zh-CN" sz="2800" dirty="0"/>
          </a:p>
          <a:p>
            <a:pPr lvl="2" algn="just" eaLnBrk="1" hangingPunct="1">
              <a:lnSpc>
                <a:spcPct val="140000"/>
              </a:lnSpc>
            </a:pPr>
            <a:r>
              <a:rPr lang="en-US" altLang="zh-CN" sz="2800" dirty="0"/>
              <a:t>IBM</a:t>
            </a:r>
            <a:r>
              <a:rPr lang="zh-CN" altLang="en-US" sz="2800" dirty="0"/>
              <a:t>公司的</a:t>
            </a:r>
            <a:r>
              <a:rPr lang="en-US" altLang="zh-CN" sz="2800" dirty="0"/>
              <a:t>San Jose</a:t>
            </a:r>
            <a:r>
              <a:rPr lang="zh-CN" altLang="en-US" sz="2800" dirty="0"/>
              <a:t>实验室研制的</a:t>
            </a:r>
            <a:r>
              <a:rPr lang="en-US" altLang="zh-CN" sz="2800" dirty="0"/>
              <a:t>System R</a:t>
            </a:r>
            <a:r>
              <a:rPr lang="zh-CN" altLang="en-US" sz="2800" dirty="0"/>
              <a:t>获得成功</a:t>
            </a:r>
            <a:endParaRPr lang="en-US" altLang="zh-CN" sz="2800" dirty="0"/>
          </a:p>
          <a:p>
            <a:pPr lvl="2" algn="just" eaLnBrk="1" hangingPunct="1">
              <a:lnSpc>
                <a:spcPct val="140000"/>
              </a:lnSpc>
            </a:pPr>
            <a:r>
              <a:rPr lang="en-US" altLang="zh-CN" sz="2800" dirty="0"/>
              <a:t>UCBerkley </a:t>
            </a:r>
            <a:r>
              <a:rPr lang="zh-CN" altLang="en-US" sz="2800" dirty="0"/>
              <a:t>研制了</a:t>
            </a:r>
            <a:r>
              <a:rPr lang="en-US" altLang="zh-CN" sz="2800" dirty="0"/>
              <a:t>INGRES</a:t>
            </a:r>
            <a:r>
              <a:rPr lang="zh-CN" altLang="en-US" sz="2800" dirty="0"/>
              <a:t>关系数据库实验系统，</a:t>
            </a:r>
            <a:r>
              <a:rPr lang="en-US" altLang="zh-CN" sz="2800" dirty="0"/>
              <a:t>1980</a:t>
            </a:r>
            <a:r>
              <a:rPr lang="zh-CN" altLang="en-US" sz="2800" dirty="0"/>
              <a:t>年代中期又研发了</a:t>
            </a:r>
            <a:r>
              <a:rPr lang="en-US" altLang="zh-CN" sz="2800" dirty="0"/>
              <a:t>PostgresSQL</a:t>
            </a:r>
            <a:r>
              <a:rPr lang="zh-CN" altLang="en-US" sz="2800" dirty="0"/>
              <a:t>系统，并成功开放源代码</a:t>
            </a:r>
            <a:endParaRPr lang="en-US" altLang="zh-CN" sz="2800" dirty="0"/>
          </a:p>
          <a:p>
            <a:pPr lvl="2" algn="just" eaLnBrk="1" hangingPunct="1">
              <a:lnSpc>
                <a:spcPct val="140000"/>
              </a:lnSpc>
            </a:pPr>
            <a:r>
              <a:rPr lang="en-US" altLang="zh-CN" sz="2800" dirty="0"/>
              <a:t>1978</a:t>
            </a:r>
            <a:r>
              <a:rPr lang="zh-CN" altLang="en-US" sz="2800" dirty="0"/>
              <a:t>年</a:t>
            </a:r>
            <a:r>
              <a:rPr lang="en-US" altLang="zh-CN" sz="2800" dirty="0"/>
              <a:t>Oracle</a:t>
            </a:r>
            <a:r>
              <a:rPr lang="zh-CN" altLang="en-US" sz="2800" dirty="0"/>
              <a:t>公司成立发布了</a:t>
            </a:r>
            <a:r>
              <a:rPr lang="en-US" altLang="zh-CN" sz="2800" dirty="0"/>
              <a:t>Oracle1.0</a:t>
            </a:r>
            <a:r>
              <a:rPr lang="zh-CN" altLang="en-US" sz="2800" dirty="0"/>
              <a:t>，并不断发展成熟</a:t>
            </a:r>
            <a:endParaRPr lang="en-US" altLang="zh-CN" sz="2800" dirty="0"/>
          </a:p>
          <a:p>
            <a:pPr lvl="1" algn="just" eaLnBrk="1" hangingPunct="1">
              <a:lnSpc>
                <a:spcPct val="14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  <a:endParaRPr lang="zh-CN" altLang="en-US" sz="3600" dirty="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-1905" y="846455"/>
            <a:ext cx="12434570" cy="555117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30000"/>
              </a:lnSpc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ea typeface="黑体" panose="02010609060101010101" pitchFamily="49" charset="-122"/>
              </a:rPr>
              <a:t>7</a:t>
            </a:r>
            <a:r>
              <a:rPr lang="zh-CN" altLang="en-US" sz="2800" dirty="0">
                <a:ea typeface="黑体" panose="02010609060101010101" pitchFamily="49" charset="-122"/>
              </a:rPr>
              <a:t>）</a:t>
            </a:r>
            <a:r>
              <a:rPr lang="zh-CN" altLang="en-US" sz="2800" dirty="0"/>
              <a:t>基本关系的性质</a:t>
            </a:r>
            <a:endParaRPr lang="zh-CN" altLang="en-US" sz="2800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sz="2800" dirty="0"/>
              <a:t>① 列是同质的（</a:t>
            </a:r>
            <a:r>
              <a:rPr lang="en-US" altLang="zh-CN" sz="2800" dirty="0"/>
              <a:t>homogeneous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sz="2800" dirty="0"/>
              <a:t>② 不同的列可出自同一个域</a:t>
            </a:r>
            <a:endParaRPr lang="zh-CN" altLang="en-US" sz="2800" dirty="0"/>
          </a:p>
          <a:p>
            <a:pPr lvl="2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/>
              <a:t>其中的每一列称为一个属性</a:t>
            </a:r>
            <a:endParaRPr lang="zh-CN" altLang="en-US" sz="2800" dirty="0"/>
          </a:p>
          <a:p>
            <a:pPr lvl="2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/>
              <a:t>不同的属性要给予不同的属性名</a:t>
            </a:r>
            <a:endParaRPr lang="zh-CN" altLang="en-US" sz="2800" dirty="0"/>
          </a:p>
          <a:p>
            <a:pPr lvl="1" algn="just" eaLnBrk="1" hangingPunct="1">
              <a:lnSpc>
                <a:spcPct val="130000"/>
              </a:lnSpc>
              <a:buSzPct val="75000"/>
              <a:buNone/>
            </a:pPr>
            <a:r>
              <a:rPr lang="zh-CN" altLang="en-US" sz="2800" dirty="0"/>
              <a:t>③ 列的顺序无所谓</a:t>
            </a:r>
            <a:r>
              <a:rPr lang="en-US" altLang="zh-CN" sz="2800" dirty="0"/>
              <a:t>,</a:t>
            </a:r>
            <a:r>
              <a:rPr lang="zh-CN" altLang="en-US" sz="2800" dirty="0"/>
              <a:t>列的次序可以任意交换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/>
              <a:t>④ 任意两个元组的码不能相同</a:t>
            </a:r>
            <a:endParaRPr lang="zh-CN" altLang="en-US" sz="2800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sz="2800" dirty="0"/>
              <a:t>⑤ 行的顺序无所谓，行的次序可以任意交换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基本关系的性质（续）</a:t>
            </a:r>
            <a:endParaRPr lang="en-US" altLang="zh-CN" sz="3600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635" y="860425"/>
            <a:ext cx="12419330" cy="552577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dirty="0"/>
              <a:t>⑥ </a:t>
            </a:r>
            <a:r>
              <a:rPr lang="zh-CN" altLang="en-US" sz="2800" dirty="0"/>
              <a:t>分量必须取原子值</a:t>
            </a:r>
            <a:r>
              <a:rPr lang="zh-CN" altLang="zh-CN" sz="2800" dirty="0"/>
              <a:t>，即每一个分量都必须是不可分的数据项</a:t>
            </a:r>
            <a:endParaRPr lang="zh-CN" altLang="en-US" sz="2800" dirty="0"/>
          </a:p>
          <a:p>
            <a:pPr lvl="1" eaLnBrk="1" hangingPunct="1">
              <a:buSzPct val="75000"/>
              <a:buNone/>
            </a:pPr>
            <a:r>
              <a:rPr lang="zh-CN" altLang="en-US" sz="2800" dirty="0"/>
              <a:t>这是规范条件中最基本的一条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lvl="2" algn="just" eaLnBrk="1" hangingPunct="1"/>
            <a:endParaRPr lang="zh-CN" altLang="en-US" sz="2800" dirty="0"/>
          </a:p>
          <a:p>
            <a:pPr lvl="2" algn="just" eaLnBrk="1" hangingPunct="1">
              <a:buFontTx/>
              <a:buNone/>
            </a:pPr>
            <a:r>
              <a:rPr lang="zh-CN" altLang="en-US" sz="2800" dirty="0"/>
              <a:t>                     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lvl="2" algn="just" eaLnBrk="1" hangingPunct="1">
              <a:buFontTx/>
              <a:buNone/>
            </a:pPr>
            <a:r>
              <a:rPr lang="en-US" altLang="zh-CN" sz="2800" dirty="0"/>
              <a:t>                            </a:t>
            </a:r>
            <a:r>
              <a:rPr lang="zh-CN" altLang="en-US" sz="2400" dirty="0"/>
              <a:t>表</a:t>
            </a:r>
            <a:r>
              <a:rPr lang="en-US" altLang="zh-CN" sz="2400" dirty="0"/>
              <a:t>2.3  </a:t>
            </a:r>
            <a:r>
              <a:rPr lang="zh-CN" altLang="en-US" sz="2400" dirty="0"/>
              <a:t>非规范化关系</a:t>
            </a:r>
            <a:endParaRPr lang="zh-CN" altLang="en-US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27350" y="3787775"/>
          <a:ext cx="6319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575"/>
                <a:gridCol w="2352675"/>
                <a:gridCol w="1224280"/>
                <a:gridCol w="106299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651" marB="4565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651" marB="4565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POSTGRADUATE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651" marB="45651"/>
                </a:tc>
                <a:tc hMerge="1">
                  <a:tcPr/>
                </a:tc>
              </a:tr>
              <a:tr h="3708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PG1</a:t>
                      </a:r>
                      <a:endParaRPr lang="zh-CN" altLang="en-US" sz="1800" b="1" dirty="0"/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PG2</a:t>
                      </a:r>
                      <a:endParaRPr lang="zh-CN" altLang="en-US" sz="1800" b="1" dirty="0"/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L="91431" marR="91431" marT="45651" marB="45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计算机科学与技术</a:t>
                      </a:r>
                      <a:endParaRPr lang="zh-CN" altLang="en-US" sz="1800" b="1" dirty="0"/>
                    </a:p>
                  </a:txBody>
                  <a:tcPr marL="91431" marR="91431" marT="45651" marB="45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李勇</a:t>
                      </a:r>
                      <a:endParaRPr lang="zh-CN" altLang="en-US" sz="1800" b="1" dirty="0"/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刘晨</a:t>
                      </a:r>
                      <a:endParaRPr lang="zh-CN" altLang="en-US" sz="1800" b="1" dirty="0"/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刘逸</a:t>
                      </a:r>
                      <a:endParaRPr lang="zh-CN" altLang="en-US" sz="1800" b="1" dirty="0"/>
                    </a:p>
                  </a:txBody>
                  <a:tcPr marL="91431" marR="91431" marT="45651" marB="45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信息管理与信息系统</a:t>
                      </a:r>
                      <a:endParaRPr lang="zh-CN" altLang="en-US" sz="1800" b="1" dirty="0"/>
                    </a:p>
                  </a:txBody>
                  <a:tcPr marL="91431" marR="91431" marT="45651" marB="45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王敏</a:t>
                      </a:r>
                      <a:endParaRPr lang="zh-CN" altLang="en-US" sz="1800" b="1" dirty="0"/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cxnSp>
        <p:nvCxnSpPr>
          <p:cNvPr id="30751" name="直接箭头连接符 8"/>
          <p:cNvCxnSpPr/>
          <p:nvPr/>
        </p:nvCxnSpPr>
        <p:spPr>
          <a:xfrm flipH="1" flipV="1">
            <a:off x="9264650" y="4724400"/>
            <a:ext cx="719138" cy="4333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0752" name="TextBox 9"/>
          <p:cNvSpPr txBox="1"/>
          <p:nvPr/>
        </p:nvSpPr>
        <p:spPr>
          <a:xfrm>
            <a:off x="9480550" y="5084763"/>
            <a:ext cx="9366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小表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关系数据结构</a:t>
            </a:r>
            <a:endParaRPr lang="zh-CN" altLang="en-US" sz="3600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-635" y="837565"/>
            <a:ext cx="12432665" cy="552132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/>
              <a:t>2.1.1  </a:t>
            </a:r>
            <a:r>
              <a:rPr lang="zh-CN" altLang="en-US" dirty="0">
                <a:latin typeface="宋体" panose="02010600030101010101" pitchFamily="2" charset="-122"/>
              </a:rPr>
              <a:t>关系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2.1.2  </a:t>
            </a:r>
            <a:r>
              <a:rPr lang="zh-CN" altLang="en-US" dirty="0">
                <a:solidFill>
                  <a:srgbClr val="00B050"/>
                </a:solidFill>
              </a:rPr>
              <a:t>关系模式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/>
              <a:t>2.1.4   </a:t>
            </a:r>
            <a:r>
              <a:rPr lang="zh-CN" altLang="en-US" dirty="0"/>
              <a:t>关系模型的存储结构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2.1.2  </a:t>
            </a:r>
            <a:r>
              <a:rPr lang="zh-CN" altLang="en-US" sz="3600" dirty="0"/>
              <a:t>关系模式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-19685" y="836930"/>
            <a:ext cx="12452985" cy="561276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．什么是关系模式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．定义关系模式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3.  </a:t>
            </a:r>
            <a:r>
              <a:rPr lang="zh-CN" altLang="en-US" dirty="0"/>
              <a:t>关系模式与关系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1</a:t>
            </a:r>
            <a:r>
              <a:rPr lang="zh-CN" altLang="en-US" sz="3600" dirty="0"/>
              <a:t>．什么是关系模式</a:t>
            </a:r>
            <a:endParaRPr lang="zh-CN" altLang="en-US" sz="3600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1270" y="852170"/>
            <a:ext cx="12430760" cy="556387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800" dirty="0"/>
              <a:t>关系模式是型，关系是值</a:t>
            </a:r>
            <a:endParaRPr lang="zh-CN" altLang="en-US" sz="2800" dirty="0"/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800" dirty="0"/>
              <a:t>关系模式是对关系的描述</a:t>
            </a:r>
            <a:endParaRPr lang="zh-CN" altLang="en-US" sz="2800" dirty="0"/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800" dirty="0" smtClean="0"/>
              <a:t> 描述</a:t>
            </a:r>
            <a:r>
              <a:rPr lang="zh-CN" altLang="en-US" sz="2800" dirty="0"/>
              <a:t>关系元组集合的结构</a:t>
            </a:r>
            <a:endParaRPr lang="zh-CN" altLang="en-US" sz="2800" dirty="0"/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 属性构成</a:t>
            </a:r>
            <a:endParaRPr lang="zh-CN" altLang="en-US" sz="2800" dirty="0" smtClean="0"/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 属性来自的域           </a:t>
            </a:r>
            <a:endParaRPr lang="zh-CN" altLang="en-US" sz="2800" dirty="0" smtClean="0"/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 属性与域之间的映象关系</a:t>
            </a:r>
            <a:endParaRPr lang="zh-CN" altLang="en-US" sz="2800" dirty="0" smtClean="0"/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800" dirty="0" smtClean="0"/>
              <a:t> 描述关系的完整性约束</a:t>
            </a:r>
            <a:endParaRPr lang="zh-CN" altLang="en-US" sz="2800" dirty="0" smtClean="0"/>
          </a:p>
          <a:p>
            <a:pPr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</a:t>
            </a:r>
            <a:r>
              <a:rPr lang="zh-CN" altLang="en-US" sz="3600" dirty="0"/>
              <a:t>．定义关系模式</a:t>
            </a:r>
            <a:endParaRPr lang="zh-CN" altLang="en-US" sz="3600" dirty="0"/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8890" y="859155"/>
            <a:ext cx="12421235" cy="5506085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algn="just" eaLnBrk="1" hangingPunct="1">
              <a:buNone/>
            </a:pPr>
            <a:r>
              <a:rPr lang="zh-CN" altLang="en-US" dirty="0"/>
              <a:t>关系模式可以形式化地表示为：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79710F"/>
                </a:solidFill>
              </a:rPr>
              <a:t>    </a:t>
            </a:r>
            <a:r>
              <a:rPr lang="zh-CN" altLang="en-US" sz="2800" i="1" dirty="0">
                <a:solidFill>
                  <a:srgbClr val="79710F"/>
                </a:solidFill>
              </a:rPr>
              <a:t>	</a:t>
            </a:r>
            <a:r>
              <a:rPr lang="en-US" altLang="zh-CN" sz="2800" i="1" dirty="0">
                <a:solidFill>
                  <a:srgbClr val="79710F"/>
                </a:solidFill>
              </a:rPr>
              <a:t>R</a:t>
            </a:r>
            <a:r>
              <a:rPr lang="zh-CN" altLang="en-US" sz="2800" i="1" dirty="0">
                <a:solidFill>
                  <a:srgbClr val="79710F"/>
                </a:solidFill>
              </a:rPr>
              <a:t>（</a:t>
            </a:r>
            <a:r>
              <a:rPr lang="en-US" altLang="zh-CN" sz="2800" i="1" dirty="0">
                <a:solidFill>
                  <a:srgbClr val="79710F"/>
                </a:solidFill>
              </a:rPr>
              <a:t>U</a:t>
            </a:r>
            <a:r>
              <a:rPr lang="zh-CN" altLang="en-US" sz="2800" i="1" dirty="0">
                <a:solidFill>
                  <a:srgbClr val="79710F"/>
                </a:solidFill>
              </a:rPr>
              <a:t>，</a:t>
            </a:r>
            <a:r>
              <a:rPr lang="en-US" altLang="zh-CN" sz="2800" i="1" dirty="0">
                <a:solidFill>
                  <a:srgbClr val="79710F"/>
                </a:solidFill>
              </a:rPr>
              <a:t>D</a:t>
            </a:r>
            <a:r>
              <a:rPr lang="zh-CN" altLang="en-US" sz="2800" i="1" dirty="0">
                <a:solidFill>
                  <a:srgbClr val="79710F"/>
                </a:solidFill>
              </a:rPr>
              <a:t>，</a:t>
            </a:r>
            <a:r>
              <a:rPr lang="en-US" altLang="zh-CN" sz="2800" i="1" dirty="0">
                <a:solidFill>
                  <a:srgbClr val="79710F"/>
                </a:solidFill>
              </a:rPr>
              <a:t>DOM</a:t>
            </a:r>
            <a:r>
              <a:rPr lang="zh-CN" altLang="en-US" sz="2800" i="1" dirty="0">
                <a:solidFill>
                  <a:srgbClr val="79710F"/>
                </a:solidFill>
              </a:rPr>
              <a:t>，</a:t>
            </a:r>
            <a:r>
              <a:rPr lang="en-US" altLang="zh-CN" sz="2800" i="1" dirty="0">
                <a:solidFill>
                  <a:srgbClr val="79710F"/>
                </a:solidFill>
              </a:rPr>
              <a:t>F</a:t>
            </a:r>
            <a:r>
              <a:rPr lang="zh-CN" altLang="en-US" sz="2800" i="1" dirty="0">
                <a:solidFill>
                  <a:srgbClr val="79710F"/>
                </a:solidFill>
              </a:rPr>
              <a:t>）</a:t>
            </a:r>
            <a:endParaRPr lang="zh-CN" altLang="en-US" i="1" dirty="0">
              <a:solidFill>
                <a:srgbClr val="79710F"/>
              </a:solidFill>
            </a:endParaRP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R       	     </a:t>
            </a:r>
            <a:r>
              <a:rPr lang="zh-CN" altLang="en-US" dirty="0"/>
              <a:t>关系名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U</a:t>
            </a:r>
            <a:r>
              <a:rPr lang="en-US" altLang="zh-CN" dirty="0"/>
              <a:t>       	     </a:t>
            </a:r>
            <a:r>
              <a:rPr lang="zh-CN" altLang="en-US" dirty="0"/>
              <a:t>组成该关系的属性名集合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D</a:t>
            </a:r>
            <a:r>
              <a:rPr lang="en-US" altLang="zh-CN" dirty="0"/>
              <a:t>       	     </a:t>
            </a:r>
            <a:r>
              <a:rPr lang="en-US" altLang="zh-CN" i="1" dirty="0"/>
              <a:t>U</a:t>
            </a:r>
            <a:r>
              <a:rPr lang="zh-CN" altLang="en-US" dirty="0"/>
              <a:t>中属性所来自的域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		</a:t>
            </a:r>
            <a:r>
              <a:rPr lang="en-US" altLang="zh-CN" dirty="0"/>
              <a:t>DOM  	     </a:t>
            </a:r>
            <a:r>
              <a:rPr lang="zh-CN" altLang="en-US" dirty="0"/>
              <a:t>属性向域的映象集合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F</a:t>
            </a:r>
            <a:r>
              <a:rPr lang="en-US" altLang="zh-CN" dirty="0"/>
              <a:t>        	     </a:t>
            </a:r>
            <a:r>
              <a:rPr lang="zh-CN" altLang="en-US" dirty="0"/>
              <a:t>属性间数据的依赖关系集合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定义关系模式 （续）</a:t>
            </a:r>
            <a:endParaRPr lang="en-US" altLang="zh-CN" sz="3600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15240" y="836930"/>
            <a:ext cx="12417425" cy="557276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lvl="1" eaLnBrk="1" hangingPunct="1">
              <a:buNone/>
            </a:pPr>
            <a:r>
              <a:rPr lang="zh-CN" altLang="en-US" sz="2800" dirty="0"/>
              <a:t>导师和研究生出自同一个域</a:t>
            </a:r>
            <a:r>
              <a:rPr lang="en-US" altLang="zh-CN" sz="2800" dirty="0"/>
              <a:t>—</a:t>
            </a:r>
            <a:r>
              <a:rPr lang="zh-CN" altLang="en-US" sz="2800" dirty="0"/>
              <a:t>人，</a:t>
            </a:r>
            <a:endParaRPr lang="zh-CN" altLang="en-US" sz="2800" dirty="0"/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800" dirty="0" smtClean="0"/>
              <a:t> 取</a:t>
            </a:r>
            <a:r>
              <a:rPr lang="zh-CN" altLang="en-US" sz="2800" dirty="0"/>
              <a:t>不同的属性名</a:t>
            </a:r>
            <a:endParaRPr lang="en-US" altLang="zh-CN" sz="2800" dirty="0"/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800" dirty="0" smtClean="0"/>
              <a:t> 在</a:t>
            </a:r>
            <a:r>
              <a:rPr lang="zh-CN" altLang="en-US" sz="2800" dirty="0"/>
              <a:t>模式中定义属性向域的映象，即说明它们分别出自哪个域</a:t>
            </a:r>
            <a:endParaRPr lang="zh-CN" altLang="en-US" sz="2800" dirty="0"/>
          </a:p>
          <a:p>
            <a:pPr lvl="1" eaLnBrk="1" hangingPunct="1"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DOM</a:t>
            </a:r>
            <a:r>
              <a:rPr lang="zh-CN" altLang="en-US" sz="2800" dirty="0"/>
              <a:t>（</a:t>
            </a:r>
            <a:r>
              <a:rPr lang="en-US" altLang="zh-CN" sz="2800" dirty="0"/>
              <a:t>SUPERVISOR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 eaLnBrk="1" hangingPunct="1">
              <a:buNone/>
            </a:pPr>
            <a:r>
              <a:rPr lang="en-US" altLang="zh-CN" sz="2800" dirty="0"/>
              <a:t>= DOM</a:t>
            </a:r>
            <a:r>
              <a:rPr lang="zh-CN" altLang="en-US" sz="2800" dirty="0"/>
              <a:t>（</a:t>
            </a:r>
            <a:r>
              <a:rPr lang="en-US" altLang="zh-CN" sz="2800" dirty="0"/>
              <a:t>POSTGRADUATE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 eaLnBrk="1" hangingPunct="1">
              <a:buNone/>
            </a:pPr>
            <a:r>
              <a:rPr lang="en-US" altLang="zh-CN" sz="2800" dirty="0"/>
              <a:t>= PERSON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定义关系模式 （续）</a:t>
            </a:r>
            <a:endParaRPr lang="en-US" altLang="zh-CN" sz="3600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26035" y="883920"/>
            <a:ext cx="12407265" cy="557466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800" dirty="0"/>
              <a:t>关系模式通常可以简记为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 	</a:t>
            </a:r>
            <a:r>
              <a:rPr lang="en-US" altLang="zh-CN" sz="2800" i="1" dirty="0"/>
              <a:t>R (U)    </a:t>
            </a:r>
            <a:r>
              <a:rPr lang="zh-CN" altLang="en-US" sz="2800" i="1" dirty="0"/>
              <a:t>或    </a:t>
            </a:r>
            <a:r>
              <a:rPr lang="en-US" altLang="zh-CN" sz="2800" i="1" dirty="0"/>
              <a:t>R (A</a:t>
            </a:r>
            <a:r>
              <a:rPr lang="en-US" altLang="zh-CN" sz="2800" i="1" baseline="-25000" dirty="0"/>
              <a:t>1</a:t>
            </a:r>
            <a:r>
              <a:rPr lang="zh-CN" altLang="en-US" sz="2800" i="1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2</a:t>
            </a:r>
            <a:r>
              <a:rPr lang="zh-CN" altLang="en-US" sz="2800" i="1" dirty="0"/>
              <a:t>，</a:t>
            </a:r>
            <a:r>
              <a:rPr lang="en-US" altLang="zh-CN" sz="2800" i="1" dirty="0"/>
              <a:t>…</a:t>
            </a:r>
            <a:r>
              <a:rPr lang="zh-CN" altLang="en-US" sz="2800" i="1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i="1" dirty="0"/>
              <a:t>)</a:t>
            </a:r>
            <a:endParaRPr lang="en-US" altLang="zh-CN" sz="2800" i="1" dirty="0"/>
          </a:p>
          <a:p>
            <a:pPr lvl="1" eaLnBrk="1" hangingPunct="1">
              <a:lnSpc>
                <a:spcPct val="130000"/>
              </a:lnSpc>
              <a:buSzPct val="85000"/>
            </a:pPr>
            <a:r>
              <a:rPr lang="en-US" altLang="zh-CN" sz="2800" i="1" dirty="0" smtClean="0"/>
              <a:t> R</a:t>
            </a:r>
            <a:r>
              <a:rPr lang="en-US" altLang="zh-CN" sz="2800" i="1" dirty="0"/>
              <a:t>: </a:t>
            </a:r>
            <a:r>
              <a:rPr lang="zh-CN" altLang="en-US" sz="2800" dirty="0"/>
              <a:t>关系名</a:t>
            </a:r>
            <a:endParaRPr lang="zh-CN" altLang="en-US" sz="2800" dirty="0"/>
          </a:p>
          <a:p>
            <a:pPr lvl="1" eaLnBrk="1" hangingPunct="1">
              <a:lnSpc>
                <a:spcPct val="130000"/>
              </a:lnSpc>
              <a:buSzPct val="75000"/>
            </a:pPr>
            <a:r>
              <a:rPr lang="en-US" altLang="zh-CN" sz="2800" i="1" dirty="0" smtClean="0"/>
              <a:t> A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  </a:t>
            </a:r>
            <a:r>
              <a:rPr lang="en-US" altLang="zh-CN" sz="2800" dirty="0"/>
              <a:t>: </a:t>
            </a:r>
            <a:r>
              <a:rPr lang="zh-CN" altLang="en-US" sz="2800" dirty="0"/>
              <a:t>属性名</a:t>
            </a:r>
            <a:endParaRPr lang="en-US" altLang="zh-CN" sz="2800" dirty="0"/>
          </a:p>
          <a:p>
            <a:pPr lvl="1" eaLnBrk="1" hangingPunct="1">
              <a:lnSpc>
                <a:spcPct val="130000"/>
              </a:lnSpc>
              <a:buSzPct val="75000"/>
            </a:pPr>
            <a:r>
              <a:rPr lang="zh-CN" altLang="en-US" sz="2800" dirty="0" smtClean="0"/>
              <a:t> 域名</a:t>
            </a:r>
            <a:r>
              <a:rPr lang="zh-CN" altLang="en-US" sz="2800" dirty="0"/>
              <a:t>及属性向域的映象常常直接说明为属性的类型、长度</a:t>
            </a:r>
            <a:endParaRPr lang="zh-CN" altLang="en-US" sz="2800" dirty="0"/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定义关系模式 （续）</a:t>
            </a:r>
            <a:endParaRPr lang="zh-CN" altLang="en-US" sz="3600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17780" y="840105"/>
            <a:ext cx="12414250" cy="55968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 sz="2800" dirty="0"/>
              <a:t>候选码（</a:t>
            </a:r>
            <a:r>
              <a:rPr lang="en-US" altLang="zh-CN" sz="2800" dirty="0"/>
              <a:t>candidate key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en-US" altLang="zh-CN" sz="2800" dirty="0"/>
              <a:t>   </a:t>
            </a:r>
            <a:r>
              <a:rPr lang="zh-CN" altLang="zh-CN" sz="2800" dirty="0"/>
              <a:t>关系模式中的某一个属性或一组属性的值能唯一地标识一个元组，而它的真子集不能唯一地标识一个元组，则称该属性或属性组为候选码</a:t>
            </a:r>
            <a:r>
              <a:rPr lang="zh-CN" altLang="en-US" sz="2800" dirty="0"/>
              <a:t>为候选码</a:t>
            </a:r>
            <a:endParaRPr lang="zh-CN" altLang="en-US" sz="2800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sz="2800" dirty="0"/>
              <a:t>    简单的情况：候选码只包含一个属性</a:t>
            </a:r>
            <a:endParaRPr lang="zh-CN" altLang="en-US" sz="2800" dirty="0"/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 sz="2800" dirty="0"/>
              <a:t>全码（</a:t>
            </a:r>
            <a:r>
              <a:rPr lang="en-US" altLang="zh-CN" sz="2800" dirty="0"/>
              <a:t>all-key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sz="2800" dirty="0"/>
              <a:t>    最极端的情况：关系模式的所有属性是这个关系模式的候选码，称为全码（</a:t>
            </a:r>
            <a:r>
              <a:rPr lang="en-US" altLang="zh-CN" sz="2800" dirty="0"/>
              <a:t>all-key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 algn="just" eaLnBrk="1" hangingPunct="1">
              <a:spcBef>
                <a:spcPts val="400"/>
              </a:spcBef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定义关系模式 （续）</a:t>
            </a:r>
            <a:endParaRPr lang="zh-CN" altLang="en-US" sz="36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-14605" y="833755"/>
            <a:ext cx="12447270" cy="556006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主码</a:t>
            </a:r>
            <a:endParaRPr kumimoji="0" lang="zh-CN" altLang="en-US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若一个关系有多个候选码，则选定其中一个为主码（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primary key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</a:t>
            </a:r>
            <a:endParaRPr kumimoji="0" lang="en-US" altLang="zh-CN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例如：</a:t>
            </a: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在导师</a:t>
            </a:r>
            <a:r>
              <a:rPr kumimoji="0" lang="en-US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</a:t>
            </a: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研究生关系</a:t>
            </a:r>
            <a:r>
              <a:rPr kumimoji="0" lang="en-US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SMP</a:t>
            </a: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SUPERVISOR</a:t>
            </a: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MAJOR</a:t>
            </a: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sng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POSTGRADUAT</a:t>
            </a:r>
            <a:r>
              <a:rPr kumimoji="0" lang="en-US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</a:t>
            </a: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）中，假设研究生</a:t>
            </a:r>
            <a:r>
              <a:rPr kumimoji="0" lang="zh-CN" altLang="zh-CN" sz="2800" b="1" i="0" u="none" strike="noStrike" kern="1050" cap="none" spc="-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不会重名，则</a:t>
            </a:r>
            <a:r>
              <a:rPr kumimoji="0" lang="en-US" altLang="zh-CN" sz="2800" b="1" i="0" u="none" strike="noStrike" kern="1050" cap="none" spc="-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POSTGRADUATE</a:t>
            </a:r>
            <a:r>
              <a:rPr kumimoji="0" lang="zh-CN" altLang="zh-CN" sz="2800" b="1" i="0" u="none" strike="noStrike" kern="1050" cap="none" spc="-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可以作为</a:t>
            </a:r>
            <a:r>
              <a:rPr kumimoji="0" lang="en-US" altLang="zh-CN" sz="2800" b="1" i="0" u="none" strike="noStrike" kern="1050" cap="none" spc="-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SMP</a:t>
            </a:r>
            <a:r>
              <a:rPr kumimoji="0" lang="zh-CN" altLang="zh-CN" sz="2800" b="1" i="0" u="none" strike="noStrike" kern="1050" cap="none" spc="-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关系的</a:t>
            </a: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主码，</a:t>
            </a:r>
            <a:r>
              <a:rPr kumimoji="0" lang="zh-CN" altLang="en-US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用</a:t>
            </a: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下划线表示</a:t>
            </a:r>
            <a:endParaRPr kumimoji="0" lang="zh-CN" altLang="en-US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主属性</a:t>
            </a:r>
            <a:endParaRPr kumimoji="0" lang="zh-CN" altLang="en-US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候选码的诸属性称为主属性（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prime attribute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</a:t>
            </a:r>
            <a:endParaRPr kumimoji="0" lang="zh-CN" altLang="en-US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不包含在任何侯选码中的属性称为非主属性（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non-prime attribute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）或非码属性（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non-key attribute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 </a:t>
            </a:r>
            <a:endParaRPr kumimoji="0" lang="zh-CN" altLang="en-US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关系数据库</a:t>
            </a:r>
            <a:endParaRPr lang="zh-CN" altLang="en-US" sz="3600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22860" y="861695"/>
            <a:ext cx="12409805" cy="554164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2.1  </a:t>
            </a:r>
            <a:r>
              <a:rPr lang="zh-CN" altLang="en-US" sz="2800" dirty="0">
                <a:solidFill>
                  <a:srgbClr val="0066FF"/>
                </a:solidFill>
              </a:rPr>
              <a:t>关系模型的数据结构及形式化定义</a:t>
            </a:r>
            <a:endParaRPr lang="zh-CN" altLang="en-US" sz="2800" dirty="0">
              <a:solidFill>
                <a:srgbClr val="0066FF"/>
              </a:solidFill>
            </a:endParaRP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关系操作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/>
              <a:t>本章小结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3.  </a:t>
            </a:r>
            <a:r>
              <a:rPr lang="zh-CN" altLang="en-US" sz="3600" dirty="0"/>
              <a:t>关系模式与关系</a:t>
            </a:r>
            <a:endParaRPr lang="zh-CN" altLang="en-US" sz="3600"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31750" y="863600"/>
            <a:ext cx="12400915" cy="551561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zh-CN" altLang="en-US" sz="2800" dirty="0"/>
              <a:t>关系模式</a:t>
            </a:r>
            <a:endParaRPr lang="zh-CN" altLang="en-US" sz="2800" dirty="0"/>
          </a:p>
          <a:p>
            <a:pPr lvl="1" algn="just" eaLnBrk="1" hangingPunct="1">
              <a:buSzPct val="75000"/>
            </a:pPr>
            <a:r>
              <a:rPr lang="zh-CN" altLang="en-US" sz="2800" dirty="0" smtClean="0"/>
              <a:t> 对</a:t>
            </a:r>
            <a:r>
              <a:rPr lang="zh-CN" altLang="en-US" sz="2800" dirty="0"/>
              <a:t>关系的描述</a:t>
            </a:r>
            <a:endParaRPr lang="zh-CN" altLang="en-US" sz="2800" dirty="0"/>
          </a:p>
          <a:p>
            <a:pPr lvl="1" algn="just" eaLnBrk="1" hangingPunct="1">
              <a:buSzPct val="75000"/>
            </a:pPr>
            <a:r>
              <a:rPr lang="zh-CN" altLang="en-US" sz="2800" dirty="0" smtClean="0"/>
              <a:t> 静态</a:t>
            </a:r>
            <a:r>
              <a:rPr lang="zh-CN" altLang="en-US" sz="2800" dirty="0"/>
              <a:t>的、稳定的</a:t>
            </a:r>
            <a:endParaRPr lang="zh-CN" altLang="en-US" sz="2800" dirty="0"/>
          </a:p>
          <a:p>
            <a:pPr algn="just" eaLnBrk="1" hangingPunct="1"/>
            <a:r>
              <a:rPr lang="zh-CN" altLang="en-US" sz="2800" dirty="0"/>
              <a:t>关系</a:t>
            </a:r>
            <a:endParaRPr lang="zh-CN" altLang="en-US" sz="2800" dirty="0"/>
          </a:p>
          <a:p>
            <a:pPr lvl="1" algn="just" eaLnBrk="1" hangingPunct="1">
              <a:buSzPct val="75000"/>
            </a:pPr>
            <a:r>
              <a:rPr lang="zh-CN" altLang="en-US" sz="2800" dirty="0" smtClean="0"/>
              <a:t> 关系</a:t>
            </a:r>
            <a:r>
              <a:rPr lang="zh-CN" altLang="en-US" sz="2800" dirty="0"/>
              <a:t>模式在某一时刻的状态或内容</a:t>
            </a:r>
            <a:endParaRPr lang="zh-CN" altLang="en-US" sz="2800" dirty="0"/>
          </a:p>
          <a:p>
            <a:pPr lvl="1" algn="just" eaLnBrk="1" hangingPunct="1">
              <a:buSzPct val="75000"/>
            </a:pPr>
            <a:r>
              <a:rPr lang="zh-CN" altLang="en-US" sz="2800" dirty="0" smtClean="0"/>
              <a:t> 动态</a:t>
            </a:r>
            <a:r>
              <a:rPr lang="zh-CN" altLang="en-US" sz="2800" dirty="0"/>
              <a:t>的、随时间不断变化的</a:t>
            </a:r>
            <a:endParaRPr lang="zh-CN" altLang="en-US" sz="2800" dirty="0"/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800" dirty="0"/>
              <a:t>关系模式和关系往往笼统称为关系</a:t>
            </a:r>
            <a:endParaRPr lang="zh-CN" altLang="en-US" sz="2800" dirty="0"/>
          </a:p>
          <a:p>
            <a:pPr algn="just" eaLnBrk="1" hangingPunct="1">
              <a:lnSpc>
                <a:spcPct val="140000"/>
              </a:lnSpc>
              <a:buNone/>
            </a:pPr>
            <a:r>
              <a:rPr lang="zh-CN" altLang="en-US" sz="2800" dirty="0"/>
              <a:t>     通过上下文加以区别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关系数据结构</a:t>
            </a:r>
            <a:endParaRPr lang="zh-CN" altLang="en-US" sz="3600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22860" y="837565"/>
            <a:ext cx="12409805" cy="555688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2.1.1  </a:t>
            </a:r>
            <a:r>
              <a:rPr lang="zh-CN" altLang="en-US" dirty="0">
                <a:latin typeface="宋体" panose="02010600030101010101" pitchFamily="2" charset="-122"/>
              </a:rPr>
              <a:t>关系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2.1.3  </a:t>
            </a:r>
            <a:r>
              <a:rPr lang="zh-CN" altLang="en-US" dirty="0">
                <a:solidFill>
                  <a:srgbClr val="00B050"/>
                </a:solidFill>
              </a:rPr>
              <a:t>关系数据库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2.1.4   </a:t>
            </a:r>
            <a:r>
              <a:rPr lang="zh-CN" altLang="en-US" dirty="0"/>
              <a:t>关系模型的存储结构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2.1.3  </a:t>
            </a:r>
            <a:r>
              <a:rPr lang="zh-CN" altLang="en-US" sz="3600" dirty="0"/>
              <a:t>关系数据库</a:t>
            </a:r>
            <a:endParaRPr lang="zh-CN" altLang="en-US" sz="3600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17780" y="808990"/>
            <a:ext cx="12386945" cy="556958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dirty="0"/>
              <a:t>关系数据库系统</a:t>
            </a:r>
            <a:endParaRPr lang="zh-CN" altLang="en-US" sz="2800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800" dirty="0" smtClean="0"/>
              <a:t> 支持</a:t>
            </a:r>
            <a:r>
              <a:rPr lang="zh-CN" altLang="en-US" sz="2800" dirty="0"/>
              <a:t>关系模型的数据库系统</a:t>
            </a:r>
            <a:endParaRPr lang="en-US" altLang="zh-CN" sz="2800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800" dirty="0" smtClean="0"/>
              <a:t> 关系</a:t>
            </a:r>
            <a:r>
              <a:rPr lang="zh-CN" altLang="en-US" sz="2800" dirty="0"/>
              <a:t>模型中，实体以及实体间的联系都用关系表示例如学生实体</a:t>
            </a:r>
            <a:r>
              <a:rPr lang="zh-CN" altLang="en-US" sz="2800" dirty="0" smtClean="0"/>
              <a:t>、 课程</a:t>
            </a:r>
            <a:r>
              <a:rPr lang="zh-CN" altLang="en-US" sz="2800" dirty="0"/>
              <a:t>实体、学生与课程之间选修课程的多对多联系</a:t>
            </a:r>
            <a:endParaRPr lang="en-US" altLang="zh-CN" sz="2800" dirty="0"/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800" dirty="0" smtClean="0"/>
              <a:t> </a:t>
            </a:r>
            <a:r>
              <a:rPr lang="zh-CN" altLang="zh-CN" sz="2800" dirty="0" smtClean="0"/>
              <a:t>在</a:t>
            </a:r>
            <a:r>
              <a:rPr lang="zh-CN" altLang="zh-CN" sz="2800" dirty="0"/>
              <a:t>一个关系数据库中，某一时刻所有关系模式对应的关系的集合构成一个关系数据库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关系数据库（续）</a:t>
            </a:r>
            <a:endParaRPr lang="zh-CN" altLang="en-US" sz="36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-36195" y="837565"/>
            <a:ext cx="12469495" cy="553974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R="0" lvl="1" algn="just" fontAlgn="base">
              <a:lnSpc>
                <a:spcPct val="120000"/>
              </a:lnSpc>
              <a:spcAft>
                <a:spcPct val="0"/>
              </a:spcAft>
              <a:buClrTx/>
              <a:buSzPct val="100000"/>
              <a:tabLst>
                <a:tab pos="3769360" algn="l"/>
              </a:tabLst>
              <a:defRPr/>
            </a:pPr>
            <a:r>
              <a:rPr lang="zh-CN" altLang="zh-CN" dirty="0"/>
              <a:t>学生关系模式：</a:t>
            </a:r>
            <a:r>
              <a:rPr lang="en-US" altLang="zh-CN" dirty="0"/>
              <a:t>Student(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Sname</a:t>
            </a:r>
            <a:r>
              <a:rPr lang="en-US" altLang="zh-CN" dirty="0"/>
              <a:t>, </a:t>
            </a:r>
            <a:r>
              <a:rPr lang="en-US" altLang="zh-CN" dirty="0" err="1"/>
              <a:t>Ssex</a:t>
            </a:r>
            <a:r>
              <a:rPr lang="en-US" altLang="zh-CN" dirty="0"/>
              <a:t>, </a:t>
            </a:r>
            <a:r>
              <a:rPr lang="en-US" altLang="zh-CN" dirty="0" err="1"/>
              <a:t>Sbirthdate</a:t>
            </a:r>
            <a:r>
              <a:rPr lang="en-US" altLang="zh-CN" dirty="0"/>
              <a:t>, </a:t>
            </a:r>
            <a:r>
              <a:rPr lang="en-US" altLang="zh-CN" dirty="0" err="1"/>
              <a:t>Smajor</a:t>
            </a:r>
            <a:r>
              <a:rPr lang="en-US" altLang="zh-CN" dirty="0"/>
              <a:t>)</a:t>
            </a:r>
            <a:endParaRPr lang="zh-CN" altLang="zh-CN" dirty="0"/>
          </a:p>
          <a:p>
            <a:pPr marL="457200" marR="0" lvl="1" indent="0" algn="just" fontAlgn="base">
              <a:lnSpc>
                <a:spcPct val="120000"/>
              </a:lnSpc>
              <a:spcAft>
                <a:spcPct val="0"/>
              </a:spcAft>
              <a:buClrTx/>
              <a:buSzPct val="100000"/>
              <a:buNone/>
              <a:tabLst>
                <a:tab pos="3769360" algn="l"/>
              </a:tabLst>
              <a:defRPr/>
            </a:pPr>
            <a:r>
              <a:rPr lang="en-US" altLang="zh-CN" dirty="0"/>
              <a:t>   </a:t>
            </a:r>
            <a:r>
              <a:rPr lang="zh-CN" altLang="zh-CN" dirty="0"/>
              <a:t>包括学号、姓名、性别、出生日期和主修专业等属性</a:t>
            </a:r>
            <a:r>
              <a:rPr lang="en-US" altLang="zh-CN" dirty="0"/>
              <a:t> </a:t>
            </a:r>
            <a:endParaRPr lang="en-US" altLang="zh-CN" dirty="0"/>
          </a:p>
          <a:p>
            <a:pPr marL="34290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>
                <a:tab pos="3769360" algn="l"/>
              </a:tabLst>
              <a:defRPr/>
            </a:pPr>
            <a:endParaRPr kumimoji="0" lang="zh-CN" altLang="zh-CN" sz="1800" b="1" i="0" u="none" strike="noStrike" kern="105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006200" y="2187257"/>
          <a:ext cx="8362950" cy="361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340"/>
                <a:gridCol w="1346835"/>
                <a:gridCol w="1058545"/>
                <a:gridCol w="1626870"/>
                <a:gridCol w="2880360"/>
              </a:tblGrid>
              <a:tr h="60769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Sname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Ssex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出生日期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Sbirthdate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主修专业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Smajor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</a:tr>
              <a:tr h="41021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李勇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2000-3-8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信息安全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</a:tr>
              <a:tr h="41084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刘晨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1999-9-1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</a:tr>
              <a:tr h="40957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王敏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2001-8-1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张立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2000-1-8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</a:tr>
              <a:tr h="41021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陈新奇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2001-11-1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信息管理与信息系统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</a:tr>
              <a:tr h="41021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20180006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赵明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2000-6-12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</a:tr>
              <a:tr h="41084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20180007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王佳佳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2001-12-7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关系数据库（续）</a:t>
            </a:r>
            <a:endParaRPr lang="zh-CN" altLang="en-US" sz="36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930"/>
            <a:ext cx="12440285" cy="548195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1" indent="-342900" algn="just" fontAlgn="base">
              <a:lnSpc>
                <a:spcPct val="120000"/>
              </a:lnSpc>
              <a:spcAft>
                <a:spcPct val="0"/>
              </a:spcAft>
              <a:buSzPct val="100000"/>
              <a:tabLst>
                <a:tab pos="3769360" algn="l"/>
              </a:tabLst>
              <a:defRPr/>
            </a:pPr>
            <a:r>
              <a:rPr lang="zh-CN" altLang="zh-CN" dirty="0"/>
              <a:t>课程关系模式：</a:t>
            </a:r>
            <a:r>
              <a:rPr lang="en-US" altLang="zh-CN" dirty="0"/>
              <a:t>Course(</a:t>
            </a:r>
            <a:r>
              <a:rPr lang="en-US" altLang="zh-CN" dirty="0" err="1"/>
              <a:t>Cno,Cname,Ccredit,Cpno</a:t>
            </a:r>
            <a:r>
              <a:rPr lang="en-US" altLang="zh-CN" dirty="0"/>
              <a:t>)</a:t>
            </a:r>
            <a:endParaRPr lang="zh-CN" altLang="zh-CN" dirty="0"/>
          </a:p>
          <a:p>
            <a:pPr marL="342900" lvl="1" indent="0" algn="just" fontAlgn="base">
              <a:lnSpc>
                <a:spcPct val="120000"/>
              </a:lnSpc>
              <a:spcAft>
                <a:spcPct val="0"/>
              </a:spcAft>
              <a:buSzPct val="100000"/>
              <a:buNone/>
              <a:tabLst>
                <a:tab pos="3769360" algn="l"/>
              </a:tabLst>
              <a:defRPr/>
            </a:pPr>
            <a:r>
              <a:rPr lang="en-US" altLang="zh-CN" dirty="0"/>
              <a:t>     </a:t>
            </a:r>
            <a:r>
              <a:rPr lang="zh-CN" altLang="zh-CN" dirty="0"/>
              <a:t>包括课程号，课程名，学分，先修课（直接先修课）等</a:t>
            </a:r>
            <a:endParaRPr lang="zh-CN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693988" y="2276475"/>
          <a:ext cx="6858000" cy="402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410"/>
                <a:gridCol w="3004185"/>
                <a:gridCol w="1300480"/>
                <a:gridCol w="1177925"/>
              </a:tblGrid>
              <a:tr h="628547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课程号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课程名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Cname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学分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Ccredit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先修课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Cpno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程序设计基础与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</a:t>
                      </a: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语言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数据结构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数据库系统概论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信息系统概论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操作系统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81006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Python</a:t>
                      </a: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语言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81007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离散数学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大数据技术概论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关系数据库（续）</a:t>
            </a:r>
            <a:endParaRPr lang="zh-CN" altLang="en-US" sz="36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-635" y="836930"/>
            <a:ext cx="12458065" cy="561784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R="0" lvl="1" indent="-342900" algn="just" fontAlgn="base">
              <a:lnSpc>
                <a:spcPct val="120000"/>
              </a:lnSpc>
              <a:spcAft>
                <a:spcPct val="0"/>
              </a:spcAft>
              <a:buClrTx/>
              <a:buSzPct val="100000"/>
              <a:tabLst>
                <a:tab pos="3769360" algn="l"/>
              </a:tabLst>
              <a:defRPr/>
            </a:pPr>
            <a:r>
              <a:rPr lang="zh-CN" altLang="zh-CN" dirty="0"/>
              <a:t>学生选课关系模式：</a:t>
            </a:r>
            <a:r>
              <a:rPr lang="en-US" altLang="zh-CN" dirty="0"/>
              <a:t>SC(</a:t>
            </a:r>
            <a:r>
              <a:rPr lang="en-US" altLang="zh-CN" dirty="0" err="1"/>
              <a:t>Sno,Cno</a:t>
            </a:r>
            <a:r>
              <a:rPr lang="en-US" altLang="zh-CN" dirty="0"/>
              <a:t>, </a:t>
            </a:r>
            <a:r>
              <a:rPr lang="en-US" altLang="zh-CN" dirty="0" err="1"/>
              <a:t>Grade,Semester,Teachingclass</a:t>
            </a:r>
            <a:r>
              <a:rPr lang="en-US" altLang="zh-CN" dirty="0"/>
              <a:t>)</a:t>
            </a:r>
            <a:endParaRPr lang="zh-CN" altLang="zh-CN" dirty="0"/>
          </a:p>
          <a:p>
            <a:pPr marL="342900" marR="0" lvl="1" indent="0" algn="just" fontAlgn="base">
              <a:lnSpc>
                <a:spcPct val="120000"/>
              </a:lnSpc>
              <a:spcAft>
                <a:spcPct val="0"/>
              </a:spcAft>
              <a:buClrTx/>
              <a:buSzPct val="100000"/>
              <a:buNone/>
              <a:tabLst>
                <a:tab pos="3769360" algn="l"/>
              </a:tabLst>
              <a:defRPr/>
            </a:pPr>
            <a:r>
              <a:rPr lang="en-US" altLang="zh-CN" dirty="0"/>
              <a:t>    </a:t>
            </a:r>
            <a:r>
              <a:rPr lang="zh-CN" altLang="zh-CN" dirty="0"/>
              <a:t>包括学号，课程号，成绩，选课学期，教学班等</a:t>
            </a:r>
            <a:endParaRPr lang="en-US" altLang="zh-CN" dirty="0"/>
          </a:p>
          <a:p>
            <a:pPr marL="342900" marR="0" lvl="0" indent="1066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tabLst>
                <a:tab pos="3769360" algn="l"/>
              </a:tabLst>
              <a:defRPr/>
            </a:pPr>
            <a:endParaRPr kumimoji="0" lang="zh-CN" altLang="zh-CN" sz="1800" b="1" i="0" u="none" strike="noStrike" kern="105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06625" y="2133600"/>
          <a:ext cx="7776845" cy="4149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5"/>
                <a:gridCol w="1384935"/>
                <a:gridCol w="1139825"/>
                <a:gridCol w="1574800"/>
                <a:gridCol w="2048510"/>
              </a:tblGrid>
              <a:tr h="548641">
                <a:tc>
                  <a:txBody>
                    <a:bodyPr/>
                    <a:lstStyle/>
                    <a:p>
                      <a:pPr indent="269875" algn="l"/>
                      <a:r>
                        <a:rPr lang="zh-CN" alt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Sno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indent="269875" algn="l"/>
                      <a:r>
                        <a:rPr lang="zh-CN" alt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课程号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Cno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成绩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Grade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选课学期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Semester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教学班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Teachingclass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/>
                </a:tc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85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96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87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80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98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76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56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97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20180005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68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关系数据库（续）</a:t>
            </a:r>
            <a:endParaRPr lang="zh-CN" altLang="en-US" sz="36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1590" y="856615"/>
            <a:ext cx="12411710" cy="551751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关系数据库也有型和值之分</a:t>
            </a:r>
            <a:endParaRPr kumimoji="0" lang="zh-CN" altLang="zh-CN" sz="28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关系数据库的型</a:t>
            </a:r>
            <a:endParaRPr kumimoji="0" lang="en-US" altLang="zh-CN" sz="28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关系数据库中所有关系模式的集合</a:t>
            </a:r>
            <a:endParaRPr kumimoji="0" lang="en-US" altLang="zh-CN" sz="28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是对关系数据库的描述</a:t>
            </a:r>
            <a:endParaRPr kumimoji="0" lang="en-US" altLang="zh-CN" sz="28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通常称为关系数据库模式</a:t>
            </a:r>
            <a:endParaRPr kumimoji="0" lang="en-US" altLang="zh-CN" sz="28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关系数据库的值</a:t>
            </a:r>
            <a:endParaRPr kumimoji="0" lang="en-US" altLang="zh-CN" sz="28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这些关系模式在某一时刻对应的关系的集合</a:t>
            </a:r>
            <a:endParaRPr kumimoji="0" lang="en-US" altLang="zh-CN" sz="28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通常称为关系数据库</a:t>
            </a:r>
            <a:endParaRPr kumimoji="0" lang="zh-CN" altLang="zh-CN" sz="28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关系数据结构</a:t>
            </a:r>
            <a:endParaRPr lang="zh-CN" altLang="en-US" sz="3600" dirty="0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-635" y="810895"/>
            <a:ext cx="12436475" cy="558736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2.1.1  </a:t>
            </a:r>
            <a:r>
              <a:rPr lang="zh-CN" altLang="en-US" dirty="0">
                <a:latin typeface="宋体" panose="02010600030101010101" pitchFamily="2" charset="-122"/>
              </a:rPr>
              <a:t>关系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2.1.4   </a:t>
            </a:r>
            <a:r>
              <a:rPr lang="zh-CN" altLang="en-US" dirty="0">
                <a:solidFill>
                  <a:srgbClr val="00B050"/>
                </a:solidFill>
              </a:rPr>
              <a:t>关系模型的存储结构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2.1.4   </a:t>
            </a:r>
            <a:r>
              <a:rPr lang="zh-CN" altLang="en-US" sz="3600" dirty="0"/>
              <a:t>关系模型的存储结构</a:t>
            </a:r>
            <a:endParaRPr lang="zh-CN" altLang="en-US" sz="3600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4445" y="837565"/>
            <a:ext cx="12414250" cy="557276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50000"/>
              </a:lnSpc>
            </a:pPr>
            <a:r>
              <a:rPr lang="zh-CN" altLang="en-US" sz="2800" dirty="0" smtClean="0"/>
              <a:t> 关系数据库</a:t>
            </a:r>
            <a:r>
              <a:rPr lang="zh-CN" altLang="en-US" sz="2800" dirty="0"/>
              <a:t>管理系统以一定的组织方式来存储和管理数据，即设计和实现关系模型的存储结构。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 </a:t>
            </a:r>
            <a:r>
              <a:rPr lang="zh-CN" altLang="zh-CN" sz="2800" dirty="0" smtClean="0"/>
              <a:t>有</a:t>
            </a:r>
            <a:r>
              <a:rPr lang="zh-CN" altLang="zh-CN" sz="2800" dirty="0"/>
              <a:t>的</a:t>
            </a:r>
            <a:r>
              <a:rPr lang="zh-CN" altLang="en-US" sz="2800" dirty="0"/>
              <a:t>关系数据库管理系统中</a:t>
            </a:r>
            <a:r>
              <a:rPr lang="zh-CN" altLang="zh-CN" sz="2800" dirty="0"/>
              <a:t>一个表对应一个操作系统文件，将物理数据组织</a:t>
            </a:r>
            <a:r>
              <a:rPr lang="zh-CN" altLang="en-US" sz="2800" dirty="0"/>
              <a:t>的任务</a:t>
            </a:r>
            <a:r>
              <a:rPr lang="zh-CN" altLang="zh-CN" sz="2800" dirty="0"/>
              <a:t>交给操作系统完成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 </a:t>
            </a:r>
            <a:r>
              <a:rPr lang="zh-CN" altLang="zh-CN" sz="2800" dirty="0" smtClean="0"/>
              <a:t>有</a:t>
            </a:r>
            <a:r>
              <a:rPr lang="zh-CN" altLang="zh-CN" sz="2800" dirty="0"/>
              <a:t>的</a:t>
            </a:r>
            <a:r>
              <a:rPr lang="zh-CN" altLang="en-US" sz="2800" dirty="0"/>
              <a:t>关系数据库管理系统</a:t>
            </a:r>
            <a:r>
              <a:rPr lang="zh-CN" altLang="zh-CN" sz="2800" dirty="0"/>
              <a:t>从操作系统那里申请若干个大的文件，自己划分文件空间，组织表、索引等存储结构，并进行存储管理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关系数据库</a:t>
            </a:r>
            <a:endParaRPr lang="zh-CN" altLang="en-US" sz="3600" dirty="0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23495" y="812800"/>
            <a:ext cx="12409170" cy="561086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关系模型概述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3333FF"/>
                </a:solidFill>
              </a:rPr>
              <a:t>2.2  </a:t>
            </a:r>
            <a:r>
              <a:rPr lang="zh-CN" altLang="en-US" sz="2800" dirty="0">
                <a:solidFill>
                  <a:srgbClr val="3333FF"/>
                </a:solidFill>
              </a:rPr>
              <a:t>关系操作</a:t>
            </a:r>
            <a:endParaRPr lang="zh-CN" altLang="en-US" sz="2800" dirty="0">
              <a:solidFill>
                <a:srgbClr val="3333FF"/>
              </a:solidFill>
            </a:endParaRP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/>
              <a:t>本章小结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关系模型的数据结构及形式化定义</a:t>
            </a:r>
            <a:endParaRPr lang="zh-CN" altLang="en-US" sz="3600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4445" y="835025"/>
            <a:ext cx="12402185" cy="56007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2.1.1  </a:t>
            </a:r>
            <a:r>
              <a:rPr lang="zh-CN" altLang="en-US" dirty="0">
                <a:solidFill>
                  <a:srgbClr val="00B050"/>
                </a:solidFill>
                <a:latin typeface="宋体" panose="02010600030101010101" pitchFamily="2" charset="-122"/>
              </a:rPr>
              <a:t>关系</a:t>
            </a:r>
            <a:endParaRPr lang="zh-CN" altLang="en-US" dirty="0">
              <a:solidFill>
                <a:srgbClr val="00B05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/>
              <a:t>2.1.4   </a:t>
            </a:r>
            <a:r>
              <a:rPr lang="zh-CN" altLang="en-US" dirty="0"/>
              <a:t>关系模型的存储结构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2.2.1 </a:t>
            </a:r>
            <a:r>
              <a:rPr lang="zh-CN" altLang="en-US" sz="3600" dirty="0"/>
              <a:t>基本的关系操作</a:t>
            </a:r>
            <a:endParaRPr lang="zh-CN" altLang="en-US" sz="3600" dirty="0"/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0" y="837565"/>
            <a:ext cx="12405995" cy="554736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n-US" altLang="zh-CN" sz="2800" dirty="0"/>
              <a:t> </a:t>
            </a:r>
            <a:r>
              <a:rPr lang="zh-CN" altLang="en-US" sz="2800" dirty="0"/>
              <a:t>常用的关系操作</a:t>
            </a:r>
            <a:endParaRPr lang="zh-CN" altLang="en-US" sz="2800" dirty="0"/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sz="2800" dirty="0" smtClean="0"/>
              <a:t> 查询</a:t>
            </a:r>
            <a:r>
              <a:rPr lang="zh-CN" altLang="en-US" sz="2800" dirty="0"/>
              <a:t>操作：选择、投影、连接、除、并、差、交、笛卡儿积</a:t>
            </a:r>
            <a:endParaRPr lang="en-US" altLang="zh-CN" sz="2800" dirty="0"/>
          </a:p>
          <a:p>
            <a:pPr lvl="2" algn="just" eaLnBrk="1" hangingPunct="1">
              <a:lnSpc>
                <a:spcPts val="4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/>
              <a:t>选择、投影、并、差、笛卡儿积是</a:t>
            </a:r>
            <a:r>
              <a:rPr lang="en-US" altLang="zh-CN" sz="2400" dirty="0"/>
              <a:t>5</a:t>
            </a:r>
            <a:r>
              <a:rPr lang="zh-CN" altLang="en-US" sz="2400" dirty="0"/>
              <a:t>种基本操作</a:t>
            </a:r>
            <a:endParaRPr lang="zh-CN" altLang="en-US" sz="2400" dirty="0"/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sz="2800" dirty="0" smtClean="0"/>
              <a:t> 更新</a:t>
            </a:r>
            <a:r>
              <a:rPr lang="zh-CN" altLang="en-US" sz="2800" dirty="0"/>
              <a:t>操作：插入、删除、修改</a:t>
            </a:r>
            <a:endParaRPr lang="zh-CN" altLang="en-US" sz="2800" dirty="0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sz="2800" dirty="0"/>
              <a:t>关系操作的特点</a:t>
            </a:r>
            <a:endParaRPr lang="zh-CN" altLang="en-US" sz="2800" dirty="0"/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sz="2800" dirty="0" smtClean="0"/>
              <a:t> 集合</a:t>
            </a:r>
            <a:r>
              <a:rPr lang="zh-CN" altLang="en-US" sz="2800" dirty="0"/>
              <a:t>操作方式：操作的对象和结果都是集合，</a:t>
            </a:r>
            <a:r>
              <a:rPr lang="zh-CN" altLang="en-US" sz="2800" dirty="0">
                <a:solidFill>
                  <a:srgbClr val="FF00FF"/>
                </a:solidFill>
              </a:rPr>
              <a:t>一次一个集合</a:t>
            </a:r>
            <a:r>
              <a:rPr lang="zh-CN" altLang="en-US" sz="2800" dirty="0"/>
              <a:t>的方式</a:t>
            </a:r>
            <a:endParaRPr lang="en-US" altLang="zh-CN" sz="2800" dirty="0"/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n-US" altLang="zh-CN" sz="2800" dirty="0" smtClean="0"/>
              <a:t> </a:t>
            </a:r>
            <a:r>
              <a:rPr lang="zh-CN" altLang="zh-CN" sz="2800" dirty="0" smtClean="0"/>
              <a:t>关系</a:t>
            </a:r>
            <a:r>
              <a:rPr lang="zh-CN" altLang="zh-CN" sz="2800" dirty="0"/>
              <a:t>操作的所有输入和输出均是关系，包括关系操作的中间结果也是关系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2.2.2 </a:t>
            </a:r>
            <a:r>
              <a:rPr lang="zh-CN" altLang="en-US" sz="3600" dirty="0"/>
              <a:t>关系数据语言的分类</a:t>
            </a:r>
            <a:endParaRPr lang="zh-CN" altLang="en-US" sz="3600" dirty="0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0" y="836930"/>
            <a:ext cx="12448540" cy="55372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关系代数语言</a:t>
            </a:r>
            <a:endParaRPr lang="zh-CN" altLang="en-US" sz="24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 smtClean="0"/>
              <a:t> 用</a:t>
            </a:r>
            <a:r>
              <a:rPr lang="zh-CN" altLang="en-US" sz="2200" dirty="0"/>
              <a:t>对关系的运算来表达查询要求</a:t>
            </a:r>
            <a:endParaRPr lang="zh-CN" altLang="en-US" sz="22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 smtClean="0"/>
              <a:t> 代表</a:t>
            </a:r>
            <a:r>
              <a:rPr lang="zh-CN" altLang="en-US" sz="2200" dirty="0"/>
              <a:t>：</a:t>
            </a:r>
            <a:r>
              <a:rPr lang="en-US" altLang="zh-CN" sz="2200" dirty="0"/>
              <a:t>ISBL</a:t>
            </a:r>
            <a:endParaRPr lang="en-US" altLang="zh-CN" sz="2200" dirty="0"/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/>
              <a:t>关系演算语言：用谓词来表达查询要求</a:t>
            </a:r>
            <a:endParaRPr lang="zh-CN" altLang="en-US" sz="24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 smtClean="0"/>
              <a:t> 元组</a:t>
            </a:r>
            <a:r>
              <a:rPr lang="zh-CN" altLang="en-US" sz="2200" dirty="0"/>
              <a:t>关系演算语言</a:t>
            </a:r>
            <a:endParaRPr lang="zh-CN" altLang="en-US" sz="2200" dirty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谓词变元的基本对象是元组变量</a:t>
            </a:r>
            <a:endParaRPr lang="zh-CN" altLang="en-US" sz="2200" dirty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代表：</a:t>
            </a:r>
            <a:r>
              <a:rPr lang="en-US" altLang="zh-CN" sz="2200" dirty="0"/>
              <a:t>APLHA, QUEL</a:t>
            </a:r>
            <a:endParaRPr lang="en-US" altLang="zh-CN" sz="22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 smtClean="0"/>
              <a:t> 域</a:t>
            </a:r>
            <a:r>
              <a:rPr lang="zh-CN" altLang="en-US" sz="2200" dirty="0"/>
              <a:t>关系演算语言    </a:t>
            </a:r>
            <a:endParaRPr lang="zh-CN" altLang="en-US" sz="2200" dirty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谓词变元的基本对象是域变量</a:t>
            </a:r>
            <a:endParaRPr lang="zh-CN" altLang="en-US" sz="2200" dirty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代表：</a:t>
            </a:r>
            <a:r>
              <a:rPr lang="en-US" altLang="zh-CN" sz="2200" dirty="0"/>
              <a:t>QBE</a:t>
            </a:r>
            <a:endParaRPr lang="en-US" altLang="zh-CN" sz="22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 smtClean="0"/>
              <a:t> 结构化</a:t>
            </a:r>
            <a:r>
              <a:rPr lang="zh-CN" altLang="en-US" sz="2200" dirty="0"/>
              <a:t>查询语言（</a:t>
            </a:r>
            <a:r>
              <a:rPr lang="en-US" altLang="zh-CN" sz="2200" dirty="0"/>
              <a:t>Structured Query </a:t>
            </a:r>
            <a:r>
              <a:rPr lang="en-US" altLang="zh-CN" sz="2200" dirty="0" smtClean="0"/>
              <a:t>Language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SQL </a:t>
            </a:r>
            <a:r>
              <a:rPr lang="zh-CN" altLang="en-US" sz="2200" dirty="0"/>
              <a:t>） </a:t>
            </a:r>
            <a:endParaRPr lang="en-US" altLang="zh-CN" sz="2200" dirty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具有关系代数和关系演算双重特点</a:t>
            </a:r>
            <a:endParaRPr lang="zh-CN" altLang="en-US" sz="22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关系数据库</a:t>
            </a:r>
            <a:endParaRPr lang="zh-CN" altLang="en-US" sz="3600" dirty="0"/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635" y="838200"/>
            <a:ext cx="12432030" cy="554291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关系模型的数据结构及形式化定义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关系操作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2.3  </a:t>
            </a:r>
            <a:r>
              <a:rPr lang="zh-CN" altLang="en-US" sz="2800" dirty="0">
                <a:solidFill>
                  <a:srgbClr val="0066FF"/>
                </a:solidFill>
              </a:rPr>
              <a:t>关系的完整性</a:t>
            </a:r>
            <a:endParaRPr lang="zh-CN" altLang="en-US" sz="2800" dirty="0">
              <a:solidFill>
                <a:srgbClr val="0066FF"/>
              </a:solidFill>
            </a:endParaRP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/>
              <a:t>本章小结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关系的完整性</a:t>
            </a:r>
            <a:endParaRPr lang="zh-CN" altLang="en-US" sz="3600" dirty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-1905" y="817245"/>
            <a:ext cx="12434570" cy="555434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zh-CN" altLang="en-US" sz="2800" dirty="0"/>
              <a:t>关系的三类完整性约束</a:t>
            </a:r>
            <a:endParaRPr lang="en-US" altLang="zh-CN" sz="2800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dirty="0" smtClean="0"/>
              <a:t> 实体完整性</a:t>
            </a:r>
            <a:r>
              <a:rPr lang="zh-CN" altLang="en-US" sz="2800" dirty="0"/>
              <a:t>和参照完整性</a:t>
            </a:r>
            <a:endParaRPr lang="zh-CN" altLang="en-US" sz="2800" dirty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800" dirty="0"/>
              <a:t>关系模型必须满足的完整性约束条件称为关系的</a:t>
            </a:r>
            <a:r>
              <a:rPr lang="zh-CN" altLang="en-US" sz="2800" dirty="0">
                <a:solidFill>
                  <a:srgbClr val="FF00FF"/>
                </a:solidFill>
              </a:rPr>
              <a:t>两个不变性</a:t>
            </a:r>
            <a:r>
              <a:rPr lang="zh-CN" altLang="en-US" sz="2800" dirty="0"/>
              <a:t>，应该由关系系统自动支持</a:t>
            </a:r>
            <a:endParaRPr lang="zh-CN" altLang="en-US" sz="2800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dirty="0" smtClean="0"/>
              <a:t> 用户</a:t>
            </a:r>
            <a:r>
              <a:rPr lang="zh-CN" altLang="en-US" sz="2800" dirty="0"/>
              <a:t>定义的完整性</a:t>
            </a:r>
            <a:endParaRPr lang="zh-CN" altLang="en-US" sz="2800" dirty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800" dirty="0"/>
              <a:t>应用领域需要遵循的约束条件，体现了具体领域中的语义约束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 </a:t>
            </a:r>
            <a:r>
              <a:rPr lang="zh-CN" altLang="en-US" sz="3600" dirty="0"/>
              <a:t>关系的完整性</a:t>
            </a:r>
            <a:endParaRPr lang="zh-CN" altLang="en-US" sz="3600" dirty="0"/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-5715" y="822325"/>
            <a:ext cx="12435205" cy="558927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2.3.1 </a:t>
            </a:r>
            <a:r>
              <a:rPr lang="zh-CN" altLang="en-US" dirty="0">
                <a:solidFill>
                  <a:srgbClr val="00B050"/>
                </a:solidFill>
              </a:rPr>
              <a:t>实体完整性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2.3.2 </a:t>
            </a:r>
            <a:r>
              <a:rPr lang="zh-CN" altLang="en-US" dirty="0"/>
              <a:t>参照完整性</a:t>
            </a:r>
            <a:endParaRPr lang="zh-CN" altLang="en-US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2.3.3 </a:t>
            </a:r>
            <a:r>
              <a:rPr lang="zh-CN" altLang="en-US" dirty="0"/>
              <a:t>用户定义的完整性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2.3.1 </a:t>
            </a:r>
            <a:r>
              <a:rPr lang="zh-CN" altLang="en-US" sz="3600" dirty="0"/>
              <a:t>实体完整性</a:t>
            </a:r>
            <a:endParaRPr lang="zh-CN" altLang="en-US" sz="3600" dirty="0"/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15875" y="847725"/>
            <a:ext cx="12414885" cy="5544185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normAutofit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800" dirty="0"/>
              <a:t>规则</a:t>
            </a:r>
            <a:r>
              <a:rPr lang="en-US" altLang="zh-CN" sz="2800" dirty="0"/>
              <a:t>2.1  </a:t>
            </a:r>
            <a:r>
              <a:rPr lang="zh-CN" altLang="en-US" sz="2800" dirty="0"/>
              <a:t>实体完整性规则（</a:t>
            </a:r>
            <a:r>
              <a:rPr lang="en-US" altLang="zh-CN" sz="2800" dirty="0"/>
              <a:t>entity integrity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800" dirty="0" smtClean="0"/>
              <a:t> 若</a:t>
            </a:r>
            <a:r>
              <a:rPr lang="zh-CN" altLang="en-US" sz="2800" dirty="0"/>
              <a:t>属性</a:t>
            </a:r>
            <a:r>
              <a:rPr lang="zh-CN" altLang="zh-CN" sz="2800" dirty="0"/>
              <a:t>（指一个或一组属性）</a:t>
            </a:r>
            <a:r>
              <a:rPr lang="en-US" altLang="zh-CN" sz="2800" i="1" dirty="0"/>
              <a:t>A</a:t>
            </a:r>
            <a:r>
              <a:rPr lang="zh-CN" altLang="en-US" sz="2800" dirty="0"/>
              <a:t>是基本关系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的主属性，则</a:t>
            </a:r>
            <a:r>
              <a:rPr lang="en-US" altLang="zh-CN" sz="2800" i="1" dirty="0"/>
              <a:t>A</a:t>
            </a:r>
            <a:r>
              <a:rPr lang="zh-CN" altLang="en-US" sz="2800" dirty="0"/>
              <a:t>不能取空值</a:t>
            </a:r>
            <a:endParaRPr lang="en-US" altLang="zh-CN" sz="2800" dirty="0"/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sz="2800" dirty="0" smtClean="0"/>
              <a:t> </a:t>
            </a:r>
            <a:r>
              <a:rPr lang="zh-CN" altLang="zh-CN" sz="2800" dirty="0" smtClean="0"/>
              <a:t>空值</a:t>
            </a:r>
            <a:r>
              <a:rPr lang="zh-CN" altLang="zh-CN" sz="2800" dirty="0"/>
              <a:t>就是“不知道”或“不存在”或“无意义”的值</a:t>
            </a:r>
            <a:endParaRPr lang="zh-CN" altLang="en-US" sz="2800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zh-CN" altLang="en-US" sz="2800" dirty="0"/>
              <a:t>     例：</a:t>
            </a:r>
            <a:endParaRPr lang="zh-CN" altLang="en-US" sz="2800" dirty="0"/>
          </a:p>
          <a:p>
            <a:pPr lvl="1" algn="just" eaLnBrk="1" hangingPunct="1">
              <a:lnSpc>
                <a:spcPct val="130000"/>
              </a:lnSpc>
              <a:buNone/>
            </a:pPr>
            <a:r>
              <a:rPr lang="zh-CN" altLang="en-US" sz="2800" dirty="0"/>
              <a:t>学生选课</a:t>
            </a:r>
            <a:r>
              <a:rPr lang="zh-CN" altLang="zh-CN" sz="2800" dirty="0"/>
              <a:t>（</a:t>
            </a:r>
            <a:r>
              <a:rPr lang="zh-CN" altLang="zh-CN" sz="2800" u="sng" dirty="0"/>
              <a:t>学号，课程号</a:t>
            </a:r>
            <a:r>
              <a:rPr lang="zh-CN" altLang="zh-CN" sz="2800" dirty="0"/>
              <a:t>，成绩，选课学期，教学班）</a:t>
            </a:r>
            <a:endParaRPr lang="en-US" altLang="zh-CN" sz="2800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sz="2800" dirty="0"/>
              <a:t>（</a:t>
            </a:r>
            <a:r>
              <a:rPr lang="zh-CN" altLang="zh-CN" sz="2800" dirty="0"/>
              <a:t>学号、课程号</a:t>
            </a:r>
            <a:r>
              <a:rPr lang="zh-CN" altLang="en-US" sz="2800" dirty="0"/>
              <a:t>）</a:t>
            </a:r>
            <a:r>
              <a:rPr lang="zh-CN" altLang="zh-CN" sz="2800" dirty="0"/>
              <a:t>为主码</a:t>
            </a:r>
            <a:endParaRPr lang="en-US" altLang="zh-CN" sz="2800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zh-CN" sz="2800" dirty="0"/>
              <a:t>“学号”和“课程号”两个属性都不能取空值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实体完整性（续）</a:t>
            </a:r>
            <a:endParaRPr lang="en-US" altLang="zh-CN" sz="3600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635" y="852805"/>
            <a:ext cx="12434570" cy="552577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实体完整性规则的说明</a:t>
            </a:r>
            <a:endParaRPr kumimoji="0" lang="zh-CN" altLang="en-US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）实体完整性规则是针对基本关系而言的</a:t>
            </a:r>
            <a:endParaRPr kumimoji="0" lang="en-US" altLang="zh-CN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一个基本表通常对应现实世界的一个实体集</a:t>
            </a:r>
            <a:endParaRPr kumimoji="0" lang="zh-CN" altLang="en-US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）现实世界中的实体是可区分的，即它们具有某种唯   </a:t>
            </a:r>
            <a:endParaRPr kumimoji="0" lang="en-US" altLang="zh-CN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一性标识</a:t>
            </a:r>
            <a:endParaRPr kumimoji="0" lang="zh-CN" altLang="en-US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3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）关系模型中以主码作为唯一性标识</a:t>
            </a:r>
            <a:endParaRPr kumimoji="0" lang="zh-CN" altLang="en-US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4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）主码中的属性不能取空值</a:t>
            </a:r>
            <a:endParaRPr kumimoji="0" lang="zh-CN" altLang="en-US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如果取了空值，就说明存在某个不可标识的实体，即存在不可区分的实体，这与第（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）点相矛盾，因此这个规则称为实体完整性</a:t>
            </a:r>
            <a:endParaRPr kumimoji="0" lang="zh-CN" altLang="en-US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  </a:t>
            </a:r>
            <a:r>
              <a:rPr lang="zh-CN" altLang="en-US" sz="3600" dirty="0"/>
              <a:t>关系的完整性</a:t>
            </a:r>
            <a:endParaRPr lang="zh-CN" altLang="en-US" sz="3600" dirty="0"/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-635" y="814705"/>
            <a:ext cx="12416790" cy="562800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2.3.1 </a:t>
            </a:r>
            <a:r>
              <a:rPr lang="zh-CN" altLang="en-US" dirty="0"/>
              <a:t>实体完整性</a:t>
            </a:r>
            <a:endParaRPr lang="zh-CN" altLang="en-US" dirty="0"/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2.3.2 </a:t>
            </a:r>
            <a:r>
              <a:rPr lang="zh-CN" altLang="en-US" dirty="0">
                <a:solidFill>
                  <a:srgbClr val="00B050"/>
                </a:solidFill>
              </a:rPr>
              <a:t>参照完整性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2.3.3 </a:t>
            </a:r>
            <a:r>
              <a:rPr lang="zh-CN" altLang="en-US" dirty="0"/>
              <a:t>用户定义的完整性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2.3.2 </a:t>
            </a:r>
            <a:r>
              <a:rPr lang="zh-CN" altLang="en-US" sz="3600" dirty="0"/>
              <a:t>参照完整性</a:t>
            </a:r>
            <a:endParaRPr lang="zh-CN" altLang="en-US" sz="3600" dirty="0"/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0" y="833120"/>
            <a:ext cx="12432665" cy="557974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4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关系间的引用</a:t>
            </a:r>
            <a:endParaRPr lang="zh-CN" altLang="en-US" dirty="0"/>
          </a:p>
          <a:p>
            <a:pPr algn="just" eaLnBrk="1" hangingPunct="1">
              <a:lnSpc>
                <a:spcPct val="14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外码</a:t>
            </a:r>
            <a:endParaRPr lang="zh-CN" altLang="en-US" dirty="0"/>
          </a:p>
          <a:p>
            <a:pPr algn="just" eaLnBrk="1" hangingPunct="1">
              <a:lnSpc>
                <a:spcPct val="14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参照完整性约束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/>
              <a:t>关系间的引用</a:t>
            </a:r>
            <a:endParaRPr lang="zh-CN" altLang="en-US" sz="3600" dirty="0"/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-5715" y="837565"/>
            <a:ext cx="12438380" cy="4020185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normAutofit/>
          </a:bodyPr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在关系模型中实体及实体间的联系都是用关系来描述的，自然存在着关系与关系间的引用</a:t>
            </a:r>
            <a:endParaRPr lang="zh-CN" altLang="en-US" dirty="0"/>
          </a:p>
          <a:p>
            <a:pPr algn="just" eaLnBrk="1" hangingPunct="1">
              <a:lnSpc>
                <a:spcPct val="160000"/>
              </a:lnSpc>
              <a:buNone/>
            </a:pP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2.</a:t>
            </a:r>
            <a:r>
              <a:rPr lang="en-US" altLang="zh-CN" dirty="0"/>
              <a:t>1]  </a:t>
            </a:r>
            <a:r>
              <a:rPr lang="zh-CN" altLang="en-US" dirty="0"/>
              <a:t>“学生”实体、“专业”实体</a:t>
            </a:r>
            <a:endParaRPr lang="zh-CN" altLang="en-US" dirty="0"/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dirty="0"/>
              <a:t>　</a:t>
            </a:r>
            <a:r>
              <a:rPr lang="zh-CN" altLang="en-US" sz="2400" dirty="0"/>
              <a:t>学生（</a:t>
            </a:r>
            <a:r>
              <a:rPr lang="zh-CN" altLang="en-US" sz="2400" u="sng" dirty="0"/>
              <a:t>学号</a:t>
            </a:r>
            <a:r>
              <a:rPr lang="zh-CN" altLang="en-US" sz="2400" dirty="0"/>
              <a:t>，姓名，性别，出生日期，</a:t>
            </a:r>
            <a:r>
              <a:rPr lang="zh-CN" altLang="en-US" sz="2400" dirty="0">
                <a:solidFill>
                  <a:schemeClr val="hlink"/>
                </a:solidFill>
              </a:rPr>
              <a:t>主修专业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algn="just" eaLnBrk="1" hangingPunct="1">
              <a:lnSpc>
                <a:spcPct val="160000"/>
              </a:lnSpc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专业（</a:t>
            </a:r>
            <a:r>
              <a:rPr lang="zh-CN" altLang="en-US" sz="2400" u="sng" dirty="0">
                <a:solidFill>
                  <a:schemeClr val="hlink"/>
                </a:solidFill>
              </a:rPr>
              <a:t>专业名</a:t>
            </a:r>
            <a:r>
              <a:rPr lang="zh-CN" altLang="en-US" sz="2400" dirty="0"/>
              <a:t>，专业编号）</a:t>
            </a:r>
            <a:endParaRPr lang="zh-CN" altLang="en-US" dirty="0"/>
          </a:p>
        </p:txBody>
      </p:sp>
      <p:sp>
        <p:nvSpPr>
          <p:cNvPr id="50183" name="Rectangle 6"/>
          <p:cNvSpPr/>
          <p:nvPr/>
        </p:nvSpPr>
        <p:spPr>
          <a:xfrm>
            <a:off x="13970" y="4857750"/>
            <a:ext cx="12418695" cy="157734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学生关系引用了专业关系的主码“专业名”。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学生关系中的“主修专业”值必须是确实存在的专业名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3143568" y="4149090"/>
            <a:ext cx="719137" cy="612775"/>
          </a:xfrm>
          <a:prstGeom prst="wedgeEllipseCallout">
            <a:avLst>
              <a:gd name="adj1" fmla="val -209505"/>
              <a:gd name="adj2" fmla="val -4833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00FF"/>
                </a:solidFill>
              </a:rPr>
              <a:t>主码</a:t>
            </a:r>
            <a:endParaRPr lang="zh-CN" altLang="en-US" sz="1800" dirty="0">
              <a:solidFill>
                <a:srgbClr val="FF00FF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335598" y="1988519"/>
            <a:ext cx="914400" cy="612775"/>
          </a:xfrm>
          <a:prstGeom prst="wedgeEllipseCallout">
            <a:avLst>
              <a:gd name="adj1" fmla="val 97743"/>
              <a:gd name="adj2" fmla="val 117717"/>
            </a:avLst>
          </a:prstGeom>
          <a:solidFill>
            <a:schemeClr val="accent1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00FF"/>
                </a:solidFill>
              </a:rPr>
              <a:t>主码</a:t>
            </a:r>
            <a:endParaRPr lang="zh-CN" altLang="en-US" sz="18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bldLvl="0" animBg="1"/>
      <p:bldP spid="9" grpId="0" bldLvl="0" animBg="1"/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2.1.1 </a:t>
            </a:r>
            <a:r>
              <a:rPr lang="zh-CN" altLang="en-US" sz="3600" dirty="0"/>
              <a:t>关系</a:t>
            </a:r>
            <a:endParaRPr lang="zh-CN" altLang="en-US" sz="3600"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0" y="837565"/>
            <a:ext cx="12432030" cy="556006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单一的</a:t>
            </a:r>
            <a:r>
              <a:rPr lang="zh-CN" altLang="en-US" dirty="0" smtClean="0"/>
              <a:t>数据结构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关系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dirty="0"/>
              <a:t>现实世界的实体以及实体间的各种联系均用关系来表示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逻辑</a:t>
            </a:r>
            <a:r>
              <a:rPr lang="zh-CN" altLang="en-US" dirty="0" smtClean="0"/>
              <a:t>结构</a:t>
            </a:r>
            <a:r>
              <a:rPr lang="en-US" altLang="zh-CN" dirty="0"/>
              <a:t>——</a:t>
            </a:r>
            <a:r>
              <a:rPr lang="zh-CN" altLang="en-US" dirty="0" smtClean="0"/>
              <a:t>二</a:t>
            </a:r>
            <a:r>
              <a:rPr lang="zh-CN" altLang="en-US" dirty="0"/>
              <a:t>维表 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dirty="0"/>
              <a:t>从用户角度，关系模型中数据的逻辑结构是一张二维表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建立在集合代数的基础上 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关系间的引用（续）</a:t>
            </a:r>
            <a:endParaRPr lang="en-US" altLang="zh-CN" sz="3600" dirty="0"/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635" y="837565"/>
            <a:ext cx="12432665" cy="5606415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noAutofit/>
          </a:bodyPr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en-US" altLang="zh-CN" dirty="0"/>
              <a:t>2.2] </a:t>
            </a:r>
            <a:r>
              <a:rPr lang="zh-CN" altLang="en-US" dirty="0"/>
              <a:t>学生、课程、学生与课程之间的多对多联系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    学生（</a:t>
            </a:r>
            <a:r>
              <a:rPr lang="zh-CN" altLang="en-US" sz="2800" u="sng" dirty="0">
                <a:solidFill>
                  <a:srgbClr val="FF00FF"/>
                </a:solidFill>
              </a:rPr>
              <a:t>学号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zh-CN" altLang="en-US" sz="2800" dirty="0"/>
              <a:t>姓名，性别，出生日期，主修专业）</a:t>
            </a:r>
            <a:endParaRPr lang="zh-CN" altLang="en-US" sz="2800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    课程（</a:t>
            </a:r>
            <a:r>
              <a:rPr lang="zh-CN" altLang="en-US" sz="2800" u="sng" dirty="0">
                <a:solidFill>
                  <a:srgbClr val="3333FF"/>
                </a:solidFill>
              </a:rPr>
              <a:t>课程号</a:t>
            </a:r>
            <a:r>
              <a:rPr lang="zh-CN" altLang="en-US" sz="2800" dirty="0"/>
              <a:t>，课程名，学分，先修课）</a:t>
            </a:r>
            <a:endParaRPr lang="zh-CN" altLang="en-US" sz="2800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    学生选课（</a:t>
            </a:r>
            <a:r>
              <a:rPr lang="zh-CN" altLang="en-US" sz="2800" u="sng" dirty="0">
                <a:solidFill>
                  <a:srgbClr val="FF00FF"/>
                </a:solidFill>
              </a:rPr>
              <a:t>学号</a:t>
            </a:r>
            <a:r>
              <a:rPr lang="zh-CN" altLang="en-US" sz="2800" dirty="0"/>
              <a:t>，</a:t>
            </a:r>
            <a:r>
              <a:rPr lang="zh-CN" altLang="en-US" sz="2800" u="sng" dirty="0">
                <a:solidFill>
                  <a:srgbClr val="3333FF"/>
                </a:solidFill>
              </a:rPr>
              <a:t>课程号</a:t>
            </a:r>
            <a:r>
              <a:rPr lang="zh-CN" altLang="en-US" sz="2800" dirty="0"/>
              <a:t>，成绩，选课学期，教学班）</a:t>
            </a:r>
            <a:endParaRPr lang="en-US" altLang="zh-CN" sz="28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zh-CN" sz="2800" dirty="0"/>
              <a:t>学生选课关系引用学生关系的主码“学号”和课程关系的主码“课程号”</a:t>
            </a:r>
            <a:endParaRPr lang="en-US" altLang="zh-CN" sz="28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zh-CN" sz="2800" dirty="0"/>
              <a:t>学生选课关系中的“学号”值必须是确实存在的学生的学号</a:t>
            </a:r>
            <a:endParaRPr lang="en-US" altLang="zh-CN" sz="28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zh-CN" sz="2800" dirty="0"/>
              <a:t>学生选课关系中的“课程号”值也必须是确实存在的课程的课程号</a:t>
            </a:r>
            <a:endParaRPr lang="zh-CN" altLang="en-US" sz="2800" dirty="0"/>
          </a:p>
          <a:p>
            <a:pPr lvl="1" algn="just" eaLnBrk="1" hangingPunct="1">
              <a:lnSpc>
                <a:spcPct val="140000"/>
              </a:lnSpc>
              <a:buNone/>
            </a:pPr>
            <a:endParaRPr lang="zh-CN" altLang="en-US" sz="2800" dirty="0"/>
          </a:p>
          <a:p>
            <a:pPr algn="just"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关系间的引用（续）</a:t>
            </a:r>
            <a:endParaRPr lang="en-US" altLang="zh-CN" sz="3600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-635" y="837565"/>
            <a:ext cx="12426315" cy="555434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dirty="0"/>
              <a:t>同一关系内部属性间也可能存在引用关系</a:t>
            </a:r>
            <a:endParaRPr lang="en-US" altLang="zh-CN" sz="2800" dirty="0"/>
          </a:p>
          <a:p>
            <a:pPr algn="just" eaLnBrk="1" hangingPunct="1">
              <a:buNone/>
            </a:pPr>
            <a:endParaRPr lang="en-US" altLang="zh-CN" sz="2800" dirty="0">
              <a:ea typeface="黑体" panose="02010609060101010101" pitchFamily="49" charset="-122"/>
            </a:endParaRPr>
          </a:p>
          <a:p>
            <a:pPr algn="just" eaLnBrk="1" hangingPunct="1"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</a:t>
            </a:r>
            <a:r>
              <a:rPr lang="zh-CN" altLang="en-US" sz="2800" dirty="0"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ea typeface="黑体" panose="02010609060101010101" pitchFamily="49" charset="-122"/>
              </a:rPr>
              <a:t>[2.</a:t>
            </a:r>
            <a:r>
              <a:rPr lang="en-US" altLang="zh-CN" sz="2800" dirty="0"/>
              <a:t>3]</a:t>
            </a:r>
            <a:r>
              <a:rPr lang="zh-CN" altLang="en-US" sz="2800" dirty="0"/>
              <a:t>在课程（</a:t>
            </a:r>
            <a:r>
              <a:rPr lang="zh-CN" altLang="en-US" sz="2800" u="sng" dirty="0">
                <a:solidFill>
                  <a:srgbClr val="3333FF"/>
                </a:solidFill>
              </a:rPr>
              <a:t>课程号</a:t>
            </a:r>
            <a:r>
              <a:rPr lang="zh-CN" altLang="en-US" sz="2800" dirty="0"/>
              <a:t>，课程名，学分，先修课）中</a:t>
            </a:r>
            <a:endParaRPr lang="en-US" altLang="zh-CN" sz="28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800" dirty="0"/>
              <a:t>“课程号”属性是主码</a:t>
            </a:r>
            <a:endParaRPr lang="en-US" altLang="zh-CN" sz="28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800" dirty="0"/>
              <a:t>“先修课”属性表示选修该门课程之前需要完成先修课程的课程号，它引用了本关系“课程号”属性，</a:t>
            </a:r>
            <a:r>
              <a:rPr lang="zh-CN" altLang="zh-CN" sz="2800" dirty="0"/>
              <a:t>即“课程号”必须是确实存在的课程的课程号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</a:t>
            </a:r>
            <a:r>
              <a:rPr lang="zh-CN" altLang="en-US" sz="3600" dirty="0"/>
              <a:t>．外码（</a:t>
            </a:r>
            <a:r>
              <a:rPr lang="en-US" altLang="zh-CN" sz="3600" dirty="0"/>
              <a:t>foreign key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35" y="838200"/>
            <a:ext cx="12432665" cy="562546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设</a:t>
            </a:r>
            <a:r>
              <a:rPr kumimoji="0" lang="en-US" altLang="zh-CN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F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是基本关系</a:t>
            </a:r>
            <a:r>
              <a:rPr kumimoji="0" lang="en-US" altLang="zh-CN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的一个或一组属性，但不是关系</a:t>
            </a:r>
            <a:r>
              <a:rPr kumimoji="0" lang="en-US" altLang="zh-CN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的码</a:t>
            </a:r>
            <a:r>
              <a:rPr kumimoji="0" lang="zh-CN" altLang="zh-CN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，</a:t>
            </a:r>
            <a:r>
              <a:rPr kumimoji="0" lang="en-US" altLang="zh-CN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Ks</a:t>
            </a:r>
            <a:r>
              <a:rPr kumimoji="0" lang="zh-CN" altLang="zh-CN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是基本关系</a:t>
            </a:r>
            <a:r>
              <a:rPr kumimoji="0" lang="en-US" altLang="zh-CN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</a:t>
            </a:r>
            <a:r>
              <a:rPr kumimoji="0" lang="zh-CN" altLang="zh-CN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的主码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。如果</a:t>
            </a:r>
            <a:r>
              <a:rPr kumimoji="0" lang="en-US" altLang="zh-CN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F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与</a:t>
            </a:r>
            <a:r>
              <a:rPr kumimoji="0" lang="en-US" altLang="zh-CN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Ks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相对应，则称</a:t>
            </a:r>
            <a:r>
              <a:rPr kumimoji="0" lang="en-US" altLang="zh-CN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F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是</a:t>
            </a:r>
            <a:r>
              <a:rPr kumimoji="0" lang="en-US" altLang="zh-CN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cs typeface="+mn-cs"/>
              </a:rPr>
              <a:t>外码</a:t>
            </a:r>
            <a:endParaRPr kumimoji="0" lang="zh-CN" altLang="en-US" b="1" i="0" u="none" strike="noStrike" kern="0" cap="none" spc="0" normalizeH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基本关系</a:t>
            </a:r>
            <a:r>
              <a:rPr kumimoji="0" lang="en-US" altLang="zh-CN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称为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cs typeface="+mn-cs"/>
              </a:rPr>
              <a:t>参照关系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referencing  relation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</a:t>
            </a:r>
            <a:endParaRPr kumimoji="0" lang="zh-CN" altLang="en-US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基本关系</a:t>
            </a:r>
            <a:r>
              <a:rPr kumimoji="0" lang="en-US" altLang="zh-CN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称为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cs typeface="+mn-cs"/>
              </a:rPr>
              <a:t>被参照关系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referenced relation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</a:t>
            </a:r>
            <a:endParaRPr kumimoji="0" lang="zh-CN" altLang="en-US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或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cs typeface="+mn-cs"/>
              </a:rPr>
              <a:t>目标关系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target relation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</a:t>
            </a:r>
            <a:endParaRPr kumimoji="0" lang="zh-CN" altLang="en-US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外码（续）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5" y="876935"/>
            <a:ext cx="12465050" cy="335407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2.1</a:t>
            </a:r>
            <a:r>
              <a:rPr kumimoji="0" lang="zh-CN" altLang="zh-CN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“学生”关系的“主修专业”属性与“专业”关系的主码“专业名”相对应</a:t>
            </a:r>
            <a:endParaRPr kumimoji="0" lang="zh-CN" altLang="en-US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主修专业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”属性是学生关系的外码</a:t>
            </a:r>
            <a:endParaRPr kumimoji="0" lang="zh-CN" altLang="en-US" sz="24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“专业”关系是被参照关系，“学生”关系为参照关系 </a:t>
            </a:r>
            <a:endParaRPr kumimoji="0" lang="zh-CN" altLang="en-US" sz="24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30" y="4580890"/>
            <a:ext cx="5276850" cy="130048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外码（续）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sz="half" idx="1"/>
          </p:nvPr>
        </p:nvSpPr>
        <p:spPr>
          <a:xfrm>
            <a:off x="-635" y="852170"/>
            <a:ext cx="12464415" cy="3779520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norm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zh-CN" b="1" kern="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kern="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kern="0" dirty="0">
                <a:latin typeface="Arial" panose="020B0604020202020204" pitchFamily="34" charset="0"/>
                <a:ea typeface="宋体" panose="02010600030101010101" pitchFamily="2" charset="-122"/>
              </a:rPr>
              <a:t>2.2]</a:t>
            </a:r>
            <a:r>
              <a:rPr lang="zh-CN" altLang="en-US" b="1" kern="0" dirty="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zh-CN" altLang="en-US" b="1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Tx/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“学生选课”关系的“学号” 与“学生”关系的主码“学号”相对应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Tx/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 学生选课”关系的“课程号”与“课程”关系的主码“课程号”相对应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“学号”和“课程号”是“学生选课”关系的外码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“学生”关系和“课程”关系均为被参照关系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“学生选课”关系为参照关系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995" y="4786630"/>
            <a:ext cx="8086725" cy="13081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外码（续）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type="body" sz="half" idx="1"/>
          </p:nvPr>
        </p:nvSpPr>
        <p:spPr>
          <a:xfrm>
            <a:off x="-635" y="857885"/>
            <a:ext cx="12433935" cy="265366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zh-CN" b="1" kern="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kern="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kern="0" dirty="0">
                <a:latin typeface="Arial" panose="020B0604020202020204" pitchFamily="34" charset="0"/>
                <a:ea typeface="宋体" panose="02010600030101010101" pitchFamily="2" charset="-122"/>
              </a:rPr>
              <a:t>2.3]</a:t>
            </a:r>
            <a:r>
              <a:rPr lang="zh-CN" altLang="en-US" b="1" kern="0" dirty="0">
                <a:latin typeface="Arial" panose="020B0604020202020204" pitchFamily="34" charset="0"/>
                <a:ea typeface="宋体" panose="02010600030101010101" pitchFamily="2" charset="-122"/>
              </a:rPr>
              <a:t> “课程”关系中“先修课”属性与本身的主码“课程号”属性相对应</a:t>
            </a:r>
            <a:endParaRPr lang="zh-CN" altLang="en-US" b="1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“先修课”是外码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“课程</a:t>
            </a:r>
            <a:r>
              <a:rPr lang="zh-CN" altLang="en-US" b="1" kern="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关系既是参照关系也是被参照关系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3975" y="3645535"/>
            <a:ext cx="3818255" cy="260477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外码（续）</a:t>
            </a:r>
            <a:endParaRPr lang="en-US" altLang="zh-CN" dirty="0"/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5080" y="821055"/>
            <a:ext cx="12426950" cy="559117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关系</a:t>
            </a:r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r>
              <a:rPr lang="zh-CN" altLang="en-US" dirty="0"/>
              <a:t>不一定是不同的关系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目标关系</a:t>
            </a:r>
            <a:r>
              <a:rPr lang="en-US" altLang="zh-CN" i="1" dirty="0"/>
              <a:t>S</a:t>
            </a:r>
            <a:r>
              <a:rPr lang="zh-CN" altLang="en-US" dirty="0"/>
              <a:t>的主码</a:t>
            </a:r>
            <a:r>
              <a:rPr lang="en-US" altLang="zh-CN" dirty="0"/>
              <a:t>Ks</a:t>
            </a:r>
            <a:r>
              <a:rPr lang="en-US" altLang="zh-CN" baseline="-25000" dirty="0"/>
              <a:t> </a:t>
            </a:r>
            <a:r>
              <a:rPr lang="zh-CN" altLang="en-US" dirty="0"/>
              <a:t>和参照关系的外码</a:t>
            </a:r>
            <a:r>
              <a:rPr lang="en-US" altLang="zh-CN" dirty="0"/>
              <a:t>F</a:t>
            </a:r>
            <a:r>
              <a:rPr lang="zh-CN" altLang="en-US" dirty="0"/>
              <a:t>必须定义在同一个（或一组）域上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外码并不一定要与相应的主码同名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当外码与相应的主码属于不同关系时，往往取相同的名字</a:t>
            </a:r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参照完整性约束</a:t>
            </a:r>
            <a:endParaRPr lang="zh-CN" altLang="en-US" sz="3600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-6985" y="804545"/>
            <a:ext cx="12439015" cy="56222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dirty="0"/>
              <a:t>规则</a:t>
            </a:r>
            <a:r>
              <a:rPr lang="en-US" altLang="zh-CN" sz="2800" dirty="0"/>
              <a:t>2.2  </a:t>
            </a:r>
            <a:r>
              <a:rPr lang="zh-CN" altLang="en-US" sz="2800" dirty="0"/>
              <a:t>参照完整性约束</a:t>
            </a:r>
            <a:endParaRPr lang="zh-CN" altLang="en-US" sz="2800" dirty="0"/>
          </a:p>
          <a:p>
            <a:pPr algn="just" eaLnBrk="1" hangingPunct="1">
              <a:lnSpc>
                <a:spcPct val="17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sz="2800" dirty="0"/>
              <a:t>   若属性（或属性组）</a:t>
            </a:r>
            <a:r>
              <a:rPr lang="en-US" altLang="zh-CN" sz="2800" i="1" dirty="0"/>
              <a:t>F</a:t>
            </a:r>
            <a:r>
              <a:rPr lang="zh-CN" altLang="en-US" sz="2800" dirty="0"/>
              <a:t>是基本关系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的外码，它与基本关系</a:t>
            </a:r>
            <a:r>
              <a:rPr lang="en-US" altLang="zh-CN" sz="2800" i="1" dirty="0"/>
              <a:t>S</a:t>
            </a:r>
            <a:r>
              <a:rPr lang="zh-CN" altLang="en-US" sz="2800" dirty="0"/>
              <a:t>的主码</a:t>
            </a:r>
            <a:r>
              <a:rPr lang="en-US" altLang="zh-CN" sz="2800" dirty="0"/>
              <a:t>Ks</a:t>
            </a:r>
            <a:r>
              <a:rPr lang="zh-CN" altLang="en-US" sz="2800" dirty="0"/>
              <a:t>相对应（基本关系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和</a:t>
            </a:r>
            <a:r>
              <a:rPr lang="en-US" altLang="zh-CN" sz="2800" i="1" dirty="0"/>
              <a:t>S</a:t>
            </a:r>
            <a:r>
              <a:rPr lang="zh-CN" altLang="en-US" sz="2800" dirty="0"/>
              <a:t>不一定是不同的关系），则对于</a:t>
            </a:r>
            <a:r>
              <a:rPr lang="en-US" altLang="zh-CN" sz="2800" i="1" dirty="0"/>
              <a:t>R</a:t>
            </a:r>
            <a:r>
              <a:rPr lang="zh-CN" altLang="en-US" sz="2800" dirty="0"/>
              <a:t>中每个元组在</a:t>
            </a:r>
            <a:r>
              <a:rPr lang="en-US" altLang="zh-CN" sz="2800" i="1" dirty="0"/>
              <a:t>F</a:t>
            </a:r>
            <a:r>
              <a:rPr lang="zh-CN" altLang="en-US" sz="2800" dirty="0"/>
              <a:t>上的值必须为：</a:t>
            </a:r>
            <a:endParaRPr lang="zh-CN" altLang="en-US" sz="2800" dirty="0"/>
          </a:p>
          <a:p>
            <a:pPr lvl="1" algn="just" eaLnBrk="1" hangingPunct="1">
              <a:lnSpc>
                <a:spcPct val="170000"/>
              </a:lnSpc>
              <a:buSzPct val="75000"/>
            </a:pPr>
            <a:r>
              <a:rPr lang="zh-CN" altLang="en-US" sz="2800" dirty="0"/>
              <a:t>或者取空值（</a:t>
            </a:r>
            <a:r>
              <a:rPr lang="en-US" altLang="zh-CN" sz="2800" i="1" dirty="0"/>
              <a:t>F</a:t>
            </a:r>
            <a:r>
              <a:rPr lang="zh-CN" altLang="en-US" sz="2800" dirty="0"/>
              <a:t>的每个属性值均为空值）</a:t>
            </a:r>
            <a:endParaRPr lang="zh-CN" altLang="en-US" sz="2800" dirty="0"/>
          </a:p>
          <a:p>
            <a:pPr lvl="1" algn="just" eaLnBrk="1" hangingPunct="1">
              <a:lnSpc>
                <a:spcPct val="170000"/>
              </a:lnSpc>
              <a:buSzPct val="75000"/>
            </a:pPr>
            <a:r>
              <a:rPr lang="zh-CN" altLang="en-US" sz="2800" dirty="0"/>
              <a:t>或者等于</a:t>
            </a:r>
            <a:r>
              <a:rPr lang="en-US" altLang="zh-CN" sz="2800" i="1" dirty="0"/>
              <a:t>S</a:t>
            </a:r>
            <a:r>
              <a:rPr lang="zh-CN" altLang="en-US" sz="2800" dirty="0"/>
              <a:t>中某个元组的主码值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参照完整性约束（续）</a:t>
            </a:r>
            <a:endParaRPr lang="en-US" altLang="zh-CN" sz="3600" dirty="0"/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-3810" y="836930"/>
            <a:ext cx="12436475" cy="555752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lvl="4" algn="just" eaLnBrk="1" hangingPunct="1">
              <a:buFontTx/>
              <a:buNone/>
            </a:pP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2.1]</a:t>
            </a:r>
            <a:r>
              <a:rPr lang="zh-CN" altLang="en-US" dirty="0"/>
              <a:t>中</a:t>
            </a:r>
            <a:endParaRPr lang="zh-CN" altLang="en-US" dirty="0"/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“学生”关系</a:t>
            </a:r>
            <a:r>
              <a:rPr lang="zh-CN" altLang="en-US" dirty="0"/>
              <a:t>中每个元组的</a:t>
            </a:r>
            <a:r>
              <a:rPr lang="zh-CN" altLang="en-US" dirty="0">
                <a:solidFill>
                  <a:srgbClr val="FF00FF"/>
                </a:solidFill>
              </a:rPr>
              <a:t>“主修专业”</a:t>
            </a:r>
            <a:r>
              <a:rPr lang="zh-CN" altLang="en-US" dirty="0"/>
              <a:t>属性只取两类值：</a:t>
            </a:r>
            <a:endParaRPr lang="zh-CN" altLang="en-US" dirty="0"/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FF"/>
                </a:solidFill>
              </a:rPr>
              <a:t>空值</a:t>
            </a:r>
            <a:r>
              <a:rPr lang="zh-CN" altLang="en-US" dirty="0"/>
              <a:t>，表示该学生尚未选择主修专业</a:t>
            </a:r>
            <a:endParaRPr lang="zh-CN" altLang="en-US" dirty="0"/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）非空值，这时该值必须</a:t>
            </a:r>
            <a:r>
              <a:rPr lang="zh-CN" altLang="en-US" dirty="0">
                <a:solidFill>
                  <a:srgbClr val="FF00FF"/>
                </a:solidFill>
              </a:rPr>
              <a:t>是专业关系中</a:t>
            </a:r>
            <a:r>
              <a:rPr lang="zh-CN" altLang="en-US" dirty="0"/>
              <a:t>某个元组的</a:t>
            </a:r>
            <a:r>
              <a:rPr lang="zh-CN" altLang="en-US" dirty="0">
                <a:solidFill>
                  <a:srgbClr val="FF00FF"/>
                </a:solidFill>
              </a:rPr>
              <a:t>“专业名”值</a:t>
            </a:r>
            <a:r>
              <a:rPr lang="zh-CN" altLang="en-US" dirty="0"/>
              <a:t>，表示该学生不可能选一个不存在的专业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参照完整性约束（续）</a:t>
            </a:r>
            <a:endParaRPr lang="en-US" altLang="zh-CN" sz="3600" dirty="0"/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635" y="865505"/>
            <a:ext cx="12437110" cy="552259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2.2] </a:t>
            </a:r>
            <a:r>
              <a:rPr lang="zh-CN" altLang="en-US" dirty="0"/>
              <a:t>中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dirty="0"/>
              <a:t>   学生选课（</a:t>
            </a:r>
            <a:r>
              <a:rPr lang="zh-CN" altLang="en-US" u="sng" dirty="0">
                <a:solidFill>
                  <a:srgbClr val="FF00FF"/>
                </a:solidFill>
              </a:rPr>
              <a:t>学号</a:t>
            </a:r>
            <a:r>
              <a:rPr lang="zh-CN" altLang="en-US" dirty="0"/>
              <a:t>，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，成绩，选课学期，教学班）“学号”和“课程号”可能的取值 ：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）学生选课关系中的主属性，不能取空值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）只能取相应被参照关系中已经存在的主码值</a:t>
            </a:r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lvl="1" algn="just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  <a:endParaRPr lang="en-US" altLang="zh-CN" sz="3600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3175" y="831215"/>
            <a:ext cx="12428855" cy="555625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sz="2800" dirty="0"/>
              <a:t> 1. </a:t>
            </a:r>
            <a:r>
              <a:rPr lang="zh-CN" altLang="en-US" sz="2800" dirty="0"/>
              <a:t>域（</a:t>
            </a:r>
            <a:r>
              <a:rPr lang="en-US" altLang="zh-CN" sz="2800" dirty="0"/>
              <a:t>domain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2. </a:t>
            </a:r>
            <a:r>
              <a:rPr lang="zh-CN" altLang="en-US" sz="2800" dirty="0"/>
              <a:t>笛卡儿积（</a:t>
            </a:r>
            <a:r>
              <a:rPr lang="en-US" altLang="zh-CN" sz="2800" dirty="0"/>
              <a:t>Cartesian product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3. </a:t>
            </a:r>
            <a:r>
              <a:rPr lang="zh-CN" altLang="en-US" sz="2800" dirty="0"/>
              <a:t>关系（</a:t>
            </a:r>
            <a:r>
              <a:rPr lang="en-US" altLang="zh-CN" sz="2800" dirty="0"/>
              <a:t>relation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参照完整性约束（续）</a:t>
            </a:r>
            <a:endParaRPr lang="en-US" altLang="zh-CN" sz="3600" dirty="0"/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-635" y="837565"/>
            <a:ext cx="12400915" cy="55499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2.3] </a:t>
            </a:r>
            <a:r>
              <a:rPr lang="zh-CN" altLang="en-US" dirty="0"/>
              <a:t>中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课程（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，课程名，学分，先修课）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“先修课”属性值可以取两类值：</a:t>
            </a:r>
            <a:endParaRPr lang="zh-CN" altLang="en-US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）空值，表示该门课程不存在先修课</a:t>
            </a:r>
            <a:endParaRPr lang="en-US" altLang="zh-CN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）非空值，该值必须是本关系中某个元组的课程号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 </a:t>
            </a:r>
            <a:r>
              <a:rPr lang="zh-CN" altLang="en-US" sz="3600" dirty="0"/>
              <a:t>关系的完整性</a:t>
            </a:r>
            <a:endParaRPr lang="en-US" altLang="zh-CN" sz="3600" dirty="0"/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35560" y="876935"/>
            <a:ext cx="12397105" cy="558355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2.3.1 </a:t>
            </a:r>
            <a:r>
              <a:rPr lang="zh-CN" altLang="en-US" dirty="0"/>
              <a:t>实体完整性</a:t>
            </a:r>
            <a:endParaRPr lang="zh-CN" altLang="en-US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2.3.2 </a:t>
            </a:r>
            <a:r>
              <a:rPr lang="zh-CN" altLang="en-US" dirty="0"/>
              <a:t>参照完整性</a:t>
            </a:r>
            <a:endParaRPr lang="zh-CN" altLang="en-US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2.3.3 </a:t>
            </a:r>
            <a:r>
              <a:rPr lang="zh-CN" altLang="en-US" dirty="0">
                <a:solidFill>
                  <a:srgbClr val="00B050"/>
                </a:solidFill>
              </a:rPr>
              <a:t>用户定义的完整性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2.3.3 </a:t>
            </a:r>
            <a:r>
              <a:rPr lang="zh-CN" altLang="en-US" sz="3600" dirty="0"/>
              <a:t>用户定义的完整性</a:t>
            </a:r>
            <a:endParaRPr lang="zh-CN" altLang="en-US" sz="3600" dirty="0"/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>
          <a:xfrm>
            <a:off x="635" y="837565"/>
            <a:ext cx="12432665" cy="553021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dirty="0"/>
              <a:t>针对某一具体关系数据库的约束条件，反映某一具体应用所涉及的数据必须满足的语义要求</a:t>
            </a:r>
            <a:endParaRPr lang="zh-CN" altLang="en-US" dirty="0"/>
          </a:p>
          <a:p>
            <a:pPr algn="just" eaLnBrk="1" hangingPunct="1">
              <a:lnSpc>
                <a:spcPct val="160000"/>
              </a:lnSpc>
            </a:pPr>
            <a:r>
              <a:rPr lang="zh-CN" altLang="en-US" dirty="0"/>
              <a:t>关系模型应提供定义和检验这类完整性的机制，以便用统一的系统的方法处理它们，而不需由应用程序承担这一功能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用户定义的完整性（续）</a:t>
            </a:r>
            <a:endParaRPr lang="en-US" altLang="zh-CN" sz="360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27305" y="871855"/>
            <a:ext cx="12418695" cy="552005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例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2.1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“学生”关系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中</a:t>
            </a:r>
            <a:endParaRPr kumimoji="0" lang="en-US" altLang="zh-CN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050" cap="none" spc="1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 </a:t>
            </a:r>
            <a:r>
              <a:rPr kumimoji="0" lang="zh-CN" altLang="zh-CN" sz="2800" b="1" i="0" u="none" strike="noStrike" kern="1050" cap="none" spc="1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若要</a:t>
            </a:r>
            <a:r>
              <a:rPr kumimoji="0" lang="zh-CN" altLang="zh-CN" sz="28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求学生</a:t>
            </a:r>
            <a:r>
              <a:rPr kumimoji="0" lang="zh-CN" altLang="en-US" sz="28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不能没有</a:t>
            </a:r>
            <a:r>
              <a:rPr kumimoji="0" lang="zh-CN" altLang="zh-CN" sz="28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姓名，则</a:t>
            </a:r>
            <a:r>
              <a:rPr kumimoji="0" lang="zh-CN" altLang="en-US" sz="28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可以定义</a:t>
            </a:r>
            <a:r>
              <a:rPr kumimoji="0" lang="zh-CN" altLang="zh-CN" sz="28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学生“姓名”不能取空值</a:t>
            </a:r>
            <a:endParaRPr kumimoji="0" lang="en-US" altLang="zh-CN" sz="2800" b="1" i="0" u="none" strike="noStrike" kern="1050" cap="none" spc="1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lvl="1" indent="-285750" algn="just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“学生</a:t>
            </a:r>
            <a:r>
              <a:rPr lang="zh-CN" altLang="zh-CN" sz="2800" kern="1050" spc="10" dirty="0">
                <a:cs typeface="Times New Roman" panose="02020603050405020304" pitchFamily="18" charset="0"/>
              </a:rPr>
              <a:t>选课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”关系</a:t>
            </a:r>
            <a:r>
              <a:rPr kumimoji="0" lang="zh-CN" altLang="zh-CN" sz="28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中“成绩”的取值范围</a:t>
            </a:r>
            <a:r>
              <a:rPr kumimoji="0" lang="zh-CN" altLang="en-US" sz="28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可以定义</a:t>
            </a:r>
            <a:r>
              <a:rPr kumimoji="0" lang="zh-CN" altLang="zh-CN" sz="28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在</a:t>
            </a:r>
            <a:r>
              <a:rPr kumimoji="0" lang="en-US" altLang="zh-CN" sz="28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</a:t>
            </a:r>
            <a:r>
              <a:rPr kumimoji="0" lang="zh-CN" altLang="zh-CN" sz="28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～</a:t>
            </a:r>
            <a:r>
              <a:rPr kumimoji="0" lang="en-US" altLang="zh-CN" sz="28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100</a:t>
            </a:r>
            <a:r>
              <a:rPr kumimoji="0" lang="zh-CN" altLang="zh-CN" sz="28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之间</a:t>
            </a:r>
            <a:endParaRPr kumimoji="0" lang="en-US" altLang="zh-CN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关系数据库</a:t>
            </a:r>
            <a:endParaRPr lang="zh-CN" altLang="en-US" sz="3600" dirty="0"/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-10160" y="834390"/>
            <a:ext cx="12436475" cy="562356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关系模型概述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关系数据结构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2.4  </a:t>
            </a:r>
            <a:r>
              <a:rPr lang="zh-CN" altLang="en-US" sz="2800" dirty="0">
                <a:solidFill>
                  <a:srgbClr val="0066FF"/>
                </a:solidFill>
              </a:rPr>
              <a:t>关系代数</a:t>
            </a:r>
            <a:endParaRPr lang="zh-CN" altLang="en-US" sz="2800" dirty="0">
              <a:solidFill>
                <a:srgbClr val="0066FF"/>
              </a:solidFill>
            </a:endParaRP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/>
              <a:t>本章小结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2.4 </a:t>
            </a:r>
            <a:r>
              <a:rPr lang="zh-CN" altLang="en-US" sz="3600" dirty="0"/>
              <a:t>关系代数</a:t>
            </a:r>
            <a:endParaRPr lang="zh-CN" altLang="en-US" sz="3600" dirty="0"/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20320" y="835660"/>
            <a:ext cx="12412345" cy="564705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</a:pPr>
            <a:r>
              <a:rPr lang="zh-CN" altLang="zh-CN" dirty="0"/>
              <a:t>关系代数是一种抽象的查询语言，它用对关系的运算来表达查询</a:t>
            </a:r>
            <a:endParaRPr lang="zh-CN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zh-CN" dirty="0"/>
              <a:t>关系代数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zh-CN" dirty="0" smtClean="0"/>
              <a:t>运算</a:t>
            </a:r>
            <a:r>
              <a:rPr lang="zh-CN" altLang="zh-CN" dirty="0"/>
              <a:t>对象是关系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zh-CN" dirty="0" smtClean="0"/>
              <a:t>运算</a:t>
            </a:r>
            <a:r>
              <a:rPr lang="zh-CN" altLang="zh-CN" dirty="0"/>
              <a:t>结果亦为关系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zh-CN" dirty="0" smtClean="0"/>
              <a:t>关系代数</a:t>
            </a:r>
            <a:r>
              <a:rPr lang="zh-CN" altLang="zh-CN" dirty="0"/>
              <a:t>的运算符：集合运算符和专门的关系运算符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传统的</a:t>
            </a:r>
            <a:r>
              <a:rPr lang="zh-CN" altLang="zh-CN" dirty="0"/>
              <a:t>集合运算是从关系的“水平”方向即行的角度进行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zh-CN" dirty="0"/>
              <a:t>专门的关系运算不仅涉及行而且涉及列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9"/>
          <p:cNvSpPr/>
          <p:nvPr/>
        </p:nvSpPr>
        <p:spPr>
          <a:xfrm>
            <a:off x="3563938" y="1147763"/>
            <a:ext cx="4403725" cy="528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SzTx/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表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2.4  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关系代数运算符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5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2.4 </a:t>
            </a:r>
            <a:r>
              <a:rPr lang="zh-CN" altLang="en-US" sz="3600" dirty="0"/>
              <a:t>关系代数</a:t>
            </a:r>
            <a:endParaRPr lang="en-US" altLang="zh-CN" sz="36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7350" y="2060575"/>
          <a:ext cx="6048375" cy="3651246"/>
        </p:xfrm>
        <a:graphic>
          <a:graphicData uri="http://schemas.openxmlformats.org/drawingml/2006/table">
            <a:tbl>
              <a:tblPr/>
              <a:tblGrid>
                <a:gridCol w="2015490"/>
                <a:gridCol w="2016125"/>
                <a:gridCol w="2016760"/>
              </a:tblGrid>
              <a:tr h="40569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运　算　符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含　义</a:t>
                      </a:r>
                      <a:endParaRPr lang="zh-CN" sz="2400" b="1" kern="100" baseline="0"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集合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运算符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∪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并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-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差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∩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交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×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笛卡儿积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专门的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关系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运算符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1" kern="100" baseline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σ</a:t>
                      </a:r>
                      <a:endParaRPr lang="zh-CN" sz="2400" b="1" kern="100" baseline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选择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π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投影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2400" b="1" kern="1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连接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÷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除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8888" name="Group 4"/>
          <p:cNvGrpSpPr/>
          <p:nvPr/>
        </p:nvGrpSpPr>
        <p:grpSpPr>
          <a:xfrm>
            <a:off x="5232400" y="5084763"/>
            <a:ext cx="1600200" cy="609600"/>
            <a:chOff x="2325" y="6446"/>
            <a:chExt cx="705" cy="367"/>
          </a:xfrm>
        </p:grpSpPr>
        <p:sp>
          <p:nvSpPr>
            <p:cNvPr id="78889" name="AutoShape 5"/>
            <p:cNvSpPr/>
            <p:nvPr/>
          </p:nvSpPr>
          <p:spPr>
            <a:xfrm rot="5400000" flipV="1">
              <a:off x="2612" y="641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dirty="0"/>
            </a:p>
          </p:txBody>
        </p:sp>
        <p:sp>
          <p:nvSpPr>
            <p:cNvPr id="78890" name="Text Box 6"/>
            <p:cNvSpPr txBox="1"/>
            <p:nvPr/>
          </p:nvSpPr>
          <p:spPr>
            <a:xfrm flipV="1">
              <a:off x="2325" y="6450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lnSpc>
                  <a:spcPct val="80000"/>
                </a:lnSpc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600" i="1" dirty="0"/>
                <a:t> </a:t>
              </a:r>
              <a:endParaRPr lang="en-US" altLang="zh-CN" sz="600" dirty="0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2.4 </a:t>
            </a:r>
            <a:r>
              <a:rPr lang="zh-CN" altLang="en-US" sz="3600" dirty="0"/>
              <a:t>关系代数</a:t>
            </a:r>
            <a:endParaRPr lang="zh-CN" altLang="en-US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12451080" cy="561467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2.4.1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 传统的集合运算</a:t>
            </a:r>
            <a:endParaRPr kumimoji="0" lang="zh-CN" altLang="en-US" sz="2800" b="1" i="0" u="none" strike="noStrike" kern="0" cap="none" spc="0" normalizeH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2.4.2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 专门的关系运算</a:t>
            </a:r>
            <a:endParaRPr kumimoji="0" lang="zh-CN" altLang="en-US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  <a:r>
              <a:rPr lang="en-US" altLang="zh-CN" sz="3600" dirty="0"/>
              <a:t> </a:t>
            </a:r>
            <a:r>
              <a:rPr lang="zh-CN" altLang="en-US" sz="3600" dirty="0"/>
              <a:t>并（</a:t>
            </a:r>
            <a:r>
              <a:rPr lang="en-US" altLang="zh-CN" sz="3600" dirty="0"/>
              <a:t>union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>
          <a:xfrm>
            <a:off x="0" y="883285"/>
            <a:ext cx="12433935" cy="552005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en-US" altLang="zh-CN" sz="2800" i="1" dirty="0"/>
              <a:t>R</a:t>
            </a:r>
            <a:r>
              <a:rPr lang="zh-CN" altLang="en-US" sz="2800" dirty="0"/>
              <a:t>和</a:t>
            </a:r>
            <a:r>
              <a:rPr lang="en-US" altLang="zh-CN" sz="2800" i="1" dirty="0"/>
              <a:t>S</a:t>
            </a:r>
            <a:endParaRPr lang="en-US" altLang="zh-CN" sz="2800" i="1" dirty="0"/>
          </a:p>
          <a:p>
            <a:pPr lvl="1" algn="just" eaLnBrk="1" hangingPunct="1"/>
            <a:r>
              <a:rPr lang="zh-CN" altLang="en-US" sz="2800" dirty="0"/>
              <a:t>具有相同的目</a:t>
            </a:r>
            <a:r>
              <a:rPr lang="en-US" altLang="zh-CN" sz="2800" i="1" dirty="0"/>
              <a:t>n</a:t>
            </a:r>
            <a:r>
              <a:rPr lang="zh-CN" altLang="en-US" sz="2800" dirty="0"/>
              <a:t>（即两个关系都有</a:t>
            </a:r>
            <a:r>
              <a:rPr lang="en-US" altLang="zh-CN" sz="2800" i="1" dirty="0"/>
              <a:t>n</a:t>
            </a:r>
            <a:r>
              <a:rPr lang="zh-CN" altLang="en-US" sz="2800" dirty="0"/>
              <a:t>个属性）</a:t>
            </a:r>
            <a:endParaRPr lang="zh-CN" altLang="en-US" sz="2800" dirty="0"/>
          </a:p>
          <a:p>
            <a:pPr lvl="1" algn="just" eaLnBrk="1" hangingPunct="1"/>
            <a:r>
              <a:rPr lang="zh-CN" altLang="en-US" sz="2800" dirty="0"/>
              <a:t>相应的属性取自同一个域</a:t>
            </a:r>
            <a:endParaRPr lang="zh-CN" altLang="en-US" sz="2800" dirty="0"/>
          </a:p>
          <a:p>
            <a:pPr algn="just" eaLnBrk="1" hangingPunct="1">
              <a:buNone/>
            </a:pPr>
            <a:endParaRPr lang="zh-CN" altLang="en-US" sz="2800" dirty="0"/>
          </a:p>
          <a:p>
            <a:pPr algn="just" eaLnBrk="1" hangingPunct="1"/>
            <a:r>
              <a:rPr lang="en-US" altLang="zh-CN" sz="2800" i="1" dirty="0"/>
              <a:t>R</a:t>
            </a:r>
            <a:r>
              <a:rPr lang="en-US" altLang="zh-CN" sz="2800" dirty="0"/>
              <a:t>∪</a:t>
            </a:r>
            <a:r>
              <a:rPr lang="en-US" altLang="zh-CN" sz="2800" i="1" dirty="0"/>
              <a:t>S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lvl="1" algn="just" eaLnBrk="1" hangingPunct="1"/>
            <a:r>
              <a:rPr lang="zh-CN" altLang="en-US" sz="2800" dirty="0"/>
              <a:t>仍为</a:t>
            </a:r>
            <a:r>
              <a:rPr lang="en-US" altLang="zh-CN" sz="2800" i="1" dirty="0"/>
              <a:t>n</a:t>
            </a:r>
            <a:r>
              <a:rPr lang="zh-CN" altLang="en-US" sz="2800" dirty="0"/>
              <a:t>目关系，由属于</a:t>
            </a:r>
            <a:r>
              <a:rPr lang="en-US" altLang="zh-CN" sz="2800" i="1" dirty="0"/>
              <a:t>R</a:t>
            </a:r>
            <a:r>
              <a:rPr lang="zh-CN" altLang="en-US" sz="2800" dirty="0"/>
              <a:t>或属于</a:t>
            </a:r>
            <a:r>
              <a:rPr lang="en-US" altLang="zh-CN" sz="2800" i="1" dirty="0"/>
              <a:t>S</a:t>
            </a:r>
            <a:r>
              <a:rPr lang="zh-CN" altLang="en-US" sz="2800" dirty="0"/>
              <a:t>的元组组成</a:t>
            </a:r>
            <a:endParaRPr lang="zh-CN" altLang="en-US" sz="2800" dirty="0"/>
          </a:p>
          <a:p>
            <a:pPr lvl="1" algn="just" eaLnBrk="1" hangingPunct="1">
              <a:buNone/>
            </a:pPr>
            <a:r>
              <a:rPr lang="zh-CN" altLang="en-US" sz="2800" i="1" dirty="0"/>
              <a:t>             </a:t>
            </a:r>
            <a:r>
              <a:rPr lang="en-US" altLang="zh-CN" sz="2800" i="1" dirty="0"/>
              <a:t>R</a:t>
            </a:r>
            <a:r>
              <a:rPr lang="en-US" altLang="zh-CN" sz="2800" dirty="0"/>
              <a:t>∪</a:t>
            </a:r>
            <a:r>
              <a:rPr lang="en-US" altLang="zh-CN" sz="2800" i="1" dirty="0"/>
              <a:t>S</a:t>
            </a:r>
            <a:r>
              <a:rPr lang="en-US" altLang="zh-CN" sz="2800" dirty="0"/>
              <a:t> = { </a:t>
            </a:r>
            <a:r>
              <a:rPr lang="en-US" altLang="zh-CN" sz="2800" i="1" dirty="0"/>
              <a:t>t</a:t>
            </a:r>
            <a:r>
              <a:rPr lang="en-US" altLang="zh-CN" sz="2800" dirty="0"/>
              <a:t>|</a:t>
            </a:r>
            <a:r>
              <a:rPr lang="en-US" altLang="zh-CN" sz="2800" i="1" dirty="0"/>
              <a:t>t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 </a:t>
            </a:r>
            <a:r>
              <a:rPr lang="en-US" altLang="zh-CN" sz="2800" i="1" dirty="0"/>
              <a:t>R</a:t>
            </a:r>
            <a:r>
              <a:rPr lang="en-US" altLang="zh-CN" sz="2800" dirty="0"/>
              <a:t>∨</a:t>
            </a:r>
            <a:r>
              <a:rPr lang="en-US" altLang="zh-CN" sz="2800" i="1" dirty="0"/>
              <a:t>t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S </a:t>
            </a:r>
            <a:r>
              <a:rPr lang="en-US" altLang="zh-CN" sz="2800" dirty="0"/>
              <a:t>}</a:t>
            </a:r>
            <a:endParaRPr lang="en-US" altLang="zh-CN" sz="2800" dirty="0"/>
          </a:p>
          <a:p>
            <a:pPr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649287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并（续）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2047875" y="1614488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6234113" y="2089150"/>
          <a:ext cx="4038600" cy="245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743" marB="45743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743" marB="45743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743" marB="45743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743" marB="45743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  <p:custDataLst>
              <p:tags r:id="rId1"/>
            </p:custDataLst>
          </p:nvPr>
        </p:nvGraphicFramePr>
        <p:xfrm>
          <a:off x="2063433" y="4149090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</a:tbl>
          </a:graphicData>
        </a:graphic>
      </p:graphicFrame>
      <p:sp>
        <p:nvSpPr>
          <p:cNvPr id="81993" name="TextBox 7"/>
          <p:cNvSpPr txBox="1"/>
          <p:nvPr/>
        </p:nvSpPr>
        <p:spPr>
          <a:xfrm>
            <a:off x="1603693" y="1052513"/>
            <a:ext cx="4044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/>
              <a:t>R</a:t>
            </a:r>
            <a:endParaRPr lang="en-US" altLang="zh-CN" dirty="0"/>
          </a:p>
        </p:txBody>
      </p:sp>
      <p:sp>
        <p:nvSpPr>
          <p:cNvPr id="81994" name="TextBox 10"/>
          <p:cNvSpPr txBox="1"/>
          <p:nvPr/>
        </p:nvSpPr>
        <p:spPr>
          <a:xfrm>
            <a:off x="1631633" y="3645535"/>
            <a:ext cx="3765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/>
              <a:t>S</a:t>
            </a:r>
            <a:endParaRPr lang="en-US" altLang="zh-CN" dirty="0"/>
          </a:p>
        </p:txBody>
      </p:sp>
      <p:sp>
        <p:nvSpPr>
          <p:cNvPr id="81995" name="TextBox 11"/>
          <p:cNvSpPr txBox="1"/>
          <p:nvPr/>
        </p:nvSpPr>
        <p:spPr>
          <a:xfrm>
            <a:off x="6523038" y="1435100"/>
            <a:ext cx="8483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/>
              <a:t>RUS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39687"/>
            <a:ext cx="8229600" cy="11382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 </a:t>
            </a:r>
            <a:r>
              <a:rPr lang="zh-CN" altLang="en-US" dirty="0"/>
              <a:t>域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domain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10795" y="853440"/>
            <a:ext cx="12405995" cy="5565140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normAutofit/>
          </a:bodyPr>
          <a:lstStyle/>
          <a:p>
            <a:pPr algn="just"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域</a:t>
            </a:r>
            <a:r>
              <a:rPr lang="zh-CN" altLang="en-US" sz="2800" dirty="0"/>
              <a:t>是一组具有相同数据类型的值的集合。</a:t>
            </a:r>
            <a:endParaRPr lang="en-US" altLang="zh-CN" sz="2800" dirty="0"/>
          </a:p>
          <a:p>
            <a:pPr algn="just" eaLnBrk="1" hangingPunct="1"/>
            <a:r>
              <a:rPr lang="zh-CN" altLang="en-US" sz="2800" dirty="0"/>
              <a:t>例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800" dirty="0"/>
              <a:t>整数</a:t>
            </a:r>
            <a:endParaRPr lang="zh-CN" altLang="en-US" sz="2800" dirty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800" dirty="0"/>
              <a:t>实数</a:t>
            </a:r>
            <a:endParaRPr lang="zh-CN" altLang="en-US" sz="2800" dirty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800" dirty="0"/>
              <a:t>介于某个取值范围的整数</a:t>
            </a:r>
            <a:endParaRPr lang="zh-CN" altLang="en-US" sz="2800" dirty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800" dirty="0"/>
              <a:t>长度小于</a:t>
            </a:r>
            <a:r>
              <a:rPr lang="en-US" altLang="zh-CN" sz="2800" dirty="0"/>
              <a:t>25B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FF"/>
                </a:solidFill>
              </a:rPr>
              <a:t>变长字符串</a:t>
            </a:r>
            <a:r>
              <a:rPr lang="zh-CN" altLang="en-US" sz="2800" dirty="0"/>
              <a:t>集合</a:t>
            </a:r>
            <a:endParaRPr lang="zh-CN" altLang="en-US" sz="2800" dirty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/>
              <a:t>{</a:t>
            </a:r>
            <a:r>
              <a:rPr lang="zh-CN" altLang="en-US" sz="2800" dirty="0"/>
              <a:t>男，女</a:t>
            </a:r>
            <a:r>
              <a:rPr lang="en-US" altLang="zh-CN" sz="2800" dirty="0"/>
              <a:t>}</a:t>
            </a:r>
            <a:endParaRPr lang="en-US" altLang="zh-CN" sz="2800" dirty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en-US" altLang="zh-CN" sz="2800" dirty="0"/>
              <a:t>……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）差（</a:t>
            </a:r>
            <a:r>
              <a:rPr lang="en-US" altLang="zh-CN" sz="3600" dirty="0"/>
              <a:t>difference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82947" name="Rectangle 3"/>
          <p:cNvSpPr>
            <a:spLocks noGrp="1"/>
          </p:cNvSpPr>
          <p:nvPr>
            <p:ph idx="1"/>
          </p:nvPr>
        </p:nvSpPr>
        <p:spPr>
          <a:xfrm>
            <a:off x="0" y="837565"/>
            <a:ext cx="12432665" cy="557466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en-US" altLang="zh-CN" sz="2800" i="1" dirty="0"/>
              <a:t>R</a:t>
            </a:r>
            <a:r>
              <a:rPr lang="zh-CN" altLang="en-US" sz="2800" dirty="0"/>
              <a:t>和</a:t>
            </a:r>
            <a:r>
              <a:rPr lang="en-US" altLang="zh-CN" sz="2800" i="1" dirty="0"/>
              <a:t>S</a:t>
            </a:r>
            <a:endParaRPr lang="en-US" altLang="zh-CN" sz="2800" i="1" dirty="0"/>
          </a:p>
          <a:p>
            <a:pPr lvl="1" algn="just" eaLnBrk="1" hangingPunct="1"/>
            <a:r>
              <a:rPr lang="zh-CN" altLang="en-US" sz="2800" dirty="0" smtClean="0"/>
              <a:t> 具有</a:t>
            </a:r>
            <a:r>
              <a:rPr lang="zh-CN" altLang="en-US" sz="2800" dirty="0"/>
              <a:t>相同的目</a:t>
            </a:r>
            <a:r>
              <a:rPr lang="en-US" altLang="zh-CN" sz="2800" i="1" dirty="0"/>
              <a:t>n</a:t>
            </a:r>
            <a:endParaRPr lang="en-US" altLang="zh-CN" sz="2800" i="1" dirty="0"/>
          </a:p>
          <a:p>
            <a:pPr lvl="1" algn="just" eaLnBrk="1" hangingPunct="1"/>
            <a:r>
              <a:rPr lang="zh-CN" altLang="en-US" sz="2800" dirty="0" smtClean="0"/>
              <a:t> 相应</a:t>
            </a:r>
            <a:r>
              <a:rPr lang="zh-CN" altLang="en-US" sz="2800" dirty="0"/>
              <a:t>的属性取自同一个域</a:t>
            </a:r>
            <a:endParaRPr lang="zh-CN" altLang="en-US" sz="2800" dirty="0"/>
          </a:p>
          <a:p>
            <a:pPr algn="just" eaLnBrk="1" hangingPunct="1">
              <a:buNone/>
            </a:pPr>
            <a:endParaRPr lang="zh-CN" altLang="en-US" sz="2800" dirty="0"/>
          </a:p>
          <a:p>
            <a:pPr algn="just" eaLnBrk="1" hangingPunct="1"/>
            <a:r>
              <a:rPr lang="en-US" altLang="zh-CN" sz="2800" i="1" dirty="0"/>
              <a:t>R - S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lvl="1" algn="just" eaLnBrk="1" hangingPunct="1"/>
            <a:r>
              <a:rPr lang="zh-CN" altLang="en-US" sz="2800" dirty="0" smtClean="0"/>
              <a:t> 仍</a:t>
            </a:r>
            <a:r>
              <a:rPr lang="zh-CN" altLang="en-US" sz="2800" dirty="0"/>
              <a:t>为</a:t>
            </a:r>
            <a:r>
              <a:rPr lang="en-US" altLang="zh-CN" sz="2800" i="1" dirty="0"/>
              <a:t>n</a:t>
            </a:r>
            <a:r>
              <a:rPr lang="zh-CN" altLang="en-US" sz="2800" dirty="0"/>
              <a:t>目关系，由属于</a:t>
            </a:r>
            <a:r>
              <a:rPr lang="en-US" altLang="zh-CN" sz="2800" i="1" dirty="0"/>
              <a:t>R</a:t>
            </a:r>
            <a:r>
              <a:rPr lang="zh-CN" altLang="en-US" sz="2800" dirty="0"/>
              <a:t>而不属于</a:t>
            </a:r>
            <a:r>
              <a:rPr lang="en-US" altLang="zh-CN" sz="2800" i="1" dirty="0"/>
              <a:t>S</a:t>
            </a:r>
            <a:r>
              <a:rPr lang="zh-CN" altLang="en-US" sz="2800" dirty="0"/>
              <a:t>的所有元组组成</a:t>
            </a:r>
            <a:endParaRPr lang="zh-CN" altLang="en-US" sz="2800" dirty="0"/>
          </a:p>
          <a:p>
            <a:pPr algn="just" eaLnBrk="1" hangingPunct="1">
              <a:buNone/>
            </a:pPr>
            <a:r>
              <a:rPr lang="zh-CN" altLang="en-US" sz="2800" dirty="0"/>
              <a:t>                </a:t>
            </a:r>
            <a:r>
              <a:rPr lang="en-US" altLang="zh-CN" sz="2800" i="1" dirty="0"/>
              <a:t>R </a:t>
            </a:r>
            <a:r>
              <a:rPr lang="en-US" altLang="zh-CN" sz="2800" dirty="0"/>
              <a:t>-</a:t>
            </a:r>
            <a:r>
              <a:rPr lang="en-US" altLang="zh-CN" sz="2800" i="1" dirty="0"/>
              <a:t>S</a:t>
            </a:r>
            <a:r>
              <a:rPr lang="en-US" altLang="zh-CN" sz="2800" dirty="0"/>
              <a:t> = { </a:t>
            </a:r>
            <a:r>
              <a:rPr lang="en-US" altLang="zh-CN" sz="2800" i="1" dirty="0"/>
              <a:t>t</a:t>
            </a:r>
            <a:r>
              <a:rPr lang="en-US" altLang="zh-CN" sz="2800" dirty="0"/>
              <a:t>|</a:t>
            </a:r>
            <a:r>
              <a:rPr lang="en-US" altLang="zh-CN" sz="2800" i="1" dirty="0"/>
              <a:t>t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R</a:t>
            </a:r>
            <a:r>
              <a:rPr lang="en-US" altLang="zh-CN" sz="2800" dirty="0"/>
              <a:t>∧</a:t>
            </a:r>
            <a:r>
              <a:rPr lang="en-US" altLang="zh-CN" sz="2800" i="1" dirty="0"/>
              <a:t>t</a:t>
            </a:r>
            <a:r>
              <a:rPr lang="en-US" altLang="zh-CN" sz="2800" dirty="0">
                <a:sym typeface="Symbol" panose="05050102010706020507" pitchFamily="18" charset="2"/>
              </a:rPr>
              <a:t></a:t>
            </a:r>
            <a:r>
              <a:rPr lang="en-US" altLang="zh-CN" sz="2800" i="1" dirty="0"/>
              <a:t>S</a:t>
            </a:r>
            <a:r>
              <a:rPr lang="en-US" altLang="zh-CN" sz="2800" dirty="0"/>
              <a:t> }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649287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差（续）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2119313" y="1543685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</a:tbl>
          </a:graphicData>
        </a:graphic>
      </p:graphicFrame>
      <p:graphicFrame>
        <p:nvGraphicFramePr>
          <p:cNvPr id="11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6305550" y="2233613"/>
          <a:ext cx="4038600" cy="97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728" marB="45728"/>
                </a:tc>
              </a:tr>
            </a:tbl>
          </a:graphicData>
        </a:graphic>
      </p:graphicFrame>
      <p:graphicFrame>
        <p:nvGraphicFramePr>
          <p:cNvPr id="12" name="内容占位符 8"/>
          <p:cNvGraphicFramePr>
            <a:graphicFrameLocks noGrp="1"/>
          </p:cNvGraphicFramePr>
          <p:nvPr>
            <p:ph sz="quarter" idx="1"/>
            <p:custDataLst>
              <p:tags r:id="rId1"/>
            </p:custDataLst>
          </p:nvPr>
        </p:nvGraphicFramePr>
        <p:xfrm>
          <a:off x="2207895" y="4221163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</a:tbl>
          </a:graphicData>
        </a:graphic>
      </p:graphicFrame>
      <p:sp>
        <p:nvSpPr>
          <p:cNvPr id="84029" name="TextBox 12"/>
          <p:cNvSpPr txBox="1"/>
          <p:nvPr/>
        </p:nvSpPr>
        <p:spPr>
          <a:xfrm>
            <a:off x="2273300" y="981710"/>
            <a:ext cx="4044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/>
              <a:t>R</a:t>
            </a:r>
            <a:endParaRPr lang="en-US" altLang="zh-CN" dirty="0"/>
          </a:p>
        </p:txBody>
      </p:sp>
      <p:sp>
        <p:nvSpPr>
          <p:cNvPr id="84030" name="TextBox 13"/>
          <p:cNvSpPr txBox="1"/>
          <p:nvPr/>
        </p:nvSpPr>
        <p:spPr>
          <a:xfrm>
            <a:off x="2207895" y="3690620"/>
            <a:ext cx="3765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/>
              <a:t>S</a:t>
            </a:r>
            <a:endParaRPr lang="en-US" altLang="zh-CN" dirty="0"/>
          </a:p>
        </p:txBody>
      </p:sp>
      <p:sp>
        <p:nvSpPr>
          <p:cNvPr id="84031" name="TextBox 14"/>
          <p:cNvSpPr txBox="1"/>
          <p:nvPr/>
        </p:nvSpPr>
        <p:spPr>
          <a:xfrm>
            <a:off x="6594475" y="1579563"/>
            <a:ext cx="77597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/>
              <a:t>R-S</a:t>
            </a:r>
            <a:endParaRPr lang="en-US" altLang="zh-CN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3</a:t>
            </a:r>
            <a:r>
              <a:rPr lang="zh-CN" altLang="en-US" sz="3600" dirty="0"/>
              <a:t>）</a:t>
            </a:r>
            <a:r>
              <a:rPr lang="en-US" altLang="zh-CN" sz="3600" dirty="0"/>
              <a:t> </a:t>
            </a:r>
            <a:r>
              <a:rPr lang="zh-CN" altLang="en-US" sz="3600" dirty="0"/>
              <a:t>交（</a:t>
            </a:r>
            <a:r>
              <a:rPr lang="en-US" altLang="zh-CN" sz="3600" dirty="0"/>
              <a:t>intersection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>
          <a:xfrm>
            <a:off x="7620" y="817245"/>
            <a:ext cx="12425045" cy="554545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i="1" dirty="0"/>
              <a:t>R</a:t>
            </a:r>
            <a:r>
              <a:rPr lang="zh-CN" altLang="en-US" sz="2800" dirty="0"/>
              <a:t>和</a:t>
            </a:r>
            <a:r>
              <a:rPr lang="en-US" altLang="zh-CN" sz="2800" i="1" dirty="0"/>
              <a:t>S</a:t>
            </a:r>
            <a:endParaRPr lang="en-US" altLang="zh-CN" sz="2800" i="1" dirty="0"/>
          </a:p>
          <a:p>
            <a:pPr lvl="1" eaLnBrk="1" hangingPunct="1"/>
            <a:r>
              <a:rPr lang="zh-CN" altLang="en-US" sz="2800" dirty="0" smtClean="0"/>
              <a:t> 具有</a:t>
            </a:r>
            <a:r>
              <a:rPr lang="zh-CN" altLang="en-US" sz="2800" dirty="0"/>
              <a:t>相同的目</a:t>
            </a:r>
            <a:r>
              <a:rPr lang="en-US" altLang="zh-CN" sz="2800" i="1" dirty="0"/>
              <a:t>n</a:t>
            </a:r>
            <a:endParaRPr lang="en-US" altLang="zh-CN" sz="2800" i="1" dirty="0"/>
          </a:p>
          <a:p>
            <a:pPr lvl="1" eaLnBrk="1" hangingPunct="1"/>
            <a:r>
              <a:rPr lang="zh-CN" altLang="en-US" sz="2800" dirty="0" smtClean="0"/>
              <a:t> 相应</a:t>
            </a:r>
            <a:r>
              <a:rPr lang="zh-CN" altLang="en-US" sz="2800" dirty="0"/>
              <a:t>的属性取自同一个域</a:t>
            </a:r>
            <a:endParaRPr lang="zh-CN" altLang="en-US" sz="2800" dirty="0"/>
          </a:p>
          <a:p>
            <a:pPr algn="just" eaLnBrk="1" hangingPunct="1"/>
            <a:r>
              <a:rPr lang="en-US" altLang="zh-CN" sz="2800" i="1" dirty="0"/>
              <a:t>R</a:t>
            </a:r>
            <a:r>
              <a:rPr lang="en-US" altLang="zh-CN" sz="2800" dirty="0"/>
              <a:t>∩</a:t>
            </a:r>
            <a:r>
              <a:rPr lang="en-US" altLang="zh-CN" sz="2800" i="1" dirty="0"/>
              <a:t>S</a:t>
            </a:r>
            <a:endParaRPr lang="en-US" altLang="zh-CN" sz="2800" i="1" dirty="0"/>
          </a:p>
          <a:p>
            <a:pPr lvl="1" algn="just" eaLnBrk="1" hangingPunct="1"/>
            <a:r>
              <a:rPr lang="zh-CN" altLang="en-US" sz="2800" dirty="0" smtClean="0"/>
              <a:t> 仍</a:t>
            </a:r>
            <a:r>
              <a:rPr lang="zh-CN" altLang="en-US" sz="2800" dirty="0"/>
              <a:t>为</a:t>
            </a:r>
            <a:r>
              <a:rPr lang="en-US" altLang="zh-CN" sz="2800" i="1" dirty="0"/>
              <a:t>n</a:t>
            </a:r>
            <a:r>
              <a:rPr lang="zh-CN" altLang="en-US" sz="2800" dirty="0"/>
              <a:t>目关系，由既属于</a:t>
            </a:r>
            <a:r>
              <a:rPr lang="en-US" altLang="zh-CN" sz="2800" i="1" dirty="0"/>
              <a:t>R</a:t>
            </a:r>
            <a:r>
              <a:rPr lang="zh-CN" altLang="en-US" sz="2800" dirty="0"/>
              <a:t>又属于</a:t>
            </a:r>
            <a:r>
              <a:rPr lang="en-US" altLang="zh-CN" sz="2800" i="1" dirty="0"/>
              <a:t>S</a:t>
            </a:r>
            <a:r>
              <a:rPr lang="zh-CN" altLang="en-US" sz="2800" dirty="0"/>
              <a:t>的元组组成</a:t>
            </a:r>
            <a:endParaRPr lang="zh-CN" altLang="en-US" sz="2800" dirty="0"/>
          </a:p>
          <a:p>
            <a:pPr lvl="1" algn="just" eaLnBrk="1" hangingPunct="1">
              <a:buNone/>
            </a:pPr>
            <a:r>
              <a:rPr lang="zh-CN" altLang="en-US" sz="2800" i="1" dirty="0"/>
              <a:t>		            </a:t>
            </a:r>
            <a:r>
              <a:rPr lang="en-US" altLang="zh-CN" sz="2800" i="1" dirty="0"/>
              <a:t>R</a:t>
            </a:r>
            <a:r>
              <a:rPr lang="en-US" altLang="zh-CN" sz="2800" dirty="0"/>
              <a:t>∩</a:t>
            </a:r>
            <a:r>
              <a:rPr lang="en-US" altLang="zh-CN" sz="2800" i="1" dirty="0"/>
              <a:t>S</a:t>
            </a:r>
            <a:r>
              <a:rPr lang="en-US" altLang="zh-CN" sz="2800" dirty="0"/>
              <a:t> = { </a:t>
            </a:r>
            <a:r>
              <a:rPr lang="en-US" altLang="zh-CN" sz="2800" i="1" dirty="0"/>
              <a:t>t</a:t>
            </a:r>
            <a:r>
              <a:rPr lang="en-US" altLang="zh-CN" sz="2800" dirty="0"/>
              <a:t>|</a:t>
            </a:r>
            <a:r>
              <a:rPr lang="en-US" altLang="zh-CN" sz="2800" i="1" dirty="0"/>
              <a:t>t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 </a:t>
            </a:r>
            <a:r>
              <a:rPr lang="en-US" altLang="zh-CN" sz="2800" i="1" dirty="0"/>
              <a:t>R</a:t>
            </a:r>
            <a:r>
              <a:rPr lang="en-US" altLang="zh-CN" sz="2800" dirty="0"/>
              <a:t>∧</a:t>
            </a:r>
            <a:r>
              <a:rPr lang="en-US" altLang="zh-CN" sz="2800" i="1" dirty="0"/>
              <a:t>t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S </a:t>
            </a:r>
            <a:r>
              <a:rPr lang="en-US" altLang="zh-CN" sz="2800" dirty="0"/>
              <a:t>}</a:t>
            </a:r>
            <a:endParaRPr lang="en-US" altLang="zh-CN" sz="2800" dirty="0"/>
          </a:p>
          <a:p>
            <a:pPr lvl="1" algn="just" eaLnBrk="1" hangingPunct="1">
              <a:buNone/>
            </a:pPr>
            <a:r>
              <a:rPr lang="en-US" altLang="zh-CN" sz="2800" i="1" dirty="0"/>
              <a:t>        	  R</a:t>
            </a:r>
            <a:r>
              <a:rPr lang="en-US" altLang="zh-CN" sz="2800" dirty="0"/>
              <a:t>∩</a:t>
            </a:r>
            <a:r>
              <a:rPr lang="en-US" altLang="zh-CN" sz="2800" i="1" dirty="0"/>
              <a:t>S</a:t>
            </a:r>
            <a:r>
              <a:rPr lang="en-US" altLang="zh-CN" sz="2800" dirty="0"/>
              <a:t> = </a:t>
            </a:r>
            <a:r>
              <a:rPr lang="en-US" altLang="zh-CN" sz="2800" i="1" dirty="0"/>
              <a:t>R</a:t>
            </a:r>
            <a:r>
              <a:rPr lang="en-US" altLang="zh-CN" sz="2800" dirty="0"/>
              <a:t> –(</a:t>
            </a:r>
            <a:r>
              <a:rPr lang="en-US" altLang="zh-CN" sz="2800" i="1" dirty="0"/>
              <a:t>R</a:t>
            </a:r>
            <a:r>
              <a:rPr lang="en-US" altLang="zh-CN" sz="2800" dirty="0"/>
              <a:t>-</a:t>
            </a:r>
            <a:r>
              <a:rPr lang="en-US" altLang="zh-CN" sz="2800" i="1" dirty="0"/>
              <a:t>S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649287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交 （续）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2125663" y="1543685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6311900" y="2233613"/>
          <a:ext cx="4038600" cy="147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753" marB="45753"/>
                </a:tc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753" marB="45753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  <p:custDataLst>
              <p:tags r:id="rId1"/>
            </p:custDataLst>
          </p:nvPr>
        </p:nvGraphicFramePr>
        <p:xfrm>
          <a:off x="2135505" y="4221163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T="45682" marB="45682"/>
                </a:tc>
              </a:tr>
            </a:tbl>
          </a:graphicData>
        </a:graphic>
      </p:graphicFrame>
      <p:sp>
        <p:nvSpPr>
          <p:cNvPr id="86081" name="TextBox 7"/>
          <p:cNvSpPr txBox="1"/>
          <p:nvPr/>
        </p:nvSpPr>
        <p:spPr>
          <a:xfrm>
            <a:off x="2279650" y="981710"/>
            <a:ext cx="4044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/>
              <a:t>R</a:t>
            </a:r>
            <a:endParaRPr lang="en-US" altLang="zh-CN" dirty="0"/>
          </a:p>
        </p:txBody>
      </p:sp>
      <p:sp>
        <p:nvSpPr>
          <p:cNvPr id="86082" name="TextBox 10"/>
          <p:cNvSpPr txBox="1"/>
          <p:nvPr/>
        </p:nvSpPr>
        <p:spPr>
          <a:xfrm>
            <a:off x="2207895" y="3788410"/>
            <a:ext cx="3765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/>
              <a:t>S</a:t>
            </a:r>
            <a:endParaRPr lang="en-US" altLang="zh-CN" dirty="0"/>
          </a:p>
        </p:txBody>
      </p:sp>
      <p:sp>
        <p:nvSpPr>
          <p:cNvPr id="86083" name="TextBox 11"/>
          <p:cNvSpPr txBox="1"/>
          <p:nvPr/>
        </p:nvSpPr>
        <p:spPr>
          <a:xfrm>
            <a:off x="6538913" y="1579563"/>
            <a:ext cx="10433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/>
              <a:t>R ∩ S</a:t>
            </a:r>
            <a:endParaRPr lang="en-US" altLang="zh-C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4</a:t>
            </a:r>
            <a:r>
              <a:rPr lang="zh-CN" altLang="en-US" sz="3600" dirty="0"/>
              <a:t>）</a:t>
            </a:r>
            <a:r>
              <a:rPr lang="en-US" altLang="zh-CN" sz="3600" dirty="0"/>
              <a:t> </a:t>
            </a:r>
            <a:r>
              <a:rPr lang="zh-CN" altLang="en-US" sz="3600" dirty="0"/>
              <a:t>笛卡儿积（</a:t>
            </a:r>
            <a:r>
              <a:rPr lang="en-US" altLang="zh-CN" sz="3600" dirty="0"/>
              <a:t>Cartesian product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xfrm>
            <a:off x="-635" y="846455"/>
            <a:ext cx="12431395" cy="556641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dirty="0"/>
              <a:t>严格地讲应该是广义的笛卡儿积（</a:t>
            </a:r>
            <a:r>
              <a:rPr lang="en-US" altLang="zh-CN" sz="2800" dirty="0"/>
              <a:t>extended Cartesian product</a:t>
            </a:r>
            <a:r>
              <a:rPr lang="zh-CN" altLang="en-US" sz="2800" dirty="0"/>
              <a:t>） </a:t>
            </a:r>
            <a:endParaRPr lang="zh-CN" altLang="en-US" sz="2800" dirty="0"/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 dirty="0"/>
              <a:t>R: </a:t>
            </a:r>
            <a:r>
              <a:rPr lang="en-US" altLang="zh-CN" sz="2800" i="1" dirty="0"/>
              <a:t>n</a:t>
            </a:r>
            <a:r>
              <a:rPr lang="zh-CN" altLang="en-US" sz="2800" dirty="0"/>
              <a:t>目关系，</a:t>
            </a:r>
            <a:r>
              <a:rPr lang="en-US" altLang="zh-CN" sz="2800" i="1" dirty="0"/>
              <a:t>k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个元组</a:t>
            </a:r>
            <a:endParaRPr lang="zh-CN" altLang="en-US" sz="2800" dirty="0"/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 dirty="0"/>
              <a:t>S: </a:t>
            </a:r>
            <a:r>
              <a:rPr lang="en-US" altLang="zh-CN" sz="2800" i="1" dirty="0"/>
              <a:t>m</a:t>
            </a:r>
            <a:r>
              <a:rPr lang="zh-CN" altLang="en-US" sz="2800" dirty="0"/>
              <a:t>目关系，</a:t>
            </a:r>
            <a:r>
              <a:rPr lang="en-US" altLang="zh-CN" sz="2800" i="1" dirty="0"/>
              <a:t>k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个元组</a:t>
            </a:r>
            <a:endParaRPr lang="zh-CN" altLang="en-US" sz="2800" dirty="0"/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 i="1" dirty="0"/>
              <a:t>R</a:t>
            </a:r>
            <a:r>
              <a:rPr lang="en-US" altLang="zh-CN" sz="2800" dirty="0"/>
              <a:t>×</a:t>
            </a:r>
            <a:r>
              <a:rPr lang="en-US" altLang="zh-CN" sz="2800" i="1" dirty="0"/>
              <a:t>S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800" dirty="0"/>
              <a:t>（</a:t>
            </a:r>
            <a:r>
              <a:rPr lang="en-US" altLang="zh-CN" sz="2800" i="1" dirty="0"/>
              <a:t>n</a:t>
            </a:r>
            <a:r>
              <a:rPr lang="en-US" altLang="zh-CN" sz="2800" dirty="0"/>
              <a:t>+</a:t>
            </a:r>
            <a:r>
              <a:rPr lang="en-US" altLang="zh-CN" sz="2800" i="1" dirty="0"/>
              <a:t>m</a:t>
            </a:r>
            <a:r>
              <a:rPr lang="zh-CN" altLang="en-US" sz="2800" dirty="0"/>
              <a:t>）列元组的集合</a:t>
            </a:r>
            <a:endParaRPr lang="zh-CN" altLang="en-US" sz="2800" dirty="0"/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800" dirty="0"/>
              <a:t>元组的前</a:t>
            </a:r>
            <a:r>
              <a:rPr lang="en-US" altLang="zh-CN" sz="2800" i="1" dirty="0"/>
              <a:t>n</a:t>
            </a:r>
            <a:r>
              <a:rPr lang="zh-CN" altLang="en-US" sz="2800" dirty="0"/>
              <a:t>列是关系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的一个元组</a:t>
            </a:r>
            <a:endParaRPr lang="zh-CN" altLang="en-US" sz="2800" dirty="0"/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800" dirty="0"/>
              <a:t>后</a:t>
            </a:r>
            <a:r>
              <a:rPr lang="en-US" altLang="zh-CN" sz="2800" i="1" dirty="0"/>
              <a:t>m</a:t>
            </a:r>
            <a:r>
              <a:rPr lang="zh-CN" altLang="en-US" sz="2800" dirty="0"/>
              <a:t>列是关系</a:t>
            </a:r>
            <a:r>
              <a:rPr lang="en-US" altLang="zh-CN" sz="2800" i="1" dirty="0"/>
              <a:t>S</a:t>
            </a:r>
            <a:r>
              <a:rPr lang="zh-CN" altLang="en-US" sz="2800" dirty="0"/>
              <a:t>的一个元组</a:t>
            </a:r>
            <a:endParaRPr lang="zh-CN" altLang="en-US" sz="2800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800" dirty="0" smtClean="0"/>
              <a:t> 行</a:t>
            </a:r>
            <a:r>
              <a:rPr lang="zh-CN" altLang="en-US" sz="2800" dirty="0"/>
              <a:t>：</a:t>
            </a:r>
            <a:r>
              <a:rPr lang="en-US" altLang="zh-CN" sz="2800" i="1" dirty="0"/>
              <a:t>k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×</a:t>
            </a:r>
            <a:r>
              <a:rPr lang="en-US" altLang="zh-CN" sz="2800" i="1" dirty="0"/>
              <a:t>k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个元组</a:t>
            </a:r>
            <a:endParaRPr lang="zh-CN" altLang="en-US" sz="2800" dirty="0"/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800" i="1" dirty="0"/>
              <a:t>R</a:t>
            </a:r>
            <a:r>
              <a:rPr lang="en-US" altLang="zh-CN" sz="2800" dirty="0"/>
              <a:t>×</a:t>
            </a:r>
            <a:r>
              <a:rPr lang="en-US" altLang="zh-CN" sz="2800" i="1" dirty="0"/>
              <a:t>S</a:t>
            </a:r>
            <a:r>
              <a:rPr lang="en-US" altLang="zh-CN" sz="2800" dirty="0"/>
              <a:t> = {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r</a:t>
            </a:r>
            <a:r>
              <a:rPr lang="en-US" altLang="zh-CN" sz="2800" dirty="0"/>
              <a:t> 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s</a:t>
            </a:r>
            <a:r>
              <a:rPr lang="en-US" altLang="zh-CN" sz="2800" dirty="0"/>
              <a:t> |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r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R</a:t>
            </a:r>
            <a:r>
              <a:rPr lang="en-US" altLang="zh-CN" sz="2800" dirty="0"/>
              <a:t> ∧ 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S</a:t>
            </a:r>
            <a:r>
              <a:rPr lang="en-US" altLang="zh-CN" sz="2800" dirty="0"/>
              <a:t> }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zh-CN" sz="2800" dirty="0"/>
          </a:p>
        </p:txBody>
      </p:sp>
      <p:sp>
        <p:nvSpPr>
          <p:cNvPr id="87044" name="Freeform 4"/>
          <p:cNvSpPr/>
          <p:nvPr/>
        </p:nvSpPr>
        <p:spPr>
          <a:xfrm>
            <a:off x="3935760" y="5085184"/>
            <a:ext cx="360363" cy="130175"/>
          </a:xfrm>
          <a:custGeom>
            <a:avLst/>
            <a:gdLst>
              <a:gd name="txL" fmla="*/ 0 w 196"/>
              <a:gd name="txT" fmla="*/ 0 h 82"/>
              <a:gd name="txR" fmla="*/ 196 w 196"/>
              <a:gd name="txB" fmla="*/ 82 h 8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2424113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笛卡儿积 （续）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1981200" y="1731328"/>
          <a:ext cx="30353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1012190"/>
                <a:gridCol w="1011555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9" marR="91459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9" marR="91459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9" marR="91459" marT="45700" marB="45700"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5375275" y="1412875"/>
          <a:ext cx="489966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610"/>
                <a:gridCol w="816610"/>
                <a:gridCol w="816610"/>
                <a:gridCol w="816610"/>
                <a:gridCol w="816610"/>
                <a:gridCol w="816610"/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R.A       </a:t>
                      </a:r>
                      <a:endParaRPr lang="en-US" altLang="zh-C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en-US" altLang="zh-C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R.C</a:t>
                      </a:r>
                      <a:endParaRPr lang="en-US" altLang="zh-C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S.A</a:t>
                      </a:r>
                      <a:endParaRPr lang="en-US" altLang="zh-C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en-US" altLang="zh-C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S.C</a:t>
                      </a:r>
                      <a:endParaRPr lang="en-US" altLang="zh-C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3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3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dirty="0"/>
                    </a:p>
                  </a:txBody>
                  <a:tcPr marL="91457" marR="91457" marT="45728" marB="45728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3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57" marR="91457" marT="45728" marB="45728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</p:nvPr>
        </p:nvGraphicFramePr>
        <p:xfrm>
          <a:off x="1919288" y="4292600"/>
          <a:ext cx="3168650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05"/>
                <a:gridCol w="1056640"/>
                <a:gridCol w="1056005"/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3</a:t>
                      </a:r>
                      <a:endParaRPr lang="en-US" altLang="zh-CN" sz="24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r>
                        <a:rPr lang="en-US" altLang="zh-CN" sz="2400" b="1" baseline="-25000" dirty="0"/>
                        <a:t>2</a:t>
                      </a:r>
                      <a:endParaRPr lang="en-US" altLang="zh-CN" sz="24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en-US" altLang="zh-CN" sz="2400" b="1" baseline="-25000" dirty="0"/>
                    </a:p>
                  </a:txBody>
                  <a:tcPr marL="91449" marR="91449" marT="45749" marB="45749"/>
                </a:tc>
              </a:tr>
            </a:tbl>
          </a:graphicData>
        </a:graphic>
      </p:graphicFrame>
      <p:sp>
        <p:nvSpPr>
          <p:cNvPr id="88190" name="TextBox 7"/>
          <p:cNvSpPr txBox="1"/>
          <p:nvPr/>
        </p:nvSpPr>
        <p:spPr>
          <a:xfrm>
            <a:off x="2135188" y="1169353"/>
            <a:ext cx="3727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dirty="0"/>
              <a:t>R</a:t>
            </a:r>
            <a:endParaRPr lang="en-US" altLang="zh-CN" sz="2400" dirty="0"/>
          </a:p>
        </p:txBody>
      </p:sp>
      <p:sp>
        <p:nvSpPr>
          <p:cNvPr id="88191" name="TextBox 10"/>
          <p:cNvSpPr txBox="1"/>
          <p:nvPr/>
        </p:nvSpPr>
        <p:spPr>
          <a:xfrm>
            <a:off x="2135188" y="3790950"/>
            <a:ext cx="3486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dirty="0"/>
              <a:t>S</a:t>
            </a:r>
            <a:endParaRPr lang="en-US" altLang="zh-CN" sz="2400" dirty="0"/>
          </a:p>
        </p:txBody>
      </p:sp>
      <p:sp>
        <p:nvSpPr>
          <p:cNvPr id="88192" name="TextBox 11"/>
          <p:cNvSpPr txBox="1"/>
          <p:nvPr/>
        </p:nvSpPr>
        <p:spPr>
          <a:xfrm>
            <a:off x="5519738" y="981075"/>
            <a:ext cx="10013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dirty="0"/>
              <a:t>R × S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2.4 </a:t>
            </a:r>
            <a:r>
              <a:rPr lang="zh-CN" altLang="en-US" sz="3600" dirty="0"/>
              <a:t>关系代数</a:t>
            </a:r>
            <a:endParaRPr lang="zh-CN" altLang="en-US" sz="3600" dirty="0"/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-635" y="838200"/>
            <a:ext cx="12458700" cy="555498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marL="186055" indent="0" eaLnBrk="1" hangingPunct="1">
              <a:lnSpc>
                <a:spcPct val="180000"/>
              </a:lnSpc>
              <a:buNone/>
            </a:pPr>
            <a:r>
              <a:rPr lang="en-US" altLang="zh-CN" dirty="0"/>
              <a:t>2.4.1 </a:t>
            </a:r>
            <a:r>
              <a:rPr lang="zh-CN" altLang="en-US" dirty="0"/>
              <a:t>传统的集合运算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marL="186055" indent="0"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2.4.2 </a:t>
            </a:r>
            <a:r>
              <a:rPr lang="zh-CN" altLang="en-US" dirty="0">
                <a:solidFill>
                  <a:srgbClr val="00B050"/>
                </a:solidFill>
              </a:rPr>
              <a:t>专门的关系运算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2.4.2 </a:t>
            </a:r>
            <a:r>
              <a:rPr lang="zh-CN" altLang="en-US" sz="3600" dirty="0"/>
              <a:t>专门的关系运算</a:t>
            </a:r>
            <a:endParaRPr lang="zh-CN" altLang="en-US" sz="3600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635" y="849630"/>
            <a:ext cx="12432665" cy="555117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先引入几个记号 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t[A</a:t>
            </a:r>
            <a:r>
              <a:rPr lang="en-US" altLang="zh-CN" baseline="-25000" dirty="0"/>
              <a:t>i</a:t>
            </a:r>
            <a:r>
              <a:rPr lang="en-US" altLang="zh-CN" dirty="0"/>
              <a:t>]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设关系模式为</a:t>
            </a:r>
            <a:r>
              <a:rPr lang="en-US" altLang="zh-CN" i="1" dirty="0"/>
              <a:t>R(A</a:t>
            </a:r>
            <a:r>
              <a:rPr lang="en-US" altLang="zh-CN" i="1" baseline="-30000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2</a:t>
            </a:r>
            <a:r>
              <a:rPr lang="zh-CN" altLang="en-US" i="1" dirty="0"/>
              <a:t>，</a:t>
            </a:r>
            <a:r>
              <a:rPr lang="en-US" altLang="zh-CN" i="1" dirty="0"/>
              <a:t>…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n</a:t>
            </a:r>
            <a:r>
              <a:rPr lang="en-US" altLang="zh-CN" i="1" dirty="0"/>
              <a:t>)</a:t>
            </a:r>
            <a:endParaRPr lang="en-US" altLang="zh-CN" i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它的一个关系设为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         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zh-CN" altLang="en-US" dirty="0"/>
              <a:t>表示</a:t>
            </a:r>
            <a:r>
              <a:rPr lang="en-US" altLang="zh-CN" i="1" dirty="0"/>
              <a:t>t</a:t>
            </a:r>
            <a:r>
              <a:rPr lang="zh-CN" altLang="en-US" dirty="0"/>
              <a:t>是</a:t>
            </a:r>
            <a:r>
              <a:rPr lang="en-US" altLang="zh-CN" i="1" dirty="0"/>
              <a:t>R</a:t>
            </a:r>
            <a:r>
              <a:rPr lang="zh-CN" altLang="en-US" dirty="0"/>
              <a:t>的一个元组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i="1" dirty="0">
                <a:solidFill>
                  <a:srgbClr val="FF0000"/>
                </a:solidFill>
              </a:rPr>
              <a:t>         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30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则表示元组</a:t>
            </a:r>
            <a:r>
              <a:rPr lang="en-US" altLang="zh-CN" i="1" dirty="0"/>
              <a:t>t</a:t>
            </a:r>
            <a:r>
              <a:rPr lang="zh-CN" altLang="en-US" dirty="0"/>
              <a:t>中相应于属性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zh-CN" altLang="en-US" dirty="0"/>
              <a:t>的一个分量</a:t>
            </a:r>
            <a:r>
              <a:rPr lang="zh-CN" altLang="en-US" dirty="0"/>
              <a:t> 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-635" y="837565"/>
            <a:ext cx="12433300" cy="556069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 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t[A]</a:t>
            </a:r>
            <a:r>
              <a:rPr lang="zh-CN" altLang="en-US" sz="2800" dirty="0"/>
              <a:t>， </a:t>
            </a:r>
            <a:r>
              <a:rPr lang="en-US" altLang="zh-CN" sz="2800" dirty="0"/>
              <a:t>A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若</a:t>
            </a:r>
            <a:r>
              <a:rPr lang="en-US" altLang="zh-CN" sz="2800" i="1" dirty="0">
                <a:solidFill>
                  <a:srgbClr val="FF0000"/>
                </a:solidFill>
              </a:rPr>
              <a:t>A</a:t>
            </a:r>
            <a:r>
              <a:rPr lang="en-US" altLang="zh-CN" sz="2800" dirty="0"/>
              <a:t>={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ik</a:t>
            </a:r>
            <a:r>
              <a:rPr lang="en-US" altLang="zh-CN" sz="2800" dirty="0"/>
              <a:t>}</a:t>
            </a:r>
            <a:r>
              <a:rPr lang="zh-CN" altLang="en-US" sz="2800" dirty="0"/>
              <a:t>，其中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ik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n</a:t>
            </a:r>
            <a:r>
              <a:rPr lang="zh-CN" altLang="en-US" sz="2800" dirty="0"/>
              <a:t>中的一部分，则</a:t>
            </a:r>
            <a:r>
              <a:rPr lang="en-US" altLang="zh-CN" sz="2800" i="1" dirty="0"/>
              <a:t>A</a:t>
            </a:r>
            <a:r>
              <a:rPr lang="zh-CN" altLang="en-US" sz="2800" dirty="0"/>
              <a:t>称为属性列或属性组。</a:t>
            </a:r>
            <a:endParaRPr lang="zh-CN" altLang="en-US" sz="2800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800" dirty="0"/>
              <a:t>   </a:t>
            </a:r>
            <a:r>
              <a:rPr lang="en-US" altLang="zh-CN" sz="2800" i="1" dirty="0">
                <a:solidFill>
                  <a:srgbClr val="FF0000"/>
                </a:solidFill>
              </a:rPr>
              <a:t>t[A]</a:t>
            </a:r>
            <a:r>
              <a:rPr lang="en-US" altLang="zh-CN" sz="2800" dirty="0"/>
              <a:t>=(</a:t>
            </a:r>
            <a:r>
              <a:rPr lang="en-US" altLang="zh-CN" sz="2800" i="1" dirty="0"/>
              <a:t>t</a:t>
            </a:r>
            <a:r>
              <a:rPr lang="en-US" altLang="zh-CN" sz="2800" dirty="0"/>
              <a:t>[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]</a:t>
            </a:r>
            <a:r>
              <a:rPr lang="zh-CN" altLang="en-US" sz="2800" dirty="0"/>
              <a:t>，</a:t>
            </a:r>
            <a:r>
              <a:rPr lang="en-US" altLang="zh-CN" sz="2800" i="1" dirty="0"/>
              <a:t>t</a:t>
            </a:r>
            <a:r>
              <a:rPr lang="en-US" altLang="zh-CN" sz="2800" dirty="0"/>
              <a:t>[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]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t</a:t>
            </a:r>
            <a:r>
              <a:rPr lang="en-US" altLang="zh-CN" sz="2800" dirty="0"/>
              <a:t>[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ik</a:t>
            </a:r>
            <a:r>
              <a:rPr lang="en-US" altLang="zh-CN" sz="2800" dirty="0"/>
              <a:t>])</a:t>
            </a:r>
            <a:r>
              <a:rPr lang="zh-CN" altLang="en-US" sz="2800" dirty="0"/>
              <a:t>表示元组</a:t>
            </a:r>
            <a:r>
              <a:rPr lang="en-US" altLang="zh-CN" sz="2800" i="1" dirty="0"/>
              <a:t>t</a:t>
            </a:r>
            <a:r>
              <a:rPr lang="zh-CN" altLang="en-US" sz="2800" dirty="0"/>
              <a:t>在属性列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上诸分量的集合。</a:t>
            </a:r>
            <a:endParaRPr lang="zh-CN" altLang="en-US" sz="2800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800" i="1" dirty="0">
                <a:solidFill>
                  <a:srgbClr val="E02920"/>
                </a:solidFill>
              </a:rPr>
              <a:t>   </a:t>
            </a:r>
            <a:r>
              <a:rPr lang="en-US" altLang="zh-CN" sz="2800" i="1" dirty="0">
                <a:solidFill>
                  <a:srgbClr val="E02920"/>
                </a:solidFill>
              </a:rPr>
              <a:t>A</a:t>
            </a:r>
            <a:r>
              <a:rPr lang="zh-CN" altLang="en-US" sz="2800" dirty="0"/>
              <a:t>则表示</a:t>
            </a:r>
            <a:r>
              <a:rPr lang="en-US" altLang="zh-CN" sz="2800" dirty="0"/>
              <a:t>{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n</a:t>
            </a:r>
            <a:r>
              <a:rPr lang="en-US" altLang="zh-CN" sz="2800" dirty="0"/>
              <a:t>}</a:t>
            </a:r>
            <a:r>
              <a:rPr lang="zh-CN" altLang="en-US" sz="2800" dirty="0"/>
              <a:t>中去掉</a:t>
            </a:r>
            <a:r>
              <a:rPr lang="en-US" altLang="zh-CN" sz="2800" dirty="0"/>
              <a:t>{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ik</a:t>
            </a:r>
            <a:r>
              <a:rPr lang="en-US" altLang="zh-CN" sz="2800" dirty="0"/>
              <a:t>}</a:t>
            </a:r>
            <a:r>
              <a:rPr lang="zh-CN" altLang="en-US" sz="2800" dirty="0"/>
              <a:t>后剩余的属性组。 </a:t>
            </a:r>
            <a:endParaRPr lang="zh-CN" altLang="en-US" sz="2800" dirty="0"/>
          </a:p>
        </p:txBody>
      </p:sp>
      <p:sp>
        <p:nvSpPr>
          <p:cNvPr id="91140" name="Line 4"/>
          <p:cNvSpPr/>
          <p:nvPr/>
        </p:nvSpPr>
        <p:spPr>
          <a:xfrm>
            <a:off x="3146078" y="1412776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41" name="Line 5"/>
          <p:cNvSpPr/>
          <p:nvPr/>
        </p:nvSpPr>
        <p:spPr>
          <a:xfrm>
            <a:off x="915472" y="3789040"/>
            <a:ext cx="2286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>
          <a:xfrm>
            <a:off x="635" y="837565"/>
            <a:ext cx="12432665" cy="557720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 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r 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s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2800" i="1" dirty="0"/>
              <a:t>    R</a:t>
            </a:r>
            <a:r>
              <a:rPr lang="zh-CN" altLang="en-US" sz="2800" dirty="0"/>
              <a:t>为</a:t>
            </a:r>
            <a:r>
              <a:rPr lang="en-US" altLang="zh-CN" sz="2800" i="1" dirty="0"/>
              <a:t>n</a:t>
            </a:r>
            <a:r>
              <a:rPr lang="zh-CN" altLang="en-US" sz="2800" dirty="0"/>
              <a:t>目关系，</a:t>
            </a:r>
            <a:r>
              <a:rPr lang="en-US" altLang="zh-CN" sz="2800" i="1" dirty="0"/>
              <a:t>S</a:t>
            </a:r>
            <a:r>
              <a:rPr lang="zh-CN" altLang="en-US" sz="2800" dirty="0"/>
              <a:t>为</a:t>
            </a:r>
            <a:r>
              <a:rPr lang="en-US" altLang="zh-CN" sz="2800" i="1" dirty="0"/>
              <a:t>m</a:t>
            </a:r>
            <a:r>
              <a:rPr lang="zh-CN" altLang="en-US" sz="2800" dirty="0"/>
              <a:t>目关系</a:t>
            </a:r>
            <a:endParaRPr lang="zh-CN" altLang="en-US" sz="2800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800" dirty="0"/>
              <a:t>    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r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R</a:t>
            </a:r>
            <a:r>
              <a:rPr lang="zh-CN" altLang="en-US" sz="2800" dirty="0"/>
              <a:t>，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S</a:t>
            </a:r>
            <a:r>
              <a:rPr lang="zh-CN" altLang="en-US" sz="2800" dirty="0"/>
              <a:t>， </a:t>
            </a:r>
            <a:r>
              <a:rPr lang="en-US" altLang="zh-CN" sz="2800" i="1" dirty="0">
                <a:solidFill>
                  <a:srgbClr val="E02920"/>
                </a:solidFill>
              </a:rPr>
              <a:t>t</a:t>
            </a:r>
            <a:r>
              <a:rPr lang="en-US" altLang="zh-CN" sz="2800" baseline="-30000" dirty="0">
                <a:solidFill>
                  <a:srgbClr val="E02920"/>
                </a:solidFill>
              </a:rPr>
              <a:t>r </a:t>
            </a:r>
            <a:r>
              <a:rPr lang="en-US" altLang="zh-CN" sz="2800" i="1" dirty="0">
                <a:solidFill>
                  <a:srgbClr val="E02920"/>
                </a:solidFill>
              </a:rPr>
              <a:t>t</a:t>
            </a:r>
            <a:r>
              <a:rPr lang="en-US" altLang="zh-CN" sz="2800" baseline="-30000" dirty="0">
                <a:solidFill>
                  <a:srgbClr val="E02920"/>
                </a:solidFill>
              </a:rPr>
              <a:t>s</a:t>
            </a:r>
            <a:r>
              <a:rPr lang="zh-CN" altLang="en-US" sz="2800" dirty="0"/>
              <a:t>称为元组的连接或元组的串接</a:t>
            </a:r>
            <a:endParaRPr lang="zh-CN" altLang="en-US" sz="2800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800" dirty="0"/>
              <a:t>    </a:t>
            </a:r>
            <a:r>
              <a:rPr lang="en-US" altLang="zh-CN" sz="2800" i="1" dirty="0">
                <a:solidFill>
                  <a:srgbClr val="E02920"/>
                </a:solidFill>
              </a:rPr>
              <a:t>t</a:t>
            </a:r>
            <a:r>
              <a:rPr lang="en-US" altLang="zh-CN" sz="2800" baseline="-30000" dirty="0">
                <a:solidFill>
                  <a:srgbClr val="E02920"/>
                </a:solidFill>
              </a:rPr>
              <a:t>r </a:t>
            </a:r>
            <a:r>
              <a:rPr lang="en-US" altLang="zh-CN" sz="2800" i="1" dirty="0">
                <a:solidFill>
                  <a:srgbClr val="E02920"/>
                </a:solidFill>
              </a:rPr>
              <a:t>t</a:t>
            </a:r>
            <a:r>
              <a:rPr lang="en-US" altLang="zh-CN" sz="2800" baseline="-30000" dirty="0">
                <a:solidFill>
                  <a:srgbClr val="E02920"/>
                </a:solidFill>
              </a:rPr>
              <a:t>s</a:t>
            </a:r>
            <a:r>
              <a:rPr lang="zh-CN" altLang="en-US" sz="2800" dirty="0"/>
              <a:t>是一个</a:t>
            </a:r>
            <a:r>
              <a:rPr lang="en-US" altLang="zh-CN" sz="2800" i="1" dirty="0"/>
              <a:t>n</a:t>
            </a:r>
            <a:r>
              <a:rPr lang="en-US" altLang="zh-CN" sz="2800" dirty="0"/>
              <a:t> + </a:t>
            </a:r>
            <a:r>
              <a:rPr lang="en-US" altLang="zh-CN" sz="2800" i="1" dirty="0"/>
              <a:t>m</a:t>
            </a:r>
            <a:r>
              <a:rPr lang="zh-CN" altLang="en-US" sz="2800" dirty="0"/>
              <a:t>列的元组</a:t>
            </a:r>
            <a:endParaRPr lang="en-US" altLang="zh-CN" sz="2800" dirty="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前</a:t>
            </a:r>
            <a:r>
              <a:rPr lang="en-US" altLang="zh-CN" sz="2800" i="1" dirty="0"/>
              <a:t>n</a:t>
            </a:r>
            <a:r>
              <a:rPr lang="zh-CN" altLang="en-US" sz="2800" dirty="0"/>
              <a:t>个分量为</a:t>
            </a:r>
            <a:r>
              <a:rPr lang="en-US" altLang="zh-CN" sz="2800" i="1" dirty="0"/>
              <a:t>R</a:t>
            </a:r>
            <a:r>
              <a:rPr lang="zh-CN" altLang="en-US" sz="2800" dirty="0"/>
              <a:t>中的一个</a:t>
            </a:r>
            <a:r>
              <a:rPr lang="en-US" altLang="zh-CN" sz="2800" i="1" dirty="0"/>
              <a:t>n</a:t>
            </a:r>
            <a:r>
              <a:rPr lang="zh-CN" altLang="en-US" sz="2800" dirty="0"/>
              <a:t>元组</a:t>
            </a:r>
            <a:endParaRPr lang="en-US" altLang="zh-CN" sz="2800" dirty="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后</a:t>
            </a:r>
            <a:r>
              <a:rPr lang="en-US" altLang="zh-CN" sz="2800" i="1" dirty="0"/>
              <a:t>m</a:t>
            </a:r>
            <a:r>
              <a:rPr lang="zh-CN" altLang="en-US" sz="2800" dirty="0"/>
              <a:t>个分量为</a:t>
            </a:r>
            <a:r>
              <a:rPr lang="en-US" altLang="zh-CN" sz="2800" i="1" dirty="0"/>
              <a:t>S</a:t>
            </a:r>
            <a:r>
              <a:rPr lang="zh-CN" altLang="en-US" sz="2800" dirty="0"/>
              <a:t>中的一个</a:t>
            </a:r>
            <a:r>
              <a:rPr lang="en-US" altLang="zh-CN" sz="2800" i="1" dirty="0"/>
              <a:t>m</a:t>
            </a:r>
            <a:r>
              <a:rPr lang="zh-CN" altLang="en-US" sz="2800" dirty="0"/>
              <a:t>元组 </a:t>
            </a:r>
            <a:endParaRPr lang="zh-CN" altLang="en-US" sz="2800" dirty="0"/>
          </a:p>
        </p:txBody>
      </p:sp>
      <p:sp>
        <p:nvSpPr>
          <p:cNvPr id="92164" name="Freeform 4"/>
          <p:cNvSpPr/>
          <p:nvPr/>
        </p:nvSpPr>
        <p:spPr>
          <a:xfrm>
            <a:off x="1632068" y="980758"/>
            <a:ext cx="311150" cy="147637"/>
          </a:xfrm>
          <a:custGeom>
            <a:avLst/>
            <a:gdLst>
              <a:gd name="txL" fmla="*/ 0 w 196"/>
              <a:gd name="txT" fmla="*/ 0 h 82"/>
              <a:gd name="txR" fmla="*/ 196 w 196"/>
              <a:gd name="txB" fmla="*/ 82 h 8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65" name="Freeform 5"/>
          <p:cNvSpPr/>
          <p:nvPr/>
        </p:nvSpPr>
        <p:spPr>
          <a:xfrm>
            <a:off x="3359552" y="2421572"/>
            <a:ext cx="311150" cy="130175"/>
          </a:xfrm>
          <a:custGeom>
            <a:avLst/>
            <a:gdLst>
              <a:gd name="txL" fmla="*/ 0 w 196"/>
              <a:gd name="txT" fmla="*/ 0 h 82"/>
              <a:gd name="txR" fmla="*/ 196 w 196"/>
              <a:gd name="txB" fmla="*/ 82 h 8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rgbClr val="E0292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66" name="Freeform 6"/>
          <p:cNvSpPr/>
          <p:nvPr/>
        </p:nvSpPr>
        <p:spPr>
          <a:xfrm>
            <a:off x="1056308" y="3141662"/>
            <a:ext cx="311150" cy="130175"/>
          </a:xfrm>
          <a:custGeom>
            <a:avLst/>
            <a:gdLst>
              <a:gd name="txL" fmla="*/ 0 w 196"/>
              <a:gd name="txT" fmla="*/ 0 h 82"/>
              <a:gd name="txR" fmla="*/ 196 w 196"/>
              <a:gd name="txB" fmla="*/ 82 h 8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rgbClr val="E0292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18375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笛卡儿积（</a:t>
            </a:r>
            <a:r>
              <a:rPr lang="en-US" altLang="zh-CN" sz="3600" dirty="0"/>
              <a:t>Cartesian product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13335" y="877570"/>
            <a:ext cx="12378690" cy="556577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zh-CN" altLang="en-US" sz="2800" dirty="0"/>
              <a:t>笛卡儿积</a:t>
            </a:r>
            <a:endParaRPr lang="zh-CN" altLang="en-US" sz="2800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sz="2800" dirty="0"/>
              <a:t>给定一组域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D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，</a:t>
            </a:r>
            <a:r>
              <a:rPr lang="zh-CN" altLang="en-US" sz="2800" u="sng" dirty="0"/>
              <a:t>允许其中某些域是相同</a:t>
            </a:r>
            <a:r>
              <a:rPr lang="zh-CN" altLang="en-US" sz="2800" dirty="0"/>
              <a:t>的。</a:t>
            </a:r>
            <a:endParaRPr lang="zh-CN" altLang="en-US" sz="2800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sz="2800" dirty="0"/>
              <a:t>    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</a:t>
            </a:r>
            <a:r>
              <a:rPr lang="en-US" altLang="zh-CN" sz="2800" i="1" dirty="0"/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 err="1"/>
              <a:t>D</a:t>
            </a:r>
            <a:r>
              <a:rPr lang="en-US" altLang="zh-CN" sz="2800" i="1" baseline="-25000" dirty="0" err="1"/>
              <a:t>n</a:t>
            </a:r>
            <a:r>
              <a:rPr lang="zh-CN" altLang="en-US" sz="2800" dirty="0"/>
              <a:t>的</a:t>
            </a:r>
            <a:r>
              <a:rPr lang="zh-CN" altLang="en-US" sz="2800" dirty="0">
                <a:ea typeface="黑体" panose="02010609060101010101" pitchFamily="49" charset="-122"/>
              </a:rPr>
              <a:t>笛卡儿积</a:t>
            </a:r>
            <a:r>
              <a:rPr lang="zh-CN" altLang="en-US" sz="2800" dirty="0"/>
              <a:t>为：</a:t>
            </a:r>
            <a:endParaRPr lang="zh-CN" altLang="en-US" sz="2800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sz="2800" i="1" dirty="0"/>
              <a:t>    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×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×…×</a:t>
            </a:r>
            <a:r>
              <a:rPr lang="en-US" altLang="zh-CN" sz="2800" i="1" dirty="0"/>
              <a:t>D</a:t>
            </a:r>
            <a:r>
              <a:rPr lang="en-US" altLang="zh-CN" sz="2800" i="1" baseline="-25000" dirty="0"/>
              <a:t>n </a:t>
            </a:r>
            <a:r>
              <a:rPr lang="zh-CN" altLang="en-US" sz="2800" dirty="0"/>
              <a:t>＝         </a:t>
            </a:r>
            <a:endParaRPr lang="en-US" altLang="zh-CN" sz="2800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sz="2800" dirty="0"/>
              <a:t>｛（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d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）｜</a:t>
            </a:r>
            <a:r>
              <a:rPr lang="en-US" altLang="zh-CN" sz="2800" i="1" dirty="0"/>
              <a:t>d</a:t>
            </a:r>
            <a:r>
              <a:rPr lang="en-US" altLang="zh-CN" sz="2800" i="1" baseline="-25000" dirty="0"/>
              <a:t>i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D</a:t>
            </a:r>
            <a:r>
              <a:rPr lang="en-US" altLang="zh-CN" sz="2800" i="1" baseline="-25000" dirty="0"/>
              <a:t>i</a:t>
            </a:r>
            <a:r>
              <a:rPr lang="zh-CN" altLang="en-US" sz="2800" dirty="0"/>
              <a:t>，</a:t>
            </a:r>
            <a:r>
              <a:rPr lang="en-US" altLang="zh-CN" sz="2800" i="1" dirty="0"/>
              <a:t>i</a:t>
            </a:r>
            <a:r>
              <a:rPr lang="zh-CN" altLang="en-US" sz="2800" dirty="0"/>
              <a:t>＝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n</a:t>
            </a:r>
            <a:r>
              <a:rPr lang="zh-CN" altLang="en-US" sz="2800" dirty="0"/>
              <a:t>｝</a:t>
            </a:r>
            <a:endParaRPr lang="zh-CN" altLang="en-US" sz="28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/>
              <a:t>所有域的所有取值的一个组合</a:t>
            </a:r>
            <a:endParaRPr lang="zh-CN" altLang="en-US" sz="28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/>
              <a:t>不能重复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>
          <a:xfrm>
            <a:off x="0" y="815975"/>
            <a:ext cx="12414250" cy="555625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）象集</a:t>
            </a:r>
            <a:r>
              <a:rPr lang="en-US" altLang="zh-CN" sz="2800" i="1" dirty="0"/>
              <a:t>Z</a:t>
            </a:r>
            <a:r>
              <a:rPr lang="en-US" altLang="zh-CN" sz="2800" baseline="-30000" dirty="0"/>
              <a:t>x</a:t>
            </a:r>
            <a:endParaRPr lang="en-US" altLang="zh-CN" sz="2800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en-US" altLang="zh-CN" sz="2800" dirty="0"/>
              <a:t>  </a:t>
            </a:r>
            <a:r>
              <a:rPr lang="zh-CN" altLang="en-US" sz="2800" dirty="0"/>
              <a:t>给定一个关系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（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Z</a:t>
            </a:r>
            <a:r>
              <a:rPr lang="zh-CN" altLang="en-US" sz="2800" dirty="0"/>
              <a:t>），</a:t>
            </a:r>
            <a:r>
              <a:rPr lang="en-US" altLang="zh-CN" sz="2800" i="1" dirty="0"/>
              <a:t>X</a:t>
            </a:r>
            <a:r>
              <a:rPr lang="zh-CN" altLang="en-US" sz="2800" dirty="0"/>
              <a:t>和</a:t>
            </a:r>
            <a:r>
              <a:rPr lang="en-US" altLang="zh-CN" sz="2800" i="1" dirty="0"/>
              <a:t>Z</a:t>
            </a:r>
            <a:r>
              <a:rPr lang="zh-CN" altLang="en-US" sz="2800" dirty="0"/>
              <a:t>为属性组</a:t>
            </a:r>
            <a:endParaRPr lang="zh-CN" altLang="en-US" sz="2800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sz="2800" dirty="0"/>
              <a:t>  当</a:t>
            </a:r>
            <a:r>
              <a:rPr lang="en-US" altLang="zh-CN" sz="2800" i="1" dirty="0"/>
              <a:t>t</a:t>
            </a:r>
            <a:r>
              <a:rPr lang="en-US" altLang="zh-CN" sz="2800" dirty="0"/>
              <a:t>[</a:t>
            </a:r>
            <a:r>
              <a:rPr lang="en-US" altLang="zh-CN" sz="2800" i="1" dirty="0"/>
              <a:t>X</a:t>
            </a:r>
            <a:r>
              <a:rPr lang="en-US" altLang="zh-CN" sz="2800" dirty="0"/>
              <a:t>]=</a:t>
            </a:r>
            <a:r>
              <a:rPr lang="en-US" altLang="zh-CN" sz="2800" i="1" dirty="0"/>
              <a:t>x</a:t>
            </a:r>
            <a:r>
              <a:rPr lang="zh-CN" altLang="en-US" sz="2800" dirty="0"/>
              <a:t>时，</a:t>
            </a:r>
            <a:r>
              <a:rPr lang="en-US" altLang="zh-CN" sz="2800" i="1" dirty="0"/>
              <a:t>x</a:t>
            </a:r>
            <a:r>
              <a:rPr lang="zh-CN" altLang="en-US" sz="2800" dirty="0"/>
              <a:t>在</a:t>
            </a:r>
            <a:r>
              <a:rPr lang="en-US" altLang="zh-CN" sz="2800" i="1" dirty="0"/>
              <a:t>R</a:t>
            </a:r>
            <a:r>
              <a:rPr lang="zh-CN" altLang="en-US" sz="2800" dirty="0"/>
              <a:t>中的</a:t>
            </a:r>
            <a:r>
              <a:rPr lang="zh-CN" altLang="en-US" sz="2800" dirty="0">
                <a:solidFill>
                  <a:schemeClr val="hlink"/>
                </a:solidFill>
              </a:rPr>
              <a:t>象集</a:t>
            </a:r>
            <a:r>
              <a:rPr lang="zh-CN" altLang="en-US" sz="2800" dirty="0"/>
              <a:t>（</a:t>
            </a:r>
            <a:r>
              <a:rPr lang="en-US" altLang="zh-CN" sz="2800" dirty="0"/>
              <a:t>images set</a:t>
            </a:r>
            <a:r>
              <a:rPr lang="zh-CN" altLang="en-US" sz="2800" dirty="0"/>
              <a:t>）定义为：</a:t>
            </a:r>
            <a:endParaRPr lang="zh-CN" altLang="en-US" sz="2800" dirty="0"/>
          </a:p>
          <a:p>
            <a:pPr lvl="1" algn="just" eaLnBrk="1" hangingPunct="1">
              <a:lnSpc>
                <a:spcPct val="130000"/>
              </a:lnSpc>
              <a:buNone/>
            </a:pPr>
            <a:r>
              <a:rPr lang="zh-CN" altLang="en-US" sz="2800" dirty="0"/>
              <a:t>	           </a:t>
            </a:r>
            <a:r>
              <a:rPr lang="en-US" altLang="zh-CN" sz="2800" i="1" dirty="0">
                <a:solidFill>
                  <a:srgbClr val="E02920"/>
                </a:solidFill>
              </a:rPr>
              <a:t>Z</a:t>
            </a:r>
            <a:r>
              <a:rPr lang="en-US" altLang="zh-CN" sz="2800" baseline="-30000" dirty="0">
                <a:solidFill>
                  <a:srgbClr val="E02920"/>
                </a:solidFill>
              </a:rPr>
              <a:t>x</a:t>
            </a:r>
            <a:r>
              <a:rPr lang="en-US" altLang="zh-CN" sz="2800" dirty="0"/>
              <a:t>={</a:t>
            </a:r>
            <a:r>
              <a:rPr lang="en-US" altLang="zh-CN" sz="2800" i="1" dirty="0"/>
              <a:t>t</a:t>
            </a:r>
            <a:r>
              <a:rPr lang="en-US" altLang="zh-CN" sz="2800" dirty="0"/>
              <a:t>[</a:t>
            </a:r>
            <a:r>
              <a:rPr lang="en-US" altLang="zh-CN" sz="2800" i="1" dirty="0"/>
              <a:t>Z</a:t>
            </a:r>
            <a:r>
              <a:rPr lang="en-US" altLang="zh-CN" sz="2800" dirty="0"/>
              <a:t>]|</a:t>
            </a:r>
            <a:r>
              <a:rPr lang="en-US" altLang="zh-CN" sz="2800" i="1" dirty="0"/>
              <a:t>t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R</a:t>
            </a:r>
            <a:r>
              <a:rPr lang="zh-CN" altLang="en-US" sz="2800" dirty="0"/>
              <a:t>，</a:t>
            </a:r>
            <a:r>
              <a:rPr lang="en-US" altLang="zh-CN" sz="2800" i="1" dirty="0"/>
              <a:t>t</a:t>
            </a:r>
            <a:r>
              <a:rPr lang="en-US" altLang="zh-CN" sz="2800" dirty="0"/>
              <a:t>[</a:t>
            </a:r>
            <a:r>
              <a:rPr lang="en-US" altLang="zh-CN" sz="2800" i="1" dirty="0"/>
              <a:t>X</a:t>
            </a:r>
            <a:r>
              <a:rPr lang="en-US" altLang="zh-CN" sz="2800" dirty="0"/>
              <a:t>]=</a:t>
            </a:r>
            <a:r>
              <a:rPr lang="en-US" altLang="zh-CN" sz="2800" i="1" dirty="0"/>
              <a:t>x</a:t>
            </a:r>
            <a:r>
              <a:rPr lang="en-US" altLang="zh-CN" sz="2800" dirty="0"/>
              <a:t>}</a:t>
            </a:r>
            <a:endParaRPr lang="en-US" altLang="zh-CN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 	</a:t>
            </a:r>
            <a:r>
              <a:rPr lang="zh-CN" altLang="en-US" sz="2800" dirty="0"/>
              <a:t>它表示</a:t>
            </a:r>
            <a:r>
              <a:rPr lang="en-US" altLang="zh-CN" sz="2800" i="1" dirty="0"/>
              <a:t>R</a:t>
            </a:r>
            <a:r>
              <a:rPr lang="zh-CN" altLang="en-US" sz="2800" dirty="0"/>
              <a:t>中属性组</a:t>
            </a:r>
            <a:r>
              <a:rPr lang="en-US" altLang="zh-CN" sz="2800" i="1" dirty="0"/>
              <a:t>X</a:t>
            </a:r>
            <a:r>
              <a:rPr lang="zh-CN" altLang="en-US" sz="2800" dirty="0"/>
              <a:t>上值为</a:t>
            </a:r>
            <a:r>
              <a:rPr lang="en-US" altLang="zh-CN" sz="2800" i="1" dirty="0"/>
              <a:t>x</a:t>
            </a:r>
            <a:r>
              <a:rPr lang="zh-CN" altLang="en-US" sz="2800" dirty="0"/>
              <a:t>的诸元组在</a:t>
            </a:r>
            <a:r>
              <a:rPr lang="en-US" altLang="zh-CN" sz="2800" i="1" dirty="0"/>
              <a:t>Z</a:t>
            </a:r>
            <a:r>
              <a:rPr lang="zh-CN" altLang="en-US" sz="2800" dirty="0"/>
              <a:t>上分量的集合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xfrm>
            <a:off x="5791200" y="837565"/>
            <a:ext cx="6144895" cy="552894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中的象集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x1</a:t>
            </a:r>
            <a:r>
              <a:rPr lang="en-US" altLang="zh-CN" sz="2400" i="1" dirty="0"/>
              <a:t> 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zh-CN" altLang="en-US" sz="2400" i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中的象集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x2</a:t>
            </a:r>
            <a:r>
              <a:rPr lang="en-US" altLang="zh-CN" sz="2400" i="1" dirty="0"/>
              <a:t> 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zh-CN" altLang="en-US" sz="2400" i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3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中的象集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x3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  <a:endParaRPr lang="en-US" altLang="zh-CN" sz="2400" dirty="0"/>
          </a:p>
        </p:txBody>
      </p:sp>
      <p:pic>
        <p:nvPicPr>
          <p:cNvPr id="94212" name="Picture 4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0013" y="1557338"/>
            <a:ext cx="2408237" cy="3959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13" name="Rectangle 5"/>
          <p:cNvSpPr/>
          <p:nvPr/>
        </p:nvSpPr>
        <p:spPr>
          <a:xfrm>
            <a:off x="3140075" y="5542757"/>
            <a:ext cx="15608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象集举例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5235" name="Rectangle 3"/>
          <p:cNvSpPr>
            <a:spLocks noGrp="1"/>
          </p:cNvSpPr>
          <p:nvPr>
            <p:ph idx="1"/>
          </p:nvPr>
        </p:nvSpPr>
        <p:spPr>
          <a:xfrm>
            <a:off x="0" y="823595"/>
            <a:ext cx="12432665" cy="55880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选择</a:t>
            </a:r>
            <a:endParaRPr lang="zh-CN" altLang="en-US" dirty="0"/>
          </a:p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投影</a:t>
            </a:r>
            <a:endParaRPr lang="zh-CN" altLang="en-US" dirty="0"/>
          </a:p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连接</a:t>
            </a:r>
            <a:endParaRPr lang="zh-CN" altLang="en-US" dirty="0"/>
          </a:p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除</a:t>
            </a:r>
            <a:endParaRPr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6259" name="Rectangle 83"/>
          <p:cNvSpPr/>
          <p:nvPr/>
        </p:nvSpPr>
        <p:spPr>
          <a:xfrm>
            <a:off x="1992313" y="2133600"/>
            <a:ext cx="9144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200" b="0" dirty="0"/>
              <a:t> </a:t>
            </a:r>
            <a:r>
              <a:rPr lang="en-US" altLang="zh-CN" sz="2200" dirty="0"/>
              <a:t>Student</a:t>
            </a:r>
            <a:endParaRPr lang="en-US" altLang="zh-CN" sz="2200" dirty="0"/>
          </a:p>
        </p:txBody>
      </p:sp>
      <p:sp>
        <p:nvSpPr>
          <p:cNvPr id="96260" name="Rectangle 91"/>
          <p:cNvSpPr/>
          <p:nvPr/>
        </p:nvSpPr>
        <p:spPr>
          <a:xfrm>
            <a:off x="-10795" y="841375"/>
            <a:ext cx="12417425" cy="13620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lnSpc>
                <a:spcPct val="120000"/>
              </a:lnSpc>
              <a:spcBef>
                <a:spcPct val="0"/>
              </a:spcBef>
              <a:buSz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学生选课数据库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学生关系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、课程关系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Course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和学生选课关系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SC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81200" y="2565400"/>
          <a:ext cx="8746490" cy="382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015"/>
                <a:gridCol w="1408430"/>
                <a:gridCol w="1106805"/>
                <a:gridCol w="1701800"/>
                <a:gridCol w="3012440"/>
              </a:tblGrid>
              <a:tr h="64389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Sname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Ssex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出生日期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Sbirthdate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主修专业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Smajor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</a:tr>
              <a:tr h="43497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李勇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2000-3-8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信息安全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</a:tr>
              <a:tr h="42354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刘晨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1999-9-1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</a:tr>
              <a:tr h="43434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王敏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2001-8-1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</a:tr>
              <a:tr h="58166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张立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2000-1-8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</a:tr>
              <a:tr h="43434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陈新奇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2001-11-1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信息管理与信息系统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</a:tr>
              <a:tr h="43497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20180006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赵明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2000-6-12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</a:tr>
              <a:tr h="43561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20180007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王佳佳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2001-12-7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7283" name="Text Box 502"/>
          <p:cNvSpPr txBox="1"/>
          <p:nvPr/>
        </p:nvSpPr>
        <p:spPr>
          <a:xfrm>
            <a:off x="2566988" y="1052513"/>
            <a:ext cx="1059815" cy="43116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200" dirty="0"/>
              <a:t>Course</a:t>
            </a:r>
            <a:endParaRPr lang="en-US" altLang="zh-CN" sz="22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73325" y="1767205"/>
          <a:ext cx="8002270" cy="4533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645"/>
                <a:gridCol w="3505835"/>
                <a:gridCol w="1517015"/>
                <a:gridCol w="1374775"/>
              </a:tblGrid>
              <a:tr h="70802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课程号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课程名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Cname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学分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Ccredit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先修课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Cpno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  <a:tr h="47815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程序设计基础与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</a:t>
                      </a: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语言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  <a:tr h="47752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数据结构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  <a:tr h="47879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数据库系统概论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  <a:tr h="47815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信息系统概论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  <a:tr h="47815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操作系统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  <a:tr h="47752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81006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Python</a:t>
                      </a: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语言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  <a:tr h="47879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81007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离散数学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  <a:tr h="47815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大数据技术概论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8307" name="Rectangle 115"/>
          <p:cNvSpPr/>
          <p:nvPr/>
        </p:nvSpPr>
        <p:spPr>
          <a:xfrm>
            <a:off x="1527175" y="339725"/>
            <a:ext cx="9144000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900" dirty="0"/>
              <a:t> </a:t>
            </a:r>
            <a:endParaRPr lang="en-US" altLang="zh-CN" sz="1000" b="0" dirty="0"/>
          </a:p>
          <a:p>
            <a:pPr marL="0" lvl="0" indent="0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zh-CN" sz="1800" b="0" dirty="0"/>
          </a:p>
        </p:txBody>
      </p:sp>
      <p:sp>
        <p:nvSpPr>
          <p:cNvPr id="98308" name="Rectangle 182"/>
          <p:cNvSpPr/>
          <p:nvPr/>
        </p:nvSpPr>
        <p:spPr>
          <a:xfrm>
            <a:off x="5618163" y="5373688"/>
            <a:ext cx="838200" cy="675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/>
              <a:t>(c)</a:t>
            </a:r>
            <a:endParaRPr lang="en-US" altLang="zh-CN" sz="2000" b="0" dirty="0"/>
          </a:p>
          <a:p>
            <a:pPr marL="0" lvl="0" indent="0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zh-CN" sz="1800" b="0" dirty="0"/>
          </a:p>
        </p:txBody>
      </p:sp>
      <p:sp>
        <p:nvSpPr>
          <p:cNvPr id="98309" name="Rectangle 184"/>
          <p:cNvSpPr/>
          <p:nvPr/>
        </p:nvSpPr>
        <p:spPr>
          <a:xfrm>
            <a:off x="8229600" y="3200400"/>
            <a:ext cx="1143000" cy="7620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 dirty="0"/>
          </a:p>
        </p:txBody>
      </p:sp>
      <p:sp>
        <p:nvSpPr>
          <p:cNvPr id="98310" name="Rectangle 186"/>
          <p:cNvSpPr/>
          <p:nvPr/>
        </p:nvSpPr>
        <p:spPr>
          <a:xfrm>
            <a:off x="8001000" y="3810000"/>
            <a:ext cx="990600" cy="9906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1800" b="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06625" y="1590675"/>
          <a:ext cx="8840470" cy="479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  <a:gridCol w="1574165"/>
                <a:gridCol w="1296035"/>
                <a:gridCol w="1790700"/>
                <a:gridCol w="2327910"/>
              </a:tblGrid>
              <a:tr h="634365">
                <a:tc>
                  <a:txBody>
                    <a:bodyPr/>
                    <a:lstStyle/>
                    <a:p>
                      <a:pPr indent="269875" algn="l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/>
                </a:tc>
                <a:tc>
                  <a:txBody>
                    <a:bodyPr/>
                    <a:lstStyle/>
                    <a:p>
                      <a:pPr indent="269875" algn="l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课程号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成绩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Grade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选课学期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Semester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教学班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Teachingclass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/>
                </a:tc>
              </a:tr>
              <a:tr h="37846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</a:tr>
              <a:tr h="37846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96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</a:tr>
              <a:tr h="37846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87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</a:tr>
              <a:tr h="37846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80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</a:tr>
              <a:tr h="37846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</a:tr>
              <a:tr h="37846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</a:tr>
              <a:tr h="37846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</a:tr>
              <a:tr h="37909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76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</a:tr>
              <a:tr h="37782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56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</a:tr>
              <a:tr h="37909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97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</a:tr>
              <a:tr h="37782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68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</a:tr>
            </a:tbl>
          </a:graphicData>
        </a:graphic>
      </p:graphicFrame>
      <p:sp>
        <p:nvSpPr>
          <p:cNvPr id="98391" name="Text Box 502"/>
          <p:cNvSpPr txBox="1"/>
          <p:nvPr/>
        </p:nvSpPr>
        <p:spPr>
          <a:xfrm>
            <a:off x="2351584" y="1052513"/>
            <a:ext cx="730389" cy="463846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dirty="0"/>
              <a:t>SC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/>
              <a:t>选择（</a:t>
            </a:r>
            <a:r>
              <a:rPr lang="en-US" altLang="zh-CN" sz="3600" dirty="0"/>
              <a:t>selection</a:t>
            </a:r>
            <a:r>
              <a:rPr lang="zh-CN" altLang="en-US" sz="3600" dirty="0"/>
              <a:t>） </a:t>
            </a:r>
            <a:endParaRPr lang="zh-CN" altLang="en-US" sz="3600" dirty="0"/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15240" y="861695"/>
            <a:ext cx="12416790" cy="55333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zh-CN" altLang="en-US" sz="2800" dirty="0"/>
              <a:t>选择又称为限制（</a:t>
            </a:r>
            <a:r>
              <a:rPr lang="en-US" altLang="zh-CN" sz="2800" dirty="0"/>
              <a:t>restriction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algn="just" eaLnBrk="1" hangingPunct="1"/>
            <a:r>
              <a:rPr lang="zh-CN" altLang="en-US" sz="2800" dirty="0"/>
              <a:t>选择运算符的含义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800" dirty="0"/>
              <a:t>在关系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中选择满足给定条件的诸元组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sz="2800" dirty="0"/>
              <a:t>         </a:t>
            </a:r>
            <a:r>
              <a:rPr lang="en-US" altLang="zh-CN" sz="2800" dirty="0"/>
              <a:t>σ</a:t>
            </a:r>
            <a:r>
              <a:rPr lang="en-US" altLang="zh-CN" sz="2800" baseline="-30000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 = {</a:t>
            </a:r>
            <a:r>
              <a:rPr lang="en-US" altLang="zh-CN" sz="2800" i="1" dirty="0"/>
              <a:t>t</a:t>
            </a:r>
            <a:r>
              <a:rPr lang="en-US" altLang="zh-CN" sz="2800" dirty="0"/>
              <a:t>|</a:t>
            </a:r>
            <a:r>
              <a:rPr lang="en-US" altLang="zh-CN" sz="2800" i="1" dirty="0"/>
              <a:t>t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R</a:t>
            </a:r>
            <a:r>
              <a:rPr lang="en-US" altLang="zh-CN" sz="2800" dirty="0"/>
              <a:t>∧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)= '</a:t>
            </a:r>
            <a:r>
              <a:rPr lang="zh-CN" altLang="en-US" sz="2800" dirty="0"/>
              <a:t>真</a:t>
            </a:r>
            <a:r>
              <a:rPr lang="en-US" altLang="zh-CN" sz="2800" dirty="0"/>
              <a:t>'}</a:t>
            </a:r>
            <a:endParaRPr lang="en-US" altLang="zh-CN" sz="2800" dirty="0"/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sz="2800" dirty="0"/>
              <a:t>F</a:t>
            </a:r>
            <a:r>
              <a:rPr lang="zh-CN" altLang="en-US" sz="2800" dirty="0"/>
              <a:t>：选择条件，是一个逻辑表达式，取值为“真”或“假”</a:t>
            </a:r>
            <a:endParaRPr lang="en-US" altLang="zh-CN" sz="2800" dirty="0"/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800" dirty="0"/>
              <a:t>基本形式为：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θ</a:t>
            </a:r>
            <a:r>
              <a:rPr lang="en-US" altLang="zh-CN" sz="2800" i="1" dirty="0"/>
              <a:t>Y</a:t>
            </a:r>
            <a:r>
              <a:rPr lang="en-US" altLang="zh-CN" sz="2800" baseline="-25000" dirty="0"/>
              <a:t>1</a:t>
            </a:r>
            <a:endParaRPr lang="en-US" altLang="zh-CN" sz="2800" baseline="-25000" dirty="0"/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800" dirty="0"/>
              <a:t>θ表示比较运算符，它可以是＞，≥，＜，≤，＝或</a:t>
            </a:r>
            <a:r>
              <a:rPr lang="en-US" altLang="zh-CN" sz="2800" dirty="0"/>
              <a:t>&lt;&gt;</a:t>
            </a:r>
            <a:endParaRPr lang="en-US" altLang="zh-CN" sz="2800" dirty="0"/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，</a:t>
            </a:r>
            <a:r>
              <a:rPr lang="en-US" altLang="zh-CN" sz="2800" dirty="0"/>
              <a:t>Y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是属性名，或为常量，或为简单函数；也可以用它的序号来代替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选择（续）</a:t>
            </a:r>
            <a:endParaRPr lang="zh-CN" altLang="en-US" sz="3600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5080" y="827405"/>
            <a:ext cx="12416155" cy="561403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选择运算是从关系</a:t>
            </a:r>
            <a:r>
              <a:rPr lang="en-US" altLang="zh-CN" i="1" dirty="0"/>
              <a:t>R</a:t>
            </a:r>
            <a:r>
              <a:rPr lang="zh-CN" altLang="en-US" dirty="0"/>
              <a:t>中选取使逻辑表达式</a:t>
            </a:r>
            <a:r>
              <a:rPr lang="en-US" altLang="zh-CN" i="1" dirty="0"/>
              <a:t>F</a:t>
            </a:r>
            <a:r>
              <a:rPr lang="zh-CN" altLang="en-US" dirty="0"/>
              <a:t>为真的元组，是从行的角度进行的运算</a:t>
            </a:r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en-US" altLang="zh-CN" dirty="0"/>
          </a:p>
        </p:txBody>
      </p:sp>
      <p:grpSp>
        <p:nvGrpSpPr>
          <p:cNvPr id="100356" name="Group 4"/>
          <p:cNvGrpSpPr/>
          <p:nvPr/>
        </p:nvGrpSpPr>
        <p:grpSpPr>
          <a:xfrm>
            <a:off x="3648075" y="2983230"/>
            <a:ext cx="5314950" cy="1952625"/>
            <a:chOff x="2448" y="1728"/>
            <a:chExt cx="2640" cy="768"/>
          </a:xfrm>
        </p:grpSpPr>
        <p:sp>
          <p:nvSpPr>
            <p:cNvPr id="100357" name="Rectangle 5"/>
            <p:cNvSpPr/>
            <p:nvPr/>
          </p:nvSpPr>
          <p:spPr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58" name="Rectangle 6" descr="浅色下对角线"/>
            <p:cNvSpPr/>
            <p:nvPr/>
          </p:nvSpPr>
          <p:spPr>
            <a:xfrm>
              <a:off x="2448" y="1824"/>
              <a:ext cx="912" cy="96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59" name="Rectangle 7"/>
            <p:cNvSpPr/>
            <p:nvPr/>
          </p:nvSpPr>
          <p:spPr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0" name="Rectangle 8"/>
            <p:cNvSpPr/>
            <p:nvPr/>
          </p:nvSpPr>
          <p:spPr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1" name="Rectangle 9"/>
            <p:cNvSpPr/>
            <p:nvPr/>
          </p:nvSpPr>
          <p:spPr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2" name="Rectangle 10" descr="浅色下对角线"/>
            <p:cNvSpPr/>
            <p:nvPr/>
          </p:nvSpPr>
          <p:spPr>
            <a:xfrm>
              <a:off x="2448" y="2112"/>
              <a:ext cx="912" cy="96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3" name="Rectangle 11"/>
            <p:cNvSpPr/>
            <p:nvPr/>
          </p:nvSpPr>
          <p:spPr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4" name="Rectangle 12" descr="浅色下对角线"/>
            <p:cNvSpPr/>
            <p:nvPr/>
          </p:nvSpPr>
          <p:spPr>
            <a:xfrm>
              <a:off x="2448" y="2304"/>
              <a:ext cx="912" cy="96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5" name="Rectangle 13" descr="浅色下对角线"/>
            <p:cNvSpPr/>
            <p:nvPr/>
          </p:nvSpPr>
          <p:spPr>
            <a:xfrm>
              <a:off x="4176" y="2112"/>
              <a:ext cx="912" cy="96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6" name="Rectangle 14" descr="浅色下对角线"/>
            <p:cNvSpPr/>
            <p:nvPr/>
          </p:nvSpPr>
          <p:spPr>
            <a:xfrm>
              <a:off x="4176" y="2016"/>
              <a:ext cx="912" cy="96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7" name="Rectangle 15" descr="浅色下对角线"/>
            <p:cNvSpPr/>
            <p:nvPr/>
          </p:nvSpPr>
          <p:spPr>
            <a:xfrm>
              <a:off x="4176" y="1920"/>
              <a:ext cx="912" cy="96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8" name="AutoShape 16"/>
            <p:cNvSpPr/>
            <p:nvPr/>
          </p:nvSpPr>
          <p:spPr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9" name="Text Box 17"/>
            <p:cNvSpPr txBox="1"/>
            <p:nvPr/>
          </p:nvSpPr>
          <p:spPr>
            <a:xfrm>
              <a:off x="3552" y="1728"/>
              <a:ext cx="432" cy="1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1800" dirty="0"/>
                <a:t>σ</a:t>
              </a:r>
              <a:endParaRPr lang="en-US" altLang="zh-CN" sz="2000" b="0" dirty="0"/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选择（续）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1379" name="Rectangle 3"/>
          <p:cNvSpPr>
            <a:spLocks noGrp="1"/>
          </p:cNvSpPr>
          <p:nvPr>
            <p:ph type="body" sz="half" idx="1"/>
          </p:nvPr>
        </p:nvSpPr>
        <p:spPr>
          <a:xfrm>
            <a:off x="2259330" y="1557655"/>
            <a:ext cx="7354570" cy="1367289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noAutofit/>
          </a:bodyPr>
          <a:lstStyle/>
          <a:p>
            <a:pPr algn="just" eaLnBrk="1" hangingPunct="1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3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3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2.4]  </a:t>
            </a:r>
            <a:r>
              <a:rPr lang="zh-CN" altLang="en-US" sz="3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查询信息安全专业全体学生。</a:t>
            </a:r>
            <a:endParaRPr lang="zh-CN" altLang="en-US" sz="36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3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σ</a:t>
            </a:r>
            <a:r>
              <a:rPr lang="en-US" altLang="zh-CN" sz="3200" b="1" baseline="-30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Smajor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baseline="-30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 ‘</a:t>
            </a:r>
            <a:r>
              <a:rPr lang="zh-CN" altLang="en-US" sz="3200" b="1" baseline="-30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信息安全</a:t>
            </a:r>
            <a:r>
              <a:rPr lang="en-US" altLang="zh-CN" sz="3200" b="1" baseline="-30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'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(Student)</a:t>
            </a:r>
            <a:endParaRPr lang="en-US" altLang="zh-CN" sz="36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None/>
            </a:pPr>
            <a:endParaRPr lang="zh-CN" altLang="en-US" sz="36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endParaRPr lang="en-US" altLang="zh-CN" sz="3600" b="1" baseline="-25000" dirty="0"/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3600" b="1" baseline="-25000" dirty="0"/>
              <a:t>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结果：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ClrTx/>
              <a:buSzPct val="100000"/>
              <a:buFont typeface="Wingdings" panose="05000000000000000000" pitchFamily="2" charset="2"/>
            </a:pPr>
            <a:endParaRPr lang="zh-CN" altLang="en-US" sz="3600" b="1" baseline="-25000" dirty="0"/>
          </a:p>
        </p:txBody>
      </p:sp>
      <p:graphicFrame>
        <p:nvGraphicFramePr>
          <p:cNvPr id="510068" name="Group 116"/>
          <p:cNvGraphicFramePr>
            <a:graphicFrameLocks noGrp="1"/>
          </p:cNvGraphicFramePr>
          <p:nvPr>
            <p:ph sz="half" idx="1"/>
            <p:custDataLst>
              <p:tags r:id="rId1"/>
            </p:custDataLst>
          </p:nvPr>
        </p:nvGraphicFramePr>
        <p:xfrm>
          <a:off x="2520950" y="3879850"/>
          <a:ext cx="8460740" cy="2052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9280"/>
                <a:gridCol w="1527175"/>
                <a:gridCol w="1687830"/>
                <a:gridCol w="1820545"/>
                <a:gridCol w="1565910"/>
              </a:tblGrid>
              <a:tr h="877570">
                <a:tc>
                  <a:txBody>
                    <a:bodyPr/>
                    <a:lstStyle/>
                    <a:p>
                      <a:pPr indent="269875" algn="ctr"/>
                      <a:r>
                        <a:rPr lang="en-US" sz="1800" b="1" kern="105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/>
                      <a:r>
                        <a:rPr lang="en-US" sz="1800" b="1" kern="105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/>
                      <a:r>
                        <a:rPr lang="en-US" sz="1800" b="1" kern="105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Ssex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/>
                      <a:r>
                        <a:rPr lang="en-US" sz="1800" b="1" kern="105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Sbirthdate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/>
                      <a:r>
                        <a:rPr lang="en-US" sz="1800" b="1" kern="105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Smajor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1175385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20180001</a:t>
                      </a:r>
                      <a:endParaRPr lang="zh-CN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800" b="1" kern="1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李勇</a:t>
                      </a:r>
                      <a:endParaRPr lang="zh-CN" sz="1800" b="1" kern="10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/>
                      <a:r>
                        <a:rPr lang="zh-CN" sz="1800" b="1" kern="105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2000-3-8</a:t>
                      </a:r>
                      <a:endParaRPr lang="zh-CN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tabLst>
                          <a:tab pos="3769360" algn="l"/>
                        </a:tabLst>
                      </a:pPr>
                      <a:r>
                        <a:rPr lang="zh-CN" sz="1800" b="1" kern="105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信息安全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选择（续）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/>
          </p:cNvSpPr>
          <p:nvPr>
            <p:ph type="body" sz="half" idx="1"/>
          </p:nvPr>
        </p:nvSpPr>
        <p:spPr>
          <a:xfrm>
            <a:off x="1847850" y="1196975"/>
            <a:ext cx="8820150" cy="1528763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2.5]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查询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2001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年之后（包括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2001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年）出生的学生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	     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σ</a:t>
            </a:r>
            <a:r>
              <a:rPr lang="en-US" altLang="zh-CN" sz="2400" b="1" baseline="-30000" dirty="0">
                <a:latin typeface="Arial" panose="020B0604020202020204" pitchFamily="34" charset="0"/>
                <a:ea typeface="宋体" panose="02010600030101010101" pitchFamily="2" charset="-122"/>
              </a:rPr>
              <a:t>Sbirthdate &gt;= 2001-1-1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(Student)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结果：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4" name="Rectangle 131"/>
          <p:cNvSpPr/>
          <p:nvPr/>
        </p:nvSpPr>
        <p:spPr>
          <a:xfrm>
            <a:off x="1524000" y="5459413"/>
            <a:ext cx="9144000" cy="708025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200" b="0" dirty="0"/>
              <a:t> </a:t>
            </a:r>
            <a:endParaRPr lang="en-US" altLang="zh-CN" sz="1000" b="0" dirty="0"/>
          </a:p>
          <a:p>
            <a:pPr marL="0" lvl="0" indent="0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zh-CN" sz="1800" b="0" dirty="0"/>
          </a:p>
        </p:txBody>
      </p:sp>
      <p:graphicFrame>
        <p:nvGraphicFramePr>
          <p:cNvPr id="346390" name="Group 278"/>
          <p:cNvGraphicFramePr>
            <a:graphicFrameLocks noGrp="1"/>
          </p:cNvGraphicFramePr>
          <p:nvPr>
            <p:ph sz="half" idx="1"/>
            <p:custDataLst>
              <p:tags r:id="rId1"/>
            </p:custDataLst>
          </p:nvPr>
        </p:nvGraphicFramePr>
        <p:xfrm>
          <a:off x="1776730" y="2853055"/>
          <a:ext cx="8915400" cy="3514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2905"/>
                <a:gridCol w="1285240"/>
                <a:gridCol w="990600"/>
                <a:gridCol w="1898015"/>
                <a:gridCol w="3088640"/>
              </a:tblGrid>
              <a:tr h="878840"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Ssex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Sbirthdate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Smajor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</a:tr>
              <a:tr h="879475"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20180003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王敏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2001-8-1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计算机科学与技术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877570"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20180005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陈新奇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2001-11-1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信息管理与信息系统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</a:tr>
              <a:tr h="878205"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20180007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王佳佳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2001-12-7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数据科学与大数据技术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笛卡儿积（续）</a:t>
            </a:r>
            <a:endParaRPr lang="en-US" altLang="zh-CN" sz="3600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0" y="838835"/>
            <a:ext cx="12421235" cy="5593080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800" dirty="0"/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元组（</a:t>
            </a:r>
            <a:r>
              <a:rPr lang="en-US" altLang="zh-CN" sz="2800" dirty="0">
                <a:cs typeface="Arial" panose="020B0604020202020204" pitchFamily="34" charset="0"/>
              </a:rPr>
              <a:t>tuple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/>
              <a:t>笛卡儿积中每一个元素（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）叫作一个</a:t>
            </a:r>
            <a:r>
              <a:rPr lang="en-US" altLang="zh-CN" sz="2800" dirty="0"/>
              <a:t>n</a:t>
            </a:r>
            <a:r>
              <a:rPr lang="zh-CN" altLang="en-US" sz="2800" dirty="0"/>
              <a:t>元组（</a:t>
            </a:r>
            <a:r>
              <a:rPr lang="en-US" altLang="zh-CN" sz="2800" dirty="0"/>
              <a:t>n-tuple</a:t>
            </a:r>
            <a:r>
              <a:rPr lang="zh-CN" altLang="en-US" sz="2800" dirty="0"/>
              <a:t>）或简称元组</a:t>
            </a:r>
            <a:endParaRPr lang="en-US" altLang="zh-CN" sz="28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/>
              <a:t>(</a:t>
            </a:r>
            <a:r>
              <a:rPr lang="zh-CN" altLang="en-US" sz="2800" dirty="0"/>
              <a:t>张清玫，计算机科学与技术，李勇</a:t>
            </a:r>
            <a:r>
              <a:rPr lang="en-US" altLang="zh-CN" sz="2800" dirty="0"/>
              <a:t>)</a:t>
            </a:r>
            <a:r>
              <a:rPr lang="zh-CN" altLang="en-US" sz="2800" dirty="0"/>
              <a:t>、</a:t>
            </a:r>
            <a:endParaRPr lang="en-US" altLang="zh-CN" sz="28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/>
              <a:t>(</a:t>
            </a:r>
            <a:r>
              <a:rPr lang="zh-CN" altLang="en-US" sz="2800" dirty="0"/>
              <a:t>张清玫，计算机科学与技术，刘晨</a:t>
            </a:r>
            <a:r>
              <a:rPr lang="en-US" altLang="zh-CN" sz="2800" dirty="0"/>
              <a:t>)  </a:t>
            </a:r>
            <a:r>
              <a:rPr lang="zh-CN" altLang="en-US" sz="2800" dirty="0"/>
              <a:t>等都是元组 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800" dirty="0"/>
              <a:t>   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分量（</a:t>
            </a:r>
            <a:r>
              <a:rPr lang="en-US" altLang="zh-CN" sz="2800" dirty="0">
                <a:cs typeface="Arial" panose="020B0604020202020204" pitchFamily="34" charset="0"/>
              </a:rPr>
              <a:t>Component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/>
              <a:t>笛卡儿积元素（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d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）中的每一个值</a:t>
            </a:r>
            <a:r>
              <a:rPr lang="en-US" altLang="zh-CN" sz="2800" i="1" dirty="0"/>
              <a:t>d</a:t>
            </a:r>
            <a:r>
              <a:rPr lang="en-US" altLang="zh-CN" sz="2800" i="1" baseline="-25000" dirty="0"/>
              <a:t>i </a:t>
            </a:r>
            <a:r>
              <a:rPr lang="zh-CN" altLang="en-US" sz="2800" dirty="0"/>
              <a:t>叫做一个</a:t>
            </a:r>
            <a:r>
              <a:rPr lang="zh-CN" altLang="en-US" sz="2800" dirty="0">
                <a:ea typeface="黑体" panose="02010609060101010101" pitchFamily="49" charset="-122"/>
              </a:rPr>
              <a:t>分量</a:t>
            </a:r>
            <a:endParaRPr lang="zh-CN" altLang="en-US" sz="28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/>
              <a:t>张清玫、计算机科学与技术、李勇、刘晨等都是分量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800" dirty="0"/>
              <a:t>  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 </a:t>
            </a:r>
            <a:r>
              <a:rPr lang="zh-CN" altLang="en-US" dirty="0"/>
              <a:t>投影（</a:t>
            </a:r>
            <a:r>
              <a:rPr lang="en-US" altLang="zh-CN" dirty="0"/>
              <a:t>projection</a:t>
            </a:r>
            <a:r>
              <a:rPr lang="zh-CN" altLang="en-US" dirty="0"/>
              <a:t>） </a:t>
            </a:r>
            <a:endParaRPr lang="zh-CN" altLang="en-US" dirty="0"/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>
          <a:xfrm>
            <a:off x="5080" y="837565"/>
            <a:ext cx="12400915" cy="5549265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noAutofit/>
          </a:bodyPr>
          <a:lstStyle/>
          <a:p>
            <a:pPr lvl="1" algn="just" eaLnBrk="1" hangingPunct="1">
              <a:lnSpc>
                <a:spcPct val="120000"/>
              </a:lnSpc>
            </a:pPr>
            <a:r>
              <a:rPr lang="zh-CN" altLang="en-US" sz="2800" dirty="0" smtClean="0"/>
              <a:t> 从</a:t>
            </a:r>
            <a:r>
              <a:rPr lang="en-US" altLang="zh-CN" sz="2800" i="1" dirty="0"/>
              <a:t>R</a:t>
            </a:r>
            <a:r>
              <a:rPr lang="zh-CN" altLang="en-US" sz="2800" dirty="0"/>
              <a:t>中选择出若干属性列组成新的关系</a:t>
            </a:r>
            <a:endParaRPr lang="zh-CN" altLang="en-US" sz="2800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sz="2800" dirty="0"/>
              <a:t>              </a:t>
            </a:r>
            <a:r>
              <a:rPr lang="en-US" altLang="zh-CN" sz="2800" dirty="0"/>
              <a:t>π</a:t>
            </a:r>
            <a:r>
              <a:rPr lang="en-US" altLang="zh-CN" sz="2800" i="1" baseline="-30000" dirty="0"/>
              <a:t>A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) = { </a:t>
            </a:r>
            <a:r>
              <a:rPr lang="en-US" altLang="zh-CN" sz="2800" i="1" dirty="0"/>
              <a:t>t</a:t>
            </a:r>
            <a:r>
              <a:rPr lang="en-US" altLang="zh-CN" sz="2800" dirty="0"/>
              <a:t>[</a:t>
            </a:r>
            <a:r>
              <a:rPr lang="en-US" altLang="zh-CN" sz="2800" i="1" dirty="0"/>
              <a:t>A</a:t>
            </a:r>
            <a:r>
              <a:rPr lang="en-US" altLang="zh-CN" sz="2800" dirty="0"/>
              <a:t>] | </a:t>
            </a:r>
            <a:r>
              <a:rPr lang="en-US" altLang="zh-CN" sz="2800" i="1" dirty="0"/>
              <a:t>t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R</a:t>
            </a:r>
            <a:r>
              <a:rPr lang="en-US" altLang="zh-CN" sz="2800" dirty="0"/>
              <a:t> }</a:t>
            </a:r>
            <a:endParaRPr lang="en-US" altLang="zh-CN" sz="2800" dirty="0"/>
          </a:p>
          <a:p>
            <a:pPr marL="1162050" lvl="2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800" i="1" dirty="0"/>
              <a:t>		A</a:t>
            </a:r>
            <a:r>
              <a:rPr lang="zh-CN" altLang="en-US" sz="2800" i="1" dirty="0"/>
              <a:t>：</a:t>
            </a:r>
            <a:r>
              <a:rPr lang="en-US" altLang="zh-CN" sz="2800" i="1" dirty="0"/>
              <a:t>R</a:t>
            </a:r>
            <a:r>
              <a:rPr lang="zh-CN" altLang="en-US" sz="2800" dirty="0"/>
              <a:t>中的属性列 </a:t>
            </a:r>
            <a:endParaRPr lang="zh-CN" altLang="en-US" sz="2800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800" dirty="0" smtClean="0"/>
              <a:t> 投影</a:t>
            </a:r>
            <a:r>
              <a:rPr lang="zh-CN" altLang="en-US" sz="2800" dirty="0"/>
              <a:t>操作主要是从列的角度进行运算</a:t>
            </a:r>
            <a:endParaRPr lang="zh-CN" altLang="en-US" sz="2800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sz="2800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sz="2800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sz="2800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800" dirty="0" smtClean="0"/>
              <a:t> 投影</a:t>
            </a:r>
            <a:r>
              <a:rPr lang="zh-CN" altLang="en-US" sz="2800" dirty="0"/>
              <a:t>之后不仅取消了原关系中的某些列，而且还可能取消某些元组（避免重复行）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  <p:grpSp>
        <p:nvGrpSpPr>
          <p:cNvPr id="103428" name="Group 27"/>
          <p:cNvGrpSpPr/>
          <p:nvPr/>
        </p:nvGrpSpPr>
        <p:grpSpPr>
          <a:xfrm>
            <a:off x="2326005" y="3068955"/>
            <a:ext cx="3169920" cy="1735455"/>
            <a:chOff x="1536" y="1584"/>
            <a:chExt cx="1728" cy="1008"/>
          </a:xfrm>
        </p:grpSpPr>
        <p:sp>
          <p:nvSpPr>
            <p:cNvPr id="103429" name="AutoShape 16"/>
            <p:cNvSpPr/>
            <p:nvPr/>
          </p:nvSpPr>
          <p:spPr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0" name="Text Box 17"/>
            <p:cNvSpPr txBox="1"/>
            <p:nvPr/>
          </p:nvSpPr>
          <p:spPr>
            <a:xfrm>
              <a:off x="2352" y="1728"/>
              <a:ext cx="432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1800" dirty="0"/>
                <a:t>π</a:t>
              </a:r>
              <a:endParaRPr lang="en-US" altLang="zh-CN" sz="1800" b="0" dirty="0"/>
            </a:p>
          </p:txBody>
        </p:sp>
        <p:sp>
          <p:nvSpPr>
            <p:cNvPr id="103431" name="Rectangle 19"/>
            <p:cNvSpPr/>
            <p:nvPr/>
          </p:nvSpPr>
          <p:spPr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2" name="Rectangle 20" descr="浅色下对角线"/>
            <p:cNvSpPr/>
            <p:nvPr/>
          </p:nvSpPr>
          <p:spPr>
            <a:xfrm>
              <a:off x="1632" y="1584"/>
              <a:ext cx="96" cy="1008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3" name="Rectangle 21"/>
            <p:cNvSpPr/>
            <p:nvPr/>
          </p:nvSpPr>
          <p:spPr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4" name="Rectangle 22"/>
            <p:cNvSpPr/>
            <p:nvPr/>
          </p:nvSpPr>
          <p:spPr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5" name="Rectangle 23" descr="浅色下对角线"/>
            <p:cNvSpPr/>
            <p:nvPr/>
          </p:nvSpPr>
          <p:spPr>
            <a:xfrm>
              <a:off x="1920" y="1584"/>
              <a:ext cx="96" cy="1008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6" name="Rectangle 24"/>
            <p:cNvSpPr/>
            <p:nvPr/>
          </p:nvSpPr>
          <p:spPr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7" name="Rectangle 25" descr="浅色下对角线"/>
            <p:cNvSpPr/>
            <p:nvPr/>
          </p:nvSpPr>
          <p:spPr>
            <a:xfrm>
              <a:off x="3072" y="1584"/>
              <a:ext cx="96" cy="1008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8" name="Rectangle 26" descr="浅色下对角线"/>
            <p:cNvSpPr/>
            <p:nvPr/>
          </p:nvSpPr>
          <p:spPr>
            <a:xfrm>
              <a:off x="3168" y="1584"/>
              <a:ext cx="96" cy="1008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投影（续）</a:t>
            </a:r>
            <a:endParaRPr lang="zh-CN" altLang="en-US" sz="3600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>
          <a:xfrm>
            <a:off x="20320" y="837565"/>
            <a:ext cx="12402185" cy="1762760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2.6]  </a:t>
            </a:r>
            <a:r>
              <a:rPr lang="zh-CN" altLang="en-US" dirty="0"/>
              <a:t>查询学生的姓名和主修专业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即求</a:t>
            </a:r>
            <a:r>
              <a:rPr lang="en-US" altLang="zh-CN" dirty="0"/>
              <a:t>Student</a:t>
            </a:r>
            <a:r>
              <a:rPr lang="zh-CN" altLang="en-US" dirty="0"/>
              <a:t>关系上学生姓名和主修专业两个属性上的投影 </a:t>
            </a:r>
            <a:r>
              <a:rPr lang="en-US" altLang="zh-CN" dirty="0"/>
              <a:t>π</a:t>
            </a:r>
            <a:r>
              <a:rPr lang="en-US" altLang="zh-CN" baseline="-30000" dirty="0"/>
              <a:t>Sname,Smajor</a:t>
            </a:r>
            <a:r>
              <a:rPr lang="en-US" altLang="zh-CN" dirty="0"/>
              <a:t>(Student)</a:t>
            </a:r>
            <a:endParaRPr lang="en-US" altLang="zh-CN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结果：</a:t>
            </a: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62555" y="2748915"/>
          <a:ext cx="6304915" cy="364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4050"/>
                <a:gridCol w="4380865"/>
              </a:tblGrid>
              <a:tr h="45593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  <a:r>
                        <a:rPr lang="en-US" sz="1800" b="1" kern="105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Sno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专业</a:t>
                      </a: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sz="1800" b="1" kern="105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Smajor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ctr">
                    <a:solidFill>
                      <a:schemeClr val="accent1"/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信息安全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/>
                </a:tc>
              </a:tr>
              <a:tr h="45593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/>
                </a:tc>
              </a:tr>
              <a:tr h="45593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800" b="1" kern="1050" baseline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/>
                </a:tc>
              </a:tr>
              <a:tr h="45593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/>
                </a:tc>
              </a:tr>
              <a:tr h="45593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20180005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信息管理与信息系统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/>
                </a:tc>
              </a:tr>
              <a:tr h="45593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20180006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/>
                </a:tc>
              </a:tr>
              <a:tr h="45593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20180007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indent="0"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投影（续）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75" name="Rectangle 3"/>
          <p:cNvSpPr>
            <a:spLocks noGrp="1"/>
          </p:cNvSpPr>
          <p:nvPr>
            <p:ph type="body" sz="half" idx="1"/>
          </p:nvPr>
        </p:nvSpPr>
        <p:spPr>
          <a:xfrm>
            <a:off x="18415" y="895350"/>
            <a:ext cx="12372975" cy="2073275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normAutofit fontScale="25000" lnSpcReduction="20000"/>
          </a:bodyPr>
          <a:lstStyle/>
          <a:p>
            <a:pPr algn="just" eaLnBrk="1" hangingPunct="1">
              <a:lnSpc>
                <a:spcPct val="140000"/>
              </a:lnSpc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2.7]  </a:t>
            </a: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查询学生关系</a:t>
            </a: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中都主修了哪些专业</a:t>
            </a:r>
            <a:endParaRPr lang="en-US" altLang="zh-CN" sz="1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40000"/>
              </a:lnSpc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即查询</a:t>
            </a:r>
            <a:r>
              <a:rPr lang="zh-CN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关系</a:t>
            </a: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r>
              <a:rPr lang="zh-CN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在主修专业属性上的投影</a:t>
            </a: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π</a:t>
            </a:r>
            <a:r>
              <a:rPr lang="en-US" altLang="zh-CN" sz="11200" b="1" baseline="-30000" dirty="0">
                <a:latin typeface="Arial" panose="020B0604020202020204" pitchFamily="34" charset="0"/>
                <a:ea typeface="宋体" panose="02010600030101010101" pitchFamily="2" charset="-122"/>
              </a:rPr>
              <a:t>Smajor</a:t>
            </a: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(Student)</a:t>
            </a:r>
            <a:endParaRPr lang="en-US" altLang="zh-CN" sz="1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endParaRPr lang="en-US" altLang="zh-CN" sz="1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结果：</a:t>
            </a:r>
            <a:endParaRPr lang="zh-CN" altLang="en-US" sz="11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74365" y="3211830"/>
          <a:ext cx="5344160" cy="316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60"/>
              </a:tblGrid>
              <a:tr h="521970">
                <a:tc>
                  <a:txBody>
                    <a:bodyPr/>
                    <a:lstStyle/>
                    <a:p>
                      <a:pPr indent="269875" algn="l"/>
                      <a:r>
                        <a:rPr lang="zh-CN" sz="2000" b="1" kern="10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专业</a:t>
                      </a:r>
                      <a:r>
                        <a:rPr lang="en-US" sz="2000" b="1" kern="105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Smajor</a:t>
                      </a:r>
                      <a:endParaRPr lang="zh-CN" sz="2000" b="1" kern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9" marR="68589" marT="0" marB="0" anchor="ctr"/>
                </a:tc>
              </a:tr>
              <a:tr h="659765"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sz="2000" b="1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信息安全</a:t>
                      </a:r>
                      <a:endParaRPr lang="zh-CN" sz="2000" b="1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9" marR="68589" marT="0" marB="0"/>
                </a:tc>
              </a:tr>
              <a:tr h="660400"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sz="2000" b="1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计算机科学与技术</a:t>
                      </a:r>
                      <a:endParaRPr lang="zh-CN" sz="2000" b="1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9" marR="68589" marT="0" marB="0"/>
                </a:tc>
              </a:tr>
              <a:tr h="660400"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sz="2000" b="1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信息管理与信息系统</a:t>
                      </a:r>
                      <a:endParaRPr lang="zh-CN" sz="2000" b="1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9" marR="68589" marT="0" marB="0"/>
                </a:tc>
              </a:tr>
              <a:tr h="659765"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sz="2000" b="1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数据科学与大数据技术</a:t>
                      </a:r>
                      <a:endParaRPr lang="zh-CN" sz="2000" b="1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9" marR="68589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连接（</a:t>
            </a:r>
            <a:r>
              <a:rPr lang="en-US" altLang="zh-CN" sz="3600" dirty="0"/>
              <a:t>join</a:t>
            </a:r>
            <a:r>
              <a:rPr lang="zh-CN" altLang="en-US" sz="3600" dirty="0"/>
              <a:t>） </a:t>
            </a:r>
            <a:endParaRPr lang="zh-CN" altLang="en-US" sz="3600" dirty="0"/>
          </a:p>
        </p:txBody>
      </p:sp>
      <p:sp>
        <p:nvSpPr>
          <p:cNvPr id="106499" name="Rectangle 3"/>
          <p:cNvSpPr>
            <a:spLocks noGrp="1"/>
          </p:cNvSpPr>
          <p:nvPr>
            <p:ph idx="1"/>
          </p:nvPr>
        </p:nvSpPr>
        <p:spPr>
          <a:xfrm>
            <a:off x="-17780" y="836930"/>
            <a:ext cx="12449810" cy="5538470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norm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dirty="0"/>
              <a:t>连接也称为</a:t>
            </a:r>
            <a:r>
              <a:rPr lang="en-US" altLang="zh-CN" sz="2800" dirty="0"/>
              <a:t>θ</a:t>
            </a:r>
            <a:r>
              <a:rPr lang="zh-CN" altLang="en-US" sz="2800" dirty="0"/>
              <a:t>连接</a:t>
            </a:r>
            <a:endParaRPr lang="zh-CN" altLang="en-US" sz="2800" dirty="0"/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dirty="0"/>
              <a:t>连接运算的含义</a:t>
            </a:r>
            <a:endParaRPr lang="zh-CN" altLang="en-US" sz="2800" dirty="0"/>
          </a:p>
          <a:p>
            <a:pPr marL="819150" lvl="1" algn="just" eaLnBrk="1" hangingPunct="1">
              <a:lnSpc>
                <a:spcPct val="120000"/>
              </a:lnSpc>
              <a:buNone/>
            </a:pPr>
            <a:r>
              <a:rPr lang="zh-CN" altLang="en-US" sz="2800" dirty="0"/>
              <a:t>从两个关系的笛卡儿积中选取属性间满足一定条件的元组</a:t>
            </a:r>
            <a:endParaRPr lang="zh-CN" altLang="en-US" sz="2800" dirty="0"/>
          </a:p>
          <a:p>
            <a:pPr marL="819150" lvl="1" algn="just" eaLnBrk="1" hangingPunct="1">
              <a:lnSpc>
                <a:spcPct val="120000"/>
              </a:lnSpc>
              <a:buNone/>
            </a:pPr>
            <a:r>
              <a:rPr lang="zh-CN" altLang="en-US" sz="2800" i="1" dirty="0"/>
              <a:t>	</a:t>
            </a:r>
            <a:r>
              <a:rPr lang="zh-CN" altLang="en-US" sz="2800" dirty="0"/>
              <a:t> </a:t>
            </a:r>
            <a:r>
              <a:rPr lang="en-US" altLang="zh-CN" sz="2800" i="1" dirty="0"/>
              <a:t>R         S</a:t>
            </a:r>
            <a:r>
              <a:rPr lang="en-US" altLang="zh-CN" sz="2800" dirty="0"/>
              <a:t> = {          | 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r</a:t>
            </a:r>
            <a:r>
              <a:rPr lang="en-US" altLang="zh-CN" sz="2800" i="1" baseline="-300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 </a:t>
            </a:r>
            <a:r>
              <a:rPr lang="en-US" altLang="zh-CN" sz="2800" i="1" dirty="0"/>
              <a:t>R</a:t>
            </a:r>
            <a:r>
              <a:rPr lang="en-US" altLang="zh-CN" sz="2800" dirty="0"/>
              <a:t>∧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s</a:t>
            </a:r>
            <a:r>
              <a:rPr lang="en-US" altLang="zh-CN" sz="2800" i="1" baseline="-300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S</a:t>
            </a:r>
            <a:r>
              <a:rPr lang="en-US" altLang="zh-CN" sz="2800" dirty="0"/>
              <a:t>∧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r</a:t>
            </a:r>
            <a:r>
              <a:rPr lang="en-US" altLang="zh-CN" sz="2800" dirty="0"/>
              <a:t>[</a:t>
            </a:r>
            <a:r>
              <a:rPr lang="en-US" altLang="zh-CN" sz="2800" i="1" dirty="0"/>
              <a:t>A</a:t>
            </a:r>
            <a:r>
              <a:rPr lang="en-US" altLang="zh-CN" sz="2800" dirty="0"/>
              <a:t>]θ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s</a:t>
            </a:r>
            <a:r>
              <a:rPr lang="en-US" altLang="zh-CN" sz="2800" dirty="0"/>
              <a:t>[</a:t>
            </a:r>
            <a:r>
              <a:rPr lang="en-US" altLang="zh-CN" sz="2800" i="1" dirty="0"/>
              <a:t>B</a:t>
            </a:r>
            <a:r>
              <a:rPr lang="en-US" altLang="zh-CN" sz="2800" dirty="0"/>
              <a:t>] }</a:t>
            </a:r>
            <a:endParaRPr lang="en-US" altLang="zh-CN" sz="2800" dirty="0"/>
          </a:p>
          <a:p>
            <a:pPr marL="819150" lvl="1" algn="just" eaLnBrk="1" hangingPunct="1">
              <a:lnSpc>
                <a:spcPct val="120000"/>
              </a:lnSpc>
              <a:buNone/>
            </a:pPr>
            <a:endParaRPr lang="en-US" altLang="zh-CN" sz="2800" dirty="0"/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800" i="1" dirty="0"/>
              <a:t>A</a:t>
            </a:r>
            <a:r>
              <a:rPr lang="zh-CN" altLang="en-US" sz="2800" dirty="0"/>
              <a:t>和</a:t>
            </a:r>
            <a:r>
              <a:rPr lang="en-US" altLang="zh-CN" sz="2800" i="1" dirty="0"/>
              <a:t>B</a:t>
            </a:r>
            <a:r>
              <a:rPr lang="zh-CN" altLang="en-US" sz="2800" i="1" dirty="0"/>
              <a:t>：</a:t>
            </a:r>
            <a:r>
              <a:rPr lang="zh-CN" altLang="en-US" sz="2800" dirty="0"/>
              <a:t>分别为</a:t>
            </a:r>
            <a:r>
              <a:rPr lang="en-US" altLang="zh-CN" sz="2800" i="1" dirty="0"/>
              <a:t>R</a:t>
            </a:r>
            <a:r>
              <a:rPr lang="zh-CN" altLang="en-US" sz="2800" dirty="0"/>
              <a:t>和</a:t>
            </a:r>
            <a:r>
              <a:rPr lang="en-US" altLang="zh-CN" sz="2800" i="1" dirty="0"/>
              <a:t>S</a:t>
            </a:r>
            <a:r>
              <a:rPr lang="zh-CN" altLang="en-US" sz="2800" dirty="0"/>
              <a:t>上度数相等且可比的属性组</a:t>
            </a:r>
            <a:endParaRPr lang="zh-CN" altLang="en-US" sz="2800" dirty="0"/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800" dirty="0"/>
              <a:t>θ</a:t>
            </a:r>
            <a:r>
              <a:rPr lang="zh-CN" altLang="en-US" sz="2800" dirty="0"/>
              <a:t>：比较运算符 </a:t>
            </a:r>
            <a:endParaRPr lang="zh-CN" altLang="en-US" sz="2800" dirty="0"/>
          </a:p>
          <a:p>
            <a:pPr marL="819150" lvl="1" eaLnBrk="1" hangingPunct="1">
              <a:lnSpc>
                <a:spcPct val="120000"/>
              </a:lnSpc>
            </a:pPr>
            <a:r>
              <a:rPr lang="zh-CN" altLang="en-US" sz="2800" dirty="0"/>
              <a:t>连接运算从</a:t>
            </a:r>
            <a:r>
              <a:rPr lang="en-US" altLang="zh-CN" sz="2800" i="1" dirty="0"/>
              <a:t>R</a:t>
            </a:r>
            <a:r>
              <a:rPr lang="zh-CN" altLang="en-US" sz="2800" dirty="0"/>
              <a:t>和</a:t>
            </a:r>
            <a:r>
              <a:rPr lang="en-US" altLang="zh-CN" sz="2800" i="1" dirty="0"/>
              <a:t>S</a:t>
            </a:r>
            <a:r>
              <a:rPr lang="zh-CN" altLang="en-US" sz="2800" dirty="0"/>
              <a:t>的广义笛卡儿积</a:t>
            </a:r>
            <a:r>
              <a:rPr lang="en-US" altLang="zh-CN" sz="2800" i="1" dirty="0"/>
              <a:t>R</a:t>
            </a:r>
            <a:r>
              <a:rPr lang="en-US" altLang="zh-CN" sz="2800" dirty="0"/>
              <a:t>×</a:t>
            </a:r>
            <a:r>
              <a:rPr lang="en-US" altLang="zh-CN" sz="2800" i="1" dirty="0"/>
              <a:t>S</a:t>
            </a:r>
            <a:r>
              <a:rPr lang="zh-CN" altLang="en-US" sz="2800" dirty="0"/>
              <a:t>中选取</a:t>
            </a:r>
            <a:r>
              <a:rPr lang="en-US" altLang="zh-CN" sz="2800" i="1" dirty="0"/>
              <a:t>R</a:t>
            </a:r>
            <a:r>
              <a:rPr lang="zh-CN" altLang="en-US" sz="2800" dirty="0"/>
              <a:t>关系在</a:t>
            </a:r>
            <a:r>
              <a:rPr lang="en-US" altLang="zh-CN" sz="2800" i="1" dirty="0"/>
              <a:t>A</a:t>
            </a:r>
            <a:r>
              <a:rPr lang="zh-CN" altLang="en-US" sz="2800" dirty="0"/>
              <a:t>属性组上的值与</a:t>
            </a:r>
            <a:r>
              <a:rPr lang="en-US" altLang="zh-CN" sz="2800" i="1" dirty="0"/>
              <a:t>S</a:t>
            </a:r>
            <a:r>
              <a:rPr lang="zh-CN" altLang="en-US" sz="2800" dirty="0"/>
              <a:t>关系在</a:t>
            </a:r>
            <a:r>
              <a:rPr lang="en-US" altLang="zh-CN" sz="2800" i="1" dirty="0"/>
              <a:t>B</a:t>
            </a:r>
            <a:r>
              <a:rPr lang="zh-CN" altLang="en-US" sz="2800" dirty="0"/>
              <a:t>属性组上的值满足比较关系</a:t>
            </a:r>
            <a:r>
              <a:rPr lang="en-US" altLang="zh-CN" sz="2800" dirty="0"/>
              <a:t>θ</a:t>
            </a:r>
            <a:r>
              <a:rPr lang="zh-CN" altLang="en-US" sz="2800" dirty="0"/>
              <a:t>的元组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grpSp>
        <p:nvGrpSpPr>
          <p:cNvPr id="106500" name="Group 16"/>
          <p:cNvGrpSpPr/>
          <p:nvPr/>
        </p:nvGrpSpPr>
        <p:grpSpPr>
          <a:xfrm>
            <a:off x="1125696" y="2756215"/>
            <a:ext cx="914400" cy="685800"/>
            <a:chOff x="1283" y="2299"/>
            <a:chExt cx="576" cy="432"/>
          </a:xfrm>
        </p:grpSpPr>
        <p:sp>
          <p:nvSpPr>
            <p:cNvPr id="106506" name="AutoShape 5"/>
            <p:cNvSpPr/>
            <p:nvPr/>
          </p:nvSpPr>
          <p:spPr>
            <a:xfrm rot="5400000" flipV="1">
              <a:off x="1578" y="2294"/>
              <a:ext cx="82" cy="203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6505" name="Rectangle 10"/>
            <p:cNvSpPr/>
            <p:nvPr/>
          </p:nvSpPr>
          <p:spPr>
            <a:xfrm>
              <a:off x="1283" y="2299"/>
              <a:ext cx="576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i="1" dirty="0"/>
                <a:t> </a:t>
              </a:r>
              <a:r>
                <a:rPr lang="en-US" altLang="zh-CN" sz="1600" i="1" dirty="0"/>
                <a:t>A</a:t>
              </a:r>
              <a:r>
                <a:rPr lang="en-US" altLang="zh-CN" sz="1600" dirty="0"/>
                <a:t>θ</a:t>
              </a:r>
              <a:r>
                <a:rPr lang="en-US" altLang="zh-CN" sz="1600" i="1" dirty="0"/>
                <a:t>B</a:t>
              </a:r>
              <a:endParaRPr lang="en-US" altLang="zh-CN" sz="1600" i="1" dirty="0"/>
            </a:p>
          </p:txBody>
        </p:sp>
      </p:grpSp>
      <p:grpSp>
        <p:nvGrpSpPr>
          <p:cNvPr id="106501" name="Group 12"/>
          <p:cNvGrpSpPr/>
          <p:nvPr/>
        </p:nvGrpSpPr>
        <p:grpSpPr>
          <a:xfrm>
            <a:off x="3072130" y="2708915"/>
            <a:ext cx="609600" cy="374651"/>
            <a:chOff x="2016" y="3187"/>
            <a:chExt cx="384" cy="236"/>
          </a:xfrm>
        </p:grpSpPr>
        <p:sp>
          <p:nvSpPr>
            <p:cNvPr id="106502" name="Text Box 13"/>
            <p:cNvSpPr txBox="1"/>
            <p:nvPr/>
          </p:nvSpPr>
          <p:spPr>
            <a:xfrm>
              <a:off x="2016" y="3249"/>
              <a:ext cx="384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r </a:t>
              </a: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s</a:t>
              </a:r>
              <a:endParaRPr lang="en-US" altLang="zh-CN" sz="1800" baseline="-30000" dirty="0"/>
            </a:p>
          </p:txBody>
        </p:sp>
        <p:sp>
          <p:nvSpPr>
            <p:cNvPr id="106503" name="Freeform 14"/>
            <p:cNvSpPr/>
            <p:nvPr/>
          </p:nvSpPr>
          <p:spPr>
            <a:xfrm>
              <a:off x="2130" y="3187"/>
              <a:ext cx="156" cy="62"/>
            </a:xfrm>
            <a:custGeom>
              <a:avLst/>
              <a:gdLst>
                <a:gd name="txL" fmla="*/ 0 w 156"/>
                <a:gd name="txT" fmla="*/ 0 h 62"/>
                <a:gd name="txR" fmla="*/ 156 w 156"/>
                <a:gd name="txB" fmla="*/ 62 h 62"/>
              </a:gdLst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txL" t="txT" r="txR" b="tx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/>
              <a:t>连接（续）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107523" name="Rectangle 8"/>
          <p:cNvSpPr>
            <a:spLocks noGrp="1"/>
          </p:cNvSpPr>
          <p:nvPr>
            <p:ph idx="1"/>
          </p:nvPr>
        </p:nvSpPr>
        <p:spPr>
          <a:xfrm>
            <a:off x="39370" y="836930"/>
            <a:ext cx="12393930" cy="557847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dirty="0"/>
              <a:t>两类常用连接运算</a:t>
            </a:r>
            <a:endParaRPr lang="zh-CN" altLang="en-US" sz="28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/>
              <a:t>等值连接（</a:t>
            </a:r>
            <a:r>
              <a:rPr lang="en-US" altLang="zh-CN" sz="2800" dirty="0"/>
              <a:t>equijoin</a:t>
            </a:r>
            <a:r>
              <a:rPr lang="zh-CN" altLang="en-US" sz="2800" dirty="0"/>
              <a:t>） </a:t>
            </a:r>
            <a:endParaRPr lang="zh-CN" altLang="en-US" sz="2800" dirty="0"/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800" dirty="0"/>
              <a:t>θ</a:t>
            </a:r>
            <a:r>
              <a:rPr lang="zh-CN" altLang="en-US" sz="2800" dirty="0"/>
              <a:t>为“＝”的连接运算称为等值连接</a:t>
            </a:r>
            <a:endParaRPr lang="en-US" altLang="zh-CN" sz="2800" dirty="0"/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800" dirty="0"/>
              <a:t>从关系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与</a:t>
            </a:r>
            <a:r>
              <a:rPr lang="en-US" altLang="zh-CN" sz="2800" i="1" dirty="0"/>
              <a:t>S</a:t>
            </a:r>
            <a:r>
              <a:rPr lang="zh-CN" altLang="en-US" sz="2800" dirty="0"/>
              <a:t>的广义笛卡儿积中选取</a:t>
            </a:r>
            <a:r>
              <a:rPr lang="en-US" altLang="zh-CN" sz="2800" i="1" dirty="0"/>
              <a:t>A</a:t>
            </a:r>
            <a:r>
              <a:rPr lang="zh-CN" altLang="en-US" sz="2800" dirty="0"/>
              <a:t>、</a:t>
            </a:r>
            <a:r>
              <a:rPr lang="en-US" altLang="zh-CN" sz="2800" i="1" dirty="0"/>
              <a:t>B</a:t>
            </a:r>
            <a:r>
              <a:rPr lang="zh-CN" altLang="en-US" sz="2800" dirty="0"/>
              <a:t>属性值相等的那些元组，即等值连接为：</a:t>
            </a:r>
            <a:endParaRPr lang="en-US" altLang="zh-CN" sz="2800" dirty="0"/>
          </a:p>
          <a:p>
            <a:pPr marL="1162050" lvl="2" eaLnBrk="1" hangingPunct="1">
              <a:buFontTx/>
              <a:buNone/>
            </a:pPr>
            <a:r>
              <a:rPr lang="zh-CN" altLang="en-US" sz="2800" dirty="0"/>
              <a:t>      </a:t>
            </a:r>
            <a:r>
              <a:rPr lang="en-US" altLang="zh-CN" sz="2800" i="1" dirty="0"/>
              <a:t>R    S</a:t>
            </a:r>
            <a:r>
              <a:rPr lang="en-US" altLang="zh-CN" sz="2800" dirty="0"/>
              <a:t> = {       | 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r</a:t>
            </a:r>
            <a:r>
              <a:rPr lang="en-US" altLang="zh-CN" sz="2800" i="1" baseline="-300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R</a:t>
            </a:r>
            <a:r>
              <a:rPr lang="en-US" altLang="zh-CN" sz="2800" dirty="0"/>
              <a:t>∧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S</a:t>
            </a:r>
            <a:r>
              <a:rPr lang="en-US" altLang="zh-CN" sz="2800" dirty="0"/>
              <a:t>∧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r</a:t>
            </a:r>
            <a:r>
              <a:rPr lang="en-US" altLang="zh-CN" sz="2800" dirty="0"/>
              <a:t>[</a:t>
            </a:r>
            <a:r>
              <a:rPr lang="en-US" altLang="zh-CN" sz="2800" i="1" dirty="0"/>
              <a:t>A</a:t>
            </a:r>
            <a:r>
              <a:rPr lang="en-US" altLang="zh-CN" sz="2800" dirty="0"/>
              <a:t>] = 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s</a:t>
            </a:r>
            <a:r>
              <a:rPr lang="en-US" altLang="zh-CN" sz="2800" dirty="0"/>
              <a:t>[</a:t>
            </a:r>
            <a:r>
              <a:rPr lang="en-US" altLang="zh-CN" sz="2800" i="1" dirty="0"/>
              <a:t>B</a:t>
            </a:r>
            <a:r>
              <a:rPr lang="en-US" altLang="zh-CN" sz="2800" dirty="0"/>
              <a:t>] }  </a:t>
            </a:r>
            <a:endParaRPr lang="en-US" altLang="zh-CN" sz="2800" dirty="0"/>
          </a:p>
        </p:txBody>
      </p:sp>
      <p:grpSp>
        <p:nvGrpSpPr>
          <p:cNvPr id="107524" name="Group 9"/>
          <p:cNvGrpSpPr/>
          <p:nvPr/>
        </p:nvGrpSpPr>
        <p:grpSpPr>
          <a:xfrm>
            <a:off x="1523914" y="4365578"/>
            <a:ext cx="1295400" cy="677863"/>
            <a:chOff x="2355" y="9420"/>
            <a:chExt cx="705" cy="363"/>
          </a:xfrm>
        </p:grpSpPr>
        <p:sp>
          <p:nvSpPr>
            <p:cNvPr id="107529" name="AutoShape 10"/>
            <p:cNvSpPr/>
            <p:nvPr/>
          </p:nvSpPr>
          <p:spPr>
            <a:xfrm rot="5400000" flipV="1">
              <a:off x="2642" y="9423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7530" name="Text Box 11"/>
            <p:cNvSpPr txBox="1"/>
            <p:nvPr/>
          </p:nvSpPr>
          <p:spPr>
            <a:xfrm flipV="1">
              <a:off x="2355" y="9420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rot="10800000" vert="eaVert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lnSpc>
                  <a:spcPct val="80000"/>
                </a:lnSpc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zh-CN" sz="2000" b="0" dirty="0"/>
            </a:p>
          </p:txBody>
        </p:sp>
      </p:grpSp>
      <p:sp>
        <p:nvSpPr>
          <p:cNvPr id="107525" name="Rectangle 12"/>
          <p:cNvSpPr/>
          <p:nvPr/>
        </p:nvSpPr>
        <p:spPr>
          <a:xfrm>
            <a:off x="1523914" y="4287520"/>
            <a:ext cx="1143000" cy="872976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600" b="0" i="1" dirty="0"/>
              <a:t>A=B</a:t>
            </a:r>
            <a:endParaRPr lang="en-US" altLang="zh-CN" sz="1600" b="0" i="1" dirty="0"/>
          </a:p>
        </p:txBody>
      </p:sp>
      <p:grpSp>
        <p:nvGrpSpPr>
          <p:cNvPr id="107526" name="Group 16"/>
          <p:cNvGrpSpPr/>
          <p:nvPr/>
        </p:nvGrpSpPr>
        <p:grpSpPr>
          <a:xfrm>
            <a:off x="3143822" y="4365622"/>
            <a:ext cx="574675" cy="363621"/>
            <a:chOff x="2390" y="3199"/>
            <a:chExt cx="384" cy="208"/>
          </a:xfrm>
        </p:grpSpPr>
        <p:sp>
          <p:nvSpPr>
            <p:cNvPr id="107527" name="Text Box 14"/>
            <p:cNvSpPr txBox="1"/>
            <p:nvPr/>
          </p:nvSpPr>
          <p:spPr>
            <a:xfrm>
              <a:off x="2390" y="3249"/>
              <a:ext cx="384" cy="15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r </a:t>
              </a: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s</a:t>
              </a:r>
              <a:endParaRPr lang="en-US" altLang="zh-CN" sz="1800" baseline="-30000" dirty="0"/>
            </a:p>
          </p:txBody>
        </p:sp>
        <p:sp>
          <p:nvSpPr>
            <p:cNvPr id="107528" name="Freeform 15"/>
            <p:cNvSpPr/>
            <p:nvPr/>
          </p:nvSpPr>
          <p:spPr>
            <a:xfrm>
              <a:off x="2504" y="3199"/>
              <a:ext cx="156" cy="62"/>
            </a:xfrm>
            <a:custGeom>
              <a:avLst/>
              <a:gdLst>
                <a:gd name="txL" fmla="*/ 0 w 156"/>
                <a:gd name="txT" fmla="*/ 0 h 62"/>
                <a:gd name="txR" fmla="*/ 156 w 156"/>
                <a:gd name="txB" fmla="*/ 62 h 62"/>
              </a:gdLst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txL" t="txT" r="txR" b="tx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/>
              <a:t>连接（续）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-1905" y="836930"/>
            <a:ext cx="12424410" cy="557085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自然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连接（</a:t>
            </a:r>
            <a:r>
              <a:rPr kumimoji="0" lang="en-US" altLang="zh-CN" sz="2800" b="1" i="0" u="none" strike="noStrike" kern="105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natural join</a:t>
            </a:r>
            <a:r>
              <a:rPr kumimoji="0" lang="zh-CN" altLang="en-US" sz="2800" b="1" i="0" u="none" strike="noStrike" kern="105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自然连接是一种特殊的等值连接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681480" marR="0" lvl="3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两个关系中进行比较的分量必须是同名的属性组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681480" marR="0" lvl="3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在结果中把重复的属性列去掉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自然连接的含义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和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具有相同的属性组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为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的全体属性集合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= {       [U-B] | t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Symbol" panose="05050102010706020507" pitchFamily="18" charset="2"/>
              </a:rPr>
              <a:t>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∧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8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800" b="1" i="0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Symbol" panose="05050102010706020507" pitchFamily="18" charset="2"/>
              </a:rPr>
              <a:t>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∧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8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[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] = 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8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[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] }  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8548" name="AutoShape 5"/>
          <p:cNvSpPr/>
          <p:nvPr/>
        </p:nvSpPr>
        <p:spPr>
          <a:xfrm rot="5400000" flipV="1">
            <a:off x="1632145" y="4377238"/>
            <a:ext cx="228600" cy="228600"/>
          </a:xfrm>
          <a:prstGeom prst="flowChartCollate">
            <a:avLst/>
          </a:prstGeom>
          <a:solidFill>
            <a:srgbClr val="FFFFFF"/>
          </a:solidFill>
          <a:ln w="63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 dirty="0"/>
          </a:p>
        </p:txBody>
      </p:sp>
      <p:grpSp>
        <p:nvGrpSpPr>
          <p:cNvPr id="108549" name="Group 6"/>
          <p:cNvGrpSpPr/>
          <p:nvPr/>
        </p:nvGrpSpPr>
        <p:grpSpPr>
          <a:xfrm>
            <a:off x="2762568" y="4349115"/>
            <a:ext cx="609600" cy="383117"/>
            <a:chOff x="2400" y="3199"/>
            <a:chExt cx="384" cy="188"/>
          </a:xfrm>
        </p:grpSpPr>
        <p:sp>
          <p:nvSpPr>
            <p:cNvPr id="108550" name="Text Box 7"/>
            <p:cNvSpPr txBox="1"/>
            <p:nvPr/>
          </p:nvSpPr>
          <p:spPr>
            <a:xfrm>
              <a:off x="2400" y="3251"/>
              <a:ext cx="384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r </a:t>
              </a: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s</a:t>
              </a:r>
              <a:endParaRPr lang="en-US" altLang="zh-CN" sz="1800" baseline="-30000" dirty="0"/>
            </a:p>
          </p:txBody>
        </p:sp>
        <p:sp>
          <p:nvSpPr>
            <p:cNvPr id="108551" name="Freeform 8"/>
            <p:cNvSpPr/>
            <p:nvPr/>
          </p:nvSpPr>
          <p:spPr>
            <a:xfrm>
              <a:off x="2504" y="3199"/>
              <a:ext cx="156" cy="62"/>
            </a:xfrm>
            <a:custGeom>
              <a:avLst/>
              <a:gdLst>
                <a:gd name="txL" fmla="*/ 0 w 156"/>
                <a:gd name="txT" fmla="*/ 0 h 62"/>
                <a:gd name="txR" fmla="*/ 156 w 156"/>
                <a:gd name="txB" fmla="*/ 62 h 62"/>
              </a:gdLst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txL" t="txT" r="txR" b="tx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>
          <a:xfrm>
            <a:off x="0" y="838835"/>
            <a:ext cx="12432665" cy="5575935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noAutofit/>
          </a:bodyPr>
          <a:lstStyle/>
          <a:p>
            <a:pPr algn="just" eaLnBrk="1" hangingPunct="1"/>
            <a:r>
              <a:rPr lang="zh-CN" altLang="en-US" sz="2700" dirty="0"/>
              <a:t>一般的连接操作是从行的角度进行运算。</a:t>
            </a:r>
            <a:endParaRPr lang="zh-CN" altLang="en-US" sz="2700" dirty="0"/>
          </a:p>
          <a:p>
            <a:pPr algn="just" eaLnBrk="1" hangingPunct="1"/>
            <a:endParaRPr lang="zh-CN" altLang="en-US" sz="2700" dirty="0"/>
          </a:p>
          <a:p>
            <a:pPr algn="just" eaLnBrk="1" hangingPunct="1"/>
            <a:endParaRPr lang="zh-CN" altLang="en-US" sz="2700" dirty="0"/>
          </a:p>
          <a:p>
            <a:pPr algn="just" eaLnBrk="1" hangingPunct="1"/>
            <a:endParaRPr lang="zh-CN" altLang="en-US" sz="2700" dirty="0"/>
          </a:p>
          <a:p>
            <a:pPr algn="just" eaLnBrk="1" hangingPunct="1"/>
            <a:endParaRPr lang="zh-CN" altLang="en-US" sz="2700" dirty="0"/>
          </a:p>
          <a:p>
            <a:pPr eaLnBrk="1" hangingPunct="1">
              <a:buNone/>
            </a:pPr>
            <a:r>
              <a:rPr lang="zh-CN" altLang="en-US" sz="2700" dirty="0"/>
              <a:t>   		</a:t>
            </a:r>
            <a:endParaRPr lang="en-US" altLang="zh-CN" sz="27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700" dirty="0"/>
              <a:t>    </a:t>
            </a:r>
            <a:r>
              <a:rPr lang="zh-CN" altLang="en-US" sz="2700" dirty="0"/>
              <a:t>自然连接还需要取消重复列，所以是同时从行和列的角度进行运算 </a:t>
            </a:r>
            <a:endParaRPr lang="zh-CN" altLang="en-US" sz="2700" dirty="0"/>
          </a:p>
        </p:txBody>
      </p:sp>
      <p:grpSp>
        <p:nvGrpSpPr>
          <p:cNvPr id="109572" name="Group 44"/>
          <p:cNvGrpSpPr/>
          <p:nvPr/>
        </p:nvGrpSpPr>
        <p:grpSpPr>
          <a:xfrm>
            <a:off x="2476500" y="1831975"/>
            <a:ext cx="7071995" cy="2951480"/>
            <a:chOff x="1728" y="1632"/>
            <a:chExt cx="3456" cy="1440"/>
          </a:xfrm>
        </p:grpSpPr>
        <p:grpSp>
          <p:nvGrpSpPr>
            <p:cNvPr id="109573" name="Group 18"/>
            <p:cNvGrpSpPr/>
            <p:nvPr/>
          </p:nvGrpSpPr>
          <p:grpSpPr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109595" name="Rectangle 5"/>
              <p:cNvSpPr/>
              <p:nvPr/>
            </p:nvSpPr>
            <p:spPr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6" name="Rectangle 6" descr="浅色下对角线"/>
              <p:cNvSpPr/>
              <p:nvPr/>
            </p:nvSpPr>
            <p:spPr>
              <a:xfrm>
                <a:off x="1536" y="1728"/>
                <a:ext cx="912" cy="9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7" name="Rectangle 7"/>
              <p:cNvSpPr/>
              <p:nvPr/>
            </p:nvSpPr>
            <p:spPr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8" name="Rectangle 8"/>
              <p:cNvSpPr/>
              <p:nvPr/>
            </p:nvSpPr>
            <p:spPr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9" name="Rectangle 9"/>
              <p:cNvSpPr/>
              <p:nvPr/>
            </p:nvSpPr>
            <p:spPr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600" name="Rectangle 10" descr="浅色下对角线"/>
              <p:cNvSpPr/>
              <p:nvPr/>
            </p:nvSpPr>
            <p:spPr>
              <a:xfrm>
                <a:off x="1536" y="2016"/>
                <a:ext cx="912" cy="9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601" name="Rectangle 11"/>
              <p:cNvSpPr/>
              <p:nvPr/>
            </p:nvSpPr>
            <p:spPr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602" name="Rectangle 12" descr="浅色下对角线"/>
              <p:cNvSpPr/>
              <p:nvPr/>
            </p:nvSpPr>
            <p:spPr>
              <a:xfrm>
                <a:off x="1536" y="2208"/>
                <a:ext cx="912" cy="9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</p:grpSp>
        <p:sp>
          <p:nvSpPr>
            <p:cNvPr id="109574" name="AutoShape 16"/>
            <p:cNvSpPr/>
            <p:nvPr/>
          </p:nvSpPr>
          <p:spPr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grpSp>
          <p:nvGrpSpPr>
            <p:cNvPr id="109575" name="Group 27"/>
            <p:cNvGrpSpPr/>
            <p:nvPr/>
          </p:nvGrpSpPr>
          <p:grpSpPr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109591" name="Rectangle 19"/>
              <p:cNvSpPr/>
              <p:nvPr/>
            </p:nvSpPr>
            <p:spPr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2" name="Rectangle 20" descr="浅色下对角线"/>
              <p:cNvSpPr/>
              <p:nvPr/>
            </p:nvSpPr>
            <p:spPr>
              <a:xfrm>
                <a:off x="1536" y="2640"/>
                <a:ext cx="912" cy="9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3" name="Rectangle 21"/>
              <p:cNvSpPr/>
              <p:nvPr/>
            </p:nvSpPr>
            <p:spPr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4" name="Rectangle 23"/>
              <p:cNvSpPr/>
              <p:nvPr/>
            </p:nvSpPr>
            <p:spPr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</p:grpSp>
        <p:grpSp>
          <p:nvGrpSpPr>
            <p:cNvPr id="109576" name="Group 43"/>
            <p:cNvGrpSpPr/>
            <p:nvPr/>
          </p:nvGrpSpPr>
          <p:grpSpPr>
            <a:xfrm>
              <a:off x="2688" y="2448"/>
              <a:ext cx="1008" cy="432"/>
              <a:chOff x="2688" y="2448"/>
              <a:chExt cx="1008" cy="432"/>
            </a:xfrm>
          </p:grpSpPr>
          <p:grpSp>
            <p:nvGrpSpPr>
              <p:cNvPr id="109587" name="Group 29"/>
              <p:cNvGrpSpPr/>
              <p:nvPr/>
            </p:nvGrpSpPr>
            <p:grpSpPr>
              <a:xfrm>
                <a:off x="2688" y="2496"/>
                <a:ext cx="1008" cy="384"/>
                <a:chOff x="2325" y="6446"/>
                <a:chExt cx="705" cy="367"/>
              </a:xfrm>
            </p:grpSpPr>
            <p:sp>
              <p:nvSpPr>
                <p:cNvPr id="109589" name="AutoShape 30"/>
                <p:cNvSpPr/>
                <p:nvPr/>
              </p:nvSpPr>
              <p:spPr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endParaRPr lang="zh-CN" altLang="en-US" sz="1800" b="0" dirty="0"/>
                </a:p>
              </p:txBody>
            </p:sp>
            <p:sp>
              <p:nvSpPr>
                <p:cNvPr id="109590" name="Text Box 31"/>
                <p:cNvSpPr txBox="1"/>
                <p:nvPr/>
              </p:nvSpPr>
              <p:spPr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lnSpc>
                      <a:spcPct val="80000"/>
                    </a:lnSpc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endParaRPr lang="zh-CN" altLang="zh-CN" sz="600" b="0" dirty="0"/>
                </a:p>
              </p:txBody>
            </p:sp>
          </p:grpSp>
          <p:sp>
            <p:nvSpPr>
              <p:cNvPr id="109588" name="Rectangle 32"/>
              <p:cNvSpPr/>
              <p:nvPr/>
            </p:nvSpPr>
            <p:spPr>
              <a:xfrm>
                <a:off x="2832" y="2448"/>
                <a:ext cx="576" cy="4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i="1" dirty="0"/>
                  <a:t> </a:t>
                </a:r>
                <a:r>
                  <a:rPr lang="en-US" altLang="zh-CN" sz="1600" i="1" dirty="0"/>
                  <a:t>A</a:t>
                </a:r>
                <a:r>
                  <a:rPr lang="en-US" altLang="zh-CN" sz="1600" dirty="0"/>
                  <a:t>θ</a:t>
                </a:r>
                <a:r>
                  <a:rPr lang="en-US" altLang="zh-CN" sz="1600" i="1" dirty="0"/>
                  <a:t>B</a:t>
                </a:r>
                <a:endParaRPr lang="en-US" altLang="zh-CN" sz="1600" i="1" dirty="0"/>
              </a:p>
            </p:txBody>
          </p:sp>
        </p:grpSp>
        <p:sp>
          <p:nvSpPr>
            <p:cNvPr id="109577" name="AutoShape 33"/>
            <p:cNvSpPr/>
            <p:nvPr/>
          </p:nvSpPr>
          <p:spPr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grpSp>
          <p:nvGrpSpPr>
            <p:cNvPr id="109578" name="Group 39"/>
            <p:cNvGrpSpPr/>
            <p:nvPr/>
          </p:nvGrpSpPr>
          <p:grpSpPr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109581" name="Rectangle 13" descr="浅色下对角线"/>
              <p:cNvSpPr/>
              <p:nvPr/>
            </p:nvSpPr>
            <p:spPr>
              <a:xfrm>
                <a:off x="3216" y="2544"/>
                <a:ext cx="912" cy="9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82" name="Rectangle 14" descr="浅色下对角线"/>
              <p:cNvSpPr/>
              <p:nvPr/>
            </p:nvSpPr>
            <p:spPr>
              <a:xfrm>
                <a:off x="3216" y="2448"/>
                <a:ext cx="912" cy="9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83" name="Rectangle 15" descr="浅色下对角线"/>
              <p:cNvSpPr/>
              <p:nvPr/>
            </p:nvSpPr>
            <p:spPr>
              <a:xfrm>
                <a:off x="3216" y="2352"/>
                <a:ext cx="912" cy="9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84" name="Rectangle 35" descr="浅色下对角线"/>
              <p:cNvSpPr/>
              <p:nvPr/>
            </p:nvSpPr>
            <p:spPr>
              <a:xfrm>
                <a:off x="4128" y="2352"/>
                <a:ext cx="528" cy="9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85" name="Rectangle 36" descr="浅色下对角线"/>
              <p:cNvSpPr/>
              <p:nvPr/>
            </p:nvSpPr>
            <p:spPr>
              <a:xfrm>
                <a:off x="4128" y="2448"/>
                <a:ext cx="528" cy="9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86" name="Rectangle 37" descr="浅色下对角线"/>
              <p:cNvSpPr/>
              <p:nvPr/>
            </p:nvSpPr>
            <p:spPr>
              <a:xfrm>
                <a:off x="4128" y="2544"/>
                <a:ext cx="528" cy="9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</p:grpSp>
        <p:sp>
          <p:nvSpPr>
            <p:cNvPr id="109579" name="Text Box 40"/>
            <p:cNvSpPr txBox="1"/>
            <p:nvPr/>
          </p:nvSpPr>
          <p:spPr>
            <a:xfrm>
              <a:off x="1728" y="1632"/>
              <a:ext cx="288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1800" dirty="0"/>
                <a:t>R</a:t>
              </a:r>
              <a:endParaRPr lang="en-US" altLang="zh-CN" sz="1800" b="0" dirty="0"/>
            </a:p>
          </p:txBody>
        </p:sp>
        <p:sp>
          <p:nvSpPr>
            <p:cNvPr id="109580" name="Text Box 41"/>
            <p:cNvSpPr txBox="1"/>
            <p:nvPr/>
          </p:nvSpPr>
          <p:spPr>
            <a:xfrm>
              <a:off x="1920" y="2688"/>
              <a:ext cx="288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1800" dirty="0"/>
                <a:t>S</a:t>
              </a:r>
              <a:endParaRPr lang="en-US" altLang="zh-CN" sz="1800" b="0" dirty="0"/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连接（续）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custDataLst>
              <p:tags r:id="rId1"/>
            </p:custDataLst>
          </p:nvPr>
        </p:nvGraphicFramePr>
        <p:xfrm>
          <a:off x="2557463" y="2835275"/>
          <a:ext cx="30353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1012190"/>
                <a:gridCol w="1011555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</a:t>
                      </a:r>
                      <a:endParaRPr lang="en-US" altLang="zh-CN" sz="28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6</a:t>
                      </a:r>
                      <a:endParaRPr lang="en-US" altLang="zh-CN" sz="28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8</a:t>
                      </a:r>
                      <a:endParaRPr lang="en-US" altLang="zh-CN" sz="28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4</a:t>
                      </a:r>
                      <a:endParaRPr lang="en-US" altLang="zh-CN" sz="28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12</a:t>
                      </a:r>
                      <a:endParaRPr lang="en-US" altLang="zh-CN" sz="2800" b="1" dirty="0"/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  <p:custDataLst>
              <p:tags r:id="rId2"/>
            </p:custDataLst>
          </p:nvPr>
        </p:nvGraphicFramePr>
        <p:xfrm>
          <a:off x="6805613" y="2693988"/>
          <a:ext cx="2112645" cy="256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/>
                <a:gridCol w="1056005"/>
              </a:tblGrid>
              <a:tr h="427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427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3</a:t>
                      </a:r>
                      <a:endParaRPr lang="en-US" altLang="zh-CN" sz="2800" b="1" dirty="0"/>
                    </a:p>
                  </a:txBody>
                  <a:tcPr marL="91472" marR="91472" marT="45748" marB="45748"/>
                </a:tc>
              </a:tr>
              <a:tr h="427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7</a:t>
                      </a:r>
                      <a:endParaRPr lang="en-US" altLang="zh-CN" sz="2800" b="1" dirty="0"/>
                    </a:p>
                  </a:txBody>
                  <a:tcPr marL="91472" marR="91472" marT="45748" marB="45748"/>
                </a:tc>
              </a:tr>
              <a:tr h="427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10</a:t>
                      </a:r>
                      <a:endParaRPr lang="en-US" altLang="zh-CN" sz="2800" b="1" dirty="0"/>
                    </a:p>
                  </a:txBody>
                  <a:tcPr marL="91472" marR="91472" marT="45748" marB="45748"/>
                </a:tc>
              </a:tr>
              <a:tr h="427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2</a:t>
                      </a:r>
                      <a:endParaRPr lang="en-US" altLang="zh-CN" sz="2800" b="1" dirty="0"/>
                    </a:p>
                  </a:txBody>
                  <a:tcPr marL="91472" marR="91472" marT="45748" marB="45748"/>
                </a:tc>
              </a:tr>
              <a:tr h="427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2</a:t>
                      </a:r>
                      <a:endParaRPr lang="en-US" altLang="zh-CN" sz="2800" b="1" dirty="0"/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110644" name="TextBox 7"/>
          <p:cNvSpPr txBox="1"/>
          <p:nvPr/>
        </p:nvSpPr>
        <p:spPr>
          <a:xfrm>
            <a:off x="2711450" y="2273300"/>
            <a:ext cx="4044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/>
              <a:t>R</a:t>
            </a:r>
            <a:endParaRPr lang="en-US" altLang="zh-CN" dirty="0"/>
          </a:p>
        </p:txBody>
      </p:sp>
      <p:sp>
        <p:nvSpPr>
          <p:cNvPr id="110645" name="TextBox 10"/>
          <p:cNvSpPr txBox="1"/>
          <p:nvPr/>
        </p:nvSpPr>
        <p:spPr>
          <a:xfrm>
            <a:off x="7021513" y="2117725"/>
            <a:ext cx="3765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/>
              <a:t>S</a:t>
            </a:r>
            <a:endParaRPr lang="en-US" altLang="zh-CN" dirty="0"/>
          </a:p>
        </p:txBody>
      </p:sp>
      <p:sp>
        <p:nvSpPr>
          <p:cNvPr id="110646" name="Rectangle 3"/>
          <p:cNvSpPr txBox="1"/>
          <p:nvPr/>
        </p:nvSpPr>
        <p:spPr>
          <a:xfrm>
            <a:off x="68580" y="840105"/>
            <a:ext cx="12367260" cy="12776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hlink"/>
              </a:buClr>
              <a:buSzTx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2.8]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关系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和关系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如下所示：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连接（续）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11619" name="Rectangle 3"/>
          <p:cNvSpPr>
            <a:spLocks noGrp="1"/>
          </p:cNvSpPr>
          <p:nvPr>
            <p:ph type="body" sz="half" idx="1"/>
          </p:nvPr>
        </p:nvSpPr>
        <p:spPr>
          <a:xfrm>
            <a:off x="20320" y="862330"/>
            <a:ext cx="12378690" cy="128714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一般连接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R      S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的结果如下： 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1620" name="Group 97"/>
          <p:cNvGrpSpPr/>
          <p:nvPr/>
        </p:nvGrpSpPr>
        <p:grpSpPr>
          <a:xfrm rot="10800000">
            <a:off x="1775143" y="260985"/>
            <a:ext cx="1225550" cy="936625"/>
            <a:chOff x="6431" y="11824"/>
            <a:chExt cx="705" cy="367"/>
          </a:xfrm>
        </p:grpSpPr>
        <p:sp>
          <p:nvSpPr>
            <p:cNvPr id="111666" name="AutoShape 98"/>
            <p:cNvSpPr/>
            <p:nvPr/>
          </p:nvSpPr>
          <p:spPr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1667" name="Text Box 9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lnSpc>
                  <a:spcPct val="80000"/>
                </a:lnSpc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sp>
        <p:nvSpPr>
          <p:cNvPr id="111621" name="Rectangle 100"/>
          <p:cNvSpPr/>
          <p:nvPr/>
        </p:nvSpPr>
        <p:spPr>
          <a:xfrm>
            <a:off x="1775143" y="1125855"/>
            <a:ext cx="990600" cy="6096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8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600" b="0" i="1" dirty="0"/>
              <a:t>C</a:t>
            </a:r>
            <a:r>
              <a:rPr lang="zh-CN" altLang="en-US" sz="1600" b="0" dirty="0"/>
              <a:t>＜</a:t>
            </a:r>
            <a:r>
              <a:rPr lang="en-US" altLang="zh-CN" sz="1600" b="0" i="1" dirty="0"/>
              <a:t>E</a:t>
            </a:r>
            <a:endParaRPr lang="en-US" altLang="zh-CN" sz="1800" b="0" dirty="0"/>
          </a:p>
        </p:txBody>
      </p:sp>
      <p:graphicFrame>
        <p:nvGraphicFramePr>
          <p:cNvPr id="12" name="内容占位符 9"/>
          <p:cNvGraphicFramePr>
            <a:graphicFrameLocks noGrp="1"/>
          </p:cNvGraphicFramePr>
          <p:nvPr>
            <p:ph sz="quarter" idx="1"/>
            <p:custDataLst>
              <p:tags r:id="rId1"/>
            </p:custDataLst>
          </p:nvPr>
        </p:nvGraphicFramePr>
        <p:xfrm>
          <a:off x="1799590" y="2272665"/>
          <a:ext cx="899795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590"/>
                <a:gridCol w="1799590"/>
                <a:gridCol w="1799590"/>
                <a:gridCol w="1799590"/>
                <a:gridCol w="1799590"/>
              </a:tblGrid>
              <a:tr h="522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</a:tr>
              <a:tr h="6851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</a:t>
                      </a:r>
                      <a:endParaRPr lang="en-US" altLang="zh-CN" sz="28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7</a:t>
                      </a:r>
                      <a:endParaRPr lang="en-US" altLang="zh-CN" sz="2800" b="1" dirty="0"/>
                    </a:p>
                  </a:txBody>
                  <a:tcPr marL="91454" marR="91454" marT="45738" marB="45738"/>
                </a:tc>
              </a:tr>
              <a:tr h="684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</a:t>
                      </a:r>
                      <a:endParaRPr lang="en-US" altLang="zh-CN" sz="28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10</a:t>
                      </a:r>
                      <a:endParaRPr lang="en-US" altLang="zh-CN" sz="2800" b="1" dirty="0"/>
                    </a:p>
                  </a:txBody>
                  <a:tcPr marL="91454" marR="91454" marT="45738" marB="45738"/>
                </a:tc>
              </a:tr>
              <a:tr h="6851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6</a:t>
                      </a:r>
                      <a:endParaRPr lang="en-US" altLang="zh-CN" sz="28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7</a:t>
                      </a:r>
                      <a:endParaRPr lang="en-US" altLang="zh-CN" sz="2800" b="1" dirty="0"/>
                    </a:p>
                  </a:txBody>
                  <a:tcPr marL="91454" marR="91454" marT="45738" marB="45738"/>
                </a:tc>
              </a:tr>
              <a:tr h="684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6</a:t>
                      </a:r>
                      <a:endParaRPr lang="en-US" altLang="zh-CN" sz="28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10</a:t>
                      </a:r>
                      <a:endParaRPr lang="en-US" altLang="zh-CN" sz="2800" b="1" dirty="0"/>
                    </a:p>
                  </a:txBody>
                  <a:tcPr marL="91454" marR="91454" marT="45738" marB="45738"/>
                </a:tc>
              </a:tr>
              <a:tr h="6851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8</a:t>
                      </a:r>
                      <a:endParaRPr lang="en-US" altLang="zh-CN" sz="28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10</a:t>
                      </a:r>
                      <a:endParaRPr lang="en-US" altLang="zh-CN" sz="2800" b="1" dirty="0"/>
                    </a:p>
                  </a:txBody>
                  <a:tcPr marL="91454" marR="91454" marT="45738" marB="45738"/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连接（续）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12643" name="Rectangle 3"/>
          <p:cNvSpPr>
            <a:spLocks noGrp="1"/>
          </p:cNvSpPr>
          <p:nvPr>
            <p:ph type="body" sz="half" idx="1"/>
          </p:nvPr>
        </p:nvSpPr>
        <p:spPr>
          <a:xfrm>
            <a:off x="0" y="868680"/>
            <a:ext cx="12466955" cy="105600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等值连接 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     S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的结果如下：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644" name="Group 87"/>
          <p:cNvGrpSpPr/>
          <p:nvPr/>
        </p:nvGrpSpPr>
        <p:grpSpPr>
          <a:xfrm>
            <a:off x="2063433" y="295275"/>
            <a:ext cx="1066800" cy="1447800"/>
            <a:chOff x="3360" y="816"/>
            <a:chExt cx="672" cy="912"/>
          </a:xfrm>
        </p:grpSpPr>
        <p:sp>
          <p:nvSpPr>
            <p:cNvPr id="112683" name="Rectangle 4"/>
            <p:cNvSpPr/>
            <p:nvPr/>
          </p:nvSpPr>
          <p:spPr>
            <a:xfrm>
              <a:off x="3408" y="1344"/>
              <a:ext cx="624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lnSpc>
                  <a:spcPct val="80000"/>
                </a:lnSpc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1600" i="1" dirty="0"/>
                <a:t>R.B=S.B</a:t>
              </a:r>
              <a:endParaRPr lang="en-US" altLang="zh-CN" sz="1800" dirty="0"/>
            </a:p>
          </p:txBody>
        </p:sp>
        <p:grpSp>
          <p:nvGrpSpPr>
            <p:cNvPr id="112684" name="Group 6"/>
            <p:cNvGrpSpPr/>
            <p:nvPr/>
          </p:nvGrpSpPr>
          <p:grpSpPr>
            <a:xfrm rot="10800000">
              <a:off x="3360" y="816"/>
              <a:ext cx="624" cy="576"/>
              <a:chOff x="6431" y="11824"/>
              <a:chExt cx="705" cy="367"/>
            </a:xfrm>
          </p:grpSpPr>
          <p:sp>
            <p:nvSpPr>
              <p:cNvPr id="112685" name="AutoShape 7"/>
              <p:cNvSpPr/>
              <p:nvPr/>
            </p:nvSpPr>
            <p:spPr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2686" name="Text Box 8"/>
              <p:cNvSpPr txBox="1"/>
              <p:nvPr/>
            </p:nvSpPr>
            <p:spPr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600" b="0" i="1" dirty="0"/>
                  <a:t> </a:t>
                </a:r>
                <a:endParaRPr lang="en-US" altLang="zh-CN" sz="1800" b="0" dirty="0"/>
              </a:p>
            </p:txBody>
          </p:sp>
        </p:grpSp>
      </p:grpSp>
      <p:graphicFrame>
        <p:nvGraphicFramePr>
          <p:cNvPr id="12" name="内容占位符 9"/>
          <p:cNvGraphicFramePr>
            <a:graphicFrameLocks noGrp="1"/>
          </p:cNvGraphicFramePr>
          <p:nvPr>
            <p:ph sz="quarter" idx="1"/>
            <p:custDataLst>
              <p:tags r:id="rId1"/>
            </p:custDataLst>
          </p:nvPr>
        </p:nvGraphicFramePr>
        <p:xfrm>
          <a:off x="2137410" y="2141220"/>
          <a:ext cx="8277225" cy="412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445"/>
                <a:gridCol w="1655445"/>
                <a:gridCol w="1655445"/>
                <a:gridCol w="1655445"/>
                <a:gridCol w="1655445"/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altLang="zh-C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</a:tr>
              <a:tr h="8655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</a:t>
                      </a:r>
                      <a:endParaRPr lang="en-US" altLang="zh-CN" sz="28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1</a:t>
                      </a:r>
                      <a:endParaRPr lang="en-US" altLang="zh-CN" sz="28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3</a:t>
                      </a:r>
                      <a:endParaRPr lang="en-US" altLang="zh-CN" sz="2800" b="1" dirty="0"/>
                    </a:p>
                  </a:txBody>
                  <a:tcPr marL="91454" marR="91454" marT="45716" marB="45716"/>
                </a:tc>
              </a:tr>
              <a:tr h="864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6</a:t>
                      </a:r>
                      <a:endParaRPr lang="en-US" altLang="zh-CN" sz="28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2</a:t>
                      </a:r>
                      <a:endParaRPr lang="en-US" altLang="zh-CN" sz="28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7</a:t>
                      </a:r>
                      <a:endParaRPr lang="en-US" altLang="zh-CN" sz="2800" b="1" dirty="0"/>
                    </a:p>
                  </a:txBody>
                  <a:tcPr marL="91454" marR="91454" marT="45716" marB="45716"/>
                </a:tc>
              </a:tr>
              <a:tr h="864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8</a:t>
                      </a:r>
                      <a:endParaRPr lang="en-US" altLang="zh-CN" sz="28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10</a:t>
                      </a:r>
                      <a:endParaRPr lang="en-US" altLang="zh-CN" sz="2800" b="1" dirty="0"/>
                    </a:p>
                  </a:txBody>
                  <a:tcPr marL="91454" marR="91454" marT="45716" marB="45716"/>
                </a:tc>
              </a:tr>
              <a:tr h="864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8</a:t>
                      </a:r>
                      <a:endParaRPr lang="en-US" altLang="zh-CN" sz="28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r>
                        <a:rPr lang="en-US" altLang="zh-CN" sz="2800" b="1" baseline="-25000" dirty="0"/>
                        <a:t>3</a:t>
                      </a:r>
                      <a:endParaRPr lang="en-US" altLang="zh-CN" sz="28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2</a:t>
                      </a:r>
                      <a:endParaRPr lang="en-US" altLang="zh-CN" sz="2800" b="1" dirty="0"/>
                    </a:p>
                  </a:txBody>
                  <a:tcPr marL="91454" marR="91454" marT="45716" marB="45716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011be2b-ed33-4f8a-976d-93440c28578a}"/>
</p:tagLst>
</file>

<file path=ppt/tags/tag10.xml><?xml version="1.0" encoding="utf-8"?>
<p:tagLst xmlns:p="http://schemas.openxmlformats.org/presentationml/2006/main">
  <p:tag name="KSO_WM_UNIT_TABLE_BEAUTIFY" val="smartTable{c988cce4-0216-4631-8b46-e87cfff0e30d}"/>
  <p:tag name="TABLE_ENDDRAG_ORIGIN_RECT" val="701*276"/>
  <p:tag name="TABLE_ENDDRAG_RECT" val="139*224*702*276"/>
</p:tagLst>
</file>

<file path=ppt/tags/tag11.xml><?xml version="1.0" encoding="utf-8"?>
<p:tagLst xmlns:p="http://schemas.openxmlformats.org/presentationml/2006/main">
  <p:tag name="KSO_WM_UNIT_TABLE_BEAUTIFY" val="smartTable{2fbdd6fd-3a34-4e03-b5d4-d5480b4d4580}"/>
  <p:tag name="TABLE_ENDDRAG_ORIGIN_RECT" val="496*286"/>
  <p:tag name="TABLE_ENDDRAG_RECT" val="209*216*496*287"/>
</p:tagLst>
</file>

<file path=ppt/tags/tag12.xml><?xml version="1.0" encoding="utf-8"?>
<p:tagLst xmlns:p="http://schemas.openxmlformats.org/presentationml/2006/main">
  <p:tag name="TABLE_ENDDRAG_ORIGIN_RECT" val="394*203"/>
  <p:tag name="TABLE_ENDDRAG_RECT" val="275*298*394*203"/>
</p:tagLst>
</file>

<file path=ppt/tags/tag13.xml><?xml version="1.0" encoding="utf-8"?>
<p:tagLst xmlns:p="http://schemas.openxmlformats.org/presentationml/2006/main">
  <p:tag name="KSO_WM_UNIT_TABLE_BEAUTIFY" val="smartTable{9c3b05ba-5eb9-4a3c-b0ee-1898da79c640}"/>
</p:tagLst>
</file>

<file path=ppt/tags/tag14.xml><?xml version="1.0" encoding="utf-8"?>
<p:tagLst xmlns:p="http://schemas.openxmlformats.org/presentationml/2006/main">
  <p:tag name="KSO_WM_UNIT_TABLE_BEAUTIFY" val="smartTable{3970ce56-828c-4123-b1b1-f9723e2e6e11}"/>
</p:tagLst>
</file>

<file path=ppt/tags/tag15.xml><?xml version="1.0" encoding="utf-8"?>
<p:tagLst xmlns:p="http://schemas.openxmlformats.org/presentationml/2006/main">
  <p:tag name="KSO_WM_UNIT_TABLE_BEAUTIFY" val="smartTable{5179e640-0a7d-4e7b-b136-107204cf2dca}"/>
  <p:tag name="TABLE_ENDDRAG_ORIGIN_RECT" val="708*310"/>
  <p:tag name="TABLE_ENDDRAG_RECT" val="141*178*708*310"/>
</p:tagLst>
</file>

<file path=ppt/tags/tag16.xml><?xml version="1.0" encoding="utf-8"?>
<p:tagLst xmlns:p="http://schemas.openxmlformats.org/presentationml/2006/main">
  <p:tag name="KSO_WM_UNIT_TABLE_BEAUTIFY" val="smartTable{5ff0a8c6-88ed-402a-b001-072c2de3df39}"/>
  <p:tag name="TABLE_ENDDRAG_ORIGIN_RECT" val="651*324"/>
  <p:tag name="TABLE_ENDDRAG_RECT" val="168*168*651*324"/>
</p:tagLst>
</file>

<file path=ppt/tags/tag17.xml><?xml version="1.0" encoding="utf-8"?>
<p:tagLst xmlns:p="http://schemas.openxmlformats.org/presentationml/2006/main">
  <p:tag name="KSO_WM_UNIT_TABLE_BEAUTIFY" val="smartTable{8a86f229-2271-45d6-84b4-5a27e9bce3f6}"/>
  <p:tag name="TABLE_ENDDRAG_ORIGIN_RECT" val="584*296"/>
  <p:tag name="TABLE_ENDDRAG_RECT" val="162*157*584*296"/>
</p:tagLst>
</file>

<file path=ppt/tags/tag18.xml><?xml version="1.0" encoding="utf-8"?>
<p:tagLst xmlns:p="http://schemas.openxmlformats.org/presentationml/2006/main">
  <p:tag name="KSO_WM_UNIT_TABLE_BEAUTIFY" val="smartTable{53141420-63f1-4a4c-baf1-6b3a0e666c71}"/>
</p:tagLst>
</file>

<file path=ppt/tags/tag19.xml><?xml version="1.0" encoding="utf-8"?>
<p:tagLst xmlns:p="http://schemas.openxmlformats.org/presentationml/2006/main">
  <p:tag name="KSO_WM_UNIT_TABLE_BEAUTIFY" val="smartTable{76ac3f2b-3e31-4f51-b8b7-210293452dd2}"/>
  <p:tag name="TABLE_ENDDRAG_ORIGIN_RECT" val="367*284"/>
  <p:tag name="TABLE_ENDDRAG_RECT" val="106*151*367*284"/>
</p:tagLst>
</file>

<file path=ppt/tags/tag2.xml><?xml version="1.0" encoding="utf-8"?>
<p:tagLst xmlns:p="http://schemas.openxmlformats.org/presentationml/2006/main">
  <p:tag name="KSO_WM_UNIT_TABLE_BEAUTIFY" val="smartTable{0dbecc09-aeb5-446e-a34f-2bf8a57b1aef}"/>
</p:tagLst>
</file>

<file path=ppt/tags/tag20.xml><?xml version="1.0" encoding="utf-8"?>
<p:tagLst xmlns:p="http://schemas.openxmlformats.org/presentationml/2006/main">
  <p:tag name="KSO_WM_UNIT_TABLE_BEAUTIFY" val="smartTable{089556a3-dd8e-47c6-a56e-fed4e5a5df76}"/>
  <p:tag name="TABLE_ENDDRAG_ORIGIN_RECT" val="350*279"/>
  <p:tag name="TABLE_ENDDRAG_RECT" val="497*156*350*279"/>
</p:tagLst>
</file>

<file path=ppt/tags/tag21.xml><?xml version="1.0" encoding="utf-8"?>
<p:tagLst xmlns:p="http://schemas.openxmlformats.org/presentationml/2006/main">
  <p:tag name="KSO_WM_UNIT_TABLE_BEAUTIFY" val="smartTable{4f7df053-64ca-4861-8019-ab8e15ca7d05}"/>
</p:tagLst>
</file>

<file path=ppt/tags/tag22.xml><?xml version="1.0" encoding="utf-8"?>
<p:tagLst xmlns:p="http://schemas.openxmlformats.org/presentationml/2006/main">
  <p:tag name="KSO_WPP_MARK_KEY" val="d54bab3f-7d02-440c-8822-3c00c14280fc"/>
  <p:tag name="COMMONDATA" val="eyJoZGlkIjoiMjBlNmRkZWZmMTQwMTBjMGE3ZTk3ODQxMzE1MjM5NzkifQ=="/>
</p:tagLst>
</file>

<file path=ppt/tags/tag3.xml><?xml version="1.0" encoding="utf-8"?>
<p:tagLst xmlns:p="http://schemas.openxmlformats.org/presentationml/2006/main">
  <p:tag name="KSO_WM_UNIT_TABLE_BEAUTIFY" val="smartTable{1b6fb4fe-89df-44ae-a202-96cb709555d9}"/>
</p:tagLst>
</file>

<file path=ppt/tags/tag4.xml><?xml version="1.0" encoding="utf-8"?>
<p:tagLst xmlns:p="http://schemas.openxmlformats.org/presentationml/2006/main">
  <p:tag name="KSO_WM_UNIT_TABLE_BEAUTIFY" val="smartTable{a7e058da-f200-4eba-9b98-a5c4db17265c}"/>
</p:tagLst>
</file>

<file path=ppt/tags/tag5.xml><?xml version="1.0" encoding="utf-8"?>
<p:tagLst xmlns:p="http://schemas.openxmlformats.org/presentationml/2006/main">
  <p:tag name="KSO_WM_UNIT_TABLE_BEAUTIFY" val="smartTable{a8375911-bbfa-4aac-816e-fb257eb96314}"/>
</p:tagLst>
</file>

<file path=ppt/tags/tag6.xml><?xml version="1.0" encoding="utf-8"?>
<p:tagLst xmlns:p="http://schemas.openxmlformats.org/presentationml/2006/main">
  <p:tag name="KSO_WM_UNIT_TABLE_BEAUTIFY" val="smartTable{72cf16b3-294d-4331-b0c9-2010d4d94e77}"/>
  <p:tag name="TABLE_ENDDRAG_ORIGIN_RECT" val="688*301"/>
  <p:tag name="TABLE_ENDDRAG_RECT" val="156*202*688*301"/>
</p:tagLst>
</file>

<file path=ppt/tags/tag7.xml><?xml version="1.0" encoding="utf-8"?>
<p:tagLst xmlns:p="http://schemas.openxmlformats.org/presentationml/2006/main">
  <p:tag name="KSO_WM_UNIT_TABLE_BEAUTIFY" val="smartTable{4fbb3551-c558-4ab9-861c-0a405bb1b579}"/>
  <p:tag name="TABLE_ENDDRAG_ORIGIN_RECT" val="630*356"/>
  <p:tag name="TABLE_ENDDRAG_RECT" val="194*139*630*356"/>
</p:tagLst>
</file>

<file path=ppt/tags/tag8.xml><?xml version="1.0" encoding="utf-8"?>
<p:tagLst xmlns:p="http://schemas.openxmlformats.org/presentationml/2006/main">
  <p:tag name="KSO_WM_UNIT_TABLE_BEAUTIFY" val="smartTable{c09b18d1-601f-4a86-9bf9-53c6d58356be}"/>
  <p:tag name="TABLE_ENDDRAG_ORIGIN_RECT" val="696*377"/>
  <p:tag name="TABLE_ENDDRAG_RECT" val="173*125*696*377"/>
</p:tagLst>
</file>

<file path=ppt/tags/tag9.xml><?xml version="1.0" encoding="utf-8"?>
<p:tagLst xmlns:p="http://schemas.openxmlformats.org/presentationml/2006/main">
  <p:tag name="KSO_WM_UNIT_TABLE_BEAUTIFY" val="smartTable{f1f21d93-379f-4c23-8e0e-3b5dec46ea85}"/>
  <p:tag name="TABLE_ENDDRAG_ORIGIN_RECT" val="666*161"/>
  <p:tag name="TABLE_ENDDRAG_RECT" val="198*305*666*16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15156</Words>
  <Application>WPS 演示</Application>
  <PresentationFormat>宽屏</PresentationFormat>
  <Paragraphs>2751</Paragraphs>
  <Slides>118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118</vt:i4>
      </vt:variant>
    </vt:vector>
  </HeadingPairs>
  <TitlesOfParts>
    <vt:vector size="137" baseType="lpstr">
      <vt:lpstr>Arial</vt:lpstr>
      <vt:lpstr>宋体</vt:lpstr>
      <vt:lpstr>Wingdings</vt:lpstr>
      <vt:lpstr>Times New Roman</vt:lpstr>
      <vt:lpstr>华文琥珀</vt:lpstr>
      <vt:lpstr>Calibri</vt:lpstr>
      <vt:lpstr>黑体</vt:lpstr>
      <vt:lpstr>Times-Roman</vt:lpstr>
      <vt:lpstr>隶书</vt:lpstr>
      <vt:lpstr>Symbol</vt:lpstr>
      <vt:lpstr>等线 Light</vt:lpstr>
      <vt:lpstr>等线</vt:lpstr>
      <vt:lpstr>微软雅黑</vt:lpstr>
      <vt:lpstr>Arial Unicode MS</vt:lpstr>
      <vt:lpstr>Times New Roman</vt:lpstr>
      <vt:lpstr>Courier New</vt:lpstr>
      <vt:lpstr>Arial</vt:lpstr>
      <vt:lpstr>Office 主题​​</vt:lpstr>
      <vt:lpstr>Equation.3</vt:lpstr>
      <vt:lpstr>PowerPoint 演示文稿</vt:lpstr>
      <vt:lpstr>关系模型</vt:lpstr>
      <vt:lpstr>第2章 关系数据库</vt:lpstr>
      <vt:lpstr>2.1  关系模型的数据结构及形式化定义</vt:lpstr>
      <vt:lpstr>2.1.1 关系</vt:lpstr>
      <vt:lpstr>关系（续）</vt:lpstr>
      <vt:lpstr>1. 域（domain）</vt:lpstr>
      <vt:lpstr>2. 笛卡儿积（Cartesian product）</vt:lpstr>
      <vt:lpstr>笛卡儿积（续）</vt:lpstr>
      <vt:lpstr>笛卡儿积（续）</vt:lpstr>
      <vt:lpstr>笛卡儿积（续）</vt:lpstr>
      <vt:lpstr>笛卡儿积（续）</vt:lpstr>
      <vt:lpstr>PowerPoint 演示文稿</vt:lpstr>
      <vt:lpstr>3. 关系（relation）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基本关系的性质（续）</vt:lpstr>
      <vt:lpstr>2.1  关系数据结构</vt:lpstr>
      <vt:lpstr>2.1.2  关系模式</vt:lpstr>
      <vt:lpstr>1．什么是关系模式</vt:lpstr>
      <vt:lpstr>2．定义关系模式</vt:lpstr>
      <vt:lpstr>定义关系模式 （续）</vt:lpstr>
      <vt:lpstr>定义关系模式 （续）</vt:lpstr>
      <vt:lpstr>定义关系模式 （续）</vt:lpstr>
      <vt:lpstr>定义关系模式 （续）</vt:lpstr>
      <vt:lpstr>3.  关系模式与关系</vt:lpstr>
      <vt:lpstr>2.1  关系数据结构</vt:lpstr>
      <vt:lpstr>2.1.3  关系数据库</vt:lpstr>
      <vt:lpstr>关系数据库（续）</vt:lpstr>
      <vt:lpstr>关系数据库（续）</vt:lpstr>
      <vt:lpstr>关系数据库（续）</vt:lpstr>
      <vt:lpstr>关系数据库（续）</vt:lpstr>
      <vt:lpstr>2.1  关系数据结构</vt:lpstr>
      <vt:lpstr>2.1.4   关系模型的存储结构</vt:lpstr>
      <vt:lpstr>第2章 关系数据库</vt:lpstr>
      <vt:lpstr>2.2.1 基本的关系操作</vt:lpstr>
      <vt:lpstr>2.2.2 关系数据语言的分类</vt:lpstr>
      <vt:lpstr>第2章 关系数据库</vt:lpstr>
      <vt:lpstr>关系的完整性</vt:lpstr>
      <vt:lpstr>2.3 关系的完整性</vt:lpstr>
      <vt:lpstr>2.3.1 实体完整性</vt:lpstr>
      <vt:lpstr>实体完整性（续）</vt:lpstr>
      <vt:lpstr>2.3  关系的完整性</vt:lpstr>
      <vt:lpstr>2.3.2 参照完整性</vt:lpstr>
      <vt:lpstr>1. 关系间的引用</vt:lpstr>
      <vt:lpstr>关系间的引用（续）</vt:lpstr>
      <vt:lpstr>关系间的引用（续）</vt:lpstr>
      <vt:lpstr>2．外码（foreign key）</vt:lpstr>
      <vt:lpstr>外码（续）</vt:lpstr>
      <vt:lpstr>外码（续）</vt:lpstr>
      <vt:lpstr>外码（续）</vt:lpstr>
      <vt:lpstr>外码（续）</vt:lpstr>
      <vt:lpstr>3. 参照完整性约束</vt:lpstr>
      <vt:lpstr>参照完整性约束（续）</vt:lpstr>
      <vt:lpstr>参照完整性约束（续）</vt:lpstr>
      <vt:lpstr>参照完整性约束（续）</vt:lpstr>
      <vt:lpstr>2.3 关系的完整性</vt:lpstr>
      <vt:lpstr>2.3.3 用户定义的完整性</vt:lpstr>
      <vt:lpstr>用户定义的完整性（续）</vt:lpstr>
      <vt:lpstr>第2章 关系数据库</vt:lpstr>
      <vt:lpstr>2.4 关系代数</vt:lpstr>
      <vt:lpstr>2.4 关系代数</vt:lpstr>
      <vt:lpstr>2.4 关系代数</vt:lpstr>
      <vt:lpstr>（1） 并（union）</vt:lpstr>
      <vt:lpstr>并（续）</vt:lpstr>
      <vt:lpstr>（2）差（difference）</vt:lpstr>
      <vt:lpstr>差（续）</vt:lpstr>
      <vt:lpstr>（3） 交（intersection）</vt:lpstr>
      <vt:lpstr>交 （续）</vt:lpstr>
      <vt:lpstr>（4） 笛卡儿积（Cartesian product）</vt:lpstr>
      <vt:lpstr>笛卡儿积 （续）</vt:lpstr>
      <vt:lpstr>2.4 关系代数</vt:lpstr>
      <vt:lpstr>2.4.2 专门的关系运算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1. 选择（selection） </vt:lpstr>
      <vt:lpstr>选择（续）</vt:lpstr>
      <vt:lpstr>选择（续）</vt:lpstr>
      <vt:lpstr>选择（续）</vt:lpstr>
      <vt:lpstr>2. 投影（projection） </vt:lpstr>
      <vt:lpstr>投影（续）</vt:lpstr>
      <vt:lpstr>投影（续）</vt:lpstr>
      <vt:lpstr>3. 连接（join） </vt:lpstr>
      <vt:lpstr> 连接（续） </vt:lpstr>
      <vt:lpstr> 连接（续） 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4. 除（division） </vt:lpstr>
      <vt:lpstr>除运算（续）</vt:lpstr>
      <vt:lpstr>除运算（续）</vt:lpstr>
      <vt:lpstr>除运算（续）</vt:lpstr>
      <vt:lpstr>除运算（续）</vt:lpstr>
      <vt:lpstr>综合举例</vt:lpstr>
      <vt:lpstr>综合举例（续）</vt:lpstr>
      <vt:lpstr>小结 </vt:lpstr>
      <vt:lpstr>第2章 关系数据库</vt:lpstr>
      <vt:lpstr>本章小结</vt:lpstr>
      <vt:lpstr>本章小结（续）</vt:lpstr>
      <vt:lpstr>本章小结（续）</vt:lpstr>
      <vt:lpstr>本章小结（续）</vt:lpstr>
      <vt:lpstr>本章小结（续）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jiao</dc:creator>
  <cp:lastModifiedBy>阿缅</cp:lastModifiedBy>
  <cp:revision>550</cp:revision>
  <cp:lastPrinted>2021-10-28T01:53:00Z</cp:lastPrinted>
  <dcterms:created xsi:type="dcterms:W3CDTF">2021-11-04T03:01:00Z</dcterms:created>
  <dcterms:modified xsi:type="dcterms:W3CDTF">2023-09-07T07:50:43Z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4337A13AC07445B38C0B0611B1BFCF31</vt:lpwstr>
  </property>
  <property fmtid="{D5CDD505-2E9C-101B-9397-08002B2CF9AE}" pid="3" name="KSOProductBuildVer">
    <vt:lpwstr>2052-11.1.0.14309</vt:lpwstr>
  </property>
</Properties>
</file>