
<file path=[Content_Types].xml><?xml version="1.0" encoding="utf-8"?>
<Types xmlns="http://schemas.openxmlformats.org/package/2006/content-types">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6"/>
  </p:notesMasterIdLst>
  <p:sldIdLst>
    <p:sldId id="1150" r:id="rId5"/>
    <p:sldId id="496" r:id="rId7"/>
    <p:sldId id="445" r:id="rId8"/>
    <p:sldId id="491" r:id="rId9"/>
    <p:sldId id="581" r:id="rId10"/>
    <p:sldId id="582" r:id="rId11"/>
    <p:sldId id="583" r:id="rId12"/>
    <p:sldId id="584" r:id="rId13"/>
    <p:sldId id="585" r:id="rId14"/>
    <p:sldId id="586" r:id="rId15"/>
    <p:sldId id="588" r:id="rId16"/>
    <p:sldId id="589" r:id="rId17"/>
    <p:sldId id="590" r:id="rId18"/>
    <p:sldId id="457" r:id="rId19"/>
    <p:sldId id="591" r:id="rId20"/>
    <p:sldId id="592" r:id="rId21"/>
    <p:sldId id="593" r:id="rId22"/>
    <p:sldId id="594" r:id="rId23"/>
    <p:sldId id="462" r:id="rId24"/>
    <p:sldId id="595" r:id="rId25"/>
    <p:sldId id="464" r:id="rId26"/>
    <p:sldId id="596" r:id="rId27"/>
    <p:sldId id="597" r:id="rId28"/>
    <p:sldId id="598" r:id="rId29"/>
    <p:sldId id="599" r:id="rId30"/>
    <p:sldId id="600" r:id="rId31"/>
    <p:sldId id="601" r:id="rId32"/>
    <p:sldId id="486" r:id="rId33"/>
    <p:sldId id="602" r:id="rId34"/>
    <p:sldId id="603" r:id="rId35"/>
    <p:sldId id="604" r:id="rId36"/>
    <p:sldId id="605" r:id="rId37"/>
    <p:sldId id="478" r:id="rId38"/>
    <p:sldId id="479" r:id="rId39"/>
    <p:sldId id="480" r:id="rId40"/>
    <p:sldId id="482" r:id="rId41"/>
    <p:sldId id="481" r:id="rId42"/>
    <p:sldId id="500" r:id="rId43"/>
    <p:sldId id="501" r:id="rId44"/>
    <p:sldId id="606" r:id="rId45"/>
    <p:sldId id="390" r:id="rId46"/>
    <p:sldId id="391" r:id="rId47"/>
    <p:sldId id="396" r:id="rId48"/>
    <p:sldId id="397" r:id="rId49"/>
    <p:sldId id="398" r:id="rId50"/>
    <p:sldId id="568" r:id="rId51"/>
    <p:sldId id="1151" r:id="rId52"/>
    <p:sldId id="575" r:id="rId53"/>
    <p:sldId id="399" r:id="rId54"/>
    <p:sldId id="1152" r:id="rId55"/>
    <p:sldId id="400" r:id="rId56"/>
    <p:sldId id="1153" r:id="rId57"/>
    <p:sldId id="402" r:id="rId58"/>
    <p:sldId id="403" r:id="rId59"/>
    <p:sldId id="607" r:id="rId60"/>
    <p:sldId id="405" r:id="rId61"/>
    <p:sldId id="1154" r:id="rId62"/>
    <p:sldId id="407" r:id="rId63"/>
    <p:sldId id="572" r:id="rId64"/>
    <p:sldId id="608" r:id="rId65"/>
    <p:sldId id="1155" r:id="rId66"/>
    <p:sldId id="411" r:id="rId67"/>
    <p:sldId id="412" r:id="rId68"/>
    <p:sldId id="413" r:id="rId69"/>
    <p:sldId id="415" r:id="rId70"/>
    <p:sldId id="416" r:id="rId71"/>
    <p:sldId id="417" r:id="rId72"/>
    <p:sldId id="418" r:id="rId73"/>
    <p:sldId id="419" r:id="rId74"/>
    <p:sldId id="420" r:id="rId75"/>
    <p:sldId id="609" r:id="rId76"/>
    <p:sldId id="576" r:id="rId77"/>
    <p:sldId id="423" r:id="rId78"/>
    <p:sldId id="424" r:id="rId79"/>
    <p:sldId id="474" r:id="rId80"/>
    <p:sldId id="426" r:id="rId81"/>
    <p:sldId id="429" r:id="rId82"/>
    <p:sldId id="430" r:id="rId83"/>
    <p:sldId id="573" r:id="rId84"/>
    <p:sldId id="431" r:id="rId85"/>
    <p:sldId id="475" r:id="rId86"/>
    <p:sldId id="434" r:id="rId87"/>
    <p:sldId id="574" r:id="rId88"/>
    <p:sldId id="435" r:id="rId89"/>
    <p:sldId id="436" r:id="rId90"/>
    <p:sldId id="437" r:id="rId91"/>
    <p:sldId id="438" r:id="rId92"/>
    <p:sldId id="578" r:id="rId93"/>
    <p:sldId id="439" r:id="rId94"/>
    <p:sldId id="440" r:id="rId95"/>
    <p:sldId id="476" r:id="rId96"/>
    <p:sldId id="442" r:id="rId97"/>
    <p:sldId id="567" r:id="rId98"/>
    <p:sldId id="443" r:id="rId99"/>
    <p:sldId id="446" r:id="rId100"/>
    <p:sldId id="447" r:id="rId101"/>
    <p:sldId id="448" r:id="rId102"/>
    <p:sldId id="449" r:id="rId103"/>
    <p:sldId id="450" r:id="rId104"/>
    <p:sldId id="451" r:id="rId105"/>
    <p:sldId id="452" r:id="rId106"/>
    <p:sldId id="453" r:id="rId107"/>
    <p:sldId id="454" r:id="rId108"/>
    <p:sldId id="455" r:id="rId109"/>
    <p:sldId id="456" r:id="rId110"/>
    <p:sldId id="458" r:id="rId111"/>
    <p:sldId id="459" r:id="rId112"/>
    <p:sldId id="610" r:id="rId113"/>
    <p:sldId id="461" r:id="rId114"/>
    <p:sldId id="579" r:id="rId115"/>
    <p:sldId id="463" r:id="rId116"/>
    <p:sldId id="611" r:id="rId117"/>
    <p:sldId id="465" r:id="rId118"/>
    <p:sldId id="466" r:id="rId119"/>
    <p:sldId id="467" r:id="rId120"/>
    <p:sldId id="469" r:id="rId121"/>
  </p:sldIdLst>
  <p:sldSz cx="12192000" cy="6858000"/>
  <p:notesSz cx="6833870" cy="9979025"/>
  <p:custDataLst>
    <p:tags r:id="rId125"/>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34"/>
    <p:restoredTop sz="94651"/>
  </p:normalViewPr>
  <p:slideViewPr>
    <p:cSldViewPr snapToObjects="1" showGuides="1">
      <p:cViewPr varScale="1">
        <p:scale>
          <a:sx n="82" d="100"/>
          <a:sy n="82" d="100"/>
        </p:scale>
        <p:origin x="108" y="44"/>
      </p:cViewPr>
      <p:guideLst>
        <p:guide orient="horz" pos="2160"/>
        <p:guide pos="384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4.xml"/><Relationship Id="rId98" Type="http://schemas.openxmlformats.org/officeDocument/2006/relationships/slide" Target="slides/slide93.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slide" Target="slides/slide90.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4.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3.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5" Type="http://schemas.openxmlformats.org/officeDocument/2006/relationships/tags" Target="tags/tag13.xml"/><Relationship Id="rId124" Type="http://schemas.openxmlformats.org/officeDocument/2006/relationships/tableStyles" Target="tableStyles.xml"/><Relationship Id="rId123" Type="http://schemas.openxmlformats.org/officeDocument/2006/relationships/viewProps" Target="viewProps.xml"/><Relationship Id="rId122" Type="http://schemas.openxmlformats.org/officeDocument/2006/relationships/presProps" Target="presProps.xml"/><Relationship Id="rId121" Type="http://schemas.openxmlformats.org/officeDocument/2006/relationships/slide" Target="slides/slide116.xml"/><Relationship Id="rId120" Type="http://schemas.openxmlformats.org/officeDocument/2006/relationships/slide" Target="slides/slide115.xml"/><Relationship Id="rId12" Type="http://schemas.openxmlformats.org/officeDocument/2006/relationships/slide" Target="slides/slide7.xml"/><Relationship Id="rId119" Type="http://schemas.openxmlformats.org/officeDocument/2006/relationships/slide" Target="slides/slide114.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110" Type="http://schemas.openxmlformats.org/officeDocument/2006/relationships/slide" Target="slides/slide105.xml"/><Relationship Id="rId11" Type="http://schemas.openxmlformats.org/officeDocument/2006/relationships/slide" Target="slides/slide6.xml"/><Relationship Id="rId109" Type="http://schemas.openxmlformats.org/officeDocument/2006/relationships/slide" Target="slides/slide104.xml"/><Relationship Id="rId108" Type="http://schemas.openxmlformats.org/officeDocument/2006/relationships/slide" Target="slides/slide103.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60688" cy="498475"/>
          </a:xfrm>
          <a:prstGeom prst="rect">
            <a:avLst/>
          </a:prstGeom>
          <a:noFill/>
          <a:ln>
            <a:noFill/>
          </a:ln>
        </p:spPr>
        <p:txBody>
          <a:bodyPr vert="horz" wrap="square" lIns="91440" tIns="45720" rIns="91440" bIns="45720" numCol="1" anchor="t" anchorCtr="0" compatLnSpc="1"/>
          <a:lstStyle>
            <a:lvl1pPr eaLnBrk="0" hangingPunct="0">
              <a:buFont typeface="Arial" panose="020B0604020202020204" pitchFamily="34" charset="0"/>
              <a:buNone/>
              <a:defRPr sz="1200"/>
            </a:lvl1pPr>
          </a:lstStyle>
          <a:p>
            <a:pPr>
              <a:defRPr/>
            </a:pPr>
            <a:endParaRPr lang="zh-CN" altLang="en-US"/>
          </a:p>
        </p:txBody>
      </p:sp>
      <p:sp>
        <p:nvSpPr>
          <p:cNvPr id="4099" name="Rectangle 3"/>
          <p:cNvSpPr>
            <a:spLocks noGrp="1" noChangeArrowheads="1"/>
          </p:cNvSpPr>
          <p:nvPr>
            <p:ph type="dt" idx="1"/>
          </p:nvPr>
        </p:nvSpPr>
        <p:spPr bwMode="auto">
          <a:xfrm>
            <a:off x="3870325" y="0"/>
            <a:ext cx="2962275" cy="498475"/>
          </a:xfrm>
          <a:prstGeom prst="rect">
            <a:avLst/>
          </a:prstGeom>
          <a:noFill/>
          <a:ln>
            <a:noFill/>
          </a:ln>
        </p:spPr>
        <p:txBody>
          <a:bodyPr vert="horz" wrap="square" lIns="91440" tIns="45720" rIns="91440" bIns="45720" numCol="1" anchor="t" anchorCtr="0" compatLnSpc="1"/>
          <a:lstStyle>
            <a:lvl1pPr algn="r" eaLnBrk="0" hangingPunct="0">
              <a:buFont typeface="Arial" panose="020B0604020202020204" pitchFamily="34" charset="0"/>
              <a:buNone/>
              <a:defRPr sz="1200"/>
            </a:lvl1pPr>
          </a:lstStyle>
          <a:p>
            <a:pPr>
              <a:defRPr/>
            </a:pPr>
            <a:fld id="{84F3FDE9-766E-824F-8219-5FA0102948F5}" type="datetimeFigureOut">
              <a:rPr lang="zh-CN" altLang="en-US"/>
            </a:fld>
            <a:endParaRPr lang="en-US"/>
          </a:p>
        </p:txBody>
      </p:sp>
      <p:sp>
        <p:nvSpPr>
          <p:cNvPr id="4100" name="Rectangle 4"/>
          <p:cNvSpPr>
            <a:spLocks noGrp="1" noRot="1" noChangeAspect="1" noChangeArrowheads="1"/>
          </p:cNvSpPr>
          <p:nvPr>
            <p:ph type="sldImg" idx="2"/>
          </p:nvPr>
        </p:nvSpPr>
        <p:spPr bwMode="auto">
          <a:xfrm>
            <a:off x="90488" y="747713"/>
            <a:ext cx="6651625"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p:cNvSpPr>
            <a:spLocks noGrp="1" noChangeArrowheads="1"/>
          </p:cNvSpPr>
          <p:nvPr>
            <p:ph type="body" sz="quarter" idx="3"/>
          </p:nvPr>
        </p:nvSpPr>
        <p:spPr bwMode="auto">
          <a:xfrm>
            <a:off x="682625" y="4740275"/>
            <a:ext cx="5467350" cy="4489450"/>
          </a:xfrm>
          <a:prstGeom prst="rect">
            <a:avLst/>
          </a:prstGeom>
          <a:noFill/>
          <a:ln>
            <a:noFill/>
          </a:ln>
        </p:spPr>
        <p:txBody>
          <a:bodyPr vert="horz" wrap="square" lIns="91440" tIns="45720" rIns="91440" bIns="45720" numCol="1" anchor="ctr"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102" name="Rectangle 6"/>
          <p:cNvSpPr>
            <a:spLocks noGrp="1" noChangeArrowheads="1"/>
          </p:cNvSpPr>
          <p:nvPr>
            <p:ph type="ftr" sz="quarter" idx="4"/>
          </p:nvPr>
        </p:nvSpPr>
        <p:spPr bwMode="auto">
          <a:xfrm>
            <a:off x="0" y="9477375"/>
            <a:ext cx="2960688" cy="500063"/>
          </a:xfrm>
          <a:prstGeom prst="rect">
            <a:avLst/>
          </a:prstGeom>
          <a:noFill/>
          <a:ln>
            <a:noFill/>
          </a:ln>
        </p:spPr>
        <p:txBody>
          <a:bodyPr vert="horz" wrap="square" lIns="91440" tIns="45720" rIns="91440" bIns="45720" numCol="1" anchor="b" anchorCtr="0" compatLnSpc="1"/>
          <a:lstStyle>
            <a:lvl1pPr eaLnBrk="0" hangingPunct="0">
              <a:buFont typeface="Arial" panose="020B0604020202020204" pitchFamily="34" charset="0"/>
              <a:buNone/>
              <a:defRPr sz="1200"/>
            </a:lvl1pPr>
          </a:lstStyle>
          <a:p>
            <a:pPr>
              <a:defRPr/>
            </a:pPr>
            <a:endParaRPr lang="en-US"/>
          </a:p>
        </p:txBody>
      </p:sp>
      <p:sp>
        <p:nvSpPr>
          <p:cNvPr id="4103" name="Rectangle 7"/>
          <p:cNvSpPr>
            <a:spLocks noGrp="1" noChangeArrowheads="1"/>
          </p:cNvSpPr>
          <p:nvPr>
            <p:ph type="sldNum" sz="quarter" idx="5"/>
          </p:nvPr>
        </p:nvSpPr>
        <p:spPr bwMode="auto">
          <a:xfrm>
            <a:off x="3870325" y="9477375"/>
            <a:ext cx="2962275" cy="500063"/>
          </a:xfrm>
          <a:prstGeom prst="rect">
            <a:avLst/>
          </a:prstGeom>
          <a:noFill/>
          <a:ln>
            <a:noFill/>
          </a:ln>
        </p:spPr>
        <p:txBody>
          <a:bodyPr vert="horz" wrap="square" lIns="91440" tIns="45720" rIns="91440" bIns="45720" numCol="1" anchor="b" anchorCtr="0" compatLnSpc="1"/>
          <a:lstStyle>
            <a:lvl1pPr algn="r" eaLnBrk="0" hangingPunct="0">
              <a:buFont typeface="Arial" panose="020B0604020202020204" pitchFamily="34" charset="0"/>
              <a:buNone/>
              <a:defRPr sz="1200"/>
            </a:lvl1pPr>
          </a:lstStyle>
          <a:p>
            <a:pPr>
              <a:defRPr/>
            </a:pPr>
            <a:fld id="{04FE809C-0FE3-3145-BED1-7DEB80ACC303}"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33338"/>
            <a:ext cx="2743200" cy="622776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33338"/>
            <a:ext cx="8026400" cy="622776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noChangeArrowheads="1"/>
          </p:cNvSpPr>
          <p:nvPr>
            <p:ph type="dt" sz="half" idx="10"/>
          </p:nvPr>
        </p:nvSpPr>
        <p:spPr>
          <a:xfrm>
            <a:off x="609600" y="6400801"/>
            <a:ext cx="2844800" cy="320675"/>
          </a:xfrm>
          <a:prstGeom prst="rect">
            <a:avLst/>
          </a:prstGeom>
        </p:spPr>
        <p:txBody>
          <a:bodyPr/>
          <a:lstStyle>
            <a:lvl1pPr>
              <a:defRPr/>
            </a:lvl1pPr>
          </a:lstStyle>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a:xfrm>
            <a:off x="609600" y="6400801"/>
            <a:ext cx="2844800" cy="320675"/>
          </a:xfrm>
          <a:prstGeom prst="rect">
            <a:avLst/>
          </a:prstGeom>
        </p:spPr>
        <p:txBody>
          <a:bodyPr/>
          <a:lstStyle>
            <a:lvl1pPr>
              <a:defRPr/>
            </a:lvl1pPr>
          </a:lstStyle>
          <a:p>
            <a:pPr>
              <a:defRPr/>
            </a:pP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noChangeArrowheads="1"/>
          </p:cNvSpPr>
          <p:nvPr>
            <p:ph type="dt" sz="half" idx="10"/>
          </p:nvPr>
        </p:nvSpPr>
        <p:spPr>
          <a:xfrm>
            <a:off x="609600" y="6400801"/>
            <a:ext cx="2844800" cy="320675"/>
          </a:xfrm>
          <a:prstGeom prst="rect">
            <a:avLst/>
          </a:prstGeom>
        </p:spPr>
        <p:txBody>
          <a:bodyPr/>
          <a:lstStyle>
            <a:lvl1pPr>
              <a:defRPr/>
            </a:lvl1pPr>
          </a:lstStyle>
          <a:p>
            <a:pPr>
              <a:defRPr/>
            </a:pP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noChangeArrowheads="1"/>
          </p:cNvSpPr>
          <p:nvPr>
            <p:ph type="dt" sz="half" idx="10"/>
          </p:nvPr>
        </p:nvSpPr>
        <p:spPr>
          <a:xfrm>
            <a:off x="609600" y="6400801"/>
            <a:ext cx="2844800" cy="320675"/>
          </a:xfrm>
          <a:prstGeom prst="rect">
            <a:avLst/>
          </a:prstGeom>
        </p:spPr>
        <p:txBody>
          <a:bodyPr/>
          <a:lstStyle>
            <a:lvl1pPr>
              <a:defRPr/>
            </a:lvl1pPr>
          </a:lstStyle>
          <a:p>
            <a:pPr>
              <a:defRPr/>
            </a:pP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noChangeArrowheads="1"/>
          </p:cNvSpPr>
          <p:nvPr>
            <p:ph type="dt" sz="half" idx="10"/>
          </p:nvPr>
        </p:nvSpPr>
        <p:spPr>
          <a:xfrm>
            <a:off x="609600" y="6400801"/>
            <a:ext cx="2844800" cy="320675"/>
          </a:xfrm>
          <a:prstGeom prst="rect">
            <a:avLst/>
          </a:prstGeom>
        </p:spPr>
        <p:txBody>
          <a:bodyPr/>
          <a:lstStyle>
            <a:lvl1pPr>
              <a:defRPr/>
            </a:lvl1pPr>
          </a:lstStyle>
          <a:p>
            <a:pPr>
              <a:defRPr/>
            </a:pP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noChangeArrowheads="1"/>
          </p:cNvSpPr>
          <p:nvPr>
            <p:ph type="dt" sz="half" idx="10"/>
          </p:nvPr>
        </p:nvSpPr>
        <p:spPr>
          <a:xfrm>
            <a:off x="609600" y="6400801"/>
            <a:ext cx="2844800" cy="320675"/>
          </a:xfrm>
          <a:prstGeom prst="rect">
            <a:avLst/>
          </a:prstGeom>
        </p:spPr>
        <p:txBody>
          <a:bodyPr/>
          <a:lstStyle>
            <a:lvl1pPr>
              <a:defRPr/>
            </a:lvl1pPr>
          </a:lstStyle>
          <a:p>
            <a:pPr>
              <a:defRPr/>
            </a:pP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xfrm>
            <a:off x="609600" y="6400801"/>
            <a:ext cx="2844800" cy="320675"/>
          </a:xfrm>
          <a:prstGeom prst="rect">
            <a:avLst/>
          </a:prstGeom>
        </p:spPr>
        <p:txBody>
          <a:bodyPr/>
          <a:lstStyle>
            <a:lvl1pPr>
              <a:defRPr/>
            </a:lvl1pPr>
          </a:lstStyle>
          <a:p>
            <a:pPr>
              <a:defRPr/>
            </a:pP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a:xfrm>
            <a:off x="609600" y="6400801"/>
            <a:ext cx="2844800" cy="320675"/>
          </a:xfrm>
          <a:prstGeom prst="rect">
            <a:avLst/>
          </a:prstGeom>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a:xfrm>
            <a:off x="609600" y="6400801"/>
            <a:ext cx="2844800" cy="320675"/>
          </a:xfrm>
          <a:prstGeom prst="rect">
            <a:avLst/>
          </a:prstGeom>
        </p:spPr>
        <p:txBody>
          <a:bodyPr/>
          <a:lstStyle>
            <a:lvl1pPr>
              <a:defRPr/>
            </a:lvl1pPr>
          </a:lstStyle>
          <a:p>
            <a:pPr>
              <a:defRPr/>
            </a:pP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a:xfrm>
            <a:off x="609600" y="6400801"/>
            <a:ext cx="2844800" cy="320675"/>
          </a:xfrm>
          <a:prstGeom prst="rect">
            <a:avLst/>
          </a:prstGeom>
        </p:spPr>
        <p:txBody>
          <a:bodyPr/>
          <a:lstStyle>
            <a:lvl1pPr>
              <a:defRPr/>
            </a:lvl1pPr>
          </a:lstStyle>
          <a:p>
            <a:pPr>
              <a:defRPr/>
            </a:pP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33338"/>
            <a:ext cx="2743200" cy="622776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33338"/>
            <a:ext cx="8026400" cy="622776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a:xfrm>
            <a:off x="609600" y="6400801"/>
            <a:ext cx="2844800" cy="320675"/>
          </a:xfrm>
          <a:prstGeom prst="rect">
            <a:avLst/>
          </a:prstGeom>
        </p:spPr>
        <p:txBody>
          <a:bodyPr/>
          <a:lstStyle>
            <a:lvl1pPr>
              <a:defRPr/>
            </a:lvl1pPr>
          </a:lstStyle>
          <a:p>
            <a:pPr>
              <a:defRPr/>
            </a:pP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4"/>
          <p:cNvSpPr>
            <a:spLocks noGrp="1" noChangeArrowheads="1"/>
          </p:cNvSpPr>
          <p:nvPr>
            <p:ph type="dt" sz="half" idx="10"/>
          </p:nvPr>
        </p:nvSpPr>
        <p:spPr>
          <a:xfrm>
            <a:off x="609600" y="6400801"/>
            <a:ext cx="2844800" cy="320675"/>
          </a:xfrm>
          <a:prstGeom prst="rect">
            <a:avLst/>
          </a:prstGeom>
        </p:spPr>
        <p:txBody>
          <a:bodyPr/>
          <a:lstStyle>
            <a:lvl1pPr>
              <a:defRPr/>
            </a:lvl1pPr>
          </a:lstStyle>
          <a:p>
            <a:pPr>
              <a:defRPr/>
            </a:pP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4"/>
          <p:cNvSpPr>
            <a:spLocks noGrp="1" noChangeArrowheads="1"/>
          </p:cNvSpPr>
          <p:nvPr>
            <p:ph type="dt" sz="half" idx="10"/>
          </p:nvPr>
        </p:nvSpPr>
        <p:spPr>
          <a:xfrm>
            <a:off x="609600" y="6400801"/>
            <a:ext cx="2844800" cy="320675"/>
          </a:xfrm>
          <a:prstGeom prst="rect">
            <a:avLst/>
          </a:prstGeom>
        </p:spPr>
        <p:txBody>
          <a:bodyPr/>
          <a:lstStyle>
            <a:lvl1pPr>
              <a:defRPr/>
            </a:lvl1pPr>
          </a:lstStyle>
          <a:p>
            <a:pPr>
              <a:defRPr/>
            </a:pP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4"/>
          <p:cNvSpPr>
            <a:spLocks noGrp="1" noChangeArrowheads="1"/>
          </p:cNvSpPr>
          <p:nvPr>
            <p:ph type="dt" sz="half" idx="10"/>
          </p:nvPr>
        </p:nvSpPr>
        <p:spPr>
          <a:xfrm>
            <a:off x="609600" y="6400801"/>
            <a:ext cx="2844800" cy="320675"/>
          </a:xfrm>
          <a:prstGeom prst="rect">
            <a:avLst/>
          </a:prstGeom>
        </p:spPr>
        <p:txBody>
          <a:bodyPr/>
          <a:lstStyle>
            <a:lvl1pPr>
              <a:defRPr/>
            </a:lvl1pPr>
          </a:lstStyle>
          <a:p>
            <a:pPr>
              <a:defRPr/>
            </a:pP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noChangeArrowheads="1"/>
          </p:cNvSpPr>
          <p:nvPr>
            <p:ph type="dt" sz="half" idx="10"/>
          </p:nvPr>
        </p:nvSpPr>
        <p:spPr>
          <a:xfrm>
            <a:off x="609600" y="6400801"/>
            <a:ext cx="2844800" cy="320675"/>
          </a:xfrm>
          <a:prstGeom prst="rect">
            <a:avLst/>
          </a:prstGeom>
        </p:spPr>
        <p:txBody>
          <a:bodyPr/>
          <a:lstStyle>
            <a:lvl1pPr>
              <a:defRPr/>
            </a:lvl1pPr>
          </a:lstStyle>
          <a:p>
            <a:pPr>
              <a:defRPr/>
            </a:pP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4"/>
          <p:cNvSpPr>
            <a:spLocks noGrp="1" noChangeArrowheads="1"/>
          </p:cNvSpPr>
          <p:nvPr>
            <p:ph type="dt" sz="half" idx="10"/>
          </p:nvPr>
        </p:nvSpPr>
        <p:spPr>
          <a:xfrm>
            <a:off x="609600" y="6400801"/>
            <a:ext cx="2844800" cy="320675"/>
          </a:xfrm>
          <a:prstGeom prst="rect">
            <a:avLst/>
          </a:prstGeom>
        </p:spPr>
        <p:txBody>
          <a:bodyPr/>
          <a:lstStyle>
            <a:lvl1pPr>
              <a:defRPr/>
            </a:lvl1pPr>
          </a:lstStyle>
          <a:p>
            <a:pPr>
              <a:defRPr/>
            </a:pP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4"/>
          <p:cNvSpPr>
            <a:spLocks noGrp="1" noChangeArrowheads="1"/>
          </p:cNvSpPr>
          <p:nvPr>
            <p:ph type="dt" sz="half" idx="10"/>
          </p:nvPr>
        </p:nvSpPr>
        <p:spPr>
          <a:xfrm>
            <a:off x="609600" y="6400801"/>
            <a:ext cx="2844800" cy="320675"/>
          </a:xfrm>
          <a:prstGeom prst="rect">
            <a:avLst/>
          </a:prstGeom>
        </p:spPr>
        <p:txBody>
          <a:bodyPr/>
          <a:lstStyle>
            <a:lvl1pPr>
              <a:defRPr/>
            </a:lvl1pPr>
          </a:lstStyle>
          <a:p>
            <a:pPr>
              <a:defRPr/>
            </a:pP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xfrm>
            <a:off x="609600" y="6400801"/>
            <a:ext cx="2844800" cy="320675"/>
          </a:xfrm>
          <a:prstGeom prst="rect">
            <a:avLst/>
          </a:prstGeom>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noChangeArrowheads="1"/>
          </p:cNvSpPr>
          <p:nvPr>
            <p:ph type="dt" sz="half" idx="10"/>
          </p:nvPr>
        </p:nvSpPr>
        <p:spPr>
          <a:xfrm>
            <a:off x="609600" y="6400801"/>
            <a:ext cx="2844800" cy="320675"/>
          </a:xfrm>
          <a:prstGeom prst="rect">
            <a:avLst/>
          </a:prstGeom>
        </p:spPr>
        <p:txBody>
          <a:bodyPr/>
          <a:lstStyle>
            <a:lvl1pPr>
              <a:defRPr/>
            </a:lvl1pPr>
          </a:lstStyle>
          <a:p>
            <a:pPr>
              <a:defRPr/>
            </a:pP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noChangeArrowheads="1"/>
          </p:cNvSpPr>
          <p:nvPr>
            <p:ph type="dt" sz="half" idx="10"/>
          </p:nvPr>
        </p:nvSpPr>
        <p:spPr>
          <a:xfrm>
            <a:off x="609600" y="6400801"/>
            <a:ext cx="2844800" cy="320675"/>
          </a:xfrm>
          <a:prstGeom prst="rect">
            <a:avLst/>
          </a:prstGeom>
        </p:spPr>
        <p:txBody>
          <a:bodyPr/>
          <a:lstStyle>
            <a:lvl1pPr>
              <a:defRPr/>
            </a:lvl1pPr>
          </a:lstStyle>
          <a:p>
            <a:pPr>
              <a:defRPr/>
            </a:pP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4"/>
          <p:cNvSpPr>
            <a:spLocks noGrp="1" noChangeArrowheads="1"/>
          </p:cNvSpPr>
          <p:nvPr>
            <p:ph type="dt" sz="half" idx="10"/>
          </p:nvPr>
        </p:nvSpPr>
        <p:spPr>
          <a:xfrm>
            <a:off x="609600" y="6400801"/>
            <a:ext cx="2844800" cy="320675"/>
          </a:xfrm>
          <a:prstGeom prst="rect">
            <a:avLst/>
          </a:prstGeom>
        </p:spPr>
        <p:txBody>
          <a:bodyPr/>
          <a:lstStyle>
            <a:lvl1pPr>
              <a:defRPr/>
            </a:lvl1pPr>
          </a:lstStyle>
          <a:p>
            <a:pPr>
              <a:defRPr/>
            </a:pP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33338"/>
            <a:ext cx="2743200" cy="622776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33338"/>
            <a:ext cx="8026400" cy="622776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4"/>
          <p:cNvSpPr>
            <a:spLocks noGrp="1" noChangeArrowheads="1"/>
          </p:cNvSpPr>
          <p:nvPr>
            <p:ph type="dt" sz="half" idx="10"/>
          </p:nvPr>
        </p:nvSpPr>
        <p:spPr>
          <a:xfrm>
            <a:off x="609600" y="6400801"/>
            <a:ext cx="2844800" cy="320675"/>
          </a:xfrm>
          <a:prstGeom prst="rect">
            <a:avLst/>
          </a:prstGeom>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noFill/>
        <a:effectLst/>
      </p:bgPr>
    </p:bg>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bwMode="auto">
          <a:xfrm>
            <a:off x="609600" y="-33338"/>
            <a:ext cx="109728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endParaRPr lang="zh-CN" altLang="zh-CN"/>
          </a:p>
        </p:txBody>
      </p:sp>
      <p:sp>
        <p:nvSpPr>
          <p:cNvPr id="1030" name="Rectangle 3"/>
          <p:cNvSpPr>
            <a:spLocks noGrp="1" noChangeArrowheads="1"/>
          </p:cNvSpPr>
          <p:nvPr>
            <p:ph type="body" idx="1"/>
          </p:nvPr>
        </p:nvSpPr>
        <p:spPr bwMode="auto">
          <a:xfrm>
            <a:off x="609600" y="1339851"/>
            <a:ext cx="109728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
        <p:nvSpPr>
          <p:cNvPr id="2" name="WordArt 8"/>
          <p:cNvSpPr/>
          <p:nvPr userDrawn="1"/>
        </p:nvSpPr>
        <p:spPr>
          <a:xfrm rot="20636009">
            <a:off x="1944857" y="1830959"/>
            <a:ext cx="7582205" cy="2909927"/>
          </a:xfrm>
          <a:prstGeom prst="rect">
            <a:avLst/>
          </a:prstGeom>
        </p:spPr>
        <p:txBody>
          <a:bodyPr wrap="none" fromWordArt="1">
            <a:prstTxWarp prst="textPlain">
              <a:avLst>
                <a:gd name="adj" fmla="val 51328"/>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rPr>
              <a:t>中国人民大学信息学院</a:t>
            </a: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a:p>
            <a:pPr marL="0" marR="0" indent="0" algn="ctr" defTabSz="914400" rtl="0" eaLnBrk="0" fontAlgn="base" latinLnBrk="0" hangingPunct="0">
              <a:lnSpc>
                <a:spcPct val="100000"/>
              </a:lnSpc>
              <a:spcBef>
                <a:spcPct val="0"/>
              </a:spcBef>
              <a:spcAft>
                <a:spcPct val="0"/>
              </a:spcAft>
              <a:buClrTx/>
              <a:buSzTx/>
              <a:buFontTx/>
              <a:buNone/>
            </a:pPr>
            <a:r>
              <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rPr>
              <a:t>数据库系统概论</a:t>
            </a: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noFill/>
        <a:effectLst/>
      </p:bgPr>
    </p:bg>
    <p:spTree>
      <p:nvGrpSpPr>
        <p:cNvPr id="1" name=""/>
        <p:cNvGrpSpPr/>
        <p:nvPr/>
      </p:nvGrpSpPr>
      <p:grpSpPr>
        <a:xfrm>
          <a:off x="0" y="0"/>
          <a:ext cx="0" cy="0"/>
          <a:chOff x="0" y="0"/>
          <a:chExt cx="0" cy="0"/>
        </a:xfrm>
      </p:grpSpPr>
      <p:sp>
        <p:nvSpPr>
          <p:cNvPr id="2056" name="Rectangle 2"/>
          <p:cNvSpPr>
            <a:spLocks noGrp="1" noChangeArrowheads="1"/>
          </p:cNvSpPr>
          <p:nvPr>
            <p:ph type="title"/>
          </p:nvPr>
        </p:nvSpPr>
        <p:spPr bwMode="auto">
          <a:xfrm>
            <a:off x="609600" y="-33338"/>
            <a:ext cx="109728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endParaRPr lang="zh-CN" altLang="zh-CN"/>
          </a:p>
        </p:txBody>
      </p:sp>
      <p:sp>
        <p:nvSpPr>
          <p:cNvPr id="2057" name="Rectangle 3"/>
          <p:cNvSpPr>
            <a:spLocks noGrp="1" noChangeArrowheads="1"/>
          </p:cNvSpPr>
          <p:nvPr>
            <p:ph type="body" idx="1"/>
          </p:nvPr>
        </p:nvSpPr>
        <p:spPr bwMode="auto">
          <a:xfrm>
            <a:off x="609600" y="1339851"/>
            <a:ext cx="109728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noFill/>
        <a:effectLst/>
      </p:bgPr>
    </p:bg>
    <p:spTree>
      <p:nvGrpSpPr>
        <p:cNvPr id="1" name=""/>
        <p:cNvGrpSpPr/>
        <p:nvPr/>
      </p:nvGrpSpPr>
      <p:grpSpPr>
        <a:xfrm>
          <a:off x="0" y="0"/>
          <a:ext cx="0" cy="0"/>
          <a:chOff x="0" y="0"/>
          <a:chExt cx="0" cy="0"/>
        </a:xfrm>
      </p:grpSpPr>
      <p:sp>
        <p:nvSpPr>
          <p:cNvPr id="3080" name="Rectangle 2"/>
          <p:cNvSpPr>
            <a:spLocks noGrp="1" noChangeArrowheads="1"/>
          </p:cNvSpPr>
          <p:nvPr>
            <p:ph type="title"/>
          </p:nvPr>
        </p:nvSpPr>
        <p:spPr bwMode="auto">
          <a:xfrm>
            <a:off x="609600" y="-33338"/>
            <a:ext cx="109728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endParaRPr lang="zh-CN" altLang="zh-CN"/>
          </a:p>
        </p:txBody>
      </p:sp>
      <p:sp>
        <p:nvSpPr>
          <p:cNvPr id="3081" name="Rectangle 3"/>
          <p:cNvSpPr>
            <a:spLocks noGrp="1" noChangeArrowheads="1"/>
          </p:cNvSpPr>
          <p:nvPr>
            <p:ph type="body" idx="1"/>
          </p:nvPr>
        </p:nvSpPr>
        <p:spPr bwMode="auto">
          <a:xfrm>
            <a:off x="609600" y="1339851"/>
            <a:ext cx="109728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xml"/><Relationship Id="rId1" Type="http://schemas.openxmlformats.org/officeDocument/2006/relationships/tags" Target="../tags/tag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tags" Target="../tags/tag1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tags" Target="../tags/tag1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1524000" y="1122363"/>
            <a:ext cx="9144000" cy="2387600"/>
          </a:xfrm>
        </p:spPr>
        <p:txBody>
          <a:bodyPr/>
          <a:lstStyle/>
          <a:p>
            <a:endParaRPr lang="zh-CN" altLang="en-US"/>
          </a:p>
        </p:txBody>
      </p:sp>
      <p:sp>
        <p:nvSpPr>
          <p:cNvPr id="5" name="副标题 2"/>
          <p:cNvSpPr>
            <a:spLocks noGrp="1"/>
          </p:cNvSpPr>
          <p:nvPr>
            <p:ph type="subTitle" idx="1"/>
          </p:nvPr>
        </p:nvSpPr>
        <p:spPr>
          <a:xfrm>
            <a:off x="1524000" y="3602038"/>
            <a:ext cx="9144000" cy="1655762"/>
          </a:xfrm>
        </p:spPr>
        <p:txBody>
          <a:bodyPr/>
          <a:lstStyle/>
          <a:p>
            <a:endParaRPr lang="zh-CN" altLang="en-US"/>
          </a:p>
        </p:txBody>
      </p:sp>
      <p:pic>
        <p:nvPicPr>
          <p:cNvPr id="6" name="图片 5"/>
          <p:cNvPicPr>
            <a:picLocks noChangeAspect="1"/>
          </p:cNvPicPr>
          <p:nvPr/>
        </p:nvPicPr>
        <p:blipFill>
          <a:blip r:embed="rId1">
            <a:extLst>
              <a:ext uri="{BEBA8EAE-BF5A-486C-A8C5-ECC9F3942E4B}">
                <a14:imgProps xmlns:a14="http://schemas.microsoft.com/office/drawing/2010/main">
                  <a14:imgLayer r:embed="rId2">
                    <a14:imgEffect>
                      <a14:brightnessContrast bright="-13000"/>
                    </a14:imgEffect>
                    <a14:imgEffect>
                      <a14:colorTemperature colorTemp="5050"/>
                    </a14:imgEffect>
                    <a14:imgEffect>
                      <a14:saturation sat="150000"/>
                    </a14:imgEffect>
                  </a14:imgLayer>
                </a14:imgProps>
              </a:ext>
              <a:ext uri="{28A0092B-C50C-407E-A947-70E740481C1C}">
                <a14:useLocalDpi xmlns:a14="http://schemas.microsoft.com/office/drawing/2010/main" val="0"/>
              </a:ext>
            </a:extLst>
          </a:blip>
          <a:stretch>
            <a:fillRect/>
          </a:stretch>
        </p:blipFill>
        <p:spPr>
          <a:xfrm>
            <a:off x="0" y="7642"/>
            <a:ext cx="12513417" cy="6858000"/>
          </a:xfrm>
          <a:prstGeom prst="rect">
            <a:avLst/>
          </a:prstGeom>
          <a:effectLst>
            <a:glow>
              <a:schemeClr val="accent1">
                <a:alpha val="40000"/>
              </a:schemeClr>
            </a:glow>
            <a:softEdge rad="0"/>
          </a:effectLst>
        </p:spPr>
      </p:pic>
      <p:sp>
        <p:nvSpPr>
          <p:cNvPr id="7" name="文本框 6"/>
          <p:cNvSpPr txBox="1"/>
          <p:nvPr/>
        </p:nvSpPr>
        <p:spPr>
          <a:xfrm>
            <a:off x="615614" y="2232898"/>
            <a:ext cx="10960767" cy="830997"/>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en-US" altLang="zh-CN" sz="4800" b="1" dirty="0">
                <a:solidFill>
                  <a:schemeClr val="bg1"/>
                </a:solidFill>
                <a:latin typeface="Times New Roman" panose="02020603050405020304" pitchFamily="18" charset="0"/>
                <a:ea typeface="宋体" panose="02010600030101010101" pitchFamily="2" charset="-122"/>
                <a:sym typeface="宋体" panose="02010600030101010101" pitchFamily="2" charset="-122"/>
              </a:rPr>
              <a:t>Introduction to Database Systems</a:t>
            </a:r>
            <a:r>
              <a:rPr lang="zh-CN" altLang="en-US" sz="4800" dirty="0">
                <a:latin typeface="黑体" panose="02010609060101010101" pitchFamily="49" charset="-122"/>
                <a:ea typeface="黑体" panose="02010609060101010101" pitchFamily="49" charset="-122"/>
                <a:sym typeface="宋体" panose="02010600030101010101" pitchFamily="2" charset="-122"/>
              </a:rPr>
              <a:t> </a:t>
            </a:r>
            <a:endParaRPr lang="en-US" altLang="zh-CN" sz="4800" b="1" dirty="0">
              <a:solidFill>
                <a:schemeClr val="bg1"/>
              </a:solidFill>
              <a:latin typeface="Times New Roman" panose="02020603050405020304" pitchFamily="18" charset="0"/>
              <a:ea typeface="宋体" panose="02010600030101010101" pitchFamily="2" charset="-122"/>
              <a:sym typeface="宋体" panose="02010600030101010101" pitchFamily="2" charset="-122"/>
            </a:endParaRPr>
          </a:p>
        </p:txBody>
      </p:sp>
      <p:sp>
        <p:nvSpPr>
          <p:cNvPr id="10" name="矩形 9"/>
          <p:cNvSpPr/>
          <p:nvPr/>
        </p:nvSpPr>
        <p:spPr>
          <a:xfrm rot="18900000">
            <a:off x="5953558" y="3199971"/>
            <a:ext cx="284886" cy="284884"/>
          </a:xfrm>
          <a:prstGeom prst="rect">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 name="组合 14"/>
          <p:cNvGrpSpPr/>
          <p:nvPr/>
        </p:nvGrpSpPr>
        <p:grpSpPr>
          <a:xfrm>
            <a:off x="2400300" y="3356992"/>
            <a:ext cx="7391400" cy="365792"/>
            <a:chOff x="2400300" y="3894867"/>
            <a:chExt cx="7391400" cy="365792"/>
          </a:xfrm>
        </p:grpSpPr>
        <p:cxnSp>
          <p:nvCxnSpPr>
            <p:cNvPr id="8" name="直接连接符 7"/>
            <p:cNvCxnSpPr/>
            <p:nvPr/>
          </p:nvCxnSpPr>
          <p:spPr>
            <a:xfrm>
              <a:off x="2400300"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422934"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3"/>
            <a:srcRect t="50000"/>
            <a:stretch>
              <a:fillRect/>
            </a:stretch>
          </p:blipFill>
          <p:spPr>
            <a:xfrm>
              <a:off x="5730208" y="3894867"/>
              <a:ext cx="731583" cy="365792"/>
            </a:xfrm>
            <a:custGeom>
              <a:avLst/>
              <a:gdLst>
                <a:gd name="connsiteX0" fmla="*/ 0 w 731583"/>
                <a:gd name="connsiteY0" fmla="*/ 0 h 365792"/>
                <a:gd name="connsiteX1" fmla="*/ 731583 w 731583"/>
                <a:gd name="connsiteY1" fmla="*/ 0 h 365792"/>
                <a:gd name="connsiteX2" fmla="*/ 731583 w 731583"/>
                <a:gd name="connsiteY2" fmla="*/ 365792 h 365792"/>
                <a:gd name="connsiteX3" fmla="*/ 0 w 731583"/>
                <a:gd name="connsiteY3" fmla="*/ 365792 h 365792"/>
              </a:gdLst>
              <a:ahLst/>
              <a:cxnLst>
                <a:cxn ang="0">
                  <a:pos x="connsiteX0" y="connsiteY0"/>
                </a:cxn>
                <a:cxn ang="0">
                  <a:pos x="connsiteX1" y="connsiteY1"/>
                </a:cxn>
                <a:cxn ang="0">
                  <a:pos x="connsiteX2" y="connsiteY2"/>
                </a:cxn>
                <a:cxn ang="0">
                  <a:pos x="connsiteX3" y="connsiteY3"/>
                </a:cxn>
              </a:cxnLst>
              <a:rect l="l" t="t" r="r" b="b"/>
              <a:pathLst>
                <a:path w="731583" h="365792">
                  <a:moveTo>
                    <a:pt x="0" y="0"/>
                  </a:moveTo>
                  <a:lnTo>
                    <a:pt x="731583" y="0"/>
                  </a:lnTo>
                  <a:lnTo>
                    <a:pt x="731583" y="365792"/>
                  </a:lnTo>
                  <a:lnTo>
                    <a:pt x="0" y="365792"/>
                  </a:lnTo>
                  <a:close/>
                </a:path>
              </a:pathLst>
            </a:custGeom>
          </p:spPr>
        </p:pic>
      </p:grpSp>
      <p:sp>
        <p:nvSpPr>
          <p:cNvPr id="14" name="文本框 13"/>
          <p:cNvSpPr txBox="1"/>
          <p:nvPr/>
        </p:nvSpPr>
        <p:spPr>
          <a:xfrm>
            <a:off x="1421816" y="1046085"/>
            <a:ext cx="8945479" cy="1107996"/>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zh-CN" altLang="en-US" sz="6600" dirty="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endParaRPr lang="en-US" altLang="zh-CN" sz="66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p:txBody>
      </p:sp>
      <p:sp>
        <p:nvSpPr>
          <p:cNvPr id="2" name="矩形 1"/>
          <p:cNvSpPr/>
          <p:nvPr/>
        </p:nvSpPr>
        <p:spPr>
          <a:xfrm>
            <a:off x="1271841" y="3932941"/>
            <a:ext cx="9930363" cy="2246769"/>
          </a:xfrm>
          <a:prstGeom prst="rect">
            <a:avLst/>
          </a:prstGeom>
        </p:spPr>
        <p:txBody>
          <a:bodyPr wrap="square">
            <a:spAutoFit/>
          </a:bodyPr>
          <a:lstStyle/>
          <a:p>
            <a:pPr algn="ctr" eaLnBrk="1" hangingPunct="1"/>
            <a:r>
              <a:rPr lang="zh-CN" altLang="en-US" sz="4800" dirty="0">
                <a:solidFill>
                  <a:schemeClr val="bg1"/>
                </a:solidFill>
                <a:latin typeface="黑体" panose="02010609060101010101" pitchFamily="49" charset="-122"/>
                <a:ea typeface="黑体" panose="02010609060101010101" pitchFamily="49" charset="-122"/>
              </a:rPr>
              <a:t>第</a:t>
            </a:r>
            <a:r>
              <a:rPr lang="en-US" altLang="zh-CN" sz="4800" dirty="0">
                <a:solidFill>
                  <a:schemeClr val="bg1"/>
                </a:solidFill>
                <a:latin typeface="黑体" panose="02010609060101010101" pitchFamily="49" charset="-122"/>
                <a:ea typeface="黑体" panose="02010609060101010101" pitchFamily="49" charset="-122"/>
              </a:rPr>
              <a:t>3</a:t>
            </a:r>
            <a:r>
              <a:rPr lang="zh-CN" altLang="en-US" sz="4800" dirty="0">
                <a:solidFill>
                  <a:schemeClr val="bg1"/>
                </a:solidFill>
                <a:latin typeface="黑体" panose="02010609060101010101" pitchFamily="49" charset="-122"/>
                <a:ea typeface="黑体" panose="02010609060101010101" pitchFamily="49" charset="-122"/>
              </a:rPr>
              <a:t>章 关系数据库标准语言</a:t>
            </a:r>
            <a:r>
              <a:rPr lang="en-US" altLang="zh-CN" sz="4800" dirty="0">
                <a:solidFill>
                  <a:schemeClr val="bg1"/>
                </a:solidFill>
                <a:latin typeface="黑体" panose="02010609060101010101" pitchFamily="49" charset="-122"/>
                <a:ea typeface="黑体" panose="02010609060101010101" pitchFamily="49" charset="-122"/>
              </a:rPr>
              <a:t>SQL</a:t>
            </a:r>
            <a:endParaRPr lang="en-US" altLang="zh-CN" sz="4800" dirty="0">
              <a:solidFill>
                <a:schemeClr val="bg1"/>
              </a:solidFill>
              <a:latin typeface="黑体" panose="02010609060101010101" pitchFamily="49" charset="-122"/>
              <a:ea typeface="黑体" panose="02010609060101010101" pitchFamily="49" charset="-122"/>
            </a:endParaRPr>
          </a:p>
          <a:p>
            <a:pPr algn="ctr" eaLnBrk="1" hangingPunct="1"/>
            <a:r>
              <a:rPr lang="zh-CN" altLang="en-US" sz="4800" dirty="0">
                <a:solidFill>
                  <a:schemeClr val="bg1"/>
                </a:solidFill>
                <a:latin typeface="黑体" panose="02010609060101010101" pitchFamily="49" charset="-122"/>
                <a:ea typeface="黑体" panose="02010609060101010101" pitchFamily="49" charset="-122"/>
              </a:rPr>
              <a:t>（续</a:t>
            </a:r>
            <a:r>
              <a:rPr lang="en-US" altLang="zh-CN" sz="4800" dirty="0">
                <a:solidFill>
                  <a:schemeClr val="bg1"/>
                </a:solidFill>
                <a:latin typeface="黑体" panose="02010609060101010101" pitchFamily="49" charset="-122"/>
                <a:ea typeface="黑体" panose="02010609060101010101" pitchFamily="49" charset="-122"/>
              </a:rPr>
              <a:t>1</a:t>
            </a:r>
            <a:r>
              <a:rPr lang="zh-CN" altLang="en-US" sz="4800" dirty="0">
                <a:solidFill>
                  <a:schemeClr val="bg1"/>
                </a:solidFill>
                <a:latin typeface="黑体" panose="02010609060101010101" pitchFamily="49" charset="-122"/>
                <a:ea typeface="黑体" panose="02010609060101010101" pitchFamily="49" charset="-122"/>
              </a:rPr>
              <a:t>）</a:t>
            </a:r>
            <a:endParaRPr lang="en-US" altLang="zh-CN" sz="4800" dirty="0">
              <a:solidFill>
                <a:schemeClr val="bg1"/>
              </a:solidFill>
              <a:latin typeface="黑体" panose="02010609060101010101" pitchFamily="49" charset="-122"/>
              <a:ea typeface="黑体" panose="02010609060101010101" pitchFamily="49" charset="-122"/>
            </a:endParaRPr>
          </a:p>
          <a:p>
            <a:pPr algn="ctr">
              <a:lnSpc>
                <a:spcPct val="80000"/>
              </a:lnSpc>
              <a:spcBef>
                <a:spcPct val="20000"/>
              </a:spcBef>
              <a:buClrTx/>
              <a:buFont typeface="Wingdings" panose="05000000000000000000" pitchFamily="2" charset="2"/>
            </a:pPr>
            <a:endParaRPr lang="zh-CN" altLang="en-US" sz="4400" b="1" dirty="0">
              <a:solidFill>
                <a:schemeClr val="bg1"/>
              </a:solidFill>
              <a:latin typeface="Times-Roman" charset="0"/>
              <a:ea typeface="隶书" panose="020105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4294967295"/>
          </p:nvPr>
        </p:nvSpPr>
        <p:spPr>
          <a:xfrm>
            <a:off x="49530" y="838835"/>
            <a:ext cx="12142470" cy="5568315"/>
          </a:xfrm>
          <a:solidFill>
            <a:schemeClr val="bg1"/>
          </a:solidFill>
        </p:spPr>
        <p:txBody>
          <a:bodyPr/>
          <a:lstStyle/>
          <a:p>
            <a:pPr algn="just" eaLnBrk="1" hangingPunct="1">
              <a:buFont typeface="Wingdings" panose="05000000000000000000" pitchFamily="2" charset="2"/>
              <a:buNone/>
            </a:pPr>
            <a:r>
              <a:rPr lang="en-US" altLang="zh-CN" sz="2800" dirty="0"/>
              <a:t>[</a:t>
            </a:r>
            <a:r>
              <a:rPr lang="zh-CN" altLang="en-US" sz="2800" dirty="0"/>
              <a:t>例</a:t>
            </a:r>
            <a:r>
              <a:rPr lang="en-US" altLang="zh-CN" sz="2800" dirty="0"/>
              <a:t>3.20] </a:t>
            </a:r>
            <a:r>
              <a:rPr lang="zh-CN" altLang="en-US" sz="2800" dirty="0"/>
              <a:t>查询全体学生的姓名、出生日期和主修专业</a:t>
            </a:r>
            <a:endParaRPr lang="zh-CN" altLang="en-US" sz="2800" dirty="0"/>
          </a:p>
          <a:p>
            <a:pPr lvl="1" algn="just" eaLnBrk="1" hangingPunct="1">
              <a:lnSpc>
                <a:spcPct val="150000"/>
              </a:lnSpc>
              <a:spcBef>
                <a:spcPct val="0"/>
              </a:spcBef>
              <a:buFont typeface="Wingdings" panose="05000000000000000000" pitchFamily="2" charset="2"/>
              <a:buNone/>
            </a:pPr>
            <a:r>
              <a:rPr lang="en-US" altLang="zh-CN" sz="2800" dirty="0"/>
              <a:t>SELECT </a:t>
            </a:r>
            <a:r>
              <a:rPr lang="en-US" altLang="zh-CN" sz="2800" dirty="0" err="1"/>
              <a:t>Sname</a:t>
            </a:r>
            <a:r>
              <a:rPr lang="en-US" altLang="zh-CN" sz="2800" dirty="0"/>
              <a:t>,</a:t>
            </a:r>
            <a:r>
              <a:rPr lang="zh-CN" altLang="en-US" sz="2800" dirty="0"/>
              <a:t> '</a:t>
            </a:r>
            <a:r>
              <a:rPr lang="en-US" altLang="zh-CN" sz="2800" dirty="0"/>
              <a:t>Date of Birth:</a:t>
            </a:r>
            <a:r>
              <a:rPr lang="zh-CN" altLang="en-US" sz="2800" dirty="0"/>
              <a:t>'</a:t>
            </a:r>
            <a:r>
              <a:rPr lang="en-US" altLang="zh-CN" sz="2800" dirty="0"/>
              <a:t>,</a:t>
            </a:r>
            <a:r>
              <a:rPr lang="en-US" altLang="zh-CN" sz="2800" dirty="0" err="1"/>
              <a:t>Sbirthdate</a:t>
            </a:r>
            <a:r>
              <a:rPr lang="en-US" altLang="zh-CN" sz="2800" dirty="0"/>
              <a:t>, </a:t>
            </a:r>
            <a:r>
              <a:rPr lang="en-US" altLang="zh-CN" sz="2800" dirty="0" err="1"/>
              <a:t>Smajor</a:t>
            </a:r>
            <a:endParaRPr lang="zh-CN" altLang="en-US" sz="2800" dirty="0"/>
          </a:p>
          <a:p>
            <a:pPr lvl="1" eaLnBrk="1" hangingPunct="1">
              <a:lnSpc>
                <a:spcPct val="150000"/>
              </a:lnSpc>
              <a:spcBef>
                <a:spcPct val="0"/>
              </a:spcBef>
              <a:buFont typeface="Wingdings" panose="05000000000000000000" pitchFamily="2" charset="2"/>
              <a:buNone/>
            </a:pPr>
            <a:r>
              <a:rPr lang="en-US" altLang="zh-CN" sz="2800" dirty="0"/>
              <a:t>FROM Student</a:t>
            </a:r>
            <a:r>
              <a:rPr lang="zh-CN" altLang="en-US" sz="2800" dirty="0"/>
              <a:t>;</a:t>
            </a:r>
            <a:endParaRPr lang="zh-CN" altLang="en-US" sz="2800" dirty="0"/>
          </a:p>
          <a:p>
            <a:pPr lvl="1" eaLnBrk="1" hangingPunct="1">
              <a:buFont typeface="Wingdings" panose="05000000000000000000" pitchFamily="2" charset="2"/>
              <a:buNone/>
            </a:pPr>
            <a:r>
              <a:rPr lang="zh-CN" altLang="en-US" dirty="0"/>
              <a:t>输出结果：</a:t>
            </a:r>
            <a:endParaRPr lang="en-US" altLang="zh-CN" sz="1800" dirty="0"/>
          </a:p>
        </p:txBody>
      </p:sp>
      <p:sp>
        <p:nvSpPr>
          <p:cNvPr id="14339" name="Rectangle 2"/>
          <p:cNvSpPr>
            <a:spLocks noGrp="1" noChangeArrowheads="1"/>
          </p:cNvSpPr>
          <p:nvPr>
            <p:ph type="title" idx="4294967295"/>
          </p:nvPr>
        </p:nvSpPr>
        <p:spPr/>
        <p:txBody>
          <a:bodyPr/>
          <a:lstStyle/>
          <a:p>
            <a:pPr eaLnBrk="1" hangingPunct="1"/>
            <a:r>
              <a:rPr lang="zh-CN" altLang="en-US" sz="3600">
                <a:solidFill>
                  <a:schemeClr val="accent6"/>
                </a:solidFill>
              </a:rPr>
              <a:t>查询经过计算的值（续）</a:t>
            </a:r>
            <a:endParaRPr lang="zh-CN" altLang="en-US" sz="3600">
              <a:solidFill>
                <a:schemeClr val="accent6"/>
              </a:solidFill>
            </a:endParaRPr>
          </a:p>
        </p:txBody>
      </p:sp>
      <p:graphicFrame>
        <p:nvGraphicFramePr>
          <p:cNvPr id="4" name="表格 3"/>
          <p:cNvGraphicFramePr>
            <a:graphicFrameLocks noGrp="1"/>
          </p:cNvGraphicFramePr>
          <p:nvPr>
            <p:custDataLst>
              <p:tags r:id="rId1"/>
            </p:custDataLst>
          </p:nvPr>
        </p:nvGraphicFramePr>
        <p:xfrm>
          <a:off x="2315845" y="3068955"/>
          <a:ext cx="8732520" cy="3578225"/>
        </p:xfrm>
        <a:graphic>
          <a:graphicData uri="http://schemas.openxmlformats.org/drawingml/2006/table">
            <a:tbl>
              <a:tblPr/>
              <a:tblGrid>
                <a:gridCol w="1511300"/>
                <a:gridCol w="2270125"/>
                <a:gridCol w="1820545"/>
                <a:gridCol w="3130550"/>
              </a:tblGrid>
              <a:tr h="464820">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Sname</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Date of Birth</a:t>
                      </a: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Sbirthdate</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53975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53975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Smajor</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4185">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李勇</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Date of Birth</a:t>
                      </a: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2000-3-8</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信息安全</a:t>
                      </a:r>
                      <a:endPar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4185">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刘晨</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Date of Birth</a:t>
                      </a: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1999-9-1</a:t>
                      </a:r>
                      <a:endPar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计算机科学与技术</a:t>
                      </a:r>
                      <a:endPar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4820">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王敏</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Date of Birth</a:t>
                      </a: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2001-8-1</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计算机科学与技术</a:t>
                      </a:r>
                      <a:endPar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4185">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张立</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Date of Birth</a:t>
                      </a: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2000-1-8</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计算机科学与技术</a:t>
                      </a:r>
                      <a:endPar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4820">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陈新奇</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Date of Birth</a:t>
                      </a: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2001-11-1</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信息管理与信息系统</a:t>
                      </a:r>
                      <a:endPar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4185">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赵明</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Date of Birth</a:t>
                      </a: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2000-6-12</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数据科学与大数据技术</a:t>
                      </a:r>
                      <a:endPar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7025">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王佳佳</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Date of Birth</a:t>
                      </a: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2001-12-7</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数据科学与大数据技术</a:t>
                      </a:r>
                      <a:endPar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p:txBody>
          <a:bodyPr/>
          <a:lstStyle/>
          <a:p>
            <a:pPr eaLnBrk="1" hangingPunct="1"/>
            <a:r>
              <a:rPr lang="zh-CN" altLang="en-US" sz="3600">
                <a:solidFill>
                  <a:schemeClr val="accent6"/>
                </a:solidFill>
              </a:rPr>
              <a:t>带有</a:t>
            </a:r>
            <a:r>
              <a:rPr lang="en-US" altLang="zh-CN" sz="3600">
                <a:solidFill>
                  <a:schemeClr val="accent6"/>
                </a:solidFill>
              </a:rPr>
              <a:t>EXISTS</a:t>
            </a:r>
            <a:r>
              <a:rPr lang="zh-CN" altLang="en-US" sz="3600">
                <a:solidFill>
                  <a:schemeClr val="accent6"/>
                </a:solidFill>
              </a:rPr>
              <a:t>谓词的子查询</a:t>
            </a:r>
            <a:r>
              <a:rPr lang="en-US" altLang="zh-CN" sz="3600">
                <a:solidFill>
                  <a:schemeClr val="accent6"/>
                </a:solidFill>
              </a:rPr>
              <a:t>（</a:t>
            </a:r>
            <a:r>
              <a:rPr lang="zh-CN" altLang="en-US" sz="3600">
                <a:solidFill>
                  <a:schemeClr val="accent6"/>
                </a:solidFill>
              </a:rPr>
              <a:t>续</a:t>
            </a:r>
            <a:r>
              <a:rPr lang="en-US" altLang="zh-CN" sz="3600">
                <a:solidFill>
                  <a:schemeClr val="accent6"/>
                </a:solidFill>
              </a:rPr>
              <a:t>）</a:t>
            </a:r>
            <a:endParaRPr lang="en-US" altLang="zh-CN" sz="3600">
              <a:solidFill>
                <a:schemeClr val="accent6"/>
              </a:solidFill>
            </a:endParaRPr>
          </a:p>
        </p:txBody>
      </p:sp>
      <p:sp>
        <p:nvSpPr>
          <p:cNvPr id="104451" name="Rectangle 3"/>
          <p:cNvSpPr>
            <a:spLocks noGrp="1" noChangeArrowheads="1"/>
          </p:cNvSpPr>
          <p:nvPr>
            <p:ph type="body" idx="4294967295"/>
          </p:nvPr>
        </p:nvSpPr>
        <p:spPr>
          <a:xfrm>
            <a:off x="90805" y="1265555"/>
            <a:ext cx="12061825" cy="5584190"/>
          </a:xfrm>
          <a:solidFill>
            <a:schemeClr val="bg1"/>
          </a:solidFill>
        </p:spPr>
        <p:txBody>
          <a:bodyPr/>
          <a:lstStyle/>
          <a:p>
            <a:pPr eaLnBrk="1" hangingPunct="1">
              <a:lnSpc>
                <a:spcPct val="150000"/>
              </a:lnSpc>
              <a:buFont typeface="Wingdings" panose="05000000000000000000" pitchFamily="2" charset="2"/>
              <a:buNone/>
            </a:pPr>
            <a:r>
              <a:rPr lang="en-US" altLang="zh-CN" dirty="0"/>
              <a:t>[</a:t>
            </a:r>
            <a:r>
              <a:rPr lang="zh-CN" altLang="en-US" dirty="0">
                <a:ea typeface="黑体" panose="02010609060101010101" pitchFamily="49" charset="-122"/>
              </a:rPr>
              <a:t>例</a:t>
            </a:r>
            <a:r>
              <a:rPr lang="en-US" altLang="zh-CN" dirty="0">
                <a:ea typeface="黑体" panose="02010609060101010101" pitchFamily="49" charset="-122"/>
              </a:rPr>
              <a:t>3.65</a:t>
            </a:r>
            <a:r>
              <a:rPr lang="en-US" altLang="zh-CN" dirty="0"/>
              <a:t>]</a:t>
            </a:r>
            <a:r>
              <a:rPr lang="zh-CN" altLang="en-US" dirty="0"/>
              <a:t>查询至少选修了学生</a:t>
            </a:r>
            <a:r>
              <a:rPr lang="en-US" altLang="zh-CN" dirty="0"/>
              <a:t>20180002</a:t>
            </a:r>
            <a:r>
              <a:rPr lang="zh-CN" altLang="en-US" dirty="0"/>
              <a:t>选修的全部课程的学生的学号</a:t>
            </a:r>
            <a:endParaRPr lang="en-US" altLang="zh-CN" dirty="0"/>
          </a:p>
          <a:p>
            <a:pPr eaLnBrk="1" hangingPunct="1">
              <a:lnSpc>
                <a:spcPct val="150000"/>
              </a:lnSpc>
              <a:buFont typeface="Wingdings" panose="05000000000000000000" pitchFamily="2" charset="2"/>
              <a:buNone/>
            </a:pPr>
            <a:r>
              <a:rPr lang="zh-CN" altLang="en-US" dirty="0"/>
              <a:t>   可以用逻辑蕴涵来表达：查询学号为</a:t>
            </a:r>
            <a:r>
              <a:rPr lang="en-US" altLang="zh-CN" dirty="0"/>
              <a:t>x</a:t>
            </a:r>
            <a:r>
              <a:rPr lang="zh-CN" altLang="en-US" dirty="0"/>
              <a:t>的学生，对所有的课程</a:t>
            </a:r>
            <a:r>
              <a:rPr lang="en-US" altLang="zh-CN" dirty="0"/>
              <a:t>y</a:t>
            </a:r>
            <a:r>
              <a:rPr lang="zh-CN" altLang="en-US" dirty="0"/>
              <a:t>，只要</a:t>
            </a:r>
            <a:r>
              <a:rPr lang="en-US" altLang="zh-CN" dirty="0"/>
              <a:t>20180002</a:t>
            </a:r>
            <a:r>
              <a:rPr lang="zh-CN" altLang="en-US" dirty="0"/>
              <a:t>学生选修了课程</a:t>
            </a:r>
            <a:r>
              <a:rPr lang="en-US" altLang="zh-CN" dirty="0"/>
              <a:t>y</a:t>
            </a:r>
            <a:r>
              <a:rPr lang="zh-CN" altLang="en-US" dirty="0"/>
              <a:t>，则</a:t>
            </a:r>
            <a:r>
              <a:rPr lang="en-US" altLang="zh-CN" dirty="0"/>
              <a:t>x</a:t>
            </a:r>
            <a:r>
              <a:rPr lang="zh-CN" altLang="en-US" dirty="0"/>
              <a:t>也选修了</a:t>
            </a:r>
            <a:r>
              <a:rPr lang="en-US" altLang="zh-CN" dirty="0"/>
              <a:t>y</a:t>
            </a:r>
            <a:r>
              <a:rPr lang="zh-CN" altLang="en-US" dirty="0"/>
              <a:t>。形式化表示如下：</a:t>
            </a:r>
            <a:endParaRPr lang="zh-CN" altLang="en-US" dirty="0"/>
          </a:p>
          <a:p>
            <a:pPr eaLnBrk="1" hangingPunct="1">
              <a:lnSpc>
                <a:spcPct val="150000"/>
              </a:lnSpc>
              <a:buFont typeface="Wingdings" panose="05000000000000000000" pitchFamily="2" charset="2"/>
              <a:buNone/>
            </a:pPr>
            <a:r>
              <a:rPr lang="en-US" altLang="zh-CN" dirty="0"/>
              <a:t>	</a:t>
            </a:r>
            <a:r>
              <a:rPr lang="zh-CN" altLang="en-US" dirty="0"/>
              <a:t>用</a:t>
            </a:r>
            <a:r>
              <a:rPr lang="en-US" altLang="zh-CN" dirty="0"/>
              <a:t>p</a:t>
            </a:r>
            <a:r>
              <a:rPr lang="zh-CN" altLang="en-US" dirty="0"/>
              <a:t>表示谓词“学生</a:t>
            </a:r>
            <a:r>
              <a:rPr lang="en-US" altLang="zh-CN" dirty="0"/>
              <a:t>20180002</a:t>
            </a:r>
            <a:r>
              <a:rPr lang="zh-CN" altLang="en-US" dirty="0"/>
              <a:t>选修了课程</a:t>
            </a:r>
            <a:r>
              <a:rPr lang="en-US" altLang="zh-CN" dirty="0"/>
              <a:t>y”</a:t>
            </a:r>
            <a:endParaRPr lang="en-US" altLang="zh-CN" dirty="0"/>
          </a:p>
          <a:p>
            <a:pPr eaLnBrk="1" hangingPunct="1">
              <a:lnSpc>
                <a:spcPct val="150000"/>
              </a:lnSpc>
              <a:buFont typeface="Wingdings" panose="05000000000000000000" pitchFamily="2" charset="2"/>
              <a:buNone/>
            </a:pPr>
            <a:r>
              <a:rPr lang="en-US" altLang="zh-CN" dirty="0"/>
              <a:t>	</a:t>
            </a:r>
            <a:r>
              <a:rPr lang="zh-CN" altLang="en-US" dirty="0"/>
              <a:t>用</a:t>
            </a:r>
            <a:r>
              <a:rPr lang="en-US" altLang="zh-CN" dirty="0"/>
              <a:t>q</a:t>
            </a:r>
            <a:r>
              <a:rPr lang="zh-CN" altLang="en-US" dirty="0"/>
              <a:t>表示谓词“学生</a:t>
            </a:r>
            <a:r>
              <a:rPr lang="en-US" altLang="zh-CN" dirty="0"/>
              <a:t>x</a:t>
            </a:r>
            <a:r>
              <a:rPr lang="zh-CN" altLang="en-US" dirty="0"/>
              <a:t>选修了课程</a:t>
            </a:r>
            <a:r>
              <a:rPr lang="en-US" altLang="zh-CN" dirty="0"/>
              <a:t>y”</a:t>
            </a:r>
            <a:endParaRPr lang="en-US" altLang="zh-CN" dirty="0"/>
          </a:p>
          <a:p>
            <a:pPr eaLnBrk="1" hangingPunct="1">
              <a:lnSpc>
                <a:spcPct val="150000"/>
              </a:lnSpc>
              <a:buFont typeface="Wingdings" panose="05000000000000000000" pitchFamily="2" charset="2"/>
              <a:buNone/>
            </a:pPr>
            <a:r>
              <a:rPr lang="en-US" altLang="zh-CN" dirty="0"/>
              <a:t>	</a:t>
            </a:r>
            <a:r>
              <a:rPr lang="zh-CN" altLang="en-US" dirty="0"/>
              <a:t>则上述查询为</a:t>
            </a:r>
            <a:r>
              <a:rPr lang="en-US" altLang="zh-CN" dirty="0"/>
              <a:t>: （</a:t>
            </a:r>
            <a:r>
              <a:rPr lang="en-US" altLang="zh-CN" dirty="0">
                <a:sym typeface="Symbol" panose="05050102010706020507" pitchFamily="2" charset="2"/>
              </a:rPr>
              <a:t></a:t>
            </a:r>
            <a:r>
              <a:rPr lang="en-US" altLang="zh-CN" dirty="0"/>
              <a:t>y） p </a:t>
            </a:r>
            <a:r>
              <a:rPr lang="en-US" altLang="zh-CN" dirty="0">
                <a:sym typeface="Symbol" panose="05050102010706020507" pitchFamily="2" charset="2"/>
              </a:rPr>
              <a:t></a:t>
            </a:r>
            <a:r>
              <a:rPr lang="en-US" altLang="zh-CN" dirty="0"/>
              <a:t> q </a:t>
            </a:r>
            <a:endParaRPr lang="en-US" altLang="zh-CN"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idx="4294967295"/>
          </p:nvPr>
        </p:nvSpPr>
        <p:spPr/>
        <p:txBody>
          <a:bodyPr/>
          <a:lstStyle/>
          <a:p>
            <a:pPr eaLnBrk="1" hangingPunct="1"/>
            <a:r>
              <a:rPr lang="zh-CN" altLang="en-US" sz="3600">
                <a:solidFill>
                  <a:schemeClr val="accent6"/>
                </a:solidFill>
              </a:rPr>
              <a:t>带有</a:t>
            </a:r>
            <a:r>
              <a:rPr lang="en-US" altLang="zh-CN" sz="3600">
                <a:solidFill>
                  <a:schemeClr val="accent6"/>
                </a:solidFill>
              </a:rPr>
              <a:t>EXISTS</a:t>
            </a:r>
            <a:r>
              <a:rPr lang="zh-CN" altLang="en-US" sz="3600">
                <a:solidFill>
                  <a:schemeClr val="accent6"/>
                </a:solidFill>
              </a:rPr>
              <a:t>谓词的子查询</a:t>
            </a:r>
            <a:r>
              <a:rPr lang="en-US" altLang="zh-CN" sz="3600">
                <a:solidFill>
                  <a:schemeClr val="accent6"/>
                </a:solidFill>
              </a:rPr>
              <a:t>（</a:t>
            </a:r>
            <a:r>
              <a:rPr lang="zh-CN" altLang="en-US" sz="3600">
                <a:solidFill>
                  <a:schemeClr val="accent6"/>
                </a:solidFill>
              </a:rPr>
              <a:t>续</a:t>
            </a:r>
            <a:r>
              <a:rPr lang="en-US" altLang="zh-CN" sz="3600">
                <a:solidFill>
                  <a:schemeClr val="accent6"/>
                </a:solidFill>
              </a:rPr>
              <a:t>）</a:t>
            </a:r>
            <a:endParaRPr lang="en-US" altLang="zh-CN" sz="3600">
              <a:solidFill>
                <a:schemeClr val="accent6"/>
              </a:solidFill>
            </a:endParaRPr>
          </a:p>
        </p:txBody>
      </p:sp>
      <p:sp>
        <p:nvSpPr>
          <p:cNvPr id="105475" name="Rectangle 3"/>
          <p:cNvSpPr>
            <a:spLocks noGrp="1" noChangeArrowheads="1"/>
          </p:cNvSpPr>
          <p:nvPr>
            <p:ph type="body" idx="4294967295"/>
          </p:nvPr>
        </p:nvSpPr>
        <p:spPr>
          <a:xfrm>
            <a:off x="77470" y="826770"/>
            <a:ext cx="12036425" cy="5542280"/>
          </a:xfrm>
          <a:solidFill>
            <a:schemeClr val="bg1"/>
          </a:solidFill>
        </p:spPr>
        <p:txBody>
          <a:bodyPr/>
          <a:lstStyle/>
          <a:p>
            <a:pPr eaLnBrk="1" hangingPunct="1">
              <a:lnSpc>
                <a:spcPct val="90000"/>
              </a:lnSpc>
              <a:buFont typeface="Wingdings" panose="05000000000000000000" pitchFamily="2" charset="2"/>
              <a:buChar char="n"/>
            </a:pPr>
            <a:r>
              <a:rPr lang="zh-CN" altLang="en-US" sz="3200" dirty="0"/>
              <a:t>等价变换：</a:t>
            </a:r>
            <a:endParaRPr lang="zh-CN" altLang="en-US" sz="3200" dirty="0"/>
          </a:p>
          <a:p>
            <a:pPr algn="just" eaLnBrk="1" hangingPunct="1">
              <a:lnSpc>
                <a:spcPct val="90000"/>
              </a:lnSpc>
              <a:buFont typeface="Wingdings" panose="05000000000000000000" pitchFamily="2" charset="2"/>
              <a:buNone/>
            </a:pPr>
            <a:r>
              <a:rPr lang="zh-CN" altLang="en-US" sz="3200" dirty="0"/>
              <a:t>    	 </a:t>
            </a:r>
            <a:r>
              <a:rPr lang="en-US" altLang="zh-CN" sz="3200" dirty="0"/>
              <a:t>(</a:t>
            </a:r>
            <a:r>
              <a:rPr lang="en-US" altLang="zh-CN" sz="3200" dirty="0">
                <a:sym typeface="Symbol" panose="05050102010706020507" pitchFamily="2" charset="2"/>
              </a:rPr>
              <a:t></a:t>
            </a:r>
            <a:r>
              <a:rPr lang="en-US" altLang="zh-CN" sz="3200" dirty="0"/>
              <a:t>y)</a:t>
            </a:r>
            <a:r>
              <a:rPr lang="en-US" altLang="zh-CN" sz="3200" dirty="0">
                <a:solidFill>
                  <a:srgbClr val="FF3399"/>
                </a:solidFill>
              </a:rPr>
              <a:t>p </a:t>
            </a:r>
            <a:r>
              <a:rPr lang="en-US" altLang="zh-CN" sz="3200" dirty="0">
                <a:solidFill>
                  <a:srgbClr val="FF3399"/>
                </a:solidFill>
                <a:sym typeface="Symbol" panose="05050102010706020507" pitchFamily="2" charset="2"/>
              </a:rPr>
              <a:t></a:t>
            </a:r>
            <a:r>
              <a:rPr lang="en-US" altLang="zh-CN" sz="3200" dirty="0">
                <a:solidFill>
                  <a:srgbClr val="FF3399"/>
                </a:solidFill>
              </a:rPr>
              <a:t> q</a:t>
            </a:r>
            <a:r>
              <a:rPr lang="en-US" altLang="zh-CN" sz="3200" dirty="0"/>
              <a:t>  ≡ </a:t>
            </a:r>
            <a:r>
              <a:rPr lang="en-US" altLang="zh-CN" sz="3200" dirty="0">
                <a:sym typeface="Symbol" panose="05050102010706020507" pitchFamily="2" charset="2"/>
              </a:rPr>
              <a:t></a:t>
            </a:r>
            <a:r>
              <a:rPr lang="en-US" altLang="zh-CN" sz="3200" dirty="0"/>
              <a:t> (</a:t>
            </a:r>
            <a:r>
              <a:rPr lang="en-US" altLang="zh-CN" sz="3200" dirty="0">
                <a:sym typeface="Symbol" panose="05050102010706020507" pitchFamily="2" charset="2"/>
              </a:rPr>
              <a:t></a:t>
            </a:r>
            <a:r>
              <a:rPr lang="en-US" altLang="zh-CN" sz="3200" dirty="0"/>
              <a:t>y (</a:t>
            </a:r>
            <a:r>
              <a:rPr lang="en-US" altLang="zh-CN" sz="3200" dirty="0">
                <a:sym typeface="Symbol" panose="05050102010706020507" pitchFamily="2" charset="2"/>
              </a:rPr>
              <a:t>(</a:t>
            </a:r>
            <a:r>
              <a:rPr lang="en-US" altLang="zh-CN" sz="3200" dirty="0">
                <a:solidFill>
                  <a:srgbClr val="FF3399"/>
                </a:solidFill>
              </a:rPr>
              <a:t>p </a:t>
            </a:r>
            <a:r>
              <a:rPr lang="en-US" altLang="zh-CN" sz="3200" dirty="0">
                <a:solidFill>
                  <a:srgbClr val="FF3399"/>
                </a:solidFill>
                <a:sym typeface="Symbol" panose="05050102010706020507" pitchFamily="2" charset="2"/>
              </a:rPr>
              <a:t></a:t>
            </a:r>
            <a:r>
              <a:rPr lang="en-US" altLang="zh-CN" sz="3200" dirty="0">
                <a:solidFill>
                  <a:srgbClr val="FF3399"/>
                </a:solidFill>
              </a:rPr>
              <a:t> q</a:t>
            </a:r>
            <a:r>
              <a:rPr lang="en-US" altLang="zh-CN" sz="3200" dirty="0"/>
              <a:t>)))</a:t>
            </a:r>
            <a:endParaRPr lang="en-US" altLang="zh-CN" sz="3200" dirty="0"/>
          </a:p>
          <a:p>
            <a:pPr algn="just" eaLnBrk="1" hangingPunct="1">
              <a:lnSpc>
                <a:spcPct val="90000"/>
              </a:lnSpc>
              <a:buFont typeface="Wingdings" panose="05000000000000000000" pitchFamily="2" charset="2"/>
              <a:buNone/>
            </a:pPr>
            <a:r>
              <a:rPr lang="en-US" altLang="zh-CN" sz="3200" dirty="0"/>
              <a:t>              	  ≡ </a:t>
            </a:r>
            <a:r>
              <a:rPr lang="en-US" altLang="zh-CN" sz="3200" dirty="0">
                <a:sym typeface="Symbol" panose="05050102010706020507" pitchFamily="2" charset="2"/>
              </a:rPr>
              <a:t></a:t>
            </a:r>
            <a:r>
              <a:rPr lang="en-US" altLang="zh-CN" sz="3200" dirty="0"/>
              <a:t> (</a:t>
            </a:r>
            <a:r>
              <a:rPr lang="en-US" altLang="zh-CN" sz="3200" dirty="0">
                <a:sym typeface="Symbol" panose="05050102010706020507" pitchFamily="2" charset="2"/>
              </a:rPr>
              <a:t></a:t>
            </a:r>
            <a:r>
              <a:rPr lang="en-US" altLang="zh-CN" sz="3200" dirty="0"/>
              <a:t>y (</a:t>
            </a:r>
            <a:r>
              <a:rPr lang="en-US" altLang="zh-CN" sz="3200" dirty="0">
                <a:sym typeface="Symbol" panose="05050102010706020507" pitchFamily="2" charset="2"/>
              </a:rPr>
              <a:t>(</a:t>
            </a:r>
            <a:r>
              <a:rPr lang="en-US" altLang="zh-CN" sz="3200" dirty="0"/>
              <a:t> p∨ q)))</a:t>
            </a:r>
            <a:endParaRPr lang="en-US" altLang="zh-CN" sz="3200" dirty="0"/>
          </a:p>
          <a:p>
            <a:pPr algn="just" eaLnBrk="1" hangingPunct="1">
              <a:lnSpc>
                <a:spcPct val="90000"/>
              </a:lnSpc>
              <a:buFont typeface="Wingdings" panose="05000000000000000000" pitchFamily="2" charset="2"/>
              <a:buNone/>
            </a:pPr>
            <a:r>
              <a:rPr lang="en-US" altLang="zh-CN" sz="3200" dirty="0"/>
              <a:t>               	  ≡ </a:t>
            </a:r>
            <a:r>
              <a:rPr lang="en-US" altLang="zh-CN" sz="3200" dirty="0">
                <a:sym typeface="Symbol" panose="05050102010706020507" pitchFamily="2" charset="2"/>
              </a:rPr>
              <a:t></a:t>
            </a:r>
            <a:r>
              <a:rPr lang="en-US" altLang="zh-CN" sz="3200" dirty="0"/>
              <a:t> </a:t>
            </a:r>
            <a:r>
              <a:rPr lang="en-US" altLang="zh-CN" sz="3200" dirty="0">
                <a:sym typeface="Symbol" panose="05050102010706020507" pitchFamily="2" charset="2"/>
              </a:rPr>
              <a:t></a:t>
            </a:r>
            <a:r>
              <a:rPr lang="en-US" altLang="zh-CN" sz="3200" dirty="0"/>
              <a:t>y (p∧</a:t>
            </a:r>
            <a:r>
              <a:rPr lang="en-US" altLang="zh-CN" sz="3200" dirty="0">
                <a:sym typeface="Symbol" panose="05050102010706020507" pitchFamily="2" charset="2"/>
              </a:rPr>
              <a:t></a:t>
            </a:r>
            <a:r>
              <a:rPr lang="en-US" altLang="zh-CN" sz="3200" dirty="0"/>
              <a:t>q)</a:t>
            </a:r>
            <a:endParaRPr lang="en-US" altLang="zh-CN" sz="3200" dirty="0"/>
          </a:p>
          <a:p>
            <a:pPr algn="just" eaLnBrk="1" hangingPunct="1">
              <a:lnSpc>
                <a:spcPct val="90000"/>
              </a:lnSpc>
              <a:buFont typeface="Wingdings" panose="05000000000000000000" pitchFamily="2" charset="2"/>
              <a:buNone/>
            </a:pPr>
            <a:endParaRPr lang="en-US" altLang="zh-CN" sz="3200" dirty="0"/>
          </a:p>
          <a:p>
            <a:pPr eaLnBrk="1" hangingPunct="1">
              <a:lnSpc>
                <a:spcPct val="140000"/>
              </a:lnSpc>
              <a:buFont typeface="Wingdings" panose="05000000000000000000" pitchFamily="2" charset="2"/>
              <a:buChar char="n"/>
            </a:pPr>
            <a:r>
              <a:rPr lang="zh-CN" altLang="en-US" sz="3200" dirty="0"/>
              <a:t>表达的语义为：不存在这样的课程</a:t>
            </a:r>
            <a:r>
              <a:rPr lang="en-US" altLang="zh-CN" sz="3200" dirty="0"/>
              <a:t>y</a:t>
            </a:r>
            <a:r>
              <a:rPr lang="zh-CN" altLang="en-US" sz="3200" dirty="0"/>
              <a:t>，学生</a:t>
            </a:r>
            <a:r>
              <a:rPr lang="en-US" altLang="zh-CN" sz="3200" dirty="0"/>
              <a:t>20180002</a:t>
            </a:r>
            <a:r>
              <a:rPr lang="zh-CN" altLang="en-US" sz="3200" dirty="0"/>
              <a:t>选修了</a:t>
            </a:r>
            <a:r>
              <a:rPr lang="en-US" altLang="zh-CN" sz="3200" dirty="0"/>
              <a:t>y</a:t>
            </a:r>
            <a:r>
              <a:rPr lang="zh-CN" altLang="en-US" sz="3200" dirty="0"/>
              <a:t>，而学生</a:t>
            </a:r>
            <a:r>
              <a:rPr lang="en-US" altLang="zh-CN" sz="3200" dirty="0"/>
              <a:t>x</a:t>
            </a:r>
            <a:r>
              <a:rPr lang="zh-CN" altLang="en-US" sz="3200" dirty="0"/>
              <a:t>没有选修</a:t>
            </a:r>
            <a:endParaRPr lang="zh-CN" altLang="en-US" sz="32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p:txBody>
          <a:bodyPr/>
          <a:lstStyle/>
          <a:p>
            <a:pPr eaLnBrk="1" hangingPunct="1"/>
            <a:r>
              <a:rPr lang="zh-CN" altLang="en-US" sz="3600">
                <a:solidFill>
                  <a:schemeClr val="accent6"/>
                </a:solidFill>
              </a:rPr>
              <a:t>带有</a:t>
            </a:r>
            <a:r>
              <a:rPr lang="en-US" altLang="zh-CN" sz="3600">
                <a:solidFill>
                  <a:schemeClr val="accent6"/>
                </a:solidFill>
              </a:rPr>
              <a:t>EXISTS</a:t>
            </a:r>
            <a:r>
              <a:rPr lang="zh-CN" altLang="en-US" sz="3600">
                <a:solidFill>
                  <a:schemeClr val="accent6"/>
                </a:solidFill>
              </a:rPr>
              <a:t>谓词的子查询</a:t>
            </a:r>
            <a:r>
              <a:rPr lang="en-US" altLang="zh-CN" sz="3600">
                <a:solidFill>
                  <a:schemeClr val="accent6"/>
                </a:solidFill>
              </a:rPr>
              <a:t>（</a:t>
            </a:r>
            <a:r>
              <a:rPr lang="zh-CN" altLang="en-US" sz="3600">
                <a:solidFill>
                  <a:schemeClr val="accent6"/>
                </a:solidFill>
              </a:rPr>
              <a:t>续</a:t>
            </a:r>
            <a:r>
              <a:rPr lang="en-US" altLang="zh-CN" sz="3600">
                <a:solidFill>
                  <a:schemeClr val="accent6"/>
                </a:solidFill>
              </a:rPr>
              <a:t>）</a:t>
            </a:r>
            <a:r>
              <a:rPr lang="zh-CN" altLang="en-US" sz="4400">
                <a:solidFill>
                  <a:schemeClr val="accent6"/>
                </a:solidFill>
                <a:cs typeface="Times New Roman" panose="02020603050405020304" pitchFamily="18" charset="0"/>
              </a:rPr>
              <a:t> </a:t>
            </a:r>
            <a:endParaRPr lang="zh-CN" altLang="en-US" sz="4400">
              <a:solidFill>
                <a:schemeClr val="accent6"/>
              </a:solidFill>
              <a:cs typeface="Times New Roman" panose="02020603050405020304" pitchFamily="18" charset="0"/>
            </a:endParaRPr>
          </a:p>
        </p:txBody>
      </p:sp>
      <p:sp>
        <p:nvSpPr>
          <p:cNvPr id="70659" name="Rectangle 3"/>
          <p:cNvSpPr>
            <a:spLocks noGrp="1" noChangeArrowheads="1"/>
          </p:cNvSpPr>
          <p:nvPr>
            <p:ph type="body" idx="4294967295"/>
          </p:nvPr>
        </p:nvSpPr>
        <p:spPr>
          <a:xfrm>
            <a:off x="120650" y="881380"/>
            <a:ext cx="11971655" cy="5525135"/>
          </a:xfrm>
          <a:solidFill>
            <a:schemeClr val="bg1"/>
          </a:solidFill>
        </p:spPr>
        <p:txBody>
          <a:bodyPr/>
          <a:lstStyle/>
          <a:p>
            <a:pPr indent="0" algn="just">
              <a:buNone/>
            </a:pPr>
            <a:r>
              <a:rPr lang="en-US" altLang="zh-CN" dirty="0"/>
              <a:t>SELECT </a:t>
            </a:r>
            <a:r>
              <a:rPr lang="en-US" altLang="zh-CN" dirty="0" err="1"/>
              <a:t>Sno</a:t>
            </a:r>
            <a:endParaRPr lang="zh-CN" altLang="zh-CN" dirty="0"/>
          </a:p>
          <a:p>
            <a:pPr indent="0" algn="just">
              <a:buNone/>
            </a:pPr>
            <a:r>
              <a:rPr lang="en-US" altLang="zh-CN" dirty="0"/>
              <a:t>FROM </a:t>
            </a:r>
            <a:r>
              <a:rPr lang="en-US" altLang="zh-CN" dirty="0">
                <a:solidFill>
                  <a:srgbClr val="000000"/>
                </a:solidFill>
              </a:rPr>
              <a:t>Student</a:t>
            </a:r>
            <a:endParaRPr lang="zh-CN" altLang="zh-CN" dirty="0"/>
          </a:p>
          <a:p>
            <a:pPr indent="0" algn="just">
              <a:buNone/>
            </a:pPr>
            <a:r>
              <a:rPr lang="en-US" altLang="zh-CN" dirty="0"/>
              <a:t>WHERE NOT EXISTS</a:t>
            </a:r>
            <a:endParaRPr lang="zh-CN" altLang="zh-CN" dirty="0"/>
          </a:p>
          <a:p>
            <a:pPr indent="0" algn="just">
              <a:buNone/>
            </a:pPr>
            <a:r>
              <a:rPr lang="en-US" altLang="zh-CN" dirty="0"/>
              <a:t>        (SELECT *                                    /*</a:t>
            </a:r>
            <a:r>
              <a:rPr lang="zh-CN" altLang="zh-CN" dirty="0"/>
              <a:t>这是一个相关子查询 </a:t>
            </a:r>
            <a:r>
              <a:rPr lang="en-US" altLang="zh-CN" dirty="0"/>
              <a:t>*/</a:t>
            </a:r>
            <a:endParaRPr lang="zh-CN" altLang="zh-CN" dirty="0"/>
          </a:p>
          <a:p>
            <a:pPr indent="0" algn="just">
              <a:buNone/>
            </a:pPr>
            <a:r>
              <a:rPr lang="en-US" altLang="zh-CN" dirty="0"/>
              <a:t>         FROM </a:t>
            </a:r>
            <a:r>
              <a:rPr lang="en-US" altLang="zh-CN" dirty="0">
                <a:solidFill>
                  <a:srgbClr val="000000"/>
                </a:solidFill>
              </a:rPr>
              <a:t>SC SCX</a:t>
            </a:r>
            <a:r>
              <a:rPr lang="en-US" altLang="zh-CN" dirty="0"/>
              <a:t>                           /*</a:t>
            </a:r>
            <a:r>
              <a:rPr lang="zh-CN" altLang="zh-CN" dirty="0"/>
              <a:t>父查询和子查询均引用了</a:t>
            </a:r>
            <a:r>
              <a:rPr lang="en-US" altLang="zh-CN" dirty="0"/>
              <a:t>SC</a:t>
            </a:r>
            <a:r>
              <a:rPr lang="zh-CN" altLang="zh-CN" dirty="0"/>
              <a:t>表</a:t>
            </a:r>
            <a:r>
              <a:rPr lang="en-US" altLang="zh-CN" dirty="0"/>
              <a:t>*/</a:t>
            </a:r>
            <a:endParaRPr lang="zh-CN" altLang="zh-CN" dirty="0"/>
          </a:p>
          <a:p>
            <a:pPr indent="0" algn="just">
              <a:buNone/>
            </a:pPr>
            <a:r>
              <a:rPr lang="en-US" altLang="zh-CN" dirty="0"/>
              <a:t>         WHERE </a:t>
            </a:r>
            <a:r>
              <a:rPr lang="en-US" altLang="zh-CN" dirty="0" err="1"/>
              <a:t>SCX.Sno</a:t>
            </a:r>
            <a:r>
              <a:rPr lang="en-US" altLang="zh-CN" dirty="0"/>
              <a:t>='</a:t>
            </a:r>
            <a:r>
              <a:rPr lang="en-US" altLang="zh-CN" dirty="0">
                <a:ea typeface="微软雅黑" panose="020B0503020204020204" charset="-122"/>
              </a:rPr>
              <a:t>20180002</a:t>
            </a:r>
            <a:r>
              <a:rPr lang="en-US" altLang="zh-CN" dirty="0"/>
              <a:t>' AND</a:t>
            </a:r>
            <a:endParaRPr lang="zh-CN" altLang="zh-CN" dirty="0"/>
          </a:p>
          <a:p>
            <a:pPr indent="0" algn="just">
              <a:buNone/>
            </a:pPr>
            <a:r>
              <a:rPr lang="en-US" altLang="zh-CN" dirty="0"/>
              <a:t>                NOT EXISTS</a:t>
            </a:r>
            <a:endParaRPr lang="zh-CN" altLang="zh-CN" dirty="0"/>
          </a:p>
          <a:p>
            <a:pPr indent="0" algn="just">
              <a:buNone/>
            </a:pPr>
            <a:r>
              <a:rPr lang="en-US" altLang="zh-CN" dirty="0"/>
              <a:t>                (SELECT *</a:t>
            </a:r>
            <a:endParaRPr lang="zh-CN" altLang="zh-CN" dirty="0"/>
          </a:p>
          <a:p>
            <a:pPr indent="0" algn="just">
              <a:buNone/>
            </a:pPr>
            <a:r>
              <a:rPr lang="en-US" altLang="zh-CN" dirty="0"/>
              <a:t>                 FROM</a:t>
            </a:r>
            <a:r>
              <a:rPr lang="en-US" altLang="zh-CN" dirty="0">
                <a:solidFill>
                  <a:srgbClr val="000000"/>
                </a:solidFill>
              </a:rPr>
              <a:t> SC SCY                   </a:t>
            </a:r>
            <a:r>
              <a:rPr lang="en-US" altLang="zh-CN" dirty="0"/>
              <a:t> /*</a:t>
            </a:r>
            <a:r>
              <a:rPr lang="zh-CN" altLang="zh-CN" dirty="0"/>
              <a:t>用别名</a:t>
            </a:r>
            <a:r>
              <a:rPr lang="en-US" altLang="zh-CN" dirty="0"/>
              <a:t>SCX</a:t>
            </a:r>
            <a:r>
              <a:rPr lang="zh-CN" altLang="zh-CN" dirty="0"/>
              <a:t>、</a:t>
            </a:r>
            <a:r>
              <a:rPr lang="en-US" altLang="zh-CN" dirty="0"/>
              <a:t>SCY</a:t>
            </a:r>
            <a:r>
              <a:rPr lang="zh-CN" altLang="zh-CN" dirty="0"/>
              <a:t>将父查询</a:t>
            </a:r>
            <a:r>
              <a:rPr lang="en-US" altLang="zh-CN" dirty="0"/>
              <a:t>*/</a:t>
            </a:r>
            <a:endParaRPr lang="zh-CN" altLang="zh-CN" dirty="0"/>
          </a:p>
          <a:p>
            <a:pPr indent="0" algn="just">
              <a:buNone/>
            </a:pPr>
            <a:r>
              <a:rPr lang="en-US" altLang="zh-CN" dirty="0"/>
              <a:t>                 WHERE </a:t>
            </a:r>
            <a:r>
              <a:rPr lang="en-US" altLang="zh-CN" dirty="0" err="1">
                <a:solidFill>
                  <a:srgbClr val="000000"/>
                </a:solidFill>
              </a:rPr>
              <a:t>SCY.Sno</a:t>
            </a:r>
            <a:r>
              <a:rPr lang="en-US" altLang="zh-CN" dirty="0">
                <a:solidFill>
                  <a:srgbClr val="000000"/>
                </a:solidFill>
              </a:rPr>
              <a:t>=</a:t>
            </a:r>
            <a:r>
              <a:rPr lang="en-US" altLang="zh-CN" dirty="0" err="1">
                <a:solidFill>
                  <a:srgbClr val="000000"/>
                </a:solidFill>
              </a:rPr>
              <a:t>Student.Sno</a:t>
            </a:r>
            <a:r>
              <a:rPr lang="en-US" altLang="zh-CN" dirty="0">
                <a:solidFill>
                  <a:srgbClr val="000000"/>
                </a:solidFill>
              </a:rPr>
              <a:t> AND   </a:t>
            </a:r>
            <a:r>
              <a:rPr lang="en-US" altLang="zh-CN" dirty="0"/>
              <a:t>/*</a:t>
            </a:r>
            <a:r>
              <a:rPr lang="zh-CN" altLang="zh-CN" dirty="0"/>
              <a:t>与子查询中的</a:t>
            </a:r>
            <a:r>
              <a:rPr lang="en-US" altLang="zh-CN" dirty="0"/>
              <a:t>SC</a:t>
            </a:r>
            <a:r>
              <a:rPr lang="zh-CN" altLang="zh-CN" dirty="0"/>
              <a:t>表区分开</a:t>
            </a:r>
            <a:r>
              <a:rPr lang="en-US" altLang="zh-CN" dirty="0"/>
              <a:t>*/</a:t>
            </a:r>
            <a:endParaRPr lang="zh-CN" altLang="zh-CN" dirty="0"/>
          </a:p>
          <a:p>
            <a:pPr indent="0" algn="just">
              <a:buNone/>
            </a:pPr>
            <a:r>
              <a:rPr lang="en-US" altLang="zh-CN" dirty="0"/>
              <a:t>                                </a:t>
            </a:r>
            <a:r>
              <a:rPr lang="en-US" altLang="zh-CN" dirty="0" err="1">
                <a:solidFill>
                  <a:srgbClr val="000000"/>
                </a:solidFill>
              </a:rPr>
              <a:t>SCY.Cno</a:t>
            </a:r>
            <a:r>
              <a:rPr lang="en-US" altLang="zh-CN" dirty="0">
                <a:solidFill>
                  <a:srgbClr val="000000"/>
                </a:solidFill>
              </a:rPr>
              <a:t>=</a:t>
            </a:r>
            <a:r>
              <a:rPr lang="en-US" altLang="zh-CN" dirty="0" err="1">
                <a:solidFill>
                  <a:srgbClr val="000000"/>
                </a:solidFill>
              </a:rPr>
              <a:t>SCX.Cno</a:t>
            </a:r>
            <a:r>
              <a:rPr lang="en-US" altLang="zh-CN" dirty="0">
                <a:solidFill>
                  <a:srgbClr val="000000"/>
                </a:solidFill>
              </a:rPr>
              <a:t>));</a:t>
            </a:r>
            <a:endParaRPr lang="zh-CN" altLang="zh-CN"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26"/>
          <p:cNvSpPr>
            <a:spLocks noGrp="1" noChangeArrowheads="1"/>
          </p:cNvSpPr>
          <p:nvPr>
            <p:ph type="title" idx="4294967295"/>
          </p:nvPr>
        </p:nvSpPr>
        <p:spPr/>
        <p:txBody>
          <a:bodyPr/>
          <a:lstStyle/>
          <a:p>
            <a:pPr eaLnBrk="1" hangingPunct="1"/>
            <a:r>
              <a:rPr lang="en-US" altLang="zh-CN" sz="3600">
                <a:solidFill>
                  <a:schemeClr val="accent6"/>
                </a:solidFill>
              </a:rPr>
              <a:t>3.3  </a:t>
            </a:r>
            <a:r>
              <a:rPr lang="zh-CN" altLang="en-US" sz="3600">
                <a:solidFill>
                  <a:schemeClr val="accent6"/>
                </a:solidFill>
              </a:rPr>
              <a:t>数据查询 </a:t>
            </a:r>
            <a:endParaRPr lang="zh-CN" altLang="en-US" sz="3600">
              <a:solidFill>
                <a:schemeClr val="accent6"/>
              </a:solidFill>
            </a:endParaRPr>
          </a:p>
        </p:txBody>
      </p:sp>
      <p:sp>
        <p:nvSpPr>
          <p:cNvPr id="107523" name="Rectangle 1027"/>
          <p:cNvSpPr>
            <a:spLocks noGrp="1" noChangeArrowheads="1"/>
          </p:cNvSpPr>
          <p:nvPr>
            <p:ph type="body" idx="4294967295"/>
          </p:nvPr>
        </p:nvSpPr>
        <p:spPr>
          <a:xfrm>
            <a:off x="581660" y="868045"/>
            <a:ext cx="11593830" cy="5494655"/>
          </a:xfrm>
          <a:solidFill>
            <a:schemeClr val="bg1"/>
          </a:solidFill>
        </p:spPr>
        <p:txBody>
          <a:bodyPr/>
          <a:lstStyle/>
          <a:p>
            <a:pPr marL="0" indent="0" algn="just" eaLnBrk="1" hangingPunct="1">
              <a:lnSpc>
                <a:spcPct val="150000"/>
              </a:lnSpc>
              <a:buNone/>
            </a:pPr>
            <a:r>
              <a:rPr lang="en-US" altLang="zh-CN" sz="3200"/>
              <a:t>3.3.1 </a:t>
            </a:r>
            <a:r>
              <a:rPr lang="zh-CN" altLang="en-US" sz="3200"/>
              <a:t>单表查询</a:t>
            </a:r>
            <a:endParaRPr lang="zh-CN" altLang="en-US" sz="3200"/>
          </a:p>
          <a:p>
            <a:pPr marL="0" indent="0" algn="just" eaLnBrk="1" hangingPunct="1">
              <a:lnSpc>
                <a:spcPct val="150000"/>
              </a:lnSpc>
              <a:buNone/>
            </a:pPr>
            <a:r>
              <a:rPr lang="en-US" altLang="zh-CN" sz="3200"/>
              <a:t>3.3.2 </a:t>
            </a:r>
            <a:r>
              <a:rPr lang="zh-CN" altLang="en-US" sz="3200"/>
              <a:t>连接查询</a:t>
            </a:r>
            <a:endParaRPr lang="zh-CN" altLang="en-US" sz="3200"/>
          </a:p>
          <a:p>
            <a:pPr marL="0" indent="0" algn="just" eaLnBrk="1" hangingPunct="1">
              <a:lnSpc>
                <a:spcPct val="150000"/>
              </a:lnSpc>
              <a:buNone/>
            </a:pPr>
            <a:r>
              <a:rPr lang="en-US" altLang="zh-CN" sz="3200"/>
              <a:t>3.3.3 </a:t>
            </a:r>
            <a:r>
              <a:rPr lang="zh-CN" altLang="en-US" sz="3200"/>
              <a:t>嵌套查询</a:t>
            </a:r>
            <a:endParaRPr lang="zh-CN" altLang="en-US" sz="3200"/>
          </a:p>
          <a:p>
            <a:pPr marL="0" indent="0" algn="just" eaLnBrk="1" hangingPunct="1">
              <a:lnSpc>
                <a:spcPct val="150000"/>
              </a:lnSpc>
              <a:buNone/>
            </a:pPr>
            <a:r>
              <a:rPr lang="en-US" altLang="zh-CN" sz="3200">
                <a:solidFill>
                  <a:srgbClr val="00B050"/>
                </a:solidFill>
              </a:rPr>
              <a:t>3.3.4 </a:t>
            </a:r>
            <a:r>
              <a:rPr lang="zh-CN" altLang="en-US" sz="3200">
                <a:solidFill>
                  <a:srgbClr val="00B050"/>
                </a:solidFill>
              </a:rPr>
              <a:t>集合查询</a:t>
            </a:r>
            <a:endParaRPr lang="en-US" altLang="zh-CN" sz="3200">
              <a:solidFill>
                <a:srgbClr val="00B050"/>
              </a:solidFill>
            </a:endParaRPr>
          </a:p>
          <a:p>
            <a:pPr marL="0" indent="0" algn="just" eaLnBrk="1" hangingPunct="1">
              <a:lnSpc>
                <a:spcPct val="150000"/>
              </a:lnSpc>
              <a:buNone/>
            </a:pPr>
            <a:r>
              <a:rPr lang="en-US" altLang="zh-CN" sz="3200"/>
              <a:t>3.3.5</a:t>
            </a:r>
            <a:r>
              <a:rPr lang="zh-CN" altLang="en-US" sz="3200"/>
              <a:t>基于派生表的查询</a:t>
            </a:r>
            <a:endParaRPr lang="zh-CN" altLang="en-US" sz="320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idx="4294967295"/>
          </p:nvPr>
        </p:nvSpPr>
        <p:spPr/>
        <p:txBody>
          <a:bodyPr/>
          <a:lstStyle/>
          <a:p>
            <a:pPr eaLnBrk="1" hangingPunct="1"/>
            <a:r>
              <a:rPr lang="en-US" altLang="zh-CN" sz="3600">
                <a:solidFill>
                  <a:schemeClr val="accent6"/>
                </a:solidFill>
              </a:rPr>
              <a:t>3.3.4 </a:t>
            </a:r>
            <a:r>
              <a:rPr lang="zh-CN" altLang="en-US" sz="3600">
                <a:solidFill>
                  <a:schemeClr val="accent6"/>
                </a:solidFill>
              </a:rPr>
              <a:t>集合查询</a:t>
            </a:r>
            <a:endParaRPr lang="zh-CN" altLang="en-US" sz="3600">
              <a:solidFill>
                <a:schemeClr val="accent6"/>
              </a:solidFill>
            </a:endParaRPr>
          </a:p>
        </p:txBody>
      </p:sp>
      <p:sp>
        <p:nvSpPr>
          <p:cNvPr id="108547" name="Rectangle 3"/>
          <p:cNvSpPr>
            <a:spLocks noGrp="1" noChangeArrowheads="1"/>
          </p:cNvSpPr>
          <p:nvPr>
            <p:ph type="body" idx="4294967295"/>
          </p:nvPr>
        </p:nvSpPr>
        <p:spPr>
          <a:xfrm>
            <a:off x="573405" y="838200"/>
            <a:ext cx="11544935" cy="5535930"/>
          </a:xfrm>
          <a:solidFill>
            <a:schemeClr val="bg1"/>
          </a:solidFill>
        </p:spPr>
        <p:txBody>
          <a:bodyPr/>
          <a:lstStyle/>
          <a:p>
            <a:pPr algn="just" eaLnBrk="1" hangingPunct="1">
              <a:lnSpc>
                <a:spcPct val="120000"/>
              </a:lnSpc>
            </a:pPr>
            <a:r>
              <a:rPr lang="zh-CN" altLang="en-US" sz="3200" dirty="0"/>
              <a:t>集合操作的种类</a:t>
            </a:r>
            <a:endParaRPr lang="zh-CN" altLang="en-US" sz="3200" dirty="0"/>
          </a:p>
          <a:p>
            <a:pPr lvl="1" algn="just">
              <a:lnSpc>
                <a:spcPct val="120000"/>
              </a:lnSpc>
            </a:pPr>
            <a:r>
              <a:rPr lang="zh-CN" altLang="en-US" sz="3200" dirty="0"/>
              <a:t>并操作</a:t>
            </a:r>
            <a:r>
              <a:rPr lang="en-US" altLang="zh-CN" sz="3200" dirty="0"/>
              <a:t>UNION</a:t>
            </a:r>
            <a:endParaRPr lang="en-US" altLang="zh-CN" sz="3200" dirty="0"/>
          </a:p>
          <a:p>
            <a:pPr lvl="1" algn="just">
              <a:lnSpc>
                <a:spcPct val="120000"/>
              </a:lnSpc>
            </a:pPr>
            <a:r>
              <a:rPr lang="zh-CN" altLang="en-US" sz="3200" dirty="0"/>
              <a:t>交操作</a:t>
            </a:r>
            <a:r>
              <a:rPr lang="en-US" altLang="zh-CN" sz="3200" dirty="0"/>
              <a:t>INTERSECT</a:t>
            </a:r>
            <a:endParaRPr lang="en-US" altLang="zh-CN" sz="3200" dirty="0"/>
          </a:p>
          <a:p>
            <a:pPr lvl="1" algn="just">
              <a:lnSpc>
                <a:spcPct val="120000"/>
              </a:lnSpc>
            </a:pPr>
            <a:r>
              <a:rPr lang="zh-CN" altLang="en-US" sz="3200" dirty="0"/>
              <a:t>差操作</a:t>
            </a:r>
            <a:r>
              <a:rPr lang="en-US" altLang="zh-CN" sz="3200" dirty="0"/>
              <a:t>EXCEPT</a:t>
            </a:r>
            <a:endParaRPr lang="en-US" altLang="zh-CN" sz="3200" dirty="0"/>
          </a:p>
          <a:p>
            <a:pPr algn="just" eaLnBrk="1" hangingPunct="1">
              <a:lnSpc>
                <a:spcPct val="120000"/>
              </a:lnSpc>
            </a:pPr>
            <a:r>
              <a:rPr lang="zh-CN" altLang="en-US" sz="3200" dirty="0"/>
              <a:t>参加集合操作</a:t>
            </a:r>
            <a:endParaRPr lang="en-US" altLang="zh-CN" sz="3200" dirty="0"/>
          </a:p>
          <a:p>
            <a:pPr lvl="1" algn="just" eaLnBrk="1" hangingPunct="1">
              <a:lnSpc>
                <a:spcPct val="120000"/>
              </a:lnSpc>
            </a:pPr>
            <a:r>
              <a:rPr lang="zh-CN" altLang="en-US" sz="3200" dirty="0"/>
              <a:t>各查询结果的列数必须相同;</a:t>
            </a:r>
            <a:endParaRPr lang="en-US" altLang="zh-CN" sz="3200" dirty="0"/>
          </a:p>
          <a:p>
            <a:pPr lvl="1" algn="just" eaLnBrk="1" hangingPunct="1">
              <a:lnSpc>
                <a:spcPct val="120000"/>
              </a:lnSpc>
            </a:pPr>
            <a:r>
              <a:rPr lang="zh-CN" altLang="en-US" sz="3200" dirty="0"/>
              <a:t>对应项的数据类型也必须相同 </a:t>
            </a:r>
            <a:endParaRPr lang="zh-CN" altLang="en-US" sz="32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p:txBody>
          <a:bodyPr/>
          <a:lstStyle/>
          <a:p>
            <a:pPr eaLnBrk="1" hangingPunct="1"/>
            <a:r>
              <a:rPr lang="zh-CN" altLang="en-US" sz="3600">
                <a:solidFill>
                  <a:schemeClr val="accent6"/>
                </a:solidFill>
                <a:latin typeface="宋体" panose="02010600030101010101" pitchFamily="2" charset="-122"/>
              </a:rPr>
              <a:t>集合查询（续）</a:t>
            </a:r>
            <a:endParaRPr lang="zh-CN" altLang="en-US" sz="3600">
              <a:solidFill>
                <a:schemeClr val="accent6"/>
              </a:solidFill>
              <a:latin typeface="宋体" panose="02010600030101010101" pitchFamily="2" charset="-122"/>
            </a:endParaRPr>
          </a:p>
        </p:txBody>
      </p:sp>
      <p:sp>
        <p:nvSpPr>
          <p:cNvPr id="109571" name="Rectangle 3"/>
          <p:cNvSpPr>
            <a:spLocks noGrp="1" noChangeArrowheads="1"/>
          </p:cNvSpPr>
          <p:nvPr>
            <p:ph type="body" idx="4294967295"/>
          </p:nvPr>
        </p:nvSpPr>
        <p:spPr>
          <a:xfrm>
            <a:off x="82550" y="856615"/>
            <a:ext cx="11827510" cy="5539105"/>
          </a:xfrm>
          <a:solidFill>
            <a:schemeClr val="bg1"/>
          </a:solidFill>
        </p:spPr>
        <p:txBody>
          <a:bodyPr/>
          <a:lstStyle/>
          <a:p>
            <a:pPr eaLnBrk="1" hangingPunct="1">
              <a:lnSpc>
                <a:spcPct val="120000"/>
              </a:lnSpc>
              <a:spcBef>
                <a:spcPct val="0"/>
              </a:spcBef>
              <a:buFont typeface="Wingdings" panose="05000000000000000000" pitchFamily="2" charset="2"/>
              <a:buNone/>
            </a:pPr>
            <a:r>
              <a:rPr lang="en-US" altLang="zh-CN" dirty="0"/>
              <a:t>[</a:t>
            </a:r>
            <a:r>
              <a:rPr lang="zh-CN" altLang="en-US" dirty="0">
                <a:ea typeface="黑体" panose="02010609060101010101" pitchFamily="49" charset="-122"/>
              </a:rPr>
              <a:t>例</a:t>
            </a:r>
            <a:r>
              <a:rPr lang="en-US" altLang="zh-CN" dirty="0">
                <a:ea typeface="黑体" panose="02010609060101010101" pitchFamily="49" charset="-122"/>
              </a:rPr>
              <a:t>3.66</a:t>
            </a:r>
            <a:r>
              <a:rPr lang="en-US" altLang="zh-CN" dirty="0"/>
              <a:t>]</a:t>
            </a:r>
            <a:r>
              <a:rPr lang="zh-CN" altLang="en-US" dirty="0"/>
              <a:t>查询计算机科学与技术专业的学生及年龄不大于</a:t>
            </a:r>
            <a:r>
              <a:rPr lang="en-US" altLang="zh-CN" dirty="0"/>
              <a:t>19</a:t>
            </a:r>
            <a:r>
              <a:rPr lang="zh-CN" altLang="en-US" dirty="0"/>
              <a:t>岁（包括等于</a:t>
            </a:r>
            <a:r>
              <a:rPr lang="en-US" altLang="zh-CN" dirty="0"/>
              <a:t>19</a:t>
            </a:r>
            <a:r>
              <a:rPr lang="zh-CN" altLang="en-US" dirty="0"/>
              <a:t>岁）的学生</a:t>
            </a:r>
            <a:endParaRPr lang="zh-CN" altLang="en-US" dirty="0"/>
          </a:p>
          <a:p>
            <a:pPr eaLnBrk="1" hangingPunct="1">
              <a:lnSpc>
                <a:spcPct val="120000"/>
              </a:lnSpc>
              <a:spcBef>
                <a:spcPct val="0"/>
              </a:spcBef>
              <a:buFont typeface="Wingdings" panose="05000000000000000000" pitchFamily="2" charset="2"/>
              <a:buNone/>
            </a:pPr>
            <a:r>
              <a:rPr lang="en-US" altLang="zh-CN" dirty="0"/>
              <a:t>SELECT * FROM Student WHERE </a:t>
            </a:r>
            <a:r>
              <a:rPr lang="en-US" altLang="zh-CN" dirty="0" err="1"/>
              <a:t>Smajor</a:t>
            </a:r>
            <a:r>
              <a:rPr lang="en-US" altLang="zh-CN" dirty="0"/>
              <a:t>='</a:t>
            </a:r>
            <a:r>
              <a:rPr lang="zh-CN" altLang="en-US" dirty="0"/>
              <a:t>计算机科学与技术</a:t>
            </a:r>
            <a:r>
              <a:rPr lang="en-US" altLang="zh-CN" dirty="0"/>
              <a:t>' </a:t>
            </a:r>
            <a:endParaRPr lang="en-US" altLang="zh-CN" dirty="0"/>
          </a:p>
          <a:p>
            <a:pPr eaLnBrk="1" hangingPunct="1">
              <a:lnSpc>
                <a:spcPct val="120000"/>
              </a:lnSpc>
              <a:spcBef>
                <a:spcPct val="0"/>
              </a:spcBef>
              <a:buFont typeface="Wingdings" panose="05000000000000000000" pitchFamily="2" charset="2"/>
              <a:buNone/>
            </a:pPr>
            <a:r>
              <a:rPr lang="en-US" altLang="zh-CN" dirty="0"/>
              <a:t>UNION </a:t>
            </a:r>
            <a:endParaRPr lang="en-US" altLang="zh-CN" dirty="0"/>
          </a:p>
          <a:p>
            <a:pPr eaLnBrk="1" hangingPunct="1">
              <a:lnSpc>
                <a:spcPct val="120000"/>
              </a:lnSpc>
              <a:spcBef>
                <a:spcPct val="0"/>
              </a:spcBef>
              <a:buFont typeface="Wingdings" panose="05000000000000000000" pitchFamily="2" charset="2"/>
              <a:buNone/>
            </a:pPr>
            <a:r>
              <a:rPr lang="en-US" altLang="zh-CN" dirty="0"/>
              <a:t>SELECT * FROM Student </a:t>
            </a:r>
            <a:endParaRPr lang="en-US" altLang="zh-CN" dirty="0"/>
          </a:p>
          <a:p>
            <a:pPr eaLnBrk="1" hangingPunct="1">
              <a:lnSpc>
                <a:spcPct val="120000"/>
              </a:lnSpc>
              <a:spcBef>
                <a:spcPct val="0"/>
              </a:spcBef>
              <a:buFont typeface="Wingdings" panose="05000000000000000000" pitchFamily="2" charset="2"/>
              <a:buNone/>
            </a:pPr>
            <a:r>
              <a:rPr lang="en-US" altLang="zh-CN" dirty="0"/>
              <a:t>WHERE (extract(year from </a:t>
            </a:r>
            <a:r>
              <a:rPr lang="en-US" altLang="zh-CN" dirty="0" err="1"/>
              <a:t>current_date</a:t>
            </a:r>
            <a:r>
              <a:rPr lang="en-US" altLang="zh-CN" dirty="0"/>
              <a:t>) - extract(year from </a:t>
            </a:r>
            <a:r>
              <a:rPr lang="en-US" altLang="zh-CN" dirty="0" err="1"/>
              <a:t>Sbirthdate</a:t>
            </a:r>
            <a:r>
              <a:rPr lang="en-US" altLang="zh-CN" dirty="0"/>
              <a:t>)) &lt;=19;</a:t>
            </a:r>
            <a:endParaRPr lang="en-US" altLang="zh-CN" dirty="0"/>
          </a:p>
          <a:p>
            <a:pPr eaLnBrk="1" hangingPunct="1">
              <a:lnSpc>
                <a:spcPct val="120000"/>
              </a:lnSpc>
              <a:spcBef>
                <a:spcPct val="0"/>
              </a:spcBef>
              <a:buClr>
                <a:schemeClr val="accent1"/>
              </a:buClr>
              <a:buSzPct val="75000"/>
              <a:buFont typeface="Wingdings" panose="05000000000000000000" pitchFamily="2" charset="2"/>
              <a:buChar char="n"/>
            </a:pPr>
            <a:endParaRPr lang="en-US" altLang="zh-CN" dirty="0"/>
          </a:p>
          <a:p>
            <a:pPr eaLnBrk="1" hangingPunct="1">
              <a:lnSpc>
                <a:spcPct val="150000"/>
              </a:lnSpc>
              <a:spcBef>
                <a:spcPct val="0"/>
              </a:spcBef>
              <a:buFont typeface="Wingdings" panose="05000000000000000000" pitchFamily="2" charset="2"/>
              <a:buChar char="n"/>
            </a:pPr>
            <a:r>
              <a:rPr lang="en-US" altLang="zh-CN" dirty="0"/>
              <a:t>UNION</a:t>
            </a:r>
            <a:r>
              <a:rPr lang="zh-CN" altLang="en-US" dirty="0"/>
              <a:t>：将多个查询结果合并起来时，系统自动去掉重复元组</a:t>
            </a:r>
            <a:endParaRPr lang="zh-CN" altLang="en-US" dirty="0"/>
          </a:p>
          <a:p>
            <a:pPr eaLnBrk="1" hangingPunct="1">
              <a:lnSpc>
                <a:spcPct val="150000"/>
              </a:lnSpc>
              <a:spcBef>
                <a:spcPct val="0"/>
              </a:spcBef>
              <a:buFont typeface="Wingdings" panose="05000000000000000000" pitchFamily="2" charset="2"/>
              <a:buChar char="n"/>
            </a:pPr>
            <a:r>
              <a:rPr lang="en-US" altLang="zh-CN" dirty="0"/>
              <a:t>UNION ALL</a:t>
            </a:r>
            <a:r>
              <a:rPr lang="zh-CN" altLang="en-US" dirty="0"/>
              <a:t>：将多个查询结果合并起来时，保留重复元组 </a:t>
            </a:r>
            <a:endParaRPr lang="zh-CN" alt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idx="4294967295"/>
          </p:nvPr>
        </p:nvSpPr>
        <p:spPr/>
        <p:txBody>
          <a:bodyPr/>
          <a:lstStyle/>
          <a:p>
            <a:pPr eaLnBrk="1" hangingPunct="1"/>
            <a:r>
              <a:rPr lang="zh-CN" altLang="en-US" sz="3600">
                <a:solidFill>
                  <a:schemeClr val="accent6"/>
                </a:solidFill>
                <a:latin typeface="宋体" panose="02010600030101010101" pitchFamily="2" charset="-122"/>
              </a:rPr>
              <a:t>集合查询（续）</a:t>
            </a:r>
            <a:endParaRPr lang="zh-CN" altLang="en-US" sz="3600">
              <a:solidFill>
                <a:schemeClr val="accent6"/>
              </a:solidFill>
              <a:latin typeface="宋体" panose="02010600030101010101" pitchFamily="2" charset="-122"/>
            </a:endParaRPr>
          </a:p>
        </p:txBody>
      </p:sp>
      <p:sp>
        <p:nvSpPr>
          <p:cNvPr id="110595" name="Rectangle 3"/>
          <p:cNvSpPr>
            <a:spLocks noGrp="1" noChangeArrowheads="1"/>
          </p:cNvSpPr>
          <p:nvPr>
            <p:ph type="body" idx="4294967295"/>
          </p:nvPr>
        </p:nvSpPr>
        <p:spPr>
          <a:xfrm>
            <a:off x="287655" y="831215"/>
            <a:ext cx="11565255" cy="5549900"/>
          </a:xfrm>
          <a:solidFill>
            <a:schemeClr val="bg1"/>
          </a:solidFill>
        </p:spPr>
        <p:txBody>
          <a:bodyPr/>
          <a:lstStyle/>
          <a:p>
            <a:pPr eaLnBrk="1" hangingPunct="1">
              <a:lnSpc>
                <a:spcPct val="90000"/>
              </a:lnSpc>
              <a:buFont typeface="Wingdings" panose="05000000000000000000" pitchFamily="2" charset="2"/>
              <a:buNone/>
            </a:pPr>
            <a:endParaRPr lang="en-US" altLang="zh-CN" dirty="0"/>
          </a:p>
          <a:p>
            <a:pPr eaLnBrk="1" hangingPunct="1">
              <a:lnSpc>
                <a:spcPct val="90000"/>
              </a:lnSpc>
              <a:buFont typeface="Wingdings" panose="05000000000000000000" pitchFamily="2" charset="2"/>
              <a:buNone/>
            </a:pPr>
            <a:r>
              <a:rPr lang="en-US" altLang="zh-CN" dirty="0"/>
              <a:t>[</a:t>
            </a:r>
            <a:r>
              <a:rPr lang="zh-CN" altLang="en-US" dirty="0">
                <a:ea typeface="黑体" panose="02010609060101010101" pitchFamily="49" charset="-122"/>
              </a:rPr>
              <a:t>例</a:t>
            </a:r>
            <a:r>
              <a:rPr lang="en-US" altLang="zh-CN" dirty="0">
                <a:ea typeface="黑体" panose="02010609060101010101" pitchFamily="49" charset="-122"/>
              </a:rPr>
              <a:t>3.67</a:t>
            </a:r>
            <a:r>
              <a:rPr lang="en-US" altLang="zh-CN" dirty="0"/>
              <a:t>]</a:t>
            </a:r>
            <a:r>
              <a:rPr lang="zh-CN" altLang="en-US" dirty="0"/>
              <a:t>查询</a:t>
            </a:r>
            <a:r>
              <a:rPr lang="en-US" altLang="zh-CN" dirty="0"/>
              <a:t>2020</a:t>
            </a:r>
            <a:r>
              <a:rPr lang="zh-CN" altLang="en-US" dirty="0"/>
              <a:t>年第</a:t>
            </a:r>
            <a:r>
              <a:rPr lang="en-US" altLang="zh-CN" dirty="0"/>
              <a:t>2</a:t>
            </a:r>
            <a:r>
              <a:rPr lang="zh-CN" altLang="en-US" dirty="0"/>
              <a:t>学期选修了课程</a:t>
            </a:r>
            <a:r>
              <a:rPr lang="en-US" altLang="zh-CN" dirty="0"/>
              <a:t>81001</a:t>
            </a:r>
            <a:r>
              <a:rPr lang="zh-CN" altLang="en-US" dirty="0"/>
              <a:t>或者选修了课程</a:t>
            </a:r>
            <a:r>
              <a:rPr lang="en-US" altLang="zh-CN" dirty="0"/>
              <a:t>81002</a:t>
            </a:r>
            <a:r>
              <a:rPr lang="zh-CN" altLang="en-US" dirty="0"/>
              <a:t>的学生</a:t>
            </a:r>
            <a:endParaRPr lang="zh-CN" altLang="en-US" dirty="0"/>
          </a:p>
          <a:p>
            <a:pPr eaLnBrk="1" hangingPunct="1">
              <a:lnSpc>
                <a:spcPct val="120000"/>
              </a:lnSpc>
              <a:spcBef>
                <a:spcPct val="0"/>
              </a:spcBef>
              <a:buFont typeface="Wingdings" panose="05000000000000000000" pitchFamily="2" charset="2"/>
              <a:buNone/>
            </a:pPr>
            <a:endParaRPr lang="en-US" altLang="zh-CN" dirty="0"/>
          </a:p>
          <a:p>
            <a:pPr eaLnBrk="1" hangingPunct="1">
              <a:lnSpc>
                <a:spcPct val="120000"/>
              </a:lnSpc>
              <a:spcBef>
                <a:spcPct val="0"/>
              </a:spcBef>
              <a:buFont typeface="Wingdings" panose="05000000000000000000" pitchFamily="2" charset="2"/>
              <a:buNone/>
            </a:pPr>
            <a:r>
              <a:rPr lang="en-US" altLang="zh-CN" dirty="0"/>
              <a:t>SELECT Sno</a:t>
            </a:r>
            <a:endParaRPr lang="en-US" altLang="zh-CN" dirty="0"/>
          </a:p>
          <a:p>
            <a:pPr eaLnBrk="1" hangingPunct="1">
              <a:lnSpc>
                <a:spcPct val="120000"/>
              </a:lnSpc>
              <a:spcBef>
                <a:spcPct val="0"/>
              </a:spcBef>
              <a:buFont typeface="Wingdings" panose="05000000000000000000" pitchFamily="2" charset="2"/>
              <a:buNone/>
            </a:pPr>
            <a:r>
              <a:rPr lang="en-US" altLang="zh-CN" dirty="0"/>
              <a:t>FROM SC</a:t>
            </a:r>
            <a:endParaRPr lang="en-US" altLang="zh-CN" dirty="0"/>
          </a:p>
          <a:p>
            <a:pPr eaLnBrk="1" hangingPunct="1">
              <a:lnSpc>
                <a:spcPct val="120000"/>
              </a:lnSpc>
              <a:spcBef>
                <a:spcPct val="0"/>
              </a:spcBef>
              <a:buFont typeface="Wingdings" panose="05000000000000000000" pitchFamily="2" charset="2"/>
              <a:buNone/>
            </a:pPr>
            <a:r>
              <a:rPr lang="en-US" altLang="zh-CN" dirty="0"/>
              <a:t>WHERE Semester='20202' AND </a:t>
            </a:r>
            <a:r>
              <a:rPr lang="en-US" altLang="zh-CN" dirty="0" err="1"/>
              <a:t>Cno</a:t>
            </a:r>
            <a:r>
              <a:rPr lang="en-US" altLang="zh-CN" dirty="0"/>
              <a:t>='81001'</a:t>
            </a:r>
            <a:endParaRPr lang="en-US" altLang="zh-CN" dirty="0"/>
          </a:p>
          <a:p>
            <a:pPr eaLnBrk="1" hangingPunct="1">
              <a:lnSpc>
                <a:spcPct val="120000"/>
              </a:lnSpc>
              <a:spcBef>
                <a:spcPct val="0"/>
              </a:spcBef>
              <a:buFont typeface="Wingdings" panose="05000000000000000000" pitchFamily="2" charset="2"/>
              <a:buNone/>
            </a:pPr>
            <a:r>
              <a:rPr lang="en-US" altLang="zh-CN" dirty="0">
                <a:solidFill>
                  <a:srgbClr val="FF00FF"/>
                </a:solidFill>
              </a:rPr>
              <a:t>UNION</a:t>
            </a:r>
            <a:endParaRPr lang="en-US" altLang="zh-CN" dirty="0">
              <a:solidFill>
                <a:srgbClr val="FF00FF"/>
              </a:solidFill>
            </a:endParaRPr>
          </a:p>
          <a:p>
            <a:pPr eaLnBrk="1" hangingPunct="1">
              <a:lnSpc>
                <a:spcPct val="120000"/>
              </a:lnSpc>
              <a:spcBef>
                <a:spcPct val="0"/>
              </a:spcBef>
              <a:buFont typeface="Wingdings" panose="05000000000000000000" pitchFamily="2" charset="2"/>
              <a:buNone/>
            </a:pPr>
            <a:r>
              <a:rPr lang="en-US" altLang="zh-CN" dirty="0"/>
              <a:t>SELECT Sno</a:t>
            </a:r>
            <a:endParaRPr lang="en-US" altLang="zh-CN" dirty="0"/>
          </a:p>
          <a:p>
            <a:pPr eaLnBrk="1" hangingPunct="1">
              <a:lnSpc>
                <a:spcPct val="120000"/>
              </a:lnSpc>
              <a:spcBef>
                <a:spcPct val="0"/>
              </a:spcBef>
              <a:buFont typeface="Wingdings" panose="05000000000000000000" pitchFamily="2" charset="2"/>
              <a:buNone/>
            </a:pPr>
            <a:r>
              <a:rPr lang="en-US" altLang="zh-CN" dirty="0"/>
              <a:t>FROM SC</a:t>
            </a:r>
            <a:endParaRPr lang="en-US" altLang="zh-CN" dirty="0"/>
          </a:p>
          <a:p>
            <a:pPr eaLnBrk="1" hangingPunct="1">
              <a:lnSpc>
                <a:spcPct val="120000"/>
              </a:lnSpc>
              <a:spcBef>
                <a:spcPct val="0"/>
              </a:spcBef>
              <a:buFont typeface="Wingdings" panose="05000000000000000000" pitchFamily="2" charset="2"/>
              <a:buNone/>
            </a:pPr>
            <a:r>
              <a:rPr lang="en-US" altLang="zh-CN" dirty="0"/>
              <a:t>WHERE Semester='20202' AND </a:t>
            </a:r>
            <a:r>
              <a:rPr lang="en-US" altLang="zh-CN" dirty="0" err="1"/>
              <a:t>Cno</a:t>
            </a:r>
            <a:r>
              <a:rPr lang="en-US" altLang="zh-CN" dirty="0"/>
              <a:t>='81002';</a:t>
            </a:r>
            <a:endParaRPr lang="en-US" altLang="zh-CN" dirty="0"/>
          </a:p>
          <a:p>
            <a:pPr eaLnBrk="1" hangingPunct="1">
              <a:lnSpc>
                <a:spcPct val="90000"/>
              </a:lnSpc>
              <a:buFont typeface="Wingdings" panose="05000000000000000000" pitchFamily="2" charset="2"/>
              <a:buNone/>
            </a:pPr>
            <a:endParaRPr lang="en-US" altLang="zh-CN"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idx="4294967295"/>
          </p:nvPr>
        </p:nvSpPr>
        <p:spPr/>
        <p:txBody>
          <a:bodyPr/>
          <a:lstStyle/>
          <a:p>
            <a:pPr eaLnBrk="1" hangingPunct="1"/>
            <a:r>
              <a:rPr lang="zh-CN" altLang="en-US" sz="3600">
                <a:solidFill>
                  <a:schemeClr val="accent6"/>
                </a:solidFill>
                <a:latin typeface="宋体" panose="02010600030101010101" pitchFamily="2" charset="-122"/>
              </a:rPr>
              <a:t>集合查询（续）</a:t>
            </a:r>
            <a:endParaRPr lang="zh-CN" altLang="en-US" sz="3600">
              <a:solidFill>
                <a:schemeClr val="accent6"/>
              </a:solidFill>
              <a:latin typeface="宋体" panose="02010600030101010101" pitchFamily="2" charset="-122"/>
            </a:endParaRPr>
          </a:p>
        </p:txBody>
      </p:sp>
      <p:sp>
        <p:nvSpPr>
          <p:cNvPr id="111619" name="Rectangle 3"/>
          <p:cNvSpPr>
            <a:spLocks noGrp="1" noChangeArrowheads="1"/>
          </p:cNvSpPr>
          <p:nvPr>
            <p:ph type="body" idx="4294967295"/>
          </p:nvPr>
        </p:nvSpPr>
        <p:spPr>
          <a:xfrm>
            <a:off x="97155" y="833120"/>
            <a:ext cx="11856085" cy="5530215"/>
          </a:xfrm>
          <a:solidFill>
            <a:schemeClr val="bg1"/>
          </a:solidFill>
        </p:spPr>
        <p:txBody>
          <a:bodyPr/>
          <a:lstStyle/>
          <a:p>
            <a:pPr eaLnBrk="1" hangingPunct="1">
              <a:lnSpc>
                <a:spcPct val="90000"/>
              </a:lnSpc>
              <a:buFont typeface="宋体" panose="02010600030101010101" pitchFamily="2" charset="-122"/>
              <a:buNone/>
            </a:pPr>
            <a:r>
              <a:rPr lang="en-US" altLang="zh-CN" dirty="0"/>
              <a:t>[</a:t>
            </a:r>
            <a:r>
              <a:rPr lang="zh-CN" altLang="en-US" dirty="0">
                <a:ea typeface="黑体" panose="02010609060101010101" pitchFamily="49" charset="-122"/>
              </a:rPr>
              <a:t>例</a:t>
            </a:r>
            <a:r>
              <a:rPr lang="en-US" altLang="zh-CN" dirty="0">
                <a:ea typeface="黑体" panose="02010609060101010101" pitchFamily="49" charset="-122"/>
              </a:rPr>
              <a:t>3.68</a:t>
            </a:r>
            <a:r>
              <a:rPr lang="en-US" altLang="zh-CN" dirty="0"/>
              <a:t>] </a:t>
            </a:r>
            <a:r>
              <a:rPr lang="zh-CN" altLang="en-US" dirty="0"/>
              <a:t>查询计算机科学与技术专业的学生与年龄不大于</a:t>
            </a:r>
            <a:r>
              <a:rPr lang="en-US" altLang="zh-CN" dirty="0"/>
              <a:t>19</a:t>
            </a:r>
            <a:r>
              <a:rPr lang="zh-CN" altLang="en-US" dirty="0"/>
              <a:t>岁的学生的交集</a:t>
            </a:r>
            <a:endParaRPr lang="en-US" altLang="zh-CN" dirty="0"/>
          </a:p>
          <a:p>
            <a:pPr eaLnBrk="1" hangingPunct="1">
              <a:lnSpc>
                <a:spcPct val="90000"/>
              </a:lnSpc>
              <a:buFont typeface="宋体" panose="02010600030101010101" pitchFamily="2" charset="-122"/>
              <a:buNone/>
            </a:pPr>
            <a:endParaRPr lang="zh-CN" altLang="en-US" dirty="0"/>
          </a:p>
          <a:p>
            <a:pPr eaLnBrk="1" hangingPunct="1">
              <a:lnSpc>
                <a:spcPct val="120000"/>
              </a:lnSpc>
              <a:spcBef>
                <a:spcPct val="0"/>
              </a:spcBef>
              <a:buFont typeface="宋体" panose="02010600030101010101" pitchFamily="2" charset="-122"/>
              <a:buNone/>
            </a:pPr>
            <a:r>
              <a:rPr lang="en-US" altLang="zh-CN" dirty="0"/>
              <a:t>SELECT *</a:t>
            </a:r>
            <a:endParaRPr lang="en-US" altLang="zh-CN" dirty="0"/>
          </a:p>
          <a:p>
            <a:pPr eaLnBrk="1" hangingPunct="1">
              <a:lnSpc>
                <a:spcPct val="120000"/>
              </a:lnSpc>
              <a:spcBef>
                <a:spcPct val="0"/>
              </a:spcBef>
              <a:buFont typeface="宋体" panose="02010600030101010101" pitchFamily="2" charset="-122"/>
              <a:buNone/>
            </a:pPr>
            <a:r>
              <a:rPr lang="en-US" altLang="zh-CN" dirty="0"/>
              <a:t>FROM Student</a:t>
            </a:r>
            <a:endParaRPr lang="en-US" altLang="zh-CN" dirty="0"/>
          </a:p>
          <a:p>
            <a:pPr eaLnBrk="1" hangingPunct="1">
              <a:lnSpc>
                <a:spcPct val="120000"/>
              </a:lnSpc>
              <a:spcBef>
                <a:spcPct val="0"/>
              </a:spcBef>
              <a:buFont typeface="宋体" panose="02010600030101010101" pitchFamily="2" charset="-122"/>
              <a:buNone/>
            </a:pPr>
            <a:r>
              <a:rPr lang="en-US" altLang="zh-CN" dirty="0"/>
              <a:t>WHERE </a:t>
            </a:r>
            <a:r>
              <a:rPr lang="en-US" altLang="zh-CN" dirty="0" err="1"/>
              <a:t>Smajor</a:t>
            </a:r>
            <a:r>
              <a:rPr lang="en-US" altLang="zh-CN" dirty="0"/>
              <a:t>='</a:t>
            </a:r>
            <a:r>
              <a:rPr lang="zh-CN" altLang="en-US" dirty="0"/>
              <a:t>计算机科学与技术</a:t>
            </a:r>
            <a:r>
              <a:rPr lang="en-US" altLang="zh-CN" dirty="0"/>
              <a:t>'</a:t>
            </a:r>
            <a:endParaRPr lang="en-US" altLang="zh-CN" dirty="0"/>
          </a:p>
          <a:p>
            <a:pPr eaLnBrk="1" hangingPunct="1">
              <a:lnSpc>
                <a:spcPct val="120000"/>
              </a:lnSpc>
              <a:spcBef>
                <a:spcPct val="0"/>
              </a:spcBef>
              <a:buFont typeface="宋体" panose="02010600030101010101" pitchFamily="2" charset="-122"/>
              <a:buNone/>
            </a:pPr>
            <a:r>
              <a:rPr lang="en-US" altLang="zh-CN" dirty="0">
                <a:solidFill>
                  <a:srgbClr val="FF00FF"/>
                </a:solidFill>
              </a:rPr>
              <a:t>INTERSECT</a:t>
            </a:r>
            <a:endParaRPr lang="en-US" altLang="zh-CN" dirty="0">
              <a:solidFill>
                <a:srgbClr val="FF00FF"/>
              </a:solidFill>
            </a:endParaRPr>
          </a:p>
          <a:p>
            <a:pPr eaLnBrk="1" hangingPunct="1">
              <a:lnSpc>
                <a:spcPct val="120000"/>
              </a:lnSpc>
              <a:spcBef>
                <a:spcPct val="0"/>
              </a:spcBef>
              <a:buFont typeface="宋体" panose="02010600030101010101" pitchFamily="2" charset="-122"/>
              <a:buNone/>
            </a:pPr>
            <a:r>
              <a:rPr lang="en-US" altLang="zh-CN" dirty="0"/>
              <a:t>SELECT *</a:t>
            </a:r>
            <a:endParaRPr lang="en-US" altLang="zh-CN" dirty="0"/>
          </a:p>
          <a:p>
            <a:pPr eaLnBrk="1" hangingPunct="1">
              <a:lnSpc>
                <a:spcPct val="120000"/>
              </a:lnSpc>
              <a:spcBef>
                <a:spcPct val="0"/>
              </a:spcBef>
              <a:buFont typeface="宋体" panose="02010600030101010101" pitchFamily="2" charset="-122"/>
              <a:buNone/>
            </a:pPr>
            <a:r>
              <a:rPr lang="en-US" altLang="zh-CN" dirty="0"/>
              <a:t>FROM Student</a:t>
            </a:r>
            <a:endParaRPr lang="en-US" altLang="zh-CN" dirty="0"/>
          </a:p>
          <a:p>
            <a:pPr eaLnBrk="1" hangingPunct="1">
              <a:lnSpc>
                <a:spcPct val="120000"/>
              </a:lnSpc>
              <a:spcBef>
                <a:spcPct val="0"/>
              </a:spcBef>
              <a:buFont typeface="宋体" panose="02010600030101010101" pitchFamily="2" charset="-122"/>
              <a:buNone/>
            </a:pPr>
            <a:r>
              <a:rPr lang="en-US" altLang="zh-CN" dirty="0"/>
              <a:t>WHERE(extract(year from </a:t>
            </a:r>
            <a:r>
              <a:rPr lang="en-US" altLang="zh-CN" dirty="0" err="1"/>
              <a:t>current_date</a:t>
            </a:r>
            <a:r>
              <a:rPr lang="en-US" altLang="zh-CN" dirty="0"/>
              <a:t>)-extract(year from </a:t>
            </a:r>
            <a:r>
              <a:rPr lang="en-US" altLang="zh-CN" dirty="0" err="1"/>
              <a:t>Sbirthdate</a:t>
            </a:r>
            <a:r>
              <a:rPr lang="en-US" altLang="zh-CN" dirty="0"/>
              <a:t>) ) &lt;=19;</a:t>
            </a:r>
            <a:endParaRPr lang="en-US" altLang="zh-CN"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idx="4294967295"/>
          </p:nvPr>
        </p:nvSpPr>
        <p:spPr/>
        <p:txBody>
          <a:bodyPr/>
          <a:lstStyle/>
          <a:p>
            <a:pPr eaLnBrk="1" hangingPunct="1"/>
            <a:r>
              <a:rPr lang="zh-CN" altLang="en-US" sz="3600">
                <a:solidFill>
                  <a:schemeClr val="accent6"/>
                </a:solidFill>
                <a:latin typeface="宋体" panose="02010600030101010101" pitchFamily="2" charset="-122"/>
              </a:rPr>
              <a:t>集合查询（续）</a:t>
            </a:r>
            <a:endParaRPr lang="zh-CN" altLang="en-US" sz="3600">
              <a:solidFill>
                <a:schemeClr val="accent6"/>
              </a:solidFill>
              <a:latin typeface="宋体" panose="02010600030101010101" pitchFamily="2" charset="-122"/>
            </a:endParaRPr>
          </a:p>
        </p:txBody>
      </p:sp>
      <p:sp>
        <p:nvSpPr>
          <p:cNvPr id="112643" name="Rectangle 3"/>
          <p:cNvSpPr>
            <a:spLocks noGrp="1" noChangeArrowheads="1"/>
          </p:cNvSpPr>
          <p:nvPr>
            <p:ph type="body" idx="4294967295"/>
          </p:nvPr>
        </p:nvSpPr>
        <p:spPr>
          <a:xfrm>
            <a:off x="92710" y="859155"/>
            <a:ext cx="12065635" cy="5542280"/>
          </a:xfrm>
          <a:solidFill>
            <a:schemeClr val="bg1"/>
          </a:solidFill>
        </p:spPr>
        <p:txBody>
          <a:bodyPr/>
          <a:lstStyle/>
          <a:p>
            <a:pPr eaLnBrk="1" hangingPunct="1">
              <a:lnSpc>
                <a:spcPct val="150000"/>
              </a:lnSpc>
              <a:spcBef>
                <a:spcPct val="0"/>
              </a:spcBef>
              <a:buFont typeface="宋体" panose="02010600030101010101" pitchFamily="2" charset="-122"/>
              <a:buNone/>
            </a:pPr>
            <a:r>
              <a:rPr lang="en-US" altLang="zh-CN" dirty="0"/>
              <a:t>[</a:t>
            </a:r>
            <a:r>
              <a:rPr lang="zh-CN" altLang="en-US" dirty="0">
                <a:ea typeface="黑体" panose="02010609060101010101" pitchFamily="49" charset="-122"/>
              </a:rPr>
              <a:t>例</a:t>
            </a:r>
            <a:r>
              <a:rPr lang="en-US" altLang="zh-CN" dirty="0">
                <a:ea typeface="黑体" panose="02010609060101010101" pitchFamily="49" charset="-122"/>
              </a:rPr>
              <a:t>3.68</a:t>
            </a:r>
            <a:r>
              <a:rPr lang="en-US" altLang="zh-CN" dirty="0"/>
              <a:t>] </a:t>
            </a:r>
            <a:r>
              <a:rPr lang="zh-CN" altLang="en-US" dirty="0"/>
              <a:t>实际就是查询计算机科学系中年龄不大于</a:t>
            </a:r>
            <a:r>
              <a:rPr lang="en-US" altLang="zh-CN" dirty="0"/>
              <a:t>19</a:t>
            </a:r>
            <a:r>
              <a:rPr lang="zh-CN" altLang="en-US" dirty="0"/>
              <a:t>岁的学生</a:t>
            </a:r>
            <a:endParaRPr lang="zh-CN" altLang="en-US" dirty="0"/>
          </a:p>
          <a:p>
            <a:pPr eaLnBrk="1" hangingPunct="1">
              <a:lnSpc>
                <a:spcPct val="150000"/>
              </a:lnSpc>
              <a:spcBef>
                <a:spcPct val="0"/>
              </a:spcBef>
              <a:buFont typeface="宋体" panose="02010600030101010101" pitchFamily="2" charset="-122"/>
              <a:buNone/>
            </a:pPr>
            <a:r>
              <a:rPr lang="en-US" altLang="zh-CN" dirty="0"/>
              <a:t>SELECT *</a:t>
            </a:r>
            <a:endParaRPr lang="en-US" altLang="zh-CN" dirty="0"/>
          </a:p>
          <a:p>
            <a:pPr eaLnBrk="1" hangingPunct="1">
              <a:lnSpc>
                <a:spcPct val="150000"/>
              </a:lnSpc>
              <a:spcBef>
                <a:spcPct val="0"/>
              </a:spcBef>
              <a:buFont typeface="宋体" panose="02010600030101010101" pitchFamily="2" charset="-122"/>
              <a:buNone/>
            </a:pPr>
            <a:r>
              <a:rPr lang="en-US" altLang="zh-CN" dirty="0"/>
              <a:t>FROM Student</a:t>
            </a:r>
            <a:endParaRPr lang="en-US" altLang="zh-CN" dirty="0"/>
          </a:p>
          <a:p>
            <a:pPr eaLnBrk="1" hangingPunct="1">
              <a:lnSpc>
                <a:spcPct val="150000"/>
              </a:lnSpc>
              <a:spcBef>
                <a:spcPct val="0"/>
              </a:spcBef>
              <a:buFont typeface="宋体" panose="02010600030101010101" pitchFamily="2" charset="-122"/>
              <a:buNone/>
            </a:pPr>
            <a:r>
              <a:rPr lang="en-US" altLang="zh-CN" dirty="0"/>
              <a:t>WHERE </a:t>
            </a:r>
            <a:r>
              <a:rPr lang="en-US" altLang="zh-CN" dirty="0" err="1"/>
              <a:t>Smajor</a:t>
            </a:r>
            <a:r>
              <a:rPr lang="en-US" altLang="zh-CN" dirty="0"/>
              <a:t>='</a:t>
            </a:r>
            <a:r>
              <a:rPr lang="zh-CN" altLang="en-US" dirty="0"/>
              <a:t>计算机科学与技术</a:t>
            </a:r>
            <a:r>
              <a:rPr lang="en-US" altLang="zh-CN" dirty="0"/>
              <a:t>' AND</a:t>
            </a:r>
            <a:endParaRPr lang="en-US" altLang="zh-CN" dirty="0"/>
          </a:p>
          <a:p>
            <a:pPr eaLnBrk="1" hangingPunct="1">
              <a:lnSpc>
                <a:spcPct val="150000"/>
              </a:lnSpc>
              <a:spcBef>
                <a:spcPct val="0"/>
              </a:spcBef>
              <a:buFont typeface="宋体" panose="02010600030101010101" pitchFamily="2" charset="-122"/>
              <a:buNone/>
            </a:pPr>
            <a:r>
              <a:rPr lang="en-US" altLang="zh-CN" dirty="0"/>
              <a:t>             (extract(year from </a:t>
            </a:r>
            <a:r>
              <a:rPr lang="en-US" altLang="zh-CN" dirty="0" err="1"/>
              <a:t>current_date</a:t>
            </a:r>
            <a:r>
              <a:rPr lang="en-US" altLang="zh-CN" dirty="0"/>
              <a:t>)-extract(year from </a:t>
            </a:r>
            <a:r>
              <a:rPr lang="en-US" altLang="zh-CN" dirty="0" err="1"/>
              <a:t>Sbirthdate</a:t>
            </a:r>
            <a:r>
              <a:rPr lang="en-US" altLang="zh-CN" dirty="0"/>
              <a:t>) )&lt;=19;</a:t>
            </a:r>
            <a:endParaRPr lang="en-US" altLang="zh-CN"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idx="4294967295"/>
          </p:nvPr>
        </p:nvSpPr>
        <p:spPr/>
        <p:txBody>
          <a:bodyPr/>
          <a:lstStyle/>
          <a:p>
            <a:pPr eaLnBrk="1" hangingPunct="1"/>
            <a:r>
              <a:rPr lang="zh-CN" altLang="en-US" sz="3600">
                <a:solidFill>
                  <a:schemeClr val="accent6"/>
                </a:solidFill>
                <a:latin typeface="宋体" panose="02010600030101010101" pitchFamily="2" charset="-122"/>
              </a:rPr>
              <a:t>集合查询（续）</a:t>
            </a:r>
            <a:endParaRPr lang="zh-CN" altLang="en-US" sz="3600">
              <a:solidFill>
                <a:schemeClr val="accent6"/>
              </a:solidFill>
              <a:latin typeface="宋体" panose="02010600030101010101" pitchFamily="2" charset="-122"/>
            </a:endParaRPr>
          </a:p>
        </p:txBody>
      </p:sp>
      <p:sp>
        <p:nvSpPr>
          <p:cNvPr id="77827" name="Rectangle 3"/>
          <p:cNvSpPr>
            <a:spLocks noGrp="1" noChangeArrowheads="1"/>
          </p:cNvSpPr>
          <p:nvPr>
            <p:ph type="body" idx="4294967295"/>
          </p:nvPr>
        </p:nvSpPr>
        <p:spPr>
          <a:xfrm>
            <a:off x="612140" y="855345"/>
            <a:ext cx="11360785" cy="5535930"/>
          </a:xfrm>
          <a:solidFill>
            <a:schemeClr val="bg1"/>
          </a:solidFill>
        </p:spPr>
        <p:txBody>
          <a:bodyPr/>
          <a:lstStyle/>
          <a:p>
            <a:pPr marL="0" indent="0" eaLnBrk="1" hangingPunct="1">
              <a:lnSpc>
                <a:spcPct val="120000"/>
              </a:lnSpc>
              <a:spcBef>
                <a:spcPct val="0"/>
              </a:spcBef>
              <a:buNone/>
            </a:pPr>
            <a:r>
              <a:rPr lang="en-US" altLang="zh-CN" dirty="0"/>
              <a:t>[</a:t>
            </a:r>
            <a:r>
              <a:rPr lang="zh-CN" altLang="en-US" dirty="0">
                <a:ea typeface="黑体" panose="02010609060101010101" pitchFamily="49" charset="-122"/>
              </a:rPr>
              <a:t>例</a:t>
            </a:r>
            <a:r>
              <a:rPr lang="en-US" altLang="zh-CN" dirty="0">
                <a:ea typeface="黑体" panose="02010609060101010101" pitchFamily="49" charset="-122"/>
              </a:rPr>
              <a:t>3.69</a:t>
            </a:r>
            <a:r>
              <a:rPr lang="en-US" altLang="zh-CN" dirty="0"/>
              <a:t>]</a:t>
            </a:r>
            <a:r>
              <a:rPr lang="zh-CN" altLang="en-US" dirty="0"/>
              <a:t>查询既选修了课程</a:t>
            </a:r>
            <a:r>
              <a:rPr lang="en-US" altLang="zh-CN" dirty="0"/>
              <a:t>81001</a:t>
            </a:r>
            <a:r>
              <a:rPr lang="zh-CN" altLang="en-US" dirty="0"/>
              <a:t>又选修了课程</a:t>
            </a:r>
            <a:r>
              <a:rPr lang="en-US" altLang="zh-CN" dirty="0"/>
              <a:t>81002</a:t>
            </a:r>
            <a:r>
              <a:rPr lang="zh-CN" altLang="en-US" dirty="0"/>
              <a:t>的学生。就是查询选修课程</a:t>
            </a:r>
            <a:r>
              <a:rPr lang="en-US" altLang="zh-CN" dirty="0"/>
              <a:t>810011</a:t>
            </a:r>
            <a:r>
              <a:rPr lang="zh-CN" altLang="en-US" dirty="0"/>
              <a:t>的学生集合与选修课程</a:t>
            </a:r>
            <a:r>
              <a:rPr lang="en-US" altLang="zh-CN" dirty="0"/>
              <a:t>81002</a:t>
            </a:r>
            <a:r>
              <a:rPr lang="zh-CN" altLang="en-US" dirty="0"/>
              <a:t>的学生集合的交集。</a:t>
            </a:r>
            <a:endParaRPr lang="en-US" altLang="zh-CN" dirty="0"/>
          </a:p>
          <a:p>
            <a:pPr marL="0" indent="0" eaLnBrk="1" hangingPunct="1">
              <a:lnSpc>
                <a:spcPct val="120000"/>
              </a:lnSpc>
              <a:spcBef>
                <a:spcPct val="0"/>
              </a:spcBef>
              <a:buNone/>
            </a:pPr>
            <a:endParaRPr lang="zh-CN" altLang="en-US" dirty="0"/>
          </a:p>
          <a:p>
            <a:pPr marL="0" indent="0" eaLnBrk="1" hangingPunct="1">
              <a:lnSpc>
                <a:spcPct val="120000"/>
              </a:lnSpc>
              <a:spcBef>
                <a:spcPct val="0"/>
              </a:spcBef>
              <a:buNone/>
            </a:pPr>
            <a:r>
              <a:rPr lang="en-US" altLang="zh-CN" dirty="0"/>
              <a:t>SELECT Sno</a:t>
            </a:r>
            <a:endParaRPr lang="en-US" altLang="zh-CN" dirty="0"/>
          </a:p>
          <a:p>
            <a:pPr marL="0" indent="0" eaLnBrk="1" hangingPunct="1">
              <a:lnSpc>
                <a:spcPct val="120000"/>
              </a:lnSpc>
              <a:spcBef>
                <a:spcPct val="0"/>
              </a:spcBef>
              <a:buNone/>
            </a:pPr>
            <a:r>
              <a:rPr lang="en-US" altLang="zh-CN" dirty="0"/>
              <a:t>FROM SC</a:t>
            </a:r>
            <a:endParaRPr lang="en-US" altLang="zh-CN" dirty="0"/>
          </a:p>
          <a:p>
            <a:pPr marL="0" indent="0" eaLnBrk="1" hangingPunct="1">
              <a:lnSpc>
                <a:spcPct val="120000"/>
              </a:lnSpc>
              <a:spcBef>
                <a:spcPct val="0"/>
              </a:spcBef>
              <a:buNone/>
            </a:pPr>
            <a:r>
              <a:rPr lang="en-US" altLang="zh-CN" dirty="0"/>
              <a:t>WHERE </a:t>
            </a:r>
            <a:r>
              <a:rPr lang="en-US" altLang="zh-CN" dirty="0" err="1"/>
              <a:t>Cno</a:t>
            </a:r>
            <a:r>
              <a:rPr lang="en-US" altLang="zh-CN" dirty="0"/>
              <a:t>='81001'</a:t>
            </a:r>
            <a:endParaRPr lang="en-US" altLang="zh-CN" dirty="0"/>
          </a:p>
          <a:p>
            <a:pPr marL="0" indent="0" eaLnBrk="1" hangingPunct="1">
              <a:lnSpc>
                <a:spcPct val="120000"/>
              </a:lnSpc>
              <a:spcBef>
                <a:spcPct val="0"/>
              </a:spcBef>
              <a:buNone/>
            </a:pPr>
            <a:r>
              <a:rPr lang="en-US" altLang="zh-CN" dirty="0">
                <a:solidFill>
                  <a:srgbClr val="FF00FF"/>
                </a:solidFill>
              </a:rPr>
              <a:t>INTERSECT</a:t>
            </a:r>
            <a:endParaRPr lang="en-US" altLang="zh-CN" dirty="0">
              <a:solidFill>
                <a:srgbClr val="FF00FF"/>
              </a:solidFill>
            </a:endParaRPr>
          </a:p>
          <a:p>
            <a:pPr marL="0" indent="0" eaLnBrk="1" hangingPunct="1">
              <a:lnSpc>
                <a:spcPct val="120000"/>
              </a:lnSpc>
              <a:spcBef>
                <a:spcPct val="0"/>
              </a:spcBef>
              <a:buNone/>
            </a:pPr>
            <a:r>
              <a:rPr lang="en-US" altLang="zh-CN" dirty="0"/>
              <a:t>SELECT Sno</a:t>
            </a:r>
            <a:endParaRPr lang="en-US" altLang="zh-CN" dirty="0"/>
          </a:p>
          <a:p>
            <a:pPr marL="0" indent="0" eaLnBrk="1" hangingPunct="1">
              <a:lnSpc>
                <a:spcPct val="120000"/>
              </a:lnSpc>
              <a:spcBef>
                <a:spcPct val="0"/>
              </a:spcBef>
              <a:buNone/>
            </a:pPr>
            <a:r>
              <a:rPr lang="en-US" altLang="zh-CN" dirty="0"/>
              <a:t>FROM SC</a:t>
            </a:r>
            <a:endParaRPr lang="en-US" altLang="zh-CN" dirty="0"/>
          </a:p>
          <a:p>
            <a:pPr marL="0" indent="0" eaLnBrk="1" hangingPunct="1">
              <a:lnSpc>
                <a:spcPct val="120000"/>
              </a:lnSpc>
              <a:spcBef>
                <a:spcPct val="0"/>
              </a:spcBef>
              <a:buNone/>
            </a:pPr>
            <a:r>
              <a:rPr lang="en-US" altLang="zh-CN" dirty="0"/>
              <a:t>WHERE </a:t>
            </a:r>
            <a:r>
              <a:rPr lang="en-US" altLang="zh-CN" dirty="0" err="1"/>
              <a:t>Cno</a:t>
            </a:r>
            <a:r>
              <a:rPr lang="en-US" altLang="zh-CN" dirty="0"/>
              <a:t>='81002';</a:t>
            </a:r>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pPr eaLnBrk="1" hangingPunct="1"/>
            <a:r>
              <a:rPr lang="en-US" altLang="zh-CN" sz="3600">
                <a:solidFill>
                  <a:schemeClr val="accent6"/>
                </a:solidFill>
              </a:rPr>
              <a:t>3.3.1  </a:t>
            </a:r>
            <a:r>
              <a:rPr lang="zh-CN" altLang="en-US" sz="3600">
                <a:solidFill>
                  <a:schemeClr val="accent6"/>
                </a:solidFill>
              </a:rPr>
              <a:t>单表查询 </a:t>
            </a:r>
            <a:endParaRPr lang="zh-CN" altLang="en-US" sz="3600">
              <a:solidFill>
                <a:schemeClr val="accent6"/>
              </a:solidFill>
            </a:endParaRPr>
          </a:p>
        </p:txBody>
      </p:sp>
      <p:sp>
        <p:nvSpPr>
          <p:cNvPr id="15363" name="Rectangle 3"/>
          <p:cNvSpPr>
            <a:spLocks noGrp="1" noChangeArrowheads="1"/>
          </p:cNvSpPr>
          <p:nvPr>
            <p:ph type="body" idx="4294967295"/>
          </p:nvPr>
        </p:nvSpPr>
        <p:spPr>
          <a:xfrm>
            <a:off x="610235" y="819150"/>
            <a:ext cx="11541760" cy="5588000"/>
          </a:xfrm>
          <a:solidFill>
            <a:schemeClr val="bg1"/>
          </a:solidFill>
        </p:spPr>
        <p:txBody>
          <a:bodyPr/>
          <a:lstStyle/>
          <a:p>
            <a:pPr algn="just" eaLnBrk="1" hangingPunct="1">
              <a:lnSpc>
                <a:spcPct val="130000"/>
              </a:lnSpc>
            </a:pPr>
            <a:r>
              <a:rPr lang="zh-CN" altLang="en-US" sz="3200"/>
              <a:t>查询仅涉及一个表</a:t>
            </a:r>
            <a:r>
              <a:rPr lang="zh-CN" altLang="en-US" sz="3200"/>
              <a:t>：</a:t>
            </a:r>
            <a:endParaRPr lang="zh-CN" altLang="en-US" sz="3200"/>
          </a:p>
          <a:p>
            <a:pPr lvl="1" algn="just" eaLnBrk="1" hangingPunct="1">
              <a:lnSpc>
                <a:spcPct val="160000"/>
              </a:lnSpc>
              <a:buFont typeface="Wingdings" panose="05000000000000000000" pitchFamily="2" charset="2"/>
              <a:buNone/>
            </a:pPr>
            <a:r>
              <a:rPr lang="en-US" altLang="zh-CN" sz="3200"/>
              <a:t>1.</a:t>
            </a:r>
            <a:r>
              <a:rPr lang="zh-CN" altLang="en-US" sz="3200"/>
              <a:t>选择表中的若干列</a:t>
            </a:r>
            <a:endParaRPr lang="zh-CN" altLang="en-US" sz="3200"/>
          </a:p>
          <a:p>
            <a:pPr lvl="1" algn="just" eaLnBrk="1" hangingPunct="1">
              <a:lnSpc>
                <a:spcPct val="160000"/>
              </a:lnSpc>
              <a:buFont typeface="Wingdings" panose="05000000000000000000" pitchFamily="2" charset="2"/>
              <a:buNone/>
            </a:pPr>
            <a:r>
              <a:rPr lang="en-US" altLang="zh-CN" sz="3200">
                <a:solidFill>
                  <a:srgbClr val="7030A0"/>
                </a:solidFill>
              </a:rPr>
              <a:t>2.</a:t>
            </a:r>
            <a:r>
              <a:rPr lang="zh-CN" altLang="en-US" sz="3200">
                <a:solidFill>
                  <a:srgbClr val="7030A0"/>
                </a:solidFill>
              </a:rPr>
              <a:t>选择表中的若干元组</a:t>
            </a:r>
            <a:endParaRPr lang="zh-CN" altLang="en-US" sz="3200">
              <a:solidFill>
                <a:srgbClr val="7030A0"/>
              </a:solidFill>
            </a:endParaRPr>
          </a:p>
          <a:p>
            <a:pPr lvl="1" algn="just" eaLnBrk="1" hangingPunct="1">
              <a:lnSpc>
                <a:spcPct val="160000"/>
              </a:lnSpc>
              <a:buFont typeface="Wingdings" panose="05000000000000000000" pitchFamily="2" charset="2"/>
              <a:buNone/>
            </a:pPr>
            <a:r>
              <a:rPr lang="en-US" altLang="zh-CN" sz="3200"/>
              <a:t>3.ORDER BY</a:t>
            </a:r>
            <a:r>
              <a:rPr lang="zh-CN" altLang="en-US" sz="3200"/>
              <a:t>子句</a:t>
            </a:r>
            <a:endParaRPr lang="zh-CN" altLang="en-US" sz="3200"/>
          </a:p>
          <a:p>
            <a:pPr lvl="1" algn="just" eaLnBrk="1" hangingPunct="1">
              <a:lnSpc>
                <a:spcPct val="160000"/>
              </a:lnSpc>
              <a:buFont typeface="Wingdings" panose="05000000000000000000" pitchFamily="2" charset="2"/>
              <a:buNone/>
            </a:pPr>
            <a:r>
              <a:rPr lang="en-US" altLang="zh-CN" sz="3200"/>
              <a:t>4.</a:t>
            </a:r>
            <a:r>
              <a:rPr lang="zh-CN" altLang="en-US" sz="3200"/>
              <a:t>聚集函数</a:t>
            </a:r>
            <a:endParaRPr lang="zh-CN" altLang="en-US" sz="3200"/>
          </a:p>
          <a:p>
            <a:pPr lvl="1" algn="just" eaLnBrk="1" hangingPunct="1">
              <a:lnSpc>
                <a:spcPct val="160000"/>
              </a:lnSpc>
              <a:buFont typeface="Wingdings" panose="05000000000000000000" pitchFamily="2" charset="2"/>
              <a:buNone/>
            </a:pPr>
            <a:r>
              <a:rPr lang="en-US" altLang="zh-CN" sz="3200"/>
              <a:t>5.GROUP BY</a:t>
            </a:r>
            <a:r>
              <a:rPr lang="zh-CN" altLang="en-US" sz="3200"/>
              <a:t>子句</a:t>
            </a:r>
            <a:endParaRPr lang="en-US" altLang="zh-CN" sz="3200"/>
          </a:p>
          <a:p>
            <a:pPr lvl="1" algn="just" eaLnBrk="1" hangingPunct="1">
              <a:lnSpc>
                <a:spcPct val="160000"/>
              </a:lnSpc>
              <a:buFont typeface="Wingdings" panose="05000000000000000000" pitchFamily="2" charset="2"/>
              <a:buNone/>
            </a:pPr>
            <a:r>
              <a:rPr lang="en-US" altLang="zh-CN" sz="3200"/>
              <a:t>6.LIMIT</a:t>
            </a:r>
            <a:r>
              <a:rPr lang="zh-CN" altLang="en-US" sz="3200"/>
              <a:t>子句</a:t>
            </a:r>
            <a:endParaRPr lang="zh-CN" altLang="en-US" sz="320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idx="4294967295"/>
          </p:nvPr>
        </p:nvSpPr>
        <p:spPr/>
        <p:txBody>
          <a:bodyPr/>
          <a:lstStyle/>
          <a:p>
            <a:pPr eaLnBrk="1" hangingPunct="1"/>
            <a:r>
              <a:rPr lang="zh-CN" altLang="en-US" sz="3600">
                <a:solidFill>
                  <a:schemeClr val="accent6"/>
                </a:solidFill>
                <a:latin typeface="宋体" panose="02010600030101010101" pitchFamily="2" charset="-122"/>
              </a:rPr>
              <a:t>集合查询（续）</a:t>
            </a:r>
            <a:endParaRPr lang="zh-CN" altLang="en-US" sz="3600">
              <a:solidFill>
                <a:schemeClr val="accent6"/>
              </a:solidFill>
              <a:latin typeface="宋体" panose="02010600030101010101" pitchFamily="2" charset="-122"/>
            </a:endParaRPr>
          </a:p>
        </p:txBody>
      </p:sp>
      <p:sp>
        <p:nvSpPr>
          <p:cNvPr id="114691" name="Rectangle 3"/>
          <p:cNvSpPr>
            <a:spLocks noGrp="1" noChangeArrowheads="1"/>
          </p:cNvSpPr>
          <p:nvPr>
            <p:ph type="body" idx="4294967295"/>
          </p:nvPr>
        </p:nvSpPr>
        <p:spPr>
          <a:xfrm>
            <a:off x="339725" y="832485"/>
            <a:ext cx="11844020" cy="5581015"/>
          </a:xfrm>
          <a:solidFill>
            <a:schemeClr val="bg1"/>
          </a:solidFill>
        </p:spPr>
        <p:txBody>
          <a:bodyPr/>
          <a:lstStyle/>
          <a:p>
            <a:pPr eaLnBrk="1" hangingPunct="1">
              <a:lnSpc>
                <a:spcPct val="120000"/>
              </a:lnSpc>
              <a:buFont typeface="Wingdings" panose="05000000000000000000" pitchFamily="2" charset="2"/>
              <a:buNone/>
            </a:pPr>
            <a:r>
              <a:rPr lang="zh-CN" altLang="en-US" sz="3200"/>
              <a:t>本例也可以表示为</a:t>
            </a:r>
            <a:endParaRPr lang="zh-CN" altLang="en-US" sz="3200"/>
          </a:p>
          <a:p>
            <a:pPr eaLnBrk="1" hangingPunct="1">
              <a:lnSpc>
                <a:spcPct val="120000"/>
              </a:lnSpc>
              <a:buFont typeface="Wingdings" panose="05000000000000000000" pitchFamily="2" charset="2"/>
              <a:buNone/>
            </a:pPr>
            <a:r>
              <a:rPr lang="en-US" altLang="zh-CN" sz="3200"/>
              <a:t>SELECT Sno</a:t>
            </a:r>
            <a:endParaRPr lang="en-US" altLang="zh-CN" sz="3200"/>
          </a:p>
          <a:p>
            <a:pPr eaLnBrk="1" hangingPunct="1">
              <a:lnSpc>
                <a:spcPct val="120000"/>
              </a:lnSpc>
              <a:buFont typeface="Wingdings" panose="05000000000000000000" pitchFamily="2" charset="2"/>
              <a:buNone/>
            </a:pPr>
            <a:r>
              <a:rPr lang="en-US" altLang="zh-CN" sz="3200"/>
              <a:t>FROM SC</a:t>
            </a:r>
            <a:endParaRPr lang="en-US" altLang="zh-CN" sz="3200"/>
          </a:p>
          <a:p>
            <a:pPr eaLnBrk="1" hangingPunct="1">
              <a:lnSpc>
                <a:spcPct val="120000"/>
              </a:lnSpc>
              <a:buFont typeface="Wingdings" panose="05000000000000000000" pitchFamily="2" charset="2"/>
              <a:buNone/>
            </a:pPr>
            <a:r>
              <a:rPr lang="en-US" altLang="zh-CN" sz="3200"/>
              <a:t>WHERE Cno='81001' AND Sno IN</a:t>
            </a:r>
            <a:endParaRPr lang="en-US" altLang="zh-CN" sz="3200"/>
          </a:p>
          <a:p>
            <a:pPr eaLnBrk="1" hangingPunct="1">
              <a:lnSpc>
                <a:spcPct val="120000"/>
              </a:lnSpc>
              <a:buFont typeface="Wingdings" panose="05000000000000000000" pitchFamily="2" charset="2"/>
              <a:buNone/>
            </a:pPr>
            <a:r>
              <a:rPr lang="en-US" altLang="zh-CN" sz="3200"/>
              <a:t>                    (SELECT Sno</a:t>
            </a:r>
            <a:endParaRPr lang="en-US" altLang="zh-CN" sz="3200"/>
          </a:p>
          <a:p>
            <a:pPr eaLnBrk="1" hangingPunct="1">
              <a:lnSpc>
                <a:spcPct val="120000"/>
              </a:lnSpc>
              <a:buFont typeface="Wingdings" panose="05000000000000000000" pitchFamily="2" charset="2"/>
              <a:buNone/>
            </a:pPr>
            <a:r>
              <a:rPr lang="en-US" altLang="zh-CN" sz="3200"/>
              <a:t>                     FROM SC</a:t>
            </a:r>
            <a:endParaRPr lang="en-US" altLang="zh-CN" sz="3200"/>
          </a:p>
          <a:p>
            <a:pPr eaLnBrk="1" hangingPunct="1">
              <a:lnSpc>
                <a:spcPct val="120000"/>
              </a:lnSpc>
              <a:buFont typeface="Wingdings" panose="05000000000000000000" pitchFamily="2" charset="2"/>
              <a:buNone/>
            </a:pPr>
            <a:r>
              <a:rPr lang="en-US" altLang="zh-CN" sz="3200"/>
              <a:t>                     WHERE Cno='81002');</a:t>
            </a:r>
            <a:endParaRPr lang="en-US" altLang="zh-CN" sz="320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idx="4294967295"/>
          </p:nvPr>
        </p:nvSpPr>
        <p:spPr/>
        <p:txBody>
          <a:bodyPr/>
          <a:lstStyle/>
          <a:p>
            <a:pPr eaLnBrk="1" hangingPunct="1"/>
            <a:r>
              <a:rPr lang="zh-CN" altLang="en-US" sz="3600">
                <a:solidFill>
                  <a:schemeClr val="accent6"/>
                </a:solidFill>
                <a:latin typeface="宋体" panose="02010600030101010101" pitchFamily="2" charset="-122"/>
              </a:rPr>
              <a:t>集合查询（续）</a:t>
            </a:r>
            <a:endParaRPr lang="zh-CN" altLang="en-US" sz="3600">
              <a:solidFill>
                <a:schemeClr val="accent6"/>
              </a:solidFill>
              <a:latin typeface="宋体" panose="02010600030101010101" pitchFamily="2" charset="-122"/>
            </a:endParaRPr>
          </a:p>
        </p:txBody>
      </p:sp>
      <p:sp>
        <p:nvSpPr>
          <p:cNvPr id="115715" name="Rectangle 3"/>
          <p:cNvSpPr>
            <a:spLocks noGrp="1" noChangeArrowheads="1"/>
          </p:cNvSpPr>
          <p:nvPr>
            <p:ph type="body" idx="4294967295"/>
          </p:nvPr>
        </p:nvSpPr>
        <p:spPr>
          <a:xfrm>
            <a:off x="638175" y="821055"/>
            <a:ext cx="11260455" cy="5603240"/>
          </a:xfrm>
          <a:solidFill>
            <a:schemeClr val="bg1"/>
          </a:solidFill>
        </p:spPr>
        <p:txBody>
          <a:bodyPr/>
          <a:lstStyle/>
          <a:p>
            <a:pPr eaLnBrk="1" hangingPunct="1">
              <a:lnSpc>
                <a:spcPct val="120000"/>
              </a:lnSpc>
              <a:spcBef>
                <a:spcPct val="0"/>
              </a:spcBef>
              <a:buFont typeface="宋体" panose="02010600030101010101" pitchFamily="2" charset="-122"/>
              <a:buNone/>
            </a:pPr>
            <a:r>
              <a:rPr lang="en-US" altLang="zh-CN" sz="3200" dirty="0"/>
              <a:t>[</a:t>
            </a:r>
            <a:r>
              <a:rPr lang="zh-CN" altLang="en-US" sz="3200" dirty="0">
                <a:ea typeface="黑体" panose="02010609060101010101" pitchFamily="49" charset="-122"/>
              </a:rPr>
              <a:t>例</a:t>
            </a:r>
            <a:r>
              <a:rPr lang="en-US" altLang="zh-CN" sz="3200" dirty="0">
                <a:ea typeface="黑体" panose="02010609060101010101" pitchFamily="49" charset="-122"/>
              </a:rPr>
              <a:t>3.70</a:t>
            </a:r>
            <a:r>
              <a:rPr lang="en-US" altLang="zh-CN" sz="3200" dirty="0"/>
              <a:t>]</a:t>
            </a:r>
            <a:r>
              <a:rPr lang="zh-CN" altLang="en-US" sz="3200" dirty="0"/>
              <a:t>查询计算机科学与技术专业的学生与年龄不大于</a:t>
            </a:r>
            <a:r>
              <a:rPr lang="en-US" altLang="zh-CN" sz="3200" dirty="0"/>
              <a:t>19</a:t>
            </a:r>
            <a:r>
              <a:rPr lang="zh-CN" altLang="en-US" sz="3200" dirty="0"/>
              <a:t>岁的学生的差集</a:t>
            </a:r>
            <a:endParaRPr lang="zh-CN" altLang="en-US" sz="3200" dirty="0"/>
          </a:p>
          <a:p>
            <a:pPr eaLnBrk="1" hangingPunct="1">
              <a:lnSpc>
                <a:spcPct val="120000"/>
              </a:lnSpc>
              <a:spcBef>
                <a:spcPct val="0"/>
              </a:spcBef>
              <a:buFont typeface="宋体" panose="02010600030101010101" pitchFamily="2" charset="-122"/>
              <a:buNone/>
            </a:pPr>
            <a:r>
              <a:rPr lang="en-US" altLang="zh-CN" sz="3200" dirty="0"/>
              <a:t>SELECT *</a:t>
            </a:r>
            <a:endParaRPr lang="en-US" altLang="zh-CN" sz="3200" dirty="0"/>
          </a:p>
          <a:p>
            <a:pPr eaLnBrk="1" hangingPunct="1">
              <a:lnSpc>
                <a:spcPct val="120000"/>
              </a:lnSpc>
              <a:spcBef>
                <a:spcPct val="0"/>
              </a:spcBef>
              <a:buFont typeface="宋体" panose="02010600030101010101" pitchFamily="2" charset="-122"/>
              <a:buNone/>
            </a:pPr>
            <a:r>
              <a:rPr lang="en-US" altLang="zh-CN" sz="3200" dirty="0"/>
              <a:t>FROM Student</a:t>
            </a:r>
            <a:endParaRPr lang="en-US" altLang="zh-CN" sz="3200" dirty="0"/>
          </a:p>
          <a:p>
            <a:pPr eaLnBrk="1" hangingPunct="1">
              <a:lnSpc>
                <a:spcPct val="120000"/>
              </a:lnSpc>
              <a:spcBef>
                <a:spcPct val="0"/>
              </a:spcBef>
              <a:buFont typeface="宋体" panose="02010600030101010101" pitchFamily="2" charset="-122"/>
              <a:buNone/>
            </a:pPr>
            <a:r>
              <a:rPr lang="en-US" altLang="zh-CN" sz="3200" dirty="0"/>
              <a:t>WHERE </a:t>
            </a:r>
            <a:r>
              <a:rPr lang="en-US" altLang="zh-CN" sz="3200" dirty="0" err="1"/>
              <a:t>Smajor</a:t>
            </a:r>
            <a:r>
              <a:rPr lang="en-US" altLang="zh-CN" sz="3200" dirty="0"/>
              <a:t>='</a:t>
            </a:r>
            <a:r>
              <a:rPr lang="zh-CN" altLang="en-US" sz="3200" dirty="0"/>
              <a:t>计算机科学与技术</a:t>
            </a:r>
            <a:r>
              <a:rPr lang="en-US" altLang="zh-CN" sz="3200" dirty="0"/>
              <a:t>'</a:t>
            </a:r>
            <a:endParaRPr lang="en-US" altLang="zh-CN" sz="3200" dirty="0"/>
          </a:p>
          <a:p>
            <a:pPr eaLnBrk="1" hangingPunct="1">
              <a:lnSpc>
                <a:spcPct val="120000"/>
              </a:lnSpc>
              <a:spcBef>
                <a:spcPct val="0"/>
              </a:spcBef>
              <a:buFont typeface="宋体" panose="02010600030101010101" pitchFamily="2" charset="-122"/>
              <a:buNone/>
            </a:pPr>
            <a:r>
              <a:rPr lang="en-US" altLang="zh-CN" sz="3200" dirty="0">
                <a:solidFill>
                  <a:srgbClr val="FF00FF"/>
                </a:solidFill>
              </a:rPr>
              <a:t>EXCEPT</a:t>
            </a:r>
            <a:endParaRPr lang="en-US" altLang="zh-CN" sz="3200" dirty="0">
              <a:solidFill>
                <a:srgbClr val="FF00FF"/>
              </a:solidFill>
            </a:endParaRPr>
          </a:p>
          <a:p>
            <a:pPr eaLnBrk="1" hangingPunct="1">
              <a:lnSpc>
                <a:spcPct val="120000"/>
              </a:lnSpc>
              <a:spcBef>
                <a:spcPct val="0"/>
              </a:spcBef>
              <a:buFont typeface="宋体" panose="02010600030101010101" pitchFamily="2" charset="-122"/>
              <a:buNone/>
            </a:pPr>
            <a:r>
              <a:rPr lang="en-US" altLang="zh-CN" sz="3200" dirty="0"/>
              <a:t>SELECT *</a:t>
            </a:r>
            <a:endParaRPr lang="en-US" altLang="zh-CN" sz="3200" dirty="0"/>
          </a:p>
          <a:p>
            <a:pPr eaLnBrk="1" hangingPunct="1">
              <a:lnSpc>
                <a:spcPct val="120000"/>
              </a:lnSpc>
              <a:spcBef>
                <a:spcPct val="0"/>
              </a:spcBef>
              <a:buFont typeface="宋体" panose="02010600030101010101" pitchFamily="2" charset="-122"/>
              <a:buNone/>
            </a:pPr>
            <a:r>
              <a:rPr lang="en-US" altLang="zh-CN" sz="3200" dirty="0"/>
              <a:t>FROM Student</a:t>
            </a:r>
            <a:endParaRPr lang="en-US" altLang="zh-CN" sz="3200" dirty="0"/>
          </a:p>
          <a:p>
            <a:pPr eaLnBrk="1" hangingPunct="1">
              <a:lnSpc>
                <a:spcPct val="120000"/>
              </a:lnSpc>
              <a:spcBef>
                <a:spcPct val="0"/>
              </a:spcBef>
              <a:buFont typeface="宋体" panose="02010600030101010101" pitchFamily="2" charset="-122"/>
              <a:buNone/>
            </a:pPr>
            <a:r>
              <a:rPr lang="en-US" altLang="zh-CN" sz="3200" dirty="0"/>
              <a:t>WHERE(extract(year from </a:t>
            </a:r>
            <a:r>
              <a:rPr lang="en-US" altLang="zh-CN" sz="3200" dirty="0" err="1"/>
              <a:t>current_date</a:t>
            </a:r>
            <a:r>
              <a:rPr lang="en-US" altLang="zh-CN" sz="3200" dirty="0"/>
              <a:t>)-extract(year from </a:t>
            </a:r>
            <a:r>
              <a:rPr lang="en-US" altLang="zh-CN" sz="3200" dirty="0" err="1"/>
              <a:t>Sbirthdate</a:t>
            </a:r>
            <a:r>
              <a:rPr lang="en-US" altLang="zh-CN" sz="3200" dirty="0"/>
              <a:t>) )&lt;=19;</a:t>
            </a:r>
            <a:endParaRPr lang="en-US" altLang="zh-CN" sz="3200"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idx="4294967295"/>
          </p:nvPr>
        </p:nvSpPr>
        <p:spPr/>
        <p:txBody>
          <a:bodyPr/>
          <a:lstStyle/>
          <a:p>
            <a:pPr eaLnBrk="1" hangingPunct="1"/>
            <a:r>
              <a:rPr lang="zh-CN" altLang="en-US" sz="3600">
                <a:solidFill>
                  <a:schemeClr val="accent6"/>
                </a:solidFill>
                <a:latin typeface="宋体" panose="02010600030101010101" pitchFamily="2" charset="-122"/>
              </a:rPr>
              <a:t>集合查询（续）</a:t>
            </a:r>
            <a:endParaRPr lang="zh-CN" altLang="en-US" sz="3600">
              <a:solidFill>
                <a:schemeClr val="accent6"/>
              </a:solidFill>
              <a:latin typeface="宋体" panose="02010600030101010101" pitchFamily="2" charset="-122"/>
            </a:endParaRPr>
          </a:p>
        </p:txBody>
      </p:sp>
      <p:sp>
        <p:nvSpPr>
          <p:cNvPr id="116739" name="Rectangle 3"/>
          <p:cNvSpPr>
            <a:spLocks noGrp="1" noChangeArrowheads="1"/>
          </p:cNvSpPr>
          <p:nvPr>
            <p:ph type="body" idx="4294967295"/>
          </p:nvPr>
        </p:nvSpPr>
        <p:spPr>
          <a:xfrm>
            <a:off x="100330" y="856615"/>
            <a:ext cx="11991340" cy="5525770"/>
          </a:xfrm>
          <a:solidFill>
            <a:schemeClr val="bg1"/>
          </a:solidFill>
        </p:spPr>
        <p:txBody>
          <a:bodyPr/>
          <a:lstStyle/>
          <a:p>
            <a:pPr eaLnBrk="1" hangingPunct="1">
              <a:lnSpc>
                <a:spcPct val="120000"/>
              </a:lnSpc>
              <a:spcBef>
                <a:spcPct val="0"/>
              </a:spcBef>
              <a:buFont typeface="宋体" panose="02010600030101010101" pitchFamily="2" charset="-122"/>
              <a:buNone/>
            </a:pPr>
            <a:r>
              <a:rPr lang="en-US" altLang="zh-CN" sz="3200" dirty="0"/>
              <a:t>[</a:t>
            </a:r>
            <a:r>
              <a:rPr lang="zh-CN" altLang="en-US" sz="3200" dirty="0">
                <a:ea typeface="黑体" panose="02010609060101010101" pitchFamily="49" charset="-122"/>
              </a:rPr>
              <a:t>例</a:t>
            </a:r>
            <a:r>
              <a:rPr lang="en-US" altLang="zh-CN" sz="3200" dirty="0">
                <a:ea typeface="黑体" panose="02010609060101010101" pitchFamily="49" charset="-122"/>
              </a:rPr>
              <a:t>3.70</a:t>
            </a:r>
            <a:r>
              <a:rPr lang="en-US" altLang="zh-CN" sz="3200" dirty="0"/>
              <a:t>]</a:t>
            </a:r>
            <a:r>
              <a:rPr lang="zh-CN" altLang="en-US" sz="3200" dirty="0"/>
              <a:t> 就是查询计算机科学与技术专业中年龄大于</a:t>
            </a:r>
            <a:r>
              <a:rPr lang="en-US" altLang="zh-CN" sz="3200" dirty="0"/>
              <a:t>19</a:t>
            </a:r>
            <a:r>
              <a:rPr lang="zh-CN" altLang="en-US" sz="3200" dirty="0"/>
              <a:t>岁的学生</a:t>
            </a:r>
            <a:endParaRPr lang="zh-CN" altLang="en-US" sz="3200" dirty="0"/>
          </a:p>
          <a:p>
            <a:pPr eaLnBrk="1" hangingPunct="1">
              <a:lnSpc>
                <a:spcPct val="120000"/>
              </a:lnSpc>
              <a:spcBef>
                <a:spcPct val="0"/>
              </a:spcBef>
              <a:buFont typeface="宋体" panose="02010600030101010101" pitchFamily="2" charset="-122"/>
              <a:buNone/>
            </a:pPr>
            <a:r>
              <a:rPr lang="en-US" altLang="zh-CN" sz="3200" dirty="0"/>
              <a:t>SELECT *</a:t>
            </a:r>
            <a:endParaRPr lang="en-US" altLang="zh-CN" sz="3200" dirty="0"/>
          </a:p>
          <a:p>
            <a:pPr eaLnBrk="1" hangingPunct="1">
              <a:lnSpc>
                <a:spcPct val="120000"/>
              </a:lnSpc>
              <a:spcBef>
                <a:spcPct val="0"/>
              </a:spcBef>
              <a:buFont typeface="宋体" panose="02010600030101010101" pitchFamily="2" charset="-122"/>
              <a:buNone/>
            </a:pPr>
            <a:r>
              <a:rPr lang="en-US" altLang="zh-CN" sz="3200" dirty="0"/>
              <a:t>FROM Student</a:t>
            </a:r>
            <a:endParaRPr lang="en-US" altLang="zh-CN" sz="3200" dirty="0"/>
          </a:p>
          <a:p>
            <a:pPr eaLnBrk="1" hangingPunct="1">
              <a:lnSpc>
                <a:spcPct val="120000"/>
              </a:lnSpc>
              <a:spcBef>
                <a:spcPct val="0"/>
              </a:spcBef>
              <a:buFont typeface="宋体" panose="02010600030101010101" pitchFamily="2" charset="-122"/>
              <a:buNone/>
            </a:pPr>
            <a:r>
              <a:rPr lang="en-US" altLang="zh-CN" sz="3200" dirty="0"/>
              <a:t>WHERE </a:t>
            </a:r>
            <a:r>
              <a:rPr lang="en-US" altLang="zh-CN" sz="3200" dirty="0" err="1"/>
              <a:t>Smajor</a:t>
            </a:r>
            <a:r>
              <a:rPr lang="en-US" altLang="zh-CN" sz="3200" dirty="0"/>
              <a:t>='</a:t>
            </a:r>
            <a:r>
              <a:rPr lang="zh-CN" altLang="en-US" sz="3200" dirty="0"/>
              <a:t>计算机科学与技术</a:t>
            </a:r>
            <a:r>
              <a:rPr lang="en-US" altLang="zh-CN" sz="3200" dirty="0"/>
              <a:t>' AND</a:t>
            </a:r>
            <a:endParaRPr lang="en-US" altLang="zh-CN" sz="3200" dirty="0"/>
          </a:p>
          <a:p>
            <a:pPr eaLnBrk="1" hangingPunct="1">
              <a:lnSpc>
                <a:spcPct val="120000"/>
              </a:lnSpc>
              <a:spcBef>
                <a:spcPct val="0"/>
              </a:spcBef>
              <a:buFont typeface="宋体" panose="02010600030101010101" pitchFamily="2" charset="-122"/>
              <a:buNone/>
            </a:pPr>
            <a:r>
              <a:rPr lang="en-US" altLang="zh-CN" sz="3200" dirty="0"/>
              <a:t>         (extract(year from </a:t>
            </a:r>
            <a:r>
              <a:rPr lang="en-US" altLang="zh-CN" sz="3200" dirty="0" err="1"/>
              <a:t>current_date</a:t>
            </a:r>
            <a:r>
              <a:rPr lang="en-US" altLang="zh-CN" sz="3200" dirty="0"/>
              <a:t>)-extract(year from </a:t>
            </a:r>
            <a:r>
              <a:rPr lang="en-US" altLang="zh-CN" sz="3200" dirty="0" err="1"/>
              <a:t>Sbirthdate</a:t>
            </a:r>
            <a:r>
              <a:rPr lang="en-US" altLang="zh-CN" sz="3200" dirty="0"/>
              <a:t>) )&gt;19</a:t>
            </a:r>
            <a:r>
              <a:rPr lang="zh-CN" altLang="en-US" sz="3200" dirty="0"/>
              <a:t>；</a:t>
            </a:r>
            <a:endParaRPr lang="zh-CN" altLang="en-US" sz="3200"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p:txBody>
          <a:bodyPr/>
          <a:lstStyle/>
          <a:p>
            <a:pPr eaLnBrk="1" hangingPunct="1"/>
            <a:r>
              <a:rPr lang="en-US" altLang="zh-CN" sz="3600">
                <a:solidFill>
                  <a:schemeClr val="accent6"/>
                </a:solidFill>
              </a:rPr>
              <a:t>3.3  </a:t>
            </a:r>
            <a:r>
              <a:rPr lang="zh-CN" altLang="en-US" sz="3600">
                <a:solidFill>
                  <a:schemeClr val="accent6"/>
                </a:solidFill>
              </a:rPr>
              <a:t>数据查询 </a:t>
            </a:r>
            <a:endParaRPr lang="zh-CN" altLang="en-US" sz="3600">
              <a:solidFill>
                <a:schemeClr val="accent6"/>
              </a:solidFill>
            </a:endParaRPr>
          </a:p>
        </p:txBody>
      </p:sp>
      <p:sp>
        <p:nvSpPr>
          <p:cNvPr id="117763" name="Rectangle 3"/>
          <p:cNvSpPr>
            <a:spLocks noGrp="1" noChangeArrowheads="1"/>
          </p:cNvSpPr>
          <p:nvPr>
            <p:ph type="body" idx="4294967295"/>
          </p:nvPr>
        </p:nvSpPr>
        <p:spPr>
          <a:xfrm>
            <a:off x="562610" y="829310"/>
            <a:ext cx="11570970" cy="5560060"/>
          </a:xfrm>
          <a:solidFill>
            <a:schemeClr val="bg1"/>
          </a:solidFill>
        </p:spPr>
        <p:txBody>
          <a:bodyPr/>
          <a:lstStyle/>
          <a:p>
            <a:pPr marL="0" indent="0" algn="just" eaLnBrk="1" hangingPunct="1">
              <a:lnSpc>
                <a:spcPct val="140000"/>
              </a:lnSpc>
              <a:buNone/>
            </a:pPr>
            <a:r>
              <a:rPr lang="en-US" altLang="zh-CN" sz="3200"/>
              <a:t>3.3.1 </a:t>
            </a:r>
            <a:r>
              <a:rPr lang="zh-CN" altLang="en-US" sz="3200"/>
              <a:t>单表查询</a:t>
            </a:r>
            <a:endParaRPr lang="zh-CN" altLang="en-US" sz="3200"/>
          </a:p>
          <a:p>
            <a:pPr marL="0" indent="0" algn="just" eaLnBrk="1" hangingPunct="1">
              <a:lnSpc>
                <a:spcPct val="140000"/>
              </a:lnSpc>
              <a:buNone/>
            </a:pPr>
            <a:r>
              <a:rPr lang="en-US" altLang="zh-CN" sz="3200"/>
              <a:t>3.3.2 </a:t>
            </a:r>
            <a:r>
              <a:rPr lang="zh-CN" altLang="en-US" sz="3200"/>
              <a:t>连接查询</a:t>
            </a:r>
            <a:endParaRPr lang="zh-CN" altLang="en-US" sz="3200"/>
          </a:p>
          <a:p>
            <a:pPr marL="0" indent="0" algn="just" eaLnBrk="1" hangingPunct="1">
              <a:lnSpc>
                <a:spcPct val="140000"/>
              </a:lnSpc>
              <a:buNone/>
            </a:pPr>
            <a:r>
              <a:rPr lang="en-US" altLang="zh-CN" sz="3200"/>
              <a:t>3.3.3 </a:t>
            </a:r>
            <a:r>
              <a:rPr lang="zh-CN" altLang="en-US" sz="3200"/>
              <a:t>嵌套查询</a:t>
            </a:r>
            <a:endParaRPr lang="zh-CN" altLang="en-US" sz="3200"/>
          </a:p>
          <a:p>
            <a:pPr marL="0" indent="0" algn="just" eaLnBrk="1" hangingPunct="1">
              <a:lnSpc>
                <a:spcPct val="140000"/>
              </a:lnSpc>
              <a:buNone/>
            </a:pPr>
            <a:r>
              <a:rPr lang="en-US" altLang="zh-CN" sz="3200"/>
              <a:t>3.3.4 </a:t>
            </a:r>
            <a:r>
              <a:rPr lang="zh-CN" altLang="en-US" sz="3200"/>
              <a:t>集合查询</a:t>
            </a:r>
            <a:endParaRPr lang="zh-CN" altLang="en-US" sz="3200"/>
          </a:p>
          <a:p>
            <a:pPr marL="0" indent="0" algn="just" eaLnBrk="1" hangingPunct="1">
              <a:lnSpc>
                <a:spcPct val="140000"/>
              </a:lnSpc>
              <a:buNone/>
            </a:pPr>
            <a:r>
              <a:rPr lang="en-US" altLang="zh-CN" sz="3200">
                <a:solidFill>
                  <a:srgbClr val="00B050"/>
                </a:solidFill>
              </a:rPr>
              <a:t>3.3.5</a:t>
            </a:r>
            <a:r>
              <a:rPr lang="zh-CN" altLang="en-US" sz="3200">
                <a:solidFill>
                  <a:srgbClr val="00B050"/>
                </a:solidFill>
              </a:rPr>
              <a:t>基于派生表的查询</a:t>
            </a:r>
            <a:endParaRPr lang="en-US" altLang="zh-CN" sz="3200">
              <a:solidFill>
                <a:srgbClr val="00B050"/>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p:cNvSpPr>
            <a:spLocks noGrp="1" noChangeArrowheads="1"/>
          </p:cNvSpPr>
          <p:nvPr>
            <p:ph type="title" idx="4294967295"/>
          </p:nvPr>
        </p:nvSpPr>
        <p:spPr/>
        <p:txBody>
          <a:bodyPr/>
          <a:lstStyle/>
          <a:p>
            <a:pPr eaLnBrk="1" hangingPunct="1"/>
            <a:r>
              <a:rPr lang="en-US" altLang="zh-CN" sz="3600">
                <a:solidFill>
                  <a:schemeClr val="accent6"/>
                </a:solidFill>
              </a:rPr>
              <a:t>3.3.5 </a:t>
            </a:r>
            <a:r>
              <a:rPr lang="zh-CN" altLang="en-US" sz="3600">
                <a:solidFill>
                  <a:schemeClr val="accent6"/>
                </a:solidFill>
              </a:rPr>
              <a:t>基于派生表的查询</a:t>
            </a:r>
            <a:endParaRPr lang="zh-CN" altLang="en-US" sz="3600">
              <a:solidFill>
                <a:schemeClr val="accent6"/>
              </a:solidFill>
            </a:endParaRPr>
          </a:p>
        </p:txBody>
      </p:sp>
      <p:sp>
        <p:nvSpPr>
          <p:cNvPr id="114691" name="内容占位符 2"/>
          <p:cNvSpPr>
            <a:spLocks noGrp="1" noChangeArrowheads="1"/>
          </p:cNvSpPr>
          <p:nvPr>
            <p:ph idx="4294967295"/>
          </p:nvPr>
        </p:nvSpPr>
        <p:spPr>
          <a:xfrm>
            <a:off x="86360" y="833120"/>
            <a:ext cx="11659235" cy="5596255"/>
          </a:xfrm>
          <a:solidFill>
            <a:schemeClr val="bg1"/>
          </a:solidFill>
        </p:spPr>
        <p:txBody>
          <a:bodyPr/>
          <a:lstStyle/>
          <a:p>
            <a:pPr eaLnBrk="1" hangingPunct="1">
              <a:lnSpc>
                <a:spcPct val="90000"/>
              </a:lnSpc>
            </a:pPr>
            <a:r>
              <a:rPr lang="zh-CN" altLang="en-US" dirty="0">
                <a:latin typeface="宋体" panose="02010600030101010101" pitchFamily="2" charset="-122"/>
              </a:rPr>
              <a:t>子查询不仅可以出现在</a:t>
            </a:r>
            <a:r>
              <a:rPr lang="en-US" altLang="zh-CN" dirty="0"/>
              <a:t>WHERE</a:t>
            </a:r>
            <a:r>
              <a:rPr lang="zh-CN" altLang="en-US" dirty="0">
                <a:latin typeface="宋体" panose="02010600030101010101" pitchFamily="2" charset="-122"/>
              </a:rPr>
              <a:t>子句中，还可以出现在</a:t>
            </a:r>
            <a:r>
              <a:rPr lang="en-US" altLang="zh-CN" dirty="0"/>
              <a:t>FROM</a:t>
            </a:r>
            <a:r>
              <a:rPr lang="zh-CN" altLang="en-US" dirty="0">
                <a:latin typeface="宋体" panose="02010600030101010101" pitchFamily="2" charset="-122"/>
              </a:rPr>
              <a:t>子句中，子查询生成的临时派生表（</a:t>
            </a:r>
            <a:r>
              <a:rPr lang="en-US" altLang="zh-CN" dirty="0"/>
              <a:t>derived table</a:t>
            </a:r>
            <a:r>
              <a:rPr lang="zh-CN" altLang="en-US" dirty="0">
                <a:latin typeface="宋体" panose="02010600030101010101" pitchFamily="2" charset="-122"/>
              </a:rPr>
              <a:t>）成为主查询的查询对象</a:t>
            </a:r>
            <a:endParaRPr lang="en-US" altLang="zh-CN" dirty="0">
              <a:latin typeface="宋体" panose="02010600030101010101" pitchFamily="2" charset="-122"/>
            </a:endParaRPr>
          </a:p>
          <a:p>
            <a:pPr eaLnBrk="1" hangingPunct="1">
              <a:lnSpc>
                <a:spcPct val="90000"/>
              </a:lnSpc>
            </a:pPr>
            <a:endParaRPr lang="en-US" altLang="zh-CN" dirty="0">
              <a:latin typeface="宋体" panose="02010600030101010101" pitchFamily="2" charset="-122"/>
            </a:endParaRPr>
          </a:p>
          <a:p>
            <a:pPr eaLnBrk="1" hangingPunct="1">
              <a:lnSpc>
                <a:spcPct val="90000"/>
              </a:lnSpc>
              <a:buFont typeface="Wingdings" panose="05000000000000000000" pitchFamily="2" charset="2"/>
              <a:buNone/>
            </a:pPr>
            <a:r>
              <a:rPr lang="en-US" altLang="zh-CN" dirty="0"/>
              <a:t>[</a:t>
            </a:r>
            <a:r>
              <a:rPr lang="zh-CN" altLang="en-US" dirty="0">
                <a:latin typeface="宋体" panose="02010600030101010101" pitchFamily="2" charset="-122"/>
              </a:rPr>
              <a:t>例</a:t>
            </a:r>
            <a:r>
              <a:rPr lang="en-US" altLang="zh-CN" dirty="0"/>
              <a:t>3.59]</a:t>
            </a:r>
            <a:r>
              <a:rPr lang="zh-CN" altLang="en-US" dirty="0">
                <a:latin typeface="宋体" panose="02010600030101010101" pitchFamily="2" charset="-122"/>
              </a:rPr>
              <a:t>找出每个学生超过他自己选修课程平均成绩的课程号</a:t>
            </a:r>
            <a:endParaRPr lang="en-US" altLang="zh-CN" dirty="0">
              <a:latin typeface="宋体" panose="02010600030101010101" pitchFamily="2" charset="-122"/>
            </a:endParaRPr>
          </a:p>
          <a:p>
            <a:pPr eaLnBrk="1" hangingPunct="1">
              <a:lnSpc>
                <a:spcPct val="90000"/>
              </a:lnSpc>
              <a:buFont typeface="Wingdings" panose="05000000000000000000" pitchFamily="2" charset="2"/>
              <a:buNone/>
            </a:pPr>
            <a:r>
              <a:rPr lang="en-US" altLang="zh-CN" dirty="0"/>
              <a:t>    </a:t>
            </a:r>
            <a:endParaRPr lang="en-US" altLang="zh-CN" dirty="0"/>
          </a:p>
          <a:p>
            <a:pPr algn="just">
              <a:lnSpc>
                <a:spcPct val="150000"/>
              </a:lnSpc>
              <a:spcBef>
                <a:spcPct val="0"/>
              </a:spcBef>
              <a:buFont typeface="Wingdings" panose="05000000000000000000" pitchFamily="2" charset="2"/>
              <a:buNone/>
            </a:pPr>
            <a:r>
              <a:rPr lang="en-US" altLang="zh-CN" dirty="0"/>
              <a:t>SELECT </a:t>
            </a:r>
            <a:r>
              <a:rPr lang="en-US" altLang="zh-CN" dirty="0" err="1"/>
              <a:t>Sno</a:t>
            </a:r>
            <a:r>
              <a:rPr lang="en-US" altLang="zh-CN" dirty="0"/>
              <a:t>, </a:t>
            </a:r>
            <a:r>
              <a:rPr lang="en-US" altLang="zh-CN" dirty="0" err="1"/>
              <a:t>Cno</a:t>
            </a:r>
            <a:endParaRPr lang="en-US" altLang="zh-CN" dirty="0"/>
          </a:p>
          <a:p>
            <a:pPr algn="just">
              <a:lnSpc>
                <a:spcPct val="150000"/>
              </a:lnSpc>
              <a:spcBef>
                <a:spcPct val="0"/>
              </a:spcBef>
              <a:buFont typeface="Wingdings" panose="05000000000000000000" pitchFamily="2" charset="2"/>
              <a:buNone/>
            </a:pPr>
            <a:r>
              <a:rPr lang="en-US" altLang="zh-CN" dirty="0"/>
              <a:t>FROM SC, (SELECT </a:t>
            </a:r>
            <a:r>
              <a:rPr lang="en-US" altLang="zh-CN" dirty="0" err="1"/>
              <a:t>Sno</a:t>
            </a:r>
            <a:r>
              <a:rPr lang="en-US" altLang="zh-CN" dirty="0"/>
              <a:t>, </a:t>
            </a:r>
            <a:r>
              <a:rPr lang="en-US" altLang="zh-CN" dirty="0" err="1"/>
              <a:t>Avg</a:t>
            </a:r>
            <a:r>
              <a:rPr lang="en-US" altLang="zh-CN" dirty="0"/>
              <a:t>(Grade) FROM SC GROUP BY </a:t>
            </a:r>
            <a:r>
              <a:rPr lang="en-US" altLang="zh-CN" dirty="0" err="1"/>
              <a:t>Sno</a:t>
            </a:r>
            <a:r>
              <a:rPr lang="en-US" altLang="zh-CN" dirty="0"/>
              <a:t>)</a:t>
            </a:r>
            <a:endParaRPr lang="en-US" altLang="zh-CN" dirty="0"/>
          </a:p>
          <a:p>
            <a:pPr algn="just">
              <a:lnSpc>
                <a:spcPct val="150000"/>
              </a:lnSpc>
              <a:spcBef>
                <a:spcPct val="0"/>
              </a:spcBef>
              <a:buFont typeface="Wingdings" panose="05000000000000000000" pitchFamily="2" charset="2"/>
              <a:buNone/>
            </a:pPr>
            <a:r>
              <a:rPr lang="en-US" altLang="zh-CN" dirty="0"/>
              <a:t>            AS </a:t>
            </a:r>
            <a:r>
              <a:rPr lang="en-US" altLang="zh-CN" dirty="0" err="1"/>
              <a:t>Avg_SC</a:t>
            </a:r>
            <a:r>
              <a:rPr lang="en-US" altLang="zh-CN" dirty="0"/>
              <a:t>(</a:t>
            </a:r>
            <a:r>
              <a:rPr lang="en-US" altLang="zh-CN" dirty="0" err="1"/>
              <a:t>Avg_sno,Avg_grade</a:t>
            </a:r>
            <a:r>
              <a:rPr lang="en-US" altLang="zh-CN" dirty="0"/>
              <a:t>)</a:t>
            </a:r>
            <a:endParaRPr lang="en-US" altLang="zh-CN" dirty="0"/>
          </a:p>
          <a:p>
            <a:pPr algn="just">
              <a:lnSpc>
                <a:spcPct val="150000"/>
              </a:lnSpc>
              <a:spcBef>
                <a:spcPct val="0"/>
              </a:spcBef>
              <a:buFont typeface="Wingdings" panose="05000000000000000000" pitchFamily="2" charset="2"/>
              <a:buNone/>
            </a:pPr>
            <a:r>
              <a:rPr lang="en-US" altLang="zh-CN" dirty="0"/>
              <a:t>WHERE </a:t>
            </a:r>
            <a:r>
              <a:rPr lang="en-US" altLang="zh-CN" dirty="0" err="1"/>
              <a:t>SC.Sno</a:t>
            </a:r>
            <a:r>
              <a:rPr lang="en-US" altLang="zh-CN" dirty="0"/>
              <a:t> = </a:t>
            </a:r>
            <a:r>
              <a:rPr lang="en-US" altLang="zh-CN" dirty="0" err="1"/>
              <a:t>Avg_SC.Avg_sno</a:t>
            </a:r>
            <a:r>
              <a:rPr lang="en-US" altLang="zh-CN" dirty="0"/>
              <a:t> AND </a:t>
            </a:r>
            <a:r>
              <a:rPr lang="en-US" altLang="zh-CN" dirty="0" err="1"/>
              <a:t>SC.Grade</a:t>
            </a:r>
            <a:r>
              <a:rPr lang="en-US" altLang="zh-CN" dirty="0"/>
              <a:t> &gt;= </a:t>
            </a:r>
            <a:r>
              <a:rPr lang="en-US" altLang="zh-CN" dirty="0" err="1"/>
              <a:t>Avg_SC.Avg_grade</a:t>
            </a:r>
            <a:r>
              <a:rPr lang="en-US" altLang="zh-CN" dirty="0"/>
              <a:t>;</a:t>
            </a:r>
            <a:endParaRPr lang="en-US" altLang="zh-CN" dirty="0"/>
          </a:p>
          <a:p>
            <a:pPr eaLnBrk="1" hangingPunct="1">
              <a:lnSpc>
                <a:spcPct val="90000"/>
              </a:lnSpc>
              <a:buFont typeface="Wingdings" panose="05000000000000000000" pitchFamily="2" charset="2"/>
              <a:buNone/>
            </a:pPr>
            <a:endParaRPr lang="en-US" altLang="zh-CN"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noChangeArrowheads="1"/>
          </p:cNvSpPr>
          <p:nvPr>
            <p:ph type="title" idx="4294967295"/>
          </p:nvPr>
        </p:nvSpPr>
        <p:spPr/>
        <p:txBody>
          <a:bodyPr/>
          <a:lstStyle/>
          <a:p>
            <a:pPr eaLnBrk="1" hangingPunct="1"/>
            <a:r>
              <a:rPr lang="zh-CN" altLang="en-US" sz="3600">
                <a:solidFill>
                  <a:schemeClr val="accent6"/>
                </a:solidFill>
              </a:rPr>
              <a:t>基于派生表的查询（续）</a:t>
            </a:r>
            <a:endParaRPr lang="zh-CN" altLang="en-US" sz="3600">
              <a:solidFill>
                <a:schemeClr val="accent6"/>
              </a:solidFill>
            </a:endParaRPr>
          </a:p>
        </p:txBody>
      </p:sp>
      <p:sp>
        <p:nvSpPr>
          <p:cNvPr id="115715" name="内容占位符 2"/>
          <p:cNvSpPr>
            <a:spLocks noGrp="1" noChangeArrowheads="1"/>
          </p:cNvSpPr>
          <p:nvPr>
            <p:ph idx="4294967295"/>
          </p:nvPr>
        </p:nvSpPr>
        <p:spPr>
          <a:xfrm>
            <a:off x="202565" y="890905"/>
            <a:ext cx="11720195" cy="5509895"/>
          </a:xfrm>
          <a:solidFill>
            <a:schemeClr val="bg1"/>
          </a:solidFill>
        </p:spPr>
        <p:txBody>
          <a:bodyPr/>
          <a:lstStyle/>
          <a:p>
            <a:pPr eaLnBrk="1" hangingPunct="1"/>
            <a:r>
              <a:rPr lang="zh-CN" altLang="en-US" sz="2600" dirty="0">
                <a:latin typeface="宋体" panose="02010600030101010101" pitchFamily="2" charset="-122"/>
              </a:rPr>
              <a:t>如果子查询中没有聚集函数，派生表可以不指定属性列，子查询</a:t>
            </a:r>
            <a:r>
              <a:rPr lang="en-US" altLang="zh-CN" sz="2600" dirty="0"/>
              <a:t>SELECT</a:t>
            </a:r>
            <a:r>
              <a:rPr lang="zh-CN" altLang="en-US" sz="2600" dirty="0">
                <a:latin typeface="宋体" panose="02010600030101010101" pitchFamily="2" charset="-122"/>
              </a:rPr>
              <a:t>子句后面的列名为其缺省属性。</a:t>
            </a:r>
            <a:endParaRPr lang="zh-CN" altLang="en-US" sz="2600" dirty="0">
              <a:latin typeface="宋体" panose="02010600030101010101" pitchFamily="2" charset="-122"/>
            </a:endParaRPr>
          </a:p>
          <a:p>
            <a:pPr eaLnBrk="1" hangingPunct="1"/>
            <a:endParaRPr lang="en-US" altLang="zh-CN" sz="2400" dirty="0">
              <a:latin typeface="宋体" panose="02010600030101010101" pitchFamily="2" charset="-122"/>
            </a:endParaRPr>
          </a:p>
          <a:p>
            <a:pPr eaLnBrk="1" hangingPunct="1">
              <a:buFont typeface="Wingdings" panose="05000000000000000000" pitchFamily="2" charset="2"/>
              <a:buNone/>
            </a:pPr>
            <a:r>
              <a:rPr lang="zh-CN" altLang="en-US" sz="2600" dirty="0">
                <a:latin typeface="宋体" panose="02010600030101010101" pitchFamily="2" charset="-122"/>
              </a:rPr>
              <a:t>[例3.62]查询所有选修了81001号课程的学生姓名</a:t>
            </a:r>
            <a:endParaRPr lang="zh-CN" altLang="en-US" sz="2600" dirty="0">
              <a:latin typeface="宋体" panose="02010600030101010101" pitchFamily="2" charset="-122"/>
            </a:endParaRPr>
          </a:p>
          <a:p>
            <a:pPr eaLnBrk="1" hangingPunct="1">
              <a:lnSpc>
                <a:spcPct val="150000"/>
              </a:lnSpc>
              <a:spcBef>
                <a:spcPct val="0"/>
              </a:spcBef>
              <a:buFont typeface="Wingdings" panose="05000000000000000000" pitchFamily="2" charset="2"/>
              <a:buNone/>
            </a:pPr>
            <a:r>
              <a:rPr lang="zh-CN" altLang="en-US" sz="2600" dirty="0">
                <a:latin typeface="宋体" panose="02010600030101010101" pitchFamily="2" charset="-122"/>
              </a:rPr>
              <a:t>    SELECT Sname</a:t>
            </a:r>
            <a:endParaRPr lang="zh-CN" altLang="en-US" sz="2600" dirty="0">
              <a:latin typeface="宋体" panose="02010600030101010101" pitchFamily="2" charset="-122"/>
            </a:endParaRPr>
          </a:p>
          <a:p>
            <a:pPr eaLnBrk="1" hangingPunct="1">
              <a:lnSpc>
                <a:spcPct val="150000"/>
              </a:lnSpc>
              <a:spcBef>
                <a:spcPct val="0"/>
              </a:spcBef>
              <a:buFont typeface="Wingdings" panose="05000000000000000000" pitchFamily="2" charset="2"/>
              <a:buNone/>
            </a:pPr>
            <a:r>
              <a:rPr lang="zh-CN" altLang="en-US" sz="2600" dirty="0">
                <a:latin typeface="宋体" panose="02010600030101010101" pitchFamily="2" charset="-122"/>
              </a:rPr>
              <a:t>     FROM  Student,  </a:t>
            </a:r>
            <a:endParaRPr lang="zh-CN" altLang="en-US" sz="2600" dirty="0">
              <a:latin typeface="宋体" panose="02010600030101010101" pitchFamily="2" charset="-122"/>
            </a:endParaRPr>
          </a:p>
          <a:p>
            <a:pPr eaLnBrk="1" hangingPunct="1">
              <a:lnSpc>
                <a:spcPct val="150000"/>
              </a:lnSpc>
              <a:spcBef>
                <a:spcPct val="0"/>
              </a:spcBef>
              <a:buFont typeface="Wingdings" panose="05000000000000000000" pitchFamily="2" charset="2"/>
              <a:buNone/>
            </a:pPr>
            <a:r>
              <a:rPr lang="zh-CN" altLang="en-US" sz="2600" dirty="0">
                <a:latin typeface="宋体" panose="02010600030101010101" pitchFamily="2" charset="-122"/>
              </a:rPr>
              <a:t>          </a:t>
            </a:r>
            <a:r>
              <a:rPr lang="en-US" altLang="zh-CN" sz="2600" dirty="0">
                <a:latin typeface="宋体" panose="02010600030101010101" pitchFamily="2" charset="-122"/>
              </a:rPr>
              <a:t> </a:t>
            </a:r>
            <a:r>
              <a:rPr lang="zh-CN" altLang="en-US" sz="2600" dirty="0">
                <a:latin typeface="宋体" panose="02010600030101010101" pitchFamily="2" charset="-122"/>
              </a:rPr>
              <a:t>(SELECT Sno FROM SC WHERE Cno=‘ 81001 ') AS SC1</a:t>
            </a:r>
            <a:endParaRPr lang="zh-CN" altLang="en-US" sz="2600" dirty="0">
              <a:latin typeface="宋体" panose="02010600030101010101" pitchFamily="2" charset="-122"/>
            </a:endParaRPr>
          </a:p>
          <a:p>
            <a:pPr eaLnBrk="1" hangingPunct="1">
              <a:lnSpc>
                <a:spcPct val="150000"/>
              </a:lnSpc>
              <a:spcBef>
                <a:spcPct val="0"/>
              </a:spcBef>
              <a:buFont typeface="Wingdings" panose="05000000000000000000" pitchFamily="2" charset="2"/>
              <a:buNone/>
            </a:pPr>
            <a:r>
              <a:rPr lang="zh-CN" altLang="en-US" sz="2600" dirty="0">
                <a:latin typeface="宋体" panose="02010600030101010101" pitchFamily="2" charset="-122"/>
              </a:rPr>
              <a:t>     WHERE  Student.Sno=SC1.Sno;</a:t>
            </a:r>
            <a:endParaRPr lang="zh-CN" altLang="en-US" sz="2600" dirty="0">
              <a:latin typeface="宋体" panose="02010600030101010101" pitchFamily="2" charset="-122"/>
            </a:endParaRPr>
          </a:p>
          <a:p>
            <a:pPr eaLnBrk="1" hangingPunct="1">
              <a:lnSpc>
                <a:spcPct val="150000"/>
              </a:lnSpc>
              <a:spcBef>
                <a:spcPct val="0"/>
              </a:spcBef>
              <a:buFont typeface="Wingdings" panose="05000000000000000000" pitchFamily="2" charset="2"/>
              <a:buChar char="n"/>
            </a:pPr>
            <a:r>
              <a:rPr lang="zh-CN" altLang="en-US" sz="2600" dirty="0">
                <a:latin typeface="宋体" panose="02010600030101010101" pitchFamily="2" charset="-122"/>
              </a:rPr>
              <a:t>FROM子句生成派生表时，AS关键字可省略，必须为派生关系指定一个别名</a:t>
            </a:r>
            <a:endParaRPr lang="zh-CN" altLang="en-US" sz="2600" dirty="0">
              <a:latin typeface="宋体" panose="02010600030101010101" pitchFamily="2" charset="-122"/>
            </a:endParaRPr>
          </a:p>
          <a:p>
            <a:pPr eaLnBrk="1" hangingPunct="1">
              <a:lnSpc>
                <a:spcPct val="150000"/>
              </a:lnSpc>
              <a:spcBef>
                <a:spcPct val="0"/>
              </a:spcBef>
              <a:buFont typeface="Wingdings" panose="05000000000000000000" pitchFamily="2" charset="2"/>
              <a:buChar char="n"/>
            </a:pPr>
            <a:r>
              <a:rPr lang="zh-CN" altLang="en-US" sz="2600" dirty="0">
                <a:latin typeface="宋体" panose="02010600030101010101" pitchFamily="2" charset="-122"/>
              </a:rPr>
              <a:t>派生表是一个中间结果表，查询完成后派生表将被系统自动清除</a:t>
            </a:r>
            <a:endParaRPr lang="zh-CN" altLang="en-US" sz="2600" dirty="0">
              <a:latin typeface="宋体" panose="02010600030101010101" pitchFamily="2" charset="-122"/>
            </a:endParaRPr>
          </a:p>
          <a:p>
            <a:pPr eaLnBrk="1" hangingPunct="1">
              <a:buFont typeface="Wingdings" panose="05000000000000000000" pitchFamily="2" charset="2"/>
              <a:buNone/>
            </a:pPr>
            <a:endParaRPr lang="en-US" altLang="zh-CN" sz="2200" dirty="0"/>
          </a:p>
          <a:p>
            <a:pPr eaLnBrk="1" hangingPunct="1">
              <a:buFont typeface="Wingdings" panose="05000000000000000000" pitchFamily="2" charset="2"/>
              <a:buNone/>
            </a:pPr>
            <a:endParaRPr lang="en-US" altLang="zh-CN" dirty="0"/>
          </a:p>
          <a:p>
            <a:pPr eaLnBrk="1" hangingPunct="1">
              <a:buFont typeface="Wingdings" panose="05000000000000000000" pitchFamily="2" charset="2"/>
              <a:buNone/>
            </a:pPr>
            <a:endParaRPr lang="zh-CN" alt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idx="4294967295"/>
          </p:nvPr>
        </p:nvSpPr>
        <p:spPr/>
        <p:txBody>
          <a:bodyPr/>
          <a:lstStyle/>
          <a:p>
            <a:pPr eaLnBrk="1" hangingPunct="1"/>
            <a:r>
              <a:rPr lang="zh-CN" altLang="en-US" sz="3600">
                <a:solidFill>
                  <a:schemeClr val="accent6"/>
                </a:solidFill>
              </a:rPr>
              <a:t>二维码</a:t>
            </a:r>
            <a:r>
              <a:rPr lang="en-US" altLang="zh-CN" sz="3600">
                <a:solidFill>
                  <a:schemeClr val="accent6"/>
                </a:solidFill>
              </a:rPr>
              <a:t>3.3</a:t>
            </a:r>
            <a:endParaRPr lang="en-US" altLang="zh-CN" sz="3600">
              <a:solidFill>
                <a:schemeClr val="accent6"/>
              </a:solidFill>
            </a:endParaRPr>
          </a:p>
        </p:txBody>
      </p:sp>
      <p:sp>
        <p:nvSpPr>
          <p:cNvPr id="117763" name="Rectangle 3"/>
          <p:cNvSpPr>
            <a:spLocks noGrp="1" noChangeArrowheads="1"/>
          </p:cNvSpPr>
          <p:nvPr>
            <p:ph type="body" idx="4294967295"/>
          </p:nvPr>
        </p:nvSpPr>
        <p:spPr>
          <a:xfrm>
            <a:off x="1981200" y="1988841"/>
            <a:ext cx="7772400" cy="4103985"/>
          </a:xfrm>
        </p:spPr>
        <p:txBody>
          <a:bodyPr/>
          <a:lstStyle/>
          <a:p>
            <a:pPr algn="ctr" eaLnBrk="1" hangingPunct="1">
              <a:lnSpc>
                <a:spcPct val="120000"/>
              </a:lnSpc>
              <a:buFont typeface="Wingdings" panose="05000000000000000000" pitchFamily="2" charset="2"/>
              <a:buNone/>
              <a:defRPr/>
            </a:pPr>
            <a:r>
              <a:rPr lang="en-US" altLang="zh-CN" sz="2400" dirty="0">
                <a:solidFill>
                  <a:schemeClr val="hlink"/>
                </a:solidFill>
              </a:rPr>
              <a:t> </a:t>
            </a:r>
            <a:r>
              <a:rPr lang="en-US" altLang="zh-CN" sz="4400" dirty="0">
                <a:highlight>
                  <a:srgbClr val="FFFF00"/>
                </a:highlight>
              </a:rPr>
              <a:t>SELECT</a:t>
            </a:r>
            <a:r>
              <a:rPr lang="zh-CN" altLang="en-US" sz="4400" dirty="0">
                <a:highlight>
                  <a:srgbClr val="FFFF00"/>
                </a:highlight>
              </a:rPr>
              <a:t>语句的一般格式</a:t>
            </a:r>
            <a:endParaRPr lang="en-US" altLang="zh-CN" sz="4400" dirty="0">
              <a:highlight>
                <a:srgbClr val="FFFF00"/>
              </a:highligh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4294967295"/>
          </p:nvPr>
        </p:nvSpPr>
        <p:spPr>
          <a:xfrm>
            <a:off x="85090" y="843915"/>
            <a:ext cx="12096750" cy="5563870"/>
          </a:xfrm>
          <a:solidFill>
            <a:schemeClr val="bg1"/>
          </a:solidFill>
        </p:spPr>
        <p:txBody>
          <a:bodyPr/>
          <a:lstStyle/>
          <a:p>
            <a:pPr eaLnBrk="1" hangingPunct="1"/>
            <a:r>
              <a:rPr lang="zh-CN" altLang="en-US" sz="3200"/>
              <a:t>（</a:t>
            </a:r>
            <a:r>
              <a:rPr lang="en-US" altLang="zh-CN" sz="3200"/>
              <a:t>1</a:t>
            </a:r>
            <a:r>
              <a:rPr lang="zh-CN" altLang="en-US" sz="3200"/>
              <a:t>）消除取值重复的行</a:t>
            </a:r>
            <a:endParaRPr lang="zh-CN" altLang="en-US" sz="3200"/>
          </a:p>
          <a:p>
            <a:pPr eaLnBrk="1" hangingPunct="1">
              <a:buFont typeface="Wingdings" panose="05000000000000000000" pitchFamily="2" charset="2"/>
              <a:buNone/>
            </a:pPr>
            <a:r>
              <a:rPr lang="zh-CN" altLang="en-US" sz="3200"/>
              <a:t>	 如果没有指定</a:t>
            </a:r>
            <a:r>
              <a:rPr lang="en-US" altLang="zh-CN" sz="3200"/>
              <a:t>DISTINCT</a:t>
            </a:r>
            <a:r>
              <a:rPr lang="zh-CN" altLang="en-US" sz="3200"/>
              <a:t>关键词，则缺省为</a:t>
            </a:r>
            <a:r>
              <a:rPr lang="en-US" altLang="zh-CN" sz="3200"/>
              <a:t>ALL </a:t>
            </a:r>
            <a:endParaRPr lang="en-US" altLang="zh-CN" sz="3200"/>
          </a:p>
          <a:p>
            <a:pPr lvl="1" eaLnBrk="1" hangingPunct="1">
              <a:buFont typeface="Wingdings" panose="05000000000000000000" pitchFamily="2" charset="2"/>
              <a:buNone/>
            </a:pPr>
            <a:r>
              <a:rPr lang="en-US" altLang="zh-CN" sz="3200"/>
              <a:t>[</a:t>
            </a:r>
            <a:r>
              <a:rPr lang="zh-CN" altLang="en-US" sz="3200"/>
              <a:t>例</a:t>
            </a:r>
            <a:r>
              <a:rPr lang="en-US" altLang="zh-CN" sz="3200"/>
              <a:t>3.21]  </a:t>
            </a:r>
            <a:r>
              <a:rPr lang="zh-CN" altLang="en-US" sz="3200"/>
              <a:t>查询选修了课程的学生学号。</a:t>
            </a:r>
            <a:endParaRPr lang="zh-CN" altLang="en-US" sz="3200"/>
          </a:p>
          <a:p>
            <a:pPr lvl="1" eaLnBrk="1" hangingPunct="1">
              <a:buFont typeface="Wingdings" panose="05000000000000000000" pitchFamily="2" charset="2"/>
              <a:buNone/>
            </a:pPr>
            <a:r>
              <a:rPr lang="zh-CN" altLang="en-US" sz="3200"/>
              <a:t>    </a:t>
            </a:r>
            <a:r>
              <a:rPr lang="en-US" altLang="zh-CN" sz="3200"/>
              <a:t>SELECT Sno   </a:t>
            </a:r>
            <a:endParaRPr lang="en-US" altLang="zh-CN" sz="3200"/>
          </a:p>
          <a:p>
            <a:pPr lvl="1" eaLnBrk="1" hangingPunct="1">
              <a:buFont typeface="Wingdings" panose="05000000000000000000" pitchFamily="2" charset="2"/>
              <a:buNone/>
            </a:pPr>
            <a:r>
              <a:rPr lang="en-US" altLang="zh-CN" sz="3200"/>
              <a:t>    FROM SC</a:t>
            </a:r>
            <a:r>
              <a:rPr lang="zh-CN" altLang="en-US" sz="3200"/>
              <a:t>;</a:t>
            </a:r>
            <a:endParaRPr lang="zh-CN" altLang="en-US" sz="3200"/>
          </a:p>
          <a:p>
            <a:pPr lvl="1" eaLnBrk="1" hangingPunct="1">
              <a:buFont typeface="Wingdings" panose="05000000000000000000" pitchFamily="2" charset="2"/>
              <a:buNone/>
            </a:pPr>
            <a:r>
              <a:rPr lang="zh-CN" altLang="en-US" sz="3200"/>
              <a:t>	等价于：</a:t>
            </a:r>
            <a:endParaRPr lang="zh-CN" altLang="en-US" sz="3200"/>
          </a:p>
          <a:p>
            <a:pPr lvl="1" eaLnBrk="1" hangingPunct="1">
              <a:buFont typeface="Wingdings" panose="05000000000000000000" pitchFamily="2" charset="2"/>
              <a:buNone/>
            </a:pPr>
            <a:r>
              <a:rPr lang="zh-CN" altLang="en-US" sz="3200"/>
              <a:t>	</a:t>
            </a:r>
            <a:r>
              <a:rPr lang="en-US" altLang="zh-CN" sz="3200"/>
              <a:t>SELECT ALL  Sno</a:t>
            </a:r>
            <a:endParaRPr lang="en-US" altLang="zh-CN" sz="3200"/>
          </a:p>
          <a:p>
            <a:pPr lvl="1" eaLnBrk="1" hangingPunct="1">
              <a:buFont typeface="Wingdings" panose="05000000000000000000" pitchFamily="2" charset="2"/>
              <a:buNone/>
            </a:pPr>
            <a:r>
              <a:rPr lang="en-US" altLang="zh-CN" sz="3200"/>
              <a:t>    FROM SC</a:t>
            </a:r>
            <a:r>
              <a:rPr lang="zh-CN" altLang="en-US" sz="3200"/>
              <a:t>; 				</a:t>
            </a:r>
            <a:endParaRPr lang="en-US" altLang="zh-CN" sz="3200"/>
          </a:p>
        </p:txBody>
      </p:sp>
      <p:sp>
        <p:nvSpPr>
          <p:cNvPr id="16387" name="Rectangle 2"/>
          <p:cNvSpPr>
            <a:spLocks noGrp="1" noChangeArrowheads="1"/>
          </p:cNvSpPr>
          <p:nvPr>
            <p:ph type="title" idx="4294967295"/>
          </p:nvPr>
        </p:nvSpPr>
        <p:spPr/>
        <p:txBody>
          <a:bodyPr/>
          <a:lstStyle/>
          <a:p>
            <a:pPr eaLnBrk="1" hangingPunct="1"/>
            <a:r>
              <a:rPr lang="en-US" altLang="zh-CN" sz="3600">
                <a:solidFill>
                  <a:schemeClr val="accent6"/>
                </a:solidFill>
              </a:rPr>
              <a:t>2. </a:t>
            </a:r>
            <a:r>
              <a:rPr lang="zh-CN" altLang="en-US" sz="3600">
                <a:solidFill>
                  <a:schemeClr val="accent6"/>
                </a:solidFill>
              </a:rPr>
              <a:t>选择表中的若干元组</a:t>
            </a:r>
            <a:endParaRPr lang="zh-CN" altLang="en-US" sz="3600">
              <a:solidFill>
                <a:schemeClr val="accent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2339975" y="-33338"/>
            <a:ext cx="8229600" cy="1131888"/>
          </a:xfrm>
        </p:spPr>
        <p:txBody>
          <a:bodyPr/>
          <a:lstStyle/>
          <a:p>
            <a:pPr eaLnBrk="1" hangingPunct="1"/>
            <a:r>
              <a:rPr lang="zh-CN" altLang="en-US" sz="3600">
                <a:solidFill>
                  <a:schemeClr val="accent6"/>
                </a:solidFill>
              </a:rPr>
              <a:t>消除取值重复的行（续）</a:t>
            </a:r>
            <a:endParaRPr lang="zh-CN" altLang="en-US" sz="3600">
              <a:solidFill>
                <a:schemeClr val="accent6"/>
              </a:solidFill>
            </a:endParaRPr>
          </a:p>
        </p:txBody>
      </p:sp>
      <p:sp>
        <p:nvSpPr>
          <p:cNvPr id="17411" name="Rectangle 3"/>
          <p:cNvSpPr>
            <a:spLocks noGrp="1" noChangeArrowheads="1"/>
          </p:cNvSpPr>
          <p:nvPr>
            <p:ph type="body" idx="4294967295"/>
          </p:nvPr>
        </p:nvSpPr>
        <p:spPr>
          <a:xfrm>
            <a:off x="48260" y="852805"/>
            <a:ext cx="12081510" cy="5528310"/>
          </a:xfrm>
          <a:solidFill>
            <a:schemeClr val="bg1"/>
          </a:solidFill>
        </p:spPr>
        <p:txBody>
          <a:bodyPr/>
          <a:lstStyle/>
          <a:p>
            <a:pPr eaLnBrk="1" hangingPunct="1">
              <a:lnSpc>
                <a:spcPct val="150000"/>
              </a:lnSpc>
              <a:spcBef>
                <a:spcPct val="0"/>
              </a:spcBef>
            </a:pPr>
            <a:r>
              <a:rPr lang="zh-CN" altLang="en-US" sz="3200"/>
              <a:t>该查询结果里包含了许多重复的行。如想去掉结果表中的重复行，必须指定</a:t>
            </a:r>
            <a:r>
              <a:rPr lang="en-US" altLang="zh-CN" sz="3200"/>
              <a:t>DISTINCT</a:t>
            </a:r>
            <a:r>
              <a:rPr lang="zh-CN" altLang="en-US" sz="3200"/>
              <a:t>：   </a:t>
            </a:r>
            <a:endParaRPr lang="zh-CN" altLang="en-US" sz="3200"/>
          </a:p>
          <a:p>
            <a:pPr eaLnBrk="1" hangingPunct="1">
              <a:lnSpc>
                <a:spcPct val="150000"/>
              </a:lnSpc>
              <a:spcBef>
                <a:spcPct val="0"/>
              </a:spcBef>
              <a:buFont typeface="Wingdings" panose="05000000000000000000" pitchFamily="2" charset="2"/>
              <a:buNone/>
            </a:pPr>
            <a:r>
              <a:rPr lang="zh-CN" altLang="en-US" sz="3200"/>
              <a:t>   </a:t>
            </a:r>
            <a:r>
              <a:rPr lang="en-US" altLang="zh-CN" sz="3200"/>
              <a:t>SELECT</a:t>
            </a:r>
            <a:r>
              <a:rPr lang="en-US" altLang="zh-CN" sz="3200">
                <a:solidFill>
                  <a:srgbClr val="FF00FF"/>
                </a:solidFill>
              </a:rPr>
              <a:t> DISTINCT </a:t>
            </a:r>
            <a:r>
              <a:rPr lang="en-US" altLang="zh-CN" sz="3200"/>
              <a:t>Sno</a:t>
            </a:r>
            <a:endParaRPr lang="en-US" altLang="zh-CN" sz="3200"/>
          </a:p>
          <a:p>
            <a:pPr eaLnBrk="1" hangingPunct="1">
              <a:lnSpc>
                <a:spcPct val="150000"/>
              </a:lnSpc>
              <a:spcBef>
                <a:spcPct val="0"/>
              </a:spcBef>
              <a:buFont typeface="Wingdings" panose="05000000000000000000" pitchFamily="2" charset="2"/>
              <a:buNone/>
            </a:pPr>
            <a:r>
              <a:rPr lang="en-US" altLang="zh-CN" sz="3200"/>
              <a:t>    FROM SC</a:t>
            </a:r>
            <a:r>
              <a:rPr lang="zh-CN" altLang="en-US" sz="3200"/>
              <a:t>; </a:t>
            </a:r>
            <a:endParaRPr lang="zh-CN" altLang="en-US" sz="3200"/>
          </a:p>
          <a:p>
            <a:pPr eaLnBrk="1" hangingPunct="1">
              <a:lnSpc>
                <a:spcPct val="150000"/>
              </a:lnSpc>
              <a:spcBef>
                <a:spcPct val="0"/>
              </a:spcBef>
              <a:buFont typeface="Wingdings" panose="05000000000000000000" pitchFamily="2" charset="2"/>
              <a:buNone/>
            </a:pPr>
            <a:r>
              <a:rPr lang="zh-CN" altLang="en-US" sz="3200"/>
              <a:t>    执行结果：</a:t>
            </a:r>
            <a:endParaRPr lang="en-US" altLang="zh-CN" sz="3200"/>
          </a:p>
        </p:txBody>
      </p:sp>
      <p:graphicFrame>
        <p:nvGraphicFramePr>
          <p:cNvPr id="5" name="表格 4"/>
          <p:cNvGraphicFramePr>
            <a:graphicFrameLocks noGrp="1"/>
          </p:cNvGraphicFramePr>
          <p:nvPr>
            <p:custDataLst>
              <p:tags r:id="rId1"/>
            </p:custDataLst>
          </p:nvPr>
        </p:nvGraphicFramePr>
        <p:xfrm>
          <a:off x="5735955" y="3068955"/>
          <a:ext cx="4004310" cy="3154680"/>
        </p:xfrm>
        <a:graphic>
          <a:graphicData uri="http://schemas.openxmlformats.org/drawingml/2006/table">
            <a:tbl>
              <a:tblPr/>
              <a:tblGrid>
                <a:gridCol w="4004310"/>
              </a:tblGrid>
              <a:tr h="525780">
                <a:tc>
                  <a:txBody>
                    <a:bodyPr/>
                    <a:lstStyle/>
                    <a:p>
                      <a:pPr indent="127000" algn="ctr">
                        <a:lnSpc>
                          <a:spcPct val="102000"/>
                        </a:lnSpc>
                      </a:pPr>
                      <a:r>
                        <a:rPr lang="en-US" sz="2400" b="1" kern="100" baseline="0" dirty="0" err="1">
                          <a:solidFill>
                            <a:srgbClr val="000000"/>
                          </a:solidFill>
                          <a:effectLst/>
                          <a:latin typeface="Arial" panose="020B0604020202020204" pitchFamily="34" charset="0"/>
                          <a:ea typeface="宋体" panose="02010600030101010101" pitchFamily="2" charset="-122"/>
                          <a:cs typeface="Times New Roman" panose="02020603050405020304" pitchFamily="18" charset="0"/>
                        </a:rPr>
                        <a:t>Sno</a:t>
                      </a:r>
                      <a:endParaRPr lang="en-US" sz="2400" b="1" kern="100" baseline="0" dirty="0" err="1">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97" marR="68597" marT="0" marB="0" anchor="ctr">
                    <a:lnL>
                      <a:noFill/>
                    </a:lnL>
                    <a:lnR>
                      <a:noFill/>
                    </a:lnR>
                    <a:lnT>
                      <a:noFill/>
                    </a:lnT>
                    <a:lnB w="12700" cap="flat" cmpd="sng" algn="ctr">
                      <a:solidFill>
                        <a:srgbClr val="00B0F0"/>
                      </a:solidFill>
                      <a:prstDash val="solid"/>
                      <a:round/>
                      <a:headEnd type="none" w="med" len="med"/>
                      <a:tailEnd type="none" w="med" len="med"/>
                    </a:lnB>
                  </a:tcPr>
                </a:tc>
              </a:tr>
              <a:tr h="525780">
                <a:tc>
                  <a:txBody>
                    <a:bodyPr/>
                    <a:lstStyle/>
                    <a:p>
                      <a:pPr indent="127000" algn="ctr"/>
                      <a:r>
                        <a:rPr lang="en-US" sz="2400" b="1" baseline="0" dirty="0">
                          <a:solidFill>
                            <a:srgbClr val="000000"/>
                          </a:solidFill>
                          <a:effectLst/>
                          <a:latin typeface="Arial" panose="020B0604020202020204" pitchFamily="34" charset="0"/>
                          <a:ea typeface="宋体" panose="02010600030101010101" pitchFamily="2" charset="-122"/>
                          <a:cs typeface="微软雅黑" panose="020B0503020204020204" charset="-122"/>
                        </a:rPr>
                        <a:t>20180001</a:t>
                      </a:r>
                      <a:endParaRPr lang="en-US" sz="2400" b="1" baseline="0" dirty="0">
                        <a:solidFill>
                          <a:srgbClr val="000000"/>
                        </a:solidFill>
                        <a:effectLst/>
                        <a:latin typeface="Arial" panose="020B0604020202020204" pitchFamily="34" charset="0"/>
                        <a:ea typeface="宋体" panose="02010600030101010101" pitchFamily="2" charset="-122"/>
                        <a:cs typeface="微软雅黑" panose="020B0503020204020204" charset="-122"/>
                      </a:endParaRPr>
                    </a:p>
                  </a:txBody>
                  <a:tcPr marL="68597" marR="68597" marT="0" marB="0" anchor="b">
                    <a:lnL>
                      <a:noFill/>
                    </a:lnL>
                    <a:lnR>
                      <a:noFill/>
                    </a:lnR>
                    <a:lnT w="12700" cap="flat" cmpd="sng" algn="ctr">
                      <a:solidFill>
                        <a:srgbClr val="00B0F0"/>
                      </a:solidFill>
                      <a:prstDash val="solid"/>
                      <a:round/>
                      <a:headEnd type="none" w="med" len="med"/>
                      <a:tailEnd type="none" w="med" len="med"/>
                    </a:lnT>
                    <a:lnB>
                      <a:noFill/>
                    </a:lnB>
                  </a:tcPr>
                </a:tc>
              </a:tr>
              <a:tr h="525780">
                <a:tc>
                  <a:txBody>
                    <a:bodyPr/>
                    <a:lstStyle/>
                    <a:p>
                      <a:pPr indent="127000" algn="ctr"/>
                      <a:r>
                        <a:rPr lang="en-US" sz="2400" b="1" baseline="0" dirty="0">
                          <a:solidFill>
                            <a:srgbClr val="000000"/>
                          </a:solidFill>
                          <a:effectLst/>
                          <a:latin typeface="Arial" panose="020B0604020202020204" pitchFamily="34" charset="0"/>
                          <a:ea typeface="宋体" panose="02010600030101010101" pitchFamily="2" charset="-122"/>
                          <a:cs typeface="微软雅黑" panose="020B0503020204020204" charset="-122"/>
                        </a:rPr>
                        <a:t>20180002</a:t>
                      </a:r>
                      <a:endParaRPr lang="en-US" sz="2400" b="1" baseline="0" dirty="0">
                        <a:solidFill>
                          <a:srgbClr val="000000"/>
                        </a:solidFill>
                        <a:effectLst/>
                        <a:latin typeface="Arial" panose="020B0604020202020204" pitchFamily="34" charset="0"/>
                        <a:ea typeface="宋体" panose="02010600030101010101" pitchFamily="2" charset="-122"/>
                        <a:cs typeface="微软雅黑" panose="020B0503020204020204" charset="-122"/>
                      </a:endParaRPr>
                    </a:p>
                  </a:txBody>
                  <a:tcPr marL="68597" marR="68597" marT="0" marB="0" anchor="b">
                    <a:lnL>
                      <a:noFill/>
                    </a:lnL>
                    <a:lnR>
                      <a:noFill/>
                    </a:lnR>
                    <a:lnT>
                      <a:noFill/>
                    </a:lnT>
                    <a:lnB>
                      <a:noFill/>
                    </a:lnB>
                  </a:tcPr>
                </a:tc>
              </a:tr>
              <a:tr h="525780">
                <a:tc>
                  <a:txBody>
                    <a:bodyPr/>
                    <a:lstStyle/>
                    <a:p>
                      <a:pPr indent="127000" algn="ctr"/>
                      <a:r>
                        <a:rPr lang="en-US" sz="2400" b="1" baseline="0" dirty="0">
                          <a:solidFill>
                            <a:srgbClr val="000000"/>
                          </a:solidFill>
                          <a:effectLst/>
                          <a:latin typeface="Arial" panose="020B0604020202020204" pitchFamily="34" charset="0"/>
                          <a:ea typeface="宋体" panose="02010600030101010101" pitchFamily="2" charset="-122"/>
                          <a:cs typeface="微软雅黑" panose="020B0503020204020204" charset="-122"/>
                        </a:rPr>
                        <a:t>20180003</a:t>
                      </a:r>
                      <a:endParaRPr lang="en-US" sz="2400" b="1" baseline="0" dirty="0">
                        <a:solidFill>
                          <a:srgbClr val="000000"/>
                        </a:solidFill>
                        <a:effectLst/>
                        <a:latin typeface="Arial" panose="020B0604020202020204" pitchFamily="34" charset="0"/>
                        <a:ea typeface="宋体" panose="02010600030101010101" pitchFamily="2" charset="-122"/>
                        <a:cs typeface="微软雅黑" panose="020B0503020204020204" charset="-122"/>
                      </a:endParaRPr>
                    </a:p>
                  </a:txBody>
                  <a:tcPr marL="68597" marR="68597" marT="0" marB="0" anchor="b">
                    <a:lnL>
                      <a:noFill/>
                    </a:lnL>
                    <a:lnR>
                      <a:noFill/>
                    </a:lnR>
                    <a:lnT>
                      <a:noFill/>
                    </a:lnT>
                    <a:lnB>
                      <a:noFill/>
                    </a:lnB>
                  </a:tcPr>
                </a:tc>
              </a:tr>
              <a:tr h="525780">
                <a:tc>
                  <a:txBody>
                    <a:bodyPr/>
                    <a:lstStyle/>
                    <a:p>
                      <a:pPr indent="127000" algn="ctr"/>
                      <a:r>
                        <a:rPr lang="en-US" sz="2400" b="1" baseline="0" dirty="0">
                          <a:solidFill>
                            <a:srgbClr val="000000"/>
                          </a:solidFill>
                          <a:effectLst/>
                          <a:latin typeface="Arial" panose="020B0604020202020204" pitchFamily="34" charset="0"/>
                          <a:ea typeface="宋体" panose="02010600030101010101" pitchFamily="2" charset="-122"/>
                          <a:cs typeface="微软雅黑" panose="020B0503020204020204" charset="-122"/>
                        </a:rPr>
                        <a:t>20180004</a:t>
                      </a:r>
                      <a:endParaRPr lang="en-US" sz="2400" b="1" baseline="0" dirty="0">
                        <a:solidFill>
                          <a:srgbClr val="000000"/>
                        </a:solidFill>
                        <a:effectLst/>
                        <a:latin typeface="Arial" panose="020B0604020202020204" pitchFamily="34" charset="0"/>
                        <a:ea typeface="宋体" panose="02010600030101010101" pitchFamily="2" charset="-122"/>
                        <a:cs typeface="微软雅黑" panose="020B0503020204020204" charset="-122"/>
                      </a:endParaRPr>
                    </a:p>
                  </a:txBody>
                  <a:tcPr marL="68597" marR="68597" marT="0" marB="0" anchor="b">
                    <a:lnL>
                      <a:noFill/>
                    </a:lnL>
                    <a:lnR>
                      <a:noFill/>
                    </a:lnR>
                    <a:lnT>
                      <a:noFill/>
                    </a:lnT>
                    <a:lnB>
                      <a:noFill/>
                    </a:lnB>
                  </a:tcPr>
                </a:tc>
              </a:tr>
              <a:tr h="525780">
                <a:tc>
                  <a:txBody>
                    <a:bodyPr/>
                    <a:lstStyle/>
                    <a:p>
                      <a:pPr marL="0" indent="127000" algn="ctr" defTabSz="914400" rtl="0" eaLnBrk="1" latinLnBrk="0" hangingPunct="1"/>
                      <a:r>
                        <a:rPr lang="en-US" altLang="zh-CN" sz="2400" b="1" kern="1200" baseline="0" dirty="0">
                          <a:solidFill>
                            <a:srgbClr val="000000"/>
                          </a:solidFill>
                          <a:effectLst/>
                          <a:latin typeface="Arial" panose="020B0604020202020204" pitchFamily="34" charset="0"/>
                          <a:ea typeface="宋体" panose="02010600030101010101" pitchFamily="2" charset="-122"/>
                          <a:cs typeface="Times New Roman" panose="02020603050405020304" pitchFamily="18" charset="0"/>
                        </a:rPr>
                        <a:t>20180005</a:t>
                      </a:r>
                      <a:endParaRPr lang="en-US" altLang="zh-CN" sz="2400" b="1" kern="1200" baseline="0" dirty="0">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97" marR="68597" marT="0" marB="0" anchor="b">
                    <a:lnL>
                      <a:noFill/>
                    </a:lnL>
                    <a:lnR>
                      <a:noFill/>
                    </a:lnR>
                    <a:lnT>
                      <a:noFill/>
                    </a:lnT>
                    <a:lnB>
                      <a:noFill/>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2438400" y="188913"/>
            <a:ext cx="7391400" cy="563562"/>
          </a:xfrm>
        </p:spPr>
        <p:txBody>
          <a:bodyPr/>
          <a:lstStyle/>
          <a:p>
            <a:pPr eaLnBrk="1" hangingPunct="1"/>
            <a:r>
              <a:rPr lang="zh-CN" altLang="en-US" sz="3600">
                <a:solidFill>
                  <a:schemeClr val="accent6"/>
                </a:solidFill>
              </a:rPr>
              <a:t>（2）查询满足条件的元组</a:t>
            </a:r>
            <a:endParaRPr lang="zh-CN" altLang="en-US" sz="3600">
              <a:solidFill>
                <a:schemeClr val="accent6"/>
              </a:solidFill>
            </a:endParaRPr>
          </a:p>
        </p:txBody>
      </p:sp>
      <p:sp>
        <p:nvSpPr>
          <p:cNvPr id="18435" name="Rectangle 4"/>
          <p:cNvSpPr>
            <a:spLocks noChangeArrowheads="1"/>
          </p:cNvSpPr>
          <p:nvPr/>
        </p:nvSpPr>
        <p:spPr bwMode="auto">
          <a:xfrm>
            <a:off x="2667000" y="1752600"/>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sp>
        <p:nvSpPr>
          <p:cNvPr id="18436" name="Rectangle 5"/>
          <p:cNvSpPr>
            <a:spLocks noChangeArrowheads="1"/>
          </p:cNvSpPr>
          <p:nvPr/>
        </p:nvSpPr>
        <p:spPr bwMode="auto">
          <a:xfrm>
            <a:off x="2895600" y="1752600"/>
            <a:ext cx="7010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sp>
        <p:nvSpPr>
          <p:cNvPr id="19461" name="Text Box 182"/>
          <p:cNvSpPr txBox="1">
            <a:spLocks noChangeArrowheads="1"/>
          </p:cNvSpPr>
          <p:nvPr/>
        </p:nvSpPr>
        <p:spPr bwMode="auto">
          <a:xfrm>
            <a:off x="4040188" y="1412876"/>
            <a:ext cx="3173412" cy="461963"/>
          </a:xfrm>
          <a:prstGeom prst="rect">
            <a:avLst/>
          </a:prstGeom>
          <a:solidFill>
            <a:schemeClr val="bg1"/>
          </a:solidFill>
          <a:ln>
            <a:noFill/>
          </a:ln>
        </p:spPr>
        <p:txBody>
          <a:bodyPr wrap="none">
            <a:spAutoFit/>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2400"/>
              <a:t>表</a:t>
            </a:r>
            <a:r>
              <a:rPr lang="en-US" altLang="zh-CN" sz="2400"/>
              <a:t>3.5 </a:t>
            </a:r>
            <a:r>
              <a:rPr lang="zh-CN" altLang="en-US" sz="2400"/>
              <a:t>常用的查询条件</a:t>
            </a:r>
            <a:endParaRPr lang="zh-CN" altLang="en-US" sz="2400"/>
          </a:p>
        </p:txBody>
      </p:sp>
      <p:graphicFrame>
        <p:nvGraphicFramePr>
          <p:cNvPr id="3" name="表格 2"/>
          <p:cNvGraphicFramePr>
            <a:graphicFrameLocks noGrp="1"/>
          </p:cNvGraphicFramePr>
          <p:nvPr>
            <p:custDataLst>
              <p:tags r:id="rId1"/>
            </p:custDataLst>
          </p:nvPr>
        </p:nvGraphicFramePr>
        <p:xfrm>
          <a:off x="1739516" y="2148680"/>
          <a:ext cx="8712968" cy="3798890"/>
        </p:xfrm>
        <a:graphic>
          <a:graphicData uri="http://schemas.openxmlformats.org/drawingml/2006/table">
            <a:tbl>
              <a:tblPr/>
              <a:tblGrid>
                <a:gridCol w="1836204"/>
                <a:gridCol w="6876764"/>
              </a:tblGrid>
              <a:tr h="515938">
                <a:tc>
                  <a:txBody>
                    <a:bodyPr/>
                    <a:lstStyle>
                      <a:lvl1pPr indent="1143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1430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查询条件</a:t>
                      </a:r>
                      <a:endPar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c>
                  <a:txBody>
                    <a:bodyPr/>
                    <a:lstStyle>
                      <a:lvl1pPr indent="1143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1430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谓词</a:t>
                      </a:r>
                      <a:endPar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r>
              <a:tr h="609600">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比较</a:t>
                      </a:r>
                      <a:endPar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&gt;</a:t>
                      </a:r>
                      <a:r>
                        <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&lt;</a:t>
                      </a:r>
                      <a:r>
                        <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&gt;=</a:t>
                      </a:r>
                      <a:r>
                        <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&lt;=</a:t>
                      </a:r>
                      <a:r>
                        <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&lt;&gt;</a:t>
                      </a:r>
                      <a:r>
                        <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!&gt;</a:t>
                      </a:r>
                      <a:r>
                        <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!&lt;</a:t>
                      </a:r>
                      <a:r>
                        <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NOT+</a:t>
                      </a:r>
                      <a:r>
                        <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上述比较运算符</a:t>
                      </a:r>
                      <a:endPar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r>
              <a:tr h="515938">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确定范围</a:t>
                      </a:r>
                      <a:endPar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BETWEEN AND</a:t>
                      </a:r>
                      <a:r>
                        <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NOT BETWEEN AND</a:t>
                      </a:r>
                      <a:endPar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r>
              <a:tr h="515938">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确定集合</a:t>
                      </a:r>
                      <a:endPar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IN</a:t>
                      </a:r>
                      <a:r>
                        <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NOT IN</a:t>
                      </a:r>
                      <a:endPar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r>
              <a:tr h="515938">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字符匹配</a:t>
                      </a:r>
                      <a:endPar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LIKE</a:t>
                      </a:r>
                      <a:r>
                        <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NOT LIKE</a:t>
                      </a:r>
                      <a:endPar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r>
              <a:tr h="515938">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空值</a:t>
                      </a:r>
                      <a:endPar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IS NULL</a:t>
                      </a:r>
                      <a:r>
                        <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IS NOT NULL</a:t>
                      </a:r>
                      <a:endPar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r>
              <a:tr h="609600">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多重条件</a:t>
                      </a:r>
                      <a:endPar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（逻辑运算）</a:t>
                      </a:r>
                      <a:endParaRPr kumimoji="0" lang="zh-CN"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AND</a:t>
                      </a:r>
                      <a:r>
                        <a:rPr kumimoji="0" lang="zh-CN"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OR</a:t>
                      </a:r>
                      <a:r>
                        <a:rPr kumimoji="0" lang="zh-CN"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NOT</a:t>
                      </a:r>
                      <a:endParaRPr kumimoji="0" lang="zh-CN"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68578" marR="68578" marT="0" marB="0" anchor="ctr" horzOverflow="overflow">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pPr eaLnBrk="1" hangingPunct="1"/>
            <a:r>
              <a:rPr lang="zh-CN" altLang="en-US" sz="3600">
                <a:solidFill>
                  <a:schemeClr val="accent6"/>
                </a:solidFill>
              </a:rPr>
              <a:t>①</a:t>
            </a:r>
            <a:r>
              <a:rPr lang="en-US" altLang="zh-CN" sz="3600">
                <a:solidFill>
                  <a:schemeClr val="accent6"/>
                </a:solidFill>
              </a:rPr>
              <a:t> </a:t>
            </a:r>
            <a:r>
              <a:rPr lang="zh-CN" altLang="en-US" sz="3600">
                <a:solidFill>
                  <a:schemeClr val="accent6"/>
                </a:solidFill>
              </a:rPr>
              <a:t>比较大小</a:t>
            </a:r>
            <a:endParaRPr lang="zh-CN" altLang="en-US" sz="3600">
              <a:solidFill>
                <a:schemeClr val="accent6"/>
              </a:solidFill>
            </a:endParaRPr>
          </a:p>
        </p:txBody>
      </p:sp>
      <p:sp>
        <p:nvSpPr>
          <p:cNvPr id="19459" name="Rectangle 3"/>
          <p:cNvSpPr>
            <a:spLocks noGrp="1" noChangeArrowheads="1"/>
          </p:cNvSpPr>
          <p:nvPr>
            <p:ph type="body" idx="4294967295"/>
          </p:nvPr>
        </p:nvSpPr>
        <p:spPr>
          <a:xfrm>
            <a:off x="73660" y="822325"/>
            <a:ext cx="12118340" cy="5584190"/>
          </a:xfrm>
          <a:solidFill>
            <a:schemeClr val="bg1"/>
          </a:solidFill>
        </p:spPr>
        <p:txBody>
          <a:bodyPr/>
          <a:lstStyle/>
          <a:p>
            <a:pPr eaLnBrk="1" hangingPunct="1">
              <a:lnSpc>
                <a:spcPct val="90000"/>
              </a:lnSpc>
              <a:buFont typeface="Wingdings" panose="05000000000000000000" pitchFamily="2" charset="2"/>
              <a:buNone/>
            </a:pPr>
            <a:r>
              <a:rPr lang="en-US" altLang="zh-CN" sz="2400"/>
              <a:t>[</a:t>
            </a:r>
            <a:r>
              <a:rPr lang="zh-CN" altLang="en-US" sz="2400"/>
              <a:t>例</a:t>
            </a:r>
            <a:r>
              <a:rPr lang="en-US" altLang="zh-CN" sz="2400"/>
              <a:t>3.22]</a:t>
            </a:r>
            <a:r>
              <a:rPr lang="zh-CN" altLang="en-US" sz="2400"/>
              <a:t> 查询主修计算机科学与技术专业全体学生的姓名</a:t>
            </a:r>
            <a:endParaRPr lang="zh-CN" altLang="en-US" sz="2400"/>
          </a:p>
          <a:p>
            <a:pPr lvl="1" eaLnBrk="1" hangingPunct="1">
              <a:lnSpc>
                <a:spcPct val="90000"/>
              </a:lnSpc>
              <a:buFont typeface="Wingdings" panose="05000000000000000000" pitchFamily="2" charset="2"/>
              <a:buNone/>
            </a:pPr>
            <a:r>
              <a:rPr lang="zh-CN" altLang="en-US" sz="2000"/>
              <a:t>  </a:t>
            </a:r>
            <a:r>
              <a:rPr lang="zh-CN" altLang="en-US"/>
              <a:t>  </a:t>
            </a:r>
            <a:r>
              <a:rPr lang="en-US" altLang="zh-CN"/>
              <a:t>SELECT Sname</a:t>
            </a:r>
            <a:endParaRPr lang="en-US" altLang="zh-CN"/>
          </a:p>
          <a:p>
            <a:pPr lvl="1" eaLnBrk="1" hangingPunct="1">
              <a:lnSpc>
                <a:spcPct val="90000"/>
              </a:lnSpc>
              <a:buFont typeface="Wingdings" panose="05000000000000000000" pitchFamily="2" charset="2"/>
              <a:buNone/>
            </a:pPr>
            <a:r>
              <a:rPr lang="en-US" altLang="zh-CN"/>
              <a:t>    FROM     Student</a:t>
            </a:r>
            <a:endParaRPr lang="en-US" altLang="zh-CN"/>
          </a:p>
          <a:p>
            <a:pPr lvl="1" eaLnBrk="1" hangingPunct="1">
              <a:lnSpc>
                <a:spcPct val="90000"/>
              </a:lnSpc>
              <a:buFont typeface="Wingdings" panose="05000000000000000000" pitchFamily="2" charset="2"/>
              <a:buNone/>
            </a:pPr>
            <a:r>
              <a:rPr lang="en-US" altLang="zh-CN"/>
              <a:t>    WHERE  Smajor=‘</a:t>
            </a:r>
            <a:r>
              <a:rPr lang="zh-CN" altLang="en-US"/>
              <a:t>计算机科学与技术</a:t>
            </a:r>
            <a:r>
              <a:rPr lang="en-US" altLang="zh-CN"/>
              <a:t>’</a:t>
            </a:r>
            <a:r>
              <a:rPr lang="zh-CN" altLang="en-US"/>
              <a:t>; </a:t>
            </a:r>
            <a:endParaRPr lang="en-US" altLang="zh-CN"/>
          </a:p>
          <a:p>
            <a:pPr lvl="1" eaLnBrk="1" hangingPunct="1">
              <a:lnSpc>
                <a:spcPct val="90000"/>
              </a:lnSpc>
              <a:buFont typeface="Wingdings" panose="05000000000000000000" pitchFamily="2" charset="2"/>
              <a:buNone/>
            </a:pPr>
            <a:endParaRPr lang="zh-CN" altLang="en-US" sz="1600"/>
          </a:p>
          <a:p>
            <a:pPr eaLnBrk="1" hangingPunct="1">
              <a:lnSpc>
                <a:spcPct val="90000"/>
              </a:lnSpc>
              <a:buFont typeface="Wingdings" panose="05000000000000000000" pitchFamily="2" charset="2"/>
              <a:buNone/>
            </a:pPr>
            <a:r>
              <a:rPr lang="en-US" altLang="zh-CN" sz="2400"/>
              <a:t>[</a:t>
            </a:r>
            <a:r>
              <a:rPr lang="zh-CN" altLang="en-US" sz="2400"/>
              <a:t>例</a:t>
            </a:r>
            <a:r>
              <a:rPr lang="en-US" altLang="zh-CN" sz="2400"/>
              <a:t>3.23]</a:t>
            </a:r>
            <a:r>
              <a:rPr lang="zh-CN" altLang="en-US" sz="2400"/>
              <a:t>查询所有</a:t>
            </a:r>
            <a:r>
              <a:rPr lang="en-US" altLang="zh-CN" sz="2400"/>
              <a:t>2000</a:t>
            </a:r>
            <a:r>
              <a:rPr lang="zh-CN" altLang="en-US" sz="2400"/>
              <a:t>年后（包括</a:t>
            </a:r>
            <a:r>
              <a:rPr lang="en-US" altLang="zh-CN" sz="2400"/>
              <a:t>2000</a:t>
            </a:r>
            <a:r>
              <a:rPr lang="zh-CN" altLang="en-US" sz="2400"/>
              <a:t>年）出生的学生姓名及其性别</a:t>
            </a:r>
            <a:endParaRPr lang="zh-CN" altLang="en-US" sz="2400"/>
          </a:p>
          <a:p>
            <a:pPr lvl="1" algn="just" eaLnBrk="1" hangingPunct="1">
              <a:lnSpc>
                <a:spcPct val="90000"/>
              </a:lnSpc>
              <a:buFont typeface="Wingdings" panose="05000000000000000000" pitchFamily="2" charset="2"/>
              <a:buNone/>
            </a:pPr>
            <a:r>
              <a:rPr lang="zh-CN" altLang="en-US" sz="2000"/>
              <a:t>     </a:t>
            </a:r>
            <a:r>
              <a:rPr lang="en-US" altLang="zh-CN"/>
              <a:t>SELECT Sname</a:t>
            </a:r>
            <a:r>
              <a:rPr lang="zh-CN" altLang="en-US"/>
              <a:t>, </a:t>
            </a:r>
            <a:r>
              <a:rPr lang="en-US" altLang="zh-CN"/>
              <a:t>Ssex </a:t>
            </a:r>
            <a:endParaRPr lang="en-US" altLang="zh-CN"/>
          </a:p>
          <a:p>
            <a:pPr lvl="1" algn="just" eaLnBrk="1" hangingPunct="1">
              <a:lnSpc>
                <a:spcPct val="90000"/>
              </a:lnSpc>
              <a:buFont typeface="Wingdings" panose="05000000000000000000" pitchFamily="2" charset="2"/>
              <a:buNone/>
            </a:pPr>
            <a:r>
              <a:rPr lang="en-US" altLang="zh-CN"/>
              <a:t>     FROM     Student    </a:t>
            </a:r>
            <a:endParaRPr lang="en-US" altLang="zh-CN"/>
          </a:p>
          <a:p>
            <a:pPr lvl="1" algn="just" eaLnBrk="1" hangingPunct="1">
              <a:lnSpc>
                <a:spcPct val="90000"/>
              </a:lnSpc>
              <a:buFont typeface="Wingdings" panose="05000000000000000000" pitchFamily="2" charset="2"/>
              <a:buNone/>
            </a:pPr>
            <a:r>
              <a:rPr lang="en-US" altLang="zh-CN"/>
              <a:t>     WHERE  extract(year from Sbirthdate)&gt;=2000</a:t>
            </a:r>
            <a:r>
              <a:rPr lang="zh-CN" altLang="en-US"/>
              <a:t>;</a:t>
            </a:r>
            <a:endParaRPr lang="en-US" altLang="zh-CN"/>
          </a:p>
          <a:p>
            <a:pPr lvl="1" algn="just" eaLnBrk="1" hangingPunct="1">
              <a:lnSpc>
                <a:spcPct val="90000"/>
              </a:lnSpc>
              <a:buFont typeface="Wingdings" panose="05000000000000000000" pitchFamily="2" charset="2"/>
              <a:buNone/>
            </a:pPr>
            <a:r>
              <a:rPr lang="en-US" altLang="zh-CN" sz="2000"/>
              <a:t>	      	</a:t>
            </a:r>
            <a:r>
              <a:rPr lang="en-US" altLang="zh-CN" sz="1600"/>
              <a:t>/*</a:t>
            </a:r>
            <a:r>
              <a:rPr lang="zh-CN" altLang="en-US" sz="1600"/>
              <a:t>函数</a:t>
            </a:r>
            <a:r>
              <a:rPr lang="en-US" altLang="zh-CN" sz="1600"/>
              <a:t>extract(year from Sbirthdate)</a:t>
            </a:r>
            <a:r>
              <a:rPr lang="zh-CN" altLang="en-US" sz="1600"/>
              <a:t>从出生日期中抽取出年份*</a:t>
            </a:r>
            <a:r>
              <a:rPr lang="en-US" altLang="zh-CN" sz="1600"/>
              <a:t>/</a:t>
            </a:r>
            <a:endParaRPr lang="en-US" altLang="zh-CN" sz="1600"/>
          </a:p>
          <a:p>
            <a:pPr lvl="1" algn="just" eaLnBrk="1" hangingPunct="1">
              <a:lnSpc>
                <a:spcPct val="90000"/>
              </a:lnSpc>
              <a:buFont typeface="Wingdings" panose="05000000000000000000" pitchFamily="2" charset="2"/>
              <a:buNone/>
            </a:pPr>
            <a:endParaRPr lang="zh-CN" altLang="en-US" sz="1400"/>
          </a:p>
          <a:p>
            <a:pPr eaLnBrk="1" hangingPunct="1">
              <a:lnSpc>
                <a:spcPct val="90000"/>
              </a:lnSpc>
              <a:buFont typeface="Wingdings" panose="05000000000000000000" pitchFamily="2" charset="2"/>
              <a:buNone/>
            </a:pPr>
            <a:r>
              <a:rPr lang="en-US" altLang="zh-CN" sz="2400"/>
              <a:t>[</a:t>
            </a:r>
            <a:r>
              <a:rPr lang="zh-CN" altLang="en-US" sz="2400"/>
              <a:t>例</a:t>
            </a:r>
            <a:r>
              <a:rPr lang="en-US" altLang="zh-CN" sz="2400"/>
              <a:t>3.24]</a:t>
            </a:r>
            <a:r>
              <a:rPr lang="zh-CN" altLang="en-US" sz="2400"/>
              <a:t>查询考试成绩不及格的学生的学号</a:t>
            </a:r>
            <a:endParaRPr lang="zh-CN" altLang="en-US" sz="2400"/>
          </a:p>
          <a:p>
            <a:pPr lvl="2" eaLnBrk="1" hangingPunct="1">
              <a:lnSpc>
                <a:spcPct val="90000"/>
              </a:lnSpc>
              <a:buFont typeface="Arial" panose="020B0604020202020204" pitchFamily="34" charset="0"/>
              <a:buNone/>
            </a:pPr>
            <a:r>
              <a:rPr lang="en-US" altLang="zh-CN" sz="2400"/>
              <a:t>SELECT </a:t>
            </a:r>
            <a:r>
              <a:rPr lang="en-US" altLang="zh-CN" sz="2400">
                <a:solidFill>
                  <a:srgbClr val="FF00FF"/>
                </a:solidFill>
              </a:rPr>
              <a:t>DISTINCT</a:t>
            </a:r>
            <a:r>
              <a:rPr lang="en-US" altLang="zh-CN" sz="2400"/>
              <a:t> Sno;</a:t>
            </a:r>
            <a:endParaRPr lang="en-US" altLang="zh-CN" sz="2400"/>
          </a:p>
          <a:p>
            <a:pPr lvl="2" eaLnBrk="1" hangingPunct="1">
              <a:lnSpc>
                <a:spcPct val="90000"/>
              </a:lnSpc>
              <a:buFont typeface="Arial" panose="020B0604020202020204" pitchFamily="34" charset="0"/>
              <a:buNone/>
            </a:pPr>
            <a:r>
              <a:rPr lang="en-US" altLang="zh-CN" sz="2400"/>
              <a:t>FROM  SC</a:t>
            </a:r>
            <a:endParaRPr lang="en-US" altLang="zh-CN" sz="2400"/>
          </a:p>
          <a:p>
            <a:pPr lvl="2" eaLnBrk="1" hangingPunct="1">
              <a:lnSpc>
                <a:spcPct val="90000"/>
              </a:lnSpc>
              <a:buFont typeface="Arial" panose="020B0604020202020204" pitchFamily="34" charset="0"/>
              <a:buNone/>
            </a:pPr>
            <a:r>
              <a:rPr lang="en-US" altLang="zh-CN" sz="2400"/>
              <a:t>WHERE Grade&lt;60</a:t>
            </a:r>
            <a:r>
              <a:rPr lang="zh-CN" altLang="en-US" sz="2400"/>
              <a:t>; </a:t>
            </a:r>
            <a:endParaRPr lang="zh-CN" altLang="en-US" sz="2400"/>
          </a:p>
          <a:p>
            <a:pPr lvl="2" eaLnBrk="1" hangingPunct="1">
              <a:lnSpc>
                <a:spcPct val="80000"/>
              </a:lnSpc>
              <a:buFont typeface="Arial" panose="020B0604020202020204" pitchFamily="34" charset="0"/>
              <a:buNone/>
            </a:pPr>
            <a:endParaRPr lang="en-US" altLang="zh-CN"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a:lstStyle/>
          <a:p>
            <a:pPr eaLnBrk="1" hangingPunct="1"/>
            <a:r>
              <a:rPr lang="zh-CN" altLang="en-US" sz="3600">
                <a:solidFill>
                  <a:schemeClr val="accent6"/>
                </a:solidFill>
              </a:rPr>
              <a:t>② 确定范围</a:t>
            </a:r>
            <a:endParaRPr lang="zh-CN" altLang="en-US" sz="3600">
              <a:solidFill>
                <a:schemeClr val="accent6"/>
              </a:solidFill>
            </a:endParaRPr>
          </a:p>
        </p:txBody>
      </p:sp>
      <p:sp>
        <p:nvSpPr>
          <p:cNvPr id="77827" name="Rectangle 3"/>
          <p:cNvSpPr>
            <a:spLocks noGrp="1" noChangeArrowheads="1"/>
          </p:cNvSpPr>
          <p:nvPr>
            <p:ph type="body" idx="4294967295"/>
          </p:nvPr>
        </p:nvSpPr>
        <p:spPr>
          <a:xfrm>
            <a:off x="119380" y="878205"/>
            <a:ext cx="11751310" cy="5521325"/>
          </a:xfrm>
          <a:solidFill>
            <a:schemeClr val="bg1"/>
          </a:solidFill>
        </p:spPr>
        <p:txBody>
          <a:bodyPr/>
          <a:lstStyle/>
          <a:p>
            <a:pPr eaLnBrk="1" hangingPunct="1">
              <a:lnSpc>
                <a:spcPct val="90000"/>
              </a:lnSpc>
            </a:pPr>
            <a:r>
              <a:rPr lang="zh-CN" altLang="en-US" dirty="0"/>
              <a:t>谓词</a:t>
            </a:r>
            <a:r>
              <a:rPr lang="en-US" altLang="zh-CN" dirty="0"/>
              <a:t>:</a:t>
            </a:r>
            <a:r>
              <a:rPr lang="en-US" altLang="zh-CN" sz="2000" dirty="0"/>
              <a:t>   </a:t>
            </a:r>
            <a:r>
              <a:rPr lang="en-US" altLang="zh-CN" sz="2400" dirty="0"/>
              <a:t>BETWEEN </a:t>
            </a:r>
            <a:r>
              <a:rPr lang="en-US" altLang="zh-CN" sz="2400" dirty="0">
                <a:latin typeface="Courier New" panose="02070309020205020404" pitchFamily="49" charset="0"/>
              </a:rPr>
              <a:t>…</a:t>
            </a:r>
            <a:r>
              <a:rPr lang="en-US" altLang="zh-CN" sz="2400" dirty="0"/>
              <a:t>  AND  </a:t>
            </a:r>
            <a:r>
              <a:rPr lang="en-US" altLang="zh-CN" sz="2400" dirty="0">
                <a:latin typeface="Courier New" panose="02070309020205020404" pitchFamily="49" charset="0"/>
              </a:rPr>
              <a:t>…</a:t>
            </a:r>
            <a:endParaRPr lang="en-US" altLang="zh-CN" dirty="0">
              <a:latin typeface="Courier New" panose="02070309020205020404" pitchFamily="49" charset="0"/>
            </a:endParaRPr>
          </a:p>
          <a:p>
            <a:pPr eaLnBrk="1" hangingPunct="1">
              <a:lnSpc>
                <a:spcPct val="90000"/>
              </a:lnSpc>
              <a:buFont typeface="Wingdings" panose="05000000000000000000" pitchFamily="2" charset="2"/>
              <a:buNone/>
            </a:pPr>
            <a:r>
              <a:rPr lang="en-US" altLang="zh-CN" sz="2400" dirty="0"/>
              <a:t>                 NOT BETWEEN  </a:t>
            </a:r>
            <a:r>
              <a:rPr lang="en-US" altLang="zh-CN" sz="2400" dirty="0">
                <a:latin typeface="Courier New" panose="02070309020205020404" pitchFamily="49" charset="0"/>
              </a:rPr>
              <a:t>…</a:t>
            </a:r>
            <a:r>
              <a:rPr lang="en-US" altLang="zh-CN" sz="2400" dirty="0"/>
              <a:t>  AND  </a:t>
            </a:r>
            <a:r>
              <a:rPr lang="en-US" altLang="zh-CN" sz="2400" dirty="0">
                <a:latin typeface="Courier New" panose="02070309020205020404" pitchFamily="49" charset="0"/>
              </a:rPr>
              <a:t>…</a:t>
            </a:r>
            <a:endParaRPr lang="en-US" altLang="zh-CN" dirty="0">
              <a:latin typeface="Courier New" panose="02070309020205020404" pitchFamily="49" charset="0"/>
            </a:endParaRPr>
          </a:p>
          <a:p>
            <a:pPr eaLnBrk="1" hangingPunct="1">
              <a:lnSpc>
                <a:spcPct val="90000"/>
              </a:lnSpc>
              <a:buFont typeface="Wingdings" panose="05000000000000000000" pitchFamily="2" charset="2"/>
              <a:buNone/>
            </a:pPr>
            <a:r>
              <a:rPr lang="en-US" altLang="zh-CN" sz="2200" dirty="0"/>
              <a:t>[</a:t>
            </a:r>
            <a:r>
              <a:rPr lang="zh-CN" altLang="en-US" sz="2200" dirty="0"/>
              <a:t>例</a:t>
            </a:r>
            <a:r>
              <a:rPr lang="en-US" altLang="zh-CN" sz="2200" dirty="0"/>
              <a:t>3.25] </a:t>
            </a:r>
            <a:r>
              <a:rPr lang="zh-CN" altLang="en-US" sz="2200" dirty="0"/>
              <a:t>查询年龄在</a:t>
            </a:r>
            <a:r>
              <a:rPr lang="en-US" altLang="zh-CN" sz="2200" dirty="0"/>
              <a:t>20~23</a:t>
            </a:r>
            <a:r>
              <a:rPr lang="zh-CN" altLang="en-US" sz="2200" dirty="0"/>
              <a:t>岁（包括</a:t>
            </a:r>
            <a:r>
              <a:rPr lang="en-US" altLang="zh-CN" sz="2200" dirty="0"/>
              <a:t>20</a:t>
            </a:r>
            <a:r>
              <a:rPr lang="zh-CN" altLang="en-US" sz="2200" dirty="0"/>
              <a:t>岁和</a:t>
            </a:r>
            <a:r>
              <a:rPr lang="en-US" altLang="zh-CN" sz="2200" dirty="0"/>
              <a:t>23</a:t>
            </a:r>
            <a:r>
              <a:rPr lang="zh-CN" altLang="en-US" sz="2200" dirty="0"/>
              <a:t>岁）之间的学生的</a:t>
            </a:r>
            <a:r>
              <a:rPr lang="zh-CN" altLang="zh-CN" sz="2200" dirty="0"/>
              <a:t>学生的姓名、出生年月和主修专业</a:t>
            </a:r>
            <a:endParaRPr lang="zh-CN" altLang="en-US" sz="2200" dirty="0"/>
          </a:p>
          <a:p>
            <a:pPr lvl="1" algn="just" eaLnBrk="1" hangingPunct="1">
              <a:lnSpc>
                <a:spcPct val="90000"/>
              </a:lnSpc>
              <a:buFont typeface="Wingdings" panose="05000000000000000000" pitchFamily="2" charset="2"/>
              <a:buNone/>
            </a:pPr>
            <a:r>
              <a:rPr lang="zh-CN" altLang="en-US" sz="2200" dirty="0"/>
              <a:t>    </a:t>
            </a:r>
            <a:r>
              <a:rPr lang="zh-CN" altLang="en-US" sz="2400" dirty="0"/>
              <a:t> </a:t>
            </a:r>
            <a:r>
              <a:rPr lang="en-US" altLang="zh-CN" sz="2400" dirty="0"/>
              <a:t>SELECT </a:t>
            </a:r>
            <a:r>
              <a:rPr lang="en-US" altLang="zh-CN" sz="2400" dirty="0" err="1"/>
              <a:t>Sname</a:t>
            </a:r>
            <a:r>
              <a:rPr lang="zh-CN" altLang="en-US" sz="2400" dirty="0"/>
              <a:t>, </a:t>
            </a:r>
            <a:r>
              <a:rPr lang="en-US" altLang="zh-CN" sz="2400" dirty="0" err="1"/>
              <a:t>Sbirthdate</a:t>
            </a:r>
            <a:r>
              <a:rPr lang="zh-CN" altLang="en-US" sz="2400" dirty="0"/>
              <a:t>, </a:t>
            </a:r>
            <a:r>
              <a:rPr lang="en-US" altLang="zh-CN" sz="2400" dirty="0" err="1"/>
              <a:t>Smajor</a:t>
            </a:r>
            <a:endParaRPr lang="en-US" altLang="zh-CN" sz="2400" dirty="0"/>
          </a:p>
          <a:p>
            <a:pPr lvl="2" algn="just" eaLnBrk="1" hangingPunct="1">
              <a:lnSpc>
                <a:spcPct val="90000"/>
              </a:lnSpc>
              <a:buFont typeface="Arial" panose="020B0604020202020204" pitchFamily="34" charset="0"/>
              <a:buNone/>
            </a:pPr>
            <a:r>
              <a:rPr lang="en-US" altLang="zh-CN" sz="2400" dirty="0" smtClean="0"/>
              <a:t>FROM Student</a:t>
            </a:r>
            <a:endParaRPr lang="en-US" altLang="zh-CN" sz="2400" dirty="0"/>
          </a:p>
          <a:p>
            <a:pPr lvl="2" eaLnBrk="1" hangingPunct="1">
              <a:lnSpc>
                <a:spcPct val="90000"/>
              </a:lnSpc>
              <a:buFont typeface="Arial" panose="020B0604020202020204" pitchFamily="34" charset="0"/>
              <a:buNone/>
            </a:pPr>
            <a:r>
              <a:rPr lang="en-US" altLang="zh-CN" sz="2400" dirty="0"/>
              <a:t>WHERE extract(year from </a:t>
            </a:r>
            <a:r>
              <a:rPr lang="en-US" altLang="zh-CN" sz="2400" dirty="0" err="1"/>
              <a:t>current_date</a:t>
            </a:r>
            <a:r>
              <a:rPr lang="en-US" altLang="zh-CN" sz="2400" dirty="0"/>
              <a:t>) - extract(year from </a:t>
            </a:r>
            <a:r>
              <a:rPr lang="en-US" altLang="zh-CN" sz="2400" dirty="0" err="1"/>
              <a:t>Sbirthdate</a:t>
            </a:r>
            <a:r>
              <a:rPr lang="en-US" altLang="zh-CN" sz="2400" dirty="0"/>
              <a:t>) BETWEEN 20 AND 23</a:t>
            </a:r>
            <a:r>
              <a:rPr lang="zh-CN" altLang="en-US" sz="2400" dirty="0"/>
              <a:t>; </a:t>
            </a:r>
            <a:endParaRPr lang="en-US" altLang="zh-CN" sz="2400" dirty="0"/>
          </a:p>
          <a:p>
            <a:pPr lvl="2" eaLnBrk="1" hangingPunct="1">
              <a:lnSpc>
                <a:spcPct val="90000"/>
              </a:lnSpc>
              <a:buFont typeface="Arial" panose="020B0604020202020204" pitchFamily="34" charset="0"/>
              <a:buNone/>
            </a:pPr>
            <a:endParaRPr lang="zh-CN" altLang="en-US" sz="2200" dirty="0"/>
          </a:p>
          <a:p>
            <a:pPr algn="just" eaLnBrk="1" hangingPunct="1">
              <a:lnSpc>
                <a:spcPct val="90000"/>
              </a:lnSpc>
              <a:buFont typeface="Wingdings" panose="05000000000000000000" pitchFamily="2" charset="2"/>
              <a:buNone/>
            </a:pPr>
            <a:r>
              <a:rPr lang="en-US" altLang="zh-CN" sz="2200" dirty="0"/>
              <a:t>[</a:t>
            </a:r>
            <a:r>
              <a:rPr lang="zh-CN" altLang="en-US" sz="2200" dirty="0"/>
              <a:t>例</a:t>
            </a:r>
            <a:r>
              <a:rPr lang="en-US" altLang="zh-CN" sz="2200" dirty="0"/>
              <a:t>3.26]</a:t>
            </a:r>
            <a:r>
              <a:rPr lang="zh-CN" altLang="en-US" sz="2200" dirty="0"/>
              <a:t>查询年龄不在</a:t>
            </a:r>
            <a:r>
              <a:rPr lang="en-US" altLang="zh-CN" sz="2200" dirty="0"/>
              <a:t>20~23</a:t>
            </a:r>
            <a:r>
              <a:rPr lang="zh-CN" altLang="en-US" sz="2200" dirty="0"/>
              <a:t>岁之间的学生姓名、</a:t>
            </a:r>
            <a:r>
              <a:rPr lang="zh-CN" altLang="zh-CN" sz="2200" dirty="0"/>
              <a:t>出生年月和主修专业</a:t>
            </a:r>
            <a:endParaRPr lang="zh-CN" altLang="en-US" sz="2200" dirty="0"/>
          </a:p>
          <a:p>
            <a:pPr algn="just" eaLnBrk="1" hangingPunct="1">
              <a:lnSpc>
                <a:spcPct val="90000"/>
              </a:lnSpc>
              <a:buFont typeface="Wingdings" panose="05000000000000000000" pitchFamily="2" charset="2"/>
              <a:buNone/>
            </a:pPr>
            <a:r>
              <a:rPr lang="en-US" altLang="zh-CN" sz="2400" dirty="0"/>
              <a:t>SELECT </a:t>
            </a:r>
            <a:r>
              <a:rPr lang="en-US" altLang="zh-CN" sz="2400" dirty="0" err="1"/>
              <a:t>Sname,Sbirthdate,Smajor</a:t>
            </a:r>
            <a:endParaRPr lang="en-US" altLang="zh-CN" sz="2400" dirty="0"/>
          </a:p>
          <a:p>
            <a:pPr algn="just" eaLnBrk="1" hangingPunct="1">
              <a:lnSpc>
                <a:spcPct val="90000"/>
              </a:lnSpc>
              <a:buFont typeface="Wingdings" panose="05000000000000000000" pitchFamily="2" charset="2"/>
              <a:buNone/>
            </a:pPr>
            <a:r>
              <a:rPr lang="en-US" altLang="zh-CN" sz="2400" dirty="0"/>
              <a:t>FROM Student</a:t>
            </a:r>
            <a:endParaRPr lang="en-US" altLang="zh-CN" sz="2400" dirty="0"/>
          </a:p>
          <a:p>
            <a:pPr algn="just" eaLnBrk="1" hangingPunct="1">
              <a:lnSpc>
                <a:spcPct val="90000"/>
              </a:lnSpc>
              <a:buFont typeface="Wingdings" panose="05000000000000000000" pitchFamily="2" charset="2"/>
              <a:buNone/>
            </a:pPr>
            <a:r>
              <a:rPr lang="en-US" altLang="zh-CN" sz="2400" dirty="0"/>
              <a:t>WHERE extract(year from </a:t>
            </a:r>
            <a:r>
              <a:rPr lang="en-US" altLang="zh-CN" sz="2400" dirty="0" err="1"/>
              <a:t>current_date</a:t>
            </a:r>
            <a:r>
              <a:rPr lang="en-US" altLang="zh-CN" sz="2400" dirty="0"/>
              <a:t>) - extract(year from </a:t>
            </a:r>
            <a:r>
              <a:rPr lang="en-US" altLang="zh-CN" sz="2400" dirty="0" err="1"/>
              <a:t>Sbirthdate</a:t>
            </a:r>
            <a:r>
              <a:rPr lang="en-US" altLang="zh-CN" sz="2400" dirty="0"/>
              <a:t>) </a:t>
            </a:r>
            <a:endParaRPr lang="en-US" altLang="zh-CN" sz="2400" dirty="0"/>
          </a:p>
          <a:p>
            <a:pPr algn="just" eaLnBrk="1" hangingPunct="1">
              <a:lnSpc>
                <a:spcPct val="90000"/>
              </a:lnSpc>
              <a:buFont typeface="Wingdings" panose="05000000000000000000" pitchFamily="2" charset="2"/>
              <a:buNone/>
            </a:pPr>
            <a:r>
              <a:rPr lang="en-US" altLang="zh-CN" sz="2400" dirty="0"/>
              <a:t>	NOT BETWEEN 20 AND 23;</a:t>
            </a:r>
            <a:endParaRPr lang="en-US" altLang="zh-CN"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pPr eaLnBrk="1" hangingPunct="1"/>
            <a:r>
              <a:rPr lang="zh-CN" altLang="en-US" sz="3600">
                <a:solidFill>
                  <a:schemeClr val="accent6"/>
                </a:solidFill>
              </a:rPr>
              <a:t>③</a:t>
            </a:r>
            <a:r>
              <a:rPr lang="en-US" altLang="zh-CN" sz="3600">
                <a:solidFill>
                  <a:schemeClr val="accent6"/>
                </a:solidFill>
              </a:rPr>
              <a:t> </a:t>
            </a:r>
            <a:r>
              <a:rPr lang="zh-CN" altLang="en-US" sz="3600">
                <a:solidFill>
                  <a:schemeClr val="accent6"/>
                </a:solidFill>
              </a:rPr>
              <a:t>确定集合</a:t>
            </a:r>
            <a:endParaRPr lang="zh-CN" altLang="en-US" sz="3600">
              <a:solidFill>
                <a:schemeClr val="accent6"/>
              </a:solidFill>
            </a:endParaRPr>
          </a:p>
        </p:txBody>
      </p:sp>
      <p:sp>
        <p:nvSpPr>
          <p:cNvPr id="21507" name="Rectangle 3"/>
          <p:cNvSpPr>
            <a:spLocks noGrp="1" noChangeArrowheads="1"/>
          </p:cNvSpPr>
          <p:nvPr>
            <p:ph type="body" idx="4294967295"/>
          </p:nvPr>
        </p:nvSpPr>
        <p:spPr>
          <a:xfrm>
            <a:off x="113665" y="821690"/>
            <a:ext cx="12004675" cy="5563235"/>
          </a:xfrm>
          <a:solidFill>
            <a:schemeClr val="bg1"/>
          </a:solidFill>
        </p:spPr>
        <p:txBody>
          <a:bodyPr/>
          <a:lstStyle/>
          <a:p>
            <a:pPr algn="just" eaLnBrk="1" hangingPunct="1">
              <a:lnSpc>
                <a:spcPct val="150000"/>
              </a:lnSpc>
            </a:pPr>
            <a:r>
              <a:rPr lang="zh-CN" altLang="en-US" sz="2400" dirty="0"/>
              <a:t>谓词：</a:t>
            </a:r>
            <a:r>
              <a:rPr lang="en-US" altLang="zh-CN" sz="2400" dirty="0"/>
              <a:t>IN &lt;</a:t>
            </a:r>
            <a:r>
              <a:rPr lang="zh-CN" altLang="en-US" sz="2400" dirty="0"/>
              <a:t>值表</a:t>
            </a:r>
            <a:r>
              <a:rPr lang="en-US" altLang="zh-CN" sz="2400" dirty="0"/>
              <a:t>&gt;,  NOT IN &lt;</a:t>
            </a:r>
            <a:r>
              <a:rPr lang="zh-CN" altLang="en-US" sz="2400" dirty="0"/>
              <a:t>值表</a:t>
            </a:r>
            <a:r>
              <a:rPr lang="en-US" altLang="zh-CN" sz="2400" dirty="0"/>
              <a:t>&gt;  </a:t>
            </a:r>
            <a:endParaRPr lang="en-US" altLang="zh-CN" sz="2400" dirty="0"/>
          </a:p>
          <a:p>
            <a:pPr algn="just" eaLnBrk="1" hangingPunct="1">
              <a:lnSpc>
                <a:spcPct val="150000"/>
              </a:lnSpc>
              <a:buFont typeface="Wingdings" panose="05000000000000000000" pitchFamily="2" charset="2"/>
              <a:buNone/>
            </a:pPr>
            <a:r>
              <a:rPr lang="en-US" altLang="zh-CN" sz="2400" dirty="0"/>
              <a:t>        </a:t>
            </a:r>
            <a:endParaRPr lang="en-US" altLang="zh-CN" sz="2400" dirty="0"/>
          </a:p>
          <a:p>
            <a:pPr eaLnBrk="1" hangingPunct="1">
              <a:buFont typeface="Wingdings" panose="05000000000000000000" pitchFamily="2" charset="2"/>
              <a:buNone/>
            </a:pPr>
            <a:r>
              <a:rPr lang="en-US" altLang="zh-CN" sz="2400" dirty="0"/>
              <a:t>[</a:t>
            </a:r>
            <a:r>
              <a:rPr lang="zh-CN" altLang="en-US" sz="2400" dirty="0"/>
              <a:t>例</a:t>
            </a:r>
            <a:r>
              <a:rPr lang="en-US" altLang="zh-CN" sz="2400" dirty="0"/>
              <a:t>3.27]</a:t>
            </a:r>
            <a:r>
              <a:rPr lang="zh-CN" altLang="en-US" sz="2400" dirty="0"/>
              <a:t> 查询计算机科学与技术专业和信息安全专业学生的姓名和性别</a:t>
            </a:r>
            <a:endParaRPr lang="zh-CN" altLang="en-US" sz="2400" dirty="0"/>
          </a:p>
          <a:p>
            <a:pPr eaLnBrk="1" hangingPunct="1">
              <a:buFont typeface="Wingdings" panose="05000000000000000000" pitchFamily="2" charset="2"/>
              <a:buNone/>
            </a:pPr>
            <a:r>
              <a:rPr lang="en-US" altLang="zh-CN" sz="2400" dirty="0"/>
              <a:t>SELECT </a:t>
            </a:r>
            <a:r>
              <a:rPr lang="en-US" altLang="zh-CN" sz="2400" dirty="0" err="1"/>
              <a:t>Sname,Ssex</a:t>
            </a:r>
            <a:endParaRPr lang="en-US" altLang="zh-CN" sz="2400" dirty="0"/>
          </a:p>
          <a:p>
            <a:pPr eaLnBrk="1" hangingPunct="1">
              <a:buFont typeface="Wingdings" panose="05000000000000000000" pitchFamily="2" charset="2"/>
              <a:buNone/>
            </a:pPr>
            <a:r>
              <a:rPr lang="en-US" altLang="zh-CN" sz="2400" dirty="0"/>
              <a:t>FROM Student</a:t>
            </a:r>
            <a:endParaRPr lang="en-US" altLang="zh-CN" sz="2400" dirty="0"/>
          </a:p>
          <a:p>
            <a:pPr eaLnBrk="1" hangingPunct="1">
              <a:buFont typeface="Wingdings" panose="05000000000000000000" pitchFamily="2" charset="2"/>
              <a:buNone/>
            </a:pPr>
            <a:r>
              <a:rPr lang="en-US" altLang="zh-CN" sz="2400" dirty="0"/>
              <a:t>WHERE </a:t>
            </a:r>
            <a:r>
              <a:rPr lang="en-US" altLang="zh-CN" sz="2400" dirty="0" err="1"/>
              <a:t>Smajor</a:t>
            </a:r>
            <a:r>
              <a:rPr lang="en-US" altLang="zh-CN" sz="2400" dirty="0"/>
              <a:t> IN ( '</a:t>
            </a:r>
            <a:r>
              <a:rPr lang="zh-CN" altLang="en-US" sz="2400" dirty="0"/>
              <a:t>计算机科学与技术</a:t>
            </a:r>
            <a:r>
              <a:rPr lang="en-US" altLang="zh-CN" sz="2400" dirty="0"/>
              <a:t>','</a:t>
            </a:r>
            <a:r>
              <a:rPr lang="zh-CN" altLang="en-US" sz="2400" dirty="0"/>
              <a:t>信息安全</a:t>
            </a:r>
            <a:r>
              <a:rPr lang="en-US" altLang="zh-CN" sz="2400" dirty="0"/>
              <a:t>’ );</a:t>
            </a:r>
            <a:endParaRPr lang="en-US" altLang="zh-CN" sz="2400" dirty="0"/>
          </a:p>
          <a:p>
            <a:pPr eaLnBrk="1" hangingPunct="1">
              <a:buFont typeface="Wingdings" panose="05000000000000000000" pitchFamily="2" charset="2"/>
              <a:buNone/>
            </a:pPr>
            <a:endParaRPr lang="en-US" altLang="zh-CN" sz="2400" dirty="0"/>
          </a:p>
          <a:p>
            <a:pPr algn="just" eaLnBrk="1" hangingPunct="1">
              <a:buFont typeface="Wingdings" panose="05000000000000000000" pitchFamily="2" charset="2"/>
              <a:buNone/>
            </a:pPr>
            <a:r>
              <a:rPr lang="en-US" altLang="zh-CN" sz="2400" dirty="0"/>
              <a:t>[</a:t>
            </a:r>
            <a:r>
              <a:rPr lang="zh-CN" altLang="en-US" sz="2400" dirty="0"/>
              <a:t>例</a:t>
            </a:r>
            <a:r>
              <a:rPr lang="en-US" altLang="zh-CN" sz="2400" dirty="0"/>
              <a:t>3.28]</a:t>
            </a:r>
            <a:r>
              <a:rPr lang="zh-CN" altLang="en-US" sz="2400" dirty="0"/>
              <a:t> 查询既不是计算机科学与技术专业也不是信息安全专业学生的姓名和性别</a:t>
            </a:r>
            <a:endParaRPr lang="zh-CN" altLang="en-US" sz="2400" dirty="0"/>
          </a:p>
          <a:p>
            <a:pPr algn="just" eaLnBrk="1" hangingPunct="1">
              <a:buFont typeface="Wingdings" panose="05000000000000000000" pitchFamily="2" charset="2"/>
              <a:buNone/>
            </a:pPr>
            <a:r>
              <a:rPr lang="en-US" altLang="zh-CN" sz="2400" dirty="0"/>
              <a:t>SELECT </a:t>
            </a:r>
            <a:r>
              <a:rPr lang="en-US" altLang="zh-CN" sz="2400" dirty="0" err="1"/>
              <a:t>Sname,Ssex</a:t>
            </a:r>
            <a:endParaRPr lang="en-US" altLang="zh-CN" sz="2400" dirty="0"/>
          </a:p>
          <a:p>
            <a:pPr algn="just" eaLnBrk="1" hangingPunct="1">
              <a:buFont typeface="Wingdings" panose="05000000000000000000" pitchFamily="2" charset="2"/>
              <a:buNone/>
            </a:pPr>
            <a:r>
              <a:rPr lang="en-US" altLang="zh-CN" sz="2400" dirty="0"/>
              <a:t>FROM Student</a:t>
            </a:r>
            <a:endParaRPr lang="en-US" altLang="zh-CN" sz="2400" dirty="0"/>
          </a:p>
          <a:p>
            <a:pPr algn="just" eaLnBrk="1" hangingPunct="1">
              <a:buFont typeface="Wingdings" panose="05000000000000000000" pitchFamily="2" charset="2"/>
              <a:buNone/>
            </a:pPr>
            <a:r>
              <a:rPr lang="en-US" altLang="zh-CN" sz="2400" dirty="0"/>
              <a:t>WHERE </a:t>
            </a:r>
            <a:r>
              <a:rPr lang="en-US" altLang="zh-CN" sz="2400" dirty="0" err="1"/>
              <a:t>Smajor</a:t>
            </a:r>
            <a:r>
              <a:rPr lang="en-US" altLang="zh-CN" sz="2400" dirty="0"/>
              <a:t> NOT IN ( '</a:t>
            </a:r>
            <a:r>
              <a:rPr lang="zh-CN" altLang="en-US" sz="2400" dirty="0"/>
              <a:t>计算机科学与技术</a:t>
            </a:r>
            <a:r>
              <a:rPr lang="en-US" altLang="zh-CN" sz="2400" dirty="0"/>
              <a:t>','</a:t>
            </a:r>
            <a:r>
              <a:rPr lang="zh-CN" altLang="en-US" sz="2400" dirty="0"/>
              <a:t>信息安全</a:t>
            </a:r>
            <a:r>
              <a:rPr lang="en-US" altLang="zh-CN" sz="2400" dirty="0"/>
              <a:t>' );</a:t>
            </a:r>
            <a:endParaRPr lang="en-US" altLang="zh-CN"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eaLnBrk="1" hangingPunct="1"/>
            <a:r>
              <a:rPr lang="zh-CN" altLang="en-US" sz="3600">
                <a:solidFill>
                  <a:schemeClr val="accent6"/>
                </a:solidFill>
              </a:rPr>
              <a:t>④ 字符匹配</a:t>
            </a:r>
            <a:endParaRPr lang="zh-CN" altLang="en-US" sz="3600">
              <a:solidFill>
                <a:schemeClr val="accent6"/>
              </a:solidFill>
            </a:endParaRPr>
          </a:p>
        </p:txBody>
      </p:sp>
      <p:sp>
        <p:nvSpPr>
          <p:cNvPr id="22531" name="Rectangle 3"/>
          <p:cNvSpPr>
            <a:spLocks noGrp="1" noChangeArrowheads="1"/>
          </p:cNvSpPr>
          <p:nvPr>
            <p:ph type="body" idx="4294967295"/>
          </p:nvPr>
        </p:nvSpPr>
        <p:spPr>
          <a:xfrm>
            <a:off x="130810" y="818515"/>
            <a:ext cx="12049760" cy="5591175"/>
          </a:xfrm>
          <a:solidFill>
            <a:schemeClr val="bg1"/>
          </a:solidFill>
        </p:spPr>
        <p:txBody>
          <a:bodyPr/>
          <a:lstStyle/>
          <a:p>
            <a:pPr marL="533400" indent="-533400" algn="just" eaLnBrk="1" hangingPunct="1">
              <a:lnSpc>
                <a:spcPct val="120000"/>
              </a:lnSpc>
              <a:spcBef>
                <a:spcPct val="0"/>
              </a:spcBef>
            </a:pPr>
            <a:r>
              <a:rPr lang="zh-CN" altLang="en-US" sz="3200"/>
              <a:t>谓词： </a:t>
            </a:r>
            <a:r>
              <a:rPr lang="en-US" altLang="zh-CN" sz="3200"/>
              <a:t>[NOT] LIKE  ‘&lt;</a:t>
            </a:r>
            <a:r>
              <a:rPr lang="zh-CN" altLang="en-US" sz="3200"/>
              <a:t>匹配串</a:t>
            </a:r>
            <a:r>
              <a:rPr lang="en-US" altLang="zh-CN" sz="3200"/>
              <a:t>&gt;’  [ESCAPE ‘ &lt;</a:t>
            </a:r>
            <a:r>
              <a:rPr lang="zh-CN" altLang="en-US" sz="3200"/>
              <a:t>换码字符</a:t>
            </a:r>
            <a:r>
              <a:rPr lang="en-US" altLang="zh-CN" sz="3200"/>
              <a:t>&gt;’]</a:t>
            </a:r>
            <a:endParaRPr lang="en-US" altLang="zh-CN" sz="3200"/>
          </a:p>
          <a:p>
            <a:pPr marL="533400" indent="-533400" algn="just" eaLnBrk="1" hangingPunct="1">
              <a:lnSpc>
                <a:spcPct val="120000"/>
              </a:lnSpc>
              <a:spcBef>
                <a:spcPct val="0"/>
              </a:spcBef>
              <a:buNone/>
            </a:pPr>
            <a:r>
              <a:rPr lang="en-US" altLang="zh-CN" sz="3200"/>
              <a:t>      &lt;</a:t>
            </a:r>
            <a:r>
              <a:rPr lang="zh-CN" altLang="en-US" sz="3200"/>
              <a:t>匹配串</a:t>
            </a:r>
            <a:r>
              <a:rPr lang="en-US" altLang="zh-CN" sz="3200"/>
              <a:t>&gt;</a:t>
            </a:r>
            <a:r>
              <a:rPr lang="zh-CN" altLang="en-US" sz="3200"/>
              <a:t>：一个完整的字符串或含有通配符</a:t>
            </a:r>
            <a:r>
              <a:rPr lang="en-US" altLang="zh-CN" sz="3200"/>
              <a:t>%</a:t>
            </a:r>
            <a:r>
              <a:rPr lang="zh-CN" altLang="en-US" sz="3200"/>
              <a:t>和</a:t>
            </a:r>
            <a:r>
              <a:rPr lang="en-US" altLang="zh-CN" sz="3200"/>
              <a:t> _</a:t>
            </a:r>
            <a:endParaRPr lang="en-US" altLang="zh-CN" sz="3200"/>
          </a:p>
          <a:p>
            <a:pPr marL="533400" indent="-533400" algn="just" eaLnBrk="1" hangingPunct="1">
              <a:lnSpc>
                <a:spcPct val="120000"/>
              </a:lnSpc>
              <a:spcBef>
                <a:spcPct val="0"/>
              </a:spcBef>
              <a:buNone/>
            </a:pPr>
            <a:endParaRPr lang="en-US" altLang="zh-CN" sz="3200"/>
          </a:p>
          <a:p>
            <a:pPr marL="803275" lvl="1" indent="-447675" algn="just" eaLnBrk="1" hangingPunct="1">
              <a:lnSpc>
                <a:spcPct val="150000"/>
              </a:lnSpc>
              <a:spcBef>
                <a:spcPct val="0"/>
              </a:spcBef>
            </a:pPr>
            <a:r>
              <a:rPr lang="en-US" altLang="zh-CN" sz="3200"/>
              <a:t>% （</a:t>
            </a:r>
            <a:r>
              <a:rPr lang="zh-CN" altLang="en-US" sz="3200"/>
              <a:t>百分号</a:t>
            </a:r>
            <a:r>
              <a:rPr lang="en-US" altLang="zh-CN" sz="3200"/>
              <a:t>）</a:t>
            </a:r>
            <a:r>
              <a:rPr lang="zh-CN" altLang="en-US" sz="3200"/>
              <a:t>：任意长度（长度可以为</a:t>
            </a:r>
            <a:r>
              <a:rPr lang="en-US" altLang="zh-CN" sz="3200"/>
              <a:t>0</a:t>
            </a:r>
            <a:r>
              <a:rPr lang="zh-CN" altLang="en-US" sz="3200"/>
              <a:t>）的字符串</a:t>
            </a:r>
            <a:endParaRPr lang="en-US" altLang="zh-CN" sz="3200"/>
          </a:p>
          <a:p>
            <a:pPr marL="1203325" lvl="2" indent="-447675" algn="just" eaLnBrk="1" hangingPunct="1">
              <a:lnSpc>
                <a:spcPct val="150000"/>
              </a:lnSpc>
              <a:spcBef>
                <a:spcPct val="0"/>
              </a:spcBef>
              <a:buSzPct val="87000"/>
              <a:buFont typeface="Wingdings" panose="05000000000000000000" pitchFamily="2" charset="2"/>
              <a:buChar char="l"/>
            </a:pPr>
            <a:r>
              <a:rPr lang="zh-CN" altLang="en-US" sz="3200"/>
              <a:t>例如</a:t>
            </a:r>
            <a:r>
              <a:rPr lang="en-US" altLang="zh-CN" sz="3200"/>
              <a:t>a%b</a:t>
            </a:r>
            <a:r>
              <a:rPr lang="zh-CN" altLang="en-US" sz="3200"/>
              <a:t>表示以</a:t>
            </a:r>
            <a:r>
              <a:rPr lang="en-US" altLang="zh-CN" sz="3200"/>
              <a:t>a</a:t>
            </a:r>
            <a:r>
              <a:rPr lang="zh-CN" altLang="en-US" sz="3200"/>
              <a:t>开头，以</a:t>
            </a:r>
            <a:r>
              <a:rPr lang="en-US" altLang="zh-CN" sz="3200"/>
              <a:t>b</a:t>
            </a:r>
            <a:r>
              <a:rPr lang="zh-CN" altLang="en-US" sz="3200"/>
              <a:t>结尾的任意长度的字符串</a:t>
            </a:r>
            <a:endParaRPr lang="en-US" altLang="zh-CN" sz="3200"/>
          </a:p>
          <a:p>
            <a:pPr marL="803275" lvl="1" indent="-447675" algn="just" eaLnBrk="1" hangingPunct="1">
              <a:lnSpc>
                <a:spcPct val="150000"/>
              </a:lnSpc>
              <a:spcBef>
                <a:spcPct val="0"/>
              </a:spcBef>
            </a:pPr>
            <a:r>
              <a:rPr lang="en-US" altLang="zh-CN" sz="3200"/>
              <a:t>_ （</a:t>
            </a:r>
            <a:r>
              <a:rPr lang="zh-CN" altLang="en-US" sz="3200"/>
              <a:t>下横线</a:t>
            </a:r>
            <a:r>
              <a:rPr lang="en-US" altLang="zh-CN" sz="3200"/>
              <a:t>） </a:t>
            </a:r>
            <a:r>
              <a:rPr lang="zh-CN" altLang="en-US" sz="3200"/>
              <a:t>：任意单个字符。</a:t>
            </a:r>
            <a:endParaRPr lang="en-US" altLang="zh-CN" sz="3200"/>
          </a:p>
          <a:p>
            <a:pPr marL="1203325" lvl="2" indent="-447675" algn="just" eaLnBrk="1" hangingPunct="1">
              <a:lnSpc>
                <a:spcPct val="150000"/>
              </a:lnSpc>
              <a:spcBef>
                <a:spcPct val="0"/>
              </a:spcBef>
              <a:buSzPct val="87000"/>
              <a:buFont typeface="Wingdings" panose="05000000000000000000" pitchFamily="2" charset="2"/>
              <a:buChar char="l"/>
            </a:pPr>
            <a:r>
              <a:rPr lang="zh-CN" altLang="en-US" sz="3200"/>
              <a:t>例如</a:t>
            </a:r>
            <a:r>
              <a:rPr lang="en-US" altLang="zh-CN" sz="3200"/>
              <a:t>a_b</a:t>
            </a:r>
            <a:r>
              <a:rPr lang="zh-CN" altLang="en-US" sz="3200"/>
              <a:t>表示以</a:t>
            </a:r>
            <a:r>
              <a:rPr lang="en-US" altLang="zh-CN" sz="3200"/>
              <a:t>a</a:t>
            </a:r>
            <a:r>
              <a:rPr lang="zh-CN" altLang="en-US" sz="3200"/>
              <a:t>开头，以</a:t>
            </a:r>
            <a:r>
              <a:rPr lang="en-US" altLang="zh-CN" sz="3200"/>
              <a:t>b</a:t>
            </a:r>
            <a:r>
              <a:rPr lang="zh-CN" altLang="en-US" sz="3200"/>
              <a:t>结尾的长度为</a:t>
            </a:r>
            <a:r>
              <a:rPr lang="en-US" altLang="zh-CN" sz="3200"/>
              <a:t>3</a:t>
            </a:r>
            <a:r>
              <a:rPr lang="zh-CN" altLang="en-US" sz="3200"/>
              <a:t>的任意字符串</a:t>
            </a:r>
            <a:endParaRPr lang="en-US" altLang="zh-CN" sz="3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idx="4294967295"/>
          </p:nvPr>
        </p:nvSpPr>
        <p:spPr/>
        <p:txBody>
          <a:bodyPr/>
          <a:lstStyle/>
          <a:p>
            <a:pPr eaLnBrk="1" hangingPunct="1"/>
            <a:r>
              <a:rPr lang="zh-CN" altLang="en-US" sz="3600">
                <a:solidFill>
                  <a:schemeClr val="accent6"/>
                </a:solidFill>
              </a:rPr>
              <a:t>字符匹配（续）</a:t>
            </a:r>
            <a:endParaRPr lang="zh-CN" altLang="en-US" sz="3600">
              <a:solidFill>
                <a:schemeClr val="accent6"/>
              </a:solidFill>
            </a:endParaRPr>
          </a:p>
        </p:txBody>
      </p:sp>
      <p:sp>
        <p:nvSpPr>
          <p:cNvPr id="79875" name="内容占位符 2"/>
          <p:cNvSpPr>
            <a:spLocks noGrp="1"/>
          </p:cNvSpPr>
          <p:nvPr>
            <p:ph idx="4294967295"/>
          </p:nvPr>
        </p:nvSpPr>
        <p:spPr>
          <a:xfrm>
            <a:off x="57150" y="821690"/>
            <a:ext cx="12101195" cy="5569585"/>
          </a:xfrm>
          <a:solidFill>
            <a:schemeClr val="bg1"/>
          </a:solidFill>
        </p:spPr>
        <p:txBody>
          <a:bodyPr/>
          <a:lstStyle/>
          <a:p>
            <a:pPr marL="933450" lvl="1" indent="-533400" eaLnBrk="1" hangingPunct="1">
              <a:lnSpc>
                <a:spcPct val="90000"/>
              </a:lnSpc>
            </a:pPr>
            <a:r>
              <a:rPr lang="zh-CN" altLang="en-US" sz="3200" dirty="0"/>
              <a:t>匹配串为固定字符串</a:t>
            </a:r>
            <a:endParaRPr lang="zh-CN" altLang="en-US" sz="3200" dirty="0"/>
          </a:p>
          <a:p>
            <a:pPr marL="533400" indent="-533400" eaLnBrk="1" hangingPunct="1">
              <a:lnSpc>
                <a:spcPct val="90000"/>
              </a:lnSpc>
              <a:buFont typeface="Wingdings" panose="05000000000000000000" pitchFamily="2" charset="2"/>
              <a:buAutoNum type="arabicParenR"/>
            </a:pPr>
            <a:endParaRPr lang="zh-CN" altLang="en-US" sz="3200" dirty="0"/>
          </a:p>
          <a:p>
            <a:pPr marL="933450" lvl="1" indent="-533400" algn="just" eaLnBrk="1" hangingPunct="1">
              <a:lnSpc>
                <a:spcPct val="90000"/>
              </a:lnSpc>
              <a:buNone/>
            </a:pPr>
            <a:r>
              <a:rPr lang="en-US" altLang="zh-CN" sz="3200" dirty="0"/>
              <a:t>[</a:t>
            </a:r>
            <a:r>
              <a:rPr lang="zh-CN" altLang="en-US" sz="3200" dirty="0">
                <a:ea typeface="黑体" panose="02010609060101010101" pitchFamily="49" charset="-122"/>
              </a:rPr>
              <a:t>例</a:t>
            </a:r>
            <a:r>
              <a:rPr lang="en-US" altLang="zh-CN" sz="3200" dirty="0">
                <a:ea typeface="黑体" panose="02010609060101010101" pitchFamily="49" charset="-122"/>
              </a:rPr>
              <a:t>3.</a:t>
            </a:r>
            <a:r>
              <a:rPr lang="en-US" altLang="zh-CN" sz="3200" dirty="0"/>
              <a:t>29]  </a:t>
            </a:r>
            <a:r>
              <a:rPr lang="zh-CN" altLang="en-US" sz="3200" dirty="0"/>
              <a:t>查询学号为</a:t>
            </a:r>
            <a:r>
              <a:rPr lang="en-US" altLang="zh-CN" sz="3200" dirty="0"/>
              <a:t>20180003</a:t>
            </a:r>
            <a:r>
              <a:rPr lang="zh-CN" altLang="en-US" sz="3200" dirty="0"/>
              <a:t>的学生的详细情况</a:t>
            </a:r>
            <a:endParaRPr lang="zh-CN" altLang="en-US" sz="3200" dirty="0"/>
          </a:p>
          <a:p>
            <a:pPr marL="1333500" lvl="2" indent="-419100" algn="just" eaLnBrk="1" hangingPunct="1">
              <a:lnSpc>
                <a:spcPct val="90000"/>
              </a:lnSpc>
              <a:buNone/>
            </a:pPr>
            <a:r>
              <a:rPr lang="zh-CN" altLang="en-US" sz="3200" dirty="0"/>
              <a:t>      </a:t>
            </a:r>
            <a:r>
              <a:rPr lang="en-US" altLang="zh-CN" sz="3200" dirty="0"/>
              <a:t>SELECT *    </a:t>
            </a:r>
            <a:endParaRPr lang="en-US" altLang="zh-CN" sz="3200" dirty="0"/>
          </a:p>
          <a:p>
            <a:pPr marL="1333500" lvl="2" indent="-419100" algn="just" eaLnBrk="1" hangingPunct="1">
              <a:lnSpc>
                <a:spcPct val="90000"/>
              </a:lnSpc>
              <a:buNone/>
            </a:pPr>
            <a:r>
              <a:rPr lang="en-US" altLang="zh-CN" sz="3200" dirty="0"/>
              <a:t>     FROM  Student  </a:t>
            </a:r>
            <a:endParaRPr lang="en-US" altLang="zh-CN" sz="3200" dirty="0"/>
          </a:p>
          <a:p>
            <a:pPr marL="1333500" lvl="2" indent="-419100" algn="just" eaLnBrk="1" hangingPunct="1">
              <a:lnSpc>
                <a:spcPct val="90000"/>
              </a:lnSpc>
              <a:buNone/>
            </a:pPr>
            <a:r>
              <a:rPr lang="en-US" altLang="zh-CN" sz="3200" dirty="0"/>
              <a:t>     WHERE  Sno </a:t>
            </a:r>
            <a:r>
              <a:rPr lang="en-US" altLang="zh-CN" sz="3200" dirty="0">
                <a:solidFill>
                  <a:srgbClr val="FF00FF"/>
                </a:solidFill>
              </a:rPr>
              <a:t>LIKE </a:t>
            </a:r>
            <a:r>
              <a:rPr lang="en-US" altLang="zh-CN" sz="3200" dirty="0"/>
              <a:t>'20180003'</a:t>
            </a:r>
            <a:r>
              <a:rPr lang="zh-CN" altLang="en-US" sz="3200" dirty="0"/>
              <a:t>;</a:t>
            </a:r>
            <a:endParaRPr lang="zh-CN" altLang="en-US" sz="3200" dirty="0"/>
          </a:p>
          <a:p>
            <a:pPr marL="1333500" lvl="2" indent="-419100" algn="just" eaLnBrk="1" hangingPunct="1">
              <a:lnSpc>
                <a:spcPct val="90000"/>
              </a:lnSpc>
              <a:buNone/>
            </a:pPr>
            <a:endParaRPr lang="zh-CN" altLang="en-US" sz="3200" dirty="0"/>
          </a:p>
          <a:p>
            <a:pPr marL="933450" lvl="1" indent="-533400" algn="just" eaLnBrk="1" hangingPunct="1">
              <a:lnSpc>
                <a:spcPct val="90000"/>
              </a:lnSpc>
              <a:buNone/>
            </a:pPr>
            <a:r>
              <a:rPr lang="zh-CN" altLang="en-US" sz="3200" dirty="0"/>
              <a:t>等价于：</a:t>
            </a:r>
            <a:r>
              <a:rPr lang="zh-CN" altLang="en-US" sz="3200" dirty="0"/>
              <a:t> </a:t>
            </a:r>
            <a:endParaRPr lang="zh-CN" altLang="en-US" sz="3200" dirty="0"/>
          </a:p>
          <a:p>
            <a:pPr marL="1333500" lvl="2" indent="-419100" eaLnBrk="1" hangingPunct="1">
              <a:lnSpc>
                <a:spcPct val="90000"/>
              </a:lnSpc>
              <a:buNone/>
            </a:pPr>
            <a:r>
              <a:rPr lang="zh-CN" altLang="en-US" sz="3200" dirty="0"/>
              <a:t>       </a:t>
            </a:r>
            <a:r>
              <a:rPr lang="en-US" altLang="zh-CN" sz="3200" dirty="0"/>
              <a:t>SELECT  * </a:t>
            </a:r>
            <a:endParaRPr lang="en-US" altLang="zh-CN" sz="3200" dirty="0"/>
          </a:p>
          <a:p>
            <a:pPr marL="1333500" lvl="2" indent="-419100" eaLnBrk="1" hangingPunct="1">
              <a:lnSpc>
                <a:spcPct val="90000"/>
              </a:lnSpc>
              <a:buNone/>
            </a:pPr>
            <a:r>
              <a:rPr lang="en-US" altLang="zh-CN" sz="3200" dirty="0"/>
              <a:t>      FROM  Student </a:t>
            </a:r>
            <a:endParaRPr lang="en-US" altLang="zh-CN" sz="3200" dirty="0"/>
          </a:p>
          <a:p>
            <a:pPr marL="1333500" lvl="2" indent="-419100" eaLnBrk="1" hangingPunct="1">
              <a:lnSpc>
                <a:spcPct val="90000"/>
              </a:lnSpc>
              <a:buNone/>
            </a:pPr>
            <a:r>
              <a:rPr lang="en-US" altLang="zh-CN" sz="3200" dirty="0"/>
              <a:t>      WHERE Sno = '20180003'</a:t>
            </a:r>
            <a:r>
              <a:rPr lang="zh-CN" altLang="en-US" sz="3200" dirty="0"/>
              <a:t>;</a:t>
            </a:r>
            <a:endParaRPr lang="zh-CN" alt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en-US" altLang="zh-CN" sz="1800" b="0"/>
          </a:p>
        </p:txBody>
      </p:sp>
      <p:sp>
        <p:nvSpPr>
          <p:cNvPr id="6147" name="Rectangle 2"/>
          <p:cNvSpPr>
            <a:spLocks noGrp="1" noChangeArrowheads="1"/>
          </p:cNvSpPr>
          <p:nvPr>
            <p:ph type="title" idx="4294967295"/>
          </p:nvPr>
        </p:nvSpPr>
        <p:spPr/>
        <p:txBody>
          <a:bodyPr/>
          <a:lstStyle/>
          <a:p>
            <a:pPr eaLnBrk="1" hangingPunct="1"/>
            <a:r>
              <a:rPr lang="zh-CN" altLang="en-US" sz="3600" dirty="0">
                <a:solidFill>
                  <a:schemeClr val="accent6"/>
                </a:solidFill>
              </a:rPr>
              <a:t>第</a:t>
            </a:r>
            <a:r>
              <a:rPr lang="en-US" altLang="zh-CN" sz="3600" dirty="0">
                <a:solidFill>
                  <a:schemeClr val="accent6"/>
                </a:solidFill>
              </a:rPr>
              <a:t>3</a:t>
            </a:r>
            <a:r>
              <a:rPr lang="zh-CN" altLang="en-US" sz="3600" dirty="0">
                <a:solidFill>
                  <a:schemeClr val="accent6"/>
                </a:solidFill>
              </a:rPr>
              <a:t>章</a:t>
            </a:r>
            <a:r>
              <a:rPr lang="zh-CN" altLang="en-US" sz="3600" dirty="0">
                <a:solidFill>
                  <a:schemeClr val="accent6"/>
                </a:solidFill>
                <a:ea typeface="黑体" panose="02010609060101010101" pitchFamily="49" charset="-122"/>
              </a:rPr>
              <a:t>  </a:t>
            </a:r>
            <a:r>
              <a:rPr lang="zh-CN" altLang="en-US" sz="3600" dirty="0">
                <a:solidFill>
                  <a:schemeClr val="accent6"/>
                </a:solidFill>
              </a:rPr>
              <a:t>关系数据库标准语言</a:t>
            </a:r>
            <a:r>
              <a:rPr lang="en-US" altLang="zh-CN" sz="3600" dirty="0">
                <a:solidFill>
                  <a:schemeClr val="accent6"/>
                </a:solidFill>
                <a:ea typeface="黑体" panose="02010609060101010101" pitchFamily="49" charset="-122"/>
              </a:rPr>
              <a:t>SQL</a:t>
            </a:r>
            <a:endParaRPr lang="en-US" altLang="zh-CN" sz="3600" dirty="0">
              <a:solidFill>
                <a:schemeClr val="accent6"/>
              </a:solidFill>
              <a:ea typeface="黑体" panose="02010609060101010101" pitchFamily="49" charset="-122"/>
            </a:endParaRPr>
          </a:p>
        </p:txBody>
      </p:sp>
      <p:sp>
        <p:nvSpPr>
          <p:cNvPr id="6148" name="Rectangle 3"/>
          <p:cNvSpPr>
            <a:spLocks noGrp="1" noChangeArrowheads="1"/>
          </p:cNvSpPr>
          <p:nvPr>
            <p:ph type="body" idx="4294967295"/>
          </p:nvPr>
        </p:nvSpPr>
        <p:spPr>
          <a:xfrm>
            <a:off x="610235" y="885825"/>
            <a:ext cx="11552555" cy="5495925"/>
          </a:xfrm>
          <a:solidFill>
            <a:schemeClr val="bg1"/>
          </a:solidFill>
        </p:spPr>
        <p:txBody>
          <a:bodyPr/>
          <a:lstStyle/>
          <a:p>
            <a:pPr lvl="1" algn="just" eaLnBrk="1" hangingPunct="1">
              <a:lnSpc>
                <a:spcPct val="130000"/>
              </a:lnSpc>
              <a:buFont typeface="Wingdings" panose="05000000000000000000" pitchFamily="2" charset="2"/>
              <a:buNone/>
            </a:pPr>
            <a:r>
              <a:rPr lang="en-US" altLang="zh-CN" sz="3200" dirty="0"/>
              <a:t>3.1 SQL</a:t>
            </a:r>
            <a:r>
              <a:rPr lang="zh-CN" altLang="en-US" sz="3200" dirty="0"/>
              <a:t>概述</a:t>
            </a:r>
            <a:endParaRPr lang="en-US" altLang="zh-CN" sz="3200" dirty="0"/>
          </a:p>
          <a:p>
            <a:pPr lvl="1" algn="just" eaLnBrk="1" hangingPunct="1">
              <a:lnSpc>
                <a:spcPct val="130000"/>
              </a:lnSpc>
              <a:buFont typeface="Wingdings" panose="05000000000000000000" pitchFamily="2" charset="2"/>
              <a:buNone/>
            </a:pPr>
            <a:r>
              <a:rPr lang="en-US" altLang="zh-CN" sz="3200" dirty="0"/>
              <a:t>3.2 </a:t>
            </a:r>
            <a:r>
              <a:rPr lang="zh-CN" altLang="en-US" sz="3200" dirty="0"/>
              <a:t>数据定义</a:t>
            </a:r>
            <a:endParaRPr lang="zh-CN" altLang="en-US" sz="3200" dirty="0"/>
          </a:p>
          <a:p>
            <a:pPr lvl="1" algn="just" eaLnBrk="1" hangingPunct="1">
              <a:lnSpc>
                <a:spcPct val="130000"/>
              </a:lnSpc>
              <a:buFont typeface="Wingdings" panose="05000000000000000000" pitchFamily="2" charset="2"/>
              <a:buNone/>
            </a:pPr>
            <a:r>
              <a:rPr lang="en-US" altLang="zh-CN" sz="3200" dirty="0">
                <a:solidFill>
                  <a:srgbClr val="0066FF"/>
                </a:solidFill>
              </a:rPr>
              <a:t>3.3 </a:t>
            </a:r>
            <a:r>
              <a:rPr lang="zh-CN" altLang="en-US" sz="3200" dirty="0">
                <a:solidFill>
                  <a:srgbClr val="0066FF"/>
                </a:solidFill>
              </a:rPr>
              <a:t>数据查询</a:t>
            </a:r>
            <a:endParaRPr lang="zh-CN" altLang="en-US" sz="3200" dirty="0">
              <a:solidFill>
                <a:srgbClr val="0066FF"/>
              </a:solidFill>
            </a:endParaRPr>
          </a:p>
          <a:p>
            <a:pPr lvl="1" algn="just" eaLnBrk="1" hangingPunct="1">
              <a:lnSpc>
                <a:spcPct val="130000"/>
              </a:lnSpc>
              <a:buFont typeface="Wingdings" panose="05000000000000000000" pitchFamily="2" charset="2"/>
              <a:buNone/>
            </a:pPr>
            <a:r>
              <a:rPr lang="en-US" altLang="zh-CN" sz="3200" dirty="0"/>
              <a:t>3.4 </a:t>
            </a:r>
            <a:r>
              <a:rPr lang="zh-CN" altLang="en-US" sz="3200" dirty="0"/>
              <a:t>数据更新</a:t>
            </a:r>
            <a:endParaRPr lang="zh-CN" altLang="en-US" sz="3200" dirty="0"/>
          </a:p>
          <a:p>
            <a:pPr lvl="1" algn="just" eaLnBrk="1" hangingPunct="1">
              <a:lnSpc>
                <a:spcPct val="130000"/>
              </a:lnSpc>
              <a:buFont typeface="Wingdings" panose="05000000000000000000" pitchFamily="2" charset="2"/>
              <a:buNone/>
            </a:pPr>
            <a:r>
              <a:rPr lang="en-US" altLang="zh-CN" sz="3200" dirty="0"/>
              <a:t>3.5 </a:t>
            </a:r>
            <a:r>
              <a:rPr lang="zh-CN" altLang="en-US" sz="3200" dirty="0"/>
              <a:t>空值的处理</a:t>
            </a:r>
            <a:endParaRPr lang="zh-CN" altLang="en-US" sz="3200" dirty="0"/>
          </a:p>
          <a:p>
            <a:pPr lvl="1" algn="just" eaLnBrk="1" hangingPunct="1">
              <a:lnSpc>
                <a:spcPct val="130000"/>
              </a:lnSpc>
              <a:buFont typeface="Wingdings" panose="05000000000000000000" pitchFamily="2" charset="2"/>
              <a:buNone/>
            </a:pPr>
            <a:r>
              <a:rPr lang="en-US" altLang="zh-CN" sz="3200" dirty="0"/>
              <a:t>3.6 </a:t>
            </a:r>
            <a:r>
              <a:rPr lang="zh-CN" altLang="en-US" sz="3200" dirty="0"/>
              <a:t>视图</a:t>
            </a:r>
            <a:endParaRPr lang="zh-CN" altLang="en-US" sz="3200" dirty="0"/>
          </a:p>
          <a:p>
            <a:pPr lvl="1" algn="just" eaLnBrk="1" hangingPunct="1">
              <a:lnSpc>
                <a:spcPct val="130000"/>
              </a:lnSpc>
              <a:buFont typeface="Wingdings" panose="05000000000000000000" pitchFamily="2" charset="2"/>
              <a:buNone/>
            </a:pPr>
            <a:r>
              <a:rPr lang="zh-CN" altLang="en-US" sz="3200" dirty="0"/>
              <a:t>本章小结</a:t>
            </a:r>
            <a:endParaRPr lang="zh-CN" altLang="en-US"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pPr eaLnBrk="1" hangingPunct="1"/>
            <a:r>
              <a:rPr lang="zh-CN" altLang="en-US" sz="3600">
                <a:solidFill>
                  <a:schemeClr val="accent6"/>
                </a:solidFill>
              </a:rPr>
              <a:t>字符匹配（续）</a:t>
            </a:r>
            <a:endParaRPr lang="zh-CN" altLang="en-US" sz="3600">
              <a:solidFill>
                <a:schemeClr val="accent6"/>
              </a:solidFill>
            </a:endParaRPr>
          </a:p>
        </p:txBody>
      </p:sp>
      <p:sp>
        <p:nvSpPr>
          <p:cNvPr id="24579" name="Rectangle 3"/>
          <p:cNvSpPr>
            <a:spLocks noGrp="1" noChangeArrowheads="1"/>
          </p:cNvSpPr>
          <p:nvPr>
            <p:ph type="body" idx="4294967295"/>
          </p:nvPr>
        </p:nvSpPr>
        <p:spPr>
          <a:xfrm>
            <a:off x="186055" y="882015"/>
            <a:ext cx="11406505" cy="5525770"/>
          </a:xfrm>
          <a:solidFill>
            <a:schemeClr val="bg1"/>
          </a:solidFill>
        </p:spPr>
        <p:txBody>
          <a:bodyPr/>
          <a:lstStyle/>
          <a:p>
            <a:pPr eaLnBrk="1" hangingPunct="1">
              <a:buFont typeface="Wingdings" panose="05000000000000000000" pitchFamily="2" charset="2"/>
              <a:buChar char="n"/>
            </a:pPr>
            <a:r>
              <a:rPr lang="zh-CN" altLang="en-US" sz="2800"/>
              <a:t>匹配串为含通配符的字符串</a:t>
            </a:r>
            <a:endParaRPr lang="zh-CN" altLang="en-US" sz="2800"/>
          </a:p>
          <a:p>
            <a:pPr eaLnBrk="1" hangingPunct="1">
              <a:buFont typeface="Wingdings" panose="05000000000000000000" pitchFamily="2" charset="2"/>
              <a:buNone/>
            </a:pPr>
            <a:r>
              <a:rPr lang="en-US" altLang="zh-CN" sz="2800"/>
              <a:t>[</a:t>
            </a:r>
            <a:r>
              <a:rPr lang="zh-CN" altLang="en-US" sz="2800"/>
              <a:t>例</a:t>
            </a:r>
            <a:r>
              <a:rPr lang="en-US" altLang="zh-CN" sz="2800"/>
              <a:t>3.30]</a:t>
            </a:r>
            <a:r>
              <a:rPr lang="zh-CN" altLang="en-US" sz="2800"/>
              <a:t>查询所有姓刘学生的姓名、学号和性别</a:t>
            </a:r>
            <a:endParaRPr lang="zh-CN" altLang="en-US" sz="2800"/>
          </a:p>
          <a:p>
            <a:pPr lvl="1" eaLnBrk="1" hangingPunct="1">
              <a:buFont typeface="Wingdings" panose="05000000000000000000" pitchFamily="2" charset="2"/>
              <a:buNone/>
            </a:pPr>
            <a:r>
              <a:rPr lang="zh-CN" altLang="en-US" sz="2800"/>
              <a:t>       </a:t>
            </a:r>
            <a:r>
              <a:rPr lang="en-US" altLang="zh-CN" sz="2800"/>
              <a:t>SELECT Sname</a:t>
            </a:r>
            <a:r>
              <a:rPr lang="zh-CN" altLang="en-US" sz="2800"/>
              <a:t>, </a:t>
            </a:r>
            <a:r>
              <a:rPr lang="en-US" altLang="zh-CN" sz="2800"/>
              <a:t>Sno</a:t>
            </a:r>
            <a:r>
              <a:rPr lang="zh-CN" altLang="en-US" sz="2800"/>
              <a:t>, </a:t>
            </a:r>
            <a:r>
              <a:rPr lang="en-US" altLang="zh-CN" sz="2800"/>
              <a:t>Ssex</a:t>
            </a:r>
            <a:endParaRPr lang="en-US" altLang="zh-CN" sz="2800"/>
          </a:p>
          <a:p>
            <a:pPr lvl="1" eaLnBrk="1" hangingPunct="1">
              <a:buFont typeface="Wingdings" panose="05000000000000000000" pitchFamily="2" charset="2"/>
              <a:buNone/>
            </a:pPr>
            <a:r>
              <a:rPr lang="en-US" altLang="zh-CN" sz="2800"/>
              <a:t>      FROM Student</a:t>
            </a:r>
            <a:endParaRPr lang="en-US" altLang="zh-CN" sz="2800"/>
          </a:p>
          <a:p>
            <a:pPr lvl="1" eaLnBrk="1" hangingPunct="1">
              <a:buFont typeface="Wingdings" panose="05000000000000000000" pitchFamily="2" charset="2"/>
              <a:buNone/>
            </a:pPr>
            <a:r>
              <a:rPr lang="en-US" altLang="zh-CN" sz="2800"/>
              <a:t>      WHERE  Sname </a:t>
            </a:r>
            <a:r>
              <a:rPr lang="en-US" altLang="zh-CN" sz="2800">
                <a:solidFill>
                  <a:srgbClr val="FF00FF"/>
                </a:solidFill>
              </a:rPr>
              <a:t>LIKE </a:t>
            </a:r>
            <a:r>
              <a:rPr lang="zh-CN" altLang="en-US" sz="2800">
                <a:solidFill>
                  <a:srgbClr val="FF00FF"/>
                </a:solidFill>
              </a:rPr>
              <a:t>'刘</a:t>
            </a:r>
            <a:r>
              <a:rPr lang="en-US" altLang="zh-CN" sz="2800">
                <a:solidFill>
                  <a:srgbClr val="FF00FF"/>
                </a:solidFill>
              </a:rPr>
              <a:t>%</a:t>
            </a:r>
            <a:r>
              <a:rPr lang="zh-CN" altLang="en-US" sz="2800">
                <a:solidFill>
                  <a:srgbClr val="FF00FF"/>
                </a:solidFill>
              </a:rPr>
              <a:t>'</a:t>
            </a:r>
            <a:r>
              <a:rPr lang="zh-CN" altLang="en-US" sz="2800"/>
              <a:t>;</a:t>
            </a:r>
            <a:endParaRPr lang="zh-CN" altLang="en-US" sz="2800"/>
          </a:p>
          <a:p>
            <a:pPr lvl="1" eaLnBrk="1" hangingPunct="1">
              <a:buFont typeface="Wingdings" panose="05000000000000000000" pitchFamily="2" charset="2"/>
              <a:buNone/>
            </a:pPr>
            <a:endParaRPr lang="zh-CN" altLang="en-US" sz="2800"/>
          </a:p>
          <a:p>
            <a:pPr eaLnBrk="1" hangingPunct="1">
              <a:buFont typeface="Wingdings" panose="05000000000000000000" pitchFamily="2" charset="2"/>
              <a:buNone/>
            </a:pPr>
            <a:r>
              <a:rPr lang="en-US" altLang="zh-CN" sz="2800"/>
              <a:t>[</a:t>
            </a:r>
            <a:r>
              <a:rPr lang="zh-CN" altLang="en-US" sz="2800"/>
              <a:t>例</a:t>
            </a:r>
            <a:r>
              <a:rPr lang="en-US" altLang="zh-CN" sz="2800"/>
              <a:t>3.31]</a:t>
            </a:r>
            <a:r>
              <a:rPr lang="zh-CN" altLang="en-US" sz="2800"/>
              <a:t>查询</a:t>
            </a:r>
            <a:r>
              <a:rPr lang="en-US" altLang="zh-CN" sz="2800"/>
              <a:t>2018</a:t>
            </a:r>
            <a:r>
              <a:rPr lang="zh-CN" altLang="en-US" sz="2800"/>
              <a:t>级学生的学号和姓名</a:t>
            </a:r>
            <a:endParaRPr lang="zh-CN" altLang="en-US" sz="2800"/>
          </a:p>
          <a:p>
            <a:pPr eaLnBrk="1" hangingPunct="1">
              <a:buFont typeface="Wingdings" panose="05000000000000000000" pitchFamily="2" charset="2"/>
              <a:buNone/>
            </a:pPr>
            <a:r>
              <a:rPr lang="en-US" altLang="zh-CN" sz="2800"/>
              <a:t>SELECT Sno,Sname</a:t>
            </a:r>
            <a:endParaRPr lang="en-US" altLang="zh-CN" sz="2800"/>
          </a:p>
          <a:p>
            <a:pPr eaLnBrk="1" hangingPunct="1">
              <a:buFont typeface="Wingdings" panose="05000000000000000000" pitchFamily="2" charset="2"/>
              <a:buNone/>
            </a:pPr>
            <a:r>
              <a:rPr lang="en-US" altLang="zh-CN" sz="2800"/>
              <a:t>FROM Student	</a:t>
            </a:r>
            <a:endParaRPr lang="en-US" altLang="zh-CN" sz="2800"/>
          </a:p>
          <a:p>
            <a:pPr eaLnBrk="1" hangingPunct="1">
              <a:buFont typeface="Wingdings" panose="05000000000000000000" pitchFamily="2" charset="2"/>
              <a:buNone/>
            </a:pPr>
            <a:r>
              <a:rPr lang="en-US" altLang="zh-CN" sz="2800"/>
              <a:t>WHERE Sno LIKE '2018%';     /*</a:t>
            </a:r>
            <a:r>
              <a:rPr lang="zh-CN" altLang="en-US" sz="2800"/>
              <a:t>学号的数据类型是字符，用字符匹配*</a:t>
            </a:r>
            <a:r>
              <a:rPr lang="en-US" altLang="zh-CN" sz="2800"/>
              <a:t>/</a:t>
            </a:r>
            <a:endParaRPr lang="en-US" altLang="zh-CN"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pPr eaLnBrk="1" hangingPunct="1"/>
            <a:r>
              <a:rPr lang="zh-CN" altLang="en-US" sz="3600">
                <a:solidFill>
                  <a:schemeClr val="accent6"/>
                </a:solidFill>
              </a:rPr>
              <a:t>字符匹配（续）</a:t>
            </a:r>
            <a:endParaRPr lang="zh-CN" altLang="en-US" sz="3600">
              <a:solidFill>
                <a:schemeClr val="accent6"/>
              </a:solidFill>
            </a:endParaRPr>
          </a:p>
        </p:txBody>
      </p:sp>
      <p:sp>
        <p:nvSpPr>
          <p:cNvPr id="25603" name="Rectangle 3"/>
          <p:cNvSpPr>
            <a:spLocks noGrp="1" noChangeArrowheads="1"/>
          </p:cNvSpPr>
          <p:nvPr>
            <p:ph type="body" idx="4294967295"/>
          </p:nvPr>
        </p:nvSpPr>
        <p:spPr>
          <a:xfrm>
            <a:off x="103505" y="838200"/>
            <a:ext cx="12063095" cy="5485765"/>
          </a:xfrm>
          <a:solidFill>
            <a:schemeClr val="bg1"/>
          </a:solidFill>
        </p:spPr>
        <p:txBody>
          <a:bodyPr/>
          <a:lstStyle/>
          <a:p>
            <a:pPr eaLnBrk="1" hangingPunct="1">
              <a:buFont typeface="Wingdings" panose="05000000000000000000" pitchFamily="2" charset="2"/>
              <a:buNone/>
            </a:pPr>
            <a:r>
              <a:rPr lang="en-US" altLang="zh-CN" sz="2800" dirty="0"/>
              <a:t>[</a:t>
            </a:r>
            <a:r>
              <a:rPr lang="zh-CN" altLang="en-US" sz="2800" dirty="0"/>
              <a:t>例</a:t>
            </a:r>
            <a:r>
              <a:rPr lang="en-US" altLang="zh-CN" sz="2800" dirty="0"/>
              <a:t>3.32]</a:t>
            </a:r>
            <a:r>
              <a:rPr lang="zh-CN" altLang="en-US" sz="2800" dirty="0"/>
              <a:t> 查询课程号为</a:t>
            </a:r>
            <a:r>
              <a:rPr lang="en-US" altLang="zh-CN" sz="2800" dirty="0"/>
              <a:t>81</a:t>
            </a:r>
            <a:r>
              <a:rPr lang="zh-CN" altLang="en-US" sz="2800" dirty="0"/>
              <a:t>开头，最后一位是</a:t>
            </a:r>
            <a:r>
              <a:rPr lang="en-US" altLang="zh-CN" sz="2800" dirty="0"/>
              <a:t>6</a:t>
            </a:r>
            <a:r>
              <a:rPr lang="zh-CN" altLang="en-US" sz="2800" dirty="0"/>
              <a:t>的课程名称和课程号</a:t>
            </a:r>
            <a:endParaRPr lang="zh-CN" altLang="en-US" sz="2800" dirty="0"/>
          </a:p>
          <a:p>
            <a:pPr eaLnBrk="1" hangingPunct="1">
              <a:buFont typeface="Wingdings" panose="05000000000000000000" pitchFamily="2" charset="2"/>
              <a:buNone/>
            </a:pPr>
            <a:r>
              <a:rPr lang="en-US" altLang="zh-CN" sz="2800" dirty="0"/>
              <a:t>		SELECT </a:t>
            </a:r>
            <a:r>
              <a:rPr lang="en-US" altLang="zh-CN" sz="2800" dirty="0" err="1"/>
              <a:t>Cname,Cno</a:t>
            </a:r>
            <a:r>
              <a:rPr lang="en-US" altLang="zh-CN" sz="2800" dirty="0"/>
              <a:t> </a:t>
            </a:r>
            <a:endParaRPr lang="en-US" altLang="zh-CN" sz="2800" dirty="0"/>
          </a:p>
          <a:p>
            <a:pPr eaLnBrk="1" hangingPunct="1">
              <a:buFont typeface="Wingdings" panose="05000000000000000000" pitchFamily="2" charset="2"/>
              <a:buNone/>
            </a:pPr>
            <a:r>
              <a:rPr lang="en-US" altLang="zh-CN" sz="2800" dirty="0"/>
              <a:t>		FROM Course </a:t>
            </a:r>
            <a:endParaRPr lang="en-US" altLang="zh-CN" sz="2800" dirty="0"/>
          </a:p>
          <a:p>
            <a:pPr eaLnBrk="1" hangingPunct="1">
              <a:buFont typeface="Wingdings" panose="05000000000000000000" pitchFamily="2" charset="2"/>
              <a:buNone/>
            </a:pPr>
            <a:r>
              <a:rPr lang="en-US" altLang="zh-CN" sz="2800" dirty="0"/>
              <a:t>		WHERE </a:t>
            </a:r>
            <a:r>
              <a:rPr lang="en-US" altLang="zh-CN" sz="2800" dirty="0" err="1"/>
              <a:t>Cno</a:t>
            </a:r>
            <a:r>
              <a:rPr lang="en-US" altLang="zh-CN" sz="2800" dirty="0"/>
              <a:t> LIKE ‘81_ _6’;</a:t>
            </a:r>
            <a:endParaRPr lang="en-US" altLang="zh-CN" sz="2800" dirty="0"/>
          </a:p>
          <a:p>
            <a:pPr eaLnBrk="1" hangingPunct="1">
              <a:buFont typeface="Wingdings" panose="05000000000000000000" pitchFamily="2" charset="2"/>
              <a:buNone/>
            </a:pPr>
            <a:r>
              <a:rPr lang="en-US" altLang="zh-CN" sz="2800" dirty="0"/>
              <a:t>		             /* </a:t>
            </a:r>
            <a:r>
              <a:rPr lang="zh-CN" altLang="en-US" sz="2800" dirty="0"/>
              <a:t>注意课程关系中课程号为固定长度，占</a:t>
            </a:r>
            <a:r>
              <a:rPr lang="en-US" altLang="zh-CN" sz="2800" dirty="0"/>
              <a:t>5</a:t>
            </a:r>
            <a:r>
              <a:rPr lang="zh-CN" altLang="en-US" sz="2800" dirty="0"/>
              <a:t>个字符大小 *</a:t>
            </a:r>
            <a:r>
              <a:rPr lang="en-US" altLang="zh-CN" sz="2800" dirty="0"/>
              <a:t>/</a:t>
            </a:r>
            <a:endParaRPr lang="en-US" altLang="zh-CN" sz="2800" dirty="0"/>
          </a:p>
          <a:p>
            <a:pPr lvl="1" eaLnBrk="1" hangingPunct="1">
              <a:buFont typeface="Wingdings" panose="05000000000000000000" pitchFamily="2" charset="2"/>
              <a:buNone/>
            </a:pPr>
            <a:r>
              <a:rPr lang="zh-CN" altLang="en-US" sz="2800" dirty="0"/>
              <a:t>  </a:t>
            </a:r>
            <a:endParaRPr lang="zh-CN" altLang="en-US" sz="2800" dirty="0"/>
          </a:p>
          <a:p>
            <a:pPr eaLnBrk="1" hangingPunct="1">
              <a:buFont typeface="Wingdings" panose="05000000000000000000" pitchFamily="2" charset="2"/>
              <a:buNone/>
            </a:pPr>
            <a:r>
              <a:rPr lang="en-US" altLang="zh-CN" sz="2800" dirty="0"/>
              <a:t>[</a:t>
            </a:r>
            <a:r>
              <a:rPr lang="zh-CN" altLang="en-US" sz="2800" dirty="0"/>
              <a:t>例</a:t>
            </a:r>
            <a:r>
              <a:rPr lang="en-US" altLang="zh-CN" sz="2800" dirty="0"/>
              <a:t>3.33]  </a:t>
            </a:r>
            <a:r>
              <a:rPr lang="zh-CN" altLang="en-US" sz="2800" dirty="0"/>
              <a:t>查询所有不姓刘的学生姓名、学号和性别</a:t>
            </a:r>
            <a:endParaRPr lang="zh-CN" altLang="en-US" sz="2800" dirty="0"/>
          </a:p>
          <a:p>
            <a:pPr lvl="1" eaLnBrk="1" hangingPunct="1">
              <a:buFont typeface="Wingdings" panose="05000000000000000000" pitchFamily="2" charset="2"/>
              <a:buNone/>
            </a:pPr>
            <a:r>
              <a:rPr lang="zh-CN" altLang="en-US" sz="2800" dirty="0"/>
              <a:t>      </a:t>
            </a:r>
            <a:r>
              <a:rPr lang="en-US" altLang="zh-CN" sz="2800" dirty="0"/>
              <a:t>SELECT </a:t>
            </a:r>
            <a:r>
              <a:rPr lang="en-US" altLang="zh-CN" sz="2800" dirty="0" err="1"/>
              <a:t>Sname</a:t>
            </a:r>
            <a:r>
              <a:rPr lang="zh-CN" altLang="en-US" sz="2800" dirty="0"/>
              <a:t>, </a:t>
            </a:r>
            <a:r>
              <a:rPr lang="en-US" altLang="zh-CN" sz="2800" dirty="0"/>
              <a:t>Sno</a:t>
            </a:r>
            <a:r>
              <a:rPr lang="zh-CN" altLang="en-US" sz="2800" dirty="0"/>
              <a:t>, </a:t>
            </a:r>
            <a:r>
              <a:rPr lang="en-US" altLang="zh-CN" sz="2800" dirty="0" err="1"/>
              <a:t>Ssex</a:t>
            </a:r>
            <a:endParaRPr lang="en-US" altLang="zh-CN" sz="2800" dirty="0"/>
          </a:p>
          <a:p>
            <a:pPr lvl="1" eaLnBrk="1" hangingPunct="1">
              <a:buFont typeface="Wingdings" panose="05000000000000000000" pitchFamily="2" charset="2"/>
              <a:buNone/>
            </a:pPr>
            <a:r>
              <a:rPr lang="en-US" altLang="zh-CN" sz="2800" dirty="0"/>
              <a:t>      FROM     Student</a:t>
            </a:r>
            <a:endParaRPr lang="en-US" altLang="zh-CN" sz="2800" dirty="0"/>
          </a:p>
          <a:p>
            <a:pPr lvl="1" eaLnBrk="1" hangingPunct="1">
              <a:buFont typeface="Wingdings" panose="05000000000000000000" pitchFamily="2" charset="2"/>
              <a:buNone/>
            </a:pPr>
            <a:r>
              <a:rPr lang="en-US" altLang="zh-CN" sz="2800" dirty="0"/>
              <a:t>      WHERE  </a:t>
            </a:r>
            <a:r>
              <a:rPr lang="en-US" altLang="zh-CN" sz="2800" dirty="0" err="1"/>
              <a:t>Sname</a:t>
            </a:r>
            <a:r>
              <a:rPr lang="en-US" altLang="zh-CN" sz="2800" dirty="0"/>
              <a:t> </a:t>
            </a:r>
            <a:r>
              <a:rPr lang="en-US" altLang="zh-CN" sz="2800" dirty="0">
                <a:solidFill>
                  <a:srgbClr val="FF00FF"/>
                </a:solidFill>
              </a:rPr>
              <a:t>NOT LIKE '</a:t>
            </a:r>
            <a:r>
              <a:rPr lang="zh-CN" altLang="en-US" sz="2800" dirty="0">
                <a:solidFill>
                  <a:srgbClr val="FF00FF"/>
                </a:solidFill>
              </a:rPr>
              <a:t>刘</a:t>
            </a:r>
            <a:r>
              <a:rPr lang="en-US" altLang="zh-CN" sz="2800" dirty="0">
                <a:solidFill>
                  <a:srgbClr val="FF00FF"/>
                </a:solidFill>
              </a:rPr>
              <a:t>%'</a:t>
            </a:r>
            <a:r>
              <a:rPr lang="zh-CN" altLang="en-US" sz="2800" dirty="0"/>
              <a:t>;</a:t>
            </a:r>
            <a:endParaRPr lang="zh-CN" altLang="en-US" sz="2800" dirty="0"/>
          </a:p>
          <a:p>
            <a:pPr eaLnBrk="1" hangingPunct="1">
              <a:buFont typeface="Wingdings" panose="05000000000000000000" pitchFamily="2" charset="2"/>
              <a:buNone/>
            </a:pPr>
            <a:endParaRPr lang="zh-CN" alt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eaLnBrk="1" hangingPunct="1"/>
            <a:r>
              <a:rPr lang="zh-CN" altLang="en-US" sz="3600">
                <a:solidFill>
                  <a:schemeClr val="accent6"/>
                </a:solidFill>
              </a:rPr>
              <a:t>字符匹配（续）</a:t>
            </a:r>
            <a:endParaRPr lang="zh-CN" altLang="en-US" sz="3600">
              <a:solidFill>
                <a:schemeClr val="accent6"/>
              </a:solidFill>
            </a:endParaRPr>
          </a:p>
        </p:txBody>
      </p:sp>
      <p:sp>
        <p:nvSpPr>
          <p:cNvPr id="27651" name="Rectangle 3"/>
          <p:cNvSpPr>
            <a:spLocks noGrp="1" noChangeArrowheads="1"/>
          </p:cNvSpPr>
          <p:nvPr>
            <p:ph type="body" idx="4294967295"/>
          </p:nvPr>
        </p:nvSpPr>
        <p:spPr>
          <a:xfrm>
            <a:off x="608965" y="857250"/>
            <a:ext cx="11203940" cy="5550535"/>
          </a:xfrm>
          <a:solidFill>
            <a:schemeClr val="bg1"/>
          </a:solidFill>
        </p:spPr>
        <p:txBody>
          <a:bodyPr/>
          <a:lstStyle/>
          <a:p>
            <a:pPr eaLnBrk="1" hangingPunct="1">
              <a:lnSpc>
                <a:spcPct val="80000"/>
              </a:lnSpc>
              <a:buFont typeface="Wingdings" panose="05000000000000000000" pitchFamily="2" charset="2"/>
              <a:buChar char="n"/>
            </a:pPr>
            <a:r>
              <a:rPr lang="en-US" altLang="zh-CN" sz="3200"/>
              <a:t> </a:t>
            </a:r>
            <a:r>
              <a:rPr lang="zh-CN" altLang="en-US" sz="3200"/>
              <a:t>使用换码字符将通配符转义为普通字符</a:t>
            </a:r>
            <a:endParaRPr lang="zh-CN" altLang="en-US" sz="3200"/>
          </a:p>
          <a:p>
            <a:pPr eaLnBrk="1" hangingPunct="1">
              <a:lnSpc>
                <a:spcPct val="80000"/>
              </a:lnSpc>
              <a:buFont typeface="Wingdings" panose="05000000000000000000" pitchFamily="2" charset="2"/>
              <a:buNone/>
            </a:pPr>
            <a:r>
              <a:rPr lang="zh-CN" altLang="en-US" sz="3200"/>
              <a:t> </a:t>
            </a:r>
            <a:endParaRPr lang="zh-CN" altLang="en-US" sz="3200"/>
          </a:p>
          <a:p>
            <a:pPr eaLnBrk="1" hangingPunct="1">
              <a:lnSpc>
                <a:spcPct val="80000"/>
              </a:lnSpc>
              <a:buFont typeface="Wingdings" panose="05000000000000000000" pitchFamily="2" charset="2"/>
              <a:buNone/>
            </a:pPr>
            <a:r>
              <a:rPr lang="zh-CN" altLang="en-US" sz="3200"/>
              <a:t> </a:t>
            </a:r>
            <a:r>
              <a:rPr lang="en-US" altLang="zh-CN" sz="3200"/>
              <a:t>[</a:t>
            </a:r>
            <a:r>
              <a:rPr lang="zh-CN" altLang="en-US" sz="3200"/>
              <a:t>例</a:t>
            </a:r>
            <a:r>
              <a:rPr lang="en-US" altLang="zh-CN" sz="3200"/>
              <a:t>3.34]  </a:t>
            </a:r>
            <a:r>
              <a:rPr lang="zh-CN" altLang="en-US" sz="3200"/>
              <a:t>查询</a:t>
            </a:r>
            <a:r>
              <a:rPr lang="en-US" altLang="zh-CN" sz="3200"/>
              <a:t>DB_Design</a:t>
            </a:r>
            <a:r>
              <a:rPr lang="zh-CN" altLang="en-US" sz="3200"/>
              <a:t>课程的课程号和学分</a:t>
            </a:r>
            <a:endParaRPr lang="zh-CN" altLang="en-US" sz="3200"/>
          </a:p>
          <a:p>
            <a:pPr eaLnBrk="1" hangingPunct="1">
              <a:lnSpc>
                <a:spcPct val="80000"/>
              </a:lnSpc>
              <a:buFont typeface="Wingdings" panose="05000000000000000000" pitchFamily="2" charset="2"/>
              <a:buNone/>
            </a:pPr>
            <a:r>
              <a:rPr lang="zh-CN" altLang="en-US" sz="3200"/>
              <a:t>      </a:t>
            </a:r>
            <a:r>
              <a:rPr lang="en-US" altLang="zh-CN" sz="3200"/>
              <a:t>SELECT Cno</a:t>
            </a:r>
            <a:r>
              <a:rPr lang="zh-CN" altLang="en-US" sz="3200"/>
              <a:t>，</a:t>
            </a:r>
            <a:r>
              <a:rPr lang="en-US" altLang="zh-CN" sz="3200"/>
              <a:t>Ccredit</a:t>
            </a:r>
            <a:endParaRPr lang="en-US" altLang="zh-CN" sz="3200"/>
          </a:p>
          <a:p>
            <a:pPr eaLnBrk="1" hangingPunct="1">
              <a:lnSpc>
                <a:spcPct val="80000"/>
              </a:lnSpc>
              <a:buFont typeface="Wingdings" panose="05000000000000000000" pitchFamily="2" charset="2"/>
              <a:buNone/>
            </a:pPr>
            <a:r>
              <a:rPr lang="en-US" altLang="zh-CN" sz="3200"/>
              <a:t>      FROM     Course</a:t>
            </a:r>
            <a:endParaRPr lang="en-US" altLang="zh-CN" sz="3200"/>
          </a:p>
          <a:p>
            <a:pPr eaLnBrk="1" hangingPunct="1">
              <a:lnSpc>
                <a:spcPct val="80000"/>
              </a:lnSpc>
              <a:buFont typeface="Wingdings" panose="05000000000000000000" pitchFamily="2" charset="2"/>
              <a:buNone/>
            </a:pPr>
            <a:r>
              <a:rPr lang="en-US" altLang="zh-CN" sz="3200"/>
              <a:t>      WHERE  Cname LIKE 'DB</a:t>
            </a:r>
            <a:r>
              <a:rPr lang="en-US" altLang="zh-CN" sz="3200">
                <a:solidFill>
                  <a:srgbClr val="852121"/>
                </a:solidFill>
              </a:rPr>
              <a:t>\</a:t>
            </a:r>
            <a:r>
              <a:rPr lang="en-US" altLang="zh-CN" sz="3200"/>
              <a:t>_Design' </a:t>
            </a:r>
            <a:r>
              <a:rPr lang="en-US" altLang="zh-CN" sz="3200">
                <a:solidFill>
                  <a:srgbClr val="FF00FF"/>
                </a:solidFill>
              </a:rPr>
              <a:t>ESCAPE '\ ‘ </a:t>
            </a:r>
            <a:r>
              <a:rPr lang="zh-CN" altLang="en-US" sz="3200"/>
              <a:t>;</a:t>
            </a:r>
            <a:endParaRPr lang="en-US" altLang="zh-CN" sz="3200"/>
          </a:p>
          <a:p>
            <a:pPr eaLnBrk="1" hangingPunct="1">
              <a:lnSpc>
                <a:spcPct val="80000"/>
              </a:lnSpc>
              <a:buFont typeface="Wingdings" panose="05000000000000000000" pitchFamily="2" charset="2"/>
              <a:buNone/>
            </a:pPr>
            <a:endParaRPr lang="zh-CN" altLang="en-US" sz="3200"/>
          </a:p>
          <a:p>
            <a:pPr eaLnBrk="1" hangingPunct="1">
              <a:lnSpc>
                <a:spcPct val="80000"/>
              </a:lnSpc>
              <a:buFont typeface="Wingdings" panose="05000000000000000000" pitchFamily="2" charset="2"/>
              <a:buNone/>
            </a:pPr>
            <a:r>
              <a:rPr lang="zh-CN" altLang="en-US" sz="3200"/>
              <a:t> </a:t>
            </a:r>
            <a:r>
              <a:rPr lang="en-US" altLang="zh-CN" sz="3200"/>
              <a:t>[</a:t>
            </a:r>
            <a:r>
              <a:rPr lang="zh-CN" altLang="en-US" sz="3200"/>
              <a:t>例</a:t>
            </a:r>
            <a:r>
              <a:rPr lang="en-US" altLang="zh-CN" sz="3200"/>
              <a:t>3.35]</a:t>
            </a:r>
            <a:r>
              <a:rPr lang="zh-CN" altLang="en-US" sz="3200"/>
              <a:t> 查询以“</a:t>
            </a:r>
            <a:r>
              <a:rPr lang="en-US" altLang="zh-CN" sz="3200"/>
              <a:t>DB_”</a:t>
            </a:r>
            <a:r>
              <a:rPr lang="zh-CN" altLang="en-US" sz="3200"/>
              <a:t>开头，且倒数第三个字符为 </a:t>
            </a:r>
            <a:r>
              <a:rPr lang="en-US" altLang="zh-CN" sz="3200"/>
              <a:t>i</a:t>
            </a:r>
            <a:r>
              <a:rPr lang="zh-CN" altLang="en-US" sz="3200"/>
              <a:t>的课程的详细情况。</a:t>
            </a:r>
            <a:endParaRPr lang="zh-CN" altLang="en-US" sz="3200"/>
          </a:p>
          <a:p>
            <a:pPr eaLnBrk="1" hangingPunct="1">
              <a:lnSpc>
                <a:spcPct val="80000"/>
              </a:lnSpc>
              <a:buFont typeface="Wingdings" panose="05000000000000000000" pitchFamily="2" charset="2"/>
              <a:buNone/>
            </a:pPr>
            <a:r>
              <a:rPr lang="en-US" altLang="zh-CN" sz="3200"/>
              <a:t>SELECT *</a:t>
            </a:r>
            <a:endParaRPr lang="en-US" altLang="zh-CN" sz="3200"/>
          </a:p>
          <a:p>
            <a:pPr eaLnBrk="1" hangingPunct="1">
              <a:lnSpc>
                <a:spcPct val="80000"/>
              </a:lnSpc>
              <a:buFont typeface="Wingdings" panose="05000000000000000000" pitchFamily="2" charset="2"/>
              <a:buNone/>
            </a:pPr>
            <a:r>
              <a:rPr lang="en-US" altLang="zh-CN" sz="3200"/>
              <a:t>FROM Course </a:t>
            </a:r>
            <a:endParaRPr lang="en-US" altLang="zh-CN" sz="3200"/>
          </a:p>
          <a:p>
            <a:pPr eaLnBrk="1" hangingPunct="1">
              <a:lnSpc>
                <a:spcPct val="80000"/>
              </a:lnSpc>
              <a:buFont typeface="Wingdings" panose="05000000000000000000" pitchFamily="2" charset="2"/>
              <a:buNone/>
            </a:pPr>
            <a:r>
              <a:rPr lang="en-US" altLang="zh-CN" sz="3200"/>
              <a:t>WHERE Cname LIKE 'DB</a:t>
            </a:r>
            <a:r>
              <a:rPr lang="zh-CN" altLang="en-US" sz="3200"/>
              <a:t>＼</a:t>
            </a:r>
            <a:r>
              <a:rPr lang="en-US" altLang="zh-CN" sz="3200"/>
              <a:t>_%i_ _' ESCAPE '</a:t>
            </a:r>
            <a:r>
              <a:rPr lang="zh-CN" altLang="en-US" sz="3200"/>
              <a:t>＼</a:t>
            </a:r>
            <a:r>
              <a:rPr lang="en-US" altLang="zh-CN" sz="3200"/>
              <a:t>’;</a:t>
            </a:r>
            <a:endParaRPr lang="en-US" altLang="zh-CN" sz="3200"/>
          </a:p>
          <a:p>
            <a:pPr eaLnBrk="1" hangingPunct="1">
              <a:lnSpc>
                <a:spcPct val="80000"/>
              </a:lnSpc>
              <a:buFont typeface="Wingdings" panose="05000000000000000000" pitchFamily="2" charset="2"/>
              <a:buNone/>
            </a:pPr>
            <a:endParaRPr lang="en-US" altLang="zh-CN" sz="3200">
              <a:solidFill>
                <a:srgbClr val="009999"/>
              </a:solidFill>
            </a:endParaRPr>
          </a:p>
          <a:p>
            <a:pPr eaLnBrk="1" hangingPunct="1">
              <a:lnSpc>
                <a:spcPct val="80000"/>
              </a:lnSpc>
              <a:buFont typeface="Wingdings" panose="05000000000000000000" pitchFamily="2" charset="2"/>
              <a:buChar char="n"/>
            </a:pPr>
            <a:r>
              <a:rPr lang="zh-CN" altLang="en-US" sz="3200">
                <a:solidFill>
                  <a:srgbClr val="009999"/>
                </a:solidFill>
              </a:rPr>
              <a:t>ESCAPE '＼' 表示“ ＼” 为换码字符</a:t>
            </a:r>
            <a:endParaRPr lang="en-US" altLang="zh-CN" sz="3200"/>
          </a:p>
          <a:p>
            <a:pPr eaLnBrk="1" hangingPunct="1">
              <a:lnSpc>
                <a:spcPct val="80000"/>
              </a:lnSpc>
              <a:buFont typeface="Wingdings" panose="05000000000000000000" pitchFamily="2" charset="2"/>
              <a:buChar char="n"/>
            </a:pPr>
            <a:r>
              <a:rPr lang="zh-CN" altLang="en-US" sz="3200"/>
              <a:t>第一个</a:t>
            </a:r>
            <a:r>
              <a:rPr lang="en-US" altLang="zh-CN" sz="3200"/>
              <a:t>_</a:t>
            </a:r>
            <a:r>
              <a:rPr lang="zh-CN" altLang="en-US" sz="3200"/>
              <a:t>前面有换码字符＼，</a:t>
            </a:r>
            <a:r>
              <a:rPr lang="zh-CN" altLang="zh-CN" sz="3200">
                <a:latin typeface="Times New Roman" panose="02020603050405020304" pitchFamily="18" charset="0"/>
                <a:cs typeface="Times New Roman" panose="02020603050405020304" pitchFamily="18" charset="0"/>
              </a:rPr>
              <a:t>被转义为普通的</a:t>
            </a:r>
            <a:r>
              <a:rPr lang="en-US" altLang="zh-CN" sz="3200">
                <a:latin typeface="Times New Roman" panose="02020603050405020304" pitchFamily="18" charset="0"/>
              </a:rPr>
              <a:t>_</a:t>
            </a:r>
            <a:r>
              <a:rPr lang="zh-CN" altLang="zh-CN" sz="3200">
                <a:latin typeface="Times New Roman" panose="02020603050405020304" pitchFamily="18" charset="0"/>
                <a:cs typeface="Times New Roman" panose="02020603050405020304" pitchFamily="18" charset="0"/>
              </a:rPr>
              <a:t>字符</a:t>
            </a:r>
            <a:endParaRPr lang="en-US" altLang="zh-CN" sz="320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Char char="n"/>
            </a:pPr>
            <a:r>
              <a:rPr lang="en-US" altLang="zh-CN" sz="3200"/>
              <a:t>i</a:t>
            </a:r>
            <a:r>
              <a:rPr lang="zh-CN" altLang="en-US" sz="3200"/>
              <a:t>后面的两个</a:t>
            </a:r>
            <a:r>
              <a:rPr lang="en-US" altLang="zh-CN" sz="3200"/>
              <a:t>_ </a:t>
            </a:r>
            <a:r>
              <a:rPr lang="zh-CN" altLang="en-US" sz="3200"/>
              <a:t>的前面均没有换码字符＼，仍作为通配符</a:t>
            </a:r>
            <a:endParaRPr lang="zh-CN" altLang="en-US" sz="3200"/>
          </a:p>
          <a:p>
            <a:pPr eaLnBrk="1" hangingPunct="1">
              <a:lnSpc>
                <a:spcPct val="80000"/>
              </a:lnSpc>
              <a:buFont typeface="Wingdings" panose="05000000000000000000" pitchFamily="2" charset="2"/>
              <a:buNone/>
            </a:pPr>
            <a:endParaRPr lang="zh-CN" altLang="en-US" sz="3200">
              <a:solidFill>
                <a:srgbClr val="852121"/>
              </a:solidFill>
            </a:endParaRPr>
          </a:p>
          <a:p>
            <a:pPr eaLnBrk="1" hangingPunct="1">
              <a:lnSpc>
                <a:spcPct val="80000"/>
              </a:lnSpc>
              <a:buFont typeface="Wingdings" panose="05000000000000000000" pitchFamily="2" charset="2"/>
              <a:buNone/>
            </a:pPr>
            <a:r>
              <a:rPr lang="zh-CN" altLang="en-US" sz="3200"/>
              <a:t> </a:t>
            </a:r>
            <a:r>
              <a:rPr lang="zh-CN" altLang="en-US" sz="3200">
                <a:solidFill>
                  <a:srgbClr val="009999"/>
                </a:solidFill>
              </a:rPr>
              <a:t> </a:t>
            </a:r>
            <a:endParaRPr lang="zh-CN" altLang="en-US" sz="3200">
              <a:solidFill>
                <a:srgbClr val="00999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p:txBody>
          <a:bodyPr/>
          <a:lstStyle/>
          <a:p>
            <a:pPr eaLnBrk="1" hangingPunct="1"/>
            <a:r>
              <a:rPr lang="zh-CN" altLang="en-US" sz="3600">
                <a:solidFill>
                  <a:schemeClr val="accent6"/>
                </a:solidFill>
              </a:rPr>
              <a:t>⑤</a:t>
            </a:r>
            <a:r>
              <a:rPr lang="en-US" altLang="zh-CN" sz="3600">
                <a:solidFill>
                  <a:schemeClr val="accent6"/>
                </a:solidFill>
              </a:rPr>
              <a:t> </a:t>
            </a:r>
            <a:r>
              <a:rPr lang="zh-CN" altLang="en-US" sz="3600">
                <a:solidFill>
                  <a:schemeClr val="accent6"/>
                </a:solidFill>
              </a:rPr>
              <a:t>涉及空值的查询</a:t>
            </a:r>
            <a:endParaRPr lang="zh-CN" altLang="en-US" sz="3600">
              <a:solidFill>
                <a:schemeClr val="accent6"/>
              </a:solidFill>
            </a:endParaRPr>
          </a:p>
        </p:txBody>
      </p:sp>
      <p:sp>
        <p:nvSpPr>
          <p:cNvPr id="27651" name="Rectangle 3"/>
          <p:cNvSpPr>
            <a:spLocks noGrp="1" noChangeArrowheads="1"/>
          </p:cNvSpPr>
          <p:nvPr>
            <p:ph type="body" idx="4294967295"/>
          </p:nvPr>
        </p:nvSpPr>
        <p:spPr>
          <a:xfrm>
            <a:off x="64135" y="812800"/>
            <a:ext cx="11974830" cy="5597525"/>
          </a:xfrm>
          <a:solidFill>
            <a:schemeClr val="bg1"/>
          </a:solidFill>
        </p:spPr>
        <p:txBody>
          <a:bodyPr/>
          <a:lstStyle/>
          <a:p>
            <a:pPr lvl="1" eaLnBrk="1" hangingPunct="1">
              <a:lnSpc>
                <a:spcPct val="120000"/>
              </a:lnSpc>
              <a:spcBef>
                <a:spcPct val="0"/>
              </a:spcBef>
              <a:buFont typeface="Wingdings" panose="05000000000000000000" pitchFamily="2" charset="2"/>
              <a:buChar char="v"/>
            </a:pPr>
            <a:r>
              <a:rPr lang="zh-CN" altLang="en-US" sz="2800"/>
              <a:t>谓词： </a:t>
            </a:r>
            <a:r>
              <a:rPr lang="en-US" altLang="zh-CN" sz="2800"/>
              <a:t>IS NULL </a:t>
            </a:r>
            <a:r>
              <a:rPr lang="zh-CN" altLang="en-US" sz="2800"/>
              <a:t>或 </a:t>
            </a:r>
            <a:r>
              <a:rPr lang="en-US" altLang="zh-CN" sz="2800"/>
              <a:t>IS NOT NULL</a:t>
            </a:r>
            <a:endParaRPr lang="en-US" altLang="zh-CN" sz="2800"/>
          </a:p>
          <a:p>
            <a:pPr lvl="2" eaLnBrk="1" hangingPunct="1">
              <a:lnSpc>
                <a:spcPct val="120000"/>
              </a:lnSpc>
              <a:spcBef>
                <a:spcPct val="0"/>
              </a:spcBef>
              <a:buFont typeface="Wingdings" panose="05000000000000000000" pitchFamily="2" charset="2"/>
              <a:buChar char="n"/>
            </a:pPr>
            <a:r>
              <a:rPr lang="en-US" altLang="zh-CN" sz="2800"/>
              <a:t> “IS” </a:t>
            </a:r>
            <a:r>
              <a:rPr lang="zh-CN" altLang="en-US" sz="2800"/>
              <a:t>不能用 “</a:t>
            </a:r>
            <a:r>
              <a:rPr lang="en-US" altLang="zh-CN" sz="2800"/>
              <a:t>=” </a:t>
            </a:r>
            <a:r>
              <a:rPr lang="zh-CN" altLang="en-US" sz="2800"/>
              <a:t>代替</a:t>
            </a:r>
            <a:endParaRPr lang="zh-CN" altLang="en-US" sz="2800"/>
          </a:p>
          <a:p>
            <a:pPr eaLnBrk="1" hangingPunct="1">
              <a:lnSpc>
                <a:spcPct val="120000"/>
              </a:lnSpc>
              <a:spcBef>
                <a:spcPct val="0"/>
              </a:spcBef>
              <a:buFont typeface="Wingdings" panose="05000000000000000000" pitchFamily="2" charset="2"/>
              <a:buNone/>
            </a:pPr>
            <a:r>
              <a:rPr lang="en-US" altLang="zh-CN" sz="2800"/>
              <a:t>    [</a:t>
            </a:r>
            <a:r>
              <a:rPr lang="zh-CN" altLang="en-US" sz="2800"/>
              <a:t>例</a:t>
            </a:r>
            <a:r>
              <a:rPr lang="en-US" altLang="zh-CN" sz="2800"/>
              <a:t>3.36]</a:t>
            </a:r>
            <a:r>
              <a:rPr lang="zh-CN" altLang="en-US" sz="2800"/>
              <a:t>某些学生选修课程后没有参加考试，有选课记录，但没有考试成绩。查询缺少成绩的学生的学号和相应的课程号。</a:t>
            </a:r>
            <a:endParaRPr lang="zh-CN" altLang="en-US" sz="2800"/>
          </a:p>
          <a:p>
            <a:pPr eaLnBrk="1" hangingPunct="1">
              <a:lnSpc>
                <a:spcPct val="120000"/>
              </a:lnSpc>
              <a:spcBef>
                <a:spcPct val="0"/>
              </a:spcBef>
              <a:buFont typeface="Wingdings" panose="05000000000000000000" pitchFamily="2" charset="2"/>
              <a:buNone/>
            </a:pPr>
            <a:r>
              <a:rPr lang="en-US" altLang="zh-CN" sz="2800"/>
              <a:t>		</a:t>
            </a:r>
            <a:r>
              <a:rPr lang="en-US" altLang="zh-CN" sz="2800"/>
              <a:t>SELECT Sno,Cno</a:t>
            </a:r>
            <a:endParaRPr lang="en-US" altLang="zh-CN" sz="2800"/>
          </a:p>
          <a:p>
            <a:pPr eaLnBrk="1" hangingPunct="1">
              <a:lnSpc>
                <a:spcPct val="120000"/>
              </a:lnSpc>
              <a:spcBef>
                <a:spcPct val="0"/>
              </a:spcBef>
              <a:buFont typeface="Wingdings" panose="05000000000000000000" pitchFamily="2" charset="2"/>
              <a:buNone/>
            </a:pPr>
            <a:r>
              <a:rPr lang="en-US" altLang="zh-CN" sz="2800"/>
              <a:t>		FROM SC</a:t>
            </a:r>
            <a:endParaRPr lang="en-US" altLang="zh-CN" sz="2800"/>
          </a:p>
          <a:p>
            <a:pPr eaLnBrk="1" hangingPunct="1">
              <a:lnSpc>
                <a:spcPct val="120000"/>
              </a:lnSpc>
              <a:spcBef>
                <a:spcPct val="0"/>
              </a:spcBef>
              <a:buFont typeface="Wingdings" panose="05000000000000000000" pitchFamily="2" charset="2"/>
              <a:buNone/>
            </a:pPr>
            <a:r>
              <a:rPr lang="en-US" altLang="zh-CN" sz="2800"/>
              <a:t>		WHERE Grade IS NULL;  	 /*</a:t>
            </a:r>
            <a:r>
              <a:rPr lang="zh-CN" altLang="en-US" sz="2800"/>
              <a:t>分数</a:t>
            </a:r>
            <a:r>
              <a:rPr lang="en-US" altLang="zh-CN" sz="2800"/>
              <a:t>Grade</a:t>
            </a:r>
            <a:r>
              <a:rPr lang="zh-CN" altLang="en-US" sz="2800"/>
              <a:t>是空值*</a:t>
            </a:r>
            <a:r>
              <a:rPr lang="en-US" altLang="zh-CN" sz="2800"/>
              <a:t>/</a:t>
            </a:r>
            <a:endParaRPr lang="en-US" altLang="zh-CN" sz="2800"/>
          </a:p>
          <a:p>
            <a:pPr lvl="1" eaLnBrk="1" hangingPunct="1">
              <a:lnSpc>
                <a:spcPct val="120000"/>
              </a:lnSpc>
              <a:spcBef>
                <a:spcPct val="0"/>
              </a:spcBef>
              <a:buFont typeface="Wingdings" panose="05000000000000000000" pitchFamily="2" charset="2"/>
              <a:buNone/>
            </a:pPr>
            <a:r>
              <a:rPr lang="en-US" altLang="zh-CN" sz="2800"/>
              <a:t>[</a:t>
            </a:r>
            <a:r>
              <a:rPr lang="zh-CN" altLang="en-US" sz="2800"/>
              <a:t>例</a:t>
            </a:r>
            <a:r>
              <a:rPr lang="en-US" altLang="zh-CN" sz="2800"/>
              <a:t>3.37]  </a:t>
            </a:r>
            <a:r>
              <a:rPr lang="zh-CN" altLang="en-US" sz="2800"/>
              <a:t>查所有有成绩的学生学号和课程号</a:t>
            </a:r>
            <a:endParaRPr lang="zh-CN" altLang="en-US" sz="2800"/>
          </a:p>
          <a:p>
            <a:pPr lvl="1" eaLnBrk="1" hangingPunct="1">
              <a:lnSpc>
                <a:spcPct val="120000"/>
              </a:lnSpc>
              <a:spcBef>
                <a:spcPct val="0"/>
              </a:spcBef>
              <a:buFont typeface="Wingdings" panose="05000000000000000000" pitchFamily="2" charset="2"/>
              <a:buNone/>
            </a:pPr>
            <a:r>
              <a:rPr lang="zh-CN" altLang="en-US" sz="2800"/>
              <a:t>      </a:t>
            </a:r>
            <a:r>
              <a:rPr lang="en-US" altLang="zh-CN" sz="2800"/>
              <a:t>SELECT Sno</a:t>
            </a:r>
            <a:r>
              <a:rPr lang="zh-CN" altLang="en-US" sz="2800"/>
              <a:t>，</a:t>
            </a:r>
            <a:r>
              <a:rPr lang="en-US" altLang="zh-CN" sz="2800"/>
              <a:t>Cno</a:t>
            </a:r>
            <a:endParaRPr lang="en-US" altLang="zh-CN" sz="2800"/>
          </a:p>
          <a:p>
            <a:pPr lvl="1" eaLnBrk="1" hangingPunct="1">
              <a:lnSpc>
                <a:spcPct val="120000"/>
              </a:lnSpc>
              <a:spcBef>
                <a:spcPct val="0"/>
              </a:spcBef>
              <a:buFont typeface="Wingdings" panose="05000000000000000000" pitchFamily="2" charset="2"/>
              <a:buNone/>
            </a:pPr>
            <a:r>
              <a:rPr lang="en-US" altLang="zh-CN" sz="2800"/>
              <a:t>      FROM     SC</a:t>
            </a:r>
            <a:endParaRPr lang="en-US" altLang="zh-CN" sz="2800"/>
          </a:p>
          <a:p>
            <a:pPr lvl="1" eaLnBrk="1" hangingPunct="1">
              <a:lnSpc>
                <a:spcPct val="120000"/>
              </a:lnSpc>
              <a:spcBef>
                <a:spcPct val="0"/>
              </a:spcBef>
              <a:buFont typeface="Wingdings" panose="05000000000000000000" pitchFamily="2" charset="2"/>
              <a:buNone/>
            </a:pPr>
            <a:r>
              <a:rPr lang="en-US" altLang="zh-CN" sz="2800"/>
              <a:t>      WHERE  Grade IS NOT NULL</a:t>
            </a:r>
            <a:r>
              <a:rPr lang="zh-CN" altLang="en-US" sz="2800"/>
              <a:t>;</a:t>
            </a:r>
            <a:endParaRPr lang="zh-CN" altLang="en-US" sz="2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pPr eaLnBrk="1" hangingPunct="1"/>
            <a:r>
              <a:rPr lang="zh-CN" altLang="en-US" sz="3600">
                <a:solidFill>
                  <a:schemeClr val="accent6"/>
                </a:solidFill>
              </a:rPr>
              <a:t>⑥多重条件查询</a:t>
            </a:r>
            <a:endParaRPr lang="zh-CN" altLang="en-US" sz="3600">
              <a:solidFill>
                <a:schemeClr val="accent6"/>
              </a:solidFill>
            </a:endParaRPr>
          </a:p>
        </p:txBody>
      </p:sp>
      <p:sp>
        <p:nvSpPr>
          <p:cNvPr id="28675" name="Rectangle 3"/>
          <p:cNvSpPr>
            <a:spLocks noGrp="1" noChangeArrowheads="1"/>
          </p:cNvSpPr>
          <p:nvPr>
            <p:ph type="body" idx="4294967295"/>
          </p:nvPr>
        </p:nvSpPr>
        <p:spPr>
          <a:xfrm>
            <a:off x="88900" y="901700"/>
            <a:ext cx="11782425" cy="5472430"/>
          </a:xfrm>
          <a:solidFill>
            <a:schemeClr val="bg1"/>
          </a:solidFill>
        </p:spPr>
        <p:txBody>
          <a:bodyPr/>
          <a:lstStyle/>
          <a:p>
            <a:pPr eaLnBrk="1" hangingPunct="1"/>
            <a:r>
              <a:rPr lang="zh-CN" altLang="en-US" sz="2800" dirty="0"/>
              <a:t>逻辑运算符：</a:t>
            </a:r>
            <a:r>
              <a:rPr lang="en-US" altLang="zh-CN" sz="2800" dirty="0"/>
              <a:t>AND</a:t>
            </a:r>
            <a:r>
              <a:rPr lang="zh-CN" altLang="en-US" sz="2800" dirty="0"/>
              <a:t>和 </a:t>
            </a:r>
            <a:r>
              <a:rPr lang="en-US" altLang="zh-CN" sz="2800" dirty="0"/>
              <a:t>OR</a:t>
            </a:r>
            <a:r>
              <a:rPr lang="zh-CN" altLang="en-US" sz="2800" dirty="0"/>
              <a:t>来连接多个查询条件</a:t>
            </a:r>
            <a:endParaRPr lang="zh-CN" altLang="en-US" sz="2800" dirty="0"/>
          </a:p>
          <a:p>
            <a:pPr lvl="2" eaLnBrk="1" hangingPunct="1">
              <a:buFont typeface="Wingdings" panose="05000000000000000000" pitchFamily="2" charset="2"/>
              <a:buChar char="n"/>
            </a:pPr>
            <a:r>
              <a:rPr lang="zh-CN" altLang="en-US" sz="2800" dirty="0"/>
              <a:t> </a:t>
            </a:r>
            <a:r>
              <a:rPr lang="en-US" altLang="zh-CN" sz="2800" dirty="0"/>
              <a:t>AND</a:t>
            </a:r>
            <a:r>
              <a:rPr lang="zh-CN" altLang="en-US" sz="2800" dirty="0"/>
              <a:t>的优先级高于</a:t>
            </a:r>
            <a:r>
              <a:rPr lang="en-US" altLang="zh-CN" sz="2800" dirty="0"/>
              <a:t>OR</a:t>
            </a:r>
            <a:r>
              <a:rPr lang="zh-CN" altLang="en-US" sz="2800" dirty="0"/>
              <a:t>，可以用括号改变优先级</a:t>
            </a:r>
            <a:endParaRPr lang="zh-CN" altLang="en-US" sz="2800" dirty="0"/>
          </a:p>
          <a:p>
            <a:pPr eaLnBrk="1" hangingPunct="1">
              <a:buFont typeface="Wingdings" panose="05000000000000000000" pitchFamily="2" charset="2"/>
              <a:buNone/>
            </a:pPr>
            <a:r>
              <a:rPr lang="en-US" altLang="zh-CN" sz="2800" dirty="0"/>
              <a:t>[</a:t>
            </a:r>
            <a:r>
              <a:rPr lang="zh-CN" altLang="en-US" sz="2800" dirty="0"/>
              <a:t>例</a:t>
            </a:r>
            <a:r>
              <a:rPr lang="en-US" altLang="zh-CN" sz="2800" dirty="0"/>
              <a:t>3.38]</a:t>
            </a:r>
            <a:r>
              <a:rPr lang="zh-CN" altLang="en-US" sz="2800" dirty="0"/>
              <a:t> 查询主修计算机科学与技术专业</a:t>
            </a:r>
            <a:r>
              <a:rPr lang="en-US" altLang="zh-CN" sz="2800" dirty="0"/>
              <a:t>2000</a:t>
            </a:r>
            <a:r>
              <a:rPr lang="zh-CN" altLang="en-US" sz="2800" dirty="0"/>
              <a:t>年（包括</a:t>
            </a:r>
            <a:r>
              <a:rPr lang="en-US" altLang="zh-CN" sz="2800" dirty="0"/>
              <a:t>2000</a:t>
            </a:r>
            <a:r>
              <a:rPr lang="zh-CN" altLang="en-US" sz="2800" dirty="0"/>
              <a:t>年）以后出生的学生学号、姓名和性别。</a:t>
            </a:r>
            <a:endParaRPr lang="zh-CN" altLang="en-US" sz="2800" dirty="0"/>
          </a:p>
          <a:p>
            <a:pPr eaLnBrk="1" hangingPunct="1">
              <a:buFont typeface="Wingdings" panose="05000000000000000000" pitchFamily="2" charset="2"/>
              <a:buNone/>
            </a:pPr>
            <a:r>
              <a:rPr lang="en-US" altLang="zh-CN" sz="2800" dirty="0"/>
              <a:t>		SELECT </a:t>
            </a:r>
            <a:r>
              <a:rPr lang="en-US" altLang="zh-CN" sz="2800" dirty="0" err="1"/>
              <a:t>Sno,Sname,Ssex</a:t>
            </a:r>
            <a:endParaRPr lang="en-US" altLang="zh-CN" sz="2800" dirty="0"/>
          </a:p>
          <a:p>
            <a:pPr eaLnBrk="1" hangingPunct="1">
              <a:buFont typeface="Wingdings" panose="05000000000000000000" pitchFamily="2" charset="2"/>
              <a:buNone/>
            </a:pPr>
            <a:r>
              <a:rPr lang="en-US" altLang="zh-CN" sz="2800" dirty="0"/>
              <a:t>		FROM Student</a:t>
            </a:r>
            <a:endParaRPr lang="en-US" altLang="zh-CN" sz="2800" dirty="0"/>
          </a:p>
          <a:p>
            <a:pPr eaLnBrk="1" hangingPunct="1">
              <a:buFont typeface="Wingdings" panose="05000000000000000000" pitchFamily="2" charset="2"/>
              <a:buNone/>
            </a:pPr>
            <a:r>
              <a:rPr lang="en-US" altLang="zh-CN" sz="2800" dirty="0"/>
              <a:t>		WHERE </a:t>
            </a:r>
            <a:r>
              <a:rPr lang="en-US" altLang="zh-CN" sz="2800" dirty="0" err="1"/>
              <a:t>Smajor</a:t>
            </a:r>
            <a:r>
              <a:rPr lang="en-US" altLang="zh-CN" sz="2800" dirty="0"/>
              <a:t>='</a:t>
            </a:r>
            <a:r>
              <a:rPr lang="zh-CN" altLang="en-US" sz="2800" dirty="0"/>
              <a:t>计算机科学与技术</a:t>
            </a:r>
            <a:r>
              <a:rPr lang="en-US" altLang="zh-CN" sz="2800" dirty="0"/>
              <a:t>' AND extract(year from </a:t>
            </a:r>
            <a:r>
              <a:rPr lang="en-US" altLang="zh-CN" sz="2800" dirty="0" err="1"/>
              <a:t>Sbirthdate</a:t>
            </a:r>
            <a:r>
              <a:rPr lang="en-US" altLang="zh-CN" sz="2800" dirty="0"/>
              <a:t>)&gt;=2000; </a:t>
            </a:r>
            <a:endParaRPr lang="en-US" altLang="zh-CN" sz="2800" dirty="0"/>
          </a:p>
          <a:p>
            <a:pPr eaLnBrk="1" hangingPunct="1">
              <a:buFont typeface="Wingdings" panose="05000000000000000000" pitchFamily="2" charset="2"/>
              <a:buNone/>
            </a:pPr>
            <a:r>
              <a:rPr lang="zh-CN" altLang="en-US" sz="2800" dirty="0"/>
              <a:t> 例</a:t>
            </a:r>
            <a:r>
              <a:rPr lang="en-US" altLang="zh-CN" sz="2800" dirty="0"/>
              <a:t>3.27</a:t>
            </a:r>
            <a:r>
              <a:rPr lang="zh-CN" altLang="en-US" sz="2800" dirty="0"/>
              <a:t>中的</a:t>
            </a:r>
            <a:r>
              <a:rPr lang="en-US" altLang="zh-CN" sz="2800" dirty="0"/>
              <a:t>IN</a:t>
            </a:r>
            <a:r>
              <a:rPr lang="zh-CN" altLang="en-US" sz="2800" dirty="0"/>
              <a:t>谓词实际上是多个</a:t>
            </a:r>
            <a:r>
              <a:rPr lang="en-US" altLang="zh-CN" sz="2800" dirty="0"/>
              <a:t>OR</a:t>
            </a:r>
            <a:r>
              <a:rPr lang="zh-CN" altLang="en-US" sz="2800" dirty="0"/>
              <a:t>运算符的缩写：</a:t>
            </a:r>
            <a:endParaRPr lang="zh-CN" altLang="en-US" sz="2800" dirty="0"/>
          </a:p>
          <a:p>
            <a:pPr eaLnBrk="1" hangingPunct="1">
              <a:buFont typeface="Wingdings" panose="05000000000000000000" pitchFamily="2" charset="2"/>
              <a:buNone/>
            </a:pPr>
            <a:r>
              <a:rPr lang="en-US" altLang="zh-CN" sz="2800" dirty="0"/>
              <a:t>		SELECT </a:t>
            </a:r>
            <a:r>
              <a:rPr lang="en-US" altLang="zh-CN" sz="2800" dirty="0" err="1"/>
              <a:t>Sname,Ssex</a:t>
            </a:r>
            <a:endParaRPr lang="en-US" altLang="zh-CN" sz="2800" dirty="0"/>
          </a:p>
          <a:p>
            <a:pPr eaLnBrk="1" hangingPunct="1">
              <a:buFont typeface="Wingdings" panose="05000000000000000000" pitchFamily="2" charset="2"/>
              <a:buNone/>
            </a:pPr>
            <a:r>
              <a:rPr lang="en-US" altLang="zh-CN" sz="2800" dirty="0"/>
              <a:t>		FROM Student</a:t>
            </a:r>
            <a:endParaRPr lang="en-US" altLang="zh-CN" sz="2800" dirty="0"/>
          </a:p>
          <a:p>
            <a:pPr eaLnBrk="1" hangingPunct="1">
              <a:buFont typeface="Wingdings" panose="05000000000000000000" pitchFamily="2" charset="2"/>
              <a:buNone/>
            </a:pPr>
            <a:r>
              <a:rPr lang="en-US" altLang="zh-CN" sz="2800" dirty="0"/>
              <a:t>		WHERE </a:t>
            </a:r>
            <a:r>
              <a:rPr lang="en-US" altLang="zh-CN" sz="2800" dirty="0" err="1"/>
              <a:t>Smajor</a:t>
            </a:r>
            <a:r>
              <a:rPr lang="en-US" altLang="zh-CN" sz="2800" dirty="0"/>
              <a:t>='</a:t>
            </a:r>
            <a:r>
              <a:rPr lang="zh-CN" altLang="en-US" sz="2800" dirty="0"/>
              <a:t>计算机科学与技术</a:t>
            </a:r>
            <a:r>
              <a:rPr lang="en-US" altLang="zh-CN" sz="2800" dirty="0"/>
              <a:t>' OR </a:t>
            </a:r>
            <a:r>
              <a:rPr lang="en-US" altLang="zh-CN" sz="2800" dirty="0" err="1"/>
              <a:t>Smajor</a:t>
            </a:r>
            <a:r>
              <a:rPr lang="en-US" altLang="zh-CN" sz="2800" dirty="0"/>
              <a:t>='</a:t>
            </a:r>
            <a:r>
              <a:rPr lang="zh-CN" altLang="en-US" sz="2800" dirty="0"/>
              <a:t>信息安全</a:t>
            </a:r>
            <a:r>
              <a:rPr lang="en-US" altLang="zh-CN" sz="2800" dirty="0"/>
              <a:t>';</a:t>
            </a:r>
            <a:endParaRPr lang="en-US" altLang="zh-CN" sz="2800" dirty="0"/>
          </a:p>
          <a:p>
            <a:pPr lvl="2" eaLnBrk="1" hangingPunct="1">
              <a:lnSpc>
                <a:spcPct val="140000"/>
              </a:lnSpc>
            </a:pPr>
            <a:endParaRPr lang="zh-CN" alt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p:txBody>
          <a:bodyPr/>
          <a:lstStyle/>
          <a:p>
            <a:pPr eaLnBrk="1" hangingPunct="1"/>
            <a:r>
              <a:rPr lang="en-US" altLang="zh-CN" sz="3600">
                <a:solidFill>
                  <a:schemeClr val="accent6"/>
                </a:solidFill>
              </a:rPr>
              <a:t>3.3.1  </a:t>
            </a:r>
            <a:r>
              <a:rPr lang="zh-CN" altLang="en-US" sz="3600">
                <a:solidFill>
                  <a:schemeClr val="accent6"/>
                </a:solidFill>
              </a:rPr>
              <a:t>单表查询 </a:t>
            </a:r>
            <a:endParaRPr lang="zh-CN" altLang="en-US" sz="3600">
              <a:solidFill>
                <a:schemeClr val="accent6"/>
              </a:solidFill>
            </a:endParaRPr>
          </a:p>
        </p:txBody>
      </p:sp>
      <p:sp>
        <p:nvSpPr>
          <p:cNvPr id="29699" name="Rectangle 3"/>
          <p:cNvSpPr>
            <a:spLocks noGrp="1" noChangeArrowheads="1"/>
          </p:cNvSpPr>
          <p:nvPr>
            <p:ph type="body" idx="4294967295"/>
          </p:nvPr>
        </p:nvSpPr>
        <p:spPr>
          <a:xfrm>
            <a:off x="875030" y="884555"/>
            <a:ext cx="11289665" cy="5507990"/>
          </a:xfrm>
          <a:solidFill>
            <a:schemeClr val="bg1"/>
          </a:solidFill>
        </p:spPr>
        <p:txBody>
          <a:bodyPr/>
          <a:lstStyle/>
          <a:p>
            <a:pPr algn="just" eaLnBrk="1" hangingPunct="1">
              <a:lnSpc>
                <a:spcPct val="130000"/>
              </a:lnSpc>
            </a:pPr>
            <a:r>
              <a:rPr lang="zh-CN" altLang="en-US" sz="3200" dirty="0"/>
              <a:t>查询仅涉及一个表：</a:t>
            </a:r>
            <a:endParaRPr lang="zh-CN" altLang="en-US" sz="3200" dirty="0"/>
          </a:p>
          <a:p>
            <a:pPr lvl="1" algn="just" eaLnBrk="1" hangingPunct="1">
              <a:lnSpc>
                <a:spcPct val="160000"/>
              </a:lnSpc>
              <a:buFont typeface="Wingdings" panose="05000000000000000000" pitchFamily="2" charset="2"/>
              <a:buNone/>
            </a:pPr>
            <a:r>
              <a:rPr lang="en-US" altLang="zh-CN" sz="3200" dirty="0"/>
              <a:t>1.</a:t>
            </a:r>
            <a:r>
              <a:rPr lang="zh-CN" altLang="en-US" sz="3200" dirty="0"/>
              <a:t>选择表中的若干列</a:t>
            </a:r>
            <a:endParaRPr lang="zh-CN" altLang="en-US" sz="3200" dirty="0"/>
          </a:p>
          <a:p>
            <a:pPr lvl="1" algn="just" eaLnBrk="1" hangingPunct="1">
              <a:lnSpc>
                <a:spcPct val="160000"/>
              </a:lnSpc>
              <a:buFont typeface="Wingdings" panose="05000000000000000000" pitchFamily="2" charset="2"/>
              <a:buNone/>
            </a:pPr>
            <a:r>
              <a:rPr lang="en-US" altLang="zh-CN" sz="3200" dirty="0"/>
              <a:t>2.</a:t>
            </a:r>
            <a:r>
              <a:rPr lang="zh-CN" altLang="en-US" sz="3200" dirty="0"/>
              <a:t>选择表中的若干元组</a:t>
            </a:r>
            <a:endParaRPr lang="zh-CN" altLang="en-US" sz="3200" dirty="0"/>
          </a:p>
          <a:p>
            <a:pPr lvl="1" algn="just" eaLnBrk="1" hangingPunct="1">
              <a:lnSpc>
                <a:spcPct val="160000"/>
              </a:lnSpc>
              <a:buFont typeface="Wingdings" panose="05000000000000000000" pitchFamily="2" charset="2"/>
              <a:buNone/>
            </a:pPr>
            <a:r>
              <a:rPr lang="en-US" altLang="zh-CN" sz="3200" dirty="0">
                <a:solidFill>
                  <a:srgbClr val="7030A0"/>
                </a:solidFill>
              </a:rPr>
              <a:t>3.ORDER BY</a:t>
            </a:r>
            <a:r>
              <a:rPr lang="zh-CN" altLang="en-US" sz="3200" dirty="0">
                <a:solidFill>
                  <a:srgbClr val="7030A0"/>
                </a:solidFill>
              </a:rPr>
              <a:t>子句</a:t>
            </a:r>
            <a:endParaRPr lang="zh-CN" altLang="en-US" sz="3200" dirty="0">
              <a:solidFill>
                <a:srgbClr val="7030A0"/>
              </a:solidFill>
            </a:endParaRPr>
          </a:p>
          <a:p>
            <a:pPr lvl="1" algn="just" eaLnBrk="1" hangingPunct="1">
              <a:lnSpc>
                <a:spcPct val="160000"/>
              </a:lnSpc>
              <a:buFont typeface="Wingdings" panose="05000000000000000000" pitchFamily="2" charset="2"/>
              <a:buNone/>
            </a:pPr>
            <a:r>
              <a:rPr lang="en-US" altLang="zh-CN" sz="3200" dirty="0"/>
              <a:t>4.</a:t>
            </a:r>
            <a:r>
              <a:rPr lang="zh-CN" altLang="en-US" sz="3200" dirty="0"/>
              <a:t>聚集函数</a:t>
            </a:r>
            <a:endParaRPr lang="zh-CN" altLang="en-US" sz="3200" dirty="0"/>
          </a:p>
          <a:p>
            <a:pPr lvl="1" algn="just" eaLnBrk="1" hangingPunct="1">
              <a:lnSpc>
                <a:spcPct val="160000"/>
              </a:lnSpc>
              <a:buFont typeface="Wingdings" panose="05000000000000000000" pitchFamily="2" charset="2"/>
              <a:buNone/>
            </a:pPr>
            <a:r>
              <a:rPr lang="en-US" altLang="zh-CN" sz="3200" dirty="0"/>
              <a:t>5.GROUP BY</a:t>
            </a:r>
            <a:r>
              <a:rPr lang="zh-CN" altLang="en-US" sz="3200" dirty="0"/>
              <a:t>子句</a:t>
            </a:r>
            <a:endParaRPr lang="en-US" altLang="zh-CN" sz="3200" dirty="0"/>
          </a:p>
          <a:p>
            <a:pPr lvl="1" algn="just" eaLnBrk="1" hangingPunct="1">
              <a:lnSpc>
                <a:spcPct val="160000"/>
              </a:lnSpc>
              <a:buFont typeface="Wingdings" panose="05000000000000000000" pitchFamily="2" charset="2"/>
              <a:buNone/>
            </a:pPr>
            <a:r>
              <a:rPr lang="en-US" altLang="zh-CN" sz="3200" dirty="0"/>
              <a:t>6.LIMIT</a:t>
            </a:r>
            <a:r>
              <a:rPr lang="zh-CN" altLang="en-US" sz="3200" dirty="0"/>
              <a:t>子句</a:t>
            </a:r>
            <a:endParaRPr lang="zh-CN" altLang="en-US" sz="3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p:txBody>
          <a:bodyPr/>
          <a:lstStyle/>
          <a:p>
            <a:pPr eaLnBrk="1" hangingPunct="1"/>
            <a:r>
              <a:rPr lang="en-US" altLang="zh-CN" sz="3600">
                <a:solidFill>
                  <a:schemeClr val="accent6"/>
                </a:solidFill>
              </a:rPr>
              <a:t>3.ORDER BY</a:t>
            </a:r>
            <a:r>
              <a:rPr lang="zh-CN" altLang="en-US" sz="3600">
                <a:solidFill>
                  <a:schemeClr val="accent6"/>
                </a:solidFill>
              </a:rPr>
              <a:t>子句 </a:t>
            </a:r>
            <a:endParaRPr lang="zh-CN" altLang="en-US" sz="3600">
              <a:solidFill>
                <a:schemeClr val="accent6"/>
              </a:solidFill>
            </a:endParaRPr>
          </a:p>
        </p:txBody>
      </p:sp>
      <p:sp>
        <p:nvSpPr>
          <p:cNvPr id="30723" name="Rectangle 3"/>
          <p:cNvSpPr>
            <a:spLocks noGrp="1" noChangeArrowheads="1"/>
          </p:cNvSpPr>
          <p:nvPr>
            <p:ph type="body" idx="4294967295"/>
          </p:nvPr>
        </p:nvSpPr>
        <p:spPr>
          <a:xfrm>
            <a:off x="95250" y="836930"/>
            <a:ext cx="11711940" cy="5535930"/>
          </a:xfrm>
          <a:solidFill>
            <a:schemeClr val="bg1"/>
          </a:solidFill>
        </p:spPr>
        <p:txBody>
          <a:bodyPr/>
          <a:lstStyle/>
          <a:p>
            <a:pPr algn="just" eaLnBrk="1" hangingPunct="1">
              <a:lnSpc>
                <a:spcPct val="150000"/>
              </a:lnSpc>
            </a:pPr>
            <a:r>
              <a:rPr lang="en-US" altLang="zh-CN" sz="3200"/>
              <a:t>ORDER BY</a:t>
            </a:r>
            <a:r>
              <a:rPr lang="zh-CN" altLang="en-US" sz="3200"/>
              <a:t>子句</a:t>
            </a:r>
            <a:endParaRPr lang="zh-CN" altLang="en-US" sz="3200"/>
          </a:p>
          <a:p>
            <a:pPr lvl="1" algn="just" eaLnBrk="1" hangingPunct="1">
              <a:lnSpc>
                <a:spcPct val="150000"/>
              </a:lnSpc>
            </a:pPr>
            <a:r>
              <a:rPr lang="zh-CN" altLang="en-US" sz="3200"/>
              <a:t>可以按一个或多个属性列排序升序（</a:t>
            </a:r>
            <a:r>
              <a:rPr lang="en-US" altLang="zh-CN" sz="3200"/>
              <a:t>ASC</a:t>
            </a:r>
            <a:r>
              <a:rPr lang="zh-CN" altLang="en-US" sz="3200"/>
              <a:t>）降序（</a:t>
            </a:r>
            <a:r>
              <a:rPr lang="en-US" altLang="zh-CN" sz="3200"/>
              <a:t>DESC</a:t>
            </a:r>
            <a:r>
              <a:rPr lang="zh-CN" altLang="en-US" sz="3200"/>
              <a:t>）排列，默认值为升序</a:t>
            </a:r>
            <a:endParaRPr lang="zh-CN" altLang="en-US" sz="3200"/>
          </a:p>
          <a:p>
            <a:pPr lvl="1" algn="just" eaLnBrk="1" hangingPunct="1">
              <a:lnSpc>
                <a:spcPct val="150000"/>
              </a:lnSpc>
            </a:pPr>
            <a:r>
              <a:rPr lang="zh-CN" altLang="en-US" sz="3200"/>
              <a:t>对于空值，排序时显示的次序由具体系统实现决定</a:t>
            </a:r>
            <a:endParaRPr lang="zh-CN" altLang="en-US" sz="3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pPr eaLnBrk="1" hangingPunct="1"/>
            <a:r>
              <a:rPr lang="en-US" altLang="zh-CN" sz="3600">
                <a:solidFill>
                  <a:schemeClr val="accent6"/>
                </a:solidFill>
              </a:rPr>
              <a:t>ORDER BY</a:t>
            </a:r>
            <a:r>
              <a:rPr lang="zh-CN" altLang="en-US" sz="3600">
                <a:solidFill>
                  <a:schemeClr val="accent6"/>
                </a:solidFill>
              </a:rPr>
              <a:t>子句 （续） </a:t>
            </a:r>
            <a:endParaRPr lang="zh-CN" altLang="en-US" sz="3600">
              <a:solidFill>
                <a:schemeClr val="accent6"/>
              </a:solidFill>
            </a:endParaRPr>
          </a:p>
        </p:txBody>
      </p:sp>
      <p:sp>
        <p:nvSpPr>
          <p:cNvPr id="31747" name="Rectangle 3"/>
          <p:cNvSpPr>
            <a:spLocks noGrp="1" noChangeArrowheads="1"/>
          </p:cNvSpPr>
          <p:nvPr>
            <p:ph type="body" idx="4294967295"/>
          </p:nvPr>
        </p:nvSpPr>
        <p:spPr>
          <a:xfrm>
            <a:off x="86360" y="833120"/>
            <a:ext cx="12091035" cy="5570855"/>
          </a:xfrm>
          <a:solidFill>
            <a:schemeClr val="bg1"/>
          </a:solidFill>
        </p:spPr>
        <p:txBody>
          <a:bodyPr/>
          <a:lstStyle/>
          <a:p>
            <a:pPr algn="just" eaLnBrk="1" hangingPunct="1">
              <a:buFont typeface="Wingdings" panose="05000000000000000000" pitchFamily="2" charset="2"/>
              <a:buNone/>
            </a:pPr>
            <a:r>
              <a:rPr lang="en-US" altLang="zh-CN" dirty="0"/>
              <a:t>[</a:t>
            </a:r>
            <a:r>
              <a:rPr lang="zh-CN" altLang="en-US" dirty="0"/>
              <a:t>例</a:t>
            </a:r>
            <a:r>
              <a:rPr lang="en-US" altLang="zh-CN" dirty="0"/>
              <a:t>3.39]</a:t>
            </a:r>
            <a:r>
              <a:rPr lang="zh-CN" altLang="en-US" dirty="0"/>
              <a:t>查询选修了</a:t>
            </a:r>
            <a:r>
              <a:rPr lang="en-US" altLang="zh-CN" dirty="0"/>
              <a:t>81003</a:t>
            </a:r>
            <a:r>
              <a:rPr lang="zh-CN" altLang="en-US" dirty="0"/>
              <a:t>号课程的学生的学号及其成绩，查询结果按分数的降序排列</a:t>
            </a:r>
            <a:endParaRPr lang="zh-CN" altLang="en-US" dirty="0"/>
          </a:p>
          <a:p>
            <a:pPr algn="just" eaLnBrk="1" hangingPunct="1">
              <a:buFont typeface="Wingdings" panose="05000000000000000000" pitchFamily="2" charset="2"/>
              <a:buNone/>
            </a:pPr>
            <a:r>
              <a:rPr lang="en-US" altLang="zh-CN" dirty="0"/>
              <a:t>		SELECT </a:t>
            </a:r>
            <a:r>
              <a:rPr lang="en-US" altLang="zh-CN" dirty="0" err="1"/>
              <a:t>Sno,Grade</a:t>
            </a:r>
            <a:endParaRPr lang="en-US" altLang="zh-CN" dirty="0"/>
          </a:p>
          <a:p>
            <a:pPr algn="just" eaLnBrk="1" hangingPunct="1">
              <a:buFont typeface="Wingdings" panose="05000000000000000000" pitchFamily="2" charset="2"/>
              <a:buNone/>
            </a:pPr>
            <a:r>
              <a:rPr lang="en-US" altLang="zh-CN" dirty="0"/>
              <a:t>		FROM SC</a:t>
            </a:r>
            <a:endParaRPr lang="en-US" altLang="zh-CN" dirty="0"/>
          </a:p>
          <a:p>
            <a:pPr algn="just" eaLnBrk="1" hangingPunct="1">
              <a:buFont typeface="Wingdings" panose="05000000000000000000" pitchFamily="2" charset="2"/>
              <a:buNone/>
            </a:pPr>
            <a:r>
              <a:rPr lang="en-US" altLang="zh-CN" dirty="0"/>
              <a:t>		WHERE </a:t>
            </a:r>
            <a:r>
              <a:rPr lang="en-US" altLang="zh-CN" dirty="0" err="1"/>
              <a:t>Cno</a:t>
            </a:r>
            <a:r>
              <a:rPr lang="en-US" altLang="zh-CN" dirty="0"/>
              <a:t>='81003’</a:t>
            </a:r>
            <a:endParaRPr lang="en-US" altLang="zh-CN" dirty="0"/>
          </a:p>
          <a:p>
            <a:pPr algn="just" eaLnBrk="1" hangingPunct="1">
              <a:buFont typeface="Wingdings" panose="05000000000000000000" pitchFamily="2" charset="2"/>
              <a:buNone/>
            </a:pPr>
            <a:r>
              <a:rPr lang="en-US" altLang="zh-CN" dirty="0"/>
              <a:t>		ORDER BY Grade DESC;</a:t>
            </a:r>
            <a:endParaRPr lang="en-US" altLang="zh-CN" dirty="0"/>
          </a:p>
          <a:p>
            <a:pPr algn="just" eaLnBrk="1" hangingPunct="1">
              <a:buFont typeface="Wingdings" panose="05000000000000000000" pitchFamily="2" charset="2"/>
              <a:buNone/>
            </a:pPr>
            <a:endParaRPr lang="en-US" altLang="zh-CN" dirty="0"/>
          </a:p>
          <a:p>
            <a:pPr algn="just" eaLnBrk="1" hangingPunct="1">
              <a:buFont typeface="Wingdings" panose="05000000000000000000" pitchFamily="2" charset="2"/>
              <a:buNone/>
            </a:pPr>
            <a:r>
              <a:rPr lang="en-US" altLang="zh-CN" dirty="0"/>
              <a:t>[</a:t>
            </a:r>
            <a:r>
              <a:rPr lang="zh-CN" altLang="en-US" dirty="0"/>
              <a:t>例</a:t>
            </a:r>
            <a:r>
              <a:rPr lang="en-US" altLang="zh-CN" dirty="0"/>
              <a:t>3.40]</a:t>
            </a:r>
            <a:r>
              <a:rPr lang="zh-CN" altLang="en-US" dirty="0"/>
              <a:t>查询全体学生选修课程情况，查询结果先按照课程号升序排列，同一课程中按成绩降序排列。</a:t>
            </a:r>
            <a:endParaRPr lang="zh-CN" altLang="en-US" dirty="0"/>
          </a:p>
          <a:p>
            <a:pPr algn="just" eaLnBrk="1" hangingPunct="1">
              <a:buFont typeface="Wingdings" panose="05000000000000000000" pitchFamily="2" charset="2"/>
              <a:buNone/>
            </a:pPr>
            <a:r>
              <a:rPr lang="en-US" altLang="zh-CN" dirty="0"/>
              <a:t>		SELECT *</a:t>
            </a:r>
            <a:endParaRPr lang="en-US" altLang="zh-CN" dirty="0"/>
          </a:p>
          <a:p>
            <a:pPr algn="just" eaLnBrk="1" hangingPunct="1">
              <a:buFont typeface="Wingdings" panose="05000000000000000000" pitchFamily="2" charset="2"/>
              <a:buNone/>
            </a:pPr>
            <a:r>
              <a:rPr lang="en-US" altLang="zh-CN" dirty="0"/>
              <a:t>		FROM SC</a:t>
            </a:r>
            <a:endParaRPr lang="en-US" altLang="zh-CN" dirty="0"/>
          </a:p>
          <a:p>
            <a:pPr algn="just" eaLnBrk="1" hangingPunct="1">
              <a:buFont typeface="Wingdings" panose="05000000000000000000" pitchFamily="2" charset="2"/>
              <a:buNone/>
            </a:pPr>
            <a:r>
              <a:rPr lang="en-US" altLang="zh-CN" dirty="0"/>
              <a:t>		ORDER BY </a:t>
            </a:r>
            <a:r>
              <a:rPr lang="en-US" altLang="zh-CN" dirty="0" err="1"/>
              <a:t>Cno,grade</a:t>
            </a:r>
            <a:r>
              <a:rPr lang="en-US" altLang="zh-CN" dirty="0"/>
              <a:t> DESC;          /</a:t>
            </a:r>
            <a:r>
              <a:rPr lang="zh-CN" altLang="en-US" dirty="0"/>
              <a:t>*</a:t>
            </a:r>
            <a:r>
              <a:rPr lang="en-US" altLang="zh-CN" dirty="0"/>
              <a:t>DESC</a:t>
            </a:r>
            <a:r>
              <a:rPr lang="zh-CN" altLang="en-US" dirty="0"/>
              <a:t>需要明确写出来*</a:t>
            </a:r>
            <a:r>
              <a:rPr lang="en-US" altLang="zh-CN" dirty="0"/>
              <a:t>/</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pPr eaLnBrk="1" hangingPunct="1"/>
            <a:r>
              <a:rPr lang="en-US" altLang="zh-CN" sz="3600">
                <a:solidFill>
                  <a:schemeClr val="accent6"/>
                </a:solidFill>
              </a:rPr>
              <a:t>3.3.1  </a:t>
            </a:r>
            <a:r>
              <a:rPr lang="zh-CN" altLang="en-US" sz="3600">
                <a:solidFill>
                  <a:schemeClr val="accent6"/>
                </a:solidFill>
              </a:rPr>
              <a:t>单表查询 </a:t>
            </a:r>
            <a:endParaRPr lang="zh-CN" altLang="en-US" sz="3600">
              <a:solidFill>
                <a:schemeClr val="accent6"/>
              </a:solidFill>
            </a:endParaRPr>
          </a:p>
        </p:txBody>
      </p:sp>
      <p:sp>
        <p:nvSpPr>
          <p:cNvPr id="32771" name="Rectangle 3"/>
          <p:cNvSpPr>
            <a:spLocks noGrp="1" noChangeArrowheads="1"/>
          </p:cNvSpPr>
          <p:nvPr>
            <p:ph type="body" idx="4294967295"/>
          </p:nvPr>
        </p:nvSpPr>
        <p:spPr>
          <a:xfrm>
            <a:off x="610235" y="881380"/>
            <a:ext cx="11503025" cy="5520055"/>
          </a:xfrm>
          <a:solidFill>
            <a:schemeClr val="bg1"/>
          </a:solidFill>
        </p:spPr>
        <p:txBody>
          <a:bodyPr/>
          <a:lstStyle/>
          <a:p>
            <a:pPr algn="just" eaLnBrk="1" hangingPunct="1">
              <a:lnSpc>
                <a:spcPct val="130000"/>
              </a:lnSpc>
            </a:pPr>
            <a:r>
              <a:rPr lang="zh-CN" altLang="en-US" sz="3200" dirty="0"/>
              <a:t>查询仅涉及一个表：</a:t>
            </a:r>
            <a:endParaRPr lang="zh-CN" altLang="en-US" sz="3200" dirty="0"/>
          </a:p>
          <a:p>
            <a:pPr lvl="1" algn="just" eaLnBrk="1" hangingPunct="1">
              <a:lnSpc>
                <a:spcPct val="160000"/>
              </a:lnSpc>
              <a:buFont typeface="Wingdings" panose="05000000000000000000" pitchFamily="2" charset="2"/>
              <a:buNone/>
            </a:pPr>
            <a:r>
              <a:rPr lang="en-US" altLang="zh-CN" sz="3200" dirty="0"/>
              <a:t>1.</a:t>
            </a:r>
            <a:r>
              <a:rPr lang="zh-CN" altLang="en-US" sz="3200" dirty="0"/>
              <a:t>选择表中的若干列</a:t>
            </a:r>
            <a:endParaRPr lang="zh-CN" altLang="en-US" sz="3200" dirty="0"/>
          </a:p>
          <a:p>
            <a:pPr lvl="1" algn="just" eaLnBrk="1" hangingPunct="1">
              <a:lnSpc>
                <a:spcPct val="160000"/>
              </a:lnSpc>
              <a:buFont typeface="Wingdings" panose="05000000000000000000" pitchFamily="2" charset="2"/>
              <a:buNone/>
            </a:pPr>
            <a:r>
              <a:rPr lang="en-US" altLang="zh-CN" sz="3200" dirty="0"/>
              <a:t>2.</a:t>
            </a:r>
            <a:r>
              <a:rPr lang="zh-CN" altLang="en-US" sz="3200" dirty="0"/>
              <a:t>选择表中的若干元组</a:t>
            </a:r>
            <a:endParaRPr lang="zh-CN" altLang="en-US" sz="3200" dirty="0"/>
          </a:p>
          <a:p>
            <a:pPr lvl="1" algn="just" eaLnBrk="1" hangingPunct="1">
              <a:lnSpc>
                <a:spcPct val="160000"/>
              </a:lnSpc>
              <a:buFont typeface="Wingdings" panose="05000000000000000000" pitchFamily="2" charset="2"/>
              <a:buNone/>
            </a:pPr>
            <a:r>
              <a:rPr lang="en-US" altLang="zh-CN" sz="3200" dirty="0"/>
              <a:t>3.ORDER BY</a:t>
            </a:r>
            <a:r>
              <a:rPr lang="zh-CN" altLang="en-US" sz="3200" dirty="0"/>
              <a:t>子句</a:t>
            </a:r>
            <a:endParaRPr lang="zh-CN" altLang="en-US" sz="3200" dirty="0"/>
          </a:p>
          <a:p>
            <a:pPr lvl="1" algn="just" eaLnBrk="1" hangingPunct="1">
              <a:lnSpc>
                <a:spcPct val="160000"/>
              </a:lnSpc>
              <a:buFont typeface="Wingdings" panose="05000000000000000000" pitchFamily="2" charset="2"/>
              <a:buNone/>
            </a:pPr>
            <a:r>
              <a:rPr lang="en-US" altLang="zh-CN" sz="3200" dirty="0">
                <a:solidFill>
                  <a:srgbClr val="7030A0"/>
                </a:solidFill>
              </a:rPr>
              <a:t>4.</a:t>
            </a:r>
            <a:r>
              <a:rPr lang="zh-CN" altLang="en-US" sz="3200" dirty="0">
                <a:solidFill>
                  <a:srgbClr val="7030A0"/>
                </a:solidFill>
              </a:rPr>
              <a:t>聚集函数</a:t>
            </a:r>
            <a:endParaRPr lang="zh-CN" altLang="en-US" sz="3200" dirty="0">
              <a:solidFill>
                <a:srgbClr val="7030A0"/>
              </a:solidFill>
            </a:endParaRPr>
          </a:p>
          <a:p>
            <a:pPr lvl="1" algn="just" eaLnBrk="1" hangingPunct="1">
              <a:lnSpc>
                <a:spcPct val="160000"/>
              </a:lnSpc>
              <a:buFont typeface="Wingdings" panose="05000000000000000000" pitchFamily="2" charset="2"/>
              <a:buNone/>
            </a:pPr>
            <a:r>
              <a:rPr lang="en-US" altLang="zh-CN" sz="3200" dirty="0"/>
              <a:t>5.GROUP BY</a:t>
            </a:r>
            <a:r>
              <a:rPr lang="zh-CN" altLang="en-US" sz="3200" dirty="0"/>
              <a:t>子句</a:t>
            </a:r>
            <a:endParaRPr lang="en-US" altLang="zh-CN" sz="3200" dirty="0"/>
          </a:p>
          <a:p>
            <a:pPr lvl="1" algn="just" eaLnBrk="1" hangingPunct="1">
              <a:lnSpc>
                <a:spcPct val="160000"/>
              </a:lnSpc>
              <a:buFont typeface="Wingdings" panose="05000000000000000000" pitchFamily="2" charset="2"/>
              <a:buNone/>
            </a:pPr>
            <a:r>
              <a:rPr lang="en-US" altLang="zh-CN" sz="3200" dirty="0"/>
              <a:t>6.LIMIT</a:t>
            </a:r>
            <a:r>
              <a:rPr lang="zh-CN" altLang="en-US" sz="3200" dirty="0"/>
              <a:t>子句</a:t>
            </a:r>
            <a:endParaRPr lang="zh-CN" altLang="en-US" sz="3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a:lstStyle/>
          <a:p>
            <a:pPr eaLnBrk="1" hangingPunct="1"/>
            <a:r>
              <a:rPr lang="en-US" altLang="zh-CN" sz="3600">
                <a:solidFill>
                  <a:schemeClr val="accent6"/>
                </a:solidFill>
              </a:rPr>
              <a:t>4. </a:t>
            </a:r>
            <a:r>
              <a:rPr lang="zh-CN" altLang="en-US" sz="3600">
                <a:solidFill>
                  <a:schemeClr val="accent6"/>
                </a:solidFill>
              </a:rPr>
              <a:t>聚集函数 </a:t>
            </a:r>
            <a:endParaRPr lang="zh-CN" altLang="en-US" sz="3600">
              <a:solidFill>
                <a:schemeClr val="accent6"/>
              </a:solidFill>
            </a:endParaRPr>
          </a:p>
        </p:txBody>
      </p:sp>
      <p:sp>
        <p:nvSpPr>
          <p:cNvPr id="33795" name="Rectangle 3"/>
          <p:cNvSpPr>
            <a:spLocks noGrp="1" noChangeArrowheads="1"/>
          </p:cNvSpPr>
          <p:nvPr>
            <p:ph type="body" idx="4294967295"/>
          </p:nvPr>
        </p:nvSpPr>
        <p:spPr>
          <a:xfrm>
            <a:off x="608965" y="912495"/>
            <a:ext cx="11572240" cy="5463540"/>
          </a:xfrm>
          <a:solidFill>
            <a:schemeClr val="bg1"/>
          </a:solidFill>
        </p:spPr>
        <p:txBody>
          <a:bodyPr/>
          <a:lstStyle/>
          <a:p>
            <a:pPr algn="just" eaLnBrk="1" hangingPunct="1">
              <a:lnSpc>
                <a:spcPct val="120000"/>
              </a:lnSpc>
              <a:spcBef>
                <a:spcPct val="0"/>
              </a:spcBef>
            </a:pPr>
            <a:r>
              <a:rPr lang="zh-CN" altLang="en-US" dirty="0"/>
              <a:t>聚集函数：</a:t>
            </a:r>
            <a:endParaRPr lang="zh-CN" altLang="en-US" dirty="0"/>
          </a:p>
          <a:p>
            <a:pPr lvl="1" algn="just" eaLnBrk="1" hangingPunct="1">
              <a:lnSpc>
                <a:spcPct val="120000"/>
              </a:lnSpc>
              <a:spcBef>
                <a:spcPct val="0"/>
              </a:spcBef>
            </a:pPr>
            <a:r>
              <a:rPr lang="zh-CN" altLang="en-US" sz="2400" dirty="0"/>
              <a:t>统计元组个数</a:t>
            </a:r>
            <a:endParaRPr lang="zh-CN" altLang="en-US" sz="2400" dirty="0"/>
          </a:p>
          <a:p>
            <a:pPr lvl="1" algn="just" eaLnBrk="1" hangingPunct="1">
              <a:lnSpc>
                <a:spcPct val="120000"/>
              </a:lnSpc>
              <a:spcBef>
                <a:spcPct val="0"/>
              </a:spcBef>
              <a:buFont typeface="Wingdings" panose="05000000000000000000" pitchFamily="2" charset="2"/>
              <a:buNone/>
            </a:pPr>
            <a:r>
              <a:rPr lang="en-US" altLang="zh-CN" sz="2400" dirty="0"/>
              <a:t>     COUNT</a:t>
            </a:r>
            <a:r>
              <a:rPr lang="zh-CN" altLang="en-US" sz="2400" dirty="0"/>
              <a:t>(</a:t>
            </a:r>
            <a:r>
              <a:rPr lang="en-US" altLang="zh-CN" sz="2400" dirty="0"/>
              <a:t>*</a:t>
            </a:r>
            <a:r>
              <a:rPr lang="zh-CN" altLang="en-US" sz="2400" dirty="0"/>
              <a:t>)</a:t>
            </a:r>
            <a:endParaRPr lang="zh-CN" altLang="en-US" sz="2400" dirty="0"/>
          </a:p>
          <a:p>
            <a:pPr lvl="1" algn="just" eaLnBrk="1" hangingPunct="1">
              <a:lnSpc>
                <a:spcPct val="120000"/>
              </a:lnSpc>
              <a:spcBef>
                <a:spcPct val="0"/>
              </a:spcBef>
            </a:pPr>
            <a:r>
              <a:rPr lang="zh-CN" altLang="en-US" sz="2400" dirty="0"/>
              <a:t>统计一列中值的个数</a:t>
            </a:r>
            <a:endParaRPr lang="zh-CN" altLang="en-US" sz="2400" dirty="0"/>
          </a:p>
          <a:p>
            <a:pPr lvl="1" algn="just" eaLnBrk="1" hangingPunct="1">
              <a:lnSpc>
                <a:spcPct val="120000"/>
              </a:lnSpc>
              <a:spcBef>
                <a:spcPct val="0"/>
              </a:spcBef>
              <a:buFont typeface="Wingdings" panose="05000000000000000000" pitchFamily="2" charset="2"/>
              <a:buNone/>
            </a:pPr>
            <a:r>
              <a:rPr lang="en-US" altLang="zh-CN" sz="2400" dirty="0"/>
              <a:t>     COUNT</a:t>
            </a:r>
            <a:r>
              <a:rPr lang="zh-CN" altLang="en-US" sz="2400" dirty="0"/>
              <a:t>(</a:t>
            </a:r>
            <a:r>
              <a:rPr lang="en-US" altLang="zh-CN" sz="2400" dirty="0"/>
              <a:t>[DISTINCT|</a:t>
            </a:r>
            <a:r>
              <a:rPr lang="en-US" altLang="zh-CN" sz="2400" u="sng" dirty="0"/>
              <a:t>ALL</a:t>
            </a:r>
            <a:r>
              <a:rPr lang="en-US" altLang="zh-CN" sz="2400" dirty="0"/>
              <a:t>] &lt;</a:t>
            </a:r>
            <a:r>
              <a:rPr lang="zh-CN" altLang="en-US" sz="2400" dirty="0"/>
              <a:t>列名</a:t>
            </a:r>
            <a:r>
              <a:rPr lang="en-US" altLang="zh-CN" sz="2400" dirty="0"/>
              <a:t>&gt;</a:t>
            </a:r>
            <a:r>
              <a:rPr lang="zh-CN" altLang="en-US" sz="2400" dirty="0"/>
              <a:t>)</a:t>
            </a:r>
            <a:endParaRPr lang="zh-CN" altLang="en-US" sz="2400" dirty="0"/>
          </a:p>
          <a:p>
            <a:pPr lvl="1" algn="just" eaLnBrk="1" hangingPunct="1">
              <a:lnSpc>
                <a:spcPct val="120000"/>
              </a:lnSpc>
              <a:spcBef>
                <a:spcPct val="0"/>
              </a:spcBef>
            </a:pPr>
            <a:r>
              <a:rPr lang="zh-CN" altLang="en-US" sz="2400" dirty="0"/>
              <a:t>计算一列值的总和（此列必须为数值型）</a:t>
            </a:r>
            <a:endParaRPr lang="zh-CN" altLang="en-US" sz="2400" dirty="0"/>
          </a:p>
          <a:p>
            <a:pPr lvl="2" algn="just" eaLnBrk="1" hangingPunct="1">
              <a:lnSpc>
                <a:spcPct val="120000"/>
              </a:lnSpc>
              <a:spcBef>
                <a:spcPct val="0"/>
              </a:spcBef>
              <a:buFont typeface="Arial" panose="020B0604020202020204" pitchFamily="34" charset="0"/>
              <a:buNone/>
            </a:pPr>
            <a:r>
              <a:rPr lang="en-US" altLang="zh-CN" sz="2400" dirty="0"/>
              <a:t>SUM</a:t>
            </a:r>
            <a:r>
              <a:rPr lang="zh-CN" altLang="en-US" sz="2400" dirty="0"/>
              <a:t>(</a:t>
            </a:r>
            <a:r>
              <a:rPr lang="en-US" altLang="zh-CN" sz="2400" dirty="0"/>
              <a:t>[DISTINCT|</a:t>
            </a:r>
            <a:r>
              <a:rPr lang="en-US" altLang="zh-CN" sz="2400" u="sng" dirty="0"/>
              <a:t>ALL</a:t>
            </a:r>
            <a:r>
              <a:rPr lang="en-US" altLang="zh-CN" sz="2400" dirty="0"/>
              <a:t>] &lt;</a:t>
            </a:r>
            <a:r>
              <a:rPr lang="zh-CN" altLang="en-US" sz="2400" dirty="0"/>
              <a:t>列名</a:t>
            </a:r>
            <a:r>
              <a:rPr lang="en-US" altLang="zh-CN" sz="2400" dirty="0"/>
              <a:t>&gt;</a:t>
            </a:r>
            <a:r>
              <a:rPr lang="zh-CN" altLang="en-US" sz="2400" dirty="0"/>
              <a:t>)	</a:t>
            </a:r>
            <a:endParaRPr lang="zh-CN" altLang="en-US" sz="2400" dirty="0"/>
          </a:p>
          <a:p>
            <a:pPr lvl="1" algn="just" eaLnBrk="1" hangingPunct="1">
              <a:lnSpc>
                <a:spcPct val="120000"/>
              </a:lnSpc>
              <a:spcBef>
                <a:spcPct val="0"/>
              </a:spcBef>
            </a:pPr>
            <a:r>
              <a:rPr lang="zh-CN" altLang="en-US" sz="2400" dirty="0"/>
              <a:t>计算一列值的平均值（此列必须为数值型）</a:t>
            </a:r>
            <a:endParaRPr lang="zh-CN" altLang="en-US" sz="2400" dirty="0"/>
          </a:p>
          <a:p>
            <a:pPr lvl="2" algn="just" eaLnBrk="1" hangingPunct="1">
              <a:lnSpc>
                <a:spcPct val="120000"/>
              </a:lnSpc>
              <a:spcBef>
                <a:spcPct val="0"/>
              </a:spcBef>
              <a:buFont typeface="Arial" panose="020B0604020202020204" pitchFamily="34" charset="0"/>
              <a:buNone/>
            </a:pPr>
            <a:r>
              <a:rPr lang="en-US" altLang="zh-CN" sz="2400" dirty="0"/>
              <a:t>AVG</a:t>
            </a:r>
            <a:r>
              <a:rPr lang="zh-CN" altLang="en-US" sz="2400" dirty="0"/>
              <a:t>(</a:t>
            </a:r>
            <a:r>
              <a:rPr lang="en-US" altLang="zh-CN" sz="2400" dirty="0"/>
              <a:t>[DISTINCT|</a:t>
            </a:r>
            <a:r>
              <a:rPr lang="en-US" altLang="zh-CN" sz="2400" u="sng" dirty="0"/>
              <a:t>ALL</a:t>
            </a:r>
            <a:r>
              <a:rPr lang="en-US" altLang="zh-CN" sz="2400" dirty="0"/>
              <a:t>] &lt;</a:t>
            </a:r>
            <a:r>
              <a:rPr lang="zh-CN" altLang="en-US" sz="2400" dirty="0"/>
              <a:t>列名</a:t>
            </a:r>
            <a:r>
              <a:rPr lang="en-US" altLang="zh-CN" sz="2400" dirty="0"/>
              <a:t>&gt;</a:t>
            </a:r>
            <a:r>
              <a:rPr lang="zh-CN" altLang="en-US" sz="2400" dirty="0"/>
              <a:t>)</a:t>
            </a:r>
            <a:endParaRPr lang="zh-CN" altLang="en-US" sz="2400" dirty="0"/>
          </a:p>
          <a:p>
            <a:pPr lvl="1" algn="just" eaLnBrk="1" hangingPunct="1">
              <a:lnSpc>
                <a:spcPct val="120000"/>
              </a:lnSpc>
              <a:spcBef>
                <a:spcPct val="0"/>
              </a:spcBef>
            </a:pPr>
            <a:r>
              <a:rPr lang="zh-CN" altLang="en-US" sz="2400" dirty="0"/>
              <a:t>求一列中的最大值和最小值</a:t>
            </a:r>
            <a:endParaRPr lang="zh-CN" altLang="en-US" sz="2400" dirty="0"/>
          </a:p>
          <a:p>
            <a:pPr lvl="1" algn="just" eaLnBrk="1" hangingPunct="1">
              <a:lnSpc>
                <a:spcPct val="120000"/>
              </a:lnSpc>
              <a:spcBef>
                <a:spcPct val="0"/>
              </a:spcBef>
              <a:buFont typeface="Wingdings" panose="05000000000000000000" pitchFamily="2" charset="2"/>
              <a:buNone/>
            </a:pPr>
            <a:r>
              <a:rPr lang="zh-CN" altLang="en-US" sz="2400" dirty="0"/>
              <a:t> 	 </a:t>
            </a:r>
            <a:r>
              <a:rPr lang="en-US" altLang="zh-CN" sz="2400" dirty="0"/>
              <a:t>MAX</a:t>
            </a:r>
            <a:r>
              <a:rPr lang="zh-CN" altLang="en-US" sz="2400" dirty="0"/>
              <a:t>(</a:t>
            </a:r>
            <a:r>
              <a:rPr lang="en-US" altLang="zh-CN" sz="2400" dirty="0"/>
              <a:t>[DISTINCT|</a:t>
            </a:r>
            <a:r>
              <a:rPr lang="en-US" altLang="zh-CN" sz="2400" u="sng" dirty="0"/>
              <a:t>ALL</a:t>
            </a:r>
            <a:r>
              <a:rPr lang="en-US" altLang="zh-CN" sz="2400" dirty="0"/>
              <a:t>] &lt;</a:t>
            </a:r>
            <a:r>
              <a:rPr lang="zh-CN" altLang="en-US" sz="2400" dirty="0"/>
              <a:t>列名</a:t>
            </a:r>
            <a:r>
              <a:rPr lang="en-US" altLang="zh-CN" sz="2400" dirty="0"/>
              <a:t>&gt;</a:t>
            </a:r>
            <a:r>
              <a:rPr lang="zh-CN" altLang="en-US" sz="2400" dirty="0"/>
              <a:t>)</a:t>
            </a:r>
            <a:endParaRPr lang="zh-CN" altLang="en-US" sz="2400" dirty="0"/>
          </a:p>
          <a:p>
            <a:pPr lvl="1" algn="just" eaLnBrk="1" hangingPunct="1">
              <a:lnSpc>
                <a:spcPct val="120000"/>
              </a:lnSpc>
              <a:spcBef>
                <a:spcPct val="0"/>
              </a:spcBef>
              <a:buFont typeface="Wingdings" panose="05000000000000000000" pitchFamily="2" charset="2"/>
              <a:buNone/>
            </a:pPr>
            <a:r>
              <a:rPr lang="zh-CN" altLang="en-US" sz="2400" dirty="0"/>
              <a:t>	 </a:t>
            </a:r>
            <a:r>
              <a:rPr lang="en-US" altLang="zh-CN" sz="2400" dirty="0"/>
              <a:t>MIN</a:t>
            </a:r>
            <a:r>
              <a:rPr lang="zh-CN" altLang="en-US" sz="2400" dirty="0"/>
              <a:t>(</a:t>
            </a:r>
            <a:r>
              <a:rPr lang="en-US" altLang="zh-CN" sz="2400" dirty="0"/>
              <a:t>[DISTINCT|</a:t>
            </a:r>
            <a:r>
              <a:rPr lang="en-US" altLang="zh-CN" sz="2400" u="sng" dirty="0"/>
              <a:t>ALL</a:t>
            </a:r>
            <a:r>
              <a:rPr lang="en-US" altLang="zh-CN" sz="2400" dirty="0"/>
              <a:t>] &lt;</a:t>
            </a:r>
            <a:r>
              <a:rPr lang="zh-CN" altLang="en-US" sz="2400" dirty="0"/>
              <a:t>列名</a:t>
            </a:r>
            <a:r>
              <a:rPr lang="en-US" altLang="zh-CN" sz="2400" dirty="0"/>
              <a:t>&gt;</a:t>
            </a:r>
            <a:r>
              <a:rPr lang="zh-CN" altLang="en-US" sz="2400" dirty="0"/>
              <a:t>)</a:t>
            </a:r>
            <a:endParaRPr lang="zh-CN"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en-US" altLang="zh-CN" sz="3600">
                <a:solidFill>
                  <a:schemeClr val="accent6"/>
                </a:solidFill>
              </a:rPr>
              <a:t>3.3 </a:t>
            </a:r>
            <a:r>
              <a:rPr lang="zh-CN" altLang="en-US" sz="3600">
                <a:solidFill>
                  <a:schemeClr val="accent6"/>
                </a:solidFill>
              </a:rPr>
              <a:t>数据查询</a:t>
            </a:r>
            <a:endParaRPr lang="zh-CN" altLang="en-US" sz="3600">
              <a:solidFill>
                <a:schemeClr val="accent6"/>
              </a:solidFill>
            </a:endParaRPr>
          </a:p>
        </p:txBody>
      </p:sp>
      <p:sp>
        <p:nvSpPr>
          <p:cNvPr id="7171" name="Rectangle 3"/>
          <p:cNvSpPr>
            <a:spLocks noGrp="1" noChangeArrowheads="1"/>
          </p:cNvSpPr>
          <p:nvPr>
            <p:ph type="body" idx="4294967295"/>
          </p:nvPr>
        </p:nvSpPr>
        <p:spPr>
          <a:xfrm>
            <a:off x="92710" y="836930"/>
            <a:ext cx="11643995" cy="5506085"/>
          </a:xfrm>
          <a:solidFill>
            <a:schemeClr val="bg1"/>
          </a:solidFill>
        </p:spPr>
        <p:txBody>
          <a:bodyPr/>
          <a:lstStyle/>
          <a:p>
            <a:pPr algn="just" eaLnBrk="1" hangingPunct="1">
              <a:lnSpc>
                <a:spcPct val="150000"/>
              </a:lnSpc>
            </a:pPr>
            <a:r>
              <a:rPr lang="zh-CN" altLang="en-US" sz="3200" dirty="0"/>
              <a:t>语句格式</a:t>
            </a:r>
            <a:endParaRPr lang="zh-CN" altLang="en-US" sz="3200" dirty="0"/>
          </a:p>
          <a:p>
            <a:pPr marL="819150" lvl="1" algn="just" eaLnBrk="1" hangingPunct="1">
              <a:lnSpc>
                <a:spcPct val="150000"/>
              </a:lnSpc>
              <a:spcBef>
                <a:spcPct val="0"/>
              </a:spcBef>
              <a:buNone/>
            </a:pPr>
            <a:r>
              <a:rPr lang="en-US" altLang="zh-CN" sz="2800" dirty="0"/>
              <a:t>SELECT [ALL|DISTINCT ] &lt;</a:t>
            </a:r>
            <a:r>
              <a:rPr lang="zh-CN" altLang="zh-CN" sz="2800" dirty="0"/>
              <a:t>目标列表达式</a:t>
            </a:r>
            <a:r>
              <a:rPr lang="en-US" altLang="zh-CN" sz="2800" dirty="0"/>
              <a:t>&gt; [</a:t>
            </a:r>
            <a:r>
              <a:rPr lang="zh-CN" altLang="zh-CN" sz="2800" dirty="0"/>
              <a:t>别名</a:t>
            </a:r>
            <a:r>
              <a:rPr lang="en-US" altLang="zh-CN" sz="2800" dirty="0"/>
              <a:t>] [,&lt;</a:t>
            </a:r>
            <a:r>
              <a:rPr lang="zh-CN" altLang="zh-CN" sz="2800" dirty="0"/>
              <a:t>目标列表达式</a:t>
            </a:r>
            <a:r>
              <a:rPr lang="en-US" altLang="zh-CN" sz="2800" dirty="0"/>
              <a:t>&gt; [</a:t>
            </a:r>
            <a:r>
              <a:rPr lang="zh-CN" altLang="zh-CN" sz="2800" dirty="0"/>
              <a:t>别名</a:t>
            </a:r>
            <a:r>
              <a:rPr lang="en-US" altLang="zh-CN" sz="2800" dirty="0"/>
              <a:t>] ] </a:t>
            </a:r>
            <a:r>
              <a:rPr lang="zh-CN" altLang="zh-CN" sz="2800" dirty="0"/>
              <a:t>…</a:t>
            </a:r>
            <a:endParaRPr lang="zh-CN" altLang="zh-CN" sz="2800" dirty="0"/>
          </a:p>
          <a:p>
            <a:pPr marL="819150" lvl="1" algn="just" eaLnBrk="1" hangingPunct="1">
              <a:lnSpc>
                <a:spcPct val="150000"/>
              </a:lnSpc>
              <a:spcBef>
                <a:spcPct val="0"/>
              </a:spcBef>
              <a:buNone/>
            </a:pPr>
            <a:r>
              <a:rPr lang="en-US" altLang="zh-CN" sz="2800" dirty="0"/>
              <a:t>FROM &lt;</a:t>
            </a:r>
            <a:r>
              <a:rPr lang="zh-CN" altLang="zh-CN" sz="2800" dirty="0"/>
              <a:t>表名或视图名</a:t>
            </a:r>
            <a:r>
              <a:rPr lang="en-US" altLang="zh-CN" sz="2800" dirty="0"/>
              <a:t>&gt; [</a:t>
            </a:r>
            <a:r>
              <a:rPr lang="zh-CN" altLang="zh-CN" sz="2800" dirty="0"/>
              <a:t>别名</a:t>
            </a:r>
            <a:r>
              <a:rPr lang="en-US" altLang="zh-CN" sz="2800" dirty="0"/>
              <a:t>]  [,&lt;</a:t>
            </a:r>
            <a:r>
              <a:rPr lang="zh-CN" altLang="zh-CN" sz="2800" dirty="0"/>
              <a:t>表名或视图名</a:t>
            </a:r>
            <a:r>
              <a:rPr lang="en-US" altLang="zh-CN" sz="2800" dirty="0"/>
              <a:t>&gt; [</a:t>
            </a:r>
            <a:r>
              <a:rPr lang="zh-CN" altLang="zh-CN" sz="2800" dirty="0"/>
              <a:t>别名</a:t>
            </a:r>
            <a:r>
              <a:rPr lang="en-US" altLang="zh-CN" sz="2800" dirty="0"/>
              <a:t>] ] ] </a:t>
            </a:r>
            <a:r>
              <a:rPr lang="zh-CN" altLang="zh-CN" sz="2800" dirty="0"/>
              <a:t>…</a:t>
            </a:r>
            <a:r>
              <a:rPr lang="en-US" altLang="zh-CN" sz="2800" dirty="0"/>
              <a:t> | (&lt;SELECT</a:t>
            </a:r>
            <a:r>
              <a:rPr lang="zh-CN" altLang="zh-CN" sz="2800" dirty="0"/>
              <a:t>语句</a:t>
            </a:r>
            <a:r>
              <a:rPr lang="en-US" altLang="zh-CN" sz="2800" dirty="0"/>
              <a:t>&gt;) [ AS ] &lt;</a:t>
            </a:r>
            <a:r>
              <a:rPr lang="zh-CN" altLang="zh-CN" sz="2800" dirty="0"/>
              <a:t>别名</a:t>
            </a:r>
            <a:r>
              <a:rPr lang="en-US" altLang="zh-CN" sz="2800" dirty="0"/>
              <a:t>&gt;</a:t>
            </a:r>
            <a:endParaRPr lang="zh-CN" altLang="zh-CN" sz="2800" dirty="0"/>
          </a:p>
          <a:p>
            <a:pPr marL="819150" lvl="1" algn="just" eaLnBrk="1" hangingPunct="1">
              <a:lnSpc>
                <a:spcPct val="150000"/>
              </a:lnSpc>
              <a:spcBef>
                <a:spcPct val="0"/>
              </a:spcBef>
              <a:buNone/>
            </a:pPr>
            <a:r>
              <a:rPr lang="en-US" altLang="zh-CN" sz="2800" dirty="0"/>
              <a:t>[WHERE &lt;</a:t>
            </a:r>
            <a:r>
              <a:rPr lang="zh-CN" altLang="zh-CN" sz="2800" dirty="0"/>
              <a:t>条件表达式</a:t>
            </a:r>
            <a:r>
              <a:rPr lang="en-US" altLang="zh-CN" sz="2800" dirty="0"/>
              <a:t>&gt; ]</a:t>
            </a:r>
            <a:endParaRPr lang="zh-CN" altLang="zh-CN" sz="2800" dirty="0"/>
          </a:p>
          <a:p>
            <a:pPr marL="819150" lvl="1" algn="just" eaLnBrk="1" hangingPunct="1">
              <a:lnSpc>
                <a:spcPct val="150000"/>
              </a:lnSpc>
              <a:spcBef>
                <a:spcPct val="0"/>
              </a:spcBef>
              <a:buNone/>
            </a:pPr>
            <a:r>
              <a:rPr lang="en-US" altLang="zh-CN" sz="2800" dirty="0"/>
              <a:t>[GROUP BY &lt;</a:t>
            </a:r>
            <a:r>
              <a:rPr lang="zh-CN" altLang="zh-CN" sz="2800" dirty="0"/>
              <a:t>列名</a:t>
            </a:r>
            <a:r>
              <a:rPr lang="en-US" altLang="zh-CN" sz="2800" dirty="0"/>
              <a:t>1&gt; [ HAVING &lt;</a:t>
            </a:r>
            <a:r>
              <a:rPr lang="zh-CN" altLang="zh-CN" sz="2800" dirty="0"/>
              <a:t>条件表达式</a:t>
            </a:r>
            <a:r>
              <a:rPr lang="en-US" altLang="zh-CN" sz="2800" dirty="0"/>
              <a:t>&gt; ] ]</a:t>
            </a:r>
            <a:endParaRPr lang="zh-CN" altLang="zh-CN" sz="2800" dirty="0"/>
          </a:p>
          <a:p>
            <a:pPr marL="819150" lvl="1" algn="just" eaLnBrk="1" hangingPunct="1">
              <a:lnSpc>
                <a:spcPct val="150000"/>
              </a:lnSpc>
              <a:spcBef>
                <a:spcPct val="0"/>
              </a:spcBef>
              <a:buNone/>
            </a:pPr>
            <a:r>
              <a:rPr lang="en-US" altLang="zh-CN" sz="2800" dirty="0"/>
              <a:t>[ORDER BY &lt;</a:t>
            </a:r>
            <a:r>
              <a:rPr lang="zh-CN" altLang="zh-CN" sz="2800" dirty="0"/>
              <a:t>列名</a:t>
            </a:r>
            <a:r>
              <a:rPr lang="en-US" altLang="zh-CN" sz="2800" dirty="0"/>
              <a:t>2&gt; [ ASC|DESC]]</a:t>
            </a:r>
            <a:endParaRPr lang="zh-CN" altLang="zh-CN" sz="2800" dirty="0"/>
          </a:p>
          <a:p>
            <a:pPr marL="819150" lvl="1" algn="just" eaLnBrk="1" hangingPunct="1">
              <a:lnSpc>
                <a:spcPct val="150000"/>
              </a:lnSpc>
              <a:spcBef>
                <a:spcPct val="0"/>
              </a:spcBef>
              <a:buNone/>
            </a:pPr>
            <a:r>
              <a:rPr lang="en-US" altLang="zh-CN" sz="2800" dirty="0"/>
              <a:t>LIMIT &lt;</a:t>
            </a:r>
            <a:r>
              <a:rPr lang="zh-CN" altLang="zh-CN" sz="2800" dirty="0"/>
              <a:t>行数</a:t>
            </a:r>
            <a:r>
              <a:rPr lang="en-US" altLang="zh-CN" sz="2800" dirty="0"/>
              <a:t>1&gt;[ OFFSET &lt;</a:t>
            </a:r>
            <a:r>
              <a:rPr lang="zh-CN" altLang="zh-CN" sz="2800" dirty="0"/>
              <a:t>行数</a:t>
            </a:r>
            <a:r>
              <a:rPr lang="en-US" altLang="zh-CN" sz="2800" dirty="0"/>
              <a:t>2&gt;];</a:t>
            </a:r>
            <a:endParaRPr lang="en-US" altLang="zh-CN" sz="2800" dirty="0"/>
          </a:p>
          <a:p>
            <a:pPr marL="819150" lvl="1" algn="just" eaLnBrk="1" hangingPunct="1">
              <a:buNone/>
            </a:pPr>
            <a:r>
              <a:rPr lang="zh-CN" altLang="en-US" sz="2800" dirty="0">
                <a:latin typeface="Courier New" panose="02070309020205020404" pitchFamily="49" charset="0"/>
              </a:rPr>
              <a:t> </a:t>
            </a:r>
            <a:endParaRPr lang="zh-CN" alt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p:txBody>
          <a:bodyPr/>
          <a:lstStyle/>
          <a:p>
            <a:pPr eaLnBrk="1" hangingPunct="1"/>
            <a:r>
              <a:rPr lang="zh-CN" altLang="en-US" sz="3600">
                <a:solidFill>
                  <a:schemeClr val="accent6"/>
                </a:solidFill>
              </a:rPr>
              <a:t>聚集函数（续）</a:t>
            </a:r>
            <a:endParaRPr lang="zh-CN" altLang="en-US" sz="3600">
              <a:solidFill>
                <a:schemeClr val="accent6"/>
              </a:solidFill>
            </a:endParaRPr>
          </a:p>
        </p:txBody>
      </p:sp>
      <p:sp>
        <p:nvSpPr>
          <p:cNvPr id="34819" name="Rectangle 3"/>
          <p:cNvSpPr>
            <a:spLocks noGrp="1" noChangeArrowheads="1"/>
          </p:cNvSpPr>
          <p:nvPr>
            <p:ph type="body" idx="4294967295"/>
          </p:nvPr>
        </p:nvSpPr>
        <p:spPr>
          <a:xfrm>
            <a:off x="85090" y="832485"/>
            <a:ext cx="12040235" cy="5541010"/>
          </a:xfrm>
          <a:solidFill>
            <a:schemeClr val="bg1"/>
          </a:solidFill>
        </p:spPr>
        <p:txBody>
          <a:bodyPr/>
          <a:lstStyle/>
          <a:p>
            <a:pPr algn="just" eaLnBrk="1" hangingPunct="1">
              <a:lnSpc>
                <a:spcPct val="110000"/>
              </a:lnSpc>
              <a:buFont typeface="Wingdings" panose="05000000000000000000" pitchFamily="2" charset="2"/>
              <a:buNone/>
            </a:pPr>
            <a:r>
              <a:rPr lang="en-US" altLang="zh-CN" sz="2800"/>
              <a:t>    [</a:t>
            </a:r>
            <a:r>
              <a:rPr lang="zh-CN" altLang="en-US" sz="2800"/>
              <a:t>例</a:t>
            </a:r>
            <a:r>
              <a:rPr lang="en-US" altLang="zh-CN" sz="2800"/>
              <a:t>3.41]  </a:t>
            </a:r>
            <a:r>
              <a:rPr lang="zh-CN" altLang="en-US" sz="2800"/>
              <a:t>查询学生总人数</a:t>
            </a:r>
            <a:endParaRPr lang="zh-CN" altLang="en-US" sz="2800"/>
          </a:p>
          <a:p>
            <a:pPr lvl="2" algn="just" eaLnBrk="1" hangingPunct="1">
              <a:lnSpc>
                <a:spcPct val="110000"/>
              </a:lnSpc>
              <a:buFont typeface="Arial" panose="020B0604020202020204" pitchFamily="34" charset="0"/>
              <a:buNone/>
            </a:pPr>
            <a:r>
              <a:rPr lang="zh-CN" altLang="en-US" sz="2800"/>
              <a:t>    </a:t>
            </a:r>
            <a:r>
              <a:rPr lang="en-US" altLang="zh-CN" sz="2800"/>
              <a:t>SELECT</a:t>
            </a:r>
            <a:r>
              <a:rPr lang="en-US" altLang="zh-CN" sz="2800">
                <a:solidFill>
                  <a:srgbClr val="FF00FF"/>
                </a:solidFill>
              </a:rPr>
              <a:t> COUNT</a:t>
            </a:r>
            <a:r>
              <a:rPr lang="zh-CN" altLang="en-US" sz="2800"/>
              <a:t>(</a:t>
            </a:r>
            <a:r>
              <a:rPr lang="en-US" altLang="zh-CN" sz="2800"/>
              <a:t>*</a:t>
            </a:r>
            <a:r>
              <a:rPr lang="zh-CN" altLang="en-US" sz="2800"/>
              <a:t>)</a:t>
            </a:r>
            <a:endParaRPr lang="zh-CN" altLang="en-US" sz="2800"/>
          </a:p>
          <a:p>
            <a:pPr lvl="2" algn="just" eaLnBrk="1" hangingPunct="1">
              <a:lnSpc>
                <a:spcPct val="110000"/>
              </a:lnSpc>
              <a:buFont typeface="Arial" panose="020B0604020202020204" pitchFamily="34" charset="0"/>
              <a:buNone/>
            </a:pPr>
            <a:r>
              <a:rPr lang="en-US" altLang="zh-CN" sz="2800"/>
              <a:t>    FROM  Student</a:t>
            </a:r>
            <a:r>
              <a:rPr lang="zh-CN" altLang="en-US" sz="2800"/>
              <a:t>;</a:t>
            </a:r>
            <a:r>
              <a:rPr lang="zh-CN" altLang="en-US" sz="2800">
                <a:latin typeface="Courier New" panose="02070309020205020404" pitchFamily="49" charset="0"/>
              </a:rPr>
              <a:t> </a:t>
            </a:r>
            <a:endParaRPr lang="zh-CN" altLang="en-US" sz="2800">
              <a:latin typeface="Courier New" panose="02070309020205020404" pitchFamily="49" charset="0"/>
            </a:endParaRPr>
          </a:p>
          <a:p>
            <a:pPr algn="just" eaLnBrk="1" hangingPunct="1">
              <a:lnSpc>
                <a:spcPct val="110000"/>
              </a:lnSpc>
              <a:buFont typeface="Wingdings" panose="05000000000000000000" pitchFamily="2" charset="2"/>
              <a:buNone/>
            </a:pPr>
            <a:r>
              <a:rPr lang="zh-CN" altLang="en-US" sz="2800"/>
              <a:t>     </a:t>
            </a:r>
            <a:r>
              <a:rPr lang="en-US" altLang="zh-CN" sz="2800"/>
              <a:t>[</a:t>
            </a:r>
            <a:r>
              <a:rPr lang="zh-CN" altLang="en-US" sz="2800"/>
              <a:t>例</a:t>
            </a:r>
            <a:r>
              <a:rPr lang="en-US" altLang="zh-CN" sz="2800"/>
              <a:t>3.42]  </a:t>
            </a:r>
            <a:r>
              <a:rPr lang="zh-CN" altLang="en-US" sz="2800"/>
              <a:t>查询选修了课程的学生人数</a:t>
            </a:r>
            <a:endParaRPr lang="zh-CN" altLang="en-US" sz="2800"/>
          </a:p>
          <a:p>
            <a:pPr lvl="2" algn="just" eaLnBrk="1" hangingPunct="1">
              <a:lnSpc>
                <a:spcPct val="110000"/>
              </a:lnSpc>
              <a:buFont typeface="Arial" panose="020B0604020202020204" pitchFamily="34" charset="0"/>
              <a:buNone/>
            </a:pPr>
            <a:r>
              <a:rPr lang="zh-CN" altLang="en-US" sz="2800"/>
              <a:t>     </a:t>
            </a:r>
            <a:r>
              <a:rPr lang="en-US" altLang="zh-CN" sz="2800"/>
              <a:t>SELECT COUNT</a:t>
            </a:r>
            <a:r>
              <a:rPr lang="zh-CN" altLang="en-US" sz="2800"/>
              <a:t>(</a:t>
            </a:r>
            <a:r>
              <a:rPr lang="en-US" altLang="zh-CN" sz="2800">
                <a:solidFill>
                  <a:srgbClr val="FF00FF"/>
                </a:solidFill>
              </a:rPr>
              <a:t>DISTINCT</a:t>
            </a:r>
            <a:r>
              <a:rPr lang="en-US" altLang="zh-CN" sz="2800"/>
              <a:t> Sno</a:t>
            </a:r>
            <a:r>
              <a:rPr lang="zh-CN" altLang="en-US" sz="2800"/>
              <a:t>)</a:t>
            </a:r>
            <a:endParaRPr lang="zh-CN" altLang="en-US" sz="2800"/>
          </a:p>
          <a:p>
            <a:pPr lvl="2" algn="just" eaLnBrk="1" hangingPunct="1">
              <a:lnSpc>
                <a:spcPct val="110000"/>
              </a:lnSpc>
              <a:buFont typeface="Arial" panose="020B0604020202020204" pitchFamily="34" charset="0"/>
              <a:buNone/>
            </a:pPr>
            <a:r>
              <a:rPr lang="en-US" altLang="zh-CN" sz="2800"/>
              <a:t>     FROM SC</a:t>
            </a:r>
            <a:r>
              <a:rPr lang="zh-CN" altLang="en-US" sz="2800"/>
              <a:t>;</a:t>
            </a:r>
            <a:endParaRPr lang="zh-CN" altLang="en-US" sz="2800"/>
          </a:p>
          <a:p>
            <a:pPr algn="just" eaLnBrk="1" hangingPunct="1">
              <a:lnSpc>
                <a:spcPct val="110000"/>
              </a:lnSpc>
              <a:buFont typeface="Wingdings" panose="05000000000000000000" pitchFamily="2" charset="2"/>
              <a:buNone/>
            </a:pPr>
            <a:r>
              <a:rPr lang="zh-CN" altLang="en-US" sz="2800"/>
              <a:t>     </a:t>
            </a:r>
            <a:r>
              <a:rPr lang="en-US" altLang="zh-CN" sz="2800"/>
              <a:t>[</a:t>
            </a:r>
            <a:r>
              <a:rPr lang="zh-CN" altLang="en-US" sz="2800"/>
              <a:t>例</a:t>
            </a:r>
            <a:r>
              <a:rPr lang="en-US" altLang="zh-CN" sz="2800"/>
              <a:t>3.43]  </a:t>
            </a:r>
            <a:r>
              <a:rPr lang="zh-CN" altLang="en-US" sz="2800"/>
              <a:t>计算选修</a:t>
            </a:r>
            <a:r>
              <a:rPr lang="en-US" altLang="zh-CN" sz="2800"/>
              <a:t>81001</a:t>
            </a:r>
            <a:r>
              <a:rPr lang="zh-CN" altLang="en-US" sz="2800"/>
              <a:t>号课程的学生平均成绩 </a:t>
            </a:r>
            <a:endParaRPr lang="zh-CN" altLang="en-US" sz="2800"/>
          </a:p>
          <a:p>
            <a:pPr lvl="1" algn="just" eaLnBrk="1" hangingPunct="1">
              <a:lnSpc>
                <a:spcPct val="110000"/>
              </a:lnSpc>
              <a:buFont typeface="Wingdings" panose="05000000000000000000" pitchFamily="2" charset="2"/>
              <a:buNone/>
            </a:pPr>
            <a:r>
              <a:rPr lang="zh-CN" altLang="en-US" sz="2800"/>
              <a:t>           </a:t>
            </a:r>
            <a:r>
              <a:rPr lang="en-US" altLang="zh-CN" sz="2800"/>
              <a:t>SELECT </a:t>
            </a:r>
            <a:r>
              <a:rPr lang="en-US" altLang="zh-CN" sz="2800">
                <a:solidFill>
                  <a:srgbClr val="FF00FF"/>
                </a:solidFill>
              </a:rPr>
              <a:t>AVG</a:t>
            </a:r>
            <a:r>
              <a:rPr lang="zh-CN" altLang="en-US" sz="2800"/>
              <a:t>(</a:t>
            </a:r>
            <a:r>
              <a:rPr lang="en-US" altLang="zh-CN" sz="2800"/>
              <a:t>Grade</a:t>
            </a:r>
            <a:r>
              <a:rPr lang="zh-CN" altLang="en-US" sz="2800"/>
              <a:t>)</a:t>
            </a:r>
            <a:endParaRPr lang="zh-CN" altLang="en-US" sz="2800"/>
          </a:p>
          <a:p>
            <a:pPr lvl="1" algn="just" eaLnBrk="1" hangingPunct="1">
              <a:lnSpc>
                <a:spcPct val="110000"/>
              </a:lnSpc>
              <a:buFont typeface="Wingdings" panose="05000000000000000000" pitchFamily="2" charset="2"/>
              <a:buNone/>
            </a:pPr>
            <a:r>
              <a:rPr lang="en-US" altLang="zh-CN" sz="2800"/>
              <a:t>          FROM    SC</a:t>
            </a:r>
            <a:endParaRPr lang="en-US" altLang="zh-CN" sz="2800"/>
          </a:p>
          <a:p>
            <a:pPr lvl="1" algn="just" eaLnBrk="1" hangingPunct="1">
              <a:lnSpc>
                <a:spcPct val="110000"/>
              </a:lnSpc>
              <a:buFont typeface="Wingdings" panose="05000000000000000000" pitchFamily="2" charset="2"/>
              <a:buNone/>
            </a:pPr>
            <a:r>
              <a:rPr lang="en-US" altLang="zh-CN" sz="2800"/>
              <a:t>          WHERE Cno= ‘ 81001 '</a:t>
            </a:r>
            <a:r>
              <a:rPr lang="zh-CN" altLang="en-US" sz="2800"/>
              <a:t>;</a:t>
            </a:r>
            <a:endParaRPr lang="zh-CN" altLang="en-US" sz="2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a:lstStyle/>
          <a:p>
            <a:pPr eaLnBrk="1" hangingPunct="1"/>
            <a:r>
              <a:rPr lang="zh-CN" altLang="en-US" sz="3600">
                <a:solidFill>
                  <a:schemeClr val="accent6"/>
                </a:solidFill>
              </a:rPr>
              <a:t>聚集函数（续）</a:t>
            </a:r>
            <a:endParaRPr lang="zh-CN" altLang="en-US" sz="3600">
              <a:solidFill>
                <a:schemeClr val="accent6"/>
              </a:solidFill>
            </a:endParaRPr>
          </a:p>
        </p:txBody>
      </p:sp>
      <p:sp>
        <p:nvSpPr>
          <p:cNvPr id="35843" name="Rectangle 3"/>
          <p:cNvSpPr>
            <a:spLocks noGrp="1" noChangeArrowheads="1"/>
          </p:cNvSpPr>
          <p:nvPr>
            <p:ph type="body" idx="4294967295"/>
          </p:nvPr>
        </p:nvSpPr>
        <p:spPr>
          <a:xfrm>
            <a:off x="62230" y="898525"/>
            <a:ext cx="12129770" cy="5503545"/>
          </a:xfrm>
          <a:solidFill>
            <a:schemeClr val="bg1"/>
          </a:solidFill>
        </p:spPr>
        <p:txBody>
          <a:bodyPr/>
          <a:lstStyle/>
          <a:p>
            <a:pPr algn="just" eaLnBrk="1" hangingPunct="1">
              <a:buFont typeface="Wingdings" panose="05000000000000000000" pitchFamily="2" charset="2"/>
              <a:buNone/>
            </a:pPr>
            <a:r>
              <a:rPr lang="en-US" altLang="zh-CN" sz="2800"/>
              <a:t>  [</a:t>
            </a:r>
            <a:r>
              <a:rPr lang="zh-CN" altLang="en-US" sz="2800"/>
              <a:t>例</a:t>
            </a:r>
            <a:r>
              <a:rPr lang="en-US" altLang="zh-CN" sz="2800"/>
              <a:t>3.44]  </a:t>
            </a:r>
            <a:r>
              <a:rPr lang="zh-CN" altLang="en-US" sz="2800"/>
              <a:t>查询选修</a:t>
            </a:r>
            <a:r>
              <a:rPr lang="en-US" altLang="zh-CN" sz="2800"/>
              <a:t>1</a:t>
            </a:r>
            <a:r>
              <a:rPr lang="zh-CN" altLang="en-US" sz="2800"/>
              <a:t>号课程的学生最高分数</a:t>
            </a:r>
            <a:endParaRPr lang="zh-CN" altLang="en-US" sz="2800"/>
          </a:p>
          <a:p>
            <a:pPr lvl="2" algn="just" eaLnBrk="1" hangingPunct="1">
              <a:buFont typeface="Arial" panose="020B0604020202020204" pitchFamily="34" charset="0"/>
              <a:buNone/>
            </a:pPr>
            <a:r>
              <a:rPr lang="zh-CN" altLang="en-US" sz="2800"/>
              <a:t>   </a:t>
            </a:r>
            <a:r>
              <a:rPr lang="en-US" altLang="zh-CN" sz="2800"/>
              <a:t>SELECT </a:t>
            </a:r>
            <a:r>
              <a:rPr lang="en-US" altLang="zh-CN" sz="2800">
                <a:solidFill>
                  <a:srgbClr val="FF00FF"/>
                </a:solidFill>
              </a:rPr>
              <a:t>MAX</a:t>
            </a:r>
            <a:r>
              <a:rPr lang="zh-CN" altLang="en-US" sz="2800"/>
              <a:t>(</a:t>
            </a:r>
            <a:r>
              <a:rPr lang="en-US" altLang="zh-CN" sz="2800"/>
              <a:t>Grade</a:t>
            </a:r>
            <a:r>
              <a:rPr lang="zh-CN" altLang="en-US" sz="2800"/>
              <a:t>)</a:t>
            </a:r>
            <a:endParaRPr lang="zh-CN" altLang="en-US" sz="2800"/>
          </a:p>
          <a:p>
            <a:pPr lvl="2" algn="just" eaLnBrk="1" hangingPunct="1">
              <a:buFont typeface="Arial" panose="020B0604020202020204" pitchFamily="34" charset="0"/>
              <a:buNone/>
            </a:pPr>
            <a:r>
              <a:rPr lang="en-US" altLang="zh-CN" sz="2800"/>
              <a:t>   FROM SC</a:t>
            </a:r>
            <a:endParaRPr lang="en-US" altLang="zh-CN" sz="2800"/>
          </a:p>
          <a:p>
            <a:pPr lvl="2" algn="just" eaLnBrk="1" hangingPunct="1">
              <a:buFont typeface="Arial" panose="020B0604020202020204" pitchFamily="34" charset="0"/>
              <a:buNone/>
            </a:pPr>
            <a:r>
              <a:rPr lang="en-US" altLang="zh-CN" sz="2800"/>
              <a:t>   WHERE Cno=‘81001'</a:t>
            </a:r>
            <a:r>
              <a:rPr lang="zh-CN" altLang="en-US" sz="2800"/>
              <a:t>;</a:t>
            </a:r>
            <a:endParaRPr lang="zh-CN" altLang="en-US" sz="2800"/>
          </a:p>
          <a:p>
            <a:pPr lvl="1" algn="just" eaLnBrk="1" hangingPunct="1">
              <a:buFont typeface="Wingdings" panose="05000000000000000000" pitchFamily="2" charset="2"/>
              <a:buNone/>
            </a:pPr>
            <a:endParaRPr lang="zh-CN" altLang="en-US" sz="2800"/>
          </a:p>
          <a:p>
            <a:pPr eaLnBrk="1" hangingPunct="1">
              <a:buFont typeface="Wingdings" panose="05000000000000000000" pitchFamily="2" charset="2"/>
              <a:buNone/>
            </a:pPr>
            <a:r>
              <a:rPr lang="zh-CN" altLang="en-US" sz="2800"/>
              <a:t> </a:t>
            </a:r>
            <a:r>
              <a:rPr lang="en-US" altLang="zh-CN" sz="2800"/>
              <a:t> [</a:t>
            </a:r>
            <a:r>
              <a:rPr lang="zh-CN" altLang="en-US" sz="2800"/>
              <a:t>例</a:t>
            </a:r>
            <a:r>
              <a:rPr lang="en-US" altLang="zh-CN" sz="2800"/>
              <a:t>3.45 ] </a:t>
            </a:r>
            <a:r>
              <a:rPr lang="zh-CN" altLang="en-US" sz="2800"/>
              <a:t>查询学号为</a:t>
            </a:r>
            <a:r>
              <a:rPr lang="en-US" altLang="zh-CN" sz="2800"/>
              <a:t>20180003</a:t>
            </a:r>
            <a:r>
              <a:rPr lang="zh-CN" altLang="en-US" sz="2800"/>
              <a:t>学生选修课程的总学分数</a:t>
            </a:r>
            <a:endParaRPr lang="zh-CN" altLang="en-US" sz="2800"/>
          </a:p>
          <a:p>
            <a:pPr eaLnBrk="1" hangingPunct="1">
              <a:buFont typeface="Wingdings" panose="05000000000000000000" pitchFamily="2" charset="2"/>
              <a:buNone/>
            </a:pPr>
            <a:r>
              <a:rPr lang="zh-CN" altLang="en-US" sz="2800"/>
              <a:t>    		   </a:t>
            </a:r>
            <a:r>
              <a:rPr lang="en-US" altLang="zh-CN" sz="2800"/>
              <a:t>SELECT</a:t>
            </a:r>
            <a:r>
              <a:rPr lang="en-US" altLang="zh-CN" sz="2800">
                <a:solidFill>
                  <a:srgbClr val="FF00FF"/>
                </a:solidFill>
              </a:rPr>
              <a:t> SUM</a:t>
            </a:r>
            <a:r>
              <a:rPr lang="zh-CN" altLang="en-US" sz="2800"/>
              <a:t>(</a:t>
            </a:r>
            <a:r>
              <a:rPr lang="en-US" altLang="zh-CN" sz="2800"/>
              <a:t>Ccredit</a:t>
            </a:r>
            <a:r>
              <a:rPr lang="zh-CN" altLang="en-US" sz="2800"/>
              <a:t>)</a:t>
            </a:r>
            <a:endParaRPr lang="zh-CN" altLang="en-US" sz="2800"/>
          </a:p>
          <a:p>
            <a:pPr eaLnBrk="1" hangingPunct="1">
              <a:buFont typeface="Wingdings" panose="05000000000000000000" pitchFamily="2" charset="2"/>
              <a:buNone/>
            </a:pPr>
            <a:r>
              <a:rPr lang="en-US" altLang="zh-CN" sz="2800"/>
              <a:t>              FROM  SC,Course</a:t>
            </a:r>
            <a:endParaRPr lang="en-US" altLang="zh-CN" sz="2800"/>
          </a:p>
          <a:p>
            <a:pPr eaLnBrk="1" hangingPunct="1">
              <a:buFont typeface="Wingdings" panose="05000000000000000000" pitchFamily="2" charset="2"/>
              <a:buNone/>
            </a:pPr>
            <a:r>
              <a:rPr lang="en-US" altLang="zh-CN" sz="2800"/>
              <a:t>              WHERE Sno=‘20180003' AND</a:t>
            </a:r>
            <a:r>
              <a:rPr lang="zh-CN" altLang="en-US" sz="2800"/>
              <a:t> </a:t>
            </a:r>
            <a:r>
              <a:rPr lang="en-US" altLang="zh-CN" sz="2800"/>
              <a:t>SC.Cno=Course.Cno; </a:t>
            </a:r>
            <a:endParaRPr lang="en-US" altLang="zh-CN" sz="2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en-US" altLang="zh-CN" sz="3600">
                <a:solidFill>
                  <a:schemeClr val="accent6"/>
                </a:solidFill>
              </a:rPr>
              <a:t>3.3.1  </a:t>
            </a:r>
            <a:r>
              <a:rPr lang="zh-CN" altLang="en-US" sz="3600">
                <a:solidFill>
                  <a:schemeClr val="accent6"/>
                </a:solidFill>
              </a:rPr>
              <a:t>单表查询 </a:t>
            </a:r>
            <a:endParaRPr lang="zh-CN" altLang="en-US" sz="3600">
              <a:solidFill>
                <a:schemeClr val="accent6"/>
              </a:solidFill>
            </a:endParaRPr>
          </a:p>
        </p:txBody>
      </p:sp>
      <p:sp>
        <p:nvSpPr>
          <p:cNvPr id="36867" name="Rectangle 3"/>
          <p:cNvSpPr>
            <a:spLocks noGrp="1" noChangeArrowheads="1"/>
          </p:cNvSpPr>
          <p:nvPr>
            <p:ph type="body" idx="4294967295"/>
          </p:nvPr>
        </p:nvSpPr>
        <p:spPr>
          <a:xfrm>
            <a:off x="609600" y="817245"/>
            <a:ext cx="11547475" cy="5550535"/>
          </a:xfrm>
          <a:solidFill>
            <a:schemeClr val="bg1"/>
          </a:solidFill>
        </p:spPr>
        <p:txBody>
          <a:bodyPr/>
          <a:lstStyle/>
          <a:p>
            <a:pPr algn="just" eaLnBrk="1" hangingPunct="1">
              <a:lnSpc>
                <a:spcPct val="130000"/>
              </a:lnSpc>
            </a:pPr>
            <a:r>
              <a:rPr lang="zh-CN" altLang="en-US" sz="3200" dirty="0"/>
              <a:t>查询仅涉及一个表：</a:t>
            </a:r>
            <a:endParaRPr lang="zh-CN" altLang="en-US" sz="3200" dirty="0"/>
          </a:p>
          <a:p>
            <a:pPr lvl="1" algn="just" eaLnBrk="1" hangingPunct="1">
              <a:lnSpc>
                <a:spcPct val="160000"/>
              </a:lnSpc>
              <a:buFont typeface="Wingdings" panose="05000000000000000000" pitchFamily="2" charset="2"/>
              <a:buNone/>
            </a:pPr>
            <a:r>
              <a:rPr lang="en-US" altLang="zh-CN" sz="3200" dirty="0"/>
              <a:t>1.</a:t>
            </a:r>
            <a:r>
              <a:rPr lang="zh-CN" altLang="en-US" sz="3200" dirty="0"/>
              <a:t>选择表中的若干列</a:t>
            </a:r>
            <a:endParaRPr lang="zh-CN" altLang="en-US" sz="3200" dirty="0"/>
          </a:p>
          <a:p>
            <a:pPr lvl="1" algn="just" eaLnBrk="1" hangingPunct="1">
              <a:lnSpc>
                <a:spcPct val="160000"/>
              </a:lnSpc>
              <a:buFont typeface="Wingdings" panose="05000000000000000000" pitchFamily="2" charset="2"/>
              <a:buNone/>
            </a:pPr>
            <a:r>
              <a:rPr lang="en-US" altLang="zh-CN" sz="3200" dirty="0"/>
              <a:t>2.</a:t>
            </a:r>
            <a:r>
              <a:rPr lang="zh-CN" altLang="en-US" sz="3200" dirty="0"/>
              <a:t>选择表中的若干元组</a:t>
            </a:r>
            <a:endParaRPr lang="zh-CN" altLang="en-US" sz="3200" dirty="0"/>
          </a:p>
          <a:p>
            <a:pPr lvl="1" algn="just" eaLnBrk="1" hangingPunct="1">
              <a:lnSpc>
                <a:spcPct val="160000"/>
              </a:lnSpc>
              <a:buFont typeface="Wingdings" panose="05000000000000000000" pitchFamily="2" charset="2"/>
              <a:buNone/>
            </a:pPr>
            <a:r>
              <a:rPr lang="en-US" altLang="zh-CN" sz="3200" dirty="0"/>
              <a:t>3.ORDER BY</a:t>
            </a:r>
            <a:r>
              <a:rPr lang="zh-CN" altLang="en-US" sz="3200" dirty="0"/>
              <a:t>子句</a:t>
            </a:r>
            <a:endParaRPr lang="zh-CN" altLang="en-US" sz="3200" dirty="0"/>
          </a:p>
          <a:p>
            <a:pPr lvl="1" algn="just" eaLnBrk="1" hangingPunct="1">
              <a:lnSpc>
                <a:spcPct val="160000"/>
              </a:lnSpc>
              <a:buFont typeface="Wingdings" panose="05000000000000000000" pitchFamily="2" charset="2"/>
              <a:buNone/>
            </a:pPr>
            <a:r>
              <a:rPr lang="en-US" altLang="zh-CN" sz="3200" dirty="0"/>
              <a:t>4.</a:t>
            </a:r>
            <a:r>
              <a:rPr lang="zh-CN" altLang="en-US" sz="3200" dirty="0"/>
              <a:t>聚集函数</a:t>
            </a:r>
            <a:endParaRPr lang="zh-CN" altLang="en-US" sz="3200" dirty="0"/>
          </a:p>
          <a:p>
            <a:pPr lvl="1" algn="just" eaLnBrk="1" hangingPunct="1">
              <a:lnSpc>
                <a:spcPct val="160000"/>
              </a:lnSpc>
              <a:buFont typeface="Wingdings" panose="05000000000000000000" pitchFamily="2" charset="2"/>
              <a:buNone/>
            </a:pPr>
            <a:r>
              <a:rPr lang="en-US" altLang="zh-CN" sz="3200" dirty="0">
                <a:solidFill>
                  <a:srgbClr val="7030A0"/>
                </a:solidFill>
              </a:rPr>
              <a:t>5.GROUP BY</a:t>
            </a:r>
            <a:r>
              <a:rPr lang="zh-CN" altLang="en-US" sz="3200" dirty="0">
                <a:solidFill>
                  <a:srgbClr val="7030A0"/>
                </a:solidFill>
              </a:rPr>
              <a:t>子句</a:t>
            </a:r>
            <a:endParaRPr lang="en-US" altLang="zh-CN" sz="3200" dirty="0">
              <a:solidFill>
                <a:srgbClr val="7030A0"/>
              </a:solidFill>
            </a:endParaRPr>
          </a:p>
          <a:p>
            <a:pPr lvl="1" algn="just" eaLnBrk="1" hangingPunct="1">
              <a:lnSpc>
                <a:spcPct val="160000"/>
              </a:lnSpc>
              <a:buFont typeface="Wingdings" panose="05000000000000000000" pitchFamily="2" charset="2"/>
              <a:buNone/>
            </a:pPr>
            <a:r>
              <a:rPr lang="en-US" altLang="zh-CN" sz="3200" dirty="0"/>
              <a:t>6.LIMIT</a:t>
            </a:r>
            <a:r>
              <a:rPr lang="zh-CN" altLang="en-US" sz="3200" dirty="0"/>
              <a:t>子句</a:t>
            </a:r>
            <a:endParaRPr lang="zh-CN" altLang="en-US" sz="32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pPr eaLnBrk="1" hangingPunct="1"/>
            <a:r>
              <a:rPr lang="en-US" altLang="zh-CN" sz="3600">
                <a:solidFill>
                  <a:schemeClr val="accent6"/>
                </a:solidFill>
              </a:rPr>
              <a:t>5. GROUP BY</a:t>
            </a:r>
            <a:r>
              <a:rPr lang="zh-CN" altLang="en-US" sz="3600">
                <a:solidFill>
                  <a:schemeClr val="accent6"/>
                </a:solidFill>
              </a:rPr>
              <a:t>子句 </a:t>
            </a:r>
            <a:endParaRPr lang="zh-CN" altLang="en-US" sz="3600">
              <a:solidFill>
                <a:schemeClr val="accent6"/>
              </a:solidFill>
            </a:endParaRPr>
          </a:p>
        </p:txBody>
      </p:sp>
      <p:sp>
        <p:nvSpPr>
          <p:cNvPr id="37891" name="Rectangle 3"/>
          <p:cNvSpPr>
            <a:spLocks noGrp="1" noChangeArrowheads="1"/>
          </p:cNvSpPr>
          <p:nvPr>
            <p:ph type="body" idx="4294967295"/>
          </p:nvPr>
        </p:nvSpPr>
        <p:spPr>
          <a:xfrm>
            <a:off x="102235" y="852170"/>
            <a:ext cx="12076430" cy="5572125"/>
          </a:xfrm>
          <a:solidFill>
            <a:schemeClr val="bg1"/>
          </a:solidFill>
        </p:spPr>
        <p:txBody>
          <a:bodyPr/>
          <a:lstStyle/>
          <a:p>
            <a:pPr algn="just" eaLnBrk="1" hangingPunct="1">
              <a:lnSpc>
                <a:spcPct val="140000"/>
              </a:lnSpc>
            </a:pPr>
            <a:r>
              <a:rPr lang="en-US" altLang="zh-CN" sz="3200"/>
              <a:t>GROUP BY</a:t>
            </a:r>
            <a:r>
              <a:rPr lang="zh-CN" altLang="en-US" sz="3200"/>
              <a:t>子句分组：</a:t>
            </a:r>
            <a:endParaRPr lang="zh-CN" altLang="en-US" sz="3200"/>
          </a:p>
          <a:p>
            <a:pPr lvl="1" algn="just" eaLnBrk="1" hangingPunct="1">
              <a:lnSpc>
                <a:spcPct val="140000"/>
              </a:lnSpc>
            </a:pPr>
            <a:r>
              <a:rPr lang="zh-CN" altLang="en-US" sz="3200"/>
              <a:t>按指定的一列或多列值分组，值相等的为一组</a:t>
            </a:r>
            <a:endParaRPr lang="zh-CN" altLang="en-US" sz="3200"/>
          </a:p>
          <a:p>
            <a:pPr lvl="1" algn="just" eaLnBrk="1" hangingPunct="1">
              <a:lnSpc>
                <a:spcPct val="140000"/>
              </a:lnSpc>
            </a:pPr>
            <a:r>
              <a:rPr lang="zh-CN" altLang="en-US" sz="3200"/>
              <a:t>如果未对查询结果分组，聚集函数将作用于整个查询结果</a:t>
            </a:r>
            <a:endParaRPr lang="zh-CN" altLang="en-US" sz="3200"/>
          </a:p>
          <a:p>
            <a:pPr lvl="1" eaLnBrk="1" hangingPunct="1">
              <a:lnSpc>
                <a:spcPct val="140000"/>
              </a:lnSpc>
            </a:pPr>
            <a:r>
              <a:rPr lang="zh-CN" altLang="en-US" sz="3200"/>
              <a:t>分组后，聚集函数将作用于每一个组 </a:t>
            </a:r>
            <a:endParaRPr lang="zh-CN" altLang="en-US" sz="32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p:txBody>
          <a:bodyPr/>
          <a:lstStyle/>
          <a:p>
            <a:pPr eaLnBrk="1" hangingPunct="1"/>
            <a:r>
              <a:rPr lang="en-US" altLang="zh-CN" sz="3600">
                <a:solidFill>
                  <a:schemeClr val="accent6"/>
                </a:solidFill>
              </a:rPr>
              <a:t>GROUP BY</a:t>
            </a:r>
            <a:r>
              <a:rPr lang="zh-CN" altLang="en-US" sz="3600">
                <a:solidFill>
                  <a:schemeClr val="accent6"/>
                </a:solidFill>
              </a:rPr>
              <a:t>子句（续）</a:t>
            </a:r>
            <a:endParaRPr lang="zh-CN" altLang="en-US" sz="3600">
              <a:solidFill>
                <a:schemeClr val="accent6"/>
              </a:solidFill>
            </a:endParaRPr>
          </a:p>
        </p:txBody>
      </p:sp>
      <p:sp>
        <p:nvSpPr>
          <p:cNvPr id="38915" name="Rectangle 3"/>
          <p:cNvSpPr>
            <a:spLocks noGrp="1" noChangeArrowheads="1"/>
          </p:cNvSpPr>
          <p:nvPr>
            <p:ph type="body" idx="4294967295"/>
          </p:nvPr>
        </p:nvSpPr>
        <p:spPr>
          <a:xfrm>
            <a:off x="104775" y="857885"/>
            <a:ext cx="12043410" cy="5462905"/>
          </a:xfrm>
          <a:solidFill>
            <a:schemeClr val="bg1"/>
          </a:solidFill>
        </p:spPr>
        <p:txBody>
          <a:bodyPr/>
          <a:lstStyle/>
          <a:p>
            <a:pPr algn="just" eaLnBrk="1" hangingPunct="1">
              <a:lnSpc>
                <a:spcPct val="90000"/>
              </a:lnSpc>
              <a:buFont typeface="Wingdings" panose="05000000000000000000" pitchFamily="2" charset="2"/>
              <a:buNone/>
            </a:pPr>
            <a:r>
              <a:rPr lang="en-US" altLang="zh-CN"/>
              <a:t>[</a:t>
            </a:r>
            <a:r>
              <a:rPr lang="zh-CN" altLang="en-US">
                <a:ea typeface="黑体" panose="02010609060101010101" pitchFamily="49" charset="-122"/>
              </a:rPr>
              <a:t>例</a:t>
            </a:r>
            <a:r>
              <a:rPr lang="en-US" altLang="zh-CN">
                <a:ea typeface="黑体" panose="02010609060101010101" pitchFamily="49" charset="-122"/>
              </a:rPr>
              <a:t>3.</a:t>
            </a:r>
            <a:r>
              <a:rPr lang="en-US" altLang="zh-CN"/>
              <a:t>46]  </a:t>
            </a:r>
            <a:r>
              <a:rPr lang="zh-CN" altLang="en-US"/>
              <a:t>求各个课程号及选修该课程的人数</a:t>
            </a:r>
            <a:endParaRPr lang="zh-CN" altLang="en-US"/>
          </a:p>
          <a:p>
            <a:pPr algn="just" eaLnBrk="1" hangingPunct="1">
              <a:lnSpc>
                <a:spcPct val="90000"/>
              </a:lnSpc>
              <a:buFont typeface="Wingdings" panose="05000000000000000000" pitchFamily="2" charset="2"/>
              <a:buNone/>
            </a:pPr>
            <a:r>
              <a:rPr lang="zh-CN" altLang="en-US"/>
              <a:t>     </a:t>
            </a:r>
            <a:r>
              <a:rPr lang="en-US" altLang="zh-CN"/>
              <a:t>SELECT Cno</a:t>
            </a:r>
            <a:r>
              <a:rPr lang="zh-CN" altLang="en-US"/>
              <a:t>，</a:t>
            </a:r>
            <a:r>
              <a:rPr lang="en-US" altLang="zh-CN">
                <a:solidFill>
                  <a:srgbClr val="FF00FF"/>
                </a:solidFill>
              </a:rPr>
              <a:t>COUNT</a:t>
            </a:r>
            <a:r>
              <a:rPr lang="zh-CN" altLang="en-US">
                <a:solidFill>
                  <a:srgbClr val="FF00FF"/>
                </a:solidFill>
              </a:rPr>
              <a:t>(</a:t>
            </a:r>
            <a:r>
              <a:rPr lang="en-US" altLang="zh-CN">
                <a:solidFill>
                  <a:srgbClr val="FF00FF"/>
                </a:solidFill>
              </a:rPr>
              <a:t>Sno</a:t>
            </a:r>
            <a:r>
              <a:rPr lang="zh-CN" altLang="en-US">
                <a:solidFill>
                  <a:srgbClr val="FF00FF"/>
                </a:solidFill>
              </a:rPr>
              <a:t>)</a:t>
            </a:r>
            <a:endParaRPr lang="zh-CN" altLang="en-US">
              <a:solidFill>
                <a:srgbClr val="FF00FF"/>
              </a:solidFill>
            </a:endParaRPr>
          </a:p>
          <a:p>
            <a:pPr algn="just" eaLnBrk="1" hangingPunct="1">
              <a:lnSpc>
                <a:spcPct val="90000"/>
              </a:lnSpc>
              <a:buFont typeface="Wingdings" panose="05000000000000000000" pitchFamily="2" charset="2"/>
              <a:buNone/>
            </a:pPr>
            <a:r>
              <a:rPr lang="en-US" altLang="zh-CN"/>
              <a:t>     FROM    SC</a:t>
            </a:r>
            <a:endParaRPr lang="en-US" altLang="zh-CN"/>
          </a:p>
          <a:p>
            <a:pPr algn="just" eaLnBrk="1" hangingPunct="1">
              <a:lnSpc>
                <a:spcPct val="90000"/>
              </a:lnSpc>
              <a:buFont typeface="Wingdings" panose="05000000000000000000" pitchFamily="2" charset="2"/>
              <a:buNone/>
            </a:pPr>
            <a:r>
              <a:rPr lang="en-US" altLang="zh-CN"/>
              <a:t>     GROUP BY Cno</a:t>
            </a:r>
            <a:r>
              <a:rPr lang="zh-CN" altLang="en-US"/>
              <a:t>; </a:t>
            </a:r>
            <a:endParaRPr lang="zh-CN" altLang="en-US"/>
          </a:p>
          <a:p>
            <a:pPr eaLnBrk="1" hangingPunct="1">
              <a:lnSpc>
                <a:spcPct val="90000"/>
              </a:lnSpc>
              <a:buFont typeface="Wingdings" panose="05000000000000000000" pitchFamily="2" charset="2"/>
              <a:buNone/>
            </a:pPr>
            <a:r>
              <a:rPr lang="zh-CN" altLang="en-US"/>
              <a:t>     查询结果可能为：</a:t>
            </a:r>
            <a:endParaRPr lang="en-US" altLang="zh-CN"/>
          </a:p>
        </p:txBody>
      </p:sp>
      <p:graphicFrame>
        <p:nvGraphicFramePr>
          <p:cNvPr id="3" name="表格 2"/>
          <p:cNvGraphicFramePr>
            <a:graphicFrameLocks noGrp="1"/>
          </p:cNvGraphicFramePr>
          <p:nvPr>
            <p:custDataLst>
              <p:tags r:id="rId1"/>
            </p:custDataLst>
          </p:nvPr>
        </p:nvGraphicFramePr>
        <p:xfrm>
          <a:off x="3648075" y="2788285"/>
          <a:ext cx="5863590" cy="3880485"/>
        </p:xfrm>
        <a:graphic>
          <a:graphicData uri="http://schemas.openxmlformats.org/drawingml/2006/table">
            <a:tbl>
              <a:tblPr/>
              <a:tblGrid>
                <a:gridCol w="2794000"/>
                <a:gridCol w="3069590"/>
              </a:tblGrid>
              <a:tr h="431165">
                <a:tc>
                  <a:txBody>
                    <a:bodyPr/>
                    <a:lstStyle/>
                    <a:p>
                      <a:pPr algn="ctr">
                        <a:lnSpc>
                          <a:spcPts val="1500"/>
                        </a:lnSpc>
                      </a:pPr>
                      <a:r>
                        <a:rPr lang="en-US" sz="2400" b="1" kern="100" dirty="0" err="1">
                          <a:effectLst/>
                          <a:latin typeface="+mn-lt"/>
                          <a:ea typeface="宋体" panose="02010600030101010101" pitchFamily="2" charset="-122"/>
                          <a:cs typeface="宋体" panose="02010600030101010101" pitchFamily="2" charset="-122"/>
                        </a:rPr>
                        <a:t>Cno</a:t>
                      </a:r>
                      <a:endParaRPr lang="en-US" sz="2400" b="1" kern="100" dirty="0" err="1">
                        <a:effectLst/>
                        <a:latin typeface="+mn-lt"/>
                        <a:ea typeface="宋体" panose="02010600030101010101" pitchFamily="2" charset="-122"/>
                        <a:cs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pPr>
                      <a:r>
                        <a:rPr lang="en-US" sz="2400" b="1" kern="100">
                          <a:effectLst/>
                          <a:latin typeface="+mn-lt"/>
                          <a:ea typeface="宋体" panose="02010600030101010101" pitchFamily="2" charset="-122"/>
                          <a:cs typeface="宋体" panose="02010600030101010101" pitchFamily="2" charset="-122"/>
                        </a:rPr>
                        <a:t>COUNT(Sno)</a:t>
                      </a:r>
                      <a:endParaRPr lang="en-US" sz="2400" b="1" kern="100">
                        <a:effectLst/>
                        <a:latin typeface="+mn-lt"/>
                        <a:ea typeface="宋体" panose="02010600030101010101" pitchFamily="2" charset="-122"/>
                        <a:cs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1165">
                <a:tc>
                  <a:txBody>
                    <a:bodyPr/>
                    <a:lstStyle/>
                    <a:p>
                      <a:pPr algn="ctr">
                        <a:lnSpc>
                          <a:spcPts val="1500"/>
                        </a:lnSpc>
                      </a:pPr>
                      <a:r>
                        <a:rPr lang="en-US" sz="2400" b="1" kern="100" dirty="0">
                          <a:effectLst/>
                          <a:latin typeface="+mn-lt"/>
                          <a:ea typeface="宋体" panose="02010600030101010101" pitchFamily="2" charset="-122"/>
                          <a:cs typeface="宋体" panose="02010600030101010101" pitchFamily="2" charset="-122"/>
                        </a:rPr>
                        <a:t>81001</a:t>
                      </a:r>
                      <a:endParaRPr lang="en-US" sz="2400" b="1" kern="100" dirty="0">
                        <a:effectLst/>
                        <a:latin typeface="+mn-lt"/>
                        <a:ea typeface="宋体" panose="02010600030101010101" pitchFamily="2" charset="-122"/>
                        <a:cs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pPr>
                      <a:r>
                        <a:rPr lang="en-US" sz="2400" b="1" kern="100">
                          <a:effectLst/>
                          <a:latin typeface="+mn-lt"/>
                          <a:ea typeface="宋体" panose="02010600030101010101" pitchFamily="2" charset="-122"/>
                          <a:cs typeface="宋体" panose="02010600030101010101" pitchFamily="2" charset="-122"/>
                        </a:rPr>
                        <a:t>42</a:t>
                      </a:r>
                      <a:endParaRPr lang="en-US" sz="2400" b="1" kern="100">
                        <a:effectLst/>
                        <a:latin typeface="+mn-lt"/>
                        <a:ea typeface="宋体" panose="02010600030101010101" pitchFamily="2" charset="-122"/>
                        <a:cs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1165">
                <a:tc>
                  <a:txBody>
                    <a:bodyPr/>
                    <a:lstStyle/>
                    <a:p>
                      <a:pPr algn="ctr">
                        <a:lnSpc>
                          <a:spcPts val="1500"/>
                        </a:lnSpc>
                      </a:pPr>
                      <a:r>
                        <a:rPr lang="en-US" sz="2400" b="1" kern="100">
                          <a:effectLst/>
                          <a:latin typeface="+mn-lt"/>
                          <a:ea typeface="宋体" panose="02010600030101010101" pitchFamily="2" charset="-122"/>
                          <a:cs typeface="宋体" panose="02010600030101010101" pitchFamily="2" charset="-122"/>
                        </a:rPr>
                        <a:t>81002</a:t>
                      </a:r>
                      <a:endParaRPr lang="en-US" sz="2400" b="1" kern="100">
                        <a:effectLst/>
                        <a:latin typeface="+mn-lt"/>
                        <a:ea typeface="宋体" panose="02010600030101010101" pitchFamily="2" charset="-122"/>
                        <a:cs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pPr>
                      <a:r>
                        <a:rPr lang="en-US" sz="2400" b="1" kern="100" dirty="0">
                          <a:effectLst/>
                          <a:latin typeface="+mn-lt"/>
                          <a:ea typeface="宋体" panose="02010600030101010101" pitchFamily="2" charset="-122"/>
                          <a:cs typeface="宋体" panose="02010600030101010101" pitchFamily="2" charset="-122"/>
                        </a:rPr>
                        <a:t>44</a:t>
                      </a:r>
                      <a:endParaRPr lang="en-US" sz="2400" b="1" kern="100" dirty="0">
                        <a:effectLst/>
                        <a:latin typeface="+mn-lt"/>
                        <a:ea typeface="宋体" panose="02010600030101010101" pitchFamily="2" charset="-122"/>
                        <a:cs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1165">
                <a:tc>
                  <a:txBody>
                    <a:bodyPr/>
                    <a:lstStyle/>
                    <a:p>
                      <a:pPr algn="ctr">
                        <a:lnSpc>
                          <a:spcPts val="1500"/>
                        </a:lnSpc>
                      </a:pPr>
                      <a:r>
                        <a:rPr lang="en-US" sz="2400" b="1" kern="100">
                          <a:effectLst/>
                          <a:latin typeface="+mn-lt"/>
                          <a:ea typeface="宋体" panose="02010600030101010101" pitchFamily="2" charset="-122"/>
                          <a:cs typeface="宋体" panose="02010600030101010101" pitchFamily="2" charset="-122"/>
                        </a:rPr>
                        <a:t>81003</a:t>
                      </a:r>
                      <a:endParaRPr lang="en-US" sz="2400" b="1" kern="100">
                        <a:effectLst/>
                        <a:latin typeface="+mn-lt"/>
                        <a:ea typeface="宋体" panose="02010600030101010101" pitchFamily="2" charset="-122"/>
                        <a:cs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pPr>
                      <a:r>
                        <a:rPr lang="en-US" sz="2400" b="1" kern="100" dirty="0">
                          <a:effectLst/>
                          <a:latin typeface="+mn-lt"/>
                          <a:ea typeface="宋体" panose="02010600030101010101" pitchFamily="2" charset="-122"/>
                          <a:cs typeface="宋体" panose="02010600030101010101" pitchFamily="2" charset="-122"/>
                        </a:rPr>
                        <a:t>44</a:t>
                      </a:r>
                      <a:endParaRPr lang="en-US" sz="2400" b="1" kern="100" dirty="0">
                        <a:effectLst/>
                        <a:latin typeface="+mn-lt"/>
                        <a:ea typeface="宋体" panose="02010600030101010101" pitchFamily="2" charset="-122"/>
                        <a:cs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1165">
                <a:tc>
                  <a:txBody>
                    <a:bodyPr/>
                    <a:lstStyle/>
                    <a:p>
                      <a:pPr algn="ctr">
                        <a:lnSpc>
                          <a:spcPts val="1500"/>
                        </a:lnSpc>
                      </a:pPr>
                      <a:r>
                        <a:rPr lang="en-US" sz="2400" b="1" kern="100">
                          <a:effectLst/>
                          <a:latin typeface="+mn-lt"/>
                          <a:ea typeface="宋体" panose="02010600030101010101" pitchFamily="2" charset="-122"/>
                          <a:cs typeface="宋体" panose="02010600030101010101" pitchFamily="2" charset="-122"/>
                        </a:rPr>
                        <a:t>81004</a:t>
                      </a:r>
                      <a:endParaRPr lang="en-US" sz="2400" b="1" kern="100">
                        <a:effectLst/>
                        <a:latin typeface="+mn-lt"/>
                        <a:ea typeface="宋体" panose="02010600030101010101" pitchFamily="2" charset="-122"/>
                        <a:cs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pPr>
                      <a:r>
                        <a:rPr lang="en-US" sz="2400" b="1" kern="100" dirty="0">
                          <a:effectLst/>
                          <a:latin typeface="+mn-lt"/>
                          <a:ea typeface="宋体" panose="02010600030101010101" pitchFamily="2" charset="-122"/>
                          <a:cs typeface="宋体" panose="02010600030101010101" pitchFamily="2" charset="-122"/>
                        </a:rPr>
                        <a:t>33</a:t>
                      </a:r>
                      <a:endParaRPr lang="en-US" sz="2400" b="1" kern="100" dirty="0">
                        <a:effectLst/>
                        <a:latin typeface="+mn-lt"/>
                        <a:ea typeface="宋体" panose="02010600030101010101" pitchFamily="2" charset="-122"/>
                        <a:cs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1165">
                <a:tc>
                  <a:txBody>
                    <a:bodyPr/>
                    <a:lstStyle/>
                    <a:p>
                      <a:pPr algn="ctr">
                        <a:lnSpc>
                          <a:spcPts val="1500"/>
                        </a:lnSpc>
                      </a:pPr>
                      <a:r>
                        <a:rPr lang="en-US" sz="2400" b="1" kern="100">
                          <a:effectLst/>
                          <a:latin typeface="+mn-lt"/>
                          <a:ea typeface="宋体" panose="02010600030101010101" pitchFamily="2" charset="-122"/>
                          <a:cs typeface="宋体" panose="02010600030101010101" pitchFamily="2" charset="-122"/>
                        </a:rPr>
                        <a:t>81005</a:t>
                      </a:r>
                      <a:endParaRPr lang="en-US" sz="2400" b="1" kern="100">
                        <a:effectLst/>
                        <a:latin typeface="+mn-lt"/>
                        <a:ea typeface="宋体" panose="02010600030101010101" pitchFamily="2" charset="-122"/>
                        <a:cs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pPr>
                      <a:r>
                        <a:rPr lang="en-US" sz="2400" b="1" kern="100" dirty="0">
                          <a:effectLst/>
                          <a:latin typeface="+mn-lt"/>
                          <a:ea typeface="宋体" panose="02010600030101010101" pitchFamily="2" charset="-122"/>
                          <a:cs typeface="宋体" panose="02010600030101010101" pitchFamily="2" charset="-122"/>
                        </a:rPr>
                        <a:t>48</a:t>
                      </a:r>
                      <a:endParaRPr lang="en-US" sz="2400" b="1" kern="100" dirty="0">
                        <a:effectLst/>
                        <a:latin typeface="+mn-lt"/>
                        <a:ea typeface="宋体" panose="02010600030101010101" pitchFamily="2" charset="-122"/>
                        <a:cs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1165">
                <a:tc>
                  <a:txBody>
                    <a:bodyPr/>
                    <a:lstStyle/>
                    <a:p>
                      <a:pPr algn="ctr">
                        <a:lnSpc>
                          <a:spcPts val="1500"/>
                        </a:lnSpc>
                      </a:pPr>
                      <a:r>
                        <a:rPr lang="en-US" sz="2400" b="1" kern="100">
                          <a:effectLst/>
                          <a:latin typeface="+mn-lt"/>
                          <a:ea typeface="宋体" panose="02010600030101010101" pitchFamily="2" charset="-122"/>
                          <a:cs typeface="宋体" panose="02010600030101010101" pitchFamily="2" charset="-122"/>
                        </a:rPr>
                        <a:t>81006</a:t>
                      </a:r>
                      <a:endParaRPr lang="en-US" sz="2400" b="1" kern="100">
                        <a:effectLst/>
                        <a:latin typeface="+mn-lt"/>
                        <a:ea typeface="宋体" panose="02010600030101010101" pitchFamily="2" charset="-122"/>
                        <a:cs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pPr>
                      <a:r>
                        <a:rPr lang="en-US" sz="2400" b="1" kern="100" dirty="0">
                          <a:effectLst/>
                          <a:latin typeface="+mn-lt"/>
                          <a:ea typeface="宋体" panose="02010600030101010101" pitchFamily="2" charset="-122"/>
                          <a:cs typeface="宋体" panose="02010600030101010101" pitchFamily="2" charset="-122"/>
                        </a:rPr>
                        <a:t>45</a:t>
                      </a:r>
                      <a:endParaRPr lang="en-US" sz="2400" b="1" kern="100" dirty="0">
                        <a:effectLst/>
                        <a:latin typeface="+mn-lt"/>
                        <a:ea typeface="宋体" panose="02010600030101010101" pitchFamily="2" charset="-122"/>
                        <a:cs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1165">
                <a:tc>
                  <a:txBody>
                    <a:bodyPr/>
                    <a:lstStyle/>
                    <a:p>
                      <a:pPr algn="ctr">
                        <a:lnSpc>
                          <a:spcPts val="1500"/>
                        </a:lnSpc>
                      </a:pPr>
                      <a:r>
                        <a:rPr lang="en-US" sz="2400" b="1" kern="100">
                          <a:effectLst/>
                          <a:latin typeface="+mn-lt"/>
                          <a:ea typeface="宋体" panose="02010600030101010101" pitchFamily="2" charset="-122"/>
                          <a:cs typeface="宋体" panose="02010600030101010101" pitchFamily="2" charset="-122"/>
                        </a:rPr>
                        <a:t>81007</a:t>
                      </a:r>
                      <a:endParaRPr lang="en-US" sz="2400" b="1" kern="100">
                        <a:effectLst/>
                        <a:latin typeface="+mn-lt"/>
                        <a:ea typeface="宋体" panose="02010600030101010101" pitchFamily="2" charset="-122"/>
                        <a:cs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pPr>
                      <a:r>
                        <a:rPr lang="en-US" sz="2400" b="1" kern="100" dirty="0">
                          <a:effectLst/>
                          <a:latin typeface="+mn-lt"/>
                          <a:ea typeface="宋体" panose="02010600030101010101" pitchFamily="2" charset="-122"/>
                          <a:cs typeface="宋体" panose="02010600030101010101" pitchFamily="2" charset="-122"/>
                        </a:rPr>
                        <a:t>48</a:t>
                      </a:r>
                      <a:endParaRPr lang="en-US" sz="2400" b="1" kern="100" dirty="0">
                        <a:effectLst/>
                        <a:latin typeface="+mn-lt"/>
                        <a:ea typeface="宋体" panose="02010600030101010101" pitchFamily="2" charset="-122"/>
                        <a:cs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1165">
                <a:tc>
                  <a:txBody>
                    <a:bodyPr/>
                    <a:lstStyle/>
                    <a:p>
                      <a:pPr algn="ctr">
                        <a:lnSpc>
                          <a:spcPts val="1500"/>
                        </a:lnSpc>
                      </a:pPr>
                      <a:r>
                        <a:rPr lang="en-US" sz="2400" b="1" kern="100">
                          <a:effectLst/>
                          <a:latin typeface="+mn-lt"/>
                          <a:ea typeface="宋体" panose="02010600030101010101" pitchFamily="2" charset="-122"/>
                          <a:cs typeface="宋体" panose="02010600030101010101" pitchFamily="2" charset="-122"/>
                        </a:rPr>
                        <a:t>81008</a:t>
                      </a:r>
                      <a:endParaRPr lang="en-US" sz="2400" b="1" kern="100">
                        <a:effectLst/>
                        <a:latin typeface="+mn-lt"/>
                        <a:ea typeface="宋体" panose="02010600030101010101" pitchFamily="2" charset="-122"/>
                        <a:cs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500"/>
                        </a:lnSpc>
                      </a:pPr>
                      <a:r>
                        <a:rPr lang="en-US" sz="2400" b="1" kern="100" dirty="0">
                          <a:effectLst/>
                          <a:latin typeface="+mn-lt"/>
                          <a:ea typeface="宋体" panose="02010600030101010101" pitchFamily="2" charset="-122"/>
                          <a:cs typeface="宋体" panose="02010600030101010101" pitchFamily="2" charset="-122"/>
                        </a:rPr>
                        <a:t>39</a:t>
                      </a:r>
                      <a:endParaRPr lang="en-US" sz="2400" b="1" kern="100" dirty="0">
                        <a:effectLst/>
                        <a:latin typeface="+mn-lt"/>
                        <a:ea typeface="宋体" panose="02010600030101010101" pitchFamily="2" charset="-122"/>
                        <a:cs typeface="宋体" panose="02010600030101010101" pitchFamily="2" charset="-122"/>
                      </a:endParaRPr>
                    </a:p>
                  </a:txBody>
                  <a:tcPr marL="68572" marR="6857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p:txBody>
          <a:bodyPr/>
          <a:lstStyle/>
          <a:p>
            <a:pPr eaLnBrk="1" hangingPunct="1"/>
            <a:r>
              <a:rPr lang="en-US" altLang="zh-CN" sz="3600">
                <a:solidFill>
                  <a:schemeClr val="accent6"/>
                </a:solidFill>
              </a:rPr>
              <a:t>GROUP BY</a:t>
            </a:r>
            <a:r>
              <a:rPr lang="zh-CN" altLang="en-US" sz="3600">
                <a:solidFill>
                  <a:schemeClr val="accent6"/>
                </a:solidFill>
              </a:rPr>
              <a:t>子句（续）</a:t>
            </a:r>
            <a:endParaRPr lang="zh-CN" altLang="en-US" sz="3600">
              <a:solidFill>
                <a:schemeClr val="accent6"/>
              </a:solidFill>
            </a:endParaRPr>
          </a:p>
        </p:txBody>
      </p:sp>
      <p:sp>
        <p:nvSpPr>
          <p:cNvPr id="40963" name="Rectangle 3"/>
          <p:cNvSpPr>
            <a:spLocks noGrp="1" noChangeArrowheads="1"/>
          </p:cNvSpPr>
          <p:nvPr>
            <p:ph type="body" idx="4294967295"/>
          </p:nvPr>
        </p:nvSpPr>
        <p:spPr>
          <a:xfrm>
            <a:off x="118745" y="822960"/>
            <a:ext cx="11651615" cy="5602605"/>
          </a:xfrm>
          <a:solidFill>
            <a:schemeClr val="bg1"/>
          </a:solidFill>
        </p:spPr>
        <p:txBody>
          <a:bodyPr/>
          <a:lstStyle/>
          <a:p>
            <a:pPr algn="just" eaLnBrk="1" hangingPunct="1">
              <a:lnSpc>
                <a:spcPct val="130000"/>
              </a:lnSpc>
              <a:buFont typeface="Wingdings" panose="05000000000000000000" pitchFamily="2" charset="2"/>
              <a:buNone/>
            </a:pPr>
            <a:r>
              <a:rPr lang="en-US" altLang="zh-CN" dirty="0"/>
              <a:t>[</a:t>
            </a:r>
            <a:r>
              <a:rPr lang="zh-CN" altLang="en-US" dirty="0"/>
              <a:t>例</a:t>
            </a:r>
            <a:r>
              <a:rPr lang="en-US" altLang="zh-CN" dirty="0"/>
              <a:t>3.47] </a:t>
            </a:r>
            <a:r>
              <a:rPr lang="zh-CN" altLang="en-US" dirty="0">
                <a:latin typeface="Arial" panose="020B0604020202020204" pitchFamily="34" charset="0"/>
                <a:ea typeface="宋体" panose="02010600030101010101" pitchFamily="2" charset="-122"/>
              </a:rPr>
              <a:t>查询</a:t>
            </a:r>
            <a:r>
              <a:rPr lang="en-US" altLang="zh-CN" dirty="0">
                <a:latin typeface="Arial" panose="020B0604020202020204" pitchFamily="34" charset="0"/>
                <a:ea typeface="宋体" panose="02010600030101010101" pitchFamily="2" charset="-122"/>
              </a:rPr>
              <a:t>2019</a:t>
            </a:r>
            <a:r>
              <a:rPr lang="zh-CN" altLang="en-US" dirty="0">
                <a:latin typeface="Arial" panose="020B0604020202020204" pitchFamily="34" charset="0"/>
                <a:ea typeface="宋体" panose="02010600030101010101" pitchFamily="2" charset="-122"/>
              </a:rPr>
              <a:t>年第</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学期选修了</a:t>
            </a:r>
            <a:r>
              <a:rPr lang="en-US" altLang="zh-CN" dirty="0">
                <a:latin typeface="Arial" panose="020B0604020202020204" pitchFamily="34" charset="0"/>
                <a:ea typeface="宋体" panose="02010600030101010101" pitchFamily="2" charset="-122"/>
              </a:rPr>
              <a:t>10</a:t>
            </a:r>
            <a:r>
              <a:rPr lang="zh-CN" altLang="en-US" dirty="0">
                <a:latin typeface="Arial" panose="020B0604020202020204" pitchFamily="34" charset="0"/>
                <a:ea typeface="宋体" panose="02010600030101010101" pitchFamily="2" charset="-122"/>
              </a:rPr>
              <a:t>门以上课程的学生学号</a:t>
            </a:r>
            <a:endParaRPr lang="zh-CN" altLang="en-US" dirty="0">
              <a:latin typeface="Arial" panose="020B0604020202020204" pitchFamily="34" charset="0"/>
              <a:ea typeface="宋体" panose="02010600030101010101" pitchFamily="2" charset="-122"/>
            </a:endParaRPr>
          </a:p>
          <a:p>
            <a:pPr algn="just" eaLnBrk="1" hangingPunct="1">
              <a:lnSpc>
                <a:spcPct val="130000"/>
              </a:lnSpc>
              <a:buFont typeface="Wingdings" panose="05000000000000000000" pitchFamily="2" charset="2"/>
              <a:buNone/>
            </a:pPr>
            <a:r>
              <a:rPr lang="en-US" altLang="zh-CN" dirty="0">
                <a:ea typeface="黑体" panose="02010609060101010101" pitchFamily="49" charset="-122"/>
              </a:rPr>
              <a:t>SELECT Sno</a:t>
            </a:r>
            <a:endParaRPr lang="en-US" altLang="zh-CN" dirty="0">
              <a:ea typeface="黑体" panose="02010609060101010101" pitchFamily="49" charset="-122"/>
            </a:endParaRPr>
          </a:p>
          <a:p>
            <a:pPr algn="just" eaLnBrk="1" hangingPunct="1">
              <a:lnSpc>
                <a:spcPct val="130000"/>
              </a:lnSpc>
              <a:buFont typeface="Wingdings" panose="05000000000000000000" pitchFamily="2" charset="2"/>
              <a:buNone/>
            </a:pPr>
            <a:r>
              <a:rPr lang="en-US" altLang="zh-CN" dirty="0">
                <a:ea typeface="黑体" panose="02010609060101010101" pitchFamily="49" charset="-122"/>
              </a:rPr>
              <a:t>FROM  SC</a:t>
            </a:r>
            <a:endParaRPr lang="en-US" altLang="zh-CN" dirty="0">
              <a:ea typeface="黑体" panose="02010609060101010101" pitchFamily="49" charset="-122"/>
            </a:endParaRPr>
          </a:p>
          <a:p>
            <a:pPr algn="just" eaLnBrk="1" hangingPunct="1">
              <a:lnSpc>
                <a:spcPct val="130000"/>
              </a:lnSpc>
              <a:buFont typeface="Wingdings" panose="05000000000000000000" pitchFamily="2" charset="2"/>
              <a:buNone/>
            </a:pPr>
            <a:r>
              <a:rPr lang="en-US" altLang="zh-CN" dirty="0">
                <a:ea typeface="黑体" panose="02010609060101010101" pitchFamily="49" charset="-122"/>
              </a:rPr>
              <a:t>WHERE Semester='20192'      </a:t>
            </a:r>
            <a:r>
              <a:rPr lang="en-US" altLang="zh-CN" dirty="0"/>
              <a:t>/*</a:t>
            </a:r>
            <a:r>
              <a:rPr lang="zh-CN" altLang="en-US" dirty="0"/>
              <a:t>先求出</a:t>
            </a:r>
            <a:r>
              <a:rPr lang="en-US" altLang="zh-CN" dirty="0"/>
              <a:t>2019</a:t>
            </a:r>
            <a:r>
              <a:rPr lang="zh-CN" altLang="en-US" dirty="0"/>
              <a:t>年第</a:t>
            </a:r>
            <a:r>
              <a:rPr lang="en-US" altLang="zh-CN" dirty="0"/>
              <a:t>2</a:t>
            </a:r>
            <a:r>
              <a:rPr lang="zh-CN" altLang="en-US" dirty="0"/>
              <a:t>学期选课的所有学生*</a:t>
            </a:r>
            <a:r>
              <a:rPr lang="en-US" altLang="zh-CN" dirty="0"/>
              <a:t>/</a:t>
            </a:r>
            <a:endParaRPr lang="en-US" altLang="zh-CN" dirty="0"/>
          </a:p>
          <a:p>
            <a:pPr algn="just" eaLnBrk="1" hangingPunct="1">
              <a:lnSpc>
                <a:spcPct val="130000"/>
              </a:lnSpc>
              <a:buFont typeface="Wingdings" panose="05000000000000000000" pitchFamily="2" charset="2"/>
              <a:buNone/>
            </a:pPr>
            <a:r>
              <a:rPr lang="en-US" altLang="zh-CN" dirty="0"/>
              <a:t>GROUP BY Sno                          /*</a:t>
            </a:r>
            <a:r>
              <a:rPr lang="zh-CN" altLang="en-US" dirty="0"/>
              <a:t>用</a:t>
            </a:r>
            <a:r>
              <a:rPr lang="en-US" altLang="zh-CN" dirty="0"/>
              <a:t>GROUP BY</a:t>
            </a:r>
            <a:r>
              <a:rPr lang="zh-CN" altLang="en-US" dirty="0"/>
              <a:t>子句按</a:t>
            </a:r>
            <a:r>
              <a:rPr lang="en-US" altLang="zh-CN" dirty="0"/>
              <a:t>Sno</a:t>
            </a:r>
            <a:r>
              <a:rPr lang="zh-CN" altLang="en-US" dirty="0"/>
              <a:t>进行分组*</a:t>
            </a:r>
            <a:r>
              <a:rPr lang="en-US" altLang="zh-CN" dirty="0"/>
              <a:t>/</a:t>
            </a:r>
            <a:endParaRPr lang="en-US" altLang="zh-CN" dirty="0"/>
          </a:p>
          <a:p>
            <a:pPr algn="just" eaLnBrk="1" hangingPunct="1">
              <a:lnSpc>
                <a:spcPct val="130000"/>
              </a:lnSpc>
              <a:buFont typeface="Wingdings" panose="05000000000000000000" pitchFamily="2" charset="2"/>
              <a:buNone/>
            </a:pPr>
            <a:r>
              <a:rPr lang="en-US" altLang="zh-CN" dirty="0"/>
              <a:t>HAVING COUNT(*) &gt;10;              /* </a:t>
            </a:r>
            <a:r>
              <a:rPr lang="zh-CN" altLang="en-US" dirty="0"/>
              <a:t>用聚集函数</a:t>
            </a:r>
            <a:r>
              <a:rPr lang="en-US" altLang="zh-CN" dirty="0"/>
              <a:t>COUNT</a:t>
            </a:r>
            <a:r>
              <a:rPr lang="zh-CN" altLang="en-US" dirty="0"/>
              <a:t>对每一组计数 *</a:t>
            </a:r>
            <a:r>
              <a:rPr lang="en-US" altLang="zh-CN" dirty="0"/>
              <a:t>/</a:t>
            </a:r>
            <a:endParaRPr lang="en-US" altLang="zh-CN" dirty="0"/>
          </a:p>
          <a:p>
            <a:pPr algn="just" eaLnBrk="1" hangingPunct="1">
              <a:buFont typeface="Wingdings" panose="05000000000000000000" pitchFamily="2" charset="2"/>
              <a:buNone/>
            </a:pPr>
            <a:r>
              <a:rPr lang="zh-CN" altLang="en-US" dirty="0"/>
              <a:t> </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noChangeArrowheads="1"/>
          </p:cNvSpPr>
          <p:nvPr>
            <p:ph type="title" idx="4294967295"/>
          </p:nvPr>
        </p:nvSpPr>
        <p:spPr/>
        <p:txBody>
          <a:bodyPr/>
          <a:lstStyle/>
          <a:p>
            <a:pPr eaLnBrk="1" hangingPunct="1"/>
            <a:r>
              <a:rPr lang="en-US" altLang="zh-CN" sz="3600">
                <a:solidFill>
                  <a:schemeClr val="accent6"/>
                </a:solidFill>
              </a:rPr>
              <a:t>GROUP BY</a:t>
            </a:r>
            <a:r>
              <a:rPr lang="zh-CN" altLang="en-US" sz="3600">
                <a:solidFill>
                  <a:schemeClr val="accent6"/>
                </a:solidFill>
              </a:rPr>
              <a:t>子句（续）</a:t>
            </a:r>
            <a:endParaRPr lang="zh-CN" altLang="en-US" sz="3600">
              <a:solidFill>
                <a:schemeClr val="accent6"/>
              </a:solidFill>
            </a:endParaRPr>
          </a:p>
        </p:txBody>
      </p:sp>
      <p:sp>
        <p:nvSpPr>
          <p:cNvPr id="99331" name="内容占位符 2"/>
          <p:cNvSpPr>
            <a:spLocks noGrp="1" noChangeArrowheads="1"/>
          </p:cNvSpPr>
          <p:nvPr>
            <p:ph idx="4294967295"/>
          </p:nvPr>
        </p:nvSpPr>
        <p:spPr>
          <a:xfrm>
            <a:off x="614680" y="863600"/>
            <a:ext cx="11560175" cy="5530215"/>
          </a:xfrm>
          <a:solidFill>
            <a:schemeClr val="bg1"/>
          </a:solidFill>
        </p:spPr>
        <p:txBody>
          <a:bodyPr/>
          <a:lstStyle/>
          <a:p>
            <a:pPr marL="0" indent="0" eaLnBrk="1" hangingPunct="1">
              <a:buNone/>
            </a:pPr>
            <a:r>
              <a:rPr lang="en-US" altLang="zh-CN"/>
              <a:t>[</a:t>
            </a:r>
            <a:r>
              <a:rPr lang="zh-CN" altLang="en-US"/>
              <a:t>例</a:t>
            </a:r>
            <a:r>
              <a:rPr lang="en-US" altLang="zh-CN"/>
              <a:t>3.48 ]</a:t>
            </a:r>
            <a:r>
              <a:rPr lang="zh-CN" altLang="en-US"/>
              <a:t>查询平均成绩大于等于</a:t>
            </a:r>
            <a:r>
              <a:rPr lang="en-US" altLang="zh-CN"/>
              <a:t>90</a:t>
            </a:r>
            <a:r>
              <a:rPr lang="zh-CN" altLang="en-US"/>
              <a:t>分的学生学号和平均成绩</a:t>
            </a:r>
            <a:endParaRPr lang="zh-CN" altLang="en-US"/>
          </a:p>
          <a:p>
            <a:pPr marL="0" indent="0" algn="just">
              <a:buNone/>
            </a:pPr>
            <a:r>
              <a:rPr lang="en-US" altLang="zh-CN"/>
              <a:t>SELECT Sno,AVG(Grade)</a:t>
            </a:r>
            <a:endParaRPr lang="zh-CN" altLang="zh-CN"/>
          </a:p>
          <a:p>
            <a:pPr marL="0" indent="0" algn="just">
              <a:buNone/>
            </a:pPr>
            <a:r>
              <a:rPr lang="en-US" altLang="zh-CN"/>
              <a:t>FROM SC</a:t>
            </a:r>
            <a:endParaRPr lang="zh-CN" altLang="zh-CN"/>
          </a:p>
          <a:p>
            <a:pPr marL="0" indent="0" algn="just">
              <a:buNone/>
            </a:pPr>
            <a:r>
              <a:rPr lang="en-US" altLang="zh-CN"/>
              <a:t>GROUP BY Sno</a:t>
            </a:r>
            <a:endParaRPr lang="zh-CN" altLang="zh-CN"/>
          </a:p>
          <a:p>
            <a:pPr marL="0" indent="0" algn="just">
              <a:buNone/>
            </a:pPr>
            <a:r>
              <a:rPr lang="en-US" altLang="zh-CN">
                <a:solidFill>
                  <a:srgbClr val="000000"/>
                </a:solidFill>
              </a:rPr>
              <a:t>HAVING AVG(Grade)&gt;=90;</a:t>
            </a:r>
            <a:endParaRPr lang="en-US" altLang="zh-CN">
              <a:solidFill>
                <a:srgbClr val="000000"/>
              </a:solidFill>
            </a:endParaRPr>
          </a:p>
          <a:p>
            <a:pPr marL="0" indent="0" algn="just">
              <a:buNone/>
            </a:pPr>
            <a:endParaRPr lang="zh-CN" altLang="zh-CN"/>
          </a:p>
          <a:p>
            <a:pPr marL="0" indent="0" algn="just">
              <a:buNone/>
            </a:pPr>
            <a:r>
              <a:rPr lang="zh-CN" altLang="zh-CN">
                <a:solidFill>
                  <a:srgbClr val="000000"/>
                </a:solidFill>
              </a:rPr>
              <a:t>下面的语句是错误的：</a:t>
            </a:r>
            <a:endParaRPr lang="zh-CN" altLang="zh-CN"/>
          </a:p>
          <a:p>
            <a:pPr marL="0" indent="0" algn="just">
              <a:buNone/>
            </a:pPr>
            <a:r>
              <a:rPr lang="en-US" altLang="zh-CN"/>
              <a:t>SELECT Sno,AVG(Grade)</a:t>
            </a:r>
            <a:endParaRPr lang="zh-CN" altLang="zh-CN"/>
          </a:p>
          <a:p>
            <a:pPr marL="0" indent="0" algn="just">
              <a:buNone/>
            </a:pPr>
            <a:r>
              <a:rPr lang="en-US" altLang="zh-CN"/>
              <a:t>FROM SC</a:t>
            </a:r>
            <a:endParaRPr lang="zh-CN" altLang="zh-CN"/>
          </a:p>
          <a:p>
            <a:pPr marL="0" indent="0" algn="just">
              <a:buNone/>
            </a:pPr>
            <a:r>
              <a:rPr lang="en-US" altLang="zh-CN">
                <a:solidFill>
                  <a:srgbClr val="FF0000"/>
                </a:solidFill>
              </a:rPr>
              <a:t>WHERE AVG(Grade)&gt;=90</a:t>
            </a:r>
            <a:endParaRPr lang="zh-CN" altLang="zh-CN">
              <a:solidFill>
                <a:srgbClr val="FF0000"/>
              </a:solidFill>
            </a:endParaRPr>
          </a:p>
          <a:p>
            <a:pPr marL="0" indent="0" algn="just">
              <a:buNone/>
            </a:pPr>
            <a:r>
              <a:rPr lang="en-US" altLang="zh-CN"/>
              <a:t>GROUP BY Sno;</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eaLnBrk="1" hangingPunct="1"/>
            <a:r>
              <a:rPr lang="en-US" altLang="zh-CN" sz="3600">
                <a:solidFill>
                  <a:schemeClr val="accent6"/>
                </a:solidFill>
              </a:rPr>
              <a:t>GROUP BY</a:t>
            </a:r>
            <a:r>
              <a:rPr lang="zh-CN" altLang="en-US" sz="3600">
                <a:solidFill>
                  <a:schemeClr val="accent6"/>
                </a:solidFill>
              </a:rPr>
              <a:t>子句（续）</a:t>
            </a:r>
            <a:endParaRPr lang="zh-CN" altLang="en-US" sz="3600">
              <a:solidFill>
                <a:schemeClr val="accent6"/>
              </a:solidFill>
            </a:endParaRPr>
          </a:p>
        </p:txBody>
      </p:sp>
      <p:sp>
        <p:nvSpPr>
          <p:cNvPr id="41987" name="Rectangle 3"/>
          <p:cNvSpPr>
            <a:spLocks noGrp="1" noChangeArrowheads="1"/>
          </p:cNvSpPr>
          <p:nvPr>
            <p:ph type="body" idx="4294967295"/>
          </p:nvPr>
        </p:nvSpPr>
        <p:spPr>
          <a:xfrm>
            <a:off x="78740" y="918210"/>
            <a:ext cx="11822430" cy="5494020"/>
          </a:xfrm>
          <a:solidFill>
            <a:schemeClr val="bg1"/>
          </a:solidFill>
        </p:spPr>
        <p:txBody>
          <a:bodyPr/>
          <a:lstStyle/>
          <a:p>
            <a:pPr algn="just" eaLnBrk="1" hangingPunct="1">
              <a:lnSpc>
                <a:spcPct val="150000"/>
              </a:lnSpc>
              <a:spcBef>
                <a:spcPct val="0"/>
              </a:spcBef>
            </a:pPr>
            <a:r>
              <a:rPr lang="en-US" altLang="zh-CN" sz="3200" dirty="0">
                <a:solidFill>
                  <a:srgbClr val="FF00FF"/>
                </a:solidFill>
              </a:rPr>
              <a:t>HAVING</a:t>
            </a:r>
            <a:r>
              <a:rPr lang="zh-CN" altLang="en-US" sz="3200" dirty="0"/>
              <a:t>短语与</a:t>
            </a:r>
            <a:r>
              <a:rPr lang="en-US" altLang="zh-CN" sz="3200" dirty="0"/>
              <a:t>WHERE</a:t>
            </a:r>
            <a:r>
              <a:rPr lang="zh-CN" altLang="en-US" sz="3200" dirty="0"/>
              <a:t>子句的区别：</a:t>
            </a:r>
            <a:endParaRPr lang="zh-CN" altLang="en-US" sz="3200" dirty="0"/>
          </a:p>
          <a:p>
            <a:pPr lvl="1" algn="just" eaLnBrk="1" hangingPunct="1">
              <a:lnSpc>
                <a:spcPct val="150000"/>
              </a:lnSpc>
              <a:spcBef>
                <a:spcPct val="0"/>
              </a:spcBef>
            </a:pPr>
            <a:r>
              <a:rPr lang="en-US" altLang="zh-CN" sz="3200" dirty="0"/>
              <a:t>WHERE</a:t>
            </a:r>
            <a:r>
              <a:rPr lang="zh-CN" altLang="en-US" sz="3200" dirty="0"/>
              <a:t>子句作用于基表或视图，从中选择满足条件的元组</a:t>
            </a:r>
            <a:endParaRPr lang="zh-CN" altLang="en-US" sz="3200" dirty="0"/>
          </a:p>
          <a:p>
            <a:pPr lvl="1" algn="just" eaLnBrk="1" hangingPunct="1">
              <a:lnSpc>
                <a:spcPct val="150000"/>
              </a:lnSpc>
              <a:spcBef>
                <a:spcPct val="0"/>
              </a:spcBef>
            </a:pPr>
            <a:r>
              <a:rPr lang="en-US" altLang="zh-CN" sz="3200" dirty="0"/>
              <a:t>HAVING</a:t>
            </a:r>
            <a:r>
              <a:rPr lang="zh-CN" altLang="en-US" sz="3200" dirty="0"/>
              <a:t>短语作用于组，从中选择满足条件的组。</a:t>
            </a:r>
            <a:endParaRPr lang="en-US" altLang="zh-CN" sz="3200" dirty="0"/>
          </a:p>
          <a:p>
            <a:pPr eaLnBrk="1" hangingPunct="1">
              <a:lnSpc>
                <a:spcPct val="150000"/>
              </a:lnSpc>
              <a:spcBef>
                <a:spcPct val="0"/>
              </a:spcBef>
            </a:pPr>
            <a:r>
              <a:rPr lang="zh-CN" altLang="en-US" sz="3200" dirty="0"/>
              <a:t>参见爱课程网 数据库系统概论 数据查询节动画</a:t>
            </a:r>
            <a:r>
              <a:rPr lang="en-US" altLang="zh-CN" sz="3200" dirty="0"/>
              <a:t>《GROUP BY</a:t>
            </a:r>
            <a:r>
              <a:rPr lang="zh-CN" altLang="en-US" sz="3200" dirty="0"/>
              <a:t>子句</a:t>
            </a:r>
            <a:r>
              <a:rPr lang="en-US" altLang="zh-CN" sz="3200" dirty="0"/>
              <a:t>》</a:t>
            </a:r>
            <a:endParaRPr lang="en-US" altLang="zh-CN" sz="3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pPr eaLnBrk="1" hangingPunct="1"/>
            <a:r>
              <a:rPr lang="en-US" altLang="zh-CN" sz="3600">
                <a:solidFill>
                  <a:schemeClr val="accent6"/>
                </a:solidFill>
              </a:rPr>
              <a:t>6.LIMIT</a:t>
            </a:r>
            <a:r>
              <a:rPr lang="zh-CN" altLang="en-US" sz="3600">
                <a:solidFill>
                  <a:schemeClr val="accent6"/>
                </a:solidFill>
              </a:rPr>
              <a:t>子句</a:t>
            </a:r>
            <a:endParaRPr lang="zh-CN" altLang="en-US" sz="3600">
              <a:solidFill>
                <a:schemeClr val="accent6"/>
              </a:solidFill>
            </a:endParaRPr>
          </a:p>
        </p:txBody>
      </p:sp>
      <p:sp>
        <p:nvSpPr>
          <p:cNvPr id="99331" name="Rectangle 3"/>
          <p:cNvSpPr>
            <a:spLocks noGrp="1" noChangeArrowheads="1"/>
          </p:cNvSpPr>
          <p:nvPr>
            <p:ph type="body" idx="4294967295"/>
          </p:nvPr>
        </p:nvSpPr>
        <p:spPr>
          <a:xfrm>
            <a:off x="116840" y="866775"/>
            <a:ext cx="11717655" cy="5488305"/>
          </a:xfrm>
          <a:solidFill>
            <a:schemeClr val="bg1"/>
          </a:solidFill>
        </p:spPr>
        <p:txBody>
          <a:bodyPr/>
          <a:lstStyle/>
          <a:p>
            <a:pPr indent="0" algn="just">
              <a:lnSpc>
                <a:spcPct val="150000"/>
              </a:lnSpc>
              <a:spcBef>
                <a:spcPct val="0"/>
              </a:spcBef>
              <a:buNone/>
            </a:pPr>
            <a:r>
              <a:rPr lang="en-US" altLang="zh-CN" sz="3200" dirty="0"/>
              <a:t>LIMIT</a:t>
            </a:r>
            <a:r>
              <a:rPr lang="zh-CN" altLang="zh-CN" sz="3200" dirty="0"/>
              <a:t>子句用于限制</a:t>
            </a:r>
            <a:r>
              <a:rPr lang="en-US" altLang="zh-CN" sz="3200" dirty="0"/>
              <a:t>SELECT</a:t>
            </a:r>
            <a:r>
              <a:rPr lang="zh-CN" altLang="zh-CN" sz="3200" dirty="0"/>
              <a:t>语句查询结果的（元组）数量</a:t>
            </a:r>
            <a:endParaRPr lang="en-US" altLang="zh-CN" sz="3200" dirty="0"/>
          </a:p>
          <a:p>
            <a:pPr indent="0" algn="just">
              <a:lnSpc>
                <a:spcPct val="150000"/>
              </a:lnSpc>
              <a:spcBef>
                <a:spcPct val="0"/>
              </a:spcBef>
              <a:buNone/>
            </a:pPr>
            <a:r>
              <a:rPr lang="en-US" altLang="zh-CN" sz="3200" dirty="0"/>
              <a:t>LIMIT &lt;</a:t>
            </a:r>
            <a:r>
              <a:rPr lang="zh-CN" altLang="zh-CN" sz="3200" dirty="0"/>
              <a:t>行数</a:t>
            </a:r>
            <a:r>
              <a:rPr lang="en-US" altLang="zh-CN" sz="3200" dirty="0"/>
              <a:t>1&gt;[ OFFSET &lt;</a:t>
            </a:r>
            <a:r>
              <a:rPr lang="zh-CN" altLang="zh-CN" sz="3200" dirty="0"/>
              <a:t>行数</a:t>
            </a:r>
            <a:r>
              <a:rPr lang="en-US" altLang="zh-CN" sz="3200" dirty="0"/>
              <a:t>2&gt;]</a:t>
            </a:r>
            <a:r>
              <a:rPr lang="en-US" altLang="zh-CN" sz="3200" dirty="0">
                <a:solidFill>
                  <a:srgbClr val="000000"/>
                </a:solidFill>
              </a:rPr>
              <a:t>;</a:t>
            </a:r>
            <a:endParaRPr lang="en-US" altLang="zh-CN" sz="3200" dirty="0">
              <a:solidFill>
                <a:srgbClr val="000000"/>
              </a:solidFill>
            </a:endParaRPr>
          </a:p>
          <a:p>
            <a:pPr indent="0" algn="just">
              <a:lnSpc>
                <a:spcPct val="150000"/>
              </a:lnSpc>
              <a:spcBef>
                <a:spcPct val="0"/>
              </a:spcBef>
              <a:buNone/>
            </a:pPr>
            <a:endParaRPr lang="zh-CN" altLang="zh-CN" sz="3200" dirty="0"/>
          </a:p>
          <a:p>
            <a:pPr indent="0" algn="just">
              <a:lnSpc>
                <a:spcPct val="150000"/>
              </a:lnSpc>
              <a:spcBef>
                <a:spcPct val="0"/>
              </a:spcBef>
              <a:buFont typeface="Wingdings" panose="05000000000000000000" pitchFamily="2" charset="2"/>
              <a:buChar char="n"/>
            </a:pPr>
            <a:r>
              <a:rPr lang="zh-CN" altLang="zh-CN" sz="3200" dirty="0"/>
              <a:t>语义是忽略前</a:t>
            </a:r>
            <a:r>
              <a:rPr lang="en-US" altLang="zh-CN" sz="3200" dirty="0"/>
              <a:t>&lt;</a:t>
            </a:r>
            <a:r>
              <a:rPr lang="zh-CN" altLang="zh-CN" sz="3200" dirty="0"/>
              <a:t>行数</a:t>
            </a:r>
            <a:r>
              <a:rPr lang="en-US" altLang="zh-CN" sz="3200" dirty="0"/>
              <a:t>2&gt;</a:t>
            </a:r>
            <a:r>
              <a:rPr lang="zh-CN" altLang="zh-CN" sz="3200" dirty="0"/>
              <a:t>行，然后取</a:t>
            </a:r>
            <a:r>
              <a:rPr lang="en-US" altLang="zh-CN" sz="3200" dirty="0"/>
              <a:t>&lt;</a:t>
            </a:r>
            <a:r>
              <a:rPr lang="zh-CN" altLang="zh-CN" sz="3200" dirty="0"/>
              <a:t>行数</a:t>
            </a:r>
            <a:r>
              <a:rPr lang="en-US" altLang="zh-CN" sz="3200" dirty="0"/>
              <a:t>1&gt;</a:t>
            </a:r>
            <a:r>
              <a:rPr lang="zh-CN" altLang="zh-CN" sz="3200" dirty="0"/>
              <a:t>作为查询结果数据</a:t>
            </a:r>
            <a:endParaRPr lang="en-US" altLang="zh-CN" sz="3200" dirty="0"/>
          </a:p>
          <a:p>
            <a:pPr indent="0" algn="just">
              <a:lnSpc>
                <a:spcPct val="150000"/>
              </a:lnSpc>
              <a:spcBef>
                <a:spcPct val="0"/>
              </a:spcBef>
              <a:buFont typeface="Wingdings" panose="05000000000000000000" pitchFamily="2" charset="2"/>
              <a:buChar char="n"/>
            </a:pPr>
            <a:r>
              <a:rPr lang="en-US" altLang="zh-CN" sz="3200" dirty="0"/>
              <a:t>OFFSET</a:t>
            </a:r>
            <a:r>
              <a:rPr lang="zh-CN" altLang="zh-CN" sz="3200" dirty="0"/>
              <a:t>可以省略，代表不忽略任何行</a:t>
            </a:r>
            <a:endParaRPr lang="zh-CN" altLang="zh-CN" sz="3200" dirty="0"/>
          </a:p>
          <a:p>
            <a:pPr indent="0" algn="just">
              <a:lnSpc>
                <a:spcPct val="150000"/>
              </a:lnSpc>
              <a:spcBef>
                <a:spcPct val="0"/>
              </a:spcBef>
              <a:buFont typeface="Wingdings" panose="05000000000000000000" pitchFamily="2" charset="2"/>
              <a:buChar char="n"/>
            </a:pPr>
            <a:r>
              <a:rPr lang="en-US" altLang="zh-CN" sz="3200" dirty="0"/>
              <a:t>LIMIT</a:t>
            </a:r>
            <a:r>
              <a:rPr lang="zh-CN" altLang="zh-CN" sz="3200" dirty="0"/>
              <a:t>子句经常和</a:t>
            </a:r>
            <a:r>
              <a:rPr lang="en-US" altLang="zh-CN" sz="3200" dirty="0"/>
              <a:t>ORDER BY</a:t>
            </a:r>
            <a:r>
              <a:rPr lang="zh-CN" altLang="zh-CN" sz="3200" dirty="0"/>
              <a:t>子句一起使用</a:t>
            </a:r>
            <a:endParaRPr lang="zh-CN" altLang="zh-CN" sz="32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p:txBody>
          <a:bodyPr/>
          <a:lstStyle/>
          <a:p>
            <a:pPr eaLnBrk="1" hangingPunct="1"/>
            <a:r>
              <a:rPr lang="en-US" altLang="zh-CN" sz="3600">
                <a:solidFill>
                  <a:schemeClr val="accent6"/>
                </a:solidFill>
              </a:rPr>
              <a:t>LIMIT</a:t>
            </a:r>
            <a:r>
              <a:rPr lang="zh-CN" altLang="en-US" sz="3600">
                <a:solidFill>
                  <a:schemeClr val="accent6"/>
                </a:solidFill>
              </a:rPr>
              <a:t>子句（续）</a:t>
            </a:r>
            <a:endParaRPr lang="zh-CN" altLang="en-US" sz="3600">
              <a:solidFill>
                <a:schemeClr val="accent6"/>
              </a:solidFill>
            </a:endParaRPr>
          </a:p>
        </p:txBody>
      </p:sp>
      <p:sp>
        <p:nvSpPr>
          <p:cNvPr id="99331" name="Rectangle 3"/>
          <p:cNvSpPr>
            <a:spLocks noGrp="1" noChangeArrowheads="1"/>
          </p:cNvSpPr>
          <p:nvPr>
            <p:ph type="body" idx="4294967295"/>
          </p:nvPr>
        </p:nvSpPr>
        <p:spPr>
          <a:xfrm>
            <a:off x="19050" y="854710"/>
            <a:ext cx="11748770" cy="5500370"/>
          </a:xfrm>
          <a:solidFill>
            <a:schemeClr val="bg1"/>
          </a:solidFill>
        </p:spPr>
        <p:txBody>
          <a:bodyPr/>
          <a:lstStyle/>
          <a:p>
            <a:pPr indent="0" algn="just">
              <a:buNone/>
            </a:pPr>
            <a:r>
              <a:rPr lang="en-US" altLang="zh-CN" sz="3200" dirty="0"/>
              <a:t>[</a:t>
            </a:r>
            <a:r>
              <a:rPr lang="zh-CN" altLang="en-US" sz="3200" dirty="0"/>
              <a:t>例</a:t>
            </a:r>
            <a:r>
              <a:rPr lang="en-US" altLang="zh-CN" sz="3200" dirty="0"/>
              <a:t>3.49]</a:t>
            </a:r>
            <a:r>
              <a:rPr lang="zh-CN" altLang="en-US" sz="3200" dirty="0"/>
              <a:t>查询选修了数据库系统概论课程的成绩排名前</a:t>
            </a:r>
            <a:r>
              <a:rPr lang="en-US" altLang="zh-CN" sz="3200" dirty="0"/>
              <a:t>10</a:t>
            </a:r>
            <a:r>
              <a:rPr lang="zh-CN" altLang="en-US" sz="3200" dirty="0"/>
              <a:t>名的学生学号</a:t>
            </a:r>
            <a:endParaRPr lang="zh-CN" altLang="en-US" sz="3200" dirty="0"/>
          </a:p>
          <a:p>
            <a:pPr indent="0" algn="just">
              <a:lnSpc>
                <a:spcPct val="150000"/>
              </a:lnSpc>
              <a:spcBef>
                <a:spcPct val="0"/>
              </a:spcBef>
              <a:buNone/>
            </a:pPr>
            <a:r>
              <a:rPr lang="en-US" altLang="zh-CN" sz="3200" dirty="0"/>
              <a:t>SELECT Sno</a:t>
            </a:r>
            <a:endParaRPr lang="en-US" altLang="zh-CN" sz="3200" dirty="0"/>
          </a:p>
          <a:p>
            <a:pPr indent="0" algn="just">
              <a:lnSpc>
                <a:spcPct val="150000"/>
              </a:lnSpc>
              <a:spcBef>
                <a:spcPct val="0"/>
              </a:spcBef>
              <a:buNone/>
            </a:pPr>
            <a:r>
              <a:rPr lang="en-US" altLang="zh-CN" sz="3200" dirty="0"/>
              <a:t>FROM </a:t>
            </a:r>
            <a:r>
              <a:rPr lang="en-US" altLang="zh-CN" sz="3200" dirty="0" err="1"/>
              <a:t>SC,Course</a:t>
            </a:r>
            <a:endParaRPr lang="en-US" altLang="zh-CN" sz="3200" dirty="0"/>
          </a:p>
          <a:p>
            <a:pPr indent="0" algn="just">
              <a:lnSpc>
                <a:spcPct val="150000"/>
              </a:lnSpc>
              <a:spcBef>
                <a:spcPct val="0"/>
              </a:spcBef>
              <a:buNone/>
            </a:pPr>
            <a:r>
              <a:rPr lang="en-US" altLang="zh-CN" sz="3200" dirty="0"/>
              <a:t>WHERE </a:t>
            </a:r>
            <a:r>
              <a:rPr lang="en-US" altLang="zh-CN" sz="3200" dirty="0" err="1"/>
              <a:t>Course.Cname</a:t>
            </a:r>
            <a:r>
              <a:rPr lang="en-US" altLang="zh-CN" sz="3200" dirty="0"/>
              <a:t>='</a:t>
            </a:r>
            <a:r>
              <a:rPr lang="zh-CN" altLang="en-US" sz="3200" dirty="0"/>
              <a:t>数据库系统概论</a:t>
            </a:r>
            <a:r>
              <a:rPr lang="en-US" altLang="zh-CN" sz="3200" dirty="0"/>
              <a:t>’ </a:t>
            </a:r>
            <a:endParaRPr lang="en-US" altLang="zh-CN" sz="3200" dirty="0"/>
          </a:p>
          <a:p>
            <a:pPr indent="0" algn="just">
              <a:lnSpc>
                <a:spcPct val="150000"/>
              </a:lnSpc>
              <a:spcBef>
                <a:spcPct val="0"/>
              </a:spcBef>
              <a:buNone/>
            </a:pPr>
            <a:r>
              <a:rPr lang="en-US" altLang="zh-CN" sz="3200" dirty="0"/>
              <a:t>AND </a:t>
            </a:r>
            <a:r>
              <a:rPr lang="en-US" altLang="zh-CN" sz="3200" dirty="0" err="1"/>
              <a:t>SC.Cno</a:t>
            </a:r>
            <a:r>
              <a:rPr lang="en-US" altLang="zh-CN" sz="3200" dirty="0"/>
              <a:t>=</a:t>
            </a:r>
            <a:r>
              <a:rPr lang="en-US" altLang="zh-CN" sz="3200" dirty="0" err="1"/>
              <a:t>Course.Cno</a:t>
            </a:r>
            <a:endParaRPr lang="en-US" altLang="zh-CN" sz="3200" dirty="0"/>
          </a:p>
          <a:p>
            <a:pPr indent="0" algn="just">
              <a:lnSpc>
                <a:spcPct val="150000"/>
              </a:lnSpc>
              <a:spcBef>
                <a:spcPct val="0"/>
              </a:spcBef>
              <a:buNone/>
            </a:pPr>
            <a:r>
              <a:rPr lang="en-US" altLang="zh-CN" sz="3200" dirty="0"/>
              <a:t>ORDER BY GRADE DESC</a:t>
            </a:r>
            <a:endParaRPr lang="en-US" altLang="zh-CN" sz="3200" dirty="0"/>
          </a:p>
          <a:p>
            <a:pPr indent="0" algn="just">
              <a:lnSpc>
                <a:spcPct val="150000"/>
              </a:lnSpc>
              <a:spcBef>
                <a:spcPct val="0"/>
              </a:spcBef>
              <a:buNone/>
            </a:pPr>
            <a:r>
              <a:rPr lang="en-US" altLang="zh-CN" sz="3200" dirty="0"/>
              <a:t>LIMIT 10;                /*</a:t>
            </a:r>
            <a:r>
              <a:rPr lang="zh-CN" altLang="en-US" sz="3200" dirty="0"/>
              <a:t>取前</a:t>
            </a:r>
            <a:r>
              <a:rPr lang="en-US" altLang="zh-CN" sz="3200" dirty="0"/>
              <a:t>10</a:t>
            </a:r>
            <a:r>
              <a:rPr lang="zh-CN" altLang="en-US" sz="3200" dirty="0"/>
              <a:t>行数据为查询结果*</a:t>
            </a:r>
            <a:r>
              <a:rPr lang="en-US" altLang="zh-CN" sz="3200" dirty="0"/>
              <a:t>/</a:t>
            </a:r>
            <a:endParaRPr lang="en-US" altLang="zh-CN" sz="3200" dirty="0"/>
          </a:p>
          <a:p>
            <a:pPr indent="0" algn="just">
              <a:buNone/>
            </a:pPr>
            <a:endParaRPr lang="en-US" altLang="zh-CN" sz="3200" dirty="0"/>
          </a:p>
          <a:p>
            <a:pPr indent="0" algn="just">
              <a:buNone/>
            </a:pPr>
            <a:endParaRPr lang="en-US" altLang="zh-C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idx="4294967295"/>
          </p:nvPr>
        </p:nvSpPr>
        <p:spPr/>
        <p:txBody>
          <a:bodyPr/>
          <a:lstStyle/>
          <a:p>
            <a:r>
              <a:rPr lang="zh-CN" altLang="en-US" sz="3600">
                <a:solidFill>
                  <a:schemeClr val="accent6"/>
                </a:solidFill>
              </a:rPr>
              <a:t>数据查询（续）</a:t>
            </a:r>
            <a:endParaRPr lang="zh-CN" altLang="en-US" sz="3600">
              <a:solidFill>
                <a:schemeClr val="accent6"/>
              </a:solidFill>
            </a:endParaRPr>
          </a:p>
        </p:txBody>
      </p:sp>
      <p:sp>
        <p:nvSpPr>
          <p:cNvPr id="8195" name="内容占位符 2"/>
          <p:cNvSpPr>
            <a:spLocks noGrp="1" noChangeArrowheads="1"/>
          </p:cNvSpPr>
          <p:nvPr>
            <p:ph idx="4294967295"/>
          </p:nvPr>
        </p:nvSpPr>
        <p:spPr>
          <a:xfrm>
            <a:off x="55880" y="889635"/>
            <a:ext cx="11726545" cy="5445760"/>
          </a:xfrm>
          <a:solidFill>
            <a:schemeClr val="bg1"/>
          </a:solidFill>
        </p:spPr>
        <p:txBody>
          <a:bodyPr/>
          <a:lstStyle/>
          <a:p>
            <a:pPr lvl="1" algn="just">
              <a:lnSpc>
                <a:spcPct val="150000"/>
              </a:lnSpc>
              <a:spcBef>
                <a:spcPct val="0"/>
              </a:spcBef>
            </a:pPr>
            <a:r>
              <a:rPr lang="en-US" altLang="zh-CN" sz="2800" dirty="0"/>
              <a:t>SELECT</a:t>
            </a:r>
            <a:r>
              <a:rPr lang="zh-CN" altLang="en-US" sz="2800" dirty="0"/>
              <a:t>语句：指定要显示的属性列</a:t>
            </a:r>
            <a:endParaRPr lang="zh-CN" altLang="en-US" sz="2800" dirty="0"/>
          </a:p>
          <a:p>
            <a:pPr lvl="1" algn="just">
              <a:lnSpc>
                <a:spcPct val="150000"/>
              </a:lnSpc>
              <a:spcBef>
                <a:spcPct val="0"/>
              </a:spcBef>
            </a:pPr>
            <a:r>
              <a:rPr lang="en-US" altLang="zh-CN" sz="2800" dirty="0"/>
              <a:t>FROM</a:t>
            </a:r>
            <a:r>
              <a:rPr lang="zh-CN" altLang="en-US" sz="2800" dirty="0"/>
              <a:t>子句：指定查询对象</a:t>
            </a:r>
            <a:r>
              <a:rPr lang="en-US" altLang="zh-CN" sz="2800" dirty="0"/>
              <a:t>（</a:t>
            </a:r>
            <a:r>
              <a:rPr lang="zh-CN" altLang="en-US" sz="2800" dirty="0"/>
              <a:t>基本表或视图</a:t>
            </a:r>
            <a:r>
              <a:rPr lang="en-US" altLang="zh-CN" sz="2800" dirty="0"/>
              <a:t>）</a:t>
            </a:r>
            <a:endParaRPr lang="en-US" altLang="zh-CN" sz="2800" dirty="0"/>
          </a:p>
          <a:p>
            <a:pPr lvl="1" algn="just">
              <a:lnSpc>
                <a:spcPct val="150000"/>
              </a:lnSpc>
              <a:spcBef>
                <a:spcPct val="0"/>
              </a:spcBef>
            </a:pPr>
            <a:r>
              <a:rPr lang="en-US" altLang="zh-CN" sz="2800" dirty="0"/>
              <a:t>WHERE</a:t>
            </a:r>
            <a:r>
              <a:rPr lang="zh-CN" altLang="en-US" sz="2800" dirty="0"/>
              <a:t>子句：指定查询条件</a:t>
            </a:r>
            <a:endParaRPr lang="zh-CN" altLang="en-US" sz="2800" dirty="0"/>
          </a:p>
          <a:p>
            <a:pPr lvl="1" algn="just">
              <a:lnSpc>
                <a:spcPct val="150000"/>
              </a:lnSpc>
              <a:spcBef>
                <a:spcPct val="0"/>
              </a:spcBef>
            </a:pPr>
            <a:r>
              <a:rPr lang="en-US" altLang="zh-CN" sz="2800" dirty="0"/>
              <a:t>GROUP BY</a:t>
            </a:r>
            <a:r>
              <a:rPr lang="zh-CN" altLang="en-US" sz="2800" dirty="0"/>
              <a:t>子句：结果按照</a:t>
            </a:r>
            <a:r>
              <a:rPr lang="en-US" altLang="zh-CN" sz="2800" dirty="0"/>
              <a:t>&lt;</a:t>
            </a:r>
            <a:r>
              <a:rPr lang="zh-CN" altLang="en-US" sz="2800" dirty="0"/>
              <a:t>列名</a:t>
            </a:r>
            <a:r>
              <a:rPr lang="en-US" altLang="zh-CN" sz="2800" dirty="0"/>
              <a:t>1&gt;</a:t>
            </a:r>
            <a:r>
              <a:rPr lang="zh-CN" altLang="en-US" sz="2800" dirty="0"/>
              <a:t>的值进行分组，该属性列值相等的元组为一个组，通常在每组中作用聚集函数。</a:t>
            </a:r>
            <a:endParaRPr lang="zh-CN" altLang="en-US" sz="2800" dirty="0"/>
          </a:p>
          <a:p>
            <a:pPr lvl="1" algn="just">
              <a:lnSpc>
                <a:spcPct val="150000"/>
              </a:lnSpc>
              <a:spcBef>
                <a:spcPct val="0"/>
              </a:spcBef>
            </a:pPr>
            <a:r>
              <a:rPr lang="en-US" altLang="zh-CN" sz="2800" dirty="0"/>
              <a:t>HAVING</a:t>
            </a:r>
            <a:r>
              <a:rPr lang="zh-CN" altLang="en-US" sz="2800" dirty="0"/>
              <a:t>短语：只有满足指定条件的组才予以输出</a:t>
            </a:r>
            <a:endParaRPr lang="zh-CN" altLang="en-US" sz="2800" dirty="0"/>
          </a:p>
          <a:p>
            <a:pPr lvl="1">
              <a:lnSpc>
                <a:spcPct val="150000"/>
              </a:lnSpc>
              <a:spcBef>
                <a:spcPct val="0"/>
              </a:spcBef>
            </a:pPr>
            <a:r>
              <a:rPr lang="en-US" altLang="zh-CN" sz="2800" dirty="0"/>
              <a:t>ORDER BY</a:t>
            </a:r>
            <a:r>
              <a:rPr lang="zh-CN" altLang="en-US" sz="2800" dirty="0"/>
              <a:t>子句：对查询结果表按</a:t>
            </a:r>
            <a:r>
              <a:rPr lang="en-US" altLang="zh-CN" sz="2800" dirty="0"/>
              <a:t>&lt;</a:t>
            </a:r>
            <a:r>
              <a:rPr lang="zh-CN" altLang="en-US" sz="2800" dirty="0"/>
              <a:t>列名</a:t>
            </a:r>
            <a:r>
              <a:rPr lang="en-US" altLang="zh-CN" sz="2800" dirty="0"/>
              <a:t>1&gt;</a:t>
            </a:r>
            <a:r>
              <a:rPr lang="zh-CN" altLang="en-US" sz="2800" dirty="0"/>
              <a:t>的值的升序或降序排序 </a:t>
            </a:r>
            <a:endParaRPr lang="en-US" altLang="zh-CN" sz="2800" dirty="0"/>
          </a:p>
          <a:p>
            <a:pPr lvl="1">
              <a:lnSpc>
                <a:spcPct val="150000"/>
              </a:lnSpc>
              <a:spcBef>
                <a:spcPct val="0"/>
              </a:spcBef>
            </a:pPr>
            <a:r>
              <a:rPr lang="en-US" altLang="zh-CN" sz="2800" dirty="0"/>
              <a:t>LIMIT</a:t>
            </a:r>
            <a:r>
              <a:rPr lang="zh-CN" altLang="zh-CN" sz="2800" dirty="0"/>
              <a:t>子句</a:t>
            </a:r>
            <a:r>
              <a:rPr lang="en-US" altLang="zh-CN" sz="2800" dirty="0"/>
              <a:t>:</a:t>
            </a:r>
            <a:r>
              <a:rPr lang="zh-CN" altLang="zh-CN" sz="2800" dirty="0"/>
              <a:t>限制</a:t>
            </a:r>
            <a:r>
              <a:rPr lang="en-US" altLang="zh-CN" sz="2800" dirty="0"/>
              <a:t>SELECT</a:t>
            </a:r>
            <a:r>
              <a:rPr lang="zh-CN" altLang="zh-CN" sz="2800" dirty="0"/>
              <a:t>语句查询结果的数量为</a:t>
            </a:r>
            <a:r>
              <a:rPr lang="en-US" altLang="zh-CN" sz="2800" dirty="0"/>
              <a:t>&lt;</a:t>
            </a:r>
            <a:r>
              <a:rPr lang="zh-CN" altLang="en-US" sz="2800" dirty="0"/>
              <a:t>行数</a:t>
            </a:r>
            <a:r>
              <a:rPr lang="en-US" altLang="zh-CN" sz="2800" dirty="0"/>
              <a:t>1&gt;</a:t>
            </a:r>
            <a:r>
              <a:rPr lang="zh-CN" altLang="zh-CN" sz="2800" dirty="0"/>
              <a:t>行，</a:t>
            </a:r>
            <a:r>
              <a:rPr lang="en-US" altLang="zh-CN" sz="2800" dirty="0"/>
              <a:t>OFFSET &lt;</a:t>
            </a:r>
            <a:r>
              <a:rPr lang="zh-CN" altLang="en-US" sz="2800" dirty="0"/>
              <a:t>行数</a:t>
            </a:r>
            <a:r>
              <a:rPr lang="en-US" altLang="zh-CN" sz="2800" dirty="0"/>
              <a:t>2&gt;</a:t>
            </a:r>
            <a:r>
              <a:rPr lang="zh-CN" altLang="zh-CN" sz="2800" dirty="0"/>
              <a:t>，表示在计算</a:t>
            </a:r>
            <a:r>
              <a:rPr lang="en-US" altLang="zh-CN" sz="2800" dirty="0"/>
              <a:t>&lt;</a:t>
            </a:r>
            <a:r>
              <a:rPr lang="zh-CN" altLang="en-US" sz="2800" dirty="0"/>
              <a:t>行数</a:t>
            </a:r>
            <a:r>
              <a:rPr lang="en-US" altLang="zh-CN" sz="2800" dirty="0"/>
              <a:t>1&gt;</a:t>
            </a:r>
            <a:r>
              <a:rPr lang="zh-CN" altLang="zh-CN" sz="2800" dirty="0"/>
              <a:t>行前忽略</a:t>
            </a:r>
            <a:r>
              <a:rPr lang="en-US" altLang="zh-CN" sz="2800" dirty="0"/>
              <a:t>&lt;</a:t>
            </a:r>
            <a:r>
              <a:rPr lang="zh-CN" altLang="en-US" sz="2800" dirty="0"/>
              <a:t>行数</a:t>
            </a:r>
            <a:r>
              <a:rPr lang="en-US" altLang="zh-CN" sz="2800" dirty="0"/>
              <a:t>2&gt;</a:t>
            </a:r>
            <a:r>
              <a:rPr lang="zh-CN" altLang="zh-CN" sz="2800" dirty="0"/>
              <a:t>行</a:t>
            </a:r>
            <a:endParaRPr lang="en-US" altLang="zh-CN" sz="2800" dirty="0"/>
          </a:p>
          <a:p>
            <a:pPr lvl="1">
              <a:lnSpc>
                <a:spcPct val="140000"/>
              </a:lnSpc>
              <a:spcBef>
                <a:spcPct val="0"/>
              </a:spcBef>
            </a:pPr>
            <a:endParaRPr lang="zh-CN" altLang="en-US" sz="2800" dirty="0"/>
          </a:p>
          <a:p>
            <a:pPr>
              <a:spcBef>
                <a:spcPct val="0"/>
              </a:spcBef>
            </a:pPr>
            <a:endParaRPr lang="zh-CN" altLang="en-US"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p:txBody>
          <a:bodyPr/>
          <a:lstStyle/>
          <a:p>
            <a:pPr eaLnBrk="1" hangingPunct="1"/>
            <a:r>
              <a:rPr lang="en-US" altLang="zh-CN" sz="3600">
                <a:solidFill>
                  <a:schemeClr val="accent6"/>
                </a:solidFill>
              </a:rPr>
              <a:t>LIMIT</a:t>
            </a:r>
            <a:r>
              <a:rPr lang="zh-CN" altLang="en-US" sz="3600">
                <a:solidFill>
                  <a:schemeClr val="accent6"/>
                </a:solidFill>
              </a:rPr>
              <a:t>子句（续）</a:t>
            </a:r>
            <a:endParaRPr lang="zh-CN" altLang="en-US" sz="3600">
              <a:solidFill>
                <a:schemeClr val="accent6"/>
              </a:solidFill>
            </a:endParaRPr>
          </a:p>
        </p:txBody>
      </p:sp>
      <p:sp>
        <p:nvSpPr>
          <p:cNvPr id="99331" name="Rectangle 3"/>
          <p:cNvSpPr>
            <a:spLocks noGrp="1" noChangeArrowheads="1"/>
          </p:cNvSpPr>
          <p:nvPr>
            <p:ph type="body" idx="4294967295"/>
          </p:nvPr>
        </p:nvSpPr>
        <p:spPr>
          <a:xfrm>
            <a:off x="58420" y="821690"/>
            <a:ext cx="11832590" cy="5510530"/>
          </a:xfrm>
          <a:solidFill>
            <a:schemeClr val="bg1"/>
          </a:solidFill>
        </p:spPr>
        <p:txBody>
          <a:bodyPr/>
          <a:lstStyle/>
          <a:p>
            <a:pPr indent="0" algn="just">
              <a:lnSpc>
                <a:spcPct val="150000"/>
              </a:lnSpc>
              <a:spcBef>
                <a:spcPct val="0"/>
              </a:spcBef>
              <a:buNone/>
            </a:pPr>
            <a:r>
              <a:rPr lang="en-US" altLang="zh-CN" sz="3200" dirty="0"/>
              <a:t>[</a:t>
            </a:r>
            <a:r>
              <a:rPr lang="zh-CN" altLang="en-US" sz="3200" dirty="0"/>
              <a:t>例</a:t>
            </a:r>
            <a:r>
              <a:rPr lang="en-US" altLang="zh-CN" sz="3200" dirty="0"/>
              <a:t>3.50]</a:t>
            </a:r>
            <a:r>
              <a:rPr lang="zh-CN" altLang="en-US" sz="3200" dirty="0"/>
              <a:t>查询平均成绩排名在</a:t>
            </a:r>
            <a:r>
              <a:rPr lang="en-US" altLang="zh-CN" sz="3200" dirty="0"/>
              <a:t>3-5</a:t>
            </a:r>
            <a:r>
              <a:rPr lang="zh-CN" altLang="en-US" sz="3200" dirty="0"/>
              <a:t>名的学生学号和平均成绩</a:t>
            </a:r>
            <a:endParaRPr lang="zh-CN" altLang="en-US" sz="3200" dirty="0"/>
          </a:p>
          <a:p>
            <a:pPr indent="0" algn="just">
              <a:lnSpc>
                <a:spcPct val="150000"/>
              </a:lnSpc>
              <a:spcBef>
                <a:spcPct val="0"/>
              </a:spcBef>
              <a:buNone/>
            </a:pPr>
            <a:r>
              <a:rPr lang="en-US" altLang="zh-CN" sz="3200" dirty="0"/>
              <a:t>SELECT </a:t>
            </a:r>
            <a:r>
              <a:rPr lang="en-US" altLang="zh-CN" sz="3200" dirty="0" err="1"/>
              <a:t>Sno,AVG</a:t>
            </a:r>
            <a:r>
              <a:rPr lang="en-US" altLang="zh-CN" sz="3200" dirty="0"/>
              <a:t>(Grade)</a:t>
            </a:r>
            <a:endParaRPr lang="en-US" altLang="zh-CN" sz="3200" dirty="0"/>
          </a:p>
          <a:p>
            <a:pPr indent="0" algn="just">
              <a:lnSpc>
                <a:spcPct val="150000"/>
              </a:lnSpc>
              <a:spcBef>
                <a:spcPct val="0"/>
              </a:spcBef>
              <a:buNone/>
            </a:pPr>
            <a:r>
              <a:rPr lang="en-US" altLang="zh-CN" sz="3200" dirty="0"/>
              <a:t>FROM SC</a:t>
            </a:r>
            <a:endParaRPr lang="en-US" altLang="zh-CN" sz="3200" dirty="0"/>
          </a:p>
          <a:p>
            <a:pPr indent="0" algn="just">
              <a:lnSpc>
                <a:spcPct val="150000"/>
              </a:lnSpc>
              <a:spcBef>
                <a:spcPct val="0"/>
              </a:spcBef>
              <a:buNone/>
            </a:pPr>
            <a:r>
              <a:rPr lang="en-US" altLang="zh-CN" sz="3200" dirty="0"/>
              <a:t>GROUP BY Sno</a:t>
            </a:r>
            <a:endParaRPr lang="en-US" altLang="zh-CN" sz="3200" dirty="0"/>
          </a:p>
          <a:p>
            <a:pPr indent="0" algn="just">
              <a:lnSpc>
                <a:spcPct val="150000"/>
              </a:lnSpc>
              <a:spcBef>
                <a:spcPct val="0"/>
              </a:spcBef>
              <a:buNone/>
            </a:pPr>
            <a:r>
              <a:rPr lang="en-US" altLang="zh-CN" sz="3200" dirty="0"/>
              <a:t>ORDER BY AVG(Grade) DESC</a:t>
            </a:r>
            <a:endParaRPr lang="en-US" altLang="zh-CN" sz="3200" dirty="0"/>
          </a:p>
          <a:p>
            <a:pPr indent="0" algn="just">
              <a:lnSpc>
                <a:spcPct val="150000"/>
              </a:lnSpc>
              <a:spcBef>
                <a:spcPct val="0"/>
              </a:spcBef>
              <a:buNone/>
            </a:pPr>
            <a:r>
              <a:rPr lang="en-US" altLang="zh-CN" sz="3200" dirty="0"/>
              <a:t>LIMIT 5 OFFSET 2;       /*</a:t>
            </a:r>
            <a:r>
              <a:rPr lang="zh-CN" altLang="en-US" sz="3200" dirty="0"/>
              <a:t>取</a:t>
            </a:r>
            <a:r>
              <a:rPr lang="en-US" altLang="zh-CN" sz="3200" dirty="0"/>
              <a:t>5</a:t>
            </a:r>
            <a:r>
              <a:rPr lang="zh-CN" altLang="en-US" sz="3200" dirty="0"/>
              <a:t>行数据，忽略前</a:t>
            </a:r>
            <a:r>
              <a:rPr lang="en-US" altLang="zh-CN" sz="3200" dirty="0"/>
              <a:t>2</a:t>
            </a:r>
            <a:r>
              <a:rPr lang="zh-CN" altLang="en-US" sz="3200" dirty="0"/>
              <a:t>行，之后为查询结果数据*</a:t>
            </a:r>
            <a:r>
              <a:rPr lang="en-US" altLang="zh-CN" sz="3200" dirty="0"/>
              <a:t>/</a:t>
            </a:r>
            <a:endParaRPr lang="en-US" altLang="zh-CN" sz="32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p:txBody>
          <a:bodyPr/>
          <a:lstStyle/>
          <a:p>
            <a:pPr eaLnBrk="1" hangingPunct="1"/>
            <a:r>
              <a:rPr lang="en-US" altLang="zh-CN" sz="3600">
                <a:solidFill>
                  <a:schemeClr val="accent6"/>
                </a:solidFill>
              </a:rPr>
              <a:t>3.3  </a:t>
            </a:r>
            <a:r>
              <a:rPr lang="zh-CN" altLang="en-US" sz="3600">
                <a:solidFill>
                  <a:schemeClr val="accent6"/>
                </a:solidFill>
              </a:rPr>
              <a:t>数据查询 </a:t>
            </a:r>
            <a:endParaRPr lang="zh-CN" altLang="en-US" sz="3600">
              <a:solidFill>
                <a:schemeClr val="accent6"/>
              </a:solidFill>
            </a:endParaRPr>
          </a:p>
        </p:txBody>
      </p:sp>
      <p:sp>
        <p:nvSpPr>
          <p:cNvPr id="6147" name="Rectangle 3"/>
          <p:cNvSpPr>
            <a:spLocks noGrp="1" noChangeArrowheads="1"/>
          </p:cNvSpPr>
          <p:nvPr>
            <p:ph type="body" idx="4294967295"/>
          </p:nvPr>
        </p:nvSpPr>
        <p:spPr>
          <a:xfrm>
            <a:off x="610235" y="863600"/>
            <a:ext cx="11570970" cy="5576570"/>
          </a:xfrm>
          <a:solidFill>
            <a:schemeClr val="bg1"/>
          </a:solidFill>
        </p:spPr>
        <p:txBody>
          <a:bodyPr/>
          <a:lstStyle/>
          <a:p>
            <a:pPr marL="0" indent="0" algn="just" eaLnBrk="1" hangingPunct="1">
              <a:lnSpc>
                <a:spcPct val="150000"/>
              </a:lnSpc>
              <a:buNone/>
            </a:pPr>
            <a:r>
              <a:rPr lang="en-US" altLang="zh-CN" sz="3200"/>
              <a:t>3.3.1 </a:t>
            </a:r>
            <a:r>
              <a:rPr lang="zh-CN" altLang="en-US" sz="3200"/>
              <a:t>单表查询</a:t>
            </a:r>
            <a:endParaRPr lang="zh-CN" altLang="en-US" sz="3200"/>
          </a:p>
          <a:p>
            <a:pPr marL="0" indent="0" algn="just" eaLnBrk="1" hangingPunct="1">
              <a:lnSpc>
                <a:spcPct val="150000"/>
              </a:lnSpc>
              <a:buNone/>
            </a:pPr>
            <a:r>
              <a:rPr lang="en-US" altLang="zh-CN" sz="3200">
                <a:solidFill>
                  <a:srgbClr val="00B050"/>
                </a:solidFill>
              </a:rPr>
              <a:t>3.3.2 </a:t>
            </a:r>
            <a:r>
              <a:rPr lang="zh-CN" altLang="en-US" sz="3200">
                <a:solidFill>
                  <a:srgbClr val="00B050"/>
                </a:solidFill>
              </a:rPr>
              <a:t>连接查询</a:t>
            </a:r>
            <a:endParaRPr lang="zh-CN" altLang="en-US" sz="3200">
              <a:solidFill>
                <a:srgbClr val="00B050"/>
              </a:solidFill>
            </a:endParaRPr>
          </a:p>
          <a:p>
            <a:pPr marL="0" indent="0" algn="just" eaLnBrk="1" hangingPunct="1">
              <a:lnSpc>
                <a:spcPct val="150000"/>
              </a:lnSpc>
              <a:buNone/>
            </a:pPr>
            <a:r>
              <a:rPr lang="en-US" altLang="zh-CN" sz="3200"/>
              <a:t>3.3.3 </a:t>
            </a:r>
            <a:r>
              <a:rPr lang="zh-CN" altLang="en-US" sz="3200"/>
              <a:t>嵌套查询</a:t>
            </a:r>
            <a:endParaRPr lang="zh-CN" altLang="en-US" sz="3200"/>
          </a:p>
          <a:p>
            <a:pPr marL="0" indent="0" algn="just" eaLnBrk="1" hangingPunct="1">
              <a:lnSpc>
                <a:spcPct val="150000"/>
              </a:lnSpc>
              <a:buNone/>
            </a:pPr>
            <a:r>
              <a:rPr lang="en-US" altLang="zh-CN" sz="3200"/>
              <a:t>3.3.4 </a:t>
            </a:r>
            <a:r>
              <a:rPr lang="zh-CN" altLang="en-US" sz="3200"/>
              <a:t>集合查询</a:t>
            </a:r>
            <a:endParaRPr lang="en-US" altLang="zh-CN" sz="3200"/>
          </a:p>
          <a:p>
            <a:pPr marL="0" indent="0" algn="just" eaLnBrk="1" hangingPunct="1">
              <a:lnSpc>
                <a:spcPct val="150000"/>
              </a:lnSpc>
              <a:buNone/>
            </a:pPr>
            <a:r>
              <a:rPr lang="en-US" altLang="zh-CN" sz="3200"/>
              <a:t>3.3.5</a:t>
            </a:r>
            <a:r>
              <a:rPr lang="zh-CN" altLang="en-US" sz="3200"/>
              <a:t>基于派生表的查询</a:t>
            </a:r>
            <a:endParaRPr lang="zh-CN" altLang="en-US" sz="3200"/>
          </a:p>
          <a:p>
            <a:pPr marL="0" indent="0" algn="just" eaLnBrk="1" hangingPunct="1">
              <a:lnSpc>
                <a:spcPct val="150000"/>
              </a:lnSpc>
              <a:buNone/>
            </a:pPr>
            <a:r>
              <a:rPr lang="en-US" altLang="zh-CN" sz="3200"/>
              <a:t>3.3.5 Select</a:t>
            </a:r>
            <a:r>
              <a:rPr lang="zh-CN" altLang="en-US" sz="3200"/>
              <a:t>语句的一般形式 </a:t>
            </a:r>
            <a:endParaRPr lang="zh-CN" altLang="en-US" sz="3200"/>
          </a:p>
          <a:p>
            <a:pPr marL="0" indent="0" algn="just" eaLnBrk="1" hangingPunct="1">
              <a:buNone/>
            </a:pPr>
            <a:r>
              <a:rPr lang="zh-CN" altLang="en-US" sz="3200"/>
              <a:t> </a:t>
            </a:r>
            <a:endParaRPr lang="zh-CN" altLang="en-US" sz="32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p:txBody>
          <a:bodyPr/>
          <a:lstStyle/>
          <a:p>
            <a:pPr eaLnBrk="1" hangingPunct="1"/>
            <a:r>
              <a:rPr lang="en-US" altLang="zh-CN" sz="3600">
                <a:solidFill>
                  <a:schemeClr val="accent6"/>
                </a:solidFill>
              </a:rPr>
              <a:t>3.3.2 </a:t>
            </a:r>
            <a:r>
              <a:rPr lang="zh-CN" altLang="en-US" sz="3600">
                <a:solidFill>
                  <a:schemeClr val="accent6"/>
                </a:solidFill>
              </a:rPr>
              <a:t>连接查询 </a:t>
            </a:r>
            <a:endParaRPr lang="zh-CN" altLang="en-US" sz="3600">
              <a:solidFill>
                <a:schemeClr val="accent6"/>
              </a:solidFill>
            </a:endParaRPr>
          </a:p>
        </p:txBody>
      </p:sp>
      <p:sp>
        <p:nvSpPr>
          <p:cNvPr id="47107" name="Rectangle 3"/>
          <p:cNvSpPr>
            <a:spLocks noGrp="1" noChangeArrowheads="1"/>
          </p:cNvSpPr>
          <p:nvPr>
            <p:ph type="body" idx="4294967295"/>
          </p:nvPr>
        </p:nvSpPr>
        <p:spPr>
          <a:xfrm>
            <a:off x="175895" y="823595"/>
            <a:ext cx="11806555" cy="5546090"/>
          </a:xfrm>
          <a:solidFill>
            <a:schemeClr val="bg1"/>
          </a:solidFill>
        </p:spPr>
        <p:txBody>
          <a:bodyPr/>
          <a:lstStyle/>
          <a:p>
            <a:pPr algn="just" eaLnBrk="1" hangingPunct="1">
              <a:lnSpc>
                <a:spcPct val="150000"/>
              </a:lnSpc>
            </a:pPr>
            <a:r>
              <a:rPr lang="zh-CN" altLang="en-US" sz="2800" dirty="0"/>
              <a:t>连接查询：同时涉及两个以上的表的查询</a:t>
            </a:r>
            <a:endParaRPr lang="zh-CN" altLang="en-US" sz="2800" dirty="0"/>
          </a:p>
          <a:p>
            <a:pPr algn="just" eaLnBrk="1" hangingPunct="1"/>
            <a:r>
              <a:rPr lang="zh-CN" altLang="en-US" sz="2800" dirty="0"/>
              <a:t>连接条件或连接谓词：用来连接两个表的条件</a:t>
            </a:r>
            <a:endParaRPr lang="zh-CN" altLang="en-US" sz="2800" dirty="0"/>
          </a:p>
          <a:p>
            <a:pPr algn="just" eaLnBrk="1" hangingPunct="1">
              <a:buFont typeface="Wingdings" panose="05000000000000000000" pitchFamily="2" charset="2"/>
              <a:buNone/>
            </a:pPr>
            <a:r>
              <a:rPr lang="zh-CN" altLang="en-US" sz="2800" dirty="0"/>
              <a:t>	 一般格式：</a:t>
            </a:r>
            <a:endParaRPr lang="zh-CN" altLang="en-US" sz="2800" dirty="0"/>
          </a:p>
          <a:p>
            <a:pPr lvl="1" eaLnBrk="1" hangingPunct="1">
              <a:lnSpc>
                <a:spcPct val="150000"/>
              </a:lnSpc>
            </a:pPr>
            <a:r>
              <a:rPr lang="en-US" altLang="zh-CN" sz="2800" dirty="0"/>
              <a:t>[&lt;</a:t>
            </a:r>
            <a:r>
              <a:rPr lang="zh-CN" altLang="en-US" sz="2800" dirty="0"/>
              <a:t>表名</a:t>
            </a:r>
            <a:r>
              <a:rPr lang="en-US" altLang="zh-CN" sz="2800" dirty="0"/>
              <a:t>1&gt;.]&lt;</a:t>
            </a:r>
            <a:r>
              <a:rPr lang="zh-CN" altLang="en-US" sz="2800" dirty="0"/>
              <a:t>列名</a:t>
            </a:r>
            <a:r>
              <a:rPr lang="en-US" altLang="zh-CN" sz="2800" dirty="0"/>
              <a:t>1&gt;  </a:t>
            </a:r>
            <a:r>
              <a:rPr lang="en-US" altLang="zh-CN" sz="2800" dirty="0">
                <a:solidFill>
                  <a:srgbClr val="D75B5B"/>
                </a:solidFill>
              </a:rPr>
              <a:t>&lt;</a:t>
            </a:r>
            <a:r>
              <a:rPr lang="zh-CN" altLang="en-US" sz="2800" dirty="0">
                <a:solidFill>
                  <a:srgbClr val="D75B5B"/>
                </a:solidFill>
              </a:rPr>
              <a:t>比较运算符</a:t>
            </a:r>
            <a:r>
              <a:rPr lang="en-US" altLang="zh-CN" sz="2800" dirty="0">
                <a:solidFill>
                  <a:srgbClr val="D75B5B"/>
                </a:solidFill>
              </a:rPr>
              <a:t>&gt;</a:t>
            </a:r>
            <a:r>
              <a:rPr lang="en-US" altLang="zh-CN" sz="2800" dirty="0"/>
              <a:t>  [&lt;</a:t>
            </a:r>
            <a:r>
              <a:rPr lang="zh-CN" altLang="en-US" sz="2800" dirty="0"/>
              <a:t>表名</a:t>
            </a:r>
            <a:r>
              <a:rPr lang="en-US" altLang="zh-CN" sz="2800" dirty="0"/>
              <a:t>2&gt;.]&lt;</a:t>
            </a:r>
            <a:r>
              <a:rPr lang="zh-CN" altLang="en-US" sz="2800" dirty="0"/>
              <a:t>列名</a:t>
            </a:r>
            <a:r>
              <a:rPr lang="en-US" altLang="zh-CN" sz="2800" dirty="0"/>
              <a:t>2&gt;</a:t>
            </a:r>
            <a:endParaRPr lang="en-US" altLang="zh-CN" sz="2800" dirty="0"/>
          </a:p>
          <a:p>
            <a:pPr lvl="1" eaLnBrk="1" hangingPunct="1">
              <a:lnSpc>
                <a:spcPct val="150000"/>
              </a:lnSpc>
            </a:pPr>
            <a:r>
              <a:rPr lang="en-US" altLang="zh-CN" sz="2800" dirty="0"/>
              <a:t>[&lt;</a:t>
            </a:r>
            <a:r>
              <a:rPr lang="zh-CN" altLang="en-US" sz="2800" dirty="0"/>
              <a:t>表名</a:t>
            </a:r>
            <a:r>
              <a:rPr lang="en-US" altLang="zh-CN" sz="2800" dirty="0"/>
              <a:t>1&gt;.]&lt;</a:t>
            </a:r>
            <a:r>
              <a:rPr lang="zh-CN" altLang="en-US" sz="2800" dirty="0"/>
              <a:t>列名</a:t>
            </a:r>
            <a:r>
              <a:rPr lang="en-US" altLang="zh-CN" sz="2800" dirty="0"/>
              <a:t>1&gt; </a:t>
            </a:r>
            <a:r>
              <a:rPr lang="en-US" altLang="zh-CN" sz="2800" dirty="0">
                <a:solidFill>
                  <a:srgbClr val="D75B5B"/>
                </a:solidFill>
              </a:rPr>
              <a:t>BETWEEN</a:t>
            </a:r>
            <a:r>
              <a:rPr lang="en-US" altLang="zh-CN" sz="2800" dirty="0"/>
              <a:t> [&lt;</a:t>
            </a:r>
            <a:r>
              <a:rPr lang="zh-CN" altLang="en-US" sz="2800" dirty="0"/>
              <a:t>表名</a:t>
            </a:r>
            <a:r>
              <a:rPr lang="en-US" altLang="zh-CN" sz="2800" dirty="0"/>
              <a:t>2&gt;.]&lt;</a:t>
            </a:r>
            <a:r>
              <a:rPr lang="zh-CN" altLang="en-US" sz="2800" dirty="0"/>
              <a:t>列名</a:t>
            </a:r>
            <a:r>
              <a:rPr lang="en-US" altLang="zh-CN" sz="2800" dirty="0"/>
              <a:t>2&gt; </a:t>
            </a:r>
            <a:r>
              <a:rPr lang="en-US" altLang="zh-CN" sz="2800" dirty="0">
                <a:solidFill>
                  <a:srgbClr val="D75B5B"/>
                </a:solidFill>
              </a:rPr>
              <a:t>AND</a:t>
            </a:r>
            <a:r>
              <a:rPr lang="en-US" altLang="zh-CN" sz="2800" dirty="0"/>
              <a:t> [&lt;</a:t>
            </a:r>
            <a:r>
              <a:rPr lang="zh-CN" altLang="en-US" sz="2800" dirty="0"/>
              <a:t>表名</a:t>
            </a:r>
            <a:r>
              <a:rPr lang="en-US" altLang="zh-CN" sz="2800" dirty="0"/>
              <a:t>2&gt;.]&lt;</a:t>
            </a:r>
            <a:r>
              <a:rPr lang="zh-CN" altLang="en-US" sz="2800" dirty="0"/>
              <a:t>列名</a:t>
            </a:r>
            <a:r>
              <a:rPr lang="en-US" altLang="zh-CN" sz="2800" dirty="0"/>
              <a:t>3&gt;</a:t>
            </a:r>
            <a:endParaRPr lang="en-US" altLang="zh-CN" sz="2800" dirty="0"/>
          </a:p>
          <a:p>
            <a:pPr algn="just" eaLnBrk="1" hangingPunct="1">
              <a:lnSpc>
                <a:spcPct val="150000"/>
              </a:lnSpc>
            </a:pPr>
            <a:r>
              <a:rPr lang="zh-CN" altLang="en-US" sz="2800" dirty="0"/>
              <a:t>连接字段：连接谓词中的列名称</a:t>
            </a:r>
            <a:endParaRPr lang="zh-CN" altLang="en-US" sz="2800" dirty="0"/>
          </a:p>
          <a:p>
            <a:pPr lvl="1" algn="just" eaLnBrk="1" hangingPunct="1"/>
            <a:r>
              <a:rPr lang="zh-CN" altLang="en-US" sz="2800" dirty="0"/>
              <a:t>连接条件中的各连接字段类型必须是可比的，但名字不必相同</a:t>
            </a:r>
            <a:endParaRPr lang="zh-CN" altLang="en-US" sz="2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p:txBody>
          <a:bodyPr/>
          <a:lstStyle/>
          <a:p>
            <a:pPr eaLnBrk="1" hangingPunct="1"/>
            <a:r>
              <a:rPr lang="zh-CN" altLang="en-US" sz="3600">
                <a:solidFill>
                  <a:schemeClr val="accent6"/>
                </a:solidFill>
              </a:rPr>
              <a:t>连接查询（续）</a:t>
            </a:r>
            <a:endParaRPr lang="zh-CN" altLang="en-US" sz="3600">
              <a:solidFill>
                <a:schemeClr val="accent6"/>
              </a:solidFill>
            </a:endParaRPr>
          </a:p>
        </p:txBody>
      </p:sp>
      <p:sp>
        <p:nvSpPr>
          <p:cNvPr id="48131" name="Rectangle 3"/>
          <p:cNvSpPr>
            <a:spLocks noGrp="1" noChangeArrowheads="1"/>
          </p:cNvSpPr>
          <p:nvPr>
            <p:ph type="body" idx="4294967295"/>
          </p:nvPr>
        </p:nvSpPr>
        <p:spPr>
          <a:xfrm>
            <a:off x="73025" y="847725"/>
            <a:ext cx="12078970" cy="5507990"/>
          </a:xfrm>
          <a:solidFill>
            <a:schemeClr val="bg1"/>
          </a:solidFill>
        </p:spPr>
        <p:txBody>
          <a:bodyPr/>
          <a:lstStyle/>
          <a:p>
            <a:pPr lvl="1">
              <a:lnSpc>
                <a:spcPct val="150000"/>
              </a:lnSpc>
              <a:buFont typeface="Wingdings" panose="05000000000000000000" pitchFamily="2" charset="2"/>
              <a:buNone/>
            </a:pPr>
            <a:r>
              <a:rPr lang="en-US" altLang="zh-CN" sz="3200" dirty="0">
                <a:solidFill>
                  <a:srgbClr val="7030A0"/>
                </a:solidFill>
              </a:rPr>
              <a:t>1.</a:t>
            </a:r>
            <a:r>
              <a:rPr lang="zh-CN" altLang="en-US" sz="3200" dirty="0">
                <a:solidFill>
                  <a:srgbClr val="7030A0"/>
                </a:solidFill>
              </a:rPr>
              <a:t>等值与非等值连接查询 </a:t>
            </a:r>
            <a:endParaRPr lang="zh-CN" altLang="en-US" sz="3200" dirty="0">
              <a:solidFill>
                <a:srgbClr val="7030A0"/>
              </a:solidFill>
            </a:endParaRPr>
          </a:p>
          <a:p>
            <a:pPr lvl="1">
              <a:lnSpc>
                <a:spcPct val="150000"/>
              </a:lnSpc>
              <a:buFont typeface="Wingdings" panose="05000000000000000000" pitchFamily="2" charset="2"/>
              <a:buNone/>
            </a:pPr>
            <a:r>
              <a:rPr lang="en-US" altLang="zh-CN" sz="3200" dirty="0"/>
              <a:t>2.</a:t>
            </a:r>
            <a:r>
              <a:rPr lang="zh-CN" altLang="en-US" sz="3200" dirty="0"/>
              <a:t>自然连接查询</a:t>
            </a:r>
            <a:endParaRPr lang="zh-CN" altLang="en-US" sz="3200" dirty="0"/>
          </a:p>
          <a:p>
            <a:pPr lvl="1">
              <a:lnSpc>
                <a:spcPct val="150000"/>
              </a:lnSpc>
              <a:buFont typeface="Wingdings" panose="05000000000000000000" pitchFamily="2" charset="2"/>
              <a:buNone/>
            </a:pPr>
            <a:r>
              <a:rPr lang="en-US" altLang="zh-CN" sz="3200" dirty="0"/>
              <a:t>3.</a:t>
            </a:r>
            <a:r>
              <a:rPr lang="zh-CN" altLang="en-US" sz="3200" dirty="0"/>
              <a:t>复合条件连接查询</a:t>
            </a:r>
            <a:endParaRPr lang="en-US" altLang="zh-CN" sz="3200" dirty="0"/>
          </a:p>
          <a:p>
            <a:pPr lvl="1">
              <a:lnSpc>
                <a:spcPct val="150000"/>
              </a:lnSpc>
              <a:buFont typeface="Wingdings" panose="05000000000000000000" pitchFamily="2" charset="2"/>
              <a:buNone/>
            </a:pPr>
            <a:r>
              <a:rPr lang="en-US" altLang="zh-CN" sz="3200" dirty="0"/>
              <a:t>4.</a:t>
            </a:r>
            <a:r>
              <a:rPr lang="zh-CN" altLang="en-US" sz="3200" dirty="0"/>
              <a:t>自身连接查询</a:t>
            </a:r>
            <a:endParaRPr lang="en-US" altLang="zh-CN" sz="3200" dirty="0"/>
          </a:p>
          <a:p>
            <a:pPr lvl="1">
              <a:lnSpc>
                <a:spcPct val="150000"/>
              </a:lnSpc>
              <a:buFont typeface="Wingdings" panose="05000000000000000000" pitchFamily="2" charset="2"/>
              <a:buNone/>
            </a:pPr>
            <a:r>
              <a:rPr lang="en-US" altLang="zh-CN" sz="3200" dirty="0"/>
              <a:t>5.</a:t>
            </a:r>
            <a:r>
              <a:rPr lang="zh-CN" altLang="en-US" sz="3200" dirty="0"/>
              <a:t>外连接查询</a:t>
            </a:r>
            <a:endParaRPr lang="en-US" altLang="zh-CN" sz="3200" dirty="0"/>
          </a:p>
          <a:p>
            <a:pPr lvl="1">
              <a:lnSpc>
                <a:spcPct val="150000"/>
              </a:lnSpc>
              <a:buFont typeface="Wingdings" panose="05000000000000000000" pitchFamily="2" charset="2"/>
              <a:buNone/>
            </a:pPr>
            <a:r>
              <a:rPr lang="en-US" altLang="zh-CN" sz="3200" dirty="0"/>
              <a:t>6.</a:t>
            </a:r>
            <a:r>
              <a:rPr lang="zh-CN" altLang="en-US" sz="3200" dirty="0"/>
              <a:t>多表连接查询</a:t>
            </a:r>
            <a:endParaRPr lang="en-US" altLang="zh-CN" sz="3200" dirty="0"/>
          </a:p>
          <a:p>
            <a:pPr lvl="1">
              <a:lnSpc>
                <a:spcPct val="150000"/>
              </a:lnSpc>
              <a:buFont typeface="Wingdings" panose="05000000000000000000" pitchFamily="2" charset="2"/>
              <a:buNone/>
            </a:pPr>
            <a:endParaRPr lang="zh-CN" altLang="en-US" sz="3200" dirty="0"/>
          </a:p>
          <a:p>
            <a:pPr lvl="1">
              <a:buFont typeface="Wingdings" panose="05000000000000000000" pitchFamily="2" charset="2"/>
              <a:buNone/>
            </a:pPr>
            <a:endParaRPr lang="en-US" altLang="zh-CN" sz="32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p:txBody>
          <a:bodyPr/>
          <a:lstStyle/>
          <a:p>
            <a:pPr eaLnBrk="1" hangingPunct="1"/>
            <a:r>
              <a:rPr lang="en-US" altLang="zh-CN" sz="3600">
                <a:solidFill>
                  <a:schemeClr val="accent6"/>
                </a:solidFill>
              </a:rPr>
              <a:t>1</a:t>
            </a:r>
            <a:r>
              <a:rPr lang="zh-CN" altLang="en-US" sz="3600">
                <a:solidFill>
                  <a:schemeClr val="accent6"/>
                </a:solidFill>
              </a:rPr>
              <a:t>. 等值与非等值连接查询 </a:t>
            </a:r>
            <a:endParaRPr lang="zh-CN" altLang="en-US" sz="3600">
              <a:solidFill>
                <a:schemeClr val="accent6"/>
              </a:solidFill>
            </a:endParaRPr>
          </a:p>
        </p:txBody>
      </p:sp>
      <p:sp>
        <p:nvSpPr>
          <p:cNvPr id="9219" name="Rectangle 3"/>
          <p:cNvSpPr>
            <a:spLocks noGrp="1" noChangeArrowheads="1"/>
          </p:cNvSpPr>
          <p:nvPr>
            <p:ph type="body" idx="4294967295"/>
          </p:nvPr>
        </p:nvSpPr>
        <p:spPr>
          <a:xfrm>
            <a:off x="114300" y="873125"/>
            <a:ext cx="11623675" cy="5541645"/>
          </a:xfrm>
          <a:solidFill>
            <a:schemeClr val="bg1"/>
          </a:solidFill>
        </p:spPr>
        <p:txBody>
          <a:bodyPr/>
          <a:lstStyle/>
          <a:p>
            <a:pPr algn="just" eaLnBrk="1" hangingPunct="1">
              <a:lnSpc>
                <a:spcPct val="120000"/>
              </a:lnSpc>
            </a:pPr>
            <a:r>
              <a:rPr lang="zh-CN" altLang="en-US" sz="3200" dirty="0"/>
              <a:t>等值连接：连接运算符为</a:t>
            </a:r>
            <a:r>
              <a:rPr lang="en-US" altLang="zh-CN" sz="3200" dirty="0"/>
              <a:t>=</a:t>
            </a:r>
            <a:endParaRPr lang="en-US" altLang="zh-CN" sz="3200" dirty="0"/>
          </a:p>
          <a:p>
            <a:pPr algn="just" eaLnBrk="1" hangingPunct="1">
              <a:lnSpc>
                <a:spcPct val="120000"/>
              </a:lnSpc>
              <a:buFont typeface="Wingdings" panose="05000000000000000000" pitchFamily="2" charset="2"/>
              <a:buNone/>
            </a:pPr>
            <a:r>
              <a:rPr lang="en-US" altLang="zh-CN" sz="3200" dirty="0"/>
              <a:t>[</a:t>
            </a:r>
            <a:r>
              <a:rPr lang="zh-CN" altLang="en-US" sz="3200" dirty="0"/>
              <a:t>例</a:t>
            </a:r>
            <a:r>
              <a:rPr lang="en-US" altLang="zh-CN" sz="3200" dirty="0"/>
              <a:t>3.51]</a:t>
            </a:r>
            <a:r>
              <a:rPr lang="zh-CN" altLang="en-US" sz="3200" dirty="0"/>
              <a:t>查询每个学生及其选修课程的情况</a:t>
            </a:r>
            <a:endParaRPr lang="en-US" altLang="zh-CN" sz="3200" dirty="0"/>
          </a:p>
          <a:p>
            <a:pPr algn="just" eaLnBrk="1" hangingPunct="1">
              <a:lnSpc>
                <a:spcPct val="120000"/>
              </a:lnSpc>
              <a:buFont typeface="Wingdings" panose="05000000000000000000" pitchFamily="2" charset="2"/>
              <a:buNone/>
            </a:pPr>
            <a:r>
              <a:rPr lang="en-US" altLang="zh-CN" sz="3200" dirty="0"/>
              <a:t>	</a:t>
            </a:r>
            <a:r>
              <a:rPr lang="en-US" altLang="zh-CN" sz="3200" dirty="0"/>
              <a:t>SELECT Student.*, SC.*</a:t>
            </a:r>
            <a:endParaRPr lang="en-US" altLang="zh-CN" sz="3200" dirty="0"/>
          </a:p>
          <a:p>
            <a:pPr algn="just" eaLnBrk="1" hangingPunct="1">
              <a:lnSpc>
                <a:spcPct val="120000"/>
              </a:lnSpc>
              <a:buFont typeface="Wingdings" panose="05000000000000000000" pitchFamily="2" charset="2"/>
              <a:buNone/>
            </a:pPr>
            <a:r>
              <a:rPr lang="en-US" altLang="zh-CN" sz="3200" dirty="0"/>
              <a:t>	FROM    </a:t>
            </a:r>
            <a:r>
              <a:rPr lang="en-US" altLang="zh-CN" sz="3200" dirty="0" err="1"/>
              <a:t>Student,SC</a:t>
            </a:r>
            <a:endParaRPr lang="en-US" altLang="zh-CN" sz="3200" dirty="0"/>
          </a:p>
          <a:p>
            <a:pPr algn="just" eaLnBrk="1" hangingPunct="1">
              <a:lnSpc>
                <a:spcPct val="120000"/>
              </a:lnSpc>
              <a:buFont typeface="Wingdings" panose="05000000000000000000" pitchFamily="2" charset="2"/>
              <a:buNone/>
            </a:pPr>
            <a:r>
              <a:rPr lang="en-US" altLang="zh-CN" sz="3200" dirty="0"/>
              <a:t>	WHERE </a:t>
            </a:r>
            <a:r>
              <a:rPr lang="en-US" altLang="zh-CN" sz="3200" dirty="0" err="1"/>
              <a:t>Student.Sno</a:t>
            </a:r>
            <a:r>
              <a:rPr lang="en-US" altLang="zh-CN" sz="3200" dirty="0"/>
              <a:t>=</a:t>
            </a:r>
            <a:r>
              <a:rPr lang="en-US" altLang="zh-CN" sz="3200" dirty="0" err="1"/>
              <a:t>SC.Sno</a:t>
            </a:r>
            <a:endParaRPr lang="en-US" altLang="zh-CN" sz="3200" dirty="0"/>
          </a:p>
          <a:p>
            <a:pPr algn="just" eaLnBrk="1" hangingPunct="1">
              <a:lnSpc>
                <a:spcPct val="120000"/>
              </a:lnSpc>
              <a:buFont typeface="Wingdings" panose="05000000000000000000" pitchFamily="2" charset="2"/>
              <a:buNone/>
            </a:pPr>
            <a:r>
              <a:rPr lang="en-US" altLang="zh-CN" sz="3200" dirty="0"/>
              <a:t>                        /* </a:t>
            </a:r>
            <a:r>
              <a:rPr lang="zh-CN" altLang="en-US" sz="3200" dirty="0"/>
              <a:t>将</a:t>
            </a:r>
            <a:r>
              <a:rPr lang="en-US" altLang="zh-CN" sz="3200" dirty="0"/>
              <a:t>Student</a:t>
            </a:r>
            <a:r>
              <a:rPr lang="zh-CN" altLang="en-US" sz="3200" dirty="0"/>
              <a:t>与</a:t>
            </a:r>
            <a:r>
              <a:rPr lang="en-US" altLang="zh-CN" sz="3200" dirty="0"/>
              <a:t>SC</a:t>
            </a:r>
            <a:r>
              <a:rPr lang="zh-CN" altLang="en-US" sz="3200" dirty="0"/>
              <a:t>中同一学生的元组连接起来 *</a:t>
            </a:r>
            <a:r>
              <a:rPr lang="en-US" altLang="zh-CN" sz="3200" dirty="0"/>
              <a:t>/ </a:t>
            </a:r>
            <a:endParaRPr lang="zh-CN" altLang="en-US" sz="32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12"/>
          <p:cNvSpPr>
            <a:spLocks noGrp="1" noChangeArrowheads="1"/>
          </p:cNvSpPr>
          <p:nvPr>
            <p:ph type="title" idx="4294967295"/>
          </p:nvPr>
        </p:nvSpPr>
        <p:spPr>
          <a:xfrm>
            <a:off x="2424113" y="188913"/>
            <a:ext cx="7391400" cy="563562"/>
          </a:xfrm>
        </p:spPr>
        <p:txBody>
          <a:bodyPr/>
          <a:lstStyle/>
          <a:p>
            <a:pPr eaLnBrk="1" hangingPunct="1"/>
            <a:r>
              <a:rPr lang="zh-CN" altLang="en-US" sz="3600">
                <a:solidFill>
                  <a:schemeClr val="accent6"/>
                </a:solidFill>
              </a:rPr>
              <a:t>等值与非等值连接查询（续）</a:t>
            </a:r>
            <a:endParaRPr lang="zh-CN" altLang="en-US" sz="3600">
              <a:solidFill>
                <a:schemeClr val="accent6"/>
              </a:solidFill>
            </a:endParaRPr>
          </a:p>
        </p:txBody>
      </p:sp>
      <p:sp>
        <p:nvSpPr>
          <p:cNvPr id="10292" name="Text Box 423"/>
          <p:cNvSpPr txBox="1">
            <a:spLocks noChangeArrowheads="1"/>
          </p:cNvSpPr>
          <p:nvPr/>
        </p:nvSpPr>
        <p:spPr bwMode="auto">
          <a:xfrm>
            <a:off x="1021875" y="1257300"/>
            <a:ext cx="9733915" cy="398780"/>
          </a:xfrm>
          <a:prstGeom prst="rect">
            <a:avLst/>
          </a:prstGeom>
          <a:solidFill>
            <a:schemeClr val="bg1"/>
          </a:solidFill>
          <a:ln>
            <a:noFill/>
          </a:ln>
        </p:spPr>
        <p:txBody>
          <a:bodyPr wrap="none">
            <a:spAutoFit/>
          </a:bodyPr>
          <a:lstStyle>
            <a:lvl1pPr marL="342900" indent="269875">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a:spcBef>
                <a:spcPct val="0"/>
              </a:spcBef>
              <a:buSzTx/>
              <a:buFont typeface="Arial" panose="020B0604020202020204" pitchFamily="34" charset="0"/>
              <a:buNone/>
            </a:pPr>
            <a:r>
              <a:rPr lang="zh-CN" altLang="zh-CN" sz="2000"/>
              <a:t>假设</a:t>
            </a:r>
            <a:r>
              <a:rPr lang="en-US" altLang="zh-CN" sz="2000"/>
              <a:t>Student</a:t>
            </a:r>
            <a:r>
              <a:rPr lang="zh-CN" altLang="zh-CN" sz="2000"/>
              <a:t>表、</a:t>
            </a:r>
            <a:r>
              <a:rPr lang="en-US" altLang="zh-CN" sz="2000"/>
              <a:t>SC</a:t>
            </a:r>
            <a:r>
              <a:rPr lang="zh-CN" altLang="zh-CN" sz="2000"/>
              <a:t>表的数据如第</a:t>
            </a:r>
            <a:r>
              <a:rPr lang="en-US" altLang="zh-CN" sz="2000"/>
              <a:t>2</a:t>
            </a:r>
            <a:r>
              <a:rPr lang="zh-CN" altLang="zh-CN" sz="2000"/>
              <a:t>章图</a:t>
            </a:r>
            <a:r>
              <a:rPr lang="en-US" altLang="zh-CN" sz="2000"/>
              <a:t>2.1</a:t>
            </a:r>
            <a:r>
              <a:rPr lang="zh-CN" altLang="zh-CN" sz="2000"/>
              <a:t>所示，本查询的执行结果如</a:t>
            </a:r>
            <a:r>
              <a:rPr lang="zh-CN" altLang="en-US" sz="2000"/>
              <a:t>下</a:t>
            </a:r>
            <a:r>
              <a:rPr lang="zh-CN" altLang="zh-CN" sz="2000"/>
              <a:t>图所示</a:t>
            </a:r>
            <a:endParaRPr lang="zh-CN" altLang="zh-CN" sz="2000"/>
          </a:p>
        </p:txBody>
      </p:sp>
      <p:graphicFrame>
        <p:nvGraphicFramePr>
          <p:cNvPr id="2" name="表格 1"/>
          <p:cNvGraphicFramePr>
            <a:graphicFrameLocks noGrp="1"/>
          </p:cNvGraphicFramePr>
          <p:nvPr>
            <p:custDataLst>
              <p:tags r:id="rId1"/>
            </p:custDataLst>
          </p:nvPr>
        </p:nvGraphicFramePr>
        <p:xfrm>
          <a:off x="218440" y="1899285"/>
          <a:ext cx="11897995" cy="4436110"/>
        </p:xfrm>
        <a:graphic>
          <a:graphicData uri="http://schemas.openxmlformats.org/drawingml/2006/table">
            <a:tbl>
              <a:tblPr/>
              <a:tblGrid>
                <a:gridCol w="1440180"/>
                <a:gridCol w="879475"/>
                <a:gridCol w="674370"/>
                <a:gridCol w="1270635"/>
                <a:gridCol w="1487805"/>
                <a:gridCol w="1387475"/>
                <a:gridCol w="892810"/>
                <a:gridCol w="791845"/>
                <a:gridCol w="1231265"/>
                <a:gridCol w="1842135"/>
              </a:tblGrid>
              <a:tr h="608330">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Student.Sno</a:t>
                      </a:r>
                      <a:endPar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Sname</a:t>
                      </a:r>
                      <a:endPar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Ssex</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Sbirthdate</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Smajor</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SC.Sno</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Cno</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Grade</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Semester</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Teachingclass</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487045">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20180001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李勇</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男</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2000-3-8</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信息安全</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20180001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81001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85</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20192</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81001-01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486410">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20180001</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李勇</a:t>
                      </a:r>
                      <a:endPar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男</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2000-3-8</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信息安全</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20810001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81002</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96</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20201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81002-01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486410">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20180001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李勇</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男</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2000-3-8</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信息安全</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20810001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81003</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87</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20202</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81003-01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6745">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20180002</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刘晨</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女</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1999-9-1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计算机科学与技术</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20180002</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81001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80</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20192</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81001-01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8015">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20180002</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刘晨</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女</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1999-9-1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计算机科学与技术</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20180002</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81002</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98</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20201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81002-01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627380">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20180002</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刘晨</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女</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1999-9-1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计算机科学与技术</a:t>
                      </a:r>
                      <a:endPar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20810002</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81003</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71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20202</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81003-01</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485775">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43342" marR="4334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p:txBody>
          <a:bodyPr/>
          <a:lstStyle/>
          <a:p>
            <a:pPr eaLnBrk="1" hangingPunct="1"/>
            <a:r>
              <a:rPr lang="zh-CN" altLang="en-US" sz="3600">
                <a:solidFill>
                  <a:schemeClr val="accent6"/>
                </a:solidFill>
              </a:rPr>
              <a:t>连接操作的执行过程</a:t>
            </a:r>
            <a:endParaRPr lang="zh-CN" altLang="en-US" sz="3600">
              <a:solidFill>
                <a:schemeClr val="accent6"/>
              </a:solidFill>
            </a:endParaRPr>
          </a:p>
        </p:txBody>
      </p:sp>
      <p:sp>
        <p:nvSpPr>
          <p:cNvPr id="51203" name="Rectangle 3"/>
          <p:cNvSpPr>
            <a:spLocks noGrp="1" noChangeArrowheads="1"/>
          </p:cNvSpPr>
          <p:nvPr>
            <p:ph type="body" idx="4294967295"/>
          </p:nvPr>
        </p:nvSpPr>
        <p:spPr>
          <a:xfrm>
            <a:off x="98425" y="822325"/>
            <a:ext cx="11677015" cy="5535930"/>
          </a:xfrm>
          <a:solidFill>
            <a:schemeClr val="bg1"/>
          </a:solidFill>
        </p:spPr>
        <p:txBody>
          <a:bodyPr/>
          <a:lstStyle/>
          <a:p>
            <a:pPr lvl="1" algn="just">
              <a:lnSpc>
                <a:spcPct val="120000"/>
              </a:lnSpc>
            </a:pPr>
            <a:r>
              <a:rPr lang="zh-CN" altLang="en-US" sz="2800" dirty="0"/>
              <a:t>首先在表</a:t>
            </a:r>
            <a:r>
              <a:rPr lang="en-US" altLang="zh-CN" sz="2800" dirty="0"/>
              <a:t>Student</a:t>
            </a:r>
            <a:r>
              <a:rPr lang="zh-CN" altLang="en-US" sz="2800" dirty="0"/>
              <a:t>中找到第一个元组，然后从头开始扫描</a:t>
            </a:r>
            <a:r>
              <a:rPr lang="en-US" altLang="zh-CN" sz="2800" dirty="0"/>
              <a:t>SC</a:t>
            </a:r>
            <a:r>
              <a:rPr lang="zh-CN" altLang="en-US" sz="2800" dirty="0"/>
              <a:t>表，逐一查找与</a:t>
            </a:r>
            <a:r>
              <a:rPr lang="en-US" altLang="zh-CN" sz="2800" dirty="0"/>
              <a:t>Student</a:t>
            </a:r>
            <a:r>
              <a:rPr lang="zh-CN" altLang="en-US" sz="2800" dirty="0"/>
              <a:t>第一个元组的</a:t>
            </a:r>
            <a:r>
              <a:rPr lang="en-US" altLang="zh-CN" sz="2800" dirty="0" err="1"/>
              <a:t>Sno</a:t>
            </a:r>
            <a:r>
              <a:rPr lang="zh-CN" altLang="en-US" sz="2800" dirty="0"/>
              <a:t>相等的</a:t>
            </a:r>
            <a:r>
              <a:rPr lang="en-US" altLang="zh-CN" sz="2800" dirty="0"/>
              <a:t>SC</a:t>
            </a:r>
            <a:r>
              <a:rPr lang="zh-CN" altLang="en-US" sz="2800" dirty="0"/>
              <a:t>元组，找到后就将</a:t>
            </a:r>
            <a:r>
              <a:rPr lang="en-US" altLang="zh-CN" sz="2800" dirty="0"/>
              <a:t>Student</a:t>
            </a:r>
            <a:r>
              <a:rPr lang="zh-CN" altLang="en-US" sz="2800" dirty="0"/>
              <a:t>中的第一个元组与该元组拼接起来，形成结果表中一个元组</a:t>
            </a:r>
            <a:endParaRPr lang="zh-CN" altLang="en-US" sz="2800" dirty="0"/>
          </a:p>
          <a:p>
            <a:pPr lvl="1" algn="just">
              <a:lnSpc>
                <a:spcPct val="150000"/>
              </a:lnSpc>
            </a:pPr>
            <a:r>
              <a:rPr lang="en-US" altLang="zh-CN" sz="2800" dirty="0"/>
              <a:t>SC</a:t>
            </a:r>
            <a:r>
              <a:rPr lang="zh-CN" altLang="en-US" sz="2800" dirty="0"/>
              <a:t>全部查找完后，再找</a:t>
            </a:r>
            <a:r>
              <a:rPr lang="en-US" altLang="zh-CN" sz="2800" dirty="0"/>
              <a:t>Student</a:t>
            </a:r>
            <a:r>
              <a:rPr lang="zh-CN" altLang="en-US" sz="2800" dirty="0"/>
              <a:t>中第二个元组，然后再从头开始扫描</a:t>
            </a:r>
            <a:r>
              <a:rPr lang="en-US" altLang="zh-CN" sz="2800" dirty="0"/>
              <a:t>SC</a:t>
            </a:r>
            <a:r>
              <a:rPr lang="zh-CN" altLang="en-US" sz="2800" dirty="0"/>
              <a:t>，逐一查找满足连接条件的元组，找到后就将</a:t>
            </a:r>
            <a:r>
              <a:rPr lang="en-US" altLang="zh-CN" sz="2800" dirty="0"/>
              <a:t>Student</a:t>
            </a:r>
            <a:r>
              <a:rPr lang="zh-CN" altLang="en-US" sz="2800" dirty="0"/>
              <a:t>中的第二个元组与该元组拼接起来，形成结果表中一个元组。</a:t>
            </a:r>
            <a:endParaRPr lang="zh-CN" altLang="en-US" sz="2800" dirty="0"/>
          </a:p>
          <a:p>
            <a:pPr lvl="1" algn="just">
              <a:lnSpc>
                <a:spcPct val="150000"/>
              </a:lnSpc>
            </a:pPr>
            <a:r>
              <a:rPr lang="zh-CN" altLang="en-US" sz="2800" dirty="0"/>
              <a:t>重复上述操作，直到</a:t>
            </a:r>
            <a:r>
              <a:rPr lang="en-US" altLang="zh-CN" sz="2800" dirty="0"/>
              <a:t>Student</a:t>
            </a:r>
            <a:r>
              <a:rPr lang="zh-CN" altLang="en-US" sz="2800" dirty="0"/>
              <a:t>中的全部元组都处理完毕</a:t>
            </a:r>
            <a:endParaRPr lang="en-US" altLang="zh-CN" sz="2800" dirty="0"/>
          </a:p>
          <a:p>
            <a:pPr lvl="1" algn="just">
              <a:lnSpc>
                <a:spcPct val="120000"/>
              </a:lnSpc>
              <a:buFont typeface="Wingdings" panose="05000000000000000000" pitchFamily="2" charset="2"/>
              <a:buNone/>
            </a:pPr>
            <a:r>
              <a:rPr lang="zh-CN" altLang="en-US" sz="2800" dirty="0"/>
              <a:t> </a:t>
            </a:r>
            <a:endParaRPr lang="zh-CN" altLang="en-US" sz="2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p:txBody>
          <a:bodyPr/>
          <a:lstStyle/>
          <a:p>
            <a:pPr eaLnBrk="1" hangingPunct="1"/>
            <a:r>
              <a:rPr lang="zh-CN" altLang="en-US" sz="3600">
                <a:solidFill>
                  <a:schemeClr val="accent6"/>
                </a:solidFill>
              </a:rPr>
              <a:t>连接查询（续）</a:t>
            </a:r>
            <a:endParaRPr lang="zh-CN" altLang="en-US" sz="3600">
              <a:solidFill>
                <a:schemeClr val="accent6"/>
              </a:solidFill>
            </a:endParaRPr>
          </a:p>
        </p:txBody>
      </p:sp>
      <p:sp>
        <p:nvSpPr>
          <p:cNvPr id="48131" name="Rectangle 3"/>
          <p:cNvSpPr>
            <a:spLocks noGrp="1" noChangeArrowheads="1"/>
          </p:cNvSpPr>
          <p:nvPr>
            <p:ph type="body" idx="4294967295"/>
          </p:nvPr>
        </p:nvSpPr>
        <p:spPr>
          <a:xfrm>
            <a:off x="579755" y="896620"/>
            <a:ext cx="11605895" cy="5424805"/>
          </a:xfrm>
          <a:solidFill>
            <a:schemeClr val="bg1"/>
          </a:solidFill>
        </p:spPr>
        <p:txBody>
          <a:bodyPr/>
          <a:lstStyle/>
          <a:p>
            <a:pPr lvl="1">
              <a:lnSpc>
                <a:spcPct val="150000"/>
              </a:lnSpc>
              <a:buNone/>
            </a:pPr>
            <a:r>
              <a:rPr lang="en-US" altLang="zh-CN" sz="3200" dirty="0"/>
              <a:t>1.</a:t>
            </a:r>
            <a:r>
              <a:rPr lang="zh-CN" altLang="en-US" sz="3200" dirty="0"/>
              <a:t>等值与非等值连接查询 </a:t>
            </a:r>
            <a:endParaRPr lang="zh-CN" altLang="en-US" sz="3200" dirty="0"/>
          </a:p>
          <a:p>
            <a:pPr lvl="1">
              <a:lnSpc>
                <a:spcPct val="150000"/>
              </a:lnSpc>
              <a:buFont typeface="Wingdings" panose="05000000000000000000" pitchFamily="2" charset="2"/>
              <a:buNone/>
            </a:pPr>
            <a:r>
              <a:rPr lang="en-US" altLang="zh-CN" sz="3200" dirty="0">
                <a:solidFill>
                  <a:srgbClr val="7030A0"/>
                </a:solidFill>
              </a:rPr>
              <a:t>2.</a:t>
            </a:r>
            <a:r>
              <a:rPr lang="zh-CN" altLang="en-US" sz="3200" dirty="0">
                <a:solidFill>
                  <a:srgbClr val="7030A0"/>
                </a:solidFill>
              </a:rPr>
              <a:t>自然连接查询</a:t>
            </a:r>
            <a:endParaRPr lang="zh-CN" altLang="en-US" sz="3200" dirty="0">
              <a:solidFill>
                <a:srgbClr val="7030A0"/>
              </a:solidFill>
            </a:endParaRPr>
          </a:p>
          <a:p>
            <a:pPr lvl="1">
              <a:lnSpc>
                <a:spcPct val="150000"/>
              </a:lnSpc>
              <a:buFont typeface="Wingdings" panose="05000000000000000000" pitchFamily="2" charset="2"/>
              <a:buNone/>
            </a:pPr>
            <a:r>
              <a:rPr lang="en-US" altLang="zh-CN" sz="3200" dirty="0"/>
              <a:t>3.</a:t>
            </a:r>
            <a:r>
              <a:rPr lang="zh-CN" altLang="en-US" sz="3200" dirty="0"/>
              <a:t>复合条件连接查询</a:t>
            </a:r>
            <a:endParaRPr lang="en-US" altLang="zh-CN" sz="3200" dirty="0"/>
          </a:p>
          <a:p>
            <a:pPr lvl="1">
              <a:lnSpc>
                <a:spcPct val="150000"/>
              </a:lnSpc>
              <a:buFont typeface="Wingdings" panose="05000000000000000000" pitchFamily="2" charset="2"/>
              <a:buNone/>
            </a:pPr>
            <a:r>
              <a:rPr lang="en-US" altLang="zh-CN" sz="3200" dirty="0"/>
              <a:t>4.</a:t>
            </a:r>
            <a:r>
              <a:rPr lang="zh-CN" altLang="en-US" sz="3200" dirty="0"/>
              <a:t>自身连接查询</a:t>
            </a:r>
            <a:endParaRPr lang="en-US" altLang="zh-CN" sz="3200" dirty="0"/>
          </a:p>
          <a:p>
            <a:pPr lvl="1">
              <a:lnSpc>
                <a:spcPct val="150000"/>
              </a:lnSpc>
              <a:buFont typeface="Wingdings" panose="05000000000000000000" pitchFamily="2" charset="2"/>
              <a:buNone/>
            </a:pPr>
            <a:r>
              <a:rPr lang="en-US" altLang="zh-CN" sz="3200" dirty="0"/>
              <a:t>5.</a:t>
            </a:r>
            <a:r>
              <a:rPr lang="zh-CN" altLang="en-US" sz="3200" dirty="0"/>
              <a:t>外连接查询</a:t>
            </a:r>
            <a:endParaRPr lang="en-US" altLang="zh-CN" sz="3200" dirty="0"/>
          </a:p>
          <a:p>
            <a:pPr lvl="1">
              <a:lnSpc>
                <a:spcPct val="150000"/>
              </a:lnSpc>
              <a:buFont typeface="Wingdings" panose="05000000000000000000" pitchFamily="2" charset="2"/>
              <a:buNone/>
            </a:pPr>
            <a:r>
              <a:rPr lang="en-US" altLang="zh-CN" sz="3200" dirty="0"/>
              <a:t>6.</a:t>
            </a:r>
            <a:r>
              <a:rPr lang="zh-CN" altLang="en-US" sz="3200" dirty="0"/>
              <a:t>多表连接查询</a:t>
            </a:r>
            <a:endParaRPr lang="en-US" altLang="zh-CN" sz="3200" dirty="0"/>
          </a:p>
          <a:p>
            <a:pPr lvl="1">
              <a:lnSpc>
                <a:spcPct val="150000"/>
              </a:lnSpc>
              <a:buFont typeface="Wingdings" panose="05000000000000000000" pitchFamily="2" charset="2"/>
              <a:buNone/>
            </a:pPr>
            <a:endParaRPr lang="zh-CN" altLang="en-US" sz="3200" dirty="0"/>
          </a:p>
          <a:p>
            <a:pPr lvl="1">
              <a:buFont typeface="Wingdings" panose="05000000000000000000" pitchFamily="2" charset="2"/>
              <a:buNone/>
            </a:pPr>
            <a:endParaRPr lang="en-US" altLang="zh-CN" sz="32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12"/>
          <p:cNvSpPr>
            <a:spLocks noGrp="1" noChangeArrowheads="1"/>
          </p:cNvSpPr>
          <p:nvPr>
            <p:ph type="title" idx="4294967295"/>
          </p:nvPr>
        </p:nvSpPr>
        <p:spPr>
          <a:xfrm>
            <a:off x="2424113" y="188913"/>
            <a:ext cx="7391400" cy="563562"/>
          </a:xfrm>
        </p:spPr>
        <p:txBody>
          <a:bodyPr/>
          <a:lstStyle/>
          <a:p>
            <a:pPr eaLnBrk="1" hangingPunct="1"/>
            <a:r>
              <a:rPr lang="en-US" altLang="zh-CN" sz="3600" dirty="0">
                <a:solidFill>
                  <a:schemeClr val="accent6"/>
                </a:solidFill>
              </a:rPr>
              <a:t>2. </a:t>
            </a:r>
            <a:r>
              <a:rPr lang="zh-CN" altLang="en-US" sz="3600" dirty="0">
                <a:solidFill>
                  <a:schemeClr val="accent6"/>
                </a:solidFill>
              </a:rPr>
              <a:t>自然连接查询 </a:t>
            </a:r>
            <a:endParaRPr lang="zh-CN" altLang="en-US" sz="3600" dirty="0">
              <a:solidFill>
                <a:schemeClr val="accent6"/>
              </a:solidFill>
            </a:endParaRPr>
          </a:p>
        </p:txBody>
      </p:sp>
      <p:sp>
        <p:nvSpPr>
          <p:cNvPr id="10292" name="Text Box 423"/>
          <p:cNvSpPr txBox="1">
            <a:spLocks noChangeArrowheads="1"/>
          </p:cNvSpPr>
          <p:nvPr/>
        </p:nvSpPr>
        <p:spPr bwMode="auto">
          <a:xfrm>
            <a:off x="58420" y="837565"/>
            <a:ext cx="12079605" cy="1526540"/>
          </a:xfrm>
          <a:prstGeom prst="rect">
            <a:avLst/>
          </a:prstGeom>
          <a:solidFill>
            <a:schemeClr val="bg1"/>
          </a:solidFill>
          <a:ln>
            <a:noFill/>
          </a:ln>
        </p:spPr>
        <p:txBody>
          <a:bodyPr wrap="square">
            <a:noAutofit/>
          </a:bodyPr>
          <a:lstStyle>
            <a:lvl1pPr marL="342900" indent="269875">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a:lnSpc>
                <a:spcPct val="150000"/>
              </a:lnSpc>
              <a:spcBef>
                <a:spcPct val="0"/>
              </a:spcBef>
              <a:buSzTx/>
              <a:buFont typeface="Arial" panose="020B0604020202020204" pitchFamily="34" charset="0"/>
              <a:buNone/>
            </a:pPr>
            <a:r>
              <a:rPr lang="zh-CN" altLang="zh-CN" sz="3200" dirty="0"/>
              <a:t>若在等值连接中把目标列中重复的属性列去掉则为自然连接，</a:t>
            </a:r>
            <a:endParaRPr lang="en-US" altLang="zh-CN" sz="3200" dirty="0"/>
          </a:p>
          <a:p>
            <a:pPr algn="just">
              <a:lnSpc>
                <a:spcPct val="150000"/>
              </a:lnSpc>
              <a:spcBef>
                <a:spcPct val="0"/>
              </a:spcBef>
              <a:buSzTx/>
              <a:buFont typeface="Arial" panose="020B0604020202020204" pitchFamily="34" charset="0"/>
              <a:buNone/>
            </a:pPr>
            <a:r>
              <a:rPr lang="zh-CN" altLang="zh-CN" sz="3200" dirty="0"/>
              <a:t>如</a:t>
            </a:r>
            <a:r>
              <a:rPr lang="en-US" altLang="zh-CN" sz="3200" dirty="0"/>
              <a:t>[</a:t>
            </a:r>
            <a:r>
              <a:rPr lang="zh-CN" altLang="zh-CN" sz="3200" dirty="0"/>
              <a:t>例</a:t>
            </a:r>
            <a:r>
              <a:rPr lang="en-US" altLang="zh-CN" sz="3200" dirty="0"/>
              <a:t>3.52]</a:t>
            </a:r>
            <a:r>
              <a:rPr lang="zh-CN" altLang="zh-CN" sz="3200" dirty="0"/>
              <a:t>中去掉了</a:t>
            </a:r>
            <a:r>
              <a:rPr lang="en-US" altLang="zh-CN" sz="3200" dirty="0"/>
              <a:t>SC</a:t>
            </a:r>
            <a:r>
              <a:rPr lang="zh-CN" altLang="zh-CN" sz="3200" dirty="0"/>
              <a:t>表中的</a:t>
            </a:r>
            <a:r>
              <a:rPr lang="en-US" altLang="zh-CN" sz="3200" dirty="0" err="1"/>
              <a:t>Sno</a:t>
            </a:r>
            <a:r>
              <a:rPr lang="zh-CN" altLang="en-US" sz="3200" dirty="0" err="1"/>
              <a:t>。</a:t>
            </a:r>
            <a:endParaRPr lang="zh-CN" altLang="en-US" sz="3200" dirty="0" err="1"/>
          </a:p>
        </p:txBody>
      </p:sp>
      <p:pic>
        <p:nvPicPr>
          <p:cNvPr id="52228"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5460" y="2421255"/>
            <a:ext cx="11325860" cy="380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p:txBody>
          <a:bodyPr/>
          <a:lstStyle/>
          <a:p>
            <a:pPr eaLnBrk="1" hangingPunct="1"/>
            <a:r>
              <a:rPr lang="zh-CN" altLang="en-US" sz="3600" dirty="0">
                <a:solidFill>
                  <a:schemeClr val="accent6"/>
                </a:solidFill>
              </a:rPr>
              <a:t>自然连接查询 （续）</a:t>
            </a:r>
            <a:endParaRPr lang="zh-CN" altLang="en-US" sz="3600" dirty="0">
              <a:solidFill>
                <a:schemeClr val="accent6"/>
              </a:solidFill>
            </a:endParaRPr>
          </a:p>
        </p:txBody>
      </p:sp>
      <p:sp>
        <p:nvSpPr>
          <p:cNvPr id="53251" name="Rectangle 3"/>
          <p:cNvSpPr>
            <a:spLocks noGrp="1" noChangeArrowheads="1"/>
          </p:cNvSpPr>
          <p:nvPr>
            <p:ph type="body" idx="4294967295"/>
          </p:nvPr>
        </p:nvSpPr>
        <p:spPr>
          <a:xfrm>
            <a:off x="109220" y="879475"/>
            <a:ext cx="11758930" cy="5528945"/>
          </a:xfrm>
          <a:solidFill>
            <a:schemeClr val="bg1"/>
          </a:solidFill>
        </p:spPr>
        <p:txBody>
          <a:bodyPr/>
          <a:lstStyle/>
          <a:p>
            <a:pPr eaLnBrk="1" hangingPunct="1">
              <a:lnSpc>
                <a:spcPct val="140000"/>
              </a:lnSpc>
              <a:buFont typeface="Wingdings" panose="05000000000000000000" pitchFamily="2" charset="2"/>
              <a:buNone/>
            </a:pPr>
            <a:r>
              <a:rPr lang="en-US" altLang="zh-CN" dirty="0"/>
              <a:t>[</a:t>
            </a:r>
            <a:r>
              <a:rPr lang="zh-CN" altLang="en-US" dirty="0"/>
              <a:t>例</a:t>
            </a:r>
            <a:r>
              <a:rPr lang="en-US" altLang="zh-CN" dirty="0"/>
              <a:t>3.52]</a:t>
            </a:r>
            <a:r>
              <a:rPr lang="zh-CN" altLang="en-US" dirty="0"/>
              <a:t>查询每个学生的学号、姓名、性别、出生日期、主修专业及该学生选修课程的课程号与成绩</a:t>
            </a:r>
            <a:endParaRPr lang="zh-CN" altLang="en-US" dirty="0"/>
          </a:p>
          <a:p>
            <a:pPr eaLnBrk="1" hangingPunct="1">
              <a:lnSpc>
                <a:spcPct val="140000"/>
              </a:lnSpc>
              <a:buFont typeface="Wingdings" panose="05000000000000000000" pitchFamily="2" charset="2"/>
              <a:buNone/>
            </a:pPr>
            <a:r>
              <a:rPr lang="en-US" altLang="zh-CN" dirty="0"/>
              <a:t>SELECT </a:t>
            </a:r>
            <a:r>
              <a:rPr lang="en-US" altLang="zh-CN" dirty="0" err="1"/>
              <a:t>Student.Sno,Sname,Ssex,Sbirthdate,Smajor,Cno,Grade</a:t>
            </a:r>
            <a:r>
              <a:rPr lang="en-US" altLang="zh-CN" dirty="0"/>
              <a:t>     </a:t>
            </a:r>
            <a:endParaRPr lang="en-US" altLang="zh-CN" dirty="0"/>
          </a:p>
          <a:p>
            <a:pPr eaLnBrk="1" hangingPunct="1">
              <a:lnSpc>
                <a:spcPct val="140000"/>
              </a:lnSpc>
              <a:buFont typeface="Wingdings" panose="05000000000000000000" pitchFamily="2" charset="2"/>
              <a:buNone/>
            </a:pPr>
            <a:r>
              <a:rPr lang="en-US" altLang="zh-CN" dirty="0"/>
              <a:t>FROM  </a:t>
            </a:r>
            <a:r>
              <a:rPr lang="en-US" altLang="zh-CN" dirty="0" err="1"/>
              <a:t>Student,SC</a:t>
            </a:r>
            <a:endParaRPr lang="en-US" altLang="zh-CN" dirty="0"/>
          </a:p>
          <a:p>
            <a:pPr eaLnBrk="1" hangingPunct="1">
              <a:lnSpc>
                <a:spcPct val="140000"/>
              </a:lnSpc>
              <a:buFont typeface="Wingdings" panose="05000000000000000000" pitchFamily="2" charset="2"/>
              <a:buNone/>
            </a:pPr>
            <a:r>
              <a:rPr lang="en-US" altLang="zh-CN" dirty="0"/>
              <a:t>WHERE </a:t>
            </a:r>
            <a:r>
              <a:rPr lang="en-US" altLang="zh-CN" dirty="0" err="1"/>
              <a:t>Student.Sno</a:t>
            </a:r>
            <a:r>
              <a:rPr lang="en-US" altLang="zh-CN" dirty="0"/>
              <a:t>=</a:t>
            </a:r>
            <a:r>
              <a:rPr lang="en-US" altLang="zh-CN" dirty="0" err="1"/>
              <a:t>SC.Sno</a:t>
            </a:r>
            <a:r>
              <a:rPr lang="en-US" altLang="zh-CN" dirty="0"/>
              <a:t>;</a:t>
            </a:r>
            <a:endParaRPr lang="en-US" altLang="zh-CN" dirty="0"/>
          </a:p>
          <a:p>
            <a:pPr eaLnBrk="1" hangingPunct="1">
              <a:lnSpc>
                <a:spcPct val="140000"/>
              </a:lnSpc>
              <a:buFont typeface="Wingdings" panose="05000000000000000000" pitchFamily="2" charset="2"/>
              <a:buChar char="n"/>
            </a:pPr>
            <a:r>
              <a:rPr lang="en-US" altLang="zh-CN" dirty="0" err="1"/>
              <a:t>Sname</a:t>
            </a:r>
            <a:r>
              <a:rPr lang="zh-CN" altLang="en-US" dirty="0"/>
              <a:t>，</a:t>
            </a:r>
            <a:r>
              <a:rPr lang="en-US" altLang="zh-CN" dirty="0" err="1"/>
              <a:t>Ssex</a:t>
            </a:r>
            <a:r>
              <a:rPr lang="zh-CN" altLang="en-US" dirty="0"/>
              <a:t>，</a:t>
            </a:r>
            <a:r>
              <a:rPr lang="en-US" altLang="zh-CN" dirty="0" err="1"/>
              <a:t>Sbirthdate</a:t>
            </a:r>
            <a:r>
              <a:rPr lang="zh-CN" altLang="en-US" dirty="0"/>
              <a:t>，</a:t>
            </a:r>
            <a:r>
              <a:rPr lang="en-US" altLang="zh-CN" dirty="0" err="1"/>
              <a:t>Smajor</a:t>
            </a:r>
            <a:r>
              <a:rPr lang="zh-CN" altLang="en-US" dirty="0"/>
              <a:t>，</a:t>
            </a:r>
            <a:r>
              <a:rPr lang="en-US" altLang="zh-CN" dirty="0" err="1"/>
              <a:t>Cno</a:t>
            </a:r>
            <a:r>
              <a:rPr lang="zh-CN" altLang="en-US" dirty="0"/>
              <a:t>和</a:t>
            </a:r>
            <a:r>
              <a:rPr lang="en-US" altLang="zh-CN" dirty="0"/>
              <a:t>Grade</a:t>
            </a:r>
            <a:r>
              <a:rPr lang="zh-CN" altLang="en-US" dirty="0"/>
              <a:t>属性列在</a:t>
            </a:r>
            <a:r>
              <a:rPr lang="en-US" altLang="zh-CN" dirty="0"/>
              <a:t>Student</a:t>
            </a:r>
            <a:r>
              <a:rPr lang="zh-CN" altLang="en-US" dirty="0"/>
              <a:t>表与</a:t>
            </a:r>
            <a:r>
              <a:rPr lang="en-US" altLang="zh-CN" dirty="0"/>
              <a:t>SC</a:t>
            </a:r>
            <a:r>
              <a:rPr lang="zh-CN" altLang="en-US" dirty="0"/>
              <a:t>表中唯一，引用时可以去掉表名前缀</a:t>
            </a:r>
            <a:endParaRPr lang="en-US" altLang="zh-CN" dirty="0"/>
          </a:p>
          <a:p>
            <a:pPr eaLnBrk="1" hangingPunct="1">
              <a:lnSpc>
                <a:spcPct val="140000"/>
              </a:lnSpc>
              <a:buFont typeface="Wingdings" panose="05000000000000000000" pitchFamily="2" charset="2"/>
              <a:buChar char="n"/>
            </a:pPr>
            <a:r>
              <a:rPr lang="en-US" altLang="zh-CN" dirty="0" err="1"/>
              <a:t>Sno</a:t>
            </a:r>
            <a:r>
              <a:rPr lang="zh-CN" altLang="en-US" dirty="0"/>
              <a:t>在两个表都出现，因此</a:t>
            </a:r>
            <a:r>
              <a:rPr lang="en-US" altLang="zh-CN" dirty="0"/>
              <a:t>SELECT</a:t>
            </a:r>
            <a:r>
              <a:rPr lang="zh-CN" altLang="en-US" dirty="0"/>
              <a:t>子句和</a:t>
            </a:r>
            <a:r>
              <a:rPr lang="en-US" altLang="zh-CN" dirty="0"/>
              <a:t>WHERE</a:t>
            </a:r>
            <a:r>
              <a:rPr lang="zh-CN" altLang="en-US" dirty="0"/>
              <a:t>子句在引用时必须加上表名前缀</a:t>
            </a:r>
            <a:endParaRPr lang="zh-CN" altLang="en-US" dirty="0"/>
          </a:p>
          <a:p>
            <a:pPr eaLnBrk="1" hangingPunct="1">
              <a:lnSpc>
                <a:spcPct val="140000"/>
              </a:lnSpc>
              <a:buFont typeface="Wingdings" panose="05000000000000000000" pitchFamily="2" charset="2"/>
              <a:buNone/>
            </a:pP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pPr eaLnBrk="1" hangingPunct="1"/>
            <a:r>
              <a:rPr lang="en-US" altLang="zh-CN" sz="3600">
                <a:solidFill>
                  <a:schemeClr val="accent6"/>
                </a:solidFill>
              </a:rPr>
              <a:t>3.3  </a:t>
            </a:r>
            <a:r>
              <a:rPr lang="zh-CN" altLang="en-US" sz="3600">
                <a:solidFill>
                  <a:schemeClr val="accent6"/>
                </a:solidFill>
              </a:rPr>
              <a:t>数据查询 </a:t>
            </a:r>
            <a:endParaRPr lang="zh-CN" altLang="en-US" sz="3600">
              <a:solidFill>
                <a:schemeClr val="accent6"/>
              </a:solidFill>
            </a:endParaRPr>
          </a:p>
        </p:txBody>
      </p:sp>
      <p:sp>
        <p:nvSpPr>
          <p:cNvPr id="64515" name="Rectangle 3"/>
          <p:cNvSpPr>
            <a:spLocks noGrp="1" noChangeArrowheads="1"/>
          </p:cNvSpPr>
          <p:nvPr>
            <p:ph type="body" idx="4294967295"/>
          </p:nvPr>
        </p:nvSpPr>
        <p:spPr>
          <a:xfrm>
            <a:off x="448310" y="834390"/>
            <a:ext cx="11719560" cy="5570855"/>
          </a:xfrm>
          <a:solidFill>
            <a:schemeClr val="bg1"/>
          </a:solidFill>
        </p:spPr>
        <p:txBody>
          <a:bodyPr/>
          <a:lstStyle/>
          <a:p>
            <a:pPr marL="457200" lvl="1" indent="0" algn="just" eaLnBrk="1" hangingPunct="1">
              <a:lnSpc>
                <a:spcPct val="140000"/>
              </a:lnSpc>
              <a:buNone/>
            </a:pPr>
            <a:r>
              <a:rPr lang="en-US" altLang="zh-CN" sz="3200" dirty="0">
                <a:solidFill>
                  <a:srgbClr val="00B050"/>
                </a:solidFill>
              </a:rPr>
              <a:t>3.3.1 </a:t>
            </a:r>
            <a:r>
              <a:rPr lang="zh-CN" altLang="en-US" sz="3200" dirty="0">
                <a:solidFill>
                  <a:srgbClr val="00B050"/>
                </a:solidFill>
              </a:rPr>
              <a:t>单表查询</a:t>
            </a:r>
            <a:endParaRPr lang="zh-CN" altLang="en-US" sz="3200" dirty="0">
              <a:solidFill>
                <a:srgbClr val="00B050"/>
              </a:solidFill>
            </a:endParaRPr>
          </a:p>
          <a:p>
            <a:pPr marL="457200" lvl="1" indent="0" algn="just" eaLnBrk="1" hangingPunct="1">
              <a:lnSpc>
                <a:spcPct val="140000"/>
              </a:lnSpc>
              <a:buNone/>
            </a:pPr>
            <a:r>
              <a:rPr lang="en-US" altLang="zh-CN" sz="3200" dirty="0"/>
              <a:t>3.3.2 </a:t>
            </a:r>
            <a:r>
              <a:rPr lang="zh-CN" altLang="en-US" sz="3200" dirty="0"/>
              <a:t>连接查询</a:t>
            </a:r>
            <a:endParaRPr lang="zh-CN" altLang="en-US" sz="3200" dirty="0"/>
          </a:p>
          <a:p>
            <a:pPr marL="457200" lvl="1" indent="0" algn="just" eaLnBrk="1" hangingPunct="1">
              <a:lnSpc>
                <a:spcPct val="140000"/>
              </a:lnSpc>
              <a:buNone/>
            </a:pPr>
            <a:r>
              <a:rPr lang="en-US" altLang="zh-CN" sz="3200" dirty="0"/>
              <a:t>3.3.3 </a:t>
            </a:r>
            <a:r>
              <a:rPr lang="zh-CN" altLang="en-US" sz="3200" dirty="0"/>
              <a:t>嵌套查询</a:t>
            </a:r>
            <a:endParaRPr lang="zh-CN" altLang="en-US" sz="3200" dirty="0"/>
          </a:p>
          <a:p>
            <a:pPr marL="457200" lvl="1" indent="0" algn="just" eaLnBrk="1" hangingPunct="1">
              <a:lnSpc>
                <a:spcPct val="140000"/>
              </a:lnSpc>
              <a:buNone/>
            </a:pPr>
            <a:r>
              <a:rPr lang="en-US" altLang="zh-CN" sz="3200" dirty="0"/>
              <a:t>3.3.4 </a:t>
            </a:r>
            <a:r>
              <a:rPr lang="zh-CN" altLang="en-US" sz="3200" dirty="0"/>
              <a:t>集合查询</a:t>
            </a:r>
            <a:endParaRPr lang="zh-CN" altLang="en-US" sz="3200" dirty="0"/>
          </a:p>
          <a:p>
            <a:pPr marL="457200" lvl="1" indent="0" algn="just" eaLnBrk="1" hangingPunct="1">
              <a:lnSpc>
                <a:spcPct val="140000"/>
              </a:lnSpc>
              <a:buNone/>
            </a:pPr>
            <a:r>
              <a:rPr lang="en-US" altLang="zh-CN" sz="3200" dirty="0"/>
              <a:t>3.3.5 </a:t>
            </a:r>
            <a:r>
              <a:rPr lang="zh-CN" altLang="en-US" sz="3200" dirty="0"/>
              <a:t>基于派生表的查询</a:t>
            </a:r>
            <a:endParaRPr lang="zh-CN" altLang="en-US" sz="3200" dirty="0"/>
          </a:p>
          <a:p>
            <a:pPr marL="0" indent="0" algn="just" eaLnBrk="1" hangingPunct="1">
              <a:buNone/>
            </a:pPr>
            <a:r>
              <a:rPr lang="zh-CN" altLang="en-US" sz="3200" dirty="0"/>
              <a:t> </a:t>
            </a:r>
            <a:endParaRPr lang="zh-CN" altLang="en-US" sz="32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p:txBody>
          <a:bodyPr/>
          <a:lstStyle/>
          <a:p>
            <a:pPr eaLnBrk="1" hangingPunct="1"/>
            <a:r>
              <a:rPr lang="zh-CN" altLang="en-US" sz="3600">
                <a:solidFill>
                  <a:schemeClr val="accent6"/>
                </a:solidFill>
              </a:rPr>
              <a:t>连接查询（续）</a:t>
            </a:r>
            <a:endParaRPr lang="zh-CN" altLang="en-US" sz="3600">
              <a:solidFill>
                <a:schemeClr val="accent6"/>
              </a:solidFill>
            </a:endParaRPr>
          </a:p>
        </p:txBody>
      </p:sp>
      <p:sp>
        <p:nvSpPr>
          <p:cNvPr id="48131" name="Rectangle 3"/>
          <p:cNvSpPr>
            <a:spLocks noGrp="1" noChangeArrowheads="1"/>
          </p:cNvSpPr>
          <p:nvPr>
            <p:ph type="body" idx="4294967295"/>
          </p:nvPr>
        </p:nvSpPr>
        <p:spPr>
          <a:xfrm>
            <a:off x="588010" y="868045"/>
            <a:ext cx="11525885" cy="5460365"/>
          </a:xfrm>
          <a:solidFill>
            <a:schemeClr val="bg1"/>
          </a:solidFill>
        </p:spPr>
        <p:txBody>
          <a:bodyPr/>
          <a:lstStyle/>
          <a:p>
            <a:pPr lvl="1">
              <a:buFont typeface="Wingdings" panose="05000000000000000000" pitchFamily="2" charset="2"/>
              <a:buNone/>
            </a:pPr>
            <a:endParaRPr lang="en-US" altLang="zh-CN" sz="3200" dirty="0"/>
          </a:p>
          <a:p>
            <a:pPr lvl="1">
              <a:lnSpc>
                <a:spcPct val="150000"/>
              </a:lnSpc>
              <a:buNone/>
            </a:pPr>
            <a:r>
              <a:rPr lang="en-US" altLang="zh-CN" sz="3200" dirty="0"/>
              <a:t>1.</a:t>
            </a:r>
            <a:r>
              <a:rPr lang="zh-CN" altLang="en-US" sz="3200" dirty="0"/>
              <a:t>等值与非等值连接查询 </a:t>
            </a:r>
            <a:endParaRPr lang="zh-CN" altLang="en-US" sz="3200" dirty="0"/>
          </a:p>
          <a:p>
            <a:pPr lvl="1">
              <a:lnSpc>
                <a:spcPct val="150000"/>
              </a:lnSpc>
              <a:buFont typeface="Wingdings" panose="05000000000000000000" pitchFamily="2" charset="2"/>
              <a:buNone/>
            </a:pPr>
            <a:r>
              <a:rPr lang="en-US" altLang="zh-CN" sz="3200" dirty="0"/>
              <a:t>2.</a:t>
            </a:r>
            <a:r>
              <a:rPr lang="zh-CN" altLang="en-US" sz="3200" dirty="0"/>
              <a:t>自然连接查询</a:t>
            </a:r>
            <a:endParaRPr lang="zh-CN" altLang="en-US" sz="3200" dirty="0"/>
          </a:p>
          <a:p>
            <a:pPr lvl="1">
              <a:lnSpc>
                <a:spcPct val="150000"/>
              </a:lnSpc>
              <a:buNone/>
            </a:pPr>
            <a:r>
              <a:rPr lang="en-US" altLang="zh-CN" sz="3200" dirty="0">
                <a:solidFill>
                  <a:srgbClr val="7030A0"/>
                </a:solidFill>
              </a:rPr>
              <a:t>3.</a:t>
            </a:r>
            <a:r>
              <a:rPr lang="zh-CN" altLang="en-US" sz="3200" dirty="0">
                <a:solidFill>
                  <a:srgbClr val="7030A0"/>
                </a:solidFill>
              </a:rPr>
              <a:t>复合条件连接查询</a:t>
            </a:r>
            <a:endParaRPr lang="en-US" altLang="zh-CN" sz="3200" dirty="0">
              <a:solidFill>
                <a:srgbClr val="7030A0"/>
              </a:solidFill>
            </a:endParaRPr>
          </a:p>
          <a:p>
            <a:pPr lvl="1">
              <a:lnSpc>
                <a:spcPct val="150000"/>
              </a:lnSpc>
              <a:buFont typeface="Wingdings" panose="05000000000000000000" pitchFamily="2" charset="2"/>
              <a:buNone/>
            </a:pPr>
            <a:r>
              <a:rPr lang="en-US" altLang="zh-CN" sz="3200" dirty="0"/>
              <a:t>4.</a:t>
            </a:r>
            <a:r>
              <a:rPr lang="zh-CN" altLang="en-US" sz="3200" dirty="0"/>
              <a:t>自身连接查询</a:t>
            </a:r>
            <a:endParaRPr lang="en-US" altLang="zh-CN" sz="3200" dirty="0"/>
          </a:p>
          <a:p>
            <a:pPr lvl="1">
              <a:lnSpc>
                <a:spcPct val="150000"/>
              </a:lnSpc>
              <a:buFont typeface="Wingdings" panose="05000000000000000000" pitchFamily="2" charset="2"/>
              <a:buNone/>
            </a:pPr>
            <a:r>
              <a:rPr lang="en-US" altLang="zh-CN" sz="3200" dirty="0"/>
              <a:t>5.</a:t>
            </a:r>
            <a:r>
              <a:rPr lang="zh-CN" altLang="en-US" sz="3200" dirty="0"/>
              <a:t>外连接查询</a:t>
            </a:r>
            <a:endParaRPr lang="en-US" altLang="zh-CN" sz="3200" dirty="0"/>
          </a:p>
          <a:p>
            <a:pPr lvl="1">
              <a:lnSpc>
                <a:spcPct val="150000"/>
              </a:lnSpc>
              <a:buFont typeface="Wingdings" panose="05000000000000000000" pitchFamily="2" charset="2"/>
              <a:buNone/>
            </a:pPr>
            <a:r>
              <a:rPr lang="en-US" altLang="zh-CN" sz="3200" dirty="0"/>
              <a:t>6.</a:t>
            </a:r>
            <a:r>
              <a:rPr lang="zh-CN" altLang="en-US" sz="3200" dirty="0"/>
              <a:t>多表连接查询</a:t>
            </a:r>
            <a:endParaRPr lang="en-US" altLang="zh-CN" sz="3200" dirty="0"/>
          </a:p>
          <a:p>
            <a:pPr lvl="1">
              <a:lnSpc>
                <a:spcPct val="150000"/>
              </a:lnSpc>
              <a:buFont typeface="Wingdings" panose="05000000000000000000" pitchFamily="2" charset="2"/>
              <a:buNone/>
            </a:pPr>
            <a:endParaRPr lang="zh-CN" altLang="en-US" sz="3200" dirty="0"/>
          </a:p>
          <a:p>
            <a:pPr lvl="1">
              <a:buFont typeface="Wingdings" panose="05000000000000000000" pitchFamily="2" charset="2"/>
              <a:buNone/>
            </a:pPr>
            <a:endParaRPr lang="en-US" altLang="zh-CN" sz="32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noChangeArrowheads="1"/>
          </p:cNvSpPr>
          <p:nvPr>
            <p:ph type="title" idx="4294967295"/>
          </p:nvPr>
        </p:nvSpPr>
        <p:spPr/>
        <p:txBody>
          <a:bodyPr/>
          <a:lstStyle/>
          <a:p>
            <a:pPr eaLnBrk="1" hangingPunct="1"/>
            <a:r>
              <a:rPr lang="en-US" altLang="zh-CN" sz="3600" dirty="0">
                <a:solidFill>
                  <a:schemeClr val="accent6"/>
                </a:solidFill>
              </a:rPr>
              <a:t>3.</a:t>
            </a:r>
            <a:r>
              <a:rPr lang="zh-CN" altLang="en-US" sz="3600" dirty="0">
                <a:solidFill>
                  <a:schemeClr val="accent6"/>
                </a:solidFill>
              </a:rPr>
              <a:t>复合条件连接查询</a:t>
            </a:r>
            <a:endParaRPr lang="zh-CN" altLang="en-US" sz="3600" dirty="0">
              <a:solidFill>
                <a:schemeClr val="accent6"/>
              </a:solidFill>
            </a:endParaRPr>
          </a:p>
        </p:txBody>
      </p:sp>
      <p:sp>
        <p:nvSpPr>
          <p:cNvPr id="55299" name="内容占位符 2"/>
          <p:cNvSpPr>
            <a:spLocks noGrp="1" noChangeArrowheads="1"/>
          </p:cNvSpPr>
          <p:nvPr>
            <p:ph idx="4294967295"/>
          </p:nvPr>
        </p:nvSpPr>
        <p:spPr>
          <a:xfrm>
            <a:off x="53340" y="887730"/>
            <a:ext cx="11874500" cy="5514340"/>
          </a:xfrm>
          <a:solidFill>
            <a:schemeClr val="bg1"/>
          </a:solidFill>
        </p:spPr>
        <p:txBody>
          <a:bodyPr/>
          <a:lstStyle/>
          <a:p>
            <a:pPr marL="0" indent="0" eaLnBrk="1" hangingPunct="1">
              <a:lnSpc>
                <a:spcPct val="120000"/>
              </a:lnSpc>
              <a:spcBef>
                <a:spcPct val="0"/>
              </a:spcBef>
              <a:buNone/>
            </a:pPr>
            <a:r>
              <a:rPr lang="zh-CN" altLang="en-US" dirty="0"/>
              <a:t>复合条件连接：</a:t>
            </a:r>
            <a:r>
              <a:rPr lang="en-US" altLang="zh-CN" dirty="0"/>
              <a:t>WHERE</a:t>
            </a:r>
            <a:r>
              <a:rPr lang="zh-CN" altLang="en-US" dirty="0"/>
              <a:t>子句是由连接谓词和选择谓词组成的复合条件</a:t>
            </a:r>
            <a:endParaRPr lang="en-US" altLang="zh-CN" dirty="0"/>
          </a:p>
          <a:p>
            <a:pPr marL="0" indent="0" eaLnBrk="1" hangingPunct="1">
              <a:lnSpc>
                <a:spcPct val="120000"/>
              </a:lnSpc>
              <a:spcBef>
                <a:spcPct val="0"/>
              </a:spcBef>
              <a:buNone/>
            </a:pPr>
            <a:r>
              <a:rPr lang="en-US" altLang="zh-CN" dirty="0"/>
              <a:t>[</a:t>
            </a:r>
            <a:r>
              <a:rPr lang="zh-CN" altLang="en-US" dirty="0"/>
              <a:t>例</a:t>
            </a:r>
            <a:r>
              <a:rPr lang="en-US" altLang="zh-CN" dirty="0"/>
              <a:t>3.53]</a:t>
            </a:r>
            <a:r>
              <a:rPr lang="zh-CN" altLang="en-US" dirty="0"/>
              <a:t>查询选修</a:t>
            </a:r>
            <a:r>
              <a:rPr lang="en-US" altLang="zh-CN" dirty="0"/>
              <a:t>81002</a:t>
            </a:r>
            <a:r>
              <a:rPr lang="zh-CN" altLang="en-US" dirty="0"/>
              <a:t>号课程且成绩在</a:t>
            </a:r>
            <a:r>
              <a:rPr lang="en-US" altLang="zh-CN" dirty="0"/>
              <a:t>90</a:t>
            </a:r>
            <a:r>
              <a:rPr lang="zh-CN" altLang="en-US" dirty="0"/>
              <a:t>分以上的所有学生的学号和姓名</a:t>
            </a:r>
            <a:endParaRPr lang="zh-CN" altLang="en-US" dirty="0"/>
          </a:p>
          <a:p>
            <a:pPr marL="0" indent="0" eaLnBrk="1" hangingPunct="1">
              <a:lnSpc>
                <a:spcPct val="120000"/>
              </a:lnSpc>
              <a:spcBef>
                <a:spcPct val="0"/>
              </a:spcBef>
              <a:buNone/>
            </a:pPr>
            <a:r>
              <a:rPr lang="en-US" altLang="zh-CN" dirty="0"/>
              <a:t>SELECT </a:t>
            </a:r>
            <a:r>
              <a:rPr lang="en-US" altLang="zh-CN" dirty="0" err="1"/>
              <a:t>Student.Sno,Sname</a:t>
            </a:r>
            <a:endParaRPr lang="en-US" altLang="zh-CN" dirty="0"/>
          </a:p>
          <a:p>
            <a:pPr marL="0" indent="0" eaLnBrk="1" hangingPunct="1">
              <a:lnSpc>
                <a:spcPct val="120000"/>
              </a:lnSpc>
              <a:spcBef>
                <a:spcPct val="0"/>
              </a:spcBef>
              <a:buNone/>
            </a:pPr>
            <a:r>
              <a:rPr lang="en-US" altLang="zh-CN" dirty="0"/>
              <a:t>FROM </a:t>
            </a:r>
            <a:r>
              <a:rPr lang="en-US" altLang="zh-CN" dirty="0" err="1"/>
              <a:t>Student,SC</a:t>
            </a:r>
            <a:endParaRPr lang="en-US" altLang="zh-CN" dirty="0"/>
          </a:p>
          <a:p>
            <a:pPr marL="0" indent="0" eaLnBrk="1" hangingPunct="1">
              <a:lnSpc>
                <a:spcPct val="120000"/>
              </a:lnSpc>
              <a:spcBef>
                <a:spcPct val="0"/>
              </a:spcBef>
              <a:buNone/>
            </a:pPr>
            <a:r>
              <a:rPr lang="en-US" altLang="zh-CN" dirty="0"/>
              <a:t>WHERE </a:t>
            </a:r>
            <a:r>
              <a:rPr lang="en-US" altLang="zh-CN" dirty="0" err="1"/>
              <a:t>Student.Sno</a:t>
            </a:r>
            <a:r>
              <a:rPr lang="en-US" altLang="zh-CN" dirty="0"/>
              <a:t>=</a:t>
            </a:r>
            <a:r>
              <a:rPr lang="en-US" altLang="zh-CN" dirty="0" err="1"/>
              <a:t>SC.Sno</a:t>
            </a:r>
            <a:r>
              <a:rPr lang="en-US" altLang="zh-CN" dirty="0"/>
              <a:t>  AND             	/*</a:t>
            </a:r>
            <a:r>
              <a:rPr lang="zh-CN" altLang="en-US" dirty="0"/>
              <a:t>连接谓词 *</a:t>
            </a:r>
            <a:r>
              <a:rPr lang="en-US" altLang="zh-CN" dirty="0"/>
              <a:t>/</a:t>
            </a:r>
            <a:endParaRPr lang="en-US" altLang="zh-CN" dirty="0"/>
          </a:p>
          <a:p>
            <a:pPr marL="0" indent="0" eaLnBrk="1" hangingPunct="1">
              <a:lnSpc>
                <a:spcPct val="120000"/>
              </a:lnSpc>
              <a:spcBef>
                <a:spcPct val="0"/>
              </a:spcBef>
              <a:buNone/>
            </a:pPr>
            <a:r>
              <a:rPr lang="en-US" altLang="zh-CN" dirty="0"/>
              <a:t>	   </a:t>
            </a:r>
            <a:r>
              <a:rPr lang="en-US" altLang="zh-CN" dirty="0" err="1"/>
              <a:t>SC.Cno</a:t>
            </a:r>
            <a:r>
              <a:rPr lang="en-US" altLang="zh-CN" dirty="0"/>
              <a:t>='81002' AND </a:t>
            </a:r>
            <a:r>
              <a:rPr lang="en-US" altLang="zh-CN" dirty="0" err="1"/>
              <a:t>SC.Grade</a:t>
            </a:r>
            <a:r>
              <a:rPr lang="en-US" altLang="zh-CN" dirty="0"/>
              <a:t>&gt;90;	/*</a:t>
            </a:r>
            <a:r>
              <a:rPr lang="zh-CN" altLang="en-US" dirty="0"/>
              <a:t>其他选择条件*</a:t>
            </a:r>
            <a:r>
              <a:rPr lang="en-US" altLang="zh-CN" dirty="0"/>
              <a:t>/</a:t>
            </a:r>
            <a:endParaRPr lang="en-US" altLang="zh-CN" dirty="0"/>
          </a:p>
          <a:p>
            <a:pPr marL="0" indent="0" eaLnBrk="1" hangingPunct="1">
              <a:lnSpc>
                <a:spcPct val="120000"/>
              </a:lnSpc>
              <a:spcBef>
                <a:spcPct val="0"/>
              </a:spcBef>
              <a:buNone/>
            </a:pPr>
            <a:endParaRPr lang="en-US" altLang="zh-CN" dirty="0"/>
          </a:p>
          <a:p>
            <a:pPr marL="0" indent="0" eaLnBrk="1" hangingPunct="1">
              <a:lnSpc>
                <a:spcPct val="120000"/>
              </a:lnSpc>
              <a:spcBef>
                <a:spcPct val="0"/>
              </a:spcBef>
              <a:buNone/>
            </a:pPr>
            <a:r>
              <a:rPr lang="zh-CN" altLang="en-US" dirty="0"/>
              <a:t>优化（高效）执行过程</a:t>
            </a:r>
            <a:endParaRPr lang="en-US" altLang="zh-CN" dirty="0"/>
          </a:p>
          <a:p>
            <a:pPr marL="0" indent="0" eaLnBrk="1" hangingPunct="1">
              <a:lnSpc>
                <a:spcPct val="120000"/>
              </a:lnSpc>
              <a:spcBef>
                <a:spcPct val="0"/>
              </a:spcBef>
              <a:buFont typeface="Wingdings" panose="05000000000000000000" pitchFamily="2" charset="2"/>
              <a:buChar char="n"/>
            </a:pPr>
            <a:r>
              <a:rPr lang="zh-CN" altLang="en-US" dirty="0" smtClean="0"/>
              <a:t> 先</a:t>
            </a:r>
            <a:r>
              <a:rPr lang="zh-CN" altLang="en-US" dirty="0"/>
              <a:t>从</a:t>
            </a:r>
            <a:r>
              <a:rPr lang="en-US" altLang="zh-CN" dirty="0"/>
              <a:t>SC</a:t>
            </a:r>
            <a:r>
              <a:rPr lang="zh-CN" altLang="en-US" dirty="0"/>
              <a:t>中挑选出</a:t>
            </a:r>
            <a:r>
              <a:rPr lang="en-US" altLang="zh-CN" dirty="0" err="1"/>
              <a:t>Cno</a:t>
            </a:r>
            <a:r>
              <a:rPr lang="en-US" altLang="zh-CN" dirty="0"/>
              <a:t>='81002'</a:t>
            </a:r>
            <a:r>
              <a:rPr lang="zh-CN" altLang="en-US" dirty="0"/>
              <a:t>并且</a:t>
            </a:r>
            <a:r>
              <a:rPr lang="en-US" altLang="zh-CN" dirty="0"/>
              <a:t>Grade&gt;90</a:t>
            </a:r>
            <a:r>
              <a:rPr lang="zh-CN" altLang="en-US" dirty="0"/>
              <a:t>的元组形成一个中间关系</a:t>
            </a:r>
            <a:endParaRPr lang="en-US" altLang="zh-CN" dirty="0"/>
          </a:p>
          <a:p>
            <a:pPr marL="0" indent="0" eaLnBrk="1" hangingPunct="1">
              <a:lnSpc>
                <a:spcPct val="120000"/>
              </a:lnSpc>
              <a:spcBef>
                <a:spcPct val="0"/>
              </a:spcBef>
              <a:buFont typeface="Wingdings" panose="05000000000000000000" pitchFamily="2" charset="2"/>
              <a:buChar char="n"/>
            </a:pPr>
            <a:r>
              <a:rPr lang="zh-CN" altLang="en-US" dirty="0" smtClean="0"/>
              <a:t> 再</a:t>
            </a:r>
            <a:r>
              <a:rPr lang="zh-CN" altLang="en-US" dirty="0"/>
              <a:t>和</a:t>
            </a:r>
            <a:r>
              <a:rPr lang="en-US" altLang="zh-CN" dirty="0"/>
              <a:t>Student</a:t>
            </a:r>
            <a:r>
              <a:rPr lang="zh-CN" altLang="en-US" dirty="0"/>
              <a:t>中满足连接条件的元组进行连接得到最终的结果关系</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551815" y="-33338"/>
            <a:ext cx="10972800" cy="1131888"/>
          </a:xfrm>
        </p:spPr>
        <p:txBody>
          <a:bodyPr/>
          <a:lstStyle/>
          <a:p>
            <a:pPr eaLnBrk="1" hangingPunct="1"/>
            <a:r>
              <a:rPr lang="zh-CN" altLang="en-US" sz="3600">
                <a:solidFill>
                  <a:schemeClr val="accent6"/>
                </a:solidFill>
              </a:rPr>
              <a:t>连接查询（续）</a:t>
            </a:r>
            <a:endParaRPr lang="zh-CN" altLang="en-US" sz="3600">
              <a:solidFill>
                <a:schemeClr val="accent6"/>
              </a:solidFill>
            </a:endParaRPr>
          </a:p>
        </p:txBody>
      </p:sp>
      <p:sp>
        <p:nvSpPr>
          <p:cNvPr id="48131" name="Rectangle 3"/>
          <p:cNvSpPr>
            <a:spLocks noGrp="1" noChangeArrowheads="1"/>
          </p:cNvSpPr>
          <p:nvPr>
            <p:ph type="body" idx="4294967295"/>
          </p:nvPr>
        </p:nvSpPr>
        <p:spPr>
          <a:xfrm>
            <a:off x="533400" y="879475"/>
            <a:ext cx="11585575" cy="5502910"/>
          </a:xfrm>
          <a:solidFill>
            <a:schemeClr val="bg1"/>
          </a:solidFill>
        </p:spPr>
        <p:txBody>
          <a:bodyPr/>
          <a:lstStyle/>
          <a:p>
            <a:pPr lvl="1">
              <a:buFont typeface="Wingdings" panose="05000000000000000000" pitchFamily="2" charset="2"/>
              <a:buNone/>
            </a:pPr>
            <a:endParaRPr lang="en-US" altLang="zh-CN" sz="3200" dirty="0"/>
          </a:p>
          <a:p>
            <a:pPr lvl="1">
              <a:lnSpc>
                <a:spcPct val="150000"/>
              </a:lnSpc>
              <a:buNone/>
            </a:pPr>
            <a:r>
              <a:rPr lang="en-US" altLang="zh-CN" sz="3200" dirty="0"/>
              <a:t>1.</a:t>
            </a:r>
            <a:r>
              <a:rPr lang="zh-CN" altLang="en-US" sz="3200" dirty="0"/>
              <a:t>等值与非等值连接查询 </a:t>
            </a:r>
            <a:endParaRPr lang="zh-CN" altLang="en-US" sz="3200" dirty="0"/>
          </a:p>
          <a:p>
            <a:pPr lvl="1">
              <a:lnSpc>
                <a:spcPct val="150000"/>
              </a:lnSpc>
              <a:buFont typeface="Wingdings" panose="05000000000000000000" pitchFamily="2" charset="2"/>
              <a:buNone/>
            </a:pPr>
            <a:r>
              <a:rPr lang="en-US" altLang="zh-CN" sz="3200" dirty="0"/>
              <a:t>2.</a:t>
            </a:r>
            <a:r>
              <a:rPr lang="zh-CN" altLang="en-US" sz="3200" dirty="0"/>
              <a:t>自然连接查询</a:t>
            </a:r>
            <a:endParaRPr lang="zh-CN" altLang="en-US" sz="3200" dirty="0"/>
          </a:p>
          <a:p>
            <a:pPr lvl="1">
              <a:lnSpc>
                <a:spcPct val="150000"/>
              </a:lnSpc>
              <a:buNone/>
            </a:pPr>
            <a:r>
              <a:rPr lang="en-US" altLang="zh-CN" sz="3200" dirty="0"/>
              <a:t>3.</a:t>
            </a:r>
            <a:r>
              <a:rPr lang="zh-CN" altLang="en-US" sz="3200" dirty="0"/>
              <a:t>复合条件连接查询</a:t>
            </a:r>
            <a:endParaRPr lang="en-US" altLang="zh-CN" sz="3200" dirty="0"/>
          </a:p>
          <a:p>
            <a:pPr lvl="1">
              <a:lnSpc>
                <a:spcPct val="150000"/>
              </a:lnSpc>
              <a:buNone/>
            </a:pPr>
            <a:r>
              <a:rPr lang="en-US" altLang="zh-CN" sz="3200" dirty="0">
                <a:solidFill>
                  <a:srgbClr val="7030A0"/>
                </a:solidFill>
              </a:rPr>
              <a:t>4.</a:t>
            </a:r>
            <a:r>
              <a:rPr lang="zh-CN" altLang="en-US" sz="3200" dirty="0">
                <a:solidFill>
                  <a:srgbClr val="7030A0"/>
                </a:solidFill>
              </a:rPr>
              <a:t>自身连接查询</a:t>
            </a:r>
            <a:endParaRPr lang="en-US" altLang="zh-CN" sz="3200" dirty="0">
              <a:solidFill>
                <a:srgbClr val="7030A0"/>
              </a:solidFill>
            </a:endParaRPr>
          </a:p>
          <a:p>
            <a:pPr lvl="1">
              <a:lnSpc>
                <a:spcPct val="150000"/>
              </a:lnSpc>
              <a:buFont typeface="Wingdings" panose="05000000000000000000" pitchFamily="2" charset="2"/>
              <a:buNone/>
            </a:pPr>
            <a:r>
              <a:rPr lang="en-US" altLang="zh-CN" sz="3200" dirty="0"/>
              <a:t>5.</a:t>
            </a:r>
            <a:r>
              <a:rPr lang="zh-CN" altLang="en-US" sz="3200" dirty="0"/>
              <a:t>外连接查询</a:t>
            </a:r>
            <a:endParaRPr lang="en-US" altLang="zh-CN" sz="3200" dirty="0"/>
          </a:p>
          <a:p>
            <a:pPr lvl="1">
              <a:lnSpc>
                <a:spcPct val="150000"/>
              </a:lnSpc>
              <a:buFont typeface="Wingdings" panose="05000000000000000000" pitchFamily="2" charset="2"/>
              <a:buNone/>
            </a:pPr>
            <a:r>
              <a:rPr lang="en-US" altLang="zh-CN" sz="3200" dirty="0"/>
              <a:t>6.</a:t>
            </a:r>
            <a:r>
              <a:rPr lang="zh-CN" altLang="en-US" sz="3200" dirty="0"/>
              <a:t>多表连接查询</a:t>
            </a:r>
            <a:endParaRPr lang="en-US" altLang="zh-CN" sz="3200" dirty="0"/>
          </a:p>
          <a:p>
            <a:pPr lvl="1">
              <a:lnSpc>
                <a:spcPct val="150000"/>
              </a:lnSpc>
              <a:buFont typeface="Wingdings" panose="05000000000000000000" pitchFamily="2" charset="2"/>
              <a:buNone/>
            </a:pPr>
            <a:endParaRPr lang="zh-CN" altLang="en-US" sz="3200" dirty="0"/>
          </a:p>
          <a:p>
            <a:pPr lvl="1">
              <a:buFont typeface="Wingdings" panose="05000000000000000000" pitchFamily="2" charset="2"/>
              <a:buNone/>
            </a:pPr>
            <a:endParaRPr lang="en-US" altLang="zh-CN" sz="32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p:txBody>
          <a:bodyPr/>
          <a:lstStyle/>
          <a:p>
            <a:pPr eaLnBrk="1" hangingPunct="1"/>
            <a:r>
              <a:rPr lang="en-US" altLang="zh-CN" sz="3600" dirty="0">
                <a:solidFill>
                  <a:schemeClr val="accent6"/>
                </a:solidFill>
              </a:rPr>
              <a:t>4. </a:t>
            </a:r>
            <a:r>
              <a:rPr lang="zh-CN" altLang="en-US" sz="3600" dirty="0">
                <a:solidFill>
                  <a:schemeClr val="accent6"/>
                </a:solidFill>
              </a:rPr>
              <a:t>自身连接 </a:t>
            </a:r>
            <a:endParaRPr lang="zh-CN" altLang="en-US" sz="3600" dirty="0">
              <a:solidFill>
                <a:schemeClr val="accent6"/>
              </a:solidFill>
            </a:endParaRPr>
          </a:p>
        </p:txBody>
      </p:sp>
      <p:sp>
        <p:nvSpPr>
          <p:cNvPr id="18435" name="Rectangle 3"/>
          <p:cNvSpPr>
            <a:spLocks noGrp="1" noChangeArrowheads="1"/>
          </p:cNvSpPr>
          <p:nvPr>
            <p:ph type="body" idx="4294967295"/>
          </p:nvPr>
        </p:nvSpPr>
        <p:spPr>
          <a:xfrm>
            <a:off x="85725" y="848360"/>
            <a:ext cx="11809095" cy="5557520"/>
          </a:xfrm>
          <a:solidFill>
            <a:schemeClr val="bg1"/>
          </a:solidFill>
        </p:spPr>
        <p:txBody>
          <a:bodyPr/>
          <a:lstStyle/>
          <a:p>
            <a:pPr eaLnBrk="1" hangingPunct="1">
              <a:lnSpc>
                <a:spcPct val="110000"/>
              </a:lnSpc>
            </a:pPr>
            <a:r>
              <a:rPr lang="zh-CN" altLang="en-US" sz="3200">
                <a:latin typeface="宋体" panose="02010600030101010101" pitchFamily="2" charset="-122"/>
              </a:rPr>
              <a:t>自身连接</a:t>
            </a:r>
            <a:r>
              <a:rPr lang="zh-CN" altLang="en-US" sz="3200">
                <a:ea typeface="黑体" panose="02010609060101010101" pitchFamily="49" charset="-122"/>
              </a:rPr>
              <a:t>：</a:t>
            </a:r>
            <a:r>
              <a:rPr lang="zh-CN" altLang="en-US" sz="3200"/>
              <a:t>一个表与其自己进行连接</a:t>
            </a:r>
            <a:endParaRPr lang="zh-CN" altLang="en-US" sz="3200"/>
          </a:p>
          <a:p>
            <a:pPr eaLnBrk="1" hangingPunct="1">
              <a:lnSpc>
                <a:spcPct val="110000"/>
              </a:lnSpc>
            </a:pPr>
            <a:r>
              <a:rPr lang="zh-CN" altLang="en-US" sz="3200"/>
              <a:t>需要给表起别名以示区别</a:t>
            </a:r>
            <a:endParaRPr lang="zh-CN" altLang="en-US" sz="3200"/>
          </a:p>
          <a:p>
            <a:pPr eaLnBrk="1" hangingPunct="1">
              <a:lnSpc>
                <a:spcPct val="140000"/>
              </a:lnSpc>
            </a:pPr>
            <a:r>
              <a:rPr lang="zh-CN" altLang="en-US" sz="3200"/>
              <a:t>由于所有属性名都是同名属性，因此必须使用别名前缀</a:t>
            </a:r>
            <a:endParaRPr lang="zh-CN" altLang="en-US" sz="3200"/>
          </a:p>
          <a:p>
            <a:pPr eaLnBrk="1" hangingPunct="1">
              <a:lnSpc>
                <a:spcPct val="140000"/>
              </a:lnSpc>
              <a:buFont typeface="Wingdings" panose="05000000000000000000" pitchFamily="2" charset="2"/>
              <a:buNone/>
            </a:pPr>
            <a:r>
              <a:rPr lang="en-US" altLang="zh-CN" sz="3200"/>
              <a:t>[</a:t>
            </a:r>
            <a:r>
              <a:rPr lang="zh-CN" altLang="en-US" sz="3200">
                <a:ea typeface="黑体" panose="02010609060101010101" pitchFamily="49" charset="-122"/>
              </a:rPr>
              <a:t>例</a:t>
            </a:r>
            <a:r>
              <a:rPr lang="en-US" altLang="zh-CN" sz="3200">
                <a:ea typeface="黑体" panose="02010609060101010101" pitchFamily="49" charset="-122"/>
              </a:rPr>
              <a:t>3.</a:t>
            </a:r>
            <a:r>
              <a:rPr lang="en-US" altLang="zh-CN" sz="3200"/>
              <a:t>54]</a:t>
            </a:r>
            <a:r>
              <a:rPr lang="zh-CN" altLang="en-US" sz="3200"/>
              <a:t>查询每一门课的间接先修课（即先修课的先修课）</a:t>
            </a:r>
            <a:endParaRPr lang="zh-CN" altLang="en-US" sz="3200"/>
          </a:p>
          <a:p>
            <a:pPr eaLnBrk="1" hangingPunct="1">
              <a:lnSpc>
                <a:spcPct val="140000"/>
              </a:lnSpc>
              <a:buFont typeface="Wingdings" panose="05000000000000000000" pitchFamily="2" charset="2"/>
              <a:buNone/>
            </a:pPr>
            <a:r>
              <a:rPr lang="en-US" altLang="zh-CN" sz="3200"/>
              <a:t>SELECT FIRST.Cno,SECOND.Cpno</a:t>
            </a:r>
            <a:endParaRPr lang="en-US" altLang="zh-CN" sz="3200"/>
          </a:p>
          <a:p>
            <a:pPr eaLnBrk="1" hangingPunct="1">
              <a:lnSpc>
                <a:spcPct val="140000"/>
              </a:lnSpc>
              <a:buFont typeface="Wingdings" panose="05000000000000000000" pitchFamily="2" charset="2"/>
              <a:buNone/>
            </a:pPr>
            <a:r>
              <a:rPr lang="en-US" altLang="zh-CN" sz="3200"/>
              <a:t>FROM Course FIRST, Course SECOND</a:t>
            </a:r>
            <a:endParaRPr lang="en-US" altLang="zh-CN" sz="3200"/>
          </a:p>
          <a:p>
            <a:pPr eaLnBrk="1" hangingPunct="1">
              <a:lnSpc>
                <a:spcPct val="140000"/>
              </a:lnSpc>
              <a:buFont typeface="Wingdings" panose="05000000000000000000" pitchFamily="2" charset="2"/>
              <a:buNone/>
            </a:pPr>
            <a:r>
              <a:rPr lang="en-US" altLang="zh-CN" sz="3200"/>
              <a:t>WHERE FIRST.Cpno=SECOND.Cno and SECOND.Cpno IS NOT NULL;</a:t>
            </a:r>
            <a:endParaRPr lang="en-US" altLang="zh-CN" sz="32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p:txBody>
          <a:bodyPr/>
          <a:lstStyle/>
          <a:p>
            <a:pPr eaLnBrk="1" hangingPunct="1"/>
            <a:r>
              <a:rPr lang="zh-CN" altLang="en-US" sz="3600">
                <a:solidFill>
                  <a:schemeClr val="accent6"/>
                </a:solidFill>
              </a:rPr>
              <a:t>自身连接（续）</a:t>
            </a:r>
            <a:endParaRPr lang="zh-CN" altLang="en-US" sz="3600">
              <a:solidFill>
                <a:schemeClr val="accent6"/>
              </a:solidFill>
            </a:endParaRPr>
          </a:p>
        </p:txBody>
      </p:sp>
      <p:sp>
        <p:nvSpPr>
          <p:cNvPr id="12" name="文本框 11"/>
          <p:cNvSpPr txBox="1"/>
          <p:nvPr/>
        </p:nvSpPr>
        <p:spPr>
          <a:xfrm>
            <a:off x="103505" y="864235"/>
            <a:ext cx="11840845" cy="5441950"/>
          </a:xfrm>
          <a:prstGeom prst="rect">
            <a:avLst/>
          </a:prstGeom>
          <a:solidFill>
            <a:schemeClr val="bg1"/>
          </a:solidFill>
        </p:spPr>
        <p:txBody>
          <a:bodyPr wrap="square">
            <a:no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buSzPct val="100000"/>
              <a:buFont typeface="Wingdings" panose="05000000000000000000" pitchFamily="2" charset="2"/>
              <a:buChar char="v"/>
            </a:pPr>
            <a:r>
              <a:rPr lang="zh-CN" altLang="en-US" sz="3200" b="1" dirty="0">
                <a:latin typeface="宋体" panose="02010600030101010101" pitchFamily="2" charset="-122"/>
              </a:rPr>
              <a:t>分析</a:t>
            </a:r>
            <a:endParaRPr lang="en-US" altLang="zh-CN" sz="3200" b="1" dirty="0">
              <a:latin typeface="宋体" panose="02010600030101010101" pitchFamily="2" charset="-122"/>
            </a:endParaRPr>
          </a:p>
          <a:p>
            <a:pPr lvl="1" eaLnBrk="1" hangingPunct="1">
              <a:lnSpc>
                <a:spcPct val="150000"/>
              </a:lnSpc>
              <a:buSzPct val="100000"/>
              <a:buFont typeface="Wingdings" panose="05000000000000000000" pitchFamily="2" charset="2"/>
              <a:buChar char="n"/>
            </a:pPr>
            <a:r>
              <a:rPr lang="zh-CN" altLang="en-US" sz="3200" b="1" dirty="0"/>
              <a:t>查询每一门课的间接先修课，必须先对一门课找到其直接先修课</a:t>
            </a:r>
            <a:r>
              <a:rPr lang="en-US" altLang="zh-CN" sz="3200" b="1" dirty="0" err="1"/>
              <a:t>Cpno</a:t>
            </a:r>
            <a:endParaRPr lang="en-US" altLang="zh-CN" sz="3200" b="1" dirty="0"/>
          </a:p>
          <a:p>
            <a:pPr lvl="1" eaLnBrk="1" hangingPunct="1">
              <a:lnSpc>
                <a:spcPct val="150000"/>
              </a:lnSpc>
              <a:buSzPct val="100000"/>
              <a:buFont typeface="Wingdings" panose="05000000000000000000" pitchFamily="2" charset="2"/>
              <a:buChar char="n"/>
            </a:pPr>
            <a:r>
              <a:rPr lang="zh-CN" altLang="en-US" sz="3200" b="1" dirty="0"/>
              <a:t>再按此先修课的课程号查找它的先修课程</a:t>
            </a:r>
            <a:endParaRPr lang="en-US" altLang="zh-CN" sz="3200" b="1" dirty="0"/>
          </a:p>
          <a:p>
            <a:pPr lvl="1" eaLnBrk="1" hangingPunct="1">
              <a:lnSpc>
                <a:spcPct val="150000"/>
              </a:lnSpc>
              <a:buSzPct val="100000"/>
              <a:buFont typeface="Wingdings" panose="05000000000000000000" pitchFamily="2" charset="2"/>
              <a:buChar char="n"/>
            </a:pPr>
            <a:r>
              <a:rPr lang="zh-CN" altLang="en-US" sz="3200" b="1" dirty="0"/>
              <a:t>相当于将</a:t>
            </a:r>
            <a:r>
              <a:rPr lang="en-US" altLang="zh-CN" sz="3200" b="1" dirty="0"/>
              <a:t>Course</a:t>
            </a:r>
            <a:r>
              <a:rPr lang="zh-CN" altLang="en-US" sz="3200" b="1" dirty="0"/>
              <a:t>表与其自身连接后，取第一个副本的课程号与第二个副本的先修课号做为目标列中的属性。</a:t>
            </a:r>
            <a:endParaRPr lang="zh-CN" altLang="en-US" sz="3200" b="1" dirty="0"/>
          </a:p>
          <a:p>
            <a:pPr lvl="1" eaLnBrk="1" hangingPunct="1">
              <a:lnSpc>
                <a:spcPct val="150000"/>
              </a:lnSpc>
              <a:buSzPct val="100000"/>
              <a:buFont typeface="Wingdings" panose="05000000000000000000" pitchFamily="2" charset="2"/>
              <a:buChar char="n"/>
            </a:pPr>
            <a:r>
              <a:rPr lang="zh-CN" altLang="en-US" sz="3200" b="1" dirty="0"/>
              <a:t>可以为</a:t>
            </a:r>
            <a:r>
              <a:rPr lang="en-US" altLang="zh-CN" sz="3200" b="1" dirty="0"/>
              <a:t>Course</a:t>
            </a:r>
            <a:r>
              <a:rPr lang="zh-CN" altLang="en-US" sz="3200" b="1" dirty="0"/>
              <a:t>表取两个别名：</a:t>
            </a:r>
            <a:r>
              <a:rPr lang="en-US" altLang="zh-CN" sz="3200" b="1" dirty="0"/>
              <a:t>FIRST</a:t>
            </a:r>
            <a:r>
              <a:rPr lang="zh-CN" altLang="en-US" sz="3200" b="1" dirty="0"/>
              <a:t>和</a:t>
            </a:r>
            <a:r>
              <a:rPr lang="en-US" altLang="zh-CN" sz="3200" b="1" dirty="0"/>
              <a:t>SECOND</a:t>
            </a:r>
            <a:endParaRPr lang="en-US" altLang="zh-CN" sz="3200" b="1" dirty="0"/>
          </a:p>
          <a:p>
            <a:pPr lvl="1" eaLnBrk="1" hangingPunct="1">
              <a:lnSpc>
                <a:spcPct val="150000"/>
              </a:lnSpc>
              <a:buSzPct val="100000"/>
              <a:buFont typeface="Wingdings" panose="05000000000000000000" pitchFamily="2" charset="2"/>
              <a:buChar char="n"/>
            </a:pPr>
            <a:r>
              <a:rPr lang="zh-CN" altLang="en-US" sz="3200" b="1" dirty="0"/>
              <a:t>这就是</a:t>
            </a:r>
            <a:r>
              <a:rPr lang="en-US" altLang="zh-CN" sz="3200" b="1" dirty="0"/>
              <a:t>Course</a:t>
            </a:r>
            <a:r>
              <a:rPr lang="zh-CN" altLang="en-US" sz="3200" b="1" dirty="0"/>
              <a:t>表与其自身连接</a:t>
            </a:r>
            <a:endParaRPr lang="zh-CN" altLang="en-US" sz="3200"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p:txBody>
          <a:bodyPr/>
          <a:lstStyle/>
          <a:p>
            <a:pPr eaLnBrk="1" hangingPunct="1"/>
            <a:r>
              <a:rPr lang="zh-CN" altLang="en-US" sz="3600">
                <a:solidFill>
                  <a:schemeClr val="accent6"/>
                </a:solidFill>
              </a:rPr>
              <a:t>自身连接（续）</a:t>
            </a:r>
            <a:endParaRPr lang="zh-CN" altLang="en-US" sz="3600">
              <a:solidFill>
                <a:schemeClr val="accent6"/>
              </a:solidFill>
            </a:endParaRPr>
          </a:p>
        </p:txBody>
      </p:sp>
      <p:graphicFrame>
        <p:nvGraphicFramePr>
          <p:cNvPr id="3" name="表格 2"/>
          <p:cNvGraphicFramePr>
            <a:graphicFrameLocks noGrp="1"/>
          </p:cNvGraphicFramePr>
          <p:nvPr>
            <p:custDataLst>
              <p:tags r:id="rId1"/>
            </p:custDataLst>
          </p:nvPr>
        </p:nvGraphicFramePr>
        <p:xfrm>
          <a:off x="47625" y="2155825"/>
          <a:ext cx="5892165" cy="2907665"/>
        </p:xfrm>
        <a:graphic>
          <a:graphicData uri="http://schemas.openxmlformats.org/drawingml/2006/table">
            <a:tbl>
              <a:tblPr/>
              <a:tblGrid>
                <a:gridCol w="1212215"/>
                <a:gridCol w="2232025"/>
                <a:gridCol w="1040765"/>
                <a:gridCol w="1407160"/>
              </a:tblGrid>
              <a:tr h="528955">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课程号</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Cno</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课程名</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Cname</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学分</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Ccredit</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先修课</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Cpno</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r>
              <a:tr h="528320">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81001</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程序设计基础与</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a:t>
                      </a:r>
                      <a:r>
                        <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语言</a:t>
                      </a:r>
                      <a:endPar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68582" marR="68582"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r>
              <a:tr h="264160">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81002</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数据结构</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81001</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r>
              <a:tr h="528955">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81003</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数据库系统概论</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269875"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信息系统概论</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81002</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81003</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r>
              <a:tr h="264160">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81005</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操作系统</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81001</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r>
              <a:tr h="264160">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81006</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Python</a:t>
                      </a: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语言</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81002</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r>
              <a:tr h="264795">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81007</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离散数学</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r>
              <a:tr h="264160">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81008</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大数据技术概论</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2" marR="68582"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81003</a:t>
                      </a:r>
                      <a:endPar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68582" marR="6858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r>
            </a:tbl>
          </a:graphicData>
        </a:graphic>
      </p:graphicFrame>
      <p:sp>
        <p:nvSpPr>
          <p:cNvPr id="4" name="Rectangle 1"/>
          <p:cNvSpPr>
            <a:spLocks noChangeArrowheads="1"/>
          </p:cNvSpPr>
          <p:nvPr/>
        </p:nvSpPr>
        <p:spPr bwMode="auto">
          <a:xfrm>
            <a:off x="1574800" y="1382395"/>
            <a:ext cx="9121775" cy="737235"/>
          </a:xfrm>
          <a:prstGeom prst="rect">
            <a:avLst/>
          </a:prstGeom>
          <a:noFill/>
          <a:ln>
            <a:noFill/>
          </a:ln>
          <a:effectLst/>
        </p:spPr>
        <p:txBody>
          <a:bodyPr wrap="square" anchor="ctr">
            <a:spAutoFit/>
          </a:bodyPr>
          <a:lstStyle>
            <a:lvl1pPr indent="2286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269875">
              <a:defRPr/>
            </a:pPr>
            <a:r>
              <a:rPr lang="en-US" altLang="zh-CN" sz="2400" b="1" dirty="0">
                <a:latin typeface="+mn-lt"/>
                <a:ea typeface="+mn-ea"/>
              </a:rPr>
              <a:t>FIRST</a:t>
            </a:r>
            <a:r>
              <a:rPr lang="zh-CN" altLang="en-US" sz="2400" b="1" dirty="0">
                <a:latin typeface="+mn-lt"/>
                <a:ea typeface="+mn-ea"/>
              </a:rPr>
              <a:t>表（</a:t>
            </a:r>
            <a:r>
              <a:rPr lang="en-US" altLang="zh-CN" sz="2400" b="1" dirty="0">
                <a:latin typeface="+mn-lt"/>
                <a:ea typeface="+mn-ea"/>
              </a:rPr>
              <a:t>Course</a:t>
            </a:r>
            <a:r>
              <a:rPr lang="zh-CN" altLang="en-US" sz="2400" b="1" dirty="0">
                <a:latin typeface="+mn-lt"/>
                <a:ea typeface="+mn-ea"/>
              </a:rPr>
              <a:t>表）	   </a:t>
            </a:r>
            <a:r>
              <a:rPr lang="en-US" altLang="zh-CN" sz="2400" b="1" dirty="0">
                <a:latin typeface="+mn-lt"/>
                <a:ea typeface="+mn-ea"/>
              </a:rPr>
              <a:t>   </a:t>
            </a:r>
            <a:r>
              <a:rPr lang="zh-CN" altLang="en-US" sz="2400" b="1" dirty="0">
                <a:latin typeface="+mn-lt"/>
                <a:ea typeface="+mn-ea"/>
              </a:rPr>
              <a:t>   </a:t>
            </a:r>
            <a:r>
              <a:rPr lang="en-US" altLang="zh-CN" sz="2400" b="1" dirty="0">
                <a:latin typeface="+mn-lt"/>
                <a:ea typeface="+mn-ea"/>
              </a:rPr>
              <a:t>     </a:t>
            </a:r>
            <a:r>
              <a:rPr lang="zh-CN" altLang="en-US" sz="2400" b="1" dirty="0">
                <a:latin typeface="+mn-lt"/>
                <a:ea typeface="+mn-ea"/>
              </a:rPr>
              <a:t>    </a:t>
            </a:r>
            <a:r>
              <a:rPr lang="en-US" altLang="zh-CN" sz="2400" b="1" dirty="0">
                <a:latin typeface="+mn-lt"/>
                <a:ea typeface="+mn-ea"/>
              </a:rPr>
              <a:t>SECOND</a:t>
            </a:r>
            <a:r>
              <a:rPr lang="zh-CN" altLang="en-US" sz="2400" b="1" dirty="0">
                <a:latin typeface="+mn-lt"/>
                <a:ea typeface="+mn-ea"/>
              </a:rPr>
              <a:t>表（</a:t>
            </a:r>
            <a:r>
              <a:rPr lang="en-US" altLang="zh-CN" sz="2400" b="1" dirty="0">
                <a:latin typeface="+mn-lt"/>
                <a:ea typeface="+mn-ea"/>
              </a:rPr>
              <a:t>Course</a:t>
            </a:r>
            <a:r>
              <a:rPr lang="zh-CN" altLang="en-US" sz="2400" b="1" dirty="0">
                <a:latin typeface="+mn-lt"/>
                <a:ea typeface="+mn-ea"/>
              </a:rPr>
              <a:t>表）</a:t>
            </a:r>
            <a:endParaRPr lang="zh-CN" altLang="en-US" sz="2000" b="1" dirty="0">
              <a:latin typeface="+mn-lt"/>
              <a:ea typeface="+mn-ea"/>
            </a:endParaRPr>
          </a:p>
          <a:p>
            <a:pPr indent="269875">
              <a:defRPr/>
            </a:pPr>
            <a:endParaRPr lang="zh-CN" altLang="en-US" dirty="0"/>
          </a:p>
        </p:txBody>
      </p:sp>
      <p:graphicFrame>
        <p:nvGraphicFramePr>
          <p:cNvPr id="8" name="表格 7"/>
          <p:cNvGraphicFramePr>
            <a:graphicFrameLocks noGrp="1"/>
          </p:cNvGraphicFramePr>
          <p:nvPr>
            <p:custDataLst>
              <p:tags r:id="rId2"/>
            </p:custDataLst>
          </p:nvPr>
        </p:nvGraphicFramePr>
        <p:xfrm>
          <a:off x="6073140" y="2155825"/>
          <a:ext cx="6000115" cy="2908300"/>
        </p:xfrm>
        <a:graphic>
          <a:graphicData uri="http://schemas.openxmlformats.org/drawingml/2006/table">
            <a:tbl>
              <a:tblPr/>
              <a:tblGrid>
                <a:gridCol w="1234440"/>
                <a:gridCol w="2272030"/>
                <a:gridCol w="1060450"/>
                <a:gridCol w="1433195"/>
              </a:tblGrid>
              <a:tr h="528955">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课程号</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Cno</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课程名</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Cname</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学分</a:t>
                      </a: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Ccredit</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先修课</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Cpno</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r>
              <a:tr h="528320">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81001</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程序设计基础与</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a:t>
                      </a:r>
                      <a:r>
                        <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语言</a:t>
                      </a:r>
                      <a:endPar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68573" marR="68573"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r>
              <a:tr h="264795">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81002</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数据结构</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81001</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r>
              <a:tr h="528955">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81003</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数据库系统概论</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269875"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信息系统概论</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81002</a:t>
                      </a:r>
                      <a:endPar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81003</a:t>
                      </a:r>
                      <a:endPar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r>
              <a:tr h="264160">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81005</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操作系统</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81001</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r>
              <a:tr h="264160">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81006</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Python</a:t>
                      </a: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语言</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81002</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r>
              <a:tr h="264795">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81007</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离散数学</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r>
              <a:tr h="264160">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81008</a:t>
                      </a:r>
                      <a:endPar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大数据技术概论</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73" marR="68573"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81003</a:t>
                      </a:r>
                      <a:endPar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68573" marR="68573"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D"/>
                    </a:solidFill>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2438400" y="260351"/>
            <a:ext cx="7391400" cy="561975"/>
          </a:xfrm>
        </p:spPr>
        <p:txBody>
          <a:bodyPr/>
          <a:lstStyle/>
          <a:p>
            <a:pPr eaLnBrk="1" hangingPunct="1"/>
            <a:r>
              <a:rPr lang="zh-CN" altLang="en-US" sz="3600">
                <a:solidFill>
                  <a:schemeClr val="accent6"/>
                </a:solidFill>
              </a:rPr>
              <a:t>自身连接（续）</a:t>
            </a:r>
            <a:endParaRPr lang="zh-CN" altLang="en-US" sz="3600">
              <a:solidFill>
                <a:schemeClr val="accent6"/>
              </a:solidFill>
            </a:endParaRPr>
          </a:p>
        </p:txBody>
      </p:sp>
      <p:sp>
        <p:nvSpPr>
          <p:cNvPr id="59395" name="Rectangle 3"/>
          <p:cNvSpPr>
            <a:spLocks noGrp="1" noChangeArrowheads="1"/>
          </p:cNvSpPr>
          <p:nvPr>
            <p:ph type="body" sz="half" idx="4294967295"/>
          </p:nvPr>
        </p:nvSpPr>
        <p:spPr>
          <a:xfrm>
            <a:off x="1981200" y="1828800"/>
            <a:ext cx="1849120" cy="592455"/>
          </a:xfrm>
          <a:solidFill>
            <a:schemeClr val="bg1"/>
          </a:solidFill>
        </p:spPr>
        <p:txBody>
          <a:bodyPr/>
          <a:lstStyle/>
          <a:p>
            <a:pPr eaLnBrk="1" hangingPunct="1">
              <a:buFont typeface="Wingdings" panose="05000000000000000000" pitchFamily="2" charset="2"/>
              <a:buNone/>
            </a:pPr>
            <a:r>
              <a:rPr lang="zh-CN" altLang="en-US"/>
              <a:t>查询结果：</a:t>
            </a:r>
            <a:endParaRPr lang="zh-CN" altLang="en-US"/>
          </a:p>
        </p:txBody>
      </p:sp>
      <p:graphicFrame>
        <p:nvGraphicFramePr>
          <p:cNvPr id="3" name="表格 2"/>
          <p:cNvGraphicFramePr>
            <a:graphicFrameLocks noGrp="1"/>
          </p:cNvGraphicFramePr>
          <p:nvPr/>
        </p:nvGraphicFramePr>
        <p:xfrm>
          <a:off x="3792538" y="2420938"/>
          <a:ext cx="3816350" cy="3313110"/>
        </p:xfrm>
        <a:graphic>
          <a:graphicData uri="http://schemas.openxmlformats.org/drawingml/2006/table">
            <a:tbl>
              <a:tblPr/>
              <a:tblGrid>
                <a:gridCol w="1908175"/>
                <a:gridCol w="1908175"/>
              </a:tblGrid>
              <a:tr h="662622">
                <a:tc>
                  <a:txBody>
                    <a:bodyPr/>
                    <a:lstStyle/>
                    <a:p>
                      <a:pPr algn="ctr"/>
                      <a:r>
                        <a:rPr lang="en-US" sz="2400" b="1" kern="100" baseline="0" dirty="0" err="1">
                          <a:effectLst/>
                          <a:latin typeface="Arial" panose="020B0604020202020204" pitchFamily="34" charset="0"/>
                          <a:ea typeface="宋体" panose="02010600030101010101" pitchFamily="2" charset="-122"/>
                        </a:rPr>
                        <a:t>Cno</a:t>
                      </a:r>
                      <a:endParaRPr lang="zh-CN" sz="2400" b="1" kern="100" baseline="0" dirty="0">
                        <a:effectLst/>
                        <a:latin typeface="Arial" panose="020B0604020202020204" pitchFamily="34" charset="0"/>
                        <a:ea typeface="宋体" panose="02010600030101010101" pitchFamily="2" charset="-122"/>
                      </a:endParaRPr>
                    </a:p>
                  </a:txBody>
                  <a:tcPr marL="68579" marR="68579" marT="0" marB="0" anchor="ctr">
                    <a:lnL>
                      <a:noFill/>
                    </a:lnL>
                    <a:lnR>
                      <a:noFill/>
                    </a:lnR>
                    <a:lnT>
                      <a:noFill/>
                    </a:lnT>
                    <a:lnB w="12700" cap="flat" cmpd="sng" algn="ctr">
                      <a:solidFill>
                        <a:srgbClr val="00B0F0"/>
                      </a:solidFill>
                      <a:prstDash val="solid"/>
                      <a:round/>
                      <a:headEnd type="none" w="med" len="med"/>
                      <a:tailEnd type="none" w="med" len="med"/>
                    </a:lnB>
                  </a:tcPr>
                </a:tc>
                <a:tc>
                  <a:txBody>
                    <a:bodyPr/>
                    <a:lstStyle/>
                    <a:p>
                      <a:pPr algn="ctr"/>
                      <a:r>
                        <a:rPr lang="en-US" sz="2400" b="1" kern="100" baseline="0" dirty="0" err="1">
                          <a:effectLst/>
                          <a:latin typeface="Arial" panose="020B0604020202020204" pitchFamily="34" charset="0"/>
                          <a:ea typeface="宋体" panose="02010600030101010101" pitchFamily="2" charset="-122"/>
                        </a:rPr>
                        <a:t>Cpno</a:t>
                      </a:r>
                      <a:endParaRPr lang="zh-CN" sz="2400" b="1" kern="100" baseline="0" dirty="0">
                        <a:effectLst/>
                        <a:latin typeface="Arial" panose="020B0604020202020204" pitchFamily="34" charset="0"/>
                        <a:ea typeface="宋体" panose="02010600030101010101" pitchFamily="2" charset="-122"/>
                      </a:endParaRPr>
                    </a:p>
                  </a:txBody>
                  <a:tcPr marL="68579" marR="68579" marT="0" marB="0" anchor="ctr">
                    <a:lnL>
                      <a:noFill/>
                    </a:lnL>
                    <a:lnR>
                      <a:noFill/>
                    </a:lnR>
                    <a:lnT>
                      <a:noFill/>
                    </a:lnT>
                    <a:lnB w="12700" cap="flat" cmpd="sng" algn="ctr">
                      <a:solidFill>
                        <a:srgbClr val="00B0F0"/>
                      </a:solidFill>
                      <a:prstDash val="solid"/>
                      <a:round/>
                      <a:headEnd type="none" w="med" len="med"/>
                      <a:tailEnd type="none" w="med" len="med"/>
                    </a:lnB>
                  </a:tcPr>
                </a:tc>
              </a:tr>
              <a:tr h="662622">
                <a:tc>
                  <a:txBody>
                    <a:bodyPr/>
                    <a:lstStyle/>
                    <a:p>
                      <a:pPr algn="ctr"/>
                      <a:r>
                        <a:rPr lang="en-US" sz="2400" b="1" kern="100" baseline="0" dirty="0">
                          <a:effectLst/>
                          <a:latin typeface="Arial" panose="020B0604020202020204" pitchFamily="34" charset="0"/>
                          <a:ea typeface="宋体" panose="02010600030101010101" pitchFamily="2" charset="-122"/>
                        </a:rPr>
                        <a:t>81003 </a:t>
                      </a:r>
                      <a:endParaRPr lang="zh-CN" sz="2400" b="1" kern="100" baseline="0" dirty="0">
                        <a:effectLst/>
                        <a:latin typeface="Arial" panose="020B0604020202020204" pitchFamily="34" charset="0"/>
                        <a:ea typeface="宋体" panose="02010600030101010101" pitchFamily="2" charset="-122"/>
                      </a:endParaRPr>
                    </a:p>
                  </a:txBody>
                  <a:tcPr marL="68579" marR="68579" marT="0" marB="0" anchor="ctr">
                    <a:lnL>
                      <a:noFill/>
                    </a:lnL>
                    <a:lnR>
                      <a:noFill/>
                    </a:lnR>
                    <a:lnT w="12700" cap="flat" cmpd="sng" algn="ctr">
                      <a:solidFill>
                        <a:srgbClr val="00B0F0"/>
                      </a:solidFill>
                      <a:prstDash val="solid"/>
                      <a:round/>
                      <a:headEnd type="none" w="med" len="med"/>
                      <a:tailEnd type="none" w="med" len="med"/>
                    </a:lnT>
                    <a:lnB>
                      <a:noFill/>
                    </a:lnB>
                  </a:tcPr>
                </a:tc>
                <a:tc>
                  <a:txBody>
                    <a:bodyPr/>
                    <a:lstStyle/>
                    <a:p>
                      <a:pPr algn="ctr"/>
                      <a:r>
                        <a:rPr lang="en-US" sz="2400" b="1" kern="100" baseline="0" dirty="0">
                          <a:effectLst/>
                          <a:latin typeface="Arial" panose="020B0604020202020204" pitchFamily="34" charset="0"/>
                          <a:ea typeface="宋体" panose="02010600030101010101" pitchFamily="2" charset="-122"/>
                        </a:rPr>
                        <a:t>81001</a:t>
                      </a:r>
                      <a:endParaRPr lang="zh-CN" sz="2400" b="1" kern="100" baseline="0" dirty="0">
                        <a:effectLst/>
                        <a:latin typeface="Arial" panose="020B0604020202020204" pitchFamily="34" charset="0"/>
                        <a:ea typeface="宋体" panose="02010600030101010101" pitchFamily="2" charset="-122"/>
                      </a:endParaRPr>
                    </a:p>
                  </a:txBody>
                  <a:tcPr marL="68579" marR="68579" marT="0" marB="0" anchor="ctr">
                    <a:lnL>
                      <a:noFill/>
                    </a:lnL>
                    <a:lnR>
                      <a:noFill/>
                    </a:lnR>
                    <a:lnT w="12700" cap="flat" cmpd="sng" algn="ctr">
                      <a:solidFill>
                        <a:srgbClr val="00B0F0"/>
                      </a:solidFill>
                      <a:prstDash val="solid"/>
                      <a:round/>
                      <a:headEnd type="none" w="med" len="med"/>
                      <a:tailEnd type="none" w="med" len="med"/>
                    </a:lnT>
                    <a:lnB>
                      <a:noFill/>
                    </a:lnB>
                  </a:tcPr>
                </a:tc>
              </a:tr>
              <a:tr h="662622">
                <a:tc>
                  <a:txBody>
                    <a:bodyPr/>
                    <a:lstStyle/>
                    <a:p>
                      <a:pPr algn="ctr"/>
                      <a:r>
                        <a:rPr lang="en-US" sz="2400" b="1" kern="100" baseline="0">
                          <a:effectLst/>
                          <a:latin typeface="Arial" panose="020B0604020202020204" pitchFamily="34" charset="0"/>
                          <a:ea typeface="宋体" panose="02010600030101010101" pitchFamily="2" charset="-122"/>
                        </a:rPr>
                        <a:t>81004</a:t>
                      </a:r>
                      <a:endParaRPr lang="zh-CN" sz="2400" b="1" kern="100" baseline="0">
                        <a:effectLst/>
                        <a:latin typeface="Arial" panose="020B0604020202020204" pitchFamily="34" charset="0"/>
                        <a:ea typeface="宋体" panose="02010600030101010101" pitchFamily="2" charset="-122"/>
                      </a:endParaRPr>
                    </a:p>
                  </a:txBody>
                  <a:tcPr marL="68579" marR="68579" marT="0" marB="0" anchor="ctr">
                    <a:lnL>
                      <a:noFill/>
                    </a:lnL>
                    <a:lnR>
                      <a:noFill/>
                    </a:lnR>
                    <a:lnT>
                      <a:noFill/>
                    </a:lnT>
                    <a:lnB>
                      <a:noFill/>
                    </a:lnB>
                  </a:tcPr>
                </a:tc>
                <a:tc>
                  <a:txBody>
                    <a:bodyPr/>
                    <a:lstStyle/>
                    <a:p>
                      <a:pPr algn="ctr"/>
                      <a:r>
                        <a:rPr lang="en-US" sz="2400" b="1" kern="100" baseline="0" dirty="0">
                          <a:effectLst/>
                          <a:latin typeface="Arial" panose="020B0604020202020204" pitchFamily="34" charset="0"/>
                          <a:ea typeface="宋体" panose="02010600030101010101" pitchFamily="2" charset="-122"/>
                        </a:rPr>
                        <a:t>81002</a:t>
                      </a:r>
                      <a:endParaRPr lang="zh-CN" sz="2400" b="1" kern="100" baseline="0" dirty="0">
                        <a:effectLst/>
                        <a:latin typeface="Arial" panose="020B0604020202020204" pitchFamily="34" charset="0"/>
                        <a:ea typeface="宋体" panose="02010600030101010101" pitchFamily="2" charset="-122"/>
                      </a:endParaRPr>
                    </a:p>
                  </a:txBody>
                  <a:tcPr marL="68579" marR="68579" marT="0" marB="0" anchor="ctr">
                    <a:lnL>
                      <a:noFill/>
                    </a:lnL>
                    <a:lnR>
                      <a:noFill/>
                    </a:lnR>
                    <a:lnT>
                      <a:noFill/>
                    </a:lnT>
                    <a:lnB>
                      <a:noFill/>
                    </a:lnB>
                  </a:tcPr>
                </a:tc>
              </a:tr>
              <a:tr h="662622">
                <a:tc>
                  <a:txBody>
                    <a:bodyPr/>
                    <a:lstStyle/>
                    <a:p>
                      <a:pPr algn="ctr"/>
                      <a:r>
                        <a:rPr lang="en-US" sz="2400" b="1" kern="100" baseline="0">
                          <a:effectLst/>
                          <a:latin typeface="Arial" panose="020B0604020202020204" pitchFamily="34" charset="0"/>
                          <a:ea typeface="宋体" panose="02010600030101010101" pitchFamily="2" charset="-122"/>
                        </a:rPr>
                        <a:t>82006</a:t>
                      </a:r>
                      <a:endParaRPr lang="zh-CN" sz="2400" b="1" kern="100" baseline="0">
                        <a:effectLst/>
                        <a:latin typeface="Arial" panose="020B0604020202020204" pitchFamily="34" charset="0"/>
                        <a:ea typeface="宋体" panose="02010600030101010101" pitchFamily="2" charset="-122"/>
                      </a:endParaRPr>
                    </a:p>
                  </a:txBody>
                  <a:tcPr marL="68579" marR="68579" marT="0" marB="0" anchor="ctr">
                    <a:lnL>
                      <a:noFill/>
                    </a:lnL>
                    <a:lnR>
                      <a:noFill/>
                    </a:lnR>
                    <a:lnT>
                      <a:noFill/>
                    </a:lnT>
                    <a:lnB>
                      <a:noFill/>
                    </a:lnB>
                  </a:tcPr>
                </a:tc>
                <a:tc>
                  <a:txBody>
                    <a:bodyPr/>
                    <a:lstStyle/>
                    <a:p>
                      <a:pPr algn="ctr"/>
                      <a:r>
                        <a:rPr lang="en-US" sz="2400" b="1" kern="100" baseline="0" dirty="0">
                          <a:effectLst/>
                          <a:latin typeface="Arial" panose="020B0604020202020204" pitchFamily="34" charset="0"/>
                          <a:ea typeface="宋体" panose="02010600030101010101" pitchFamily="2" charset="-122"/>
                        </a:rPr>
                        <a:t>81001</a:t>
                      </a:r>
                      <a:endParaRPr lang="zh-CN" sz="2400" b="1" kern="100" baseline="0" dirty="0">
                        <a:effectLst/>
                        <a:latin typeface="Arial" panose="020B0604020202020204" pitchFamily="34" charset="0"/>
                        <a:ea typeface="宋体" panose="02010600030101010101" pitchFamily="2" charset="-122"/>
                      </a:endParaRPr>
                    </a:p>
                  </a:txBody>
                  <a:tcPr marL="68579" marR="68579" marT="0" marB="0" anchor="ctr">
                    <a:lnL>
                      <a:noFill/>
                    </a:lnL>
                    <a:lnR>
                      <a:noFill/>
                    </a:lnR>
                    <a:lnT>
                      <a:noFill/>
                    </a:lnT>
                    <a:lnB>
                      <a:noFill/>
                    </a:lnB>
                  </a:tcPr>
                </a:tc>
              </a:tr>
              <a:tr h="662622">
                <a:tc>
                  <a:txBody>
                    <a:bodyPr/>
                    <a:lstStyle/>
                    <a:p>
                      <a:pPr algn="ctr"/>
                      <a:r>
                        <a:rPr lang="en-US" sz="2400" b="1" kern="100" baseline="0">
                          <a:effectLst/>
                          <a:latin typeface="Arial" panose="020B0604020202020204" pitchFamily="34" charset="0"/>
                          <a:ea typeface="宋体" panose="02010600030101010101" pitchFamily="2" charset="-122"/>
                        </a:rPr>
                        <a:t>81008</a:t>
                      </a:r>
                      <a:endParaRPr lang="zh-CN" sz="2400" b="1" kern="100" baseline="0">
                        <a:effectLst/>
                        <a:latin typeface="Arial" panose="020B0604020202020204" pitchFamily="34" charset="0"/>
                        <a:ea typeface="宋体" panose="02010600030101010101" pitchFamily="2" charset="-122"/>
                      </a:endParaRPr>
                    </a:p>
                  </a:txBody>
                  <a:tcPr marL="68579" marR="68579" marT="0" marB="0" anchor="ctr">
                    <a:lnL>
                      <a:noFill/>
                    </a:lnL>
                    <a:lnR>
                      <a:noFill/>
                    </a:lnR>
                    <a:lnT>
                      <a:noFill/>
                    </a:lnT>
                    <a:lnB>
                      <a:noFill/>
                    </a:lnB>
                  </a:tcPr>
                </a:tc>
                <a:tc>
                  <a:txBody>
                    <a:bodyPr/>
                    <a:lstStyle/>
                    <a:p>
                      <a:pPr algn="ctr"/>
                      <a:r>
                        <a:rPr lang="en-US" sz="2400" b="1" kern="100" baseline="0" dirty="0">
                          <a:effectLst/>
                          <a:latin typeface="Arial" panose="020B0604020202020204" pitchFamily="34" charset="0"/>
                          <a:ea typeface="宋体" panose="02010600030101010101" pitchFamily="2" charset="-122"/>
                        </a:rPr>
                        <a:t>81002</a:t>
                      </a:r>
                      <a:endParaRPr lang="zh-CN" sz="2400" b="1" kern="100" baseline="0" dirty="0">
                        <a:effectLst/>
                        <a:latin typeface="Arial" panose="020B0604020202020204" pitchFamily="34" charset="0"/>
                        <a:ea typeface="宋体" panose="02010600030101010101" pitchFamily="2" charset="-122"/>
                      </a:endParaRPr>
                    </a:p>
                  </a:txBody>
                  <a:tcPr marL="68579" marR="68579" marT="0" marB="0" anchor="ctr">
                    <a:lnL>
                      <a:noFill/>
                    </a:lnL>
                    <a:lnR>
                      <a:noFill/>
                    </a:lnR>
                    <a:lnT>
                      <a:noFill/>
                    </a:lnT>
                    <a:lnB>
                      <a:noFill/>
                    </a:lnB>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p:txBody>
          <a:bodyPr/>
          <a:lstStyle/>
          <a:p>
            <a:pPr eaLnBrk="1" hangingPunct="1"/>
            <a:r>
              <a:rPr lang="zh-CN" altLang="en-US" sz="3600">
                <a:solidFill>
                  <a:schemeClr val="accent6"/>
                </a:solidFill>
              </a:rPr>
              <a:t>连接查询（续）</a:t>
            </a:r>
            <a:endParaRPr lang="zh-CN" altLang="en-US" sz="3600">
              <a:solidFill>
                <a:schemeClr val="accent6"/>
              </a:solidFill>
            </a:endParaRPr>
          </a:p>
        </p:txBody>
      </p:sp>
      <p:sp>
        <p:nvSpPr>
          <p:cNvPr id="48131" name="Rectangle 3"/>
          <p:cNvSpPr>
            <a:spLocks noGrp="1" noChangeArrowheads="1"/>
          </p:cNvSpPr>
          <p:nvPr>
            <p:ph type="body" idx="4294967295"/>
          </p:nvPr>
        </p:nvSpPr>
        <p:spPr>
          <a:xfrm>
            <a:off x="330200" y="876935"/>
            <a:ext cx="11810365" cy="5494655"/>
          </a:xfrm>
          <a:solidFill>
            <a:schemeClr val="bg1"/>
          </a:solidFill>
        </p:spPr>
        <p:txBody>
          <a:bodyPr/>
          <a:lstStyle/>
          <a:p>
            <a:pPr lvl="1">
              <a:lnSpc>
                <a:spcPct val="150000"/>
              </a:lnSpc>
              <a:buNone/>
            </a:pPr>
            <a:r>
              <a:rPr lang="en-US" altLang="zh-CN" sz="3200" dirty="0"/>
              <a:t>1.</a:t>
            </a:r>
            <a:r>
              <a:rPr lang="zh-CN" altLang="en-US" sz="3200" dirty="0"/>
              <a:t>等值与非等值连接查询 </a:t>
            </a:r>
            <a:endParaRPr lang="zh-CN" altLang="en-US" sz="3200" dirty="0"/>
          </a:p>
          <a:p>
            <a:pPr lvl="1">
              <a:lnSpc>
                <a:spcPct val="150000"/>
              </a:lnSpc>
              <a:buFont typeface="Wingdings" panose="05000000000000000000" pitchFamily="2" charset="2"/>
              <a:buNone/>
            </a:pPr>
            <a:r>
              <a:rPr lang="en-US" altLang="zh-CN" sz="3200" dirty="0"/>
              <a:t>2.</a:t>
            </a:r>
            <a:r>
              <a:rPr lang="zh-CN" altLang="en-US" sz="3200" dirty="0"/>
              <a:t>自然连接查询</a:t>
            </a:r>
            <a:endParaRPr lang="zh-CN" altLang="en-US" sz="3200" dirty="0"/>
          </a:p>
          <a:p>
            <a:pPr lvl="1">
              <a:lnSpc>
                <a:spcPct val="150000"/>
              </a:lnSpc>
              <a:buNone/>
            </a:pPr>
            <a:r>
              <a:rPr lang="en-US" altLang="zh-CN" sz="3200" dirty="0"/>
              <a:t>3.</a:t>
            </a:r>
            <a:r>
              <a:rPr lang="zh-CN" altLang="en-US" sz="3200" dirty="0"/>
              <a:t>复合条件连接查询</a:t>
            </a:r>
            <a:endParaRPr lang="en-US" altLang="zh-CN" sz="3200" dirty="0"/>
          </a:p>
          <a:p>
            <a:pPr lvl="1">
              <a:lnSpc>
                <a:spcPct val="150000"/>
              </a:lnSpc>
              <a:buNone/>
            </a:pPr>
            <a:r>
              <a:rPr lang="en-US" altLang="zh-CN" sz="3200" dirty="0"/>
              <a:t>4.</a:t>
            </a:r>
            <a:r>
              <a:rPr lang="zh-CN" altLang="en-US" sz="3200" dirty="0"/>
              <a:t>自身连接查询</a:t>
            </a:r>
            <a:endParaRPr lang="en-US" altLang="zh-CN" sz="3200" dirty="0"/>
          </a:p>
          <a:p>
            <a:pPr lvl="1">
              <a:lnSpc>
                <a:spcPct val="150000"/>
              </a:lnSpc>
              <a:buNone/>
            </a:pPr>
            <a:r>
              <a:rPr lang="en-US" altLang="zh-CN" sz="3200" dirty="0">
                <a:solidFill>
                  <a:srgbClr val="7030A0"/>
                </a:solidFill>
              </a:rPr>
              <a:t>5.</a:t>
            </a:r>
            <a:r>
              <a:rPr lang="zh-CN" altLang="en-US" sz="3200" dirty="0">
                <a:solidFill>
                  <a:srgbClr val="7030A0"/>
                </a:solidFill>
              </a:rPr>
              <a:t>外连接查询</a:t>
            </a:r>
            <a:endParaRPr lang="en-US" altLang="zh-CN" sz="3200" dirty="0">
              <a:solidFill>
                <a:srgbClr val="7030A0"/>
              </a:solidFill>
            </a:endParaRPr>
          </a:p>
          <a:p>
            <a:pPr lvl="1">
              <a:lnSpc>
                <a:spcPct val="150000"/>
              </a:lnSpc>
              <a:buFont typeface="Wingdings" panose="05000000000000000000" pitchFamily="2" charset="2"/>
              <a:buNone/>
            </a:pPr>
            <a:r>
              <a:rPr lang="en-US" altLang="zh-CN" sz="3200" dirty="0"/>
              <a:t>6.</a:t>
            </a:r>
            <a:r>
              <a:rPr lang="zh-CN" altLang="en-US" sz="3200" dirty="0"/>
              <a:t>多表连接查询</a:t>
            </a:r>
            <a:endParaRPr lang="en-US" altLang="zh-CN" sz="3200" dirty="0"/>
          </a:p>
          <a:p>
            <a:pPr lvl="1">
              <a:lnSpc>
                <a:spcPct val="150000"/>
              </a:lnSpc>
              <a:buFont typeface="Wingdings" panose="05000000000000000000" pitchFamily="2" charset="2"/>
              <a:buNone/>
            </a:pPr>
            <a:endParaRPr lang="zh-CN" altLang="en-US" sz="3200" dirty="0"/>
          </a:p>
          <a:p>
            <a:pPr lvl="1">
              <a:buFont typeface="Wingdings" panose="05000000000000000000" pitchFamily="2" charset="2"/>
              <a:buNone/>
            </a:pPr>
            <a:endParaRPr lang="en-US" altLang="zh-CN" sz="32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p:txBody>
          <a:bodyPr/>
          <a:lstStyle/>
          <a:p>
            <a:pPr eaLnBrk="1" hangingPunct="1"/>
            <a:r>
              <a:rPr lang="en-US" altLang="zh-CN" sz="3600" dirty="0">
                <a:solidFill>
                  <a:schemeClr val="accent6"/>
                </a:solidFill>
              </a:rPr>
              <a:t>5. </a:t>
            </a:r>
            <a:r>
              <a:rPr lang="zh-CN" altLang="en-US" sz="3600" dirty="0">
                <a:solidFill>
                  <a:schemeClr val="accent6"/>
                </a:solidFill>
              </a:rPr>
              <a:t>外连接查询</a:t>
            </a:r>
            <a:endParaRPr lang="zh-CN" altLang="en-US" sz="3600" dirty="0">
              <a:solidFill>
                <a:schemeClr val="accent6"/>
              </a:solidFill>
            </a:endParaRPr>
          </a:p>
        </p:txBody>
      </p:sp>
      <p:sp>
        <p:nvSpPr>
          <p:cNvPr id="61443" name="Rectangle 3"/>
          <p:cNvSpPr>
            <a:spLocks noGrp="1" noChangeArrowheads="1"/>
          </p:cNvSpPr>
          <p:nvPr>
            <p:ph type="body" idx="4294967295"/>
          </p:nvPr>
        </p:nvSpPr>
        <p:spPr>
          <a:xfrm>
            <a:off x="103505" y="836930"/>
            <a:ext cx="11764645" cy="5563870"/>
          </a:xfrm>
          <a:solidFill>
            <a:schemeClr val="bg1"/>
          </a:solidFill>
        </p:spPr>
        <p:txBody>
          <a:bodyPr/>
          <a:lstStyle/>
          <a:p>
            <a:pPr algn="just" eaLnBrk="1" hangingPunct="1">
              <a:lnSpc>
                <a:spcPct val="120000"/>
              </a:lnSpc>
              <a:spcBef>
                <a:spcPct val="0"/>
              </a:spcBef>
            </a:pPr>
            <a:r>
              <a:rPr lang="zh-CN" altLang="en-US" sz="3200" dirty="0"/>
              <a:t>外连接与普通连接的区别</a:t>
            </a:r>
            <a:endParaRPr lang="zh-CN" altLang="en-US" sz="3200" dirty="0"/>
          </a:p>
          <a:p>
            <a:pPr lvl="1" algn="just" eaLnBrk="1" hangingPunct="1">
              <a:lnSpc>
                <a:spcPct val="120000"/>
              </a:lnSpc>
              <a:spcBef>
                <a:spcPct val="0"/>
              </a:spcBef>
            </a:pPr>
            <a:r>
              <a:rPr lang="zh-CN" altLang="en-US" sz="3200" dirty="0"/>
              <a:t>普通连接操作只输出满足连接条件的元组</a:t>
            </a:r>
            <a:endParaRPr lang="zh-CN" altLang="en-US" sz="3200" dirty="0"/>
          </a:p>
          <a:p>
            <a:pPr lvl="1" eaLnBrk="1" hangingPunct="1">
              <a:lnSpc>
                <a:spcPct val="120000"/>
              </a:lnSpc>
              <a:spcBef>
                <a:spcPct val="0"/>
              </a:spcBef>
            </a:pPr>
            <a:r>
              <a:rPr lang="zh-CN" altLang="en-US" sz="3200" dirty="0"/>
              <a:t>外连接操作以指定表为连接主体，将主体表中不满足连接条件的元组一并输出</a:t>
            </a:r>
            <a:endParaRPr lang="zh-CN" altLang="en-US" sz="3200" dirty="0"/>
          </a:p>
          <a:p>
            <a:pPr lvl="1" algn="just" eaLnBrk="1" hangingPunct="1">
              <a:lnSpc>
                <a:spcPct val="120000"/>
              </a:lnSpc>
              <a:spcBef>
                <a:spcPct val="0"/>
              </a:spcBef>
            </a:pPr>
            <a:r>
              <a:rPr lang="en-US" altLang="zh-CN" sz="3200" dirty="0"/>
              <a:t> </a:t>
            </a:r>
            <a:r>
              <a:rPr lang="zh-CN" altLang="en-US" sz="3200" dirty="0">
                <a:solidFill>
                  <a:srgbClr val="FF0000"/>
                </a:solidFill>
              </a:rPr>
              <a:t>左外连接</a:t>
            </a:r>
            <a:endParaRPr lang="zh-CN" altLang="en-US" sz="3200" dirty="0"/>
          </a:p>
          <a:p>
            <a:pPr lvl="2" algn="just" eaLnBrk="1" hangingPunct="1">
              <a:lnSpc>
                <a:spcPct val="120000"/>
              </a:lnSpc>
              <a:spcBef>
                <a:spcPct val="0"/>
              </a:spcBef>
              <a:buSzPct val="87000"/>
              <a:buFont typeface="Wingdings" panose="05000000000000000000" pitchFamily="2" charset="2"/>
              <a:buChar char="l"/>
            </a:pPr>
            <a:r>
              <a:rPr lang="zh-CN" altLang="en-US" sz="3200" dirty="0"/>
              <a:t>列出左边关系中所有的元组 </a:t>
            </a:r>
            <a:endParaRPr lang="zh-CN" altLang="en-US" sz="3200" dirty="0"/>
          </a:p>
          <a:p>
            <a:pPr lvl="1" algn="just" eaLnBrk="1" hangingPunct="1">
              <a:lnSpc>
                <a:spcPct val="120000"/>
              </a:lnSpc>
              <a:spcBef>
                <a:spcPct val="0"/>
              </a:spcBef>
            </a:pPr>
            <a:r>
              <a:rPr lang="zh-CN" altLang="en-US" sz="3200" dirty="0"/>
              <a:t> </a:t>
            </a:r>
            <a:r>
              <a:rPr lang="zh-CN" altLang="en-US" sz="3200" dirty="0">
                <a:solidFill>
                  <a:srgbClr val="FF0000"/>
                </a:solidFill>
              </a:rPr>
              <a:t>右外连接</a:t>
            </a:r>
            <a:endParaRPr lang="zh-CN" altLang="en-US" sz="3200" dirty="0"/>
          </a:p>
          <a:p>
            <a:pPr lvl="2" algn="just" eaLnBrk="1" hangingPunct="1">
              <a:lnSpc>
                <a:spcPct val="120000"/>
              </a:lnSpc>
              <a:spcBef>
                <a:spcPct val="0"/>
              </a:spcBef>
              <a:buSzPct val="87000"/>
              <a:buFont typeface="Wingdings" panose="05000000000000000000" pitchFamily="2" charset="2"/>
              <a:buChar char="l"/>
            </a:pPr>
            <a:r>
              <a:rPr lang="zh-CN" altLang="en-US" sz="3200" dirty="0"/>
              <a:t>列出右边关系中所有的元组 </a:t>
            </a:r>
            <a:endParaRPr lang="zh-CN" altLang="en-US" sz="3200" dirty="0"/>
          </a:p>
          <a:p>
            <a:pPr eaLnBrk="1" hangingPunct="1">
              <a:lnSpc>
                <a:spcPct val="90000"/>
              </a:lnSpc>
              <a:buFont typeface="Wingdings" panose="05000000000000000000" pitchFamily="2" charset="2"/>
              <a:buNone/>
            </a:pPr>
            <a:r>
              <a:rPr lang="zh-CN" altLang="en-US" sz="3200" dirty="0"/>
              <a:t>    </a:t>
            </a:r>
            <a:endParaRPr lang="zh-CN" altLang="en-US" sz="32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p:txBody>
          <a:bodyPr/>
          <a:lstStyle/>
          <a:p>
            <a:pPr eaLnBrk="1" hangingPunct="1"/>
            <a:r>
              <a:rPr lang="zh-CN" altLang="en-US" sz="3600" dirty="0">
                <a:solidFill>
                  <a:schemeClr val="accent6"/>
                </a:solidFill>
              </a:rPr>
              <a:t>外连接查询（续）</a:t>
            </a:r>
            <a:endParaRPr lang="zh-CN" altLang="en-US" sz="3600" dirty="0">
              <a:solidFill>
                <a:schemeClr val="accent6"/>
              </a:solidFill>
            </a:endParaRPr>
          </a:p>
        </p:txBody>
      </p:sp>
      <p:sp>
        <p:nvSpPr>
          <p:cNvPr id="23555" name="Rectangle 3"/>
          <p:cNvSpPr>
            <a:spLocks noGrp="1" noChangeArrowheads="1"/>
          </p:cNvSpPr>
          <p:nvPr>
            <p:ph type="body" idx="4294967295"/>
          </p:nvPr>
        </p:nvSpPr>
        <p:spPr>
          <a:xfrm>
            <a:off x="76200" y="815975"/>
            <a:ext cx="11805285" cy="5556885"/>
          </a:xfrm>
          <a:solidFill>
            <a:schemeClr val="bg1"/>
          </a:solidFill>
        </p:spPr>
        <p:txBody>
          <a:bodyPr/>
          <a:lstStyle/>
          <a:p>
            <a:pPr indent="0" algn="just">
              <a:lnSpc>
                <a:spcPct val="150000"/>
              </a:lnSpc>
              <a:spcBef>
                <a:spcPct val="0"/>
              </a:spcBef>
              <a:buNone/>
            </a:pPr>
            <a:r>
              <a:rPr lang="en-US" altLang="zh-CN" sz="3200" dirty="0"/>
              <a:t>[</a:t>
            </a:r>
            <a:r>
              <a:rPr lang="zh-CN" altLang="en-US" sz="3200" dirty="0"/>
              <a:t>例</a:t>
            </a:r>
            <a:r>
              <a:rPr lang="en-US" altLang="zh-CN" sz="3200" dirty="0"/>
              <a:t>3.55]</a:t>
            </a:r>
            <a:r>
              <a:rPr lang="zh-CN" altLang="zh-CN" sz="3200" dirty="0"/>
              <a:t>想以</a:t>
            </a:r>
            <a:r>
              <a:rPr lang="en-US" altLang="zh-CN" sz="3200" dirty="0"/>
              <a:t>Student</a:t>
            </a:r>
            <a:r>
              <a:rPr lang="zh-CN" altLang="zh-CN" sz="3200" dirty="0"/>
              <a:t>表为主体列出每个学生的基本情况及其选课情况，若某个学生没有选课，则只输出其基本情况的数据，而把选课信息填为空值</a:t>
            </a:r>
            <a:r>
              <a:rPr lang="en-US" altLang="zh-CN" sz="3200" dirty="0"/>
              <a:t>NULL</a:t>
            </a:r>
            <a:endParaRPr lang="en-US" altLang="zh-CN" sz="3200" dirty="0"/>
          </a:p>
          <a:p>
            <a:pPr indent="0" algn="just">
              <a:lnSpc>
                <a:spcPct val="150000"/>
              </a:lnSpc>
              <a:spcBef>
                <a:spcPct val="0"/>
              </a:spcBef>
              <a:buNone/>
            </a:pPr>
            <a:endParaRPr lang="zh-CN" altLang="zh-CN" dirty="0"/>
          </a:p>
          <a:p>
            <a:pPr indent="0" algn="just">
              <a:lnSpc>
                <a:spcPct val="150000"/>
              </a:lnSpc>
              <a:spcBef>
                <a:spcPct val="0"/>
              </a:spcBef>
              <a:buNone/>
            </a:pPr>
            <a:r>
              <a:rPr lang="en-US" altLang="zh-CN" dirty="0"/>
              <a:t>SELECT </a:t>
            </a:r>
            <a:r>
              <a:rPr lang="en-US" altLang="zh-CN" dirty="0" err="1"/>
              <a:t>Student.Sno,Sname,Ssex,Sbirthdate,Smajor,Cno,Grade</a:t>
            </a:r>
            <a:endParaRPr lang="zh-CN" altLang="zh-CN" dirty="0"/>
          </a:p>
          <a:p>
            <a:pPr indent="0" algn="just">
              <a:lnSpc>
                <a:spcPct val="150000"/>
              </a:lnSpc>
              <a:spcBef>
                <a:spcPct val="0"/>
              </a:spcBef>
              <a:buNone/>
            </a:pPr>
            <a:r>
              <a:rPr lang="en-US" altLang="zh-CN" dirty="0"/>
              <a:t>FROM </a:t>
            </a:r>
            <a:r>
              <a:rPr lang="en-US" altLang="zh-CN" dirty="0">
                <a:solidFill>
                  <a:srgbClr val="000000"/>
                </a:solidFill>
              </a:rPr>
              <a:t>Student LEFT OUTER JOIN SC ON (</a:t>
            </a:r>
            <a:r>
              <a:rPr lang="en-US" altLang="zh-CN" dirty="0" err="1">
                <a:solidFill>
                  <a:srgbClr val="000000"/>
                </a:solidFill>
              </a:rPr>
              <a:t>Student.Sno</a:t>
            </a:r>
            <a:r>
              <a:rPr lang="en-US" altLang="zh-CN" dirty="0">
                <a:solidFill>
                  <a:srgbClr val="000000"/>
                </a:solidFill>
              </a:rPr>
              <a:t>=</a:t>
            </a:r>
            <a:r>
              <a:rPr lang="en-US" altLang="zh-CN" dirty="0" err="1">
                <a:solidFill>
                  <a:srgbClr val="000000"/>
                </a:solidFill>
              </a:rPr>
              <a:t>SC.Sno</a:t>
            </a:r>
            <a:r>
              <a:rPr lang="en-US" altLang="zh-CN" dirty="0">
                <a:solidFill>
                  <a:srgbClr val="000000"/>
                </a:solidFill>
              </a:rPr>
              <a:t>);</a:t>
            </a:r>
            <a:endParaRPr lang="zh-CN" altLang="zh-CN" dirty="0"/>
          </a:p>
          <a:p>
            <a:pPr indent="0" eaLnBrk="1" hangingPunct="1">
              <a:lnSpc>
                <a:spcPct val="90000"/>
              </a:lnSpc>
              <a:buNone/>
            </a:pPr>
            <a:r>
              <a:rPr lang="zh-CN" altLang="en-US" dirty="0"/>
              <a:t>    </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pPr eaLnBrk="1" hangingPunct="1"/>
            <a:r>
              <a:rPr lang="en-US" altLang="zh-CN" sz="3600">
                <a:solidFill>
                  <a:schemeClr val="accent6"/>
                </a:solidFill>
              </a:rPr>
              <a:t>3.3.1  </a:t>
            </a:r>
            <a:r>
              <a:rPr lang="zh-CN" altLang="en-US" sz="3600">
                <a:solidFill>
                  <a:schemeClr val="accent6"/>
                </a:solidFill>
              </a:rPr>
              <a:t>单表查询 </a:t>
            </a:r>
            <a:endParaRPr lang="zh-CN" altLang="en-US" sz="3600">
              <a:solidFill>
                <a:schemeClr val="accent6"/>
              </a:solidFill>
            </a:endParaRPr>
          </a:p>
        </p:txBody>
      </p:sp>
      <p:sp>
        <p:nvSpPr>
          <p:cNvPr id="10243" name="Rectangle 3"/>
          <p:cNvSpPr>
            <a:spLocks noGrp="1" noChangeArrowheads="1"/>
          </p:cNvSpPr>
          <p:nvPr>
            <p:ph type="body" idx="4294967295"/>
          </p:nvPr>
        </p:nvSpPr>
        <p:spPr>
          <a:xfrm>
            <a:off x="609600" y="866140"/>
            <a:ext cx="11566525" cy="5457825"/>
          </a:xfrm>
          <a:solidFill>
            <a:schemeClr val="bg1"/>
          </a:solidFill>
        </p:spPr>
        <p:txBody>
          <a:bodyPr/>
          <a:lstStyle/>
          <a:p>
            <a:pPr algn="just" eaLnBrk="1" hangingPunct="1">
              <a:lnSpc>
                <a:spcPct val="130000"/>
              </a:lnSpc>
            </a:pPr>
            <a:r>
              <a:rPr lang="zh-CN" altLang="en-US" sz="3200" dirty="0"/>
              <a:t>查询仅涉及一个表</a:t>
            </a:r>
            <a:endParaRPr lang="zh-CN" altLang="en-US" sz="3200" dirty="0"/>
          </a:p>
          <a:p>
            <a:pPr lvl="1" algn="just" eaLnBrk="1" hangingPunct="1">
              <a:lnSpc>
                <a:spcPct val="160000"/>
              </a:lnSpc>
              <a:buFont typeface="Wingdings" panose="05000000000000000000" pitchFamily="2" charset="2"/>
              <a:buNone/>
            </a:pPr>
            <a:r>
              <a:rPr lang="en-US" altLang="zh-CN" sz="3200" dirty="0">
                <a:solidFill>
                  <a:srgbClr val="7030A0"/>
                </a:solidFill>
              </a:rPr>
              <a:t>1.</a:t>
            </a:r>
            <a:r>
              <a:rPr lang="zh-CN" altLang="en-US" sz="3200" dirty="0">
                <a:solidFill>
                  <a:srgbClr val="7030A0"/>
                </a:solidFill>
              </a:rPr>
              <a:t>选择表中的若干列</a:t>
            </a:r>
            <a:endParaRPr lang="zh-CN" altLang="en-US" sz="3200" dirty="0">
              <a:solidFill>
                <a:srgbClr val="7030A0"/>
              </a:solidFill>
            </a:endParaRPr>
          </a:p>
          <a:p>
            <a:pPr lvl="1" algn="just" eaLnBrk="1" hangingPunct="1">
              <a:lnSpc>
                <a:spcPct val="160000"/>
              </a:lnSpc>
              <a:buFont typeface="Wingdings" panose="05000000000000000000" pitchFamily="2" charset="2"/>
              <a:buNone/>
            </a:pPr>
            <a:r>
              <a:rPr lang="en-US" altLang="zh-CN" sz="3200" dirty="0"/>
              <a:t>2.</a:t>
            </a:r>
            <a:r>
              <a:rPr lang="zh-CN" altLang="en-US" sz="3200" dirty="0"/>
              <a:t>选择表中的若干元组</a:t>
            </a:r>
            <a:endParaRPr lang="zh-CN" altLang="en-US" sz="3200" dirty="0"/>
          </a:p>
          <a:p>
            <a:pPr lvl="1" algn="just" eaLnBrk="1" hangingPunct="1">
              <a:lnSpc>
                <a:spcPct val="160000"/>
              </a:lnSpc>
              <a:buFont typeface="Wingdings" panose="05000000000000000000" pitchFamily="2" charset="2"/>
              <a:buNone/>
            </a:pPr>
            <a:r>
              <a:rPr lang="en-US" altLang="zh-CN" sz="3200" dirty="0"/>
              <a:t>3.ORDER BY</a:t>
            </a:r>
            <a:r>
              <a:rPr lang="zh-CN" altLang="en-US" sz="3200" dirty="0"/>
              <a:t>子句</a:t>
            </a:r>
            <a:endParaRPr lang="zh-CN" altLang="en-US" sz="3200" dirty="0"/>
          </a:p>
          <a:p>
            <a:pPr lvl="1" algn="just" eaLnBrk="1" hangingPunct="1">
              <a:lnSpc>
                <a:spcPct val="160000"/>
              </a:lnSpc>
              <a:buFont typeface="Wingdings" panose="05000000000000000000" pitchFamily="2" charset="2"/>
              <a:buNone/>
            </a:pPr>
            <a:r>
              <a:rPr lang="en-US" altLang="zh-CN" sz="3200" dirty="0"/>
              <a:t>4.</a:t>
            </a:r>
            <a:r>
              <a:rPr lang="zh-CN" altLang="en-US" sz="3200" dirty="0"/>
              <a:t>聚集函数</a:t>
            </a:r>
            <a:endParaRPr lang="zh-CN" altLang="en-US" sz="3200" dirty="0"/>
          </a:p>
          <a:p>
            <a:pPr lvl="1" algn="just" eaLnBrk="1" hangingPunct="1">
              <a:lnSpc>
                <a:spcPct val="160000"/>
              </a:lnSpc>
              <a:buFont typeface="Wingdings" panose="05000000000000000000" pitchFamily="2" charset="2"/>
              <a:buNone/>
            </a:pPr>
            <a:r>
              <a:rPr lang="en-US" altLang="zh-CN" sz="3200" dirty="0"/>
              <a:t>5.GROUP BY</a:t>
            </a:r>
            <a:r>
              <a:rPr lang="zh-CN" altLang="en-US" sz="3200" dirty="0"/>
              <a:t>子句</a:t>
            </a:r>
            <a:endParaRPr lang="en-US" altLang="zh-CN" sz="3200" dirty="0"/>
          </a:p>
          <a:p>
            <a:pPr lvl="1" algn="just" eaLnBrk="1" hangingPunct="1">
              <a:lnSpc>
                <a:spcPct val="160000"/>
              </a:lnSpc>
              <a:buFont typeface="Wingdings" panose="05000000000000000000" pitchFamily="2" charset="2"/>
              <a:buNone/>
            </a:pPr>
            <a:r>
              <a:rPr lang="en-US" altLang="zh-CN" sz="3200" dirty="0"/>
              <a:t>6.LIMIT</a:t>
            </a:r>
            <a:r>
              <a:rPr lang="zh-CN" altLang="zh-CN" sz="3200" dirty="0"/>
              <a:t>子句</a:t>
            </a:r>
            <a:endParaRPr lang="zh-CN" altLang="en-US" sz="32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p:txBody>
          <a:bodyPr/>
          <a:lstStyle/>
          <a:p>
            <a:pPr eaLnBrk="1" hangingPunct="1"/>
            <a:r>
              <a:rPr lang="zh-CN" altLang="en-US" sz="3600" dirty="0">
                <a:solidFill>
                  <a:schemeClr val="accent6"/>
                </a:solidFill>
              </a:rPr>
              <a:t>外连接查询（续）</a:t>
            </a:r>
            <a:endParaRPr lang="zh-CN" altLang="en-US" sz="3600" dirty="0">
              <a:solidFill>
                <a:schemeClr val="accent6"/>
              </a:solidFill>
            </a:endParaRPr>
          </a:p>
        </p:txBody>
      </p:sp>
      <p:sp>
        <p:nvSpPr>
          <p:cNvPr id="23555" name="Rectangle 3"/>
          <p:cNvSpPr>
            <a:spLocks noGrp="1" noChangeArrowheads="1"/>
          </p:cNvSpPr>
          <p:nvPr>
            <p:ph type="body" idx="4294967295"/>
          </p:nvPr>
        </p:nvSpPr>
        <p:spPr>
          <a:xfrm>
            <a:off x="1703389" y="981075"/>
            <a:ext cx="9145587" cy="5111750"/>
          </a:xfrm>
        </p:spPr>
        <p:txBody>
          <a:bodyPr/>
          <a:lstStyle/>
          <a:p>
            <a:pPr indent="0" algn="just">
              <a:buNone/>
            </a:pPr>
            <a:r>
              <a:rPr lang="zh-CN" altLang="zh-CN" sz="2400">
                <a:latin typeface="Times New Roman" panose="02020603050405020304" pitchFamily="18" charset="0"/>
              </a:rPr>
              <a:t>执行结果如下：</a:t>
            </a:r>
            <a:endParaRPr lang="zh-CN" altLang="zh-CN" sz="2400">
              <a:latin typeface="Times New Roman" panose="02020603050405020304" pitchFamily="18" charset="0"/>
            </a:endParaRPr>
          </a:p>
          <a:p>
            <a:pPr indent="0" eaLnBrk="1" hangingPunct="1">
              <a:lnSpc>
                <a:spcPct val="90000"/>
              </a:lnSpc>
              <a:buNone/>
            </a:pPr>
            <a:r>
              <a:rPr lang="zh-CN" altLang="en-US" sz="2400"/>
              <a:t>    </a:t>
            </a:r>
            <a:endParaRPr lang="zh-CN" altLang="en-US" sz="2400"/>
          </a:p>
        </p:txBody>
      </p:sp>
      <p:graphicFrame>
        <p:nvGraphicFramePr>
          <p:cNvPr id="2" name="表格 1"/>
          <p:cNvGraphicFramePr>
            <a:graphicFrameLocks noGrp="1"/>
          </p:cNvGraphicFramePr>
          <p:nvPr>
            <p:custDataLst>
              <p:tags r:id="rId1"/>
            </p:custDataLst>
          </p:nvPr>
        </p:nvGraphicFramePr>
        <p:xfrm>
          <a:off x="695325" y="1350645"/>
          <a:ext cx="11184890" cy="7743190"/>
        </p:xfrm>
        <a:graphic>
          <a:graphicData uri="http://schemas.openxmlformats.org/drawingml/2006/table">
            <a:tbl>
              <a:tblPr/>
              <a:tblGrid>
                <a:gridCol w="1920875"/>
                <a:gridCol w="1217930"/>
                <a:gridCol w="963295"/>
                <a:gridCol w="1610995"/>
                <a:gridCol w="2608580"/>
                <a:gridCol w="1577340"/>
                <a:gridCol w="1285875"/>
              </a:tblGrid>
              <a:tr h="553085">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a:ln>
                            <a:noFill/>
                          </a:ln>
                          <a:solidFill>
                            <a:srgbClr val="000000"/>
                          </a:solidFill>
                          <a:effectLst/>
                          <a:latin typeface="Arila"/>
                          <a:ea typeface="宋体" panose="02010600030101010101" pitchFamily="2" charset="-122"/>
                        </a:rPr>
                        <a:t>Student.Sno</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a:ln>
                            <a:noFill/>
                          </a:ln>
                          <a:solidFill>
                            <a:srgbClr val="000000"/>
                          </a:solidFill>
                          <a:effectLst/>
                          <a:latin typeface="Arila"/>
                          <a:ea typeface="宋体" panose="02010600030101010101" pitchFamily="2" charset="-122"/>
                        </a:rPr>
                        <a:t>Sname</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Arila"/>
                          <a:ea typeface="宋体" panose="02010600030101010101" pitchFamily="2" charset="-122"/>
                        </a:rPr>
                        <a:t>Ssex</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Arila"/>
                          <a:ea typeface="宋体" panose="02010600030101010101" pitchFamily="2" charset="-122"/>
                        </a:rPr>
                        <a:t>Sbirthdate</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Arila"/>
                          <a:ea typeface="宋体" panose="02010600030101010101" pitchFamily="2" charset="-122"/>
                        </a:rPr>
                        <a:t>Smajor</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a:ln>
                            <a:noFill/>
                          </a:ln>
                          <a:solidFill>
                            <a:srgbClr val="000000"/>
                          </a:solidFill>
                          <a:effectLst/>
                          <a:latin typeface="Arila"/>
                          <a:ea typeface="宋体" panose="02010600030101010101" pitchFamily="2" charset="-122"/>
                        </a:rPr>
                        <a:t>Cno</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Arila"/>
                          <a:ea typeface="宋体" panose="02010600030101010101" pitchFamily="2" charset="-122"/>
                        </a:rPr>
                        <a:t>Grade</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553085">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00"/>
                          </a:solidFill>
                          <a:effectLst/>
                          <a:latin typeface="Arila"/>
                          <a:ea typeface="宋体" panose="02010600030101010101" pitchFamily="2" charset="-122"/>
                        </a:rPr>
                        <a:t>20180001</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dirty="0">
                          <a:ln>
                            <a:noFill/>
                          </a:ln>
                          <a:solidFill>
                            <a:srgbClr val="000000"/>
                          </a:solidFill>
                          <a:effectLst/>
                          <a:latin typeface="Arila"/>
                          <a:ea typeface="宋体" panose="02010600030101010101" pitchFamily="2" charset="-122"/>
                        </a:rPr>
                        <a:t>李勇</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a:ln>
                            <a:noFill/>
                          </a:ln>
                          <a:solidFill>
                            <a:srgbClr val="000000"/>
                          </a:solidFill>
                          <a:effectLst/>
                          <a:latin typeface="Arila"/>
                          <a:ea typeface="宋体" panose="02010600030101010101" pitchFamily="2" charset="-122"/>
                        </a:rPr>
                        <a:t>男</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Arila"/>
                          <a:ea typeface="宋体" panose="02010600030101010101" pitchFamily="2" charset="-122"/>
                        </a:rPr>
                        <a:t>2000-3-8</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anose="05000000000000000000"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信息安全</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Arila"/>
                          <a:ea typeface="宋体" panose="02010600030101010101" pitchFamily="2" charset="-122"/>
                        </a:rPr>
                        <a:t>81001</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Arila"/>
                          <a:ea typeface="宋体" panose="02010600030101010101" pitchFamily="2" charset="-122"/>
                        </a:rPr>
                        <a:t>85</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553085">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Arila"/>
                          <a:ea typeface="宋体" panose="02010600030101010101" pitchFamily="2" charset="-122"/>
                        </a:rPr>
                        <a:t>20180001</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dirty="0">
                          <a:ln>
                            <a:noFill/>
                          </a:ln>
                          <a:solidFill>
                            <a:srgbClr val="000000"/>
                          </a:solidFill>
                          <a:effectLst/>
                          <a:latin typeface="Arila"/>
                          <a:ea typeface="宋体" panose="02010600030101010101" pitchFamily="2" charset="-122"/>
                        </a:rPr>
                        <a:t>李勇</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a:ln>
                            <a:noFill/>
                          </a:ln>
                          <a:solidFill>
                            <a:srgbClr val="000000"/>
                          </a:solidFill>
                          <a:effectLst/>
                          <a:latin typeface="Arila"/>
                          <a:ea typeface="宋体" panose="02010600030101010101" pitchFamily="2" charset="-122"/>
                        </a:rPr>
                        <a:t>男</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Arila"/>
                          <a:ea typeface="宋体" panose="02010600030101010101" pitchFamily="2" charset="-122"/>
                        </a:rPr>
                        <a:t>2000-3-8</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anose="05000000000000000000"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信息安全</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Arila"/>
                          <a:ea typeface="宋体" panose="02010600030101010101" pitchFamily="2" charset="-122"/>
                        </a:rPr>
                        <a:t>81002</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Arila"/>
                          <a:ea typeface="宋体" panose="02010600030101010101" pitchFamily="2" charset="-122"/>
                        </a:rPr>
                        <a:t>96</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553085">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Arila"/>
                          <a:ea typeface="宋体" panose="02010600030101010101" pitchFamily="2" charset="-122"/>
                        </a:rPr>
                        <a:t>20180001</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dirty="0">
                          <a:ln>
                            <a:noFill/>
                          </a:ln>
                          <a:solidFill>
                            <a:srgbClr val="000000"/>
                          </a:solidFill>
                          <a:effectLst/>
                          <a:latin typeface="Arila"/>
                          <a:ea typeface="宋体" panose="02010600030101010101" pitchFamily="2" charset="-122"/>
                        </a:rPr>
                        <a:t>李勇</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dirty="0">
                          <a:ln>
                            <a:noFill/>
                          </a:ln>
                          <a:solidFill>
                            <a:srgbClr val="000000"/>
                          </a:solidFill>
                          <a:effectLst/>
                          <a:latin typeface="Arila"/>
                          <a:ea typeface="宋体" panose="02010600030101010101" pitchFamily="2" charset="-122"/>
                        </a:rPr>
                        <a:t>男</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Arila"/>
                          <a:ea typeface="宋体" panose="02010600030101010101" pitchFamily="2" charset="-122"/>
                        </a:rPr>
                        <a:t>2000-3-8</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anose="05000000000000000000"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信息安全</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Arila"/>
                          <a:ea typeface="宋体" panose="02010600030101010101" pitchFamily="2" charset="-122"/>
                        </a:rPr>
                        <a:t>81003</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Arila"/>
                          <a:ea typeface="宋体" panose="02010600030101010101" pitchFamily="2" charset="-122"/>
                        </a:rPr>
                        <a:t>87</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553085">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Arila"/>
                          <a:ea typeface="宋体" panose="02010600030101010101" pitchFamily="2" charset="-122"/>
                        </a:rPr>
                        <a:t>。。</a:t>
                      </a:r>
                      <a:r>
                        <a:rPr kumimoji="0" lang="zh-CN" altLang="en-US" sz="1800" b="1" i="0" u="none" strike="noStrike" cap="none" normalizeH="0" baseline="0">
                          <a:ln>
                            <a:noFill/>
                          </a:ln>
                          <a:solidFill>
                            <a:srgbClr val="000000"/>
                          </a:solidFill>
                          <a:effectLst/>
                          <a:latin typeface="Arila"/>
                          <a:ea typeface="宋体" panose="02010600030101010101" pitchFamily="2" charset="-122"/>
                        </a:rPr>
                        <a:t>。</a:t>
                      </a:r>
                      <a:endParaRPr kumimoji="0" lang="zh-CN" altLang="en-US" sz="1800" b="1" i="0" u="none" strike="noStrike" cap="none" normalizeH="0" baseline="0">
                        <a:ln>
                          <a:noFill/>
                        </a:ln>
                        <a:solidFill>
                          <a:srgbClr val="000000"/>
                        </a:solidFill>
                        <a:effectLst/>
                        <a:latin typeface="Arila"/>
                        <a:ea typeface="宋体" panose="02010600030101010101" pitchFamily="2" charset="-122"/>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a:ln>
                            <a:noFill/>
                          </a:ln>
                          <a:solidFill>
                            <a:srgbClr val="000000"/>
                          </a:solidFill>
                          <a:effectLst/>
                          <a:latin typeface="Arila"/>
                          <a:ea typeface="宋体" panose="02010600030101010101" pitchFamily="2" charset="-122"/>
                        </a:rPr>
                        <a:t>。。</a:t>
                      </a:r>
                      <a:r>
                        <a:rPr kumimoji="0" lang="zh-CN" altLang="zh-CN" sz="1800" b="1" i="0" u="none" strike="noStrike" cap="none" normalizeH="0" baseline="0">
                          <a:ln>
                            <a:noFill/>
                          </a:ln>
                          <a:solidFill>
                            <a:srgbClr val="000000"/>
                          </a:solidFill>
                          <a:effectLst/>
                          <a:latin typeface="Arila"/>
                          <a:ea typeface="宋体" panose="02010600030101010101" pitchFamily="2" charset="-122"/>
                        </a:rPr>
                        <a:t>。</a:t>
                      </a:r>
                      <a:endParaRPr kumimoji="0" lang="zh-CN" altLang="zh-CN" sz="1800" b="1" i="0" u="none" strike="noStrike" cap="none" normalizeH="0" baseline="0">
                        <a:ln>
                          <a:noFill/>
                        </a:ln>
                        <a:solidFill>
                          <a:srgbClr val="000000"/>
                        </a:solidFill>
                        <a:effectLst/>
                        <a:latin typeface="Arila"/>
                        <a:ea typeface="宋体" panose="02010600030101010101" pitchFamily="2" charset="-122"/>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pP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r" defTabSz="914400" rtl="0" eaLnBrk="1" fontAlgn="base" latinLnBrk="0" hangingPunct="1">
                        <a:lnSpc>
                          <a:spcPct val="100000"/>
                        </a:lnSpc>
                        <a:spcBef>
                          <a:spcPct val="0"/>
                        </a:spcBef>
                        <a:spcAft>
                          <a:spcPct val="0"/>
                        </a:spcAft>
                        <a:buClrTx/>
                        <a:buSzTx/>
                        <a:buFontTx/>
                        <a:buNone/>
                      </a:pP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anose="05000000000000000000"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tab pos="3768725" algn="l"/>
                        </a:tabLst>
                      </a:pP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pP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pP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553085">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Arila"/>
                          <a:ea typeface="宋体" panose="02010600030101010101" pitchFamily="2" charset="-122"/>
                        </a:rPr>
                        <a:t>20180004</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a:ln>
                            <a:noFill/>
                          </a:ln>
                          <a:solidFill>
                            <a:srgbClr val="000000"/>
                          </a:solidFill>
                          <a:effectLst/>
                          <a:latin typeface="Arila"/>
                          <a:ea typeface="宋体" panose="02010600030101010101" pitchFamily="2" charset="-122"/>
                        </a:rPr>
                        <a:t>张立</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a:ln>
                            <a:noFill/>
                          </a:ln>
                          <a:solidFill>
                            <a:srgbClr val="000000"/>
                          </a:solidFill>
                          <a:effectLst/>
                          <a:latin typeface="Arila"/>
                          <a:ea typeface="宋体" panose="02010600030101010101" pitchFamily="2" charset="-122"/>
                        </a:rPr>
                        <a:t>男</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Arila"/>
                          <a:ea typeface="宋体" panose="02010600030101010101" pitchFamily="2" charset="-122"/>
                        </a:rPr>
                        <a:t>2000-1-8</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anose="05000000000000000000"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计算机科学与技术</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00"/>
                          </a:solidFill>
                          <a:effectLst/>
                          <a:latin typeface="Arila"/>
                          <a:ea typeface="宋体" panose="02010600030101010101" pitchFamily="2" charset="-122"/>
                        </a:rPr>
                        <a:t>81002</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00"/>
                          </a:solidFill>
                          <a:effectLst/>
                          <a:latin typeface="Arila"/>
                          <a:ea typeface="宋体" panose="02010600030101010101" pitchFamily="2" charset="-122"/>
                        </a:rPr>
                        <a:t>97</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553085">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Arila"/>
                          <a:ea typeface="宋体" panose="02010600030101010101" pitchFamily="2" charset="-122"/>
                        </a:rPr>
                        <a:t>20180205</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a:ln>
                            <a:noFill/>
                          </a:ln>
                          <a:solidFill>
                            <a:srgbClr val="000000"/>
                          </a:solidFill>
                          <a:effectLst/>
                          <a:latin typeface="Arila"/>
                          <a:ea typeface="宋体" panose="02010600030101010101" pitchFamily="2" charset="-122"/>
                        </a:rPr>
                        <a:t>陈新奇</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a:ln>
                            <a:noFill/>
                          </a:ln>
                          <a:solidFill>
                            <a:srgbClr val="000000"/>
                          </a:solidFill>
                          <a:effectLst/>
                          <a:latin typeface="Arila"/>
                          <a:ea typeface="宋体" panose="02010600030101010101" pitchFamily="2" charset="-122"/>
                        </a:rPr>
                        <a:t>男</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00"/>
                          </a:solidFill>
                          <a:effectLst/>
                          <a:latin typeface="Arila"/>
                          <a:ea typeface="宋体" panose="02010600030101010101" pitchFamily="2" charset="-122"/>
                        </a:rPr>
                        <a:t>2001-11-1</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anose="05000000000000000000"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信息管理与信息系统</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Arila"/>
                          <a:ea typeface="宋体" panose="02010600030101010101" pitchFamily="2" charset="-122"/>
                        </a:rPr>
                        <a:t>81003</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00"/>
                          </a:solidFill>
                          <a:effectLst/>
                          <a:latin typeface="Arila"/>
                          <a:ea typeface="宋体" panose="02010600030101010101" pitchFamily="2" charset="-122"/>
                        </a:rPr>
                        <a:t>68</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553085">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Arila"/>
                          <a:ea typeface="宋体" panose="02010600030101010101" pitchFamily="2" charset="-122"/>
                        </a:rPr>
                        <a:t>20180306</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a:ln>
                            <a:noFill/>
                          </a:ln>
                          <a:solidFill>
                            <a:srgbClr val="000000"/>
                          </a:solidFill>
                          <a:effectLst/>
                          <a:latin typeface="Arila"/>
                          <a:ea typeface="宋体" panose="02010600030101010101" pitchFamily="2" charset="-122"/>
                        </a:rPr>
                        <a:t>赵明</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a:ln>
                            <a:noFill/>
                          </a:ln>
                          <a:solidFill>
                            <a:srgbClr val="000000"/>
                          </a:solidFill>
                          <a:effectLst/>
                          <a:latin typeface="Arila"/>
                          <a:ea typeface="宋体" panose="02010600030101010101" pitchFamily="2" charset="-122"/>
                        </a:rPr>
                        <a:t>男</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Arila"/>
                          <a:ea typeface="宋体" panose="02010600030101010101" pitchFamily="2" charset="-122"/>
                        </a:rPr>
                        <a:t>2000-6-12</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anose="05000000000000000000"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数据科学与大数据技术</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Arila"/>
                          <a:ea typeface="宋体" panose="02010600030101010101" pitchFamily="2" charset="-122"/>
                        </a:rPr>
                        <a:t>NULL</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00"/>
                          </a:solidFill>
                          <a:effectLst/>
                          <a:latin typeface="Arila"/>
                          <a:ea typeface="宋体" panose="02010600030101010101" pitchFamily="2" charset="-122"/>
                        </a:rPr>
                        <a:t>NULL</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553085">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Arila"/>
                          <a:ea typeface="宋体" panose="02010600030101010101" pitchFamily="2" charset="-122"/>
                        </a:rPr>
                        <a:t>20180307</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a:ln>
                            <a:noFill/>
                          </a:ln>
                          <a:solidFill>
                            <a:srgbClr val="000000"/>
                          </a:solidFill>
                          <a:effectLst/>
                          <a:latin typeface="Arila"/>
                          <a:ea typeface="宋体" panose="02010600030101010101" pitchFamily="2" charset="-122"/>
                        </a:rPr>
                        <a:t>王佳佳</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269875"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a:ln>
                            <a:noFill/>
                          </a:ln>
                          <a:solidFill>
                            <a:srgbClr val="000000"/>
                          </a:solidFill>
                          <a:effectLst/>
                          <a:latin typeface="Arila"/>
                          <a:ea typeface="宋体" panose="02010600030101010101" pitchFamily="2" charset="-122"/>
                        </a:rPr>
                        <a:t>女</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Arila"/>
                          <a:ea typeface="宋体" panose="02010600030101010101" pitchFamily="2" charset="-122"/>
                        </a:rPr>
                        <a:t>2001-12-7</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anose="05000000000000000000"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1800" b="1" i="0" u="none" strike="noStrike" cap="none" normalizeH="0" baseline="0">
                          <a:ln>
                            <a:noFill/>
                          </a:ln>
                          <a:solidFill>
                            <a:srgbClr val="000000"/>
                          </a:solidFill>
                          <a:effectLst/>
                          <a:latin typeface="Arila"/>
                          <a:ea typeface="宋体" panose="02010600030101010101" pitchFamily="2" charset="-122"/>
                        </a:rPr>
                        <a:t>数据科学与大数据技术</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Arila"/>
                          <a:ea typeface="宋体" panose="02010600030101010101" pitchFamily="2" charset="-122"/>
                        </a:rPr>
                        <a:t>NULL</a:t>
                      </a:r>
                      <a:endParaRPr kumimoji="0" lang="zh-CN" altLang="zh-CN" sz="1800" b="1" i="0" u="none" strike="noStrike" cap="none" normalizeH="0" baseline="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00"/>
                          </a:solidFill>
                          <a:effectLst/>
                          <a:latin typeface="Arila"/>
                          <a:ea typeface="宋体" panose="02010600030101010101" pitchFamily="2" charset="-122"/>
                        </a:rPr>
                        <a:t>NULL</a:t>
                      </a:r>
                      <a:endParaRPr kumimoji="0" lang="zh-CN" altLang="zh-CN" sz="1800" b="1" i="0" u="none" strike="noStrike" cap="none" normalizeH="0" baseline="0" dirty="0">
                        <a:ln>
                          <a:noFill/>
                        </a:ln>
                        <a:solidFill>
                          <a:srgbClr val="000000"/>
                        </a:solidFill>
                        <a:effectLst/>
                        <a:latin typeface="Arila"/>
                        <a:ea typeface="宋体" panose="02010600030101010101" pitchFamily="2" charset="-122"/>
                        <a:cs typeface="Times New Roman" panose="02020603050405020304" pitchFamily="18" charset="0"/>
                      </a:endParaRPr>
                    </a:p>
                  </a:txBody>
                  <a:tcPr marL="35701" marR="35701"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p:txBody>
          <a:bodyPr/>
          <a:lstStyle/>
          <a:p>
            <a:pPr eaLnBrk="1" hangingPunct="1"/>
            <a:r>
              <a:rPr lang="zh-CN" altLang="en-US" sz="3600">
                <a:solidFill>
                  <a:schemeClr val="accent6"/>
                </a:solidFill>
              </a:rPr>
              <a:t>连接查询（续）</a:t>
            </a:r>
            <a:endParaRPr lang="zh-CN" altLang="en-US" sz="3600">
              <a:solidFill>
                <a:schemeClr val="accent6"/>
              </a:solidFill>
            </a:endParaRPr>
          </a:p>
        </p:txBody>
      </p:sp>
      <p:sp>
        <p:nvSpPr>
          <p:cNvPr id="48131" name="Rectangle 3"/>
          <p:cNvSpPr>
            <a:spLocks noGrp="1" noChangeArrowheads="1"/>
          </p:cNvSpPr>
          <p:nvPr>
            <p:ph type="body" idx="4294967295"/>
          </p:nvPr>
        </p:nvSpPr>
        <p:spPr>
          <a:xfrm>
            <a:off x="610870" y="863600"/>
            <a:ext cx="11552555" cy="5494655"/>
          </a:xfrm>
          <a:solidFill>
            <a:schemeClr val="bg1"/>
          </a:solidFill>
        </p:spPr>
        <p:txBody>
          <a:bodyPr/>
          <a:lstStyle/>
          <a:p>
            <a:pPr lvl="1">
              <a:buFont typeface="Wingdings" panose="05000000000000000000" pitchFamily="2" charset="2"/>
              <a:buNone/>
            </a:pPr>
            <a:endParaRPr lang="en-US" altLang="zh-CN" sz="3200" dirty="0"/>
          </a:p>
          <a:p>
            <a:pPr lvl="1">
              <a:lnSpc>
                <a:spcPct val="150000"/>
              </a:lnSpc>
              <a:buNone/>
            </a:pPr>
            <a:r>
              <a:rPr lang="en-US" altLang="zh-CN" sz="3200" dirty="0"/>
              <a:t>1.</a:t>
            </a:r>
            <a:r>
              <a:rPr lang="zh-CN" altLang="en-US" sz="3200" dirty="0"/>
              <a:t>等值与非等值连接查询 </a:t>
            </a:r>
            <a:endParaRPr lang="zh-CN" altLang="en-US" sz="3200" dirty="0"/>
          </a:p>
          <a:p>
            <a:pPr lvl="1">
              <a:lnSpc>
                <a:spcPct val="150000"/>
              </a:lnSpc>
              <a:buFont typeface="Wingdings" panose="05000000000000000000" pitchFamily="2" charset="2"/>
              <a:buNone/>
            </a:pPr>
            <a:r>
              <a:rPr lang="en-US" altLang="zh-CN" sz="3200" dirty="0"/>
              <a:t>2.</a:t>
            </a:r>
            <a:r>
              <a:rPr lang="zh-CN" altLang="en-US" sz="3200" dirty="0"/>
              <a:t>自然连接查询</a:t>
            </a:r>
            <a:endParaRPr lang="zh-CN" altLang="en-US" sz="3200" dirty="0"/>
          </a:p>
          <a:p>
            <a:pPr lvl="1">
              <a:lnSpc>
                <a:spcPct val="150000"/>
              </a:lnSpc>
              <a:buNone/>
            </a:pPr>
            <a:r>
              <a:rPr lang="en-US" altLang="zh-CN" sz="3200" dirty="0"/>
              <a:t>3.</a:t>
            </a:r>
            <a:r>
              <a:rPr lang="zh-CN" altLang="en-US" sz="3200" dirty="0"/>
              <a:t>复合条件连接查询</a:t>
            </a:r>
            <a:endParaRPr lang="en-US" altLang="zh-CN" sz="3200" dirty="0"/>
          </a:p>
          <a:p>
            <a:pPr lvl="1">
              <a:lnSpc>
                <a:spcPct val="150000"/>
              </a:lnSpc>
              <a:buNone/>
            </a:pPr>
            <a:r>
              <a:rPr lang="en-US" altLang="zh-CN" sz="3200" dirty="0"/>
              <a:t>4.</a:t>
            </a:r>
            <a:r>
              <a:rPr lang="zh-CN" altLang="en-US" sz="3200" dirty="0"/>
              <a:t>自身连接查询</a:t>
            </a:r>
            <a:endParaRPr lang="en-US" altLang="zh-CN" sz="3200" dirty="0"/>
          </a:p>
          <a:p>
            <a:pPr lvl="1">
              <a:lnSpc>
                <a:spcPct val="150000"/>
              </a:lnSpc>
              <a:buFont typeface="Wingdings" panose="05000000000000000000" pitchFamily="2" charset="2"/>
              <a:buNone/>
            </a:pPr>
            <a:r>
              <a:rPr lang="en-US" altLang="zh-CN" sz="3200" dirty="0"/>
              <a:t>5.</a:t>
            </a:r>
            <a:r>
              <a:rPr lang="zh-CN" altLang="en-US" sz="3200" dirty="0"/>
              <a:t>外连接查询</a:t>
            </a:r>
            <a:endParaRPr lang="en-US" altLang="zh-CN" sz="3200" dirty="0"/>
          </a:p>
          <a:p>
            <a:pPr lvl="1">
              <a:lnSpc>
                <a:spcPct val="150000"/>
              </a:lnSpc>
              <a:buNone/>
            </a:pPr>
            <a:r>
              <a:rPr lang="en-US" altLang="zh-CN" sz="3200" dirty="0">
                <a:solidFill>
                  <a:srgbClr val="7030A0"/>
                </a:solidFill>
              </a:rPr>
              <a:t>6.</a:t>
            </a:r>
            <a:r>
              <a:rPr lang="zh-CN" altLang="en-US" sz="3200" dirty="0">
                <a:solidFill>
                  <a:srgbClr val="7030A0"/>
                </a:solidFill>
              </a:rPr>
              <a:t>多表连接查询</a:t>
            </a:r>
            <a:endParaRPr lang="en-US" altLang="zh-CN" sz="3200" dirty="0">
              <a:solidFill>
                <a:srgbClr val="7030A0"/>
              </a:solidFill>
            </a:endParaRPr>
          </a:p>
          <a:p>
            <a:pPr lvl="1">
              <a:lnSpc>
                <a:spcPct val="150000"/>
              </a:lnSpc>
              <a:buFont typeface="Wingdings" panose="05000000000000000000" pitchFamily="2" charset="2"/>
              <a:buNone/>
            </a:pPr>
            <a:endParaRPr lang="zh-CN" altLang="en-US" sz="3200" dirty="0"/>
          </a:p>
          <a:p>
            <a:pPr lvl="1">
              <a:buFont typeface="Wingdings" panose="05000000000000000000" pitchFamily="2" charset="2"/>
              <a:buNone/>
            </a:pPr>
            <a:endParaRPr lang="en-US" altLang="zh-CN" sz="32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p:txBody>
          <a:bodyPr/>
          <a:lstStyle/>
          <a:p>
            <a:pPr eaLnBrk="1" hangingPunct="1"/>
            <a:r>
              <a:rPr lang="en-US" altLang="zh-CN" sz="3600" dirty="0">
                <a:solidFill>
                  <a:schemeClr val="accent6"/>
                </a:solidFill>
              </a:rPr>
              <a:t>6. </a:t>
            </a:r>
            <a:r>
              <a:rPr lang="zh-CN" altLang="en-US" sz="3600" dirty="0">
                <a:solidFill>
                  <a:schemeClr val="accent6"/>
                </a:solidFill>
              </a:rPr>
              <a:t>多表连接查询</a:t>
            </a:r>
            <a:endParaRPr lang="zh-CN" altLang="en-US" sz="3600" dirty="0">
              <a:solidFill>
                <a:schemeClr val="accent6"/>
              </a:solidFill>
            </a:endParaRPr>
          </a:p>
        </p:txBody>
      </p:sp>
      <p:sp>
        <p:nvSpPr>
          <p:cNvPr id="65539" name="Rectangle 3"/>
          <p:cNvSpPr>
            <a:spLocks noGrp="1" noChangeArrowheads="1"/>
          </p:cNvSpPr>
          <p:nvPr>
            <p:ph type="body" idx="4294967295"/>
          </p:nvPr>
        </p:nvSpPr>
        <p:spPr>
          <a:xfrm>
            <a:off x="59055" y="876300"/>
            <a:ext cx="11889740" cy="5501640"/>
          </a:xfrm>
          <a:solidFill>
            <a:schemeClr val="bg1"/>
          </a:solidFill>
        </p:spPr>
        <p:txBody>
          <a:bodyPr/>
          <a:lstStyle/>
          <a:p>
            <a:pPr eaLnBrk="1" hangingPunct="1">
              <a:lnSpc>
                <a:spcPct val="150000"/>
              </a:lnSpc>
              <a:spcBef>
                <a:spcPct val="0"/>
              </a:spcBef>
            </a:pPr>
            <a:r>
              <a:rPr lang="zh-CN" altLang="en-US" sz="2800" dirty="0"/>
              <a:t>多表连接：两个以上的表进行连接</a:t>
            </a:r>
            <a:endParaRPr lang="zh-CN" altLang="en-US" sz="2800" dirty="0"/>
          </a:p>
          <a:p>
            <a:pPr algn="just" eaLnBrk="1" hangingPunct="1">
              <a:lnSpc>
                <a:spcPct val="150000"/>
              </a:lnSpc>
              <a:spcBef>
                <a:spcPct val="0"/>
              </a:spcBef>
              <a:buFont typeface="Wingdings" panose="05000000000000000000" pitchFamily="2" charset="2"/>
              <a:buNone/>
            </a:pPr>
            <a:r>
              <a:rPr lang="en-US" altLang="zh-CN" sz="2800" dirty="0"/>
              <a:t>[</a:t>
            </a:r>
            <a:r>
              <a:rPr lang="zh-CN" altLang="en-US" sz="2800" dirty="0"/>
              <a:t>例</a:t>
            </a:r>
            <a:r>
              <a:rPr lang="en-US" altLang="zh-CN" sz="2800" dirty="0"/>
              <a:t>3.56]</a:t>
            </a:r>
            <a:r>
              <a:rPr lang="zh-CN" altLang="en-US" sz="2800" dirty="0"/>
              <a:t>查询每个学生的学号、姓名、选修的课程名及成绩。</a:t>
            </a:r>
            <a:endParaRPr lang="zh-CN" altLang="en-US" sz="2800" dirty="0"/>
          </a:p>
          <a:p>
            <a:pPr algn="just" eaLnBrk="1" hangingPunct="1">
              <a:lnSpc>
                <a:spcPct val="150000"/>
              </a:lnSpc>
              <a:spcBef>
                <a:spcPct val="0"/>
              </a:spcBef>
              <a:buFont typeface="Wingdings" panose="05000000000000000000" pitchFamily="2" charset="2"/>
              <a:buNone/>
            </a:pPr>
            <a:r>
              <a:rPr lang="en-US" altLang="zh-CN" sz="2800" dirty="0"/>
              <a:t>SELECT </a:t>
            </a:r>
            <a:r>
              <a:rPr lang="en-US" altLang="zh-CN" sz="2800" dirty="0" err="1"/>
              <a:t>Student.Sno,Sname,Cname,Grade</a:t>
            </a:r>
            <a:endParaRPr lang="en-US" altLang="zh-CN" sz="2800" dirty="0"/>
          </a:p>
          <a:p>
            <a:pPr algn="just" eaLnBrk="1" hangingPunct="1">
              <a:lnSpc>
                <a:spcPct val="150000"/>
              </a:lnSpc>
              <a:spcBef>
                <a:spcPct val="0"/>
              </a:spcBef>
              <a:buFont typeface="Wingdings" panose="05000000000000000000" pitchFamily="2" charset="2"/>
              <a:buNone/>
            </a:pPr>
            <a:r>
              <a:rPr lang="en-US" altLang="zh-CN" sz="2800" dirty="0"/>
              <a:t>FROM </a:t>
            </a:r>
            <a:r>
              <a:rPr lang="en-US" altLang="zh-CN" sz="2800" dirty="0" err="1"/>
              <a:t>Student,SC,Course</a:t>
            </a:r>
            <a:endParaRPr lang="en-US" altLang="zh-CN" sz="2800" dirty="0"/>
          </a:p>
          <a:p>
            <a:pPr algn="just" eaLnBrk="1" hangingPunct="1">
              <a:lnSpc>
                <a:spcPct val="150000"/>
              </a:lnSpc>
              <a:spcBef>
                <a:spcPct val="0"/>
              </a:spcBef>
              <a:buFont typeface="Wingdings" panose="05000000000000000000" pitchFamily="2" charset="2"/>
              <a:buNone/>
            </a:pPr>
            <a:r>
              <a:rPr lang="en-US" altLang="zh-CN" sz="2800" dirty="0"/>
              <a:t>WHERE </a:t>
            </a:r>
            <a:r>
              <a:rPr lang="en-US" altLang="zh-CN" sz="2800" dirty="0" err="1"/>
              <a:t>Student.Sno</a:t>
            </a:r>
            <a:r>
              <a:rPr lang="en-US" altLang="zh-CN" sz="2800" dirty="0"/>
              <a:t>=</a:t>
            </a:r>
            <a:r>
              <a:rPr lang="en-US" altLang="zh-CN" sz="2800" dirty="0" err="1"/>
              <a:t>SC.Sno</a:t>
            </a:r>
            <a:r>
              <a:rPr lang="en-US" altLang="zh-CN" sz="2800" dirty="0"/>
              <a:t> AND </a:t>
            </a:r>
            <a:r>
              <a:rPr lang="en-US" altLang="zh-CN" sz="2800" dirty="0" err="1"/>
              <a:t>SC.Cno</a:t>
            </a:r>
            <a:r>
              <a:rPr lang="en-US" altLang="zh-CN" sz="2800" dirty="0"/>
              <a:t>=</a:t>
            </a:r>
            <a:r>
              <a:rPr lang="en-US" altLang="zh-CN" sz="2800" dirty="0" err="1"/>
              <a:t>Course.Cno</a:t>
            </a:r>
            <a:r>
              <a:rPr lang="en-US" altLang="zh-CN" sz="2800" dirty="0"/>
              <a:t>;</a:t>
            </a:r>
            <a:endParaRPr lang="en-US" altLang="zh-CN" sz="2800" dirty="0"/>
          </a:p>
          <a:p>
            <a:pPr algn="just" eaLnBrk="1" hangingPunct="1">
              <a:lnSpc>
                <a:spcPct val="120000"/>
              </a:lnSpc>
              <a:spcBef>
                <a:spcPct val="0"/>
              </a:spcBef>
            </a:pPr>
            <a:r>
              <a:rPr lang="zh-CN" altLang="en-US" sz="2800" dirty="0"/>
              <a:t>可</a:t>
            </a:r>
            <a:r>
              <a:rPr lang="zh-CN" altLang="zh-CN" sz="2800" dirty="0"/>
              <a:t>能的执行方式</a:t>
            </a:r>
            <a:endParaRPr lang="en-US" altLang="zh-CN" sz="2800" dirty="0"/>
          </a:p>
          <a:p>
            <a:pPr lvl="1" algn="just" eaLnBrk="1" hangingPunct="1">
              <a:lnSpc>
                <a:spcPct val="120000"/>
              </a:lnSpc>
              <a:spcBef>
                <a:spcPct val="0"/>
              </a:spcBef>
            </a:pPr>
            <a:r>
              <a:rPr lang="zh-CN" altLang="zh-CN" sz="2800" dirty="0"/>
              <a:t>先将</a:t>
            </a:r>
            <a:r>
              <a:rPr lang="en-US" altLang="zh-CN" sz="2800" dirty="0"/>
              <a:t>Student</a:t>
            </a:r>
            <a:r>
              <a:rPr lang="zh-CN" altLang="zh-CN" sz="2800" dirty="0"/>
              <a:t>表与</a:t>
            </a:r>
            <a:r>
              <a:rPr lang="en-US" altLang="zh-CN" sz="2800" dirty="0"/>
              <a:t>SC</a:t>
            </a:r>
            <a:r>
              <a:rPr lang="zh-CN" altLang="zh-CN" sz="2800" dirty="0"/>
              <a:t>表进行连接，得到每个学生的学号、姓名、所选课程号和相应的成绩</a:t>
            </a:r>
            <a:endParaRPr lang="en-US" altLang="zh-CN" sz="2800" dirty="0"/>
          </a:p>
          <a:p>
            <a:pPr lvl="1" algn="just" eaLnBrk="1" hangingPunct="1">
              <a:lnSpc>
                <a:spcPct val="120000"/>
              </a:lnSpc>
              <a:spcBef>
                <a:spcPct val="0"/>
              </a:spcBef>
            </a:pPr>
            <a:r>
              <a:rPr lang="zh-CN" altLang="zh-CN" sz="2800" dirty="0"/>
              <a:t>再将其与</a:t>
            </a:r>
            <a:r>
              <a:rPr lang="en-US" altLang="zh-CN" sz="2800" dirty="0"/>
              <a:t>Course</a:t>
            </a:r>
            <a:r>
              <a:rPr lang="zh-CN" altLang="zh-CN" sz="2800" dirty="0"/>
              <a:t>表进行连接，得到最终结果</a:t>
            </a:r>
            <a:r>
              <a:rPr lang="zh-CN" altLang="en-US" sz="2800" dirty="0"/>
              <a:t> </a:t>
            </a:r>
            <a:endParaRPr lang="zh-CN" altLang="en-US" sz="28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p:cNvSpPr>
            <a:spLocks noGrp="1" noChangeArrowheads="1"/>
          </p:cNvSpPr>
          <p:nvPr>
            <p:ph type="title" idx="4294967295"/>
          </p:nvPr>
        </p:nvSpPr>
        <p:spPr/>
        <p:txBody>
          <a:bodyPr/>
          <a:lstStyle/>
          <a:p>
            <a:pPr eaLnBrk="1" hangingPunct="1"/>
            <a:r>
              <a:rPr lang="en-US" altLang="zh-CN" sz="3600">
                <a:solidFill>
                  <a:schemeClr val="accent6"/>
                </a:solidFill>
              </a:rPr>
              <a:t>3.3  </a:t>
            </a:r>
            <a:r>
              <a:rPr lang="zh-CN" altLang="en-US" sz="3600">
                <a:solidFill>
                  <a:schemeClr val="accent6"/>
                </a:solidFill>
              </a:rPr>
              <a:t>数据查询 </a:t>
            </a:r>
            <a:endParaRPr lang="zh-CN" altLang="en-US" sz="3600">
              <a:solidFill>
                <a:schemeClr val="accent6"/>
              </a:solidFill>
            </a:endParaRPr>
          </a:p>
        </p:txBody>
      </p:sp>
      <p:sp>
        <p:nvSpPr>
          <p:cNvPr id="64515" name="Rectangle 1027"/>
          <p:cNvSpPr>
            <a:spLocks noGrp="1" noChangeArrowheads="1"/>
          </p:cNvSpPr>
          <p:nvPr>
            <p:ph type="body" idx="4294967295"/>
          </p:nvPr>
        </p:nvSpPr>
        <p:spPr>
          <a:xfrm>
            <a:off x="985520" y="867410"/>
            <a:ext cx="11135995" cy="5537835"/>
          </a:xfrm>
          <a:solidFill>
            <a:schemeClr val="bg1"/>
          </a:solidFill>
        </p:spPr>
        <p:txBody>
          <a:bodyPr/>
          <a:lstStyle/>
          <a:p>
            <a:pPr algn="just" eaLnBrk="1" hangingPunct="1">
              <a:lnSpc>
                <a:spcPct val="160000"/>
              </a:lnSpc>
              <a:buFont typeface="Wingdings" panose="05000000000000000000" pitchFamily="2" charset="2"/>
              <a:buNone/>
            </a:pPr>
            <a:r>
              <a:rPr lang="en-US" altLang="zh-CN" sz="3200" dirty="0"/>
              <a:t>3.3.1 </a:t>
            </a:r>
            <a:r>
              <a:rPr lang="zh-CN" altLang="en-US" sz="3200" dirty="0"/>
              <a:t>单表查询</a:t>
            </a:r>
            <a:endParaRPr lang="zh-CN" altLang="en-US" sz="3200" dirty="0"/>
          </a:p>
          <a:p>
            <a:pPr algn="just" eaLnBrk="1" hangingPunct="1">
              <a:lnSpc>
                <a:spcPct val="160000"/>
              </a:lnSpc>
              <a:buFont typeface="Wingdings" panose="05000000000000000000" pitchFamily="2" charset="2"/>
              <a:buNone/>
            </a:pPr>
            <a:r>
              <a:rPr lang="en-US" altLang="zh-CN" sz="3200" dirty="0"/>
              <a:t>3.3.2 </a:t>
            </a:r>
            <a:r>
              <a:rPr lang="zh-CN" altLang="en-US" sz="3200" dirty="0"/>
              <a:t>连接查询</a:t>
            </a:r>
            <a:endParaRPr lang="zh-CN" altLang="en-US" sz="3200" dirty="0"/>
          </a:p>
          <a:p>
            <a:pPr algn="just" eaLnBrk="1" hangingPunct="1">
              <a:lnSpc>
                <a:spcPct val="160000"/>
              </a:lnSpc>
              <a:buFont typeface="Wingdings" panose="05000000000000000000" pitchFamily="2" charset="2"/>
              <a:buNone/>
            </a:pPr>
            <a:r>
              <a:rPr lang="en-US" altLang="zh-CN" sz="3200" dirty="0">
                <a:solidFill>
                  <a:srgbClr val="00B050"/>
                </a:solidFill>
              </a:rPr>
              <a:t>3.3.3 </a:t>
            </a:r>
            <a:r>
              <a:rPr lang="zh-CN" altLang="en-US" sz="3200" dirty="0">
                <a:solidFill>
                  <a:srgbClr val="00B050"/>
                </a:solidFill>
              </a:rPr>
              <a:t>嵌套查询</a:t>
            </a:r>
            <a:endParaRPr lang="zh-CN" altLang="en-US" sz="3200" dirty="0">
              <a:solidFill>
                <a:srgbClr val="00B050"/>
              </a:solidFill>
            </a:endParaRPr>
          </a:p>
          <a:p>
            <a:pPr algn="just" eaLnBrk="1" hangingPunct="1">
              <a:lnSpc>
                <a:spcPct val="160000"/>
              </a:lnSpc>
              <a:buFont typeface="Wingdings" panose="05000000000000000000" pitchFamily="2" charset="2"/>
              <a:buNone/>
            </a:pPr>
            <a:r>
              <a:rPr lang="en-US" altLang="zh-CN" sz="3200" dirty="0"/>
              <a:t>3.3.4 </a:t>
            </a:r>
            <a:r>
              <a:rPr lang="zh-CN" altLang="en-US" sz="3200" dirty="0"/>
              <a:t>集合查询</a:t>
            </a:r>
            <a:endParaRPr lang="en-US" altLang="zh-CN" sz="3200" dirty="0"/>
          </a:p>
          <a:p>
            <a:pPr algn="just" eaLnBrk="1" hangingPunct="1">
              <a:lnSpc>
                <a:spcPct val="160000"/>
              </a:lnSpc>
              <a:buFont typeface="Wingdings" panose="05000000000000000000" pitchFamily="2" charset="2"/>
              <a:buNone/>
            </a:pPr>
            <a:r>
              <a:rPr lang="en-US" altLang="zh-CN" sz="3200" dirty="0"/>
              <a:t>3.3.5</a:t>
            </a:r>
            <a:r>
              <a:rPr lang="zh-CN" altLang="en-US" sz="3200" dirty="0"/>
              <a:t>基于派生表的查询</a:t>
            </a:r>
            <a:endParaRPr lang="zh-CN" altLang="en-US" sz="3200" dirty="0"/>
          </a:p>
          <a:p>
            <a:pPr algn="just" eaLnBrk="1" hangingPunct="1">
              <a:buFont typeface="Wingdings" panose="05000000000000000000" pitchFamily="2" charset="2"/>
              <a:buNone/>
            </a:pPr>
            <a:endParaRPr lang="en-US" altLang="zh-CN" sz="32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p:txBody>
          <a:bodyPr/>
          <a:lstStyle/>
          <a:p>
            <a:pPr eaLnBrk="1" hangingPunct="1"/>
            <a:r>
              <a:rPr lang="zh-CN" altLang="en-US" sz="3600">
                <a:solidFill>
                  <a:schemeClr val="accent6"/>
                </a:solidFill>
              </a:rPr>
              <a:t>嵌套查询（续）</a:t>
            </a:r>
            <a:endParaRPr lang="zh-CN" altLang="en-US" sz="3600">
              <a:solidFill>
                <a:schemeClr val="accent6"/>
              </a:solidFill>
            </a:endParaRPr>
          </a:p>
        </p:txBody>
      </p:sp>
      <p:sp>
        <p:nvSpPr>
          <p:cNvPr id="67587" name="Rectangle 3"/>
          <p:cNvSpPr>
            <a:spLocks noGrp="1" noChangeArrowheads="1"/>
          </p:cNvSpPr>
          <p:nvPr>
            <p:ph type="body" idx="4294967295"/>
          </p:nvPr>
        </p:nvSpPr>
        <p:spPr>
          <a:xfrm>
            <a:off x="92710" y="881380"/>
            <a:ext cx="11813540" cy="5502275"/>
          </a:xfrm>
          <a:solidFill>
            <a:schemeClr val="bg1"/>
          </a:solidFill>
        </p:spPr>
        <p:txBody>
          <a:bodyPr/>
          <a:lstStyle/>
          <a:p>
            <a:pPr eaLnBrk="1" hangingPunct="1">
              <a:spcBef>
                <a:spcPct val="0"/>
              </a:spcBef>
            </a:pPr>
            <a:r>
              <a:rPr lang="zh-CN" altLang="en-US" sz="3200"/>
              <a:t>嵌套查询概述</a:t>
            </a:r>
            <a:endParaRPr lang="zh-CN" altLang="en-US" sz="3200"/>
          </a:p>
          <a:p>
            <a:pPr lvl="1">
              <a:spcBef>
                <a:spcPct val="0"/>
              </a:spcBef>
              <a:spcAft>
                <a:spcPct val="40000"/>
              </a:spcAft>
            </a:pPr>
            <a:r>
              <a:rPr lang="zh-CN" altLang="en-US" sz="3200"/>
              <a:t>一个</a:t>
            </a:r>
            <a:r>
              <a:rPr lang="en-US" altLang="zh-CN" sz="3200"/>
              <a:t>SELECT-FROM-WHERE</a:t>
            </a:r>
            <a:r>
              <a:rPr lang="zh-CN" altLang="en-US" sz="3200"/>
              <a:t>语句称为一个</a:t>
            </a:r>
            <a:r>
              <a:rPr lang="zh-CN" altLang="en-US" sz="3200">
                <a:solidFill>
                  <a:srgbClr val="FF00FF"/>
                </a:solidFill>
              </a:rPr>
              <a:t>查询块</a:t>
            </a:r>
            <a:endParaRPr lang="zh-CN" altLang="en-US" sz="3200">
              <a:solidFill>
                <a:srgbClr val="FF00FF"/>
              </a:solidFill>
            </a:endParaRPr>
          </a:p>
          <a:p>
            <a:pPr lvl="1">
              <a:spcBef>
                <a:spcPct val="0"/>
              </a:spcBef>
            </a:pPr>
            <a:r>
              <a:rPr lang="zh-CN" altLang="en-US" sz="3200"/>
              <a:t>将一个查询块嵌套在另一个查询块的</a:t>
            </a:r>
            <a:r>
              <a:rPr lang="en-US" altLang="zh-CN" sz="3200"/>
              <a:t>WHERE</a:t>
            </a:r>
            <a:r>
              <a:rPr lang="zh-CN" altLang="en-US" sz="3200"/>
              <a:t>子句或</a:t>
            </a:r>
            <a:r>
              <a:rPr lang="en-US" altLang="zh-CN" sz="3200"/>
              <a:t>HAVING</a:t>
            </a:r>
            <a:r>
              <a:rPr lang="zh-CN" altLang="en-US" sz="3200"/>
              <a:t>短语的条件中的查询称为</a:t>
            </a:r>
            <a:r>
              <a:rPr lang="zh-CN" altLang="en-US" sz="3200">
                <a:solidFill>
                  <a:srgbClr val="FF00FF"/>
                </a:solidFill>
              </a:rPr>
              <a:t>嵌套查询</a:t>
            </a:r>
            <a:endParaRPr lang="en-US" altLang="zh-CN" sz="3200">
              <a:solidFill>
                <a:srgbClr val="FF00FF"/>
              </a:solidFill>
            </a:endParaRPr>
          </a:p>
          <a:p>
            <a:pPr eaLnBrk="1" hangingPunct="1">
              <a:spcBef>
                <a:spcPct val="0"/>
              </a:spcBef>
              <a:buFont typeface="Wingdings" panose="05000000000000000000" pitchFamily="2" charset="2"/>
              <a:buNone/>
            </a:pPr>
            <a:endParaRPr lang="en-US" altLang="zh-CN" sz="3200"/>
          </a:p>
          <a:p>
            <a:pPr eaLnBrk="1" hangingPunct="1">
              <a:spcBef>
                <a:spcPct val="0"/>
              </a:spcBef>
              <a:buFont typeface="Wingdings" panose="05000000000000000000" pitchFamily="2" charset="2"/>
              <a:buNone/>
            </a:pPr>
            <a:r>
              <a:rPr lang="en-US" altLang="zh-CN" sz="3200"/>
              <a:t>     SELECT Sname	                                   /*</a:t>
            </a:r>
            <a:r>
              <a:rPr lang="zh-CN" altLang="en-US" sz="3200"/>
              <a:t>外层查询或父查询*</a:t>
            </a:r>
            <a:r>
              <a:rPr lang="en-US" altLang="zh-CN" sz="3200"/>
              <a:t>/</a:t>
            </a:r>
            <a:endParaRPr lang="en-US" altLang="zh-CN" sz="3200"/>
          </a:p>
          <a:p>
            <a:pPr eaLnBrk="1" hangingPunct="1">
              <a:spcBef>
                <a:spcPct val="0"/>
              </a:spcBef>
              <a:buFont typeface="Wingdings" panose="05000000000000000000" pitchFamily="2" charset="2"/>
              <a:buNone/>
            </a:pPr>
            <a:r>
              <a:rPr lang="en-US" altLang="zh-CN" sz="3200"/>
              <a:t>     FROM Student</a:t>
            </a:r>
            <a:endParaRPr lang="en-US" altLang="zh-CN" sz="3200"/>
          </a:p>
          <a:p>
            <a:pPr eaLnBrk="1" hangingPunct="1">
              <a:spcBef>
                <a:spcPct val="0"/>
              </a:spcBef>
              <a:buFont typeface="Wingdings" panose="05000000000000000000" pitchFamily="2" charset="2"/>
              <a:buNone/>
            </a:pPr>
            <a:r>
              <a:rPr lang="en-US" altLang="zh-CN" sz="3200"/>
              <a:t>     WHERE Sno IN</a:t>
            </a:r>
            <a:endParaRPr lang="en-US" altLang="zh-CN" sz="3200"/>
          </a:p>
          <a:p>
            <a:pPr eaLnBrk="1" hangingPunct="1">
              <a:spcBef>
                <a:spcPct val="0"/>
              </a:spcBef>
              <a:buFont typeface="Wingdings" panose="05000000000000000000" pitchFamily="2" charset="2"/>
              <a:buNone/>
            </a:pPr>
            <a:r>
              <a:rPr lang="en-US" altLang="zh-CN" sz="3200"/>
              <a:t>                        </a:t>
            </a:r>
            <a:r>
              <a:rPr lang="zh-CN" altLang="en-US" sz="3200"/>
              <a:t>( </a:t>
            </a:r>
            <a:r>
              <a:rPr lang="en-US" altLang="zh-CN" sz="3200"/>
              <a:t>SELECT Sno              /*</a:t>
            </a:r>
            <a:r>
              <a:rPr lang="zh-CN" altLang="en-US" sz="3200"/>
              <a:t>内层查询或子查询*</a:t>
            </a:r>
            <a:r>
              <a:rPr lang="en-US" altLang="zh-CN" sz="3200"/>
              <a:t>/</a:t>
            </a:r>
            <a:endParaRPr lang="en-US" altLang="zh-CN" sz="3200"/>
          </a:p>
          <a:p>
            <a:pPr eaLnBrk="1" hangingPunct="1">
              <a:spcBef>
                <a:spcPct val="0"/>
              </a:spcBef>
              <a:buFont typeface="Wingdings" panose="05000000000000000000" pitchFamily="2" charset="2"/>
              <a:buNone/>
            </a:pPr>
            <a:r>
              <a:rPr lang="en-US" altLang="zh-CN" sz="3200"/>
              <a:t>                          FROM SC</a:t>
            </a:r>
            <a:endParaRPr lang="en-US" altLang="zh-CN" sz="3200"/>
          </a:p>
          <a:p>
            <a:pPr eaLnBrk="1" hangingPunct="1">
              <a:spcBef>
                <a:spcPct val="0"/>
              </a:spcBef>
              <a:buFont typeface="Wingdings" panose="05000000000000000000" pitchFamily="2" charset="2"/>
              <a:buNone/>
            </a:pPr>
            <a:r>
              <a:rPr lang="en-US" altLang="zh-CN" sz="3200"/>
              <a:t>                          WHERE Cno= ‘ 81003 '</a:t>
            </a:r>
            <a:r>
              <a:rPr lang="zh-CN" altLang="en-US" sz="3200"/>
              <a:t>);</a:t>
            </a:r>
            <a:endParaRPr lang="zh-CN" altLang="en-US" sz="3200"/>
          </a:p>
          <a:p>
            <a:pPr lvl="1">
              <a:spcBef>
                <a:spcPct val="0"/>
              </a:spcBef>
            </a:pPr>
            <a:endParaRPr lang="zh-CN" altLang="en-US" sz="3200">
              <a:solidFill>
                <a:srgbClr val="FF00FF"/>
              </a:solidFill>
            </a:endParaRPr>
          </a:p>
          <a:p>
            <a:pPr eaLnBrk="1" hangingPunct="1">
              <a:spcBef>
                <a:spcPct val="0"/>
              </a:spcBef>
              <a:buFont typeface="Wingdings" panose="05000000000000000000" pitchFamily="2" charset="2"/>
              <a:buNone/>
            </a:pPr>
            <a:r>
              <a:rPr lang="zh-CN" altLang="en-US" sz="3200"/>
              <a:t>        </a:t>
            </a:r>
            <a:endParaRPr lang="zh-CN" altLang="en-US" sz="32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26"/>
          <p:cNvSpPr>
            <a:spLocks noGrp="1" noChangeArrowheads="1"/>
          </p:cNvSpPr>
          <p:nvPr>
            <p:ph type="title" idx="4294967295"/>
          </p:nvPr>
        </p:nvSpPr>
        <p:spPr/>
        <p:txBody>
          <a:bodyPr/>
          <a:lstStyle/>
          <a:p>
            <a:pPr eaLnBrk="1" hangingPunct="1"/>
            <a:r>
              <a:rPr lang="zh-CN" altLang="en-US" sz="3600">
                <a:solidFill>
                  <a:schemeClr val="accent6"/>
                </a:solidFill>
              </a:rPr>
              <a:t>嵌套查询（续）</a:t>
            </a:r>
            <a:endParaRPr lang="zh-CN" altLang="en-US" sz="3600">
              <a:solidFill>
                <a:schemeClr val="accent6"/>
              </a:solidFill>
            </a:endParaRPr>
          </a:p>
        </p:txBody>
      </p:sp>
      <p:sp>
        <p:nvSpPr>
          <p:cNvPr id="68611" name="Rectangle 1027"/>
          <p:cNvSpPr>
            <a:spLocks noGrp="1" noChangeArrowheads="1"/>
          </p:cNvSpPr>
          <p:nvPr>
            <p:ph type="body" idx="4294967295"/>
          </p:nvPr>
        </p:nvSpPr>
        <p:spPr>
          <a:xfrm>
            <a:off x="73660" y="886460"/>
            <a:ext cx="12063095" cy="5464175"/>
          </a:xfrm>
          <a:solidFill>
            <a:schemeClr val="bg1"/>
          </a:solidFill>
        </p:spPr>
        <p:txBody>
          <a:bodyPr/>
          <a:lstStyle/>
          <a:p>
            <a:pPr lvl="1">
              <a:lnSpc>
                <a:spcPct val="180000"/>
              </a:lnSpc>
            </a:pPr>
            <a:r>
              <a:rPr lang="zh-CN" altLang="en-US" sz="3200" dirty="0"/>
              <a:t>上层的查询块称为</a:t>
            </a:r>
            <a:r>
              <a:rPr lang="zh-CN" altLang="en-US" sz="3200" dirty="0">
                <a:solidFill>
                  <a:srgbClr val="FF00FF"/>
                </a:solidFill>
              </a:rPr>
              <a:t>外层查询</a:t>
            </a:r>
            <a:r>
              <a:rPr lang="zh-CN" altLang="en-US" sz="3200" dirty="0"/>
              <a:t>或</a:t>
            </a:r>
            <a:r>
              <a:rPr lang="zh-CN" altLang="en-US" sz="3200" dirty="0">
                <a:solidFill>
                  <a:srgbClr val="FF00FF"/>
                </a:solidFill>
              </a:rPr>
              <a:t>父查询</a:t>
            </a:r>
            <a:endParaRPr lang="en-US" altLang="zh-CN" sz="3200" dirty="0">
              <a:solidFill>
                <a:srgbClr val="FF00FF"/>
              </a:solidFill>
            </a:endParaRPr>
          </a:p>
          <a:p>
            <a:pPr lvl="1">
              <a:lnSpc>
                <a:spcPct val="180000"/>
              </a:lnSpc>
            </a:pPr>
            <a:r>
              <a:rPr lang="zh-CN" altLang="en-US" sz="3200" dirty="0"/>
              <a:t>下层的查询块称为</a:t>
            </a:r>
            <a:r>
              <a:rPr lang="zh-CN" altLang="en-US" sz="3200" dirty="0">
                <a:solidFill>
                  <a:srgbClr val="FF00FF"/>
                </a:solidFill>
              </a:rPr>
              <a:t>内层查询</a:t>
            </a:r>
            <a:r>
              <a:rPr lang="zh-CN" altLang="en-US" sz="3200" dirty="0"/>
              <a:t>或</a:t>
            </a:r>
            <a:r>
              <a:rPr lang="zh-CN" altLang="en-US" sz="3200" dirty="0">
                <a:solidFill>
                  <a:srgbClr val="FF00FF"/>
                </a:solidFill>
              </a:rPr>
              <a:t>子查询</a:t>
            </a:r>
            <a:endParaRPr lang="en-US" altLang="zh-CN" sz="3200" dirty="0">
              <a:solidFill>
                <a:srgbClr val="FF00FF"/>
              </a:solidFill>
            </a:endParaRPr>
          </a:p>
          <a:p>
            <a:pPr lvl="1">
              <a:lnSpc>
                <a:spcPct val="180000"/>
              </a:lnSpc>
            </a:pPr>
            <a:r>
              <a:rPr lang="en-US" altLang="zh-CN" sz="3200" dirty="0"/>
              <a:t>SQL</a:t>
            </a:r>
            <a:r>
              <a:rPr lang="zh-CN" altLang="en-US" sz="3200" dirty="0"/>
              <a:t>语言允许多层嵌套查询</a:t>
            </a:r>
            <a:endParaRPr lang="en-US" altLang="zh-CN" sz="3200" dirty="0"/>
          </a:p>
          <a:p>
            <a:pPr lvl="2">
              <a:lnSpc>
                <a:spcPct val="180000"/>
              </a:lnSpc>
              <a:buSzPct val="87000"/>
              <a:buFont typeface="Wingdings" panose="05000000000000000000" pitchFamily="2" charset="2"/>
              <a:buChar char="l"/>
            </a:pPr>
            <a:r>
              <a:rPr lang="zh-CN" altLang="en-US" sz="3200" dirty="0"/>
              <a:t>即一个子查询中还可以嵌套其他子查询</a:t>
            </a:r>
            <a:endParaRPr lang="zh-CN" altLang="en-US" sz="3200" dirty="0"/>
          </a:p>
          <a:p>
            <a:pPr lvl="1">
              <a:lnSpc>
                <a:spcPct val="180000"/>
              </a:lnSpc>
            </a:pPr>
            <a:r>
              <a:rPr lang="zh-CN" altLang="en-US" sz="3200" dirty="0"/>
              <a:t>子查询的限制</a:t>
            </a:r>
            <a:endParaRPr lang="zh-CN" altLang="en-US" sz="3200" dirty="0"/>
          </a:p>
          <a:p>
            <a:pPr lvl="2">
              <a:lnSpc>
                <a:spcPct val="180000"/>
              </a:lnSpc>
              <a:buSzPct val="87000"/>
              <a:buFont typeface="Wingdings" panose="05000000000000000000" pitchFamily="2" charset="2"/>
              <a:buChar char="l"/>
            </a:pPr>
            <a:r>
              <a:rPr lang="en-US" altLang="zh-CN" sz="3200" dirty="0"/>
              <a:t>SELECT</a:t>
            </a:r>
            <a:r>
              <a:rPr lang="zh-CN" altLang="en-US" sz="3200" dirty="0"/>
              <a:t>语句不能使用</a:t>
            </a:r>
            <a:r>
              <a:rPr lang="en-US" altLang="zh-CN" sz="3200" dirty="0"/>
              <a:t>ORDER BY</a:t>
            </a:r>
            <a:r>
              <a:rPr lang="zh-CN" altLang="en-US" sz="3200" dirty="0"/>
              <a:t>子句</a:t>
            </a:r>
            <a:endParaRPr lang="zh-CN" altLang="en-US" sz="32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p:txBody>
          <a:bodyPr/>
          <a:lstStyle/>
          <a:p>
            <a:pPr eaLnBrk="1" hangingPunct="1"/>
            <a:r>
              <a:rPr lang="zh-CN" altLang="en-US" sz="3600">
                <a:solidFill>
                  <a:schemeClr val="accent6"/>
                </a:solidFill>
              </a:rPr>
              <a:t>嵌套查询求解方法</a:t>
            </a:r>
            <a:endParaRPr lang="zh-CN" altLang="en-US" sz="3600">
              <a:solidFill>
                <a:schemeClr val="accent6"/>
              </a:solidFill>
            </a:endParaRPr>
          </a:p>
        </p:txBody>
      </p:sp>
      <p:sp>
        <p:nvSpPr>
          <p:cNvPr id="69635" name="Rectangle 3"/>
          <p:cNvSpPr>
            <a:spLocks noGrp="1" noChangeArrowheads="1"/>
          </p:cNvSpPr>
          <p:nvPr>
            <p:ph type="body" idx="4294967295"/>
          </p:nvPr>
        </p:nvSpPr>
        <p:spPr>
          <a:xfrm>
            <a:off x="39370" y="901065"/>
            <a:ext cx="11804650" cy="5484495"/>
          </a:xfrm>
          <a:solidFill>
            <a:schemeClr val="bg1"/>
          </a:solidFill>
        </p:spPr>
        <p:txBody>
          <a:bodyPr/>
          <a:lstStyle/>
          <a:p>
            <a:pPr eaLnBrk="1" hangingPunct="1">
              <a:lnSpc>
                <a:spcPct val="110000"/>
              </a:lnSpc>
            </a:pPr>
            <a:r>
              <a:rPr lang="zh-CN" altLang="en-US" sz="3200"/>
              <a:t>不相关子查询：</a:t>
            </a:r>
            <a:endParaRPr lang="zh-CN" altLang="en-US" sz="3200"/>
          </a:p>
          <a:p>
            <a:pPr eaLnBrk="1" hangingPunct="1">
              <a:lnSpc>
                <a:spcPct val="110000"/>
              </a:lnSpc>
              <a:buFont typeface="Wingdings" panose="05000000000000000000" pitchFamily="2" charset="2"/>
              <a:buNone/>
            </a:pPr>
            <a:r>
              <a:rPr lang="zh-CN" altLang="en-US" sz="3200"/>
              <a:t>    子查询的查询条件不依赖于父查询</a:t>
            </a:r>
            <a:endParaRPr lang="zh-CN" altLang="en-US" sz="3200"/>
          </a:p>
          <a:p>
            <a:pPr lvl="1">
              <a:lnSpc>
                <a:spcPct val="150000"/>
              </a:lnSpc>
            </a:pPr>
            <a:r>
              <a:rPr lang="zh-CN" altLang="en-US" sz="3200"/>
              <a:t>由里向外逐层处理。即每个子查询在上一级查询处理之前求解，子查询的结果用于建立其父查询的查找条件。</a:t>
            </a:r>
            <a:endParaRPr lang="zh-CN" altLang="en-US" sz="3200"/>
          </a:p>
          <a:p>
            <a:pPr eaLnBrk="1" hangingPunct="1">
              <a:lnSpc>
                <a:spcPct val="110000"/>
              </a:lnSpc>
            </a:pPr>
            <a:endParaRPr lang="en-US" altLang="zh-CN" sz="32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623570" y="-33338"/>
            <a:ext cx="10972800" cy="1131888"/>
          </a:xfrm>
        </p:spPr>
        <p:txBody>
          <a:bodyPr/>
          <a:lstStyle/>
          <a:p>
            <a:pPr eaLnBrk="1" hangingPunct="1"/>
            <a:r>
              <a:rPr lang="zh-CN" altLang="en-US" sz="3600">
                <a:solidFill>
                  <a:schemeClr val="accent6"/>
                </a:solidFill>
              </a:rPr>
              <a:t>嵌套查询求解方法（续）</a:t>
            </a:r>
            <a:endParaRPr lang="zh-CN" altLang="en-US" sz="3600">
              <a:solidFill>
                <a:schemeClr val="accent6"/>
              </a:solidFill>
            </a:endParaRPr>
          </a:p>
        </p:txBody>
      </p:sp>
      <p:sp>
        <p:nvSpPr>
          <p:cNvPr id="70659" name="Rectangle 3"/>
          <p:cNvSpPr>
            <a:spLocks noGrp="1" noChangeArrowheads="1"/>
          </p:cNvSpPr>
          <p:nvPr>
            <p:ph type="body" idx="4294967295"/>
          </p:nvPr>
        </p:nvSpPr>
        <p:spPr>
          <a:xfrm>
            <a:off x="106680" y="875030"/>
            <a:ext cx="11709400" cy="5508625"/>
          </a:xfrm>
          <a:solidFill>
            <a:schemeClr val="bg1"/>
          </a:solidFill>
        </p:spPr>
        <p:txBody>
          <a:bodyPr/>
          <a:lstStyle/>
          <a:p>
            <a:pPr eaLnBrk="1" hangingPunct="1">
              <a:lnSpc>
                <a:spcPct val="160000"/>
              </a:lnSpc>
            </a:pPr>
            <a:r>
              <a:rPr lang="zh-CN" altLang="en-US" sz="3200" dirty="0"/>
              <a:t>相关子查询：子查询的查询条件依赖于父查询</a:t>
            </a:r>
            <a:endParaRPr lang="zh-CN" altLang="en-US" sz="3200" dirty="0"/>
          </a:p>
          <a:p>
            <a:pPr lvl="1">
              <a:lnSpc>
                <a:spcPct val="160000"/>
              </a:lnSpc>
            </a:pPr>
            <a:r>
              <a:rPr lang="zh-CN" altLang="en-US" sz="3200" dirty="0"/>
              <a:t>首先取外层查询中表的第一个元组，根据它与内层查询相关的属性值处理内层查询，若</a:t>
            </a:r>
            <a:r>
              <a:rPr lang="en-US" altLang="zh-CN" sz="3200" dirty="0"/>
              <a:t>WHERE</a:t>
            </a:r>
            <a:r>
              <a:rPr lang="zh-CN" altLang="en-US" sz="3200" dirty="0"/>
              <a:t>子句返回值为真，则取此元组放入结果表</a:t>
            </a:r>
            <a:endParaRPr lang="zh-CN" altLang="en-US" sz="3200" dirty="0"/>
          </a:p>
          <a:p>
            <a:pPr lvl="1">
              <a:lnSpc>
                <a:spcPct val="160000"/>
              </a:lnSpc>
            </a:pPr>
            <a:r>
              <a:rPr lang="zh-CN" altLang="en-US" sz="3200" dirty="0"/>
              <a:t>然后再取外层表的下一个元组</a:t>
            </a:r>
            <a:endParaRPr lang="zh-CN" altLang="en-US" sz="3200" dirty="0"/>
          </a:p>
          <a:p>
            <a:pPr lvl="1">
              <a:lnSpc>
                <a:spcPct val="160000"/>
              </a:lnSpc>
            </a:pPr>
            <a:r>
              <a:rPr lang="zh-CN" altLang="en-US" sz="3200" dirty="0"/>
              <a:t>重复这一过程，直至外层表全部检查完为止</a:t>
            </a:r>
            <a:endParaRPr lang="zh-CN" altLang="en-US" sz="32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p:txBody>
          <a:bodyPr/>
          <a:lstStyle/>
          <a:p>
            <a:pPr eaLnBrk="1" hangingPunct="1"/>
            <a:r>
              <a:rPr lang="en-US" altLang="zh-CN" sz="3600">
                <a:solidFill>
                  <a:schemeClr val="accent6"/>
                </a:solidFill>
              </a:rPr>
              <a:t>3.3.3  </a:t>
            </a:r>
            <a:r>
              <a:rPr lang="zh-CN" altLang="en-US" sz="3600">
                <a:solidFill>
                  <a:schemeClr val="accent6"/>
                </a:solidFill>
              </a:rPr>
              <a:t>嵌套查询</a:t>
            </a:r>
            <a:endParaRPr lang="zh-CN" altLang="en-US" sz="3600">
              <a:solidFill>
                <a:schemeClr val="accent6"/>
              </a:solidFill>
            </a:endParaRPr>
          </a:p>
        </p:txBody>
      </p:sp>
      <p:sp>
        <p:nvSpPr>
          <p:cNvPr id="71683" name="Rectangle 3"/>
          <p:cNvSpPr>
            <a:spLocks noGrp="1" noChangeArrowheads="1"/>
          </p:cNvSpPr>
          <p:nvPr>
            <p:ph type="body" idx="4294967295"/>
          </p:nvPr>
        </p:nvSpPr>
        <p:spPr>
          <a:xfrm>
            <a:off x="61595" y="849630"/>
            <a:ext cx="12091035" cy="5496560"/>
          </a:xfrm>
          <a:solidFill>
            <a:schemeClr val="bg1"/>
          </a:solidFill>
        </p:spPr>
        <p:txBody>
          <a:bodyPr/>
          <a:lstStyle/>
          <a:p>
            <a:pPr eaLnBrk="1" hangingPunct="1">
              <a:lnSpc>
                <a:spcPct val="150000"/>
              </a:lnSpc>
              <a:buFont typeface="Wingdings" panose="05000000000000000000" pitchFamily="2" charset="2"/>
              <a:buNone/>
            </a:pPr>
            <a:r>
              <a:rPr lang="en-US" altLang="zh-CN" sz="3200" dirty="0">
                <a:solidFill>
                  <a:srgbClr val="7030A0"/>
                </a:solidFill>
              </a:rPr>
              <a:t>  1.</a:t>
            </a:r>
            <a:r>
              <a:rPr lang="zh-CN" altLang="en-US" sz="3200" dirty="0">
                <a:solidFill>
                  <a:srgbClr val="7030A0"/>
                </a:solidFill>
              </a:rPr>
              <a:t>带有</a:t>
            </a:r>
            <a:r>
              <a:rPr lang="en-US" altLang="zh-CN" sz="3200" dirty="0">
                <a:solidFill>
                  <a:srgbClr val="7030A0"/>
                </a:solidFill>
              </a:rPr>
              <a:t>IN</a:t>
            </a:r>
            <a:r>
              <a:rPr lang="zh-CN" altLang="en-US" sz="3200" dirty="0">
                <a:solidFill>
                  <a:srgbClr val="7030A0"/>
                </a:solidFill>
              </a:rPr>
              <a:t>谓词的子查询 </a:t>
            </a:r>
            <a:endParaRPr lang="zh-CN" altLang="en-US" sz="3200" dirty="0">
              <a:solidFill>
                <a:srgbClr val="7030A0"/>
              </a:solidFill>
            </a:endParaRPr>
          </a:p>
          <a:p>
            <a:pPr eaLnBrk="1" hangingPunct="1">
              <a:lnSpc>
                <a:spcPct val="150000"/>
              </a:lnSpc>
              <a:buFont typeface="Wingdings" panose="05000000000000000000" pitchFamily="2" charset="2"/>
              <a:buNone/>
            </a:pPr>
            <a:r>
              <a:rPr lang="zh-CN" altLang="en-US" sz="3200" dirty="0"/>
              <a:t>  </a:t>
            </a:r>
            <a:r>
              <a:rPr lang="en-US" altLang="zh-CN" sz="3200" dirty="0"/>
              <a:t>2.</a:t>
            </a:r>
            <a:r>
              <a:rPr lang="zh-CN" altLang="en-US" sz="3200" dirty="0"/>
              <a:t>带有比较运算符的子查询</a:t>
            </a:r>
            <a:endParaRPr lang="zh-CN" altLang="en-US" sz="3200" dirty="0"/>
          </a:p>
          <a:p>
            <a:pPr eaLnBrk="1" hangingPunct="1">
              <a:lnSpc>
                <a:spcPct val="150000"/>
              </a:lnSpc>
              <a:buFont typeface="Wingdings" panose="05000000000000000000" pitchFamily="2" charset="2"/>
              <a:buNone/>
            </a:pPr>
            <a:r>
              <a:rPr lang="zh-CN" altLang="en-US" sz="3200" dirty="0"/>
              <a:t>  </a:t>
            </a:r>
            <a:r>
              <a:rPr lang="en-US" altLang="zh-CN" sz="3200" dirty="0"/>
              <a:t>3.</a:t>
            </a:r>
            <a:r>
              <a:rPr lang="zh-CN" altLang="en-US" sz="3200" dirty="0"/>
              <a:t>带有</a:t>
            </a:r>
            <a:r>
              <a:rPr lang="en-US" altLang="zh-CN" sz="3200" dirty="0"/>
              <a:t>ANY</a:t>
            </a:r>
            <a:r>
              <a:rPr lang="zh-CN" altLang="en-US" sz="3200" dirty="0"/>
              <a:t>（</a:t>
            </a:r>
            <a:r>
              <a:rPr lang="en-US" altLang="zh-CN" sz="3200" dirty="0"/>
              <a:t>SOME</a:t>
            </a:r>
            <a:r>
              <a:rPr lang="zh-CN" altLang="en-US" sz="3200" dirty="0"/>
              <a:t>）或</a:t>
            </a:r>
            <a:r>
              <a:rPr lang="en-US" altLang="zh-CN" sz="3200" dirty="0"/>
              <a:t>ALL</a:t>
            </a:r>
            <a:r>
              <a:rPr lang="zh-CN" altLang="en-US" sz="3200" dirty="0"/>
              <a:t>谓词的子查询</a:t>
            </a:r>
            <a:endParaRPr lang="zh-CN" altLang="en-US" sz="3200" dirty="0"/>
          </a:p>
          <a:p>
            <a:pPr eaLnBrk="1" hangingPunct="1">
              <a:lnSpc>
                <a:spcPct val="150000"/>
              </a:lnSpc>
              <a:buFont typeface="Wingdings" panose="05000000000000000000" pitchFamily="2" charset="2"/>
              <a:buNone/>
            </a:pPr>
            <a:r>
              <a:rPr lang="zh-CN" altLang="en-US" sz="3200" dirty="0"/>
              <a:t>  </a:t>
            </a:r>
            <a:r>
              <a:rPr lang="en-US" altLang="zh-CN" sz="3200" dirty="0"/>
              <a:t>4.</a:t>
            </a:r>
            <a:r>
              <a:rPr lang="zh-CN" altLang="en-US" sz="3200" dirty="0"/>
              <a:t>带有</a:t>
            </a:r>
            <a:r>
              <a:rPr lang="en-US" altLang="zh-CN" sz="3200" dirty="0"/>
              <a:t>EXISTS</a:t>
            </a:r>
            <a:r>
              <a:rPr lang="zh-CN" altLang="en-US" sz="3200" dirty="0"/>
              <a:t>谓词的子查询</a:t>
            </a:r>
            <a:endParaRPr lang="zh-CN" altLang="en-US" sz="3200" dirty="0"/>
          </a:p>
          <a:p>
            <a:pPr eaLnBrk="1" hangingPunct="1">
              <a:lnSpc>
                <a:spcPct val="130000"/>
              </a:lnSpc>
              <a:buFont typeface="Wingdings" panose="05000000000000000000" pitchFamily="2" charset="2"/>
              <a:buNone/>
            </a:pPr>
            <a:endParaRPr lang="en-US" altLang="zh-CN" sz="32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p:txBody>
          <a:bodyPr/>
          <a:lstStyle/>
          <a:p>
            <a:pPr eaLnBrk="1" hangingPunct="1"/>
            <a:r>
              <a:rPr lang="en-US" altLang="zh-CN" sz="3600">
                <a:solidFill>
                  <a:schemeClr val="accent6"/>
                </a:solidFill>
              </a:rPr>
              <a:t>1. </a:t>
            </a:r>
            <a:r>
              <a:rPr lang="zh-CN" altLang="en-US" sz="3600">
                <a:solidFill>
                  <a:schemeClr val="accent6"/>
                </a:solidFill>
              </a:rPr>
              <a:t>带有</a:t>
            </a:r>
            <a:r>
              <a:rPr lang="en-US" altLang="zh-CN" sz="3600">
                <a:solidFill>
                  <a:schemeClr val="accent6"/>
                </a:solidFill>
              </a:rPr>
              <a:t>IN</a:t>
            </a:r>
            <a:r>
              <a:rPr lang="zh-CN" altLang="en-US" sz="3600">
                <a:solidFill>
                  <a:schemeClr val="accent6"/>
                </a:solidFill>
              </a:rPr>
              <a:t>谓词的子查询</a:t>
            </a:r>
            <a:endParaRPr lang="zh-CN" altLang="en-US" sz="3600">
              <a:solidFill>
                <a:schemeClr val="accent6"/>
              </a:solidFill>
            </a:endParaRPr>
          </a:p>
        </p:txBody>
      </p:sp>
      <p:sp>
        <p:nvSpPr>
          <p:cNvPr id="72707" name="Rectangle 3"/>
          <p:cNvSpPr>
            <a:spLocks noGrp="1" noChangeArrowheads="1"/>
          </p:cNvSpPr>
          <p:nvPr>
            <p:ph type="body" idx="4294967295"/>
          </p:nvPr>
        </p:nvSpPr>
        <p:spPr>
          <a:xfrm>
            <a:off x="60325" y="806450"/>
            <a:ext cx="11842115" cy="5601335"/>
          </a:xfrm>
          <a:solidFill>
            <a:schemeClr val="bg1"/>
          </a:solidFill>
        </p:spPr>
        <p:txBody>
          <a:bodyPr/>
          <a:lstStyle/>
          <a:p>
            <a:pPr eaLnBrk="1" hangingPunct="1">
              <a:lnSpc>
                <a:spcPct val="140000"/>
              </a:lnSpc>
              <a:buFont typeface="Wingdings" panose="05000000000000000000" pitchFamily="2" charset="2"/>
              <a:buNone/>
            </a:pPr>
            <a:r>
              <a:rPr lang="en-US" altLang="zh-CN" sz="3200" dirty="0"/>
              <a:t>[</a:t>
            </a:r>
            <a:r>
              <a:rPr lang="zh-CN" altLang="en-US" sz="3200" dirty="0"/>
              <a:t>例</a:t>
            </a:r>
            <a:r>
              <a:rPr lang="en-US" altLang="zh-CN" sz="3200" dirty="0"/>
              <a:t>3.57]</a:t>
            </a:r>
            <a:r>
              <a:rPr lang="zh-CN" altLang="en-US" sz="3200" dirty="0"/>
              <a:t>查询与“刘晨”在同一个主修专业的学生学号、姓名和主修专业</a:t>
            </a:r>
            <a:endParaRPr lang="en-US" altLang="zh-CN" sz="3200" dirty="0"/>
          </a:p>
          <a:p>
            <a:pPr eaLnBrk="1" hangingPunct="1">
              <a:lnSpc>
                <a:spcPct val="140000"/>
              </a:lnSpc>
              <a:buFont typeface="Wingdings" panose="05000000000000000000" pitchFamily="2" charset="2"/>
              <a:buNone/>
            </a:pPr>
            <a:r>
              <a:rPr lang="zh-CN" altLang="en-US" sz="3200" dirty="0"/>
              <a:t>此查询要求可以分步来完成</a:t>
            </a:r>
            <a:endParaRPr lang="zh-CN" altLang="en-US" sz="3200" dirty="0"/>
          </a:p>
          <a:p>
            <a:pPr eaLnBrk="1" hangingPunct="1">
              <a:lnSpc>
                <a:spcPct val="140000"/>
              </a:lnSpc>
              <a:buFont typeface="Wingdings" panose="05000000000000000000" pitchFamily="2" charset="2"/>
              <a:buNone/>
            </a:pPr>
            <a:r>
              <a:rPr lang="zh-CN" altLang="en-US" sz="3200" dirty="0"/>
              <a:t>    ① 确定“刘晨”所在系名             </a:t>
            </a:r>
            <a:endParaRPr lang="zh-CN" altLang="en-US" sz="3200" dirty="0"/>
          </a:p>
          <a:p>
            <a:pPr eaLnBrk="1" hangingPunct="1">
              <a:lnSpc>
                <a:spcPct val="140000"/>
              </a:lnSpc>
              <a:buFont typeface="Wingdings" panose="05000000000000000000" pitchFamily="2" charset="2"/>
              <a:buNone/>
            </a:pPr>
            <a:r>
              <a:rPr lang="zh-CN" altLang="en-US" sz="3200" dirty="0"/>
              <a:t>         </a:t>
            </a:r>
            <a:r>
              <a:rPr lang="en-US" altLang="zh-CN" sz="3200" dirty="0"/>
              <a:t>SELECT  </a:t>
            </a:r>
            <a:r>
              <a:rPr lang="en-US" altLang="zh-CN" sz="3200" dirty="0" err="1"/>
              <a:t>Smajor</a:t>
            </a:r>
            <a:endParaRPr lang="en-US" altLang="zh-CN" sz="3200" dirty="0"/>
          </a:p>
          <a:p>
            <a:pPr eaLnBrk="1" hangingPunct="1">
              <a:lnSpc>
                <a:spcPct val="140000"/>
              </a:lnSpc>
              <a:buFont typeface="Wingdings" panose="05000000000000000000" pitchFamily="2" charset="2"/>
              <a:buNone/>
            </a:pPr>
            <a:r>
              <a:rPr lang="en-US" altLang="zh-CN" sz="3200" dirty="0"/>
              <a:t>         FROM     Student                            </a:t>
            </a:r>
            <a:endParaRPr lang="en-US" altLang="zh-CN" sz="3200" dirty="0"/>
          </a:p>
          <a:p>
            <a:pPr eaLnBrk="1" hangingPunct="1">
              <a:lnSpc>
                <a:spcPct val="140000"/>
              </a:lnSpc>
              <a:buFont typeface="Wingdings" panose="05000000000000000000" pitchFamily="2" charset="2"/>
              <a:buNone/>
            </a:pPr>
            <a:r>
              <a:rPr lang="en-US" altLang="zh-CN" sz="3200" dirty="0"/>
              <a:t>         WHERE  </a:t>
            </a:r>
            <a:r>
              <a:rPr lang="en-US" altLang="zh-CN" sz="3200" dirty="0" err="1"/>
              <a:t>Sname</a:t>
            </a:r>
            <a:r>
              <a:rPr lang="en-US" altLang="zh-CN" sz="3200" dirty="0"/>
              <a:t>= ' </a:t>
            </a:r>
            <a:r>
              <a:rPr lang="zh-CN" altLang="en-US" sz="3200" dirty="0"/>
              <a:t>刘晨 </a:t>
            </a:r>
            <a:r>
              <a:rPr lang="en-US" altLang="zh-CN" sz="3200" dirty="0"/>
              <a:t>'</a:t>
            </a:r>
            <a:r>
              <a:rPr lang="zh-CN" altLang="en-US" sz="3200" dirty="0"/>
              <a:t>;</a:t>
            </a:r>
            <a:endParaRPr lang="zh-CN" altLang="en-US" sz="3200" dirty="0"/>
          </a:p>
          <a:p>
            <a:pPr eaLnBrk="1" hangingPunct="1">
              <a:lnSpc>
                <a:spcPct val="140000"/>
              </a:lnSpc>
              <a:buFont typeface="Wingdings" panose="05000000000000000000" pitchFamily="2" charset="2"/>
              <a:buNone/>
            </a:pPr>
            <a:r>
              <a:rPr lang="zh-CN" altLang="en-US" sz="3200" dirty="0"/>
              <a:t>	      结果为： 计算机科学与技术</a:t>
            </a:r>
            <a:endParaRPr lang="en-US" altLang="zh-C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pPr eaLnBrk="1" hangingPunct="1"/>
            <a:r>
              <a:rPr lang="en-US" altLang="zh-CN" sz="3600">
                <a:solidFill>
                  <a:schemeClr val="accent6"/>
                </a:solidFill>
              </a:rPr>
              <a:t>1.</a:t>
            </a:r>
            <a:r>
              <a:rPr lang="zh-CN" altLang="en-US" sz="3600">
                <a:solidFill>
                  <a:schemeClr val="accent6"/>
                </a:solidFill>
              </a:rPr>
              <a:t>选择表中的若干列</a:t>
            </a:r>
            <a:endParaRPr lang="zh-CN" altLang="en-US" sz="3600">
              <a:solidFill>
                <a:schemeClr val="accent6"/>
              </a:solidFill>
            </a:endParaRPr>
          </a:p>
        </p:txBody>
      </p:sp>
      <p:sp>
        <p:nvSpPr>
          <p:cNvPr id="11267" name="Rectangle 3"/>
          <p:cNvSpPr>
            <a:spLocks noGrp="1" noChangeArrowheads="1"/>
          </p:cNvSpPr>
          <p:nvPr>
            <p:ph type="body" idx="4294967295"/>
          </p:nvPr>
        </p:nvSpPr>
        <p:spPr>
          <a:xfrm>
            <a:off x="91440" y="888365"/>
            <a:ext cx="12083415" cy="5518785"/>
          </a:xfrm>
          <a:solidFill>
            <a:schemeClr val="bg1"/>
          </a:solidFill>
        </p:spPr>
        <p:txBody>
          <a:bodyPr/>
          <a:lstStyle/>
          <a:p>
            <a:pPr algn="just" eaLnBrk="1" hangingPunct="1"/>
            <a:r>
              <a:rPr lang="zh-CN" altLang="en-US" sz="3200" dirty="0"/>
              <a:t>（</a:t>
            </a:r>
            <a:r>
              <a:rPr lang="en-US" altLang="zh-CN" sz="3200" dirty="0"/>
              <a:t>1</a:t>
            </a:r>
            <a:r>
              <a:rPr lang="zh-CN" altLang="en-US" sz="3200" dirty="0"/>
              <a:t>）查询指定列</a:t>
            </a:r>
            <a:endParaRPr lang="zh-CN" altLang="en-US" sz="3200" dirty="0"/>
          </a:p>
          <a:p>
            <a:pPr algn="just" eaLnBrk="1" hangingPunct="1"/>
            <a:endParaRPr lang="zh-CN" altLang="en-US" sz="3200" dirty="0"/>
          </a:p>
          <a:p>
            <a:pPr algn="just" eaLnBrk="1" hangingPunct="1">
              <a:buFont typeface="Wingdings" panose="05000000000000000000" pitchFamily="2" charset="2"/>
              <a:buNone/>
            </a:pPr>
            <a:r>
              <a:rPr lang="zh-CN" altLang="en-US" sz="3200" dirty="0"/>
              <a:t>	</a:t>
            </a:r>
            <a:r>
              <a:rPr lang="en-US" altLang="zh-CN" sz="3200" dirty="0"/>
              <a:t>[</a:t>
            </a:r>
            <a:r>
              <a:rPr lang="zh-CN" altLang="en-US" sz="3200" dirty="0"/>
              <a:t>例</a:t>
            </a:r>
            <a:r>
              <a:rPr lang="en-US" altLang="zh-CN" sz="3200" dirty="0"/>
              <a:t>3.16]  </a:t>
            </a:r>
            <a:r>
              <a:rPr lang="zh-CN" altLang="en-US" sz="3200" dirty="0"/>
              <a:t>查询全体学生的学号与姓名</a:t>
            </a:r>
            <a:endParaRPr lang="zh-CN" altLang="en-US" sz="3200" dirty="0"/>
          </a:p>
          <a:p>
            <a:pPr lvl="1" algn="just" eaLnBrk="1" hangingPunct="1">
              <a:buFont typeface="Wingdings" panose="05000000000000000000" pitchFamily="2" charset="2"/>
              <a:buNone/>
            </a:pPr>
            <a:r>
              <a:rPr lang="zh-CN" altLang="en-US" sz="3200" dirty="0"/>
              <a:t>		</a:t>
            </a:r>
            <a:r>
              <a:rPr lang="en-US" altLang="zh-CN" sz="3200" dirty="0"/>
              <a:t>SELECT </a:t>
            </a:r>
            <a:r>
              <a:rPr lang="en-US" altLang="zh-CN" sz="3200" dirty="0" err="1"/>
              <a:t>Sno</a:t>
            </a:r>
            <a:r>
              <a:rPr lang="zh-CN" altLang="en-US" sz="3200" dirty="0"/>
              <a:t>,</a:t>
            </a:r>
            <a:r>
              <a:rPr lang="en-US" altLang="zh-CN" sz="3200" dirty="0" err="1"/>
              <a:t>Sname</a:t>
            </a:r>
            <a:endParaRPr lang="en-US" altLang="zh-CN" sz="3200" dirty="0"/>
          </a:p>
          <a:p>
            <a:pPr lvl="1" algn="just" eaLnBrk="1" hangingPunct="1">
              <a:buFont typeface="Wingdings" panose="05000000000000000000" pitchFamily="2" charset="2"/>
              <a:buNone/>
            </a:pPr>
            <a:r>
              <a:rPr lang="en-US" altLang="zh-CN" sz="3200" dirty="0"/>
              <a:t>		FROM Student</a:t>
            </a:r>
            <a:r>
              <a:rPr lang="zh-CN" altLang="en-US" sz="3200" dirty="0"/>
              <a:t>;</a:t>
            </a:r>
            <a:r>
              <a:rPr lang="zh-CN" altLang="en-US" sz="3200" dirty="0">
                <a:latin typeface="Courier New" panose="02070309020205020404" pitchFamily="49" charset="0"/>
              </a:rPr>
              <a:t> </a:t>
            </a:r>
            <a:endParaRPr lang="zh-CN" altLang="en-US" sz="3200" dirty="0"/>
          </a:p>
          <a:p>
            <a:pPr lvl="1" algn="just" eaLnBrk="1" hangingPunct="1">
              <a:buFont typeface="Wingdings" panose="05000000000000000000" pitchFamily="2" charset="2"/>
              <a:buNone/>
            </a:pPr>
            <a:r>
              <a:rPr lang="zh-CN" altLang="en-US" sz="3200" dirty="0">
                <a:latin typeface="Courier New" panose="02070309020205020404" pitchFamily="49" charset="0"/>
              </a:rPr>
              <a:t> </a:t>
            </a:r>
            <a:endParaRPr lang="zh-CN" altLang="en-US" sz="3200" dirty="0"/>
          </a:p>
          <a:p>
            <a:pPr algn="just" eaLnBrk="1" hangingPunct="1">
              <a:buFont typeface="Wingdings" panose="05000000000000000000" pitchFamily="2" charset="2"/>
              <a:buNone/>
            </a:pPr>
            <a:r>
              <a:rPr lang="zh-CN" altLang="en-US" sz="3200" dirty="0"/>
              <a:t>	</a:t>
            </a:r>
            <a:r>
              <a:rPr lang="en-US" altLang="zh-CN" sz="3200" dirty="0"/>
              <a:t>[</a:t>
            </a:r>
            <a:r>
              <a:rPr lang="zh-CN" altLang="en-US" sz="3200" dirty="0"/>
              <a:t>例</a:t>
            </a:r>
            <a:r>
              <a:rPr lang="en-US" altLang="zh-CN" sz="3200" dirty="0"/>
              <a:t>3.17]  </a:t>
            </a:r>
            <a:r>
              <a:rPr lang="zh-CN" altLang="en-US" sz="3200" dirty="0"/>
              <a:t>查询全体学生的姓名、学号、主修专业。</a:t>
            </a:r>
            <a:endParaRPr lang="zh-CN" altLang="en-US" sz="3200" dirty="0"/>
          </a:p>
          <a:p>
            <a:pPr lvl="1" algn="just" eaLnBrk="1" hangingPunct="1">
              <a:buFont typeface="Wingdings" panose="05000000000000000000" pitchFamily="2" charset="2"/>
              <a:buNone/>
            </a:pPr>
            <a:r>
              <a:rPr lang="zh-CN" altLang="en-US" sz="3200" dirty="0"/>
              <a:t>		</a:t>
            </a:r>
            <a:r>
              <a:rPr lang="en-US" altLang="zh-CN" sz="3200" dirty="0"/>
              <a:t>SELECT </a:t>
            </a:r>
            <a:r>
              <a:rPr lang="en-US" altLang="zh-CN" sz="3200" dirty="0" err="1"/>
              <a:t>Sname</a:t>
            </a:r>
            <a:r>
              <a:rPr lang="zh-CN" altLang="en-US" sz="3200" dirty="0"/>
              <a:t>,</a:t>
            </a:r>
            <a:r>
              <a:rPr lang="en-US" altLang="zh-CN" sz="3200" dirty="0" err="1"/>
              <a:t>Sno</a:t>
            </a:r>
            <a:r>
              <a:rPr lang="zh-CN" altLang="en-US" sz="3200" dirty="0"/>
              <a:t>,</a:t>
            </a:r>
            <a:r>
              <a:rPr lang="en-US" altLang="zh-CN" sz="3200" dirty="0" err="1"/>
              <a:t>Smajor</a:t>
            </a:r>
            <a:endParaRPr lang="en-US" altLang="zh-CN" sz="3200" dirty="0"/>
          </a:p>
          <a:p>
            <a:pPr lvl="1" algn="just" eaLnBrk="1" hangingPunct="1">
              <a:buFont typeface="Wingdings" panose="05000000000000000000" pitchFamily="2" charset="2"/>
              <a:buNone/>
            </a:pPr>
            <a:r>
              <a:rPr lang="en-US" altLang="zh-CN" sz="3200" dirty="0"/>
              <a:t>		FROM Student</a:t>
            </a:r>
            <a:r>
              <a:rPr lang="zh-CN" altLang="en-US" sz="3200" dirty="0"/>
              <a:t>;</a:t>
            </a:r>
            <a:endParaRPr lang="zh-CN" altLang="en-US" sz="32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2438400" y="188913"/>
            <a:ext cx="7391400" cy="563562"/>
          </a:xfrm>
        </p:spPr>
        <p:txBody>
          <a:bodyPr/>
          <a:lstStyle/>
          <a:p>
            <a:pPr eaLnBrk="1" hangingPunct="1"/>
            <a:r>
              <a:rPr lang="zh-CN" altLang="en-US" sz="3600">
                <a:solidFill>
                  <a:schemeClr val="accent6"/>
                </a:solidFill>
              </a:rPr>
              <a:t>带有</a:t>
            </a:r>
            <a:r>
              <a:rPr lang="en-US" altLang="zh-CN" sz="3600">
                <a:solidFill>
                  <a:schemeClr val="accent6"/>
                </a:solidFill>
              </a:rPr>
              <a:t>IN</a:t>
            </a:r>
            <a:r>
              <a:rPr lang="zh-CN" altLang="en-US" sz="3600">
                <a:solidFill>
                  <a:schemeClr val="accent6"/>
                </a:solidFill>
              </a:rPr>
              <a:t>谓词的子查询（续）</a:t>
            </a:r>
            <a:endParaRPr lang="zh-CN" altLang="en-US" sz="3600">
              <a:solidFill>
                <a:schemeClr val="accent6"/>
              </a:solidFill>
            </a:endParaRPr>
          </a:p>
        </p:txBody>
      </p:sp>
      <p:sp>
        <p:nvSpPr>
          <p:cNvPr id="73731" name="Rectangle 3"/>
          <p:cNvSpPr>
            <a:spLocks noGrp="1" noChangeArrowheads="1"/>
          </p:cNvSpPr>
          <p:nvPr>
            <p:ph type="body" sz="half" idx="4294967295"/>
          </p:nvPr>
        </p:nvSpPr>
        <p:spPr>
          <a:xfrm>
            <a:off x="114300" y="887095"/>
            <a:ext cx="12058650" cy="2519680"/>
          </a:xfrm>
          <a:solidFill>
            <a:schemeClr val="bg1"/>
          </a:solidFill>
        </p:spPr>
        <p:txBody>
          <a:bodyPr/>
          <a:lstStyle/>
          <a:p>
            <a:pPr eaLnBrk="1" hangingPunct="1">
              <a:lnSpc>
                <a:spcPct val="90000"/>
              </a:lnSpc>
              <a:buFont typeface="Wingdings" panose="05000000000000000000" pitchFamily="2" charset="2"/>
              <a:buNone/>
            </a:pPr>
            <a:r>
              <a:rPr lang="en-US" altLang="zh-CN" sz="3200"/>
              <a:t>② </a:t>
            </a:r>
            <a:r>
              <a:rPr lang="zh-CN" altLang="en-US" sz="3200"/>
              <a:t>查找所有主修计算机科学与技术专业的学生</a:t>
            </a:r>
            <a:endParaRPr lang="zh-CN" altLang="en-US" sz="3200"/>
          </a:p>
          <a:p>
            <a:pPr eaLnBrk="1" hangingPunct="1">
              <a:lnSpc>
                <a:spcPct val="90000"/>
              </a:lnSpc>
              <a:buFont typeface="Wingdings" panose="05000000000000000000" pitchFamily="2" charset="2"/>
              <a:buNone/>
            </a:pPr>
            <a:r>
              <a:rPr lang="zh-CN" altLang="en-US" sz="3200"/>
              <a:t>        </a:t>
            </a:r>
            <a:r>
              <a:rPr lang="en-US" altLang="zh-CN" sz="3200"/>
              <a:t>SELECT   Sno</a:t>
            </a:r>
            <a:r>
              <a:rPr lang="zh-CN" altLang="en-US" sz="3200"/>
              <a:t>, </a:t>
            </a:r>
            <a:r>
              <a:rPr lang="en-US" altLang="zh-CN" sz="3200"/>
              <a:t>Sname</a:t>
            </a:r>
            <a:r>
              <a:rPr lang="zh-CN" altLang="en-US" sz="3200"/>
              <a:t>, </a:t>
            </a:r>
            <a:r>
              <a:rPr lang="en-US" altLang="zh-CN" sz="3200"/>
              <a:t>Smajor     </a:t>
            </a:r>
            <a:endParaRPr lang="en-US" altLang="zh-CN" sz="3200"/>
          </a:p>
          <a:p>
            <a:pPr eaLnBrk="1" hangingPunct="1">
              <a:lnSpc>
                <a:spcPct val="90000"/>
              </a:lnSpc>
              <a:buFont typeface="Wingdings" panose="05000000000000000000" pitchFamily="2" charset="2"/>
              <a:buNone/>
            </a:pPr>
            <a:r>
              <a:rPr lang="en-US" altLang="zh-CN" sz="3200"/>
              <a:t>        FROM      Student                 </a:t>
            </a:r>
            <a:endParaRPr lang="en-US" altLang="zh-CN" sz="3200"/>
          </a:p>
          <a:p>
            <a:pPr eaLnBrk="1" hangingPunct="1">
              <a:lnSpc>
                <a:spcPct val="90000"/>
              </a:lnSpc>
              <a:buFont typeface="Wingdings" panose="05000000000000000000" pitchFamily="2" charset="2"/>
              <a:buNone/>
            </a:pPr>
            <a:r>
              <a:rPr lang="en-US" altLang="zh-CN" sz="3200"/>
              <a:t>        WHERE   Smajor= ‘ </a:t>
            </a:r>
            <a:r>
              <a:rPr lang="zh-CN" altLang="en-US" sz="3200"/>
              <a:t>计算机科学与技术</a:t>
            </a:r>
            <a:r>
              <a:rPr lang="en-US" altLang="zh-CN" sz="3200"/>
              <a:t> '</a:t>
            </a:r>
            <a:r>
              <a:rPr lang="zh-CN" altLang="en-US" sz="3200"/>
              <a:t>; </a:t>
            </a:r>
            <a:endParaRPr lang="zh-CN" altLang="en-US" sz="3200"/>
          </a:p>
          <a:p>
            <a:pPr eaLnBrk="1" hangingPunct="1">
              <a:lnSpc>
                <a:spcPct val="150000"/>
              </a:lnSpc>
              <a:buFont typeface="Wingdings" panose="05000000000000000000" pitchFamily="2" charset="2"/>
              <a:buNone/>
            </a:pPr>
            <a:r>
              <a:rPr lang="zh-CN" altLang="en-US" sz="3200"/>
              <a:t>结果为：</a:t>
            </a:r>
            <a:endParaRPr lang="zh-CN" altLang="en-US" sz="3200"/>
          </a:p>
        </p:txBody>
      </p:sp>
      <p:graphicFrame>
        <p:nvGraphicFramePr>
          <p:cNvPr id="2" name="表格 1"/>
          <p:cNvGraphicFramePr>
            <a:graphicFrameLocks noGrp="1"/>
          </p:cNvGraphicFramePr>
          <p:nvPr>
            <p:custDataLst>
              <p:tags r:id="rId1"/>
            </p:custDataLst>
          </p:nvPr>
        </p:nvGraphicFramePr>
        <p:xfrm>
          <a:off x="2032635" y="3573145"/>
          <a:ext cx="8411845" cy="2956560"/>
        </p:xfrm>
        <a:graphic>
          <a:graphicData uri="http://schemas.openxmlformats.org/drawingml/2006/table">
            <a:tbl>
              <a:tblPr/>
              <a:tblGrid>
                <a:gridCol w="3094990"/>
                <a:gridCol w="2085340"/>
                <a:gridCol w="3231515"/>
              </a:tblGrid>
              <a:tr h="727710">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Sno</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6" marR="68586"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Sname</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6" marR="68586"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Smajor</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6" marR="68586"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742950">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20180002</a:t>
                      </a:r>
                      <a:endPar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68586" marR="68586"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刘晨</a:t>
                      </a:r>
                      <a:endPar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6" marR="68586"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计算机科学与技术</a:t>
                      </a:r>
                      <a:endPar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6" marR="68586"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742950">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20180003</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6" marR="68586"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王敏</a:t>
                      </a:r>
                      <a:endPar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6" marR="68586"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计算机科学与技术</a:t>
                      </a:r>
                      <a:endPar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6" marR="68586"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742950">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20180004</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6" marR="68586"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张立</a:t>
                      </a:r>
                      <a:endPar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6" marR="68586"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计算机科学与技术</a:t>
                      </a:r>
                      <a:endParaRPr kumimoji="0" lang="zh-CN"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68586" marR="68586"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a:xfrm>
            <a:off x="2438400" y="188913"/>
            <a:ext cx="7391400" cy="563562"/>
          </a:xfrm>
        </p:spPr>
        <p:txBody>
          <a:bodyPr/>
          <a:lstStyle/>
          <a:p>
            <a:pPr eaLnBrk="1" hangingPunct="1"/>
            <a:r>
              <a:rPr lang="zh-CN" altLang="en-US" sz="3600">
                <a:solidFill>
                  <a:schemeClr val="accent6"/>
                </a:solidFill>
              </a:rPr>
              <a:t>带有</a:t>
            </a:r>
            <a:r>
              <a:rPr lang="en-US" altLang="zh-CN" sz="3600">
                <a:solidFill>
                  <a:schemeClr val="accent6"/>
                </a:solidFill>
              </a:rPr>
              <a:t>IN</a:t>
            </a:r>
            <a:r>
              <a:rPr lang="zh-CN" altLang="en-US" sz="3600">
                <a:solidFill>
                  <a:schemeClr val="accent6"/>
                </a:solidFill>
              </a:rPr>
              <a:t>谓词的子查询（续）</a:t>
            </a:r>
            <a:endParaRPr lang="zh-CN" altLang="en-US" sz="3600">
              <a:solidFill>
                <a:schemeClr val="accent6"/>
              </a:solidFill>
            </a:endParaRPr>
          </a:p>
        </p:txBody>
      </p:sp>
      <p:sp>
        <p:nvSpPr>
          <p:cNvPr id="74755" name="Rectangle 3"/>
          <p:cNvSpPr>
            <a:spLocks noGrp="1" noChangeArrowheads="1"/>
          </p:cNvSpPr>
          <p:nvPr>
            <p:ph type="body" sz="half" idx="4294967295"/>
          </p:nvPr>
        </p:nvSpPr>
        <p:spPr>
          <a:xfrm>
            <a:off x="120015" y="714375"/>
            <a:ext cx="12011660" cy="5440045"/>
          </a:xfrm>
          <a:solidFill>
            <a:schemeClr val="bg1"/>
          </a:solidFill>
        </p:spPr>
        <p:txBody>
          <a:bodyPr/>
          <a:lstStyle/>
          <a:p>
            <a:pPr eaLnBrk="1" hangingPunct="1">
              <a:lnSpc>
                <a:spcPct val="150000"/>
              </a:lnSpc>
              <a:spcBef>
                <a:spcPct val="0"/>
              </a:spcBef>
              <a:buFont typeface="Wingdings" panose="05000000000000000000" pitchFamily="2" charset="2"/>
              <a:buNone/>
            </a:pPr>
            <a:r>
              <a:rPr lang="zh-CN" altLang="en-US" sz="3200"/>
              <a:t>构造嵌套查询语句：</a:t>
            </a:r>
            <a:endParaRPr lang="zh-CN" altLang="en-US" sz="3200"/>
          </a:p>
          <a:p>
            <a:pPr eaLnBrk="1" hangingPunct="1">
              <a:lnSpc>
                <a:spcPct val="150000"/>
              </a:lnSpc>
              <a:spcBef>
                <a:spcPct val="0"/>
              </a:spcBef>
              <a:buFont typeface="Wingdings" panose="05000000000000000000" pitchFamily="2" charset="2"/>
              <a:buNone/>
            </a:pPr>
            <a:r>
              <a:rPr lang="en-US" altLang="zh-CN" sz="3200"/>
              <a:t>SELECT Sno,Sname,Smajor                  /*</a:t>
            </a:r>
            <a:r>
              <a:rPr lang="zh-CN" altLang="en-US" sz="3200"/>
              <a:t>例</a:t>
            </a:r>
            <a:r>
              <a:rPr lang="en-US" altLang="zh-CN" sz="3200"/>
              <a:t>3.57</a:t>
            </a:r>
            <a:r>
              <a:rPr lang="zh-CN" altLang="en-US" sz="3200"/>
              <a:t>的解法一*</a:t>
            </a:r>
            <a:r>
              <a:rPr lang="en-US" altLang="zh-CN" sz="3200"/>
              <a:t>/</a:t>
            </a:r>
            <a:endParaRPr lang="en-US" altLang="zh-CN" sz="3200"/>
          </a:p>
          <a:p>
            <a:pPr eaLnBrk="1" hangingPunct="1">
              <a:lnSpc>
                <a:spcPct val="150000"/>
              </a:lnSpc>
              <a:spcBef>
                <a:spcPct val="0"/>
              </a:spcBef>
              <a:buFont typeface="Wingdings" panose="05000000000000000000" pitchFamily="2" charset="2"/>
              <a:buNone/>
            </a:pPr>
            <a:r>
              <a:rPr lang="en-US" altLang="zh-CN" sz="3200"/>
              <a:t>FROM Student</a:t>
            </a:r>
            <a:endParaRPr lang="en-US" altLang="zh-CN" sz="3200"/>
          </a:p>
          <a:p>
            <a:pPr eaLnBrk="1" hangingPunct="1">
              <a:lnSpc>
                <a:spcPct val="150000"/>
              </a:lnSpc>
              <a:spcBef>
                <a:spcPct val="0"/>
              </a:spcBef>
              <a:buFont typeface="Wingdings" panose="05000000000000000000" pitchFamily="2" charset="2"/>
              <a:buNone/>
            </a:pPr>
            <a:r>
              <a:rPr lang="en-US" altLang="zh-CN" sz="3200"/>
              <a:t>WHERE Smajor IN</a:t>
            </a:r>
            <a:endParaRPr lang="en-US" altLang="zh-CN" sz="3200"/>
          </a:p>
          <a:p>
            <a:pPr eaLnBrk="1" hangingPunct="1">
              <a:lnSpc>
                <a:spcPct val="150000"/>
              </a:lnSpc>
              <a:spcBef>
                <a:spcPct val="0"/>
              </a:spcBef>
              <a:buFont typeface="Wingdings" panose="05000000000000000000" pitchFamily="2" charset="2"/>
              <a:buNone/>
            </a:pPr>
            <a:r>
              <a:rPr lang="en-US" altLang="zh-CN" sz="3200"/>
              <a:t>       (SELECT Smajor</a:t>
            </a:r>
            <a:endParaRPr lang="en-US" altLang="zh-CN" sz="3200"/>
          </a:p>
          <a:p>
            <a:pPr eaLnBrk="1" hangingPunct="1">
              <a:lnSpc>
                <a:spcPct val="150000"/>
              </a:lnSpc>
              <a:spcBef>
                <a:spcPct val="0"/>
              </a:spcBef>
              <a:buFont typeface="Wingdings" panose="05000000000000000000" pitchFamily="2" charset="2"/>
              <a:buNone/>
            </a:pPr>
            <a:r>
              <a:rPr lang="en-US" altLang="zh-CN" sz="3200"/>
              <a:t>        FROM Student</a:t>
            </a:r>
            <a:endParaRPr lang="en-US" altLang="zh-CN" sz="3200"/>
          </a:p>
          <a:p>
            <a:pPr eaLnBrk="1" hangingPunct="1">
              <a:lnSpc>
                <a:spcPct val="150000"/>
              </a:lnSpc>
              <a:spcBef>
                <a:spcPct val="0"/>
              </a:spcBef>
              <a:buFont typeface="Wingdings" panose="05000000000000000000" pitchFamily="2" charset="2"/>
              <a:buNone/>
            </a:pPr>
            <a:r>
              <a:rPr lang="en-US" altLang="zh-CN" sz="3200"/>
              <a:t>        WHERE Sname='</a:t>
            </a:r>
            <a:r>
              <a:rPr lang="zh-CN" altLang="en-US" sz="3200"/>
              <a:t>刘晨</a:t>
            </a:r>
            <a:r>
              <a:rPr lang="en-US" altLang="zh-CN" sz="3200"/>
              <a:t>’);</a:t>
            </a:r>
            <a:endParaRPr lang="en-US" altLang="zh-CN" sz="3200"/>
          </a:p>
          <a:p>
            <a:pPr>
              <a:lnSpc>
                <a:spcPct val="160000"/>
              </a:lnSpc>
              <a:buFont typeface="Wingdings" panose="05000000000000000000" pitchFamily="2" charset="2"/>
              <a:buChar char="n"/>
            </a:pPr>
            <a:r>
              <a:rPr lang="zh-CN" altLang="zh-CN" sz="3200"/>
              <a:t>子查询的查询条件不依赖于父查询，称为</a:t>
            </a:r>
            <a:r>
              <a:rPr lang="zh-CN" altLang="zh-CN" sz="3200">
                <a:solidFill>
                  <a:srgbClr val="FF00FF"/>
                </a:solidFill>
              </a:rPr>
              <a:t>不相关子查询</a:t>
            </a:r>
            <a:endParaRPr lang="en-US" altLang="zh-CN" sz="3200">
              <a:solidFill>
                <a:srgbClr val="FF00FF"/>
              </a:solidFill>
            </a:endParaRPr>
          </a:p>
          <a:p>
            <a:pPr eaLnBrk="1" hangingPunct="1">
              <a:lnSpc>
                <a:spcPct val="90000"/>
              </a:lnSpc>
              <a:buFont typeface="Wingdings" panose="05000000000000000000" pitchFamily="2" charset="2"/>
              <a:buNone/>
            </a:pPr>
            <a:endParaRPr lang="zh-CN" altLang="en-US" sz="32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2438400" y="188913"/>
            <a:ext cx="7391400" cy="563562"/>
          </a:xfrm>
        </p:spPr>
        <p:txBody>
          <a:bodyPr/>
          <a:lstStyle/>
          <a:p>
            <a:pPr eaLnBrk="1" hangingPunct="1"/>
            <a:r>
              <a:rPr lang="zh-CN" altLang="en-US" sz="3600">
                <a:solidFill>
                  <a:schemeClr val="accent6"/>
                </a:solidFill>
              </a:rPr>
              <a:t>带有</a:t>
            </a:r>
            <a:r>
              <a:rPr lang="en-US" altLang="zh-CN" sz="3600">
                <a:solidFill>
                  <a:schemeClr val="accent6"/>
                </a:solidFill>
              </a:rPr>
              <a:t>IN</a:t>
            </a:r>
            <a:r>
              <a:rPr lang="zh-CN" altLang="en-US" sz="3600">
                <a:solidFill>
                  <a:schemeClr val="accent6"/>
                </a:solidFill>
              </a:rPr>
              <a:t>谓词的子查询（续）</a:t>
            </a:r>
            <a:endParaRPr lang="zh-CN" altLang="en-US" sz="3600">
              <a:solidFill>
                <a:schemeClr val="accent6"/>
              </a:solidFill>
            </a:endParaRPr>
          </a:p>
        </p:txBody>
      </p:sp>
      <p:sp>
        <p:nvSpPr>
          <p:cNvPr id="75779" name="Rectangle 3"/>
          <p:cNvSpPr>
            <a:spLocks noGrp="1" noChangeArrowheads="1"/>
          </p:cNvSpPr>
          <p:nvPr>
            <p:ph type="body" sz="half" idx="4294967295"/>
          </p:nvPr>
        </p:nvSpPr>
        <p:spPr>
          <a:xfrm>
            <a:off x="86995" y="823595"/>
            <a:ext cx="12092940" cy="5572760"/>
          </a:xfrm>
          <a:solidFill>
            <a:schemeClr val="bg1"/>
          </a:solidFill>
        </p:spPr>
        <p:txBody>
          <a:bodyPr/>
          <a:lstStyle/>
          <a:p>
            <a:pPr marL="0" indent="0" algn="just">
              <a:lnSpc>
                <a:spcPct val="150000"/>
              </a:lnSpc>
              <a:spcBef>
                <a:spcPct val="0"/>
              </a:spcBef>
              <a:buNone/>
            </a:pPr>
            <a:r>
              <a:rPr lang="zh-CN" altLang="zh-CN" sz="3200"/>
              <a:t>用自身连接：</a:t>
            </a:r>
            <a:r>
              <a:rPr lang="en-US" altLang="zh-CN" sz="3200"/>
              <a:t>                                /*</a:t>
            </a:r>
            <a:r>
              <a:rPr lang="zh-CN" altLang="zh-CN" sz="3200"/>
              <a:t>例</a:t>
            </a:r>
            <a:r>
              <a:rPr lang="en-US" altLang="zh-CN" sz="3200"/>
              <a:t>3.57</a:t>
            </a:r>
            <a:r>
              <a:rPr lang="zh-CN" altLang="zh-CN" sz="3200"/>
              <a:t>的解法二</a:t>
            </a:r>
            <a:r>
              <a:rPr lang="en-US" altLang="zh-CN" sz="3200"/>
              <a:t> */</a:t>
            </a:r>
            <a:endParaRPr lang="zh-CN" altLang="zh-CN" sz="3200"/>
          </a:p>
          <a:p>
            <a:pPr marL="0" indent="0" algn="just">
              <a:lnSpc>
                <a:spcPct val="150000"/>
              </a:lnSpc>
              <a:spcBef>
                <a:spcPct val="0"/>
              </a:spcBef>
              <a:buNone/>
            </a:pPr>
            <a:r>
              <a:rPr lang="en-US" altLang="zh-CN" sz="3200"/>
              <a:t>SELECT S1.Sno,S1.Sname,S1.Smajor         </a:t>
            </a:r>
            <a:endParaRPr lang="zh-CN" altLang="zh-CN" sz="3200"/>
          </a:p>
          <a:p>
            <a:pPr marL="0" indent="0" algn="just">
              <a:lnSpc>
                <a:spcPct val="150000"/>
              </a:lnSpc>
              <a:spcBef>
                <a:spcPct val="0"/>
              </a:spcBef>
              <a:buNone/>
            </a:pPr>
            <a:r>
              <a:rPr lang="en-US" altLang="zh-CN" sz="3200"/>
              <a:t>FROM Student S1,Student S2</a:t>
            </a:r>
            <a:endParaRPr lang="zh-CN" altLang="zh-CN" sz="3200"/>
          </a:p>
          <a:p>
            <a:pPr marL="0" indent="0" algn="just">
              <a:lnSpc>
                <a:spcPct val="150000"/>
              </a:lnSpc>
              <a:spcBef>
                <a:spcPct val="0"/>
              </a:spcBef>
              <a:buNone/>
            </a:pPr>
            <a:r>
              <a:rPr lang="en-US" altLang="zh-CN" sz="3200"/>
              <a:t>WHERE S1.Smajor=S2.Smajor AND S2.Sname='</a:t>
            </a:r>
            <a:r>
              <a:rPr lang="zh-CN" altLang="zh-CN" sz="3200"/>
              <a:t>刘晨</a:t>
            </a:r>
            <a:r>
              <a:rPr lang="en-US" altLang="zh-CN" sz="3200"/>
              <a:t>';</a:t>
            </a:r>
            <a:endParaRPr lang="zh-CN" altLang="zh-CN" sz="32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p:txBody>
          <a:bodyPr/>
          <a:lstStyle/>
          <a:p>
            <a:pPr eaLnBrk="1" hangingPunct="1"/>
            <a:r>
              <a:rPr lang="zh-CN" altLang="en-US" sz="3600">
                <a:solidFill>
                  <a:schemeClr val="accent6"/>
                </a:solidFill>
              </a:rPr>
              <a:t>带有</a:t>
            </a:r>
            <a:r>
              <a:rPr lang="en-US" altLang="zh-CN" sz="3600">
                <a:solidFill>
                  <a:schemeClr val="accent6"/>
                </a:solidFill>
              </a:rPr>
              <a:t>IN</a:t>
            </a:r>
            <a:r>
              <a:rPr lang="zh-CN" altLang="en-US" sz="3600">
                <a:solidFill>
                  <a:schemeClr val="accent6"/>
                </a:solidFill>
              </a:rPr>
              <a:t>谓词的子查询（续）</a:t>
            </a:r>
            <a:endParaRPr lang="zh-CN" altLang="en-US" sz="3600">
              <a:solidFill>
                <a:schemeClr val="accent6"/>
              </a:solidFill>
            </a:endParaRPr>
          </a:p>
        </p:txBody>
      </p:sp>
      <p:sp>
        <p:nvSpPr>
          <p:cNvPr id="37891" name="Rectangle 3"/>
          <p:cNvSpPr>
            <a:spLocks noGrp="1" noChangeArrowheads="1"/>
          </p:cNvSpPr>
          <p:nvPr>
            <p:ph type="body" idx="4294967295"/>
          </p:nvPr>
        </p:nvSpPr>
        <p:spPr>
          <a:xfrm>
            <a:off x="60960" y="894080"/>
            <a:ext cx="12068810" cy="5452745"/>
          </a:xfrm>
          <a:solidFill>
            <a:schemeClr val="bg1"/>
          </a:solidFill>
        </p:spPr>
        <p:txBody>
          <a:bodyPr/>
          <a:lstStyle/>
          <a:p>
            <a:pPr marL="0" indent="0" eaLnBrk="1" hangingPunct="1">
              <a:lnSpc>
                <a:spcPct val="120000"/>
              </a:lnSpc>
              <a:spcBef>
                <a:spcPct val="0"/>
              </a:spcBef>
              <a:buNone/>
            </a:pPr>
            <a:r>
              <a:rPr lang="en-US" altLang="zh-CN" dirty="0"/>
              <a:t>[</a:t>
            </a:r>
            <a:r>
              <a:rPr lang="zh-CN" altLang="en-US" dirty="0"/>
              <a:t>例</a:t>
            </a:r>
            <a:r>
              <a:rPr lang="en-US" altLang="zh-CN" dirty="0"/>
              <a:t>3.58]</a:t>
            </a:r>
            <a:r>
              <a:rPr lang="zh-CN" altLang="en-US" dirty="0"/>
              <a:t>查询选修了课程名为“信息系统概论”的学生的学号和姓名</a:t>
            </a:r>
            <a:endParaRPr lang="zh-CN" altLang="en-US" dirty="0"/>
          </a:p>
          <a:p>
            <a:pPr marL="0" indent="0" algn="just">
              <a:lnSpc>
                <a:spcPct val="120000"/>
              </a:lnSpc>
              <a:spcBef>
                <a:spcPct val="0"/>
              </a:spcBef>
              <a:buNone/>
            </a:pPr>
            <a:r>
              <a:rPr lang="en-US" altLang="zh-CN" dirty="0"/>
              <a:t>SELECT </a:t>
            </a:r>
            <a:r>
              <a:rPr lang="en-US" altLang="zh-CN" dirty="0" err="1"/>
              <a:t>Sno,Sname</a:t>
            </a:r>
            <a:r>
              <a:rPr lang="en-US" altLang="zh-CN" dirty="0"/>
              <a:t>                        	       </a:t>
            </a:r>
            <a:r>
              <a:rPr lang="zh-CN" altLang="zh-CN" dirty="0"/>
              <a:t>③最后在</a:t>
            </a:r>
            <a:r>
              <a:rPr lang="en-US" altLang="zh-CN" dirty="0"/>
              <a:t>Student</a:t>
            </a:r>
            <a:r>
              <a:rPr lang="zh-CN" altLang="zh-CN" dirty="0"/>
              <a:t>关系中</a:t>
            </a:r>
            <a:endParaRPr lang="zh-CN" altLang="zh-CN" dirty="0"/>
          </a:p>
          <a:p>
            <a:pPr marL="0" indent="0" algn="just">
              <a:lnSpc>
                <a:spcPct val="120000"/>
              </a:lnSpc>
              <a:spcBef>
                <a:spcPct val="0"/>
              </a:spcBef>
              <a:buNone/>
            </a:pPr>
            <a:r>
              <a:rPr lang="en-US" altLang="zh-CN" dirty="0"/>
              <a:t>FROM Student                             	          </a:t>
            </a:r>
            <a:r>
              <a:rPr lang="zh-CN" altLang="zh-CN" dirty="0"/>
              <a:t>取出</a:t>
            </a:r>
            <a:r>
              <a:rPr lang="en-US" altLang="zh-CN" dirty="0"/>
              <a:t>Sno</a:t>
            </a:r>
            <a:r>
              <a:rPr lang="zh-CN" altLang="zh-CN" dirty="0"/>
              <a:t>和</a:t>
            </a:r>
            <a:r>
              <a:rPr lang="en-US" altLang="zh-CN" dirty="0" err="1"/>
              <a:t>Sname</a:t>
            </a:r>
            <a:endParaRPr lang="zh-CN" altLang="zh-CN" dirty="0"/>
          </a:p>
          <a:p>
            <a:pPr marL="0" indent="0" algn="just">
              <a:lnSpc>
                <a:spcPct val="120000"/>
              </a:lnSpc>
              <a:spcBef>
                <a:spcPct val="0"/>
              </a:spcBef>
              <a:buNone/>
            </a:pPr>
            <a:r>
              <a:rPr lang="en-US" altLang="zh-CN" dirty="0"/>
              <a:t>WHERE </a:t>
            </a:r>
            <a:r>
              <a:rPr lang="en-US" altLang="zh-CN" dirty="0" err="1"/>
              <a:t>Sno</a:t>
            </a:r>
            <a:r>
              <a:rPr lang="en-US" altLang="zh-CN" dirty="0"/>
              <a:t> IN</a:t>
            </a:r>
            <a:endParaRPr lang="zh-CN" altLang="zh-CN" dirty="0"/>
          </a:p>
          <a:p>
            <a:pPr marL="0" indent="0" algn="just">
              <a:lnSpc>
                <a:spcPct val="120000"/>
              </a:lnSpc>
              <a:spcBef>
                <a:spcPct val="0"/>
              </a:spcBef>
              <a:buNone/>
            </a:pPr>
            <a:r>
              <a:rPr lang="en-US" altLang="zh-CN" dirty="0"/>
              <a:t>       (SELECT Sno                                      </a:t>
            </a:r>
            <a:r>
              <a:rPr lang="zh-CN" altLang="zh-CN" dirty="0"/>
              <a:t>②然后在</a:t>
            </a:r>
            <a:r>
              <a:rPr lang="en-US" altLang="zh-CN" dirty="0"/>
              <a:t>SC</a:t>
            </a:r>
            <a:r>
              <a:rPr lang="zh-CN" altLang="zh-CN" dirty="0"/>
              <a:t>关系中找出选修</a:t>
            </a:r>
            <a:endParaRPr lang="zh-CN" altLang="zh-CN" dirty="0"/>
          </a:p>
          <a:p>
            <a:pPr marL="0" indent="0" algn="just">
              <a:lnSpc>
                <a:spcPct val="120000"/>
              </a:lnSpc>
              <a:spcBef>
                <a:spcPct val="0"/>
              </a:spcBef>
              <a:buNone/>
            </a:pPr>
            <a:r>
              <a:rPr lang="en-US" altLang="zh-CN" dirty="0"/>
              <a:t>         FROM SC                       	               81004</a:t>
            </a:r>
            <a:r>
              <a:rPr lang="zh-CN" altLang="zh-CN" dirty="0"/>
              <a:t>号课程的学生学号</a:t>
            </a:r>
            <a:endParaRPr lang="zh-CN" altLang="zh-CN" dirty="0"/>
          </a:p>
          <a:p>
            <a:pPr marL="0" indent="0" algn="just">
              <a:lnSpc>
                <a:spcPct val="120000"/>
              </a:lnSpc>
              <a:spcBef>
                <a:spcPct val="0"/>
              </a:spcBef>
              <a:buNone/>
            </a:pPr>
            <a:r>
              <a:rPr lang="en-US" altLang="zh-CN" dirty="0"/>
              <a:t>         WHERE </a:t>
            </a:r>
            <a:r>
              <a:rPr lang="en-US" altLang="zh-CN" dirty="0" err="1"/>
              <a:t>Cno</a:t>
            </a:r>
            <a:r>
              <a:rPr lang="en-US" altLang="zh-CN" dirty="0"/>
              <a:t> IN                   	   </a:t>
            </a:r>
            <a:endParaRPr lang="zh-CN" altLang="zh-CN" dirty="0"/>
          </a:p>
          <a:p>
            <a:pPr marL="0" indent="0" algn="just">
              <a:lnSpc>
                <a:spcPct val="120000"/>
              </a:lnSpc>
              <a:spcBef>
                <a:spcPct val="0"/>
              </a:spcBef>
              <a:buNone/>
            </a:pPr>
            <a:r>
              <a:rPr lang="en-US" altLang="zh-CN" dirty="0"/>
              <a:t>               (SELECT </a:t>
            </a:r>
            <a:r>
              <a:rPr lang="en-US" altLang="zh-CN" dirty="0" err="1"/>
              <a:t>Cno</a:t>
            </a:r>
            <a:r>
              <a:rPr lang="en-US" altLang="zh-CN" dirty="0"/>
              <a:t>                               </a:t>
            </a:r>
            <a:r>
              <a:rPr lang="zh-CN" altLang="zh-CN" dirty="0"/>
              <a:t>①首先在</a:t>
            </a:r>
            <a:r>
              <a:rPr lang="en-US" altLang="zh-CN" dirty="0"/>
              <a:t>Course</a:t>
            </a:r>
            <a:r>
              <a:rPr lang="zh-CN" altLang="zh-CN" dirty="0"/>
              <a:t>关系中找出</a:t>
            </a:r>
            <a:endParaRPr lang="zh-CN" altLang="zh-CN" dirty="0"/>
          </a:p>
          <a:p>
            <a:pPr marL="0" indent="0" algn="just">
              <a:lnSpc>
                <a:spcPct val="120000"/>
              </a:lnSpc>
              <a:spcBef>
                <a:spcPct val="0"/>
              </a:spcBef>
              <a:buNone/>
            </a:pPr>
            <a:r>
              <a:rPr lang="en-US" altLang="zh-CN" dirty="0"/>
              <a:t>                 FROM Course           	             </a:t>
            </a:r>
            <a:r>
              <a:rPr lang="zh-CN" altLang="zh-CN" dirty="0"/>
              <a:t>“信息系统概论”的课程号，</a:t>
            </a:r>
            <a:endParaRPr lang="zh-CN" altLang="zh-CN" dirty="0"/>
          </a:p>
          <a:p>
            <a:pPr marL="0" indent="0" algn="just">
              <a:lnSpc>
                <a:spcPct val="120000"/>
              </a:lnSpc>
              <a:spcBef>
                <a:spcPct val="0"/>
              </a:spcBef>
              <a:buNone/>
            </a:pPr>
            <a:r>
              <a:rPr lang="en-US" altLang="zh-CN" dirty="0"/>
              <a:t>                 WHERE </a:t>
            </a:r>
            <a:r>
              <a:rPr lang="en-US" altLang="zh-CN" dirty="0" err="1"/>
              <a:t>Cname</a:t>
            </a:r>
            <a:r>
              <a:rPr lang="en-US" altLang="zh-CN" dirty="0"/>
              <a:t>='</a:t>
            </a:r>
            <a:r>
              <a:rPr lang="zh-CN" altLang="zh-CN" dirty="0"/>
              <a:t>信息系统概论</a:t>
            </a:r>
            <a:r>
              <a:rPr lang="en-US" altLang="zh-CN" dirty="0"/>
              <a:t>'    </a:t>
            </a:r>
            <a:r>
              <a:rPr lang="zh-CN" altLang="zh-CN" dirty="0"/>
              <a:t>结果为</a:t>
            </a:r>
            <a:r>
              <a:rPr lang="en-US" altLang="zh-CN" dirty="0"/>
              <a:t>81004</a:t>
            </a:r>
            <a:endParaRPr lang="zh-CN" altLang="zh-CN" dirty="0"/>
          </a:p>
          <a:p>
            <a:pPr marL="0" indent="0" algn="just">
              <a:lnSpc>
                <a:spcPct val="120000"/>
              </a:lnSpc>
              <a:spcBef>
                <a:spcPct val="0"/>
              </a:spcBef>
              <a:buNone/>
            </a:pPr>
            <a:r>
              <a:rPr lang="en-US" altLang="zh-CN" dirty="0"/>
              <a:t>                )</a:t>
            </a:r>
            <a:endParaRPr lang="zh-CN" altLang="zh-CN" dirty="0"/>
          </a:p>
          <a:p>
            <a:pPr marL="0" indent="0">
              <a:lnSpc>
                <a:spcPct val="120000"/>
              </a:lnSpc>
              <a:spcBef>
                <a:spcPct val="0"/>
              </a:spcBef>
              <a:buNone/>
            </a:pPr>
            <a:r>
              <a:rPr lang="en-US" altLang="zh-CN" dirty="0"/>
              <a:t>             </a:t>
            </a:r>
            <a:r>
              <a:rPr lang="zh-CN" altLang="en-US" dirty="0"/>
              <a:t>)</a:t>
            </a:r>
            <a:r>
              <a:rPr lang="en-US" altLang="zh-CN" dirty="0"/>
              <a:t>;</a:t>
            </a:r>
            <a:endParaRPr lang="en-US" altLang="zh-C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p:txBody>
          <a:bodyPr/>
          <a:lstStyle/>
          <a:p>
            <a:pPr eaLnBrk="1" hangingPunct="1"/>
            <a:r>
              <a:rPr lang="zh-CN" altLang="en-US" sz="3600">
                <a:solidFill>
                  <a:schemeClr val="accent6"/>
                </a:solidFill>
              </a:rPr>
              <a:t>带有</a:t>
            </a:r>
            <a:r>
              <a:rPr lang="en-US" altLang="zh-CN" sz="3600">
                <a:solidFill>
                  <a:schemeClr val="accent6"/>
                </a:solidFill>
              </a:rPr>
              <a:t>IN</a:t>
            </a:r>
            <a:r>
              <a:rPr lang="zh-CN" altLang="en-US" sz="3600">
                <a:solidFill>
                  <a:schemeClr val="accent6"/>
                </a:solidFill>
              </a:rPr>
              <a:t>谓词的子查询（续）</a:t>
            </a:r>
            <a:endParaRPr lang="zh-CN" altLang="en-US" sz="3600">
              <a:solidFill>
                <a:schemeClr val="accent6"/>
              </a:solidFill>
            </a:endParaRPr>
          </a:p>
        </p:txBody>
      </p:sp>
      <p:sp>
        <p:nvSpPr>
          <p:cNvPr id="77827" name="Rectangle 3"/>
          <p:cNvSpPr>
            <a:spLocks noGrp="1" noChangeArrowheads="1"/>
          </p:cNvSpPr>
          <p:nvPr>
            <p:ph type="body" idx="4294967295"/>
          </p:nvPr>
        </p:nvSpPr>
        <p:spPr>
          <a:xfrm>
            <a:off x="99060" y="805180"/>
            <a:ext cx="12066905" cy="5608320"/>
          </a:xfrm>
          <a:solidFill>
            <a:schemeClr val="bg1"/>
          </a:solidFill>
        </p:spPr>
        <p:txBody>
          <a:bodyPr/>
          <a:lstStyle/>
          <a:p>
            <a:pPr lvl="1">
              <a:lnSpc>
                <a:spcPct val="150000"/>
              </a:lnSpc>
              <a:spcBef>
                <a:spcPct val="0"/>
              </a:spcBef>
              <a:buFont typeface="Wingdings" panose="05000000000000000000" pitchFamily="2" charset="2"/>
              <a:buNone/>
            </a:pPr>
            <a:r>
              <a:rPr lang="zh-CN" altLang="en-US" sz="3200" dirty="0"/>
              <a:t>连接查询：</a:t>
            </a:r>
            <a:endParaRPr lang="zh-CN" altLang="en-US" sz="3200" dirty="0"/>
          </a:p>
          <a:p>
            <a:pPr lvl="1">
              <a:lnSpc>
                <a:spcPct val="150000"/>
              </a:lnSpc>
              <a:spcBef>
                <a:spcPct val="0"/>
              </a:spcBef>
              <a:buFont typeface="Wingdings" panose="05000000000000000000" pitchFamily="2" charset="2"/>
              <a:buNone/>
            </a:pPr>
            <a:r>
              <a:rPr lang="en-US" altLang="zh-CN" sz="3200" dirty="0"/>
              <a:t>SELECT </a:t>
            </a:r>
            <a:r>
              <a:rPr lang="en-US" altLang="zh-CN" sz="3200" dirty="0" err="1"/>
              <a:t>Student.Sno,Sname</a:t>
            </a:r>
            <a:endParaRPr lang="en-US" altLang="zh-CN" sz="3200" dirty="0"/>
          </a:p>
          <a:p>
            <a:pPr lvl="1">
              <a:lnSpc>
                <a:spcPct val="150000"/>
              </a:lnSpc>
              <a:spcBef>
                <a:spcPct val="0"/>
              </a:spcBef>
              <a:buFont typeface="Wingdings" panose="05000000000000000000" pitchFamily="2" charset="2"/>
              <a:buNone/>
            </a:pPr>
            <a:r>
              <a:rPr lang="en-US" altLang="zh-CN" sz="3200" dirty="0"/>
              <a:t>FROM </a:t>
            </a:r>
            <a:r>
              <a:rPr lang="en-US" altLang="zh-CN" sz="3200" dirty="0" err="1"/>
              <a:t>Student,SC,Course</a:t>
            </a:r>
            <a:endParaRPr lang="en-US" altLang="zh-CN" sz="3200" dirty="0"/>
          </a:p>
          <a:p>
            <a:pPr lvl="1">
              <a:lnSpc>
                <a:spcPct val="150000"/>
              </a:lnSpc>
              <a:spcBef>
                <a:spcPct val="0"/>
              </a:spcBef>
              <a:buFont typeface="Wingdings" panose="05000000000000000000" pitchFamily="2" charset="2"/>
              <a:buNone/>
            </a:pPr>
            <a:r>
              <a:rPr lang="en-US" altLang="zh-CN" sz="3200" dirty="0"/>
              <a:t>WHERE </a:t>
            </a:r>
            <a:r>
              <a:rPr lang="en-US" altLang="zh-CN" sz="3200" dirty="0" err="1"/>
              <a:t>Student.Sno</a:t>
            </a:r>
            <a:r>
              <a:rPr lang="en-US" altLang="zh-CN" sz="3200" dirty="0"/>
              <a:t>=</a:t>
            </a:r>
            <a:r>
              <a:rPr lang="en-US" altLang="zh-CN" sz="3200" dirty="0" err="1"/>
              <a:t>SC.Sno</a:t>
            </a:r>
            <a:r>
              <a:rPr lang="en-US" altLang="zh-CN" sz="3200" dirty="0"/>
              <a:t> AND</a:t>
            </a:r>
            <a:endParaRPr lang="en-US" altLang="zh-CN" sz="3200" dirty="0"/>
          </a:p>
          <a:p>
            <a:pPr lvl="1">
              <a:lnSpc>
                <a:spcPct val="150000"/>
              </a:lnSpc>
              <a:spcBef>
                <a:spcPct val="0"/>
              </a:spcBef>
              <a:buFont typeface="Wingdings" panose="05000000000000000000" pitchFamily="2" charset="2"/>
              <a:buNone/>
            </a:pPr>
            <a:r>
              <a:rPr lang="en-US" altLang="zh-CN" sz="3200" dirty="0"/>
              <a:t>              </a:t>
            </a:r>
            <a:r>
              <a:rPr lang="en-US" altLang="zh-CN" sz="3200" dirty="0" err="1"/>
              <a:t>SC.Cno</a:t>
            </a:r>
            <a:r>
              <a:rPr lang="en-US" altLang="zh-CN" sz="3200" dirty="0"/>
              <a:t>=</a:t>
            </a:r>
            <a:r>
              <a:rPr lang="en-US" altLang="zh-CN" sz="3200" dirty="0" err="1"/>
              <a:t>Course.Cno</a:t>
            </a:r>
            <a:r>
              <a:rPr lang="en-US" altLang="zh-CN" sz="3200" dirty="0"/>
              <a:t> AND</a:t>
            </a:r>
            <a:endParaRPr lang="en-US" altLang="zh-CN" sz="3200" dirty="0"/>
          </a:p>
          <a:p>
            <a:pPr lvl="1">
              <a:lnSpc>
                <a:spcPct val="150000"/>
              </a:lnSpc>
              <a:spcBef>
                <a:spcPct val="0"/>
              </a:spcBef>
              <a:buFont typeface="Wingdings" panose="05000000000000000000" pitchFamily="2" charset="2"/>
              <a:buNone/>
            </a:pPr>
            <a:r>
              <a:rPr lang="en-US" altLang="zh-CN" sz="3200" dirty="0"/>
              <a:t>              </a:t>
            </a:r>
            <a:r>
              <a:rPr lang="en-US" altLang="zh-CN" sz="3200" dirty="0" err="1"/>
              <a:t>Course.Cname</a:t>
            </a:r>
            <a:r>
              <a:rPr lang="en-US" altLang="zh-CN" sz="3200" dirty="0"/>
              <a:t>='</a:t>
            </a:r>
            <a:r>
              <a:rPr lang="zh-CN" altLang="en-US" sz="3200" dirty="0"/>
              <a:t>信息系统概论</a:t>
            </a:r>
            <a:r>
              <a:rPr lang="en-US" altLang="zh-CN" sz="3200" dirty="0"/>
              <a:t>';</a:t>
            </a:r>
            <a:endParaRPr lang="en-US" altLang="zh-CN" sz="32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p:txBody>
          <a:bodyPr/>
          <a:lstStyle/>
          <a:p>
            <a:pPr eaLnBrk="1" hangingPunct="1"/>
            <a:r>
              <a:rPr lang="en-US" altLang="zh-CN" sz="3600">
                <a:solidFill>
                  <a:schemeClr val="accent6"/>
                </a:solidFill>
              </a:rPr>
              <a:t>3.3.3  </a:t>
            </a:r>
            <a:r>
              <a:rPr lang="zh-CN" altLang="en-US" sz="3600">
                <a:solidFill>
                  <a:schemeClr val="accent6"/>
                </a:solidFill>
              </a:rPr>
              <a:t>嵌套查询</a:t>
            </a:r>
            <a:endParaRPr lang="zh-CN" altLang="en-US" sz="3600">
              <a:solidFill>
                <a:schemeClr val="accent6"/>
              </a:solidFill>
            </a:endParaRPr>
          </a:p>
        </p:txBody>
      </p:sp>
      <p:sp>
        <p:nvSpPr>
          <p:cNvPr id="78851" name="Rectangle 3"/>
          <p:cNvSpPr>
            <a:spLocks noGrp="1" noChangeArrowheads="1"/>
          </p:cNvSpPr>
          <p:nvPr>
            <p:ph type="body" idx="4294967295"/>
          </p:nvPr>
        </p:nvSpPr>
        <p:spPr>
          <a:xfrm>
            <a:off x="105410" y="888365"/>
            <a:ext cx="12002135" cy="5485765"/>
          </a:xfrm>
          <a:solidFill>
            <a:schemeClr val="bg1"/>
          </a:solidFill>
        </p:spPr>
        <p:txBody>
          <a:bodyPr/>
          <a:lstStyle/>
          <a:p>
            <a:pPr eaLnBrk="1" hangingPunct="1">
              <a:lnSpc>
                <a:spcPct val="150000"/>
              </a:lnSpc>
              <a:buFont typeface="Wingdings" panose="05000000000000000000" pitchFamily="2" charset="2"/>
              <a:buNone/>
            </a:pPr>
            <a:r>
              <a:rPr lang="en-US" altLang="zh-CN" sz="3200" dirty="0"/>
              <a:t>  1.</a:t>
            </a:r>
            <a:r>
              <a:rPr lang="zh-CN" altLang="en-US" sz="3200" dirty="0"/>
              <a:t>带有</a:t>
            </a:r>
            <a:r>
              <a:rPr lang="en-US" altLang="zh-CN" sz="3200" dirty="0"/>
              <a:t>IN</a:t>
            </a:r>
            <a:r>
              <a:rPr lang="zh-CN" altLang="en-US" sz="3200" dirty="0"/>
              <a:t>谓词的子查询 </a:t>
            </a:r>
            <a:endParaRPr lang="zh-CN" altLang="en-US" sz="3200" dirty="0"/>
          </a:p>
          <a:p>
            <a:pPr eaLnBrk="1" hangingPunct="1">
              <a:lnSpc>
                <a:spcPct val="150000"/>
              </a:lnSpc>
              <a:buFont typeface="Wingdings" panose="05000000000000000000" pitchFamily="2" charset="2"/>
              <a:buNone/>
            </a:pPr>
            <a:r>
              <a:rPr lang="zh-CN" altLang="en-US" sz="3200" dirty="0">
                <a:solidFill>
                  <a:srgbClr val="7030A0"/>
                </a:solidFill>
              </a:rPr>
              <a:t>  </a:t>
            </a:r>
            <a:r>
              <a:rPr lang="en-US" altLang="zh-CN" sz="3200" dirty="0">
                <a:solidFill>
                  <a:srgbClr val="7030A0"/>
                </a:solidFill>
              </a:rPr>
              <a:t>2.</a:t>
            </a:r>
            <a:r>
              <a:rPr lang="zh-CN" altLang="en-US" sz="3200" dirty="0">
                <a:solidFill>
                  <a:srgbClr val="7030A0"/>
                </a:solidFill>
              </a:rPr>
              <a:t>带有比较运算符的子查询</a:t>
            </a:r>
            <a:endParaRPr lang="zh-CN" altLang="en-US" sz="3200" dirty="0">
              <a:solidFill>
                <a:srgbClr val="7030A0"/>
              </a:solidFill>
            </a:endParaRPr>
          </a:p>
          <a:p>
            <a:pPr eaLnBrk="1" hangingPunct="1">
              <a:lnSpc>
                <a:spcPct val="150000"/>
              </a:lnSpc>
              <a:buFont typeface="Wingdings" panose="05000000000000000000" pitchFamily="2" charset="2"/>
              <a:buNone/>
            </a:pPr>
            <a:r>
              <a:rPr lang="zh-CN" altLang="en-US" sz="3200" dirty="0"/>
              <a:t>  </a:t>
            </a:r>
            <a:r>
              <a:rPr lang="en-US" altLang="zh-CN" sz="3200" dirty="0"/>
              <a:t>3.</a:t>
            </a:r>
            <a:r>
              <a:rPr lang="zh-CN" altLang="en-US" sz="3200" dirty="0"/>
              <a:t>带有</a:t>
            </a:r>
            <a:r>
              <a:rPr lang="en-US" altLang="zh-CN" sz="3200" dirty="0"/>
              <a:t>ANY</a:t>
            </a:r>
            <a:r>
              <a:rPr lang="zh-CN" altLang="en-US" sz="3200" dirty="0"/>
              <a:t>（</a:t>
            </a:r>
            <a:r>
              <a:rPr lang="en-US" altLang="zh-CN" sz="3200" dirty="0"/>
              <a:t>SOME</a:t>
            </a:r>
            <a:r>
              <a:rPr lang="zh-CN" altLang="en-US" sz="3200" dirty="0"/>
              <a:t>）或</a:t>
            </a:r>
            <a:r>
              <a:rPr lang="en-US" altLang="zh-CN" sz="3200" dirty="0"/>
              <a:t>ALL</a:t>
            </a:r>
            <a:r>
              <a:rPr lang="zh-CN" altLang="en-US" sz="3200" dirty="0"/>
              <a:t>谓词的子查询</a:t>
            </a:r>
            <a:endParaRPr lang="zh-CN" altLang="en-US" sz="3200" dirty="0"/>
          </a:p>
          <a:p>
            <a:pPr eaLnBrk="1" hangingPunct="1">
              <a:lnSpc>
                <a:spcPct val="150000"/>
              </a:lnSpc>
              <a:buFont typeface="Wingdings" panose="05000000000000000000" pitchFamily="2" charset="2"/>
              <a:buNone/>
            </a:pPr>
            <a:r>
              <a:rPr lang="zh-CN" altLang="en-US" sz="3200" dirty="0"/>
              <a:t>  </a:t>
            </a:r>
            <a:r>
              <a:rPr lang="en-US" altLang="zh-CN" sz="3200" dirty="0"/>
              <a:t>4.</a:t>
            </a:r>
            <a:r>
              <a:rPr lang="zh-CN" altLang="en-US" sz="3200" dirty="0"/>
              <a:t>带有</a:t>
            </a:r>
            <a:r>
              <a:rPr lang="en-US" altLang="zh-CN" sz="3200" dirty="0"/>
              <a:t>EXISTS</a:t>
            </a:r>
            <a:r>
              <a:rPr lang="zh-CN" altLang="en-US" sz="3200" dirty="0"/>
              <a:t>谓词的子查询</a:t>
            </a:r>
            <a:endParaRPr lang="zh-CN" altLang="en-US" sz="3200" dirty="0"/>
          </a:p>
          <a:p>
            <a:pPr eaLnBrk="1" hangingPunct="1">
              <a:lnSpc>
                <a:spcPct val="130000"/>
              </a:lnSpc>
              <a:buFont typeface="Wingdings" panose="05000000000000000000" pitchFamily="2" charset="2"/>
              <a:buNone/>
            </a:pPr>
            <a:endParaRPr lang="en-US" altLang="zh-CN" sz="32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p:txBody>
          <a:bodyPr/>
          <a:lstStyle/>
          <a:p>
            <a:pPr eaLnBrk="1" hangingPunct="1"/>
            <a:r>
              <a:rPr lang="en-US" altLang="zh-CN" sz="3600">
                <a:solidFill>
                  <a:schemeClr val="accent6"/>
                </a:solidFill>
              </a:rPr>
              <a:t>2. </a:t>
            </a:r>
            <a:r>
              <a:rPr lang="zh-CN" altLang="en-US" sz="3600">
                <a:solidFill>
                  <a:schemeClr val="accent6"/>
                </a:solidFill>
              </a:rPr>
              <a:t>带有比较运算符的子查询</a:t>
            </a:r>
            <a:endParaRPr lang="zh-CN" altLang="en-US" sz="3600">
              <a:solidFill>
                <a:schemeClr val="accent6"/>
              </a:solidFill>
            </a:endParaRPr>
          </a:p>
        </p:txBody>
      </p:sp>
      <p:sp>
        <p:nvSpPr>
          <p:cNvPr id="76803" name="Rectangle 3"/>
          <p:cNvSpPr>
            <a:spLocks noGrp="1" noChangeArrowheads="1"/>
          </p:cNvSpPr>
          <p:nvPr>
            <p:ph type="body" idx="4294967295"/>
          </p:nvPr>
        </p:nvSpPr>
        <p:spPr>
          <a:xfrm>
            <a:off x="41910" y="854710"/>
            <a:ext cx="12149455" cy="5546725"/>
          </a:xfrm>
          <a:solidFill>
            <a:schemeClr val="bg1"/>
          </a:solidFill>
        </p:spPr>
        <p:txBody>
          <a:bodyPr/>
          <a:lstStyle/>
          <a:p>
            <a:pPr eaLnBrk="1" hangingPunct="1">
              <a:lnSpc>
                <a:spcPct val="150000"/>
              </a:lnSpc>
            </a:pPr>
            <a:r>
              <a:rPr lang="en-US" altLang="zh-CN" sz="3200" dirty="0"/>
              <a:t> </a:t>
            </a:r>
            <a:r>
              <a:rPr lang="zh-CN" altLang="en-US" sz="3200" dirty="0"/>
              <a:t>当能确切知道内层查询返回单值时，可用比较运算符（</a:t>
            </a:r>
            <a:r>
              <a:rPr lang="en-US" altLang="zh-CN" sz="3200" dirty="0"/>
              <a:t>&gt;</a:t>
            </a:r>
            <a:r>
              <a:rPr lang="zh-CN" altLang="en-US" sz="3200" dirty="0"/>
              <a:t>，</a:t>
            </a:r>
            <a:r>
              <a:rPr lang="en-US" altLang="zh-CN" sz="3200" dirty="0"/>
              <a:t>&lt;</a:t>
            </a:r>
            <a:r>
              <a:rPr lang="zh-CN" altLang="en-US" sz="3200" dirty="0"/>
              <a:t>，</a:t>
            </a:r>
            <a:r>
              <a:rPr lang="en-US" altLang="zh-CN" sz="3200" dirty="0"/>
              <a:t>=</a:t>
            </a:r>
            <a:r>
              <a:rPr lang="zh-CN" altLang="en-US" sz="3200" dirty="0"/>
              <a:t>，</a:t>
            </a:r>
            <a:r>
              <a:rPr lang="en-US" altLang="zh-CN" sz="3200" dirty="0"/>
              <a:t>&gt;=</a:t>
            </a:r>
            <a:r>
              <a:rPr lang="zh-CN" altLang="en-US" sz="3200" dirty="0"/>
              <a:t>，</a:t>
            </a:r>
            <a:r>
              <a:rPr lang="en-US" altLang="zh-CN" sz="3200" dirty="0"/>
              <a:t>&lt;=</a:t>
            </a:r>
            <a:r>
              <a:rPr lang="zh-CN" altLang="en-US" sz="3200" dirty="0"/>
              <a:t>，</a:t>
            </a:r>
            <a:r>
              <a:rPr lang="en-US" altLang="zh-CN" sz="3200" dirty="0"/>
              <a:t>!=</a:t>
            </a:r>
            <a:r>
              <a:rPr lang="zh-CN" altLang="en-US" sz="3200" dirty="0"/>
              <a:t>或</a:t>
            </a:r>
            <a:r>
              <a:rPr lang="en-US" altLang="zh-CN" sz="3200" dirty="0"/>
              <a:t>&lt; &gt;</a:t>
            </a:r>
            <a:r>
              <a:rPr lang="zh-CN" altLang="en-US" sz="3200" dirty="0"/>
              <a:t>）。</a:t>
            </a:r>
            <a:endParaRPr lang="zh-CN" altLang="en-US" sz="3200" dirty="0"/>
          </a:p>
          <a:p>
            <a:pPr eaLnBrk="1" hangingPunct="1">
              <a:buFont typeface="宋体" panose="02010600030101010101" pitchFamily="2" charset="-122"/>
              <a:buNone/>
            </a:pPr>
            <a:r>
              <a:rPr lang="en-US" altLang="zh-CN" sz="3200" dirty="0"/>
              <a:t>[</a:t>
            </a:r>
            <a:r>
              <a:rPr lang="zh-CN" altLang="en-US" sz="3200" dirty="0"/>
              <a:t>例</a:t>
            </a:r>
            <a:r>
              <a:rPr lang="en-US" altLang="zh-CN" sz="3200" dirty="0"/>
              <a:t>3.57]</a:t>
            </a:r>
            <a:r>
              <a:rPr lang="zh-CN" altLang="en-US" sz="3200" dirty="0"/>
              <a:t>由于一个学生只可能在一个系学习，则可以</a:t>
            </a:r>
            <a:r>
              <a:rPr lang="zh-CN" altLang="en-US" sz="3200" dirty="0">
                <a:solidFill>
                  <a:srgbClr val="D75B5B"/>
                </a:solidFill>
              </a:rPr>
              <a:t>用 </a:t>
            </a:r>
            <a:r>
              <a:rPr lang="en-US" altLang="zh-CN" sz="3200" dirty="0">
                <a:solidFill>
                  <a:srgbClr val="D75B5B"/>
                </a:solidFill>
              </a:rPr>
              <a:t>= </a:t>
            </a:r>
            <a:r>
              <a:rPr lang="zh-CN" altLang="en-US" sz="3200" dirty="0">
                <a:solidFill>
                  <a:srgbClr val="D75B5B"/>
                </a:solidFill>
              </a:rPr>
              <a:t>代替</a:t>
            </a:r>
            <a:r>
              <a:rPr lang="en-US" altLang="zh-CN" sz="3200" dirty="0">
                <a:solidFill>
                  <a:srgbClr val="D75B5B"/>
                </a:solidFill>
              </a:rPr>
              <a:t>IN</a:t>
            </a:r>
            <a:r>
              <a:rPr lang="en-US" altLang="zh-CN" sz="3200" dirty="0"/>
              <a:t> </a:t>
            </a:r>
            <a:r>
              <a:rPr lang="zh-CN" altLang="en-US" sz="3200" dirty="0"/>
              <a:t>：</a:t>
            </a:r>
            <a:endParaRPr lang="zh-CN" altLang="en-US" sz="3200" dirty="0"/>
          </a:p>
          <a:p>
            <a:pPr eaLnBrk="1" hangingPunct="1">
              <a:buFont typeface="宋体" panose="02010600030101010101" pitchFamily="2" charset="-122"/>
              <a:buNone/>
            </a:pPr>
            <a:r>
              <a:rPr lang="zh-CN" altLang="en-US" sz="3200" dirty="0"/>
              <a:t>     </a:t>
            </a:r>
            <a:r>
              <a:rPr lang="en-US" altLang="zh-CN" sz="3200" dirty="0"/>
              <a:t>SELECT Sno</a:t>
            </a:r>
            <a:r>
              <a:rPr lang="zh-CN" altLang="en-US" sz="3200" dirty="0"/>
              <a:t>,</a:t>
            </a:r>
            <a:r>
              <a:rPr lang="en-US" altLang="zh-CN" sz="3200" dirty="0" err="1"/>
              <a:t>Sname</a:t>
            </a:r>
            <a:r>
              <a:rPr lang="zh-CN" altLang="en-US" sz="3200" dirty="0"/>
              <a:t>,</a:t>
            </a:r>
            <a:r>
              <a:rPr lang="en-US" altLang="zh-CN" sz="3200" dirty="0" err="1"/>
              <a:t>Smajor</a:t>
            </a:r>
            <a:r>
              <a:rPr lang="en-US" altLang="zh-CN" sz="3200" dirty="0"/>
              <a:t>            /*</a:t>
            </a:r>
            <a:r>
              <a:rPr lang="zh-CN" altLang="zh-CN" sz="3200" dirty="0">
                <a:cs typeface="Times New Roman" panose="02020603050405020304" pitchFamily="18" charset="0"/>
              </a:rPr>
              <a:t>例</a:t>
            </a:r>
            <a:r>
              <a:rPr lang="en-US" altLang="zh-CN" sz="3200" dirty="0"/>
              <a:t>3.57</a:t>
            </a:r>
            <a:r>
              <a:rPr lang="zh-CN" altLang="zh-CN" sz="3200" dirty="0">
                <a:cs typeface="Times New Roman" panose="02020603050405020304" pitchFamily="18" charset="0"/>
              </a:rPr>
              <a:t>的解法三</a:t>
            </a:r>
            <a:r>
              <a:rPr lang="en-US" altLang="zh-CN" sz="3200" dirty="0"/>
              <a:t> */</a:t>
            </a:r>
            <a:endParaRPr lang="en-US" altLang="zh-CN" sz="3200" dirty="0"/>
          </a:p>
          <a:p>
            <a:pPr eaLnBrk="1" hangingPunct="1">
              <a:buFont typeface="宋体" panose="02010600030101010101" pitchFamily="2" charset="-122"/>
              <a:buNone/>
            </a:pPr>
            <a:r>
              <a:rPr lang="en-US" altLang="zh-CN" sz="3200" dirty="0"/>
              <a:t>     FROM    Student</a:t>
            </a:r>
            <a:endParaRPr lang="en-US" altLang="zh-CN" sz="3200" dirty="0"/>
          </a:p>
          <a:p>
            <a:pPr eaLnBrk="1" hangingPunct="1">
              <a:buFont typeface="宋体" panose="02010600030101010101" pitchFamily="2" charset="-122"/>
              <a:buNone/>
            </a:pPr>
            <a:r>
              <a:rPr lang="en-US" altLang="zh-CN" sz="3200" dirty="0"/>
              <a:t>     WHERE </a:t>
            </a:r>
            <a:r>
              <a:rPr lang="en-US" altLang="zh-CN" sz="3200" dirty="0" err="1"/>
              <a:t>Smajor</a:t>
            </a:r>
            <a:r>
              <a:rPr lang="en-US" altLang="zh-CN" sz="3200" dirty="0"/>
              <a:t>  </a:t>
            </a:r>
            <a:r>
              <a:rPr lang="en-US" altLang="zh-CN" sz="3200" dirty="0">
                <a:solidFill>
                  <a:srgbClr val="D75B5B"/>
                </a:solidFill>
              </a:rPr>
              <a:t> =</a:t>
            </a:r>
            <a:endParaRPr lang="en-US" altLang="zh-CN" sz="3200" dirty="0"/>
          </a:p>
          <a:p>
            <a:pPr eaLnBrk="1" hangingPunct="1">
              <a:buFont typeface="宋体" panose="02010600030101010101" pitchFamily="2" charset="-122"/>
              <a:buNone/>
            </a:pPr>
            <a:r>
              <a:rPr lang="en-US" altLang="zh-CN" sz="3200" dirty="0"/>
              <a:t>                   </a:t>
            </a:r>
            <a:r>
              <a:rPr lang="zh-CN" altLang="en-US" sz="3200" dirty="0"/>
              <a:t>(</a:t>
            </a:r>
            <a:r>
              <a:rPr lang="en-US" altLang="zh-CN" sz="3200" dirty="0"/>
              <a:t>SELECT </a:t>
            </a:r>
            <a:r>
              <a:rPr lang="en-US" altLang="zh-CN" sz="3200" dirty="0" err="1"/>
              <a:t>Smajor</a:t>
            </a:r>
            <a:endParaRPr lang="en-US" altLang="zh-CN" sz="3200" dirty="0"/>
          </a:p>
          <a:p>
            <a:pPr eaLnBrk="1" hangingPunct="1">
              <a:buFont typeface="宋体" panose="02010600030101010101" pitchFamily="2" charset="-122"/>
              <a:buNone/>
            </a:pPr>
            <a:r>
              <a:rPr lang="en-US" altLang="zh-CN" sz="3200" dirty="0"/>
              <a:t>                    FROM    Student</a:t>
            </a:r>
            <a:endParaRPr lang="en-US" altLang="zh-CN" sz="3200" dirty="0"/>
          </a:p>
          <a:p>
            <a:pPr eaLnBrk="1" hangingPunct="1">
              <a:buFont typeface="宋体" panose="02010600030101010101" pitchFamily="2" charset="-122"/>
              <a:buNone/>
            </a:pPr>
            <a:r>
              <a:rPr lang="en-US" altLang="zh-CN" sz="3200" dirty="0"/>
              <a:t>                    WHERE </a:t>
            </a:r>
            <a:r>
              <a:rPr lang="en-US" altLang="zh-CN" sz="3200" dirty="0" err="1"/>
              <a:t>Sname</a:t>
            </a:r>
            <a:r>
              <a:rPr lang="en-US" altLang="zh-CN" sz="3200" dirty="0"/>
              <a:t>= </a:t>
            </a:r>
            <a:r>
              <a:rPr lang="zh-CN" altLang="en-US" sz="3200" dirty="0"/>
              <a:t>'刘晨');</a:t>
            </a:r>
            <a:endParaRPr lang="zh-CN" altLang="en-US" sz="3200" dirty="0"/>
          </a:p>
          <a:p>
            <a:pPr eaLnBrk="1" hangingPunct="1">
              <a:lnSpc>
                <a:spcPct val="160000"/>
              </a:lnSpc>
            </a:pPr>
            <a:endParaRPr lang="zh-CN" altLang="en-US" sz="3200" dirty="0"/>
          </a:p>
          <a:p>
            <a:pPr eaLnBrk="1" hangingPunct="1">
              <a:buFont typeface="Wingdings" panose="05000000000000000000" pitchFamily="2" charset="2"/>
              <a:buNone/>
            </a:pPr>
            <a:endParaRPr lang="en-US" altLang="zh-CN" sz="32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p:txBody>
          <a:bodyPr/>
          <a:lstStyle/>
          <a:p>
            <a:pPr eaLnBrk="1" hangingPunct="1"/>
            <a:r>
              <a:rPr lang="zh-CN" altLang="en-US" sz="3600">
                <a:solidFill>
                  <a:schemeClr val="accent6"/>
                </a:solidFill>
              </a:rPr>
              <a:t>带有比较运算符的子查询（续）</a:t>
            </a:r>
            <a:endParaRPr lang="zh-CN" altLang="en-US" sz="3600">
              <a:solidFill>
                <a:schemeClr val="accent6"/>
              </a:solidFill>
            </a:endParaRPr>
          </a:p>
        </p:txBody>
      </p:sp>
      <p:sp>
        <p:nvSpPr>
          <p:cNvPr id="80899" name="Rectangle 3"/>
          <p:cNvSpPr>
            <a:spLocks noGrp="1" noChangeArrowheads="1"/>
          </p:cNvSpPr>
          <p:nvPr>
            <p:ph type="body" idx="4294967295"/>
          </p:nvPr>
        </p:nvSpPr>
        <p:spPr>
          <a:xfrm>
            <a:off x="41910" y="1247140"/>
            <a:ext cx="12121515" cy="5568315"/>
          </a:xfrm>
          <a:solidFill>
            <a:schemeClr val="bg1"/>
          </a:solidFill>
        </p:spPr>
        <p:txBody>
          <a:bodyPr/>
          <a:lstStyle/>
          <a:p>
            <a:pPr eaLnBrk="1" hangingPunct="1">
              <a:buFont typeface="Wingdings" panose="05000000000000000000" pitchFamily="2" charset="2"/>
              <a:buNone/>
            </a:pPr>
            <a:r>
              <a:rPr lang="en-US" altLang="zh-CN" sz="3200" dirty="0"/>
              <a:t>[</a:t>
            </a:r>
            <a:r>
              <a:rPr lang="zh-CN" altLang="en-US" sz="3200" dirty="0"/>
              <a:t>例</a:t>
            </a:r>
            <a:r>
              <a:rPr lang="en-US" altLang="zh-CN" sz="3200" dirty="0"/>
              <a:t>3.59]</a:t>
            </a:r>
            <a:r>
              <a:rPr lang="zh-CN" altLang="en-US" sz="3200" dirty="0"/>
              <a:t>找出每个学生超过他选修课程平均成绩的课程号</a:t>
            </a:r>
            <a:endParaRPr lang="zh-CN" altLang="en-US" sz="3200" dirty="0"/>
          </a:p>
          <a:p>
            <a:pPr eaLnBrk="1" hangingPunct="1">
              <a:buFont typeface="Wingdings" panose="05000000000000000000" pitchFamily="2" charset="2"/>
              <a:buNone/>
            </a:pPr>
            <a:r>
              <a:rPr lang="zh-CN" altLang="en-US" sz="3200" dirty="0"/>
              <a:t>   </a:t>
            </a:r>
            <a:r>
              <a:rPr lang="en-US" altLang="zh-CN" sz="3200" dirty="0"/>
              <a:t>SELECT </a:t>
            </a:r>
            <a:r>
              <a:rPr lang="en-US" altLang="zh-CN" sz="3200" dirty="0" err="1"/>
              <a:t>Sno</a:t>
            </a:r>
            <a:r>
              <a:rPr lang="zh-CN" altLang="en-US" sz="3200" dirty="0"/>
              <a:t>, </a:t>
            </a:r>
            <a:r>
              <a:rPr lang="en-US" altLang="zh-CN" sz="3200" dirty="0" err="1"/>
              <a:t>Cno</a:t>
            </a:r>
            <a:endParaRPr lang="en-US" altLang="zh-CN" sz="3200" dirty="0"/>
          </a:p>
          <a:p>
            <a:pPr eaLnBrk="1" hangingPunct="1">
              <a:buFont typeface="Wingdings" panose="05000000000000000000" pitchFamily="2" charset="2"/>
              <a:buNone/>
            </a:pPr>
            <a:r>
              <a:rPr lang="en-US" altLang="zh-CN" sz="3200" dirty="0"/>
              <a:t>    FROM    SC  x</a:t>
            </a:r>
            <a:endParaRPr lang="en-US" altLang="zh-CN" sz="3200" dirty="0"/>
          </a:p>
          <a:p>
            <a:pPr eaLnBrk="1" hangingPunct="1">
              <a:buFont typeface="Wingdings" panose="05000000000000000000" pitchFamily="2" charset="2"/>
              <a:buNone/>
            </a:pPr>
            <a:r>
              <a:rPr lang="en-US" altLang="zh-CN" sz="3200" dirty="0"/>
              <a:t>    WHERE Grade &gt;=</a:t>
            </a:r>
            <a:r>
              <a:rPr lang="zh-CN" altLang="en-US" sz="3200" dirty="0"/>
              <a:t>(</a:t>
            </a:r>
            <a:r>
              <a:rPr lang="en-US" altLang="zh-CN" sz="3200" dirty="0"/>
              <a:t>SELECT </a:t>
            </a:r>
            <a:r>
              <a:rPr lang="en-US" altLang="zh-CN" sz="3200" dirty="0" err="1"/>
              <a:t>AVG（Grade</a:t>
            </a:r>
            <a:r>
              <a:rPr lang="en-US" altLang="zh-CN" sz="3200" dirty="0"/>
              <a:t>） </a:t>
            </a:r>
            <a:endParaRPr lang="en-US" altLang="zh-CN" sz="3200" dirty="0"/>
          </a:p>
          <a:p>
            <a:pPr eaLnBrk="1" hangingPunct="1">
              <a:buFont typeface="Wingdings" panose="05000000000000000000" pitchFamily="2" charset="2"/>
              <a:buNone/>
            </a:pPr>
            <a:r>
              <a:rPr lang="en-US" altLang="zh-CN" sz="3200" dirty="0"/>
              <a:t>		                        FROM  SC y</a:t>
            </a:r>
            <a:endParaRPr lang="en-US" altLang="zh-CN" sz="3200" dirty="0"/>
          </a:p>
          <a:p>
            <a:pPr eaLnBrk="1" hangingPunct="1">
              <a:buFont typeface="Wingdings" panose="05000000000000000000" pitchFamily="2" charset="2"/>
              <a:buNone/>
            </a:pPr>
            <a:r>
              <a:rPr lang="en-US" altLang="zh-CN" sz="3200" dirty="0"/>
              <a:t>                                   WHERE </a:t>
            </a:r>
            <a:r>
              <a:rPr lang="en-US" altLang="zh-CN" sz="3200" dirty="0" err="1"/>
              <a:t>y.Sno</a:t>
            </a:r>
            <a:r>
              <a:rPr lang="en-US" altLang="zh-CN" sz="3200" dirty="0"/>
              <a:t>=</a:t>
            </a:r>
            <a:r>
              <a:rPr lang="en-US" altLang="zh-CN" sz="3200" dirty="0" err="1"/>
              <a:t>x.Sno</a:t>
            </a:r>
            <a:r>
              <a:rPr lang="zh-CN" altLang="en-US" sz="3200" dirty="0"/>
              <a:t>)</a:t>
            </a:r>
            <a:r>
              <a:rPr lang="en-US" altLang="zh-CN" sz="3200" dirty="0"/>
              <a:t>;</a:t>
            </a:r>
            <a:endParaRPr lang="en-US" altLang="zh-CN" sz="3200" dirty="0"/>
          </a:p>
        </p:txBody>
      </p:sp>
      <p:sp>
        <p:nvSpPr>
          <p:cNvPr id="41988" name="AutoShape 4"/>
          <p:cNvSpPr>
            <a:spLocks noChangeArrowheads="1"/>
          </p:cNvSpPr>
          <p:nvPr/>
        </p:nvSpPr>
        <p:spPr bwMode="auto">
          <a:xfrm>
            <a:off x="6527800" y="1988503"/>
            <a:ext cx="1512888" cy="792162"/>
          </a:xfrm>
          <a:prstGeom prst="wedgeRoundRectCallout">
            <a:avLst>
              <a:gd name="adj1" fmla="val -84417"/>
              <a:gd name="adj2" fmla="val 73648"/>
              <a:gd name="adj3" fmla="val 16667"/>
            </a:avLst>
          </a:prstGeom>
          <a:gradFill rotWithShape="1">
            <a:gsLst>
              <a:gs pos="0">
                <a:srgbClr val="CC99FF"/>
              </a:gs>
              <a:gs pos="100000">
                <a:srgbClr val="F4E8FF"/>
              </a:gs>
            </a:gsLst>
            <a:lin ang="5400000" scaled="1"/>
          </a:gradFill>
          <a:ln w="25400">
            <a:solidFill>
              <a:srgbClr val="00CCFF"/>
            </a:solidFill>
            <a:miter lim="800000"/>
          </a:ln>
        </p:spPr>
        <p:txBody>
          <a:bodyPr anchor="ct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1800" dirty="0"/>
              <a:t>相关子查询 </a:t>
            </a: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slide(fromBottom)">
                                      <p:cBhvr>
                                        <p:cTn id="7"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bldLvl="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26"/>
          <p:cNvSpPr>
            <a:spLocks noGrp="1" noChangeArrowheads="1"/>
          </p:cNvSpPr>
          <p:nvPr>
            <p:ph type="title" idx="4294967295"/>
          </p:nvPr>
        </p:nvSpPr>
        <p:spPr/>
        <p:txBody>
          <a:bodyPr/>
          <a:lstStyle/>
          <a:p>
            <a:pPr eaLnBrk="1" hangingPunct="1"/>
            <a:r>
              <a:rPr lang="zh-CN" altLang="en-US" sz="3600">
                <a:solidFill>
                  <a:schemeClr val="accent6"/>
                </a:solidFill>
              </a:rPr>
              <a:t>带有比较运算符的子查询（续）</a:t>
            </a:r>
            <a:endParaRPr lang="zh-CN" altLang="en-US" sz="3600">
              <a:solidFill>
                <a:schemeClr val="accent6"/>
              </a:solidFill>
            </a:endParaRPr>
          </a:p>
        </p:txBody>
      </p:sp>
      <p:sp>
        <p:nvSpPr>
          <p:cNvPr id="78851" name="Rectangle 1027"/>
          <p:cNvSpPr>
            <a:spLocks noGrp="1" noChangeArrowheads="1"/>
          </p:cNvSpPr>
          <p:nvPr>
            <p:ph type="body" idx="4294967295"/>
          </p:nvPr>
        </p:nvSpPr>
        <p:spPr>
          <a:xfrm>
            <a:off x="100965" y="1045845"/>
            <a:ext cx="12040870" cy="5530850"/>
          </a:xfrm>
          <a:solidFill>
            <a:schemeClr val="bg1"/>
          </a:solidFill>
        </p:spPr>
        <p:txBody>
          <a:bodyPr/>
          <a:lstStyle/>
          <a:p>
            <a:pPr eaLnBrk="1" hangingPunct="1">
              <a:lnSpc>
                <a:spcPct val="120000"/>
              </a:lnSpc>
            </a:pPr>
            <a:r>
              <a:rPr lang="zh-CN" altLang="en-US" sz="3200" dirty="0"/>
              <a:t>可能的执行过程 </a:t>
            </a:r>
            <a:endParaRPr lang="zh-CN" altLang="en-US" sz="3200" dirty="0"/>
          </a:p>
          <a:p>
            <a:pPr lvl="1" eaLnBrk="1" hangingPunct="1">
              <a:lnSpc>
                <a:spcPct val="120000"/>
              </a:lnSpc>
            </a:pPr>
            <a:r>
              <a:rPr lang="zh-CN" altLang="zh-CN" sz="3200" dirty="0"/>
              <a:t>①</a:t>
            </a:r>
            <a:r>
              <a:rPr lang="zh-CN" altLang="en-US" sz="3200" dirty="0"/>
              <a:t>从外层查询中取出</a:t>
            </a:r>
            <a:r>
              <a:rPr lang="en-US" altLang="zh-CN" sz="3200" dirty="0"/>
              <a:t>SC</a:t>
            </a:r>
            <a:r>
              <a:rPr lang="zh-CN" altLang="en-US" sz="3200" dirty="0"/>
              <a:t>的一个元组</a:t>
            </a:r>
            <a:r>
              <a:rPr lang="en-US" altLang="zh-CN" sz="3200" dirty="0"/>
              <a:t>x</a:t>
            </a:r>
            <a:r>
              <a:rPr lang="zh-CN" altLang="en-US" sz="3200" dirty="0"/>
              <a:t>，将元组</a:t>
            </a:r>
            <a:r>
              <a:rPr lang="en-US" altLang="zh-CN" sz="3200" dirty="0"/>
              <a:t>x</a:t>
            </a:r>
            <a:r>
              <a:rPr lang="zh-CN" altLang="en-US" sz="3200" dirty="0"/>
              <a:t>的</a:t>
            </a:r>
            <a:r>
              <a:rPr lang="en-US" altLang="zh-CN" sz="3200" dirty="0"/>
              <a:t>Sno</a:t>
            </a:r>
            <a:r>
              <a:rPr lang="zh-CN" altLang="en-US" sz="3200" dirty="0"/>
              <a:t>值（</a:t>
            </a:r>
            <a:r>
              <a:rPr lang="en-US" altLang="zh-CN" sz="3200" dirty="0"/>
              <a:t>20180001</a:t>
            </a:r>
            <a:r>
              <a:rPr lang="zh-CN" altLang="en-US" sz="3200" dirty="0"/>
              <a:t>）传送给内层查询。</a:t>
            </a:r>
            <a:endParaRPr lang="zh-CN" altLang="en-US" sz="3200" dirty="0"/>
          </a:p>
          <a:p>
            <a:pPr eaLnBrk="1" hangingPunct="1">
              <a:lnSpc>
                <a:spcPct val="120000"/>
              </a:lnSpc>
              <a:buFont typeface="Wingdings" panose="05000000000000000000" pitchFamily="2" charset="2"/>
              <a:buNone/>
            </a:pPr>
            <a:r>
              <a:rPr lang="zh-CN" altLang="en-US" sz="3200" dirty="0"/>
              <a:t>       	</a:t>
            </a:r>
            <a:r>
              <a:rPr lang="en-US" altLang="zh-CN" sz="3200" dirty="0"/>
              <a:t>SELECT AVG</a:t>
            </a:r>
            <a:r>
              <a:rPr lang="zh-CN" altLang="en-US" sz="3200" dirty="0"/>
              <a:t>(</a:t>
            </a:r>
            <a:r>
              <a:rPr lang="en-US" altLang="zh-CN" sz="3200" dirty="0"/>
              <a:t>Grade</a:t>
            </a:r>
            <a:r>
              <a:rPr lang="zh-CN" altLang="en-US" sz="3200" dirty="0"/>
              <a:t>)</a:t>
            </a:r>
            <a:endParaRPr lang="zh-CN" altLang="en-US" sz="3200" dirty="0"/>
          </a:p>
          <a:p>
            <a:pPr eaLnBrk="1" hangingPunct="1">
              <a:lnSpc>
                <a:spcPct val="120000"/>
              </a:lnSpc>
              <a:buFont typeface="Wingdings" panose="05000000000000000000" pitchFamily="2" charset="2"/>
              <a:buNone/>
            </a:pPr>
            <a:r>
              <a:rPr lang="en-US" altLang="zh-CN" sz="3200" dirty="0"/>
              <a:t>       </a:t>
            </a:r>
            <a:r>
              <a:rPr lang="zh-CN" altLang="en-US" sz="3200" dirty="0"/>
              <a:t>	</a:t>
            </a:r>
            <a:r>
              <a:rPr lang="en-US" altLang="zh-CN" sz="3200" dirty="0"/>
              <a:t>FROM SC y</a:t>
            </a:r>
            <a:endParaRPr lang="en-US" altLang="zh-CN" sz="3200" dirty="0"/>
          </a:p>
          <a:p>
            <a:pPr eaLnBrk="1" hangingPunct="1">
              <a:lnSpc>
                <a:spcPct val="120000"/>
              </a:lnSpc>
              <a:buFont typeface="Wingdings" panose="05000000000000000000" pitchFamily="2" charset="2"/>
              <a:buNone/>
            </a:pPr>
            <a:r>
              <a:rPr lang="en-US" altLang="zh-CN" sz="3200" dirty="0"/>
              <a:t>       </a:t>
            </a:r>
            <a:r>
              <a:rPr lang="zh-CN" altLang="en-US" sz="3200" dirty="0"/>
              <a:t>	</a:t>
            </a:r>
            <a:r>
              <a:rPr lang="en-US" altLang="zh-CN" sz="3200" dirty="0"/>
              <a:t>WHERE </a:t>
            </a:r>
            <a:r>
              <a:rPr lang="en-US" altLang="zh-CN" sz="3200" dirty="0" err="1"/>
              <a:t>y.Sno</a:t>
            </a:r>
            <a:r>
              <a:rPr lang="en-US" altLang="zh-CN" sz="3200" dirty="0"/>
              <a:t>=‘20180001’;</a:t>
            </a:r>
            <a:endParaRPr lang="en-US" altLang="zh-CN" sz="32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26"/>
          <p:cNvSpPr>
            <a:spLocks noGrp="1" noChangeArrowheads="1"/>
          </p:cNvSpPr>
          <p:nvPr>
            <p:ph type="title" idx="4294967295"/>
          </p:nvPr>
        </p:nvSpPr>
        <p:spPr>
          <a:xfrm>
            <a:off x="551815" y="-33338"/>
            <a:ext cx="10972800" cy="1131888"/>
          </a:xfrm>
        </p:spPr>
        <p:txBody>
          <a:bodyPr/>
          <a:lstStyle/>
          <a:p>
            <a:pPr eaLnBrk="1" hangingPunct="1"/>
            <a:r>
              <a:rPr lang="zh-CN" altLang="en-US" sz="3600">
                <a:solidFill>
                  <a:schemeClr val="accent6"/>
                </a:solidFill>
              </a:rPr>
              <a:t>带有比较运算符的子查询（续）</a:t>
            </a:r>
            <a:endParaRPr lang="zh-CN" altLang="en-US" sz="3600">
              <a:solidFill>
                <a:schemeClr val="accent6"/>
              </a:solidFill>
            </a:endParaRPr>
          </a:p>
        </p:txBody>
      </p:sp>
      <p:sp>
        <p:nvSpPr>
          <p:cNvPr id="79875" name="Rectangle 1027"/>
          <p:cNvSpPr>
            <a:spLocks noGrp="1" noChangeArrowheads="1"/>
          </p:cNvSpPr>
          <p:nvPr>
            <p:ph type="body" idx="4294967295"/>
          </p:nvPr>
        </p:nvSpPr>
        <p:spPr>
          <a:xfrm>
            <a:off x="35560" y="1094105"/>
            <a:ext cx="11935460" cy="5476875"/>
          </a:xfrm>
          <a:solidFill>
            <a:schemeClr val="bg1"/>
          </a:solidFill>
        </p:spPr>
        <p:txBody>
          <a:bodyPr/>
          <a:lstStyle/>
          <a:p>
            <a:pPr lvl="1" eaLnBrk="1" hangingPunct="1">
              <a:lnSpc>
                <a:spcPct val="120000"/>
              </a:lnSpc>
            </a:pPr>
            <a:r>
              <a:rPr lang="zh-CN" altLang="zh-CN" sz="3200"/>
              <a:t>②</a:t>
            </a:r>
            <a:r>
              <a:rPr lang="zh-CN" altLang="en-US" sz="3200"/>
              <a:t>执行内层查询，得到值</a:t>
            </a:r>
            <a:r>
              <a:rPr lang="en-US" altLang="zh-CN" sz="3200"/>
              <a:t>89.3</a:t>
            </a:r>
            <a:r>
              <a:rPr lang="zh-CN" altLang="en-US" sz="3200"/>
              <a:t>（近似值），用该值代替内层查询，得到外层查询：</a:t>
            </a:r>
            <a:endParaRPr lang="zh-CN" altLang="en-US" sz="3200"/>
          </a:p>
          <a:p>
            <a:pPr eaLnBrk="1" hangingPunct="1">
              <a:lnSpc>
                <a:spcPct val="120000"/>
              </a:lnSpc>
              <a:buFont typeface="Wingdings" panose="05000000000000000000" pitchFamily="2" charset="2"/>
              <a:buNone/>
            </a:pPr>
            <a:r>
              <a:rPr lang="zh-CN" altLang="en-US" sz="3200"/>
              <a:t>      	 </a:t>
            </a:r>
            <a:r>
              <a:rPr lang="en-US" altLang="zh-CN" sz="3200"/>
              <a:t>SELECT Sno,Cno</a:t>
            </a:r>
            <a:endParaRPr lang="en-US" altLang="zh-CN" sz="3200"/>
          </a:p>
          <a:p>
            <a:pPr eaLnBrk="1" hangingPunct="1">
              <a:lnSpc>
                <a:spcPct val="120000"/>
              </a:lnSpc>
              <a:buFont typeface="Wingdings" panose="05000000000000000000" pitchFamily="2" charset="2"/>
              <a:buNone/>
            </a:pPr>
            <a:r>
              <a:rPr lang="en-US" altLang="zh-CN" sz="3200"/>
              <a:t>      </a:t>
            </a:r>
            <a:r>
              <a:rPr lang="zh-CN" altLang="en-US" sz="3200"/>
              <a:t>	</a:t>
            </a:r>
            <a:r>
              <a:rPr lang="en-US" altLang="zh-CN" sz="3200"/>
              <a:t> FROM     SC x</a:t>
            </a:r>
            <a:endParaRPr lang="en-US" altLang="zh-CN" sz="3200"/>
          </a:p>
          <a:p>
            <a:pPr eaLnBrk="1" hangingPunct="1">
              <a:lnSpc>
                <a:spcPct val="120000"/>
              </a:lnSpc>
              <a:buFont typeface="Wingdings" panose="05000000000000000000" pitchFamily="2" charset="2"/>
              <a:buNone/>
            </a:pPr>
            <a:r>
              <a:rPr lang="en-US" altLang="zh-CN" sz="3200"/>
              <a:t>     </a:t>
            </a:r>
            <a:r>
              <a:rPr lang="zh-CN" altLang="en-US" sz="3200"/>
              <a:t>	</a:t>
            </a:r>
            <a:r>
              <a:rPr lang="en-US" altLang="zh-CN" sz="3200"/>
              <a:t> WHERE  Grade &gt;=89.3</a:t>
            </a:r>
            <a:r>
              <a:rPr lang="zh-CN" altLang="en-US" sz="3200"/>
              <a:t>; </a:t>
            </a:r>
            <a:endParaRPr lang="zh-CN" altLang="en-US" sz="3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a:lstStyle/>
          <a:p>
            <a:pPr eaLnBrk="1" hangingPunct="1"/>
            <a:r>
              <a:rPr lang="zh-CN" altLang="en-US" sz="3600">
                <a:solidFill>
                  <a:schemeClr val="accent6"/>
                </a:solidFill>
              </a:rPr>
              <a:t>选择表中的若干列（续）</a:t>
            </a:r>
            <a:endParaRPr lang="zh-CN" altLang="en-US" sz="3600">
              <a:solidFill>
                <a:schemeClr val="accent6"/>
              </a:solidFill>
            </a:endParaRPr>
          </a:p>
        </p:txBody>
      </p:sp>
      <p:sp>
        <p:nvSpPr>
          <p:cNvPr id="12291" name="Rectangle 3"/>
          <p:cNvSpPr>
            <a:spLocks noGrp="1" noChangeArrowheads="1"/>
          </p:cNvSpPr>
          <p:nvPr>
            <p:ph type="body" idx="4294967295"/>
          </p:nvPr>
        </p:nvSpPr>
        <p:spPr>
          <a:xfrm>
            <a:off x="106680" y="859155"/>
            <a:ext cx="11957050" cy="5525770"/>
          </a:xfrm>
          <a:solidFill>
            <a:schemeClr val="bg1"/>
          </a:solidFill>
        </p:spPr>
        <p:txBody>
          <a:bodyPr/>
          <a:lstStyle/>
          <a:p>
            <a:pPr algn="just" eaLnBrk="1" hangingPunct="1"/>
            <a:r>
              <a:rPr lang="zh-CN" altLang="en-US" sz="2800" dirty="0"/>
              <a:t>（</a:t>
            </a:r>
            <a:r>
              <a:rPr lang="en-US" altLang="zh-CN" sz="2800" dirty="0"/>
              <a:t>2</a:t>
            </a:r>
            <a:r>
              <a:rPr lang="zh-CN" altLang="en-US" sz="2800" dirty="0"/>
              <a:t>）查询全部列</a:t>
            </a:r>
            <a:endParaRPr lang="zh-CN" altLang="en-US" sz="2800" dirty="0"/>
          </a:p>
          <a:p>
            <a:pPr lvl="1" algn="just" eaLnBrk="1" hangingPunct="1"/>
            <a:r>
              <a:rPr lang="zh-CN" altLang="en-US" sz="2800" dirty="0"/>
              <a:t>选出所有属性列：</a:t>
            </a:r>
            <a:endParaRPr lang="zh-CN" altLang="en-US" sz="2800" dirty="0"/>
          </a:p>
          <a:p>
            <a:pPr lvl="2" algn="just" eaLnBrk="1" hangingPunct="1">
              <a:buSzPct val="87000"/>
              <a:buFont typeface="Wingdings" panose="05000000000000000000" pitchFamily="2" charset="2"/>
              <a:buChar char="l"/>
            </a:pPr>
            <a:r>
              <a:rPr lang="zh-CN" altLang="en-US" sz="2800" dirty="0"/>
              <a:t>在</a:t>
            </a:r>
            <a:r>
              <a:rPr lang="en-US" altLang="zh-CN" sz="2800" dirty="0"/>
              <a:t>SELECT</a:t>
            </a:r>
            <a:r>
              <a:rPr lang="zh-CN" altLang="en-US" sz="2800" dirty="0"/>
              <a:t>关键字后面列出所有列名 </a:t>
            </a:r>
            <a:endParaRPr lang="zh-CN" altLang="en-US" sz="2800" dirty="0"/>
          </a:p>
          <a:p>
            <a:pPr lvl="2" algn="just" eaLnBrk="1" hangingPunct="1">
              <a:buSzPct val="87000"/>
              <a:buFont typeface="Wingdings" panose="05000000000000000000" pitchFamily="2" charset="2"/>
              <a:buChar char="l"/>
            </a:pPr>
            <a:r>
              <a:rPr lang="zh-CN" altLang="en-US" sz="2800" dirty="0"/>
              <a:t>将</a:t>
            </a:r>
            <a:r>
              <a:rPr lang="en-US" altLang="zh-CN" sz="2800" dirty="0"/>
              <a:t>&lt;</a:t>
            </a:r>
            <a:r>
              <a:rPr lang="zh-CN" altLang="en-US" sz="2800" dirty="0"/>
              <a:t>目标列表达式</a:t>
            </a:r>
            <a:r>
              <a:rPr lang="en-US" altLang="zh-CN" sz="2800" dirty="0"/>
              <a:t>&gt;</a:t>
            </a:r>
            <a:r>
              <a:rPr lang="zh-CN" altLang="en-US" sz="2800" dirty="0"/>
              <a:t>指定为 </a:t>
            </a:r>
            <a:r>
              <a:rPr lang="zh-CN" altLang="en-US" sz="2800" dirty="0">
                <a:solidFill>
                  <a:srgbClr val="FF00FF"/>
                </a:solidFill>
              </a:rPr>
              <a:t> *</a:t>
            </a:r>
            <a:endParaRPr lang="zh-CN" altLang="en-US" sz="2800" dirty="0">
              <a:solidFill>
                <a:srgbClr val="FF00FF"/>
              </a:solidFill>
            </a:endParaRPr>
          </a:p>
          <a:p>
            <a:pPr algn="just" eaLnBrk="1" hangingPunct="1">
              <a:buFont typeface="Wingdings" panose="05000000000000000000" pitchFamily="2" charset="2"/>
              <a:buNone/>
            </a:pPr>
            <a:endParaRPr lang="zh-CN" altLang="en-US" sz="2800" dirty="0"/>
          </a:p>
          <a:p>
            <a:pPr lvl="1" algn="just" eaLnBrk="1" hangingPunct="1">
              <a:buFont typeface="Wingdings" panose="05000000000000000000" pitchFamily="2" charset="2"/>
              <a:buNone/>
            </a:pPr>
            <a:r>
              <a:rPr lang="en-US" altLang="zh-CN" sz="2800" dirty="0"/>
              <a:t>[</a:t>
            </a:r>
            <a:r>
              <a:rPr lang="zh-CN" altLang="en-US" sz="2800" dirty="0"/>
              <a:t>例</a:t>
            </a:r>
            <a:r>
              <a:rPr lang="en-US" altLang="zh-CN" sz="2800" dirty="0"/>
              <a:t>3.18]  </a:t>
            </a:r>
            <a:r>
              <a:rPr lang="zh-CN" altLang="en-US" sz="2800" dirty="0"/>
              <a:t>查询全体学生的详细记录</a:t>
            </a:r>
            <a:endParaRPr lang="zh-CN" altLang="en-US" sz="2800" dirty="0"/>
          </a:p>
          <a:p>
            <a:pPr lvl="2" algn="just" eaLnBrk="1" hangingPunct="1">
              <a:buFont typeface="Arial" panose="020B0604020202020204" pitchFamily="34" charset="0"/>
              <a:buNone/>
            </a:pPr>
            <a:r>
              <a:rPr lang="en-US" altLang="zh-CN" sz="2800" dirty="0"/>
              <a:t>SELECT  </a:t>
            </a:r>
            <a:r>
              <a:rPr lang="en-US" altLang="zh-CN" sz="2800" dirty="0" err="1"/>
              <a:t>Sno</a:t>
            </a:r>
            <a:r>
              <a:rPr lang="zh-CN" altLang="en-US" sz="2800" dirty="0"/>
              <a:t>,</a:t>
            </a:r>
            <a:r>
              <a:rPr lang="en-US" altLang="zh-CN" sz="2800" dirty="0" err="1"/>
              <a:t>Sname</a:t>
            </a:r>
            <a:r>
              <a:rPr lang="zh-CN" altLang="en-US" sz="2800" dirty="0"/>
              <a:t>,</a:t>
            </a:r>
            <a:r>
              <a:rPr lang="en-US" altLang="zh-CN" sz="2800" dirty="0" err="1"/>
              <a:t>Ssex</a:t>
            </a:r>
            <a:r>
              <a:rPr lang="zh-CN" altLang="en-US" sz="2800" dirty="0"/>
              <a:t>,</a:t>
            </a:r>
            <a:r>
              <a:rPr lang="en-US" altLang="zh-CN" sz="2800" dirty="0" err="1"/>
              <a:t>Sbirthdate</a:t>
            </a:r>
            <a:r>
              <a:rPr lang="zh-CN" altLang="en-US" sz="2800" dirty="0"/>
              <a:t>,</a:t>
            </a:r>
            <a:r>
              <a:rPr lang="en-US" altLang="zh-CN" sz="2800" dirty="0" err="1"/>
              <a:t>Smajor</a:t>
            </a:r>
            <a:r>
              <a:rPr lang="en-US" altLang="zh-CN" sz="2800" dirty="0"/>
              <a:t> </a:t>
            </a:r>
            <a:endParaRPr lang="en-US" altLang="zh-CN" sz="2800" dirty="0"/>
          </a:p>
          <a:p>
            <a:pPr lvl="2" algn="just" eaLnBrk="1" hangingPunct="1">
              <a:buFont typeface="Arial" panose="020B0604020202020204" pitchFamily="34" charset="0"/>
              <a:buNone/>
            </a:pPr>
            <a:r>
              <a:rPr lang="en-US" altLang="zh-CN" sz="2800" dirty="0"/>
              <a:t>FROM Student</a:t>
            </a:r>
            <a:r>
              <a:rPr lang="zh-CN" altLang="en-US" sz="2800" dirty="0"/>
              <a:t>; </a:t>
            </a:r>
            <a:endParaRPr lang="zh-CN" altLang="en-US" sz="2800" dirty="0"/>
          </a:p>
          <a:p>
            <a:pPr lvl="2" algn="just" eaLnBrk="1" hangingPunct="1">
              <a:buFont typeface="Arial" panose="020B0604020202020204" pitchFamily="34" charset="0"/>
              <a:buNone/>
            </a:pPr>
            <a:r>
              <a:rPr lang="zh-CN" altLang="en-US" sz="2800" dirty="0"/>
              <a:t>或</a:t>
            </a:r>
            <a:endParaRPr lang="zh-CN" altLang="en-US" sz="2800" dirty="0"/>
          </a:p>
          <a:p>
            <a:pPr lvl="2" algn="just" eaLnBrk="1" hangingPunct="1">
              <a:buFont typeface="Arial" panose="020B0604020202020204" pitchFamily="34" charset="0"/>
              <a:buNone/>
            </a:pPr>
            <a:r>
              <a:rPr lang="en-US" altLang="zh-CN" sz="2800" dirty="0"/>
              <a:t>SELECT  *</a:t>
            </a:r>
            <a:endParaRPr lang="en-US" altLang="zh-CN" sz="2800" dirty="0"/>
          </a:p>
          <a:p>
            <a:pPr lvl="2" algn="just" eaLnBrk="1" hangingPunct="1">
              <a:buFont typeface="Arial" panose="020B0604020202020204" pitchFamily="34" charset="0"/>
              <a:buNone/>
            </a:pPr>
            <a:r>
              <a:rPr lang="en-US" altLang="zh-CN" sz="2800" dirty="0"/>
              <a:t>FROM Student</a:t>
            </a:r>
            <a:r>
              <a:rPr lang="zh-CN" altLang="en-US" sz="2800" dirty="0"/>
              <a:t>; </a:t>
            </a:r>
            <a:endParaRPr lang="zh-CN" altLang="en-US" sz="28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26"/>
          <p:cNvSpPr>
            <a:spLocks noGrp="1" noChangeArrowheads="1"/>
          </p:cNvSpPr>
          <p:nvPr>
            <p:ph type="title" idx="4294967295"/>
          </p:nvPr>
        </p:nvSpPr>
        <p:spPr/>
        <p:txBody>
          <a:bodyPr/>
          <a:lstStyle/>
          <a:p>
            <a:pPr eaLnBrk="1" hangingPunct="1"/>
            <a:r>
              <a:rPr lang="zh-CN" altLang="en-US" sz="3600">
                <a:solidFill>
                  <a:schemeClr val="accent6"/>
                </a:solidFill>
              </a:rPr>
              <a:t>带有比较运算符的子查询（续）</a:t>
            </a:r>
            <a:endParaRPr lang="zh-CN" altLang="en-US" sz="3600">
              <a:solidFill>
                <a:schemeClr val="accent6"/>
              </a:solidFill>
            </a:endParaRPr>
          </a:p>
        </p:txBody>
      </p:sp>
      <p:sp>
        <p:nvSpPr>
          <p:cNvPr id="43011" name="Rectangle 1027"/>
          <p:cNvSpPr>
            <a:spLocks noGrp="1" noChangeArrowheads="1"/>
          </p:cNvSpPr>
          <p:nvPr>
            <p:ph type="body" idx="4294967295"/>
          </p:nvPr>
        </p:nvSpPr>
        <p:spPr>
          <a:xfrm>
            <a:off x="101600" y="898525"/>
            <a:ext cx="11841480" cy="5403215"/>
          </a:xfrm>
          <a:solidFill>
            <a:schemeClr val="bg1"/>
          </a:solidFill>
        </p:spPr>
        <p:txBody>
          <a:bodyPr/>
          <a:lstStyle/>
          <a:p>
            <a:pPr lvl="1" eaLnBrk="1" hangingPunct="1">
              <a:lnSpc>
                <a:spcPct val="120000"/>
              </a:lnSpc>
            </a:pPr>
            <a:r>
              <a:rPr lang="zh-CN" altLang="zh-CN" sz="3200" dirty="0"/>
              <a:t>③</a:t>
            </a:r>
            <a:r>
              <a:rPr lang="zh-CN" altLang="en-US" sz="3200" dirty="0"/>
              <a:t>执行这个查询，得到</a:t>
            </a:r>
            <a:endParaRPr lang="en-US" altLang="zh-CN" sz="3200" dirty="0"/>
          </a:p>
          <a:p>
            <a:pPr lvl="1" eaLnBrk="1" hangingPunct="1">
              <a:lnSpc>
                <a:spcPct val="120000"/>
              </a:lnSpc>
              <a:buFont typeface="Wingdings" panose="05000000000000000000" pitchFamily="2" charset="2"/>
              <a:buNone/>
            </a:pPr>
            <a:r>
              <a:rPr lang="en-US" altLang="zh-CN" sz="3200" dirty="0"/>
              <a:t>	</a:t>
            </a:r>
            <a:r>
              <a:rPr lang="zh-CN" altLang="en-US" sz="3200" dirty="0"/>
              <a:t>（</a:t>
            </a:r>
            <a:r>
              <a:rPr lang="en-US" altLang="zh-CN" sz="3200" dirty="0"/>
              <a:t>20180001,81002</a:t>
            </a:r>
            <a:r>
              <a:rPr lang="zh-CN" altLang="en-US" sz="3200" dirty="0"/>
              <a:t>）</a:t>
            </a:r>
            <a:endParaRPr lang="en-US" altLang="zh-CN" sz="3200" dirty="0"/>
          </a:p>
          <a:p>
            <a:pPr eaLnBrk="1" hangingPunct="1">
              <a:lnSpc>
                <a:spcPct val="120000"/>
              </a:lnSpc>
              <a:buFont typeface="Wingdings" panose="05000000000000000000" pitchFamily="2" charset="2"/>
              <a:buNone/>
            </a:pPr>
            <a:r>
              <a:rPr lang="zh-CN" altLang="en-US" sz="3200" dirty="0"/>
              <a:t>	然后外层查询取出下一个元组重复做上述①至③步骤，直到外层的</a:t>
            </a:r>
            <a:r>
              <a:rPr lang="en-US" altLang="zh-CN" sz="3200" dirty="0"/>
              <a:t>SC</a:t>
            </a:r>
            <a:r>
              <a:rPr lang="zh-CN" altLang="en-US" sz="3200" dirty="0"/>
              <a:t>元组全部处理完毕。结果为</a:t>
            </a:r>
            <a:r>
              <a:rPr lang="en-US" altLang="zh-CN" sz="3200" dirty="0"/>
              <a:t>:</a:t>
            </a:r>
            <a:endParaRPr lang="en-US" altLang="zh-CN" sz="3200" dirty="0"/>
          </a:p>
          <a:p>
            <a:pPr eaLnBrk="1" hangingPunct="1">
              <a:lnSpc>
                <a:spcPct val="120000"/>
              </a:lnSpc>
              <a:buFont typeface="Wingdings" panose="05000000000000000000" pitchFamily="2" charset="2"/>
              <a:buNone/>
            </a:pPr>
            <a:r>
              <a:rPr lang="en-US" altLang="zh-CN" sz="3200" dirty="0"/>
              <a:t>	（20180001,81002）</a:t>
            </a:r>
            <a:endParaRPr lang="en-US" altLang="zh-CN" sz="3200" dirty="0"/>
          </a:p>
          <a:p>
            <a:pPr eaLnBrk="1" hangingPunct="1">
              <a:lnSpc>
                <a:spcPct val="120000"/>
              </a:lnSpc>
              <a:buFont typeface="Wingdings" panose="05000000000000000000" pitchFamily="2" charset="2"/>
              <a:buNone/>
            </a:pPr>
            <a:r>
              <a:rPr lang="en-US" altLang="zh-CN" sz="3200" dirty="0"/>
              <a:t>	（20180002,81002）</a:t>
            </a:r>
            <a:endParaRPr lang="en-US" altLang="zh-CN" sz="3200" dirty="0"/>
          </a:p>
          <a:p>
            <a:pPr eaLnBrk="1" hangingPunct="1">
              <a:lnSpc>
                <a:spcPct val="120000"/>
              </a:lnSpc>
              <a:buFont typeface="Wingdings" panose="05000000000000000000" pitchFamily="2" charset="2"/>
              <a:buNone/>
            </a:pPr>
            <a:r>
              <a:rPr lang="en-US" altLang="zh-CN" sz="3200" dirty="0"/>
              <a:t>	（20180003,81001）</a:t>
            </a:r>
            <a:endParaRPr lang="en-US" altLang="zh-CN" sz="3200" dirty="0"/>
          </a:p>
          <a:p>
            <a:pPr eaLnBrk="1" hangingPunct="1">
              <a:lnSpc>
                <a:spcPct val="120000"/>
              </a:lnSpc>
              <a:buFont typeface="Wingdings" panose="05000000000000000000" pitchFamily="2" charset="2"/>
              <a:buNone/>
            </a:pPr>
            <a:r>
              <a:rPr lang="en-US" altLang="zh-CN" sz="3200" dirty="0"/>
              <a:t>	（20180004,81003）</a:t>
            </a:r>
            <a:endParaRPr lang="en-US" altLang="zh-CN" sz="3200" dirty="0"/>
          </a:p>
          <a:p>
            <a:pPr eaLnBrk="1" hangingPunct="1">
              <a:lnSpc>
                <a:spcPct val="120000"/>
              </a:lnSpc>
              <a:buFont typeface="Wingdings" panose="05000000000000000000" pitchFamily="2" charset="2"/>
              <a:buNone/>
            </a:pPr>
            <a:r>
              <a:rPr lang="en-US" altLang="zh-CN" sz="3200" dirty="0"/>
              <a:t>	（20180005,81003）</a:t>
            </a:r>
            <a:endParaRPr lang="en-US" altLang="zh-CN" sz="3200" dirty="0"/>
          </a:p>
          <a:p>
            <a:pPr eaLnBrk="1" hangingPunct="1"/>
            <a:endParaRPr lang="en-US" altLang="zh-CN" sz="32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p:txBody>
          <a:bodyPr/>
          <a:lstStyle/>
          <a:p>
            <a:pPr eaLnBrk="1" hangingPunct="1"/>
            <a:r>
              <a:rPr lang="en-US" altLang="zh-CN" sz="3600">
                <a:solidFill>
                  <a:schemeClr val="accent6"/>
                </a:solidFill>
              </a:rPr>
              <a:t>3.3.3  </a:t>
            </a:r>
            <a:r>
              <a:rPr lang="zh-CN" altLang="en-US" sz="3600">
                <a:solidFill>
                  <a:schemeClr val="accent6"/>
                </a:solidFill>
              </a:rPr>
              <a:t>嵌套查询</a:t>
            </a:r>
            <a:endParaRPr lang="zh-CN" altLang="en-US" sz="3600">
              <a:solidFill>
                <a:schemeClr val="accent6"/>
              </a:solidFill>
            </a:endParaRPr>
          </a:p>
        </p:txBody>
      </p:sp>
      <p:sp>
        <p:nvSpPr>
          <p:cNvPr id="84995" name="Rectangle 3"/>
          <p:cNvSpPr>
            <a:spLocks noGrp="1" noChangeArrowheads="1"/>
          </p:cNvSpPr>
          <p:nvPr>
            <p:ph type="body" idx="4294967295"/>
          </p:nvPr>
        </p:nvSpPr>
        <p:spPr>
          <a:xfrm>
            <a:off x="91440" y="865505"/>
            <a:ext cx="12083415" cy="5502910"/>
          </a:xfrm>
          <a:solidFill>
            <a:schemeClr val="bg1"/>
          </a:solidFill>
        </p:spPr>
        <p:txBody>
          <a:bodyPr/>
          <a:lstStyle/>
          <a:p>
            <a:pPr eaLnBrk="1" hangingPunct="1">
              <a:lnSpc>
                <a:spcPct val="150000"/>
              </a:lnSpc>
              <a:buFont typeface="Wingdings" panose="05000000000000000000" pitchFamily="2" charset="2"/>
              <a:buNone/>
            </a:pPr>
            <a:r>
              <a:rPr lang="en-US" altLang="zh-CN" sz="3200" dirty="0"/>
              <a:t>  1.</a:t>
            </a:r>
            <a:r>
              <a:rPr lang="zh-CN" altLang="en-US" sz="3200" dirty="0"/>
              <a:t>带有</a:t>
            </a:r>
            <a:r>
              <a:rPr lang="en-US" altLang="zh-CN" sz="3200" dirty="0"/>
              <a:t>IN</a:t>
            </a:r>
            <a:r>
              <a:rPr lang="zh-CN" altLang="en-US" sz="3200" dirty="0"/>
              <a:t>谓词的子查询 </a:t>
            </a:r>
            <a:endParaRPr lang="zh-CN" altLang="en-US" sz="3200" dirty="0"/>
          </a:p>
          <a:p>
            <a:pPr eaLnBrk="1" hangingPunct="1">
              <a:lnSpc>
                <a:spcPct val="150000"/>
              </a:lnSpc>
              <a:buFont typeface="Wingdings" panose="05000000000000000000" pitchFamily="2" charset="2"/>
              <a:buNone/>
            </a:pPr>
            <a:r>
              <a:rPr lang="zh-CN" altLang="en-US" sz="3200" dirty="0"/>
              <a:t>  </a:t>
            </a:r>
            <a:r>
              <a:rPr lang="en-US" altLang="zh-CN" sz="3200" dirty="0"/>
              <a:t>2.</a:t>
            </a:r>
            <a:r>
              <a:rPr lang="zh-CN" altLang="en-US" sz="3200" dirty="0"/>
              <a:t>带有比较运算符的子查询</a:t>
            </a:r>
            <a:endParaRPr lang="zh-CN" altLang="en-US" sz="3200" dirty="0"/>
          </a:p>
          <a:p>
            <a:pPr eaLnBrk="1" hangingPunct="1">
              <a:lnSpc>
                <a:spcPct val="150000"/>
              </a:lnSpc>
              <a:buFont typeface="Wingdings" panose="05000000000000000000" pitchFamily="2" charset="2"/>
              <a:buNone/>
            </a:pPr>
            <a:r>
              <a:rPr lang="zh-CN" altLang="en-US" sz="3200" dirty="0">
                <a:solidFill>
                  <a:srgbClr val="7030A0"/>
                </a:solidFill>
              </a:rPr>
              <a:t>  </a:t>
            </a:r>
            <a:r>
              <a:rPr lang="en-US" altLang="zh-CN" sz="3200" dirty="0">
                <a:solidFill>
                  <a:srgbClr val="7030A0"/>
                </a:solidFill>
              </a:rPr>
              <a:t>3.</a:t>
            </a:r>
            <a:r>
              <a:rPr lang="zh-CN" altLang="en-US" sz="3200" dirty="0">
                <a:solidFill>
                  <a:srgbClr val="7030A0"/>
                </a:solidFill>
              </a:rPr>
              <a:t>带有</a:t>
            </a:r>
            <a:r>
              <a:rPr lang="en-US" altLang="zh-CN" sz="3200" dirty="0">
                <a:solidFill>
                  <a:srgbClr val="7030A0"/>
                </a:solidFill>
              </a:rPr>
              <a:t>ANY</a:t>
            </a:r>
            <a:r>
              <a:rPr lang="zh-CN" altLang="en-US" sz="3200" dirty="0">
                <a:solidFill>
                  <a:srgbClr val="7030A0"/>
                </a:solidFill>
              </a:rPr>
              <a:t>（</a:t>
            </a:r>
            <a:r>
              <a:rPr lang="en-US" altLang="zh-CN" sz="3200" dirty="0">
                <a:solidFill>
                  <a:srgbClr val="7030A0"/>
                </a:solidFill>
              </a:rPr>
              <a:t>SOME</a:t>
            </a:r>
            <a:r>
              <a:rPr lang="zh-CN" altLang="en-US" sz="3200" dirty="0">
                <a:solidFill>
                  <a:srgbClr val="7030A0"/>
                </a:solidFill>
              </a:rPr>
              <a:t>）或</a:t>
            </a:r>
            <a:r>
              <a:rPr lang="en-US" altLang="zh-CN" sz="3200" dirty="0">
                <a:solidFill>
                  <a:srgbClr val="7030A0"/>
                </a:solidFill>
              </a:rPr>
              <a:t>ALL</a:t>
            </a:r>
            <a:r>
              <a:rPr lang="zh-CN" altLang="en-US" sz="3200" dirty="0">
                <a:solidFill>
                  <a:srgbClr val="7030A0"/>
                </a:solidFill>
              </a:rPr>
              <a:t>谓词的子查询</a:t>
            </a:r>
            <a:endParaRPr lang="zh-CN" altLang="en-US" sz="3200" dirty="0">
              <a:solidFill>
                <a:srgbClr val="7030A0"/>
              </a:solidFill>
            </a:endParaRPr>
          </a:p>
          <a:p>
            <a:pPr eaLnBrk="1" hangingPunct="1">
              <a:lnSpc>
                <a:spcPct val="150000"/>
              </a:lnSpc>
              <a:buFont typeface="Wingdings" panose="05000000000000000000" pitchFamily="2" charset="2"/>
              <a:buNone/>
            </a:pPr>
            <a:r>
              <a:rPr lang="zh-CN" altLang="en-US" sz="3200" dirty="0"/>
              <a:t>  </a:t>
            </a:r>
            <a:r>
              <a:rPr lang="en-US" altLang="zh-CN" sz="3200" dirty="0"/>
              <a:t>4.</a:t>
            </a:r>
            <a:r>
              <a:rPr lang="zh-CN" altLang="en-US" sz="3200" dirty="0"/>
              <a:t>带有</a:t>
            </a:r>
            <a:r>
              <a:rPr lang="en-US" altLang="zh-CN" sz="3200" dirty="0"/>
              <a:t>EXISTS</a:t>
            </a:r>
            <a:r>
              <a:rPr lang="zh-CN" altLang="en-US" sz="3200" dirty="0"/>
              <a:t>谓词的子查询</a:t>
            </a:r>
            <a:endParaRPr lang="zh-CN" altLang="en-US" sz="3200" dirty="0"/>
          </a:p>
          <a:p>
            <a:pPr eaLnBrk="1" hangingPunct="1">
              <a:lnSpc>
                <a:spcPct val="130000"/>
              </a:lnSpc>
              <a:buFont typeface="Wingdings" panose="05000000000000000000" pitchFamily="2" charset="2"/>
              <a:buNone/>
            </a:pPr>
            <a:endParaRPr lang="en-US" altLang="zh-CN" sz="32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a:xfrm>
            <a:off x="1422400" y="-33338"/>
            <a:ext cx="9353550" cy="1131888"/>
          </a:xfrm>
        </p:spPr>
        <p:txBody>
          <a:bodyPr/>
          <a:lstStyle/>
          <a:p>
            <a:pPr eaLnBrk="1" hangingPunct="1"/>
            <a:r>
              <a:rPr lang="zh-CN" altLang="en-US" sz="3200">
                <a:solidFill>
                  <a:schemeClr val="accent6"/>
                </a:solidFill>
              </a:rPr>
              <a:t>带有</a:t>
            </a:r>
            <a:r>
              <a:rPr lang="en-US" altLang="zh-CN" sz="3200">
                <a:solidFill>
                  <a:schemeClr val="accent6"/>
                </a:solidFill>
              </a:rPr>
              <a:t>ANY</a:t>
            </a:r>
            <a:r>
              <a:rPr lang="zh-CN" altLang="en-US" sz="3200">
                <a:solidFill>
                  <a:schemeClr val="accent6"/>
                </a:solidFill>
              </a:rPr>
              <a:t>（</a:t>
            </a:r>
            <a:r>
              <a:rPr lang="en-US" altLang="zh-CN" sz="3200">
                <a:solidFill>
                  <a:schemeClr val="accent6"/>
                </a:solidFill>
              </a:rPr>
              <a:t>SOME</a:t>
            </a:r>
            <a:r>
              <a:rPr lang="zh-CN" altLang="en-US" sz="3200">
                <a:solidFill>
                  <a:schemeClr val="accent6"/>
                </a:solidFill>
              </a:rPr>
              <a:t>）或</a:t>
            </a:r>
            <a:r>
              <a:rPr lang="en-US" altLang="zh-CN" sz="3200">
                <a:solidFill>
                  <a:schemeClr val="accent6"/>
                </a:solidFill>
              </a:rPr>
              <a:t>ALL</a:t>
            </a:r>
            <a:r>
              <a:rPr lang="zh-CN" altLang="en-US" sz="3200">
                <a:solidFill>
                  <a:schemeClr val="accent6"/>
                </a:solidFill>
              </a:rPr>
              <a:t>谓词的子查询 </a:t>
            </a:r>
            <a:endParaRPr lang="zh-CN" altLang="en-US" sz="3200">
              <a:solidFill>
                <a:schemeClr val="accent6"/>
              </a:solidFill>
            </a:endParaRPr>
          </a:p>
        </p:txBody>
      </p:sp>
      <p:sp>
        <p:nvSpPr>
          <p:cNvPr id="86019" name="Rectangle 3"/>
          <p:cNvSpPr>
            <a:spLocks noGrp="1" noChangeArrowheads="1"/>
          </p:cNvSpPr>
          <p:nvPr>
            <p:ph type="body" idx="4294967295"/>
          </p:nvPr>
        </p:nvSpPr>
        <p:spPr>
          <a:xfrm>
            <a:off x="57150" y="848995"/>
            <a:ext cx="12084685" cy="5549900"/>
          </a:xfrm>
          <a:solidFill>
            <a:schemeClr val="bg1"/>
          </a:solidFill>
        </p:spPr>
        <p:txBody>
          <a:bodyPr/>
          <a:lstStyle/>
          <a:p>
            <a:pPr marL="609600" indent="-609600" eaLnBrk="1" hangingPunct="1">
              <a:lnSpc>
                <a:spcPct val="120000"/>
              </a:lnSpc>
              <a:buNone/>
            </a:pPr>
            <a:r>
              <a:rPr lang="zh-CN" altLang="en-US" sz="3200"/>
              <a:t>使用</a:t>
            </a:r>
            <a:r>
              <a:rPr lang="en-US" altLang="zh-CN" sz="3200"/>
              <a:t>ANY</a:t>
            </a:r>
            <a:r>
              <a:rPr lang="zh-CN" altLang="en-US" sz="3200"/>
              <a:t>或</a:t>
            </a:r>
            <a:r>
              <a:rPr lang="en-US" altLang="zh-CN" sz="3200"/>
              <a:t>ALL</a:t>
            </a:r>
            <a:r>
              <a:rPr lang="zh-CN" altLang="en-US" sz="3200"/>
              <a:t>谓词时必须同时使用比较运算符</a:t>
            </a:r>
            <a:endParaRPr lang="zh-CN" altLang="en-US" sz="3200"/>
          </a:p>
          <a:p>
            <a:pPr marL="609600" indent="-609600" eaLnBrk="1" hangingPunct="1">
              <a:lnSpc>
                <a:spcPct val="120000"/>
              </a:lnSpc>
              <a:buNone/>
            </a:pPr>
            <a:r>
              <a:rPr lang="zh-CN" altLang="en-US" sz="3200"/>
              <a:t>语义为：</a:t>
            </a:r>
            <a:endParaRPr lang="zh-CN" altLang="en-US" sz="3200"/>
          </a:p>
          <a:p>
            <a:pPr marL="609600" indent="-609600" eaLnBrk="1" hangingPunct="1">
              <a:lnSpc>
                <a:spcPct val="120000"/>
              </a:lnSpc>
              <a:buNone/>
            </a:pPr>
            <a:r>
              <a:rPr lang="en-US" altLang="zh-CN" sz="3200"/>
              <a:t>      &gt; ANY	</a:t>
            </a:r>
            <a:r>
              <a:rPr lang="zh-CN" altLang="en-US" sz="3200"/>
              <a:t>大于子查询结果中的某个值       </a:t>
            </a:r>
            <a:endParaRPr lang="zh-CN" altLang="en-US" sz="3200"/>
          </a:p>
          <a:p>
            <a:pPr marL="990600" lvl="1" indent="-533400">
              <a:lnSpc>
                <a:spcPct val="120000"/>
              </a:lnSpc>
              <a:buNone/>
            </a:pPr>
            <a:r>
              <a:rPr lang="en-US" altLang="zh-CN" sz="3200"/>
              <a:t>&gt; ALL	</a:t>
            </a:r>
            <a:r>
              <a:rPr lang="zh-CN" altLang="en-US" sz="3200"/>
              <a:t>大于子查询结果中的所有值</a:t>
            </a:r>
            <a:endParaRPr lang="zh-CN" altLang="en-US" sz="3200"/>
          </a:p>
          <a:p>
            <a:pPr marL="990600" lvl="1" indent="-533400">
              <a:lnSpc>
                <a:spcPct val="120000"/>
              </a:lnSpc>
              <a:buNone/>
            </a:pPr>
            <a:r>
              <a:rPr lang="en-US" altLang="zh-CN" sz="3200"/>
              <a:t>&lt; ANY	</a:t>
            </a:r>
            <a:r>
              <a:rPr lang="zh-CN" altLang="en-US" sz="3200"/>
              <a:t>小于子查询结果中的某个值    </a:t>
            </a:r>
            <a:endParaRPr lang="zh-CN" altLang="en-US" sz="3200"/>
          </a:p>
          <a:p>
            <a:pPr marL="990600" lvl="1" indent="-533400">
              <a:lnSpc>
                <a:spcPct val="120000"/>
              </a:lnSpc>
              <a:buNone/>
            </a:pPr>
            <a:r>
              <a:rPr lang="en-US" altLang="zh-CN" sz="3200"/>
              <a:t>&lt; ALL	</a:t>
            </a:r>
            <a:r>
              <a:rPr lang="zh-CN" altLang="en-US" sz="3200"/>
              <a:t>小于子查询结果中的所有值</a:t>
            </a:r>
            <a:endParaRPr lang="zh-CN" altLang="en-US" sz="3200"/>
          </a:p>
          <a:p>
            <a:pPr marL="990600" lvl="1" indent="-533400">
              <a:lnSpc>
                <a:spcPct val="120000"/>
              </a:lnSpc>
              <a:buNone/>
            </a:pPr>
            <a:r>
              <a:rPr lang="en-US" altLang="zh-CN" sz="3200"/>
              <a:t>&gt;= ANY	</a:t>
            </a:r>
            <a:r>
              <a:rPr lang="zh-CN" altLang="en-US" sz="3200"/>
              <a:t>大于等于子查询结果中的某个值    </a:t>
            </a:r>
            <a:endParaRPr lang="zh-CN" altLang="en-US" sz="3200"/>
          </a:p>
          <a:p>
            <a:pPr marL="990600" lvl="1" indent="-533400">
              <a:lnSpc>
                <a:spcPct val="120000"/>
              </a:lnSpc>
              <a:buNone/>
            </a:pPr>
            <a:r>
              <a:rPr lang="en-US" altLang="zh-CN" sz="3200"/>
              <a:t>&gt;= ALL	</a:t>
            </a:r>
            <a:r>
              <a:rPr lang="zh-CN" altLang="en-US" sz="3200"/>
              <a:t>大于等于子查询结果中的所有值</a:t>
            </a:r>
            <a:endParaRPr lang="zh-CN" altLang="en-US" sz="32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1422400" y="-33338"/>
            <a:ext cx="9353550" cy="1131888"/>
          </a:xfrm>
        </p:spPr>
        <p:txBody>
          <a:bodyPr/>
          <a:lstStyle/>
          <a:p>
            <a:pPr eaLnBrk="1" hangingPunct="1"/>
            <a:r>
              <a:rPr lang="zh-CN" altLang="en-US" sz="3200">
                <a:solidFill>
                  <a:schemeClr val="accent6"/>
                </a:solidFill>
              </a:rPr>
              <a:t>带有</a:t>
            </a:r>
            <a:r>
              <a:rPr lang="en-US" altLang="zh-CN" sz="3200">
                <a:solidFill>
                  <a:schemeClr val="accent6"/>
                </a:solidFill>
              </a:rPr>
              <a:t>ANY</a:t>
            </a:r>
            <a:r>
              <a:rPr lang="zh-CN" altLang="en-US" sz="3200">
                <a:solidFill>
                  <a:schemeClr val="accent6"/>
                </a:solidFill>
              </a:rPr>
              <a:t>（</a:t>
            </a:r>
            <a:r>
              <a:rPr lang="en-US" altLang="zh-CN" sz="3200">
                <a:solidFill>
                  <a:schemeClr val="accent6"/>
                </a:solidFill>
              </a:rPr>
              <a:t>SOME</a:t>
            </a:r>
            <a:r>
              <a:rPr lang="zh-CN" altLang="en-US" sz="3200">
                <a:solidFill>
                  <a:schemeClr val="accent6"/>
                </a:solidFill>
              </a:rPr>
              <a:t>）或</a:t>
            </a:r>
            <a:r>
              <a:rPr lang="en-US" altLang="zh-CN" sz="3200">
                <a:solidFill>
                  <a:schemeClr val="accent6"/>
                </a:solidFill>
              </a:rPr>
              <a:t>ALL</a:t>
            </a:r>
            <a:r>
              <a:rPr lang="zh-CN" altLang="en-US" sz="3200">
                <a:solidFill>
                  <a:schemeClr val="accent6"/>
                </a:solidFill>
              </a:rPr>
              <a:t>谓词的子查询 （续）</a:t>
            </a:r>
            <a:endParaRPr lang="zh-CN" altLang="en-US" sz="3200">
              <a:solidFill>
                <a:schemeClr val="accent6"/>
              </a:solidFill>
            </a:endParaRPr>
          </a:p>
        </p:txBody>
      </p:sp>
      <p:sp>
        <p:nvSpPr>
          <p:cNvPr id="87043" name="Rectangle 3"/>
          <p:cNvSpPr>
            <a:spLocks noGrp="1" noChangeArrowheads="1"/>
          </p:cNvSpPr>
          <p:nvPr>
            <p:ph type="body" idx="4294967295"/>
          </p:nvPr>
        </p:nvSpPr>
        <p:spPr>
          <a:xfrm>
            <a:off x="84455" y="887095"/>
            <a:ext cx="12056745" cy="5489575"/>
          </a:xfrm>
          <a:solidFill>
            <a:schemeClr val="bg1"/>
          </a:solidFill>
        </p:spPr>
        <p:txBody>
          <a:bodyPr/>
          <a:lstStyle/>
          <a:p>
            <a:pPr marL="609600" indent="-609600" eaLnBrk="1" hangingPunct="1">
              <a:lnSpc>
                <a:spcPct val="120000"/>
              </a:lnSpc>
              <a:buNone/>
            </a:pPr>
            <a:r>
              <a:rPr lang="zh-CN" altLang="en-US" sz="3200"/>
              <a:t>使用</a:t>
            </a:r>
            <a:r>
              <a:rPr lang="en-US" altLang="zh-CN" sz="3200"/>
              <a:t>ANY</a:t>
            </a:r>
            <a:r>
              <a:rPr lang="zh-CN" altLang="en-US" sz="3200"/>
              <a:t>或</a:t>
            </a:r>
            <a:r>
              <a:rPr lang="en-US" altLang="zh-CN" sz="3200"/>
              <a:t>ALL</a:t>
            </a:r>
            <a:r>
              <a:rPr lang="zh-CN" altLang="en-US" sz="3200"/>
              <a:t>谓词时必须同时使用比较运算符</a:t>
            </a:r>
            <a:endParaRPr lang="zh-CN" altLang="en-US" sz="3200"/>
          </a:p>
          <a:p>
            <a:pPr marL="609600" indent="-609600" eaLnBrk="1" hangingPunct="1">
              <a:lnSpc>
                <a:spcPct val="120000"/>
              </a:lnSpc>
              <a:buNone/>
            </a:pPr>
            <a:r>
              <a:rPr lang="zh-CN" altLang="en-US" sz="3200"/>
              <a:t>语义为：</a:t>
            </a:r>
            <a:endParaRPr lang="zh-CN" altLang="en-US" sz="3200"/>
          </a:p>
          <a:p>
            <a:pPr marL="990600" lvl="1" indent="-533400">
              <a:lnSpc>
                <a:spcPct val="120000"/>
              </a:lnSpc>
              <a:buNone/>
            </a:pPr>
            <a:r>
              <a:rPr lang="en-US" altLang="zh-CN" sz="3200"/>
              <a:t>&lt;= ANY	</a:t>
            </a:r>
            <a:r>
              <a:rPr lang="zh-CN" altLang="en-US" sz="3200"/>
              <a:t>小于等于子查询结果中的某个值    </a:t>
            </a:r>
            <a:endParaRPr lang="zh-CN" altLang="en-US" sz="3200"/>
          </a:p>
          <a:p>
            <a:pPr marL="990600" lvl="1" indent="-533400">
              <a:lnSpc>
                <a:spcPct val="120000"/>
              </a:lnSpc>
              <a:buNone/>
            </a:pPr>
            <a:r>
              <a:rPr lang="en-US" altLang="zh-CN" sz="3200"/>
              <a:t>&lt;= ALL	</a:t>
            </a:r>
            <a:r>
              <a:rPr lang="zh-CN" altLang="en-US" sz="3200"/>
              <a:t>小于等于子查询结果中的所有值</a:t>
            </a:r>
            <a:endParaRPr lang="zh-CN" altLang="en-US" sz="3200"/>
          </a:p>
          <a:p>
            <a:pPr marL="990600" lvl="1" indent="-533400">
              <a:lnSpc>
                <a:spcPct val="120000"/>
              </a:lnSpc>
              <a:buNone/>
            </a:pPr>
            <a:r>
              <a:rPr lang="en-US" altLang="zh-CN" sz="3200"/>
              <a:t>= ANY	</a:t>
            </a:r>
            <a:r>
              <a:rPr lang="zh-CN" altLang="en-US" sz="3200"/>
              <a:t>等于子查询结果中的某个值        </a:t>
            </a:r>
            <a:endParaRPr lang="zh-CN" altLang="en-US" sz="3200"/>
          </a:p>
          <a:p>
            <a:pPr marL="990600" lvl="1" indent="-533400">
              <a:lnSpc>
                <a:spcPct val="120000"/>
              </a:lnSpc>
              <a:buNone/>
            </a:pPr>
            <a:r>
              <a:rPr lang="en-US" altLang="zh-CN" sz="3200"/>
              <a:t>=ALL	</a:t>
            </a:r>
            <a:r>
              <a:rPr lang="zh-CN" altLang="en-US" sz="3200"/>
              <a:t>等于子查询结果中的所有值（通常没有实际意义）</a:t>
            </a:r>
            <a:endParaRPr lang="zh-CN" altLang="en-US" sz="3200"/>
          </a:p>
          <a:p>
            <a:pPr marL="990600" lvl="1" indent="-533400">
              <a:lnSpc>
                <a:spcPct val="120000"/>
              </a:lnSpc>
              <a:buNone/>
            </a:pPr>
            <a:r>
              <a:rPr lang="en-US" altLang="zh-CN" sz="3200"/>
              <a:t>!=</a:t>
            </a:r>
            <a:r>
              <a:rPr lang="zh-CN" altLang="en-US" sz="3200"/>
              <a:t>（或</a:t>
            </a:r>
            <a:r>
              <a:rPr lang="en-US" altLang="zh-CN" sz="3200"/>
              <a:t>&lt;&gt;</a:t>
            </a:r>
            <a:r>
              <a:rPr lang="zh-CN" altLang="en-US" sz="3200"/>
              <a:t>）</a:t>
            </a:r>
            <a:r>
              <a:rPr lang="en-US" altLang="zh-CN" sz="3200"/>
              <a:t>ANY	</a:t>
            </a:r>
            <a:r>
              <a:rPr lang="zh-CN" altLang="en-US" sz="3200"/>
              <a:t>不等于子查询结果中的某个值</a:t>
            </a:r>
            <a:endParaRPr lang="zh-CN" altLang="en-US" sz="3200"/>
          </a:p>
          <a:p>
            <a:pPr marL="990600" lvl="1" indent="-533400">
              <a:lnSpc>
                <a:spcPct val="120000"/>
              </a:lnSpc>
              <a:buNone/>
            </a:pPr>
            <a:r>
              <a:rPr lang="en-US" altLang="zh-CN" sz="3200"/>
              <a:t>!=</a:t>
            </a:r>
            <a:r>
              <a:rPr lang="zh-CN" altLang="en-US" sz="3200"/>
              <a:t>（或</a:t>
            </a:r>
            <a:r>
              <a:rPr lang="en-US" altLang="zh-CN" sz="3200"/>
              <a:t>&lt;&gt;</a:t>
            </a:r>
            <a:r>
              <a:rPr lang="zh-CN" altLang="en-US" sz="3200"/>
              <a:t>）</a:t>
            </a:r>
            <a:r>
              <a:rPr lang="en-US" altLang="zh-CN" sz="3200"/>
              <a:t>ALL	</a:t>
            </a:r>
            <a:r>
              <a:rPr lang="zh-CN" altLang="en-US" sz="3200"/>
              <a:t>不等于子查询结果中的任何一个值</a:t>
            </a:r>
            <a:endParaRPr lang="zh-CN" altLang="en-US" sz="32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a:xfrm>
            <a:off x="1524000" y="-33338"/>
            <a:ext cx="9144000" cy="1131888"/>
          </a:xfrm>
        </p:spPr>
        <p:txBody>
          <a:bodyPr/>
          <a:lstStyle/>
          <a:p>
            <a:pPr eaLnBrk="1" hangingPunct="1"/>
            <a:r>
              <a:rPr lang="zh-CN" altLang="en-US" sz="3200">
                <a:solidFill>
                  <a:schemeClr val="accent6"/>
                </a:solidFill>
              </a:rPr>
              <a:t>带有</a:t>
            </a:r>
            <a:r>
              <a:rPr lang="en-US" altLang="zh-CN" sz="3200">
                <a:solidFill>
                  <a:schemeClr val="accent6"/>
                </a:solidFill>
              </a:rPr>
              <a:t>ANY</a:t>
            </a:r>
            <a:r>
              <a:rPr lang="zh-CN" altLang="en-US" sz="3200">
                <a:solidFill>
                  <a:schemeClr val="accent6"/>
                </a:solidFill>
              </a:rPr>
              <a:t>（</a:t>
            </a:r>
            <a:r>
              <a:rPr lang="en-US" altLang="zh-CN" sz="3200">
                <a:solidFill>
                  <a:schemeClr val="accent6"/>
                </a:solidFill>
              </a:rPr>
              <a:t>SOME</a:t>
            </a:r>
            <a:r>
              <a:rPr lang="zh-CN" altLang="en-US" sz="3200">
                <a:solidFill>
                  <a:schemeClr val="accent6"/>
                </a:solidFill>
              </a:rPr>
              <a:t>）或</a:t>
            </a:r>
            <a:r>
              <a:rPr lang="en-US" altLang="zh-CN" sz="3200">
                <a:solidFill>
                  <a:schemeClr val="accent6"/>
                </a:solidFill>
              </a:rPr>
              <a:t>ALL</a:t>
            </a:r>
            <a:r>
              <a:rPr lang="zh-CN" altLang="en-US" sz="3200">
                <a:solidFill>
                  <a:schemeClr val="accent6"/>
                </a:solidFill>
              </a:rPr>
              <a:t>谓词的子查询 （续）</a:t>
            </a:r>
            <a:endParaRPr lang="zh-CN" altLang="en-US" sz="3200">
              <a:solidFill>
                <a:schemeClr val="accent6"/>
              </a:solidFill>
            </a:endParaRPr>
          </a:p>
        </p:txBody>
      </p:sp>
      <p:sp>
        <p:nvSpPr>
          <p:cNvPr id="88067" name="Rectangle 3"/>
          <p:cNvSpPr>
            <a:spLocks noGrp="1" noChangeArrowheads="1"/>
          </p:cNvSpPr>
          <p:nvPr>
            <p:ph type="body" idx="4294967295"/>
          </p:nvPr>
        </p:nvSpPr>
        <p:spPr>
          <a:xfrm>
            <a:off x="83185" y="829945"/>
            <a:ext cx="11844655" cy="5554980"/>
          </a:xfrm>
          <a:solidFill>
            <a:schemeClr val="bg1"/>
          </a:solidFill>
        </p:spPr>
        <p:txBody>
          <a:bodyPr/>
          <a:lstStyle/>
          <a:p>
            <a:pPr marL="609600" indent="-609600" eaLnBrk="1" hangingPunct="1">
              <a:lnSpc>
                <a:spcPct val="150000"/>
              </a:lnSpc>
              <a:spcBef>
                <a:spcPct val="0"/>
              </a:spcBef>
              <a:buNone/>
            </a:pPr>
            <a:r>
              <a:rPr lang="en-US" altLang="zh-CN" dirty="0"/>
              <a:t>[</a:t>
            </a:r>
            <a:r>
              <a:rPr lang="zh-CN" altLang="en-US" dirty="0"/>
              <a:t>例</a:t>
            </a:r>
            <a:r>
              <a:rPr lang="en-US" altLang="zh-CN" dirty="0"/>
              <a:t>3.60]  </a:t>
            </a:r>
            <a:r>
              <a:rPr lang="zh-CN" altLang="en-US" dirty="0"/>
              <a:t>查询非计算机科学技术专业中比计算机科学技术专业任意一个学生年龄小（出生日期晚）的学生的姓名、出生日期和主修专业</a:t>
            </a:r>
            <a:endParaRPr lang="en-US" altLang="zh-CN" dirty="0"/>
          </a:p>
          <a:p>
            <a:pPr marL="609600" indent="-609600" eaLnBrk="1" hangingPunct="1">
              <a:lnSpc>
                <a:spcPct val="150000"/>
              </a:lnSpc>
              <a:spcBef>
                <a:spcPct val="0"/>
              </a:spcBef>
              <a:buNone/>
            </a:pPr>
            <a:r>
              <a:rPr lang="zh-CN" altLang="en-US" dirty="0"/>
              <a:t>    </a:t>
            </a:r>
            <a:r>
              <a:rPr lang="en-US" altLang="zh-CN" dirty="0"/>
              <a:t>SELECT </a:t>
            </a:r>
            <a:r>
              <a:rPr lang="en-US" altLang="zh-CN" dirty="0" err="1"/>
              <a:t>Sname</a:t>
            </a:r>
            <a:r>
              <a:rPr lang="zh-CN" altLang="en-US" dirty="0"/>
              <a:t>,</a:t>
            </a:r>
            <a:r>
              <a:rPr lang="en-US" altLang="zh-CN" dirty="0" err="1"/>
              <a:t>Sbirthdate</a:t>
            </a:r>
            <a:r>
              <a:rPr lang="en-US" altLang="zh-CN" dirty="0"/>
              <a:t>,</a:t>
            </a:r>
            <a:r>
              <a:rPr lang="zh-CN" altLang="en-US" dirty="0"/>
              <a:t> </a:t>
            </a:r>
            <a:r>
              <a:rPr lang="en-US" altLang="zh-CN" dirty="0" err="1"/>
              <a:t>Smajor</a:t>
            </a:r>
            <a:endParaRPr lang="en-US" altLang="zh-CN" dirty="0"/>
          </a:p>
          <a:p>
            <a:pPr marL="609600" indent="-609600" eaLnBrk="1" hangingPunct="1">
              <a:lnSpc>
                <a:spcPct val="150000"/>
              </a:lnSpc>
              <a:spcBef>
                <a:spcPct val="0"/>
              </a:spcBef>
              <a:buNone/>
            </a:pPr>
            <a:r>
              <a:rPr lang="en-US" altLang="zh-CN" dirty="0"/>
              <a:t>    FROM    Student</a:t>
            </a:r>
            <a:endParaRPr lang="en-US" altLang="zh-CN" dirty="0"/>
          </a:p>
          <a:p>
            <a:pPr marL="609600" indent="-609600" eaLnBrk="1" hangingPunct="1">
              <a:lnSpc>
                <a:spcPct val="150000"/>
              </a:lnSpc>
              <a:spcBef>
                <a:spcPct val="0"/>
              </a:spcBef>
              <a:buNone/>
            </a:pPr>
            <a:r>
              <a:rPr lang="en-US" altLang="zh-CN" dirty="0"/>
              <a:t>    WHERE </a:t>
            </a:r>
            <a:r>
              <a:rPr lang="en-US" altLang="zh-CN" dirty="0" err="1"/>
              <a:t>Sbirthdate</a:t>
            </a:r>
            <a:r>
              <a:rPr lang="en-US" altLang="zh-CN" dirty="0"/>
              <a:t> &gt; </a:t>
            </a:r>
            <a:r>
              <a:rPr lang="en-US" altLang="zh-CN" dirty="0">
                <a:solidFill>
                  <a:srgbClr val="D75B5B"/>
                </a:solidFill>
              </a:rPr>
              <a:t>ANY</a:t>
            </a:r>
            <a:r>
              <a:rPr lang="en-US" altLang="zh-CN" dirty="0"/>
              <a:t> </a:t>
            </a:r>
            <a:r>
              <a:rPr lang="zh-CN" altLang="en-US" dirty="0"/>
              <a:t>(</a:t>
            </a:r>
            <a:r>
              <a:rPr lang="en-US" altLang="zh-CN" dirty="0"/>
              <a:t>SELECT  </a:t>
            </a:r>
            <a:r>
              <a:rPr lang="en-US" altLang="zh-CN" dirty="0" err="1"/>
              <a:t>Sbirthdate</a:t>
            </a:r>
            <a:endParaRPr lang="en-US" altLang="zh-CN" dirty="0"/>
          </a:p>
          <a:p>
            <a:pPr marL="609600" indent="-609600" eaLnBrk="1" hangingPunct="1">
              <a:lnSpc>
                <a:spcPct val="150000"/>
              </a:lnSpc>
              <a:spcBef>
                <a:spcPct val="0"/>
              </a:spcBef>
              <a:buNone/>
            </a:pPr>
            <a:r>
              <a:rPr lang="en-US" altLang="zh-CN" dirty="0"/>
              <a:t>                                         FROM    Student</a:t>
            </a:r>
            <a:endParaRPr lang="en-US" altLang="zh-CN" dirty="0"/>
          </a:p>
          <a:p>
            <a:pPr marL="609600" indent="-609600" eaLnBrk="1" hangingPunct="1">
              <a:lnSpc>
                <a:spcPct val="150000"/>
              </a:lnSpc>
              <a:spcBef>
                <a:spcPct val="0"/>
              </a:spcBef>
              <a:buNone/>
            </a:pPr>
            <a:r>
              <a:rPr lang="en-US" altLang="zh-CN" dirty="0"/>
              <a:t>                                         WHERE </a:t>
            </a:r>
            <a:r>
              <a:rPr lang="en-US" altLang="zh-CN" dirty="0" err="1"/>
              <a:t>Smajor</a:t>
            </a:r>
            <a:r>
              <a:rPr lang="en-US" altLang="zh-CN" dirty="0"/>
              <a:t>= ‘</a:t>
            </a:r>
            <a:r>
              <a:rPr lang="zh-CN" altLang="en-US" dirty="0"/>
              <a:t>计算机科学与技术</a:t>
            </a:r>
            <a:r>
              <a:rPr lang="en-US" altLang="zh-CN" dirty="0"/>
              <a:t>'</a:t>
            </a:r>
            <a:r>
              <a:rPr lang="zh-CN" altLang="en-US" dirty="0"/>
              <a:t>)</a:t>
            </a:r>
            <a:endParaRPr lang="zh-CN" altLang="en-US" dirty="0"/>
          </a:p>
          <a:p>
            <a:pPr marL="609600" indent="-609600" eaLnBrk="1" hangingPunct="1">
              <a:lnSpc>
                <a:spcPct val="150000"/>
              </a:lnSpc>
              <a:spcBef>
                <a:spcPct val="0"/>
              </a:spcBef>
              <a:buNone/>
            </a:pPr>
            <a:r>
              <a:rPr lang="en-US" altLang="zh-CN" dirty="0"/>
              <a:t>     </a:t>
            </a:r>
            <a:r>
              <a:rPr lang="en-US" altLang="zh-CN" dirty="0">
                <a:solidFill>
                  <a:srgbClr val="D75B5B"/>
                </a:solidFill>
              </a:rPr>
              <a:t>AND </a:t>
            </a:r>
            <a:r>
              <a:rPr lang="en-US" altLang="zh-CN" dirty="0" err="1">
                <a:solidFill>
                  <a:srgbClr val="D75B5B"/>
                </a:solidFill>
              </a:rPr>
              <a:t>Smajor</a:t>
            </a:r>
            <a:r>
              <a:rPr lang="en-US" altLang="zh-CN" dirty="0">
                <a:solidFill>
                  <a:srgbClr val="D75B5B"/>
                </a:solidFill>
              </a:rPr>
              <a:t> &lt;&gt; ‘</a:t>
            </a:r>
            <a:r>
              <a:rPr lang="zh-CN" altLang="en-US" dirty="0">
                <a:solidFill>
                  <a:srgbClr val="D75B5B"/>
                </a:solidFill>
              </a:rPr>
              <a:t>计算机科学与技术</a:t>
            </a:r>
            <a:r>
              <a:rPr lang="en-US" altLang="zh-CN" dirty="0">
                <a:solidFill>
                  <a:srgbClr val="D75B5B"/>
                </a:solidFill>
              </a:rPr>
              <a:t> ’</a:t>
            </a:r>
            <a:r>
              <a:rPr lang="en-US" altLang="zh-CN" dirty="0"/>
              <a:t>;           /*</a:t>
            </a:r>
            <a:r>
              <a:rPr lang="zh-CN" altLang="en-US" dirty="0"/>
              <a:t>父查询块中的条件 *</a:t>
            </a:r>
            <a:r>
              <a:rPr lang="en-US" altLang="zh-CN" dirty="0"/>
              <a:t>/</a:t>
            </a:r>
            <a:endParaRPr lang="en-US" altLang="zh-CN"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1524001" y="190501"/>
            <a:ext cx="9180513" cy="563563"/>
          </a:xfrm>
        </p:spPr>
        <p:txBody>
          <a:bodyPr/>
          <a:lstStyle/>
          <a:p>
            <a:pPr eaLnBrk="1" hangingPunct="1"/>
            <a:r>
              <a:rPr lang="zh-CN" altLang="en-US" sz="3200">
                <a:solidFill>
                  <a:schemeClr val="accent6"/>
                </a:solidFill>
              </a:rPr>
              <a:t>带有</a:t>
            </a:r>
            <a:r>
              <a:rPr lang="en-US" altLang="zh-CN" sz="3200">
                <a:solidFill>
                  <a:schemeClr val="accent6"/>
                </a:solidFill>
              </a:rPr>
              <a:t>ANY</a:t>
            </a:r>
            <a:r>
              <a:rPr lang="zh-CN" altLang="en-US" sz="3200">
                <a:solidFill>
                  <a:schemeClr val="accent6"/>
                </a:solidFill>
              </a:rPr>
              <a:t>（</a:t>
            </a:r>
            <a:r>
              <a:rPr lang="en-US" altLang="zh-CN" sz="3200">
                <a:solidFill>
                  <a:schemeClr val="accent6"/>
                </a:solidFill>
              </a:rPr>
              <a:t>SOME</a:t>
            </a:r>
            <a:r>
              <a:rPr lang="zh-CN" altLang="en-US" sz="3200">
                <a:solidFill>
                  <a:schemeClr val="accent6"/>
                </a:solidFill>
              </a:rPr>
              <a:t>）或</a:t>
            </a:r>
            <a:r>
              <a:rPr lang="en-US" altLang="zh-CN" sz="3200">
                <a:solidFill>
                  <a:schemeClr val="accent6"/>
                </a:solidFill>
              </a:rPr>
              <a:t>ALL</a:t>
            </a:r>
            <a:r>
              <a:rPr lang="zh-CN" altLang="en-US" sz="3200">
                <a:solidFill>
                  <a:schemeClr val="accent6"/>
                </a:solidFill>
              </a:rPr>
              <a:t>谓词的子查询 （续）</a:t>
            </a:r>
            <a:endParaRPr lang="zh-CN" altLang="en-US" sz="3200">
              <a:solidFill>
                <a:schemeClr val="accent6"/>
              </a:solidFill>
            </a:endParaRPr>
          </a:p>
        </p:txBody>
      </p:sp>
      <p:sp>
        <p:nvSpPr>
          <p:cNvPr id="50179" name="Rectangle 3"/>
          <p:cNvSpPr>
            <a:spLocks noGrp="1" noChangeArrowheads="1"/>
          </p:cNvSpPr>
          <p:nvPr>
            <p:ph type="body" sz="half" idx="4294967295"/>
          </p:nvPr>
        </p:nvSpPr>
        <p:spPr>
          <a:xfrm>
            <a:off x="75565" y="920115"/>
            <a:ext cx="11879580" cy="5443855"/>
          </a:xfrm>
          <a:solidFill>
            <a:schemeClr val="bg1"/>
          </a:solidFill>
        </p:spPr>
        <p:txBody>
          <a:bodyPr/>
          <a:lstStyle/>
          <a:p>
            <a:pPr marL="609600" indent="-609600" eaLnBrk="1" hangingPunct="1">
              <a:buNone/>
            </a:pPr>
            <a:r>
              <a:rPr lang="zh-CN" altLang="en-US" sz="3200"/>
              <a:t>结果：</a:t>
            </a:r>
            <a:endParaRPr lang="zh-CN" altLang="en-US" sz="3200"/>
          </a:p>
          <a:p>
            <a:pPr marL="609600" indent="-609600" eaLnBrk="1" hangingPunct="1">
              <a:buNone/>
            </a:pPr>
            <a:r>
              <a:rPr lang="zh-CN" altLang="en-US" sz="3200"/>
              <a:t>	</a:t>
            </a:r>
            <a:endParaRPr lang="zh-CN" altLang="en-US" sz="3200"/>
          </a:p>
          <a:p>
            <a:pPr marL="609600" indent="-609600" eaLnBrk="1" hangingPunct="1">
              <a:buNone/>
            </a:pPr>
            <a:endParaRPr lang="zh-CN" altLang="en-US" sz="3200"/>
          </a:p>
          <a:p>
            <a:pPr marL="609600" indent="-609600" eaLnBrk="1" hangingPunct="1">
              <a:buNone/>
            </a:pPr>
            <a:endParaRPr lang="zh-CN" altLang="en-US" sz="3200"/>
          </a:p>
          <a:p>
            <a:pPr marL="609600" indent="-609600" eaLnBrk="1" hangingPunct="1">
              <a:buNone/>
            </a:pPr>
            <a:endParaRPr lang="en-US" altLang="zh-CN" sz="3200"/>
          </a:p>
          <a:p>
            <a:pPr marL="609600" indent="-609600" eaLnBrk="1" hangingPunct="1">
              <a:buNone/>
            </a:pPr>
            <a:r>
              <a:rPr lang="zh-CN" altLang="en-US" sz="3200"/>
              <a:t>执行过程：</a:t>
            </a:r>
            <a:endParaRPr lang="zh-CN" altLang="en-US" sz="3200"/>
          </a:p>
          <a:p>
            <a:pPr lvl="1" eaLnBrk="1" hangingPunct="1">
              <a:lnSpc>
                <a:spcPct val="120000"/>
              </a:lnSpc>
            </a:pPr>
            <a:r>
              <a:rPr lang="zh-CN" altLang="en-US" sz="3200"/>
              <a:t>首先处理子查询，找出计算机科学与技术专业中所有学生的出生日期，构成一个集合</a:t>
            </a:r>
            <a:r>
              <a:rPr lang="en-US" altLang="zh-CN" sz="3200"/>
              <a:t>(1999-9-1,2001-8-1,2000-1-8)</a:t>
            </a:r>
            <a:endParaRPr lang="en-US" altLang="zh-CN" sz="3200"/>
          </a:p>
          <a:p>
            <a:pPr lvl="1" eaLnBrk="1" hangingPunct="1">
              <a:lnSpc>
                <a:spcPct val="120000"/>
              </a:lnSpc>
            </a:pPr>
            <a:r>
              <a:rPr lang="zh-CN" altLang="en-US" sz="3200"/>
              <a:t>处理父查询，找所有不是计算机科学与技术专业且年龄大于集合中任意一个的学生</a:t>
            </a:r>
            <a:endParaRPr lang="zh-CN" altLang="en-US" sz="3200"/>
          </a:p>
        </p:txBody>
      </p:sp>
      <p:graphicFrame>
        <p:nvGraphicFramePr>
          <p:cNvPr id="2" name="表格 1"/>
          <p:cNvGraphicFramePr>
            <a:graphicFrameLocks noGrp="1"/>
          </p:cNvGraphicFramePr>
          <p:nvPr>
            <p:custDataLst>
              <p:tags r:id="rId1"/>
            </p:custDataLst>
          </p:nvPr>
        </p:nvGraphicFramePr>
        <p:xfrm>
          <a:off x="2856230" y="1196975"/>
          <a:ext cx="7848600" cy="2527300"/>
        </p:xfrm>
        <a:graphic>
          <a:graphicData uri="http://schemas.openxmlformats.org/drawingml/2006/table">
            <a:tbl>
              <a:tblPr/>
              <a:tblGrid>
                <a:gridCol w="2211705"/>
                <a:gridCol w="1909445"/>
                <a:gridCol w="3727450"/>
              </a:tblGrid>
              <a:tr h="505460">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Sname</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Sbirthdate</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Smajor</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505460">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李勇</a:t>
                      </a:r>
                      <a:endPar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anchor="b"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2000-3-8</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信息安全</a:t>
                      </a:r>
                      <a:endPar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505460">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陈新奇</a:t>
                      </a:r>
                      <a:endPar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anchor="b"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2001-11-1</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anchor="b"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anose="05000000000000000000"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信息管理与信息系统</a:t>
                      </a:r>
                      <a:endPar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505460">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赵明</a:t>
                      </a:r>
                      <a:endPar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anchor="b"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2000-6-12</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anchor="b"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anose="05000000000000000000"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数据科学与大数据技术</a:t>
                      </a:r>
                      <a:endPar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505460">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王佳佳</a:t>
                      </a:r>
                      <a:endPar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anchor="b"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just"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2001-12-7</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anchor="b"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269875">
                        <a:spcBef>
                          <a:spcPct val="20000"/>
                        </a:spcBef>
                        <a:buSzPct val="100000"/>
                        <a:buFont typeface="Wingdings" panose="05000000000000000000" pitchFamily="2" charset="2"/>
                        <a:tabLst>
                          <a:tab pos="3768725"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tabLst>
                          <a:tab pos="3768725" algn="l"/>
                        </a:tabLst>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tabLst>
                          <a:tab pos="3768725" algn="l"/>
                        </a:tabLst>
                        <a:defRPr b="1">
                          <a:solidFill>
                            <a:schemeClr val="tx1"/>
                          </a:solidFill>
                          <a:latin typeface="Arial" panose="020B0604020202020204" pitchFamily="34" charset="0"/>
                          <a:ea typeface="宋体" panose="02010600030101010101" pitchFamily="2" charset="-122"/>
                        </a:defRPr>
                      </a:lvl9pPr>
                    </a:lstStyle>
                    <a:p>
                      <a:pPr marL="0" marR="0" lvl="0" indent="269875" algn="l" defTabSz="914400" rtl="0" eaLnBrk="1" fontAlgn="base" latinLnBrk="0" hangingPunct="1">
                        <a:lnSpc>
                          <a:spcPct val="100000"/>
                        </a:lnSpc>
                        <a:spcBef>
                          <a:spcPct val="0"/>
                        </a:spcBef>
                        <a:spcAft>
                          <a:spcPct val="0"/>
                        </a:spcAft>
                        <a:buClrTx/>
                        <a:buSzTx/>
                        <a:buFontTx/>
                        <a:buNone/>
                        <a:tabLst>
                          <a:tab pos="3768725" algn="l"/>
                        </a:tabLst>
                      </a:pPr>
                      <a:r>
                        <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数据科学与大数据技术</a:t>
                      </a:r>
                      <a:endParaRPr kumimoji="0" lang="zh-CN"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68587" marR="68587"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26"/>
          <p:cNvSpPr>
            <a:spLocks noGrp="1" noChangeArrowheads="1"/>
          </p:cNvSpPr>
          <p:nvPr>
            <p:ph type="title" idx="4294967295"/>
          </p:nvPr>
        </p:nvSpPr>
        <p:spPr>
          <a:xfrm>
            <a:off x="1524000" y="-33338"/>
            <a:ext cx="9144000" cy="1131888"/>
          </a:xfrm>
        </p:spPr>
        <p:txBody>
          <a:bodyPr/>
          <a:lstStyle/>
          <a:p>
            <a:pPr eaLnBrk="1" hangingPunct="1"/>
            <a:r>
              <a:rPr lang="zh-CN" altLang="en-US" sz="3200">
                <a:solidFill>
                  <a:schemeClr val="accent6"/>
                </a:solidFill>
              </a:rPr>
              <a:t>带有</a:t>
            </a:r>
            <a:r>
              <a:rPr lang="en-US" altLang="zh-CN" sz="3200">
                <a:solidFill>
                  <a:schemeClr val="accent6"/>
                </a:solidFill>
              </a:rPr>
              <a:t>ANY</a:t>
            </a:r>
            <a:r>
              <a:rPr lang="zh-CN" altLang="en-US" sz="3200">
                <a:solidFill>
                  <a:schemeClr val="accent6"/>
                </a:solidFill>
              </a:rPr>
              <a:t>（</a:t>
            </a:r>
            <a:r>
              <a:rPr lang="en-US" altLang="zh-CN" sz="3200">
                <a:solidFill>
                  <a:schemeClr val="accent6"/>
                </a:solidFill>
              </a:rPr>
              <a:t>SOME</a:t>
            </a:r>
            <a:r>
              <a:rPr lang="zh-CN" altLang="en-US" sz="3200">
                <a:solidFill>
                  <a:schemeClr val="accent6"/>
                </a:solidFill>
              </a:rPr>
              <a:t>）或</a:t>
            </a:r>
            <a:r>
              <a:rPr lang="en-US" altLang="zh-CN" sz="3200">
                <a:solidFill>
                  <a:schemeClr val="accent6"/>
                </a:solidFill>
              </a:rPr>
              <a:t>ALL</a:t>
            </a:r>
            <a:r>
              <a:rPr lang="zh-CN" altLang="en-US" sz="3200">
                <a:solidFill>
                  <a:schemeClr val="accent6"/>
                </a:solidFill>
              </a:rPr>
              <a:t>谓词的子查询 （续）</a:t>
            </a:r>
            <a:endParaRPr lang="zh-CN" altLang="en-US" sz="3200">
              <a:solidFill>
                <a:schemeClr val="accent6"/>
              </a:solidFill>
            </a:endParaRPr>
          </a:p>
        </p:txBody>
      </p:sp>
      <p:sp>
        <p:nvSpPr>
          <p:cNvPr id="90115" name="Rectangle 1027"/>
          <p:cNvSpPr>
            <a:spLocks noGrp="1" noChangeArrowheads="1"/>
          </p:cNvSpPr>
          <p:nvPr>
            <p:ph type="body" idx="4294967295"/>
          </p:nvPr>
        </p:nvSpPr>
        <p:spPr>
          <a:xfrm>
            <a:off x="89535" y="906780"/>
            <a:ext cx="12015470" cy="5494655"/>
          </a:xfrm>
          <a:solidFill>
            <a:schemeClr val="bg1"/>
          </a:solidFill>
        </p:spPr>
        <p:txBody>
          <a:bodyPr/>
          <a:lstStyle/>
          <a:p>
            <a:pPr marL="609600" indent="-609600" eaLnBrk="1" hangingPunct="1">
              <a:buNone/>
            </a:pPr>
            <a:r>
              <a:rPr lang="zh-CN" altLang="en-US" sz="3200"/>
              <a:t>用聚集函数实现</a:t>
            </a:r>
            <a:r>
              <a:rPr lang="en-US" altLang="zh-CN" sz="3200"/>
              <a:t>[</a:t>
            </a:r>
            <a:r>
              <a:rPr lang="zh-CN" altLang="en-US" sz="3200"/>
              <a:t>例</a:t>
            </a:r>
            <a:r>
              <a:rPr lang="en-US" altLang="zh-CN" sz="3200"/>
              <a:t>3.60]</a:t>
            </a:r>
            <a:r>
              <a:rPr lang="en-US" altLang="zh-CN" sz="3200"/>
              <a:t> </a:t>
            </a:r>
            <a:endParaRPr lang="en-US" altLang="zh-CN" sz="3200"/>
          </a:p>
          <a:p>
            <a:pPr marL="609600" indent="-609600" eaLnBrk="1" hangingPunct="1">
              <a:lnSpc>
                <a:spcPct val="150000"/>
              </a:lnSpc>
              <a:spcBef>
                <a:spcPct val="0"/>
              </a:spcBef>
              <a:buNone/>
            </a:pPr>
            <a:r>
              <a:rPr lang="en-US" altLang="zh-CN" sz="3200"/>
              <a:t>     SELECT Sname</a:t>
            </a:r>
            <a:r>
              <a:rPr lang="zh-CN" altLang="en-US" sz="3200"/>
              <a:t>,</a:t>
            </a:r>
            <a:r>
              <a:rPr lang="en-US" altLang="zh-CN" sz="3200"/>
              <a:t>Sbirthdate, Smajor</a:t>
            </a:r>
            <a:endParaRPr lang="en-US" altLang="zh-CN" sz="3200"/>
          </a:p>
          <a:p>
            <a:pPr marL="609600" indent="-609600" eaLnBrk="1" hangingPunct="1">
              <a:lnSpc>
                <a:spcPct val="150000"/>
              </a:lnSpc>
              <a:spcBef>
                <a:spcPct val="0"/>
              </a:spcBef>
              <a:buNone/>
            </a:pPr>
            <a:r>
              <a:rPr lang="en-US" altLang="zh-CN" sz="3200"/>
              <a:t>     FROM   Student</a:t>
            </a:r>
            <a:endParaRPr lang="en-US" altLang="zh-CN" sz="3200"/>
          </a:p>
          <a:p>
            <a:pPr marL="609600" indent="-609600" eaLnBrk="1" hangingPunct="1">
              <a:lnSpc>
                <a:spcPct val="150000"/>
              </a:lnSpc>
              <a:spcBef>
                <a:spcPct val="0"/>
              </a:spcBef>
              <a:buNone/>
            </a:pPr>
            <a:r>
              <a:rPr lang="en-US" altLang="zh-CN" sz="3200"/>
              <a:t>     WHERE Sbirthdate &gt; </a:t>
            </a:r>
            <a:endParaRPr lang="en-US" altLang="zh-CN" sz="3200"/>
          </a:p>
          <a:p>
            <a:pPr marL="609600" indent="-609600" eaLnBrk="1" hangingPunct="1">
              <a:lnSpc>
                <a:spcPct val="150000"/>
              </a:lnSpc>
              <a:spcBef>
                <a:spcPct val="0"/>
              </a:spcBef>
              <a:buNone/>
            </a:pPr>
            <a:r>
              <a:rPr lang="en-US" altLang="zh-CN" sz="3200"/>
              <a:t>                             </a:t>
            </a:r>
            <a:r>
              <a:rPr lang="zh-CN" altLang="en-US" sz="3200"/>
              <a:t>(</a:t>
            </a:r>
            <a:r>
              <a:rPr lang="en-US" altLang="zh-CN" sz="3200"/>
              <a:t>SELECT MIN</a:t>
            </a:r>
            <a:r>
              <a:rPr lang="en-US" altLang="zh-CN" sz="3200">
                <a:solidFill>
                  <a:srgbClr val="FF3399"/>
                </a:solidFill>
              </a:rPr>
              <a:t>(Sbirthdate)</a:t>
            </a:r>
            <a:endParaRPr lang="en-US" altLang="zh-CN" sz="3200"/>
          </a:p>
          <a:p>
            <a:pPr marL="609600" indent="-609600" eaLnBrk="1" hangingPunct="1">
              <a:lnSpc>
                <a:spcPct val="150000"/>
              </a:lnSpc>
              <a:spcBef>
                <a:spcPct val="0"/>
              </a:spcBef>
              <a:buNone/>
            </a:pPr>
            <a:r>
              <a:rPr lang="en-US" altLang="zh-CN" sz="3200"/>
              <a:t>                               FROM Student</a:t>
            </a:r>
            <a:endParaRPr lang="en-US" altLang="zh-CN" sz="3200"/>
          </a:p>
          <a:p>
            <a:pPr marL="609600" indent="-609600" eaLnBrk="1" hangingPunct="1">
              <a:lnSpc>
                <a:spcPct val="150000"/>
              </a:lnSpc>
              <a:spcBef>
                <a:spcPct val="0"/>
              </a:spcBef>
              <a:buNone/>
            </a:pPr>
            <a:r>
              <a:rPr lang="en-US" altLang="zh-CN" sz="3200"/>
              <a:t>                               WHERE Smajor= ‘</a:t>
            </a:r>
            <a:r>
              <a:rPr lang="zh-CN" altLang="en-US" sz="3200"/>
              <a:t>计算机科学与技术</a:t>
            </a:r>
            <a:r>
              <a:rPr lang="en-US" altLang="zh-CN" sz="3200"/>
              <a:t>'</a:t>
            </a:r>
            <a:r>
              <a:rPr lang="zh-CN" altLang="en-US" sz="3200"/>
              <a:t>)</a:t>
            </a:r>
            <a:endParaRPr lang="zh-CN" altLang="en-US" sz="3200"/>
          </a:p>
          <a:p>
            <a:pPr marL="609600" indent="-609600" eaLnBrk="1" hangingPunct="1">
              <a:lnSpc>
                <a:spcPct val="150000"/>
              </a:lnSpc>
              <a:spcBef>
                <a:spcPct val="0"/>
              </a:spcBef>
              <a:buNone/>
            </a:pPr>
            <a:r>
              <a:rPr lang="en-US" altLang="zh-CN" sz="3200"/>
              <a:t>       AND Smajor &lt;&gt;‘</a:t>
            </a:r>
            <a:r>
              <a:rPr lang="zh-CN" altLang="en-US" sz="3200"/>
              <a:t>计算机科学与技术'</a:t>
            </a:r>
            <a:r>
              <a:rPr lang="en-US" altLang="zh-CN" sz="3200"/>
              <a:t>;</a:t>
            </a:r>
            <a:endParaRPr lang="en-US" altLang="zh-CN" sz="32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a:xfrm>
            <a:off x="1495425" y="-33338"/>
            <a:ext cx="9209088" cy="1131888"/>
          </a:xfrm>
        </p:spPr>
        <p:txBody>
          <a:bodyPr/>
          <a:lstStyle/>
          <a:p>
            <a:pPr eaLnBrk="1" hangingPunct="1"/>
            <a:r>
              <a:rPr lang="zh-CN" altLang="en-US" sz="3200">
                <a:solidFill>
                  <a:schemeClr val="accent6"/>
                </a:solidFill>
              </a:rPr>
              <a:t>带有</a:t>
            </a:r>
            <a:r>
              <a:rPr lang="en-US" altLang="zh-CN" sz="3200">
                <a:solidFill>
                  <a:schemeClr val="accent6"/>
                </a:solidFill>
              </a:rPr>
              <a:t>ANY</a:t>
            </a:r>
            <a:r>
              <a:rPr lang="zh-CN" altLang="en-US" sz="3200">
                <a:solidFill>
                  <a:schemeClr val="accent6"/>
                </a:solidFill>
              </a:rPr>
              <a:t>（</a:t>
            </a:r>
            <a:r>
              <a:rPr lang="en-US" altLang="zh-CN" sz="3200">
                <a:solidFill>
                  <a:schemeClr val="accent6"/>
                </a:solidFill>
              </a:rPr>
              <a:t>SOME</a:t>
            </a:r>
            <a:r>
              <a:rPr lang="zh-CN" altLang="en-US" sz="3200">
                <a:solidFill>
                  <a:schemeClr val="accent6"/>
                </a:solidFill>
              </a:rPr>
              <a:t>）或</a:t>
            </a:r>
            <a:r>
              <a:rPr lang="en-US" altLang="zh-CN" sz="3200">
                <a:solidFill>
                  <a:schemeClr val="accent6"/>
                </a:solidFill>
              </a:rPr>
              <a:t>ALL</a:t>
            </a:r>
            <a:r>
              <a:rPr lang="zh-CN" altLang="en-US" sz="3200">
                <a:solidFill>
                  <a:schemeClr val="accent6"/>
                </a:solidFill>
              </a:rPr>
              <a:t>谓词的子查询 （续）</a:t>
            </a:r>
            <a:endParaRPr lang="zh-CN" altLang="en-US" sz="3200">
              <a:solidFill>
                <a:schemeClr val="accent6"/>
              </a:solidFill>
            </a:endParaRPr>
          </a:p>
        </p:txBody>
      </p:sp>
      <p:sp>
        <p:nvSpPr>
          <p:cNvPr id="52227" name="Rectangle 3"/>
          <p:cNvSpPr>
            <a:spLocks noGrp="1" noChangeArrowheads="1"/>
          </p:cNvSpPr>
          <p:nvPr>
            <p:ph type="body" idx="4294967295"/>
          </p:nvPr>
        </p:nvSpPr>
        <p:spPr>
          <a:xfrm>
            <a:off x="58420" y="870585"/>
            <a:ext cx="11849735" cy="5511165"/>
          </a:xfrm>
          <a:solidFill>
            <a:schemeClr val="bg1"/>
          </a:solidFill>
        </p:spPr>
        <p:txBody>
          <a:bodyPr/>
          <a:lstStyle/>
          <a:p>
            <a:pPr marL="0" indent="0" eaLnBrk="1" hangingPunct="1">
              <a:buNone/>
            </a:pPr>
            <a:r>
              <a:rPr lang="en-US" altLang="zh-CN" sz="3200" dirty="0"/>
              <a:t>[</a:t>
            </a:r>
            <a:r>
              <a:rPr lang="zh-CN" altLang="en-US" sz="3200" dirty="0"/>
              <a:t>例</a:t>
            </a:r>
            <a:r>
              <a:rPr lang="en-US" altLang="zh-CN" sz="3200" dirty="0"/>
              <a:t>3.61]</a:t>
            </a:r>
            <a:r>
              <a:rPr lang="zh-CN" altLang="en-US" sz="3200" dirty="0"/>
              <a:t>查询非计算机科学与技术专业中比计算机科学与技术专业所有学生年龄都小（出生日期晚）的学生的姓名及出生日期。</a:t>
            </a:r>
            <a:endParaRPr lang="zh-CN" altLang="en-US" sz="3200" dirty="0"/>
          </a:p>
          <a:p>
            <a:pPr marL="0" indent="0" eaLnBrk="1" hangingPunct="1">
              <a:buNone/>
            </a:pPr>
            <a:r>
              <a:rPr lang="en-US" altLang="zh-CN" sz="3200" dirty="0"/>
              <a:t>	SELECT </a:t>
            </a:r>
            <a:r>
              <a:rPr lang="en-US" altLang="zh-CN" sz="3200" dirty="0" err="1"/>
              <a:t>Sname,Sbirthdate</a:t>
            </a:r>
            <a:endParaRPr lang="en-US" altLang="zh-CN" sz="3200" dirty="0"/>
          </a:p>
          <a:p>
            <a:pPr marL="0" indent="0" eaLnBrk="1" hangingPunct="1">
              <a:buNone/>
            </a:pPr>
            <a:r>
              <a:rPr lang="en-US" altLang="zh-CN" sz="3200" dirty="0"/>
              <a:t>	FROM Student</a:t>
            </a:r>
            <a:endParaRPr lang="en-US" altLang="zh-CN" sz="3200" dirty="0"/>
          </a:p>
          <a:p>
            <a:pPr marL="0" indent="0" eaLnBrk="1" hangingPunct="1">
              <a:buNone/>
            </a:pPr>
            <a:r>
              <a:rPr lang="en-US" altLang="zh-CN" sz="3200" dirty="0"/>
              <a:t>	WHERE </a:t>
            </a:r>
            <a:r>
              <a:rPr lang="en-US" altLang="zh-CN" sz="3200" dirty="0" err="1"/>
              <a:t>Sbirthdate</a:t>
            </a:r>
            <a:r>
              <a:rPr lang="en-US" altLang="zh-CN" sz="3200" dirty="0"/>
              <a:t> &gt; ALL</a:t>
            </a:r>
            <a:endParaRPr lang="en-US" altLang="zh-CN" sz="3200" dirty="0"/>
          </a:p>
          <a:p>
            <a:pPr marL="0" indent="0" eaLnBrk="1" hangingPunct="1">
              <a:buNone/>
            </a:pPr>
            <a:r>
              <a:rPr lang="en-US" altLang="zh-CN" sz="3200" dirty="0"/>
              <a:t>	                     (SELECT </a:t>
            </a:r>
            <a:r>
              <a:rPr lang="en-US" altLang="zh-CN" sz="3200" dirty="0" err="1"/>
              <a:t>Sbirthdate</a:t>
            </a:r>
            <a:endParaRPr lang="en-US" altLang="zh-CN" sz="3200" dirty="0"/>
          </a:p>
          <a:p>
            <a:pPr marL="0" indent="0" eaLnBrk="1" hangingPunct="1">
              <a:buNone/>
            </a:pPr>
            <a:r>
              <a:rPr lang="en-US" altLang="zh-CN" sz="3200" dirty="0"/>
              <a:t>	                      FROM Student</a:t>
            </a:r>
            <a:endParaRPr lang="en-US" altLang="zh-CN" sz="3200" dirty="0"/>
          </a:p>
          <a:p>
            <a:pPr marL="0" indent="0" eaLnBrk="1" hangingPunct="1">
              <a:buNone/>
            </a:pPr>
            <a:r>
              <a:rPr lang="en-US" altLang="zh-CN" sz="3200" dirty="0"/>
              <a:t>	                      WHERE </a:t>
            </a:r>
            <a:r>
              <a:rPr lang="en-US" altLang="zh-CN" sz="3200" dirty="0" err="1"/>
              <a:t>Smajor</a:t>
            </a:r>
            <a:r>
              <a:rPr lang="en-US" altLang="zh-CN" sz="3200" dirty="0"/>
              <a:t>='</a:t>
            </a:r>
            <a:r>
              <a:rPr lang="zh-CN" altLang="en-US" sz="3200" dirty="0"/>
              <a:t>计算机科学与技术</a:t>
            </a:r>
            <a:r>
              <a:rPr lang="en-US" altLang="zh-CN" sz="3200" dirty="0"/>
              <a:t>’)</a:t>
            </a:r>
            <a:endParaRPr lang="en-US" altLang="zh-CN" sz="3200" dirty="0"/>
          </a:p>
          <a:p>
            <a:pPr marL="0" indent="0" eaLnBrk="1" hangingPunct="1">
              <a:buNone/>
            </a:pPr>
            <a:r>
              <a:rPr lang="en-US" altLang="zh-CN" sz="3200" dirty="0"/>
              <a:t>	AND </a:t>
            </a:r>
            <a:r>
              <a:rPr lang="en-US" altLang="zh-CN" sz="3200" dirty="0" err="1"/>
              <a:t>Smajor</a:t>
            </a:r>
            <a:r>
              <a:rPr lang="en-US" altLang="zh-CN" sz="3200" dirty="0"/>
              <a:t> &lt;&gt; '</a:t>
            </a:r>
            <a:r>
              <a:rPr lang="zh-CN" altLang="en-US" sz="3200" dirty="0"/>
              <a:t>计算机科学与技术</a:t>
            </a:r>
            <a:r>
              <a:rPr lang="en-US" altLang="zh-CN" sz="3200" dirty="0"/>
              <a:t>';</a:t>
            </a:r>
            <a:endParaRPr lang="en-US" altLang="zh-CN" sz="32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1495425" y="-33338"/>
            <a:ext cx="9209088" cy="1131888"/>
          </a:xfrm>
        </p:spPr>
        <p:txBody>
          <a:bodyPr/>
          <a:lstStyle/>
          <a:p>
            <a:pPr eaLnBrk="1" hangingPunct="1"/>
            <a:r>
              <a:rPr lang="zh-CN" altLang="en-US" sz="3200">
                <a:solidFill>
                  <a:schemeClr val="accent6"/>
                </a:solidFill>
              </a:rPr>
              <a:t>带有</a:t>
            </a:r>
            <a:r>
              <a:rPr lang="en-US" altLang="zh-CN" sz="3200">
                <a:solidFill>
                  <a:schemeClr val="accent6"/>
                </a:solidFill>
              </a:rPr>
              <a:t>ANY</a:t>
            </a:r>
            <a:r>
              <a:rPr lang="zh-CN" altLang="en-US" sz="3200">
                <a:solidFill>
                  <a:schemeClr val="accent6"/>
                </a:solidFill>
              </a:rPr>
              <a:t>（</a:t>
            </a:r>
            <a:r>
              <a:rPr lang="en-US" altLang="zh-CN" sz="3200">
                <a:solidFill>
                  <a:schemeClr val="accent6"/>
                </a:solidFill>
              </a:rPr>
              <a:t>SOME</a:t>
            </a:r>
            <a:r>
              <a:rPr lang="zh-CN" altLang="en-US" sz="3200">
                <a:solidFill>
                  <a:schemeClr val="accent6"/>
                </a:solidFill>
              </a:rPr>
              <a:t>）或</a:t>
            </a:r>
            <a:r>
              <a:rPr lang="en-US" altLang="zh-CN" sz="3200">
                <a:solidFill>
                  <a:schemeClr val="accent6"/>
                </a:solidFill>
              </a:rPr>
              <a:t>ALL</a:t>
            </a:r>
            <a:r>
              <a:rPr lang="zh-CN" altLang="en-US" sz="3200">
                <a:solidFill>
                  <a:schemeClr val="accent6"/>
                </a:solidFill>
              </a:rPr>
              <a:t>谓词的子查询 （续）</a:t>
            </a:r>
            <a:endParaRPr lang="zh-CN" altLang="en-US" sz="3200">
              <a:solidFill>
                <a:schemeClr val="accent6"/>
              </a:solidFill>
            </a:endParaRPr>
          </a:p>
        </p:txBody>
      </p:sp>
      <p:sp>
        <p:nvSpPr>
          <p:cNvPr id="52227" name="Rectangle 3"/>
          <p:cNvSpPr>
            <a:spLocks noGrp="1" noChangeArrowheads="1"/>
          </p:cNvSpPr>
          <p:nvPr>
            <p:ph type="body" idx="4294967295"/>
          </p:nvPr>
        </p:nvSpPr>
        <p:spPr>
          <a:xfrm>
            <a:off x="106680" y="1120140"/>
            <a:ext cx="12058650" cy="5548630"/>
          </a:xfrm>
          <a:solidFill>
            <a:schemeClr val="bg1"/>
          </a:solidFill>
        </p:spPr>
        <p:txBody>
          <a:bodyPr/>
          <a:lstStyle/>
          <a:p>
            <a:pPr eaLnBrk="1" hangingPunct="1">
              <a:buFont typeface="Wingdings" panose="05000000000000000000" pitchFamily="2" charset="2"/>
              <a:buChar char="n"/>
            </a:pPr>
            <a:r>
              <a:rPr lang="zh-CN" altLang="en-US" sz="3200" dirty="0"/>
              <a:t>首先处理子查询，找出计算机科学与技术专业中所有学生的年龄，构成一个集合</a:t>
            </a:r>
            <a:r>
              <a:rPr lang="en-US" altLang="zh-CN" sz="3200" dirty="0"/>
              <a:t>(1999-9-1,2001-8-1,2000-1-8)</a:t>
            </a:r>
            <a:endParaRPr lang="en-US" altLang="zh-CN" sz="3200" dirty="0"/>
          </a:p>
          <a:p>
            <a:pPr eaLnBrk="1" hangingPunct="1">
              <a:buFont typeface="Wingdings" panose="05000000000000000000" pitchFamily="2" charset="2"/>
              <a:buChar char="n"/>
            </a:pPr>
            <a:r>
              <a:rPr lang="zh-CN" altLang="en-US" sz="3200" dirty="0"/>
              <a:t>处理父查询，找所有不是计算机科学与技术专业且出生日期晚于集合中所有值的学生。</a:t>
            </a:r>
            <a:endParaRPr lang="zh-CN" altLang="en-US" sz="3200" dirty="0"/>
          </a:p>
          <a:p>
            <a:pPr eaLnBrk="1" hangingPunct="1">
              <a:buFont typeface="宋体" panose="02010600030101010101" pitchFamily="2" charset="-122"/>
              <a:buNone/>
            </a:pPr>
            <a:r>
              <a:rPr lang="zh-CN" altLang="en-US" sz="3200" dirty="0"/>
              <a:t>查询结果为：</a:t>
            </a:r>
            <a:endParaRPr lang="zh-CN" altLang="en-US" sz="3200" dirty="0"/>
          </a:p>
          <a:p>
            <a:pPr eaLnBrk="1" hangingPunct="1">
              <a:buFont typeface="宋体" panose="02010600030101010101" pitchFamily="2" charset="-122"/>
              <a:buNone/>
            </a:pPr>
            <a:r>
              <a:rPr lang="en-US" altLang="zh-CN" sz="3200" dirty="0"/>
              <a:t>	</a:t>
            </a:r>
            <a:endParaRPr lang="en-US" altLang="zh-CN" sz="3200" dirty="0"/>
          </a:p>
        </p:txBody>
      </p:sp>
      <p:graphicFrame>
        <p:nvGraphicFramePr>
          <p:cNvPr id="2" name="表格 1"/>
          <p:cNvGraphicFramePr>
            <a:graphicFrameLocks noGrp="1"/>
          </p:cNvGraphicFramePr>
          <p:nvPr>
            <p:custDataLst>
              <p:tags r:id="rId1"/>
            </p:custDataLst>
          </p:nvPr>
        </p:nvGraphicFramePr>
        <p:xfrm>
          <a:off x="3503930" y="3644900"/>
          <a:ext cx="4497070" cy="2146935"/>
        </p:xfrm>
        <a:graphic>
          <a:graphicData uri="http://schemas.openxmlformats.org/drawingml/2006/table">
            <a:tbl>
              <a:tblPr/>
              <a:tblGrid>
                <a:gridCol w="2249805"/>
                <a:gridCol w="2247265"/>
              </a:tblGrid>
              <a:tr h="715645">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rPr>
                        <a:t>Sname</a:t>
                      </a:r>
                      <a:endPar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rPr>
                        <a:t>Sbirthdate</a:t>
                      </a:r>
                      <a:endPar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715645">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陈新奇</a:t>
                      </a:r>
                      <a:endParaRPr kumimoji="0" lang="zh-CN" altLang="zh-CN"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b"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rPr>
                        <a:t>2001-11-1</a:t>
                      </a:r>
                      <a:endPar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b"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715645">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rPr>
                        <a:t>王佳佳</a:t>
                      </a:r>
                      <a:endParaRPr kumimoji="0" lang="zh-CN"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b"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2001-12-7</a:t>
                      </a:r>
                      <a:endParaRPr kumimoji="0" lang="en-US" altLang="zh-CN"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b"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a:xfrm>
            <a:off x="1524001" y="-33338"/>
            <a:ext cx="9180513" cy="1131888"/>
          </a:xfrm>
        </p:spPr>
        <p:txBody>
          <a:bodyPr/>
          <a:lstStyle/>
          <a:p>
            <a:pPr eaLnBrk="1" hangingPunct="1"/>
            <a:r>
              <a:rPr lang="zh-CN" altLang="en-US" sz="3200">
                <a:solidFill>
                  <a:schemeClr val="accent6"/>
                </a:solidFill>
              </a:rPr>
              <a:t>带有</a:t>
            </a:r>
            <a:r>
              <a:rPr lang="en-US" altLang="zh-CN" sz="3200">
                <a:solidFill>
                  <a:schemeClr val="accent6"/>
                </a:solidFill>
              </a:rPr>
              <a:t>ANY</a:t>
            </a:r>
            <a:r>
              <a:rPr lang="zh-CN" altLang="en-US" sz="3200">
                <a:solidFill>
                  <a:schemeClr val="accent6"/>
                </a:solidFill>
              </a:rPr>
              <a:t>（</a:t>
            </a:r>
            <a:r>
              <a:rPr lang="en-US" altLang="zh-CN" sz="3200">
                <a:solidFill>
                  <a:schemeClr val="accent6"/>
                </a:solidFill>
              </a:rPr>
              <a:t>SOME</a:t>
            </a:r>
            <a:r>
              <a:rPr lang="zh-CN" altLang="en-US" sz="3200">
                <a:solidFill>
                  <a:schemeClr val="accent6"/>
                </a:solidFill>
              </a:rPr>
              <a:t>）或</a:t>
            </a:r>
            <a:r>
              <a:rPr lang="en-US" altLang="zh-CN" sz="3200">
                <a:solidFill>
                  <a:schemeClr val="accent6"/>
                </a:solidFill>
              </a:rPr>
              <a:t>ALL</a:t>
            </a:r>
            <a:r>
              <a:rPr lang="zh-CN" altLang="en-US" sz="3200">
                <a:solidFill>
                  <a:schemeClr val="accent6"/>
                </a:solidFill>
              </a:rPr>
              <a:t>谓词的子查询 （续）</a:t>
            </a:r>
            <a:endParaRPr lang="zh-CN" altLang="en-US" sz="3200">
              <a:solidFill>
                <a:schemeClr val="accent6"/>
              </a:solidFill>
            </a:endParaRPr>
          </a:p>
        </p:txBody>
      </p:sp>
      <p:sp>
        <p:nvSpPr>
          <p:cNvPr id="93187" name="Rectangle 3"/>
          <p:cNvSpPr>
            <a:spLocks noGrp="1" noChangeArrowheads="1"/>
          </p:cNvSpPr>
          <p:nvPr>
            <p:ph type="body" idx="4294967295"/>
          </p:nvPr>
        </p:nvSpPr>
        <p:spPr>
          <a:xfrm>
            <a:off x="104140" y="882015"/>
            <a:ext cx="11774170" cy="5539105"/>
          </a:xfrm>
          <a:solidFill>
            <a:schemeClr val="bg1"/>
          </a:solidFill>
        </p:spPr>
        <p:txBody>
          <a:bodyPr/>
          <a:lstStyle/>
          <a:p>
            <a:pPr marL="609600" indent="-609600" eaLnBrk="1" hangingPunct="1">
              <a:lnSpc>
                <a:spcPct val="120000"/>
              </a:lnSpc>
              <a:buNone/>
            </a:pPr>
            <a:r>
              <a:rPr lang="zh-CN" altLang="en-US" sz="3200" dirty="0"/>
              <a:t>用聚集函数实现：</a:t>
            </a:r>
            <a:endParaRPr lang="en-US" altLang="zh-CN" sz="3200" dirty="0"/>
          </a:p>
          <a:p>
            <a:pPr marL="609600" indent="-609600" eaLnBrk="1" hangingPunct="1">
              <a:lnSpc>
                <a:spcPct val="120000"/>
              </a:lnSpc>
              <a:spcBef>
                <a:spcPct val="0"/>
              </a:spcBef>
              <a:buNone/>
            </a:pPr>
            <a:r>
              <a:rPr lang="en-US" altLang="zh-CN" sz="3200" dirty="0"/>
              <a:t>	SELECT </a:t>
            </a:r>
            <a:r>
              <a:rPr lang="en-US" altLang="zh-CN" sz="3200" dirty="0" err="1"/>
              <a:t>Sname,Sbirthdate</a:t>
            </a:r>
            <a:endParaRPr lang="en-US" altLang="zh-CN" sz="3200" dirty="0"/>
          </a:p>
          <a:p>
            <a:pPr marL="609600" indent="-609600" eaLnBrk="1" hangingPunct="1">
              <a:lnSpc>
                <a:spcPct val="120000"/>
              </a:lnSpc>
              <a:spcBef>
                <a:spcPct val="0"/>
              </a:spcBef>
              <a:buNone/>
            </a:pPr>
            <a:r>
              <a:rPr lang="en-US" altLang="zh-CN" sz="3200" dirty="0"/>
              <a:t>	FROM Student</a:t>
            </a:r>
            <a:endParaRPr lang="en-US" altLang="zh-CN" sz="3200" dirty="0"/>
          </a:p>
          <a:p>
            <a:pPr marL="609600" indent="-609600" eaLnBrk="1" hangingPunct="1">
              <a:lnSpc>
                <a:spcPct val="120000"/>
              </a:lnSpc>
              <a:spcBef>
                <a:spcPct val="0"/>
              </a:spcBef>
              <a:buNone/>
            </a:pPr>
            <a:r>
              <a:rPr lang="en-US" altLang="zh-CN" sz="3200" dirty="0"/>
              <a:t>	WHERE </a:t>
            </a:r>
            <a:r>
              <a:rPr lang="en-US" altLang="zh-CN" sz="3200" dirty="0" err="1"/>
              <a:t>Sbirthdate</a:t>
            </a:r>
            <a:r>
              <a:rPr lang="en-US" altLang="zh-CN" sz="3200" dirty="0"/>
              <a:t> &gt;</a:t>
            </a:r>
            <a:endParaRPr lang="en-US" altLang="zh-CN" sz="3200" dirty="0"/>
          </a:p>
          <a:p>
            <a:pPr marL="609600" indent="-609600" eaLnBrk="1" hangingPunct="1">
              <a:lnSpc>
                <a:spcPct val="120000"/>
              </a:lnSpc>
              <a:spcBef>
                <a:spcPct val="0"/>
              </a:spcBef>
              <a:buNone/>
            </a:pPr>
            <a:r>
              <a:rPr lang="en-US" altLang="zh-CN" sz="3200" dirty="0"/>
              <a:t>    	             (SELECT MAX(</a:t>
            </a:r>
            <a:r>
              <a:rPr lang="en-US" altLang="zh-CN" sz="3200" dirty="0" err="1"/>
              <a:t>Sbirthdate</a:t>
            </a:r>
            <a:r>
              <a:rPr lang="en-US" altLang="zh-CN" sz="3200" dirty="0"/>
              <a:t>)  </a:t>
            </a:r>
            <a:endParaRPr lang="en-US" altLang="zh-CN" sz="3200" dirty="0"/>
          </a:p>
          <a:p>
            <a:pPr marL="609600" indent="-609600" eaLnBrk="1" hangingPunct="1">
              <a:lnSpc>
                <a:spcPct val="120000"/>
              </a:lnSpc>
              <a:spcBef>
                <a:spcPct val="0"/>
              </a:spcBef>
              <a:buNone/>
            </a:pPr>
            <a:r>
              <a:rPr lang="en-US" altLang="zh-CN" sz="3200" dirty="0"/>
              <a:t>		            /*</a:t>
            </a:r>
            <a:r>
              <a:rPr lang="zh-CN" altLang="en-US" sz="3200" dirty="0"/>
              <a:t>计算机科学与技术专业所有学生中最晚出生日期*</a:t>
            </a:r>
            <a:r>
              <a:rPr lang="en-US" altLang="zh-CN" sz="3200" dirty="0"/>
              <a:t>/</a:t>
            </a:r>
            <a:endParaRPr lang="en-US" altLang="zh-CN" sz="3200" dirty="0"/>
          </a:p>
          <a:p>
            <a:pPr marL="609600" indent="-609600" eaLnBrk="1" hangingPunct="1">
              <a:lnSpc>
                <a:spcPct val="120000"/>
              </a:lnSpc>
              <a:spcBef>
                <a:spcPct val="0"/>
              </a:spcBef>
              <a:buNone/>
            </a:pPr>
            <a:r>
              <a:rPr lang="en-US" altLang="zh-CN" sz="3200" dirty="0"/>
              <a:t>			FROM Student</a:t>
            </a:r>
            <a:endParaRPr lang="en-US" altLang="zh-CN" sz="3200" dirty="0"/>
          </a:p>
          <a:p>
            <a:pPr marL="609600" indent="-609600" eaLnBrk="1" hangingPunct="1">
              <a:lnSpc>
                <a:spcPct val="120000"/>
              </a:lnSpc>
              <a:spcBef>
                <a:spcPct val="0"/>
              </a:spcBef>
              <a:buNone/>
            </a:pPr>
            <a:r>
              <a:rPr lang="en-US" altLang="zh-CN" sz="3200" dirty="0"/>
              <a:t>			WHERE </a:t>
            </a:r>
            <a:r>
              <a:rPr lang="en-US" altLang="zh-CN" sz="3200" dirty="0" err="1"/>
              <a:t>Smajor</a:t>
            </a:r>
            <a:r>
              <a:rPr lang="en-US" altLang="zh-CN" sz="3200" dirty="0"/>
              <a:t>='</a:t>
            </a:r>
            <a:r>
              <a:rPr lang="zh-CN" altLang="en-US" sz="3200" dirty="0"/>
              <a:t>计算机科学与技术</a:t>
            </a:r>
            <a:r>
              <a:rPr lang="en-US" altLang="zh-CN" sz="3200" dirty="0"/>
              <a:t>’)</a:t>
            </a:r>
            <a:endParaRPr lang="en-US" altLang="zh-CN" sz="3200" dirty="0"/>
          </a:p>
          <a:p>
            <a:pPr marL="609600" indent="-609600" eaLnBrk="1" hangingPunct="1">
              <a:lnSpc>
                <a:spcPct val="120000"/>
              </a:lnSpc>
              <a:spcBef>
                <a:spcPct val="0"/>
              </a:spcBef>
              <a:buNone/>
            </a:pPr>
            <a:r>
              <a:rPr lang="en-US" altLang="zh-CN" sz="3200" dirty="0"/>
              <a:t>	AND </a:t>
            </a:r>
            <a:r>
              <a:rPr lang="en-US" altLang="zh-CN" sz="3200" dirty="0" err="1"/>
              <a:t>Smajor</a:t>
            </a:r>
            <a:r>
              <a:rPr lang="en-US" altLang="zh-CN" sz="3200" dirty="0"/>
              <a:t> &lt;&gt;'</a:t>
            </a:r>
            <a:r>
              <a:rPr lang="zh-CN" altLang="en-US" sz="3200" dirty="0"/>
              <a:t>计算机科学与技术</a:t>
            </a:r>
            <a:r>
              <a:rPr lang="en-US" altLang="zh-CN" sz="3200" dirty="0"/>
              <a:t>';</a:t>
            </a:r>
            <a:endParaRPr lang="en-US" altLang="zh-CN"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4294967295"/>
          </p:nvPr>
        </p:nvSpPr>
        <p:spPr>
          <a:xfrm>
            <a:off x="36830" y="880110"/>
            <a:ext cx="12141835" cy="5497195"/>
          </a:xfrm>
          <a:solidFill>
            <a:schemeClr val="bg1"/>
          </a:solidFill>
        </p:spPr>
        <p:txBody>
          <a:bodyPr/>
          <a:lstStyle/>
          <a:p>
            <a:pPr algn="just" eaLnBrk="1" hangingPunct="1">
              <a:lnSpc>
                <a:spcPct val="140000"/>
              </a:lnSpc>
            </a:pPr>
            <a:r>
              <a:rPr lang="zh-CN" altLang="en-US" sz="2800" dirty="0"/>
              <a:t>（</a:t>
            </a:r>
            <a:r>
              <a:rPr lang="en-US" altLang="zh-CN" sz="2800" dirty="0"/>
              <a:t>3</a:t>
            </a:r>
            <a:r>
              <a:rPr lang="zh-CN" altLang="en-US" sz="2800" dirty="0"/>
              <a:t>）查询经过计算的值 </a:t>
            </a:r>
            <a:endParaRPr lang="zh-CN" altLang="en-US" sz="2800" dirty="0"/>
          </a:p>
          <a:p>
            <a:pPr lvl="1" algn="just" eaLnBrk="1" hangingPunct="1">
              <a:lnSpc>
                <a:spcPct val="140000"/>
              </a:lnSpc>
            </a:pPr>
            <a:r>
              <a:rPr lang="en-US" altLang="zh-CN" sz="2800" dirty="0"/>
              <a:t>SELECT</a:t>
            </a:r>
            <a:r>
              <a:rPr lang="zh-CN" altLang="en-US" sz="2800" dirty="0"/>
              <a:t>子句的</a:t>
            </a:r>
            <a:r>
              <a:rPr lang="en-US" altLang="zh-CN" sz="2800" dirty="0"/>
              <a:t>&lt;</a:t>
            </a:r>
            <a:r>
              <a:rPr lang="zh-CN" altLang="en-US" sz="2800" dirty="0"/>
              <a:t>目标列表达式</a:t>
            </a:r>
            <a:r>
              <a:rPr lang="en-US" altLang="zh-CN" sz="2800" dirty="0"/>
              <a:t>&gt;</a:t>
            </a:r>
            <a:r>
              <a:rPr lang="zh-CN" altLang="zh-CN" sz="2800" dirty="0"/>
              <a:t>可以是算术表达式</a:t>
            </a:r>
            <a:r>
              <a:rPr lang="zh-CN" altLang="en-US" sz="2800" dirty="0"/>
              <a:t>、</a:t>
            </a:r>
            <a:r>
              <a:rPr lang="zh-CN" altLang="zh-CN" sz="2800" dirty="0"/>
              <a:t>字符串常量、函数等</a:t>
            </a:r>
            <a:endParaRPr lang="en-US" altLang="zh-CN" sz="2800" dirty="0"/>
          </a:p>
          <a:p>
            <a:pPr algn="just" eaLnBrk="1" hangingPunct="1">
              <a:lnSpc>
                <a:spcPct val="90000"/>
              </a:lnSpc>
              <a:buFont typeface="Wingdings" panose="05000000000000000000" pitchFamily="2" charset="2"/>
              <a:buNone/>
            </a:pPr>
            <a:r>
              <a:rPr lang="en-US" altLang="zh-CN" sz="2800" dirty="0"/>
              <a:t>[</a:t>
            </a:r>
            <a:r>
              <a:rPr lang="zh-CN" altLang="en-US" sz="2800" dirty="0"/>
              <a:t>例</a:t>
            </a:r>
            <a:r>
              <a:rPr lang="en-US" altLang="zh-CN" sz="2800" dirty="0"/>
              <a:t>3.19]  </a:t>
            </a:r>
            <a:r>
              <a:rPr lang="zh-CN" altLang="en-US" sz="2800" dirty="0"/>
              <a:t>查全体学生的姓名及其年龄</a:t>
            </a:r>
            <a:endParaRPr lang="en-US" altLang="zh-CN" sz="2800" dirty="0"/>
          </a:p>
          <a:p>
            <a:pPr algn="just" eaLnBrk="1" hangingPunct="1">
              <a:lnSpc>
                <a:spcPct val="90000"/>
              </a:lnSpc>
              <a:buFont typeface="Wingdings" panose="05000000000000000000" pitchFamily="2" charset="2"/>
              <a:buNone/>
            </a:pPr>
            <a:r>
              <a:rPr lang="en-US" altLang="zh-CN" sz="2800" dirty="0"/>
              <a:t>    </a:t>
            </a:r>
            <a:r>
              <a:rPr lang="en-US" altLang="zh-CN" sz="2800" dirty="0" err="1"/>
              <a:t>kingbaseES</a:t>
            </a:r>
            <a:r>
              <a:rPr lang="zh-CN" altLang="en-US" sz="2800" dirty="0"/>
              <a:t>语句为：</a:t>
            </a:r>
            <a:endParaRPr lang="zh-CN" altLang="en-US" sz="2800" dirty="0"/>
          </a:p>
          <a:p>
            <a:pPr algn="just">
              <a:lnSpc>
                <a:spcPct val="150000"/>
              </a:lnSpc>
              <a:buFont typeface="Wingdings" panose="05000000000000000000" pitchFamily="2" charset="2"/>
              <a:buNone/>
            </a:pPr>
            <a:r>
              <a:rPr lang="en-US" altLang="zh-CN" sz="2800" dirty="0"/>
              <a:t>    SELECT </a:t>
            </a:r>
            <a:r>
              <a:rPr lang="en-US" altLang="zh-CN" sz="2800" dirty="0" err="1"/>
              <a:t>Sname</a:t>
            </a:r>
            <a:r>
              <a:rPr lang="en-US" altLang="zh-CN" sz="2800" dirty="0"/>
              <a:t>, (extract(year from </a:t>
            </a:r>
            <a:r>
              <a:rPr lang="en-US" altLang="zh-CN" sz="2800" dirty="0" err="1"/>
              <a:t>current_date</a:t>
            </a:r>
            <a:r>
              <a:rPr lang="en-US" altLang="zh-CN" sz="2800" dirty="0"/>
              <a:t>) - extract(year from </a:t>
            </a:r>
            <a:r>
              <a:rPr lang="en-US" altLang="zh-CN" sz="2800" dirty="0" err="1"/>
              <a:t>Sbirthdate</a:t>
            </a:r>
            <a:r>
              <a:rPr lang="en-US" altLang="zh-CN" sz="2800" dirty="0"/>
              <a:t>)) "</a:t>
            </a:r>
            <a:r>
              <a:rPr lang="zh-CN" altLang="zh-CN" sz="2800" dirty="0"/>
              <a:t>年龄</a:t>
            </a:r>
            <a:r>
              <a:rPr lang="en-US" altLang="zh-CN" sz="2800" dirty="0"/>
              <a:t>" </a:t>
            </a:r>
            <a:endParaRPr lang="zh-CN" altLang="zh-CN" sz="2800" dirty="0"/>
          </a:p>
          <a:p>
            <a:pPr>
              <a:lnSpc>
                <a:spcPct val="150000"/>
              </a:lnSpc>
              <a:buFont typeface="Wingdings" panose="05000000000000000000" pitchFamily="2" charset="2"/>
              <a:buNone/>
            </a:pPr>
            <a:r>
              <a:rPr lang="en-US" altLang="zh-CN" sz="2800" dirty="0"/>
              <a:t>    </a:t>
            </a:r>
            <a:r>
              <a:rPr lang="en-US" altLang="zh-CN" sz="2800" dirty="0"/>
              <a:t>FROM Student;</a:t>
            </a:r>
            <a:endParaRPr lang="en-US" altLang="zh-CN" sz="2800" dirty="0"/>
          </a:p>
          <a:p>
            <a:pPr>
              <a:lnSpc>
                <a:spcPct val="150000"/>
              </a:lnSpc>
              <a:buFont typeface="Wingdings" panose="05000000000000000000" pitchFamily="2" charset="2"/>
              <a:buNone/>
            </a:pPr>
            <a:r>
              <a:rPr lang="en-US" altLang="zh-CN" sz="2800" dirty="0"/>
              <a:t>    </a:t>
            </a:r>
            <a:r>
              <a:rPr lang="zh-CN" altLang="en-US" sz="2800" dirty="0"/>
              <a:t>输出结果：</a:t>
            </a:r>
            <a:endParaRPr lang="zh-CN" altLang="en-US" sz="2800" dirty="0"/>
          </a:p>
          <a:p>
            <a:pPr algn="just" eaLnBrk="1" hangingPunct="1">
              <a:lnSpc>
                <a:spcPct val="90000"/>
              </a:lnSpc>
              <a:buFont typeface="Wingdings" panose="05000000000000000000" pitchFamily="2" charset="2"/>
              <a:buNone/>
            </a:pPr>
            <a:endParaRPr lang="en-US" altLang="zh-CN" sz="2800" dirty="0"/>
          </a:p>
        </p:txBody>
      </p:sp>
      <p:sp>
        <p:nvSpPr>
          <p:cNvPr id="13315" name="Rectangle 2"/>
          <p:cNvSpPr>
            <a:spLocks noGrp="1" noChangeArrowheads="1"/>
          </p:cNvSpPr>
          <p:nvPr>
            <p:ph type="title" idx="4294967295"/>
          </p:nvPr>
        </p:nvSpPr>
        <p:spPr/>
        <p:txBody>
          <a:bodyPr/>
          <a:lstStyle/>
          <a:p>
            <a:pPr eaLnBrk="1" hangingPunct="1"/>
            <a:r>
              <a:rPr lang="zh-CN" altLang="en-US" sz="3600">
                <a:solidFill>
                  <a:schemeClr val="accent6"/>
                </a:solidFill>
              </a:rPr>
              <a:t>查询经过计算的值（续）</a:t>
            </a:r>
            <a:endParaRPr lang="zh-CN" altLang="en-US" sz="3600">
              <a:solidFill>
                <a:schemeClr val="accent6"/>
              </a:solidFill>
            </a:endParaRPr>
          </a:p>
        </p:txBody>
      </p:sp>
      <p:graphicFrame>
        <p:nvGraphicFramePr>
          <p:cNvPr id="3" name="表格 2"/>
          <p:cNvGraphicFramePr>
            <a:graphicFrameLocks noGrp="1"/>
          </p:cNvGraphicFramePr>
          <p:nvPr>
            <p:custDataLst>
              <p:tags r:id="rId1"/>
            </p:custDataLst>
          </p:nvPr>
        </p:nvGraphicFramePr>
        <p:xfrm>
          <a:off x="6240145" y="4509135"/>
          <a:ext cx="3072130" cy="2301240"/>
        </p:xfrm>
        <a:graphic>
          <a:graphicData uri="http://schemas.openxmlformats.org/drawingml/2006/table">
            <a:tbl>
              <a:tblPr/>
              <a:tblGrid>
                <a:gridCol w="1696085"/>
                <a:gridCol w="1376045"/>
              </a:tblGrid>
              <a:tr h="287655">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a:ln>
                            <a:noFill/>
                          </a:ln>
                          <a:solidFill>
                            <a:srgbClr val="000000"/>
                          </a:solidFill>
                          <a:effectLst/>
                          <a:latin typeface="Arial" panose="020B0604020202020204" pitchFamily="34" charset="0"/>
                          <a:ea typeface="宋体" panose="02010600030101010101" pitchFamily="2" charset="-122"/>
                        </a:rPr>
                        <a:t>Sname</a:t>
                      </a:r>
                      <a:endPar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ctr" horzOverflow="overflow">
                    <a:lnL>
                      <a:noFill/>
                    </a:lnL>
                    <a:lnR>
                      <a:noFill/>
                    </a:lnR>
                    <a:lnT>
                      <a:noFill/>
                    </a:lnT>
                    <a:lnB w="12700" cap="flat" cmpd="sng" algn="ctr">
                      <a:solidFill>
                        <a:srgbClr val="00B0F0"/>
                      </a:solidFill>
                      <a:prstDash val="solid"/>
                      <a:round/>
                      <a:headEnd type="none" w="med" len="med"/>
                      <a:tailEnd type="none" w="med" len="med"/>
                    </a:lnB>
                    <a:lnTlToBr>
                      <a:noFill/>
                    </a:lnTlToBr>
                    <a:lnBlToTr>
                      <a:noFill/>
                    </a:lnBlToTr>
                    <a:solidFill>
                      <a:srgbClr val="92D050"/>
                    </a:solid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年龄</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ctr" horzOverflow="overflow">
                    <a:lnL>
                      <a:noFill/>
                    </a:lnL>
                    <a:lnR>
                      <a:noFill/>
                    </a:lnR>
                    <a:lnT>
                      <a:noFill/>
                    </a:lnT>
                    <a:lnB w="12700" cap="flat" cmpd="sng" algn="ctr">
                      <a:solidFill>
                        <a:srgbClr val="00B0F0"/>
                      </a:solidFill>
                      <a:prstDash val="solid"/>
                      <a:round/>
                      <a:headEnd type="none" w="med" len="med"/>
                      <a:tailEnd type="none" w="med" len="med"/>
                    </a:lnB>
                    <a:lnTlToBr>
                      <a:noFill/>
                    </a:lnTlToBr>
                    <a:lnBlToTr>
                      <a:noFill/>
                    </a:lnBlToTr>
                    <a:solidFill>
                      <a:srgbClr val="92D050"/>
                    </a:solidFill>
                  </a:tcPr>
                </a:tc>
              </a:tr>
              <a:tr h="287655">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李勇</a:t>
                      </a:r>
                      <a:endPar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b" horzOverflow="overflow">
                    <a:lnL>
                      <a:noFill/>
                    </a:lnL>
                    <a:lnR>
                      <a:noFill/>
                    </a:lnR>
                    <a:lnT w="12700" cap="flat" cmpd="sng" algn="ctr">
                      <a:solidFill>
                        <a:srgbClr val="00B0F0"/>
                      </a:solidFill>
                      <a:prstDash val="solid"/>
                      <a:round/>
                      <a:headEnd type="none" w="med" len="med"/>
                      <a:tailEnd type="none" w="med" len="med"/>
                    </a:lnT>
                    <a:lnB>
                      <a:noFill/>
                    </a:lnB>
                    <a:lnTlToBr>
                      <a:noFill/>
                    </a:lnTlToBr>
                    <a:lnBlToTr>
                      <a:noFill/>
                    </a:lnBlToTr>
                    <a:solidFill>
                      <a:srgbClr val="92D050"/>
                    </a:solid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21</a:t>
                      </a:r>
                      <a:endPar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ctr" horzOverflow="overflow">
                    <a:lnL>
                      <a:noFill/>
                    </a:lnL>
                    <a:lnR>
                      <a:noFill/>
                    </a:lnR>
                    <a:lnT w="12700" cap="flat" cmpd="sng" algn="ctr">
                      <a:solidFill>
                        <a:srgbClr val="00B0F0"/>
                      </a:solidFill>
                      <a:prstDash val="solid"/>
                      <a:round/>
                      <a:headEnd type="none" w="med" len="med"/>
                      <a:tailEnd type="none" w="med" len="med"/>
                    </a:lnT>
                    <a:lnB>
                      <a:noFill/>
                    </a:lnB>
                    <a:lnTlToBr>
                      <a:noFill/>
                    </a:lnTlToBr>
                    <a:lnBlToTr>
                      <a:noFill/>
                    </a:lnBlToTr>
                    <a:solidFill>
                      <a:srgbClr val="92D050"/>
                    </a:solidFill>
                  </a:tcPr>
                </a:tc>
              </a:tr>
              <a:tr h="287655">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刘晨</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b" horzOverflow="overflow">
                    <a:lnL>
                      <a:noFill/>
                    </a:lnL>
                    <a:lnR>
                      <a:noFill/>
                    </a:lnR>
                    <a:lnT>
                      <a:noFill/>
                    </a:lnT>
                    <a:lnB>
                      <a:noFill/>
                    </a:lnB>
                    <a:lnTlToBr>
                      <a:noFill/>
                    </a:lnTlToBr>
                    <a:lnBlToTr>
                      <a:noFill/>
                    </a:lnBlToTr>
                    <a:solidFill>
                      <a:srgbClr val="92D050"/>
                    </a:solid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22</a:t>
                      </a:r>
                      <a:endPar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ctr" horzOverflow="overflow">
                    <a:lnL>
                      <a:noFill/>
                    </a:lnL>
                    <a:lnR>
                      <a:noFill/>
                    </a:lnR>
                    <a:lnT>
                      <a:noFill/>
                    </a:lnT>
                    <a:lnB>
                      <a:noFill/>
                    </a:lnB>
                    <a:lnTlToBr>
                      <a:noFill/>
                    </a:lnTlToBr>
                    <a:lnBlToTr>
                      <a:noFill/>
                    </a:lnBlToTr>
                    <a:solidFill>
                      <a:srgbClr val="92D050"/>
                    </a:solidFill>
                  </a:tcPr>
                </a:tc>
              </a:tr>
              <a:tr h="287655">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王敏</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b" horzOverflow="overflow">
                    <a:lnL>
                      <a:noFill/>
                    </a:lnL>
                    <a:lnR>
                      <a:noFill/>
                    </a:lnR>
                    <a:lnT>
                      <a:noFill/>
                    </a:lnT>
                    <a:lnB>
                      <a:noFill/>
                    </a:lnB>
                    <a:lnTlToBr>
                      <a:noFill/>
                    </a:lnTlToBr>
                    <a:lnBlToTr>
                      <a:noFill/>
                    </a:lnBlToTr>
                    <a:solidFill>
                      <a:srgbClr val="92D050"/>
                    </a:solid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20</a:t>
                      </a:r>
                      <a:endPar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ctr" horzOverflow="overflow">
                    <a:lnL>
                      <a:noFill/>
                    </a:lnL>
                    <a:lnR>
                      <a:noFill/>
                    </a:lnR>
                    <a:lnT>
                      <a:noFill/>
                    </a:lnT>
                    <a:lnB>
                      <a:noFill/>
                    </a:lnB>
                    <a:lnTlToBr>
                      <a:noFill/>
                    </a:lnTlToBr>
                    <a:lnBlToTr>
                      <a:noFill/>
                    </a:lnBlToTr>
                    <a:solidFill>
                      <a:srgbClr val="92D050"/>
                    </a:solidFill>
                  </a:tcPr>
                </a:tc>
              </a:tr>
              <a:tr h="287655">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张立</a:t>
                      </a:r>
                      <a:endPar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b" horzOverflow="overflow">
                    <a:lnL>
                      <a:noFill/>
                    </a:lnL>
                    <a:lnR>
                      <a:noFill/>
                    </a:lnR>
                    <a:lnT>
                      <a:noFill/>
                    </a:lnT>
                    <a:lnB>
                      <a:noFill/>
                    </a:lnB>
                    <a:lnTlToBr>
                      <a:noFill/>
                    </a:lnTlToBr>
                    <a:lnBlToTr>
                      <a:noFill/>
                    </a:lnBlToTr>
                    <a:solidFill>
                      <a:srgbClr val="92D050"/>
                    </a:solid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21</a:t>
                      </a:r>
                      <a:endPar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ctr" horzOverflow="overflow">
                    <a:lnL>
                      <a:noFill/>
                    </a:lnL>
                    <a:lnR>
                      <a:noFill/>
                    </a:lnR>
                    <a:lnT>
                      <a:noFill/>
                    </a:lnT>
                    <a:lnB>
                      <a:noFill/>
                    </a:lnB>
                    <a:lnTlToBr>
                      <a:noFill/>
                    </a:lnTlToBr>
                    <a:lnBlToTr>
                      <a:noFill/>
                    </a:lnBlToTr>
                    <a:solidFill>
                      <a:srgbClr val="92D050"/>
                    </a:solidFill>
                  </a:tcPr>
                </a:tc>
              </a:tr>
              <a:tr h="287655">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陈新奇</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b" horzOverflow="overflow">
                    <a:lnL>
                      <a:noFill/>
                    </a:lnL>
                    <a:lnR>
                      <a:noFill/>
                    </a:lnR>
                    <a:lnT>
                      <a:noFill/>
                    </a:lnT>
                    <a:lnB>
                      <a:noFill/>
                    </a:lnB>
                    <a:lnTlToBr>
                      <a:noFill/>
                    </a:lnTlToBr>
                    <a:lnBlToTr>
                      <a:noFill/>
                    </a:lnBlToTr>
                    <a:solidFill>
                      <a:srgbClr val="92D050"/>
                    </a:solid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20</a:t>
                      </a:r>
                      <a:endPar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ctr" horzOverflow="overflow">
                    <a:lnL>
                      <a:noFill/>
                    </a:lnL>
                    <a:lnR>
                      <a:noFill/>
                    </a:lnR>
                    <a:lnT>
                      <a:noFill/>
                    </a:lnT>
                    <a:lnB>
                      <a:noFill/>
                    </a:lnB>
                    <a:lnTlToBr>
                      <a:noFill/>
                    </a:lnTlToBr>
                    <a:lnBlToTr>
                      <a:noFill/>
                    </a:lnBlToTr>
                    <a:solidFill>
                      <a:srgbClr val="92D050"/>
                    </a:solidFill>
                  </a:tcPr>
                </a:tc>
              </a:tr>
              <a:tr h="287655">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赵明</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b" horzOverflow="overflow">
                    <a:lnL>
                      <a:noFill/>
                    </a:lnL>
                    <a:lnR>
                      <a:noFill/>
                    </a:lnR>
                    <a:lnT>
                      <a:noFill/>
                    </a:lnT>
                    <a:lnB>
                      <a:noFill/>
                    </a:lnB>
                    <a:lnTlToBr>
                      <a:noFill/>
                    </a:lnTlToBr>
                    <a:lnBlToTr>
                      <a:noFill/>
                    </a:lnBlToTr>
                    <a:solidFill>
                      <a:srgbClr val="92D050"/>
                    </a:solid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21</a:t>
                      </a:r>
                      <a:endPar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ctr" horzOverflow="overflow">
                    <a:lnL>
                      <a:noFill/>
                    </a:lnL>
                    <a:lnR>
                      <a:noFill/>
                    </a:lnR>
                    <a:lnT>
                      <a:noFill/>
                    </a:lnT>
                    <a:lnB>
                      <a:noFill/>
                    </a:lnB>
                    <a:lnTlToBr>
                      <a:noFill/>
                    </a:lnTlToBr>
                    <a:lnBlToTr>
                      <a:noFill/>
                    </a:lnBlToTr>
                    <a:solidFill>
                      <a:srgbClr val="92D050"/>
                    </a:solidFill>
                  </a:tcPr>
                </a:tc>
              </a:tr>
              <a:tr h="287655">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pPr>
                      <a:r>
                        <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rPr>
                        <a:t>王佳佳</a:t>
                      </a:r>
                      <a:endParaRPr kumimoji="0" lang="zh-CN" altLang="zh-CN" sz="1800" b="1"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b" horzOverflow="overflow">
                    <a:lnL>
                      <a:noFill/>
                    </a:lnL>
                    <a:lnR>
                      <a:noFill/>
                    </a:lnR>
                    <a:lnT>
                      <a:noFill/>
                    </a:lnT>
                    <a:lnB>
                      <a:noFill/>
                    </a:lnB>
                    <a:lnTlToBr>
                      <a:noFill/>
                    </a:lnTlToBr>
                    <a:lnBlToTr>
                      <a:noFill/>
                    </a:lnBlToTr>
                    <a:solidFill>
                      <a:srgbClr val="92D050"/>
                    </a:solidFill>
                  </a:tcPr>
                </a:tc>
                <a:tc>
                  <a:txBody>
                    <a:bodyPr/>
                    <a:lstStyle>
                      <a:lvl1pPr indent="1270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1270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rPr>
                        <a:t>20</a:t>
                      </a:r>
                      <a:endParaRPr kumimoji="0" lang="zh-CN"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68569" marR="68569" marT="0" marB="0" anchor="ctr" horzOverflow="overflow">
                    <a:lnL>
                      <a:noFill/>
                    </a:lnL>
                    <a:lnR>
                      <a:noFill/>
                    </a:lnR>
                    <a:lnT>
                      <a:noFill/>
                    </a:lnT>
                    <a:lnB>
                      <a:noFill/>
                    </a:lnB>
                    <a:lnTlToBr>
                      <a:noFill/>
                    </a:lnTlToBr>
                    <a:lnBlToTr>
                      <a:noFill/>
                    </a:lnBlToTr>
                    <a:solidFill>
                      <a:srgbClr val="92D050"/>
                    </a:solidFill>
                  </a:tcPr>
                </a:tc>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a:xfrm>
            <a:off x="1495425" y="-33338"/>
            <a:ext cx="9209088" cy="1131888"/>
          </a:xfrm>
        </p:spPr>
        <p:txBody>
          <a:bodyPr/>
          <a:lstStyle/>
          <a:p>
            <a:pPr eaLnBrk="1" hangingPunct="1"/>
            <a:r>
              <a:rPr lang="zh-CN" altLang="en-US" sz="3200">
                <a:solidFill>
                  <a:schemeClr val="accent6"/>
                </a:solidFill>
              </a:rPr>
              <a:t>带有</a:t>
            </a:r>
            <a:r>
              <a:rPr lang="en-US" altLang="zh-CN" sz="3200">
                <a:solidFill>
                  <a:schemeClr val="accent6"/>
                </a:solidFill>
              </a:rPr>
              <a:t>ANY</a:t>
            </a:r>
            <a:r>
              <a:rPr lang="zh-CN" altLang="en-US" sz="3200">
                <a:solidFill>
                  <a:schemeClr val="accent6"/>
                </a:solidFill>
              </a:rPr>
              <a:t>（</a:t>
            </a:r>
            <a:r>
              <a:rPr lang="en-US" altLang="zh-CN" sz="3200">
                <a:solidFill>
                  <a:schemeClr val="accent6"/>
                </a:solidFill>
              </a:rPr>
              <a:t>SOME</a:t>
            </a:r>
            <a:r>
              <a:rPr lang="zh-CN" altLang="en-US" sz="3200">
                <a:solidFill>
                  <a:schemeClr val="accent6"/>
                </a:solidFill>
              </a:rPr>
              <a:t>）或</a:t>
            </a:r>
            <a:r>
              <a:rPr lang="en-US" altLang="zh-CN" sz="3200">
                <a:solidFill>
                  <a:schemeClr val="accent6"/>
                </a:solidFill>
              </a:rPr>
              <a:t>ALL</a:t>
            </a:r>
            <a:r>
              <a:rPr lang="zh-CN" altLang="en-US" sz="3200">
                <a:solidFill>
                  <a:schemeClr val="accent6"/>
                </a:solidFill>
              </a:rPr>
              <a:t>谓词的子查询 （续）</a:t>
            </a:r>
            <a:endParaRPr lang="zh-CN" altLang="en-US" sz="3200">
              <a:solidFill>
                <a:schemeClr val="accent6"/>
              </a:solidFill>
            </a:endParaRPr>
          </a:p>
        </p:txBody>
      </p:sp>
      <p:sp>
        <p:nvSpPr>
          <p:cNvPr id="94211" name="Rectangle 3"/>
          <p:cNvSpPr>
            <a:spLocks noGrp="1" noChangeArrowheads="1"/>
          </p:cNvSpPr>
          <p:nvPr>
            <p:ph type="body" idx="4294967295"/>
          </p:nvPr>
        </p:nvSpPr>
        <p:spPr>
          <a:xfrm>
            <a:off x="335280" y="1051560"/>
            <a:ext cx="11243945" cy="1336040"/>
          </a:xfrm>
          <a:solidFill>
            <a:schemeClr val="bg1"/>
          </a:solidFill>
        </p:spPr>
        <p:txBody>
          <a:bodyPr/>
          <a:lstStyle/>
          <a:p>
            <a:pPr marL="609600" indent="-609600" eaLnBrk="1" hangingPunct="1">
              <a:buNone/>
            </a:pPr>
            <a:r>
              <a:rPr lang="en-US" altLang="zh-CN" sz="3200"/>
              <a:t>      ANY</a:t>
            </a:r>
            <a:r>
              <a:rPr lang="zh-CN" altLang="en-US" sz="3200"/>
              <a:t>（或</a:t>
            </a:r>
            <a:r>
              <a:rPr lang="en-US" altLang="zh-CN" sz="3200"/>
              <a:t>SOME</a:t>
            </a:r>
            <a:r>
              <a:rPr lang="zh-CN" altLang="en-US" sz="3200"/>
              <a:t>），</a:t>
            </a:r>
            <a:r>
              <a:rPr lang="en-US" altLang="zh-CN" sz="3200"/>
              <a:t>ALL</a:t>
            </a:r>
            <a:r>
              <a:rPr lang="zh-CN" altLang="en-US" sz="3200"/>
              <a:t>谓词与聚集函数、</a:t>
            </a:r>
            <a:r>
              <a:rPr lang="en-US" altLang="zh-CN" sz="3200"/>
              <a:t>IN</a:t>
            </a:r>
            <a:r>
              <a:rPr lang="zh-CN" altLang="en-US" sz="3200"/>
              <a:t>谓词的等价转换关系 </a:t>
            </a:r>
            <a:endParaRPr lang="zh-CN" altLang="en-US" sz="3200"/>
          </a:p>
        </p:txBody>
      </p:sp>
      <p:grpSp>
        <p:nvGrpSpPr>
          <p:cNvPr id="94212" name="Group 4"/>
          <p:cNvGrpSpPr/>
          <p:nvPr/>
        </p:nvGrpSpPr>
        <p:grpSpPr bwMode="auto">
          <a:xfrm>
            <a:off x="1276985" y="2368550"/>
            <a:ext cx="9428480" cy="2372919"/>
            <a:chOff x="0" y="0"/>
            <a:chExt cx="4065" cy="1076"/>
          </a:xfrm>
        </p:grpSpPr>
        <p:grpSp>
          <p:nvGrpSpPr>
            <p:cNvPr id="94213" name="Group 5"/>
            <p:cNvGrpSpPr/>
            <p:nvPr/>
          </p:nvGrpSpPr>
          <p:grpSpPr bwMode="auto">
            <a:xfrm>
              <a:off x="3" y="3"/>
              <a:ext cx="4059" cy="1073"/>
              <a:chOff x="0" y="0"/>
              <a:chExt cx="4059" cy="1073"/>
            </a:xfrm>
          </p:grpSpPr>
          <p:grpSp>
            <p:nvGrpSpPr>
              <p:cNvPr id="94215" name="Group 6"/>
              <p:cNvGrpSpPr/>
              <p:nvPr/>
            </p:nvGrpSpPr>
            <p:grpSpPr bwMode="auto">
              <a:xfrm>
                <a:off x="0" y="0"/>
                <a:ext cx="493" cy="520"/>
                <a:chOff x="0" y="0"/>
                <a:chExt cx="493" cy="520"/>
              </a:xfrm>
            </p:grpSpPr>
            <p:sp>
              <p:nvSpPr>
                <p:cNvPr id="94276" name="Rectangle 7"/>
                <p:cNvSpPr>
                  <a:spLocks noChangeArrowheads="1"/>
                </p:cNvSpPr>
                <p:nvPr/>
              </p:nvSpPr>
              <p:spPr bwMode="auto">
                <a:xfrm>
                  <a:off x="44" y="0"/>
                  <a:ext cx="406"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400" b="0"/>
                    <a:t> </a:t>
                  </a:r>
                  <a:endParaRPr lang="en-US" altLang="zh-CN" sz="2400" b="0"/>
                </a:p>
                <a:p>
                  <a:pPr>
                    <a:spcBef>
                      <a:spcPct val="0"/>
                    </a:spcBef>
                    <a:buSzTx/>
                    <a:buFont typeface="Arial" panose="020B0604020202020204" pitchFamily="34" charset="0"/>
                    <a:buNone/>
                  </a:pPr>
                  <a:endParaRPr lang="en-US" altLang="zh-CN" sz="2400" b="0"/>
                </a:p>
              </p:txBody>
            </p:sp>
            <p:sp>
              <p:nvSpPr>
                <p:cNvPr id="94277" name="Rectangle 8"/>
                <p:cNvSpPr>
                  <a:spLocks noChangeArrowheads="1"/>
                </p:cNvSpPr>
                <p:nvPr/>
              </p:nvSpPr>
              <p:spPr bwMode="auto">
                <a:xfrm>
                  <a:off x="0" y="0"/>
                  <a:ext cx="493" cy="209"/>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grpSp>
          <p:grpSp>
            <p:nvGrpSpPr>
              <p:cNvPr id="94216" name="Group 9"/>
              <p:cNvGrpSpPr/>
              <p:nvPr/>
            </p:nvGrpSpPr>
            <p:grpSpPr bwMode="auto">
              <a:xfrm>
                <a:off x="493" y="0"/>
                <a:ext cx="396" cy="186"/>
                <a:chOff x="0" y="0"/>
                <a:chExt cx="396" cy="186"/>
              </a:xfrm>
            </p:grpSpPr>
            <p:sp>
              <p:nvSpPr>
                <p:cNvPr id="94274" name="Rectangle 10"/>
                <p:cNvSpPr>
                  <a:spLocks noChangeArrowheads="1"/>
                </p:cNvSpPr>
                <p:nvPr/>
              </p:nvSpPr>
              <p:spPr bwMode="auto">
                <a:xfrm>
                  <a:off x="43" y="0"/>
                  <a:ext cx="31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tabLst>
                      <a:tab pos="266700" algn="r"/>
                      <a:tab pos="5292725" algn="r"/>
                    </a:tabLst>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tabLst>
                      <a:tab pos="266700" algn="r"/>
                      <a:tab pos="5292725" algn="r"/>
                    </a:tabLst>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400"/>
                    <a:t> =</a:t>
                  </a:r>
                  <a:endParaRPr lang="en-US" altLang="zh-CN" sz="2400"/>
                </a:p>
              </p:txBody>
            </p:sp>
            <p:sp>
              <p:nvSpPr>
                <p:cNvPr id="94275" name="Rectangle 11"/>
                <p:cNvSpPr>
                  <a:spLocks noChangeArrowheads="1"/>
                </p:cNvSpPr>
                <p:nvPr/>
              </p:nvSpPr>
              <p:spPr bwMode="auto">
                <a:xfrm>
                  <a:off x="0" y="0"/>
                  <a:ext cx="396" cy="186"/>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grpSp>
          <p:grpSp>
            <p:nvGrpSpPr>
              <p:cNvPr id="94217" name="Group 12"/>
              <p:cNvGrpSpPr/>
              <p:nvPr/>
            </p:nvGrpSpPr>
            <p:grpSpPr bwMode="auto">
              <a:xfrm>
                <a:off x="889" y="0"/>
                <a:ext cx="656" cy="209"/>
                <a:chOff x="0" y="0"/>
                <a:chExt cx="656" cy="209"/>
              </a:xfrm>
            </p:grpSpPr>
            <p:sp>
              <p:nvSpPr>
                <p:cNvPr id="94272" name="Rectangle 13"/>
                <p:cNvSpPr>
                  <a:spLocks noChangeArrowheads="1"/>
                </p:cNvSpPr>
                <p:nvPr/>
              </p:nvSpPr>
              <p:spPr bwMode="auto">
                <a:xfrm>
                  <a:off x="45" y="0"/>
                  <a:ext cx="568"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400"/>
                    <a:t> &lt;&gt;</a:t>
                  </a:r>
                  <a:r>
                    <a:rPr lang="zh-CN" altLang="en-US" sz="2400"/>
                    <a:t>或</a:t>
                  </a:r>
                  <a:r>
                    <a:rPr lang="en-US" altLang="zh-CN" sz="2400"/>
                    <a:t>!=</a:t>
                  </a:r>
                  <a:endParaRPr lang="en-US" altLang="zh-CN" sz="2400"/>
                </a:p>
              </p:txBody>
            </p:sp>
            <p:sp>
              <p:nvSpPr>
                <p:cNvPr id="94273" name="Rectangle 14"/>
                <p:cNvSpPr>
                  <a:spLocks noChangeArrowheads="1"/>
                </p:cNvSpPr>
                <p:nvPr/>
              </p:nvSpPr>
              <p:spPr bwMode="auto">
                <a:xfrm>
                  <a:off x="0" y="0"/>
                  <a:ext cx="656" cy="186"/>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grpSp>
          <p:grpSp>
            <p:nvGrpSpPr>
              <p:cNvPr id="94218" name="Group 15"/>
              <p:cNvGrpSpPr/>
              <p:nvPr/>
            </p:nvGrpSpPr>
            <p:grpSpPr bwMode="auto">
              <a:xfrm>
                <a:off x="1545" y="0"/>
                <a:ext cx="617" cy="209"/>
                <a:chOff x="0" y="0"/>
                <a:chExt cx="617" cy="209"/>
              </a:xfrm>
            </p:grpSpPr>
            <p:sp>
              <p:nvSpPr>
                <p:cNvPr id="94270" name="Rectangle 16"/>
                <p:cNvSpPr>
                  <a:spLocks noChangeArrowheads="1"/>
                </p:cNvSpPr>
                <p:nvPr/>
              </p:nvSpPr>
              <p:spPr bwMode="auto">
                <a:xfrm>
                  <a:off x="43" y="0"/>
                  <a:ext cx="53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tabLst>
                      <a:tab pos="266700" algn="r"/>
                      <a:tab pos="5292725" algn="r"/>
                    </a:tabLst>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tabLst>
                      <a:tab pos="266700" algn="r"/>
                      <a:tab pos="5292725" algn="r"/>
                    </a:tabLst>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400"/>
                    <a:t>   &lt;</a:t>
                  </a:r>
                  <a:endParaRPr lang="en-US" altLang="zh-CN" sz="2400"/>
                </a:p>
              </p:txBody>
            </p:sp>
            <p:sp>
              <p:nvSpPr>
                <p:cNvPr id="94271" name="Rectangle 17"/>
                <p:cNvSpPr>
                  <a:spLocks noChangeArrowheads="1"/>
                </p:cNvSpPr>
                <p:nvPr/>
              </p:nvSpPr>
              <p:spPr bwMode="auto">
                <a:xfrm>
                  <a:off x="0" y="0"/>
                  <a:ext cx="617" cy="186"/>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grpSp>
          <p:grpSp>
            <p:nvGrpSpPr>
              <p:cNvPr id="94219" name="Group 18"/>
              <p:cNvGrpSpPr/>
              <p:nvPr/>
            </p:nvGrpSpPr>
            <p:grpSpPr bwMode="auto">
              <a:xfrm>
                <a:off x="2162" y="0"/>
                <a:ext cx="655" cy="209"/>
                <a:chOff x="0" y="0"/>
                <a:chExt cx="655" cy="209"/>
              </a:xfrm>
            </p:grpSpPr>
            <p:sp>
              <p:nvSpPr>
                <p:cNvPr id="94268" name="Rectangle 19"/>
                <p:cNvSpPr>
                  <a:spLocks noChangeArrowheads="1"/>
                </p:cNvSpPr>
                <p:nvPr/>
              </p:nvSpPr>
              <p:spPr bwMode="auto">
                <a:xfrm>
                  <a:off x="43" y="0"/>
                  <a:ext cx="569"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tabLst>
                      <a:tab pos="266700" algn="r"/>
                      <a:tab pos="5292725" algn="r"/>
                    </a:tabLst>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tabLst>
                      <a:tab pos="266700" algn="r"/>
                      <a:tab pos="5292725" algn="r"/>
                    </a:tabLst>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400"/>
                    <a:t>  &lt;=</a:t>
                  </a:r>
                  <a:endParaRPr lang="en-US" altLang="zh-CN" sz="2400"/>
                </a:p>
              </p:txBody>
            </p:sp>
            <p:sp>
              <p:nvSpPr>
                <p:cNvPr id="94269" name="Rectangle 20"/>
                <p:cNvSpPr>
                  <a:spLocks noChangeArrowheads="1"/>
                </p:cNvSpPr>
                <p:nvPr/>
              </p:nvSpPr>
              <p:spPr bwMode="auto">
                <a:xfrm>
                  <a:off x="0" y="0"/>
                  <a:ext cx="655" cy="186"/>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grpSp>
          <p:grpSp>
            <p:nvGrpSpPr>
              <p:cNvPr id="94220" name="Group 21"/>
              <p:cNvGrpSpPr/>
              <p:nvPr/>
            </p:nvGrpSpPr>
            <p:grpSpPr bwMode="auto">
              <a:xfrm>
                <a:off x="2817" y="0"/>
                <a:ext cx="587" cy="209"/>
                <a:chOff x="0" y="0"/>
                <a:chExt cx="587" cy="209"/>
              </a:xfrm>
            </p:grpSpPr>
            <p:sp>
              <p:nvSpPr>
                <p:cNvPr id="94266" name="Rectangle 22"/>
                <p:cNvSpPr>
                  <a:spLocks noChangeArrowheads="1"/>
                </p:cNvSpPr>
                <p:nvPr/>
              </p:nvSpPr>
              <p:spPr bwMode="auto">
                <a:xfrm>
                  <a:off x="43" y="0"/>
                  <a:ext cx="501"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tabLst>
                      <a:tab pos="266700" algn="r"/>
                      <a:tab pos="5292725" algn="r"/>
                    </a:tabLst>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tabLst>
                      <a:tab pos="266700" algn="r"/>
                      <a:tab pos="5292725" algn="r"/>
                    </a:tabLst>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400"/>
                    <a:t>  &gt;</a:t>
                  </a:r>
                  <a:endParaRPr lang="en-US" altLang="zh-CN" sz="2400"/>
                </a:p>
              </p:txBody>
            </p:sp>
            <p:sp>
              <p:nvSpPr>
                <p:cNvPr id="94267" name="Rectangle 23"/>
                <p:cNvSpPr>
                  <a:spLocks noChangeArrowheads="1"/>
                </p:cNvSpPr>
                <p:nvPr/>
              </p:nvSpPr>
              <p:spPr bwMode="auto">
                <a:xfrm>
                  <a:off x="0" y="0"/>
                  <a:ext cx="587" cy="186"/>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grpSp>
          <p:grpSp>
            <p:nvGrpSpPr>
              <p:cNvPr id="94221" name="Group 24"/>
              <p:cNvGrpSpPr/>
              <p:nvPr/>
            </p:nvGrpSpPr>
            <p:grpSpPr bwMode="auto">
              <a:xfrm>
                <a:off x="3404" y="0"/>
                <a:ext cx="655" cy="186"/>
                <a:chOff x="0" y="0"/>
                <a:chExt cx="655" cy="186"/>
              </a:xfrm>
            </p:grpSpPr>
            <p:sp>
              <p:nvSpPr>
                <p:cNvPr id="94264" name="Rectangle 25"/>
                <p:cNvSpPr>
                  <a:spLocks noChangeArrowheads="1"/>
                </p:cNvSpPr>
                <p:nvPr/>
              </p:nvSpPr>
              <p:spPr bwMode="auto">
                <a:xfrm>
                  <a:off x="43" y="0"/>
                  <a:ext cx="5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tabLst>
                      <a:tab pos="266700" algn="r"/>
                      <a:tab pos="5292725" algn="r"/>
                    </a:tabLst>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tabLst>
                      <a:tab pos="266700" algn="r"/>
                      <a:tab pos="5292725" algn="r"/>
                    </a:tabLst>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tabLst>
                      <a:tab pos="266700" algn="r"/>
                      <a:tab pos="5292725" algn="r"/>
                    </a:tabLst>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400"/>
                    <a:t>  &gt;=</a:t>
                  </a:r>
                  <a:endParaRPr lang="en-US" altLang="zh-CN" sz="2400"/>
                </a:p>
              </p:txBody>
            </p:sp>
            <p:sp>
              <p:nvSpPr>
                <p:cNvPr id="94265" name="Rectangle 26"/>
                <p:cNvSpPr>
                  <a:spLocks noChangeArrowheads="1"/>
                </p:cNvSpPr>
                <p:nvPr/>
              </p:nvSpPr>
              <p:spPr bwMode="auto">
                <a:xfrm>
                  <a:off x="0" y="0"/>
                  <a:ext cx="655" cy="186"/>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grpSp>
          <p:grpSp>
            <p:nvGrpSpPr>
              <p:cNvPr id="94222" name="Group 27"/>
              <p:cNvGrpSpPr/>
              <p:nvPr/>
            </p:nvGrpSpPr>
            <p:grpSpPr bwMode="auto">
              <a:xfrm>
                <a:off x="0" y="432"/>
                <a:ext cx="493" cy="211"/>
                <a:chOff x="0" y="0"/>
                <a:chExt cx="493" cy="211"/>
              </a:xfrm>
            </p:grpSpPr>
            <p:sp>
              <p:nvSpPr>
                <p:cNvPr id="94262" name="Rectangle 28"/>
                <p:cNvSpPr>
                  <a:spLocks noChangeArrowheads="1"/>
                </p:cNvSpPr>
                <p:nvPr/>
              </p:nvSpPr>
              <p:spPr bwMode="auto">
                <a:xfrm>
                  <a:off x="44" y="2"/>
                  <a:ext cx="40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400"/>
                    <a:t>ANY</a:t>
                  </a:r>
                  <a:endParaRPr lang="en-US" altLang="zh-CN" sz="2400"/>
                </a:p>
              </p:txBody>
            </p:sp>
            <p:sp>
              <p:nvSpPr>
                <p:cNvPr id="94263" name="Rectangle 29"/>
                <p:cNvSpPr>
                  <a:spLocks noChangeArrowheads="1"/>
                </p:cNvSpPr>
                <p:nvPr/>
              </p:nvSpPr>
              <p:spPr bwMode="auto">
                <a:xfrm>
                  <a:off x="0" y="0"/>
                  <a:ext cx="493" cy="18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grpSp>
          <p:grpSp>
            <p:nvGrpSpPr>
              <p:cNvPr id="94223" name="Group 30"/>
              <p:cNvGrpSpPr/>
              <p:nvPr/>
            </p:nvGrpSpPr>
            <p:grpSpPr bwMode="auto">
              <a:xfrm>
                <a:off x="493" y="432"/>
                <a:ext cx="396" cy="211"/>
                <a:chOff x="0" y="0"/>
                <a:chExt cx="396" cy="211"/>
              </a:xfrm>
            </p:grpSpPr>
            <p:sp>
              <p:nvSpPr>
                <p:cNvPr id="94260" name="Rectangle 31"/>
                <p:cNvSpPr>
                  <a:spLocks noChangeArrowheads="1"/>
                </p:cNvSpPr>
                <p:nvPr/>
              </p:nvSpPr>
              <p:spPr bwMode="auto">
                <a:xfrm>
                  <a:off x="43" y="2"/>
                  <a:ext cx="31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400"/>
                    <a:t> </a:t>
                  </a:r>
                  <a:r>
                    <a:rPr lang="en-US" altLang="zh-CN" sz="2400"/>
                    <a:t> IN</a:t>
                  </a:r>
                  <a:endParaRPr lang="en-US" altLang="zh-CN" sz="2400"/>
                </a:p>
              </p:txBody>
            </p:sp>
            <p:sp>
              <p:nvSpPr>
                <p:cNvPr id="94261" name="Rectangle 32"/>
                <p:cNvSpPr>
                  <a:spLocks noChangeArrowheads="1"/>
                </p:cNvSpPr>
                <p:nvPr/>
              </p:nvSpPr>
              <p:spPr bwMode="auto">
                <a:xfrm>
                  <a:off x="0" y="0"/>
                  <a:ext cx="396" cy="18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grpSp>
          <p:grpSp>
            <p:nvGrpSpPr>
              <p:cNvPr id="94224" name="Group 33"/>
              <p:cNvGrpSpPr/>
              <p:nvPr/>
            </p:nvGrpSpPr>
            <p:grpSpPr bwMode="auto">
              <a:xfrm>
                <a:off x="889" y="432"/>
                <a:ext cx="656" cy="211"/>
                <a:chOff x="0" y="0"/>
                <a:chExt cx="656" cy="211"/>
              </a:xfrm>
            </p:grpSpPr>
            <p:sp>
              <p:nvSpPr>
                <p:cNvPr id="94258" name="Rectangle 34"/>
                <p:cNvSpPr>
                  <a:spLocks noChangeArrowheads="1"/>
                </p:cNvSpPr>
                <p:nvPr/>
              </p:nvSpPr>
              <p:spPr bwMode="auto">
                <a:xfrm>
                  <a:off x="45" y="2"/>
                  <a:ext cx="568"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400"/>
                    <a:t>    </a:t>
                  </a:r>
                  <a:r>
                    <a:rPr lang="en-US" altLang="zh-CN" sz="2400"/>
                    <a:t>--</a:t>
                  </a:r>
                  <a:endParaRPr lang="en-US" altLang="zh-CN" sz="2400"/>
                </a:p>
              </p:txBody>
            </p:sp>
            <p:sp>
              <p:nvSpPr>
                <p:cNvPr id="94259" name="Rectangle 35"/>
                <p:cNvSpPr>
                  <a:spLocks noChangeArrowheads="1"/>
                </p:cNvSpPr>
                <p:nvPr/>
              </p:nvSpPr>
              <p:spPr bwMode="auto">
                <a:xfrm>
                  <a:off x="0" y="0"/>
                  <a:ext cx="656" cy="18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grpSp>
          <p:grpSp>
            <p:nvGrpSpPr>
              <p:cNvPr id="94225" name="Group 36"/>
              <p:cNvGrpSpPr/>
              <p:nvPr/>
            </p:nvGrpSpPr>
            <p:grpSpPr bwMode="auto">
              <a:xfrm>
                <a:off x="1545" y="432"/>
                <a:ext cx="617" cy="186"/>
                <a:chOff x="0" y="0"/>
                <a:chExt cx="617" cy="186"/>
              </a:xfrm>
            </p:grpSpPr>
            <p:sp>
              <p:nvSpPr>
                <p:cNvPr id="94256" name="Rectangle 37"/>
                <p:cNvSpPr>
                  <a:spLocks noChangeArrowheads="1"/>
                </p:cNvSpPr>
                <p:nvPr/>
              </p:nvSpPr>
              <p:spPr bwMode="auto">
                <a:xfrm>
                  <a:off x="43" y="2"/>
                  <a:ext cx="5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400"/>
                    <a:t> </a:t>
                  </a:r>
                  <a:r>
                    <a:rPr lang="en-US" altLang="zh-CN" sz="2400"/>
                    <a:t>&lt;MAX</a:t>
                  </a:r>
                  <a:endParaRPr lang="en-US" altLang="zh-CN" sz="2400"/>
                </a:p>
              </p:txBody>
            </p:sp>
            <p:sp>
              <p:nvSpPr>
                <p:cNvPr id="94257" name="Rectangle 38"/>
                <p:cNvSpPr>
                  <a:spLocks noChangeArrowheads="1"/>
                </p:cNvSpPr>
                <p:nvPr/>
              </p:nvSpPr>
              <p:spPr bwMode="auto">
                <a:xfrm>
                  <a:off x="0" y="0"/>
                  <a:ext cx="617" cy="186"/>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grpSp>
          <p:grpSp>
            <p:nvGrpSpPr>
              <p:cNvPr id="94226" name="Group 39"/>
              <p:cNvGrpSpPr/>
              <p:nvPr/>
            </p:nvGrpSpPr>
            <p:grpSpPr bwMode="auto">
              <a:xfrm>
                <a:off x="2162" y="432"/>
                <a:ext cx="655" cy="186"/>
                <a:chOff x="0" y="0"/>
                <a:chExt cx="655" cy="186"/>
              </a:xfrm>
            </p:grpSpPr>
            <p:sp>
              <p:nvSpPr>
                <p:cNvPr id="94254" name="Rectangle 40"/>
                <p:cNvSpPr>
                  <a:spLocks noChangeArrowheads="1"/>
                </p:cNvSpPr>
                <p:nvPr/>
              </p:nvSpPr>
              <p:spPr bwMode="auto">
                <a:xfrm>
                  <a:off x="43" y="2"/>
                  <a:ext cx="56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400"/>
                    <a:t>&lt;=MAX</a:t>
                  </a:r>
                  <a:endParaRPr lang="en-US" altLang="zh-CN" sz="2400"/>
                </a:p>
              </p:txBody>
            </p:sp>
            <p:sp>
              <p:nvSpPr>
                <p:cNvPr id="94255" name="Rectangle 41"/>
                <p:cNvSpPr>
                  <a:spLocks noChangeArrowheads="1"/>
                </p:cNvSpPr>
                <p:nvPr/>
              </p:nvSpPr>
              <p:spPr bwMode="auto">
                <a:xfrm>
                  <a:off x="0" y="0"/>
                  <a:ext cx="655" cy="186"/>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grpSp>
          <p:grpSp>
            <p:nvGrpSpPr>
              <p:cNvPr id="94227" name="Group 42"/>
              <p:cNvGrpSpPr/>
              <p:nvPr/>
            </p:nvGrpSpPr>
            <p:grpSpPr bwMode="auto">
              <a:xfrm>
                <a:off x="2817" y="432"/>
                <a:ext cx="587" cy="211"/>
                <a:chOff x="0" y="0"/>
                <a:chExt cx="587" cy="211"/>
              </a:xfrm>
            </p:grpSpPr>
            <p:sp>
              <p:nvSpPr>
                <p:cNvPr id="94252" name="Rectangle 43"/>
                <p:cNvSpPr>
                  <a:spLocks noChangeArrowheads="1"/>
                </p:cNvSpPr>
                <p:nvPr/>
              </p:nvSpPr>
              <p:spPr bwMode="auto">
                <a:xfrm>
                  <a:off x="43" y="2"/>
                  <a:ext cx="501"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400"/>
                    <a:t>&gt;MIN</a:t>
                  </a:r>
                  <a:endParaRPr lang="en-US" altLang="zh-CN" sz="2400"/>
                </a:p>
              </p:txBody>
            </p:sp>
            <p:sp>
              <p:nvSpPr>
                <p:cNvPr id="94253" name="Rectangle 44"/>
                <p:cNvSpPr>
                  <a:spLocks noChangeArrowheads="1"/>
                </p:cNvSpPr>
                <p:nvPr/>
              </p:nvSpPr>
              <p:spPr bwMode="auto">
                <a:xfrm>
                  <a:off x="0" y="0"/>
                  <a:ext cx="587" cy="18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grpSp>
          <p:grpSp>
            <p:nvGrpSpPr>
              <p:cNvPr id="94228" name="Group 45"/>
              <p:cNvGrpSpPr/>
              <p:nvPr/>
            </p:nvGrpSpPr>
            <p:grpSpPr bwMode="auto">
              <a:xfrm>
                <a:off x="3404" y="432"/>
                <a:ext cx="655" cy="211"/>
                <a:chOff x="0" y="0"/>
                <a:chExt cx="655" cy="211"/>
              </a:xfrm>
            </p:grpSpPr>
            <p:sp>
              <p:nvSpPr>
                <p:cNvPr id="94250" name="Rectangle 46"/>
                <p:cNvSpPr>
                  <a:spLocks noChangeArrowheads="1"/>
                </p:cNvSpPr>
                <p:nvPr/>
              </p:nvSpPr>
              <p:spPr bwMode="auto">
                <a:xfrm>
                  <a:off x="43" y="2"/>
                  <a:ext cx="568"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400"/>
                    <a:t>&gt;= MIN</a:t>
                  </a:r>
                  <a:endParaRPr lang="en-US" altLang="zh-CN" sz="2400"/>
                </a:p>
              </p:txBody>
            </p:sp>
            <p:sp>
              <p:nvSpPr>
                <p:cNvPr id="94251" name="Rectangle 47"/>
                <p:cNvSpPr>
                  <a:spLocks noChangeArrowheads="1"/>
                </p:cNvSpPr>
                <p:nvPr/>
              </p:nvSpPr>
              <p:spPr bwMode="auto">
                <a:xfrm>
                  <a:off x="0" y="0"/>
                  <a:ext cx="655" cy="188"/>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grpSp>
          <p:grpSp>
            <p:nvGrpSpPr>
              <p:cNvPr id="94229" name="Group 48"/>
              <p:cNvGrpSpPr/>
              <p:nvPr/>
            </p:nvGrpSpPr>
            <p:grpSpPr bwMode="auto">
              <a:xfrm>
                <a:off x="0" y="864"/>
                <a:ext cx="493" cy="209"/>
                <a:chOff x="0" y="0"/>
                <a:chExt cx="493" cy="209"/>
              </a:xfrm>
            </p:grpSpPr>
            <p:sp>
              <p:nvSpPr>
                <p:cNvPr id="94248" name="Rectangle 49"/>
                <p:cNvSpPr>
                  <a:spLocks noChangeArrowheads="1"/>
                </p:cNvSpPr>
                <p:nvPr/>
              </p:nvSpPr>
              <p:spPr bwMode="auto">
                <a:xfrm>
                  <a:off x="44" y="0"/>
                  <a:ext cx="40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400"/>
                    <a:t>ALL</a:t>
                  </a:r>
                  <a:endParaRPr lang="en-US" altLang="zh-CN" sz="2400"/>
                </a:p>
              </p:txBody>
            </p:sp>
            <p:sp>
              <p:nvSpPr>
                <p:cNvPr id="94249" name="Rectangle 50"/>
                <p:cNvSpPr>
                  <a:spLocks noChangeArrowheads="1"/>
                </p:cNvSpPr>
                <p:nvPr/>
              </p:nvSpPr>
              <p:spPr bwMode="auto">
                <a:xfrm>
                  <a:off x="0" y="0"/>
                  <a:ext cx="493" cy="186"/>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grpSp>
          <p:grpSp>
            <p:nvGrpSpPr>
              <p:cNvPr id="94230" name="Group 51"/>
              <p:cNvGrpSpPr/>
              <p:nvPr/>
            </p:nvGrpSpPr>
            <p:grpSpPr bwMode="auto">
              <a:xfrm>
                <a:off x="493" y="864"/>
                <a:ext cx="396" cy="209"/>
                <a:chOff x="0" y="0"/>
                <a:chExt cx="396" cy="209"/>
              </a:xfrm>
            </p:grpSpPr>
            <p:sp>
              <p:nvSpPr>
                <p:cNvPr id="94246" name="Rectangle 52"/>
                <p:cNvSpPr>
                  <a:spLocks noChangeArrowheads="1"/>
                </p:cNvSpPr>
                <p:nvPr/>
              </p:nvSpPr>
              <p:spPr bwMode="auto">
                <a:xfrm>
                  <a:off x="43" y="0"/>
                  <a:ext cx="31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400"/>
                    <a:t>  --</a:t>
                  </a:r>
                  <a:endParaRPr lang="en-US" altLang="zh-CN" sz="2400"/>
                </a:p>
              </p:txBody>
            </p:sp>
            <p:sp>
              <p:nvSpPr>
                <p:cNvPr id="94247" name="Rectangle 53"/>
                <p:cNvSpPr>
                  <a:spLocks noChangeArrowheads="1"/>
                </p:cNvSpPr>
                <p:nvPr/>
              </p:nvSpPr>
              <p:spPr bwMode="auto">
                <a:xfrm>
                  <a:off x="0" y="0"/>
                  <a:ext cx="396" cy="186"/>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grpSp>
          <p:grpSp>
            <p:nvGrpSpPr>
              <p:cNvPr id="94231" name="Group 54"/>
              <p:cNvGrpSpPr/>
              <p:nvPr/>
            </p:nvGrpSpPr>
            <p:grpSpPr bwMode="auto">
              <a:xfrm>
                <a:off x="889" y="864"/>
                <a:ext cx="656" cy="186"/>
                <a:chOff x="0" y="0"/>
                <a:chExt cx="656" cy="186"/>
              </a:xfrm>
            </p:grpSpPr>
            <p:sp>
              <p:nvSpPr>
                <p:cNvPr id="94244" name="Rectangle 55"/>
                <p:cNvSpPr>
                  <a:spLocks noChangeArrowheads="1"/>
                </p:cNvSpPr>
                <p:nvPr/>
              </p:nvSpPr>
              <p:spPr bwMode="auto">
                <a:xfrm>
                  <a:off x="45" y="0"/>
                  <a:ext cx="5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400"/>
                    <a:t> </a:t>
                  </a:r>
                  <a:r>
                    <a:rPr lang="en-US" altLang="zh-CN" sz="2400"/>
                    <a:t>NOT IN</a:t>
                  </a:r>
                  <a:endParaRPr lang="en-US" altLang="zh-CN" sz="2400"/>
                </a:p>
              </p:txBody>
            </p:sp>
            <p:sp>
              <p:nvSpPr>
                <p:cNvPr id="94245" name="Rectangle 56"/>
                <p:cNvSpPr>
                  <a:spLocks noChangeArrowheads="1"/>
                </p:cNvSpPr>
                <p:nvPr/>
              </p:nvSpPr>
              <p:spPr bwMode="auto">
                <a:xfrm>
                  <a:off x="0" y="0"/>
                  <a:ext cx="656" cy="186"/>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grpSp>
          <p:grpSp>
            <p:nvGrpSpPr>
              <p:cNvPr id="94232" name="Group 57"/>
              <p:cNvGrpSpPr/>
              <p:nvPr/>
            </p:nvGrpSpPr>
            <p:grpSpPr bwMode="auto">
              <a:xfrm>
                <a:off x="1545" y="864"/>
                <a:ext cx="617" cy="186"/>
                <a:chOff x="0" y="0"/>
                <a:chExt cx="617" cy="186"/>
              </a:xfrm>
            </p:grpSpPr>
            <p:sp>
              <p:nvSpPr>
                <p:cNvPr id="94242" name="Rectangle 58"/>
                <p:cNvSpPr>
                  <a:spLocks noChangeArrowheads="1"/>
                </p:cNvSpPr>
                <p:nvPr/>
              </p:nvSpPr>
              <p:spPr bwMode="auto">
                <a:xfrm>
                  <a:off x="43" y="0"/>
                  <a:ext cx="5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400"/>
                    <a:t> &lt;</a:t>
                  </a:r>
                  <a:r>
                    <a:rPr lang="en-US" altLang="zh-CN" sz="2400"/>
                    <a:t>MIN</a:t>
                  </a:r>
                  <a:endParaRPr lang="en-US" altLang="zh-CN" sz="2400"/>
                </a:p>
              </p:txBody>
            </p:sp>
            <p:sp>
              <p:nvSpPr>
                <p:cNvPr id="94243" name="Rectangle 59"/>
                <p:cNvSpPr>
                  <a:spLocks noChangeArrowheads="1"/>
                </p:cNvSpPr>
                <p:nvPr/>
              </p:nvSpPr>
              <p:spPr bwMode="auto">
                <a:xfrm>
                  <a:off x="0" y="0"/>
                  <a:ext cx="617" cy="186"/>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grpSp>
          <p:grpSp>
            <p:nvGrpSpPr>
              <p:cNvPr id="94233" name="Group 60"/>
              <p:cNvGrpSpPr/>
              <p:nvPr/>
            </p:nvGrpSpPr>
            <p:grpSpPr bwMode="auto">
              <a:xfrm>
                <a:off x="2162" y="864"/>
                <a:ext cx="655" cy="209"/>
                <a:chOff x="0" y="0"/>
                <a:chExt cx="655" cy="209"/>
              </a:xfrm>
            </p:grpSpPr>
            <p:sp>
              <p:nvSpPr>
                <p:cNvPr id="94240" name="Rectangle 61"/>
                <p:cNvSpPr>
                  <a:spLocks noChangeArrowheads="1"/>
                </p:cNvSpPr>
                <p:nvPr/>
              </p:nvSpPr>
              <p:spPr bwMode="auto">
                <a:xfrm>
                  <a:off x="43" y="0"/>
                  <a:ext cx="569"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400"/>
                    <a:t>&lt;= MIN</a:t>
                  </a:r>
                  <a:endParaRPr lang="en-US" altLang="zh-CN" sz="2400"/>
                </a:p>
              </p:txBody>
            </p:sp>
            <p:sp>
              <p:nvSpPr>
                <p:cNvPr id="94241" name="Rectangle 62"/>
                <p:cNvSpPr>
                  <a:spLocks noChangeArrowheads="1"/>
                </p:cNvSpPr>
                <p:nvPr/>
              </p:nvSpPr>
              <p:spPr bwMode="auto">
                <a:xfrm>
                  <a:off x="0" y="0"/>
                  <a:ext cx="655" cy="186"/>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grpSp>
          <p:grpSp>
            <p:nvGrpSpPr>
              <p:cNvPr id="94234" name="Group 63"/>
              <p:cNvGrpSpPr/>
              <p:nvPr/>
            </p:nvGrpSpPr>
            <p:grpSpPr bwMode="auto">
              <a:xfrm>
                <a:off x="2817" y="864"/>
                <a:ext cx="587" cy="209"/>
                <a:chOff x="0" y="0"/>
                <a:chExt cx="587" cy="209"/>
              </a:xfrm>
            </p:grpSpPr>
            <p:sp>
              <p:nvSpPr>
                <p:cNvPr id="94238" name="Rectangle 64"/>
                <p:cNvSpPr>
                  <a:spLocks noChangeArrowheads="1"/>
                </p:cNvSpPr>
                <p:nvPr/>
              </p:nvSpPr>
              <p:spPr bwMode="auto">
                <a:xfrm>
                  <a:off x="43" y="0"/>
                  <a:ext cx="501"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400"/>
                    <a:t>&gt;MAX</a:t>
                  </a:r>
                  <a:endParaRPr lang="en-US" altLang="zh-CN" sz="2400"/>
                </a:p>
              </p:txBody>
            </p:sp>
            <p:sp>
              <p:nvSpPr>
                <p:cNvPr id="94239" name="Rectangle 65"/>
                <p:cNvSpPr>
                  <a:spLocks noChangeArrowheads="1"/>
                </p:cNvSpPr>
                <p:nvPr/>
              </p:nvSpPr>
              <p:spPr bwMode="auto">
                <a:xfrm>
                  <a:off x="0" y="0"/>
                  <a:ext cx="587" cy="209"/>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grpSp>
          <p:grpSp>
            <p:nvGrpSpPr>
              <p:cNvPr id="94235" name="Group 66"/>
              <p:cNvGrpSpPr/>
              <p:nvPr/>
            </p:nvGrpSpPr>
            <p:grpSpPr bwMode="auto">
              <a:xfrm>
                <a:off x="3404" y="864"/>
                <a:ext cx="655" cy="186"/>
                <a:chOff x="0" y="0"/>
                <a:chExt cx="655" cy="186"/>
              </a:xfrm>
            </p:grpSpPr>
            <p:sp>
              <p:nvSpPr>
                <p:cNvPr id="94236" name="Rectangle 67"/>
                <p:cNvSpPr>
                  <a:spLocks noChangeArrowheads="1"/>
                </p:cNvSpPr>
                <p:nvPr/>
              </p:nvSpPr>
              <p:spPr bwMode="auto">
                <a:xfrm>
                  <a:off x="43" y="0"/>
                  <a:ext cx="56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400"/>
                    <a:t>&gt;= MAX</a:t>
                  </a:r>
                  <a:endParaRPr lang="en-US" altLang="zh-CN" sz="2400"/>
                </a:p>
              </p:txBody>
            </p:sp>
            <p:sp>
              <p:nvSpPr>
                <p:cNvPr id="94237" name="Rectangle 68"/>
                <p:cNvSpPr>
                  <a:spLocks noChangeArrowheads="1"/>
                </p:cNvSpPr>
                <p:nvPr/>
              </p:nvSpPr>
              <p:spPr bwMode="auto">
                <a:xfrm>
                  <a:off x="0" y="0"/>
                  <a:ext cx="655" cy="186"/>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grpSp>
        </p:grpSp>
        <p:sp>
          <p:nvSpPr>
            <p:cNvPr id="94214" name="Rectangle 69"/>
            <p:cNvSpPr>
              <a:spLocks noChangeArrowheads="1"/>
            </p:cNvSpPr>
            <p:nvPr/>
          </p:nvSpPr>
          <p:spPr bwMode="auto">
            <a:xfrm>
              <a:off x="0" y="0"/>
              <a:ext cx="4065" cy="209"/>
            </a:xfrm>
            <a:prstGeom prst="rect">
              <a:avLst/>
            </a:prstGeom>
            <a:noFill/>
            <a:ln w="11112">
              <a:solidFill>
                <a:srgbClr val="A0A0A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400" b="0"/>
            </a:p>
          </p:txBody>
        </p:sp>
      </p:gr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p:txBody>
          <a:bodyPr/>
          <a:lstStyle/>
          <a:p>
            <a:pPr eaLnBrk="1" hangingPunct="1"/>
            <a:r>
              <a:rPr lang="en-US" altLang="zh-CN" sz="3600">
                <a:solidFill>
                  <a:schemeClr val="accent6"/>
                </a:solidFill>
              </a:rPr>
              <a:t>3.3.3  </a:t>
            </a:r>
            <a:r>
              <a:rPr lang="zh-CN" altLang="en-US" sz="3600">
                <a:solidFill>
                  <a:schemeClr val="accent6"/>
                </a:solidFill>
              </a:rPr>
              <a:t>嵌套查询</a:t>
            </a:r>
            <a:endParaRPr lang="zh-CN" altLang="en-US" sz="3600">
              <a:solidFill>
                <a:schemeClr val="accent6"/>
              </a:solidFill>
            </a:endParaRPr>
          </a:p>
        </p:txBody>
      </p:sp>
      <p:sp>
        <p:nvSpPr>
          <p:cNvPr id="95235" name="Rectangle 3"/>
          <p:cNvSpPr>
            <a:spLocks noGrp="1" noChangeArrowheads="1"/>
          </p:cNvSpPr>
          <p:nvPr>
            <p:ph type="body" idx="4294967295"/>
          </p:nvPr>
        </p:nvSpPr>
        <p:spPr>
          <a:xfrm>
            <a:off x="106680" y="864235"/>
            <a:ext cx="12085320" cy="5535295"/>
          </a:xfrm>
          <a:solidFill>
            <a:schemeClr val="bg1"/>
          </a:solidFill>
        </p:spPr>
        <p:txBody>
          <a:bodyPr/>
          <a:lstStyle/>
          <a:p>
            <a:pPr eaLnBrk="1" hangingPunct="1">
              <a:lnSpc>
                <a:spcPct val="150000"/>
              </a:lnSpc>
              <a:buFont typeface="Wingdings" panose="05000000000000000000" pitchFamily="2" charset="2"/>
              <a:buNone/>
            </a:pPr>
            <a:r>
              <a:rPr lang="en-US" altLang="zh-CN" sz="3200"/>
              <a:t>  1.</a:t>
            </a:r>
            <a:r>
              <a:rPr lang="zh-CN" altLang="en-US" sz="3200"/>
              <a:t>带有</a:t>
            </a:r>
            <a:r>
              <a:rPr lang="en-US" altLang="zh-CN" sz="3200"/>
              <a:t>IN</a:t>
            </a:r>
            <a:r>
              <a:rPr lang="zh-CN" altLang="en-US" sz="3200"/>
              <a:t>谓词的子查询 </a:t>
            </a:r>
            <a:endParaRPr lang="zh-CN" altLang="en-US" sz="3200"/>
          </a:p>
          <a:p>
            <a:pPr eaLnBrk="1" hangingPunct="1">
              <a:lnSpc>
                <a:spcPct val="150000"/>
              </a:lnSpc>
              <a:buFont typeface="Wingdings" panose="05000000000000000000" pitchFamily="2" charset="2"/>
              <a:buNone/>
            </a:pPr>
            <a:r>
              <a:rPr lang="zh-CN" altLang="en-US" sz="3200"/>
              <a:t>  </a:t>
            </a:r>
            <a:r>
              <a:rPr lang="en-US" altLang="zh-CN" sz="3200"/>
              <a:t>2.</a:t>
            </a:r>
            <a:r>
              <a:rPr lang="zh-CN" altLang="en-US" sz="3200"/>
              <a:t>带有比较运算符的子查询</a:t>
            </a:r>
            <a:endParaRPr lang="zh-CN" altLang="en-US" sz="3200"/>
          </a:p>
          <a:p>
            <a:pPr eaLnBrk="1" hangingPunct="1">
              <a:lnSpc>
                <a:spcPct val="150000"/>
              </a:lnSpc>
              <a:buFont typeface="Wingdings" panose="05000000000000000000" pitchFamily="2" charset="2"/>
              <a:buNone/>
            </a:pPr>
            <a:r>
              <a:rPr lang="zh-CN" altLang="en-US" sz="3200"/>
              <a:t>  </a:t>
            </a:r>
            <a:r>
              <a:rPr lang="en-US" altLang="zh-CN" sz="3200"/>
              <a:t>3.</a:t>
            </a:r>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a:t>
            </a:r>
            <a:endParaRPr lang="zh-CN" altLang="en-US" sz="3200"/>
          </a:p>
          <a:p>
            <a:pPr eaLnBrk="1" hangingPunct="1">
              <a:lnSpc>
                <a:spcPct val="150000"/>
              </a:lnSpc>
              <a:buFont typeface="Wingdings" panose="05000000000000000000" pitchFamily="2" charset="2"/>
              <a:buNone/>
            </a:pPr>
            <a:r>
              <a:rPr lang="zh-CN" altLang="en-US" sz="3200">
                <a:solidFill>
                  <a:srgbClr val="7030A0"/>
                </a:solidFill>
              </a:rPr>
              <a:t>  </a:t>
            </a:r>
            <a:r>
              <a:rPr lang="en-US" altLang="zh-CN" sz="3200">
                <a:solidFill>
                  <a:srgbClr val="7030A0"/>
                </a:solidFill>
              </a:rPr>
              <a:t>4.</a:t>
            </a:r>
            <a:r>
              <a:rPr lang="zh-CN" altLang="en-US" sz="3200">
                <a:solidFill>
                  <a:srgbClr val="7030A0"/>
                </a:solidFill>
              </a:rPr>
              <a:t>带有</a:t>
            </a:r>
            <a:r>
              <a:rPr lang="en-US" altLang="zh-CN" sz="3200">
                <a:solidFill>
                  <a:srgbClr val="7030A0"/>
                </a:solidFill>
              </a:rPr>
              <a:t>EXISTS</a:t>
            </a:r>
            <a:r>
              <a:rPr lang="zh-CN" altLang="en-US" sz="3200">
                <a:solidFill>
                  <a:srgbClr val="7030A0"/>
                </a:solidFill>
              </a:rPr>
              <a:t>谓词的子查询</a:t>
            </a:r>
            <a:endParaRPr lang="zh-CN" altLang="en-US" sz="3200">
              <a:solidFill>
                <a:srgbClr val="7030A0"/>
              </a:solidFill>
            </a:endParaRPr>
          </a:p>
          <a:p>
            <a:pPr eaLnBrk="1" hangingPunct="1">
              <a:lnSpc>
                <a:spcPct val="130000"/>
              </a:lnSpc>
              <a:buFont typeface="Wingdings" panose="05000000000000000000" pitchFamily="2" charset="2"/>
              <a:buNone/>
            </a:pPr>
            <a:endParaRPr lang="en-US" altLang="zh-CN" sz="32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p:txBody>
          <a:bodyPr/>
          <a:lstStyle/>
          <a:p>
            <a:pPr eaLnBrk="1" hangingPunct="1"/>
            <a:r>
              <a:rPr lang="zh-CN" altLang="en-US" sz="3600">
                <a:solidFill>
                  <a:schemeClr val="accent6"/>
                </a:solidFill>
              </a:rPr>
              <a:t>带有</a:t>
            </a:r>
            <a:r>
              <a:rPr lang="en-US" altLang="zh-CN" sz="3600">
                <a:solidFill>
                  <a:schemeClr val="accent6"/>
                </a:solidFill>
              </a:rPr>
              <a:t>EXISTS</a:t>
            </a:r>
            <a:r>
              <a:rPr lang="zh-CN" altLang="en-US" sz="3600">
                <a:solidFill>
                  <a:schemeClr val="accent6"/>
                </a:solidFill>
              </a:rPr>
              <a:t>谓词的子查询</a:t>
            </a:r>
            <a:endParaRPr lang="zh-CN" altLang="en-US" sz="3600">
              <a:solidFill>
                <a:schemeClr val="accent6"/>
              </a:solidFill>
            </a:endParaRPr>
          </a:p>
        </p:txBody>
      </p:sp>
      <p:sp>
        <p:nvSpPr>
          <p:cNvPr id="96259" name="Rectangle 3"/>
          <p:cNvSpPr>
            <a:spLocks noGrp="1" noChangeArrowheads="1"/>
          </p:cNvSpPr>
          <p:nvPr>
            <p:ph type="body" idx="4294967295"/>
          </p:nvPr>
        </p:nvSpPr>
        <p:spPr>
          <a:xfrm>
            <a:off x="38100" y="809625"/>
            <a:ext cx="11853545" cy="5584825"/>
          </a:xfrm>
          <a:solidFill>
            <a:schemeClr val="bg1"/>
          </a:solidFill>
        </p:spPr>
        <p:txBody>
          <a:bodyPr/>
          <a:lstStyle/>
          <a:p>
            <a:pPr eaLnBrk="1" hangingPunct="1">
              <a:lnSpc>
                <a:spcPct val="120000"/>
              </a:lnSpc>
            </a:pPr>
            <a:r>
              <a:rPr lang="en-US" altLang="zh-CN" sz="3200" dirty="0"/>
              <a:t> EXISTS</a:t>
            </a:r>
            <a:r>
              <a:rPr lang="zh-CN" altLang="en-US" sz="3200" dirty="0"/>
              <a:t>谓词</a:t>
            </a:r>
            <a:endParaRPr lang="zh-CN" altLang="en-US" sz="3200" dirty="0"/>
          </a:p>
          <a:p>
            <a:pPr lvl="1">
              <a:lnSpc>
                <a:spcPct val="120000"/>
              </a:lnSpc>
              <a:buSzPct val="75000"/>
            </a:pPr>
            <a:r>
              <a:rPr lang="zh-CN" altLang="en-US" sz="3200" dirty="0"/>
              <a:t>存在量词 </a:t>
            </a:r>
            <a:r>
              <a:rPr lang="zh-CN" altLang="en-US" sz="3200" dirty="0">
                <a:sym typeface="Symbol" panose="05050102010706020507" pitchFamily="2" charset="2"/>
              </a:rPr>
              <a:t></a:t>
            </a:r>
            <a:r>
              <a:rPr lang="zh-CN" altLang="en-US" sz="3200" dirty="0"/>
              <a:t> </a:t>
            </a:r>
            <a:endParaRPr lang="zh-CN" altLang="en-US" sz="3200" dirty="0"/>
          </a:p>
          <a:p>
            <a:pPr lvl="1">
              <a:lnSpc>
                <a:spcPct val="120000"/>
              </a:lnSpc>
              <a:buSzPct val="75000"/>
            </a:pPr>
            <a:r>
              <a:rPr lang="zh-CN" altLang="en-US" sz="3200" dirty="0"/>
              <a:t>带有</a:t>
            </a:r>
            <a:r>
              <a:rPr lang="en-US" altLang="zh-CN" sz="3200" dirty="0"/>
              <a:t>EXISTS</a:t>
            </a:r>
            <a:r>
              <a:rPr lang="zh-CN" altLang="en-US" sz="3200" dirty="0"/>
              <a:t>谓词的子查询不返回任何数据，只产生逻辑真值“</a:t>
            </a:r>
            <a:r>
              <a:rPr lang="en-US" altLang="zh-CN" sz="3200" dirty="0"/>
              <a:t>true”</a:t>
            </a:r>
            <a:r>
              <a:rPr lang="zh-CN" altLang="en-US" sz="3200" dirty="0"/>
              <a:t>或逻辑假值“</a:t>
            </a:r>
            <a:r>
              <a:rPr lang="en-US" altLang="zh-CN" sz="3200" dirty="0"/>
              <a:t>false”</a:t>
            </a:r>
            <a:r>
              <a:rPr lang="zh-CN" altLang="en-US" sz="3200" dirty="0"/>
              <a:t>。</a:t>
            </a:r>
            <a:endParaRPr lang="zh-CN" altLang="en-US" sz="3200" dirty="0"/>
          </a:p>
          <a:p>
            <a:pPr lvl="2">
              <a:lnSpc>
                <a:spcPct val="120000"/>
              </a:lnSpc>
              <a:buSzPct val="87000"/>
              <a:buFont typeface="Wingdings" panose="05000000000000000000" pitchFamily="2" charset="2"/>
              <a:buChar char="l"/>
            </a:pPr>
            <a:r>
              <a:rPr lang="zh-CN" altLang="en-US" sz="3200" dirty="0"/>
              <a:t>若内层查询结果非空，则外层的</a:t>
            </a:r>
            <a:r>
              <a:rPr lang="en-US" altLang="zh-CN" sz="3200" dirty="0"/>
              <a:t>WHERE</a:t>
            </a:r>
            <a:r>
              <a:rPr lang="zh-CN" altLang="en-US" sz="3200" dirty="0"/>
              <a:t>子句返回真值</a:t>
            </a:r>
            <a:endParaRPr lang="zh-CN" altLang="en-US" sz="3200" dirty="0"/>
          </a:p>
          <a:p>
            <a:pPr lvl="2">
              <a:lnSpc>
                <a:spcPct val="120000"/>
              </a:lnSpc>
              <a:buSzPct val="87000"/>
              <a:buFont typeface="Wingdings" panose="05000000000000000000" pitchFamily="2" charset="2"/>
              <a:buChar char="l"/>
            </a:pPr>
            <a:r>
              <a:rPr lang="zh-CN" altLang="en-US" sz="3200" dirty="0"/>
              <a:t>若内层查询结果为空，则外层的</a:t>
            </a:r>
            <a:r>
              <a:rPr lang="en-US" altLang="zh-CN" sz="3200" dirty="0"/>
              <a:t>WHERE</a:t>
            </a:r>
            <a:r>
              <a:rPr lang="zh-CN" altLang="en-US" sz="3200" dirty="0"/>
              <a:t>子句返回假值</a:t>
            </a:r>
            <a:endParaRPr lang="zh-CN" altLang="en-US" sz="3200" dirty="0"/>
          </a:p>
          <a:p>
            <a:pPr lvl="1">
              <a:lnSpc>
                <a:spcPct val="120000"/>
              </a:lnSpc>
              <a:buSzPct val="75000"/>
            </a:pPr>
            <a:r>
              <a:rPr lang="zh-CN" altLang="en-US" sz="3200" dirty="0"/>
              <a:t>由</a:t>
            </a:r>
            <a:r>
              <a:rPr lang="en-US" altLang="zh-CN" sz="3200" dirty="0"/>
              <a:t>EXISTS</a:t>
            </a:r>
            <a:r>
              <a:rPr lang="zh-CN" altLang="en-US" sz="3200" dirty="0"/>
              <a:t>引出的子查询，其目标列表达式通常都用 * ，因为带</a:t>
            </a:r>
            <a:r>
              <a:rPr lang="en-US" altLang="zh-CN" sz="3200" dirty="0"/>
              <a:t>EXISTS</a:t>
            </a:r>
            <a:r>
              <a:rPr lang="zh-CN" altLang="en-US" sz="3200" dirty="0"/>
              <a:t>的子查询只返回真值或假值，给出列名无实际意义</a:t>
            </a:r>
            <a:endParaRPr lang="zh-CN" altLang="en-US" sz="32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body" idx="1"/>
          </p:nvPr>
        </p:nvSpPr>
        <p:spPr>
          <a:xfrm>
            <a:off x="74295" y="1273175"/>
            <a:ext cx="12097385" cy="5556250"/>
          </a:xfrm>
          <a:solidFill>
            <a:schemeClr val="bg1"/>
          </a:solidFill>
        </p:spPr>
        <p:txBody>
          <a:bodyPr/>
          <a:lstStyle/>
          <a:p>
            <a:pPr eaLnBrk="1" hangingPunct="1">
              <a:lnSpc>
                <a:spcPct val="120000"/>
              </a:lnSpc>
            </a:pPr>
            <a:r>
              <a:rPr lang="en-US" altLang="zh-CN" sz="3200"/>
              <a:t>NOT EXISTS</a:t>
            </a:r>
            <a:r>
              <a:rPr lang="zh-CN" altLang="en-US" sz="3200"/>
              <a:t>谓词</a:t>
            </a:r>
            <a:endParaRPr lang="zh-CN" altLang="en-US" sz="3200"/>
          </a:p>
          <a:p>
            <a:pPr lvl="1">
              <a:lnSpc>
                <a:spcPct val="150000"/>
              </a:lnSpc>
            </a:pPr>
            <a:r>
              <a:rPr lang="zh-CN" altLang="en-US" sz="3200"/>
              <a:t>若内层查询结果非空，则外层的</a:t>
            </a:r>
            <a:r>
              <a:rPr lang="en-US" altLang="zh-CN" sz="3200"/>
              <a:t>WHERE</a:t>
            </a:r>
            <a:r>
              <a:rPr lang="zh-CN" altLang="en-US" sz="3200"/>
              <a:t>子句返回假值</a:t>
            </a:r>
            <a:endParaRPr lang="zh-CN" altLang="en-US" sz="3200"/>
          </a:p>
          <a:p>
            <a:pPr lvl="1">
              <a:lnSpc>
                <a:spcPct val="150000"/>
              </a:lnSpc>
            </a:pPr>
            <a:r>
              <a:rPr lang="zh-CN" altLang="en-US" sz="3200"/>
              <a:t>若内层查询结果为空，则外层的</a:t>
            </a:r>
            <a:r>
              <a:rPr lang="en-US" altLang="zh-CN" sz="3200"/>
              <a:t>WHERE</a:t>
            </a:r>
            <a:r>
              <a:rPr lang="zh-CN" altLang="en-US" sz="3200"/>
              <a:t>子句返回真值</a:t>
            </a:r>
            <a:endParaRPr lang="zh-CN" altLang="en-US" sz="3200"/>
          </a:p>
          <a:p>
            <a:pPr>
              <a:buFont typeface="Wingdings" panose="05000000000000000000" pitchFamily="2" charset="2"/>
              <a:buChar char="n"/>
            </a:pPr>
            <a:endParaRPr lang="zh-CN" altLang="en-US" sz="3200"/>
          </a:p>
        </p:txBody>
      </p:sp>
      <p:sp>
        <p:nvSpPr>
          <p:cNvPr id="97283" name="Rectangle 2"/>
          <p:cNvSpPr>
            <a:spLocks noGrp="1" noChangeArrowheads="1"/>
          </p:cNvSpPr>
          <p:nvPr/>
        </p:nvSpPr>
        <p:spPr bwMode="auto">
          <a:xfrm>
            <a:off x="2108200" y="-49213"/>
            <a:ext cx="82296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3600">
                <a:solidFill>
                  <a:schemeClr val="accent6"/>
                </a:solidFill>
              </a:rPr>
              <a:t>带有</a:t>
            </a:r>
            <a:r>
              <a:rPr lang="en-US" altLang="zh-CN" sz="3600">
                <a:solidFill>
                  <a:schemeClr val="accent6"/>
                </a:solidFill>
              </a:rPr>
              <a:t>EXISTS</a:t>
            </a:r>
            <a:r>
              <a:rPr lang="zh-CN" altLang="en-US" sz="3600">
                <a:solidFill>
                  <a:schemeClr val="accent6"/>
                </a:solidFill>
              </a:rPr>
              <a:t>谓词的子查询（续）</a:t>
            </a:r>
            <a:endParaRPr lang="zh-CN" altLang="en-US" sz="3600">
              <a:solidFill>
                <a:schemeClr val="accent6"/>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a:xfrm>
            <a:off x="609600" y="-33338"/>
            <a:ext cx="10972800" cy="1131888"/>
          </a:xfrm>
        </p:spPr>
        <p:txBody>
          <a:bodyPr/>
          <a:lstStyle/>
          <a:p>
            <a:pPr eaLnBrk="1" hangingPunct="1"/>
            <a:r>
              <a:rPr lang="zh-CN" altLang="en-US" sz="3600">
                <a:solidFill>
                  <a:schemeClr val="accent6"/>
                </a:solidFill>
              </a:rPr>
              <a:t>带有</a:t>
            </a:r>
            <a:r>
              <a:rPr lang="en-US" altLang="zh-CN" sz="3600">
                <a:solidFill>
                  <a:schemeClr val="accent6"/>
                </a:solidFill>
              </a:rPr>
              <a:t>EXISTS</a:t>
            </a:r>
            <a:r>
              <a:rPr lang="zh-CN" altLang="en-US" sz="3600">
                <a:solidFill>
                  <a:schemeClr val="accent6"/>
                </a:solidFill>
              </a:rPr>
              <a:t>谓词的子查询（续）</a:t>
            </a:r>
            <a:endParaRPr lang="zh-CN" altLang="en-US" sz="3600">
              <a:solidFill>
                <a:schemeClr val="accent6"/>
              </a:solidFill>
            </a:endParaRPr>
          </a:p>
        </p:txBody>
      </p:sp>
      <p:sp>
        <p:nvSpPr>
          <p:cNvPr id="58371" name="Rectangle 3"/>
          <p:cNvSpPr>
            <a:spLocks noGrp="1" noChangeArrowheads="1"/>
          </p:cNvSpPr>
          <p:nvPr>
            <p:ph type="body" idx="4294967295"/>
          </p:nvPr>
        </p:nvSpPr>
        <p:spPr>
          <a:xfrm>
            <a:off x="53975" y="869315"/>
            <a:ext cx="11847830" cy="5523865"/>
          </a:xfrm>
          <a:solidFill>
            <a:schemeClr val="bg1"/>
          </a:solidFill>
        </p:spPr>
        <p:txBody>
          <a:bodyPr/>
          <a:lstStyle/>
          <a:p>
            <a:pPr eaLnBrk="1" hangingPunct="1">
              <a:buFont typeface="宋体" panose="02010600030101010101" pitchFamily="2" charset="-122"/>
              <a:buNone/>
            </a:pPr>
            <a:r>
              <a:rPr lang="en-US" altLang="zh-CN" sz="2400" dirty="0"/>
              <a:t>[</a:t>
            </a:r>
            <a:r>
              <a:rPr lang="zh-CN" altLang="en-US" sz="2400" dirty="0"/>
              <a:t>例</a:t>
            </a:r>
            <a:r>
              <a:rPr lang="en-US" altLang="zh-CN" sz="2400" dirty="0"/>
              <a:t>3.62]</a:t>
            </a:r>
            <a:r>
              <a:rPr lang="zh-CN" altLang="en-US" sz="2400" dirty="0"/>
              <a:t>查询所有选修了</a:t>
            </a:r>
            <a:r>
              <a:rPr lang="en-US" altLang="zh-CN" sz="2400" dirty="0"/>
              <a:t>81001</a:t>
            </a:r>
            <a:r>
              <a:rPr lang="zh-CN" altLang="en-US" sz="2400" dirty="0"/>
              <a:t>号课程的学生姓名。</a:t>
            </a:r>
            <a:endParaRPr lang="zh-CN" altLang="en-US" sz="2400" dirty="0"/>
          </a:p>
          <a:p>
            <a:pPr eaLnBrk="1" hangingPunct="1">
              <a:lnSpc>
                <a:spcPct val="150000"/>
              </a:lnSpc>
              <a:spcBef>
                <a:spcPct val="0"/>
              </a:spcBef>
              <a:buFont typeface="宋体" panose="02010600030101010101" pitchFamily="2" charset="-122"/>
              <a:buNone/>
            </a:pPr>
            <a:r>
              <a:rPr lang="en-US" altLang="zh-CN" sz="2400" dirty="0"/>
              <a:t>     SELECT </a:t>
            </a:r>
            <a:r>
              <a:rPr lang="en-US" altLang="zh-CN" sz="2400" dirty="0" err="1"/>
              <a:t>Sname</a:t>
            </a:r>
            <a:endParaRPr lang="en-US" altLang="zh-CN" sz="2400" dirty="0"/>
          </a:p>
          <a:p>
            <a:pPr eaLnBrk="1" hangingPunct="1">
              <a:lnSpc>
                <a:spcPct val="150000"/>
              </a:lnSpc>
              <a:spcBef>
                <a:spcPct val="0"/>
              </a:spcBef>
              <a:buFont typeface="宋体" panose="02010600030101010101" pitchFamily="2" charset="-122"/>
              <a:buNone/>
            </a:pPr>
            <a:r>
              <a:rPr lang="en-US" altLang="zh-CN" sz="2400" dirty="0"/>
              <a:t>	FROM Student</a:t>
            </a:r>
            <a:endParaRPr lang="en-US" altLang="zh-CN" sz="2400" dirty="0"/>
          </a:p>
          <a:p>
            <a:pPr eaLnBrk="1" hangingPunct="1">
              <a:lnSpc>
                <a:spcPct val="150000"/>
              </a:lnSpc>
              <a:spcBef>
                <a:spcPct val="0"/>
              </a:spcBef>
              <a:buFont typeface="宋体" panose="02010600030101010101" pitchFamily="2" charset="-122"/>
              <a:buNone/>
            </a:pPr>
            <a:r>
              <a:rPr lang="en-US" altLang="zh-CN" sz="2400" dirty="0"/>
              <a:t>	WHERE EXISTS</a:t>
            </a:r>
            <a:endParaRPr lang="en-US" altLang="zh-CN" sz="2400" dirty="0"/>
          </a:p>
          <a:p>
            <a:pPr eaLnBrk="1" hangingPunct="1">
              <a:lnSpc>
                <a:spcPct val="150000"/>
              </a:lnSpc>
              <a:spcBef>
                <a:spcPct val="0"/>
              </a:spcBef>
              <a:buFont typeface="宋体" panose="02010600030101010101" pitchFamily="2" charset="-122"/>
              <a:buNone/>
            </a:pPr>
            <a:r>
              <a:rPr lang="en-US" altLang="zh-CN" sz="2400" dirty="0"/>
              <a:t> 	      (SELECT *</a:t>
            </a:r>
            <a:endParaRPr lang="en-US" altLang="zh-CN" sz="2400" dirty="0"/>
          </a:p>
          <a:p>
            <a:pPr eaLnBrk="1" hangingPunct="1">
              <a:lnSpc>
                <a:spcPct val="150000"/>
              </a:lnSpc>
              <a:spcBef>
                <a:spcPct val="0"/>
              </a:spcBef>
              <a:buFont typeface="宋体" panose="02010600030101010101" pitchFamily="2" charset="-122"/>
              <a:buNone/>
            </a:pPr>
            <a:r>
              <a:rPr lang="en-US" altLang="zh-CN" sz="2400" dirty="0"/>
              <a:t> 	       FROM SC</a:t>
            </a:r>
            <a:endParaRPr lang="en-US" altLang="zh-CN" sz="2400" dirty="0"/>
          </a:p>
          <a:p>
            <a:pPr eaLnBrk="1" hangingPunct="1">
              <a:lnSpc>
                <a:spcPct val="150000"/>
              </a:lnSpc>
              <a:spcBef>
                <a:spcPct val="0"/>
              </a:spcBef>
              <a:buFont typeface="宋体" panose="02010600030101010101" pitchFamily="2" charset="-122"/>
              <a:buNone/>
            </a:pPr>
            <a:r>
              <a:rPr lang="en-US" altLang="zh-CN" sz="2400" dirty="0"/>
              <a:t> 	       WHERE </a:t>
            </a:r>
            <a:r>
              <a:rPr lang="en-US" altLang="zh-CN" sz="2400" dirty="0" err="1"/>
              <a:t>Sno</a:t>
            </a:r>
            <a:r>
              <a:rPr lang="en-US" altLang="zh-CN" sz="2400" dirty="0"/>
              <a:t>=</a:t>
            </a:r>
            <a:r>
              <a:rPr lang="en-US" altLang="zh-CN" sz="2400" dirty="0" err="1"/>
              <a:t>Student.Sno</a:t>
            </a:r>
            <a:r>
              <a:rPr lang="en-US" altLang="zh-CN" sz="2400" dirty="0"/>
              <a:t> AND </a:t>
            </a:r>
            <a:r>
              <a:rPr lang="en-US" altLang="zh-CN" sz="2400" dirty="0" err="1"/>
              <a:t>Cno</a:t>
            </a:r>
            <a:r>
              <a:rPr lang="en-US" altLang="zh-CN" sz="2400" dirty="0"/>
              <a:t>='81001’);</a:t>
            </a:r>
            <a:endParaRPr lang="en-US" altLang="zh-CN" sz="2400" dirty="0"/>
          </a:p>
          <a:p>
            <a:pPr eaLnBrk="1" hangingPunct="1">
              <a:lnSpc>
                <a:spcPct val="120000"/>
              </a:lnSpc>
              <a:spcBef>
                <a:spcPct val="0"/>
              </a:spcBef>
              <a:buFont typeface="Wingdings" panose="05000000000000000000" pitchFamily="2" charset="2"/>
              <a:buChar char="n"/>
            </a:pPr>
            <a:r>
              <a:rPr lang="zh-CN" altLang="zh-CN" sz="2400" dirty="0">
                <a:cs typeface="Times New Roman" panose="02020603050405020304" pitchFamily="18" charset="0"/>
              </a:rPr>
              <a:t>首先取外层查询中</a:t>
            </a:r>
            <a:r>
              <a:rPr lang="en-US" altLang="zh-CN" sz="2400" dirty="0"/>
              <a:t>Student</a:t>
            </a:r>
            <a:r>
              <a:rPr lang="zh-CN" altLang="zh-CN" sz="2400" dirty="0">
                <a:cs typeface="Times New Roman" panose="02020603050405020304" pitchFamily="18" charset="0"/>
              </a:rPr>
              <a:t>表的第一个元组，根据它与内层查询相关的属性值（</a:t>
            </a:r>
            <a:r>
              <a:rPr lang="en-US" altLang="zh-CN" sz="2400" dirty="0" err="1"/>
              <a:t>Sno</a:t>
            </a:r>
            <a:r>
              <a:rPr lang="zh-CN" altLang="zh-CN" sz="2400" dirty="0">
                <a:cs typeface="Times New Roman" panose="02020603050405020304" pitchFamily="18" charset="0"/>
              </a:rPr>
              <a:t>值）处理内层查询</a:t>
            </a:r>
            <a:endParaRPr lang="en-US" altLang="zh-CN" sz="2400" dirty="0">
              <a:cs typeface="Times New Roman" panose="02020603050405020304" pitchFamily="18" charset="0"/>
            </a:endParaRPr>
          </a:p>
          <a:p>
            <a:pPr eaLnBrk="1" hangingPunct="1">
              <a:lnSpc>
                <a:spcPct val="120000"/>
              </a:lnSpc>
              <a:spcBef>
                <a:spcPct val="0"/>
              </a:spcBef>
              <a:buFont typeface="Wingdings" panose="05000000000000000000" pitchFamily="2" charset="2"/>
              <a:buChar char="n"/>
            </a:pPr>
            <a:r>
              <a:rPr lang="zh-CN" altLang="zh-CN" sz="2400" dirty="0">
                <a:cs typeface="Times New Roman" panose="02020603050405020304" pitchFamily="18" charset="0"/>
              </a:rPr>
              <a:t>若</a:t>
            </a:r>
            <a:r>
              <a:rPr lang="en-US" altLang="zh-CN" sz="2400" dirty="0"/>
              <a:t>WHERE</a:t>
            </a:r>
            <a:r>
              <a:rPr lang="zh-CN" altLang="zh-CN" sz="2400" dirty="0">
                <a:cs typeface="Times New Roman" panose="02020603050405020304" pitchFamily="18" charset="0"/>
              </a:rPr>
              <a:t>子句返回值为真，则取外层查询中该元组的</a:t>
            </a:r>
            <a:r>
              <a:rPr lang="en-US" altLang="zh-CN" sz="2400" dirty="0" err="1"/>
              <a:t>Sname</a:t>
            </a:r>
            <a:r>
              <a:rPr lang="zh-CN" altLang="zh-CN" sz="2400" dirty="0">
                <a:cs typeface="Times New Roman" panose="02020603050405020304" pitchFamily="18" charset="0"/>
              </a:rPr>
              <a:t>放入结果表</a:t>
            </a:r>
            <a:endParaRPr lang="en-US" altLang="zh-CN" sz="2400" dirty="0">
              <a:cs typeface="Times New Roman" panose="02020603050405020304" pitchFamily="18" charset="0"/>
            </a:endParaRPr>
          </a:p>
          <a:p>
            <a:pPr eaLnBrk="1" hangingPunct="1">
              <a:lnSpc>
                <a:spcPct val="120000"/>
              </a:lnSpc>
              <a:spcBef>
                <a:spcPct val="0"/>
              </a:spcBef>
              <a:buFont typeface="Wingdings" panose="05000000000000000000" pitchFamily="2" charset="2"/>
              <a:buChar char="n"/>
            </a:pPr>
            <a:r>
              <a:rPr lang="zh-CN" altLang="zh-CN" sz="2400" dirty="0">
                <a:cs typeface="Times New Roman" panose="02020603050405020304" pitchFamily="18" charset="0"/>
              </a:rPr>
              <a:t>再取</a:t>
            </a:r>
            <a:r>
              <a:rPr lang="en-US" altLang="zh-CN" sz="2400" dirty="0"/>
              <a:t>Student</a:t>
            </a:r>
            <a:r>
              <a:rPr lang="zh-CN" altLang="zh-CN" sz="2400" dirty="0">
                <a:cs typeface="Times New Roman" panose="02020603050405020304" pitchFamily="18" charset="0"/>
              </a:rPr>
              <a:t>表的下一个元组</a:t>
            </a:r>
            <a:endParaRPr lang="en-US" altLang="zh-CN" sz="2400" dirty="0">
              <a:cs typeface="Times New Roman" panose="02020603050405020304" pitchFamily="18" charset="0"/>
            </a:endParaRPr>
          </a:p>
          <a:p>
            <a:pPr eaLnBrk="1" hangingPunct="1">
              <a:lnSpc>
                <a:spcPct val="120000"/>
              </a:lnSpc>
              <a:spcBef>
                <a:spcPct val="0"/>
              </a:spcBef>
              <a:buFont typeface="Wingdings" panose="05000000000000000000" pitchFamily="2" charset="2"/>
              <a:buChar char="n"/>
            </a:pPr>
            <a:r>
              <a:rPr lang="zh-CN" altLang="zh-CN" sz="2400" dirty="0">
                <a:cs typeface="Times New Roman" panose="02020603050405020304" pitchFamily="18" charset="0"/>
              </a:rPr>
              <a:t>重复这一过程，直至外层</a:t>
            </a:r>
            <a:r>
              <a:rPr lang="en-US" altLang="zh-CN" sz="2400" dirty="0"/>
              <a:t>Student</a:t>
            </a:r>
            <a:r>
              <a:rPr lang="zh-CN" altLang="zh-CN" sz="2400" dirty="0">
                <a:cs typeface="Times New Roman" panose="02020603050405020304" pitchFamily="18" charset="0"/>
              </a:rPr>
              <a:t>表全部检查完为止</a:t>
            </a:r>
            <a:endParaRPr lang="zh-CN" altLang="en-US" sz="24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a:xfrm>
            <a:off x="623570" y="-33338"/>
            <a:ext cx="10972800" cy="1131888"/>
          </a:xfrm>
        </p:spPr>
        <p:txBody>
          <a:bodyPr/>
          <a:lstStyle/>
          <a:p>
            <a:pPr eaLnBrk="1" hangingPunct="1"/>
            <a:r>
              <a:rPr lang="zh-CN" altLang="en-US" sz="3600">
                <a:solidFill>
                  <a:schemeClr val="accent6"/>
                </a:solidFill>
              </a:rPr>
              <a:t>带有</a:t>
            </a:r>
            <a:r>
              <a:rPr lang="en-US" altLang="zh-CN" sz="3600">
                <a:solidFill>
                  <a:schemeClr val="accent6"/>
                </a:solidFill>
              </a:rPr>
              <a:t>EXISTS</a:t>
            </a:r>
            <a:r>
              <a:rPr lang="zh-CN" altLang="en-US" sz="3600">
                <a:solidFill>
                  <a:schemeClr val="accent6"/>
                </a:solidFill>
              </a:rPr>
              <a:t>谓词的子查询（续）</a:t>
            </a:r>
            <a:endParaRPr lang="zh-CN" altLang="en-US" sz="3600">
              <a:solidFill>
                <a:schemeClr val="accent6"/>
              </a:solidFill>
            </a:endParaRPr>
          </a:p>
        </p:txBody>
      </p:sp>
      <p:sp>
        <p:nvSpPr>
          <p:cNvPr id="99331" name="Rectangle 3"/>
          <p:cNvSpPr>
            <a:spLocks noGrp="1" noChangeArrowheads="1"/>
          </p:cNvSpPr>
          <p:nvPr>
            <p:ph type="body" idx="4294967295"/>
          </p:nvPr>
        </p:nvSpPr>
        <p:spPr>
          <a:xfrm>
            <a:off x="69215" y="1210945"/>
            <a:ext cx="12075795" cy="5535295"/>
          </a:xfrm>
          <a:solidFill>
            <a:schemeClr val="bg1"/>
          </a:solidFill>
        </p:spPr>
        <p:txBody>
          <a:bodyPr/>
          <a:lstStyle/>
          <a:p>
            <a:pPr algn="just" eaLnBrk="1" hangingPunct="1">
              <a:lnSpc>
                <a:spcPct val="110000"/>
              </a:lnSpc>
              <a:buFont typeface="Wingdings" panose="05000000000000000000" pitchFamily="2" charset="2"/>
              <a:buNone/>
            </a:pPr>
            <a:r>
              <a:rPr lang="en-US" altLang="zh-CN" sz="3200"/>
              <a:t>[</a:t>
            </a:r>
            <a:r>
              <a:rPr lang="zh-CN" altLang="en-US" sz="3200"/>
              <a:t>例</a:t>
            </a:r>
            <a:r>
              <a:rPr lang="en-US" altLang="zh-CN" sz="3200"/>
              <a:t>3.63]</a:t>
            </a:r>
            <a:r>
              <a:rPr lang="zh-CN" altLang="en-US" sz="3200"/>
              <a:t>查询没有选修</a:t>
            </a:r>
            <a:r>
              <a:rPr lang="en-US" altLang="zh-CN" sz="3200"/>
              <a:t>81001</a:t>
            </a:r>
            <a:r>
              <a:rPr lang="zh-CN" altLang="en-US" sz="3200"/>
              <a:t>号课程的学生姓名</a:t>
            </a:r>
            <a:endParaRPr lang="zh-CN" altLang="en-US" sz="3200"/>
          </a:p>
          <a:p>
            <a:pPr algn="just" eaLnBrk="1" hangingPunct="1">
              <a:lnSpc>
                <a:spcPct val="110000"/>
              </a:lnSpc>
              <a:buFont typeface="Wingdings" panose="05000000000000000000" pitchFamily="2" charset="2"/>
              <a:buNone/>
            </a:pPr>
            <a:r>
              <a:rPr lang="en-US" altLang="zh-CN" sz="3200"/>
              <a:t>SELECT Sname</a:t>
            </a:r>
            <a:endParaRPr lang="en-US" altLang="zh-CN" sz="3200"/>
          </a:p>
          <a:p>
            <a:pPr algn="just" eaLnBrk="1" hangingPunct="1">
              <a:lnSpc>
                <a:spcPct val="110000"/>
              </a:lnSpc>
              <a:buFont typeface="Wingdings" panose="05000000000000000000" pitchFamily="2" charset="2"/>
              <a:buNone/>
            </a:pPr>
            <a:r>
              <a:rPr lang="en-US" altLang="zh-CN" sz="3200"/>
              <a:t>FROM Student</a:t>
            </a:r>
            <a:endParaRPr lang="en-US" altLang="zh-CN" sz="3200"/>
          </a:p>
          <a:p>
            <a:pPr algn="just" eaLnBrk="1" hangingPunct="1">
              <a:lnSpc>
                <a:spcPct val="110000"/>
              </a:lnSpc>
              <a:buFont typeface="Wingdings" panose="05000000000000000000" pitchFamily="2" charset="2"/>
              <a:buNone/>
            </a:pPr>
            <a:r>
              <a:rPr lang="en-US" altLang="zh-CN" sz="3200"/>
              <a:t>WHERE NOT EXISTS</a:t>
            </a:r>
            <a:endParaRPr lang="en-US" altLang="zh-CN" sz="3200"/>
          </a:p>
          <a:p>
            <a:pPr algn="just" eaLnBrk="1" hangingPunct="1">
              <a:lnSpc>
                <a:spcPct val="110000"/>
              </a:lnSpc>
              <a:buFont typeface="Wingdings" panose="05000000000000000000" pitchFamily="2" charset="2"/>
              <a:buNone/>
            </a:pPr>
            <a:r>
              <a:rPr lang="en-US" altLang="zh-CN" sz="3200"/>
              <a:t>        (SELECT *</a:t>
            </a:r>
            <a:endParaRPr lang="en-US" altLang="zh-CN" sz="3200"/>
          </a:p>
          <a:p>
            <a:pPr algn="just" eaLnBrk="1" hangingPunct="1">
              <a:lnSpc>
                <a:spcPct val="110000"/>
              </a:lnSpc>
              <a:buFont typeface="Wingdings" panose="05000000000000000000" pitchFamily="2" charset="2"/>
              <a:buNone/>
            </a:pPr>
            <a:r>
              <a:rPr lang="en-US" altLang="zh-CN" sz="3200"/>
              <a:t>         FROM SC</a:t>
            </a:r>
            <a:endParaRPr lang="en-US" altLang="zh-CN" sz="3200"/>
          </a:p>
          <a:p>
            <a:pPr algn="just" eaLnBrk="1" hangingPunct="1">
              <a:lnSpc>
                <a:spcPct val="110000"/>
              </a:lnSpc>
              <a:buFont typeface="Wingdings" panose="05000000000000000000" pitchFamily="2" charset="2"/>
              <a:buNone/>
            </a:pPr>
            <a:r>
              <a:rPr lang="en-US" altLang="zh-CN" sz="3200"/>
              <a:t>         WHERE Sno=Student.Sno AND Cno='81001');</a:t>
            </a:r>
            <a:endParaRPr lang="en-US" altLang="zh-CN" sz="32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p:txBody>
          <a:bodyPr/>
          <a:lstStyle/>
          <a:p>
            <a:pPr eaLnBrk="1" hangingPunct="1"/>
            <a:r>
              <a:rPr lang="zh-CN" altLang="en-US" sz="3600">
                <a:solidFill>
                  <a:schemeClr val="accent6"/>
                </a:solidFill>
              </a:rPr>
              <a:t>带有</a:t>
            </a:r>
            <a:r>
              <a:rPr lang="en-US" altLang="zh-CN" sz="3600">
                <a:solidFill>
                  <a:schemeClr val="accent6"/>
                </a:solidFill>
              </a:rPr>
              <a:t>EXISTS</a:t>
            </a:r>
            <a:r>
              <a:rPr lang="zh-CN" altLang="en-US" sz="3600">
                <a:solidFill>
                  <a:schemeClr val="accent6"/>
                </a:solidFill>
              </a:rPr>
              <a:t>谓词的子查询（续）</a:t>
            </a:r>
            <a:endParaRPr lang="zh-CN" altLang="en-US" sz="3600">
              <a:solidFill>
                <a:schemeClr val="accent6"/>
              </a:solidFill>
            </a:endParaRPr>
          </a:p>
        </p:txBody>
      </p:sp>
      <p:sp>
        <p:nvSpPr>
          <p:cNvPr id="100355" name="Rectangle 3"/>
          <p:cNvSpPr>
            <a:spLocks noGrp="1" noChangeArrowheads="1"/>
          </p:cNvSpPr>
          <p:nvPr>
            <p:ph type="body" idx="4294967295"/>
          </p:nvPr>
        </p:nvSpPr>
        <p:spPr>
          <a:xfrm>
            <a:off x="113030" y="831850"/>
            <a:ext cx="11881485" cy="5538470"/>
          </a:xfrm>
          <a:solidFill>
            <a:schemeClr val="bg1"/>
          </a:solidFill>
        </p:spPr>
        <p:txBody>
          <a:bodyPr/>
          <a:lstStyle/>
          <a:p>
            <a:pPr eaLnBrk="1" hangingPunct="1"/>
            <a:r>
              <a:rPr lang="en-US" altLang="zh-CN" sz="2800">
                <a:latin typeface="宋体" panose="02010600030101010101" pitchFamily="2" charset="-122"/>
              </a:rPr>
              <a:t> </a:t>
            </a:r>
            <a:r>
              <a:rPr lang="zh-CN" altLang="en-US" sz="2800"/>
              <a:t>不同形式的查询间的替换</a:t>
            </a:r>
            <a:endParaRPr lang="zh-CN" altLang="en-US" sz="2800"/>
          </a:p>
          <a:p>
            <a:pPr lvl="1" eaLnBrk="1" hangingPunct="1"/>
            <a:r>
              <a:rPr lang="zh-CN" altLang="en-US" sz="2800"/>
              <a:t>一些带</a:t>
            </a:r>
            <a:r>
              <a:rPr lang="en-US" altLang="zh-CN" sz="2800"/>
              <a:t>EXISTS</a:t>
            </a:r>
            <a:r>
              <a:rPr lang="zh-CN" altLang="en-US" sz="2800"/>
              <a:t>或</a:t>
            </a:r>
            <a:r>
              <a:rPr lang="en-US" altLang="zh-CN" sz="2800"/>
              <a:t>NOT EXISTS</a:t>
            </a:r>
            <a:r>
              <a:rPr lang="zh-CN" altLang="en-US" sz="2800"/>
              <a:t>谓词的子查询不能被其他形式的子查询等价替换</a:t>
            </a:r>
            <a:endParaRPr lang="zh-CN" altLang="en-US" sz="2800"/>
          </a:p>
          <a:p>
            <a:pPr lvl="1" eaLnBrk="1" hangingPunct="1"/>
            <a:r>
              <a:rPr lang="zh-CN" altLang="en-US" sz="2800"/>
              <a:t>所有带</a:t>
            </a:r>
            <a:r>
              <a:rPr lang="en-US" altLang="zh-CN" sz="2800"/>
              <a:t>IN</a:t>
            </a:r>
            <a:r>
              <a:rPr lang="zh-CN" altLang="en-US" sz="2800"/>
              <a:t>谓词、比较运算符、</a:t>
            </a:r>
            <a:r>
              <a:rPr lang="en-US" altLang="zh-CN" sz="2800"/>
              <a:t>ANY</a:t>
            </a:r>
            <a:r>
              <a:rPr lang="zh-CN" altLang="en-US" sz="2800"/>
              <a:t>和</a:t>
            </a:r>
            <a:r>
              <a:rPr lang="en-US" altLang="zh-CN" sz="2800"/>
              <a:t>ALL</a:t>
            </a:r>
            <a:r>
              <a:rPr lang="zh-CN" altLang="en-US" sz="2800"/>
              <a:t>谓词的子查询都能用带</a:t>
            </a:r>
            <a:r>
              <a:rPr lang="en-US" altLang="zh-CN" sz="2800"/>
              <a:t>EXISTS</a:t>
            </a:r>
            <a:r>
              <a:rPr lang="zh-CN" altLang="en-US" sz="2800"/>
              <a:t>谓词的子查询等价替换</a:t>
            </a:r>
            <a:endParaRPr lang="zh-CN" altLang="en-US" sz="2800"/>
          </a:p>
          <a:p>
            <a:pPr lvl="1" eaLnBrk="1" hangingPunct="1">
              <a:buSzPct val="75000"/>
            </a:pPr>
            <a:endParaRPr lang="zh-CN" altLang="en-US" sz="2800"/>
          </a:p>
          <a:p>
            <a:pPr eaLnBrk="1" hangingPunct="1"/>
            <a:r>
              <a:rPr lang="zh-CN" altLang="en-US" sz="2800"/>
              <a:t> 用</a:t>
            </a:r>
            <a:r>
              <a:rPr lang="en-US" altLang="zh-CN" sz="2800"/>
              <a:t>EXISTS/NOT EXISTS</a:t>
            </a:r>
            <a:r>
              <a:rPr lang="zh-CN" altLang="en-US" sz="2800"/>
              <a:t>实现全称量词（难点）</a:t>
            </a:r>
            <a:endParaRPr lang="zh-CN" altLang="en-US" sz="2800"/>
          </a:p>
          <a:p>
            <a:pPr lvl="1" eaLnBrk="1" hangingPunct="1"/>
            <a:r>
              <a:rPr lang="en-US" altLang="zh-CN" sz="2800"/>
              <a:t>SQL</a:t>
            </a:r>
            <a:r>
              <a:rPr lang="zh-CN" altLang="en-US" sz="2800"/>
              <a:t>语言中没有全称量词</a:t>
            </a:r>
            <a:r>
              <a:rPr lang="zh-CN" altLang="en-US" sz="2800">
                <a:sym typeface="Symbol" panose="05050102010706020507" pitchFamily="2" charset="2"/>
              </a:rPr>
              <a:t></a:t>
            </a:r>
            <a:r>
              <a:rPr lang="zh-CN" altLang="en-US" sz="2800"/>
              <a:t> （</a:t>
            </a:r>
            <a:r>
              <a:rPr lang="en-US" altLang="zh-CN" sz="2800"/>
              <a:t>for all</a:t>
            </a:r>
            <a:r>
              <a:rPr lang="zh-CN" altLang="en-US" sz="2800"/>
              <a:t>）</a:t>
            </a:r>
            <a:endParaRPr lang="zh-CN" altLang="en-US" sz="2800"/>
          </a:p>
          <a:p>
            <a:pPr lvl="1" eaLnBrk="1" hangingPunct="1"/>
            <a:r>
              <a:rPr lang="zh-CN" altLang="en-US" sz="2800"/>
              <a:t>可以把带有全称量词的谓词转换为等价的带有存在量词的谓词：</a:t>
            </a:r>
            <a:endParaRPr lang="zh-CN" altLang="en-US" sz="2800"/>
          </a:p>
          <a:p>
            <a:pPr eaLnBrk="1" hangingPunct="1">
              <a:buFont typeface="Wingdings" panose="05000000000000000000" pitchFamily="2" charset="2"/>
              <a:buNone/>
            </a:pPr>
            <a:r>
              <a:rPr lang="zh-CN" altLang="en-US" sz="2800"/>
              <a:t>        </a:t>
            </a:r>
            <a:r>
              <a:rPr lang="en-US" altLang="zh-CN" sz="2800"/>
              <a:t>（</a:t>
            </a:r>
            <a:r>
              <a:rPr lang="en-US" altLang="zh-CN" sz="2800">
                <a:sym typeface="Symbol" panose="05050102010706020507" pitchFamily="2" charset="2"/>
              </a:rPr>
              <a:t></a:t>
            </a:r>
            <a:r>
              <a:rPr lang="en-US" altLang="zh-CN" sz="2800"/>
              <a:t>x）P ≡ </a:t>
            </a:r>
            <a:r>
              <a:rPr lang="en-US" altLang="zh-CN" sz="2800">
                <a:sym typeface="Symbol" panose="05050102010706020507" pitchFamily="2" charset="2"/>
              </a:rPr>
              <a:t></a:t>
            </a:r>
            <a:r>
              <a:rPr lang="en-US" altLang="zh-CN" sz="2800"/>
              <a:t> （</a:t>
            </a:r>
            <a:r>
              <a:rPr lang="en-US" altLang="zh-CN" sz="2800">
                <a:sym typeface="Symbol" panose="05050102010706020507" pitchFamily="2" charset="2"/>
              </a:rPr>
              <a:t></a:t>
            </a:r>
            <a:r>
              <a:rPr lang="en-US" altLang="zh-CN" sz="2800"/>
              <a:t> x（</a:t>
            </a:r>
            <a:r>
              <a:rPr lang="en-US" altLang="zh-CN" sz="2800">
                <a:sym typeface="Symbol" panose="05050102010706020507" pitchFamily="2" charset="2"/>
              </a:rPr>
              <a:t></a:t>
            </a:r>
            <a:r>
              <a:rPr lang="en-US" altLang="zh-CN" sz="2800"/>
              <a:t> P））</a:t>
            </a:r>
            <a:endParaRPr lang="en-US" altLang="zh-CN" sz="2800"/>
          </a:p>
          <a:p>
            <a:pPr lvl="1" eaLnBrk="1" hangingPunct="1">
              <a:buFont typeface="Wingdings" panose="05000000000000000000" pitchFamily="2" charset="2"/>
              <a:buNone/>
            </a:pPr>
            <a:r>
              <a:rPr lang="en-US" altLang="zh-CN" sz="2800">
                <a:latin typeface="宋体" panose="02010600030101010101" pitchFamily="2" charset="-122"/>
              </a:rPr>
              <a:t>    </a:t>
            </a:r>
            <a:endParaRPr lang="en-US" altLang="zh-CN" sz="2800">
              <a:latin typeface="宋体" panose="02010600030101010101" pitchFamily="2"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p:txBody>
          <a:bodyPr/>
          <a:lstStyle/>
          <a:p>
            <a:pPr eaLnBrk="1" hangingPunct="1"/>
            <a:r>
              <a:rPr lang="zh-CN" altLang="en-US" sz="3600">
                <a:solidFill>
                  <a:schemeClr val="accent6"/>
                </a:solidFill>
              </a:rPr>
              <a:t>带有</a:t>
            </a:r>
            <a:r>
              <a:rPr lang="en-US" altLang="zh-CN" sz="3600">
                <a:solidFill>
                  <a:schemeClr val="accent6"/>
                </a:solidFill>
              </a:rPr>
              <a:t>EXISTS</a:t>
            </a:r>
            <a:r>
              <a:rPr lang="zh-CN" altLang="en-US" sz="3600">
                <a:solidFill>
                  <a:schemeClr val="accent6"/>
                </a:solidFill>
              </a:rPr>
              <a:t>谓词的子查询（续）</a:t>
            </a:r>
            <a:endParaRPr lang="zh-CN" altLang="en-US" sz="3600">
              <a:solidFill>
                <a:schemeClr val="accent6"/>
              </a:solidFill>
            </a:endParaRPr>
          </a:p>
        </p:txBody>
      </p:sp>
      <p:sp>
        <p:nvSpPr>
          <p:cNvPr id="101379" name="Rectangle 3"/>
          <p:cNvSpPr>
            <a:spLocks noGrp="1" noChangeArrowheads="1"/>
          </p:cNvSpPr>
          <p:nvPr>
            <p:ph type="body" idx="4294967295"/>
          </p:nvPr>
        </p:nvSpPr>
        <p:spPr>
          <a:xfrm>
            <a:off x="116205" y="883920"/>
            <a:ext cx="11787505" cy="5501640"/>
          </a:xfrm>
          <a:solidFill>
            <a:schemeClr val="bg1"/>
          </a:solidFill>
        </p:spPr>
        <p:txBody>
          <a:bodyPr/>
          <a:lstStyle/>
          <a:p>
            <a:pPr eaLnBrk="1" hangingPunct="1">
              <a:buFont typeface="Wingdings" panose="05000000000000000000" pitchFamily="2" charset="2"/>
              <a:buNone/>
            </a:pPr>
            <a:r>
              <a:rPr lang="zh-CN" altLang="en-US" sz="3200" dirty="0"/>
              <a:t>查询与“刘晨”在同一个主修专业的学生</a:t>
            </a:r>
            <a:endParaRPr lang="zh-CN" altLang="en-US" sz="3200" dirty="0"/>
          </a:p>
          <a:p>
            <a:pPr eaLnBrk="1" hangingPunct="1">
              <a:buFont typeface="Wingdings" panose="05000000000000000000" pitchFamily="2" charset="2"/>
              <a:buNone/>
            </a:pPr>
            <a:r>
              <a:rPr lang="zh-CN" altLang="en-US" sz="3200" dirty="0"/>
              <a:t>    可以用带</a:t>
            </a:r>
            <a:r>
              <a:rPr lang="en-US" altLang="zh-CN" sz="3200" dirty="0"/>
              <a:t>EXISTS</a:t>
            </a:r>
            <a:r>
              <a:rPr lang="zh-CN" altLang="en-US" sz="3200" dirty="0"/>
              <a:t>谓词的子查询替换：</a:t>
            </a:r>
            <a:endParaRPr lang="zh-CN" altLang="en-US" sz="3200" dirty="0"/>
          </a:p>
          <a:p>
            <a:pPr eaLnBrk="1" hangingPunct="1">
              <a:buFont typeface="Wingdings" panose="05000000000000000000" pitchFamily="2" charset="2"/>
              <a:buNone/>
            </a:pPr>
            <a:r>
              <a:rPr lang="zh-CN" altLang="en-US" sz="3200" dirty="0"/>
              <a:t>    </a:t>
            </a:r>
            <a:endParaRPr lang="en-US" altLang="zh-CN" sz="3200" dirty="0"/>
          </a:p>
          <a:p>
            <a:pPr eaLnBrk="1" hangingPunct="1">
              <a:buFont typeface="Wingdings" panose="05000000000000000000" pitchFamily="2" charset="2"/>
              <a:buNone/>
            </a:pPr>
            <a:r>
              <a:rPr lang="en-US" altLang="zh-CN" sz="3200" dirty="0"/>
              <a:t>SELECT </a:t>
            </a:r>
            <a:r>
              <a:rPr lang="en-US" altLang="zh-CN" sz="3200" dirty="0" err="1"/>
              <a:t>Sno,Sname,Smajor</a:t>
            </a:r>
            <a:r>
              <a:rPr lang="en-US" altLang="zh-CN" sz="3200" dirty="0"/>
              <a:t>                      /*</a:t>
            </a:r>
            <a:r>
              <a:rPr lang="zh-CN" altLang="en-US" sz="3200" dirty="0"/>
              <a:t>例</a:t>
            </a:r>
            <a:r>
              <a:rPr lang="en-US" altLang="zh-CN" sz="3200" dirty="0"/>
              <a:t>3.57</a:t>
            </a:r>
            <a:r>
              <a:rPr lang="zh-CN" altLang="en-US" sz="3200" dirty="0"/>
              <a:t>的解法四 *</a:t>
            </a:r>
            <a:r>
              <a:rPr lang="en-US" altLang="zh-CN" sz="3200" dirty="0"/>
              <a:t>/</a:t>
            </a:r>
            <a:endParaRPr lang="en-US" altLang="zh-CN" sz="3200" dirty="0"/>
          </a:p>
          <a:p>
            <a:pPr eaLnBrk="1" hangingPunct="1">
              <a:buFont typeface="Wingdings" panose="05000000000000000000" pitchFamily="2" charset="2"/>
              <a:buNone/>
            </a:pPr>
            <a:r>
              <a:rPr lang="en-US" altLang="zh-CN" sz="3200" dirty="0"/>
              <a:t>FROM Student S1</a:t>
            </a:r>
            <a:endParaRPr lang="en-US" altLang="zh-CN" sz="3200" dirty="0"/>
          </a:p>
          <a:p>
            <a:pPr eaLnBrk="1" hangingPunct="1">
              <a:buFont typeface="Wingdings" panose="05000000000000000000" pitchFamily="2" charset="2"/>
              <a:buNone/>
            </a:pPr>
            <a:r>
              <a:rPr lang="en-US" altLang="zh-CN" sz="3200" dirty="0"/>
              <a:t>WHERE EXISTS</a:t>
            </a:r>
            <a:endParaRPr lang="en-US" altLang="zh-CN" sz="3200" dirty="0"/>
          </a:p>
          <a:p>
            <a:pPr eaLnBrk="1" hangingPunct="1">
              <a:buFont typeface="Wingdings" panose="05000000000000000000" pitchFamily="2" charset="2"/>
              <a:buNone/>
            </a:pPr>
            <a:r>
              <a:rPr lang="en-US" altLang="zh-CN" sz="3200" dirty="0"/>
              <a:t>       (SELECT *</a:t>
            </a:r>
            <a:endParaRPr lang="en-US" altLang="zh-CN" sz="3200" dirty="0"/>
          </a:p>
          <a:p>
            <a:pPr eaLnBrk="1" hangingPunct="1">
              <a:buFont typeface="Wingdings" panose="05000000000000000000" pitchFamily="2" charset="2"/>
              <a:buNone/>
            </a:pPr>
            <a:r>
              <a:rPr lang="en-US" altLang="zh-CN" sz="3200" dirty="0"/>
              <a:t>         FROM Student S2</a:t>
            </a:r>
            <a:endParaRPr lang="en-US" altLang="zh-CN" sz="3200" dirty="0"/>
          </a:p>
          <a:p>
            <a:pPr eaLnBrk="1" hangingPunct="1">
              <a:buFont typeface="Wingdings" panose="05000000000000000000" pitchFamily="2" charset="2"/>
              <a:buNone/>
            </a:pPr>
            <a:r>
              <a:rPr lang="en-US" altLang="zh-CN" sz="3200" dirty="0"/>
              <a:t>         WHERE S2.Smajor=S1.Smajor AND S2.Sname='</a:t>
            </a:r>
            <a:r>
              <a:rPr lang="zh-CN" altLang="en-US" sz="3200" dirty="0"/>
              <a:t>刘晨</a:t>
            </a:r>
            <a:r>
              <a:rPr lang="en-US" altLang="zh-CN" sz="3200" dirty="0"/>
              <a:t>');</a:t>
            </a:r>
            <a:endParaRPr lang="en-US" altLang="zh-CN" sz="32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p:txBody>
          <a:bodyPr/>
          <a:lstStyle/>
          <a:p>
            <a:pPr eaLnBrk="1" hangingPunct="1"/>
            <a:r>
              <a:rPr lang="zh-CN" altLang="en-US" sz="3600">
                <a:solidFill>
                  <a:schemeClr val="accent6"/>
                </a:solidFill>
              </a:rPr>
              <a:t>带有</a:t>
            </a:r>
            <a:r>
              <a:rPr lang="en-US" altLang="zh-CN" sz="3600">
                <a:solidFill>
                  <a:schemeClr val="accent6"/>
                </a:solidFill>
              </a:rPr>
              <a:t>EXISTS</a:t>
            </a:r>
            <a:r>
              <a:rPr lang="zh-CN" altLang="en-US" sz="3600">
                <a:solidFill>
                  <a:schemeClr val="accent6"/>
                </a:solidFill>
              </a:rPr>
              <a:t>谓词的子查询</a:t>
            </a:r>
            <a:r>
              <a:rPr lang="en-US" altLang="zh-CN" sz="3600">
                <a:solidFill>
                  <a:schemeClr val="accent6"/>
                </a:solidFill>
              </a:rPr>
              <a:t>（</a:t>
            </a:r>
            <a:r>
              <a:rPr lang="zh-CN" altLang="en-US" sz="3600">
                <a:solidFill>
                  <a:schemeClr val="accent6"/>
                </a:solidFill>
              </a:rPr>
              <a:t>续</a:t>
            </a:r>
            <a:r>
              <a:rPr lang="en-US" altLang="zh-CN" sz="3600">
                <a:solidFill>
                  <a:schemeClr val="accent6"/>
                </a:solidFill>
              </a:rPr>
              <a:t>）</a:t>
            </a:r>
            <a:endParaRPr lang="en-US" altLang="zh-CN" sz="3600">
              <a:solidFill>
                <a:schemeClr val="accent6"/>
              </a:solidFill>
            </a:endParaRPr>
          </a:p>
        </p:txBody>
      </p:sp>
      <p:sp>
        <p:nvSpPr>
          <p:cNvPr id="102403" name="Rectangle 3"/>
          <p:cNvSpPr>
            <a:spLocks noGrp="1" noChangeArrowheads="1"/>
          </p:cNvSpPr>
          <p:nvPr>
            <p:ph type="body" idx="4294967295"/>
          </p:nvPr>
        </p:nvSpPr>
        <p:spPr>
          <a:xfrm>
            <a:off x="39370" y="832485"/>
            <a:ext cx="12121515" cy="5517515"/>
          </a:xfrm>
          <a:solidFill>
            <a:schemeClr val="bg1"/>
          </a:solidFill>
        </p:spPr>
        <p:txBody>
          <a:bodyPr/>
          <a:lstStyle/>
          <a:p>
            <a:pPr algn="just" eaLnBrk="1" hangingPunct="1">
              <a:spcBef>
                <a:spcPct val="0"/>
              </a:spcBef>
              <a:buFont typeface="Wingdings" panose="05000000000000000000" pitchFamily="2" charset="2"/>
              <a:buNone/>
            </a:pPr>
            <a:r>
              <a:rPr lang="en-US" altLang="zh-CN" sz="2800" dirty="0"/>
              <a:t>[</a:t>
            </a:r>
            <a:r>
              <a:rPr lang="zh-CN" altLang="en-US" sz="2800" dirty="0">
                <a:ea typeface="黑体" panose="02010609060101010101" pitchFamily="49" charset="-122"/>
              </a:rPr>
              <a:t>例</a:t>
            </a:r>
            <a:r>
              <a:rPr lang="en-US" altLang="zh-CN" sz="2800" dirty="0">
                <a:ea typeface="黑体" panose="02010609060101010101" pitchFamily="49" charset="-122"/>
              </a:rPr>
              <a:t>3.64</a:t>
            </a:r>
            <a:r>
              <a:rPr lang="en-US" altLang="zh-CN" sz="2800" dirty="0"/>
              <a:t>] </a:t>
            </a:r>
            <a:r>
              <a:rPr lang="zh-CN" altLang="en-US" sz="2800" dirty="0"/>
              <a:t>查询选修了全部课程的学生姓名</a:t>
            </a:r>
            <a:endParaRPr lang="zh-CN" altLang="en-US" sz="2800" dirty="0">
              <a:latin typeface="宋体" panose="02010600030101010101" pitchFamily="2" charset="-122"/>
            </a:endParaRPr>
          </a:p>
          <a:p>
            <a:pPr lvl="1" algn="just">
              <a:spcBef>
                <a:spcPct val="0"/>
              </a:spcBef>
              <a:buFont typeface="Wingdings" panose="05000000000000000000" pitchFamily="2" charset="2"/>
              <a:buNone/>
            </a:pPr>
            <a:r>
              <a:rPr lang="zh-CN" altLang="en-US" sz="2800" dirty="0"/>
              <a:t>        </a:t>
            </a:r>
            <a:r>
              <a:rPr lang="en-US" altLang="zh-CN" sz="2800" dirty="0"/>
              <a:t>SELECT </a:t>
            </a:r>
            <a:r>
              <a:rPr lang="en-US" altLang="zh-CN" sz="2800" dirty="0" err="1"/>
              <a:t>Sname</a:t>
            </a:r>
            <a:endParaRPr lang="en-US" altLang="zh-CN" sz="2800" dirty="0"/>
          </a:p>
          <a:p>
            <a:pPr lvl="1" algn="just">
              <a:spcBef>
                <a:spcPct val="0"/>
              </a:spcBef>
              <a:buFont typeface="Wingdings" panose="05000000000000000000" pitchFamily="2" charset="2"/>
              <a:buNone/>
            </a:pPr>
            <a:r>
              <a:rPr lang="en-US" altLang="zh-CN" sz="2800" dirty="0"/>
              <a:t>        FROM Student</a:t>
            </a:r>
            <a:endParaRPr lang="en-US" altLang="zh-CN" sz="2800" dirty="0"/>
          </a:p>
          <a:p>
            <a:pPr lvl="1" algn="just">
              <a:spcBef>
                <a:spcPct val="0"/>
              </a:spcBef>
              <a:buFont typeface="Wingdings" panose="05000000000000000000" pitchFamily="2" charset="2"/>
              <a:buNone/>
            </a:pPr>
            <a:r>
              <a:rPr lang="en-US" altLang="zh-CN" sz="2800" dirty="0"/>
              <a:t>        WHERE NOT EXISTS</a:t>
            </a:r>
            <a:endParaRPr lang="en-US" altLang="zh-CN" sz="2800" dirty="0"/>
          </a:p>
          <a:p>
            <a:pPr lvl="1" algn="just">
              <a:spcBef>
                <a:spcPct val="0"/>
              </a:spcBef>
              <a:buFont typeface="Wingdings" panose="05000000000000000000" pitchFamily="2" charset="2"/>
              <a:buNone/>
            </a:pPr>
            <a:r>
              <a:rPr lang="en-US" altLang="zh-CN" sz="2800" dirty="0"/>
              <a:t>                      </a:t>
            </a:r>
            <a:r>
              <a:rPr lang="zh-CN" altLang="en-US" sz="2800" dirty="0"/>
              <a:t>(</a:t>
            </a:r>
            <a:r>
              <a:rPr lang="en-US" altLang="zh-CN" sz="2800" dirty="0"/>
              <a:t>SELECT *</a:t>
            </a:r>
            <a:endParaRPr lang="en-US" altLang="zh-CN" sz="2800" dirty="0"/>
          </a:p>
          <a:p>
            <a:pPr lvl="1" algn="just">
              <a:spcBef>
                <a:spcPct val="0"/>
              </a:spcBef>
              <a:buFont typeface="Wingdings" panose="05000000000000000000" pitchFamily="2" charset="2"/>
              <a:buNone/>
            </a:pPr>
            <a:r>
              <a:rPr lang="en-US" altLang="zh-CN" sz="2800" dirty="0"/>
              <a:t>                        FROM Course</a:t>
            </a:r>
            <a:endParaRPr lang="en-US" altLang="zh-CN" sz="2800" dirty="0"/>
          </a:p>
          <a:p>
            <a:pPr lvl="1" algn="just">
              <a:spcBef>
                <a:spcPct val="0"/>
              </a:spcBef>
              <a:buFont typeface="Wingdings" panose="05000000000000000000" pitchFamily="2" charset="2"/>
              <a:buNone/>
            </a:pPr>
            <a:r>
              <a:rPr lang="en-US" altLang="zh-CN" sz="2800" dirty="0"/>
              <a:t>                        WHERE NOT EXISTS</a:t>
            </a:r>
            <a:endParaRPr lang="en-US" altLang="zh-CN" sz="2800" dirty="0"/>
          </a:p>
          <a:p>
            <a:pPr lvl="1" algn="just">
              <a:spcBef>
                <a:spcPct val="0"/>
              </a:spcBef>
              <a:buFont typeface="Wingdings" panose="05000000000000000000" pitchFamily="2" charset="2"/>
              <a:buNone/>
            </a:pPr>
            <a:r>
              <a:rPr lang="en-US" altLang="zh-CN" sz="2800" dirty="0"/>
              <a:t>                                      </a:t>
            </a:r>
            <a:r>
              <a:rPr lang="zh-CN" altLang="en-US" sz="2800" dirty="0"/>
              <a:t>(</a:t>
            </a:r>
            <a:r>
              <a:rPr lang="en-US" altLang="zh-CN" sz="2800" dirty="0"/>
              <a:t>SELECT *</a:t>
            </a:r>
            <a:endParaRPr lang="en-US" altLang="zh-CN" sz="2800" dirty="0"/>
          </a:p>
          <a:p>
            <a:pPr lvl="1" algn="just">
              <a:spcBef>
                <a:spcPct val="0"/>
              </a:spcBef>
              <a:buFont typeface="Wingdings" panose="05000000000000000000" pitchFamily="2" charset="2"/>
              <a:buNone/>
            </a:pPr>
            <a:r>
              <a:rPr lang="en-US" altLang="zh-CN" sz="2800" dirty="0"/>
              <a:t>                                       FROM SC</a:t>
            </a:r>
            <a:endParaRPr lang="en-US" altLang="zh-CN" sz="2800" dirty="0"/>
          </a:p>
          <a:p>
            <a:pPr lvl="1" algn="just">
              <a:spcBef>
                <a:spcPct val="0"/>
              </a:spcBef>
              <a:buFont typeface="Wingdings" panose="05000000000000000000" pitchFamily="2" charset="2"/>
              <a:buNone/>
            </a:pPr>
            <a:r>
              <a:rPr lang="en-US" altLang="zh-CN" sz="2800" dirty="0"/>
              <a:t>                                       WHERE Sno= </a:t>
            </a:r>
            <a:r>
              <a:rPr lang="en-US" altLang="zh-CN" sz="2800" dirty="0" err="1"/>
              <a:t>Student.Sno</a:t>
            </a:r>
            <a:r>
              <a:rPr lang="en-US" altLang="zh-CN" sz="2800" dirty="0"/>
              <a:t> </a:t>
            </a:r>
            <a:endParaRPr lang="en-US" altLang="zh-CN" sz="2800" dirty="0"/>
          </a:p>
          <a:p>
            <a:pPr lvl="1" algn="just">
              <a:spcBef>
                <a:spcPct val="0"/>
              </a:spcBef>
              <a:buFont typeface="Wingdings" panose="05000000000000000000" pitchFamily="2" charset="2"/>
              <a:buNone/>
            </a:pPr>
            <a:r>
              <a:rPr lang="en-US" altLang="zh-CN" sz="2800" dirty="0"/>
              <a:t>                                             AND </a:t>
            </a:r>
            <a:r>
              <a:rPr lang="en-US" altLang="zh-CN" sz="2800" dirty="0" err="1"/>
              <a:t>Cno</a:t>
            </a:r>
            <a:r>
              <a:rPr lang="en-US" altLang="zh-CN" sz="2800" dirty="0"/>
              <a:t>= </a:t>
            </a:r>
            <a:r>
              <a:rPr lang="en-US" altLang="zh-CN" sz="2800" dirty="0" err="1"/>
              <a:t>Course.Cno</a:t>
            </a:r>
            <a:endParaRPr lang="en-US" altLang="zh-CN" sz="2800" dirty="0"/>
          </a:p>
          <a:p>
            <a:pPr lvl="1" algn="just">
              <a:spcBef>
                <a:spcPct val="0"/>
              </a:spcBef>
              <a:buFont typeface="Wingdings" panose="05000000000000000000" pitchFamily="2" charset="2"/>
              <a:buNone/>
            </a:pPr>
            <a:r>
              <a:rPr lang="en-US" altLang="zh-CN" sz="2800" dirty="0"/>
              <a:t>                                      </a:t>
            </a:r>
            <a:r>
              <a:rPr lang="zh-CN" altLang="en-US" sz="2800" dirty="0"/>
              <a:t>)</a:t>
            </a:r>
            <a:endParaRPr lang="zh-CN" altLang="en-US" sz="2800" dirty="0"/>
          </a:p>
          <a:p>
            <a:pPr lvl="1" algn="just">
              <a:spcBef>
                <a:spcPct val="0"/>
              </a:spcBef>
              <a:buFont typeface="Wingdings" panose="05000000000000000000" pitchFamily="2" charset="2"/>
              <a:buNone/>
            </a:pPr>
            <a:r>
              <a:rPr lang="zh-CN" altLang="en-US" sz="2800" dirty="0"/>
              <a:t>                       );</a:t>
            </a:r>
            <a:endParaRPr lang="en-US" altLang="zh-CN" sz="2800" dirty="0"/>
          </a:p>
          <a:p>
            <a:pPr lvl="1" algn="just">
              <a:spcBef>
                <a:spcPct val="0"/>
              </a:spcBef>
              <a:buFont typeface="Wingdings" panose="05000000000000000000" pitchFamily="2" charset="2"/>
              <a:buNone/>
            </a:pPr>
            <a:endParaRPr lang="zh-CN" altLang="en-US" sz="28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idx="4294967295"/>
          </p:nvPr>
        </p:nvSpPr>
        <p:spPr/>
        <p:txBody>
          <a:bodyPr/>
          <a:lstStyle/>
          <a:p>
            <a:pPr eaLnBrk="1" hangingPunct="1"/>
            <a:r>
              <a:rPr lang="zh-CN" altLang="en-US" sz="3600">
                <a:solidFill>
                  <a:schemeClr val="accent6"/>
                </a:solidFill>
              </a:rPr>
              <a:t>带有</a:t>
            </a:r>
            <a:r>
              <a:rPr lang="en-US" altLang="zh-CN" sz="3600">
                <a:solidFill>
                  <a:schemeClr val="accent6"/>
                </a:solidFill>
              </a:rPr>
              <a:t>EXISTS</a:t>
            </a:r>
            <a:r>
              <a:rPr lang="zh-CN" altLang="en-US" sz="3600">
                <a:solidFill>
                  <a:schemeClr val="accent6"/>
                </a:solidFill>
              </a:rPr>
              <a:t>谓词的子查询</a:t>
            </a:r>
            <a:r>
              <a:rPr lang="en-US" altLang="zh-CN" sz="3600">
                <a:solidFill>
                  <a:schemeClr val="accent6"/>
                </a:solidFill>
              </a:rPr>
              <a:t>（</a:t>
            </a:r>
            <a:r>
              <a:rPr lang="zh-CN" altLang="en-US" sz="3600">
                <a:solidFill>
                  <a:schemeClr val="accent6"/>
                </a:solidFill>
              </a:rPr>
              <a:t>续</a:t>
            </a:r>
            <a:r>
              <a:rPr lang="en-US" altLang="zh-CN" sz="3600">
                <a:solidFill>
                  <a:schemeClr val="accent6"/>
                </a:solidFill>
              </a:rPr>
              <a:t>）</a:t>
            </a:r>
            <a:endParaRPr lang="en-US" altLang="zh-CN" sz="3600">
              <a:solidFill>
                <a:schemeClr val="accent6"/>
              </a:solidFill>
            </a:endParaRPr>
          </a:p>
        </p:txBody>
      </p:sp>
      <p:sp>
        <p:nvSpPr>
          <p:cNvPr id="103427" name="Rectangle 3"/>
          <p:cNvSpPr>
            <a:spLocks noGrp="1" noChangeArrowheads="1"/>
          </p:cNvSpPr>
          <p:nvPr>
            <p:ph type="body" idx="4294967295"/>
          </p:nvPr>
        </p:nvSpPr>
        <p:spPr>
          <a:xfrm>
            <a:off x="102235" y="849630"/>
            <a:ext cx="12060555" cy="5546725"/>
          </a:xfrm>
          <a:solidFill>
            <a:schemeClr val="bg1"/>
          </a:solidFill>
        </p:spPr>
        <p:txBody>
          <a:bodyPr/>
          <a:lstStyle/>
          <a:p>
            <a:pPr eaLnBrk="1" hangingPunct="1"/>
            <a:endParaRPr lang="en-US" altLang="zh-CN" sz="3200"/>
          </a:p>
          <a:p>
            <a:pPr eaLnBrk="1" hangingPunct="1"/>
            <a:r>
              <a:rPr lang="zh-CN" altLang="en-US" sz="3200"/>
              <a:t>用</a:t>
            </a:r>
            <a:r>
              <a:rPr lang="en-US" altLang="zh-CN" sz="3200"/>
              <a:t>EXISTS/NOT EXISTS</a:t>
            </a:r>
            <a:r>
              <a:rPr lang="zh-CN" altLang="en-US" sz="3200"/>
              <a:t>实现逻辑蕴涵</a:t>
            </a:r>
            <a:r>
              <a:rPr lang="en-US" altLang="zh-CN" sz="3200"/>
              <a:t>（</a:t>
            </a:r>
            <a:r>
              <a:rPr lang="zh-CN" altLang="en-US" sz="3200"/>
              <a:t>难点</a:t>
            </a:r>
            <a:r>
              <a:rPr lang="en-US" altLang="zh-CN" sz="3200"/>
              <a:t>）</a:t>
            </a:r>
            <a:endParaRPr lang="en-US" altLang="zh-CN" sz="3200"/>
          </a:p>
          <a:p>
            <a:pPr eaLnBrk="1" hangingPunct="1"/>
            <a:endParaRPr lang="en-US" altLang="zh-CN" sz="3200"/>
          </a:p>
          <a:p>
            <a:pPr lvl="1">
              <a:lnSpc>
                <a:spcPct val="130000"/>
              </a:lnSpc>
            </a:pPr>
            <a:r>
              <a:rPr lang="en-US" altLang="zh-CN" sz="3200"/>
              <a:t>SQL</a:t>
            </a:r>
            <a:r>
              <a:rPr lang="zh-CN" altLang="en-US" sz="3200"/>
              <a:t>语言中没有蕴涵</a:t>
            </a:r>
            <a:r>
              <a:rPr lang="en-US" altLang="zh-CN" sz="3200"/>
              <a:t>（Implication）</a:t>
            </a:r>
            <a:r>
              <a:rPr lang="zh-CN" altLang="en-US" sz="3200"/>
              <a:t>逻辑运算</a:t>
            </a:r>
            <a:endParaRPr lang="zh-CN" altLang="en-US" sz="3200"/>
          </a:p>
          <a:p>
            <a:pPr lvl="1">
              <a:lnSpc>
                <a:spcPct val="130000"/>
              </a:lnSpc>
            </a:pPr>
            <a:r>
              <a:rPr lang="zh-CN" altLang="en-US" sz="3200"/>
              <a:t>可以利用谓词演算将逻辑蕴涵谓词等价转换为：</a:t>
            </a:r>
            <a:endParaRPr lang="zh-CN" altLang="en-US" sz="3200"/>
          </a:p>
          <a:p>
            <a:pPr eaLnBrk="1" hangingPunct="1">
              <a:lnSpc>
                <a:spcPct val="130000"/>
              </a:lnSpc>
              <a:buFont typeface="Wingdings" panose="05000000000000000000" pitchFamily="2" charset="2"/>
              <a:buNone/>
            </a:pPr>
            <a:r>
              <a:rPr lang="zh-CN" altLang="en-US" sz="3200"/>
              <a:t>                   </a:t>
            </a:r>
            <a:r>
              <a:rPr lang="en-US" altLang="zh-CN" sz="3200"/>
              <a:t>p </a:t>
            </a:r>
            <a:r>
              <a:rPr lang="en-US" altLang="zh-CN" sz="3200">
                <a:sym typeface="Symbol" panose="05050102010706020507" pitchFamily="2" charset="2"/>
              </a:rPr>
              <a:t></a:t>
            </a:r>
            <a:r>
              <a:rPr lang="en-US" altLang="zh-CN" sz="3200"/>
              <a:t> q ≡ </a:t>
            </a:r>
            <a:r>
              <a:rPr lang="en-US" altLang="zh-CN" sz="3200">
                <a:sym typeface="Symbol" panose="05050102010706020507" pitchFamily="2" charset="2"/>
              </a:rPr>
              <a:t></a:t>
            </a:r>
            <a:r>
              <a:rPr lang="en-US" altLang="zh-CN" sz="3200"/>
              <a:t> p∨q </a:t>
            </a:r>
            <a:endParaRPr lang="en-US" altLang="zh-CN" sz="3200"/>
          </a:p>
        </p:txBody>
      </p:sp>
    </p:spTree>
  </p:cSld>
  <p:clrMapOvr>
    <a:masterClrMapping/>
  </p:clrMapOvr>
</p:sld>
</file>

<file path=ppt/tags/tag1.xml><?xml version="1.0" encoding="utf-8"?>
<p:tagLst xmlns:p="http://schemas.openxmlformats.org/presentationml/2006/main">
  <p:tag name="KSO_WM_UNIT_TABLE_BEAUTIFY" val="smartTable{20c3454f-aad9-4ce6-bb01-953b22d52466}"/>
  <p:tag name="TABLE_ENDDRAG_ORIGIN_RECT" val="241*181"/>
  <p:tag name="TABLE_ENDDRAG_RECT" val="253*321*241*181"/>
</p:tagLst>
</file>

<file path=ppt/tags/tag10.xml><?xml version="1.0" encoding="utf-8"?>
<p:tagLst xmlns:p="http://schemas.openxmlformats.org/presentationml/2006/main">
  <p:tag name="KSO_WM_UNIT_TABLE_BEAUTIFY" val="smartTable{17eda3c9-f24b-4bbc-ba16-9300ffa155ef}"/>
  <p:tag name="TABLE_ENDDRAG_ORIGIN_RECT" val="662*232"/>
  <p:tag name="TABLE_ENDDRAG_RECT" val="160*281*662*232"/>
</p:tagLst>
</file>

<file path=ppt/tags/tag11.xml><?xml version="1.0" encoding="utf-8"?>
<p:tagLst xmlns:p="http://schemas.openxmlformats.org/presentationml/2006/main">
  <p:tag name="KSO_WM_UNIT_TABLE_BEAUTIFY" val="smartTable{f8150dd9-1ed6-44fd-a9cc-6b24eee203d0}"/>
  <p:tag name="TABLE_ENDDRAG_ORIGIN_RECT" val="599*178"/>
  <p:tag name="TABLE_ENDDRAG_RECT" val="224*94*599*178"/>
</p:tagLst>
</file>

<file path=ppt/tags/tag12.xml><?xml version="1.0" encoding="utf-8"?>
<p:tagLst xmlns:p="http://schemas.openxmlformats.org/presentationml/2006/main">
  <p:tag name="KSO_WM_UNIT_TABLE_BEAUTIFY" val="smartTable{fd1a996f-5790-4021-b9e5-170c0220162a}"/>
</p:tagLst>
</file>

<file path=ppt/tags/tag13.xml><?xml version="1.0" encoding="utf-8"?>
<p:tagLst xmlns:p="http://schemas.openxmlformats.org/presentationml/2006/main">
  <p:tag name="KSO_WPP_MARK_KEY" val="03d777d3-c66a-42a9-86c3-8eef5e979777"/>
  <p:tag name="COMMONDATA" val="eyJoZGlkIjoiZTA4NzIyN2MxYTlmMzQ1NGE2MjU5NWRkMjhlOGMxYTAifQ=="/>
</p:tagLst>
</file>

<file path=ppt/tags/tag2.xml><?xml version="1.0" encoding="utf-8"?>
<p:tagLst xmlns:p="http://schemas.openxmlformats.org/presentationml/2006/main">
  <p:tag name="TABLE_ENDDRAG_ORIGIN_RECT" val="687*281"/>
  <p:tag name="TABLE_ENDDRAG_RECT" val="182*241*687*281"/>
</p:tagLst>
</file>

<file path=ppt/tags/tag3.xml><?xml version="1.0" encoding="utf-8"?>
<p:tagLst xmlns:p="http://schemas.openxmlformats.org/presentationml/2006/main">
  <p:tag name="TABLE_ENDDRAG_ORIGIN_RECT" val="286*233"/>
  <p:tag name="TABLE_ENDDRAG_RECT" val="310*268*286*233"/>
</p:tagLst>
</file>

<file path=ppt/tags/tag4.xml><?xml version="1.0" encoding="utf-8"?>
<p:tagLst xmlns:p="http://schemas.openxmlformats.org/presentationml/2006/main">
  <p:tag name="KSO_WM_UNIT_TABLE_BEAUTIFY" val="smartTable{979ff7e0-36fa-4dcc-ab6c-104814786a8a}"/>
</p:tagLst>
</file>

<file path=ppt/tags/tag5.xml><?xml version="1.0" encoding="utf-8"?>
<p:tagLst xmlns:p="http://schemas.openxmlformats.org/presentationml/2006/main">
  <p:tag name="KSO_WM_UNIT_TABLE_BEAUTIFY" val="smartTable{aee66d0f-1c25-4cee-a95e-0fb784ff8d3a}"/>
  <p:tag name="TABLE_ENDDRAG_ORIGIN_RECT" val="461*305"/>
  <p:tag name="TABLE_ENDDRAG_RECT" val="287*219*461*305"/>
</p:tagLst>
</file>

<file path=ppt/tags/tag6.xml><?xml version="1.0" encoding="utf-8"?>
<p:tagLst xmlns:p="http://schemas.openxmlformats.org/presentationml/2006/main">
  <p:tag name="KSO_WM_UNIT_TABLE_BEAUTIFY" val="smartTable{ce89a6d9-a0c9-421e-9083-a69500f75fdd}"/>
  <p:tag name="TABLE_ENDDRAG_ORIGIN_RECT" val="945*351"/>
  <p:tag name="TABLE_ENDDRAG_RECT" val="8*147*945*351"/>
</p:tagLst>
</file>

<file path=ppt/tags/tag7.xml><?xml version="1.0" encoding="utf-8"?>
<p:tagLst xmlns:p="http://schemas.openxmlformats.org/presentationml/2006/main">
  <p:tag name="KSO_WM_UNIT_TABLE_BEAUTIFY" val="smartTable{1b8f8745-a08e-4949-b841-b829fc930f83}"/>
  <p:tag name="TABLE_ENDDRAG_ORIGIN_RECT" val="463*228"/>
  <p:tag name="TABLE_ENDDRAG_RECT" val="18*169*463*228"/>
</p:tagLst>
</file>

<file path=ppt/tags/tag8.xml><?xml version="1.0" encoding="utf-8"?>
<p:tagLst xmlns:p="http://schemas.openxmlformats.org/presentationml/2006/main">
  <p:tag name="KSO_WM_UNIT_TABLE_BEAUTIFY" val="smartTable{9f0d39a3-ca20-4abc-b72d-a0138c6ab81d}"/>
  <p:tag name="TABLE_ENDDRAG_ORIGIN_RECT" val="472*228"/>
  <p:tag name="TABLE_ENDDRAG_RECT" val="478*169*472*229"/>
</p:tagLst>
</file>

<file path=ppt/tags/tag9.xml><?xml version="1.0" encoding="utf-8"?>
<p:tagLst xmlns:p="http://schemas.openxmlformats.org/presentationml/2006/main">
  <p:tag name="KSO_WM_UNIT_TABLE_BEAUTIFY" val="smartTable{2b94bc72-a9c4-4f68-9fdb-a89d6b459b44}"/>
  <p:tag name="TABLE_ENDDRAG_ORIGIN_RECT" val="880*609"/>
  <p:tag name="TABLE_ENDDRAG_RECT" val="33*106*880*609"/>
</p:tagLst>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数据库系统概论">
  <a:themeElements>
    <a:clrScheme name="1_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1_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数据库系统概论">
  <a:themeElements>
    <a:clrScheme name="2_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2_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21859</Words>
  <Application>WPS 演示</Application>
  <PresentationFormat>宽屏</PresentationFormat>
  <Paragraphs>1907</Paragraphs>
  <Slides>116</Slides>
  <Notes>1</Notes>
  <HiddenSlides>0</HiddenSlides>
  <MMClips>0</MMClips>
  <ScaleCrop>false</ScaleCrop>
  <HeadingPairs>
    <vt:vector size="6" baseType="variant">
      <vt:variant>
        <vt:lpstr>已用的字体</vt:lpstr>
      </vt:variant>
      <vt:variant>
        <vt:i4>15</vt:i4>
      </vt:variant>
      <vt:variant>
        <vt:lpstr>主题</vt:lpstr>
      </vt:variant>
      <vt:variant>
        <vt:i4>3</vt:i4>
      </vt:variant>
      <vt:variant>
        <vt:lpstr>幻灯片标题</vt:lpstr>
      </vt:variant>
      <vt:variant>
        <vt:i4>116</vt:i4>
      </vt:variant>
    </vt:vector>
  </HeadingPairs>
  <TitlesOfParts>
    <vt:vector size="134" baseType="lpstr">
      <vt:lpstr>Arial</vt:lpstr>
      <vt:lpstr>宋体</vt:lpstr>
      <vt:lpstr>Wingdings</vt:lpstr>
      <vt:lpstr>华文琥珀</vt:lpstr>
      <vt:lpstr>Calibri</vt:lpstr>
      <vt:lpstr>Times New Roman</vt:lpstr>
      <vt:lpstr>黑体</vt:lpstr>
      <vt:lpstr>Times-Roman</vt:lpstr>
      <vt:lpstr>隶书</vt:lpstr>
      <vt:lpstr>Courier New</vt:lpstr>
      <vt:lpstr>微软雅黑</vt:lpstr>
      <vt:lpstr>Arial Unicode MS</vt:lpstr>
      <vt:lpstr>Arila</vt:lpstr>
      <vt:lpstr>Segoe Print</vt:lpstr>
      <vt:lpstr>Symbol</vt:lpstr>
      <vt:lpstr>数据库系统概论</vt:lpstr>
      <vt:lpstr>1_数据库系统概论</vt:lpstr>
      <vt:lpstr>2_数据库系统概论</vt:lpstr>
      <vt:lpstr>PowerPoint 演示文稿</vt:lpstr>
      <vt:lpstr>第3章  关系数据库标准语言SQL</vt:lpstr>
      <vt:lpstr>3.3 数据查询</vt:lpstr>
      <vt:lpstr>数据查询（续）</vt:lpstr>
      <vt:lpstr>3.3  数据查询 </vt:lpstr>
      <vt:lpstr>3.3.1  单表查询 </vt:lpstr>
      <vt:lpstr>1.选择表中的若干列</vt:lpstr>
      <vt:lpstr>选择表中的若干列（续）</vt:lpstr>
      <vt:lpstr>查询经过计算的值（续）</vt:lpstr>
      <vt:lpstr>查询经过计算的值（续）</vt:lpstr>
      <vt:lpstr>3.3.1  单表查询 </vt:lpstr>
      <vt:lpstr>2. 选择表中的若干元组</vt:lpstr>
      <vt:lpstr>消除取值重复的行（续）</vt:lpstr>
      <vt:lpstr>（2）查询满足条件的元组</vt:lpstr>
      <vt:lpstr>① 比较大小</vt:lpstr>
      <vt:lpstr>② 确定范围</vt:lpstr>
      <vt:lpstr>③ 确定集合</vt:lpstr>
      <vt:lpstr>④ 字符匹配</vt:lpstr>
      <vt:lpstr>字符匹配（续）</vt:lpstr>
      <vt:lpstr>字符匹配（续）</vt:lpstr>
      <vt:lpstr>字符匹配（续）</vt:lpstr>
      <vt:lpstr>字符匹配（续）</vt:lpstr>
      <vt:lpstr>⑤ 涉及空值的查询</vt:lpstr>
      <vt:lpstr>⑥多重条件查询</vt:lpstr>
      <vt:lpstr>3.3.1  单表查询 </vt:lpstr>
      <vt:lpstr>3.ORDER BY子句 </vt:lpstr>
      <vt:lpstr>ORDER BY子句 （续） </vt:lpstr>
      <vt:lpstr>3.3.1  单表查询 </vt:lpstr>
      <vt:lpstr>4. 聚集函数 </vt:lpstr>
      <vt:lpstr>聚集函数（续）</vt:lpstr>
      <vt:lpstr>聚集函数（续）</vt:lpstr>
      <vt:lpstr>3.3.1  单表查询 </vt:lpstr>
      <vt:lpstr>5. GROUP BY子句 </vt:lpstr>
      <vt:lpstr>GROUP BY子句（续）</vt:lpstr>
      <vt:lpstr>GROUP BY子句（续）</vt:lpstr>
      <vt:lpstr>GROUP BY子句（续）</vt:lpstr>
      <vt:lpstr>GROUP BY子句（续）</vt:lpstr>
      <vt:lpstr>6.LIMIT子句</vt:lpstr>
      <vt:lpstr>LIMIT子句（续）</vt:lpstr>
      <vt:lpstr>LIMIT子句（续）</vt:lpstr>
      <vt:lpstr>3.3  数据查询 </vt:lpstr>
      <vt:lpstr>3.3.2 连接查询 </vt:lpstr>
      <vt:lpstr>连接查询（续）</vt:lpstr>
      <vt:lpstr>1. 等值与非等值连接查询 </vt:lpstr>
      <vt:lpstr>等值与非等值连接查询（续）</vt:lpstr>
      <vt:lpstr>连接操作的执行过程</vt:lpstr>
      <vt:lpstr>连接查询（续）</vt:lpstr>
      <vt:lpstr>2. 自然连接查询 </vt:lpstr>
      <vt:lpstr>自然连接查询 （续）</vt:lpstr>
      <vt:lpstr>连接查询（续）</vt:lpstr>
      <vt:lpstr>3.复合条件连接查询</vt:lpstr>
      <vt:lpstr>连接查询（续）</vt:lpstr>
      <vt:lpstr>4. 自身连接 </vt:lpstr>
      <vt:lpstr>自身连接（续）</vt:lpstr>
      <vt:lpstr>自身连接（续）</vt:lpstr>
      <vt:lpstr>自身连接（续）</vt:lpstr>
      <vt:lpstr>连接查询（续）</vt:lpstr>
      <vt:lpstr>5. 外连接查询</vt:lpstr>
      <vt:lpstr>外连接查询（续）</vt:lpstr>
      <vt:lpstr>外连接查询（续）</vt:lpstr>
      <vt:lpstr>连接查询（续）</vt:lpstr>
      <vt:lpstr>6. 多表连接查询</vt:lpstr>
      <vt:lpstr>3.3  数据查询 </vt:lpstr>
      <vt:lpstr>嵌套查询（续）</vt:lpstr>
      <vt:lpstr>嵌套查询（续）</vt:lpstr>
      <vt:lpstr>嵌套查询求解方法</vt:lpstr>
      <vt:lpstr>嵌套查询求解方法（续）</vt:lpstr>
      <vt:lpstr>3.3.3  嵌套查询</vt:lpstr>
      <vt:lpstr>1. 带有IN谓词的子查询</vt:lpstr>
      <vt:lpstr>带有IN谓词的子查询（续）</vt:lpstr>
      <vt:lpstr>带有IN谓词的子查询（续）</vt:lpstr>
      <vt:lpstr>带有IN谓词的子查询（续）</vt:lpstr>
      <vt:lpstr>带有IN谓词的子查询（续）</vt:lpstr>
      <vt:lpstr>带有IN谓词的子查询（续）</vt:lpstr>
      <vt:lpstr>3.3.3  嵌套查询</vt:lpstr>
      <vt:lpstr>2. 带有比较运算符的子查询</vt:lpstr>
      <vt:lpstr>带有比较运算符的子查询（续）</vt:lpstr>
      <vt:lpstr>带有比较运算符的子查询（续）</vt:lpstr>
      <vt:lpstr>带有比较运算符的子查询（续）</vt:lpstr>
      <vt:lpstr>带有比较运算符的子查询（续）</vt:lpstr>
      <vt:lpstr>3.3.3  嵌套查询</vt:lpstr>
      <vt:lpstr>带有ANY（SOME）或ALL谓词的子查询 </vt:lpstr>
      <vt:lpstr>带有ANY（SOME）或ALL谓词的子查询 （续）</vt:lpstr>
      <vt:lpstr>带有ANY（SOME）或ALL谓词的子查询 （续）</vt:lpstr>
      <vt:lpstr>带有ANY（SOME）或ALL谓词的子查询 （续）</vt:lpstr>
      <vt:lpstr>带有ANY（SOME）或ALL谓词的子查询 （续）</vt:lpstr>
      <vt:lpstr>带有ANY（SOME）或ALL谓词的子查询 （续）</vt:lpstr>
      <vt:lpstr>带有ANY（SOME）或ALL谓词的子查询 （续）</vt:lpstr>
      <vt:lpstr>带有ANY（SOME）或ALL谓词的子查询 （续）</vt:lpstr>
      <vt:lpstr>带有ANY（SOME）或ALL谓词的子查询 （续）</vt:lpstr>
      <vt:lpstr>3.3.3  嵌套查询</vt:lpstr>
      <vt:lpstr>带有EXISTS谓词的子查询</vt:lpstr>
      <vt:lpstr>PowerPoint 演示文稿</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vt:lpstr>
      <vt:lpstr>带有EXISTS谓词的子查询（续） </vt:lpstr>
      <vt:lpstr>3.3  数据查询 </vt:lpstr>
      <vt:lpstr>3.3.4 集合查询</vt:lpstr>
      <vt:lpstr>集合查询（续）</vt:lpstr>
      <vt:lpstr>集合查询（续）</vt:lpstr>
      <vt:lpstr>集合查询（续）</vt:lpstr>
      <vt:lpstr>集合查询（续）</vt:lpstr>
      <vt:lpstr>集合查询（续）</vt:lpstr>
      <vt:lpstr>集合查询（续）</vt:lpstr>
      <vt:lpstr>集合查询（续）</vt:lpstr>
      <vt:lpstr>集合查询（续）</vt:lpstr>
      <vt:lpstr>3.3  数据查询 </vt:lpstr>
      <vt:lpstr>3.3.5 基于派生表的查询</vt:lpstr>
      <vt:lpstr>基于派生表的查询（续）</vt:lpstr>
      <vt:lpstr>二维码3.3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guixiang</dc:creator>
  <cp:lastModifiedBy>阿缅</cp:lastModifiedBy>
  <cp:revision>348</cp:revision>
  <dcterms:created xsi:type="dcterms:W3CDTF">2014-10-23T04:37:00Z</dcterms:created>
  <dcterms:modified xsi:type="dcterms:W3CDTF">2023-09-17T15:40:07Z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EFF27B4EF7414BC1BDA5077CEA47A4F1_12</vt:lpwstr>
  </property>
</Properties>
</file>