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601" r:id="rId4"/>
    <p:sldId id="560" r:id="rId6"/>
    <p:sldId id="561" r:id="rId7"/>
    <p:sldId id="396" r:id="rId8"/>
    <p:sldId id="563" r:id="rId9"/>
    <p:sldId id="564" r:id="rId10"/>
    <p:sldId id="565" r:id="rId11"/>
    <p:sldId id="566" r:id="rId12"/>
    <p:sldId id="567" r:id="rId13"/>
    <p:sldId id="568" r:id="rId14"/>
    <p:sldId id="603" r:id="rId15"/>
    <p:sldId id="569" r:id="rId16"/>
    <p:sldId id="570" r:id="rId17"/>
    <p:sldId id="571" r:id="rId18"/>
    <p:sldId id="572" r:id="rId19"/>
    <p:sldId id="573" r:id="rId20"/>
    <p:sldId id="604" r:id="rId21"/>
    <p:sldId id="575" r:id="rId22"/>
    <p:sldId id="605" r:id="rId23"/>
    <p:sldId id="576" r:id="rId24"/>
    <p:sldId id="606" r:id="rId25"/>
    <p:sldId id="577" r:id="rId26"/>
    <p:sldId id="578" r:id="rId27"/>
    <p:sldId id="579" r:id="rId28"/>
    <p:sldId id="580" r:id="rId29"/>
    <p:sldId id="607" r:id="rId30"/>
    <p:sldId id="582" r:id="rId31"/>
    <p:sldId id="608" r:id="rId32"/>
    <p:sldId id="583" r:id="rId33"/>
    <p:sldId id="609" r:id="rId34"/>
    <p:sldId id="584" r:id="rId35"/>
    <p:sldId id="585" r:id="rId36"/>
    <p:sldId id="586" r:id="rId37"/>
    <p:sldId id="610" r:id="rId38"/>
    <p:sldId id="587" r:id="rId39"/>
    <p:sldId id="588" r:id="rId40"/>
    <p:sldId id="611" r:id="rId41"/>
    <p:sldId id="589" r:id="rId42"/>
    <p:sldId id="612" r:id="rId43"/>
    <p:sldId id="590" r:id="rId44"/>
    <p:sldId id="613" r:id="rId45"/>
    <p:sldId id="591" r:id="rId46"/>
    <p:sldId id="592" r:id="rId47"/>
    <p:sldId id="593" r:id="rId48"/>
    <p:sldId id="594" r:id="rId49"/>
    <p:sldId id="491" r:id="rId50"/>
    <p:sldId id="428" r:id="rId51"/>
    <p:sldId id="430" r:id="rId52"/>
    <p:sldId id="431" r:id="rId53"/>
    <p:sldId id="432" r:id="rId54"/>
    <p:sldId id="485" r:id="rId55"/>
    <p:sldId id="463" r:id="rId56"/>
    <p:sldId id="434" r:id="rId57"/>
    <p:sldId id="435" r:id="rId58"/>
    <p:sldId id="436" r:id="rId59"/>
    <p:sldId id="437" r:id="rId60"/>
    <p:sldId id="438" r:id="rId61"/>
    <p:sldId id="595" r:id="rId62"/>
    <p:sldId id="596" r:id="rId63"/>
    <p:sldId id="597" r:id="rId64"/>
    <p:sldId id="614" r:id="rId65"/>
    <p:sldId id="598" r:id="rId66"/>
    <p:sldId id="599" r:id="rId67"/>
    <p:sldId id="444" r:id="rId68"/>
    <p:sldId id="445" r:id="rId69"/>
    <p:sldId id="446" r:id="rId70"/>
    <p:sldId id="487" r:id="rId71"/>
    <p:sldId id="486" r:id="rId72"/>
    <p:sldId id="448" r:id="rId73"/>
    <p:sldId id="450" r:id="rId74"/>
    <p:sldId id="492" r:id="rId75"/>
    <p:sldId id="451" r:id="rId76"/>
    <p:sldId id="464" r:id="rId77"/>
    <p:sldId id="452" r:id="rId78"/>
    <p:sldId id="490" r:id="rId79"/>
    <p:sldId id="453" r:id="rId80"/>
    <p:sldId id="454" r:id="rId81"/>
    <p:sldId id="455" r:id="rId82"/>
    <p:sldId id="456" r:id="rId83"/>
    <p:sldId id="600" r:id="rId84"/>
    <p:sldId id="457" r:id="rId85"/>
    <p:sldId id="458" r:id="rId86"/>
    <p:sldId id="459" r:id="rId87"/>
    <p:sldId id="474" r:id="rId88"/>
    <p:sldId id="615" r:id="rId89"/>
    <p:sldId id="488" r:id="rId90"/>
    <p:sldId id="480" r:id="rId91"/>
    <p:sldId id="616" r:id="rId92"/>
    <p:sldId id="472" r:id="rId93"/>
    <p:sldId id="478" r:id="rId94"/>
    <p:sldId id="481" r:id="rId95"/>
    <p:sldId id="617" r:id="rId96"/>
    <p:sldId id="479" r:id="rId97"/>
    <p:sldId id="489" r:id="rId98"/>
    <p:sldId id="461" r:id="rId99"/>
  </p:sldIdLst>
  <p:sldSz cx="12192000" cy="6858000"/>
  <p:notesSz cx="6833870"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autoAdjust="0"/>
    <p:restoredTop sz="94729" autoAdjust="0"/>
  </p:normalViewPr>
  <p:slideViewPr>
    <p:cSldViewPr snapToObjects="1" showGuides="1">
      <p:cViewPr varScale="1">
        <p:scale>
          <a:sx n="82" d="100"/>
          <a:sy n="82" d="100"/>
        </p:scale>
        <p:origin x="108" y="56"/>
      </p:cViewPr>
      <p:guideLst>
        <p:guide orient="horz" pos="2160"/>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7D397283-329A-1E4C-8DD4-894EAF8D700C}" type="datetimeFigureOut">
              <a:rPr lang="zh-CN" altLang="en-US"/>
            </a:fld>
            <a:endParaRPr lang="zh-CN" altLang="en-US"/>
          </a:p>
        </p:txBody>
      </p:sp>
      <p:sp>
        <p:nvSpPr>
          <p:cNvPr id="2052" name="Rectangle 4"/>
          <p:cNvSpPr>
            <a:spLocks noGrp="1" noRot="1" noChangeAspect="1" noChangeArrowheads="1"/>
          </p:cNvSpPr>
          <p:nvPr>
            <p:ph type="sldImg" idx="4294967295"/>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eaLnBrk="0" hangingPunct="0">
              <a:defRPr sz="1200"/>
            </a:lvl1pPr>
          </a:lstStyle>
          <a:p>
            <a:pPr>
              <a:defRPr/>
            </a:pPr>
            <a:fld id="{ED344AB3-B1FC-B34D-BB58-B1E4B348E64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9"/>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WordArt 8"/>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9"/>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529725" y="4069486"/>
            <a:ext cx="9138275" cy="1568450"/>
          </a:xfrm>
          <a:prstGeom prst="rect">
            <a:avLst/>
          </a:prstGeom>
        </p:spPr>
        <p:txBody>
          <a:bodyPr wrap="square">
            <a:spAutoFit/>
          </a:bodyPr>
          <a:lstStyle/>
          <a:p>
            <a:pPr algn="ctr" eaLnBrk="1" hangingPunct="1">
              <a:buFont typeface="Arial" panose="020B0604020202020204" pitchFamily="34" charset="0"/>
              <a:buNone/>
            </a:pPr>
            <a:r>
              <a:rPr lang="zh-CN" altLang="en-US" sz="4800" b="1" dirty="0">
                <a:solidFill>
                  <a:schemeClr val="bg1"/>
                </a:solidFill>
                <a:latin typeface="黑体" panose="02010609060101010101" pitchFamily="49" charset="-122"/>
                <a:ea typeface="黑体" panose="02010609060101010101" pitchFamily="49" charset="-122"/>
              </a:rPr>
              <a:t>第</a:t>
            </a:r>
            <a:r>
              <a:rPr lang="en-US" altLang="zh-CN" sz="4800" b="1" dirty="0">
                <a:solidFill>
                  <a:schemeClr val="bg1"/>
                </a:solidFill>
                <a:latin typeface="黑体" panose="02010609060101010101" pitchFamily="49" charset="-122"/>
                <a:ea typeface="黑体" panose="02010609060101010101" pitchFamily="49" charset="-122"/>
              </a:rPr>
              <a:t>3</a:t>
            </a:r>
            <a:r>
              <a:rPr lang="zh-CN" altLang="en-US" sz="4800" b="1" dirty="0">
                <a:solidFill>
                  <a:schemeClr val="bg1"/>
                </a:solidFill>
                <a:latin typeface="黑体" panose="02010609060101010101" pitchFamily="49" charset="-122"/>
                <a:ea typeface="黑体" panose="02010609060101010101" pitchFamily="49" charset="-122"/>
              </a:rPr>
              <a:t>章 关系数据库标准语言</a:t>
            </a:r>
            <a:r>
              <a:rPr lang="en-US" altLang="zh-CN" sz="4800" b="1" dirty="0">
                <a:solidFill>
                  <a:schemeClr val="bg1"/>
                </a:solidFill>
                <a:ea typeface="黑体" panose="02010609060101010101" pitchFamily="49" charset="-122"/>
              </a:rPr>
              <a:t>SQL</a:t>
            </a:r>
            <a:r>
              <a:rPr lang="en-US" altLang="zh-CN" sz="4800" b="1" dirty="0">
                <a:solidFill>
                  <a:schemeClr val="bg1"/>
                </a:solidFill>
                <a:latin typeface="黑体" panose="02010609060101010101" pitchFamily="49" charset="-122"/>
                <a:ea typeface="黑体" panose="02010609060101010101" pitchFamily="49" charset="-122"/>
              </a:rPr>
              <a:t>（</a:t>
            </a:r>
            <a:r>
              <a:rPr lang="zh-CN" altLang="en-US" sz="4800" b="1" dirty="0">
                <a:solidFill>
                  <a:schemeClr val="bg1"/>
                </a:solidFill>
                <a:latin typeface="黑体" panose="02010609060101010101" pitchFamily="49" charset="-122"/>
                <a:ea typeface="黑体" panose="02010609060101010101" pitchFamily="49" charset="-122"/>
              </a:rPr>
              <a:t>续</a:t>
            </a:r>
            <a:r>
              <a:rPr lang="en-US" altLang="zh-CN" sz="48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插入一个元组（续）</a:t>
            </a:r>
            <a:endParaRPr lang="zh-CN" altLang="en-US" sz="3600" dirty="0">
              <a:solidFill>
                <a:schemeClr val="accent6"/>
              </a:solidFill>
            </a:endParaRPr>
          </a:p>
        </p:txBody>
      </p:sp>
      <p:sp>
        <p:nvSpPr>
          <p:cNvPr id="12291" name="Rectangle 3"/>
          <p:cNvSpPr>
            <a:spLocks noGrp="1" noChangeArrowheads="1"/>
          </p:cNvSpPr>
          <p:nvPr>
            <p:ph type="body" idx="4294967295"/>
          </p:nvPr>
        </p:nvSpPr>
        <p:spPr>
          <a:xfrm>
            <a:off x="635" y="889000"/>
            <a:ext cx="12188825" cy="5509260"/>
          </a:xfrm>
          <a:solidFill>
            <a:schemeClr val="bg1"/>
          </a:solidFill>
        </p:spPr>
        <p:txBody>
          <a:bodyPr/>
          <a:lstStyle/>
          <a:p>
            <a:pPr eaLnBrk="1" hangingPunct="1">
              <a:buSzTx/>
              <a:buFont typeface="Wingdings" panose="05000000000000000000" pitchFamily="2" charset="2"/>
              <a:buNone/>
            </a:pPr>
            <a:r>
              <a:rPr lang="en-US" altLang="zh-CN" sz="2400" dirty="0"/>
              <a:t>[</a:t>
            </a:r>
            <a:r>
              <a:rPr lang="zh-CN" altLang="en-US" sz="2400" dirty="0"/>
              <a:t>例</a:t>
            </a:r>
            <a:r>
              <a:rPr lang="en-US" altLang="zh-CN" sz="2400" dirty="0"/>
              <a:t>3.73]</a:t>
            </a:r>
            <a:r>
              <a:rPr lang="zh-CN" altLang="en-US" sz="2400" dirty="0"/>
              <a:t> 插入一条选课记录</a:t>
            </a:r>
            <a:endParaRPr lang="en-US" altLang="zh-CN" sz="2400" dirty="0"/>
          </a:p>
          <a:p>
            <a:pPr eaLnBrk="1" hangingPunct="1">
              <a:buSzTx/>
              <a:buFont typeface="Wingdings" panose="05000000000000000000" pitchFamily="2" charset="2"/>
              <a:buNone/>
            </a:pPr>
            <a:endParaRPr lang="zh-CN" altLang="en-US" sz="2400" dirty="0"/>
          </a:p>
          <a:p>
            <a:pPr eaLnBrk="1" hangingPunct="1">
              <a:lnSpc>
                <a:spcPct val="120000"/>
              </a:lnSpc>
              <a:spcBef>
                <a:spcPct val="0"/>
              </a:spcBef>
              <a:buSzTx/>
              <a:buFont typeface="Wingdings" panose="05000000000000000000" pitchFamily="2" charset="2"/>
              <a:buNone/>
            </a:pPr>
            <a:r>
              <a:rPr lang="en-US" altLang="zh-CN" sz="2400" dirty="0"/>
              <a:t>INSERT INTO SC(</a:t>
            </a:r>
            <a:r>
              <a:rPr lang="en-US" altLang="zh-CN" sz="2400" dirty="0" err="1"/>
              <a:t>Sno,Cno,Semester,Teachingclass</a:t>
            </a:r>
            <a:r>
              <a:rPr lang="en-US" altLang="zh-CN" sz="2400" dirty="0"/>
              <a:t>)</a:t>
            </a:r>
            <a:endParaRPr lang="en-US" altLang="zh-CN" sz="2400" dirty="0"/>
          </a:p>
          <a:p>
            <a:pPr eaLnBrk="1" hangingPunct="1">
              <a:lnSpc>
                <a:spcPct val="120000"/>
              </a:lnSpc>
              <a:spcBef>
                <a:spcPct val="0"/>
              </a:spcBef>
              <a:buSzTx/>
              <a:buFont typeface="Wingdings" panose="05000000000000000000" pitchFamily="2" charset="2"/>
              <a:buNone/>
            </a:pPr>
            <a:r>
              <a:rPr lang="en-US" altLang="zh-CN" sz="2400" dirty="0"/>
              <a:t>VALUES ('20180005','81004','20202','81004-01’);</a:t>
            </a:r>
            <a:endParaRPr lang="en-US" altLang="zh-CN" sz="2400" dirty="0"/>
          </a:p>
          <a:p>
            <a:pPr eaLnBrk="1" hangingPunct="1">
              <a:lnSpc>
                <a:spcPct val="120000"/>
              </a:lnSpc>
              <a:spcBef>
                <a:spcPct val="0"/>
              </a:spcBef>
              <a:buSzTx/>
              <a:buFont typeface="Wingdings" panose="05000000000000000000" pitchFamily="2" charset="2"/>
              <a:buChar char="n"/>
            </a:pPr>
            <a:r>
              <a:rPr lang="zh-CN" altLang="en-US" sz="2400" dirty="0"/>
              <a:t>数据库管理系统将在新插入记录的</a:t>
            </a:r>
            <a:r>
              <a:rPr lang="en-US" altLang="zh-CN" sz="2400" dirty="0"/>
              <a:t>Grade</a:t>
            </a:r>
            <a:r>
              <a:rPr lang="zh-CN" altLang="en-US" sz="2400" dirty="0"/>
              <a:t>列上自动地赋空值</a:t>
            </a:r>
            <a:endParaRPr lang="en-US" altLang="zh-CN" sz="2400" dirty="0"/>
          </a:p>
          <a:p>
            <a:pPr eaLnBrk="1" hangingPunct="1">
              <a:lnSpc>
                <a:spcPct val="120000"/>
              </a:lnSpc>
              <a:spcBef>
                <a:spcPct val="0"/>
              </a:spcBef>
              <a:buSzTx/>
              <a:buFont typeface="Wingdings" panose="05000000000000000000" pitchFamily="2" charset="2"/>
              <a:buNone/>
            </a:pPr>
            <a:endParaRPr lang="en-US" altLang="zh-CN" sz="2400" dirty="0"/>
          </a:p>
          <a:p>
            <a:pPr eaLnBrk="1" hangingPunct="1">
              <a:lnSpc>
                <a:spcPct val="120000"/>
              </a:lnSpc>
              <a:spcBef>
                <a:spcPct val="0"/>
              </a:spcBef>
              <a:buSzTx/>
              <a:buFont typeface="Wingdings" panose="05000000000000000000" pitchFamily="2" charset="2"/>
              <a:buNone/>
            </a:pPr>
            <a:r>
              <a:rPr lang="zh-CN" altLang="en-US" sz="2400" dirty="0"/>
              <a:t>或者：</a:t>
            </a:r>
            <a:endParaRPr lang="zh-CN" altLang="en-US" sz="2400" dirty="0"/>
          </a:p>
          <a:p>
            <a:pPr eaLnBrk="1" hangingPunct="1">
              <a:lnSpc>
                <a:spcPct val="120000"/>
              </a:lnSpc>
              <a:spcBef>
                <a:spcPct val="0"/>
              </a:spcBef>
              <a:buSzTx/>
              <a:buFont typeface="Wingdings" panose="05000000000000000000" pitchFamily="2" charset="2"/>
              <a:buNone/>
            </a:pPr>
            <a:r>
              <a:rPr lang="en-US" altLang="zh-CN" sz="2400" dirty="0"/>
              <a:t>INSERT INTO SC</a:t>
            </a:r>
            <a:endParaRPr lang="en-US" altLang="zh-CN" sz="2400" dirty="0"/>
          </a:p>
          <a:p>
            <a:pPr eaLnBrk="1" hangingPunct="1">
              <a:lnSpc>
                <a:spcPct val="120000"/>
              </a:lnSpc>
              <a:spcBef>
                <a:spcPct val="0"/>
              </a:spcBef>
              <a:buSzTx/>
              <a:buFont typeface="Wingdings" panose="05000000000000000000" pitchFamily="2" charset="2"/>
              <a:buNone/>
            </a:pPr>
            <a:r>
              <a:rPr lang="en-US" altLang="zh-CN" sz="2400" dirty="0"/>
              <a:t>VALUES ('20180005','81004',NULL,'20202','81004-01’);</a:t>
            </a:r>
            <a:endParaRPr lang="en-US" altLang="zh-CN" sz="2400" dirty="0"/>
          </a:p>
          <a:p>
            <a:pPr eaLnBrk="1" hangingPunct="1">
              <a:lnSpc>
                <a:spcPct val="120000"/>
              </a:lnSpc>
              <a:spcBef>
                <a:spcPct val="0"/>
              </a:spcBef>
              <a:buSzTx/>
              <a:buFont typeface="Wingdings" panose="05000000000000000000" pitchFamily="2" charset="2"/>
              <a:buChar char="n"/>
            </a:pPr>
            <a:r>
              <a:rPr lang="en-US" altLang="zh-CN" sz="2400" dirty="0"/>
              <a:t>INTO</a:t>
            </a:r>
            <a:r>
              <a:rPr lang="zh-CN" altLang="en-US" sz="2400" dirty="0"/>
              <a:t>子句没有指出</a:t>
            </a:r>
            <a:r>
              <a:rPr lang="en-US" altLang="zh-CN" sz="2400" dirty="0"/>
              <a:t>SC</a:t>
            </a:r>
            <a:r>
              <a:rPr lang="zh-CN" altLang="en-US" sz="2400" dirty="0"/>
              <a:t>的属性名，所以在</a:t>
            </a:r>
            <a:r>
              <a:rPr lang="en-US" altLang="zh-CN" sz="2400" dirty="0"/>
              <a:t>VALUES</a:t>
            </a:r>
            <a:r>
              <a:rPr lang="zh-CN" altLang="en-US" sz="2400" dirty="0"/>
              <a:t>子句中对应的</a:t>
            </a:r>
            <a:r>
              <a:rPr lang="en-US" altLang="zh-CN" sz="2400" dirty="0"/>
              <a:t>Grade</a:t>
            </a:r>
            <a:r>
              <a:rPr lang="zh-CN" altLang="en-US" sz="2400" dirty="0"/>
              <a:t>列上要明确给出空值</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插入数据（续）</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41910" y="795655"/>
            <a:ext cx="12128500" cy="5628005"/>
          </a:xfrm>
          <a:solidFill>
            <a:schemeClr val="bg1"/>
          </a:solidFill>
        </p:spPr>
        <p:txBody>
          <a:bodyPr/>
          <a:lstStyle/>
          <a:p>
            <a:pPr lvl="1">
              <a:buFont typeface="Wingdings" panose="05000000000000000000" pitchFamily="2" charset="2"/>
              <a:buNone/>
            </a:pPr>
            <a:endParaRPr lang="en-US" altLang="zh-CN" dirty="0"/>
          </a:p>
          <a:p>
            <a:pPr lvl="1">
              <a:lnSpc>
                <a:spcPct val="150000"/>
              </a:lnSpc>
              <a:buFont typeface="Wingdings" panose="05000000000000000000" pitchFamily="2" charset="2"/>
              <a:buNone/>
            </a:pPr>
            <a:r>
              <a:rPr lang="en-US" altLang="zh-CN" sz="2800" dirty="0"/>
              <a:t>1.</a:t>
            </a:r>
            <a:r>
              <a:rPr lang="zh-CN" altLang="en-US" sz="2800" dirty="0"/>
              <a:t>插入一个元组</a:t>
            </a:r>
            <a:endParaRPr lang="zh-CN" altLang="en-US" sz="2800" dirty="0"/>
          </a:p>
          <a:p>
            <a:pPr lvl="1">
              <a:lnSpc>
                <a:spcPct val="150000"/>
              </a:lnSpc>
              <a:buNone/>
            </a:pPr>
            <a:r>
              <a:rPr lang="en-US" altLang="zh-CN" sz="2800" dirty="0">
                <a:solidFill>
                  <a:srgbClr val="7030A0"/>
                </a:solidFill>
              </a:rPr>
              <a:t>2.</a:t>
            </a:r>
            <a:r>
              <a:rPr lang="zh-CN" altLang="en-US" sz="2800" dirty="0">
                <a:solidFill>
                  <a:srgbClr val="7030A0"/>
                </a:solidFill>
              </a:rPr>
              <a:t>插入子查询结果</a:t>
            </a:r>
            <a:endParaRPr lang="en-US" altLang="zh-CN" sz="2800" dirty="0">
              <a:solidFill>
                <a:srgbClr val="7030A0"/>
              </a:solidFill>
            </a:endParaRPr>
          </a:p>
          <a:p>
            <a:pPr lvl="1">
              <a:lnSpc>
                <a:spcPct val="150000"/>
              </a:lnSpc>
              <a:buFont typeface="Wingdings" panose="05000000000000000000" pitchFamily="2" charset="2"/>
              <a:buNone/>
            </a:pP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2. </a:t>
            </a:r>
            <a:r>
              <a:rPr lang="zh-CN" altLang="en-US" sz="3600">
                <a:solidFill>
                  <a:schemeClr val="accent6"/>
                </a:solidFill>
              </a:rPr>
              <a:t>插入子查询结果</a:t>
            </a:r>
            <a:endParaRPr lang="zh-CN" altLang="en-US" sz="3600">
              <a:solidFill>
                <a:schemeClr val="accent6"/>
              </a:solidFill>
            </a:endParaRPr>
          </a:p>
        </p:txBody>
      </p:sp>
      <p:sp>
        <p:nvSpPr>
          <p:cNvPr id="13315" name="Rectangle 3"/>
          <p:cNvSpPr>
            <a:spLocks noGrp="1" noChangeArrowheads="1"/>
          </p:cNvSpPr>
          <p:nvPr>
            <p:ph type="body" idx="4294967295"/>
          </p:nvPr>
        </p:nvSpPr>
        <p:spPr>
          <a:xfrm>
            <a:off x="62865" y="897890"/>
            <a:ext cx="12105005" cy="5497195"/>
          </a:xfrm>
          <a:solidFill>
            <a:schemeClr val="bg1"/>
          </a:solidFill>
        </p:spPr>
        <p:txBody>
          <a:bodyPr/>
          <a:lstStyle/>
          <a:p>
            <a:pPr eaLnBrk="1" hangingPunct="1"/>
            <a:r>
              <a:rPr lang="zh-CN" altLang="en-US" dirty="0"/>
              <a:t>语句格式</a:t>
            </a:r>
            <a:endParaRPr lang="zh-CN" altLang="en-US" dirty="0"/>
          </a:p>
          <a:p>
            <a:pPr eaLnBrk="1" hangingPunct="1">
              <a:buFont typeface="Wingdings" panose="05000000000000000000" pitchFamily="2" charset="2"/>
              <a:buNone/>
            </a:pPr>
            <a:r>
              <a:rPr lang="zh-CN" altLang="en-US" dirty="0">
                <a:solidFill>
                  <a:srgbClr val="FF0000"/>
                </a:solidFill>
              </a:rPr>
              <a:t>    </a:t>
            </a:r>
            <a:r>
              <a:rPr lang="en-US" altLang="zh-CN" dirty="0"/>
              <a:t>INSERT INTO &lt;</a:t>
            </a:r>
            <a:r>
              <a:rPr lang="zh-CN" altLang="en-US" dirty="0"/>
              <a:t>表名</a:t>
            </a:r>
            <a:r>
              <a:rPr lang="en-US" altLang="zh-CN" dirty="0"/>
              <a:t>&gt; [</a:t>
            </a:r>
            <a:r>
              <a:rPr lang="zh-CN" altLang="en-US" dirty="0"/>
              <a:t>(</a:t>
            </a:r>
            <a:r>
              <a:rPr lang="en-US" altLang="zh-CN" dirty="0"/>
              <a:t>&lt;</a:t>
            </a:r>
            <a:r>
              <a:rPr lang="zh-CN" altLang="en-US" dirty="0"/>
              <a:t>属性列</a:t>
            </a:r>
            <a:r>
              <a:rPr lang="en-US" altLang="zh-CN" dirty="0"/>
              <a:t>1&gt; [</a:t>
            </a:r>
            <a:r>
              <a:rPr lang="zh-CN" altLang="en-US" dirty="0"/>
              <a:t>,</a:t>
            </a:r>
            <a:r>
              <a:rPr lang="en-US" altLang="zh-CN" dirty="0"/>
              <a:t>&lt;</a:t>
            </a:r>
            <a:r>
              <a:rPr lang="zh-CN" altLang="en-US" dirty="0"/>
              <a:t>属性列</a:t>
            </a:r>
            <a:r>
              <a:rPr lang="en-US" altLang="zh-CN" dirty="0"/>
              <a:t>2&gt;… </a:t>
            </a:r>
            <a:r>
              <a:rPr lang="zh-CN" altLang="en-US" dirty="0"/>
              <a:t>)</a:t>
            </a:r>
            <a:r>
              <a:rPr lang="en-US" altLang="zh-CN" dirty="0"/>
              <a:t>]</a:t>
            </a:r>
            <a:endParaRPr lang="en-US" altLang="zh-CN" dirty="0"/>
          </a:p>
          <a:p>
            <a:pPr eaLnBrk="1" hangingPunct="1">
              <a:buFont typeface="Wingdings" panose="05000000000000000000" pitchFamily="2" charset="2"/>
              <a:buNone/>
            </a:pPr>
            <a:r>
              <a:rPr lang="en-US" altLang="zh-CN" dirty="0"/>
              <a:t> </a:t>
            </a:r>
            <a:r>
              <a:rPr lang="zh-CN" altLang="en-US" dirty="0"/>
              <a:t>	子查询;</a:t>
            </a: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105093"/>
            <a:ext cx="10972800" cy="1131888"/>
          </a:xfrm>
        </p:spPr>
        <p:txBody>
          <a:bodyPr/>
          <a:lstStyle/>
          <a:p>
            <a:pPr eaLnBrk="1" hangingPunct="1"/>
            <a:r>
              <a:rPr lang="zh-CN" altLang="en-US" sz="3600">
                <a:solidFill>
                  <a:schemeClr val="accent6"/>
                </a:solidFill>
              </a:rPr>
              <a:t>插入子查询结果（续）</a:t>
            </a:r>
            <a:endParaRPr lang="zh-CN" altLang="en-US" sz="3600">
              <a:solidFill>
                <a:schemeClr val="accent6"/>
              </a:solidFill>
            </a:endParaRPr>
          </a:p>
        </p:txBody>
      </p:sp>
      <p:sp>
        <p:nvSpPr>
          <p:cNvPr id="13315" name="Rectangle 3"/>
          <p:cNvSpPr>
            <a:spLocks noGrp="1" noChangeArrowheads="1"/>
          </p:cNvSpPr>
          <p:nvPr>
            <p:ph type="body" idx="4294967295"/>
          </p:nvPr>
        </p:nvSpPr>
        <p:spPr>
          <a:xfrm>
            <a:off x="278130" y="827405"/>
            <a:ext cx="11612880" cy="5546725"/>
          </a:xfrm>
          <a:solidFill>
            <a:schemeClr val="bg1"/>
          </a:solidFill>
        </p:spPr>
        <p:txBody>
          <a:bodyPr>
            <a:normAutofit/>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3.74]</a:t>
            </a:r>
            <a:r>
              <a:rPr lang="zh-CN" altLang="en-US" sz="2400" dirty="0"/>
              <a:t> 对每一个专业，求学生平均年龄，并把结果存入数据库</a:t>
            </a:r>
            <a:endParaRPr lang="zh-CN" altLang="en-US" sz="2400" dirty="0"/>
          </a:p>
          <a:p>
            <a:pPr marL="0" eaLnBrk="1" hangingPunct="1">
              <a:lnSpc>
                <a:spcPct val="120000"/>
              </a:lnSpc>
              <a:spcBef>
                <a:spcPct val="0"/>
              </a:spcBef>
              <a:buSzTx/>
              <a:buNone/>
            </a:pPr>
            <a:r>
              <a:rPr lang="zh-CN" altLang="en-US" sz="2400" dirty="0"/>
              <a:t>首先在数据库中建立一个新表，其中一列存放专业名，另一列存放学生的平均年龄。</a:t>
            </a:r>
            <a:endParaRPr lang="zh-CN" altLang="en-US" sz="2400" dirty="0"/>
          </a:p>
          <a:p>
            <a:pPr marL="0" eaLnBrk="1" hangingPunct="1">
              <a:lnSpc>
                <a:spcPct val="120000"/>
              </a:lnSpc>
              <a:spcBef>
                <a:spcPct val="0"/>
              </a:spcBef>
              <a:buSzTx/>
              <a:buNone/>
            </a:pPr>
            <a:r>
              <a:rPr lang="en-US" altLang="zh-CN" sz="2400" dirty="0"/>
              <a:t>	CREATE TABLE </a:t>
            </a:r>
            <a:r>
              <a:rPr lang="en-US" altLang="zh-CN" sz="2400" dirty="0" err="1"/>
              <a:t>Smajor_age</a:t>
            </a:r>
            <a:endParaRPr lang="en-US" altLang="zh-CN" sz="2400" dirty="0"/>
          </a:p>
          <a:p>
            <a:pPr marL="0" eaLnBrk="1" hangingPunct="1">
              <a:lnSpc>
                <a:spcPct val="120000"/>
              </a:lnSpc>
              <a:spcBef>
                <a:spcPct val="0"/>
              </a:spcBef>
              <a:buSzTx/>
              <a:buNone/>
            </a:pPr>
            <a:r>
              <a:rPr lang="en-US" altLang="zh-CN" sz="2400" dirty="0"/>
              <a:t>		(</a:t>
            </a:r>
            <a:r>
              <a:rPr lang="en-US" altLang="zh-CN" sz="2400" dirty="0" err="1"/>
              <a:t>Smajor</a:t>
            </a:r>
            <a:r>
              <a:rPr lang="en-US" altLang="zh-CN" sz="2400" dirty="0"/>
              <a:t>  VARCHAR(20),</a:t>
            </a:r>
            <a:endParaRPr lang="en-US" altLang="zh-CN" sz="2400" dirty="0"/>
          </a:p>
          <a:p>
            <a:pPr marL="0" eaLnBrk="1" hangingPunct="1">
              <a:lnSpc>
                <a:spcPct val="120000"/>
              </a:lnSpc>
              <a:spcBef>
                <a:spcPct val="0"/>
              </a:spcBef>
              <a:buSzTx/>
              <a:buNone/>
            </a:pPr>
            <a:r>
              <a:rPr lang="en-US" altLang="zh-CN" sz="2400" dirty="0"/>
              <a:t>		</a:t>
            </a:r>
            <a:r>
              <a:rPr lang="en-US" altLang="zh-CN" sz="2400" dirty="0" err="1"/>
              <a:t>Avg_age</a:t>
            </a:r>
            <a:r>
              <a:rPr lang="en-US" altLang="zh-CN" sz="2400" dirty="0"/>
              <a:t> SMALLINT);</a:t>
            </a:r>
            <a:endParaRPr lang="en-US" altLang="zh-CN" sz="2400" dirty="0"/>
          </a:p>
          <a:p>
            <a:pPr marL="0" eaLnBrk="1" hangingPunct="1">
              <a:lnSpc>
                <a:spcPct val="120000"/>
              </a:lnSpc>
              <a:spcBef>
                <a:spcPct val="0"/>
              </a:spcBef>
              <a:buSzTx/>
              <a:buNone/>
            </a:pPr>
            <a:endParaRPr lang="en-US" altLang="zh-CN" sz="2400" dirty="0"/>
          </a:p>
          <a:p>
            <a:pPr marL="0" eaLnBrk="1" hangingPunct="1">
              <a:lnSpc>
                <a:spcPct val="120000"/>
              </a:lnSpc>
              <a:spcBef>
                <a:spcPct val="0"/>
              </a:spcBef>
              <a:buSzTx/>
              <a:buNone/>
            </a:pPr>
            <a:r>
              <a:rPr lang="zh-CN" altLang="en-US" sz="2400" dirty="0"/>
              <a:t>对</a:t>
            </a:r>
            <a:r>
              <a:rPr lang="en-US" altLang="zh-CN" sz="2400" dirty="0"/>
              <a:t>Student</a:t>
            </a:r>
            <a:r>
              <a:rPr lang="zh-CN" altLang="en-US" sz="2400" dirty="0"/>
              <a:t>表按专业分组求平均年龄，再把专业名和平均年龄存入新表中。</a:t>
            </a:r>
            <a:endParaRPr lang="zh-CN" altLang="en-US" sz="2400" dirty="0"/>
          </a:p>
          <a:p>
            <a:pPr marL="0" eaLnBrk="1" hangingPunct="1">
              <a:lnSpc>
                <a:spcPct val="120000"/>
              </a:lnSpc>
              <a:spcBef>
                <a:spcPct val="0"/>
              </a:spcBef>
              <a:buSzTx/>
              <a:buNone/>
            </a:pPr>
            <a:r>
              <a:rPr lang="en-US" altLang="zh-CN" sz="2400" dirty="0"/>
              <a:t>INSERT INTO </a:t>
            </a:r>
            <a:r>
              <a:rPr lang="en-US" altLang="zh-CN" sz="2400" dirty="0" err="1"/>
              <a:t>Smajor_age</a:t>
            </a:r>
            <a:r>
              <a:rPr lang="en-US" altLang="zh-CN" sz="2400" dirty="0"/>
              <a:t>(</a:t>
            </a:r>
            <a:r>
              <a:rPr lang="en-US" altLang="zh-CN" sz="2400" dirty="0" err="1"/>
              <a:t>Smajor</a:t>
            </a:r>
            <a:r>
              <a:rPr lang="en-US" altLang="zh-CN" sz="2400" dirty="0"/>
              <a:t>, </a:t>
            </a:r>
            <a:r>
              <a:rPr lang="en-US" altLang="zh-CN" sz="2400" dirty="0" err="1"/>
              <a:t>Avg_age</a:t>
            </a:r>
            <a:r>
              <a:rPr lang="en-US" altLang="zh-CN" sz="2400" dirty="0"/>
              <a:t>)</a:t>
            </a:r>
            <a:endParaRPr lang="en-US" altLang="zh-CN" sz="2400" dirty="0"/>
          </a:p>
          <a:p>
            <a:pPr marL="0" eaLnBrk="1" hangingPunct="1">
              <a:lnSpc>
                <a:spcPct val="120000"/>
              </a:lnSpc>
              <a:spcBef>
                <a:spcPct val="0"/>
              </a:spcBef>
              <a:buSzTx/>
              <a:buNone/>
            </a:pPr>
            <a:r>
              <a:rPr lang="en-US" altLang="zh-CN" sz="2400" dirty="0"/>
              <a:t>SELECT </a:t>
            </a:r>
            <a:r>
              <a:rPr lang="en-US" altLang="zh-CN" sz="2400" dirty="0" err="1"/>
              <a:t>Smajor,AVG</a:t>
            </a:r>
            <a:r>
              <a:rPr lang="en-US" altLang="zh-CN" sz="2400" dirty="0"/>
              <a:t>(extract(year from </a:t>
            </a:r>
            <a:r>
              <a:rPr lang="en-US" altLang="zh-CN" sz="2400" dirty="0" err="1"/>
              <a:t>current_date</a:t>
            </a:r>
            <a:r>
              <a:rPr lang="en-US" altLang="zh-CN" sz="2400" dirty="0"/>
              <a:t>)-extract(year from </a:t>
            </a:r>
            <a:r>
              <a:rPr lang="en-US" altLang="zh-CN" sz="2400" dirty="0" err="1"/>
              <a:t>Sbirthdate</a:t>
            </a:r>
            <a:r>
              <a:rPr lang="en-US" altLang="zh-CN" sz="2400" dirty="0"/>
              <a:t>))</a:t>
            </a:r>
            <a:endParaRPr lang="en-US" altLang="zh-CN" sz="2400" dirty="0"/>
          </a:p>
          <a:p>
            <a:pPr marL="0" eaLnBrk="1" hangingPunct="1">
              <a:lnSpc>
                <a:spcPct val="120000"/>
              </a:lnSpc>
              <a:spcBef>
                <a:spcPct val="0"/>
              </a:spcBef>
              <a:buSzTx/>
              <a:buNone/>
            </a:pPr>
            <a:r>
              <a:rPr lang="en-US" altLang="zh-CN" sz="2400" dirty="0"/>
              <a:t>FROM Student</a:t>
            </a:r>
            <a:endParaRPr lang="en-US" altLang="zh-CN" sz="2400" dirty="0"/>
          </a:p>
          <a:p>
            <a:pPr marL="0" eaLnBrk="1" hangingPunct="1">
              <a:lnSpc>
                <a:spcPct val="120000"/>
              </a:lnSpc>
              <a:spcBef>
                <a:spcPct val="0"/>
              </a:spcBef>
              <a:buSzTx/>
              <a:buNone/>
            </a:pPr>
            <a:r>
              <a:rPr lang="en-US" altLang="zh-CN" sz="2400" dirty="0"/>
              <a:t>GROUP BY </a:t>
            </a:r>
            <a:r>
              <a:rPr lang="en-US" altLang="zh-CN" sz="2400" dirty="0" err="1"/>
              <a:t>Smajor</a:t>
            </a:r>
            <a:r>
              <a:rPr lang="en-US" altLang="zh-CN" sz="2400" dirty="0"/>
              <a:t>;                                        </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插入子查询结果（续）</a:t>
            </a:r>
            <a:endParaRPr lang="zh-CN" altLang="en-US" sz="3600">
              <a:solidFill>
                <a:schemeClr val="accent6"/>
              </a:solidFill>
            </a:endParaRPr>
          </a:p>
        </p:txBody>
      </p:sp>
      <p:sp>
        <p:nvSpPr>
          <p:cNvPr id="15363" name="Rectangle 3"/>
          <p:cNvSpPr>
            <a:spLocks noGrp="1" noChangeArrowheads="1"/>
          </p:cNvSpPr>
          <p:nvPr>
            <p:ph type="body" idx="4294967295"/>
          </p:nvPr>
        </p:nvSpPr>
        <p:spPr>
          <a:xfrm>
            <a:off x="69215" y="829945"/>
            <a:ext cx="12160250" cy="5563870"/>
          </a:xfrm>
          <a:solidFill>
            <a:schemeClr val="bg1"/>
          </a:solidFill>
        </p:spPr>
        <p:txBody>
          <a:bodyPr/>
          <a:lstStyle/>
          <a:p>
            <a:pPr eaLnBrk="1" hangingPunct="1">
              <a:lnSpc>
                <a:spcPct val="110000"/>
              </a:lnSpc>
            </a:pPr>
            <a:r>
              <a:rPr lang="zh-CN" altLang="en-US" dirty="0"/>
              <a:t>关系数据库管理系统在执行插入语句时会检查所插元组是否破坏表上已定义的完整性规则</a:t>
            </a:r>
            <a:endParaRPr lang="zh-CN" altLang="en-US" dirty="0"/>
          </a:p>
          <a:p>
            <a:pPr lvl="1">
              <a:lnSpc>
                <a:spcPct val="110000"/>
              </a:lnSpc>
            </a:pPr>
            <a:r>
              <a:rPr lang="zh-CN" altLang="en-US" sz="2400" dirty="0"/>
              <a:t>实体完整性</a:t>
            </a:r>
            <a:endParaRPr lang="zh-CN" altLang="en-US" sz="2400" dirty="0"/>
          </a:p>
          <a:p>
            <a:pPr lvl="1">
              <a:lnSpc>
                <a:spcPct val="110000"/>
              </a:lnSpc>
            </a:pPr>
            <a:r>
              <a:rPr lang="zh-CN" altLang="en-US" sz="2400" dirty="0"/>
              <a:t>参照完整性</a:t>
            </a:r>
            <a:endParaRPr lang="zh-CN" altLang="en-US" sz="2400" dirty="0"/>
          </a:p>
          <a:p>
            <a:pPr lvl="1">
              <a:lnSpc>
                <a:spcPct val="110000"/>
              </a:lnSpc>
            </a:pPr>
            <a:r>
              <a:rPr lang="zh-CN" altLang="en-US" sz="2400" dirty="0"/>
              <a:t>用户定义的完整性</a:t>
            </a:r>
            <a:endParaRPr lang="zh-CN" altLang="en-US" sz="2400" dirty="0"/>
          </a:p>
          <a:p>
            <a:pPr lvl="2">
              <a:lnSpc>
                <a:spcPct val="110000"/>
              </a:lnSpc>
              <a:buSzPct val="87000"/>
              <a:buFont typeface="Wingdings" panose="05000000000000000000" pitchFamily="2" charset="2"/>
              <a:buChar char="l"/>
            </a:pPr>
            <a:r>
              <a:rPr lang="en-US" altLang="zh-CN" sz="2400" dirty="0"/>
              <a:t>NOT NULL</a:t>
            </a:r>
            <a:r>
              <a:rPr lang="zh-CN" altLang="en-US" sz="2400" dirty="0"/>
              <a:t>约束</a:t>
            </a:r>
            <a:endParaRPr lang="zh-CN" altLang="en-US" sz="2400" dirty="0"/>
          </a:p>
          <a:p>
            <a:pPr lvl="2">
              <a:lnSpc>
                <a:spcPct val="110000"/>
              </a:lnSpc>
              <a:buSzPct val="87000"/>
              <a:buFont typeface="Wingdings" panose="05000000000000000000" pitchFamily="2" charset="2"/>
              <a:buChar char="l"/>
            </a:pPr>
            <a:r>
              <a:rPr lang="en-US" altLang="zh-CN" sz="2400" dirty="0"/>
              <a:t>UNIQUE</a:t>
            </a:r>
            <a:r>
              <a:rPr lang="zh-CN" altLang="en-US" sz="2400" dirty="0"/>
              <a:t>约束</a:t>
            </a:r>
            <a:endParaRPr lang="zh-CN" altLang="en-US" sz="2400" dirty="0"/>
          </a:p>
          <a:p>
            <a:pPr lvl="2">
              <a:lnSpc>
                <a:spcPct val="110000"/>
              </a:lnSpc>
              <a:buSzPct val="87000"/>
              <a:buFont typeface="Wingdings" panose="05000000000000000000" pitchFamily="2" charset="2"/>
              <a:buChar char="l"/>
            </a:pPr>
            <a:r>
              <a:rPr lang="zh-CN" altLang="en-US" sz="2400" dirty="0"/>
              <a:t>值域约束</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3.4  </a:t>
            </a:r>
            <a:r>
              <a:rPr lang="zh-CN" altLang="en-US" sz="3600">
                <a:solidFill>
                  <a:schemeClr val="accent6"/>
                </a:solidFill>
              </a:rPr>
              <a:t>数据更新 </a:t>
            </a:r>
            <a:endParaRPr lang="zh-CN" altLang="en-US" sz="3600">
              <a:solidFill>
                <a:schemeClr val="accent6"/>
              </a:solidFill>
            </a:endParaRPr>
          </a:p>
        </p:txBody>
      </p:sp>
      <p:sp>
        <p:nvSpPr>
          <p:cNvPr id="16387" name="Rectangle 3"/>
          <p:cNvSpPr>
            <a:spLocks noGrp="1" noChangeArrowheads="1"/>
          </p:cNvSpPr>
          <p:nvPr>
            <p:ph type="body" idx="4294967295"/>
          </p:nvPr>
        </p:nvSpPr>
        <p:spPr>
          <a:xfrm>
            <a:off x="56515" y="825500"/>
            <a:ext cx="12086590" cy="5561965"/>
          </a:xfrm>
          <a:solidFill>
            <a:schemeClr val="bg1"/>
          </a:solidFill>
        </p:spPr>
        <p:txBody>
          <a:bodyPr/>
          <a:lstStyle/>
          <a:p>
            <a:pPr lvl="2" algn="just" eaLnBrk="1" hangingPunct="1">
              <a:lnSpc>
                <a:spcPct val="180000"/>
              </a:lnSpc>
              <a:buFont typeface="Wingdings" panose="05000000000000000000" pitchFamily="2" charset="2"/>
              <a:buNone/>
            </a:pPr>
            <a:r>
              <a:rPr lang="en-US" altLang="zh-CN" sz="2800" dirty="0"/>
              <a:t>3.4.1  </a:t>
            </a:r>
            <a:r>
              <a:rPr lang="zh-CN" altLang="en-US" sz="2800" dirty="0"/>
              <a:t>插入数据</a:t>
            </a:r>
            <a:endParaRPr lang="zh-CN" altLang="en-US" sz="2800" dirty="0"/>
          </a:p>
          <a:p>
            <a:pPr lvl="2" algn="just" eaLnBrk="1" hangingPunct="1">
              <a:lnSpc>
                <a:spcPct val="180000"/>
              </a:lnSpc>
              <a:buFont typeface="Wingdings" panose="05000000000000000000" pitchFamily="2" charset="2"/>
              <a:buNone/>
            </a:pPr>
            <a:r>
              <a:rPr lang="en-US" altLang="zh-CN" sz="2800" dirty="0">
                <a:solidFill>
                  <a:srgbClr val="00B050"/>
                </a:solidFill>
              </a:rPr>
              <a:t>3.4.2  </a:t>
            </a:r>
            <a:r>
              <a:rPr lang="zh-CN" altLang="en-US" sz="2800" dirty="0">
                <a:solidFill>
                  <a:srgbClr val="00B050"/>
                </a:solidFill>
              </a:rPr>
              <a:t>修改数据</a:t>
            </a:r>
            <a:endParaRPr lang="zh-CN" altLang="en-US" sz="2800" dirty="0">
              <a:solidFill>
                <a:srgbClr val="00B050"/>
              </a:solidFill>
            </a:endParaRPr>
          </a:p>
          <a:p>
            <a:pPr lvl="2" eaLnBrk="1" hangingPunct="1">
              <a:lnSpc>
                <a:spcPct val="180000"/>
              </a:lnSpc>
              <a:buFont typeface="Wingdings" panose="05000000000000000000" pitchFamily="2" charset="2"/>
              <a:buNone/>
            </a:pPr>
            <a:r>
              <a:rPr lang="en-US" altLang="zh-CN" sz="2800" dirty="0"/>
              <a:t>3.4.3  </a:t>
            </a:r>
            <a:r>
              <a:rPr lang="zh-CN" altLang="en-US" sz="2800" dirty="0"/>
              <a:t>删除数据</a:t>
            </a:r>
            <a:r>
              <a:rPr lang="zh-CN" altLang="en-US"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3.4.2  </a:t>
            </a:r>
            <a:r>
              <a:rPr lang="zh-CN" altLang="en-US" sz="3600">
                <a:solidFill>
                  <a:schemeClr val="accent6"/>
                </a:solidFill>
              </a:rPr>
              <a:t>修改数据</a:t>
            </a:r>
            <a:endParaRPr lang="zh-CN" altLang="en-US" sz="3600">
              <a:solidFill>
                <a:schemeClr val="accent6"/>
              </a:solidFill>
            </a:endParaRPr>
          </a:p>
        </p:txBody>
      </p:sp>
      <p:sp>
        <p:nvSpPr>
          <p:cNvPr id="17411" name="Rectangle 3"/>
          <p:cNvSpPr>
            <a:spLocks noGrp="1" noChangeArrowheads="1"/>
          </p:cNvSpPr>
          <p:nvPr>
            <p:ph type="body" idx="4294967295"/>
          </p:nvPr>
        </p:nvSpPr>
        <p:spPr>
          <a:xfrm>
            <a:off x="86360" y="886460"/>
            <a:ext cx="12076430" cy="5502275"/>
          </a:xfrm>
          <a:solidFill>
            <a:schemeClr val="bg1"/>
          </a:solidFill>
        </p:spPr>
        <p:txBody>
          <a:bodyPr/>
          <a:lstStyle/>
          <a:p>
            <a:pPr marL="0" indent="0" eaLnBrk="1" hangingPunct="1">
              <a:lnSpc>
                <a:spcPct val="120000"/>
              </a:lnSpc>
              <a:spcBef>
                <a:spcPct val="0"/>
              </a:spcBef>
              <a:buNone/>
            </a:pPr>
            <a:r>
              <a:rPr lang="zh-CN" altLang="en-US"/>
              <a:t>修改操作又称为更新操作，其语句的一般语法为</a:t>
            </a:r>
            <a:endParaRPr lang="zh-CN" altLang="en-US"/>
          </a:p>
          <a:p>
            <a:pPr marL="0" indent="0" eaLnBrk="1" hangingPunct="1">
              <a:lnSpc>
                <a:spcPct val="120000"/>
              </a:lnSpc>
              <a:spcBef>
                <a:spcPct val="0"/>
              </a:spcBef>
              <a:buNone/>
            </a:pPr>
            <a:r>
              <a:rPr lang="en-US" altLang="zh-CN" sz="2400"/>
              <a:t>UPDATE &lt;</a:t>
            </a:r>
            <a:r>
              <a:rPr lang="zh-CN" altLang="en-US" sz="2400"/>
              <a:t>表名</a:t>
            </a:r>
            <a:r>
              <a:rPr lang="en-US" altLang="zh-CN" sz="2400"/>
              <a:t>&gt;</a:t>
            </a:r>
            <a:endParaRPr lang="en-US" altLang="zh-CN" sz="2400"/>
          </a:p>
          <a:p>
            <a:pPr marL="0" indent="0" eaLnBrk="1" hangingPunct="1">
              <a:lnSpc>
                <a:spcPct val="120000"/>
              </a:lnSpc>
              <a:spcBef>
                <a:spcPct val="0"/>
              </a:spcBef>
              <a:buNone/>
            </a:pPr>
            <a:r>
              <a:rPr lang="en-US" altLang="zh-CN" sz="2400"/>
              <a:t>SET &lt;</a:t>
            </a:r>
            <a:r>
              <a:rPr lang="zh-CN" altLang="en-US" sz="2400"/>
              <a:t>列名</a:t>
            </a:r>
            <a:r>
              <a:rPr lang="en-US" altLang="zh-CN" sz="2400"/>
              <a:t>&gt;=&lt;</a:t>
            </a:r>
            <a:r>
              <a:rPr lang="zh-CN" altLang="en-US" sz="2400"/>
              <a:t>表达式</a:t>
            </a:r>
            <a:r>
              <a:rPr lang="en-US" altLang="zh-CN" sz="2400"/>
              <a:t>&gt; [ ,&lt;</a:t>
            </a:r>
            <a:r>
              <a:rPr lang="zh-CN" altLang="en-US" sz="2400"/>
              <a:t>列名</a:t>
            </a:r>
            <a:r>
              <a:rPr lang="en-US" altLang="zh-CN" sz="2400"/>
              <a:t>&gt;=&lt;</a:t>
            </a:r>
            <a:r>
              <a:rPr lang="zh-CN" altLang="en-US" sz="2400"/>
              <a:t>表达式</a:t>
            </a:r>
            <a:r>
              <a:rPr lang="en-US" altLang="zh-CN" sz="2400"/>
              <a:t>&gt; ] …</a:t>
            </a:r>
            <a:endParaRPr lang="en-US" altLang="zh-CN" sz="2400"/>
          </a:p>
          <a:p>
            <a:pPr marL="0" indent="0" eaLnBrk="1" hangingPunct="1">
              <a:lnSpc>
                <a:spcPct val="120000"/>
              </a:lnSpc>
              <a:spcBef>
                <a:spcPct val="0"/>
              </a:spcBef>
              <a:buNone/>
            </a:pPr>
            <a:r>
              <a:rPr lang="en-US" altLang="zh-CN" sz="2400"/>
              <a:t>[WHERE &lt;</a:t>
            </a:r>
            <a:r>
              <a:rPr lang="zh-CN" altLang="en-US" sz="2400"/>
              <a:t>条件</a:t>
            </a:r>
            <a:r>
              <a:rPr lang="en-US" altLang="zh-CN" sz="2400"/>
              <a:t>&gt; ] ;</a:t>
            </a:r>
            <a:endParaRPr lang="en-US" altLang="zh-CN" sz="2400"/>
          </a:p>
          <a:p>
            <a:pPr marL="0" indent="0" eaLnBrk="1" hangingPunct="1">
              <a:lnSpc>
                <a:spcPct val="120000"/>
              </a:lnSpc>
              <a:spcBef>
                <a:spcPct val="0"/>
              </a:spcBef>
              <a:buNone/>
            </a:pPr>
            <a:endParaRPr lang="en-US" altLang="zh-CN"/>
          </a:p>
          <a:p>
            <a:pPr marL="0" indent="0" eaLnBrk="1" hangingPunct="1">
              <a:lnSpc>
                <a:spcPct val="120000"/>
              </a:lnSpc>
              <a:spcBef>
                <a:spcPct val="0"/>
              </a:spcBef>
              <a:buFont typeface="Wingdings" panose="05000000000000000000" pitchFamily="2" charset="2"/>
              <a:buChar char="n"/>
            </a:pPr>
            <a:r>
              <a:rPr lang="zh-CN" altLang="en-US" sz="2400"/>
              <a:t>功能：修改指定表中满足</a:t>
            </a:r>
            <a:r>
              <a:rPr lang="en-US" altLang="zh-CN" sz="2400"/>
              <a:t>WHERE</a:t>
            </a:r>
            <a:r>
              <a:rPr lang="zh-CN" altLang="en-US" sz="2400"/>
              <a:t>子句条件的元组</a:t>
            </a:r>
            <a:endParaRPr lang="en-US" altLang="zh-CN" sz="2400"/>
          </a:p>
          <a:p>
            <a:pPr marL="0" indent="0" eaLnBrk="1" hangingPunct="1">
              <a:lnSpc>
                <a:spcPct val="120000"/>
              </a:lnSpc>
              <a:spcBef>
                <a:spcPct val="0"/>
              </a:spcBef>
              <a:buFont typeface="Wingdings" panose="05000000000000000000" pitchFamily="2" charset="2"/>
              <a:buChar char="n"/>
            </a:pPr>
            <a:r>
              <a:rPr lang="en-US" altLang="zh-CN" sz="2400"/>
              <a:t>SET</a:t>
            </a:r>
            <a:r>
              <a:rPr lang="zh-CN" altLang="en-US" sz="2400"/>
              <a:t>子句给出</a:t>
            </a:r>
            <a:r>
              <a:rPr lang="en-US" altLang="zh-CN" sz="2400"/>
              <a:t>&lt;</a:t>
            </a:r>
            <a:r>
              <a:rPr lang="zh-CN" altLang="en-US" sz="2400"/>
              <a:t>表达式</a:t>
            </a:r>
            <a:r>
              <a:rPr lang="en-US" altLang="zh-CN" sz="2400"/>
              <a:t>&gt;</a:t>
            </a:r>
            <a:r>
              <a:rPr lang="zh-CN" altLang="en-US" sz="2400"/>
              <a:t>的值用于取代相应的属性列值</a:t>
            </a:r>
            <a:endParaRPr lang="en-US" altLang="zh-CN" sz="2400"/>
          </a:p>
          <a:p>
            <a:pPr marL="0" indent="0" eaLnBrk="1" hangingPunct="1">
              <a:lnSpc>
                <a:spcPct val="120000"/>
              </a:lnSpc>
              <a:spcBef>
                <a:spcPct val="0"/>
              </a:spcBef>
              <a:buFont typeface="Wingdings" panose="05000000000000000000" pitchFamily="2" charset="2"/>
              <a:buChar char="n"/>
            </a:pPr>
            <a:r>
              <a:rPr lang="zh-CN" altLang="en-US" sz="2400"/>
              <a:t>如果省略</a:t>
            </a:r>
            <a:r>
              <a:rPr lang="en-US" altLang="zh-CN" sz="2400"/>
              <a:t>WHERE</a:t>
            </a:r>
            <a:r>
              <a:rPr lang="zh-CN" altLang="en-US" sz="2400"/>
              <a:t>子句，则表示要修改表中的所有元组</a:t>
            </a:r>
            <a:endParaRPr lang="zh-CN" altLang="en-US" sz="2400"/>
          </a:p>
          <a:p>
            <a:pPr lvl="1">
              <a:lnSpc>
                <a:spcPct val="110000"/>
              </a:lnSpc>
              <a:buSzPct val="75000"/>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插入数据（续）</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50165" y="892175"/>
            <a:ext cx="12110085" cy="5514340"/>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修改某一个元组的值</a:t>
            </a:r>
            <a:endParaRPr lang="en-US" altLang="zh-CN" sz="2800" dirty="0">
              <a:solidFill>
                <a:srgbClr val="7030A0"/>
              </a:solidFill>
            </a:endParaRPr>
          </a:p>
          <a:p>
            <a:pPr lvl="1">
              <a:lnSpc>
                <a:spcPct val="150000"/>
              </a:lnSpc>
              <a:buFont typeface="Wingdings" panose="05000000000000000000"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t>3.</a:t>
            </a:r>
            <a:r>
              <a:rPr lang="zh-CN" altLang="en-US" sz="2800" dirty="0"/>
              <a:t>带子查询的修改语句</a:t>
            </a: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1</a:t>
            </a:r>
            <a:r>
              <a:rPr lang="zh-CN" altLang="en-US" sz="3600">
                <a:solidFill>
                  <a:schemeClr val="accent6"/>
                </a:solidFill>
              </a:rPr>
              <a:t>. 修改某一个元组的值</a:t>
            </a:r>
            <a:endParaRPr lang="zh-CN" altLang="en-US" sz="3600">
              <a:solidFill>
                <a:schemeClr val="accent6"/>
              </a:solidFill>
            </a:endParaRPr>
          </a:p>
        </p:txBody>
      </p:sp>
      <p:sp>
        <p:nvSpPr>
          <p:cNvPr id="18435" name="Rectangle 3"/>
          <p:cNvSpPr>
            <a:spLocks noGrp="1" noChangeArrowheads="1"/>
          </p:cNvSpPr>
          <p:nvPr>
            <p:ph type="body" idx="4294967295"/>
          </p:nvPr>
        </p:nvSpPr>
        <p:spPr>
          <a:xfrm>
            <a:off x="50800" y="896620"/>
            <a:ext cx="12089765" cy="5494020"/>
          </a:xfrm>
          <a:solidFill>
            <a:schemeClr val="bg1"/>
          </a:solidFill>
        </p:spPr>
        <p:txBody>
          <a:bodyPr/>
          <a:lstStyle/>
          <a:p>
            <a:pPr marL="0" algn="just" eaLnBrk="1" hangingPunct="1">
              <a:lnSpc>
                <a:spcPct val="150000"/>
              </a:lnSpc>
              <a:buSzTx/>
              <a:buNone/>
            </a:pPr>
            <a:r>
              <a:rPr lang="en-US" altLang="zh-CN" dirty="0"/>
              <a:t>[</a:t>
            </a:r>
            <a:r>
              <a:rPr lang="zh-CN" altLang="en-US" dirty="0"/>
              <a:t>例</a:t>
            </a:r>
            <a:r>
              <a:rPr lang="en-US" altLang="zh-CN" dirty="0"/>
              <a:t>3.75]</a:t>
            </a:r>
            <a:r>
              <a:rPr lang="zh-CN" altLang="en-US" dirty="0"/>
              <a:t> 将学生</a:t>
            </a:r>
            <a:r>
              <a:rPr lang="en-US" altLang="zh-CN" dirty="0"/>
              <a:t>20180001</a:t>
            </a:r>
            <a:r>
              <a:rPr lang="zh-CN" altLang="en-US" dirty="0"/>
              <a:t>的出生日期改为</a:t>
            </a:r>
            <a:r>
              <a:rPr lang="en-US" altLang="zh-CN" dirty="0"/>
              <a:t>2001</a:t>
            </a:r>
            <a:r>
              <a:rPr lang="zh-CN" altLang="en-US" dirty="0"/>
              <a:t>年</a:t>
            </a:r>
            <a:r>
              <a:rPr lang="en-US" altLang="zh-CN" dirty="0"/>
              <a:t>3</a:t>
            </a:r>
            <a:r>
              <a:rPr lang="zh-CN" altLang="en-US" dirty="0"/>
              <a:t>月</a:t>
            </a:r>
            <a:r>
              <a:rPr lang="en-US" altLang="zh-CN" dirty="0"/>
              <a:t>18</a:t>
            </a:r>
            <a:r>
              <a:rPr lang="zh-CN" altLang="en-US" dirty="0"/>
              <a:t>日</a:t>
            </a:r>
            <a:endParaRPr lang="zh-CN" altLang="en-US" dirty="0"/>
          </a:p>
          <a:p>
            <a:pPr marL="0" algn="just" eaLnBrk="1" hangingPunct="1">
              <a:lnSpc>
                <a:spcPct val="150000"/>
              </a:lnSpc>
              <a:buSzTx/>
              <a:buNone/>
            </a:pPr>
            <a:r>
              <a:rPr lang="en-US" altLang="zh-CN" dirty="0"/>
              <a:t>	UPDATE Student</a:t>
            </a:r>
            <a:endParaRPr lang="en-US" altLang="zh-CN" dirty="0"/>
          </a:p>
          <a:p>
            <a:pPr marL="0" algn="just" eaLnBrk="1" hangingPunct="1">
              <a:lnSpc>
                <a:spcPct val="150000"/>
              </a:lnSpc>
              <a:buSzTx/>
              <a:buNone/>
            </a:pPr>
            <a:r>
              <a:rPr lang="en-US" altLang="zh-CN" dirty="0"/>
              <a:t>	SET </a:t>
            </a:r>
            <a:r>
              <a:rPr lang="en-US" altLang="zh-CN" dirty="0" err="1"/>
              <a:t>Sbirthdate</a:t>
            </a:r>
            <a:r>
              <a:rPr lang="en-US" altLang="zh-CN" dirty="0"/>
              <a:t>=‘2001-3-18'</a:t>
            </a:r>
            <a:endParaRPr lang="en-US" altLang="zh-CN" dirty="0"/>
          </a:p>
          <a:p>
            <a:pPr marL="0" algn="just" eaLnBrk="1" hangingPunct="1">
              <a:lnSpc>
                <a:spcPct val="150000"/>
              </a:lnSpc>
              <a:buSzTx/>
              <a:buNone/>
            </a:pPr>
            <a:r>
              <a:rPr lang="en-US" altLang="zh-CN" dirty="0"/>
              <a:t>	WHERE </a:t>
            </a:r>
            <a:r>
              <a:rPr lang="en-US" altLang="zh-CN" dirty="0" err="1"/>
              <a:t>Sno</a:t>
            </a:r>
            <a:r>
              <a:rPr lang="en-US" altLang="zh-CN" dirty="0"/>
              <a:t>='20180001';</a:t>
            </a:r>
            <a:endParaRPr lang="en-US" altLang="zh-CN" dirty="0"/>
          </a:p>
          <a:p>
            <a:pPr marL="0" eaLnBrk="1" hangingPunct="1">
              <a:lnSpc>
                <a:spcPct val="120000"/>
              </a:lnSpc>
              <a:buSzTx/>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插入数据（续）</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56515" y="838200"/>
            <a:ext cx="12092940" cy="554418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anose="05000000000000000000" pitchFamily="2" charset="2"/>
              <a:buNone/>
            </a:pPr>
            <a:r>
              <a:rPr lang="en-US" altLang="zh-CN" sz="2800" dirty="0">
                <a:solidFill>
                  <a:srgbClr val="7030A0"/>
                </a:solidFill>
              </a:rPr>
              <a:t>2.</a:t>
            </a:r>
            <a:r>
              <a:rPr lang="zh-CN" altLang="en-US" sz="2800" dirty="0">
                <a:solidFill>
                  <a:srgbClr val="7030A0"/>
                </a:solidFill>
              </a:rPr>
              <a:t>修改多个元组的值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带子查询的修改语句</a:t>
            </a: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4099"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第</a:t>
            </a:r>
            <a:r>
              <a:rPr lang="en-US" altLang="zh-CN" sz="3600" dirty="0">
                <a:solidFill>
                  <a:schemeClr val="accent6"/>
                </a:solidFill>
              </a:rPr>
              <a:t>3</a:t>
            </a:r>
            <a:r>
              <a:rPr lang="zh-CN" altLang="en-US" sz="3600" dirty="0">
                <a:solidFill>
                  <a:schemeClr val="accent6"/>
                </a:solidFill>
              </a:rPr>
              <a:t>章</a:t>
            </a:r>
            <a:r>
              <a:rPr lang="zh-CN" altLang="en-US" sz="3600" dirty="0">
                <a:solidFill>
                  <a:schemeClr val="accent6"/>
                </a:solidFill>
                <a:ea typeface="黑体" panose="02010609060101010101" pitchFamily="49" charset="-122"/>
              </a:rPr>
              <a:t>  </a:t>
            </a:r>
            <a:r>
              <a:rPr lang="zh-CN" altLang="en-US" sz="3600" dirty="0">
                <a:solidFill>
                  <a:schemeClr val="accent6"/>
                </a:solidFill>
              </a:rPr>
              <a:t>关系数据库标准语言</a:t>
            </a:r>
            <a:r>
              <a:rPr lang="en-US" altLang="zh-CN" sz="3600" dirty="0">
                <a:solidFill>
                  <a:schemeClr val="accent6"/>
                </a:solidFill>
                <a:ea typeface="黑体" panose="02010609060101010101" pitchFamily="49" charset="-122"/>
              </a:rPr>
              <a:t>SQL</a:t>
            </a:r>
            <a:endParaRPr lang="en-US" altLang="zh-CN" sz="3600" dirty="0">
              <a:solidFill>
                <a:schemeClr val="accent6"/>
              </a:solidFill>
              <a:ea typeface="黑体" panose="02010609060101010101" pitchFamily="49" charset="-122"/>
            </a:endParaRPr>
          </a:p>
        </p:txBody>
      </p:sp>
      <p:sp>
        <p:nvSpPr>
          <p:cNvPr id="4100" name="Rectangle 3"/>
          <p:cNvSpPr>
            <a:spLocks noGrp="1" noChangeArrowheads="1"/>
          </p:cNvSpPr>
          <p:nvPr>
            <p:ph type="body" idx="4294967295"/>
          </p:nvPr>
        </p:nvSpPr>
        <p:spPr>
          <a:xfrm>
            <a:off x="0" y="902335"/>
            <a:ext cx="12178030" cy="5478145"/>
          </a:xfrm>
          <a:solidFill>
            <a:schemeClr val="bg1"/>
          </a:solidFill>
        </p:spPr>
        <p:txBody>
          <a:bodyPr/>
          <a:lstStyle/>
          <a:p>
            <a:pPr lvl="2" algn="just" eaLnBrk="1" hangingPunct="1">
              <a:lnSpc>
                <a:spcPct val="130000"/>
              </a:lnSpc>
              <a:buFont typeface="Wingdings" panose="05000000000000000000" pitchFamily="2" charset="2"/>
              <a:buNone/>
            </a:pPr>
            <a:r>
              <a:rPr lang="en-US" altLang="zh-CN" sz="2800" dirty="0"/>
              <a:t>3.1 SQL</a:t>
            </a:r>
            <a:r>
              <a:rPr lang="zh-CN" altLang="en-US" sz="2800" dirty="0"/>
              <a:t>概述</a:t>
            </a:r>
            <a:endParaRPr lang="en-US" altLang="zh-CN" sz="2800" dirty="0"/>
          </a:p>
          <a:p>
            <a:pPr lvl="2" algn="just" eaLnBrk="1" hangingPunct="1">
              <a:lnSpc>
                <a:spcPct val="130000"/>
              </a:lnSpc>
              <a:buFont typeface="Wingdings" panose="05000000000000000000" pitchFamily="2" charset="2"/>
              <a:buNone/>
            </a:pPr>
            <a:r>
              <a:rPr lang="en-US" altLang="zh-CN" sz="2800" dirty="0"/>
              <a:t>3.2 </a:t>
            </a:r>
            <a:r>
              <a:rPr lang="zh-CN" altLang="en-US" sz="2800" dirty="0"/>
              <a:t>数据定义</a:t>
            </a:r>
            <a:endParaRPr lang="zh-CN" altLang="en-US" sz="2800" dirty="0"/>
          </a:p>
          <a:p>
            <a:pPr lvl="2" algn="just" eaLnBrk="1" hangingPunct="1">
              <a:lnSpc>
                <a:spcPct val="130000"/>
              </a:lnSpc>
              <a:buFont typeface="Wingdings" panose="05000000000000000000" pitchFamily="2" charset="2"/>
              <a:buNone/>
            </a:pPr>
            <a:r>
              <a:rPr lang="en-US" altLang="zh-CN" sz="2800" dirty="0"/>
              <a:t>3.3 </a:t>
            </a:r>
            <a:r>
              <a:rPr lang="zh-CN" altLang="en-US" sz="2800" dirty="0"/>
              <a:t>数据查询</a:t>
            </a:r>
            <a:endParaRPr lang="zh-CN" altLang="en-US" sz="2800" dirty="0"/>
          </a:p>
          <a:p>
            <a:pPr lvl="2" algn="just" eaLnBrk="1" hangingPunct="1">
              <a:lnSpc>
                <a:spcPct val="130000"/>
              </a:lnSpc>
              <a:buFont typeface="Wingdings" panose="05000000000000000000" pitchFamily="2" charset="2"/>
              <a:buNone/>
            </a:pPr>
            <a:r>
              <a:rPr lang="en-US" altLang="zh-CN" sz="2800" dirty="0">
                <a:solidFill>
                  <a:srgbClr val="0066FF"/>
                </a:solidFill>
              </a:rPr>
              <a:t>3.4 </a:t>
            </a:r>
            <a:r>
              <a:rPr lang="zh-CN" altLang="en-US" sz="2800" dirty="0">
                <a:solidFill>
                  <a:srgbClr val="0066FF"/>
                </a:solidFill>
              </a:rPr>
              <a:t>数据更新</a:t>
            </a:r>
            <a:endParaRPr lang="zh-CN" altLang="en-US" sz="2800" dirty="0">
              <a:solidFill>
                <a:srgbClr val="0066FF"/>
              </a:solidFill>
            </a:endParaRPr>
          </a:p>
          <a:p>
            <a:pPr lvl="2" algn="just" eaLnBrk="1" hangingPunct="1">
              <a:lnSpc>
                <a:spcPct val="130000"/>
              </a:lnSpc>
              <a:buFont typeface="Wingdings" panose="05000000000000000000" pitchFamily="2" charset="2"/>
              <a:buNone/>
            </a:pPr>
            <a:r>
              <a:rPr lang="en-US" altLang="zh-CN" sz="2800" dirty="0"/>
              <a:t>3.5 </a:t>
            </a:r>
            <a:r>
              <a:rPr lang="zh-CN" altLang="en-US" sz="2800" dirty="0"/>
              <a:t>空值的处理</a:t>
            </a:r>
            <a:endParaRPr lang="zh-CN" altLang="en-US" sz="2800" dirty="0"/>
          </a:p>
          <a:p>
            <a:pPr lvl="2" algn="just" eaLnBrk="1" hangingPunct="1">
              <a:lnSpc>
                <a:spcPct val="130000"/>
              </a:lnSpc>
              <a:buFont typeface="Wingdings" panose="05000000000000000000" pitchFamily="2" charset="2"/>
              <a:buNone/>
            </a:pPr>
            <a:r>
              <a:rPr lang="en-US" altLang="zh-CN" sz="2800" dirty="0"/>
              <a:t>3.6 </a:t>
            </a:r>
            <a:r>
              <a:rPr lang="zh-CN" altLang="en-US" sz="2800" dirty="0"/>
              <a:t>视图</a:t>
            </a:r>
            <a:endParaRPr lang="zh-CN" altLang="en-US" sz="2800" dirty="0"/>
          </a:p>
          <a:p>
            <a:pPr lvl="2" algn="just" eaLnBrk="1" hangingPunct="1">
              <a:lnSpc>
                <a:spcPct val="130000"/>
              </a:lnSpc>
              <a:buFont typeface="Wingdings" panose="05000000000000000000" pitchFamily="2" charset="2"/>
              <a:buNone/>
            </a:pPr>
            <a:r>
              <a:rPr lang="zh-CN" altLang="en-US" sz="2800" dirty="0"/>
              <a:t>本章小结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2. </a:t>
            </a:r>
            <a:r>
              <a:rPr lang="zh-CN" altLang="en-US" sz="3600">
                <a:solidFill>
                  <a:schemeClr val="accent6"/>
                </a:solidFill>
              </a:rPr>
              <a:t>修改多个元组的值</a:t>
            </a:r>
            <a:endParaRPr lang="zh-CN" altLang="en-US" sz="3600">
              <a:solidFill>
                <a:schemeClr val="accent6"/>
              </a:solidFill>
            </a:endParaRPr>
          </a:p>
        </p:txBody>
      </p:sp>
      <p:sp>
        <p:nvSpPr>
          <p:cNvPr id="19459" name="Rectangle 3"/>
          <p:cNvSpPr>
            <a:spLocks noGrp="1" noChangeArrowheads="1"/>
          </p:cNvSpPr>
          <p:nvPr>
            <p:ph type="body" idx="4294967295"/>
          </p:nvPr>
        </p:nvSpPr>
        <p:spPr>
          <a:xfrm>
            <a:off x="71120" y="846455"/>
            <a:ext cx="12121515" cy="5553075"/>
          </a:xfrm>
          <a:solidFill>
            <a:schemeClr val="bg1"/>
          </a:solidFill>
        </p:spPr>
        <p:txBody>
          <a:bodyPr/>
          <a:lstStyle/>
          <a:p>
            <a:pPr marL="0" algn="just" eaLnBrk="1" hangingPunct="1">
              <a:buSzTx/>
              <a:buNone/>
            </a:pPr>
            <a:r>
              <a:rPr lang="en-US" altLang="zh-CN" dirty="0"/>
              <a:t>[</a:t>
            </a:r>
            <a:r>
              <a:rPr lang="zh-CN" altLang="en-US" dirty="0"/>
              <a:t>例</a:t>
            </a:r>
            <a:r>
              <a:rPr lang="en-US" altLang="zh-CN" dirty="0"/>
              <a:t>3.76]</a:t>
            </a:r>
            <a:r>
              <a:rPr lang="zh-CN" altLang="en-US" dirty="0"/>
              <a:t>将</a:t>
            </a:r>
            <a:r>
              <a:rPr lang="en-US" altLang="zh-CN" dirty="0"/>
              <a:t>2020</a:t>
            </a:r>
            <a:r>
              <a:rPr lang="zh-CN" altLang="en-US" dirty="0"/>
              <a:t>年第</a:t>
            </a:r>
            <a:r>
              <a:rPr lang="en-US" altLang="zh-CN" dirty="0"/>
              <a:t>1</a:t>
            </a:r>
            <a:r>
              <a:rPr lang="zh-CN" altLang="en-US" dirty="0"/>
              <a:t>学期选修</a:t>
            </a:r>
            <a:r>
              <a:rPr lang="en-US" altLang="zh-CN" dirty="0"/>
              <a:t>81002</a:t>
            </a:r>
            <a:r>
              <a:rPr lang="zh-CN" altLang="en-US" dirty="0"/>
              <a:t>课程所有学生的成绩减少</a:t>
            </a:r>
            <a:r>
              <a:rPr lang="en-US" altLang="zh-CN" dirty="0"/>
              <a:t>5</a:t>
            </a:r>
            <a:r>
              <a:rPr lang="zh-CN" altLang="en-US" dirty="0"/>
              <a:t>分</a:t>
            </a:r>
            <a:endParaRPr lang="zh-CN" altLang="en-US" dirty="0"/>
          </a:p>
          <a:p>
            <a:pPr marL="0" algn="just" eaLnBrk="1" hangingPunct="1">
              <a:lnSpc>
                <a:spcPct val="150000"/>
              </a:lnSpc>
              <a:buSzTx/>
              <a:buNone/>
            </a:pPr>
            <a:r>
              <a:rPr lang="en-US" altLang="zh-CN" dirty="0"/>
              <a:t>	UPDATE SC</a:t>
            </a:r>
            <a:endParaRPr lang="en-US" altLang="zh-CN" dirty="0"/>
          </a:p>
          <a:p>
            <a:pPr marL="0" algn="just" eaLnBrk="1" hangingPunct="1">
              <a:lnSpc>
                <a:spcPct val="150000"/>
              </a:lnSpc>
              <a:buSzTx/>
              <a:buNone/>
            </a:pPr>
            <a:r>
              <a:rPr lang="en-US" altLang="zh-CN" dirty="0"/>
              <a:t>	SET Grade= Grade-5</a:t>
            </a:r>
            <a:endParaRPr lang="en-US" altLang="zh-CN" dirty="0"/>
          </a:p>
          <a:p>
            <a:pPr marL="0" algn="just" eaLnBrk="1" hangingPunct="1">
              <a:lnSpc>
                <a:spcPct val="150000"/>
              </a:lnSpc>
              <a:buSzTx/>
              <a:buNone/>
            </a:pPr>
            <a:r>
              <a:rPr lang="en-US" altLang="zh-CN" dirty="0"/>
              <a:t>	WHERE Semester='20201' AND </a:t>
            </a:r>
            <a:r>
              <a:rPr lang="en-US" altLang="zh-CN" dirty="0" err="1"/>
              <a:t>Cno</a:t>
            </a:r>
            <a:r>
              <a:rPr lang="en-US" altLang="zh-CN" dirty="0"/>
              <a:t>='81002'</a:t>
            </a:r>
            <a:endParaRPr lang="en-US" altLang="zh-CN" dirty="0"/>
          </a:p>
          <a:p>
            <a:pPr marL="0" algn="just" eaLnBrk="1" hangingPunct="1">
              <a:buSzTx/>
              <a:buNone/>
            </a:pPr>
            <a:endParaRPr lang="zh-CN" altLang="en-US" dirty="0"/>
          </a:p>
          <a:p>
            <a:pPr marL="0" algn="just" eaLnBrk="1" hangingPunct="1">
              <a:buSzTx/>
              <a:buNone/>
            </a:pP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插入数据（续）</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31750" y="842645"/>
            <a:ext cx="12117070" cy="5544820"/>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anose="05000000000000000000"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带子查询的修改语句</a:t>
            </a:r>
            <a:endParaRPr lang="zh-CN" altLang="en-US" sz="2800" dirty="0">
              <a:solidFill>
                <a:srgbClr val="7030A0"/>
              </a:solidFill>
            </a:endParaRPr>
          </a:p>
          <a:p>
            <a:pPr lvl="1">
              <a:buFont typeface="Wingdings" panose="05000000000000000000" pitchFamily="2" charset="2"/>
              <a:buNone/>
            </a:pP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 </a:t>
            </a:r>
            <a:r>
              <a:rPr lang="zh-CN" altLang="en-US" sz="3600">
                <a:solidFill>
                  <a:schemeClr val="accent6"/>
                </a:solidFill>
              </a:rPr>
              <a:t>带子查询的修改语句</a:t>
            </a:r>
            <a:endParaRPr lang="zh-CN" altLang="en-US" sz="3600">
              <a:solidFill>
                <a:schemeClr val="accent6"/>
              </a:solidFill>
            </a:endParaRPr>
          </a:p>
        </p:txBody>
      </p:sp>
      <p:sp>
        <p:nvSpPr>
          <p:cNvPr id="21507" name="Rectangle 3"/>
          <p:cNvSpPr>
            <a:spLocks noGrp="1" noChangeArrowheads="1"/>
          </p:cNvSpPr>
          <p:nvPr>
            <p:ph type="body" idx="4294967295"/>
          </p:nvPr>
        </p:nvSpPr>
        <p:spPr>
          <a:xfrm>
            <a:off x="71755" y="838200"/>
            <a:ext cx="12085955" cy="5554345"/>
          </a:xfrm>
          <a:solidFill>
            <a:schemeClr val="bg1"/>
          </a:solidFill>
        </p:spPr>
        <p:txBody>
          <a:bodyPr/>
          <a:lstStyle/>
          <a:p>
            <a:pPr marL="0" eaLnBrk="1" hangingPunct="1">
              <a:buSzTx/>
              <a:buNone/>
            </a:pPr>
            <a:r>
              <a:rPr lang="zh-CN" altLang="en-US" dirty="0"/>
              <a:t>子查询也可以嵌套在</a:t>
            </a:r>
            <a:r>
              <a:rPr lang="en-US" altLang="zh-CN" dirty="0"/>
              <a:t>UPDATE</a:t>
            </a:r>
            <a:r>
              <a:rPr lang="zh-CN" altLang="en-US" dirty="0"/>
              <a:t>语句中，用以构造修改的条件。</a:t>
            </a:r>
            <a:endParaRPr lang="zh-CN" altLang="en-US" dirty="0"/>
          </a:p>
          <a:p>
            <a:pPr marL="0" algn="just" eaLnBrk="1" hangingPunct="1">
              <a:buSzTx/>
              <a:buNone/>
            </a:pPr>
            <a:endParaRPr lang="en-US" altLang="zh-CN" dirty="0"/>
          </a:p>
          <a:p>
            <a:pPr marL="0" algn="just" eaLnBrk="1" hangingPunct="1">
              <a:buSzTx/>
              <a:buNone/>
            </a:pPr>
            <a:r>
              <a:rPr lang="en-US" altLang="zh-CN" dirty="0"/>
              <a:t>[</a:t>
            </a:r>
            <a:r>
              <a:rPr lang="zh-CN" altLang="en-US" dirty="0"/>
              <a:t>例</a:t>
            </a:r>
            <a:r>
              <a:rPr lang="en-US" altLang="zh-CN" dirty="0"/>
              <a:t>3.77]</a:t>
            </a:r>
            <a:r>
              <a:rPr lang="zh-CN" altLang="en-US" dirty="0"/>
              <a:t> 将计算机科学与技术专业学生成绩置零</a:t>
            </a:r>
            <a:endParaRPr lang="zh-CN" altLang="en-US" dirty="0"/>
          </a:p>
          <a:p>
            <a:pPr marL="0" algn="just" eaLnBrk="1" hangingPunct="1">
              <a:buSzTx/>
              <a:buNone/>
            </a:pPr>
            <a:endParaRPr lang="en-US" altLang="zh-CN" dirty="0"/>
          </a:p>
          <a:p>
            <a:pPr marL="0" algn="just" eaLnBrk="1" hangingPunct="1">
              <a:buSzTx/>
              <a:buNone/>
            </a:pPr>
            <a:r>
              <a:rPr lang="en-US" altLang="zh-CN" dirty="0"/>
              <a:t>	UPDATE SC</a:t>
            </a:r>
            <a:endParaRPr lang="en-US" altLang="zh-CN" dirty="0"/>
          </a:p>
          <a:p>
            <a:pPr marL="0" algn="just" eaLnBrk="1" hangingPunct="1">
              <a:buSzTx/>
              <a:buNone/>
            </a:pPr>
            <a:r>
              <a:rPr lang="en-US" altLang="zh-CN" dirty="0"/>
              <a:t>	SET Grade=0</a:t>
            </a:r>
            <a:endParaRPr lang="en-US" altLang="zh-CN" dirty="0"/>
          </a:p>
          <a:p>
            <a:pPr marL="0" algn="just" eaLnBrk="1" hangingPunct="1">
              <a:buSzTx/>
              <a:buNone/>
            </a:pPr>
            <a:r>
              <a:rPr lang="en-US" altLang="zh-CN" dirty="0"/>
              <a:t>	WHERE </a:t>
            </a:r>
            <a:r>
              <a:rPr lang="en-US" altLang="zh-CN" dirty="0" err="1"/>
              <a:t>Sno</a:t>
            </a:r>
            <a:r>
              <a:rPr lang="en-US" altLang="zh-CN" dirty="0"/>
              <a:t> IN</a:t>
            </a:r>
            <a:endParaRPr lang="en-US" altLang="zh-CN" dirty="0"/>
          </a:p>
          <a:p>
            <a:pPr marL="0" algn="just" eaLnBrk="1" hangingPunct="1">
              <a:buSzTx/>
              <a:buNone/>
            </a:pPr>
            <a:r>
              <a:rPr lang="en-US" altLang="zh-CN" dirty="0"/>
              <a:t>		( SELECT </a:t>
            </a:r>
            <a:r>
              <a:rPr lang="en-US" altLang="zh-CN" dirty="0" err="1"/>
              <a:t>Sno</a:t>
            </a:r>
            <a:endParaRPr lang="en-US" altLang="zh-CN" dirty="0"/>
          </a:p>
          <a:p>
            <a:pPr marL="0" algn="just" eaLnBrk="1" hangingPunct="1">
              <a:buSzTx/>
              <a:buNone/>
            </a:pPr>
            <a:r>
              <a:rPr lang="en-US" altLang="zh-CN" dirty="0"/>
              <a:t>		FROM Student</a:t>
            </a:r>
            <a:endParaRPr lang="en-US" altLang="zh-CN" dirty="0"/>
          </a:p>
          <a:p>
            <a:pPr marL="0" algn="just" eaLnBrk="1" hangingPunct="1">
              <a:buSzTx/>
              <a:buNone/>
            </a:pPr>
            <a:r>
              <a:rPr lang="en-US" altLang="zh-CN" dirty="0"/>
              <a:t>		WHERE </a:t>
            </a:r>
            <a:r>
              <a:rPr lang="en-US" altLang="zh-CN" dirty="0" err="1"/>
              <a:t>Smajor</a:t>
            </a:r>
            <a:r>
              <a:rPr lang="en-US" altLang="zh-CN" dirty="0"/>
              <a:t>= '</a:t>
            </a:r>
            <a:r>
              <a:rPr lang="zh-CN" altLang="en-US" dirty="0"/>
              <a:t>计算机科学与技术</a:t>
            </a:r>
            <a:r>
              <a:rPr lang="en-US" altLang="zh-CN" dirty="0"/>
              <a:t>');</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修改数据（续）</a:t>
            </a:r>
            <a:endParaRPr lang="zh-CN" altLang="en-US" sz="3600">
              <a:solidFill>
                <a:schemeClr val="accent6"/>
              </a:solidFill>
            </a:endParaRPr>
          </a:p>
        </p:txBody>
      </p:sp>
      <p:sp>
        <p:nvSpPr>
          <p:cNvPr id="22531" name="Rectangle 3"/>
          <p:cNvSpPr>
            <a:spLocks noGrp="1" noChangeArrowheads="1"/>
          </p:cNvSpPr>
          <p:nvPr>
            <p:ph type="body" idx="4294967295"/>
          </p:nvPr>
        </p:nvSpPr>
        <p:spPr>
          <a:xfrm>
            <a:off x="71755" y="824865"/>
            <a:ext cx="12070715" cy="5579110"/>
          </a:xfrm>
          <a:solidFill>
            <a:schemeClr val="bg1"/>
          </a:solidFill>
        </p:spPr>
        <p:txBody>
          <a:bodyPr/>
          <a:lstStyle/>
          <a:p>
            <a:pPr eaLnBrk="1" hangingPunct="1">
              <a:lnSpc>
                <a:spcPct val="130000"/>
              </a:lnSpc>
            </a:pPr>
            <a:r>
              <a:rPr lang="zh-CN" altLang="en-US" dirty="0"/>
              <a:t>关系数据库管理系统在执行修改语句时会检查修改操作是否破坏表上已定义的完整性规则</a:t>
            </a:r>
            <a:endParaRPr lang="zh-CN" altLang="en-US" dirty="0"/>
          </a:p>
          <a:p>
            <a:pPr lvl="1">
              <a:lnSpc>
                <a:spcPct val="130000"/>
              </a:lnSpc>
            </a:pPr>
            <a:r>
              <a:rPr lang="zh-CN" altLang="en-US" sz="2400" dirty="0"/>
              <a:t>实体完整性</a:t>
            </a:r>
            <a:endParaRPr lang="zh-CN" altLang="en-US" sz="2400" dirty="0"/>
          </a:p>
          <a:p>
            <a:pPr lvl="1">
              <a:lnSpc>
                <a:spcPct val="130000"/>
              </a:lnSpc>
            </a:pPr>
            <a:r>
              <a:rPr lang="zh-CN" altLang="en-US" sz="2400" dirty="0"/>
              <a:t>主码不允许修改</a:t>
            </a:r>
            <a:endParaRPr lang="zh-CN" altLang="en-US" sz="2400" dirty="0"/>
          </a:p>
          <a:p>
            <a:pPr lvl="1">
              <a:lnSpc>
                <a:spcPct val="130000"/>
              </a:lnSpc>
            </a:pPr>
            <a:r>
              <a:rPr lang="zh-CN" altLang="en-US" sz="2400" dirty="0"/>
              <a:t>用户定义的完整性</a:t>
            </a:r>
            <a:endParaRPr lang="zh-CN" altLang="en-US" sz="2400" dirty="0"/>
          </a:p>
          <a:p>
            <a:pPr lvl="2">
              <a:lnSpc>
                <a:spcPct val="130000"/>
              </a:lnSpc>
              <a:buSzPct val="87000"/>
              <a:buFont typeface="Wingdings" panose="05000000000000000000" pitchFamily="2" charset="2"/>
              <a:buChar char="l"/>
            </a:pPr>
            <a:r>
              <a:rPr lang="zh-CN" altLang="en-US" sz="2400" dirty="0"/>
              <a:t> </a:t>
            </a:r>
            <a:r>
              <a:rPr lang="en-US" altLang="zh-CN" sz="2400" dirty="0"/>
              <a:t>NOT NULL</a:t>
            </a:r>
            <a:r>
              <a:rPr lang="zh-CN" altLang="en-US" sz="2400" dirty="0"/>
              <a:t>约束</a:t>
            </a:r>
            <a:endParaRPr lang="zh-CN" altLang="en-US" sz="2400" dirty="0"/>
          </a:p>
          <a:p>
            <a:pPr lvl="2">
              <a:lnSpc>
                <a:spcPct val="130000"/>
              </a:lnSpc>
              <a:buSzPct val="87000"/>
              <a:buFont typeface="Wingdings" panose="05000000000000000000" pitchFamily="2" charset="2"/>
              <a:buChar char="l"/>
            </a:pPr>
            <a:r>
              <a:rPr lang="zh-CN" altLang="en-US" sz="2400" dirty="0"/>
              <a:t> </a:t>
            </a:r>
            <a:r>
              <a:rPr lang="en-US" altLang="zh-CN" sz="2400" dirty="0"/>
              <a:t>UNIQUE</a:t>
            </a:r>
            <a:r>
              <a:rPr lang="zh-CN" altLang="en-US" sz="2400" dirty="0"/>
              <a:t>约束</a:t>
            </a:r>
            <a:endParaRPr lang="zh-CN" altLang="en-US" sz="2400" dirty="0"/>
          </a:p>
          <a:p>
            <a:pPr lvl="2">
              <a:lnSpc>
                <a:spcPct val="130000"/>
              </a:lnSpc>
              <a:buSzPct val="87000"/>
              <a:buFont typeface="Wingdings" panose="05000000000000000000" pitchFamily="2" charset="2"/>
              <a:buChar char="l"/>
            </a:pPr>
            <a:r>
              <a:rPr lang="zh-CN" altLang="en-US" sz="2400" dirty="0"/>
              <a:t> 值域约束</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3.4  </a:t>
            </a:r>
            <a:r>
              <a:rPr lang="zh-CN" altLang="en-US" sz="3600">
                <a:solidFill>
                  <a:schemeClr val="accent6"/>
                </a:solidFill>
              </a:rPr>
              <a:t>数据更新 </a:t>
            </a:r>
            <a:endParaRPr lang="zh-CN" altLang="en-US" sz="3600">
              <a:solidFill>
                <a:schemeClr val="accent6"/>
              </a:solidFill>
            </a:endParaRPr>
          </a:p>
        </p:txBody>
      </p:sp>
      <p:sp>
        <p:nvSpPr>
          <p:cNvPr id="23555" name="Rectangle 3"/>
          <p:cNvSpPr>
            <a:spLocks noGrp="1" noChangeArrowheads="1"/>
          </p:cNvSpPr>
          <p:nvPr>
            <p:ph type="body" idx="4294967295"/>
          </p:nvPr>
        </p:nvSpPr>
        <p:spPr>
          <a:xfrm>
            <a:off x="17780" y="833755"/>
            <a:ext cx="12177395" cy="5554980"/>
          </a:xfrm>
          <a:solidFill>
            <a:schemeClr val="bg1"/>
          </a:solidFill>
        </p:spPr>
        <p:txBody>
          <a:bodyPr/>
          <a:lstStyle/>
          <a:p>
            <a:pPr lvl="3" algn="just" eaLnBrk="1" hangingPunct="1">
              <a:lnSpc>
                <a:spcPct val="200000"/>
              </a:lnSpc>
              <a:buFont typeface="Wingdings" panose="05000000000000000000" pitchFamily="2" charset="2"/>
              <a:buNone/>
            </a:pPr>
            <a:r>
              <a:rPr lang="en-US" altLang="zh-CN" sz="2800"/>
              <a:t>3.4.1  </a:t>
            </a:r>
            <a:r>
              <a:rPr lang="zh-CN" altLang="en-US" sz="2800"/>
              <a:t>插入数据</a:t>
            </a:r>
            <a:endParaRPr lang="zh-CN" altLang="en-US" sz="2800"/>
          </a:p>
          <a:p>
            <a:pPr lvl="3" algn="just" eaLnBrk="1" hangingPunct="1">
              <a:lnSpc>
                <a:spcPct val="200000"/>
              </a:lnSpc>
              <a:buFont typeface="Wingdings" panose="05000000000000000000" pitchFamily="2" charset="2"/>
              <a:buNone/>
            </a:pPr>
            <a:r>
              <a:rPr lang="en-US" altLang="zh-CN" sz="2800"/>
              <a:t>3.4.2  </a:t>
            </a:r>
            <a:r>
              <a:rPr lang="zh-CN" altLang="en-US" sz="2800"/>
              <a:t>修改数据</a:t>
            </a:r>
            <a:endParaRPr lang="zh-CN" altLang="en-US" sz="2800"/>
          </a:p>
          <a:p>
            <a:pPr lvl="3" eaLnBrk="1" hangingPunct="1">
              <a:lnSpc>
                <a:spcPct val="200000"/>
              </a:lnSpc>
              <a:buFont typeface="Wingdings" panose="05000000000000000000" pitchFamily="2" charset="2"/>
              <a:buNone/>
            </a:pPr>
            <a:r>
              <a:rPr lang="en-US" altLang="zh-CN" sz="2800">
                <a:solidFill>
                  <a:srgbClr val="00B050"/>
                </a:solidFill>
              </a:rPr>
              <a:t>3.4.3  </a:t>
            </a:r>
            <a:r>
              <a:rPr lang="zh-CN" altLang="en-US" sz="2800">
                <a:solidFill>
                  <a:srgbClr val="00B050"/>
                </a:solidFill>
              </a:rPr>
              <a:t>删除数据 </a:t>
            </a:r>
            <a:endParaRPr lang="zh-CN" altLang="en-US" sz="280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ea typeface="黑体" panose="02010609060101010101" pitchFamily="49" charset="-122"/>
              </a:rPr>
              <a:t>3.4.3  </a:t>
            </a:r>
            <a:r>
              <a:rPr lang="zh-CN" altLang="en-US" sz="3600">
                <a:solidFill>
                  <a:schemeClr val="accent6"/>
                </a:solidFill>
              </a:rPr>
              <a:t>删除数据</a:t>
            </a:r>
            <a:endParaRPr lang="zh-CN" altLang="en-US" sz="3600">
              <a:solidFill>
                <a:schemeClr val="accent6"/>
              </a:solidFill>
            </a:endParaRPr>
          </a:p>
        </p:txBody>
      </p:sp>
      <p:sp>
        <p:nvSpPr>
          <p:cNvPr id="24579" name="Rectangle 3"/>
          <p:cNvSpPr>
            <a:spLocks noGrp="1" noChangeArrowheads="1"/>
          </p:cNvSpPr>
          <p:nvPr>
            <p:ph type="body" idx="4294967295"/>
          </p:nvPr>
        </p:nvSpPr>
        <p:spPr>
          <a:xfrm>
            <a:off x="48260" y="847725"/>
            <a:ext cx="12160250" cy="5539740"/>
          </a:xfrm>
          <a:solidFill>
            <a:schemeClr val="bg1"/>
          </a:solidFill>
        </p:spPr>
        <p:txBody>
          <a:bodyPr/>
          <a:lstStyle/>
          <a:p>
            <a:pPr algn="just" eaLnBrk="1" hangingPunct="1">
              <a:lnSpc>
                <a:spcPct val="110000"/>
              </a:lnSpc>
            </a:pPr>
            <a:r>
              <a:rPr lang="zh-CN" altLang="en-US" sz="2800" dirty="0"/>
              <a:t>语句格式</a:t>
            </a:r>
            <a:endParaRPr lang="zh-CN" altLang="en-US" sz="2800" dirty="0"/>
          </a:p>
          <a:p>
            <a:pPr algn="just" eaLnBrk="1" hangingPunct="1">
              <a:lnSpc>
                <a:spcPct val="110000"/>
              </a:lnSpc>
              <a:buFont typeface="Wingdings" panose="05000000000000000000" pitchFamily="2" charset="2"/>
              <a:buNone/>
            </a:pPr>
            <a:r>
              <a:rPr lang="zh-CN" altLang="en-US" sz="2800" dirty="0"/>
              <a:t>        </a:t>
            </a:r>
            <a:r>
              <a:rPr lang="en-US" altLang="zh-CN" sz="2800" dirty="0"/>
              <a:t>DELETE FROM  &lt;</a:t>
            </a:r>
            <a:r>
              <a:rPr lang="zh-CN" altLang="en-US" sz="2800" dirty="0"/>
              <a:t>表名</a:t>
            </a:r>
            <a:r>
              <a:rPr lang="en-US" altLang="zh-CN" sz="2800" dirty="0"/>
              <a:t>&gt;</a:t>
            </a:r>
            <a:endParaRPr lang="en-US" altLang="zh-CN" sz="2800" dirty="0"/>
          </a:p>
          <a:p>
            <a:pPr algn="just" eaLnBrk="1" hangingPunct="1">
              <a:lnSpc>
                <a:spcPct val="110000"/>
              </a:lnSpc>
              <a:buFont typeface="Wingdings" panose="05000000000000000000" pitchFamily="2" charset="2"/>
              <a:buNone/>
            </a:pPr>
            <a:r>
              <a:rPr lang="en-US" altLang="zh-CN" sz="2800" dirty="0"/>
              <a:t>       [WHERE &lt;</a:t>
            </a:r>
            <a:r>
              <a:rPr lang="zh-CN" altLang="en-US" sz="2800" dirty="0"/>
              <a:t>条件</a:t>
            </a:r>
            <a:r>
              <a:rPr lang="en-US" altLang="zh-CN" sz="2800" dirty="0"/>
              <a:t>&gt;]</a:t>
            </a:r>
            <a:r>
              <a:rPr lang="zh-CN" altLang="en-US" sz="2800" dirty="0"/>
              <a:t>;</a:t>
            </a:r>
            <a:endParaRPr lang="zh-CN" altLang="en-US" sz="2800" dirty="0"/>
          </a:p>
          <a:p>
            <a:pPr algn="just" eaLnBrk="1" hangingPunct="1">
              <a:lnSpc>
                <a:spcPct val="110000"/>
              </a:lnSpc>
            </a:pPr>
            <a:r>
              <a:rPr lang="zh-CN" altLang="en-US" sz="2800" dirty="0"/>
              <a:t>功能</a:t>
            </a:r>
            <a:endParaRPr lang="zh-CN" altLang="en-US" sz="2800" dirty="0"/>
          </a:p>
          <a:p>
            <a:pPr lvl="1" algn="just">
              <a:lnSpc>
                <a:spcPct val="110000"/>
              </a:lnSpc>
            </a:pPr>
            <a:r>
              <a:rPr lang="zh-CN" altLang="en-US" sz="2800" dirty="0"/>
              <a:t>删除指定表中满足</a:t>
            </a:r>
            <a:r>
              <a:rPr lang="en-US" altLang="zh-CN" sz="2800" dirty="0"/>
              <a:t>WHERE</a:t>
            </a:r>
            <a:r>
              <a:rPr lang="zh-CN" altLang="en-US" sz="2800" dirty="0"/>
              <a:t>子句条件的元组</a:t>
            </a:r>
            <a:endParaRPr lang="zh-CN" altLang="en-US" sz="2800" dirty="0"/>
          </a:p>
          <a:p>
            <a:pPr algn="just" eaLnBrk="1" hangingPunct="1">
              <a:lnSpc>
                <a:spcPct val="110000"/>
              </a:lnSpc>
            </a:pPr>
            <a:r>
              <a:rPr lang="en-US" altLang="zh-CN" sz="2800" dirty="0"/>
              <a:t>WHERE</a:t>
            </a:r>
            <a:r>
              <a:rPr lang="zh-CN" altLang="en-US" sz="2800" dirty="0"/>
              <a:t>子句</a:t>
            </a:r>
            <a:endParaRPr lang="zh-CN" altLang="en-US" sz="2800" dirty="0"/>
          </a:p>
          <a:p>
            <a:pPr lvl="1" algn="just">
              <a:lnSpc>
                <a:spcPct val="110000"/>
              </a:lnSpc>
            </a:pPr>
            <a:r>
              <a:rPr lang="zh-CN" altLang="en-US" sz="2800" dirty="0"/>
              <a:t>指定要删除的元组</a:t>
            </a:r>
            <a:endParaRPr lang="zh-CN" altLang="en-US" sz="2800" dirty="0"/>
          </a:p>
          <a:p>
            <a:pPr lvl="1" algn="just">
              <a:lnSpc>
                <a:spcPct val="110000"/>
              </a:lnSpc>
            </a:pPr>
            <a:r>
              <a:rPr lang="zh-CN" altLang="en-US" sz="2800" dirty="0"/>
              <a:t>缺省表示要删除表中的全部元组，表的定义仍在字典中</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删除数据</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22860" y="832485"/>
            <a:ext cx="12108815" cy="5553710"/>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删除某一个元组的值</a:t>
            </a:r>
            <a:endParaRPr lang="en-US" altLang="zh-CN" sz="2800" dirty="0">
              <a:solidFill>
                <a:srgbClr val="7030A0"/>
              </a:solidFill>
            </a:endParaRPr>
          </a:p>
          <a:p>
            <a:pPr lvl="1">
              <a:lnSpc>
                <a:spcPct val="150000"/>
              </a:lnSpc>
              <a:buFont typeface="Wingdings" panose="05000000000000000000"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t>3.</a:t>
            </a:r>
            <a:r>
              <a:rPr lang="zh-CN" altLang="en-US" sz="2800" dirty="0"/>
              <a:t>带子查询的删除语句</a:t>
            </a: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1. </a:t>
            </a:r>
            <a:r>
              <a:rPr lang="zh-CN" altLang="en-US" sz="3600">
                <a:solidFill>
                  <a:schemeClr val="accent6"/>
                </a:solidFill>
              </a:rPr>
              <a:t>删除某一个元组的值</a:t>
            </a:r>
            <a:endParaRPr lang="zh-CN" altLang="en-US" sz="3600">
              <a:solidFill>
                <a:schemeClr val="accent6"/>
              </a:solidFill>
            </a:endParaRPr>
          </a:p>
        </p:txBody>
      </p:sp>
      <p:sp>
        <p:nvSpPr>
          <p:cNvPr id="26627" name="Rectangle 3"/>
          <p:cNvSpPr>
            <a:spLocks noGrp="1" noChangeArrowheads="1"/>
          </p:cNvSpPr>
          <p:nvPr>
            <p:ph type="body" idx="4294967295"/>
          </p:nvPr>
        </p:nvSpPr>
        <p:spPr>
          <a:xfrm>
            <a:off x="82550" y="833755"/>
            <a:ext cx="12077700" cy="5520055"/>
          </a:xfrm>
          <a:solidFill>
            <a:schemeClr val="bg1"/>
          </a:solidFill>
        </p:spPr>
        <p:txBody>
          <a:bodyPr/>
          <a:lstStyle/>
          <a:p>
            <a:pPr eaLnBrk="1" hangingPunct="1">
              <a:buSzTx/>
              <a:buFont typeface="Wingdings" panose="05000000000000000000" pitchFamily="2" charset="2"/>
              <a:buNone/>
            </a:pPr>
            <a:r>
              <a:rPr lang="en-US" altLang="zh-CN" dirty="0"/>
              <a:t>[</a:t>
            </a:r>
            <a:r>
              <a:rPr lang="zh-CN" altLang="en-US" dirty="0"/>
              <a:t>例</a:t>
            </a:r>
            <a:r>
              <a:rPr lang="en-US" altLang="zh-CN" dirty="0"/>
              <a:t>3.78]</a:t>
            </a:r>
            <a:r>
              <a:rPr lang="zh-CN" altLang="en-US" dirty="0"/>
              <a:t> 删除学号为</a:t>
            </a:r>
            <a:r>
              <a:rPr lang="en-US" altLang="zh-CN" dirty="0"/>
              <a:t>20180007</a:t>
            </a:r>
            <a:r>
              <a:rPr lang="zh-CN" altLang="en-US" dirty="0"/>
              <a:t>的学生记录。</a:t>
            </a:r>
            <a:endParaRPr lang="zh-CN" altLang="en-US" dirty="0"/>
          </a:p>
          <a:p>
            <a:pPr eaLnBrk="1" hangingPunct="1">
              <a:buSzTx/>
              <a:buFont typeface="Wingdings" panose="05000000000000000000" pitchFamily="2" charset="2"/>
              <a:buNone/>
            </a:pPr>
            <a:endParaRPr lang="en-US" altLang="zh-CN" dirty="0"/>
          </a:p>
          <a:p>
            <a:pPr eaLnBrk="1" hangingPunct="1">
              <a:lnSpc>
                <a:spcPct val="150000"/>
              </a:lnSpc>
              <a:spcBef>
                <a:spcPct val="0"/>
              </a:spcBef>
              <a:buSzTx/>
              <a:buFont typeface="Wingdings" panose="05000000000000000000" pitchFamily="2" charset="2"/>
              <a:buNone/>
            </a:pPr>
            <a:r>
              <a:rPr lang="en-US" altLang="zh-CN" dirty="0"/>
              <a:t>	DELETE FROM Student</a:t>
            </a:r>
            <a:endParaRPr lang="en-US" altLang="zh-CN" dirty="0"/>
          </a:p>
          <a:p>
            <a:pPr eaLnBrk="1" hangingPunct="1">
              <a:lnSpc>
                <a:spcPct val="150000"/>
              </a:lnSpc>
              <a:spcBef>
                <a:spcPct val="0"/>
              </a:spcBef>
              <a:buSzTx/>
              <a:buFont typeface="Wingdings" panose="05000000000000000000" pitchFamily="2" charset="2"/>
              <a:buNone/>
            </a:pPr>
            <a:r>
              <a:rPr lang="en-US" altLang="zh-CN" dirty="0"/>
              <a:t>	WHERE Sno='20180007';</a:t>
            </a:r>
            <a:endParaRPr lang="en-US" altLang="zh-CN" dirty="0"/>
          </a:p>
          <a:p>
            <a:pPr eaLnBrk="1" hangingPunct="1">
              <a:buSzTx/>
              <a:buFont typeface="Wingdings" panose="05000000000000000000" pitchFamily="2" charset="2"/>
              <a:buNone/>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删除数据</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43180" y="833120"/>
            <a:ext cx="12131675" cy="553656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删除多个元组的值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带子查询的删除语句</a:t>
            </a: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2. </a:t>
            </a:r>
            <a:r>
              <a:rPr lang="zh-CN" altLang="en-US" sz="3600">
                <a:solidFill>
                  <a:schemeClr val="accent6"/>
                </a:solidFill>
              </a:rPr>
              <a:t>删除多个元组的值</a:t>
            </a:r>
            <a:endParaRPr lang="zh-CN" altLang="en-US" sz="3600">
              <a:solidFill>
                <a:schemeClr val="accent6"/>
              </a:solidFill>
            </a:endParaRPr>
          </a:p>
        </p:txBody>
      </p:sp>
      <p:sp>
        <p:nvSpPr>
          <p:cNvPr id="27651" name="Rectangle 3"/>
          <p:cNvSpPr>
            <a:spLocks noGrp="1" noChangeArrowheads="1"/>
          </p:cNvSpPr>
          <p:nvPr>
            <p:ph type="body" idx="4294967295"/>
          </p:nvPr>
        </p:nvSpPr>
        <p:spPr>
          <a:xfrm>
            <a:off x="71120" y="829945"/>
            <a:ext cx="12094845" cy="5535930"/>
          </a:xfrm>
          <a:solidFill>
            <a:schemeClr val="bg1"/>
          </a:solidFill>
        </p:spPr>
        <p:txBody>
          <a:bodyPr/>
          <a:lstStyle/>
          <a:p>
            <a:pPr marL="0" eaLnBrk="1" hangingPunct="1">
              <a:buNone/>
            </a:pPr>
            <a:r>
              <a:rPr lang="en-US" altLang="zh-CN" dirty="0"/>
              <a:t>[</a:t>
            </a:r>
            <a:r>
              <a:rPr lang="zh-CN" altLang="en-US" dirty="0"/>
              <a:t>例</a:t>
            </a:r>
            <a:r>
              <a:rPr lang="en-US" altLang="zh-CN" dirty="0"/>
              <a:t>3.79]</a:t>
            </a:r>
            <a:r>
              <a:rPr lang="zh-CN" altLang="en-US" dirty="0"/>
              <a:t> 删除所有的学生选课记录。</a:t>
            </a:r>
            <a:endParaRPr lang="en-US" altLang="zh-CN" dirty="0"/>
          </a:p>
          <a:p>
            <a:pPr marL="0" eaLnBrk="1" hangingPunct="1">
              <a:buNone/>
            </a:pPr>
            <a:endParaRPr lang="zh-CN" altLang="en-US" dirty="0"/>
          </a:p>
          <a:p>
            <a:pPr marL="0" eaLnBrk="1" hangingPunct="1">
              <a:buNone/>
            </a:pPr>
            <a:r>
              <a:rPr lang="en-US" altLang="zh-CN" dirty="0"/>
              <a:t>	DELETE FROM SC;</a:t>
            </a:r>
            <a:endParaRPr lang="en-US" altLang="zh-CN" dirty="0"/>
          </a:p>
          <a:p>
            <a:pPr marL="0" eaLnBrk="1" hangingPunct="1">
              <a:buNone/>
            </a:pPr>
            <a:endParaRPr lang="en-US" altLang="zh-CN" dirty="0"/>
          </a:p>
          <a:p>
            <a:pPr marL="0" eaLnBrk="1" hangingPunct="1">
              <a:lnSpc>
                <a:spcPct val="150000"/>
              </a:lnSpc>
              <a:spcBef>
                <a:spcPct val="0"/>
              </a:spcBef>
              <a:buFont typeface="Wingdings" panose="05000000000000000000" pitchFamily="2" charset="2"/>
              <a:buChar char="n"/>
            </a:pPr>
            <a:r>
              <a:rPr lang="zh-CN" altLang="en-US" dirty="0"/>
              <a:t>这条</a:t>
            </a:r>
            <a:r>
              <a:rPr lang="en-US" altLang="zh-CN" dirty="0"/>
              <a:t>DELETE</a:t>
            </a:r>
            <a:r>
              <a:rPr lang="zh-CN" altLang="en-US" dirty="0"/>
              <a:t>语句将使</a:t>
            </a:r>
            <a:r>
              <a:rPr lang="en-US" altLang="zh-CN" dirty="0"/>
              <a:t>SC</a:t>
            </a:r>
            <a:r>
              <a:rPr lang="zh-CN" altLang="en-US" dirty="0"/>
              <a:t>成为空表，它删除了</a:t>
            </a:r>
            <a:r>
              <a:rPr lang="en-US" altLang="zh-CN" dirty="0"/>
              <a:t>SC</a:t>
            </a:r>
            <a:r>
              <a:rPr lang="zh-CN" altLang="en-US" dirty="0"/>
              <a:t>的所有元组。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3.4  </a:t>
            </a:r>
            <a:r>
              <a:rPr lang="zh-CN" altLang="en-US" sz="3600">
                <a:solidFill>
                  <a:schemeClr val="accent6"/>
                </a:solidFill>
              </a:rPr>
              <a:t>数据更新 </a:t>
            </a:r>
            <a:endParaRPr lang="zh-CN" altLang="en-US" sz="3600">
              <a:solidFill>
                <a:schemeClr val="accent6"/>
              </a:solidFill>
            </a:endParaRPr>
          </a:p>
        </p:txBody>
      </p:sp>
      <p:sp>
        <p:nvSpPr>
          <p:cNvPr id="5123" name="Rectangle 3"/>
          <p:cNvSpPr>
            <a:spLocks noGrp="1" noChangeArrowheads="1"/>
          </p:cNvSpPr>
          <p:nvPr>
            <p:ph type="body" idx="4294967295"/>
          </p:nvPr>
        </p:nvSpPr>
        <p:spPr>
          <a:xfrm>
            <a:off x="0" y="813435"/>
            <a:ext cx="12185650" cy="5557520"/>
          </a:xfrm>
          <a:solidFill>
            <a:schemeClr val="bg1"/>
          </a:solidFill>
        </p:spPr>
        <p:txBody>
          <a:bodyPr/>
          <a:lstStyle/>
          <a:p>
            <a:pPr lvl="3" algn="just" eaLnBrk="1" hangingPunct="1">
              <a:lnSpc>
                <a:spcPct val="180000"/>
              </a:lnSpc>
              <a:buFont typeface="Wingdings" panose="05000000000000000000" pitchFamily="2" charset="2"/>
              <a:buNone/>
            </a:pPr>
            <a:r>
              <a:rPr lang="en-US" altLang="zh-CN" sz="2800" dirty="0">
                <a:solidFill>
                  <a:srgbClr val="00B050"/>
                </a:solidFill>
              </a:rPr>
              <a:t>3.4.1  </a:t>
            </a:r>
            <a:r>
              <a:rPr lang="zh-CN" altLang="en-US" sz="2800" dirty="0">
                <a:solidFill>
                  <a:srgbClr val="00B050"/>
                </a:solidFill>
              </a:rPr>
              <a:t>插入数据</a:t>
            </a:r>
            <a:endParaRPr lang="zh-CN" altLang="en-US" sz="2800" dirty="0">
              <a:solidFill>
                <a:srgbClr val="00B050"/>
              </a:solidFill>
            </a:endParaRPr>
          </a:p>
          <a:p>
            <a:pPr lvl="3" algn="just" eaLnBrk="1" hangingPunct="1">
              <a:lnSpc>
                <a:spcPct val="180000"/>
              </a:lnSpc>
              <a:buFont typeface="Wingdings" panose="05000000000000000000" pitchFamily="2" charset="2"/>
              <a:buNone/>
            </a:pPr>
            <a:r>
              <a:rPr lang="en-US" altLang="zh-CN" sz="2800" dirty="0"/>
              <a:t>3.4.2  </a:t>
            </a:r>
            <a:r>
              <a:rPr lang="zh-CN" altLang="en-US" sz="2800" dirty="0"/>
              <a:t>修改数据</a:t>
            </a:r>
            <a:endParaRPr lang="zh-CN" altLang="en-US" sz="2800" dirty="0"/>
          </a:p>
          <a:p>
            <a:pPr lvl="3" eaLnBrk="1" hangingPunct="1">
              <a:lnSpc>
                <a:spcPct val="180000"/>
              </a:lnSpc>
              <a:buFont typeface="Wingdings" panose="05000000000000000000" pitchFamily="2" charset="2"/>
              <a:buNone/>
            </a:pPr>
            <a:r>
              <a:rPr lang="en-US" altLang="zh-CN" sz="2800" dirty="0"/>
              <a:t>3.4.3  </a:t>
            </a:r>
            <a:r>
              <a:rPr lang="zh-CN" altLang="en-US" sz="2800" dirty="0"/>
              <a:t>删除数据</a:t>
            </a:r>
            <a:r>
              <a:rPr lang="zh-CN" altLang="en-US" dirty="0"/>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删除数据</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64135" y="845820"/>
            <a:ext cx="12080240" cy="553529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Font typeface="Wingdings" panose="05000000000000000000"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带子查询的删除语句</a:t>
            </a:r>
            <a:endParaRPr lang="zh-CN" altLang="en-US" sz="2800" dirty="0">
              <a:solidFill>
                <a:srgbClr val="7030A0"/>
              </a:solidFill>
            </a:endParaRPr>
          </a:p>
          <a:p>
            <a:pPr lvl="1">
              <a:buFont typeface="Wingdings" panose="05000000000000000000" pitchFamily="2" charset="2"/>
              <a:buNone/>
            </a:pPr>
            <a:endParaRPr lang="en-US" altLang="zh-C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 </a:t>
            </a:r>
            <a:r>
              <a:rPr lang="zh-CN" altLang="en-US" sz="3600">
                <a:solidFill>
                  <a:schemeClr val="accent6"/>
                </a:solidFill>
              </a:rPr>
              <a:t>带子查询的删除语句</a:t>
            </a:r>
            <a:endParaRPr lang="zh-CN" altLang="en-US" sz="3600">
              <a:solidFill>
                <a:schemeClr val="accent6"/>
              </a:solidFill>
            </a:endParaRPr>
          </a:p>
        </p:txBody>
      </p:sp>
      <p:sp>
        <p:nvSpPr>
          <p:cNvPr id="28675" name="Rectangle 3"/>
          <p:cNvSpPr>
            <a:spLocks noGrp="1" noChangeArrowheads="1"/>
          </p:cNvSpPr>
          <p:nvPr>
            <p:ph type="body" idx="4294967295"/>
          </p:nvPr>
        </p:nvSpPr>
        <p:spPr>
          <a:xfrm>
            <a:off x="71755" y="821055"/>
            <a:ext cx="12085955" cy="5579110"/>
          </a:xfrm>
          <a:solidFill>
            <a:schemeClr val="bg1"/>
          </a:solidFill>
        </p:spPr>
        <p:txBody>
          <a:bodyPr/>
          <a:lstStyle/>
          <a:p>
            <a:pPr eaLnBrk="1" hangingPunct="1">
              <a:buSzTx/>
              <a:buFont typeface="Wingdings" panose="05000000000000000000" pitchFamily="2" charset="2"/>
              <a:buNone/>
            </a:pPr>
            <a:r>
              <a:rPr lang="en-US" altLang="zh-CN" dirty="0"/>
              <a:t>[</a:t>
            </a:r>
            <a:r>
              <a:rPr lang="zh-CN" altLang="en-US" dirty="0"/>
              <a:t>例</a:t>
            </a:r>
            <a:r>
              <a:rPr lang="en-US" altLang="zh-CN" dirty="0"/>
              <a:t>3.80]</a:t>
            </a:r>
            <a:r>
              <a:rPr lang="zh-CN" altLang="en-US" dirty="0"/>
              <a:t> 删除计算机科学与技术专业所有学生的选课记录   </a:t>
            </a:r>
            <a:endParaRPr lang="zh-CN" altLang="en-US" dirty="0"/>
          </a:p>
          <a:p>
            <a:pPr eaLnBrk="1" hangingPunct="1">
              <a:buSzTx/>
              <a:buFont typeface="Wingdings" panose="05000000000000000000" pitchFamily="2" charset="2"/>
              <a:buNone/>
            </a:pPr>
            <a:endParaRPr lang="en-US" altLang="zh-CN" dirty="0"/>
          </a:p>
          <a:p>
            <a:pPr eaLnBrk="1" hangingPunct="1">
              <a:buSzTx/>
              <a:buFont typeface="Wingdings" panose="05000000000000000000" pitchFamily="2" charset="2"/>
              <a:buNone/>
            </a:pPr>
            <a:r>
              <a:rPr lang="en-US" altLang="zh-CN" dirty="0"/>
              <a:t>	DELETE FROM SC</a:t>
            </a:r>
            <a:endParaRPr lang="en-US" altLang="zh-CN" dirty="0"/>
          </a:p>
          <a:p>
            <a:pPr eaLnBrk="1" hangingPunct="1">
              <a:buSzTx/>
              <a:buFont typeface="Wingdings" panose="05000000000000000000" pitchFamily="2" charset="2"/>
              <a:buNone/>
            </a:pPr>
            <a:r>
              <a:rPr lang="en-US" altLang="zh-CN" dirty="0"/>
              <a:t>	WHERE </a:t>
            </a:r>
            <a:r>
              <a:rPr lang="en-US" altLang="zh-CN" dirty="0" err="1"/>
              <a:t>Sno</a:t>
            </a:r>
            <a:r>
              <a:rPr lang="en-US" altLang="zh-CN" dirty="0"/>
              <a:t> IN</a:t>
            </a:r>
            <a:endParaRPr lang="en-US" altLang="zh-CN" dirty="0"/>
          </a:p>
          <a:p>
            <a:pPr eaLnBrk="1" hangingPunct="1">
              <a:buSzTx/>
              <a:buFont typeface="Wingdings" panose="05000000000000000000" pitchFamily="2" charset="2"/>
              <a:buNone/>
            </a:pPr>
            <a:r>
              <a:rPr lang="en-US" altLang="zh-CN" dirty="0"/>
              <a:t>		( SELECT </a:t>
            </a:r>
            <a:r>
              <a:rPr lang="en-US" altLang="zh-CN" dirty="0" err="1"/>
              <a:t>Sno</a:t>
            </a:r>
            <a:endParaRPr lang="en-US" altLang="zh-CN" dirty="0"/>
          </a:p>
          <a:p>
            <a:pPr eaLnBrk="1" hangingPunct="1">
              <a:buSzTx/>
              <a:buFont typeface="Wingdings" panose="05000000000000000000" pitchFamily="2" charset="2"/>
              <a:buNone/>
            </a:pPr>
            <a:r>
              <a:rPr lang="en-US" altLang="zh-CN" dirty="0"/>
              <a:t>		FROM Student</a:t>
            </a:r>
            <a:endParaRPr lang="en-US" altLang="zh-CN" dirty="0"/>
          </a:p>
          <a:p>
            <a:pPr eaLnBrk="1" hangingPunct="1">
              <a:buSzTx/>
              <a:buFont typeface="Wingdings" panose="05000000000000000000" pitchFamily="2" charset="2"/>
              <a:buNone/>
            </a:pPr>
            <a:r>
              <a:rPr lang="en-US" altLang="zh-CN" dirty="0"/>
              <a:t>		WHERE </a:t>
            </a:r>
            <a:r>
              <a:rPr lang="en-US" altLang="zh-CN" dirty="0" err="1"/>
              <a:t>Smajor</a:t>
            </a:r>
            <a:r>
              <a:rPr lang="en-US" altLang="zh-CN" dirty="0"/>
              <a:t>= '</a:t>
            </a:r>
            <a:r>
              <a:rPr lang="zh-CN" altLang="en-US" dirty="0"/>
              <a:t>计算机科学与技术</a:t>
            </a:r>
            <a:r>
              <a:rPr lang="en-US" altLang="zh-CN" dirty="0"/>
              <a:t>' );</a:t>
            </a:r>
            <a:endParaRPr lang="en-US" altLang="zh-CN" dirty="0"/>
          </a:p>
          <a:p>
            <a:pPr eaLnBrk="1" hangingPunct="1">
              <a:buSzTx/>
              <a:buFont typeface="Wingdings" panose="05000000000000000000" pitchFamily="2" charset="2"/>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29699"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第</a:t>
            </a:r>
            <a:r>
              <a:rPr lang="en-US" altLang="zh-CN" sz="3600" dirty="0">
                <a:solidFill>
                  <a:schemeClr val="accent6"/>
                </a:solidFill>
              </a:rPr>
              <a:t>3</a:t>
            </a:r>
            <a:r>
              <a:rPr lang="zh-CN" altLang="en-US" sz="3600" dirty="0">
                <a:solidFill>
                  <a:schemeClr val="accent6"/>
                </a:solidFill>
              </a:rPr>
              <a:t>章</a:t>
            </a:r>
            <a:r>
              <a:rPr lang="zh-CN" altLang="en-US" sz="3600" dirty="0">
                <a:solidFill>
                  <a:schemeClr val="accent6"/>
                </a:solidFill>
                <a:ea typeface="黑体" panose="02010609060101010101" pitchFamily="49" charset="-122"/>
              </a:rPr>
              <a:t>  </a:t>
            </a:r>
            <a:r>
              <a:rPr lang="zh-CN" altLang="en-US" sz="3600" dirty="0">
                <a:solidFill>
                  <a:schemeClr val="accent6"/>
                </a:solidFill>
              </a:rPr>
              <a:t>关系数据库标准语言</a:t>
            </a:r>
            <a:r>
              <a:rPr lang="en-US" altLang="zh-CN" sz="3600" dirty="0">
                <a:solidFill>
                  <a:schemeClr val="accent6"/>
                </a:solidFill>
                <a:ea typeface="黑体" panose="02010609060101010101" pitchFamily="49" charset="-122"/>
              </a:rPr>
              <a:t>SQL</a:t>
            </a:r>
            <a:endParaRPr lang="en-US" altLang="zh-CN" sz="3600" dirty="0">
              <a:solidFill>
                <a:schemeClr val="accent6"/>
              </a:solidFill>
              <a:ea typeface="黑体" panose="02010609060101010101" pitchFamily="49" charset="-122"/>
            </a:endParaRPr>
          </a:p>
        </p:txBody>
      </p:sp>
      <p:sp>
        <p:nvSpPr>
          <p:cNvPr id="29700" name="Rectangle 3"/>
          <p:cNvSpPr>
            <a:spLocks noGrp="1" noChangeArrowheads="1"/>
          </p:cNvSpPr>
          <p:nvPr>
            <p:ph type="body" idx="4294967295"/>
          </p:nvPr>
        </p:nvSpPr>
        <p:spPr>
          <a:xfrm>
            <a:off x="10795" y="828040"/>
            <a:ext cx="12123420" cy="5553075"/>
          </a:xfrm>
          <a:solidFill>
            <a:schemeClr val="bg1"/>
          </a:solidFill>
        </p:spPr>
        <p:txBody>
          <a:bodyPr/>
          <a:lstStyle/>
          <a:p>
            <a:pPr lvl="2" algn="just" eaLnBrk="1" hangingPunct="1">
              <a:lnSpc>
                <a:spcPct val="130000"/>
              </a:lnSpc>
              <a:buFont typeface="Wingdings" panose="05000000000000000000" pitchFamily="2" charset="2"/>
              <a:buNone/>
            </a:pPr>
            <a:r>
              <a:rPr lang="en-US" altLang="zh-CN" sz="2800" dirty="0"/>
              <a:t>3.1 SQL</a:t>
            </a:r>
            <a:r>
              <a:rPr lang="zh-CN" altLang="en-US" sz="2800" dirty="0"/>
              <a:t>概述</a:t>
            </a:r>
            <a:endParaRPr lang="en-US" altLang="zh-CN" sz="2800" dirty="0"/>
          </a:p>
          <a:p>
            <a:pPr lvl="2" algn="just" eaLnBrk="1" hangingPunct="1">
              <a:lnSpc>
                <a:spcPct val="130000"/>
              </a:lnSpc>
              <a:buFont typeface="Wingdings" panose="05000000000000000000" pitchFamily="2" charset="2"/>
              <a:buNone/>
            </a:pPr>
            <a:r>
              <a:rPr lang="en-US" altLang="zh-CN" sz="2800" dirty="0"/>
              <a:t>3.2 </a:t>
            </a:r>
            <a:r>
              <a:rPr lang="zh-CN" altLang="en-US" sz="2800" dirty="0"/>
              <a:t>数据定义</a:t>
            </a:r>
            <a:endParaRPr lang="zh-CN" altLang="en-US" sz="2800" dirty="0"/>
          </a:p>
          <a:p>
            <a:pPr lvl="2" algn="just" eaLnBrk="1" hangingPunct="1">
              <a:lnSpc>
                <a:spcPct val="130000"/>
              </a:lnSpc>
              <a:buFont typeface="Wingdings" panose="05000000000000000000" pitchFamily="2" charset="2"/>
              <a:buNone/>
            </a:pPr>
            <a:r>
              <a:rPr lang="en-US" altLang="zh-CN" sz="2800" dirty="0"/>
              <a:t>3.3 </a:t>
            </a:r>
            <a:r>
              <a:rPr lang="zh-CN" altLang="en-US" sz="2800" dirty="0"/>
              <a:t>数据查询</a:t>
            </a:r>
            <a:endParaRPr lang="zh-CN" altLang="en-US" sz="2800" dirty="0"/>
          </a:p>
          <a:p>
            <a:pPr lvl="2" algn="just" eaLnBrk="1" hangingPunct="1">
              <a:lnSpc>
                <a:spcPct val="130000"/>
              </a:lnSpc>
              <a:buFont typeface="Wingdings" panose="05000000000000000000" pitchFamily="2" charset="2"/>
              <a:buNone/>
            </a:pPr>
            <a:r>
              <a:rPr lang="en-US" altLang="zh-CN" sz="2800" dirty="0"/>
              <a:t>3.4 </a:t>
            </a:r>
            <a:r>
              <a:rPr lang="zh-CN" altLang="en-US" sz="2800" dirty="0"/>
              <a:t>数据更新</a:t>
            </a:r>
            <a:endParaRPr lang="zh-CN" altLang="en-US" sz="2800" dirty="0"/>
          </a:p>
          <a:p>
            <a:pPr lvl="2" algn="just" eaLnBrk="1" hangingPunct="1">
              <a:lnSpc>
                <a:spcPct val="130000"/>
              </a:lnSpc>
              <a:buFont typeface="Wingdings" panose="05000000000000000000" pitchFamily="2" charset="2"/>
              <a:buNone/>
            </a:pPr>
            <a:r>
              <a:rPr lang="en-US" altLang="zh-CN" sz="2800" dirty="0">
                <a:solidFill>
                  <a:srgbClr val="0066FF"/>
                </a:solidFill>
              </a:rPr>
              <a:t>3.5 </a:t>
            </a:r>
            <a:r>
              <a:rPr lang="zh-CN" altLang="en-US" sz="2800" dirty="0">
                <a:solidFill>
                  <a:srgbClr val="0066FF"/>
                </a:solidFill>
              </a:rPr>
              <a:t>空值的处理</a:t>
            </a:r>
            <a:endParaRPr lang="zh-CN" altLang="en-US" sz="2800" dirty="0">
              <a:solidFill>
                <a:srgbClr val="0066FF"/>
              </a:solidFill>
            </a:endParaRPr>
          </a:p>
          <a:p>
            <a:pPr lvl="2" algn="just" eaLnBrk="1" hangingPunct="1">
              <a:lnSpc>
                <a:spcPct val="130000"/>
              </a:lnSpc>
              <a:buFont typeface="Wingdings" panose="05000000000000000000" pitchFamily="2" charset="2"/>
              <a:buNone/>
            </a:pPr>
            <a:r>
              <a:rPr lang="en-US" altLang="zh-CN" sz="2800" dirty="0"/>
              <a:t>3.6 </a:t>
            </a:r>
            <a:r>
              <a:rPr lang="zh-CN" altLang="en-US" sz="2800" dirty="0"/>
              <a:t>视图</a:t>
            </a:r>
            <a:endParaRPr lang="zh-CN" altLang="en-US" sz="2800" dirty="0"/>
          </a:p>
          <a:p>
            <a:pPr lvl="2" algn="just" eaLnBrk="1" hangingPunct="1">
              <a:lnSpc>
                <a:spcPct val="130000"/>
              </a:lnSpc>
              <a:buFont typeface="Wingdings" panose="05000000000000000000" pitchFamily="2" charset="2"/>
              <a:buNone/>
            </a:pPr>
            <a:r>
              <a:rPr lang="zh-CN" altLang="en-US" sz="2800" dirty="0"/>
              <a:t>本章小结</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3.5 </a:t>
            </a:r>
            <a:r>
              <a:rPr lang="zh-CN" altLang="en-US" sz="3600">
                <a:solidFill>
                  <a:schemeClr val="accent6"/>
                </a:solidFill>
              </a:rPr>
              <a:t>空值的处理</a:t>
            </a:r>
            <a:endParaRPr lang="zh-CN" altLang="en-US" sz="3600">
              <a:solidFill>
                <a:schemeClr val="accent6"/>
              </a:solidFill>
            </a:endParaRPr>
          </a:p>
        </p:txBody>
      </p:sp>
      <p:sp>
        <p:nvSpPr>
          <p:cNvPr id="30723" name="内容占位符 2"/>
          <p:cNvSpPr>
            <a:spLocks noGrp="1" noChangeArrowheads="1"/>
          </p:cNvSpPr>
          <p:nvPr>
            <p:ph idx="4294967295"/>
          </p:nvPr>
        </p:nvSpPr>
        <p:spPr>
          <a:xfrm>
            <a:off x="73660" y="850265"/>
            <a:ext cx="12101195" cy="5536565"/>
          </a:xfrm>
          <a:solidFill>
            <a:schemeClr val="bg1"/>
          </a:solidFill>
        </p:spPr>
        <p:txBody>
          <a:bodyPr/>
          <a:lstStyle/>
          <a:p>
            <a:pPr eaLnBrk="1" hangingPunct="1">
              <a:lnSpc>
                <a:spcPct val="150000"/>
              </a:lnSpc>
            </a:pPr>
            <a:r>
              <a:rPr lang="zh-CN" altLang="en-US" dirty="0"/>
              <a:t>空值就是“不知道</a:t>
            </a:r>
            <a:r>
              <a:rPr lang="en-US" altLang="zh-CN" dirty="0"/>
              <a:t>”</a:t>
            </a:r>
            <a:r>
              <a:rPr lang="zh-CN" altLang="en-US" dirty="0"/>
              <a:t>、“不存在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①</a:t>
            </a:r>
            <a:r>
              <a:rPr lang="zh-CN" altLang="en-US" dirty="0"/>
              <a:t>该属性应该有一个值，但目前不知道它的具体值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②</a:t>
            </a:r>
            <a:r>
              <a:rPr lang="zh-CN" altLang="en-US" dirty="0"/>
              <a:t>该属性不应该有值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③</a:t>
            </a:r>
            <a:r>
              <a:rPr lang="zh-CN" altLang="en-US" dirty="0"/>
              <a:t>由于某种原因不便于填写</a:t>
            </a:r>
            <a:endParaRPr lang="en-US" altLang="zh-CN" dirty="0"/>
          </a:p>
          <a:p>
            <a:pPr>
              <a:lnSpc>
                <a:spcPct val="150000"/>
              </a:lnSpc>
            </a:pPr>
            <a:r>
              <a:rPr lang="zh-CN" altLang="en-US" dirty="0"/>
              <a:t>空值是一个很</a:t>
            </a:r>
            <a:r>
              <a:rPr lang="zh-CN" altLang="en-US" dirty="0">
                <a:solidFill>
                  <a:srgbClr val="FF00FF"/>
                </a:solidFill>
              </a:rPr>
              <a:t>特殊的值</a:t>
            </a:r>
            <a:r>
              <a:rPr lang="zh-CN" altLang="en-US" dirty="0"/>
              <a:t>，含有不确定性。对关系运算带来特殊的问题，需要做特殊的处理。</a:t>
            </a:r>
            <a:endParaRPr lang="zh-CN" altLang="en-US" dirty="0"/>
          </a:p>
          <a:p>
            <a:pPr lvl="1">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空值的处理</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31115" y="899795"/>
            <a:ext cx="12108815" cy="548576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空值的产生</a:t>
            </a:r>
            <a:endParaRPr lang="en-US" altLang="zh-CN" sz="2800" dirty="0">
              <a:solidFill>
                <a:srgbClr val="7030A0"/>
              </a:solidFill>
            </a:endParaRPr>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1. </a:t>
            </a:r>
            <a:r>
              <a:rPr lang="zh-CN" altLang="en-US" sz="3600">
                <a:solidFill>
                  <a:schemeClr val="accent6"/>
                </a:solidFill>
              </a:rPr>
              <a:t>空值的产生</a:t>
            </a:r>
            <a:endParaRPr lang="zh-CN" altLang="en-US" sz="3600">
              <a:solidFill>
                <a:schemeClr val="accent6"/>
              </a:solidFill>
            </a:endParaRPr>
          </a:p>
        </p:txBody>
      </p:sp>
      <p:sp>
        <p:nvSpPr>
          <p:cNvPr id="31747" name="内容占位符 2"/>
          <p:cNvSpPr>
            <a:spLocks noGrp="1" noChangeArrowheads="1"/>
          </p:cNvSpPr>
          <p:nvPr>
            <p:ph idx="4294967295"/>
          </p:nvPr>
        </p:nvSpPr>
        <p:spPr>
          <a:xfrm>
            <a:off x="76835" y="892175"/>
            <a:ext cx="12111355" cy="5503545"/>
          </a:xfrm>
          <a:solidFill>
            <a:schemeClr val="bg1"/>
          </a:solidFill>
        </p:spPr>
        <p:txBody>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3.81]</a:t>
            </a:r>
            <a:r>
              <a:rPr lang="zh-CN" altLang="en-US" sz="2400" dirty="0"/>
              <a:t> 向</a:t>
            </a:r>
            <a:r>
              <a:rPr lang="en-US" altLang="zh-CN" sz="2400" dirty="0"/>
              <a:t>SC</a:t>
            </a:r>
            <a:r>
              <a:rPr lang="zh-CN" altLang="en-US" sz="2400" dirty="0"/>
              <a:t>表中插入一个元组，学生号是“</a:t>
            </a:r>
            <a:r>
              <a:rPr lang="en-US" altLang="zh-CN" sz="2400" dirty="0"/>
              <a:t>20180006”</a:t>
            </a:r>
            <a:r>
              <a:rPr lang="zh-CN" altLang="en-US" sz="2400" dirty="0"/>
              <a:t>，课程号是“</a:t>
            </a:r>
            <a:r>
              <a:rPr lang="en-US" altLang="zh-CN" sz="2400" dirty="0"/>
              <a:t>81004”</a:t>
            </a:r>
            <a:r>
              <a:rPr lang="zh-CN" altLang="en-US" sz="2400" dirty="0"/>
              <a:t>，选课学期</a:t>
            </a:r>
            <a:r>
              <a:rPr lang="en-US" altLang="zh-CN" sz="2400" dirty="0"/>
              <a:t>2021</a:t>
            </a:r>
            <a:r>
              <a:rPr lang="zh-CN" altLang="en-US" sz="2400" dirty="0"/>
              <a:t>年第</a:t>
            </a:r>
            <a:r>
              <a:rPr lang="en-US" altLang="zh-CN" sz="2400" dirty="0"/>
              <a:t>1</a:t>
            </a:r>
            <a:r>
              <a:rPr lang="zh-CN" altLang="en-US" sz="2400" dirty="0"/>
              <a:t>学期，选课班没有确定，成绩还没有。</a:t>
            </a:r>
            <a:endParaRPr lang="en-US" altLang="zh-CN" sz="2400" dirty="0"/>
          </a:p>
          <a:p>
            <a:pPr marL="0" eaLnBrk="1" hangingPunct="1">
              <a:lnSpc>
                <a:spcPct val="120000"/>
              </a:lnSpc>
              <a:spcBef>
                <a:spcPct val="0"/>
              </a:spcBef>
              <a:buSzTx/>
              <a:buNone/>
            </a:pPr>
            <a:endParaRPr lang="zh-CN" altLang="en-US" sz="2400" dirty="0"/>
          </a:p>
          <a:p>
            <a:pPr marL="0" eaLnBrk="1" hangingPunct="1">
              <a:lnSpc>
                <a:spcPct val="120000"/>
              </a:lnSpc>
              <a:spcBef>
                <a:spcPct val="0"/>
              </a:spcBef>
              <a:buSzTx/>
              <a:buNone/>
            </a:pPr>
            <a:r>
              <a:rPr lang="en-US" altLang="zh-CN" sz="2400" dirty="0"/>
              <a:t>      INSERT INTO SC(</a:t>
            </a:r>
            <a:r>
              <a:rPr lang="en-US" altLang="zh-CN" sz="2400" dirty="0" err="1"/>
              <a:t>Sno,Cno,Grade,Semester,Teachingclass</a:t>
            </a:r>
            <a:r>
              <a:rPr lang="en-US" altLang="zh-CN" sz="2400" dirty="0"/>
              <a:t>)</a:t>
            </a:r>
            <a:endParaRPr lang="en-US" altLang="zh-CN" sz="2400" dirty="0"/>
          </a:p>
          <a:p>
            <a:pPr marL="0" eaLnBrk="1" hangingPunct="1">
              <a:lnSpc>
                <a:spcPct val="120000"/>
              </a:lnSpc>
              <a:spcBef>
                <a:spcPct val="0"/>
              </a:spcBef>
              <a:buSzTx/>
              <a:buNone/>
            </a:pPr>
            <a:r>
              <a:rPr lang="en-US" altLang="zh-CN" sz="2400" dirty="0"/>
              <a:t>                    VALUES('20180006', '81004',NULL, '20211',NULL); </a:t>
            </a:r>
            <a:endParaRPr lang="en-US" altLang="zh-CN" sz="2400" dirty="0"/>
          </a:p>
          <a:p>
            <a:pPr marL="0" eaLnBrk="1" hangingPunct="1">
              <a:lnSpc>
                <a:spcPct val="120000"/>
              </a:lnSpc>
              <a:spcBef>
                <a:spcPct val="0"/>
              </a:spcBef>
              <a:buSzTx/>
              <a:buNone/>
            </a:pPr>
            <a:r>
              <a:rPr lang="en-US" altLang="zh-CN" sz="2400" dirty="0"/>
              <a:t>	            /*</a:t>
            </a:r>
            <a:r>
              <a:rPr lang="zh-CN" altLang="en-US" sz="2400" dirty="0"/>
              <a:t>在插入时该学生还没有选定教学班，没有考试成绩，都要取空值*</a:t>
            </a:r>
            <a:r>
              <a:rPr lang="en-US" altLang="zh-CN" sz="2400" dirty="0"/>
              <a:t>/</a:t>
            </a:r>
            <a:endParaRPr lang="en-US" altLang="zh-CN" sz="2400" dirty="0"/>
          </a:p>
          <a:p>
            <a:pPr marL="0" eaLnBrk="1" hangingPunct="1">
              <a:lnSpc>
                <a:spcPct val="120000"/>
              </a:lnSpc>
              <a:spcBef>
                <a:spcPct val="0"/>
              </a:spcBef>
              <a:buSzTx/>
              <a:buNone/>
            </a:pPr>
            <a:r>
              <a:rPr lang="zh-CN" altLang="en-US" sz="2400" dirty="0"/>
              <a:t>      或</a:t>
            </a:r>
            <a:endParaRPr lang="zh-CN" altLang="en-US" sz="2400" dirty="0"/>
          </a:p>
          <a:p>
            <a:pPr marL="0" eaLnBrk="1" hangingPunct="1">
              <a:lnSpc>
                <a:spcPct val="120000"/>
              </a:lnSpc>
              <a:spcBef>
                <a:spcPct val="0"/>
              </a:spcBef>
              <a:buSzTx/>
              <a:buNone/>
            </a:pPr>
            <a:r>
              <a:rPr lang="en-US" altLang="zh-CN" sz="2400" dirty="0"/>
              <a:t>      INSERT INTO SC(</a:t>
            </a:r>
            <a:r>
              <a:rPr lang="en-US" altLang="zh-CN" sz="2400" dirty="0" err="1"/>
              <a:t>Sno,Cno,Semester</a:t>
            </a:r>
            <a:r>
              <a:rPr lang="en-US" altLang="zh-CN" sz="2400" dirty="0"/>
              <a:t>)     </a:t>
            </a:r>
            <a:endParaRPr lang="en-US" altLang="zh-CN" sz="2400" dirty="0"/>
          </a:p>
          <a:p>
            <a:pPr marL="0" eaLnBrk="1" hangingPunct="1">
              <a:lnSpc>
                <a:spcPct val="120000"/>
              </a:lnSpc>
              <a:spcBef>
                <a:spcPct val="0"/>
              </a:spcBef>
              <a:buSzTx/>
              <a:buNone/>
            </a:pPr>
            <a:r>
              <a:rPr lang="en-US" altLang="zh-CN" sz="2400" dirty="0"/>
              <a:t>                    VALUES('20180006', '81004','20211');   </a:t>
            </a:r>
            <a:endParaRPr lang="en-US" altLang="zh-CN" sz="2400" dirty="0"/>
          </a:p>
          <a:p>
            <a:pPr marL="0" eaLnBrk="1" hangingPunct="1">
              <a:lnSpc>
                <a:spcPct val="120000"/>
              </a:lnSpc>
              <a:spcBef>
                <a:spcPct val="0"/>
              </a:spcBef>
              <a:buSzTx/>
              <a:buNone/>
            </a:pPr>
            <a:r>
              <a:rPr lang="en-US" altLang="zh-CN" sz="2400" dirty="0"/>
              <a:t>                     /*</a:t>
            </a:r>
            <a:r>
              <a:rPr lang="zh-CN" altLang="en-US" sz="2400" dirty="0"/>
              <a:t>在插入语句的</a:t>
            </a:r>
            <a:r>
              <a:rPr lang="en-US" altLang="zh-CN" sz="2400" dirty="0"/>
              <a:t>INTO</a:t>
            </a:r>
            <a:r>
              <a:rPr lang="zh-CN" altLang="en-US" sz="2400" dirty="0"/>
              <a:t>字句中没有指定的属性，系统自动置空值*</a:t>
            </a:r>
            <a:r>
              <a:rPr lang="en-US" altLang="zh-CN" sz="2400" dirty="0"/>
              <a:t>/</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latin typeface="宋体" panose="02010600030101010101" pitchFamily="2" charset="-122"/>
              </a:rPr>
              <a:t>空值的产生（续）</a:t>
            </a:r>
            <a:endParaRPr lang="zh-CN" altLang="en-US" sz="3600">
              <a:solidFill>
                <a:schemeClr val="accent6"/>
              </a:solidFill>
              <a:latin typeface="宋体" panose="02010600030101010101" pitchFamily="2" charset="-122"/>
            </a:endParaRPr>
          </a:p>
        </p:txBody>
      </p:sp>
      <p:sp>
        <p:nvSpPr>
          <p:cNvPr id="32771" name="内容占位符 2"/>
          <p:cNvSpPr>
            <a:spLocks noGrp="1" noChangeArrowheads="1"/>
          </p:cNvSpPr>
          <p:nvPr>
            <p:ph idx="4294967295"/>
          </p:nvPr>
        </p:nvSpPr>
        <p:spPr>
          <a:xfrm>
            <a:off x="50800" y="881380"/>
            <a:ext cx="12082145" cy="5515610"/>
          </a:xfrm>
          <a:solidFill>
            <a:schemeClr val="bg1"/>
          </a:solidFill>
        </p:spPr>
        <p:txBody>
          <a:bodyPr/>
          <a:lstStyle/>
          <a:p>
            <a:pPr marL="0" indent="0" eaLnBrk="1" hangingPunct="1">
              <a:lnSpc>
                <a:spcPct val="150000"/>
              </a:lnSpc>
              <a:buNone/>
            </a:pPr>
            <a:r>
              <a:rPr lang="en-US" altLang="zh-CN" dirty="0"/>
              <a:t>[</a:t>
            </a:r>
            <a:r>
              <a:rPr lang="zh-CN" altLang="en-US" dirty="0"/>
              <a:t>例</a:t>
            </a:r>
            <a:r>
              <a:rPr lang="en-US" altLang="zh-CN" dirty="0"/>
              <a:t>3.82]</a:t>
            </a:r>
            <a:r>
              <a:rPr lang="zh-CN" altLang="en-US" dirty="0"/>
              <a:t> 将</a:t>
            </a:r>
            <a:r>
              <a:rPr lang="en-US" altLang="zh-CN" dirty="0"/>
              <a:t>Student</a:t>
            </a:r>
            <a:r>
              <a:rPr lang="zh-CN" altLang="en-US" dirty="0"/>
              <a:t>表中学生号为“</a:t>
            </a:r>
            <a:r>
              <a:rPr lang="en-US" altLang="zh-CN" dirty="0"/>
              <a:t>20180006”</a:t>
            </a:r>
            <a:r>
              <a:rPr lang="zh-CN" altLang="en-US" dirty="0"/>
              <a:t>的学生主修专业改为空值。</a:t>
            </a:r>
            <a:endParaRPr lang="zh-CN" altLang="en-US" dirty="0"/>
          </a:p>
          <a:p>
            <a:pPr marL="0" indent="0" eaLnBrk="1" hangingPunct="1">
              <a:lnSpc>
                <a:spcPct val="150000"/>
              </a:lnSpc>
              <a:buNone/>
            </a:pPr>
            <a:r>
              <a:rPr lang="en-US" altLang="zh-CN" dirty="0"/>
              <a:t>	UPDATE Student</a:t>
            </a:r>
            <a:endParaRPr lang="en-US" altLang="zh-CN" dirty="0"/>
          </a:p>
          <a:p>
            <a:pPr marL="0" indent="0" eaLnBrk="1" hangingPunct="1">
              <a:lnSpc>
                <a:spcPct val="150000"/>
              </a:lnSpc>
              <a:buNone/>
            </a:pPr>
            <a:r>
              <a:rPr lang="en-US" altLang="zh-CN" dirty="0"/>
              <a:t>	SET </a:t>
            </a:r>
            <a:r>
              <a:rPr lang="en-US" altLang="zh-CN" dirty="0" err="1"/>
              <a:t>Smajor</a:t>
            </a:r>
            <a:r>
              <a:rPr lang="en-US" altLang="zh-CN" dirty="0"/>
              <a:t> = NULL</a:t>
            </a:r>
            <a:endParaRPr lang="en-US" altLang="zh-CN" dirty="0"/>
          </a:p>
          <a:p>
            <a:pPr marL="0" indent="0" eaLnBrk="1" hangingPunct="1">
              <a:lnSpc>
                <a:spcPct val="150000"/>
              </a:lnSpc>
              <a:buNone/>
            </a:pPr>
            <a:r>
              <a:rPr lang="en-US" altLang="zh-CN" dirty="0"/>
              <a:t>	WHERE Sno='20180006';</a:t>
            </a:r>
            <a:endParaRPr lang="en-US" altLang="zh-CN" dirty="0"/>
          </a:p>
          <a:p>
            <a:pPr marL="0" indent="0" eaLnBrk="1" hangingPunct="1">
              <a:lnSpc>
                <a:spcPct val="150000"/>
              </a:lnSpc>
              <a:buFont typeface="Wingdings" panose="05000000000000000000" pitchFamily="2" charset="2"/>
              <a:buChar char="n"/>
            </a:pPr>
            <a:r>
              <a:rPr lang="zh-CN" altLang="en-US" dirty="0" smtClean="0"/>
              <a:t> 外</a:t>
            </a:r>
            <a:r>
              <a:rPr lang="zh-CN" altLang="en-US" dirty="0"/>
              <a:t>连接也会产生空值，参见</a:t>
            </a:r>
            <a:r>
              <a:rPr lang="en-US" altLang="zh-CN" dirty="0"/>
              <a:t>3.3.2</a:t>
            </a:r>
            <a:r>
              <a:rPr lang="zh-CN" altLang="en-US" dirty="0"/>
              <a:t>小节 </a:t>
            </a:r>
            <a:r>
              <a:rPr lang="en-US" altLang="zh-CN" dirty="0"/>
              <a:t>[</a:t>
            </a:r>
            <a:r>
              <a:rPr lang="zh-CN" altLang="en-US" dirty="0"/>
              <a:t>例</a:t>
            </a:r>
            <a:r>
              <a:rPr lang="en-US" altLang="zh-CN" dirty="0"/>
              <a:t>3.55] </a:t>
            </a:r>
            <a:endParaRPr lang="en-US" altLang="zh-CN" dirty="0"/>
          </a:p>
          <a:p>
            <a:pPr marL="0" indent="0" eaLnBrk="1" hangingPunct="1">
              <a:lnSpc>
                <a:spcPct val="150000"/>
              </a:lnSpc>
              <a:buFont typeface="Wingdings" panose="05000000000000000000" pitchFamily="2" charset="2"/>
              <a:buChar char="n"/>
            </a:pPr>
            <a:r>
              <a:rPr lang="zh-CN" altLang="en-US" dirty="0" smtClean="0"/>
              <a:t> 空值</a:t>
            </a:r>
            <a:r>
              <a:rPr lang="zh-CN" altLang="en-US" dirty="0"/>
              <a:t>的关系运算也会产生空值</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23570" y="-26988"/>
            <a:ext cx="10972800" cy="1131888"/>
          </a:xfrm>
        </p:spPr>
        <p:txBody>
          <a:bodyPr/>
          <a:lstStyle/>
          <a:p>
            <a:pPr eaLnBrk="1" hangingPunct="1"/>
            <a:r>
              <a:rPr lang="zh-CN" altLang="en-US" sz="3600" dirty="0">
                <a:solidFill>
                  <a:schemeClr val="accent6"/>
                </a:solidFill>
              </a:rPr>
              <a:t>空值的处理</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92075" y="832485"/>
            <a:ext cx="12057380" cy="5561330"/>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空值的判断</a:t>
            </a:r>
            <a:endParaRPr lang="en-US" altLang="zh-CN" sz="2800" dirty="0">
              <a:solidFill>
                <a:srgbClr val="7030A0"/>
              </a:solidFill>
            </a:endParaRPr>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0" y="-33338"/>
            <a:ext cx="10972800" cy="1131888"/>
          </a:xfrm>
        </p:spPr>
        <p:txBody>
          <a:bodyPr/>
          <a:lstStyle/>
          <a:p>
            <a:pPr eaLnBrk="1" hangingPunct="1"/>
            <a:r>
              <a:rPr lang="en-US" altLang="zh-CN" sz="3600">
                <a:solidFill>
                  <a:schemeClr val="accent6"/>
                </a:solidFill>
              </a:rPr>
              <a:t>2. </a:t>
            </a:r>
            <a:r>
              <a:rPr lang="zh-CN" altLang="en-US" sz="3600">
                <a:solidFill>
                  <a:schemeClr val="accent6"/>
                </a:solidFill>
                <a:latin typeface="宋体" panose="02010600030101010101" pitchFamily="2" charset="-122"/>
              </a:rPr>
              <a:t>空值的判断</a:t>
            </a:r>
            <a:endParaRPr lang="zh-CN" altLang="en-US" sz="3600">
              <a:solidFill>
                <a:schemeClr val="accent6"/>
              </a:solidFill>
              <a:latin typeface="宋体" panose="02010600030101010101" pitchFamily="2" charset="-122"/>
            </a:endParaRPr>
          </a:p>
        </p:txBody>
      </p:sp>
      <p:sp>
        <p:nvSpPr>
          <p:cNvPr id="33795" name="内容占位符 2"/>
          <p:cNvSpPr>
            <a:spLocks noGrp="1" noChangeArrowheads="1"/>
          </p:cNvSpPr>
          <p:nvPr>
            <p:ph idx="4294967295"/>
          </p:nvPr>
        </p:nvSpPr>
        <p:spPr>
          <a:xfrm>
            <a:off x="85090" y="836930"/>
            <a:ext cx="12044680" cy="5579745"/>
          </a:xfrm>
          <a:solidFill>
            <a:schemeClr val="bg1"/>
          </a:solidFill>
        </p:spPr>
        <p:txBody>
          <a:bodyPr/>
          <a:lstStyle/>
          <a:p>
            <a:pPr eaLnBrk="1" hangingPunct="1">
              <a:lnSpc>
                <a:spcPct val="150000"/>
              </a:lnSpc>
              <a:buSzTx/>
            </a:pPr>
            <a:r>
              <a:rPr lang="zh-CN" altLang="en-US" dirty="0">
                <a:solidFill>
                  <a:srgbClr val="FF0000"/>
                </a:solidFill>
              </a:rPr>
              <a:t>判断一个属性的值是否为空值，用</a:t>
            </a:r>
            <a:r>
              <a:rPr lang="en-US" altLang="zh-CN" dirty="0">
                <a:solidFill>
                  <a:srgbClr val="FF0000"/>
                </a:solidFill>
              </a:rPr>
              <a:t>IS NULL</a:t>
            </a:r>
            <a:r>
              <a:rPr lang="zh-CN" altLang="en-US" dirty="0">
                <a:solidFill>
                  <a:srgbClr val="FF0000"/>
                </a:solidFill>
              </a:rPr>
              <a:t>或</a:t>
            </a:r>
            <a:r>
              <a:rPr lang="en-US" altLang="zh-CN" dirty="0">
                <a:solidFill>
                  <a:srgbClr val="FF0000"/>
                </a:solidFill>
              </a:rPr>
              <a:t>IS NOT NULL</a:t>
            </a:r>
            <a:r>
              <a:rPr lang="zh-CN" altLang="en-US" dirty="0">
                <a:solidFill>
                  <a:srgbClr val="FF0000"/>
                </a:solidFill>
              </a:rPr>
              <a:t>来表示</a:t>
            </a:r>
            <a:endParaRPr lang="en-US" altLang="zh-CN" dirty="0">
              <a:solidFill>
                <a:srgbClr val="FF0000"/>
              </a:solidFill>
            </a:endParaRPr>
          </a:p>
          <a:p>
            <a:pPr eaLnBrk="1" hangingPunct="1">
              <a:buSzTx/>
              <a:buFont typeface="Wingdings" panose="05000000000000000000" pitchFamily="2" charset="2"/>
              <a:buNone/>
            </a:pPr>
            <a:r>
              <a:rPr lang="en-US" altLang="zh-CN" dirty="0"/>
              <a:t>[</a:t>
            </a:r>
            <a:r>
              <a:rPr lang="zh-CN" altLang="en-US" dirty="0"/>
              <a:t>例</a:t>
            </a:r>
            <a:r>
              <a:rPr lang="en-US" altLang="zh-CN" dirty="0"/>
              <a:t>3.83]</a:t>
            </a:r>
            <a:r>
              <a:rPr lang="zh-CN" altLang="en-US" dirty="0"/>
              <a:t> 从</a:t>
            </a:r>
            <a:r>
              <a:rPr lang="en-US" altLang="zh-CN" dirty="0"/>
              <a:t>Student</a:t>
            </a:r>
            <a:r>
              <a:rPr lang="zh-CN" altLang="en-US" dirty="0"/>
              <a:t>表中找出漏填了数据的学生信息。</a:t>
            </a:r>
            <a:endParaRPr lang="zh-CN" altLang="en-US" dirty="0"/>
          </a:p>
          <a:p>
            <a:pPr eaLnBrk="1" hangingPunct="1">
              <a:buSzTx/>
              <a:buFont typeface="Wingdings" panose="05000000000000000000" pitchFamily="2" charset="2"/>
              <a:buNone/>
            </a:pPr>
            <a:endParaRPr lang="en-US" altLang="zh-CN" dirty="0"/>
          </a:p>
          <a:p>
            <a:pPr eaLnBrk="1" hangingPunct="1">
              <a:buSzTx/>
              <a:buFont typeface="Wingdings" panose="05000000000000000000" pitchFamily="2" charset="2"/>
              <a:buNone/>
            </a:pPr>
            <a:r>
              <a:rPr lang="en-US" altLang="zh-CN" dirty="0"/>
              <a:t>	SELECT *</a:t>
            </a:r>
            <a:endParaRPr lang="en-US" altLang="zh-CN" dirty="0"/>
          </a:p>
          <a:p>
            <a:pPr eaLnBrk="1" hangingPunct="1">
              <a:buSzTx/>
              <a:buFont typeface="Wingdings" panose="05000000000000000000" pitchFamily="2" charset="2"/>
              <a:buNone/>
            </a:pPr>
            <a:r>
              <a:rPr lang="en-US" altLang="zh-CN" dirty="0"/>
              <a:t>	FROM Student</a:t>
            </a:r>
            <a:endParaRPr lang="en-US" altLang="zh-CN" dirty="0"/>
          </a:p>
          <a:p>
            <a:pPr eaLnBrk="1" hangingPunct="1">
              <a:buSzTx/>
              <a:buFont typeface="Wingdings" panose="05000000000000000000" pitchFamily="2" charset="2"/>
              <a:buNone/>
            </a:pPr>
            <a:r>
              <a:rPr lang="en-US" altLang="zh-CN" dirty="0"/>
              <a:t>	WHERE </a:t>
            </a:r>
            <a:r>
              <a:rPr lang="en-US" altLang="zh-CN" dirty="0" err="1"/>
              <a:t>Sname</a:t>
            </a:r>
            <a:r>
              <a:rPr lang="en-US" altLang="zh-CN" dirty="0"/>
              <a:t> IS NULL OR </a:t>
            </a:r>
            <a:r>
              <a:rPr lang="en-US" altLang="zh-CN" dirty="0" err="1"/>
              <a:t>Ssex</a:t>
            </a:r>
            <a:r>
              <a:rPr lang="en-US" altLang="zh-CN" dirty="0"/>
              <a:t> IS NULL OR </a:t>
            </a:r>
            <a:r>
              <a:rPr lang="en-US" altLang="zh-CN" dirty="0" err="1"/>
              <a:t>Sbirthdate</a:t>
            </a:r>
            <a:r>
              <a:rPr lang="en-US" altLang="zh-CN" dirty="0"/>
              <a:t> IS NULL OR </a:t>
            </a:r>
            <a:r>
              <a:rPr lang="en-US" altLang="zh-CN" dirty="0" err="1"/>
              <a:t>Smajor</a:t>
            </a:r>
            <a:r>
              <a:rPr lang="en-US" altLang="zh-CN" dirty="0"/>
              <a:t> IS NULL;</a:t>
            </a:r>
            <a:endParaRPr lang="en-US" altLang="zh-CN" dirty="0"/>
          </a:p>
          <a:p>
            <a:pPr eaLnBrk="1" hangingPunct="1">
              <a:buSzTx/>
              <a:buFont typeface="Wingdings" panose="05000000000000000000" pitchFamily="2" charset="2"/>
              <a:buNone/>
            </a:pPr>
            <a:endParaRPr lang="en-US" altLang="zh-CN" dirty="0"/>
          </a:p>
          <a:p>
            <a:pPr eaLnBrk="1" hangingPunct="1">
              <a:buSzTx/>
              <a:buFont typeface="Wingdings" panose="05000000000000000000" pitchFamily="2" charset="2"/>
              <a:buNone/>
            </a:pPr>
            <a:r>
              <a:rPr lang="en-US" altLang="zh-CN" dirty="0"/>
              <a:t>           </a:t>
            </a:r>
            <a:r>
              <a:rPr lang="en-US" altLang="zh-CN" dirty="0" err="1"/>
              <a:t>Sno</a:t>
            </a:r>
            <a:r>
              <a:rPr lang="zh-CN" altLang="en-US" dirty="0"/>
              <a:t>是主码，不允许取空值，不许漏填。</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空值的处理</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36195" y="880110"/>
            <a:ext cx="12135485" cy="549846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空值约束</a:t>
            </a:r>
            <a:endParaRPr lang="en-US" altLang="zh-CN" sz="2800" dirty="0">
              <a:solidFill>
                <a:srgbClr val="7030A0"/>
              </a:solidFill>
            </a:endParaRPr>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09600" y="-26988"/>
            <a:ext cx="10972800" cy="1131888"/>
          </a:xfrm>
        </p:spPr>
        <p:txBody>
          <a:bodyPr/>
          <a:lstStyle/>
          <a:p>
            <a:pPr eaLnBrk="1" hangingPunct="1"/>
            <a:r>
              <a:rPr lang="zh-CN" altLang="en-US" sz="3600" dirty="0">
                <a:solidFill>
                  <a:schemeClr val="accent6"/>
                </a:solidFill>
              </a:rPr>
              <a:t>插入数据</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5080" y="828040"/>
            <a:ext cx="12171045" cy="5560695"/>
          </a:xfrm>
          <a:solidFill>
            <a:schemeClr val="bg1"/>
          </a:solidFill>
        </p:spPr>
        <p:txBody>
          <a:bodyPr/>
          <a:lstStyle/>
          <a:p>
            <a:pPr lvl="1">
              <a:buFont typeface="Wingdings" panose="05000000000000000000" pitchFamily="2" charset="2"/>
              <a:buNone/>
            </a:pPr>
            <a:endParaRPr lang="en-US" altLang="zh-CN" dirty="0"/>
          </a:p>
          <a:p>
            <a:pPr lvl="1">
              <a:lnSpc>
                <a:spcPct val="150000"/>
              </a:lnSpc>
              <a:buFont typeface="Wingdings" panose="05000000000000000000" pitchFamily="2" charset="2"/>
              <a:buNone/>
            </a:pPr>
            <a:r>
              <a:rPr lang="en-US" altLang="zh-CN" sz="2800" dirty="0">
                <a:solidFill>
                  <a:srgbClr val="7030A0"/>
                </a:solidFill>
              </a:rPr>
              <a:t>1.</a:t>
            </a:r>
            <a:r>
              <a:rPr lang="zh-CN" altLang="en-US" sz="2800" dirty="0">
                <a:solidFill>
                  <a:srgbClr val="7030A0"/>
                </a:solidFill>
              </a:rPr>
              <a:t>插入一个元组</a:t>
            </a:r>
            <a:endParaRPr lang="zh-CN" altLang="en-US" sz="2800" dirty="0">
              <a:solidFill>
                <a:srgbClr val="7030A0"/>
              </a:solidFill>
            </a:endParaRPr>
          </a:p>
          <a:p>
            <a:pPr lvl="1">
              <a:lnSpc>
                <a:spcPct val="150000"/>
              </a:lnSpc>
              <a:buFont typeface="Wingdings" panose="05000000000000000000" pitchFamily="2" charset="2"/>
              <a:buNone/>
            </a:pPr>
            <a:r>
              <a:rPr lang="en-US" altLang="zh-CN" sz="2800" dirty="0"/>
              <a:t>2.</a:t>
            </a:r>
            <a:r>
              <a:rPr lang="zh-CN" altLang="en-US" sz="2800" dirty="0"/>
              <a:t>插入子查询结果</a:t>
            </a:r>
            <a:endParaRPr lang="en-US" altLang="zh-CN" sz="2800" dirty="0"/>
          </a:p>
          <a:p>
            <a:pPr lvl="1">
              <a:lnSpc>
                <a:spcPct val="150000"/>
              </a:lnSpc>
              <a:buFont typeface="Wingdings" panose="05000000000000000000" pitchFamily="2" charset="2"/>
              <a:buNone/>
            </a:pPr>
            <a:endParaRPr lang="zh-CN" altLang="en-US" sz="2800" dirty="0"/>
          </a:p>
          <a:p>
            <a:pPr lvl="1">
              <a:buFont typeface="Wingdings" panose="05000000000000000000" pitchFamily="2" charset="2"/>
              <a:buNone/>
            </a:pP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0" y="-33338"/>
            <a:ext cx="10972800" cy="1131888"/>
          </a:xfrm>
        </p:spPr>
        <p:txBody>
          <a:bodyPr/>
          <a:lstStyle/>
          <a:p>
            <a:pPr eaLnBrk="1" hangingPunct="1"/>
            <a:r>
              <a:rPr lang="en-US" altLang="zh-CN" sz="3600" dirty="0">
                <a:solidFill>
                  <a:schemeClr val="accent6"/>
                </a:solidFill>
              </a:rPr>
              <a:t>3. </a:t>
            </a:r>
            <a:r>
              <a:rPr lang="zh-CN" altLang="en-US" sz="3600" dirty="0">
                <a:solidFill>
                  <a:schemeClr val="accent6"/>
                </a:solidFill>
                <a:latin typeface="宋体" panose="02010600030101010101" pitchFamily="2" charset="-122"/>
              </a:rPr>
              <a:t>空值约束</a:t>
            </a:r>
            <a:endParaRPr lang="zh-CN" altLang="en-US" sz="3600" dirty="0">
              <a:solidFill>
                <a:schemeClr val="accent6"/>
              </a:solidFill>
              <a:latin typeface="宋体" panose="02010600030101010101" pitchFamily="2" charset="-122"/>
            </a:endParaRPr>
          </a:p>
        </p:txBody>
      </p:sp>
      <p:sp>
        <p:nvSpPr>
          <p:cNvPr id="33795" name="内容占位符 2"/>
          <p:cNvSpPr>
            <a:spLocks noGrp="1"/>
          </p:cNvSpPr>
          <p:nvPr>
            <p:ph idx="4294967295"/>
          </p:nvPr>
        </p:nvSpPr>
        <p:spPr>
          <a:xfrm>
            <a:off x="71755" y="880110"/>
            <a:ext cx="12089765" cy="5512435"/>
          </a:xfrm>
          <a:solidFill>
            <a:schemeClr val="bg1"/>
          </a:solidFill>
        </p:spPr>
        <p:txBody>
          <a:bodyPr/>
          <a:lstStyle/>
          <a:p>
            <a:pPr marL="0" indent="266700" algn="just">
              <a:lnSpc>
                <a:spcPct val="150000"/>
              </a:lnSpc>
              <a:buSzTx/>
            </a:pPr>
            <a:r>
              <a:rPr lang="zh-CN" altLang="zh-CN" dirty="0">
                <a:latin typeface="Times New Roman" panose="02020603050405020304" pitchFamily="18" charset="0"/>
              </a:rPr>
              <a:t>在创建基本表时，如果属性定义（或者域定义）为</a:t>
            </a:r>
            <a:r>
              <a:rPr lang="en-US" altLang="zh-CN" dirty="0"/>
              <a:t>NOT NULL</a:t>
            </a:r>
            <a:r>
              <a:rPr lang="zh-CN" altLang="zh-CN" dirty="0">
                <a:latin typeface="Times New Roman" panose="02020603050405020304" pitchFamily="18" charset="0"/>
              </a:rPr>
              <a:t>约束，则该属性不能取空值。</a:t>
            </a:r>
            <a:endParaRPr lang="en-US" altLang="zh-CN" dirty="0">
              <a:latin typeface="Times New Roman" panose="02020603050405020304" pitchFamily="18" charset="0"/>
            </a:endParaRPr>
          </a:p>
          <a:p>
            <a:pPr marL="0" indent="266700" algn="just">
              <a:lnSpc>
                <a:spcPct val="150000"/>
              </a:lnSpc>
              <a:buSzTx/>
            </a:pPr>
            <a:endParaRPr lang="zh-CN" altLang="zh-CN" sz="2400" dirty="0">
              <a:latin typeface="Times New Roman" panose="02020603050405020304" pitchFamily="18" charset="0"/>
            </a:endParaRPr>
          </a:p>
          <a:p>
            <a:pPr marL="0" indent="266700" algn="just">
              <a:lnSpc>
                <a:spcPct val="150000"/>
              </a:lnSpc>
              <a:buSzTx/>
            </a:pPr>
            <a:r>
              <a:rPr lang="zh-CN" altLang="zh-CN" dirty="0">
                <a:latin typeface="Times New Roman" panose="02020603050405020304" pitchFamily="18" charset="0"/>
              </a:rPr>
              <a:t>主码的属性不能取空值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smtClean="0"/>
              <a:t> SC</a:t>
            </a:r>
            <a:r>
              <a:rPr lang="zh-CN" altLang="zh-CN" dirty="0">
                <a:latin typeface="Times New Roman" panose="02020603050405020304" pitchFamily="18" charset="0"/>
              </a:rPr>
              <a:t>表的主码是</a:t>
            </a:r>
            <a:r>
              <a:rPr lang="zh-CN" altLang="zh-CN" dirty="0"/>
              <a:t>（</a:t>
            </a:r>
            <a:r>
              <a:rPr lang="en-US" altLang="zh-CN" dirty="0" err="1"/>
              <a:t>Sno,Cno</a:t>
            </a:r>
            <a:r>
              <a:rPr lang="zh-CN" altLang="zh-CN" dirty="0"/>
              <a:t>）</a:t>
            </a:r>
            <a:r>
              <a:rPr lang="zh-CN" altLang="zh-CN" dirty="0">
                <a:latin typeface="Times New Roman" panose="02020603050405020304" pitchFamily="18" charset="0"/>
              </a:rPr>
              <a:t>，</a:t>
            </a:r>
            <a:r>
              <a:rPr lang="en-US" altLang="zh-CN" dirty="0" err="1"/>
              <a:t>Sno</a:t>
            </a:r>
            <a:r>
              <a:rPr lang="zh-CN" altLang="zh-CN" dirty="0">
                <a:latin typeface="Times New Roman" panose="02020603050405020304" pitchFamily="18" charset="0"/>
              </a:rPr>
              <a:t>和</a:t>
            </a:r>
            <a:r>
              <a:rPr lang="en-US" altLang="zh-CN" dirty="0" err="1"/>
              <a:t>Cno</a:t>
            </a:r>
            <a:r>
              <a:rPr lang="zh-CN" altLang="zh-CN" dirty="0">
                <a:latin typeface="Times New Roman" panose="02020603050405020304" pitchFamily="18" charset="0"/>
              </a:rPr>
              <a:t>都不能取空值。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smtClean="0"/>
              <a:t> Student</a:t>
            </a:r>
            <a:r>
              <a:rPr lang="zh-CN" altLang="zh-CN" dirty="0">
                <a:latin typeface="Times New Roman" panose="02020603050405020304" pitchFamily="18" charset="0"/>
              </a:rPr>
              <a:t>表的主码是</a:t>
            </a:r>
            <a:r>
              <a:rPr lang="en-US" altLang="zh-CN" dirty="0" err="1"/>
              <a:t>Sno</a:t>
            </a:r>
            <a:r>
              <a:rPr lang="zh-CN" altLang="en-US" dirty="0">
                <a:latin typeface="Times New Roman" panose="02020603050405020304" pitchFamily="18" charset="0"/>
              </a:rPr>
              <a:t>，</a:t>
            </a:r>
            <a:r>
              <a:rPr lang="zh-CN" altLang="zh-CN" dirty="0">
                <a:latin typeface="Times New Roman" panose="02020603050405020304" pitchFamily="18" charset="0"/>
              </a:rPr>
              <a:t>不能取空值。</a:t>
            </a:r>
            <a:endParaRPr lang="zh-CN" altLang="zh-CN"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dirty="0">
                <a:solidFill>
                  <a:schemeClr val="accent6"/>
                </a:solidFill>
              </a:rPr>
              <a:t>空值的处理</a:t>
            </a:r>
            <a:endParaRPr lang="zh-CN" altLang="en-US" sz="3600" dirty="0">
              <a:solidFill>
                <a:schemeClr val="accent6"/>
              </a:solidFill>
            </a:endParaRPr>
          </a:p>
        </p:txBody>
      </p:sp>
      <p:sp>
        <p:nvSpPr>
          <p:cNvPr id="48131" name="Rectangle 3"/>
          <p:cNvSpPr>
            <a:spLocks noGrp="1" noChangeArrowheads="1"/>
          </p:cNvSpPr>
          <p:nvPr>
            <p:ph type="body" idx="4294967295"/>
          </p:nvPr>
        </p:nvSpPr>
        <p:spPr>
          <a:xfrm>
            <a:off x="47625" y="895985"/>
            <a:ext cx="12105005" cy="5502275"/>
          </a:xfrm>
          <a:solidFill>
            <a:schemeClr val="bg1"/>
          </a:solidFill>
        </p:spPr>
        <p:txBody>
          <a:bodyPr/>
          <a:lstStyle/>
          <a:p>
            <a:pPr lvl="1">
              <a:buFont typeface="Wingdings" panose="05000000000000000000"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空值的算术运算、比较运算和逻辑运算</a:t>
            </a:r>
            <a:endParaRPr lang="en-US" altLang="zh-CN" sz="2800" dirty="0">
              <a:solidFill>
                <a:srgbClr val="7030A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0" y="-33338"/>
            <a:ext cx="12192000" cy="1131888"/>
          </a:xfrm>
        </p:spPr>
        <p:txBody>
          <a:bodyPr/>
          <a:lstStyle/>
          <a:p>
            <a:pPr eaLnBrk="1" hangingPunct="1"/>
            <a:r>
              <a:rPr lang="en-US" altLang="zh-CN" sz="3600" dirty="0">
                <a:solidFill>
                  <a:schemeClr val="accent6"/>
                </a:solidFill>
              </a:rPr>
              <a:t>4. </a:t>
            </a:r>
            <a:r>
              <a:rPr lang="zh-CN" altLang="en-US" sz="3600" dirty="0">
                <a:solidFill>
                  <a:schemeClr val="accent6"/>
                </a:solidFill>
              </a:rPr>
              <a:t>空值</a:t>
            </a:r>
            <a:r>
              <a:rPr lang="zh-CN" altLang="en-US" sz="3600" dirty="0">
                <a:solidFill>
                  <a:schemeClr val="accent6"/>
                </a:solidFill>
                <a:latin typeface="宋体" panose="02010600030101010101" pitchFamily="2" charset="-122"/>
              </a:rPr>
              <a:t>的算术运算、比较运算和逻辑运算</a:t>
            </a:r>
            <a:endParaRPr lang="zh-CN" altLang="en-US" sz="3600" dirty="0">
              <a:solidFill>
                <a:schemeClr val="accent6"/>
              </a:solidFill>
              <a:latin typeface="宋体" panose="02010600030101010101" pitchFamily="2" charset="-122"/>
            </a:endParaRPr>
          </a:p>
        </p:txBody>
      </p:sp>
      <p:sp>
        <p:nvSpPr>
          <p:cNvPr id="35843" name="内容占位符 2"/>
          <p:cNvSpPr>
            <a:spLocks noGrp="1" noChangeArrowheads="1"/>
          </p:cNvSpPr>
          <p:nvPr>
            <p:ph idx="4294967295"/>
          </p:nvPr>
        </p:nvSpPr>
        <p:spPr>
          <a:xfrm>
            <a:off x="76835" y="893445"/>
            <a:ext cx="12015470" cy="5480685"/>
          </a:xfrm>
          <a:solidFill>
            <a:schemeClr val="bg1"/>
          </a:solidFill>
        </p:spPr>
        <p:txBody>
          <a:bodyPr/>
          <a:lstStyle/>
          <a:p>
            <a:pPr eaLnBrk="1" hangingPunct="1">
              <a:lnSpc>
                <a:spcPct val="150000"/>
              </a:lnSpc>
              <a:buFont typeface="Wingdings" panose="05000000000000000000" pitchFamily="2" charset="2"/>
              <a:buChar char="n"/>
            </a:pPr>
            <a:r>
              <a:rPr lang="zh-CN" altLang="en-US" dirty="0"/>
              <a:t>空值与另一个值（包括另一个空值）的算术运算的结果为空值</a:t>
            </a:r>
            <a:endParaRPr lang="zh-CN" altLang="en-US" dirty="0"/>
          </a:p>
          <a:p>
            <a:pPr eaLnBrk="1" hangingPunct="1">
              <a:lnSpc>
                <a:spcPct val="150000"/>
              </a:lnSpc>
              <a:buFont typeface="Wingdings" panose="05000000000000000000" pitchFamily="2" charset="2"/>
              <a:buChar char="n"/>
            </a:pPr>
            <a:r>
              <a:rPr lang="zh-CN" altLang="en-US" dirty="0"/>
              <a:t>空值与另一个值（包括另一个空值）的比较运算的结果为</a:t>
            </a:r>
            <a:r>
              <a:rPr lang="en-US" altLang="zh-CN" dirty="0"/>
              <a:t>UNKNOWN</a:t>
            </a:r>
            <a:r>
              <a:rPr lang="zh-CN" altLang="en-US" dirty="0"/>
              <a:t>。</a:t>
            </a:r>
            <a:endParaRPr lang="zh-CN" altLang="en-US" dirty="0"/>
          </a:p>
          <a:p>
            <a:pPr eaLnBrk="1" hangingPunct="1">
              <a:lnSpc>
                <a:spcPct val="150000"/>
              </a:lnSpc>
              <a:buFont typeface="Wingdings" panose="05000000000000000000" pitchFamily="2" charset="2"/>
              <a:buChar char="n"/>
            </a:pPr>
            <a:r>
              <a:rPr lang="zh-CN" altLang="en-US" dirty="0"/>
              <a:t>有</a:t>
            </a:r>
            <a:r>
              <a:rPr lang="en-US" altLang="zh-CN" dirty="0"/>
              <a:t>UNKNOWN</a:t>
            </a:r>
            <a:r>
              <a:rPr lang="zh-CN" altLang="en-US" dirty="0"/>
              <a:t>后，传统的逻辑运算中二值（</a:t>
            </a:r>
            <a:r>
              <a:rPr lang="en-US" altLang="zh-CN" dirty="0"/>
              <a:t>TRUE</a:t>
            </a:r>
            <a:r>
              <a:rPr lang="zh-CN" altLang="en-US" dirty="0"/>
              <a:t>，</a:t>
            </a:r>
            <a:r>
              <a:rPr lang="en-US" altLang="zh-CN" dirty="0"/>
              <a:t>FALSE</a:t>
            </a:r>
            <a:r>
              <a:rPr lang="zh-CN" altLang="en-US" dirty="0"/>
              <a:t>）逻辑就扩展成了三值逻辑</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33338"/>
            <a:ext cx="12192000" cy="1131888"/>
          </a:xfrm>
        </p:spPr>
        <p:txBody>
          <a:bodyPr/>
          <a:lstStyle/>
          <a:p>
            <a:pPr eaLnBrk="1" hangingPunct="1"/>
            <a:r>
              <a:rPr lang="zh-CN" altLang="en-US" sz="3600" dirty="0">
                <a:solidFill>
                  <a:schemeClr val="accent6"/>
                </a:solidFill>
              </a:rPr>
              <a:t>空值</a:t>
            </a:r>
            <a:r>
              <a:rPr lang="zh-CN" altLang="en-US" sz="3600" dirty="0">
                <a:solidFill>
                  <a:schemeClr val="accent6"/>
                </a:solidFill>
                <a:latin typeface="宋体" panose="02010600030101010101" pitchFamily="2" charset="-122"/>
              </a:rPr>
              <a:t>的算术运算、比较运算和逻辑运算</a:t>
            </a:r>
            <a:r>
              <a:rPr lang="en-US" altLang="zh-CN" sz="3600" dirty="0">
                <a:solidFill>
                  <a:schemeClr val="accent6"/>
                </a:solidFill>
                <a:latin typeface="宋体" panose="02010600030101010101" pitchFamily="2" charset="-122"/>
              </a:rPr>
              <a:t>(</a:t>
            </a:r>
            <a:r>
              <a:rPr lang="zh-CN" altLang="en-US" sz="3600" dirty="0">
                <a:solidFill>
                  <a:schemeClr val="accent6"/>
                </a:solidFill>
                <a:latin typeface="宋体" panose="02010600030101010101" pitchFamily="2" charset="-122"/>
              </a:rPr>
              <a:t>续</a:t>
            </a:r>
            <a:r>
              <a:rPr lang="en-US" altLang="zh-CN" sz="3600" dirty="0">
                <a:solidFill>
                  <a:schemeClr val="accent6"/>
                </a:solidFill>
                <a:latin typeface="宋体" panose="02010600030101010101" pitchFamily="2" charset="-122"/>
              </a:rPr>
              <a:t>)</a:t>
            </a:r>
            <a:endParaRPr lang="en-US" altLang="zh-CN" sz="3600" dirty="0">
              <a:solidFill>
                <a:schemeClr val="accent6"/>
              </a:solidFill>
              <a:latin typeface="宋体" panose="02010600030101010101" pitchFamily="2" charset="-122"/>
            </a:endParaRPr>
          </a:p>
        </p:txBody>
      </p:sp>
      <p:sp>
        <p:nvSpPr>
          <p:cNvPr id="36867" name="矩形 8"/>
          <p:cNvSpPr>
            <a:spLocks noChangeArrowheads="1"/>
          </p:cNvSpPr>
          <p:nvPr/>
        </p:nvSpPr>
        <p:spPr bwMode="auto">
          <a:xfrm>
            <a:off x="2908417" y="5756274"/>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1800" dirty="0"/>
              <a:t>T</a:t>
            </a:r>
            <a:r>
              <a:rPr lang="zh-CN" altLang="en-US" sz="1800" dirty="0"/>
              <a:t>表示</a:t>
            </a:r>
            <a:r>
              <a:rPr lang="en-US" altLang="zh-CN" sz="1800" dirty="0"/>
              <a:t>TRUE</a:t>
            </a:r>
            <a:r>
              <a:rPr lang="zh-CN" altLang="en-US" sz="1800" dirty="0"/>
              <a:t>，</a:t>
            </a:r>
            <a:r>
              <a:rPr lang="en-US" altLang="zh-CN" sz="1800" dirty="0"/>
              <a:t>F</a:t>
            </a:r>
            <a:r>
              <a:rPr lang="zh-CN" altLang="en-US" sz="1800" dirty="0"/>
              <a:t>表示</a:t>
            </a:r>
            <a:r>
              <a:rPr lang="en-US" altLang="zh-CN" sz="1800" dirty="0"/>
              <a:t>FALSE</a:t>
            </a:r>
            <a:r>
              <a:rPr lang="zh-CN" altLang="en-US" sz="1800" dirty="0"/>
              <a:t>，</a:t>
            </a:r>
            <a:r>
              <a:rPr lang="en-US" altLang="zh-CN" sz="1800" dirty="0"/>
              <a:t>U</a:t>
            </a:r>
            <a:r>
              <a:rPr lang="zh-CN" altLang="en-US" sz="1800" dirty="0"/>
              <a:t>表示</a:t>
            </a:r>
            <a:r>
              <a:rPr lang="en-US" altLang="zh-CN" sz="1800" dirty="0"/>
              <a:t>UNKNOWN</a:t>
            </a:r>
            <a:endParaRPr lang="zh-CN" altLang="en-US" sz="1800" dirty="0"/>
          </a:p>
        </p:txBody>
      </p:sp>
      <p:graphicFrame>
        <p:nvGraphicFramePr>
          <p:cNvPr id="3" name="表格 2"/>
          <p:cNvGraphicFramePr>
            <a:graphicFrameLocks noGrp="1"/>
          </p:cNvGraphicFramePr>
          <p:nvPr/>
        </p:nvGraphicFramePr>
        <p:xfrm>
          <a:off x="3216275" y="1098551"/>
          <a:ext cx="4535488" cy="4401700"/>
        </p:xfrm>
        <a:graphic>
          <a:graphicData uri="http://schemas.openxmlformats.org/drawingml/2006/table">
            <a:tbl>
              <a:tblPr/>
              <a:tblGrid>
                <a:gridCol w="1428076"/>
                <a:gridCol w="1181944"/>
                <a:gridCol w="962734"/>
                <a:gridCol w="962734"/>
              </a:tblGrid>
              <a:tr h="440170">
                <a:tc>
                  <a:txBody>
                    <a:bodyPr/>
                    <a:lstStyle/>
                    <a:p>
                      <a:pPr algn="ctr"/>
                      <a:r>
                        <a:rPr lang="en-US" sz="2000" b="1" kern="100" dirty="0">
                          <a:effectLst/>
                          <a:latin typeface="+mj-lt"/>
                          <a:ea typeface="宋体" panose="02010600030101010101" pitchFamily="2" charset="-122"/>
                        </a:rPr>
                        <a:t>x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x AND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x OR y</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NOT x</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T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         </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dirty="0">
                          <a:effectLst/>
                          <a:latin typeface="+mj-lt"/>
                          <a:ea typeface="宋体" panose="02010600030101010101" pitchFamily="2" charset="-122"/>
                        </a:rPr>
                        <a:t>T    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T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U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U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U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F</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F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F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440170">
                <a:tc>
                  <a:txBody>
                    <a:bodyPr/>
                    <a:lstStyle/>
                    <a:p>
                      <a:pPr algn="ctr"/>
                      <a:r>
                        <a:rPr lang="en-US" sz="2000" b="1" kern="100">
                          <a:effectLst/>
                          <a:latin typeface="+mj-lt"/>
                          <a:ea typeface="宋体" panose="02010600030101010101" pitchFamily="2" charset="-122"/>
                        </a:rPr>
                        <a:t>F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1" y="-33338"/>
            <a:ext cx="12192000" cy="1131888"/>
          </a:xfrm>
        </p:spPr>
        <p:txBody>
          <a:bodyPr/>
          <a:lstStyle/>
          <a:p>
            <a:pPr eaLnBrk="1" hangingPunct="1"/>
            <a:r>
              <a:rPr lang="zh-CN" altLang="en-US" sz="3600" dirty="0">
                <a:solidFill>
                  <a:schemeClr val="accent6"/>
                </a:solidFill>
                <a:latin typeface="宋体" panose="02010600030101010101" pitchFamily="2" charset="-122"/>
              </a:rPr>
              <a:t>空值的算术运算、比较运算和逻辑运算（续）</a:t>
            </a:r>
            <a:endParaRPr lang="zh-CN" altLang="en-US" sz="3600" dirty="0">
              <a:solidFill>
                <a:schemeClr val="accent6"/>
              </a:solidFill>
              <a:latin typeface="宋体" panose="02010600030101010101" pitchFamily="2" charset="-122"/>
            </a:endParaRPr>
          </a:p>
        </p:txBody>
      </p:sp>
      <p:sp>
        <p:nvSpPr>
          <p:cNvPr id="37891" name="内容占位符 2"/>
          <p:cNvSpPr>
            <a:spLocks noGrp="1" noChangeArrowheads="1"/>
          </p:cNvSpPr>
          <p:nvPr>
            <p:ph idx="4294967295"/>
          </p:nvPr>
        </p:nvSpPr>
        <p:spPr>
          <a:xfrm>
            <a:off x="73025" y="829310"/>
            <a:ext cx="12026900" cy="5553710"/>
          </a:xfrm>
          <a:solidFill>
            <a:schemeClr val="bg1"/>
          </a:solidFill>
        </p:spPr>
        <p:txBody>
          <a:bodyPr/>
          <a:lstStyle/>
          <a:p>
            <a:pPr marL="0" indent="0" eaLnBrk="1" hangingPunct="1">
              <a:buNone/>
            </a:pPr>
            <a:r>
              <a:rPr lang="en-US" altLang="zh-CN" dirty="0"/>
              <a:t>[</a:t>
            </a:r>
            <a:r>
              <a:rPr lang="zh-CN" altLang="en-US" dirty="0"/>
              <a:t>例</a:t>
            </a:r>
            <a:r>
              <a:rPr lang="en-US" altLang="zh-CN" dirty="0"/>
              <a:t>3.84]</a:t>
            </a:r>
            <a:r>
              <a:rPr lang="zh-CN" altLang="en-US" dirty="0"/>
              <a:t> 找出选修</a:t>
            </a:r>
            <a:r>
              <a:rPr lang="en-US" altLang="zh-CN" dirty="0"/>
              <a:t>81001</a:t>
            </a:r>
            <a:r>
              <a:rPr lang="zh-CN" altLang="en-US" dirty="0"/>
              <a:t>号课程且成绩不及格的学生。</a:t>
            </a:r>
            <a:endParaRPr lang="en-US" altLang="zh-CN" dirty="0"/>
          </a:p>
          <a:p>
            <a:pPr marL="0" indent="0" eaLnBrk="1" hangingPunct="1">
              <a:buNone/>
            </a:pPr>
            <a:endParaRPr lang="zh-CN" altLang="en-US" dirty="0"/>
          </a:p>
          <a:p>
            <a:pPr marL="0" indent="0" eaLnBrk="1" hangingPunct="1">
              <a:buNone/>
            </a:pPr>
            <a:r>
              <a:rPr lang="en-US" altLang="zh-CN" dirty="0"/>
              <a:t>	SELECT </a:t>
            </a:r>
            <a:r>
              <a:rPr lang="en-US" altLang="zh-CN" dirty="0" err="1"/>
              <a:t>Sno</a:t>
            </a:r>
            <a:endParaRPr lang="en-US" altLang="zh-CN" dirty="0"/>
          </a:p>
          <a:p>
            <a:pPr marL="0" indent="0" eaLnBrk="1" hangingPunct="1">
              <a:buNone/>
            </a:pPr>
            <a:r>
              <a:rPr lang="en-US" altLang="zh-CN" dirty="0"/>
              <a:t>	FROM SC</a:t>
            </a:r>
            <a:endParaRPr lang="en-US" altLang="zh-CN" dirty="0"/>
          </a:p>
          <a:p>
            <a:pPr marL="0" indent="0" eaLnBrk="1" hangingPunct="1">
              <a:buNone/>
            </a:pPr>
            <a:r>
              <a:rPr lang="en-US" altLang="zh-CN" dirty="0"/>
              <a:t>	WHERE Grade &lt; 60 AND </a:t>
            </a:r>
            <a:r>
              <a:rPr lang="en-US" altLang="zh-CN" dirty="0" err="1"/>
              <a:t>Cno</a:t>
            </a:r>
            <a:r>
              <a:rPr lang="en-US" altLang="zh-CN" dirty="0"/>
              <a:t>='81001’;</a:t>
            </a:r>
            <a:endParaRPr lang="en-US" altLang="zh-CN" dirty="0"/>
          </a:p>
          <a:p>
            <a:pPr marL="0" indent="0" eaLnBrk="1" hangingPunct="1">
              <a:buNone/>
            </a:pPr>
            <a:endParaRPr lang="en-US" altLang="zh-CN" dirty="0"/>
          </a:p>
          <a:p>
            <a:pPr marL="0" indent="0" eaLnBrk="1" hangingPunct="1">
              <a:lnSpc>
                <a:spcPct val="120000"/>
              </a:lnSpc>
              <a:spcBef>
                <a:spcPct val="0"/>
              </a:spcBef>
              <a:buFont typeface="Wingdings" panose="05000000000000000000" pitchFamily="2" charset="2"/>
              <a:buChar char="n"/>
            </a:pPr>
            <a:r>
              <a:rPr lang="zh-CN" altLang="en-US" dirty="0" smtClean="0"/>
              <a:t> 选出</a:t>
            </a:r>
            <a:r>
              <a:rPr lang="zh-CN" altLang="en-US" dirty="0"/>
              <a:t>的学生是那些参加了考试而成绩不及格（</a:t>
            </a:r>
            <a:r>
              <a:rPr lang="en-US" altLang="zh-CN" dirty="0"/>
              <a:t>Grade</a:t>
            </a:r>
            <a:r>
              <a:rPr lang="zh-CN" altLang="en-US" dirty="0"/>
              <a:t>属性为非空值）的学生</a:t>
            </a:r>
            <a:r>
              <a:rPr lang="zh-CN" altLang="en-US" dirty="0" smtClean="0"/>
              <a:t>，</a:t>
            </a:r>
            <a:endParaRPr lang="en-US" altLang="zh-CN" dirty="0" smtClean="0"/>
          </a:p>
          <a:p>
            <a:pPr marL="0" indent="0" eaLnBrk="1" hangingPunct="1">
              <a:lnSpc>
                <a:spcPct val="120000"/>
              </a:lnSpc>
              <a:spcBef>
                <a:spcPct val="0"/>
              </a:spcBef>
              <a:buNone/>
            </a:pPr>
            <a:r>
              <a:rPr lang="en-US" altLang="zh-CN" dirty="0"/>
              <a:t> </a:t>
            </a:r>
            <a:r>
              <a:rPr lang="en-US" altLang="zh-CN" dirty="0" smtClean="0"/>
              <a:t>  </a:t>
            </a:r>
            <a:r>
              <a:rPr lang="zh-CN" altLang="en-US" dirty="0" smtClean="0"/>
              <a:t>不</a:t>
            </a:r>
            <a:r>
              <a:rPr lang="zh-CN" altLang="en-US" dirty="0"/>
              <a:t>包括缺考（</a:t>
            </a:r>
            <a:r>
              <a:rPr lang="en-US" altLang="zh-CN" dirty="0"/>
              <a:t>Grade</a:t>
            </a:r>
            <a:r>
              <a:rPr lang="zh-CN" altLang="en-US" dirty="0"/>
              <a:t>属性为空值）的学生</a:t>
            </a:r>
            <a:endParaRPr lang="en-US" altLang="zh-CN" dirty="0"/>
          </a:p>
          <a:p>
            <a:pPr marL="0" indent="0" eaLnBrk="1" hangingPunct="1">
              <a:lnSpc>
                <a:spcPct val="120000"/>
              </a:lnSpc>
              <a:spcBef>
                <a:spcPct val="0"/>
              </a:spcBef>
              <a:buFont typeface="Wingdings" panose="05000000000000000000" pitchFamily="2" charset="2"/>
              <a:buChar char="n"/>
            </a:pPr>
            <a:r>
              <a:rPr lang="zh-CN" altLang="en-US" dirty="0" smtClean="0"/>
              <a:t> 因为</a:t>
            </a:r>
            <a:r>
              <a:rPr lang="zh-CN" altLang="en-US" dirty="0"/>
              <a:t>前者使条件</a:t>
            </a:r>
            <a:r>
              <a:rPr lang="en-US" altLang="zh-CN" dirty="0"/>
              <a:t>Grade&lt;60</a:t>
            </a:r>
            <a:r>
              <a:rPr lang="zh-CN" altLang="en-US" dirty="0"/>
              <a:t>的值为</a:t>
            </a:r>
            <a:r>
              <a:rPr lang="en-US" altLang="zh-CN" dirty="0"/>
              <a:t>TRUE</a:t>
            </a:r>
            <a:r>
              <a:rPr lang="zh-CN" altLang="en-US" dirty="0"/>
              <a:t>，后者使条件的值为</a:t>
            </a:r>
            <a:r>
              <a:rPr lang="en-US" altLang="zh-CN" dirty="0"/>
              <a:t>UNKNOWN</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idx="4294967295"/>
          </p:nvPr>
        </p:nvSpPr>
        <p:spPr>
          <a:xfrm>
            <a:off x="2185988" y="-33338"/>
            <a:ext cx="8929687" cy="1131888"/>
          </a:xfrm>
        </p:spPr>
        <p:txBody>
          <a:bodyPr/>
          <a:lstStyle/>
          <a:p>
            <a:pPr eaLnBrk="1" hangingPunct="1"/>
            <a:r>
              <a:rPr lang="zh-CN" altLang="en-US" sz="3600">
                <a:solidFill>
                  <a:schemeClr val="accent6"/>
                </a:solidFill>
                <a:latin typeface="宋体" panose="02010600030101010101" pitchFamily="2" charset="-122"/>
              </a:rPr>
              <a:t>空值的算术运算、比较运算和逻辑运算（续）</a:t>
            </a:r>
            <a:endParaRPr lang="zh-CN" altLang="en-US" sz="3600">
              <a:solidFill>
                <a:schemeClr val="accent6"/>
              </a:solidFill>
              <a:latin typeface="宋体" panose="02010600030101010101" pitchFamily="2" charset="-122"/>
            </a:endParaRPr>
          </a:p>
        </p:txBody>
      </p:sp>
      <p:sp>
        <p:nvSpPr>
          <p:cNvPr id="38915" name="内容占位符 2"/>
          <p:cNvSpPr>
            <a:spLocks noGrp="1" noChangeArrowheads="1"/>
          </p:cNvSpPr>
          <p:nvPr>
            <p:ph idx="4294967295"/>
          </p:nvPr>
        </p:nvSpPr>
        <p:spPr>
          <a:xfrm>
            <a:off x="27305" y="883920"/>
            <a:ext cx="12165965" cy="5502275"/>
          </a:xfrm>
          <a:solidFill>
            <a:schemeClr val="bg1"/>
          </a:solidFill>
        </p:spPr>
        <p:txBody>
          <a:bodyPr>
            <a:noAutofit/>
          </a:bodyPr>
          <a:lstStyle/>
          <a:p>
            <a:pPr marL="0" indent="0" eaLnBrk="1" hangingPunct="1">
              <a:buNone/>
            </a:pPr>
            <a:r>
              <a:rPr lang="en-US" altLang="zh-CN" sz="2400" dirty="0"/>
              <a:t>[</a:t>
            </a:r>
            <a:r>
              <a:rPr lang="zh-CN" altLang="en-US" sz="2400" dirty="0"/>
              <a:t>例</a:t>
            </a:r>
            <a:r>
              <a:rPr lang="en-US" altLang="zh-CN" sz="2400" dirty="0"/>
              <a:t>3.85]</a:t>
            </a:r>
            <a:r>
              <a:rPr lang="zh-CN" altLang="en-US" sz="2400" dirty="0"/>
              <a:t> 选出选修</a:t>
            </a:r>
            <a:r>
              <a:rPr lang="en-US" altLang="zh-CN" sz="2400" dirty="0"/>
              <a:t>81001</a:t>
            </a:r>
            <a:r>
              <a:rPr lang="zh-CN" altLang="en-US" sz="2400" dirty="0"/>
              <a:t>号课程且成绩不及格的学生以及缺考的学生。</a:t>
            </a:r>
            <a:endParaRPr lang="zh-CN" altLang="en-US"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endParaRPr lang="en-US" altLang="zh-CN" sz="2400" dirty="0"/>
          </a:p>
          <a:p>
            <a:pPr marL="0" indent="0" eaLnBrk="1" hangingPunct="1">
              <a:buNone/>
            </a:pPr>
            <a:r>
              <a:rPr lang="en-US" altLang="zh-CN" sz="2400" dirty="0"/>
              <a:t>	WHERE Grade &lt; 60 AND </a:t>
            </a:r>
            <a:r>
              <a:rPr lang="en-US" altLang="zh-CN" sz="2400" dirty="0" err="1"/>
              <a:t>Cno</a:t>
            </a:r>
            <a:r>
              <a:rPr lang="en-US" altLang="zh-CN" sz="2400" dirty="0"/>
              <a:t>='81001'</a:t>
            </a:r>
            <a:endParaRPr lang="en-US" altLang="zh-CN" sz="2400" dirty="0"/>
          </a:p>
          <a:p>
            <a:pPr marL="0" indent="0" eaLnBrk="1" hangingPunct="1">
              <a:buNone/>
            </a:pPr>
            <a:r>
              <a:rPr lang="en-US" altLang="zh-CN" sz="2400" dirty="0"/>
              <a:t>	UNION</a:t>
            </a:r>
            <a:endParaRPr lang="en-US" altLang="zh-CN"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endParaRPr lang="en-US" altLang="zh-CN" sz="2400" dirty="0"/>
          </a:p>
          <a:p>
            <a:pPr marL="0" indent="0" eaLnBrk="1" hangingPunct="1">
              <a:buNone/>
            </a:pPr>
            <a:r>
              <a:rPr lang="en-US" altLang="zh-CN" sz="2400" dirty="0"/>
              <a:t>	WHERE Grade IS NULL AND </a:t>
            </a:r>
            <a:r>
              <a:rPr lang="en-US" altLang="zh-CN" sz="2400" dirty="0" err="1"/>
              <a:t>Cno</a:t>
            </a:r>
            <a:r>
              <a:rPr lang="en-US" altLang="zh-CN" sz="2400" dirty="0"/>
              <a:t>='81001';</a:t>
            </a:r>
            <a:endParaRPr lang="en-US" altLang="zh-CN" sz="2400" dirty="0"/>
          </a:p>
          <a:p>
            <a:pPr marL="0" indent="0" eaLnBrk="1" hangingPunct="1">
              <a:buNone/>
            </a:pPr>
            <a:r>
              <a:rPr lang="zh-CN" altLang="en-US" sz="2400" dirty="0"/>
              <a:t>或</a:t>
            </a:r>
            <a:endParaRPr lang="zh-CN" altLang="en-US"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endParaRPr lang="en-US" altLang="zh-CN" sz="2400" dirty="0"/>
          </a:p>
          <a:p>
            <a:pPr marL="0" indent="0" eaLnBrk="1" hangingPunct="1">
              <a:buNone/>
            </a:pPr>
            <a:r>
              <a:rPr lang="en-US" altLang="zh-CN" sz="2400" dirty="0"/>
              <a:t>	WHERE </a:t>
            </a:r>
            <a:r>
              <a:rPr lang="en-US" altLang="zh-CN" sz="2400" dirty="0" err="1"/>
              <a:t>Cno</a:t>
            </a:r>
            <a:r>
              <a:rPr lang="en-US" altLang="zh-CN" sz="2400" dirty="0"/>
              <a:t>='81001' AND (Grade &lt; 60 OR Grade IS NULL);</a:t>
            </a:r>
            <a:endParaRPr lang="en-US" altLang="zh-C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39939"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第</a:t>
            </a:r>
            <a:r>
              <a:rPr lang="en-US" altLang="zh-CN" sz="3600" dirty="0">
                <a:solidFill>
                  <a:schemeClr val="accent6"/>
                </a:solidFill>
              </a:rPr>
              <a:t>3</a:t>
            </a:r>
            <a:r>
              <a:rPr lang="zh-CN" altLang="en-US" sz="3600" dirty="0">
                <a:solidFill>
                  <a:schemeClr val="accent6"/>
                </a:solidFill>
              </a:rPr>
              <a:t>章</a:t>
            </a:r>
            <a:r>
              <a:rPr lang="zh-CN" altLang="en-US" sz="3600" dirty="0">
                <a:solidFill>
                  <a:schemeClr val="accent6"/>
                </a:solidFill>
                <a:ea typeface="黑体" panose="02010609060101010101" pitchFamily="49" charset="-122"/>
              </a:rPr>
              <a:t>  </a:t>
            </a:r>
            <a:r>
              <a:rPr lang="zh-CN" altLang="en-US" sz="3600" dirty="0">
                <a:solidFill>
                  <a:schemeClr val="accent6"/>
                </a:solidFill>
              </a:rPr>
              <a:t>关系数据库标准语言</a:t>
            </a:r>
            <a:r>
              <a:rPr lang="en-US" altLang="zh-CN" sz="3600" dirty="0">
                <a:solidFill>
                  <a:schemeClr val="accent6"/>
                </a:solidFill>
                <a:ea typeface="黑体" panose="02010609060101010101" pitchFamily="49" charset="-122"/>
              </a:rPr>
              <a:t>SQL</a:t>
            </a:r>
            <a:endParaRPr lang="en-US" altLang="zh-CN" sz="3600" dirty="0">
              <a:solidFill>
                <a:schemeClr val="accent6"/>
              </a:solidFill>
              <a:ea typeface="黑体" panose="02010609060101010101" pitchFamily="49" charset="-122"/>
            </a:endParaRPr>
          </a:p>
        </p:txBody>
      </p:sp>
      <p:sp>
        <p:nvSpPr>
          <p:cNvPr id="39940" name="Rectangle 3"/>
          <p:cNvSpPr>
            <a:spLocks noGrp="1" noChangeArrowheads="1"/>
          </p:cNvSpPr>
          <p:nvPr>
            <p:ph type="body" idx="4294967295"/>
          </p:nvPr>
        </p:nvSpPr>
        <p:spPr>
          <a:xfrm>
            <a:off x="137795" y="889635"/>
            <a:ext cx="11903710" cy="5492115"/>
          </a:xfrm>
          <a:solidFill>
            <a:schemeClr val="bg1"/>
          </a:solidFill>
        </p:spPr>
        <p:txBody>
          <a:bodyPr/>
          <a:lstStyle/>
          <a:p>
            <a:pPr algn="just" eaLnBrk="1" hangingPunct="1">
              <a:lnSpc>
                <a:spcPct val="130000"/>
              </a:lnSpc>
              <a:buFont typeface="Wingdings" panose="05000000000000000000" pitchFamily="2" charset="2"/>
              <a:buNone/>
            </a:pPr>
            <a:r>
              <a:rPr lang="en-US" altLang="zh-CN" sz="3200" dirty="0"/>
              <a:t>3.1 SQL</a:t>
            </a:r>
            <a:r>
              <a:rPr lang="zh-CN" altLang="en-US" sz="3200" dirty="0"/>
              <a:t>概述</a:t>
            </a:r>
            <a:endParaRPr lang="en-US" altLang="zh-CN" sz="3200" dirty="0"/>
          </a:p>
          <a:p>
            <a:pPr algn="just" eaLnBrk="1" hangingPunct="1">
              <a:lnSpc>
                <a:spcPct val="130000"/>
              </a:lnSpc>
              <a:buFont typeface="Wingdings" panose="05000000000000000000" pitchFamily="2" charset="2"/>
              <a:buNone/>
            </a:pPr>
            <a:r>
              <a:rPr lang="en-US" altLang="zh-CN" sz="3200" dirty="0"/>
              <a:t>3.2 </a:t>
            </a:r>
            <a:r>
              <a:rPr lang="zh-CN" altLang="en-US" sz="3200" dirty="0"/>
              <a:t>数据定义</a:t>
            </a:r>
            <a:endParaRPr lang="zh-CN" altLang="en-US" sz="3200" dirty="0"/>
          </a:p>
          <a:p>
            <a:pPr algn="just" eaLnBrk="1" hangingPunct="1">
              <a:lnSpc>
                <a:spcPct val="130000"/>
              </a:lnSpc>
              <a:buFont typeface="Wingdings" panose="05000000000000000000" pitchFamily="2" charset="2"/>
              <a:buNone/>
            </a:pPr>
            <a:r>
              <a:rPr lang="en-US" altLang="zh-CN" sz="3200" dirty="0"/>
              <a:t>3.3 </a:t>
            </a:r>
            <a:r>
              <a:rPr lang="zh-CN" altLang="en-US" sz="3200" dirty="0"/>
              <a:t>数据查询</a:t>
            </a:r>
            <a:endParaRPr lang="zh-CN" altLang="en-US" sz="3200" dirty="0"/>
          </a:p>
          <a:p>
            <a:pPr algn="just" eaLnBrk="1" hangingPunct="1">
              <a:lnSpc>
                <a:spcPct val="130000"/>
              </a:lnSpc>
              <a:buFont typeface="Wingdings" panose="05000000000000000000" pitchFamily="2" charset="2"/>
              <a:buNone/>
            </a:pPr>
            <a:r>
              <a:rPr lang="en-US" altLang="zh-CN" sz="3200" dirty="0"/>
              <a:t>3.4 </a:t>
            </a:r>
            <a:r>
              <a:rPr lang="zh-CN" altLang="en-US" sz="3200" dirty="0"/>
              <a:t>数据更新</a:t>
            </a:r>
            <a:endParaRPr lang="zh-CN" altLang="en-US" sz="3200" dirty="0"/>
          </a:p>
          <a:p>
            <a:pPr algn="just" eaLnBrk="1" hangingPunct="1">
              <a:lnSpc>
                <a:spcPct val="130000"/>
              </a:lnSpc>
              <a:buFont typeface="Wingdings" panose="05000000000000000000" pitchFamily="2" charset="2"/>
              <a:buNone/>
            </a:pPr>
            <a:r>
              <a:rPr lang="en-US" altLang="zh-CN" sz="3200" dirty="0"/>
              <a:t>3.5 </a:t>
            </a:r>
            <a:r>
              <a:rPr lang="zh-CN" altLang="en-US" sz="3200" dirty="0"/>
              <a:t>空值的处理</a:t>
            </a:r>
            <a:endParaRPr lang="zh-CN" altLang="en-US" sz="3200" dirty="0"/>
          </a:p>
          <a:p>
            <a:pPr algn="just" eaLnBrk="1" hangingPunct="1">
              <a:lnSpc>
                <a:spcPct val="130000"/>
              </a:lnSpc>
              <a:buFont typeface="Wingdings" panose="05000000000000000000" pitchFamily="2" charset="2"/>
              <a:buNone/>
            </a:pPr>
            <a:r>
              <a:rPr lang="en-US" altLang="zh-CN" sz="3200" dirty="0">
                <a:solidFill>
                  <a:srgbClr val="0066FF"/>
                </a:solidFill>
              </a:rPr>
              <a:t>3.6 </a:t>
            </a:r>
            <a:r>
              <a:rPr lang="zh-CN" altLang="en-US" sz="3200" dirty="0">
                <a:solidFill>
                  <a:srgbClr val="0066FF"/>
                </a:solidFill>
              </a:rPr>
              <a:t>视图</a:t>
            </a:r>
            <a:endParaRPr lang="zh-CN" altLang="en-US" sz="3200" dirty="0">
              <a:solidFill>
                <a:srgbClr val="0066FF"/>
              </a:solidFill>
            </a:endParaRPr>
          </a:p>
          <a:p>
            <a:pPr algn="just" eaLnBrk="1" hangingPunct="1">
              <a:lnSpc>
                <a:spcPct val="130000"/>
              </a:lnSpc>
              <a:buFont typeface="Wingdings" panose="05000000000000000000" pitchFamily="2" charset="2"/>
              <a:buNone/>
            </a:pPr>
            <a:r>
              <a:rPr lang="zh-CN" altLang="en-US" sz="3200" dirty="0"/>
              <a:t>本章小结</a:t>
            </a:r>
            <a:endParaRPr lang="zh-CN" alt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  </a:t>
            </a:r>
            <a:r>
              <a:rPr lang="zh-CN" altLang="en-US" sz="3600">
                <a:solidFill>
                  <a:schemeClr val="accent6"/>
                </a:solidFill>
              </a:rPr>
              <a:t>视图</a:t>
            </a:r>
            <a:endParaRPr lang="zh-CN" altLang="en-US" sz="3600">
              <a:solidFill>
                <a:schemeClr val="accent6"/>
              </a:solidFill>
            </a:endParaRPr>
          </a:p>
        </p:txBody>
      </p:sp>
      <p:sp>
        <p:nvSpPr>
          <p:cNvPr id="40963" name="Rectangle 3"/>
          <p:cNvSpPr>
            <a:spLocks noGrp="1" noChangeArrowheads="1"/>
          </p:cNvSpPr>
          <p:nvPr>
            <p:ph type="body" idx="4294967295"/>
          </p:nvPr>
        </p:nvSpPr>
        <p:spPr>
          <a:xfrm>
            <a:off x="69215" y="906780"/>
            <a:ext cx="12026900" cy="5465445"/>
          </a:xfrm>
          <a:solidFill>
            <a:schemeClr val="bg1"/>
          </a:solidFill>
        </p:spPr>
        <p:txBody>
          <a:bodyPr/>
          <a:lstStyle/>
          <a:p>
            <a:pPr eaLnBrk="1" hangingPunct="1">
              <a:lnSpc>
                <a:spcPct val="120000"/>
              </a:lnSpc>
            </a:pPr>
            <a:r>
              <a:rPr lang="zh-CN" altLang="en-US" sz="3200" dirty="0"/>
              <a:t>视图的特点</a:t>
            </a:r>
            <a:endParaRPr lang="zh-CN" altLang="en-US" sz="3200" dirty="0"/>
          </a:p>
          <a:p>
            <a:pPr lvl="1" eaLnBrk="1" hangingPunct="1">
              <a:lnSpc>
                <a:spcPct val="170000"/>
              </a:lnSpc>
            </a:pPr>
            <a:r>
              <a:rPr lang="zh-CN" altLang="en-US" sz="3200" dirty="0"/>
              <a:t>虚表，是从一个或几个基本表（或视图）导出的表</a:t>
            </a:r>
            <a:endParaRPr lang="zh-CN" altLang="en-US" sz="3200" dirty="0"/>
          </a:p>
          <a:p>
            <a:pPr lvl="1" eaLnBrk="1" hangingPunct="1">
              <a:lnSpc>
                <a:spcPct val="170000"/>
              </a:lnSpc>
              <a:spcBef>
                <a:spcPct val="40000"/>
              </a:spcBef>
            </a:pPr>
            <a:r>
              <a:rPr lang="zh-CN" altLang="en-US" sz="3200" dirty="0"/>
              <a:t>只存放视图的定义，而不存放视图对应的数据</a:t>
            </a:r>
            <a:endParaRPr lang="zh-CN" altLang="en-US" sz="3200" dirty="0"/>
          </a:p>
          <a:p>
            <a:pPr lvl="1" eaLnBrk="1" hangingPunct="1">
              <a:lnSpc>
                <a:spcPct val="170000"/>
              </a:lnSpc>
              <a:spcBef>
                <a:spcPct val="40000"/>
              </a:spcBef>
            </a:pPr>
            <a:r>
              <a:rPr lang="zh-CN" altLang="en-US" sz="3200" dirty="0"/>
              <a:t>基本表中的数据发生变化，从视图中查询出的数据也随之改变</a:t>
            </a:r>
            <a:endParaRPr lang="zh-CN" alt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  </a:t>
            </a:r>
            <a:r>
              <a:rPr lang="zh-CN" altLang="en-US" sz="3600">
                <a:solidFill>
                  <a:schemeClr val="accent6"/>
                </a:solidFill>
              </a:rPr>
              <a:t>视图</a:t>
            </a:r>
            <a:endParaRPr lang="zh-CN" altLang="en-US" sz="3600">
              <a:solidFill>
                <a:schemeClr val="accent6"/>
              </a:solidFill>
            </a:endParaRPr>
          </a:p>
        </p:txBody>
      </p:sp>
      <p:sp>
        <p:nvSpPr>
          <p:cNvPr id="41987" name="Rectangle 3"/>
          <p:cNvSpPr>
            <a:spLocks noGrp="1" noChangeArrowheads="1"/>
          </p:cNvSpPr>
          <p:nvPr>
            <p:ph type="body" idx="4294967295"/>
          </p:nvPr>
        </p:nvSpPr>
        <p:spPr>
          <a:xfrm>
            <a:off x="224155" y="854075"/>
            <a:ext cx="11824970" cy="5473065"/>
          </a:xfrm>
          <a:solidFill>
            <a:schemeClr val="bg1"/>
          </a:solidFill>
        </p:spPr>
        <p:txBody>
          <a:bodyPr/>
          <a:lstStyle/>
          <a:p>
            <a:pPr eaLnBrk="1" hangingPunct="1">
              <a:lnSpc>
                <a:spcPct val="160000"/>
              </a:lnSpc>
              <a:buFont typeface="Wingdings" panose="05000000000000000000" pitchFamily="2" charset="2"/>
              <a:buNone/>
            </a:pPr>
            <a:r>
              <a:rPr lang="en-US" altLang="zh-CN" sz="3200" dirty="0">
                <a:solidFill>
                  <a:srgbClr val="00B050"/>
                </a:solidFill>
              </a:rPr>
              <a:t>3.6.1  </a:t>
            </a:r>
            <a:r>
              <a:rPr lang="zh-CN" altLang="en-US" sz="3200" dirty="0">
                <a:solidFill>
                  <a:srgbClr val="00B050"/>
                </a:solidFill>
              </a:rPr>
              <a:t>定义视图</a:t>
            </a:r>
            <a:endParaRPr lang="zh-CN" altLang="en-US" sz="3200" dirty="0">
              <a:solidFill>
                <a:srgbClr val="00B050"/>
              </a:solidFill>
            </a:endParaRPr>
          </a:p>
          <a:p>
            <a:pPr eaLnBrk="1" hangingPunct="1">
              <a:lnSpc>
                <a:spcPct val="160000"/>
              </a:lnSpc>
              <a:buFont typeface="Wingdings" panose="05000000000000000000" pitchFamily="2" charset="2"/>
              <a:buNone/>
            </a:pPr>
            <a:r>
              <a:rPr lang="en-US" altLang="zh-CN" sz="3200" dirty="0"/>
              <a:t>3.6.2  </a:t>
            </a:r>
            <a:r>
              <a:rPr lang="zh-CN" altLang="en-US" sz="3200" dirty="0"/>
              <a:t>查询视图</a:t>
            </a:r>
            <a:endParaRPr lang="zh-CN" altLang="en-US" sz="3200" dirty="0"/>
          </a:p>
          <a:p>
            <a:pPr eaLnBrk="1" hangingPunct="1">
              <a:lnSpc>
                <a:spcPct val="160000"/>
              </a:lnSpc>
              <a:buFont typeface="Wingdings" panose="05000000000000000000" pitchFamily="2" charset="2"/>
              <a:buNone/>
            </a:pPr>
            <a:r>
              <a:rPr lang="en-US" altLang="zh-CN" sz="3200" dirty="0"/>
              <a:t>3.6.3  </a:t>
            </a:r>
            <a:r>
              <a:rPr lang="zh-CN" altLang="en-US" sz="3200" dirty="0"/>
              <a:t>更新视图</a:t>
            </a:r>
            <a:endParaRPr lang="zh-CN" altLang="en-US" sz="3200" dirty="0"/>
          </a:p>
          <a:p>
            <a:pPr eaLnBrk="1" hangingPunct="1">
              <a:lnSpc>
                <a:spcPct val="160000"/>
              </a:lnSpc>
              <a:buFont typeface="Wingdings" panose="05000000000000000000" pitchFamily="2" charset="2"/>
              <a:buNone/>
            </a:pPr>
            <a:r>
              <a:rPr lang="en-US" altLang="zh-CN" sz="3200" dirty="0"/>
              <a:t>3.6.4  </a:t>
            </a:r>
            <a:r>
              <a:rPr lang="zh-CN" altLang="en-US" sz="3200" dirty="0"/>
              <a:t>视图的作用</a:t>
            </a:r>
            <a:endParaRPr lang="zh-CN" altLang="en-US" sz="3200" dirty="0"/>
          </a:p>
          <a:p>
            <a:pPr eaLnBrk="1" hangingPunct="1">
              <a:lnSpc>
                <a:spcPct val="110000"/>
              </a:lnSpc>
              <a:buFont typeface="Wingdings" panose="05000000000000000000" pitchFamily="2" charset="2"/>
              <a:buNone/>
            </a:pPr>
            <a:endParaRPr lang="en-US" altLang="zh-CN"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3.6.1  </a:t>
            </a:r>
            <a:r>
              <a:rPr lang="zh-CN" altLang="en-US" sz="3600">
                <a:solidFill>
                  <a:schemeClr val="accent6"/>
                </a:solidFill>
              </a:rPr>
              <a:t>定义视图</a:t>
            </a:r>
            <a:endParaRPr lang="zh-CN" altLang="en-US" sz="3600">
              <a:solidFill>
                <a:schemeClr val="accent6"/>
              </a:solidFill>
            </a:endParaRPr>
          </a:p>
        </p:txBody>
      </p:sp>
      <p:sp>
        <p:nvSpPr>
          <p:cNvPr id="43011" name="Rectangle 3"/>
          <p:cNvSpPr>
            <a:spLocks noGrp="1" noChangeArrowheads="1"/>
          </p:cNvSpPr>
          <p:nvPr>
            <p:ph type="body" idx="4294967295"/>
          </p:nvPr>
        </p:nvSpPr>
        <p:spPr>
          <a:xfrm>
            <a:off x="147955" y="836930"/>
            <a:ext cx="11854815" cy="5557520"/>
          </a:xfrm>
          <a:solidFill>
            <a:schemeClr val="bg1"/>
          </a:solidFill>
        </p:spPr>
        <p:txBody>
          <a:bodyPr/>
          <a:lstStyle/>
          <a:p>
            <a:pPr eaLnBrk="1" hangingPunct="1"/>
            <a:endParaRPr lang="en-US" altLang="zh-CN" sz="3200" dirty="0"/>
          </a:p>
          <a:p>
            <a:pPr eaLnBrk="1" hangingPunct="1">
              <a:buFont typeface="Wingdings" panose="05000000000000000000" pitchFamily="2" charset="2"/>
              <a:buNone/>
            </a:pPr>
            <a:r>
              <a:rPr lang="en-US" altLang="zh-CN" sz="3200" dirty="0">
                <a:solidFill>
                  <a:srgbClr val="7030A0"/>
                </a:solidFill>
              </a:rPr>
              <a:t>1.</a:t>
            </a:r>
            <a:r>
              <a:rPr lang="zh-CN" altLang="en-US" sz="3200" dirty="0">
                <a:solidFill>
                  <a:srgbClr val="7030A0"/>
                </a:solidFill>
              </a:rPr>
              <a:t>建立视图</a:t>
            </a:r>
            <a:endParaRPr lang="zh-CN" altLang="en-US" sz="3200" dirty="0">
              <a:solidFill>
                <a:srgbClr val="7030A0"/>
              </a:solidFill>
            </a:endParaRPr>
          </a:p>
          <a:p>
            <a:pPr eaLnBrk="1" hangingPunct="1">
              <a:buFont typeface="Wingdings" panose="05000000000000000000" pitchFamily="2" charset="2"/>
              <a:buNone/>
            </a:pPr>
            <a:endParaRPr lang="zh-CN" altLang="en-US" sz="3200" dirty="0"/>
          </a:p>
          <a:p>
            <a:pPr eaLnBrk="1" hangingPunct="1">
              <a:buFont typeface="Wingdings" panose="05000000000000000000" pitchFamily="2" charset="2"/>
              <a:buNone/>
            </a:pPr>
            <a:r>
              <a:rPr lang="en-US" altLang="zh-CN" sz="3200" dirty="0"/>
              <a:t>2.</a:t>
            </a:r>
            <a:r>
              <a:rPr lang="zh-CN" altLang="en-US" sz="3200" dirty="0"/>
              <a:t>删除视图</a:t>
            </a:r>
            <a:endParaRPr lang="zh-CN"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3338"/>
            <a:ext cx="10972800" cy="1131888"/>
          </a:xfrm>
        </p:spPr>
        <p:txBody>
          <a:bodyPr/>
          <a:lstStyle/>
          <a:p>
            <a:pPr eaLnBrk="1" hangingPunct="1"/>
            <a:r>
              <a:rPr lang="en-US" altLang="zh-CN" sz="3600" dirty="0">
                <a:solidFill>
                  <a:schemeClr val="accent6"/>
                </a:solidFill>
              </a:rPr>
              <a:t>1. </a:t>
            </a:r>
            <a:r>
              <a:rPr lang="zh-CN" altLang="en-US" sz="3600" dirty="0">
                <a:solidFill>
                  <a:schemeClr val="accent6"/>
                </a:solidFill>
              </a:rPr>
              <a:t>插入一个元组</a:t>
            </a:r>
            <a:endParaRPr lang="zh-CN" altLang="en-US" sz="3600" dirty="0">
              <a:solidFill>
                <a:schemeClr val="accent6"/>
              </a:solidFill>
            </a:endParaRPr>
          </a:p>
        </p:txBody>
      </p:sp>
      <p:sp>
        <p:nvSpPr>
          <p:cNvPr id="7171" name="Rectangle 3"/>
          <p:cNvSpPr>
            <a:spLocks noGrp="1" noChangeArrowheads="1"/>
          </p:cNvSpPr>
          <p:nvPr>
            <p:ph type="body" idx="4294967295"/>
          </p:nvPr>
        </p:nvSpPr>
        <p:spPr>
          <a:xfrm>
            <a:off x="8890" y="876300"/>
            <a:ext cx="12145645" cy="5506720"/>
          </a:xfrm>
          <a:solidFill>
            <a:schemeClr val="bg1"/>
          </a:solidFill>
        </p:spPr>
        <p:txBody>
          <a:bodyPr/>
          <a:lstStyle/>
          <a:p>
            <a:pPr marL="609600" indent="-609600" eaLnBrk="1" hangingPunct="1">
              <a:lnSpc>
                <a:spcPct val="130000"/>
              </a:lnSpc>
            </a:pPr>
            <a:r>
              <a:rPr lang="zh-CN" altLang="en-US" sz="2800" dirty="0"/>
              <a:t>语句格式</a:t>
            </a:r>
            <a:endParaRPr lang="zh-CN" altLang="en-US" sz="2800" dirty="0"/>
          </a:p>
          <a:p>
            <a:pPr marL="609600" indent="-609600" eaLnBrk="1" hangingPunct="1">
              <a:lnSpc>
                <a:spcPct val="130000"/>
              </a:lnSpc>
              <a:buNone/>
            </a:pPr>
            <a:r>
              <a:rPr lang="zh-CN" altLang="en-US" sz="2800" dirty="0"/>
              <a:t>	</a:t>
            </a:r>
            <a:r>
              <a:rPr lang="en-US" altLang="zh-CN" sz="2800" dirty="0"/>
              <a:t>INSERT INTO &lt;</a:t>
            </a:r>
            <a:r>
              <a:rPr lang="zh-CN" altLang="en-US" sz="2800" dirty="0"/>
              <a:t>表名</a:t>
            </a:r>
            <a:r>
              <a:rPr lang="en-US" altLang="zh-CN" sz="2800" dirty="0"/>
              <a:t>&gt; [</a:t>
            </a:r>
            <a:r>
              <a:rPr lang="zh-CN" altLang="en-US" sz="2800" dirty="0"/>
              <a:t>(</a:t>
            </a:r>
            <a:r>
              <a:rPr lang="en-US" altLang="zh-CN" sz="2800" dirty="0"/>
              <a:t>&lt;</a:t>
            </a:r>
            <a:r>
              <a:rPr lang="zh-CN" altLang="en-US" sz="2800" dirty="0"/>
              <a:t>属性列</a:t>
            </a:r>
            <a:r>
              <a:rPr lang="en-US" altLang="zh-CN" sz="2800" dirty="0"/>
              <a:t>1&gt;[</a:t>
            </a:r>
            <a:r>
              <a:rPr lang="zh-CN" altLang="en-US" sz="2800" dirty="0"/>
              <a:t>,</a:t>
            </a:r>
            <a:r>
              <a:rPr lang="en-US" altLang="zh-CN" sz="2800" dirty="0"/>
              <a:t>&lt;</a:t>
            </a:r>
            <a:r>
              <a:rPr lang="zh-CN" altLang="en-US" sz="2800" dirty="0"/>
              <a:t>属性列</a:t>
            </a:r>
            <a:r>
              <a:rPr lang="en-US" altLang="zh-CN" sz="2800" dirty="0"/>
              <a:t>2 &gt; ] …</a:t>
            </a:r>
            <a:r>
              <a:rPr lang="zh-CN" altLang="en-US" sz="2800" dirty="0"/>
              <a:t>)</a:t>
            </a:r>
            <a:r>
              <a:rPr lang="en-US" altLang="zh-CN" sz="2800" dirty="0"/>
              <a:t>]</a:t>
            </a:r>
            <a:endParaRPr lang="en-US" altLang="zh-CN" sz="2800" dirty="0"/>
          </a:p>
          <a:p>
            <a:pPr marL="609600" indent="-609600" eaLnBrk="1" hangingPunct="1">
              <a:lnSpc>
                <a:spcPct val="130000"/>
              </a:lnSpc>
              <a:buNone/>
            </a:pPr>
            <a:r>
              <a:rPr lang="en-US" altLang="zh-CN" sz="2800" dirty="0"/>
              <a:t>	VALUES </a:t>
            </a:r>
            <a:r>
              <a:rPr lang="zh-CN" altLang="en-US" sz="2800" dirty="0"/>
              <a:t>(</a:t>
            </a:r>
            <a:r>
              <a:rPr lang="en-US" altLang="zh-CN" sz="2800" dirty="0"/>
              <a:t>&lt;</a:t>
            </a:r>
            <a:r>
              <a:rPr lang="zh-CN" altLang="en-US" sz="2800" dirty="0"/>
              <a:t>常量</a:t>
            </a:r>
            <a:r>
              <a:rPr lang="en-US" altLang="zh-CN" sz="2800" dirty="0"/>
              <a:t>1&gt; [</a:t>
            </a:r>
            <a:r>
              <a:rPr lang="zh-CN" altLang="en-US" sz="2800" dirty="0"/>
              <a:t>,</a:t>
            </a:r>
            <a:r>
              <a:rPr lang="en-US" altLang="zh-CN" sz="2800" dirty="0"/>
              <a:t>&lt;</a:t>
            </a:r>
            <a:r>
              <a:rPr lang="zh-CN" altLang="en-US" sz="2800" dirty="0"/>
              <a:t>常量</a:t>
            </a:r>
            <a:r>
              <a:rPr lang="en-US" altLang="zh-CN" sz="2800" dirty="0"/>
              <a:t>2&gt;]… </a:t>
            </a:r>
            <a:r>
              <a:rPr lang="zh-CN" altLang="en-US" sz="2800" dirty="0"/>
              <a:t>)</a:t>
            </a:r>
            <a:r>
              <a:rPr lang="en-US" altLang="zh-CN" sz="2800" dirty="0"/>
              <a:t>;</a:t>
            </a:r>
            <a:endParaRPr lang="en-US" altLang="zh-CN" sz="2800" dirty="0"/>
          </a:p>
          <a:p>
            <a:pPr marL="609600" indent="-609600" eaLnBrk="1" hangingPunct="1">
              <a:lnSpc>
                <a:spcPct val="130000"/>
              </a:lnSpc>
            </a:pPr>
            <a:r>
              <a:rPr lang="zh-CN" altLang="en-US" sz="2800" dirty="0"/>
              <a:t>功能</a:t>
            </a:r>
            <a:endParaRPr lang="zh-CN" altLang="en-US" sz="2800" dirty="0"/>
          </a:p>
          <a:p>
            <a:pPr marL="990600" lvl="1" indent="-533400">
              <a:lnSpc>
                <a:spcPct val="130000"/>
              </a:lnSpc>
            </a:pPr>
            <a:r>
              <a:rPr lang="zh-CN" altLang="en-US" sz="2800" dirty="0"/>
              <a:t>将一个新元组插入指定表中</a:t>
            </a:r>
            <a:endParaRPr lang="zh-CN" altLang="en-US" dirty="0"/>
          </a:p>
          <a:p>
            <a:pPr marL="990600" lvl="1" indent="-533400">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1. </a:t>
            </a:r>
            <a:r>
              <a:rPr lang="zh-CN" altLang="en-US" sz="3600">
                <a:solidFill>
                  <a:schemeClr val="accent6"/>
                </a:solidFill>
              </a:rPr>
              <a:t>建立视图</a:t>
            </a:r>
            <a:endParaRPr lang="zh-CN" altLang="en-US" sz="3600">
              <a:solidFill>
                <a:schemeClr val="accent6"/>
              </a:solidFill>
            </a:endParaRPr>
          </a:p>
        </p:txBody>
      </p:sp>
      <p:sp>
        <p:nvSpPr>
          <p:cNvPr id="44035" name="Rectangle 3"/>
          <p:cNvSpPr>
            <a:spLocks noGrp="1" noChangeArrowheads="1"/>
          </p:cNvSpPr>
          <p:nvPr>
            <p:ph type="body" idx="4294967295"/>
          </p:nvPr>
        </p:nvSpPr>
        <p:spPr>
          <a:xfrm>
            <a:off x="191770" y="880110"/>
            <a:ext cx="11880215" cy="5532755"/>
          </a:xfrm>
          <a:solidFill>
            <a:schemeClr val="bg1"/>
          </a:solidFill>
        </p:spPr>
        <p:txBody>
          <a:bodyPr/>
          <a:lstStyle/>
          <a:p>
            <a:pPr eaLnBrk="1" hangingPunct="1">
              <a:lnSpc>
                <a:spcPct val="150000"/>
              </a:lnSpc>
              <a:spcBef>
                <a:spcPct val="0"/>
              </a:spcBef>
            </a:pPr>
            <a:r>
              <a:rPr lang="zh-CN" altLang="en-US" sz="3200" dirty="0"/>
              <a:t>语句格式</a:t>
            </a:r>
            <a:endParaRPr lang="zh-CN" altLang="en-US" sz="3200" dirty="0"/>
          </a:p>
          <a:p>
            <a:pPr eaLnBrk="1" hangingPunct="1">
              <a:lnSpc>
                <a:spcPct val="150000"/>
              </a:lnSpc>
              <a:spcBef>
                <a:spcPct val="0"/>
              </a:spcBef>
              <a:buFont typeface="Wingdings" panose="05000000000000000000" pitchFamily="2" charset="2"/>
              <a:buNone/>
            </a:pPr>
            <a:r>
              <a:rPr lang="zh-CN" altLang="en-US" sz="3200" dirty="0"/>
              <a:t>       </a:t>
            </a:r>
            <a:r>
              <a:rPr lang="en-US" altLang="zh-CN" sz="3200" dirty="0">
                <a:solidFill>
                  <a:srgbClr val="FF00FF"/>
                </a:solidFill>
              </a:rPr>
              <a:t>CREATE  VIEW</a:t>
            </a:r>
            <a:r>
              <a:rPr lang="en-US" altLang="zh-CN" sz="3200" dirty="0"/>
              <a:t>  &lt;</a:t>
            </a:r>
            <a:r>
              <a:rPr lang="zh-CN" altLang="en-US" sz="3200" dirty="0"/>
              <a:t>视图名</a:t>
            </a:r>
            <a:r>
              <a:rPr lang="en-US" altLang="zh-CN" sz="3200" dirty="0"/>
              <a:t>&gt;  [</a:t>
            </a:r>
            <a:r>
              <a:rPr lang="zh-CN" altLang="en-US" sz="3200" dirty="0"/>
              <a:t>(</a:t>
            </a:r>
            <a:r>
              <a:rPr lang="en-US" altLang="zh-CN" sz="3200" dirty="0"/>
              <a:t>&lt;</a:t>
            </a:r>
            <a:r>
              <a:rPr lang="zh-CN" altLang="en-US" sz="3200" dirty="0"/>
              <a:t>列名</a:t>
            </a:r>
            <a:r>
              <a:rPr lang="en-US" altLang="zh-CN" sz="3200" dirty="0"/>
              <a:t>&gt;  [</a:t>
            </a:r>
            <a:r>
              <a:rPr lang="zh-CN" altLang="en-US" sz="3200" dirty="0"/>
              <a:t>,</a:t>
            </a:r>
            <a:r>
              <a:rPr lang="en-US" altLang="zh-CN" sz="3200" dirty="0"/>
              <a:t>&lt;</a:t>
            </a:r>
            <a:r>
              <a:rPr lang="zh-CN" altLang="en-US" sz="3200" dirty="0"/>
              <a:t>列名</a:t>
            </a:r>
            <a:r>
              <a:rPr lang="en-US" altLang="zh-CN" sz="3200" dirty="0"/>
              <a:t>&gt;]…</a:t>
            </a:r>
            <a:r>
              <a:rPr lang="zh-CN" altLang="en-US" sz="3200" dirty="0"/>
              <a:t>)</a:t>
            </a:r>
            <a:r>
              <a:rPr lang="en-US" altLang="zh-CN" sz="3200" dirty="0"/>
              <a:t>]</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solidFill>
                  <a:srgbClr val="FF3399"/>
                </a:solidFill>
              </a:rPr>
              <a:t>       </a:t>
            </a:r>
            <a:r>
              <a:rPr lang="en-US" altLang="zh-CN" sz="3200" dirty="0">
                <a:solidFill>
                  <a:srgbClr val="FF00FF"/>
                </a:solidFill>
              </a:rPr>
              <a:t>AS</a:t>
            </a:r>
            <a:r>
              <a:rPr lang="en-US" altLang="zh-CN" sz="3200" dirty="0"/>
              <a:t>  &lt;</a:t>
            </a:r>
            <a:r>
              <a:rPr lang="zh-CN" altLang="en-US" sz="3200" dirty="0"/>
              <a:t>子查询</a:t>
            </a:r>
            <a:r>
              <a:rPr lang="en-US" altLang="zh-CN" sz="3200" dirty="0"/>
              <a:t>&gt;</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t>       [</a:t>
            </a:r>
            <a:r>
              <a:rPr lang="en-US" altLang="zh-CN" sz="3200" dirty="0">
                <a:solidFill>
                  <a:srgbClr val="FF00FF"/>
                </a:solidFill>
              </a:rPr>
              <a:t>WITH  CHECK  OPTION</a:t>
            </a:r>
            <a:r>
              <a:rPr lang="en-US" altLang="zh-CN" sz="3200" dirty="0"/>
              <a:t>]</a:t>
            </a:r>
            <a:r>
              <a:rPr lang="zh-CN" altLang="en-US" sz="3200" dirty="0"/>
              <a:t>;</a:t>
            </a:r>
            <a:endParaRPr lang="zh-CN" alt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2698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45059" name="Rectangle 3"/>
          <p:cNvSpPr>
            <a:spLocks noGrp="1" noChangeArrowheads="1"/>
          </p:cNvSpPr>
          <p:nvPr>
            <p:ph type="body" idx="4294967295"/>
          </p:nvPr>
        </p:nvSpPr>
        <p:spPr>
          <a:xfrm>
            <a:off x="46990" y="859790"/>
            <a:ext cx="12042140" cy="5525770"/>
          </a:xfrm>
          <a:solidFill>
            <a:schemeClr val="bg1"/>
          </a:solidFill>
        </p:spPr>
        <p:txBody>
          <a:bodyPr/>
          <a:lstStyle/>
          <a:p>
            <a:pPr eaLnBrk="1" hangingPunct="1">
              <a:lnSpc>
                <a:spcPct val="150000"/>
              </a:lnSpc>
              <a:spcBef>
                <a:spcPct val="0"/>
              </a:spcBef>
            </a:pPr>
            <a:r>
              <a:rPr lang="zh-CN" altLang="en-US" sz="3200" dirty="0"/>
              <a:t>子查询可以是任意的</a:t>
            </a:r>
            <a:r>
              <a:rPr lang="en-US" altLang="zh-CN" sz="3200" dirty="0"/>
              <a:t>SELECT</a:t>
            </a:r>
            <a:r>
              <a:rPr lang="zh-CN" altLang="en-US" sz="3200" dirty="0"/>
              <a:t>语句，是否可以含有</a:t>
            </a:r>
            <a:r>
              <a:rPr lang="en-US" altLang="zh-CN" sz="3200" dirty="0"/>
              <a:t>ORDER BY</a:t>
            </a:r>
            <a:r>
              <a:rPr lang="zh-CN" altLang="en-US" sz="3200" dirty="0"/>
              <a:t>子句和</a:t>
            </a:r>
            <a:r>
              <a:rPr lang="en-US" altLang="zh-CN" sz="3200" dirty="0"/>
              <a:t>DISTINCT</a:t>
            </a:r>
            <a:r>
              <a:rPr lang="zh-CN" altLang="en-US" sz="3200" dirty="0"/>
              <a:t>短语，则取决于具体系统的实现。</a:t>
            </a:r>
            <a:endParaRPr lang="zh-CN" altLang="en-US" sz="3200" dirty="0"/>
          </a:p>
          <a:p>
            <a:pPr eaLnBrk="1" hangingPunct="1">
              <a:lnSpc>
                <a:spcPct val="150000"/>
              </a:lnSpc>
              <a:spcBef>
                <a:spcPct val="0"/>
              </a:spcBef>
            </a:pPr>
            <a:endParaRPr lang="en-US" altLang="zh-CN" sz="3200" dirty="0"/>
          </a:p>
          <a:p>
            <a:pPr eaLnBrk="1" hangingPunct="1">
              <a:lnSpc>
                <a:spcPct val="150000"/>
              </a:lnSpc>
              <a:spcBef>
                <a:spcPct val="0"/>
              </a:spcBef>
            </a:pPr>
            <a:r>
              <a:rPr lang="en-US" altLang="zh-CN" sz="3200" dirty="0"/>
              <a:t>WITH CHECK OPTION</a:t>
            </a:r>
            <a:r>
              <a:rPr lang="zh-CN" altLang="en-US" sz="3200" dirty="0"/>
              <a:t>表示对视图进行</a:t>
            </a:r>
            <a:r>
              <a:rPr lang="en-US" altLang="zh-CN" sz="3200" dirty="0"/>
              <a:t>UPDATE</a:t>
            </a:r>
            <a:r>
              <a:rPr lang="zh-CN" altLang="en-US" sz="3200" dirty="0"/>
              <a:t>，</a:t>
            </a:r>
            <a:r>
              <a:rPr lang="en-US" altLang="zh-CN" sz="3200" dirty="0"/>
              <a:t>INSERT</a:t>
            </a:r>
            <a:r>
              <a:rPr lang="zh-CN" altLang="en-US" sz="3200" dirty="0"/>
              <a:t>和</a:t>
            </a:r>
            <a:r>
              <a:rPr lang="en-US" altLang="zh-CN" sz="3200" dirty="0"/>
              <a:t>DELETE</a:t>
            </a:r>
            <a:r>
              <a:rPr lang="zh-CN" altLang="en-US" sz="3200" dirty="0"/>
              <a:t>操作时要保证更新、插入或删除的行满足视图定义中的谓词条件（即子查询中的条件表达式）。</a:t>
            </a:r>
            <a:endParaRPr lang="zh-CN" alt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idx="4294967295"/>
          </p:nvPr>
        </p:nvSpPr>
        <p:spPr>
          <a:xfrm>
            <a:off x="3810" y="-26988"/>
            <a:ext cx="10972800" cy="1131888"/>
          </a:xfrm>
        </p:spPr>
        <p:txBody>
          <a:bodyPr/>
          <a:lstStyle/>
          <a:p>
            <a:r>
              <a:rPr lang="zh-CN" altLang="en-US" sz="3600">
                <a:solidFill>
                  <a:schemeClr val="accent6"/>
                </a:solidFill>
              </a:rPr>
              <a:t>建立视图（续）</a:t>
            </a:r>
            <a:endParaRPr lang="zh-CN" altLang="en-US" sz="3600">
              <a:solidFill>
                <a:schemeClr val="accent6"/>
              </a:solidFill>
            </a:endParaRPr>
          </a:p>
        </p:txBody>
      </p:sp>
      <p:sp>
        <p:nvSpPr>
          <p:cNvPr id="46083" name="内容占位符 2"/>
          <p:cNvSpPr>
            <a:spLocks noGrp="1" noChangeArrowheads="1"/>
          </p:cNvSpPr>
          <p:nvPr>
            <p:ph idx="4294967295"/>
          </p:nvPr>
        </p:nvSpPr>
        <p:spPr>
          <a:xfrm>
            <a:off x="3810" y="822325"/>
            <a:ext cx="12050395" cy="5531485"/>
          </a:xfrm>
          <a:solidFill>
            <a:schemeClr val="bg1"/>
          </a:solidFill>
        </p:spPr>
        <p:txBody>
          <a:bodyPr/>
          <a:lstStyle/>
          <a:p>
            <a:pPr defTabSz="889000">
              <a:lnSpc>
                <a:spcPct val="150000"/>
              </a:lnSpc>
            </a:pPr>
            <a:r>
              <a:rPr lang="zh-CN" altLang="en-US" sz="2800" dirty="0"/>
              <a:t>组成视图的属性列名或者全部省略或者全部指定</a:t>
            </a:r>
            <a:endParaRPr lang="zh-CN" altLang="en-US" sz="2800" dirty="0"/>
          </a:p>
          <a:p>
            <a:pPr lvl="1" defTabSz="889000">
              <a:lnSpc>
                <a:spcPct val="150000"/>
              </a:lnSpc>
            </a:pPr>
            <a:r>
              <a:rPr lang="zh-CN" altLang="en-US" sz="2800" dirty="0"/>
              <a:t>全部省略</a:t>
            </a:r>
            <a:r>
              <a:rPr lang="en-US" altLang="zh-CN" sz="2800" dirty="0"/>
              <a:t>: </a:t>
            </a:r>
            <a:endParaRPr lang="en-US" altLang="zh-CN" sz="2800" dirty="0"/>
          </a:p>
          <a:p>
            <a:pPr lvl="2" defTabSz="889000">
              <a:lnSpc>
                <a:spcPct val="150000"/>
              </a:lnSpc>
              <a:buSzPct val="87000"/>
              <a:buFont typeface="Wingdings" panose="05000000000000000000" pitchFamily="2" charset="2"/>
              <a:buChar char="l"/>
            </a:pPr>
            <a:r>
              <a:rPr lang="zh-CN" altLang="en-US" sz="2800" dirty="0"/>
              <a:t>由子查询中</a:t>
            </a:r>
            <a:r>
              <a:rPr lang="en-US" altLang="zh-CN" sz="2800" dirty="0"/>
              <a:t>SELECT</a:t>
            </a:r>
            <a:r>
              <a:rPr lang="zh-CN" altLang="en-US" sz="2800" dirty="0"/>
              <a:t>子句目标列中的诸字段组成</a:t>
            </a:r>
            <a:endParaRPr lang="zh-CN" altLang="en-US" sz="2800" dirty="0"/>
          </a:p>
          <a:p>
            <a:pPr lvl="1" defTabSz="889000">
              <a:lnSpc>
                <a:spcPct val="150000"/>
              </a:lnSpc>
            </a:pPr>
            <a:r>
              <a:rPr lang="zh-CN" altLang="en-US" sz="2800" dirty="0"/>
              <a:t>下列情况必须明确指定组成视图的所有列名</a:t>
            </a:r>
            <a:r>
              <a:rPr lang="en-US" altLang="zh-CN" sz="2800" dirty="0"/>
              <a:t>:</a:t>
            </a:r>
            <a:endParaRPr lang="en-US" altLang="zh-CN" sz="2800" dirty="0"/>
          </a:p>
          <a:p>
            <a:pPr lvl="2" defTabSz="889000">
              <a:lnSpc>
                <a:spcPct val="150000"/>
              </a:lnSpc>
              <a:buSzPct val="87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①</a:t>
            </a:r>
            <a:r>
              <a:rPr lang="zh-CN" altLang="en-US" sz="2800" dirty="0"/>
              <a:t>某个目标列不是单纯的属性名，而是聚集函数或列表达式</a:t>
            </a:r>
            <a:endParaRPr lang="zh-CN" altLang="en-US" sz="2800" dirty="0"/>
          </a:p>
          <a:p>
            <a:pPr lvl="2" defTabSz="889000">
              <a:lnSpc>
                <a:spcPct val="150000"/>
              </a:lnSpc>
              <a:buSzPct val="87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②</a:t>
            </a:r>
            <a:r>
              <a:rPr lang="zh-CN" altLang="en-US" sz="2800" dirty="0"/>
              <a:t>多表连接时选出了几个同名列作为视图的字段</a:t>
            </a:r>
            <a:endParaRPr lang="zh-CN" altLang="en-US" sz="2800" dirty="0"/>
          </a:p>
          <a:p>
            <a:pPr lvl="2" defTabSz="889000">
              <a:lnSpc>
                <a:spcPct val="150000"/>
              </a:lnSpc>
              <a:buSzPct val="87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③</a:t>
            </a:r>
            <a:r>
              <a:rPr lang="zh-CN" altLang="en-US" sz="2800" dirty="0"/>
              <a:t>需要在视图中为某个列启用新的更合适的名字</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47107" name="Rectangle 3"/>
          <p:cNvSpPr>
            <a:spLocks noGrp="1" noChangeArrowheads="1"/>
          </p:cNvSpPr>
          <p:nvPr>
            <p:ph type="body" idx="4294967295"/>
          </p:nvPr>
        </p:nvSpPr>
        <p:spPr>
          <a:xfrm>
            <a:off x="154305" y="883920"/>
            <a:ext cx="11919585" cy="5495290"/>
          </a:xfrm>
          <a:solidFill>
            <a:schemeClr val="bg1"/>
          </a:solidFill>
        </p:spPr>
        <p:txBody>
          <a:bodyPr/>
          <a:lstStyle/>
          <a:p>
            <a:pPr marL="0" eaLnBrk="1" hangingPunct="1">
              <a:buNone/>
            </a:pPr>
            <a:r>
              <a:rPr lang="en-US" altLang="zh-CN" sz="2400" dirty="0"/>
              <a:t>[</a:t>
            </a:r>
            <a:r>
              <a:rPr lang="zh-CN" altLang="en-US" sz="2400" dirty="0"/>
              <a:t>例</a:t>
            </a:r>
            <a:r>
              <a:rPr lang="en-US" altLang="zh-CN" sz="2400" dirty="0"/>
              <a:t>3.86]</a:t>
            </a:r>
            <a:r>
              <a:rPr lang="zh-CN" altLang="en-US" sz="2400" dirty="0"/>
              <a:t> 建立信息管理与信息系统专业学生的视图</a:t>
            </a:r>
            <a:endParaRPr lang="zh-CN" altLang="en-US" sz="2400" dirty="0"/>
          </a:p>
          <a:p>
            <a:pPr marL="0" eaLnBrk="1" hangingPunct="1">
              <a:buNone/>
            </a:pPr>
            <a:r>
              <a:rPr lang="en-US" altLang="zh-CN" sz="2400" dirty="0"/>
              <a:t>	CREATE VIEW </a:t>
            </a:r>
            <a:r>
              <a:rPr lang="en-US" altLang="zh-CN" sz="2400" dirty="0" err="1"/>
              <a:t>IS_Student</a:t>
            </a:r>
            <a:endParaRPr lang="en-US" altLang="zh-CN" sz="2400" dirty="0"/>
          </a:p>
          <a:p>
            <a:pPr marL="0" eaLnBrk="1" hangingPunct="1">
              <a:buNone/>
            </a:pPr>
            <a:r>
              <a:rPr lang="en-US" altLang="zh-CN" sz="2400" dirty="0"/>
              <a:t>	AS</a:t>
            </a:r>
            <a:endParaRPr lang="en-US" altLang="zh-CN" sz="2400" dirty="0"/>
          </a:p>
          <a:p>
            <a:pPr marL="0" eaLnBrk="1" hangingPunct="1">
              <a:buNone/>
            </a:pPr>
            <a:r>
              <a:rPr lang="en-US" altLang="zh-CN" sz="2400" dirty="0"/>
              <a:t>	SELECT </a:t>
            </a:r>
            <a:r>
              <a:rPr lang="en-US" altLang="zh-CN" sz="2400" dirty="0" err="1"/>
              <a:t>Sno,Sname,Ssex,Sbirthdate</a:t>
            </a:r>
            <a:r>
              <a:rPr lang="en-US" altLang="zh-CN" sz="2400" dirty="0"/>
              <a:t>, </a:t>
            </a:r>
            <a:r>
              <a:rPr lang="en-US" altLang="zh-CN" sz="2400" dirty="0" err="1"/>
              <a:t>Smajor</a:t>
            </a:r>
            <a:endParaRPr lang="en-US" altLang="zh-CN" sz="2400" dirty="0"/>
          </a:p>
          <a:p>
            <a:pPr marL="0" eaLnBrk="1" hangingPunct="1">
              <a:buNone/>
            </a:pPr>
            <a:r>
              <a:rPr lang="en-US" altLang="zh-CN" sz="2400" dirty="0"/>
              <a:t>	FROM Student</a:t>
            </a:r>
            <a:endParaRPr lang="en-US" altLang="zh-CN" sz="2400" dirty="0"/>
          </a:p>
          <a:p>
            <a:pPr marL="0" eaLnBrk="1" hangingPunct="1">
              <a:buNone/>
            </a:pPr>
            <a:r>
              <a:rPr lang="en-US" altLang="zh-CN" sz="2400" dirty="0"/>
              <a:t>	WHERE </a:t>
            </a:r>
            <a:r>
              <a:rPr lang="en-US" altLang="zh-CN" sz="2400" dirty="0" err="1"/>
              <a:t>Smajor</a:t>
            </a:r>
            <a:r>
              <a:rPr lang="en-US" altLang="zh-CN" sz="2400" dirty="0"/>
              <a:t>='</a:t>
            </a:r>
            <a:r>
              <a:rPr lang="zh-CN" altLang="en-US" sz="2400" dirty="0"/>
              <a:t>信息管理与信息系统</a:t>
            </a:r>
            <a:r>
              <a:rPr lang="en-US" altLang="zh-CN" sz="2400" dirty="0"/>
              <a:t>’;</a:t>
            </a:r>
            <a:endParaRPr lang="en-US" altLang="zh-CN" sz="2400" dirty="0"/>
          </a:p>
          <a:p>
            <a:pPr marL="0" eaLnBrk="1" hangingPunct="1">
              <a:buNone/>
            </a:pPr>
            <a:endParaRPr lang="en-US" altLang="zh-CN" sz="2400" dirty="0"/>
          </a:p>
          <a:p>
            <a:pPr marL="0" eaLnBrk="1" hangingPunct="1">
              <a:buFont typeface="Wingdings" panose="05000000000000000000" pitchFamily="2" charset="2"/>
              <a:buChar char="n"/>
            </a:pPr>
            <a:r>
              <a:rPr lang="zh-CN" altLang="en-US" sz="2400" dirty="0"/>
              <a:t>省略视图</a:t>
            </a:r>
            <a:r>
              <a:rPr lang="en-US" altLang="zh-CN" sz="2400" dirty="0" err="1"/>
              <a:t>IS_Student</a:t>
            </a:r>
            <a:r>
              <a:rPr lang="zh-CN" altLang="en-US" sz="2400" dirty="0"/>
              <a:t>的列名，表示隐含由子查询中</a:t>
            </a:r>
            <a:r>
              <a:rPr lang="en-US" altLang="zh-CN" sz="2400" dirty="0"/>
              <a:t>SELECT</a:t>
            </a:r>
            <a:r>
              <a:rPr lang="zh-CN" altLang="en-US" sz="2400" dirty="0"/>
              <a:t>子句中的五个列</a:t>
            </a:r>
            <a:r>
              <a:rPr lang="zh-CN" altLang="en-US" sz="2400" dirty="0" smtClean="0"/>
              <a:t>名</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组成</a:t>
            </a:r>
            <a:r>
              <a:rPr lang="zh-CN" altLang="en-US" sz="2400" dirty="0"/>
              <a:t>。</a:t>
            </a:r>
            <a:endParaRPr lang="zh-CN" altLang="en-US" sz="2400" dirty="0"/>
          </a:p>
          <a:p>
            <a:pPr marL="0" eaLnBrk="1" hangingPunct="1">
              <a:buFont typeface="Wingdings" panose="05000000000000000000" pitchFamily="2" charset="2"/>
              <a:buChar char="n"/>
            </a:pPr>
            <a:r>
              <a:rPr lang="zh-CN" altLang="en-US" sz="2400" dirty="0"/>
              <a:t>关系数据库管理系统执行</a:t>
            </a:r>
            <a:r>
              <a:rPr lang="en-US" altLang="zh-CN" sz="2400" dirty="0"/>
              <a:t>CREATE VIEW</a:t>
            </a:r>
            <a:r>
              <a:rPr lang="zh-CN" altLang="en-US" sz="2400" dirty="0"/>
              <a:t>语句的结果只是把视图的定义存入</a:t>
            </a:r>
            <a:r>
              <a:rPr lang="zh-CN" altLang="en-US" sz="2400" dirty="0" smtClean="0"/>
              <a:t>数据</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字典</a:t>
            </a:r>
            <a:r>
              <a:rPr lang="zh-CN" altLang="en-US" sz="2400" dirty="0"/>
              <a:t>，并不执行其中的</a:t>
            </a:r>
            <a:r>
              <a:rPr lang="en-US" altLang="zh-CN" sz="2400" dirty="0"/>
              <a:t>SELECT</a:t>
            </a:r>
            <a:r>
              <a:rPr lang="zh-CN" altLang="en-US" sz="2400" dirty="0"/>
              <a:t>语句。</a:t>
            </a:r>
            <a:endParaRPr lang="en-US" altLang="zh-CN" sz="2400" dirty="0"/>
          </a:p>
          <a:p>
            <a:pPr marL="0" eaLnBrk="1" hangingPunct="1">
              <a:buFont typeface="Wingdings" panose="05000000000000000000" pitchFamily="2" charset="2"/>
              <a:buChar char="n"/>
            </a:pPr>
            <a:r>
              <a:rPr lang="zh-CN" altLang="en-US" sz="2400" dirty="0"/>
              <a:t>只有在对视图查询时，才按视图的定义从基本表中将数据查出。</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4765" y="-2698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124460" y="906145"/>
            <a:ext cx="11968480" cy="5444490"/>
          </a:xfrm>
          <a:solidFill>
            <a:schemeClr val="bg1"/>
          </a:solidFill>
        </p:spPr>
        <p:txBody>
          <a:bodyPr/>
          <a:lstStyle/>
          <a:p>
            <a:pPr marL="0" eaLnBrk="1" hangingPunct="1">
              <a:lnSpc>
                <a:spcPct val="120000"/>
              </a:lnSpc>
              <a:buSzTx/>
              <a:buNone/>
            </a:pPr>
            <a:r>
              <a:rPr lang="en-US" altLang="zh-CN" dirty="0"/>
              <a:t>[</a:t>
            </a:r>
            <a:r>
              <a:rPr lang="zh-CN" altLang="en-US" dirty="0"/>
              <a:t>例</a:t>
            </a:r>
            <a:r>
              <a:rPr lang="en-US" altLang="zh-CN" dirty="0"/>
              <a:t>3.87]</a:t>
            </a:r>
            <a:r>
              <a:rPr lang="zh-CN" altLang="en-US" dirty="0"/>
              <a:t> 建立信息管理与信息系统专业学生的视图，并要求进行插入、修改和删除操作时仍需保证该视图只有信息管理与信息系统专业的学生。</a:t>
            </a:r>
            <a:endParaRPr lang="en-US" altLang="zh-CN" dirty="0"/>
          </a:p>
          <a:p>
            <a:pPr marL="0" eaLnBrk="1" hangingPunct="1">
              <a:lnSpc>
                <a:spcPct val="120000"/>
              </a:lnSpc>
              <a:spcBef>
                <a:spcPct val="0"/>
              </a:spcBef>
              <a:buSzTx/>
              <a:buNone/>
            </a:pPr>
            <a:endParaRPr lang="en-US" altLang="zh-CN" dirty="0"/>
          </a:p>
          <a:p>
            <a:pPr marL="0" eaLnBrk="1" hangingPunct="1">
              <a:lnSpc>
                <a:spcPct val="120000"/>
              </a:lnSpc>
              <a:spcBef>
                <a:spcPct val="0"/>
              </a:spcBef>
              <a:buSzTx/>
              <a:buNone/>
            </a:pPr>
            <a:r>
              <a:rPr lang="en-US" altLang="zh-CN" dirty="0"/>
              <a:t>	CREATE VIEW </a:t>
            </a:r>
            <a:r>
              <a:rPr lang="en-US" altLang="zh-CN" dirty="0" err="1"/>
              <a:t>IS_Student</a:t>
            </a:r>
            <a:endParaRPr lang="en-US" altLang="zh-CN" dirty="0"/>
          </a:p>
          <a:p>
            <a:pPr marL="0" eaLnBrk="1" hangingPunct="1">
              <a:lnSpc>
                <a:spcPct val="120000"/>
              </a:lnSpc>
              <a:spcBef>
                <a:spcPct val="0"/>
              </a:spcBef>
              <a:buSzTx/>
              <a:buNone/>
            </a:pPr>
            <a:r>
              <a:rPr lang="en-US" altLang="zh-CN" dirty="0"/>
              <a:t>	AS</a:t>
            </a:r>
            <a:endParaRPr lang="en-US" altLang="zh-CN" dirty="0"/>
          </a:p>
          <a:p>
            <a:pPr marL="0" eaLnBrk="1" hangingPunct="1">
              <a:lnSpc>
                <a:spcPct val="120000"/>
              </a:lnSpc>
              <a:spcBef>
                <a:spcPct val="0"/>
              </a:spcBef>
              <a:buSzTx/>
              <a:buNone/>
            </a:pPr>
            <a:r>
              <a:rPr lang="en-US" altLang="zh-CN" dirty="0"/>
              <a:t>	SELECT </a:t>
            </a:r>
            <a:r>
              <a:rPr lang="en-US" altLang="zh-CN" dirty="0" err="1"/>
              <a:t>Sno,Sname,Ssex,Sbirthdate</a:t>
            </a:r>
            <a:r>
              <a:rPr lang="en-US" altLang="zh-CN" dirty="0"/>
              <a:t>, </a:t>
            </a:r>
            <a:r>
              <a:rPr lang="en-US" altLang="zh-CN" dirty="0" err="1"/>
              <a:t>Smajor</a:t>
            </a:r>
            <a:endParaRPr lang="en-US" altLang="zh-CN" dirty="0"/>
          </a:p>
          <a:p>
            <a:pPr marL="0" eaLnBrk="1" hangingPunct="1">
              <a:lnSpc>
                <a:spcPct val="120000"/>
              </a:lnSpc>
              <a:spcBef>
                <a:spcPct val="0"/>
              </a:spcBef>
              <a:buSzTx/>
              <a:buNone/>
            </a:pPr>
            <a:r>
              <a:rPr lang="en-US" altLang="zh-CN" dirty="0"/>
              <a:t>	FROM Student</a:t>
            </a:r>
            <a:endParaRPr lang="en-US" altLang="zh-CN" dirty="0"/>
          </a:p>
          <a:p>
            <a:pPr marL="0" eaLnBrk="1" hangingPunct="1">
              <a:lnSpc>
                <a:spcPct val="120000"/>
              </a:lnSpc>
              <a:spcBef>
                <a:spcPct val="0"/>
              </a:spcBef>
              <a:buSzTx/>
              <a:buNone/>
            </a:pPr>
            <a:r>
              <a:rPr lang="en-US" altLang="zh-CN" dirty="0"/>
              <a:t>	WHERE </a:t>
            </a:r>
            <a:r>
              <a:rPr lang="en-US" altLang="zh-CN" dirty="0" err="1"/>
              <a:t>Smajor</a:t>
            </a:r>
            <a:r>
              <a:rPr lang="en-US" altLang="zh-CN" dirty="0"/>
              <a:t>='</a:t>
            </a:r>
            <a:r>
              <a:rPr lang="zh-CN" altLang="en-US" dirty="0"/>
              <a:t>信息管理与信息系统</a:t>
            </a:r>
            <a:r>
              <a:rPr lang="en-US" altLang="zh-CN" dirty="0"/>
              <a:t>'</a:t>
            </a:r>
            <a:endParaRPr lang="en-US" altLang="zh-CN" dirty="0"/>
          </a:p>
          <a:p>
            <a:pPr marL="0" eaLnBrk="1" hangingPunct="1">
              <a:lnSpc>
                <a:spcPct val="120000"/>
              </a:lnSpc>
              <a:spcBef>
                <a:spcPct val="0"/>
              </a:spcBef>
              <a:buSzTx/>
              <a:buNone/>
            </a:pPr>
            <a:r>
              <a:rPr lang="en-US" altLang="zh-CN" dirty="0"/>
              <a:t>	WITH CHECK OPTION;</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49155" name="Rectangle 3"/>
          <p:cNvSpPr>
            <a:spLocks noGrp="1" noChangeArrowheads="1"/>
          </p:cNvSpPr>
          <p:nvPr>
            <p:ph type="body" idx="4294967295"/>
          </p:nvPr>
        </p:nvSpPr>
        <p:spPr>
          <a:xfrm>
            <a:off x="91440" y="833120"/>
            <a:ext cx="11965940" cy="5521960"/>
          </a:xfrm>
          <a:solidFill>
            <a:schemeClr val="bg1"/>
          </a:solidFill>
        </p:spPr>
        <p:txBody>
          <a:bodyPr>
            <a:noAutofit/>
          </a:bodyPr>
          <a:lstStyle/>
          <a:p>
            <a:pPr>
              <a:lnSpc>
                <a:spcPct val="150000"/>
              </a:lnSpc>
              <a:spcBef>
                <a:spcPct val="0"/>
              </a:spcBef>
            </a:pPr>
            <a:r>
              <a:rPr lang="zh-CN" altLang="en-US" sz="2400" dirty="0"/>
              <a:t>定义</a:t>
            </a:r>
            <a:r>
              <a:rPr lang="en-US" altLang="zh-CN" sz="2400" dirty="0" err="1"/>
              <a:t>IS_Student</a:t>
            </a:r>
            <a:r>
              <a:rPr lang="zh-CN" altLang="en-US" sz="2400" dirty="0"/>
              <a:t>视图时加了</a:t>
            </a:r>
            <a:r>
              <a:rPr lang="en-US" altLang="zh-CN" sz="2400" dirty="0"/>
              <a:t>WITH CHECK OPTION</a:t>
            </a:r>
            <a:r>
              <a:rPr lang="zh-CN" altLang="en-US" sz="2400" dirty="0"/>
              <a:t>子句，对该视图进行插入、修改和删除操作时，关系数据库管理系统会自动检查</a:t>
            </a:r>
            <a:r>
              <a:rPr lang="en-US" altLang="zh-CN" sz="2400" dirty="0" err="1"/>
              <a:t>Smajor</a:t>
            </a:r>
            <a:r>
              <a:rPr lang="en-US" altLang="zh-CN" sz="2400" dirty="0"/>
              <a:t>='</a:t>
            </a:r>
            <a:r>
              <a:rPr lang="zh-CN" altLang="en-US" sz="2400" dirty="0"/>
              <a:t>信息管理与信息系统</a:t>
            </a:r>
            <a:r>
              <a:rPr lang="en-US" altLang="zh-CN" sz="2400" dirty="0"/>
              <a:t>'</a:t>
            </a:r>
            <a:r>
              <a:rPr lang="zh-CN" altLang="en-US" sz="2400" dirty="0"/>
              <a:t>的条件。</a:t>
            </a:r>
            <a:endParaRPr lang="en-US" altLang="zh-CN" sz="2400" dirty="0"/>
          </a:p>
          <a:p>
            <a:pPr lvl="1" algn="just">
              <a:lnSpc>
                <a:spcPct val="150000"/>
              </a:lnSpc>
              <a:spcBef>
                <a:spcPct val="0"/>
              </a:spcBef>
            </a:pPr>
            <a:r>
              <a:rPr lang="en-US" altLang="zh-CN" sz="2400" dirty="0"/>
              <a:t>INSERT INTO </a:t>
            </a:r>
            <a:r>
              <a:rPr lang="en-US" altLang="zh-CN" sz="2400" dirty="0" err="1"/>
              <a:t>IS_Student</a:t>
            </a:r>
            <a:r>
              <a:rPr lang="en-US" altLang="zh-CN" sz="2400" dirty="0"/>
              <a:t> values ('20180010','</a:t>
            </a:r>
            <a:r>
              <a:rPr lang="zh-CN" altLang="zh-CN" sz="2400" dirty="0"/>
              <a:t>贾明</a:t>
            </a:r>
            <a:r>
              <a:rPr lang="en-US" altLang="zh-CN" sz="2400" dirty="0"/>
              <a:t>','</a:t>
            </a:r>
            <a:r>
              <a:rPr lang="zh-CN" altLang="zh-CN" sz="2400" dirty="0"/>
              <a:t>男</a:t>
            </a:r>
            <a:r>
              <a:rPr lang="en-US" altLang="zh-CN" sz="2400" dirty="0"/>
              <a:t>','2001-11-1','</a:t>
            </a:r>
            <a:r>
              <a:rPr lang="zh-CN" altLang="zh-CN" sz="2400" dirty="0"/>
              <a:t>信息管理与信息系统</a:t>
            </a:r>
            <a:r>
              <a:rPr lang="en-US" altLang="zh-CN" sz="2400" dirty="0"/>
              <a:t>');</a:t>
            </a:r>
            <a:r>
              <a:rPr lang="zh-CN" altLang="zh-CN" sz="2400" dirty="0">
                <a:solidFill>
                  <a:srgbClr val="FF00FF"/>
                </a:solidFill>
              </a:rPr>
              <a:t>插入成功</a:t>
            </a:r>
            <a:r>
              <a:rPr lang="zh-CN" altLang="zh-CN" sz="2400" dirty="0"/>
              <a:t>。</a:t>
            </a:r>
            <a:endParaRPr lang="zh-CN" altLang="zh-CN" sz="2400" dirty="0"/>
          </a:p>
          <a:p>
            <a:pPr lvl="1" algn="just">
              <a:lnSpc>
                <a:spcPct val="150000"/>
              </a:lnSpc>
              <a:spcBef>
                <a:spcPct val="0"/>
              </a:spcBef>
            </a:pPr>
            <a:r>
              <a:rPr lang="en-US" altLang="zh-CN" sz="2400" dirty="0"/>
              <a:t>INSERT INTO </a:t>
            </a:r>
            <a:r>
              <a:rPr lang="en-US" altLang="zh-CN" sz="2400" dirty="0" err="1"/>
              <a:t>IS_Student</a:t>
            </a:r>
            <a:r>
              <a:rPr lang="en-US" altLang="zh-CN" sz="2400" dirty="0"/>
              <a:t> values (‘20180011’,‘</a:t>
            </a:r>
            <a:r>
              <a:rPr lang="zh-CN" altLang="zh-CN" sz="2400" dirty="0"/>
              <a:t>王伟</a:t>
            </a:r>
            <a:r>
              <a:rPr lang="en-US" altLang="zh-CN" sz="2400" dirty="0"/>
              <a:t>’,‘</a:t>
            </a:r>
            <a:r>
              <a:rPr lang="zh-CN" altLang="zh-CN" sz="2400" dirty="0"/>
              <a:t>男</a:t>
            </a:r>
            <a:r>
              <a:rPr lang="en-US" altLang="zh-CN" sz="2400" dirty="0"/>
              <a:t>’,‘2003-11-1’,‘</a:t>
            </a:r>
            <a:r>
              <a:rPr lang="zh-CN" altLang="zh-CN" sz="2400" dirty="0"/>
              <a:t>计算机科学与技术</a:t>
            </a:r>
            <a:r>
              <a:rPr lang="en-US" altLang="zh-CN" sz="2400" dirty="0"/>
              <a:t>’);</a:t>
            </a:r>
            <a:r>
              <a:rPr lang="zh-CN" altLang="zh-CN" sz="2400" dirty="0">
                <a:solidFill>
                  <a:srgbClr val="FF00FF"/>
                </a:solidFill>
              </a:rPr>
              <a:t>插入失败</a:t>
            </a:r>
            <a:r>
              <a:rPr lang="zh-CN" altLang="en-US" sz="2400" dirty="0">
                <a:solidFill>
                  <a:srgbClr val="FF00FF"/>
                </a:solidFill>
              </a:rPr>
              <a:t>，</a:t>
            </a:r>
            <a:r>
              <a:rPr lang="zh-CN" altLang="zh-CN" sz="2400" dirty="0"/>
              <a:t>不符合</a:t>
            </a:r>
            <a:r>
              <a:rPr lang="en-US" altLang="zh-CN" sz="2400" dirty="0"/>
              <a:t>WITH CHECK OPTION</a:t>
            </a:r>
            <a:r>
              <a:rPr lang="zh-CN" altLang="zh-CN" sz="2400" dirty="0"/>
              <a:t>条件</a:t>
            </a:r>
            <a:endParaRPr lang="zh-CN" altLang="zh-CN" sz="2400" dirty="0"/>
          </a:p>
          <a:p>
            <a:pPr>
              <a:lnSpc>
                <a:spcPct val="150000"/>
              </a:lnSpc>
              <a:spcBef>
                <a:spcPct val="0"/>
              </a:spcBef>
            </a:pPr>
            <a:r>
              <a:rPr lang="zh-CN" altLang="en-US" sz="2400" dirty="0"/>
              <a:t>若一个视图是从单个基本表导出，并且只是去掉了基本表的某些行和某些列，但保留了主码，则称这类视图为</a:t>
            </a:r>
            <a:r>
              <a:rPr lang="zh-CN" altLang="en-US" sz="2400" dirty="0">
                <a:solidFill>
                  <a:srgbClr val="FF00FF"/>
                </a:solidFill>
              </a:rPr>
              <a:t>行列子集视图</a:t>
            </a:r>
            <a:r>
              <a:rPr lang="zh-CN" altLang="en-US" sz="2400" dirty="0"/>
              <a:t>。</a:t>
            </a:r>
            <a:endParaRPr lang="en-US" altLang="zh-CN" sz="2400" dirty="0"/>
          </a:p>
          <a:p>
            <a:pPr lvl="1">
              <a:lnSpc>
                <a:spcPct val="150000"/>
              </a:lnSpc>
              <a:spcBef>
                <a:spcPct val="0"/>
              </a:spcBef>
            </a:pPr>
            <a:r>
              <a:rPr lang="en-US" altLang="zh-CN" sz="2400" dirty="0" err="1"/>
              <a:t>IS_Student</a:t>
            </a:r>
            <a:r>
              <a:rPr lang="zh-CN" altLang="en-US" sz="2400" dirty="0"/>
              <a:t>视图就是一个行列子集视图。</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50179" name="Rectangle 3"/>
          <p:cNvSpPr>
            <a:spLocks noGrp="1" noChangeArrowheads="1"/>
          </p:cNvSpPr>
          <p:nvPr>
            <p:ph type="body" idx="4294967295"/>
          </p:nvPr>
        </p:nvSpPr>
        <p:spPr>
          <a:xfrm>
            <a:off x="69850" y="864235"/>
            <a:ext cx="11959590" cy="5485130"/>
          </a:xfrm>
          <a:solidFill>
            <a:schemeClr val="bg1"/>
          </a:solidFill>
        </p:spPr>
        <p:txBody>
          <a:bodyPr/>
          <a:lstStyle/>
          <a:p>
            <a:pPr eaLnBrk="1" hangingPunct="1">
              <a:lnSpc>
                <a:spcPct val="110000"/>
              </a:lnSpc>
              <a:buSzTx/>
            </a:pPr>
            <a:r>
              <a:rPr lang="zh-CN" altLang="en-US" dirty="0"/>
              <a:t>视图也可以建立在多个基本表上</a:t>
            </a:r>
            <a:endParaRPr lang="zh-CN" altLang="en-US" dirty="0"/>
          </a:p>
          <a:p>
            <a:pPr eaLnBrk="1" hangingPunct="1">
              <a:lnSpc>
                <a:spcPct val="110000"/>
              </a:lnSpc>
              <a:buSzTx/>
              <a:buFont typeface="Wingdings" panose="05000000000000000000" pitchFamily="2" charset="2"/>
              <a:buNone/>
            </a:pPr>
            <a:endParaRPr lang="zh-CN" altLang="en-US" dirty="0"/>
          </a:p>
          <a:p>
            <a:pPr eaLnBrk="1" hangingPunct="1">
              <a:lnSpc>
                <a:spcPct val="110000"/>
              </a:lnSpc>
              <a:buSzTx/>
              <a:buFont typeface="Wingdings" panose="05000000000000000000" pitchFamily="2" charset="2"/>
              <a:buNone/>
            </a:pPr>
            <a:r>
              <a:rPr lang="en-US" altLang="zh-CN" dirty="0"/>
              <a:t>[</a:t>
            </a:r>
            <a:r>
              <a:rPr lang="zh-CN" altLang="en-US" dirty="0"/>
              <a:t>例</a:t>
            </a:r>
            <a:r>
              <a:rPr lang="en-US" altLang="zh-CN" dirty="0"/>
              <a:t>3.88]</a:t>
            </a:r>
            <a:r>
              <a:rPr lang="zh-CN" altLang="en-US" dirty="0"/>
              <a:t> 建立信息管理与信息系统专业选修了</a:t>
            </a:r>
            <a:r>
              <a:rPr lang="en-US" altLang="zh-CN" dirty="0"/>
              <a:t>81001</a:t>
            </a:r>
            <a:r>
              <a:rPr lang="zh-CN" altLang="en-US" dirty="0"/>
              <a:t>号课程的学生的视图（包括学号、姓名、成绩属性）。</a:t>
            </a:r>
            <a:endParaRPr lang="en-US" altLang="zh-CN" dirty="0"/>
          </a:p>
          <a:p>
            <a:pPr eaLnBrk="1" hangingPunct="1">
              <a:lnSpc>
                <a:spcPct val="110000"/>
              </a:lnSpc>
              <a:buSzTx/>
              <a:buFont typeface="Wingdings" panose="05000000000000000000" pitchFamily="2" charset="2"/>
              <a:buNone/>
            </a:pPr>
            <a:r>
              <a:rPr lang="en-US" altLang="zh-CN" dirty="0"/>
              <a:t>	CREATE VIEW IS_C1(</a:t>
            </a:r>
            <a:r>
              <a:rPr lang="en-US" altLang="zh-CN" dirty="0" err="1"/>
              <a:t>Sno,Sname,Grade</a:t>
            </a:r>
            <a:r>
              <a:rPr lang="en-US" altLang="zh-CN" dirty="0"/>
              <a:t>)</a:t>
            </a:r>
            <a:endParaRPr lang="en-US" altLang="zh-CN" dirty="0"/>
          </a:p>
          <a:p>
            <a:pPr eaLnBrk="1" hangingPunct="1">
              <a:lnSpc>
                <a:spcPct val="110000"/>
              </a:lnSpc>
              <a:buSzTx/>
              <a:buFont typeface="Wingdings" panose="05000000000000000000" pitchFamily="2" charset="2"/>
              <a:buNone/>
            </a:pPr>
            <a:r>
              <a:rPr lang="en-US" altLang="zh-CN" dirty="0"/>
              <a:t>	AS</a:t>
            </a:r>
            <a:endParaRPr lang="en-US" altLang="zh-CN" dirty="0"/>
          </a:p>
          <a:p>
            <a:pPr eaLnBrk="1" hangingPunct="1">
              <a:lnSpc>
                <a:spcPct val="110000"/>
              </a:lnSpc>
              <a:buSzTx/>
              <a:buFont typeface="Wingdings" panose="05000000000000000000" pitchFamily="2" charset="2"/>
              <a:buNone/>
            </a:pPr>
            <a:r>
              <a:rPr lang="en-US" altLang="zh-CN" dirty="0"/>
              <a:t>	SELECT </a:t>
            </a:r>
            <a:r>
              <a:rPr lang="en-US" altLang="zh-CN" dirty="0" err="1"/>
              <a:t>Student.Sno,Sname,Grade</a:t>
            </a:r>
            <a:endParaRPr lang="en-US" altLang="zh-CN" dirty="0"/>
          </a:p>
          <a:p>
            <a:pPr eaLnBrk="1" hangingPunct="1">
              <a:lnSpc>
                <a:spcPct val="110000"/>
              </a:lnSpc>
              <a:buSzTx/>
              <a:buFont typeface="Wingdings" panose="05000000000000000000" pitchFamily="2" charset="2"/>
              <a:buNone/>
            </a:pPr>
            <a:r>
              <a:rPr lang="en-US" altLang="zh-CN" dirty="0"/>
              <a:t>	FROM </a:t>
            </a:r>
            <a:r>
              <a:rPr lang="en-US" altLang="zh-CN" dirty="0" err="1"/>
              <a:t>Student,SC</a:t>
            </a:r>
            <a:endParaRPr lang="en-US" altLang="zh-CN" dirty="0"/>
          </a:p>
          <a:p>
            <a:pPr eaLnBrk="1" hangingPunct="1">
              <a:lnSpc>
                <a:spcPct val="110000"/>
              </a:lnSpc>
              <a:buSzTx/>
              <a:buFont typeface="Wingdings" panose="05000000000000000000" pitchFamily="2" charset="2"/>
              <a:buNone/>
            </a:pPr>
            <a:r>
              <a:rPr lang="en-US" altLang="zh-CN" dirty="0"/>
              <a:t>	WHERE </a:t>
            </a:r>
            <a:r>
              <a:rPr lang="en-US" altLang="zh-CN" dirty="0" err="1"/>
              <a:t>Smajor</a:t>
            </a:r>
            <a:r>
              <a:rPr lang="en-US" altLang="zh-CN" dirty="0"/>
              <a:t>='</a:t>
            </a:r>
            <a:r>
              <a:rPr lang="zh-CN" altLang="en-US" dirty="0"/>
              <a:t>信息管理与信息系统</a:t>
            </a:r>
            <a:r>
              <a:rPr lang="en-US" altLang="zh-CN" dirty="0"/>
              <a:t>' AND</a:t>
            </a:r>
            <a:endParaRPr lang="en-US" altLang="zh-CN" dirty="0"/>
          </a:p>
          <a:p>
            <a:pPr eaLnBrk="1" hangingPunct="1">
              <a:lnSpc>
                <a:spcPct val="110000"/>
              </a:lnSpc>
              <a:buSzTx/>
              <a:buFont typeface="Wingdings" panose="05000000000000000000" pitchFamily="2" charset="2"/>
              <a:buNone/>
            </a:pPr>
            <a:r>
              <a:rPr lang="en-US" altLang="zh-CN" dirty="0"/>
              <a:t>	</a:t>
            </a:r>
            <a:r>
              <a:rPr lang="en-US" altLang="zh-CN" dirty="0" err="1"/>
              <a:t>Student.Sno</a:t>
            </a:r>
            <a:r>
              <a:rPr lang="en-US" altLang="zh-CN" dirty="0"/>
              <a:t>=</a:t>
            </a:r>
            <a:r>
              <a:rPr lang="en-US" altLang="zh-CN" dirty="0" err="1"/>
              <a:t>SC.Sno</a:t>
            </a:r>
            <a:r>
              <a:rPr lang="en-US" altLang="zh-CN" dirty="0"/>
              <a:t> AND </a:t>
            </a:r>
            <a:r>
              <a:rPr lang="en-US" altLang="zh-CN" dirty="0" err="1"/>
              <a:t>SC.Cno</a:t>
            </a:r>
            <a:r>
              <a:rPr lang="en-US" altLang="zh-CN" dirty="0"/>
              <a:t>='81001';</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698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51203" name="Rectangle 3"/>
          <p:cNvSpPr>
            <a:spLocks noGrp="1" noChangeArrowheads="1"/>
          </p:cNvSpPr>
          <p:nvPr>
            <p:ph type="body" idx="4294967295"/>
          </p:nvPr>
        </p:nvSpPr>
        <p:spPr>
          <a:xfrm>
            <a:off x="71755" y="864870"/>
            <a:ext cx="11965305" cy="5554345"/>
          </a:xfrm>
          <a:solidFill>
            <a:schemeClr val="bg1"/>
          </a:solidFill>
        </p:spPr>
        <p:txBody>
          <a:bodyPr/>
          <a:lstStyle/>
          <a:p>
            <a:pPr eaLnBrk="1" hangingPunct="1">
              <a:lnSpc>
                <a:spcPct val="130000"/>
              </a:lnSpc>
              <a:buSzTx/>
            </a:pPr>
            <a:r>
              <a:rPr lang="zh-CN" altLang="en-US" dirty="0"/>
              <a:t>视图也可以建立在一个或多个已定义好的视图上，或建立在基本表与视图上。</a:t>
            </a:r>
            <a:endParaRPr lang="zh-CN" altLang="en-US" dirty="0"/>
          </a:p>
          <a:p>
            <a:pPr eaLnBrk="1" hangingPunct="1">
              <a:lnSpc>
                <a:spcPct val="130000"/>
              </a:lnSpc>
              <a:buSzTx/>
              <a:buFont typeface="Wingdings" panose="05000000000000000000" pitchFamily="2" charset="2"/>
              <a:buNone/>
            </a:pPr>
            <a:r>
              <a:rPr lang="en-US" altLang="zh-CN" dirty="0"/>
              <a:t>[</a:t>
            </a:r>
            <a:r>
              <a:rPr lang="zh-CN" altLang="en-US" dirty="0"/>
              <a:t>例</a:t>
            </a:r>
            <a:r>
              <a:rPr lang="en-US" altLang="zh-CN" dirty="0"/>
              <a:t>3.89]</a:t>
            </a:r>
            <a:r>
              <a:rPr lang="zh-CN" altLang="en-US" dirty="0"/>
              <a:t> 建立信息管理与信息系统专业选修了</a:t>
            </a:r>
            <a:r>
              <a:rPr lang="en-US" altLang="zh-CN" dirty="0"/>
              <a:t>81001</a:t>
            </a:r>
            <a:r>
              <a:rPr lang="zh-CN" altLang="en-US" dirty="0"/>
              <a:t>号课程且成绩在</a:t>
            </a:r>
            <a:r>
              <a:rPr lang="en-US" altLang="zh-CN" dirty="0"/>
              <a:t>90</a:t>
            </a:r>
            <a:r>
              <a:rPr lang="zh-CN" altLang="en-US" dirty="0"/>
              <a:t>分以上的学生的视图（包括学号、姓名、成绩属性） 。</a:t>
            </a:r>
            <a:r>
              <a:rPr lang="en-US" altLang="zh-CN" dirty="0"/>
              <a:t>	</a:t>
            </a:r>
            <a:endParaRPr lang="en-US" altLang="zh-CN" dirty="0"/>
          </a:p>
          <a:p>
            <a:pPr eaLnBrk="1" hangingPunct="1">
              <a:lnSpc>
                <a:spcPct val="130000"/>
              </a:lnSpc>
              <a:spcBef>
                <a:spcPct val="0"/>
              </a:spcBef>
              <a:buSzTx/>
              <a:buFont typeface="Wingdings" panose="05000000000000000000" pitchFamily="2" charset="2"/>
              <a:buNone/>
            </a:pPr>
            <a:r>
              <a:rPr lang="en-US" altLang="zh-CN" dirty="0"/>
              <a:t>	CREATE VIEW IS_C2</a:t>
            </a:r>
            <a:endParaRPr lang="en-US" altLang="zh-CN" dirty="0"/>
          </a:p>
          <a:p>
            <a:pPr eaLnBrk="1" hangingPunct="1">
              <a:lnSpc>
                <a:spcPct val="130000"/>
              </a:lnSpc>
              <a:spcBef>
                <a:spcPct val="0"/>
              </a:spcBef>
              <a:buSzTx/>
              <a:buFont typeface="Wingdings" panose="05000000000000000000" pitchFamily="2" charset="2"/>
              <a:buNone/>
            </a:pPr>
            <a:r>
              <a:rPr lang="en-US" altLang="zh-CN" dirty="0"/>
              <a:t>	AS</a:t>
            </a:r>
            <a:endParaRPr lang="en-US" altLang="zh-CN" dirty="0"/>
          </a:p>
          <a:p>
            <a:pPr eaLnBrk="1" hangingPunct="1">
              <a:lnSpc>
                <a:spcPct val="130000"/>
              </a:lnSpc>
              <a:spcBef>
                <a:spcPct val="0"/>
              </a:spcBef>
              <a:buSzTx/>
              <a:buFont typeface="Wingdings" panose="05000000000000000000" pitchFamily="2" charset="2"/>
              <a:buNone/>
            </a:pPr>
            <a:r>
              <a:rPr lang="en-US" altLang="zh-CN" dirty="0"/>
              <a:t>	SELECT </a:t>
            </a:r>
            <a:r>
              <a:rPr lang="en-US" altLang="zh-CN" dirty="0" err="1"/>
              <a:t>Sno,Sname,Grade</a:t>
            </a:r>
            <a:endParaRPr lang="en-US" altLang="zh-CN" dirty="0"/>
          </a:p>
          <a:p>
            <a:pPr eaLnBrk="1" hangingPunct="1">
              <a:lnSpc>
                <a:spcPct val="130000"/>
              </a:lnSpc>
              <a:spcBef>
                <a:spcPct val="0"/>
              </a:spcBef>
              <a:buSzTx/>
              <a:buFont typeface="Wingdings" panose="05000000000000000000" pitchFamily="2" charset="2"/>
              <a:buNone/>
            </a:pPr>
            <a:r>
              <a:rPr lang="en-US" altLang="zh-CN" dirty="0"/>
              <a:t>	FROM  IS_C1</a:t>
            </a:r>
            <a:endParaRPr lang="en-US" altLang="zh-CN" dirty="0"/>
          </a:p>
          <a:p>
            <a:pPr eaLnBrk="1" hangingPunct="1">
              <a:lnSpc>
                <a:spcPct val="130000"/>
              </a:lnSpc>
              <a:spcBef>
                <a:spcPct val="0"/>
              </a:spcBef>
              <a:buSzTx/>
              <a:buFont typeface="Wingdings" panose="05000000000000000000" pitchFamily="2" charset="2"/>
              <a:buNone/>
            </a:pPr>
            <a:r>
              <a:rPr lang="en-US" altLang="zh-CN" dirty="0"/>
              <a:t>	WHERE Grade&gt;=90;</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2698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52227" name="Rectangle 3"/>
          <p:cNvSpPr>
            <a:spLocks noGrp="1" noChangeArrowheads="1"/>
          </p:cNvSpPr>
          <p:nvPr>
            <p:ph type="body" idx="4294967295"/>
          </p:nvPr>
        </p:nvSpPr>
        <p:spPr>
          <a:xfrm>
            <a:off x="71755" y="901700"/>
            <a:ext cx="12004040" cy="5483860"/>
          </a:xfrm>
          <a:solidFill>
            <a:schemeClr val="bg1"/>
          </a:solidFill>
        </p:spPr>
        <p:txBody>
          <a:bodyPr/>
          <a:lstStyle/>
          <a:p>
            <a:pPr eaLnBrk="1" hangingPunct="1">
              <a:buSzTx/>
            </a:pPr>
            <a:r>
              <a:rPr lang="zh-CN" altLang="en-US" sz="3200" dirty="0"/>
              <a:t>带表达式的视图</a:t>
            </a:r>
            <a:endParaRPr lang="zh-CN" altLang="en-US" sz="3200" dirty="0"/>
          </a:p>
          <a:p>
            <a:pPr eaLnBrk="1" hangingPunct="1">
              <a:buSzTx/>
            </a:pPr>
            <a:endParaRPr lang="zh-CN" altLang="en-US" sz="3200" dirty="0"/>
          </a:p>
          <a:p>
            <a:pPr eaLnBrk="1" hangingPunct="1">
              <a:buSzTx/>
              <a:buFont typeface="Wingdings" panose="05000000000000000000" pitchFamily="2" charset="2"/>
              <a:buNone/>
            </a:pPr>
            <a:r>
              <a:rPr lang="en-US" altLang="zh-CN" sz="3200" dirty="0"/>
              <a:t>[</a:t>
            </a:r>
            <a:r>
              <a:rPr lang="zh-CN" altLang="en-US" sz="3200" dirty="0"/>
              <a:t>例</a:t>
            </a:r>
            <a:r>
              <a:rPr lang="en-US" altLang="zh-CN" sz="3200" dirty="0"/>
              <a:t>3.90]</a:t>
            </a:r>
            <a:r>
              <a:rPr lang="zh-CN" altLang="en-US" sz="3200" dirty="0"/>
              <a:t>将学生的学号、姓名、年龄定义为一个视图。</a:t>
            </a:r>
            <a:endParaRPr lang="en-US" altLang="zh-CN" sz="3200" dirty="0"/>
          </a:p>
          <a:p>
            <a:pPr eaLnBrk="1" hangingPunct="1">
              <a:buSzTx/>
              <a:buFont typeface="Wingdings" panose="05000000000000000000" pitchFamily="2" charset="2"/>
              <a:buNone/>
            </a:pPr>
            <a:endParaRPr lang="en-US" altLang="zh-CN" sz="3200" dirty="0"/>
          </a:p>
          <a:p>
            <a:pPr eaLnBrk="1" hangingPunct="1">
              <a:buSzTx/>
              <a:buFont typeface="Wingdings" panose="05000000000000000000" pitchFamily="2" charset="2"/>
              <a:buNone/>
            </a:pPr>
            <a:r>
              <a:rPr lang="en-US" altLang="zh-CN" sz="3200" dirty="0"/>
              <a:t>		CREATE VIEW S_AGE(</a:t>
            </a:r>
            <a:r>
              <a:rPr lang="en-US" altLang="zh-CN" sz="3200" dirty="0" err="1"/>
              <a:t>Sno,Sname,Sage</a:t>
            </a:r>
            <a:r>
              <a:rPr lang="en-US" altLang="zh-CN" sz="3200" dirty="0"/>
              <a:t>)</a:t>
            </a:r>
            <a:endParaRPr lang="en-US" altLang="zh-CN" sz="3200" dirty="0"/>
          </a:p>
          <a:p>
            <a:pPr eaLnBrk="1" hangingPunct="1">
              <a:buSzTx/>
              <a:buFont typeface="Wingdings" panose="05000000000000000000" pitchFamily="2" charset="2"/>
              <a:buNone/>
            </a:pPr>
            <a:r>
              <a:rPr lang="en-US" altLang="zh-CN" sz="3200" dirty="0"/>
              <a:t>		AS</a:t>
            </a:r>
            <a:endParaRPr lang="en-US" altLang="zh-CN" sz="3200" dirty="0"/>
          </a:p>
          <a:p>
            <a:pPr eaLnBrk="1" hangingPunct="1">
              <a:buSzTx/>
              <a:buFont typeface="Wingdings" panose="05000000000000000000" pitchFamily="2" charset="2"/>
              <a:buNone/>
            </a:pPr>
            <a:r>
              <a:rPr lang="en-US" altLang="zh-CN" sz="3200" dirty="0"/>
              <a:t>		SELECT </a:t>
            </a:r>
            <a:r>
              <a:rPr lang="en-US" altLang="zh-CN" sz="3200" dirty="0" err="1"/>
              <a:t>Sno,Sname</a:t>
            </a:r>
            <a:r>
              <a:rPr lang="en-US" altLang="zh-CN" sz="3200" dirty="0"/>
              <a:t>,(extract(year from </a:t>
            </a:r>
            <a:r>
              <a:rPr lang="en-US" altLang="zh-CN" sz="3200" dirty="0" err="1"/>
              <a:t>current_date</a:t>
            </a:r>
            <a:r>
              <a:rPr lang="en-US" altLang="zh-CN" sz="3200" dirty="0"/>
              <a:t>)-extract(year from </a:t>
            </a:r>
            <a:r>
              <a:rPr lang="en-US" altLang="zh-CN" sz="3200" dirty="0" err="1"/>
              <a:t>Sbirthdate</a:t>
            </a:r>
            <a:r>
              <a:rPr lang="en-US" altLang="zh-CN" sz="3200" dirty="0"/>
              <a:t>) )</a:t>
            </a:r>
            <a:endParaRPr lang="en-US" altLang="zh-CN" sz="3200" dirty="0"/>
          </a:p>
          <a:p>
            <a:pPr eaLnBrk="1" hangingPunct="1">
              <a:buSzTx/>
              <a:buFont typeface="Wingdings" panose="05000000000000000000" pitchFamily="2" charset="2"/>
              <a:buNone/>
            </a:pPr>
            <a:r>
              <a:rPr lang="en-US" altLang="zh-CN" sz="3200" dirty="0"/>
              <a:t>		FROM Student; </a:t>
            </a:r>
            <a:endParaRPr lang="en-US" altLang="zh-CN" sz="3200" dirty="0"/>
          </a:p>
          <a:p>
            <a:pPr eaLnBrk="1" hangingPunct="1">
              <a:lnSpc>
                <a:spcPct val="150000"/>
              </a:lnSpc>
              <a:buSzTx/>
              <a:buFont typeface="Wingdings" panose="05000000000000000000" pitchFamily="2" charset="2"/>
              <a:buNone/>
            </a:pPr>
            <a:endParaRPr lang="en-US" altLang="zh-CN"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建立视图（续）</a:t>
            </a:r>
            <a:endParaRPr lang="zh-CN" altLang="en-US" sz="3600">
              <a:solidFill>
                <a:schemeClr val="accent6"/>
              </a:solidFill>
            </a:endParaRPr>
          </a:p>
        </p:txBody>
      </p:sp>
      <p:sp>
        <p:nvSpPr>
          <p:cNvPr id="53251" name="Rectangle 3"/>
          <p:cNvSpPr>
            <a:spLocks noGrp="1" noChangeArrowheads="1"/>
          </p:cNvSpPr>
          <p:nvPr>
            <p:ph type="body" idx="4294967295"/>
          </p:nvPr>
        </p:nvSpPr>
        <p:spPr>
          <a:xfrm>
            <a:off x="80645" y="838835"/>
            <a:ext cx="11983720" cy="5579110"/>
          </a:xfrm>
          <a:solidFill>
            <a:schemeClr val="bg1"/>
          </a:solidFill>
        </p:spPr>
        <p:txBody>
          <a:bodyPr/>
          <a:lstStyle/>
          <a:p>
            <a:pPr eaLnBrk="1" hangingPunct="1"/>
            <a:r>
              <a:rPr lang="zh-CN" altLang="en-US" sz="3200" dirty="0"/>
              <a:t>分组视图</a:t>
            </a:r>
            <a:endParaRPr lang="zh-CN" altLang="en-US" sz="3200" dirty="0"/>
          </a:p>
          <a:p>
            <a:pPr eaLnBrk="1" hangingPunct="1"/>
            <a:endParaRPr lang="zh-CN" altLang="en-US" sz="3200" dirty="0"/>
          </a:p>
          <a:p>
            <a:pPr eaLnBrk="1" hangingPunct="1">
              <a:buFont typeface="Wingdings" panose="05000000000000000000" pitchFamily="2" charset="2"/>
              <a:buNone/>
            </a:pPr>
            <a:r>
              <a:rPr lang="en-US" altLang="zh-CN" sz="3200" dirty="0"/>
              <a:t>[</a:t>
            </a:r>
            <a:r>
              <a:rPr lang="zh-CN" altLang="en-US" sz="3200" dirty="0"/>
              <a:t>例</a:t>
            </a:r>
            <a:r>
              <a:rPr lang="en-US" altLang="zh-CN" sz="3200" dirty="0"/>
              <a:t>3.91]</a:t>
            </a:r>
            <a:r>
              <a:rPr lang="zh-CN" altLang="en-US" sz="3200" dirty="0"/>
              <a:t> 将学生的学号及平均成绩定义为一个视图。</a:t>
            </a:r>
            <a:endParaRPr lang="en-US" altLang="zh-CN" sz="3200" dirty="0"/>
          </a:p>
          <a:p>
            <a:pPr eaLnBrk="1" hangingPunct="1">
              <a:buFont typeface="Wingdings" panose="05000000000000000000" pitchFamily="2" charset="2"/>
              <a:buNone/>
            </a:pPr>
            <a:endParaRPr lang="zh-CN" altLang="en-US" sz="3200" dirty="0"/>
          </a:p>
          <a:p>
            <a:pPr eaLnBrk="1" hangingPunct="1">
              <a:buFont typeface="Wingdings" panose="05000000000000000000" pitchFamily="2" charset="2"/>
              <a:buNone/>
            </a:pPr>
            <a:r>
              <a:rPr lang="en-US" altLang="zh-CN" sz="3200" dirty="0"/>
              <a:t>		CREATE VIEW </a:t>
            </a:r>
            <a:r>
              <a:rPr lang="en-US" altLang="zh-CN" sz="3200" dirty="0" err="1"/>
              <a:t>S_GradeAVG</a:t>
            </a:r>
            <a:r>
              <a:rPr lang="en-US" altLang="zh-CN" sz="3200" dirty="0"/>
              <a:t>(</a:t>
            </a:r>
            <a:r>
              <a:rPr lang="en-US" altLang="zh-CN" sz="3200" dirty="0" err="1"/>
              <a:t>Sno,Gavg</a:t>
            </a:r>
            <a:r>
              <a:rPr lang="en-US" altLang="zh-CN" sz="3200" dirty="0"/>
              <a:t>)</a:t>
            </a:r>
            <a:endParaRPr lang="en-US" altLang="zh-CN" sz="3200" dirty="0"/>
          </a:p>
          <a:p>
            <a:pPr eaLnBrk="1" hangingPunct="1">
              <a:buFont typeface="Wingdings" panose="05000000000000000000" pitchFamily="2" charset="2"/>
              <a:buNone/>
            </a:pPr>
            <a:r>
              <a:rPr lang="en-US" altLang="zh-CN" sz="3200" dirty="0"/>
              <a:t>		AS</a:t>
            </a:r>
            <a:endParaRPr lang="en-US" altLang="zh-CN" sz="3200" dirty="0"/>
          </a:p>
          <a:p>
            <a:pPr eaLnBrk="1" hangingPunct="1">
              <a:buFont typeface="Wingdings" panose="05000000000000000000" pitchFamily="2" charset="2"/>
              <a:buNone/>
            </a:pPr>
            <a:r>
              <a:rPr lang="en-US" altLang="zh-CN" sz="3200" dirty="0"/>
              <a:t>		SELECT </a:t>
            </a:r>
            <a:r>
              <a:rPr lang="en-US" altLang="zh-CN" sz="3200" dirty="0" err="1"/>
              <a:t>Sno,AVG</a:t>
            </a:r>
            <a:r>
              <a:rPr lang="en-US" altLang="zh-CN" sz="3200" dirty="0"/>
              <a:t>(Grade)</a:t>
            </a:r>
            <a:endParaRPr lang="en-US" altLang="zh-CN" sz="3200" dirty="0"/>
          </a:p>
          <a:p>
            <a:pPr eaLnBrk="1" hangingPunct="1">
              <a:buFont typeface="Wingdings" panose="05000000000000000000" pitchFamily="2" charset="2"/>
              <a:buNone/>
            </a:pPr>
            <a:r>
              <a:rPr lang="en-US" altLang="zh-CN" sz="3200" dirty="0"/>
              <a:t>		FROM SC</a:t>
            </a:r>
            <a:endParaRPr lang="en-US" altLang="zh-CN" sz="3200" dirty="0"/>
          </a:p>
          <a:p>
            <a:pPr eaLnBrk="1" hangingPunct="1">
              <a:buFont typeface="Wingdings" panose="05000000000000000000" pitchFamily="2" charset="2"/>
              <a:buNone/>
            </a:pPr>
            <a:r>
              <a:rPr lang="en-US" altLang="zh-CN" sz="3200" dirty="0"/>
              <a:t>		GROUP BY </a:t>
            </a:r>
            <a:r>
              <a:rPr lang="en-US" altLang="zh-CN" sz="3200" dirty="0" err="1"/>
              <a:t>Sno</a:t>
            </a:r>
            <a:r>
              <a:rPr lang="en-US" altLang="zh-CN" sz="3200" dirty="0"/>
              <a:t>;</a:t>
            </a:r>
            <a:endParaRPr lang="en-US" altLang="zh-C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插入一个元组（续）</a:t>
            </a:r>
            <a:endParaRPr lang="zh-CN" altLang="en-US" sz="3600" dirty="0">
              <a:solidFill>
                <a:schemeClr val="accent6"/>
              </a:solidFill>
            </a:endParaRPr>
          </a:p>
        </p:txBody>
      </p:sp>
      <p:sp>
        <p:nvSpPr>
          <p:cNvPr id="8195" name="Rectangle 3"/>
          <p:cNvSpPr>
            <a:spLocks noGrp="1" noChangeArrowheads="1"/>
          </p:cNvSpPr>
          <p:nvPr>
            <p:ph type="body" idx="4294967295"/>
          </p:nvPr>
        </p:nvSpPr>
        <p:spPr>
          <a:xfrm>
            <a:off x="5715" y="840740"/>
            <a:ext cx="12151995" cy="5574665"/>
          </a:xfrm>
          <a:solidFill>
            <a:schemeClr val="bg1"/>
          </a:solidFill>
        </p:spPr>
        <p:txBody>
          <a:bodyPr/>
          <a:lstStyle/>
          <a:p>
            <a:pPr eaLnBrk="1" hangingPunct="1">
              <a:lnSpc>
                <a:spcPct val="120000"/>
              </a:lnSpc>
            </a:pPr>
            <a:r>
              <a:rPr lang="en-US" altLang="zh-CN" sz="2800" dirty="0"/>
              <a:t> INTO</a:t>
            </a:r>
            <a:r>
              <a:rPr lang="zh-CN" altLang="en-US" sz="2800" dirty="0"/>
              <a:t>子句</a:t>
            </a:r>
            <a:endParaRPr lang="zh-CN" altLang="en-US" sz="2800" dirty="0"/>
          </a:p>
          <a:p>
            <a:pPr lvl="1">
              <a:lnSpc>
                <a:spcPct val="120000"/>
              </a:lnSpc>
            </a:pPr>
            <a:r>
              <a:rPr lang="zh-CN" altLang="zh-CN" sz="2800" dirty="0"/>
              <a:t>没有指明任何属性列名，新插入的元组必须在每个属性列上均有指定值</a:t>
            </a:r>
            <a:endParaRPr lang="en-US" altLang="zh-CN" sz="2800" dirty="0"/>
          </a:p>
          <a:p>
            <a:pPr lvl="1">
              <a:lnSpc>
                <a:spcPct val="120000"/>
              </a:lnSpc>
            </a:pPr>
            <a:r>
              <a:rPr lang="zh-CN" altLang="zh-CN" sz="2800" dirty="0"/>
              <a:t>没有出现的属性列，新元组在这些列上将取空值</a:t>
            </a:r>
            <a:endParaRPr lang="en-US" altLang="zh-CN" sz="2800" dirty="0"/>
          </a:p>
          <a:p>
            <a:pPr lvl="1">
              <a:lnSpc>
                <a:spcPct val="120000"/>
              </a:lnSpc>
            </a:pPr>
            <a:r>
              <a:rPr lang="zh-CN" altLang="zh-CN" sz="2800" dirty="0"/>
              <a:t>定义表时指定了相应属性列的缺省值，新元组在这些列上将取缺省值</a:t>
            </a:r>
            <a:endParaRPr lang="en-US" altLang="zh-CN" sz="2800" dirty="0"/>
          </a:p>
          <a:p>
            <a:pPr lvl="1">
              <a:lnSpc>
                <a:spcPct val="120000"/>
              </a:lnSpc>
            </a:pPr>
            <a:r>
              <a:rPr lang="zh-CN" altLang="zh-CN" sz="2800" dirty="0"/>
              <a:t>在表定义时说明了</a:t>
            </a:r>
            <a:r>
              <a:rPr lang="en-US" altLang="zh-CN" sz="2800" dirty="0"/>
              <a:t>NOT NULL</a:t>
            </a:r>
            <a:r>
              <a:rPr lang="zh-CN" altLang="zh-CN" sz="2800" dirty="0"/>
              <a:t>的属性列不能取空值</a:t>
            </a:r>
            <a:endParaRPr lang="zh-CN" alt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26988"/>
            <a:ext cx="10972800" cy="1131888"/>
          </a:xfrm>
        </p:spPr>
        <p:txBody>
          <a:bodyPr/>
          <a:lstStyle/>
          <a:p>
            <a:pPr eaLnBrk="1" hangingPunct="1"/>
            <a:r>
              <a:rPr lang="en-US" altLang="zh-CN" sz="3600">
                <a:solidFill>
                  <a:schemeClr val="accent6"/>
                </a:solidFill>
              </a:rPr>
              <a:t> </a:t>
            </a:r>
            <a:r>
              <a:rPr lang="zh-CN" altLang="en-US" sz="3600">
                <a:solidFill>
                  <a:schemeClr val="accent6"/>
                </a:solidFill>
              </a:rPr>
              <a:t>建立视图（续）</a:t>
            </a:r>
            <a:endParaRPr lang="zh-CN" altLang="en-US" sz="3600">
              <a:solidFill>
                <a:schemeClr val="accent6"/>
              </a:solidFill>
            </a:endParaRPr>
          </a:p>
        </p:txBody>
      </p:sp>
      <p:sp>
        <p:nvSpPr>
          <p:cNvPr id="54275" name="Rectangle 3"/>
          <p:cNvSpPr>
            <a:spLocks noGrp="1" noChangeArrowheads="1"/>
          </p:cNvSpPr>
          <p:nvPr>
            <p:ph type="body" idx="4294967295"/>
          </p:nvPr>
        </p:nvSpPr>
        <p:spPr>
          <a:xfrm>
            <a:off x="71120" y="855345"/>
            <a:ext cx="11946255" cy="5532755"/>
          </a:xfrm>
          <a:solidFill>
            <a:schemeClr val="bg1"/>
          </a:solidFill>
        </p:spPr>
        <p:txBody>
          <a:bodyPr/>
          <a:lstStyle/>
          <a:p>
            <a:pPr algn="just" eaLnBrk="1" hangingPunct="1">
              <a:lnSpc>
                <a:spcPct val="120000"/>
              </a:lnSpc>
              <a:buFont typeface="Wingdings" panose="05000000000000000000" pitchFamily="2" charset="2"/>
              <a:buNone/>
            </a:pPr>
            <a:r>
              <a:rPr lang="en-US" altLang="zh-CN" sz="2800" dirty="0"/>
              <a:t>[</a:t>
            </a:r>
            <a:r>
              <a:rPr lang="zh-CN" altLang="en-US" sz="2800" dirty="0"/>
              <a:t>例</a:t>
            </a:r>
            <a:r>
              <a:rPr lang="en-US" altLang="zh-CN" sz="2800" dirty="0"/>
              <a:t>3.92]</a:t>
            </a:r>
            <a:r>
              <a:rPr lang="zh-CN" altLang="en-US" sz="2800" dirty="0"/>
              <a:t> 将</a:t>
            </a:r>
            <a:r>
              <a:rPr lang="en-US" altLang="zh-CN" sz="2800" dirty="0"/>
              <a:t>Student</a:t>
            </a:r>
            <a:r>
              <a:rPr lang="zh-CN" altLang="en-US" sz="2800" dirty="0"/>
              <a:t>表中所有女生记录定义为一个视图。</a:t>
            </a:r>
            <a:endParaRPr lang="zh-CN" altLang="en-US" sz="2800" dirty="0"/>
          </a:p>
          <a:p>
            <a:pPr algn="just" eaLnBrk="1" hangingPunct="1">
              <a:lnSpc>
                <a:spcPct val="120000"/>
              </a:lnSpc>
              <a:buFont typeface="Wingdings" panose="05000000000000000000" pitchFamily="2" charset="2"/>
              <a:buNone/>
            </a:pPr>
            <a:r>
              <a:rPr lang="en-US" altLang="zh-CN" sz="2800" dirty="0"/>
              <a:t>	CREATE VIEW </a:t>
            </a:r>
            <a:r>
              <a:rPr lang="en-US" altLang="zh-CN" sz="2800" dirty="0" err="1"/>
              <a:t>F_Student</a:t>
            </a:r>
            <a:r>
              <a:rPr lang="en-US" altLang="zh-CN" sz="2800" dirty="0"/>
              <a:t>(</a:t>
            </a:r>
            <a:r>
              <a:rPr lang="en-US" altLang="zh-CN" sz="2800" dirty="0" err="1"/>
              <a:t>Fsno,Fname,Fsex,Fbirthdate,Fmajor</a:t>
            </a:r>
            <a:r>
              <a:rPr lang="en-US" altLang="zh-CN" sz="2800" dirty="0"/>
              <a:t>)</a:t>
            </a:r>
            <a:endParaRPr lang="en-US" altLang="zh-CN" sz="2800" dirty="0"/>
          </a:p>
          <a:p>
            <a:pPr algn="just" eaLnBrk="1" hangingPunct="1">
              <a:lnSpc>
                <a:spcPct val="120000"/>
              </a:lnSpc>
              <a:buFont typeface="Wingdings" panose="05000000000000000000" pitchFamily="2" charset="2"/>
              <a:buNone/>
            </a:pPr>
            <a:r>
              <a:rPr lang="en-US" altLang="zh-CN" sz="2800" dirty="0"/>
              <a:t>	AS</a:t>
            </a:r>
            <a:endParaRPr lang="en-US" altLang="zh-CN" sz="2800" dirty="0"/>
          </a:p>
          <a:p>
            <a:pPr algn="just" eaLnBrk="1" hangingPunct="1">
              <a:lnSpc>
                <a:spcPct val="120000"/>
              </a:lnSpc>
              <a:buFont typeface="Wingdings" panose="05000000000000000000" pitchFamily="2" charset="2"/>
              <a:buNone/>
            </a:pPr>
            <a:r>
              <a:rPr lang="en-US" altLang="zh-CN" sz="2800" dirty="0"/>
              <a:t>	SELECT *</a:t>
            </a:r>
            <a:endParaRPr lang="en-US" altLang="zh-CN" sz="2800" dirty="0"/>
          </a:p>
          <a:p>
            <a:pPr algn="just" eaLnBrk="1" hangingPunct="1">
              <a:lnSpc>
                <a:spcPct val="120000"/>
              </a:lnSpc>
              <a:buFont typeface="Wingdings" panose="05000000000000000000" pitchFamily="2" charset="2"/>
              <a:buNone/>
            </a:pPr>
            <a:r>
              <a:rPr lang="en-US" altLang="zh-CN" sz="2800" dirty="0"/>
              <a:t>	FROM Student</a:t>
            </a:r>
            <a:endParaRPr lang="en-US" altLang="zh-CN" sz="2800" dirty="0"/>
          </a:p>
          <a:p>
            <a:pPr algn="just" eaLnBrk="1" hangingPunct="1">
              <a:lnSpc>
                <a:spcPct val="120000"/>
              </a:lnSpc>
              <a:buFont typeface="Wingdings" panose="05000000000000000000" pitchFamily="2" charset="2"/>
              <a:buNone/>
            </a:pPr>
            <a:r>
              <a:rPr lang="en-US" altLang="zh-CN" sz="2800" dirty="0"/>
              <a:t>	WHERE </a:t>
            </a:r>
            <a:r>
              <a:rPr lang="en-US" altLang="zh-CN" sz="2800" dirty="0" err="1"/>
              <a:t>Ssex</a:t>
            </a:r>
            <a:r>
              <a:rPr lang="en-US" altLang="zh-CN" sz="2800" dirty="0"/>
              <a:t>='</a:t>
            </a:r>
            <a:r>
              <a:rPr lang="zh-CN" altLang="en-US" sz="2800" dirty="0"/>
              <a:t>女</a:t>
            </a:r>
            <a:r>
              <a:rPr lang="en-US" altLang="zh-CN" sz="2800" dirty="0"/>
              <a:t>';</a:t>
            </a:r>
            <a:endParaRPr lang="en-US" altLang="zh-CN" sz="2800" dirty="0"/>
          </a:p>
          <a:p>
            <a:pPr lvl="1" algn="just" eaLnBrk="1" hangingPunct="1">
              <a:lnSpc>
                <a:spcPct val="150000"/>
              </a:lnSpc>
            </a:pPr>
            <a:r>
              <a:rPr lang="zh-CN" altLang="en-US" sz="2800" dirty="0"/>
              <a:t>缺点：</a:t>
            </a:r>
            <a:endParaRPr lang="zh-CN" altLang="en-US" sz="2800" dirty="0"/>
          </a:p>
          <a:p>
            <a:pPr lvl="2" eaLnBrk="1" hangingPunct="1">
              <a:lnSpc>
                <a:spcPct val="150000"/>
              </a:lnSpc>
              <a:buFont typeface="Wingdings" panose="05000000000000000000" pitchFamily="2" charset="2"/>
              <a:buChar char="l"/>
            </a:pPr>
            <a:r>
              <a:rPr lang="zh-CN" altLang="en-US" sz="2800" dirty="0"/>
              <a:t>修改基表</a:t>
            </a:r>
            <a:r>
              <a:rPr lang="en-US" altLang="zh-CN" sz="2800" dirty="0"/>
              <a:t>Student</a:t>
            </a:r>
            <a:r>
              <a:rPr lang="zh-CN" altLang="en-US" sz="2800" dirty="0"/>
              <a:t>的结构后，</a:t>
            </a:r>
            <a:r>
              <a:rPr lang="en-US" altLang="zh-CN" sz="2800" dirty="0"/>
              <a:t>Student</a:t>
            </a:r>
            <a:r>
              <a:rPr lang="zh-CN" altLang="en-US" sz="2800" dirty="0"/>
              <a:t>表与</a:t>
            </a:r>
            <a:r>
              <a:rPr lang="en-US" altLang="zh-CN" sz="2800" dirty="0" err="1"/>
              <a:t>F_Student</a:t>
            </a:r>
            <a:r>
              <a:rPr lang="zh-CN" altLang="en-US" sz="2800" dirty="0"/>
              <a:t>视图的映象关系被破坏，导致该视图不能正确工作</a:t>
            </a:r>
            <a:endParaRPr lang="zh-CN"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3.6.1  </a:t>
            </a:r>
            <a:r>
              <a:rPr lang="zh-CN" altLang="en-US" sz="3600">
                <a:solidFill>
                  <a:schemeClr val="accent6"/>
                </a:solidFill>
              </a:rPr>
              <a:t>定义视图</a:t>
            </a:r>
            <a:endParaRPr lang="zh-CN" altLang="en-US" sz="3600">
              <a:solidFill>
                <a:schemeClr val="accent6"/>
              </a:solidFill>
            </a:endParaRPr>
          </a:p>
        </p:txBody>
      </p:sp>
      <p:sp>
        <p:nvSpPr>
          <p:cNvPr id="43011" name="Rectangle 3"/>
          <p:cNvSpPr>
            <a:spLocks noGrp="1" noChangeArrowheads="1"/>
          </p:cNvSpPr>
          <p:nvPr>
            <p:ph type="body" idx="4294967295"/>
          </p:nvPr>
        </p:nvSpPr>
        <p:spPr>
          <a:xfrm>
            <a:off x="71120" y="859155"/>
            <a:ext cx="11974195" cy="5535930"/>
          </a:xfrm>
          <a:solidFill>
            <a:schemeClr val="bg1"/>
          </a:solidFill>
        </p:spPr>
        <p:txBody>
          <a:bodyPr/>
          <a:lstStyle/>
          <a:p>
            <a:pPr eaLnBrk="1" hangingPunct="1"/>
            <a:endParaRPr lang="en-US" altLang="zh-CN" sz="3200" dirty="0"/>
          </a:p>
          <a:p>
            <a:pPr eaLnBrk="1" hangingPunct="1">
              <a:buFont typeface="Wingdings" panose="05000000000000000000" pitchFamily="2" charset="2"/>
              <a:buNone/>
            </a:pPr>
            <a:r>
              <a:rPr lang="en-US" altLang="zh-CN" sz="3200" dirty="0"/>
              <a:t>1.</a:t>
            </a:r>
            <a:r>
              <a:rPr lang="zh-CN" altLang="en-US" sz="3200" dirty="0"/>
              <a:t>建立视图</a:t>
            </a:r>
            <a:endParaRPr lang="zh-CN" altLang="en-US" sz="3200" dirty="0"/>
          </a:p>
          <a:p>
            <a:pPr eaLnBrk="1" hangingPunct="1">
              <a:buFont typeface="Wingdings" panose="05000000000000000000" pitchFamily="2" charset="2"/>
              <a:buNone/>
            </a:pPr>
            <a:endParaRPr lang="zh-CN" altLang="en-US" sz="3200" dirty="0"/>
          </a:p>
          <a:p>
            <a:pPr eaLnBrk="1" hangingPunct="1">
              <a:buNone/>
            </a:pPr>
            <a:r>
              <a:rPr lang="en-US" altLang="zh-CN" sz="3200" dirty="0">
                <a:solidFill>
                  <a:srgbClr val="7030A0"/>
                </a:solidFill>
              </a:rPr>
              <a:t>2.</a:t>
            </a:r>
            <a:r>
              <a:rPr lang="zh-CN" altLang="en-US" sz="3200" dirty="0">
                <a:solidFill>
                  <a:srgbClr val="7030A0"/>
                </a:solidFill>
              </a:rPr>
              <a:t>删除视图</a:t>
            </a:r>
            <a:endParaRPr lang="zh-CN" altLang="en-US" sz="3200" dirty="0">
              <a:solidFill>
                <a:srgbClr val="7030A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2. </a:t>
            </a:r>
            <a:r>
              <a:rPr lang="zh-CN" altLang="en-US" sz="3600">
                <a:solidFill>
                  <a:schemeClr val="accent6"/>
                </a:solidFill>
              </a:rPr>
              <a:t>删除视图</a:t>
            </a:r>
            <a:endParaRPr lang="zh-CN" altLang="en-US" sz="3600">
              <a:solidFill>
                <a:schemeClr val="accent6"/>
              </a:solidFill>
            </a:endParaRPr>
          </a:p>
        </p:txBody>
      </p:sp>
      <p:sp>
        <p:nvSpPr>
          <p:cNvPr id="55299" name="Rectangle 3"/>
          <p:cNvSpPr>
            <a:spLocks noGrp="1" noChangeArrowheads="1"/>
          </p:cNvSpPr>
          <p:nvPr>
            <p:ph type="body" idx="4294967295"/>
          </p:nvPr>
        </p:nvSpPr>
        <p:spPr>
          <a:xfrm>
            <a:off x="71755" y="833120"/>
            <a:ext cx="11951335" cy="5542915"/>
          </a:xfrm>
          <a:solidFill>
            <a:schemeClr val="bg1"/>
          </a:solidFill>
        </p:spPr>
        <p:txBody>
          <a:bodyPr/>
          <a:lstStyle/>
          <a:p>
            <a:pPr eaLnBrk="1" hangingPunct="1"/>
            <a:r>
              <a:rPr lang="zh-CN" altLang="en-US" sz="3200" dirty="0"/>
              <a:t>语句的格式：</a:t>
            </a:r>
            <a:endParaRPr lang="zh-CN" altLang="en-US" sz="3200" dirty="0"/>
          </a:p>
          <a:p>
            <a:pPr eaLnBrk="1" hangingPunct="1">
              <a:buFont typeface="Wingdings" panose="05000000000000000000" pitchFamily="2" charset="2"/>
              <a:buNone/>
            </a:pPr>
            <a:r>
              <a:rPr lang="zh-CN" altLang="en-US" sz="3200" dirty="0"/>
              <a:t>		</a:t>
            </a:r>
            <a:r>
              <a:rPr lang="en-US" altLang="zh-CN" sz="3200" dirty="0"/>
              <a:t>DROP  VIEW  &lt;</a:t>
            </a:r>
            <a:r>
              <a:rPr lang="zh-CN" altLang="en-US" sz="3200" dirty="0"/>
              <a:t>视图名</a:t>
            </a:r>
            <a:r>
              <a:rPr lang="en-US" altLang="zh-CN" sz="3200" dirty="0"/>
              <a:t>&gt;[CASCADE]</a:t>
            </a:r>
            <a:r>
              <a:rPr lang="zh-CN" altLang="en-US" sz="3200" dirty="0"/>
              <a:t>;</a:t>
            </a:r>
            <a:endParaRPr lang="zh-CN" altLang="en-US" sz="3200" dirty="0"/>
          </a:p>
          <a:p>
            <a:pPr lvl="1">
              <a:lnSpc>
                <a:spcPct val="130000"/>
              </a:lnSpc>
            </a:pPr>
            <a:r>
              <a:rPr lang="zh-CN" altLang="en-US" sz="3200" dirty="0"/>
              <a:t>视图定义从数据字典中删除</a:t>
            </a:r>
            <a:endParaRPr lang="zh-CN" altLang="en-US" sz="3200" dirty="0"/>
          </a:p>
          <a:p>
            <a:pPr lvl="1">
              <a:lnSpc>
                <a:spcPct val="130000"/>
              </a:lnSpc>
            </a:pPr>
            <a:r>
              <a:rPr lang="zh-CN" altLang="en-US" sz="3200" dirty="0"/>
              <a:t>如果该视图上还导出了其他视图，使用</a:t>
            </a:r>
            <a:r>
              <a:rPr lang="en-US" altLang="zh-CN" sz="3200" dirty="0"/>
              <a:t>CASCADE</a:t>
            </a:r>
            <a:r>
              <a:rPr lang="zh-CN" altLang="en-US" sz="3200" dirty="0"/>
              <a:t>级联删除语句，把该视图和由它导出的所有视图一起删除 </a:t>
            </a:r>
            <a:endParaRPr lang="zh-CN" altLang="en-US" sz="3200" dirty="0"/>
          </a:p>
          <a:p>
            <a:pPr lvl="1">
              <a:lnSpc>
                <a:spcPct val="130000"/>
              </a:lnSpc>
            </a:pPr>
            <a:r>
              <a:rPr lang="zh-CN" altLang="en-US" sz="3200" dirty="0"/>
              <a:t>删除基表时，由该基表导出的所有视图定义都必须显式地使用</a:t>
            </a:r>
            <a:r>
              <a:rPr lang="en-US" altLang="zh-CN" sz="3200" dirty="0"/>
              <a:t>DROP VIEW</a:t>
            </a:r>
            <a:r>
              <a:rPr lang="zh-CN" altLang="en-US" sz="3200" dirty="0"/>
              <a:t>语句删除 </a:t>
            </a:r>
            <a:endParaRPr lang="zh-CN" altLang="en-US" sz="3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删除视图</a:t>
            </a:r>
            <a:r>
              <a:rPr lang="en-US" altLang="zh-CN" sz="3600">
                <a:solidFill>
                  <a:schemeClr val="accent6"/>
                </a:solidFill>
              </a:rPr>
              <a:t>（</a:t>
            </a:r>
            <a:r>
              <a:rPr lang="zh-CN" altLang="en-US" sz="3600">
                <a:solidFill>
                  <a:schemeClr val="accent6"/>
                </a:solidFill>
              </a:rPr>
              <a:t>续）</a:t>
            </a:r>
            <a:endParaRPr lang="zh-CN" altLang="en-US" sz="3600">
              <a:solidFill>
                <a:schemeClr val="accent6"/>
              </a:solidFill>
            </a:endParaRPr>
          </a:p>
        </p:txBody>
      </p:sp>
      <p:sp>
        <p:nvSpPr>
          <p:cNvPr id="57347" name="Rectangle 3"/>
          <p:cNvSpPr>
            <a:spLocks noGrp="1" noChangeArrowheads="1"/>
          </p:cNvSpPr>
          <p:nvPr>
            <p:ph type="body" idx="4294967295"/>
          </p:nvPr>
        </p:nvSpPr>
        <p:spPr>
          <a:xfrm>
            <a:off x="71120" y="821690"/>
            <a:ext cx="11969750" cy="5561965"/>
          </a:xfrm>
          <a:solidFill>
            <a:schemeClr val="bg1"/>
          </a:solidFill>
        </p:spPr>
        <p:txBody>
          <a:bodyPr/>
          <a:lstStyle/>
          <a:p>
            <a:pPr eaLnBrk="1" hangingPunct="1">
              <a:lnSpc>
                <a:spcPct val="110000"/>
              </a:lnSpc>
              <a:buSzTx/>
              <a:buFont typeface="Wingdings" panose="05000000000000000000" pitchFamily="2" charset="2"/>
              <a:buNone/>
            </a:pPr>
            <a:r>
              <a:rPr lang="en-US" altLang="zh-CN" sz="2800" dirty="0"/>
              <a:t>[</a:t>
            </a:r>
            <a:r>
              <a:rPr lang="zh-CN" altLang="en-US" sz="2800" dirty="0"/>
              <a:t>例</a:t>
            </a:r>
            <a:r>
              <a:rPr lang="en-US" altLang="zh-CN" sz="2800" dirty="0"/>
              <a:t>3.93]</a:t>
            </a:r>
            <a:r>
              <a:rPr lang="zh-CN" altLang="en-US" sz="2800" dirty="0"/>
              <a:t> 删除视图</a:t>
            </a:r>
            <a:r>
              <a:rPr lang="en-US" altLang="zh-CN" sz="2800" dirty="0"/>
              <a:t>S_AGE</a:t>
            </a:r>
            <a:r>
              <a:rPr lang="zh-CN" altLang="en-US" sz="2800" dirty="0"/>
              <a:t>和视图</a:t>
            </a:r>
            <a:r>
              <a:rPr lang="en-US" altLang="zh-CN" sz="2800" dirty="0"/>
              <a:t>IS_C1</a:t>
            </a:r>
            <a:r>
              <a:rPr lang="zh-CN" altLang="en-US" sz="2800" dirty="0"/>
              <a:t>：</a:t>
            </a:r>
            <a:endParaRPr lang="zh-CN" altLang="en-US" sz="2800" dirty="0"/>
          </a:p>
          <a:p>
            <a:pPr eaLnBrk="1" hangingPunct="1">
              <a:lnSpc>
                <a:spcPct val="110000"/>
              </a:lnSpc>
              <a:buSzTx/>
              <a:buFont typeface="Wingdings" panose="05000000000000000000" pitchFamily="2" charset="2"/>
              <a:buNone/>
            </a:pPr>
            <a:r>
              <a:rPr lang="en-US" altLang="zh-CN" sz="2800" dirty="0"/>
              <a:t>		DROP VIEW S_AGE;		/*</a:t>
            </a:r>
            <a:r>
              <a:rPr lang="zh-CN" altLang="en-US" sz="2800" dirty="0"/>
              <a:t>成功执行*</a:t>
            </a:r>
            <a:r>
              <a:rPr lang="en-US" altLang="zh-CN" sz="2800" dirty="0"/>
              <a:t>/</a:t>
            </a:r>
            <a:endParaRPr lang="en-US" altLang="zh-CN" sz="2800" dirty="0"/>
          </a:p>
          <a:p>
            <a:pPr eaLnBrk="1" hangingPunct="1">
              <a:lnSpc>
                <a:spcPct val="110000"/>
              </a:lnSpc>
              <a:buSzTx/>
              <a:buFont typeface="Wingdings" panose="05000000000000000000" pitchFamily="2" charset="2"/>
              <a:buNone/>
            </a:pPr>
            <a:r>
              <a:rPr lang="en-US" altLang="zh-CN" sz="2800" dirty="0"/>
              <a:t>		DROP VIEW IS_C1;		/*</a:t>
            </a:r>
            <a:r>
              <a:rPr lang="zh-CN" altLang="en-US" sz="2800" dirty="0"/>
              <a:t>报告错误*</a:t>
            </a:r>
            <a:r>
              <a:rPr lang="en-US" altLang="zh-CN" sz="2800" dirty="0"/>
              <a:t>/</a:t>
            </a:r>
            <a:endParaRPr lang="en-US" altLang="zh-CN" sz="2800" dirty="0"/>
          </a:p>
          <a:p>
            <a:pPr eaLnBrk="1" hangingPunct="1">
              <a:lnSpc>
                <a:spcPct val="150000"/>
              </a:lnSpc>
              <a:spcBef>
                <a:spcPct val="0"/>
              </a:spcBef>
              <a:buSzTx/>
              <a:buFont typeface="Wingdings" panose="05000000000000000000" pitchFamily="2" charset="2"/>
              <a:buChar char="n"/>
            </a:pPr>
            <a:r>
              <a:rPr lang="zh-CN" altLang="en-US" sz="2800" dirty="0"/>
              <a:t>执行</a:t>
            </a:r>
            <a:r>
              <a:rPr lang="en-US" altLang="zh-CN" sz="2800" dirty="0"/>
              <a:t>DROP VIEW IS_C1</a:t>
            </a:r>
            <a:r>
              <a:rPr lang="zh-CN" altLang="en-US" sz="2800" dirty="0"/>
              <a:t>语句时，由于</a:t>
            </a:r>
            <a:r>
              <a:rPr lang="en-US" altLang="zh-CN" sz="2800" dirty="0"/>
              <a:t>IS_C1</a:t>
            </a:r>
            <a:r>
              <a:rPr lang="zh-CN" altLang="en-US" sz="2800" dirty="0"/>
              <a:t>视图上还导出了</a:t>
            </a:r>
            <a:r>
              <a:rPr lang="en-US" altLang="zh-CN" sz="2800" dirty="0"/>
              <a:t>IS_C2</a:t>
            </a:r>
            <a:r>
              <a:rPr lang="zh-CN" altLang="en-US" sz="2800" dirty="0"/>
              <a:t>视图，所以该语句执行时会报告错误：视图 </a:t>
            </a:r>
            <a:r>
              <a:rPr lang="en-US" altLang="zh-CN" sz="2800" dirty="0"/>
              <a:t>IS_C2</a:t>
            </a:r>
            <a:r>
              <a:rPr lang="zh-CN" altLang="en-US" sz="2800" dirty="0"/>
              <a:t>依赖于视图</a:t>
            </a:r>
            <a:r>
              <a:rPr lang="en-US" altLang="zh-CN" sz="2800" dirty="0"/>
              <a:t>IS_C1</a:t>
            </a:r>
            <a:r>
              <a:rPr lang="zh-CN" altLang="en-US" sz="2800" dirty="0"/>
              <a:t>。</a:t>
            </a:r>
            <a:endParaRPr lang="zh-CN" altLang="en-US" sz="2800" dirty="0"/>
          </a:p>
          <a:p>
            <a:pPr eaLnBrk="1" hangingPunct="1">
              <a:lnSpc>
                <a:spcPct val="150000"/>
              </a:lnSpc>
              <a:spcBef>
                <a:spcPct val="0"/>
              </a:spcBef>
              <a:buSzTx/>
              <a:buFont typeface="Wingdings" panose="05000000000000000000" pitchFamily="2" charset="2"/>
              <a:buChar char="n"/>
            </a:pPr>
            <a:r>
              <a:rPr lang="zh-CN" altLang="en-US" sz="2800" dirty="0"/>
              <a:t>如果导出视图也确定可以删除，则使用级联删除语句：</a:t>
            </a:r>
            <a:endParaRPr lang="zh-CN" altLang="en-US" sz="2800" dirty="0"/>
          </a:p>
          <a:p>
            <a:pPr eaLnBrk="1" hangingPunct="1">
              <a:lnSpc>
                <a:spcPct val="150000"/>
              </a:lnSpc>
              <a:spcBef>
                <a:spcPct val="0"/>
              </a:spcBef>
              <a:buSzTx/>
              <a:buFont typeface="Wingdings" panose="05000000000000000000" pitchFamily="2" charset="2"/>
              <a:buNone/>
            </a:pPr>
            <a:r>
              <a:rPr lang="en-US" altLang="zh-CN" sz="2800" dirty="0"/>
              <a:t>     </a:t>
            </a:r>
            <a:r>
              <a:rPr lang="en-US" altLang="zh-CN" sz="2800" dirty="0">
                <a:solidFill>
                  <a:srgbClr val="FF0000"/>
                </a:solidFill>
              </a:rPr>
              <a:t>DROP VIEW IS_C1 CASCADE;   </a:t>
            </a:r>
            <a:r>
              <a:rPr lang="en-US" altLang="zh-CN" sz="2800" dirty="0"/>
              <a:t>    </a:t>
            </a:r>
            <a:endParaRPr lang="en-US" altLang="zh-CN" sz="2800" dirty="0"/>
          </a:p>
          <a:p>
            <a:pPr lvl="1" eaLnBrk="1" hangingPunct="1">
              <a:lnSpc>
                <a:spcPct val="150000"/>
              </a:lnSpc>
              <a:spcBef>
                <a:spcPct val="0"/>
              </a:spcBef>
              <a:buSzTx/>
              <a:buFont typeface="Wingdings" panose="05000000000000000000" pitchFamily="2" charset="2"/>
              <a:buChar char="l"/>
            </a:pPr>
            <a:r>
              <a:rPr lang="zh-CN" altLang="en-US" sz="2800" dirty="0"/>
              <a:t>执行此语句不仅删除了</a:t>
            </a:r>
            <a:r>
              <a:rPr lang="en-US" altLang="zh-CN" sz="2800" dirty="0"/>
              <a:t>IS_C1</a:t>
            </a:r>
            <a:r>
              <a:rPr lang="zh-CN" altLang="en-US" sz="2800" dirty="0"/>
              <a:t>视图，还级联删除了由它导出的</a:t>
            </a:r>
            <a:r>
              <a:rPr lang="en-US" altLang="zh-CN" sz="2800" dirty="0"/>
              <a:t>IS_C2</a:t>
            </a:r>
            <a:r>
              <a:rPr lang="zh-CN" altLang="en-US" sz="2800" dirty="0"/>
              <a:t>视图</a:t>
            </a:r>
            <a:endParaRPr lang="zh-CN" alt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  </a:t>
            </a:r>
            <a:r>
              <a:rPr lang="zh-CN" altLang="en-US" sz="3600">
                <a:solidFill>
                  <a:schemeClr val="accent6"/>
                </a:solidFill>
              </a:rPr>
              <a:t>视图</a:t>
            </a:r>
            <a:endParaRPr lang="zh-CN" altLang="en-US" sz="3600">
              <a:solidFill>
                <a:schemeClr val="accent6"/>
              </a:solidFill>
            </a:endParaRPr>
          </a:p>
        </p:txBody>
      </p:sp>
      <p:sp>
        <p:nvSpPr>
          <p:cNvPr id="57347" name="Rectangle 3"/>
          <p:cNvSpPr>
            <a:spLocks noGrp="1" noChangeArrowheads="1"/>
          </p:cNvSpPr>
          <p:nvPr>
            <p:ph type="body" idx="4294967295"/>
          </p:nvPr>
        </p:nvSpPr>
        <p:spPr>
          <a:xfrm>
            <a:off x="61595" y="843915"/>
            <a:ext cx="11951335" cy="5538470"/>
          </a:xfrm>
          <a:solidFill>
            <a:schemeClr val="bg1"/>
          </a:solidFill>
        </p:spPr>
        <p:txBody>
          <a:bodyPr/>
          <a:lstStyle/>
          <a:p>
            <a:pPr eaLnBrk="1" hangingPunct="1">
              <a:lnSpc>
                <a:spcPct val="170000"/>
              </a:lnSpc>
              <a:buFont typeface="Wingdings" panose="05000000000000000000" pitchFamily="2" charset="2"/>
              <a:buNone/>
            </a:pPr>
            <a:r>
              <a:rPr lang="en-US" altLang="zh-CN" sz="3200" dirty="0"/>
              <a:t>3.6.1  </a:t>
            </a:r>
            <a:r>
              <a:rPr lang="zh-CN" altLang="en-US" sz="3200" dirty="0"/>
              <a:t>定义视图</a:t>
            </a:r>
            <a:endParaRPr lang="zh-CN" altLang="en-US" sz="3200" dirty="0"/>
          </a:p>
          <a:p>
            <a:pPr eaLnBrk="1" hangingPunct="1">
              <a:lnSpc>
                <a:spcPct val="170000"/>
              </a:lnSpc>
              <a:buFont typeface="Wingdings" panose="05000000000000000000" pitchFamily="2" charset="2"/>
              <a:buNone/>
            </a:pPr>
            <a:r>
              <a:rPr lang="en-US" altLang="zh-CN" sz="3200" dirty="0">
                <a:solidFill>
                  <a:srgbClr val="00B050"/>
                </a:solidFill>
              </a:rPr>
              <a:t>3.6.2  </a:t>
            </a:r>
            <a:r>
              <a:rPr lang="zh-CN" altLang="en-US" sz="3200" dirty="0">
                <a:solidFill>
                  <a:srgbClr val="00B050"/>
                </a:solidFill>
              </a:rPr>
              <a:t>查询视图</a:t>
            </a:r>
            <a:endParaRPr lang="zh-CN" altLang="en-US" sz="3200" dirty="0">
              <a:solidFill>
                <a:srgbClr val="00B050"/>
              </a:solidFill>
            </a:endParaRPr>
          </a:p>
          <a:p>
            <a:pPr eaLnBrk="1" hangingPunct="1">
              <a:lnSpc>
                <a:spcPct val="170000"/>
              </a:lnSpc>
              <a:buFont typeface="Wingdings" panose="05000000000000000000" pitchFamily="2" charset="2"/>
              <a:buNone/>
            </a:pPr>
            <a:r>
              <a:rPr lang="en-US" altLang="zh-CN" sz="3200" dirty="0"/>
              <a:t>3.6.3  </a:t>
            </a:r>
            <a:r>
              <a:rPr lang="zh-CN" altLang="en-US" sz="3200" dirty="0"/>
              <a:t>更新视图</a:t>
            </a:r>
            <a:endParaRPr lang="zh-CN" altLang="en-US" sz="3200" dirty="0"/>
          </a:p>
          <a:p>
            <a:pPr eaLnBrk="1" hangingPunct="1">
              <a:lnSpc>
                <a:spcPct val="170000"/>
              </a:lnSpc>
              <a:buFont typeface="Wingdings" panose="05000000000000000000" pitchFamily="2" charset="2"/>
              <a:buNone/>
            </a:pPr>
            <a:r>
              <a:rPr lang="en-US" altLang="zh-CN" sz="3200" dirty="0"/>
              <a:t>3.6.4  </a:t>
            </a:r>
            <a:r>
              <a:rPr lang="zh-CN" altLang="en-US" sz="3200" dirty="0"/>
              <a:t>视图的作用</a:t>
            </a:r>
            <a:endParaRPr lang="zh-CN" altLang="en-US" sz="3200" dirty="0"/>
          </a:p>
          <a:p>
            <a:pPr eaLnBrk="1" hangingPunct="1">
              <a:buFont typeface="Wingdings" panose="05000000000000000000" pitchFamily="2" charset="2"/>
              <a:buNone/>
            </a:pPr>
            <a:endParaRPr lang="en-US" altLang="zh-CN" sz="3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3.6.2  </a:t>
            </a:r>
            <a:r>
              <a:rPr lang="zh-CN" altLang="en-US" sz="3600">
                <a:solidFill>
                  <a:schemeClr val="accent6"/>
                </a:solidFill>
              </a:rPr>
              <a:t>查询视图</a:t>
            </a:r>
            <a:endParaRPr lang="zh-CN" altLang="en-US" sz="3600">
              <a:solidFill>
                <a:schemeClr val="accent6"/>
              </a:solidFill>
            </a:endParaRPr>
          </a:p>
        </p:txBody>
      </p:sp>
      <p:sp>
        <p:nvSpPr>
          <p:cNvPr id="58371" name="Rectangle 3"/>
          <p:cNvSpPr>
            <a:spLocks noGrp="1" noChangeArrowheads="1"/>
          </p:cNvSpPr>
          <p:nvPr>
            <p:ph type="body" idx="4294967295"/>
          </p:nvPr>
        </p:nvSpPr>
        <p:spPr>
          <a:xfrm>
            <a:off x="71120" y="821690"/>
            <a:ext cx="11992610" cy="5562600"/>
          </a:xfrm>
          <a:solidFill>
            <a:schemeClr val="bg1"/>
          </a:solidFill>
        </p:spPr>
        <p:txBody>
          <a:bodyPr/>
          <a:lstStyle/>
          <a:p>
            <a:pPr eaLnBrk="1" hangingPunct="1">
              <a:lnSpc>
                <a:spcPct val="130000"/>
              </a:lnSpc>
              <a:spcAft>
                <a:spcPct val="30000"/>
              </a:spcAft>
            </a:pPr>
            <a:r>
              <a:rPr lang="zh-CN" altLang="en-US" sz="3200" dirty="0"/>
              <a:t>用户角度：查询视图与查询基本表相同</a:t>
            </a:r>
            <a:endParaRPr lang="zh-CN" altLang="en-US" sz="3200" dirty="0"/>
          </a:p>
          <a:p>
            <a:pPr eaLnBrk="1" hangingPunct="1">
              <a:lnSpc>
                <a:spcPct val="130000"/>
              </a:lnSpc>
            </a:pPr>
            <a:r>
              <a:rPr lang="zh-CN" altLang="en-US" sz="3200" dirty="0"/>
              <a:t>关系数据库管理系统实现视图查询的方法</a:t>
            </a:r>
            <a:endParaRPr lang="zh-CN" altLang="en-US" sz="3200" dirty="0"/>
          </a:p>
          <a:p>
            <a:pPr lvl="1">
              <a:lnSpc>
                <a:spcPct val="170000"/>
              </a:lnSpc>
            </a:pPr>
            <a:r>
              <a:rPr lang="zh-CN" altLang="en-US" sz="3200" dirty="0"/>
              <a:t>视图消解法（</a:t>
            </a:r>
            <a:r>
              <a:rPr lang="en-US" altLang="zh-CN" sz="3200" dirty="0"/>
              <a:t>View Resolution</a:t>
            </a:r>
            <a:r>
              <a:rPr lang="zh-CN" altLang="en-US" sz="3200" dirty="0"/>
              <a:t>）</a:t>
            </a:r>
            <a:endParaRPr lang="zh-CN" altLang="en-US" sz="3200" dirty="0"/>
          </a:p>
          <a:p>
            <a:pPr lvl="2">
              <a:lnSpc>
                <a:spcPct val="170000"/>
              </a:lnSpc>
              <a:buSzPct val="87000"/>
              <a:buFont typeface="Wingdings" panose="05000000000000000000" pitchFamily="2" charset="2"/>
              <a:buChar char="l"/>
            </a:pPr>
            <a:r>
              <a:rPr lang="zh-CN" altLang="en-US" sz="3200" dirty="0"/>
              <a:t>进行有效性检查</a:t>
            </a:r>
            <a:endParaRPr lang="zh-CN" altLang="en-US" sz="3200" dirty="0"/>
          </a:p>
          <a:p>
            <a:pPr lvl="2">
              <a:lnSpc>
                <a:spcPct val="170000"/>
              </a:lnSpc>
              <a:buSzPct val="87000"/>
              <a:buFont typeface="Wingdings" panose="05000000000000000000" pitchFamily="2" charset="2"/>
              <a:buChar char="l"/>
            </a:pPr>
            <a:r>
              <a:rPr lang="zh-CN" altLang="en-US" sz="3200" dirty="0"/>
              <a:t>转换成等价的对基本表的查询</a:t>
            </a:r>
            <a:endParaRPr lang="zh-CN" altLang="en-US" sz="3200" dirty="0"/>
          </a:p>
          <a:p>
            <a:pPr lvl="2">
              <a:lnSpc>
                <a:spcPct val="170000"/>
              </a:lnSpc>
              <a:buSzPct val="87000"/>
              <a:buFont typeface="Wingdings" panose="05000000000000000000" pitchFamily="2" charset="2"/>
              <a:buChar char="l"/>
            </a:pPr>
            <a:r>
              <a:rPr lang="zh-CN" altLang="en-US" sz="3200" dirty="0"/>
              <a:t>执行</a:t>
            </a:r>
            <a:r>
              <a:rPr lang="zh-CN" altLang="en-US" sz="3200" dirty="0">
                <a:solidFill>
                  <a:srgbClr val="FF00FF"/>
                </a:solidFill>
              </a:rPr>
              <a:t>修正</a:t>
            </a:r>
            <a:r>
              <a:rPr lang="zh-CN" altLang="en-US" sz="3200" dirty="0"/>
              <a:t>后的查询</a:t>
            </a:r>
            <a:endParaRPr lang="zh-CN" alt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59395" name="Rectangle 3"/>
          <p:cNvSpPr>
            <a:spLocks noGrp="1" noChangeArrowheads="1"/>
          </p:cNvSpPr>
          <p:nvPr>
            <p:ph type="body" idx="4294967295"/>
          </p:nvPr>
        </p:nvSpPr>
        <p:spPr>
          <a:xfrm>
            <a:off x="38735" y="829945"/>
            <a:ext cx="12021185" cy="5535295"/>
          </a:xfrm>
          <a:solidFill>
            <a:schemeClr val="bg1"/>
          </a:solidFill>
        </p:spPr>
        <p:txBody>
          <a:bodyPr/>
          <a:lstStyle/>
          <a:p>
            <a:pPr marL="0" eaLnBrk="1" hangingPunct="1">
              <a:lnSpc>
                <a:spcPct val="150000"/>
              </a:lnSpc>
              <a:spcBef>
                <a:spcPct val="0"/>
              </a:spcBef>
              <a:buNone/>
            </a:pPr>
            <a:r>
              <a:rPr lang="en-US" altLang="zh-CN" sz="3200" dirty="0"/>
              <a:t>[</a:t>
            </a:r>
            <a:r>
              <a:rPr lang="zh-CN" altLang="en-US" sz="3200" dirty="0"/>
              <a:t>例</a:t>
            </a:r>
            <a:r>
              <a:rPr lang="en-US" altLang="zh-CN" sz="3200" dirty="0"/>
              <a:t>3.94]</a:t>
            </a:r>
            <a:r>
              <a:rPr lang="zh-CN" altLang="en-US" sz="3200" dirty="0"/>
              <a:t>在信息管理与信息系统专业学生的视图中，找出年龄小于等于</a:t>
            </a:r>
            <a:r>
              <a:rPr lang="en-US" altLang="zh-CN" sz="3200" dirty="0"/>
              <a:t>20</a:t>
            </a:r>
            <a:r>
              <a:rPr lang="zh-CN" altLang="en-US" sz="3200" dirty="0"/>
              <a:t>岁的学生（包括学生的学号和出生日期）</a:t>
            </a:r>
            <a:endParaRPr lang="en-US" altLang="zh-CN" sz="3200" dirty="0"/>
          </a:p>
          <a:p>
            <a:pPr marL="0" eaLnBrk="1" hangingPunct="1">
              <a:lnSpc>
                <a:spcPct val="150000"/>
              </a:lnSpc>
              <a:spcBef>
                <a:spcPct val="0"/>
              </a:spcBef>
              <a:buNone/>
            </a:pPr>
            <a:endParaRPr lang="zh-CN" altLang="en-US" sz="3200" dirty="0"/>
          </a:p>
          <a:p>
            <a:pPr marL="0" eaLnBrk="1" hangingPunct="1">
              <a:lnSpc>
                <a:spcPct val="150000"/>
              </a:lnSpc>
              <a:spcBef>
                <a:spcPct val="0"/>
              </a:spcBef>
              <a:buNone/>
            </a:pPr>
            <a:r>
              <a:rPr lang="en-US" altLang="zh-CN" sz="3200" dirty="0"/>
              <a:t>SELECT </a:t>
            </a:r>
            <a:r>
              <a:rPr lang="en-US" altLang="zh-CN" sz="3200" dirty="0" err="1"/>
              <a:t>Sno</a:t>
            </a:r>
            <a:r>
              <a:rPr lang="en-US" altLang="zh-CN" sz="3200" dirty="0"/>
              <a:t>, </a:t>
            </a:r>
            <a:r>
              <a:rPr lang="en-US" altLang="zh-CN" sz="3200" dirty="0" err="1"/>
              <a:t>Sbirthdate</a:t>
            </a:r>
            <a:endParaRPr lang="en-US" altLang="zh-CN" sz="3200" dirty="0"/>
          </a:p>
          <a:p>
            <a:pPr marL="0" eaLnBrk="1" hangingPunct="1">
              <a:lnSpc>
                <a:spcPct val="150000"/>
              </a:lnSpc>
              <a:spcBef>
                <a:spcPct val="0"/>
              </a:spcBef>
              <a:buNone/>
            </a:pPr>
            <a:r>
              <a:rPr lang="en-US" altLang="zh-CN" sz="3200" dirty="0"/>
              <a:t>FROM </a:t>
            </a:r>
            <a:r>
              <a:rPr lang="en-US" altLang="zh-CN" sz="3200" dirty="0" err="1"/>
              <a:t>IS_Student</a:t>
            </a:r>
            <a:endParaRPr lang="en-US" altLang="zh-CN" sz="3200" dirty="0"/>
          </a:p>
          <a:p>
            <a:pPr marL="0" eaLnBrk="1" hangingPunct="1">
              <a:lnSpc>
                <a:spcPct val="150000"/>
              </a:lnSpc>
              <a:spcBef>
                <a:spcPct val="0"/>
              </a:spcBef>
              <a:buNone/>
            </a:pPr>
            <a:r>
              <a:rPr lang="en-US" altLang="zh-CN" sz="3200" dirty="0"/>
              <a:t>WHERE (extract(year from </a:t>
            </a:r>
            <a:r>
              <a:rPr lang="en-US" altLang="zh-CN" sz="3200" dirty="0" err="1"/>
              <a:t>current_date</a:t>
            </a:r>
            <a:r>
              <a:rPr lang="en-US" altLang="zh-CN" sz="3200" dirty="0"/>
              <a:t>)-extract(year from </a:t>
            </a:r>
            <a:r>
              <a:rPr lang="en-US" altLang="zh-CN" sz="3200" dirty="0" err="1"/>
              <a:t>Sbirthdate</a:t>
            </a:r>
            <a:r>
              <a:rPr lang="en-US" altLang="zh-CN" sz="3200" dirty="0"/>
              <a:t>) )&lt;=20;</a:t>
            </a:r>
            <a:endParaRPr lang="en-US" altLang="zh-CN" sz="3200" dirty="0"/>
          </a:p>
          <a:p>
            <a:pPr marL="0" eaLnBrk="1" hangingPunct="1">
              <a:buNone/>
            </a:pPr>
            <a:endParaRPr lang="en-US" altLang="zh-CN" sz="3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0419" name="Rectangle 3"/>
          <p:cNvSpPr>
            <a:spLocks noGrp="1" noChangeArrowheads="1"/>
          </p:cNvSpPr>
          <p:nvPr>
            <p:ph type="body" idx="4294967295"/>
          </p:nvPr>
        </p:nvSpPr>
        <p:spPr>
          <a:xfrm>
            <a:off x="111125" y="867410"/>
            <a:ext cx="11933555" cy="5490845"/>
          </a:xfrm>
          <a:solidFill>
            <a:schemeClr val="bg1"/>
          </a:solidFill>
        </p:spPr>
        <p:txBody>
          <a:bodyPr/>
          <a:lstStyle/>
          <a:p>
            <a:pPr marL="0" eaLnBrk="1" hangingPunct="1">
              <a:lnSpc>
                <a:spcPct val="150000"/>
              </a:lnSpc>
              <a:spcBef>
                <a:spcPct val="0"/>
              </a:spcBef>
              <a:buNone/>
            </a:pPr>
            <a:r>
              <a:rPr lang="zh-CN" altLang="en-US" dirty="0">
                <a:solidFill>
                  <a:srgbClr val="FF00FF"/>
                </a:solidFill>
              </a:rPr>
              <a:t>视图消解：</a:t>
            </a:r>
            <a:endParaRPr lang="en-US" altLang="zh-CN" dirty="0">
              <a:solidFill>
                <a:srgbClr val="FF00FF"/>
              </a:solidFill>
            </a:endParaRPr>
          </a:p>
          <a:p>
            <a:pPr marL="0" eaLnBrk="1" hangingPunct="1">
              <a:lnSpc>
                <a:spcPct val="150000"/>
              </a:lnSpc>
              <a:spcBef>
                <a:spcPct val="0"/>
              </a:spcBef>
              <a:buNone/>
            </a:pPr>
            <a:r>
              <a:rPr lang="en-US" altLang="zh-CN" dirty="0"/>
              <a:t>1.</a:t>
            </a:r>
            <a:r>
              <a:rPr lang="zh-CN" altLang="en-US" dirty="0"/>
              <a:t>先找到视图</a:t>
            </a:r>
            <a:r>
              <a:rPr lang="en-US" altLang="zh-CN" dirty="0" err="1"/>
              <a:t>IS_Student</a:t>
            </a:r>
            <a:r>
              <a:rPr lang="zh-CN" altLang="en-US" dirty="0"/>
              <a:t>的定义</a:t>
            </a:r>
            <a:endParaRPr lang="zh-CN" altLang="en-US" dirty="0"/>
          </a:p>
          <a:p>
            <a:pPr marL="0" eaLnBrk="1" hangingPunct="1">
              <a:lnSpc>
                <a:spcPct val="150000"/>
              </a:lnSpc>
              <a:spcBef>
                <a:spcPct val="0"/>
              </a:spcBef>
              <a:buNone/>
            </a:pPr>
            <a:r>
              <a:rPr lang="en-US" altLang="zh-CN" dirty="0"/>
              <a:t>CREATE VIEW </a:t>
            </a:r>
            <a:r>
              <a:rPr lang="en-US" altLang="zh-CN" dirty="0" err="1"/>
              <a:t>IS_Student</a:t>
            </a:r>
            <a:endParaRPr lang="en-US" altLang="zh-CN" dirty="0"/>
          </a:p>
          <a:p>
            <a:pPr marL="0" eaLnBrk="1" hangingPunct="1">
              <a:lnSpc>
                <a:spcPct val="150000"/>
              </a:lnSpc>
              <a:spcBef>
                <a:spcPct val="0"/>
              </a:spcBef>
              <a:buNone/>
            </a:pPr>
            <a:r>
              <a:rPr lang="en-US" altLang="zh-CN" dirty="0"/>
              <a:t>AS</a:t>
            </a:r>
            <a:endParaRPr lang="en-US" altLang="zh-CN" dirty="0"/>
          </a:p>
          <a:p>
            <a:pPr marL="0" eaLnBrk="1" hangingPunct="1">
              <a:lnSpc>
                <a:spcPct val="150000"/>
              </a:lnSpc>
              <a:spcBef>
                <a:spcPct val="0"/>
              </a:spcBef>
              <a:buNone/>
            </a:pPr>
            <a:r>
              <a:rPr lang="en-US" altLang="zh-CN" dirty="0"/>
              <a:t>SELECT </a:t>
            </a:r>
            <a:r>
              <a:rPr lang="en-US" altLang="zh-CN" dirty="0" err="1"/>
              <a:t>Sno,Sname,Ssex,Sbirthdate</a:t>
            </a:r>
            <a:endParaRPr lang="en-US" altLang="zh-CN" dirty="0"/>
          </a:p>
          <a:p>
            <a:pPr marL="0" eaLnBrk="1" hangingPunct="1">
              <a:lnSpc>
                <a:spcPct val="150000"/>
              </a:lnSpc>
              <a:spcBef>
                <a:spcPct val="0"/>
              </a:spcBef>
              <a:buNone/>
            </a:pPr>
            <a:r>
              <a:rPr lang="en-US" altLang="zh-CN" dirty="0"/>
              <a:t>FROM Student</a:t>
            </a:r>
            <a:endParaRPr lang="en-US" altLang="zh-CN" dirty="0"/>
          </a:p>
          <a:p>
            <a:pPr marL="0" eaLnBrk="1" hangingPunct="1">
              <a:lnSpc>
                <a:spcPct val="150000"/>
              </a:lnSpc>
              <a:spcBef>
                <a:spcPct val="0"/>
              </a:spcBef>
              <a:buNone/>
            </a:pPr>
            <a:r>
              <a:rPr lang="en-US" altLang="zh-CN" dirty="0"/>
              <a:t>WHERE </a:t>
            </a:r>
            <a:r>
              <a:rPr lang="en-US" altLang="zh-CN" dirty="0" err="1"/>
              <a:t>Smajor</a:t>
            </a:r>
            <a:r>
              <a:rPr lang="en-US" altLang="zh-CN" dirty="0"/>
              <a:t>='</a:t>
            </a:r>
            <a:r>
              <a:rPr lang="zh-CN" altLang="en-US" dirty="0"/>
              <a:t>信息管理与信息系统</a:t>
            </a:r>
            <a:r>
              <a:rPr lang="en-US" altLang="zh-CN" dirty="0"/>
              <a:t>'</a:t>
            </a:r>
            <a:endParaRPr lang="en-US" altLang="zh-CN" dirty="0"/>
          </a:p>
          <a:p>
            <a:pPr marL="0" eaLnBrk="1" hangingPunct="1">
              <a:lnSpc>
                <a:spcPct val="150000"/>
              </a:lnSpc>
              <a:spcBef>
                <a:spcPct val="0"/>
              </a:spcBef>
              <a:buNone/>
            </a:pPr>
            <a:r>
              <a:rPr lang="en-US" altLang="zh-CN" dirty="0"/>
              <a:t>WITH CHECK OPTION;</a:t>
            </a:r>
            <a:endParaRPr lang="en-US" altLang="zh-CN" dirty="0"/>
          </a:p>
          <a:p>
            <a:pPr marL="0" eaLnBrk="1" hangingPunct="1">
              <a:buNone/>
            </a:pP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1443" name="Rectangle 3"/>
          <p:cNvSpPr>
            <a:spLocks noGrp="1" noChangeArrowheads="1"/>
          </p:cNvSpPr>
          <p:nvPr>
            <p:ph type="body" idx="4294967295"/>
          </p:nvPr>
        </p:nvSpPr>
        <p:spPr>
          <a:xfrm>
            <a:off x="71755" y="888365"/>
            <a:ext cx="12024995" cy="5507990"/>
          </a:xfrm>
          <a:solidFill>
            <a:schemeClr val="bg1"/>
          </a:solidFill>
        </p:spPr>
        <p:txBody>
          <a:bodyPr/>
          <a:lstStyle/>
          <a:p>
            <a:pPr marL="0" eaLnBrk="1" hangingPunct="1">
              <a:lnSpc>
                <a:spcPct val="150000"/>
              </a:lnSpc>
              <a:spcBef>
                <a:spcPct val="0"/>
              </a:spcBef>
              <a:buNone/>
            </a:pPr>
            <a:r>
              <a:rPr lang="en-US" altLang="zh-CN" sz="3200" dirty="0"/>
              <a:t>2.</a:t>
            </a:r>
            <a:r>
              <a:rPr lang="zh-CN" altLang="en-US" sz="3200" dirty="0"/>
              <a:t>进行视图消解，转换后的查询语句为：</a:t>
            </a:r>
            <a:endParaRPr lang="zh-CN" altLang="en-US" sz="3200" dirty="0"/>
          </a:p>
          <a:p>
            <a:pPr marL="0" eaLnBrk="1" hangingPunct="1">
              <a:lnSpc>
                <a:spcPct val="150000"/>
              </a:lnSpc>
              <a:spcBef>
                <a:spcPct val="0"/>
              </a:spcBef>
              <a:buNone/>
            </a:pPr>
            <a:endParaRPr lang="en-US" altLang="zh-CN" sz="3200" dirty="0"/>
          </a:p>
          <a:p>
            <a:pPr marL="0" eaLnBrk="1" hangingPunct="1">
              <a:lnSpc>
                <a:spcPct val="150000"/>
              </a:lnSpc>
              <a:spcBef>
                <a:spcPct val="0"/>
              </a:spcBef>
              <a:buNone/>
            </a:pPr>
            <a:r>
              <a:rPr lang="en-US" altLang="zh-CN" sz="3200" dirty="0"/>
              <a:t>SELECT </a:t>
            </a:r>
            <a:r>
              <a:rPr lang="en-US" altLang="zh-CN" sz="3200" dirty="0" err="1"/>
              <a:t>Sno,Sbirthdate</a:t>
            </a:r>
            <a:endParaRPr lang="en-US" altLang="zh-CN" sz="3200" dirty="0"/>
          </a:p>
          <a:p>
            <a:pPr marL="0" eaLnBrk="1" hangingPunct="1">
              <a:lnSpc>
                <a:spcPct val="150000"/>
              </a:lnSpc>
              <a:spcBef>
                <a:spcPct val="0"/>
              </a:spcBef>
              <a:buNone/>
            </a:pPr>
            <a:r>
              <a:rPr lang="en-US" altLang="zh-CN" sz="3200" dirty="0"/>
              <a:t>FROM Student</a:t>
            </a:r>
            <a:endParaRPr lang="en-US" altLang="zh-CN" sz="3200" dirty="0"/>
          </a:p>
          <a:p>
            <a:pPr marL="0" eaLnBrk="1" hangingPunct="1">
              <a:lnSpc>
                <a:spcPct val="150000"/>
              </a:lnSpc>
              <a:spcBef>
                <a:spcPct val="0"/>
              </a:spcBef>
              <a:buNone/>
            </a:pPr>
            <a:r>
              <a:rPr lang="en-US" altLang="zh-CN" sz="3200" dirty="0"/>
              <a:t>WHERE </a:t>
            </a:r>
            <a:r>
              <a:rPr lang="en-US" altLang="zh-CN" sz="3200" dirty="0" err="1"/>
              <a:t>Smajor</a:t>
            </a:r>
            <a:r>
              <a:rPr lang="en-US" altLang="zh-CN" sz="3200" dirty="0"/>
              <a:t>='</a:t>
            </a:r>
            <a:r>
              <a:rPr lang="zh-CN" altLang="en-US" sz="3200" dirty="0"/>
              <a:t>信息管理与信息系统</a:t>
            </a:r>
            <a:r>
              <a:rPr lang="en-US" altLang="zh-CN" sz="3200" dirty="0"/>
              <a:t>' AND</a:t>
            </a:r>
            <a:endParaRPr lang="en-US" altLang="zh-CN" sz="3200" dirty="0"/>
          </a:p>
          <a:p>
            <a:pPr marL="0" eaLnBrk="1" hangingPunct="1">
              <a:lnSpc>
                <a:spcPct val="150000"/>
              </a:lnSpc>
              <a:spcBef>
                <a:spcPct val="0"/>
              </a:spcBef>
              <a:buNone/>
            </a:pPr>
            <a:r>
              <a:rPr lang="en-US" altLang="zh-CN" sz="3200" dirty="0"/>
              <a:t>(extract(year from </a:t>
            </a:r>
            <a:r>
              <a:rPr lang="en-US" altLang="zh-CN" sz="3200" dirty="0" err="1"/>
              <a:t>current_date</a:t>
            </a:r>
            <a:r>
              <a:rPr lang="en-US" altLang="zh-CN" sz="3200" dirty="0"/>
              <a:t>)-extract(year from </a:t>
            </a:r>
            <a:r>
              <a:rPr lang="en-US" altLang="zh-CN" sz="3200" dirty="0" err="1"/>
              <a:t>Sbirthdate</a:t>
            </a:r>
            <a:r>
              <a:rPr lang="en-US" altLang="zh-CN" sz="3200" dirty="0"/>
              <a:t>) )&lt;=20;</a:t>
            </a:r>
            <a:endParaRPr lang="en-US" altLang="zh-CN" sz="3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2467" name="Rectangle 3"/>
          <p:cNvSpPr>
            <a:spLocks noGrp="1" noChangeArrowheads="1"/>
          </p:cNvSpPr>
          <p:nvPr>
            <p:ph type="body" idx="4294967295"/>
          </p:nvPr>
        </p:nvSpPr>
        <p:spPr>
          <a:xfrm>
            <a:off x="90805" y="841375"/>
            <a:ext cx="11985625" cy="5556885"/>
          </a:xfrm>
          <a:solidFill>
            <a:schemeClr val="bg1"/>
          </a:solidFill>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3.95]</a:t>
            </a:r>
            <a:r>
              <a:rPr lang="zh-CN" altLang="en-US" sz="2400" dirty="0"/>
              <a:t>查询选修了</a:t>
            </a:r>
            <a:r>
              <a:rPr lang="en-US" altLang="zh-CN" sz="2400" dirty="0"/>
              <a:t>81001</a:t>
            </a:r>
            <a:r>
              <a:rPr lang="zh-CN" altLang="en-US" sz="2400" dirty="0"/>
              <a:t>号课程的信息管理与信息系统专业学生。</a:t>
            </a:r>
            <a:endParaRPr lang="zh-CN" altLang="en-US" sz="2400" dirty="0"/>
          </a:p>
          <a:p>
            <a:pPr marL="0" indent="0" eaLnBrk="1" hangingPunct="1">
              <a:lnSpc>
                <a:spcPct val="120000"/>
              </a:lnSpc>
              <a:spcBef>
                <a:spcPct val="0"/>
              </a:spcBef>
              <a:buNone/>
            </a:pPr>
            <a:r>
              <a:rPr lang="en-US" altLang="zh-CN" sz="2400" dirty="0"/>
              <a:t>SELECT </a:t>
            </a:r>
            <a:r>
              <a:rPr lang="en-US" altLang="zh-CN" sz="2400" dirty="0" err="1"/>
              <a:t>IS_Student.Sno,Sname</a:t>
            </a:r>
            <a:endParaRPr lang="en-US" altLang="zh-CN" sz="2400" dirty="0"/>
          </a:p>
          <a:p>
            <a:pPr marL="0" indent="0" eaLnBrk="1" hangingPunct="1">
              <a:lnSpc>
                <a:spcPct val="120000"/>
              </a:lnSpc>
              <a:spcBef>
                <a:spcPct val="0"/>
              </a:spcBef>
              <a:buNone/>
            </a:pPr>
            <a:r>
              <a:rPr lang="en-US" altLang="zh-CN" sz="2400" dirty="0"/>
              <a:t>FROM </a:t>
            </a:r>
            <a:r>
              <a:rPr lang="en-US" altLang="zh-CN" sz="2400" dirty="0" err="1"/>
              <a:t>IS_Student,SC</a:t>
            </a:r>
            <a:endParaRPr lang="en-US" altLang="zh-CN" sz="2400" dirty="0"/>
          </a:p>
          <a:p>
            <a:pPr marL="0" indent="0" eaLnBrk="1" hangingPunct="1">
              <a:lnSpc>
                <a:spcPct val="120000"/>
              </a:lnSpc>
              <a:spcBef>
                <a:spcPct val="0"/>
              </a:spcBef>
              <a:buNone/>
            </a:pPr>
            <a:r>
              <a:rPr lang="en-US" altLang="zh-CN" sz="2400" dirty="0"/>
              <a:t>WHERE </a:t>
            </a:r>
            <a:r>
              <a:rPr lang="en-US" altLang="zh-CN" sz="2400" dirty="0" err="1"/>
              <a:t>IS_Student.Sno</a:t>
            </a:r>
            <a:r>
              <a:rPr lang="en-US" altLang="zh-CN" sz="2400" dirty="0"/>
              <a:t>=</a:t>
            </a:r>
            <a:r>
              <a:rPr lang="en-US" altLang="zh-CN" sz="2400" dirty="0" err="1"/>
              <a:t>SC.Sno</a:t>
            </a:r>
            <a:r>
              <a:rPr lang="en-US" altLang="zh-CN" sz="2400" dirty="0"/>
              <a:t> AND </a:t>
            </a:r>
            <a:r>
              <a:rPr lang="en-US" altLang="zh-CN" sz="2400" dirty="0" err="1"/>
              <a:t>SC.Cno</a:t>
            </a:r>
            <a:r>
              <a:rPr lang="en-US" altLang="zh-CN" sz="2400" dirty="0"/>
              <a:t>='81001’;</a:t>
            </a:r>
            <a:endParaRPr lang="en-US" altLang="zh-CN" sz="2400" dirty="0"/>
          </a:p>
          <a:p>
            <a:pPr marL="0" indent="0" eaLnBrk="1" hangingPunct="1">
              <a:lnSpc>
                <a:spcPct val="120000"/>
              </a:lnSpc>
              <a:spcBef>
                <a:spcPct val="0"/>
              </a:spcBef>
              <a:buNone/>
            </a:pPr>
            <a:endParaRPr lang="en-US" altLang="zh-CN" sz="2400" dirty="0"/>
          </a:p>
          <a:p>
            <a:pPr marL="0" indent="0" eaLnBrk="1" hangingPunct="1">
              <a:lnSpc>
                <a:spcPct val="120000"/>
              </a:lnSpc>
              <a:spcBef>
                <a:spcPct val="0"/>
              </a:spcBef>
              <a:buNone/>
            </a:pPr>
            <a:r>
              <a:rPr lang="zh-CN" altLang="en-US" sz="2400" dirty="0"/>
              <a:t>关系数据库管理系统先从数据字典中取出视图</a:t>
            </a:r>
            <a:r>
              <a:rPr lang="en-US" altLang="zh-CN" sz="2400" dirty="0" err="1"/>
              <a:t>IS_Student</a:t>
            </a:r>
            <a:r>
              <a:rPr lang="zh-CN" altLang="en-US" sz="2400" dirty="0"/>
              <a:t>的定义，然后进行视图消解，把上面查询转换为：</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400" dirty="0"/>
              <a:t>SELECT </a:t>
            </a:r>
            <a:r>
              <a:rPr lang="en-US" altLang="zh-CN" sz="2400" dirty="0" err="1"/>
              <a:t>Student.Sno,Sname</a:t>
            </a:r>
            <a:endParaRPr lang="en-US" altLang="zh-CN" sz="2400" dirty="0"/>
          </a:p>
          <a:p>
            <a:pPr marL="0" indent="0" eaLnBrk="1" hangingPunct="1">
              <a:lnSpc>
                <a:spcPct val="120000"/>
              </a:lnSpc>
              <a:spcBef>
                <a:spcPct val="0"/>
              </a:spcBef>
              <a:buNone/>
            </a:pPr>
            <a:r>
              <a:rPr lang="en-US" altLang="zh-CN" sz="2400" dirty="0"/>
              <a:t>FROM  </a:t>
            </a:r>
            <a:r>
              <a:rPr lang="en-US" altLang="zh-CN" sz="2400" dirty="0" err="1"/>
              <a:t>Student,SC</a:t>
            </a:r>
            <a:endParaRPr lang="en-US" altLang="zh-CN" sz="2400" dirty="0"/>
          </a:p>
          <a:p>
            <a:pPr marL="0" indent="0" eaLnBrk="1" hangingPunct="1">
              <a:lnSpc>
                <a:spcPct val="120000"/>
              </a:lnSpc>
              <a:spcBef>
                <a:spcPct val="0"/>
              </a:spcBef>
              <a:buNone/>
            </a:pPr>
            <a:r>
              <a:rPr lang="en-US" altLang="zh-CN" sz="2400" dirty="0"/>
              <a:t>WHERE </a:t>
            </a:r>
            <a:r>
              <a:rPr lang="en-US" altLang="zh-CN" sz="2400" dirty="0" err="1"/>
              <a:t>Student.Sno</a:t>
            </a:r>
            <a:r>
              <a:rPr lang="en-US" altLang="zh-CN" sz="2400" dirty="0"/>
              <a:t>=</a:t>
            </a:r>
            <a:r>
              <a:rPr lang="en-US" altLang="zh-CN" sz="2400" dirty="0" err="1"/>
              <a:t>SC.Sno</a:t>
            </a:r>
            <a:r>
              <a:rPr lang="en-US" altLang="zh-CN" sz="2400" dirty="0"/>
              <a:t> AND </a:t>
            </a:r>
            <a:r>
              <a:rPr lang="en-US" altLang="zh-CN" sz="2400" dirty="0" err="1"/>
              <a:t>SC.Cno</a:t>
            </a:r>
            <a:r>
              <a:rPr lang="en-US" altLang="zh-CN" sz="2400" dirty="0"/>
              <a:t>='81001' AND </a:t>
            </a:r>
            <a:r>
              <a:rPr lang="en-US" altLang="zh-CN" sz="2400" dirty="0" err="1"/>
              <a:t>Smajor</a:t>
            </a:r>
            <a:r>
              <a:rPr lang="en-US" altLang="zh-CN" sz="2400" dirty="0"/>
              <a:t>='</a:t>
            </a:r>
            <a:r>
              <a:rPr lang="zh-CN" altLang="en-US" sz="2400" dirty="0"/>
              <a:t>信息管理与信息系统</a:t>
            </a:r>
            <a:r>
              <a:rPr lang="en-US" altLang="zh-CN" sz="2400" dirty="0"/>
              <a:t>';</a:t>
            </a:r>
            <a:endParaRPr lang="en-US" altLang="zh-CN" sz="2400" dirty="0"/>
          </a:p>
          <a:p>
            <a:pPr lvl="1" indent="0">
              <a:lnSpc>
                <a:spcPct val="120000"/>
              </a:lnSpc>
              <a:spcBef>
                <a:spcPct val="0"/>
              </a:spcBef>
              <a:buNone/>
            </a:pPr>
            <a:endParaRPr lang="zh-CN" altLang="en-US" sz="2400" dirty="0"/>
          </a:p>
          <a:p>
            <a:pPr lvl="1" indent="0">
              <a:lnSpc>
                <a:spcPct val="120000"/>
              </a:lnSpc>
              <a:spcBef>
                <a:spcPct val="0"/>
              </a:spcBef>
              <a:buNone/>
            </a:pP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插入一个元组（续）</a:t>
            </a:r>
            <a:endParaRPr lang="zh-CN" altLang="en-US" sz="3600" dirty="0">
              <a:solidFill>
                <a:schemeClr val="accent6"/>
              </a:solidFill>
            </a:endParaRPr>
          </a:p>
        </p:txBody>
      </p:sp>
      <p:sp>
        <p:nvSpPr>
          <p:cNvPr id="9219" name="Rectangle 3"/>
          <p:cNvSpPr>
            <a:spLocks noGrp="1" noChangeArrowheads="1"/>
          </p:cNvSpPr>
          <p:nvPr>
            <p:ph type="body" idx="4294967295"/>
          </p:nvPr>
        </p:nvSpPr>
        <p:spPr>
          <a:xfrm>
            <a:off x="0" y="823595"/>
            <a:ext cx="12184380" cy="5574665"/>
          </a:xfrm>
          <a:solidFill>
            <a:schemeClr val="bg1"/>
          </a:solidFill>
        </p:spPr>
        <p:txBody>
          <a:bodyPr/>
          <a:lstStyle/>
          <a:p>
            <a:pPr lvl="1" eaLnBrk="1" hangingPunct="1">
              <a:lnSpc>
                <a:spcPct val="120000"/>
              </a:lnSpc>
            </a:pPr>
            <a:r>
              <a:rPr lang="en-US" altLang="zh-CN" sz="2800" dirty="0"/>
              <a:t>VALUES</a:t>
            </a:r>
            <a:r>
              <a:rPr lang="zh-CN" altLang="en-US" sz="2800" dirty="0"/>
              <a:t>子句</a:t>
            </a:r>
            <a:endParaRPr lang="zh-CN" altLang="en-US" sz="2800" dirty="0"/>
          </a:p>
          <a:p>
            <a:pPr lvl="2">
              <a:lnSpc>
                <a:spcPct val="120000"/>
              </a:lnSpc>
            </a:pPr>
            <a:r>
              <a:rPr lang="zh-CN" altLang="en-US" sz="2800" dirty="0"/>
              <a:t> 提供的值必须与</a:t>
            </a:r>
            <a:r>
              <a:rPr lang="en-US" altLang="zh-CN" sz="2800" dirty="0"/>
              <a:t>INTO</a:t>
            </a:r>
            <a:r>
              <a:rPr lang="zh-CN" altLang="en-US" sz="2800" dirty="0"/>
              <a:t>子句匹配</a:t>
            </a:r>
            <a:endParaRPr lang="zh-CN" altLang="en-US" sz="2800" dirty="0"/>
          </a:p>
          <a:p>
            <a:pPr lvl="3">
              <a:lnSpc>
                <a:spcPct val="120000"/>
              </a:lnSpc>
              <a:buSzPct val="87000"/>
              <a:buFont typeface="Wingdings" panose="05000000000000000000" pitchFamily="2" charset="2"/>
              <a:buChar char="l"/>
            </a:pPr>
            <a:r>
              <a:rPr lang="zh-CN" altLang="en-US" sz="2800" dirty="0"/>
              <a:t>值的个数</a:t>
            </a:r>
            <a:endParaRPr lang="zh-CN" altLang="en-US" sz="2800" dirty="0"/>
          </a:p>
          <a:p>
            <a:pPr lvl="3">
              <a:lnSpc>
                <a:spcPct val="120000"/>
              </a:lnSpc>
              <a:buSzPct val="87000"/>
              <a:buFont typeface="Wingdings" panose="05000000000000000000" pitchFamily="2" charset="2"/>
              <a:buChar char="l"/>
            </a:pPr>
            <a:r>
              <a:rPr lang="zh-CN" altLang="en-US" sz="2800" dirty="0"/>
              <a:t>值的类型</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4515" name="Rectangle 3"/>
          <p:cNvSpPr>
            <a:spLocks noGrp="1" noChangeArrowheads="1"/>
          </p:cNvSpPr>
          <p:nvPr>
            <p:ph type="body" idx="4294967295"/>
          </p:nvPr>
        </p:nvSpPr>
        <p:spPr>
          <a:xfrm>
            <a:off x="46990" y="890270"/>
            <a:ext cx="12022455" cy="5501640"/>
          </a:xfrm>
          <a:solidFill>
            <a:schemeClr val="bg1"/>
          </a:solidFill>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anose="05000000000000000000" pitchFamily="2" charset="2"/>
              <a:buNone/>
            </a:pPr>
            <a:r>
              <a:rPr lang="zh-CN" altLang="en-US" dirty="0"/>
              <a:t>有些情况下，</a:t>
            </a:r>
            <a:r>
              <a:rPr lang="zh-CN" altLang="zh-CN" dirty="0">
                <a:latin typeface="Times New Roman" panose="02020603050405020304" pitchFamily="18" charset="0"/>
                <a:cs typeface="Times New Roman" panose="02020603050405020304" pitchFamily="18" charset="0"/>
              </a:rPr>
              <a:t>视图查询的转换</a:t>
            </a:r>
            <a:r>
              <a:rPr lang="zh-CN" altLang="en-US" dirty="0"/>
              <a:t>不能直接进行，查询会出问题</a:t>
            </a:r>
            <a:endParaRPr lang="zh-CN" altLang="en-US" dirty="0"/>
          </a:p>
          <a:p>
            <a:pPr eaLnBrk="1" hangingPunct="1">
              <a:lnSpc>
                <a:spcPct val="150000"/>
              </a:lnSpc>
              <a:spcBef>
                <a:spcPct val="0"/>
              </a:spcBef>
              <a:buFont typeface="Wingdings" panose="05000000000000000000" pitchFamily="2" charset="2"/>
              <a:buNone/>
            </a:pPr>
            <a:r>
              <a:rPr lang="en-US" altLang="zh-CN" dirty="0"/>
              <a:t>[</a:t>
            </a:r>
            <a:r>
              <a:rPr lang="zh-CN" altLang="en-US" dirty="0"/>
              <a:t>例</a:t>
            </a:r>
            <a:r>
              <a:rPr lang="en-US" altLang="zh-CN" dirty="0"/>
              <a:t>3.96]</a:t>
            </a:r>
            <a:r>
              <a:rPr lang="zh-CN" altLang="en-US" dirty="0"/>
              <a:t>在</a:t>
            </a:r>
            <a:r>
              <a:rPr lang="en-US" altLang="zh-CN" dirty="0" err="1"/>
              <a:t>S_GradeAVG</a:t>
            </a:r>
            <a:r>
              <a:rPr lang="zh-CN" altLang="en-US" dirty="0"/>
              <a:t>视图（例</a:t>
            </a:r>
            <a:r>
              <a:rPr lang="en-US" altLang="zh-CN" dirty="0"/>
              <a:t>3.91</a:t>
            </a:r>
            <a:r>
              <a:rPr lang="zh-CN" altLang="en-US" dirty="0"/>
              <a:t>中定义的视图）中查询平均成绩在</a:t>
            </a:r>
            <a:r>
              <a:rPr lang="en-US" altLang="zh-CN" dirty="0"/>
              <a:t>90</a:t>
            </a:r>
            <a:r>
              <a:rPr lang="zh-CN" altLang="en-US" dirty="0"/>
              <a:t>分以上的学生学号和平均成绩</a:t>
            </a:r>
            <a:endParaRPr lang="en-US" altLang="zh-CN" dirty="0"/>
          </a:p>
          <a:p>
            <a:pPr eaLnBrk="1" hangingPunct="1">
              <a:lnSpc>
                <a:spcPct val="150000"/>
              </a:lnSpc>
              <a:spcBef>
                <a:spcPct val="0"/>
              </a:spcBef>
              <a:buFont typeface="Wingdings" panose="05000000000000000000" pitchFamily="2" charset="2"/>
              <a:buNone/>
            </a:pPr>
            <a:r>
              <a:rPr lang="en-US" altLang="zh-CN" dirty="0"/>
              <a:t>  SELECT *</a:t>
            </a:r>
            <a:endParaRPr lang="en-US" altLang="zh-CN" dirty="0"/>
          </a:p>
          <a:p>
            <a:pPr eaLnBrk="1" hangingPunct="1">
              <a:lnSpc>
                <a:spcPct val="150000"/>
              </a:lnSpc>
              <a:spcBef>
                <a:spcPct val="0"/>
              </a:spcBef>
              <a:buFont typeface="Wingdings" panose="05000000000000000000" pitchFamily="2" charset="2"/>
              <a:buNone/>
            </a:pPr>
            <a:r>
              <a:rPr lang="en-US" altLang="zh-CN" dirty="0"/>
              <a:t>  FROM  </a:t>
            </a:r>
            <a:r>
              <a:rPr lang="en-US" altLang="zh-CN" dirty="0" err="1"/>
              <a:t>S_GradeAVG</a:t>
            </a:r>
            <a:r>
              <a:rPr lang="en-US" altLang="zh-CN" dirty="0"/>
              <a:t>              /*FROM </a:t>
            </a:r>
            <a:r>
              <a:rPr lang="zh-CN" altLang="en-US" dirty="0"/>
              <a:t>后面是视图</a:t>
            </a:r>
            <a:r>
              <a:rPr lang="en-US" altLang="zh-CN" dirty="0" err="1"/>
              <a:t>S_GradeAVG</a:t>
            </a:r>
            <a:r>
              <a:rPr lang="en-US" altLang="zh-CN" dirty="0"/>
              <a:t>*/</a:t>
            </a:r>
            <a:endParaRPr lang="en-US" altLang="zh-CN" dirty="0"/>
          </a:p>
          <a:p>
            <a:pPr eaLnBrk="1" hangingPunct="1">
              <a:lnSpc>
                <a:spcPct val="150000"/>
              </a:lnSpc>
              <a:spcBef>
                <a:spcPct val="0"/>
              </a:spcBef>
              <a:buFont typeface="Wingdings" panose="05000000000000000000" pitchFamily="2" charset="2"/>
              <a:buNone/>
            </a:pPr>
            <a:r>
              <a:rPr lang="en-US" altLang="zh-CN" dirty="0"/>
              <a:t>  WHERE </a:t>
            </a:r>
            <a:r>
              <a:rPr lang="en-US" altLang="zh-CN" dirty="0" err="1"/>
              <a:t>Gavg</a:t>
            </a:r>
            <a:r>
              <a:rPr lang="en-US" altLang="zh-CN" dirty="0"/>
              <a:t>&gt;=90;</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4515" name="Rectangle 3"/>
          <p:cNvSpPr>
            <a:spLocks noGrp="1" noChangeArrowheads="1"/>
          </p:cNvSpPr>
          <p:nvPr>
            <p:ph type="body" idx="4294967295"/>
          </p:nvPr>
        </p:nvSpPr>
        <p:spPr>
          <a:xfrm>
            <a:off x="71755" y="913130"/>
            <a:ext cx="11976100" cy="5412740"/>
          </a:xfrm>
          <a:solidFill>
            <a:schemeClr val="bg1"/>
          </a:solidFill>
        </p:spPr>
        <p:txBody>
          <a:bodyPr/>
          <a:lstStyle/>
          <a:p>
            <a:pPr eaLnBrk="1" hangingPunct="1">
              <a:lnSpc>
                <a:spcPct val="150000"/>
              </a:lnSpc>
              <a:spcBef>
                <a:spcPct val="0"/>
              </a:spcBef>
            </a:pPr>
            <a:r>
              <a:rPr lang="zh-CN" altLang="en-US" sz="3200" dirty="0"/>
              <a:t>视图消解法的局限</a:t>
            </a:r>
            <a:endParaRPr lang="en-US" altLang="zh-CN" sz="3200" dirty="0"/>
          </a:p>
          <a:p>
            <a:pPr eaLnBrk="1" hangingPunct="1">
              <a:lnSpc>
                <a:spcPct val="150000"/>
              </a:lnSpc>
              <a:spcBef>
                <a:spcPct val="0"/>
              </a:spcBef>
              <a:buFont typeface="Wingdings" panose="05000000000000000000" pitchFamily="2" charset="2"/>
              <a:buNone/>
            </a:pPr>
            <a:r>
              <a:rPr lang="zh-CN" altLang="en-US" sz="3200" dirty="0"/>
              <a:t>例</a:t>
            </a:r>
            <a:r>
              <a:rPr lang="en-US" altLang="zh-CN" sz="3200" dirty="0"/>
              <a:t>3.91</a:t>
            </a:r>
            <a:r>
              <a:rPr lang="zh-CN" altLang="en-US" sz="3200" dirty="0"/>
              <a:t>中视图</a:t>
            </a:r>
            <a:r>
              <a:rPr lang="en-US" altLang="zh-CN" sz="3200" dirty="0" err="1"/>
              <a:t>S_GradeAVG</a:t>
            </a:r>
            <a:r>
              <a:rPr lang="zh-CN" altLang="en-US" sz="3200" dirty="0"/>
              <a:t>的定义为：</a:t>
            </a:r>
            <a:endParaRPr lang="zh-CN" altLang="en-US" sz="3200" dirty="0"/>
          </a:p>
          <a:p>
            <a:pPr eaLnBrk="1" hangingPunct="1">
              <a:lnSpc>
                <a:spcPct val="150000"/>
              </a:lnSpc>
              <a:spcBef>
                <a:spcPct val="0"/>
              </a:spcBef>
              <a:buFont typeface="Wingdings" panose="05000000000000000000" pitchFamily="2" charset="2"/>
              <a:buNone/>
            </a:pPr>
            <a:r>
              <a:rPr lang="en-US" altLang="zh-CN" sz="3200" dirty="0"/>
              <a:t>CREATE VIEW </a:t>
            </a:r>
            <a:r>
              <a:rPr lang="en-US" altLang="zh-CN" sz="3200" dirty="0" err="1"/>
              <a:t>S_GradeAVG</a:t>
            </a:r>
            <a:r>
              <a:rPr lang="en-US" altLang="zh-CN" sz="3200" dirty="0"/>
              <a:t>(</a:t>
            </a:r>
            <a:r>
              <a:rPr lang="en-US" altLang="zh-CN" sz="3200" dirty="0" err="1"/>
              <a:t>Sno,Gavg</a:t>
            </a:r>
            <a:r>
              <a:rPr lang="en-US" altLang="zh-CN" sz="3200" dirty="0"/>
              <a:t>)</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t>AS</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t>SELECT </a:t>
            </a:r>
            <a:r>
              <a:rPr lang="en-US" altLang="zh-CN" sz="3200" dirty="0" err="1"/>
              <a:t>Sno,AVG</a:t>
            </a:r>
            <a:r>
              <a:rPr lang="en-US" altLang="zh-CN" sz="3200" dirty="0"/>
              <a:t>(Grade)</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t>FROM SC</a:t>
            </a:r>
            <a:endParaRPr lang="en-US" altLang="zh-CN" sz="3200" dirty="0"/>
          </a:p>
          <a:p>
            <a:pPr eaLnBrk="1" hangingPunct="1">
              <a:lnSpc>
                <a:spcPct val="150000"/>
              </a:lnSpc>
              <a:spcBef>
                <a:spcPct val="0"/>
              </a:spcBef>
              <a:buFont typeface="Wingdings" panose="05000000000000000000" pitchFamily="2" charset="2"/>
              <a:buNone/>
            </a:pPr>
            <a:r>
              <a:rPr lang="en-US" altLang="zh-CN" sz="3200" dirty="0"/>
              <a:t>GROUP BY </a:t>
            </a:r>
            <a:r>
              <a:rPr lang="en-US" altLang="zh-CN" sz="3200" dirty="0" err="1"/>
              <a:t>Sno</a:t>
            </a:r>
            <a:r>
              <a:rPr lang="en-US" altLang="zh-CN" sz="3200" dirty="0"/>
              <a:t>;</a:t>
            </a:r>
            <a:endParaRPr lang="en-US" altLang="zh-CN" sz="3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查询视图（续）</a:t>
            </a:r>
            <a:endParaRPr lang="zh-CN" altLang="en-US" sz="3600">
              <a:solidFill>
                <a:schemeClr val="accent6"/>
              </a:solidFill>
            </a:endParaRPr>
          </a:p>
        </p:txBody>
      </p:sp>
      <p:sp>
        <p:nvSpPr>
          <p:cNvPr id="65539" name="Rectangle 3"/>
          <p:cNvSpPr>
            <a:spLocks noGrp="1" noChangeArrowheads="1"/>
          </p:cNvSpPr>
          <p:nvPr>
            <p:ph type="body" idx="4294967295"/>
          </p:nvPr>
        </p:nvSpPr>
        <p:spPr>
          <a:xfrm>
            <a:off x="71755" y="816610"/>
            <a:ext cx="11953875" cy="5571490"/>
          </a:xfrm>
          <a:solidFill>
            <a:schemeClr val="bg1"/>
          </a:solidFill>
        </p:spPr>
        <p:txBody>
          <a:bodyPr/>
          <a:lstStyle/>
          <a:p>
            <a:pPr eaLnBrk="1" hangingPunct="1">
              <a:lnSpc>
                <a:spcPct val="90000"/>
              </a:lnSpc>
              <a:buFont typeface="Wingdings" panose="05000000000000000000" pitchFamily="2" charset="2"/>
              <a:buNone/>
            </a:pPr>
            <a:r>
              <a:rPr lang="zh-CN" altLang="en-US" sz="2800" dirty="0"/>
              <a:t>错误：</a:t>
            </a:r>
            <a:endParaRPr lang="zh-CN" altLang="en-US" sz="2800" dirty="0"/>
          </a:p>
          <a:p>
            <a:pPr lvl="1">
              <a:lnSpc>
                <a:spcPct val="90000"/>
              </a:lnSpc>
              <a:buFont typeface="Wingdings" panose="05000000000000000000" pitchFamily="2" charset="2"/>
              <a:buNone/>
            </a:pPr>
            <a:r>
              <a:rPr lang="en-US" altLang="zh-CN" sz="2800" dirty="0"/>
              <a:t>SELECT </a:t>
            </a:r>
            <a:r>
              <a:rPr lang="en-US" altLang="zh-CN" sz="2800" dirty="0" err="1"/>
              <a:t>Sno</a:t>
            </a:r>
            <a:r>
              <a:rPr lang="en-US" altLang="zh-CN" sz="2800" dirty="0"/>
              <a:t>,</a:t>
            </a:r>
            <a:r>
              <a:rPr lang="zh-CN" altLang="en-US" sz="2800" dirty="0"/>
              <a:t> </a:t>
            </a:r>
            <a:r>
              <a:rPr lang="en-US" altLang="zh-CN" sz="2800" dirty="0"/>
              <a:t>AVG</a:t>
            </a:r>
            <a:r>
              <a:rPr lang="zh-CN" altLang="en-US" sz="2800" dirty="0"/>
              <a:t>(</a:t>
            </a:r>
            <a:r>
              <a:rPr lang="en-US" altLang="zh-CN" sz="2800" dirty="0"/>
              <a:t>Grade</a:t>
            </a:r>
            <a:r>
              <a:rPr lang="zh-CN" altLang="en-US" sz="2800" dirty="0"/>
              <a:t>)</a:t>
            </a:r>
            <a:endParaRPr lang="zh-CN" altLang="en-US" sz="2800" dirty="0"/>
          </a:p>
          <a:p>
            <a:pPr lvl="1">
              <a:lnSpc>
                <a:spcPct val="90000"/>
              </a:lnSpc>
              <a:buFont typeface="Wingdings" panose="05000000000000000000" pitchFamily="2" charset="2"/>
              <a:buNone/>
            </a:pPr>
            <a:r>
              <a:rPr lang="en-US" altLang="zh-CN" sz="2800" dirty="0"/>
              <a:t>FROM     SC</a:t>
            </a:r>
            <a:endParaRPr lang="en-US" altLang="zh-CN" sz="2800" dirty="0"/>
          </a:p>
          <a:p>
            <a:pPr lvl="1">
              <a:lnSpc>
                <a:spcPct val="90000"/>
              </a:lnSpc>
              <a:buFont typeface="Wingdings" panose="05000000000000000000" pitchFamily="2" charset="2"/>
              <a:buNone/>
            </a:pPr>
            <a:r>
              <a:rPr lang="en-US" altLang="zh-CN" sz="2800" dirty="0"/>
              <a:t>WHERE  </a:t>
            </a:r>
            <a:r>
              <a:rPr lang="en-US" altLang="zh-CN" sz="2800" dirty="0">
                <a:solidFill>
                  <a:srgbClr val="FF00FF"/>
                </a:solidFill>
              </a:rPr>
              <a:t>AVG</a:t>
            </a:r>
            <a:r>
              <a:rPr lang="zh-CN" altLang="en-US" sz="2800" dirty="0">
                <a:solidFill>
                  <a:srgbClr val="FF00FF"/>
                </a:solidFill>
              </a:rPr>
              <a:t>(</a:t>
            </a:r>
            <a:r>
              <a:rPr lang="en-US" altLang="zh-CN" sz="2800" dirty="0">
                <a:solidFill>
                  <a:srgbClr val="FF00FF"/>
                </a:solidFill>
              </a:rPr>
              <a:t>Grade</a:t>
            </a:r>
            <a:r>
              <a:rPr lang="zh-CN" altLang="en-US" sz="2800" dirty="0">
                <a:solidFill>
                  <a:srgbClr val="FF00FF"/>
                </a:solidFill>
              </a:rPr>
              <a:t>)</a:t>
            </a:r>
            <a:r>
              <a:rPr lang="en-US" altLang="zh-CN" sz="2800" dirty="0">
                <a:solidFill>
                  <a:srgbClr val="FF00FF"/>
                </a:solidFill>
              </a:rPr>
              <a:t>&gt;=90</a:t>
            </a:r>
            <a:endParaRPr lang="en-US" altLang="zh-CN" sz="2800" dirty="0">
              <a:solidFill>
                <a:srgbClr val="FF00FF"/>
              </a:solidFill>
            </a:endParaRPr>
          </a:p>
          <a:p>
            <a:pPr lvl="1">
              <a:lnSpc>
                <a:spcPct val="90000"/>
              </a:lnSpc>
              <a:buFont typeface="Wingdings" panose="05000000000000000000" pitchFamily="2" charset="2"/>
              <a:buNone/>
            </a:pPr>
            <a:r>
              <a:rPr lang="en-US" altLang="zh-CN" sz="2800" dirty="0"/>
              <a:t>GROUP BY </a:t>
            </a:r>
            <a:r>
              <a:rPr lang="en-US" altLang="zh-CN" sz="2800" dirty="0" err="1"/>
              <a:t>Sno</a:t>
            </a:r>
            <a:r>
              <a:rPr lang="zh-CN" altLang="en-US" sz="2800" dirty="0"/>
              <a:t>;</a:t>
            </a:r>
            <a:endParaRPr lang="zh-CN" altLang="en-US" sz="2800" dirty="0"/>
          </a:p>
          <a:p>
            <a:pPr lvl="1">
              <a:lnSpc>
                <a:spcPct val="90000"/>
              </a:lnSpc>
              <a:buFont typeface="Wingdings" panose="05000000000000000000" pitchFamily="2" charset="2"/>
              <a:buNone/>
            </a:pPr>
            <a:endParaRPr lang="zh-CN" altLang="en-US" sz="2800" dirty="0"/>
          </a:p>
          <a:p>
            <a:pPr eaLnBrk="1" hangingPunct="1">
              <a:lnSpc>
                <a:spcPct val="90000"/>
              </a:lnSpc>
              <a:buFont typeface="Wingdings" panose="05000000000000000000" pitchFamily="2" charset="2"/>
              <a:buNone/>
            </a:pPr>
            <a:r>
              <a:rPr lang="zh-CN" altLang="en-US" sz="2800" dirty="0"/>
              <a:t>正确：</a:t>
            </a:r>
            <a:endParaRPr lang="zh-CN" altLang="en-US" sz="2800" dirty="0"/>
          </a:p>
          <a:p>
            <a:pPr lvl="1">
              <a:lnSpc>
                <a:spcPct val="90000"/>
              </a:lnSpc>
              <a:buFont typeface="Wingdings" panose="05000000000000000000" pitchFamily="2" charset="2"/>
              <a:buNone/>
            </a:pPr>
            <a:r>
              <a:rPr lang="en-US" altLang="zh-CN" sz="2800" dirty="0"/>
              <a:t>SELECT  </a:t>
            </a:r>
            <a:r>
              <a:rPr lang="en-US" altLang="zh-CN" sz="2800" dirty="0" err="1"/>
              <a:t>Sno</a:t>
            </a:r>
            <a:r>
              <a:rPr lang="zh-CN" altLang="en-US" sz="2800" dirty="0"/>
              <a:t>,</a:t>
            </a:r>
            <a:r>
              <a:rPr lang="en-US" altLang="zh-CN" sz="2800" dirty="0"/>
              <a:t>AVG</a:t>
            </a:r>
            <a:r>
              <a:rPr lang="zh-CN" altLang="en-US" sz="2800" dirty="0"/>
              <a:t>(</a:t>
            </a:r>
            <a:r>
              <a:rPr lang="en-US" altLang="zh-CN" sz="2800" dirty="0"/>
              <a:t>Grade</a:t>
            </a:r>
            <a:r>
              <a:rPr lang="zh-CN" altLang="en-US" sz="2800" dirty="0"/>
              <a:t>)</a:t>
            </a:r>
            <a:endParaRPr lang="zh-CN" altLang="en-US" sz="2800" dirty="0"/>
          </a:p>
          <a:p>
            <a:pPr lvl="1">
              <a:lnSpc>
                <a:spcPct val="90000"/>
              </a:lnSpc>
              <a:buFont typeface="Wingdings" panose="05000000000000000000" pitchFamily="2" charset="2"/>
              <a:buNone/>
            </a:pPr>
            <a:r>
              <a:rPr lang="en-US" altLang="zh-CN" sz="2800" dirty="0"/>
              <a:t>FROM  SC</a:t>
            </a:r>
            <a:endParaRPr lang="en-US" altLang="zh-CN" sz="2800" dirty="0"/>
          </a:p>
          <a:p>
            <a:pPr lvl="1">
              <a:lnSpc>
                <a:spcPct val="90000"/>
              </a:lnSpc>
              <a:buFont typeface="Wingdings" panose="05000000000000000000" pitchFamily="2" charset="2"/>
              <a:buNone/>
            </a:pPr>
            <a:r>
              <a:rPr lang="en-US" altLang="zh-CN" sz="2800" dirty="0"/>
              <a:t>GROUP BY </a:t>
            </a:r>
            <a:r>
              <a:rPr lang="en-US" altLang="zh-CN" sz="2800" dirty="0" err="1"/>
              <a:t>Sno</a:t>
            </a:r>
            <a:endParaRPr lang="en-US" altLang="zh-CN" sz="2800" dirty="0"/>
          </a:p>
          <a:p>
            <a:pPr lvl="1">
              <a:lnSpc>
                <a:spcPct val="90000"/>
              </a:lnSpc>
              <a:buFont typeface="Wingdings" panose="05000000000000000000" pitchFamily="2" charset="2"/>
              <a:buNone/>
            </a:pPr>
            <a:r>
              <a:rPr lang="en-US" altLang="zh-CN" sz="2800" dirty="0">
                <a:solidFill>
                  <a:srgbClr val="FF00FF"/>
                </a:solidFill>
              </a:rPr>
              <a:t>HAVING AVG</a:t>
            </a:r>
            <a:r>
              <a:rPr lang="zh-CN" altLang="en-US" sz="2800" dirty="0">
                <a:solidFill>
                  <a:srgbClr val="FF00FF"/>
                </a:solidFill>
              </a:rPr>
              <a:t>(</a:t>
            </a:r>
            <a:r>
              <a:rPr lang="en-US" altLang="zh-CN" sz="2800" dirty="0">
                <a:solidFill>
                  <a:srgbClr val="FF00FF"/>
                </a:solidFill>
              </a:rPr>
              <a:t>Grade</a:t>
            </a:r>
            <a:r>
              <a:rPr lang="zh-CN" altLang="en-US" sz="2800" dirty="0">
                <a:solidFill>
                  <a:srgbClr val="FF00FF"/>
                </a:solidFill>
              </a:rPr>
              <a:t>)</a:t>
            </a:r>
            <a:r>
              <a:rPr lang="en-US" altLang="zh-CN" sz="2800" dirty="0">
                <a:solidFill>
                  <a:srgbClr val="FF00FF"/>
                </a:solidFill>
              </a:rPr>
              <a:t>&gt;=90</a:t>
            </a:r>
            <a:r>
              <a:rPr lang="zh-CN" altLang="en-US" sz="2800" dirty="0">
                <a:solidFill>
                  <a:srgbClr val="FF00FF"/>
                </a:solidFill>
              </a:rPr>
              <a:t>;</a:t>
            </a:r>
            <a:endParaRPr lang="zh-CN" altLang="en-US" sz="2800" dirty="0">
              <a:solidFill>
                <a:srgbClr val="FF00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idx="4294967295"/>
          </p:nvPr>
        </p:nvSpPr>
        <p:spPr>
          <a:xfrm>
            <a:off x="-24765" y="-26988"/>
            <a:ext cx="10972800" cy="1131888"/>
          </a:xfrm>
        </p:spPr>
        <p:txBody>
          <a:bodyPr/>
          <a:lstStyle/>
          <a:p>
            <a:r>
              <a:rPr lang="zh-CN" altLang="en-US" sz="3600">
                <a:solidFill>
                  <a:schemeClr val="accent6"/>
                </a:solidFill>
              </a:rPr>
              <a:t>查询视图（续）</a:t>
            </a:r>
            <a:endParaRPr lang="zh-CN" altLang="en-US" sz="3600">
              <a:solidFill>
                <a:schemeClr val="accent6"/>
              </a:solidFill>
            </a:endParaRPr>
          </a:p>
        </p:txBody>
      </p:sp>
      <p:sp>
        <p:nvSpPr>
          <p:cNvPr id="66563" name="内容占位符 2"/>
          <p:cNvSpPr>
            <a:spLocks noGrp="1" noChangeArrowheads="1"/>
          </p:cNvSpPr>
          <p:nvPr>
            <p:ph idx="4294967295"/>
          </p:nvPr>
        </p:nvSpPr>
        <p:spPr>
          <a:xfrm>
            <a:off x="72390" y="843915"/>
            <a:ext cx="11982450" cy="5593080"/>
          </a:xfrm>
          <a:solidFill>
            <a:schemeClr val="bg1"/>
          </a:solidFill>
        </p:spPr>
        <p:txBody>
          <a:bodyPr>
            <a:normAutofit/>
          </a:bodyPr>
          <a:lstStyle/>
          <a:p>
            <a:pPr>
              <a:lnSpc>
                <a:spcPct val="150000"/>
              </a:lnSpc>
              <a:spcBef>
                <a:spcPct val="0"/>
              </a:spcBef>
              <a:buFont typeface="Wingdings" panose="05000000000000000000" pitchFamily="2" charset="2"/>
              <a:buNone/>
            </a:pPr>
            <a:r>
              <a:rPr lang="zh-CN" altLang="en-US" sz="2400" dirty="0"/>
              <a:t>例</a:t>
            </a:r>
            <a:r>
              <a:rPr lang="en-US" altLang="zh-CN" sz="2400" dirty="0"/>
              <a:t>3.96</a:t>
            </a:r>
            <a:r>
              <a:rPr lang="zh-CN" altLang="en-US" sz="2400" dirty="0"/>
              <a:t>也可以用如下</a:t>
            </a:r>
            <a:r>
              <a:rPr lang="en-US" altLang="zh-CN" sz="2400" dirty="0"/>
              <a:t>SQL</a:t>
            </a:r>
            <a:r>
              <a:rPr lang="zh-CN" altLang="en-US" sz="2400" dirty="0"/>
              <a:t>语句完成：</a:t>
            </a:r>
            <a:endParaRPr lang="en-US" altLang="zh-CN" sz="2400" dirty="0"/>
          </a:p>
          <a:p>
            <a:pPr>
              <a:lnSpc>
                <a:spcPct val="150000"/>
              </a:lnSpc>
              <a:spcBef>
                <a:spcPct val="0"/>
              </a:spcBef>
              <a:buFont typeface="Wingdings" panose="05000000000000000000" pitchFamily="2" charset="2"/>
              <a:buNone/>
            </a:pPr>
            <a:r>
              <a:rPr lang="en-US" altLang="zh-CN" sz="2400" dirty="0"/>
              <a:t>SELECT *</a:t>
            </a:r>
            <a:endParaRPr lang="en-US" altLang="zh-CN" sz="2400" dirty="0"/>
          </a:p>
          <a:p>
            <a:pPr>
              <a:lnSpc>
                <a:spcPct val="150000"/>
              </a:lnSpc>
              <a:spcBef>
                <a:spcPct val="0"/>
              </a:spcBef>
              <a:buFont typeface="Wingdings" panose="05000000000000000000" pitchFamily="2" charset="2"/>
              <a:buNone/>
            </a:pPr>
            <a:r>
              <a:rPr lang="en-US" altLang="zh-CN" sz="2400" dirty="0"/>
              <a:t>FROM (SELECT </a:t>
            </a:r>
            <a:r>
              <a:rPr lang="en-US" altLang="zh-CN" sz="2400" dirty="0" err="1"/>
              <a:t>Sno,AVG</a:t>
            </a:r>
            <a:r>
              <a:rPr lang="en-US" altLang="zh-CN" sz="2400" dirty="0"/>
              <a:t>(Grade) 		/*</a:t>
            </a:r>
            <a:r>
              <a:rPr lang="zh-CN" altLang="en-US" sz="2400" dirty="0"/>
              <a:t>子查询生成一个派生表</a:t>
            </a:r>
            <a:r>
              <a:rPr lang="en-US" altLang="zh-CN" sz="2400" dirty="0" err="1"/>
              <a:t>S_GradeAVG</a:t>
            </a:r>
            <a:r>
              <a:rPr lang="en-US" altLang="zh-CN" sz="2400" dirty="0"/>
              <a:t>*/</a:t>
            </a:r>
            <a:endParaRPr lang="en-US" altLang="zh-CN" sz="2400" dirty="0"/>
          </a:p>
          <a:p>
            <a:pPr>
              <a:lnSpc>
                <a:spcPct val="150000"/>
              </a:lnSpc>
              <a:spcBef>
                <a:spcPct val="0"/>
              </a:spcBef>
              <a:buFont typeface="Wingdings" panose="05000000000000000000" pitchFamily="2" charset="2"/>
              <a:buNone/>
            </a:pPr>
            <a:r>
              <a:rPr lang="en-US" altLang="zh-CN" sz="2400" dirty="0"/>
              <a:t>	   	FROM SC </a:t>
            </a:r>
            <a:endParaRPr lang="en-US" altLang="zh-CN" sz="2400" dirty="0"/>
          </a:p>
          <a:p>
            <a:pPr>
              <a:lnSpc>
                <a:spcPct val="150000"/>
              </a:lnSpc>
              <a:spcBef>
                <a:spcPct val="0"/>
              </a:spcBef>
              <a:buFont typeface="Wingdings" panose="05000000000000000000" pitchFamily="2" charset="2"/>
              <a:buNone/>
            </a:pPr>
            <a:r>
              <a:rPr lang="en-US" altLang="zh-CN" sz="2400" dirty="0"/>
              <a:t> 	   	GROUP BY Sno ) AS </a:t>
            </a:r>
            <a:r>
              <a:rPr lang="en-US" altLang="zh-CN" sz="2400" dirty="0" err="1"/>
              <a:t>S_GradeAVG</a:t>
            </a:r>
            <a:r>
              <a:rPr lang="en-US" altLang="zh-CN" sz="2400" dirty="0"/>
              <a:t>(Sno, </a:t>
            </a:r>
            <a:r>
              <a:rPr lang="en-US" altLang="zh-CN" sz="2400" dirty="0" err="1"/>
              <a:t>Gavg</a:t>
            </a:r>
            <a:r>
              <a:rPr lang="en-US" altLang="zh-CN" sz="2400" dirty="0"/>
              <a:t>) </a:t>
            </a:r>
            <a:endParaRPr lang="en-US" altLang="zh-CN" sz="2400" dirty="0"/>
          </a:p>
          <a:p>
            <a:pPr>
              <a:lnSpc>
                <a:spcPct val="150000"/>
              </a:lnSpc>
              <a:spcBef>
                <a:spcPct val="0"/>
              </a:spcBef>
              <a:buFont typeface="Wingdings" panose="05000000000000000000" pitchFamily="2" charset="2"/>
              <a:buNone/>
            </a:pPr>
            <a:r>
              <a:rPr lang="en-US" altLang="zh-CN" sz="2400" dirty="0"/>
              <a:t>WHERE </a:t>
            </a:r>
            <a:r>
              <a:rPr lang="en-US" altLang="zh-CN" sz="2400" dirty="0" err="1"/>
              <a:t>Gavg</a:t>
            </a:r>
            <a:r>
              <a:rPr lang="en-US" altLang="zh-CN" sz="2400" dirty="0"/>
              <a:t>&gt;=90;</a:t>
            </a:r>
            <a:endParaRPr lang="en-US" altLang="zh-CN" sz="2400" dirty="0"/>
          </a:p>
          <a:p>
            <a:pPr>
              <a:lnSpc>
                <a:spcPct val="150000"/>
              </a:lnSpc>
              <a:spcBef>
                <a:spcPct val="0"/>
              </a:spcBef>
              <a:buFont typeface="Wingdings" panose="05000000000000000000" pitchFamily="2" charset="2"/>
              <a:buChar char="n"/>
            </a:pPr>
            <a:r>
              <a:rPr lang="zh-CN" altLang="zh-CN" dirty="0">
                <a:solidFill>
                  <a:srgbClr val="000000"/>
                </a:solidFill>
                <a:latin typeface="Times New Roman" panose="02020603050405020304" pitchFamily="18" charset="0"/>
                <a:cs typeface="Times New Roman" panose="02020603050405020304" pitchFamily="18" charset="0"/>
              </a:rPr>
              <a:t>对视图查询与基于派生表查询</a:t>
            </a:r>
            <a:r>
              <a:rPr lang="zh-CN" altLang="en-US" dirty="0">
                <a:solidFill>
                  <a:srgbClr val="000000"/>
                </a:solidFill>
                <a:latin typeface="Times New Roman" panose="02020603050405020304" pitchFamily="18" charset="0"/>
                <a:cs typeface="Times New Roman" panose="02020603050405020304" pitchFamily="18" charset="0"/>
              </a:rPr>
              <a:t>的</a:t>
            </a:r>
            <a:r>
              <a:rPr lang="zh-CN" altLang="zh-CN" dirty="0">
                <a:solidFill>
                  <a:srgbClr val="000000"/>
                </a:solidFill>
                <a:latin typeface="Times New Roman" panose="02020603050405020304" pitchFamily="18" charset="0"/>
                <a:cs typeface="Times New Roman" panose="02020603050405020304" pitchFamily="18" charset="0"/>
              </a:rPr>
              <a:t>区别</a:t>
            </a:r>
            <a:endParaRPr lang="en-US" altLang="zh-CN" dirty="0">
              <a:solidFill>
                <a:srgbClr val="000000"/>
              </a:solidFill>
              <a:latin typeface="Times New Roman" panose="02020603050405020304" pitchFamily="18" charset="0"/>
              <a:cs typeface="Times New Roman" panose="02020603050405020304" pitchFamily="18" charset="0"/>
            </a:endParaRPr>
          </a:p>
          <a:p>
            <a:pPr lvl="1">
              <a:lnSpc>
                <a:spcPct val="150000"/>
              </a:lnSpc>
              <a:spcBef>
                <a:spcPct val="0"/>
              </a:spcBef>
              <a:buFont typeface="Wingdings" panose="05000000000000000000" pitchFamily="2" charset="2"/>
              <a:buChar char="l"/>
            </a:pPr>
            <a:r>
              <a:rPr lang="zh-CN" altLang="zh-CN" sz="2400" dirty="0">
                <a:latin typeface="Times New Roman" panose="02020603050405020304" pitchFamily="18" charset="0"/>
                <a:cs typeface="Times New Roman" panose="02020603050405020304" pitchFamily="18" charset="0"/>
              </a:rPr>
              <a:t>视图一旦定义，将保存在数据字典，之后的所有查询都可以直接引用该视图</a:t>
            </a:r>
            <a:endParaRPr lang="en-US" altLang="zh-CN" sz="2400" dirty="0">
              <a:latin typeface="Times New Roman" panose="02020603050405020304" pitchFamily="18" charset="0"/>
              <a:cs typeface="Times New Roman" panose="02020603050405020304" pitchFamily="18" charset="0"/>
            </a:endParaRPr>
          </a:p>
          <a:p>
            <a:pPr lvl="1">
              <a:lnSpc>
                <a:spcPct val="150000"/>
              </a:lnSpc>
              <a:spcBef>
                <a:spcPct val="0"/>
              </a:spcBef>
              <a:buFont typeface="Wingdings" panose="05000000000000000000" pitchFamily="2" charset="2"/>
              <a:buChar char="l"/>
            </a:pPr>
            <a:r>
              <a:rPr lang="zh-CN" altLang="zh-CN" sz="2400" dirty="0">
                <a:solidFill>
                  <a:srgbClr val="000000"/>
                </a:solidFill>
                <a:latin typeface="Times New Roman" panose="02020603050405020304" pitchFamily="18" charset="0"/>
                <a:cs typeface="Times New Roman" panose="02020603050405020304" pitchFamily="18" charset="0"/>
              </a:rPr>
              <a:t>派生表只是在语句执行时临时定义，语句执行后该派生表定义即被删除</a:t>
            </a:r>
            <a:endParaRPr lang="en-US" altLang="zh-CN" sz="2400" dirty="0"/>
          </a:p>
          <a:p>
            <a:pPr>
              <a:lnSpc>
                <a:spcPct val="150000"/>
              </a:lnSpc>
              <a:spcBef>
                <a:spcPct val="0"/>
              </a:spcBef>
            </a:pPr>
            <a:endParaRPr lang="zh-CN"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 </a:t>
            </a:r>
            <a:r>
              <a:rPr lang="zh-CN" altLang="en-US" sz="3600">
                <a:solidFill>
                  <a:schemeClr val="accent6"/>
                </a:solidFill>
              </a:rPr>
              <a:t>视图</a:t>
            </a:r>
            <a:endParaRPr lang="zh-CN" altLang="en-US" sz="3600">
              <a:solidFill>
                <a:schemeClr val="accent6"/>
              </a:solidFill>
            </a:endParaRPr>
          </a:p>
        </p:txBody>
      </p:sp>
      <p:sp>
        <p:nvSpPr>
          <p:cNvPr id="67587" name="Rectangle 3"/>
          <p:cNvSpPr>
            <a:spLocks noGrp="1" noChangeArrowheads="1"/>
          </p:cNvSpPr>
          <p:nvPr>
            <p:ph type="body" idx="4294967295"/>
          </p:nvPr>
        </p:nvSpPr>
        <p:spPr>
          <a:xfrm>
            <a:off x="71120" y="824865"/>
            <a:ext cx="11995150" cy="5601335"/>
          </a:xfrm>
          <a:solidFill>
            <a:schemeClr val="bg1"/>
          </a:solidFill>
        </p:spPr>
        <p:txBody>
          <a:bodyPr/>
          <a:lstStyle/>
          <a:p>
            <a:pPr eaLnBrk="1" hangingPunct="1">
              <a:lnSpc>
                <a:spcPct val="170000"/>
              </a:lnSpc>
              <a:buFont typeface="Wingdings" panose="05000000000000000000" pitchFamily="2" charset="2"/>
              <a:buNone/>
            </a:pPr>
            <a:r>
              <a:rPr lang="en-US" altLang="zh-CN" sz="3200" dirty="0"/>
              <a:t>3.6.1  </a:t>
            </a:r>
            <a:r>
              <a:rPr lang="zh-CN" altLang="en-US" sz="3200" dirty="0"/>
              <a:t>定义视图</a:t>
            </a:r>
            <a:endParaRPr lang="zh-CN" altLang="en-US" sz="3200" dirty="0"/>
          </a:p>
          <a:p>
            <a:pPr eaLnBrk="1" hangingPunct="1">
              <a:lnSpc>
                <a:spcPct val="170000"/>
              </a:lnSpc>
              <a:buFont typeface="Wingdings" panose="05000000000000000000" pitchFamily="2" charset="2"/>
              <a:buNone/>
            </a:pPr>
            <a:r>
              <a:rPr lang="en-US" altLang="zh-CN" sz="3200" dirty="0"/>
              <a:t>3.6.2  </a:t>
            </a:r>
            <a:r>
              <a:rPr lang="zh-CN" altLang="en-US" sz="3200" dirty="0"/>
              <a:t>查询视图</a:t>
            </a:r>
            <a:endParaRPr lang="zh-CN" altLang="en-US" sz="3200" dirty="0"/>
          </a:p>
          <a:p>
            <a:pPr eaLnBrk="1" hangingPunct="1">
              <a:lnSpc>
                <a:spcPct val="170000"/>
              </a:lnSpc>
              <a:buFont typeface="Wingdings" panose="05000000000000000000" pitchFamily="2" charset="2"/>
              <a:buNone/>
            </a:pPr>
            <a:r>
              <a:rPr lang="en-US" altLang="zh-CN" sz="3200" dirty="0">
                <a:solidFill>
                  <a:srgbClr val="00B050"/>
                </a:solidFill>
              </a:rPr>
              <a:t>3.6.3  </a:t>
            </a:r>
            <a:r>
              <a:rPr lang="zh-CN" altLang="en-US" sz="3200" dirty="0">
                <a:solidFill>
                  <a:srgbClr val="00B050"/>
                </a:solidFill>
              </a:rPr>
              <a:t>更新视图</a:t>
            </a:r>
            <a:endParaRPr lang="zh-CN" altLang="en-US" sz="3200" dirty="0">
              <a:solidFill>
                <a:srgbClr val="00B050"/>
              </a:solidFill>
            </a:endParaRPr>
          </a:p>
          <a:p>
            <a:pPr eaLnBrk="1" hangingPunct="1">
              <a:lnSpc>
                <a:spcPct val="170000"/>
              </a:lnSpc>
              <a:buFont typeface="Wingdings" panose="05000000000000000000" pitchFamily="2" charset="2"/>
              <a:buNone/>
            </a:pPr>
            <a:r>
              <a:rPr lang="en-US" altLang="zh-CN" sz="3200" dirty="0"/>
              <a:t>3.6.4  </a:t>
            </a:r>
            <a:r>
              <a:rPr lang="zh-CN" altLang="en-US" sz="3200" dirty="0"/>
              <a:t>视图的作用</a:t>
            </a:r>
            <a:endParaRPr lang="zh-CN" altLang="en-US" sz="3200" dirty="0"/>
          </a:p>
          <a:p>
            <a:pPr eaLnBrk="1" hangingPunct="1">
              <a:buFont typeface="Wingdings" panose="05000000000000000000" pitchFamily="2" charset="2"/>
              <a:buNone/>
            </a:pPr>
            <a:endParaRPr lang="en-US" altLang="zh-CN" sz="3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3.6.3 </a:t>
            </a:r>
            <a:r>
              <a:rPr lang="zh-CN" altLang="en-US" sz="3600">
                <a:solidFill>
                  <a:schemeClr val="accent6"/>
                </a:solidFill>
              </a:rPr>
              <a:t>更新视图</a:t>
            </a:r>
            <a:endParaRPr lang="zh-CN" altLang="en-US" sz="3600">
              <a:solidFill>
                <a:schemeClr val="accent6"/>
              </a:solidFill>
            </a:endParaRPr>
          </a:p>
        </p:txBody>
      </p:sp>
      <p:sp>
        <p:nvSpPr>
          <p:cNvPr id="68611" name="Rectangle 3"/>
          <p:cNvSpPr>
            <a:spLocks noGrp="1" noChangeArrowheads="1"/>
          </p:cNvSpPr>
          <p:nvPr>
            <p:ph type="body" idx="4294967295"/>
          </p:nvPr>
        </p:nvSpPr>
        <p:spPr>
          <a:xfrm>
            <a:off x="71120" y="897255"/>
            <a:ext cx="11915775" cy="5492115"/>
          </a:xfrm>
          <a:solidFill>
            <a:schemeClr val="bg1"/>
          </a:solidFill>
        </p:spPr>
        <p:txBody>
          <a:bodyPr/>
          <a:lstStyle/>
          <a:p>
            <a:pPr eaLnBrk="1" hangingPunct="1">
              <a:lnSpc>
                <a:spcPct val="150000"/>
              </a:lnSpc>
              <a:buFont typeface="Wingdings" panose="05000000000000000000" pitchFamily="2" charset="2"/>
              <a:buChar char="n"/>
            </a:pPr>
            <a:r>
              <a:rPr lang="zh-CN" altLang="en-US" sz="3200" dirty="0"/>
              <a:t>更新视图：通过视图来插入（</a:t>
            </a:r>
            <a:r>
              <a:rPr lang="en-US" altLang="zh-CN" sz="3200" dirty="0"/>
              <a:t>INSERT</a:t>
            </a:r>
            <a:r>
              <a:rPr lang="zh-CN" altLang="en-US" sz="3200" dirty="0"/>
              <a:t>）、删除（</a:t>
            </a:r>
            <a:r>
              <a:rPr lang="en-US" altLang="zh-CN" sz="3200" dirty="0"/>
              <a:t>DELETE</a:t>
            </a:r>
            <a:r>
              <a:rPr lang="zh-CN" altLang="en-US" sz="3200" dirty="0"/>
              <a:t>）和修改（</a:t>
            </a:r>
            <a:r>
              <a:rPr lang="en-US" altLang="zh-CN" sz="3200" dirty="0"/>
              <a:t>UPDATE</a:t>
            </a:r>
            <a:r>
              <a:rPr lang="zh-CN" altLang="en-US" sz="3200" dirty="0"/>
              <a:t>）数据。</a:t>
            </a:r>
            <a:endParaRPr lang="zh-CN" altLang="en-US" sz="3200" dirty="0"/>
          </a:p>
          <a:p>
            <a:pPr eaLnBrk="1" hangingPunct="1">
              <a:lnSpc>
                <a:spcPct val="150000"/>
              </a:lnSpc>
              <a:buFont typeface="Wingdings" panose="05000000000000000000" pitchFamily="2" charset="2"/>
              <a:buChar char="n"/>
            </a:pPr>
            <a:r>
              <a:rPr lang="zh-CN" altLang="en-US" sz="3200" dirty="0"/>
              <a:t>视图的更新操作通过视图消解，转换为对</a:t>
            </a:r>
            <a:r>
              <a:rPr lang="zh-CN" altLang="en-US" sz="3200" dirty="0">
                <a:solidFill>
                  <a:srgbClr val="FF00FF"/>
                </a:solidFill>
              </a:rPr>
              <a:t>基本表的更新</a:t>
            </a:r>
            <a:r>
              <a:rPr lang="zh-CN" altLang="en-US" sz="3200" dirty="0"/>
              <a:t>操作</a:t>
            </a:r>
            <a:endParaRPr lang="zh-CN" altLang="en-US" sz="3200" dirty="0"/>
          </a:p>
          <a:p>
            <a:pPr eaLnBrk="1" hangingPunct="1">
              <a:lnSpc>
                <a:spcPct val="150000"/>
              </a:lnSpc>
              <a:buFont typeface="Wingdings" panose="05000000000000000000" pitchFamily="2" charset="2"/>
              <a:buChar char="n"/>
            </a:pPr>
            <a:r>
              <a:rPr lang="zh-CN" altLang="en-US" sz="3200" dirty="0"/>
              <a:t>为防止用户有意无意地对不属于视图范围内的基本表数据进行操作，可在定义视图时加上</a:t>
            </a:r>
            <a:r>
              <a:rPr lang="en-US" altLang="zh-CN" sz="3200" dirty="0">
                <a:solidFill>
                  <a:srgbClr val="FF00FF"/>
                </a:solidFill>
              </a:rPr>
              <a:t>WITH CHECK OPTION</a:t>
            </a:r>
            <a:r>
              <a:rPr lang="zh-CN" altLang="en-US" sz="3200" dirty="0"/>
              <a:t>子句</a:t>
            </a:r>
            <a:endParaRPr lang="en-US" altLang="zh-CN" sz="3200" dirty="0"/>
          </a:p>
          <a:p>
            <a:pPr lvl="1" eaLnBrk="1" hangingPunct="1">
              <a:lnSpc>
                <a:spcPct val="150000"/>
              </a:lnSpc>
              <a:buFont typeface="Wingdings" panose="05000000000000000000" pitchFamily="2" charset="2"/>
              <a:buChar char="l"/>
            </a:pPr>
            <a:r>
              <a:rPr lang="zh-CN" altLang="en-US" sz="3200" dirty="0"/>
              <a:t>在视图上增、删、改数据时，关系数据库管理系统会检查视图定义中的条件，若不满足条件则拒绝执行该操作</a:t>
            </a:r>
            <a:endParaRPr lang="zh-CN" altLang="en-US" sz="3200" dirty="0"/>
          </a:p>
          <a:p>
            <a:pPr eaLnBrk="1" hangingPunct="1">
              <a:lnSpc>
                <a:spcPct val="130000"/>
              </a:lnSpc>
              <a:buFont typeface="Wingdings" panose="05000000000000000000" pitchFamily="2" charset="2"/>
              <a:buNone/>
            </a:pPr>
            <a:endParaRPr lang="en-US" altLang="zh-CN" sz="3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endParaRPr>
          </a:p>
        </p:txBody>
      </p:sp>
      <p:sp>
        <p:nvSpPr>
          <p:cNvPr id="69635" name="Rectangle 3"/>
          <p:cNvSpPr>
            <a:spLocks noGrp="1" noChangeArrowheads="1"/>
          </p:cNvSpPr>
          <p:nvPr>
            <p:ph type="body" idx="4294967295"/>
          </p:nvPr>
        </p:nvSpPr>
        <p:spPr>
          <a:xfrm>
            <a:off x="48895" y="838835"/>
            <a:ext cx="11990070" cy="5541645"/>
          </a:xfrm>
          <a:solidFill>
            <a:schemeClr val="bg1"/>
          </a:solidFill>
        </p:spPr>
        <p:txBody>
          <a:bodyPr>
            <a:normAutofit/>
          </a:bodyPr>
          <a:lstStyle/>
          <a:p>
            <a:pPr marL="0" indent="0" eaLnBrk="1" hangingPunct="1">
              <a:lnSpc>
                <a:spcPct val="130000"/>
              </a:lnSpc>
              <a:buNone/>
            </a:pPr>
            <a:r>
              <a:rPr lang="en-US" altLang="zh-CN" sz="2400" dirty="0"/>
              <a:t>[</a:t>
            </a:r>
            <a:r>
              <a:rPr lang="zh-CN" altLang="en-US" sz="2400" dirty="0"/>
              <a:t>例</a:t>
            </a:r>
            <a:r>
              <a:rPr lang="en-US" altLang="zh-CN" sz="2400" dirty="0"/>
              <a:t>3.97]</a:t>
            </a:r>
            <a:r>
              <a:rPr lang="zh-CN" altLang="en-US" sz="2400" dirty="0"/>
              <a:t>将信息管理与信息系统专业学生视图</a:t>
            </a:r>
            <a:r>
              <a:rPr lang="en-US" altLang="zh-CN" sz="2400" dirty="0" err="1"/>
              <a:t>IS_Student</a:t>
            </a:r>
            <a:r>
              <a:rPr lang="zh-CN" altLang="en-US" sz="2400" dirty="0"/>
              <a:t>中学号为“</a:t>
            </a:r>
            <a:r>
              <a:rPr lang="en-US" altLang="zh-CN" sz="2400" dirty="0"/>
              <a:t>20180005”</a:t>
            </a:r>
            <a:r>
              <a:rPr lang="zh-CN" altLang="en-US" sz="2400" dirty="0"/>
              <a:t>的学生姓名改为“刘新奇”。</a:t>
            </a:r>
            <a:endParaRPr lang="zh-CN" altLang="en-US" sz="2400" dirty="0"/>
          </a:p>
          <a:p>
            <a:pPr marL="0" indent="0" eaLnBrk="1" hangingPunct="1">
              <a:lnSpc>
                <a:spcPct val="130000"/>
              </a:lnSpc>
              <a:buNone/>
            </a:pPr>
            <a:r>
              <a:rPr lang="en-US" altLang="zh-CN" sz="2400" dirty="0"/>
              <a:t>UPDATE </a:t>
            </a:r>
            <a:r>
              <a:rPr lang="en-US" altLang="zh-CN" sz="2400" dirty="0" err="1"/>
              <a:t>IS_Student</a:t>
            </a:r>
            <a:endParaRPr lang="en-US" altLang="zh-CN" sz="2400" dirty="0"/>
          </a:p>
          <a:p>
            <a:pPr marL="0" indent="0" eaLnBrk="1" hangingPunct="1">
              <a:lnSpc>
                <a:spcPct val="130000"/>
              </a:lnSpc>
              <a:buNone/>
            </a:pPr>
            <a:r>
              <a:rPr lang="en-US" altLang="zh-CN" sz="2400" dirty="0"/>
              <a:t>SET </a:t>
            </a:r>
            <a:r>
              <a:rPr lang="en-US" altLang="zh-CN" sz="2400" dirty="0" err="1"/>
              <a:t>Sname</a:t>
            </a:r>
            <a:r>
              <a:rPr lang="en-US" altLang="zh-CN" sz="2400" dirty="0"/>
              <a:t>=‘</a:t>
            </a:r>
            <a:r>
              <a:rPr lang="zh-CN" altLang="en-US" sz="2400" dirty="0"/>
              <a:t>刘新奇</a:t>
            </a:r>
            <a:r>
              <a:rPr lang="en-US" altLang="zh-CN" sz="2400" dirty="0"/>
              <a:t>'</a:t>
            </a:r>
            <a:endParaRPr lang="en-US" altLang="zh-CN" sz="2400" dirty="0"/>
          </a:p>
          <a:p>
            <a:pPr marL="0" indent="0" eaLnBrk="1" hangingPunct="1">
              <a:lnSpc>
                <a:spcPct val="130000"/>
              </a:lnSpc>
              <a:buNone/>
            </a:pPr>
            <a:r>
              <a:rPr lang="en-US" altLang="zh-CN" sz="2400" dirty="0"/>
              <a:t>WHERE </a:t>
            </a:r>
            <a:r>
              <a:rPr lang="en-US" altLang="zh-CN" sz="2400" dirty="0" err="1"/>
              <a:t>Sno</a:t>
            </a:r>
            <a:r>
              <a:rPr lang="en-US" altLang="zh-CN" sz="2400" dirty="0"/>
              <a:t>='20180005';</a:t>
            </a:r>
            <a:endParaRPr lang="en-US" altLang="zh-CN" sz="2400" dirty="0"/>
          </a:p>
          <a:p>
            <a:pPr marL="0" indent="0" eaLnBrk="1" hangingPunct="1">
              <a:lnSpc>
                <a:spcPct val="130000"/>
              </a:lnSpc>
              <a:buNone/>
            </a:pPr>
            <a:r>
              <a:rPr lang="zh-CN" altLang="en-US" sz="2400" dirty="0"/>
              <a:t>视图消解后，对视图</a:t>
            </a:r>
            <a:r>
              <a:rPr lang="en-US" altLang="zh-CN" sz="2400" dirty="0" err="1"/>
              <a:t>IS_Student</a:t>
            </a:r>
            <a:r>
              <a:rPr lang="zh-CN" altLang="en-US" sz="2400" dirty="0"/>
              <a:t>的更新语句就转换为对基本表</a:t>
            </a:r>
            <a:r>
              <a:rPr lang="en-US" altLang="zh-CN" sz="2400" dirty="0"/>
              <a:t>Student</a:t>
            </a:r>
            <a:r>
              <a:rPr lang="zh-CN" altLang="en-US" sz="2400" dirty="0"/>
              <a:t>的更新：</a:t>
            </a:r>
            <a:endParaRPr lang="zh-CN" altLang="en-US" sz="2400" dirty="0"/>
          </a:p>
          <a:p>
            <a:pPr marL="0" indent="0" eaLnBrk="1" hangingPunct="1">
              <a:lnSpc>
                <a:spcPct val="130000"/>
              </a:lnSpc>
              <a:buNone/>
            </a:pPr>
            <a:r>
              <a:rPr lang="en-US" altLang="zh-CN" sz="2400" dirty="0"/>
              <a:t>UPDATE Student</a:t>
            </a:r>
            <a:endParaRPr lang="en-US" altLang="zh-CN" sz="2400" dirty="0"/>
          </a:p>
          <a:p>
            <a:pPr marL="0" indent="0" eaLnBrk="1" hangingPunct="1">
              <a:lnSpc>
                <a:spcPct val="130000"/>
              </a:lnSpc>
              <a:buNone/>
            </a:pPr>
            <a:r>
              <a:rPr lang="en-US" altLang="zh-CN" sz="2400" dirty="0"/>
              <a:t>SET </a:t>
            </a:r>
            <a:r>
              <a:rPr lang="en-US" altLang="zh-CN" sz="2400" dirty="0" err="1"/>
              <a:t>Sname</a:t>
            </a:r>
            <a:r>
              <a:rPr lang="en-US" altLang="zh-CN" sz="2400" dirty="0"/>
              <a:t>=‘</a:t>
            </a:r>
            <a:r>
              <a:rPr lang="zh-CN" altLang="en-US" sz="2400" dirty="0"/>
              <a:t>刘新奇</a:t>
            </a:r>
            <a:r>
              <a:rPr lang="en-US" altLang="zh-CN" sz="2400" dirty="0"/>
              <a:t>'</a:t>
            </a:r>
            <a:endParaRPr lang="en-US" altLang="zh-CN" sz="2400" dirty="0"/>
          </a:p>
          <a:p>
            <a:pPr marL="0" indent="0" eaLnBrk="1" hangingPunct="1">
              <a:lnSpc>
                <a:spcPct val="130000"/>
              </a:lnSpc>
              <a:buNone/>
            </a:pPr>
            <a:r>
              <a:rPr lang="en-US" altLang="zh-CN" sz="2400" dirty="0"/>
              <a:t>WHERE </a:t>
            </a:r>
            <a:r>
              <a:rPr lang="en-US" altLang="zh-CN" sz="2400" dirty="0" err="1"/>
              <a:t>Sno</a:t>
            </a:r>
            <a:r>
              <a:rPr lang="en-US" altLang="zh-CN" sz="2400" dirty="0"/>
              <a:t>='20180005' AND </a:t>
            </a:r>
            <a:r>
              <a:rPr lang="en-US" altLang="zh-CN" sz="2400" dirty="0" err="1"/>
              <a:t>Smajor</a:t>
            </a:r>
            <a:r>
              <a:rPr lang="en-US" altLang="zh-CN" sz="2400" dirty="0"/>
              <a:t>='</a:t>
            </a:r>
            <a:r>
              <a:rPr lang="zh-CN" altLang="en-US" sz="2400" dirty="0"/>
              <a:t>信息管理与信息系统</a:t>
            </a:r>
            <a:r>
              <a:rPr lang="en-US" altLang="zh-CN" sz="2400" dirty="0"/>
              <a:t>';</a:t>
            </a:r>
            <a:endParaRPr lang="en-US" altLang="zh-CN"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endParaRPr>
          </a:p>
        </p:txBody>
      </p:sp>
      <p:sp>
        <p:nvSpPr>
          <p:cNvPr id="70659" name="Rectangle 3"/>
          <p:cNvSpPr>
            <a:spLocks noGrp="1" noChangeArrowheads="1"/>
          </p:cNvSpPr>
          <p:nvPr>
            <p:ph type="body" idx="4294967295"/>
          </p:nvPr>
        </p:nvSpPr>
        <p:spPr>
          <a:xfrm>
            <a:off x="71755" y="833120"/>
            <a:ext cx="11965940" cy="5531485"/>
          </a:xfrm>
          <a:solidFill>
            <a:schemeClr val="bg1"/>
          </a:solidFill>
        </p:spPr>
        <p:txBody>
          <a:bodyPr/>
          <a:lstStyle/>
          <a:p>
            <a:pPr eaLnBrk="1" hangingPunct="1">
              <a:buFont typeface="Wingdings" panose="05000000000000000000" pitchFamily="2" charset="2"/>
              <a:buNone/>
            </a:pPr>
            <a:r>
              <a:rPr lang="en-US" altLang="zh-CN" dirty="0"/>
              <a:t>[</a:t>
            </a:r>
            <a:r>
              <a:rPr lang="zh-CN" altLang="en-US" dirty="0"/>
              <a:t>例</a:t>
            </a:r>
            <a:r>
              <a:rPr lang="en-US" altLang="zh-CN" dirty="0"/>
              <a:t>3.98]</a:t>
            </a:r>
            <a:r>
              <a:rPr lang="zh-CN" altLang="en-US" dirty="0"/>
              <a:t>向信息管理与信息系统专业学生视图</a:t>
            </a:r>
            <a:r>
              <a:rPr lang="en-US" altLang="zh-CN" dirty="0" err="1"/>
              <a:t>IS_Student</a:t>
            </a:r>
            <a:r>
              <a:rPr lang="zh-CN" altLang="en-US" dirty="0"/>
              <a:t>中插入一个新的学生记录</a:t>
            </a:r>
            <a:r>
              <a:rPr lang="en-US" altLang="zh-CN" dirty="0"/>
              <a:t>(20180207</a:t>
            </a:r>
            <a:r>
              <a:rPr lang="zh-CN" altLang="en-US" dirty="0"/>
              <a:t>，赵新，男，</a:t>
            </a:r>
            <a:r>
              <a:rPr lang="en-US" altLang="zh-CN" dirty="0"/>
              <a:t>2001-7-19)</a:t>
            </a:r>
            <a:endParaRPr lang="en-US" altLang="zh-CN"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en-US" altLang="zh-CN" dirty="0"/>
              <a:t>INSERT INTO </a:t>
            </a:r>
            <a:r>
              <a:rPr lang="en-US" altLang="zh-CN" dirty="0" err="1"/>
              <a:t>IS_Student</a:t>
            </a:r>
            <a:endParaRPr lang="en-US" altLang="zh-CN" dirty="0"/>
          </a:p>
          <a:p>
            <a:pPr eaLnBrk="1" hangingPunct="1">
              <a:buFont typeface="Wingdings" panose="05000000000000000000" pitchFamily="2" charset="2"/>
              <a:buNone/>
            </a:pPr>
            <a:r>
              <a:rPr lang="en-US" altLang="zh-CN" dirty="0"/>
              <a:t>VALUES('20180207','</a:t>
            </a:r>
            <a:r>
              <a:rPr lang="zh-CN" altLang="en-US" dirty="0"/>
              <a:t>赵新</a:t>
            </a:r>
            <a:r>
              <a:rPr lang="en-US" altLang="zh-CN" dirty="0"/>
              <a:t>','</a:t>
            </a:r>
            <a:r>
              <a:rPr lang="zh-CN" altLang="en-US" dirty="0"/>
              <a:t>男</a:t>
            </a:r>
            <a:r>
              <a:rPr lang="en-US" altLang="zh-CN" dirty="0"/>
              <a:t>','2001-7-19','</a:t>
            </a:r>
            <a:r>
              <a:rPr lang="zh-CN" altLang="en-US" dirty="0"/>
              <a:t>信息管理与信息系统</a:t>
            </a:r>
            <a:r>
              <a:rPr lang="en-US" altLang="zh-CN" dirty="0"/>
              <a:t>’);</a:t>
            </a: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a:t>转换为对基本表的更新：</a:t>
            </a:r>
            <a:endParaRPr lang="zh-CN" altLang="en-US" dirty="0"/>
          </a:p>
          <a:p>
            <a:pPr eaLnBrk="1" hangingPunct="1">
              <a:buFont typeface="Wingdings" panose="05000000000000000000" pitchFamily="2" charset="2"/>
              <a:buNone/>
            </a:pPr>
            <a:r>
              <a:rPr lang="en-US" altLang="zh-CN" dirty="0"/>
              <a:t>INSERT INTO Student(</a:t>
            </a:r>
            <a:r>
              <a:rPr lang="en-US" altLang="zh-CN" dirty="0" err="1"/>
              <a:t>Sno,Sname,Ssex,Sbirthdate,Smajor</a:t>
            </a:r>
            <a:r>
              <a:rPr lang="en-US" altLang="zh-CN" dirty="0"/>
              <a:t>)</a:t>
            </a:r>
            <a:endParaRPr lang="en-US" altLang="zh-CN" dirty="0"/>
          </a:p>
          <a:p>
            <a:pPr eaLnBrk="1" hangingPunct="1">
              <a:buFont typeface="Wingdings" panose="05000000000000000000" pitchFamily="2" charset="2"/>
              <a:buNone/>
            </a:pPr>
            <a:r>
              <a:rPr lang="en-US" altLang="zh-CN" dirty="0"/>
              <a:t>VALUES('20180207','</a:t>
            </a:r>
            <a:r>
              <a:rPr lang="zh-CN" altLang="en-US" dirty="0"/>
              <a:t>赵新</a:t>
            </a:r>
            <a:r>
              <a:rPr lang="en-US" altLang="zh-CN" dirty="0"/>
              <a:t>','</a:t>
            </a:r>
            <a:r>
              <a:rPr lang="zh-CN" altLang="en-US" dirty="0"/>
              <a:t>男</a:t>
            </a:r>
            <a:r>
              <a:rPr lang="en-US" altLang="zh-CN" dirty="0"/>
              <a:t>','2001-7-19,'</a:t>
            </a:r>
            <a:r>
              <a:rPr lang="zh-CN" altLang="en-US" dirty="0"/>
              <a:t>信息管理与信息系统</a:t>
            </a:r>
            <a:r>
              <a:rPr lang="en-US" altLang="zh-CN" dirty="0"/>
              <a:t>’ );</a:t>
            </a: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a:t>系统自动将</a:t>
            </a:r>
            <a:r>
              <a:rPr lang="en-US" altLang="zh-CN" dirty="0"/>
              <a:t>'</a:t>
            </a:r>
            <a:r>
              <a:rPr lang="zh-CN" altLang="en-US" dirty="0"/>
              <a:t>信息管理与信息系统</a:t>
            </a:r>
            <a:r>
              <a:rPr lang="en-US" altLang="zh-CN" dirty="0"/>
              <a:t>'</a:t>
            </a:r>
            <a:r>
              <a:rPr lang="zh-CN" altLang="en-US" dirty="0"/>
              <a:t>放入</a:t>
            </a:r>
            <a:r>
              <a:rPr lang="en-US" altLang="zh-CN" dirty="0"/>
              <a:t>VALUES</a:t>
            </a:r>
            <a:r>
              <a:rPr lang="zh-CN" altLang="en-US" dirty="0"/>
              <a:t>子句中</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endParaRPr>
          </a:p>
        </p:txBody>
      </p:sp>
      <p:sp>
        <p:nvSpPr>
          <p:cNvPr id="70659" name="Rectangle 3"/>
          <p:cNvSpPr>
            <a:spLocks noGrp="1" noChangeArrowheads="1"/>
          </p:cNvSpPr>
          <p:nvPr>
            <p:ph type="body" idx="4294967295"/>
          </p:nvPr>
        </p:nvSpPr>
        <p:spPr>
          <a:xfrm>
            <a:off x="71755" y="835025"/>
            <a:ext cx="11962130" cy="5501640"/>
          </a:xfrm>
          <a:solidFill>
            <a:schemeClr val="bg1"/>
          </a:solidFill>
        </p:spPr>
        <p:txBody>
          <a:bodyPr/>
          <a:lstStyle/>
          <a:p>
            <a:pPr marL="0" indent="0" eaLnBrk="1" hangingPunct="1">
              <a:lnSpc>
                <a:spcPct val="120000"/>
              </a:lnSpc>
              <a:buNone/>
            </a:pPr>
            <a:r>
              <a:rPr lang="en-US" altLang="zh-CN" dirty="0"/>
              <a:t>[</a:t>
            </a:r>
            <a:r>
              <a:rPr lang="zh-CN" altLang="en-US" dirty="0"/>
              <a:t>例</a:t>
            </a:r>
            <a:r>
              <a:rPr lang="en-US" altLang="zh-CN" dirty="0"/>
              <a:t>3.99]</a:t>
            </a:r>
            <a:r>
              <a:rPr lang="zh-CN" altLang="en-US" dirty="0"/>
              <a:t>删除信息管理与信息系统专业学生视图</a:t>
            </a:r>
            <a:r>
              <a:rPr lang="en-US" altLang="zh-CN" dirty="0" err="1"/>
              <a:t>IS_Student</a:t>
            </a:r>
            <a:r>
              <a:rPr lang="zh-CN" altLang="en-US" dirty="0"/>
              <a:t>中学号为“</a:t>
            </a:r>
            <a:r>
              <a:rPr lang="en-US" altLang="zh-CN" dirty="0"/>
              <a:t>20180207”</a:t>
            </a:r>
            <a:r>
              <a:rPr lang="zh-CN" altLang="en-US" dirty="0"/>
              <a:t>的记录。</a:t>
            </a:r>
            <a:endParaRPr lang="zh-CN" altLang="en-US" dirty="0"/>
          </a:p>
          <a:p>
            <a:pPr marL="0" indent="0" eaLnBrk="1" hangingPunct="1">
              <a:lnSpc>
                <a:spcPct val="120000"/>
              </a:lnSpc>
              <a:buNone/>
            </a:pPr>
            <a:r>
              <a:rPr lang="en-US" altLang="zh-CN" dirty="0"/>
              <a:t>DELETE FROM </a:t>
            </a:r>
            <a:r>
              <a:rPr lang="en-US" altLang="zh-CN" dirty="0" err="1"/>
              <a:t>IS_Student</a:t>
            </a:r>
            <a:endParaRPr lang="en-US" altLang="zh-CN" dirty="0"/>
          </a:p>
          <a:p>
            <a:pPr marL="0" indent="0" eaLnBrk="1" hangingPunct="1">
              <a:lnSpc>
                <a:spcPct val="120000"/>
              </a:lnSpc>
              <a:buNone/>
            </a:pPr>
            <a:r>
              <a:rPr lang="en-US" altLang="zh-CN" dirty="0"/>
              <a:t>WHERE </a:t>
            </a:r>
            <a:r>
              <a:rPr lang="en-US" altLang="zh-CN" dirty="0" err="1"/>
              <a:t>Sno</a:t>
            </a:r>
            <a:r>
              <a:rPr lang="en-US" altLang="zh-CN" dirty="0"/>
              <a:t>='20180207’;</a:t>
            </a:r>
            <a:endParaRPr lang="en-US" altLang="zh-CN" dirty="0"/>
          </a:p>
          <a:p>
            <a:pPr marL="0" indent="0" eaLnBrk="1" hangingPunct="1">
              <a:lnSpc>
                <a:spcPct val="120000"/>
              </a:lnSpc>
              <a:buNone/>
            </a:pPr>
            <a:endParaRPr lang="en-US" altLang="zh-CN" dirty="0"/>
          </a:p>
          <a:p>
            <a:pPr marL="0" indent="0" eaLnBrk="1" hangingPunct="1">
              <a:lnSpc>
                <a:spcPct val="120000"/>
              </a:lnSpc>
              <a:buNone/>
            </a:pPr>
            <a:r>
              <a:rPr lang="zh-CN" altLang="en-US" dirty="0"/>
              <a:t>转换为对基本表的更新：</a:t>
            </a:r>
            <a:endParaRPr lang="en-US" altLang="zh-CN" dirty="0"/>
          </a:p>
          <a:p>
            <a:pPr marL="0" indent="0" eaLnBrk="1" hangingPunct="1">
              <a:lnSpc>
                <a:spcPct val="120000"/>
              </a:lnSpc>
              <a:buNone/>
            </a:pPr>
            <a:endParaRPr lang="zh-CN" altLang="en-US" dirty="0"/>
          </a:p>
          <a:p>
            <a:pPr marL="0" indent="0" eaLnBrk="1" hangingPunct="1">
              <a:lnSpc>
                <a:spcPct val="120000"/>
              </a:lnSpc>
              <a:buNone/>
            </a:pPr>
            <a:r>
              <a:rPr lang="en-US" altLang="zh-CN" dirty="0"/>
              <a:t>DELETE FROM Student</a:t>
            </a:r>
            <a:endParaRPr lang="en-US" altLang="zh-CN" dirty="0"/>
          </a:p>
          <a:p>
            <a:pPr marL="0" indent="0" eaLnBrk="1" hangingPunct="1">
              <a:lnSpc>
                <a:spcPct val="120000"/>
              </a:lnSpc>
              <a:buNone/>
            </a:pPr>
            <a:r>
              <a:rPr lang="en-US" altLang="zh-CN" dirty="0"/>
              <a:t>WHERE </a:t>
            </a:r>
            <a:r>
              <a:rPr lang="en-US" altLang="zh-CN" dirty="0" err="1"/>
              <a:t>Sno</a:t>
            </a:r>
            <a:r>
              <a:rPr lang="en-US" altLang="zh-CN" dirty="0"/>
              <a:t>='20180207' AND </a:t>
            </a:r>
            <a:r>
              <a:rPr lang="en-US" altLang="zh-CN" dirty="0" err="1"/>
              <a:t>Smajor</a:t>
            </a:r>
            <a:r>
              <a:rPr lang="en-US" altLang="zh-CN" dirty="0"/>
              <a:t>='</a:t>
            </a:r>
            <a:r>
              <a:rPr lang="zh-CN" altLang="en-US" dirty="0"/>
              <a:t>信息管理与信息系统</a:t>
            </a:r>
            <a:r>
              <a:rPr lang="en-US" altLang="zh-CN" dirty="0"/>
              <a:t>';</a:t>
            </a:r>
            <a:endParaRPr lang="en-US" altLang="zh-CN" dirty="0"/>
          </a:p>
          <a:p>
            <a:pPr marL="0" indent="0" eaLnBrk="1" hangingPunct="1">
              <a:buNone/>
            </a:pP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endParaRPr>
          </a:p>
        </p:txBody>
      </p:sp>
      <p:sp>
        <p:nvSpPr>
          <p:cNvPr id="72707" name="Rectangle 3"/>
          <p:cNvSpPr>
            <a:spLocks noGrp="1" noChangeArrowheads="1"/>
          </p:cNvSpPr>
          <p:nvPr>
            <p:ph type="body" idx="4294967295"/>
          </p:nvPr>
        </p:nvSpPr>
        <p:spPr>
          <a:xfrm>
            <a:off x="71755" y="904875"/>
            <a:ext cx="11956415" cy="5504180"/>
          </a:xfrm>
          <a:solidFill>
            <a:schemeClr val="bg1"/>
          </a:solidFill>
        </p:spPr>
        <p:txBody>
          <a:bodyPr/>
          <a:lstStyle/>
          <a:p>
            <a:pPr eaLnBrk="1" hangingPunct="1"/>
            <a:r>
              <a:rPr lang="zh-CN" altLang="en-US" sz="2800" dirty="0"/>
              <a:t>并不是所有的视图都是可更新的</a:t>
            </a:r>
            <a:endParaRPr lang="zh-CN" altLang="en-US" sz="2800" dirty="0"/>
          </a:p>
          <a:p>
            <a:pPr marL="0" lvl="1" indent="0">
              <a:lnSpc>
                <a:spcPct val="150000"/>
              </a:lnSpc>
              <a:spcBef>
                <a:spcPct val="0"/>
              </a:spcBef>
              <a:buNone/>
            </a:pPr>
            <a:r>
              <a:rPr lang="zh-CN" altLang="en-US" sz="2800" dirty="0"/>
              <a:t>例</a:t>
            </a:r>
            <a:r>
              <a:rPr lang="en-US" altLang="zh-CN" sz="2800" dirty="0"/>
              <a:t>3.91</a:t>
            </a:r>
            <a:r>
              <a:rPr lang="zh-CN" altLang="en-US" sz="2800" dirty="0"/>
              <a:t>定义的视图</a:t>
            </a:r>
            <a:r>
              <a:rPr lang="en-US" altLang="zh-CN" sz="2800" dirty="0" err="1"/>
              <a:t>S_GradeAVG</a:t>
            </a:r>
            <a:r>
              <a:rPr lang="zh-CN" altLang="en-US" sz="2800" dirty="0"/>
              <a:t>是由学号和平均成绩两个属性列组成的，平均成绩是由</a:t>
            </a:r>
            <a:r>
              <a:rPr lang="en-US" altLang="zh-CN" sz="2800" dirty="0"/>
              <a:t>Student</a:t>
            </a:r>
            <a:r>
              <a:rPr lang="zh-CN" altLang="en-US" sz="2800" dirty="0"/>
              <a:t>表中对元组分组后计算平均值得来</a:t>
            </a:r>
            <a:endParaRPr lang="en-US" altLang="zh-CN" sz="2800" dirty="0"/>
          </a:p>
          <a:p>
            <a:pPr marL="0" lvl="1" indent="0">
              <a:lnSpc>
                <a:spcPct val="150000"/>
              </a:lnSpc>
              <a:spcBef>
                <a:spcPct val="0"/>
              </a:spcBef>
              <a:buNone/>
            </a:pPr>
            <a:r>
              <a:rPr lang="en-US" altLang="zh-CN" sz="2800" dirty="0"/>
              <a:t>CREATE VIEW </a:t>
            </a:r>
            <a:r>
              <a:rPr lang="en-US" altLang="zh-CN" sz="2800" dirty="0" err="1"/>
              <a:t>S_GradeAVG</a:t>
            </a:r>
            <a:r>
              <a:rPr lang="en-US" altLang="zh-CN" sz="2800" dirty="0"/>
              <a:t>(</a:t>
            </a:r>
            <a:r>
              <a:rPr lang="en-US" altLang="zh-CN" sz="2800" dirty="0" err="1"/>
              <a:t>Sno,Gavg</a:t>
            </a:r>
            <a:r>
              <a:rPr lang="en-US" altLang="zh-CN" sz="2800" dirty="0"/>
              <a:t>)</a:t>
            </a:r>
            <a:endParaRPr lang="en-US" altLang="zh-CN" sz="2800" dirty="0"/>
          </a:p>
          <a:p>
            <a:pPr marL="0" lvl="1" indent="0">
              <a:lnSpc>
                <a:spcPct val="150000"/>
              </a:lnSpc>
              <a:spcBef>
                <a:spcPct val="0"/>
              </a:spcBef>
              <a:buNone/>
            </a:pPr>
            <a:r>
              <a:rPr lang="en-US" altLang="zh-CN" sz="2800" dirty="0"/>
              <a:t>AS</a:t>
            </a:r>
            <a:endParaRPr lang="en-US" altLang="zh-CN" sz="2800" dirty="0"/>
          </a:p>
          <a:p>
            <a:pPr marL="0" lvl="1" indent="0">
              <a:lnSpc>
                <a:spcPct val="150000"/>
              </a:lnSpc>
              <a:spcBef>
                <a:spcPct val="0"/>
              </a:spcBef>
              <a:buNone/>
            </a:pPr>
            <a:r>
              <a:rPr lang="en-US" altLang="zh-CN" sz="2800" dirty="0"/>
              <a:t>SELECT </a:t>
            </a:r>
            <a:r>
              <a:rPr lang="en-US" altLang="zh-CN" sz="2800" dirty="0" err="1"/>
              <a:t>Sno,AVG</a:t>
            </a:r>
            <a:r>
              <a:rPr lang="en-US" altLang="zh-CN" sz="2800" dirty="0"/>
              <a:t>(Grade)</a:t>
            </a:r>
            <a:endParaRPr lang="en-US" altLang="zh-CN" sz="2800" dirty="0"/>
          </a:p>
          <a:p>
            <a:pPr marL="0" lvl="1" indent="0">
              <a:lnSpc>
                <a:spcPct val="150000"/>
              </a:lnSpc>
              <a:spcBef>
                <a:spcPct val="0"/>
              </a:spcBef>
              <a:buNone/>
            </a:pPr>
            <a:r>
              <a:rPr lang="en-US" altLang="zh-CN" sz="2800" dirty="0"/>
              <a:t>FROM SC</a:t>
            </a:r>
            <a:endParaRPr lang="en-US" altLang="zh-CN" sz="2800" dirty="0"/>
          </a:p>
          <a:p>
            <a:pPr marL="0" lvl="1" indent="0">
              <a:lnSpc>
                <a:spcPct val="150000"/>
              </a:lnSpc>
              <a:spcBef>
                <a:spcPct val="0"/>
              </a:spcBef>
              <a:buNone/>
            </a:pPr>
            <a:r>
              <a:rPr lang="en-US" altLang="zh-CN" sz="2800" dirty="0"/>
              <a:t>GROUP BY </a:t>
            </a:r>
            <a:r>
              <a:rPr lang="en-US" altLang="zh-CN" sz="2800" dirty="0" err="1"/>
              <a:t>Sno</a:t>
            </a:r>
            <a:r>
              <a:rPr lang="en-US" altLang="zh-CN" sz="2800" dirty="0"/>
              <a:t>;</a:t>
            </a:r>
            <a:endParaRPr lang="en-US"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插入一个元组（续）</a:t>
            </a:r>
            <a:endParaRPr lang="zh-CN" altLang="en-US" sz="3600" dirty="0">
              <a:solidFill>
                <a:schemeClr val="accent6"/>
              </a:solidFill>
            </a:endParaRPr>
          </a:p>
        </p:txBody>
      </p:sp>
      <p:sp>
        <p:nvSpPr>
          <p:cNvPr id="9219" name="Rectangle 3"/>
          <p:cNvSpPr>
            <a:spLocks noGrp="1" noChangeArrowheads="1"/>
          </p:cNvSpPr>
          <p:nvPr>
            <p:ph type="body" idx="4294967295"/>
          </p:nvPr>
        </p:nvSpPr>
        <p:spPr>
          <a:xfrm>
            <a:off x="86360" y="892810"/>
            <a:ext cx="12033250" cy="5498465"/>
          </a:xfrm>
          <a:solidFill>
            <a:schemeClr val="bg1"/>
          </a:solidFill>
        </p:spPr>
        <p:txBody>
          <a:bodyPr/>
          <a:lstStyle/>
          <a:p>
            <a:pPr marL="0" eaLnBrk="1" hangingPunct="1">
              <a:buSzTx/>
              <a:buNone/>
            </a:pPr>
            <a:r>
              <a:rPr lang="en-US" altLang="zh-CN" sz="2400" dirty="0"/>
              <a:t>[</a:t>
            </a:r>
            <a:r>
              <a:rPr lang="zh-CN" altLang="en-US" sz="2400" dirty="0"/>
              <a:t>例</a:t>
            </a:r>
            <a:r>
              <a:rPr lang="en-US" altLang="zh-CN" sz="2400" dirty="0"/>
              <a:t>3.71]</a:t>
            </a:r>
            <a:r>
              <a:rPr lang="zh-CN" altLang="en-US" sz="2400" dirty="0"/>
              <a:t> 将一个新学生元组（学号：</a:t>
            </a:r>
            <a:r>
              <a:rPr lang="en-US" altLang="zh-CN" sz="2400" dirty="0"/>
              <a:t>20180009</a:t>
            </a:r>
            <a:r>
              <a:rPr lang="zh-CN" altLang="en-US" sz="2400" dirty="0"/>
              <a:t>，姓名：陈冬，性别：男，出生日期：</a:t>
            </a:r>
            <a:r>
              <a:rPr lang="en-US" altLang="zh-CN" sz="2400" dirty="0"/>
              <a:t>2000-5-22</a:t>
            </a:r>
            <a:r>
              <a:rPr lang="zh-CN" altLang="en-US" sz="2400" dirty="0"/>
              <a:t>，主修专业：信息管理与信息系统）插入到</a:t>
            </a:r>
            <a:r>
              <a:rPr lang="en-US" altLang="zh-CN" sz="2400" dirty="0"/>
              <a:t>Student</a:t>
            </a:r>
            <a:r>
              <a:rPr lang="zh-CN" altLang="en-US" sz="2400" dirty="0"/>
              <a:t>表中。</a:t>
            </a:r>
            <a:endParaRPr lang="zh-CN" altLang="en-US" sz="2400" dirty="0"/>
          </a:p>
          <a:p>
            <a:pPr marL="0" eaLnBrk="1" hangingPunct="1">
              <a:buSzTx/>
              <a:buNone/>
            </a:pPr>
            <a:endParaRPr lang="en-US" altLang="zh-CN" sz="2400" dirty="0"/>
          </a:p>
          <a:p>
            <a:pPr marL="0" eaLnBrk="1" hangingPunct="1">
              <a:lnSpc>
                <a:spcPct val="150000"/>
              </a:lnSpc>
              <a:spcBef>
                <a:spcPct val="0"/>
              </a:spcBef>
              <a:buSzTx/>
              <a:buNone/>
            </a:pPr>
            <a:r>
              <a:rPr lang="en-US" altLang="zh-CN" sz="2400" dirty="0"/>
              <a:t>INSERT INTO Student (</a:t>
            </a:r>
            <a:r>
              <a:rPr lang="en-US" altLang="zh-CN" sz="2400" dirty="0" err="1"/>
              <a:t>Sno,Sname,Ssex,Smajor,Sbirthdate</a:t>
            </a:r>
            <a:r>
              <a:rPr lang="en-US" altLang="zh-CN" sz="2400" dirty="0"/>
              <a:t>)</a:t>
            </a:r>
            <a:endParaRPr lang="en-US" altLang="zh-CN" sz="2400" dirty="0"/>
          </a:p>
          <a:p>
            <a:pPr marL="0" eaLnBrk="1" hangingPunct="1">
              <a:lnSpc>
                <a:spcPct val="150000"/>
              </a:lnSpc>
              <a:spcBef>
                <a:spcPct val="0"/>
              </a:spcBef>
              <a:buSzTx/>
              <a:buNone/>
            </a:pPr>
            <a:r>
              <a:rPr lang="en-US" altLang="zh-CN" sz="2400" dirty="0"/>
              <a:t>VALUES ('20180009', '</a:t>
            </a:r>
            <a:r>
              <a:rPr lang="zh-CN" altLang="en-US" sz="2400" dirty="0"/>
              <a:t>陈冬</a:t>
            </a:r>
            <a:r>
              <a:rPr lang="en-US" altLang="zh-CN" sz="2400" dirty="0"/>
              <a:t>', '</a:t>
            </a:r>
            <a:r>
              <a:rPr lang="zh-CN" altLang="en-US" sz="2400" dirty="0"/>
              <a:t>男</a:t>
            </a:r>
            <a:r>
              <a:rPr lang="en-US" altLang="zh-CN" sz="2400" dirty="0"/>
              <a:t>','</a:t>
            </a:r>
            <a:r>
              <a:rPr lang="zh-CN" altLang="en-US" sz="2400" dirty="0"/>
              <a:t>信息管理与信息系统</a:t>
            </a:r>
            <a:r>
              <a:rPr lang="en-US" altLang="zh-CN" sz="2400" dirty="0"/>
              <a:t>', '2000-5-22’);</a:t>
            </a:r>
            <a:endParaRPr lang="en-US" altLang="zh-CN" sz="2400" dirty="0"/>
          </a:p>
          <a:p>
            <a:pPr marL="0" eaLnBrk="1" hangingPunct="1">
              <a:buSzTx/>
              <a:buNone/>
            </a:pPr>
            <a:endParaRPr lang="en-US" altLang="zh-CN" sz="2400" dirty="0"/>
          </a:p>
          <a:p>
            <a:pPr marL="0" eaLnBrk="1" hangingPunct="1">
              <a:buSzTx/>
              <a:buFont typeface="Wingdings" panose="05000000000000000000" pitchFamily="2" charset="2"/>
              <a:buChar char="n"/>
            </a:pPr>
            <a:r>
              <a:rPr lang="en-US" altLang="zh-CN" sz="2400" dirty="0"/>
              <a:t>INTO</a:t>
            </a:r>
            <a:r>
              <a:rPr lang="zh-CN" altLang="en-US" sz="2400" dirty="0"/>
              <a:t>子句中指出表名</a:t>
            </a:r>
            <a:r>
              <a:rPr lang="en-US" altLang="zh-CN" sz="2400" dirty="0"/>
              <a:t>Student</a:t>
            </a:r>
            <a:r>
              <a:rPr lang="zh-CN" altLang="en-US" sz="2400" dirty="0"/>
              <a:t>，并指出新增加的元组在哪些属性上要赋值，属性的顺序可以与</a:t>
            </a:r>
            <a:r>
              <a:rPr lang="en-US" altLang="zh-CN" sz="2400" dirty="0"/>
              <a:t>CREATE TABLE</a:t>
            </a:r>
            <a:r>
              <a:rPr lang="zh-CN" altLang="en-US" sz="2400" dirty="0"/>
              <a:t>中的顺序不一样</a:t>
            </a:r>
            <a:endParaRPr lang="en-US" altLang="zh-CN" sz="2400" dirty="0"/>
          </a:p>
          <a:p>
            <a:pPr marL="0" eaLnBrk="1" hangingPunct="1">
              <a:buSzTx/>
              <a:buFont typeface="Wingdings" panose="05000000000000000000" pitchFamily="2" charset="2"/>
              <a:buChar char="n"/>
            </a:pPr>
            <a:r>
              <a:rPr lang="en-US" altLang="zh-CN" sz="2400" dirty="0"/>
              <a:t>VALUES</a:t>
            </a:r>
            <a:r>
              <a:rPr lang="zh-CN" altLang="en-US" sz="2400" dirty="0"/>
              <a:t>子句按照</a:t>
            </a:r>
            <a:r>
              <a:rPr lang="en-US" altLang="zh-CN" sz="2400" dirty="0"/>
              <a:t>INTO</a:t>
            </a:r>
            <a:r>
              <a:rPr lang="zh-CN" altLang="en-US" sz="2400" dirty="0"/>
              <a:t>子句指定的属性次序对新元组的各属性赋值</a:t>
            </a:r>
            <a:endParaRPr lang="en-US" altLang="zh-CN" sz="2400" dirty="0"/>
          </a:p>
          <a:p>
            <a:pPr marL="0" eaLnBrk="1" hangingPunct="1">
              <a:buSzTx/>
              <a:buFont typeface="Wingdings" panose="05000000000000000000" pitchFamily="2" charset="2"/>
              <a:buChar char="n"/>
            </a:pPr>
            <a:r>
              <a:rPr lang="zh-CN" altLang="en-US" sz="2400" dirty="0"/>
              <a:t>字符串常数要用单引号（英文符号）括起来</a:t>
            </a:r>
            <a:endParaRPr lang="zh-CN" altLang="en-US" sz="2400" dirty="0"/>
          </a:p>
          <a:p>
            <a:pPr marL="0" eaLnBrk="1" hangingPunct="1">
              <a:buSzTx/>
              <a:buNone/>
            </a:pP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endParaRPr>
          </a:p>
        </p:txBody>
      </p:sp>
      <p:sp>
        <p:nvSpPr>
          <p:cNvPr id="71683" name="Rectangle 3"/>
          <p:cNvSpPr>
            <a:spLocks noGrp="1" noChangeArrowheads="1"/>
          </p:cNvSpPr>
          <p:nvPr>
            <p:ph type="body" idx="4294967295"/>
          </p:nvPr>
        </p:nvSpPr>
        <p:spPr>
          <a:xfrm>
            <a:off x="72390" y="812800"/>
            <a:ext cx="11952605" cy="5554345"/>
          </a:xfrm>
          <a:solidFill>
            <a:schemeClr val="bg1"/>
          </a:solidFill>
        </p:spPr>
        <p:txBody>
          <a:bodyPr/>
          <a:lstStyle/>
          <a:p>
            <a:pPr marL="0" indent="0" eaLnBrk="1" hangingPunct="1">
              <a:lnSpc>
                <a:spcPct val="150000"/>
              </a:lnSpc>
              <a:spcBef>
                <a:spcPct val="0"/>
              </a:spcBef>
              <a:buNone/>
            </a:pPr>
            <a:r>
              <a:rPr lang="zh-CN" altLang="en-US" dirty="0"/>
              <a:t>如果想把视图</a:t>
            </a:r>
            <a:r>
              <a:rPr lang="en-US" altLang="zh-CN" dirty="0" err="1"/>
              <a:t>S_GradeAVG</a:t>
            </a:r>
            <a:r>
              <a:rPr lang="zh-CN" altLang="en-US" dirty="0"/>
              <a:t>中学号为“</a:t>
            </a:r>
            <a:r>
              <a:rPr lang="en-US" altLang="zh-CN" dirty="0"/>
              <a:t>20180001”</a:t>
            </a:r>
            <a:r>
              <a:rPr lang="zh-CN" altLang="en-US" dirty="0"/>
              <a:t>学生的平均成绩改成</a:t>
            </a:r>
            <a:r>
              <a:rPr lang="en-US" altLang="zh-CN" dirty="0"/>
              <a:t>90</a:t>
            </a:r>
            <a:r>
              <a:rPr lang="zh-CN" altLang="en-US" dirty="0"/>
              <a:t>分</a:t>
            </a:r>
            <a:endParaRPr lang="zh-CN" altLang="en-US" dirty="0"/>
          </a:p>
          <a:p>
            <a:pPr marL="0" indent="0" eaLnBrk="1" hangingPunct="1">
              <a:lnSpc>
                <a:spcPct val="150000"/>
              </a:lnSpc>
              <a:spcBef>
                <a:spcPct val="0"/>
              </a:spcBef>
              <a:buNone/>
            </a:pPr>
            <a:r>
              <a:rPr lang="en-US" altLang="zh-CN" dirty="0"/>
              <a:t>  UPDATE </a:t>
            </a:r>
            <a:r>
              <a:rPr lang="en-US" altLang="zh-CN" dirty="0" err="1"/>
              <a:t>S_GradeAVG</a:t>
            </a:r>
            <a:endParaRPr lang="en-US" altLang="zh-CN" dirty="0"/>
          </a:p>
          <a:p>
            <a:pPr marL="0" indent="0" eaLnBrk="1" hangingPunct="1">
              <a:lnSpc>
                <a:spcPct val="150000"/>
              </a:lnSpc>
              <a:spcBef>
                <a:spcPct val="0"/>
              </a:spcBef>
              <a:buNone/>
            </a:pPr>
            <a:r>
              <a:rPr lang="en-US" altLang="zh-CN" dirty="0"/>
              <a:t>  SET </a:t>
            </a:r>
            <a:r>
              <a:rPr lang="en-US" altLang="zh-CN" dirty="0" err="1"/>
              <a:t>Gavg</a:t>
            </a:r>
            <a:r>
              <a:rPr lang="en-US" altLang="zh-CN" dirty="0"/>
              <a:t>=90</a:t>
            </a:r>
            <a:endParaRPr lang="en-US" altLang="zh-CN" dirty="0"/>
          </a:p>
          <a:p>
            <a:pPr marL="0" indent="0" eaLnBrk="1" hangingPunct="1">
              <a:lnSpc>
                <a:spcPct val="150000"/>
              </a:lnSpc>
              <a:spcBef>
                <a:spcPct val="0"/>
              </a:spcBef>
              <a:buNone/>
            </a:pPr>
            <a:r>
              <a:rPr lang="en-US" altLang="zh-CN" dirty="0"/>
              <a:t>  WHERE </a:t>
            </a:r>
            <a:r>
              <a:rPr lang="en-US" altLang="zh-CN" dirty="0" err="1"/>
              <a:t>Sno</a:t>
            </a:r>
            <a:r>
              <a:rPr lang="en-US" altLang="zh-CN" dirty="0"/>
              <a:t>='20180001';</a:t>
            </a:r>
            <a:endParaRPr lang="en-US" altLang="zh-CN" dirty="0"/>
          </a:p>
          <a:p>
            <a:pPr marL="0" indent="0" eaLnBrk="1" hangingPunct="1">
              <a:lnSpc>
                <a:spcPct val="150000"/>
              </a:lnSpc>
              <a:spcBef>
                <a:spcPct val="0"/>
              </a:spcBef>
              <a:buFont typeface="Wingdings" panose="05000000000000000000" pitchFamily="2" charset="2"/>
              <a:buChar char="n"/>
            </a:pPr>
            <a:r>
              <a:rPr lang="zh-CN" altLang="en-US" dirty="0" smtClean="0"/>
              <a:t> 对</a:t>
            </a:r>
            <a:r>
              <a:rPr lang="zh-CN" altLang="en-US" dirty="0"/>
              <a:t>视图的更新是无法转换成对基本表</a:t>
            </a:r>
            <a:r>
              <a:rPr lang="en-US" altLang="zh-CN" dirty="0"/>
              <a:t>SC</a:t>
            </a:r>
            <a:r>
              <a:rPr lang="zh-CN" altLang="en-US" dirty="0"/>
              <a:t>的更新，因为系统无法修改各科</a:t>
            </a:r>
            <a:r>
              <a:rPr lang="zh-CN" altLang="en-US" dirty="0" smtClean="0"/>
              <a:t>成绩</a:t>
            </a:r>
            <a:r>
              <a:rPr lang="zh-CN" altLang="en-US" dirty="0"/>
              <a:t>，以使</a:t>
            </a:r>
            <a:r>
              <a:rPr lang="en-US" altLang="zh-CN" dirty="0"/>
              <a:t>20180001</a:t>
            </a:r>
            <a:r>
              <a:rPr lang="zh-CN" altLang="en-US" dirty="0"/>
              <a:t>学生平均成绩成为</a:t>
            </a:r>
            <a:r>
              <a:rPr lang="en-US" altLang="zh-CN" dirty="0"/>
              <a:t>90</a:t>
            </a:r>
            <a:endParaRPr lang="en-US" altLang="zh-CN" dirty="0"/>
          </a:p>
          <a:p>
            <a:pPr marL="0" indent="0" eaLnBrk="1" hangingPunct="1">
              <a:lnSpc>
                <a:spcPct val="150000"/>
              </a:lnSpc>
              <a:spcBef>
                <a:spcPct val="0"/>
              </a:spcBef>
              <a:buFont typeface="Wingdings" panose="05000000000000000000" pitchFamily="2" charset="2"/>
              <a:buChar char="n"/>
            </a:pPr>
            <a:r>
              <a:rPr lang="zh-CN" altLang="en-US" dirty="0" smtClean="0"/>
              <a:t> 所以</a:t>
            </a:r>
            <a:r>
              <a:rPr lang="en-US" altLang="zh-CN" dirty="0" err="1"/>
              <a:t>S_GradeAVG</a:t>
            </a:r>
            <a:r>
              <a:rPr lang="zh-CN" altLang="en-US" dirty="0"/>
              <a:t>视图是不可更新的</a:t>
            </a:r>
            <a:endParaRPr lang="zh-CN" altLang="en-US" dirty="0"/>
          </a:p>
          <a:p>
            <a:pPr marL="0" indent="0" eaLnBrk="1" hangingPunct="1"/>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33338"/>
            <a:ext cx="10972800" cy="1131888"/>
          </a:xfrm>
        </p:spPr>
        <p:txBody>
          <a:bodyPr/>
          <a:lstStyle/>
          <a:p>
            <a:pPr eaLnBrk="1" hangingPunct="1"/>
            <a:r>
              <a:rPr lang="zh-CN" altLang="en-US" sz="3600">
                <a:solidFill>
                  <a:schemeClr val="accent6"/>
                </a:solidFill>
              </a:rPr>
              <a:t>更新视图（续）</a:t>
            </a:r>
            <a:endParaRPr lang="zh-CN" altLang="en-US" sz="3600">
              <a:solidFill>
                <a:schemeClr val="accent6"/>
              </a:solidFill>
              <a:latin typeface="宋体" panose="02010600030101010101" pitchFamily="2" charset="-122"/>
            </a:endParaRPr>
          </a:p>
        </p:txBody>
      </p:sp>
      <p:sp>
        <p:nvSpPr>
          <p:cNvPr id="74755" name="Rectangle 3"/>
          <p:cNvSpPr>
            <a:spLocks noGrp="1" noChangeArrowheads="1"/>
          </p:cNvSpPr>
          <p:nvPr>
            <p:ph type="body" idx="4294967295"/>
          </p:nvPr>
        </p:nvSpPr>
        <p:spPr>
          <a:xfrm>
            <a:off x="71120" y="876300"/>
            <a:ext cx="11967210" cy="5492750"/>
          </a:xfrm>
          <a:solidFill>
            <a:schemeClr val="bg1"/>
          </a:solidFill>
        </p:spPr>
        <p:txBody>
          <a:bodyPr/>
          <a:lstStyle/>
          <a:p>
            <a:pPr>
              <a:lnSpc>
                <a:spcPct val="150000"/>
              </a:lnSpc>
            </a:pPr>
            <a:r>
              <a:rPr lang="zh-CN" altLang="zh-CN" sz="3200" dirty="0">
                <a:latin typeface="宋体" panose="02010600030101010101" pitchFamily="2" charset="-122"/>
              </a:rPr>
              <a:t>一般地，</a:t>
            </a:r>
            <a:r>
              <a:rPr lang="zh-CN" altLang="zh-CN" sz="3200" dirty="0">
                <a:solidFill>
                  <a:srgbClr val="FF00FF"/>
                </a:solidFill>
                <a:latin typeface="宋体" panose="02010600030101010101" pitchFamily="2" charset="-122"/>
              </a:rPr>
              <a:t>行列子集视图</a:t>
            </a:r>
            <a:r>
              <a:rPr lang="zh-CN" altLang="zh-CN" sz="3200" dirty="0">
                <a:latin typeface="宋体" panose="02010600030101010101" pitchFamily="2" charset="-122"/>
              </a:rPr>
              <a:t>是可更新的</a:t>
            </a:r>
            <a:endParaRPr lang="en-US" altLang="zh-CN" sz="3200" dirty="0">
              <a:latin typeface="宋体" panose="02010600030101010101" pitchFamily="2" charset="-122"/>
            </a:endParaRPr>
          </a:p>
          <a:p>
            <a:pPr>
              <a:lnSpc>
                <a:spcPct val="150000"/>
              </a:lnSpc>
            </a:pPr>
            <a:r>
              <a:rPr lang="zh-CN" altLang="en-US" sz="3200" dirty="0">
                <a:latin typeface="宋体" panose="02010600030101010101" pitchFamily="2" charset="-122"/>
              </a:rPr>
              <a:t>除行列子集视图外，有些视图理论上是可更新的，还有些视图从理论上就是不可更新的</a:t>
            </a:r>
            <a:endParaRPr lang="en-US" altLang="zh-CN" sz="3200" dirty="0">
              <a:latin typeface="宋体" panose="02010600030101010101" pitchFamily="2" charset="-122"/>
            </a:endParaRPr>
          </a:p>
          <a:p>
            <a:pPr>
              <a:lnSpc>
                <a:spcPct val="150000"/>
              </a:lnSpc>
            </a:pPr>
            <a:r>
              <a:rPr lang="zh-CN" altLang="en-US" sz="3200" dirty="0">
                <a:solidFill>
                  <a:srgbClr val="FF00FF"/>
                </a:solidFill>
                <a:latin typeface="宋体" panose="02010600030101010101" pitchFamily="2" charset="-122"/>
              </a:rPr>
              <a:t>不可更新</a:t>
            </a:r>
            <a:r>
              <a:rPr lang="zh-CN" altLang="en-US" sz="3200" dirty="0">
                <a:latin typeface="宋体" panose="02010600030101010101" pitchFamily="2" charset="-122"/>
              </a:rPr>
              <a:t>的视图与</a:t>
            </a:r>
            <a:r>
              <a:rPr lang="zh-CN" altLang="en-US" sz="3200" dirty="0">
                <a:solidFill>
                  <a:srgbClr val="FF00FF"/>
                </a:solidFill>
                <a:latin typeface="宋体" panose="02010600030101010101" pitchFamily="2" charset="-122"/>
              </a:rPr>
              <a:t>不允许更新</a:t>
            </a:r>
            <a:r>
              <a:rPr lang="zh-CN" altLang="en-US" sz="3200" dirty="0">
                <a:latin typeface="宋体" panose="02010600030101010101" pitchFamily="2" charset="-122"/>
              </a:rPr>
              <a:t>的视图不同</a:t>
            </a:r>
            <a:endParaRPr lang="en-US" altLang="zh-CN" sz="3200" dirty="0">
              <a:latin typeface="宋体" panose="02010600030101010101" pitchFamily="2" charset="-122"/>
            </a:endParaRPr>
          </a:p>
          <a:p>
            <a:pPr lvl="1">
              <a:lnSpc>
                <a:spcPct val="150000"/>
              </a:lnSpc>
            </a:pPr>
            <a:r>
              <a:rPr lang="zh-CN" altLang="en-US" sz="3200" dirty="0">
                <a:latin typeface="宋体" panose="02010600030101010101" pitchFamily="2" charset="-122"/>
              </a:rPr>
              <a:t>前者指理论上已证明是不可更新视图</a:t>
            </a:r>
            <a:endParaRPr lang="en-US" altLang="zh-CN" sz="3200" dirty="0">
              <a:latin typeface="宋体" panose="02010600030101010101" pitchFamily="2" charset="-122"/>
            </a:endParaRPr>
          </a:p>
          <a:p>
            <a:pPr lvl="1">
              <a:lnSpc>
                <a:spcPct val="150000"/>
              </a:lnSpc>
            </a:pPr>
            <a:r>
              <a:rPr lang="zh-CN" altLang="en-US" sz="3200" dirty="0">
                <a:latin typeface="宋体" panose="02010600030101010101" pitchFamily="2" charset="-122"/>
              </a:rPr>
              <a:t>后者指实际系统中不支持其更新，但它本身有可能是可更新的视图</a:t>
            </a:r>
            <a:endParaRPr lang="zh-CN" altLang="en-US" sz="3200" dirty="0">
              <a:latin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  </a:t>
            </a:r>
            <a:r>
              <a:rPr lang="zh-CN" altLang="en-US" sz="3600">
                <a:solidFill>
                  <a:schemeClr val="accent6"/>
                </a:solidFill>
              </a:rPr>
              <a:t>视图</a:t>
            </a:r>
            <a:endParaRPr lang="zh-CN" altLang="en-US" sz="3600">
              <a:solidFill>
                <a:schemeClr val="accent6"/>
              </a:solidFill>
            </a:endParaRPr>
          </a:p>
        </p:txBody>
      </p:sp>
      <p:sp>
        <p:nvSpPr>
          <p:cNvPr id="75779" name="Rectangle 3"/>
          <p:cNvSpPr>
            <a:spLocks noGrp="1" noChangeArrowheads="1"/>
          </p:cNvSpPr>
          <p:nvPr>
            <p:ph type="body" idx="4294967295"/>
          </p:nvPr>
        </p:nvSpPr>
        <p:spPr>
          <a:xfrm>
            <a:off x="85090" y="893445"/>
            <a:ext cx="11947525" cy="5506720"/>
          </a:xfrm>
          <a:solidFill>
            <a:schemeClr val="bg1"/>
          </a:solidFill>
        </p:spPr>
        <p:txBody>
          <a:bodyPr/>
          <a:lstStyle/>
          <a:p>
            <a:pPr eaLnBrk="1" hangingPunct="1">
              <a:lnSpc>
                <a:spcPct val="180000"/>
              </a:lnSpc>
              <a:buFont typeface="Wingdings" panose="05000000000000000000" pitchFamily="2" charset="2"/>
              <a:buNone/>
            </a:pPr>
            <a:r>
              <a:rPr lang="en-US" altLang="zh-CN" sz="3200" dirty="0"/>
              <a:t>3.6.1  </a:t>
            </a:r>
            <a:r>
              <a:rPr lang="zh-CN" altLang="en-US" sz="3200" dirty="0"/>
              <a:t>定义视图</a:t>
            </a:r>
            <a:endParaRPr lang="zh-CN" altLang="en-US" sz="3200" dirty="0"/>
          </a:p>
          <a:p>
            <a:pPr eaLnBrk="1" hangingPunct="1">
              <a:lnSpc>
                <a:spcPct val="180000"/>
              </a:lnSpc>
              <a:buFont typeface="Wingdings" panose="05000000000000000000" pitchFamily="2" charset="2"/>
              <a:buNone/>
            </a:pPr>
            <a:r>
              <a:rPr lang="en-US" altLang="zh-CN" sz="3200" dirty="0"/>
              <a:t>3.6.2  </a:t>
            </a:r>
            <a:r>
              <a:rPr lang="zh-CN" altLang="en-US" sz="3200" dirty="0"/>
              <a:t>查询视图</a:t>
            </a:r>
            <a:endParaRPr lang="zh-CN" altLang="en-US" sz="3200" dirty="0"/>
          </a:p>
          <a:p>
            <a:pPr eaLnBrk="1" hangingPunct="1">
              <a:lnSpc>
                <a:spcPct val="180000"/>
              </a:lnSpc>
              <a:buFont typeface="Wingdings" panose="05000000000000000000" pitchFamily="2" charset="2"/>
              <a:buNone/>
            </a:pPr>
            <a:r>
              <a:rPr lang="en-US" altLang="zh-CN" sz="3200" dirty="0"/>
              <a:t>3.6.3  </a:t>
            </a:r>
            <a:r>
              <a:rPr lang="zh-CN" altLang="en-US" sz="3200" dirty="0"/>
              <a:t>更新视图</a:t>
            </a:r>
            <a:endParaRPr lang="zh-CN" altLang="en-US" sz="3200" dirty="0"/>
          </a:p>
          <a:p>
            <a:pPr eaLnBrk="1" hangingPunct="1">
              <a:lnSpc>
                <a:spcPct val="180000"/>
              </a:lnSpc>
              <a:buFont typeface="Wingdings" panose="05000000000000000000" pitchFamily="2" charset="2"/>
              <a:buNone/>
            </a:pPr>
            <a:r>
              <a:rPr lang="en-US" altLang="zh-CN" sz="3200" dirty="0">
                <a:solidFill>
                  <a:srgbClr val="00B050"/>
                </a:solidFill>
              </a:rPr>
              <a:t>3.6.4  </a:t>
            </a:r>
            <a:r>
              <a:rPr lang="zh-CN" altLang="en-US" sz="3200" dirty="0">
                <a:solidFill>
                  <a:srgbClr val="00B050"/>
                </a:solidFill>
              </a:rPr>
              <a:t>视图的作用</a:t>
            </a:r>
            <a:endParaRPr lang="zh-CN" altLang="en-US" sz="3200" dirty="0">
              <a:solidFill>
                <a:srgbClr val="00B050"/>
              </a:solidFill>
            </a:endParaRPr>
          </a:p>
          <a:p>
            <a:pPr eaLnBrk="1" hangingPunct="1">
              <a:buFont typeface="Wingdings" panose="05000000000000000000" pitchFamily="2" charset="2"/>
              <a:buNone/>
            </a:pPr>
            <a:endParaRPr lang="en-US" altLang="zh-CN" sz="3200" dirty="0">
              <a:solidFill>
                <a:srgbClr val="0033CC"/>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3.6.4  </a:t>
            </a:r>
            <a:r>
              <a:rPr lang="zh-CN" altLang="en-US" sz="3600">
                <a:solidFill>
                  <a:schemeClr val="accent6"/>
                </a:solidFill>
              </a:rPr>
              <a:t>视图的作用</a:t>
            </a:r>
            <a:endParaRPr lang="zh-CN" altLang="en-US" sz="3600">
              <a:solidFill>
                <a:schemeClr val="accent6"/>
              </a:solidFill>
            </a:endParaRPr>
          </a:p>
        </p:txBody>
      </p:sp>
      <p:sp>
        <p:nvSpPr>
          <p:cNvPr id="76803" name="Rectangle 3"/>
          <p:cNvSpPr>
            <a:spLocks noGrp="1" noChangeArrowheads="1"/>
          </p:cNvSpPr>
          <p:nvPr>
            <p:ph type="body" idx="4294967295"/>
          </p:nvPr>
        </p:nvSpPr>
        <p:spPr>
          <a:xfrm>
            <a:off x="77470" y="833120"/>
            <a:ext cx="11974195" cy="5560695"/>
          </a:xfrm>
          <a:solidFill>
            <a:schemeClr val="bg1"/>
          </a:solidFill>
        </p:spPr>
        <p:txBody>
          <a:bodyPr/>
          <a:lstStyle/>
          <a:p>
            <a:pPr eaLnBrk="1" hangingPunct="1">
              <a:lnSpc>
                <a:spcPct val="150000"/>
              </a:lnSpc>
              <a:buNone/>
            </a:pPr>
            <a:r>
              <a:rPr lang="en-US" altLang="zh-CN" sz="3200" dirty="0">
                <a:solidFill>
                  <a:srgbClr val="7030A0"/>
                </a:solidFill>
              </a:rPr>
              <a:t>1.</a:t>
            </a:r>
            <a:r>
              <a:rPr lang="zh-CN" altLang="en-US" sz="3200" dirty="0">
                <a:solidFill>
                  <a:srgbClr val="7030A0"/>
                </a:solidFill>
              </a:rPr>
              <a:t>视图能够对机密数据提供安全保护</a:t>
            </a:r>
            <a:endParaRPr lang="zh-CN" altLang="en-US" sz="3200" dirty="0">
              <a:solidFill>
                <a:srgbClr val="7030A0"/>
              </a:solidFill>
            </a:endParaRPr>
          </a:p>
          <a:p>
            <a:pPr marL="0" indent="0" eaLnBrk="1" hangingPunct="1">
              <a:lnSpc>
                <a:spcPct val="150000"/>
              </a:lnSpc>
              <a:buNone/>
            </a:pPr>
            <a:r>
              <a:rPr lang="en-US" altLang="zh-CN" sz="3200" dirty="0"/>
              <a:t>2.</a:t>
            </a:r>
            <a:r>
              <a:rPr lang="zh-CN" altLang="en-US" sz="3200" dirty="0"/>
              <a:t>视图对重构数据库提供了一定程度的逻辑独立性 </a:t>
            </a:r>
            <a:endParaRPr lang="en-US" altLang="zh-CN" sz="3200" dirty="0"/>
          </a:p>
          <a:p>
            <a:pPr marL="0" indent="0" eaLnBrk="1" hangingPunct="1">
              <a:lnSpc>
                <a:spcPct val="150000"/>
              </a:lnSpc>
              <a:buNone/>
            </a:pPr>
            <a:r>
              <a:rPr lang="en-US" altLang="zh-CN" sz="3200" dirty="0"/>
              <a:t>3.</a:t>
            </a:r>
            <a:r>
              <a:rPr lang="zh-CN" altLang="en-US" sz="3200" dirty="0"/>
              <a:t>视图能够简化用户的操作</a:t>
            </a:r>
            <a:endParaRPr lang="zh-CN" altLang="en-US" sz="3200" dirty="0"/>
          </a:p>
          <a:p>
            <a:pPr marL="0" indent="0" eaLnBrk="1" hangingPunct="1">
              <a:lnSpc>
                <a:spcPct val="150000"/>
              </a:lnSpc>
              <a:buNone/>
            </a:pPr>
            <a:r>
              <a:rPr lang="en-US" altLang="zh-CN" sz="3200" dirty="0"/>
              <a:t>4.</a:t>
            </a:r>
            <a:r>
              <a:rPr lang="zh-CN" altLang="en-US" sz="3200" dirty="0"/>
              <a:t>视图使用户能以多种角度看待同一数据 </a:t>
            </a:r>
            <a:endParaRPr lang="zh-CN" altLang="en-US" sz="3200" dirty="0"/>
          </a:p>
          <a:p>
            <a:pPr eaLnBrk="1" hangingPunct="1"/>
            <a:endParaRPr lang="en-US" altLang="zh-CN" sz="3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77827" name="Rectangle 3"/>
          <p:cNvSpPr>
            <a:spLocks noGrp="1" noChangeArrowheads="1"/>
          </p:cNvSpPr>
          <p:nvPr>
            <p:ph type="body" idx="4294967295"/>
          </p:nvPr>
        </p:nvSpPr>
        <p:spPr>
          <a:xfrm>
            <a:off x="71120" y="760730"/>
            <a:ext cx="11964670" cy="5560695"/>
          </a:xfrm>
          <a:solidFill>
            <a:schemeClr val="bg1"/>
          </a:solidFill>
        </p:spPr>
        <p:txBody>
          <a:bodyPr/>
          <a:lstStyle/>
          <a:p>
            <a:pPr>
              <a:lnSpc>
                <a:spcPct val="150000"/>
              </a:lnSpc>
            </a:pPr>
            <a:r>
              <a:rPr lang="en-US" altLang="zh-CN" sz="2800" dirty="0"/>
              <a:t>1.</a:t>
            </a:r>
            <a:r>
              <a:rPr lang="zh-CN" altLang="en-US" sz="2800" dirty="0"/>
              <a:t>视图能够对机密数据提供安全保护</a:t>
            </a:r>
            <a:endParaRPr lang="zh-CN" altLang="en-US" sz="2800" dirty="0"/>
          </a:p>
          <a:p>
            <a:pPr lvl="1">
              <a:lnSpc>
                <a:spcPct val="150000"/>
              </a:lnSpc>
            </a:pPr>
            <a:r>
              <a:rPr lang="zh-CN" altLang="zh-CN" sz="2800" dirty="0">
                <a:latin typeface="Times New Roman" panose="02020603050405020304" pitchFamily="18" charset="0"/>
                <a:cs typeface="Times New Roman" panose="02020603050405020304" pitchFamily="18" charset="0"/>
              </a:rPr>
              <a:t>对不同的用户定义不同的视图，使机密数据不出现在不应看到这些数据的用户视图上</a:t>
            </a:r>
            <a:endParaRPr lang="en-US" altLang="zh-CN" sz="2800" dirty="0">
              <a:latin typeface="Times New Roman" panose="02020603050405020304" pitchFamily="18" charset="0"/>
              <a:cs typeface="Times New Roman" panose="02020603050405020304" pitchFamily="18" charset="0"/>
            </a:endParaRPr>
          </a:p>
          <a:p>
            <a:pPr lvl="1">
              <a:lnSpc>
                <a:spcPct val="150000"/>
              </a:lnSpc>
            </a:pPr>
            <a:r>
              <a:rPr lang="zh-CN" altLang="zh-CN" sz="2800" dirty="0">
                <a:latin typeface="Times New Roman" panose="02020603050405020304" pitchFamily="18" charset="0"/>
                <a:cs typeface="Times New Roman" panose="02020603050405020304" pitchFamily="18" charset="0"/>
              </a:rPr>
              <a:t>自动提供了对机密数据的安全保护功能</a:t>
            </a:r>
            <a:endParaRPr lang="en-US" altLang="zh-CN" sz="2800" dirty="0">
              <a:latin typeface="Times New Roman" panose="02020603050405020304" pitchFamily="18" charset="0"/>
              <a:cs typeface="Times New Roman" panose="02020603050405020304" pitchFamily="18" charset="0"/>
            </a:endParaRPr>
          </a:p>
          <a:p>
            <a:pPr lvl="1">
              <a:lnSpc>
                <a:spcPct val="150000"/>
              </a:lnSpc>
            </a:pPr>
            <a:r>
              <a:rPr lang="zh-CN" altLang="zh-CN" sz="2800" dirty="0">
                <a:latin typeface="Times New Roman" panose="02020603050405020304" pitchFamily="18" charset="0"/>
                <a:cs typeface="Times New Roman" panose="02020603050405020304" pitchFamily="18" charset="0"/>
              </a:rPr>
              <a:t>例如，</a:t>
            </a:r>
            <a:r>
              <a:rPr lang="en-US" altLang="zh-CN" sz="2800" dirty="0">
                <a:latin typeface="Arial" panose="020B0604020202020204" pitchFamily="34" charset="0"/>
                <a:ea typeface="宋体" panose="02010600030101010101" pitchFamily="2" charset="-122"/>
              </a:rPr>
              <a:t>Student</a:t>
            </a:r>
            <a:r>
              <a:rPr lang="zh-CN" altLang="zh-CN" sz="2800" dirty="0">
                <a:latin typeface="Arial" panose="020B0604020202020204" pitchFamily="34" charset="0"/>
                <a:ea typeface="宋体" panose="02010600030101010101" pitchFamily="2" charset="-122"/>
                <a:cs typeface="Times New Roman" panose="02020603050405020304" pitchFamily="18" charset="0"/>
              </a:rPr>
              <a:t>表涉及全校</a:t>
            </a:r>
            <a:r>
              <a:rPr lang="en-US" altLang="zh-CN" sz="2800" dirty="0">
                <a:latin typeface="Arial" panose="020B0604020202020204" pitchFamily="34" charset="0"/>
                <a:ea typeface="宋体" panose="02010600030101010101" pitchFamily="2" charset="-122"/>
              </a:rPr>
              <a:t>30</a:t>
            </a:r>
            <a:r>
              <a:rPr lang="zh-CN" altLang="zh-CN" sz="2800" dirty="0">
                <a:latin typeface="Arial" panose="020B0604020202020204" pitchFamily="34" charset="0"/>
                <a:ea typeface="宋体" panose="02010600030101010101" pitchFamily="2" charset="-122"/>
                <a:cs typeface="Times New Roman" panose="02020603050405020304" pitchFamily="18" charset="0"/>
              </a:rPr>
              <a:t>个院系的学生数据</a:t>
            </a:r>
            <a:endParaRPr lang="en-US" altLang="zh-CN" sz="2800"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l"/>
            </a:pPr>
            <a:r>
              <a:rPr lang="zh-CN" altLang="zh-CN" sz="2800" dirty="0">
                <a:latin typeface="Arial" panose="020B0604020202020204" pitchFamily="34" charset="0"/>
                <a:ea typeface="宋体" panose="02010600030101010101" pitchFamily="2" charset="-122"/>
                <a:cs typeface="Times New Roman" panose="02020603050405020304" pitchFamily="18" charset="0"/>
              </a:rPr>
              <a:t>可以在其上定义</a:t>
            </a:r>
            <a:r>
              <a:rPr lang="en-US" altLang="zh-CN" sz="2800" dirty="0">
                <a:latin typeface="Arial" panose="020B0604020202020204" pitchFamily="34" charset="0"/>
                <a:ea typeface="宋体" panose="02010600030101010101" pitchFamily="2" charset="-122"/>
              </a:rPr>
              <a:t>30</a:t>
            </a:r>
            <a:r>
              <a:rPr lang="zh-CN" altLang="zh-CN" sz="2800" dirty="0">
                <a:latin typeface="Arial" panose="020B0604020202020204" pitchFamily="34" charset="0"/>
                <a:ea typeface="宋体" panose="02010600030101010101" pitchFamily="2" charset="-122"/>
                <a:cs typeface="Times New Roman" panose="02020603050405020304" pitchFamily="18" charset="0"/>
              </a:rPr>
              <a:t>个视图</a:t>
            </a:r>
            <a:endParaRPr lang="en-US" altLang="zh-CN" sz="2800"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anose="05000000000000000000" pitchFamily="2" charset="2"/>
              <a:buChar char="l"/>
            </a:pPr>
            <a:r>
              <a:rPr lang="zh-CN" altLang="zh-CN" sz="2800" dirty="0">
                <a:latin typeface="Times New Roman" panose="02020603050405020304" pitchFamily="18" charset="0"/>
                <a:cs typeface="Times New Roman" panose="02020603050405020304" pitchFamily="18" charset="0"/>
              </a:rPr>
              <a:t>每个视图只包含一个院系的学生数据</a:t>
            </a:r>
            <a:endParaRPr lang="en-US" altLang="zh-CN" sz="2800" dirty="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l"/>
            </a:pPr>
            <a:r>
              <a:rPr lang="zh-CN" altLang="zh-CN" sz="2800" dirty="0">
                <a:latin typeface="Times New Roman" panose="02020603050405020304" pitchFamily="18" charset="0"/>
                <a:cs typeface="Times New Roman" panose="02020603050405020304" pitchFamily="18" charset="0"/>
              </a:rPr>
              <a:t>只允许每个院系的主任查询和修改本院系的学生视图</a:t>
            </a:r>
            <a:endParaRPr lang="en-US" altLang="zh-CN" sz="2800" dirty="0"/>
          </a:p>
          <a:p>
            <a:pPr>
              <a:buFont typeface="Wingdings" panose="05000000000000000000" pitchFamily="2" charset="2"/>
              <a:buNone/>
            </a:pPr>
            <a:endParaRPr lang="en-US" altLang="zh-CN"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3.6.4  </a:t>
            </a:r>
            <a:r>
              <a:rPr lang="zh-CN" altLang="en-US" sz="3600">
                <a:solidFill>
                  <a:schemeClr val="accent6"/>
                </a:solidFill>
              </a:rPr>
              <a:t>视图的作用</a:t>
            </a:r>
            <a:endParaRPr lang="zh-CN" altLang="en-US" sz="3600">
              <a:solidFill>
                <a:schemeClr val="accent6"/>
              </a:solidFill>
            </a:endParaRPr>
          </a:p>
        </p:txBody>
      </p:sp>
      <p:sp>
        <p:nvSpPr>
          <p:cNvPr id="76803" name="Rectangle 3"/>
          <p:cNvSpPr>
            <a:spLocks noGrp="1" noChangeArrowheads="1"/>
          </p:cNvSpPr>
          <p:nvPr>
            <p:ph type="body" idx="4294967295"/>
          </p:nvPr>
        </p:nvSpPr>
        <p:spPr>
          <a:xfrm>
            <a:off x="72390" y="874395"/>
            <a:ext cx="11967845" cy="5530850"/>
          </a:xfrm>
          <a:solidFill>
            <a:schemeClr val="bg1"/>
          </a:solidFill>
        </p:spPr>
        <p:txBody>
          <a:bodyPr/>
          <a:lstStyle/>
          <a:p>
            <a:pPr eaLnBrk="1" hangingPunct="1">
              <a:lnSpc>
                <a:spcPct val="150000"/>
              </a:lnSpc>
              <a:buNone/>
            </a:pPr>
            <a:r>
              <a:rPr lang="en-US" altLang="zh-CN" sz="3200" dirty="0"/>
              <a:t>1.</a:t>
            </a:r>
            <a:r>
              <a:rPr lang="zh-CN" altLang="en-US" sz="3200" dirty="0"/>
              <a:t>视图能够对机密数据提供安全保护</a:t>
            </a:r>
            <a:endParaRPr lang="zh-CN" altLang="en-US" sz="3200" dirty="0"/>
          </a:p>
          <a:p>
            <a:pPr eaLnBrk="1" hangingPunct="1">
              <a:lnSpc>
                <a:spcPct val="150000"/>
              </a:lnSpc>
              <a:buNone/>
            </a:pPr>
            <a:r>
              <a:rPr lang="en-US" altLang="zh-CN" sz="3200" dirty="0">
                <a:solidFill>
                  <a:srgbClr val="7030A0"/>
                </a:solidFill>
              </a:rPr>
              <a:t>2.</a:t>
            </a:r>
            <a:r>
              <a:rPr lang="zh-CN" altLang="en-US" sz="3200" dirty="0">
                <a:solidFill>
                  <a:srgbClr val="7030A0"/>
                </a:solidFill>
              </a:rPr>
              <a:t>视图对重构数据库提供了一定程度的逻辑独立性 </a:t>
            </a:r>
            <a:endParaRPr lang="en-US" altLang="zh-CN" sz="3200" dirty="0">
              <a:solidFill>
                <a:srgbClr val="7030A0"/>
              </a:solidFill>
            </a:endParaRPr>
          </a:p>
          <a:p>
            <a:pPr marL="0" indent="0" eaLnBrk="1" hangingPunct="1">
              <a:lnSpc>
                <a:spcPct val="150000"/>
              </a:lnSpc>
              <a:buNone/>
            </a:pPr>
            <a:r>
              <a:rPr lang="en-US" altLang="zh-CN" sz="3200" dirty="0"/>
              <a:t>3.</a:t>
            </a:r>
            <a:r>
              <a:rPr lang="zh-CN" altLang="en-US" sz="3200" dirty="0"/>
              <a:t>视图能够简化用户的操作</a:t>
            </a:r>
            <a:endParaRPr lang="zh-CN" altLang="en-US" sz="3200" dirty="0"/>
          </a:p>
          <a:p>
            <a:pPr marL="0" indent="0" eaLnBrk="1" hangingPunct="1">
              <a:lnSpc>
                <a:spcPct val="150000"/>
              </a:lnSpc>
              <a:buNone/>
            </a:pPr>
            <a:r>
              <a:rPr lang="en-US" altLang="zh-CN" sz="3200" dirty="0"/>
              <a:t>4.</a:t>
            </a:r>
            <a:r>
              <a:rPr lang="zh-CN" altLang="en-US" sz="3200" dirty="0"/>
              <a:t>视图使用户能以多种角度看待同一数据 </a:t>
            </a:r>
            <a:endParaRPr lang="zh-CN" altLang="en-US" sz="3200" dirty="0"/>
          </a:p>
          <a:p>
            <a:pPr eaLnBrk="1" hangingPunct="1"/>
            <a:endParaRPr lang="en-US" altLang="zh-CN" sz="3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78851" name="Rectangle 3"/>
          <p:cNvSpPr>
            <a:spLocks noGrp="1" noChangeArrowheads="1"/>
          </p:cNvSpPr>
          <p:nvPr>
            <p:ph type="body" idx="4294967295"/>
          </p:nvPr>
        </p:nvSpPr>
        <p:spPr>
          <a:xfrm>
            <a:off x="53975" y="835025"/>
            <a:ext cx="11976735" cy="5558155"/>
          </a:xfrm>
          <a:solidFill>
            <a:schemeClr val="bg1"/>
          </a:solidFill>
        </p:spPr>
        <p:txBody>
          <a:bodyPr/>
          <a:lstStyle/>
          <a:p>
            <a:pPr>
              <a:lnSpc>
                <a:spcPct val="150000"/>
              </a:lnSpc>
            </a:pPr>
            <a:r>
              <a:rPr lang="en-US" altLang="zh-CN" sz="2800" dirty="0"/>
              <a:t>2.</a:t>
            </a:r>
            <a:r>
              <a:rPr lang="zh-CN" altLang="en-US" sz="2800" dirty="0"/>
              <a:t>视图对重构数据库提供了一定程度的逻辑独立性</a:t>
            </a:r>
            <a:endParaRPr lang="zh-CN" altLang="en-US" sz="2800" dirty="0"/>
          </a:p>
          <a:p>
            <a:pPr lvl="1">
              <a:lnSpc>
                <a:spcPct val="150000"/>
              </a:lnSpc>
            </a:pPr>
            <a:r>
              <a:rPr lang="zh-CN" altLang="zh-CN" sz="2800" dirty="0">
                <a:latin typeface="Times New Roman" panose="02020603050405020304" pitchFamily="18" charset="0"/>
                <a:cs typeface="Times New Roman" panose="02020603050405020304" pitchFamily="18" charset="0"/>
              </a:rPr>
              <a:t>数据的逻辑独立性是指当数据库重构造时，如增加新的关系或对原有关系增加新的字段等，用户的应用程序不会受影响</a:t>
            </a:r>
            <a:endParaRPr lang="en-US" altLang="zh-CN" sz="2800" dirty="0"/>
          </a:p>
          <a:p>
            <a:pPr lvl="1">
              <a:lnSpc>
                <a:spcPct val="150000"/>
              </a:lnSpc>
            </a:pPr>
            <a:r>
              <a:rPr lang="zh-CN" altLang="en-US" sz="2800" dirty="0"/>
              <a:t>数据库重构 ：</a:t>
            </a:r>
            <a:endParaRPr lang="zh-CN" altLang="en-US" sz="2800" dirty="0"/>
          </a:p>
          <a:p>
            <a:pPr>
              <a:lnSpc>
                <a:spcPct val="150000"/>
              </a:lnSpc>
              <a:buFont typeface="Wingdings" panose="05000000000000000000" pitchFamily="2" charset="2"/>
              <a:buNone/>
            </a:pPr>
            <a:r>
              <a:rPr lang="zh-CN" altLang="en-US" sz="2800" dirty="0"/>
              <a:t>例：学生关系</a:t>
            </a:r>
            <a:r>
              <a:rPr lang="en-US" altLang="zh-CN" sz="2800" dirty="0"/>
              <a:t>Student</a:t>
            </a:r>
            <a:r>
              <a:rPr lang="zh-CN" altLang="en-US" sz="2800" dirty="0"/>
              <a:t>(</a:t>
            </a:r>
            <a:r>
              <a:rPr lang="en-US" altLang="zh-CN" sz="2800" dirty="0" err="1"/>
              <a:t>Sno</a:t>
            </a:r>
            <a:r>
              <a:rPr lang="zh-CN" altLang="en-US" sz="2800" dirty="0"/>
              <a:t>,</a:t>
            </a:r>
            <a:r>
              <a:rPr lang="en-US" altLang="zh-CN" sz="2800" dirty="0" err="1"/>
              <a:t>Sname</a:t>
            </a:r>
            <a:r>
              <a:rPr lang="zh-CN" altLang="en-US" sz="2800" dirty="0"/>
              <a:t>,</a:t>
            </a:r>
            <a:r>
              <a:rPr lang="en-US" altLang="zh-CN" sz="2800" dirty="0" err="1"/>
              <a:t>Ssex</a:t>
            </a:r>
            <a:r>
              <a:rPr lang="zh-CN" altLang="en-US" sz="2800" dirty="0"/>
              <a:t>,</a:t>
            </a:r>
            <a:r>
              <a:rPr lang="en-US" altLang="zh-CN" sz="2800" dirty="0" err="1"/>
              <a:t>Sbirthdate</a:t>
            </a:r>
            <a:r>
              <a:rPr lang="zh-CN" altLang="en-US" sz="2800" dirty="0"/>
              <a:t>,</a:t>
            </a:r>
            <a:r>
              <a:rPr lang="en-US" altLang="zh-CN" sz="2800" dirty="0" err="1"/>
              <a:t>Smajor</a:t>
            </a:r>
            <a:r>
              <a:rPr lang="zh-CN" altLang="en-US" sz="2800" dirty="0"/>
              <a:t>)</a:t>
            </a:r>
            <a:r>
              <a:rPr lang="en-US" altLang="zh-CN" sz="2800" dirty="0"/>
              <a:t> </a:t>
            </a:r>
            <a:endParaRPr lang="en-US" altLang="zh-CN" sz="2800" dirty="0"/>
          </a:p>
          <a:p>
            <a:pPr>
              <a:lnSpc>
                <a:spcPct val="150000"/>
              </a:lnSpc>
              <a:buFont typeface="Wingdings" panose="05000000000000000000" pitchFamily="2" charset="2"/>
              <a:buNone/>
            </a:pPr>
            <a:r>
              <a:rPr lang="en-US" altLang="zh-CN" sz="2800" dirty="0"/>
              <a:t>	   “</a:t>
            </a:r>
            <a:r>
              <a:rPr lang="zh-CN" altLang="en-US" sz="2800" dirty="0"/>
              <a:t>垂直”地分成两个基本表：</a:t>
            </a:r>
            <a:endParaRPr lang="zh-CN" altLang="en-US" sz="2800" dirty="0"/>
          </a:p>
          <a:p>
            <a:pPr>
              <a:lnSpc>
                <a:spcPct val="150000"/>
              </a:lnSpc>
              <a:buFont typeface="Wingdings" panose="05000000000000000000" pitchFamily="2" charset="2"/>
              <a:buNone/>
            </a:pPr>
            <a:r>
              <a:rPr lang="zh-CN" altLang="en-US" sz="2800" dirty="0"/>
              <a:t>        </a:t>
            </a:r>
            <a:r>
              <a:rPr lang="en-US" altLang="zh-CN" sz="2800" dirty="0"/>
              <a:t>SX</a:t>
            </a:r>
            <a:r>
              <a:rPr lang="zh-CN" altLang="en-US" sz="2800" dirty="0"/>
              <a:t>(</a:t>
            </a:r>
            <a:r>
              <a:rPr lang="en-US" altLang="zh-CN" sz="2800" dirty="0" err="1"/>
              <a:t>Sno</a:t>
            </a:r>
            <a:r>
              <a:rPr lang="zh-CN" altLang="en-US" sz="2800" dirty="0"/>
              <a:t>,</a:t>
            </a:r>
            <a:r>
              <a:rPr lang="en-US" altLang="zh-CN" sz="2800" dirty="0" err="1"/>
              <a:t>Sname</a:t>
            </a:r>
            <a:r>
              <a:rPr lang="zh-CN" altLang="en-US" sz="2800" dirty="0"/>
              <a:t>,</a:t>
            </a:r>
            <a:r>
              <a:rPr lang="en-US" altLang="zh-CN" sz="2800" dirty="0" err="1"/>
              <a:t>Sbirthdate</a:t>
            </a:r>
            <a:r>
              <a:rPr lang="zh-CN" altLang="en-US" sz="2800" dirty="0"/>
              <a:t>)</a:t>
            </a:r>
            <a:r>
              <a:rPr lang="en-US" altLang="zh-CN" sz="2800" dirty="0"/>
              <a:t>        </a:t>
            </a:r>
            <a:r>
              <a:rPr lang="zh-CN" altLang="en-US" sz="2800" dirty="0"/>
              <a:t> </a:t>
            </a:r>
            <a:r>
              <a:rPr lang="en-US" altLang="zh-CN" sz="2800" dirty="0"/>
              <a:t>SY</a:t>
            </a:r>
            <a:r>
              <a:rPr lang="zh-CN" altLang="en-US" sz="2800" dirty="0"/>
              <a:t>(</a:t>
            </a:r>
            <a:r>
              <a:rPr lang="en-US" altLang="zh-CN" sz="2800" dirty="0" err="1"/>
              <a:t>Sno</a:t>
            </a:r>
            <a:r>
              <a:rPr lang="zh-CN" altLang="en-US" sz="2800" dirty="0"/>
              <a:t>,</a:t>
            </a:r>
            <a:r>
              <a:rPr lang="en-US" altLang="zh-CN" sz="2800" dirty="0" err="1"/>
              <a:t>Ssex</a:t>
            </a:r>
            <a:r>
              <a:rPr lang="zh-CN" altLang="en-US" sz="2800" dirty="0"/>
              <a:t>,</a:t>
            </a:r>
            <a:r>
              <a:rPr lang="en-US" altLang="zh-CN" sz="2800" dirty="0" err="1"/>
              <a:t>Smajor</a:t>
            </a:r>
            <a:r>
              <a:rPr lang="zh-CN" altLang="en-US" sz="2800" dirty="0"/>
              <a:t>)</a:t>
            </a:r>
            <a:endParaRPr lang="zh-CN" altLang="en-US" sz="2800" dirty="0"/>
          </a:p>
          <a:p>
            <a:pPr>
              <a:buFont typeface="Wingdings" panose="05000000000000000000" pitchFamily="2" charset="2"/>
              <a:buNone/>
            </a:pPr>
            <a:endParaRPr lang="en-US" altLang="zh-CN" sz="2800" dirty="0"/>
          </a:p>
          <a:p>
            <a:pPr>
              <a:buFont typeface="Wingdings" panose="05000000000000000000" pitchFamily="2" charset="2"/>
              <a:buNone/>
            </a:pPr>
            <a:endParaRPr lang="en-US" altLang="zh-CN" sz="2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79875" name="内容占位符 2"/>
          <p:cNvSpPr>
            <a:spLocks noGrp="1" noChangeArrowheads="1"/>
          </p:cNvSpPr>
          <p:nvPr>
            <p:ph idx="4294967295"/>
          </p:nvPr>
        </p:nvSpPr>
        <p:spPr>
          <a:xfrm>
            <a:off x="71755" y="822960"/>
            <a:ext cx="11952605" cy="5518150"/>
          </a:xfrm>
          <a:solidFill>
            <a:schemeClr val="bg1"/>
          </a:solidFill>
        </p:spPr>
        <p:txBody>
          <a:bodyPr>
            <a:noAutofit/>
          </a:bodyPr>
          <a:lstStyle/>
          <a:p>
            <a:pPr>
              <a:lnSpc>
                <a:spcPct val="150000"/>
              </a:lnSpc>
              <a:spcBef>
                <a:spcPct val="0"/>
              </a:spcBef>
              <a:buFont typeface="Wingdings" panose="05000000000000000000" pitchFamily="2" charset="2"/>
              <a:buNone/>
            </a:pPr>
            <a:r>
              <a:rPr lang="zh-CN" altLang="en-US" sz="2400" dirty="0"/>
              <a:t>通过建立一个视图</a:t>
            </a:r>
            <a:r>
              <a:rPr lang="en-US" altLang="zh-CN" sz="2400" dirty="0"/>
              <a:t>Student</a:t>
            </a:r>
            <a:r>
              <a:rPr lang="zh-CN" altLang="en-US" sz="2400" dirty="0"/>
              <a:t>：</a:t>
            </a:r>
            <a:endParaRPr lang="zh-CN" altLang="en-US" sz="2400" dirty="0"/>
          </a:p>
          <a:p>
            <a:pPr lvl="1">
              <a:lnSpc>
                <a:spcPct val="150000"/>
              </a:lnSpc>
              <a:spcBef>
                <a:spcPct val="0"/>
              </a:spcBef>
              <a:buFont typeface="Wingdings" panose="05000000000000000000" pitchFamily="2" charset="2"/>
              <a:buNone/>
            </a:pPr>
            <a:r>
              <a:rPr lang="en-US" altLang="zh-CN" sz="2400" dirty="0"/>
              <a:t>CREATE VIEW  Student</a:t>
            </a:r>
            <a:r>
              <a:rPr lang="zh-CN" altLang="en-US" sz="2400" dirty="0"/>
              <a:t>(</a:t>
            </a:r>
            <a:r>
              <a:rPr lang="en-US" altLang="zh-CN" sz="2400" dirty="0" err="1"/>
              <a:t>Sno,Sname,Ssex,Sbirthdate</a:t>
            </a:r>
            <a:r>
              <a:rPr lang="zh-CN" altLang="en-US" sz="2400" dirty="0"/>
              <a:t>,</a:t>
            </a:r>
            <a:r>
              <a:rPr lang="en-US" altLang="zh-CN" sz="2400" dirty="0" err="1"/>
              <a:t>Smajor</a:t>
            </a:r>
            <a:r>
              <a:rPr lang="zh-CN" altLang="en-US" sz="2400" dirty="0"/>
              <a:t>)</a:t>
            </a:r>
            <a:endParaRPr lang="zh-CN" altLang="en-US" sz="2400" dirty="0"/>
          </a:p>
          <a:p>
            <a:pPr lvl="1">
              <a:lnSpc>
                <a:spcPct val="150000"/>
              </a:lnSpc>
              <a:spcBef>
                <a:spcPct val="0"/>
              </a:spcBef>
              <a:buFont typeface="Wingdings" panose="05000000000000000000" pitchFamily="2" charset="2"/>
              <a:buNone/>
            </a:pPr>
            <a:r>
              <a:rPr lang="en-US" altLang="zh-CN" sz="2400" dirty="0"/>
              <a:t>AS  </a:t>
            </a:r>
            <a:endParaRPr lang="en-US" altLang="zh-CN" sz="2400" dirty="0"/>
          </a:p>
          <a:p>
            <a:pPr lvl="1">
              <a:lnSpc>
                <a:spcPct val="150000"/>
              </a:lnSpc>
              <a:spcBef>
                <a:spcPct val="0"/>
              </a:spcBef>
              <a:buFont typeface="Wingdings" panose="05000000000000000000" pitchFamily="2" charset="2"/>
              <a:buNone/>
            </a:pPr>
            <a:r>
              <a:rPr lang="en-US" altLang="zh-CN" sz="2400" dirty="0"/>
              <a:t>SELECT  </a:t>
            </a:r>
            <a:r>
              <a:rPr lang="en-US" altLang="zh-CN" sz="2400" dirty="0" err="1"/>
              <a:t>SX.Sno</a:t>
            </a:r>
            <a:r>
              <a:rPr lang="zh-CN" altLang="en-US" sz="2400" dirty="0"/>
              <a:t>,</a:t>
            </a:r>
            <a:r>
              <a:rPr lang="en-US" altLang="zh-CN" sz="2400" dirty="0" err="1"/>
              <a:t>SX.Sname</a:t>
            </a:r>
            <a:r>
              <a:rPr lang="zh-CN" altLang="en-US" sz="2400" dirty="0"/>
              <a:t>,</a:t>
            </a:r>
            <a:r>
              <a:rPr lang="en-US" altLang="zh-CN" sz="2400" dirty="0" err="1"/>
              <a:t>SY.Ssex</a:t>
            </a:r>
            <a:r>
              <a:rPr lang="zh-CN" altLang="en-US" sz="2400" dirty="0"/>
              <a:t>,</a:t>
            </a:r>
            <a:r>
              <a:rPr lang="en-US" altLang="zh-CN" sz="2400" dirty="0" err="1"/>
              <a:t>SX.Sbirthdate</a:t>
            </a:r>
            <a:r>
              <a:rPr lang="zh-CN" altLang="en-US" sz="2400" dirty="0"/>
              <a:t>,</a:t>
            </a:r>
            <a:r>
              <a:rPr lang="en-US" altLang="zh-CN" sz="2400" dirty="0" err="1"/>
              <a:t>SY.Smajor</a:t>
            </a:r>
            <a:endParaRPr lang="en-US" altLang="zh-CN" sz="2400" dirty="0"/>
          </a:p>
          <a:p>
            <a:pPr lvl="1">
              <a:lnSpc>
                <a:spcPct val="150000"/>
              </a:lnSpc>
              <a:spcBef>
                <a:spcPct val="0"/>
              </a:spcBef>
              <a:buFont typeface="Wingdings" panose="05000000000000000000" pitchFamily="2" charset="2"/>
              <a:buNone/>
            </a:pPr>
            <a:r>
              <a:rPr lang="en-US" altLang="zh-CN" sz="2400" dirty="0"/>
              <a:t>FROM  SX</a:t>
            </a:r>
            <a:r>
              <a:rPr lang="zh-CN" altLang="en-US" sz="2400" dirty="0"/>
              <a:t>,</a:t>
            </a:r>
            <a:r>
              <a:rPr lang="en-US" altLang="zh-CN" sz="2400" dirty="0"/>
              <a:t>SY</a:t>
            </a:r>
            <a:endParaRPr lang="en-US" altLang="zh-CN" sz="2400" dirty="0"/>
          </a:p>
          <a:p>
            <a:pPr lvl="1">
              <a:lnSpc>
                <a:spcPct val="150000"/>
              </a:lnSpc>
              <a:spcBef>
                <a:spcPct val="0"/>
              </a:spcBef>
              <a:buFont typeface="Wingdings" panose="05000000000000000000" pitchFamily="2" charset="2"/>
              <a:buNone/>
            </a:pPr>
            <a:r>
              <a:rPr lang="en-US" altLang="zh-CN" sz="2400" dirty="0"/>
              <a:t>WHERE  </a:t>
            </a:r>
            <a:r>
              <a:rPr lang="en-US" altLang="zh-CN" sz="2400" dirty="0" err="1"/>
              <a:t>SX.Sno</a:t>
            </a:r>
            <a:r>
              <a:rPr lang="en-US" altLang="zh-CN" sz="2400" dirty="0"/>
              <a:t>=</a:t>
            </a:r>
            <a:r>
              <a:rPr lang="en-US" altLang="zh-CN" sz="2400" dirty="0" err="1"/>
              <a:t>SY.Sno</a:t>
            </a:r>
            <a:r>
              <a:rPr lang="zh-CN" altLang="en-US" sz="2400" dirty="0"/>
              <a:t>;</a:t>
            </a:r>
            <a:endParaRPr lang="zh-CN" altLang="en-US" sz="2400" dirty="0"/>
          </a:p>
          <a:p>
            <a:pPr lvl="1">
              <a:lnSpc>
                <a:spcPct val="150000"/>
              </a:lnSpc>
              <a:spcBef>
                <a:spcPct val="0"/>
              </a:spcBef>
            </a:pPr>
            <a:r>
              <a:rPr lang="zh-CN" altLang="en-US" sz="2400" dirty="0"/>
              <a:t>使用户的外模式保持不变，用户的应用程序通过视图仍然能够查找数据</a:t>
            </a:r>
            <a:endParaRPr lang="en-US" altLang="zh-CN" sz="2400" dirty="0"/>
          </a:p>
          <a:p>
            <a:pPr lvl="1">
              <a:lnSpc>
                <a:spcPct val="150000"/>
              </a:lnSpc>
            </a:pPr>
            <a:r>
              <a:rPr lang="zh-CN" altLang="en-US" sz="2400" dirty="0"/>
              <a:t>视图只能在一定程度上提供数据的逻辑独立性</a:t>
            </a:r>
            <a:endParaRPr lang="zh-CN" altLang="en-US" sz="2400" dirty="0"/>
          </a:p>
          <a:p>
            <a:pPr lvl="2">
              <a:lnSpc>
                <a:spcPct val="150000"/>
              </a:lnSpc>
              <a:buSzPct val="87000"/>
              <a:buFont typeface="Wingdings" panose="05000000000000000000" pitchFamily="2" charset="2"/>
              <a:buChar char="l"/>
            </a:pPr>
            <a:r>
              <a:rPr lang="zh-CN" altLang="en-US" sz="2400" dirty="0"/>
              <a:t>对视图的更新是有条件的，因此应用程序中修改数据的语句可能仍会因基本表结构的改变而相应修改</a:t>
            </a:r>
            <a:endParaRPr lang="zh-CN" alt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3.6.4  </a:t>
            </a:r>
            <a:r>
              <a:rPr lang="zh-CN" altLang="en-US" sz="3600">
                <a:solidFill>
                  <a:schemeClr val="accent6"/>
                </a:solidFill>
              </a:rPr>
              <a:t>视图的作用</a:t>
            </a:r>
            <a:endParaRPr lang="zh-CN" altLang="en-US" sz="3600">
              <a:solidFill>
                <a:schemeClr val="accent6"/>
              </a:solidFill>
            </a:endParaRPr>
          </a:p>
        </p:txBody>
      </p:sp>
      <p:sp>
        <p:nvSpPr>
          <p:cNvPr id="76803" name="Rectangle 3"/>
          <p:cNvSpPr>
            <a:spLocks noGrp="1" noChangeArrowheads="1"/>
          </p:cNvSpPr>
          <p:nvPr>
            <p:ph type="body" idx="4294967295"/>
          </p:nvPr>
        </p:nvSpPr>
        <p:spPr>
          <a:xfrm>
            <a:off x="65405" y="829945"/>
            <a:ext cx="11959590" cy="5484495"/>
          </a:xfrm>
          <a:solidFill>
            <a:schemeClr val="bg1"/>
          </a:solidFill>
        </p:spPr>
        <p:txBody>
          <a:bodyPr/>
          <a:lstStyle/>
          <a:p>
            <a:pPr eaLnBrk="1" hangingPunct="1">
              <a:lnSpc>
                <a:spcPct val="150000"/>
              </a:lnSpc>
              <a:buNone/>
            </a:pPr>
            <a:r>
              <a:rPr lang="en-US" altLang="zh-CN" sz="3200" dirty="0"/>
              <a:t>1.</a:t>
            </a:r>
            <a:r>
              <a:rPr lang="zh-CN" altLang="en-US" sz="3200" dirty="0"/>
              <a:t>视图能够对机密数据提供安全保护</a:t>
            </a:r>
            <a:endParaRPr lang="zh-CN" altLang="en-US" sz="3200" dirty="0"/>
          </a:p>
          <a:p>
            <a:pPr marL="0" indent="0" eaLnBrk="1" hangingPunct="1">
              <a:lnSpc>
                <a:spcPct val="150000"/>
              </a:lnSpc>
              <a:buNone/>
            </a:pPr>
            <a:r>
              <a:rPr lang="en-US" altLang="zh-CN" sz="3200" dirty="0"/>
              <a:t>2.</a:t>
            </a:r>
            <a:r>
              <a:rPr lang="zh-CN" altLang="en-US" sz="3200" dirty="0"/>
              <a:t>视图对重构数据库提供了一定程度的逻辑独立性 </a:t>
            </a:r>
            <a:endParaRPr lang="en-US" altLang="zh-CN" sz="3200" dirty="0"/>
          </a:p>
          <a:p>
            <a:pPr marL="0" indent="0" eaLnBrk="1" hangingPunct="1">
              <a:lnSpc>
                <a:spcPct val="150000"/>
              </a:lnSpc>
              <a:buNone/>
            </a:pPr>
            <a:r>
              <a:rPr lang="en-US" altLang="zh-CN" sz="3200" dirty="0">
                <a:solidFill>
                  <a:srgbClr val="7030A0"/>
                </a:solidFill>
              </a:rPr>
              <a:t>3.</a:t>
            </a:r>
            <a:r>
              <a:rPr lang="zh-CN" altLang="en-US" sz="3200" dirty="0">
                <a:solidFill>
                  <a:srgbClr val="7030A0"/>
                </a:solidFill>
              </a:rPr>
              <a:t>视图能够简化用户的操作</a:t>
            </a:r>
            <a:endParaRPr lang="zh-CN" altLang="en-US" sz="3200" dirty="0">
              <a:solidFill>
                <a:srgbClr val="7030A0"/>
              </a:solidFill>
            </a:endParaRPr>
          </a:p>
          <a:p>
            <a:pPr marL="0" indent="0" eaLnBrk="1" hangingPunct="1">
              <a:lnSpc>
                <a:spcPct val="150000"/>
              </a:lnSpc>
              <a:buNone/>
            </a:pPr>
            <a:r>
              <a:rPr lang="en-US" altLang="zh-CN" sz="3200" dirty="0"/>
              <a:t>4.</a:t>
            </a:r>
            <a:r>
              <a:rPr lang="zh-CN" altLang="en-US" sz="3200" dirty="0"/>
              <a:t>视图使用户能以多种角度看待同一数据 </a:t>
            </a:r>
            <a:endParaRPr lang="zh-CN" altLang="en-US" sz="3200" dirty="0"/>
          </a:p>
          <a:p>
            <a:pPr eaLnBrk="1" hangingPunct="1"/>
            <a:endParaRPr lang="en-US" altLang="zh-CN" sz="3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80899" name="Rectangle 3"/>
          <p:cNvSpPr>
            <a:spLocks noGrp="1" noChangeArrowheads="1"/>
          </p:cNvSpPr>
          <p:nvPr>
            <p:ph type="body" idx="4294967295"/>
          </p:nvPr>
        </p:nvSpPr>
        <p:spPr>
          <a:xfrm>
            <a:off x="72390" y="855980"/>
            <a:ext cx="11952605" cy="5532120"/>
          </a:xfrm>
          <a:solidFill>
            <a:schemeClr val="bg1"/>
          </a:solidFill>
        </p:spPr>
        <p:txBody>
          <a:bodyPr/>
          <a:lstStyle/>
          <a:p>
            <a:pPr>
              <a:lnSpc>
                <a:spcPct val="150000"/>
              </a:lnSpc>
            </a:pPr>
            <a:r>
              <a:rPr lang="en-US" altLang="zh-CN" sz="3200" dirty="0"/>
              <a:t>3.</a:t>
            </a:r>
            <a:r>
              <a:rPr lang="zh-CN" altLang="en-US" sz="3200" dirty="0"/>
              <a:t>视图能够</a:t>
            </a:r>
            <a:r>
              <a:rPr lang="zh-CN" altLang="en-US" sz="3200" dirty="0">
                <a:solidFill>
                  <a:srgbClr val="FF00FF"/>
                </a:solidFill>
              </a:rPr>
              <a:t>简化</a:t>
            </a:r>
            <a:r>
              <a:rPr lang="zh-CN" altLang="en-US" sz="3200" dirty="0"/>
              <a:t>用户的操作</a:t>
            </a:r>
            <a:endParaRPr lang="zh-CN" altLang="en-US" sz="3200" dirty="0"/>
          </a:p>
          <a:p>
            <a:pPr>
              <a:lnSpc>
                <a:spcPct val="150000"/>
              </a:lnSpc>
              <a:buFont typeface="Wingdings" panose="05000000000000000000" pitchFamily="2" charset="2"/>
              <a:buNone/>
            </a:pPr>
            <a:r>
              <a:rPr lang="zh-CN" altLang="en-US" sz="3200" dirty="0"/>
              <a:t>    当视图中数据不是直接来自基本表时，定义视图能够简化用户的操作</a:t>
            </a:r>
            <a:endParaRPr lang="zh-CN" altLang="en-US" sz="3200" dirty="0"/>
          </a:p>
          <a:p>
            <a:pPr lvl="1">
              <a:lnSpc>
                <a:spcPct val="150000"/>
              </a:lnSpc>
            </a:pPr>
            <a:r>
              <a:rPr lang="zh-CN" altLang="en-US" sz="3200" dirty="0"/>
              <a:t>基于多张表连接形成的视图</a:t>
            </a:r>
            <a:endParaRPr lang="zh-CN" altLang="en-US" sz="3200" dirty="0"/>
          </a:p>
          <a:p>
            <a:pPr lvl="1">
              <a:lnSpc>
                <a:spcPct val="150000"/>
              </a:lnSpc>
            </a:pPr>
            <a:r>
              <a:rPr lang="zh-CN" altLang="en-US" sz="3200" dirty="0"/>
              <a:t>基于复杂嵌套查询的视图</a:t>
            </a:r>
            <a:endParaRPr lang="zh-CN" altLang="en-US" sz="3200" dirty="0"/>
          </a:p>
          <a:p>
            <a:pPr lvl="1">
              <a:lnSpc>
                <a:spcPct val="150000"/>
              </a:lnSpc>
            </a:pPr>
            <a:r>
              <a:rPr lang="zh-CN" altLang="en-US" sz="3200" dirty="0"/>
              <a:t>含导出属性的视图</a:t>
            </a:r>
            <a:endParaRPr lang="en-US" altLang="zh-C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插入一个元组（续）</a:t>
            </a:r>
            <a:endParaRPr lang="zh-CN" altLang="en-US" sz="3600" dirty="0">
              <a:solidFill>
                <a:schemeClr val="accent6"/>
              </a:solidFill>
            </a:endParaRPr>
          </a:p>
        </p:txBody>
      </p:sp>
      <p:sp>
        <p:nvSpPr>
          <p:cNvPr id="11267" name="Rectangle 3"/>
          <p:cNvSpPr>
            <a:spLocks noGrp="1" noChangeArrowheads="1"/>
          </p:cNvSpPr>
          <p:nvPr>
            <p:ph type="body" idx="4294967295"/>
          </p:nvPr>
        </p:nvSpPr>
        <p:spPr>
          <a:xfrm>
            <a:off x="22225" y="825500"/>
            <a:ext cx="12128500" cy="5567045"/>
          </a:xfrm>
          <a:solidFill>
            <a:schemeClr val="bg1"/>
          </a:solidFill>
        </p:spPr>
        <p:txBody>
          <a:bodyPr/>
          <a:lstStyle/>
          <a:p>
            <a:pPr lvl="1" eaLnBrk="1" hangingPunct="1">
              <a:buSzTx/>
              <a:buFont typeface="Wingdings" panose="05000000000000000000" pitchFamily="2" charset="2"/>
              <a:buNone/>
            </a:pPr>
            <a:r>
              <a:rPr lang="en-US" altLang="zh-CN" sz="2800" dirty="0"/>
              <a:t>[</a:t>
            </a:r>
            <a:r>
              <a:rPr lang="zh-CN" altLang="en-US" sz="2800" dirty="0"/>
              <a:t>例</a:t>
            </a:r>
            <a:r>
              <a:rPr lang="en-US" altLang="zh-CN" sz="2800" dirty="0"/>
              <a:t>3.72]</a:t>
            </a:r>
            <a:r>
              <a:rPr lang="zh-CN" altLang="en-US" sz="2800" dirty="0"/>
              <a:t> 将学生张成民的信息插入到</a:t>
            </a:r>
            <a:r>
              <a:rPr lang="en-US" altLang="zh-CN" sz="2800" dirty="0"/>
              <a:t>Student</a:t>
            </a:r>
            <a:r>
              <a:rPr lang="zh-CN" altLang="en-US" sz="2800" dirty="0"/>
              <a:t>表中</a:t>
            </a:r>
            <a:endParaRPr lang="en-US" altLang="zh-CN" sz="2800" dirty="0"/>
          </a:p>
          <a:p>
            <a:pPr lvl="1" eaLnBrk="1" hangingPunct="1">
              <a:buSzTx/>
              <a:buFont typeface="Wingdings" panose="05000000000000000000" pitchFamily="2" charset="2"/>
              <a:buNone/>
            </a:pPr>
            <a:endParaRPr lang="zh-CN" altLang="en-US" sz="2800" dirty="0"/>
          </a:p>
          <a:p>
            <a:pPr lvl="1" eaLnBrk="1" hangingPunct="1">
              <a:lnSpc>
                <a:spcPct val="150000"/>
              </a:lnSpc>
              <a:spcBef>
                <a:spcPct val="0"/>
              </a:spcBef>
              <a:buSzTx/>
              <a:buFont typeface="Wingdings" panose="05000000000000000000" pitchFamily="2" charset="2"/>
              <a:buNone/>
            </a:pPr>
            <a:r>
              <a:rPr lang="en-US" altLang="zh-CN" sz="2800" dirty="0"/>
              <a:t>INSERT INTO Student</a:t>
            </a:r>
            <a:endParaRPr lang="en-US" altLang="zh-CN" sz="2800" dirty="0"/>
          </a:p>
          <a:p>
            <a:pPr lvl="1" eaLnBrk="1" hangingPunct="1">
              <a:lnSpc>
                <a:spcPct val="150000"/>
              </a:lnSpc>
              <a:spcBef>
                <a:spcPct val="0"/>
              </a:spcBef>
              <a:buSzTx/>
              <a:buFont typeface="Wingdings" panose="05000000000000000000" pitchFamily="2" charset="2"/>
              <a:buNone/>
            </a:pPr>
            <a:r>
              <a:rPr lang="en-US" altLang="zh-CN" sz="2800" dirty="0"/>
              <a:t>VALUES ('20180008', '</a:t>
            </a:r>
            <a:r>
              <a:rPr lang="zh-CN" altLang="en-US" sz="2800" dirty="0"/>
              <a:t>张成民</a:t>
            </a:r>
            <a:r>
              <a:rPr lang="en-US" altLang="zh-CN" sz="2800" dirty="0"/>
              <a:t>', '</a:t>
            </a:r>
            <a:r>
              <a:rPr lang="zh-CN" altLang="en-US" sz="2800" dirty="0"/>
              <a:t>男</a:t>
            </a:r>
            <a:r>
              <a:rPr lang="en-US" altLang="zh-CN" sz="2800" dirty="0"/>
              <a:t>','2000-4-15','</a:t>
            </a:r>
            <a:r>
              <a:rPr lang="zh-CN" altLang="en-US" sz="2800" dirty="0"/>
              <a:t>计算机科学与技术</a:t>
            </a:r>
            <a:r>
              <a:rPr lang="en-US" altLang="zh-CN" sz="2800" dirty="0"/>
              <a:t>');</a:t>
            </a:r>
            <a:endParaRPr lang="en-US" altLang="zh-CN" sz="2800" dirty="0"/>
          </a:p>
          <a:p>
            <a:pPr lvl="1" eaLnBrk="1" hangingPunct="1">
              <a:lnSpc>
                <a:spcPct val="150000"/>
              </a:lnSpc>
              <a:spcBef>
                <a:spcPct val="0"/>
              </a:spcBef>
              <a:buSzTx/>
              <a:buFont typeface="Wingdings" panose="05000000000000000000" pitchFamily="2" charset="2"/>
              <a:buNone/>
            </a:pPr>
            <a:endParaRPr lang="en-US" altLang="zh-CN" sz="2800" dirty="0"/>
          </a:p>
          <a:p>
            <a:pPr lvl="1" eaLnBrk="1" hangingPunct="1">
              <a:lnSpc>
                <a:spcPct val="150000"/>
              </a:lnSpc>
              <a:spcBef>
                <a:spcPct val="0"/>
              </a:spcBef>
              <a:buSzTx/>
              <a:buFont typeface="Wingdings" panose="05000000000000000000" pitchFamily="2" charset="2"/>
              <a:buChar char="n"/>
            </a:pPr>
            <a:r>
              <a:rPr lang="en-US" altLang="zh-CN" sz="2800" dirty="0"/>
              <a:t>INTO</a:t>
            </a:r>
            <a:r>
              <a:rPr lang="zh-CN" altLang="en-US" sz="2800" dirty="0"/>
              <a:t>子句中只指出了表名，没有指出属性名。</a:t>
            </a:r>
            <a:endParaRPr lang="en-US" altLang="zh-CN" sz="2800" dirty="0"/>
          </a:p>
          <a:p>
            <a:pPr lvl="1" eaLnBrk="1" hangingPunct="1">
              <a:lnSpc>
                <a:spcPct val="150000"/>
              </a:lnSpc>
              <a:spcBef>
                <a:spcPct val="0"/>
              </a:spcBef>
              <a:buSzTx/>
              <a:buFont typeface="Wingdings" panose="05000000000000000000" pitchFamily="2" charset="2"/>
              <a:buChar char="n"/>
            </a:pPr>
            <a:r>
              <a:rPr lang="zh-CN" altLang="en-US" sz="2800" dirty="0"/>
              <a:t>表示</a:t>
            </a:r>
            <a:r>
              <a:rPr lang="en-US" altLang="zh-CN" sz="2800" dirty="0"/>
              <a:t>VALUES</a:t>
            </a:r>
            <a:r>
              <a:rPr lang="zh-CN" altLang="en-US" sz="2800" dirty="0"/>
              <a:t>子句要在表的所有属性列上都指定值</a:t>
            </a:r>
            <a:endParaRPr lang="en-US" altLang="zh-CN" sz="2800" dirty="0"/>
          </a:p>
          <a:p>
            <a:pPr lvl="1" eaLnBrk="1" hangingPunct="1">
              <a:lnSpc>
                <a:spcPct val="150000"/>
              </a:lnSpc>
              <a:spcBef>
                <a:spcPct val="0"/>
              </a:spcBef>
              <a:buSzTx/>
              <a:buFont typeface="Wingdings" panose="05000000000000000000" pitchFamily="2" charset="2"/>
              <a:buChar char="n"/>
            </a:pPr>
            <a:r>
              <a:rPr lang="zh-CN" altLang="en-US" sz="2800" dirty="0"/>
              <a:t>属性列的次序与</a:t>
            </a:r>
            <a:r>
              <a:rPr lang="en-US" altLang="zh-CN" sz="2800" dirty="0"/>
              <a:t>CREATE TABLE</a:t>
            </a:r>
            <a:r>
              <a:rPr lang="zh-CN" altLang="en-US" sz="2800" dirty="0"/>
              <a:t>中的次序相同。</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81923" name="Rectangle 3"/>
          <p:cNvSpPr>
            <a:spLocks noGrp="1" noChangeArrowheads="1"/>
          </p:cNvSpPr>
          <p:nvPr>
            <p:ph type="body" idx="4294967295"/>
          </p:nvPr>
        </p:nvSpPr>
        <p:spPr>
          <a:xfrm>
            <a:off x="100330" y="843915"/>
            <a:ext cx="11914505" cy="5526405"/>
          </a:xfrm>
          <a:solidFill>
            <a:schemeClr val="bg1"/>
          </a:solidFill>
        </p:spPr>
        <p:txBody>
          <a:bodyPr/>
          <a:lstStyle/>
          <a:p>
            <a:pPr>
              <a:lnSpc>
                <a:spcPct val="110000"/>
              </a:lnSpc>
            </a:pPr>
            <a:r>
              <a:rPr lang="en-US" altLang="zh-CN" sz="3200" dirty="0"/>
              <a:t> </a:t>
            </a:r>
            <a:r>
              <a:rPr lang="zh-CN" altLang="en-US" sz="3200" dirty="0"/>
              <a:t>适当的利用视图可以更清晰的表达查询</a:t>
            </a:r>
            <a:endParaRPr lang="zh-CN" altLang="en-US" sz="3200" dirty="0"/>
          </a:p>
          <a:p>
            <a:pPr lvl="1">
              <a:lnSpc>
                <a:spcPct val="110000"/>
              </a:lnSpc>
            </a:pPr>
            <a:r>
              <a:rPr lang="zh-CN" altLang="en-US" sz="3200" dirty="0"/>
              <a:t>经常查询“对每个同学找出他获得最高成绩的课程号”</a:t>
            </a:r>
            <a:endParaRPr lang="en-US" altLang="zh-CN" sz="3200" dirty="0"/>
          </a:p>
          <a:p>
            <a:pPr lvl="1">
              <a:lnSpc>
                <a:spcPct val="110000"/>
              </a:lnSpc>
            </a:pPr>
            <a:r>
              <a:rPr lang="zh-CN" altLang="en-US" sz="3200" dirty="0"/>
              <a:t>可以先定义一个视图，求出每个同学获得的最高成绩 </a:t>
            </a:r>
            <a:endParaRPr lang="zh-CN" altLang="en-US" sz="3200" dirty="0"/>
          </a:p>
          <a:p>
            <a:pPr>
              <a:lnSpc>
                <a:spcPct val="110000"/>
              </a:lnSpc>
              <a:buFont typeface="Wingdings" panose="05000000000000000000" pitchFamily="2" charset="2"/>
              <a:buNone/>
            </a:pPr>
            <a:r>
              <a:rPr lang="zh-CN" altLang="en-US" sz="3200" dirty="0"/>
              <a:t>	 </a:t>
            </a:r>
            <a:r>
              <a:rPr lang="en-US" altLang="zh-CN" sz="3200" dirty="0"/>
              <a:t>CREATE VIEW </a:t>
            </a:r>
            <a:r>
              <a:rPr lang="en-US" altLang="zh-CN" sz="3200" dirty="0" err="1"/>
              <a:t>VMGrade</a:t>
            </a:r>
            <a:endParaRPr lang="en-US" altLang="zh-CN" sz="3200" dirty="0"/>
          </a:p>
          <a:p>
            <a:pPr>
              <a:lnSpc>
                <a:spcPct val="110000"/>
              </a:lnSpc>
              <a:buFont typeface="Wingdings" panose="05000000000000000000" pitchFamily="2" charset="2"/>
              <a:buNone/>
            </a:pPr>
            <a:r>
              <a:rPr lang="en-US" altLang="zh-CN" sz="3200" dirty="0"/>
              <a:t>     AS</a:t>
            </a:r>
            <a:endParaRPr lang="en-US" altLang="zh-CN" sz="3200" dirty="0"/>
          </a:p>
          <a:p>
            <a:pPr>
              <a:lnSpc>
                <a:spcPct val="110000"/>
              </a:lnSpc>
              <a:buFont typeface="Wingdings" panose="05000000000000000000" pitchFamily="2" charset="2"/>
              <a:buNone/>
            </a:pPr>
            <a:r>
              <a:rPr lang="en-US" altLang="zh-CN" sz="3200" dirty="0"/>
              <a:t>     SELECT </a:t>
            </a:r>
            <a:r>
              <a:rPr lang="en-US" altLang="zh-CN" sz="3200" dirty="0" err="1"/>
              <a:t>Sno</a:t>
            </a:r>
            <a:r>
              <a:rPr lang="en-US" altLang="zh-CN" sz="3200" dirty="0"/>
              <a:t>,</a:t>
            </a:r>
            <a:r>
              <a:rPr lang="zh-CN" altLang="en-US" sz="3200" dirty="0"/>
              <a:t> </a:t>
            </a:r>
            <a:r>
              <a:rPr lang="en-US" altLang="zh-CN" sz="3200" dirty="0"/>
              <a:t>MAX</a:t>
            </a:r>
            <a:r>
              <a:rPr lang="zh-CN" altLang="en-US" sz="3200" dirty="0"/>
              <a:t>(</a:t>
            </a:r>
            <a:r>
              <a:rPr lang="en-US" altLang="zh-CN" sz="3200" dirty="0"/>
              <a:t>Grade</a:t>
            </a:r>
            <a:r>
              <a:rPr lang="zh-CN" altLang="en-US" sz="3200" dirty="0"/>
              <a:t>)</a:t>
            </a:r>
            <a:r>
              <a:rPr lang="en-US" altLang="zh-CN" sz="3200" dirty="0"/>
              <a:t>  </a:t>
            </a:r>
            <a:r>
              <a:rPr lang="en-US" altLang="zh-CN" sz="3200" dirty="0" err="1"/>
              <a:t>Mgrade</a:t>
            </a:r>
            <a:endParaRPr lang="en-US" altLang="zh-CN" sz="3200" dirty="0"/>
          </a:p>
          <a:p>
            <a:pPr>
              <a:lnSpc>
                <a:spcPct val="110000"/>
              </a:lnSpc>
              <a:buFont typeface="Wingdings" panose="05000000000000000000" pitchFamily="2" charset="2"/>
              <a:buNone/>
            </a:pPr>
            <a:r>
              <a:rPr lang="en-US" altLang="zh-CN" sz="3200" dirty="0"/>
              <a:t>     FROM  SC</a:t>
            </a:r>
            <a:endParaRPr lang="en-US" altLang="zh-CN" sz="3200" dirty="0"/>
          </a:p>
          <a:p>
            <a:pPr>
              <a:lnSpc>
                <a:spcPct val="110000"/>
              </a:lnSpc>
              <a:buFont typeface="Wingdings" panose="05000000000000000000" pitchFamily="2" charset="2"/>
              <a:buNone/>
            </a:pPr>
            <a:r>
              <a:rPr lang="en-US" altLang="zh-CN" sz="3200" dirty="0"/>
              <a:t>     GROUP BY </a:t>
            </a:r>
            <a:r>
              <a:rPr lang="en-US" altLang="zh-CN" sz="3200" dirty="0" err="1"/>
              <a:t>Sno</a:t>
            </a:r>
            <a:r>
              <a:rPr lang="en-US" altLang="zh-CN" sz="3200" dirty="0"/>
              <a:t>;</a:t>
            </a:r>
            <a:endParaRPr lang="en-US" altLang="zh-CN" sz="32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82947" name="内容占位符 2"/>
          <p:cNvSpPr>
            <a:spLocks noGrp="1" noChangeArrowheads="1"/>
          </p:cNvSpPr>
          <p:nvPr>
            <p:ph idx="4294967295"/>
          </p:nvPr>
        </p:nvSpPr>
        <p:spPr>
          <a:xfrm>
            <a:off x="71755" y="824865"/>
            <a:ext cx="11976735" cy="5577840"/>
          </a:xfrm>
          <a:solidFill>
            <a:schemeClr val="bg1"/>
          </a:solidFill>
        </p:spPr>
        <p:txBody>
          <a:bodyPr/>
          <a:lstStyle/>
          <a:p>
            <a:pPr>
              <a:lnSpc>
                <a:spcPct val="150000"/>
              </a:lnSpc>
              <a:spcBef>
                <a:spcPct val="0"/>
              </a:spcBef>
              <a:buFont typeface="Wingdings" panose="05000000000000000000" pitchFamily="2" charset="2"/>
              <a:buNone/>
            </a:pPr>
            <a:r>
              <a:rPr lang="zh-CN" altLang="en-US" sz="3200" dirty="0"/>
              <a:t>然后用如下的查询语句完成查询：</a:t>
            </a:r>
            <a:endParaRPr lang="zh-CN" altLang="en-US" sz="3200" dirty="0"/>
          </a:p>
          <a:p>
            <a:pPr>
              <a:lnSpc>
                <a:spcPct val="150000"/>
              </a:lnSpc>
              <a:spcBef>
                <a:spcPct val="0"/>
              </a:spcBef>
              <a:buFont typeface="Wingdings" panose="05000000000000000000" pitchFamily="2" charset="2"/>
              <a:buNone/>
            </a:pPr>
            <a:r>
              <a:rPr lang="zh-CN" altLang="en-US" sz="3200" dirty="0"/>
              <a:t>     </a:t>
            </a:r>
            <a:r>
              <a:rPr lang="en-US" altLang="zh-CN" sz="3200" dirty="0"/>
              <a:t>SELECT </a:t>
            </a:r>
            <a:r>
              <a:rPr lang="en-US" altLang="zh-CN" sz="3200" dirty="0" err="1"/>
              <a:t>SC.Sno</a:t>
            </a:r>
            <a:r>
              <a:rPr lang="zh-CN" altLang="en-US" sz="3200" dirty="0"/>
              <a:t>,</a:t>
            </a:r>
            <a:r>
              <a:rPr lang="en-US" altLang="zh-CN" sz="3200" dirty="0" err="1"/>
              <a:t>Cno</a:t>
            </a:r>
            <a:endParaRPr lang="en-US" altLang="zh-CN" sz="3200" dirty="0"/>
          </a:p>
          <a:p>
            <a:pPr>
              <a:lnSpc>
                <a:spcPct val="150000"/>
              </a:lnSpc>
              <a:spcBef>
                <a:spcPct val="0"/>
              </a:spcBef>
              <a:buFont typeface="Wingdings" panose="05000000000000000000" pitchFamily="2" charset="2"/>
              <a:buNone/>
            </a:pPr>
            <a:r>
              <a:rPr lang="en-US" altLang="zh-CN" sz="3200" dirty="0"/>
              <a:t>     FROM SC</a:t>
            </a:r>
            <a:r>
              <a:rPr lang="zh-CN" altLang="en-US" sz="3200" dirty="0"/>
              <a:t>,</a:t>
            </a:r>
            <a:r>
              <a:rPr lang="en-US" altLang="zh-CN" sz="3200" dirty="0" err="1"/>
              <a:t>VMGrade</a:t>
            </a:r>
            <a:r>
              <a:rPr lang="en-US" altLang="zh-CN" sz="3200" dirty="0"/>
              <a:t> </a:t>
            </a:r>
            <a:endParaRPr lang="en-US" altLang="zh-CN" sz="3200" dirty="0"/>
          </a:p>
          <a:p>
            <a:pPr>
              <a:lnSpc>
                <a:spcPct val="150000"/>
              </a:lnSpc>
              <a:spcBef>
                <a:spcPct val="0"/>
              </a:spcBef>
              <a:buFont typeface="Wingdings" panose="05000000000000000000" pitchFamily="2" charset="2"/>
              <a:buNone/>
            </a:pPr>
            <a:r>
              <a:rPr lang="en-US" altLang="zh-CN" sz="3200" dirty="0"/>
              <a:t>     WHERE </a:t>
            </a:r>
            <a:r>
              <a:rPr lang="en-US" altLang="zh-CN" sz="3200" dirty="0" err="1"/>
              <a:t>SC.Sno</a:t>
            </a:r>
            <a:r>
              <a:rPr lang="en-US" altLang="zh-CN" sz="3200" dirty="0"/>
              <a:t>=</a:t>
            </a:r>
            <a:r>
              <a:rPr lang="en-US" altLang="zh-CN" sz="3200" dirty="0" err="1"/>
              <a:t>VMGrade.Sno</a:t>
            </a:r>
            <a:r>
              <a:rPr lang="en-US" altLang="zh-CN" sz="3200" dirty="0"/>
              <a:t> AND       </a:t>
            </a:r>
            <a:endParaRPr lang="en-US" altLang="zh-CN" sz="3200" dirty="0"/>
          </a:p>
          <a:p>
            <a:pPr>
              <a:lnSpc>
                <a:spcPct val="150000"/>
              </a:lnSpc>
              <a:spcBef>
                <a:spcPct val="0"/>
              </a:spcBef>
              <a:buFont typeface="Wingdings" panose="05000000000000000000" pitchFamily="2" charset="2"/>
              <a:buNone/>
            </a:pPr>
            <a:r>
              <a:rPr lang="en-US" altLang="zh-CN" sz="3200" dirty="0"/>
              <a:t>                    </a:t>
            </a:r>
            <a:r>
              <a:rPr lang="en-US" altLang="zh-CN" sz="3200" dirty="0" err="1"/>
              <a:t>SC.Grade</a:t>
            </a:r>
            <a:r>
              <a:rPr lang="en-US" altLang="zh-CN" sz="3200" dirty="0"/>
              <a:t>=</a:t>
            </a:r>
            <a:r>
              <a:rPr lang="en-US" altLang="zh-CN" sz="3200" dirty="0" err="1"/>
              <a:t>VMGrade</a:t>
            </a:r>
            <a:r>
              <a:rPr lang="en-US" altLang="zh-CN" sz="3200" dirty="0"/>
              <a:t> .</a:t>
            </a:r>
            <a:r>
              <a:rPr lang="en-US" altLang="zh-CN" sz="3200" dirty="0" err="1"/>
              <a:t>Mgrade</a:t>
            </a:r>
            <a:r>
              <a:rPr lang="en-US" altLang="zh-CN" sz="3200" dirty="0"/>
              <a:t>; </a:t>
            </a:r>
            <a:endParaRPr lang="en-US" altLang="zh-CN" sz="3200" dirty="0"/>
          </a:p>
          <a:p>
            <a:endParaRPr lang="zh-CN" altLang="en-US" sz="32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33338"/>
            <a:ext cx="10972800" cy="1131888"/>
          </a:xfrm>
        </p:spPr>
        <p:txBody>
          <a:bodyPr/>
          <a:lstStyle/>
          <a:p>
            <a:pPr eaLnBrk="1" hangingPunct="1"/>
            <a:r>
              <a:rPr lang="en-US" altLang="zh-CN" sz="3600">
                <a:solidFill>
                  <a:schemeClr val="accent6"/>
                </a:solidFill>
              </a:rPr>
              <a:t>3.6.4  </a:t>
            </a:r>
            <a:r>
              <a:rPr lang="zh-CN" altLang="en-US" sz="3600">
                <a:solidFill>
                  <a:schemeClr val="accent6"/>
                </a:solidFill>
              </a:rPr>
              <a:t>视图的作用</a:t>
            </a:r>
            <a:endParaRPr lang="zh-CN" altLang="en-US" sz="3600">
              <a:solidFill>
                <a:schemeClr val="accent6"/>
              </a:solidFill>
            </a:endParaRPr>
          </a:p>
        </p:txBody>
      </p:sp>
      <p:sp>
        <p:nvSpPr>
          <p:cNvPr id="76803" name="Rectangle 3"/>
          <p:cNvSpPr>
            <a:spLocks noGrp="1" noChangeArrowheads="1"/>
          </p:cNvSpPr>
          <p:nvPr>
            <p:ph type="body" idx="4294967295"/>
          </p:nvPr>
        </p:nvSpPr>
        <p:spPr>
          <a:xfrm>
            <a:off x="65405" y="885825"/>
            <a:ext cx="11936095" cy="5467350"/>
          </a:xfrm>
          <a:solidFill>
            <a:schemeClr val="bg1"/>
          </a:solidFill>
        </p:spPr>
        <p:txBody>
          <a:bodyPr/>
          <a:lstStyle/>
          <a:p>
            <a:pPr eaLnBrk="1" hangingPunct="1">
              <a:lnSpc>
                <a:spcPct val="150000"/>
              </a:lnSpc>
              <a:buNone/>
            </a:pPr>
            <a:r>
              <a:rPr lang="en-US" altLang="zh-CN" sz="3200" dirty="0"/>
              <a:t>1.</a:t>
            </a:r>
            <a:r>
              <a:rPr lang="zh-CN" altLang="en-US" sz="3200" dirty="0"/>
              <a:t>视图能够对机密数据提供安全保护</a:t>
            </a:r>
            <a:endParaRPr lang="zh-CN" altLang="en-US" sz="3200" dirty="0"/>
          </a:p>
          <a:p>
            <a:pPr marL="0" indent="0" eaLnBrk="1" hangingPunct="1">
              <a:lnSpc>
                <a:spcPct val="150000"/>
              </a:lnSpc>
              <a:buNone/>
            </a:pPr>
            <a:r>
              <a:rPr lang="en-US" altLang="zh-CN" sz="3200" dirty="0"/>
              <a:t>2.</a:t>
            </a:r>
            <a:r>
              <a:rPr lang="zh-CN" altLang="en-US" sz="3200" dirty="0"/>
              <a:t>视图对重构数据库提供了一定程度的逻辑独立性 </a:t>
            </a:r>
            <a:endParaRPr lang="en-US" altLang="zh-CN" sz="3200" dirty="0"/>
          </a:p>
          <a:p>
            <a:pPr marL="0" indent="0" eaLnBrk="1" hangingPunct="1">
              <a:lnSpc>
                <a:spcPct val="150000"/>
              </a:lnSpc>
              <a:buNone/>
            </a:pPr>
            <a:r>
              <a:rPr lang="en-US" altLang="zh-CN" sz="3200" dirty="0"/>
              <a:t>3.</a:t>
            </a:r>
            <a:r>
              <a:rPr lang="zh-CN" altLang="en-US" sz="3200" dirty="0"/>
              <a:t>视图能够简化用户的操作</a:t>
            </a:r>
            <a:endParaRPr lang="zh-CN" altLang="en-US" sz="3200" dirty="0"/>
          </a:p>
          <a:p>
            <a:pPr marL="0" indent="0" eaLnBrk="1" hangingPunct="1">
              <a:lnSpc>
                <a:spcPct val="150000"/>
              </a:lnSpc>
              <a:buNone/>
            </a:pPr>
            <a:r>
              <a:rPr lang="en-US" altLang="zh-CN" sz="3200" dirty="0">
                <a:solidFill>
                  <a:srgbClr val="7030A0"/>
                </a:solidFill>
              </a:rPr>
              <a:t>4.</a:t>
            </a:r>
            <a:r>
              <a:rPr lang="zh-CN" altLang="en-US" sz="3200" dirty="0">
                <a:solidFill>
                  <a:srgbClr val="7030A0"/>
                </a:solidFill>
              </a:rPr>
              <a:t>视图使用户能以多种角度看待同一数据 </a:t>
            </a:r>
            <a:endParaRPr lang="en-US" altLang="zh-CN" sz="3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idx="4294967295"/>
          </p:nvPr>
        </p:nvSpPr>
        <p:spPr>
          <a:xfrm>
            <a:off x="0" y="-33338"/>
            <a:ext cx="10972800" cy="1131888"/>
          </a:xfrm>
        </p:spPr>
        <p:txBody>
          <a:bodyPr/>
          <a:lstStyle/>
          <a:p>
            <a:r>
              <a:rPr lang="zh-CN" altLang="en-US" sz="3600">
                <a:solidFill>
                  <a:schemeClr val="accent6"/>
                </a:solidFill>
              </a:rPr>
              <a:t>视图的作用（续）</a:t>
            </a:r>
            <a:endParaRPr lang="zh-CN" altLang="en-US" sz="3600">
              <a:solidFill>
                <a:schemeClr val="accent6"/>
              </a:solidFill>
            </a:endParaRPr>
          </a:p>
        </p:txBody>
      </p:sp>
      <p:sp>
        <p:nvSpPr>
          <p:cNvPr id="83971" name="内容占位符 2"/>
          <p:cNvSpPr>
            <a:spLocks noGrp="1" noChangeArrowheads="1"/>
          </p:cNvSpPr>
          <p:nvPr>
            <p:ph idx="4294967295"/>
          </p:nvPr>
        </p:nvSpPr>
        <p:spPr>
          <a:xfrm>
            <a:off x="95885" y="885190"/>
            <a:ext cx="11890375" cy="5586095"/>
          </a:xfrm>
          <a:solidFill>
            <a:schemeClr val="bg1"/>
          </a:solidFill>
        </p:spPr>
        <p:txBody>
          <a:bodyPr/>
          <a:lstStyle/>
          <a:p>
            <a:pPr>
              <a:lnSpc>
                <a:spcPct val="150000"/>
              </a:lnSpc>
            </a:pPr>
            <a:r>
              <a:rPr lang="en-US" altLang="zh-CN" sz="3200" dirty="0"/>
              <a:t>4.</a:t>
            </a:r>
            <a:r>
              <a:rPr lang="zh-CN" altLang="en-US" sz="3200" dirty="0"/>
              <a:t>视图使用户能以</a:t>
            </a:r>
            <a:r>
              <a:rPr lang="zh-CN" altLang="en-US" sz="3200" dirty="0">
                <a:solidFill>
                  <a:srgbClr val="FF00FF"/>
                </a:solidFill>
              </a:rPr>
              <a:t>多种角度</a:t>
            </a:r>
            <a:r>
              <a:rPr lang="zh-CN" altLang="en-US" sz="3200" dirty="0"/>
              <a:t>看待同一数据</a:t>
            </a:r>
            <a:endParaRPr lang="zh-CN" altLang="en-US" sz="3200" dirty="0"/>
          </a:p>
          <a:p>
            <a:pPr lvl="1">
              <a:lnSpc>
                <a:spcPct val="150000"/>
              </a:lnSpc>
            </a:pPr>
            <a:r>
              <a:rPr lang="zh-CN" altLang="en-US" sz="3200" dirty="0"/>
              <a:t>视图机制能使不同用户以不同方式看待同一数据，</a:t>
            </a:r>
            <a:endParaRPr lang="en-US" altLang="zh-CN" sz="3200" dirty="0"/>
          </a:p>
          <a:p>
            <a:pPr lvl="1">
              <a:lnSpc>
                <a:spcPct val="150000"/>
              </a:lnSpc>
              <a:buFont typeface="Wingdings" panose="05000000000000000000" pitchFamily="2" charset="2"/>
              <a:buNone/>
            </a:pPr>
            <a:r>
              <a:rPr lang="en-US" altLang="zh-CN" sz="3200" dirty="0"/>
              <a:t>   </a:t>
            </a:r>
            <a:r>
              <a:rPr lang="zh-CN" altLang="en-US" sz="3200" dirty="0"/>
              <a:t>适应数据库共享的需要</a:t>
            </a:r>
            <a:endParaRPr lang="en-US" altLang="zh-CN" sz="3200" dirty="0"/>
          </a:p>
          <a:p>
            <a:pPr lvl="1">
              <a:lnSpc>
                <a:spcPct val="150000"/>
              </a:lnSpc>
            </a:pPr>
            <a:r>
              <a:rPr lang="zh-CN" altLang="zh-CN" sz="3200" dirty="0"/>
              <a:t>希望了解学生的平均成绩</a:t>
            </a:r>
            <a:r>
              <a:rPr lang="zh-CN" altLang="en-US" sz="3200" dirty="0"/>
              <a:t>，</a:t>
            </a:r>
            <a:r>
              <a:rPr lang="zh-CN" altLang="zh-CN" sz="3200" dirty="0"/>
              <a:t>学生的最高成绩和最低成绩，都可以在基本表</a:t>
            </a:r>
            <a:r>
              <a:rPr lang="en-US" altLang="zh-CN" sz="3200" dirty="0"/>
              <a:t>SC</a:t>
            </a:r>
            <a:r>
              <a:rPr lang="zh-CN" altLang="zh-CN" sz="3200" dirty="0"/>
              <a:t>上定义自己感兴趣的视图，直接对这些视图查询</a:t>
            </a:r>
            <a:endParaRPr lang="zh-CN" altLang="zh-CN" sz="3200" dirty="0"/>
          </a:p>
          <a:p>
            <a:pPr lvl="1">
              <a:lnSpc>
                <a:spcPct val="150000"/>
              </a:lnSpc>
              <a:buFont typeface="Wingdings" panose="05000000000000000000" pitchFamily="2" charset="2"/>
              <a:buNone/>
            </a:pPr>
            <a:endParaRPr lang="zh-CN" altLang="en-US" sz="3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84995" name="Rectangle 2"/>
          <p:cNvSpPr>
            <a:spLocks noGrp="1" noChangeArrowheads="1"/>
          </p:cNvSpPr>
          <p:nvPr>
            <p:ph type="title" idx="4294967295"/>
          </p:nvPr>
        </p:nvSpPr>
        <p:spPr>
          <a:xfrm>
            <a:off x="-24765" y="-26988"/>
            <a:ext cx="10972800" cy="1131888"/>
          </a:xfrm>
        </p:spPr>
        <p:txBody>
          <a:bodyPr/>
          <a:lstStyle/>
          <a:p>
            <a:pPr eaLnBrk="1" hangingPunct="1"/>
            <a:r>
              <a:rPr lang="zh-CN" altLang="en-US" sz="3600" dirty="0">
                <a:solidFill>
                  <a:schemeClr val="accent6"/>
                </a:solidFill>
              </a:rPr>
              <a:t>第</a:t>
            </a:r>
            <a:r>
              <a:rPr lang="en-US" altLang="zh-CN" sz="3600" dirty="0">
                <a:solidFill>
                  <a:schemeClr val="accent6"/>
                </a:solidFill>
              </a:rPr>
              <a:t>3</a:t>
            </a:r>
            <a:r>
              <a:rPr lang="zh-CN" altLang="en-US" sz="3600" dirty="0">
                <a:solidFill>
                  <a:schemeClr val="accent6"/>
                </a:solidFill>
              </a:rPr>
              <a:t>章</a:t>
            </a:r>
            <a:r>
              <a:rPr lang="zh-CN" altLang="en-US" sz="3600" dirty="0">
                <a:solidFill>
                  <a:schemeClr val="accent6"/>
                </a:solidFill>
                <a:ea typeface="黑体" panose="02010609060101010101" pitchFamily="49" charset="-122"/>
              </a:rPr>
              <a:t>  </a:t>
            </a:r>
            <a:r>
              <a:rPr lang="zh-CN" altLang="en-US" sz="3600" dirty="0">
                <a:solidFill>
                  <a:schemeClr val="accent6"/>
                </a:solidFill>
              </a:rPr>
              <a:t>关系数据库标准语言</a:t>
            </a:r>
            <a:r>
              <a:rPr lang="en-US" altLang="zh-CN" sz="3600" dirty="0">
                <a:solidFill>
                  <a:schemeClr val="accent6"/>
                </a:solidFill>
                <a:ea typeface="黑体" panose="02010609060101010101" pitchFamily="49" charset="-122"/>
              </a:rPr>
              <a:t>SQL</a:t>
            </a:r>
            <a:endParaRPr lang="en-US" altLang="zh-CN" sz="3600" dirty="0">
              <a:solidFill>
                <a:schemeClr val="accent6"/>
              </a:solidFill>
              <a:ea typeface="黑体" panose="02010609060101010101" pitchFamily="49" charset="-122"/>
            </a:endParaRPr>
          </a:p>
        </p:txBody>
      </p:sp>
      <p:sp>
        <p:nvSpPr>
          <p:cNvPr id="84996" name="Rectangle 3"/>
          <p:cNvSpPr>
            <a:spLocks noGrp="1" noChangeArrowheads="1"/>
          </p:cNvSpPr>
          <p:nvPr>
            <p:ph type="body" idx="4294967295"/>
          </p:nvPr>
        </p:nvSpPr>
        <p:spPr>
          <a:xfrm>
            <a:off x="96520" y="872490"/>
            <a:ext cx="11879580" cy="5532755"/>
          </a:xfrm>
          <a:solidFill>
            <a:schemeClr val="bg1"/>
          </a:solidFill>
        </p:spPr>
        <p:txBody>
          <a:bodyPr/>
          <a:lstStyle/>
          <a:p>
            <a:pPr lvl="1" algn="just" eaLnBrk="1" hangingPunct="1">
              <a:lnSpc>
                <a:spcPct val="130000"/>
              </a:lnSpc>
              <a:buFont typeface="Wingdings" panose="05000000000000000000" pitchFamily="2" charset="2"/>
              <a:buNone/>
            </a:pPr>
            <a:r>
              <a:rPr lang="en-US" altLang="zh-CN" sz="3200" dirty="0"/>
              <a:t>3.1 SQL</a:t>
            </a:r>
            <a:r>
              <a:rPr lang="zh-CN" altLang="en-US" sz="3200" dirty="0"/>
              <a:t>概述</a:t>
            </a:r>
            <a:endParaRPr lang="en-US" altLang="zh-CN" sz="3200" dirty="0"/>
          </a:p>
          <a:p>
            <a:pPr lvl="1" algn="just" eaLnBrk="1" hangingPunct="1">
              <a:lnSpc>
                <a:spcPct val="130000"/>
              </a:lnSpc>
              <a:buFont typeface="Wingdings" panose="05000000000000000000" pitchFamily="2" charset="2"/>
              <a:buNone/>
            </a:pPr>
            <a:r>
              <a:rPr lang="en-US" altLang="zh-CN" sz="3200" dirty="0"/>
              <a:t>3.2 </a:t>
            </a:r>
            <a:r>
              <a:rPr lang="zh-CN" altLang="en-US" sz="3200" dirty="0"/>
              <a:t>数据定义</a:t>
            </a:r>
            <a:endParaRPr lang="zh-CN" altLang="en-US" sz="3200" dirty="0"/>
          </a:p>
          <a:p>
            <a:pPr lvl="1" algn="just" eaLnBrk="1" hangingPunct="1">
              <a:lnSpc>
                <a:spcPct val="130000"/>
              </a:lnSpc>
              <a:buFont typeface="Wingdings" panose="05000000000000000000" pitchFamily="2" charset="2"/>
              <a:buNone/>
            </a:pPr>
            <a:r>
              <a:rPr lang="en-US" altLang="zh-CN" sz="3200" dirty="0"/>
              <a:t>3.3 </a:t>
            </a:r>
            <a:r>
              <a:rPr lang="zh-CN" altLang="en-US" sz="3200" dirty="0"/>
              <a:t>数据查询</a:t>
            </a:r>
            <a:endParaRPr lang="zh-CN" altLang="en-US" sz="3200" dirty="0"/>
          </a:p>
          <a:p>
            <a:pPr lvl="1" algn="just" eaLnBrk="1" hangingPunct="1">
              <a:lnSpc>
                <a:spcPct val="130000"/>
              </a:lnSpc>
              <a:buFont typeface="Wingdings" panose="05000000000000000000" pitchFamily="2" charset="2"/>
              <a:buNone/>
            </a:pPr>
            <a:r>
              <a:rPr lang="en-US" altLang="zh-CN" sz="3200" dirty="0"/>
              <a:t>3.4 </a:t>
            </a:r>
            <a:r>
              <a:rPr lang="zh-CN" altLang="en-US" sz="3200" dirty="0"/>
              <a:t>数据更新</a:t>
            </a:r>
            <a:endParaRPr lang="zh-CN" altLang="en-US" sz="3200" dirty="0"/>
          </a:p>
          <a:p>
            <a:pPr lvl="1" algn="just" eaLnBrk="1" hangingPunct="1">
              <a:lnSpc>
                <a:spcPct val="130000"/>
              </a:lnSpc>
              <a:buFont typeface="Wingdings" panose="05000000000000000000" pitchFamily="2" charset="2"/>
              <a:buNone/>
            </a:pPr>
            <a:r>
              <a:rPr lang="en-US" altLang="zh-CN" sz="3200" dirty="0"/>
              <a:t>3.5 </a:t>
            </a:r>
            <a:r>
              <a:rPr lang="zh-CN" altLang="en-US" sz="3200" dirty="0"/>
              <a:t>空值的处理</a:t>
            </a:r>
            <a:endParaRPr lang="zh-CN" altLang="en-US" sz="3200" dirty="0"/>
          </a:p>
          <a:p>
            <a:pPr lvl="1" algn="just" eaLnBrk="1" hangingPunct="1">
              <a:lnSpc>
                <a:spcPct val="130000"/>
              </a:lnSpc>
              <a:buFont typeface="Wingdings" panose="05000000000000000000" pitchFamily="2" charset="2"/>
              <a:buNone/>
            </a:pPr>
            <a:r>
              <a:rPr lang="en-US" altLang="zh-CN" sz="3200" dirty="0"/>
              <a:t>3.6 </a:t>
            </a:r>
            <a:r>
              <a:rPr lang="zh-CN" altLang="en-US" sz="3200" dirty="0"/>
              <a:t>视图</a:t>
            </a:r>
            <a:endParaRPr lang="zh-CN" altLang="en-US" sz="3200" dirty="0"/>
          </a:p>
          <a:p>
            <a:pPr lvl="1" algn="just" eaLnBrk="1" hangingPunct="1">
              <a:lnSpc>
                <a:spcPct val="130000"/>
              </a:lnSpc>
              <a:buFont typeface="Wingdings" panose="05000000000000000000" pitchFamily="2" charset="2"/>
              <a:buNone/>
            </a:pPr>
            <a:r>
              <a:rPr lang="zh-CN" altLang="en-US" sz="3200" dirty="0">
                <a:solidFill>
                  <a:srgbClr val="0066FF"/>
                </a:solidFill>
              </a:rPr>
              <a:t>本章小结</a:t>
            </a:r>
            <a:endParaRPr lang="zh-CN" altLang="en-US" sz="3200" dirty="0">
              <a:solidFill>
                <a:srgbClr val="0066FF"/>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idx="4294967295"/>
          </p:nvPr>
        </p:nvSpPr>
        <p:spPr>
          <a:xfrm>
            <a:off x="0" y="-33338"/>
            <a:ext cx="10972800" cy="1131888"/>
          </a:xfrm>
        </p:spPr>
        <p:txBody>
          <a:bodyPr/>
          <a:lstStyle/>
          <a:p>
            <a:pPr eaLnBrk="1" hangingPunct="1"/>
            <a:r>
              <a:rPr lang="zh-CN" altLang="en-US" sz="3600" dirty="0">
                <a:solidFill>
                  <a:schemeClr val="accent6"/>
                </a:solidFill>
              </a:rPr>
              <a:t>本章小结</a:t>
            </a:r>
            <a:endParaRPr lang="zh-CN" altLang="en-US" sz="3600" dirty="0">
              <a:solidFill>
                <a:schemeClr val="accent6"/>
              </a:solidFill>
            </a:endParaRPr>
          </a:p>
        </p:txBody>
      </p:sp>
      <p:sp>
        <p:nvSpPr>
          <p:cNvPr id="86019" name="内容占位符 2"/>
          <p:cNvSpPr>
            <a:spLocks noGrp="1" noChangeArrowheads="1"/>
          </p:cNvSpPr>
          <p:nvPr>
            <p:ph idx="4294967295"/>
          </p:nvPr>
        </p:nvSpPr>
        <p:spPr>
          <a:xfrm>
            <a:off x="71120" y="841375"/>
            <a:ext cx="11955780" cy="5544185"/>
          </a:xfrm>
          <a:solidFill>
            <a:schemeClr val="bg1"/>
          </a:solidFill>
        </p:spPr>
        <p:txBody>
          <a:bodyPr/>
          <a:lstStyle/>
          <a:p>
            <a:pPr eaLnBrk="1" hangingPunct="1">
              <a:lnSpc>
                <a:spcPct val="150000"/>
              </a:lnSpc>
            </a:pPr>
            <a:r>
              <a:rPr lang="en-US" altLang="zh-CN" sz="3200" dirty="0"/>
              <a:t>SQL</a:t>
            </a:r>
            <a:r>
              <a:rPr lang="zh-CN" altLang="en-US" sz="3200" dirty="0"/>
              <a:t>可以分为数据定义、数据查询、数据更新、数据控制四大部分。</a:t>
            </a:r>
            <a:endParaRPr lang="en-US" altLang="zh-CN" sz="3200" dirty="0"/>
          </a:p>
          <a:p>
            <a:pPr eaLnBrk="1" hangingPunct="1">
              <a:lnSpc>
                <a:spcPct val="150000"/>
              </a:lnSpc>
            </a:pPr>
            <a:r>
              <a:rPr lang="zh-CN" altLang="zh-CN" sz="3200"/>
              <a:t>数据</a:t>
            </a:r>
            <a:r>
              <a:rPr lang="zh-CN" altLang="zh-CN" sz="3200" dirty="0"/>
              <a:t>控制中的数据安全性和完整性控制</a:t>
            </a:r>
            <a:r>
              <a:rPr lang="zh-CN" altLang="en-US" sz="3200" dirty="0"/>
              <a:t>将在</a:t>
            </a:r>
            <a:r>
              <a:rPr lang="zh-CN" altLang="zh-CN" sz="3200" dirty="0"/>
              <a:t>第</a:t>
            </a:r>
            <a:r>
              <a:rPr lang="en-US" altLang="zh-CN" sz="3200" dirty="0"/>
              <a:t>4</a:t>
            </a:r>
            <a:r>
              <a:rPr lang="zh-CN" altLang="zh-CN" sz="3200" dirty="0"/>
              <a:t>章和第</a:t>
            </a:r>
            <a:r>
              <a:rPr lang="en-US" altLang="zh-CN" sz="3200" dirty="0"/>
              <a:t>5</a:t>
            </a:r>
            <a:r>
              <a:rPr lang="zh-CN" altLang="zh-CN" sz="3200" dirty="0"/>
              <a:t>章中讲解</a:t>
            </a:r>
            <a:r>
              <a:rPr lang="zh-CN" altLang="en-US" sz="3200" dirty="0"/>
              <a:t>。</a:t>
            </a:r>
            <a:endParaRPr lang="en-US" altLang="zh-CN" sz="3200" dirty="0"/>
          </a:p>
          <a:p>
            <a:pPr eaLnBrk="1" hangingPunct="1">
              <a:lnSpc>
                <a:spcPct val="150000"/>
              </a:lnSpc>
            </a:pPr>
            <a:r>
              <a:rPr lang="en-US" altLang="zh-CN" sz="3200" dirty="0"/>
              <a:t>SQL</a:t>
            </a:r>
            <a:r>
              <a:rPr lang="zh-CN" altLang="zh-CN" sz="3200" dirty="0"/>
              <a:t>是关系数据库的标准语言</a:t>
            </a:r>
            <a:endParaRPr lang="en-US" altLang="zh-CN" sz="3200" dirty="0"/>
          </a:p>
          <a:p>
            <a:pPr eaLnBrk="1" hangingPunct="1">
              <a:lnSpc>
                <a:spcPct val="150000"/>
              </a:lnSpc>
            </a:pPr>
            <a:r>
              <a:rPr lang="en-US" altLang="zh-CN" sz="3200" dirty="0"/>
              <a:t>SQL</a:t>
            </a:r>
            <a:r>
              <a:rPr lang="zh-CN" altLang="zh-CN" sz="3200" dirty="0"/>
              <a:t>的数据查询功能非常丰富，也比较复杂</a:t>
            </a:r>
            <a:r>
              <a:rPr lang="zh-CN" altLang="en-US" sz="3200" dirty="0"/>
              <a:t>。</a:t>
            </a:r>
            <a:endParaRPr lang="zh-CN" altLang="en-US" sz="3200"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12635</Words>
  <Application>WPS 演示</Application>
  <PresentationFormat>宽屏</PresentationFormat>
  <Paragraphs>960</Paragraphs>
  <Slides>95</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95</vt:i4>
      </vt:variant>
    </vt:vector>
  </HeadingPairs>
  <TitlesOfParts>
    <vt:vector size="108" baseType="lpstr">
      <vt:lpstr>Arial</vt:lpstr>
      <vt:lpstr>宋体</vt:lpstr>
      <vt:lpstr>Wingdings</vt:lpstr>
      <vt:lpstr>华文琥珀</vt:lpstr>
      <vt:lpstr>Calibri</vt:lpstr>
      <vt:lpstr>Times New Roman</vt:lpstr>
      <vt:lpstr>黑体</vt:lpstr>
      <vt:lpstr>Times-Roman</vt:lpstr>
      <vt:lpstr>隶书</vt:lpstr>
      <vt:lpstr>微软雅黑</vt:lpstr>
      <vt:lpstr>Arial Unicode MS</vt:lpstr>
      <vt:lpstr>数据库系统概论</vt:lpstr>
      <vt:lpstr>2_数据库系统概论</vt:lpstr>
      <vt:lpstr>PowerPoint 演示文稿</vt:lpstr>
      <vt:lpstr>第3章  关系数据库标准语言SQL</vt:lpstr>
      <vt:lpstr>3.4  数据更新 </vt:lpstr>
      <vt:lpstr>插入数据</vt:lpstr>
      <vt:lpstr>1. 插入一个元组</vt:lpstr>
      <vt:lpstr>插入一个元组（续）</vt:lpstr>
      <vt:lpstr>插入一个元组（续）</vt:lpstr>
      <vt:lpstr>插入一个元组（续）</vt:lpstr>
      <vt:lpstr>插入一个元组（续）</vt:lpstr>
      <vt:lpstr>插入一个元组（续）</vt:lpstr>
      <vt:lpstr>插入数据（续）</vt:lpstr>
      <vt:lpstr>2. 插入子查询结果</vt:lpstr>
      <vt:lpstr>插入子查询结果（续）</vt:lpstr>
      <vt:lpstr>插入子查询结果（续）</vt:lpstr>
      <vt:lpstr>3.4  数据更新 </vt:lpstr>
      <vt:lpstr>3.4.2  修改数据</vt:lpstr>
      <vt:lpstr>插入数据（续）</vt:lpstr>
      <vt:lpstr>1. 修改某一个元组的值</vt:lpstr>
      <vt:lpstr>插入数据（续）</vt:lpstr>
      <vt:lpstr>2. 修改多个元组的值</vt:lpstr>
      <vt:lpstr>插入数据（续）</vt:lpstr>
      <vt:lpstr>3. 带子查询的修改语句</vt:lpstr>
      <vt:lpstr>修改数据（续）</vt:lpstr>
      <vt:lpstr>3.4  数据更新 </vt:lpstr>
      <vt:lpstr>3.4.3  删除数据</vt:lpstr>
      <vt:lpstr>删除数据</vt:lpstr>
      <vt:lpstr>1. 删除某一个元组的值</vt:lpstr>
      <vt:lpstr>删除数据</vt:lpstr>
      <vt:lpstr>2. 删除多个元组的值</vt:lpstr>
      <vt:lpstr>删除数据</vt:lpstr>
      <vt:lpstr>3. 带子查询的删除语句</vt:lpstr>
      <vt:lpstr>第3章  关系数据库标准语言SQL</vt:lpstr>
      <vt:lpstr>3.5 空值的处理</vt:lpstr>
      <vt:lpstr>空值的处理</vt:lpstr>
      <vt:lpstr>1. 空值的产生</vt:lpstr>
      <vt:lpstr>空值的产生（续）</vt:lpstr>
      <vt:lpstr>空值的处理</vt:lpstr>
      <vt:lpstr>2. 空值的判断</vt:lpstr>
      <vt:lpstr>空值的处理</vt:lpstr>
      <vt:lpstr>3. 空值约束</vt:lpstr>
      <vt:lpstr>空值的处理</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第3章  关系数据库标准语言SQL</vt:lpstr>
      <vt:lpstr>3.6  视图</vt:lpstr>
      <vt:lpstr>3.6  视图</vt:lpstr>
      <vt:lpstr>3.6.1  定义视图</vt:lpstr>
      <vt:lpstr>1. 建立视图</vt:lpstr>
      <vt:lpstr>建立视图（续）</vt:lpstr>
      <vt:lpstr>建立视图（续）</vt:lpstr>
      <vt:lpstr>建立视图（续）</vt:lpstr>
      <vt:lpstr>建立视图（续）</vt:lpstr>
      <vt:lpstr>建立视图（续）</vt:lpstr>
      <vt:lpstr>建立视图（续）</vt:lpstr>
      <vt:lpstr>建立视图（续）</vt:lpstr>
      <vt:lpstr>建立视图（续）</vt:lpstr>
      <vt:lpstr>建立视图（续）</vt:lpstr>
      <vt:lpstr> 建立视图（续）</vt:lpstr>
      <vt:lpstr>3.6.1  定义视图</vt:lpstr>
      <vt:lpstr>2. 删除视图</vt:lpstr>
      <vt:lpstr>删除视图（续）</vt:lpstr>
      <vt:lpstr>3.6  视图</vt:lpstr>
      <vt:lpstr>3.6.2  查询视图</vt:lpstr>
      <vt:lpstr>查询视图（续）</vt:lpstr>
      <vt:lpstr>查询视图（续）</vt:lpstr>
      <vt:lpstr>查询视图（续）</vt:lpstr>
      <vt:lpstr>查询视图（续）</vt:lpstr>
      <vt:lpstr>查询视图（续）</vt:lpstr>
      <vt:lpstr>查询视图（续）</vt:lpstr>
      <vt:lpstr>查询视图（续）</vt:lpstr>
      <vt:lpstr>查询视图（续）</vt:lpstr>
      <vt:lpstr>3.6 视图</vt:lpstr>
      <vt:lpstr>3.6.3 更新视图</vt:lpstr>
      <vt:lpstr>更新视图（续）</vt:lpstr>
      <vt:lpstr>更新视图（续）</vt:lpstr>
      <vt:lpstr>更新视图（续）</vt:lpstr>
      <vt:lpstr>更新视图（续）</vt:lpstr>
      <vt:lpstr>更新视图（续）</vt:lpstr>
      <vt:lpstr>更新视图（续）</vt:lpstr>
      <vt:lpstr>3.6  视图</vt:lpstr>
      <vt:lpstr>3.6.4  视图的作用</vt:lpstr>
      <vt:lpstr>视图的作用（续）</vt:lpstr>
      <vt:lpstr>3.6.4  视图的作用</vt:lpstr>
      <vt:lpstr>视图的作用（续）</vt:lpstr>
      <vt:lpstr>视图的作用（续）</vt:lpstr>
      <vt:lpstr>3.6.4  视图的作用</vt:lpstr>
      <vt:lpstr>视图的作用（续）</vt:lpstr>
      <vt:lpstr>视图的作用（续）</vt:lpstr>
      <vt:lpstr>视图的作用（续）</vt:lpstr>
      <vt:lpstr>3.6.4  视图的作用</vt:lpstr>
      <vt:lpstr>视图的作用（续）</vt:lpstr>
      <vt:lpstr>第3章  关系数据库标准语言SQL</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001</cp:lastModifiedBy>
  <cp:revision>182</cp:revision>
  <dcterms:created xsi:type="dcterms:W3CDTF">2014-10-23T05:15:00Z</dcterms:created>
  <dcterms:modified xsi:type="dcterms:W3CDTF">2023-09-18T01:30:40Z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y fmtid="{D5CDD505-2E9C-101B-9397-08002B2CF9AE}" pid="3" name="ICV">
    <vt:lpwstr>7EE9B41DFDF541E5AA1FA48BE9CDCCC0_12</vt:lpwstr>
  </property>
</Properties>
</file>