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1149" r:id="rId6"/>
    <p:sldId id="390" r:id="rId8"/>
    <p:sldId id="391" r:id="rId9"/>
    <p:sldId id="392" r:id="rId10"/>
    <p:sldId id="488" r:id="rId11"/>
    <p:sldId id="502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93" r:id="rId22"/>
    <p:sldId id="492" r:id="rId23"/>
    <p:sldId id="497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1206" r:id="rId33"/>
    <p:sldId id="1207" r:id="rId34"/>
    <p:sldId id="1208" r:id="rId35"/>
    <p:sldId id="417" r:id="rId36"/>
    <p:sldId id="418" r:id="rId37"/>
    <p:sldId id="504" r:id="rId38"/>
    <p:sldId id="503" r:id="rId39"/>
    <p:sldId id="419" r:id="rId40"/>
    <p:sldId id="420" r:id="rId41"/>
    <p:sldId id="421" r:id="rId42"/>
    <p:sldId id="422" r:id="rId43"/>
    <p:sldId id="505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94" r:id="rId52"/>
    <p:sldId id="430" r:id="rId53"/>
    <p:sldId id="431" r:id="rId54"/>
    <p:sldId id="432" r:id="rId55"/>
    <p:sldId id="433" r:id="rId56"/>
    <p:sldId id="506" r:id="rId57"/>
    <p:sldId id="1210" r:id="rId58"/>
    <p:sldId id="1211" r:id="rId59"/>
    <p:sldId id="1212" r:id="rId60"/>
    <p:sldId id="1213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</p:sldIdLst>
  <p:sldSz cx="12192000" cy="6858000"/>
  <p:notesSz cx="6833870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盛世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51"/>
  </p:normalViewPr>
  <p:slideViewPr>
    <p:cSldViewPr snapToObjects="1" showGuides="1">
      <p:cViewPr varScale="1">
        <p:scale>
          <a:sx n="71" d="100"/>
          <a:sy n="71" d="100"/>
        </p:scale>
        <p:origin x="536" y="40"/>
      </p:cViewPr>
      <p:guideLst>
        <p:guide orient="horz" pos="2166"/>
        <p:guide pos="3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74650C5-ABCB-9449-B7C4-7FC74A0CA88B}" type="datetimeFigureOut">
              <a:rPr lang="zh-CN" altLang="en-US"/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7713"/>
            <a:ext cx="66516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F1CA65C-4106-954D-B1BB-0DB537C3784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17210-5790-FA49-B080-CADCE14A444D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WordArt 8"/>
          <p:cNvSpPr/>
          <p:nvPr userDrawn="1"/>
        </p:nvSpPr>
        <p:spPr>
          <a:xfrm rot="20636009">
            <a:off x="1944857" y="1830959"/>
            <a:ext cx="7582205" cy="29099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328"/>
              </a:avLst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中国人民大学信息学院</a:t>
            </a: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数据库系统概论</a:t>
            </a: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4269" y="4293096"/>
            <a:ext cx="95703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关系数据库标准语言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的特点（续）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4715"/>
            <a:ext cx="11579225" cy="549402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面向集合的操作方式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层次、网状模型采用面向记录的操作方式，操作对象是一条记录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SQL</a:t>
            </a:r>
            <a:r>
              <a:rPr lang="zh-CN" altLang="en-US" sz="3200" dirty="0"/>
              <a:t>采用集合操作方式</a:t>
            </a:r>
            <a:endParaRPr lang="zh-CN" altLang="en-US" sz="32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3200" dirty="0"/>
              <a:t> 操作对象、查找结果可以是元组的集合</a:t>
            </a:r>
            <a:endParaRPr lang="zh-CN" altLang="en-US" sz="32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3200" dirty="0"/>
              <a:t> 一次插入、删除、更新操作的对象也可以是元组的集合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的特点（续）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6035" y="894715"/>
            <a:ext cx="11861800" cy="55118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3200" dirty="0"/>
              <a:t>4. </a:t>
            </a:r>
            <a:r>
              <a:rPr lang="zh-CN" altLang="en-US" sz="3200" dirty="0"/>
              <a:t>以统一的语法结构提供多种使用方式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SQL</a:t>
            </a:r>
            <a:r>
              <a:rPr lang="zh-CN" altLang="en-US" sz="3200" dirty="0"/>
              <a:t>是独立的语言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/>
              <a:t>    能够独立地用于联机交互的使用方式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SQL</a:t>
            </a:r>
            <a:r>
              <a:rPr lang="zh-CN" altLang="en-US" sz="3200" dirty="0"/>
              <a:t>又是嵌入式语言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SQL</a:t>
            </a:r>
            <a:r>
              <a:rPr lang="zh-CN" altLang="en-US" sz="3200" dirty="0"/>
              <a:t>能够嵌入到高级语言（例如</a:t>
            </a:r>
            <a:r>
              <a:rPr lang="en-US" altLang="zh-CN" sz="3200" dirty="0"/>
              <a:t>C</a:t>
            </a:r>
            <a:r>
              <a:rPr lang="zh-CN" altLang="en-US" sz="3200" dirty="0"/>
              <a:t>、</a:t>
            </a:r>
            <a:r>
              <a:rPr lang="en-US" altLang="zh-CN" sz="3200" dirty="0"/>
              <a:t>C++</a:t>
            </a:r>
            <a:r>
              <a:rPr lang="zh-CN" altLang="en-US" sz="3200" dirty="0"/>
              <a:t>、</a:t>
            </a:r>
            <a:r>
              <a:rPr lang="en-US" altLang="zh-CN" sz="3200" dirty="0"/>
              <a:t>Java</a:t>
            </a:r>
            <a:r>
              <a:rPr lang="zh-CN" altLang="en-US" sz="3200" dirty="0"/>
              <a:t>、</a:t>
            </a:r>
            <a:r>
              <a:rPr lang="en-US" altLang="zh-CN" sz="3200" dirty="0"/>
              <a:t>Python</a:t>
            </a:r>
            <a:r>
              <a:rPr lang="zh-CN" altLang="en-US" sz="3200" dirty="0"/>
              <a:t>）程序中，供程序员设计程序时使用</a:t>
            </a:r>
            <a:endParaRPr lang="zh-CN" altLang="en-US" sz="3200" dirty="0"/>
          </a:p>
          <a:p>
            <a:pPr marL="0" indent="0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260363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的特点（续）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345" y="825500"/>
            <a:ext cx="12091670" cy="558482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/>
              <a:t>5.</a:t>
            </a:r>
            <a:r>
              <a:rPr lang="zh-CN" altLang="en-US" sz="3200" dirty="0"/>
              <a:t>语言简洁且易学易用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SQL</a:t>
            </a:r>
            <a:r>
              <a:rPr lang="zh-CN" altLang="en-US" sz="3200" dirty="0"/>
              <a:t>功能极强，完成核心功能只用</a:t>
            </a:r>
            <a:r>
              <a:rPr lang="en-US" altLang="zh-CN" sz="3200" dirty="0"/>
              <a:t>9</a:t>
            </a:r>
            <a:r>
              <a:rPr lang="zh-CN" altLang="en-US" sz="3200" dirty="0"/>
              <a:t>个动词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0330" y="2492375"/>
          <a:ext cx="7737475" cy="3637280"/>
        </p:xfrm>
        <a:graphic>
          <a:graphicData uri="http://schemas.openxmlformats.org/drawingml/2006/table">
            <a:tbl>
              <a:tblPr/>
              <a:tblGrid>
                <a:gridCol w="2279015"/>
                <a:gridCol w="5458460"/>
              </a:tblGrid>
              <a:tr h="751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 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动词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数据定义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9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数据查询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数据操纵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DELETE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数据控制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GRANT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REVOKE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3.1 SQL</a:t>
            </a:r>
            <a:r>
              <a:rPr lang="zh-CN" altLang="en-US" sz="3600">
                <a:solidFill>
                  <a:schemeClr val="accent6"/>
                </a:solidFill>
              </a:rPr>
              <a:t>概述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9285" y="897890"/>
            <a:ext cx="11562715" cy="54991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sz="3200" dirty="0"/>
              <a:t>3.1.1  SQL </a:t>
            </a:r>
            <a:r>
              <a:rPr lang="zh-CN" altLang="en-US" sz="3200" dirty="0"/>
              <a:t>的产生与发展</a:t>
            </a:r>
            <a:endParaRPr lang="zh-CN" altLang="en-US" sz="3200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sz="3200" dirty="0"/>
              <a:t>3.1.2  SQL</a:t>
            </a:r>
            <a:r>
              <a:rPr lang="zh-CN" altLang="en-US" sz="3200" dirty="0"/>
              <a:t>的特点</a:t>
            </a:r>
            <a:endParaRPr lang="zh-CN" altLang="en-US" sz="3200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3.1.3  SQL</a:t>
            </a:r>
            <a:r>
              <a:rPr lang="zh-CN" altLang="en-US" sz="3200" dirty="0">
                <a:solidFill>
                  <a:srgbClr val="00B050"/>
                </a:solidFill>
              </a:rPr>
              <a:t>的基本概念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accent6"/>
                </a:solidFill>
              </a:rPr>
              <a:t>3.1.3 SQL</a:t>
            </a:r>
            <a:r>
              <a:rPr lang="zh-CN" altLang="en-US" sz="3600" dirty="0">
                <a:solidFill>
                  <a:schemeClr val="accent6"/>
                </a:solidFill>
              </a:rPr>
              <a:t>的基本概念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19459" name="Rectangle 1056"/>
          <p:cNvSpPr>
            <a:spLocks noChangeArrowheads="1"/>
          </p:cNvSpPr>
          <p:nvPr/>
        </p:nvSpPr>
        <p:spPr bwMode="auto">
          <a:xfrm>
            <a:off x="1127773" y="892810"/>
            <a:ext cx="5610225" cy="622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/>
              <a:t>SQL</a:t>
            </a:r>
            <a:r>
              <a:rPr lang="zh-CN" altLang="en-US"/>
              <a:t>对关系数据库三级模式的支持</a:t>
            </a:r>
            <a:endParaRPr lang="zh-CN" altLang="en-US"/>
          </a:p>
        </p:txBody>
      </p:sp>
      <p:pic>
        <p:nvPicPr>
          <p:cNvPr id="1946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65" y="1515110"/>
            <a:ext cx="9368790" cy="480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accent6"/>
                </a:solidFill>
              </a:rPr>
              <a:t>SQL</a:t>
            </a:r>
            <a:r>
              <a:rPr lang="zh-CN" altLang="en-US" sz="3600" dirty="0">
                <a:solidFill>
                  <a:schemeClr val="accent6"/>
                </a:solidFill>
              </a:rPr>
              <a:t>的基本概念（续）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" y="876935"/>
            <a:ext cx="12146915" cy="554736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基本表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本身独立存在的表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关系数据库管理系统中一个关系就对应一个基本表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一个或多个基本表对应一个存储文件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一个表可以带若干索引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accent6"/>
                </a:solidFill>
              </a:rPr>
              <a:t>SQL</a:t>
            </a:r>
            <a:r>
              <a:rPr lang="zh-CN" altLang="en-US" sz="3600" dirty="0">
                <a:solidFill>
                  <a:schemeClr val="accent6"/>
                </a:solidFill>
              </a:rPr>
              <a:t>的基本概念（续）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75" y="822960"/>
            <a:ext cx="12124690" cy="553974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/>
              <a:t>存储文件</a:t>
            </a:r>
            <a:endParaRPr lang="zh-CN" altLang="en-US" sz="320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逻辑结构和物理结构组成了关系数据库的内模式</a:t>
            </a:r>
            <a:endParaRPr lang="zh-CN" altLang="en-US" sz="3200"/>
          </a:p>
          <a:p>
            <a:pPr lvl="1" eaLnBrk="1" hangingPunct="1">
              <a:lnSpc>
                <a:spcPct val="150000"/>
              </a:lnSpc>
            </a:pPr>
            <a:r>
              <a:rPr lang="zh-CN" altLang="zh-CN" sz="3200"/>
              <a:t>物理文件结构是由数据库管理系统设计确定的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accent6"/>
                </a:solidFill>
              </a:rPr>
              <a:t>SQL</a:t>
            </a:r>
            <a:r>
              <a:rPr lang="zh-CN" altLang="en-US" sz="3600" dirty="0">
                <a:solidFill>
                  <a:schemeClr val="accent6"/>
                </a:solidFill>
              </a:rPr>
              <a:t>的基本概念（续）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405" y="833755"/>
            <a:ext cx="12092305" cy="55327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视图</a:t>
            </a:r>
            <a:endParaRPr lang="zh-CN" altLang="en-US" sz="3200"/>
          </a:p>
          <a:p>
            <a:pPr lvl="1" eaLnBrk="1" hangingPunct="1">
              <a:lnSpc>
                <a:spcPct val="150000"/>
              </a:lnSpc>
            </a:pPr>
            <a:r>
              <a:rPr lang="zh-CN" altLang="zh-CN" sz="3200"/>
              <a:t>从基本表或其他视图中导出的表</a:t>
            </a:r>
            <a:endParaRPr lang="en-US" altLang="zh-CN" sz="320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数据库中只存放视图的定义而不存放视图对应的数据</a:t>
            </a:r>
            <a:endParaRPr lang="zh-CN" altLang="en-US" sz="320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视图是一个虚表</a:t>
            </a:r>
            <a:endParaRPr lang="zh-CN" altLang="en-US" sz="3200"/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用户可以在视图上再定义视图</a:t>
            </a:r>
            <a:endParaRPr lang="zh-CN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第三章</a:t>
            </a:r>
            <a:r>
              <a:rPr lang="zh-CN" altLang="en-US" sz="3600">
                <a:solidFill>
                  <a:schemeClr val="accent6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3600">
                <a:solidFill>
                  <a:schemeClr val="accent6"/>
                </a:solidFill>
              </a:rPr>
              <a:t>关系数据库标准语言</a:t>
            </a:r>
            <a:r>
              <a:rPr lang="en-US" altLang="zh-CN" sz="3600">
                <a:solidFill>
                  <a:schemeClr val="accent6"/>
                </a:solidFill>
                <a:ea typeface="黑体" panose="02010609060101010101" pitchFamily="49" charset="-122"/>
              </a:rPr>
              <a:t>SQL</a:t>
            </a:r>
            <a:endParaRPr lang="en-US" altLang="zh-CN" sz="3600">
              <a:solidFill>
                <a:schemeClr val="accent6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8070" y="838200"/>
            <a:ext cx="11090275" cy="554355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3.1 SQL</a:t>
            </a:r>
            <a:r>
              <a:rPr lang="zh-CN" altLang="en-US" sz="3200" dirty="0"/>
              <a:t>概述</a:t>
            </a:r>
            <a:endParaRPr lang="en-US" altLang="zh-CN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66FF"/>
                </a:solidFill>
              </a:rPr>
              <a:t>3.2 </a:t>
            </a:r>
            <a:r>
              <a:rPr lang="zh-CN" altLang="en-US" sz="3200" dirty="0">
                <a:solidFill>
                  <a:srgbClr val="0066FF"/>
                </a:solidFill>
              </a:rPr>
              <a:t>数据定义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3.3 </a:t>
            </a:r>
            <a:r>
              <a:rPr lang="zh-CN" altLang="en-US" sz="3200" dirty="0"/>
              <a:t>数据查询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3.4 </a:t>
            </a:r>
            <a:r>
              <a:rPr lang="zh-CN" altLang="en-US" sz="3200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3.5 </a:t>
            </a:r>
            <a:r>
              <a:rPr lang="zh-CN" altLang="en-US" sz="3200" dirty="0"/>
              <a:t>空值的处理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3.6 </a:t>
            </a:r>
            <a:r>
              <a:rPr lang="zh-CN" altLang="en-US" sz="3200" dirty="0"/>
              <a:t>视图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本章小结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  </a:t>
            </a:r>
            <a:r>
              <a:rPr lang="zh-CN" altLang="en-US" sz="3600">
                <a:solidFill>
                  <a:schemeClr val="accent6"/>
                </a:solidFill>
              </a:rPr>
              <a:t>数据定义 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070" y="828040"/>
            <a:ext cx="12139930" cy="2124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/>
              <a:t>SQL</a:t>
            </a:r>
            <a:r>
              <a:rPr lang="zh-CN" altLang="en-US" sz="3200" b="1"/>
              <a:t>的数据定义功能</a:t>
            </a:r>
            <a:r>
              <a:rPr lang="en-US" altLang="zh-CN" sz="3200" b="1"/>
              <a:t>: </a:t>
            </a:r>
            <a:endParaRPr lang="en-US" altLang="zh-CN" sz="32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200" b="1"/>
              <a:t>数据库模式定义</a:t>
            </a:r>
            <a:endParaRPr lang="zh-CN" altLang="en-US" sz="32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200" b="1"/>
              <a:t>表定义</a:t>
            </a:r>
            <a:endParaRPr lang="zh-CN" altLang="en-US" sz="32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3200" b="1"/>
              <a:t>视图和索引的定义 </a:t>
            </a:r>
            <a:endParaRPr lang="zh-CN" altLang="en-US" sz="3200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6685" y="3151505"/>
          <a:ext cx="9632315" cy="3651885"/>
        </p:xfrm>
        <a:graphic>
          <a:graphicData uri="http://schemas.openxmlformats.org/drawingml/2006/table">
            <a:tbl>
              <a:tblPr/>
              <a:tblGrid>
                <a:gridCol w="1769745"/>
                <a:gridCol w="2459990"/>
                <a:gridCol w="2320290"/>
                <a:gridCol w="3082290"/>
              </a:tblGrid>
              <a:tr h="48387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操作对象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操作方式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8387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数据库模式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SCHEMA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*SQL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标准无修改语句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TABLE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VIEW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*CREATE INDEX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*DROP INDEX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*ALTER INDEX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第三章</a:t>
            </a:r>
            <a:r>
              <a:rPr lang="zh-CN" altLang="en-US" sz="3600">
                <a:solidFill>
                  <a:schemeClr val="accent6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3600">
                <a:solidFill>
                  <a:schemeClr val="accent6"/>
                </a:solidFill>
              </a:rPr>
              <a:t>关系数据库标准语言</a:t>
            </a:r>
            <a:r>
              <a:rPr lang="en-US" altLang="zh-CN" sz="3600">
                <a:solidFill>
                  <a:schemeClr val="accent6"/>
                </a:solidFill>
                <a:ea typeface="黑体" panose="02010609060101010101" pitchFamily="49" charset="-122"/>
              </a:rPr>
              <a:t>SQL</a:t>
            </a:r>
            <a:endParaRPr lang="en-US" altLang="zh-CN" sz="3600">
              <a:solidFill>
                <a:schemeClr val="accent6"/>
              </a:solidFill>
              <a:ea typeface="黑体" panose="02010609060101010101" pitchFamily="49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1405" y="895350"/>
            <a:ext cx="11076940" cy="549402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66FF"/>
                </a:solidFill>
              </a:rPr>
              <a:t>3.1 SQL</a:t>
            </a:r>
            <a:r>
              <a:rPr lang="zh-CN" altLang="en-US" sz="3200" dirty="0">
                <a:solidFill>
                  <a:srgbClr val="0066FF"/>
                </a:solidFill>
              </a:rPr>
              <a:t>概述</a:t>
            </a:r>
            <a:endParaRPr lang="en-US" altLang="zh-CN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3.2 </a:t>
            </a:r>
            <a:r>
              <a:rPr lang="zh-CN" altLang="en-US" sz="3200" dirty="0"/>
              <a:t>数据定义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3.3 </a:t>
            </a:r>
            <a:r>
              <a:rPr lang="zh-CN" altLang="en-US" sz="3200" dirty="0"/>
              <a:t>数据查询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3.4 </a:t>
            </a:r>
            <a:r>
              <a:rPr lang="zh-CN" altLang="en-US" sz="3200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3.5 </a:t>
            </a:r>
            <a:r>
              <a:rPr lang="zh-CN" altLang="en-US" sz="3200" dirty="0"/>
              <a:t>空值的处理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3.6 </a:t>
            </a:r>
            <a:r>
              <a:rPr lang="zh-CN" altLang="en-US" sz="3200" dirty="0"/>
              <a:t>视图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本章小结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40063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模式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3778250"/>
            <a:ext cx="12204065" cy="255778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关系数据库管理系统提供层次化的数据库对象命名机制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一个关系数据库管理系统的实例（</a:t>
            </a:r>
            <a:r>
              <a:rPr lang="en-US" altLang="zh-CN" sz="2800" dirty="0"/>
              <a:t>Instance</a:t>
            </a:r>
            <a:r>
              <a:rPr lang="zh-CN" altLang="en-US" sz="2800" dirty="0"/>
              <a:t>）中可以建立多个数据库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一个数据库中可以建立多个模式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一个模式下通常包括多个表、视图和索引等数据库对象</a:t>
            </a:r>
            <a:endParaRPr lang="zh-CN" altLang="en-US" sz="2800" dirty="0"/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3163570" y="981075"/>
            <a:ext cx="5702300" cy="278511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b="0"/>
          </a:p>
        </p:txBody>
      </p:sp>
      <p:sp>
        <p:nvSpPr>
          <p:cNvPr id="26629" name="矩形 12"/>
          <p:cNvSpPr>
            <a:spLocks noChangeArrowheads="1"/>
          </p:cNvSpPr>
          <p:nvPr/>
        </p:nvSpPr>
        <p:spPr bwMode="auto">
          <a:xfrm>
            <a:off x="3665855" y="1228725"/>
            <a:ext cx="4994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/>
              <a:t>数据库（有的系统称为目录）</a:t>
            </a:r>
            <a:endParaRPr lang="zh-CN" altLang="en-US"/>
          </a:p>
        </p:txBody>
      </p:sp>
      <p:sp>
        <p:nvSpPr>
          <p:cNvPr id="26630" name="AutoShape 10"/>
          <p:cNvSpPr>
            <a:spLocks noChangeArrowheads="1"/>
          </p:cNvSpPr>
          <p:nvPr/>
        </p:nvSpPr>
        <p:spPr bwMode="auto">
          <a:xfrm>
            <a:off x="5772163" y="1700226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631" name="矩形 14"/>
          <p:cNvSpPr>
            <a:spLocks noChangeArrowheads="1"/>
          </p:cNvSpPr>
          <p:nvPr/>
        </p:nvSpPr>
        <p:spPr bwMode="auto">
          <a:xfrm>
            <a:off x="5495925" y="2038350"/>
            <a:ext cx="1608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26632" name="矩形 15"/>
          <p:cNvSpPr>
            <a:spLocks noChangeArrowheads="1"/>
          </p:cNvSpPr>
          <p:nvPr/>
        </p:nvSpPr>
        <p:spPr bwMode="auto">
          <a:xfrm>
            <a:off x="4213225" y="2884805"/>
            <a:ext cx="415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/>
              <a:t>表以及视图、索引等</a:t>
            </a:r>
            <a:endParaRPr lang="zh-CN" altLang="en-US"/>
          </a:p>
        </p:txBody>
      </p: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5808676" y="2473338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 </a:t>
            </a:r>
            <a:r>
              <a:rPr lang="zh-CN" altLang="en-US" sz="3600">
                <a:solidFill>
                  <a:schemeClr val="accent6"/>
                </a:solidFill>
              </a:rPr>
              <a:t>数据定义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4945" y="835660"/>
            <a:ext cx="10730865" cy="555307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3.2.1 </a:t>
            </a:r>
            <a:r>
              <a:rPr lang="zh-CN" altLang="en-US" sz="3200" dirty="0">
                <a:solidFill>
                  <a:srgbClr val="00B050"/>
                </a:solidFill>
              </a:rPr>
              <a:t>模式的定义与删除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3.2.2 </a:t>
            </a:r>
            <a:r>
              <a:rPr lang="zh-CN" altLang="en-US" sz="3200" dirty="0"/>
              <a:t>基本表的定义、删除与修改</a:t>
            </a:r>
            <a:endParaRPr lang="zh-CN" altLang="en-US" sz="3200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3.2.3 </a:t>
            </a:r>
            <a:r>
              <a:rPr lang="zh-CN" altLang="en-US" sz="3200" dirty="0"/>
              <a:t>索引的建立与删除</a:t>
            </a:r>
            <a:endParaRPr lang="en-US" altLang="zh-CN" sz="3200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3.2.4 </a:t>
            </a:r>
            <a:r>
              <a:rPr lang="zh-CN" altLang="en-US" sz="3200" dirty="0"/>
              <a:t>数据字典</a:t>
            </a:r>
            <a:endParaRPr lang="zh-CN" altLang="en-US" sz="3200" dirty="0"/>
          </a:p>
          <a:p>
            <a:pPr marL="0" indent="0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1. </a:t>
            </a:r>
            <a:r>
              <a:rPr lang="zh-CN" altLang="en-US" sz="3600">
                <a:solidFill>
                  <a:schemeClr val="accent6"/>
                </a:solidFill>
              </a:rPr>
              <a:t>定义模式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" y="894715"/>
            <a:ext cx="11684000" cy="549211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[</a:t>
            </a:r>
            <a:r>
              <a:rPr lang="zh-CN" altLang="en-US" sz="3200" dirty="0"/>
              <a:t>例</a:t>
            </a:r>
            <a:r>
              <a:rPr lang="en-US" altLang="zh-CN" sz="3200" dirty="0"/>
              <a:t>3.1] </a:t>
            </a:r>
            <a:r>
              <a:rPr lang="zh-CN" altLang="en-US" sz="3200" dirty="0"/>
              <a:t>为用户</a:t>
            </a:r>
            <a:r>
              <a:rPr lang="en-US" altLang="zh-CN" sz="3200" dirty="0"/>
              <a:t>WANG</a:t>
            </a:r>
            <a:r>
              <a:rPr lang="zh-CN" altLang="en-US" sz="3200" dirty="0"/>
              <a:t>定义一个“学生选课”模式</a:t>
            </a:r>
            <a:r>
              <a:rPr lang="en-US" altLang="zh-CN" sz="3200" dirty="0"/>
              <a:t>S-C-SC</a:t>
            </a:r>
            <a:endParaRPr lang="en-US" altLang="zh-CN" sz="3200" dirty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CREATE SCHEMA “S-C-SC” AUTHORIZATION WANG;</a:t>
            </a:r>
            <a:endParaRPr lang="en-US" altLang="zh-CN" sz="3200" dirty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[</a:t>
            </a:r>
            <a:r>
              <a:rPr lang="zh-CN" altLang="en-US" sz="3200" dirty="0"/>
              <a:t>例</a:t>
            </a:r>
            <a:r>
              <a:rPr lang="en-US" altLang="zh-CN" sz="3200" dirty="0"/>
              <a:t>3.2] CREATE SCHEMA AUTHORIZATION WANG</a:t>
            </a:r>
            <a:r>
              <a:rPr lang="zh-CN" altLang="en-US" sz="3200" dirty="0"/>
              <a:t>;</a:t>
            </a:r>
            <a:endParaRPr lang="zh-CN" altLang="en-US" sz="3200" dirty="0"/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该语句没有指定</a:t>
            </a:r>
            <a:r>
              <a:rPr lang="en-US" altLang="zh-CN" sz="3200" dirty="0"/>
              <a:t>&lt;</a:t>
            </a:r>
            <a:r>
              <a:rPr lang="zh-CN" altLang="en-US" sz="3200" dirty="0"/>
              <a:t>模式名</a:t>
            </a:r>
            <a:r>
              <a:rPr lang="en-US" altLang="zh-CN" sz="3200" dirty="0"/>
              <a:t>&gt;</a:t>
            </a:r>
            <a:r>
              <a:rPr lang="zh-CN" altLang="en-US" sz="3200" dirty="0"/>
              <a:t>，</a:t>
            </a:r>
            <a:r>
              <a:rPr lang="en-US" altLang="zh-CN" sz="3200" dirty="0"/>
              <a:t>&lt;</a:t>
            </a:r>
            <a:r>
              <a:rPr lang="zh-CN" altLang="en-US" sz="3200" dirty="0"/>
              <a:t>模式名</a:t>
            </a:r>
            <a:r>
              <a:rPr lang="en-US" altLang="zh-CN" sz="3200" dirty="0"/>
              <a:t>&gt;</a:t>
            </a:r>
            <a:r>
              <a:rPr lang="zh-CN" altLang="en-US" sz="3200" dirty="0"/>
              <a:t>隐含为用户名</a:t>
            </a:r>
            <a:r>
              <a:rPr lang="en-US" altLang="zh-CN" sz="3200" dirty="0"/>
              <a:t>WANG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定义模式（续）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" y="883285"/>
            <a:ext cx="11696065" cy="552958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定义模式实际上定义了一个</a:t>
            </a:r>
            <a:r>
              <a:rPr lang="zh-CN" altLang="en-US" sz="3200" dirty="0">
                <a:solidFill>
                  <a:srgbClr val="FF00FF"/>
                </a:solidFill>
              </a:rPr>
              <a:t>命名空间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在这个空间中可以定义该模式包含的数据库对象，例如基本表、视图、索引等。</a:t>
            </a:r>
            <a:endParaRPr lang="zh-CN" altLang="en-US" sz="3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在</a:t>
            </a:r>
            <a:r>
              <a:rPr lang="en-US" altLang="zh-CN" sz="3200" dirty="0"/>
              <a:t>CREATE SCHEMA</a:t>
            </a:r>
            <a:r>
              <a:rPr lang="zh-CN" altLang="en-US" sz="3200" dirty="0"/>
              <a:t>中可以接受</a:t>
            </a:r>
            <a:r>
              <a:rPr lang="en-US" altLang="zh-CN" sz="3200" dirty="0"/>
              <a:t>CREATE TABLE</a:t>
            </a:r>
            <a:r>
              <a:rPr lang="zh-CN" altLang="en-US" sz="3200" dirty="0"/>
              <a:t>，</a:t>
            </a:r>
            <a:r>
              <a:rPr lang="en-US" altLang="zh-CN" sz="3200" dirty="0"/>
              <a:t>CREATE VIEW</a:t>
            </a:r>
            <a:r>
              <a:rPr lang="zh-CN" altLang="en-US" sz="3200" dirty="0"/>
              <a:t>和</a:t>
            </a:r>
            <a:r>
              <a:rPr lang="en-US" altLang="zh-CN" sz="3200" dirty="0"/>
              <a:t>GRANT</a:t>
            </a:r>
            <a:r>
              <a:rPr lang="zh-CN" altLang="en-US" sz="3200" dirty="0"/>
              <a:t>子句。</a:t>
            </a:r>
            <a:endParaRPr lang="zh-CN" altLang="en-US" sz="3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CREATE SCHEMA &lt;</a:t>
            </a:r>
            <a:r>
              <a:rPr lang="zh-CN" altLang="en-US" sz="3200" dirty="0"/>
              <a:t>模式名</a:t>
            </a:r>
            <a:r>
              <a:rPr lang="en-US" altLang="zh-CN" sz="3200" dirty="0"/>
              <a:t>&gt; AUTHORIZATION &lt;</a:t>
            </a:r>
            <a:r>
              <a:rPr lang="zh-CN" altLang="en-US" sz="3200" dirty="0"/>
              <a:t>用户名</a:t>
            </a:r>
            <a:r>
              <a:rPr lang="en-US" altLang="zh-CN" sz="3200" dirty="0"/>
              <a:t>&gt;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/>
              <a:t>    [&lt;</a:t>
            </a:r>
            <a:r>
              <a:rPr lang="zh-CN" altLang="en-US" sz="3200" dirty="0"/>
              <a:t>表定义子句</a:t>
            </a:r>
            <a:r>
              <a:rPr lang="en-US" altLang="zh-CN" sz="3200" dirty="0"/>
              <a:t>&gt;|&lt;</a:t>
            </a:r>
            <a:r>
              <a:rPr lang="zh-CN" altLang="en-US" sz="3200" dirty="0"/>
              <a:t>视图定义子句</a:t>
            </a:r>
            <a:r>
              <a:rPr lang="en-US" altLang="zh-CN" sz="3200" dirty="0"/>
              <a:t>&gt;|&lt;</a:t>
            </a:r>
            <a:r>
              <a:rPr lang="zh-CN" altLang="en-US" sz="3200" dirty="0"/>
              <a:t>授权定义子句</a:t>
            </a:r>
            <a:r>
              <a:rPr lang="en-US" altLang="zh-CN" sz="3200" dirty="0"/>
              <a:t>&gt;]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定义模式（续）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155" y="893445"/>
            <a:ext cx="11663045" cy="549783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［例</a:t>
            </a:r>
            <a:r>
              <a:rPr lang="en-US" altLang="zh-CN" sz="3200" dirty="0"/>
              <a:t>3.3</a:t>
            </a:r>
            <a:r>
              <a:rPr lang="zh-CN" altLang="en-US" sz="3200" dirty="0"/>
              <a:t>］ 为用户</a:t>
            </a:r>
            <a:r>
              <a:rPr lang="en-US" altLang="zh-CN" sz="3200" dirty="0"/>
              <a:t>ZHANG</a:t>
            </a:r>
            <a:r>
              <a:rPr lang="zh-CN" altLang="en-US" sz="3200" dirty="0"/>
              <a:t>创建一个模式</a:t>
            </a:r>
            <a:r>
              <a:rPr lang="en-US" altLang="zh-CN" sz="3200" dirty="0"/>
              <a:t>Test</a:t>
            </a:r>
            <a:r>
              <a:rPr lang="zh-CN" altLang="en-US" sz="3200" dirty="0"/>
              <a:t>，并且在其中定义一个表</a:t>
            </a:r>
            <a:r>
              <a:rPr lang="en-US" altLang="zh-CN" sz="3200" dirty="0"/>
              <a:t>Tab1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CREATE SCHEMA Test AUTHORIZATION Zhang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CREATE TABLE Tab1(Col1 SMALLINT,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          		      Col2 INT,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			                      Col3 CHAR(20),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          		      Col4 NUMERIC(10,3),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                              Col5 DECIMAL(5,2)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                            );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2. </a:t>
            </a:r>
            <a:r>
              <a:rPr lang="zh-CN" altLang="en-US" sz="3600">
                <a:solidFill>
                  <a:schemeClr val="accent6"/>
                </a:solidFill>
              </a:rPr>
              <a:t>删除模式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455" y="890270"/>
            <a:ext cx="11795125" cy="550354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3200"/>
              <a:t>DROP SCHEMA &lt;</a:t>
            </a:r>
            <a:r>
              <a:rPr lang="zh-CN" altLang="en-US" sz="3200"/>
              <a:t>模式名</a:t>
            </a:r>
            <a:r>
              <a:rPr lang="en-US" altLang="zh-CN" sz="3200"/>
              <a:t>&gt; &lt;CASCADE|RESTRICT&gt;</a:t>
            </a:r>
            <a:endParaRPr lang="en-US" altLang="zh-CN" sz="3200"/>
          </a:p>
          <a:p>
            <a:pPr lvl="1" eaLnBrk="1" hangingPunct="1">
              <a:lnSpc>
                <a:spcPct val="140000"/>
              </a:lnSpc>
            </a:pPr>
            <a:r>
              <a:rPr lang="en-US" altLang="zh-CN" sz="3200"/>
              <a:t>CASCADE（</a:t>
            </a:r>
            <a:r>
              <a:rPr lang="zh-CN" altLang="en-US" sz="3200"/>
              <a:t>级联</a:t>
            </a:r>
            <a:r>
              <a:rPr lang="en-US" altLang="zh-CN" sz="3200"/>
              <a:t>）</a:t>
            </a:r>
            <a:endParaRPr lang="en-US" altLang="zh-CN" sz="320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3200"/>
              <a:t>删除模式的同时把该模式中所有的数据库对象全部删除</a:t>
            </a:r>
            <a:endParaRPr lang="zh-CN" altLang="en-US" sz="3200"/>
          </a:p>
          <a:p>
            <a:pPr lvl="1" eaLnBrk="1" hangingPunct="1">
              <a:lnSpc>
                <a:spcPct val="140000"/>
              </a:lnSpc>
            </a:pPr>
            <a:r>
              <a:rPr lang="en-US" altLang="zh-CN" sz="3200"/>
              <a:t>RESTRICT（</a:t>
            </a:r>
            <a:r>
              <a:rPr lang="zh-CN" altLang="en-US" sz="3200"/>
              <a:t>限制</a:t>
            </a:r>
            <a:r>
              <a:rPr lang="en-US" altLang="zh-CN" sz="3200"/>
              <a:t>）</a:t>
            </a:r>
            <a:endParaRPr lang="en-US" altLang="zh-CN" sz="320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3200"/>
              <a:t>如果该模式中定义了数据库对象（如表、视图等），则拒绝该删除语句的执行。</a:t>
            </a:r>
            <a:endParaRPr lang="zh-CN" altLang="en-US" sz="3200"/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/>
              <a:t>仅当该模式中没有任何下属的对象时才能执行</a:t>
            </a:r>
            <a:endParaRPr lang="zh-CN" altLang="en-US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删除模式（续）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6230" y="857885"/>
            <a:ext cx="11844020" cy="554164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例</a:t>
            </a:r>
            <a:r>
              <a:rPr lang="en-US" altLang="zh-CN" sz="3200" dirty="0"/>
              <a:t>3.4]  DROP SCHEMA Test CASCADE</a:t>
            </a:r>
            <a:r>
              <a:rPr lang="zh-CN" altLang="en-US" sz="3200" dirty="0"/>
              <a:t>;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     删除模式</a:t>
            </a:r>
            <a:r>
              <a:rPr lang="en-US" altLang="zh-CN" sz="3200" dirty="0"/>
              <a:t>Test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该模式中定义的表</a:t>
            </a:r>
            <a:r>
              <a:rPr lang="en-US" altLang="zh-CN" sz="3200" dirty="0"/>
              <a:t>Tab1</a:t>
            </a:r>
            <a:r>
              <a:rPr lang="zh-CN" altLang="en-US" sz="3200" dirty="0"/>
              <a:t>也被删除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/>
        </p:nvSpPr>
        <p:spPr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数据库的定义</a:t>
            </a:r>
            <a:r>
              <a:rPr lang="zh-CN" altLang="en-US" sz="3600">
                <a:solidFill>
                  <a:schemeClr val="accent6"/>
                </a:solidFill>
              </a:rPr>
              <a:t>和删除</a:t>
            </a:r>
            <a:r>
              <a:rPr lang="en-US" altLang="zh-CN" sz="3600">
                <a:solidFill>
                  <a:schemeClr val="accent6"/>
                </a:solidFill>
              </a:rPr>
              <a:t>(MySql</a:t>
            </a:r>
            <a:r>
              <a:rPr lang="zh-CN" altLang="en-US" sz="3600">
                <a:solidFill>
                  <a:schemeClr val="accent6"/>
                </a:solidFill>
              </a:rPr>
              <a:t>为例</a:t>
            </a:r>
            <a:r>
              <a:rPr lang="en-US" altLang="zh-CN" sz="3600">
                <a:solidFill>
                  <a:schemeClr val="accent6"/>
                </a:solidFill>
              </a:rPr>
              <a:t>)</a:t>
            </a:r>
            <a:endParaRPr lang="en-US" altLang="zh-CN" sz="3600">
              <a:solidFill>
                <a:schemeClr val="accent6"/>
              </a:solidFill>
            </a:endParaRPr>
          </a:p>
        </p:txBody>
      </p:sp>
      <p:sp>
        <p:nvSpPr>
          <p:cNvPr id="14338" name="文本占位符 35842"/>
          <p:cNvSpPr>
            <a:spLocks noGrp="1"/>
          </p:cNvSpPr>
          <p:nvPr/>
        </p:nvSpPr>
        <p:spPr>
          <a:xfrm>
            <a:off x="551180" y="1268730"/>
            <a:ext cx="8610600" cy="3962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21030" algn="just">
              <a:spcBef>
                <a:spcPts val="600"/>
              </a:spcBef>
              <a:buNone/>
            </a:pPr>
            <a:r>
              <a:rPr lang="zh-CN" b="1" dirty="0">
                <a:solidFill>
                  <a:srgbClr val="800000"/>
                </a:solidFill>
              </a:rPr>
              <a:t>1. 创建数据库</a:t>
            </a:r>
            <a:endParaRPr lang="zh-CN" sz="2800" b="1" dirty="0">
              <a:solidFill>
                <a:srgbClr val="800000"/>
              </a:solidFill>
            </a:endParaRPr>
          </a:p>
          <a:p>
            <a:pPr marL="0" indent="621030" algn="just">
              <a:spcBef>
                <a:spcPts val="600"/>
              </a:spcBef>
              <a:buNone/>
            </a:pPr>
            <a:endParaRPr lang="zh-CN" sz="2800" b="1" dirty="0"/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b="1" dirty="0"/>
              <a:t>    CREATE  DATABASE  数据库名;</a:t>
            </a:r>
            <a:endParaRPr lang="zh-CN" sz="2800" b="1" dirty="0"/>
          </a:p>
          <a:p>
            <a:pPr marL="0" indent="621030" algn="just">
              <a:spcBef>
                <a:spcPts val="600"/>
              </a:spcBef>
              <a:buNone/>
            </a:pPr>
            <a:endParaRPr lang="zh-CN" sz="2800" b="1" dirty="0"/>
          </a:p>
          <a:p>
            <a:pPr marL="0" indent="621030" algn="just">
              <a:lnSpc>
                <a:spcPct val="80000"/>
              </a:lnSpc>
              <a:buNone/>
            </a:pPr>
            <a:endParaRPr lang="zh-CN" sz="2800" b="1" dirty="0"/>
          </a:p>
          <a:p>
            <a:pPr marL="0" indent="621030" algn="just">
              <a:lnSpc>
                <a:spcPct val="80000"/>
              </a:lnSpc>
              <a:buNone/>
            </a:pP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例：</a:t>
            </a:r>
            <a:r>
              <a:rPr lang="zh-CN" sz="2800" b="1" dirty="0"/>
              <a:t>创建company数据库。</a:t>
            </a:r>
            <a:endParaRPr lang="zh-CN" sz="2800" b="1" dirty="0"/>
          </a:p>
          <a:p>
            <a:pPr marL="0" indent="621030" algn="just">
              <a:lnSpc>
                <a:spcPct val="80000"/>
              </a:lnSpc>
              <a:buNone/>
            </a:pPr>
            <a:r>
              <a:rPr lang="zh-CN" sz="2800" b="1" dirty="0"/>
              <a:t>CREATE  DATABASE  company;</a:t>
            </a:r>
            <a:endParaRPr lang="zh-CN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/>
        </p:nvSpPr>
        <p:spPr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数据库的定义和删除</a:t>
            </a:r>
            <a:r>
              <a:rPr lang="en-US" altLang="zh-CN" sz="3600">
                <a:solidFill>
                  <a:schemeClr val="accent6"/>
                </a:solidFill>
              </a:rPr>
              <a:t>(MySql</a:t>
            </a:r>
            <a:r>
              <a:rPr lang="zh-CN" altLang="en-US" sz="3600">
                <a:solidFill>
                  <a:schemeClr val="accent6"/>
                </a:solidFill>
              </a:rPr>
              <a:t>为例</a:t>
            </a:r>
            <a:r>
              <a:rPr lang="en-US" altLang="zh-CN" sz="3600">
                <a:solidFill>
                  <a:schemeClr val="accent6"/>
                </a:solidFill>
              </a:rPr>
              <a:t>)</a:t>
            </a:r>
            <a:endParaRPr lang="en-US" altLang="zh-CN" sz="3600">
              <a:solidFill>
                <a:schemeClr val="accent6"/>
              </a:solidFill>
            </a:endParaRPr>
          </a:p>
        </p:txBody>
      </p:sp>
      <p:sp>
        <p:nvSpPr>
          <p:cNvPr id="15361" name="文本占位符 36866"/>
          <p:cNvSpPr>
            <a:spLocks noGrp="1"/>
          </p:cNvSpPr>
          <p:nvPr/>
        </p:nvSpPr>
        <p:spPr>
          <a:xfrm>
            <a:off x="457200" y="1600200"/>
            <a:ext cx="7651750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>
              <a:spcBef>
                <a:spcPct val="0"/>
              </a:spcBef>
              <a:buNone/>
            </a:pPr>
            <a:r>
              <a:rPr lang="zh-CN" b="1" dirty="0">
                <a:solidFill>
                  <a:srgbClr val="800000"/>
                </a:solidFill>
              </a:rPr>
              <a:t>2. 选择数据库</a:t>
            </a:r>
            <a:endParaRPr lang="zh-CN" sz="2800" b="1" dirty="0">
              <a:solidFill>
                <a:srgbClr val="800000"/>
              </a:solidFill>
            </a:endParaRPr>
          </a:p>
          <a:p>
            <a:pPr marL="0" indent="542925">
              <a:spcBef>
                <a:spcPct val="0"/>
              </a:spcBef>
              <a:buNone/>
            </a:pP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r>
              <a:rPr lang="zh-CN" sz="2800" b="1" dirty="0"/>
              <a:t>     USE  数据库名;</a:t>
            </a: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例：</a:t>
            </a:r>
            <a:r>
              <a:rPr lang="zh-CN" sz="2800" b="1" dirty="0"/>
              <a:t>选择company数据库。</a:t>
            </a: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r>
              <a:rPr lang="zh-CN" sz="2800" b="1" dirty="0"/>
              <a:t>      USE  company;</a:t>
            </a:r>
            <a:endParaRPr lang="zh-CN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/>
        </p:nvSpPr>
        <p:spPr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数据库的定义和删除</a:t>
            </a:r>
            <a:r>
              <a:rPr lang="en-US" altLang="zh-CN" sz="3600">
                <a:solidFill>
                  <a:schemeClr val="accent6"/>
                </a:solidFill>
              </a:rPr>
              <a:t>(MySql</a:t>
            </a:r>
            <a:r>
              <a:rPr lang="zh-CN" altLang="en-US" sz="3600">
                <a:solidFill>
                  <a:schemeClr val="accent6"/>
                </a:solidFill>
              </a:rPr>
              <a:t>为例</a:t>
            </a:r>
            <a:r>
              <a:rPr lang="en-US" altLang="zh-CN" sz="3600">
                <a:solidFill>
                  <a:schemeClr val="accent6"/>
                </a:solidFill>
              </a:rPr>
              <a:t>)</a:t>
            </a:r>
            <a:endParaRPr lang="en-US" altLang="zh-CN" sz="3600">
              <a:solidFill>
                <a:schemeClr val="accent6"/>
              </a:solidFill>
            </a:endParaRPr>
          </a:p>
        </p:txBody>
      </p:sp>
      <p:sp>
        <p:nvSpPr>
          <p:cNvPr id="16385" name="文本占位符 36866"/>
          <p:cNvSpPr>
            <a:spLocks noGrp="1"/>
          </p:cNvSpPr>
          <p:nvPr/>
        </p:nvSpPr>
        <p:spPr>
          <a:xfrm>
            <a:off x="457200" y="1600200"/>
            <a:ext cx="7651750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>
              <a:spcBef>
                <a:spcPct val="0"/>
              </a:spcBef>
              <a:buNone/>
            </a:pPr>
            <a:r>
              <a:rPr lang="zh-CN" b="1" dirty="0">
                <a:solidFill>
                  <a:srgbClr val="800000"/>
                </a:solidFill>
              </a:rPr>
              <a:t>3. 删除数据库</a:t>
            </a:r>
            <a:endParaRPr lang="zh-CN" b="1" dirty="0">
              <a:solidFill>
                <a:srgbClr val="800000"/>
              </a:solidFill>
            </a:endParaRPr>
          </a:p>
          <a:p>
            <a:pPr marL="0" indent="542925">
              <a:spcBef>
                <a:spcPct val="0"/>
              </a:spcBef>
              <a:buNone/>
            </a:pP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r>
              <a:rPr lang="zh-CN" sz="2800" b="1" dirty="0"/>
              <a:t>     DROP  DATABASE  数据库名;</a:t>
            </a:r>
            <a:endParaRPr lang="zh-CN" sz="2800" b="1" dirty="0"/>
          </a:p>
          <a:p>
            <a:pPr marL="0" indent="542925">
              <a:spcBef>
                <a:spcPct val="0"/>
              </a:spcBef>
              <a:buNone/>
            </a:pPr>
            <a:endParaRPr lang="zh-CN" sz="2800" b="1" dirty="0"/>
          </a:p>
          <a:p>
            <a:pPr marL="0" indent="542925">
              <a:spcBef>
                <a:spcPts val="600"/>
              </a:spcBef>
              <a:buNone/>
            </a:pPr>
            <a:r>
              <a:rPr lang="zh-CN" sz="2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例：</a:t>
            </a:r>
            <a:r>
              <a:rPr lang="zh-CN" sz="2800" b="1" dirty="0"/>
              <a:t>删除company数据库。</a:t>
            </a:r>
            <a:endParaRPr lang="zh-CN" sz="2800" b="1" dirty="0"/>
          </a:p>
          <a:p>
            <a:pPr marL="0" indent="542925">
              <a:spcBef>
                <a:spcPts val="600"/>
              </a:spcBef>
              <a:buNone/>
            </a:pPr>
            <a:r>
              <a:rPr lang="zh-CN" sz="2800" b="1" dirty="0"/>
              <a:t>      DROP  DATABASE  company;</a:t>
            </a:r>
            <a:endParaRPr lang="zh-C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3.1 SQL</a:t>
            </a:r>
            <a:r>
              <a:rPr lang="zh-CN" altLang="en-US" sz="3600">
                <a:solidFill>
                  <a:schemeClr val="accent6"/>
                </a:solidFill>
              </a:rPr>
              <a:t>概述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615" y="824230"/>
            <a:ext cx="11593195" cy="558228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sz="3200" dirty="0"/>
              <a:t>SQL</a:t>
            </a:r>
            <a:r>
              <a:rPr lang="zh-CN" altLang="en-US" sz="3200" dirty="0"/>
              <a:t>（</a:t>
            </a:r>
            <a:r>
              <a:rPr lang="en-US" altLang="zh-CN" sz="3200" dirty="0"/>
              <a:t>Structured Query Language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结构化查询语言，是关系数据库的标准语言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sz="3200" dirty="0"/>
              <a:t>包括数据查询、数据库模式创建、数据库数据的增删改、数据库安全性和完整性定义与控制等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 </a:t>
            </a:r>
            <a:r>
              <a:rPr lang="zh-CN" altLang="en-US" sz="3600">
                <a:solidFill>
                  <a:schemeClr val="accent6"/>
                </a:solidFill>
              </a:rPr>
              <a:t>数据定义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455" y="852805"/>
            <a:ext cx="11169015" cy="556196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3.2.1 </a:t>
            </a:r>
            <a:r>
              <a:rPr lang="zh-CN" altLang="en-US" sz="3200" dirty="0"/>
              <a:t>模式的定义与删除</a:t>
            </a:r>
            <a:endParaRPr lang="zh-CN" altLang="en-US" sz="3200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3.2.2 </a:t>
            </a:r>
            <a:r>
              <a:rPr lang="zh-CN" altLang="en-US" sz="3200" dirty="0">
                <a:solidFill>
                  <a:srgbClr val="00B050"/>
                </a:solidFill>
              </a:rPr>
              <a:t>基本表的定义、删除与修改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3.2.3 </a:t>
            </a:r>
            <a:r>
              <a:rPr lang="zh-CN" altLang="en-US" sz="3200" dirty="0"/>
              <a:t>索引的建立与删除</a:t>
            </a:r>
            <a:endParaRPr lang="en-US" altLang="zh-CN" sz="3200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3.2.4 </a:t>
            </a:r>
            <a:r>
              <a:rPr lang="zh-CN" altLang="en-US" sz="3200" dirty="0"/>
              <a:t>数据字典</a:t>
            </a:r>
            <a:endParaRPr lang="zh-CN" altLang="en-US" sz="3200" dirty="0"/>
          </a:p>
          <a:p>
            <a:pPr marL="0" indent="0" eaLnBrk="1" hangingPunct="1">
              <a:lnSpc>
                <a:spcPct val="190000"/>
              </a:lnSpc>
              <a:buNone/>
            </a:pPr>
            <a:endParaRPr lang="zh-CN" altLang="en-US" sz="3200" dirty="0"/>
          </a:p>
          <a:p>
            <a:pPr marL="0" indent="0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定义基本表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53440"/>
            <a:ext cx="11868785" cy="5536565"/>
          </a:xfrm>
          <a:solidFill>
            <a:schemeClr val="bg1"/>
          </a:solidFill>
        </p:spPr>
        <p:txBody>
          <a:bodyPr/>
          <a:lstStyle/>
          <a:p>
            <a:pPr algn="just" eaLnBrk="1" hangingPunct="1"/>
            <a:r>
              <a:rPr lang="en-US" altLang="zh-CN" sz="2800" dirty="0"/>
              <a:t>1.</a:t>
            </a:r>
            <a:r>
              <a:rPr lang="zh-CN" altLang="en-US" sz="2800" dirty="0"/>
              <a:t>定义基本表</a:t>
            </a:r>
            <a:endParaRPr lang="zh-CN" altLang="en-US" sz="28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en-US" altLang="zh-CN" sz="2800" dirty="0"/>
              <a:t>CREATE TABLE 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(</a:t>
            </a:r>
            <a:r>
              <a:rPr lang="en-US" altLang="zh-CN" sz="2800" dirty="0"/>
              <a:t>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数据类型</a:t>
            </a:r>
            <a:r>
              <a:rPr lang="en-US" altLang="zh-CN" sz="2800" dirty="0"/>
              <a:t>&gt;[ &lt;</a:t>
            </a:r>
            <a:r>
              <a:rPr lang="zh-CN" altLang="en-US" sz="2800" dirty="0"/>
              <a:t>列级完整性约束</a:t>
            </a:r>
            <a:r>
              <a:rPr lang="en-US" altLang="zh-CN" sz="2800" dirty="0"/>
              <a:t> ]</a:t>
            </a:r>
            <a:endParaRPr lang="en-US" altLang="zh-CN" sz="2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[</a:t>
            </a:r>
            <a:r>
              <a:rPr lang="zh-CN" altLang="en-US" sz="2800" dirty="0"/>
              <a:t>,</a:t>
            </a:r>
            <a:r>
              <a:rPr lang="en-US" altLang="zh-CN" sz="2800" dirty="0"/>
              <a:t>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数据类型</a:t>
            </a:r>
            <a:r>
              <a:rPr lang="en-US" altLang="zh-CN" sz="2800" dirty="0"/>
              <a:t>&gt;[ &lt;</a:t>
            </a:r>
            <a:r>
              <a:rPr lang="zh-CN" altLang="en-US" sz="2800" dirty="0"/>
              <a:t>列级完整性约束</a:t>
            </a:r>
            <a:r>
              <a:rPr lang="en-US" altLang="zh-CN" sz="2800" dirty="0"/>
              <a:t>&gt;] ] </a:t>
            </a:r>
            <a:endParaRPr lang="en-US" altLang="zh-CN" sz="2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 …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[</a:t>
            </a:r>
            <a:r>
              <a:rPr lang="zh-CN" altLang="en-US" sz="2800" dirty="0"/>
              <a:t>,</a:t>
            </a:r>
            <a:r>
              <a:rPr lang="en-US" altLang="zh-CN" sz="2800" dirty="0"/>
              <a:t>&lt;</a:t>
            </a:r>
            <a:r>
              <a:rPr lang="zh-CN" altLang="en-US" sz="2800" dirty="0"/>
              <a:t>表级完整性约束</a:t>
            </a:r>
            <a:r>
              <a:rPr lang="en-US" altLang="zh-CN" sz="2800" dirty="0"/>
              <a:t>&gt; ] </a:t>
            </a:r>
            <a:r>
              <a:rPr lang="zh-CN" altLang="en-US" sz="2800" dirty="0"/>
              <a:t>);</a:t>
            </a:r>
            <a:endParaRPr lang="zh-CN" altLang="en-US" sz="2800" dirty="0"/>
          </a:p>
          <a:p>
            <a:pPr lvl="1" algn="just" eaLnBrk="1" hangingPunct="1"/>
            <a:r>
              <a:rPr lang="en-US" altLang="zh-CN" sz="2800" dirty="0">
                <a:solidFill>
                  <a:srgbClr val="FF00FF"/>
                </a:solidFill>
              </a:rPr>
              <a:t>&lt;</a:t>
            </a:r>
            <a:r>
              <a:rPr lang="zh-CN" altLang="en-US" sz="2800" dirty="0">
                <a:solidFill>
                  <a:srgbClr val="FF00FF"/>
                </a:solidFill>
              </a:rPr>
              <a:t>表名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zh-CN" altLang="en-US" sz="2800" dirty="0"/>
              <a:t>：所要定义的基本表的名字</a:t>
            </a:r>
            <a:endParaRPr lang="zh-CN" altLang="en-US" sz="2800" dirty="0"/>
          </a:p>
          <a:p>
            <a:pPr lvl="1" algn="just" eaLnBrk="1" hangingPunct="1"/>
            <a:r>
              <a:rPr lang="en-US" altLang="zh-CN" sz="2800" dirty="0">
                <a:solidFill>
                  <a:srgbClr val="FF00FF"/>
                </a:solidFill>
              </a:rPr>
              <a:t>&lt;</a:t>
            </a:r>
            <a:r>
              <a:rPr lang="zh-CN" altLang="en-US" sz="2800" dirty="0">
                <a:solidFill>
                  <a:srgbClr val="FF00FF"/>
                </a:solidFill>
              </a:rPr>
              <a:t>列名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zh-CN" altLang="en-US" sz="2800" dirty="0"/>
              <a:t>：组成该表的各个属性（列）</a:t>
            </a:r>
            <a:endParaRPr lang="zh-CN" altLang="en-US" sz="2800" dirty="0"/>
          </a:p>
          <a:p>
            <a:pPr lvl="1" algn="just" eaLnBrk="1" hangingPunct="1"/>
            <a:r>
              <a:rPr lang="en-US" altLang="zh-CN" sz="2800" dirty="0">
                <a:solidFill>
                  <a:srgbClr val="FF00FF"/>
                </a:solidFill>
              </a:rPr>
              <a:t>&lt;</a:t>
            </a:r>
            <a:r>
              <a:rPr lang="zh-CN" altLang="en-US" sz="2800" dirty="0">
                <a:solidFill>
                  <a:srgbClr val="FF00FF"/>
                </a:solidFill>
              </a:rPr>
              <a:t>列级完整性约束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zh-CN" altLang="en-US" sz="2800" dirty="0"/>
              <a:t>：涉及相应属性列的完整性约束</a:t>
            </a:r>
            <a:endParaRPr lang="zh-CN" altLang="en-US" sz="2800" dirty="0"/>
          </a:p>
          <a:p>
            <a:pPr lvl="1" eaLnBrk="1" hangingPunct="1"/>
            <a:r>
              <a:rPr lang="en-US" altLang="zh-CN" sz="2800" dirty="0">
                <a:solidFill>
                  <a:srgbClr val="FF00FF"/>
                </a:solidFill>
              </a:rPr>
              <a:t>&lt;</a:t>
            </a:r>
            <a:r>
              <a:rPr lang="zh-CN" altLang="en-US" sz="2800" dirty="0">
                <a:solidFill>
                  <a:srgbClr val="FF00FF"/>
                </a:solidFill>
              </a:rPr>
              <a:t>表级完整性约束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zh-CN" altLang="en-US" sz="2800" dirty="0"/>
              <a:t>：涉及一个或多个属性列的完整性约束 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如果完整性约束涉及该表的多个属性列，则必须定义在表级上，否则既可以定义在列级也可以定义在表级 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定义基本表（续）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2700" y="843915"/>
            <a:ext cx="12080875" cy="5542915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以学生选课数据库为例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/>
              <a:t>定义一个“学生选课”模式</a:t>
            </a:r>
            <a:r>
              <a:rPr lang="en-US" altLang="zh-CN" sz="3200" dirty="0"/>
              <a:t>S-C-SC</a:t>
            </a:r>
            <a:r>
              <a:rPr lang="zh-CN" altLang="en-US" sz="3200" dirty="0"/>
              <a:t>，包括以下三个表：</a:t>
            </a:r>
            <a:endParaRPr lang="zh-CN" altLang="en-US" sz="3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/>
              <a:t>“学生”表：</a:t>
            </a:r>
            <a:r>
              <a:rPr lang="en-US" altLang="zh-CN" sz="3200" dirty="0"/>
              <a:t>Student(</a:t>
            </a:r>
            <a:r>
              <a:rPr lang="en-US" altLang="zh-CN" sz="3200" u="sng" dirty="0"/>
              <a:t>Sno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Sname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Ssex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Sbirthdate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Smajor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/>
              <a:t>“课程”表：</a:t>
            </a:r>
            <a:r>
              <a:rPr lang="en-US" altLang="zh-CN" sz="3200" dirty="0"/>
              <a:t>Course(</a:t>
            </a:r>
            <a:r>
              <a:rPr lang="en-US" altLang="zh-CN" sz="3200" u="sng" dirty="0" err="1"/>
              <a:t>Cno</a:t>
            </a:r>
            <a:r>
              <a:rPr lang="en-US" altLang="zh-CN" sz="3200" dirty="0" err="1"/>
              <a:t>,Cname,Ccredit,Cpno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/>
              <a:t>“学生选课”表：</a:t>
            </a:r>
            <a:r>
              <a:rPr lang="en-US" altLang="zh-CN" sz="3200" dirty="0"/>
              <a:t>SC(</a:t>
            </a:r>
            <a:r>
              <a:rPr lang="en-US" altLang="zh-CN" sz="3200" u="sng" dirty="0" err="1"/>
              <a:t>Sno,Cno</a:t>
            </a:r>
            <a:r>
              <a:rPr lang="en-US" altLang="zh-CN" sz="3200" dirty="0" err="1"/>
              <a:t>,Grade,Semester,Teachingclass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  <p:sp>
        <p:nvSpPr>
          <p:cNvPr id="35844" name="思想气泡: 云 1"/>
          <p:cNvSpPr>
            <a:spLocks noChangeArrowheads="1"/>
          </p:cNvSpPr>
          <p:nvPr/>
        </p:nvSpPr>
        <p:spPr bwMode="auto">
          <a:xfrm>
            <a:off x="2279908" y="5805413"/>
            <a:ext cx="1008063" cy="612775"/>
          </a:xfrm>
          <a:prstGeom prst="cloudCallout">
            <a:avLst>
              <a:gd name="adj1" fmla="val -63426"/>
              <a:gd name="adj2" fmla="val -646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  <a:endParaRPr lang="zh-CN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3552" y="1124757"/>
            <a:ext cx="8424936" cy="30038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学生选课模式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3</a:t>
            </a: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个表的示例数据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accent6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accent6"/>
                </a:solidFill>
              </a:rPr>
              <a:t>3.1</a:t>
            </a:r>
            <a:r>
              <a:rPr lang="en-US" altLang="zh-CN" sz="3600" b="1">
                <a:solidFill>
                  <a:schemeClr val="accent6"/>
                </a:solidFill>
                <a:latin typeface="宋体" panose="02010600030101010101" pitchFamily="2" charset="-122"/>
              </a:rPr>
              <a:t> </a:t>
            </a:r>
            <a:endParaRPr lang="en-US" altLang="zh-CN" sz="3600" b="1">
              <a:solidFill>
                <a:schemeClr val="accent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" y="913130"/>
            <a:ext cx="12137390" cy="5507355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3.5]  </a:t>
            </a:r>
            <a:r>
              <a:rPr lang="zh-CN" altLang="en-US"/>
              <a:t>建立“学生”表</a:t>
            </a:r>
            <a:r>
              <a:rPr lang="en-US" altLang="zh-CN"/>
              <a:t>Student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CREATE TABLE Student        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/>
              <a:t>(</a:t>
            </a:r>
            <a:r>
              <a:rPr lang="en-US" altLang="zh-CN"/>
              <a:t>Sno   CHAR</a:t>
            </a:r>
            <a:r>
              <a:rPr lang="zh-CN" altLang="en-US"/>
              <a:t>(</a:t>
            </a:r>
            <a:r>
              <a:rPr lang="en-US" altLang="zh-CN"/>
              <a:t>8</a:t>
            </a:r>
            <a:r>
              <a:rPr lang="zh-CN" altLang="en-US"/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FF00FF"/>
                </a:solidFill>
              </a:rPr>
              <a:t>PRIMARY KEY</a:t>
            </a:r>
            <a:r>
              <a:rPr lang="zh-CN" altLang="en-US"/>
              <a:t>, </a:t>
            </a:r>
            <a:br>
              <a:rPr lang="en-US" altLang="zh-CN"/>
            </a:br>
            <a:r>
              <a:rPr lang="en-US" altLang="zh-CN"/>
              <a:t>                                          /* </a:t>
            </a:r>
            <a:r>
              <a:rPr lang="zh-CN" altLang="en-US"/>
              <a:t>列级完整性约束条件</a:t>
            </a:r>
            <a:r>
              <a:rPr lang="en-US" altLang="zh-CN"/>
              <a:t>,Sno</a:t>
            </a:r>
            <a:r>
              <a:rPr lang="zh-CN" altLang="en-US"/>
              <a:t>是主码*</a:t>
            </a:r>
            <a:r>
              <a:rPr lang="en-US" altLang="zh-CN"/>
              <a:t>/                  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r>
              <a:rPr lang="zh-CN" altLang="en-US"/>
              <a:t>       </a:t>
            </a:r>
            <a:r>
              <a:rPr lang="en-US" altLang="zh-CN"/>
              <a:t>Sname VARCHAR</a:t>
            </a:r>
            <a:r>
              <a:rPr lang="zh-CN" altLang="en-US"/>
              <a:t>(</a:t>
            </a:r>
            <a:r>
              <a:rPr lang="en-US" altLang="zh-CN"/>
              <a:t>20</a:t>
            </a:r>
            <a:r>
              <a:rPr lang="zh-CN" altLang="en-US"/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FF00FF"/>
                </a:solidFill>
              </a:rPr>
              <a:t>UNIQUE</a:t>
            </a:r>
            <a:r>
              <a:rPr lang="zh-CN" altLang="en-US"/>
              <a:t>,           </a:t>
            </a:r>
            <a:r>
              <a:rPr lang="en-US" altLang="zh-CN"/>
              <a:t>/* Sname</a:t>
            </a:r>
            <a:r>
              <a:rPr lang="zh-CN" altLang="en-US"/>
              <a:t>取唯一值*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Ssex    CHAR</a:t>
            </a:r>
            <a:r>
              <a:rPr lang="zh-CN" altLang="en-US"/>
              <a:t>(</a:t>
            </a:r>
            <a:r>
              <a:rPr lang="en-US" altLang="zh-CN"/>
              <a:t>6</a:t>
            </a:r>
            <a:r>
              <a:rPr lang="zh-CN" altLang="en-US"/>
              <a:t>),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Sbirthdate</a:t>
            </a:r>
            <a:r>
              <a:rPr lang="zh-CN" altLang="en-US"/>
              <a:t> </a:t>
            </a:r>
            <a:r>
              <a:rPr lang="en-US" altLang="zh-CN"/>
              <a:t>Date</a:t>
            </a:r>
            <a:r>
              <a:rPr lang="zh-CN" altLang="en-US"/>
              <a:t>,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Smajor  VARCHAR</a:t>
            </a:r>
            <a:r>
              <a:rPr lang="zh-CN" altLang="en-US"/>
              <a:t>(</a:t>
            </a:r>
            <a:r>
              <a:rPr lang="en-US" altLang="zh-CN"/>
              <a:t>40</a:t>
            </a:r>
            <a:r>
              <a:rPr lang="zh-CN" altLang="en-US"/>
              <a:t>)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/>
              <a:t>); </a:t>
            </a:r>
            <a:endParaRPr lang="zh-CN" altLang="en-US"/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6384290" y="162845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  <a:endParaRPr lang="zh-CN" altLang="en-US" sz="180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76135" y="414877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/>
              <a:t>UNIQUE</a:t>
            </a:r>
            <a:endParaRPr lang="en-US" altLang="zh-CN" sz="1600"/>
          </a:p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600"/>
              <a:t>约束</a:t>
            </a:r>
            <a:endParaRPr lang="zh-CN" altLang="en-US" sz="16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solidFill>
                  <a:schemeClr val="accent6"/>
                </a:solidFill>
              </a:rPr>
              <a:t>学生表</a:t>
            </a:r>
            <a:r>
              <a:rPr lang="en-US" altLang="zh-CN" sz="3600" kern="0" dirty="0">
                <a:solidFill>
                  <a:schemeClr val="accent6"/>
                </a:solidFill>
              </a:rPr>
              <a:t>Student</a:t>
            </a:r>
            <a:endParaRPr lang="en-US" altLang="zh-CN" sz="3600" kern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5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" y="841375"/>
            <a:ext cx="11931650" cy="5528945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 </a:t>
            </a:r>
            <a:r>
              <a:rPr lang="en-US" altLang="zh-CN" sz="3200"/>
              <a:t>[</a:t>
            </a:r>
            <a:r>
              <a:rPr lang="zh-CN" altLang="en-US" sz="3200"/>
              <a:t>例</a:t>
            </a:r>
            <a:r>
              <a:rPr lang="en-US" altLang="zh-CN" sz="3200"/>
              <a:t>3.6 ]</a:t>
            </a:r>
            <a:r>
              <a:rPr lang="en-US" altLang="zh-CN" sz="3200">
                <a:latin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</a:rPr>
              <a:t>建立一个“课程”表</a:t>
            </a:r>
            <a:r>
              <a:rPr lang="en-US" altLang="zh-CN" sz="3200"/>
              <a:t>Course</a:t>
            </a:r>
            <a:endParaRPr lang="en-US" altLang="zh-CN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CREATE TABLE  Course</a:t>
            </a:r>
            <a:endParaRPr lang="en-US" altLang="zh-CN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    </a:t>
            </a:r>
            <a:r>
              <a:rPr lang="zh-CN" altLang="en-US" sz="3200"/>
              <a:t>  </a:t>
            </a:r>
            <a:r>
              <a:rPr lang="en-US" altLang="zh-CN" sz="3200"/>
              <a:t>  </a:t>
            </a:r>
            <a:r>
              <a:rPr lang="zh-CN" altLang="en-US" sz="3200"/>
              <a:t> (</a:t>
            </a:r>
            <a:r>
              <a:rPr lang="en-US" altLang="zh-CN" sz="3200"/>
              <a:t>Cno       CHAR</a:t>
            </a:r>
            <a:r>
              <a:rPr lang="zh-CN" altLang="en-US" sz="3200"/>
              <a:t>(</a:t>
            </a:r>
            <a:r>
              <a:rPr lang="en-US" altLang="zh-CN" sz="3200"/>
              <a:t>5</a:t>
            </a:r>
            <a:r>
              <a:rPr lang="zh-CN" altLang="en-US" sz="3200"/>
              <a:t>)</a:t>
            </a:r>
            <a:r>
              <a:rPr lang="en-US" altLang="zh-CN" sz="3200"/>
              <a:t> PRIMARY KEY</a:t>
            </a:r>
            <a:r>
              <a:rPr lang="zh-CN" altLang="en-US" sz="3200"/>
              <a:t>,</a:t>
            </a:r>
            <a:endParaRPr lang="zh-CN" altLang="en-US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        </a:t>
            </a:r>
            <a:r>
              <a:rPr lang="en-US" altLang="zh-CN" sz="3200"/>
              <a:t>	</a:t>
            </a:r>
            <a:r>
              <a:rPr lang="zh-CN" altLang="en-US" sz="3200"/>
              <a:t> </a:t>
            </a:r>
            <a:r>
              <a:rPr lang="en-US" altLang="zh-CN" sz="3200"/>
              <a:t>Cname  VARCHAR</a:t>
            </a:r>
            <a:r>
              <a:rPr lang="zh-CN" altLang="en-US" sz="3200"/>
              <a:t>(</a:t>
            </a:r>
            <a:r>
              <a:rPr lang="en-US" altLang="zh-CN" sz="3200"/>
              <a:t>40</a:t>
            </a:r>
            <a:r>
              <a:rPr lang="zh-CN" altLang="en-US" sz="3200"/>
              <a:t>) </a:t>
            </a:r>
            <a:r>
              <a:rPr lang="en-US" altLang="zh-CN" sz="3200"/>
              <a:t>NOT NULL</a:t>
            </a:r>
            <a:r>
              <a:rPr lang="zh-CN" altLang="en-US" sz="3200"/>
              <a:t>,            </a:t>
            </a:r>
            <a:endParaRPr lang="zh-CN" altLang="en-US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            </a:t>
            </a:r>
            <a:r>
              <a:rPr lang="en-US" altLang="zh-CN" sz="3200"/>
              <a:t>Ccredit  SMALLINT</a:t>
            </a:r>
            <a:r>
              <a:rPr lang="zh-CN" altLang="en-US" sz="3200"/>
              <a:t>，</a:t>
            </a:r>
            <a:endParaRPr lang="en-US" altLang="zh-CN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           Cpno     CHAR</a:t>
            </a:r>
            <a:r>
              <a:rPr lang="zh-CN" altLang="en-US" sz="3200"/>
              <a:t>(</a:t>
            </a:r>
            <a:r>
              <a:rPr lang="en-US" altLang="zh-CN" sz="3200"/>
              <a:t>5</a:t>
            </a:r>
            <a:r>
              <a:rPr lang="zh-CN" altLang="en-US" sz="3200"/>
              <a:t>),</a:t>
            </a:r>
            <a:endParaRPr lang="zh-CN" altLang="en-US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            </a:t>
            </a:r>
            <a:r>
              <a:rPr lang="en-US" altLang="zh-CN" sz="3200"/>
              <a:t>FOREIGN KEY </a:t>
            </a:r>
            <a:r>
              <a:rPr lang="zh-CN" altLang="en-US" sz="3200"/>
              <a:t>(</a:t>
            </a:r>
            <a:r>
              <a:rPr lang="en-US" altLang="zh-CN" sz="3200"/>
              <a:t>Cpno</a:t>
            </a:r>
            <a:r>
              <a:rPr lang="zh-CN" altLang="en-US" sz="3200"/>
              <a:t>)</a:t>
            </a:r>
            <a:r>
              <a:rPr lang="en-US" altLang="zh-CN" sz="3200"/>
              <a:t> REFERENCES  Course</a:t>
            </a:r>
            <a:r>
              <a:rPr lang="zh-CN" altLang="en-US" sz="3200"/>
              <a:t>(</a:t>
            </a:r>
            <a:r>
              <a:rPr lang="en-US" altLang="zh-CN" sz="3200"/>
              <a:t>Cno</a:t>
            </a:r>
            <a:r>
              <a:rPr lang="zh-CN" altLang="en-US" sz="3200"/>
              <a:t>)</a:t>
            </a:r>
            <a:r>
              <a:rPr lang="en-US" altLang="zh-CN" sz="3200"/>
              <a:t> </a:t>
            </a:r>
            <a:endParaRPr lang="en-US" altLang="zh-CN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      </a:t>
            </a:r>
            <a:r>
              <a:rPr lang="zh-CN" altLang="en-US" sz="3200"/>
              <a:t>   )</a:t>
            </a:r>
            <a:r>
              <a:rPr lang="en-US" altLang="zh-CN" sz="3200"/>
              <a:t>; </a:t>
            </a:r>
            <a:endParaRPr lang="en-US" altLang="zh-CN" sz="3200"/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6480175" y="3356306"/>
            <a:ext cx="1582738" cy="528637"/>
          </a:xfrm>
          <a:prstGeom prst="wedgeRoundRectCallout">
            <a:avLst>
              <a:gd name="adj1" fmla="val -149101"/>
              <a:gd name="adj2" fmla="val 77623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直接先修课</a:t>
            </a:r>
            <a:r>
              <a:rPr lang="zh-CN" altLang="en-US" sz="2000" b="0"/>
              <a:t> </a:t>
            </a:r>
            <a:endParaRPr lang="zh-CN" altLang="en-US" sz="2000" b="0"/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5375910" y="5300980"/>
            <a:ext cx="2712085" cy="1090930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b="0"/>
              <a:t>  </a:t>
            </a:r>
            <a:r>
              <a:rPr lang="en-US" altLang="zh-CN" sz="2000" b="0"/>
              <a:t> </a:t>
            </a:r>
            <a:r>
              <a:rPr lang="en-US" altLang="zh-CN" sz="2000"/>
              <a:t>Cpno</a:t>
            </a:r>
            <a:r>
              <a:rPr lang="zh-CN" altLang="en-US" sz="2000"/>
              <a:t>是外码</a:t>
            </a:r>
            <a:endParaRPr lang="zh-CN" altLang="en-US" sz="2000"/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   被参照表是</a:t>
            </a:r>
            <a:r>
              <a:rPr lang="en-US" altLang="zh-CN" sz="2000"/>
              <a:t>Course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   被参照列是</a:t>
            </a:r>
            <a:r>
              <a:rPr lang="en-US" altLang="zh-CN" sz="2000"/>
              <a:t>Cno</a:t>
            </a:r>
            <a:endParaRPr lang="en-US" altLang="zh-CN" sz="20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课程表</a:t>
            </a:r>
            <a:r>
              <a:rPr lang="en-US" altLang="zh-CN" sz="3600">
                <a:solidFill>
                  <a:schemeClr val="accent6"/>
                </a:solidFill>
              </a:rPr>
              <a:t>Course</a:t>
            </a:r>
            <a:endParaRPr lang="en-US" altLang="zh-CN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 autoUpdateAnimBg="0"/>
      <p:bldP spid="3789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9415" y="822325"/>
            <a:ext cx="11775440" cy="550291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</a:t>
            </a:r>
            <a:r>
              <a:rPr lang="zh-CN" altLang="en-US" sz="2400" dirty="0"/>
              <a:t> 建立“学生选课”表</a:t>
            </a:r>
            <a:r>
              <a:rPr lang="en-US" altLang="zh-CN" sz="2400" dirty="0"/>
              <a:t>SC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CREATE TABLE SC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(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CHAR(8</a:t>
            </a:r>
            <a:r>
              <a:rPr lang="en-US" altLang="zh-CN" sz="2400" dirty="0"/>
              <a:t>),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CHAR(5),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Grade </a:t>
            </a:r>
            <a:r>
              <a:rPr lang="en-US" altLang="zh-CN" sz="2400" dirty="0"/>
              <a:t>SMALLINT,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/*</a:t>
            </a:r>
            <a:r>
              <a:rPr lang="zh-CN" altLang="en-US" sz="2400" dirty="0"/>
              <a:t>成绩*</a:t>
            </a:r>
            <a:r>
              <a:rPr lang="en-US" altLang="zh-CN" sz="2400" dirty="0"/>
              <a:t>/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Semester CHAR(5</a:t>
            </a:r>
            <a:r>
              <a:rPr lang="en-US" altLang="zh-CN" sz="2400" dirty="0"/>
              <a:t>),           /*</a:t>
            </a:r>
            <a:r>
              <a:rPr lang="zh-CN" altLang="en-US" sz="2400" dirty="0"/>
              <a:t>开课学期*</a:t>
            </a:r>
            <a:r>
              <a:rPr lang="en-US" altLang="zh-CN" sz="2400" dirty="0"/>
              <a:t>/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 smtClean="0"/>
              <a:t>Teachingclass</a:t>
            </a:r>
            <a:r>
              <a:rPr lang="en-US" altLang="zh-CN" sz="2400" dirty="0" smtClean="0"/>
              <a:t> CHAR(8</a:t>
            </a:r>
            <a:r>
              <a:rPr lang="en-US" altLang="zh-CN" sz="2400" dirty="0"/>
              <a:t>),     /*</a:t>
            </a:r>
            <a:r>
              <a:rPr lang="zh-CN" altLang="en-US" sz="2400" dirty="0"/>
              <a:t>学生选修某一门课所在的教学班*</a:t>
            </a:r>
            <a:r>
              <a:rPr lang="en-US" altLang="zh-CN" sz="2400" dirty="0"/>
              <a:t>/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PRIMARY KEY (</a:t>
            </a:r>
            <a:r>
              <a:rPr lang="en-US" altLang="zh-CN" sz="2400" dirty="0" err="1"/>
              <a:t>Sno,Cno</a:t>
            </a:r>
            <a:r>
              <a:rPr lang="en-US" altLang="zh-CN" sz="2400" dirty="0"/>
              <a:t>),    	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/*</a:t>
            </a:r>
            <a:r>
              <a:rPr lang="zh-CN" altLang="en-US" sz="2400" dirty="0"/>
              <a:t>主码由两个属性构成，必须作为表级完整性进行定义*</a:t>
            </a:r>
            <a:r>
              <a:rPr lang="en-US" altLang="zh-CN" sz="2400" dirty="0"/>
              <a:t>/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FOREIGN KEY 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 REFERENCES Student(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),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   /*</a:t>
            </a:r>
            <a:r>
              <a:rPr lang="zh-CN" altLang="en-US" sz="2400" dirty="0"/>
              <a:t>表级完整性约束，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是外码，被参照表是</a:t>
            </a:r>
            <a:r>
              <a:rPr lang="en-US" altLang="zh-CN" sz="2400" dirty="0"/>
              <a:t>Student */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FOREIGN KEY 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 REFERENCES Course(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  /*</a:t>
            </a:r>
            <a:r>
              <a:rPr lang="zh-CN" altLang="en-US" sz="2400" dirty="0"/>
              <a:t>表级完整性约束，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是外码，被参照表是</a:t>
            </a:r>
            <a:r>
              <a:rPr lang="en-US" altLang="zh-CN" sz="2400" dirty="0"/>
              <a:t>Course*/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);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学生选课表</a:t>
            </a:r>
            <a:r>
              <a:rPr lang="en-US" altLang="zh-CN" sz="3600">
                <a:solidFill>
                  <a:schemeClr val="accent6"/>
                </a:solidFill>
              </a:rPr>
              <a:t>SC</a:t>
            </a:r>
            <a:endParaRPr lang="en-US" altLang="zh-CN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45" y="850265"/>
            <a:ext cx="12165330" cy="555561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数据类型</a:t>
            </a:r>
            <a:endParaRPr lang="en-US" altLang="zh-CN" sz="3200"/>
          </a:p>
          <a:p>
            <a:pPr lvl="1" eaLnBrk="1" hangingPunct="1">
              <a:lnSpc>
                <a:spcPct val="140000"/>
              </a:lnSpc>
            </a:pPr>
            <a:r>
              <a:rPr lang="en-US" altLang="zh-CN" sz="3200"/>
              <a:t>SQL</a:t>
            </a:r>
            <a:r>
              <a:rPr lang="zh-CN" altLang="en-US" sz="3200"/>
              <a:t>中域的概念用</a:t>
            </a:r>
            <a:r>
              <a:rPr lang="zh-CN" altLang="en-US" sz="3200">
                <a:solidFill>
                  <a:srgbClr val="FF00FF"/>
                </a:solidFill>
              </a:rPr>
              <a:t>数据类型</a:t>
            </a:r>
            <a:r>
              <a:rPr lang="zh-CN" altLang="en-US" sz="3200"/>
              <a:t>来实现</a:t>
            </a:r>
            <a:endParaRPr lang="zh-CN" altLang="en-US" sz="3200"/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/>
              <a:t>定义表的属性时需要指明其数据类型及长度 </a:t>
            </a:r>
            <a:endParaRPr lang="zh-CN" altLang="en-US" sz="3200"/>
          </a:p>
          <a:p>
            <a:pPr lvl="1" eaLnBrk="1" hangingPunct="1">
              <a:lnSpc>
                <a:spcPct val="140000"/>
              </a:lnSpc>
            </a:pPr>
            <a:r>
              <a:rPr lang="zh-CN" altLang="en-US" sz="3200"/>
              <a:t>选用哪种数据类型 </a:t>
            </a:r>
            <a:endParaRPr lang="zh-CN" altLang="en-US" sz="320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3200"/>
              <a:t>取值范围 </a:t>
            </a:r>
            <a:endParaRPr lang="zh-CN" altLang="en-US" sz="320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3200"/>
              <a:t>要做哪些运算 </a:t>
            </a:r>
            <a:endParaRPr lang="zh-CN" altLang="en-US" sz="32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8513" y="-41275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accent6"/>
                </a:solidFill>
              </a:rPr>
              <a:t>2.</a:t>
            </a:r>
            <a:r>
              <a:rPr lang="zh-CN" altLang="en-US" sz="3600">
                <a:solidFill>
                  <a:schemeClr val="accent6"/>
                </a:solidFill>
              </a:rPr>
              <a:t>数据类型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5440" y="1268414"/>
          <a:ext cx="10225136" cy="4314510"/>
        </p:xfrm>
        <a:graphic>
          <a:graphicData uri="http://schemas.openxmlformats.org/drawingml/2006/table">
            <a:tbl>
              <a:tblPr/>
              <a:tblGrid>
                <a:gridCol w="3717198"/>
                <a:gridCol w="6507938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CHARACTER(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的定长字符串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CHARACTERVARYING(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的变长字符串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字符串大对象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二进制大对象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[-2147483648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2147483647]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短整数（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[-32768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32767]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BIGINT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[-2^63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2^63-1]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数据类型（续）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4124" y="5805493"/>
            <a:ext cx="4818063" cy="4603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9496" y="936625"/>
          <a:ext cx="9649072" cy="5354642"/>
        </p:xfrm>
        <a:graphic>
          <a:graphicData uri="http://schemas.openxmlformats.org/drawingml/2006/table">
            <a:tbl>
              <a:tblPr/>
              <a:tblGrid>
                <a:gridCol w="2689918"/>
                <a:gridCol w="6959154"/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定点数，由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位数字（不包括符号、小数点）组成，小数点后面有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DECIMAL(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DEC(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类似，但数值精度不受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的限制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取决于机器精度的单精度浮点数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取决于机器精度的双精度浮点数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可选精度的浮点数，精度至少为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逻辑布尔量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日期，包含年、月、日，格式为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YYYY-MM-DD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HH:MM:SS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TIMESTAMP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时间戳类型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INTERVAL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时间间隔类型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数据类型（续）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概述（续）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15315" y="814705"/>
            <a:ext cx="11508105" cy="556704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3.1.1  SQL </a:t>
            </a:r>
            <a:r>
              <a:rPr lang="zh-CN" altLang="en-US" sz="3200" dirty="0">
                <a:solidFill>
                  <a:srgbClr val="00B050"/>
                </a:solidFill>
              </a:rPr>
              <a:t>的产生与发展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3200" dirty="0"/>
              <a:t>3.1.2  SQL</a:t>
            </a:r>
            <a:r>
              <a:rPr lang="zh-CN" altLang="en-US" sz="3200" dirty="0"/>
              <a:t>的特点</a:t>
            </a:r>
            <a:endParaRPr lang="zh-CN" altLang="en-US" sz="3200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3200" dirty="0"/>
              <a:t>3.1.3  SQL</a:t>
            </a:r>
            <a:r>
              <a:rPr lang="zh-CN" altLang="en-US" sz="3200" dirty="0"/>
              <a:t>的基本概念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65" y="753110"/>
            <a:ext cx="12151995" cy="550354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3.</a:t>
            </a:r>
            <a:r>
              <a:rPr lang="zh-CN" altLang="en-US" sz="2800" dirty="0"/>
              <a:t>模式与表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每一个基本表都属于某一个模式，一个模式包含多个基本表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定义基本表所属模式</a:t>
            </a:r>
            <a:endParaRPr lang="zh-CN" altLang="en-US" sz="28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方法一：在表名中明显地给出模式名 </a:t>
            </a:r>
            <a:endParaRPr lang="zh-CN" altLang="en-US" sz="2800" dirty="0"/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Create table</a:t>
            </a:r>
            <a:r>
              <a:rPr lang="zh-CN" altLang="en-US" sz="2800" dirty="0"/>
              <a:t>“</a:t>
            </a:r>
            <a:r>
              <a:rPr lang="en-US" altLang="zh-CN" sz="2800" dirty="0"/>
              <a:t>S-C-SC</a:t>
            </a:r>
            <a:r>
              <a:rPr lang="zh-CN" altLang="en-US" sz="2800" dirty="0"/>
              <a:t>”</a:t>
            </a:r>
            <a:r>
              <a:rPr lang="en-US" altLang="zh-CN" sz="2800" dirty="0"/>
              <a:t>.Student</a:t>
            </a:r>
            <a:r>
              <a:rPr lang="zh-CN" altLang="en-US" sz="2800" dirty="0"/>
              <a:t>(</a:t>
            </a:r>
            <a:r>
              <a:rPr lang="en-US" altLang="zh-CN" sz="2800" dirty="0"/>
              <a:t>…</a:t>
            </a:r>
            <a:r>
              <a:rPr lang="zh-CN" altLang="en-US" sz="2800" dirty="0"/>
              <a:t>)</a:t>
            </a:r>
            <a:r>
              <a:rPr lang="en-US" altLang="zh-CN" sz="2800" dirty="0"/>
              <a:t>;  /*Student</a:t>
            </a:r>
            <a:r>
              <a:rPr lang="zh-CN" altLang="en-US" sz="2800" dirty="0"/>
              <a:t>所属的模式是</a:t>
            </a:r>
            <a:r>
              <a:rPr lang="en-US" altLang="zh-CN" sz="2800" dirty="0"/>
              <a:t>S-C-SC*/</a:t>
            </a:r>
            <a:endParaRPr lang="en-US" altLang="zh-CN" sz="2800" dirty="0"/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Create table </a:t>
            </a:r>
            <a:r>
              <a:rPr lang="zh-CN" altLang="en-US" sz="2800" dirty="0"/>
              <a:t>"</a:t>
            </a:r>
            <a:r>
              <a:rPr lang="en-US" altLang="zh-CN" sz="2800" dirty="0"/>
              <a:t>S-C-SC</a:t>
            </a:r>
            <a:r>
              <a:rPr lang="zh-CN" altLang="en-US" sz="2800" dirty="0"/>
              <a:t>"</a:t>
            </a:r>
            <a:r>
              <a:rPr lang="en-US" altLang="zh-CN" sz="2800" dirty="0"/>
              <a:t>.Course</a:t>
            </a:r>
            <a:r>
              <a:rPr lang="zh-CN" altLang="en-US" sz="2800" dirty="0"/>
              <a:t>(</a:t>
            </a:r>
            <a:r>
              <a:rPr lang="en-US" altLang="zh-CN" sz="2800" dirty="0"/>
              <a:t>…</a:t>
            </a:r>
            <a:r>
              <a:rPr lang="zh-CN" altLang="en-US" sz="2800" dirty="0"/>
              <a:t>)</a:t>
            </a:r>
            <a:r>
              <a:rPr lang="en-US" altLang="zh-CN" sz="2800" dirty="0"/>
              <a:t>;      /*Course</a:t>
            </a:r>
            <a:r>
              <a:rPr lang="zh-CN" altLang="en-US" sz="2800" dirty="0"/>
              <a:t>所属的模式是</a:t>
            </a:r>
            <a:r>
              <a:rPr lang="en-US" altLang="zh-CN" sz="2800" dirty="0"/>
              <a:t>S-C-SC*/</a:t>
            </a:r>
            <a:endParaRPr lang="en-US" altLang="zh-CN" sz="2800" dirty="0"/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Create table </a:t>
            </a:r>
            <a:r>
              <a:rPr lang="zh-CN" altLang="en-US" sz="2800" dirty="0"/>
              <a:t>"</a:t>
            </a:r>
            <a:r>
              <a:rPr lang="en-US" altLang="zh-CN" sz="2800" dirty="0"/>
              <a:t>S-C-SC</a:t>
            </a:r>
            <a:r>
              <a:rPr lang="zh-CN" altLang="en-US" sz="2800" dirty="0"/>
              <a:t>"</a:t>
            </a:r>
            <a:r>
              <a:rPr lang="en-US" altLang="zh-CN" sz="2800" dirty="0"/>
              <a:t>.SC</a:t>
            </a:r>
            <a:r>
              <a:rPr lang="zh-CN" altLang="en-US" sz="2800" dirty="0"/>
              <a:t>(</a:t>
            </a:r>
            <a:r>
              <a:rPr lang="en-US" altLang="zh-CN" sz="2800" dirty="0"/>
              <a:t>…</a:t>
            </a:r>
            <a:r>
              <a:rPr lang="zh-CN" altLang="en-US" sz="2800" dirty="0"/>
              <a:t>)</a:t>
            </a:r>
            <a:r>
              <a:rPr lang="en-US" altLang="zh-CN" sz="2800" dirty="0"/>
              <a:t>;             /*SC</a:t>
            </a:r>
            <a:r>
              <a:rPr lang="zh-CN" altLang="en-US" sz="2800" dirty="0"/>
              <a:t>所属的模式是</a:t>
            </a:r>
            <a:r>
              <a:rPr lang="en-US" altLang="zh-CN" sz="2800" dirty="0"/>
              <a:t>S-C-SC*/</a:t>
            </a:r>
            <a:endParaRPr lang="en-US" altLang="zh-CN" sz="28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方法二：在创建模式语句中同时创建表 </a:t>
            </a:r>
            <a:endParaRPr lang="zh-CN" altLang="en-US" sz="28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方法三：设置所属的模式 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solidFill>
                  <a:schemeClr val="accent6"/>
                </a:solidFill>
              </a:rPr>
              <a:t>3.</a:t>
            </a:r>
            <a:r>
              <a:rPr lang="zh-CN" altLang="en-US" sz="3600" kern="0" dirty="0">
                <a:solidFill>
                  <a:schemeClr val="accent6"/>
                </a:solidFill>
              </a:rPr>
              <a:t>模式与表</a:t>
            </a:r>
            <a:endParaRPr lang="zh-CN" altLang="en-US" sz="3600" kern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355" y="891540"/>
            <a:ext cx="11932920" cy="54432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创建基本表（其他数据库对象）时，若没有指定模式，系统根据</a:t>
            </a:r>
            <a:r>
              <a:rPr lang="zh-CN" altLang="en-US" sz="3200" dirty="0">
                <a:solidFill>
                  <a:srgbClr val="FF00FF"/>
                </a:solidFill>
              </a:rPr>
              <a:t>搜索路径</a:t>
            </a:r>
            <a:r>
              <a:rPr lang="zh-CN" altLang="en-US" sz="3200" dirty="0"/>
              <a:t>来确定该对象所属的模式 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关系数据库管理系统会使用模式列表中</a:t>
            </a:r>
            <a:r>
              <a:rPr lang="zh-CN" altLang="en-US" sz="3200" dirty="0">
                <a:solidFill>
                  <a:srgbClr val="FF00FF"/>
                </a:solidFill>
              </a:rPr>
              <a:t>第一个存在的模式</a:t>
            </a:r>
            <a:r>
              <a:rPr lang="zh-CN" altLang="en-US" sz="3200" dirty="0"/>
              <a:t>作为数据库对象的模式名 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若搜索路径中的模式名都不存在，系统将给出错误 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显示当前的搜索路径： </a:t>
            </a:r>
            <a:r>
              <a:rPr lang="en-US" altLang="zh-CN" sz="3200" dirty="0"/>
              <a:t>SHOW SEARCH_PATH; </a:t>
            </a:r>
            <a:endParaRPr lang="en-US" altLang="zh-CN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搜索路径的当前默认值是：</a:t>
            </a:r>
            <a:r>
              <a:rPr lang="en-US" altLang="zh-CN" sz="3200" dirty="0"/>
              <a:t>$user</a:t>
            </a:r>
            <a:r>
              <a:rPr lang="zh-CN" altLang="en-US" sz="3200" dirty="0"/>
              <a:t>， </a:t>
            </a:r>
            <a:r>
              <a:rPr lang="en-US" altLang="zh-CN" sz="3200" dirty="0"/>
              <a:t>PUBLIC </a:t>
            </a:r>
            <a:endParaRPr lang="en-US" altLang="zh-CN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模式与表（续）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" y="886460"/>
            <a:ext cx="11950065" cy="5499100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sz="3200" dirty="0"/>
              <a:t>数据库管理员用户可以设置搜索路径，然后定义基本表 </a:t>
            </a:r>
            <a:endParaRPr lang="zh-CN" altLang="en-US" sz="32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F00FF"/>
                </a:solidFill>
              </a:rPr>
              <a:t>SET SEARCH_PATH TO </a:t>
            </a:r>
            <a:r>
              <a:rPr lang="en-US" altLang="zh-CN" sz="3200" dirty="0"/>
              <a:t>"S-C-SC", PUBLIC</a:t>
            </a:r>
            <a:r>
              <a:rPr lang="zh-CN" altLang="en-US" sz="3200" dirty="0"/>
              <a:t>;</a:t>
            </a:r>
            <a:endParaRPr lang="en-US" altLang="zh-CN" sz="32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zh-CN" sz="3200" dirty="0"/>
              <a:t>定义基本表：</a:t>
            </a:r>
            <a:endParaRPr lang="zh-CN" altLang="en-US" sz="3200" dirty="0"/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    </a:t>
            </a:r>
            <a:r>
              <a:rPr lang="en-US" altLang="zh-CN" sz="3200" dirty="0"/>
              <a:t>Create table Student</a:t>
            </a:r>
            <a:r>
              <a:rPr lang="zh-CN" altLang="en-US" sz="3200" dirty="0"/>
              <a:t>(</a:t>
            </a:r>
            <a:r>
              <a:rPr lang="en-US" altLang="zh-CN" sz="3200" dirty="0"/>
              <a:t>......</a:t>
            </a:r>
            <a:r>
              <a:rPr lang="zh-CN" altLang="en-US" sz="3200" dirty="0"/>
              <a:t>)</a:t>
            </a:r>
            <a:r>
              <a:rPr lang="en-US" altLang="zh-CN" sz="3200" dirty="0"/>
              <a:t>;   </a:t>
            </a:r>
            <a:endParaRPr lang="en-US" altLang="zh-CN" sz="3200" dirty="0"/>
          </a:p>
          <a:p>
            <a:pPr lvl="2" eaLnBrk="1" hangingPunct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建立</a:t>
            </a:r>
            <a:r>
              <a:rPr lang="en-US" altLang="zh-CN" sz="3200" dirty="0"/>
              <a:t>S-C-</a:t>
            </a:r>
            <a:r>
              <a:rPr lang="en-US" altLang="zh-CN" sz="3200" dirty="0" err="1"/>
              <a:t>SC.Student</a:t>
            </a:r>
            <a:r>
              <a:rPr lang="zh-CN" altLang="en-US" sz="3200" dirty="0"/>
              <a:t>基本表</a:t>
            </a:r>
            <a:endParaRPr lang="zh-CN" altLang="en-US" sz="3200" dirty="0"/>
          </a:p>
          <a:p>
            <a:pPr lvl="2" eaLnBrk="1" hangingPunct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关系数据库管理系统发现搜索路径中第一个模式名</a:t>
            </a:r>
            <a:r>
              <a:rPr lang="en-US" altLang="zh-CN" sz="3200" dirty="0"/>
              <a:t>S-C-SC </a:t>
            </a:r>
            <a:r>
              <a:rPr lang="zh-CN" altLang="en-US" sz="3200" dirty="0"/>
              <a:t>，就把该模式作为基本表</a:t>
            </a:r>
            <a:r>
              <a:rPr lang="en-US" altLang="zh-CN" sz="3200" dirty="0"/>
              <a:t>Student</a:t>
            </a:r>
            <a:r>
              <a:rPr lang="zh-CN" altLang="en-US" sz="3200" dirty="0"/>
              <a:t>所属的模式</a:t>
            </a:r>
            <a:endParaRPr lang="zh-CN" alt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模式与表（续）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295" y="889635"/>
            <a:ext cx="11805920" cy="55067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ALTER TABLE &lt;</a:t>
            </a:r>
            <a:r>
              <a:rPr lang="zh-CN" altLang="en-US" sz="2800"/>
              <a:t>表名</a:t>
            </a:r>
            <a:r>
              <a:rPr lang="en-US" altLang="zh-CN" sz="2800"/>
              <a:t>&gt;</a:t>
            </a:r>
            <a:endParaRPr lang="en-US" altLang="zh-CN" sz="2800"/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800"/>
              <a:t>[ ADD[COLUMN] &lt;</a:t>
            </a:r>
            <a:r>
              <a:rPr lang="zh-CN" altLang="en-US" sz="2800"/>
              <a:t>新列名</a:t>
            </a:r>
            <a:r>
              <a:rPr lang="en-US" altLang="zh-CN" sz="2800"/>
              <a:t>&gt; &lt;</a:t>
            </a:r>
            <a:r>
              <a:rPr lang="zh-CN" altLang="en-US" sz="2800"/>
              <a:t>数据类型</a:t>
            </a:r>
            <a:r>
              <a:rPr lang="en-US" altLang="zh-CN" sz="2800"/>
              <a:t>&gt; [ </a:t>
            </a:r>
            <a:r>
              <a:rPr lang="zh-CN" altLang="en-US" sz="2800"/>
              <a:t>完整性约束 </a:t>
            </a:r>
            <a:r>
              <a:rPr lang="en-US" altLang="zh-CN" sz="2800"/>
              <a:t>] ]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[ ADD &lt;</a:t>
            </a:r>
            <a:r>
              <a:rPr lang="zh-CN" altLang="en-US" sz="2800"/>
              <a:t>表级完整性约束</a:t>
            </a:r>
            <a:r>
              <a:rPr lang="en-US" altLang="zh-CN" sz="2800"/>
              <a:t>&gt;]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[ DROP [ COLUMN ] &lt;</a:t>
            </a:r>
            <a:r>
              <a:rPr lang="zh-CN" altLang="en-US" sz="2800"/>
              <a:t>列名</a:t>
            </a:r>
            <a:r>
              <a:rPr lang="en-US" altLang="zh-CN" sz="2800"/>
              <a:t>&gt; [CASCADE| RESTRICT] ]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[ DROP CONSTRAINT&lt;</a:t>
            </a:r>
            <a:r>
              <a:rPr lang="zh-CN" altLang="en-US" sz="2800"/>
              <a:t>完整性约束名</a:t>
            </a:r>
            <a:r>
              <a:rPr lang="en-US" altLang="zh-CN" sz="2800"/>
              <a:t>&gt;[ RESTRICT | CASCADE ] ]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[ RENAME COLUMN &lt;</a:t>
            </a:r>
            <a:r>
              <a:rPr lang="zh-CN" altLang="zh-CN" sz="2800"/>
              <a:t>列名</a:t>
            </a:r>
            <a:r>
              <a:rPr lang="en-US" altLang="zh-CN" sz="2800"/>
              <a:t>&gt; TO &lt;</a:t>
            </a:r>
            <a:r>
              <a:rPr lang="zh-CN" altLang="zh-CN" sz="2800"/>
              <a:t>新列名</a:t>
            </a:r>
            <a:r>
              <a:rPr lang="en-US" altLang="zh-CN" sz="2800"/>
              <a:t>&gt; ]</a:t>
            </a:r>
            <a:endParaRPr lang="zh-CN" altLang="zh-CN" sz="2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[ ALTER COLUMN &lt;</a:t>
            </a:r>
            <a:r>
              <a:rPr lang="zh-CN" altLang="zh-CN" sz="2800"/>
              <a:t>列名</a:t>
            </a:r>
            <a:r>
              <a:rPr lang="en-US" altLang="zh-CN" sz="2800"/>
              <a:t>&gt; TYPE &lt;</a:t>
            </a:r>
            <a:r>
              <a:rPr lang="zh-CN" altLang="zh-CN" sz="2800"/>
              <a:t>数据类型</a:t>
            </a:r>
            <a:r>
              <a:rPr lang="en-US" altLang="zh-CN" sz="2800"/>
              <a:t>&gt; ];</a:t>
            </a:r>
            <a:endParaRPr lang="zh-CN" altLang="zh-CN" sz="28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solidFill>
                  <a:schemeClr val="accent6"/>
                </a:solidFill>
              </a:rPr>
              <a:t>4.</a:t>
            </a:r>
            <a:r>
              <a:rPr lang="zh-CN" altLang="en-US" sz="3600" kern="0" dirty="0">
                <a:solidFill>
                  <a:schemeClr val="accent6"/>
                </a:solidFill>
              </a:rPr>
              <a:t>修改基本表</a:t>
            </a:r>
            <a:endParaRPr lang="zh-CN" altLang="en-US" sz="3600" kern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4925" y="888365"/>
            <a:ext cx="11943080" cy="549529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r>
              <a:rPr lang="zh-CN" altLang="en-US" dirty="0"/>
              <a:t>是要修改的基本表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FF"/>
                </a:solidFill>
              </a:rPr>
              <a:t>ADD</a:t>
            </a:r>
            <a:r>
              <a:rPr lang="zh-CN" altLang="en-US" dirty="0"/>
              <a:t>子句用于增加新列、新的列级完整性约束和新的表级完整性约束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FF"/>
                </a:solidFill>
              </a:rPr>
              <a:t>DROP COLUMN</a:t>
            </a:r>
            <a:r>
              <a:rPr lang="zh-CN" altLang="en-US" dirty="0"/>
              <a:t>子句用于删除表中的列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如果指定了</a:t>
            </a:r>
            <a:r>
              <a:rPr lang="en-US" altLang="zh-CN" dirty="0"/>
              <a:t>CASCADE</a:t>
            </a:r>
            <a:r>
              <a:rPr lang="zh-CN" altLang="en-US" dirty="0"/>
              <a:t>短语，则自动删除引用了该列的其他对象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如果指定了</a:t>
            </a:r>
            <a:r>
              <a:rPr lang="en-US" altLang="zh-CN" dirty="0"/>
              <a:t>RESTRICT</a:t>
            </a:r>
            <a:r>
              <a:rPr lang="zh-CN" altLang="en-US" dirty="0"/>
              <a:t>短语，则如果该列被其他对象引用，关系数据库管理系统将拒绝删除该列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FF"/>
                </a:solidFill>
              </a:rPr>
              <a:t>DROP CONSTRAINT</a:t>
            </a:r>
            <a:r>
              <a:rPr lang="zh-CN" altLang="en-US" dirty="0"/>
              <a:t>子句用于删除指定的完整性约束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FF"/>
                </a:solidFill>
              </a:rPr>
              <a:t>RENAME COLUMN</a:t>
            </a:r>
            <a:r>
              <a:rPr lang="zh-CN" altLang="zh-CN" dirty="0"/>
              <a:t>子句用于修改列名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FF"/>
                </a:solidFill>
              </a:rPr>
              <a:t>ALTER COLUMN</a:t>
            </a:r>
            <a:r>
              <a:rPr lang="zh-CN" altLang="en-US" dirty="0"/>
              <a:t>子句用于修改列的数据类型</a:t>
            </a:r>
            <a:endParaRPr lang="zh-CN" altLang="en-US" sz="1600" b="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9710" y="864235"/>
            <a:ext cx="11610975" cy="5536565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例</a:t>
            </a:r>
            <a:r>
              <a:rPr lang="en-US" altLang="zh-CN" sz="3200" dirty="0"/>
              <a:t>3.8]</a:t>
            </a:r>
            <a:r>
              <a:rPr lang="zh-CN" altLang="en-US" sz="3200" dirty="0"/>
              <a:t> 向</a:t>
            </a:r>
            <a:r>
              <a:rPr lang="en-US" altLang="zh-CN" sz="3200" dirty="0"/>
              <a:t>Student</a:t>
            </a:r>
            <a:r>
              <a:rPr lang="zh-CN" altLang="en-US" sz="3200" dirty="0"/>
              <a:t>表增加“邮箱地址”列</a:t>
            </a:r>
            <a:r>
              <a:rPr lang="en-US" altLang="zh-CN" sz="3200" dirty="0" err="1"/>
              <a:t>Semail</a:t>
            </a:r>
            <a:r>
              <a:rPr lang="zh-CN" altLang="en-US" sz="3200" dirty="0"/>
              <a:t>，其数据类型为字符型</a:t>
            </a:r>
            <a:endParaRPr lang="zh-CN" altLang="en-US" sz="32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/>
              <a:t>		ALTER TABLE Student ADD </a:t>
            </a:r>
            <a:r>
              <a:rPr lang="en-US" altLang="zh-CN" sz="3200" dirty="0" err="1"/>
              <a:t>Semail</a:t>
            </a:r>
            <a:r>
              <a:rPr lang="en-US" altLang="zh-CN" sz="3200" dirty="0"/>
              <a:t> VARCHAR(30);</a:t>
            </a:r>
            <a:endParaRPr lang="en-US" altLang="zh-CN" sz="32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/>
              <a:t>         不论基本表中原来是否已有数据，新增加的列一律为空值</a:t>
            </a:r>
            <a:endParaRPr lang="zh-CN" alt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" y="921385"/>
            <a:ext cx="11809095" cy="547179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3.9]</a:t>
            </a:r>
            <a:r>
              <a:rPr lang="zh-CN" altLang="en-US" dirty="0"/>
              <a:t> 将</a:t>
            </a:r>
            <a:r>
              <a:rPr lang="en-US" altLang="zh-CN" dirty="0"/>
              <a:t>Student</a:t>
            </a:r>
            <a:r>
              <a:rPr lang="zh-CN" altLang="en-US" dirty="0"/>
              <a:t>表中出生日期</a:t>
            </a:r>
            <a:r>
              <a:rPr lang="en-US" altLang="zh-CN" dirty="0" err="1"/>
              <a:t>Sbirthdate</a:t>
            </a:r>
            <a:r>
              <a:rPr lang="zh-CN" altLang="en-US" dirty="0"/>
              <a:t>的数据类型由</a:t>
            </a:r>
            <a:r>
              <a:rPr lang="en-US" altLang="zh-CN" dirty="0"/>
              <a:t>DATE</a:t>
            </a:r>
            <a:r>
              <a:rPr lang="zh-CN" altLang="en-US" dirty="0"/>
              <a:t>型改为字符型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ALTER TABLE Student ALTER COLUMN </a:t>
            </a:r>
            <a:r>
              <a:rPr lang="en-US" altLang="zh-CN" dirty="0" err="1"/>
              <a:t>Sbirthdate</a:t>
            </a:r>
            <a:r>
              <a:rPr lang="en-US" altLang="zh-CN" dirty="0"/>
              <a:t> TYPE VARCHAR(20);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		</a:t>
            </a:r>
            <a:r>
              <a:rPr lang="en-US" altLang="zh-CN" sz="2000" dirty="0"/>
              <a:t>/*</a:t>
            </a:r>
            <a:r>
              <a:rPr lang="zh-CN" altLang="en-US" sz="2000" dirty="0"/>
              <a:t>注意，</a:t>
            </a:r>
            <a:r>
              <a:rPr lang="en-US" altLang="zh-CN" sz="2000" dirty="0"/>
              <a:t>DATE</a:t>
            </a:r>
            <a:r>
              <a:rPr lang="zh-CN" altLang="en-US" sz="2000" dirty="0"/>
              <a:t>类型占用</a:t>
            </a:r>
            <a:r>
              <a:rPr lang="en-US" altLang="zh-CN" sz="2000" dirty="0"/>
              <a:t>19</a:t>
            </a:r>
            <a:r>
              <a:rPr lang="zh-CN" altLang="en-US" sz="2000" dirty="0"/>
              <a:t>字节，所以修改为</a:t>
            </a:r>
            <a:r>
              <a:rPr lang="en-US" altLang="zh-CN" sz="2000" dirty="0"/>
              <a:t>VARCHAR</a:t>
            </a:r>
            <a:r>
              <a:rPr lang="zh-CN" altLang="en-US" sz="2000" dirty="0"/>
              <a:t>时长度要大于等于</a:t>
            </a:r>
            <a:r>
              <a:rPr lang="en-US" altLang="zh-CN" sz="2000" dirty="0"/>
              <a:t>19*/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3.10]</a:t>
            </a:r>
            <a:r>
              <a:rPr lang="zh-CN" altLang="en-US" dirty="0"/>
              <a:t> 增加课程名称必须取唯一值的约束条件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		</a:t>
            </a:r>
            <a:r>
              <a:rPr lang="en-US" altLang="zh-CN" dirty="0"/>
              <a:t>ALTER TABLE Course ADD UNIQUE</a:t>
            </a:r>
            <a:r>
              <a:rPr lang="zh-CN" altLang="en-US" dirty="0"/>
              <a:t>(</a:t>
            </a:r>
            <a:r>
              <a:rPr lang="en-US" altLang="zh-CN" dirty="0" err="1"/>
              <a:t>Cname</a:t>
            </a:r>
            <a:r>
              <a:rPr lang="zh-CN" altLang="en-US" dirty="0"/>
              <a:t>)</a:t>
            </a:r>
            <a:r>
              <a:rPr lang="en-US" altLang="zh-CN" dirty="0"/>
              <a:t>; 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150" y="874395"/>
            <a:ext cx="11631930" cy="554418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DROP TABLE &lt;</a:t>
            </a:r>
            <a:r>
              <a:rPr lang="zh-CN" altLang="en-US" sz="3200" dirty="0"/>
              <a:t>表名</a:t>
            </a:r>
            <a:r>
              <a:rPr lang="en-US" altLang="zh-CN" sz="3200" dirty="0"/>
              <a:t>&gt;</a:t>
            </a:r>
            <a:r>
              <a:rPr lang="zh-CN" altLang="en-US" sz="3200" dirty="0"/>
              <a:t>［</a:t>
            </a:r>
            <a:r>
              <a:rPr lang="en-US" altLang="zh-CN" sz="3200" dirty="0"/>
              <a:t>RESTRICT| CASCADE</a:t>
            </a:r>
            <a:r>
              <a:rPr lang="zh-CN" altLang="en-US" sz="3200" dirty="0"/>
              <a:t>］</a:t>
            </a:r>
            <a:r>
              <a:rPr lang="en-US" altLang="zh-CN" sz="3200" dirty="0"/>
              <a:t>;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dirty="0"/>
              <a:t>RESTRICT</a:t>
            </a:r>
            <a:r>
              <a:rPr lang="zh-CN" altLang="en-US" sz="3200" dirty="0"/>
              <a:t>：删除表是有限制的</a:t>
            </a:r>
            <a:endParaRPr lang="zh-CN" altLang="en-US" sz="32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欲删除的基本表不能被其他表的约束所引用</a:t>
            </a:r>
            <a:endParaRPr lang="zh-CN" altLang="en-US" sz="32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如果存在依赖该表的对象，则此表不能被删除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3200" dirty="0"/>
              <a:t>CASCADE</a:t>
            </a:r>
            <a:r>
              <a:rPr lang="zh-CN" altLang="en-US" sz="3200" dirty="0"/>
              <a:t>：删除该表没有限制</a:t>
            </a:r>
            <a:endParaRPr lang="zh-CN" altLang="en-US" sz="3200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/>
              <a:t>在删除基本表的同时，相关的依赖对象一起删除 </a:t>
            </a:r>
            <a:endParaRPr lang="zh-CN" altLang="en-US" sz="3200" dirty="0"/>
          </a:p>
        </p:txBody>
      </p:sp>
      <p:sp>
        <p:nvSpPr>
          <p:cNvPr id="51203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accent6"/>
                </a:solidFill>
              </a:rPr>
              <a:t>5.</a:t>
            </a:r>
            <a:r>
              <a:rPr lang="zh-CN" altLang="en-US" sz="3600">
                <a:solidFill>
                  <a:schemeClr val="accent6"/>
                </a:solidFill>
              </a:rPr>
              <a:t>删除基本表</a:t>
            </a:r>
            <a:r>
              <a:rPr lang="en-US" altLang="zh-CN" sz="3600">
                <a:solidFill>
                  <a:schemeClr val="accent6"/>
                </a:solidFill>
              </a:rPr>
              <a:t>	</a:t>
            </a:r>
            <a:endParaRPr lang="en-US" altLang="zh-CN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9710" y="1000760"/>
            <a:ext cx="11626215" cy="5546725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    [</a:t>
            </a:r>
            <a:r>
              <a:rPr lang="zh-CN" altLang="en-US" sz="3200" dirty="0"/>
              <a:t>例</a:t>
            </a:r>
            <a:r>
              <a:rPr lang="en-US" altLang="zh-CN" sz="3200" dirty="0"/>
              <a:t>3.11] </a:t>
            </a:r>
            <a:r>
              <a:rPr lang="zh-CN" altLang="en-US" sz="3200" dirty="0"/>
              <a:t>删除</a:t>
            </a:r>
            <a:r>
              <a:rPr lang="en-US" altLang="zh-CN" sz="3200" dirty="0"/>
              <a:t>Student</a:t>
            </a:r>
            <a:r>
              <a:rPr lang="zh-CN" altLang="en-US" sz="3200" dirty="0"/>
              <a:t>表</a:t>
            </a:r>
            <a:r>
              <a:rPr lang="zh-CN" altLang="zh-CN" sz="3200" dirty="0"/>
              <a:t>，选择</a:t>
            </a:r>
            <a:r>
              <a:rPr lang="en-US" altLang="zh-CN" sz="3200" dirty="0"/>
              <a:t>CASCADE</a:t>
            </a:r>
            <a:endParaRPr lang="zh-CN" altLang="en-US" sz="3200" dirty="0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200" dirty="0"/>
              <a:t>     </a:t>
            </a:r>
            <a:r>
              <a:rPr lang="en-US" altLang="zh-CN" sz="3200" dirty="0"/>
              <a:t>DROP TABLE  Student  CASCADE;</a:t>
            </a:r>
            <a:endParaRPr lang="en-US" altLang="zh-CN" sz="3200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sz="3200" dirty="0"/>
              <a:t>基本表定义被删除，数据被删除</a:t>
            </a:r>
            <a:endParaRPr lang="zh-CN" altLang="en-US" sz="3200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sz="3200" dirty="0"/>
              <a:t>表上建立的索引、视图、触发器等一般也将被删除 </a:t>
            </a:r>
            <a:endParaRPr lang="zh-CN" alt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删除基本表（续）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0" y="887095"/>
            <a:ext cx="11941175" cy="54895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zh-CN" sz="2400" dirty="0"/>
              <a:t>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表，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时表不能删除;选择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CREATE VIEW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     /* Student</a:t>
            </a:r>
            <a:r>
              <a:rPr lang="zh-CN" altLang="en-US" sz="2400" dirty="0"/>
              <a:t>表上建立计算机科学与技术专业学生视图*</a:t>
            </a:r>
            <a:r>
              <a:rPr lang="en-US" altLang="zh-CN" sz="2400" dirty="0"/>
              <a:t>/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AS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SELECT </a:t>
            </a:r>
            <a:r>
              <a:rPr lang="en-US" altLang="zh-CN" sz="2400" dirty="0" err="1"/>
              <a:t>Sno,Sname,Ssex,Sbirthdate,Smajor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FROM Student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WHERE </a:t>
            </a:r>
            <a:r>
              <a:rPr lang="en-US" altLang="zh-CN" sz="2400" dirty="0" err="1"/>
              <a:t>Smajor</a:t>
            </a:r>
            <a:r>
              <a:rPr lang="en-US" altLang="zh-CN" sz="2400" dirty="0"/>
              <a:t>='</a:t>
            </a:r>
            <a:r>
              <a:rPr lang="zh-CN" altLang="en-US" sz="2400" dirty="0"/>
              <a:t>计算机科学与技术</a:t>
            </a:r>
            <a:r>
              <a:rPr lang="en-US" altLang="zh-CN" sz="2400" dirty="0"/>
              <a:t>’;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DROP TABLE Student RESTRICT;            	/*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表*</a:t>
            </a:r>
            <a:r>
              <a:rPr lang="en-US" altLang="zh-CN" sz="2400" dirty="0"/>
              <a:t>/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--ERROR: cannot drop table Student because other objects depend on it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/*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系统返回错误信息，存在依赖该表的对象，此表不能被删除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删除基本表（续）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olidFill>
                  <a:schemeClr val="accent6"/>
                </a:solidFill>
              </a:rPr>
              <a:t>3.1.1 SQL</a:t>
            </a:r>
            <a:r>
              <a:rPr lang="zh-CN" altLang="en-US" sz="3600">
                <a:solidFill>
                  <a:schemeClr val="accent6"/>
                </a:solidFill>
              </a:rPr>
              <a:t>的产生与发展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6240" y="1308100"/>
          <a:ext cx="11101705" cy="3794125"/>
        </p:xfrm>
        <a:graphic>
          <a:graphicData uri="http://schemas.openxmlformats.org/drawingml/2006/table">
            <a:tbl>
              <a:tblPr/>
              <a:tblGrid>
                <a:gridCol w="2796540"/>
                <a:gridCol w="1911985"/>
                <a:gridCol w="1598295"/>
                <a:gridCol w="1799590"/>
                <a:gridCol w="1497965"/>
                <a:gridCol w="1497330"/>
              </a:tblGrid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篇幅（约）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3 600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89(FIPS 127-1)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3 777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2011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3817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99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3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4035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03930" y="5445760"/>
            <a:ext cx="4813300" cy="66167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50"/>
              </a:lnSpc>
              <a:spcBef>
                <a:spcPts val="400"/>
              </a:spcBef>
              <a:spcAft>
                <a:spcPts val="300"/>
              </a:spcAft>
            </a:pPr>
            <a:endParaRPr lang="zh-CN" altLang="zh-CN" sz="2400" b="1"/>
          </a:p>
          <a:p>
            <a:pPr algn="ctr">
              <a:lnSpc>
                <a:spcPts val="1550"/>
              </a:lnSpc>
              <a:spcBef>
                <a:spcPts val="400"/>
              </a:spcBef>
              <a:spcAft>
                <a:spcPts val="300"/>
              </a:spcAft>
            </a:pPr>
            <a:r>
              <a:rPr lang="zh-CN" altLang="zh-CN" sz="2400" b="1"/>
              <a:t>表</a:t>
            </a:r>
            <a:r>
              <a:rPr lang="en-US" altLang="zh-CN" sz="2400" b="1"/>
              <a:t>3.1  SQL</a:t>
            </a:r>
            <a:r>
              <a:rPr lang="zh-CN" altLang="zh-CN" sz="2400" b="1"/>
              <a:t>标准的发展过程</a:t>
            </a:r>
            <a:endParaRPr lang="zh-CN" altLang="zh-CN" sz="24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" y="852170"/>
            <a:ext cx="12115165" cy="55073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3.12</a:t>
            </a:r>
            <a:r>
              <a:rPr lang="zh-CN" altLang="en-US" dirty="0"/>
              <a:t>续</a:t>
            </a:r>
            <a:r>
              <a:rPr lang="en-US" altLang="zh-CN" dirty="0"/>
              <a:t>]</a:t>
            </a:r>
            <a:r>
              <a:rPr lang="zh-CN" altLang="en-US" dirty="0"/>
              <a:t> 选择</a:t>
            </a:r>
            <a:r>
              <a:rPr lang="en-US" altLang="zh-CN" dirty="0"/>
              <a:t>CASCADE</a:t>
            </a:r>
            <a:r>
              <a:rPr lang="zh-CN" altLang="en-US" dirty="0"/>
              <a:t>时可以删除表，视图也自动被删除 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DROP TABLE Student CASCADE;          	  	/*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表*</a:t>
            </a:r>
            <a:r>
              <a:rPr lang="en-US" altLang="zh-CN" dirty="0"/>
              <a:t>/</a:t>
            </a:r>
            <a:endParaRPr lang="en-US" altLang="zh-CN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--NOTICE: drop cascades to view </a:t>
            </a:r>
            <a:r>
              <a:rPr lang="en-US" altLang="zh-CN" dirty="0" err="1"/>
              <a:t>CS_Student</a:t>
            </a:r>
            <a:r>
              <a:rPr lang="en-US" altLang="zh-CN" dirty="0"/>
              <a:t>	</a:t>
            </a:r>
            <a:endParaRPr lang="en-US" altLang="zh-CN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       			      /*</a:t>
            </a:r>
            <a:r>
              <a:rPr lang="zh-CN" altLang="en-US" dirty="0"/>
              <a:t>系统返回提示，此表上的视图也被删除*</a:t>
            </a:r>
            <a:r>
              <a:rPr lang="en-US" altLang="zh-CN" dirty="0"/>
              <a:t>/</a:t>
            </a:r>
            <a:endParaRPr lang="en-US" altLang="zh-CN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CS_Student</a:t>
            </a:r>
            <a:r>
              <a:rPr lang="en-US" altLang="zh-CN" dirty="0"/>
              <a:t>;                     /* </a:t>
            </a:r>
            <a:r>
              <a:rPr lang="en-US" altLang="zh-CN" dirty="0" err="1"/>
              <a:t>CS_Student</a:t>
            </a:r>
            <a:r>
              <a:rPr lang="zh-CN" altLang="en-US" dirty="0"/>
              <a:t>视图不存在*</a:t>
            </a:r>
            <a:r>
              <a:rPr lang="en-US" altLang="zh-CN" dirty="0"/>
              <a:t>/</a:t>
            </a:r>
            <a:endParaRPr lang="en-US" altLang="zh-CN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--ERROR: relation " </a:t>
            </a:r>
            <a:r>
              <a:rPr lang="en-US" altLang="zh-CN" dirty="0" err="1"/>
              <a:t>CS_Student</a:t>
            </a:r>
            <a:r>
              <a:rPr lang="en-US" altLang="zh-CN" dirty="0"/>
              <a:t> " does not exist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删除基本表（续）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3552" y="1124744"/>
            <a:ext cx="8424936" cy="25953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不同产品</a:t>
            </a: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DROP TABLE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处理策略比较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accent6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accent6"/>
                </a:solidFill>
              </a:rPr>
              <a:t>3.2</a:t>
            </a:r>
            <a:r>
              <a:rPr lang="en-US" altLang="zh-CN" sz="3600" b="1">
                <a:solidFill>
                  <a:schemeClr val="accent6"/>
                </a:solidFill>
                <a:latin typeface="宋体" panose="02010600030101010101" pitchFamily="2" charset="-122"/>
              </a:rPr>
              <a:t> </a:t>
            </a:r>
            <a:endParaRPr lang="en-US" altLang="zh-CN" sz="3600" b="1">
              <a:solidFill>
                <a:schemeClr val="accent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35842"/>
          <p:cNvSpPr>
            <a:spLocks noGrp="1"/>
          </p:cNvSpPr>
          <p:nvPr>
            <p:ph idx="1"/>
          </p:nvPr>
        </p:nvSpPr>
        <p:spPr>
          <a:xfrm>
            <a:off x="1590675" y="982345"/>
            <a:ext cx="8610600" cy="3165475"/>
          </a:xfrm>
        </p:spPr>
        <p:txBody>
          <a:bodyPr anchor="t" anchorCtr="0"/>
          <a:p>
            <a:pPr marL="0" indent="621030" algn="just">
              <a:spcBef>
                <a:spcPts val="600"/>
              </a:spcBef>
              <a:buNone/>
            </a:pPr>
            <a:r>
              <a:rPr lang="zh-CN" dirty="0">
                <a:solidFill>
                  <a:srgbClr val="800000"/>
                </a:solidFill>
                <a:latin typeface="宋体" panose="02010600030101010101" pitchFamily="2" charset="-122"/>
              </a:rPr>
              <a:t>修改表的结构</a:t>
            </a:r>
            <a:endParaRPr lang="zh-CN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1）在一个表中增加一个新列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在一表中增加一个新列的语句格式为：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ALTER  TABLE  &lt;表名&gt;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 ADD  [COLUMN]  &lt;列名&gt;   &lt;数据类型&gt;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       [DEFAULT  &lt;默认值&gt;] </a:t>
            </a:r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25602" name="文本框 99"/>
          <p:cNvSpPr txBox="1"/>
          <p:nvPr/>
        </p:nvSpPr>
        <p:spPr>
          <a:xfrm>
            <a:off x="2400300" y="4219575"/>
            <a:ext cx="78009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例：为dept_c表增加一个新列telephone。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ALTER  TABLE  dept_c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ADD  telephon  VARCHAR(11);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</a:t>
            </a:r>
            <a:r>
              <a:rPr lang="zh-CN" altLang="en-US" sz="3600">
                <a:solidFill>
                  <a:schemeClr val="accent6"/>
                </a:solidFill>
              </a:rPr>
              <a:t>基本表（</a:t>
            </a:r>
            <a:r>
              <a:rPr lang="en-US" altLang="zh-CN" sz="3600">
                <a:solidFill>
                  <a:schemeClr val="accent6"/>
                </a:solidFill>
              </a:rPr>
              <a:t>MySql</a:t>
            </a:r>
            <a:r>
              <a:rPr lang="zh-CN" altLang="en-US" sz="3600">
                <a:solidFill>
                  <a:schemeClr val="accent6"/>
                </a:solidFill>
              </a:rPr>
              <a:t>为例</a:t>
            </a:r>
            <a:r>
              <a:rPr lang="zh-CN" altLang="en-US" sz="3600">
                <a:solidFill>
                  <a:schemeClr val="accent6"/>
                </a:solidFill>
              </a:rPr>
              <a:t>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占位符 35842"/>
          <p:cNvSpPr>
            <a:spLocks noGrp="1"/>
          </p:cNvSpPr>
          <p:nvPr>
            <p:ph idx="1"/>
          </p:nvPr>
        </p:nvSpPr>
        <p:spPr>
          <a:xfrm>
            <a:off x="369570" y="1125855"/>
            <a:ext cx="11256010" cy="3165475"/>
          </a:xfrm>
        </p:spPr>
        <p:txBody>
          <a:bodyPr anchor="t" anchorCtr="0"/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2）修改一个表中已有的列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ALTER  TABLE  &lt;表名&gt;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 MODIFY  [COLUMN]  &lt;列名&gt;  &lt;数据类型&gt; [DEFAULT  &lt;默认值&gt;]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CHANG </a:t>
            </a:r>
            <a:r>
              <a:rPr lang="zh-CN" dirty="0">
                <a:latin typeface="宋体" panose="02010600030101010101" pitchFamily="2" charset="-122"/>
                <a:sym typeface="+mn-ea"/>
              </a:rPr>
              <a:t>[COLUMN]  &lt;旧列名&gt;  </a:t>
            </a:r>
            <a:r>
              <a:rPr lang="zh-CN" dirty="0">
                <a:latin typeface="宋体" panose="02010600030101010101" pitchFamily="2" charset="-122"/>
                <a:sym typeface="+mn-ea"/>
              </a:rPr>
              <a:t>&lt;新列名&gt; </a:t>
            </a:r>
            <a:r>
              <a:rPr lang="zh-CN" dirty="0">
                <a:latin typeface="宋体" panose="02010600030101010101" pitchFamily="2" charset="-122"/>
                <a:sym typeface="+mn-ea"/>
              </a:rPr>
              <a:t> &lt;新</a:t>
            </a:r>
            <a:r>
              <a:rPr lang="zh-CN" dirty="0">
                <a:latin typeface="宋体" panose="02010600030101010101" pitchFamily="2" charset="-122"/>
                <a:sym typeface="+mn-ea"/>
              </a:rPr>
              <a:t>数据类型&gt;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6626" name="文本框 99"/>
          <p:cNvSpPr txBox="1"/>
          <p:nvPr/>
        </p:nvSpPr>
        <p:spPr>
          <a:xfrm>
            <a:off x="1041400" y="3522980"/>
            <a:ext cx="103809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12700"/>
            <a:r>
              <a:rPr lang="zh-CN" sz="2400">
                <a:latin typeface="Times New Roman" panose="02020603050405020304" pitchFamily="18" charset="0"/>
                <a:sym typeface="+mn-ea"/>
              </a:rPr>
              <a:t>例：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对dept_c表中的telephone列进行修改，数据类型不变，长度改为13，默认值为0431-86571302。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ALTER  TABLE  dept_c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MODIFY  telephon  VARCHAR(13)  DEFAULT '0431-86571302';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sym typeface="+mn-ea"/>
              </a:rPr>
              <a:t>ALTER  TABLE  dept_c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CHANG dname deptname varchar(14);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修改基本表（</a:t>
            </a:r>
            <a:r>
              <a:rPr lang="en-US" altLang="zh-CN" sz="3600">
                <a:solidFill>
                  <a:schemeClr val="accent6"/>
                </a:solidFill>
              </a:rPr>
              <a:t>MySql</a:t>
            </a:r>
            <a:r>
              <a:rPr lang="zh-CN" altLang="en-US" sz="3600">
                <a:solidFill>
                  <a:schemeClr val="accent6"/>
                </a:solidFill>
              </a:rPr>
              <a:t>为例）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占位符 35842"/>
          <p:cNvSpPr>
            <a:spLocks noGrp="1"/>
          </p:cNvSpPr>
          <p:nvPr>
            <p:ph idx="1"/>
          </p:nvPr>
        </p:nvSpPr>
        <p:spPr>
          <a:xfrm>
            <a:off x="1590675" y="1125855"/>
            <a:ext cx="8610600" cy="3165475"/>
          </a:xfrm>
        </p:spPr>
        <p:txBody>
          <a:bodyPr anchor="t" anchorCtr="0"/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3）从一个表中删除一列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ALTER  TABLE   &lt;表名&gt;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 DROP  [COLUMN]  &lt;列名&gt;</a:t>
            </a:r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27650" name="文本框 99"/>
          <p:cNvSpPr txBox="1"/>
          <p:nvPr/>
        </p:nvSpPr>
        <p:spPr>
          <a:xfrm>
            <a:off x="2195513" y="3103563"/>
            <a:ext cx="78009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12700"/>
            <a:r>
              <a:rPr lang="zh-CN" sz="2400">
                <a:latin typeface="Times New Roman" panose="02020603050405020304" pitchFamily="18" charset="0"/>
                <a:sym typeface="+mn-ea"/>
              </a:rPr>
              <a:t>例：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删除dept_c表中的telephon列。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ALTER  TABLE  dept_c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DROP   telephon;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修改基本表（</a:t>
            </a:r>
            <a:r>
              <a:rPr lang="en-US" altLang="zh-CN" sz="3600">
                <a:solidFill>
                  <a:schemeClr val="accent6"/>
                </a:solidFill>
              </a:rPr>
              <a:t>MySql</a:t>
            </a:r>
            <a:r>
              <a:rPr lang="zh-CN" altLang="en-US" sz="3600">
                <a:solidFill>
                  <a:schemeClr val="accent6"/>
                </a:solidFill>
              </a:rPr>
              <a:t>为例）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35842"/>
          <p:cNvSpPr>
            <a:spLocks noGrp="1"/>
          </p:cNvSpPr>
          <p:nvPr>
            <p:ph idx="1"/>
          </p:nvPr>
        </p:nvSpPr>
        <p:spPr>
          <a:xfrm>
            <a:off x="1590675" y="447675"/>
            <a:ext cx="8610600" cy="2552065"/>
          </a:xfrm>
        </p:spPr>
        <p:txBody>
          <a:bodyPr anchor="t" anchorCtr="0"/>
          <a:p>
            <a:pPr marL="0" indent="621030" algn="just">
              <a:spcBef>
                <a:spcPts val="600"/>
              </a:spcBef>
              <a:buNone/>
            </a:pPr>
            <a:endParaRPr lang="zh-CN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1）截断表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删除表中的所有数据行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TRUNCATE   TABLE  &lt;表名&gt;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2）删除表（删除表中的数据且删除表的结构</a:t>
            </a:r>
            <a:r>
              <a:rPr lang="zh-CN" sz="2800" dirty="0">
                <a:latin typeface="宋体" panose="02010600030101010101" pitchFamily="2" charset="-122"/>
              </a:rPr>
              <a:t>）</a:t>
            </a:r>
            <a:endParaRPr lang="zh-CN" sz="2800" dirty="0">
              <a:latin typeface="宋体" panose="02010600030101010101" pitchFamily="2" charset="-122"/>
            </a:endParaRPr>
          </a:p>
          <a:p>
            <a:pPr marL="0" indent="621030" algn="just">
              <a:spcBef>
                <a:spcPts val="600"/>
              </a:spcBef>
              <a:buNone/>
            </a:pPr>
            <a:r>
              <a:rPr lang="zh-CN" sz="2800" dirty="0">
                <a:latin typeface="宋体" panose="02010600030101010101" pitchFamily="2" charset="-122"/>
              </a:rPr>
              <a:t>DROP  TABLE  &lt;表名&gt;</a:t>
            </a:r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28674" name="文本框 99"/>
          <p:cNvSpPr txBox="1"/>
          <p:nvPr/>
        </p:nvSpPr>
        <p:spPr>
          <a:xfrm>
            <a:off x="2400300" y="3992563"/>
            <a:ext cx="78009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12700"/>
            <a:r>
              <a:rPr lang="zh-CN" sz="2400">
                <a:latin typeface="Times New Roman" panose="02020603050405020304" pitchFamily="18" charset="0"/>
                <a:sym typeface="+mn-ea"/>
              </a:rPr>
              <a:t>例：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示例。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CREATE  TABLE  dept_bk  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SELECT  *  FROM  dept;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TRUNCATE  TABLE  dept_bk;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"/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DROP  TABLE dept_bk;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91360" y="-2698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截断表和删除表</a:t>
            </a:r>
            <a:r>
              <a:rPr lang="zh-CN" altLang="en-US" sz="3600">
                <a:solidFill>
                  <a:schemeClr val="accent6"/>
                </a:solidFill>
              </a:rPr>
              <a:t>（</a:t>
            </a:r>
            <a:r>
              <a:rPr lang="en-US" altLang="zh-CN" sz="3600">
                <a:solidFill>
                  <a:schemeClr val="accent6"/>
                </a:solidFill>
              </a:rPr>
              <a:t>MySql</a:t>
            </a:r>
            <a:r>
              <a:rPr lang="zh-CN" altLang="en-US" sz="3600">
                <a:solidFill>
                  <a:schemeClr val="accent6"/>
                </a:solidFill>
              </a:rPr>
              <a:t>为例）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 </a:t>
            </a:r>
            <a:r>
              <a:rPr lang="zh-CN" altLang="en-US" sz="3600">
                <a:solidFill>
                  <a:schemeClr val="accent6"/>
                </a:solidFill>
              </a:rPr>
              <a:t>数据定义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6175" y="918845"/>
            <a:ext cx="10454640" cy="545020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3.2.1 </a:t>
            </a:r>
            <a:r>
              <a:rPr lang="zh-CN" altLang="en-US" sz="3200"/>
              <a:t>模式的定义与删除</a:t>
            </a:r>
            <a:endParaRPr lang="zh-CN" altLang="en-US" sz="320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3.2.2 </a:t>
            </a:r>
            <a:r>
              <a:rPr lang="zh-CN" altLang="en-US" sz="3200"/>
              <a:t>基本表的定义、删除与修改</a:t>
            </a:r>
            <a:endParaRPr lang="zh-CN" altLang="en-US" sz="320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>
                <a:solidFill>
                  <a:srgbClr val="00B050"/>
                </a:solidFill>
              </a:rPr>
              <a:t>3.2.3 </a:t>
            </a:r>
            <a:r>
              <a:rPr lang="zh-CN" altLang="en-US" sz="3200">
                <a:solidFill>
                  <a:srgbClr val="00B050"/>
                </a:solidFill>
              </a:rPr>
              <a:t>索引的建立与删除</a:t>
            </a:r>
            <a:endParaRPr lang="en-US" altLang="zh-CN" sz="320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3.2.4 </a:t>
            </a:r>
            <a:r>
              <a:rPr lang="zh-CN" altLang="en-US" sz="3200"/>
              <a:t>数据字典</a:t>
            </a:r>
            <a:endParaRPr lang="zh-CN" altLang="en-US" sz="3200"/>
          </a:p>
          <a:p>
            <a:pPr marL="0" indent="0" eaLnBrk="1" hangingPunct="1"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3.2.3 </a:t>
            </a:r>
            <a:r>
              <a:rPr lang="zh-CN" altLang="en-US" sz="3600">
                <a:solidFill>
                  <a:schemeClr val="accent6"/>
                </a:solidFill>
              </a:rPr>
              <a:t>索引的建立与删除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035" y="812165"/>
            <a:ext cx="11725910" cy="549275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200" dirty="0"/>
              <a:t>建立索引目的：加快查询速度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3200" dirty="0"/>
              <a:t>数据库常见索引：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顺序文件上的索引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dirty="0"/>
              <a:t>B+</a:t>
            </a:r>
            <a:r>
              <a:rPr lang="zh-CN" altLang="en-US" sz="3200" dirty="0"/>
              <a:t>树索引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哈希（</a:t>
            </a:r>
            <a:r>
              <a:rPr lang="en-US" altLang="zh-CN" sz="3200" dirty="0"/>
              <a:t>hash</a:t>
            </a:r>
            <a:r>
              <a:rPr lang="zh-CN" altLang="en-US" sz="3200" dirty="0"/>
              <a:t>）索引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位图索引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3200" dirty="0"/>
              <a:t>特点：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dirty="0"/>
              <a:t>B+</a:t>
            </a:r>
            <a:r>
              <a:rPr lang="zh-CN" altLang="en-US" sz="3200" dirty="0"/>
              <a:t>树索引具有动态平衡的优点 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dirty="0"/>
              <a:t>哈希索引具有查找速度快的特点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6"/>
                </a:solidFill>
              </a:rPr>
              <a:t>索 引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380" y="910590"/>
            <a:ext cx="11826875" cy="546862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谁可以建立与删除索引</a:t>
            </a:r>
            <a:endParaRPr lang="zh-CN" altLang="en-US" sz="32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3200" dirty="0"/>
              <a:t>数据库管理员或表的属主（即建立表的人）</a:t>
            </a:r>
            <a:endParaRPr lang="zh-CN" altLang="en-US" sz="32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谁维护索引</a:t>
            </a:r>
            <a:endParaRPr lang="zh-CN" altLang="en-US" sz="32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3200" dirty="0"/>
              <a:t>关系数据库管理系统自动完成 </a:t>
            </a:r>
            <a:endParaRPr lang="zh-CN" altLang="en-US" sz="32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使用索引</a:t>
            </a:r>
            <a:endParaRPr lang="zh-CN" altLang="en-US" sz="32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3200" dirty="0"/>
              <a:t>关系数据库管理系统自动选择合适的索引作为存取路径，用户不必自主地选择索引</a:t>
            </a:r>
            <a:endParaRPr lang="zh-CN" altLang="en-US" sz="3200" dirty="0"/>
          </a:p>
          <a:p>
            <a:pPr lvl="1" eaLnBrk="1" hangingPunct="1">
              <a:lnSpc>
                <a:spcPct val="130000"/>
              </a:lnSpc>
            </a:pP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" y="934085"/>
            <a:ext cx="11750040" cy="5446395"/>
          </a:xfrm>
          <a:solidFill>
            <a:schemeClr val="bg1"/>
          </a:solidFill>
        </p:spPr>
        <p:txBody>
          <a:bodyPr/>
          <a:lstStyle/>
          <a:p>
            <a:pPr algn="just" eaLnBrk="1" hangingPunct="1"/>
            <a:r>
              <a:rPr lang="zh-CN" altLang="en-US" sz="2800"/>
              <a:t>语句格式</a:t>
            </a:r>
            <a:endParaRPr lang="zh-CN" altLang="en-US" sz="280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CREATE </a:t>
            </a:r>
            <a:r>
              <a:rPr lang="en-US" altLang="zh-CN" sz="2800">
                <a:solidFill>
                  <a:srgbClr val="FF00FF"/>
                </a:solidFill>
              </a:rPr>
              <a:t>[UNIQUE] [CLUSTER]</a:t>
            </a:r>
            <a:r>
              <a:rPr lang="en-US" altLang="zh-CN" sz="2800"/>
              <a:t> INDEX &lt;</a:t>
            </a:r>
            <a:r>
              <a:rPr lang="zh-CN" altLang="en-US" sz="2800"/>
              <a:t>索引名</a:t>
            </a:r>
            <a:r>
              <a:rPr lang="en-US" altLang="zh-CN" sz="2800"/>
              <a:t>&gt; </a:t>
            </a:r>
            <a:endParaRPr lang="en-US" altLang="zh-CN" sz="280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ON &lt;</a:t>
            </a:r>
            <a:r>
              <a:rPr lang="zh-CN" altLang="en-US" sz="2800"/>
              <a:t>表名</a:t>
            </a:r>
            <a:r>
              <a:rPr lang="en-US" altLang="zh-CN" sz="2800"/>
              <a:t>&gt;(&lt;</a:t>
            </a:r>
            <a:r>
              <a:rPr lang="zh-CN" altLang="en-US" sz="2800"/>
              <a:t>列名</a:t>
            </a:r>
            <a:r>
              <a:rPr lang="en-US" altLang="zh-CN" sz="2800"/>
              <a:t>&gt;[&lt;</a:t>
            </a:r>
            <a:r>
              <a:rPr lang="zh-CN" altLang="en-US" sz="2800"/>
              <a:t>次序</a:t>
            </a:r>
            <a:r>
              <a:rPr lang="en-US" altLang="zh-CN" sz="2800"/>
              <a:t>&gt;][,&lt;</a:t>
            </a:r>
            <a:r>
              <a:rPr lang="zh-CN" altLang="en-US" sz="2800"/>
              <a:t>列名</a:t>
            </a:r>
            <a:r>
              <a:rPr lang="en-US" altLang="zh-CN" sz="2800"/>
              <a:t>&gt;[&lt;</a:t>
            </a:r>
            <a:r>
              <a:rPr lang="zh-CN" altLang="en-US" sz="2800"/>
              <a:t>次序</a:t>
            </a:r>
            <a:r>
              <a:rPr lang="en-US" altLang="zh-CN" sz="2800"/>
              <a:t>&gt;] ]</a:t>
            </a:r>
            <a:r>
              <a:rPr lang="en-US" altLang="zh-CN" sz="2800">
                <a:latin typeface="Courier New" panose="02070309020205020404" pitchFamily="49" charset="0"/>
              </a:rPr>
              <a:t>…)</a:t>
            </a:r>
            <a:r>
              <a:rPr lang="en-US" altLang="zh-CN" sz="2800"/>
              <a:t>;</a:t>
            </a:r>
            <a:endParaRPr lang="en-US" altLang="zh-CN" sz="2800"/>
          </a:p>
          <a:p>
            <a:pPr lvl="1" algn="just">
              <a:buClr>
                <a:schemeClr val="tx1"/>
              </a:buClr>
            </a:pPr>
            <a:r>
              <a:rPr lang="en-US" altLang="zh-CN" sz="2800">
                <a:solidFill>
                  <a:srgbClr val="FF00FF"/>
                </a:solidFill>
              </a:rPr>
              <a:t>&lt;</a:t>
            </a:r>
            <a:r>
              <a:rPr lang="zh-CN" altLang="en-US" sz="2800">
                <a:solidFill>
                  <a:srgbClr val="FF00FF"/>
                </a:solidFill>
              </a:rPr>
              <a:t>表名</a:t>
            </a:r>
            <a:r>
              <a:rPr lang="en-US" altLang="zh-CN" sz="2800">
                <a:solidFill>
                  <a:srgbClr val="FF00FF"/>
                </a:solidFill>
              </a:rPr>
              <a:t>&gt;</a:t>
            </a:r>
            <a:r>
              <a:rPr lang="zh-CN" altLang="en-US" sz="2800">
                <a:solidFill>
                  <a:srgbClr val="FF00FF"/>
                </a:solidFill>
              </a:rPr>
              <a:t>：</a:t>
            </a:r>
            <a:r>
              <a:rPr lang="zh-CN" altLang="en-US" sz="2800"/>
              <a:t>要建索引的基本表的名字</a:t>
            </a:r>
            <a:endParaRPr lang="zh-CN" altLang="en-US" sz="2800"/>
          </a:p>
          <a:p>
            <a:pPr lvl="1" algn="just"/>
            <a:r>
              <a:rPr lang="zh-CN" altLang="en-US" sz="2800"/>
              <a:t>索引：可以建立在该表的一</a:t>
            </a:r>
            <a:r>
              <a:rPr lang="zh-CN" altLang="en-US" sz="2800">
                <a:solidFill>
                  <a:srgbClr val="FF00FF"/>
                </a:solidFill>
              </a:rPr>
              <a:t>列</a:t>
            </a:r>
            <a:r>
              <a:rPr lang="zh-CN" altLang="en-US" sz="2800"/>
              <a:t>或多列上，各列名之间用逗号分隔</a:t>
            </a:r>
            <a:endParaRPr lang="zh-CN" altLang="en-US" sz="2800"/>
          </a:p>
          <a:p>
            <a:pPr lvl="1" algn="just">
              <a:buClr>
                <a:schemeClr val="tx1"/>
              </a:buClr>
            </a:pPr>
            <a:r>
              <a:rPr lang="en-US" altLang="zh-CN" sz="2800">
                <a:solidFill>
                  <a:srgbClr val="FF00FF"/>
                </a:solidFill>
              </a:rPr>
              <a:t>&lt;</a:t>
            </a:r>
            <a:r>
              <a:rPr lang="zh-CN" altLang="en-US" sz="2800">
                <a:solidFill>
                  <a:srgbClr val="FF00FF"/>
                </a:solidFill>
              </a:rPr>
              <a:t>次序</a:t>
            </a:r>
            <a:r>
              <a:rPr lang="en-US" altLang="zh-CN" sz="2800">
                <a:solidFill>
                  <a:srgbClr val="FF00FF"/>
                </a:solidFill>
              </a:rPr>
              <a:t>&gt;</a:t>
            </a:r>
            <a:r>
              <a:rPr lang="zh-CN" altLang="en-US" sz="2800">
                <a:solidFill>
                  <a:srgbClr val="FF00FF"/>
                </a:solidFill>
              </a:rPr>
              <a:t>：</a:t>
            </a:r>
            <a:r>
              <a:rPr lang="zh-CN" altLang="en-US" sz="2800"/>
              <a:t>指定索引值的排列次序，升序：</a:t>
            </a:r>
            <a:r>
              <a:rPr lang="en-US" altLang="zh-CN" sz="2800"/>
              <a:t>ASC</a:t>
            </a:r>
            <a:r>
              <a:rPr lang="zh-CN" altLang="en-US" sz="2800"/>
              <a:t>，降序：</a:t>
            </a:r>
            <a:r>
              <a:rPr lang="en-US" altLang="zh-CN" sz="2800"/>
              <a:t>DESC</a:t>
            </a:r>
            <a:r>
              <a:rPr lang="zh-CN" altLang="en-US" sz="2800"/>
              <a:t>。默认值：</a:t>
            </a:r>
            <a:r>
              <a:rPr lang="en-US" altLang="zh-CN" sz="2800"/>
              <a:t>ASC</a:t>
            </a:r>
            <a:endParaRPr lang="en-US" altLang="zh-CN" sz="2800"/>
          </a:p>
          <a:p>
            <a:pPr lvl="1" algn="just">
              <a:buClr>
                <a:schemeClr val="tx1"/>
              </a:buClr>
            </a:pPr>
            <a:r>
              <a:rPr lang="en-US" altLang="zh-CN" sz="2800">
                <a:solidFill>
                  <a:srgbClr val="FF00FF"/>
                </a:solidFill>
              </a:rPr>
              <a:t>UNIQUE</a:t>
            </a:r>
            <a:r>
              <a:rPr lang="zh-CN" altLang="en-US" sz="2800">
                <a:solidFill>
                  <a:srgbClr val="FF00FF"/>
                </a:solidFill>
              </a:rPr>
              <a:t>：</a:t>
            </a:r>
            <a:r>
              <a:rPr lang="zh-CN" altLang="en-US" sz="2800"/>
              <a:t>此索引的每一个索引值只对应唯一的数据记录</a:t>
            </a:r>
            <a:endParaRPr lang="zh-CN" altLang="en-US" sz="2800"/>
          </a:p>
          <a:p>
            <a:pPr lvl="1">
              <a:buClr>
                <a:schemeClr val="tx1"/>
              </a:buClr>
            </a:pPr>
            <a:r>
              <a:rPr lang="en-US" altLang="zh-CN" sz="2800">
                <a:solidFill>
                  <a:srgbClr val="FF00FF"/>
                </a:solidFill>
              </a:rPr>
              <a:t>CLUSTER</a:t>
            </a:r>
            <a:r>
              <a:rPr lang="zh-CN" altLang="en-US" sz="2800">
                <a:solidFill>
                  <a:srgbClr val="FF00FF"/>
                </a:solidFill>
              </a:rPr>
              <a:t>：</a:t>
            </a:r>
            <a:r>
              <a:rPr lang="zh-CN" altLang="en-US" sz="2800"/>
              <a:t>表示要建立的索引是聚簇索引</a:t>
            </a:r>
            <a:endParaRPr lang="zh-CN" altLang="en-US" sz="28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solidFill>
                  <a:schemeClr val="accent6"/>
                </a:solidFill>
              </a:rPr>
              <a:t>1.</a:t>
            </a:r>
            <a:r>
              <a:rPr lang="zh-CN" altLang="en-US" sz="3600" kern="0" dirty="0">
                <a:solidFill>
                  <a:schemeClr val="accent6"/>
                </a:solidFill>
              </a:rPr>
              <a:t>建立索引</a:t>
            </a:r>
            <a:endParaRPr lang="zh-CN" altLang="en-US" sz="3600" kern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的产生与发展（续）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266700" y="5440680"/>
            <a:ext cx="11648440" cy="9702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目前，没有一个关系数据库管理系统能够支持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标准的所有概念和特性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00" y="857885"/>
            <a:ext cx="11620500" cy="45827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SQL 86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89</a:t>
            </a:r>
            <a:r>
              <a:rPr lang="zh-CN" altLang="en-US" sz="2400" b="1" dirty="0"/>
              <a:t>是单个文档。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SQL 92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99</a:t>
            </a:r>
            <a:r>
              <a:rPr lang="zh-CN" altLang="en-US" sz="2400" b="1" dirty="0"/>
              <a:t>扩展为一系列开放的部分。例如，</a:t>
            </a:r>
            <a:r>
              <a:rPr lang="en-US" altLang="zh-CN" sz="2400" b="1" dirty="0"/>
              <a:t>SQL 92</a:t>
            </a:r>
            <a:r>
              <a:rPr lang="zh-CN" altLang="en-US" sz="2400" b="1" dirty="0"/>
              <a:t>增加了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永久存储模块；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SQL 99</a:t>
            </a:r>
            <a:r>
              <a:rPr lang="zh-CN" altLang="en-US" sz="2400" b="1" dirty="0"/>
              <a:t>扩展为框架、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基础部分、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宿主语言绑定、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外部数据的管理和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对象语言绑定等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SQL2016</a:t>
            </a:r>
            <a:r>
              <a:rPr lang="zh-CN" altLang="en-US" sz="2400" b="1" dirty="0"/>
              <a:t>扩展到了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个部分，引入</a:t>
            </a:r>
            <a:r>
              <a:rPr lang="en-US" altLang="zh-CN" sz="2400" b="1" dirty="0"/>
              <a:t>XML</a:t>
            </a:r>
            <a:r>
              <a:rPr lang="zh-CN" altLang="en-US" sz="2400" b="1" dirty="0"/>
              <a:t>类型、</a:t>
            </a:r>
            <a:r>
              <a:rPr lang="en-US" altLang="zh-CN" sz="2400" b="1" dirty="0"/>
              <a:t>Window</a:t>
            </a:r>
            <a:r>
              <a:rPr lang="zh-CN" altLang="en-US" sz="2400" b="1" dirty="0"/>
              <a:t>函数、</a:t>
            </a:r>
            <a:r>
              <a:rPr lang="en-US" altLang="zh-CN" sz="2400" b="1" dirty="0"/>
              <a:t>TRUNCATE</a:t>
            </a:r>
            <a:r>
              <a:rPr lang="zh-CN" altLang="en-US" sz="2400" b="1" dirty="0"/>
              <a:t>操作、时序数据以及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JavaScript Object Notation</a:t>
            </a:r>
            <a:r>
              <a:rPr lang="zh-CN" altLang="en-US" sz="2400" b="1" dirty="0"/>
              <a:t>）类型等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740" y="899160"/>
            <a:ext cx="11782425" cy="5511800"/>
          </a:xfrm>
          <a:solidFill>
            <a:schemeClr val="bg1"/>
          </a:solidFill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3.13]</a:t>
            </a:r>
            <a:r>
              <a:rPr lang="zh-CN" altLang="en-US" sz="2800" dirty="0"/>
              <a:t>为“学生选课”数据库中的</a:t>
            </a:r>
            <a:r>
              <a:rPr lang="en-US" altLang="zh-CN" sz="2800" dirty="0"/>
              <a:t>Student</a:t>
            </a:r>
            <a:r>
              <a:rPr lang="zh-CN" altLang="en-US" sz="2800" dirty="0"/>
              <a:t>、</a:t>
            </a:r>
            <a:r>
              <a:rPr lang="en-US" altLang="zh-CN" sz="2800" dirty="0"/>
              <a:t>Course</a:t>
            </a:r>
            <a:r>
              <a:rPr lang="zh-CN" altLang="en-US" sz="2800" dirty="0"/>
              <a:t>和</a:t>
            </a:r>
            <a:r>
              <a:rPr lang="en-US" altLang="zh-CN" sz="2800" dirty="0"/>
              <a:t>SC</a:t>
            </a:r>
            <a:r>
              <a:rPr lang="zh-CN" altLang="en-US" sz="2800" dirty="0"/>
              <a:t>三个表建立索引。其中</a:t>
            </a:r>
            <a:r>
              <a:rPr lang="en-US" altLang="zh-CN" sz="2800" dirty="0"/>
              <a:t>Student</a:t>
            </a:r>
            <a:r>
              <a:rPr lang="zh-CN" altLang="en-US" sz="2800" dirty="0"/>
              <a:t>表按学生姓名升序建唯一索引，</a:t>
            </a:r>
            <a:r>
              <a:rPr lang="en-US" altLang="zh-CN" sz="2800" dirty="0"/>
              <a:t>Course</a:t>
            </a:r>
            <a:r>
              <a:rPr lang="zh-CN" altLang="en-US" sz="2800" dirty="0"/>
              <a:t>表按课程名升序建唯一索引，</a:t>
            </a:r>
            <a:r>
              <a:rPr lang="en-US" altLang="zh-CN" sz="2800" dirty="0"/>
              <a:t>SC</a:t>
            </a:r>
            <a:r>
              <a:rPr lang="zh-CN" altLang="en-US" sz="2800" dirty="0"/>
              <a:t>表按学号升序和课程号降序建唯一索引（即先按照学号升序，对同一个学号再按课程号降序）</a:t>
            </a:r>
            <a:endParaRPr lang="en-US" altLang="zh-CN" sz="2800" dirty="0"/>
          </a:p>
          <a:p>
            <a:pPr marL="0" lvl="1" indent="0" algn="just" eaLnBrk="1" hangingPunct="1">
              <a:buNone/>
            </a:pPr>
            <a:endParaRPr lang="zh-CN" altLang="en-US" sz="2800" dirty="0"/>
          </a:p>
          <a:p>
            <a:pPr marL="0" lvl="1" indent="0" algn="just" eaLnBrk="1" hangingPunct="1">
              <a:buNone/>
            </a:pPr>
            <a:r>
              <a:rPr lang="en-US" altLang="zh-CN" sz="2800" dirty="0"/>
              <a:t>CREATE UNIQUE INDEX </a:t>
            </a:r>
            <a:r>
              <a:rPr lang="en-US" altLang="zh-CN" sz="2800" dirty="0" err="1"/>
              <a:t>Idx_StuSname</a:t>
            </a:r>
            <a:r>
              <a:rPr lang="en-US" altLang="zh-CN" sz="2800" dirty="0"/>
              <a:t> ON Student(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);  </a:t>
            </a:r>
            <a:endParaRPr lang="en-US" altLang="zh-CN" sz="2800" dirty="0"/>
          </a:p>
          <a:p>
            <a:pPr marL="0" lvl="1" indent="0" algn="just" eaLnBrk="1" hangingPunct="1">
              <a:buNone/>
            </a:pPr>
            <a:r>
              <a:rPr lang="en-US" altLang="zh-CN" sz="2800" dirty="0"/>
              <a:t> 					/*</a:t>
            </a:r>
            <a:r>
              <a:rPr lang="zh-CN" altLang="en-US" sz="2800" dirty="0"/>
              <a:t>保证了</a:t>
            </a:r>
            <a:r>
              <a:rPr lang="en-US" altLang="zh-CN" sz="2800" dirty="0" err="1"/>
              <a:t>Sname</a:t>
            </a:r>
            <a:r>
              <a:rPr lang="zh-CN" altLang="en-US" sz="2800" dirty="0"/>
              <a:t>取唯一值的约束*</a:t>
            </a:r>
            <a:r>
              <a:rPr lang="en-US" altLang="zh-CN" sz="2800" dirty="0"/>
              <a:t>/</a:t>
            </a:r>
            <a:endParaRPr lang="en-US" altLang="zh-CN" sz="2800" dirty="0"/>
          </a:p>
          <a:p>
            <a:pPr marL="0" lvl="1" indent="0" algn="just" eaLnBrk="1" hangingPunct="1">
              <a:buNone/>
            </a:pPr>
            <a:r>
              <a:rPr lang="en-US" altLang="zh-CN" sz="2800" dirty="0"/>
              <a:t>CREATE UNIQUE INDEX </a:t>
            </a:r>
            <a:r>
              <a:rPr lang="en-US" altLang="zh-CN" sz="2800" dirty="0" err="1"/>
              <a:t>Idx_CouCname</a:t>
            </a:r>
            <a:r>
              <a:rPr lang="en-US" altLang="zh-CN" sz="2800" dirty="0"/>
              <a:t> ON Course(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marL="0" lvl="1" indent="0" algn="just" eaLnBrk="1" hangingPunct="1">
              <a:buNone/>
            </a:pPr>
            <a:r>
              <a:rPr lang="en-US" altLang="zh-CN" sz="2800" dirty="0"/>
              <a:t>			  		/*</a:t>
            </a:r>
            <a:r>
              <a:rPr lang="zh-CN" altLang="en-US" sz="2800" dirty="0"/>
              <a:t>加上</a:t>
            </a:r>
            <a:r>
              <a:rPr lang="en-US" altLang="zh-CN" sz="2800" dirty="0" err="1"/>
              <a:t>Cname</a:t>
            </a:r>
            <a:r>
              <a:rPr lang="zh-CN" altLang="en-US" sz="2800" dirty="0"/>
              <a:t>取唯一值的约束*</a:t>
            </a:r>
            <a:r>
              <a:rPr lang="en-US" altLang="zh-CN" sz="2800" dirty="0"/>
              <a:t>/</a:t>
            </a:r>
            <a:endParaRPr lang="en-US" altLang="zh-CN" sz="2800" dirty="0"/>
          </a:p>
          <a:p>
            <a:pPr marL="0" lvl="1" indent="0" algn="just" eaLnBrk="1" hangingPunct="1">
              <a:buNone/>
            </a:pPr>
            <a:r>
              <a:rPr lang="en-US" altLang="zh-CN" sz="2800" dirty="0"/>
              <a:t>CREATE UNIQUE INDEX </a:t>
            </a:r>
            <a:r>
              <a:rPr lang="en-US" altLang="zh-CN" sz="2800" dirty="0" err="1"/>
              <a:t>Idx_SCCno</a:t>
            </a:r>
            <a:r>
              <a:rPr lang="en-US" altLang="zh-CN" sz="2800" dirty="0"/>
              <a:t> ON 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ASC,Cno</a:t>
            </a:r>
            <a:r>
              <a:rPr lang="en-US" altLang="zh-CN" sz="2800" dirty="0"/>
              <a:t> DESC);</a:t>
            </a:r>
            <a:endParaRPr lang="en-US" altLang="zh-CN" sz="2800" dirty="0"/>
          </a:p>
          <a:p>
            <a:pPr marL="0" lvl="1" indent="0" eaLnBrk="1" hangingPunct="1">
              <a:buNone/>
            </a:pPr>
            <a:r>
              <a:rPr lang="zh-CN" altLang="en-US" sz="2800" dirty="0"/>
              <a:t>     </a:t>
            </a:r>
            <a:endParaRPr lang="zh-CN" altLang="en-US" sz="2800" dirty="0"/>
          </a:p>
          <a:p>
            <a:pPr marL="0" lvl="1" indent="0" eaLnBrk="1" hangingPunct="1">
              <a:buNone/>
            </a:pPr>
            <a:r>
              <a:rPr lang="zh-CN" altLang="en-US" sz="2800" dirty="0"/>
              <a:t>      </a:t>
            </a:r>
            <a:endParaRPr lang="zh-CN" alt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accent6"/>
                </a:solidFill>
              </a:rPr>
              <a:t>建立索引（续）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17805" y="919480"/>
            <a:ext cx="11836400" cy="53975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FF"/>
                </a:solidFill>
              </a:rPr>
              <a:t>2.</a:t>
            </a:r>
            <a:r>
              <a:rPr lang="zh-CN" altLang="en-US" sz="3200">
                <a:solidFill>
                  <a:srgbClr val="FF00FF"/>
                </a:solidFill>
              </a:rPr>
              <a:t>修改索引</a:t>
            </a:r>
            <a:endParaRPr lang="en-US" altLang="zh-CN" sz="3200">
              <a:solidFill>
                <a:srgbClr val="FF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FF"/>
                </a:solidFill>
              </a:rPr>
              <a:t>ALTER </a:t>
            </a:r>
            <a:r>
              <a:rPr lang="en-US" altLang="zh-CN" sz="3200"/>
              <a:t>INDEX &lt;</a:t>
            </a:r>
            <a:r>
              <a:rPr lang="zh-CN" altLang="en-US" sz="3200"/>
              <a:t>旧索引名</a:t>
            </a:r>
            <a:r>
              <a:rPr lang="en-US" altLang="zh-CN" sz="3200"/>
              <a:t>&gt; RENAME TO &lt;</a:t>
            </a:r>
            <a:r>
              <a:rPr lang="zh-CN" altLang="en-US" sz="3200"/>
              <a:t>新索引名</a:t>
            </a:r>
            <a:r>
              <a:rPr lang="en-US" altLang="zh-CN" sz="3200"/>
              <a:t>&gt;</a:t>
            </a:r>
            <a:endParaRPr lang="en-US" altLang="zh-CN" sz="320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3200" u="sng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[</a:t>
            </a:r>
            <a:r>
              <a:rPr lang="zh-CN" altLang="en-US" sz="3200"/>
              <a:t>例</a:t>
            </a:r>
            <a:r>
              <a:rPr lang="en-US" altLang="zh-CN" sz="3200"/>
              <a:t>3.14]</a:t>
            </a:r>
            <a:r>
              <a:rPr lang="zh-CN" altLang="en-US" sz="3200"/>
              <a:t> 将</a:t>
            </a:r>
            <a:r>
              <a:rPr lang="en-US" altLang="zh-CN" sz="3200"/>
              <a:t>SC</a:t>
            </a:r>
            <a:r>
              <a:rPr lang="zh-CN" altLang="en-US" sz="3200"/>
              <a:t>表的</a:t>
            </a:r>
            <a:r>
              <a:rPr lang="en-US" altLang="zh-CN" sz="3200"/>
              <a:t>Idx_SCCno</a:t>
            </a:r>
            <a:r>
              <a:rPr lang="zh-CN" altLang="en-US" sz="3200"/>
              <a:t>索引名改为</a:t>
            </a:r>
            <a:r>
              <a:rPr lang="en-US" altLang="zh-CN" sz="3200"/>
              <a:t>Idx_SCSnoCno</a:t>
            </a:r>
            <a:endParaRPr lang="zh-CN" altLang="en-US" sz="32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2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   ALTER INDEX Idx_SCCno RENAME TO Idx_SCSnoCno;</a:t>
            </a:r>
            <a:endParaRPr lang="en-US" altLang="zh-CN" sz="32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solidFill>
                  <a:schemeClr val="accent6"/>
                </a:solidFill>
              </a:rPr>
              <a:t>2.</a:t>
            </a:r>
            <a:r>
              <a:rPr lang="zh-CN" altLang="en-US" sz="3600" kern="0" dirty="0">
                <a:solidFill>
                  <a:schemeClr val="accent6"/>
                </a:solidFill>
              </a:rPr>
              <a:t>修改索引</a:t>
            </a:r>
            <a:endParaRPr lang="zh-CN" altLang="en-US" sz="3600" kern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20" y="937260"/>
            <a:ext cx="11975465" cy="5434965"/>
          </a:xfrm>
          <a:solidFill>
            <a:schemeClr val="bg1"/>
          </a:solidFill>
        </p:spPr>
        <p:txBody>
          <a:bodyPr/>
          <a:lstStyle/>
          <a:p>
            <a:pPr algn="just" eaLnBrk="1" hangingPunct="1"/>
            <a:r>
              <a:rPr lang="en-US" altLang="zh-CN" sz="3200">
                <a:solidFill>
                  <a:srgbClr val="FF00FF"/>
                </a:solidFill>
              </a:rPr>
              <a:t>3.</a:t>
            </a:r>
            <a:r>
              <a:rPr lang="zh-CN" altLang="en-US" sz="3200">
                <a:solidFill>
                  <a:srgbClr val="FF00FF"/>
                </a:solidFill>
              </a:rPr>
              <a:t>删除索引</a:t>
            </a:r>
            <a:endParaRPr lang="en-US" altLang="zh-CN" sz="3200">
              <a:solidFill>
                <a:srgbClr val="FF00FF"/>
              </a:solidFill>
            </a:endParaRPr>
          </a:p>
          <a:p>
            <a:pPr algn="just" eaLnBrk="1" hangingPunct="1"/>
            <a:r>
              <a:rPr lang="en-US" altLang="zh-CN" sz="3200">
                <a:solidFill>
                  <a:srgbClr val="FF00FF"/>
                </a:solidFill>
              </a:rPr>
              <a:t>DROP</a:t>
            </a:r>
            <a:r>
              <a:rPr lang="en-US" altLang="zh-CN" sz="3200"/>
              <a:t> INDEX &lt;</a:t>
            </a:r>
            <a:r>
              <a:rPr lang="zh-CN" altLang="en-US" sz="3200"/>
              <a:t>索引名</a:t>
            </a:r>
            <a:r>
              <a:rPr lang="en-US" altLang="zh-CN" sz="3200"/>
              <a:t>&gt;</a:t>
            </a:r>
            <a:r>
              <a:rPr lang="zh-CN" altLang="en-US" sz="3200"/>
              <a:t>;</a:t>
            </a:r>
            <a:endParaRPr lang="zh-CN" altLang="en-US" sz="3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删除索引时，系统会从数据字典中删去有关该索引的描述</a:t>
            </a:r>
            <a:endParaRPr lang="en-US" altLang="zh-CN" sz="32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3200"/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[</a:t>
            </a:r>
            <a:r>
              <a:rPr lang="zh-CN" altLang="en-US" sz="3200"/>
              <a:t>例</a:t>
            </a:r>
            <a:r>
              <a:rPr lang="en-US" altLang="zh-CN" sz="3200"/>
              <a:t>3.15]</a:t>
            </a:r>
            <a:r>
              <a:rPr lang="zh-CN" altLang="en-US" sz="3200"/>
              <a:t>  删除</a:t>
            </a:r>
            <a:r>
              <a:rPr lang="en-US" altLang="zh-CN" sz="3200"/>
              <a:t>Student</a:t>
            </a:r>
            <a:r>
              <a:rPr lang="zh-CN" altLang="en-US" sz="3200"/>
              <a:t>表的</a:t>
            </a:r>
            <a:r>
              <a:rPr lang="en-US" altLang="zh-CN" sz="3200"/>
              <a:t>Idx_StuSname</a:t>
            </a:r>
            <a:r>
              <a:rPr lang="zh-CN" altLang="en-US" sz="3200"/>
              <a:t>索引</a:t>
            </a:r>
            <a:endParaRPr lang="zh-CN" altLang="en-US" sz="3200"/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               DROP INDEX Idx_StuSname;</a:t>
            </a:r>
            <a:endParaRPr lang="en-US" altLang="zh-CN" sz="32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accent6"/>
                </a:solidFill>
              </a:rPr>
              <a:t>3.</a:t>
            </a:r>
            <a:r>
              <a:rPr lang="zh-CN" altLang="en-US" sz="3600">
                <a:solidFill>
                  <a:schemeClr val="accent6"/>
                </a:solidFill>
              </a:rPr>
              <a:t>删除索引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 </a:t>
            </a:r>
            <a:r>
              <a:rPr lang="zh-CN" altLang="en-US" sz="3600">
                <a:solidFill>
                  <a:schemeClr val="accent6"/>
                </a:solidFill>
              </a:rPr>
              <a:t>数据定义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2845" y="889000"/>
            <a:ext cx="10946130" cy="541591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3.2.1 </a:t>
            </a:r>
            <a:r>
              <a:rPr lang="zh-CN" altLang="en-US" sz="3200"/>
              <a:t>模式的定义与删除</a:t>
            </a:r>
            <a:endParaRPr lang="zh-CN" altLang="en-US" sz="320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3.2.2 </a:t>
            </a:r>
            <a:r>
              <a:rPr lang="zh-CN" altLang="en-US" sz="3200"/>
              <a:t>基本表的定义、删除与修改</a:t>
            </a:r>
            <a:endParaRPr lang="zh-CN" altLang="en-US" sz="320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/>
              <a:t>3.2.3 </a:t>
            </a:r>
            <a:r>
              <a:rPr lang="zh-CN" altLang="en-US" sz="3200"/>
              <a:t>索引的建立与删除</a:t>
            </a:r>
            <a:endParaRPr lang="en-US" altLang="zh-CN" sz="320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>
                <a:solidFill>
                  <a:srgbClr val="00B050"/>
                </a:solidFill>
              </a:rPr>
              <a:t>3.2.4 </a:t>
            </a:r>
            <a:r>
              <a:rPr lang="zh-CN" altLang="en-US" sz="3200">
                <a:solidFill>
                  <a:srgbClr val="00B050"/>
                </a:solidFill>
              </a:rPr>
              <a:t>数据字典</a:t>
            </a:r>
            <a:endParaRPr lang="zh-CN" altLang="en-US" sz="320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3.2.4 </a:t>
            </a:r>
            <a:r>
              <a:rPr lang="zh-CN" altLang="en-US" sz="3600">
                <a:solidFill>
                  <a:schemeClr val="accent6"/>
                </a:solidFill>
              </a:rPr>
              <a:t>数据字典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6515" y="924560"/>
            <a:ext cx="12006580" cy="548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600" dirty="0"/>
              <a:t>数据字典是关系数据库管理系统内部的一组系统表，它记录了数据库中所有定义信息：</a:t>
            </a:r>
            <a:endParaRPr lang="en-US" altLang="zh-CN" sz="2600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  <a:endParaRPr lang="zh-CN" altLang="en-US" dirty="0"/>
          </a:p>
          <a:p>
            <a:pPr eaLnBrk="1" hangingPunct="1"/>
            <a:r>
              <a:rPr lang="zh-CN" altLang="en-US" sz="2600" dirty="0"/>
              <a:t>关系数据库管理系统在执行</a:t>
            </a:r>
            <a:r>
              <a:rPr lang="en-US" altLang="zh-CN" sz="2600" dirty="0"/>
              <a:t>SQL</a:t>
            </a:r>
            <a:r>
              <a:rPr lang="zh-CN" altLang="en-US" sz="2600" dirty="0"/>
              <a:t>的数据定义语句时，就是在更新数据字典表中的相应信息</a:t>
            </a:r>
            <a:endParaRPr lang="en-US" altLang="zh-CN" sz="2600" dirty="0"/>
          </a:p>
          <a:p>
            <a:pPr eaLnBrk="1" hangingPunct="1"/>
            <a:r>
              <a:rPr lang="zh-CN" altLang="zh-CN" sz="2600" dirty="0"/>
              <a:t>查询优化和查询处理时，</a:t>
            </a:r>
            <a:r>
              <a:rPr lang="zh-CN" altLang="en-US" sz="2600" dirty="0"/>
              <a:t>关系数据库管理系统</a:t>
            </a:r>
            <a:r>
              <a:rPr lang="zh-CN" altLang="zh-CN" sz="2600" dirty="0"/>
              <a:t>要根据数据字典中的信息执行处理算法和优化算法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3.1 SQL</a:t>
            </a:r>
            <a:r>
              <a:rPr lang="zh-CN" altLang="en-US" sz="3600">
                <a:solidFill>
                  <a:schemeClr val="accent6"/>
                </a:solidFill>
              </a:rPr>
              <a:t>概述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01980" y="836930"/>
            <a:ext cx="11581130" cy="553974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3.1.1  SQL </a:t>
            </a:r>
            <a:r>
              <a:rPr lang="zh-CN" altLang="en-US" sz="3200" dirty="0"/>
              <a:t>的产生与发展</a:t>
            </a:r>
            <a:endParaRPr lang="zh-CN" altLang="en-US" sz="3200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>
                <a:solidFill>
                  <a:srgbClr val="00B050"/>
                </a:solidFill>
              </a:rPr>
              <a:t>3.1.2  SQL</a:t>
            </a:r>
            <a:r>
              <a:rPr lang="zh-CN" altLang="en-US" sz="3200" dirty="0">
                <a:solidFill>
                  <a:srgbClr val="00B050"/>
                </a:solidFill>
              </a:rPr>
              <a:t>的特点</a:t>
            </a:r>
            <a:endParaRPr lang="zh-CN" altLang="en-US" sz="32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sz="3200" dirty="0"/>
              <a:t>3.1.3  SQL</a:t>
            </a:r>
            <a:r>
              <a:rPr lang="zh-CN" altLang="en-US" sz="3200" dirty="0"/>
              <a:t>的基本概念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3.1.2 SQL</a:t>
            </a:r>
            <a:r>
              <a:rPr lang="zh-CN" altLang="en-US" sz="3600">
                <a:solidFill>
                  <a:schemeClr val="accent6"/>
                </a:solidFill>
              </a:rPr>
              <a:t>的特点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" y="829945"/>
            <a:ext cx="12188825" cy="565023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功能综合且风格统一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集数据定义语言（</a:t>
            </a:r>
            <a:r>
              <a:rPr lang="en-US" altLang="zh-CN" sz="2800" dirty="0"/>
              <a:t>DDL</a:t>
            </a:r>
            <a:r>
              <a:rPr lang="zh-CN" altLang="en-US" sz="2800" dirty="0"/>
              <a:t>），数据操纵语言（</a:t>
            </a:r>
            <a:r>
              <a:rPr lang="en-US" altLang="zh-CN" sz="2800" dirty="0"/>
              <a:t>DML</a:t>
            </a:r>
            <a:r>
              <a:rPr lang="zh-CN" altLang="en-US" sz="2800" dirty="0"/>
              <a:t>），数据控制语言（</a:t>
            </a:r>
            <a:r>
              <a:rPr lang="en-US" altLang="zh-CN" sz="2800" dirty="0"/>
              <a:t>DCL</a:t>
            </a:r>
            <a:r>
              <a:rPr lang="zh-CN" altLang="en-US" sz="2800" dirty="0"/>
              <a:t>）功能于一体。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可以独立完成数据库生命周期中的全部活动：</a:t>
            </a:r>
            <a:endParaRPr lang="zh-CN" altLang="en-US" sz="2800" dirty="0"/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创建和删除数据库模式</a:t>
            </a:r>
            <a:endParaRPr lang="zh-CN" altLang="zh-CN" sz="2200" dirty="0"/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创建基本表，创建视图</a:t>
            </a:r>
            <a:endParaRPr lang="zh-CN" altLang="zh-CN" sz="2200" dirty="0"/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使用数据库，包括查询和增删改数据、事务处理等</a:t>
            </a:r>
            <a:endParaRPr lang="zh-CN" altLang="zh-CN" sz="2200" dirty="0"/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数据库控制，包括安全性控制、完整性控制和并发控制等</a:t>
            </a:r>
            <a:endParaRPr lang="zh-CN" altLang="zh-CN" sz="2200" dirty="0"/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数据库维护和重构，如修改和删除基本表、数据库备份与恢复等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用户在数据库投入运行后，可根据需要随时或逐步创建模式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/>
              <a:t>数据操作符统一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accent6"/>
                </a:solidFill>
              </a:rPr>
              <a:t>SQL</a:t>
            </a:r>
            <a:r>
              <a:rPr lang="zh-CN" altLang="en-US" sz="3600">
                <a:solidFill>
                  <a:schemeClr val="accent6"/>
                </a:solidFill>
              </a:rPr>
              <a:t>的特点（续）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10" y="846455"/>
            <a:ext cx="12175490" cy="555752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数据操纵高度非过程化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层次、网状模型的数据操纵语言</a:t>
            </a:r>
            <a:r>
              <a:rPr lang="zh-CN" altLang="en-US" sz="3200" dirty="0">
                <a:solidFill>
                  <a:srgbClr val="FF00FF"/>
                </a:solidFill>
              </a:rPr>
              <a:t>面向过程</a:t>
            </a:r>
            <a:r>
              <a:rPr lang="zh-CN" altLang="en-US" sz="3200" dirty="0"/>
              <a:t>，必须指定存取路径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3200" dirty="0"/>
              <a:t>SQL</a:t>
            </a:r>
            <a:r>
              <a:rPr lang="zh-CN" altLang="en-US" sz="3200" dirty="0"/>
              <a:t>只要提出“做什么”，无须了解存取路径</a:t>
            </a:r>
            <a:endParaRPr lang="zh-CN" altLang="en-US" sz="3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/>
              <a:t> 存取路径的选择以及</a:t>
            </a:r>
            <a:r>
              <a:rPr lang="en-US" altLang="zh-CN" sz="3200" dirty="0"/>
              <a:t>SQL</a:t>
            </a:r>
            <a:r>
              <a:rPr lang="zh-CN" altLang="en-US" sz="3200" dirty="0"/>
              <a:t>的操作过程由系统自动完成</a:t>
            </a: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ca9971d-25dd-4f43-97f2-7adeff08b56b}"/>
  <p:tag name="TABLE_ENDDRAG_ORIGIN_RECT" val="874*298"/>
  <p:tag name="TABLE_ENDDRAG_RECT" val="31*103*874*298"/>
</p:tagLst>
</file>

<file path=ppt/tags/tag2.xml><?xml version="1.0" encoding="utf-8"?>
<p:tagLst xmlns:p="http://schemas.openxmlformats.org/presentationml/2006/main">
  <p:tag name="TABLE_ENDDRAG_ORIGIN_RECT" val="593*279"/>
  <p:tag name="TABLE_ENDDRAG_RECT" val="207*196*593*279"/>
</p:tagLst>
</file>

<file path=ppt/tags/tag3.xml><?xml version="1.0" encoding="utf-8"?>
<p:tagLst xmlns:p="http://schemas.openxmlformats.org/presentationml/2006/main">
  <p:tag name="KSO_WM_UNIT_TABLE_BEAUTIFY" val="smartTable{aaa496b8-81a6-4060-8005-90fa44a54e59}"/>
  <p:tag name="TABLE_ENDDRAG_ORIGIN_RECT" val="758*287"/>
  <p:tag name="TABLE_ENDDRAG_RECT" val="111*248*758*287"/>
</p:tagLst>
</file>

<file path=ppt/tags/tag4.xml><?xml version="1.0" encoding="utf-8"?>
<p:tagLst xmlns:p="http://schemas.openxmlformats.org/presentationml/2006/main">
  <p:tag name="KSO_WM_UNIT_TABLE_BEAUTIFY" val="smartTable{d84b8339-9107-4375-86cd-847cf44f03c7}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10119</Words>
  <Application>WPS 演示</Application>
  <PresentationFormat>宽屏</PresentationFormat>
  <Paragraphs>805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Arial</vt:lpstr>
      <vt:lpstr>宋体</vt:lpstr>
      <vt:lpstr>Wingdings</vt:lpstr>
      <vt:lpstr>华文琥珀</vt:lpstr>
      <vt:lpstr>Calibri</vt:lpstr>
      <vt:lpstr>Times New Roman</vt:lpstr>
      <vt:lpstr>黑体</vt:lpstr>
      <vt:lpstr>Times-Roman</vt:lpstr>
      <vt:lpstr>隶书</vt:lpstr>
      <vt:lpstr>微软雅黑</vt:lpstr>
      <vt:lpstr>Arial Unicode MS</vt:lpstr>
      <vt:lpstr>Courier New</vt:lpstr>
      <vt:lpstr>数据库系统概论</vt:lpstr>
      <vt:lpstr>1_数据库系统概论</vt:lpstr>
      <vt:lpstr>2_数据库系统概论</vt:lpstr>
      <vt:lpstr>3_数据库系统概论</vt:lpstr>
      <vt:lpstr>PowerPoint 演示文稿</vt:lpstr>
      <vt:lpstr>第三章  关系数据库标准语言SQL</vt:lpstr>
      <vt:lpstr>3.1 SQL概述</vt:lpstr>
      <vt:lpstr>SQL概述（续）</vt:lpstr>
      <vt:lpstr>3.1.1 SQL的产生与发展</vt:lpstr>
      <vt:lpstr>SQL的产生与发展（续）</vt:lpstr>
      <vt:lpstr>3.1 SQL概述</vt:lpstr>
      <vt:lpstr>3.1.2 SQL的特点</vt:lpstr>
      <vt:lpstr>SQL的特点（续）</vt:lpstr>
      <vt:lpstr>SQL的特点（续）</vt:lpstr>
      <vt:lpstr>SQL的特点（续）</vt:lpstr>
      <vt:lpstr>SQL的特点（续）</vt:lpstr>
      <vt:lpstr>3.1 SQL概述</vt:lpstr>
      <vt:lpstr>3.1.3 SQL的基本概念</vt:lpstr>
      <vt:lpstr>SQL的基本概念（续）</vt:lpstr>
      <vt:lpstr>SQL的基本概念（续）</vt:lpstr>
      <vt:lpstr>SQL的基本概念（续）</vt:lpstr>
      <vt:lpstr>第三章  关系数据库标准语言SQL</vt:lpstr>
      <vt:lpstr>3.2  数据定义 </vt:lpstr>
      <vt:lpstr>模式</vt:lpstr>
      <vt:lpstr>3.2 数据定义</vt:lpstr>
      <vt:lpstr>1. 定义模式</vt:lpstr>
      <vt:lpstr>定义模式（续）</vt:lpstr>
      <vt:lpstr>定义模式（续）</vt:lpstr>
      <vt:lpstr>2. 删除模式</vt:lpstr>
      <vt:lpstr>删除模式（续）</vt:lpstr>
      <vt:lpstr>删除模式（续）</vt:lpstr>
      <vt:lpstr>PowerPoint 演示文稿</vt:lpstr>
      <vt:lpstr>PowerPoint 演示文稿</vt:lpstr>
      <vt:lpstr>3.2 数据定义</vt:lpstr>
      <vt:lpstr>定义基本表</vt:lpstr>
      <vt:lpstr>定义基本表（续）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3.2.3 索引的建立与删除</vt:lpstr>
      <vt:lpstr>索 引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3.2.4 数据字典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001</cp:lastModifiedBy>
  <cp:revision>322</cp:revision>
  <dcterms:created xsi:type="dcterms:W3CDTF">2014-10-22T07:43:00Z</dcterms:created>
  <dcterms:modified xsi:type="dcterms:W3CDTF">2023-09-18T01:21:34Z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1E6BBE41F96949C88A7A94A7FC62F30F_12</vt:lpwstr>
  </property>
</Properties>
</file>