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149" r:id="rId3"/>
    <p:sldId id="472" r:id="rId5"/>
    <p:sldId id="392" r:id="rId6"/>
    <p:sldId id="468" r:id="rId7"/>
    <p:sldId id="393" r:id="rId8"/>
    <p:sldId id="454" r:id="rId9"/>
    <p:sldId id="470" r:id="rId10"/>
    <p:sldId id="473" r:id="rId11"/>
    <p:sldId id="395" r:id="rId12"/>
    <p:sldId id="396" r:id="rId13"/>
    <p:sldId id="397" r:id="rId14"/>
    <p:sldId id="398" r:id="rId15"/>
    <p:sldId id="399" r:id="rId16"/>
    <p:sldId id="400" r:id="rId17"/>
    <p:sldId id="401" r:id="rId18"/>
    <p:sldId id="402" r:id="rId19"/>
    <p:sldId id="455" r:id="rId20"/>
    <p:sldId id="403" r:id="rId21"/>
    <p:sldId id="474" r:id="rId22"/>
    <p:sldId id="405" r:id="rId23"/>
    <p:sldId id="406" r:id="rId24"/>
    <p:sldId id="407" r:id="rId25"/>
    <p:sldId id="408" r:id="rId26"/>
    <p:sldId id="456" r:id="rId27"/>
    <p:sldId id="457" r:id="rId28"/>
    <p:sldId id="469" r:id="rId29"/>
    <p:sldId id="409" r:id="rId30"/>
    <p:sldId id="410" r:id="rId31"/>
    <p:sldId id="458" r:id="rId32"/>
    <p:sldId id="471" r:id="rId33"/>
    <p:sldId id="411" r:id="rId34"/>
    <p:sldId id="475" r:id="rId35"/>
    <p:sldId id="413" r:id="rId36"/>
    <p:sldId id="414" r:id="rId37"/>
    <p:sldId id="415" r:id="rId38"/>
    <p:sldId id="416" r:id="rId39"/>
    <p:sldId id="417" r:id="rId40"/>
    <p:sldId id="418" r:id="rId41"/>
    <p:sldId id="459" r:id="rId42"/>
    <p:sldId id="419" r:id="rId43"/>
    <p:sldId id="420" r:id="rId44"/>
    <p:sldId id="421" r:id="rId45"/>
    <p:sldId id="422" r:id="rId46"/>
    <p:sldId id="423" r:id="rId47"/>
    <p:sldId id="476" r:id="rId48"/>
    <p:sldId id="425" r:id="rId49"/>
    <p:sldId id="426" r:id="rId50"/>
    <p:sldId id="451" r:id="rId51"/>
    <p:sldId id="427" r:id="rId52"/>
    <p:sldId id="428" r:id="rId53"/>
    <p:sldId id="477" r:id="rId54"/>
    <p:sldId id="437" r:id="rId55"/>
    <p:sldId id="438" r:id="rId56"/>
    <p:sldId id="439" r:id="rId57"/>
    <p:sldId id="463" r:id="rId58"/>
    <p:sldId id="464" r:id="rId59"/>
    <p:sldId id="465" r:id="rId60"/>
    <p:sldId id="467" r:id="rId61"/>
    <p:sldId id="452" r:id="rId62"/>
    <p:sldId id="444" r:id="rId63"/>
    <p:sldId id="453" r:id="rId64"/>
    <p:sldId id="445" r:id="rId65"/>
    <p:sldId id="446" r:id="rId66"/>
    <p:sldId id="447" r:id="rId67"/>
    <p:sldId id="448" r:id="rId68"/>
    <p:sldId id="478" r:id="rId69"/>
    <p:sldId id="450" r:id="rId70"/>
  </p:sldIdLst>
  <p:sldSz cx="12192000" cy="6858000"/>
  <p:notesSz cx="6797675" cy="9926320"/>
  <p:custDataLst>
    <p:tags r:id="rId74"/>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51"/>
  </p:normalViewPr>
  <p:slideViewPr>
    <p:cSldViewPr snapToObjects="1" showGuides="1">
      <p:cViewPr varScale="1">
        <p:scale>
          <a:sx n="79" d="100"/>
          <a:sy n="79" d="100"/>
        </p:scale>
        <p:origin x="36" y="64"/>
      </p:cViewPr>
      <p:guideLst>
        <p:guide orient="horz" pos="2170"/>
        <p:guide pos="3840"/>
      </p:guideLst>
    </p:cSldViewPr>
  </p:slideViewPr>
  <p:notesTextViewPr>
    <p:cViewPr>
      <p:scale>
        <a:sx n="1" d="1"/>
        <a:sy n="1" d="1"/>
      </p:scale>
      <p:origin x="0" y="0"/>
    </p:cViewPr>
  </p:notesTextViewPr>
  <p:sorterViewPr>
    <p:cViewPr>
      <p:scale>
        <a:sx n="100" d="100"/>
        <a:sy n="100" d="100"/>
      </p:scale>
      <p:origin x="0" y="213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gs" Target="tags/tag1.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4813" cy="495300"/>
          </a:xfrm>
          <a:prstGeom prst="rect">
            <a:avLst/>
          </a:prstGeom>
          <a:noFill/>
          <a:ln>
            <a:noFill/>
          </a:ln>
        </p:spPr>
        <p:txBody>
          <a:bodyPr vert="horz" wrap="square" lIns="90955" tIns="45478" rIns="90955" bIns="45478"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p:cNvSpPr>
            <a:spLocks noGrp="1" noChangeArrowheads="1"/>
          </p:cNvSpPr>
          <p:nvPr>
            <p:ph type="dt" idx="1"/>
          </p:nvPr>
        </p:nvSpPr>
        <p:spPr bwMode="auto">
          <a:xfrm>
            <a:off x="3849688" y="0"/>
            <a:ext cx="2946400" cy="495300"/>
          </a:xfrm>
          <a:prstGeom prst="rect">
            <a:avLst/>
          </a:prstGeom>
          <a:noFill/>
          <a:ln>
            <a:noFill/>
          </a:ln>
        </p:spPr>
        <p:txBody>
          <a:bodyPr vert="horz" wrap="square" lIns="90955" tIns="45478" rIns="90955" bIns="45478" numCol="1" anchor="t" anchorCtr="0" compatLnSpc="1"/>
          <a:lstStyle>
            <a:lvl1pPr algn="r" eaLnBrk="0" hangingPunct="0">
              <a:buFont typeface="Arial" panose="020B0604020202020204" pitchFamily="34" charset="0"/>
              <a:buNone/>
              <a:defRPr sz="1200"/>
            </a:lvl1pPr>
          </a:lstStyle>
          <a:p>
            <a:pPr>
              <a:defRPr/>
            </a:pPr>
            <a:fld id="{10BF39CC-861F-2747-BB71-D6CEA203764E}" type="datetimeFigureOut">
              <a:rPr lang="zh-CN" altLang="en-US"/>
            </a:fld>
            <a:endParaRPr lang="en-US"/>
          </a:p>
        </p:txBody>
      </p:sp>
      <p:sp>
        <p:nvSpPr>
          <p:cNvPr id="2052" name="Rectangle 4"/>
          <p:cNvSpPr>
            <a:spLocks noGrp="1" noRot="1" noChangeAspect="1" noChangeArrowheads="1"/>
          </p:cNvSpPr>
          <p:nvPr>
            <p:ph type="sldImg" idx="2"/>
          </p:nvPr>
        </p:nvSpPr>
        <p:spPr bwMode="auto">
          <a:xfrm>
            <a:off x="90488" y="744538"/>
            <a:ext cx="661511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79450" y="4714875"/>
            <a:ext cx="5437188" cy="4465638"/>
          </a:xfrm>
          <a:prstGeom prst="rect">
            <a:avLst/>
          </a:prstGeom>
          <a:noFill/>
          <a:ln>
            <a:noFill/>
          </a:ln>
        </p:spPr>
        <p:txBody>
          <a:bodyPr vert="horz" wrap="square" lIns="90955" tIns="45478" rIns="90955" bIns="45478"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Rectangle 6"/>
          <p:cNvSpPr>
            <a:spLocks noGrp="1" noChangeArrowheads="1"/>
          </p:cNvSpPr>
          <p:nvPr>
            <p:ph type="ftr" sz="quarter" idx="4"/>
          </p:nvPr>
        </p:nvSpPr>
        <p:spPr bwMode="auto">
          <a:xfrm>
            <a:off x="0" y="9428163"/>
            <a:ext cx="2944813" cy="496887"/>
          </a:xfrm>
          <a:prstGeom prst="rect">
            <a:avLst/>
          </a:prstGeom>
          <a:noFill/>
          <a:ln>
            <a:noFill/>
          </a:ln>
        </p:spPr>
        <p:txBody>
          <a:bodyPr vert="horz" wrap="square" lIns="90955" tIns="45478" rIns="90955" bIns="45478"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p:cNvSpPr>
            <a:spLocks noGrp="1" noChangeArrowheads="1"/>
          </p:cNvSpPr>
          <p:nvPr>
            <p:ph type="sldNum" sz="quarter" idx="5"/>
          </p:nvPr>
        </p:nvSpPr>
        <p:spPr bwMode="auto">
          <a:xfrm>
            <a:off x="3849688" y="9428163"/>
            <a:ext cx="2946400" cy="496887"/>
          </a:xfrm>
          <a:prstGeom prst="rect">
            <a:avLst/>
          </a:prstGeom>
          <a:noFill/>
          <a:ln>
            <a:noFill/>
          </a:ln>
        </p:spPr>
        <p:txBody>
          <a:bodyPr vert="horz" wrap="square" lIns="90955" tIns="45478" rIns="90955" bIns="45478" numCol="1" anchor="b" anchorCtr="0" compatLnSpc="1"/>
          <a:lstStyle>
            <a:lvl1pPr algn="r">
              <a:buFont typeface="Arial" panose="020B0604020202020204" pitchFamily="34" charset="0"/>
              <a:buNone/>
              <a:defRPr sz="1200"/>
            </a:lvl1pPr>
          </a:lstStyle>
          <a:p>
            <a:fld id="{7E40C4E0-CC78-9545-8251-38CAF8FFF34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8575"/>
            <a:ext cx="2743200" cy="6223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8575"/>
            <a:ext cx="8026400" cy="6223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609600" y="-28575"/>
            <a:ext cx="109728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30" name="Rectangle 3"/>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31" name="Text Box 7"/>
          <p:cNvSpPr txBox="1">
            <a:spLocks noChangeArrowheads="1"/>
          </p:cNvSpPr>
          <p:nvPr userDrawn="1"/>
        </p:nvSpPr>
        <p:spPr bwMode="auto">
          <a:xfrm>
            <a:off x="7346951" y="6454775"/>
            <a:ext cx="5471583" cy="338554"/>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en-US" sz="1600" b="1" dirty="0">
              <a:solidFill>
                <a:schemeClr val="bg1"/>
              </a:solidFill>
            </a:endParaRPr>
          </a:p>
        </p:txBody>
      </p:sp>
      <p:sp>
        <p:nvSpPr>
          <p:cNvPr id="1034" name="Text Box 10"/>
          <p:cNvSpPr txBox="1">
            <a:spLocks noChangeArrowheads="1"/>
          </p:cNvSpPr>
          <p:nvPr userDrawn="1"/>
        </p:nvSpPr>
        <p:spPr bwMode="auto">
          <a:xfrm>
            <a:off x="7287685" y="6516688"/>
            <a:ext cx="5471583" cy="338554"/>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en-US" sz="1600" b="1">
              <a:solidFill>
                <a:schemeClr val="bg1"/>
              </a:solidFill>
            </a:endParaRPr>
          </a:p>
        </p:txBody>
      </p:sp>
      <p:sp>
        <p:nvSpPr>
          <p:cNvPr id="2" name="WordArt 8"/>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p:cNvSpPr/>
          <p:nvPr/>
        </p:nvSpPr>
        <p:spPr>
          <a:xfrm>
            <a:off x="1854269" y="4293096"/>
            <a:ext cx="8418195" cy="830997"/>
          </a:xfrm>
          <a:prstGeom prst="rect">
            <a:avLst/>
          </a:prstGeom>
        </p:spPr>
        <p:txBody>
          <a:bodyPr wrap="square">
            <a:spAutoFit/>
          </a:bodyPr>
          <a:lstStyle/>
          <a:p>
            <a:pPr algn="ctr" eaLnBrk="1" hangingPunct="1"/>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第</a:t>
            </a:r>
            <a:r>
              <a:rPr lang="en-US" altLang="zh-CN" sz="4800" dirty="0">
                <a:solidFill>
                  <a:schemeClr val="bg1"/>
                </a:solidFill>
                <a:latin typeface="黑体" panose="02010609060101010101" pitchFamily="49" charset="-122"/>
                <a:ea typeface="黑体" panose="02010609060101010101" pitchFamily="49" charset="-122"/>
                <a:sym typeface="宋体" panose="02010600030101010101" pitchFamily="2" charset="-122"/>
              </a:rPr>
              <a:t>5</a:t>
            </a:r>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章 数据库完整性</a:t>
            </a:r>
            <a:endPar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2291" name="Rectangle 2"/>
          <p:cNvSpPr>
            <a:spLocks noGrp="1" noChangeArrowheads="1"/>
          </p:cNvSpPr>
          <p:nvPr>
            <p:ph type="title" idx="4294967295"/>
          </p:nvPr>
        </p:nvSpPr>
        <p:spPr/>
        <p:txBody>
          <a:bodyPr/>
          <a:lstStyle/>
          <a:p>
            <a:pPr eaLnBrk="1" hangingPunct="1"/>
            <a:r>
              <a:rPr lang="en-US" altLang="zh-CN" sz="3600">
                <a:solidFill>
                  <a:schemeClr val="accent2"/>
                </a:solidFill>
              </a:rPr>
              <a:t>5.2.1 </a:t>
            </a:r>
            <a:r>
              <a:rPr lang="zh-CN" altLang="en-US" sz="3600">
                <a:solidFill>
                  <a:schemeClr val="accent2"/>
                </a:solidFill>
              </a:rPr>
              <a:t>实体完整性定义</a:t>
            </a:r>
            <a:endParaRPr lang="zh-CN" altLang="en-US" sz="3600">
              <a:solidFill>
                <a:schemeClr val="accent2"/>
              </a:solidFill>
            </a:endParaRPr>
          </a:p>
        </p:txBody>
      </p:sp>
      <p:sp>
        <p:nvSpPr>
          <p:cNvPr id="12292" name="Rectangle 3"/>
          <p:cNvSpPr>
            <a:spLocks noGrp="1" noChangeArrowheads="1"/>
          </p:cNvSpPr>
          <p:nvPr>
            <p:ph type="body" idx="4294967295"/>
          </p:nvPr>
        </p:nvSpPr>
        <p:spPr>
          <a:xfrm>
            <a:off x="1127448" y="1201160"/>
            <a:ext cx="8229600" cy="5095875"/>
          </a:xfrm>
        </p:spPr>
        <p:txBody>
          <a:bodyPr/>
          <a:lstStyle/>
          <a:p>
            <a:pPr eaLnBrk="1" hangingPunct="1">
              <a:lnSpc>
                <a:spcPct val="140000"/>
              </a:lnSpc>
            </a:pPr>
            <a:r>
              <a:rPr lang="zh-CN" altLang="en-US" dirty="0"/>
              <a:t>关系模型的实体完整性</a:t>
            </a:r>
            <a:endParaRPr lang="zh-CN" altLang="en-US" dirty="0"/>
          </a:p>
          <a:p>
            <a:pPr lvl="1" eaLnBrk="1" hangingPunct="1">
              <a:lnSpc>
                <a:spcPct val="140000"/>
              </a:lnSpc>
            </a:pPr>
            <a:r>
              <a:rPr lang="en-US" altLang="zh-CN" dirty="0"/>
              <a:t>CREATE  TABLE</a:t>
            </a:r>
            <a:r>
              <a:rPr lang="zh-CN" altLang="en-US" dirty="0"/>
              <a:t>中用</a:t>
            </a:r>
            <a:r>
              <a:rPr lang="en-US" altLang="zh-CN" dirty="0"/>
              <a:t>PRIMARY KEY</a:t>
            </a:r>
            <a:r>
              <a:rPr lang="zh-CN" altLang="en-US" dirty="0"/>
              <a:t>定义</a:t>
            </a:r>
            <a:endParaRPr lang="zh-CN" altLang="en-US" dirty="0"/>
          </a:p>
          <a:p>
            <a:pPr eaLnBrk="1" hangingPunct="1">
              <a:lnSpc>
                <a:spcPct val="140000"/>
              </a:lnSpc>
            </a:pPr>
            <a:r>
              <a:rPr lang="zh-CN" altLang="en-US" dirty="0"/>
              <a:t>单属性构成的码有两种说明方法 </a:t>
            </a:r>
            <a:endParaRPr lang="zh-CN" altLang="en-US" dirty="0"/>
          </a:p>
          <a:p>
            <a:pPr lvl="1" eaLnBrk="1" hangingPunct="1">
              <a:lnSpc>
                <a:spcPct val="140000"/>
              </a:lnSpc>
            </a:pPr>
            <a:r>
              <a:rPr lang="zh-CN" altLang="en-US" dirty="0"/>
              <a:t>定义为列级约束条件</a:t>
            </a:r>
            <a:endParaRPr lang="zh-CN" altLang="en-US" dirty="0"/>
          </a:p>
          <a:p>
            <a:pPr lvl="1" eaLnBrk="1" hangingPunct="1">
              <a:lnSpc>
                <a:spcPct val="140000"/>
              </a:lnSpc>
            </a:pPr>
            <a:r>
              <a:rPr lang="zh-CN" altLang="en-US" dirty="0"/>
              <a:t>定义为表级约束条件</a:t>
            </a:r>
            <a:endParaRPr lang="zh-CN" altLang="en-US" dirty="0"/>
          </a:p>
          <a:p>
            <a:pPr eaLnBrk="1" hangingPunct="1">
              <a:lnSpc>
                <a:spcPct val="140000"/>
              </a:lnSpc>
            </a:pPr>
            <a:r>
              <a:rPr lang="zh-CN" altLang="en-US" dirty="0"/>
              <a:t>对多个属性构成的码只有一种说明方法</a:t>
            </a:r>
            <a:endParaRPr lang="zh-CN" altLang="en-US" dirty="0"/>
          </a:p>
          <a:p>
            <a:pPr lvl="1" eaLnBrk="1" hangingPunct="1">
              <a:lnSpc>
                <a:spcPct val="140000"/>
              </a:lnSpc>
            </a:pPr>
            <a:r>
              <a:rPr lang="zh-CN" altLang="en-US" dirty="0"/>
              <a:t>定义为表级约束条件 </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3315" name="Rectangle 2"/>
          <p:cNvSpPr>
            <a:spLocks noGrp="1" noChangeArrowheads="1"/>
          </p:cNvSpPr>
          <p:nvPr>
            <p:ph type="title" idx="4294967295"/>
          </p:nvPr>
        </p:nvSpPr>
        <p:spPr/>
        <p:txBody>
          <a:bodyPr/>
          <a:lstStyle/>
          <a:p>
            <a:pPr eaLnBrk="1" hangingPunct="1"/>
            <a:r>
              <a:rPr lang="zh-CN" altLang="en-US" sz="3600">
                <a:solidFill>
                  <a:schemeClr val="accent2"/>
                </a:solidFill>
              </a:rPr>
              <a:t>实体完整性定义</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13316" name="Rectangle 3"/>
          <p:cNvSpPr>
            <a:spLocks noGrp="1" noChangeArrowheads="1"/>
          </p:cNvSpPr>
          <p:nvPr>
            <p:ph type="body" idx="4294967295"/>
          </p:nvPr>
        </p:nvSpPr>
        <p:spPr>
          <a:xfrm>
            <a:off x="767408" y="1150649"/>
            <a:ext cx="10972800" cy="4854575"/>
          </a:xfrm>
        </p:spPr>
        <p:txBody>
          <a:bodyPr/>
          <a:lstStyle/>
          <a:p>
            <a:pPr eaLnBrk="1" hangingPunct="1">
              <a:buFont typeface="Wingdings" panose="05000000000000000000" pitchFamily="2" charset="2"/>
              <a:buNone/>
            </a:pPr>
            <a:r>
              <a:rPr lang="en-US" altLang="zh-CN" sz="2400" dirty="0"/>
              <a:t>[</a:t>
            </a:r>
            <a:r>
              <a:rPr lang="zh-CN" altLang="en-US" sz="2400" dirty="0"/>
              <a:t>例</a:t>
            </a:r>
            <a:r>
              <a:rPr lang="en-US" altLang="zh-CN" sz="2400" dirty="0"/>
              <a:t>5.1]</a:t>
            </a:r>
            <a:r>
              <a:rPr lang="zh-CN" altLang="en-US" sz="2400" dirty="0"/>
              <a:t> 创建学生表</a:t>
            </a:r>
            <a:r>
              <a:rPr lang="en-US" altLang="zh-CN" sz="2400" dirty="0"/>
              <a:t>Student</a:t>
            </a:r>
            <a:r>
              <a:rPr lang="zh-CN" altLang="en-US" sz="2400" dirty="0"/>
              <a:t>，将</a:t>
            </a:r>
            <a:r>
              <a:rPr lang="en-US" altLang="zh-CN" sz="2400" dirty="0" err="1"/>
              <a:t>Sno</a:t>
            </a:r>
            <a:r>
              <a:rPr lang="zh-CN" altLang="en-US" sz="2400" dirty="0"/>
              <a:t>属性定义为主码</a:t>
            </a:r>
            <a:endParaRPr lang="zh-CN" altLang="en-US" sz="2400" dirty="0"/>
          </a:p>
          <a:p>
            <a:pPr eaLnBrk="1" hangingPunct="1">
              <a:buFont typeface="Wingdings" panose="05000000000000000000" pitchFamily="2" charset="2"/>
              <a:buNone/>
            </a:pPr>
            <a:r>
              <a:rPr lang="en-US" altLang="zh-CN" sz="2400" dirty="0"/>
              <a:t>	CREATE TABLE Student          </a:t>
            </a:r>
            <a:endParaRPr lang="en-US" altLang="zh-CN" sz="2400" dirty="0"/>
          </a:p>
          <a:p>
            <a:pPr eaLnBrk="1" hangingPunct="1">
              <a:buFont typeface="Wingdings" panose="05000000000000000000" pitchFamily="2" charset="2"/>
              <a:buNone/>
            </a:pPr>
            <a:r>
              <a:rPr lang="en-US" altLang="zh-CN" sz="2400" dirty="0"/>
              <a:t>  		(</a:t>
            </a:r>
            <a:r>
              <a:rPr lang="en-US" altLang="zh-CN" sz="2400" dirty="0" err="1"/>
              <a:t>Sno</a:t>
            </a:r>
            <a:r>
              <a:rPr lang="en-US" altLang="zh-CN" sz="2400" dirty="0"/>
              <a:t>  CHAR(8)  PRIMARY KEY,	    </a:t>
            </a:r>
            <a:r>
              <a:rPr lang="en-US" altLang="zh-CN" sz="2000" dirty="0"/>
              <a:t> </a:t>
            </a:r>
            <a:r>
              <a:rPr lang="en-US" altLang="zh-CN" sz="1800" dirty="0"/>
              <a:t>/*</a:t>
            </a:r>
            <a:r>
              <a:rPr lang="zh-CN" altLang="en-US" sz="1800" dirty="0"/>
              <a:t>在列级定义主码*</a:t>
            </a:r>
            <a:r>
              <a:rPr lang="en-US" altLang="zh-CN" sz="1800" dirty="0"/>
              <a:t>/</a:t>
            </a:r>
            <a:endParaRPr lang="en-US" altLang="zh-CN" sz="1800" dirty="0"/>
          </a:p>
          <a:p>
            <a:pPr eaLnBrk="1" hangingPunct="1">
              <a:buFont typeface="Wingdings" panose="05000000000000000000" pitchFamily="2" charset="2"/>
              <a:buNone/>
            </a:pPr>
            <a:r>
              <a:rPr lang="en-US" altLang="zh-CN" sz="2400" dirty="0"/>
              <a:t>  		 </a:t>
            </a:r>
            <a:r>
              <a:rPr lang="en-US" altLang="zh-CN" sz="2400" dirty="0" err="1"/>
              <a:t>Sname</a:t>
            </a:r>
            <a:r>
              <a:rPr lang="en-US" altLang="zh-CN" sz="2400" dirty="0"/>
              <a:t> CHAR(20)  UNIQUE,</a:t>
            </a:r>
            <a:endParaRPr lang="en-US" altLang="zh-CN" sz="2400" dirty="0"/>
          </a:p>
          <a:p>
            <a:pPr eaLnBrk="1" hangingPunct="1">
              <a:buFont typeface="Wingdings" panose="05000000000000000000" pitchFamily="2" charset="2"/>
              <a:buNone/>
            </a:pPr>
            <a:r>
              <a:rPr lang="en-US" altLang="zh-CN" sz="2400" dirty="0"/>
              <a:t>  		 </a:t>
            </a:r>
            <a:r>
              <a:rPr lang="en-US" altLang="zh-CN" sz="2400" dirty="0" err="1"/>
              <a:t>Ssex</a:t>
            </a:r>
            <a:r>
              <a:rPr lang="en-US" altLang="zh-CN" sz="2400" dirty="0"/>
              <a:t>   CHAR(6),</a:t>
            </a:r>
            <a:endParaRPr lang="en-US" altLang="zh-CN" sz="2400" dirty="0"/>
          </a:p>
          <a:p>
            <a:pPr eaLnBrk="1" hangingPunct="1">
              <a:buFont typeface="Wingdings" panose="05000000000000000000" pitchFamily="2" charset="2"/>
              <a:buNone/>
            </a:pPr>
            <a:r>
              <a:rPr lang="en-US" altLang="zh-CN" sz="2400" dirty="0"/>
              <a:t>  		 </a:t>
            </a:r>
            <a:r>
              <a:rPr lang="en-US" altLang="zh-CN" sz="2400" dirty="0" err="1"/>
              <a:t>Sbirthdate</a:t>
            </a:r>
            <a:r>
              <a:rPr lang="en-US" altLang="zh-CN" sz="2400" dirty="0"/>
              <a:t> Date, </a:t>
            </a:r>
            <a:endParaRPr lang="en-US" altLang="zh-CN" sz="2400" dirty="0"/>
          </a:p>
          <a:p>
            <a:pPr eaLnBrk="1" hangingPunct="1">
              <a:buFont typeface="Wingdings" panose="05000000000000000000" pitchFamily="2" charset="2"/>
              <a:buNone/>
            </a:pPr>
            <a:r>
              <a:rPr lang="en-US" altLang="zh-CN" sz="2400" dirty="0"/>
              <a:t> 		 </a:t>
            </a:r>
            <a:r>
              <a:rPr lang="en-US" altLang="zh-CN" sz="2400" dirty="0" err="1"/>
              <a:t>Smajor</a:t>
            </a:r>
            <a:r>
              <a:rPr lang="en-US" altLang="zh-CN" sz="2400" dirty="0"/>
              <a:t>  VARCHAR(40)</a:t>
            </a:r>
            <a:endParaRPr lang="en-US" altLang="zh-CN" sz="2400" dirty="0"/>
          </a:p>
          <a:p>
            <a:pPr eaLnBrk="1" hangingPunct="1">
              <a:buFont typeface="Wingdings" panose="05000000000000000000" pitchFamily="2" charset="2"/>
              <a:buNone/>
            </a:pPr>
            <a:r>
              <a:rPr lang="en-US" altLang="zh-CN" sz="2400" dirty="0"/>
              <a:t>		 )</a:t>
            </a:r>
            <a:r>
              <a:rPr lang="zh-CN" altLang="en-US" sz="2400" dirty="0"/>
              <a:t>；</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4339" name="Rectangle 2"/>
          <p:cNvSpPr>
            <a:spLocks noGrp="1" noChangeArrowheads="1"/>
          </p:cNvSpPr>
          <p:nvPr>
            <p:ph type="title" idx="4294967295"/>
          </p:nvPr>
        </p:nvSpPr>
        <p:spPr/>
        <p:txBody>
          <a:bodyPr/>
          <a:lstStyle/>
          <a:p>
            <a:pPr eaLnBrk="1" hangingPunct="1"/>
            <a:r>
              <a:rPr lang="zh-CN" altLang="en-US" sz="3600">
                <a:solidFill>
                  <a:schemeClr val="accent2"/>
                </a:solidFill>
              </a:rPr>
              <a:t>实体完整性定义</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14340" name="Rectangle 3"/>
          <p:cNvSpPr>
            <a:spLocks noGrp="1" noChangeArrowheads="1"/>
          </p:cNvSpPr>
          <p:nvPr>
            <p:ph type="body" idx="4294967295"/>
          </p:nvPr>
        </p:nvSpPr>
        <p:spPr>
          <a:xfrm>
            <a:off x="1055440" y="1312895"/>
            <a:ext cx="8229600" cy="5213350"/>
          </a:xfrm>
        </p:spPr>
        <p:txBody>
          <a:bodyPr/>
          <a:lstStyle/>
          <a:p>
            <a:pPr eaLnBrk="1" hangingPunct="1">
              <a:buFont typeface="Wingdings" panose="05000000000000000000" pitchFamily="2" charset="2"/>
              <a:buNone/>
            </a:pPr>
            <a:r>
              <a:rPr lang="zh-CN" altLang="en-US" sz="2400" dirty="0"/>
              <a:t>或者在表级定义主码</a:t>
            </a:r>
            <a:endParaRPr lang="zh-CN" altLang="en-US" sz="2400" dirty="0"/>
          </a:p>
          <a:p>
            <a:pPr lvl="1" eaLnBrk="1" hangingPunct="1">
              <a:buFont typeface="Wingdings" panose="05000000000000000000" pitchFamily="2" charset="2"/>
              <a:buNone/>
            </a:pPr>
            <a:r>
              <a:rPr lang="en-US" altLang="zh-CN" dirty="0"/>
              <a:t>CREATE TABLE Student </a:t>
            </a:r>
            <a:endParaRPr lang="en-US" altLang="zh-CN" dirty="0"/>
          </a:p>
          <a:p>
            <a:pPr lvl="1" eaLnBrk="1" hangingPunct="1">
              <a:buFont typeface="Wingdings" panose="05000000000000000000" pitchFamily="2" charset="2"/>
              <a:buNone/>
            </a:pPr>
            <a:r>
              <a:rPr lang="en-US" altLang="zh-CN" dirty="0"/>
              <a:t>  (</a:t>
            </a:r>
            <a:r>
              <a:rPr lang="en-US" altLang="zh-CN" dirty="0" err="1"/>
              <a:t>Sno</a:t>
            </a:r>
            <a:r>
              <a:rPr lang="en-US" altLang="zh-CN" dirty="0"/>
              <a:t>  CHAR(8),</a:t>
            </a:r>
            <a:endParaRPr lang="en-US" altLang="zh-CN" dirty="0"/>
          </a:p>
          <a:p>
            <a:pPr lvl="1" eaLnBrk="1" hangingPunct="1">
              <a:buFont typeface="Wingdings" panose="05000000000000000000" pitchFamily="2" charset="2"/>
              <a:buNone/>
            </a:pPr>
            <a:r>
              <a:rPr lang="en-US" altLang="zh-CN" dirty="0"/>
              <a:t>   </a:t>
            </a:r>
            <a:r>
              <a:rPr lang="en-US" altLang="zh-CN" dirty="0" err="1"/>
              <a:t>Sname</a:t>
            </a:r>
            <a:r>
              <a:rPr lang="en-US" altLang="zh-CN" dirty="0"/>
              <a:t> CHAR(20) UNIQUE,</a:t>
            </a:r>
            <a:endParaRPr lang="en-US" altLang="zh-CN" dirty="0"/>
          </a:p>
          <a:p>
            <a:pPr lvl="1" eaLnBrk="1" hangingPunct="1">
              <a:buFont typeface="Wingdings" panose="05000000000000000000" pitchFamily="2" charset="2"/>
              <a:buNone/>
            </a:pPr>
            <a:r>
              <a:rPr lang="en-US" altLang="zh-CN" dirty="0"/>
              <a:t>   </a:t>
            </a:r>
            <a:r>
              <a:rPr lang="en-US" altLang="zh-CN" dirty="0" err="1"/>
              <a:t>Ssex</a:t>
            </a:r>
            <a:r>
              <a:rPr lang="en-US" altLang="zh-CN" dirty="0"/>
              <a:t>   CHAR(6),</a:t>
            </a:r>
            <a:endParaRPr lang="en-US" altLang="zh-CN" dirty="0"/>
          </a:p>
          <a:p>
            <a:pPr lvl="1" eaLnBrk="1" hangingPunct="1">
              <a:buFont typeface="Wingdings" panose="05000000000000000000" pitchFamily="2" charset="2"/>
              <a:buNone/>
            </a:pPr>
            <a:r>
              <a:rPr lang="en-US" altLang="zh-CN" dirty="0"/>
              <a:t>   </a:t>
            </a:r>
            <a:r>
              <a:rPr lang="en-US" altLang="zh-CN" dirty="0" err="1"/>
              <a:t>Sbirthdate</a:t>
            </a:r>
            <a:r>
              <a:rPr lang="en-US" altLang="zh-CN" dirty="0"/>
              <a:t> Date, </a:t>
            </a:r>
            <a:endParaRPr lang="en-US" altLang="zh-CN" dirty="0"/>
          </a:p>
          <a:p>
            <a:pPr lvl="1" eaLnBrk="1" hangingPunct="1">
              <a:buFont typeface="Wingdings" panose="05000000000000000000" pitchFamily="2" charset="2"/>
              <a:buNone/>
            </a:pPr>
            <a:r>
              <a:rPr lang="en-US" altLang="zh-CN" dirty="0"/>
              <a:t>   </a:t>
            </a:r>
            <a:r>
              <a:rPr lang="en-US" altLang="zh-CN" dirty="0" err="1"/>
              <a:t>Smajor</a:t>
            </a:r>
            <a:r>
              <a:rPr lang="en-US" altLang="zh-CN" dirty="0"/>
              <a:t>  VARCHAR(40),</a:t>
            </a:r>
            <a:endParaRPr lang="en-US" altLang="zh-CN" dirty="0"/>
          </a:p>
          <a:p>
            <a:pPr lvl="1" eaLnBrk="1" hangingPunct="1">
              <a:buFont typeface="Wingdings" panose="05000000000000000000" pitchFamily="2" charset="2"/>
              <a:buNone/>
            </a:pPr>
            <a:r>
              <a:rPr lang="en-US" altLang="zh-CN" dirty="0"/>
              <a:t>   PRIMARY KEY (</a:t>
            </a:r>
            <a:r>
              <a:rPr lang="en-US" altLang="zh-CN" dirty="0" err="1"/>
              <a:t>Sno</a:t>
            </a:r>
            <a:r>
              <a:rPr lang="en-US" altLang="zh-CN" dirty="0"/>
              <a:t>)                </a:t>
            </a:r>
            <a:r>
              <a:rPr lang="en-US" altLang="zh-CN" sz="1800" dirty="0"/>
              <a:t>/*</a:t>
            </a:r>
            <a:r>
              <a:rPr lang="zh-CN" altLang="en-US" sz="1800" dirty="0"/>
              <a:t>在表级定义主码*</a:t>
            </a:r>
            <a:r>
              <a:rPr lang="en-US" altLang="zh-CN" sz="1800" dirty="0"/>
              <a:t>/</a:t>
            </a:r>
            <a:endParaRPr lang="en-US" altLang="zh-CN" dirty="0"/>
          </a:p>
          <a:p>
            <a:pPr lvl="1" eaLnBrk="1" hangingPunct="1">
              <a:buFont typeface="Wingdings" panose="05000000000000000000" pitchFamily="2" charset="2"/>
              <a:buNone/>
            </a:pPr>
            <a:r>
              <a:rPr lang="en-US" altLang="zh-CN" dirty="0"/>
              <a:t>    ); </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5363" name="Rectangle 2"/>
          <p:cNvSpPr>
            <a:spLocks noGrp="1" noChangeArrowheads="1"/>
          </p:cNvSpPr>
          <p:nvPr>
            <p:ph type="title" idx="4294967295"/>
          </p:nvPr>
        </p:nvSpPr>
        <p:spPr/>
        <p:txBody>
          <a:bodyPr/>
          <a:lstStyle/>
          <a:p>
            <a:pPr eaLnBrk="1" hangingPunct="1"/>
            <a:r>
              <a:rPr lang="zh-CN" altLang="en-US" sz="3600">
                <a:solidFill>
                  <a:schemeClr val="accent2"/>
                </a:solidFill>
              </a:rPr>
              <a:t>实体完整性定义</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15364" name="Rectangle 3"/>
          <p:cNvSpPr>
            <a:spLocks noGrp="1" noChangeArrowheads="1"/>
          </p:cNvSpPr>
          <p:nvPr>
            <p:ph type="body" idx="4294967295"/>
          </p:nvPr>
        </p:nvSpPr>
        <p:spPr>
          <a:xfrm>
            <a:off x="911424" y="1268760"/>
            <a:ext cx="10297144" cy="5112991"/>
          </a:xfrm>
        </p:spPr>
        <p:txBody>
          <a:bodyPr/>
          <a:lstStyle/>
          <a:p>
            <a:pPr eaLnBrk="1" hangingPunct="1">
              <a:buNone/>
            </a:pPr>
            <a:r>
              <a:rPr lang="en-US" altLang="zh-CN" sz="2400" dirty="0"/>
              <a:t>[</a:t>
            </a:r>
            <a:r>
              <a:rPr lang="zh-CN" altLang="en-US" sz="2400" dirty="0"/>
              <a:t>例</a:t>
            </a:r>
            <a:r>
              <a:rPr lang="en-US" altLang="zh-CN" sz="2400" dirty="0"/>
              <a:t>5.2]</a:t>
            </a:r>
            <a:r>
              <a:rPr lang="zh-CN" altLang="en-US" sz="2400" dirty="0"/>
              <a:t>创建</a:t>
            </a:r>
            <a:r>
              <a:rPr lang="en-US" altLang="zh-CN" sz="2400" dirty="0"/>
              <a:t>SC</a:t>
            </a:r>
            <a:r>
              <a:rPr lang="zh-CN" altLang="en-US" sz="2400" dirty="0"/>
              <a:t>表，将</a:t>
            </a:r>
            <a:r>
              <a:rPr lang="en-US" altLang="zh-CN" sz="2400" dirty="0"/>
              <a:t>(</a:t>
            </a:r>
            <a:r>
              <a:rPr lang="en-US" altLang="zh-CN" sz="2400" dirty="0" err="1"/>
              <a:t>Sno,Cno</a:t>
            </a:r>
            <a:r>
              <a:rPr lang="en-US" altLang="zh-CN" sz="2400" dirty="0"/>
              <a:t>)</a:t>
            </a:r>
            <a:r>
              <a:rPr lang="zh-CN" altLang="en-US" sz="2400" dirty="0"/>
              <a:t>属性组定义为主码</a:t>
            </a:r>
            <a:endParaRPr lang="zh-CN" altLang="en-US" sz="2400" dirty="0"/>
          </a:p>
          <a:p>
            <a:pPr lvl="1" eaLnBrk="1" hangingPunct="1">
              <a:buFont typeface="Wingdings" panose="05000000000000000000" pitchFamily="2" charset="2"/>
              <a:buNone/>
            </a:pPr>
            <a:endParaRPr lang="en-US" altLang="zh-CN" sz="2000" dirty="0"/>
          </a:p>
          <a:p>
            <a:pPr lvl="1" eaLnBrk="1" hangingPunct="1">
              <a:buFont typeface="Wingdings" panose="05000000000000000000" pitchFamily="2" charset="2"/>
              <a:buNone/>
            </a:pPr>
            <a:r>
              <a:rPr lang="en-US" altLang="zh-CN" sz="2000" dirty="0"/>
              <a:t>CREATE TABLE SC</a:t>
            </a:r>
            <a:endParaRPr lang="en-US" altLang="zh-CN" sz="2000" dirty="0"/>
          </a:p>
          <a:p>
            <a:pPr lvl="1" eaLnBrk="1" hangingPunct="1">
              <a:buFont typeface="Wingdings" panose="05000000000000000000" pitchFamily="2" charset="2"/>
              <a:buNone/>
            </a:pPr>
            <a:r>
              <a:rPr lang="en-US" altLang="zh-CN" sz="2000" dirty="0"/>
              <a:t>  (</a:t>
            </a:r>
            <a:r>
              <a:rPr lang="en-US" altLang="zh-CN" sz="2000" dirty="0" err="1"/>
              <a:t>Sno</a:t>
            </a:r>
            <a:r>
              <a:rPr lang="en-US" altLang="zh-CN" sz="2000" dirty="0"/>
              <a:t>   CHAR(8),</a:t>
            </a:r>
            <a:endParaRPr lang="en-US" altLang="zh-CN" sz="2000" dirty="0"/>
          </a:p>
          <a:p>
            <a:pPr lvl="1" eaLnBrk="1" hangingPunct="1">
              <a:buFont typeface="Wingdings" panose="05000000000000000000" pitchFamily="2" charset="2"/>
              <a:buNone/>
            </a:pPr>
            <a:r>
              <a:rPr lang="en-US" altLang="zh-CN" sz="2000" dirty="0"/>
              <a:t>   </a:t>
            </a:r>
            <a:r>
              <a:rPr lang="en-US" altLang="zh-CN" sz="2000" dirty="0" err="1"/>
              <a:t>Cno</a:t>
            </a:r>
            <a:r>
              <a:rPr lang="en-US" altLang="zh-CN" sz="2000" dirty="0"/>
              <a:t>  CHAR(5),</a:t>
            </a:r>
            <a:endParaRPr lang="en-US" altLang="zh-CN" sz="2000" dirty="0"/>
          </a:p>
          <a:p>
            <a:pPr lvl="1" eaLnBrk="1" hangingPunct="1">
              <a:buFont typeface="Wingdings" panose="05000000000000000000" pitchFamily="2" charset="2"/>
              <a:buNone/>
            </a:pPr>
            <a:r>
              <a:rPr lang="en-US" altLang="zh-CN" sz="2000" dirty="0"/>
              <a:t>   Grade  SMALLINT,                 </a:t>
            </a:r>
            <a:endParaRPr lang="en-US" altLang="zh-CN" sz="2000" dirty="0"/>
          </a:p>
          <a:p>
            <a:pPr lvl="1" eaLnBrk="1" hangingPunct="1">
              <a:buFont typeface="Wingdings" panose="05000000000000000000" pitchFamily="2" charset="2"/>
              <a:buNone/>
            </a:pPr>
            <a:r>
              <a:rPr lang="en-US" altLang="zh-CN" sz="2000" dirty="0"/>
              <a:t>   Semester      CHAR(5),           </a:t>
            </a:r>
            <a:r>
              <a:rPr lang="en-US" altLang="zh-CN" sz="1800" dirty="0"/>
              <a:t>/*</a:t>
            </a:r>
            <a:r>
              <a:rPr lang="zh-CN" altLang="en-US" sz="1800" dirty="0"/>
              <a:t>开课学期*</a:t>
            </a:r>
            <a:r>
              <a:rPr lang="en-US" altLang="zh-CN" sz="1800" dirty="0"/>
              <a:t>/           </a:t>
            </a:r>
            <a:endParaRPr lang="en-US" altLang="zh-CN" sz="2000" dirty="0"/>
          </a:p>
          <a:p>
            <a:pPr lvl="1" eaLnBrk="1" hangingPunct="1">
              <a:buFont typeface="Wingdings" panose="05000000000000000000" pitchFamily="2" charset="2"/>
              <a:buNone/>
            </a:pPr>
            <a:r>
              <a:rPr lang="en-US" altLang="zh-CN" sz="2000" dirty="0"/>
              <a:t>   </a:t>
            </a:r>
            <a:r>
              <a:rPr lang="en-US" altLang="zh-CN" sz="2000" dirty="0" err="1"/>
              <a:t>Teachingclass</a:t>
            </a:r>
            <a:r>
              <a:rPr lang="en-US" altLang="zh-CN" sz="2000" dirty="0"/>
              <a:t>   CHAR(8),     </a:t>
            </a:r>
            <a:r>
              <a:rPr lang="en-US" altLang="zh-CN" sz="1800" dirty="0"/>
              <a:t>/*</a:t>
            </a:r>
            <a:r>
              <a:rPr lang="zh-CN" altLang="en-US" sz="1800" dirty="0"/>
              <a:t>学生选修某一门课所在的教学班*</a:t>
            </a:r>
            <a:r>
              <a:rPr lang="en-US" altLang="zh-CN" sz="1800" dirty="0"/>
              <a:t>/      </a:t>
            </a:r>
            <a:endParaRPr lang="en-US" altLang="zh-CN" sz="1800" dirty="0"/>
          </a:p>
          <a:p>
            <a:pPr lvl="1" eaLnBrk="1" hangingPunct="1">
              <a:buFont typeface="Wingdings" panose="05000000000000000000" pitchFamily="2" charset="2"/>
              <a:buNone/>
            </a:pPr>
            <a:r>
              <a:rPr lang="en-US" altLang="zh-CN" sz="2000" dirty="0"/>
              <a:t>   PRIMARY KEY (</a:t>
            </a:r>
            <a:r>
              <a:rPr lang="en-US" altLang="zh-CN" sz="2000" dirty="0" err="1"/>
              <a:t>Sno,Cno</a:t>
            </a:r>
            <a:r>
              <a:rPr lang="en-US" altLang="zh-CN" sz="2000" dirty="0"/>
              <a:t>)      </a:t>
            </a:r>
            <a:r>
              <a:rPr lang="en-US" altLang="zh-CN" sz="1800" dirty="0"/>
              <a:t>/*</a:t>
            </a:r>
            <a:r>
              <a:rPr lang="zh-CN" altLang="en-US" sz="1800" dirty="0"/>
              <a:t>主码由两个属性构成，必须在表级定义主码*</a:t>
            </a:r>
            <a:r>
              <a:rPr lang="en-US" altLang="zh-CN" sz="1800" dirty="0"/>
              <a:t>/</a:t>
            </a:r>
            <a:endParaRPr lang="en-US" altLang="zh-CN" sz="2000" dirty="0"/>
          </a:p>
          <a:p>
            <a:pPr lvl="1" eaLnBrk="1" hangingPunct="1">
              <a:buFont typeface="Wingdings" panose="05000000000000000000" pitchFamily="2" charset="2"/>
              <a:buNone/>
            </a:pPr>
            <a:r>
              <a:rPr lang="en-US" altLang="zh-CN" sz="2000" dirty="0"/>
              <a:t>);</a:t>
            </a:r>
            <a:endParaRPr lang="en-US" altLang="zh-C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6387" name="Rectangle 2"/>
          <p:cNvSpPr>
            <a:spLocks noGrp="1" noChangeArrowheads="1"/>
          </p:cNvSpPr>
          <p:nvPr>
            <p:ph type="title" idx="4294967295"/>
          </p:nvPr>
        </p:nvSpPr>
        <p:spPr/>
        <p:txBody>
          <a:bodyPr/>
          <a:lstStyle/>
          <a:p>
            <a:pPr eaLnBrk="1" hangingPunct="1"/>
            <a:r>
              <a:rPr lang="en-US" altLang="zh-CN" sz="3600">
                <a:solidFill>
                  <a:schemeClr val="accent2"/>
                </a:solidFill>
              </a:rPr>
              <a:t>5.2 </a:t>
            </a:r>
            <a:r>
              <a:rPr lang="zh-CN" altLang="en-US" sz="3600">
                <a:solidFill>
                  <a:schemeClr val="accent2"/>
                </a:solidFill>
              </a:rPr>
              <a:t>实体完整性</a:t>
            </a:r>
            <a:endParaRPr lang="zh-CN" altLang="en-US" sz="3600">
              <a:solidFill>
                <a:schemeClr val="accent2"/>
              </a:solidFill>
            </a:endParaRPr>
          </a:p>
        </p:txBody>
      </p:sp>
      <p:sp>
        <p:nvSpPr>
          <p:cNvPr id="16388" name="Rectangle 3"/>
          <p:cNvSpPr>
            <a:spLocks noGrp="1" noChangeArrowheads="1"/>
          </p:cNvSpPr>
          <p:nvPr>
            <p:ph type="body" idx="4294967295"/>
          </p:nvPr>
        </p:nvSpPr>
        <p:spPr>
          <a:xfrm>
            <a:off x="1055440" y="1312863"/>
            <a:ext cx="9288710" cy="4854575"/>
          </a:xfrm>
        </p:spPr>
        <p:txBody>
          <a:bodyPr/>
          <a:lstStyle/>
          <a:p>
            <a:pPr marL="0" indent="0" eaLnBrk="1" hangingPunct="1">
              <a:lnSpc>
                <a:spcPct val="190000"/>
              </a:lnSpc>
              <a:buNone/>
            </a:pPr>
            <a:r>
              <a:rPr lang="en-US" altLang="zh-CN" dirty="0"/>
              <a:t>5.2.1 </a:t>
            </a:r>
            <a:r>
              <a:rPr lang="zh-CN" altLang="en-US" dirty="0"/>
              <a:t>实体完整性定义</a:t>
            </a:r>
            <a:endParaRPr lang="zh-CN" altLang="en-US" dirty="0"/>
          </a:p>
          <a:p>
            <a:pPr marL="0" indent="0" eaLnBrk="1" hangingPunct="1">
              <a:lnSpc>
                <a:spcPct val="190000"/>
              </a:lnSpc>
              <a:buNone/>
            </a:pPr>
            <a:r>
              <a:rPr lang="en-US" altLang="zh-CN" dirty="0">
                <a:solidFill>
                  <a:srgbClr val="00B050"/>
                </a:solidFill>
              </a:rPr>
              <a:t>5.2.2 </a:t>
            </a:r>
            <a:r>
              <a:rPr lang="zh-CN" altLang="en-US" dirty="0">
                <a:solidFill>
                  <a:srgbClr val="00B050"/>
                </a:solidFill>
              </a:rPr>
              <a:t>实体完整性检查和违约处理</a:t>
            </a:r>
            <a:endParaRPr lang="zh-CN" altLang="en-US" dirty="0">
              <a:solidFill>
                <a:srgbClr val="00B05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7411" name="Rectangle 2"/>
          <p:cNvSpPr>
            <a:spLocks noGrp="1" noChangeArrowheads="1"/>
          </p:cNvSpPr>
          <p:nvPr>
            <p:ph type="title" idx="4294967295"/>
          </p:nvPr>
        </p:nvSpPr>
        <p:spPr/>
        <p:txBody>
          <a:bodyPr/>
          <a:lstStyle/>
          <a:p>
            <a:pPr eaLnBrk="1" hangingPunct="1"/>
            <a:r>
              <a:rPr lang="en-US" altLang="zh-CN" sz="3600">
                <a:solidFill>
                  <a:schemeClr val="accent2"/>
                </a:solidFill>
              </a:rPr>
              <a:t>5.2.2 </a:t>
            </a:r>
            <a:r>
              <a:rPr lang="zh-CN" altLang="en-US" sz="3600">
                <a:solidFill>
                  <a:schemeClr val="accent2"/>
                </a:solidFill>
              </a:rPr>
              <a:t>实体完整性检查和违约处理</a:t>
            </a:r>
            <a:endParaRPr lang="zh-CN" altLang="en-US" sz="3600">
              <a:solidFill>
                <a:schemeClr val="accent2"/>
              </a:solidFill>
            </a:endParaRPr>
          </a:p>
        </p:txBody>
      </p:sp>
      <p:sp>
        <p:nvSpPr>
          <p:cNvPr id="17412" name="Rectangle 3"/>
          <p:cNvSpPr>
            <a:spLocks noGrp="1" noChangeArrowheads="1"/>
          </p:cNvSpPr>
          <p:nvPr>
            <p:ph type="body" idx="4294967295"/>
          </p:nvPr>
        </p:nvSpPr>
        <p:spPr>
          <a:xfrm>
            <a:off x="641739" y="1268760"/>
            <a:ext cx="10513168" cy="5223570"/>
          </a:xfrm>
        </p:spPr>
        <p:txBody>
          <a:bodyPr/>
          <a:lstStyle/>
          <a:p>
            <a:pPr eaLnBrk="1" hangingPunct="1">
              <a:lnSpc>
                <a:spcPct val="180000"/>
              </a:lnSpc>
            </a:pPr>
            <a:r>
              <a:rPr lang="zh-CN" altLang="en-US" dirty="0"/>
              <a:t>插入或对主码列进行更新操作时，关系数据库管理系统按照实体完整性规则自动进行检查。</a:t>
            </a:r>
            <a:endParaRPr lang="zh-CN" altLang="en-US" dirty="0"/>
          </a:p>
          <a:p>
            <a:pPr lvl="1" eaLnBrk="1" hangingPunct="1">
              <a:lnSpc>
                <a:spcPct val="120000"/>
              </a:lnSpc>
            </a:pPr>
            <a:r>
              <a:rPr lang="zh-CN" altLang="en-US" dirty="0"/>
              <a:t>检查主码值是否唯一，如果不唯一则拒绝插入或修改</a:t>
            </a:r>
            <a:endParaRPr lang="zh-CN" altLang="en-US" dirty="0"/>
          </a:p>
          <a:p>
            <a:pPr lvl="1" eaLnBrk="1" hangingPunct="1">
              <a:lnSpc>
                <a:spcPct val="120000"/>
              </a:lnSpc>
            </a:pPr>
            <a:r>
              <a:rPr lang="zh-CN" altLang="en-US" dirty="0"/>
              <a:t>检查主码的各个属性是否为空，只要有一个为空就拒绝插入或修改</a:t>
            </a:r>
            <a:endParaRPr lang="zh-CN" altLang="en-US" dirty="0"/>
          </a:p>
          <a:p>
            <a:pPr eaLnBrk="1" hangingPunct="1"/>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8435" name="Rectangle 2"/>
          <p:cNvSpPr>
            <a:spLocks noGrp="1" noChangeArrowheads="1"/>
          </p:cNvSpPr>
          <p:nvPr>
            <p:ph type="title" idx="4294967295"/>
          </p:nvPr>
        </p:nvSpPr>
        <p:spPr/>
        <p:txBody>
          <a:bodyPr/>
          <a:lstStyle/>
          <a:p>
            <a:pPr eaLnBrk="1" hangingPunct="1"/>
            <a:r>
              <a:rPr lang="zh-CN" altLang="en-US" sz="3600">
                <a:solidFill>
                  <a:schemeClr val="accent2"/>
                </a:solidFill>
              </a:rPr>
              <a:t>实体完整性检查和违约处理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18436" name="Rectangle 3"/>
          <p:cNvSpPr>
            <a:spLocks noGrp="1" noChangeArrowheads="1"/>
          </p:cNvSpPr>
          <p:nvPr>
            <p:ph type="body" idx="4294967295"/>
          </p:nvPr>
        </p:nvSpPr>
        <p:spPr>
          <a:xfrm>
            <a:off x="907839" y="1101273"/>
            <a:ext cx="10804785" cy="1823672"/>
          </a:xfrm>
        </p:spPr>
        <p:txBody>
          <a:bodyPr/>
          <a:lstStyle/>
          <a:p>
            <a:pPr eaLnBrk="1" hangingPunct="1"/>
            <a:r>
              <a:rPr lang="zh-CN" altLang="en-US" dirty="0"/>
              <a:t>检查记录中主码值是否唯一的方法是进行</a:t>
            </a:r>
            <a:r>
              <a:rPr lang="zh-CN" altLang="en-US" dirty="0">
                <a:solidFill>
                  <a:srgbClr val="FF00FF"/>
                </a:solidFill>
              </a:rPr>
              <a:t>全表扫描</a:t>
            </a:r>
            <a:endParaRPr lang="en-US" altLang="zh-CN" sz="3200" dirty="0">
              <a:solidFill>
                <a:srgbClr val="FF00FF"/>
              </a:solidFill>
            </a:endParaRPr>
          </a:p>
          <a:p>
            <a:pPr marL="742950" lvl="2" indent="-342900" eaLnBrk="1" hangingPunct="1">
              <a:buFont typeface="Wingdings" panose="05000000000000000000" pitchFamily="2" charset="2"/>
              <a:buChar char="n"/>
            </a:pPr>
            <a:r>
              <a:rPr lang="zh-CN" altLang="en-US" sz="2400" dirty="0"/>
              <a:t>依次判断表中每一条记录的主码值与将插入记录上的主码值（或者修改的新主码值）是否相同 </a:t>
            </a:r>
            <a:endParaRPr lang="zh-CN" altLang="en-US" sz="2400" dirty="0">
              <a:solidFill>
                <a:srgbClr val="FF00FF"/>
              </a:solidFill>
            </a:endParaRPr>
          </a:p>
        </p:txBody>
      </p:sp>
      <p:pic>
        <p:nvPicPr>
          <p:cNvPr id="18437"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0014" y="2565401"/>
            <a:ext cx="6669087"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文本框 6"/>
          <p:cNvSpPr txBox="1">
            <a:spLocks noChangeArrowheads="1"/>
          </p:cNvSpPr>
          <p:nvPr/>
        </p:nvSpPr>
        <p:spPr bwMode="auto">
          <a:xfrm>
            <a:off x="4295776" y="5876925"/>
            <a:ext cx="3095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a:t>用全表扫描方法检查主码唯一性</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9459" name="Rectangle 2"/>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a:solidFill>
                  <a:schemeClr val="accent2"/>
                </a:solidFill>
              </a:rPr>
              <a:t>实体完整性检查和违约处理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19460" name="Rectangle 3"/>
          <p:cNvSpPr txBox="1">
            <a:spLocks noChangeArrowheads="1"/>
          </p:cNvSpPr>
          <p:nvPr/>
        </p:nvSpPr>
        <p:spPr bwMode="auto">
          <a:xfrm>
            <a:off x="983432" y="1278506"/>
            <a:ext cx="1015312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800100" indent="-34290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742950" indent="-3429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t>全表扫描十分耗时</a:t>
            </a:r>
            <a:endParaRPr lang="en-US" altLang="zh-CN" dirty="0"/>
          </a:p>
          <a:p>
            <a:pPr eaLnBrk="1" hangingPunct="1">
              <a:lnSpc>
                <a:spcPct val="150000"/>
              </a:lnSpc>
            </a:pPr>
            <a:r>
              <a:rPr lang="zh-CN" altLang="en-US" dirty="0"/>
              <a:t>关系数据库管理系统一般都在主码上自动建立一个</a:t>
            </a:r>
            <a:r>
              <a:rPr lang="zh-CN" altLang="en-US" dirty="0">
                <a:solidFill>
                  <a:srgbClr val="FF00FF"/>
                </a:solidFill>
              </a:rPr>
              <a:t>索引 </a:t>
            </a:r>
            <a:endParaRPr lang="zh-CN" altLang="en-US" dirty="0">
              <a:solidFill>
                <a:srgbClr val="FF00FF"/>
              </a:solidFill>
            </a:endParaRPr>
          </a:p>
          <a:p>
            <a:pPr eaLnBrk="1" hangingPunct="1">
              <a:lnSpc>
                <a:spcPct val="150000"/>
              </a:lnSpc>
            </a:pPr>
            <a:endParaRPr lang="en-US" altLang="zh-CN" sz="2400" dirty="0">
              <a:solidFill>
                <a:srgbClr val="FF00FF"/>
              </a:solidFill>
            </a:endParaRPr>
          </a:p>
          <a:p>
            <a:pPr lvl="2" eaLnBrk="1" hangingPunct="1">
              <a:lnSpc>
                <a:spcPct val="150000"/>
              </a:lnSpc>
              <a:buSzPct val="85000"/>
              <a:buFont typeface="Wingdings" panose="05000000000000000000" pitchFamily="2" charset="2"/>
              <a:buChar char="n"/>
            </a:pPr>
            <a:endParaRPr lang="zh-CN" altLang="en-US"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0483" name="Rectangle 2"/>
          <p:cNvSpPr>
            <a:spLocks noGrp="1" noChangeArrowheads="1"/>
          </p:cNvSpPr>
          <p:nvPr>
            <p:ph type="title" idx="4294967295"/>
          </p:nvPr>
        </p:nvSpPr>
        <p:spPr/>
        <p:txBody>
          <a:bodyPr/>
          <a:lstStyle/>
          <a:p>
            <a:pPr eaLnBrk="1" hangingPunct="1"/>
            <a:r>
              <a:rPr lang="zh-CN" altLang="en-US" sz="3600">
                <a:solidFill>
                  <a:schemeClr val="accent2"/>
                </a:solidFill>
              </a:rPr>
              <a:t>实体完整性检查和违约处理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20484" name="Rectangle 3"/>
          <p:cNvSpPr>
            <a:spLocks noGrp="1" noChangeArrowheads="1"/>
          </p:cNvSpPr>
          <p:nvPr>
            <p:ph type="body" idx="4294967295"/>
          </p:nvPr>
        </p:nvSpPr>
        <p:spPr>
          <a:xfrm>
            <a:off x="636912" y="927099"/>
            <a:ext cx="11291736" cy="5166197"/>
          </a:xfrm>
        </p:spPr>
        <p:txBody>
          <a:bodyPr/>
          <a:lstStyle/>
          <a:p>
            <a:pPr eaLnBrk="1" hangingPunct="1">
              <a:lnSpc>
                <a:spcPct val="140000"/>
              </a:lnSpc>
            </a:pPr>
            <a:r>
              <a:rPr lang="en-US" altLang="zh-CN" sz="2400" dirty="0">
                <a:solidFill>
                  <a:srgbClr val="FF00FF"/>
                </a:solidFill>
              </a:rPr>
              <a:t>B+</a:t>
            </a:r>
            <a:r>
              <a:rPr lang="zh-CN" altLang="en-US" sz="2400" dirty="0">
                <a:solidFill>
                  <a:srgbClr val="FF00FF"/>
                </a:solidFill>
              </a:rPr>
              <a:t>树索引</a:t>
            </a:r>
            <a:endParaRPr lang="en-US" altLang="zh-CN" sz="2400"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lvl="1">
              <a:spcBef>
                <a:spcPct val="0"/>
              </a:spcBef>
              <a:buFont typeface="Wingdings" panose="05000000000000000000" pitchFamily="2" charset="2"/>
              <a:buNone/>
            </a:pPr>
            <a:r>
              <a:rPr lang="zh-CN" altLang="en-US" dirty="0"/>
              <a:t>例如，</a:t>
            </a:r>
            <a:endParaRPr lang="en-US" altLang="zh-CN" dirty="0"/>
          </a:p>
          <a:p>
            <a:pPr lvl="1">
              <a:spcBef>
                <a:spcPct val="0"/>
              </a:spcBef>
            </a:pPr>
            <a:r>
              <a:rPr lang="zh-CN" altLang="en-US" dirty="0"/>
              <a:t>新插入记录的主码值是</a:t>
            </a:r>
            <a:r>
              <a:rPr lang="en-US" altLang="zh-CN" dirty="0"/>
              <a:t>25</a:t>
            </a:r>
            <a:endParaRPr lang="en-US" altLang="zh-CN" dirty="0"/>
          </a:p>
          <a:p>
            <a:pPr lvl="2">
              <a:spcBef>
                <a:spcPct val="0"/>
              </a:spcBef>
              <a:buSzPct val="87000"/>
              <a:buFont typeface="Wingdings" panose="05000000000000000000" pitchFamily="2" charset="2"/>
              <a:buChar char="l"/>
            </a:pPr>
            <a:r>
              <a:rPr lang="zh-CN" altLang="en-US" sz="2200" dirty="0"/>
              <a:t>通过主码索引，从</a:t>
            </a:r>
            <a:r>
              <a:rPr lang="en-US" altLang="zh-CN" sz="2200" dirty="0"/>
              <a:t>B+</a:t>
            </a:r>
            <a:r>
              <a:rPr lang="zh-CN" altLang="en-US" sz="2200" dirty="0"/>
              <a:t>树的根结点开始查找</a:t>
            </a:r>
            <a:endParaRPr lang="zh-CN" altLang="en-US" sz="2200" dirty="0"/>
          </a:p>
          <a:p>
            <a:pPr lvl="2">
              <a:spcBef>
                <a:spcPct val="0"/>
              </a:spcBef>
              <a:buSzPct val="87000"/>
              <a:buFont typeface="Wingdings" panose="05000000000000000000" pitchFamily="2" charset="2"/>
              <a:buChar char="l"/>
            </a:pPr>
            <a:r>
              <a:rPr lang="zh-CN" altLang="en-US" sz="2200" dirty="0"/>
              <a:t>读取</a:t>
            </a:r>
            <a:r>
              <a:rPr lang="en-US" altLang="zh-CN" sz="2200" dirty="0"/>
              <a:t>3</a:t>
            </a:r>
            <a:r>
              <a:rPr lang="zh-CN" altLang="en-US" sz="2200" dirty="0"/>
              <a:t>个结点：根结点（</a:t>
            </a:r>
            <a:r>
              <a:rPr lang="en-US" altLang="zh-CN" sz="2200" dirty="0"/>
              <a:t>51</a:t>
            </a:r>
            <a:r>
              <a:rPr lang="zh-CN" altLang="en-US" sz="2200" dirty="0"/>
              <a:t>）、中间结点（</a:t>
            </a:r>
            <a:r>
              <a:rPr lang="en-US" altLang="zh-CN" sz="2200" dirty="0"/>
              <a:t>12 30</a:t>
            </a:r>
            <a:r>
              <a:rPr lang="zh-CN" altLang="en-US" sz="2200" dirty="0"/>
              <a:t>）、叶结点（</a:t>
            </a:r>
            <a:r>
              <a:rPr lang="en-US" altLang="zh-CN" sz="2200" dirty="0"/>
              <a:t>15 20 25</a:t>
            </a:r>
            <a:r>
              <a:rPr lang="zh-CN" altLang="en-US" sz="2200" dirty="0"/>
              <a:t>）</a:t>
            </a:r>
            <a:endParaRPr lang="zh-CN" altLang="en-US" sz="2200" dirty="0"/>
          </a:p>
          <a:p>
            <a:pPr lvl="2">
              <a:spcBef>
                <a:spcPct val="0"/>
              </a:spcBef>
              <a:buSzPct val="87000"/>
              <a:buFont typeface="Wingdings" panose="05000000000000000000" pitchFamily="2" charset="2"/>
              <a:buChar char="l"/>
            </a:pPr>
            <a:r>
              <a:rPr lang="zh-CN" altLang="en-US" sz="2200" dirty="0"/>
              <a:t>该主码值已经存在，不能插入这条记录</a:t>
            </a:r>
            <a:endParaRPr lang="zh-CN" altLang="en-US" sz="2200" dirty="0"/>
          </a:p>
          <a:p>
            <a:pPr eaLnBrk="1" hangingPunct="1">
              <a:lnSpc>
                <a:spcPct val="140000"/>
              </a:lnSpc>
              <a:buFont typeface="Wingdings" panose="05000000000000000000" pitchFamily="2" charset="2"/>
              <a:buNone/>
            </a:pPr>
            <a:endParaRPr lang="zh-CN" altLang="en-US" dirty="0">
              <a:solidFill>
                <a:srgbClr val="FF00FF"/>
              </a:solidFill>
            </a:endParaRPr>
          </a:p>
        </p:txBody>
      </p:sp>
      <p:pic>
        <p:nvPicPr>
          <p:cNvPr id="20485"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9740" y="938530"/>
            <a:ext cx="7581900" cy="355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1507" name="Rectangle 2"/>
          <p:cNvSpPr>
            <a:spLocks noGrp="1" noChangeArrowheads="1"/>
          </p:cNvSpPr>
          <p:nvPr>
            <p:ph type="title" idx="4294967295"/>
          </p:nvPr>
        </p:nvSpPr>
        <p:spPr/>
        <p:txBody>
          <a:bodyPr/>
          <a:lstStyle/>
          <a:p>
            <a:pPr eaLnBrk="1" hangingPunct="1"/>
            <a:r>
              <a:rPr lang="zh-CN" altLang="en-US" sz="3600" dirty="0">
                <a:solidFill>
                  <a:schemeClr val="accent2"/>
                </a:solidFill>
              </a:rPr>
              <a:t>第</a:t>
            </a:r>
            <a:r>
              <a:rPr lang="en-US" altLang="zh-CN" sz="3600" dirty="0">
                <a:solidFill>
                  <a:schemeClr val="accent2"/>
                </a:solidFill>
              </a:rPr>
              <a:t>5</a:t>
            </a:r>
            <a:r>
              <a:rPr lang="zh-CN" altLang="en-US" sz="3600" dirty="0">
                <a:solidFill>
                  <a:schemeClr val="accent2"/>
                </a:solidFill>
              </a:rPr>
              <a:t>章</a:t>
            </a:r>
            <a:r>
              <a:rPr lang="zh-CN" altLang="zh-CN" sz="3600" dirty="0">
                <a:solidFill>
                  <a:schemeClr val="accent2"/>
                </a:solidFill>
              </a:rPr>
              <a:t> 数据库完整性</a:t>
            </a:r>
            <a:endParaRPr lang="zh-CN" altLang="zh-CN" sz="3600" dirty="0">
              <a:solidFill>
                <a:schemeClr val="accent2"/>
              </a:solidFill>
            </a:endParaRPr>
          </a:p>
        </p:txBody>
      </p:sp>
      <p:sp>
        <p:nvSpPr>
          <p:cNvPr id="21508" name="Rectangle 3"/>
          <p:cNvSpPr>
            <a:spLocks noGrp="1" noChangeArrowheads="1"/>
          </p:cNvSpPr>
          <p:nvPr>
            <p:ph type="body" idx="4294967295"/>
          </p:nvPr>
        </p:nvSpPr>
        <p:spPr>
          <a:xfrm>
            <a:off x="1415480" y="1052514"/>
            <a:ext cx="7859712" cy="5329237"/>
          </a:xfrm>
        </p:spPr>
        <p:txBody>
          <a:bodyPr/>
          <a:lstStyle/>
          <a:p>
            <a:pPr eaLnBrk="1" hangingPunct="1">
              <a:lnSpc>
                <a:spcPct val="130000"/>
              </a:lnSpc>
              <a:buFont typeface="Wingdings" panose="05000000000000000000"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anose="05000000000000000000" pitchFamily="2" charset="2"/>
              <a:buNone/>
            </a:pPr>
            <a:r>
              <a:rPr lang="en-US" altLang="zh-CN" dirty="0"/>
              <a:t>5.2 </a:t>
            </a:r>
            <a:r>
              <a:rPr lang="zh-CN" altLang="en-US" dirty="0"/>
              <a:t>实体完整性</a:t>
            </a:r>
            <a:endParaRPr lang="zh-CN" altLang="en-US" dirty="0"/>
          </a:p>
          <a:p>
            <a:pPr eaLnBrk="1" hangingPunct="1">
              <a:lnSpc>
                <a:spcPct val="130000"/>
              </a:lnSpc>
              <a:buFont typeface="Wingdings" panose="05000000000000000000" pitchFamily="2" charset="2"/>
              <a:buNone/>
            </a:pPr>
            <a:r>
              <a:rPr lang="en-US" altLang="zh-CN" dirty="0">
                <a:solidFill>
                  <a:srgbClr val="0066FF"/>
                </a:solidFill>
              </a:rPr>
              <a:t>5.3 </a:t>
            </a:r>
            <a:r>
              <a:rPr lang="zh-CN" altLang="en-US" dirty="0">
                <a:solidFill>
                  <a:srgbClr val="0066FF"/>
                </a:solidFill>
              </a:rPr>
              <a:t>参照完整性</a:t>
            </a:r>
            <a:endParaRPr lang="zh-CN" altLang="en-US" dirty="0">
              <a:solidFill>
                <a:srgbClr val="0066FF"/>
              </a:solidFill>
            </a:endParaRPr>
          </a:p>
          <a:p>
            <a:pPr eaLnBrk="1" hangingPunct="1">
              <a:lnSpc>
                <a:spcPct val="130000"/>
              </a:lnSpc>
              <a:buFont typeface="Wingdings" panose="05000000000000000000" pitchFamily="2" charset="2"/>
              <a:buNone/>
            </a:pPr>
            <a:r>
              <a:rPr lang="en-US" altLang="zh-CN" dirty="0"/>
              <a:t>5.4 </a:t>
            </a:r>
            <a:r>
              <a:rPr lang="zh-CN" altLang="en-US" dirty="0"/>
              <a:t>用户定义的完整性</a:t>
            </a:r>
            <a:endParaRPr lang="zh-CN" altLang="en-US" dirty="0"/>
          </a:p>
          <a:p>
            <a:pPr eaLnBrk="1" hangingPunct="1">
              <a:lnSpc>
                <a:spcPct val="130000"/>
              </a:lnSpc>
              <a:buFont typeface="Wingdings" panose="05000000000000000000" pitchFamily="2" charset="2"/>
              <a:buNone/>
            </a:pPr>
            <a:r>
              <a:rPr lang="en-US" altLang="zh-CN" dirty="0"/>
              <a:t>5.5 </a:t>
            </a:r>
            <a:r>
              <a:rPr lang="zh-CN" altLang="en-US" dirty="0"/>
              <a:t>完整性约束命名子句</a:t>
            </a:r>
            <a:endParaRPr lang="zh-CN" altLang="en-US" dirty="0"/>
          </a:p>
          <a:p>
            <a:pPr eaLnBrk="1" hangingPunct="1">
              <a:lnSpc>
                <a:spcPct val="130000"/>
              </a:lnSpc>
              <a:buFont typeface="Wingdings" panose="05000000000000000000"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anose="05000000000000000000" pitchFamily="2" charset="2"/>
              <a:buNone/>
            </a:pPr>
            <a:r>
              <a:rPr lang="en-US" altLang="zh-CN" dirty="0"/>
              <a:t>5.7 </a:t>
            </a:r>
            <a:r>
              <a:rPr lang="zh-CN" altLang="en-US" dirty="0"/>
              <a:t>触发器</a:t>
            </a:r>
            <a:endParaRPr lang="en-US" altLang="zh-CN" dirty="0"/>
          </a:p>
          <a:p>
            <a:pPr eaLnBrk="1" hangingPunct="1">
              <a:lnSpc>
                <a:spcPct val="130000"/>
              </a:lnSpc>
              <a:buFont typeface="Wingdings" panose="05000000000000000000" pitchFamily="2" charset="2"/>
              <a:buNone/>
            </a:pPr>
            <a:r>
              <a:rPr lang="zh-CN" altLang="en-US" dirty="0"/>
              <a:t>本章小结</a:t>
            </a:r>
            <a:endParaRPr lang="zh-CN" altLang="en-US" dirty="0"/>
          </a:p>
          <a:p>
            <a:pPr eaLnBrk="1" hangingPunct="1"/>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9" name="Rectangle 2"/>
          <p:cNvSpPr>
            <a:spLocks noGrp="1" noChangeArrowheads="1"/>
          </p:cNvSpPr>
          <p:nvPr>
            <p:ph type="title" idx="4294967295"/>
          </p:nvPr>
        </p:nvSpPr>
        <p:spPr/>
        <p:txBody>
          <a:bodyPr/>
          <a:lstStyle/>
          <a:p>
            <a:pPr eaLnBrk="1" hangingPunct="1"/>
            <a:r>
              <a:rPr lang="zh-CN" altLang="en-US" sz="3600" dirty="0">
                <a:solidFill>
                  <a:schemeClr val="accent2"/>
                </a:solidFill>
              </a:rPr>
              <a:t>第</a:t>
            </a:r>
            <a:r>
              <a:rPr lang="en-US" altLang="zh-CN" sz="3600" dirty="0">
                <a:solidFill>
                  <a:schemeClr val="accent2"/>
                </a:solidFill>
              </a:rPr>
              <a:t>5</a:t>
            </a:r>
            <a:r>
              <a:rPr lang="zh-CN" altLang="en-US" sz="3600" dirty="0">
                <a:solidFill>
                  <a:schemeClr val="accent2"/>
                </a:solidFill>
              </a:rPr>
              <a:t>章</a:t>
            </a:r>
            <a:r>
              <a:rPr lang="zh-CN" altLang="zh-CN" sz="3600" dirty="0">
                <a:solidFill>
                  <a:schemeClr val="accent2"/>
                </a:solidFill>
              </a:rPr>
              <a:t> 数据库完整性</a:t>
            </a:r>
            <a:endParaRPr lang="zh-CN" altLang="zh-CN" sz="3600" dirty="0">
              <a:solidFill>
                <a:schemeClr val="accent2"/>
              </a:solidFill>
            </a:endParaRPr>
          </a:p>
        </p:txBody>
      </p:sp>
      <p:sp>
        <p:nvSpPr>
          <p:cNvPr id="4100" name="Rectangle 3"/>
          <p:cNvSpPr>
            <a:spLocks noGrp="1" noChangeArrowheads="1"/>
          </p:cNvSpPr>
          <p:nvPr>
            <p:ph type="body" idx="4294967295"/>
          </p:nvPr>
        </p:nvSpPr>
        <p:spPr>
          <a:xfrm>
            <a:off x="1343472" y="1063457"/>
            <a:ext cx="7859712" cy="5329237"/>
          </a:xfrm>
        </p:spPr>
        <p:txBody>
          <a:bodyPr/>
          <a:lstStyle/>
          <a:p>
            <a:pPr eaLnBrk="1" hangingPunct="1">
              <a:lnSpc>
                <a:spcPct val="130000"/>
              </a:lnSpc>
              <a:buFont typeface="Wingdings" panose="05000000000000000000" pitchFamily="2" charset="2"/>
              <a:buNone/>
            </a:pPr>
            <a:r>
              <a:rPr lang="en-US" altLang="zh-CN" dirty="0">
                <a:solidFill>
                  <a:srgbClr val="0066FF"/>
                </a:solidFill>
              </a:rPr>
              <a:t>5.1 </a:t>
            </a:r>
            <a:r>
              <a:rPr lang="zh-CN" altLang="en-US" dirty="0">
                <a:solidFill>
                  <a:srgbClr val="0066FF"/>
                </a:solidFill>
              </a:rPr>
              <a:t>数据库完整性概述</a:t>
            </a:r>
            <a:endParaRPr lang="en-US" altLang="zh-CN" dirty="0">
              <a:solidFill>
                <a:srgbClr val="0066FF"/>
              </a:solidFill>
            </a:endParaRPr>
          </a:p>
          <a:p>
            <a:pPr eaLnBrk="1" hangingPunct="1">
              <a:lnSpc>
                <a:spcPct val="130000"/>
              </a:lnSpc>
              <a:buFont typeface="Wingdings" panose="05000000000000000000" pitchFamily="2" charset="2"/>
              <a:buNone/>
            </a:pPr>
            <a:r>
              <a:rPr lang="en-US" altLang="zh-CN" dirty="0"/>
              <a:t>5.2 </a:t>
            </a:r>
            <a:r>
              <a:rPr lang="zh-CN" altLang="en-US" dirty="0"/>
              <a:t>实体完整性</a:t>
            </a:r>
            <a:endParaRPr lang="zh-CN" altLang="en-US" dirty="0"/>
          </a:p>
          <a:p>
            <a:pPr eaLnBrk="1" hangingPunct="1">
              <a:lnSpc>
                <a:spcPct val="130000"/>
              </a:lnSpc>
              <a:buFont typeface="Wingdings" panose="05000000000000000000" pitchFamily="2" charset="2"/>
              <a:buNone/>
            </a:pPr>
            <a:r>
              <a:rPr lang="en-US" altLang="zh-CN" dirty="0"/>
              <a:t>5.3 </a:t>
            </a:r>
            <a:r>
              <a:rPr lang="zh-CN" altLang="en-US" dirty="0"/>
              <a:t>参照完整性</a:t>
            </a:r>
            <a:endParaRPr lang="zh-CN" altLang="en-US" dirty="0"/>
          </a:p>
          <a:p>
            <a:pPr eaLnBrk="1" hangingPunct="1">
              <a:lnSpc>
                <a:spcPct val="130000"/>
              </a:lnSpc>
              <a:buFont typeface="Wingdings" panose="05000000000000000000" pitchFamily="2" charset="2"/>
              <a:buNone/>
            </a:pPr>
            <a:r>
              <a:rPr lang="en-US" altLang="zh-CN" dirty="0"/>
              <a:t>5.4 </a:t>
            </a:r>
            <a:r>
              <a:rPr lang="zh-CN" altLang="en-US" dirty="0"/>
              <a:t>用户定义的完整性</a:t>
            </a:r>
            <a:endParaRPr lang="zh-CN" altLang="en-US" dirty="0"/>
          </a:p>
          <a:p>
            <a:pPr eaLnBrk="1" hangingPunct="1">
              <a:lnSpc>
                <a:spcPct val="130000"/>
              </a:lnSpc>
              <a:buFont typeface="Wingdings" panose="05000000000000000000" pitchFamily="2" charset="2"/>
              <a:buNone/>
            </a:pPr>
            <a:r>
              <a:rPr lang="en-US" altLang="zh-CN" dirty="0"/>
              <a:t>5.5 </a:t>
            </a:r>
            <a:r>
              <a:rPr lang="zh-CN" altLang="en-US" dirty="0"/>
              <a:t>完整性约束命名子句</a:t>
            </a:r>
            <a:endParaRPr lang="zh-CN" altLang="en-US" dirty="0"/>
          </a:p>
          <a:p>
            <a:pPr eaLnBrk="1" hangingPunct="1">
              <a:lnSpc>
                <a:spcPct val="130000"/>
              </a:lnSpc>
              <a:buFont typeface="Wingdings" panose="05000000000000000000"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anose="05000000000000000000" pitchFamily="2" charset="2"/>
              <a:buNone/>
            </a:pPr>
            <a:r>
              <a:rPr lang="en-US" altLang="zh-CN" dirty="0"/>
              <a:t>5.7 </a:t>
            </a:r>
            <a:r>
              <a:rPr lang="zh-CN" altLang="en-US" dirty="0"/>
              <a:t>触发器</a:t>
            </a:r>
            <a:endParaRPr lang="en-US" altLang="zh-CN" dirty="0"/>
          </a:p>
          <a:p>
            <a:pPr eaLnBrk="1" hangingPunct="1">
              <a:lnSpc>
                <a:spcPct val="130000"/>
              </a:lnSpc>
              <a:buFont typeface="Wingdings" panose="05000000000000000000" pitchFamily="2" charset="2"/>
              <a:buNone/>
            </a:pPr>
            <a:r>
              <a:rPr lang="zh-CN" altLang="en-US" dirty="0"/>
              <a:t>本章小结</a:t>
            </a:r>
            <a:endParaRPr lang="zh-CN" altLang="en-US" dirty="0"/>
          </a:p>
          <a:p>
            <a:pPr eaLnBrk="1" hangingPunct="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2531" name="Rectangle 2"/>
          <p:cNvSpPr>
            <a:spLocks noGrp="1" noChangeArrowheads="1"/>
          </p:cNvSpPr>
          <p:nvPr>
            <p:ph type="title" idx="4294967295"/>
          </p:nvPr>
        </p:nvSpPr>
        <p:spPr/>
        <p:txBody>
          <a:bodyPr/>
          <a:lstStyle/>
          <a:p>
            <a:pPr eaLnBrk="1" hangingPunct="1"/>
            <a:r>
              <a:rPr lang="en-US" altLang="zh-CN" sz="3600">
                <a:solidFill>
                  <a:schemeClr val="accent2"/>
                </a:solidFill>
              </a:rPr>
              <a:t>5.3  </a:t>
            </a:r>
            <a:r>
              <a:rPr lang="zh-CN" altLang="en-US" sz="3600">
                <a:solidFill>
                  <a:schemeClr val="accent2"/>
                </a:solidFill>
              </a:rPr>
              <a:t>参照完整性</a:t>
            </a:r>
            <a:endParaRPr lang="zh-CN" altLang="en-US" sz="3600">
              <a:solidFill>
                <a:schemeClr val="accent2"/>
              </a:solidFill>
            </a:endParaRPr>
          </a:p>
        </p:txBody>
      </p:sp>
      <p:sp>
        <p:nvSpPr>
          <p:cNvPr id="20484" name="Rectangle 3"/>
          <p:cNvSpPr>
            <a:spLocks noGrp="1" noChangeArrowheads="1"/>
          </p:cNvSpPr>
          <p:nvPr>
            <p:ph type="body" idx="4294967295"/>
          </p:nvPr>
        </p:nvSpPr>
        <p:spPr>
          <a:xfrm>
            <a:off x="1271464" y="1493803"/>
            <a:ext cx="8229600" cy="4854575"/>
          </a:xfrm>
        </p:spPr>
        <p:txBody>
          <a:bodyPr/>
          <a:lstStyle/>
          <a:p>
            <a:pPr marL="0" indent="0" eaLnBrk="1" hangingPunct="1">
              <a:lnSpc>
                <a:spcPct val="190000"/>
              </a:lnSpc>
              <a:buNone/>
            </a:pPr>
            <a:r>
              <a:rPr lang="en-US" altLang="zh-CN" dirty="0">
                <a:solidFill>
                  <a:srgbClr val="00B050"/>
                </a:solidFill>
              </a:rPr>
              <a:t>5.3.1 </a:t>
            </a:r>
            <a:r>
              <a:rPr lang="zh-CN" altLang="en-US" dirty="0">
                <a:solidFill>
                  <a:srgbClr val="00B050"/>
                </a:solidFill>
              </a:rPr>
              <a:t>定义参照完整性</a:t>
            </a:r>
            <a:endParaRPr lang="zh-CN" altLang="en-US" dirty="0">
              <a:solidFill>
                <a:srgbClr val="00B050"/>
              </a:solidFill>
            </a:endParaRPr>
          </a:p>
          <a:p>
            <a:pPr marL="0" indent="0" eaLnBrk="1" hangingPunct="1">
              <a:lnSpc>
                <a:spcPct val="190000"/>
              </a:lnSpc>
              <a:buNone/>
            </a:pPr>
            <a:r>
              <a:rPr lang="en-US" altLang="zh-CN" dirty="0"/>
              <a:t>5.3.2 </a:t>
            </a:r>
            <a:r>
              <a:rPr lang="zh-CN" altLang="en-US" dirty="0"/>
              <a:t>参照完整性检查和违约处理</a:t>
            </a:r>
            <a:endParaRPr lang="zh-CN" altLang="en-US" dirty="0"/>
          </a:p>
          <a:p>
            <a:pPr marL="0" indent="0" eaLnBrk="1" hangingPunct="1"/>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3555" name="Rectangle 2"/>
          <p:cNvSpPr>
            <a:spLocks noGrp="1" noChangeArrowheads="1"/>
          </p:cNvSpPr>
          <p:nvPr>
            <p:ph type="title" idx="4294967295"/>
          </p:nvPr>
        </p:nvSpPr>
        <p:spPr/>
        <p:txBody>
          <a:bodyPr/>
          <a:lstStyle/>
          <a:p>
            <a:pPr eaLnBrk="1" hangingPunct="1"/>
            <a:r>
              <a:rPr lang="en-US" altLang="zh-CN" sz="3600">
                <a:solidFill>
                  <a:schemeClr val="accent2"/>
                </a:solidFill>
              </a:rPr>
              <a:t>5.3.1 </a:t>
            </a:r>
            <a:r>
              <a:rPr lang="zh-CN" altLang="en-US" sz="3600">
                <a:solidFill>
                  <a:schemeClr val="accent2"/>
                </a:solidFill>
              </a:rPr>
              <a:t>参照完整性定义</a:t>
            </a:r>
            <a:endParaRPr lang="zh-CN" altLang="en-US" sz="3600">
              <a:solidFill>
                <a:schemeClr val="accent2"/>
              </a:solidFill>
            </a:endParaRPr>
          </a:p>
        </p:txBody>
      </p:sp>
      <p:sp>
        <p:nvSpPr>
          <p:cNvPr id="23556" name="Rectangle 3"/>
          <p:cNvSpPr>
            <a:spLocks noGrp="1" noChangeArrowheads="1"/>
          </p:cNvSpPr>
          <p:nvPr>
            <p:ph type="body" idx="4294967295"/>
          </p:nvPr>
        </p:nvSpPr>
        <p:spPr>
          <a:xfrm>
            <a:off x="644383" y="1098550"/>
            <a:ext cx="10972800" cy="4854575"/>
          </a:xfrm>
        </p:spPr>
        <p:txBody>
          <a:bodyPr/>
          <a:lstStyle/>
          <a:p>
            <a:pPr eaLnBrk="1" hangingPunct="1">
              <a:lnSpc>
                <a:spcPct val="180000"/>
              </a:lnSpc>
            </a:pPr>
            <a:r>
              <a:rPr lang="zh-CN" altLang="en-US" dirty="0"/>
              <a:t>关系模型的参照完整性定义</a:t>
            </a:r>
            <a:endParaRPr lang="zh-CN" altLang="en-US" dirty="0"/>
          </a:p>
          <a:p>
            <a:pPr lvl="1" eaLnBrk="1" hangingPunct="1">
              <a:lnSpc>
                <a:spcPct val="180000"/>
              </a:lnSpc>
            </a:pPr>
            <a:r>
              <a:rPr lang="zh-CN" altLang="en-US" dirty="0"/>
              <a:t>在</a:t>
            </a:r>
            <a:r>
              <a:rPr lang="en-US" altLang="zh-CN" dirty="0"/>
              <a:t>CREATE  TABLE</a:t>
            </a:r>
            <a:r>
              <a:rPr lang="zh-CN" altLang="en-US" dirty="0"/>
              <a:t>中用</a:t>
            </a:r>
            <a:r>
              <a:rPr lang="en-US" altLang="zh-CN" dirty="0">
                <a:solidFill>
                  <a:srgbClr val="FF00FF"/>
                </a:solidFill>
              </a:rPr>
              <a:t>FOREIGN KEY</a:t>
            </a:r>
            <a:r>
              <a:rPr lang="zh-CN" altLang="en-US" dirty="0"/>
              <a:t>短语定义哪些列为外码</a:t>
            </a:r>
            <a:endParaRPr lang="zh-CN" altLang="en-US" dirty="0"/>
          </a:p>
          <a:p>
            <a:pPr lvl="1" eaLnBrk="1" hangingPunct="1">
              <a:lnSpc>
                <a:spcPct val="180000"/>
              </a:lnSpc>
            </a:pPr>
            <a:r>
              <a:rPr lang="zh-CN" altLang="en-US" dirty="0"/>
              <a:t>用</a:t>
            </a:r>
            <a:r>
              <a:rPr lang="en-US" altLang="zh-CN" dirty="0">
                <a:solidFill>
                  <a:srgbClr val="FF00FF"/>
                </a:solidFill>
              </a:rPr>
              <a:t>REFERENCES</a:t>
            </a:r>
            <a:r>
              <a:rPr lang="zh-CN" altLang="en-US" dirty="0"/>
              <a:t>短语指明这些外码参照哪些表的主码 </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4579" name="Rectangle 2"/>
          <p:cNvSpPr>
            <a:spLocks noGrp="1" noChangeArrowheads="1"/>
          </p:cNvSpPr>
          <p:nvPr>
            <p:ph type="title" idx="4294967295"/>
          </p:nvPr>
        </p:nvSpPr>
        <p:spPr/>
        <p:txBody>
          <a:bodyPr/>
          <a:lstStyle/>
          <a:p>
            <a:pPr eaLnBrk="1" hangingPunct="1"/>
            <a:r>
              <a:rPr lang="zh-CN" altLang="en-US" sz="3600">
                <a:solidFill>
                  <a:schemeClr val="accent2"/>
                </a:solidFill>
              </a:rPr>
              <a:t>参照完整性定义</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24580" name="Rectangle 3"/>
          <p:cNvSpPr>
            <a:spLocks noGrp="1" noChangeArrowheads="1"/>
          </p:cNvSpPr>
          <p:nvPr>
            <p:ph type="body" idx="4294967295"/>
          </p:nvPr>
        </p:nvSpPr>
        <p:spPr>
          <a:xfrm>
            <a:off x="191344" y="908720"/>
            <a:ext cx="12000656" cy="5616624"/>
          </a:xfrm>
        </p:spPr>
        <p:txBody>
          <a:bodyPr/>
          <a:lstStyle/>
          <a:p>
            <a:pPr eaLnBrk="1" hangingPunct="1">
              <a:buFont typeface="Wingdings" panose="05000000000000000000" pitchFamily="2" charset="2"/>
              <a:buNone/>
            </a:pPr>
            <a:r>
              <a:rPr lang="zh-CN" altLang="en-US" sz="2200" dirty="0"/>
              <a:t>例如，关系</a:t>
            </a:r>
            <a:r>
              <a:rPr lang="en-US" altLang="zh-CN" sz="2200" dirty="0"/>
              <a:t>SC</a:t>
            </a:r>
            <a:r>
              <a:rPr lang="zh-CN" altLang="en-US" sz="2200" dirty="0"/>
              <a:t>中（</a:t>
            </a:r>
            <a:r>
              <a:rPr lang="en-US" altLang="zh-CN" sz="2200" dirty="0" err="1"/>
              <a:t>Sno</a:t>
            </a:r>
            <a:r>
              <a:rPr lang="zh-CN" altLang="en-US" sz="2200" dirty="0"/>
              <a:t>，</a:t>
            </a:r>
            <a:r>
              <a:rPr lang="en-US" altLang="zh-CN" sz="2200" dirty="0" err="1"/>
              <a:t>Cno</a:t>
            </a:r>
            <a:r>
              <a:rPr lang="zh-CN" altLang="en-US" sz="2200" dirty="0"/>
              <a:t>）是主码，</a:t>
            </a:r>
            <a:r>
              <a:rPr lang="en-US" altLang="zh-CN" sz="2200" dirty="0" err="1"/>
              <a:t>Sno</a:t>
            </a:r>
            <a:r>
              <a:rPr lang="zh-CN" altLang="en-US" sz="2200" dirty="0"/>
              <a:t>、</a:t>
            </a:r>
            <a:r>
              <a:rPr lang="en-US" altLang="zh-CN" sz="2200" dirty="0" err="1"/>
              <a:t>Cno</a:t>
            </a:r>
            <a:r>
              <a:rPr lang="zh-CN" altLang="en-US" sz="2200" dirty="0"/>
              <a:t>分别参照</a:t>
            </a:r>
            <a:r>
              <a:rPr lang="en-US" altLang="zh-CN" sz="2200" dirty="0"/>
              <a:t>Student</a:t>
            </a:r>
            <a:r>
              <a:rPr lang="zh-CN" altLang="en-US" sz="2200" dirty="0"/>
              <a:t>表的主码和</a:t>
            </a:r>
            <a:r>
              <a:rPr lang="en-US" altLang="zh-CN" sz="2200" dirty="0"/>
              <a:t>Course</a:t>
            </a:r>
            <a:r>
              <a:rPr lang="zh-CN" altLang="en-US" sz="2200" dirty="0"/>
              <a:t>表的主码 </a:t>
            </a:r>
            <a:endParaRPr lang="zh-CN" altLang="en-US" sz="2200" dirty="0"/>
          </a:p>
          <a:p>
            <a:pPr lvl="1" eaLnBrk="1" hangingPunct="1">
              <a:lnSpc>
                <a:spcPct val="110000"/>
              </a:lnSpc>
              <a:spcBef>
                <a:spcPts val="0"/>
              </a:spcBef>
              <a:buNone/>
            </a:pPr>
            <a:r>
              <a:rPr lang="en-US" altLang="zh-CN" sz="2200" dirty="0"/>
              <a:t>[</a:t>
            </a:r>
            <a:r>
              <a:rPr lang="zh-CN" altLang="en-US" sz="2200" dirty="0"/>
              <a:t>例</a:t>
            </a:r>
            <a:r>
              <a:rPr lang="en-US" altLang="zh-CN" sz="2200" dirty="0"/>
              <a:t>5.3]</a:t>
            </a:r>
            <a:r>
              <a:rPr lang="zh-CN" altLang="en-US" sz="2200" dirty="0"/>
              <a:t>定义</a:t>
            </a:r>
            <a:r>
              <a:rPr lang="en-US" altLang="zh-CN" sz="2200" dirty="0"/>
              <a:t>SC</a:t>
            </a:r>
            <a:r>
              <a:rPr lang="zh-CN" altLang="en-US" sz="2200" dirty="0"/>
              <a:t>中的参照完整性</a:t>
            </a:r>
            <a:endParaRPr lang="zh-CN" altLang="en-US" sz="2200" dirty="0"/>
          </a:p>
          <a:p>
            <a:pPr lvl="1" eaLnBrk="1" hangingPunct="1">
              <a:lnSpc>
                <a:spcPct val="110000"/>
              </a:lnSpc>
              <a:spcBef>
                <a:spcPts val="0"/>
              </a:spcBef>
              <a:buFont typeface="Wingdings" panose="05000000000000000000" pitchFamily="2" charset="2"/>
              <a:buNone/>
            </a:pPr>
            <a:r>
              <a:rPr lang="en-US" altLang="zh-CN" sz="2200" dirty="0"/>
              <a:t>CREATE TABLE SC</a:t>
            </a:r>
            <a:endParaRPr lang="en-US" altLang="zh-CN" sz="2200" dirty="0"/>
          </a:p>
          <a:p>
            <a:pPr lvl="1" eaLnBrk="1" hangingPunct="1">
              <a:lnSpc>
                <a:spcPct val="110000"/>
              </a:lnSpc>
              <a:spcBef>
                <a:spcPts val="0"/>
              </a:spcBef>
              <a:buFont typeface="Wingdings" panose="05000000000000000000" pitchFamily="2" charset="2"/>
              <a:buNone/>
            </a:pPr>
            <a:r>
              <a:rPr lang="en-US" altLang="zh-CN" sz="2200" dirty="0"/>
              <a:t>  (</a:t>
            </a:r>
            <a:r>
              <a:rPr lang="en-US" altLang="zh-CN" sz="2200" dirty="0" err="1" smtClean="0"/>
              <a:t>Sno</a:t>
            </a:r>
            <a:r>
              <a:rPr lang="en-US" altLang="zh-CN" sz="2200" dirty="0" smtClean="0"/>
              <a:t> CHAR(8</a:t>
            </a:r>
            <a:r>
              <a:rPr lang="en-US" altLang="zh-CN" sz="2200" dirty="0"/>
              <a:t>),</a:t>
            </a:r>
            <a:endParaRPr lang="en-US" altLang="zh-CN" sz="2200" dirty="0"/>
          </a:p>
          <a:p>
            <a:pPr lvl="1" eaLnBrk="1" hangingPunct="1">
              <a:lnSpc>
                <a:spcPct val="110000"/>
              </a:lnSpc>
              <a:spcBef>
                <a:spcPts val="0"/>
              </a:spcBef>
              <a:buFont typeface="Wingdings" panose="05000000000000000000" pitchFamily="2" charset="2"/>
              <a:buNone/>
            </a:pPr>
            <a:r>
              <a:rPr lang="en-US" altLang="zh-CN" sz="2200" dirty="0"/>
              <a:t>   </a:t>
            </a:r>
            <a:r>
              <a:rPr lang="en-US" altLang="zh-CN" sz="2200" dirty="0" err="1"/>
              <a:t>Cno</a:t>
            </a:r>
            <a:r>
              <a:rPr lang="en-US" altLang="zh-CN" sz="2200" dirty="0"/>
              <a:t> </a:t>
            </a:r>
            <a:r>
              <a:rPr lang="en-US" altLang="zh-CN" sz="2200" dirty="0" smtClean="0"/>
              <a:t> </a:t>
            </a:r>
            <a:r>
              <a:rPr lang="en-US" altLang="zh-CN" sz="2200" dirty="0"/>
              <a:t>CHAR(5),</a:t>
            </a:r>
            <a:endParaRPr lang="en-US" altLang="zh-CN" sz="2200" dirty="0"/>
          </a:p>
          <a:p>
            <a:pPr lvl="1" eaLnBrk="1" hangingPunct="1">
              <a:lnSpc>
                <a:spcPct val="110000"/>
              </a:lnSpc>
              <a:spcBef>
                <a:spcPts val="0"/>
              </a:spcBef>
              <a:buFont typeface="Wingdings" panose="05000000000000000000" pitchFamily="2" charset="2"/>
              <a:buNone/>
            </a:pPr>
            <a:r>
              <a:rPr lang="en-US" altLang="zh-CN" sz="2200" dirty="0"/>
              <a:t>   Grade </a:t>
            </a:r>
            <a:r>
              <a:rPr lang="en-US" altLang="zh-CN" sz="2200" dirty="0" smtClean="0"/>
              <a:t>SMALLINT</a:t>
            </a:r>
            <a:r>
              <a:rPr lang="en-US" altLang="zh-CN" sz="2200" dirty="0"/>
              <a:t>, </a:t>
            </a:r>
            <a:endParaRPr lang="en-US" altLang="zh-CN" sz="2200" dirty="0"/>
          </a:p>
          <a:p>
            <a:pPr lvl="1" eaLnBrk="1" hangingPunct="1">
              <a:lnSpc>
                <a:spcPct val="110000"/>
              </a:lnSpc>
              <a:spcBef>
                <a:spcPts val="0"/>
              </a:spcBef>
              <a:buFont typeface="Wingdings" panose="05000000000000000000" pitchFamily="2" charset="2"/>
              <a:buNone/>
            </a:pPr>
            <a:r>
              <a:rPr lang="en-US" altLang="zh-CN" sz="2200" dirty="0"/>
              <a:t>   </a:t>
            </a:r>
            <a:r>
              <a:rPr lang="en-US" altLang="zh-CN" sz="2200" dirty="0" smtClean="0"/>
              <a:t>Semester CHAR(5</a:t>
            </a:r>
            <a:r>
              <a:rPr lang="en-US" altLang="zh-CN" sz="2200" dirty="0"/>
              <a:t>), </a:t>
            </a:r>
            <a:endParaRPr lang="en-US" altLang="zh-CN" sz="2200" dirty="0"/>
          </a:p>
          <a:p>
            <a:pPr lvl="1" eaLnBrk="1" hangingPunct="1">
              <a:lnSpc>
                <a:spcPct val="110000"/>
              </a:lnSpc>
              <a:spcBef>
                <a:spcPts val="0"/>
              </a:spcBef>
              <a:buFont typeface="Wingdings" panose="05000000000000000000" pitchFamily="2" charset="2"/>
              <a:buNone/>
            </a:pPr>
            <a:r>
              <a:rPr lang="en-US" altLang="zh-CN" sz="2200" dirty="0"/>
              <a:t>   </a:t>
            </a:r>
            <a:r>
              <a:rPr lang="en-US" altLang="zh-CN" sz="2200" dirty="0" err="1"/>
              <a:t>Teachingclass</a:t>
            </a:r>
            <a:r>
              <a:rPr lang="en-US" altLang="zh-CN" sz="2200" dirty="0"/>
              <a:t> </a:t>
            </a:r>
            <a:r>
              <a:rPr lang="en-US" altLang="zh-CN" sz="2200" dirty="0" smtClean="0"/>
              <a:t> </a:t>
            </a:r>
            <a:r>
              <a:rPr lang="en-US" altLang="zh-CN" sz="2200" dirty="0"/>
              <a:t>CHAR(8), </a:t>
            </a:r>
            <a:endParaRPr lang="en-US" altLang="zh-CN" sz="2200" dirty="0"/>
          </a:p>
          <a:p>
            <a:pPr lvl="1" eaLnBrk="1" hangingPunct="1">
              <a:lnSpc>
                <a:spcPct val="110000"/>
              </a:lnSpc>
              <a:spcBef>
                <a:spcPts val="0"/>
              </a:spcBef>
              <a:buFont typeface="Wingdings" panose="05000000000000000000" pitchFamily="2" charset="2"/>
              <a:buNone/>
            </a:pPr>
            <a:r>
              <a:rPr lang="en-US" altLang="zh-CN" sz="2200" dirty="0"/>
              <a:t>   PRIMARY KEY (Sno, </a:t>
            </a:r>
            <a:r>
              <a:rPr lang="en-US" altLang="zh-CN" sz="2200" dirty="0" err="1"/>
              <a:t>Cno</a:t>
            </a:r>
            <a:r>
              <a:rPr lang="en-US" altLang="zh-CN" sz="2200" dirty="0"/>
              <a:t>),	</a:t>
            </a:r>
            <a:r>
              <a:rPr lang="en-US" altLang="zh-CN" sz="2200" dirty="0"/>
              <a:t> </a:t>
            </a:r>
            <a:r>
              <a:rPr lang="en-US" altLang="zh-CN" sz="2200" dirty="0" smtClean="0"/>
              <a:t>     </a:t>
            </a:r>
            <a:r>
              <a:rPr lang="en-US" altLang="zh-CN" sz="1800" dirty="0" smtClean="0"/>
              <a:t>/*</a:t>
            </a:r>
            <a:r>
              <a:rPr lang="zh-CN" altLang="en-US" sz="1800" dirty="0"/>
              <a:t>在表级定义实体完整性*</a:t>
            </a:r>
            <a:r>
              <a:rPr lang="en-US" altLang="zh-CN" sz="1800" dirty="0"/>
              <a:t>/</a:t>
            </a:r>
            <a:endParaRPr lang="en-US" altLang="zh-CN" sz="2000" dirty="0"/>
          </a:p>
          <a:p>
            <a:pPr lvl="1" eaLnBrk="1" hangingPunct="1">
              <a:lnSpc>
                <a:spcPct val="110000"/>
              </a:lnSpc>
              <a:spcBef>
                <a:spcPts val="0"/>
              </a:spcBef>
              <a:buFont typeface="Wingdings" panose="05000000000000000000" pitchFamily="2" charset="2"/>
              <a:buNone/>
            </a:pPr>
            <a:r>
              <a:rPr lang="en-US" altLang="zh-CN" sz="2200" dirty="0"/>
              <a:t>   FOREIGN KEY (</a:t>
            </a:r>
            <a:r>
              <a:rPr lang="en-US" altLang="zh-CN" sz="2200" dirty="0" err="1"/>
              <a:t>Sno</a:t>
            </a:r>
            <a:r>
              <a:rPr lang="en-US" altLang="zh-CN" sz="2200" dirty="0"/>
              <a:t>) REFERENCES Student(</a:t>
            </a:r>
            <a:r>
              <a:rPr lang="en-US" altLang="zh-CN" sz="2200" dirty="0" err="1"/>
              <a:t>Sno</a:t>
            </a:r>
            <a:r>
              <a:rPr lang="en-US" altLang="zh-CN" sz="2200" dirty="0"/>
              <a:t>),	</a:t>
            </a:r>
            <a:endParaRPr lang="en-US" altLang="zh-CN" sz="2200" dirty="0"/>
          </a:p>
          <a:p>
            <a:pPr lvl="1" eaLnBrk="1" hangingPunct="1">
              <a:lnSpc>
                <a:spcPct val="110000"/>
              </a:lnSpc>
              <a:spcBef>
                <a:spcPts val="0"/>
              </a:spcBef>
              <a:buFont typeface="Wingdings" panose="05000000000000000000" pitchFamily="2" charset="2"/>
              <a:buNone/>
            </a:pPr>
            <a:r>
              <a:rPr lang="en-US" altLang="zh-CN" sz="1800" dirty="0"/>
              <a:t>                                         		       /*</a:t>
            </a:r>
            <a:r>
              <a:rPr lang="zh-CN" altLang="en-US" sz="1800" dirty="0"/>
              <a:t>在表级定义参照完整性，</a:t>
            </a:r>
            <a:r>
              <a:rPr lang="en-US" altLang="zh-CN" sz="1800" dirty="0" err="1"/>
              <a:t>Sno</a:t>
            </a:r>
            <a:r>
              <a:rPr lang="zh-CN" altLang="en-US" sz="1800" dirty="0"/>
              <a:t>是外码，被参照表是</a:t>
            </a:r>
            <a:r>
              <a:rPr lang="en-US" altLang="zh-CN" sz="1800" dirty="0"/>
              <a:t>Student */</a:t>
            </a:r>
            <a:endParaRPr lang="en-US" altLang="zh-CN" sz="1800" dirty="0"/>
          </a:p>
          <a:p>
            <a:pPr lvl="1" eaLnBrk="1" hangingPunct="1">
              <a:lnSpc>
                <a:spcPct val="110000"/>
              </a:lnSpc>
              <a:spcBef>
                <a:spcPts val="0"/>
              </a:spcBef>
              <a:buFont typeface="Wingdings" panose="05000000000000000000" pitchFamily="2" charset="2"/>
              <a:buNone/>
            </a:pPr>
            <a:r>
              <a:rPr lang="en-US" altLang="zh-CN" sz="2200" dirty="0"/>
              <a:t>    FOREIGN KEY (</a:t>
            </a:r>
            <a:r>
              <a:rPr lang="en-US" altLang="zh-CN" sz="2200" dirty="0" err="1"/>
              <a:t>Cno</a:t>
            </a:r>
            <a:r>
              <a:rPr lang="en-US" altLang="zh-CN" sz="2200" dirty="0"/>
              <a:t>) REFERENCES Course(</a:t>
            </a:r>
            <a:r>
              <a:rPr lang="en-US" altLang="zh-CN" sz="2200" dirty="0" err="1"/>
              <a:t>Cno</a:t>
            </a:r>
            <a:r>
              <a:rPr lang="en-US" altLang="zh-CN" sz="2200" dirty="0"/>
              <a:t>)   </a:t>
            </a:r>
            <a:endParaRPr lang="en-US" altLang="zh-CN" sz="2200" dirty="0"/>
          </a:p>
          <a:p>
            <a:pPr lvl="1" eaLnBrk="1" hangingPunct="1">
              <a:lnSpc>
                <a:spcPct val="110000"/>
              </a:lnSpc>
              <a:spcBef>
                <a:spcPts val="0"/>
              </a:spcBef>
              <a:buFont typeface="Wingdings" panose="05000000000000000000" pitchFamily="2" charset="2"/>
              <a:buNone/>
            </a:pPr>
            <a:r>
              <a:rPr lang="en-US" altLang="zh-CN" sz="2000" dirty="0"/>
              <a:t>                                  	                 </a:t>
            </a:r>
            <a:r>
              <a:rPr lang="en-US" altLang="zh-CN" sz="1800" dirty="0"/>
              <a:t>/*</a:t>
            </a:r>
            <a:r>
              <a:rPr lang="zh-CN" altLang="en-US" sz="1800" dirty="0"/>
              <a:t>在表级定义参照完整性，</a:t>
            </a:r>
            <a:r>
              <a:rPr lang="en-US" altLang="zh-CN" sz="1800" dirty="0" err="1"/>
              <a:t>Cno</a:t>
            </a:r>
            <a:r>
              <a:rPr lang="zh-CN" altLang="en-US" sz="1800" dirty="0"/>
              <a:t>是外码，被参照表是</a:t>
            </a:r>
            <a:r>
              <a:rPr lang="en-US" altLang="zh-CN" sz="1800" dirty="0"/>
              <a:t>Course */</a:t>
            </a:r>
            <a:endParaRPr lang="en-US" altLang="zh-CN" sz="2000" dirty="0"/>
          </a:p>
          <a:p>
            <a:pPr lvl="1" eaLnBrk="1" hangingPunct="1">
              <a:lnSpc>
                <a:spcPct val="110000"/>
              </a:lnSpc>
              <a:spcBef>
                <a:spcPts val="0"/>
              </a:spcBef>
              <a:buFont typeface="Wingdings" panose="05000000000000000000" pitchFamily="2" charset="2"/>
              <a:buNone/>
            </a:pPr>
            <a:r>
              <a:rPr lang="en-US" altLang="zh-CN" sz="2000" dirty="0"/>
              <a:t>   );			</a:t>
            </a:r>
            <a:endParaRPr lang="en-US" altLang="zh-C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5603" name="Rectangle 2"/>
          <p:cNvSpPr>
            <a:spLocks noGrp="1" noChangeArrowheads="1"/>
          </p:cNvSpPr>
          <p:nvPr>
            <p:ph type="title" idx="4294967295"/>
          </p:nvPr>
        </p:nvSpPr>
        <p:spPr/>
        <p:txBody>
          <a:bodyPr/>
          <a:lstStyle/>
          <a:p>
            <a:pPr eaLnBrk="1" hangingPunct="1"/>
            <a:r>
              <a:rPr lang="en-US" altLang="zh-CN" sz="3600">
                <a:solidFill>
                  <a:schemeClr val="accent2"/>
                </a:solidFill>
              </a:rPr>
              <a:t>5.3  </a:t>
            </a:r>
            <a:r>
              <a:rPr lang="zh-CN" altLang="en-US" sz="3600">
                <a:solidFill>
                  <a:schemeClr val="accent2"/>
                </a:solidFill>
              </a:rPr>
              <a:t>参照完整性</a:t>
            </a:r>
            <a:endParaRPr lang="zh-CN" altLang="en-US" sz="3600">
              <a:solidFill>
                <a:schemeClr val="accent2"/>
              </a:solidFill>
            </a:endParaRPr>
          </a:p>
        </p:txBody>
      </p:sp>
      <p:sp>
        <p:nvSpPr>
          <p:cNvPr id="23556" name="Rectangle 3"/>
          <p:cNvSpPr>
            <a:spLocks noGrp="1" noChangeArrowheads="1"/>
          </p:cNvSpPr>
          <p:nvPr>
            <p:ph type="body" idx="4294967295"/>
          </p:nvPr>
        </p:nvSpPr>
        <p:spPr>
          <a:xfrm>
            <a:off x="1127448" y="1301376"/>
            <a:ext cx="8229600" cy="4854575"/>
          </a:xfrm>
        </p:spPr>
        <p:txBody>
          <a:bodyPr/>
          <a:lstStyle/>
          <a:p>
            <a:pPr marL="0" indent="0" eaLnBrk="1" hangingPunct="1">
              <a:lnSpc>
                <a:spcPct val="190000"/>
              </a:lnSpc>
              <a:buNone/>
            </a:pPr>
            <a:r>
              <a:rPr lang="en-US" altLang="zh-CN" dirty="0"/>
              <a:t>5.3.1 </a:t>
            </a:r>
            <a:r>
              <a:rPr lang="zh-CN" altLang="en-US" dirty="0"/>
              <a:t>参照完整性定义</a:t>
            </a:r>
            <a:endParaRPr lang="zh-CN" altLang="en-US" dirty="0"/>
          </a:p>
          <a:p>
            <a:pPr marL="0" indent="0" eaLnBrk="1" hangingPunct="1">
              <a:lnSpc>
                <a:spcPct val="190000"/>
              </a:lnSpc>
              <a:buNone/>
            </a:pPr>
            <a:r>
              <a:rPr lang="en-US" altLang="zh-CN" dirty="0">
                <a:solidFill>
                  <a:srgbClr val="00B050"/>
                </a:solidFill>
              </a:rPr>
              <a:t>5.3.2 </a:t>
            </a:r>
            <a:r>
              <a:rPr lang="zh-CN" altLang="en-US" dirty="0">
                <a:solidFill>
                  <a:srgbClr val="00B050"/>
                </a:solidFill>
              </a:rPr>
              <a:t>参照完整性检查和违约处理</a:t>
            </a:r>
            <a:endParaRPr lang="zh-CN" altLang="en-US" dirty="0">
              <a:solidFill>
                <a:srgbClr val="00B050"/>
              </a:solidFill>
            </a:endParaRPr>
          </a:p>
          <a:p>
            <a:pPr marL="0" indent="0" eaLnBrk="1" hangingPunct="1"/>
            <a:endParaRPr lang="en-US" altLang="zh-CN" dirty="0">
              <a:solidFill>
                <a:srgbClr val="3333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en-US" altLang="zh-CN" sz="3600">
                <a:solidFill>
                  <a:schemeClr val="accent2"/>
                </a:solidFill>
              </a:rPr>
              <a:t>5.3.2</a:t>
            </a:r>
            <a:r>
              <a:rPr lang="zh-CN" altLang="en-US" sz="3600">
                <a:solidFill>
                  <a:schemeClr val="accent2"/>
                </a:solidFill>
              </a:rPr>
              <a:t>参照完整性检查和违约处理</a:t>
            </a:r>
            <a:endParaRPr lang="zh-CN" altLang="en-US" sz="3600">
              <a:solidFill>
                <a:schemeClr val="accent2"/>
              </a:solidFill>
            </a:endParaRPr>
          </a:p>
        </p:txBody>
      </p:sp>
      <p:sp>
        <p:nvSpPr>
          <p:cNvPr id="26627" name="Rectangle 3"/>
          <p:cNvSpPr>
            <a:spLocks noGrp="1" noChangeArrowheads="1"/>
          </p:cNvSpPr>
          <p:nvPr>
            <p:ph type="body" idx="4294967295"/>
          </p:nvPr>
        </p:nvSpPr>
        <p:spPr>
          <a:xfrm>
            <a:off x="609600" y="1412776"/>
            <a:ext cx="11352584" cy="4608512"/>
          </a:xfrm>
        </p:spPr>
        <p:txBody>
          <a:bodyPr/>
          <a:lstStyle/>
          <a:p>
            <a:pPr>
              <a:lnSpc>
                <a:spcPct val="180000"/>
              </a:lnSpc>
            </a:pPr>
            <a:r>
              <a:rPr lang="zh-CN" altLang="en-US" dirty="0"/>
              <a:t>一个参照完整性将两个表中的相应元组联系起来</a:t>
            </a:r>
            <a:endParaRPr lang="zh-CN" altLang="en-US" dirty="0"/>
          </a:p>
          <a:p>
            <a:pPr>
              <a:lnSpc>
                <a:spcPct val="180000"/>
              </a:lnSpc>
            </a:pPr>
            <a:r>
              <a:rPr lang="zh-CN" altLang="en-US" dirty="0"/>
              <a:t>对被参照表和参照表进行增删改操作时有可能破坏参照完整性，必须进行检查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zh-CN" altLang="en-US" sz="3600">
                <a:solidFill>
                  <a:schemeClr val="accent2"/>
                </a:solidFill>
              </a:rPr>
              <a:t>参照完整性检查和违约处理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27651" name="Rectangle 3"/>
          <p:cNvSpPr>
            <a:spLocks noGrp="1" noChangeArrowheads="1"/>
          </p:cNvSpPr>
          <p:nvPr>
            <p:ph type="body" idx="4294967295"/>
          </p:nvPr>
        </p:nvSpPr>
        <p:spPr>
          <a:xfrm>
            <a:off x="479376" y="1268761"/>
            <a:ext cx="10585176" cy="4824536"/>
          </a:xfrm>
        </p:spPr>
        <p:txBody>
          <a:bodyPr/>
          <a:lstStyle/>
          <a:p>
            <a:pPr>
              <a:lnSpc>
                <a:spcPct val="15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a:t>
            </a:r>
            <a:endParaRPr lang="zh-CN" altLang="en-US" dirty="0"/>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①</a:t>
            </a:r>
            <a:r>
              <a:rPr lang="en-US" altLang="zh-CN" dirty="0">
                <a:solidFill>
                  <a:srgbClr val="FF00FF"/>
                </a:solidFill>
              </a:rPr>
              <a:t>SC</a:t>
            </a:r>
            <a:r>
              <a:rPr lang="zh-CN" altLang="en-US" dirty="0">
                <a:solidFill>
                  <a:srgbClr val="FF00FF"/>
                </a:solidFill>
              </a:rPr>
              <a:t>表中增加一个元组</a:t>
            </a:r>
            <a:r>
              <a:rPr lang="zh-CN" altLang="en-US" dirty="0"/>
              <a:t>，该元组的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a:t>
            </a:r>
            <a:endParaRPr lang="zh-CN" altLang="en-US" dirty="0"/>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②</a:t>
            </a:r>
            <a:r>
              <a:rPr lang="zh-CN" altLang="en-US" dirty="0">
                <a:solidFill>
                  <a:srgbClr val="FF00FF"/>
                </a:solidFill>
              </a:rPr>
              <a:t>修改</a:t>
            </a:r>
            <a:r>
              <a:rPr lang="en-US" altLang="zh-CN" dirty="0">
                <a:solidFill>
                  <a:srgbClr val="FF00FF"/>
                </a:solidFill>
              </a:rPr>
              <a:t>SC</a:t>
            </a:r>
            <a:r>
              <a:rPr lang="zh-CN" altLang="en-US" dirty="0">
                <a:solidFill>
                  <a:srgbClr val="FF00FF"/>
                </a:solidFill>
              </a:rPr>
              <a:t>表中的一个元组</a:t>
            </a:r>
            <a:r>
              <a:rPr lang="zh-CN" altLang="en-US" dirty="0"/>
              <a:t>，修改后该元组的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zh-CN" altLang="en-US" sz="3600">
                <a:solidFill>
                  <a:schemeClr val="accent2"/>
                </a:solidFill>
              </a:rPr>
              <a:t>参照完整性检查和违约处理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28675" name="Rectangle 3"/>
          <p:cNvSpPr>
            <a:spLocks noGrp="1" noChangeArrowheads="1"/>
          </p:cNvSpPr>
          <p:nvPr>
            <p:ph type="body" idx="4294967295"/>
          </p:nvPr>
        </p:nvSpPr>
        <p:spPr>
          <a:xfrm>
            <a:off x="436476" y="1268760"/>
            <a:ext cx="11319048" cy="5949280"/>
          </a:xfrm>
        </p:spPr>
        <p:txBody>
          <a:bodyPr/>
          <a:lstStyle/>
          <a:p>
            <a:pPr>
              <a:lnSpc>
                <a:spcPct val="15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（续）:</a:t>
            </a:r>
            <a:endParaRPr lang="zh-CN" altLang="en-US" dirty="0"/>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③</a:t>
            </a:r>
            <a:r>
              <a:rPr lang="zh-CN" altLang="en-US" dirty="0">
                <a:solidFill>
                  <a:srgbClr val="FF00FF"/>
                </a:solidFill>
              </a:rPr>
              <a:t>从</a:t>
            </a:r>
            <a:r>
              <a:rPr lang="en-US" altLang="zh-CN" dirty="0">
                <a:solidFill>
                  <a:srgbClr val="FF00FF"/>
                </a:solidFill>
              </a:rPr>
              <a:t>Student</a:t>
            </a:r>
            <a:r>
              <a:rPr lang="zh-CN" altLang="en-US" dirty="0">
                <a:solidFill>
                  <a:srgbClr val="FF00FF"/>
                </a:solidFill>
              </a:rPr>
              <a:t>表中删除一个元组</a:t>
            </a:r>
            <a:r>
              <a:rPr lang="zh-CN" altLang="en-US" dirty="0"/>
              <a:t>，造成</a:t>
            </a:r>
            <a:r>
              <a:rPr lang="en-US" altLang="zh-CN" dirty="0"/>
              <a:t>SC</a:t>
            </a:r>
            <a:r>
              <a:rPr lang="zh-CN" altLang="en-US" dirty="0"/>
              <a:t>表中某些元组的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a:t>
            </a:r>
            <a:endParaRPr lang="zh-CN" altLang="en-US" dirty="0"/>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④</a:t>
            </a:r>
            <a:r>
              <a:rPr lang="zh-CN" altLang="en-US" dirty="0">
                <a:solidFill>
                  <a:srgbClr val="FF00FF"/>
                </a:solidFill>
              </a:rPr>
              <a:t>修改</a:t>
            </a:r>
            <a:r>
              <a:rPr lang="en-US" altLang="zh-CN" dirty="0">
                <a:solidFill>
                  <a:srgbClr val="FF00FF"/>
                </a:solidFill>
              </a:rPr>
              <a:t>Student</a:t>
            </a:r>
            <a:r>
              <a:rPr lang="zh-CN" altLang="en-US" dirty="0">
                <a:solidFill>
                  <a:srgbClr val="FF00FF"/>
                </a:solidFill>
              </a:rPr>
              <a:t>表中一个元组的</a:t>
            </a:r>
            <a:r>
              <a:rPr lang="en-US" altLang="zh-CN" dirty="0" err="1">
                <a:solidFill>
                  <a:srgbClr val="FF00FF"/>
                </a:solidFill>
              </a:rPr>
              <a:t>Sno</a:t>
            </a:r>
            <a:r>
              <a:rPr lang="zh-CN" altLang="en-US" dirty="0">
                <a:solidFill>
                  <a:srgbClr val="FF00FF"/>
                </a:solidFill>
              </a:rPr>
              <a:t>属性</a:t>
            </a:r>
            <a:r>
              <a:rPr lang="zh-CN" altLang="en-US" dirty="0"/>
              <a:t>，造成</a:t>
            </a:r>
            <a:r>
              <a:rPr lang="en-US" altLang="zh-CN" dirty="0"/>
              <a:t>SC</a:t>
            </a:r>
            <a:r>
              <a:rPr lang="zh-CN" altLang="en-US" dirty="0"/>
              <a:t>表中某些元组的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zh-CN" altLang="en-US" sz="3600">
                <a:solidFill>
                  <a:schemeClr val="accent2"/>
                </a:solidFill>
              </a:rPr>
              <a:t>参照完整性检查和违约处理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29699" name="Rectangle 8"/>
          <p:cNvSpPr>
            <a:spLocks noChangeArrowheads="1"/>
          </p:cNvSpPr>
          <p:nvPr/>
        </p:nvSpPr>
        <p:spPr bwMode="auto">
          <a:xfrm>
            <a:off x="3415836" y="1339028"/>
            <a:ext cx="5315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000" dirty="0">
                <a:latin typeface="宋体" panose="02010600030101010101" pitchFamily="2" charset="-122"/>
              </a:rPr>
              <a:t>表</a:t>
            </a:r>
            <a:r>
              <a:rPr lang="en-US" altLang="zh-CN" sz="2000" dirty="0"/>
              <a:t>5.1</a:t>
            </a:r>
            <a:r>
              <a:rPr lang="en-US" altLang="zh-CN" sz="2000" dirty="0">
                <a:latin typeface="宋体" panose="02010600030101010101" pitchFamily="2" charset="-122"/>
              </a:rPr>
              <a:t> </a:t>
            </a:r>
            <a:r>
              <a:rPr lang="zh-CN" altLang="en-US" sz="2000" dirty="0">
                <a:latin typeface="宋体" panose="02010600030101010101" pitchFamily="2" charset="-122"/>
              </a:rPr>
              <a:t>可能破坏参照完整性的情况及违约处理</a:t>
            </a:r>
            <a:endParaRPr lang="zh-CN" altLang="en-US" sz="2000" dirty="0">
              <a:latin typeface="宋体" panose="02010600030101010101" pitchFamily="2" charset="-122"/>
            </a:endParaRPr>
          </a:p>
        </p:txBody>
      </p:sp>
      <p:sp>
        <p:nvSpPr>
          <p:cNvPr id="29700" name="Rectangle 12"/>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sp>
        <p:nvSpPr>
          <p:cNvPr id="29701" name="Rectangle 16"/>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sp>
        <p:nvSpPr>
          <p:cNvPr id="29702" name="Rectangle 20"/>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sp>
        <p:nvSpPr>
          <p:cNvPr id="29703" name="Rectangle 24"/>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graphicFrame>
        <p:nvGraphicFramePr>
          <p:cNvPr id="26632" name="Group 8"/>
          <p:cNvGraphicFramePr>
            <a:graphicFrameLocks noGrp="1"/>
          </p:cNvGraphicFramePr>
          <p:nvPr/>
        </p:nvGraphicFramePr>
        <p:xfrm>
          <a:off x="1847851" y="1916114"/>
          <a:ext cx="9072685" cy="3652839"/>
        </p:xfrm>
        <a:graphic>
          <a:graphicData uri="http://schemas.openxmlformats.org/drawingml/2006/table">
            <a:tbl>
              <a:tblPr/>
              <a:tblGrid>
                <a:gridCol w="3136900"/>
                <a:gridCol w="2638425"/>
                <a:gridCol w="3297360"/>
              </a:tblGrid>
              <a:tr h="887413">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mj-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被参照表（例如</a:t>
                      </a:r>
                      <a:r>
                        <a:rPr kumimoji="0" lang="en-US" altLang="zh-CN" sz="2000" b="1" i="0" u="none" strike="noStrike" cap="none" normalizeH="0" baseline="0" dirty="0">
                          <a:ln>
                            <a:noFill/>
                          </a:ln>
                          <a:solidFill>
                            <a:schemeClr val="tx1"/>
                          </a:solidFill>
                          <a:effectLst/>
                          <a:latin typeface="+mj-lt"/>
                          <a:ea typeface="宋体" panose="02010600030101010101" pitchFamily="2" charset="-122"/>
                        </a:rPr>
                        <a:t>Student</a:t>
                      </a:r>
                      <a:r>
                        <a:rPr kumimoji="0" lang="zh-CN" altLang="en-US" sz="2000" b="1" i="0" u="none" strike="noStrike" cap="none" normalizeH="0" baseline="0" dirty="0">
                          <a:ln>
                            <a:noFill/>
                          </a:ln>
                          <a:solidFill>
                            <a:schemeClr val="tx1"/>
                          </a:solidFill>
                          <a:effectLst/>
                          <a:latin typeface="+mj-lt"/>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mj-lt"/>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mj-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参照表（例如</a:t>
                      </a:r>
                      <a:r>
                        <a:rPr kumimoji="0" lang="en-US" altLang="zh-CN" sz="2000" b="1" i="0" u="none" strike="noStrike" cap="none" normalizeH="0" baseline="0" dirty="0">
                          <a:ln>
                            <a:noFill/>
                          </a:ln>
                          <a:solidFill>
                            <a:schemeClr val="tx1"/>
                          </a:solidFill>
                          <a:effectLst/>
                          <a:latin typeface="+mj-lt"/>
                          <a:ea typeface="宋体" panose="02010600030101010101" pitchFamily="2" charset="-122"/>
                        </a:rPr>
                        <a:t>SC</a:t>
                      </a:r>
                      <a:r>
                        <a:rPr kumimoji="0" lang="zh-CN" altLang="en-US" sz="2000" b="1" i="0" u="none" strike="noStrike" cap="none" normalizeH="0" baseline="0" dirty="0">
                          <a:ln>
                            <a:noFill/>
                          </a:ln>
                          <a:solidFill>
                            <a:schemeClr val="tx1"/>
                          </a:solidFill>
                          <a:effectLst/>
                          <a:latin typeface="+mj-lt"/>
                          <a:ea typeface="宋体" panose="02010600030101010101" pitchFamily="2" charset="-122"/>
                        </a:rPr>
                        <a:t>）</a:t>
                      </a:r>
                      <a:endParaRPr kumimoji="0" lang="zh-CN" altLang="en-US" sz="2000" b="1" i="0" u="none" strike="noStrike" cap="none" normalizeH="0" baseline="0" dirty="0">
                        <a:ln>
                          <a:noFill/>
                        </a:ln>
                        <a:solidFill>
                          <a:schemeClr val="tx1"/>
                        </a:solidFill>
                        <a:effectLst/>
                        <a:latin typeface="+mj-lt"/>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mj-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违约处理</a:t>
                      </a:r>
                      <a:endParaRPr kumimoji="0" lang="zh-CN" altLang="en-US" sz="2000" b="1" i="0" u="none" strike="noStrike" cap="none" normalizeH="0" baseline="0" dirty="0">
                        <a:ln>
                          <a:noFill/>
                        </a:ln>
                        <a:solidFill>
                          <a:schemeClr val="tx1"/>
                        </a:solidFill>
                        <a:effectLst/>
                        <a:latin typeface="+mj-lt"/>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插入元组</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修改外码值</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删除元组</a:t>
                      </a: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级联删除</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设置为空值</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修改主码值</a:t>
                      </a: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可能破坏参照完整性</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级联修改</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设置为空值</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30" name="Line 125"/>
          <p:cNvSpPr>
            <a:spLocks noChangeShapeType="1"/>
          </p:cNvSpPr>
          <p:nvPr/>
        </p:nvSpPr>
        <p:spPr bwMode="auto">
          <a:xfrm flipH="1">
            <a:off x="4511675" y="3717925"/>
            <a:ext cx="6492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1" name="Line 126"/>
          <p:cNvSpPr>
            <a:spLocks noChangeShapeType="1"/>
          </p:cNvSpPr>
          <p:nvPr/>
        </p:nvSpPr>
        <p:spPr bwMode="auto">
          <a:xfrm>
            <a:off x="4511675" y="4365625"/>
            <a:ext cx="6492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2" name="Line 127"/>
          <p:cNvSpPr>
            <a:spLocks noChangeShapeType="1"/>
          </p:cNvSpPr>
          <p:nvPr/>
        </p:nvSpPr>
        <p:spPr bwMode="auto">
          <a:xfrm>
            <a:off x="4511675" y="5157788"/>
            <a:ext cx="6477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Line 125"/>
          <p:cNvSpPr>
            <a:spLocks noChangeShapeType="1"/>
          </p:cNvSpPr>
          <p:nvPr/>
        </p:nvSpPr>
        <p:spPr bwMode="auto">
          <a:xfrm flipH="1">
            <a:off x="4511675" y="3068638"/>
            <a:ext cx="6492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0723" name="Rectangle 2"/>
          <p:cNvSpPr>
            <a:spLocks noGrp="1" noChangeArrowheads="1"/>
          </p:cNvSpPr>
          <p:nvPr>
            <p:ph type="title" idx="4294967295"/>
          </p:nvPr>
        </p:nvSpPr>
        <p:spPr/>
        <p:txBody>
          <a:bodyPr/>
          <a:lstStyle/>
          <a:p>
            <a:pPr eaLnBrk="1" hangingPunct="1"/>
            <a:r>
              <a:rPr lang="zh-CN" altLang="en-US" sz="3600">
                <a:solidFill>
                  <a:schemeClr val="accent2"/>
                </a:solidFill>
              </a:rPr>
              <a:t>参照完整性检查和违约处理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30724" name="Rectangle 3"/>
          <p:cNvSpPr>
            <a:spLocks noGrp="1" noChangeArrowheads="1"/>
          </p:cNvSpPr>
          <p:nvPr>
            <p:ph type="body" idx="4294967295"/>
          </p:nvPr>
        </p:nvSpPr>
        <p:spPr>
          <a:xfrm>
            <a:off x="609600" y="908720"/>
            <a:ext cx="10972800" cy="5672386"/>
          </a:xfrm>
        </p:spPr>
        <p:txBody>
          <a:bodyPr/>
          <a:lstStyle/>
          <a:p>
            <a:pPr eaLnBrk="1" hangingPunct="1">
              <a:lnSpc>
                <a:spcPct val="150000"/>
              </a:lnSpc>
              <a:spcBef>
                <a:spcPct val="0"/>
              </a:spcBef>
            </a:pPr>
            <a:r>
              <a:rPr lang="zh-CN" altLang="en-US" dirty="0"/>
              <a:t>参照完整性违约处理</a:t>
            </a:r>
            <a:endParaRPr lang="zh-CN" altLang="en-US" dirty="0"/>
          </a:p>
          <a:p>
            <a:pPr lvl="1" eaLnBrk="1" hangingPunct="1">
              <a:lnSpc>
                <a:spcPct val="150000"/>
              </a:lnSpc>
              <a:spcBef>
                <a:spcPct val="0"/>
              </a:spcBef>
              <a:buFont typeface="Wingdings" panose="05000000000000000000" pitchFamily="2" charset="2"/>
              <a:buNone/>
            </a:pPr>
            <a:r>
              <a:rPr lang="zh-CN" altLang="en-US" dirty="0"/>
              <a:t>（</a:t>
            </a:r>
            <a:r>
              <a:rPr lang="en-US" altLang="zh-CN" dirty="0"/>
              <a:t>1</a:t>
            </a:r>
            <a:r>
              <a:rPr lang="zh-CN" altLang="en-US" dirty="0"/>
              <a:t>）</a:t>
            </a:r>
            <a:r>
              <a:rPr lang="en-US" altLang="zh-CN" dirty="0"/>
              <a:t> </a:t>
            </a:r>
            <a:r>
              <a:rPr lang="zh-CN" altLang="en-US" dirty="0"/>
              <a:t>拒绝执行</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不允许该操作执行。该策略一般设置为默认策略</a:t>
            </a:r>
            <a:endParaRPr lang="zh-CN" altLang="en-US" sz="2200" dirty="0"/>
          </a:p>
          <a:p>
            <a:pPr lvl="1" eaLnBrk="1" hangingPunct="1">
              <a:lnSpc>
                <a:spcPct val="150000"/>
              </a:lnSpc>
              <a:spcBef>
                <a:spcPct val="0"/>
              </a:spcBef>
              <a:buFont typeface="Wingdings" panose="05000000000000000000" pitchFamily="2" charset="2"/>
              <a:buNone/>
            </a:pPr>
            <a:r>
              <a:rPr lang="zh-CN" altLang="en-US" dirty="0"/>
              <a:t>（</a:t>
            </a:r>
            <a:r>
              <a:rPr lang="en-US" altLang="zh-CN" dirty="0"/>
              <a:t>2</a:t>
            </a:r>
            <a:r>
              <a:rPr lang="zh-CN" altLang="en-US" dirty="0"/>
              <a:t>）</a:t>
            </a:r>
            <a:r>
              <a:rPr lang="en-US" altLang="zh-CN" dirty="0"/>
              <a:t> </a:t>
            </a:r>
            <a:r>
              <a:rPr lang="zh-CN" altLang="en-US" dirty="0"/>
              <a:t>级联操作</a:t>
            </a:r>
            <a:endParaRPr lang="zh-CN" altLang="en-US" sz="2800" dirty="0"/>
          </a:p>
          <a:p>
            <a:pPr lvl="2" eaLnBrk="1" hangingPunct="1">
              <a:lnSpc>
                <a:spcPct val="150000"/>
              </a:lnSpc>
              <a:spcBef>
                <a:spcPct val="0"/>
              </a:spcBef>
              <a:buSzPct val="87000"/>
              <a:buFont typeface="Wingdings" panose="05000000000000000000" pitchFamily="2" charset="2"/>
              <a:buChar char="l"/>
            </a:pPr>
            <a:r>
              <a:rPr lang="zh-CN" altLang="en-US" sz="2200" dirty="0"/>
              <a:t>当删除或修改被参照表</a:t>
            </a:r>
            <a:r>
              <a:rPr lang="en-US" altLang="zh-CN" sz="2200" dirty="0"/>
              <a:t>（Student）</a:t>
            </a:r>
            <a:r>
              <a:rPr lang="zh-CN" altLang="en-US" sz="2200" dirty="0"/>
              <a:t>的一个元组导致与参照表</a:t>
            </a:r>
            <a:r>
              <a:rPr lang="en-US" altLang="zh-CN" sz="2200" dirty="0"/>
              <a:t>（SC）</a:t>
            </a:r>
            <a:r>
              <a:rPr lang="zh-CN" altLang="en-US" sz="2200" dirty="0"/>
              <a:t>的不一致，则删除或修改参照表中的所有导致不一致的元组</a:t>
            </a:r>
            <a:endParaRPr lang="zh-CN" altLang="en-US" sz="2200" dirty="0"/>
          </a:p>
          <a:p>
            <a:pPr lvl="1" eaLnBrk="1" hangingPunct="1">
              <a:lnSpc>
                <a:spcPct val="150000"/>
              </a:lnSpc>
              <a:spcBef>
                <a:spcPct val="0"/>
              </a:spcBef>
              <a:buFont typeface="Wingdings" panose="05000000000000000000" pitchFamily="2" charset="2"/>
              <a:buNone/>
            </a:pPr>
            <a:r>
              <a:rPr lang="zh-CN" altLang="en-US" dirty="0"/>
              <a:t>（</a:t>
            </a:r>
            <a:r>
              <a:rPr lang="en-US" altLang="zh-CN" dirty="0"/>
              <a:t>3</a:t>
            </a:r>
            <a:r>
              <a:rPr lang="zh-CN" altLang="en-US" dirty="0"/>
              <a:t>）设置为空值</a:t>
            </a:r>
            <a:endParaRPr lang="zh-CN" altLang="en-US" dirty="0"/>
          </a:p>
          <a:p>
            <a:pPr lvl="2">
              <a:lnSpc>
                <a:spcPct val="150000"/>
              </a:lnSpc>
              <a:spcBef>
                <a:spcPct val="0"/>
              </a:spcBef>
              <a:buSzPct val="87000"/>
              <a:buFont typeface="Wingdings" panose="05000000000000000000" pitchFamily="2" charset="2"/>
              <a:buChar char="l"/>
            </a:pPr>
            <a:r>
              <a:rPr lang="zh-CN" altLang="en-US" sz="2200" dirty="0"/>
              <a:t>当删除或修改被参照表的一个元组时造成了不一致，则将参照表中的所有造成不一致的元组的对应属性设置为空值。</a:t>
            </a:r>
            <a:endParaRPr lang="zh-CN" alt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zh-CN" altLang="en-US" sz="3600">
                <a:solidFill>
                  <a:schemeClr val="accent2"/>
                </a:solidFill>
              </a:rPr>
              <a:t>参照完整性检查和违约处理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31747" name="Rectangle 3"/>
          <p:cNvSpPr>
            <a:spLocks noGrp="1" noChangeArrowheads="1"/>
          </p:cNvSpPr>
          <p:nvPr>
            <p:ph type="body" idx="4294967295"/>
          </p:nvPr>
        </p:nvSpPr>
        <p:spPr>
          <a:xfrm>
            <a:off x="839416" y="1484784"/>
            <a:ext cx="11103024" cy="4824536"/>
          </a:xfrm>
        </p:spPr>
        <p:txBody>
          <a:bodyPr/>
          <a:lstStyle/>
          <a:p>
            <a:pPr lvl="1">
              <a:lnSpc>
                <a:spcPct val="120000"/>
              </a:lnSpc>
              <a:buFont typeface="Wingdings" panose="05000000000000000000" pitchFamily="2" charset="2"/>
              <a:buNone/>
            </a:pPr>
            <a:r>
              <a:rPr lang="zh-CN" altLang="en-US" dirty="0"/>
              <a:t>例如，有下面</a:t>
            </a:r>
            <a:r>
              <a:rPr lang="en-US" altLang="zh-CN" dirty="0"/>
              <a:t>2</a:t>
            </a:r>
            <a:r>
              <a:rPr lang="zh-CN" altLang="en-US" dirty="0"/>
              <a:t>个关系</a:t>
            </a:r>
            <a:endParaRPr lang="zh-CN" altLang="en-US" dirty="0"/>
          </a:p>
          <a:p>
            <a:pPr lvl="1">
              <a:lnSpc>
                <a:spcPct val="120000"/>
              </a:lnSpc>
              <a:buFont typeface="Wingdings" panose="05000000000000000000" pitchFamily="2" charset="2"/>
              <a:buNone/>
            </a:pPr>
            <a:r>
              <a:rPr lang="zh-CN" altLang="en-US" dirty="0"/>
              <a:t>    学生（</a:t>
            </a:r>
            <a:r>
              <a:rPr lang="zh-CN" altLang="en-US" u="sng" dirty="0"/>
              <a:t>学号</a:t>
            </a:r>
            <a:r>
              <a:rPr lang="zh-CN" altLang="en-US" dirty="0"/>
              <a:t>，姓名，性别，出生日期，主修专业）</a:t>
            </a:r>
            <a:endParaRPr lang="zh-CN" altLang="en-US" dirty="0"/>
          </a:p>
          <a:p>
            <a:pPr lvl="1">
              <a:lnSpc>
                <a:spcPct val="120000"/>
              </a:lnSpc>
              <a:buFont typeface="Wingdings" panose="05000000000000000000" pitchFamily="2" charset="2"/>
              <a:buNone/>
            </a:pPr>
            <a:r>
              <a:rPr lang="zh-CN" altLang="en-US" dirty="0"/>
              <a:t>    专业（</a:t>
            </a:r>
            <a:r>
              <a:rPr lang="zh-CN" altLang="en-US" u="sng" dirty="0"/>
              <a:t>专业号</a:t>
            </a:r>
            <a:r>
              <a:rPr lang="zh-CN" altLang="en-US" dirty="0"/>
              <a:t>，专业编码）</a:t>
            </a:r>
            <a:endParaRPr lang="en-US" altLang="zh-CN" dirty="0"/>
          </a:p>
          <a:p>
            <a:pPr lvl="1">
              <a:lnSpc>
                <a:spcPct val="120000"/>
              </a:lnSpc>
              <a:buFont typeface="Wingdings" panose="05000000000000000000" pitchFamily="2" charset="2"/>
              <a:buNone/>
            </a:pPr>
            <a:endParaRPr lang="zh-CN" altLang="en-US" dirty="0"/>
          </a:p>
          <a:p>
            <a:pPr lvl="2">
              <a:lnSpc>
                <a:spcPct val="120000"/>
              </a:lnSpc>
              <a:buSzPct val="87000"/>
              <a:buFont typeface="Wingdings" panose="05000000000000000000" pitchFamily="2" charset="2"/>
              <a:buChar char="l"/>
            </a:pPr>
            <a:r>
              <a:rPr lang="zh-CN" altLang="en-US" sz="2200" dirty="0"/>
              <a:t>假设</a:t>
            </a:r>
            <a:r>
              <a:rPr lang="zh-CN" altLang="zh-CN" sz="2200" dirty="0">
                <a:latin typeface="Calibri" panose="020F0502020204030204" pitchFamily="34" charset="0"/>
                <a:cs typeface="Times New Roman" panose="02020603050405020304" pitchFamily="18" charset="0"/>
              </a:rPr>
              <a:t>专业表中专业名为计算机科学与技术的元组被删除</a:t>
            </a:r>
            <a:endParaRPr lang="en-US" altLang="zh-CN" sz="2200" dirty="0"/>
          </a:p>
          <a:p>
            <a:pPr lvl="2">
              <a:lnSpc>
                <a:spcPct val="120000"/>
              </a:lnSpc>
              <a:buSzPct val="87000"/>
              <a:buFont typeface="Wingdings" panose="05000000000000000000" pitchFamily="2" charset="2"/>
              <a:buChar char="l"/>
            </a:pPr>
            <a:r>
              <a:rPr lang="zh-CN" altLang="zh-CN" sz="2200" dirty="0">
                <a:latin typeface="Calibri" panose="020F0502020204030204" pitchFamily="34" charset="0"/>
                <a:cs typeface="Times New Roman" panose="02020603050405020304" pitchFamily="18" charset="0"/>
              </a:rPr>
              <a:t>把学生表中主修专业</a:t>
            </a:r>
            <a:r>
              <a:rPr lang="en-US" altLang="zh-CN" sz="2200" dirty="0">
                <a:latin typeface="Calibri" panose="020F0502020204030204" pitchFamily="34" charset="0"/>
                <a:cs typeface="Times New Roman" panose="02020603050405020304" pitchFamily="18" charset="0"/>
              </a:rPr>
              <a:t>=</a:t>
            </a:r>
            <a:r>
              <a:rPr lang="en-US" altLang="zh-CN" sz="2200" dirty="0">
                <a:solidFill>
                  <a:srgbClr val="000000"/>
                </a:solidFill>
                <a:latin typeface="Calibri" panose="020F0502020204030204" pitchFamily="34" charset="0"/>
                <a:cs typeface="Times New Roman" panose="02020603050405020304" pitchFamily="18" charset="0"/>
              </a:rPr>
              <a:t>'</a:t>
            </a:r>
            <a:r>
              <a:rPr lang="zh-CN" altLang="zh-CN" sz="2200" dirty="0">
                <a:latin typeface="Calibri" panose="020F0502020204030204" pitchFamily="34" charset="0"/>
                <a:cs typeface="Times New Roman" panose="02020603050405020304" pitchFamily="18" charset="0"/>
              </a:rPr>
              <a:t>计算机科学与技术</a:t>
            </a:r>
            <a:r>
              <a:rPr lang="en-US" altLang="zh-CN" sz="2200" dirty="0">
                <a:solidFill>
                  <a:srgbClr val="000000"/>
                </a:solidFill>
                <a:latin typeface="Calibri" panose="020F0502020204030204" pitchFamily="34" charset="0"/>
                <a:cs typeface="Times New Roman" panose="02020603050405020304" pitchFamily="18" charset="0"/>
              </a:rPr>
              <a:t>'</a:t>
            </a:r>
            <a:r>
              <a:rPr lang="zh-CN" altLang="zh-CN" sz="2200" dirty="0">
                <a:latin typeface="Calibri" panose="020F0502020204030204" pitchFamily="34" charset="0"/>
                <a:cs typeface="Times New Roman" panose="02020603050405020304" pitchFamily="18" charset="0"/>
              </a:rPr>
              <a:t>的所有元组的主修专业设置为空值</a:t>
            </a:r>
            <a:endParaRPr lang="zh-CN" altLang="en-US" sz="2200" dirty="0"/>
          </a:p>
          <a:p>
            <a:pPr lvl="2">
              <a:lnSpc>
                <a:spcPct val="120000"/>
              </a:lnSpc>
              <a:buSzPct val="87000"/>
              <a:buFont typeface="Wingdings" panose="05000000000000000000" pitchFamily="2" charset="2"/>
              <a:buChar char="l"/>
            </a:pPr>
            <a:r>
              <a:rPr lang="zh-CN" altLang="en-US" sz="2200" dirty="0"/>
              <a:t>语义：</a:t>
            </a:r>
            <a:r>
              <a:rPr lang="zh-CN" altLang="zh-CN" sz="2200" dirty="0">
                <a:latin typeface="Calibri" panose="020F0502020204030204" pitchFamily="34" charset="0"/>
                <a:cs typeface="Times New Roman" panose="02020603050405020304" pitchFamily="18" charset="0"/>
              </a:rPr>
              <a:t>某个专业删除了，则选择该专业为主修专业的所有学生就要等待重新选择主修专业</a:t>
            </a:r>
            <a:endParaRPr lang="en-US" altLang="zh-CN" sz="2200" dirty="0"/>
          </a:p>
          <a:p>
            <a:pPr lvl="2">
              <a:lnSpc>
                <a:spcPct val="110000"/>
              </a:lnSpc>
              <a:buSzPct val="85000"/>
              <a:buFont typeface="Wingdings" panose="05000000000000000000" pitchFamily="2" charset="2"/>
              <a:buChar char="n"/>
            </a:pPr>
            <a:endParaRPr lang="zh-CN" altLang="en-US" sz="1900" dirty="0"/>
          </a:p>
        </p:txBody>
      </p:sp>
      <p:sp>
        <p:nvSpPr>
          <p:cNvPr id="31748" name="AutoShape 4"/>
          <p:cNvSpPr>
            <a:spLocks noChangeArrowheads="1"/>
          </p:cNvSpPr>
          <p:nvPr/>
        </p:nvSpPr>
        <p:spPr bwMode="auto">
          <a:xfrm>
            <a:off x="6816080" y="1098550"/>
            <a:ext cx="1057275" cy="504825"/>
          </a:xfrm>
          <a:prstGeom prst="wedgeEllipseCallout">
            <a:avLst>
              <a:gd name="adj1" fmla="val 18625"/>
              <a:gd name="adj2" fmla="val 105222"/>
            </a:avLst>
          </a:prstGeom>
          <a:gradFill rotWithShape="0">
            <a:gsLst>
              <a:gs pos="0">
                <a:srgbClr val="FFFFFF"/>
              </a:gs>
              <a:gs pos="100000">
                <a:srgbClr val="BBBBBB"/>
              </a:gs>
            </a:gsLst>
            <a:lin ang="5400000" scaled="1"/>
          </a:gradFill>
          <a:ln w="25400">
            <a:solidFill>
              <a:schemeClr val="tx1"/>
            </a:solidFill>
            <a:miter lim="800000"/>
          </a:ln>
        </p:spPr>
        <p:txBody>
          <a:bodyPr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外码</a:t>
            </a:r>
            <a:endParaRPr lang="zh-C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zh-CN" sz="3600" dirty="0">
                <a:solidFill>
                  <a:schemeClr val="accent2"/>
                </a:solidFill>
              </a:rPr>
              <a:t>5.1</a:t>
            </a:r>
            <a:r>
              <a:rPr lang="zh-CN" altLang="zh-CN" sz="3600" dirty="0">
                <a:solidFill>
                  <a:schemeClr val="accent2"/>
                </a:solidFill>
              </a:rPr>
              <a:t>数据库完整性</a:t>
            </a:r>
            <a:r>
              <a:rPr lang="zh-CN" altLang="en-US" sz="3600" dirty="0">
                <a:solidFill>
                  <a:schemeClr val="accent2"/>
                </a:solidFill>
              </a:rPr>
              <a:t>概述</a:t>
            </a:r>
            <a:endParaRPr lang="zh-CN" altLang="en-US" sz="3600" dirty="0">
              <a:solidFill>
                <a:schemeClr val="accent2"/>
              </a:solidFill>
            </a:endParaRPr>
          </a:p>
        </p:txBody>
      </p:sp>
      <p:sp>
        <p:nvSpPr>
          <p:cNvPr id="5123" name="Rectangle 3"/>
          <p:cNvSpPr>
            <a:spLocks noGrp="1" noChangeArrowheads="1"/>
          </p:cNvSpPr>
          <p:nvPr>
            <p:ph type="body" idx="4294967295"/>
          </p:nvPr>
        </p:nvSpPr>
        <p:spPr>
          <a:xfrm>
            <a:off x="767408" y="1340768"/>
            <a:ext cx="10081120" cy="4824536"/>
          </a:xfrm>
        </p:spPr>
        <p:txBody>
          <a:bodyPr/>
          <a:lstStyle/>
          <a:p>
            <a:pPr eaLnBrk="1" hangingPunct="1">
              <a:lnSpc>
                <a:spcPct val="120000"/>
              </a:lnSpc>
              <a:spcBef>
                <a:spcPct val="0"/>
              </a:spcBef>
            </a:pPr>
            <a:r>
              <a:rPr lang="zh-CN" altLang="en-US" dirty="0"/>
              <a:t>数据库的完整性</a:t>
            </a:r>
            <a:endParaRPr lang="zh-CN" altLang="en-US" dirty="0"/>
          </a:p>
          <a:p>
            <a:pPr lvl="1" eaLnBrk="1" hangingPunct="1">
              <a:lnSpc>
                <a:spcPct val="120000"/>
              </a:lnSpc>
              <a:spcBef>
                <a:spcPct val="0"/>
              </a:spcBef>
            </a:pPr>
            <a:r>
              <a:rPr lang="zh-CN" altLang="en-US" dirty="0"/>
              <a:t>数据的</a:t>
            </a:r>
            <a:r>
              <a:rPr lang="zh-CN" altLang="en-US" dirty="0">
                <a:solidFill>
                  <a:srgbClr val="FF00FF"/>
                </a:solidFill>
              </a:rPr>
              <a:t>正确性</a:t>
            </a:r>
            <a:endParaRPr lang="en-US" altLang="zh-CN" dirty="0">
              <a:solidFill>
                <a:srgbClr val="FF00FF"/>
              </a:solidFill>
            </a:endParaRPr>
          </a:p>
          <a:p>
            <a:pPr lvl="2" eaLnBrk="1" hangingPunct="1">
              <a:lnSpc>
                <a:spcPct val="120000"/>
              </a:lnSpc>
              <a:spcBef>
                <a:spcPct val="0"/>
              </a:spcBef>
              <a:buSzPct val="87000"/>
              <a:buFont typeface="Wingdings" panose="05000000000000000000" pitchFamily="2" charset="2"/>
              <a:buChar char="l"/>
            </a:pPr>
            <a:r>
              <a:rPr lang="zh-CN" altLang="en-US" sz="2200" dirty="0"/>
              <a:t>数据是符合现实世界语义，反映了当前的实际状况</a:t>
            </a:r>
            <a:endParaRPr lang="zh-CN" altLang="en-US" sz="2200" dirty="0"/>
          </a:p>
          <a:p>
            <a:pPr lvl="1" eaLnBrk="1" hangingPunct="1">
              <a:lnSpc>
                <a:spcPct val="120000"/>
              </a:lnSpc>
              <a:spcBef>
                <a:spcPct val="0"/>
              </a:spcBef>
            </a:pPr>
            <a:r>
              <a:rPr lang="zh-CN" altLang="en-US" dirty="0"/>
              <a:t>数据的</a:t>
            </a:r>
            <a:r>
              <a:rPr lang="zh-CN" altLang="en-US" dirty="0">
                <a:solidFill>
                  <a:srgbClr val="FF00FF"/>
                </a:solidFill>
              </a:rPr>
              <a:t>相容性</a:t>
            </a:r>
            <a:endParaRPr lang="en-US" altLang="zh-CN" dirty="0">
              <a:solidFill>
                <a:srgbClr val="FF00FF"/>
              </a:solidFill>
            </a:endParaRPr>
          </a:p>
          <a:p>
            <a:pPr lvl="2" eaLnBrk="1" hangingPunct="1">
              <a:lnSpc>
                <a:spcPct val="120000"/>
              </a:lnSpc>
              <a:spcBef>
                <a:spcPct val="0"/>
              </a:spcBef>
              <a:buSzPct val="87000"/>
              <a:buFont typeface="Wingdings" panose="05000000000000000000" pitchFamily="2" charset="2"/>
              <a:buChar char="l"/>
            </a:pPr>
            <a:r>
              <a:rPr lang="zh-CN" altLang="en-US" sz="2200" dirty="0"/>
              <a:t>数据库同一对象在不同关系表中的数据是相同的</a:t>
            </a:r>
            <a:endParaRPr lang="en-US" altLang="zh-CN" sz="2200" dirty="0"/>
          </a:p>
          <a:p>
            <a:pPr lvl="1" eaLnBrk="1" hangingPunct="1">
              <a:lnSpc>
                <a:spcPct val="120000"/>
              </a:lnSpc>
              <a:spcBef>
                <a:spcPct val="0"/>
              </a:spcBef>
              <a:buFont typeface="Wingdings" panose="05000000000000000000" pitchFamily="2" charset="2"/>
              <a:buNone/>
            </a:pPr>
            <a:r>
              <a:rPr lang="zh-CN" altLang="en-US" sz="2200" dirty="0"/>
              <a:t>例如：</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学生的学号必须唯一</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百分制的课程成绩取值范围为</a:t>
            </a:r>
            <a:r>
              <a:rPr lang="en-US" altLang="zh-CN" sz="2200" dirty="0"/>
              <a:t>0-100</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学生所选的课程必须是学校开设的课程</a:t>
            </a:r>
            <a:endParaRPr lang="en-US" altLang="zh-CN" sz="2200" dirty="0"/>
          </a:p>
          <a:p>
            <a:pPr lvl="2" eaLnBrk="1" hangingPunct="1">
              <a:lnSpc>
                <a:spcPct val="120000"/>
              </a:lnSpc>
              <a:spcBef>
                <a:spcPct val="0"/>
              </a:spcBef>
              <a:buSzPct val="87000"/>
              <a:buFont typeface="Wingdings" panose="05000000000000000000" pitchFamily="2" charset="2"/>
              <a:buChar char="l"/>
            </a:pPr>
            <a:r>
              <a:rPr lang="zh-CN" altLang="en-US" sz="2200" dirty="0"/>
              <a:t>学生所在的院系必须是学校已成立的院系等</a:t>
            </a:r>
            <a:endParaRPr lang="zh-CN" alt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zh-CN" altLang="en-US" sz="3600">
                <a:solidFill>
                  <a:schemeClr val="accent2"/>
                </a:solidFill>
              </a:rPr>
              <a:t>参照完整性检查和违约处理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32771" name="Rectangle 3"/>
          <p:cNvSpPr>
            <a:spLocks noGrp="1" noChangeArrowheads="1"/>
          </p:cNvSpPr>
          <p:nvPr>
            <p:ph type="body" idx="4294967295"/>
          </p:nvPr>
        </p:nvSpPr>
        <p:spPr>
          <a:xfrm>
            <a:off x="904528" y="1556793"/>
            <a:ext cx="10382944" cy="4320479"/>
          </a:xfrm>
        </p:spPr>
        <p:txBody>
          <a:bodyPr/>
          <a:lstStyle/>
          <a:p>
            <a:pPr lvl="1">
              <a:lnSpc>
                <a:spcPct val="120000"/>
              </a:lnSpc>
              <a:buSzPct val="85000"/>
            </a:pPr>
            <a:r>
              <a:rPr lang="zh-CN" altLang="en-US" dirty="0"/>
              <a:t>对于参照完整性，除了应该定义外码，还应定义</a:t>
            </a:r>
            <a:r>
              <a:rPr lang="zh-CN" altLang="en-US" dirty="0">
                <a:solidFill>
                  <a:srgbClr val="FF00FF"/>
                </a:solidFill>
              </a:rPr>
              <a:t>外码列是否允许空值 </a:t>
            </a:r>
            <a:endParaRPr lang="en-US" altLang="zh-CN" dirty="0">
              <a:solidFill>
                <a:srgbClr val="FF0000"/>
              </a:solidFill>
            </a:endParaRPr>
          </a:p>
          <a:p>
            <a:pPr lvl="1">
              <a:lnSpc>
                <a:spcPct val="120000"/>
              </a:lnSpc>
              <a:buSzPct val="85000"/>
            </a:pPr>
            <a:r>
              <a:rPr lang="zh-CN" altLang="en-US" dirty="0">
                <a:solidFill>
                  <a:srgbClr val="FF0000"/>
                </a:solidFill>
                <a:latin typeface="宋体" panose="02010600030101010101" pitchFamily="2" charset="-122"/>
              </a:rPr>
              <a:t>参见爱课程</a:t>
            </a:r>
            <a:r>
              <a:rPr lang="zh-CN" altLang="en-US" dirty="0" smtClean="0">
                <a:solidFill>
                  <a:srgbClr val="FF0000"/>
                </a:solidFill>
                <a:latin typeface="宋体" panose="02010600030101010101" pitchFamily="2" charset="-122"/>
              </a:rPr>
              <a:t>网“数据库系统概论”课程</a:t>
            </a:r>
            <a:r>
              <a:rPr lang="en-US" altLang="zh-CN" dirty="0" smtClean="0">
                <a:solidFill>
                  <a:srgbClr val="FF0000"/>
                </a:solidFill>
              </a:rPr>
              <a:t>5.2</a:t>
            </a:r>
            <a:r>
              <a:rPr lang="zh-CN" altLang="en-US" dirty="0">
                <a:solidFill>
                  <a:srgbClr val="FF0000"/>
                </a:solidFill>
              </a:rPr>
              <a:t>节</a:t>
            </a:r>
            <a:r>
              <a:rPr lang="zh-CN" altLang="en-US" dirty="0" smtClean="0">
                <a:solidFill>
                  <a:srgbClr val="FF0000"/>
                </a:solidFill>
                <a:latin typeface="宋体" panose="02010600030101010101" pitchFamily="2" charset="-122"/>
              </a:rPr>
              <a:t>动画“参照完整性”</a:t>
            </a:r>
            <a:endParaRPr lang="en-US" altLang="zh-CN" dirty="0">
              <a:solidFill>
                <a:srgbClr val="FF0000"/>
              </a:solidFill>
              <a:latin typeface="宋体" panose="02010600030101010101" pitchFamily="2" charset="-122"/>
            </a:endParaRPr>
          </a:p>
          <a:p>
            <a:pPr lvl="1">
              <a:lnSpc>
                <a:spcPct val="110000"/>
              </a:lnSpc>
              <a:buSzPct val="85000"/>
            </a:pPr>
            <a:endParaRPr lang="zh-CN" altLang="en-US" dirty="0">
              <a:solidFill>
                <a:srgbClr val="FF00FF"/>
              </a:solidFill>
            </a:endParaRPr>
          </a:p>
          <a:p>
            <a:pPr lvl="2">
              <a:lnSpc>
                <a:spcPct val="110000"/>
              </a:lnSpc>
              <a:buSzPct val="85000"/>
              <a:buFont typeface="Wingdings" panose="05000000000000000000" pitchFamily="2" charset="2"/>
              <a:buChar char="n"/>
            </a:pPr>
            <a:endParaRPr lang="zh-CN" altLang="en-US" sz="1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3795" name="Rectangle 2"/>
          <p:cNvSpPr>
            <a:spLocks noGrp="1" noChangeArrowheads="1"/>
          </p:cNvSpPr>
          <p:nvPr>
            <p:ph type="title" idx="4294967295"/>
          </p:nvPr>
        </p:nvSpPr>
        <p:spPr>
          <a:xfrm>
            <a:off x="551815" y="-99060"/>
            <a:ext cx="10972800" cy="1127125"/>
          </a:xfrm>
        </p:spPr>
        <p:txBody>
          <a:bodyPr/>
          <a:lstStyle/>
          <a:p>
            <a:pPr eaLnBrk="1" hangingPunct="1"/>
            <a:r>
              <a:rPr lang="zh-CN" altLang="en-US" sz="3600">
                <a:solidFill>
                  <a:schemeClr val="accent2"/>
                </a:solidFill>
              </a:rPr>
              <a:t>参照完整性检查和违约处理</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33796" name="Rectangle 3"/>
          <p:cNvSpPr>
            <a:spLocks noGrp="1" noChangeArrowheads="1"/>
          </p:cNvSpPr>
          <p:nvPr>
            <p:ph type="body" idx="4294967295"/>
          </p:nvPr>
        </p:nvSpPr>
        <p:spPr>
          <a:xfrm>
            <a:off x="990600" y="1103565"/>
            <a:ext cx="10591800" cy="5421780"/>
          </a:xfrm>
        </p:spPr>
        <p:txBody>
          <a:bodyPr/>
          <a:lstStyle/>
          <a:p>
            <a:pPr eaLnBrk="1" hangingPunct="1">
              <a:lnSpc>
                <a:spcPct val="90000"/>
              </a:lnSpc>
              <a:buFont typeface="Wingdings" panose="05000000000000000000" pitchFamily="2" charset="2"/>
              <a:buNone/>
            </a:pPr>
            <a:r>
              <a:rPr lang="en-US" altLang="zh-CN" sz="2400" dirty="0"/>
              <a:t>[</a:t>
            </a:r>
            <a:r>
              <a:rPr lang="zh-CN" altLang="en-US" sz="2400" dirty="0"/>
              <a:t>例</a:t>
            </a:r>
            <a:r>
              <a:rPr lang="en-US" altLang="zh-CN" sz="2400" dirty="0"/>
              <a:t>5.4]</a:t>
            </a:r>
            <a:r>
              <a:rPr lang="zh-CN" altLang="en-US" sz="2400" dirty="0"/>
              <a:t> 显式说明参照完整性的违约处理示例</a:t>
            </a:r>
            <a:endParaRPr lang="zh-CN" altLang="en-US" sz="2400" dirty="0"/>
          </a:p>
          <a:p>
            <a:pPr eaLnBrk="1" hangingPunct="1">
              <a:lnSpc>
                <a:spcPct val="90000"/>
              </a:lnSpc>
              <a:buFont typeface="Wingdings" panose="05000000000000000000" pitchFamily="2" charset="2"/>
              <a:buNone/>
            </a:pPr>
            <a:r>
              <a:rPr lang="en-US" altLang="zh-CN" sz="2000" dirty="0"/>
              <a:t>CREATE TABLE SC</a:t>
            </a:r>
            <a:endParaRPr lang="en-US" altLang="zh-CN" sz="2000" dirty="0"/>
          </a:p>
          <a:p>
            <a:pPr eaLnBrk="1" hangingPunct="1">
              <a:lnSpc>
                <a:spcPct val="90000"/>
              </a:lnSpc>
              <a:buFont typeface="Wingdings" panose="05000000000000000000" pitchFamily="2" charset="2"/>
              <a:buNone/>
            </a:pPr>
            <a:r>
              <a:rPr lang="en-US" altLang="zh-CN" sz="2000" dirty="0"/>
              <a:t>	( </a:t>
            </a:r>
            <a:r>
              <a:rPr lang="en-US" altLang="zh-CN" sz="2000" dirty="0" err="1"/>
              <a:t>Sno</a:t>
            </a:r>
            <a:r>
              <a:rPr lang="en-US" altLang="zh-CN" sz="2000" dirty="0"/>
              <a:t>   CHAR(8),</a:t>
            </a:r>
            <a:endParaRPr lang="en-US" altLang="zh-CN" sz="2000" dirty="0"/>
          </a:p>
          <a:p>
            <a:pPr eaLnBrk="1" hangingPunct="1">
              <a:lnSpc>
                <a:spcPct val="90000"/>
              </a:lnSpc>
              <a:buFont typeface="Wingdings" panose="05000000000000000000" pitchFamily="2" charset="2"/>
              <a:buNone/>
            </a:pPr>
            <a:r>
              <a:rPr lang="en-US" altLang="zh-CN" sz="2000" dirty="0"/>
              <a:t>	  </a:t>
            </a:r>
            <a:r>
              <a:rPr lang="en-US" altLang="zh-CN" sz="2000" dirty="0" err="1"/>
              <a:t>Cno</a:t>
            </a:r>
            <a:r>
              <a:rPr lang="en-US" altLang="zh-CN" sz="2000" dirty="0"/>
              <a:t>  CHAR(5),</a:t>
            </a:r>
            <a:endParaRPr lang="en-US" altLang="zh-CN" sz="2000" dirty="0"/>
          </a:p>
          <a:p>
            <a:pPr eaLnBrk="1" hangingPunct="1">
              <a:lnSpc>
                <a:spcPct val="90000"/>
              </a:lnSpc>
              <a:buFont typeface="Wingdings" panose="05000000000000000000" pitchFamily="2" charset="2"/>
              <a:buNone/>
            </a:pPr>
            <a:r>
              <a:rPr lang="en-US" altLang="zh-CN" sz="2000" dirty="0"/>
              <a:t>	  Grade  SMALLINT</a:t>
            </a:r>
            <a:r>
              <a:rPr lang="en-US" altLang="zh-CN" sz="1600" dirty="0"/>
              <a:t>,                   /*</a:t>
            </a:r>
            <a:r>
              <a:rPr lang="zh-CN" altLang="en-US" sz="1600" dirty="0"/>
              <a:t>成绩*</a:t>
            </a:r>
            <a:r>
              <a:rPr lang="en-US" altLang="zh-CN" sz="1600" dirty="0"/>
              <a:t>/ </a:t>
            </a:r>
            <a:endParaRPr lang="en-US" altLang="zh-CN" sz="2000" dirty="0"/>
          </a:p>
          <a:p>
            <a:pPr eaLnBrk="1" hangingPunct="1">
              <a:lnSpc>
                <a:spcPct val="90000"/>
              </a:lnSpc>
              <a:buFont typeface="Wingdings" panose="05000000000000000000" pitchFamily="2" charset="2"/>
              <a:buNone/>
            </a:pPr>
            <a:r>
              <a:rPr lang="en-US" altLang="zh-CN" sz="2000" dirty="0"/>
              <a:t>	  Semester      CHAR(5),           </a:t>
            </a:r>
            <a:r>
              <a:rPr lang="en-US" altLang="zh-CN" sz="1600" dirty="0"/>
              <a:t>/*</a:t>
            </a:r>
            <a:r>
              <a:rPr lang="zh-CN" altLang="en-US" sz="1600" dirty="0"/>
              <a:t>选课学期*</a:t>
            </a:r>
            <a:r>
              <a:rPr lang="en-US" altLang="zh-CN" sz="1600" dirty="0"/>
              <a:t>/ </a:t>
            </a:r>
            <a:endParaRPr lang="en-US" altLang="zh-CN" sz="2000" dirty="0"/>
          </a:p>
          <a:p>
            <a:pPr eaLnBrk="1" hangingPunct="1">
              <a:lnSpc>
                <a:spcPct val="90000"/>
              </a:lnSpc>
              <a:buFont typeface="Wingdings" panose="05000000000000000000" pitchFamily="2" charset="2"/>
              <a:buNone/>
            </a:pPr>
            <a:r>
              <a:rPr lang="en-US" altLang="zh-CN" sz="2000" dirty="0"/>
              <a:t>	  </a:t>
            </a:r>
            <a:r>
              <a:rPr lang="en-US" altLang="zh-CN" sz="2000" dirty="0" err="1"/>
              <a:t>Teachingclass</a:t>
            </a:r>
            <a:r>
              <a:rPr lang="en-US" altLang="zh-CN" sz="2000" dirty="0"/>
              <a:t>   CHAR(8),           </a:t>
            </a:r>
            <a:r>
              <a:rPr lang="en-US" altLang="zh-CN" sz="1600" dirty="0"/>
              <a:t>/*</a:t>
            </a:r>
            <a:r>
              <a:rPr lang="zh-CN" altLang="en-US" sz="1600" dirty="0"/>
              <a:t>学生选修某一门课所在的教学班*</a:t>
            </a:r>
            <a:r>
              <a:rPr lang="en-US" altLang="zh-CN" sz="1600" dirty="0"/>
              <a:t>/ </a:t>
            </a:r>
            <a:endParaRPr lang="en-US" altLang="zh-CN" sz="1600" dirty="0"/>
          </a:p>
          <a:p>
            <a:pPr eaLnBrk="1" hangingPunct="1">
              <a:lnSpc>
                <a:spcPct val="90000"/>
              </a:lnSpc>
              <a:buFont typeface="Wingdings" panose="05000000000000000000" pitchFamily="2" charset="2"/>
              <a:buNone/>
            </a:pPr>
            <a:r>
              <a:rPr lang="en-US" altLang="zh-CN" sz="2000" dirty="0"/>
              <a:t>	  PRIMARY KEY(</a:t>
            </a:r>
            <a:r>
              <a:rPr lang="en-US" altLang="zh-CN" sz="2000" dirty="0" err="1"/>
              <a:t>Sno,Cno</a:t>
            </a:r>
            <a:r>
              <a:rPr lang="en-US" altLang="zh-CN" sz="2000" dirty="0"/>
              <a:t>),      </a:t>
            </a:r>
            <a:r>
              <a:rPr lang="en-US" altLang="zh-CN" sz="1600" dirty="0"/>
              <a:t>/*</a:t>
            </a:r>
            <a:r>
              <a:rPr lang="zh-CN" altLang="en-US" sz="1600" dirty="0"/>
              <a:t>在表级定义实体完整性，</a:t>
            </a:r>
            <a:r>
              <a:rPr lang="en-US" altLang="zh-CN" sz="1600" dirty="0" err="1"/>
              <a:t>Sno</a:t>
            </a:r>
            <a:r>
              <a:rPr lang="zh-CN" altLang="en-US" sz="1600" dirty="0"/>
              <a:t>、</a:t>
            </a:r>
            <a:r>
              <a:rPr lang="en-US" altLang="zh-CN" sz="1600" dirty="0" err="1"/>
              <a:t>Cno</a:t>
            </a:r>
            <a:r>
              <a:rPr lang="zh-CN" altLang="en-US" sz="1600" dirty="0"/>
              <a:t>都不能取空值*</a:t>
            </a:r>
            <a:r>
              <a:rPr lang="en-US" altLang="zh-CN" sz="1600" dirty="0"/>
              <a:t>/</a:t>
            </a:r>
            <a:endParaRPr lang="en-US" altLang="zh-CN" sz="2000" dirty="0"/>
          </a:p>
          <a:p>
            <a:pPr eaLnBrk="1" hangingPunct="1">
              <a:lnSpc>
                <a:spcPct val="90000"/>
              </a:lnSpc>
              <a:buFont typeface="Wingdings" panose="05000000000000000000" pitchFamily="2" charset="2"/>
              <a:buNone/>
            </a:pPr>
            <a:r>
              <a:rPr lang="en-US" altLang="zh-CN" sz="2000" dirty="0"/>
              <a:t>	  FOREIGN KEY (</a:t>
            </a:r>
            <a:r>
              <a:rPr lang="en-US" altLang="zh-CN" sz="2000" dirty="0" err="1"/>
              <a:t>Sno</a:t>
            </a:r>
            <a:r>
              <a:rPr lang="en-US" altLang="zh-CN" sz="2000" dirty="0"/>
              <a:t>) REFERENCES Student(</a:t>
            </a:r>
            <a:r>
              <a:rPr lang="en-US" altLang="zh-CN" sz="2000" dirty="0" err="1"/>
              <a:t>Sno</a:t>
            </a:r>
            <a:r>
              <a:rPr lang="en-US" altLang="zh-CN" sz="2000" dirty="0"/>
              <a:t>) </a:t>
            </a:r>
            <a:r>
              <a:rPr lang="en-US" altLang="zh-CN" sz="1600" dirty="0"/>
              <a:t> /*</a:t>
            </a:r>
            <a:r>
              <a:rPr lang="zh-CN" altLang="en-US" sz="1600" dirty="0"/>
              <a:t>在表级定义参照完整性*</a:t>
            </a:r>
            <a:r>
              <a:rPr lang="en-US" altLang="zh-CN" sz="1600" dirty="0"/>
              <a:t>/</a:t>
            </a:r>
            <a:endParaRPr lang="en-US" altLang="zh-CN" sz="1600" dirty="0"/>
          </a:p>
          <a:p>
            <a:pPr eaLnBrk="1" hangingPunct="1">
              <a:lnSpc>
                <a:spcPct val="90000"/>
              </a:lnSpc>
              <a:buFont typeface="Wingdings" panose="05000000000000000000" pitchFamily="2" charset="2"/>
              <a:buNone/>
            </a:pPr>
            <a:r>
              <a:rPr lang="en-US" altLang="zh-CN" sz="2000" dirty="0"/>
              <a:t>       ON DELETE CASCADE</a:t>
            </a:r>
            <a:r>
              <a:rPr lang="zh-CN" altLang="en-US" sz="2000" dirty="0"/>
              <a:t> </a:t>
            </a:r>
            <a:r>
              <a:rPr lang="en-US" altLang="zh-CN" sz="2000" dirty="0"/>
              <a:t>	</a:t>
            </a:r>
            <a:r>
              <a:rPr lang="en-US" altLang="zh-CN" sz="1600" dirty="0"/>
              <a:t>/*</a:t>
            </a:r>
            <a:r>
              <a:rPr lang="zh-CN" altLang="en-US" sz="1600" dirty="0"/>
              <a:t>当删除</a:t>
            </a:r>
            <a:r>
              <a:rPr lang="en-US" altLang="zh-CN" sz="1600" dirty="0"/>
              <a:t>Student</a:t>
            </a:r>
            <a:r>
              <a:rPr lang="zh-CN" altLang="en-US" sz="1600" dirty="0"/>
              <a:t>表中的元组时，级联删除</a:t>
            </a:r>
            <a:r>
              <a:rPr lang="en-US" altLang="zh-CN" sz="1600" dirty="0"/>
              <a:t>SC</a:t>
            </a:r>
            <a:r>
              <a:rPr lang="zh-CN" altLang="en-US" sz="1600" dirty="0"/>
              <a:t>表中相应的元组*</a:t>
            </a:r>
            <a:r>
              <a:rPr lang="en-US" altLang="zh-CN" sz="1600" dirty="0"/>
              <a:t>/</a:t>
            </a:r>
            <a:endParaRPr lang="en-US" altLang="zh-CN" sz="1600" dirty="0"/>
          </a:p>
          <a:p>
            <a:pPr eaLnBrk="1" hangingPunct="1">
              <a:lnSpc>
                <a:spcPct val="90000"/>
              </a:lnSpc>
              <a:buFont typeface="Wingdings" panose="05000000000000000000" pitchFamily="2" charset="2"/>
              <a:buNone/>
            </a:pPr>
            <a:r>
              <a:rPr lang="en-US" altLang="zh-CN" sz="2000" dirty="0"/>
              <a:t>       ON UPDATE CASCADE, </a:t>
            </a:r>
            <a:r>
              <a:rPr lang="zh-CN" altLang="en-US" sz="2000" dirty="0"/>
              <a:t> </a:t>
            </a:r>
            <a:r>
              <a:rPr lang="en-US" altLang="zh-CN" sz="2000" dirty="0"/>
              <a:t>	</a:t>
            </a:r>
            <a:r>
              <a:rPr lang="en-US" altLang="zh-CN" sz="1600" dirty="0"/>
              <a:t>/*</a:t>
            </a:r>
            <a:r>
              <a:rPr lang="zh-CN" altLang="en-US" sz="1600" dirty="0"/>
              <a:t>当更新</a:t>
            </a:r>
            <a:r>
              <a:rPr lang="en-US" altLang="zh-CN" sz="1600" dirty="0"/>
              <a:t>Student</a:t>
            </a:r>
            <a:r>
              <a:rPr lang="zh-CN" altLang="en-US" sz="1600" dirty="0"/>
              <a:t>表中的</a:t>
            </a:r>
            <a:r>
              <a:rPr lang="en-US" altLang="zh-CN" sz="1600" dirty="0" err="1"/>
              <a:t>sno</a:t>
            </a:r>
            <a:r>
              <a:rPr lang="zh-CN" altLang="en-US" sz="1600" dirty="0"/>
              <a:t>时，级联更新</a:t>
            </a:r>
            <a:r>
              <a:rPr lang="en-US" altLang="zh-CN" sz="1600" dirty="0"/>
              <a:t>SC</a:t>
            </a:r>
            <a:r>
              <a:rPr lang="zh-CN" altLang="en-US" sz="1600" dirty="0"/>
              <a:t>表中相应的元组*</a:t>
            </a:r>
            <a:r>
              <a:rPr lang="en-US" altLang="zh-CN" sz="1600" dirty="0"/>
              <a:t>/</a:t>
            </a:r>
            <a:endParaRPr lang="en-US" altLang="zh-CN" sz="2000" dirty="0"/>
          </a:p>
          <a:p>
            <a:pPr eaLnBrk="1" hangingPunct="1">
              <a:lnSpc>
                <a:spcPct val="90000"/>
              </a:lnSpc>
              <a:buFont typeface="Wingdings" panose="05000000000000000000" pitchFamily="2" charset="2"/>
              <a:buNone/>
            </a:pPr>
            <a:r>
              <a:rPr lang="en-US" altLang="zh-CN" sz="2000" dirty="0"/>
              <a:t>	  FOREIGN KEY (</a:t>
            </a:r>
            <a:r>
              <a:rPr lang="en-US" altLang="zh-CN" sz="2000" dirty="0" err="1"/>
              <a:t>Cno</a:t>
            </a:r>
            <a:r>
              <a:rPr lang="en-US" altLang="zh-CN" sz="2000" dirty="0"/>
              <a:t>) REFERENCES Course(</a:t>
            </a:r>
            <a:r>
              <a:rPr lang="en-US" altLang="zh-CN" sz="2000" dirty="0" err="1"/>
              <a:t>Cno</a:t>
            </a:r>
            <a:r>
              <a:rPr lang="en-US" altLang="zh-CN" sz="2000" dirty="0"/>
              <a:t>) 	</a:t>
            </a:r>
            <a:r>
              <a:rPr lang="en-US" altLang="zh-CN" sz="1600" dirty="0"/>
              <a:t> /*</a:t>
            </a:r>
            <a:r>
              <a:rPr lang="zh-CN" altLang="en-US" sz="1600" dirty="0"/>
              <a:t>在表级定义参照完整性*</a:t>
            </a:r>
            <a:r>
              <a:rPr lang="en-US" altLang="zh-CN" sz="1600" dirty="0"/>
              <a:t>/</a:t>
            </a:r>
            <a:endParaRPr lang="en-US" altLang="zh-CN" sz="1600" dirty="0"/>
          </a:p>
          <a:p>
            <a:pPr eaLnBrk="1" hangingPunct="1">
              <a:lnSpc>
                <a:spcPct val="90000"/>
              </a:lnSpc>
              <a:buFont typeface="Wingdings" panose="05000000000000000000" pitchFamily="2" charset="2"/>
              <a:buNone/>
            </a:pPr>
            <a:r>
              <a:rPr lang="en-US" altLang="zh-CN" sz="2000" dirty="0"/>
              <a:t>       ON DELETE NO ACTION </a:t>
            </a:r>
            <a:r>
              <a:rPr lang="zh-CN" altLang="en-US" sz="2000" dirty="0"/>
              <a:t> </a:t>
            </a:r>
            <a:r>
              <a:rPr lang="en-US" altLang="zh-CN" sz="2000" dirty="0"/>
              <a:t>		</a:t>
            </a:r>
            <a:r>
              <a:rPr lang="en-US" altLang="zh-CN" sz="1600" dirty="0"/>
              <a:t>/*</a:t>
            </a:r>
            <a:r>
              <a:rPr lang="zh-CN" altLang="en-US" sz="1600" dirty="0"/>
              <a:t>当删除</a:t>
            </a:r>
            <a:r>
              <a:rPr lang="en-US" altLang="zh-CN" sz="1600" dirty="0"/>
              <a:t>Course </a:t>
            </a:r>
            <a:r>
              <a:rPr lang="zh-CN" altLang="en-US" sz="1600" dirty="0"/>
              <a:t>表中的元组造成与</a:t>
            </a:r>
            <a:r>
              <a:rPr lang="en-US" altLang="zh-CN" sz="1600" dirty="0"/>
              <a:t>SC</a:t>
            </a:r>
            <a:r>
              <a:rPr lang="zh-CN" altLang="en-US" sz="1600" dirty="0"/>
              <a:t>表不一致时，拒绝删除*</a:t>
            </a:r>
            <a:r>
              <a:rPr lang="en-US" altLang="zh-CN" sz="1600" dirty="0"/>
              <a:t>/</a:t>
            </a:r>
            <a:endParaRPr lang="en-US" altLang="zh-CN" sz="1600" dirty="0"/>
          </a:p>
          <a:p>
            <a:pPr eaLnBrk="1" hangingPunct="1">
              <a:lnSpc>
                <a:spcPct val="90000"/>
              </a:lnSpc>
              <a:buFont typeface="Wingdings" panose="05000000000000000000" pitchFamily="2" charset="2"/>
              <a:buNone/>
            </a:pPr>
            <a:r>
              <a:rPr lang="en-US" altLang="zh-CN" sz="2000" dirty="0"/>
              <a:t>       ON UPDATE CASCADE 	</a:t>
            </a:r>
            <a:r>
              <a:rPr lang="zh-CN" altLang="en-US" sz="2000" dirty="0"/>
              <a:t> </a:t>
            </a:r>
            <a:r>
              <a:rPr lang="en-US" altLang="zh-CN" sz="1600" dirty="0"/>
              <a:t>/*</a:t>
            </a:r>
            <a:r>
              <a:rPr lang="zh-CN" altLang="en-US" sz="1600" dirty="0"/>
              <a:t>当更新</a:t>
            </a:r>
            <a:r>
              <a:rPr lang="en-US" altLang="zh-CN" sz="1600" dirty="0"/>
              <a:t>Course</a:t>
            </a:r>
            <a:r>
              <a:rPr lang="zh-CN" altLang="en-US" sz="1600" dirty="0"/>
              <a:t>表中的</a:t>
            </a:r>
            <a:r>
              <a:rPr lang="en-US" altLang="zh-CN" sz="1600" dirty="0" err="1"/>
              <a:t>Cno</a:t>
            </a:r>
            <a:r>
              <a:rPr lang="zh-CN" altLang="en-US" sz="1600" dirty="0"/>
              <a:t>时，级联更新</a:t>
            </a:r>
            <a:r>
              <a:rPr lang="en-US" altLang="zh-CN" sz="1600" dirty="0"/>
              <a:t>SC</a:t>
            </a:r>
            <a:r>
              <a:rPr lang="zh-CN" altLang="en-US" sz="1600" dirty="0"/>
              <a:t>表中相应的元组的</a:t>
            </a:r>
            <a:r>
              <a:rPr lang="en-US" altLang="zh-CN" sz="1600" dirty="0" err="1"/>
              <a:t>Cno</a:t>
            </a:r>
            <a:r>
              <a:rPr lang="zh-CN" altLang="en-US" sz="1600" dirty="0"/>
              <a:t>*</a:t>
            </a:r>
            <a:r>
              <a:rPr lang="en-US" altLang="zh-CN" sz="1600" dirty="0"/>
              <a:t>/</a:t>
            </a:r>
            <a:endParaRPr lang="en-US" altLang="zh-CN" sz="2000" dirty="0"/>
          </a:p>
          <a:p>
            <a:pPr eaLnBrk="1" hangingPunct="1">
              <a:lnSpc>
                <a:spcPct val="90000"/>
              </a:lnSpc>
              <a:buFont typeface="Wingdings" panose="05000000000000000000" pitchFamily="2" charset="2"/>
              <a:buNone/>
            </a:pPr>
            <a:r>
              <a:rPr lang="en-US" altLang="zh-CN" sz="2000" dirty="0"/>
              <a:t>   );</a:t>
            </a:r>
            <a:endParaRPr lang="en-US" altLang="zh-C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4819" name="Rectangle 2"/>
          <p:cNvSpPr>
            <a:spLocks noGrp="1" noChangeArrowheads="1"/>
          </p:cNvSpPr>
          <p:nvPr>
            <p:ph type="title" idx="4294967295"/>
          </p:nvPr>
        </p:nvSpPr>
        <p:spPr/>
        <p:txBody>
          <a:bodyPr/>
          <a:lstStyle/>
          <a:p>
            <a:pPr eaLnBrk="1" hangingPunct="1"/>
            <a:r>
              <a:rPr lang="zh-CN" altLang="en-US" sz="3600" dirty="0">
                <a:solidFill>
                  <a:schemeClr val="accent2"/>
                </a:solidFill>
              </a:rPr>
              <a:t>第</a:t>
            </a:r>
            <a:r>
              <a:rPr lang="en-US" altLang="zh-CN" sz="3600" dirty="0">
                <a:solidFill>
                  <a:schemeClr val="accent2"/>
                </a:solidFill>
              </a:rPr>
              <a:t>5</a:t>
            </a:r>
            <a:r>
              <a:rPr lang="zh-CN" altLang="en-US" sz="3600" dirty="0">
                <a:solidFill>
                  <a:schemeClr val="accent2"/>
                </a:solidFill>
              </a:rPr>
              <a:t>章</a:t>
            </a:r>
            <a:r>
              <a:rPr lang="zh-CN" altLang="zh-CN" sz="3600" dirty="0">
                <a:solidFill>
                  <a:schemeClr val="accent2"/>
                </a:solidFill>
              </a:rPr>
              <a:t> 数据库完整性</a:t>
            </a:r>
            <a:endParaRPr lang="zh-CN" altLang="zh-CN" sz="3600" dirty="0">
              <a:solidFill>
                <a:schemeClr val="accent2"/>
              </a:solidFill>
            </a:endParaRPr>
          </a:p>
        </p:txBody>
      </p:sp>
      <p:sp>
        <p:nvSpPr>
          <p:cNvPr id="34820" name="Rectangle 3"/>
          <p:cNvSpPr>
            <a:spLocks noGrp="1" noChangeArrowheads="1"/>
          </p:cNvSpPr>
          <p:nvPr>
            <p:ph type="body" idx="4294967295"/>
          </p:nvPr>
        </p:nvSpPr>
        <p:spPr>
          <a:xfrm>
            <a:off x="1199456" y="1098550"/>
            <a:ext cx="7859712" cy="5329237"/>
          </a:xfrm>
        </p:spPr>
        <p:txBody>
          <a:bodyPr/>
          <a:lstStyle/>
          <a:p>
            <a:pPr eaLnBrk="1" hangingPunct="1">
              <a:lnSpc>
                <a:spcPct val="130000"/>
              </a:lnSpc>
              <a:buFont typeface="Wingdings" panose="05000000000000000000"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anose="05000000000000000000" pitchFamily="2" charset="2"/>
              <a:buNone/>
            </a:pPr>
            <a:r>
              <a:rPr lang="en-US" altLang="zh-CN" dirty="0"/>
              <a:t>5.2 </a:t>
            </a:r>
            <a:r>
              <a:rPr lang="zh-CN" altLang="en-US" dirty="0"/>
              <a:t>实体完整性</a:t>
            </a:r>
            <a:endParaRPr lang="zh-CN" altLang="en-US" dirty="0"/>
          </a:p>
          <a:p>
            <a:pPr eaLnBrk="1" hangingPunct="1">
              <a:lnSpc>
                <a:spcPct val="130000"/>
              </a:lnSpc>
              <a:buFont typeface="Wingdings" panose="05000000000000000000" pitchFamily="2" charset="2"/>
              <a:buNone/>
            </a:pPr>
            <a:r>
              <a:rPr lang="en-US" altLang="zh-CN" dirty="0"/>
              <a:t>5.3 </a:t>
            </a:r>
            <a:r>
              <a:rPr lang="zh-CN" altLang="en-US" dirty="0"/>
              <a:t>参照完整性</a:t>
            </a:r>
            <a:endParaRPr lang="zh-CN" altLang="en-US" dirty="0"/>
          </a:p>
          <a:p>
            <a:pPr eaLnBrk="1" hangingPunct="1">
              <a:lnSpc>
                <a:spcPct val="130000"/>
              </a:lnSpc>
              <a:buFont typeface="Wingdings" panose="05000000000000000000" pitchFamily="2" charset="2"/>
              <a:buNone/>
            </a:pPr>
            <a:r>
              <a:rPr lang="en-US" altLang="zh-CN" dirty="0">
                <a:solidFill>
                  <a:srgbClr val="0066FF"/>
                </a:solidFill>
              </a:rPr>
              <a:t>5.4 </a:t>
            </a:r>
            <a:r>
              <a:rPr lang="zh-CN" altLang="en-US" dirty="0">
                <a:solidFill>
                  <a:srgbClr val="0066FF"/>
                </a:solidFill>
              </a:rPr>
              <a:t>用户定义的完整性</a:t>
            </a:r>
            <a:endParaRPr lang="zh-CN" altLang="en-US" dirty="0">
              <a:solidFill>
                <a:srgbClr val="0066FF"/>
              </a:solidFill>
            </a:endParaRPr>
          </a:p>
          <a:p>
            <a:pPr eaLnBrk="1" hangingPunct="1">
              <a:lnSpc>
                <a:spcPct val="130000"/>
              </a:lnSpc>
              <a:buFont typeface="Wingdings" panose="05000000000000000000" pitchFamily="2" charset="2"/>
              <a:buNone/>
            </a:pPr>
            <a:r>
              <a:rPr lang="en-US" altLang="zh-CN" dirty="0"/>
              <a:t>5.5 </a:t>
            </a:r>
            <a:r>
              <a:rPr lang="zh-CN" altLang="en-US" dirty="0"/>
              <a:t>完整性约束命名子句</a:t>
            </a:r>
            <a:endParaRPr lang="zh-CN" altLang="en-US" dirty="0"/>
          </a:p>
          <a:p>
            <a:pPr eaLnBrk="1" hangingPunct="1">
              <a:lnSpc>
                <a:spcPct val="130000"/>
              </a:lnSpc>
              <a:buFont typeface="Wingdings" panose="05000000000000000000"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anose="05000000000000000000" pitchFamily="2" charset="2"/>
              <a:buNone/>
            </a:pPr>
            <a:r>
              <a:rPr lang="en-US" altLang="zh-CN" dirty="0"/>
              <a:t>5.7 </a:t>
            </a:r>
            <a:r>
              <a:rPr lang="zh-CN" altLang="en-US" dirty="0"/>
              <a:t>触发器</a:t>
            </a:r>
            <a:endParaRPr lang="en-US" altLang="zh-CN" dirty="0"/>
          </a:p>
          <a:p>
            <a:pPr eaLnBrk="1" hangingPunct="1">
              <a:lnSpc>
                <a:spcPct val="130000"/>
              </a:lnSpc>
              <a:buFont typeface="Wingdings" panose="05000000000000000000" pitchFamily="2" charset="2"/>
              <a:buNone/>
            </a:pPr>
            <a:r>
              <a:rPr lang="zh-CN" altLang="en-US" dirty="0"/>
              <a:t>本章小结</a:t>
            </a:r>
            <a:endParaRPr lang="zh-CN" altLang="en-US" dirty="0"/>
          </a:p>
          <a:p>
            <a:pPr eaLnBrk="1" hangingPunct="1"/>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5843" name="Rectangle 2"/>
          <p:cNvSpPr>
            <a:spLocks noGrp="1" noChangeArrowheads="1"/>
          </p:cNvSpPr>
          <p:nvPr>
            <p:ph type="title" idx="4294967295"/>
          </p:nvPr>
        </p:nvSpPr>
        <p:spPr/>
        <p:txBody>
          <a:bodyPr/>
          <a:lstStyle/>
          <a:p>
            <a:pPr eaLnBrk="1" hangingPunct="1"/>
            <a:r>
              <a:rPr lang="en-US" altLang="zh-CN" sz="3600">
                <a:solidFill>
                  <a:schemeClr val="accent2"/>
                </a:solidFill>
              </a:rPr>
              <a:t>5.4  </a:t>
            </a:r>
            <a:r>
              <a:rPr lang="zh-CN" altLang="en-US" sz="3600">
                <a:solidFill>
                  <a:schemeClr val="accent2"/>
                </a:solidFill>
              </a:rPr>
              <a:t>用户定义的完整性</a:t>
            </a:r>
            <a:endParaRPr lang="zh-CN" altLang="en-US" sz="3600">
              <a:solidFill>
                <a:schemeClr val="accent2"/>
              </a:solidFill>
            </a:endParaRPr>
          </a:p>
        </p:txBody>
      </p:sp>
      <p:sp>
        <p:nvSpPr>
          <p:cNvPr id="35844" name="Rectangle 3"/>
          <p:cNvSpPr>
            <a:spLocks noGrp="1" noChangeArrowheads="1"/>
          </p:cNvSpPr>
          <p:nvPr>
            <p:ph type="body" idx="4294967295"/>
          </p:nvPr>
        </p:nvSpPr>
        <p:spPr>
          <a:xfrm>
            <a:off x="400472" y="1673644"/>
            <a:ext cx="11391056" cy="4897461"/>
          </a:xfrm>
        </p:spPr>
        <p:txBody>
          <a:bodyPr/>
          <a:lstStyle/>
          <a:p>
            <a:pPr eaLnBrk="1" hangingPunct="1">
              <a:lnSpc>
                <a:spcPct val="170000"/>
              </a:lnSpc>
            </a:pPr>
            <a:r>
              <a:rPr lang="zh-CN" altLang="en-US" dirty="0"/>
              <a:t>用户定义的完整性是：针对</a:t>
            </a:r>
            <a:r>
              <a:rPr lang="zh-CN" altLang="en-US" dirty="0">
                <a:solidFill>
                  <a:srgbClr val="FF00FF"/>
                </a:solidFill>
              </a:rPr>
              <a:t>某一具体应用</a:t>
            </a:r>
            <a:r>
              <a:rPr lang="zh-CN" altLang="en-US" dirty="0"/>
              <a:t>的数据必须满足的语义要求 </a:t>
            </a:r>
            <a:endParaRPr lang="zh-CN" altLang="en-US" dirty="0"/>
          </a:p>
          <a:p>
            <a:pPr eaLnBrk="1" hangingPunct="1">
              <a:lnSpc>
                <a:spcPct val="170000"/>
              </a:lnSpc>
            </a:pPr>
            <a:r>
              <a:rPr lang="zh-CN" altLang="en-US" dirty="0"/>
              <a:t>关系数据库管理系统提供了定义和检验这类完整性的机制，不必由应用程序承担</a:t>
            </a:r>
            <a:endParaRPr lang="zh-CN" alt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6867" name="Rectangle 2"/>
          <p:cNvSpPr>
            <a:spLocks noGrp="1" noChangeArrowheads="1"/>
          </p:cNvSpPr>
          <p:nvPr>
            <p:ph type="title" idx="4294967295"/>
          </p:nvPr>
        </p:nvSpPr>
        <p:spPr/>
        <p:txBody>
          <a:bodyPr/>
          <a:lstStyle/>
          <a:p>
            <a:pPr eaLnBrk="1" hangingPunct="1"/>
            <a:r>
              <a:rPr lang="en-US" altLang="zh-CN" sz="3600">
                <a:solidFill>
                  <a:schemeClr val="accent2"/>
                </a:solidFill>
              </a:rPr>
              <a:t>5.4  </a:t>
            </a:r>
            <a:r>
              <a:rPr lang="zh-CN" altLang="en-US" sz="3600">
                <a:solidFill>
                  <a:schemeClr val="accent2"/>
                </a:solidFill>
              </a:rPr>
              <a:t>用户定义的完整性</a:t>
            </a:r>
            <a:endParaRPr lang="zh-CN" altLang="en-US" sz="3600">
              <a:solidFill>
                <a:schemeClr val="accent2"/>
              </a:solidFill>
            </a:endParaRPr>
          </a:p>
        </p:txBody>
      </p:sp>
      <p:sp>
        <p:nvSpPr>
          <p:cNvPr id="32772" name="Rectangle 3"/>
          <p:cNvSpPr>
            <a:spLocks noGrp="1" noChangeArrowheads="1"/>
          </p:cNvSpPr>
          <p:nvPr>
            <p:ph type="body" idx="4294967295"/>
          </p:nvPr>
        </p:nvSpPr>
        <p:spPr>
          <a:xfrm>
            <a:off x="1055440" y="1527176"/>
            <a:ext cx="8229600" cy="4854575"/>
          </a:xfrm>
        </p:spPr>
        <p:txBody>
          <a:bodyPr/>
          <a:lstStyle/>
          <a:p>
            <a:pPr marL="0" indent="0" eaLnBrk="1" hangingPunct="1">
              <a:lnSpc>
                <a:spcPct val="190000"/>
              </a:lnSpc>
              <a:buNone/>
            </a:pPr>
            <a:r>
              <a:rPr lang="en-US" altLang="zh-CN" dirty="0">
                <a:solidFill>
                  <a:srgbClr val="00B050"/>
                </a:solidFill>
              </a:rPr>
              <a:t>5.4.1 </a:t>
            </a:r>
            <a:r>
              <a:rPr lang="zh-CN" altLang="en-US" dirty="0">
                <a:solidFill>
                  <a:srgbClr val="00B050"/>
                </a:solidFill>
              </a:rPr>
              <a:t>属性上的约束</a:t>
            </a:r>
            <a:endParaRPr lang="zh-CN" altLang="en-US" dirty="0">
              <a:solidFill>
                <a:srgbClr val="00B050"/>
              </a:solidFill>
            </a:endParaRPr>
          </a:p>
          <a:p>
            <a:pPr marL="0" indent="0" eaLnBrk="1" hangingPunct="1">
              <a:lnSpc>
                <a:spcPct val="190000"/>
              </a:lnSpc>
              <a:buNone/>
            </a:pPr>
            <a:r>
              <a:rPr lang="en-US" altLang="zh-CN" dirty="0"/>
              <a:t>5.4.2 </a:t>
            </a:r>
            <a:r>
              <a:rPr lang="zh-CN" altLang="en-US" dirty="0"/>
              <a:t>元组上的约束 </a:t>
            </a:r>
            <a:endParaRPr lang="zh-CN" altLang="en-US" dirty="0">
              <a:solidFill>
                <a:srgbClr val="3333FF"/>
              </a:solidFill>
            </a:endParaRPr>
          </a:p>
          <a:p>
            <a:pPr marL="0" indent="0" eaLnBrk="1" hangingPunct="1"/>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7891" name="Rectangle 2"/>
          <p:cNvSpPr>
            <a:spLocks noGrp="1" noChangeArrowheads="1"/>
          </p:cNvSpPr>
          <p:nvPr>
            <p:ph type="title" idx="4294967295"/>
          </p:nvPr>
        </p:nvSpPr>
        <p:spPr/>
        <p:txBody>
          <a:bodyPr/>
          <a:lstStyle/>
          <a:p>
            <a:pPr eaLnBrk="1" hangingPunct="1"/>
            <a:r>
              <a:rPr lang="en-US" altLang="zh-CN" sz="3600">
                <a:solidFill>
                  <a:schemeClr val="accent2"/>
                </a:solidFill>
              </a:rPr>
              <a:t>5.4.1</a:t>
            </a:r>
            <a:r>
              <a:rPr lang="zh-CN" altLang="en-US" sz="3600">
                <a:solidFill>
                  <a:schemeClr val="accent2"/>
                </a:solidFill>
              </a:rPr>
              <a:t>属性上的约束</a:t>
            </a:r>
            <a:endParaRPr lang="zh-CN" altLang="en-US" sz="3600">
              <a:solidFill>
                <a:schemeClr val="accent2"/>
              </a:solidFill>
            </a:endParaRPr>
          </a:p>
        </p:txBody>
      </p:sp>
      <p:sp>
        <p:nvSpPr>
          <p:cNvPr id="37892" name="Rectangle 3"/>
          <p:cNvSpPr>
            <a:spLocks noGrp="1" noChangeArrowheads="1"/>
          </p:cNvSpPr>
          <p:nvPr>
            <p:ph type="body" idx="4294967295"/>
          </p:nvPr>
        </p:nvSpPr>
        <p:spPr/>
        <p:txBody>
          <a:bodyPr/>
          <a:lstStyle/>
          <a:p>
            <a:pPr eaLnBrk="1" hangingPunct="1">
              <a:lnSpc>
                <a:spcPct val="150000"/>
              </a:lnSpc>
            </a:pPr>
            <a:r>
              <a:rPr lang="en-US" altLang="zh-CN" dirty="0"/>
              <a:t>1. </a:t>
            </a:r>
            <a:r>
              <a:rPr lang="zh-CN" altLang="en-US" dirty="0"/>
              <a:t>属性上约束的定义</a:t>
            </a:r>
            <a:endParaRPr lang="en-US" altLang="zh-CN" dirty="0"/>
          </a:p>
          <a:p>
            <a:pPr eaLnBrk="1" hangingPunct="1">
              <a:lnSpc>
                <a:spcPct val="150000"/>
              </a:lnSpc>
            </a:pPr>
            <a:r>
              <a:rPr lang="en-US" altLang="zh-CN" dirty="0"/>
              <a:t>CREATE TABLE</a:t>
            </a:r>
            <a:r>
              <a:rPr lang="zh-CN" altLang="en-US" dirty="0"/>
              <a:t>中</a:t>
            </a:r>
            <a:r>
              <a:rPr lang="zh-CN" altLang="en-US" dirty="0">
                <a:solidFill>
                  <a:srgbClr val="FF00FF"/>
                </a:solidFill>
              </a:rPr>
              <a:t>定义属性上的约束</a:t>
            </a:r>
            <a:endParaRPr lang="zh-CN" altLang="en-US" dirty="0"/>
          </a:p>
          <a:p>
            <a:pPr lvl="1" eaLnBrk="1" hangingPunct="1">
              <a:lnSpc>
                <a:spcPct val="150000"/>
              </a:lnSpc>
            </a:pPr>
            <a:r>
              <a:rPr lang="zh-CN" altLang="en-US" dirty="0"/>
              <a:t>列值非空（</a:t>
            </a:r>
            <a:r>
              <a:rPr lang="en-US" altLang="zh-CN" dirty="0"/>
              <a:t>NOT NULL</a:t>
            </a:r>
            <a:r>
              <a:rPr lang="zh-CN" altLang="en-US" dirty="0"/>
              <a:t>）</a:t>
            </a:r>
            <a:endParaRPr lang="zh-CN" altLang="en-US" dirty="0"/>
          </a:p>
          <a:p>
            <a:pPr lvl="1" eaLnBrk="1" hangingPunct="1">
              <a:lnSpc>
                <a:spcPct val="150000"/>
              </a:lnSpc>
            </a:pPr>
            <a:r>
              <a:rPr lang="zh-CN" altLang="en-US" dirty="0"/>
              <a:t>列值唯一（</a:t>
            </a:r>
            <a:r>
              <a:rPr lang="en-US" altLang="zh-CN" dirty="0"/>
              <a:t>UNIQUE</a:t>
            </a:r>
            <a:r>
              <a:rPr lang="zh-CN" altLang="en-US" dirty="0"/>
              <a:t>）</a:t>
            </a:r>
            <a:endParaRPr lang="zh-CN" altLang="en-US" dirty="0"/>
          </a:p>
          <a:p>
            <a:pPr lvl="1" eaLnBrk="1" hangingPunct="1">
              <a:lnSpc>
                <a:spcPct val="150000"/>
              </a:lnSpc>
            </a:pPr>
            <a:r>
              <a:rPr lang="zh-CN" altLang="en-US" dirty="0"/>
              <a:t>检查列值是否满足一个条件表达式（</a:t>
            </a:r>
            <a:r>
              <a:rPr lang="en-US" altLang="zh-CN" dirty="0"/>
              <a:t>CHECK</a:t>
            </a:r>
            <a:r>
              <a:rPr lang="zh-CN" altLang="en-US" dirty="0"/>
              <a:t>短语）</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8915" name="Rectangle 2"/>
          <p:cNvSpPr>
            <a:spLocks noGrp="1" noChangeArrowheads="1"/>
          </p:cNvSpPr>
          <p:nvPr>
            <p:ph type="title" idx="4294967295"/>
          </p:nvPr>
        </p:nvSpPr>
        <p:spPr>
          <a:xfrm>
            <a:off x="407670" y="-99060"/>
            <a:ext cx="10972800" cy="1127125"/>
          </a:xfrm>
        </p:spPr>
        <p:txBody>
          <a:bodyPr/>
          <a:lstStyle/>
          <a:p>
            <a:pPr eaLnBrk="1" hangingPunct="1"/>
            <a:r>
              <a:rPr lang="zh-CN" altLang="en-US" sz="3600">
                <a:solidFill>
                  <a:schemeClr val="accent2"/>
                </a:solidFill>
              </a:rPr>
              <a:t>属性上的约束</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38916" name="Rectangle 3"/>
          <p:cNvSpPr>
            <a:spLocks noGrp="1" noChangeArrowheads="1"/>
          </p:cNvSpPr>
          <p:nvPr>
            <p:ph type="body" idx="4294967295"/>
          </p:nvPr>
        </p:nvSpPr>
        <p:spPr>
          <a:xfrm>
            <a:off x="1055440" y="1098550"/>
            <a:ext cx="10657184" cy="5138761"/>
          </a:xfrm>
        </p:spPr>
        <p:txBody>
          <a:bodyPr/>
          <a:lstStyle/>
          <a:p>
            <a:pPr eaLnBrk="1" hangingPunct="1">
              <a:buFont typeface="Wingdings" panose="05000000000000000000" pitchFamily="2" charset="2"/>
              <a:buNone/>
            </a:pPr>
            <a:r>
              <a:rPr lang="en-US" altLang="zh-CN" dirty="0"/>
              <a:t>2.</a:t>
            </a:r>
            <a:r>
              <a:rPr lang="zh-CN" altLang="en-US" dirty="0"/>
              <a:t>不允许取空值 </a:t>
            </a:r>
            <a:endParaRPr lang="zh-CN" altLang="en-US" dirty="0"/>
          </a:p>
          <a:p>
            <a:pPr eaLnBrk="1" hangingPunct="1">
              <a:lnSpc>
                <a:spcPct val="120000"/>
              </a:lnSpc>
              <a:spcBef>
                <a:spcPts val="0"/>
              </a:spcBef>
              <a:buFont typeface="Wingdings" panose="05000000000000000000" pitchFamily="2" charset="2"/>
              <a:buNone/>
            </a:pPr>
            <a:r>
              <a:rPr lang="en-US" altLang="zh-CN" sz="2200" dirty="0"/>
              <a:t>[</a:t>
            </a:r>
            <a:r>
              <a:rPr lang="zh-CN" altLang="en-US" sz="2200" dirty="0"/>
              <a:t>例</a:t>
            </a:r>
            <a:r>
              <a:rPr lang="en-US" altLang="zh-CN" sz="2200" dirty="0"/>
              <a:t>5.5]</a:t>
            </a:r>
            <a:r>
              <a:rPr lang="zh-CN" altLang="en-US" sz="2200" dirty="0"/>
              <a:t> 在定义</a:t>
            </a:r>
            <a:r>
              <a:rPr lang="en-US" altLang="zh-CN" sz="2200" dirty="0"/>
              <a:t>SC</a:t>
            </a:r>
            <a:r>
              <a:rPr lang="zh-CN" altLang="en-US" sz="2200" dirty="0"/>
              <a:t>表时，说明</a:t>
            </a:r>
            <a:r>
              <a:rPr lang="en-US" altLang="zh-CN" sz="2200" dirty="0" err="1"/>
              <a:t>Sno</a:t>
            </a:r>
            <a:r>
              <a:rPr lang="zh-CN" altLang="en-US" sz="2200" dirty="0"/>
              <a:t>、</a:t>
            </a:r>
            <a:r>
              <a:rPr lang="en-US" altLang="zh-CN" sz="2200" dirty="0" err="1"/>
              <a:t>Cno</a:t>
            </a:r>
            <a:r>
              <a:rPr lang="zh-CN" altLang="en-US" sz="2200" dirty="0"/>
              <a:t>、</a:t>
            </a:r>
            <a:r>
              <a:rPr lang="en-US" altLang="zh-CN" sz="2200" dirty="0"/>
              <a:t>Grade</a:t>
            </a:r>
            <a:r>
              <a:rPr lang="zh-CN" altLang="en-US" sz="2200" dirty="0"/>
              <a:t>属性不允许取空值</a:t>
            </a:r>
            <a:endParaRPr lang="zh-CN" altLang="en-US" sz="2200" dirty="0"/>
          </a:p>
          <a:p>
            <a:pPr eaLnBrk="1" hangingPunct="1">
              <a:lnSpc>
                <a:spcPct val="120000"/>
              </a:lnSpc>
              <a:spcBef>
                <a:spcPts val="0"/>
              </a:spcBef>
              <a:buFont typeface="Wingdings" panose="05000000000000000000" pitchFamily="2" charset="2"/>
              <a:buNone/>
            </a:pPr>
            <a:r>
              <a:rPr lang="en-US" altLang="zh-CN" sz="2200" dirty="0"/>
              <a:t>CREATE TABLE SC</a:t>
            </a:r>
            <a:endParaRPr lang="en-US" altLang="zh-CN" sz="2200" dirty="0"/>
          </a:p>
          <a:p>
            <a:pPr eaLnBrk="1" hangingPunct="1">
              <a:lnSpc>
                <a:spcPct val="120000"/>
              </a:lnSpc>
              <a:spcBef>
                <a:spcPts val="0"/>
              </a:spcBef>
              <a:buFont typeface="Wingdings" panose="05000000000000000000" pitchFamily="2" charset="2"/>
              <a:buNone/>
            </a:pPr>
            <a:r>
              <a:rPr lang="en-US" altLang="zh-CN" sz="2200" dirty="0"/>
              <a:t>      ( </a:t>
            </a:r>
            <a:r>
              <a:rPr lang="en-US" altLang="zh-CN" sz="2200" dirty="0" err="1"/>
              <a:t>Sno</a:t>
            </a:r>
            <a:r>
              <a:rPr lang="en-US" altLang="zh-CN" sz="2200" dirty="0"/>
              <a:t> CHAR(8) NOT NULL,		</a:t>
            </a:r>
            <a:r>
              <a:rPr lang="en-US" altLang="zh-CN" sz="1800" dirty="0"/>
              <a:t>/*</a:t>
            </a:r>
            <a:r>
              <a:rPr lang="en-US" altLang="zh-CN" sz="1800" dirty="0" err="1"/>
              <a:t>Sno</a:t>
            </a:r>
            <a:r>
              <a:rPr lang="zh-CN" altLang="en-US" sz="1800" dirty="0"/>
              <a:t>属性不允许取空值*</a:t>
            </a:r>
            <a:r>
              <a:rPr lang="en-US" altLang="zh-CN" sz="1800" dirty="0"/>
              <a:t>/</a:t>
            </a:r>
            <a:endParaRPr lang="en-US" altLang="zh-CN" sz="1800" dirty="0"/>
          </a:p>
          <a:p>
            <a:pPr eaLnBrk="1" hangingPunct="1">
              <a:lnSpc>
                <a:spcPct val="120000"/>
              </a:lnSpc>
              <a:spcBef>
                <a:spcPts val="0"/>
              </a:spcBef>
              <a:buFont typeface="Wingdings" panose="05000000000000000000" pitchFamily="2" charset="2"/>
              <a:buNone/>
            </a:pPr>
            <a:r>
              <a:rPr lang="en-US" altLang="zh-CN" sz="2200" dirty="0"/>
              <a:t>       </a:t>
            </a:r>
            <a:r>
              <a:rPr lang="en-US" altLang="zh-CN" sz="2200" dirty="0" err="1"/>
              <a:t>Cno</a:t>
            </a:r>
            <a:r>
              <a:rPr lang="en-US" altLang="zh-CN" sz="2200" dirty="0"/>
              <a:t> CHAR(5) NOT NULL,		</a:t>
            </a:r>
            <a:r>
              <a:rPr lang="en-US" altLang="zh-CN" sz="1800" dirty="0"/>
              <a:t>/* </a:t>
            </a:r>
            <a:r>
              <a:rPr lang="en-US" altLang="zh-CN" sz="1800" dirty="0" err="1"/>
              <a:t>Cno</a:t>
            </a:r>
            <a:r>
              <a:rPr lang="zh-CN" altLang="en-US" sz="1800" dirty="0"/>
              <a:t>属性不允许取空值*</a:t>
            </a:r>
            <a:r>
              <a:rPr lang="en-US" altLang="zh-CN" sz="1800" dirty="0"/>
              <a:t>/</a:t>
            </a:r>
            <a:endParaRPr lang="en-US" altLang="zh-CN" sz="1800" dirty="0"/>
          </a:p>
          <a:p>
            <a:pPr eaLnBrk="1" hangingPunct="1">
              <a:lnSpc>
                <a:spcPct val="120000"/>
              </a:lnSpc>
              <a:spcBef>
                <a:spcPts val="0"/>
              </a:spcBef>
              <a:buFont typeface="Wingdings" panose="05000000000000000000" pitchFamily="2" charset="2"/>
              <a:buNone/>
            </a:pPr>
            <a:r>
              <a:rPr lang="en-US" altLang="zh-CN" sz="2200" dirty="0"/>
              <a:t>       Grade SMALLINT NOT NULL,  </a:t>
            </a:r>
            <a:r>
              <a:rPr lang="en-US" altLang="zh-CN" sz="1800" dirty="0"/>
              <a:t>	              /* Grade</a:t>
            </a:r>
            <a:r>
              <a:rPr lang="zh-CN" altLang="en-US" sz="1800" dirty="0"/>
              <a:t>属性不允许取空值*</a:t>
            </a:r>
            <a:r>
              <a:rPr lang="en-US" altLang="zh-CN" sz="1800" dirty="0"/>
              <a:t>/</a:t>
            </a:r>
            <a:endParaRPr lang="en-US" altLang="zh-CN" sz="1800" dirty="0"/>
          </a:p>
          <a:p>
            <a:pPr eaLnBrk="1" hangingPunct="1">
              <a:lnSpc>
                <a:spcPct val="120000"/>
              </a:lnSpc>
              <a:spcBef>
                <a:spcPts val="0"/>
              </a:spcBef>
              <a:buFont typeface="Wingdings" panose="05000000000000000000" pitchFamily="2" charset="2"/>
              <a:buNone/>
            </a:pPr>
            <a:r>
              <a:rPr lang="en-US" altLang="zh-CN" sz="2200" dirty="0"/>
              <a:t>       Semester  CHAR(5),                            </a:t>
            </a:r>
            <a:r>
              <a:rPr lang="en-US" altLang="zh-CN" sz="1800" dirty="0"/>
              <a:t>  /*</a:t>
            </a:r>
            <a:r>
              <a:rPr lang="zh-CN" altLang="en-US" sz="1800" dirty="0"/>
              <a:t>选课学期*</a:t>
            </a:r>
            <a:r>
              <a:rPr lang="en-US" altLang="zh-CN" sz="1800" dirty="0"/>
              <a:t>/</a:t>
            </a:r>
            <a:r>
              <a:rPr lang="en-US" altLang="zh-CN" sz="2200" dirty="0"/>
              <a:t> </a:t>
            </a:r>
            <a:endParaRPr lang="en-US" altLang="zh-CN" sz="2200" dirty="0"/>
          </a:p>
          <a:p>
            <a:pPr eaLnBrk="1" hangingPunct="1">
              <a:lnSpc>
                <a:spcPct val="120000"/>
              </a:lnSpc>
              <a:spcBef>
                <a:spcPts val="0"/>
              </a:spcBef>
              <a:buFont typeface="Wingdings" panose="05000000000000000000" pitchFamily="2" charset="2"/>
              <a:buNone/>
            </a:pPr>
            <a:r>
              <a:rPr lang="en-US" altLang="zh-CN" sz="2200" dirty="0"/>
              <a:t>      </a:t>
            </a:r>
            <a:r>
              <a:rPr lang="en-US" altLang="zh-CN" sz="2200" dirty="0" err="1"/>
              <a:t>Teachingclass</a:t>
            </a:r>
            <a:r>
              <a:rPr lang="en-US" altLang="zh-CN" sz="2200" dirty="0"/>
              <a:t>   CHAR(8),                     </a:t>
            </a:r>
            <a:r>
              <a:rPr lang="en-US" altLang="zh-CN" sz="1800" dirty="0"/>
              <a:t>/*</a:t>
            </a:r>
            <a:r>
              <a:rPr lang="zh-CN" altLang="en-US" sz="1800" dirty="0"/>
              <a:t>学生选修某一门课所在的教学班*</a:t>
            </a:r>
            <a:r>
              <a:rPr lang="en-US" altLang="zh-CN" sz="1800" dirty="0"/>
              <a:t>/ </a:t>
            </a:r>
            <a:endParaRPr lang="en-US" altLang="zh-CN" sz="1800" dirty="0"/>
          </a:p>
          <a:p>
            <a:pPr eaLnBrk="1" hangingPunct="1">
              <a:lnSpc>
                <a:spcPct val="120000"/>
              </a:lnSpc>
              <a:spcBef>
                <a:spcPts val="0"/>
              </a:spcBef>
              <a:buFont typeface="Wingdings" panose="05000000000000000000" pitchFamily="2" charset="2"/>
              <a:buNone/>
            </a:pPr>
            <a:r>
              <a:rPr lang="en-US" altLang="zh-CN" sz="2200" dirty="0"/>
              <a:t>      PRIMARY KEY (</a:t>
            </a:r>
            <a:r>
              <a:rPr lang="en-US" altLang="zh-CN" sz="2200" dirty="0" err="1"/>
              <a:t>Sno</a:t>
            </a:r>
            <a:r>
              <a:rPr lang="en-US" altLang="zh-CN" sz="2200" dirty="0"/>
              <a:t>, </a:t>
            </a:r>
            <a:r>
              <a:rPr lang="en-US" altLang="zh-CN" sz="2200" dirty="0" err="1"/>
              <a:t>Cno</a:t>
            </a:r>
            <a:r>
              <a:rPr lang="en-US" altLang="zh-CN" sz="2200" dirty="0"/>
              <a:t>), </a:t>
            </a:r>
            <a:endParaRPr lang="en-US" altLang="zh-CN" sz="2200" dirty="0"/>
          </a:p>
          <a:p>
            <a:pPr eaLnBrk="1" hangingPunct="1">
              <a:lnSpc>
                <a:spcPct val="120000"/>
              </a:lnSpc>
              <a:spcBef>
                <a:spcPts val="0"/>
              </a:spcBef>
              <a:buFont typeface="Wingdings" panose="05000000000000000000" pitchFamily="2" charset="2"/>
              <a:buNone/>
            </a:pPr>
            <a:r>
              <a:rPr lang="en-US" altLang="zh-CN" sz="1800" dirty="0"/>
              <a:t>        /*</a:t>
            </a:r>
            <a:r>
              <a:rPr lang="zh-CN" altLang="en-US" sz="1800" dirty="0"/>
              <a:t>在表级定义实体完整性</a:t>
            </a:r>
            <a:r>
              <a:rPr lang="en-US" altLang="zh-CN" sz="1800" dirty="0"/>
              <a:t>,</a:t>
            </a:r>
            <a:r>
              <a:rPr lang="zh-CN" altLang="en-US" sz="1800" dirty="0"/>
              <a:t>隐含了</a:t>
            </a:r>
            <a:r>
              <a:rPr lang="en-US" altLang="zh-CN" sz="1800" dirty="0" err="1"/>
              <a:t>Sno</a:t>
            </a:r>
            <a:r>
              <a:rPr lang="zh-CN" altLang="en-US" sz="1800" dirty="0"/>
              <a:t>、</a:t>
            </a:r>
            <a:r>
              <a:rPr lang="en-US" altLang="zh-CN" sz="1800" dirty="0" err="1"/>
              <a:t>Cno</a:t>
            </a:r>
            <a:r>
              <a:rPr lang="zh-CN" altLang="en-US" sz="1800" dirty="0"/>
              <a:t>不允许取空值</a:t>
            </a:r>
            <a:r>
              <a:rPr lang="en-US" altLang="zh-CN" sz="1800" dirty="0"/>
              <a:t>,</a:t>
            </a:r>
            <a:r>
              <a:rPr lang="zh-CN" altLang="en-US" sz="1800" dirty="0"/>
              <a:t>在列级不允许取空值的定义也可不写*</a:t>
            </a:r>
            <a:r>
              <a:rPr lang="en-US" altLang="zh-CN" sz="1800" dirty="0"/>
              <a:t>/                      </a:t>
            </a:r>
            <a:endParaRPr lang="en-US" altLang="zh-CN" sz="1800" dirty="0"/>
          </a:p>
          <a:p>
            <a:pPr eaLnBrk="1" hangingPunct="1">
              <a:lnSpc>
                <a:spcPct val="120000"/>
              </a:lnSpc>
              <a:spcBef>
                <a:spcPts val="0"/>
              </a:spcBef>
              <a:buFont typeface="Wingdings" panose="05000000000000000000" pitchFamily="2" charset="2"/>
              <a:buNone/>
            </a:pPr>
            <a:r>
              <a:rPr lang="en-US" altLang="zh-CN" sz="2200" dirty="0"/>
              <a:t>    );</a:t>
            </a:r>
            <a:endParaRPr lang="en-US" altLang="zh-C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9939" name="Rectangle 2"/>
          <p:cNvSpPr>
            <a:spLocks noGrp="1" noChangeArrowheads="1"/>
          </p:cNvSpPr>
          <p:nvPr>
            <p:ph type="title" idx="4294967295"/>
          </p:nvPr>
        </p:nvSpPr>
        <p:spPr>
          <a:xfrm>
            <a:off x="551815" y="-43180"/>
            <a:ext cx="10972800" cy="1127125"/>
          </a:xfrm>
        </p:spPr>
        <p:txBody>
          <a:bodyPr/>
          <a:lstStyle/>
          <a:p>
            <a:pPr eaLnBrk="1" hangingPunct="1"/>
            <a:r>
              <a:rPr lang="zh-CN" altLang="en-US" sz="3600">
                <a:solidFill>
                  <a:schemeClr val="accent2"/>
                </a:solidFill>
              </a:rPr>
              <a:t>属性上的约束</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39940" name="Rectangle 3"/>
          <p:cNvSpPr>
            <a:spLocks noGrp="1" noChangeArrowheads="1"/>
          </p:cNvSpPr>
          <p:nvPr>
            <p:ph type="body" idx="4294967295"/>
          </p:nvPr>
        </p:nvSpPr>
        <p:spPr/>
        <p:txBody>
          <a:bodyPr/>
          <a:lstStyle/>
          <a:p>
            <a:pPr eaLnBrk="1" hangingPunct="1">
              <a:lnSpc>
                <a:spcPct val="90000"/>
              </a:lnSpc>
              <a:buFont typeface="Wingdings" panose="05000000000000000000" pitchFamily="2" charset="2"/>
              <a:buNone/>
            </a:pPr>
            <a:r>
              <a:rPr lang="en-US" altLang="zh-CN" dirty="0"/>
              <a:t>3.</a:t>
            </a:r>
            <a:r>
              <a:rPr lang="zh-CN" altLang="en-US" dirty="0"/>
              <a:t>列值唯一 </a:t>
            </a:r>
            <a:endParaRPr lang="zh-CN" altLang="en-US" sz="2400" dirty="0"/>
          </a:p>
          <a:p>
            <a:pPr eaLnBrk="1" hangingPunct="1">
              <a:lnSpc>
                <a:spcPct val="90000"/>
              </a:lnSpc>
              <a:buFont typeface="Wingdings" panose="05000000000000000000" pitchFamily="2" charset="2"/>
              <a:buNone/>
            </a:pPr>
            <a:r>
              <a:rPr lang="en-US" altLang="zh-CN" sz="2400" dirty="0"/>
              <a:t>[</a:t>
            </a:r>
            <a:r>
              <a:rPr lang="zh-CN" altLang="en-US" sz="2400" dirty="0"/>
              <a:t>例 </a:t>
            </a:r>
            <a:r>
              <a:rPr lang="en-US" altLang="zh-CN" sz="2400" dirty="0"/>
              <a:t>5.6]</a:t>
            </a:r>
            <a:r>
              <a:rPr lang="zh-CN" altLang="en-US" sz="2400" dirty="0"/>
              <a:t> 建立学校学院表</a:t>
            </a:r>
            <a:r>
              <a:rPr lang="en-US" altLang="zh-CN" sz="2400" dirty="0"/>
              <a:t>School</a:t>
            </a:r>
            <a:r>
              <a:rPr lang="zh-CN" altLang="en-US" sz="2400" dirty="0"/>
              <a:t>，要求学院名称</a:t>
            </a:r>
            <a:r>
              <a:rPr lang="en-US" altLang="zh-CN" sz="2400" dirty="0" err="1"/>
              <a:t>SHname</a:t>
            </a:r>
            <a:r>
              <a:rPr lang="zh-CN" altLang="en-US" sz="2400" dirty="0"/>
              <a:t>列取值唯一，学院编号</a:t>
            </a:r>
            <a:r>
              <a:rPr lang="en-US" altLang="zh-CN" sz="2400" dirty="0" err="1"/>
              <a:t>SHno</a:t>
            </a:r>
            <a:r>
              <a:rPr lang="zh-CN" altLang="en-US" sz="2400" dirty="0"/>
              <a:t>列为主码。</a:t>
            </a:r>
            <a:endParaRPr lang="zh-CN" altLang="en-US" sz="2400" dirty="0"/>
          </a:p>
          <a:p>
            <a:pPr eaLnBrk="1" hangingPunct="1">
              <a:lnSpc>
                <a:spcPct val="90000"/>
              </a:lnSpc>
              <a:buFont typeface="Wingdings" panose="05000000000000000000" pitchFamily="2" charset="2"/>
              <a:buNone/>
            </a:pPr>
            <a:endParaRPr lang="en-US" altLang="zh-CN" sz="2000" dirty="0"/>
          </a:p>
          <a:p>
            <a:pPr eaLnBrk="1" hangingPunct="1">
              <a:lnSpc>
                <a:spcPct val="150000"/>
              </a:lnSpc>
              <a:buFont typeface="Wingdings" panose="05000000000000000000" pitchFamily="2" charset="2"/>
              <a:buNone/>
            </a:pPr>
            <a:r>
              <a:rPr lang="en-US" altLang="zh-CN" sz="2200" dirty="0"/>
              <a:t>CREATE TABLE School</a:t>
            </a:r>
            <a:endParaRPr lang="en-US" altLang="zh-CN" sz="2200" dirty="0"/>
          </a:p>
          <a:p>
            <a:pPr eaLnBrk="1" hangingPunct="1">
              <a:lnSpc>
                <a:spcPct val="150000"/>
              </a:lnSpc>
              <a:buFont typeface="Wingdings" panose="05000000000000000000" pitchFamily="2" charset="2"/>
              <a:buNone/>
            </a:pPr>
            <a:r>
              <a:rPr lang="en-US" altLang="zh-CN" sz="2200" dirty="0"/>
              <a:t>      ( </a:t>
            </a:r>
            <a:r>
              <a:rPr lang="en-US" altLang="zh-CN" sz="2200" dirty="0" err="1"/>
              <a:t>SHno</a:t>
            </a:r>
            <a:r>
              <a:rPr lang="en-US" altLang="zh-CN" sz="2200" dirty="0"/>
              <a:t> CHAR(8)  PRIMARY KEY</a:t>
            </a:r>
            <a:r>
              <a:rPr lang="en-US" altLang="zh-CN" sz="2000" dirty="0"/>
              <a:t>,      /*</a:t>
            </a:r>
            <a:r>
              <a:rPr lang="en-US" altLang="zh-CN" sz="2000" dirty="0" err="1"/>
              <a:t>SHno</a:t>
            </a:r>
            <a:r>
              <a:rPr lang="zh-CN" altLang="en-US" sz="2000" dirty="0"/>
              <a:t>列为主码*</a:t>
            </a:r>
            <a:r>
              <a:rPr lang="en-US" altLang="zh-CN" sz="2000" dirty="0"/>
              <a:t>/</a:t>
            </a:r>
            <a:endParaRPr lang="en-US" altLang="zh-CN" sz="2000" dirty="0"/>
          </a:p>
          <a:p>
            <a:pPr eaLnBrk="1" hangingPunct="1">
              <a:lnSpc>
                <a:spcPct val="150000"/>
              </a:lnSpc>
              <a:buFont typeface="Wingdings" panose="05000000000000000000" pitchFamily="2" charset="2"/>
              <a:buNone/>
            </a:pPr>
            <a:r>
              <a:rPr lang="en-US" altLang="zh-CN" sz="2200" dirty="0"/>
              <a:t>       </a:t>
            </a:r>
            <a:r>
              <a:rPr lang="en-US" altLang="zh-CN" sz="2200" dirty="0" err="1"/>
              <a:t>SHname</a:t>
            </a:r>
            <a:r>
              <a:rPr lang="en-US" altLang="zh-CN" sz="2200" dirty="0"/>
              <a:t> VARCHAR(40)  UNIQUE ,    </a:t>
            </a:r>
            <a:r>
              <a:rPr lang="en-US" altLang="zh-CN" sz="2000" dirty="0"/>
              <a:t>/*</a:t>
            </a:r>
            <a:r>
              <a:rPr lang="zh-CN" altLang="en-US" sz="2000" dirty="0"/>
              <a:t>要求</a:t>
            </a:r>
            <a:r>
              <a:rPr lang="en-US" altLang="zh-CN" sz="2000" dirty="0" err="1"/>
              <a:t>SHname</a:t>
            </a:r>
            <a:r>
              <a:rPr lang="zh-CN" altLang="en-US" sz="2000" dirty="0"/>
              <a:t>值唯一*</a:t>
            </a:r>
            <a:r>
              <a:rPr lang="en-US" altLang="zh-CN" sz="2000" dirty="0"/>
              <a:t>/</a:t>
            </a:r>
            <a:endParaRPr lang="en-US" altLang="zh-CN" sz="2000" dirty="0"/>
          </a:p>
          <a:p>
            <a:pPr eaLnBrk="1" hangingPunct="1">
              <a:lnSpc>
                <a:spcPct val="150000"/>
              </a:lnSpc>
              <a:buFont typeface="Wingdings" panose="05000000000000000000" pitchFamily="2" charset="2"/>
              <a:buNone/>
            </a:pPr>
            <a:r>
              <a:rPr lang="en-US" altLang="zh-CN" sz="2200" dirty="0"/>
              <a:t>       </a:t>
            </a:r>
            <a:r>
              <a:rPr lang="en-US" altLang="zh-CN" sz="2200" dirty="0" err="1"/>
              <a:t>SHfounddate</a:t>
            </a:r>
            <a:r>
              <a:rPr lang="en-US" altLang="zh-CN" sz="2200" dirty="0"/>
              <a:t>  Date                          </a:t>
            </a:r>
            <a:r>
              <a:rPr lang="en-US" altLang="zh-CN" sz="2000" dirty="0"/>
              <a:t>/*</a:t>
            </a:r>
            <a:r>
              <a:rPr lang="zh-CN" altLang="en-US" sz="2000" dirty="0"/>
              <a:t>学院创建日期*</a:t>
            </a:r>
            <a:r>
              <a:rPr lang="en-US" altLang="zh-CN" sz="2000" dirty="0"/>
              <a:t>/      </a:t>
            </a:r>
            <a:endParaRPr lang="en-US" altLang="zh-CN" sz="2200" dirty="0"/>
          </a:p>
          <a:p>
            <a:pPr eaLnBrk="1" hangingPunct="1">
              <a:lnSpc>
                <a:spcPct val="150000"/>
              </a:lnSpc>
              <a:buFont typeface="Wingdings" panose="05000000000000000000" pitchFamily="2" charset="2"/>
              <a:buNone/>
            </a:pPr>
            <a:r>
              <a:rPr lang="en-US" altLang="zh-CN" sz="2200" dirty="0"/>
              <a:t>       );</a:t>
            </a:r>
            <a:endParaRPr lang="en-US" altLang="zh-CN"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63" name="Rectangle 2"/>
          <p:cNvSpPr>
            <a:spLocks noGrp="1" noChangeArrowheads="1"/>
          </p:cNvSpPr>
          <p:nvPr>
            <p:ph type="title" idx="4294967295"/>
          </p:nvPr>
        </p:nvSpPr>
        <p:spPr/>
        <p:txBody>
          <a:bodyPr/>
          <a:lstStyle/>
          <a:p>
            <a:pPr eaLnBrk="1" hangingPunct="1"/>
            <a:r>
              <a:rPr lang="zh-CN" altLang="en-US" sz="3600">
                <a:solidFill>
                  <a:schemeClr val="accent2"/>
                </a:solidFill>
              </a:rPr>
              <a:t>属性上的约束</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40964" name="Rectangle 3"/>
          <p:cNvSpPr>
            <a:spLocks noGrp="1" noChangeArrowheads="1"/>
          </p:cNvSpPr>
          <p:nvPr>
            <p:ph type="body" idx="4294967295"/>
          </p:nvPr>
        </p:nvSpPr>
        <p:spPr>
          <a:xfrm>
            <a:off x="1055440" y="1192213"/>
            <a:ext cx="9577064" cy="5189538"/>
          </a:xfrm>
        </p:spPr>
        <p:txBody>
          <a:bodyPr/>
          <a:lstStyle/>
          <a:p>
            <a:pPr eaLnBrk="1" hangingPunct="1">
              <a:lnSpc>
                <a:spcPct val="80000"/>
              </a:lnSpc>
              <a:buFont typeface="Wingdings" panose="05000000000000000000" pitchFamily="2" charset="2"/>
              <a:buNone/>
            </a:pPr>
            <a:r>
              <a:rPr lang="en-US" altLang="zh-CN" dirty="0"/>
              <a:t>4.</a:t>
            </a:r>
            <a:r>
              <a:rPr lang="zh-CN" altLang="en-US" dirty="0"/>
              <a:t>用</a:t>
            </a:r>
            <a:r>
              <a:rPr lang="en-US" altLang="zh-CN" dirty="0"/>
              <a:t>CHECK</a:t>
            </a:r>
            <a:r>
              <a:rPr lang="zh-CN" altLang="en-US" dirty="0"/>
              <a:t>短语指定列值应该满足的条件</a:t>
            </a:r>
            <a:endParaRPr lang="en-US" altLang="zh-CN" dirty="0"/>
          </a:p>
          <a:p>
            <a:pPr eaLnBrk="1" hangingPunct="1">
              <a:lnSpc>
                <a:spcPct val="80000"/>
              </a:lnSpc>
              <a:buFont typeface="Wingdings" panose="05000000000000000000" pitchFamily="2" charset="2"/>
              <a:buNone/>
            </a:pPr>
            <a:endParaRPr lang="zh-CN" altLang="en-US" sz="2400" dirty="0"/>
          </a:p>
          <a:p>
            <a:pPr eaLnBrk="1" hangingPunct="1">
              <a:lnSpc>
                <a:spcPct val="80000"/>
              </a:lnSpc>
              <a:buFont typeface="Wingdings" panose="05000000000000000000" pitchFamily="2" charset="2"/>
              <a:buNone/>
            </a:pPr>
            <a:r>
              <a:rPr lang="en-US" altLang="zh-CN" sz="2400" dirty="0"/>
              <a:t>[</a:t>
            </a:r>
            <a:r>
              <a:rPr lang="zh-CN" altLang="en-US" sz="2400" dirty="0"/>
              <a:t>例</a:t>
            </a:r>
            <a:r>
              <a:rPr lang="en-US" altLang="zh-CN" sz="2400" dirty="0"/>
              <a:t>5.7]</a:t>
            </a:r>
            <a:r>
              <a:rPr lang="zh-CN" altLang="en-US" sz="2400" dirty="0"/>
              <a:t> </a:t>
            </a:r>
            <a:r>
              <a:rPr lang="en-US" altLang="zh-CN" sz="2400" dirty="0"/>
              <a:t>Student</a:t>
            </a:r>
            <a:r>
              <a:rPr lang="zh-CN" altLang="en-US" sz="2400" dirty="0"/>
              <a:t>表的</a:t>
            </a:r>
            <a:r>
              <a:rPr lang="en-US" altLang="zh-CN" sz="2400" dirty="0" err="1"/>
              <a:t>Ssex</a:t>
            </a:r>
            <a:r>
              <a:rPr lang="zh-CN" altLang="en-US" sz="2400" dirty="0"/>
              <a:t>只允许取“男”或“女”。</a:t>
            </a:r>
            <a:endParaRPr lang="en-US" altLang="zh-CN" sz="2400" dirty="0"/>
          </a:p>
          <a:p>
            <a:pPr eaLnBrk="1" hangingPunct="1">
              <a:lnSpc>
                <a:spcPct val="80000"/>
              </a:lnSpc>
              <a:buFont typeface="Wingdings" panose="05000000000000000000" pitchFamily="2" charset="2"/>
              <a:buNone/>
            </a:pPr>
            <a:endParaRPr lang="zh-CN" altLang="en-US" sz="2400" dirty="0"/>
          </a:p>
          <a:p>
            <a:pPr eaLnBrk="1" hangingPunct="1">
              <a:lnSpc>
                <a:spcPct val="120000"/>
              </a:lnSpc>
              <a:spcBef>
                <a:spcPct val="0"/>
              </a:spcBef>
              <a:buFont typeface="Wingdings" panose="05000000000000000000" pitchFamily="2" charset="2"/>
              <a:buNone/>
            </a:pPr>
            <a:r>
              <a:rPr lang="en-US" altLang="zh-CN" sz="2200" dirty="0"/>
              <a:t>CREATE TABLE Student</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     (</a:t>
            </a:r>
            <a:r>
              <a:rPr lang="en-US" altLang="zh-CN" sz="2200" dirty="0" err="1"/>
              <a:t>Sno</a:t>
            </a:r>
            <a:r>
              <a:rPr lang="en-US" altLang="zh-CN" sz="2200" dirty="0"/>
              <a:t> CHAR(8)  PRIMARY KEY,     </a:t>
            </a:r>
            <a:r>
              <a:rPr lang="en-US" altLang="zh-CN" sz="1800" dirty="0"/>
              <a:t>/*</a:t>
            </a:r>
            <a:r>
              <a:rPr lang="zh-CN" altLang="en-US" sz="1800" dirty="0"/>
              <a:t>在列级定义主码*</a:t>
            </a:r>
            <a:r>
              <a:rPr lang="en-US" altLang="zh-CN" sz="1800" dirty="0"/>
              <a:t>/</a:t>
            </a:r>
            <a:endParaRPr lang="en-US" altLang="zh-CN" sz="1800" dirty="0"/>
          </a:p>
          <a:p>
            <a:pPr eaLnBrk="1" hangingPunct="1">
              <a:lnSpc>
                <a:spcPct val="120000"/>
              </a:lnSpc>
              <a:spcBef>
                <a:spcPct val="0"/>
              </a:spcBef>
              <a:buFont typeface="Wingdings" panose="05000000000000000000" pitchFamily="2" charset="2"/>
              <a:buNone/>
            </a:pPr>
            <a:r>
              <a:rPr lang="en-US" altLang="zh-CN" sz="2200" dirty="0"/>
              <a:t>     </a:t>
            </a:r>
            <a:r>
              <a:rPr lang="en-US" altLang="zh-CN" sz="2200" dirty="0" err="1"/>
              <a:t>Sname</a:t>
            </a:r>
            <a:r>
              <a:rPr lang="en-US" altLang="zh-CN" sz="2200" dirty="0"/>
              <a:t> CHAR(20)  NOT NULL</a:t>
            </a:r>
            <a:r>
              <a:rPr lang="en-US" altLang="zh-CN" sz="1400" dirty="0"/>
              <a:t>,        </a:t>
            </a:r>
            <a:r>
              <a:rPr lang="en-US" altLang="zh-CN" sz="1800" dirty="0"/>
              <a:t> /* </a:t>
            </a:r>
            <a:r>
              <a:rPr lang="en-US" altLang="zh-CN" sz="1800" dirty="0" err="1"/>
              <a:t>Sname</a:t>
            </a:r>
            <a:r>
              <a:rPr lang="zh-CN" altLang="en-US" sz="1800" dirty="0"/>
              <a:t>属性不允许取空值*</a:t>
            </a:r>
            <a:r>
              <a:rPr lang="en-US" altLang="zh-CN" sz="1800" dirty="0"/>
              <a:t>/</a:t>
            </a:r>
            <a:endParaRPr lang="en-US" altLang="zh-CN" sz="1800" dirty="0"/>
          </a:p>
          <a:p>
            <a:pPr eaLnBrk="1" hangingPunct="1">
              <a:lnSpc>
                <a:spcPct val="120000"/>
              </a:lnSpc>
              <a:spcBef>
                <a:spcPct val="0"/>
              </a:spcBef>
              <a:buFont typeface="Wingdings" panose="05000000000000000000" pitchFamily="2" charset="2"/>
              <a:buNone/>
            </a:pPr>
            <a:r>
              <a:rPr lang="en-US" altLang="zh-CN" sz="2200" dirty="0"/>
              <a:t>     </a:t>
            </a:r>
            <a:r>
              <a:rPr lang="en-US" altLang="zh-CN" sz="2200" dirty="0" err="1"/>
              <a:t>Ssex</a:t>
            </a:r>
            <a:r>
              <a:rPr lang="en-US" altLang="zh-CN" sz="2200" dirty="0"/>
              <a:t>  CHAR(6)  CHECK (</a:t>
            </a:r>
            <a:r>
              <a:rPr lang="en-US" altLang="zh-CN" sz="2200" dirty="0" err="1"/>
              <a:t>Ssex</a:t>
            </a:r>
            <a:r>
              <a:rPr lang="en-US" altLang="zh-CN" sz="2200" dirty="0"/>
              <a:t> IN ('</a:t>
            </a:r>
            <a:r>
              <a:rPr lang="zh-CN" altLang="en-US" sz="2200" dirty="0"/>
              <a:t>男</a:t>
            </a:r>
            <a:r>
              <a:rPr lang="en-US" altLang="zh-CN" sz="2200" dirty="0"/>
              <a:t>','</a:t>
            </a:r>
            <a:r>
              <a:rPr lang="zh-CN" altLang="en-US" sz="2200" dirty="0"/>
              <a:t>女</a:t>
            </a:r>
            <a:r>
              <a:rPr lang="en-US" altLang="zh-CN" sz="2200" dirty="0"/>
              <a:t>') ),    </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                                                             </a:t>
            </a:r>
            <a:r>
              <a:rPr lang="en-US" altLang="zh-CN" sz="1800" dirty="0"/>
              <a:t>/*</a:t>
            </a:r>
            <a:r>
              <a:rPr lang="zh-CN" altLang="en-US" sz="1800" dirty="0"/>
              <a:t>性别属性</a:t>
            </a:r>
            <a:r>
              <a:rPr lang="en-US" altLang="zh-CN" sz="1800" dirty="0" err="1"/>
              <a:t>Ssex</a:t>
            </a:r>
            <a:r>
              <a:rPr lang="zh-CN" altLang="en-US" sz="1800" dirty="0"/>
              <a:t>只允许取</a:t>
            </a:r>
            <a:r>
              <a:rPr lang="en-US" altLang="zh-CN" sz="1800" dirty="0"/>
              <a:t>'</a:t>
            </a:r>
            <a:r>
              <a:rPr lang="zh-CN" altLang="en-US" sz="1800" dirty="0"/>
              <a:t>男</a:t>
            </a:r>
            <a:r>
              <a:rPr lang="en-US" altLang="zh-CN" sz="1800" dirty="0"/>
              <a:t>'</a:t>
            </a:r>
            <a:r>
              <a:rPr lang="zh-CN" altLang="en-US" sz="1800" dirty="0"/>
              <a:t>或</a:t>
            </a:r>
            <a:r>
              <a:rPr lang="en-US" altLang="zh-CN" sz="1800" dirty="0"/>
              <a:t>'</a:t>
            </a:r>
            <a:r>
              <a:rPr lang="zh-CN" altLang="en-US" sz="1800" dirty="0"/>
              <a:t>女</a:t>
            </a:r>
            <a:r>
              <a:rPr lang="en-US" altLang="zh-CN" sz="1800" dirty="0"/>
              <a:t>' */</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	 </a:t>
            </a:r>
            <a:r>
              <a:rPr lang="en-US" altLang="zh-CN" sz="2200" dirty="0" err="1"/>
              <a:t>Sbirthdate</a:t>
            </a:r>
            <a:r>
              <a:rPr lang="en-US" altLang="zh-CN" sz="2200" dirty="0"/>
              <a:t> Date, </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	 </a:t>
            </a:r>
            <a:r>
              <a:rPr lang="en-US" altLang="zh-CN" sz="2200" dirty="0" err="1"/>
              <a:t>Smajor</a:t>
            </a:r>
            <a:r>
              <a:rPr lang="en-US" altLang="zh-CN" sz="2200" dirty="0"/>
              <a:t>  VARCHAR(40)</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	);</a:t>
            </a:r>
            <a:endParaRPr lang="en-US" altLang="zh-CN" sz="2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7" name="Rectangle 2"/>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a:solidFill>
                  <a:schemeClr val="accent2"/>
                </a:solidFill>
              </a:rPr>
              <a:t>属性上的约束</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41988" name="Rectangle 3"/>
          <p:cNvSpPr txBox="1">
            <a:spLocks noChangeArrowheads="1"/>
          </p:cNvSpPr>
          <p:nvPr/>
        </p:nvSpPr>
        <p:spPr bwMode="auto">
          <a:xfrm>
            <a:off x="911424" y="1268760"/>
            <a:ext cx="1079481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dirty="0"/>
              <a:t>[</a:t>
            </a:r>
            <a:r>
              <a:rPr lang="zh-CN" altLang="en-US" sz="2400" dirty="0"/>
              <a:t>例</a:t>
            </a:r>
            <a:r>
              <a:rPr lang="en-US" altLang="zh-CN" sz="2400" dirty="0"/>
              <a:t>5.8]</a:t>
            </a:r>
            <a:r>
              <a:rPr lang="zh-CN" altLang="en-US" sz="2400" dirty="0"/>
              <a:t> </a:t>
            </a:r>
            <a:r>
              <a:rPr lang="en-US" altLang="zh-CN" sz="2400" dirty="0"/>
              <a:t>SC</a:t>
            </a:r>
            <a:r>
              <a:rPr lang="zh-CN" altLang="en-US" sz="2400" dirty="0"/>
              <a:t>表的</a:t>
            </a:r>
            <a:r>
              <a:rPr lang="en-US" altLang="zh-CN" sz="2400" dirty="0"/>
              <a:t>Grade</a:t>
            </a:r>
            <a:r>
              <a:rPr lang="zh-CN" altLang="en-US" sz="2400" dirty="0"/>
              <a:t>的值应该在</a:t>
            </a:r>
            <a:r>
              <a:rPr lang="en-US" altLang="zh-CN" sz="2400" dirty="0"/>
              <a:t>0~100</a:t>
            </a:r>
            <a:r>
              <a:rPr lang="zh-CN" altLang="en-US" sz="2400" dirty="0"/>
              <a:t>之间。</a:t>
            </a:r>
            <a:endParaRPr lang="zh-CN" altLang="en-US" sz="2400" dirty="0"/>
          </a:p>
          <a:p>
            <a:pPr eaLnBrk="1" hangingPunct="1">
              <a:spcBef>
                <a:spcPct val="0"/>
              </a:spcBef>
              <a:buSzTx/>
              <a:buFont typeface="Arial" panose="020B0604020202020204" pitchFamily="34" charset="0"/>
              <a:buNone/>
            </a:pPr>
            <a:endParaRPr lang="en-US" altLang="zh-CN" sz="2000" dirty="0"/>
          </a:p>
          <a:p>
            <a:pPr eaLnBrk="1" hangingPunct="1">
              <a:lnSpc>
                <a:spcPct val="120000"/>
              </a:lnSpc>
              <a:spcBef>
                <a:spcPct val="0"/>
              </a:spcBef>
              <a:buSzTx/>
              <a:buFont typeface="Arial" panose="020B0604020202020204" pitchFamily="34" charset="0"/>
              <a:buNone/>
            </a:pPr>
            <a:r>
              <a:rPr lang="en-US" altLang="zh-CN" sz="2200" dirty="0"/>
              <a:t>CREATE TABLE SC</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 Sno CHAR(8),</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a:t>
            </a:r>
            <a:r>
              <a:rPr lang="en-US" altLang="zh-CN" sz="2200" dirty="0" err="1"/>
              <a:t>Cno</a:t>
            </a:r>
            <a:r>
              <a:rPr lang="en-US" altLang="zh-CN" sz="2200" dirty="0"/>
              <a:t> CHAR(5),</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Grade SMALLINT CHECK (Grade&gt;=0 AND Grade &lt;=100),     </a:t>
            </a:r>
            <a:r>
              <a:rPr lang="en-US" altLang="zh-CN" sz="1400" dirty="0"/>
              <a:t>/*Grade</a:t>
            </a:r>
            <a:r>
              <a:rPr lang="zh-CN" altLang="en-US" sz="1400" dirty="0"/>
              <a:t>取值范围是</a:t>
            </a:r>
            <a:r>
              <a:rPr lang="en-US" altLang="zh-CN" sz="1400" dirty="0"/>
              <a:t>0~100*/</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Semester           CHAR(5), </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a:t>
            </a:r>
            <a:r>
              <a:rPr lang="en-US" altLang="zh-CN" sz="2200" dirty="0" err="1"/>
              <a:t>Teachingclass</a:t>
            </a:r>
            <a:r>
              <a:rPr lang="en-US" altLang="zh-CN" sz="2200" dirty="0"/>
              <a:t>   CHAR(8), </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PRIMARY KEY (Sno, </a:t>
            </a:r>
            <a:r>
              <a:rPr lang="en-US" altLang="zh-CN" sz="2200" dirty="0" err="1"/>
              <a:t>Cno</a:t>
            </a:r>
            <a:r>
              <a:rPr lang="en-US" altLang="zh-CN" sz="2200" dirty="0"/>
              <a:t>),</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FOREIGN KEY (Sno) REFERENCES Student(Sno),</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FOREIGN KEY (</a:t>
            </a:r>
            <a:r>
              <a:rPr lang="en-US" altLang="zh-CN" sz="2200" dirty="0" err="1"/>
              <a:t>Cno</a:t>
            </a:r>
            <a:r>
              <a:rPr lang="en-US" altLang="zh-CN" sz="2200" dirty="0"/>
              <a:t>) REFERENCES Course(</a:t>
            </a:r>
            <a:r>
              <a:rPr lang="en-US" altLang="zh-CN" sz="2200" dirty="0" err="1"/>
              <a:t>Cno</a:t>
            </a:r>
            <a:r>
              <a:rPr lang="en-US" altLang="zh-CN" sz="2200" dirty="0"/>
              <a:t>)</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a:t>
            </a:r>
            <a:endParaRPr lang="en-US" altLang="zh-CN" sz="2200" dirty="0"/>
          </a:p>
          <a:p>
            <a:pPr eaLnBrk="1" hangingPunct="1">
              <a:lnSpc>
                <a:spcPct val="120000"/>
              </a:lnSpc>
              <a:buFont typeface="Wingdings" panose="05000000000000000000" pitchFamily="2" charset="2"/>
              <a:buNone/>
            </a:pPr>
            <a:endParaRPr lang="en-US" altLang="zh-C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zh-CN" altLang="en-US" sz="3600" dirty="0">
                <a:solidFill>
                  <a:schemeClr val="accent2"/>
                </a:solidFill>
              </a:rPr>
              <a:t>数据库完整性概述（续）</a:t>
            </a:r>
            <a:endParaRPr lang="zh-CN" altLang="en-US" sz="3600" dirty="0">
              <a:solidFill>
                <a:schemeClr val="accent2"/>
              </a:solidFill>
            </a:endParaRPr>
          </a:p>
        </p:txBody>
      </p:sp>
      <p:sp>
        <p:nvSpPr>
          <p:cNvPr id="6147" name="Rectangle 3"/>
          <p:cNvSpPr>
            <a:spLocks noGrp="1" noChangeArrowheads="1"/>
          </p:cNvSpPr>
          <p:nvPr>
            <p:ph type="body" idx="4294967295"/>
          </p:nvPr>
        </p:nvSpPr>
        <p:spPr>
          <a:xfrm>
            <a:off x="767408" y="1098550"/>
            <a:ext cx="10297144" cy="5282778"/>
          </a:xfrm>
        </p:spPr>
        <p:txBody>
          <a:bodyPr/>
          <a:lstStyle/>
          <a:p>
            <a:pPr eaLnBrk="1" hangingPunct="1">
              <a:lnSpc>
                <a:spcPct val="150000"/>
              </a:lnSpc>
              <a:spcBef>
                <a:spcPct val="0"/>
              </a:spcBef>
            </a:pPr>
            <a:r>
              <a:rPr lang="zh-CN" altLang="en-US" dirty="0"/>
              <a:t>数据的完整性和数据库的安全性有联系又不尽相同</a:t>
            </a:r>
            <a:endParaRPr lang="zh-CN" altLang="en-US" dirty="0"/>
          </a:p>
          <a:p>
            <a:pPr lvl="1" eaLnBrk="1" hangingPunct="1">
              <a:lnSpc>
                <a:spcPct val="150000"/>
              </a:lnSpc>
              <a:spcBef>
                <a:spcPct val="0"/>
              </a:spcBef>
            </a:pPr>
            <a:r>
              <a:rPr lang="zh-CN" altLang="en-US" dirty="0"/>
              <a:t>数据的完整性</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防止数据库中存在不符合语义的数据，防止数据库中存在不正确的数据</a:t>
            </a:r>
            <a:endParaRPr lang="zh-CN" altLang="en-US" sz="2200" dirty="0"/>
          </a:p>
          <a:p>
            <a:pPr lvl="2" eaLnBrk="1" hangingPunct="1">
              <a:lnSpc>
                <a:spcPct val="150000"/>
              </a:lnSpc>
              <a:spcBef>
                <a:spcPct val="0"/>
              </a:spcBef>
              <a:buSzPct val="87000"/>
              <a:buFont typeface="Wingdings" panose="05000000000000000000" pitchFamily="2" charset="2"/>
              <a:buChar char="l"/>
            </a:pPr>
            <a:r>
              <a:rPr lang="zh-CN" altLang="en-US" sz="2200" dirty="0"/>
              <a:t>防范对象：不合语义的、不正确的数据</a:t>
            </a:r>
            <a:endParaRPr lang="zh-CN" altLang="en-US" sz="2200" dirty="0"/>
          </a:p>
          <a:p>
            <a:pPr lvl="1" eaLnBrk="1" hangingPunct="1">
              <a:lnSpc>
                <a:spcPct val="150000"/>
              </a:lnSpc>
              <a:spcBef>
                <a:spcPct val="0"/>
              </a:spcBef>
            </a:pPr>
            <a:r>
              <a:rPr lang="zh-CN" altLang="en-US" dirty="0"/>
              <a:t>数据的安全性</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保护数据库防止恶意的破坏和非法的存取</a:t>
            </a:r>
            <a:endParaRPr lang="zh-CN" altLang="en-US" sz="2200" dirty="0"/>
          </a:p>
          <a:p>
            <a:pPr lvl="2" eaLnBrk="1" hangingPunct="1">
              <a:lnSpc>
                <a:spcPct val="150000"/>
              </a:lnSpc>
              <a:spcBef>
                <a:spcPct val="0"/>
              </a:spcBef>
              <a:buSzPct val="87000"/>
              <a:buFont typeface="Wingdings" panose="05000000000000000000" pitchFamily="2" charset="2"/>
              <a:buChar char="l"/>
            </a:pPr>
            <a:r>
              <a:rPr lang="zh-CN" altLang="en-US" sz="2200" dirty="0"/>
              <a:t>防范对象：非法用户和非法操作</a:t>
            </a:r>
            <a:endParaRPr lang="zh-CN" altLang="en-US"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3011" name="Rectangle 3"/>
          <p:cNvSpPr>
            <a:spLocks noGrp="1" noChangeArrowheads="1"/>
          </p:cNvSpPr>
          <p:nvPr>
            <p:ph type="body" idx="4294967295"/>
          </p:nvPr>
        </p:nvSpPr>
        <p:spPr/>
        <p:txBody>
          <a:bodyPr/>
          <a:lstStyle/>
          <a:p>
            <a:pPr eaLnBrk="1" hangingPunct="1">
              <a:lnSpc>
                <a:spcPct val="150000"/>
              </a:lnSpc>
              <a:spcBef>
                <a:spcPct val="0"/>
              </a:spcBef>
            </a:pPr>
            <a:r>
              <a:rPr lang="en-US" altLang="zh-CN" dirty="0"/>
              <a:t>5. </a:t>
            </a:r>
            <a:r>
              <a:rPr lang="zh-CN" altLang="en-US" dirty="0"/>
              <a:t>属性上约束的检查和违约处理</a:t>
            </a:r>
            <a:endParaRPr lang="en-US" altLang="zh-CN" dirty="0"/>
          </a:p>
          <a:p>
            <a:pPr lvl="1" eaLnBrk="1" hangingPunct="1">
              <a:lnSpc>
                <a:spcPct val="150000"/>
              </a:lnSpc>
              <a:spcBef>
                <a:spcPct val="0"/>
              </a:spcBef>
              <a:buSzPct val="85000"/>
            </a:pPr>
            <a:r>
              <a:rPr lang="zh-CN" altLang="en-US" dirty="0"/>
              <a:t>插入元组或修改属性值时，关系数据库管理系统检查属性上的约束是否被满足</a:t>
            </a:r>
            <a:endParaRPr lang="zh-CN" altLang="en-US" dirty="0"/>
          </a:p>
          <a:p>
            <a:pPr lvl="1" eaLnBrk="1" hangingPunct="1">
              <a:lnSpc>
                <a:spcPct val="150000"/>
              </a:lnSpc>
              <a:spcBef>
                <a:spcPct val="0"/>
              </a:spcBef>
              <a:buSzPct val="85000"/>
            </a:pPr>
            <a:r>
              <a:rPr lang="zh-CN" altLang="en-US" dirty="0"/>
              <a:t>如果不满足则操作被拒绝执行 </a:t>
            </a:r>
            <a:endParaRPr lang="zh-CN" altLang="en-US" dirty="0"/>
          </a:p>
        </p:txBody>
      </p:sp>
      <p:sp>
        <p:nvSpPr>
          <p:cNvPr id="43012" name="Rectangle 2"/>
          <p:cNvSpPr>
            <a:spLocks noGrp="1" noChangeArrowheads="1"/>
          </p:cNvSpPr>
          <p:nvPr>
            <p:ph type="title" idx="4294967295"/>
          </p:nvPr>
        </p:nvSpPr>
        <p:spPr>
          <a:xfrm>
            <a:off x="1981200" y="-242888"/>
            <a:ext cx="8686800" cy="981076"/>
          </a:xfrm>
        </p:spPr>
        <p:txBody>
          <a:bodyPr/>
          <a:lstStyle/>
          <a:p>
            <a:pPr eaLnBrk="1" hangingPunct="1">
              <a:lnSpc>
                <a:spcPct val="220000"/>
              </a:lnSpc>
            </a:pPr>
            <a:r>
              <a:rPr lang="zh-CN" altLang="en-US" sz="3600">
                <a:solidFill>
                  <a:schemeClr val="accent2"/>
                </a:solidFill>
              </a:rPr>
              <a:t>属性上的约束</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4035" name="Rectangle 2"/>
          <p:cNvSpPr>
            <a:spLocks noGrp="1" noChangeArrowheads="1"/>
          </p:cNvSpPr>
          <p:nvPr>
            <p:ph type="title" idx="4294967295"/>
          </p:nvPr>
        </p:nvSpPr>
        <p:spPr/>
        <p:txBody>
          <a:bodyPr/>
          <a:lstStyle/>
          <a:p>
            <a:pPr eaLnBrk="1" hangingPunct="1"/>
            <a:r>
              <a:rPr lang="en-US" altLang="zh-CN" sz="3600">
                <a:solidFill>
                  <a:schemeClr val="accent2"/>
                </a:solidFill>
              </a:rPr>
              <a:t>5.4  </a:t>
            </a:r>
            <a:r>
              <a:rPr lang="zh-CN" altLang="en-US" sz="3600">
                <a:solidFill>
                  <a:schemeClr val="accent2"/>
                </a:solidFill>
              </a:rPr>
              <a:t>用户定义的完整性</a:t>
            </a:r>
            <a:endParaRPr lang="zh-CN" altLang="en-US" sz="3600">
              <a:solidFill>
                <a:schemeClr val="accent2"/>
              </a:solidFill>
            </a:endParaRPr>
          </a:p>
        </p:txBody>
      </p:sp>
      <p:sp>
        <p:nvSpPr>
          <p:cNvPr id="38916" name="Rectangle 3"/>
          <p:cNvSpPr>
            <a:spLocks noGrp="1" noChangeArrowheads="1"/>
          </p:cNvSpPr>
          <p:nvPr>
            <p:ph type="body" idx="4294967295"/>
          </p:nvPr>
        </p:nvSpPr>
        <p:spPr>
          <a:xfrm>
            <a:off x="1127448" y="1312863"/>
            <a:ext cx="8229600" cy="4854575"/>
          </a:xfrm>
        </p:spPr>
        <p:txBody>
          <a:bodyPr/>
          <a:lstStyle/>
          <a:p>
            <a:pPr marL="0" indent="0" eaLnBrk="1" hangingPunct="1">
              <a:lnSpc>
                <a:spcPct val="190000"/>
              </a:lnSpc>
              <a:buNone/>
            </a:pPr>
            <a:r>
              <a:rPr lang="en-US" altLang="zh-CN" dirty="0"/>
              <a:t>5.4.1 </a:t>
            </a:r>
            <a:r>
              <a:rPr lang="zh-CN" altLang="en-US" dirty="0"/>
              <a:t>属性上的约束条件</a:t>
            </a:r>
            <a:endParaRPr lang="zh-CN" altLang="en-US" dirty="0"/>
          </a:p>
          <a:p>
            <a:pPr marL="0" indent="0" eaLnBrk="1" hangingPunct="1">
              <a:lnSpc>
                <a:spcPct val="190000"/>
              </a:lnSpc>
              <a:buNone/>
            </a:pPr>
            <a:r>
              <a:rPr lang="en-US" altLang="zh-CN" dirty="0">
                <a:solidFill>
                  <a:srgbClr val="00B050"/>
                </a:solidFill>
              </a:rPr>
              <a:t>5.4.2 </a:t>
            </a:r>
            <a:r>
              <a:rPr lang="zh-CN" altLang="en-US" dirty="0">
                <a:solidFill>
                  <a:srgbClr val="00B050"/>
                </a:solidFill>
              </a:rPr>
              <a:t>元组上的约束</a:t>
            </a:r>
            <a:endParaRPr lang="zh-CN" altLang="en-US" dirty="0">
              <a:solidFill>
                <a:srgbClr val="00B050"/>
              </a:solidFill>
            </a:endParaRPr>
          </a:p>
          <a:p>
            <a:pPr marL="0" indent="0" eaLnBrk="1" hangingPunct="1"/>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5059" name="Rectangle 2"/>
          <p:cNvSpPr>
            <a:spLocks noGrp="1" noChangeArrowheads="1"/>
          </p:cNvSpPr>
          <p:nvPr>
            <p:ph type="title" idx="4294967295"/>
          </p:nvPr>
        </p:nvSpPr>
        <p:spPr/>
        <p:txBody>
          <a:bodyPr/>
          <a:lstStyle/>
          <a:p>
            <a:pPr eaLnBrk="1" hangingPunct="1"/>
            <a:r>
              <a:rPr lang="en-US" altLang="zh-CN" sz="3600">
                <a:solidFill>
                  <a:schemeClr val="accent2"/>
                </a:solidFill>
              </a:rPr>
              <a:t>5.4.2 </a:t>
            </a:r>
            <a:r>
              <a:rPr lang="zh-CN" altLang="en-US" sz="3600">
                <a:solidFill>
                  <a:schemeClr val="accent2"/>
                </a:solidFill>
              </a:rPr>
              <a:t>元组上的约束</a:t>
            </a:r>
            <a:endParaRPr lang="zh-CN" altLang="en-US" sz="3600">
              <a:solidFill>
                <a:schemeClr val="accent2"/>
              </a:solidFill>
            </a:endParaRPr>
          </a:p>
        </p:txBody>
      </p:sp>
      <p:sp>
        <p:nvSpPr>
          <p:cNvPr id="45060" name="Rectangle 3"/>
          <p:cNvSpPr>
            <a:spLocks noGrp="1" noChangeArrowheads="1"/>
          </p:cNvSpPr>
          <p:nvPr>
            <p:ph type="body" idx="4294967295"/>
          </p:nvPr>
        </p:nvSpPr>
        <p:spPr>
          <a:xfrm>
            <a:off x="767408" y="1340768"/>
            <a:ext cx="10972800" cy="4866106"/>
          </a:xfrm>
        </p:spPr>
        <p:txBody>
          <a:bodyPr/>
          <a:lstStyle/>
          <a:p>
            <a:pPr eaLnBrk="1" hangingPunct="1">
              <a:lnSpc>
                <a:spcPct val="170000"/>
              </a:lnSpc>
            </a:pPr>
            <a:r>
              <a:rPr lang="en-US" altLang="zh-CN" dirty="0"/>
              <a:t>1. </a:t>
            </a:r>
            <a:r>
              <a:rPr lang="zh-CN" altLang="en-US" dirty="0"/>
              <a:t>元组上约束的定义</a:t>
            </a:r>
            <a:endParaRPr lang="en-US" altLang="zh-CN" dirty="0"/>
          </a:p>
          <a:p>
            <a:pPr eaLnBrk="1" hangingPunct="1">
              <a:lnSpc>
                <a:spcPct val="170000"/>
              </a:lnSpc>
            </a:pPr>
            <a:r>
              <a:rPr lang="zh-CN" altLang="en-US" dirty="0"/>
              <a:t>在</a:t>
            </a:r>
            <a:r>
              <a:rPr lang="en-US" altLang="zh-CN" dirty="0"/>
              <a:t>CREATE TABLE</a:t>
            </a:r>
            <a:r>
              <a:rPr lang="zh-CN" altLang="en-US" dirty="0"/>
              <a:t>语句中可以用</a:t>
            </a:r>
            <a:r>
              <a:rPr lang="en-US" altLang="zh-CN" dirty="0">
                <a:solidFill>
                  <a:srgbClr val="FF00FF"/>
                </a:solidFill>
              </a:rPr>
              <a:t>CHECK</a:t>
            </a:r>
            <a:r>
              <a:rPr lang="zh-CN" altLang="en-US" dirty="0"/>
              <a:t>短语定义元组上的约束，即</a:t>
            </a:r>
            <a:r>
              <a:rPr lang="zh-CN" altLang="en-US" dirty="0">
                <a:solidFill>
                  <a:srgbClr val="FF00FF"/>
                </a:solidFill>
              </a:rPr>
              <a:t>元组级的限制</a:t>
            </a:r>
            <a:endParaRPr lang="zh-CN" altLang="en-US" dirty="0">
              <a:solidFill>
                <a:srgbClr val="FF00FF"/>
              </a:solidFill>
            </a:endParaRPr>
          </a:p>
          <a:p>
            <a:pPr eaLnBrk="1" hangingPunct="1">
              <a:lnSpc>
                <a:spcPct val="170000"/>
              </a:lnSpc>
            </a:pPr>
            <a:r>
              <a:rPr lang="zh-CN" altLang="en-US" dirty="0"/>
              <a:t>同属性值限制相比，元组级的限制可以设置不同属性之间的取值的相互约束</a:t>
            </a:r>
            <a:r>
              <a:rPr lang="zh-CN" altLang="en-US" sz="3200" dirty="0"/>
              <a:t> </a:t>
            </a:r>
            <a:endParaRPr lang="zh-CN" altLang="en-US"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6083" name="Rectangle 2"/>
          <p:cNvSpPr>
            <a:spLocks noGrp="1" noChangeArrowheads="1"/>
          </p:cNvSpPr>
          <p:nvPr>
            <p:ph type="title" idx="4294967295"/>
          </p:nvPr>
        </p:nvSpPr>
        <p:spPr/>
        <p:txBody>
          <a:bodyPr/>
          <a:lstStyle/>
          <a:p>
            <a:pPr eaLnBrk="1" hangingPunct="1"/>
            <a:r>
              <a:rPr lang="zh-CN" altLang="en-US" sz="3600">
                <a:solidFill>
                  <a:schemeClr val="accent2"/>
                </a:solidFill>
              </a:rPr>
              <a:t>元组上的约束</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46084" name="Rectangle 3"/>
          <p:cNvSpPr>
            <a:spLocks noGrp="1" noChangeArrowheads="1"/>
          </p:cNvSpPr>
          <p:nvPr>
            <p:ph type="body" idx="4294967295"/>
          </p:nvPr>
        </p:nvSpPr>
        <p:spPr>
          <a:xfrm>
            <a:off x="1127448" y="980728"/>
            <a:ext cx="9865096" cy="5213350"/>
          </a:xfrm>
        </p:spPr>
        <p:txBody>
          <a:bodyPr/>
          <a:lstStyle/>
          <a:p>
            <a:pPr eaLnBrk="1" hangingPunct="1">
              <a:buFont typeface="Wingdings" panose="05000000000000000000" pitchFamily="2" charset="2"/>
              <a:buNone/>
            </a:pPr>
            <a:r>
              <a:rPr lang="en-US" altLang="zh-CN" sz="2400" dirty="0"/>
              <a:t>[</a:t>
            </a:r>
            <a:r>
              <a:rPr lang="zh-CN" altLang="en-US" sz="2400" dirty="0"/>
              <a:t>例5.</a:t>
            </a:r>
            <a:r>
              <a:rPr lang="en-US" altLang="zh-CN" sz="2400" dirty="0"/>
              <a:t>9]</a:t>
            </a:r>
            <a:r>
              <a:rPr lang="zh-CN" altLang="en-US" sz="2400" dirty="0"/>
              <a:t>当学生的性别是男时，其名字不能以</a:t>
            </a:r>
            <a:r>
              <a:rPr lang="en-US" altLang="zh-CN" sz="2400" dirty="0"/>
              <a:t>Ms.</a:t>
            </a:r>
            <a:r>
              <a:rPr lang="zh-CN" altLang="en-US" sz="2400" dirty="0"/>
              <a:t>打头</a:t>
            </a:r>
            <a:endParaRPr lang="zh-CN" altLang="en-US" sz="2400" dirty="0"/>
          </a:p>
          <a:p>
            <a:pPr eaLnBrk="1" hangingPunct="1">
              <a:buFont typeface="Wingdings" panose="05000000000000000000" pitchFamily="2" charset="2"/>
              <a:buNone/>
            </a:pPr>
            <a:r>
              <a:rPr lang="en-US" altLang="zh-CN" sz="2000" dirty="0"/>
              <a:t> </a:t>
            </a:r>
            <a:r>
              <a:rPr lang="en-US" altLang="zh-CN" sz="2200" dirty="0"/>
              <a:t>CREATE TABLE Student</a:t>
            </a:r>
            <a:endParaRPr lang="en-US" altLang="zh-CN" sz="2200" dirty="0"/>
          </a:p>
          <a:p>
            <a:pPr eaLnBrk="1" hangingPunct="1">
              <a:buFont typeface="Wingdings" panose="05000000000000000000" pitchFamily="2" charset="2"/>
              <a:buNone/>
            </a:pPr>
            <a:r>
              <a:rPr lang="en-US" altLang="zh-CN" sz="2200" dirty="0"/>
              <a:t>      ( </a:t>
            </a:r>
            <a:r>
              <a:rPr lang="en-US" altLang="zh-CN" sz="2200" dirty="0" err="1"/>
              <a:t>Sno</a:t>
            </a:r>
            <a:r>
              <a:rPr lang="en-US" altLang="zh-CN" sz="2200" dirty="0"/>
              <a:t> CHAR(8),</a:t>
            </a:r>
            <a:endParaRPr lang="en-US" altLang="zh-CN" sz="2200" dirty="0"/>
          </a:p>
          <a:p>
            <a:pPr eaLnBrk="1" hangingPunct="1">
              <a:buFont typeface="Wingdings" panose="05000000000000000000" pitchFamily="2" charset="2"/>
              <a:buNone/>
            </a:pPr>
            <a:r>
              <a:rPr lang="en-US" altLang="zh-CN" sz="2200" dirty="0"/>
              <a:t>        </a:t>
            </a:r>
            <a:r>
              <a:rPr lang="en-US" altLang="zh-CN" sz="2200" dirty="0" err="1"/>
              <a:t>Sname</a:t>
            </a:r>
            <a:r>
              <a:rPr lang="en-US" altLang="zh-CN" sz="2200" dirty="0"/>
              <a:t> CHAR(20) NOT NULL,</a:t>
            </a:r>
            <a:endParaRPr lang="en-US" altLang="zh-CN" sz="2200" dirty="0"/>
          </a:p>
          <a:p>
            <a:pPr eaLnBrk="1" hangingPunct="1">
              <a:buFont typeface="Wingdings" panose="05000000000000000000" pitchFamily="2" charset="2"/>
              <a:buNone/>
            </a:pPr>
            <a:r>
              <a:rPr lang="en-US" altLang="zh-CN" sz="2200" dirty="0"/>
              <a:t>        </a:t>
            </a:r>
            <a:r>
              <a:rPr lang="en-US" altLang="zh-CN" sz="2200" dirty="0" err="1"/>
              <a:t>Ssex</a:t>
            </a:r>
            <a:r>
              <a:rPr lang="en-US" altLang="zh-CN" sz="2200" dirty="0"/>
              <a:t> CHAR(6),</a:t>
            </a:r>
            <a:endParaRPr lang="en-US" altLang="zh-CN" sz="2200" dirty="0"/>
          </a:p>
          <a:p>
            <a:pPr eaLnBrk="1" hangingPunct="1">
              <a:buFont typeface="Wingdings" panose="05000000000000000000" pitchFamily="2" charset="2"/>
              <a:buNone/>
            </a:pPr>
            <a:r>
              <a:rPr lang="en-US" altLang="zh-CN" sz="2200" dirty="0"/>
              <a:t>        </a:t>
            </a:r>
            <a:r>
              <a:rPr lang="en-US" altLang="zh-CN" sz="2200" dirty="0" err="1"/>
              <a:t>Sbirthdate</a:t>
            </a:r>
            <a:r>
              <a:rPr lang="en-US" altLang="zh-CN" sz="2200" dirty="0"/>
              <a:t> Date, </a:t>
            </a:r>
            <a:endParaRPr lang="en-US" altLang="zh-CN" sz="2200" dirty="0"/>
          </a:p>
          <a:p>
            <a:pPr eaLnBrk="1" hangingPunct="1">
              <a:buFont typeface="Wingdings" panose="05000000000000000000" pitchFamily="2" charset="2"/>
              <a:buNone/>
            </a:pPr>
            <a:r>
              <a:rPr lang="en-US" altLang="zh-CN" sz="2200" dirty="0"/>
              <a:t>        </a:t>
            </a:r>
            <a:r>
              <a:rPr lang="en-US" altLang="zh-CN" sz="2200" dirty="0" err="1"/>
              <a:t>Smajor</a:t>
            </a:r>
            <a:r>
              <a:rPr lang="en-US" altLang="zh-CN" sz="2200" dirty="0"/>
              <a:t>  VARCHAR(40),</a:t>
            </a:r>
            <a:endParaRPr lang="en-US" altLang="zh-CN" sz="2200" dirty="0"/>
          </a:p>
          <a:p>
            <a:pPr eaLnBrk="1" hangingPunct="1">
              <a:buFont typeface="Wingdings" panose="05000000000000000000" pitchFamily="2" charset="2"/>
              <a:buNone/>
            </a:pPr>
            <a:r>
              <a:rPr lang="en-US" altLang="zh-CN" sz="2200" dirty="0"/>
              <a:t>        PRIMARY KEY (</a:t>
            </a:r>
            <a:r>
              <a:rPr lang="en-US" altLang="zh-CN" sz="2200" dirty="0" err="1"/>
              <a:t>Sno</a:t>
            </a:r>
            <a:r>
              <a:rPr lang="en-US" altLang="zh-CN" sz="2200" dirty="0"/>
              <a:t>),</a:t>
            </a:r>
            <a:endParaRPr lang="en-US" altLang="zh-CN" sz="2200" dirty="0"/>
          </a:p>
          <a:p>
            <a:pPr eaLnBrk="1" hangingPunct="1">
              <a:buFont typeface="Wingdings" panose="05000000000000000000" pitchFamily="2" charset="2"/>
              <a:buNone/>
            </a:pPr>
            <a:r>
              <a:rPr lang="en-US" altLang="zh-CN" sz="2200" dirty="0"/>
              <a:t>        CHECK (</a:t>
            </a:r>
            <a:r>
              <a:rPr lang="en-US" altLang="zh-CN" sz="2200" dirty="0" err="1"/>
              <a:t>Ssex</a:t>
            </a:r>
            <a:r>
              <a:rPr lang="en-US" altLang="zh-CN" sz="2200" dirty="0"/>
              <a:t>='</a:t>
            </a:r>
            <a:r>
              <a:rPr lang="zh-CN" altLang="en-US" sz="2200" dirty="0"/>
              <a:t>女</a:t>
            </a:r>
            <a:r>
              <a:rPr lang="en-US" altLang="zh-CN" sz="2200" dirty="0"/>
              <a:t>' OR </a:t>
            </a:r>
            <a:r>
              <a:rPr lang="en-US" altLang="zh-CN" sz="2200" dirty="0" err="1"/>
              <a:t>Sname</a:t>
            </a:r>
            <a:r>
              <a:rPr lang="en-US" altLang="zh-CN" sz="2200" dirty="0"/>
              <a:t> NOT LIKE 'Ms.%')</a:t>
            </a:r>
            <a:endParaRPr lang="en-US" altLang="zh-CN" sz="2200" dirty="0"/>
          </a:p>
          <a:p>
            <a:pPr eaLnBrk="1" hangingPunct="1">
              <a:buFont typeface="Wingdings" panose="05000000000000000000" pitchFamily="2" charset="2"/>
              <a:buNone/>
            </a:pPr>
            <a:r>
              <a:rPr lang="en-US" altLang="zh-CN" sz="2200" dirty="0"/>
              <a:t>   );                     </a:t>
            </a:r>
            <a:r>
              <a:rPr lang="en-US" altLang="zh-CN" sz="1600" dirty="0"/>
              <a:t> </a:t>
            </a:r>
            <a:r>
              <a:rPr lang="en-US" altLang="zh-CN" sz="1800" dirty="0"/>
              <a:t>/*</a:t>
            </a:r>
            <a:r>
              <a:rPr lang="zh-CN" altLang="en-US" sz="1800" dirty="0"/>
              <a:t>定义了元组中</a:t>
            </a:r>
            <a:r>
              <a:rPr lang="en-US" altLang="zh-CN" sz="1800" dirty="0" err="1"/>
              <a:t>Sname</a:t>
            </a:r>
            <a:r>
              <a:rPr lang="zh-CN" altLang="en-US" sz="1800" dirty="0"/>
              <a:t>和 </a:t>
            </a:r>
            <a:r>
              <a:rPr lang="en-US" altLang="zh-CN" sz="1800" dirty="0" err="1"/>
              <a:t>Ssex</a:t>
            </a:r>
            <a:r>
              <a:rPr lang="zh-CN" altLang="en-US" sz="1800" dirty="0"/>
              <a:t>两个属性值之间的约束条件*</a:t>
            </a:r>
            <a:r>
              <a:rPr lang="en-US" altLang="zh-CN" sz="1800" dirty="0"/>
              <a:t>/</a:t>
            </a:r>
            <a:endParaRPr lang="en-US" altLang="zh-CN" sz="1800" dirty="0"/>
          </a:p>
          <a:p>
            <a:pPr eaLnBrk="1" hangingPunct="1">
              <a:buFont typeface="Wingdings" panose="05000000000000000000" pitchFamily="2" charset="2"/>
              <a:buNone/>
            </a:pPr>
            <a:endParaRPr lang="en-US" altLang="zh-CN" sz="2200" dirty="0"/>
          </a:p>
          <a:p>
            <a:pPr lvl="1" eaLnBrk="1" hangingPunct="1">
              <a:buFont typeface="Wingdings" panose="05000000000000000000" pitchFamily="2" charset="2"/>
              <a:buChar char="Ø"/>
            </a:pPr>
            <a:r>
              <a:rPr lang="zh-CN" altLang="en-US" sz="2200" dirty="0"/>
              <a:t>性别是女性的元组都能通过该项</a:t>
            </a:r>
            <a:r>
              <a:rPr lang="en-US" altLang="zh-CN" sz="2200" dirty="0"/>
              <a:t>CHECK</a:t>
            </a:r>
            <a:r>
              <a:rPr lang="zh-CN" altLang="en-US" sz="2200" dirty="0"/>
              <a:t>检查;</a:t>
            </a:r>
            <a:endParaRPr lang="zh-CN" altLang="en-US" sz="2200" dirty="0"/>
          </a:p>
          <a:p>
            <a:pPr lvl="1" eaLnBrk="1" hangingPunct="1">
              <a:buFont typeface="Wingdings" panose="05000000000000000000" pitchFamily="2" charset="2"/>
              <a:buChar char="Ø"/>
            </a:pPr>
            <a:r>
              <a:rPr lang="zh-CN" altLang="en-US" sz="2200" dirty="0"/>
              <a:t>当性别是男性时，要通过检查则名字一定不能以</a:t>
            </a:r>
            <a:r>
              <a:rPr lang="en-US" altLang="zh-CN" sz="2200" dirty="0"/>
              <a:t>’Ms.’</a:t>
            </a:r>
            <a:r>
              <a:rPr lang="zh-CN" altLang="en-US" sz="2200" dirty="0"/>
              <a:t>打头</a:t>
            </a:r>
            <a:endParaRPr lang="zh-CN" altLang="en-US"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7107" name="Rectangle 3"/>
          <p:cNvSpPr>
            <a:spLocks noGrp="1" noChangeArrowheads="1"/>
          </p:cNvSpPr>
          <p:nvPr>
            <p:ph type="body" idx="4294967295"/>
          </p:nvPr>
        </p:nvSpPr>
        <p:spPr>
          <a:xfrm>
            <a:off x="1127448" y="1289707"/>
            <a:ext cx="10081120" cy="4854575"/>
          </a:xfrm>
        </p:spPr>
        <p:txBody>
          <a:bodyPr/>
          <a:lstStyle/>
          <a:p>
            <a:pPr eaLnBrk="1" hangingPunct="1">
              <a:lnSpc>
                <a:spcPct val="180000"/>
              </a:lnSpc>
            </a:pPr>
            <a:r>
              <a:rPr lang="en-US" altLang="zh-CN" dirty="0"/>
              <a:t>2.</a:t>
            </a:r>
            <a:r>
              <a:rPr lang="zh-CN" altLang="en-US" dirty="0"/>
              <a:t>元组上约束的检查和违约处理</a:t>
            </a:r>
            <a:endParaRPr lang="en-US" altLang="zh-CN" dirty="0"/>
          </a:p>
          <a:p>
            <a:pPr lvl="1" eaLnBrk="1" hangingPunct="1">
              <a:lnSpc>
                <a:spcPct val="180000"/>
              </a:lnSpc>
              <a:buSzPct val="85000"/>
            </a:pPr>
            <a:r>
              <a:rPr lang="zh-CN" altLang="en-US" dirty="0"/>
              <a:t>插入元组或修改属性的值时，关系数据库管理系统检查元组上的约束是否被满足</a:t>
            </a:r>
            <a:endParaRPr lang="zh-CN" altLang="en-US" dirty="0"/>
          </a:p>
          <a:p>
            <a:pPr lvl="1" eaLnBrk="1" hangingPunct="1">
              <a:lnSpc>
                <a:spcPct val="180000"/>
              </a:lnSpc>
              <a:buSzPct val="85000"/>
            </a:pPr>
            <a:r>
              <a:rPr lang="zh-CN" altLang="en-US" dirty="0"/>
              <a:t>如果不满足则操作被拒绝执行 </a:t>
            </a:r>
            <a:endParaRPr lang="zh-CN" altLang="en-US" dirty="0"/>
          </a:p>
        </p:txBody>
      </p:sp>
      <p:sp>
        <p:nvSpPr>
          <p:cNvPr id="47108" name="Rectangle 2"/>
          <p:cNvSpPr>
            <a:spLocks noGrp="1" noChangeArrowheads="1"/>
          </p:cNvSpPr>
          <p:nvPr>
            <p:ph type="title" idx="4294967295"/>
          </p:nvPr>
        </p:nvSpPr>
        <p:spPr/>
        <p:txBody>
          <a:bodyPr/>
          <a:lstStyle/>
          <a:p>
            <a:pPr eaLnBrk="1" hangingPunct="1"/>
            <a:r>
              <a:rPr lang="zh-CN" altLang="en-US" sz="3600">
                <a:solidFill>
                  <a:schemeClr val="accent2"/>
                </a:solidFill>
              </a:rPr>
              <a:t>元组上的约束</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8131" name="Rectangle 2"/>
          <p:cNvSpPr>
            <a:spLocks noGrp="1" noChangeArrowheads="1"/>
          </p:cNvSpPr>
          <p:nvPr>
            <p:ph type="title" idx="4294967295"/>
          </p:nvPr>
        </p:nvSpPr>
        <p:spPr/>
        <p:txBody>
          <a:bodyPr/>
          <a:lstStyle/>
          <a:p>
            <a:pPr eaLnBrk="1" hangingPunct="1"/>
            <a:r>
              <a:rPr lang="zh-CN" altLang="en-US" sz="3600" dirty="0">
                <a:solidFill>
                  <a:schemeClr val="accent2"/>
                </a:solidFill>
              </a:rPr>
              <a:t>第</a:t>
            </a:r>
            <a:r>
              <a:rPr lang="en-US" altLang="zh-CN" sz="3600" dirty="0">
                <a:solidFill>
                  <a:schemeClr val="accent2"/>
                </a:solidFill>
              </a:rPr>
              <a:t>5</a:t>
            </a:r>
            <a:r>
              <a:rPr lang="zh-CN" altLang="en-US" sz="3600" dirty="0">
                <a:solidFill>
                  <a:schemeClr val="accent2"/>
                </a:solidFill>
              </a:rPr>
              <a:t>章</a:t>
            </a:r>
            <a:r>
              <a:rPr lang="zh-CN" altLang="zh-CN" sz="3600" dirty="0">
                <a:solidFill>
                  <a:schemeClr val="accent2"/>
                </a:solidFill>
              </a:rPr>
              <a:t> 数据库完整性</a:t>
            </a:r>
            <a:endParaRPr lang="zh-CN" altLang="zh-CN" sz="3600" dirty="0">
              <a:solidFill>
                <a:schemeClr val="accent2"/>
              </a:solidFill>
            </a:endParaRPr>
          </a:p>
        </p:txBody>
      </p:sp>
      <p:sp>
        <p:nvSpPr>
          <p:cNvPr id="48132" name="Rectangle 3"/>
          <p:cNvSpPr>
            <a:spLocks noGrp="1" noChangeArrowheads="1"/>
          </p:cNvSpPr>
          <p:nvPr>
            <p:ph type="body" idx="4294967295"/>
          </p:nvPr>
        </p:nvSpPr>
        <p:spPr>
          <a:xfrm>
            <a:off x="1127448" y="1049792"/>
            <a:ext cx="7859712" cy="5329237"/>
          </a:xfrm>
        </p:spPr>
        <p:txBody>
          <a:bodyPr/>
          <a:lstStyle/>
          <a:p>
            <a:pPr eaLnBrk="1" hangingPunct="1">
              <a:lnSpc>
                <a:spcPct val="130000"/>
              </a:lnSpc>
              <a:buFont typeface="Wingdings" panose="05000000000000000000"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anose="05000000000000000000" pitchFamily="2" charset="2"/>
              <a:buNone/>
            </a:pPr>
            <a:r>
              <a:rPr lang="en-US" altLang="zh-CN" dirty="0"/>
              <a:t>5.2 </a:t>
            </a:r>
            <a:r>
              <a:rPr lang="zh-CN" altLang="en-US" dirty="0"/>
              <a:t>实体完整性</a:t>
            </a:r>
            <a:endParaRPr lang="zh-CN" altLang="en-US" dirty="0"/>
          </a:p>
          <a:p>
            <a:pPr eaLnBrk="1" hangingPunct="1">
              <a:lnSpc>
                <a:spcPct val="130000"/>
              </a:lnSpc>
              <a:buFont typeface="Wingdings" panose="05000000000000000000" pitchFamily="2" charset="2"/>
              <a:buNone/>
            </a:pPr>
            <a:r>
              <a:rPr lang="en-US" altLang="zh-CN" dirty="0"/>
              <a:t>5.3 </a:t>
            </a:r>
            <a:r>
              <a:rPr lang="zh-CN" altLang="en-US" dirty="0"/>
              <a:t>参照完整性</a:t>
            </a:r>
            <a:endParaRPr lang="zh-CN" altLang="en-US" dirty="0"/>
          </a:p>
          <a:p>
            <a:pPr eaLnBrk="1" hangingPunct="1">
              <a:lnSpc>
                <a:spcPct val="130000"/>
              </a:lnSpc>
              <a:buFont typeface="Wingdings" panose="05000000000000000000" pitchFamily="2" charset="2"/>
              <a:buNone/>
            </a:pPr>
            <a:r>
              <a:rPr lang="en-US" altLang="zh-CN" dirty="0"/>
              <a:t>5.4 </a:t>
            </a:r>
            <a:r>
              <a:rPr lang="zh-CN" altLang="en-US" dirty="0"/>
              <a:t>用户定义的完整性</a:t>
            </a:r>
            <a:endParaRPr lang="zh-CN" altLang="en-US" dirty="0"/>
          </a:p>
          <a:p>
            <a:pPr eaLnBrk="1" hangingPunct="1">
              <a:lnSpc>
                <a:spcPct val="130000"/>
              </a:lnSpc>
              <a:buFont typeface="Wingdings" panose="05000000000000000000" pitchFamily="2" charset="2"/>
              <a:buNone/>
            </a:pPr>
            <a:r>
              <a:rPr lang="en-US" altLang="zh-CN" dirty="0">
                <a:solidFill>
                  <a:srgbClr val="0066FF"/>
                </a:solidFill>
              </a:rPr>
              <a:t>5.5 </a:t>
            </a:r>
            <a:r>
              <a:rPr lang="zh-CN" altLang="en-US" dirty="0">
                <a:solidFill>
                  <a:srgbClr val="0066FF"/>
                </a:solidFill>
              </a:rPr>
              <a:t>完整性约束命名子句</a:t>
            </a:r>
            <a:endParaRPr lang="zh-CN" altLang="en-US" dirty="0">
              <a:solidFill>
                <a:srgbClr val="0066FF"/>
              </a:solidFill>
            </a:endParaRPr>
          </a:p>
          <a:p>
            <a:pPr eaLnBrk="1" hangingPunct="1">
              <a:lnSpc>
                <a:spcPct val="130000"/>
              </a:lnSpc>
              <a:buFont typeface="Wingdings" panose="05000000000000000000"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anose="05000000000000000000" pitchFamily="2" charset="2"/>
              <a:buNone/>
            </a:pPr>
            <a:r>
              <a:rPr lang="en-US" altLang="zh-CN" dirty="0"/>
              <a:t>5.7 </a:t>
            </a:r>
            <a:r>
              <a:rPr lang="zh-CN" altLang="en-US" dirty="0"/>
              <a:t>触发器</a:t>
            </a:r>
            <a:endParaRPr lang="en-US" altLang="zh-CN" dirty="0"/>
          </a:p>
          <a:p>
            <a:pPr eaLnBrk="1" hangingPunct="1">
              <a:lnSpc>
                <a:spcPct val="130000"/>
              </a:lnSpc>
              <a:buFont typeface="Wingdings" panose="05000000000000000000" pitchFamily="2" charset="2"/>
              <a:buNone/>
            </a:pPr>
            <a:r>
              <a:rPr lang="zh-CN" altLang="en-US" dirty="0"/>
              <a:t>本章小结</a:t>
            </a:r>
            <a:endParaRPr lang="zh-CN" altLang="en-US" dirty="0"/>
          </a:p>
          <a:p>
            <a:pPr eaLnBrk="1" hangingPunct="1"/>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9155" name="Rectangle 2"/>
          <p:cNvSpPr>
            <a:spLocks noGrp="1" noChangeArrowheads="1"/>
          </p:cNvSpPr>
          <p:nvPr>
            <p:ph type="title" idx="4294967295"/>
          </p:nvPr>
        </p:nvSpPr>
        <p:spPr/>
        <p:txBody>
          <a:bodyPr/>
          <a:lstStyle/>
          <a:p>
            <a:pPr eaLnBrk="1" hangingPunct="1"/>
            <a:r>
              <a:rPr lang="en-US" altLang="zh-CN" sz="3600">
                <a:solidFill>
                  <a:schemeClr val="accent2"/>
                </a:solidFill>
              </a:rPr>
              <a:t>5.5  </a:t>
            </a:r>
            <a:r>
              <a:rPr lang="zh-CN" altLang="en-US" sz="3600">
                <a:solidFill>
                  <a:schemeClr val="accent2"/>
                </a:solidFill>
              </a:rPr>
              <a:t>完整性约束命名子句</a:t>
            </a:r>
            <a:endParaRPr lang="zh-CN" altLang="en-US" sz="3600">
              <a:solidFill>
                <a:schemeClr val="accent2"/>
              </a:solidFill>
            </a:endParaRPr>
          </a:p>
        </p:txBody>
      </p:sp>
      <p:sp>
        <p:nvSpPr>
          <p:cNvPr id="49156" name="Rectangle 3"/>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dirty="0"/>
              <a:t>1.</a:t>
            </a:r>
            <a:r>
              <a:rPr lang="zh-CN" altLang="en-US" dirty="0"/>
              <a:t>完整性约束命名子句格式</a:t>
            </a:r>
            <a:endParaRPr lang="en-US" altLang="zh-CN" dirty="0"/>
          </a:p>
          <a:p>
            <a:pPr lvl="1" eaLnBrk="1" hangingPunct="1">
              <a:lnSpc>
                <a:spcPct val="150000"/>
              </a:lnSpc>
              <a:buFont typeface="Wingdings" panose="05000000000000000000" pitchFamily="2" charset="2"/>
              <a:buNone/>
            </a:pPr>
            <a:r>
              <a:rPr lang="en-US" altLang="zh-CN" dirty="0"/>
              <a:t>CONSTRAINT &lt;</a:t>
            </a:r>
            <a:r>
              <a:rPr lang="zh-CN" altLang="en-US" dirty="0"/>
              <a:t>完整性约束名</a:t>
            </a:r>
            <a:r>
              <a:rPr lang="en-US" altLang="zh-CN" dirty="0"/>
              <a:t>&gt;&lt;</a:t>
            </a:r>
            <a:r>
              <a:rPr lang="zh-CN" altLang="en-US" dirty="0"/>
              <a:t>完整性约束</a:t>
            </a:r>
            <a:r>
              <a:rPr lang="en-US" altLang="zh-CN" dirty="0"/>
              <a:t>&gt;</a:t>
            </a:r>
            <a:endParaRPr lang="en-US" altLang="zh-CN" dirty="0"/>
          </a:p>
          <a:p>
            <a:pPr lvl="1" eaLnBrk="1" hangingPunct="1">
              <a:lnSpc>
                <a:spcPct val="150000"/>
              </a:lnSpc>
              <a:buSzPct val="85000"/>
            </a:pPr>
            <a:r>
              <a:rPr lang="en-US" altLang="zh-CN" dirty="0"/>
              <a:t>&lt;</a:t>
            </a:r>
            <a:r>
              <a:rPr lang="zh-CN" altLang="en-US" dirty="0"/>
              <a:t>完整性约束</a:t>
            </a:r>
            <a:r>
              <a:rPr lang="en-US" altLang="zh-CN" dirty="0"/>
              <a:t>&gt;</a:t>
            </a:r>
            <a:r>
              <a:rPr lang="zh-CN" altLang="en-US" dirty="0"/>
              <a:t>包括</a:t>
            </a:r>
            <a:r>
              <a:rPr lang="en-US" altLang="zh-CN" dirty="0"/>
              <a:t>NOT NULL</a:t>
            </a:r>
            <a:r>
              <a:rPr lang="zh-CN" altLang="en-US" dirty="0"/>
              <a:t>、</a:t>
            </a:r>
            <a:r>
              <a:rPr lang="en-US" altLang="zh-CN" dirty="0"/>
              <a:t>UNIQUE</a:t>
            </a:r>
            <a:r>
              <a:rPr lang="zh-CN" altLang="en-US" dirty="0"/>
              <a:t>、</a:t>
            </a:r>
            <a:r>
              <a:rPr lang="en-US" altLang="zh-CN" dirty="0"/>
              <a:t>PRIMARY KEY</a:t>
            </a:r>
            <a:r>
              <a:rPr lang="zh-CN" altLang="en-US" dirty="0"/>
              <a:t>、</a:t>
            </a:r>
            <a:r>
              <a:rPr lang="en-US" altLang="zh-CN" dirty="0"/>
              <a:t>FOREIGN KEY</a:t>
            </a:r>
            <a:r>
              <a:rPr lang="zh-CN" altLang="en-US" dirty="0"/>
              <a:t>、</a:t>
            </a:r>
            <a:r>
              <a:rPr lang="en-US" altLang="zh-CN" dirty="0"/>
              <a:t>CHECK</a:t>
            </a:r>
            <a:r>
              <a:rPr lang="zh-CN" altLang="en-US" dirty="0"/>
              <a:t>短语等</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0179" name="Rectangle 2"/>
          <p:cNvSpPr>
            <a:spLocks noGrp="1" noChangeArrowheads="1"/>
          </p:cNvSpPr>
          <p:nvPr>
            <p:ph type="title" idx="4294967295"/>
          </p:nvPr>
        </p:nvSpPr>
        <p:spPr/>
        <p:txBody>
          <a:bodyPr/>
          <a:lstStyle/>
          <a:p>
            <a:pPr eaLnBrk="1" hangingPunct="1"/>
            <a:r>
              <a:rPr lang="zh-CN" altLang="en-US" sz="3600">
                <a:solidFill>
                  <a:schemeClr val="accent2"/>
                </a:solidFill>
              </a:rPr>
              <a:t>完整性约束命名子句</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50180" name="Rectangle 3"/>
          <p:cNvSpPr>
            <a:spLocks noGrp="1" noChangeArrowheads="1"/>
          </p:cNvSpPr>
          <p:nvPr>
            <p:ph type="body" idx="4294967295"/>
          </p:nvPr>
        </p:nvSpPr>
        <p:spPr>
          <a:xfrm>
            <a:off x="1055440" y="1098550"/>
            <a:ext cx="10441160" cy="5283200"/>
          </a:xfrm>
        </p:spPr>
        <p:txBody>
          <a:bodyPr/>
          <a:lstStyle/>
          <a:p>
            <a:pPr eaLnBrk="1" hangingPunct="1">
              <a:lnSpc>
                <a:spcPct val="90000"/>
              </a:lnSpc>
              <a:buFont typeface="Wingdings" panose="05000000000000000000" pitchFamily="2" charset="2"/>
              <a:buNone/>
            </a:pPr>
            <a:r>
              <a:rPr lang="en-US" altLang="zh-CN" sz="2400" dirty="0"/>
              <a:t>[</a:t>
            </a:r>
            <a:r>
              <a:rPr lang="zh-CN" altLang="en-US" sz="2400" dirty="0"/>
              <a:t>例</a:t>
            </a:r>
            <a:r>
              <a:rPr lang="en-US" altLang="zh-CN" sz="2400" dirty="0"/>
              <a:t>5.10]</a:t>
            </a:r>
            <a:r>
              <a:rPr lang="zh-CN" altLang="en-US" sz="2400" dirty="0"/>
              <a:t> 建立</a:t>
            </a:r>
            <a:r>
              <a:rPr lang="en-US" altLang="zh-CN" sz="2400" dirty="0"/>
              <a:t>”</a:t>
            </a:r>
            <a:r>
              <a:rPr lang="zh-CN" altLang="en-US" sz="2400" dirty="0"/>
              <a:t>学生</a:t>
            </a:r>
            <a:r>
              <a:rPr lang="en-US" altLang="zh-CN" sz="2400" dirty="0"/>
              <a:t>”</a:t>
            </a:r>
            <a:r>
              <a:rPr lang="zh-CN" altLang="en-US" sz="2400" dirty="0"/>
              <a:t>登记表</a:t>
            </a:r>
            <a:r>
              <a:rPr lang="en-US" altLang="zh-CN" sz="2400" dirty="0"/>
              <a:t>Student</a:t>
            </a:r>
            <a:r>
              <a:rPr lang="zh-CN" altLang="en-US" sz="2400" dirty="0"/>
              <a:t>，要求学号在</a:t>
            </a:r>
            <a:r>
              <a:rPr lang="en-US" altLang="zh-CN" sz="2400" dirty="0"/>
              <a:t>10000000</a:t>
            </a:r>
            <a:r>
              <a:rPr lang="zh-CN" altLang="en-US" sz="2400" dirty="0"/>
              <a:t>～</a:t>
            </a:r>
            <a:r>
              <a:rPr lang="en-US" altLang="zh-CN" sz="2400" dirty="0"/>
              <a:t>29999999</a:t>
            </a:r>
            <a:r>
              <a:rPr lang="zh-CN" altLang="en-US" sz="2400" dirty="0"/>
              <a:t>之间，姓名不能取空值，出生日期在</a:t>
            </a:r>
            <a:r>
              <a:rPr lang="en-US" altLang="zh-CN" sz="2400" dirty="0"/>
              <a:t>1980</a:t>
            </a:r>
            <a:r>
              <a:rPr lang="zh-CN" altLang="en-US" sz="2400" dirty="0"/>
              <a:t>年之后，性别只能是“男”或“女”。</a:t>
            </a:r>
            <a:endParaRPr lang="zh-CN" altLang="en-US" sz="2400" dirty="0"/>
          </a:p>
          <a:p>
            <a:pPr eaLnBrk="1" hangingPunct="1">
              <a:lnSpc>
                <a:spcPct val="90000"/>
              </a:lnSpc>
              <a:buFont typeface="Wingdings" panose="05000000000000000000" pitchFamily="2" charset="2"/>
              <a:buNone/>
            </a:pPr>
            <a:r>
              <a:rPr lang="en-US" altLang="zh-CN" sz="2200" dirty="0"/>
              <a:t>CREATE TABLE Student</a:t>
            </a:r>
            <a:endParaRPr lang="en-US" altLang="zh-CN" sz="2200" dirty="0"/>
          </a:p>
          <a:p>
            <a:pPr eaLnBrk="1" hangingPunct="1">
              <a:lnSpc>
                <a:spcPct val="90000"/>
              </a:lnSpc>
              <a:buFont typeface="Wingdings" panose="05000000000000000000" pitchFamily="2" charset="2"/>
              <a:buNone/>
            </a:pPr>
            <a:r>
              <a:rPr lang="en-US" altLang="zh-CN" sz="2200" dirty="0"/>
              <a:t>	(</a:t>
            </a:r>
            <a:r>
              <a:rPr lang="en-US" altLang="zh-CN" sz="2200" dirty="0" err="1"/>
              <a:t>Sno</a:t>
            </a:r>
            <a:r>
              <a:rPr lang="en-US" altLang="zh-CN" sz="2200" dirty="0"/>
              <a:t> CHAR(8)</a:t>
            </a:r>
            <a:endParaRPr lang="en-US" altLang="zh-CN" sz="2200" dirty="0"/>
          </a:p>
          <a:p>
            <a:pPr eaLnBrk="1" hangingPunct="1">
              <a:lnSpc>
                <a:spcPct val="90000"/>
              </a:lnSpc>
              <a:buFont typeface="Wingdings" panose="05000000000000000000" pitchFamily="2" charset="2"/>
              <a:buNone/>
            </a:pPr>
            <a:r>
              <a:rPr lang="en-US" altLang="zh-CN" sz="2200" dirty="0"/>
              <a:t>	CONSTRAINT C1 CHECK (</a:t>
            </a:r>
            <a:r>
              <a:rPr lang="en-US" altLang="zh-CN" sz="2200" dirty="0" err="1"/>
              <a:t>Sno</a:t>
            </a:r>
            <a:r>
              <a:rPr lang="en-US" altLang="zh-CN" sz="2200" dirty="0"/>
              <a:t> BETWEEN '10000000' AND '29999999'),</a:t>
            </a:r>
            <a:endParaRPr lang="en-US" altLang="zh-CN" sz="2200" dirty="0"/>
          </a:p>
          <a:p>
            <a:pPr eaLnBrk="1" hangingPunct="1">
              <a:lnSpc>
                <a:spcPct val="90000"/>
              </a:lnSpc>
              <a:buFont typeface="Wingdings" panose="05000000000000000000" pitchFamily="2" charset="2"/>
              <a:buNone/>
            </a:pPr>
            <a:r>
              <a:rPr lang="en-US" altLang="zh-CN" sz="2200" dirty="0"/>
              <a:t>  	</a:t>
            </a:r>
            <a:r>
              <a:rPr lang="en-US" altLang="zh-CN" sz="2200" dirty="0" err="1"/>
              <a:t>Sname</a:t>
            </a:r>
            <a:r>
              <a:rPr lang="en-US" altLang="zh-CN" sz="2200" dirty="0"/>
              <a:t> CHAR(20)  </a:t>
            </a:r>
            <a:endParaRPr lang="en-US" altLang="zh-CN" sz="2200" dirty="0"/>
          </a:p>
          <a:p>
            <a:pPr eaLnBrk="1" hangingPunct="1">
              <a:lnSpc>
                <a:spcPct val="90000"/>
              </a:lnSpc>
              <a:buFont typeface="Wingdings" panose="05000000000000000000" pitchFamily="2" charset="2"/>
              <a:buNone/>
            </a:pPr>
            <a:r>
              <a:rPr lang="en-US" altLang="zh-CN" sz="2200" dirty="0"/>
              <a:t>    	CONSTRAINT C2 NOT NULL,</a:t>
            </a:r>
            <a:endParaRPr lang="en-US" altLang="zh-CN" sz="2200" dirty="0"/>
          </a:p>
          <a:p>
            <a:pPr eaLnBrk="1" hangingPunct="1">
              <a:lnSpc>
                <a:spcPct val="90000"/>
              </a:lnSpc>
              <a:buFont typeface="Wingdings" panose="05000000000000000000" pitchFamily="2" charset="2"/>
              <a:buNone/>
            </a:pPr>
            <a:r>
              <a:rPr lang="en-US" altLang="zh-CN" sz="2200" dirty="0"/>
              <a:t>  	</a:t>
            </a:r>
            <a:r>
              <a:rPr lang="en-US" altLang="zh-CN" sz="2200" dirty="0" err="1"/>
              <a:t>Sbirthdate</a:t>
            </a:r>
            <a:r>
              <a:rPr lang="en-US" altLang="zh-CN" sz="2200" dirty="0"/>
              <a:t> Date</a:t>
            </a:r>
            <a:endParaRPr lang="en-US" altLang="zh-CN" sz="2200" dirty="0"/>
          </a:p>
          <a:p>
            <a:pPr eaLnBrk="1" hangingPunct="1">
              <a:lnSpc>
                <a:spcPct val="90000"/>
              </a:lnSpc>
              <a:buFont typeface="Wingdings" panose="05000000000000000000" pitchFamily="2" charset="2"/>
              <a:buNone/>
            </a:pPr>
            <a:r>
              <a:rPr lang="en-US" altLang="zh-CN" sz="2200" dirty="0"/>
              <a:t>    	CONSTRAINT C3 CHECK (</a:t>
            </a:r>
            <a:r>
              <a:rPr lang="en-US" altLang="zh-CN" sz="2200" dirty="0" err="1"/>
              <a:t>Sbirthdate</a:t>
            </a:r>
            <a:r>
              <a:rPr lang="en-US" altLang="zh-CN" sz="2200" dirty="0"/>
              <a:t> &gt;'1980-1-1'),</a:t>
            </a:r>
            <a:endParaRPr lang="en-US" altLang="zh-CN" sz="2200" dirty="0"/>
          </a:p>
          <a:p>
            <a:pPr eaLnBrk="1" hangingPunct="1">
              <a:lnSpc>
                <a:spcPct val="90000"/>
              </a:lnSpc>
              <a:buFont typeface="Wingdings" panose="05000000000000000000" pitchFamily="2" charset="2"/>
              <a:buNone/>
            </a:pPr>
            <a:r>
              <a:rPr lang="en-US" altLang="zh-CN" sz="2200" dirty="0"/>
              <a:t>  	</a:t>
            </a:r>
            <a:r>
              <a:rPr lang="en-US" altLang="zh-CN" sz="2200" dirty="0" err="1"/>
              <a:t>Ssex</a:t>
            </a:r>
            <a:r>
              <a:rPr lang="en-US" altLang="zh-CN" sz="2200" dirty="0"/>
              <a:t> CHAR(6)</a:t>
            </a:r>
            <a:endParaRPr lang="en-US" altLang="zh-CN" sz="2200" dirty="0"/>
          </a:p>
          <a:p>
            <a:pPr eaLnBrk="1" hangingPunct="1">
              <a:lnSpc>
                <a:spcPct val="90000"/>
              </a:lnSpc>
              <a:buFont typeface="Wingdings" panose="05000000000000000000" pitchFamily="2" charset="2"/>
              <a:buNone/>
            </a:pPr>
            <a:r>
              <a:rPr lang="en-US" altLang="zh-CN" sz="2200" dirty="0"/>
              <a:t>    	CONSTRAINT C4 CHECK (</a:t>
            </a:r>
            <a:r>
              <a:rPr lang="en-US" altLang="zh-CN" sz="2200" dirty="0" err="1"/>
              <a:t>Ssex</a:t>
            </a:r>
            <a:r>
              <a:rPr lang="en-US" altLang="zh-CN" sz="2200" dirty="0"/>
              <a:t> IN ( '</a:t>
            </a:r>
            <a:r>
              <a:rPr lang="zh-CN" altLang="en-US" sz="2200" dirty="0"/>
              <a:t>男</a:t>
            </a:r>
            <a:r>
              <a:rPr lang="en-US" altLang="zh-CN" sz="2200" dirty="0"/>
              <a:t>','</a:t>
            </a:r>
            <a:r>
              <a:rPr lang="zh-CN" altLang="en-US" sz="2200" dirty="0"/>
              <a:t>女</a:t>
            </a:r>
            <a:r>
              <a:rPr lang="en-US" altLang="zh-CN" sz="2200" dirty="0"/>
              <a:t>')),    </a:t>
            </a:r>
            <a:endParaRPr lang="en-US" altLang="zh-CN" sz="2200" dirty="0"/>
          </a:p>
          <a:p>
            <a:pPr eaLnBrk="1" hangingPunct="1">
              <a:lnSpc>
                <a:spcPct val="90000"/>
              </a:lnSpc>
              <a:buFont typeface="Wingdings" panose="05000000000000000000" pitchFamily="2" charset="2"/>
              <a:buNone/>
            </a:pPr>
            <a:r>
              <a:rPr lang="en-US" altLang="zh-CN" sz="2200" dirty="0"/>
              <a:t>	</a:t>
            </a:r>
            <a:r>
              <a:rPr lang="en-US" altLang="zh-CN" sz="2200" dirty="0" err="1"/>
              <a:t>Smajor</a:t>
            </a:r>
            <a:r>
              <a:rPr lang="en-US" altLang="zh-CN" sz="2200" dirty="0"/>
              <a:t>  VARCHAR(40),</a:t>
            </a:r>
            <a:endParaRPr lang="en-US" altLang="zh-CN" sz="2200" dirty="0"/>
          </a:p>
          <a:p>
            <a:pPr eaLnBrk="1" hangingPunct="1">
              <a:lnSpc>
                <a:spcPct val="90000"/>
              </a:lnSpc>
              <a:buFont typeface="Wingdings" panose="05000000000000000000" pitchFamily="2" charset="2"/>
              <a:buNone/>
            </a:pPr>
            <a:r>
              <a:rPr lang="en-US" altLang="zh-CN" sz="2200" dirty="0"/>
              <a:t>	CONSTRAINT </a:t>
            </a:r>
            <a:r>
              <a:rPr lang="en-US" altLang="zh-CN" sz="2200" dirty="0" err="1"/>
              <a:t>StudentKey</a:t>
            </a:r>
            <a:r>
              <a:rPr lang="en-US" altLang="zh-CN" sz="2200" dirty="0"/>
              <a:t> PRIMARY KEY(</a:t>
            </a:r>
            <a:r>
              <a:rPr lang="en-US" altLang="zh-CN" sz="2200" dirty="0" err="1"/>
              <a:t>Sno</a:t>
            </a:r>
            <a:r>
              <a:rPr lang="en-US" altLang="zh-CN" sz="2200" dirty="0"/>
              <a:t>)</a:t>
            </a:r>
            <a:endParaRPr lang="en-US" altLang="zh-CN" sz="2200" dirty="0"/>
          </a:p>
          <a:p>
            <a:pPr eaLnBrk="1" hangingPunct="1">
              <a:lnSpc>
                <a:spcPct val="90000"/>
              </a:lnSpc>
              <a:buFont typeface="Wingdings" panose="05000000000000000000" pitchFamily="2" charset="2"/>
              <a:buNone/>
            </a:pPr>
            <a:r>
              <a:rPr lang="en-US" altLang="zh-CN" sz="2200" dirty="0"/>
              <a:t>	);</a:t>
            </a:r>
            <a:endParaRPr lang="en-US" altLang="zh-CN"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1203" name="Rectangle 2"/>
          <p:cNvSpPr>
            <a:spLocks noGrp="1" noChangeArrowheads="1"/>
          </p:cNvSpPr>
          <p:nvPr>
            <p:ph type="title" idx="4294967295"/>
          </p:nvPr>
        </p:nvSpPr>
        <p:spPr/>
        <p:txBody>
          <a:bodyPr/>
          <a:lstStyle/>
          <a:p>
            <a:pPr eaLnBrk="1" hangingPunct="1"/>
            <a:r>
              <a:rPr lang="zh-CN" altLang="en-US" sz="3600">
                <a:solidFill>
                  <a:schemeClr val="accent2"/>
                </a:solidFill>
              </a:rPr>
              <a:t>完整性约束命名子句</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51204" name="Rectangle 3"/>
          <p:cNvSpPr>
            <a:spLocks noGrp="1" noChangeArrowheads="1"/>
          </p:cNvSpPr>
          <p:nvPr>
            <p:ph type="body" idx="4294967295"/>
          </p:nvPr>
        </p:nvSpPr>
        <p:spPr>
          <a:xfrm>
            <a:off x="609600" y="908720"/>
            <a:ext cx="11391056" cy="5473031"/>
          </a:xfrm>
        </p:spPr>
        <p:txBody>
          <a:bodyPr/>
          <a:lstStyle/>
          <a:p>
            <a:pPr eaLnBrk="1" hangingPunct="1">
              <a:buFont typeface="Wingdings" panose="05000000000000000000" pitchFamily="2" charset="2"/>
              <a:buNone/>
            </a:pPr>
            <a:r>
              <a:rPr lang="en-US" altLang="zh-CN" sz="2200" dirty="0"/>
              <a:t>[</a:t>
            </a:r>
            <a:r>
              <a:rPr lang="zh-CN" altLang="en-US" sz="2200" dirty="0"/>
              <a:t>例</a:t>
            </a:r>
            <a:r>
              <a:rPr lang="en-US" altLang="zh-CN" sz="2200" dirty="0"/>
              <a:t>5.11]</a:t>
            </a:r>
            <a:r>
              <a:rPr lang="zh-CN" altLang="en-US" sz="2200" dirty="0"/>
              <a:t>建立教师表</a:t>
            </a:r>
            <a:r>
              <a:rPr lang="en-US" altLang="zh-CN" sz="2200" dirty="0"/>
              <a:t>TEACHER</a:t>
            </a:r>
            <a:r>
              <a:rPr lang="zh-CN" altLang="en-US" sz="2200" dirty="0"/>
              <a:t>，要求每个教师的应发工资（每月）不低于</a:t>
            </a:r>
            <a:r>
              <a:rPr lang="en-US" altLang="zh-CN" sz="2200" dirty="0"/>
              <a:t>3000</a:t>
            </a:r>
            <a:r>
              <a:rPr lang="zh-CN" altLang="en-US" sz="2200" dirty="0"/>
              <a:t>元。应发工资是工资列</a:t>
            </a:r>
            <a:r>
              <a:rPr lang="en-US" altLang="zh-CN" sz="2200" dirty="0"/>
              <a:t>Sal</a:t>
            </a:r>
            <a:r>
              <a:rPr lang="zh-CN" altLang="en-US" sz="2200" dirty="0"/>
              <a:t>与扣除项</a:t>
            </a:r>
            <a:r>
              <a:rPr lang="en-US" altLang="zh-CN" sz="2200" dirty="0"/>
              <a:t>Deduct</a:t>
            </a:r>
            <a:r>
              <a:rPr lang="zh-CN" altLang="en-US" sz="2200" dirty="0"/>
              <a:t>之和。</a:t>
            </a:r>
            <a:endParaRPr lang="en-US" altLang="zh-CN" sz="2200" dirty="0"/>
          </a:p>
          <a:p>
            <a:pPr eaLnBrk="1" hangingPunct="1">
              <a:buFont typeface="Wingdings" panose="05000000000000000000" pitchFamily="2" charset="2"/>
              <a:buNone/>
            </a:pPr>
            <a:endParaRPr lang="zh-CN" altLang="en-US" sz="2200" dirty="0"/>
          </a:p>
          <a:p>
            <a:pPr eaLnBrk="1" hangingPunct="1">
              <a:buFont typeface="Wingdings" panose="05000000000000000000" pitchFamily="2" charset="2"/>
              <a:buNone/>
            </a:pPr>
            <a:r>
              <a:rPr lang="en-US" altLang="zh-CN" sz="2200" dirty="0"/>
              <a:t>CREATE TABLE TEACHER</a:t>
            </a:r>
            <a:endParaRPr lang="en-US" altLang="zh-CN" sz="2200" dirty="0"/>
          </a:p>
          <a:p>
            <a:pPr eaLnBrk="1" hangingPunct="1">
              <a:buFont typeface="Wingdings" panose="05000000000000000000" pitchFamily="2" charset="2"/>
              <a:buNone/>
            </a:pPr>
            <a:r>
              <a:rPr lang="en-US" altLang="zh-CN" sz="2200" dirty="0"/>
              <a:t>  ( Eno CHAR(8)  PRIMARY KEY,      </a:t>
            </a:r>
            <a:r>
              <a:rPr lang="en-US" altLang="zh-CN" sz="1800" dirty="0"/>
              <a:t>/*</a:t>
            </a:r>
            <a:r>
              <a:rPr lang="zh-CN" altLang="en-US" sz="1800" dirty="0"/>
              <a:t>在列级定义主码*</a:t>
            </a:r>
            <a:r>
              <a:rPr lang="en-US" altLang="zh-CN" sz="1800" dirty="0"/>
              <a:t>/</a:t>
            </a:r>
            <a:endParaRPr lang="en-US" altLang="zh-CN" sz="2200" dirty="0"/>
          </a:p>
          <a:p>
            <a:pPr eaLnBrk="1" hangingPunct="1">
              <a:buFont typeface="Wingdings" panose="05000000000000000000" pitchFamily="2" charset="2"/>
              <a:buNone/>
            </a:pPr>
            <a:r>
              <a:rPr lang="en-US" altLang="zh-CN" sz="2200" dirty="0"/>
              <a:t>    </a:t>
            </a:r>
            <a:r>
              <a:rPr lang="en-US" altLang="zh-CN" sz="2200" dirty="0" err="1"/>
              <a:t>Ename</a:t>
            </a:r>
            <a:r>
              <a:rPr lang="en-US" altLang="zh-CN" sz="2200" dirty="0"/>
              <a:t> VARCHAR(20),</a:t>
            </a:r>
            <a:endParaRPr lang="en-US" altLang="zh-CN" sz="2200" dirty="0"/>
          </a:p>
          <a:p>
            <a:pPr eaLnBrk="1" hangingPunct="1">
              <a:buFont typeface="Wingdings" panose="05000000000000000000" pitchFamily="2" charset="2"/>
              <a:buNone/>
            </a:pPr>
            <a:r>
              <a:rPr lang="en-US" altLang="zh-CN" sz="2200" dirty="0"/>
              <a:t>    Job CHAR(8),</a:t>
            </a:r>
            <a:endParaRPr lang="en-US" altLang="zh-CN" sz="2200" dirty="0"/>
          </a:p>
          <a:p>
            <a:pPr eaLnBrk="1" hangingPunct="1">
              <a:buFont typeface="Wingdings" panose="05000000000000000000" pitchFamily="2" charset="2"/>
              <a:buNone/>
            </a:pPr>
            <a:r>
              <a:rPr lang="en-US" altLang="zh-CN" sz="2200" dirty="0"/>
              <a:t>    Sal NUMERIC(7,2),                         </a:t>
            </a:r>
            <a:r>
              <a:rPr lang="en-US" altLang="zh-CN" sz="1800" dirty="0"/>
              <a:t>/*</a:t>
            </a:r>
            <a:r>
              <a:rPr lang="zh-CN" altLang="en-US" sz="1800" dirty="0"/>
              <a:t>每月工资*</a:t>
            </a:r>
            <a:r>
              <a:rPr lang="en-US" altLang="zh-CN" sz="1800" dirty="0"/>
              <a:t>/</a:t>
            </a:r>
            <a:endParaRPr lang="en-US" altLang="zh-CN" sz="1800" dirty="0"/>
          </a:p>
          <a:p>
            <a:pPr eaLnBrk="1" hangingPunct="1">
              <a:buFont typeface="Wingdings" panose="05000000000000000000" pitchFamily="2" charset="2"/>
              <a:buNone/>
            </a:pPr>
            <a:r>
              <a:rPr lang="en-US" altLang="zh-CN" sz="2200" dirty="0"/>
              <a:t>    Deduct NUMERIC(7,2),                  </a:t>
            </a:r>
            <a:r>
              <a:rPr lang="en-US" altLang="zh-CN" sz="1800" dirty="0"/>
              <a:t>/*</a:t>
            </a:r>
            <a:r>
              <a:rPr lang="zh-CN" altLang="en-US" sz="1800" dirty="0"/>
              <a:t>每月扣除项*</a:t>
            </a:r>
            <a:r>
              <a:rPr lang="en-US" altLang="zh-CN" sz="1800" dirty="0"/>
              <a:t>/</a:t>
            </a:r>
            <a:endParaRPr lang="en-US" altLang="zh-CN" sz="1800" dirty="0"/>
          </a:p>
          <a:p>
            <a:pPr eaLnBrk="1" hangingPunct="1">
              <a:buFont typeface="Wingdings" panose="05000000000000000000" pitchFamily="2" charset="2"/>
              <a:buNone/>
            </a:pPr>
            <a:r>
              <a:rPr lang="en-US" altLang="zh-CN" sz="2200" dirty="0"/>
              <a:t>    </a:t>
            </a:r>
            <a:r>
              <a:rPr lang="en-US" altLang="zh-CN" sz="2200" dirty="0" err="1"/>
              <a:t>Schoolno</a:t>
            </a:r>
            <a:r>
              <a:rPr lang="en-US" altLang="zh-CN" sz="2200" dirty="0"/>
              <a:t> CHAR(8),                       </a:t>
            </a:r>
            <a:r>
              <a:rPr lang="en-US" altLang="zh-CN" sz="1800" dirty="0"/>
              <a:t>/*</a:t>
            </a:r>
            <a:r>
              <a:rPr lang="zh-CN" altLang="en-US" sz="1800" dirty="0"/>
              <a:t>教师所在的学院编号*</a:t>
            </a:r>
            <a:r>
              <a:rPr lang="en-US" altLang="zh-CN" sz="1800" dirty="0"/>
              <a:t>/</a:t>
            </a:r>
            <a:endParaRPr lang="en-US" altLang="zh-CN" sz="1800" dirty="0"/>
          </a:p>
          <a:p>
            <a:pPr eaLnBrk="1" hangingPunct="1">
              <a:buFont typeface="Wingdings" panose="05000000000000000000" pitchFamily="2" charset="2"/>
              <a:buNone/>
            </a:pPr>
            <a:r>
              <a:rPr lang="en-US" altLang="zh-CN" sz="2200" dirty="0"/>
              <a:t>    </a:t>
            </a:r>
            <a:r>
              <a:rPr lang="en-US" altLang="zh-CN" sz="2000" dirty="0"/>
              <a:t>CONSTRAINT </a:t>
            </a:r>
            <a:r>
              <a:rPr lang="en-US" altLang="zh-CN" sz="2000" dirty="0" err="1"/>
              <a:t>TEACHERFKey</a:t>
            </a:r>
            <a:r>
              <a:rPr lang="en-US" altLang="zh-CN" sz="2000" dirty="0"/>
              <a:t> FOREIGN KEY (</a:t>
            </a:r>
            <a:r>
              <a:rPr lang="en-US" altLang="zh-CN" sz="2000" dirty="0" err="1"/>
              <a:t>Schoolno</a:t>
            </a:r>
            <a:r>
              <a:rPr lang="en-US" altLang="zh-CN" sz="2000" dirty="0"/>
              <a:t>) REFERENCES School(</a:t>
            </a:r>
            <a:r>
              <a:rPr lang="en-US" altLang="zh-CN" sz="2000" dirty="0" err="1"/>
              <a:t>Schoolno</a:t>
            </a:r>
            <a:r>
              <a:rPr lang="en-US" altLang="zh-CN" sz="2000" dirty="0"/>
              <a:t>),  </a:t>
            </a:r>
            <a:endParaRPr lang="en-US" altLang="zh-CN" sz="2000" dirty="0"/>
          </a:p>
          <a:p>
            <a:pPr eaLnBrk="1" hangingPunct="1">
              <a:buFont typeface="Wingdings" panose="05000000000000000000" pitchFamily="2" charset="2"/>
              <a:buNone/>
            </a:pPr>
            <a:r>
              <a:rPr lang="en-US" altLang="zh-CN" sz="1800" dirty="0"/>
              <a:t>                       				    /*</a:t>
            </a:r>
            <a:r>
              <a:rPr lang="zh-CN" altLang="en-US" sz="1800" dirty="0"/>
              <a:t>外码约束（命名为</a:t>
            </a:r>
            <a:r>
              <a:rPr lang="en-US" altLang="zh-CN" sz="1800" dirty="0" err="1"/>
              <a:t>TEACHERFKey</a:t>
            </a:r>
            <a:r>
              <a:rPr lang="zh-CN" altLang="en-US" sz="1800" dirty="0"/>
              <a:t>）*</a:t>
            </a:r>
            <a:r>
              <a:rPr lang="en-US" altLang="zh-CN" sz="1800" dirty="0"/>
              <a:t>/</a:t>
            </a:r>
            <a:endParaRPr lang="en-US" altLang="zh-CN" sz="1800" dirty="0"/>
          </a:p>
          <a:p>
            <a:pPr eaLnBrk="1" hangingPunct="1">
              <a:buFont typeface="Wingdings" panose="05000000000000000000" pitchFamily="2" charset="2"/>
              <a:buNone/>
            </a:pPr>
            <a:r>
              <a:rPr lang="en-US" altLang="zh-CN" sz="2200" dirty="0"/>
              <a:t>    CONSTRAINT C1 CHECK (Sal + Deduct &gt;= 3000)      </a:t>
            </a:r>
            <a:r>
              <a:rPr lang="en-US" altLang="zh-CN" sz="1800" dirty="0"/>
              <a:t>/*</a:t>
            </a:r>
            <a:r>
              <a:rPr lang="zh-CN" altLang="en-US" sz="1800" dirty="0"/>
              <a:t>应发工资的约束条件</a:t>
            </a:r>
            <a:r>
              <a:rPr lang="en-US" altLang="zh-CN" sz="1800" dirty="0"/>
              <a:t>C1*/</a:t>
            </a:r>
            <a:endParaRPr lang="en-US" altLang="zh-CN" sz="2200" dirty="0"/>
          </a:p>
          <a:p>
            <a:pPr eaLnBrk="1" hangingPunct="1">
              <a:buFont typeface="Wingdings" panose="05000000000000000000" pitchFamily="2" charset="2"/>
              <a:buNone/>
            </a:pPr>
            <a:r>
              <a:rPr lang="en-US" altLang="zh-CN" sz="2200" dirty="0"/>
              <a:t>  );</a:t>
            </a:r>
            <a:endParaRPr lang="en-US" altLang="zh-CN" sz="2200" dirty="0"/>
          </a:p>
          <a:p>
            <a:pPr eaLnBrk="1" hangingPunct="1">
              <a:buFont typeface="Wingdings" panose="05000000000000000000" pitchFamily="2" charset="2"/>
              <a:buNone/>
            </a:pPr>
            <a:endParaRPr lang="zh-CN" alt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2227" name="Rectangle 2"/>
          <p:cNvSpPr>
            <a:spLocks noGrp="1" noChangeArrowheads="1"/>
          </p:cNvSpPr>
          <p:nvPr>
            <p:ph type="title" idx="4294967295"/>
          </p:nvPr>
        </p:nvSpPr>
        <p:spPr/>
        <p:txBody>
          <a:bodyPr/>
          <a:lstStyle/>
          <a:p>
            <a:pPr eaLnBrk="1" hangingPunct="1"/>
            <a:r>
              <a:rPr lang="zh-CN" altLang="en-US" sz="3600">
                <a:solidFill>
                  <a:schemeClr val="accent2"/>
                </a:solidFill>
              </a:rPr>
              <a:t>完整性约束命名子句</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52228" name="Rectangle 3"/>
          <p:cNvSpPr>
            <a:spLocks noGrp="1" noChangeArrowheads="1"/>
          </p:cNvSpPr>
          <p:nvPr>
            <p:ph type="body" idx="4294967295"/>
          </p:nvPr>
        </p:nvSpPr>
        <p:spPr>
          <a:xfrm>
            <a:off x="1271464" y="1289707"/>
            <a:ext cx="10009112" cy="4854575"/>
          </a:xfrm>
        </p:spPr>
        <p:txBody>
          <a:bodyPr/>
          <a:lstStyle/>
          <a:p>
            <a:pPr eaLnBrk="1" hangingPunct="1">
              <a:lnSpc>
                <a:spcPct val="160000"/>
              </a:lnSpc>
              <a:buFont typeface="Wingdings" panose="05000000000000000000" pitchFamily="2" charset="2"/>
              <a:buNone/>
            </a:pPr>
            <a:r>
              <a:rPr lang="en-US" altLang="zh-CN" dirty="0"/>
              <a:t>2. </a:t>
            </a:r>
            <a:r>
              <a:rPr lang="zh-CN" altLang="en-US" dirty="0"/>
              <a:t>修改表中的完整性限制</a:t>
            </a:r>
            <a:endParaRPr lang="zh-CN" altLang="en-US" dirty="0"/>
          </a:p>
          <a:p>
            <a:pPr lvl="1" eaLnBrk="1" hangingPunct="1">
              <a:lnSpc>
                <a:spcPct val="150000"/>
              </a:lnSpc>
            </a:pPr>
            <a:r>
              <a:rPr lang="zh-CN" altLang="en-US" dirty="0"/>
              <a:t>使用</a:t>
            </a:r>
            <a:r>
              <a:rPr lang="en-US" altLang="zh-CN" dirty="0"/>
              <a:t>ALTER TABLE</a:t>
            </a:r>
            <a:r>
              <a:rPr lang="zh-CN" altLang="en-US" dirty="0"/>
              <a:t>语句修改表中的完整性约束</a:t>
            </a:r>
            <a:endParaRPr lang="en-US" altLang="zh-CN" dirty="0"/>
          </a:p>
          <a:p>
            <a:pPr lvl="1" eaLnBrk="1" hangingPunct="1">
              <a:lnSpc>
                <a:spcPct val="150000"/>
              </a:lnSpc>
            </a:pPr>
            <a:endParaRPr lang="en-US" altLang="zh-CN" sz="2600" dirty="0"/>
          </a:p>
          <a:p>
            <a:pPr eaLnBrk="1" hangingPunct="1">
              <a:lnSpc>
                <a:spcPct val="150000"/>
              </a:lnSpc>
              <a:buFont typeface="Wingdings" panose="05000000000000000000" pitchFamily="2" charset="2"/>
              <a:buNone/>
            </a:pPr>
            <a:r>
              <a:rPr lang="en-US" altLang="zh-CN" sz="2400" dirty="0"/>
              <a:t>[</a:t>
            </a:r>
            <a:r>
              <a:rPr lang="zh-CN" altLang="en-US" sz="2400" dirty="0"/>
              <a:t>例</a:t>
            </a:r>
            <a:r>
              <a:rPr lang="en-US" altLang="zh-CN" sz="2400" dirty="0"/>
              <a:t>5.12]</a:t>
            </a:r>
            <a:r>
              <a:rPr lang="zh-CN" altLang="en-US" sz="2400" dirty="0"/>
              <a:t>去掉例</a:t>
            </a:r>
            <a:r>
              <a:rPr lang="en-US" altLang="zh-CN" sz="2400" dirty="0"/>
              <a:t>5.10 Student</a:t>
            </a:r>
            <a:r>
              <a:rPr lang="zh-CN" altLang="en-US" sz="2400" dirty="0"/>
              <a:t>表中对出生日期的限制</a:t>
            </a:r>
            <a:endParaRPr lang="zh-CN" altLang="en-US" sz="2400" dirty="0"/>
          </a:p>
          <a:p>
            <a:pPr eaLnBrk="1" hangingPunct="1">
              <a:lnSpc>
                <a:spcPct val="150000"/>
              </a:lnSpc>
              <a:buFont typeface="Wingdings" panose="05000000000000000000" pitchFamily="2" charset="2"/>
              <a:buNone/>
            </a:pPr>
            <a:r>
              <a:rPr lang="en-US" altLang="zh-CN" sz="2400" dirty="0"/>
              <a:t>	ALTER TABLE Student </a:t>
            </a:r>
            <a:endParaRPr lang="en-US" altLang="zh-CN" sz="2400" dirty="0"/>
          </a:p>
          <a:p>
            <a:pPr eaLnBrk="1" hangingPunct="1">
              <a:lnSpc>
                <a:spcPct val="150000"/>
              </a:lnSpc>
              <a:buFont typeface="Wingdings" panose="05000000000000000000" pitchFamily="2" charset="2"/>
              <a:buNone/>
            </a:pPr>
            <a:r>
              <a:rPr lang="en-US" altLang="zh-CN" sz="2400" dirty="0"/>
              <a:t>     	DROP CONSTRAINT C3;</a:t>
            </a:r>
            <a:endParaRPr lang="en-US" altLang="zh-CN" sz="2400" dirty="0"/>
          </a:p>
          <a:p>
            <a:pPr lvl="1" eaLnBrk="1" hangingPunct="1">
              <a:lnSpc>
                <a:spcPct val="150000"/>
              </a:lnSpc>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sz="3600" dirty="0">
                <a:solidFill>
                  <a:schemeClr val="accent2"/>
                </a:solidFill>
              </a:rPr>
              <a:t>数据库完整性概述</a:t>
            </a:r>
            <a:r>
              <a:rPr lang="en-US" altLang="zh-CN" sz="3600" dirty="0">
                <a:solidFill>
                  <a:schemeClr val="accent2"/>
                </a:solidFill>
              </a:rPr>
              <a:t>（</a:t>
            </a:r>
            <a:r>
              <a:rPr lang="zh-CN" altLang="en-US" sz="3600" dirty="0">
                <a:solidFill>
                  <a:schemeClr val="accent2"/>
                </a:solidFill>
              </a:rPr>
              <a:t>续</a:t>
            </a:r>
            <a:r>
              <a:rPr lang="en-US" altLang="zh-CN" sz="3600" dirty="0">
                <a:solidFill>
                  <a:schemeClr val="accent2"/>
                </a:solidFill>
              </a:rPr>
              <a:t>）</a:t>
            </a:r>
            <a:endParaRPr lang="en-US" altLang="zh-CN" sz="3600" dirty="0">
              <a:solidFill>
                <a:schemeClr val="accent2"/>
              </a:solidFill>
            </a:endParaRPr>
          </a:p>
        </p:txBody>
      </p:sp>
      <p:sp>
        <p:nvSpPr>
          <p:cNvPr id="7171" name="Rectangle 3"/>
          <p:cNvSpPr>
            <a:spLocks noGrp="1" noChangeArrowheads="1"/>
          </p:cNvSpPr>
          <p:nvPr>
            <p:ph type="body" idx="4294967295"/>
          </p:nvPr>
        </p:nvSpPr>
        <p:spPr>
          <a:xfrm>
            <a:off x="602285" y="1098550"/>
            <a:ext cx="10972800" cy="4850730"/>
          </a:xfrm>
        </p:spPr>
        <p:txBody>
          <a:bodyPr/>
          <a:lstStyle/>
          <a:p>
            <a:pPr eaLnBrk="1" hangingPunct="1">
              <a:lnSpc>
                <a:spcPct val="150000"/>
              </a:lnSpc>
              <a:spcBef>
                <a:spcPct val="0"/>
              </a:spcBef>
            </a:pPr>
            <a:r>
              <a:rPr lang="zh-CN" altLang="en-US" dirty="0"/>
              <a:t>为维护数据库的完整性，关系数据库管理系统必须：</a:t>
            </a:r>
            <a:endParaRPr lang="zh-CN" altLang="en-US" dirty="0"/>
          </a:p>
          <a:p>
            <a:pPr lvl="1" eaLnBrk="1" hangingPunct="1">
              <a:lnSpc>
                <a:spcPct val="150000"/>
              </a:lnSpc>
              <a:spcBef>
                <a:spcPct val="0"/>
              </a:spcBef>
              <a:buFont typeface="Wingdings" panose="05000000000000000000" pitchFamily="2" charset="2"/>
              <a:buNone/>
            </a:pPr>
            <a:r>
              <a:rPr lang="en-US" altLang="zh-CN" dirty="0"/>
              <a:t>1.</a:t>
            </a:r>
            <a:r>
              <a:rPr lang="zh-CN" altLang="en-US" dirty="0"/>
              <a:t>提供定义完整性约束的机制</a:t>
            </a:r>
            <a:endParaRPr lang="en-US" altLang="zh-CN" dirty="0"/>
          </a:p>
          <a:p>
            <a:pPr lvl="2">
              <a:lnSpc>
                <a:spcPct val="150000"/>
              </a:lnSpc>
              <a:spcBef>
                <a:spcPct val="0"/>
              </a:spcBef>
              <a:buSzPct val="87000"/>
              <a:buFont typeface="Wingdings" panose="05000000000000000000" pitchFamily="2" charset="2"/>
              <a:buChar char="l"/>
            </a:pPr>
            <a:r>
              <a:rPr lang="zh-CN" altLang="en-US" sz="2200" dirty="0"/>
              <a:t>完整性约束也称为完整性规则，是数据库中的数据必须满足的语义约束</a:t>
            </a:r>
            <a:endParaRPr lang="zh-CN" altLang="en-US" sz="2200" dirty="0"/>
          </a:p>
          <a:p>
            <a:pPr lvl="2">
              <a:lnSpc>
                <a:spcPct val="150000"/>
              </a:lnSpc>
              <a:spcBef>
                <a:spcPct val="0"/>
              </a:spcBef>
              <a:buSzPct val="87000"/>
              <a:buFont typeface="Wingdings" panose="05000000000000000000" pitchFamily="2" charset="2"/>
              <a:buChar char="l"/>
            </a:pPr>
            <a:r>
              <a:rPr lang="en-US" altLang="zh-CN" sz="2200" dirty="0"/>
              <a:t>SQL</a:t>
            </a:r>
            <a:r>
              <a:rPr lang="zh-CN" altLang="en-US" sz="2200" dirty="0"/>
              <a:t>标准使用了一系列概念来描述完整性，包括关系模型的实体完整性、参照完整性和用户定义完整性</a:t>
            </a:r>
            <a:endParaRPr lang="zh-CN" altLang="en-US" sz="2200" dirty="0"/>
          </a:p>
          <a:p>
            <a:pPr lvl="2">
              <a:lnSpc>
                <a:spcPct val="150000"/>
              </a:lnSpc>
              <a:spcBef>
                <a:spcPct val="0"/>
              </a:spcBef>
              <a:buSzPct val="87000"/>
              <a:buFont typeface="Wingdings" panose="05000000000000000000" pitchFamily="2" charset="2"/>
              <a:buChar char="l"/>
            </a:pPr>
            <a:r>
              <a:rPr lang="zh-CN" altLang="en-US" sz="2200" dirty="0"/>
              <a:t>这些完整性约束一般由</a:t>
            </a:r>
            <a:r>
              <a:rPr lang="en-US" altLang="zh-CN" sz="2200" dirty="0"/>
              <a:t>SQL</a:t>
            </a:r>
            <a:r>
              <a:rPr lang="zh-CN" altLang="en-US" sz="2200" dirty="0"/>
              <a:t>的数据定义语言语句来实现 </a:t>
            </a:r>
            <a:endParaRPr lang="zh-CN" altLang="en-US" sz="2200" dirty="0"/>
          </a:p>
          <a:p>
            <a:pPr lvl="1" eaLnBrk="1" hangingPunct="1">
              <a:lnSpc>
                <a:spcPct val="250000"/>
              </a:lnSpc>
            </a:pPr>
            <a:endParaRPr lang="zh-CN" altLang="en-US" sz="2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3251" name="Rectangle 2"/>
          <p:cNvSpPr>
            <a:spLocks noGrp="1" noChangeArrowheads="1"/>
          </p:cNvSpPr>
          <p:nvPr>
            <p:ph type="title" idx="4294967295"/>
          </p:nvPr>
        </p:nvSpPr>
        <p:spPr/>
        <p:txBody>
          <a:bodyPr/>
          <a:lstStyle/>
          <a:p>
            <a:pPr eaLnBrk="1" hangingPunct="1"/>
            <a:r>
              <a:rPr lang="zh-CN" altLang="en-US" sz="3600">
                <a:solidFill>
                  <a:schemeClr val="accent2"/>
                </a:solidFill>
              </a:rPr>
              <a:t>完整性约束命名子句</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53252" name="Rectangle 3"/>
          <p:cNvSpPr>
            <a:spLocks noGrp="1" noChangeArrowheads="1"/>
          </p:cNvSpPr>
          <p:nvPr>
            <p:ph type="body" idx="4294967295"/>
          </p:nvPr>
        </p:nvSpPr>
        <p:spPr>
          <a:xfrm>
            <a:off x="1199456" y="1098550"/>
            <a:ext cx="10382944" cy="5689600"/>
          </a:xfrm>
        </p:spPr>
        <p:txBody>
          <a:bodyPr/>
          <a:lstStyle/>
          <a:p>
            <a:pPr eaLnBrk="1" hangingPunct="1">
              <a:lnSpc>
                <a:spcPct val="120000"/>
              </a:lnSpc>
              <a:buFont typeface="Wingdings" panose="05000000000000000000" pitchFamily="2" charset="2"/>
              <a:buNone/>
            </a:pPr>
            <a:r>
              <a:rPr lang="en-US" altLang="zh-CN" sz="2400" dirty="0"/>
              <a:t>[</a:t>
            </a:r>
            <a:r>
              <a:rPr lang="zh-CN" altLang="en-US" sz="2400" dirty="0"/>
              <a:t>例</a:t>
            </a:r>
            <a:r>
              <a:rPr lang="en-US" altLang="zh-CN" sz="2400" dirty="0"/>
              <a:t>5.13]</a:t>
            </a:r>
            <a:r>
              <a:rPr lang="zh-CN" altLang="en-US" sz="2400" dirty="0"/>
              <a:t> 修改表</a:t>
            </a:r>
            <a:r>
              <a:rPr lang="en-US" altLang="zh-CN" sz="2400" dirty="0"/>
              <a:t>Student</a:t>
            </a:r>
            <a:r>
              <a:rPr lang="zh-CN" altLang="en-US" sz="2400" dirty="0"/>
              <a:t>中的约束条件，要求学号改为在</a:t>
            </a:r>
            <a:r>
              <a:rPr lang="en-US" altLang="zh-CN" sz="2400" dirty="0"/>
              <a:t>900000</a:t>
            </a:r>
            <a:r>
              <a:rPr lang="zh-CN" altLang="en-US" sz="2400" dirty="0"/>
              <a:t>到</a:t>
            </a:r>
            <a:r>
              <a:rPr lang="en-US" altLang="zh-CN" sz="2400" dirty="0"/>
              <a:t>999999</a:t>
            </a:r>
            <a:r>
              <a:rPr lang="zh-CN" altLang="en-US" sz="2400" dirty="0"/>
              <a:t>之间，出生日期改为</a:t>
            </a:r>
            <a:r>
              <a:rPr lang="en-US" altLang="zh-CN" sz="2400" dirty="0"/>
              <a:t>1985</a:t>
            </a:r>
            <a:r>
              <a:rPr lang="zh-CN" altLang="en-US" sz="2400" dirty="0"/>
              <a:t>年之后。</a:t>
            </a:r>
            <a:endParaRPr lang="zh-CN" altLang="en-US" sz="2400" dirty="0"/>
          </a:p>
          <a:p>
            <a:pPr eaLnBrk="1" hangingPunct="1">
              <a:lnSpc>
                <a:spcPct val="120000"/>
              </a:lnSpc>
              <a:buFont typeface="Wingdings" panose="05000000000000000000" pitchFamily="2" charset="2"/>
              <a:buNone/>
            </a:pPr>
            <a:r>
              <a:rPr lang="zh-CN" altLang="en-US" sz="2400" dirty="0"/>
              <a:t>可以先删除原来的约束条件，再增加新的约束条件。</a:t>
            </a:r>
            <a:endParaRPr lang="zh-CN" altLang="en-US" sz="2400" dirty="0"/>
          </a:p>
          <a:p>
            <a:pPr eaLnBrk="1" hangingPunct="1">
              <a:lnSpc>
                <a:spcPct val="120000"/>
              </a:lnSpc>
              <a:spcBef>
                <a:spcPts val="0"/>
              </a:spcBef>
              <a:buFont typeface="Wingdings" panose="05000000000000000000" pitchFamily="2" charset="2"/>
              <a:buNone/>
            </a:pPr>
            <a:r>
              <a:rPr lang="en-US" altLang="zh-CN" sz="2000" dirty="0"/>
              <a:t>	</a:t>
            </a:r>
            <a:r>
              <a:rPr lang="en-US" altLang="zh-CN" sz="2200" dirty="0"/>
              <a:t>ALTER TABLE Student</a:t>
            </a:r>
            <a:endParaRPr lang="en-US" altLang="zh-CN" sz="2200" dirty="0"/>
          </a:p>
          <a:p>
            <a:pPr eaLnBrk="1" hangingPunct="1">
              <a:lnSpc>
                <a:spcPct val="120000"/>
              </a:lnSpc>
              <a:spcBef>
                <a:spcPts val="0"/>
              </a:spcBef>
              <a:buFont typeface="Wingdings" panose="05000000000000000000" pitchFamily="2" charset="2"/>
              <a:buNone/>
            </a:pPr>
            <a:r>
              <a:rPr lang="en-US" altLang="zh-CN" sz="2200" dirty="0"/>
              <a:t>     	DROP CONSTRAINT C1;</a:t>
            </a:r>
            <a:endParaRPr lang="en-US" altLang="zh-CN" sz="2200" dirty="0"/>
          </a:p>
          <a:p>
            <a:pPr eaLnBrk="1" hangingPunct="1">
              <a:lnSpc>
                <a:spcPct val="120000"/>
              </a:lnSpc>
              <a:spcBef>
                <a:spcPts val="0"/>
              </a:spcBef>
              <a:buFont typeface="Wingdings" panose="05000000000000000000" pitchFamily="2" charset="2"/>
              <a:buNone/>
            </a:pPr>
            <a:r>
              <a:rPr lang="en-US" altLang="zh-CN" sz="2200" dirty="0"/>
              <a:t>	ALTER TABLE Student</a:t>
            </a:r>
            <a:endParaRPr lang="en-US" altLang="zh-CN" sz="2200" dirty="0"/>
          </a:p>
          <a:p>
            <a:pPr eaLnBrk="1" hangingPunct="1">
              <a:lnSpc>
                <a:spcPct val="120000"/>
              </a:lnSpc>
              <a:spcBef>
                <a:spcPts val="0"/>
              </a:spcBef>
              <a:buFont typeface="Wingdings" panose="05000000000000000000" pitchFamily="2" charset="2"/>
              <a:buNone/>
            </a:pPr>
            <a:r>
              <a:rPr lang="en-US" altLang="zh-CN" sz="2200" dirty="0"/>
              <a:t>     	ADD CONSTRAINT C1 CHECK (</a:t>
            </a:r>
            <a:r>
              <a:rPr lang="en-US" altLang="zh-CN" sz="2200" dirty="0" err="1"/>
              <a:t>Sno</a:t>
            </a:r>
            <a:r>
              <a:rPr lang="en-US" altLang="zh-CN" sz="2200" dirty="0"/>
              <a:t> BETWEEN '900000' AND '999999’);</a:t>
            </a:r>
            <a:endParaRPr lang="en-US" altLang="zh-CN" sz="2200" dirty="0"/>
          </a:p>
          <a:p>
            <a:pPr eaLnBrk="1" hangingPunct="1">
              <a:lnSpc>
                <a:spcPct val="120000"/>
              </a:lnSpc>
              <a:spcBef>
                <a:spcPts val="0"/>
              </a:spcBef>
              <a:buFont typeface="Wingdings" panose="05000000000000000000" pitchFamily="2" charset="2"/>
              <a:buNone/>
            </a:pPr>
            <a:r>
              <a:rPr lang="en-US" altLang="zh-CN" sz="2200" dirty="0"/>
              <a:t>	ALTER TABLE Student</a:t>
            </a:r>
            <a:endParaRPr lang="en-US" altLang="zh-CN" sz="2200" dirty="0"/>
          </a:p>
          <a:p>
            <a:pPr eaLnBrk="1" hangingPunct="1">
              <a:lnSpc>
                <a:spcPct val="120000"/>
              </a:lnSpc>
              <a:spcBef>
                <a:spcPts val="0"/>
              </a:spcBef>
              <a:buFont typeface="Wingdings" panose="05000000000000000000" pitchFamily="2" charset="2"/>
              <a:buNone/>
            </a:pPr>
            <a:r>
              <a:rPr lang="en-US" altLang="zh-CN" sz="2200" dirty="0"/>
              <a:t>     	DROP CONSTRAINT C3;</a:t>
            </a:r>
            <a:endParaRPr lang="en-US" altLang="zh-CN" sz="2200" dirty="0"/>
          </a:p>
          <a:p>
            <a:pPr eaLnBrk="1" hangingPunct="1">
              <a:lnSpc>
                <a:spcPct val="120000"/>
              </a:lnSpc>
              <a:spcBef>
                <a:spcPts val="0"/>
              </a:spcBef>
              <a:buFont typeface="Wingdings" panose="05000000000000000000" pitchFamily="2" charset="2"/>
              <a:buNone/>
            </a:pPr>
            <a:r>
              <a:rPr lang="en-US" altLang="zh-CN" sz="2200" dirty="0"/>
              <a:t>	ALTER TABLE Student</a:t>
            </a:r>
            <a:endParaRPr lang="en-US" altLang="zh-CN" sz="2200" dirty="0"/>
          </a:p>
          <a:p>
            <a:pPr eaLnBrk="1" hangingPunct="1">
              <a:lnSpc>
                <a:spcPct val="120000"/>
              </a:lnSpc>
              <a:spcBef>
                <a:spcPts val="0"/>
              </a:spcBef>
              <a:buFont typeface="Wingdings" panose="05000000000000000000" pitchFamily="2" charset="2"/>
              <a:buNone/>
            </a:pPr>
            <a:r>
              <a:rPr lang="en-US" altLang="zh-CN" sz="2200" dirty="0"/>
              <a:t>     	ADD CONSTRAINT C3 CHECK (</a:t>
            </a:r>
            <a:r>
              <a:rPr lang="en-US" altLang="zh-CN" sz="2200" dirty="0" err="1"/>
              <a:t>Sbirthdate</a:t>
            </a:r>
            <a:r>
              <a:rPr lang="en-US" altLang="zh-CN" sz="2200" dirty="0"/>
              <a:t> &gt;’1985-1-1');</a:t>
            </a:r>
            <a:endParaRPr lang="en-US" altLang="zh-CN"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0419" name="Rectangle 2"/>
          <p:cNvSpPr>
            <a:spLocks noGrp="1" noChangeArrowheads="1"/>
          </p:cNvSpPr>
          <p:nvPr>
            <p:ph type="title" idx="4294967295"/>
          </p:nvPr>
        </p:nvSpPr>
        <p:spPr/>
        <p:txBody>
          <a:bodyPr/>
          <a:lstStyle/>
          <a:p>
            <a:pPr eaLnBrk="1" hangingPunct="1"/>
            <a:r>
              <a:rPr lang="zh-CN" altLang="en-US" sz="3600" dirty="0">
                <a:solidFill>
                  <a:schemeClr val="accent2"/>
                </a:solidFill>
              </a:rPr>
              <a:t>第</a:t>
            </a:r>
            <a:r>
              <a:rPr lang="en-US" altLang="zh-CN" sz="3600" dirty="0">
                <a:solidFill>
                  <a:schemeClr val="accent2"/>
                </a:solidFill>
              </a:rPr>
              <a:t>5</a:t>
            </a:r>
            <a:r>
              <a:rPr lang="zh-CN" altLang="en-US" sz="3600" dirty="0">
                <a:solidFill>
                  <a:schemeClr val="accent2"/>
                </a:solidFill>
              </a:rPr>
              <a:t>章</a:t>
            </a:r>
            <a:r>
              <a:rPr lang="zh-CN" altLang="zh-CN" sz="3600" dirty="0">
                <a:solidFill>
                  <a:schemeClr val="accent2"/>
                </a:solidFill>
              </a:rPr>
              <a:t> 数据库完整性</a:t>
            </a:r>
            <a:endParaRPr lang="zh-CN" altLang="zh-CN" sz="3600" dirty="0">
              <a:solidFill>
                <a:schemeClr val="accent2"/>
              </a:solidFill>
            </a:endParaRPr>
          </a:p>
        </p:txBody>
      </p:sp>
      <p:sp>
        <p:nvSpPr>
          <p:cNvPr id="60420" name="Rectangle 3"/>
          <p:cNvSpPr>
            <a:spLocks noGrp="1" noChangeArrowheads="1"/>
          </p:cNvSpPr>
          <p:nvPr>
            <p:ph type="body" idx="4294967295"/>
          </p:nvPr>
        </p:nvSpPr>
        <p:spPr>
          <a:xfrm>
            <a:off x="1518445" y="1075532"/>
            <a:ext cx="7859712" cy="5329237"/>
          </a:xfrm>
        </p:spPr>
        <p:txBody>
          <a:bodyPr/>
          <a:lstStyle/>
          <a:p>
            <a:pPr eaLnBrk="1" hangingPunct="1">
              <a:lnSpc>
                <a:spcPct val="130000"/>
              </a:lnSpc>
              <a:buFont typeface="Wingdings" panose="05000000000000000000"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anose="05000000000000000000" pitchFamily="2" charset="2"/>
              <a:buNone/>
            </a:pPr>
            <a:r>
              <a:rPr lang="en-US" altLang="zh-CN" dirty="0"/>
              <a:t>5.2 </a:t>
            </a:r>
            <a:r>
              <a:rPr lang="zh-CN" altLang="en-US" dirty="0"/>
              <a:t>实体完整性</a:t>
            </a:r>
            <a:endParaRPr lang="zh-CN" altLang="en-US" dirty="0"/>
          </a:p>
          <a:p>
            <a:pPr eaLnBrk="1" hangingPunct="1">
              <a:lnSpc>
                <a:spcPct val="130000"/>
              </a:lnSpc>
              <a:buFont typeface="Wingdings" panose="05000000000000000000" pitchFamily="2" charset="2"/>
              <a:buNone/>
            </a:pPr>
            <a:r>
              <a:rPr lang="en-US" altLang="zh-CN" dirty="0"/>
              <a:t>5.3 </a:t>
            </a:r>
            <a:r>
              <a:rPr lang="zh-CN" altLang="en-US" dirty="0"/>
              <a:t>参照完整性</a:t>
            </a:r>
            <a:endParaRPr lang="zh-CN" altLang="en-US" dirty="0"/>
          </a:p>
          <a:p>
            <a:pPr eaLnBrk="1" hangingPunct="1">
              <a:lnSpc>
                <a:spcPct val="130000"/>
              </a:lnSpc>
              <a:buFont typeface="Wingdings" panose="05000000000000000000" pitchFamily="2" charset="2"/>
              <a:buNone/>
            </a:pPr>
            <a:r>
              <a:rPr lang="en-US" altLang="zh-CN" dirty="0"/>
              <a:t>5.4 </a:t>
            </a:r>
            <a:r>
              <a:rPr lang="zh-CN" altLang="en-US" dirty="0"/>
              <a:t>用户定义的完整性</a:t>
            </a:r>
            <a:endParaRPr lang="zh-CN" altLang="en-US" dirty="0"/>
          </a:p>
          <a:p>
            <a:pPr eaLnBrk="1" hangingPunct="1">
              <a:lnSpc>
                <a:spcPct val="130000"/>
              </a:lnSpc>
              <a:buFont typeface="Wingdings" panose="05000000000000000000" pitchFamily="2" charset="2"/>
              <a:buNone/>
            </a:pPr>
            <a:r>
              <a:rPr lang="en-US" altLang="zh-CN" dirty="0"/>
              <a:t>5.5 </a:t>
            </a:r>
            <a:r>
              <a:rPr lang="zh-CN" altLang="en-US" dirty="0"/>
              <a:t>完整性约束命名子句</a:t>
            </a:r>
            <a:endParaRPr lang="zh-CN" altLang="en-US" dirty="0"/>
          </a:p>
          <a:p>
            <a:pPr eaLnBrk="1" hangingPunct="1">
              <a:lnSpc>
                <a:spcPct val="130000"/>
              </a:lnSpc>
              <a:buFont typeface="Wingdings" panose="05000000000000000000"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anose="05000000000000000000" pitchFamily="2" charset="2"/>
              <a:buNone/>
            </a:pPr>
            <a:r>
              <a:rPr lang="en-US" altLang="zh-CN" dirty="0">
                <a:solidFill>
                  <a:srgbClr val="0066FF"/>
                </a:solidFill>
              </a:rPr>
              <a:t>5.7 </a:t>
            </a:r>
            <a:r>
              <a:rPr lang="zh-CN" altLang="en-US" dirty="0">
                <a:solidFill>
                  <a:srgbClr val="0066FF"/>
                </a:solidFill>
              </a:rPr>
              <a:t>触发器</a:t>
            </a:r>
            <a:endParaRPr lang="en-US" altLang="zh-CN" dirty="0">
              <a:solidFill>
                <a:srgbClr val="0066FF"/>
              </a:solidFill>
            </a:endParaRPr>
          </a:p>
          <a:p>
            <a:pPr eaLnBrk="1" hangingPunct="1">
              <a:lnSpc>
                <a:spcPct val="130000"/>
              </a:lnSpc>
              <a:buFont typeface="Wingdings" panose="05000000000000000000" pitchFamily="2" charset="2"/>
              <a:buNone/>
            </a:pPr>
            <a:r>
              <a:rPr lang="zh-CN" altLang="en-US" dirty="0"/>
              <a:t>本章小结</a:t>
            </a:r>
            <a:endParaRPr lang="zh-CN" altLang="en-US" dirty="0"/>
          </a:p>
          <a:p>
            <a:pPr eaLnBrk="1" hangingPunct="1"/>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1443" name="Rectangle 2"/>
          <p:cNvSpPr>
            <a:spLocks noGrp="1" noChangeArrowheads="1"/>
          </p:cNvSpPr>
          <p:nvPr>
            <p:ph type="title" idx="4294967295"/>
          </p:nvPr>
        </p:nvSpPr>
        <p:spPr/>
        <p:txBody>
          <a:bodyPr/>
          <a:lstStyle/>
          <a:p>
            <a:pPr eaLnBrk="1" hangingPunct="1"/>
            <a:r>
              <a:rPr lang="zh-CN" altLang="zh-CN" sz="3600">
                <a:solidFill>
                  <a:schemeClr val="accent2"/>
                </a:solidFill>
              </a:rPr>
              <a:t>触发器</a:t>
            </a:r>
            <a:endParaRPr lang="zh-CN" altLang="zh-CN" sz="3600">
              <a:solidFill>
                <a:schemeClr val="accent2"/>
              </a:solidFill>
            </a:endParaRPr>
          </a:p>
        </p:txBody>
      </p:sp>
      <p:sp>
        <p:nvSpPr>
          <p:cNvPr id="61444" name="Rectangle 3"/>
          <p:cNvSpPr>
            <a:spLocks noGrp="1" noChangeArrowheads="1"/>
          </p:cNvSpPr>
          <p:nvPr>
            <p:ph type="body" idx="4294967295"/>
          </p:nvPr>
        </p:nvSpPr>
        <p:spPr>
          <a:xfrm>
            <a:off x="695400" y="1109282"/>
            <a:ext cx="10801200" cy="4652804"/>
          </a:xfrm>
        </p:spPr>
        <p:txBody>
          <a:bodyPr/>
          <a:lstStyle/>
          <a:p>
            <a:pPr eaLnBrk="1" hangingPunct="1">
              <a:lnSpc>
                <a:spcPct val="130000"/>
              </a:lnSpc>
            </a:pPr>
            <a:r>
              <a:rPr lang="zh-CN" altLang="en-US" dirty="0"/>
              <a:t>触发器（</a:t>
            </a:r>
            <a:r>
              <a:rPr lang="en-US" altLang="zh-CN" dirty="0"/>
              <a:t>trigger</a:t>
            </a:r>
            <a:r>
              <a:rPr lang="zh-CN" altLang="en-US" dirty="0"/>
              <a:t>）是用户定义在关系表上的一类由</a:t>
            </a:r>
            <a:r>
              <a:rPr lang="zh-CN" altLang="en-US" dirty="0">
                <a:solidFill>
                  <a:srgbClr val="FF00FF"/>
                </a:solidFill>
              </a:rPr>
              <a:t>事件驱动</a:t>
            </a:r>
            <a:r>
              <a:rPr lang="zh-CN" altLang="en-US" dirty="0"/>
              <a:t>的特殊过程</a:t>
            </a:r>
            <a:endParaRPr lang="zh-CN" altLang="en-US" dirty="0"/>
          </a:p>
          <a:p>
            <a:pPr lvl="1" eaLnBrk="1" hangingPunct="1">
              <a:lnSpc>
                <a:spcPct val="120000"/>
              </a:lnSpc>
            </a:pPr>
            <a:r>
              <a:rPr lang="zh-CN" altLang="en-US" dirty="0"/>
              <a:t>触发器可以实施更为复杂的检查和操作，具有更精细和更强大的数据控制能力 </a:t>
            </a:r>
            <a:endParaRPr lang="zh-CN" altLang="en-US" dirty="0"/>
          </a:p>
          <a:p>
            <a:pPr lvl="1" eaLnBrk="1" hangingPunct="1">
              <a:lnSpc>
                <a:spcPct val="120000"/>
              </a:lnSpc>
            </a:pPr>
            <a:r>
              <a:rPr lang="zh-CN" altLang="en-US" dirty="0"/>
              <a:t>触发器保存在数据库服务器中</a:t>
            </a:r>
            <a:endParaRPr lang="en-US" altLang="zh-CN" dirty="0"/>
          </a:p>
          <a:p>
            <a:pPr lvl="1" eaLnBrk="1" hangingPunct="1">
              <a:lnSpc>
                <a:spcPct val="120000"/>
              </a:lnSpc>
            </a:pPr>
            <a:r>
              <a:rPr lang="zh-CN" altLang="en-US" dirty="0"/>
              <a:t>任何用户对表的增、删、改操作均由服务器自动激活相应的触发器，</a:t>
            </a:r>
            <a:r>
              <a:rPr lang="zh-CN" altLang="zh-CN" dirty="0"/>
              <a:t>在</a:t>
            </a:r>
            <a:r>
              <a:rPr lang="zh-CN" altLang="en-US" dirty="0"/>
              <a:t>关系数据库管理系统</a:t>
            </a:r>
            <a:r>
              <a:rPr lang="zh-CN" altLang="zh-CN" dirty="0"/>
              <a:t>核心层进行集中的完整性控制</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2467" name="Rectangle 2"/>
          <p:cNvSpPr>
            <a:spLocks noGrp="1" noChangeArrowheads="1"/>
          </p:cNvSpPr>
          <p:nvPr>
            <p:ph type="title" idx="4294967295"/>
          </p:nvPr>
        </p:nvSpPr>
        <p:spPr/>
        <p:txBody>
          <a:bodyPr/>
          <a:lstStyle/>
          <a:p>
            <a:pPr eaLnBrk="1" hangingPunct="1"/>
            <a:r>
              <a:rPr lang="en-US" altLang="zh-CN" sz="3600">
                <a:solidFill>
                  <a:schemeClr val="accent2"/>
                </a:solidFill>
              </a:rPr>
              <a:t>5.7  </a:t>
            </a:r>
            <a:r>
              <a:rPr lang="zh-CN" altLang="en-US" sz="3600">
                <a:solidFill>
                  <a:schemeClr val="accent2"/>
                </a:solidFill>
              </a:rPr>
              <a:t>触发器</a:t>
            </a:r>
            <a:endParaRPr lang="zh-CN" altLang="en-US" sz="3600">
              <a:solidFill>
                <a:schemeClr val="accent2"/>
              </a:solidFill>
            </a:endParaRPr>
          </a:p>
        </p:txBody>
      </p:sp>
      <p:sp>
        <p:nvSpPr>
          <p:cNvPr id="60420" name="Rectangle 3"/>
          <p:cNvSpPr>
            <a:spLocks noGrp="1" noChangeArrowheads="1"/>
          </p:cNvSpPr>
          <p:nvPr>
            <p:ph type="body" idx="4294967295"/>
          </p:nvPr>
        </p:nvSpPr>
        <p:spPr>
          <a:xfrm>
            <a:off x="1343489" y="1098550"/>
            <a:ext cx="8229600" cy="4854575"/>
          </a:xfrm>
        </p:spPr>
        <p:txBody>
          <a:bodyPr/>
          <a:lstStyle/>
          <a:p>
            <a:pPr marL="0" indent="0" eaLnBrk="1" hangingPunct="1">
              <a:lnSpc>
                <a:spcPct val="190000"/>
              </a:lnSpc>
              <a:buNone/>
            </a:pPr>
            <a:r>
              <a:rPr lang="en-US" altLang="zh-CN" dirty="0">
                <a:solidFill>
                  <a:srgbClr val="00B050"/>
                </a:solidFill>
              </a:rPr>
              <a:t>5.7.1 </a:t>
            </a:r>
            <a:r>
              <a:rPr lang="zh-CN" altLang="en-US" dirty="0">
                <a:solidFill>
                  <a:srgbClr val="00B050"/>
                </a:solidFill>
              </a:rPr>
              <a:t>定义触发器 </a:t>
            </a:r>
            <a:endParaRPr lang="zh-CN" altLang="en-US" dirty="0">
              <a:solidFill>
                <a:srgbClr val="00B050"/>
              </a:solidFill>
            </a:endParaRPr>
          </a:p>
          <a:p>
            <a:pPr marL="0" indent="0" eaLnBrk="1" hangingPunct="1">
              <a:lnSpc>
                <a:spcPct val="190000"/>
              </a:lnSpc>
              <a:buNone/>
            </a:pPr>
            <a:r>
              <a:rPr lang="en-US" altLang="zh-CN" dirty="0"/>
              <a:t>5.7.2 </a:t>
            </a:r>
            <a:r>
              <a:rPr lang="zh-CN" altLang="en-US" dirty="0"/>
              <a:t>执行触发器 </a:t>
            </a:r>
            <a:endParaRPr lang="zh-CN" altLang="en-US" dirty="0"/>
          </a:p>
          <a:p>
            <a:pPr marL="0" indent="0" eaLnBrk="1" hangingPunct="1">
              <a:lnSpc>
                <a:spcPct val="190000"/>
              </a:lnSpc>
              <a:buNone/>
            </a:pPr>
            <a:r>
              <a:rPr lang="en-US" altLang="zh-CN" dirty="0"/>
              <a:t>5.7.3 </a:t>
            </a:r>
            <a:r>
              <a:rPr lang="zh-CN" altLang="en-US" dirty="0"/>
              <a:t>删除触发器 </a:t>
            </a:r>
            <a:endParaRPr lang="zh-CN" altLang="en-US" dirty="0"/>
          </a:p>
          <a:p>
            <a:pPr marL="0" indent="0" eaLnBrk="1" hangingPunct="1">
              <a:lnSpc>
                <a:spcPct val="190000"/>
              </a:lnSpc>
            </a:pPr>
            <a:endParaRPr lang="en-US" altLang="zh-CN" dirty="0">
              <a:solidFill>
                <a:srgbClr val="3333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3491" name="Rectangle 2"/>
          <p:cNvSpPr>
            <a:spLocks noGrp="1" noChangeArrowheads="1"/>
          </p:cNvSpPr>
          <p:nvPr>
            <p:ph type="title" idx="4294967295"/>
          </p:nvPr>
        </p:nvSpPr>
        <p:spPr/>
        <p:txBody>
          <a:bodyPr/>
          <a:lstStyle/>
          <a:p>
            <a:pPr eaLnBrk="1" hangingPunct="1"/>
            <a:r>
              <a:rPr lang="en-US" altLang="zh-CN" sz="3600">
                <a:solidFill>
                  <a:schemeClr val="accent2"/>
                </a:solidFill>
              </a:rPr>
              <a:t>5.7.1 </a:t>
            </a:r>
            <a:r>
              <a:rPr lang="zh-CN" altLang="en-US" sz="3600">
                <a:solidFill>
                  <a:schemeClr val="accent2"/>
                </a:solidFill>
              </a:rPr>
              <a:t>定义触发器</a:t>
            </a:r>
            <a:endParaRPr lang="zh-CN" altLang="en-US" sz="3600">
              <a:solidFill>
                <a:schemeClr val="accent2"/>
              </a:solidFill>
            </a:endParaRPr>
          </a:p>
        </p:txBody>
      </p:sp>
      <p:sp>
        <p:nvSpPr>
          <p:cNvPr id="63492" name="Rectangle 3"/>
          <p:cNvSpPr>
            <a:spLocks noGrp="1" noChangeArrowheads="1"/>
          </p:cNvSpPr>
          <p:nvPr>
            <p:ph type="body" idx="4294967295"/>
          </p:nvPr>
        </p:nvSpPr>
        <p:spPr>
          <a:xfrm>
            <a:off x="609600" y="1098551"/>
            <a:ext cx="11582400" cy="5066754"/>
          </a:xfrm>
        </p:spPr>
        <p:txBody>
          <a:bodyPr/>
          <a:lstStyle/>
          <a:p>
            <a:pPr eaLnBrk="1" hangingPunct="1">
              <a:lnSpc>
                <a:spcPct val="120000"/>
              </a:lnSpc>
            </a:pPr>
            <a:r>
              <a:rPr lang="zh-CN" altLang="en-US" sz="2600" dirty="0"/>
              <a:t>触发器：做事件</a:t>
            </a:r>
            <a:r>
              <a:rPr lang="en-US" altLang="zh-CN" sz="2600" dirty="0"/>
              <a:t>-</a:t>
            </a:r>
            <a:r>
              <a:rPr lang="zh-CN" altLang="en-US" sz="2600" dirty="0"/>
              <a:t>条件</a:t>
            </a:r>
            <a:r>
              <a:rPr lang="en-US" altLang="zh-CN" sz="2600" dirty="0"/>
              <a:t>-</a:t>
            </a:r>
            <a:r>
              <a:rPr lang="zh-CN" altLang="en-US" sz="2600" dirty="0"/>
              <a:t>动作规则（</a:t>
            </a:r>
            <a:r>
              <a:rPr lang="en-US" altLang="zh-CN" sz="2600" dirty="0"/>
              <a:t>event-condition-action rule, ECA rule</a:t>
            </a:r>
            <a:r>
              <a:rPr lang="zh-CN" altLang="en-US" sz="2600" dirty="0"/>
              <a:t>）</a:t>
            </a:r>
            <a:endParaRPr lang="en-US" altLang="zh-CN" sz="2600" dirty="0"/>
          </a:p>
          <a:p>
            <a:pPr lvl="1" eaLnBrk="1" hangingPunct="1">
              <a:lnSpc>
                <a:spcPct val="120000"/>
              </a:lnSpc>
            </a:pPr>
            <a:r>
              <a:rPr lang="zh-CN" altLang="en-US" sz="2200" dirty="0"/>
              <a:t>当特定的系统事件发生时，对规则的条件进行检查</a:t>
            </a:r>
            <a:endParaRPr lang="en-US" altLang="zh-CN" sz="2200" dirty="0"/>
          </a:p>
          <a:p>
            <a:pPr lvl="1" eaLnBrk="1" hangingPunct="1">
              <a:lnSpc>
                <a:spcPct val="120000"/>
              </a:lnSpc>
            </a:pPr>
            <a:r>
              <a:rPr lang="zh-CN" altLang="en-US" sz="2200" dirty="0"/>
              <a:t>如果条件成立则执行规则中的动作，否则不执行该动作</a:t>
            </a:r>
            <a:endParaRPr lang="en-US" altLang="zh-CN" sz="2200" dirty="0"/>
          </a:p>
          <a:p>
            <a:pPr lvl="1" eaLnBrk="1" hangingPunct="1">
              <a:lnSpc>
                <a:spcPct val="120000"/>
              </a:lnSpc>
            </a:pPr>
            <a:r>
              <a:rPr lang="zh-CN" altLang="en-US" sz="2200" dirty="0"/>
              <a:t>规则中的动作体可以很复杂，通常是一段</a:t>
            </a:r>
            <a:r>
              <a:rPr lang="en-US" altLang="zh-CN" sz="2200" dirty="0"/>
              <a:t>SQL</a:t>
            </a:r>
            <a:r>
              <a:rPr lang="zh-CN" altLang="en-US" sz="2200" dirty="0"/>
              <a:t>存储过程</a:t>
            </a:r>
            <a:endParaRPr lang="en-US" altLang="zh-CN" sz="2200" dirty="0"/>
          </a:p>
          <a:p>
            <a:pPr eaLnBrk="1" hangingPunct="1">
              <a:lnSpc>
                <a:spcPct val="140000"/>
              </a:lnSpc>
            </a:pPr>
            <a:r>
              <a:rPr lang="en-US" altLang="zh-CN" sz="2400" dirty="0"/>
              <a:t>CREATE TRIGGER</a:t>
            </a:r>
            <a:r>
              <a:rPr lang="zh-CN" altLang="en-US" sz="2400" dirty="0"/>
              <a:t>语法格式</a:t>
            </a:r>
            <a:endParaRPr lang="zh-CN" altLang="en-US" sz="2400" dirty="0"/>
          </a:p>
          <a:p>
            <a:pPr eaLnBrk="1" hangingPunct="1">
              <a:lnSpc>
                <a:spcPct val="140000"/>
              </a:lnSpc>
              <a:buFont typeface="Wingdings" panose="05000000000000000000" pitchFamily="2" charset="2"/>
              <a:buNone/>
            </a:pPr>
            <a:r>
              <a:rPr lang="zh-CN" altLang="en-US" sz="900" dirty="0"/>
              <a:t>	   </a:t>
            </a:r>
            <a:r>
              <a:rPr lang="en-US" altLang="zh-CN" sz="2000" dirty="0"/>
              <a:t>CREATE TRIGGER &lt;</a:t>
            </a:r>
            <a:r>
              <a:rPr lang="zh-CN" altLang="en-US" sz="2000" dirty="0"/>
              <a:t>触发器名</a:t>
            </a:r>
            <a:r>
              <a:rPr lang="en-US" altLang="zh-CN" sz="2000" dirty="0"/>
              <a:t>&gt;  </a:t>
            </a:r>
            <a:endParaRPr lang="en-US" altLang="zh-CN" sz="2000" dirty="0"/>
          </a:p>
          <a:p>
            <a:pPr eaLnBrk="1" hangingPunct="1">
              <a:lnSpc>
                <a:spcPct val="120000"/>
              </a:lnSpc>
              <a:buFont typeface="Wingdings" panose="05000000000000000000" pitchFamily="2" charset="2"/>
              <a:buNone/>
            </a:pPr>
            <a:r>
              <a:rPr lang="en-US" altLang="zh-CN" sz="2000" dirty="0"/>
              <a:t>       {BEFORE | AFTER} &lt;</a:t>
            </a:r>
            <a:r>
              <a:rPr lang="zh-CN" altLang="en-US" sz="2000" dirty="0"/>
              <a:t>触发事件</a:t>
            </a:r>
            <a:r>
              <a:rPr lang="en-US" altLang="zh-CN" sz="2000" dirty="0"/>
              <a:t>&gt; ON &lt;</a:t>
            </a:r>
            <a:r>
              <a:rPr lang="zh-CN" altLang="en-US" sz="2000" dirty="0"/>
              <a:t>表名</a:t>
            </a:r>
            <a:r>
              <a:rPr lang="en-US" altLang="zh-CN" sz="2000" dirty="0"/>
              <a:t>&gt;</a:t>
            </a:r>
            <a:endParaRPr lang="en-US" altLang="zh-CN" sz="2000" dirty="0"/>
          </a:p>
          <a:p>
            <a:pPr eaLnBrk="1" hangingPunct="1">
              <a:lnSpc>
                <a:spcPct val="120000"/>
              </a:lnSpc>
              <a:buFont typeface="Wingdings" panose="05000000000000000000" pitchFamily="2" charset="2"/>
              <a:buNone/>
            </a:pPr>
            <a:r>
              <a:rPr lang="en-US" altLang="zh-CN" sz="2000" dirty="0"/>
              <a:t>       REFERENCING NEW|OLD AS&lt;</a:t>
            </a:r>
            <a:r>
              <a:rPr lang="zh-CN" altLang="en-US" sz="2000" dirty="0"/>
              <a:t>变量</a:t>
            </a:r>
            <a:r>
              <a:rPr lang="en-US" altLang="zh-CN" sz="2000" dirty="0"/>
              <a:t>&gt;</a:t>
            </a:r>
            <a:endParaRPr lang="zh-CN" altLang="en-US" sz="2000" dirty="0"/>
          </a:p>
          <a:p>
            <a:pPr eaLnBrk="1" hangingPunct="1">
              <a:lnSpc>
                <a:spcPct val="120000"/>
              </a:lnSpc>
              <a:buFont typeface="Wingdings" panose="05000000000000000000" pitchFamily="2" charset="2"/>
              <a:buNone/>
            </a:pPr>
            <a:r>
              <a:rPr lang="en-US" altLang="zh-CN" sz="2000" dirty="0"/>
              <a:t>       FOR EACH  {ROW | STATEMENT}</a:t>
            </a:r>
            <a:endParaRPr lang="en-US" altLang="zh-CN" sz="2000" dirty="0"/>
          </a:p>
          <a:p>
            <a:pPr eaLnBrk="1" hangingPunct="1">
              <a:lnSpc>
                <a:spcPct val="120000"/>
              </a:lnSpc>
              <a:buFont typeface="Wingdings" panose="05000000000000000000" pitchFamily="2" charset="2"/>
              <a:buNone/>
            </a:pPr>
            <a:r>
              <a:rPr lang="en-US" altLang="zh-CN" sz="2000" dirty="0"/>
              <a:t>       [WHEN &lt;</a:t>
            </a:r>
            <a:r>
              <a:rPr lang="zh-CN" altLang="en-US" sz="2000" dirty="0"/>
              <a:t>触发条件</a:t>
            </a:r>
            <a:r>
              <a:rPr lang="en-US" altLang="zh-CN" sz="2000" dirty="0"/>
              <a:t>&gt;]&lt;</a:t>
            </a:r>
            <a:r>
              <a:rPr lang="zh-CN" altLang="en-US" sz="2000" dirty="0"/>
              <a:t>触发动作体</a:t>
            </a:r>
            <a:r>
              <a:rPr lang="en-US" altLang="zh-CN" sz="2000" dirty="0"/>
              <a:t>&gt;</a:t>
            </a:r>
            <a:endParaRPr lang="en-US" altLang="zh-CN"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r>
              <a:rPr lang="zh-CN" altLang="en-US" sz="3600">
                <a:solidFill>
                  <a:schemeClr val="accent2"/>
                </a:solidFill>
              </a:rPr>
              <a:t>定义触发器</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64515" name="Rectangle 3"/>
          <p:cNvSpPr>
            <a:spLocks noGrp="1" noChangeArrowheads="1"/>
          </p:cNvSpPr>
          <p:nvPr>
            <p:ph type="body" idx="4294967295"/>
          </p:nvPr>
        </p:nvSpPr>
        <p:spPr>
          <a:xfrm>
            <a:off x="839416" y="1340769"/>
            <a:ext cx="10972800" cy="5040560"/>
          </a:xfrm>
        </p:spPr>
        <p:txBody>
          <a:bodyPr/>
          <a:lstStyle/>
          <a:p>
            <a:r>
              <a:rPr lang="zh-CN" altLang="en-US" dirty="0"/>
              <a:t>定义触发器的语法说明</a:t>
            </a:r>
            <a:endParaRPr lang="en-US" altLang="zh-CN" dirty="0"/>
          </a:p>
          <a:p>
            <a:pPr lvl="1">
              <a:buFont typeface="Wingdings" panose="05000000000000000000" pitchFamily="2" charset="2"/>
              <a:buNone/>
            </a:pPr>
            <a:r>
              <a:rPr lang="zh-CN" altLang="en-US" dirty="0"/>
              <a:t>（</a:t>
            </a:r>
            <a:r>
              <a:rPr lang="en-US" altLang="zh-CN" dirty="0"/>
              <a:t>1</a:t>
            </a:r>
            <a:r>
              <a:rPr lang="zh-CN" altLang="en-US" dirty="0"/>
              <a:t>）创建触发器。表的</a:t>
            </a:r>
            <a:r>
              <a:rPr lang="zh-CN" altLang="en-US" dirty="0">
                <a:solidFill>
                  <a:srgbClr val="FF00FF"/>
                </a:solidFill>
              </a:rPr>
              <a:t>拥有者</a:t>
            </a:r>
            <a:r>
              <a:rPr lang="zh-CN" altLang="en-US" dirty="0"/>
              <a:t>才可以在表上创建触发器</a:t>
            </a:r>
            <a:endParaRPr lang="zh-CN" altLang="en-US" dirty="0"/>
          </a:p>
          <a:p>
            <a:pPr lvl="1">
              <a:buFont typeface="Wingdings" panose="05000000000000000000" pitchFamily="2" charset="2"/>
              <a:buNone/>
            </a:pPr>
            <a:r>
              <a:rPr lang="zh-CN" altLang="en-US" dirty="0"/>
              <a:t>（</a:t>
            </a:r>
            <a:r>
              <a:rPr lang="en-US" altLang="zh-CN" dirty="0"/>
              <a:t>2</a:t>
            </a:r>
            <a:r>
              <a:rPr lang="zh-CN" altLang="en-US" dirty="0"/>
              <a:t>）触发器名</a:t>
            </a:r>
            <a:endParaRPr lang="zh-CN" altLang="en-US" dirty="0"/>
          </a:p>
          <a:p>
            <a:pPr lvl="2">
              <a:buSzPct val="87000"/>
              <a:buFont typeface="Wingdings" panose="05000000000000000000" pitchFamily="2" charset="2"/>
              <a:buChar char="l"/>
            </a:pPr>
            <a:r>
              <a:rPr lang="zh-CN" altLang="en-US" sz="2200" dirty="0"/>
              <a:t>可以包含模式名，也可以不包含模式名</a:t>
            </a:r>
            <a:endParaRPr lang="zh-CN" altLang="en-US" sz="2200" dirty="0"/>
          </a:p>
          <a:p>
            <a:pPr lvl="2">
              <a:buSzPct val="87000"/>
              <a:buFont typeface="Wingdings" panose="05000000000000000000" pitchFamily="2" charset="2"/>
              <a:buChar char="l"/>
            </a:pPr>
            <a:r>
              <a:rPr lang="zh-CN" altLang="en-US" sz="2200" dirty="0"/>
              <a:t>同一模式下，触发器名必须是唯一的</a:t>
            </a:r>
            <a:endParaRPr lang="zh-CN" altLang="en-US" sz="2200" dirty="0"/>
          </a:p>
          <a:p>
            <a:pPr lvl="2">
              <a:buSzPct val="87000"/>
              <a:buFont typeface="Wingdings" panose="05000000000000000000" pitchFamily="2" charset="2"/>
              <a:buChar char="l"/>
            </a:pPr>
            <a:r>
              <a:rPr lang="zh-CN" altLang="en-US" sz="2200" dirty="0"/>
              <a:t>触发器名和表名必须在同一模式下</a:t>
            </a:r>
            <a:endParaRPr lang="zh-CN" altLang="en-US" sz="2200" dirty="0"/>
          </a:p>
          <a:p>
            <a:pPr lvl="1">
              <a:buFont typeface="Wingdings" panose="05000000000000000000" pitchFamily="2" charset="2"/>
              <a:buNone/>
            </a:pPr>
            <a:r>
              <a:rPr lang="zh-CN" altLang="en-US" dirty="0"/>
              <a:t>（</a:t>
            </a:r>
            <a:r>
              <a:rPr lang="en-US" altLang="zh-CN" dirty="0"/>
              <a:t>3</a:t>
            </a:r>
            <a:r>
              <a:rPr lang="zh-CN" altLang="en-US" dirty="0"/>
              <a:t>）表名</a:t>
            </a:r>
            <a:endParaRPr lang="zh-CN" altLang="en-US" dirty="0"/>
          </a:p>
          <a:p>
            <a:pPr lvl="2">
              <a:buSzPct val="87000"/>
              <a:buFont typeface="Wingdings" panose="05000000000000000000" pitchFamily="2" charset="2"/>
              <a:buChar char="l"/>
            </a:pPr>
            <a:r>
              <a:rPr lang="zh-CN" altLang="en-US" sz="2200" dirty="0"/>
              <a:t>触发器只能定义在基本表上，不能定义在视图上</a:t>
            </a:r>
            <a:endParaRPr lang="en-US" altLang="zh-CN" sz="2200" dirty="0"/>
          </a:p>
          <a:p>
            <a:pPr lvl="2">
              <a:buSzPct val="87000"/>
              <a:buFont typeface="Wingdings" panose="05000000000000000000" pitchFamily="2" charset="2"/>
              <a:buChar char="l"/>
            </a:pPr>
            <a:r>
              <a:rPr lang="zh-CN" altLang="en-US" sz="2200" dirty="0"/>
              <a:t>当基本表的数据发生变化时，将激活定义在该表上相应触发事件的触发器</a:t>
            </a:r>
            <a:endParaRPr lang="zh-CN" altLang="en-US" sz="2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r>
              <a:rPr lang="zh-CN" altLang="en-US" sz="3600">
                <a:solidFill>
                  <a:schemeClr val="accent2"/>
                </a:solidFill>
              </a:rPr>
              <a:t>定义触发器</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65539" name="Rectangle 3"/>
          <p:cNvSpPr>
            <a:spLocks noGrp="1" noChangeArrowheads="1"/>
          </p:cNvSpPr>
          <p:nvPr>
            <p:ph type="body" idx="4294967295"/>
          </p:nvPr>
        </p:nvSpPr>
        <p:spPr>
          <a:xfrm>
            <a:off x="407268" y="1123136"/>
            <a:ext cx="11165795" cy="4994746"/>
          </a:xfrm>
        </p:spPr>
        <p:txBody>
          <a:bodyPr/>
          <a:lstStyle/>
          <a:p>
            <a:pPr lvl="1">
              <a:lnSpc>
                <a:spcPct val="150000"/>
              </a:lnSpc>
              <a:buFont typeface="Wingdings" panose="05000000000000000000" pitchFamily="2" charset="2"/>
              <a:buNone/>
            </a:pPr>
            <a:r>
              <a:rPr lang="zh-CN" altLang="en-US" dirty="0"/>
              <a:t>（</a:t>
            </a:r>
            <a:r>
              <a:rPr lang="en-US" altLang="zh-CN" dirty="0"/>
              <a:t>4</a:t>
            </a:r>
            <a:r>
              <a:rPr lang="zh-CN" altLang="en-US" dirty="0"/>
              <a:t>）触发事件</a:t>
            </a:r>
            <a:endParaRPr lang="zh-CN" altLang="en-US" dirty="0"/>
          </a:p>
          <a:p>
            <a:pPr lvl="2">
              <a:lnSpc>
                <a:spcPct val="150000"/>
              </a:lnSpc>
              <a:buSzPct val="87000"/>
              <a:buFont typeface="Wingdings" panose="05000000000000000000" pitchFamily="2" charset="2"/>
              <a:buChar char="l"/>
            </a:pPr>
            <a:r>
              <a:rPr lang="zh-CN" altLang="en-US" sz="2200" dirty="0"/>
              <a:t>触发事件可以是</a:t>
            </a:r>
            <a:r>
              <a:rPr lang="en-US" altLang="zh-CN" sz="2200" dirty="0"/>
              <a:t>INSERT</a:t>
            </a:r>
            <a:r>
              <a:rPr lang="zh-CN" altLang="en-US" sz="2200" dirty="0"/>
              <a:t>、</a:t>
            </a:r>
            <a:r>
              <a:rPr lang="en-US" altLang="zh-CN" sz="2200" dirty="0"/>
              <a:t>DELETE</a:t>
            </a:r>
            <a:r>
              <a:rPr lang="zh-CN" altLang="en-US" sz="2200" dirty="0"/>
              <a:t>或</a:t>
            </a:r>
            <a:r>
              <a:rPr lang="en-US" altLang="zh-CN" sz="2200" dirty="0"/>
              <a:t>UPDATE</a:t>
            </a:r>
            <a:endParaRPr lang="en-US" altLang="zh-CN" sz="2200" dirty="0"/>
          </a:p>
          <a:p>
            <a:pPr lvl="2">
              <a:lnSpc>
                <a:spcPct val="150000"/>
              </a:lnSpc>
              <a:buSzPct val="87000"/>
              <a:buFont typeface="Arial" panose="020B0604020202020204" pitchFamily="34" charset="0"/>
              <a:buNone/>
            </a:pPr>
            <a:r>
              <a:rPr lang="zh-CN" altLang="en-US" sz="2200" dirty="0"/>
              <a:t>   也可以是这几个事件的组合</a:t>
            </a:r>
            <a:endParaRPr lang="zh-CN" altLang="en-US" sz="2200" dirty="0"/>
          </a:p>
          <a:p>
            <a:pPr lvl="2">
              <a:lnSpc>
                <a:spcPct val="150000"/>
              </a:lnSpc>
              <a:buSzPct val="87000"/>
              <a:buFont typeface="Wingdings" panose="05000000000000000000" pitchFamily="2" charset="2"/>
              <a:buChar char="l"/>
            </a:pPr>
            <a:r>
              <a:rPr lang="zh-CN" altLang="en-US" sz="2200" dirty="0"/>
              <a:t>还可以</a:t>
            </a:r>
            <a:r>
              <a:rPr lang="en-US" altLang="zh-CN" sz="2200" dirty="0"/>
              <a:t>UPDATE OF&lt;</a:t>
            </a:r>
            <a:r>
              <a:rPr lang="zh-CN" altLang="en-US" sz="2200" dirty="0"/>
              <a:t>触发列，</a:t>
            </a:r>
            <a:r>
              <a:rPr lang="en-US" altLang="zh-CN" sz="2200" dirty="0"/>
              <a:t>...&gt;</a:t>
            </a:r>
            <a:r>
              <a:rPr lang="zh-CN" altLang="en-US" sz="2200" dirty="0"/>
              <a:t>，即进一步指明修改哪些列时激活触发器</a:t>
            </a:r>
            <a:endParaRPr lang="en-US" altLang="en-US" sz="2200" dirty="0"/>
          </a:p>
          <a:p>
            <a:pPr lvl="2">
              <a:lnSpc>
                <a:spcPct val="150000"/>
              </a:lnSpc>
              <a:buSzPct val="87000"/>
              <a:buFont typeface="Wingdings" panose="05000000000000000000" pitchFamily="2" charset="2"/>
              <a:buChar char="l"/>
            </a:pPr>
            <a:r>
              <a:rPr lang="en-US" altLang="zh-CN" sz="2200" dirty="0"/>
              <a:t>AFTER/BEFORE</a:t>
            </a:r>
            <a:r>
              <a:rPr lang="zh-CN" altLang="en-US" sz="2200" dirty="0"/>
              <a:t>是触发的时机</a:t>
            </a:r>
            <a:endParaRPr lang="en-US" altLang="en-US" sz="2200" dirty="0"/>
          </a:p>
          <a:p>
            <a:pPr lvl="3">
              <a:lnSpc>
                <a:spcPct val="150000"/>
              </a:lnSpc>
              <a:buFont typeface="Wingdings" panose="05000000000000000000" pitchFamily="2" charset="2"/>
              <a:buChar char="Ø"/>
            </a:pPr>
            <a:r>
              <a:rPr lang="en-US" altLang="zh-CN" sz="2200" dirty="0"/>
              <a:t>AFTER</a:t>
            </a:r>
            <a:r>
              <a:rPr lang="zh-CN" altLang="en-US" sz="2200" dirty="0"/>
              <a:t>表示在触发事件的操作执行之后激活触发器</a:t>
            </a:r>
            <a:endParaRPr lang="en-US" altLang="zh-CN" sz="2200" dirty="0"/>
          </a:p>
          <a:p>
            <a:pPr lvl="3">
              <a:lnSpc>
                <a:spcPct val="150000"/>
              </a:lnSpc>
              <a:buFont typeface="Wingdings" panose="05000000000000000000" pitchFamily="2" charset="2"/>
              <a:buChar char="Ø"/>
            </a:pPr>
            <a:r>
              <a:rPr lang="en-US" altLang="zh-CN" sz="2200" dirty="0"/>
              <a:t>BEFORE</a:t>
            </a:r>
            <a:r>
              <a:rPr lang="zh-CN" altLang="en-US" sz="2200" dirty="0"/>
              <a:t>表示在触发事件的操作执行之前激活触发器</a:t>
            </a:r>
            <a:endParaRPr lang="zh-CN" altLang="en-US"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551815" y="-28575"/>
            <a:ext cx="10972800" cy="1127125"/>
          </a:xfrm>
        </p:spPr>
        <p:txBody>
          <a:bodyPr/>
          <a:lstStyle/>
          <a:p>
            <a:r>
              <a:rPr lang="zh-CN" altLang="en-US" sz="3600">
                <a:solidFill>
                  <a:schemeClr val="accent2"/>
                </a:solidFill>
              </a:rPr>
              <a:t>定义触发器</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63491" name="Rectangle 3"/>
          <p:cNvSpPr>
            <a:spLocks noGrp="1" noChangeArrowheads="1"/>
          </p:cNvSpPr>
          <p:nvPr>
            <p:ph type="body" idx="4294967295"/>
          </p:nvPr>
        </p:nvSpPr>
        <p:spPr>
          <a:xfrm>
            <a:off x="407368" y="1098550"/>
            <a:ext cx="11593288" cy="5138762"/>
          </a:xfrm>
        </p:spPr>
        <p:txBody>
          <a:bodyPr/>
          <a:lstStyle/>
          <a:p>
            <a:pPr lvl="1">
              <a:lnSpc>
                <a:spcPct val="150000"/>
              </a:lnSpc>
              <a:spcBef>
                <a:spcPct val="0"/>
              </a:spcBef>
              <a:buFont typeface="Wingdings" panose="05000000000000000000" pitchFamily="2" charset="2"/>
              <a:buNone/>
            </a:pPr>
            <a:r>
              <a:rPr lang="zh-CN" altLang="en-US" dirty="0"/>
              <a:t>（</a:t>
            </a:r>
            <a:r>
              <a:rPr lang="en-US" altLang="zh-CN" dirty="0"/>
              <a:t>5</a:t>
            </a:r>
            <a:r>
              <a:rPr lang="zh-CN" altLang="en-US" dirty="0"/>
              <a:t>）触发器类型</a:t>
            </a:r>
            <a:endParaRPr lang="zh-CN" altLang="en-US" dirty="0"/>
          </a:p>
          <a:p>
            <a:pPr lvl="2">
              <a:lnSpc>
                <a:spcPct val="150000"/>
              </a:lnSpc>
              <a:spcBef>
                <a:spcPct val="0"/>
              </a:spcBef>
              <a:buFont typeface="Wingdings" panose="05000000000000000000" pitchFamily="2" charset="2"/>
              <a:buChar char="Ø"/>
            </a:pPr>
            <a:r>
              <a:rPr lang="zh-CN" altLang="en-US" sz="2200" dirty="0"/>
              <a:t>行级触发器（</a:t>
            </a:r>
            <a:r>
              <a:rPr lang="en-US" altLang="zh-CN" sz="2200" dirty="0"/>
              <a:t>FOR EACH ROW</a:t>
            </a:r>
            <a:r>
              <a:rPr lang="zh-CN" altLang="en-US" sz="2200" dirty="0"/>
              <a:t>）</a:t>
            </a:r>
            <a:endParaRPr lang="zh-CN" altLang="en-US" sz="2200" dirty="0"/>
          </a:p>
          <a:p>
            <a:pPr lvl="2">
              <a:lnSpc>
                <a:spcPct val="150000"/>
              </a:lnSpc>
              <a:spcBef>
                <a:spcPct val="0"/>
              </a:spcBef>
              <a:buFont typeface="Wingdings" panose="05000000000000000000" pitchFamily="2" charset="2"/>
              <a:buChar char="Ø"/>
            </a:pPr>
            <a:r>
              <a:rPr lang="zh-CN" altLang="en-US" sz="2200" dirty="0"/>
              <a:t>语句级触发器（</a:t>
            </a:r>
            <a:r>
              <a:rPr lang="en-US" altLang="zh-CN" sz="2200" dirty="0"/>
              <a:t>FOR EACH STATEMENT</a:t>
            </a:r>
            <a:r>
              <a:rPr lang="zh-CN" altLang="en-US" sz="2200" dirty="0"/>
              <a:t>）</a:t>
            </a:r>
            <a:endParaRPr lang="en-US" altLang="zh-CN" sz="2200" dirty="0"/>
          </a:p>
          <a:p>
            <a:pPr lvl="2">
              <a:lnSpc>
                <a:spcPct val="150000"/>
              </a:lnSpc>
              <a:spcBef>
                <a:spcPct val="0"/>
              </a:spcBef>
              <a:buFont typeface="Arial" panose="020B0604020202020204" pitchFamily="34" charset="0"/>
              <a:buNone/>
            </a:pPr>
            <a:r>
              <a:rPr lang="en-US" altLang="zh-CN" sz="1800" dirty="0"/>
              <a:t> </a:t>
            </a:r>
            <a:endParaRPr lang="en-US" altLang="zh-CN" sz="1800" dirty="0"/>
          </a:p>
          <a:p>
            <a:pPr lvl="2">
              <a:lnSpc>
                <a:spcPct val="150000"/>
              </a:lnSpc>
              <a:spcBef>
                <a:spcPct val="0"/>
              </a:spcBef>
              <a:buFont typeface="Wingdings" panose="05000000000000000000" pitchFamily="2" charset="2"/>
              <a:buChar char="l"/>
            </a:pPr>
            <a:r>
              <a:rPr lang="zh-CN" altLang="en-US" sz="2200" dirty="0"/>
              <a:t>如果是</a:t>
            </a:r>
            <a:r>
              <a:rPr lang="zh-CN" altLang="en-US" sz="2200" dirty="0">
                <a:solidFill>
                  <a:srgbClr val="FF00FF"/>
                </a:solidFill>
              </a:rPr>
              <a:t>语句</a:t>
            </a:r>
            <a:r>
              <a:rPr lang="zh-CN" altLang="en-US" sz="2200" dirty="0"/>
              <a:t>级触发器，执行完</a:t>
            </a:r>
            <a:r>
              <a:rPr lang="en-US" altLang="zh-CN" sz="2200" dirty="0"/>
              <a:t>UPDATE</a:t>
            </a:r>
            <a:r>
              <a:rPr lang="zh-CN" altLang="en-US" sz="2200" dirty="0"/>
              <a:t>语句后触发动作体将执行一次</a:t>
            </a:r>
            <a:endParaRPr lang="zh-CN" altLang="en-US" sz="2200" dirty="0"/>
          </a:p>
          <a:p>
            <a:pPr lvl="2">
              <a:lnSpc>
                <a:spcPct val="150000"/>
              </a:lnSpc>
              <a:spcBef>
                <a:spcPct val="0"/>
              </a:spcBef>
              <a:buSzPct val="87000"/>
              <a:buFont typeface="Wingdings" panose="05000000000000000000" pitchFamily="2" charset="2"/>
              <a:buChar char="l"/>
            </a:pPr>
            <a:r>
              <a:rPr lang="zh-CN" altLang="en-US" sz="2200" dirty="0"/>
              <a:t>如果是</a:t>
            </a:r>
            <a:r>
              <a:rPr lang="zh-CN" altLang="en-US" sz="2200" dirty="0">
                <a:solidFill>
                  <a:srgbClr val="FF00FF"/>
                </a:solidFill>
              </a:rPr>
              <a:t>行级</a:t>
            </a:r>
            <a:r>
              <a:rPr lang="zh-CN" altLang="en-US" sz="2200" dirty="0"/>
              <a:t>触发器，</a:t>
            </a:r>
            <a:r>
              <a:rPr lang="en-US" altLang="zh-CN" sz="2200" dirty="0"/>
              <a:t>UPDATE </a:t>
            </a:r>
            <a:r>
              <a:rPr lang="zh-CN" altLang="zh-CN" sz="2200" dirty="0"/>
              <a:t>语句影响多少行，就触发多少次</a:t>
            </a:r>
            <a:endParaRPr lang="en-US" altLang="zh-CN" sz="2200" dirty="0"/>
          </a:p>
          <a:p>
            <a:pPr lvl="1">
              <a:lnSpc>
                <a:spcPct val="150000"/>
              </a:lnSpc>
              <a:spcBef>
                <a:spcPct val="0"/>
              </a:spcBef>
              <a:buNone/>
            </a:pPr>
            <a:r>
              <a:rPr lang="zh-CN" altLang="en-US" dirty="0"/>
              <a:t>（</a:t>
            </a:r>
            <a:r>
              <a:rPr lang="en-US" altLang="zh-CN" dirty="0"/>
              <a:t>6</a:t>
            </a:r>
            <a:r>
              <a:rPr lang="zh-CN" altLang="en-US" dirty="0"/>
              <a:t>）触发条件</a:t>
            </a:r>
            <a:endParaRPr lang="zh-CN" altLang="en-US" dirty="0"/>
          </a:p>
          <a:p>
            <a:pPr lvl="2">
              <a:lnSpc>
                <a:spcPct val="120000"/>
              </a:lnSpc>
              <a:buSzPct val="87000"/>
              <a:buFont typeface="Wingdings" panose="05000000000000000000" pitchFamily="2" charset="2"/>
              <a:buChar char="l"/>
            </a:pPr>
            <a:r>
              <a:rPr lang="zh-CN" altLang="en-US" sz="2200" dirty="0"/>
              <a:t>触发器被激活时，只有当触发条件为真时触发动作体才执行;否则触发动作体不执行</a:t>
            </a:r>
            <a:endParaRPr lang="zh-CN" altLang="en-US" sz="2200" dirty="0"/>
          </a:p>
          <a:p>
            <a:pPr lvl="2">
              <a:lnSpc>
                <a:spcPct val="120000"/>
              </a:lnSpc>
              <a:buSzPct val="87000"/>
              <a:buFont typeface="Wingdings" panose="05000000000000000000" pitchFamily="2" charset="2"/>
              <a:buChar char="l"/>
            </a:pPr>
            <a:r>
              <a:rPr lang="zh-CN" altLang="en-US" sz="2200" dirty="0"/>
              <a:t>如果省略</a:t>
            </a:r>
            <a:r>
              <a:rPr lang="en-US" altLang="zh-CN" sz="2200" dirty="0"/>
              <a:t>WHEN</a:t>
            </a:r>
            <a:r>
              <a:rPr lang="zh-CN" altLang="en-US" sz="2200" dirty="0"/>
              <a:t>触发条件，则触发动作体在触发器激活后立即执行</a:t>
            </a:r>
            <a:endParaRPr lang="zh-CN" altLang="en-US" sz="2200" dirty="0"/>
          </a:p>
          <a:p>
            <a:pPr lvl="2">
              <a:lnSpc>
                <a:spcPct val="150000"/>
              </a:lnSpc>
              <a:spcBef>
                <a:spcPct val="0"/>
              </a:spcBef>
              <a:buSzPct val="87000"/>
              <a:buFont typeface="Wingdings" panose="05000000000000000000" pitchFamily="2" charset="2"/>
              <a:buChar char="l"/>
            </a:pPr>
            <a:endParaRPr lang="en-US" altLang="zh-CN" sz="2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1981200" y="-28575"/>
            <a:ext cx="8229600" cy="936625"/>
          </a:xfrm>
        </p:spPr>
        <p:txBody>
          <a:bodyPr/>
          <a:lstStyle/>
          <a:p>
            <a:r>
              <a:rPr lang="zh-CN" altLang="en-US" sz="3600">
                <a:solidFill>
                  <a:schemeClr val="accent2"/>
                </a:solidFill>
              </a:rPr>
              <a:t>定义触发器</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65539" name="Rectangle 3"/>
          <p:cNvSpPr>
            <a:spLocks noGrp="1" noChangeArrowheads="1"/>
          </p:cNvSpPr>
          <p:nvPr>
            <p:ph type="body" idx="4294967295"/>
          </p:nvPr>
        </p:nvSpPr>
        <p:spPr>
          <a:xfrm>
            <a:off x="587388" y="1196752"/>
            <a:ext cx="11017224" cy="4824536"/>
          </a:xfrm>
        </p:spPr>
        <p:txBody>
          <a:bodyPr/>
          <a:lstStyle/>
          <a:p>
            <a:pPr>
              <a:lnSpc>
                <a:spcPct val="150000"/>
              </a:lnSpc>
              <a:spcBef>
                <a:spcPts val="0"/>
              </a:spcBef>
              <a:buSzPct val="85000"/>
              <a:buFont typeface="Wingdings" panose="05000000000000000000" pitchFamily="2" charset="2"/>
              <a:buNone/>
            </a:pPr>
            <a:r>
              <a:rPr lang="zh-CN" altLang="en-US" sz="2400" dirty="0"/>
              <a:t>（</a:t>
            </a:r>
            <a:r>
              <a:rPr lang="en-US" altLang="zh-CN" sz="2400" dirty="0"/>
              <a:t>7</a:t>
            </a:r>
            <a:r>
              <a:rPr lang="zh-CN" altLang="en-US" sz="2400" dirty="0"/>
              <a:t>）触发动作体</a:t>
            </a:r>
            <a:endParaRPr lang="zh-CN" altLang="en-US" sz="2400" dirty="0"/>
          </a:p>
          <a:p>
            <a:pPr lvl="1">
              <a:lnSpc>
                <a:spcPct val="150000"/>
              </a:lnSpc>
              <a:spcBef>
                <a:spcPts val="0"/>
              </a:spcBef>
              <a:buSzPct val="87000"/>
              <a:buFont typeface="Wingdings" panose="05000000000000000000" pitchFamily="2" charset="2"/>
              <a:buChar char="l"/>
            </a:pPr>
            <a:r>
              <a:rPr lang="zh-CN" altLang="en-US" sz="2200" dirty="0"/>
              <a:t>触发动作体可以是一个匿名</a:t>
            </a:r>
            <a:r>
              <a:rPr lang="en-US" altLang="zh-CN" sz="2200" dirty="0"/>
              <a:t>PL/SQL</a:t>
            </a:r>
            <a:r>
              <a:rPr lang="zh-CN" altLang="en-US" sz="2200" dirty="0"/>
              <a:t>过程块</a:t>
            </a:r>
            <a:endParaRPr lang="zh-CN" altLang="en-US" sz="2200" dirty="0"/>
          </a:p>
          <a:p>
            <a:pPr lvl="1">
              <a:lnSpc>
                <a:spcPct val="150000"/>
              </a:lnSpc>
              <a:spcBef>
                <a:spcPts val="0"/>
              </a:spcBef>
              <a:buSzPct val="87000"/>
              <a:buFont typeface="Wingdings" panose="05000000000000000000" pitchFamily="2" charset="2"/>
              <a:buNone/>
            </a:pPr>
            <a:r>
              <a:rPr lang="zh-CN" altLang="en-US" sz="2200" dirty="0"/>
              <a:t>    也可以是对已创建存储过程的调用</a:t>
            </a:r>
            <a:endParaRPr lang="zh-CN" altLang="en-US" sz="2200" dirty="0"/>
          </a:p>
          <a:p>
            <a:pPr lvl="1">
              <a:lnSpc>
                <a:spcPct val="150000"/>
              </a:lnSpc>
              <a:spcBef>
                <a:spcPts val="0"/>
              </a:spcBef>
              <a:buSzPct val="87000"/>
              <a:buFont typeface="Wingdings" panose="05000000000000000000" pitchFamily="2" charset="2"/>
              <a:buChar char="l"/>
            </a:pPr>
            <a:r>
              <a:rPr lang="zh-CN" altLang="en-US" sz="2200" dirty="0"/>
              <a:t>如果是行级触发器，用户可以在过程体中使用</a:t>
            </a:r>
            <a:r>
              <a:rPr lang="en-US" altLang="zh-CN" sz="2200" dirty="0"/>
              <a:t>NEW</a:t>
            </a:r>
            <a:r>
              <a:rPr lang="zh-CN" altLang="en-US" sz="2200" dirty="0"/>
              <a:t>和</a:t>
            </a:r>
            <a:r>
              <a:rPr lang="en-US" altLang="zh-CN" sz="2200" dirty="0"/>
              <a:t>OLD</a:t>
            </a:r>
            <a:r>
              <a:rPr lang="zh-CN" altLang="en-US" sz="2200" dirty="0"/>
              <a:t>引用</a:t>
            </a:r>
            <a:r>
              <a:rPr lang="en-US" altLang="zh-CN" sz="2200" dirty="0"/>
              <a:t>UPDATE/INSERT</a:t>
            </a:r>
            <a:r>
              <a:rPr lang="zh-CN" altLang="en-US" sz="2200" dirty="0"/>
              <a:t>事件之后（前）的新（旧）值</a:t>
            </a:r>
            <a:endParaRPr lang="zh-CN" altLang="en-US" sz="2200" dirty="0"/>
          </a:p>
          <a:p>
            <a:pPr lvl="1">
              <a:lnSpc>
                <a:spcPct val="150000"/>
              </a:lnSpc>
              <a:spcBef>
                <a:spcPts val="0"/>
              </a:spcBef>
              <a:buSzPct val="87000"/>
              <a:buFont typeface="Wingdings" panose="05000000000000000000" pitchFamily="2" charset="2"/>
              <a:buChar char="l"/>
            </a:pPr>
            <a:r>
              <a:rPr lang="zh-CN" altLang="en-US" sz="2200" dirty="0"/>
              <a:t>如果是语句级触发器，不能在触发动作体中使用</a:t>
            </a:r>
            <a:r>
              <a:rPr lang="en-US" altLang="zh-CN" sz="2200" dirty="0"/>
              <a:t>NEW</a:t>
            </a:r>
            <a:r>
              <a:rPr lang="zh-CN" altLang="en-US" sz="2200" dirty="0"/>
              <a:t>或</a:t>
            </a:r>
            <a:r>
              <a:rPr lang="en-US" altLang="zh-CN" sz="2200" dirty="0"/>
              <a:t>OLD</a:t>
            </a:r>
            <a:r>
              <a:rPr lang="zh-CN" altLang="en-US" sz="2200" dirty="0"/>
              <a:t>进行引用</a:t>
            </a:r>
            <a:endParaRPr lang="zh-CN" altLang="en-US" sz="2200" dirty="0"/>
          </a:p>
          <a:p>
            <a:pPr lvl="1">
              <a:lnSpc>
                <a:spcPct val="150000"/>
              </a:lnSpc>
              <a:spcBef>
                <a:spcPts val="0"/>
              </a:spcBef>
              <a:buSzPct val="87000"/>
              <a:buFont typeface="Wingdings" panose="05000000000000000000" pitchFamily="2" charset="2"/>
              <a:buChar char="l"/>
            </a:pPr>
            <a:r>
              <a:rPr lang="zh-CN" altLang="en-US" sz="2200" dirty="0"/>
              <a:t>如果触发动作体执行失败，激活触发器的事件就会终止执行，触发器的目标表或触发器可能影响的其他对象不发生任何变化 </a:t>
            </a:r>
            <a:endParaRPr lang="zh-CN" altLang="en-US"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9635" name="Rectangle 2"/>
          <p:cNvSpPr>
            <a:spLocks noGrp="1" noChangeArrowheads="1"/>
          </p:cNvSpPr>
          <p:nvPr>
            <p:ph type="title" idx="4294967295"/>
          </p:nvPr>
        </p:nvSpPr>
        <p:spPr/>
        <p:txBody>
          <a:bodyPr/>
          <a:lstStyle/>
          <a:p>
            <a:pPr eaLnBrk="1" hangingPunct="1"/>
            <a:r>
              <a:rPr lang="zh-CN" altLang="en-US" sz="3600">
                <a:solidFill>
                  <a:schemeClr val="accent2"/>
                </a:solidFill>
              </a:rPr>
              <a:t>定义触发器</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69636" name="Rectangle 3"/>
          <p:cNvSpPr>
            <a:spLocks noGrp="1" noChangeArrowheads="1"/>
          </p:cNvSpPr>
          <p:nvPr>
            <p:ph type="body" idx="4294967295"/>
          </p:nvPr>
        </p:nvSpPr>
        <p:spPr>
          <a:xfrm>
            <a:off x="609600" y="836712"/>
            <a:ext cx="10972800" cy="5545039"/>
          </a:xfrm>
        </p:spPr>
        <p:txBody>
          <a:bodyPr/>
          <a:lstStyle/>
          <a:p>
            <a:pPr eaLnBrk="1" hangingPunct="1">
              <a:lnSpc>
                <a:spcPct val="120000"/>
              </a:lnSpc>
              <a:spcBef>
                <a:spcPct val="0"/>
              </a:spcBef>
              <a:buFont typeface="Wingdings" panose="05000000000000000000" pitchFamily="2" charset="2"/>
              <a:buNone/>
            </a:pPr>
            <a:r>
              <a:rPr lang="en-US" altLang="zh-CN" sz="2400" dirty="0"/>
              <a:t>[</a:t>
            </a:r>
            <a:r>
              <a:rPr lang="zh-CN" altLang="en-US" sz="2400" dirty="0"/>
              <a:t>例</a:t>
            </a:r>
            <a:r>
              <a:rPr lang="en-US" altLang="zh-CN" sz="2400" dirty="0"/>
              <a:t>5.18]</a:t>
            </a:r>
            <a:r>
              <a:rPr lang="zh-CN" altLang="en-US" sz="2400" dirty="0"/>
              <a:t> </a:t>
            </a:r>
            <a:r>
              <a:rPr lang="zh-CN" altLang="en-US" sz="2000" dirty="0"/>
              <a:t>当对表</a:t>
            </a:r>
            <a:r>
              <a:rPr lang="en-US" altLang="zh-CN" sz="2000" dirty="0"/>
              <a:t>SC</a:t>
            </a:r>
            <a:r>
              <a:rPr lang="zh-CN" altLang="en-US" sz="2000" dirty="0"/>
              <a:t>的</a:t>
            </a:r>
            <a:r>
              <a:rPr lang="en-US" altLang="zh-CN" sz="2000" dirty="0"/>
              <a:t>Grade</a:t>
            </a:r>
            <a:r>
              <a:rPr lang="zh-CN" altLang="en-US" sz="2000" dirty="0"/>
              <a:t>属性进行修改时，若分数增加了</a:t>
            </a:r>
            <a:r>
              <a:rPr lang="en-US" altLang="zh-CN" sz="2000" dirty="0"/>
              <a:t>10%</a:t>
            </a:r>
            <a:r>
              <a:rPr lang="zh-CN" altLang="en-US" sz="2000" dirty="0"/>
              <a:t>，则将此次操作记录到另一个表</a:t>
            </a:r>
            <a:r>
              <a:rPr lang="en-US" altLang="zh-CN" sz="2000" dirty="0"/>
              <a:t>SC_U</a:t>
            </a:r>
            <a:r>
              <a:rPr lang="zh-CN" altLang="en-US" sz="2000" dirty="0"/>
              <a:t>（</a:t>
            </a:r>
            <a:r>
              <a:rPr lang="en-US" altLang="zh-CN" sz="2000" dirty="0"/>
              <a:t>Sno CHAR(8)</a:t>
            </a:r>
            <a:r>
              <a:rPr lang="zh-CN" altLang="en-US" sz="2000" dirty="0"/>
              <a:t>、</a:t>
            </a:r>
            <a:r>
              <a:rPr lang="en-US" altLang="zh-CN" sz="2000" dirty="0" err="1"/>
              <a:t>Cno</a:t>
            </a:r>
            <a:r>
              <a:rPr lang="en-US" altLang="zh-CN" sz="2000" dirty="0"/>
              <a:t> CHAR(5)</a:t>
            </a:r>
            <a:r>
              <a:rPr lang="zh-CN" altLang="en-US" sz="2000" dirty="0"/>
              <a:t>、</a:t>
            </a:r>
            <a:r>
              <a:rPr lang="en-US" altLang="zh-CN" sz="2000" dirty="0" err="1"/>
              <a:t>Oldgrade</a:t>
            </a:r>
            <a:r>
              <a:rPr lang="en-US" altLang="zh-CN" sz="2000" dirty="0"/>
              <a:t> SMALLINT</a:t>
            </a:r>
            <a:r>
              <a:rPr lang="zh-CN" altLang="en-US" sz="2000" dirty="0"/>
              <a:t>、</a:t>
            </a:r>
            <a:r>
              <a:rPr lang="en-US" altLang="zh-CN" sz="2000" dirty="0" err="1"/>
              <a:t>Newgrade</a:t>
            </a:r>
            <a:r>
              <a:rPr lang="en-US" altLang="zh-CN" sz="2000" dirty="0"/>
              <a:t> SMALLINT </a:t>
            </a:r>
            <a:r>
              <a:rPr lang="zh-CN" altLang="en-US" sz="2000" dirty="0"/>
              <a:t>）中，其中</a:t>
            </a:r>
            <a:r>
              <a:rPr lang="en-US" altLang="zh-CN" sz="2000" dirty="0" err="1"/>
              <a:t>Oldgrade</a:t>
            </a:r>
            <a:r>
              <a:rPr lang="zh-CN" altLang="en-US" sz="2000" dirty="0"/>
              <a:t>是修改前的分数，</a:t>
            </a:r>
            <a:r>
              <a:rPr lang="en-US" altLang="zh-CN" sz="2000" dirty="0" err="1"/>
              <a:t>Newgrade</a:t>
            </a:r>
            <a:r>
              <a:rPr lang="zh-CN" altLang="en-US" sz="2000" dirty="0"/>
              <a:t>是修改后的分数</a:t>
            </a:r>
            <a:r>
              <a:rPr lang="en-US" altLang="zh-CN" sz="2000" dirty="0"/>
              <a:t>     </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CREATE TRIGGER SC_T		</a:t>
            </a:r>
            <a:r>
              <a:rPr lang="en-US" altLang="zh-CN" sz="1400" dirty="0"/>
              <a:t>/*SC_T</a:t>
            </a:r>
            <a:r>
              <a:rPr lang="zh-CN" altLang="en-US" sz="1400" dirty="0"/>
              <a:t>是触发器的名字*</a:t>
            </a:r>
            <a:r>
              <a:rPr lang="en-US" altLang="zh-CN" sz="1400" dirty="0"/>
              <a:t>/</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AFTER UPDATE ON SC    	             </a:t>
            </a:r>
            <a:r>
              <a:rPr lang="en-US" altLang="zh-CN" sz="1400" dirty="0"/>
              <a:t>/*UPDATE ON SC</a:t>
            </a:r>
            <a:r>
              <a:rPr lang="zh-CN" altLang="en-US" sz="1400" dirty="0"/>
              <a:t>是触发事件*</a:t>
            </a:r>
            <a:r>
              <a:rPr lang="en-US" altLang="zh-CN" sz="1400" dirty="0"/>
              <a:t>/</a:t>
            </a:r>
            <a:endParaRPr lang="en-US" altLang="zh-CN" sz="1400" dirty="0"/>
          </a:p>
          <a:p>
            <a:pPr eaLnBrk="1" hangingPunct="1">
              <a:lnSpc>
                <a:spcPct val="110000"/>
              </a:lnSpc>
              <a:spcBef>
                <a:spcPct val="0"/>
              </a:spcBef>
              <a:buFont typeface="Wingdings" panose="05000000000000000000" pitchFamily="2" charset="2"/>
              <a:buNone/>
            </a:pPr>
            <a:r>
              <a:rPr lang="en-US" altLang="zh-CN" sz="2000" dirty="0"/>
              <a:t>	                                                     </a:t>
            </a:r>
            <a:r>
              <a:rPr lang="en-US" altLang="zh-CN" sz="1400" dirty="0"/>
              <a:t>/* AFTER</a:t>
            </a:r>
            <a:r>
              <a:rPr lang="zh-CN" altLang="en-US" sz="1400" dirty="0"/>
              <a:t>是触发的时机，表示当对</a:t>
            </a:r>
            <a:r>
              <a:rPr lang="en-US" altLang="zh-CN" sz="1400" dirty="0"/>
              <a:t>SC</a:t>
            </a:r>
            <a:r>
              <a:rPr lang="zh-CN" altLang="en-US" sz="1400" dirty="0"/>
              <a:t>的</a:t>
            </a:r>
            <a:r>
              <a:rPr lang="en-US" altLang="zh-CN" sz="1400" dirty="0"/>
              <a:t>Grade</a:t>
            </a:r>
            <a:r>
              <a:rPr lang="zh-CN" altLang="en-US" sz="1400" dirty="0"/>
              <a:t>属性修改完后再触发下面的规则*</a:t>
            </a:r>
            <a:r>
              <a:rPr lang="en-US" altLang="zh-CN" sz="1400" dirty="0"/>
              <a:t>/</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REFERENCING </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OLD AS </a:t>
            </a:r>
            <a:r>
              <a:rPr lang="en-US" altLang="zh-CN" sz="2000" dirty="0" err="1"/>
              <a:t>OldTuple</a:t>
            </a:r>
            <a:r>
              <a:rPr lang="en-US" altLang="zh-CN" sz="2000" dirty="0"/>
              <a:t>,</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NEW AS </a:t>
            </a:r>
            <a:r>
              <a:rPr lang="en-US" altLang="zh-CN" sz="2000" dirty="0" err="1"/>
              <a:t>NewTuple</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FOR EACH ROW                          </a:t>
            </a:r>
            <a:r>
              <a:rPr lang="en-US" altLang="zh-CN" sz="1400" dirty="0"/>
              <a:t>/*</a:t>
            </a:r>
            <a:r>
              <a:rPr lang="zh-CN" altLang="en-US" sz="1400" dirty="0"/>
              <a:t>行级触发器，即每执行一次</a:t>
            </a:r>
            <a:r>
              <a:rPr lang="en-US" altLang="zh-CN" sz="1400" dirty="0"/>
              <a:t>Grade</a:t>
            </a:r>
            <a:r>
              <a:rPr lang="zh-CN" altLang="en-US" sz="1400" dirty="0"/>
              <a:t>的更新，下面的规则就执行一次*</a:t>
            </a:r>
            <a:r>
              <a:rPr lang="en-US" altLang="zh-CN" sz="1400" dirty="0"/>
              <a:t>/</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WHEN (</a:t>
            </a:r>
            <a:r>
              <a:rPr lang="en-US" altLang="zh-CN" sz="2000" dirty="0" err="1"/>
              <a:t>NewTuple.Grade</a:t>
            </a:r>
            <a:r>
              <a:rPr lang="en-US" altLang="zh-CN" sz="2000" dirty="0"/>
              <a:t> &gt;= 1.1 * </a:t>
            </a:r>
            <a:r>
              <a:rPr lang="en-US" altLang="zh-CN" sz="2000" dirty="0" err="1"/>
              <a:t>OldTuple.Grade</a:t>
            </a:r>
            <a:r>
              <a:rPr lang="en-US" altLang="zh-CN" sz="2000" dirty="0"/>
              <a:t>)   </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a:t>
            </a:r>
            <a:r>
              <a:rPr lang="en-US" altLang="zh-CN" sz="1400" dirty="0"/>
              <a:t>/*</a:t>
            </a:r>
            <a:r>
              <a:rPr lang="zh-CN" altLang="en-US" sz="1400" dirty="0"/>
              <a:t>触发条件，只有该条件为真时才执行下面的</a:t>
            </a:r>
            <a:r>
              <a:rPr lang="en-US" altLang="zh-CN" sz="1400" dirty="0"/>
              <a:t>insert</a:t>
            </a:r>
            <a:r>
              <a:rPr lang="zh-CN" altLang="en-US" sz="1400" dirty="0"/>
              <a:t>操作*</a:t>
            </a:r>
            <a:r>
              <a:rPr lang="en-US" altLang="zh-CN" sz="1400" dirty="0"/>
              <a:t>/</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BEGIN</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INSERT INTO SC_U (</a:t>
            </a:r>
            <a:r>
              <a:rPr lang="en-US" altLang="zh-CN" sz="2000" dirty="0" err="1"/>
              <a:t>Sno,Cno,OldGrade,NewGrade</a:t>
            </a:r>
            <a:r>
              <a:rPr lang="en-US" altLang="zh-CN" sz="2000" dirty="0"/>
              <a:t>)           </a:t>
            </a:r>
            <a:r>
              <a:rPr lang="en-US" altLang="zh-CN" sz="1400" dirty="0"/>
              <a:t>/*</a:t>
            </a:r>
            <a:r>
              <a:rPr lang="zh-CN" altLang="en-US" sz="1400" dirty="0"/>
              <a:t>触发动作体*</a:t>
            </a:r>
            <a:r>
              <a:rPr lang="en-US" altLang="zh-CN" sz="1400" dirty="0"/>
              <a:t>/</a:t>
            </a:r>
            <a:r>
              <a:rPr lang="en-US" altLang="zh-CN" sz="2000" dirty="0"/>
              <a:t>          </a:t>
            </a:r>
            <a:endParaRPr lang="en-US" altLang="zh-CN" sz="2000" dirty="0"/>
          </a:p>
          <a:p>
            <a:pPr eaLnBrk="1" hangingPunct="1">
              <a:lnSpc>
                <a:spcPct val="110000"/>
              </a:lnSpc>
              <a:spcBef>
                <a:spcPct val="0"/>
              </a:spcBef>
              <a:buFont typeface="Wingdings" panose="05000000000000000000" pitchFamily="2" charset="2"/>
              <a:buNone/>
            </a:pPr>
            <a:r>
              <a:rPr lang="en-US" altLang="zh-CN" sz="2000" dirty="0"/>
              <a:t>            </a:t>
            </a:r>
            <a:r>
              <a:rPr lang="en-US" altLang="zh-CN" sz="1900" dirty="0"/>
              <a:t>VALUES(</a:t>
            </a:r>
            <a:r>
              <a:rPr lang="en-US" altLang="zh-CN" sz="1900" dirty="0" err="1"/>
              <a:t>OldTuple.Sno,OldTuple.Cno,OldTuple.Grade,NewTuple.Grade</a:t>
            </a:r>
            <a:r>
              <a:rPr lang="en-US" altLang="zh-CN" sz="1900" dirty="0"/>
              <a:t>)</a:t>
            </a:r>
            <a:endParaRPr lang="en-US" altLang="zh-CN" sz="1900" dirty="0"/>
          </a:p>
          <a:p>
            <a:pPr eaLnBrk="1" hangingPunct="1">
              <a:lnSpc>
                <a:spcPct val="110000"/>
              </a:lnSpc>
              <a:spcBef>
                <a:spcPct val="0"/>
              </a:spcBef>
              <a:buFont typeface="Wingdings" panose="05000000000000000000" pitchFamily="2" charset="2"/>
              <a:buNone/>
            </a:pPr>
            <a:r>
              <a:rPr lang="en-US" altLang="zh-CN" sz="1900" dirty="0"/>
              <a:t>     END</a:t>
            </a:r>
            <a:endParaRPr lang="en-US" altLang="zh-CN" sz="1900" dirty="0"/>
          </a:p>
          <a:p>
            <a:pPr eaLnBrk="1" hangingPunct="1">
              <a:lnSpc>
                <a:spcPct val="110000"/>
              </a:lnSpc>
              <a:spcBef>
                <a:spcPct val="0"/>
              </a:spcBef>
              <a:buFont typeface="Wingdings" panose="05000000000000000000" pitchFamily="2" charset="2"/>
              <a:buNone/>
            </a:pPr>
            <a:endParaRPr lang="en-US" altLang="zh-CN"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dirty="0">
                <a:solidFill>
                  <a:schemeClr val="accent2"/>
                </a:solidFill>
              </a:rPr>
              <a:t>数据库完整性概述</a:t>
            </a:r>
            <a:r>
              <a:rPr lang="en-US" altLang="zh-CN" sz="3600" dirty="0">
                <a:solidFill>
                  <a:schemeClr val="accent2"/>
                </a:solidFill>
              </a:rPr>
              <a:t>（</a:t>
            </a:r>
            <a:r>
              <a:rPr lang="zh-CN" altLang="en-US" sz="3600" dirty="0">
                <a:solidFill>
                  <a:schemeClr val="accent2"/>
                </a:solidFill>
              </a:rPr>
              <a:t>续</a:t>
            </a:r>
            <a:r>
              <a:rPr lang="en-US" altLang="zh-CN" sz="3600" dirty="0">
                <a:solidFill>
                  <a:schemeClr val="accent2"/>
                </a:solidFill>
              </a:rPr>
              <a:t>）</a:t>
            </a:r>
            <a:endParaRPr lang="en-US" altLang="zh-CN" sz="3600" dirty="0">
              <a:solidFill>
                <a:schemeClr val="accent2"/>
              </a:solidFill>
            </a:endParaRPr>
          </a:p>
        </p:txBody>
      </p:sp>
      <p:sp>
        <p:nvSpPr>
          <p:cNvPr id="6147" name="Rectangle 3"/>
          <p:cNvSpPr txBox="1">
            <a:spLocks noChangeArrowheads="1"/>
          </p:cNvSpPr>
          <p:nvPr/>
        </p:nvSpPr>
        <p:spPr bwMode="auto">
          <a:xfrm>
            <a:off x="330068" y="1196752"/>
            <a:ext cx="11377264" cy="4680520"/>
          </a:xfrm>
          <a:prstGeom prst="rect">
            <a:avLst/>
          </a:prstGeom>
          <a:noFill/>
          <a:ln w="9525">
            <a:noFill/>
            <a:miter lim="800000"/>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Arial" panose="020B0604020202020204" pitchFamily="34" charset="0"/>
              <a:buNone/>
            </a:pPr>
            <a:r>
              <a:rPr lang="en-US" altLang="zh-CN" sz="2400" b="1" dirty="0"/>
              <a:t>2.</a:t>
            </a:r>
            <a:r>
              <a:rPr lang="zh-CN" altLang="en-US" sz="2400" b="1" dirty="0"/>
              <a:t>提供检查完整性约束的方法</a:t>
            </a:r>
            <a:endParaRPr lang="zh-CN" altLang="en-US" sz="2400" b="1" dirty="0"/>
          </a:p>
          <a:p>
            <a:pPr lvl="2">
              <a:lnSpc>
                <a:spcPct val="150000"/>
              </a:lnSpc>
              <a:buSzPct val="87000"/>
              <a:buFont typeface="Wingdings" panose="05000000000000000000" pitchFamily="2" charset="2"/>
              <a:buChar char="l"/>
            </a:pPr>
            <a:r>
              <a:rPr lang="zh-CN" altLang="en-US" sz="2200" b="1" dirty="0"/>
              <a:t>关系数据库管理系统中检查数据是否满足完整性约束的机制称为完整性检查。</a:t>
            </a:r>
            <a:endParaRPr lang="zh-CN" altLang="en-US" sz="2200" b="1" dirty="0"/>
          </a:p>
          <a:p>
            <a:pPr lvl="2">
              <a:lnSpc>
                <a:spcPct val="150000"/>
              </a:lnSpc>
              <a:buSzPct val="87000"/>
              <a:buFont typeface="Wingdings" panose="05000000000000000000" pitchFamily="2" charset="2"/>
              <a:buChar char="l"/>
            </a:pPr>
            <a:r>
              <a:rPr lang="zh-CN" altLang="en-US" sz="2200" b="1" dirty="0"/>
              <a:t>一般在</a:t>
            </a:r>
            <a:r>
              <a:rPr lang="en-US" altLang="zh-CN" sz="2200" b="1" dirty="0"/>
              <a:t>INSERT</a:t>
            </a:r>
            <a:r>
              <a:rPr lang="zh-CN" altLang="en-US" sz="2200" b="1" dirty="0"/>
              <a:t>、</a:t>
            </a:r>
            <a:r>
              <a:rPr lang="en-US" altLang="zh-CN" sz="2200" b="1" dirty="0"/>
              <a:t>UPDATE</a:t>
            </a:r>
            <a:r>
              <a:rPr lang="zh-CN" altLang="en-US" sz="2200" b="1" dirty="0"/>
              <a:t>、</a:t>
            </a:r>
            <a:r>
              <a:rPr lang="en-US" altLang="zh-CN" sz="2200" b="1" dirty="0"/>
              <a:t>DELETE</a:t>
            </a:r>
            <a:r>
              <a:rPr lang="zh-CN" altLang="en-US" sz="2200" b="1" dirty="0"/>
              <a:t>语句执行后开始检查，也可以在事务提交时检查 </a:t>
            </a:r>
            <a:endParaRPr lang="zh-CN" altLang="en-US" sz="22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0659" name="Rectangle 2"/>
          <p:cNvSpPr>
            <a:spLocks noGrp="1" noChangeArrowheads="1"/>
          </p:cNvSpPr>
          <p:nvPr>
            <p:ph type="title" idx="4294967295"/>
          </p:nvPr>
        </p:nvSpPr>
        <p:spPr/>
        <p:txBody>
          <a:bodyPr/>
          <a:lstStyle/>
          <a:p>
            <a:pPr eaLnBrk="1" hangingPunct="1"/>
            <a:r>
              <a:rPr lang="zh-CN" altLang="en-US" sz="3600">
                <a:solidFill>
                  <a:schemeClr val="accent2"/>
                </a:solidFill>
              </a:rPr>
              <a:t>定义触发器</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70660" name="Rectangle 3"/>
          <p:cNvSpPr>
            <a:spLocks noGrp="1" noChangeArrowheads="1"/>
          </p:cNvSpPr>
          <p:nvPr>
            <p:ph type="body" idx="4294967295"/>
          </p:nvPr>
        </p:nvSpPr>
        <p:spPr>
          <a:xfrm>
            <a:off x="983432" y="1125393"/>
            <a:ext cx="10297144" cy="5039911"/>
          </a:xfrm>
        </p:spPr>
        <p:txBody>
          <a:bodyPr/>
          <a:lstStyle/>
          <a:p>
            <a:pPr eaLnBrk="1" hangingPunct="1">
              <a:buFont typeface="Wingdings" panose="05000000000000000000" pitchFamily="2" charset="2"/>
              <a:buNone/>
            </a:pPr>
            <a:r>
              <a:rPr lang="en-US" altLang="zh-CN" sz="2400" dirty="0"/>
              <a:t>[</a:t>
            </a:r>
            <a:r>
              <a:rPr lang="zh-CN" altLang="en-US" sz="2400" dirty="0"/>
              <a:t>例 </a:t>
            </a:r>
            <a:r>
              <a:rPr lang="en-US" altLang="zh-CN" sz="2400" dirty="0"/>
              <a:t>5.19]</a:t>
            </a:r>
            <a:r>
              <a:rPr lang="zh-CN" altLang="en-US" sz="2400" dirty="0"/>
              <a:t>将每次对表</a:t>
            </a:r>
            <a:r>
              <a:rPr lang="en-US" altLang="zh-CN" sz="2400" dirty="0"/>
              <a:t>Student</a:t>
            </a:r>
            <a:r>
              <a:rPr lang="zh-CN" altLang="en-US" sz="2400" dirty="0"/>
              <a:t>的插入操作所增加的学生个数记录到表</a:t>
            </a:r>
            <a:r>
              <a:rPr lang="en-US" altLang="zh-CN" sz="2400" dirty="0"/>
              <a:t>Student </a:t>
            </a:r>
            <a:r>
              <a:rPr lang="en-US" altLang="zh-CN" sz="2400" dirty="0" err="1"/>
              <a:t>InsertLog</a:t>
            </a:r>
            <a:r>
              <a:rPr lang="en-US" altLang="zh-CN" sz="2400" dirty="0"/>
              <a:t>(numbers INT)</a:t>
            </a:r>
            <a:r>
              <a:rPr lang="zh-CN" altLang="en-US" sz="2400" dirty="0"/>
              <a:t>中</a:t>
            </a:r>
            <a:r>
              <a:rPr lang="en-US" altLang="zh-CN" sz="2400" dirty="0"/>
              <a:t>,</a:t>
            </a:r>
            <a:r>
              <a:rPr lang="zh-CN" altLang="en-US" sz="2400" dirty="0"/>
              <a:t>运行触发器之前需要创建此表</a:t>
            </a:r>
            <a:endParaRPr lang="en-US" altLang="zh-CN" sz="2400" dirty="0"/>
          </a:p>
          <a:p>
            <a:pPr eaLnBrk="1" hangingPunct="1">
              <a:buFont typeface="Wingdings" panose="05000000000000000000" pitchFamily="2" charset="2"/>
              <a:buNone/>
            </a:pPr>
            <a:endParaRPr lang="zh-CN" altLang="en-US" sz="2400" dirty="0"/>
          </a:p>
          <a:p>
            <a:pPr eaLnBrk="1" hangingPunct="1">
              <a:lnSpc>
                <a:spcPct val="120000"/>
              </a:lnSpc>
              <a:spcBef>
                <a:spcPct val="0"/>
              </a:spcBef>
              <a:buFont typeface="Wingdings" panose="05000000000000000000" pitchFamily="2" charset="2"/>
              <a:buNone/>
            </a:pPr>
            <a:r>
              <a:rPr lang="en-US" altLang="zh-CN" sz="2200" dirty="0"/>
              <a:t>CREATE TRIGGER </a:t>
            </a:r>
            <a:r>
              <a:rPr lang="en-US" altLang="zh-CN" sz="2200" dirty="0" err="1"/>
              <a:t>Student_Count</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AFTER INSERT ON Student         </a:t>
            </a:r>
            <a:r>
              <a:rPr lang="en-US" altLang="zh-CN" sz="1400" dirty="0"/>
              <a:t>/*</a:t>
            </a:r>
            <a:r>
              <a:rPr lang="zh-CN" altLang="en-US" sz="1400" dirty="0"/>
              <a:t>指明触发器激活的时间是在执行</a:t>
            </a:r>
            <a:r>
              <a:rPr lang="en-US" altLang="zh-CN" sz="1400" dirty="0"/>
              <a:t>INSERT</a:t>
            </a:r>
            <a:r>
              <a:rPr lang="zh-CN" altLang="en-US" sz="1400" dirty="0"/>
              <a:t>后*</a:t>
            </a:r>
            <a:r>
              <a:rPr lang="en-US" altLang="zh-CN" sz="1400" dirty="0"/>
              <a:t>/</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REFERENCING</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            NEWTABLE AS Delta</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FOR EACH STATEMENT </a:t>
            </a:r>
            <a:r>
              <a:rPr lang="zh-CN" altLang="en-US" sz="2200" dirty="0"/>
              <a:t>  </a:t>
            </a:r>
            <a:r>
              <a:rPr lang="en-US" altLang="zh-CN" sz="1400" dirty="0"/>
              <a:t>/*</a:t>
            </a:r>
            <a:r>
              <a:rPr lang="zh-CN" altLang="en-US" sz="1400" dirty="0"/>
              <a:t>语句级触发器，即执行完</a:t>
            </a:r>
            <a:r>
              <a:rPr lang="en-US" altLang="zh-CN" sz="1400" dirty="0"/>
              <a:t>INSERT</a:t>
            </a:r>
            <a:r>
              <a:rPr lang="zh-CN" altLang="en-US" sz="1400" dirty="0"/>
              <a:t>语句后下面的触发动作体才执行一次*</a:t>
            </a:r>
            <a:r>
              <a:rPr lang="en-US" altLang="zh-CN" sz="1400" dirty="0"/>
              <a:t>/</a:t>
            </a:r>
            <a:endParaRPr lang="en-US" altLang="zh-CN" sz="1400" dirty="0"/>
          </a:p>
          <a:p>
            <a:pPr eaLnBrk="1" hangingPunct="1">
              <a:lnSpc>
                <a:spcPct val="120000"/>
              </a:lnSpc>
              <a:spcBef>
                <a:spcPct val="0"/>
              </a:spcBef>
              <a:buFont typeface="Wingdings" panose="05000000000000000000" pitchFamily="2" charset="2"/>
              <a:buNone/>
            </a:pPr>
            <a:r>
              <a:rPr lang="en-US" altLang="zh-CN" sz="2200" dirty="0"/>
              <a:t>BEGIN         </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         INSERT INTO </a:t>
            </a:r>
            <a:r>
              <a:rPr lang="en-US" altLang="zh-CN" sz="2200" dirty="0" err="1"/>
              <a:t>StudentInsertLog</a:t>
            </a:r>
            <a:r>
              <a:rPr lang="en-US" altLang="zh-CN" sz="2200" dirty="0"/>
              <a:t> (Numbers)</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         SELECT COUNT(*) FROM Delta</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END</a:t>
            </a:r>
            <a:endParaRPr lang="en-US" altLang="zh-CN" sz="2200" dirty="0"/>
          </a:p>
          <a:p>
            <a:pPr eaLnBrk="1" hangingPunct="1">
              <a:lnSpc>
                <a:spcPct val="130000"/>
              </a:lnSpc>
              <a:buFont typeface="Wingdings" panose="05000000000000000000" pitchFamily="2" charset="2"/>
              <a:buNone/>
            </a:pPr>
            <a:endParaRPr lang="en-US" altLang="zh-CN" sz="2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1683" name="Rectangle 2"/>
          <p:cNvSpPr>
            <a:spLocks noGrp="1" noChangeArrowheads="1"/>
          </p:cNvSpPr>
          <p:nvPr>
            <p:ph type="title" idx="4294967295"/>
          </p:nvPr>
        </p:nvSpPr>
        <p:spPr>
          <a:xfrm>
            <a:off x="551815" y="-57150"/>
            <a:ext cx="10972800" cy="1127125"/>
          </a:xfrm>
        </p:spPr>
        <p:txBody>
          <a:bodyPr/>
          <a:lstStyle/>
          <a:p>
            <a:pPr eaLnBrk="1" hangingPunct="1"/>
            <a:r>
              <a:rPr lang="zh-CN" altLang="en-US" sz="3600">
                <a:solidFill>
                  <a:schemeClr val="accent2"/>
                </a:solidFill>
              </a:rPr>
              <a:t>定义触发器</a:t>
            </a:r>
            <a:r>
              <a:rPr lang="en-US" altLang="zh-CN" sz="3600">
                <a:solidFill>
                  <a:schemeClr val="accent2"/>
                </a:solidFill>
              </a:rPr>
              <a:t>（</a:t>
            </a:r>
            <a:r>
              <a:rPr lang="zh-CN" altLang="en-US" sz="3600">
                <a:solidFill>
                  <a:schemeClr val="accent2"/>
                </a:solidFill>
              </a:rPr>
              <a:t>续</a:t>
            </a:r>
            <a:r>
              <a:rPr lang="en-US" altLang="zh-CN" sz="3600">
                <a:solidFill>
                  <a:schemeClr val="accent2"/>
                </a:solidFill>
              </a:rPr>
              <a:t>）</a:t>
            </a:r>
            <a:endParaRPr lang="en-US" altLang="zh-CN" sz="3600">
              <a:solidFill>
                <a:schemeClr val="accent2"/>
              </a:solidFill>
            </a:endParaRPr>
          </a:p>
        </p:txBody>
      </p:sp>
      <p:sp>
        <p:nvSpPr>
          <p:cNvPr id="71684" name="Rectangle 3"/>
          <p:cNvSpPr>
            <a:spLocks noGrp="1" noChangeArrowheads="1"/>
          </p:cNvSpPr>
          <p:nvPr>
            <p:ph type="body" idx="4294967295"/>
          </p:nvPr>
        </p:nvSpPr>
        <p:spPr>
          <a:xfrm>
            <a:off x="731404" y="1069975"/>
            <a:ext cx="11460596" cy="5472113"/>
          </a:xfrm>
        </p:spPr>
        <p:txBody>
          <a:bodyPr/>
          <a:lstStyle/>
          <a:p>
            <a:pPr eaLnBrk="1" hangingPunct="1">
              <a:lnSpc>
                <a:spcPct val="130000"/>
              </a:lnSpc>
              <a:buFont typeface="Wingdings" panose="05000000000000000000" pitchFamily="2" charset="2"/>
              <a:buNone/>
            </a:pPr>
            <a:r>
              <a:rPr lang="en-US" altLang="zh-CN" sz="2200" dirty="0"/>
              <a:t>[</a:t>
            </a:r>
            <a:r>
              <a:rPr lang="zh-CN" altLang="en-US" sz="2200" dirty="0"/>
              <a:t>例5.</a:t>
            </a:r>
            <a:r>
              <a:rPr lang="en-US" altLang="zh-CN" sz="2200" dirty="0"/>
              <a:t>20] </a:t>
            </a:r>
            <a:r>
              <a:rPr lang="zh-CN" altLang="en-US" sz="2200" dirty="0"/>
              <a:t>定义一个</a:t>
            </a:r>
            <a:r>
              <a:rPr lang="en-US" altLang="zh-CN" sz="2200" dirty="0"/>
              <a:t>BEFORE</a:t>
            </a:r>
            <a:r>
              <a:rPr lang="zh-CN" altLang="en-US" sz="2200" dirty="0"/>
              <a:t>行级触发器，为教师表</a:t>
            </a:r>
            <a:r>
              <a:rPr lang="en-US" altLang="zh-CN" sz="2200" dirty="0"/>
              <a:t>Teacher</a:t>
            </a:r>
            <a:r>
              <a:rPr lang="zh-CN" altLang="en-US" sz="2200" dirty="0"/>
              <a:t>定义完整性规则：教授的工资不得低于</a:t>
            </a:r>
            <a:r>
              <a:rPr lang="en-US" altLang="zh-CN" sz="2200" dirty="0"/>
              <a:t>4000</a:t>
            </a:r>
            <a:r>
              <a:rPr lang="zh-CN" altLang="en-US" sz="2200" dirty="0"/>
              <a:t>元，如果低于</a:t>
            </a:r>
            <a:r>
              <a:rPr lang="en-US" altLang="zh-CN" sz="2200" dirty="0"/>
              <a:t>4000</a:t>
            </a:r>
            <a:r>
              <a:rPr lang="zh-CN" altLang="en-US" sz="2200" dirty="0"/>
              <a:t>元，自动改为</a:t>
            </a:r>
            <a:r>
              <a:rPr lang="en-US" altLang="zh-CN" sz="2200" dirty="0"/>
              <a:t>4000</a:t>
            </a:r>
            <a:r>
              <a:rPr lang="zh-CN" altLang="en-US" sz="2200" dirty="0"/>
              <a:t>元。</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CREATE TRIGGER </a:t>
            </a:r>
            <a:r>
              <a:rPr lang="en-US" altLang="zh-CN" sz="2200" dirty="0" err="1"/>
              <a:t>Update_Sal</a:t>
            </a:r>
            <a:r>
              <a:rPr lang="en-US" altLang="zh-CN" sz="2200" dirty="0"/>
              <a:t> 	                        </a:t>
            </a:r>
            <a:r>
              <a:rPr lang="en-US" altLang="zh-CN" sz="1800" dirty="0"/>
              <a:t>/*</a:t>
            </a:r>
            <a:r>
              <a:rPr lang="zh-CN" altLang="en-US" sz="1800" dirty="0"/>
              <a:t>对教师表插入或更新时激活触发器*</a:t>
            </a:r>
            <a:r>
              <a:rPr lang="en-US" altLang="zh-CN" sz="1800" dirty="0"/>
              <a:t>/</a:t>
            </a:r>
            <a:endParaRPr lang="en-US" altLang="zh-CN" sz="1800" dirty="0"/>
          </a:p>
          <a:p>
            <a:pPr eaLnBrk="1" hangingPunct="1">
              <a:lnSpc>
                <a:spcPct val="120000"/>
              </a:lnSpc>
              <a:spcBef>
                <a:spcPct val="0"/>
              </a:spcBef>
              <a:buFont typeface="Wingdings" panose="05000000000000000000" pitchFamily="2" charset="2"/>
              <a:buNone/>
            </a:pPr>
            <a:r>
              <a:rPr lang="en-US" altLang="zh-CN" sz="2200" dirty="0"/>
              <a:t>BEFORE UPDATE ON Teacher   	                        </a:t>
            </a:r>
            <a:r>
              <a:rPr lang="en-US" altLang="zh-CN" sz="1800" dirty="0"/>
              <a:t>/*BEFORE</a:t>
            </a:r>
            <a:r>
              <a:rPr lang="zh-CN" altLang="en-US" sz="1800" dirty="0"/>
              <a:t>触发事件*</a:t>
            </a:r>
            <a:r>
              <a:rPr lang="en-US" altLang="zh-CN" sz="1800" dirty="0"/>
              <a:t>/</a:t>
            </a:r>
            <a:endParaRPr lang="en-US" altLang="zh-CN" sz="1800" dirty="0"/>
          </a:p>
          <a:p>
            <a:pPr eaLnBrk="1" hangingPunct="1">
              <a:lnSpc>
                <a:spcPct val="120000"/>
              </a:lnSpc>
              <a:spcBef>
                <a:spcPct val="0"/>
              </a:spcBef>
              <a:buFont typeface="Wingdings" panose="05000000000000000000" pitchFamily="2" charset="2"/>
              <a:buNone/>
            </a:pPr>
            <a:r>
              <a:rPr lang="en-US" altLang="zh-CN" sz="2200" dirty="0"/>
              <a:t>REFERENCING NEW AS </a:t>
            </a:r>
            <a:r>
              <a:rPr lang="en-US" altLang="zh-CN" sz="2200" dirty="0" err="1"/>
              <a:t>newTuple</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FOR EACH ROW  	 			           </a:t>
            </a:r>
            <a:r>
              <a:rPr lang="en-US" altLang="zh-CN" sz="1800" dirty="0"/>
              <a:t>/*</a:t>
            </a:r>
            <a:r>
              <a:rPr lang="zh-CN" altLang="en-US" sz="1800" dirty="0"/>
              <a:t>这是行级触发器*</a:t>
            </a:r>
            <a:r>
              <a:rPr lang="en-US" altLang="zh-CN" sz="1800" dirty="0"/>
              <a:t>/</a:t>
            </a:r>
            <a:endParaRPr lang="en-US" altLang="zh-CN" sz="1800" dirty="0"/>
          </a:p>
          <a:p>
            <a:pPr eaLnBrk="1" hangingPunct="1">
              <a:lnSpc>
                <a:spcPct val="120000"/>
              </a:lnSpc>
              <a:spcBef>
                <a:spcPct val="0"/>
              </a:spcBef>
              <a:buFont typeface="Wingdings" panose="05000000000000000000" pitchFamily="2" charset="2"/>
              <a:buNone/>
            </a:pPr>
            <a:r>
              <a:rPr lang="en-US" altLang="zh-CN" sz="2200" dirty="0"/>
              <a:t>BEGIN                 	</a:t>
            </a:r>
            <a:r>
              <a:rPr lang="en-US" altLang="zh-CN" sz="1800" dirty="0"/>
              <a:t>                                                 /*</a:t>
            </a:r>
            <a:r>
              <a:rPr lang="zh-CN" altLang="en-US" sz="1800" dirty="0"/>
              <a:t>定义触发动作体，这是一个</a:t>
            </a:r>
            <a:r>
              <a:rPr lang="en-US" altLang="zh-CN" sz="1800" dirty="0"/>
              <a:t>PL/SQL</a:t>
            </a:r>
            <a:r>
              <a:rPr lang="zh-CN" altLang="en-US" sz="1800" dirty="0"/>
              <a:t>过程块*</a:t>
            </a:r>
            <a:r>
              <a:rPr lang="en-US" altLang="zh-CN" sz="1800" dirty="0"/>
              <a:t>/</a:t>
            </a:r>
            <a:endParaRPr lang="en-US" altLang="zh-CN" sz="1800" dirty="0"/>
          </a:p>
          <a:p>
            <a:pPr eaLnBrk="1" hangingPunct="1">
              <a:lnSpc>
                <a:spcPct val="120000"/>
              </a:lnSpc>
              <a:spcBef>
                <a:spcPct val="0"/>
              </a:spcBef>
              <a:buFont typeface="Wingdings" panose="05000000000000000000" pitchFamily="2" charset="2"/>
              <a:buNone/>
            </a:pPr>
            <a:r>
              <a:rPr lang="en-US" altLang="zh-CN" sz="2200" dirty="0"/>
              <a:t>     IF (</a:t>
            </a:r>
            <a:r>
              <a:rPr lang="en-US" altLang="zh-CN" sz="2200" dirty="0" err="1"/>
              <a:t>newTuple.job</a:t>
            </a:r>
            <a:r>
              <a:rPr lang="en-US" altLang="zh-CN" sz="2200" dirty="0"/>
              <a:t>=‘</a:t>
            </a:r>
            <a:r>
              <a:rPr lang="zh-CN" altLang="en-US" sz="2200" dirty="0"/>
              <a:t>教授</a:t>
            </a:r>
            <a:r>
              <a:rPr lang="en-US" altLang="zh-CN" sz="2200" dirty="0"/>
              <a:t>’) AND (</a:t>
            </a:r>
            <a:r>
              <a:rPr lang="en-US" altLang="zh-CN" sz="2200" dirty="0" err="1"/>
              <a:t>newTuple.sal</a:t>
            </a:r>
            <a:r>
              <a:rPr lang="en-US" altLang="zh-CN" sz="2200" dirty="0"/>
              <a:t> &lt; 4000)</a:t>
            </a:r>
            <a:r>
              <a:rPr lang="zh-CN" altLang="en-US" sz="2200" dirty="0"/>
              <a:t> </a:t>
            </a:r>
            <a:r>
              <a:rPr lang="zh-CN" altLang="en-US" sz="1800" dirty="0"/>
              <a:t> </a:t>
            </a:r>
            <a:r>
              <a:rPr lang="en-US" altLang="zh-CN" sz="1800" dirty="0"/>
              <a:t>/*</a:t>
            </a:r>
            <a:r>
              <a:rPr lang="zh-CN" altLang="en-US" sz="1800" dirty="0"/>
              <a:t>因为是行级触发器，可在过程体中*</a:t>
            </a:r>
            <a:r>
              <a:rPr lang="en-US" altLang="zh-CN" sz="1800" dirty="0"/>
              <a:t>/</a:t>
            </a:r>
            <a:endParaRPr lang="en-US" altLang="zh-CN" sz="1800" dirty="0"/>
          </a:p>
          <a:p>
            <a:pPr eaLnBrk="1" hangingPunct="1">
              <a:lnSpc>
                <a:spcPct val="120000"/>
              </a:lnSpc>
              <a:spcBef>
                <a:spcPct val="0"/>
              </a:spcBef>
              <a:buFont typeface="Wingdings" panose="05000000000000000000" pitchFamily="2" charset="2"/>
              <a:buNone/>
            </a:pPr>
            <a:r>
              <a:rPr lang="en-US" altLang="zh-CN" sz="2200" dirty="0"/>
              <a:t>     THEN </a:t>
            </a:r>
            <a:r>
              <a:rPr lang="en-US" altLang="zh-CN" sz="2200" dirty="0" err="1"/>
              <a:t>newTuple.sal</a:t>
            </a:r>
            <a:r>
              <a:rPr lang="en-US" altLang="zh-CN" sz="2200" dirty="0"/>
              <a:t> :=4000</a:t>
            </a:r>
            <a:r>
              <a:rPr lang="en-US" altLang="zh-CN" sz="1800" dirty="0"/>
              <a:t>;                                        /*</a:t>
            </a:r>
            <a:r>
              <a:rPr lang="zh-CN" altLang="en-US" sz="1800" dirty="0"/>
              <a:t>使用插入或更新操作后的新值*</a:t>
            </a:r>
            <a:r>
              <a:rPr lang="en-US" altLang="zh-CN" sz="1800" dirty="0"/>
              <a:t>/</a:t>
            </a:r>
            <a:endParaRPr lang="en-US" altLang="zh-CN" sz="1800" dirty="0"/>
          </a:p>
          <a:p>
            <a:pPr eaLnBrk="1" hangingPunct="1">
              <a:lnSpc>
                <a:spcPct val="120000"/>
              </a:lnSpc>
              <a:spcBef>
                <a:spcPct val="0"/>
              </a:spcBef>
              <a:buFont typeface="Wingdings" panose="05000000000000000000" pitchFamily="2" charset="2"/>
              <a:buNone/>
            </a:pPr>
            <a:r>
              <a:rPr lang="en-US" altLang="zh-CN" sz="2200" dirty="0"/>
              <a:t>     END IF;</a:t>
            </a:r>
            <a:endParaRPr lang="en-US" altLang="zh-CN" sz="2200" dirty="0"/>
          </a:p>
          <a:p>
            <a:pPr eaLnBrk="1" hangingPunct="1">
              <a:lnSpc>
                <a:spcPct val="120000"/>
              </a:lnSpc>
              <a:spcBef>
                <a:spcPct val="0"/>
              </a:spcBef>
              <a:buFont typeface="Wingdings" panose="05000000000000000000" pitchFamily="2" charset="2"/>
              <a:buNone/>
            </a:pPr>
            <a:r>
              <a:rPr lang="en-US" altLang="zh-CN" sz="2200" dirty="0"/>
              <a:t>END;                            		                         </a:t>
            </a:r>
            <a:r>
              <a:rPr lang="en-US" altLang="zh-CN" sz="1800" dirty="0"/>
              <a:t>/*</a:t>
            </a:r>
            <a:r>
              <a:rPr lang="zh-CN" altLang="en-US" sz="1800" dirty="0"/>
              <a:t>触发动作体结束*</a:t>
            </a:r>
            <a:r>
              <a:rPr lang="en-US" altLang="zh-CN" sz="1800" dirty="0"/>
              <a:t>/ </a:t>
            </a:r>
            <a:endParaRPr lang="en-US" altLang="zh-CN"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2707" name="Rectangle 2"/>
          <p:cNvSpPr>
            <a:spLocks noGrp="1" noChangeArrowheads="1"/>
          </p:cNvSpPr>
          <p:nvPr>
            <p:ph type="title" idx="4294967295"/>
          </p:nvPr>
        </p:nvSpPr>
        <p:spPr/>
        <p:txBody>
          <a:bodyPr/>
          <a:lstStyle/>
          <a:p>
            <a:pPr eaLnBrk="1" hangingPunct="1"/>
            <a:r>
              <a:rPr lang="en-US" altLang="zh-CN" sz="3600">
                <a:solidFill>
                  <a:schemeClr val="accent2"/>
                </a:solidFill>
              </a:rPr>
              <a:t>5.7  </a:t>
            </a:r>
            <a:r>
              <a:rPr lang="zh-CN" altLang="en-US" sz="3600">
                <a:solidFill>
                  <a:schemeClr val="accent2"/>
                </a:solidFill>
              </a:rPr>
              <a:t>触发器</a:t>
            </a:r>
            <a:endParaRPr lang="zh-CN" altLang="en-US" sz="3600">
              <a:solidFill>
                <a:schemeClr val="accent2"/>
              </a:solidFill>
            </a:endParaRPr>
          </a:p>
        </p:txBody>
      </p:sp>
      <p:sp>
        <p:nvSpPr>
          <p:cNvPr id="70660" name="Rectangle 3"/>
          <p:cNvSpPr>
            <a:spLocks noGrp="1" noChangeArrowheads="1"/>
          </p:cNvSpPr>
          <p:nvPr>
            <p:ph type="body" idx="4294967295"/>
          </p:nvPr>
        </p:nvSpPr>
        <p:spPr>
          <a:xfrm>
            <a:off x="1271464" y="1515689"/>
            <a:ext cx="8229600" cy="4854575"/>
          </a:xfrm>
        </p:spPr>
        <p:txBody>
          <a:bodyPr/>
          <a:lstStyle/>
          <a:p>
            <a:pPr marL="0" indent="0" eaLnBrk="1" hangingPunct="1">
              <a:lnSpc>
                <a:spcPct val="190000"/>
              </a:lnSpc>
              <a:buNone/>
            </a:pPr>
            <a:r>
              <a:rPr lang="en-US" altLang="zh-CN" dirty="0"/>
              <a:t>5.7.1 </a:t>
            </a:r>
            <a:r>
              <a:rPr lang="zh-CN" altLang="en-US" dirty="0"/>
              <a:t>定义触发器 </a:t>
            </a:r>
            <a:endParaRPr lang="zh-CN" altLang="en-US" dirty="0"/>
          </a:p>
          <a:p>
            <a:pPr marL="0" indent="0" eaLnBrk="1" hangingPunct="1">
              <a:lnSpc>
                <a:spcPct val="190000"/>
              </a:lnSpc>
              <a:buNone/>
            </a:pPr>
            <a:r>
              <a:rPr lang="en-US" altLang="zh-CN" dirty="0">
                <a:solidFill>
                  <a:srgbClr val="00B050"/>
                </a:solidFill>
              </a:rPr>
              <a:t>5.7.2 </a:t>
            </a:r>
            <a:r>
              <a:rPr lang="zh-CN" altLang="en-US" dirty="0">
                <a:solidFill>
                  <a:srgbClr val="00B050"/>
                </a:solidFill>
              </a:rPr>
              <a:t>执行触发器 </a:t>
            </a:r>
            <a:endParaRPr lang="zh-CN" altLang="en-US" dirty="0">
              <a:solidFill>
                <a:srgbClr val="00B050"/>
              </a:solidFill>
            </a:endParaRPr>
          </a:p>
          <a:p>
            <a:pPr marL="0" indent="0" eaLnBrk="1" hangingPunct="1">
              <a:lnSpc>
                <a:spcPct val="190000"/>
              </a:lnSpc>
              <a:buNone/>
            </a:pPr>
            <a:r>
              <a:rPr lang="en-US" altLang="zh-CN" dirty="0"/>
              <a:t>5.7.3 </a:t>
            </a:r>
            <a:r>
              <a:rPr lang="zh-CN" altLang="en-US" dirty="0"/>
              <a:t>删除触发器 </a:t>
            </a:r>
            <a:endParaRPr lang="zh-CN" altLang="en-US" dirty="0"/>
          </a:p>
          <a:p>
            <a:pPr marL="0" indent="0" eaLnBrk="1" hangingPunct="1">
              <a:lnSpc>
                <a:spcPct val="190000"/>
              </a:lnSpc>
            </a:pPr>
            <a:endParaRPr lang="en-US" altLang="zh-CN" dirty="0">
              <a:solidFill>
                <a:srgbClr val="3333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3731" name="Rectangle 2"/>
          <p:cNvSpPr>
            <a:spLocks noGrp="1" noChangeArrowheads="1"/>
          </p:cNvSpPr>
          <p:nvPr>
            <p:ph type="title" idx="4294967295"/>
          </p:nvPr>
        </p:nvSpPr>
        <p:spPr/>
        <p:txBody>
          <a:bodyPr/>
          <a:lstStyle/>
          <a:p>
            <a:pPr eaLnBrk="1" hangingPunct="1"/>
            <a:r>
              <a:rPr lang="en-US" altLang="zh-CN" sz="3600">
                <a:solidFill>
                  <a:schemeClr val="accent2"/>
                </a:solidFill>
              </a:rPr>
              <a:t>5.7.2 </a:t>
            </a:r>
            <a:r>
              <a:rPr lang="zh-CN" altLang="en-US" sz="3600">
                <a:solidFill>
                  <a:schemeClr val="accent2"/>
                </a:solidFill>
              </a:rPr>
              <a:t>执行触发器</a:t>
            </a:r>
            <a:endParaRPr lang="zh-CN" altLang="en-US" sz="3600">
              <a:solidFill>
                <a:schemeClr val="accent2"/>
              </a:solidFill>
            </a:endParaRPr>
          </a:p>
        </p:txBody>
      </p:sp>
      <p:sp>
        <p:nvSpPr>
          <p:cNvPr id="73732" name="Rectangle 3"/>
          <p:cNvSpPr>
            <a:spLocks noGrp="1" noChangeArrowheads="1"/>
          </p:cNvSpPr>
          <p:nvPr>
            <p:ph type="body" idx="4294967295"/>
          </p:nvPr>
        </p:nvSpPr>
        <p:spPr/>
        <p:txBody>
          <a:bodyPr/>
          <a:lstStyle/>
          <a:p>
            <a:pPr eaLnBrk="1" hangingPunct="1">
              <a:lnSpc>
                <a:spcPct val="130000"/>
              </a:lnSpc>
            </a:pPr>
            <a:r>
              <a:rPr lang="zh-CN" altLang="en-US"/>
              <a:t>触发器的执行，是由</a:t>
            </a:r>
            <a:r>
              <a:rPr lang="zh-CN" altLang="en-US">
                <a:solidFill>
                  <a:srgbClr val="FF00FF"/>
                </a:solidFill>
              </a:rPr>
              <a:t>触发事件激活</a:t>
            </a:r>
            <a:r>
              <a:rPr lang="zh-CN" altLang="en-US"/>
              <a:t>，并由数据库服务器自动执行</a:t>
            </a:r>
            <a:endParaRPr lang="zh-CN" altLang="en-US"/>
          </a:p>
          <a:p>
            <a:pPr eaLnBrk="1" hangingPunct="1">
              <a:lnSpc>
                <a:spcPct val="130000"/>
              </a:lnSpc>
            </a:pPr>
            <a:r>
              <a:rPr lang="zh-CN" altLang="en-US"/>
              <a:t>一个数据表上可能定义了</a:t>
            </a:r>
            <a:r>
              <a:rPr lang="zh-CN" altLang="en-US">
                <a:solidFill>
                  <a:srgbClr val="FF00FF"/>
                </a:solidFill>
              </a:rPr>
              <a:t>多个触发器</a:t>
            </a:r>
            <a:r>
              <a:rPr lang="zh-CN" altLang="en-US"/>
              <a:t>，遵循执行顺序</a:t>
            </a:r>
            <a:r>
              <a:rPr lang="en-US" altLang="zh-CN" sz="2400"/>
              <a:t>:</a:t>
            </a:r>
            <a:endParaRPr lang="zh-CN" altLang="en-US" sz="2000"/>
          </a:p>
          <a:p>
            <a:pPr lvl="2" eaLnBrk="1" hangingPunct="1">
              <a:lnSpc>
                <a:spcPct val="130000"/>
              </a:lnSpc>
              <a:buFont typeface="Arial" panose="020B0604020202020204" pitchFamily="34" charset="0"/>
              <a:buNone/>
            </a:pPr>
            <a:r>
              <a:rPr lang="zh-CN" altLang="en-US" sz="2400"/>
              <a:t>（</a:t>
            </a:r>
            <a:r>
              <a:rPr lang="en-US" altLang="zh-CN" sz="2400"/>
              <a:t>1</a:t>
            </a:r>
            <a:r>
              <a:rPr lang="zh-CN" altLang="en-US" sz="2400"/>
              <a:t>） 执行该表上的</a:t>
            </a:r>
            <a:r>
              <a:rPr lang="en-US" altLang="zh-CN" sz="2400"/>
              <a:t>BEFORE</a:t>
            </a:r>
            <a:r>
              <a:rPr lang="zh-CN" altLang="en-US" sz="2400"/>
              <a:t>触发器</a:t>
            </a:r>
            <a:endParaRPr lang="zh-CN" altLang="en-US" sz="2400"/>
          </a:p>
          <a:p>
            <a:pPr lvl="2" eaLnBrk="1" hangingPunct="1">
              <a:lnSpc>
                <a:spcPct val="130000"/>
              </a:lnSpc>
              <a:buFont typeface="Arial" panose="020B0604020202020204" pitchFamily="34" charset="0"/>
              <a:buNone/>
            </a:pPr>
            <a:r>
              <a:rPr lang="zh-CN" altLang="en-US" sz="2400"/>
              <a:t>（</a:t>
            </a:r>
            <a:r>
              <a:rPr lang="en-US" altLang="zh-CN" sz="2400"/>
              <a:t>2</a:t>
            </a:r>
            <a:r>
              <a:rPr lang="zh-CN" altLang="en-US" sz="2400"/>
              <a:t>） 激活触发器的</a:t>
            </a:r>
            <a:r>
              <a:rPr lang="en-US" altLang="zh-CN" sz="2400"/>
              <a:t>SQL</a:t>
            </a:r>
            <a:r>
              <a:rPr lang="zh-CN" altLang="en-US" sz="2400"/>
              <a:t>语句</a:t>
            </a:r>
            <a:endParaRPr lang="zh-CN" altLang="en-US" sz="2400"/>
          </a:p>
          <a:p>
            <a:pPr lvl="2" eaLnBrk="1" hangingPunct="1">
              <a:lnSpc>
                <a:spcPct val="130000"/>
              </a:lnSpc>
              <a:buFont typeface="Arial" panose="020B0604020202020204" pitchFamily="34" charset="0"/>
              <a:buNone/>
            </a:pPr>
            <a:r>
              <a:rPr lang="zh-CN" altLang="en-US" sz="2400"/>
              <a:t>（</a:t>
            </a:r>
            <a:r>
              <a:rPr lang="en-US" altLang="zh-CN" sz="2400"/>
              <a:t>3</a:t>
            </a:r>
            <a:r>
              <a:rPr lang="zh-CN" altLang="en-US" sz="2400"/>
              <a:t>） 执行该表上的</a:t>
            </a:r>
            <a:r>
              <a:rPr lang="en-US" altLang="zh-CN" sz="2400"/>
              <a:t>AFTER</a:t>
            </a:r>
            <a:r>
              <a:rPr lang="zh-CN" altLang="en-US" sz="2400"/>
              <a:t>触发器</a:t>
            </a:r>
            <a:endParaRPr lang="zh-CN" alt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4755" name="Rectangle 2"/>
          <p:cNvSpPr>
            <a:spLocks noGrp="1" noChangeArrowheads="1"/>
          </p:cNvSpPr>
          <p:nvPr>
            <p:ph type="title" idx="4294967295"/>
          </p:nvPr>
        </p:nvSpPr>
        <p:spPr/>
        <p:txBody>
          <a:bodyPr/>
          <a:lstStyle/>
          <a:p>
            <a:pPr eaLnBrk="1" hangingPunct="1"/>
            <a:r>
              <a:rPr lang="en-US" altLang="zh-CN" sz="3600">
                <a:solidFill>
                  <a:schemeClr val="accent2"/>
                </a:solidFill>
              </a:rPr>
              <a:t>5.7  </a:t>
            </a:r>
            <a:r>
              <a:rPr lang="zh-CN" altLang="en-US" sz="3600">
                <a:solidFill>
                  <a:schemeClr val="accent2"/>
                </a:solidFill>
              </a:rPr>
              <a:t>触发器</a:t>
            </a:r>
            <a:endParaRPr lang="zh-CN" altLang="en-US" sz="3600">
              <a:solidFill>
                <a:schemeClr val="accent2"/>
              </a:solidFill>
            </a:endParaRPr>
          </a:p>
        </p:txBody>
      </p:sp>
      <p:sp>
        <p:nvSpPr>
          <p:cNvPr id="72708" name="Rectangle 3"/>
          <p:cNvSpPr>
            <a:spLocks noGrp="1" noChangeArrowheads="1"/>
          </p:cNvSpPr>
          <p:nvPr>
            <p:ph type="body" idx="4294967295"/>
          </p:nvPr>
        </p:nvSpPr>
        <p:spPr>
          <a:xfrm>
            <a:off x="1199456" y="1527176"/>
            <a:ext cx="8229600" cy="4854575"/>
          </a:xfrm>
        </p:spPr>
        <p:txBody>
          <a:bodyPr/>
          <a:lstStyle/>
          <a:p>
            <a:pPr marL="0" indent="0" eaLnBrk="1" hangingPunct="1">
              <a:lnSpc>
                <a:spcPct val="190000"/>
              </a:lnSpc>
              <a:buNone/>
            </a:pPr>
            <a:r>
              <a:rPr lang="en-US" altLang="zh-CN" dirty="0"/>
              <a:t>5.7.1 </a:t>
            </a:r>
            <a:r>
              <a:rPr lang="zh-CN" altLang="en-US" dirty="0"/>
              <a:t>定义触发器 </a:t>
            </a:r>
            <a:endParaRPr lang="zh-CN" altLang="en-US" dirty="0"/>
          </a:p>
          <a:p>
            <a:pPr marL="0" indent="0" eaLnBrk="1" hangingPunct="1">
              <a:lnSpc>
                <a:spcPct val="190000"/>
              </a:lnSpc>
              <a:buNone/>
            </a:pPr>
            <a:r>
              <a:rPr lang="en-US" altLang="zh-CN" dirty="0"/>
              <a:t>5.7.2 </a:t>
            </a:r>
            <a:r>
              <a:rPr lang="zh-CN" altLang="en-US" dirty="0"/>
              <a:t>执行触发器 </a:t>
            </a:r>
            <a:endParaRPr lang="zh-CN" altLang="en-US" dirty="0"/>
          </a:p>
          <a:p>
            <a:pPr marL="0" indent="0" eaLnBrk="1" hangingPunct="1">
              <a:lnSpc>
                <a:spcPct val="190000"/>
              </a:lnSpc>
              <a:buNone/>
            </a:pPr>
            <a:r>
              <a:rPr lang="en-US" altLang="zh-CN" dirty="0">
                <a:solidFill>
                  <a:srgbClr val="00B050"/>
                </a:solidFill>
              </a:rPr>
              <a:t>5.7.3 </a:t>
            </a:r>
            <a:r>
              <a:rPr lang="zh-CN" altLang="en-US" dirty="0">
                <a:solidFill>
                  <a:srgbClr val="00B050"/>
                </a:solidFill>
              </a:rPr>
              <a:t>删除触发器 </a:t>
            </a:r>
            <a:endParaRPr lang="zh-CN" altLang="en-US" dirty="0">
              <a:solidFill>
                <a:srgbClr val="00B050"/>
              </a:solidFill>
            </a:endParaRPr>
          </a:p>
          <a:p>
            <a:pPr marL="0" indent="0" eaLnBrk="1" hangingPunct="1">
              <a:lnSpc>
                <a:spcPct val="190000"/>
              </a:lnSpc>
            </a:pPr>
            <a:endParaRPr lang="en-US" altLang="zh-CN" dirty="0">
              <a:solidFill>
                <a:srgbClr val="3333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5779" name="Rectangle 2"/>
          <p:cNvSpPr>
            <a:spLocks noGrp="1" noChangeArrowheads="1"/>
          </p:cNvSpPr>
          <p:nvPr>
            <p:ph type="title" idx="4294967295"/>
          </p:nvPr>
        </p:nvSpPr>
        <p:spPr/>
        <p:txBody>
          <a:bodyPr/>
          <a:lstStyle/>
          <a:p>
            <a:pPr eaLnBrk="1" hangingPunct="1"/>
            <a:r>
              <a:rPr lang="en-US" altLang="zh-CN" sz="3600">
                <a:solidFill>
                  <a:schemeClr val="accent2"/>
                </a:solidFill>
              </a:rPr>
              <a:t>5.7.3 </a:t>
            </a:r>
            <a:r>
              <a:rPr lang="zh-CN" altLang="en-US" sz="3600">
                <a:solidFill>
                  <a:schemeClr val="accent2"/>
                </a:solidFill>
              </a:rPr>
              <a:t>删除触发器</a:t>
            </a:r>
            <a:endParaRPr lang="zh-CN" altLang="en-US" sz="3600">
              <a:solidFill>
                <a:schemeClr val="accent2"/>
              </a:solidFill>
            </a:endParaRPr>
          </a:p>
        </p:txBody>
      </p:sp>
      <p:sp>
        <p:nvSpPr>
          <p:cNvPr id="75780" name="Rectangle 3"/>
          <p:cNvSpPr>
            <a:spLocks noGrp="1" noChangeArrowheads="1"/>
          </p:cNvSpPr>
          <p:nvPr>
            <p:ph type="body" idx="4294967295"/>
          </p:nvPr>
        </p:nvSpPr>
        <p:spPr>
          <a:xfrm>
            <a:off x="695400" y="1268761"/>
            <a:ext cx="10297144" cy="5262204"/>
          </a:xfrm>
        </p:spPr>
        <p:txBody>
          <a:bodyPr/>
          <a:lstStyle/>
          <a:p>
            <a:pPr eaLnBrk="1" hangingPunct="1">
              <a:lnSpc>
                <a:spcPct val="160000"/>
              </a:lnSpc>
            </a:pPr>
            <a:r>
              <a:rPr lang="zh-CN" altLang="en-US" dirty="0"/>
              <a:t>删除触发器的</a:t>
            </a:r>
            <a:r>
              <a:rPr lang="en-US" altLang="zh-CN" dirty="0"/>
              <a:t>SQL</a:t>
            </a:r>
            <a:r>
              <a:rPr lang="zh-CN" altLang="en-US" dirty="0"/>
              <a:t>语法：</a:t>
            </a:r>
            <a:endParaRPr lang="zh-CN" altLang="en-US" dirty="0"/>
          </a:p>
          <a:p>
            <a:pPr eaLnBrk="1" hangingPunct="1">
              <a:lnSpc>
                <a:spcPct val="160000"/>
              </a:lnSpc>
              <a:buFont typeface="Wingdings" panose="05000000000000000000" pitchFamily="2" charset="2"/>
              <a:buNone/>
            </a:pPr>
            <a:r>
              <a:rPr lang="zh-CN" altLang="en-US" sz="2400" dirty="0"/>
              <a:t>     </a:t>
            </a:r>
            <a:r>
              <a:rPr lang="en-US" altLang="zh-CN" sz="2400" dirty="0"/>
              <a:t>DROP TRIGGER &lt;</a:t>
            </a:r>
            <a:r>
              <a:rPr lang="zh-CN" altLang="en-US" sz="2400" dirty="0"/>
              <a:t>触发器名</a:t>
            </a:r>
            <a:r>
              <a:rPr lang="en-US" altLang="zh-CN" sz="2400" dirty="0"/>
              <a:t>&gt; ON &lt;</a:t>
            </a:r>
            <a:r>
              <a:rPr lang="zh-CN" altLang="en-US" sz="2400" dirty="0"/>
              <a:t>表名</a:t>
            </a:r>
            <a:r>
              <a:rPr lang="en-US" altLang="zh-CN" sz="2400" dirty="0"/>
              <a:t>&gt;;</a:t>
            </a:r>
            <a:endParaRPr lang="en-US" altLang="zh-CN" sz="2400" dirty="0"/>
          </a:p>
          <a:p>
            <a:pPr eaLnBrk="1" hangingPunct="1">
              <a:lnSpc>
                <a:spcPct val="160000"/>
              </a:lnSpc>
            </a:pPr>
            <a:r>
              <a:rPr lang="zh-CN" altLang="en-US" dirty="0"/>
              <a:t>触发器必须是一个已经创建的触发器，只能由具有相应权限的用户删除。</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6803" name="Rectangle 2"/>
          <p:cNvSpPr>
            <a:spLocks noGrp="1" noChangeArrowheads="1"/>
          </p:cNvSpPr>
          <p:nvPr>
            <p:ph type="title" idx="4294967295"/>
          </p:nvPr>
        </p:nvSpPr>
        <p:spPr/>
        <p:txBody>
          <a:bodyPr/>
          <a:lstStyle/>
          <a:p>
            <a:pPr eaLnBrk="1" hangingPunct="1"/>
            <a:r>
              <a:rPr lang="zh-CN" altLang="en-US" sz="3600" dirty="0">
                <a:solidFill>
                  <a:schemeClr val="accent2"/>
                </a:solidFill>
              </a:rPr>
              <a:t>第</a:t>
            </a:r>
            <a:r>
              <a:rPr lang="en-US" altLang="zh-CN" sz="3600" dirty="0">
                <a:solidFill>
                  <a:schemeClr val="accent2"/>
                </a:solidFill>
              </a:rPr>
              <a:t>5</a:t>
            </a:r>
            <a:r>
              <a:rPr lang="zh-CN" altLang="en-US" sz="3600" dirty="0">
                <a:solidFill>
                  <a:schemeClr val="accent2"/>
                </a:solidFill>
              </a:rPr>
              <a:t>章</a:t>
            </a:r>
            <a:r>
              <a:rPr lang="zh-CN" altLang="zh-CN" sz="3600" dirty="0">
                <a:solidFill>
                  <a:schemeClr val="accent2"/>
                </a:solidFill>
              </a:rPr>
              <a:t> 数据库完整性</a:t>
            </a:r>
            <a:endParaRPr lang="zh-CN" altLang="zh-CN" sz="3600" dirty="0">
              <a:solidFill>
                <a:schemeClr val="accent2"/>
              </a:solidFill>
            </a:endParaRPr>
          </a:p>
        </p:txBody>
      </p:sp>
      <p:sp>
        <p:nvSpPr>
          <p:cNvPr id="76804" name="Rectangle 3"/>
          <p:cNvSpPr>
            <a:spLocks noGrp="1" noChangeArrowheads="1"/>
          </p:cNvSpPr>
          <p:nvPr>
            <p:ph type="body" idx="4294967295"/>
          </p:nvPr>
        </p:nvSpPr>
        <p:spPr>
          <a:xfrm>
            <a:off x="1518445" y="1052514"/>
            <a:ext cx="7859712" cy="5329237"/>
          </a:xfrm>
        </p:spPr>
        <p:txBody>
          <a:bodyPr/>
          <a:lstStyle/>
          <a:p>
            <a:pPr eaLnBrk="1" hangingPunct="1">
              <a:lnSpc>
                <a:spcPct val="130000"/>
              </a:lnSpc>
              <a:buFont typeface="Wingdings" panose="05000000000000000000"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anose="05000000000000000000" pitchFamily="2" charset="2"/>
              <a:buNone/>
            </a:pPr>
            <a:r>
              <a:rPr lang="en-US" altLang="zh-CN" dirty="0"/>
              <a:t>5.2 </a:t>
            </a:r>
            <a:r>
              <a:rPr lang="zh-CN" altLang="en-US" dirty="0"/>
              <a:t>实体完整性</a:t>
            </a:r>
            <a:endParaRPr lang="zh-CN" altLang="en-US" dirty="0"/>
          </a:p>
          <a:p>
            <a:pPr eaLnBrk="1" hangingPunct="1">
              <a:lnSpc>
                <a:spcPct val="130000"/>
              </a:lnSpc>
              <a:buFont typeface="Wingdings" panose="05000000000000000000" pitchFamily="2" charset="2"/>
              <a:buNone/>
            </a:pPr>
            <a:r>
              <a:rPr lang="en-US" altLang="zh-CN" dirty="0"/>
              <a:t>5.3 </a:t>
            </a:r>
            <a:r>
              <a:rPr lang="zh-CN" altLang="en-US" dirty="0"/>
              <a:t>参照完整性</a:t>
            </a:r>
            <a:endParaRPr lang="zh-CN" altLang="en-US" dirty="0"/>
          </a:p>
          <a:p>
            <a:pPr eaLnBrk="1" hangingPunct="1">
              <a:lnSpc>
                <a:spcPct val="130000"/>
              </a:lnSpc>
              <a:buFont typeface="Wingdings" panose="05000000000000000000" pitchFamily="2" charset="2"/>
              <a:buNone/>
            </a:pPr>
            <a:r>
              <a:rPr lang="en-US" altLang="zh-CN" dirty="0"/>
              <a:t>5.4 </a:t>
            </a:r>
            <a:r>
              <a:rPr lang="zh-CN" altLang="en-US" dirty="0"/>
              <a:t>用户定义的完整性</a:t>
            </a:r>
            <a:endParaRPr lang="zh-CN" altLang="en-US" dirty="0"/>
          </a:p>
          <a:p>
            <a:pPr eaLnBrk="1" hangingPunct="1">
              <a:lnSpc>
                <a:spcPct val="130000"/>
              </a:lnSpc>
              <a:buFont typeface="Wingdings" panose="05000000000000000000" pitchFamily="2" charset="2"/>
              <a:buNone/>
            </a:pPr>
            <a:r>
              <a:rPr lang="en-US" altLang="zh-CN" dirty="0"/>
              <a:t>5.5 </a:t>
            </a:r>
            <a:r>
              <a:rPr lang="zh-CN" altLang="en-US" dirty="0"/>
              <a:t>完整性约束命名子句</a:t>
            </a:r>
            <a:endParaRPr lang="zh-CN" altLang="en-US" dirty="0"/>
          </a:p>
          <a:p>
            <a:pPr eaLnBrk="1" hangingPunct="1">
              <a:lnSpc>
                <a:spcPct val="130000"/>
              </a:lnSpc>
              <a:buFont typeface="Wingdings" panose="05000000000000000000"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anose="05000000000000000000" pitchFamily="2" charset="2"/>
              <a:buNone/>
            </a:pPr>
            <a:r>
              <a:rPr lang="en-US" altLang="zh-CN" dirty="0"/>
              <a:t>5.7 </a:t>
            </a:r>
            <a:r>
              <a:rPr lang="zh-CN" altLang="en-US" dirty="0"/>
              <a:t>触发器</a:t>
            </a:r>
            <a:endParaRPr lang="en-US" altLang="zh-CN" dirty="0"/>
          </a:p>
          <a:p>
            <a:pPr eaLnBrk="1" hangingPunct="1">
              <a:lnSpc>
                <a:spcPct val="130000"/>
              </a:lnSpc>
              <a:buFont typeface="Wingdings" panose="05000000000000000000" pitchFamily="2" charset="2"/>
              <a:buNone/>
            </a:pPr>
            <a:r>
              <a:rPr lang="zh-CN" altLang="en-US" dirty="0">
                <a:solidFill>
                  <a:srgbClr val="0066FF"/>
                </a:solidFill>
              </a:rPr>
              <a:t>本章小结</a:t>
            </a:r>
            <a:endParaRPr lang="zh-CN" altLang="en-US" dirty="0">
              <a:solidFill>
                <a:srgbClr val="0066FF"/>
              </a:solidFill>
            </a:endParaRPr>
          </a:p>
          <a:p>
            <a:pPr eaLnBrk="1" hangingPunct="1"/>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7827" name="Rectangle 2"/>
          <p:cNvSpPr>
            <a:spLocks noGrp="1" noChangeArrowheads="1"/>
          </p:cNvSpPr>
          <p:nvPr>
            <p:ph type="title" idx="4294967295"/>
          </p:nvPr>
        </p:nvSpPr>
        <p:spPr/>
        <p:txBody>
          <a:bodyPr/>
          <a:lstStyle/>
          <a:p>
            <a:pPr eaLnBrk="1" hangingPunct="1"/>
            <a:r>
              <a:rPr lang="zh-CN" altLang="en-US" sz="3600" dirty="0">
                <a:solidFill>
                  <a:schemeClr val="accent2"/>
                </a:solidFill>
              </a:rPr>
              <a:t>本章小结</a:t>
            </a:r>
            <a:endParaRPr lang="zh-CN" altLang="en-US" sz="3600" dirty="0">
              <a:solidFill>
                <a:schemeClr val="accent2"/>
              </a:solidFill>
            </a:endParaRPr>
          </a:p>
        </p:txBody>
      </p:sp>
      <p:sp>
        <p:nvSpPr>
          <p:cNvPr id="74756" name="Rectangle 3"/>
          <p:cNvSpPr>
            <a:spLocks noGrp="1" noChangeArrowheads="1"/>
          </p:cNvSpPr>
          <p:nvPr>
            <p:ph type="body" idx="4294967295"/>
          </p:nvPr>
        </p:nvSpPr>
        <p:spPr>
          <a:xfrm>
            <a:off x="911424" y="1122219"/>
            <a:ext cx="10972800" cy="4854575"/>
          </a:xfrm>
        </p:spPr>
        <p:txBody>
          <a:bodyPr/>
          <a:lstStyle/>
          <a:p>
            <a:pPr eaLnBrk="1" hangingPunct="1">
              <a:lnSpc>
                <a:spcPct val="120000"/>
              </a:lnSpc>
            </a:pPr>
            <a:r>
              <a:rPr lang="zh-CN" altLang="en-US" dirty="0"/>
              <a:t>关系数据库管理系统完整性实现的机制</a:t>
            </a:r>
            <a:endParaRPr lang="zh-CN" altLang="en-US" dirty="0"/>
          </a:p>
          <a:p>
            <a:pPr lvl="1" eaLnBrk="1" hangingPunct="1">
              <a:lnSpc>
                <a:spcPct val="120000"/>
              </a:lnSpc>
            </a:pPr>
            <a:r>
              <a:rPr lang="zh-CN" altLang="en-US" dirty="0"/>
              <a:t>完整性约束的定义机制</a:t>
            </a:r>
            <a:endParaRPr lang="zh-CN" altLang="en-US" dirty="0"/>
          </a:p>
          <a:p>
            <a:pPr lvl="1" eaLnBrk="1" hangingPunct="1">
              <a:lnSpc>
                <a:spcPct val="120000"/>
              </a:lnSpc>
            </a:pPr>
            <a:r>
              <a:rPr lang="zh-CN" altLang="en-US" dirty="0"/>
              <a:t>完整性约束的检查方法</a:t>
            </a:r>
            <a:endParaRPr lang="zh-CN" altLang="en-US" dirty="0"/>
          </a:p>
          <a:p>
            <a:pPr lvl="1" eaLnBrk="1" hangingPunct="1">
              <a:lnSpc>
                <a:spcPct val="120000"/>
              </a:lnSpc>
            </a:pPr>
            <a:r>
              <a:rPr lang="zh-CN" altLang="en-US" dirty="0"/>
              <a:t>违背完整性约束时应采取的动作</a:t>
            </a:r>
            <a:endParaRPr lang="en-US" altLang="zh-CN" dirty="0"/>
          </a:p>
          <a:p>
            <a:pPr eaLnBrk="1" hangingPunct="1">
              <a:lnSpc>
                <a:spcPct val="120000"/>
              </a:lnSpc>
            </a:pPr>
            <a:r>
              <a:rPr lang="zh-CN" altLang="zh-CN" sz="2200" dirty="0">
                <a:latin typeface="Calibri" panose="020F0502020204030204" pitchFamily="34" charset="0"/>
                <a:cs typeface="Times New Roman" panose="02020603050405020304" pitchFamily="18" charset="0"/>
              </a:rPr>
              <a:t>触发器</a:t>
            </a:r>
            <a:endParaRPr lang="en-US" altLang="zh-CN" sz="2200" dirty="0">
              <a:latin typeface="Calibri" panose="020F0502020204030204" pitchFamily="34" charset="0"/>
              <a:cs typeface="Times New Roman" panose="02020603050405020304" pitchFamily="18" charset="0"/>
            </a:endParaRPr>
          </a:p>
          <a:p>
            <a:pPr lvl="1" eaLnBrk="1" hangingPunct="1">
              <a:lnSpc>
                <a:spcPct val="120000"/>
              </a:lnSpc>
            </a:pPr>
            <a:r>
              <a:rPr lang="zh-CN" altLang="zh-CN" dirty="0"/>
              <a:t>可以实施更为复杂的完整性定义、检查和违约操作</a:t>
            </a:r>
            <a:endParaRPr lang="en-US" altLang="zh-CN" dirty="0"/>
          </a:p>
          <a:p>
            <a:pPr lvl="1" eaLnBrk="1" hangingPunct="1">
              <a:lnSpc>
                <a:spcPct val="120000"/>
              </a:lnSpc>
            </a:pPr>
            <a:r>
              <a:rPr lang="zh-CN" altLang="zh-CN" dirty="0"/>
              <a:t>具有更精细和更强大的数据控制能力</a:t>
            </a:r>
            <a:endParaRPr lang="en-US" altLang="zh-CN" dirty="0"/>
          </a:p>
          <a:p>
            <a:pPr lvl="1" eaLnBrk="1" hangingPunct="1">
              <a:lnSpc>
                <a:spcPct val="120000"/>
              </a:lnSpc>
            </a:pPr>
            <a:r>
              <a:rPr lang="zh-CN" altLang="zh-CN" dirty="0"/>
              <a:t>触发器规则中的动作体可以很复杂，通常是一段过程化</a:t>
            </a:r>
            <a:r>
              <a:rPr lang="en-US" altLang="zh-CN" dirty="0"/>
              <a:t>SQL</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dirty="0">
                <a:solidFill>
                  <a:schemeClr val="accent2"/>
                </a:solidFill>
              </a:rPr>
              <a:t>数据库完整性概述</a:t>
            </a:r>
            <a:r>
              <a:rPr lang="en-US" altLang="zh-CN" sz="3600" dirty="0">
                <a:solidFill>
                  <a:schemeClr val="accent2"/>
                </a:solidFill>
              </a:rPr>
              <a:t>（</a:t>
            </a:r>
            <a:r>
              <a:rPr lang="zh-CN" altLang="en-US" sz="3600" dirty="0">
                <a:solidFill>
                  <a:schemeClr val="accent2"/>
                </a:solidFill>
              </a:rPr>
              <a:t>续</a:t>
            </a:r>
            <a:r>
              <a:rPr lang="en-US" altLang="zh-CN" sz="3600" dirty="0">
                <a:solidFill>
                  <a:schemeClr val="accent2"/>
                </a:solidFill>
              </a:rPr>
              <a:t>）</a:t>
            </a:r>
            <a:endParaRPr lang="en-US" altLang="zh-CN" sz="3600" dirty="0">
              <a:solidFill>
                <a:schemeClr val="accent2"/>
              </a:solidFill>
            </a:endParaRPr>
          </a:p>
        </p:txBody>
      </p:sp>
      <p:sp>
        <p:nvSpPr>
          <p:cNvPr id="6147" name="Rectangle 3"/>
          <p:cNvSpPr txBox="1">
            <a:spLocks noChangeArrowheads="1"/>
          </p:cNvSpPr>
          <p:nvPr/>
        </p:nvSpPr>
        <p:spPr bwMode="auto">
          <a:xfrm>
            <a:off x="532950" y="1340768"/>
            <a:ext cx="11017224" cy="4608512"/>
          </a:xfrm>
          <a:prstGeom prst="rect">
            <a:avLst/>
          </a:prstGeom>
          <a:noFill/>
          <a:ln w="9525">
            <a:noFill/>
            <a:miter lim="800000"/>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Arial" panose="020B0604020202020204" pitchFamily="34" charset="0"/>
              <a:buNone/>
            </a:pPr>
            <a:r>
              <a:rPr lang="en-US" altLang="zh-CN" sz="2400" b="1" dirty="0"/>
              <a:t>3.</a:t>
            </a:r>
            <a:r>
              <a:rPr lang="zh-CN" altLang="en-US" sz="2400" b="1" dirty="0"/>
              <a:t>提供完整性的违约处理方法 </a:t>
            </a:r>
            <a:endParaRPr lang="zh-CN" altLang="en-US" sz="2400" b="1" dirty="0"/>
          </a:p>
          <a:p>
            <a:pPr lvl="2">
              <a:lnSpc>
                <a:spcPct val="150000"/>
              </a:lnSpc>
              <a:buSzPct val="87000"/>
              <a:buFont typeface="Wingdings" panose="05000000000000000000" pitchFamily="2" charset="2"/>
              <a:buChar char="l"/>
            </a:pPr>
            <a:r>
              <a:rPr lang="zh-CN" altLang="en-US" sz="2200" b="1" dirty="0"/>
              <a:t>关系数据库管理系统若发现用户的操作违背了完整性约束，就采取一定的动作</a:t>
            </a:r>
            <a:endParaRPr lang="zh-CN" altLang="en-US" sz="2200" b="1" dirty="0"/>
          </a:p>
          <a:p>
            <a:pPr lvl="3" eaLnBrk="1" hangingPunct="1">
              <a:lnSpc>
                <a:spcPct val="150000"/>
              </a:lnSpc>
              <a:buFont typeface="Wingdings" panose="05000000000000000000" pitchFamily="2" charset="2"/>
              <a:buChar char="Ø"/>
            </a:pPr>
            <a:r>
              <a:rPr lang="zh-CN" altLang="en-US" sz="2200" b="1" dirty="0"/>
              <a:t>拒绝</a:t>
            </a:r>
            <a:r>
              <a:rPr lang="en-US" altLang="zh-CN" sz="2200" b="1" dirty="0"/>
              <a:t>（NO ACTION）</a:t>
            </a:r>
            <a:r>
              <a:rPr lang="zh-CN" altLang="en-US" sz="2200" b="1" dirty="0"/>
              <a:t>执行该操作</a:t>
            </a:r>
            <a:endParaRPr lang="zh-CN" altLang="en-US" sz="2200" b="1" dirty="0"/>
          </a:p>
          <a:p>
            <a:pPr lvl="3" eaLnBrk="1" hangingPunct="1">
              <a:lnSpc>
                <a:spcPct val="150000"/>
              </a:lnSpc>
              <a:buFont typeface="Wingdings" panose="05000000000000000000" pitchFamily="2" charset="2"/>
              <a:buChar char="Ø"/>
            </a:pPr>
            <a:r>
              <a:rPr lang="zh-CN" altLang="en-US" sz="2200" b="1" dirty="0"/>
              <a:t>级连</a:t>
            </a:r>
            <a:r>
              <a:rPr lang="en-US" altLang="zh-CN" sz="2200" b="1" dirty="0"/>
              <a:t>（CASCADE）</a:t>
            </a:r>
            <a:r>
              <a:rPr lang="zh-CN" altLang="en-US" sz="2200" b="1" dirty="0"/>
              <a:t>执行其他操作</a:t>
            </a:r>
            <a:endParaRPr lang="zh-CN" altLang="en-US" sz="2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243" name="Rectangle 2"/>
          <p:cNvSpPr>
            <a:spLocks noGrp="1" noChangeArrowheads="1"/>
          </p:cNvSpPr>
          <p:nvPr>
            <p:ph type="title" idx="4294967295"/>
          </p:nvPr>
        </p:nvSpPr>
        <p:spPr/>
        <p:txBody>
          <a:bodyPr/>
          <a:lstStyle/>
          <a:p>
            <a:pPr eaLnBrk="1" hangingPunct="1"/>
            <a:r>
              <a:rPr lang="zh-CN" altLang="en-US" sz="3600" dirty="0">
                <a:solidFill>
                  <a:schemeClr val="accent2"/>
                </a:solidFill>
              </a:rPr>
              <a:t>第</a:t>
            </a:r>
            <a:r>
              <a:rPr lang="en-US" altLang="zh-CN" sz="3600" dirty="0">
                <a:solidFill>
                  <a:schemeClr val="accent2"/>
                </a:solidFill>
              </a:rPr>
              <a:t>5</a:t>
            </a:r>
            <a:r>
              <a:rPr lang="zh-CN" altLang="en-US" sz="3600" dirty="0">
                <a:solidFill>
                  <a:schemeClr val="accent2"/>
                </a:solidFill>
              </a:rPr>
              <a:t>章</a:t>
            </a:r>
            <a:r>
              <a:rPr lang="zh-CN" altLang="zh-CN" sz="3600" dirty="0">
                <a:solidFill>
                  <a:schemeClr val="accent2"/>
                </a:solidFill>
              </a:rPr>
              <a:t> 数据库完整性</a:t>
            </a:r>
            <a:endParaRPr lang="zh-CN" altLang="zh-CN" sz="3600" dirty="0">
              <a:solidFill>
                <a:schemeClr val="accent2"/>
              </a:solidFill>
            </a:endParaRPr>
          </a:p>
        </p:txBody>
      </p:sp>
      <p:sp>
        <p:nvSpPr>
          <p:cNvPr id="10244" name="Rectangle 3"/>
          <p:cNvSpPr>
            <a:spLocks noGrp="1" noChangeArrowheads="1"/>
          </p:cNvSpPr>
          <p:nvPr>
            <p:ph type="body" idx="4294967295"/>
          </p:nvPr>
        </p:nvSpPr>
        <p:spPr>
          <a:xfrm>
            <a:off x="1518445" y="1052514"/>
            <a:ext cx="7859712" cy="5329237"/>
          </a:xfrm>
        </p:spPr>
        <p:txBody>
          <a:bodyPr/>
          <a:lstStyle/>
          <a:p>
            <a:pPr eaLnBrk="1" hangingPunct="1">
              <a:lnSpc>
                <a:spcPct val="130000"/>
              </a:lnSpc>
              <a:buFont typeface="Wingdings" panose="05000000000000000000"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anose="05000000000000000000" pitchFamily="2" charset="2"/>
              <a:buNone/>
            </a:pPr>
            <a:r>
              <a:rPr lang="en-US" altLang="zh-CN" dirty="0">
                <a:solidFill>
                  <a:srgbClr val="0066FF"/>
                </a:solidFill>
              </a:rPr>
              <a:t>5.2 </a:t>
            </a:r>
            <a:r>
              <a:rPr lang="zh-CN" altLang="en-US" dirty="0">
                <a:solidFill>
                  <a:srgbClr val="0066FF"/>
                </a:solidFill>
              </a:rPr>
              <a:t>实体完整性</a:t>
            </a:r>
            <a:endParaRPr lang="zh-CN" altLang="en-US" dirty="0">
              <a:solidFill>
                <a:srgbClr val="0066FF"/>
              </a:solidFill>
            </a:endParaRPr>
          </a:p>
          <a:p>
            <a:pPr eaLnBrk="1" hangingPunct="1">
              <a:lnSpc>
                <a:spcPct val="130000"/>
              </a:lnSpc>
              <a:buFont typeface="Wingdings" panose="05000000000000000000" pitchFamily="2" charset="2"/>
              <a:buNone/>
            </a:pPr>
            <a:r>
              <a:rPr lang="en-US" altLang="zh-CN" dirty="0"/>
              <a:t>5.3 </a:t>
            </a:r>
            <a:r>
              <a:rPr lang="zh-CN" altLang="en-US" dirty="0"/>
              <a:t>参照完整性</a:t>
            </a:r>
            <a:endParaRPr lang="zh-CN" altLang="en-US" dirty="0"/>
          </a:p>
          <a:p>
            <a:pPr eaLnBrk="1" hangingPunct="1">
              <a:lnSpc>
                <a:spcPct val="130000"/>
              </a:lnSpc>
              <a:buFont typeface="Wingdings" panose="05000000000000000000" pitchFamily="2" charset="2"/>
              <a:buNone/>
            </a:pPr>
            <a:r>
              <a:rPr lang="en-US" altLang="zh-CN" dirty="0"/>
              <a:t>5.4 </a:t>
            </a:r>
            <a:r>
              <a:rPr lang="zh-CN" altLang="en-US" dirty="0"/>
              <a:t>用户定义的完整性</a:t>
            </a:r>
            <a:endParaRPr lang="zh-CN" altLang="en-US" dirty="0"/>
          </a:p>
          <a:p>
            <a:pPr eaLnBrk="1" hangingPunct="1">
              <a:lnSpc>
                <a:spcPct val="130000"/>
              </a:lnSpc>
              <a:buFont typeface="Wingdings" panose="05000000000000000000" pitchFamily="2" charset="2"/>
              <a:buNone/>
            </a:pPr>
            <a:r>
              <a:rPr lang="en-US" altLang="zh-CN" dirty="0"/>
              <a:t>5.5 </a:t>
            </a:r>
            <a:r>
              <a:rPr lang="zh-CN" altLang="en-US" dirty="0"/>
              <a:t>完整性约束命名子句</a:t>
            </a:r>
            <a:endParaRPr lang="zh-CN" altLang="en-US" dirty="0"/>
          </a:p>
          <a:p>
            <a:pPr eaLnBrk="1" hangingPunct="1">
              <a:lnSpc>
                <a:spcPct val="130000"/>
              </a:lnSpc>
              <a:buFont typeface="Wingdings" panose="05000000000000000000"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anose="05000000000000000000" pitchFamily="2" charset="2"/>
              <a:buNone/>
            </a:pPr>
            <a:r>
              <a:rPr lang="en-US" altLang="zh-CN" dirty="0"/>
              <a:t>5.7 </a:t>
            </a:r>
            <a:r>
              <a:rPr lang="zh-CN" altLang="en-US" dirty="0"/>
              <a:t>触发器</a:t>
            </a:r>
            <a:endParaRPr lang="en-US" altLang="zh-CN" dirty="0"/>
          </a:p>
          <a:p>
            <a:pPr eaLnBrk="1" hangingPunct="1">
              <a:lnSpc>
                <a:spcPct val="130000"/>
              </a:lnSpc>
              <a:buFont typeface="Wingdings" panose="05000000000000000000" pitchFamily="2" charset="2"/>
              <a:buNone/>
            </a:pPr>
            <a:r>
              <a:rPr lang="zh-CN" altLang="en-US" dirty="0"/>
              <a:t>本章小结</a:t>
            </a:r>
            <a:endParaRPr lang="zh-CN" altLang="en-US" dirty="0"/>
          </a:p>
          <a:p>
            <a:pPr eaLnBrk="1" hangingPunct="1"/>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267" name="Rectangle 2"/>
          <p:cNvSpPr>
            <a:spLocks noGrp="1" noChangeArrowheads="1"/>
          </p:cNvSpPr>
          <p:nvPr>
            <p:ph type="title" idx="4294967295"/>
          </p:nvPr>
        </p:nvSpPr>
        <p:spPr/>
        <p:txBody>
          <a:bodyPr/>
          <a:lstStyle/>
          <a:p>
            <a:pPr eaLnBrk="1" hangingPunct="1"/>
            <a:r>
              <a:rPr lang="en-US" altLang="zh-CN" sz="3600">
                <a:solidFill>
                  <a:schemeClr val="accent2"/>
                </a:solidFill>
              </a:rPr>
              <a:t>5.2 </a:t>
            </a:r>
            <a:r>
              <a:rPr lang="zh-CN" altLang="en-US" sz="3600">
                <a:solidFill>
                  <a:schemeClr val="accent2"/>
                </a:solidFill>
              </a:rPr>
              <a:t>实体完整性</a:t>
            </a:r>
            <a:endParaRPr lang="zh-CN" altLang="en-US" sz="3600">
              <a:solidFill>
                <a:schemeClr val="accent2"/>
              </a:solidFill>
            </a:endParaRPr>
          </a:p>
        </p:txBody>
      </p:sp>
      <p:sp>
        <p:nvSpPr>
          <p:cNvPr id="11268" name="Rectangle 3"/>
          <p:cNvSpPr>
            <a:spLocks noGrp="1" noChangeArrowheads="1"/>
          </p:cNvSpPr>
          <p:nvPr>
            <p:ph type="body" idx="4294967295"/>
          </p:nvPr>
        </p:nvSpPr>
        <p:spPr>
          <a:xfrm>
            <a:off x="1055440" y="1527176"/>
            <a:ext cx="8229600" cy="4854575"/>
          </a:xfrm>
        </p:spPr>
        <p:txBody>
          <a:bodyPr/>
          <a:lstStyle/>
          <a:p>
            <a:pPr marL="0" indent="0" eaLnBrk="1" hangingPunct="1">
              <a:lnSpc>
                <a:spcPct val="190000"/>
              </a:lnSpc>
              <a:buNone/>
            </a:pPr>
            <a:r>
              <a:rPr lang="en-US" altLang="zh-CN" dirty="0">
                <a:solidFill>
                  <a:srgbClr val="00B050"/>
                </a:solidFill>
              </a:rPr>
              <a:t>5.2.1 </a:t>
            </a:r>
            <a:r>
              <a:rPr lang="zh-CN" altLang="en-US" dirty="0">
                <a:solidFill>
                  <a:srgbClr val="00B050"/>
                </a:solidFill>
              </a:rPr>
              <a:t>定义实体完整性</a:t>
            </a:r>
            <a:endParaRPr lang="en-US" altLang="zh-CN" dirty="0">
              <a:solidFill>
                <a:srgbClr val="00B050"/>
              </a:solidFill>
            </a:endParaRPr>
          </a:p>
          <a:p>
            <a:pPr marL="0" indent="0" eaLnBrk="1" hangingPunct="1">
              <a:lnSpc>
                <a:spcPct val="190000"/>
              </a:lnSpc>
              <a:buNone/>
            </a:pPr>
            <a:r>
              <a:rPr lang="en-US" altLang="zh-CN" dirty="0"/>
              <a:t>5.2.2 </a:t>
            </a:r>
            <a:r>
              <a:rPr lang="zh-CN" altLang="en-US" dirty="0"/>
              <a:t>实体完整性检查和违约处理</a:t>
            </a:r>
            <a:endParaRPr lang="zh-CN" altLang="en-US" dirty="0"/>
          </a:p>
        </p:txBody>
      </p:sp>
    </p:spTree>
  </p:cSld>
  <p:clrMapOvr>
    <a:masterClrMapping/>
  </p:clrMapOvr>
</p:sld>
</file>

<file path=ppt/tags/tag1.xml><?xml version="1.0" encoding="utf-8"?>
<p:tagLst xmlns:p="http://schemas.openxmlformats.org/presentationml/2006/main">
  <p:tag name="COMMONDATA" val="eyJoZGlkIjoiZTA4NzIyN2MxYTlmMzQ1NGE2MjU5NWRkMjhlOGMxYTAifQ=="/>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12246</Words>
  <Application>WPS 演示</Application>
  <PresentationFormat>宽屏</PresentationFormat>
  <Paragraphs>693</Paragraphs>
  <Slides>67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67</vt:i4>
      </vt:variant>
    </vt:vector>
  </HeadingPairs>
  <TitlesOfParts>
    <vt:vector size="79" baseType="lpstr">
      <vt:lpstr>Arial</vt:lpstr>
      <vt:lpstr>宋体</vt:lpstr>
      <vt:lpstr>Wingdings</vt:lpstr>
      <vt:lpstr>华文琥珀</vt:lpstr>
      <vt:lpstr>Calibri</vt:lpstr>
      <vt:lpstr>Times New Roman</vt:lpstr>
      <vt:lpstr>黑体</vt:lpstr>
      <vt:lpstr>Times-Roman</vt:lpstr>
      <vt:lpstr>隶书</vt:lpstr>
      <vt:lpstr>微软雅黑</vt:lpstr>
      <vt:lpstr>Arial Unicode MS</vt:lpstr>
      <vt:lpstr>数据库系统概论</vt:lpstr>
      <vt:lpstr>PowerPoint 演示文稿</vt:lpstr>
      <vt:lpstr>第5章 数据库完整性</vt:lpstr>
      <vt:lpstr>5.1数据库完整性概述</vt:lpstr>
      <vt:lpstr>数据库完整性概述（续）</vt:lpstr>
      <vt:lpstr>数据库完整性概述（续）</vt:lpstr>
      <vt:lpstr>PowerPoint 演示文稿</vt:lpstr>
      <vt:lpstr>PowerPoint 演示文稿</vt:lpstr>
      <vt:lpstr>第5章 数据库完整性</vt:lpstr>
      <vt:lpstr>5.2 实体完整性</vt:lpstr>
      <vt:lpstr>5.2.1 实体完整性定义</vt:lpstr>
      <vt:lpstr>实体完整性定义（续）</vt:lpstr>
      <vt:lpstr>实体完整性定义（续）</vt:lpstr>
      <vt:lpstr>实体完整性定义（续）</vt:lpstr>
      <vt:lpstr>5.2 实体完整性</vt:lpstr>
      <vt:lpstr>5.2.2 实体完整性检查和违约处理</vt:lpstr>
      <vt:lpstr>实体完整性检查和违约处理（续）</vt:lpstr>
      <vt:lpstr>PowerPoint 演示文稿</vt:lpstr>
      <vt:lpstr>实体完整性检查和违约处理（续）</vt:lpstr>
      <vt:lpstr>第5章 数据库完整性</vt:lpstr>
      <vt:lpstr>5.3  参照完整性</vt:lpstr>
      <vt:lpstr>5.3.1 参照完整性定义</vt:lpstr>
      <vt:lpstr>参照完整性定义（续）</vt:lpstr>
      <vt:lpstr>5.3  参照完整性</vt:lpstr>
      <vt:lpstr>5.3.2参照完整性检查和违约处理</vt:lpstr>
      <vt:lpstr>参照完整性检查和违约处理（续）</vt:lpstr>
      <vt:lpstr>参照完整性检查和违约处理（续）</vt:lpstr>
      <vt:lpstr>参照完整性检查和违约处理（续）</vt:lpstr>
      <vt:lpstr>参照完整性检查和违约处理（续）</vt:lpstr>
      <vt:lpstr>参照完整性检查和违约处理（续）</vt:lpstr>
      <vt:lpstr>参照完整性检查和违约处理（续）</vt:lpstr>
      <vt:lpstr>参照完整性检查和违约处理（续）</vt:lpstr>
      <vt:lpstr>第5章 数据库完整性</vt:lpstr>
      <vt:lpstr>5.4  用户定义的完整性</vt:lpstr>
      <vt:lpstr>5.4  用户定义的完整性</vt:lpstr>
      <vt:lpstr>5.4.1属性上的约束</vt:lpstr>
      <vt:lpstr>属性上的约束（续）</vt:lpstr>
      <vt:lpstr>属性上的约束（续）</vt:lpstr>
      <vt:lpstr>属性上的约束（续）</vt:lpstr>
      <vt:lpstr>PowerPoint 演示文稿</vt:lpstr>
      <vt:lpstr>属性上的约束（续）</vt:lpstr>
      <vt:lpstr>5.4  用户定义的完整性</vt:lpstr>
      <vt:lpstr>5.4.2 元组上的约束</vt:lpstr>
      <vt:lpstr>元组上的约束（续）</vt:lpstr>
      <vt:lpstr>元组上的约束（续）</vt:lpstr>
      <vt:lpstr>第5章 数据库完整性</vt:lpstr>
      <vt:lpstr>5.5  完整性约束命名子句</vt:lpstr>
      <vt:lpstr>完整性约束命名子句（续）</vt:lpstr>
      <vt:lpstr>完整性约束命名子句（续）</vt:lpstr>
      <vt:lpstr>完整性约束命名子句（续）</vt:lpstr>
      <vt:lpstr>完整性约束命名子句（续）</vt:lpstr>
      <vt:lpstr>第5章 数据库完整性</vt:lpstr>
      <vt:lpstr>触发器</vt:lpstr>
      <vt:lpstr>5.7  触发器</vt:lpstr>
      <vt:lpstr>5.7.1 定义触发器</vt:lpstr>
      <vt:lpstr>定义触发器（续）</vt:lpstr>
      <vt:lpstr>定义触发器（续）</vt:lpstr>
      <vt:lpstr>定义触发器（续）</vt:lpstr>
      <vt:lpstr>定义触发器（续）</vt:lpstr>
      <vt:lpstr>定义触发器（续）</vt:lpstr>
      <vt:lpstr>定义触发器（续）</vt:lpstr>
      <vt:lpstr>定义触发器（续）</vt:lpstr>
      <vt:lpstr>5.7  触发器</vt:lpstr>
      <vt:lpstr>5.7.2 执行触发器</vt:lpstr>
      <vt:lpstr>5.7  触发器</vt:lpstr>
      <vt:lpstr>5.7.3 删除触发器</vt:lpstr>
      <vt:lpstr>第5章 数据库完整性</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阿缅</cp:lastModifiedBy>
  <cp:revision>262</cp:revision>
  <cp:lastPrinted>2021-12-14T01:58:00Z</cp:lastPrinted>
  <dcterms:created xsi:type="dcterms:W3CDTF">2014-10-23T05:39:00Z</dcterms:created>
  <dcterms:modified xsi:type="dcterms:W3CDTF">2023-09-14T09:32:47Z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17E5D36AB3C74E33977D9DA79A97EF48_12</vt:lpwstr>
  </property>
</Properties>
</file>