
<file path=[Content_Types].xml><?xml version="1.0" encoding="utf-8"?>
<Types xmlns="http://schemas.openxmlformats.org/package/2006/content-types">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1150" r:id="rId3"/>
    <p:sldId id="501" r:id="rId5"/>
    <p:sldId id="391" r:id="rId6"/>
    <p:sldId id="392" r:id="rId7"/>
    <p:sldId id="499" r:id="rId8"/>
    <p:sldId id="395" r:id="rId9"/>
    <p:sldId id="396" r:id="rId10"/>
    <p:sldId id="397" r:id="rId11"/>
    <p:sldId id="502" r:id="rId12"/>
    <p:sldId id="399" r:id="rId13"/>
    <p:sldId id="400" r:id="rId14"/>
    <p:sldId id="401" r:id="rId15"/>
    <p:sldId id="503" r:id="rId16"/>
    <p:sldId id="403" r:id="rId17"/>
    <p:sldId id="404" r:id="rId18"/>
    <p:sldId id="609" r:id="rId19"/>
    <p:sldId id="608" r:id="rId20"/>
    <p:sldId id="610" r:id="rId21"/>
    <p:sldId id="611" r:id="rId22"/>
    <p:sldId id="612" r:id="rId23"/>
    <p:sldId id="504" r:id="rId24"/>
    <p:sldId id="407" r:id="rId25"/>
    <p:sldId id="592" r:id="rId26"/>
    <p:sldId id="593" r:id="rId27"/>
    <p:sldId id="594" r:id="rId28"/>
    <p:sldId id="595" r:id="rId29"/>
    <p:sldId id="412" r:id="rId30"/>
    <p:sldId id="413" r:id="rId31"/>
    <p:sldId id="415" r:id="rId32"/>
    <p:sldId id="416" r:id="rId33"/>
    <p:sldId id="417" r:id="rId34"/>
    <p:sldId id="418" r:id="rId35"/>
    <p:sldId id="419" r:id="rId36"/>
    <p:sldId id="420" r:id="rId37"/>
    <p:sldId id="421" r:id="rId38"/>
    <p:sldId id="422" r:id="rId39"/>
    <p:sldId id="423" r:id="rId40"/>
    <p:sldId id="425" r:id="rId41"/>
    <p:sldId id="433" r:id="rId42"/>
    <p:sldId id="434" r:id="rId43"/>
    <p:sldId id="435" r:id="rId44"/>
    <p:sldId id="436" r:id="rId45"/>
    <p:sldId id="437" r:id="rId46"/>
    <p:sldId id="521" r:id="rId47"/>
    <p:sldId id="439" r:id="rId48"/>
    <p:sldId id="440" r:id="rId49"/>
    <p:sldId id="598" r:id="rId50"/>
    <p:sldId id="500" r:id="rId51"/>
    <p:sldId id="449" r:id="rId52"/>
    <p:sldId id="452" r:id="rId53"/>
    <p:sldId id="453" r:id="rId54"/>
    <p:sldId id="454" r:id="rId55"/>
    <p:sldId id="617" r:id="rId56"/>
    <p:sldId id="455" r:id="rId57"/>
    <p:sldId id="614" r:id="rId58"/>
    <p:sldId id="456" r:id="rId59"/>
    <p:sldId id="457" r:id="rId60"/>
    <p:sldId id="458" r:id="rId61"/>
    <p:sldId id="459" r:id="rId62"/>
    <p:sldId id="460" r:id="rId63"/>
    <p:sldId id="461" r:id="rId64"/>
    <p:sldId id="462" r:id="rId65"/>
    <p:sldId id="463" r:id="rId66"/>
    <p:sldId id="464" r:id="rId67"/>
    <p:sldId id="616" r:id="rId68"/>
    <p:sldId id="465" r:id="rId69"/>
    <p:sldId id="466" r:id="rId70"/>
    <p:sldId id="520" r:id="rId71"/>
    <p:sldId id="1151" r:id="rId72"/>
    <p:sldId id="484" r:id="rId73"/>
    <p:sldId id="1153" r:id="rId74"/>
    <p:sldId id="1154" r:id="rId75"/>
    <p:sldId id="1155" r:id="rId76"/>
    <p:sldId id="1156" r:id="rId77"/>
    <p:sldId id="1157" r:id="rId78"/>
    <p:sldId id="1158" r:id="rId79"/>
    <p:sldId id="1159" r:id="rId80"/>
    <p:sldId id="1160" r:id="rId81"/>
    <p:sldId id="1161" r:id="rId82"/>
    <p:sldId id="1162" r:id="rId83"/>
    <p:sldId id="1163" r:id="rId84"/>
    <p:sldId id="483" r:id="rId85"/>
    <p:sldId id="1152" r:id="rId86"/>
    <p:sldId id="1166" r:id="rId87"/>
    <p:sldId id="1167" r:id="rId88"/>
    <p:sldId id="1164" r:id="rId89"/>
    <p:sldId id="1165" r:id="rId90"/>
    <p:sldId id="485" r:id="rId91"/>
    <p:sldId id="486" r:id="rId92"/>
    <p:sldId id="487" r:id="rId93"/>
    <p:sldId id="603" r:id="rId94"/>
    <p:sldId id="604" r:id="rId95"/>
    <p:sldId id="622" r:id="rId96"/>
    <p:sldId id="620" r:id="rId97"/>
    <p:sldId id="621" r:id="rId98"/>
    <p:sldId id="623" r:id="rId99"/>
    <p:sldId id="606" r:id="rId100"/>
    <p:sldId id="624" r:id="rId101"/>
    <p:sldId id="625" r:id="rId102"/>
    <p:sldId id="488" r:id="rId103"/>
    <p:sldId id="489" r:id="rId104"/>
    <p:sldId id="490" r:id="rId105"/>
    <p:sldId id="491" r:id="rId106"/>
    <p:sldId id="492" r:id="rId107"/>
    <p:sldId id="613" r:id="rId108"/>
    <p:sldId id="493" r:id="rId109"/>
    <p:sldId id="495" r:id="rId110"/>
    <p:sldId id="601" r:id="rId111"/>
    <p:sldId id="496" r:id="rId112"/>
    <p:sldId id="602" r:id="rId113"/>
    <p:sldId id="497" r:id="rId114"/>
    <p:sldId id="618" r:id="rId115"/>
    <p:sldId id="615" r:id="rId116"/>
    <p:sldId id="498" r:id="rId117"/>
  </p:sldIdLst>
  <p:sldSz cx="9144000" cy="5143500" type="screen16x9"/>
  <p:notesSz cx="6833870" cy="9979025"/>
  <p:custDataLst>
    <p:tags r:id="rId122"/>
  </p:custDataLst>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49"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NightDeer" initials=".N"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81"/>
    <p:restoredTop sz="94665"/>
  </p:normalViewPr>
  <p:slideViewPr>
    <p:cSldViewPr snapToObjects="1" showGuides="1">
      <p:cViewPr varScale="1">
        <p:scale>
          <a:sx n="94" d="100"/>
          <a:sy n="94" d="100"/>
        </p:scale>
        <p:origin x="400" y="60"/>
      </p:cViewPr>
      <p:guideLst>
        <p:guide orient="horz" pos="1649"/>
        <p:guide pos="2880"/>
      </p:guideLst>
    </p:cSldViewPr>
  </p:slideViewPr>
  <p:notesTextViewPr>
    <p:cViewPr>
      <p:scale>
        <a:sx n="100" d="100"/>
        <a:sy n="100" d="100"/>
      </p:scale>
      <p:origin x="0" y="0"/>
    </p:cViewPr>
  </p:notesTextViewPr>
  <p:sorterViewPr>
    <p:cViewPr>
      <p:scale>
        <a:sx n="100" d="100"/>
        <a:sy n="100" d="100"/>
      </p:scale>
      <p:origin x="0" y="33036"/>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2" Type="http://schemas.openxmlformats.org/officeDocument/2006/relationships/tags" Target="tags/tag1.xml"/><Relationship Id="rId121" Type="http://schemas.openxmlformats.org/officeDocument/2006/relationships/commentAuthors" Target="commentAuthors.xml"/><Relationship Id="rId120" Type="http://schemas.openxmlformats.org/officeDocument/2006/relationships/tableStyles" Target="tableStyles.xml"/><Relationship Id="rId12" Type="http://schemas.openxmlformats.org/officeDocument/2006/relationships/slide" Target="slides/slide9.xml"/><Relationship Id="rId119" Type="http://schemas.openxmlformats.org/officeDocument/2006/relationships/viewProps" Target="viewProps.xml"/><Relationship Id="rId118" Type="http://schemas.openxmlformats.org/officeDocument/2006/relationships/presProps" Target="presProps.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60688" cy="498475"/>
          </a:xfrm>
          <a:prstGeom prst="rect">
            <a:avLst/>
          </a:prstGeom>
          <a:noFill/>
          <a:ln w="9525">
            <a:noFill/>
            <a:miter lim="800000"/>
          </a:ln>
        </p:spPr>
        <p:txBody>
          <a:bodyPr vert="horz" wrap="square" lIns="91440" tIns="45720" rIns="91440" bIns="45720" numCol="1" anchor="t" anchorCtr="0" compatLnSpc="1"/>
          <a:lstStyle>
            <a:lvl1pPr eaLnBrk="0" hangingPunct="0">
              <a:buFont typeface="Arial" panose="020B0604020202020204" pitchFamily="34" charset="0"/>
              <a:buNone/>
              <a:defRPr sz="1200"/>
            </a:lvl1pPr>
          </a:lstStyle>
          <a:p>
            <a:pPr>
              <a:defRPr/>
            </a:pPr>
            <a:endParaRPr lang="zh-CN" altLang="en-US"/>
          </a:p>
        </p:txBody>
      </p:sp>
      <p:sp>
        <p:nvSpPr>
          <p:cNvPr id="2051" name="Rectangle 3"/>
          <p:cNvSpPr>
            <a:spLocks noGrp="1" noChangeArrowheads="1"/>
          </p:cNvSpPr>
          <p:nvPr>
            <p:ph type="dt" idx="1"/>
          </p:nvPr>
        </p:nvSpPr>
        <p:spPr bwMode="auto">
          <a:xfrm>
            <a:off x="3870325" y="0"/>
            <a:ext cx="2962275" cy="498475"/>
          </a:xfrm>
          <a:prstGeom prst="rect">
            <a:avLst/>
          </a:prstGeom>
          <a:noFill/>
          <a:ln w="9525">
            <a:noFill/>
            <a:miter lim="800000"/>
          </a:ln>
        </p:spPr>
        <p:txBody>
          <a:bodyPr vert="horz" wrap="square" lIns="91440" tIns="45720" rIns="91440" bIns="45720" numCol="1" anchor="t" anchorCtr="0" compatLnSpc="1"/>
          <a:lstStyle>
            <a:lvl1pPr algn="r" eaLnBrk="0" hangingPunct="0">
              <a:buFont typeface="Arial" panose="020B0604020202020204" pitchFamily="34" charset="0"/>
              <a:buNone/>
              <a:defRPr sz="1200"/>
            </a:lvl1pPr>
          </a:lstStyle>
          <a:p>
            <a:pPr>
              <a:defRPr/>
            </a:pPr>
            <a:fld id="{4629F622-CF02-9D4D-BB02-39A5CC8AB737}" type="datetimeFigureOut">
              <a:rPr lang="zh-CN" altLang="en-US"/>
            </a:fld>
            <a:endParaRPr lang="en-US"/>
          </a:p>
        </p:txBody>
      </p:sp>
      <p:sp>
        <p:nvSpPr>
          <p:cNvPr id="2052" name="Rectangle 4"/>
          <p:cNvSpPr>
            <a:spLocks noGrp="1" noRot="1" noChangeAspect="1" noChangeArrowheads="1"/>
          </p:cNvSpPr>
          <p:nvPr>
            <p:ph type="sldImg" idx="2"/>
          </p:nvPr>
        </p:nvSpPr>
        <p:spPr bwMode="auto">
          <a:xfrm>
            <a:off x="90488" y="747713"/>
            <a:ext cx="6651625" cy="374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Rectangle 5"/>
          <p:cNvSpPr>
            <a:spLocks noGrp="1" noChangeArrowheads="1"/>
          </p:cNvSpPr>
          <p:nvPr>
            <p:ph type="body" sz="quarter" idx="3"/>
          </p:nvPr>
        </p:nvSpPr>
        <p:spPr bwMode="auto">
          <a:xfrm>
            <a:off x="682625" y="4740275"/>
            <a:ext cx="5467350" cy="4489450"/>
          </a:xfrm>
          <a:prstGeom prst="rect">
            <a:avLst/>
          </a:prstGeom>
          <a:noFill/>
          <a:ln w="9525">
            <a:noFill/>
            <a:miter lim="800000"/>
          </a:ln>
        </p:spPr>
        <p:txBody>
          <a:bodyPr vert="horz" wrap="square" lIns="91440" tIns="45720" rIns="91440" bIns="45720" numCol="1" anchor="ctr"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2054" name="Rectangle 6"/>
          <p:cNvSpPr>
            <a:spLocks noGrp="1" noChangeArrowheads="1"/>
          </p:cNvSpPr>
          <p:nvPr>
            <p:ph type="ftr" sz="quarter" idx="4"/>
          </p:nvPr>
        </p:nvSpPr>
        <p:spPr bwMode="auto">
          <a:xfrm>
            <a:off x="0" y="9477375"/>
            <a:ext cx="2960688" cy="500063"/>
          </a:xfrm>
          <a:prstGeom prst="rect">
            <a:avLst/>
          </a:prstGeom>
          <a:noFill/>
          <a:ln w="9525">
            <a:noFill/>
            <a:miter lim="800000"/>
          </a:ln>
        </p:spPr>
        <p:txBody>
          <a:bodyPr vert="horz" wrap="square" lIns="91440" tIns="45720" rIns="91440" bIns="45720" numCol="1" anchor="b" anchorCtr="0" compatLnSpc="1"/>
          <a:lstStyle>
            <a:lvl1pPr eaLnBrk="0" hangingPunct="0">
              <a:buFont typeface="Arial" panose="020B0604020202020204" pitchFamily="34" charset="0"/>
              <a:buNone/>
              <a:defRPr sz="1200"/>
            </a:lvl1pPr>
          </a:lstStyle>
          <a:p>
            <a:pPr>
              <a:defRPr/>
            </a:pPr>
            <a:endParaRPr lang="en-US"/>
          </a:p>
        </p:txBody>
      </p:sp>
      <p:sp>
        <p:nvSpPr>
          <p:cNvPr id="2055" name="Rectangle 7"/>
          <p:cNvSpPr>
            <a:spLocks noGrp="1" noChangeArrowheads="1"/>
          </p:cNvSpPr>
          <p:nvPr>
            <p:ph type="sldNum" sz="quarter" idx="5"/>
          </p:nvPr>
        </p:nvSpPr>
        <p:spPr bwMode="auto">
          <a:xfrm>
            <a:off x="3870325" y="9477375"/>
            <a:ext cx="2962275" cy="500063"/>
          </a:xfrm>
          <a:prstGeom prst="rect">
            <a:avLst/>
          </a:prstGeom>
          <a:noFill/>
          <a:ln w="9525">
            <a:noFill/>
            <a:miter lim="800000"/>
          </a:ln>
        </p:spPr>
        <p:txBody>
          <a:bodyPr vert="horz" wrap="square" lIns="91440" tIns="45720" rIns="91440" bIns="45720" numCol="1" anchor="b" anchorCtr="0" compatLnSpc="1"/>
          <a:lstStyle>
            <a:lvl1pPr algn="r">
              <a:buFont typeface="Arial" panose="020B0604020202020204" pitchFamily="34" charset="0"/>
              <a:buNone/>
              <a:defRPr sz="1200"/>
            </a:lvl1pPr>
          </a:lstStyle>
          <a:p>
            <a:fld id="{ACBD6035-D37E-D745-A119-A27AC3FE9ABB}"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1"/>
          <p:cNvSpPr>
            <a:spLocks noGrp="1" noRot="1" noChangeAspect="1" noChangeArrowheads="1" noTextEdit="1"/>
          </p:cNvSpPr>
          <p:nvPr>
            <p:ph type="sldImg"/>
          </p:nvPr>
        </p:nvSpPr>
        <p:spPr/>
      </p:sp>
      <p:sp>
        <p:nvSpPr>
          <p:cNvPr id="18434"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8435"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AA1FE6CE-4C9B-6E4E-8790-124691A7449E}" type="slidenum">
              <a:rPr lang="zh-CN" altLang="en-US">
                <a:latin typeface="Arial" panose="020B0604020202020204" pitchFamily="34" charset="0"/>
              </a:rPr>
            </a:fld>
            <a:endParaRPr lang="en-US" altLang="zh-CN">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385"/>
            <a:ext cx="2057400" cy="4673204"/>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385"/>
            <a:ext cx="6019800" cy="4673204"/>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004888"/>
            <a:ext cx="4038600" cy="364093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004888"/>
            <a:ext cx="4038600" cy="364093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noFill/>
        <a:effectLst/>
      </p:bgPr>
    </p:bg>
    <p:spTree>
      <p:nvGrpSpPr>
        <p:cNvPr id="1" name=""/>
        <p:cNvGrpSpPr/>
        <p:nvPr/>
      </p:nvGrpSpPr>
      <p:grpSpPr>
        <a:xfrm>
          <a:off x="0" y="0"/>
          <a:ext cx="0" cy="0"/>
          <a:chOff x="0" y="0"/>
          <a:chExt cx="0" cy="0"/>
        </a:xfrm>
      </p:grpSpPr>
      <p:sp>
        <p:nvSpPr>
          <p:cNvPr id="1029" name="Rectangle 2"/>
          <p:cNvSpPr>
            <a:spLocks noGrp="1" noChangeArrowheads="1"/>
          </p:cNvSpPr>
          <p:nvPr>
            <p:ph type="title"/>
          </p:nvPr>
        </p:nvSpPr>
        <p:spPr bwMode="auto">
          <a:xfrm>
            <a:off x="457200" y="-26988"/>
            <a:ext cx="8229600" cy="850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t>单击此处编辑母版标题样式</a:t>
            </a:r>
            <a:endParaRPr lang="zh-CN" altLang="zh-CN"/>
          </a:p>
        </p:txBody>
      </p:sp>
      <p:sp>
        <p:nvSpPr>
          <p:cNvPr id="1030" name="Rectangle 3"/>
          <p:cNvSpPr>
            <a:spLocks noGrp="1" noChangeArrowheads="1"/>
          </p:cNvSpPr>
          <p:nvPr>
            <p:ph type="body" idx="1"/>
          </p:nvPr>
        </p:nvSpPr>
        <p:spPr bwMode="auto">
          <a:xfrm>
            <a:off x="457200" y="1004888"/>
            <a:ext cx="8229600" cy="364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dirty="0"/>
              <a:t>单击此处编辑母版文本样式</a:t>
            </a:r>
            <a:endParaRPr lang="zh-CN" altLang="zh-CN" dirty="0"/>
          </a:p>
          <a:p>
            <a:pPr lvl="1"/>
            <a:r>
              <a:rPr lang="zh-CN" altLang="zh-CN" dirty="0"/>
              <a:t>第二级</a:t>
            </a:r>
            <a:endParaRPr lang="zh-CN" altLang="zh-CN" dirty="0"/>
          </a:p>
          <a:p>
            <a:pPr lvl="2"/>
            <a:r>
              <a:rPr lang="zh-CN" altLang="zh-CN" dirty="0"/>
              <a:t>第三级</a:t>
            </a:r>
            <a:endParaRPr lang="zh-CN" altLang="zh-CN" dirty="0"/>
          </a:p>
          <a:p>
            <a:pPr lvl="3"/>
            <a:r>
              <a:rPr lang="zh-CN" altLang="zh-CN" dirty="0"/>
              <a:t>第四级</a:t>
            </a:r>
            <a:endParaRPr lang="zh-CN" altLang="zh-CN" dirty="0"/>
          </a:p>
          <a:p>
            <a:pPr lvl="4"/>
            <a:r>
              <a:rPr lang="zh-CN" altLang="zh-CN" dirty="0"/>
              <a:t>第五级</a:t>
            </a:r>
            <a:endParaRPr lang="zh-CN" altLang="zh-CN" dirty="0"/>
          </a:p>
        </p:txBody>
      </p:sp>
      <p:sp>
        <p:nvSpPr>
          <p:cNvPr id="2" name="WordArt 8"/>
          <p:cNvSpPr/>
          <p:nvPr userDrawn="1"/>
        </p:nvSpPr>
        <p:spPr>
          <a:xfrm rot="20636009">
            <a:off x="1084138" y="1552189"/>
            <a:ext cx="6255646" cy="2216516"/>
          </a:xfrm>
          <a:prstGeom prst="rect">
            <a:avLst/>
          </a:prstGeom>
        </p:spPr>
        <p:txBody>
          <a:bodyPr wrap="none" fromWordArt="1">
            <a:prstTxWarp prst="textPlain">
              <a:avLst>
                <a:gd name="adj" fmla="val 51328"/>
              </a:avLst>
            </a:prstTxWarp>
            <a:normAutofit lnSpcReduction="10000"/>
          </a:bodyPr>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3600" b="0" i="0" u="none" strike="noStrike" kern="1200" cap="none" spc="0" normalizeH="0" baseline="0" noProof="1">
                <a:ln w="9525" cap="flat" cmpd="sng">
                  <a:solidFill>
                    <a:schemeClr val="bg1">
                      <a:alpha val="50000"/>
                    </a:schemeClr>
                  </a:solidFill>
                  <a:prstDash val="solid"/>
                  <a:headEnd type="none" w="med" len="med"/>
                  <a:tailEnd type="none" w="med" len="med"/>
                </a:ln>
                <a:noFill/>
                <a:latin typeface="华文琥珀" panose="02010800040101010101" charset="-122"/>
                <a:ea typeface="华文琥珀" panose="02010800040101010101" charset="-122"/>
                <a:cs typeface="+mn-cs"/>
              </a:rPr>
              <a:t>中国人民大学信息学院</a:t>
            </a:r>
            <a:endParaRPr kumimoji="0" lang="zh-CN" altLang="en-US" sz="3600" b="0" i="0" u="none" strike="noStrike" kern="1200" cap="none" spc="0" normalizeH="0" baseline="0" noProof="1">
              <a:ln w="9525" cap="flat" cmpd="sng">
                <a:solidFill>
                  <a:schemeClr val="bg1">
                    <a:alpha val="50000"/>
                  </a:schemeClr>
                </a:solidFill>
                <a:prstDash val="solid"/>
                <a:headEnd type="none" w="med" len="med"/>
                <a:tailEnd type="none" w="med" len="med"/>
              </a:ln>
              <a:noFill/>
              <a:latin typeface="华文琥珀" panose="02010800040101010101" charset="-122"/>
              <a:ea typeface="华文琥珀" panose="02010800040101010101" charset="-122"/>
              <a:cs typeface="+mn-cs"/>
            </a:endParaRPr>
          </a:p>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3600" b="0" i="0" u="none" strike="noStrike" kern="1200" cap="none" spc="0" normalizeH="0" baseline="0" noProof="1">
              <a:ln w="9525" cap="flat" cmpd="sng">
                <a:solidFill>
                  <a:schemeClr val="bg1">
                    <a:alpha val="50000"/>
                  </a:schemeClr>
                </a:solidFill>
                <a:prstDash val="solid"/>
                <a:headEnd type="none" w="med" len="med"/>
                <a:tailEnd type="none" w="med" len="med"/>
              </a:ln>
              <a:noFill/>
              <a:latin typeface="华文琥珀" panose="02010800040101010101" charset="-122"/>
              <a:ea typeface="华文琥珀" panose="02010800040101010101" charset="-122"/>
              <a:cs typeface="+mn-cs"/>
            </a:endParaRPr>
          </a:p>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3600" b="0" i="0" u="none" strike="noStrike" kern="1200" cap="none" spc="0" normalizeH="0" baseline="0" noProof="1">
              <a:ln w="9525" cap="flat" cmpd="sng">
                <a:solidFill>
                  <a:schemeClr val="bg1">
                    <a:alpha val="50000"/>
                  </a:schemeClr>
                </a:solidFill>
                <a:prstDash val="solid"/>
                <a:headEnd type="none" w="med" len="med"/>
                <a:tailEnd type="none" w="med" len="med"/>
              </a:ln>
              <a:noFill/>
              <a:latin typeface="华文琥珀" panose="02010800040101010101" charset="-122"/>
              <a:ea typeface="华文琥珀" panose="02010800040101010101" charset="-122"/>
              <a:cs typeface="+mn-cs"/>
            </a:endParaRPr>
          </a:p>
          <a:p>
            <a:pPr marL="0" marR="0" indent="0" algn="ctr" defTabSz="914400" rtl="0" eaLnBrk="0" fontAlgn="base" latinLnBrk="0" hangingPunct="0">
              <a:lnSpc>
                <a:spcPct val="100000"/>
              </a:lnSpc>
              <a:spcBef>
                <a:spcPct val="0"/>
              </a:spcBef>
              <a:spcAft>
                <a:spcPct val="0"/>
              </a:spcAft>
              <a:buClrTx/>
              <a:buSzTx/>
              <a:buFontTx/>
              <a:buNone/>
            </a:pPr>
            <a:r>
              <a:rPr kumimoji="0" lang="zh-CN" altLang="en-US" sz="3600" b="0" i="0" u="none" strike="noStrike" kern="1200" cap="none" spc="0" normalizeH="0" baseline="0" noProof="1">
                <a:ln w="9525" cap="flat" cmpd="sng">
                  <a:solidFill>
                    <a:schemeClr val="bg1">
                      <a:alpha val="50000"/>
                    </a:schemeClr>
                  </a:solidFill>
                  <a:prstDash val="solid"/>
                  <a:headEnd type="none" w="med" len="med"/>
                  <a:tailEnd type="none" w="med" len="med"/>
                </a:ln>
                <a:noFill/>
                <a:latin typeface="华文琥珀" panose="02010800040101010101" charset="-122"/>
                <a:ea typeface="华文琥珀" panose="02010800040101010101" charset="-122"/>
                <a:cs typeface="+mn-cs"/>
              </a:rPr>
              <a:t>数据库系统概论</a:t>
            </a:r>
            <a:endParaRPr kumimoji="0" lang="zh-CN" altLang="en-US" sz="3600" b="0" i="0" u="none" strike="noStrike" kern="1200" cap="none" spc="0" normalizeH="0" baseline="0" noProof="1">
              <a:ln w="9525" cap="flat" cmpd="sng">
                <a:solidFill>
                  <a:schemeClr val="bg1">
                    <a:alpha val="50000"/>
                  </a:schemeClr>
                </a:solidFill>
                <a:prstDash val="solid"/>
                <a:headEnd type="none" w="med" len="med"/>
                <a:tailEnd type="none" w="med" len="med"/>
              </a:ln>
              <a:noFill/>
              <a:latin typeface="华文琥珀" panose="02010800040101010101" charset="-122"/>
              <a:ea typeface="华文琥珀" panose="02010800040101010101"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1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image" Target="../media/image27.png"/></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ctrTitle"/>
          </p:nvPr>
        </p:nvSpPr>
        <p:spPr>
          <a:xfrm>
            <a:off x="1143000" y="841772"/>
            <a:ext cx="6858000" cy="1790700"/>
          </a:xfrm>
        </p:spPr>
        <p:txBody>
          <a:bodyPr/>
          <a:lstStyle/>
          <a:p>
            <a:endParaRPr lang="zh-CN" altLang="en-US"/>
          </a:p>
        </p:txBody>
      </p:sp>
      <p:sp>
        <p:nvSpPr>
          <p:cNvPr id="5" name="副标题 2"/>
          <p:cNvSpPr>
            <a:spLocks noGrp="1"/>
          </p:cNvSpPr>
          <p:nvPr>
            <p:ph type="subTitle" idx="1"/>
          </p:nvPr>
        </p:nvSpPr>
        <p:spPr>
          <a:xfrm>
            <a:off x="1143000" y="2701528"/>
            <a:ext cx="6858000" cy="1241822"/>
          </a:xfrm>
        </p:spPr>
        <p:txBody>
          <a:bodyPr/>
          <a:lstStyle/>
          <a:p>
            <a:endParaRPr lang="zh-CN" altLang="en-US"/>
          </a:p>
        </p:txBody>
      </p:sp>
      <p:pic>
        <p:nvPicPr>
          <p:cNvPr id="6" name="图片 5"/>
          <p:cNvPicPr>
            <a:picLocks noChangeAspect="1"/>
          </p:cNvPicPr>
          <p:nvPr/>
        </p:nvPicPr>
        <p:blipFill>
          <a:blip r:embed="rId1">
            <a:extLst>
              <a:ext uri="{BEBA8EAE-BF5A-486C-A8C5-ECC9F3942E4B}">
                <a14:imgProps xmlns:a14="http://schemas.microsoft.com/office/drawing/2010/main">
                  <a14:imgLayer r:embed="rId2">
                    <a14:imgEffect>
                      <a14:brightnessContrast bright="-13000"/>
                    </a14:imgEffect>
                    <a14:imgEffect>
                      <a14:colorTemperature colorTemp="5050"/>
                    </a14:imgEffect>
                    <a14:imgEffect>
                      <a14:saturation sat="150000"/>
                    </a14:imgEffect>
                  </a14:imgLayer>
                </a14:imgProps>
              </a:ext>
              <a:ext uri="{28A0092B-C50C-407E-A947-70E740481C1C}">
                <a14:useLocalDpi xmlns:a14="http://schemas.microsoft.com/office/drawing/2010/main" val="0"/>
              </a:ext>
            </a:extLst>
          </a:blip>
          <a:stretch>
            <a:fillRect/>
          </a:stretch>
        </p:blipFill>
        <p:spPr>
          <a:xfrm>
            <a:off x="0" y="5732"/>
            <a:ext cx="9385063" cy="5143500"/>
          </a:xfrm>
          <a:prstGeom prst="rect">
            <a:avLst/>
          </a:prstGeom>
          <a:effectLst>
            <a:glow>
              <a:schemeClr val="accent1">
                <a:alpha val="40000"/>
              </a:schemeClr>
            </a:glow>
            <a:softEdge rad="0"/>
          </a:effectLst>
        </p:spPr>
      </p:pic>
      <p:sp>
        <p:nvSpPr>
          <p:cNvPr id="7" name="文本框 6"/>
          <p:cNvSpPr txBox="1"/>
          <p:nvPr/>
        </p:nvSpPr>
        <p:spPr>
          <a:xfrm>
            <a:off x="461711" y="1674674"/>
            <a:ext cx="8220575" cy="646331"/>
          </a:xfrm>
          <a:prstGeom prst="rect">
            <a:avLst/>
          </a:prstGeom>
          <a:noFill/>
        </p:spPr>
        <p:txBody>
          <a:bodyPr wrap="square" rtlCol="0">
            <a:spAutoFit/>
            <a:scene3d>
              <a:camera prst="orthographicFront"/>
              <a:lightRig rig="threePt" dir="t"/>
            </a:scene3d>
            <a:sp3d extrusionH="57150">
              <a:bevelT w="38100" h="38100"/>
              <a:bevelB w="38100" h="38100"/>
            </a:sp3d>
          </a:bodyPr>
          <a:lstStyle/>
          <a:p>
            <a:pPr algn="ctr">
              <a:buFont typeface="Arial" panose="020B0604020202020204" pitchFamily="34" charset="0"/>
            </a:pPr>
            <a:r>
              <a:rPr lang="en-US" altLang="zh-CN" sz="3600" b="1" dirty="0">
                <a:solidFill>
                  <a:schemeClr val="bg1"/>
                </a:solidFill>
                <a:latin typeface="Times New Roman" panose="02020603050405020304" pitchFamily="18" charset="0"/>
                <a:sym typeface="宋体" panose="02010600030101010101" pitchFamily="2" charset="-122"/>
              </a:rPr>
              <a:t>Introduction to Database Systems</a:t>
            </a:r>
            <a:r>
              <a:rPr lang="zh-CN" altLang="en-US" sz="3600" b="1" dirty="0">
                <a:latin typeface="黑体" panose="02010609060101010101" pitchFamily="49" charset="-122"/>
                <a:ea typeface="黑体" panose="02010609060101010101" pitchFamily="49" charset="-122"/>
                <a:sym typeface="宋体" panose="02010600030101010101" pitchFamily="2" charset="-122"/>
              </a:rPr>
              <a:t> </a:t>
            </a:r>
            <a:endParaRPr lang="en-US" altLang="zh-CN" sz="3600" b="1" dirty="0">
              <a:solidFill>
                <a:schemeClr val="bg1"/>
              </a:solidFill>
              <a:latin typeface="Times New Roman" panose="02020603050405020304" pitchFamily="18" charset="0"/>
              <a:sym typeface="宋体" panose="02010600030101010101" pitchFamily="2" charset="-122"/>
            </a:endParaRPr>
          </a:p>
        </p:txBody>
      </p:sp>
      <p:sp>
        <p:nvSpPr>
          <p:cNvPr id="10" name="矩形 9"/>
          <p:cNvSpPr/>
          <p:nvPr/>
        </p:nvSpPr>
        <p:spPr>
          <a:xfrm rot="18900000">
            <a:off x="4465168" y="2399978"/>
            <a:ext cx="213665" cy="213663"/>
          </a:xfrm>
          <a:prstGeom prst="rect">
            <a:avLst/>
          </a:prstGeom>
          <a:ln w="19050">
            <a:solidFill>
              <a:schemeClr val="bg1"/>
            </a:solidFill>
          </a:ln>
          <a:scene3d>
            <a:camera prst="orthographicFront"/>
            <a:lightRig rig="threePt" dir="t"/>
          </a:scene3d>
          <a:sp3d contourW="12700">
            <a:bevelB/>
            <a:contourClr>
              <a:schemeClr val="bg1"/>
            </a:contourClr>
          </a:sp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5" name="组合 14"/>
          <p:cNvGrpSpPr/>
          <p:nvPr/>
        </p:nvGrpSpPr>
        <p:grpSpPr>
          <a:xfrm>
            <a:off x="1800225" y="2517744"/>
            <a:ext cx="5543550" cy="274344"/>
            <a:chOff x="2400300" y="3894867"/>
            <a:chExt cx="7391400" cy="365792"/>
          </a:xfrm>
        </p:grpSpPr>
        <p:cxnSp>
          <p:nvCxnSpPr>
            <p:cNvPr id="8" name="直接连接符 7"/>
            <p:cNvCxnSpPr/>
            <p:nvPr/>
          </p:nvCxnSpPr>
          <p:spPr>
            <a:xfrm>
              <a:off x="2400300" y="3910260"/>
              <a:ext cx="3368766" cy="0"/>
            </a:xfrm>
            <a:prstGeom prst="line">
              <a:avLst/>
            </a:prstGeom>
            <a:ln w="19050">
              <a:solidFill>
                <a:schemeClr val="bg1"/>
              </a:solidFill>
            </a:ln>
            <a:scene3d>
              <a:camera prst="orthographicFront"/>
              <a:lightRig rig="threePt" dir="t"/>
            </a:scene3d>
            <a:sp3d contourW="12700">
              <a:bevelB/>
              <a:contourClr>
                <a:schemeClr val="bg1"/>
              </a:contourClr>
            </a:sp3d>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422934" y="3910260"/>
              <a:ext cx="3368766" cy="0"/>
            </a:xfrm>
            <a:prstGeom prst="line">
              <a:avLst/>
            </a:prstGeom>
            <a:ln w="19050">
              <a:solidFill>
                <a:schemeClr val="bg1"/>
              </a:solidFill>
            </a:ln>
            <a:scene3d>
              <a:camera prst="orthographicFront"/>
              <a:lightRig rig="threePt" dir="t"/>
            </a:scene3d>
            <a:sp3d contourW="12700">
              <a:bevelB/>
              <a:contourClr>
                <a:schemeClr val="bg1"/>
              </a:contourClr>
            </a:sp3d>
          </p:spPr>
          <p:style>
            <a:lnRef idx="1">
              <a:schemeClr val="accent1"/>
            </a:lnRef>
            <a:fillRef idx="0">
              <a:schemeClr val="accent1"/>
            </a:fillRef>
            <a:effectRef idx="0">
              <a:schemeClr val="accent1"/>
            </a:effectRef>
            <a:fontRef idx="minor">
              <a:schemeClr val="tx1"/>
            </a:fontRef>
          </p:style>
        </p:cxnSp>
        <p:pic>
          <p:nvPicPr>
            <p:cNvPr id="11" name="图片 10"/>
            <p:cNvPicPr>
              <a:picLocks noChangeAspect="1"/>
            </p:cNvPicPr>
            <p:nvPr/>
          </p:nvPicPr>
          <p:blipFill>
            <a:blip r:embed="rId3"/>
            <a:srcRect t="50000"/>
            <a:stretch>
              <a:fillRect/>
            </a:stretch>
          </p:blipFill>
          <p:spPr>
            <a:xfrm>
              <a:off x="5730208" y="3894867"/>
              <a:ext cx="731583" cy="365792"/>
            </a:xfrm>
            <a:custGeom>
              <a:avLst/>
              <a:gdLst>
                <a:gd name="connsiteX0" fmla="*/ 0 w 731583"/>
                <a:gd name="connsiteY0" fmla="*/ 0 h 365792"/>
                <a:gd name="connsiteX1" fmla="*/ 731583 w 731583"/>
                <a:gd name="connsiteY1" fmla="*/ 0 h 365792"/>
                <a:gd name="connsiteX2" fmla="*/ 731583 w 731583"/>
                <a:gd name="connsiteY2" fmla="*/ 365792 h 365792"/>
                <a:gd name="connsiteX3" fmla="*/ 0 w 731583"/>
                <a:gd name="connsiteY3" fmla="*/ 365792 h 365792"/>
              </a:gdLst>
              <a:ahLst/>
              <a:cxnLst>
                <a:cxn ang="0">
                  <a:pos x="connsiteX0" y="connsiteY0"/>
                </a:cxn>
                <a:cxn ang="0">
                  <a:pos x="connsiteX1" y="connsiteY1"/>
                </a:cxn>
                <a:cxn ang="0">
                  <a:pos x="connsiteX2" y="connsiteY2"/>
                </a:cxn>
                <a:cxn ang="0">
                  <a:pos x="connsiteX3" y="connsiteY3"/>
                </a:cxn>
              </a:cxnLst>
              <a:rect l="l" t="t" r="r" b="b"/>
              <a:pathLst>
                <a:path w="731583" h="365792">
                  <a:moveTo>
                    <a:pt x="0" y="0"/>
                  </a:moveTo>
                  <a:lnTo>
                    <a:pt x="731583" y="0"/>
                  </a:lnTo>
                  <a:lnTo>
                    <a:pt x="731583" y="365792"/>
                  </a:lnTo>
                  <a:lnTo>
                    <a:pt x="0" y="365792"/>
                  </a:lnTo>
                  <a:close/>
                </a:path>
              </a:pathLst>
            </a:custGeom>
          </p:spPr>
        </p:pic>
      </p:grpSp>
      <p:sp>
        <p:nvSpPr>
          <p:cNvPr id="14" name="文本框 13"/>
          <p:cNvSpPr txBox="1"/>
          <p:nvPr/>
        </p:nvSpPr>
        <p:spPr>
          <a:xfrm>
            <a:off x="1066363" y="784564"/>
            <a:ext cx="6709109" cy="854080"/>
          </a:xfrm>
          <a:prstGeom prst="rect">
            <a:avLst/>
          </a:prstGeom>
          <a:noFill/>
        </p:spPr>
        <p:txBody>
          <a:bodyPr wrap="square" rtlCol="0">
            <a:spAutoFit/>
            <a:scene3d>
              <a:camera prst="orthographicFront"/>
              <a:lightRig rig="threePt" dir="t"/>
            </a:scene3d>
            <a:sp3d extrusionH="57150">
              <a:bevelT w="38100" h="38100"/>
              <a:bevelB w="38100" h="38100"/>
            </a:sp3d>
          </a:bodyPr>
          <a:lstStyle/>
          <a:p>
            <a:pPr algn="ctr">
              <a:buFont typeface="Arial" panose="020B0604020202020204" pitchFamily="34" charset="0"/>
            </a:pPr>
            <a:r>
              <a:rPr lang="zh-CN" altLang="en-US" sz="4950" b="1" dirty="0">
                <a:solidFill>
                  <a:schemeClr val="bg1"/>
                </a:solidFill>
                <a:latin typeface="黑体" panose="02010609060101010101" pitchFamily="49" charset="-122"/>
                <a:ea typeface="黑体" panose="02010609060101010101" pitchFamily="49" charset="-122"/>
                <a:sym typeface="宋体" panose="02010600030101010101" pitchFamily="2" charset="-122"/>
              </a:rPr>
              <a:t>数据库系统概论</a:t>
            </a:r>
            <a:endParaRPr lang="en-US" altLang="zh-CN" sz="4950" b="1" dirty="0">
              <a:solidFill>
                <a:schemeClr val="bg1"/>
              </a:solidFill>
              <a:latin typeface="黑体" panose="02010609060101010101" pitchFamily="49" charset="-122"/>
              <a:ea typeface="黑体" panose="02010609060101010101" pitchFamily="49" charset="-122"/>
              <a:sym typeface="宋体" panose="02010600030101010101" pitchFamily="2" charset="-122"/>
            </a:endParaRPr>
          </a:p>
        </p:txBody>
      </p:sp>
      <p:sp>
        <p:nvSpPr>
          <p:cNvPr id="16" name="矩形 7"/>
          <p:cNvSpPr/>
          <p:nvPr/>
        </p:nvSpPr>
        <p:spPr>
          <a:xfrm>
            <a:off x="1536416" y="3260086"/>
            <a:ext cx="6561570" cy="683264"/>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stStyle>
          <a:p>
            <a:pPr marL="0" indent="0" algn="ctr" eaLnBrk="1" hangingPunct="1">
              <a:lnSpc>
                <a:spcPct val="80000"/>
              </a:lnSpc>
              <a:buSzTx/>
              <a:buNone/>
            </a:pPr>
            <a:r>
              <a:rPr lang="zh-CN" altLang="en-US" sz="4800" dirty="0">
                <a:solidFill>
                  <a:schemeClr val="bg1"/>
                </a:solidFill>
                <a:latin typeface="黑体" panose="02010609060101010101" pitchFamily="49" charset="-122"/>
                <a:ea typeface="黑体" panose="02010609060101010101" pitchFamily="49" charset="-122"/>
              </a:rPr>
              <a:t>第</a:t>
            </a:r>
            <a:r>
              <a:rPr lang="en-US" altLang="zh-CN" sz="4800" dirty="0">
                <a:solidFill>
                  <a:schemeClr val="bg1"/>
                </a:solidFill>
                <a:latin typeface="黑体" panose="02010609060101010101" pitchFamily="49" charset="-122"/>
                <a:ea typeface="黑体" panose="02010609060101010101" pitchFamily="49" charset="-122"/>
              </a:rPr>
              <a:t>7</a:t>
            </a:r>
            <a:r>
              <a:rPr lang="zh-CN" altLang="en-US" sz="4800" dirty="0">
                <a:solidFill>
                  <a:schemeClr val="bg1"/>
                </a:solidFill>
                <a:latin typeface="黑体" panose="02010609060101010101" pitchFamily="49" charset="-122"/>
                <a:ea typeface="黑体" panose="02010609060101010101" pitchFamily="49" charset="-122"/>
              </a:rPr>
              <a:t>章 数据库设计</a:t>
            </a:r>
            <a:endParaRPr lang="en-US" altLang="zh-CN" sz="4800" dirty="0">
              <a:solidFill>
                <a:schemeClr val="bg1"/>
              </a:solidFill>
              <a:latin typeface="黑体" panose="02010609060101010101" pitchFamily="49" charset="-122"/>
              <a:ea typeface="黑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noChangeArrowheads="1"/>
          </p:cNvSpPr>
          <p:nvPr>
            <p:ph type="title" idx="4294967295"/>
          </p:nvPr>
        </p:nvSpPr>
        <p:spPr/>
        <p:txBody>
          <a:bodyPr/>
          <a:lstStyle/>
          <a:p>
            <a:r>
              <a:rPr lang="en-US" altLang="zh-CN" sz="3600" dirty="0">
                <a:solidFill>
                  <a:schemeClr val="accent6"/>
                </a:solidFill>
              </a:rPr>
              <a:t>7.1.2  </a:t>
            </a:r>
            <a:r>
              <a:rPr lang="zh-CN" altLang="en-US" sz="3600" dirty="0">
                <a:solidFill>
                  <a:schemeClr val="accent6"/>
                </a:solidFill>
              </a:rPr>
              <a:t>数据库设计的方法</a:t>
            </a:r>
            <a:endParaRPr lang="zh-CN" altLang="en-US" sz="3600" dirty="0">
              <a:solidFill>
                <a:schemeClr val="accent6"/>
              </a:solidFill>
            </a:endParaRPr>
          </a:p>
        </p:txBody>
      </p:sp>
      <p:sp>
        <p:nvSpPr>
          <p:cNvPr id="12290" name="内容占位符 2"/>
          <p:cNvSpPr>
            <a:spLocks noGrp="1" noChangeArrowheads="1"/>
          </p:cNvSpPr>
          <p:nvPr>
            <p:ph idx="4294967295"/>
          </p:nvPr>
        </p:nvSpPr>
        <p:spPr>
          <a:xfrm>
            <a:off x="457200" y="823913"/>
            <a:ext cx="8229600" cy="3822700"/>
          </a:xfrm>
        </p:spPr>
        <p:txBody>
          <a:bodyPr/>
          <a:lstStyle/>
          <a:p>
            <a:r>
              <a:rPr lang="zh-CN" altLang="en-US" sz="2600" dirty="0"/>
              <a:t>大型数据库设计是涉及多学科的综合性技术，又是一项庞大的工程项目。</a:t>
            </a:r>
            <a:endParaRPr lang="en-US" altLang="zh-CN" sz="2600" dirty="0"/>
          </a:p>
          <a:p>
            <a:r>
              <a:rPr lang="zh-CN" altLang="en-US" sz="2600" dirty="0"/>
              <a:t>它要求多方面的知识和技术。主要包括：</a:t>
            </a:r>
            <a:endParaRPr lang="zh-CN" altLang="en-US" sz="2600" dirty="0"/>
          </a:p>
          <a:p>
            <a:pPr lvl="1"/>
            <a:r>
              <a:rPr lang="zh-CN" altLang="en-US" sz="2200" dirty="0"/>
              <a:t>计算机的基础知识</a:t>
            </a:r>
            <a:endParaRPr lang="zh-CN" altLang="en-US" sz="2200" dirty="0"/>
          </a:p>
          <a:p>
            <a:pPr lvl="1"/>
            <a:r>
              <a:rPr lang="zh-CN" altLang="en-US" sz="2200" dirty="0"/>
              <a:t>软件工程的原理和方法</a:t>
            </a:r>
            <a:endParaRPr lang="zh-CN" altLang="en-US" sz="2200" dirty="0"/>
          </a:p>
          <a:p>
            <a:pPr lvl="1"/>
            <a:r>
              <a:rPr lang="zh-CN" altLang="en-US" sz="2200" dirty="0"/>
              <a:t>程序设计的方法和技巧</a:t>
            </a:r>
            <a:endParaRPr lang="zh-CN" altLang="en-US" sz="2200" dirty="0"/>
          </a:p>
          <a:p>
            <a:pPr lvl="1"/>
            <a:r>
              <a:rPr lang="zh-CN" altLang="en-US" sz="2200" dirty="0"/>
              <a:t>数据库基本知识</a:t>
            </a:r>
            <a:endParaRPr lang="zh-CN" altLang="en-US" sz="2200" dirty="0"/>
          </a:p>
          <a:p>
            <a:pPr lvl="1"/>
            <a:r>
              <a:rPr lang="zh-CN" altLang="en-US" sz="2200" dirty="0"/>
              <a:t>数据库设计技术</a:t>
            </a:r>
            <a:endParaRPr lang="zh-CN" altLang="en-US" sz="2200" dirty="0"/>
          </a:p>
          <a:p>
            <a:pPr lvl="1"/>
            <a:r>
              <a:rPr lang="zh-CN" altLang="en-US" sz="2200" dirty="0"/>
              <a:t>应用领域知识</a:t>
            </a:r>
            <a:endParaRPr lang="zh-CN" altLang="en-US" sz="2200" dirty="0"/>
          </a:p>
          <a:p>
            <a:pPr>
              <a:lnSpc>
                <a:spcPct val="80000"/>
              </a:lnSpc>
            </a:pPr>
            <a:endParaRPr lang="zh-CN" altLang="en-US" sz="2600" dirty="0"/>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标题 1"/>
          <p:cNvSpPr>
            <a:spLocks noGrp="1" noChangeArrowheads="1"/>
          </p:cNvSpPr>
          <p:nvPr>
            <p:ph type="title" idx="4294967295"/>
          </p:nvPr>
        </p:nvSpPr>
        <p:spPr/>
        <p:txBody>
          <a:bodyPr/>
          <a:lstStyle/>
          <a:p>
            <a:r>
              <a:rPr lang="zh-CN" altLang="en-US" sz="3600" dirty="0">
                <a:solidFill>
                  <a:schemeClr val="accent6"/>
                </a:solidFill>
              </a:rPr>
              <a:t>用</a:t>
            </a:r>
            <a:r>
              <a:rPr lang="en-US" altLang="zh-CN" sz="3600" b="0" dirty="0">
                <a:solidFill>
                  <a:schemeClr val="accent6"/>
                </a:solidFill>
              </a:rPr>
              <a:t>E-R</a:t>
            </a:r>
            <a:r>
              <a:rPr lang="zh-CN" altLang="en-US" sz="3600" dirty="0">
                <a:solidFill>
                  <a:schemeClr val="accent6"/>
                </a:solidFill>
              </a:rPr>
              <a:t>图进行概念结构设计（续）</a:t>
            </a:r>
            <a:endParaRPr lang="zh-CN" altLang="en-US" sz="3600" dirty="0">
              <a:solidFill>
                <a:schemeClr val="accent6"/>
              </a:solidFill>
            </a:endParaRPr>
          </a:p>
        </p:txBody>
      </p:sp>
      <p:sp>
        <p:nvSpPr>
          <p:cNvPr id="88066" name="内容占位符 2"/>
          <p:cNvSpPr>
            <a:spLocks noGrp="1" noChangeArrowheads="1"/>
          </p:cNvSpPr>
          <p:nvPr>
            <p:ph idx="4294967295"/>
          </p:nvPr>
        </p:nvSpPr>
        <p:spPr>
          <a:xfrm>
            <a:off x="457200" y="699543"/>
            <a:ext cx="8686800" cy="3888432"/>
          </a:xfrm>
        </p:spPr>
        <p:txBody>
          <a:bodyPr/>
          <a:lstStyle/>
          <a:p>
            <a:pPr>
              <a:buFont typeface="Wingdings" panose="05000000000000000000" pitchFamily="2" charset="2"/>
              <a:buNone/>
            </a:pPr>
            <a:r>
              <a:rPr lang="en-US" altLang="zh-CN" dirty="0"/>
              <a:t>2. E-R</a:t>
            </a:r>
            <a:r>
              <a:rPr lang="zh-CN" altLang="en-US" dirty="0"/>
              <a:t>图的集成</a:t>
            </a:r>
            <a:endParaRPr lang="zh-CN" altLang="en-US" dirty="0"/>
          </a:p>
          <a:p>
            <a:pPr lvl="1"/>
            <a:r>
              <a:rPr lang="en-US" altLang="zh-CN" dirty="0"/>
              <a:t>E-R</a:t>
            </a:r>
            <a:r>
              <a:rPr lang="zh-CN" altLang="en-US" dirty="0"/>
              <a:t>图的集成一般需要分两步</a:t>
            </a:r>
            <a:endParaRPr lang="zh-CN" altLang="en-US" dirty="0"/>
          </a:p>
          <a:p>
            <a:pPr lvl="2">
              <a:buSzPct val="87000"/>
              <a:buFont typeface="Wingdings" panose="05000000000000000000" pitchFamily="2" charset="2"/>
              <a:buChar char="l"/>
            </a:pPr>
            <a:r>
              <a:rPr lang="zh-CN" altLang="en-US" dirty="0"/>
              <a:t> 合并。解决各分</a:t>
            </a:r>
            <a:r>
              <a:rPr lang="en-US" altLang="zh-CN" dirty="0"/>
              <a:t>E-R</a:t>
            </a:r>
            <a:r>
              <a:rPr lang="zh-CN" altLang="en-US" dirty="0"/>
              <a:t>图之间的冲突，将分</a:t>
            </a:r>
            <a:r>
              <a:rPr lang="en-US" altLang="zh-CN" dirty="0"/>
              <a:t>E-R</a:t>
            </a:r>
            <a:r>
              <a:rPr lang="zh-CN" altLang="en-US" dirty="0"/>
              <a:t>图合并起来生成初步</a:t>
            </a:r>
            <a:r>
              <a:rPr lang="en-US" altLang="zh-CN" dirty="0"/>
              <a:t>E-R</a:t>
            </a:r>
            <a:r>
              <a:rPr lang="zh-CN" altLang="en-US" dirty="0"/>
              <a:t>图</a:t>
            </a:r>
            <a:endParaRPr lang="zh-CN" altLang="en-US" dirty="0"/>
          </a:p>
          <a:p>
            <a:pPr lvl="2">
              <a:buSzPct val="87000"/>
              <a:buFont typeface="Wingdings" panose="05000000000000000000" pitchFamily="2" charset="2"/>
              <a:buChar char="l"/>
            </a:pPr>
            <a:r>
              <a:rPr lang="zh-CN" altLang="en-US" dirty="0"/>
              <a:t> 修改和重构。消除不必要的冗余，生成基本</a:t>
            </a:r>
            <a:r>
              <a:rPr lang="en-US" altLang="zh-CN" dirty="0"/>
              <a:t>E-R</a:t>
            </a:r>
            <a:r>
              <a:rPr lang="zh-CN" altLang="en-US" dirty="0"/>
              <a:t>图</a:t>
            </a:r>
            <a:endParaRPr lang="zh-CN" altLang="en-US" dirty="0"/>
          </a:p>
          <a:p>
            <a:endParaRPr lang="zh-CN" altLang="en-US" dirty="0"/>
          </a:p>
        </p:txBody>
      </p:sp>
      <p:pic>
        <p:nvPicPr>
          <p:cNvPr id="88067"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283968" y="2787772"/>
            <a:ext cx="4038600" cy="195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内容占位符 2"/>
          <p:cNvSpPr txBox="1"/>
          <p:nvPr/>
        </p:nvSpPr>
        <p:spPr bwMode="auto">
          <a:xfrm>
            <a:off x="1115616" y="3880260"/>
            <a:ext cx="4097187" cy="501113"/>
          </a:xfrm>
          <a:prstGeom prst="rect">
            <a:avLst/>
          </a:prstGeom>
          <a:noFill/>
          <a:ln w="9525">
            <a:noFill/>
            <a:miter lim="800000"/>
          </a:ln>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SzPct val="100000"/>
              <a:buFont typeface="Wingdings" panose="05000000000000000000" pitchFamily="2" charset="2"/>
              <a:buNone/>
            </a:pPr>
            <a:r>
              <a:rPr lang="zh-CN" altLang="en-US" b="1" dirty="0"/>
              <a:t>图</a:t>
            </a:r>
            <a:r>
              <a:rPr lang="en-US" altLang="zh-CN" b="1" dirty="0"/>
              <a:t>7.27  E-R</a:t>
            </a:r>
            <a:r>
              <a:rPr lang="zh-CN" altLang="en-US" b="1" dirty="0"/>
              <a:t>图的集成示意图</a:t>
            </a:r>
            <a:endParaRPr lang="zh-CN" altLang="en-US" b="1" dirty="0"/>
          </a:p>
        </p:txBody>
      </p:sp>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标题 1"/>
          <p:cNvSpPr>
            <a:spLocks noGrp="1" noChangeArrowheads="1"/>
          </p:cNvSpPr>
          <p:nvPr>
            <p:ph type="title" idx="4294967295"/>
          </p:nvPr>
        </p:nvSpPr>
        <p:spPr/>
        <p:txBody>
          <a:bodyPr/>
          <a:lstStyle/>
          <a:p>
            <a:r>
              <a:rPr lang="zh-CN" altLang="en-US" sz="3600" dirty="0">
                <a:solidFill>
                  <a:schemeClr val="accent6"/>
                </a:solidFill>
              </a:rPr>
              <a:t>用</a:t>
            </a:r>
            <a:r>
              <a:rPr lang="en-US" altLang="zh-CN" sz="3600" b="0" dirty="0">
                <a:solidFill>
                  <a:schemeClr val="accent6"/>
                </a:solidFill>
              </a:rPr>
              <a:t>E-R</a:t>
            </a:r>
            <a:r>
              <a:rPr lang="zh-CN" altLang="en-US" sz="3600" dirty="0">
                <a:solidFill>
                  <a:schemeClr val="accent6"/>
                </a:solidFill>
              </a:rPr>
              <a:t>图进行概念结构设计（续）</a:t>
            </a:r>
            <a:endParaRPr lang="zh-CN" altLang="en-US" sz="3600" dirty="0">
              <a:solidFill>
                <a:schemeClr val="accent6"/>
              </a:solidFill>
            </a:endParaRPr>
          </a:p>
        </p:txBody>
      </p:sp>
      <p:sp>
        <p:nvSpPr>
          <p:cNvPr id="89090" name="内容占位符 2"/>
          <p:cNvSpPr>
            <a:spLocks noGrp="1" noChangeArrowheads="1"/>
          </p:cNvSpPr>
          <p:nvPr>
            <p:ph idx="4294967295"/>
          </p:nvPr>
        </p:nvSpPr>
        <p:spPr>
          <a:xfrm>
            <a:off x="457200" y="823913"/>
            <a:ext cx="8229600" cy="4090987"/>
          </a:xfrm>
        </p:spPr>
        <p:txBody>
          <a:bodyPr/>
          <a:lstStyle/>
          <a:p>
            <a:pPr lvl="1">
              <a:lnSpc>
                <a:spcPct val="125000"/>
              </a:lnSpc>
              <a:buFont typeface="Wingdings" panose="05000000000000000000" pitchFamily="2" charset="2"/>
              <a:buNone/>
            </a:pPr>
            <a:r>
              <a:rPr lang="zh-CN" altLang="en-US" dirty="0"/>
              <a:t>（</a:t>
            </a:r>
            <a:r>
              <a:rPr lang="en-US" altLang="zh-CN" dirty="0"/>
              <a:t>1</a:t>
            </a:r>
            <a:r>
              <a:rPr lang="zh-CN" altLang="en-US" dirty="0"/>
              <a:t>）合并</a:t>
            </a:r>
            <a:r>
              <a:rPr lang="en-US" altLang="zh-CN" dirty="0"/>
              <a:t>E-R</a:t>
            </a:r>
            <a:r>
              <a:rPr lang="zh-CN" altLang="en-US" dirty="0"/>
              <a:t>图，生成初步</a:t>
            </a:r>
            <a:r>
              <a:rPr lang="en-US" altLang="zh-CN" dirty="0"/>
              <a:t>E-R</a:t>
            </a:r>
            <a:r>
              <a:rPr lang="zh-CN" altLang="en-US" dirty="0"/>
              <a:t>图</a:t>
            </a:r>
            <a:endParaRPr lang="en-US" altLang="zh-CN" dirty="0"/>
          </a:p>
          <a:p>
            <a:pPr lvl="2">
              <a:lnSpc>
                <a:spcPct val="125000"/>
              </a:lnSpc>
              <a:buSzPct val="87000"/>
              <a:buFont typeface="Wingdings" panose="05000000000000000000" pitchFamily="2" charset="2"/>
              <a:buChar char="l"/>
            </a:pPr>
            <a:r>
              <a:rPr lang="zh-CN" altLang="en-US" dirty="0"/>
              <a:t>各个局部应用所面向的问题不同，各个子系统的</a:t>
            </a:r>
            <a:r>
              <a:rPr lang="en-US" altLang="zh-CN" dirty="0"/>
              <a:t>E-R</a:t>
            </a:r>
            <a:r>
              <a:rPr lang="zh-CN" altLang="en-US" dirty="0"/>
              <a:t>图之间必定会存在许多不一致的地方，称之为“冲突”。</a:t>
            </a:r>
            <a:endParaRPr lang="en-US" altLang="zh-CN" dirty="0"/>
          </a:p>
          <a:p>
            <a:pPr lvl="2">
              <a:lnSpc>
                <a:spcPct val="125000"/>
              </a:lnSpc>
              <a:buSzPct val="87000"/>
              <a:buFont typeface="Wingdings" panose="05000000000000000000" pitchFamily="2" charset="2"/>
              <a:buChar char="l"/>
            </a:pPr>
            <a:r>
              <a:rPr lang="zh-CN" altLang="en-US" dirty="0"/>
              <a:t>子系统</a:t>
            </a:r>
            <a:r>
              <a:rPr lang="en-US" altLang="zh-CN" dirty="0"/>
              <a:t>E-R</a:t>
            </a:r>
            <a:r>
              <a:rPr lang="zh-CN" altLang="en-US" dirty="0"/>
              <a:t>图之间的冲突主要有三类：</a:t>
            </a:r>
            <a:endParaRPr lang="zh-CN" altLang="en-US" dirty="0"/>
          </a:p>
          <a:p>
            <a:pPr lvl="3">
              <a:lnSpc>
                <a:spcPct val="125000"/>
              </a:lnSpc>
              <a:buFont typeface="Arial" panose="020B0604020202020204" pitchFamily="34" charset="0"/>
              <a:buNone/>
            </a:pPr>
            <a:r>
              <a:rPr lang="zh-CN" altLang="zh-CN" sz="2400" dirty="0"/>
              <a:t>①</a:t>
            </a:r>
            <a:r>
              <a:rPr lang="zh-CN" altLang="en-US" sz="2200" dirty="0"/>
              <a:t>属性冲突</a:t>
            </a:r>
            <a:endParaRPr lang="zh-CN" altLang="en-US" sz="2200" dirty="0"/>
          </a:p>
          <a:p>
            <a:pPr lvl="3">
              <a:lnSpc>
                <a:spcPct val="125000"/>
              </a:lnSpc>
              <a:buFont typeface="Arial" panose="020B0604020202020204" pitchFamily="34" charset="0"/>
              <a:buNone/>
            </a:pPr>
            <a:r>
              <a:rPr lang="zh-CN" altLang="zh-CN" sz="2400" dirty="0"/>
              <a:t>②</a:t>
            </a:r>
            <a:r>
              <a:rPr lang="zh-CN" altLang="en-US" sz="2200" dirty="0"/>
              <a:t>命名冲突</a:t>
            </a:r>
            <a:endParaRPr lang="zh-CN" altLang="en-US" sz="2200" dirty="0"/>
          </a:p>
          <a:p>
            <a:pPr lvl="3">
              <a:lnSpc>
                <a:spcPct val="125000"/>
              </a:lnSpc>
              <a:buFont typeface="Arial" panose="020B0604020202020204" pitchFamily="34" charset="0"/>
              <a:buNone/>
            </a:pPr>
            <a:r>
              <a:rPr lang="zh-CN" altLang="zh-CN" sz="2400" dirty="0"/>
              <a:t>③</a:t>
            </a:r>
            <a:r>
              <a:rPr lang="zh-CN" altLang="en-US" sz="2200" dirty="0"/>
              <a:t>结构冲突</a:t>
            </a:r>
            <a:endParaRPr lang="zh-CN" altLang="en-US" sz="2200" dirty="0"/>
          </a:p>
          <a:p>
            <a:endParaRPr lang="zh-CN" altLang="en-US" dirty="0"/>
          </a:p>
        </p:txBody>
      </p:sp>
    </p:spTree>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标题 1"/>
          <p:cNvSpPr>
            <a:spLocks noGrp="1" noChangeArrowheads="1"/>
          </p:cNvSpPr>
          <p:nvPr>
            <p:ph type="title" idx="4294967295"/>
          </p:nvPr>
        </p:nvSpPr>
        <p:spPr>
          <a:xfrm>
            <a:off x="389890" y="-26988"/>
            <a:ext cx="8229600" cy="850901"/>
          </a:xfrm>
        </p:spPr>
        <p:txBody>
          <a:bodyPr/>
          <a:lstStyle/>
          <a:p>
            <a:r>
              <a:rPr lang="zh-CN" altLang="en-US" sz="3600" dirty="0">
                <a:solidFill>
                  <a:schemeClr val="accent6"/>
                </a:solidFill>
              </a:rPr>
              <a:t>用</a:t>
            </a:r>
            <a:r>
              <a:rPr lang="en-US" altLang="zh-CN" sz="3600" b="0" dirty="0">
                <a:solidFill>
                  <a:schemeClr val="accent6"/>
                </a:solidFill>
              </a:rPr>
              <a:t>E-R</a:t>
            </a:r>
            <a:r>
              <a:rPr lang="zh-CN" altLang="en-US" sz="3600" dirty="0">
                <a:solidFill>
                  <a:schemeClr val="accent6"/>
                </a:solidFill>
              </a:rPr>
              <a:t>图进行概念结构设计（续）</a:t>
            </a:r>
            <a:endParaRPr lang="zh-CN" altLang="en-US" sz="3600" dirty="0">
              <a:solidFill>
                <a:schemeClr val="accent6"/>
              </a:solidFill>
            </a:endParaRPr>
          </a:p>
        </p:txBody>
      </p:sp>
      <p:sp>
        <p:nvSpPr>
          <p:cNvPr id="90114" name="内容占位符 2"/>
          <p:cNvSpPr>
            <a:spLocks noGrp="1" noChangeArrowheads="1"/>
          </p:cNvSpPr>
          <p:nvPr>
            <p:ph idx="4294967295"/>
          </p:nvPr>
        </p:nvSpPr>
        <p:spPr>
          <a:xfrm>
            <a:off x="-252536" y="823913"/>
            <a:ext cx="9515400" cy="3908077"/>
          </a:xfrm>
        </p:spPr>
        <p:txBody>
          <a:bodyPr/>
          <a:lstStyle/>
          <a:p>
            <a:pPr lvl="1">
              <a:lnSpc>
                <a:spcPct val="120000"/>
              </a:lnSpc>
              <a:buFont typeface="Wingdings" panose="05000000000000000000" pitchFamily="2" charset="2"/>
              <a:buNone/>
            </a:pPr>
            <a:r>
              <a:rPr lang="zh-CN" altLang="zh-CN" sz="2200" dirty="0"/>
              <a:t>①</a:t>
            </a:r>
            <a:r>
              <a:rPr lang="zh-CN" altLang="en-US" sz="2200" dirty="0"/>
              <a:t>属性冲突</a:t>
            </a:r>
            <a:endParaRPr lang="zh-CN" altLang="en-US" sz="2200" dirty="0"/>
          </a:p>
          <a:p>
            <a:pPr lvl="2">
              <a:lnSpc>
                <a:spcPct val="120000"/>
              </a:lnSpc>
              <a:buSzPct val="87000"/>
              <a:buFont typeface="Wingdings" panose="05000000000000000000" pitchFamily="2" charset="2"/>
              <a:buChar char="l"/>
            </a:pPr>
            <a:r>
              <a:rPr lang="zh-CN" altLang="en-US" dirty="0"/>
              <a:t>属性域冲突，即属性值的类型、取值范围或取值集合不同。</a:t>
            </a:r>
            <a:endParaRPr lang="en-US" altLang="zh-CN" dirty="0"/>
          </a:p>
          <a:p>
            <a:pPr lvl="3">
              <a:lnSpc>
                <a:spcPct val="120000"/>
              </a:lnSpc>
              <a:buFont typeface="Wingdings" panose="05000000000000000000" pitchFamily="2" charset="2"/>
              <a:buChar char="Ø"/>
            </a:pPr>
            <a:r>
              <a:rPr lang="zh-CN" altLang="en-US" sz="2200" dirty="0"/>
              <a:t>例如教学班号，有的部门把它定义为整数，有的部门把它定义为字符型，不同部门对教学班号的编码也不同</a:t>
            </a:r>
            <a:endParaRPr lang="en-US" altLang="zh-CN" sz="2200" dirty="0"/>
          </a:p>
          <a:p>
            <a:pPr lvl="3">
              <a:lnSpc>
                <a:spcPct val="120000"/>
              </a:lnSpc>
              <a:buFont typeface="Wingdings" panose="05000000000000000000" pitchFamily="2" charset="2"/>
              <a:buChar char="Ø"/>
            </a:pPr>
            <a:r>
              <a:rPr lang="zh-CN" altLang="en-US" sz="2200" dirty="0"/>
              <a:t>年龄，某些部门以出生日期形式表示职工的年龄，而另一些部门用整数表示职工的年龄</a:t>
            </a:r>
            <a:endParaRPr lang="zh-CN" altLang="en-US" sz="2200" dirty="0"/>
          </a:p>
          <a:p>
            <a:pPr lvl="2">
              <a:lnSpc>
                <a:spcPct val="120000"/>
              </a:lnSpc>
              <a:buSzPct val="87000"/>
              <a:buFont typeface="Wingdings" panose="05000000000000000000" pitchFamily="2" charset="2"/>
              <a:buChar char="l"/>
            </a:pPr>
            <a:r>
              <a:rPr lang="zh-CN" altLang="en-US" dirty="0"/>
              <a:t>属性取值单位冲突</a:t>
            </a:r>
            <a:endParaRPr lang="en-US" altLang="zh-CN" dirty="0"/>
          </a:p>
          <a:p>
            <a:pPr lvl="3">
              <a:lnSpc>
                <a:spcPct val="120000"/>
              </a:lnSpc>
              <a:buFont typeface="Wingdings" panose="05000000000000000000" pitchFamily="2" charset="2"/>
              <a:buChar char="Ø"/>
            </a:pPr>
            <a:r>
              <a:rPr lang="zh-CN" altLang="en-US" sz="2200" dirty="0"/>
              <a:t>例如</a:t>
            </a:r>
            <a:r>
              <a:rPr lang="zh-CN" altLang="zh-CN" sz="2200" dirty="0"/>
              <a:t>出生日期有的精确到年，有的精确到月，有的精确到日</a:t>
            </a:r>
            <a:endParaRPr lang="zh-CN" altLang="en-US" sz="2200" dirty="0"/>
          </a:p>
          <a:p>
            <a:endParaRPr lang="zh-CN" altLang="en-US" sz="2600" dirty="0"/>
          </a:p>
        </p:txBody>
      </p:sp>
    </p:spTree>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标题 1"/>
          <p:cNvSpPr>
            <a:spLocks noGrp="1" noChangeArrowheads="1"/>
          </p:cNvSpPr>
          <p:nvPr>
            <p:ph type="title" idx="4294967295"/>
          </p:nvPr>
        </p:nvSpPr>
        <p:spPr/>
        <p:txBody>
          <a:bodyPr/>
          <a:lstStyle/>
          <a:p>
            <a:r>
              <a:rPr lang="zh-CN" altLang="en-US" sz="3600" dirty="0">
                <a:solidFill>
                  <a:schemeClr val="accent6"/>
                </a:solidFill>
              </a:rPr>
              <a:t>用</a:t>
            </a:r>
            <a:r>
              <a:rPr lang="en-US" altLang="zh-CN" sz="3600" b="0" dirty="0">
                <a:solidFill>
                  <a:schemeClr val="accent6"/>
                </a:solidFill>
              </a:rPr>
              <a:t>E-R</a:t>
            </a:r>
            <a:r>
              <a:rPr lang="zh-CN" altLang="en-US" sz="3600" dirty="0">
                <a:solidFill>
                  <a:schemeClr val="accent6"/>
                </a:solidFill>
              </a:rPr>
              <a:t>图进行概念结构设计（续）</a:t>
            </a:r>
            <a:endParaRPr lang="zh-CN" altLang="en-US" sz="3600" dirty="0">
              <a:solidFill>
                <a:schemeClr val="accent6"/>
              </a:solidFill>
            </a:endParaRPr>
          </a:p>
        </p:txBody>
      </p:sp>
      <p:sp>
        <p:nvSpPr>
          <p:cNvPr id="91138" name="内容占位符 2"/>
          <p:cNvSpPr>
            <a:spLocks noGrp="1" noChangeArrowheads="1"/>
          </p:cNvSpPr>
          <p:nvPr>
            <p:ph idx="4294967295"/>
          </p:nvPr>
        </p:nvSpPr>
        <p:spPr>
          <a:xfrm>
            <a:off x="107504" y="555526"/>
            <a:ext cx="8712968" cy="3836069"/>
          </a:xfrm>
        </p:spPr>
        <p:txBody>
          <a:bodyPr/>
          <a:lstStyle/>
          <a:p>
            <a:pPr lvl="1">
              <a:buFont typeface="Wingdings" panose="05000000000000000000" pitchFamily="2" charset="2"/>
              <a:buNone/>
            </a:pPr>
            <a:r>
              <a:rPr lang="zh-CN" altLang="zh-CN" sz="2200" dirty="0"/>
              <a:t>②</a:t>
            </a:r>
            <a:r>
              <a:rPr lang="zh-CN" altLang="en-US" sz="2200" dirty="0"/>
              <a:t>命名冲突</a:t>
            </a:r>
            <a:endParaRPr lang="zh-CN" altLang="en-US" sz="2200" dirty="0"/>
          </a:p>
          <a:p>
            <a:pPr lvl="2">
              <a:buSzPct val="87000"/>
              <a:buFont typeface="Wingdings" panose="05000000000000000000" pitchFamily="2" charset="2"/>
              <a:buChar char="l"/>
            </a:pPr>
            <a:r>
              <a:rPr lang="zh-CN" altLang="en-US" dirty="0"/>
              <a:t>同名异义，即不同意义的对象在不同的局部应用中具有相同的名字</a:t>
            </a:r>
            <a:endParaRPr lang="zh-CN" altLang="en-US" dirty="0"/>
          </a:p>
          <a:p>
            <a:pPr lvl="2">
              <a:buSzPct val="87000"/>
              <a:buFont typeface="Wingdings" panose="05000000000000000000" pitchFamily="2" charset="2"/>
              <a:buChar char="l"/>
            </a:pPr>
            <a:r>
              <a:rPr lang="zh-CN" altLang="en-US" dirty="0"/>
              <a:t>异名同义（一义多名），即同一意义的对象在不同的局部应用中具有不同的名字</a:t>
            </a:r>
            <a:endParaRPr lang="zh-CN" altLang="en-US" dirty="0"/>
          </a:p>
          <a:p>
            <a:pPr lvl="3">
              <a:buFont typeface="Wingdings" panose="05000000000000000000" pitchFamily="2" charset="2"/>
              <a:buChar char="Ø"/>
            </a:pPr>
            <a:r>
              <a:rPr lang="zh-CN" altLang="en-US" sz="2200" dirty="0"/>
              <a:t>如对科研项目，财务科称为项目，科研处称为课题，生产管理处称为工程</a:t>
            </a:r>
            <a:endParaRPr lang="zh-CN" altLang="en-US" sz="2200" dirty="0"/>
          </a:p>
          <a:p>
            <a:pPr lvl="2">
              <a:buSzPct val="87000"/>
              <a:buFont typeface="Wingdings" panose="05000000000000000000" pitchFamily="2" charset="2"/>
              <a:buChar char="l"/>
            </a:pPr>
            <a:r>
              <a:rPr lang="zh-CN" altLang="en-US" dirty="0"/>
              <a:t>命名冲突</a:t>
            </a:r>
            <a:endParaRPr lang="en-US" altLang="zh-CN" dirty="0"/>
          </a:p>
          <a:p>
            <a:pPr lvl="3">
              <a:buSzPct val="87000"/>
              <a:buFont typeface="Wingdings" panose="05000000000000000000" pitchFamily="2" charset="2"/>
              <a:buChar char="Ø"/>
            </a:pPr>
            <a:r>
              <a:rPr lang="zh-CN" altLang="en-US" sz="2200" dirty="0"/>
              <a:t>可能发生在实体、联系一级上</a:t>
            </a:r>
            <a:endParaRPr lang="en-US" altLang="zh-CN" sz="2200" dirty="0"/>
          </a:p>
          <a:p>
            <a:pPr lvl="3">
              <a:buSzPct val="87000"/>
              <a:buFont typeface="Wingdings" panose="05000000000000000000" pitchFamily="2" charset="2"/>
              <a:buChar char="Ø"/>
            </a:pPr>
            <a:r>
              <a:rPr lang="zh-CN" altLang="en-US" sz="2200" dirty="0"/>
              <a:t>也可能发生在属性一级上</a:t>
            </a:r>
            <a:endParaRPr lang="en-US" altLang="zh-CN" sz="2200" dirty="0"/>
          </a:p>
          <a:p>
            <a:pPr lvl="3">
              <a:buSzPct val="87000"/>
              <a:buFont typeface="Wingdings" panose="05000000000000000000" pitchFamily="2" charset="2"/>
              <a:buChar char="Ø"/>
            </a:pPr>
            <a:r>
              <a:rPr lang="zh-CN" altLang="en-US" sz="2200" dirty="0"/>
              <a:t>通过讨论、协商等行政手段加以解决</a:t>
            </a:r>
            <a:endParaRPr lang="zh-CN" altLang="en-US" sz="2200" dirty="0"/>
          </a:p>
          <a:p>
            <a:pPr>
              <a:lnSpc>
                <a:spcPct val="80000"/>
              </a:lnSpc>
            </a:pPr>
            <a:endParaRPr lang="zh-CN" altLang="en-US" sz="2200" dirty="0"/>
          </a:p>
        </p:txBody>
      </p:sp>
    </p:spTree>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标题 1"/>
          <p:cNvSpPr>
            <a:spLocks noGrp="1" noChangeArrowheads="1"/>
          </p:cNvSpPr>
          <p:nvPr>
            <p:ph type="title" idx="4294967295"/>
          </p:nvPr>
        </p:nvSpPr>
        <p:spPr/>
        <p:txBody>
          <a:bodyPr/>
          <a:lstStyle/>
          <a:p>
            <a:r>
              <a:rPr lang="zh-CN" altLang="en-US" sz="3600" dirty="0">
                <a:solidFill>
                  <a:schemeClr val="accent6"/>
                </a:solidFill>
              </a:rPr>
              <a:t>用</a:t>
            </a:r>
            <a:r>
              <a:rPr lang="en-US" altLang="zh-CN" sz="3600" b="0" dirty="0">
                <a:solidFill>
                  <a:schemeClr val="accent6"/>
                </a:solidFill>
              </a:rPr>
              <a:t>E-R</a:t>
            </a:r>
            <a:r>
              <a:rPr lang="zh-CN" altLang="en-US" sz="3600" dirty="0">
                <a:solidFill>
                  <a:schemeClr val="accent6"/>
                </a:solidFill>
              </a:rPr>
              <a:t>图进行概念结构设计（续）</a:t>
            </a:r>
            <a:endParaRPr lang="zh-CN" altLang="en-US" sz="3600" dirty="0">
              <a:solidFill>
                <a:schemeClr val="accent6"/>
              </a:solidFill>
            </a:endParaRPr>
          </a:p>
        </p:txBody>
      </p:sp>
      <p:sp>
        <p:nvSpPr>
          <p:cNvPr id="92162" name="内容占位符 2"/>
          <p:cNvSpPr>
            <a:spLocks noGrp="1" noChangeArrowheads="1"/>
          </p:cNvSpPr>
          <p:nvPr>
            <p:ph idx="4294967295"/>
          </p:nvPr>
        </p:nvSpPr>
        <p:spPr>
          <a:xfrm>
            <a:off x="-108520" y="699542"/>
            <a:ext cx="8713788" cy="3911600"/>
          </a:xfrm>
        </p:spPr>
        <p:txBody>
          <a:bodyPr/>
          <a:lstStyle/>
          <a:p>
            <a:pPr lvl="1">
              <a:lnSpc>
                <a:spcPct val="110000"/>
              </a:lnSpc>
              <a:spcBef>
                <a:spcPts val="600"/>
              </a:spcBef>
              <a:buFont typeface="Wingdings" panose="05000000000000000000" pitchFamily="2" charset="2"/>
              <a:buNone/>
            </a:pPr>
            <a:r>
              <a:rPr lang="zh-CN" altLang="zh-CN" sz="2200" dirty="0"/>
              <a:t>③</a:t>
            </a:r>
            <a:r>
              <a:rPr lang="zh-CN" altLang="en-US" sz="2200" dirty="0"/>
              <a:t>结构冲突</a:t>
            </a:r>
            <a:endParaRPr lang="zh-CN" altLang="en-US" sz="2200" dirty="0"/>
          </a:p>
          <a:p>
            <a:pPr lvl="2">
              <a:lnSpc>
                <a:spcPct val="110000"/>
              </a:lnSpc>
              <a:spcBef>
                <a:spcPts val="600"/>
              </a:spcBef>
              <a:buSzPct val="87000"/>
              <a:buFont typeface="Wingdings" panose="05000000000000000000" pitchFamily="2" charset="2"/>
              <a:buChar char="l"/>
            </a:pPr>
            <a:r>
              <a:rPr lang="zh-CN" altLang="en-US" dirty="0"/>
              <a:t>同一对象在不同应用中具有不同的抽象</a:t>
            </a:r>
            <a:endParaRPr lang="en-US" altLang="zh-CN" dirty="0"/>
          </a:p>
          <a:p>
            <a:pPr lvl="3">
              <a:lnSpc>
                <a:spcPct val="110000"/>
              </a:lnSpc>
              <a:spcBef>
                <a:spcPts val="600"/>
              </a:spcBef>
              <a:buFont typeface="Wingdings" panose="05000000000000000000" pitchFamily="2" charset="2"/>
              <a:buChar char="Ø"/>
            </a:pPr>
            <a:r>
              <a:rPr lang="zh-CN" altLang="en-US" sz="2200" dirty="0"/>
              <a:t>例如，职工在某一局部应用中被当作实体，而在另一局部应用中则被当作属性</a:t>
            </a:r>
            <a:endParaRPr lang="zh-CN" altLang="en-US" sz="2200" dirty="0"/>
          </a:p>
          <a:p>
            <a:pPr lvl="3">
              <a:lnSpc>
                <a:spcPct val="110000"/>
              </a:lnSpc>
              <a:spcBef>
                <a:spcPts val="600"/>
              </a:spcBef>
              <a:buFont typeface="Wingdings" panose="05000000000000000000" pitchFamily="2" charset="2"/>
              <a:buChar char="Ø"/>
            </a:pPr>
            <a:r>
              <a:rPr lang="zh-CN" altLang="en-US" sz="2200" dirty="0"/>
              <a:t>解决方法：把属性变换为实体或把实体变换为属性，使同一对象具有相同的抽象</a:t>
            </a:r>
            <a:endParaRPr lang="zh-CN" altLang="en-US" sz="2200" dirty="0"/>
          </a:p>
          <a:p>
            <a:pPr lvl="2">
              <a:lnSpc>
                <a:spcPct val="110000"/>
              </a:lnSpc>
              <a:spcBef>
                <a:spcPts val="600"/>
              </a:spcBef>
              <a:buSzPct val="87000"/>
              <a:buFont typeface="Wingdings" panose="05000000000000000000" pitchFamily="2" charset="2"/>
              <a:buChar char="l"/>
            </a:pPr>
            <a:r>
              <a:rPr lang="zh-CN" altLang="en-US" dirty="0"/>
              <a:t>同一实体在不同子系统的</a:t>
            </a:r>
            <a:r>
              <a:rPr lang="en-US" altLang="zh-CN" dirty="0"/>
              <a:t>E-R</a:t>
            </a:r>
            <a:r>
              <a:rPr lang="zh-CN" altLang="en-US" dirty="0"/>
              <a:t>图中所包含的属性个数和属性排列次序不完全相同</a:t>
            </a:r>
            <a:endParaRPr lang="zh-CN" altLang="en-US" dirty="0"/>
          </a:p>
          <a:p>
            <a:pPr lvl="3">
              <a:lnSpc>
                <a:spcPct val="110000"/>
              </a:lnSpc>
              <a:spcBef>
                <a:spcPts val="600"/>
              </a:spcBef>
              <a:buFont typeface="Wingdings" panose="05000000000000000000" pitchFamily="2" charset="2"/>
              <a:buChar char="Ø"/>
            </a:pPr>
            <a:r>
              <a:rPr lang="zh-CN" altLang="en-US" sz="2200" dirty="0"/>
              <a:t>解决方法：使该实体的属性取各子系统的</a:t>
            </a:r>
            <a:r>
              <a:rPr lang="en-US" altLang="zh-CN" sz="2200" dirty="0"/>
              <a:t>E-R</a:t>
            </a:r>
            <a:r>
              <a:rPr lang="zh-CN" altLang="en-US" sz="2200" dirty="0"/>
              <a:t>图中属性的并集，再适当调整属性的次序</a:t>
            </a:r>
            <a:endParaRPr lang="en-US" altLang="zh-CN" sz="2200" dirty="0"/>
          </a:p>
          <a:p>
            <a:pPr lvl="3">
              <a:spcBef>
                <a:spcPct val="0"/>
              </a:spcBef>
              <a:buSzPct val="87000"/>
              <a:buFont typeface="Wingdings" panose="05000000000000000000" pitchFamily="2" charset="2"/>
              <a:buChar char="Ø"/>
            </a:pPr>
            <a:endParaRPr lang="zh-CN" altLang="en-US" sz="2200" dirty="0"/>
          </a:p>
        </p:txBody>
      </p:sp>
    </p:spTree>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标题 1"/>
          <p:cNvSpPr>
            <a:spLocks noGrp="1" noChangeArrowheads="1"/>
          </p:cNvSpPr>
          <p:nvPr>
            <p:ph type="title" idx="4294967295"/>
          </p:nvPr>
        </p:nvSpPr>
        <p:spPr/>
        <p:txBody>
          <a:bodyPr/>
          <a:lstStyle/>
          <a:p>
            <a:r>
              <a:rPr lang="zh-CN" altLang="en-US" sz="3600" dirty="0">
                <a:solidFill>
                  <a:schemeClr val="accent6"/>
                </a:solidFill>
              </a:rPr>
              <a:t>用</a:t>
            </a:r>
            <a:r>
              <a:rPr lang="en-US" altLang="zh-CN" sz="3600" b="0" dirty="0">
                <a:solidFill>
                  <a:schemeClr val="accent6"/>
                </a:solidFill>
              </a:rPr>
              <a:t>E-R</a:t>
            </a:r>
            <a:r>
              <a:rPr lang="zh-CN" altLang="en-US" sz="3600" dirty="0">
                <a:solidFill>
                  <a:schemeClr val="accent6"/>
                </a:solidFill>
              </a:rPr>
              <a:t>图进行概念结构设计（续）</a:t>
            </a:r>
            <a:endParaRPr lang="zh-CN" altLang="en-US" sz="3600" dirty="0">
              <a:solidFill>
                <a:schemeClr val="accent6"/>
              </a:solidFill>
            </a:endParaRPr>
          </a:p>
        </p:txBody>
      </p:sp>
      <p:sp>
        <p:nvSpPr>
          <p:cNvPr id="93186" name="内容占位符 2"/>
          <p:cNvSpPr>
            <a:spLocks noGrp="1" noChangeArrowheads="1"/>
          </p:cNvSpPr>
          <p:nvPr>
            <p:ph idx="4294967295"/>
          </p:nvPr>
        </p:nvSpPr>
        <p:spPr>
          <a:xfrm>
            <a:off x="250825" y="735013"/>
            <a:ext cx="8713788" cy="3911600"/>
          </a:xfrm>
        </p:spPr>
        <p:txBody>
          <a:bodyPr/>
          <a:lstStyle/>
          <a:p>
            <a:pPr lvl="1">
              <a:lnSpc>
                <a:spcPct val="120000"/>
              </a:lnSpc>
              <a:spcBef>
                <a:spcPts val="600"/>
              </a:spcBef>
              <a:buFont typeface="Wingdings" panose="05000000000000000000" pitchFamily="2" charset="2"/>
              <a:buNone/>
            </a:pPr>
            <a:r>
              <a:rPr lang="zh-CN" altLang="zh-CN" dirty="0"/>
              <a:t>③</a:t>
            </a:r>
            <a:r>
              <a:rPr lang="zh-CN" altLang="en-US" dirty="0"/>
              <a:t>结构冲突（续）</a:t>
            </a:r>
            <a:endParaRPr lang="zh-CN" altLang="en-US" dirty="0"/>
          </a:p>
          <a:p>
            <a:pPr lvl="2">
              <a:lnSpc>
                <a:spcPct val="120000"/>
              </a:lnSpc>
              <a:spcBef>
                <a:spcPts val="600"/>
              </a:spcBef>
              <a:buSzPct val="87000"/>
              <a:buFont typeface="Wingdings" panose="05000000000000000000" pitchFamily="2" charset="2"/>
              <a:buChar char="l"/>
            </a:pPr>
            <a:r>
              <a:rPr lang="zh-CN" altLang="en-US" dirty="0"/>
              <a:t>实体间的联系在不同的</a:t>
            </a:r>
            <a:r>
              <a:rPr lang="en-US" altLang="zh-CN" dirty="0"/>
              <a:t>E-R</a:t>
            </a:r>
            <a:r>
              <a:rPr lang="zh-CN" altLang="en-US" dirty="0"/>
              <a:t>图中为不同的类型</a:t>
            </a:r>
            <a:endParaRPr lang="en-US" altLang="zh-CN" dirty="0"/>
          </a:p>
          <a:p>
            <a:pPr lvl="3">
              <a:lnSpc>
                <a:spcPct val="120000"/>
              </a:lnSpc>
              <a:spcBef>
                <a:spcPts val="600"/>
              </a:spcBef>
              <a:buSzPct val="87000"/>
              <a:buFont typeface="Wingdings" panose="05000000000000000000" pitchFamily="2" charset="2"/>
              <a:buChar char="Ø"/>
            </a:pPr>
            <a:r>
              <a:rPr lang="zh-CN" altLang="en-US" sz="2200" dirty="0"/>
              <a:t>实体</a:t>
            </a:r>
            <a:r>
              <a:rPr lang="en-US" altLang="zh-CN" sz="2200" dirty="0"/>
              <a:t>E1</a:t>
            </a:r>
            <a:r>
              <a:rPr lang="zh-CN" altLang="en-US" sz="2200" dirty="0"/>
              <a:t>与</a:t>
            </a:r>
            <a:r>
              <a:rPr lang="en-US" altLang="zh-CN" sz="2200" dirty="0"/>
              <a:t>E2</a:t>
            </a:r>
            <a:r>
              <a:rPr lang="zh-CN" altLang="en-US" sz="2200" dirty="0"/>
              <a:t>在一个</a:t>
            </a:r>
            <a:r>
              <a:rPr lang="en-US" altLang="zh-CN" sz="2200" dirty="0"/>
              <a:t>E-R</a:t>
            </a:r>
            <a:r>
              <a:rPr lang="zh-CN" altLang="en-US" sz="2200" dirty="0"/>
              <a:t>图中是多对多联系，在另一个</a:t>
            </a:r>
            <a:r>
              <a:rPr lang="en-US" altLang="zh-CN" sz="2200" dirty="0"/>
              <a:t>E-R</a:t>
            </a:r>
            <a:r>
              <a:rPr lang="zh-CN" altLang="en-US" sz="2200" dirty="0"/>
              <a:t>图中是一对多联系</a:t>
            </a:r>
            <a:endParaRPr lang="en-US" altLang="zh-CN" sz="2200" dirty="0"/>
          </a:p>
          <a:p>
            <a:pPr lvl="3">
              <a:lnSpc>
                <a:spcPct val="120000"/>
              </a:lnSpc>
              <a:spcBef>
                <a:spcPts val="600"/>
              </a:spcBef>
              <a:buSzPct val="87000"/>
              <a:buFont typeface="Wingdings" panose="05000000000000000000" pitchFamily="2" charset="2"/>
              <a:buChar char="Ø"/>
            </a:pPr>
            <a:r>
              <a:rPr lang="zh-CN" altLang="en-US" sz="2200" dirty="0"/>
              <a:t>解决方法是根据应用的语义对实体联系的类型进行综合或调整</a:t>
            </a:r>
            <a:endParaRPr lang="en-US" altLang="zh-CN" sz="2200" dirty="0"/>
          </a:p>
          <a:p>
            <a:pPr lvl="3">
              <a:lnSpc>
                <a:spcPct val="110000"/>
              </a:lnSpc>
              <a:spcBef>
                <a:spcPct val="0"/>
              </a:spcBef>
              <a:buSzPct val="87000"/>
              <a:buFont typeface="Wingdings" panose="05000000000000000000" pitchFamily="2" charset="2"/>
              <a:buChar char="Ø"/>
            </a:pPr>
            <a:endParaRPr lang="zh-CN" altLang="en-US" dirty="0"/>
          </a:p>
        </p:txBody>
      </p:sp>
    </p:spTree>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标题 1"/>
          <p:cNvSpPr>
            <a:spLocks noGrp="1" noChangeArrowheads="1"/>
          </p:cNvSpPr>
          <p:nvPr>
            <p:ph type="title" idx="4294967295"/>
          </p:nvPr>
        </p:nvSpPr>
        <p:spPr>
          <a:xfrm>
            <a:off x="457200" y="-92393"/>
            <a:ext cx="8229600" cy="850901"/>
          </a:xfrm>
        </p:spPr>
        <p:txBody>
          <a:bodyPr/>
          <a:lstStyle/>
          <a:p>
            <a:r>
              <a:rPr lang="zh-CN" altLang="en-US" sz="3600" dirty="0">
                <a:solidFill>
                  <a:schemeClr val="accent6"/>
                </a:solidFill>
              </a:rPr>
              <a:t>用</a:t>
            </a:r>
            <a:r>
              <a:rPr lang="en-US" altLang="zh-CN" sz="3600" b="0" dirty="0">
                <a:solidFill>
                  <a:schemeClr val="accent6"/>
                </a:solidFill>
              </a:rPr>
              <a:t>E-R</a:t>
            </a:r>
            <a:r>
              <a:rPr lang="zh-CN" altLang="en-US" sz="3600" dirty="0">
                <a:solidFill>
                  <a:schemeClr val="accent6"/>
                </a:solidFill>
              </a:rPr>
              <a:t>图进行概念结构设计（续）</a:t>
            </a:r>
            <a:endParaRPr lang="zh-CN" altLang="en-US" sz="3600" dirty="0">
              <a:solidFill>
                <a:schemeClr val="accent6"/>
              </a:solidFill>
            </a:endParaRPr>
          </a:p>
        </p:txBody>
      </p:sp>
      <p:sp>
        <p:nvSpPr>
          <p:cNvPr id="5" name="内容占位符 2"/>
          <p:cNvSpPr txBox="1"/>
          <p:nvPr/>
        </p:nvSpPr>
        <p:spPr bwMode="auto">
          <a:xfrm>
            <a:off x="3203466" y="4659458"/>
            <a:ext cx="4097187" cy="501113"/>
          </a:xfrm>
          <a:prstGeom prst="rect">
            <a:avLst/>
          </a:prstGeom>
          <a:noFill/>
          <a:ln w="9525">
            <a:noFill/>
            <a:miter lim="800000"/>
          </a:ln>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SzPct val="100000"/>
              <a:buFont typeface="Wingdings" panose="05000000000000000000" pitchFamily="2" charset="2"/>
              <a:buNone/>
            </a:pPr>
            <a:r>
              <a:rPr lang="zh-CN" altLang="en-US" b="1" dirty="0"/>
              <a:t>图</a:t>
            </a:r>
            <a:r>
              <a:rPr lang="en-US" altLang="zh-CN" b="1" dirty="0"/>
              <a:t>7.28</a:t>
            </a:r>
            <a:r>
              <a:rPr lang="zh-CN" altLang="en-US" b="1" dirty="0"/>
              <a:t> 合并两个</a:t>
            </a:r>
            <a:r>
              <a:rPr lang="en-US" altLang="zh-CN" b="1" dirty="0"/>
              <a:t>E-R</a:t>
            </a:r>
            <a:r>
              <a:rPr lang="zh-CN" altLang="en-US" b="1" dirty="0"/>
              <a:t>图示例</a:t>
            </a:r>
            <a:endParaRPr lang="zh-CN" altLang="en-US" b="1" dirty="0"/>
          </a:p>
        </p:txBody>
      </p:sp>
      <p:pic>
        <p:nvPicPr>
          <p:cNvPr id="9" name="图片 8"/>
          <p:cNvPicPr>
            <a:picLocks noChangeAspect="1"/>
          </p:cNvPicPr>
          <p:nvPr/>
        </p:nvPicPr>
        <p:blipFill>
          <a:blip r:embed="rId1"/>
          <a:stretch>
            <a:fillRect/>
          </a:stretch>
        </p:blipFill>
        <p:spPr>
          <a:xfrm rot="5400000">
            <a:off x="2346960" y="-391160"/>
            <a:ext cx="4131310" cy="6017260"/>
          </a:xfrm>
          <a:prstGeom prst="rect">
            <a:avLst/>
          </a:prstGeom>
        </p:spPr>
      </p:pic>
    </p:spTree>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标题 1"/>
          <p:cNvSpPr>
            <a:spLocks noGrp="1" noChangeArrowheads="1"/>
          </p:cNvSpPr>
          <p:nvPr>
            <p:ph type="title" idx="4294967295"/>
          </p:nvPr>
        </p:nvSpPr>
        <p:spPr>
          <a:xfrm>
            <a:off x="457200" y="-26988"/>
            <a:ext cx="8229600" cy="655638"/>
          </a:xfrm>
        </p:spPr>
        <p:txBody>
          <a:bodyPr/>
          <a:lstStyle/>
          <a:p>
            <a:r>
              <a:rPr lang="zh-CN" altLang="en-US" sz="3600" dirty="0">
                <a:solidFill>
                  <a:schemeClr val="accent6"/>
                </a:solidFill>
              </a:rPr>
              <a:t>用</a:t>
            </a:r>
            <a:r>
              <a:rPr lang="en-US" altLang="zh-CN" sz="3600" b="0" dirty="0">
                <a:solidFill>
                  <a:schemeClr val="accent6"/>
                </a:solidFill>
              </a:rPr>
              <a:t>E-R</a:t>
            </a:r>
            <a:r>
              <a:rPr lang="zh-CN" altLang="en-US" sz="3600" dirty="0">
                <a:solidFill>
                  <a:schemeClr val="accent6"/>
                </a:solidFill>
              </a:rPr>
              <a:t>图进行概念结构设计（续）</a:t>
            </a:r>
            <a:endParaRPr lang="zh-CN" altLang="en-US" sz="3600" dirty="0">
              <a:solidFill>
                <a:schemeClr val="accent6"/>
              </a:solidFill>
            </a:endParaRPr>
          </a:p>
        </p:txBody>
      </p:sp>
      <p:sp>
        <p:nvSpPr>
          <p:cNvPr id="95234" name="内容占位符 2"/>
          <p:cNvSpPr>
            <a:spLocks noGrp="1" noChangeArrowheads="1"/>
          </p:cNvSpPr>
          <p:nvPr>
            <p:ph idx="4294967295"/>
          </p:nvPr>
        </p:nvSpPr>
        <p:spPr>
          <a:xfrm>
            <a:off x="314325" y="822325"/>
            <a:ext cx="8229600" cy="3640138"/>
          </a:xfrm>
        </p:spPr>
        <p:txBody>
          <a:bodyPr/>
          <a:lstStyle/>
          <a:p>
            <a:pPr lvl="1">
              <a:lnSpc>
                <a:spcPct val="120000"/>
              </a:lnSpc>
              <a:buFont typeface="Wingdings" panose="05000000000000000000" pitchFamily="2" charset="2"/>
              <a:buNone/>
            </a:pPr>
            <a:r>
              <a:rPr lang="zh-CN" altLang="en-US" dirty="0"/>
              <a:t>（</a:t>
            </a:r>
            <a:r>
              <a:rPr lang="en-US" altLang="zh-CN" dirty="0"/>
              <a:t>2</a:t>
            </a:r>
            <a:r>
              <a:rPr lang="zh-CN" altLang="en-US" dirty="0"/>
              <a:t>）消除不必要的冗余，设计基本</a:t>
            </a:r>
            <a:r>
              <a:rPr lang="en-US" altLang="zh-CN" dirty="0"/>
              <a:t>E-R</a:t>
            </a:r>
            <a:r>
              <a:rPr lang="zh-CN" altLang="en-US" dirty="0"/>
              <a:t>图</a:t>
            </a:r>
            <a:endParaRPr lang="zh-CN" altLang="en-US" dirty="0"/>
          </a:p>
          <a:p>
            <a:pPr lvl="2">
              <a:lnSpc>
                <a:spcPct val="120000"/>
              </a:lnSpc>
              <a:buSzPct val="87000"/>
              <a:buFont typeface="Wingdings" panose="05000000000000000000" pitchFamily="2" charset="2"/>
              <a:buChar char="l"/>
            </a:pPr>
            <a:r>
              <a:rPr lang="zh-CN" altLang="en-US" dirty="0"/>
              <a:t>所谓冗余的数据是指可由基本数据导出的数据，冗余的联系是指可由其他联系导出的联系</a:t>
            </a:r>
            <a:endParaRPr lang="en-US" altLang="zh-CN" dirty="0"/>
          </a:p>
          <a:p>
            <a:pPr lvl="2">
              <a:lnSpc>
                <a:spcPct val="120000"/>
              </a:lnSpc>
              <a:buSzPct val="87000"/>
              <a:buFont typeface="Wingdings" panose="05000000000000000000" pitchFamily="2" charset="2"/>
              <a:buChar char="l"/>
            </a:pPr>
            <a:r>
              <a:rPr lang="zh-CN" altLang="en-US" dirty="0"/>
              <a:t>消除冗余主要采用分析方法，即以数据字典和数据流图为依据，根据数据字典中关于数据项之间逻辑关系的说明来消除冗余</a:t>
            </a:r>
            <a:endParaRPr lang="en-US" altLang="zh-CN" dirty="0"/>
          </a:p>
          <a:p>
            <a:pPr lvl="2"/>
            <a:endParaRPr lang="zh-CN" altLang="en-US" sz="2000" dirty="0"/>
          </a:p>
        </p:txBody>
      </p:sp>
    </p:spTree>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标题 1"/>
          <p:cNvSpPr>
            <a:spLocks noGrp="1" noChangeArrowheads="1"/>
          </p:cNvSpPr>
          <p:nvPr>
            <p:ph type="title" idx="4294967295"/>
          </p:nvPr>
        </p:nvSpPr>
        <p:spPr>
          <a:xfrm>
            <a:off x="457200" y="-26988"/>
            <a:ext cx="8229600" cy="655638"/>
          </a:xfrm>
        </p:spPr>
        <p:txBody>
          <a:bodyPr/>
          <a:lstStyle/>
          <a:p>
            <a:r>
              <a:rPr lang="zh-CN" altLang="en-US" sz="3600" dirty="0">
                <a:solidFill>
                  <a:schemeClr val="accent6"/>
                </a:solidFill>
              </a:rPr>
              <a:t>用</a:t>
            </a:r>
            <a:r>
              <a:rPr lang="en-US" altLang="zh-CN" sz="3600" b="0" dirty="0">
                <a:solidFill>
                  <a:schemeClr val="accent6"/>
                </a:solidFill>
              </a:rPr>
              <a:t>E-R</a:t>
            </a:r>
            <a:r>
              <a:rPr lang="zh-CN" altLang="en-US" sz="3600" dirty="0">
                <a:solidFill>
                  <a:schemeClr val="accent6"/>
                </a:solidFill>
              </a:rPr>
              <a:t>图进行概念结构设计（续）</a:t>
            </a:r>
            <a:endParaRPr lang="zh-CN" altLang="en-US" sz="3600" dirty="0">
              <a:solidFill>
                <a:schemeClr val="accent6"/>
              </a:solidFill>
            </a:endParaRPr>
          </a:p>
        </p:txBody>
      </p:sp>
      <p:sp>
        <p:nvSpPr>
          <p:cNvPr id="96258" name="内容占位符 2"/>
          <p:cNvSpPr>
            <a:spLocks noGrp="1" noChangeArrowheads="1"/>
          </p:cNvSpPr>
          <p:nvPr>
            <p:ph idx="4294967295"/>
          </p:nvPr>
        </p:nvSpPr>
        <p:spPr>
          <a:xfrm>
            <a:off x="-180528" y="754716"/>
            <a:ext cx="9001000" cy="3263900"/>
          </a:xfrm>
        </p:spPr>
        <p:txBody>
          <a:bodyPr/>
          <a:lstStyle/>
          <a:p>
            <a:pPr lvl="2">
              <a:lnSpc>
                <a:spcPct val="120000"/>
              </a:lnSpc>
              <a:buSzPct val="87000"/>
              <a:buFont typeface="Wingdings" panose="05000000000000000000" pitchFamily="2" charset="2"/>
              <a:buChar char="l"/>
            </a:pPr>
            <a:r>
              <a:rPr lang="zh-CN" altLang="en-US" dirty="0"/>
              <a:t>学生与课程的“已修”关系（记录学生选修合格及以上的选课信息），可以由学生与教学班之间的选课关系、以及教学班与课程的开课关系导出，因此，已修关系为冗余关系，可以消去</a:t>
            </a:r>
            <a:endParaRPr lang="zh-CN" altLang="en-US" dirty="0"/>
          </a:p>
          <a:p>
            <a:pPr lvl="2"/>
            <a:endParaRPr lang="zh-CN" altLang="en-US" sz="2000" dirty="0"/>
          </a:p>
        </p:txBody>
      </p:sp>
      <p:sp>
        <p:nvSpPr>
          <p:cNvPr id="93189" name="文本框 4"/>
          <p:cNvSpPr txBox="1">
            <a:spLocks noChangeArrowheads="1"/>
          </p:cNvSpPr>
          <p:nvPr/>
        </p:nvSpPr>
        <p:spPr bwMode="auto">
          <a:xfrm>
            <a:off x="598488" y="4232275"/>
            <a:ext cx="8088312" cy="646113"/>
          </a:xfrm>
          <a:prstGeom prst="rect">
            <a:avLst/>
          </a:prstGeom>
          <a:solidFill>
            <a:schemeClr val="accent1"/>
          </a:solidFill>
          <a:ln w="25400">
            <a:solidFill>
              <a:schemeClr val="accent2"/>
            </a:solidFill>
            <a:miter lim="800000"/>
          </a:ln>
        </p:spPr>
        <p:txBody>
          <a:bodyP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zh-CN" altLang="en-US" sz="1800" dirty="0">
                <a:solidFill>
                  <a:srgbClr val="000000"/>
                </a:solidFill>
              </a:rPr>
              <a:t>并不是所有的冗余数据与冗余联系都必须加以消除，有时为了提高效率，不得不以冗余信息作为代价。</a:t>
            </a:r>
            <a:endParaRPr lang="zh-CN" altLang="en-US" sz="1800" dirty="0">
              <a:solidFill>
                <a:srgbClr val="000000"/>
              </a:solidFill>
            </a:endParaRPr>
          </a:p>
        </p:txBody>
      </p:sp>
      <p:pic>
        <p:nvPicPr>
          <p:cNvPr id="96260" name="图片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96055" y="1981200"/>
            <a:ext cx="3669030" cy="225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内容占位符 2"/>
          <p:cNvSpPr txBox="1"/>
          <p:nvPr/>
        </p:nvSpPr>
        <p:spPr bwMode="auto">
          <a:xfrm>
            <a:off x="1115919" y="3151981"/>
            <a:ext cx="2376264" cy="501113"/>
          </a:xfrm>
          <a:prstGeom prst="rect">
            <a:avLst/>
          </a:prstGeom>
          <a:noFill/>
          <a:ln w="9525">
            <a:noFill/>
            <a:miter lim="800000"/>
          </a:ln>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SzPct val="100000"/>
              <a:buFont typeface="Wingdings" panose="05000000000000000000" pitchFamily="2" charset="2"/>
              <a:buNone/>
            </a:pPr>
            <a:r>
              <a:rPr lang="zh-CN" altLang="en-US" b="1" dirty="0"/>
              <a:t>图</a:t>
            </a:r>
            <a:r>
              <a:rPr lang="en-US" altLang="zh-CN" b="1" dirty="0"/>
              <a:t>7.29  </a:t>
            </a:r>
            <a:r>
              <a:rPr lang="zh-CN" altLang="en-US" b="1" dirty="0"/>
              <a:t>消除冗余示例</a:t>
            </a:r>
            <a:endParaRPr lang="zh-CN" altLang="en-US"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3189"/>
                                        </p:tgtEl>
                                        <p:attrNameLst>
                                          <p:attrName>style.visibility</p:attrName>
                                        </p:attrNameLst>
                                      </p:cBhvr>
                                      <p:to>
                                        <p:strVal val="visible"/>
                                      </p:to>
                                    </p:set>
                                    <p:anim calcmode="lin" valueType="num">
                                      <p:cBhvr additive="base">
                                        <p:cTn id="7" dur="500" fill="hold"/>
                                        <p:tgtEl>
                                          <p:spTgt spid="93189"/>
                                        </p:tgtEl>
                                        <p:attrNameLst>
                                          <p:attrName>ppt_x</p:attrName>
                                        </p:attrNameLst>
                                      </p:cBhvr>
                                      <p:tavLst>
                                        <p:tav tm="0">
                                          <p:val>
                                            <p:strVal val="#ppt_x"/>
                                          </p:val>
                                        </p:tav>
                                        <p:tav tm="100000">
                                          <p:val>
                                            <p:strVal val="#ppt_x"/>
                                          </p:val>
                                        </p:tav>
                                      </p:tavLst>
                                    </p:anim>
                                    <p:anim calcmode="lin" valueType="num">
                                      <p:cBhvr additive="base">
                                        <p:cTn id="8" dur="500" fill="hold"/>
                                        <p:tgtEl>
                                          <p:spTgt spid="931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9" grpId="0" bldLvl="0" animBg="1"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标题 1"/>
          <p:cNvSpPr>
            <a:spLocks noGrp="1" noChangeArrowheads="1"/>
          </p:cNvSpPr>
          <p:nvPr>
            <p:ph type="title" idx="4294967295"/>
          </p:nvPr>
        </p:nvSpPr>
        <p:spPr/>
        <p:txBody>
          <a:bodyPr/>
          <a:lstStyle/>
          <a:p>
            <a:r>
              <a:rPr lang="zh-CN" altLang="en-US" sz="3600" dirty="0">
                <a:solidFill>
                  <a:schemeClr val="accent6"/>
                </a:solidFill>
              </a:rPr>
              <a:t>用</a:t>
            </a:r>
            <a:r>
              <a:rPr lang="en-US" altLang="zh-CN" sz="3600" b="0" dirty="0">
                <a:solidFill>
                  <a:schemeClr val="accent6"/>
                </a:solidFill>
              </a:rPr>
              <a:t>E-R</a:t>
            </a:r>
            <a:r>
              <a:rPr lang="zh-CN" altLang="en-US" sz="3600" dirty="0">
                <a:solidFill>
                  <a:schemeClr val="accent6"/>
                </a:solidFill>
              </a:rPr>
              <a:t>图进行概念结构设计（续）</a:t>
            </a:r>
            <a:endParaRPr lang="zh-CN" altLang="en-US" sz="3600" dirty="0">
              <a:solidFill>
                <a:schemeClr val="accent6"/>
              </a:solidFill>
            </a:endParaRPr>
          </a:p>
        </p:txBody>
      </p:sp>
      <p:sp>
        <p:nvSpPr>
          <p:cNvPr id="94211" name="内容占位符 2"/>
          <p:cNvSpPr>
            <a:spLocks noGrp="1"/>
          </p:cNvSpPr>
          <p:nvPr>
            <p:ph idx="4294967295"/>
          </p:nvPr>
        </p:nvSpPr>
        <p:spPr>
          <a:xfrm>
            <a:off x="457200" y="823913"/>
            <a:ext cx="8075613" cy="3822700"/>
          </a:xfrm>
        </p:spPr>
        <p:txBody>
          <a:bodyPr/>
          <a:lstStyle/>
          <a:p>
            <a:pPr>
              <a:lnSpc>
                <a:spcPct val="120000"/>
              </a:lnSpc>
              <a:defRPr/>
            </a:pPr>
            <a:r>
              <a:rPr lang="zh-CN" altLang="en-US" dirty="0"/>
              <a:t>用规范化理论来消除冗余</a:t>
            </a:r>
            <a:endParaRPr lang="en-US" altLang="zh-CN" dirty="0"/>
          </a:p>
          <a:p>
            <a:pPr lvl="1">
              <a:lnSpc>
                <a:spcPct val="120000"/>
              </a:lnSpc>
              <a:buFont typeface="Wingdings" panose="05000000000000000000" pitchFamily="2" charset="2"/>
              <a:buNone/>
              <a:defRPr/>
            </a:pPr>
            <a:r>
              <a:rPr lang="zh-CN" altLang="en-US" dirty="0"/>
              <a:t>①确定分</a:t>
            </a:r>
            <a:r>
              <a:rPr lang="en-US" altLang="zh-CN" dirty="0"/>
              <a:t>E-R</a:t>
            </a:r>
            <a:r>
              <a:rPr lang="zh-CN" altLang="en-US" dirty="0"/>
              <a:t>图实体之间的数据依赖。</a:t>
            </a:r>
            <a:endParaRPr lang="en-US" altLang="zh-CN" dirty="0"/>
          </a:p>
          <a:p>
            <a:pPr lvl="2">
              <a:lnSpc>
                <a:spcPct val="120000"/>
              </a:lnSpc>
              <a:buSzPct val="87000"/>
              <a:buFont typeface="Wingdings" panose="05000000000000000000" pitchFamily="2" charset="2"/>
              <a:buChar char="l"/>
              <a:defRPr/>
            </a:pPr>
            <a:r>
              <a:rPr lang="zh-CN" altLang="en-US" dirty="0"/>
              <a:t>实体之间一对一、一对多、多对多的联系可以用实体码之间的函数依赖来表示。于是有函数依赖集</a:t>
            </a:r>
            <a:r>
              <a:rPr lang="en-US" altLang="zh-CN" dirty="0"/>
              <a:t>F</a:t>
            </a:r>
            <a:r>
              <a:rPr lang="en-US" altLang="zh-CN" baseline="-25000" dirty="0"/>
              <a:t>L</a:t>
            </a:r>
            <a:endParaRPr lang="zh-CN" altLang="en-US" dirty="0"/>
          </a:p>
          <a:p>
            <a:pPr lvl="2">
              <a:lnSpc>
                <a:spcPct val="120000"/>
              </a:lnSpc>
              <a:buSzPct val="87000"/>
              <a:buFont typeface="Wingdings" panose="05000000000000000000" pitchFamily="2" charset="2"/>
              <a:buChar char="l"/>
              <a:defRPr/>
            </a:pPr>
            <a:r>
              <a:rPr lang="zh-CN" altLang="en-US" dirty="0"/>
              <a:t>例如</a:t>
            </a:r>
            <a:r>
              <a:rPr lang="zh-CN" altLang="zh-CN" dirty="0"/>
              <a:t>学院和系之间一对多的联系可表示为系编号→</a:t>
            </a:r>
            <a:r>
              <a:rPr lang="zh-CN" altLang="en-US" dirty="0"/>
              <a:t>学院</a:t>
            </a:r>
            <a:r>
              <a:rPr lang="zh-CN" altLang="zh-CN" dirty="0"/>
              <a:t>编号，系和专业之间一对多的联系可表示为专业编码→系编号。专业和学生之间多对多的联系可表示为（学号，专业编码）→是否主修等</a:t>
            </a:r>
            <a:endParaRPr lang="zh-CN" altLang="zh-CN" dirty="0"/>
          </a:p>
          <a:p>
            <a:pPr marL="914400" lvl="2" indent="0">
              <a:lnSpc>
                <a:spcPct val="120000"/>
              </a:lnSpc>
              <a:buSzPct val="87000"/>
              <a:buFont typeface="Arial" panose="020B0604020202020204" pitchFamily="34" charset="0"/>
              <a:buNone/>
              <a:defRPr/>
            </a:pPr>
            <a:endParaRPr lang="en-US" altLang="zh-CN"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title" idx="4294967295"/>
          </p:nvPr>
        </p:nvSpPr>
        <p:spPr/>
        <p:txBody>
          <a:bodyPr/>
          <a:lstStyle/>
          <a:p>
            <a:r>
              <a:rPr lang="zh-CN" altLang="en-US" sz="3600" dirty="0">
                <a:solidFill>
                  <a:schemeClr val="accent6"/>
                </a:solidFill>
              </a:rPr>
              <a:t>数据库设计的方法（续）</a:t>
            </a:r>
            <a:endParaRPr lang="zh-CN" altLang="en-US" sz="3600" dirty="0">
              <a:solidFill>
                <a:schemeClr val="accent6"/>
              </a:solidFill>
            </a:endParaRPr>
          </a:p>
        </p:txBody>
      </p:sp>
      <p:sp>
        <p:nvSpPr>
          <p:cNvPr id="13314" name="Rectangle 3"/>
          <p:cNvSpPr>
            <a:spLocks noGrp="1" noChangeArrowheads="1"/>
          </p:cNvSpPr>
          <p:nvPr>
            <p:ph idx="4294967295"/>
          </p:nvPr>
        </p:nvSpPr>
        <p:spPr>
          <a:xfrm>
            <a:off x="457200" y="823913"/>
            <a:ext cx="8435280" cy="3822700"/>
          </a:xfrm>
        </p:spPr>
        <p:txBody>
          <a:bodyPr/>
          <a:lstStyle/>
          <a:p>
            <a:pPr>
              <a:lnSpc>
                <a:spcPct val="120000"/>
              </a:lnSpc>
            </a:pPr>
            <a:r>
              <a:rPr lang="zh-CN" altLang="en-US" dirty="0"/>
              <a:t>手工与经验相结合的方法</a:t>
            </a:r>
            <a:endParaRPr lang="zh-CN" altLang="en-US" dirty="0"/>
          </a:p>
          <a:p>
            <a:pPr lvl="1">
              <a:lnSpc>
                <a:spcPct val="120000"/>
              </a:lnSpc>
            </a:pPr>
            <a:r>
              <a:rPr lang="zh-CN" altLang="en-US" dirty="0"/>
              <a:t>设计质量与设计人员的经验和水平有直接关系</a:t>
            </a:r>
            <a:endParaRPr lang="zh-CN" altLang="en-US" dirty="0"/>
          </a:p>
          <a:p>
            <a:pPr lvl="1">
              <a:lnSpc>
                <a:spcPct val="120000"/>
              </a:lnSpc>
            </a:pPr>
            <a:r>
              <a:rPr lang="zh-CN" altLang="en-US" dirty="0"/>
              <a:t>缺乏科学理论和工程方法支持，工程质量难以保证</a:t>
            </a:r>
            <a:endParaRPr lang="zh-CN" altLang="en-US" dirty="0"/>
          </a:p>
          <a:p>
            <a:pPr lvl="1">
              <a:lnSpc>
                <a:spcPct val="120000"/>
              </a:lnSpc>
            </a:pPr>
            <a:r>
              <a:rPr lang="zh-CN" altLang="en-US" dirty="0"/>
              <a:t>数据库运行一段时间后，又不同程度发现各种问题，增加了维护代价</a:t>
            </a:r>
            <a:endParaRPr lang="zh-CN" altLang="en-US" dirty="0"/>
          </a:p>
          <a:p>
            <a:endParaRPr lang="en-US" altLang="zh-CN" dirty="0"/>
          </a:p>
        </p:txBody>
      </p:sp>
    </p:spTree>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标题 1"/>
          <p:cNvSpPr>
            <a:spLocks noGrp="1" noChangeArrowheads="1"/>
          </p:cNvSpPr>
          <p:nvPr>
            <p:ph type="title" idx="4294967295"/>
          </p:nvPr>
        </p:nvSpPr>
        <p:spPr/>
        <p:txBody>
          <a:bodyPr/>
          <a:lstStyle/>
          <a:p>
            <a:r>
              <a:rPr lang="zh-CN" altLang="en-US" sz="3600" dirty="0">
                <a:solidFill>
                  <a:schemeClr val="accent6"/>
                </a:solidFill>
              </a:rPr>
              <a:t>用</a:t>
            </a:r>
            <a:r>
              <a:rPr lang="en-US" altLang="zh-CN" sz="3600" b="0" dirty="0">
                <a:solidFill>
                  <a:schemeClr val="accent6"/>
                </a:solidFill>
              </a:rPr>
              <a:t>E-R</a:t>
            </a:r>
            <a:r>
              <a:rPr lang="zh-CN" altLang="en-US" sz="3600" dirty="0">
                <a:solidFill>
                  <a:schemeClr val="accent6"/>
                </a:solidFill>
              </a:rPr>
              <a:t>图进行概念结构设计（续）</a:t>
            </a:r>
            <a:endParaRPr lang="zh-CN" altLang="en-US" sz="3600" dirty="0">
              <a:solidFill>
                <a:schemeClr val="accent6"/>
              </a:solidFill>
            </a:endParaRPr>
          </a:p>
        </p:txBody>
      </p:sp>
      <mc:AlternateContent xmlns:mc="http://schemas.openxmlformats.org/markup-compatibility/2006">
        <mc:Choice xmlns:a14="http://schemas.microsoft.com/office/drawing/2010/main" Requires="a14">
          <p:sp>
            <p:nvSpPr>
              <p:cNvPr id="98306" name="矩形 4"/>
              <p:cNvSpPr>
                <a:spLocks noChangeArrowheads="1"/>
              </p:cNvSpPr>
              <p:nvPr/>
            </p:nvSpPr>
            <p:spPr bwMode="auto">
              <a:xfrm>
                <a:off x="457200" y="801688"/>
                <a:ext cx="7499176" cy="1307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a:spcBef>
                    <a:spcPct val="20000"/>
                  </a:spcBef>
                  <a:buFont typeface="Arial" panose="020B0604020202020204" pitchFamily="34" charset="0"/>
                  <a:buChar char="•"/>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lvl="1" eaLnBrk="1" hangingPunct="1">
                  <a:lnSpc>
                    <a:spcPct val="120000"/>
                  </a:lnSpc>
                  <a:spcBef>
                    <a:spcPct val="0"/>
                  </a:spcBef>
                  <a:buSzTx/>
                  <a:buNone/>
                </a:pPr>
                <a:r>
                  <a:rPr lang="zh-CN" altLang="en-US" dirty="0"/>
                  <a:t>②求</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F</m:t>
                        </m:r>
                      </m:e>
                      <m:sub>
                        <m:r>
                          <m:rPr>
                            <m:sty m:val="p"/>
                          </m:rPr>
                          <a:rPr lang="en-US" altLang="zh-CN" i="1">
                            <a:latin typeface="Cambria Math" panose="02040503050406030204" pitchFamily="18" charset="0"/>
                          </a:rPr>
                          <m:t>L</m:t>
                        </m:r>
                      </m:sub>
                    </m:sSub>
                  </m:oMath>
                </a14:m>
                <a:r>
                  <a:rPr lang="zh-CN" altLang="en-US" dirty="0"/>
                  <a:t>的最小覆盖</a:t>
                </a:r>
                <a14:m>
                  <m:oMath xmlns:m="http://schemas.openxmlformats.org/officeDocument/2006/math">
                    <m:sSub>
                      <m:sSubPr>
                        <m:ctrlPr>
                          <a:rPr lang="en-US" altLang="zh-CN" i="1">
                            <a:latin typeface="Cambria Math" panose="02040503050406030204" pitchFamily="18" charset="0"/>
                          </a:rPr>
                        </m:ctrlPr>
                      </m:sSubPr>
                      <m:e>
                        <m:r>
                          <m:rPr>
                            <m:sty m:val="p"/>
                          </m:rPr>
                          <a:rPr lang="en-US" altLang="zh-CN" i="1" smtClean="0">
                            <a:latin typeface="Cambria Math" panose="02040503050406030204" pitchFamily="18" charset="0"/>
                          </a:rPr>
                          <m:t>G</m:t>
                        </m:r>
                      </m:e>
                      <m:sub>
                        <m:r>
                          <m:rPr>
                            <m:sty m:val="p"/>
                          </m:rPr>
                          <a:rPr lang="en-US" altLang="zh-CN" i="1">
                            <a:latin typeface="Cambria Math" panose="02040503050406030204" pitchFamily="18" charset="0"/>
                          </a:rPr>
                          <m:t>L</m:t>
                        </m:r>
                      </m:sub>
                    </m:sSub>
                    <m:r>
                      <a:rPr lang="en-US" altLang="zh-CN" i="1">
                        <a:latin typeface="Cambria Math" panose="02040503050406030204" pitchFamily="18" charset="0"/>
                      </a:rPr>
                      <m:t> </m:t>
                    </m:r>
                  </m:oMath>
                </a14:m>
                <a:r>
                  <a:rPr lang="zh-CN" altLang="en-US" dirty="0"/>
                  <a:t>，差集为</a:t>
                </a:r>
                <a14:m>
                  <m:oMath xmlns:m="http://schemas.openxmlformats.org/officeDocument/2006/math">
                    <m:r>
                      <m:rPr>
                        <m:sty m:val="p"/>
                      </m:rPr>
                      <a:rPr lang="en-US" altLang="zh-CN" i="1" dirty="0">
                        <a:latin typeface="Cambria Math" panose="02040503050406030204" pitchFamily="18" charset="0"/>
                      </a:rPr>
                      <m:t>D</m:t>
                    </m:r>
                    <m:r>
                      <a:rPr lang="en-US" altLang="zh-CN" b="1" i="1" dirty="0" smtClean="0">
                        <a:latin typeface="Cambria Math" panose="02040503050406030204" pitchFamily="18" charset="0"/>
                      </a:rPr>
                      <m:t>=</m:t>
                    </m:r>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F</m:t>
                        </m:r>
                      </m:e>
                      <m:sub>
                        <m:r>
                          <m:rPr>
                            <m:sty m:val="p"/>
                          </m:rPr>
                          <a:rPr lang="en-US" altLang="zh-CN" i="1">
                            <a:latin typeface="Cambria Math" panose="02040503050406030204" pitchFamily="18" charset="0"/>
                          </a:rPr>
                          <m:t>L</m:t>
                        </m:r>
                      </m:sub>
                    </m:sSub>
                    <m:r>
                      <a:rPr lang="en-US" altLang="zh-CN" b="1" i="1" smtClean="0">
                        <a:latin typeface="Cambria Math" panose="02040503050406030204" pitchFamily="18" charset="0"/>
                      </a:rPr>
                      <m:t>−</m:t>
                    </m:r>
                    <m:sSub>
                      <m:sSubPr>
                        <m:ctrlPr>
                          <a:rPr lang="en-US" altLang="zh-CN" i="1">
                            <a:latin typeface="Cambria Math" panose="02040503050406030204" pitchFamily="18" charset="0"/>
                          </a:rPr>
                        </m:ctrlPr>
                      </m:sSubPr>
                      <m:e>
                        <m:r>
                          <m:rPr>
                            <m:sty m:val="p"/>
                          </m:rPr>
                          <a:rPr lang="en-US" altLang="zh-CN" i="1" smtClean="0">
                            <a:latin typeface="Cambria Math" panose="02040503050406030204" pitchFamily="18" charset="0"/>
                          </a:rPr>
                          <m:t>G</m:t>
                        </m:r>
                      </m:e>
                      <m:sub>
                        <m:r>
                          <m:rPr>
                            <m:sty m:val="p"/>
                          </m:rPr>
                          <a:rPr lang="en-US" altLang="zh-CN" i="1">
                            <a:latin typeface="Cambria Math" panose="02040503050406030204" pitchFamily="18" charset="0"/>
                          </a:rPr>
                          <m:t>L</m:t>
                        </m:r>
                      </m:sub>
                    </m:sSub>
                  </m:oMath>
                </a14:m>
                <a:endParaRPr lang="zh-CN" altLang="en-US" dirty="0"/>
              </a:p>
              <a:p>
                <a:pPr lvl="2" eaLnBrk="1" hangingPunct="1">
                  <a:lnSpc>
                    <a:spcPct val="120000"/>
                  </a:lnSpc>
                  <a:spcBef>
                    <a:spcPct val="0"/>
                  </a:spcBef>
                  <a:buSzPct val="87000"/>
                  <a:buFont typeface="Wingdings" panose="05000000000000000000" pitchFamily="2" charset="2"/>
                  <a:buChar char="l"/>
                </a:pPr>
                <a:r>
                  <a:rPr lang="zh-CN" altLang="en-US" dirty="0"/>
                  <a:t>逐一考察</a:t>
                </a:r>
                <a:r>
                  <a:rPr lang="en-US" altLang="zh-CN" dirty="0"/>
                  <a:t>D</a:t>
                </a:r>
                <a:r>
                  <a:rPr lang="zh-CN" altLang="en-US" dirty="0"/>
                  <a:t>中的函数依赖，确定是否是冗余的联系，若是，就把它去掉</a:t>
                </a:r>
                <a:endParaRPr lang="zh-CN" altLang="en-US" dirty="0"/>
              </a:p>
            </p:txBody>
          </p:sp>
        </mc:Choice>
        <mc:Fallback>
          <p:sp>
            <p:nvSpPr>
              <p:cNvPr id="98306" name="矩形 4"/>
              <p:cNvSpPr>
                <a:spLocks noRot="1" noChangeAspect="1" noMove="1" noResize="1" noEditPoints="1" noAdjustHandles="1" noChangeArrowheads="1" noChangeShapeType="1" noTextEdit="1"/>
              </p:cNvSpPr>
              <p:nvPr/>
            </p:nvSpPr>
            <p:spPr bwMode="auto">
              <a:xfrm>
                <a:off x="457200" y="801688"/>
                <a:ext cx="7499176" cy="1307666"/>
              </a:xfrm>
              <a:prstGeom prst="rect">
                <a:avLst/>
              </a:prstGeom>
              <a:blipFill rotWithShape="1">
                <a:blip r:embed="rId1"/>
                <a:stretch>
                  <a:fillRect t="-24" r="-874" b="4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标题 1"/>
          <p:cNvSpPr>
            <a:spLocks noGrp="1" noChangeArrowheads="1"/>
          </p:cNvSpPr>
          <p:nvPr>
            <p:ph type="title" idx="4294967295"/>
          </p:nvPr>
        </p:nvSpPr>
        <p:spPr/>
        <p:txBody>
          <a:bodyPr/>
          <a:lstStyle/>
          <a:p>
            <a:r>
              <a:rPr lang="zh-CN" altLang="en-US" sz="3600" dirty="0">
                <a:solidFill>
                  <a:schemeClr val="accent6"/>
                </a:solidFill>
              </a:rPr>
              <a:t>用</a:t>
            </a:r>
            <a:r>
              <a:rPr lang="en-US" altLang="zh-CN" sz="3600" b="0" dirty="0">
                <a:solidFill>
                  <a:schemeClr val="accent6"/>
                </a:solidFill>
              </a:rPr>
              <a:t>E-R</a:t>
            </a:r>
            <a:r>
              <a:rPr lang="zh-CN" altLang="en-US" sz="3600" dirty="0">
                <a:solidFill>
                  <a:schemeClr val="accent6"/>
                </a:solidFill>
              </a:rPr>
              <a:t>图进行概念结构设计（续）</a:t>
            </a:r>
            <a:endParaRPr lang="zh-CN" altLang="en-US" sz="3600" dirty="0">
              <a:solidFill>
                <a:schemeClr val="accent6"/>
              </a:solidFill>
            </a:endParaRPr>
          </a:p>
        </p:txBody>
      </p:sp>
      <p:sp>
        <p:nvSpPr>
          <p:cNvPr id="96259" name="内容占位符 2"/>
          <p:cNvSpPr>
            <a:spLocks noGrp="1"/>
          </p:cNvSpPr>
          <p:nvPr>
            <p:ph idx="4294967295"/>
          </p:nvPr>
        </p:nvSpPr>
        <p:spPr>
          <a:xfrm>
            <a:off x="457200" y="823913"/>
            <a:ext cx="8229600" cy="3822700"/>
          </a:xfrm>
        </p:spPr>
        <p:txBody>
          <a:bodyPr/>
          <a:lstStyle/>
          <a:p>
            <a:pPr lvl="1">
              <a:lnSpc>
                <a:spcPct val="150000"/>
              </a:lnSpc>
              <a:defRPr/>
            </a:pPr>
            <a:r>
              <a:rPr lang="zh-CN" altLang="en-US" dirty="0"/>
              <a:t>由于规范化理论受到泛关系假设的限制，应注意下面两个问题：</a:t>
            </a:r>
            <a:endParaRPr lang="zh-CN" altLang="en-US" dirty="0"/>
          </a:p>
          <a:p>
            <a:pPr lvl="2">
              <a:lnSpc>
                <a:spcPct val="120000"/>
              </a:lnSpc>
              <a:buSzPct val="87000"/>
              <a:buFont typeface="Wingdings" panose="05000000000000000000" pitchFamily="2" charset="2"/>
              <a:buChar char="l"/>
              <a:defRPr/>
            </a:pPr>
            <a:r>
              <a:rPr lang="zh-CN" altLang="en-US" dirty="0"/>
              <a:t>冗余的联系一定在</a:t>
            </a:r>
            <a:r>
              <a:rPr lang="en-US" altLang="zh-CN" dirty="0"/>
              <a:t>D</a:t>
            </a:r>
            <a:r>
              <a:rPr lang="zh-CN" altLang="en-US" dirty="0"/>
              <a:t>中，而</a:t>
            </a:r>
            <a:r>
              <a:rPr lang="en-US" altLang="zh-CN" dirty="0"/>
              <a:t>D</a:t>
            </a:r>
            <a:r>
              <a:rPr lang="zh-CN" altLang="en-US" dirty="0"/>
              <a:t>中的联系不一定是冗余的</a:t>
            </a:r>
            <a:endParaRPr lang="zh-CN" altLang="en-US" dirty="0"/>
          </a:p>
          <a:p>
            <a:pPr lvl="2">
              <a:lnSpc>
                <a:spcPct val="120000"/>
              </a:lnSpc>
              <a:buSzPct val="87000"/>
              <a:buFont typeface="Wingdings" panose="05000000000000000000" pitchFamily="2" charset="2"/>
              <a:buChar char="l"/>
              <a:defRPr/>
            </a:pPr>
            <a:r>
              <a:rPr lang="zh-CN" altLang="en-US" dirty="0"/>
              <a:t>当实体之间存在多种联系时，要将实体之间的联系在形式上加以区分。</a:t>
            </a:r>
            <a:r>
              <a:rPr lang="zh-CN" altLang="en-US" sz="2400" dirty="0"/>
              <a:t>例如</a:t>
            </a:r>
            <a:r>
              <a:rPr lang="zh-CN" altLang="zh-CN" sz="2400" dirty="0"/>
              <a:t>教师和系之间一对一的联系“系主任”就要表示为</a:t>
            </a:r>
            <a:endParaRPr lang="en-US" altLang="zh-CN" sz="2400" dirty="0"/>
          </a:p>
          <a:p>
            <a:pPr marL="914400" lvl="2" indent="0">
              <a:lnSpc>
                <a:spcPct val="120000"/>
              </a:lnSpc>
              <a:buSzPct val="87000"/>
              <a:buFont typeface="Arial" panose="020B0604020202020204" pitchFamily="34" charset="0"/>
              <a:buNone/>
              <a:defRPr/>
            </a:pPr>
            <a:r>
              <a:rPr lang="zh-CN" altLang="zh-CN" sz="2400" dirty="0"/>
              <a:t>系主任</a:t>
            </a:r>
            <a:r>
              <a:rPr lang="en-US" altLang="zh-CN" sz="2400" dirty="0"/>
              <a:t>.</a:t>
            </a:r>
            <a:r>
              <a:rPr lang="zh-CN" altLang="zh-CN" sz="2400" dirty="0"/>
              <a:t>职工号→系编号，系编号→系主任</a:t>
            </a:r>
            <a:r>
              <a:rPr lang="en-US" altLang="zh-CN" sz="2400" dirty="0"/>
              <a:t>.</a:t>
            </a:r>
            <a:r>
              <a:rPr lang="zh-CN" altLang="zh-CN" sz="2400" dirty="0"/>
              <a:t>职工号</a:t>
            </a:r>
            <a:endParaRPr lang="zh-CN" altLang="en-US" dirty="0"/>
          </a:p>
        </p:txBody>
      </p:sp>
    </p:spTree>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标题 1"/>
          <p:cNvSpPr>
            <a:spLocks noGrp="1" noChangeArrowheads="1"/>
          </p:cNvSpPr>
          <p:nvPr>
            <p:ph type="title"/>
          </p:nvPr>
        </p:nvSpPr>
        <p:spPr/>
        <p:txBody>
          <a:bodyPr/>
          <a:lstStyle/>
          <a:p>
            <a:r>
              <a:rPr lang="zh-CN" altLang="en-US" dirty="0">
                <a:solidFill>
                  <a:schemeClr val="accent6"/>
                </a:solidFill>
              </a:rPr>
              <a:t>用</a:t>
            </a:r>
            <a:r>
              <a:rPr lang="en-US" altLang="zh-CN" b="0" dirty="0">
                <a:solidFill>
                  <a:schemeClr val="accent6"/>
                </a:solidFill>
              </a:rPr>
              <a:t>E-R</a:t>
            </a:r>
            <a:r>
              <a:rPr lang="zh-CN" altLang="en-US" dirty="0">
                <a:solidFill>
                  <a:schemeClr val="accent6"/>
                </a:solidFill>
              </a:rPr>
              <a:t>图进行概念结构设计（续）</a:t>
            </a:r>
            <a:endParaRPr lang="zh-CN" altLang="en-US" dirty="0">
              <a:solidFill>
                <a:schemeClr val="accent6"/>
              </a:solidFill>
            </a:endParaRPr>
          </a:p>
        </p:txBody>
      </p:sp>
      <p:sp>
        <p:nvSpPr>
          <p:cNvPr id="100354" name="内容占位符 2"/>
          <p:cNvSpPr>
            <a:spLocks noGrp="1" noChangeArrowheads="1"/>
          </p:cNvSpPr>
          <p:nvPr>
            <p:ph idx="1"/>
          </p:nvPr>
        </p:nvSpPr>
        <p:spPr>
          <a:xfrm>
            <a:off x="457200" y="698500"/>
            <a:ext cx="8435975" cy="3641725"/>
          </a:xfrm>
        </p:spPr>
        <p:txBody>
          <a:bodyPr/>
          <a:lstStyle/>
          <a:p>
            <a:r>
              <a:rPr lang="en-US" altLang="zh-CN" sz="2400" dirty="0"/>
              <a:t>[</a:t>
            </a:r>
            <a:r>
              <a:rPr lang="zh-CN" altLang="en-US" sz="2400" dirty="0"/>
              <a:t>例</a:t>
            </a:r>
            <a:r>
              <a:rPr lang="en-US" altLang="zh-CN" sz="2400" dirty="0"/>
              <a:t>7.2</a:t>
            </a:r>
            <a:r>
              <a:rPr lang="en-US" altLang="zh-CN" sz="2400" dirty="0" smtClean="0"/>
              <a:t>]</a:t>
            </a:r>
            <a:r>
              <a:rPr lang="zh-CN" altLang="en-US" sz="2400" dirty="0" smtClean="0"/>
              <a:t>“高校</a:t>
            </a:r>
            <a:r>
              <a:rPr lang="zh-CN" altLang="en-US" sz="2400" dirty="0"/>
              <a:t>本科教务</a:t>
            </a:r>
            <a:r>
              <a:rPr lang="zh-CN" altLang="en-US" sz="2400" dirty="0" smtClean="0"/>
              <a:t>管理”信息系统</a:t>
            </a:r>
            <a:r>
              <a:rPr lang="zh-CN" altLang="en-US" sz="2400" dirty="0"/>
              <a:t>的视图集成</a:t>
            </a:r>
            <a:endParaRPr lang="zh-CN" altLang="en-US" sz="2400" dirty="0"/>
          </a:p>
          <a:p>
            <a:endParaRPr lang="zh-CN" altLang="en-US" sz="2400" dirty="0"/>
          </a:p>
        </p:txBody>
      </p:sp>
      <p:sp>
        <p:nvSpPr>
          <p:cNvPr id="2" name="矩形 1"/>
          <p:cNvSpPr/>
          <p:nvPr/>
        </p:nvSpPr>
        <p:spPr>
          <a:xfrm>
            <a:off x="2915816" y="4459883"/>
            <a:ext cx="3118161" cy="369332"/>
          </a:xfrm>
          <a:prstGeom prst="rect">
            <a:avLst/>
          </a:prstGeom>
        </p:spPr>
        <p:txBody>
          <a:bodyPr wrap="none">
            <a:spAutoFit/>
          </a:bodyPr>
          <a:lstStyle/>
          <a:p>
            <a:pPr>
              <a:defRPr/>
            </a:pPr>
            <a:r>
              <a:rPr lang="zh-CN" altLang="en-US" b="1" kern="1050" dirty="0">
                <a:latin typeface="Calibri" panose="020F0502020204030204" pitchFamily="34" charset="0"/>
                <a:cs typeface="Times New Roman" panose="02020603050405020304" pitchFamily="18" charset="0"/>
              </a:rPr>
              <a:t>学生学籍管理</a:t>
            </a:r>
            <a:r>
              <a:rPr lang="zh-CN" altLang="zh-CN" b="1" kern="1050" dirty="0">
                <a:latin typeface="Calibri" panose="020F0502020204030204" pitchFamily="34" charset="0"/>
                <a:cs typeface="Times New Roman" panose="02020603050405020304" pitchFamily="18" charset="0"/>
              </a:rPr>
              <a:t>子系统分</a:t>
            </a:r>
            <a:r>
              <a:rPr lang="en-US" altLang="zh-CN" b="1" kern="1050" dirty="0">
                <a:latin typeface="Calibri" panose="020F0502020204030204" pitchFamily="34" charset="0"/>
                <a:cs typeface="Times New Roman" panose="02020603050405020304" pitchFamily="18" charset="0"/>
              </a:rPr>
              <a:t>E-R</a:t>
            </a:r>
            <a:r>
              <a:rPr lang="zh-CN" altLang="zh-CN" b="1" kern="1050" dirty="0">
                <a:latin typeface="Calibri" panose="020F0502020204030204" pitchFamily="34" charset="0"/>
                <a:cs typeface="Times New Roman" panose="02020603050405020304" pitchFamily="18" charset="0"/>
              </a:rPr>
              <a:t>图</a:t>
            </a:r>
            <a:r>
              <a:rPr lang="zh-CN" altLang="zh-CN" b="1" dirty="0"/>
              <a:t> </a:t>
            </a:r>
            <a:endParaRPr lang="zh-CN" altLang="en-US" b="1" dirty="0"/>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979712" y="1131590"/>
            <a:ext cx="4680520" cy="3276364"/>
          </a:xfrm>
          <a:prstGeom prst="rect">
            <a:avLst/>
          </a:prstGeom>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标题 1"/>
          <p:cNvSpPr>
            <a:spLocks noGrp="1" noChangeArrowheads="1"/>
          </p:cNvSpPr>
          <p:nvPr>
            <p:ph type="title"/>
          </p:nvPr>
        </p:nvSpPr>
        <p:spPr/>
        <p:txBody>
          <a:bodyPr/>
          <a:lstStyle/>
          <a:p>
            <a:r>
              <a:rPr lang="zh-CN" altLang="en-US" dirty="0">
                <a:solidFill>
                  <a:schemeClr val="accent6"/>
                </a:solidFill>
              </a:rPr>
              <a:t>用</a:t>
            </a:r>
            <a:r>
              <a:rPr lang="en-US" altLang="zh-CN" b="0" dirty="0">
                <a:solidFill>
                  <a:schemeClr val="accent6"/>
                </a:solidFill>
              </a:rPr>
              <a:t>E-R</a:t>
            </a:r>
            <a:r>
              <a:rPr lang="zh-CN" altLang="en-US" dirty="0">
                <a:solidFill>
                  <a:schemeClr val="accent6"/>
                </a:solidFill>
              </a:rPr>
              <a:t>图进行概念结构设计（续）</a:t>
            </a:r>
            <a:endParaRPr lang="zh-CN" altLang="en-US" dirty="0">
              <a:solidFill>
                <a:schemeClr val="accent6"/>
              </a:solidFill>
            </a:endParaRPr>
          </a:p>
        </p:txBody>
      </p:sp>
      <p:sp>
        <p:nvSpPr>
          <p:cNvPr id="101378" name="内容占位符 2"/>
          <p:cNvSpPr>
            <a:spLocks noGrp="1" noChangeArrowheads="1"/>
          </p:cNvSpPr>
          <p:nvPr>
            <p:ph idx="1"/>
          </p:nvPr>
        </p:nvSpPr>
        <p:spPr>
          <a:xfrm>
            <a:off x="457200" y="698500"/>
            <a:ext cx="8229600" cy="3641725"/>
          </a:xfrm>
        </p:spPr>
        <p:txBody>
          <a:bodyPr/>
          <a:lstStyle/>
          <a:p>
            <a:r>
              <a:rPr lang="en-US" altLang="zh-CN" sz="2400" dirty="0"/>
              <a:t>[</a:t>
            </a:r>
            <a:r>
              <a:rPr lang="zh-CN" altLang="en-US" sz="2400" dirty="0"/>
              <a:t>例</a:t>
            </a:r>
            <a:r>
              <a:rPr lang="en-US" altLang="zh-CN" sz="2400" dirty="0"/>
              <a:t>7.2]  </a:t>
            </a:r>
            <a:r>
              <a:rPr lang="zh-CN" altLang="en-US" sz="2400" dirty="0"/>
              <a:t>“高校本科教务管理”信息系统的视图集成。</a:t>
            </a:r>
            <a:endParaRPr lang="zh-CN" altLang="en-US" sz="2400" dirty="0"/>
          </a:p>
        </p:txBody>
      </p:sp>
      <p:sp>
        <p:nvSpPr>
          <p:cNvPr id="101379" name="TextBox 7"/>
          <p:cNvSpPr txBox="1">
            <a:spLocks noChangeArrowheads="1"/>
          </p:cNvSpPr>
          <p:nvPr/>
        </p:nvSpPr>
        <p:spPr bwMode="auto">
          <a:xfrm>
            <a:off x="5668026" y="4340225"/>
            <a:ext cx="30187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zh-CN" altLang="en-US" sz="1600" dirty="0"/>
              <a:t>教师教学管理子系统的分</a:t>
            </a:r>
            <a:r>
              <a:rPr lang="en-US" altLang="zh-CN" sz="1600" dirty="0"/>
              <a:t>E-R</a:t>
            </a:r>
            <a:r>
              <a:rPr lang="zh-CN" altLang="en-US" sz="1600" dirty="0"/>
              <a:t>图</a:t>
            </a:r>
            <a:endParaRPr lang="zh-CN" altLang="en-US" sz="1600" dirty="0"/>
          </a:p>
        </p:txBody>
      </p:sp>
      <p:sp>
        <p:nvSpPr>
          <p:cNvPr id="101380" name="TextBox 4"/>
          <p:cNvSpPr txBox="1">
            <a:spLocks noChangeArrowheads="1"/>
          </p:cNvSpPr>
          <p:nvPr/>
        </p:nvSpPr>
        <p:spPr bwMode="auto">
          <a:xfrm>
            <a:off x="639763" y="4419600"/>
            <a:ext cx="30187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zh-CN" altLang="en-US" sz="1600" dirty="0"/>
              <a:t>学生选课管理</a:t>
            </a:r>
            <a:r>
              <a:rPr lang="zh-CN" altLang="zh-CN" sz="1600" dirty="0"/>
              <a:t>子系统的</a:t>
            </a:r>
            <a:r>
              <a:rPr lang="zh-CN" altLang="en-US" sz="1600" dirty="0"/>
              <a:t>分</a:t>
            </a:r>
            <a:r>
              <a:rPr lang="en-US" altLang="zh-CN" sz="1600" dirty="0"/>
              <a:t>E-R</a:t>
            </a:r>
            <a:r>
              <a:rPr lang="zh-CN" altLang="zh-CN" sz="1600" dirty="0"/>
              <a:t>图</a:t>
            </a:r>
            <a:endParaRPr lang="zh-CN" altLang="en-US" sz="1600" dirty="0"/>
          </a:p>
        </p:txBody>
      </p:sp>
      <p:pic>
        <p:nvPicPr>
          <p:cNvPr id="9" name="图片 8"/>
          <p:cNvPicPr>
            <a:picLocks noChangeAspect="1"/>
          </p:cNvPicPr>
          <p:nvPr/>
        </p:nvPicPr>
        <p:blipFill>
          <a:blip r:embed="rId1"/>
          <a:stretch>
            <a:fillRect/>
          </a:stretch>
        </p:blipFill>
        <p:spPr>
          <a:xfrm>
            <a:off x="4526915" y="1156970"/>
            <a:ext cx="4445635" cy="3002915"/>
          </a:xfrm>
          <a:prstGeom prst="rect">
            <a:avLst/>
          </a:prstGeom>
        </p:spPr>
      </p:pic>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705" y="1196340"/>
            <a:ext cx="3985895" cy="3119120"/>
          </a:xfrm>
          <a:prstGeom prst="rect">
            <a:avLst/>
          </a:prstGeom>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标题 1"/>
          <p:cNvSpPr>
            <a:spLocks noGrp="1" noChangeArrowheads="1"/>
          </p:cNvSpPr>
          <p:nvPr>
            <p:ph type="title" idx="4294967295"/>
          </p:nvPr>
        </p:nvSpPr>
        <p:spPr/>
        <p:txBody>
          <a:bodyPr/>
          <a:lstStyle/>
          <a:p>
            <a:r>
              <a:rPr lang="zh-CN" altLang="en-US" dirty="0">
                <a:solidFill>
                  <a:schemeClr val="accent6"/>
                </a:solidFill>
              </a:rPr>
              <a:t>用</a:t>
            </a:r>
            <a:r>
              <a:rPr lang="en-US" altLang="zh-CN" b="0" dirty="0">
                <a:solidFill>
                  <a:schemeClr val="accent6"/>
                </a:solidFill>
              </a:rPr>
              <a:t>E-R</a:t>
            </a:r>
            <a:r>
              <a:rPr lang="zh-CN" altLang="en-US" dirty="0">
                <a:solidFill>
                  <a:schemeClr val="accent6"/>
                </a:solidFill>
              </a:rPr>
              <a:t>图进行概念结构设计（续）</a:t>
            </a:r>
            <a:endParaRPr lang="zh-CN" altLang="en-US" dirty="0">
              <a:solidFill>
                <a:schemeClr val="accent6"/>
              </a:solidFill>
            </a:endParaRPr>
          </a:p>
        </p:txBody>
      </p:sp>
      <p:sp>
        <p:nvSpPr>
          <p:cNvPr id="3" name="内容占位符 2"/>
          <p:cNvSpPr txBox="1"/>
          <p:nvPr/>
        </p:nvSpPr>
        <p:spPr bwMode="auto">
          <a:xfrm>
            <a:off x="6958608" y="2139702"/>
            <a:ext cx="1619672" cy="2417225"/>
          </a:xfrm>
          <a:prstGeom prst="rect">
            <a:avLst/>
          </a:prstGeom>
          <a:noFill/>
          <a:ln w="9525">
            <a:noFill/>
            <a:miter lim="800000"/>
          </a:ln>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SzPct val="100000"/>
              <a:buFont typeface="Wingdings" panose="05000000000000000000" pitchFamily="2" charset="2"/>
              <a:buNone/>
            </a:pPr>
            <a:r>
              <a:rPr lang="zh-CN" altLang="en-US" b="1" dirty="0"/>
              <a:t>图</a:t>
            </a:r>
            <a:r>
              <a:rPr lang="en-US" altLang="zh-CN" b="1" dirty="0"/>
              <a:t>7.30  </a:t>
            </a:r>
            <a:endParaRPr lang="en-US" altLang="zh-CN" b="1" dirty="0"/>
          </a:p>
          <a:p>
            <a:pPr algn="ctr" eaLnBrk="1" hangingPunct="1">
              <a:spcBef>
                <a:spcPct val="20000"/>
              </a:spcBef>
              <a:buSzPct val="100000"/>
              <a:buFont typeface="Wingdings" panose="05000000000000000000" pitchFamily="2" charset="2"/>
              <a:buNone/>
            </a:pPr>
            <a:r>
              <a:rPr lang="zh-CN" altLang="en-US" b="1" dirty="0"/>
              <a:t>“高校本科教务管理”信息系统的基本</a:t>
            </a:r>
            <a:r>
              <a:rPr lang="en-US" altLang="zh-CN" b="1" dirty="0"/>
              <a:t>E-R</a:t>
            </a:r>
            <a:r>
              <a:rPr lang="zh-CN" altLang="en-US" b="1" dirty="0"/>
              <a:t>图</a:t>
            </a:r>
            <a:endParaRPr lang="zh-CN" altLang="en-US" b="1" dirty="0"/>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14350" y="-635"/>
            <a:ext cx="6443980" cy="5106670"/>
          </a:xfrm>
          <a:prstGeom prst="rect">
            <a:avLst/>
          </a:prstGeom>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title" idx="4294967295"/>
          </p:nvPr>
        </p:nvSpPr>
        <p:spPr/>
        <p:txBody>
          <a:bodyPr/>
          <a:lstStyle/>
          <a:p>
            <a:r>
              <a:rPr lang="zh-CN" altLang="zh-CN" sz="3600" dirty="0">
                <a:solidFill>
                  <a:schemeClr val="accent6"/>
                </a:solidFill>
              </a:rPr>
              <a:t>数据库设计</a:t>
            </a:r>
            <a:r>
              <a:rPr lang="zh-CN" altLang="en-US" sz="3600" dirty="0">
                <a:solidFill>
                  <a:schemeClr val="accent6"/>
                </a:solidFill>
              </a:rPr>
              <a:t>的</a:t>
            </a:r>
            <a:r>
              <a:rPr lang="zh-CN" altLang="zh-CN" sz="3600" dirty="0">
                <a:solidFill>
                  <a:schemeClr val="accent6"/>
                </a:solidFill>
              </a:rPr>
              <a:t>方法（续）</a:t>
            </a:r>
            <a:endParaRPr lang="zh-CN" altLang="zh-CN" sz="3600" dirty="0">
              <a:solidFill>
                <a:schemeClr val="accent6"/>
              </a:solidFill>
            </a:endParaRPr>
          </a:p>
        </p:txBody>
      </p:sp>
      <p:sp>
        <p:nvSpPr>
          <p:cNvPr id="14338" name="Rectangle 3"/>
          <p:cNvSpPr>
            <a:spLocks noGrp="1" noChangeArrowheads="1"/>
          </p:cNvSpPr>
          <p:nvPr>
            <p:ph idx="4294967295"/>
          </p:nvPr>
        </p:nvSpPr>
        <p:spPr>
          <a:xfrm>
            <a:off x="436657" y="660400"/>
            <a:ext cx="8229600" cy="4143598"/>
          </a:xfrm>
        </p:spPr>
        <p:txBody>
          <a:bodyPr/>
          <a:lstStyle/>
          <a:p>
            <a:r>
              <a:rPr lang="zh-CN" altLang="en-US" sz="2400" dirty="0"/>
              <a:t>规范设计法</a:t>
            </a:r>
            <a:endParaRPr lang="zh-CN" altLang="en-US" sz="2400" dirty="0"/>
          </a:p>
          <a:p>
            <a:pPr lvl="1"/>
            <a:r>
              <a:rPr lang="zh-CN" altLang="en-US" dirty="0"/>
              <a:t>手工设计方法</a:t>
            </a:r>
            <a:endParaRPr lang="zh-CN" altLang="en-US" dirty="0"/>
          </a:p>
          <a:p>
            <a:pPr lvl="1"/>
            <a:r>
              <a:rPr lang="zh-CN" altLang="en-US" dirty="0"/>
              <a:t>基本思想</a:t>
            </a:r>
            <a:endParaRPr lang="zh-CN" altLang="en-US" dirty="0"/>
          </a:p>
          <a:p>
            <a:pPr lvl="2">
              <a:buSzPct val="87000"/>
              <a:buFont typeface="Wingdings" panose="05000000000000000000" pitchFamily="2" charset="2"/>
              <a:buChar char="l"/>
            </a:pPr>
            <a:r>
              <a:rPr lang="zh-CN" altLang="en-US" dirty="0"/>
              <a:t>过程迭代和逐步求精</a:t>
            </a:r>
            <a:endParaRPr lang="zh-CN" altLang="en-US" dirty="0"/>
          </a:p>
          <a:p>
            <a:pPr lvl="1"/>
            <a:r>
              <a:rPr lang="zh-CN" altLang="en-US" dirty="0"/>
              <a:t>典型方法</a:t>
            </a:r>
            <a:endParaRPr lang="zh-CN" altLang="en-US" dirty="0"/>
          </a:p>
          <a:p>
            <a:pPr lvl="2">
              <a:buSzPct val="87000"/>
              <a:buFont typeface="Wingdings" panose="05000000000000000000" pitchFamily="2" charset="2"/>
              <a:buChar char="l"/>
            </a:pPr>
            <a:r>
              <a:rPr lang="zh-CN" altLang="en-US" dirty="0"/>
              <a:t>新奥尔良（</a:t>
            </a:r>
            <a:r>
              <a:rPr lang="en-US" altLang="zh-CN" dirty="0"/>
              <a:t>New Orleans</a:t>
            </a:r>
            <a:r>
              <a:rPr lang="zh-CN" altLang="en-US" dirty="0"/>
              <a:t>）方法</a:t>
            </a:r>
            <a:endParaRPr lang="zh-CN" altLang="en-US" dirty="0"/>
          </a:p>
          <a:p>
            <a:pPr lvl="2">
              <a:buSzPct val="87000"/>
              <a:buFont typeface="Wingdings" panose="05000000000000000000" pitchFamily="2" charset="2"/>
              <a:buChar char="l"/>
            </a:pPr>
            <a:r>
              <a:rPr lang="zh-CN" altLang="en-US" dirty="0"/>
              <a:t>基于</a:t>
            </a:r>
            <a:r>
              <a:rPr lang="en-US" altLang="zh-CN" dirty="0"/>
              <a:t>E-R</a:t>
            </a:r>
            <a:r>
              <a:rPr lang="zh-CN" altLang="en-US" dirty="0"/>
              <a:t>模型的数据库设计方法</a:t>
            </a:r>
            <a:endParaRPr lang="zh-CN" altLang="en-US" dirty="0"/>
          </a:p>
          <a:p>
            <a:pPr lvl="2">
              <a:buSzPct val="87000"/>
              <a:buFont typeface="Wingdings" panose="05000000000000000000" pitchFamily="2" charset="2"/>
              <a:buChar char="l"/>
            </a:pPr>
            <a:r>
              <a:rPr lang="en-US" altLang="zh-CN" dirty="0"/>
              <a:t>3NF</a:t>
            </a:r>
            <a:r>
              <a:rPr lang="zh-CN" altLang="en-US" dirty="0"/>
              <a:t>（第三范式）的设计方法</a:t>
            </a:r>
            <a:endParaRPr lang="zh-CN" altLang="en-US" dirty="0"/>
          </a:p>
          <a:p>
            <a:pPr lvl="2">
              <a:buSzPct val="87000"/>
              <a:buFont typeface="Wingdings" panose="05000000000000000000" pitchFamily="2" charset="2"/>
              <a:buChar char="l"/>
            </a:pPr>
            <a:r>
              <a:rPr lang="zh-CN" altLang="en-US" dirty="0"/>
              <a:t>面向对象的数据库设计方法</a:t>
            </a:r>
            <a:endParaRPr lang="zh-CN" altLang="en-US" dirty="0"/>
          </a:p>
          <a:p>
            <a:pPr lvl="2">
              <a:buSzPct val="87000"/>
              <a:buFont typeface="Wingdings" panose="05000000000000000000" pitchFamily="2" charset="2"/>
              <a:buChar char="l"/>
            </a:pPr>
            <a:r>
              <a:rPr lang="zh-CN" altLang="en-US" dirty="0"/>
              <a:t>统一建模语言（</a:t>
            </a:r>
            <a:r>
              <a:rPr lang="en-US" altLang="zh-CN" dirty="0"/>
              <a:t>UML</a:t>
            </a:r>
            <a:r>
              <a:rPr lang="zh-CN" altLang="en-US" dirty="0"/>
              <a:t>）方法</a:t>
            </a:r>
            <a:endParaRPr lang="zh-CN" altLang="en-US"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idx="4294967295"/>
          </p:nvPr>
        </p:nvSpPr>
        <p:spPr/>
        <p:txBody>
          <a:bodyPr/>
          <a:lstStyle/>
          <a:p>
            <a:r>
              <a:rPr lang="en-US" altLang="zh-CN" sz="3600">
                <a:solidFill>
                  <a:schemeClr val="accent6"/>
                </a:solidFill>
              </a:rPr>
              <a:t>7.1  </a:t>
            </a:r>
            <a:r>
              <a:rPr lang="zh-CN" altLang="en-US" sz="3600">
                <a:solidFill>
                  <a:schemeClr val="accent6"/>
                </a:solidFill>
              </a:rPr>
              <a:t>数据库设计概述</a:t>
            </a:r>
            <a:endParaRPr lang="zh-CN" altLang="en-US" sz="3600">
              <a:solidFill>
                <a:schemeClr val="accent6"/>
              </a:solidFill>
            </a:endParaRPr>
          </a:p>
        </p:txBody>
      </p:sp>
      <p:sp>
        <p:nvSpPr>
          <p:cNvPr id="15362" name="Rectangle 3"/>
          <p:cNvSpPr>
            <a:spLocks noGrp="1" noChangeArrowheads="1"/>
          </p:cNvSpPr>
          <p:nvPr>
            <p:ph idx="4294967295"/>
          </p:nvPr>
        </p:nvSpPr>
        <p:spPr>
          <a:xfrm>
            <a:off x="720725" y="809625"/>
            <a:ext cx="8229600" cy="3641725"/>
          </a:xfrm>
        </p:spPr>
        <p:txBody>
          <a:bodyPr/>
          <a:lstStyle/>
          <a:p>
            <a:pPr marL="0" indent="0" eaLnBrk="1" hangingPunct="1">
              <a:lnSpc>
                <a:spcPct val="150000"/>
              </a:lnSpc>
              <a:buFont typeface="Wingdings" panose="05000000000000000000" pitchFamily="2" charset="2"/>
              <a:buNone/>
            </a:pPr>
            <a:r>
              <a:rPr lang="en-US" altLang="zh-CN"/>
              <a:t>7.1.1  </a:t>
            </a:r>
            <a:r>
              <a:rPr lang="zh-CN" altLang="en-US"/>
              <a:t>数据库设计的特点</a:t>
            </a:r>
            <a:endParaRPr lang="zh-CN" altLang="en-US"/>
          </a:p>
          <a:p>
            <a:pPr marL="0" indent="0" eaLnBrk="1" hangingPunct="1">
              <a:lnSpc>
                <a:spcPct val="150000"/>
              </a:lnSpc>
              <a:buFont typeface="Wingdings" panose="05000000000000000000" pitchFamily="2" charset="2"/>
              <a:buNone/>
            </a:pPr>
            <a:r>
              <a:rPr lang="en-US" altLang="zh-CN"/>
              <a:t>7.1.2  </a:t>
            </a:r>
            <a:r>
              <a:rPr lang="zh-CN" altLang="en-US"/>
              <a:t>数据库设计方法</a:t>
            </a:r>
            <a:endParaRPr lang="zh-CN" altLang="en-US"/>
          </a:p>
          <a:p>
            <a:pPr marL="0" indent="0" eaLnBrk="1" hangingPunct="1">
              <a:lnSpc>
                <a:spcPct val="150000"/>
              </a:lnSpc>
              <a:buFont typeface="Wingdings" panose="05000000000000000000" pitchFamily="2" charset="2"/>
              <a:buNone/>
            </a:pPr>
            <a:r>
              <a:rPr lang="en-US" altLang="zh-CN">
                <a:solidFill>
                  <a:srgbClr val="00B050"/>
                </a:solidFill>
              </a:rPr>
              <a:t>7.1.3  </a:t>
            </a:r>
            <a:r>
              <a:rPr lang="zh-CN" altLang="en-US">
                <a:solidFill>
                  <a:srgbClr val="00B050"/>
                </a:solidFill>
              </a:rPr>
              <a:t>数据库设计的基本步骤</a:t>
            </a:r>
            <a:endParaRPr lang="zh-CN" altLang="en-US">
              <a:solidFill>
                <a:srgbClr val="00B050"/>
              </a:solidFill>
            </a:endParaRPr>
          </a:p>
          <a:p>
            <a:pPr marL="0" indent="0">
              <a:lnSpc>
                <a:spcPct val="150000"/>
              </a:lnSpc>
              <a:buFont typeface="Wingdings" panose="05000000000000000000" pitchFamily="2" charset="2"/>
              <a:buNone/>
            </a:pPr>
            <a:r>
              <a:rPr lang="en-US" altLang="zh-CN"/>
              <a:t>7.1.4  </a:t>
            </a:r>
            <a:r>
              <a:rPr lang="zh-CN" altLang="en-US"/>
              <a:t>数据库设计过程中的各级模式</a:t>
            </a:r>
            <a:endParaRPr lang="zh-CN" alt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idx="4294967295"/>
          </p:nvPr>
        </p:nvSpPr>
        <p:spPr/>
        <p:txBody>
          <a:bodyPr/>
          <a:lstStyle/>
          <a:p>
            <a:r>
              <a:rPr lang="en-US" altLang="zh-CN" sz="3600">
                <a:solidFill>
                  <a:schemeClr val="accent6"/>
                </a:solidFill>
              </a:rPr>
              <a:t>7.1.3  </a:t>
            </a:r>
            <a:r>
              <a:rPr lang="zh-CN" altLang="en-US" sz="3600">
                <a:solidFill>
                  <a:schemeClr val="accent6"/>
                </a:solidFill>
              </a:rPr>
              <a:t>数据库设计的基本步骤</a:t>
            </a:r>
            <a:endParaRPr lang="zh-CN" altLang="en-US" sz="3600">
              <a:solidFill>
                <a:schemeClr val="accent6"/>
              </a:solidFill>
            </a:endParaRPr>
          </a:p>
        </p:txBody>
      </p:sp>
      <p:sp>
        <p:nvSpPr>
          <p:cNvPr id="16386" name="Rectangle 3"/>
          <p:cNvSpPr>
            <a:spLocks noGrp="1" noChangeArrowheads="1"/>
          </p:cNvSpPr>
          <p:nvPr>
            <p:ph idx="4294967295"/>
          </p:nvPr>
        </p:nvSpPr>
        <p:spPr>
          <a:xfrm>
            <a:off x="457200" y="823913"/>
            <a:ext cx="8229600" cy="3822700"/>
          </a:xfrm>
        </p:spPr>
        <p:txBody>
          <a:bodyPr/>
          <a:lstStyle/>
          <a:p>
            <a:pPr>
              <a:lnSpc>
                <a:spcPct val="80000"/>
              </a:lnSpc>
            </a:pPr>
            <a:r>
              <a:rPr lang="zh-CN" altLang="en-US" sz="2600" dirty="0"/>
              <a:t>数据库设计分</a:t>
            </a:r>
            <a:r>
              <a:rPr lang="en-US" altLang="zh-CN" sz="2600" dirty="0"/>
              <a:t>6</a:t>
            </a:r>
            <a:r>
              <a:rPr lang="zh-CN" altLang="en-US" sz="2600" dirty="0"/>
              <a:t>个阶段</a:t>
            </a:r>
            <a:endParaRPr lang="zh-CN" altLang="en-US" sz="2600" dirty="0"/>
          </a:p>
          <a:p>
            <a:pPr lvl="1">
              <a:lnSpc>
                <a:spcPct val="80000"/>
              </a:lnSpc>
            </a:pPr>
            <a:r>
              <a:rPr lang="zh-CN" altLang="en-US" sz="2200" dirty="0"/>
              <a:t>需求分析</a:t>
            </a:r>
            <a:endParaRPr lang="zh-CN" altLang="en-US" sz="2200" dirty="0"/>
          </a:p>
          <a:p>
            <a:pPr lvl="1">
              <a:lnSpc>
                <a:spcPct val="80000"/>
              </a:lnSpc>
            </a:pPr>
            <a:r>
              <a:rPr lang="zh-CN" altLang="en-US" sz="2200" dirty="0"/>
              <a:t>概念结构设计</a:t>
            </a:r>
            <a:endParaRPr lang="zh-CN" altLang="en-US" sz="2200" dirty="0"/>
          </a:p>
          <a:p>
            <a:pPr lvl="1">
              <a:lnSpc>
                <a:spcPct val="80000"/>
              </a:lnSpc>
            </a:pPr>
            <a:r>
              <a:rPr lang="zh-CN" altLang="en-US" sz="2200" dirty="0"/>
              <a:t>逻辑结构设计</a:t>
            </a:r>
            <a:endParaRPr lang="zh-CN" altLang="en-US" sz="2200" dirty="0"/>
          </a:p>
          <a:p>
            <a:pPr lvl="1">
              <a:lnSpc>
                <a:spcPct val="80000"/>
              </a:lnSpc>
            </a:pPr>
            <a:r>
              <a:rPr lang="zh-CN" altLang="en-US" sz="2200" dirty="0"/>
              <a:t>物理结构设计</a:t>
            </a:r>
            <a:endParaRPr lang="zh-CN" altLang="en-US" sz="2200" dirty="0"/>
          </a:p>
          <a:p>
            <a:pPr lvl="1">
              <a:lnSpc>
                <a:spcPct val="80000"/>
              </a:lnSpc>
            </a:pPr>
            <a:r>
              <a:rPr lang="zh-CN" altLang="en-US" sz="2200" dirty="0"/>
              <a:t>数据库实施</a:t>
            </a:r>
            <a:endParaRPr lang="zh-CN" altLang="en-US" sz="2200" dirty="0"/>
          </a:p>
          <a:p>
            <a:pPr lvl="1">
              <a:lnSpc>
                <a:spcPct val="80000"/>
              </a:lnSpc>
            </a:pPr>
            <a:r>
              <a:rPr lang="zh-CN" altLang="en-US" sz="2200" dirty="0"/>
              <a:t>数据库运行和维护 </a:t>
            </a:r>
            <a:endParaRPr lang="zh-CN" altLang="en-US" sz="2200" dirty="0"/>
          </a:p>
          <a:p>
            <a:pPr>
              <a:lnSpc>
                <a:spcPct val="80000"/>
              </a:lnSpc>
            </a:pPr>
            <a:r>
              <a:rPr lang="zh-CN" altLang="en-US" sz="2600" dirty="0"/>
              <a:t>需求分析和概念设计独立于任何数据库管理系统 </a:t>
            </a:r>
            <a:endParaRPr lang="zh-CN" altLang="en-US" sz="2600" dirty="0"/>
          </a:p>
          <a:p>
            <a:pPr>
              <a:lnSpc>
                <a:spcPct val="80000"/>
              </a:lnSpc>
            </a:pPr>
            <a:r>
              <a:rPr lang="zh-CN" altLang="en-US" sz="2600" dirty="0"/>
              <a:t>逻辑设计和物理设计与选用数据库管理系统密切相关</a:t>
            </a:r>
            <a:endParaRPr lang="zh-CN" altLang="en-US" sz="2600"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3"/>
          <p:cNvSpPr>
            <a:spLocks noChangeArrowheads="1"/>
          </p:cNvSpPr>
          <p:nvPr/>
        </p:nvSpPr>
        <p:spPr bwMode="auto">
          <a:xfrm>
            <a:off x="4571697" y="3156327"/>
            <a:ext cx="27959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zh-CN" altLang="en-US" sz="1600" dirty="0">
                <a:latin typeface="Times New Roman" panose="02020603050405020304" pitchFamily="18" charset="0"/>
              </a:rPr>
              <a:t>图</a:t>
            </a:r>
            <a:r>
              <a:rPr lang="en-US" altLang="zh-CN" sz="1600" dirty="0">
                <a:latin typeface="+mj-lt"/>
              </a:rPr>
              <a:t>7.2</a:t>
            </a:r>
            <a:r>
              <a:rPr lang="zh-CN" altLang="en-US" sz="1600" dirty="0">
                <a:latin typeface="Times New Roman" panose="02020603050405020304" pitchFamily="18" charset="0"/>
              </a:rPr>
              <a:t> 数据库设计的基本步骤</a:t>
            </a:r>
            <a:endParaRPr lang="zh-CN" altLang="zh-CN" sz="1600" dirty="0">
              <a:latin typeface="Times New Roman" panose="02020603050405020304" pitchFamily="18" charset="0"/>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7315" y="0"/>
            <a:ext cx="4464685" cy="5062855"/>
          </a:xfrm>
          <a:prstGeom prst="rect">
            <a:avLst/>
          </a:prstGeom>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idx="4294967295"/>
          </p:nvPr>
        </p:nvSpPr>
        <p:spPr/>
        <p:txBody>
          <a:bodyPr/>
          <a:lstStyle/>
          <a:p>
            <a:r>
              <a:rPr lang="zh-CN" altLang="en-US" sz="3600" dirty="0">
                <a:solidFill>
                  <a:schemeClr val="accent6"/>
                </a:solidFill>
              </a:rPr>
              <a:t>数据库设计的基本步骤（续）</a:t>
            </a:r>
            <a:endParaRPr lang="zh-CN" altLang="en-US" sz="3600" dirty="0">
              <a:solidFill>
                <a:schemeClr val="accent6"/>
              </a:solidFill>
            </a:endParaRPr>
          </a:p>
        </p:txBody>
      </p:sp>
      <p:sp>
        <p:nvSpPr>
          <p:cNvPr id="19458" name="Rectangle 3"/>
          <p:cNvSpPr>
            <a:spLocks noGrp="1" noChangeArrowheads="1"/>
          </p:cNvSpPr>
          <p:nvPr>
            <p:ph idx="4294967295"/>
          </p:nvPr>
        </p:nvSpPr>
        <p:spPr>
          <a:xfrm>
            <a:off x="323528" y="699542"/>
            <a:ext cx="8820472" cy="3927574"/>
          </a:xfrm>
        </p:spPr>
        <p:txBody>
          <a:bodyPr/>
          <a:lstStyle/>
          <a:p>
            <a:pPr>
              <a:lnSpc>
                <a:spcPct val="120000"/>
              </a:lnSpc>
              <a:spcBef>
                <a:spcPts val="0"/>
              </a:spcBef>
            </a:pPr>
            <a:r>
              <a:rPr lang="zh-CN" altLang="zh-CN" dirty="0"/>
              <a:t>参加</a:t>
            </a:r>
            <a:r>
              <a:rPr lang="zh-CN" altLang="en-US" dirty="0"/>
              <a:t>数据库</a:t>
            </a:r>
            <a:r>
              <a:rPr lang="zh-CN" altLang="zh-CN" dirty="0"/>
              <a:t>设计的人员</a:t>
            </a:r>
            <a:endParaRPr lang="en-US" altLang="zh-CN" dirty="0"/>
          </a:p>
          <a:p>
            <a:pPr lvl="1">
              <a:lnSpc>
                <a:spcPct val="120000"/>
              </a:lnSpc>
              <a:spcBef>
                <a:spcPts val="0"/>
              </a:spcBef>
            </a:pPr>
            <a:r>
              <a:rPr lang="zh-CN" altLang="zh-CN" dirty="0"/>
              <a:t>系统分析员</a:t>
            </a:r>
            <a:r>
              <a:rPr lang="zh-CN" altLang="en-US" dirty="0"/>
              <a:t>和</a:t>
            </a:r>
            <a:r>
              <a:rPr lang="zh-CN" altLang="zh-CN" dirty="0"/>
              <a:t>数据库设计员</a:t>
            </a:r>
            <a:endParaRPr lang="en-US" altLang="zh-CN" dirty="0"/>
          </a:p>
          <a:p>
            <a:pPr lvl="2">
              <a:lnSpc>
                <a:spcPct val="120000"/>
              </a:lnSpc>
              <a:spcBef>
                <a:spcPts val="0"/>
              </a:spcBef>
              <a:buSzPct val="87000"/>
              <a:buFont typeface="Wingdings" panose="05000000000000000000" pitchFamily="2" charset="2"/>
              <a:buChar char="l"/>
            </a:pPr>
            <a:r>
              <a:rPr lang="zh-CN" altLang="en-US" dirty="0"/>
              <a:t>数据库设计的核心人员，其水平决定了数据库系统的质量</a:t>
            </a:r>
            <a:endParaRPr lang="en-US" altLang="zh-CN" dirty="0"/>
          </a:p>
          <a:p>
            <a:pPr lvl="1">
              <a:lnSpc>
                <a:spcPct val="120000"/>
              </a:lnSpc>
              <a:spcBef>
                <a:spcPts val="0"/>
              </a:spcBef>
            </a:pPr>
            <a:r>
              <a:rPr lang="zh-CN" altLang="zh-CN" dirty="0"/>
              <a:t>数据库管理员和</a:t>
            </a:r>
            <a:r>
              <a:rPr lang="zh-CN" altLang="en-US" dirty="0"/>
              <a:t>最终</a:t>
            </a:r>
            <a:r>
              <a:rPr lang="zh-CN" altLang="zh-CN" dirty="0"/>
              <a:t>用户代表</a:t>
            </a:r>
            <a:endParaRPr lang="en-US" altLang="zh-CN" dirty="0"/>
          </a:p>
          <a:p>
            <a:pPr lvl="2">
              <a:lnSpc>
                <a:spcPct val="120000"/>
              </a:lnSpc>
              <a:spcBef>
                <a:spcPts val="0"/>
              </a:spcBef>
              <a:buSzPct val="87000"/>
              <a:buFont typeface="Wingdings" panose="05000000000000000000" pitchFamily="2" charset="2"/>
              <a:buChar char="l"/>
            </a:pPr>
            <a:r>
              <a:rPr lang="zh-CN" altLang="en-US" sz="2400" dirty="0"/>
              <a:t>主要参加需求分析与数据库的运行和维护</a:t>
            </a:r>
            <a:endParaRPr lang="zh-CN" altLang="en-US" sz="2400" dirty="0"/>
          </a:p>
          <a:p>
            <a:pPr lvl="1">
              <a:lnSpc>
                <a:spcPct val="120000"/>
              </a:lnSpc>
              <a:spcBef>
                <a:spcPts val="0"/>
              </a:spcBef>
            </a:pPr>
            <a:r>
              <a:rPr lang="zh-CN" altLang="en-US" dirty="0"/>
              <a:t>应用程序员</a:t>
            </a:r>
            <a:endParaRPr lang="en-US" altLang="zh-CN" dirty="0"/>
          </a:p>
          <a:p>
            <a:pPr lvl="2">
              <a:lnSpc>
                <a:spcPct val="120000"/>
              </a:lnSpc>
              <a:spcBef>
                <a:spcPts val="0"/>
              </a:spcBef>
              <a:buSzPct val="87000"/>
              <a:buFont typeface="Wingdings" panose="05000000000000000000" pitchFamily="2" charset="2"/>
              <a:buChar char="l"/>
            </a:pPr>
            <a:r>
              <a:rPr lang="zh-CN" altLang="en-US" sz="2400" dirty="0"/>
              <a:t>包括程序员和操作员</a:t>
            </a:r>
            <a:endParaRPr lang="en-US" altLang="zh-CN" sz="2400" dirty="0"/>
          </a:p>
          <a:p>
            <a:pPr lvl="2">
              <a:lnSpc>
                <a:spcPct val="120000"/>
              </a:lnSpc>
              <a:spcBef>
                <a:spcPts val="0"/>
              </a:spcBef>
              <a:buSzPct val="87000"/>
              <a:buFont typeface="Wingdings" panose="05000000000000000000" pitchFamily="2" charset="2"/>
              <a:buChar char="l"/>
            </a:pPr>
            <a:r>
              <a:rPr lang="zh-CN" altLang="en-US" sz="2400" dirty="0"/>
              <a:t>在系统实施阶段参与进来，分别负责编制程序和准备软硬件环境</a:t>
            </a:r>
            <a:endParaRPr lang="en-US" altLang="zh-CN" sz="2000"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idx="4294967295"/>
          </p:nvPr>
        </p:nvSpPr>
        <p:spPr/>
        <p:txBody>
          <a:bodyPr/>
          <a:lstStyle/>
          <a:p>
            <a:r>
              <a:rPr lang="zh-CN" altLang="en-US" sz="3600">
                <a:solidFill>
                  <a:schemeClr val="accent6"/>
                </a:solidFill>
              </a:rPr>
              <a:t>数据库设计的基本步骤（续）</a:t>
            </a:r>
            <a:endParaRPr lang="zh-CN" altLang="en-US" sz="3600">
              <a:solidFill>
                <a:schemeClr val="accent6"/>
              </a:solidFill>
            </a:endParaRPr>
          </a:p>
        </p:txBody>
      </p:sp>
      <p:sp>
        <p:nvSpPr>
          <p:cNvPr id="20482" name="Rectangle 3"/>
          <p:cNvSpPr>
            <a:spLocks noGrp="1" noChangeArrowheads="1"/>
          </p:cNvSpPr>
          <p:nvPr>
            <p:ph idx="4294967295"/>
          </p:nvPr>
        </p:nvSpPr>
        <p:spPr>
          <a:xfrm>
            <a:off x="457200" y="823913"/>
            <a:ext cx="8229600" cy="3822700"/>
          </a:xfrm>
        </p:spPr>
        <p:txBody>
          <a:bodyPr/>
          <a:lstStyle/>
          <a:p>
            <a:pPr>
              <a:lnSpc>
                <a:spcPct val="110000"/>
              </a:lnSpc>
              <a:buFont typeface="Wingdings" panose="05000000000000000000" pitchFamily="2" charset="2"/>
              <a:buNone/>
            </a:pPr>
            <a:r>
              <a:rPr lang="en-US" altLang="zh-CN" sz="2600" dirty="0"/>
              <a:t>1. </a:t>
            </a:r>
            <a:r>
              <a:rPr lang="zh-CN" altLang="en-US" sz="2600" dirty="0"/>
              <a:t>需求分析阶段</a:t>
            </a:r>
            <a:endParaRPr lang="en-US" altLang="zh-CN" sz="2600" dirty="0"/>
          </a:p>
          <a:p>
            <a:pPr lvl="1">
              <a:lnSpc>
                <a:spcPct val="110000"/>
              </a:lnSpc>
            </a:pPr>
            <a:r>
              <a:rPr lang="zh-CN" altLang="en-US" sz="2200" dirty="0"/>
              <a:t>是否做得充分与准确，决定了构建数据库的速度和质量</a:t>
            </a:r>
            <a:endParaRPr lang="en-US" altLang="zh-CN" sz="2200" dirty="0"/>
          </a:p>
          <a:p>
            <a:pPr>
              <a:lnSpc>
                <a:spcPct val="110000"/>
              </a:lnSpc>
              <a:buFont typeface="Wingdings" panose="05000000000000000000" pitchFamily="2" charset="2"/>
              <a:buNone/>
            </a:pPr>
            <a:r>
              <a:rPr lang="en-US" altLang="zh-CN" sz="2600" dirty="0"/>
              <a:t>2. </a:t>
            </a:r>
            <a:r>
              <a:rPr lang="zh-CN" altLang="en-US" sz="2600" dirty="0"/>
              <a:t>概念结构设计阶段</a:t>
            </a:r>
            <a:endParaRPr lang="en-US" altLang="zh-CN" sz="2600" dirty="0"/>
          </a:p>
          <a:p>
            <a:pPr lvl="1">
              <a:lnSpc>
                <a:spcPct val="110000"/>
              </a:lnSpc>
            </a:pPr>
            <a:r>
              <a:rPr lang="zh-CN" altLang="en-US" sz="2200" dirty="0"/>
              <a:t>通过对用户需求进行综合、归纳与抽象，形成一个独立于具体数据库管理系统的概念模型</a:t>
            </a:r>
            <a:endParaRPr lang="en-US" altLang="zh-CN" sz="2200" dirty="0"/>
          </a:p>
          <a:p>
            <a:pPr>
              <a:lnSpc>
                <a:spcPct val="110000"/>
              </a:lnSpc>
              <a:buFont typeface="Wingdings" panose="05000000000000000000" pitchFamily="2" charset="2"/>
              <a:buNone/>
            </a:pPr>
            <a:r>
              <a:rPr lang="en-US" altLang="zh-CN" sz="2600" dirty="0"/>
              <a:t>3. </a:t>
            </a:r>
            <a:r>
              <a:rPr lang="zh-CN" altLang="en-US" sz="2600" dirty="0"/>
              <a:t>逻辑结构设计阶段</a:t>
            </a:r>
            <a:endParaRPr lang="en-US" altLang="zh-CN" sz="2600" dirty="0"/>
          </a:p>
          <a:p>
            <a:pPr lvl="1">
              <a:lnSpc>
                <a:spcPct val="110000"/>
              </a:lnSpc>
            </a:pPr>
            <a:r>
              <a:rPr lang="zh-CN" altLang="en-US" sz="2200" dirty="0"/>
              <a:t>将概念结构转换为某个数据库管理系统支持的数据模型，并对其进行优化</a:t>
            </a:r>
            <a:endParaRPr lang="zh-CN" altLang="en-US" sz="2200"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idx="4294967295"/>
          </p:nvPr>
        </p:nvSpPr>
        <p:spPr/>
        <p:txBody>
          <a:bodyPr/>
          <a:lstStyle/>
          <a:p>
            <a:r>
              <a:rPr lang="zh-CN" altLang="en-US" sz="3600">
                <a:solidFill>
                  <a:schemeClr val="accent6"/>
                </a:solidFill>
              </a:rPr>
              <a:t>数据库设计的基本步骤（续）</a:t>
            </a:r>
            <a:endParaRPr lang="zh-CN" altLang="en-US" sz="3600">
              <a:solidFill>
                <a:schemeClr val="accent6"/>
              </a:solidFill>
            </a:endParaRPr>
          </a:p>
        </p:txBody>
      </p:sp>
      <p:sp>
        <p:nvSpPr>
          <p:cNvPr id="21506" name="Rectangle 3"/>
          <p:cNvSpPr>
            <a:spLocks noGrp="1" noChangeArrowheads="1"/>
          </p:cNvSpPr>
          <p:nvPr>
            <p:ph idx="4294967295"/>
          </p:nvPr>
        </p:nvSpPr>
        <p:spPr>
          <a:xfrm>
            <a:off x="457200" y="823913"/>
            <a:ext cx="8229600" cy="3822700"/>
          </a:xfrm>
        </p:spPr>
        <p:txBody>
          <a:bodyPr/>
          <a:lstStyle/>
          <a:p>
            <a:pPr>
              <a:lnSpc>
                <a:spcPct val="90000"/>
              </a:lnSpc>
              <a:buFont typeface="Wingdings" panose="05000000000000000000" pitchFamily="2" charset="2"/>
              <a:buNone/>
            </a:pPr>
            <a:r>
              <a:rPr lang="en-US" altLang="zh-CN" sz="2400" dirty="0"/>
              <a:t>4. </a:t>
            </a:r>
            <a:r>
              <a:rPr lang="zh-CN" altLang="en-US" sz="2400" dirty="0"/>
              <a:t>物理结构设计阶段</a:t>
            </a:r>
            <a:endParaRPr lang="en-US" altLang="zh-CN" sz="2400" dirty="0"/>
          </a:p>
          <a:p>
            <a:pPr lvl="1">
              <a:lnSpc>
                <a:spcPct val="90000"/>
              </a:lnSpc>
            </a:pPr>
            <a:r>
              <a:rPr lang="zh-CN" altLang="en-US" sz="2200" dirty="0"/>
              <a:t>为逻辑数据结构选取一个最适合应用环境的物理结构</a:t>
            </a:r>
            <a:endParaRPr lang="en-US" altLang="zh-CN" sz="2200" dirty="0"/>
          </a:p>
          <a:p>
            <a:pPr lvl="1">
              <a:lnSpc>
                <a:spcPct val="90000"/>
              </a:lnSpc>
            </a:pPr>
            <a:r>
              <a:rPr lang="zh-CN" altLang="en-US" sz="2200" dirty="0"/>
              <a:t>包括存储结构和存取方法</a:t>
            </a:r>
            <a:endParaRPr lang="en-US" altLang="zh-CN" sz="2200" dirty="0"/>
          </a:p>
          <a:p>
            <a:pPr>
              <a:lnSpc>
                <a:spcPct val="90000"/>
              </a:lnSpc>
              <a:buFont typeface="Wingdings" panose="05000000000000000000" pitchFamily="2" charset="2"/>
              <a:buNone/>
            </a:pPr>
            <a:r>
              <a:rPr lang="en-US" altLang="zh-CN" sz="2400" dirty="0"/>
              <a:t>5. </a:t>
            </a:r>
            <a:r>
              <a:rPr lang="zh-CN" altLang="en-US" sz="2400" dirty="0"/>
              <a:t>数据库实施阶段</a:t>
            </a:r>
            <a:endParaRPr lang="en-US" altLang="zh-CN" sz="2400" dirty="0"/>
          </a:p>
          <a:p>
            <a:pPr lvl="1">
              <a:lnSpc>
                <a:spcPct val="90000"/>
              </a:lnSpc>
            </a:pPr>
            <a:r>
              <a:rPr lang="zh-CN" altLang="en-US" sz="2200" dirty="0"/>
              <a:t>根据逻辑设计和物理设计的结果创建数据库</a:t>
            </a:r>
            <a:endParaRPr lang="en-US" altLang="zh-CN" sz="2200" dirty="0"/>
          </a:p>
          <a:p>
            <a:pPr lvl="1">
              <a:lnSpc>
                <a:spcPct val="90000"/>
              </a:lnSpc>
            </a:pPr>
            <a:r>
              <a:rPr lang="zh-CN" altLang="en-US" sz="2200" dirty="0"/>
              <a:t>编写与调试应用程序</a:t>
            </a:r>
            <a:endParaRPr lang="en-US" altLang="zh-CN" sz="2200" dirty="0"/>
          </a:p>
          <a:p>
            <a:pPr lvl="1">
              <a:lnSpc>
                <a:spcPct val="90000"/>
              </a:lnSpc>
            </a:pPr>
            <a:r>
              <a:rPr lang="zh-CN" altLang="en-US" sz="2200" dirty="0"/>
              <a:t>组织数据入库并进行试运行</a:t>
            </a:r>
            <a:endParaRPr lang="en-US" altLang="zh-CN" sz="2200" dirty="0"/>
          </a:p>
          <a:p>
            <a:pPr>
              <a:lnSpc>
                <a:spcPct val="90000"/>
              </a:lnSpc>
              <a:buFont typeface="Wingdings" panose="05000000000000000000" pitchFamily="2" charset="2"/>
              <a:buNone/>
            </a:pPr>
            <a:r>
              <a:rPr lang="en-US" altLang="zh-CN" sz="2400" dirty="0"/>
              <a:t>6. </a:t>
            </a:r>
            <a:r>
              <a:rPr lang="zh-CN" altLang="en-US" sz="2400" dirty="0"/>
              <a:t>数据库运行和维护阶段</a:t>
            </a:r>
            <a:endParaRPr lang="en-US" altLang="zh-CN" sz="2400" dirty="0"/>
          </a:p>
          <a:p>
            <a:pPr lvl="1">
              <a:lnSpc>
                <a:spcPct val="90000"/>
              </a:lnSpc>
            </a:pPr>
            <a:r>
              <a:rPr lang="zh-CN" altLang="en-US" sz="2200" dirty="0"/>
              <a:t>经过试运行后即可投入正式运行</a:t>
            </a:r>
            <a:endParaRPr lang="en-US" altLang="zh-CN" sz="2200" dirty="0"/>
          </a:p>
          <a:p>
            <a:pPr lvl="1">
              <a:lnSpc>
                <a:spcPct val="90000"/>
              </a:lnSpc>
            </a:pPr>
            <a:r>
              <a:rPr lang="zh-CN" altLang="en-US" sz="2200" dirty="0"/>
              <a:t>在运行过程中必须不断对其进行评估、调整与修改</a:t>
            </a:r>
            <a:endParaRPr lang="en-US" altLang="zh-CN" sz="2200" dirty="0"/>
          </a:p>
          <a:p>
            <a:pPr lvl="1">
              <a:lnSpc>
                <a:spcPct val="90000"/>
              </a:lnSpc>
            </a:pPr>
            <a:endParaRPr lang="zh-CN" altLang="en-US" sz="2000" dirty="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idx="4294967295"/>
          </p:nvPr>
        </p:nvSpPr>
        <p:spPr/>
        <p:txBody>
          <a:bodyPr/>
          <a:lstStyle/>
          <a:p>
            <a:r>
              <a:rPr lang="zh-CN" altLang="en-US" sz="3600">
                <a:solidFill>
                  <a:schemeClr val="accent6"/>
                </a:solidFill>
              </a:rPr>
              <a:t>数据库设计的基本步骤（续）</a:t>
            </a:r>
            <a:endParaRPr lang="zh-CN" altLang="en-US" sz="3600">
              <a:solidFill>
                <a:schemeClr val="accent6"/>
              </a:solidFill>
            </a:endParaRPr>
          </a:p>
        </p:txBody>
      </p:sp>
      <p:sp>
        <p:nvSpPr>
          <p:cNvPr id="22530" name="Rectangle 3"/>
          <p:cNvSpPr>
            <a:spLocks noGrp="1" noChangeArrowheads="1"/>
          </p:cNvSpPr>
          <p:nvPr>
            <p:ph idx="4294967295"/>
          </p:nvPr>
        </p:nvSpPr>
        <p:spPr>
          <a:xfrm>
            <a:off x="457200" y="823913"/>
            <a:ext cx="8229600" cy="3822700"/>
          </a:xfrm>
        </p:spPr>
        <p:txBody>
          <a:bodyPr/>
          <a:lstStyle/>
          <a:p>
            <a:pPr>
              <a:lnSpc>
                <a:spcPct val="110000"/>
              </a:lnSpc>
            </a:pPr>
            <a:r>
              <a:rPr lang="zh-CN" altLang="en-US" sz="2600" dirty="0"/>
              <a:t>设计</a:t>
            </a:r>
            <a:r>
              <a:rPr lang="zh-CN" altLang="zh-CN" sz="2600" dirty="0"/>
              <a:t>一个完善的数据库应用系统</a:t>
            </a:r>
            <a:r>
              <a:rPr lang="zh-CN" altLang="en-US" sz="2600" dirty="0"/>
              <a:t>，</a:t>
            </a:r>
            <a:r>
              <a:rPr lang="zh-CN" altLang="zh-CN" sz="2600" dirty="0"/>
              <a:t>往往是上述</a:t>
            </a:r>
            <a:r>
              <a:rPr lang="en-US" altLang="zh-CN" sz="2600" dirty="0"/>
              <a:t>6</a:t>
            </a:r>
            <a:r>
              <a:rPr lang="zh-CN" altLang="zh-CN" sz="2600" dirty="0"/>
              <a:t>个阶段的不断反复</a:t>
            </a:r>
            <a:endParaRPr lang="en-US" altLang="zh-CN" sz="2600" dirty="0"/>
          </a:p>
          <a:p>
            <a:pPr>
              <a:lnSpc>
                <a:spcPct val="110000"/>
              </a:lnSpc>
            </a:pPr>
            <a:r>
              <a:rPr lang="zh-CN" altLang="zh-CN" sz="2600" dirty="0"/>
              <a:t>这个设计步骤既是数据库设计的过程，也包括了数据库应用系统的设计过程</a:t>
            </a:r>
            <a:endParaRPr lang="en-US" altLang="zh-CN" sz="2600" dirty="0"/>
          </a:p>
          <a:p>
            <a:pPr>
              <a:lnSpc>
                <a:spcPct val="110000"/>
              </a:lnSpc>
            </a:pPr>
            <a:r>
              <a:rPr lang="zh-CN" altLang="zh-CN" sz="2600" dirty="0"/>
              <a:t>把数据库的设计和对数据库中数据处理的设计紧密结合起来，将这两个方面的需求分析、抽象、设计、实现在各个阶段同时进行，相互参照，相互补充，以完善两方面的设计</a:t>
            </a:r>
            <a:endParaRPr lang="zh-CN" altLang="zh-CN" sz="2600"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标题 1"/>
          <p:cNvSpPr>
            <a:spLocks noGrp="1" noChangeArrowheads="1"/>
          </p:cNvSpPr>
          <p:nvPr>
            <p:ph type="title" idx="4294967295"/>
          </p:nvPr>
        </p:nvSpPr>
        <p:spPr/>
        <p:txBody>
          <a:bodyPr/>
          <a:lstStyle/>
          <a:p>
            <a:r>
              <a:rPr lang="zh-CN" altLang="en-US" dirty="0">
                <a:solidFill>
                  <a:schemeClr val="accent6"/>
                </a:solidFill>
              </a:rPr>
              <a:t>第</a:t>
            </a:r>
            <a:r>
              <a:rPr lang="en-US" altLang="zh-CN" dirty="0">
                <a:solidFill>
                  <a:schemeClr val="accent6"/>
                </a:solidFill>
              </a:rPr>
              <a:t>7</a:t>
            </a:r>
            <a:r>
              <a:rPr lang="zh-CN" altLang="en-US" dirty="0">
                <a:solidFill>
                  <a:schemeClr val="accent6"/>
                </a:solidFill>
              </a:rPr>
              <a:t>章</a:t>
            </a:r>
            <a:r>
              <a:rPr lang="zh-CN" altLang="zh-CN" dirty="0">
                <a:solidFill>
                  <a:schemeClr val="accent6"/>
                </a:solidFill>
              </a:rPr>
              <a:t>  数据库设计</a:t>
            </a:r>
            <a:endParaRPr lang="zh-CN" altLang="zh-CN" dirty="0">
              <a:solidFill>
                <a:schemeClr val="accent6"/>
              </a:solidFill>
            </a:endParaRPr>
          </a:p>
        </p:txBody>
      </p:sp>
      <p:sp>
        <p:nvSpPr>
          <p:cNvPr id="4098" name="内容占位符 2"/>
          <p:cNvSpPr>
            <a:spLocks noGrp="1" noChangeArrowheads="1"/>
          </p:cNvSpPr>
          <p:nvPr>
            <p:ph idx="4294967295"/>
          </p:nvPr>
        </p:nvSpPr>
        <p:spPr>
          <a:xfrm>
            <a:off x="720725" y="809625"/>
            <a:ext cx="8229600" cy="3641725"/>
          </a:xfrm>
        </p:spPr>
        <p:txBody>
          <a:bodyPr/>
          <a:lstStyle/>
          <a:p>
            <a:pPr marL="0" indent="0">
              <a:lnSpc>
                <a:spcPct val="120000"/>
              </a:lnSpc>
              <a:spcBef>
                <a:spcPts val="0"/>
              </a:spcBef>
              <a:buFont typeface="Wingdings" panose="05000000000000000000" pitchFamily="2" charset="2"/>
              <a:buNone/>
            </a:pPr>
            <a:r>
              <a:rPr lang="en-US" altLang="zh-CN" dirty="0">
                <a:solidFill>
                  <a:srgbClr val="0066FF"/>
                </a:solidFill>
              </a:rPr>
              <a:t>7.1  </a:t>
            </a:r>
            <a:r>
              <a:rPr lang="zh-CN" altLang="en-US" dirty="0">
                <a:solidFill>
                  <a:srgbClr val="0066FF"/>
                </a:solidFill>
              </a:rPr>
              <a:t>数据库设计概述</a:t>
            </a:r>
            <a:endParaRPr lang="zh-CN" altLang="en-US" dirty="0">
              <a:solidFill>
                <a:srgbClr val="0066FF"/>
              </a:solidFill>
            </a:endParaRPr>
          </a:p>
          <a:p>
            <a:pPr marL="0" indent="0">
              <a:lnSpc>
                <a:spcPct val="120000"/>
              </a:lnSpc>
              <a:spcBef>
                <a:spcPts val="0"/>
              </a:spcBef>
              <a:buFont typeface="Wingdings" panose="05000000000000000000" pitchFamily="2" charset="2"/>
              <a:buNone/>
            </a:pPr>
            <a:r>
              <a:rPr lang="en-US" altLang="zh-CN" dirty="0"/>
              <a:t>7.2  </a:t>
            </a:r>
            <a:r>
              <a:rPr lang="zh-CN" altLang="en-US" dirty="0"/>
              <a:t>需求分析</a:t>
            </a:r>
            <a:endParaRPr lang="zh-CN" altLang="en-US" dirty="0"/>
          </a:p>
          <a:p>
            <a:pPr marL="0" indent="0">
              <a:lnSpc>
                <a:spcPct val="120000"/>
              </a:lnSpc>
              <a:spcBef>
                <a:spcPts val="0"/>
              </a:spcBef>
              <a:buFont typeface="Wingdings" panose="05000000000000000000" pitchFamily="2" charset="2"/>
              <a:buNone/>
            </a:pPr>
            <a:r>
              <a:rPr lang="en-US" altLang="zh-CN" dirty="0"/>
              <a:t>7.3  </a:t>
            </a:r>
            <a:r>
              <a:rPr lang="zh-CN" altLang="en-US" dirty="0"/>
              <a:t>概念结构设计</a:t>
            </a:r>
            <a:endParaRPr lang="zh-CN" altLang="en-US" dirty="0"/>
          </a:p>
          <a:p>
            <a:pPr marL="0" indent="0">
              <a:lnSpc>
                <a:spcPct val="120000"/>
              </a:lnSpc>
              <a:spcBef>
                <a:spcPts val="0"/>
              </a:spcBef>
              <a:buFont typeface="Wingdings" panose="05000000000000000000" pitchFamily="2" charset="2"/>
              <a:buNone/>
            </a:pPr>
            <a:r>
              <a:rPr lang="en-US" altLang="zh-CN" dirty="0"/>
              <a:t>7.4  </a:t>
            </a:r>
            <a:r>
              <a:rPr lang="zh-CN" altLang="en-US" dirty="0"/>
              <a:t>逻辑结构设计</a:t>
            </a:r>
            <a:endParaRPr lang="zh-CN" altLang="en-US" dirty="0"/>
          </a:p>
          <a:p>
            <a:pPr marL="0" indent="0">
              <a:lnSpc>
                <a:spcPct val="120000"/>
              </a:lnSpc>
              <a:spcBef>
                <a:spcPts val="0"/>
              </a:spcBef>
              <a:buFont typeface="Wingdings" panose="05000000000000000000" pitchFamily="2" charset="2"/>
              <a:buNone/>
            </a:pPr>
            <a:r>
              <a:rPr lang="en-US" altLang="zh-CN" dirty="0"/>
              <a:t>7.5  </a:t>
            </a:r>
            <a:r>
              <a:rPr lang="zh-CN" altLang="en-US" dirty="0"/>
              <a:t>物理结构设计</a:t>
            </a:r>
            <a:endParaRPr lang="zh-CN" altLang="en-US" dirty="0"/>
          </a:p>
          <a:p>
            <a:pPr marL="0" indent="0">
              <a:lnSpc>
                <a:spcPct val="120000"/>
              </a:lnSpc>
              <a:spcBef>
                <a:spcPts val="0"/>
              </a:spcBef>
              <a:buFont typeface="Wingdings" panose="05000000000000000000" pitchFamily="2" charset="2"/>
              <a:buNone/>
            </a:pPr>
            <a:r>
              <a:rPr lang="en-US" altLang="zh-CN" dirty="0"/>
              <a:t>7.6  </a:t>
            </a:r>
            <a:r>
              <a:rPr lang="zh-CN" altLang="en-US" dirty="0"/>
              <a:t>数据库的实施和维护</a:t>
            </a:r>
            <a:endParaRPr lang="zh-CN" altLang="en-US" dirty="0"/>
          </a:p>
          <a:p>
            <a:pPr marL="0" indent="0">
              <a:lnSpc>
                <a:spcPct val="120000"/>
              </a:lnSpc>
              <a:spcBef>
                <a:spcPts val="0"/>
              </a:spcBef>
              <a:buFont typeface="Wingdings" panose="05000000000000000000" pitchFamily="2" charset="2"/>
              <a:buNone/>
            </a:pPr>
            <a:r>
              <a:rPr lang="zh-CN" altLang="en-US" dirty="0"/>
              <a:t>本章小结</a:t>
            </a:r>
            <a:endParaRPr lang="en-US" altLang="zh-CN" dirty="0"/>
          </a:p>
          <a:p>
            <a:pPr marL="0" indent="0">
              <a:lnSpc>
                <a:spcPct val="80000"/>
              </a:lnSpc>
            </a:pPr>
            <a:endParaRPr lang="zh-CN" altLang="en-US" sz="2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txBox="1">
            <a:spLocks noChangeArrowheads="1"/>
          </p:cNvSpPr>
          <p:nvPr/>
        </p:nvSpPr>
        <p:spPr bwMode="auto">
          <a:xfrm>
            <a:off x="457200" y="-26988"/>
            <a:ext cx="8229600" cy="850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a:spcBef>
                <a:spcPct val="0"/>
              </a:spcBef>
              <a:buSzTx/>
              <a:buFontTx/>
              <a:buNone/>
            </a:pPr>
            <a:r>
              <a:rPr lang="zh-CN" altLang="en-US" sz="3600">
                <a:solidFill>
                  <a:schemeClr val="accent6"/>
                </a:solidFill>
              </a:rPr>
              <a:t>数据库设计的基本步骤（续）</a:t>
            </a:r>
            <a:endParaRPr lang="zh-CN" altLang="en-US" sz="3600">
              <a:solidFill>
                <a:schemeClr val="accent6"/>
              </a:solidFill>
            </a:endParaRPr>
          </a:p>
        </p:txBody>
      </p:sp>
      <p:pic>
        <p:nvPicPr>
          <p:cNvPr id="2" name="图片 1"/>
          <p:cNvPicPr>
            <a:picLocks noChangeAspect="1"/>
          </p:cNvPicPr>
          <p:nvPr/>
        </p:nvPicPr>
        <p:blipFill rotWithShape="1">
          <a:blip r:embed="rId1"/>
          <a:srcRect b="5520"/>
          <a:stretch>
            <a:fillRect/>
          </a:stretch>
        </p:blipFill>
        <p:spPr>
          <a:xfrm>
            <a:off x="4283710" y="612775"/>
            <a:ext cx="4420235" cy="4408805"/>
          </a:xfrm>
          <a:prstGeom prst="rect">
            <a:avLst/>
          </a:prstGeom>
        </p:spPr>
      </p:pic>
      <p:sp>
        <p:nvSpPr>
          <p:cNvPr id="3" name="Rectangle 33"/>
          <p:cNvSpPr>
            <a:spLocks noChangeArrowheads="1"/>
          </p:cNvSpPr>
          <p:nvPr/>
        </p:nvSpPr>
        <p:spPr bwMode="auto">
          <a:xfrm>
            <a:off x="148131" y="2660123"/>
            <a:ext cx="40174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zh-CN" altLang="en-US" sz="1800" dirty="0">
                <a:latin typeface="Times New Roman" panose="02020603050405020304" pitchFamily="18" charset="0"/>
              </a:rPr>
              <a:t>图</a:t>
            </a:r>
            <a:r>
              <a:rPr lang="en-US" altLang="zh-CN" sz="1800" dirty="0">
                <a:latin typeface="Times New Roman" panose="02020603050405020304" pitchFamily="18" charset="0"/>
              </a:rPr>
              <a:t>7.3</a:t>
            </a:r>
            <a:r>
              <a:rPr lang="zh-CN" altLang="en-US" sz="1800" dirty="0">
                <a:latin typeface="Times New Roman" panose="02020603050405020304" pitchFamily="18" charset="0"/>
              </a:rPr>
              <a:t> 数据库设计各个阶段的设计描述</a:t>
            </a:r>
            <a:endParaRPr lang="zh-CN" altLang="zh-CN" sz="1800" dirty="0">
              <a:latin typeface="Times New Roman" panose="02020603050405020304" pitchFamily="18" charset="0"/>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idx="4294967295"/>
          </p:nvPr>
        </p:nvSpPr>
        <p:spPr/>
        <p:txBody>
          <a:bodyPr/>
          <a:lstStyle/>
          <a:p>
            <a:r>
              <a:rPr lang="en-US" altLang="zh-CN" sz="3600">
                <a:solidFill>
                  <a:schemeClr val="accent6"/>
                </a:solidFill>
              </a:rPr>
              <a:t>7.1  </a:t>
            </a:r>
            <a:r>
              <a:rPr lang="zh-CN" altLang="en-US" sz="3600">
                <a:solidFill>
                  <a:schemeClr val="accent6"/>
                </a:solidFill>
              </a:rPr>
              <a:t>数据库设计概述</a:t>
            </a:r>
            <a:endParaRPr lang="zh-CN" altLang="en-US" sz="3600">
              <a:solidFill>
                <a:schemeClr val="accent6"/>
              </a:solidFill>
            </a:endParaRPr>
          </a:p>
        </p:txBody>
      </p:sp>
      <p:sp>
        <p:nvSpPr>
          <p:cNvPr id="24578" name="Rectangle 3"/>
          <p:cNvSpPr>
            <a:spLocks noGrp="1" noChangeArrowheads="1"/>
          </p:cNvSpPr>
          <p:nvPr>
            <p:ph idx="4294967295"/>
          </p:nvPr>
        </p:nvSpPr>
        <p:spPr>
          <a:xfrm>
            <a:off x="720725" y="809625"/>
            <a:ext cx="8229600" cy="3641725"/>
          </a:xfrm>
        </p:spPr>
        <p:txBody>
          <a:bodyPr/>
          <a:lstStyle/>
          <a:p>
            <a:pPr marL="0" indent="0" eaLnBrk="1" hangingPunct="1">
              <a:lnSpc>
                <a:spcPct val="150000"/>
              </a:lnSpc>
              <a:buFont typeface="Wingdings" panose="05000000000000000000" pitchFamily="2" charset="2"/>
              <a:buNone/>
            </a:pPr>
            <a:r>
              <a:rPr lang="en-US" altLang="zh-CN"/>
              <a:t>7.1.1  </a:t>
            </a:r>
            <a:r>
              <a:rPr lang="zh-CN" altLang="en-US"/>
              <a:t>数据库设计的特点</a:t>
            </a:r>
            <a:endParaRPr lang="zh-CN" altLang="en-US"/>
          </a:p>
          <a:p>
            <a:pPr marL="0" indent="0">
              <a:lnSpc>
                <a:spcPct val="150000"/>
              </a:lnSpc>
              <a:buFont typeface="Wingdings" panose="05000000000000000000" pitchFamily="2" charset="2"/>
              <a:buNone/>
            </a:pPr>
            <a:r>
              <a:rPr lang="en-US" altLang="zh-CN"/>
              <a:t>7.1.2  </a:t>
            </a:r>
            <a:r>
              <a:rPr lang="zh-CN" altLang="en-US"/>
              <a:t>数据库设计方法</a:t>
            </a:r>
            <a:endParaRPr lang="zh-CN" altLang="en-US"/>
          </a:p>
          <a:p>
            <a:pPr marL="0" indent="0">
              <a:lnSpc>
                <a:spcPct val="150000"/>
              </a:lnSpc>
              <a:buFont typeface="Wingdings" panose="05000000000000000000" pitchFamily="2" charset="2"/>
              <a:buNone/>
            </a:pPr>
            <a:r>
              <a:rPr lang="en-US" altLang="zh-CN"/>
              <a:t>7.1.3  </a:t>
            </a:r>
            <a:r>
              <a:rPr lang="zh-CN" altLang="en-US"/>
              <a:t>数据库设计的基本步骤</a:t>
            </a:r>
            <a:endParaRPr lang="zh-CN" altLang="en-US"/>
          </a:p>
          <a:p>
            <a:pPr marL="0" indent="0">
              <a:lnSpc>
                <a:spcPct val="150000"/>
              </a:lnSpc>
              <a:buFont typeface="Wingdings" panose="05000000000000000000" pitchFamily="2" charset="2"/>
              <a:buNone/>
            </a:pPr>
            <a:r>
              <a:rPr lang="en-US" altLang="zh-CN">
                <a:solidFill>
                  <a:srgbClr val="00B050"/>
                </a:solidFill>
              </a:rPr>
              <a:t>7.1.4  </a:t>
            </a:r>
            <a:r>
              <a:rPr lang="zh-CN" altLang="en-US">
                <a:solidFill>
                  <a:srgbClr val="00B050"/>
                </a:solidFill>
              </a:rPr>
              <a:t>数据库设计过程中的各级模式</a:t>
            </a:r>
            <a:endParaRPr lang="zh-CN" altLang="en-US">
              <a:solidFill>
                <a:srgbClr val="00B050"/>
              </a:solidFill>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idx="4294967295"/>
          </p:nvPr>
        </p:nvSpPr>
        <p:spPr/>
        <p:txBody>
          <a:bodyPr/>
          <a:lstStyle/>
          <a:p>
            <a:r>
              <a:rPr lang="en-US" altLang="zh-CN" sz="3600">
                <a:solidFill>
                  <a:schemeClr val="accent6"/>
                </a:solidFill>
              </a:rPr>
              <a:t>7.1.4 </a:t>
            </a:r>
            <a:r>
              <a:rPr lang="zh-CN" altLang="en-US" sz="3600">
                <a:solidFill>
                  <a:schemeClr val="accent6"/>
                </a:solidFill>
              </a:rPr>
              <a:t>数据库设计过程中的各级模式</a:t>
            </a:r>
            <a:endParaRPr lang="zh-CN" altLang="en-US" sz="3600">
              <a:solidFill>
                <a:schemeClr val="accent6"/>
              </a:solidFill>
            </a:endParaRPr>
          </a:p>
        </p:txBody>
      </p:sp>
      <p:sp>
        <p:nvSpPr>
          <p:cNvPr id="25602" name="Rectangle 3"/>
          <p:cNvSpPr>
            <a:spLocks noGrp="1" noChangeArrowheads="1"/>
          </p:cNvSpPr>
          <p:nvPr>
            <p:ph idx="4294967295"/>
          </p:nvPr>
        </p:nvSpPr>
        <p:spPr>
          <a:xfrm>
            <a:off x="457200" y="823913"/>
            <a:ext cx="8229600" cy="3822700"/>
          </a:xfrm>
        </p:spPr>
        <p:txBody>
          <a:bodyPr/>
          <a:lstStyle/>
          <a:p>
            <a:r>
              <a:rPr lang="zh-CN" altLang="zh-CN" dirty="0"/>
              <a:t>数据库设计不同阶段形成的数据库各级模式</a:t>
            </a:r>
            <a:endParaRPr lang="zh-CN" altLang="zh-CN" dirty="0"/>
          </a:p>
        </p:txBody>
      </p:sp>
      <p:sp>
        <p:nvSpPr>
          <p:cNvPr id="25603" name="Text Box 5"/>
          <p:cNvSpPr txBox="1">
            <a:spLocks noChangeArrowheads="1"/>
          </p:cNvSpPr>
          <p:nvPr/>
        </p:nvSpPr>
        <p:spPr bwMode="auto">
          <a:xfrm>
            <a:off x="3491880" y="4277092"/>
            <a:ext cx="29690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zh-CN" altLang="en-US" sz="2000" dirty="0">
                <a:latin typeface="Times New Roman" panose="02020603050405020304" pitchFamily="18" charset="0"/>
              </a:rPr>
              <a:t>图</a:t>
            </a:r>
            <a:r>
              <a:rPr lang="en-US" altLang="zh-CN" sz="2000" dirty="0">
                <a:latin typeface="Times New Roman" panose="02020603050405020304" pitchFamily="18" charset="0"/>
              </a:rPr>
              <a:t>7.4</a:t>
            </a:r>
            <a:r>
              <a:rPr lang="zh-CN" altLang="en-US" sz="2000" dirty="0">
                <a:latin typeface="Times New Roman" panose="02020603050405020304" pitchFamily="18" charset="0"/>
              </a:rPr>
              <a:t> </a:t>
            </a:r>
            <a:r>
              <a:rPr lang="zh-CN" altLang="zh-CN" sz="2000" dirty="0">
                <a:latin typeface="Times New Roman" panose="02020603050405020304" pitchFamily="18" charset="0"/>
              </a:rPr>
              <a:t>数据库的各级模式</a:t>
            </a:r>
            <a:r>
              <a:rPr lang="zh-CN" altLang="zh-CN" sz="2400" dirty="0">
                <a:latin typeface="Times New Roman" panose="02020603050405020304" pitchFamily="18" charset="0"/>
              </a:rPr>
              <a:t> </a:t>
            </a:r>
            <a:endParaRPr lang="zh-CN" altLang="zh-CN" sz="2400" dirty="0">
              <a:latin typeface="Times New Roman" panose="02020603050405020304" pitchFamily="18" charset="0"/>
            </a:endParaRPr>
          </a:p>
        </p:txBody>
      </p:sp>
      <p:pic>
        <p:nvPicPr>
          <p:cNvPr id="25604" name="Picture 6" descr="C:\Users\wamdm\Desktop\1.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51685" y="1347470"/>
            <a:ext cx="5831840" cy="2992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5" name="Picture 6" descr="C:\Users\wamdm\Desktop\1.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79712" y="1818085"/>
            <a:ext cx="5041156" cy="251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6" name="Rectangle 2"/>
          <p:cNvSpPr>
            <a:spLocks noGrp="1" noChangeArrowheads="1"/>
          </p:cNvSpPr>
          <p:nvPr>
            <p:ph type="title" idx="4294967295"/>
          </p:nvPr>
        </p:nvSpPr>
        <p:spPr>
          <a:xfrm>
            <a:off x="457200" y="-25400"/>
            <a:ext cx="8229600" cy="849313"/>
          </a:xfrm>
        </p:spPr>
        <p:txBody>
          <a:bodyPr/>
          <a:lstStyle/>
          <a:p>
            <a:r>
              <a:rPr lang="zh-CN" altLang="en-US" sz="3600">
                <a:solidFill>
                  <a:schemeClr val="accent6"/>
                </a:solidFill>
              </a:rPr>
              <a:t>数据库设计过程中的各级模式（续）</a:t>
            </a:r>
            <a:endParaRPr lang="zh-CN" altLang="en-US" sz="3600">
              <a:solidFill>
                <a:schemeClr val="accent6"/>
              </a:solidFill>
            </a:endParaRPr>
          </a:p>
        </p:txBody>
      </p:sp>
      <p:sp>
        <p:nvSpPr>
          <p:cNvPr id="26627" name="Rectangle 3"/>
          <p:cNvSpPr>
            <a:spLocks noGrp="1" noChangeArrowheads="1"/>
          </p:cNvSpPr>
          <p:nvPr>
            <p:ph idx="4294967295"/>
          </p:nvPr>
        </p:nvSpPr>
        <p:spPr>
          <a:xfrm>
            <a:off x="457200" y="823913"/>
            <a:ext cx="8229600" cy="3641725"/>
          </a:xfrm>
        </p:spPr>
        <p:txBody>
          <a:bodyPr/>
          <a:lstStyle/>
          <a:p>
            <a:r>
              <a:rPr lang="zh-CN" altLang="zh-CN" dirty="0"/>
              <a:t>数据库设计不同阶段形成的数据库各级模式</a:t>
            </a:r>
            <a:endParaRPr lang="zh-CN" altLang="zh-CN" dirty="0"/>
          </a:p>
        </p:txBody>
      </p:sp>
      <p:sp>
        <p:nvSpPr>
          <p:cNvPr id="26628" name="圆角矩形标注 7"/>
          <p:cNvSpPr>
            <a:spLocks noChangeArrowheads="1"/>
          </p:cNvSpPr>
          <p:nvPr/>
        </p:nvSpPr>
        <p:spPr bwMode="auto">
          <a:xfrm>
            <a:off x="1691680" y="1271130"/>
            <a:ext cx="3660775" cy="581025"/>
          </a:xfrm>
          <a:prstGeom prst="wedgeRoundRectCallout">
            <a:avLst>
              <a:gd name="adj1" fmla="val -33139"/>
              <a:gd name="adj2" fmla="val 96616"/>
              <a:gd name="adj3" fmla="val 16667"/>
            </a:avLst>
          </a:prstGeom>
          <a:gradFill rotWithShape="1">
            <a:gsLst>
              <a:gs pos="0">
                <a:srgbClr val="A8A8EA"/>
              </a:gs>
              <a:gs pos="35001">
                <a:srgbClr val="C3C3EF"/>
              </a:gs>
              <a:gs pos="100000">
                <a:srgbClr val="E8E8FA"/>
              </a:gs>
            </a:gsLst>
            <a:lin ang="5400000" scaled="1"/>
          </a:gradFill>
          <a:ln w="9525">
            <a:solidFill>
              <a:srgbClr val="2F2F98"/>
            </a:solidFill>
            <a:miter lim="800000"/>
          </a:ln>
          <a:effectLst>
            <a:outerShdw dist="20000" dir="5400000" algn="ctr" rotWithShape="0">
              <a:srgbClr val="000000">
                <a:alpha val="34998"/>
              </a:srgbClr>
            </a:outerShdw>
          </a:effectLst>
        </p:spPr>
        <p:txBody>
          <a:bodyPr wrap="none" anchor="ctr"/>
          <a:lstStyle>
            <a:lvl1pPr marL="24765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lvl="1" eaLnBrk="1" hangingPunct="1">
              <a:spcBef>
                <a:spcPct val="0"/>
              </a:spcBef>
              <a:buSzTx/>
              <a:buFont typeface="Arial" panose="020B0604020202020204" pitchFamily="34" charset="0"/>
              <a:buNone/>
            </a:pPr>
            <a:r>
              <a:rPr lang="zh-CN" altLang="en-US" sz="2000" dirty="0">
                <a:solidFill>
                  <a:srgbClr val="000000"/>
                </a:solidFill>
              </a:rPr>
              <a:t>需求分析阶段：</a:t>
            </a:r>
            <a:endParaRPr lang="en-US" altLang="zh-CN" sz="2000" dirty="0">
              <a:solidFill>
                <a:srgbClr val="000000"/>
              </a:solidFill>
            </a:endParaRPr>
          </a:p>
          <a:p>
            <a:pPr eaLnBrk="1" hangingPunct="1">
              <a:spcBef>
                <a:spcPct val="0"/>
              </a:spcBef>
              <a:buSzTx/>
              <a:buFont typeface="Arial" panose="020B0604020202020204" pitchFamily="34" charset="0"/>
              <a:buNone/>
            </a:pPr>
            <a:r>
              <a:rPr lang="zh-CN" altLang="en-US" sz="1800" dirty="0">
                <a:solidFill>
                  <a:srgbClr val="000000"/>
                </a:solidFill>
              </a:rPr>
              <a:t>综合各个用户的应用需求</a:t>
            </a:r>
            <a:endParaRPr lang="zh-CN" altLang="en-US" sz="2000" dirty="0">
              <a:solidFill>
                <a:srgbClr val="000000"/>
              </a:solidFill>
            </a:endParaRPr>
          </a:p>
        </p:txBody>
      </p:sp>
      <p:sp>
        <p:nvSpPr>
          <p:cNvPr id="26629" name="Text Box 5"/>
          <p:cNvSpPr txBox="1">
            <a:spLocks noChangeArrowheads="1"/>
          </p:cNvSpPr>
          <p:nvPr/>
        </p:nvSpPr>
        <p:spPr bwMode="auto">
          <a:xfrm>
            <a:off x="3409156" y="4301789"/>
            <a:ext cx="29690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zh-CN" altLang="en-US" sz="2000" dirty="0">
                <a:latin typeface="Times New Roman" panose="02020603050405020304" pitchFamily="18" charset="0"/>
              </a:rPr>
              <a:t>图</a:t>
            </a:r>
            <a:r>
              <a:rPr lang="en-US" altLang="zh-CN" sz="2000" dirty="0">
                <a:latin typeface="Times New Roman" panose="02020603050405020304" pitchFamily="18" charset="0"/>
              </a:rPr>
              <a:t>7.4</a:t>
            </a:r>
            <a:r>
              <a:rPr lang="zh-CN" altLang="en-US" sz="2000" dirty="0">
                <a:latin typeface="Times New Roman" panose="02020603050405020304" pitchFamily="18" charset="0"/>
              </a:rPr>
              <a:t> </a:t>
            </a:r>
            <a:r>
              <a:rPr lang="zh-CN" altLang="zh-CN" sz="2000" dirty="0">
                <a:latin typeface="Times New Roman" panose="02020603050405020304" pitchFamily="18" charset="0"/>
              </a:rPr>
              <a:t>数据库的各级模式</a:t>
            </a:r>
            <a:r>
              <a:rPr lang="zh-CN" altLang="zh-CN" sz="2400" dirty="0">
                <a:latin typeface="Times New Roman" panose="02020603050405020304" pitchFamily="18" charset="0"/>
              </a:rPr>
              <a:t> </a:t>
            </a:r>
            <a:endParaRPr lang="zh-CN" altLang="zh-CN" sz="2400" dirty="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6628"/>
                                        </p:tgtEl>
                                        <p:attrNameLst>
                                          <p:attrName>style.visibility</p:attrName>
                                        </p:attrNameLst>
                                      </p:cBhvr>
                                      <p:to>
                                        <p:strVal val="visible"/>
                                      </p:to>
                                    </p:set>
                                    <p:animEffect transition="in" filter="wipe(down)">
                                      <p:cBhvr>
                                        <p:cTn id="7" dur="500"/>
                                        <p:tgtEl>
                                          <p:spTgt spid="26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49" name="Picture 6" descr="C:\Users\wamdm\Desktop\1.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35696" y="1852613"/>
            <a:ext cx="5400600" cy="251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0" name="Rectangle 2"/>
          <p:cNvSpPr>
            <a:spLocks noGrp="1" noChangeArrowheads="1"/>
          </p:cNvSpPr>
          <p:nvPr>
            <p:ph type="title" idx="4294967295"/>
          </p:nvPr>
        </p:nvSpPr>
        <p:spPr>
          <a:xfrm>
            <a:off x="457200" y="-25400"/>
            <a:ext cx="8229600" cy="849313"/>
          </a:xfrm>
        </p:spPr>
        <p:txBody>
          <a:bodyPr/>
          <a:lstStyle/>
          <a:p>
            <a:r>
              <a:rPr lang="zh-CN" altLang="en-US" sz="3600">
                <a:solidFill>
                  <a:schemeClr val="accent6"/>
                </a:solidFill>
              </a:rPr>
              <a:t>数据库设计过程中的各级模式（续）</a:t>
            </a:r>
            <a:endParaRPr lang="zh-CN" altLang="en-US" sz="3600">
              <a:solidFill>
                <a:schemeClr val="accent6"/>
              </a:solidFill>
            </a:endParaRPr>
          </a:p>
        </p:txBody>
      </p:sp>
      <p:sp>
        <p:nvSpPr>
          <p:cNvPr id="27651" name="Rectangle 3"/>
          <p:cNvSpPr>
            <a:spLocks noGrp="1" noChangeArrowheads="1"/>
          </p:cNvSpPr>
          <p:nvPr>
            <p:ph idx="4294967295"/>
          </p:nvPr>
        </p:nvSpPr>
        <p:spPr>
          <a:xfrm>
            <a:off x="457200" y="823913"/>
            <a:ext cx="8229600" cy="3641725"/>
          </a:xfrm>
        </p:spPr>
        <p:txBody>
          <a:bodyPr/>
          <a:lstStyle/>
          <a:p>
            <a:r>
              <a:rPr lang="zh-CN" altLang="zh-CN"/>
              <a:t>数据库设计不同阶段形成的数据库各级模式</a:t>
            </a:r>
            <a:endParaRPr lang="zh-CN" altLang="zh-CN"/>
          </a:p>
        </p:txBody>
      </p:sp>
      <p:sp>
        <p:nvSpPr>
          <p:cNvPr id="21509" name="圆角矩形标注 9"/>
          <p:cNvSpPr>
            <a:spLocks noChangeArrowheads="1"/>
          </p:cNvSpPr>
          <p:nvPr/>
        </p:nvSpPr>
        <p:spPr bwMode="auto">
          <a:xfrm>
            <a:off x="1403648" y="624011"/>
            <a:ext cx="4137025" cy="1143000"/>
          </a:xfrm>
          <a:prstGeom prst="wedgeRoundRectCallout">
            <a:avLst>
              <a:gd name="adj1" fmla="val -6542"/>
              <a:gd name="adj2" fmla="val 137944"/>
              <a:gd name="adj3" fmla="val 16667"/>
            </a:avLst>
          </a:prstGeom>
          <a:gradFill rotWithShape="0">
            <a:gsLst>
              <a:gs pos="0">
                <a:schemeClr val="hlink"/>
              </a:gs>
              <a:gs pos="100000">
                <a:schemeClr val="hlink">
                  <a:gamma/>
                  <a:tint val="15686"/>
                  <a:invGamma/>
                </a:schemeClr>
              </a:gs>
            </a:gsLst>
            <a:lin ang="5400000" scaled="1"/>
          </a:gradFill>
          <a:ln w="9525" cmpd="sng">
            <a:solidFill>
              <a:srgbClr val="000000"/>
            </a:solidFill>
            <a:miter lim="800000"/>
          </a:ln>
          <a:effectLst>
            <a:outerShdw dist="20000" dir="5400000" algn="ctr" rotWithShape="0">
              <a:srgbClr val="000000">
                <a:alpha val="34999"/>
              </a:srgbClr>
            </a:outerShdw>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buFont typeface="Arial" panose="020B0604020202020204" pitchFamily="34" charset="0"/>
              <a:buNone/>
              <a:defRPr/>
            </a:pPr>
            <a:r>
              <a:rPr lang="zh-CN" altLang="en-US" b="1" dirty="0">
                <a:solidFill>
                  <a:srgbClr val="000000"/>
                </a:solidFill>
              </a:rPr>
              <a:t>概念设计阶段：</a:t>
            </a:r>
            <a:endParaRPr lang="zh-CN" altLang="en-US" b="1" dirty="0">
              <a:solidFill>
                <a:srgbClr val="000000"/>
              </a:solidFill>
            </a:endParaRPr>
          </a:p>
          <a:p>
            <a:pPr eaLnBrk="1" hangingPunct="1">
              <a:lnSpc>
                <a:spcPct val="90000"/>
              </a:lnSpc>
              <a:buFont typeface="Arial" panose="020B0604020202020204" pitchFamily="34" charset="0"/>
              <a:buNone/>
              <a:defRPr/>
            </a:pPr>
            <a:r>
              <a:rPr lang="zh-CN" altLang="en-US" b="1" dirty="0">
                <a:solidFill>
                  <a:srgbClr val="000000"/>
                </a:solidFill>
              </a:rPr>
              <a:t> 形成独立于机器特点，独</a:t>
            </a:r>
            <a:endParaRPr lang="en-US" altLang="zh-CN" b="1" dirty="0">
              <a:solidFill>
                <a:srgbClr val="000000"/>
              </a:solidFill>
            </a:endParaRPr>
          </a:p>
          <a:p>
            <a:pPr eaLnBrk="1" hangingPunct="1">
              <a:lnSpc>
                <a:spcPct val="90000"/>
              </a:lnSpc>
              <a:buFont typeface="Arial" panose="020B0604020202020204" pitchFamily="34" charset="0"/>
              <a:buNone/>
              <a:defRPr/>
            </a:pPr>
            <a:r>
              <a:rPr lang="zh-CN" altLang="en-US" b="1" dirty="0">
                <a:solidFill>
                  <a:srgbClr val="000000"/>
                </a:solidFill>
              </a:rPr>
              <a:t>立于各个数据库管理系统产</a:t>
            </a:r>
            <a:endParaRPr lang="en-US" altLang="zh-CN" b="1" dirty="0">
              <a:solidFill>
                <a:srgbClr val="000000"/>
              </a:solidFill>
            </a:endParaRPr>
          </a:p>
          <a:p>
            <a:pPr eaLnBrk="1" hangingPunct="1">
              <a:lnSpc>
                <a:spcPct val="90000"/>
              </a:lnSpc>
              <a:buFont typeface="Arial" panose="020B0604020202020204" pitchFamily="34" charset="0"/>
              <a:buNone/>
              <a:defRPr/>
            </a:pPr>
            <a:r>
              <a:rPr lang="zh-CN" altLang="en-US" b="1" dirty="0">
                <a:solidFill>
                  <a:srgbClr val="000000"/>
                </a:solidFill>
              </a:rPr>
              <a:t>品的</a:t>
            </a:r>
            <a:r>
              <a:rPr lang="zh-CN" altLang="en-US" b="1" dirty="0">
                <a:solidFill>
                  <a:srgbClr val="0066FF"/>
                </a:solidFill>
              </a:rPr>
              <a:t>概念模式</a:t>
            </a:r>
            <a:r>
              <a:rPr lang="zh-CN" altLang="en-US" b="1" dirty="0">
                <a:solidFill>
                  <a:srgbClr val="000000"/>
                </a:solidFill>
              </a:rPr>
              <a:t>（</a:t>
            </a:r>
            <a:r>
              <a:rPr lang="en-US" altLang="zh-CN" b="1" dirty="0">
                <a:solidFill>
                  <a:srgbClr val="000000"/>
                </a:solidFill>
              </a:rPr>
              <a:t>E-R</a:t>
            </a:r>
            <a:r>
              <a:rPr lang="zh-CN" altLang="en-US" b="1" dirty="0">
                <a:solidFill>
                  <a:srgbClr val="000000"/>
                </a:solidFill>
              </a:rPr>
              <a:t>图</a:t>
            </a:r>
            <a:r>
              <a:rPr lang="zh-CN" altLang="en-US" sz="2000" b="1" dirty="0">
                <a:solidFill>
                  <a:srgbClr val="000000"/>
                </a:solidFill>
              </a:rPr>
              <a:t>）</a:t>
            </a:r>
            <a:endParaRPr lang="zh-CN" altLang="en-US" sz="2000" b="1" dirty="0">
              <a:solidFill>
                <a:srgbClr val="000000"/>
              </a:solidFill>
            </a:endParaRPr>
          </a:p>
        </p:txBody>
      </p:sp>
      <p:sp>
        <p:nvSpPr>
          <p:cNvPr id="27653" name="Text Box 5"/>
          <p:cNvSpPr txBox="1">
            <a:spLocks noChangeArrowheads="1"/>
          </p:cNvSpPr>
          <p:nvPr/>
        </p:nvSpPr>
        <p:spPr bwMode="auto">
          <a:xfrm>
            <a:off x="3354387" y="4362207"/>
            <a:ext cx="29690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zh-CN" altLang="en-US" sz="2000" dirty="0">
                <a:latin typeface="Times New Roman" panose="02020603050405020304" pitchFamily="18" charset="0"/>
              </a:rPr>
              <a:t>图</a:t>
            </a:r>
            <a:r>
              <a:rPr lang="en-US" altLang="zh-CN" sz="2000" dirty="0">
                <a:latin typeface="Times New Roman" panose="02020603050405020304" pitchFamily="18" charset="0"/>
              </a:rPr>
              <a:t>7.4</a:t>
            </a:r>
            <a:r>
              <a:rPr lang="zh-CN" altLang="en-US" sz="2000" dirty="0">
                <a:latin typeface="Times New Roman" panose="02020603050405020304" pitchFamily="18" charset="0"/>
              </a:rPr>
              <a:t> </a:t>
            </a:r>
            <a:r>
              <a:rPr lang="zh-CN" altLang="zh-CN" sz="2000" dirty="0">
                <a:latin typeface="Times New Roman" panose="02020603050405020304" pitchFamily="18" charset="0"/>
              </a:rPr>
              <a:t>数据库的各级模式</a:t>
            </a:r>
            <a:r>
              <a:rPr lang="zh-CN" altLang="zh-CN" sz="2400" dirty="0">
                <a:latin typeface="Times New Roman" panose="02020603050405020304" pitchFamily="18" charset="0"/>
              </a:rPr>
              <a:t> </a:t>
            </a:r>
            <a:endParaRPr lang="zh-CN" altLang="zh-CN" sz="2400" dirty="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1509"/>
                                        </p:tgtEl>
                                        <p:attrNameLst>
                                          <p:attrName>style.visibility</p:attrName>
                                        </p:attrNameLst>
                                      </p:cBhvr>
                                      <p:to>
                                        <p:strVal val="visible"/>
                                      </p:to>
                                    </p:set>
                                    <p:animEffect transition="in" filter="wipe(down)">
                                      <p:cBhvr>
                                        <p:cTn id="7" dur="500"/>
                                        <p:tgtEl>
                                          <p:spTgt spid="215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3" name="Picture 6" descr="C:\Users\wamdm\Desktop\1.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63688" y="1385888"/>
            <a:ext cx="5555704" cy="251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4" name="Rectangle 2"/>
          <p:cNvSpPr>
            <a:spLocks noGrp="1" noChangeArrowheads="1"/>
          </p:cNvSpPr>
          <p:nvPr>
            <p:ph type="title" idx="4294967295"/>
          </p:nvPr>
        </p:nvSpPr>
        <p:spPr>
          <a:xfrm>
            <a:off x="457200" y="-25400"/>
            <a:ext cx="8229600" cy="849313"/>
          </a:xfrm>
        </p:spPr>
        <p:txBody>
          <a:bodyPr/>
          <a:lstStyle/>
          <a:p>
            <a:r>
              <a:rPr lang="zh-CN" altLang="en-US" sz="3600">
                <a:solidFill>
                  <a:schemeClr val="accent6"/>
                </a:solidFill>
              </a:rPr>
              <a:t>数据库设计过程中的各级模式（续）</a:t>
            </a:r>
            <a:endParaRPr lang="zh-CN" altLang="en-US" sz="3600">
              <a:solidFill>
                <a:schemeClr val="accent6"/>
              </a:solidFill>
            </a:endParaRPr>
          </a:p>
        </p:txBody>
      </p:sp>
      <p:sp>
        <p:nvSpPr>
          <p:cNvPr id="28675" name="Rectangle 3"/>
          <p:cNvSpPr>
            <a:spLocks noGrp="1" noChangeArrowheads="1"/>
          </p:cNvSpPr>
          <p:nvPr>
            <p:ph idx="4294967295"/>
          </p:nvPr>
        </p:nvSpPr>
        <p:spPr>
          <a:xfrm>
            <a:off x="457200" y="823913"/>
            <a:ext cx="8229600" cy="3641725"/>
          </a:xfrm>
        </p:spPr>
        <p:txBody>
          <a:bodyPr/>
          <a:lstStyle/>
          <a:p>
            <a:r>
              <a:rPr lang="zh-CN" altLang="zh-CN" dirty="0"/>
              <a:t>数据库设计不同阶段形成的数据库各级模式</a:t>
            </a:r>
            <a:endParaRPr lang="zh-CN" altLang="zh-CN" dirty="0"/>
          </a:p>
        </p:txBody>
      </p:sp>
      <p:sp>
        <p:nvSpPr>
          <p:cNvPr id="22533" name="圆角矩形标注 7"/>
          <p:cNvSpPr>
            <a:spLocks noChangeArrowheads="1"/>
          </p:cNvSpPr>
          <p:nvPr/>
        </p:nvSpPr>
        <p:spPr bwMode="auto">
          <a:xfrm>
            <a:off x="457200" y="3532406"/>
            <a:ext cx="8507288" cy="1339850"/>
          </a:xfrm>
          <a:prstGeom prst="wedgeRoundRectCallout">
            <a:avLst>
              <a:gd name="adj1" fmla="val -514"/>
              <a:gd name="adj2" fmla="val -88403"/>
              <a:gd name="adj3" fmla="val 16667"/>
            </a:avLst>
          </a:prstGeom>
          <a:gradFill rotWithShape="1">
            <a:gsLst>
              <a:gs pos="0">
                <a:schemeClr val="folHlink"/>
              </a:gs>
              <a:gs pos="100000">
                <a:schemeClr val="folHlink">
                  <a:gamma/>
                  <a:tint val="47843"/>
                  <a:invGamma/>
                </a:schemeClr>
              </a:gs>
            </a:gsLst>
            <a:lin ang="5400000" scaled="1"/>
          </a:gradFill>
          <a:ln w="9525" cmpd="sng">
            <a:solidFill>
              <a:schemeClr val="tx1"/>
            </a:solidFill>
            <a:miter lim="800000"/>
          </a:ln>
          <a:effectLst>
            <a:outerShdw dist="20000" dir="5400000" algn="ctr" rotWithShape="0">
              <a:srgbClr val="000000">
                <a:alpha val="34999"/>
              </a:srgbClr>
            </a:outerShdw>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1" eaLnBrk="1" hangingPunct="1">
              <a:lnSpc>
                <a:spcPct val="90000"/>
              </a:lnSpc>
              <a:buFont typeface="Arial" panose="020B0604020202020204" pitchFamily="34" charset="0"/>
              <a:buNone/>
              <a:defRPr/>
            </a:pPr>
            <a:endParaRPr lang="en-US" altLang="zh-CN" sz="2000" b="1" dirty="0">
              <a:solidFill>
                <a:srgbClr val="000000"/>
              </a:solidFill>
            </a:endParaRPr>
          </a:p>
          <a:p>
            <a:pPr marL="0" lvl="1" eaLnBrk="1" hangingPunct="1">
              <a:buFont typeface="Arial" panose="020B0604020202020204" pitchFamily="34" charset="0"/>
              <a:buNone/>
              <a:defRPr/>
            </a:pPr>
            <a:r>
              <a:rPr lang="zh-CN" altLang="en-US" sz="1600" b="1" dirty="0">
                <a:solidFill>
                  <a:srgbClr val="000000"/>
                </a:solidFill>
              </a:rPr>
              <a:t>逻辑设计阶段：</a:t>
            </a:r>
            <a:endParaRPr lang="en-US" altLang="zh-CN" sz="1600" b="1" dirty="0">
              <a:solidFill>
                <a:srgbClr val="000000"/>
              </a:solidFill>
            </a:endParaRPr>
          </a:p>
          <a:p>
            <a:pPr eaLnBrk="1" hangingPunct="1">
              <a:buFont typeface="Arial" panose="020B0604020202020204" pitchFamily="34" charset="0"/>
              <a:buNone/>
              <a:defRPr/>
            </a:pPr>
            <a:r>
              <a:rPr lang="en-US" altLang="zh-CN" sz="1600" b="1" dirty="0">
                <a:solidFill>
                  <a:srgbClr val="000000"/>
                </a:solidFill>
              </a:rPr>
              <a:t>1. </a:t>
            </a:r>
            <a:r>
              <a:rPr lang="zh-CN" altLang="en-US" sz="1600" b="1" dirty="0">
                <a:solidFill>
                  <a:srgbClr val="000000"/>
                </a:solidFill>
              </a:rPr>
              <a:t>将</a:t>
            </a:r>
            <a:r>
              <a:rPr lang="en-US" altLang="zh-CN" sz="1600" b="1" dirty="0">
                <a:solidFill>
                  <a:srgbClr val="000000"/>
                </a:solidFill>
              </a:rPr>
              <a:t>E-R</a:t>
            </a:r>
            <a:r>
              <a:rPr lang="zh-CN" altLang="en-US" sz="1600" b="1" dirty="0">
                <a:solidFill>
                  <a:srgbClr val="000000"/>
                </a:solidFill>
              </a:rPr>
              <a:t>图转换成具体的数据库产品支持的数据模型，如关系模型，</a:t>
            </a:r>
            <a:endParaRPr lang="en-US" altLang="zh-CN" sz="1600" b="1" dirty="0">
              <a:solidFill>
                <a:srgbClr val="000000"/>
              </a:solidFill>
            </a:endParaRPr>
          </a:p>
          <a:p>
            <a:pPr eaLnBrk="1" hangingPunct="1">
              <a:buFont typeface="Arial" panose="020B0604020202020204" pitchFamily="34" charset="0"/>
              <a:buNone/>
              <a:defRPr/>
            </a:pPr>
            <a:r>
              <a:rPr lang="zh-CN" altLang="en-US" sz="1600" b="1" dirty="0">
                <a:solidFill>
                  <a:srgbClr val="000000"/>
                </a:solidFill>
              </a:rPr>
              <a:t>形成数据库</a:t>
            </a:r>
            <a:r>
              <a:rPr lang="zh-CN" altLang="en-US" sz="1600" b="1" dirty="0">
                <a:solidFill>
                  <a:srgbClr val="0066FF"/>
                </a:solidFill>
              </a:rPr>
              <a:t>逻辑模式</a:t>
            </a:r>
            <a:endParaRPr lang="zh-CN" altLang="en-US" sz="1600" b="1" dirty="0">
              <a:solidFill>
                <a:srgbClr val="0066FF"/>
              </a:solidFill>
            </a:endParaRPr>
          </a:p>
          <a:p>
            <a:pPr eaLnBrk="1" hangingPunct="1">
              <a:buFont typeface="Arial" panose="020B0604020202020204" pitchFamily="34" charset="0"/>
              <a:buNone/>
              <a:defRPr/>
            </a:pPr>
            <a:r>
              <a:rPr lang="en-US" altLang="zh-CN" sz="1600" b="1" dirty="0">
                <a:solidFill>
                  <a:srgbClr val="000000"/>
                </a:solidFill>
              </a:rPr>
              <a:t>2. </a:t>
            </a:r>
            <a:r>
              <a:rPr lang="zh-CN" altLang="en-US" sz="1600" b="1" dirty="0">
                <a:solidFill>
                  <a:srgbClr val="000000"/>
                </a:solidFill>
              </a:rPr>
              <a:t>然后根据用户处理的要求、安全性的考虑，在基本表基础上再建立</a:t>
            </a:r>
            <a:endParaRPr lang="en-US" altLang="zh-CN" sz="1600" b="1" dirty="0">
              <a:solidFill>
                <a:srgbClr val="000000"/>
              </a:solidFill>
            </a:endParaRPr>
          </a:p>
          <a:p>
            <a:pPr eaLnBrk="1" hangingPunct="1">
              <a:buFont typeface="Arial" panose="020B0604020202020204" pitchFamily="34" charset="0"/>
              <a:buNone/>
              <a:defRPr/>
            </a:pPr>
            <a:r>
              <a:rPr lang="zh-CN" altLang="en-US" sz="1600" b="1" dirty="0">
                <a:solidFill>
                  <a:srgbClr val="000000"/>
                </a:solidFill>
              </a:rPr>
              <a:t>必要的视图（</a:t>
            </a:r>
            <a:r>
              <a:rPr lang="en-US" altLang="zh-CN" sz="1600" b="1" dirty="0">
                <a:solidFill>
                  <a:srgbClr val="000000"/>
                </a:solidFill>
              </a:rPr>
              <a:t>View</a:t>
            </a:r>
            <a:r>
              <a:rPr lang="zh-CN" altLang="en-US" sz="1600" b="1" dirty="0">
                <a:solidFill>
                  <a:srgbClr val="000000"/>
                </a:solidFill>
              </a:rPr>
              <a:t>），形成数据的</a:t>
            </a:r>
            <a:r>
              <a:rPr lang="zh-CN" altLang="en-US" sz="1600" b="1" dirty="0">
                <a:solidFill>
                  <a:srgbClr val="0066FF"/>
                </a:solidFill>
              </a:rPr>
              <a:t>外模式</a:t>
            </a:r>
            <a:endParaRPr lang="zh-CN" altLang="en-US" sz="1600" b="1" dirty="0">
              <a:solidFill>
                <a:srgbClr val="0066FF"/>
              </a:solidFill>
            </a:endParaRPr>
          </a:p>
          <a:p>
            <a:pPr eaLnBrk="1" hangingPunct="1">
              <a:buFont typeface="Arial" panose="020B0604020202020204" pitchFamily="34" charset="0"/>
              <a:buNone/>
              <a:defRPr/>
            </a:pPr>
            <a:endParaRPr lang="zh-CN" altLang="en-US" b="1" dirty="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2533"/>
                                        </p:tgtEl>
                                        <p:attrNameLst>
                                          <p:attrName>style.visibility</p:attrName>
                                        </p:attrNameLst>
                                      </p:cBhvr>
                                      <p:to>
                                        <p:strVal val="visible"/>
                                      </p:to>
                                    </p:set>
                                    <p:animEffect transition="in" filter="fade">
                                      <p:cBhvr>
                                        <p:cTn id="7" dur="500"/>
                                        <p:tgtEl>
                                          <p:spTgt spid="22533"/>
                                        </p:tgtEl>
                                      </p:cBhvr>
                                    </p:animEffect>
                                    <p:anim calcmode="lin" valueType="num">
                                      <p:cBhvr>
                                        <p:cTn id="8" dur="500" fill="hold"/>
                                        <p:tgtEl>
                                          <p:spTgt spid="22533"/>
                                        </p:tgtEl>
                                        <p:attrNameLst>
                                          <p:attrName>ppt_x</p:attrName>
                                        </p:attrNameLst>
                                      </p:cBhvr>
                                      <p:tavLst>
                                        <p:tav tm="0">
                                          <p:val>
                                            <p:strVal val="#ppt_x"/>
                                          </p:val>
                                        </p:tav>
                                        <p:tav tm="100000">
                                          <p:val>
                                            <p:strVal val="#ppt_x"/>
                                          </p:val>
                                        </p:tav>
                                      </p:tavLst>
                                    </p:anim>
                                    <p:anim calcmode="lin" valueType="num">
                                      <p:cBhvr>
                                        <p:cTn id="9" dur="500" fill="hold"/>
                                        <p:tgtEl>
                                          <p:spTgt spid="225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7" name="Picture 6" descr="C:\Users\wamdm\Desktop\1.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63688" y="1804194"/>
            <a:ext cx="5390604" cy="251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8" name="Rectangle 2"/>
          <p:cNvSpPr>
            <a:spLocks noGrp="1" noChangeArrowheads="1"/>
          </p:cNvSpPr>
          <p:nvPr>
            <p:ph type="title" idx="4294967295"/>
          </p:nvPr>
        </p:nvSpPr>
        <p:spPr>
          <a:xfrm>
            <a:off x="457200" y="-25400"/>
            <a:ext cx="8229600" cy="849313"/>
          </a:xfrm>
        </p:spPr>
        <p:txBody>
          <a:bodyPr/>
          <a:lstStyle/>
          <a:p>
            <a:r>
              <a:rPr lang="zh-CN" altLang="en-US" sz="3600">
                <a:solidFill>
                  <a:schemeClr val="accent6"/>
                </a:solidFill>
              </a:rPr>
              <a:t>数据库设计过程中的各级模式（续）</a:t>
            </a:r>
            <a:endParaRPr lang="zh-CN" altLang="en-US" sz="3600">
              <a:solidFill>
                <a:schemeClr val="accent6"/>
              </a:solidFill>
            </a:endParaRPr>
          </a:p>
        </p:txBody>
      </p:sp>
      <p:sp>
        <p:nvSpPr>
          <p:cNvPr id="29699" name="Rectangle 3"/>
          <p:cNvSpPr>
            <a:spLocks noGrp="1" noChangeArrowheads="1"/>
          </p:cNvSpPr>
          <p:nvPr>
            <p:ph idx="4294967295"/>
          </p:nvPr>
        </p:nvSpPr>
        <p:spPr>
          <a:xfrm>
            <a:off x="457200" y="823913"/>
            <a:ext cx="8229600" cy="3641725"/>
          </a:xfrm>
        </p:spPr>
        <p:txBody>
          <a:bodyPr/>
          <a:lstStyle/>
          <a:p>
            <a:r>
              <a:rPr lang="zh-CN" altLang="zh-CN" dirty="0"/>
              <a:t>数据库设计不同阶段形成的数据库各级模式</a:t>
            </a:r>
            <a:endParaRPr lang="zh-CN" altLang="zh-CN" dirty="0"/>
          </a:p>
        </p:txBody>
      </p:sp>
      <p:sp>
        <p:nvSpPr>
          <p:cNvPr id="29700" name="圆角矩形标注 7"/>
          <p:cNvSpPr>
            <a:spLocks noChangeArrowheads="1"/>
          </p:cNvSpPr>
          <p:nvPr/>
        </p:nvSpPr>
        <p:spPr bwMode="auto">
          <a:xfrm>
            <a:off x="3286125" y="465138"/>
            <a:ext cx="5857875" cy="1195387"/>
          </a:xfrm>
          <a:prstGeom prst="wedgeRoundRectCallout">
            <a:avLst>
              <a:gd name="adj1" fmla="val 14251"/>
              <a:gd name="adj2" fmla="val 133578"/>
              <a:gd name="adj3" fmla="val 16667"/>
            </a:avLst>
          </a:prstGeom>
          <a:gradFill rotWithShape="1">
            <a:gsLst>
              <a:gs pos="0">
                <a:srgbClr val="ACACE1"/>
              </a:gs>
              <a:gs pos="35001">
                <a:srgbClr val="C5C5E9"/>
              </a:gs>
              <a:gs pos="100000">
                <a:srgbClr val="E9E9F7"/>
              </a:gs>
            </a:gsLst>
            <a:lin ang="5400000" scaled="1"/>
          </a:gradFill>
          <a:ln w="9525">
            <a:solidFill>
              <a:srgbClr val="292989"/>
            </a:solidFill>
            <a:miter lim="800000"/>
          </a:ln>
          <a:effectLst>
            <a:outerShdw dist="20000" dir="5400000" algn="ctr" rotWithShape="0">
              <a:srgbClr val="000000">
                <a:alpha val="34998"/>
              </a:srgbClr>
            </a:outerShdw>
          </a:effectLst>
        </p:spPr>
        <p:txBody>
          <a:bodyPr wrap="none" anchor="ct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247650">
              <a:spcBef>
                <a:spcPct val="20000"/>
              </a:spcBef>
              <a:buFont typeface="Arial" panose="020B0604020202020204" pitchFamily="34" charset="0"/>
              <a:buChar char="•"/>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SzTx/>
              <a:buFont typeface="Arial" panose="020B0604020202020204" pitchFamily="34" charset="0"/>
              <a:buNone/>
            </a:pPr>
            <a:r>
              <a:rPr lang="zh-CN" altLang="en-US" sz="1800" dirty="0">
                <a:solidFill>
                  <a:srgbClr val="000000"/>
                </a:solidFill>
              </a:rPr>
              <a:t>物理设计阶段：</a:t>
            </a:r>
            <a:endParaRPr lang="zh-CN" altLang="en-US" sz="1800" dirty="0">
              <a:solidFill>
                <a:srgbClr val="000000"/>
              </a:solidFill>
            </a:endParaRPr>
          </a:p>
          <a:p>
            <a:pPr lvl="2" eaLnBrk="1" hangingPunct="1">
              <a:lnSpc>
                <a:spcPct val="90000"/>
              </a:lnSpc>
              <a:spcBef>
                <a:spcPct val="0"/>
              </a:spcBef>
              <a:buFont typeface="Arial" panose="020B0604020202020204" pitchFamily="34" charset="0"/>
              <a:buNone/>
            </a:pPr>
            <a:r>
              <a:rPr lang="zh-CN" altLang="en-US" sz="1800" dirty="0">
                <a:solidFill>
                  <a:srgbClr val="000000"/>
                </a:solidFill>
              </a:rPr>
              <a:t>根据数据库管理系统特点和处理的需要，进行物理</a:t>
            </a:r>
            <a:endParaRPr lang="en-US" altLang="zh-CN" sz="1800" dirty="0">
              <a:solidFill>
                <a:srgbClr val="000000"/>
              </a:solidFill>
            </a:endParaRPr>
          </a:p>
          <a:p>
            <a:pPr lvl="2" eaLnBrk="1" hangingPunct="1">
              <a:lnSpc>
                <a:spcPct val="90000"/>
              </a:lnSpc>
              <a:spcBef>
                <a:spcPct val="0"/>
              </a:spcBef>
              <a:buFont typeface="Arial" panose="020B0604020202020204" pitchFamily="34" charset="0"/>
              <a:buNone/>
            </a:pPr>
            <a:r>
              <a:rPr lang="zh-CN" altLang="en-US" sz="1800" dirty="0">
                <a:solidFill>
                  <a:srgbClr val="000000"/>
                </a:solidFill>
              </a:rPr>
              <a:t>存储安排，建立索引，形成数据库</a:t>
            </a:r>
            <a:r>
              <a:rPr lang="zh-CN" altLang="en-US" sz="1800" dirty="0">
                <a:solidFill>
                  <a:srgbClr val="0066FF"/>
                </a:solidFill>
              </a:rPr>
              <a:t>内模式</a:t>
            </a:r>
            <a:endParaRPr lang="zh-CN" altLang="en-US" sz="1800" dirty="0">
              <a:solidFill>
                <a:srgbClr val="000000"/>
              </a:solidFill>
            </a:endParaRPr>
          </a:p>
        </p:txBody>
      </p:sp>
      <p:sp>
        <p:nvSpPr>
          <p:cNvPr id="29701" name="Text Box 5"/>
          <p:cNvSpPr txBox="1">
            <a:spLocks noChangeArrowheads="1"/>
          </p:cNvSpPr>
          <p:nvPr/>
        </p:nvSpPr>
        <p:spPr bwMode="auto">
          <a:xfrm>
            <a:off x="3108325" y="4370388"/>
            <a:ext cx="29690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zh-CN" altLang="en-US" sz="2000" dirty="0">
                <a:latin typeface="Times New Roman" panose="02020603050405020304" pitchFamily="18" charset="0"/>
              </a:rPr>
              <a:t>图</a:t>
            </a:r>
            <a:r>
              <a:rPr lang="en-US" altLang="zh-CN" sz="2000" dirty="0">
                <a:latin typeface="Times New Roman" panose="02020603050405020304" pitchFamily="18" charset="0"/>
              </a:rPr>
              <a:t>7.4</a:t>
            </a:r>
            <a:r>
              <a:rPr lang="zh-CN" altLang="en-US" sz="2000" dirty="0">
                <a:latin typeface="Times New Roman" panose="02020603050405020304" pitchFamily="18" charset="0"/>
              </a:rPr>
              <a:t> </a:t>
            </a:r>
            <a:r>
              <a:rPr lang="zh-CN" altLang="zh-CN" sz="2000" dirty="0">
                <a:latin typeface="Times New Roman" panose="02020603050405020304" pitchFamily="18" charset="0"/>
              </a:rPr>
              <a:t>数据库的各级模式</a:t>
            </a:r>
            <a:r>
              <a:rPr lang="zh-CN" altLang="zh-CN" sz="2400" dirty="0">
                <a:latin typeface="Times New Roman" panose="02020603050405020304" pitchFamily="18" charset="0"/>
              </a:rPr>
              <a:t> </a:t>
            </a:r>
            <a:endParaRPr lang="zh-CN" altLang="zh-CN" sz="2400" dirty="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9700"/>
                                        </p:tgtEl>
                                        <p:attrNameLst>
                                          <p:attrName>style.visibility</p:attrName>
                                        </p:attrNameLst>
                                      </p:cBhvr>
                                      <p:to>
                                        <p:strVal val="visible"/>
                                      </p:to>
                                    </p:set>
                                    <p:animEffect transition="in" filter="wipe(down)">
                                      <p:cBhvr>
                                        <p:cTn id="7" dur="500"/>
                                        <p:tgtEl>
                                          <p:spTgt spid="29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idx="4294967295"/>
          </p:nvPr>
        </p:nvSpPr>
        <p:spPr/>
        <p:txBody>
          <a:bodyPr/>
          <a:lstStyle/>
          <a:p>
            <a:r>
              <a:rPr lang="zh-CN" altLang="en-US" dirty="0">
                <a:solidFill>
                  <a:schemeClr val="accent6"/>
                </a:solidFill>
              </a:rPr>
              <a:t>第</a:t>
            </a:r>
            <a:r>
              <a:rPr lang="en-US" altLang="zh-CN" dirty="0">
                <a:solidFill>
                  <a:schemeClr val="accent6"/>
                </a:solidFill>
              </a:rPr>
              <a:t>7</a:t>
            </a:r>
            <a:r>
              <a:rPr lang="zh-CN" altLang="en-US" dirty="0">
                <a:solidFill>
                  <a:schemeClr val="accent6"/>
                </a:solidFill>
              </a:rPr>
              <a:t>章</a:t>
            </a:r>
            <a:r>
              <a:rPr lang="zh-CN" altLang="zh-CN" dirty="0">
                <a:solidFill>
                  <a:schemeClr val="accent6"/>
                </a:solidFill>
              </a:rPr>
              <a:t>  数据库设计</a:t>
            </a:r>
            <a:endParaRPr lang="zh-CN" altLang="zh-CN" dirty="0">
              <a:solidFill>
                <a:schemeClr val="accent6"/>
              </a:solidFill>
            </a:endParaRPr>
          </a:p>
        </p:txBody>
      </p:sp>
      <p:sp>
        <p:nvSpPr>
          <p:cNvPr id="30722" name="Rectangle 3"/>
          <p:cNvSpPr>
            <a:spLocks noGrp="1" noChangeArrowheads="1"/>
          </p:cNvSpPr>
          <p:nvPr>
            <p:ph idx="4294967295"/>
          </p:nvPr>
        </p:nvSpPr>
        <p:spPr>
          <a:xfrm>
            <a:off x="1043607" y="809625"/>
            <a:ext cx="7906717" cy="3641725"/>
          </a:xfrm>
        </p:spPr>
        <p:txBody>
          <a:bodyPr/>
          <a:lstStyle/>
          <a:p>
            <a:pPr marL="0" indent="0">
              <a:lnSpc>
                <a:spcPct val="120000"/>
              </a:lnSpc>
              <a:spcBef>
                <a:spcPts val="0"/>
              </a:spcBef>
              <a:buFont typeface="Wingdings" panose="05000000000000000000" pitchFamily="2" charset="2"/>
              <a:buNone/>
            </a:pPr>
            <a:r>
              <a:rPr lang="en-US" altLang="zh-CN" dirty="0"/>
              <a:t>7.1  </a:t>
            </a:r>
            <a:r>
              <a:rPr lang="zh-CN" altLang="en-US" dirty="0"/>
              <a:t>数据库设计概述</a:t>
            </a:r>
            <a:endParaRPr lang="zh-CN" altLang="en-US" dirty="0"/>
          </a:p>
          <a:p>
            <a:pPr marL="0" indent="0">
              <a:lnSpc>
                <a:spcPct val="120000"/>
              </a:lnSpc>
              <a:spcBef>
                <a:spcPts val="0"/>
              </a:spcBef>
              <a:buFont typeface="Wingdings" panose="05000000000000000000" pitchFamily="2" charset="2"/>
              <a:buNone/>
            </a:pPr>
            <a:r>
              <a:rPr lang="en-US" altLang="zh-CN" dirty="0">
                <a:solidFill>
                  <a:srgbClr val="0066FF"/>
                </a:solidFill>
              </a:rPr>
              <a:t>7.2  </a:t>
            </a:r>
            <a:r>
              <a:rPr lang="zh-CN" altLang="en-US" dirty="0">
                <a:solidFill>
                  <a:srgbClr val="0066FF"/>
                </a:solidFill>
              </a:rPr>
              <a:t>需求分析</a:t>
            </a:r>
            <a:endParaRPr lang="zh-CN" altLang="en-US" dirty="0">
              <a:solidFill>
                <a:srgbClr val="0066FF"/>
              </a:solidFill>
            </a:endParaRPr>
          </a:p>
          <a:p>
            <a:pPr marL="0" indent="0">
              <a:lnSpc>
                <a:spcPct val="120000"/>
              </a:lnSpc>
              <a:spcBef>
                <a:spcPts val="0"/>
              </a:spcBef>
              <a:buFont typeface="Wingdings" panose="05000000000000000000" pitchFamily="2" charset="2"/>
              <a:buNone/>
            </a:pPr>
            <a:r>
              <a:rPr lang="en-US" altLang="zh-CN" dirty="0"/>
              <a:t>7.3  </a:t>
            </a:r>
            <a:r>
              <a:rPr lang="zh-CN" altLang="en-US" dirty="0"/>
              <a:t>概念结构设计</a:t>
            </a:r>
            <a:endParaRPr lang="zh-CN" altLang="en-US" dirty="0"/>
          </a:p>
          <a:p>
            <a:pPr marL="0" indent="0">
              <a:lnSpc>
                <a:spcPct val="120000"/>
              </a:lnSpc>
              <a:spcBef>
                <a:spcPts val="0"/>
              </a:spcBef>
              <a:buFont typeface="Wingdings" panose="05000000000000000000" pitchFamily="2" charset="2"/>
              <a:buNone/>
            </a:pPr>
            <a:r>
              <a:rPr lang="en-US" altLang="zh-CN" dirty="0"/>
              <a:t>7.4  </a:t>
            </a:r>
            <a:r>
              <a:rPr lang="zh-CN" altLang="en-US" dirty="0"/>
              <a:t>逻辑结构设计</a:t>
            </a:r>
            <a:endParaRPr lang="zh-CN" altLang="en-US" dirty="0"/>
          </a:p>
          <a:p>
            <a:pPr marL="0" indent="0">
              <a:lnSpc>
                <a:spcPct val="120000"/>
              </a:lnSpc>
              <a:spcBef>
                <a:spcPts val="0"/>
              </a:spcBef>
              <a:buFont typeface="Wingdings" panose="05000000000000000000" pitchFamily="2" charset="2"/>
              <a:buNone/>
            </a:pPr>
            <a:r>
              <a:rPr lang="en-US" altLang="zh-CN" dirty="0"/>
              <a:t>7.5  </a:t>
            </a:r>
            <a:r>
              <a:rPr lang="zh-CN" altLang="en-US" dirty="0"/>
              <a:t>物理结构设计</a:t>
            </a:r>
            <a:endParaRPr lang="zh-CN" altLang="en-US" dirty="0"/>
          </a:p>
          <a:p>
            <a:pPr marL="0" indent="0">
              <a:lnSpc>
                <a:spcPct val="120000"/>
              </a:lnSpc>
              <a:spcBef>
                <a:spcPts val="0"/>
              </a:spcBef>
              <a:buFont typeface="Wingdings" panose="05000000000000000000" pitchFamily="2" charset="2"/>
              <a:buNone/>
            </a:pPr>
            <a:r>
              <a:rPr lang="en-US" altLang="zh-CN" dirty="0"/>
              <a:t>7.6  </a:t>
            </a:r>
            <a:r>
              <a:rPr lang="zh-CN" altLang="en-US" dirty="0"/>
              <a:t>数据库的实施和维护</a:t>
            </a:r>
            <a:endParaRPr lang="zh-CN" altLang="en-US" dirty="0"/>
          </a:p>
          <a:p>
            <a:pPr marL="0" indent="0">
              <a:lnSpc>
                <a:spcPct val="120000"/>
              </a:lnSpc>
              <a:spcBef>
                <a:spcPts val="0"/>
              </a:spcBef>
              <a:buFont typeface="Wingdings" panose="05000000000000000000" pitchFamily="2" charset="2"/>
              <a:buNone/>
            </a:pPr>
            <a:r>
              <a:rPr lang="zh-CN" altLang="en-US" dirty="0"/>
              <a:t>本章小结</a:t>
            </a:r>
            <a:endParaRPr lang="zh-CN" altLang="en-US"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idx="4294967295"/>
          </p:nvPr>
        </p:nvSpPr>
        <p:spPr/>
        <p:txBody>
          <a:bodyPr/>
          <a:lstStyle/>
          <a:p>
            <a:r>
              <a:rPr lang="en-US" altLang="zh-CN" sz="3600">
                <a:solidFill>
                  <a:schemeClr val="accent6"/>
                </a:solidFill>
              </a:rPr>
              <a:t>7.2  </a:t>
            </a:r>
            <a:r>
              <a:rPr lang="zh-CN" altLang="en-US" sz="3600">
                <a:solidFill>
                  <a:schemeClr val="accent6"/>
                </a:solidFill>
              </a:rPr>
              <a:t>需求分析</a:t>
            </a:r>
            <a:endParaRPr lang="zh-CN" altLang="en-US" sz="3600">
              <a:solidFill>
                <a:schemeClr val="accent6"/>
              </a:solidFill>
            </a:endParaRPr>
          </a:p>
        </p:txBody>
      </p:sp>
      <p:sp>
        <p:nvSpPr>
          <p:cNvPr id="31746" name="Rectangle 3"/>
          <p:cNvSpPr>
            <a:spLocks noGrp="1" noChangeArrowheads="1"/>
          </p:cNvSpPr>
          <p:nvPr>
            <p:ph idx="4294967295"/>
          </p:nvPr>
        </p:nvSpPr>
        <p:spPr>
          <a:xfrm>
            <a:off x="1043607" y="809625"/>
            <a:ext cx="7906717" cy="3641725"/>
          </a:xfrm>
        </p:spPr>
        <p:txBody>
          <a:bodyPr/>
          <a:lstStyle/>
          <a:p>
            <a:pPr marL="0" indent="0">
              <a:lnSpc>
                <a:spcPct val="150000"/>
              </a:lnSpc>
              <a:buFont typeface="Wingdings" panose="05000000000000000000" pitchFamily="2" charset="2"/>
              <a:buNone/>
            </a:pPr>
            <a:r>
              <a:rPr lang="en-US" altLang="zh-CN" dirty="0">
                <a:solidFill>
                  <a:srgbClr val="00B050"/>
                </a:solidFill>
              </a:rPr>
              <a:t>7.2.1  </a:t>
            </a:r>
            <a:r>
              <a:rPr lang="zh-CN" altLang="en-US" dirty="0">
                <a:solidFill>
                  <a:srgbClr val="00B050"/>
                </a:solidFill>
              </a:rPr>
              <a:t>需求分析的任务</a:t>
            </a:r>
            <a:endParaRPr lang="zh-CN" altLang="en-US" dirty="0">
              <a:solidFill>
                <a:srgbClr val="00B050"/>
              </a:solidFill>
            </a:endParaRPr>
          </a:p>
          <a:p>
            <a:pPr marL="0" indent="0">
              <a:lnSpc>
                <a:spcPct val="150000"/>
              </a:lnSpc>
              <a:buFont typeface="Wingdings" panose="05000000000000000000" pitchFamily="2" charset="2"/>
              <a:buNone/>
            </a:pPr>
            <a:r>
              <a:rPr lang="en-US" altLang="zh-CN" dirty="0"/>
              <a:t>7.2.2  </a:t>
            </a:r>
            <a:r>
              <a:rPr lang="zh-CN" altLang="en-US" dirty="0"/>
              <a:t>需求分析的方法</a:t>
            </a:r>
            <a:endParaRPr lang="zh-CN" altLang="en-US" dirty="0"/>
          </a:p>
          <a:p>
            <a:pPr marL="0" indent="0">
              <a:lnSpc>
                <a:spcPct val="150000"/>
              </a:lnSpc>
              <a:buFont typeface="Wingdings" panose="05000000000000000000" pitchFamily="2" charset="2"/>
              <a:buNone/>
            </a:pPr>
            <a:r>
              <a:rPr lang="en-US" altLang="zh-CN" dirty="0"/>
              <a:t>7.2.3  </a:t>
            </a:r>
            <a:r>
              <a:rPr lang="zh-CN" altLang="en-US" dirty="0"/>
              <a:t>数据字典</a:t>
            </a:r>
            <a:endParaRPr lang="zh-CN" altLang="en-US"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idx="4294967295"/>
          </p:nvPr>
        </p:nvSpPr>
        <p:spPr/>
        <p:txBody>
          <a:bodyPr/>
          <a:lstStyle/>
          <a:p>
            <a:r>
              <a:rPr lang="zh-CN" altLang="zh-CN" sz="3600">
                <a:solidFill>
                  <a:schemeClr val="accent6"/>
                </a:solidFill>
              </a:rPr>
              <a:t>需求分析</a:t>
            </a:r>
            <a:r>
              <a:rPr lang="zh-CN" altLang="en-US" sz="3600">
                <a:solidFill>
                  <a:schemeClr val="accent6"/>
                </a:solidFill>
              </a:rPr>
              <a:t>（续）</a:t>
            </a:r>
            <a:endParaRPr lang="zh-CN" altLang="en-US" sz="3600">
              <a:solidFill>
                <a:schemeClr val="accent6"/>
              </a:solidFill>
            </a:endParaRPr>
          </a:p>
        </p:txBody>
      </p:sp>
      <p:sp>
        <p:nvSpPr>
          <p:cNvPr id="32770" name="Rectangle 3"/>
          <p:cNvSpPr>
            <a:spLocks noGrp="1" noChangeArrowheads="1"/>
          </p:cNvSpPr>
          <p:nvPr>
            <p:ph idx="4294967295"/>
          </p:nvPr>
        </p:nvSpPr>
        <p:spPr/>
        <p:txBody>
          <a:bodyPr/>
          <a:lstStyle/>
          <a:p>
            <a:pPr>
              <a:lnSpc>
                <a:spcPct val="150000"/>
              </a:lnSpc>
            </a:pPr>
            <a:r>
              <a:rPr lang="zh-CN" altLang="en-US"/>
              <a:t>需求分析就是分析用户的要求</a:t>
            </a:r>
            <a:endParaRPr lang="zh-CN" altLang="en-US"/>
          </a:p>
          <a:p>
            <a:pPr lvl="1">
              <a:lnSpc>
                <a:spcPct val="120000"/>
              </a:lnSpc>
            </a:pPr>
            <a:r>
              <a:rPr lang="zh-CN" altLang="en-US"/>
              <a:t>是设计数据库的起点</a:t>
            </a:r>
            <a:endParaRPr lang="zh-CN" altLang="en-US"/>
          </a:p>
          <a:p>
            <a:pPr lvl="1">
              <a:lnSpc>
                <a:spcPct val="120000"/>
              </a:lnSpc>
            </a:pPr>
            <a:r>
              <a:rPr lang="zh-CN" altLang="en-US"/>
              <a:t>结果是否准确地反映了用户的实际要求，将直接影响到后面各个阶段的设计，并影响到设计结果是否合理和实用</a:t>
            </a:r>
            <a:endParaRPr lang="zh-CN" alt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p:cNvSpPr>
            <a:spLocks noGrp="1" noChangeArrowheads="1"/>
          </p:cNvSpPr>
          <p:nvPr>
            <p:ph type="title" idx="4294967295"/>
          </p:nvPr>
        </p:nvSpPr>
        <p:spPr/>
        <p:txBody>
          <a:bodyPr/>
          <a:lstStyle/>
          <a:p>
            <a:r>
              <a:rPr lang="en-US" altLang="zh-CN" sz="3600">
                <a:solidFill>
                  <a:schemeClr val="accent6"/>
                </a:solidFill>
              </a:rPr>
              <a:t>7.1  </a:t>
            </a:r>
            <a:r>
              <a:rPr lang="zh-CN" altLang="zh-CN" sz="3600">
                <a:solidFill>
                  <a:schemeClr val="accent6"/>
                </a:solidFill>
              </a:rPr>
              <a:t>数据库设计概述</a:t>
            </a:r>
            <a:endParaRPr lang="zh-CN" altLang="zh-CN" sz="3600">
              <a:solidFill>
                <a:schemeClr val="accent6"/>
              </a:solidFill>
            </a:endParaRPr>
          </a:p>
        </p:txBody>
      </p:sp>
      <p:sp>
        <p:nvSpPr>
          <p:cNvPr id="5122" name="Rectangle 3"/>
          <p:cNvSpPr>
            <a:spLocks noGrp="1" noChangeArrowheads="1"/>
          </p:cNvSpPr>
          <p:nvPr>
            <p:ph idx="4294967295"/>
          </p:nvPr>
        </p:nvSpPr>
        <p:spPr>
          <a:xfrm>
            <a:off x="179512" y="849142"/>
            <a:ext cx="8363272" cy="3836069"/>
          </a:xfrm>
        </p:spPr>
        <p:txBody>
          <a:bodyPr/>
          <a:lstStyle/>
          <a:p>
            <a:pPr>
              <a:lnSpc>
                <a:spcPct val="110000"/>
              </a:lnSpc>
            </a:pPr>
            <a:r>
              <a:rPr lang="en-US" altLang="zh-CN" sz="2600" dirty="0"/>
              <a:t> </a:t>
            </a:r>
            <a:r>
              <a:rPr lang="zh-CN" altLang="en-US" sz="2600" dirty="0"/>
              <a:t>数据库设计</a:t>
            </a:r>
            <a:endParaRPr lang="zh-CN" altLang="en-US" sz="2600" dirty="0"/>
          </a:p>
          <a:p>
            <a:pPr lvl="1">
              <a:lnSpc>
                <a:spcPct val="110000"/>
              </a:lnSpc>
            </a:pPr>
            <a:r>
              <a:rPr lang="zh-CN" altLang="en-US" sz="2200" dirty="0"/>
              <a:t>数据库设计是指对于一个给定的应用环境，构造（设计）优化的数据库</a:t>
            </a:r>
            <a:r>
              <a:rPr lang="zh-CN" altLang="en-US" sz="2200" dirty="0">
                <a:solidFill>
                  <a:srgbClr val="FF00FF"/>
                </a:solidFill>
              </a:rPr>
              <a:t>逻辑模式</a:t>
            </a:r>
            <a:r>
              <a:rPr lang="zh-CN" altLang="en-US" sz="2200" dirty="0"/>
              <a:t>和</a:t>
            </a:r>
            <a:r>
              <a:rPr lang="zh-CN" altLang="en-US" sz="2200" dirty="0">
                <a:solidFill>
                  <a:srgbClr val="FF00FF"/>
                </a:solidFill>
              </a:rPr>
              <a:t>物理结构</a:t>
            </a:r>
            <a:r>
              <a:rPr lang="zh-CN" altLang="en-US" sz="2200" dirty="0"/>
              <a:t>，</a:t>
            </a:r>
            <a:r>
              <a:rPr lang="zh-CN" altLang="en-US" sz="2200" dirty="0">
                <a:solidFill>
                  <a:srgbClr val="FF00FF"/>
                </a:solidFill>
              </a:rPr>
              <a:t>并据此建立数据库及其应用系统</a:t>
            </a:r>
            <a:r>
              <a:rPr lang="zh-CN" altLang="en-US" sz="2200" dirty="0"/>
              <a:t>，使之能够有效地存储和管理数据，满足各种用户的应用需求，包括信息管理要求和数据操作要求。</a:t>
            </a:r>
            <a:endParaRPr lang="zh-CN" altLang="en-US" sz="2200" dirty="0"/>
          </a:p>
          <a:p>
            <a:pPr lvl="1">
              <a:lnSpc>
                <a:spcPct val="110000"/>
              </a:lnSpc>
            </a:pPr>
            <a:r>
              <a:rPr lang="zh-CN" altLang="en-US" sz="2200" dirty="0"/>
              <a:t>信息管理要求：在数据库中应该存储和管理哪些数据对象。</a:t>
            </a:r>
            <a:endParaRPr lang="zh-CN" altLang="en-US" sz="2200" dirty="0"/>
          </a:p>
          <a:p>
            <a:pPr lvl="1">
              <a:lnSpc>
                <a:spcPct val="110000"/>
              </a:lnSpc>
            </a:pPr>
            <a:r>
              <a:rPr lang="zh-CN" altLang="en-US" sz="2200" dirty="0"/>
              <a:t>数据操作要求：对数据对象需要进行哪些操作，如查询、增加、删除、修改、统计和分析等操作。 </a:t>
            </a:r>
            <a:endParaRPr lang="zh-CN" altLang="en-US" sz="2200"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idx="4294967295"/>
          </p:nvPr>
        </p:nvSpPr>
        <p:spPr/>
        <p:txBody>
          <a:bodyPr/>
          <a:lstStyle/>
          <a:p>
            <a:r>
              <a:rPr lang="en-US" altLang="zh-CN" sz="3600">
                <a:solidFill>
                  <a:schemeClr val="accent6"/>
                </a:solidFill>
              </a:rPr>
              <a:t>7.2.1 </a:t>
            </a:r>
            <a:r>
              <a:rPr lang="zh-CN" altLang="zh-CN" sz="3600">
                <a:solidFill>
                  <a:schemeClr val="accent6"/>
                </a:solidFill>
              </a:rPr>
              <a:t>需求分析的任务</a:t>
            </a:r>
            <a:endParaRPr lang="zh-CN" altLang="zh-CN" sz="3600">
              <a:solidFill>
                <a:schemeClr val="accent6"/>
              </a:solidFill>
            </a:endParaRPr>
          </a:p>
        </p:txBody>
      </p:sp>
      <p:sp>
        <p:nvSpPr>
          <p:cNvPr id="33794" name="Rectangle 3"/>
          <p:cNvSpPr>
            <a:spLocks noGrp="1" noChangeArrowheads="1"/>
          </p:cNvSpPr>
          <p:nvPr>
            <p:ph idx="4294967295"/>
          </p:nvPr>
        </p:nvSpPr>
        <p:spPr>
          <a:xfrm>
            <a:off x="323528" y="842963"/>
            <a:ext cx="8820472" cy="3641725"/>
          </a:xfrm>
        </p:spPr>
        <p:txBody>
          <a:bodyPr/>
          <a:lstStyle/>
          <a:p>
            <a:pPr>
              <a:lnSpc>
                <a:spcPct val="120000"/>
              </a:lnSpc>
            </a:pPr>
            <a:r>
              <a:rPr lang="zh-CN" altLang="zh-CN" sz="2600" dirty="0"/>
              <a:t>详细调查现实世界要处理的对象（组织、部门、企业等）</a:t>
            </a:r>
            <a:endParaRPr lang="zh-CN" altLang="zh-CN" sz="2600" dirty="0"/>
          </a:p>
          <a:p>
            <a:pPr>
              <a:lnSpc>
                <a:spcPct val="120000"/>
              </a:lnSpc>
            </a:pPr>
            <a:r>
              <a:rPr lang="zh-CN" altLang="zh-CN" sz="2600" dirty="0"/>
              <a:t>充分了解原系统（手工系统或计算机系统）工作概况</a:t>
            </a:r>
            <a:endParaRPr lang="zh-CN" altLang="zh-CN" sz="2600" dirty="0"/>
          </a:p>
          <a:p>
            <a:pPr>
              <a:lnSpc>
                <a:spcPct val="120000"/>
              </a:lnSpc>
            </a:pPr>
            <a:r>
              <a:rPr lang="zh-CN" altLang="zh-CN" sz="2600" dirty="0"/>
              <a:t>明确用户的各种需求</a:t>
            </a:r>
            <a:endParaRPr lang="zh-CN" altLang="zh-CN" sz="2600" dirty="0"/>
          </a:p>
          <a:p>
            <a:pPr>
              <a:lnSpc>
                <a:spcPct val="120000"/>
              </a:lnSpc>
            </a:pPr>
            <a:r>
              <a:rPr lang="zh-CN" altLang="zh-CN" sz="2600" dirty="0"/>
              <a:t>在此基础上确定新系统的功能</a:t>
            </a:r>
            <a:endParaRPr lang="zh-CN" altLang="zh-CN" sz="2600" dirty="0"/>
          </a:p>
          <a:p>
            <a:pPr>
              <a:lnSpc>
                <a:spcPct val="120000"/>
              </a:lnSpc>
            </a:pPr>
            <a:r>
              <a:rPr lang="zh-CN" altLang="zh-CN" sz="2600" dirty="0"/>
              <a:t>新系统必须充分考虑今后可能的扩充和改变</a:t>
            </a:r>
            <a:endParaRPr lang="zh-CN" altLang="zh-CN" sz="2600" dirty="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idx="4294967295"/>
          </p:nvPr>
        </p:nvSpPr>
        <p:spPr>
          <a:xfrm>
            <a:off x="457200" y="-26988"/>
            <a:ext cx="8229600" cy="708026"/>
          </a:xfrm>
        </p:spPr>
        <p:txBody>
          <a:bodyPr/>
          <a:lstStyle/>
          <a:p>
            <a:r>
              <a:rPr lang="zh-CN" altLang="zh-CN" sz="3600">
                <a:solidFill>
                  <a:schemeClr val="accent6"/>
                </a:solidFill>
              </a:rPr>
              <a:t>需求分析的任务</a:t>
            </a:r>
            <a:r>
              <a:rPr lang="zh-CN" altLang="en-US" sz="3600">
                <a:solidFill>
                  <a:schemeClr val="accent6"/>
                </a:solidFill>
              </a:rPr>
              <a:t>（续）</a:t>
            </a:r>
            <a:endParaRPr lang="zh-CN" altLang="en-US" sz="3600">
              <a:solidFill>
                <a:schemeClr val="accent6"/>
              </a:solidFill>
            </a:endParaRPr>
          </a:p>
        </p:txBody>
      </p:sp>
      <p:sp>
        <p:nvSpPr>
          <p:cNvPr id="34818" name="Rectangle 3"/>
          <p:cNvSpPr>
            <a:spLocks noGrp="1" noChangeArrowheads="1"/>
          </p:cNvSpPr>
          <p:nvPr>
            <p:ph idx="4294967295"/>
          </p:nvPr>
        </p:nvSpPr>
        <p:spPr>
          <a:xfrm>
            <a:off x="174340" y="771550"/>
            <a:ext cx="8795320" cy="3983260"/>
          </a:xfrm>
        </p:spPr>
        <p:txBody>
          <a:bodyPr/>
          <a:lstStyle/>
          <a:p>
            <a:r>
              <a:rPr lang="zh-CN" altLang="en-US" sz="2600" dirty="0"/>
              <a:t>调查的重点是“数据”和“处理”，获得用户对数据库的要求</a:t>
            </a:r>
            <a:endParaRPr lang="zh-CN" altLang="en-US" sz="2600" dirty="0"/>
          </a:p>
          <a:p>
            <a:pPr lvl="1">
              <a:buFont typeface="Wingdings" panose="05000000000000000000" pitchFamily="2" charset="2"/>
              <a:buNone/>
            </a:pPr>
            <a:r>
              <a:rPr lang="zh-CN" altLang="en-US" sz="2200" dirty="0"/>
              <a:t>（</a:t>
            </a:r>
            <a:r>
              <a:rPr lang="en-US" altLang="zh-CN" sz="2200" dirty="0"/>
              <a:t>1</a:t>
            </a:r>
            <a:r>
              <a:rPr lang="zh-CN" altLang="en-US" sz="2200" dirty="0"/>
              <a:t>）信息要求</a:t>
            </a:r>
            <a:endParaRPr lang="zh-CN" altLang="en-US" sz="2200" dirty="0"/>
          </a:p>
          <a:p>
            <a:pPr lvl="2">
              <a:buSzPct val="87000"/>
              <a:buFont typeface="Wingdings" panose="05000000000000000000" pitchFamily="2" charset="2"/>
              <a:buChar char="l"/>
            </a:pPr>
            <a:r>
              <a:rPr lang="zh-CN" altLang="en-US" dirty="0"/>
              <a:t>用户需要从数据库中获得信息的内容与性质</a:t>
            </a:r>
            <a:endParaRPr lang="zh-CN" altLang="en-US" dirty="0"/>
          </a:p>
          <a:p>
            <a:pPr lvl="2">
              <a:buSzPct val="87000"/>
              <a:buFont typeface="Wingdings" panose="05000000000000000000" pitchFamily="2" charset="2"/>
              <a:buChar char="l"/>
            </a:pPr>
            <a:r>
              <a:rPr lang="zh-CN" altLang="en-US" dirty="0"/>
              <a:t>由信息要求可以导出数据要求，即在数据库中需要存储哪些数据</a:t>
            </a:r>
            <a:endParaRPr lang="zh-CN" altLang="en-US" dirty="0"/>
          </a:p>
          <a:p>
            <a:pPr lvl="1">
              <a:buFont typeface="Wingdings" panose="05000000000000000000" pitchFamily="2" charset="2"/>
              <a:buNone/>
            </a:pPr>
            <a:r>
              <a:rPr lang="zh-CN" altLang="en-US" sz="2200" dirty="0"/>
              <a:t>（</a:t>
            </a:r>
            <a:r>
              <a:rPr lang="en-US" altLang="zh-CN" sz="2200" dirty="0"/>
              <a:t>2</a:t>
            </a:r>
            <a:r>
              <a:rPr lang="zh-CN" altLang="en-US" sz="2200" dirty="0"/>
              <a:t>）处理要求</a:t>
            </a:r>
            <a:endParaRPr lang="zh-CN" altLang="en-US" sz="2200" dirty="0"/>
          </a:p>
          <a:p>
            <a:pPr lvl="2">
              <a:buSzPct val="87000"/>
              <a:buFont typeface="Wingdings" panose="05000000000000000000" pitchFamily="2" charset="2"/>
              <a:buChar char="l"/>
            </a:pPr>
            <a:r>
              <a:rPr lang="zh-CN" altLang="en-US" dirty="0"/>
              <a:t>用户要完成的处理功能</a:t>
            </a:r>
            <a:endParaRPr lang="zh-CN" altLang="en-US" dirty="0"/>
          </a:p>
          <a:p>
            <a:pPr lvl="2">
              <a:buSzPct val="87000"/>
              <a:buFont typeface="Wingdings" panose="05000000000000000000" pitchFamily="2" charset="2"/>
              <a:buChar char="l"/>
            </a:pPr>
            <a:r>
              <a:rPr lang="zh-CN" altLang="en-US" dirty="0"/>
              <a:t>对处理性能的要求</a:t>
            </a:r>
            <a:endParaRPr lang="zh-CN" altLang="en-US" dirty="0"/>
          </a:p>
          <a:p>
            <a:pPr lvl="1">
              <a:buFont typeface="Wingdings" panose="05000000000000000000" pitchFamily="2" charset="2"/>
              <a:buNone/>
            </a:pPr>
            <a:r>
              <a:rPr lang="zh-CN" altLang="en-US" sz="2200" dirty="0"/>
              <a:t>（</a:t>
            </a:r>
            <a:r>
              <a:rPr lang="en-US" altLang="zh-CN" sz="2200" dirty="0"/>
              <a:t>3</a:t>
            </a:r>
            <a:r>
              <a:rPr lang="zh-CN" altLang="en-US" sz="2200" dirty="0"/>
              <a:t>）安全性与完整性要求</a:t>
            </a:r>
            <a:endParaRPr lang="zh-CN" altLang="en-US" sz="2200" dirty="0"/>
          </a:p>
          <a:p>
            <a:pPr lvl="1">
              <a:lnSpc>
                <a:spcPct val="70000"/>
              </a:lnSpc>
            </a:pPr>
            <a:endParaRPr lang="en-US" altLang="zh-CN" sz="2200" dirty="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idx="4294967295"/>
          </p:nvPr>
        </p:nvSpPr>
        <p:spPr>
          <a:xfrm>
            <a:off x="457200" y="-26988"/>
            <a:ext cx="8229600" cy="708026"/>
          </a:xfrm>
        </p:spPr>
        <p:txBody>
          <a:bodyPr/>
          <a:lstStyle/>
          <a:p>
            <a:r>
              <a:rPr lang="zh-CN" altLang="zh-CN" sz="3600">
                <a:solidFill>
                  <a:schemeClr val="accent6"/>
                </a:solidFill>
              </a:rPr>
              <a:t>需求分析的任务</a:t>
            </a:r>
            <a:r>
              <a:rPr lang="zh-CN" altLang="en-US" sz="3600">
                <a:solidFill>
                  <a:schemeClr val="accent6"/>
                </a:solidFill>
              </a:rPr>
              <a:t>（续）</a:t>
            </a:r>
            <a:endParaRPr lang="zh-CN" altLang="en-US" sz="3600">
              <a:solidFill>
                <a:schemeClr val="accent6"/>
              </a:solidFill>
            </a:endParaRPr>
          </a:p>
        </p:txBody>
      </p:sp>
      <p:sp>
        <p:nvSpPr>
          <p:cNvPr id="35842" name="Rectangle 3"/>
          <p:cNvSpPr>
            <a:spLocks noGrp="1" noChangeArrowheads="1"/>
          </p:cNvSpPr>
          <p:nvPr>
            <p:ph idx="4294967295"/>
          </p:nvPr>
        </p:nvSpPr>
        <p:spPr>
          <a:xfrm>
            <a:off x="457200" y="788988"/>
            <a:ext cx="8229600" cy="3641725"/>
          </a:xfrm>
        </p:spPr>
        <p:txBody>
          <a:bodyPr/>
          <a:lstStyle/>
          <a:p>
            <a:pPr>
              <a:lnSpc>
                <a:spcPct val="130000"/>
              </a:lnSpc>
            </a:pPr>
            <a:r>
              <a:rPr lang="zh-CN" altLang="en-US" sz="2600" dirty="0"/>
              <a:t>确定用户最终需求的难点</a:t>
            </a:r>
            <a:endParaRPr lang="zh-CN" altLang="en-US" sz="2600" dirty="0"/>
          </a:p>
          <a:p>
            <a:pPr lvl="1"/>
            <a:r>
              <a:rPr lang="zh-CN" altLang="en-US" sz="2200" dirty="0"/>
              <a:t>用户缺少计算机知识，不能准确地表达自己的需求，他们所提出的需求往往不断地变化。</a:t>
            </a:r>
            <a:endParaRPr lang="zh-CN" altLang="en-US" sz="2200" dirty="0"/>
          </a:p>
          <a:p>
            <a:pPr lvl="1"/>
            <a:r>
              <a:rPr lang="zh-CN" altLang="en-US" sz="2200" dirty="0"/>
              <a:t>设计人员缺少用户的专业知识，不易理解用户真正需求，甚至误解用户需求</a:t>
            </a:r>
            <a:endParaRPr lang="zh-CN" altLang="en-US" sz="2200" dirty="0"/>
          </a:p>
          <a:p>
            <a:pPr>
              <a:lnSpc>
                <a:spcPct val="130000"/>
              </a:lnSpc>
            </a:pPr>
            <a:r>
              <a:rPr lang="zh-CN" altLang="en-US" sz="2600" dirty="0"/>
              <a:t>解决方法</a:t>
            </a:r>
            <a:endParaRPr lang="zh-CN" altLang="en-US" sz="2600" dirty="0"/>
          </a:p>
          <a:p>
            <a:pPr lvl="1"/>
            <a:r>
              <a:rPr lang="zh-CN" altLang="en-US" sz="2200" dirty="0"/>
              <a:t>设计人员必须不断深入地与用户进行交流，才能逐步确定用户的实际需求</a:t>
            </a:r>
            <a:endParaRPr lang="zh-CN" altLang="en-US" sz="2200" dirty="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idx="4294967295"/>
          </p:nvPr>
        </p:nvSpPr>
        <p:spPr/>
        <p:txBody>
          <a:bodyPr/>
          <a:lstStyle/>
          <a:p>
            <a:r>
              <a:rPr lang="en-US" altLang="zh-CN" sz="3600">
                <a:solidFill>
                  <a:schemeClr val="accent6"/>
                </a:solidFill>
              </a:rPr>
              <a:t>7.2  </a:t>
            </a:r>
            <a:r>
              <a:rPr lang="zh-CN" altLang="en-US" sz="3600">
                <a:solidFill>
                  <a:schemeClr val="accent6"/>
                </a:solidFill>
              </a:rPr>
              <a:t>需求分析</a:t>
            </a:r>
            <a:endParaRPr lang="zh-CN" altLang="en-US" sz="3600">
              <a:solidFill>
                <a:schemeClr val="accent6"/>
              </a:solidFill>
            </a:endParaRPr>
          </a:p>
        </p:txBody>
      </p:sp>
      <p:sp>
        <p:nvSpPr>
          <p:cNvPr id="36866" name="Rectangle 3"/>
          <p:cNvSpPr>
            <a:spLocks noGrp="1" noChangeArrowheads="1"/>
          </p:cNvSpPr>
          <p:nvPr>
            <p:ph idx="4294967295"/>
          </p:nvPr>
        </p:nvSpPr>
        <p:spPr>
          <a:xfrm>
            <a:off x="720725" y="809625"/>
            <a:ext cx="8229600" cy="3641725"/>
          </a:xfrm>
        </p:spPr>
        <p:txBody>
          <a:bodyPr/>
          <a:lstStyle/>
          <a:p>
            <a:pPr marL="0" indent="0">
              <a:lnSpc>
                <a:spcPct val="150000"/>
              </a:lnSpc>
              <a:buFont typeface="Wingdings" panose="05000000000000000000" pitchFamily="2" charset="2"/>
              <a:buNone/>
            </a:pPr>
            <a:r>
              <a:rPr lang="en-US" altLang="zh-CN"/>
              <a:t>7.2.1  </a:t>
            </a:r>
            <a:r>
              <a:rPr lang="zh-CN" altLang="en-US"/>
              <a:t>需求分析的任务</a:t>
            </a:r>
            <a:endParaRPr lang="zh-CN" altLang="en-US"/>
          </a:p>
          <a:p>
            <a:pPr marL="0" indent="0">
              <a:lnSpc>
                <a:spcPct val="150000"/>
              </a:lnSpc>
              <a:buFont typeface="Wingdings" panose="05000000000000000000" pitchFamily="2" charset="2"/>
              <a:buNone/>
            </a:pPr>
            <a:r>
              <a:rPr lang="en-US" altLang="zh-CN">
                <a:solidFill>
                  <a:srgbClr val="00B050"/>
                </a:solidFill>
              </a:rPr>
              <a:t>7.2.2  </a:t>
            </a:r>
            <a:r>
              <a:rPr lang="zh-CN" altLang="en-US">
                <a:solidFill>
                  <a:srgbClr val="00B050"/>
                </a:solidFill>
              </a:rPr>
              <a:t>需求分析的方法</a:t>
            </a:r>
            <a:endParaRPr lang="zh-CN" altLang="en-US">
              <a:solidFill>
                <a:srgbClr val="00B050"/>
              </a:solidFill>
            </a:endParaRPr>
          </a:p>
          <a:p>
            <a:pPr marL="0" indent="0">
              <a:lnSpc>
                <a:spcPct val="150000"/>
              </a:lnSpc>
              <a:buFont typeface="Wingdings" panose="05000000000000000000" pitchFamily="2" charset="2"/>
              <a:buNone/>
            </a:pPr>
            <a:r>
              <a:rPr lang="en-US" altLang="zh-CN"/>
              <a:t>7.2.3  </a:t>
            </a:r>
            <a:r>
              <a:rPr lang="zh-CN" altLang="en-US"/>
              <a:t>数据字典</a:t>
            </a:r>
            <a:endParaRPr lang="zh-CN" altLang="en-US"/>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idx="4294967295"/>
          </p:nvPr>
        </p:nvSpPr>
        <p:spPr/>
        <p:txBody>
          <a:bodyPr/>
          <a:lstStyle/>
          <a:p>
            <a:r>
              <a:rPr lang="en-US" altLang="zh-CN" sz="3600">
                <a:solidFill>
                  <a:schemeClr val="accent6"/>
                </a:solidFill>
              </a:rPr>
              <a:t>7.2.2  </a:t>
            </a:r>
            <a:r>
              <a:rPr lang="zh-CN" altLang="zh-CN" sz="3600">
                <a:solidFill>
                  <a:schemeClr val="accent6"/>
                </a:solidFill>
              </a:rPr>
              <a:t>需求分析的方法</a:t>
            </a:r>
            <a:endParaRPr lang="zh-CN" altLang="zh-CN" sz="3600">
              <a:solidFill>
                <a:schemeClr val="accent6"/>
              </a:solidFill>
            </a:endParaRPr>
          </a:p>
        </p:txBody>
      </p:sp>
      <p:sp>
        <p:nvSpPr>
          <p:cNvPr id="37890" name="Rectangle 3"/>
          <p:cNvSpPr>
            <a:spLocks noGrp="1" noChangeArrowheads="1"/>
          </p:cNvSpPr>
          <p:nvPr>
            <p:ph idx="4294967295"/>
          </p:nvPr>
        </p:nvSpPr>
        <p:spPr/>
        <p:txBody>
          <a:bodyPr/>
          <a:lstStyle/>
          <a:p>
            <a:pPr>
              <a:lnSpc>
                <a:spcPct val="120000"/>
              </a:lnSpc>
            </a:pPr>
            <a:r>
              <a:rPr lang="zh-CN" altLang="zh-CN"/>
              <a:t>调查清楚用户的实际需求并进行初步分析</a:t>
            </a:r>
            <a:endParaRPr lang="zh-CN" altLang="zh-CN"/>
          </a:p>
          <a:p>
            <a:pPr>
              <a:lnSpc>
                <a:spcPct val="120000"/>
              </a:lnSpc>
            </a:pPr>
            <a:r>
              <a:rPr lang="zh-CN" altLang="zh-CN"/>
              <a:t>与用户达成共识</a:t>
            </a:r>
            <a:endParaRPr lang="zh-CN" altLang="zh-CN"/>
          </a:p>
          <a:p>
            <a:pPr>
              <a:lnSpc>
                <a:spcPct val="120000"/>
              </a:lnSpc>
            </a:pPr>
            <a:r>
              <a:rPr lang="zh-CN" altLang="zh-CN"/>
              <a:t>分析与表达这些需求</a:t>
            </a:r>
            <a:endParaRPr lang="zh-CN" altLang="zh-CN"/>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idx="4294967295"/>
          </p:nvPr>
        </p:nvSpPr>
        <p:spPr/>
        <p:txBody>
          <a:bodyPr/>
          <a:lstStyle/>
          <a:p>
            <a:r>
              <a:rPr lang="zh-CN" altLang="zh-CN" sz="3600">
                <a:solidFill>
                  <a:schemeClr val="accent6"/>
                </a:solidFill>
              </a:rPr>
              <a:t>调查用户需求的步骤</a:t>
            </a:r>
            <a:endParaRPr lang="zh-CN" altLang="zh-CN" sz="3600">
              <a:solidFill>
                <a:schemeClr val="accent6"/>
              </a:solidFill>
            </a:endParaRPr>
          </a:p>
        </p:txBody>
      </p:sp>
      <p:sp>
        <p:nvSpPr>
          <p:cNvPr id="38914" name="Rectangle 3"/>
          <p:cNvSpPr>
            <a:spLocks noGrp="1" noChangeArrowheads="1"/>
          </p:cNvSpPr>
          <p:nvPr>
            <p:ph idx="4294967295"/>
          </p:nvPr>
        </p:nvSpPr>
        <p:spPr/>
        <p:txBody>
          <a:bodyPr/>
          <a:lstStyle/>
          <a:p>
            <a:pPr marL="0" indent="0">
              <a:lnSpc>
                <a:spcPct val="120000"/>
              </a:lnSpc>
              <a:buFont typeface="Wingdings" panose="05000000000000000000" pitchFamily="2" charset="2"/>
              <a:buNone/>
            </a:pPr>
            <a:r>
              <a:rPr lang="zh-CN" altLang="en-US" dirty="0"/>
              <a:t>（</a:t>
            </a:r>
            <a:r>
              <a:rPr lang="en-US" altLang="zh-CN" dirty="0"/>
              <a:t>1</a:t>
            </a:r>
            <a:r>
              <a:rPr lang="zh-CN" altLang="en-US" dirty="0"/>
              <a:t>）调查组织机构总体情况</a:t>
            </a:r>
            <a:endParaRPr lang="zh-CN" altLang="en-US" dirty="0"/>
          </a:p>
          <a:p>
            <a:pPr marL="0" indent="0">
              <a:lnSpc>
                <a:spcPct val="120000"/>
              </a:lnSpc>
              <a:buFont typeface="Wingdings" panose="05000000000000000000" pitchFamily="2" charset="2"/>
              <a:buNone/>
            </a:pPr>
            <a:r>
              <a:rPr lang="zh-CN" altLang="en-US" dirty="0"/>
              <a:t>（</a:t>
            </a:r>
            <a:r>
              <a:rPr lang="en-US" altLang="zh-CN" dirty="0"/>
              <a:t>2</a:t>
            </a:r>
            <a:r>
              <a:rPr lang="zh-CN" altLang="en-US" dirty="0"/>
              <a:t>）调查各部门的业务活动情况</a:t>
            </a:r>
            <a:endParaRPr lang="zh-CN" altLang="en-US" dirty="0"/>
          </a:p>
          <a:p>
            <a:pPr marL="0" indent="0">
              <a:lnSpc>
                <a:spcPct val="120000"/>
              </a:lnSpc>
              <a:buFont typeface="Wingdings" panose="05000000000000000000" pitchFamily="2" charset="2"/>
              <a:buNone/>
            </a:pPr>
            <a:r>
              <a:rPr lang="zh-CN" altLang="en-US" dirty="0"/>
              <a:t>（</a:t>
            </a:r>
            <a:r>
              <a:rPr lang="en-US" altLang="zh-CN" dirty="0"/>
              <a:t>3</a:t>
            </a:r>
            <a:r>
              <a:rPr lang="zh-CN" altLang="en-US" dirty="0"/>
              <a:t>）协助用户明确对新系统的各种要求，包括信</a:t>
            </a:r>
            <a:endParaRPr lang="en-US" altLang="zh-CN" dirty="0"/>
          </a:p>
          <a:p>
            <a:pPr marL="0" indent="0">
              <a:lnSpc>
                <a:spcPct val="120000"/>
              </a:lnSpc>
              <a:buFont typeface="Wingdings" panose="05000000000000000000" pitchFamily="2" charset="2"/>
              <a:buNone/>
            </a:pPr>
            <a:r>
              <a:rPr lang="en-US" altLang="zh-CN" dirty="0"/>
              <a:t>         </a:t>
            </a:r>
            <a:r>
              <a:rPr lang="zh-CN" altLang="en-US" dirty="0"/>
              <a:t>息要求、处理要求、完全性与完整性要求</a:t>
            </a:r>
            <a:endParaRPr lang="zh-CN" altLang="en-US" dirty="0"/>
          </a:p>
          <a:p>
            <a:pPr marL="0" indent="0">
              <a:lnSpc>
                <a:spcPct val="120000"/>
              </a:lnSpc>
              <a:buFont typeface="Wingdings" panose="05000000000000000000" pitchFamily="2" charset="2"/>
              <a:buNone/>
            </a:pPr>
            <a:r>
              <a:rPr lang="zh-CN" altLang="en-US" dirty="0"/>
              <a:t>（</a:t>
            </a:r>
            <a:r>
              <a:rPr lang="en-US" altLang="zh-CN" dirty="0"/>
              <a:t>4</a:t>
            </a:r>
            <a:r>
              <a:rPr lang="zh-CN" altLang="en-US" dirty="0"/>
              <a:t>）确定新系统的边界</a:t>
            </a:r>
            <a:endParaRPr lang="zh-CN" altLang="en-US" dirty="0"/>
          </a:p>
          <a:p>
            <a:pPr marL="0" indent="0">
              <a:lnSpc>
                <a:spcPct val="150000"/>
              </a:lnSpc>
            </a:pPr>
            <a:endParaRPr lang="en-US" altLang="zh-CN" dirty="0"/>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idx="4294967295"/>
          </p:nvPr>
        </p:nvSpPr>
        <p:spPr/>
        <p:txBody>
          <a:bodyPr/>
          <a:lstStyle/>
          <a:p>
            <a:r>
              <a:rPr lang="zh-CN" altLang="zh-CN" sz="3600">
                <a:solidFill>
                  <a:schemeClr val="accent6"/>
                </a:solidFill>
              </a:rPr>
              <a:t>常用调查方法</a:t>
            </a:r>
            <a:endParaRPr lang="zh-CN" altLang="zh-CN" sz="3600">
              <a:solidFill>
                <a:schemeClr val="accent6"/>
              </a:solidFill>
            </a:endParaRPr>
          </a:p>
        </p:txBody>
      </p:sp>
      <p:sp>
        <p:nvSpPr>
          <p:cNvPr id="39938" name="Rectangle 3"/>
          <p:cNvSpPr>
            <a:spLocks noGrp="1" noChangeArrowheads="1"/>
          </p:cNvSpPr>
          <p:nvPr>
            <p:ph idx="4294967295"/>
          </p:nvPr>
        </p:nvSpPr>
        <p:spPr>
          <a:xfrm>
            <a:off x="457200" y="788988"/>
            <a:ext cx="8229600" cy="3822700"/>
          </a:xfrm>
        </p:spPr>
        <p:txBody>
          <a:bodyPr/>
          <a:lstStyle/>
          <a:p>
            <a:pPr marL="0" indent="0">
              <a:lnSpc>
                <a:spcPct val="80000"/>
              </a:lnSpc>
              <a:buFont typeface="Wingdings" panose="05000000000000000000" pitchFamily="2" charset="2"/>
              <a:buNone/>
            </a:pPr>
            <a:r>
              <a:rPr lang="zh-CN" altLang="en-US" sz="2400" dirty="0"/>
              <a:t>（</a:t>
            </a:r>
            <a:r>
              <a:rPr lang="en-US" altLang="zh-CN" sz="2400" dirty="0"/>
              <a:t>1</a:t>
            </a:r>
            <a:r>
              <a:rPr lang="zh-CN" altLang="en-US" sz="2400" dirty="0"/>
              <a:t>）跟班作业</a:t>
            </a:r>
            <a:endParaRPr lang="zh-CN" altLang="en-US" sz="2400" dirty="0"/>
          </a:p>
          <a:p>
            <a:pPr lvl="1">
              <a:lnSpc>
                <a:spcPct val="80000"/>
              </a:lnSpc>
            </a:pPr>
            <a:r>
              <a:rPr lang="zh-CN" altLang="en-US" sz="2200" dirty="0"/>
              <a:t>通过亲身参加业务工作了解业务活动的情况</a:t>
            </a:r>
            <a:endParaRPr lang="zh-CN" altLang="en-US" sz="2200" dirty="0"/>
          </a:p>
          <a:p>
            <a:pPr marL="0" indent="0">
              <a:lnSpc>
                <a:spcPct val="80000"/>
              </a:lnSpc>
              <a:buFont typeface="Wingdings" panose="05000000000000000000" pitchFamily="2" charset="2"/>
              <a:buNone/>
            </a:pPr>
            <a:r>
              <a:rPr lang="zh-CN" altLang="en-US" sz="2400" dirty="0"/>
              <a:t>（</a:t>
            </a:r>
            <a:r>
              <a:rPr lang="en-US" altLang="zh-CN" sz="2400" dirty="0"/>
              <a:t>2</a:t>
            </a:r>
            <a:r>
              <a:rPr lang="zh-CN" altLang="en-US" sz="2400" dirty="0"/>
              <a:t>）开调查会</a:t>
            </a:r>
            <a:endParaRPr lang="zh-CN" altLang="en-US" sz="2400" dirty="0"/>
          </a:p>
          <a:p>
            <a:pPr lvl="1">
              <a:lnSpc>
                <a:spcPct val="80000"/>
              </a:lnSpc>
            </a:pPr>
            <a:r>
              <a:rPr lang="zh-CN" altLang="en-US" sz="2200" dirty="0"/>
              <a:t>通过与用户座谈来了解业务活动情况及用户需求</a:t>
            </a:r>
            <a:endParaRPr lang="zh-CN" altLang="en-US" sz="2200" dirty="0"/>
          </a:p>
          <a:p>
            <a:pPr marL="0" indent="0">
              <a:lnSpc>
                <a:spcPct val="80000"/>
              </a:lnSpc>
              <a:buFont typeface="Wingdings" panose="05000000000000000000" pitchFamily="2" charset="2"/>
              <a:buNone/>
            </a:pPr>
            <a:r>
              <a:rPr lang="zh-CN" altLang="en-US" sz="2400" dirty="0"/>
              <a:t>（</a:t>
            </a:r>
            <a:r>
              <a:rPr lang="en-US" altLang="zh-CN" sz="2400" dirty="0"/>
              <a:t>3</a:t>
            </a:r>
            <a:r>
              <a:rPr lang="zh-CN" altLang="en-US" sz="2400" dirty="0"/>
              <a:t>）请专人介绍</a:t>
            </a:r>
            <a:endParaRPr lang="zh-CN" altLang="en-US" sz="2400" dirty="0"/>
          </a:p>
          <a:p>
            <a:pPr marL="0" indent="0">
              <a:lnSpc>
                <a:spcPct val="80000"/>
              </a:lnSpc>
              <a:buFont typeface="Wingdings" panose="05000000000000000000" pitchFamily="2" charset="2"/>
              <a:buNone/>
            </a:pPr>
            <a:r>
              <a:rPr lang="zh-CN" altLang="en-US" sz="2400" dirty="0"/>
              <a:t>（</a:t>
            </a:r>
            <a:r>
              <a:rPr lang="en-US" altLang="zh-CN" sz="2400" dirty="0"/>
              <a:t>4</a:t>
            </a:r>
            <a:r>
              <a:rPr lang="zh-CN" altLang="en-US" sz="2400" dirty="0"/>
              <a:t>）询问</a:t>
            </a:r>
            <a:endParaRPr lang="zh-CN" altLang="en-US" sz="2400" dirty="0"/>
          </a:p>
          <a:p>
            <a:pPr lvl="1">
              <a:lnSpc>
                <a:spcPct val="80000"/>
              </a:lnSpc>
            </a:pPr>
            <a:r>
              <a:rPr lang="zh-CN" altLang="en-US" sz="2200" dirty="0"/>
              <a:t>对某些调查中的问题，可以找专人询问</a:t>
            </a:r>
            <a:endParaRPr lang="zh-CN" altLang="en-US" sz="2200" dirty="0"/>
          </a:p>
          <a:p>
            <a:pPr marL="0" indent="0">
              <a:lnSpc>
                <a:spcPct val="80000"/>
              </a:lnSpc>
              <a:buFont typeface="Wingdings" panose="05000000000000000000" pitchFamily="2" charset="2"/>
              <a:buNone/>
            </a:pPr>
            <a:r>
              <a:rPr lang="zh-CN" altLang="en-US" sz="2400" dirty="0"/>
              <a:t>（</a:t>
            </a:r>
            <a:r>
              <a:rPr lang="en-US" altLang="zh-CN" sz="2400" dirty="0"/>
              <a:t>5</a:t>
            </a:r>
            <a:r>
              <a:rPr lang="zh-CN" altLang="en-US" sz="2400" dirty="0"/>
              <a:t>）问卷调查</a:t>
            </a:r>
            <a:endParaRPr lang="zh-CN" altLang="en-US" sz="2400" dirty="0"/>
          </a:p>
          <a:p>
            <a:pPr lvl="1">
              <a:lnSpc>
                <a:spcPct val="80000"/>
              </a:lnSpc>
            </a:pPr>
            <a:r>
              <a:rPr lang="zh-CN" altLang="en-US" sz="2200" dirty="0"/>
              <a:t>调查表设计合理，则很有效</a:t>
            </a:r>
            <a:endParaRPr lang="zh-CN" altLang="en-US" sz="2200" dirty="0"/>
          </a:p>
          <a:p>
            <a:pPr marL="0" indent="0">
              <a:lnSpc>
                <a:spcPct val="80000"/>
              </a:lnSpc>
              <a:buFont typeface="Wingdings" panose="05000000000000000000" pitchFamily="2" charset="2"/>
              <a:buNone/>
            </a:pPr>
            <a:r>
              <a:rPr lang="zh-CN" altLang="en-US" sz="2400" dirty="0"/>
              <a:t>（</a:t>
            </a:r>
            <a:r>
              <a:rPr lang="en-US" altLang="zh-CN" sz="2400" dirty="0"/>
              <a:t>6</a:t>
            </a:r>
            <a:r>
              <a:rPr lang="zh-CN" altLang="en-US" sz="2400" dirty="0"/>
              <a:t>）查阅记录</a:t>
            </a:r>
            <a:endParaRPr lang="zh-CN" altLang="en-US" sz="2400" dirty="0"/>
          </a:p>
          <a:p>
            <a:pPr lvl="1">
              <a:lnSpc>
                <a:spcPct val="80000"/>
              </a:lnSpc>
            </a:pPr>
            <a:r>
              <a:rPr lang="zh-CN" altLang="en-US" sz="2200" dirty="0"/>
              <a:t>查阅与原系统有关的数据记录</a:t>
            </a:r>
            <a:endParaRPr lang="zh-CN" altLang="en-US" sz="2200" dirty="0"/>
          </a:p>
          <a:p>
            <a:pPr lvl="1">
              <a:lnSpc>
                <a:spcPct val="80000"/>
              </a:lnSpc>
            </a:pPr>
            <a:endParaRPr lang="en-US" altLang="zh-CN" sz="2000" dirty="0"/>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idx="4294967295"/>
          </p:nvPr>
        </p:nvSpPr>
        <p:spPr/>
        <p:txBody>
          <a:bodyPr/>
          <a:lstStyle/>
          <a:p>
            <a:r>
              <a:rPr lang="zh-CN" altLang="zh-CN" sz="3600">
                <a:solidFill>
                  <a:schemeClr val="accent6"/>
                </a:solidFill>
              </a:rPr>
              <a:t>进一步分析和表达用户需求</a:t>
            </a:r>
            <a:endParaRPr lang="zh-CN" altLang="zh-CN" sz="3600">
              <a:solidFill>
                <a:schemeClr val="accent6"/>
              </a:solidFill>
            </a:endParaRPr>
          </a:p>
        </p:txBody>
      </p:sp>
      <p:sp>
        <p:nvSpPr>
          <p:cNvPr id="40962" name="Rectangle 3"/>
          <p:cNvSpPr>
            <a:spLocks noGrp="1" noChangeArrowheads="1"/>
          </p:cNvSpPr>
          <p:nvPr>
            <p:ph idx="4294967295"/>
          </p:nvPr>
        </p:nvSpPr>
        <p:spPr>
          <a:xfrm>
            <a:off x="457200" y="823913"/>
            <a:ext cx="8686800" cy="3822700"/>
          </a:xfrm>
        </p:spPr>
        <p:txBody>
          <a:bodyPr/>
          <a:lstStyle/>
          <a:p>
            <a:pPr>
              <a:lnSpc>
                <a:spcPct val="140000"/>
              </a:lnSpc>
            </a:pPr>
            <a:r>
              <a:rPr lang="zh-CN" altLang="en-US" dirty="0"/>
              <a:t>分析方法</a:t>
            </a:r>
            <a:endParaRPr lang="zh-CN" altLang="en-US" dirty="0"/>
          </a:p>
          <a:p>
            <a:pPr lvl="1">
              <a:lnSpc>
                <a:spcPct val="140000"/>
              </a:lnSpc>
            </a:pPr>
            <a:r>
              <a:rPr lang="zh-CN" altLang="en-US" dirty="0"/>
              <a:t>结构化分析方法（</a:t>
            </a:r>
            <a:r>
              <a:rPr lang="en-US" altLang="zh-CN" dirty="0"/>
              <a:t>structured analysis</a:t>
            </a:r>
            <a:r>
              <a:rPr lang="zh-CN" altLang="en-US" dirty="0"/>
              <a:t>，简称</a:t>
            </a:r>
            <a:r>
              <a:rPr lang="en-US" altLang="zh-CN" dirty="0"/>
              <a:t>SA</a:t>
            </a:r>
            <a:r>
              <a:rPr lang="zh-CN" altLang="en-US" dirty="0"/>
              <a:t>方法）</a:t>
            </a:r>
            <a:endParaRPr lang="zh-CN" altLang="en-US" dirty="0"/>
          </a:p>
          <a:p>
            <a:pPr lvl="2">
              <a:lnSpc>
                <a:spcPct val="140000"/>
              </a:lnSpc>
              <a:buSzPct val="87000"/>
              <a:buFont typeface="Wingdings" panose="05000000000000000000" pitchFamily="2" charset="2"/>
              <a:buChar char="l"/>
            </a:pPr>
            <a:r>
              <a:rPr lang="en-US" altLang="zh-CN" dirty="0"/>
              <a:t>SA</a:t>
            </a:r>
            <a:r>
              <a:rPr lang="zh-CN" altLang="en-US" dirty="0"/>
              <a:t>方法从最上层的系统组织机构入手</a:t>
            </a:r>
            <a:endParaRPr lang="zh-CN" altLang="en-US" dirty="0"/>
          </a:p>
          <a:p>
            <a:pPr lvl="2">
              <a:lnSpc>
                <a:spcPct val="140000"/>
              </a:lnSpc>
              <a:buSzPct val="87000"/>
              <a:buFont typeface="Wingdings" panose="05000000000000000000" pitchFamily="2" charset="2"/>
              <a:buChar char="l"/>
            </a:pPr>
            <a:r>
              <a:rPr lang="zh-CN" altLang="en-US" dirty="0"/>
              <a:t>采用自顶向下、逐层分解的方式分析系统</a:t>
            </a:r>
            <a:endParaRPr lang="en-US" altLang="zh-CN" dirty="0"/>
          </a:p>
          <a:p>
            <a:pPr>
              <a:lnSpc>
                <a:spcPct val="140000"/>
              </a:lnSpc>
            </a:pPr>
            <a:r>
              <a:rPr lang="zh-CN" altLang="zh-CN" dirty="0"/>
              <a:t>对用户需求进行分析与表达后，需求分析报告必须提交给用户，征得用户的认可</a:t>
            </a:r>
            <a:endParaRPr lang="zh-CN" altLang="zh-CN" dirty="0"/>
          </a:p>
          <a:p>
            <a:pPr>
              <a:lnSpc>
                <a:spcPct val="140000"/>
              </a:lnSpc>
            </a:pPr>
            <a:endParaRPr lang="zh-CN" altLang="en-US" dirty="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idx="4294967295"/>
          </p:nvPr>
        </p:nvSpPr>
        <p:spPr/>
        <p:txBody>
          <a:bodyPr/>
          <a:lstStyle/>
          <a:p>
            <a:r>
              <a:rPr lang="zh-CN" altLang="zh-CN" sz="3600">
                <a:solidFill>
                  <a:schemeClr val="accent6"/>
                </a:solidFill>
              </a:rPr>
              <a:t>需求分析过程</a:t>
            </a:r>
            <a:endParaRPr lang="zh-CN" altLang="zh-CN" sz="3600">
              <a:solidFill>
                <a:schemeClr val="accent6"/>
              </a:solidFill>
            </a:endParaRPr>
          </a:p>
        </p:txBody>
      </p:sp>
      <p:sp>
        <p:nvSpPr>
          <p:cNvPr id="41986" name="Text Box 6"/>
          <p:cNvSpPr txBox="1">
            <a:spLocks noChangeArrowheads="1"/>
          </p:cNvSpPr>
          <p:nvPr/>
        </p:nvSpPr>
        <p:spPr bwMode="auto">
          <a:xfrm>
            <a:off x="3635914" y="4300327"/>
            <a:ext cx="22156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zh-CN" altLang="en-US" sz="1800" dirty="0">
                <a:latin typeface="Times New Roman" panose="02020603050405020304" pitchFamily="18" charset="0"/>
              </a:rPr>
              <a:t>图</a:t>
            </a:r>
            <a:r>
              <a:rPr lang="en-US" altLang="zh-CN" sz="1800" dirty="0">
                <a:latin typeface="Times New Roman" panose="02020603050405020304" pitchFamily="18" charset="0"/>
              </a:rPr>
              <a:t>7.5</a:t>
            </a:r>
            <a:r>
              <a:rPr lang="zh-CN" altLang="en-US" sz="1800" dirty="0">
                <a:latin typeface="Times New Roman" panose="02020603050405020304" pitchFamily="18" charset="0"/>
              </a:rPr>
              <a:t> </a:t>
            </a:r>
            <a:r>
              <a:rPr lang="zh-CN" altLang="zh-CN" sz="1800" dirty="0">
                <a:latin typeface="Times New Roman" panose="02020603050405020304" pitchFamily="18" charset="0"/>
              </a:rPr>
              <a:t>需求分析过程 </a:t>
            </a:r>
            <a:endParaRPr lang="zh-CN" altLang="zh-CN" sz="1800" dirty="0">
              <a:latin typeface="Times New Roman" panose="02020603050405020304" pitchFamily="18" charset="0"/>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35785" y="699770"/>
            <a:ext cx="6627495" cy="3599815"/>
          </a:xfrm>
          <a:prstGeom prst="rect">
            <a:avLst/>
          </a:prstGeom>
        </p:spPr>
      </p:pic>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idx="4294967295"/>
          </p:nvPr>
        </p:nvSpPr>
        <p:spPr/>
        <p:txBody>
          <a:bodyPr/>
          <a:lstStyle/>
          <a:p>
            <a:r>
              <a:rPr lang="en-US" altLang="zh-CN" sz="3600">
                <a:solidFill>
                  <a:schemeClr val="accent6"/>
                </a:solidFill>
              </a:rPr>
              <a:t>7.2  </a:t>
            </a:r>
            <a:r>
              <a:rPr lang="zh-CN" altLang="en-US" sz="3600">
                <a:solidFill>
                  <a:schemeClr val="accent6"/>
                </a:solidFill>
              </a:rPr>
              <a:t>需求分析</a:t>
            </a:r>
            <a:endParaRPr lang="zh-CN" altLang="en-US" sz="3600">
              <a:solidFill>
                <a:schemeClr val="accent6"/>
              </a:solidFill>
            </a:endParaRPr>
          </a:p>
        </p:txBody>
      </p:sp>
      <p:sp>
        <p:nvSpPr>
          <p:cNvPr id="43010" name="Rectangle 3"/>
          <p:cNvSpPr>
            <a:spLocks noGrp="1" noChangeArrowheads="1"/>
          </p:cNvSpPr>
          <p:nvPr>
            <p:ph idx="4294967295"/>
          </p:nvPr>
        </p:nvSpPr>
        <p:spPr>
          <a:xfrm>
            <a:off x="720725" y="809625"/>
            <a:ext cx="8229600" cy="3641725"/>
          </a:xfrm>
        </p:spPr>
        <p:txBody>
          <a:bodyPr/>
          <a:lstStyle/>
          <a:p>
            <a:pPr marL="0" indent="0">
              <a:lnSpc>
                <a:spcPct val="150000"/>
              </a:lnSpc>
              <a:buFont typeface="Wingdings" panose="05000000000000000000" pitchFamily="2" charset="2"/>
              <a:buNone/>
            </a:pPr>
            <a:r>
              <a:rPr lang="en-US" altLang="zh-CN"/>
              <a:t>7.2.1  </a:t>
            </a:r>
            <a:r>
              <a:rPr lang="zh-CN" altLang="en-US"/>
              <a:t>需求分析的任务</a:t>
            </a:r>
            <a:endParaRPr lang="zh-CN" altLang="en-US"/>
          </a:p>
          <a:p>
            <a:pPr marL="0" indent="0">
              <a:lnSpc>
                <a:spcPct val="150000"/>
              </a:lnSpc>
              <a:buFont typeface="Wingdings" panose="05000000000000000000" pitchFamily="2" charset="2"/>
              <a:buNone/>
            </a:pPr>
            <a:r>
              <a:rPr lang="en-US" altLang="zh-CN"/>
              <a:t>7.2.2  </a:t>
            </a:r>
            <a:r>
              <a:rPr lang="zh-CN" altLang="en-US"/>
              <a:t>需求分析的方法</a:t>
            </a:r>
            <a:endParaRPr lang="zh-CN" altLang="en-US"/>
          </a:p>
          <a:p>
            <a:pPr marL="0" indent="0">
              <a:lnSpc>
                <a:spcPct val="150000"/>
              </a:lnSpc>
              <a:buFont typeface="Wingdings" panose="05000000000000000000" pitchFamily="2" charset="2"/>
              <a:buNone/>
            </a:pPr>
            <a:r>
              <a:rPr lang="en-US" altLang="zh-CN">
                <a:solidFill>
                  <a:srgbClr val="00B050"/>
                </a:solidFill>
              </a:rPr>
              <a:t>7.2.3  </a:t>
            </a:r>
            <a:r>
              <a:rPr lang="zh-CN" altLang="en-US">
                <a:solidFill>
                  <a:srgbClr val="00B050"/>
                </a:solidFill>
              </a:rPr>
              <a:t>数据字典</a:t>
            </a:r>
            <a:endParaRPr lang="zh-CN" altLang="en-US">
              <a:solidFill>
                <a:srgbClr val="00B050"/>
              </a:solidFill>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noChangeArrowheads="1"/>
          </p:cNvSpPr>
          <p:nvPr>
            <p:ph type="title" idx="4294967295"/>
          </p:nvPr>
        </p:nvSpPr>
        <p:spPr/>
        <p:txBody>
          <a:bodyPr/>
          <a:lstStyle/>
          <a:p>
            <a:r>
              <a:rPr lang="zh-CN" altLang="zh-CN" sz="3600">
                <a:solidFill>
                  <a:schemeClr val="accent6"/>
                </a:solidFill>
              </a:rPr>
              <a:t>数据库设计概述（续）</a:t>
            </a:r>
            <a:endParaRPr lang="zh-CN" altLang="zh-CN" sz="3600">
              <a:solidFill>
                <a:schemeClr val="accent6"/>
              </a:solidFill>
            </a:endParaRPr>
          </a:p>
        </p:txBody>
      </p:sp>
      <p:sp>
        <p:nvSpPr>
          <p:cNvPr id="6146" name="Rectangle 3"/>
          <p:cNvSpPr>
            <a:spLocks noGrp="1" noChangeArrowheads="1"/>
          </p:cNvSpPr>
          <p:nvPr>
            <p:ph idx="4294967295"/>
          </p:nvPr>
        </p:nvSpPr>
        <p:spPr>
          <a:xfrm>
            <a:off x="457200" y="823913"/>
            <a:ext cx="8229600" cy="3641725"/>
          </a:xfrm>
        </p:spPr>
        <p:txBody>
          <a:bodyPr/>
          <a:lstStyle/>
          <a:p>
            <a:pPr>
              <a:lnSpc>
                <a:spcPct val="120000"/>
              </a:lnSpc>
            </a:pPr>
            <a:r>
              <a:rPr lang="en-US" altLang="zh-CN" dirty="0"/>
              <a:t> </a:t>
            </a:r>
            <a:r>
              <a:rPr lang="zh-CN" altLang="en-US" dirty="0"/>
              <a:t>数据库设计</a:t>
            </a:r>
            <a:endParaRPr lang="zh-CN" altLang="en-US" dirty="0"/>
          </a:p>
          <a:p>
            <a:pPr lvl="1">
              <a:lnSpc>
                <a:spcPct val="120000"/>
              </a:lnSpc>
            </a:pPr>
            <a:r>
              <a:rPr lang="zh-CN" altLang="en-US" dirty="0"/>
              <a:t>数据库设计的目标是为用户和各种应用系统提供一个</a:t>
            </a:r>
            <a:r>
              <a:rPr lang="zh-CN" altLang="en-US" dirty="0">
                <a:solidFill>
                  <a:srgbClr val="FF00FF"/>
                </a:solidFill>
              </a:rPr>
              <a:t>信息基础设施</a:t>
            </a:r>
            <a:r>
              <a:rPr lang="zh-CN" altLang="en-US" dirty="0"/>
              <a:t>和高效的</a:t>
            </a:r>
            <a:r>
              <a:rPr lang="zh-CN" altLang="en-US" dirty="0">
                <a:solidFill>
                  <a:srgbClr val="FF00FF"/>
                </a:solidFill>
              </a:rPr>
              <a:t>运行环境 </a:t>
            </a:r>
            <a:r>
              <a:rPr lang="zh-CN" altLang="en-US" dirty="0"/>
              <a:t>。</a:t>
            </a:r>
            <a:endParaRPr lang="zh-CN" altLang="en-US" dirty="0"/>
          </a:p>
          <a:p>
            <a:pPr lvl="1">
              <a:lnSpc>
                <a:spcPct val="120000"/>
              </a:lnSpc>
            </a:pPr>
            <a:r>
              <a:rPr lang="zh-CN" altLang="en-US" dirty="0"/>
              <a:t>高效的运行环境</a:t>
            </a:r>
            <a:endParaRPr lang="zh-CN" altLang="en-US" dirty="0"/>
          </a:p>
          <a:p>
            <a:pPr lvl="2">
              <a:lnSpc>
                <a:spcPct val="120000"/>
              </a:lnSpc>
              <a:buSzPct val="87000"/>
              <a:buFont typeface="Wingdings" panose="05000000000000000000" pitchFamily="2" charset="2"/>
              <a:buChar char="l"/>
            </a:pPr>
            <a:r>
              <a:rPr lang="zh-CN" altLang="en-US" dirty="0"/>
              <a:t>数据库数据的高存取效率</a:t>
            </a:r>
            <a:endParaRPr lang="zh-CN" altLang="en-US" dirty="0"/>
          </a:p>
          <a:p>
            <a:pPr lvl="2">
              <a:lnSpc>
                <a:spcPct val="120000"/>
              </a:lnSpc>
              <a:buSzPct val="87000"/>
              <a:buFont typeface="Wingdings" panose="05000000000000000000" pitchFamily="2" charset="2"/>
              <a:buChar char="l"/>
            </a:pPr>
            <a:r>
              <a:rPr lang="zh-CN" altLang="en-US" dirty="0"/>
              <a:t>数据库存储空间的高利用率</a:t>
            </a:r>
            <a:endParaRPr lang="zh-CN" altLang="en-US" dirty="0"/>
          </a:p>
          <a:p>
            <a:pPr lvl="2">
              <a:lnSpc>
                <a:spcPct val="120000"/>
              </a:lnSpc>
              <a:buSzPct val="87000"/>
              <a:buFont typeface="Wingdings" panose="05000000000000000000" pitchFamily="2" charset="2"/>
              <a:buChar char="l"/>
            </a:pPr>
            <a:r>
              <a:rPr lang="zh-CN" altLang="en-US" dirty="0"/>
              <a:t>数据库系统运行维护的高效率</a:t>
            </a:r>
            <a:endParaRPr lang="zh-CN" altLang="en-US"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idx="4294967295"/>
          </p:nvPr>
        </p:nvSpPr>
        <p:spPr/>
        <p:txBody>
          <a:bodyPr/>
          <a:lstStyle/>
          <a:p>
            <a:r>
              <a:rPr lang="en-US" altLang="zh-CN" sz="3600">
                <a:solidFill>
                  <a:schemeClr val="accent6"/>
                </a:solidFill>
              </a:rPr>
              <a:t>7.2.3  </a:t>
            </a:r>
            <a:r>
              <a:rPr lang="zh-CN" altLang="zh-CN" sz="3600">
                <a:solidFill>
                  <a:schemeClr val="accent6"/>
                </a:solidFill>
              </a:rPr>
              <a:t>数据字典</a:t>
            </a:r>
            <a:endParaRPr lang="zh-CN" altLang="zh-CN" sz="3600">
              <a:solidFill>
                <a:schemeClr val="accent6"/>
              </a:solidFill>
            </a:endParaRPr>
          </a:p>
        </p:txBody>
      </p:sp>
      <p:sp>
        <p:nvSpPr>
          <p:cNvPr id="44034" name="Rectangle 3"/>
          <p:cNvSpPr>
            <a:spLocks noGrp="1" noChangeArrowheads="1"/>
          </p:cNvSpPr>
          <p:nvPr>
            <p:ph idx="4294967295"/>
          </p:nvPr>
        </p:nvSpPr>
        <p:spPr>
          <a:xfrm>
            <a:off x="457200" y="823913"/>
            <a:ext cx="8435975" cy="3822700"/>
          </a:xfrm>
        </p:spPr>
        <p:txBody>
          <a:bodyPr/>
          <a:lstStyle/>
          <a:p>
            <a:r>
              <a:rPr lang="zh-CN" altLang="en-US" sz="2400" dirty="0"/>
              <a:t>数据字典是关于数据库中数据的描述，即元数据，不是数据本身</a:t>
            </a:r>
            <a:endParaRPr lang="zh-CN" altLang="en-US" sz="2400" dirty="0"/>
          </a:p>
          <a:p>
            <a:r>
              <a:rPr lang="zh-CN" altLang="en-US" sz="2400" dirty="0"/>
              <a:t>数据字典在需求分析阶段建立，在数据库设计过程中不断修改、充实、完善</a:t>
            </a:r>
            <a:endParaRPr lang="zh-CN" altLang="en-US" sz="2400" dirty="0"/>
          </a:p>
          <a:p>
            <a:r>
              <a:rPr lang="zh-CN" altLang="en-US" sz="2400" dirty="0"/>
              <a:t>数据字典是进行详细的数据收集和数据分析所获得的主要成果</a:t>
            </a:r>
            <a:endParaRPr lang="zh-CN" altLang="en-US" sz="2400" dirty="0"/>
          </a:p>
          <a:p>
            <a:pPr>
              <a:buFont typeface="Wingdings" panose="05000000000000000000" pitchFamily="2" charset="2"/>
              <a:buNone/>
            </a:pPr>
            <a:endParaRPr lang="en-US" altLang="zh-CN" sz="2400" dirty="0"/>
          </a:p>
          <a:p>
            <a:pPr>
              <a:buFont typeface="Wingdings" panose="05000000000000000000" pitchFamily="2" charset="2"/>
              <a:buNone/>
            </a:pPr>
            <a:r>
              <a:rPr lang="zh-CN" altLang="en-US" sz="2400" dirty="0"/>
              <a:t>注意：</a:t>
            </a:r>
            <a:endParaRPr lang="en-US" altLang="zh-CN" sz="2400" dirty="0"/>
          </a:p>
          <a:p>
            <a:pPr>
              <a:buFont typeface="Wingdings" panose="05000000000000000000" pitchFamily="2" charset="2"/>
              <a:buNone/>
            </a:pPr>
            <a:r>
              <a:rPr lang="zh-CN" altLang="en-US" sz="2400" dirty="0"/>
              <a:t>和关系数据库管理系统中数据字典的区别和联系</a:t>
            </a:r>
            <a:endParaRPr lang="zh-CN" altLang="en-US" sz="2400" dirty="0"/>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idx="4294967295"/>
          </p:nvPr>
        </p:nvSpPr>
        <p:spPr/>
        <p:txBody>
          <a:bodyPr/>
          <a:lstStyle/>
          <a:p>
            <a:r>
              <a:rPr lang="zh-CN" altLang="zh-CN" sz="3600">
                <a:solidFill>
                  <a:schemeClr val="accent6"/>
                </a:solidFill>
              </a:rPr>
              <a:t>数据字典</a:t>
            </a:r>
            <a:r>
              <a:rPr lang="zh-CN" altLang="en-US" sz="3600">
                <a:solidFill>
                  <a:schemeClr val="accent6"/>
                </a:solidFill>
              </a:rPr>
              <a:t>（续）</a:t>
            </a:r>
            <a:endParaRPr lang="zh-CN" altLang="en-US" sz="3600">
              <a:solidFill>
                <a:schemeClr val="accent6"/>
              </a:solidFill>
            </a:endParaRPr>
          </a:p>
        </p:txBody>
      </p:sp>
      <p:sp>
        <p:nvSpPr>
          <p:cNvPr id="45058" name="Rectangle 3"/>
          <p:cNvSpPr>
            <a:spLocks noGrp="1" noChangeArrowheads="1"/>
          </p:cNvSpPr>
          <p:nvPr>
            <p:ph idx="4294967295"/>
          </p:nvPr>
        </p:nvSpPr>
        <p:spPr>
          <a:xfrm>
            <a:off x="457200" y="823913"/>
            <a:ext cx="8229600" cy="3822700"/>
          </a:xfrm>
        </p:spPr>
        <p:txBody>
          <a:bodyPr/>
          <a:lstStyle/>
          <a:p>
            <a:pPr>
              <a:lnSpc>
                <a:spcPct val="80000"/>
              </a:lnSpc>
            </a:pPr>
            <a:r>
              <a:rPr lang="zh-CN" altLang="en-US" sz="2600" dirty="0"/>
              <a:t>数据字典的内容</a:t>
            </a:r>
            <a:endParaRPr lang="zh-CN" altLang="en-US" sz="2600" dirty="0"/>
          </a:p>
          <a:p>
            <a:pPr lvl="1">
              <a:lnSpc>
                <a:spcPct val="80000"/>
              </a:lnSpc>
            </a:pPr>
            <a:r>
              <a:rPr lang="en-US" altLang="zh-CN" sz="2200" dirty="0"/>
              <a:t>1.</a:t>
            </a:r>
            <a:r>
              <a:rPr lang="zh-CN" altLang="en-US" sz="2200" dirty="0"/>
              <a:t>数据项</a:t>
            </a:r>
            <a:endParaRPr lang="zh-CN" altLang="en-US" sz="2200" dirty="0"/>
          </a:p>
          <a:p>
            <a:pPr lvl="1">
              <a:lnSpc>
                <a:spcPct val="80000"/>
              </a:lnSpc>
            </a:pPr>
            <a:r>
              <a:rPr lang="en-US" altLang="zh-CN" sz="2200" dirty="0"/>
              <a:t>2.</a:t>
            </a:r>
            <a:r>
              <a:rPr lang="zh-CN" altLang="en-US" sz="2200" dirty="0"/>
              <a:t>数据结构</a:t>
            </a:r>
            <a:endParaRPr lang="zh-CN" altLang="en-US" sz="2200" dirty="0"/>
          </a:p>
          <a:p>
            <a:pPr lvl="1">
              <a:lnSpc>
                <a:spcPct val="80000"/>
              </a:lnSpc>
            </a:pPr>
            <a:r>
              <a:rPr lang="en-US" altLang="zh-CN" sz="2200" dirty="0"/>
              <a:t>3.</a:t>
            </a:r>
            <a:r>
              <a:rPr lang="zh-CN" altLang="en-US" sz="2200" dirty="0"/>
              <a:t>数据流</a:t>
            </a:r>
            <a:endParaRPr lang="zh-CN" altLang="en-US" sz="2200" dirty="0"/>
          </a:p>
          <a:p>
            <a:pPr lvl="1">
              <a:lnSpc>
                <a:spcPct val="80000"/>
              </a:lnSpc>
            </a:pPr>
            <a:r>
              <a:rPr lang="en-US" altLang="zh-CN" sz="2200" dirty="0"/>
              <a:t>4.</a:t>
            </a:r>
            <a:r>
              <a:rPr lang="zh-CN" altLang="en-US" sz="2200" dirty="0"/>
              <a:t>数据存储</a:t>
            </a:r>
            <a:endParaRPr lang="zh-CN" altLang="en-US" sz="2200" dirty="0"/>
          </a:p>
          <a:p>
            <a:pPr lvl="1">
              <a:lnSpc>
                <a:spcPct val="80000"/>
              </a:lnSpc>
            </a:pPr>
            <a:r>
              <a:rPr lang="en-US" altLang="zh-CN" sz="2200" dirty="0"/>
              <a:t>5.</a:t>
            </a:r>
            <a:r>
              <a:rPr lang="zh-CN" altLang="en-US" sz="2200" dirty="0"/>
              <a:t>处理过程</a:t>
            </a:r>
            <a:endParaRPr lang="zh-CN" altLang="en-US" sz="2200" dirty="0"/>
          </a:p>
          <a:p>
            <a:pPr>
              <a:lnSpc>
                <a:spcPct val="80000"/>
              </a:lnSpc>
            </a:pPr>
            <a:r>
              <a:rPr lang="zh-CN" altLang="en-US" sz="2600" dirty="0"/>
              <a:t> 数据项是数据的最小组成单位</a:t>
            </a:r>
            <a:endParaRPr lang="zh-CN" altLang="en-US" sz="2600" dirty="0"/>
          </a:p>
          <a:p>
            <a:pPr>
              <a:lnSpc>
                <a:spcPct val="80000"/>
              </a:lnSpc>
            </a:pPr>
            <a:r>
              <a:rPr lang="zh-CN" altLang="en-US" sz="2600" dirty="0"/>
              <a:t> 若干个数据项可以组成一个数据结构</a:t>
            </a:r>
            <a:endParaRPr lang="zh-CN" altLang="en-US" sz="2600" dirty="0"/>
          </a:p>
          <a:p>
            <a:pPr>
              <a:lnSpc>
                <a:spcPct val="80000"/>
              </a:lnSpc>
            </a:pPr>
            <a:r>
              <a:rPr lang="zh-CN" altLang="en-US" sz="2600" dirty="0"/>
              <a:t> 数据字典通过对数据项和数据结构的定义来描述数据流、数据存储的逻辑内容</a:t>
            </a:r>
            <a:endParaRPr lang="zh-CN" altLang="en-US" sz="2600" dirty="0"/>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idx="4294967295"/>
          </p:nvPr>
        </p:nvSpPr>
        <p:spPr/>
        <p:txBody>
          <a:bodyPr/>
          <a:lstStyle/>
          <a:p>
            <a:r>
              <a:rPr lang="en-US" altLang="zh-CN" sz="3600">
                <a:solidFill>
                  <a:schemeClr val="accent6"/>
                </a:solidFill>
              </a:rPr>
              <a:t>1. </a:t>
            </a:r>
            <a:r>
              <a:rPr lang="zh-CN" altLang="en-US" sz="3600">
                <a:solidFill>
                  <a:schemeClr val="accent6"/>
                </a:solidFill>
              </a:rPr>
              <a:t>数据项</a:t>
            </a:r>
            <a:endParaRPr lang="zh-CN" altLang="en-US" sz="3600">
              <a:solidFill>
                <a:schemeClr val="accent6"/>
              </a:solidFill>
            </a:endParaRPr>
          </a:p>
        </p:txBody>
      </p:sp>
      <p:sp>
        <p:nvSpPr>
          <p:cNvPr id="46082" name="Rectangle 3"/>
          <p:cNvSpPr>
            <a:spLocks noGrp="1" noChangeArrowheads="1"/>
          </p:cNvSpPr>
          <p:nvPr>
            <p:ph idx="4294967295"/>
          </p:nvPr>
        </p:nvSpPr>
        <p:spPr>
          <a:xfrm>
            <a:off x="457200" y="681038"/>
            <a:ext cx="8507413" cy="4322762"/>
          </a:xfrm>
        </p:spPr>
        <p:txBody>
          <a:bodyPr/>
          <a:lstStyle/>
          <a:p>
            <a:r>
              <a:rPr lang="en-US" altLang="zh-CN" sz="2400" dirty="0"/>
              <a:t> </a:t>
            </a:r>
            <a:r>
              <a:rPr lang="zh-CN" altLang="en-US" sz="2400" dirty="0"/>
              <a:t>数据项是不可再分的数据单位</a:t>
            </a:r>
            <a:endParaRPr lang="zh-CN" altLang="en-US" sz="2400" dirty="0"/>
          </a:p>
          <a:p>
            <a:r>
              <a:rPr lang="zh-CN" altLang="en-US" sz="2400" dirty="0"/>
              <a:t> 对数据项的描述</a:t>
            </a:r>
            <a:endParaRPr lang="zh-CN" altLang="en-US" sz="2400" dirty="0"/>
          </a:p>
          <a:p>
            <a:pPr>
              <a:buFont typeface="Wingdings" panose="05000000000000000000" pitchFamily="2" charset="2"/>
              <a:buNone/>
            </a:pPr>
            <a:r>
              <a:rPr lang="zh-CN" altLang="en-US" sz="2400" dirty="0">
                <a:solidFill>
                  <a:srgbClr val="0066FF"/>
                </a:solidFill>
              </a:rPr>
              <a:t>	数据项描述</a:t>
            </a:r>
            <a:r>
              <a:rPr lang="en-US" altLang="zh-CN" sz="2400" dirty="0">
                <a:solidFill>
                  <a:srgbClr val="0066FF"/>
                </a:solidFill>
              </a:rPr>
              <a:t>={</a:t>
            </a:r>
            <a:r>
              <a:rPr lang="zh-CN" altLang="en-US" sz="2400" dirty="0">
                <a:solidFill>
                  <a:srgbClr val="0066FF"/>
                </a:solidFill>
              </a:rPr>
              <a:t>数据项名</a:t>
            </a:r>
            <a:r>
              <a:rPr lang="en-US" altLang="zh-CN" sz="2400" dirty="0">
                <a:solidFill>
                  <a:srgbClr val="0066FF"/>
                </a:solidFill>
              </a:rPr>
              <a:t>,</a:t>
            </a:r>
            <a:r>
              <a:rPr lang="zh-CN" altLang="en-US" sz="2400" dirty="0">
                <a:solidFill>
                  <a:srgbClr val="0066FF"/>
                </a:solidFill>
              </a:rPr>
              <a:t>数据项含义说明</a:t>
            </a:r>
            <a:r>
              <a:rPr lang="en-US" altLang="zh-CN" sz="2400" dirty="0">
                <a:solidFill>
                  <a:srgbClr val="0066FF"/>
                </a:solidFill>
              </a:rPr>
              <a:t>,</a:t>
            </a:r>
            <a:r>
              <a:rPr lang="zh-CN" altLang="en-US" sz="2400" dirty="0">
                <a:solidFill>
                  <a:srgbClr val="0066FF"/>
                </a:solidFill>
              </a:rPr>
              <a:t>别名</a:t>
            </a:r>
            <a:r>
              <a:rPr lang="en-US" altLang="zh-CN" sz="2400" dirty="0">
                <a:solidFill>
                  <a:srgbClr val="0066FF"/>
                </a:solidFill>
              </a:rPr>
              <a:t>,</a:t>
            </a:r>
            <a:endParaRPr lang="en-US" altLang="zh-CN" sz="2400" dirty="0">
              <a:solidFill>
                <a:srgbClr val="0066FF"/>
              </a:solidFill>
            </a:endParaRPr>
          </a:p>
          <a:p>
            <a:pPr>
              <a:buFont typeface="Wingdings" panose="05000000000000000000" pitchFamily="2" charset="2"/>
              <a:buNone/>
            </a:pPr>
            <a:r>
              <a:rPr lang="en-US" altLang="zh-CN" sz="2400" dirty="0">
                <a:solidFill>
                  <a:srgbClr val="0066FF"/>
                </a:solidFill>
              </a:rPr>
              <a:t>                          </a:t>
            </a:r>
            <a:r>
              <a:rPr lang="zh-CN" altLang="en-US" sz="2400" dirty="0">
                <a:solidFill>
                  <a:srgbClr val="0066FF"/>
                </a:solidFill>
              </a:rPr>
              <a:t>数据类型</a:t>
            </a:r>
            <a:r>
              <a:rPr lang="en-US" altLang="zh-CN" sz="2400" dirty="0">
                <a:solidFill>
                  <a:srgbClr val="0066FF"/>
                </a:solidFill>
              </a:rPr>
              <a:t>,</a:t>
            </a:r>
            <a:r>
              <a:rPr lang="zh-CN" altLang="en-US" sz="2400" dirty="0">
                <a:solidFill>
                  <a:srgbClr val="0066FF"/>
                </a:solidFill>
              </a:rPr>
              <a:t>长度</a:t>
            </a:r>
            <a:r>
              <a:rPr lang="en-US" altLang="zh-CN" sz="2400" dirty="0">
                <a:solidFill>
                  <a:srgbClr val="0066FF"/>
                </a:solidFill>
              </a:rPr>
              <a:t>,</a:t>
            </a:r>
            <a:r>
              <a:rPr lang="zh-CN" altLang="en-US" sz="2400" dirty="0">
                <a:solidFill>
                  <a:srgbClr val="0066FF"/>
                </a:solidFill>
              </a:rPr>
              <a:t>取值范围</a:t>
            </a:r>
            <a:r>
              <a:rPr lang="en-US" altLang="zh-CN" sz="2400" dirty="0">
                <a:solidFill>
                  <a:srgbClr val="0066FF"/>
                </a:solidFill>
              </a:rPr>
              <a:t>,</a:t>
            </a:r>
            <a:r>
              <a:rPr lang="zh-CN" altLang="en-US" sz="2400" dirty="0">
                <a:solidFill>
                  <a:srgbClr val="0066FF"/>
                </a:solidFill>
              </a:rPr>
              <a:t>取值含义</a:t>
            </a:r>
            <a:r>
              <a:rPr lang="en-US" altLang="zh-CN" sz="2400" dirty="0">
                <a:solidFill>
                  <a:srgbClr val="0066FF"/>
                </a:solidFill>
              </a:rPr>
              <a:t>,</a:t>
            </a:r>
            <a:endParaRPr lang="en-US" altLang="zh-CN" sz="2400" dirty="0">
              <a:solidFill>
                <a:srgbClr val="0066FF"/>
              </a:solidFill>
            </a:endParaRPr>
          </a:p>
          <a:p>
            <a:pPr>
              <a:buFont typeface="Wingdings" panose="05000000000000000000" pitchFamily="2" charset="2"/>
              <a:buNone/>
            </a:pPr>
            <a:r>
              <a:rPr lang="en-US" altLang="zh-CN" sz="2400" dirty="0">
                <a:solidFill>
                  <a:srgbClr val="0066FF"/>
                </a:solidFill>
              </a:rPr>
              <a:t>                          </a:t>
            </a:r>
            <a:r>
              <a:rPr lang="zh-CN" altLang="en-US" sz="2400" dirty="0">
                <a:solidFill>
                  <a:srgbClr val="0066FF"/>
                </a:solidFill>
              </a:rPr>
              <a:t>与其他数据项的逻辑关系</a:t>
            </a:r>
            <a:r>
              <a:rPr lang="en-US" altLang="zh-CN" sz="2400" dirty="0">
                <a:solidFill>
                  <a:srgbClr val="0066FF"/>
                </a:solidFill>
              </a:rPr>
              <a:t>,</a:t>
            </a:r>
            <a:endParaRPr lang="en-US" altLang="zh-CN" sz="2400" dirty="0">
              <a:solidFill>
                <a:srgbClr val="0066FF"/>
              </a:solidFill>
            </a:endParaRPr>
          </a:p>
          <a:p>
            <a:pPr>
              <a:buFont typeface="Wingdings" panose="05000000000000000000" pitchFamily="2" charset="2"/>
              <a:buNone/>
            </a:pPr>
            <a:r>
              <a:rPr lang="en-US" altLang="zh-CN" sz="2400" dirty="0">
                <a:solidFill>
                  <a:srgbClr val="0066FF"/>
                </a:solidFill>
              </a:rPr>
              <a:t>                          </a:t>
            </a:r>
            <a:r>
              <a:rPr lang="zh-CN" altLang="en-US" sz="2400" dirty="0">
                <a:solidFill>
                  <a:srgbClr val="0066FF"/>
                </a:solidFill>
              </a:rPr>
              <a:t>数据项之间的联系</a:t>
            </a:r>
            <a:r>
              <a:rPr lang="en-US" altLang="zh-CN" sz="2400" dirty="0">
                <a:solidFill>
                  <a:srgbClr val="0066FF"/>
                </a:solidFill>
              </a:rPr>
              <a:t>}</a:t>
            </a:r>
            <a:endParaRPr lang="zh-CN" altLang="en-US" sz="2400" dirty="0">
              <a:solidFill>
                <a:srgbClr val="0066FF"/>
              </a:solidFill>
            </a:endParaRPr>
          </a:p>
          <a:p>
            <a:pPr lvl="1"/>
            <a:r>
              <a:rPr lang="zh-CN" altLang="en-US" sz="2200" dirty="0"/>
              <a:t>“取值范围”、“与其他数据项的逻辑关系”定义了数据的完整性约束条件，是设计数据检验功能的依据</a:t>
            </a:r>
            <a:endParaRPr lang="zh-CN" altLang="en-US" sz="2200" dirty="0"/>
          </a:p>
          <a:p>
            <a:pPr lvl="1"/>
            <a:r>
              <a:rPr lang="zh-CN" altLang="en-US" sz="2200" dirty="0"/>
              <a:t>可以用关系规范化理论为指导，用数据依赖的概念分析和表示数据项之间的联系 </a:t>
            </a:r>
            <a:endParaRPr lang="zh-CN" altLang="en-US" sz="2200" dirty="0"/>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idx="4294967295"/>
          </p:nvPr>
        </p:nvSpPr>
        <p:spPr/>
        <p:txBody>
          <a:bodyPr/>
          <a:lstStyle/>
          <a:p>
            <a:r>
              <a:rPr lang="en-US" altLang="zh-CN" sz="3600">
                <a:solidFill>
                  <a:schemeClr val="accent6"/>
                </a:solidFill>
              </a:rPr>
              <a:t>2. </a:t>
            </a:r>
            <a:r>
              <a:rPr lang="zh-CN" altLang="en-US" sz="3600">
                <a:solidFill>
                  <a:schemeClr val="accent6"/>
                </a:solidFill>
              </a:rPr>
              <a:t>数据结构</a:t>
            </a:r>
            <a:endParaRPr lang="zh-CN" altLang="en-US" sz="3600">
              <a:solidFill>
                <a:schemeClr val="accent6"/>
              </a:solidFill>
            </a:endParaRPr>
          </a:p>
        </p:txBody>
      </p:sp>
      <p:sp>
        <p:nvSpPr>
          <p:cNvPr id="47106" name="Rectangle 3"/>
          <p:cNvSpPr>
            <a:spLocks noGrp="1" noChangeArrowheads="1"/>
          </p:cNvSpPr>
          <p:nvPr>
            <p:ph idx="4294967295"/>
          </p:nvPr>
        </p:nvSpPr>
        <p:spPr>
          <a:xfrm>
            <a:off x="282575" y="834624"/>
            <a:ext cx="8578850" cy="3997325"/>
          </a:xfrm>
        </p:spPr>
        <p:txBody>
          <a:bodyPr/>
          <a:lstStyle/>
          <a:p>
            <a:pPr>
              <a:lnSpc>
                <a:spcPct val="115000"/>
              </a:lnSpc>
            </a:pPr>
            <a:r>
              <a:rPr lang="zh-CN" altLang="en-US" dirty="0"/>
              <a:t>数据结构反映了数据项之间的组合关系。</a:t>
            </a:r>
            <a:endParaRPr lang="zh-CN" altLang="en-US" dirty="0"/>
          </a:p>
          <a:p>
            <a:pPr>
              <a:lnSpc>
                <a:spcPct val="115000"/>
              </a:lnSpc>
            </a:pPr>
            <a:r>
              <a:rPr lang="zh-CN" altLang="en-US" dirty="0"/>
              <a:t> 一个数据结构可以由若干个数据项组成，也可以由若干个数据结构组成，或由若干个数据项和数据结构混合组成。</a:t>
            </a:r>
            <a:endParaRPr lang="zh-CN" altLang="en-US" dirty="0"/>
          </a:p>
          <a:p>
            <a:pPr>
              <a:lnSpc>
                <a:spcPct val="115000"/>
              </a:lnSpc>
            </a:pPr>
            <a:r>
              <a:rPr lang="zh-CN" altLang="en-US" dirty="0"/>
              <a:t> 对数据结构的描述</a:t>
            </a:r>
            <a:endParaRPr lang="zh-CN" altLang="en-US" dirty="0"/>
          </a:p>
          <a:p>
            <a:pPr>
              <a:lnSpc>
                <a:spcPct val="110000"/>
              </a:lnSpc>
              <a:buFont typeface="Wingdings" panose="05000000000000000000" pitchFamily="2" charset="2"/>
              <a:buNone/>
            </a:pPr>
            <a:r>
              <a:rPr lang="zh-CN" altLang="en-US" dirty="0">
                <a:solidFill>
                  <a:srgbClr val="0066FF"/>
                </a:solidFill>
              </a:rPr>
              <a:t>数据结构描述</a:t>
            </a:r>
            <a:r>
              <a:rPr lang="en-US" altLang="zh-CN" dirty="0">
                <a:solidFill>
                  <a:srgbClr val="0066FF"/>
                </a:solidFill>
              </a:rPr>
              <a:t>=</a:t>
            </a:r>
            <a:endParaRPr lang="en-US" altLang="zh-CN" dirty="0">
              <a:solidFill>
                <a:srgbClr val="0066FF"/>
              </a:solidFill>
            </a:endParaRPr>
          </a:p>
          <a:p>
            <a:pPr>
              <a:lnSpc>
                <a:spcPct val="110000"/>
              </a:lnSpc>
              <a:buFont typeface="Wingdings" panose="05000000000000000000" pitchFamily="2" charset="2"/>
              <a:buNone/>
            </a:pPr>
            <a:r>
              <a:rPr lang="en-US" altLang="zh-CN" dirty="0">
                <a:solidFill>
                  <a:srgbClr val="0066FF"/>
                </a:solidFill>
              </a:rPr>
              <a:t>{</a:t>
            </a:r>
            <a:r>
              <a:rPr lang="zh-CN" altLang="en-US" dirty="0">
                <a:solidFill>
                  <a:srgbClr val="0066FF"/>
                </a:solidFill>
              </a:rPr>
              <a:t>数据结构名，含义说明，组成</a:t>
            </a:r>
            <a:r>
              <a:rPr lang="en-US" altLang="zh-CN" dirty="0">
                <a:solidFill>
                  <a:srgbClr val="0066FF"/>
                </a:solidFill>
              </a:rPr>
              <a:t>:{</a:t>
            </a:r>
            <a:r>
              <a:rPr lang="zh-CN" altLang="en-US" dirty="0">
                <a:solidFill>
                  <a:srgbClr val="0066FF"/>
                </a:solidFill>
              </a:rPr>
              <a:t>数据项或数据结构</a:t>
            </a:r>
            <a:r>
              <a:rPr lang="en-US" altLang="zh-CN" dirty="0">
                <a:solidFill>
                  <a:srgbClr val="0066FF"/>
                </a:solidFill>
              </a:rPr>
              <a:t>}}</a:t>
            </a:r>
            <a:endParaRPr lang="zh-CN" altLang="en-US" dirty="0">
              <a:solidFill>
                <a:srgbClr val="0066FF"/>
              </a:solidFill>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idx="4294967295"/>
          </p:nvPr>
        </p:nvSpPr>
        <p:spPr/>
        <p:txBody>
          <a:bodyPr/>
          <a:lstStyle/>
          <a:p>
            <a:r>
              <a:rPr lang="en-US" altLang="zh-CN" sz="3600">
                <a:solidFill>
                  <a:schemeClr val="accent6"/>
                </a:solidFill>
              </a:rPr>
              <a:t>3. </a:t>
            </a:r>
            <a:r>
              <a:rPr lang="zh-CN" altLang="en-US" sz="3600">
                <a:solidFill>
                  <a:schemeClr val="accent6"/>
                </a:solidFill>
              </a:rPr>
              <a:t>数据流</a:t>
            </a:r>
            <a:endParaRPr lang="zh-CN" altLang="en-US" sz="3600">
              <a:solidFill>
                <a:schemeClr val="accent6"/>
              </a:solidFill>
            </a:endParaRPr>
          </a:p>
        </p:txBody>
      </p:sp>
      <p:sp>
        <p:nvSpPr>
          <p:cNvPr id="48130" name="Rectangle 3"/>
          <p:cNvSpPr>
            <a:spLocks noGrp="1" noChangeArrowheads="1"/>
          </p:cNvSpPr>
          <p:nvPr>
            <p:ph idx="4294967295"/>
          </p:nvPr>
        </p:nvSpPr>
        <p:spPr>
          <a:xfrm>
            <a:off x="457200" y="823913"/>
            <a:ext cx="8686800" cy="3822700"/>
          </a:xfrm>
        </p:spPr>
        <p:txBody>
          <a:bodyPr/>
          <a:lstStyle/>
          <a:p>
            <a:pPr>
              <a:lnSpc>
                <a:spcPct val="80000"/>
              </a:lnSpc>
            </a:pPr>
            <a:r>
              <a:rPr lang="en-US" altLang="zh-CN" sz="2600" dirty="0"/>
              <a:t> </a:t>
            </a:r>
            <a:r>
              <a:rPr lang="zh-CN" altLang="en-US" sz="2600" dirty="0"/>
              <a:t>数据流是数据结构在系统内传输的路径。</a:t>
            </a:r>
            <a:endParaRPr lang="zh-CN" altLang="en-US" sz="2600" dirty="0"/>
          </a:p>
          <a:p>
            <a:pPr>
              <a:lnSpc>
                <a:spcPct val="80000"/>
              </a:lnSpc>
            </a:pPr>
            <a:r>
              <a:rPr lang="zh-CN" altLang="en-US" sz="2600" dirty="0"/>
              <a:t> 对数据流的描述</a:t>
            </a:r>
            <a:endParaRPr lang="zh-CN" altLang="en-US" sz="2600" dirty="0"/>
          </a:p>
          <a:p>
            <a:pPr>
              <a:lnSpc>
                <a:spcPct val="80000"/>
              </a:lnSpc>
              <a:buFont typeface="Wingdings" panose="05000000000000000000" pitchFamily="2" charset="2"/>
              <a:buNone/>
            </a:pPr>
            <a:r>
              <a:rPr lang="zh-CN" altLang="en-US" sz="2600" dirty="0"/>
              <a:t>　 </a:t>
            </a:r>
            <a:r>
              <a:rPr lang="zh-CN" altLang="en-US" sz="2600" dirty="0">
                <a:solidFill>
                  <a:srgbClr val="0066FF"/>
                </a:solidFill>
              </a:rPr>
              <a:t>数据流描述</a:t>
            </a:r>
            <a:r>
              <a:rPr lang="en-US" altLang="zh-CN" sz="2600" dirty="0">
                <a:solidFill>
                  <a:srgbClr val="0066FF"/>
                </a:solidFill>
              </a:rPr>
              <a:t>={</a:t>
            </a:r>
            <a:r>
              <a:rPr lang="zh-CN" altLang="en-US" sz="2600" dirty="0">
                <a:solidFill>
                  <a:srgbClr val="0066FF"/>
                </a:solidFill>
              </a:rPr>
              <a:t>数据流名</a:t>
            </a:r>
            <a:r>
              <a:rPr lang="en-US" altLang="zh-CN" sz="2600" dirty="0">
                <a:solidFill>
                  <a:srgbClr val="0066FF"/>
                </a:solidFill>
              </a:rPr>
              <a:t>,</a:t>
            </a:r>
            <a:r>
              <a:rPr lang="zh-CN" altLang="en-US" sz="2600" dirty="0">
                <a:solidFill>
                  <a:srgbClr val="0066FF"/>
                </a:solidFill>
              </a:rPr>
              <a:t>说明</a:t>
            </a:r>
            <a:r>
              <a:rPr lang="en-US" altLang="zh-CN" sz="2600" dirty="0">
                <a:solidFill>
                  <a:srgbClr val="0066FF"/>
                </a:solidFill>
              </a:rPr>
              <a:t>,</a:t>
            </a:r>
            <a:r>
              <a:rPr lang="zh-CN" altLang="en-US" sz="2600" dirty="0">
                <a:solidFill>
                  <a:srgbClr val="0066FF"/>
                </a:solidFill>
              </a:rPr>
              <a:t>数据流来源</a:t>
            </a:r>
            <a:r>
              <a:rPr lang="en-US" altLang="zh-CN" sz="2600" dirty="0">
                <a:solidFill>
                  <a:srgbClr val="0066FF"/>
                </a:solidFill>
              </a:rPr>
              <a:t>,</a:t>
            </a:r>
            <a:endParaRPr lang="en-US" altLang="zh-CN" sz="2600" dirty="0">
              <a:solidFill>
                <a:srgbClr val="0066FF"/>
              </a:solidFill>
            </a:endParaRPr>
          </a:p>
          <a:p>
            <a:pPr>
              <a:lnSpc>
                <a:spcPct val="80000"/>
              </a:lnSpc>
              <a:buFont typeface="Wingdings" panose="05000000000000000000" pitchFamily="2" charset="2"/>
              <a:buNone/>
            </a:pPr>
            <a:r>
              <a:rPr lang="en-US" altLang="zh-CN" sz="2600" dirty="0">
                <a:solidFill>
                  <a:srgbClr val="0066FF"/>
                </a:solidFill>
              </a:rPr>
              <a:t>                           </a:t>
            </a:r>
            <a:r>
              <a:rPr lang="zh-CN" altLang="en-US" sz="2600" dirty="0">
                <a:solidFill>
                  <a:srgbClr val="0066FF"/>
                </a:solidFill>
              </a:rPr>
              <a:t>数据流去向</a:t>
            </a:r>
            <a:r>
              <a:rPr lang="en-US" altLang="zh-CN" sz="2600" dirty="0">
                <a:solidFill>
                  <a:srgbClr val="0066FF"/>
                </a:solidFill>
              </a:rPr>
              <a:t>,</a:t>
            </a:r>
            <a:r>
              <a:rPr lang="zh-CN" altLang="en-US" sz="2600" dirty="0">
                <a:solidFill>
                  <a:srgbClr val="0066FF"/>
                </a:solidFill>
              </a:rPr>
              <a:t>组成</a:t>
            </a:r>
            <a:r>
              <a:rPr lang="en-US" altLang="zh-CN" sz="2600" dirty="0">
                <a:solidFill>
                  <a:srgbClr val="0066FF"/>
                </a:solidFill>
              </a:rPr>
              <a:t>:{</a:t>
            </a:r>
            <a:r>
              <a:rPr lang="zh-CN" altLang="en-US" sz="2600" dirty="0">
                <a:solidFill>
                  <a:srgbClr val="0066FF"/>
                </a:solidFill>
              </a:rPr>
              <a:t>数据结构</a:t>
            </a:r>
            <a:r>
              <a:rPr lang="en-US" altLang="zh-CN" sz="2600" dirty="0">
                <a:solidFill>
                  <a:srgbClr val="0066FF"/>
                </a:solidFill>
              </a:rPr>
              <a:t>},</a:t>
            </a:r>
            <a:endParaRPr lang="en-US" altLang="zh-CN" sz="2600" dirty="0">
              <a:solidFill>
                <a:srgbClr val="0066FF"/>
              </a:solidFill>
            </a:endParaRPr>
          </a:p>
          <a:p>
            <a:pPr>
              <a:lnSpc>
                <a:spcPct val="80000"/>
              </a:lnSpc>
              <a:buFont typeface="Wingdings" panose="05000000000000000000" pitchFamily="2" charset="2"/>
              <a:buNone/>
            </a:pPr>
            <a:r>
              <a:rPr lang="en-US" altLang="zh-CN" sz="2600" dirty="0">
                <a:solidFill>
                  <a:srgbClr val="0066FF"/>
                </a:solidFill>
              </a:rPr>
              <a:t>                           </a:t>
            </a:r>
            <a:r>
              <a:rPr lang="zh-CN" altLang="en-US" sz="2600" dirty="0">
                <a:solidFill>
                  <a:srgbClr val="0066FF"/>
                </a:solidFill>
              </a:rPr>
              <a:t>平均流量</a:t>
            </a:r>
            <a:r>
              <a:rPr lang="en-US" altLang="zh-CN" sz="2600" dirty="0">
                <a:solidFill>
                  <a:srgbClr val="0066FF"/>
                </a:solidFill>
              </a:rPr>
              <a:t>,</a:t>
            </a:r>
            <a:r>
              <a:rPr lang="zh-CN" altLang="en-US" sz="2600" dirty="0">
                <a:solidFill>
                  <a:srgbClr val="0066FF"/>
                </a:solidFill>
              </a:rPr>
              <a:t>高峰期流量</a:t>
            </a:r>
            <a:r>
              <a:rPr lang="en-US" altLang="zh-CN" sz="2600" dirty="0">
                <a:solidFill>
                  <a:srgbClr val="0066FF"/>
                </a:solidFill>
              </a:rPr>
              <a:t>}</a:t>
            </a:r>
            <a:endParaRPr lang="zh-CN" altLang="en-US" sz="2600" dirty="0">
              <a:solidFill>
                <a:srgbClr val="0066FF"/>
              </a:solidFill>
            </a:endParaRPr>
          </a:p>
          <a:p>
            <a:pPr lvl="1">
              <a:lnSpc>
                <a:spcPct val="80000"/>
              </a:lnSpc>
            </a:pPr>
            <a:r>
              <a:rPr lang="zh-CN" altLang="en-US" sz="2200" dirty="0"/>
              <a:t>数据流来源：说明该数据流来自哪个过程</a:t>
            </a:r>
            <a:endParaRPr lang="zh-CN" altLang="en-US" sz="2200" dirty="0"/>
          </a:p>
          <a:p>
            <a:pPr lvl="1">
              <a:lnSpc>
                <a:spcPct val="80000"/>
              </a:lnSpc>
            </a:pPr>
            <a:r>
              <a:rPr lang="zh-CN" altLang="en-US" sz="2200" dirty="0"/>
              <a:t>数据流去向：说明该数据流将到哪个过程去</a:t>
            </a:r>
            <a:endParaRPr lang="zh-CN" altLang="en-US" sz="2200" dirty="0"/>
          </a:p>
          <a:p>
            <a:pPr lvl="1">
              <a:lnSpc>
                <a:spcPct val="80000"/>
              </a:lnSpc>
            </a:pPr>
            <a:r>
              <a:rPr lang="zh-CN" altLang="en-US" sz="2200" dirty="0"/>
              <a:t>平均流量：在单位时间（每天、每周、每月等）里的传输次数</a:t>
            </a:r>
            <a:endParaRPr lang="zh-CN" altLang="en-US" sz="2200" dirty="0"/>
          </a:p>
          <a:p>
            <a:pPr lvl="1">
              <a:lnSpc>
                <a:spcPct val="80000"/>
              </a:lnSpc>
            </a:pPr>
            <a:r>
              <a:rPr lang="zh-CN" altLang="en-US" sz="2200" dirty="0"/>
              <a:t>高峰期流量：在高峰时期的数据流量</a:t>
            </a:r>
            <a:endParaRPr lang="zh-CN" altLang="en-US" sz="2200" dirty="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idx="4294967295"/>
          </p:nvPr>
        </p:nvSpPr>
        <p:spPr/>
        <p:txBody>
          <a:bodyPr/>
          <a:lstStyle/>
          <a:p>
            <a:r>
              <a:rPr lang="en-US" altLang="zh-CN" sz="3600">
                <a:solidFill>
                  <a:schemeClr val="accent6"/>
                </a:solidFill>
              </a:rPr>
              <a:t>4. </a:t>
            </a:r>
            <a:r>
              <a:rPr lang="zh-CN" altLang="en-US" sz="3600">
                <a:solidFill>
                  <a:schemeClr val="accent6"/>
                </a:solidFill>
              </a:rPr>
              <a:t>数据存储</a:t>
            </a:r>
            <a:endParaRPr lang="zh-CN" altLang="en-US" sz="3600">
              <a:solidFill>
                <a:schemeClr val="accent6"/>
              </a:solidFill>
            </a:endParaRPr>
          </a:p>
        </p:txBody>
      </p:sp>
      <p:sp>
        <p:nvSpPr>
          <p:cNvPr id="49154" name="Rectangle 3"/>
          <p:cNvSpPr>
            <a:spLocks noGrp="1" noChangeArrowheads="1"/>
          </p:cNvSpPr>
          <p:nvPr>
            <p:ph idx="4294967295"/>
          </p:nvPr>
        </p:nvSpPr>
        <p:spPr>
          <a:xfrm>
            <a:off x="0" y="823912"/>
            <a:ext cx="9036496" cy="3908077"/>
          </a:xfrm>
        </p:spPr>
        <p:txBody>
          <a:bodyPr/>
          <a:lstStyle/>
          <a:p>
            <a:pPr>
              <a:lnSpc>
                <a:spcPct val="90000"/>
              </a:lnSpc>
              <a:spcBef>
                <a:spcPct val="0"/>
              </a:spcBef>
            </a:pPr>
            <a:r>
              <a:rPr lang="zh-CN" altLang="en-US" sz="2400" dirty="0"/>
              <a:t>数据存储是数据结构停留或保存的地方，也是数据流的来源和去向之一。</a:t>
            </a:r>
            <a:endParaRPr lang="zh-CN" altLang="en-US" sz="2400" dirty="0"/>
          </a:p>
          <a:p>
            <a:pPr>
              <a:lnSpc>
                <a:spcPct val="90000"/>
              </a:lnSpc>
              <a:spcBef>
                <a:spcPct val="0"/>
              </a:spcBef>
            </a:pPr>
            <a:r>
              <a:rPr lang="zh-CN" altLang="en-US" sz="2400" dirty="0"/>
              <a:t>对数据存储的描述</a:t>
            </a:r>
            <a:endParaRPr lang="zh-CN" altLang="en-US" sz="2400" dirty="0"/>
          </a:p>
          <a:p>
            <a:pPr>
              <a:lnSpc>
                <a:spcPct val="90000"/>
              </a:lnSpc>
              <a:spcBef>
                <a:spcPct val="0"/>
              </a:spcBef>
              <a:buFont typeface="Wingdings" panose="05000000000000000000" pitchFamily="2" charset="2"/>
              <a:buNone/>
            </a:pPr>
            <a:r>
              <a:rPr lang="zh-CN" altLang="en-US" sz="2400" dirty="0"/>
              <a:t>　</a:t>
            </a:r>
            <a:r>
              <a:rPr lang="zh-CN" altLang="en-US" sz="2400" dirty="0">
                <a:solidFill>
                  <a:srgbClr val="0066FF"/>
                </a:solidFill>
              </a:rPr>
              <a:t>数据存储描述</a:t>
            </a:r>
            <a:r>
              <a:rPr lang="en-US" altLang="zh-CN" sz="2400" dirty="0">
                <a:solidFill>
                  <a:srgbClr val="0066FF"/>
                </a:solidFill>
              </a:rPr>
              <a:t>={</a:t>
            </a:r>
            <a:r>
              <a:rPr lang="zh-CN" altLang="en-US" sz="2400" dirty="0">
                <a:solidFill>
                  <a:srgbClr val="0066FF"/>
                </a:solidFill>
              </a:rPr>
              <a:t>数据存储名</a:t>
            </a:r>
            <a:r>
              <a:rPr lang="en-US" altLang="zh-CN" sz="2400" dirty="0">
                <a:solidFill>
                  <a:srgbClr val="0066FF"/>
                </a:solidFill>
              </a:rPr>
              <a:t>,</a:t>
            </a:r>
            <a:r>
              <a:rPr lang="zh-CN" altLang="en-US" sz="2400" dirty="0">
                <a:solidFill>
                  <a:srgbClr val="0066FF"/>
                </a:solidFill>
              </a:rPr>
              <a:t>说明</a:t>
            </a:r>
            <a:r>
              <a:rPr lang="en-US" altLang="zh-CN" sz="2400" dirty="0">
                <a:solidFill>
                  <a:srgbClr val="0066FF"/>
                </a:solidFill>
              </a:rPr>
              <a:t>,</a:t>
            </a:r>
            <a:r>
              <a:rPr lang="zh-CN" altLang="en-US" sz="2400" dirty="0">
                <a:solidFill>
                  <a:srgbClr val="0066FF"/>
                </a:solidFill>
              </a:rPr>
              <a:t>编号</a:t>
            </a:r>
            <a:r>
              <a:rPr lang="en-US" altLang="zh-CN" sz="2400" dirty="0">
                <a:solidFill>
                  <a:srgbClr val="0066FF"/>
                </a:solidFill>
              </a:rPr>
              <a:t>,</a:t>
            </a:r>
            <a:r>
              <a:rPr lang="zh-CN" altLang="en-US" sz="2400" dirty="0">
                <a:solidFill>
                  <a:srgbClr val="0066FF"/>
                </a:solidFill>
              </a:rPr>
              <a:t>输入的数据流 </a:t>
            </a:r>
            <a:r>
              <a:rPr lang="en-US" altLang="zh-CN" sz="2400" dirty="0">
                <a:solidFill>
                  <a:srgbClr val="0066FF"/>
                </a:solidFill>
              </a:rPr>
              <a:t>,</a:t>
            </a:r>
            <a:endParaRPr lang="en-US" altLang="zh-CN" sz="2400" dirty="0">
              <a:solidFill>
                <a:srgbClr val="0066FF"/>
              </a:solidFill>
            </a:endParaRPr>
          </a:p>
          <a:p>
            <a:pPr>
              <a:lnSpc>
                <a:spcPct val="90000"/>
              </a:lnSpc>
              <a:spcBef>
                <a:spcPct val="0"/>
              </a:spcBef>
              <a:buFont typeface="Wingdings" panose="05000000000000000000" pitchFamily="2" charset="2"/>
              <a:buNone/>
            </a:pPr>
            <a:r>
              <a:rPr lang="zh-CN" altLang="en-US" sz="2400" dirty="0">
                <a:solidFill>
                  <a:srgbClr val="0066FF"/>
                </a:solidFill>
              </a:rPr>
              <a:t>                             输出的数据流</a:t>
            </a:r>
            <a:r>
              <a:rPr lang="en-US" altLang="zh-CN" sz="2400" dirty="0">
                <a:solidFill>
                  <a:srgbClr val="0066FF"/>
                </a:solidFill>
              </a:rPr>
              <a:t>,</a:t>
            </a:r>
            <a:r>
              <a:rPr lang="zh-CN" altLang="en-US" sz="2400" dirty="0">
                <a:solidFill>
                  <a:srgbClr val="0066FF"/>
                </a:solidFill>
              </a:rPr>
              <a:t>组成</a:t>
            </a:r>
            <a:r>
              <a:rPr lang="en-US" altLang="zh-CN" sz="2400" dirty="0">
                <a:solidFill>
                  <a:srgbClr val="0066FF"/>
                </a:solidFill>
              </a:rPr>
              <a:t>:{</a:t>
            </a:r>
            <a:r>
              <a:rPr lang="zh-CN" altLang="en-US" sz="2400" dirty="0">
                <a:solidFill>
                  <a:srgbClr val="0066FF"/>
                </a:solidFill>
              </a:rPr>
              <a:t>数据结构</a:t>
            </a:r>
            <a:r>
              <a:rPr lang="en-US" altLang="zh-CN" sz="2400" dirty="0">
                <a:solidFill>
                  <a:srgbClr val="0066FF"/>
                </a:solidFill>
              </a:rPr>
              <a:t>},</a:t>
            </a:r>
            <a:r>
              <a:rPr lang="zh-CN" altLang="en-US" sz="2400" dirty="0">
                <a:solidFill>
                  <a:srgbClr val="0066FF"/>
                </a:solidFill>
              </a:rPr>
              <a:t>数据量</a:t>
            </a:r>
            <a:r>
              <a:rPr lang="en-US" altLang="zh-CN" sz="2400" dirty="0">
                <a:solidFill>
                  <a:srgbClr val="0066FF"/>
                </a:solidFill>
              </a:rPr>
              <a:t>,</a:t>
            </a:r>
            <a:endParaRPr lang="en-US" altLang="zh-CN" sz="2400" dirty="0">
              <a:solidFill>
                <a:srgbClr val="0066FF"/>
              </a:solidFill>
            </a:endParaRPr>
          </a:p>
          <a:p>
            <a:pPr>
              <a:lnSpc>
                <a:spcPct val="90000"/>
              </a:lnSpc>
              <a:spcBef>
                <a:spcPct val="0"/>
              </a:spcBef>
              <a:buFont typeface="Wingdings" panose="05000000000000000000" pitchFamily="2" charset="2"/>
              <a:buNone/>
            </a:pPr>
            <a:r>
              <a:rPr lang="en-US" altLang="zh-CN" sz="2400" dirty="0">
                <a:solidFill>
                  <a:srgbClr val="0066FF"/>
                </a:solidFill>
              </a:rPr>
              <a:t>                             </a:t>
            </a:r>
            <a:r>
              <a:rPr lang="zh-CN" altLang="en-US" sz="2400" dirty="0">
                <a:solidFill>
                  <a:srgbClr val="0066FF"/>
                </a:solidFill>
              </a:rPr>
              <a:t>存取频度</a:t>
            </a:r>
            <a:r>
              <a:rPr lang="en-US" altLang="zh-CN" sz="2400" dirty="0">
                <a:solidFill>
                  <a:srgbClr val="0066FF"/>
                </a:solidFill>
              </a:rPr>
              <a:t>,</a:t>
            </a:r>
            <a:r>
              <a:rPr lang="zh-CN" altLang="en-US" sz="2400" dirty="0">
                <a:solidFill>
                  <a:srgbClr val="0066FF"/>
                </a:solidFill>
              </a:rPr>
              <a:t>存取方式</a:t>
            </a:r>
            <a:r>
              <a:rPr lang="en-US" altLang="zh-CN" sz="2400" dirty="0">
                <a:solidFill>
                  <a:srgbClr val="0066FF"/>
                </a:solidFill>
              </a:rPr>
              <a:t>}</a:t>
            </a:r>
            <a:endParaRPr lang="zh-CN" altLang="en-US" sz="2400" dirty="0">
              <a:solidFill>
                <a:srgbClr val="0066FF"/>
              </a:solidFill>
            </a:endParaRPr>
          </a:p>
          <a:p>
            <a:pPr lvl="1">
              <a:lnSpc>
                <a:spcPct val="90000"/>
              </a:lnSpc>
              <a:spcBef>
                <a:spcPct val="0"/>
              </a:spcBef>
            </a:pPr>
            <a:r>
              <a:rPr lang="zh-CN" altLang="en-US" sz="2200" dirty="0"/>
              <a:t>存取频度：每小时、每天或每周存取次数，每次存取的数据量等信息 </a:t>
            </a:r>
            <a:endParaRPr lang="zh-CN" altLang="en-US" sz="2200" dirty="0"/>
          </a:p>
          <a:p>
            <a:pPr lvl="1">
              <a:lnSpc>
                <a:spcPct val="90000"/>
              </a:lnSpc>
              <a:spcBef>
                <a:spcPct val="0"/>
              </a:spcBef>
            </a:pPr>
            <a:r>
              <a:rPr lang="zh-CN" altLang="en-US" sz="2200" dirty="0"/>
              <a:t>存取方法：批处理 </a:t>
            </a:r>
            <a:r>
              <a:rPr lang="en-US" altLang="zh-CN" sz="2200" dirty="0"/>
              <a:t>/ </a:t>
            </a:r>
            <a:r>
              <a:rPr lang="zh-CN" altLang="en-US" sz="2200" dirty="0"/>
              <a:t>联机处理；检索 </a:t>
            </a:r>
            <a:r>
              <a:rPr lang="en-US" altLang="zh-CN" sz="2200" dirty="0"/>
              <a:t>/ </a:t>
            </a:r>
            <a:r>
              <a:rPr lang="zh-CN" altLang="en-US" sz="2200" dirty="0"/>
              <a:t>更新；顺序检索 </a:t>
            </a:r>
            <a:r>
              <a:rPr lang="en-US" altLang="zh-CN" sz="2200" dirty="0"/>
              <a:t>/ </a:t>
            </a:r>
            <a:r>
              <a:rPr lang="zh-CN" altLang="en-US" sz="2200" dirty="0"/>
              <a:t>随机检索</a:t>
            </a:r>
            <a:endParaRPr lang="zh-CN" altLang="en-US" sz="2200" dirty="0"/>
          </a:p>
          <a:p>
            <a:pPr lvl="1">
              <a:lnSpc>
                <a:spcPct val="90000"/>
              </a:lnSpc>
              <a:spcBef>
                <a:spcPct val="0"/>
              </a:spcBef>
            </a:pPr>
            <a:r>
              <a:rPr lang="zh-CN" altLang="en-US" sz="2200" dirty="0"/>
              <a:t>输入的数据流：数据流来源</a:t>
            </a:r>
            <a:endParaRPr lang="zh-CN" altLang="en-US" sz="2200" dirty="0"/>
          </a:p>
          <a:p>
            <a:pPr lvl="1">
              <a:lnSpc>
                <a:spcPct val="90000"/>
              </a:lnSpc>
              <a:spcBef>
                <a:spcPct val="0"/>
              </a:spcBef>
            </a:pPr>
            <a:r>
              <a:rPr lang="zh-CN" altLang="en-US" sz="2200" dirty="0"/>
              <a:t>输出的数据流：数据流去向</a:t>
            </a:r>
            <a:endParaRPr lang="zh-CN" altLang="en-US" sz="2200" dirty="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idx="4294967295"/>
          </p:nvPr>
        </p:nvSpPr>
        <p:spPr/>
        <p:txBody>
          <a:bodyPr/>
          <a:lstStyle/>
          <a:p>
            <a:r>
              <a:rPr lang="en-US" altLang="zh-CN" sz="3600">
                <a:solidFill>
                  <a:schemeClr val="accent6"/>
                </a:solidFill>
              </a:rPr>
              <a:t>5. </a:t>
            </a:r>
            <a:r>
              <a:rPr lang="zh-CN" altLang="en-US" sz="3600">
                <a:solidFill>
                  <a:schemeClr val="accent6"/>
                </a:solidFill>
              </a:rPr>
              <a:t>处理过程</a:t>
            </a:r>
            <a:endParaRPr lang="zh-CN" altLang="en-US" sz="3600">
              <a:solidFill>
                <a:schemeClr val="accent6"/>
              </a:solidFill>
            </a:endParaRPr>
          </a:p>
        </p:txBody>
      </p:sp>
      <p:sp>
        <p:nvSpPr>
          <p:cNvPr id="50178" name="Rectangle 3"/>
          <p:cNvSpPr>
            <a:spLocks noGrp="1" noChangeArrowheads="1"/>
          </p:cNvSpPr>
          <p:nvPr>
            <p:ph idx="4294967295"/>
          </p:nvPr>
        </p:nvSpPr>
        <p:spPr>
          <a:xfrm>
            <a:off x="250825" y="735013"/>
            <a:ext cx="8785225" cy="3911600"/>
          </a:xfrm>
        </p:spPr>
        <p:txBody>
          <a:bodyPr/>
          <a:lstStyle/>
          <a:p>
            <a:pPr>
              <a:lnSpc>
                <a:spcPct val="90000"/>
              </a:lnSpc>
            </a:pPr>
            <a:r>
              <a:rPr lang="zh-CN" altLang="en-US" sz="2600" dirty="0"/>
              <a:t>处理过程的具体处理逻辑一般用判定表或判定树来描述。数据字典中只需要描述处理过程的说明性信息</a:t>
            </a:r>
            <a:endParaRPr lang="zh-CN" altLang="en-US" sz="2600" dirty="0"/>
          </a:p>
          <a:p>
            <a:pPr>
              <a:lnSpc>
                <a:spcPct val="90000"/>
              </a:lnSpc>
            </a:pPr>
            <a:r>
              <a:rPr lang="zh-CN" altLang="en-US" sz="2600" dirty="0"/>
              <a:t>处理过程说明性信息的描述</a:t>
            </a:r>
            <a:endParaRPr lang="en-US" altLang="zh-CN" sz="2600" dirty="0"/>
          </a:p>
          <a:p>
            <a:pPr>
              <a:lnSpc>
                <a:spcPct val="90000"/>
              </a:lnSpc>
              <a:buFont typeface="Wingdings" panose="05000000000000000000" pitchFamily="2" charset="2"/>
              <a:buNone/>
            </a:pPr>
            <a:r>
              <a:rPr lang="en-US" altLang="zh-CN" sz="2600" dirty="0"/>
              <a:t>    </a:t>
            </a:r>
            <a:r>
              <a:rPr lang="zh-CN" altLang="en-US" sz="2600" dirty="0">
                <a:solidFill>
                  <a:srgbClr val="0066FF"/>
                </a:solidFill>
              </a:rPr>
              <a:t>处理过程描述</a:t>
            </a:r>
            <a:r>
              <a:rPr lang="en-US" altLang="zh-CN" sz="2600" dirty="0">
                <a:solidFill>
                  <a:srgbClr val="0066FF"/>
                </a:solidFill>
              </a:rPr>
              <a:t>={</a:t>
            </a:r>
            <a:r>
              <a:rPr lang="zh-CN" altLang="en-US" sz="2600" dirty="0">
                <a:solidFill>
                  <a:srgbClr val="0066FF"/>
                </a:solidFill>
              </a:rPr>
              <a:t>处理过程名</a:t>
            </a:r>
            <a:r>
              <a:rPr lang="en-US" altLang="zh-CN" sz="2600" dirty="0">
                <a:solidFill>
                  <a:srgbClr val="0066FF"/>
                </a:solidFill>
              </a:rPr>
              <a:t>,</a:t>
            </a:r>
            <a:r>
              <a:rPr lang="zh-CN" altLang="en-US" sz="2600" dirty="0">
                <a:solidFill>
                  <a:srgbClr val="0066FF"/>
                </a:solidFill>
              </a:rPr>
              <a:t>说明</a:t>
            </a:r>
            <a:r>
              <a:rPr lang="en-US" altLang="zh-CN" sz="2600" dirty="0">
                <a:solidFill>
                  <a:srgbClr val="0066FF"/>
                </a:solidFill>
              </a:rPr>
              <a:t>,</a:t>
            </a:r>
            <a:r>
              <a:rPr lang="zh-CN" altLang="en-US" sz="2600" dirty="0">
                <a:solidFill>
                  <a:srgbClr val="0066FF"/>
                </a:solidFill>
              </a:rPr>
              <a:t>输入</a:t>
            </a:r>
            <a:r>
              <a:rPr lang="en-US" altLang="zh-CN" sz="2600" dirty="0">
                <a:solidFill>
                  <a:srgbClr val="0066FF"/>
                </a:solidFill>
              </a:rPr>
              <a:t>:{</a:t>
            </a:r>
            <a:r>
              <a:rPr lang="zh-CN" altLang="en-US" sz="2600" dirty="0">
                <a:solidFill>
                  <a:srgbClr val="0066FF"/>
                </a:solidFill>
              </a:rPr>
              <a:t>数据流</a:t>
            </a:r>
            <a:r>
              <a:rPr lang="en-US" altLang="zh-CN" sz="2600" dirty="0">
                <a:solidFill>
                  <a:srgbClr val="0066FF"/>
                </a:solidFill>
              </a:rPr>
              <a:t>},</a:t>
            </a:r>
            <a:r>
              <a:rPr lang="zh-CN" altLang="en-US" sz="2600" dirty="0">
                <a:solidFill>
                  <a:srgbClr val="0066FF"/>
                </a:solidFill>
              </a:rPr>
              <a:t>   </a:t>
            </a:r>
            <a:endParaRPr lang="en-US" altLang="zh-CN" sz="2600" dirty="0">
              <a:solidFill>
                <a:srgbClr val="0066FF"/>
              </a:solidFill>
            </a:endParaRPr>
          </a:p>
          <a:p>
            <a:pPr>
              <a:lnSpc>
                <a:spcPct val="90000"/>
              </a:lnSpc>
              <a:buFont typeface="Wingdings" panose="05000000000000000000" pitchFamily="2" charset="2"/>
              <a:buNone/>
            </a:pPr>
            <a:r>
              <a:rPr lang="en-US" altLang="zh-CN" sz="2600" dirty="0">
                <a:solidFill>
                  <a:srgbClr val="0066FF"/>
                </a:solidFill>
              </a:rPr>
              <a:t>                              </a:t>
            </a:r>
            <a:r>
              <a:rPr lang="zh-CN" altLang="en-US" sz="2600" dirty="0">
                <a:solidFill>
                  <a:srgbClr val="0066FF"/>
                </a:solidFill>
              </a:rPr>
              <a:t>输出</a:t>
            </a:r>
            <a:r>
              <a:rPr lang="en-US" altLang="zh-CN" sz="2600" dirty="0">
                <a:solidFill>
                  <a:srgbClr val="0066FF"/>
                </a:solidFill>
              </a:rPr>
              <a:t>:{</a:t>
            </a:r>
            <a:r>
              <a:rPr lang="zh-CN" altLang="en-US" sz="2600" dirty="0">
                <a:solidFill>
                  <a:srgbClr val="0066FF"/>
                </a:solidFill>
              </a:rPr>
              <a:t>数据流</a:t>
            </a:r>
            <a:r>
              <a:rPr lang="en-US" altLang="zh-CN" sz="2600" dirty="0">
                <a:solidFill>
                  <a:srgbClr val="0066FF"/>
                </a:solidFill>
              </a:rPr>
              <a:t>},</a:t>
            </a:r>
            <a:r>
              <a:rPr lang="zh-CN" altLang="en-US" sz="2600" dirty="0">
                <a:solidFill>
                  <a:srgbClr val="0066FF"/>
                </a:solidFill>
              </a:rPr>
              <a:t>处理</a:t>
            </a:r>
            <a:r>
              <a:rPr lang="en-US" altLang="zh-CN" sz="2600" dirty="0">
                <a:solidFill>
                  <a:srgbClr val="0066FF"/>
                </a:solidFill>
              </a:rPr>
              <a:t>:{</a:t>
            </a:r>
            <a:r>
              <a:rPr lang="zh-CN" altLang="en-US" sz="2600" dirty="0">
                <a:solidFill>
                  <a:srgbClr val="0066FF"/>
                </a:solidFill>
              </a:rPr>
              <a:t>简要说明</a:t>
            </a:r>
            <a:r>
              <a:rPr lang="en-US" altLang="zh-CN" sz="2600" dirty="0">
                <a:solidFill>
                  <a:srgbClr val="0066FF"/>
                </a:solidFill>
              </a:rPr>
              <a:t>}}</a:t>
            </a:r>
            <a:endParaRPr lang="en-US" altLang="zh-CN" sz="2600" dirty="0">
              <a:solidFill>
                <a:srgbClr val="0066FF"/>
              </a:solidFill>
            </a:endParaRPr>
          </a:p>
          <a:p>
            <a:pPr lvl="1">
              <a:lnSpc>
                <a:spcPct val="90000"/>
              </a:lnSpc>
            </a:pPr>
            <a:r>
              <a:rPr lang="zh-CN" altLang="en-US" sz="2200" dirty="0"/>
              <a:t>简要说明：说明该处理过程的功能及处理要求</a:t>
            </a:r>
            <a:endParaRPr lang="zh-CN" altLang="en-US" sz="2200" dirty="0"/>
          </a:p>
          <a:p>
            <a:pPr lvl="2">
              <a:lnSpc>
                <a:spcPct val="90000"/>
              </a:lnSpc>
              <a:buSzPct val="87000"/>
              <a:buFont typeface="Wingdings" panose="05000000000000000000" pitchFamily="2" charset="2"/>
              <a:buChar char="l"/>
            </a:pPr>
            <a:r>
              <a:rPr lang="zh-CN" altLang="en-US" dirty="0"/>
              <a:t>功能：该处理过程用来做什么</a:t>
            </a:r>
            <a:endParaRPr lang="zh-CN" altLang="en-US" dirty="0"/>
          </a:p>
          <a:p>
            <a:pPr lvl="2">
              <a:lnSpc>
                <a:spcPct val="90000"/>
              </a:lnSpc>
              <a:buSzPct val="87000"/>
              <a:buFont typeface="Wingdings" panose="05000000000000000000" pitchFamily="2" charset="2"/>
              <a:buChar char="l"/>
            </a:pPr>
            <a:r>
              <a:rPr lang="zh-CN" altLang="en-US" dirty="0"/>
              <a:t>处理要求：处理频度要求，如单位时间里处理多少事务，多少数据量、响应时间要求等</a:t>
            </a:r>
            <a:endParaRPr lang="zh-CN" altLang="en-US" dirty="0"/>
          </a:p>
          <a:p>
            <a:pPr lvl="2">
              <a:lnSpc>
                <a:spcPct val="90000"/>
              </a:lnSpc>
              <a:buSzPct val="87000"/>
              <a:buFont typeface="Wingdings" panose="05000000000000000000" pitchFamily="2" charset="2"/>
              <a:buChar char="l"/>
            </a:pPr>
            <a:r>
              <a:rPr lang="zh-CN" altLang="en-US" dirty="0"/>
              <a:t>处理要求是后面物理设计的输入及性能评价的标准</a:t>
            </a:r>
            <a:endParaRPr lang="zh-CN" altLang="en-US" dirty="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idx="4294967295"/>
          </p:nvPr>
        </p:nvSpPr>
        <p:spPr/>
        <p:txBody>
          <a:bodyPr/>
          <a:lstStyle/>
          <a:p>
            <a:r>
              <a:rPr lang="zh-CN" altLang="en-US" sz="3600">
                <a:solidFill>
                  <a:schemeClr val="accent6"/>
                </a:solidFill>
              </a:rPr>
              <a:t>需求分析小结</a:t>
            </a:r>
            <a:endParaRPr lang="zh-CN" altLang="en-US" sz="3600">
              <a:solidFill>
                <a:schemeClr val="accent6"/>
              </a:solidFill>
            </a:endParaRPr>
          </a:p>
        </p:txBody>
      </p:sp>
      <p:sp>
        <p:nvSpPr>
          <p:cNvPr id="51202" name="Rectangle 3"/>
          <p:cNvSpPr>
            <a:spLocks noGrp="1" noChangeArrowheads="1"/>
          </p:cNvSpPr>
          <p:nvPr>
            <p:ph idx="4294967295"/>
          </p:nvPr>
        </p:nvSpPr>
        <p:spPr>
          <a:xfrm>
            <a:off x="457200" y="735013"/>
            <a:ext cx="8362950" cy="3911600"/>
          </a:xfrm>
        </p:spPr>
        <p:txBody>
          <a:bodyPr/>
          <a:lstStyle/>
          <a:p>
            <a:pPr eaLnBrk="1" hangingPunct="1">
              <a:lnSpc>
                <a:spcPct val="110000"/>
              </a:lnSpc>
            </a:pPr>
            <a:r>
              <a:rPr lang="zh-CN" altLang="en-US" sz="2600" dirty="0"/>
              <a:t>把需求收集和分析作为数据库设计的第一阶段十分重要</a:t>
            </a:r>
            <a:endParaRPr lang="en-US" altLang="zh-CN" sz="2600" dirty="0"/>
          </a:p>
          <a:p>
            <a:pPr eaLnBrk="1" hangingPunct="1">
              <a:lnSpc>
                <a:spcPct val="110000"/>
              </a:lnSpc>
            </a:pPr>
            <a:r>
              <a:rPr lang="zh-CN" altLang="en-US" sz="2600" dirty="0"/>
              <a:t>第一阶段收集的基础数据（用数据字典来表达）是下一步进行概念设计的基础。</a:t>
            </a:r>
            <a:endParaRPr lang="zh-CN" altLang="en-US" sz="2600" dirty="0"/>
          </a:p>
          <a:p>
            <a:pPr eaLnBrk="1" hangingPunct="1">
              <a:lnSpc>
                <a:spcPct val="110000"/>
              </a:lnSpc>
            </a:pPr>
            <a:r>
              <a:rPr lang="zh-CN" altLang="en-US" sz="2600" dirty="0"/>
              <a:t>强调两点 　</a:t>
            </a:r>
            <a:endParaRPr lang="zh-CN" altLang="en-US" sz="2600" dirty="0"/>
          </a:p>
          <a:p>
            <a:pPr lvl="1" eaLnBrk="1" hangingPunct="1">
              <a:lnSpc>
                <a:spcPct val="110000"/>
              </a:lnSpc>
              <a:buSzPct val="87000"/>
              <a:buFont typeface="Wingdings" panose="05000000000000000000" pitchFamily="2" charset="2"/>
              <a:buNone/>
            </a:pPr>
            <a:r>
              <a:rPr lang="zh-CN" altLang="en-US" sz="2200" dirty="0"/>
              <a:t>（</a:t>
            </a:r>
            <a:r>
              <a:rPr lang="en-US" altLang="zh-CN" sz="2200" dirty="0"/>
              <a:t>1</a:t>
            </a:r>
            <a:r>
              <a:rPr lang="zh-CN" altLang="en-US" sz="2200" dirty="0"/>
              <a:t>）设计人员应充分考虑到可能的扩充和改变，使设计易于更改，系统易于扩充 </a:t>
            </a:r>
            <a:endParaRPr lang="zh-CN" altLang="en-US" sz="2200" dirty="0"/>
          </a:p>
          <a:p>
            <a:pPr lvl="1" eaLnBrk="1" hangingPunct="1">
              <a:lnSpc>
                <a:spcPct val="110000"/>
              </a:lnSpc>
              <a:buSzPct val="87000"/>
              <a:buFont typeface="Wingdings" panose="05000000000000000000" pitchFamily="2" charset="2"/>
              <a:buNone/>
            </a:pPr>
            <a:r>
              <a:rPr lang="zh-CN" altLang="en-US" sz="2200" dirty="0"/>
              <a:t>（</a:t>
            </a:r>
            <a:r>
              <a:rPr lang="en-US" altLang="zh-CN" sz="2200" dirty="0"/>
              <a:t>2</a:t>
            </a:r>
            <a:r>
              <a:rPr lang="zh-CN" altLang="en-US" sz="2200" dirty="0"/>
              <a:t>）必须强调用户的参与</a:t>
            </a:r>
            <a:endParaRPr lang="zh-CN" altLang="en-US" sz="2200" dirty="0"/>
          </a:p>
          <a:p>
            <a:pPr>
              <a:lnSpc>
                <a:spcPct val="90000"/>
              </a:lnSpc>
            </a:pPr>
            <a:endParaRPr lang="zh-CN" altLang="en-US" sz="2600" dirty="0"/>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idx="4294967295"/>
          </p:nvPr>
        </p:nvSpPr>
        <p:spPr/>
        <p:txBody>
          <a:bodyPr/>
          <a:lstStyle/>
          <a:p>
            <a:r>
              <a:rPr lang="zh-CN" altLang="en-US" dirty="0">
                <a:solidFill>
                  <a:schemeClr val="accent6"/>
                </a:solidFill>
              </a:rPr>
              <a:t>第</a:t>
            </a:r>
            <a:r>
              <a:rPr lang="en-US" altLang="zh-CN" dirty="0">
                <a:solidFill>
                  <a:schemeClr val="accent6"/>
                </a:solidFill>
              </a:rPr>
              <a:t>7</a:t>
            </a:r>
            <a:r>
              <a:rPr lang="zh-CN" altLang="en-US" dirty="0">
                <a:solidFill>
                  <a:schemeClr val="accent6"/>
                </a:solidFill>
              </a:rPr>
              <a:t>章</a:t>
            </a:r>
            <a:r>
              <a:rPr lang="zh-CN" altLang="zh-CN" dirty="0">
                <a:solidFill>
                  <a:schemeClr val="accent6"/>
                </a:solidFill>
              </a:rPr>
              <a:t>  数据库设计</a:t>
            </a:r>
            <a:endParaRPr lang="zh-CN" altLang="zh-CN" dirty="0">
              <a:solidFill>
                <a:schemeClr val="accent6"/>
              </a:solidFill>
            </a:endParaRPr>
          </a:p>
        </p:txBody>
      </p:sp>
      <p:sp>
        <p:nvSpPr>
          <p:cNvPr id="52226" name="Rectangle 3"/>
          <p:cNvSpPr>
            <a:spLocks noGrp="1" noChangeArrowheads="1"/>
          </p:cNvSpPr>
          <p:nvPr>
            <p:ph idx="4294967295"/>
          </p:nvPr>
        </p:nvSpPr>
        <p:spPr>
          <a:xfrm>
            <a:off x="1022350" y="809625"/>
            <a:ext cx="8229600" cy="3748088"/>
          </a:xfrm>
        </p:spPr>
        <p:txBody>
          <a:bodyPr/>
          <a:lstStyle/>
          <a:p>
            <a:pPr>
              <a:lnSpc>
                <a:spcPct val="120000"/>
              </a:lnSpc>
              <a:spcBef>
                <a:spcPts val="0"/>
              </a:spcBef>
              <a:buFont typeface="Wingdings" panose="05000000000000000000" pitchFamily="2" charset="2"/>
              <a:buNone/>
            </a:pPr>
            <a:r>
              <a:rPr lang="en-US" altLang="zh-CN" dirty="0"/>
              <a:t>7.1  </a:t>
            </a:r>
            <a:r>
              <a:rPr lang="zh-CN" altLang="en-US" dirty="0"/>
              <a:t>数据库设计概述</a:t>
            </a:r>
            <a:endParaRPr lang="zh-CN" altLang="en-US" dirty="0"/>
          </a:p>
          <a:p>
            <a:pPr>
              <a:lnSpc>
                <a:spcPct val="120000"/>
              </a:lnSpc>
              <a:spcBef>
                <a:spcPts val="0"/>
              </a:spcBef>
              <a:buFont typeface="Wingdings" panose="05000000000000000000" pitchFamily="2" charset="2"/>
              <a:buNone/>
            </a:pPr>
            <a:r>
              <a:rPr lang="en-US" altLang="zh-CN" dirty="0"/>
              <a:t>7.2  </a:t>
            </a:r>
            <a:r>
              <a:rPr lang="zh-CN" altLang="en-US" dirty="0"/>
              <a:t>需求分析</a:t>
            </a:r>
            <a:endParaRPr lang="zh-CN" altLang="en-US" dirty="0"/>
          </a:p>
          <a:p>
            <a:pPr>
              <a:lnSpc>
                <a:spcPct val="120000"/>
              </a:lnSpc>
              <a:spcBef>
                <a:spcPts val="0"/>
              </a:spcBef>
              <a:buFont typeface="Wingdings" panose="05000000000000000000" pitchFamily="2" charset="2"/>
              <a:buNone/>
            </a:pPr>
            <a:r>
              <a:rPr lang="en-US" altLang="zh-CN" dirty="0">
                <a:solidFill>
                  <a:srgbClr val="0066FF"/>
                </a:solidFill>
              </a:rPr>
              <a:t>7.3  </a:t>
            </a:r>
            <a:r>
              <a:rPr lang="zh-CN" altLang="en-US" dirty="0">
                <a:solidFill>
                  <a:srgbClr val="0066FF"/>
                </a:solidFill>
              </a:rPr>
              <a:t>概念结构设计</a:t>
            </a:r>
            <a:endParaRPr lang="zh-CN" altLang="en-US" dirty="0">
              <a:solidFill>
                <a:srgbClr val="0066FF"/>
              </a:solidFill>
            </a:endParaRPr>
          </a:p>
          <a:p>
            <a:pPr>
              <a:lnSpc>
                <a:spcPct val="120000"/>
              </a:lnSpc>
              <a:spcBef>
                <a:spcPts val="0"/>
              </a:spcBef>
              <a:buFont typeface="Wingdings" panose="05000000000000000000" pitchFamily="2" charset="2"/>
              <a:buNone/>
            </a:pPr>
            <a:r>
              <a:rPr lang="en-US" altLang="zh-CN" dirty="0"/>
              <a:t>7.4  </a:t>
            </a:r>
            <a:r>
              <a:rPr lang="zh-CN" altLang="en-US" dirty="0"/>
              <a:t>逻辑结构设计</a:t>
            </a:r>
            <a:endParaRPr lang="en-US" altLang="zh-CN" dirty="0"/>
          </a:p>
          <a:p>
            <a:pPr>
              <a:lnSpc>
                <a:spcPct val="120000"/>
              </a:lnSpc>
              <a:spcBef>
                <a:spcPts val="0"/>
              </a:spcBef>
              <a:buFont typeface="Wingdings" panose="05000000000000000000" pitchFamily="2" charset="2"/>
              <a:buNone/>
            </a:pPr>
            <a:r>
              <a:rPr lang="en-US" altLang="zh-CN" dirty="0"/>
              <a:t>7.5  </a:t>
            </a:r>
            <a:r>
              <a:rPr lang="zh-CN" altLang="en-US" dirty="0"/>
              <a:t>物理结构设计</a:t>
            </a:r>
            <a:endParaRPr lang="en-US" altLang="zh-CN" dirty="0"/>
          </a:p>
          <a:p>
            <a:pPr>
              <a:lnSpc>
                <a:spcPct val="120000"/>
              </a:lnSpc>
              <a:spcBef>
                <a:spcPts val="0"/>
              </a:spcBef>
              <a:buFont typeface="Wingdings" panose="05000000000000000000" pitchFamily="2" charset="2"/>
              <a:buNone/>
            </a:pPr>
            <a:r>
              <a:rPr lang="en-US" altLang="zh-CN" dirty="0"/>
              <a:t>7.6  </a:t>
            </a:r>
            <a:r>
              <a:rPr lang="zh-CN" altLang="en-US" dirty="0"/>
              <a:t>数据库的实施和维护</a:t>
            </a:r>
            <a:endParaRPr lang="zh-CN" altLang="en-US" dirty="0"/>
          </a:p>
          <a:p>
            <a:pPr>
              <a:lnSpc>
                <a:spcPct val="120000"/>
              </a:lnSpc>
              <a:spcBef>
                <a:spcPts val="0"/>
              </a:spcBef>
              <a:buFont typeface="Wingdings" panose="05000000000000000000" pitchFamily="2" charset="2"/>
              <a:buNone/>
            </a:pPr>
            <a:r>
              <a:rPr lang="zh-CN" altLang="en-US" dirty="0"/>
              <a:t>本章小结</a:t>
            </a:r>
            <a:endParaRPr lang="zh-CN" altLang="en-US" dirty="0"/>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idx="4294967295"/>
          </p:nvPr>
        </p:nvSpPr>
        <p:spPr/>
        <p:txBody>
          <a:bodyPr/>
          <a:lstStyle/>
          <a:p>
            <a:r>
              <a:rPr lang="en-US" altLang="zh-CN" sz="3600">
                <a:solidFill>
                  <a:schemeClr val="accent6"/>
                </a:solidFill>
              </a:rPr>
              <a:t>7.3  </a:t>
            </a:r>
            <a:r>
              <a:rPr lang="zh-CN" altLang="en-US" sz="3600">
                <a:solidFill>
                  <a:schemeClr val="accent6"/>
                </a:solidFill>
              </a:rPr>
              <a:t>概念结构设计</a:t>
            </a:r>
            <a:endParaRPr lang="zh-CN" altLang="en-US" sz="3600">
              <a:solidFill>
                <a:schemeClr val="accent6"/>
              </a:solidFill>
            </a:endParaRPr>
          </a:p>
        </p:txBody>
      </p:sp>
      <p:sp>
        <p:nvSpPr>
          <p:cNvPr id="53250" name="Rectangle 3"/>
          <p:cNvSpPr>
            <a:spLocks noGrp="1" noChangeArrowheads="1"/>
          </p:cNvSpPr>
          <p:nvPr>
            <p:ph idx="4294967295"/>
          </p:nvPr>
        </p:nvSpPr>
        <p:spPr>
          <a:xfrm>
            <a:off x="720725" y="809625"/>
            <a:ext cx="8229600" cy="3641725"/>
          </a:xfrm>
        </p:spPr>
        <p:txBody>
          <a:bodyPr/>
          <a:lstStyle/>
          <a:p>
            <a:pPr marL="0" indent="0">
              <a:lnSpc>
                <a:spcPct val="150000"/>
              </a:lnSpc>
              <a:buFont typeface="Wingdings" panose="05000000000000000000" pitchFamily="2" charset="2"/>
              <a:buNone/>
            </a:pPr>
            <a:r>
              <a:rPr lang="en-US" altLang="zh-CN" dirty="0">
                <a:solidFill>
                  <a:srgbClr val="00B050"/>
                </a:solidFill>
              </a:rPr>
              <a:t>7.3.1  </a:t>
            </a:r>
            <a:r>
              <a:rPr lang="zh-CN" altLang="en-US" dirty="0">
                <a:solidFill>
                  <a:srgbClr val="00B050"/>
                </a:solidFill>
              </a:rPr>
              <a:t>概念模型</a:t>
            </a:r>
            <a:endParaRPr lang="zh-CN" altLang="en-US" dirty="0">
              <a:solidFill>
                <a:srgbClr val="00B050"/>
              </a:solidFill>
            </a:endParaRPr>
          </a:p>
          <a:p>
            <a:pPr marL="0" indent="0">
              <a:lnSpc>
                <a:spcPct val="150000"/>
              </a:lnSpc>
              <a:buFont typeface="Wingdings" panose="05000000000000000000" pitchFamily="2" charset="2"/>
              <a:buNone/>
            </a:pPr>
            <a:r>
              <a:rPr lang="en-US" altLang="zh-CN" dirty="0"/>
              <a:t>7.3.2   E-R</a:t>
            </a:r>
            <a:r>
              <a:rPr lang="zh-CN" altLang="en-US" dirty="0"/>
              <a:t>模型</a:t>
            </a:r>
            <a:endParaRPr lang="en-US" altLang="zh-CN" dirty="0"/>
          </a:p>
          <a:p>
            <a:pPr marL="0" indent="0">
              <a:lnSpc>
                <a:spcPct val="150000"/>
              </a:lnSpc>
              <a:buFont typeface="Wingdings" panose="05000000000000000000" pitchFamily="2" charset="2"/>
              <a:buNone/>
            </a:pPr>
            <a:r>
              <a:rPr lang="zh-CN" altLang="en-US" dirty="0"/>
              <a:t>*</a:t>
            </a:r>
            <a:r>
              <a:rPr lang="en-US" altLang="zh-CN" dirty="0"/>
              <a:t>7.3.3  </a:t>
            </a:r>
            <a:r>
              <a:rPr lang="zh-CN" altLang="en-US" dirty="0"/>
              <a:t>扩展的</a:t>
            </a:r>
            <a:r>
              <a:rPr lang="en-US" altLang="zh-CN" dirty="0"/>
              <a:t>E-R</a:t>
            </a:r>
            <a:r>
              <a:rPr lang="zh-CN" altLang="en-US" dirty="0"/>
              <a:t>模型</a:t>
            </a:r>
            <a:endParaRPr lang="zh-CN" altLang="en-US" dirty="0"/>
          </a:p>
          <a:p>
            <a:pPr marL="0" indent="0">
              <a:lnSpc>
                <a:spcPct val="150000"/>
              </a:lnSpc>
              <a:buNone/>
            </a:pPr>
            <a:r>
              <a:rPr lang="zh-CN" altLang="en-US" dirty="0"/>
              <a:t>*</a:t>
            </a:r>
            <a:r>
              <a:rPr lang="en-US" altLang="zh-CN" dirty="0"/>
              <a:t>7.3.4  </a:t>
            </a:r>
            <a:r>
              <a:rPr lang="zh-CN" altLang="en-US" dirty="0"/>
              <a:t>用</a:t>
            </a:r>
            <a:r>
              <a:rPr lang="en-US" altLang="zh-CN" dirty="0"/>
              <a:t>UML</a:t>
            </a:r>
            <a:r>
              <a:rPr lang="zh-CN" altLang="en-US" dirty="0"/>
              <a:t>中的类图表示</a:t>
            </a:r>
            <a:r>
              <a:rPr lang="en-US" altLang="zh-CN" dirty="0"/>
              <a:t>E-R</a:t>
            </a:r>
            <a:r>
              <a:rPr lang="zh-CN" altLang="en-US" dirty="0"/>
              <a:t>图</a:t>
            </a:r>
            <a:endParaRPr lang="en-US" altLang="zh-CN" dirty="0"/>
          </a:p>
          <a:p>
            <a:pPr marL="0" indent="0">
              <a:lnSpc>
                <a:spcPct val="150000"/>
              </a:lnSpc>
              <a:buNone/>
            </a:pPr>
            <a:r>
              <a:rPr lang="en-US" altLang="zh-CN" dirty="0"/>
              <a:t>7.3.5   </a:t>
            </a:r>
            <a:r>
              <a:rPr lang="zh-CN" altLang="en-US" dirty="0"/>
              <a:t>用</a:t>
            </a:r>
            <a:r>
              <a:rPr lang="en-US" altLang="zh-CN" dirty="0"/>
              <a:t>E-R</a:t>
            </a:r>
            <a:r>
              <a:rPr lang="zh-CN" altLang="en-US" dirty="0"/>
              <a:t>图进行概念结构设计</a:t>
            </a:r>
            <a:endParaRPr lang="zh-CN" altLang="en-US" dirty="0"/>
          </a:p>
          <a:p>
            <a:pPr marL="0" indent="0"/>
            <a:endParaRPr lang="en-US" altLang="zh-CN"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title" idx="4294967295"/>
          </p:nvPr>
        </p:nvSpPr>
        <p:spPr/>
        <p:txBody>
          <a:bodyPr/>
          <a:lstStyle/>
          <a:p>
            <a:r>
              <a:rPr lang="en-US" altLang="zh-CN" sz="3600">
                <a:solidFill>
                  <a:schemeClr val="accent6"/>
                </a:solidFill>
              </a:rPr>
              <a:t>7.1  </a:t>
            </a:r>
            <a:r>
              <a:rPr lang="zh-CN" altLang="en-US" sz="3600">
                <a:solidFill>
                  <a:schemeClr val="accent6"/>
                </a:solidFill>
              </a:rPr>
              <a:t>数据库设计概述</a:t>
            </a:r>
            <a:endParaRPr lang="zh-CN" altLang="en-US" sz="3600">
              <a:solidFill>
                <a:schemeClr val="accent6"/>
              </a:solidFill>
            </a:endParaRPr>
          </a:p>
        </p:txBody>
      </p:sp>
      <p:sp>
        <p:nvSpPr>
          <p:cNvPr id="7170" name="Rectangle 3"/>
          <p:cNvSpPr>
            <a:spLocks noGrp="1" noChangeArrowheads="1"/>
          </p:cNvSpPr>
          <p:nvPr>
            <p:ph idx="4294967295"/>
          </p:nvPr>
        </p:nvSpPr>
        <p:spPr>
          <a:xfrm>
            <a:off x="720725" y="809625"/>
            <a:ext cx="8229600" cy="3641725"/>
          </a:xfrm>
        </p:spPr>
        <p:txBody>
          <a:bodyPr/>
          <a:lstStyle/>
          <a:p>
            <a:pPr marL="0" indent="0" eaLnBrk="1" hangingPunct="1">
              <a:lnSpc>
                <a:spcPct val="150000"/>
              </a:lnSpc>
              <a:buFont typeface="Wingdings" panose="05000000000000000000" pitchFamily="2" charset="2"/>
              <a:buNone/>
            </a:pPr>
            <a:r>
              <a:rPr lang="en-US" altLang="zh-CN" dirty="0">
                <a:solidFill>
                  <a:srgbClr val="00B050"/>
                </a:solidFill>
              </a:rPr>
              <a:t>7.1.1  </a:t>
            </a:r>
            <a:r>
              <a:rPr lang="zh-CN" altLang="en-US" dirty="0">
                <a:solidFill>
                  <a:srgbClr val="00B050"/>
                </a:solidFill>
              </a:rPr>
              <a:t>数据库设计的特点</a:t>
            </a:r>
            <a:endParaRPr lang="zh-CN" altLang="en-US" dirty="0">
              <a:solidFill>
                <a:srgbClr val="00B050"/>
              </a:solidFill>
            </a:endParaRPr>
          </a:p>
          <a:p>
            <a:pPr marL="0" indent="0">
              <a:lnSpc>
                <a:spcPct val="150000"/>
              </a:lnSpc>
              <a:buFont typeface="Wingdings" panose="05000000000000000000" pitchFamily="2" charset="2"/>
              <a:buNone/>
            </a:pPr>
            <a:r>
              <a:rPr lang="en-US" altLang="zh-CN" dirty="0"/>
              <a:t>7.1.2  </a:t>
            </a:r>
            <a:r>
              <a:rPr lang="zh-CN" altLang="en-US" dirty="0"/>
              <a:t>数据库设计的方法</a:t>
            </a:r>
            <a:endParaRPr lang="zh-CN" altLang="en-US" dirty="0"/>
          </a:p>
          <a:p>
            <a:pPr marL="0" indent="0">
              <a:lnSpc>
                <a:spcPct val="150000"/>
              </a:lnSpc>
              <a:buFont typeface="Wingdings" panose="05000000000000000000" pitchFamily="2" charset="2"/>
              <a:buNone/>
            </a:pPr>
            <a:r>
              <a:rPr lang="en-US" altLang="zh-CN" dirty="0"/>
              <a:t>7.1.3  </a:t>
            </a:r>
            <a:r>
              <a:rPr lang="zh-CN" altLang="en-US" dirty="0"/>
              <a:t>数据库设计的基本步骤</a:t>
            </a:r>
            <a:endParaRPr lang="zh-CN" altLang="en-US" dirty="0"/>
          </a:p>
          <a:p>
            <a:pPr marL="0" indent="0">
              <a:lnSpc>
                <a:spcPct val="150000"/>
              </a:lnSpc>
              <a:buFont typeface="Wingdings" panose="05000000000000000000" pitchFamily="2" charset="2"/>
              <a:buNone/>
            </a:pPr>
            <a:r>
              <a:rPr lang="en-US" altLang="zh-CN" dirty="0"/>
              <a:t>7.1.4  </a:t>
            </a:r>
            <a:r>
              <a:rPr lang="zh-CN" altLang="en-US" dirty="0"/>
              <a:t>数据库设计过程中的各级模式</a:t>
            </a:r>
            <a:endParaRPr lang="zh-CN" altLang="en-US" dirty="0"/>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idx="4294967295"/>
          </p:nvPr>
        </p:nvSpPr>
        <p:spPr/>
        <p:txBody>
          <a:bodyPr/>
          <a:lstStyle/>
          <a:p>
            <a:r>
              <a:rPr lang="en-US" altLang="zh-CN" sz="3600">
                <a:solidFill>
                  <a:schemeClr val="accent6"/>
                </a:solidFill>
              </a:rPr>
              <a:t>7.3.1 </a:t>
            </a:r>
            <a:r>
              <a:rPr lang="zh-CN" altLang="en-US" sz="3600">
                <a:solidFill>
                  <a:schemeClr val="accent6"/>
                </a:solidFill>
              </a:rPr>
              <a:t>概念模型</a:t>
            </a:r>
            <a:endParaRPr lang="zh-CN" altLang="en-US" sz="3600">
              <a:solidFill>
                <a:schemeClr val="accent6"/>
              </a:solidFill>
            </a:endParaRPr>
          </a:p>
        </p:txBody>
      </p:sp>
      <p:sp>
        <p:nvSpPr>
          <p:cNvPr id="54274" name="Rectangle 3"/>
          <p:cNvSpPr>
            <a:spLocks noGrp="1" noChangeArrowheads="1"/>
          </p:cNvSpPr>
          <p:nvPr>
            <p:ph idx="4294967295"/>
          </p:nvPr>
        </p:nvSpPr>
        <p:spPr>
          <a:xfrm>
            <a:off x="542350" y="987574"/>
            <a:ext cx="8059299" cy="3960440"/>
          </a:xfrm>
        </p:spPr>
        <p:txBody>
          <a:bodyPr/>
          <a:lstStyle/>
          <a:p>
            <a:pPr>
              <a:lnSpc>
                <a:spcPct val="90000"/>
              </a:lnSpc>
              <a:spcBef>
                <a:spcPct val="0"/>
              </a:spcBef>
            </a:pPr>
            <a:r>
              <a:rPr lang="zh-CN" altLang="en-US" sz="2400" dirty="0"/>
              <a:t>将需求分析得到的用户需求抽象为信息结构（即概念模型）的过程就是概念结构设计</a:t>
            </a:r>
            <a:endParaRPr lang="en-US" altLang="zh-CN" sz="2400" dirty="0"/>
          </a:p>
          <a:p>
            <a:pPr>
              <a:lnSpc>
                <a:spcPct val="90000"/>
              </a:lnSpc>
              <a:spcBef>
                <a:spcPct val="0"/>
              </a:spcBef>
            </a:pPr>
            <a:r>
              <a:rPr lang="zh-CN" altLang="en-US" sz="2400" dirty="0"/>
              <a:t>概念模型的特点</a:t>
            </a:r>
            <a:endParaRPr lang="en-US" altLang="zh-CN" sz="2400" dirty="0"/>
          </a:p>
          <a:p>
            <a:pPr marL="0" indent="0">
              <a:lnSpc>
                <a:spcPct val="90000"/>
              </a:lnSpc>
              <a:spcBef>
                <a:spcPct val="0"/>
              </a:spcBef>
              <a:buNone/>
            </a:pPr>
            <a:r>
              <a:rPr lang="en-US" altLang="zh-CN" sz="2400" dirty="0"/>
              <a:t>   </a:t>
            </a:r>
            <a:r>
              <a:rPr lang="zh-CN" altLang="en-US" sz="2000" dirty="0"/>
              <a:t>（</a:t>
            </a:r>
            <a:r>
              <a:rPr lang="en-US" altLang="zh-CN" sz="2000" dirty="0"/>
              <a:t>1</a:t>
            </a:r>
            <a:r>
              <a:rPr lang="zh-CN" altLang="en-US" sz="2000" dirty="0"/>
              <a:t>）能真实、充分地反映现实世界，是现实世界的一个真实模型</a:t>
            </a:r>
            <a:endParaRPr lang="en-US" altLang="zh-CN" sz="2000" dirty="0"/>
          </a:p>
          <a:p>
            <a:pPr marL="0" indent="0">
              <a:lnSpc>
                <a:spcPct val="90000"/>
              </a:lnSpc>
              <a:spcBef>
                <a:spcPct val="0"/>
              </a:spcBef>
              <a:buNone/>
            </a:pPr>
            <a:r>
              <a:rPr lang="en-US" altLang="zh-CN" sz="2000" dirty="0"/>
              <a:t>    </a:t>
            </a:r>
            <a:r>
              <a:rPr lang="zh-CN" altLang="en-US" sz="2000" dirty="0"/>
              <a:t>（</a:t>
            </a:r>
            <a:r>
              <a:rPr lang="en-US" altLang="zh-CN" sz="2000" dirty="0"/>
              <a:t>2</a:t>
            </a:r>
            <a:r>
              <a:rPr lang="zh-CN" altLang="en-US" sz="2000" dirty="0"/>
              <a:t>）易于理解，从而可以用它和不熟悉计算机的用户交换意见</a:t>
            </a:r>
            <a:endParaRPr lang="en-US" altLang="zh-CN" sz="2000" dirty="0"/>
          </a:p>
          <a:p>
            <a:pPr marL="0" indent="0">
              <a:lnSpc>
                <a:spcPct val="90000"/>
              </a:lnSpc>
              <a:spcBef>
                <a:spcPct val="0"/>
              </a:spcBef>
              <a:buNone/>
            </a:pPr>
            <a:r>
              <a:rPr lang="en-US" altLang="zh-CN" sz="2000" dirty="0"/>
              <a:t>    </a:t>
            </a:r>
            <a:r>
              <a:rPr lang="zh-CN" altLang="en-US" sz="2000" dirty="0"/>
              <a:t>（</a:t>
            </a:r>
            <a:r>
              <a:rPr lang="en-US" altLang="zh-CN" sz="2000" dirty="0"/>
              <a:t>3</a:t>
            </a:r>
            <a:r>
              <a:rPr lang="zh-CN" altLang="en-US" sz="2000" dirty="0"/>
              <a:t>）易于更改，当应用环境和应用要求改变时，容易对概念模型修改和扩充</a:t>
            </a:r>
            <a:endParaRPr lang="en-US" altLang="zh-CN" sz="2000" dirty="0"/>
          </a:p>
          <a:p>
            <a:pPr marL="0" indent="0">
              <a:lnSpc>
                <a:spcPct val="90000"/>
              </a:lnSpc>
              <a:spcBef>
                <a:spcPct val="0"/>
              </a:spcBef>
              <a:buNone/>
            </a:pPr>
            <a:r>
              <a:rPr lang="en-US" altLang="zh-CN" sz="2000" dirty="0"/>
              <a:t>    </a:t>
            </a:r>
            <a:r>
              <a:rPr lang="zh-CN" altLang="en-US" sz="2000" dirty="0"/>
              <a:t>（</a:t>
            </a:r>
            <a:r>
              <a:rPr lang="en-US" altLang="zh-CN" sz="2000" dirty="0"/>
              <a:t>4</a:t>
            </a:r>
            <a:r>
              <a:rPr lang="zh-CN" altLang="en-US" sz="2000" dirty="0"/>
              <a:t>）易于向关系模型、网状模型、层次模型等各种数据模型转换</a:t>
            </a:r>
            <a:endParaRPr lang="zh-CN" altLang="en-US" sz="2000" dirty="0"/>
          </a:p>
          <a:p>
            <a:pPr>
              <a:lnSpc>
                <a:spcPct val="90000"/>
              </a:lnSpc>
              <a:spcBef>
                <a:spcPct val="0"/>
              </a:spcBef>
            </a:pPr>
            <a:r>
              <a:rPr lang="zh-CN" altLang="en-US" sz="2400" dirty="0"/>
              <a:t>描述概念模型的工具</a:t>
            </a:r>
            <a:endParaRPr lang="zh-CN" altLang="en-US" sz="2400" dirty="0"/>
          </a:p>
          <a:p>
            <a:pPr lvl="1">
              <a:lnSpc>
                <a:spcPct val="90000"/>
              </a:lnSpc>
              <a:spcBef>
                <a:spcPct val="0"/>
              </a:spcBef>
            </a:pPr>
            <a:r>
              <a:rPr lang="en-US" altLang="zh-CN" sz="2000" dirty="0"/>
              <a:t>E-R</a:t>
            </a:r>
            <a:r>
              <a:rPr lang="zh-CN" altLang="en-US" sz="2000" dirty="0"/>
              <a:t>模型</a:t>
            </a:r>
            <a:endParaRPr lang="en-US" altLang="zh-CN" sz="2000" dirty="0"/>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type="title" idx="4294967295"/>
          </p:nvPr>
        </p:nvSpPr>
        <p:spPr/>
        <p:txBody>
          <a:bodyPr/>
          <a:lstStyle/>
          <a:p>
            <a:r>
              <a:rPr lang="en-US" altLang="zh-CN" sz="3600">
                <a:solidFill>
                  <a:schemeClr val="accent6"/>
                </a:solidFill>
              </a:rPr>
              <a:t>7.3  </a:t>
            </a:r>
            <a:r>
              <a:rPr lang="zh-CN" altLang="en-US" sz="3600">
                <a:solidFill>
                  <a:schemeClr val="accent6"/>
                </a:solidFill>
              </a:rPr>
              <a:t>概念结构设计</a:t>
            </a:r>
            <a:endParaRPr lang="zh-CN" altLang="en-US" sz="3600">
              <a:solidFill>
                <a:schemeClr val="accent6"/>
              </a:solidFill>
            </a:endParaRPr>
          </a:p>
        </p:txBody>
      </p:sp>
      <p:sp>
        <p:nvSpPr>
          <p:cNvPr id="55298" name="Rectangle 3"/>
          <p:cNvSpPr>
            <a:spLocks noGrp="1" noChangeArrowheads="1"/>
          </p:cNvSpPr>
          <p:nvPr>
            <p:ph idx="4294967295"/>
          </p:nvPr>
        </p:nvSpPr>
        <p:spPr>
          <a:xfrm>
            <a:off x="720725" y="809625"/>
            <a:ext cx="8229600" cy="3641725"/>
          </a:xfrm>
        </p:spPr>
        <p:txBody>
          <a:bodyPr/>
          <a:lstStyle/>
          <a:p>
            <a:pPr marL="0" indent="0">
              <a:lnSpc>
                <a:spcPct val="150000"/>
              </a:lnSpc>
              <a:buFont typeface="Wingdings" panose="05000000000000000000" pitchFamily="2" charset="2"/>
              <a:buNone/>
            </a:pPr>
            <a:r>
              <a:rPr lang="en-US" altLang="zh-CN" dirty="0"/>
              <a:t>7.3.1  </a:t>
            </a:r>
            <a:r>
              <a:rPr lang="zh-CN" altLang="en-US" dirty="0"/>
              <a:t>概念结构</a:t>
            </a:r>
            <a:endParaRPr lang="zh-CN" altLang="en-US" dirty="0"/>
          </a:p>
          <a:p>
            <a:pPr marL="0" indent="0" eaLnBrk="1" hangingPunct="1">
              <a:lnSpc>
                <a:spcPct val="150000"/>
              </a:lnSpc>
              <a:buFont typeface="Wingdings" panose="05000000000000000000" pitchFamily="2" charset="2"/>
              <a:buNone/>
            </a:pPr>
            <a:r>
              <a:rPr lang="en-US" altLang="zh-CN" dirty="0">
                <a:solidFill>
                  <a:srgbClr val="00B050"/>
                </a:solidFill>
              </a:rPr>
              <a:t>7.3.2   E-R</a:t>
            </a:r>
            <a:r>
              <a:rPr lang="zh-CN" altLang="en-US" dirty="0">
                <a:solidFill>
                  <a:srgbClr val="00B050"/>
                </a:solidFill>
              </a:rPr>
              <a:t>模型</a:t>
            </a:r>
            <a:endParaRPr lang="en-US" altLang="zh-CN" dirty="0">
              <a:solidFill>
                <a:srgbClr val="00B050"/>
              </a:solidFill>
            </a:endParaRPr>
          </a:p>
          <a:p>
            <a:pPr marL="0" indent="0">
              <a:lnSpc>
                <a:spcPct val="150000"/>
              </a:lnSpc>
              <a:buFont typeface="Wingdings" panose="05000000000000000000" pitchFamily="2" charset="2"/>
              <a:buNone/>
            </a:pPr>
            <a:r>
              <a:rPr lang="zh-CN" altLang="en-US" dirty="0"/>
              <a:t>*</a:t>
            </a:r>
            <a:r>
              <a:rPr lang="en-US" altLang="zh-CN" dirty="0"/>
              <a:t>7.3.3  </a:t>
            </a:r>
            <a:r>
              <a:rPr lang="zh-CN" altLang="en-US" dirty="0"/>
              <a:t>扩展的</a:t>
            </a:r>
            <a:r>
              <a:rPr lang="en-US" altLang="zh-CN" dirty="0"/>
              <a:t>E-R</a:t>
            </a:r>
            <a:r>
              <a:rPr lang="zh-CN" altLang="en-US" dirty="0"/>
              <a:t>模型</a:t>
            </a:r>
            <a:endParaRPr lang="zh-CN" altLang="en-US" dirty="0"/>
          </a:p>
          <a:p>
            <a:pPr marL="0" indent="0">
              <a:lnSpc>
                <a:spcPct val="150000"/>
              </a:lnSpc>
              <a:buNone/>
            </a:pPr>
            <a:r>
              <a:rPr lang="zh-CN" altLang="en-US" dirty="0"/>
              <a:t>*</a:t>
            </a:r>
            <a:r>
              <a:rPr lang="en-US" altLang="zh-CN" dirty="0"/>
              <a:t>7.3.4  </a:t>
            </a:r>
            <a:r>
              <a:rPr lang="zh-CN" altLang="en-US" dirty="0"/>
              <a:t>用</a:t>
            </a:r>
            <a:r>
              <a:rPr lang="en-US" altLang="zh-CN" dirty="0"/>
              <a:t>UML</a:t>
            </a:r>
            <a:r>
              <a:rPr lang="zh-CN" altLang="en-US" dirty="0"/>
              <a:t>中的类图表示</a:t>
            </a:r>
            <a:r>
              <a:rPr lang="en-US" altLang="zh-CN" dirty="0"/>
              <a:t>E-R</a:t>
            </a:r>
            <a:r>
              <a:rPr lang="zh-CN" altLang="en-US" dirty="0"/>
              <a:t>图</a:t>
            </a:r>
            <a:endParaRPr lang="en-US" altLang="zh-CN" dirty="0"/>
          </a:p>
          <a:p>
            <a:pPr marL="0" indent="0">
              <a:lnSpc>
                <a:spcPct val="150000"/>
              </a:lnSpc>
              <a:buNone/>
            </a:pPr>
            <a:r>
              <a:rPr lang="en-US" altLang="zh-CN" dirty="0"/>
              <a:t>7.3.5   </a:t>
            </a:r>
            <a:r>
              <a:rPr lang="zh-CN" altLang="en-US" dirty="0"/>
              <a:t>用</a:t>
            </a:r>
            <a:r>
              <a:rPr lang="en-US" altLang="zh-CN" dirty="0"/>
              <a:t>E-R</a:t>
            </a:r>
            <a:r>
              <a:rPr lang="zh-CN" altLang="en-US" dirty="0"/>
              <a:t>图进行概念结构设计</a:t>
            </a:r>
            <a:endParaRPr lang="en-US" altLang="zh-CN" dirty="0"/>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1"/>
          <p:cNvSpPr>
            <a:spLocks noGrp="1" noChangeArrowheads="1"/>
          </p:cNvSpPr>
          <p:nvPr>
            <p:ph type="title" idx="4294967295"/>
          </p:nvPr>
        </p:nvSpPr>
        <p:spPr/>
        <p:txBody>
          <a:bodyPr/>
          <a:lstStyle/>
          <a:p>
            <a:r>
              <a:rPr lang="en-US" altLang="zh-CN" sz="3600">
                <a:solidFill>
                  <a:schemeClr val="accent6"/>
                </a:solidFill>
              </a:rPr>
              <a:t>7.3.2  E-R</a:t>
            </a:r>
            <a:r>
              <a:rPr lang="zh-CN" altLang="en-US" sz="3600">
                <a:solidFill>
                  <a:schemeClr val="accent6"/>
                </a:solidFill>
              </a:rPr>
              <a:t>模型</a:t>
            </a:r>
            <a:endParaRPr lang="zh-CN" altLang="en-US" sz="3600">
              <a:solidFill>
                <a:schemeClr val="accent6"/>
              </a:solidFill>
            </a:endParaRPr>
          </a:p>
        </p:txBody>
      </p:sp>
      <p:sp>
        <p:nvSpPr>
          <p:cNvPr id="56322" name="内容占位符 2"/>
          <p:cNvSpPr>
            <a:spLocks noGrp="1" noChangeArrowheads="1"/>
          </p:cNvSpPr>
          <p:nvPr>
            <p:ph idx="4294967295"/>
          </p:nvPr>
        </p:nvSpPr>
        <p:spPr>
          <a:xfrm>
            <a:off x="457200" y="823913"/>
            <a:ext cx="8435975" cy="3822700"/>
          </a:xfrm>
        </p:spPr>
        <p:txBody>
          <a:bodyPr/>
          <a:lstStyle/>
          <a:p>
            <a:pPr>
              <a:lnSpc>
                <a:spcPct val="125000"/>
              </a:lnSpc>
              <a:buFont typeface="Wingdings" panose="05000000000000000000" pitchFamily="2" charset="2"/>
              <a:buNone/>
            </a:pPr>
            <a:r>
              <a:rPr lang="en-US" altLang="zh-CN"/>
              <a:t>1. </a:t>
            </a:r>
            <a:r>
              <a:rPr lang="zh-CN" altLang="en-US"/>
              <a:t>实体之间的联系</a:t>
            </a:r>
            <a:endParaRPr lang="en-US" altLang="zh-CN"/>
          </a:p>
          <a:p>
            <a:pPr lvl="1">
              <a:lnSpc>
                <a:spcPct val="125000"/>
              </a:lnSpc>
              <a:buFont typeface="Wingdings" panose="05000000000000000000" pitchFamily="2" charset="2"/>
              <a:buNone/>
            </a:pPr>
            <a:r>
              <a:rPr lang="zh-CN" altLang="en-US"/>
              <a:t>（</a:t>
            </a:r>
            <a:r>
              <a:rPr lang="en-US" altLang="zh-CN"/>
              <a:t>1</a:t>
            </a:r>
            <a:r>
              <a:rPr lang="zh-CN" altLang="en-US"/>
              <a:t>）两个实体型之间的联系：</a:t>
            </a:r>
            <a:endParaRPr lang="zh-CN" altLang="en-US"/>
          </a:p>
          <a:p>
            <a:pPr lvl="2">
              <a:lnSpc>
                <a:spcPct val="125000"/>
              </a:lnSpc>
              <a:buSzPct val="87000"/>
              <a:buFont typeface="Arial" panose="020B0604020202020204" pitchFamily="34" charset="0"/>
              <a:buNone/>
            </a:pPr>
            <a:r>
              <a:rPr lang="zh-CN" altLang="en-US" sz="2400"/>
              <a:t>①一对一联系（</a:t>
            </a:r>
            <a:r>
              <a:rPr lang="en-US" altLang="zh-CN" sz="2400"/>
              <a:t>1∶1</a:t>
            </a:r>
            <a:r>
              <a:rPr lang="zh-CN" altLang="en-US" sz="2400"/>
              <a:t>）</a:t>
            </a:r>
            <a:endParaRPr lang="en-US" altLang="zh-CN" sz="2400"/>
          </a:p>
          <a:p>
            <a:pPr lvl="2">
              <a:lnSpc>
                <a:spcPct val="125000"/>
              </a:lnSpc>
              <a:buSzPct val="87000"/>
              <a:buFont typeface="Arial" panose="020B0604020202020204" pitchFamily="34" charset="0"/>
              <a:buNone/>
            </a:pPr>
            <a:r>
              <a:rPr lang="zh-CN" altLang="en-US" sz="2400"/>
              <a:t>②一对多联系（</a:t>
            </a:r>
            <a:r>
              <a:rPr lang="en-US" altLang="zh-CN" sz="2400"/>
              <a:t>1∶</a:t>
            </a:r>
            <a:r>
              <a:rPr lang="en-US" altLang="zh-CN" sz="2400" i="1"/>
              <a:t>n</a:t>
            </a:r>
            <a:r>
              <a:rPr lang="zh-CN" altLang="en-US" sz="2400"/>
              <a:t>）</a:t>
            </a:r>
            <a:endParaRPr lang="en-US" altLang="zh-CN" sz="2400"/>
          </a:p>
          <a:p>
            <a:pPr lvl="2">
              <a:lnSpc>
                <a:spcPct val="125000"/>
              </a:lnSpc>
              <a:buSzPct val="87000"/>
              <a:buFont typeface="Arial" panose="020B0604020202020204" pitchFamily="34" charset="0"/>
              <a:buNone/>
            </a:pPr>
            <a:r>
              <a:rPr lang="zh-CN" altLang="en-US" sz="2400"/>
              <a:t>③多对多联系（</a:t>
            </a:r>
            <a:r>
              <a:rPr lang="en-US" altLang="zh-CN" sz="2400" i="1"/>
              <a:t>m</a:t>
            </a:r>
            <a:r>
              <a:rPr lang="en-US" altLang="zh-CN" sz="2400"/>
              <a:t>∶</a:t>
            </a:r>
            <a:r>
              <a:rPr lang="en-US" altLang="zh-CN" sz="2400" i="1"/>
              <a:t>n</a:t>
            </a:r>
            <a:r>
              <a:rPr lang="zh-CN" altLang="en-US" sz="2400"/>
              <a:t>）</a:t>
            </a:r>
            <a:endParaRPr lang="zh-CN" altLang="en-US" sz="2400"/>
          </a:p>
          <a:p>
            <a:pPr lvl="2">
              <a:lnSpc>
                <a:spcPct val="125000"/>
              </a:lnSpc>
              <a:buSzPct val="87000"/>
              <a:buFont typeface="Wingdings" panose="05000000000000000000" pitchFamily="2" charset="2"/>
              <a:buChar char="l"/>
            </a:pPr>
            <a:endParaRPr lang="zh-CN" altLang="en-US"/>
          </a:p>
          <a:p>
            <a:pPr lvl="2">
              <a:lnSpc>
                <a:spcPct val="125000"/>
              </a:lnSpc>
              <a:buSzPct val="87000"/>
              <a:buFont typeface="Wingdings" panose="05000000000000000000" pitchFamily="2" charset="2"/>
              <a:buChar char="l"/>
            </a:pPr>
            <a:endParaRPr lang="en-US" altLang="zh-CN"/>
          </a:p>
          <a:p>
            <a:endParaRPr lang="zh-CN" altLang="en-US"/>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标题 1"/>
          <p:cNvSpPr>
            <a:spLocks noGrp="1" noChangeArrowheads="1"/>
          </p:cNvSpPr>
          <p:nvPr>
            <p:ph type="title" idx="4294967295"/>
          </p:nvPr>
        </p:nvSpPr>
        <p:spPr/>
        <p:txBody>
          <a:bodyPr/>
          <a:lstStyle/>
          <a:p>
            <a:r>
              <a:rPr lang="en-US" altLang="zh-CN" sz="3600">
                <a:solidFill>
                  <a:schemeClr val="accent6"/>
                </a:solidFill>
              </a:rPr>
              <a:t>E-R</a:t>
            </a:r>
            <a:r>
              <a:rPr lang="zh-CN" altLang="en-US" sz="3600">
                <a:solidFill>
                  <a:schemeClr val="accent6"/>
                </a:solidFill>
              </a:rPr>
              <a:t>模型（续）</a:t>
            </a:r>
            <a:endParaRPr lang="zh-CN" altLang="en-US" sz="3600">
              <a:solidFill>
                <a:schemeClr val="accent6"/>
              </a:solidFill>
            </a:endParaRPr>
          </a:p>
        </p:txBody>
      </p:sp>
      <p:sp>
        <p:nvSpPr>
          <p:cNvPr id="57346" name="内容占位符 2"/>
          <p:cNvSpPr>
            <a:spLocks noGrp="1" noChangeArrowheads="1"/>
          </p:cNvSpPr>
          <p:nvPr>
            <p:ph idx="4294967295"/>
          </p:nvPr>
        </p:nvSpPr>
        <p:spPr>
          <a:xfrm>
            <a:off x="34925" y="909638"/>
            <a:ext cx="8435975" cy="3822700"/>
          </a:xfrm>
        </p:spPr>
        <p:txBody>
          <a:bodyPr/>
          <a:lstStyle/>
          <a:p>
            <a:pPr lvl="2">
              <a:lnSpc>
                <a:spcPct val="120000"/>
              </a:lnSpc>
              <a:buSzPct val="87000"/>
              <a:buFont typeface="Arial" panose="020B0604020202020204" pitchFamily="34" charset="0"/>
              <a:buNone/>
            </a:pPr>
            <a:r>
              <a:rPr lang="zh-CN" altLang="en-US" sz="2000" dirty="0"/>
              <a:t>①</a:t>
            </a:r>
            <a:r>
              <a:rPr lang="zh-CN" altLang="en-US" dirty="0"/>
              <a:t>一对一联系（</a:t>
            </a:r>
            <a:r>
              <a:rPr lang="en-US" altLang="zh-CN" dirty="0"/>
              <a:t>1∶1</a:t>
            </a:r>
            <a:r>
              <a:rPr lang="zh-CN" altLang="en-US" dirty="0"/>
              <a:t>）</a:t>
            </a:r>
            <a:endParaRPr lang="zh-CN" altLang="en-US" dirty="0"/>
          </a:p>
          <a:p>
            <a:pPr lvl="3">
              <a:lnSpc>
                <a:spcPct val="120000"/>
              </a:lnSpc>
              <a:buFont typeface="Wingdings" panose="05000000000000000000" pitchFamily="2" charset="2"/>
              <a:buChar char="Ø"/>
            </a:pPr>
            <a:r>
              <a:rPr lang="zh-CN" altLang="en-US" sz="2200" dirty="0"/>
              <a:t>如果对于实体型</a:t>
            </a:r>
            <a:r>
              <a:rPr lang="en-US" altLang="zh-CN" sz="2200" i="1" dirty="0"/>
              <a:t>A</a:t>
            </a:r>
            <a:r>
              <a:rPr lang="zh-CN" altLang="en-US" sz="2200" dirty="0"/>
              <a:t>中的每一个实体，实体型</a:t>
            </a:r>
            <a:r>
              <a:rPr lang="en-US" altLang="zh-CN" sz="2200" i="1" dirty="0"/>
              <a:t>B</a:t>
            </a:r>
            <a:r>
              <a:rPr lang="zh-CN" altLang="en-US" sz="2200" dirty="0"/>
              <a:t>中至多有一个（也可以没有）实体与之联系，反之亦然，则称实体型</a:t>
            </a:r>
            <a:r>
              <a:rPr lang="en-US" altLang="zh-CN" sz="2200" i="1" dirty="0"/>
              <a:t>A</a:t>
            </a:r>
            <a:r>
              <a:rPr lang="zh-CN" altLang="en-US" sz="2200" dirty="0"/>
              <a:t>与实体型</a:t>
            </a:r>
            <a:r>
              <a:rPr lang="en-US" altLang="zh-CN" sz="2200" i="1" dirty="0"/>
              <a:t>B</a:t>
            </a:r>
            <a:r>
              <a:rPr lang="zh-CN" altLang="en-US" sz="2200" dirty="0"/>
              <a:t>具有一对一联系，记为</a:t>
            </a:r>
            <a:r>
              <a:rPr lang="en-US" altLang="zh-CN" sz="2200" dirty="0"/>
              <a:t>1∶1</a:t>
            </a:r>
            <a:endParaRPr lang="zh-CN" altLang="en-US" sz="2200" dirty="0"/>
          </a:p>
          <a:p>
            <a:pPr lvl="3">
              <a:lnSpc>
                <a:spcPct val="120000"/>
              </a:lnSpc>
              <a:buFont typeface="Wingdings" panose="05000000000000000000" pitchFamily="2" charset="2"/>
              <a:buChar char="Ø"/>
            </a:pPr>
            <a:r>
              <a:rPr lang="zh-CN" altLang="en-US" sz="2200" dirty="0"/>
              <a:t>例如，学校的某个学院只有一位教师任职院长，而一位教师只在一个学院中任职院长，则教师与学院之间就担任院长具有一对一联系</a:t>
            </a:r>
            <a:endParaRPr lang="zh-CN" altLang="en-US" sz="2200" dirty="0"/>
          </a:p>
          <a:p>
            <a:pPr>
              <a:lnSpc>
                <a:spcPct val="120000"/>
              </a:lnSpc>
            </a:pPr>
            <a:endParaRPr lang="zh-CN" altLang="en-US" dirty="0"/>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1"/>
          <p:cNvSpPr>
            <a:spLocks noGrp="1" noChangeArrowheads="1"/>
          </p:cNvSpPr>
          <p:nvPr>
            <p:ph type="title" idx="4294967295"/>
          </p:nvPr>
        </p:nvSpPr>
        <p:spPr/>
        <p:txBody>
          <a:bodyPr/>
          <a:lstStyle/>
          <a:p>
            <a:r>
              <a:rPr lang="en-US" altLang="zh-CN" sz="3600">
                <a:solidFill>
                  <a:schemeClr val="accent6"/>
                </a:solidFill>
              </a:rPr>
              <a:t>E-R</a:t>
            </a:r>
            <a:r>
              <a:rPr lang="zh-CN" altLang="en-US" sz="3600">
                <a:solidFill>
                  <a:schemeClr val="accent6"/>
                </a:solidFill>
              </a:rPr>
              <a:t>模型（续）</a:t>
            </a:r>
            <a:endParaRPr lang="zh-CN" altLang="en-US" sz="3600">
              <a:solidFill>
                <a:schemeClr val="accent6"/>
              </a:solidFill>
            </a:endParaRPr>
          </a:p>
        </p:txBody>
      </p:sp>
      <p:sp>
        <p:nvSpPr>
          <p:cNvPr id="58370" name="内容占位符 2"/>
          <p:cNvSpPr>
            <a:spLocks noGrp="1" noChangeArrowheads="1"/>
          </p:cNvSpPr>
          <p:nvPr>
            <p:ph idx="4294967295"/>
          </p:nvPr>
        </p:nvSpPr>
        <p:spPr>
          <a:xfrm>
            <a:off x="34925" y="855663"/>
            <a:ext cx="8569325" cy="3822700"/>
          </a:xfrm>
        </p:spPr>
        <p:txBody>
          <a:bodyPr/>
          <a:lstStyle/>
          <a:p>
            <a:pPr lvl="2">
              <a:lnSpc>
                <a:spcPct val="120000"/>
              </a:lnSpc>
              <a:buSzPct val="87000"/>
              <a:buFont typeface="Arial" panose="020B0604020202020204" pitchFamily="34" charset="0"/>
              <a:buNone/>
            </a:pPr>
            <a:r>
              <a:rPr lang="zh-CN" altLang="en-US" dirty="0"/>
              <a:t>②一对多联系（</a:t>
            </a:r>
            <a:r>
              <a:rPr lang="en-US" altLang="zh-CN" dirty="0"/>
              <a:t>1∶</a:t>
            </a:r>
            <a:r>
              <a:rPr lang="en-US" altLang="zh-CN" i="1" dirty="0"/>
              <a:t>n</a:t>
            </a:r>
            <a:r>
              <a:rPr lang="zh-CN" altLang="en-US" dirty="0"/>
              <a:t>）</a:t>
            </a:r>
            <a:endParaRPr lang="zh-CN" altLang="en-US" dirty="0"/>
          </a:p>
          <a:p>
            <a:pPr lvl="3">
              <a:lnSpc>
                <a:spcPct val="120000"/>
              </a:lnSpc>
              <a:buFont typeface="Wingdings" panose="05000000000000000000" pitchFamily="2" charset="2"/>
              <a:buChar char="Ø"/>
            </a:pPr>
            <a:r>
              <a:rPr lang="zh-CN" altLang="en-US" sz="2200" dirty="0"/>
              <a:t>如果对于实体型</a:t>
            </a:r>
            <a:r>
              <a:rPr lang="en-US" altLang="zh-CN" sz="2200" i="1" dirty="0"/>
              <a:t>A</a:t>
            </a:r>
            <a:r>
              <a:rPr lang="zh-CN" altLang="en-US" sz="2200" dirty="0"/>
              <a:t>中的每一个实体，实体型</a:t>
            </a:r>
            <a:r>
              <a:rPr lang="en-US" altLang="zh-CN" sz="2200" i="1" dirty="0"/>
              <a:t>B</a:t>
            </a:r>
            <a:r>
              <a:rPr lang="zh-CN" altLang="en-US" sz="2200" dirty="0"/>
              <a:t>中有</a:t>
            </a:r>
            <a:r>
              <a:rPr lang="en-US" altLang="zh-CN" sz="2200" i="1" dirty="0"/>
              <a:t>n</a:t>
            </a:r>
            <a:r>
              <a:rPr lang="zh-CN" altLang="en-US" sz="2200" dirty="0"/>
              <a:t>个实体（</a:t>
            </a:r>
            <a:r>
              <a:rPr lang="en-US" altLang="zh-CN" sz="2200" i="1" dirty="0"/>
              <a:t>n</a:t>
            </a:r>
            <a:r>
              <a:rPr lang="en-US" altLang="zh-CN" sz="2200" dirty="0"/>
              <a:t>≥0</a:t>
            </a:r>
            <a:r>
              <a:rPr lang="zh-CN" altLang="en-US" sz="2200" dirty="0"/>
              <a:t>）与之联系，反之，对于实体型</a:t>
            </a:r>
            <a:r>
              <a:rPr lang="en-US" altLang="zh-CN" sz="2200" i="1" dirty="0"/>
              <a:t>B</a:t>
            </a:r>
            <a:r>
              <a:rPr lang="zh-CN" altLang="en-US" sz="2200" dirty="0"/>
              <a:t>中的每一个实体，实体型</a:t>
            </a:r>
            <a:r>
              <a:rPr lang="en-US" altLang="zh-CN" sz="2200" i="1" dirty="0"/>
              <a:t>A</a:t>
            </a:r>
            <a:r>
              <a:rPr lang="zh-CN" altLang="en-US" sz="2200" dirty="0"/>
              <a:t>中至多只有一个实体与之联系，则称实体型</a:t>
            </a:r>
            <a:r>
              <a:rPr lang="en-US" altLang="zh-CN" sz="2200" i="1" dirty="0"/>
              <a:t>A</a:t>
            </a:r>
            <a:r>
              <a:rPr lang="zh-CN" altLang="en-US" sz="2200" dirty="0"/>
              <a:t>与实体型</a:t>
            </a:r>
            <a:r>
              <a:rPr lang="en-US" altLang="zh-CN" sz="2200" i="1" dirty="0"/>
              <a:t>B</a:t>
            </a:r>
            <a:r>
              <a:rPr lang="zh-CN" altLang="en-US" sz="2200" dirty="0"/>
              <a:t>有一对多联系，记为</a:t>
            </a:r>
            <a:r>
              <a:rPr lang="en-US" altLang="zh-CN" sz="2200" dirty="0"/>
              <a:t>1∶</a:t>
            </a:r>
            <a:r>
              <a:rPr lang="en-US" altLang="zh-CN" sz="2200" i="1" dirty="0"/>
              <a:t>n</a:t>
            </a:r>
            <a:endParaRPr lang="en-US" altLang="zh-CN" sz="2200" dirty="0"/>
          </a:p>
          <a:p>
            <a:pPr lvl="3">
              <a:lnSpc>
                <a:spcPct val="120000"/>
              </a:lnSpc>
              <a:buFont typeface="Wingdings" panose="05000000000000000000" pitchFamily="2" charset="2"/>
              <a:buChar char="Ø"/>
            </a:pPr>
            <a:r>
              <a:rPr lang="zh-CN" altLang="en-US" sz="2200" dirty="0"/>
              <a:t>例如，一个学院中设置了若干个系，而每个系只能归属于一个学院，则学院与系之间具有一对多关系。</a:t>
            </a:r>
            <a:endParaRPr lang="zh-CN" altLang="en-US" sz="2200" dirty="0"/>
          </a:p>
          <a:p>
            <a:pPr lvl="3">
              <a:lnSpc>
                <a:spcPct val="120000"/>
              </a:lnSpc>
            </a:pPr>
            <a:endParaRPr lang="zh-CN" altLang="en-US" dirty="0"/>
          </a:p>
          <a:p>
            <a:pPr>
              <a:lnSpc>
                <a:spcPct val="120000"/>
              </a:lnSpc>
            </a:pPr>
            <a:endParaRPr lang="zh-CN" altLang="en-US" dirty="0"/>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内容占位符 2"/>
          <p:cNvSpPr>
            <a:spLocks noGrp="1" noChangeArrowheads="1"/>
          </p:cNvSpPr>
          <p:nvPr>
            <p:ph idx="1"/>
          </p:nvPr>
        </p:nvSpPr>
        <p:spPr>
          <a:xfrm>
            <a:off x="34925" y="844550"/>
            <a:ext cx="8229600" cy="3640138"/>
          </a:xfrm>
        </p:spPr>
        <p:txBody>
          <a:bodyPr/>
          <a:lstStyle/>
          <a:p>
            <a:pPr lvl="2">
              <a:lnSpc>
                <a:spcPct val="110000"/>
              </a:lnSpc>
              <a:buSzPct val="87000"/>
              <a:buFont typeface="Arial" panose="020B0604020202020204" pitchFamily="34" charset="0"/>
              <a:buNone/>
            </a:pPr>
            <a:r>
              <a:rPr lang="zh-CN" altLang="en-US" dirty="0"/>
              <a:t>③多对多联系（</a:t>
            </a:r>
            <a:r>
              <a:rPr lang="en-US" altLang="zh-CN" i="1" dirty="0" err="1"/>
              <a:t>m</a:t>
            </a:r>
            <a:r>
              <a:rPr lang="en-US" altLang="zh-CN" dirty="0" err="1"/>
              <a:t>∶</a:t>
            </a:r>
            <a:r>
              <a:rPr lang="en-US" altLang="zh-CN" i="1" dirty="0" err="1"/>
              <a:t>n</a:t>
            </a:r>
            <a:r>
              <a:rPr lang="zh-CN" altLang="en-US" dirty="0"/>
              <a:t>）</a:t>
            </a:r>
            <a:endParaRPr lang="zh-CN" altLang="en-US" dirty="0"/>
          </a:p>
          <a:p>
            <a:pPr lvl="3">
              <a:lnSpc>
                <a:spcPct val="110000"/>
              </a:lnSpc>
              <a:buFont typeface="Wingdings" panose="05000000000000000000" pitchFamily="2" charset="2"/>
              <a:buChar char="Ø"/>
            </a:pPr>
            <a:r>
              <a:rPr lang="zh-CN" altLang="en-US" sz="2200" dirty="0"/>
              <a:t>如果对于实体型</a:t>
            </a:r>
            <a:r>
              <a:rPr lang="en-US" altLang="zh-CN" sz="2200" i="1" dirty="0"/>
              <a:t>A</a:t>
            </a:r>
            <a:r>
              <a:rPr lang="zh-CN" altLang="en-US" sz="2200" dirty="0"/>
              <a:t>中的每一个实体，实体型</a:t>
            </a:r>
            <a:r>
              <a:rPr lang="en-US" altLang="zh-CN" sz="2200" i="1" dirty="0"/>
              <a:t>B</a:t>
            </a:r>
            <a:r>
              <a:rPr lang="zh-CN" altLang="en-US" sz="2200" dirty="0"/>
              <a:t>中有</a:t>
            </a:r>
            <a:r>
              <a:rPr lang="en-US" altLang="zh-CN" sz="2200" i="1" dirty="0"/>
              <a:t>n</a:t>
            </a:r>
            <a:r>
              <a:rPr lang="zh-CN" altLang="en-US" sz="2200" dirty="0"/>
              <a:t>个实体（</a:t>
            </a:r>
            <a:r>
              <a:rPr lang="en-US" altLang="zh-CN" sz="2200" i="1" dirty="0"/>
              <a:t>n</a:t>
            </a:r>
            <a:r>
              <a:rPr lang="en-US" altLang="zh-CN" sz="2200" dirty="0"/>
              <a:t>≥0</a:t>
            </a:r>
            <a:r>
              <a:rPr lang="zh-CN" altLang="en-US" sz="2200" dirty="0"/>
              <a:t>）与之联系，反之，对于实体型</a:t>
            </a:r>
            <a:r>
              <a:rPr lang="en-US" altLang="zh-CN" sz="2200" i="1" dirty="0"/>
              <a:t>B</a:t>
            </a:r>
            <a:r>
              <a:rPr lang="zh-CN" altLang="en-US" sz="2200" dirty="0"/>
              <a:t>中的每一个实体，实体型</a:t>
            </a:r>
            <a:r>
              <a:rPr lang="en-US" altLang="zh-CN" sz="2200" i="1" dirty="0"/>
              <a:t>A</a:t>
            </a:r>
            <a:r>
              <a:rPr lang="zh-CN" altLang="en-US" sz="2200" dirty="0"/>
              <a:t>中也有</a:t>
            </a:r>
            <a:r>
              <a:rPr lang="en-US" altLang="zh-CN" sz="2200" i="1" dirty="0"/>
              <a:t>m</a:t>
            </a:r>
            <a:r>
              <a:rPr lang="zh-CN" altLang="en-US" sz="2200" dirty="0"/>
              <a:t>个实体（</a:t>
            </a:r>
            <a:r>
              <a:rPr lang="en-US" altLang="zh-CN" sz="2200" i="1" dirty="0"/>
              <a:t>m</a:t>
            </a:r>
            <a:r>
              <a:rPr lang="en-US" altLang="zh-CN" sz="2200" dirty="0"/>
              <a:t>≥0</a:t>
            </a:r>
            <a:r>
              <a:rPr lang="zh-CN" altLang="en-US" sz="2200" dirty="0"/>
              <a:t>）与之联系，则称实体型</a:t>
            </a:r>
            <a:r>
              <a:rPr lang="en-US" altLang="zh-CN" sz="2200" i="1" dirty="0"/>
              <a:t>A</a:t>
            </a:r>
            <a:r>
              <a:rPr lang="zh-CN" altLang="en-US" sz="2200" dirty="0"/>
              <a:t>与实体型</a:t>
            </a:r>
            <a:r>
              <a:rPr lang="en-US" altLang="zh-CN" sz="2200" i="1" dirty="0"/>
              <a:t>B</a:t>
            </a:r>
            <a:r>
              <a:rPr lang="zh-CN" altLang="en-US" sz="2200" dirty="0"/>
              <a:t>具有多对多联系，记为</a:t>
            </a:r>
            <a:r>
              <a:rPr lang="en-US" altLang="zh-CN" sz="2200" i="1" dirty="0" err="1"/>
              <a:t>m</a:t>
            </a:r>
            <a:r>
              <a:rPr lang="en-US" altLang="zh-CN" sz="2200" dirty="0" err="1"/>
              <a:t>∶</a:t>
            </a:r>
            <a:r>
              <a:rPr lang="en-US" altLang="zh-CN" sz="2200" i="1" dirty="0" err="1"/>
              <a:t>n</a:t>
            </a:r>
            <a:endParaRPr lang="zh-CN" altLang="en-US" sz="2200" dirty="0"/>
          </a:p>
          <a:p>
            <a:pPr lvl="3">
              <a:lnSpc>
                <a:spcPct val="110000"/>
              </a:lnSpc>
              <a:buFont typeface="Wingdings" panose="05000000000000000000" pitchFamily="2" charset="2"/>
              <a:buChar char="Ø"/>
            </a:pPr>
            <a:r>
              <a:rPr lang="zh-CN" altLang="en-US" sz="2200" dirty="0"/>
              <a:t>例如，一门课程同时有若干个学生选修，而一个学生可以同时选修多门课程，则课程与学生之间具有多对多联系</a:t>
            </a:r>
            <a:endParaRPr lang="zh-CN" altLang="en-US" sz="2200" dirty="0"/>
          </a:p>
          <a:p>
            <a:pPr>
              <a:lnSpc>
                <a:spcPct val="110000"/>
              </a:lnSpc>
            </a:pPr>
            <a:endParaRPr lang="zh-CN" altLang="en-US" dirty="0"/>
          </a:p>
        </p:txBody>
      </p:sp>
      <p:sp>
        <p:nvSpPr>
          <p:cNvPr id="59394" name="标题 1"/>
          <p:cNvSpPr>
            <a:spLocks noGrp="1" noChangeArrowheads="1"/>
          </p:cNvSpPr>
          <p:nvPr>
            <p:ph type="title"/>
          </p:nvPr>
        </p:nvSpPr>
        <p:spPr/>
        <p:txBody>
          <a:bodyPr/>
          <a:lstStyle/>
          <a:p>
            <a:r>
              <a:rPr lang="en-US" altLang="zh-CN" sz="3600">
                <a:solidFill>
                  <a:schemeClr val="accent6"/>
                </a:solidFill>
              </a:rPr>
              <a:t>E-R</a:t>
            </a:r>
            <a:r>
              <a:rPr lang="zh-CN" altLang="en-US" sz="3600">
                <a:solidFill>
                  <a:schemeClr val="accent6"/>
                </a:solidFill>
              </a:rPr>
              <a:t>模型（续）</a:t>
            </a:r>
            <a:endParaRPr lang="zh-CN" altLang="en-US" sz="3600">
              <a:solidFill>
                <a:schemeClr val="accent6"/>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标题 1"/>
          <p:cNvSpPr>
            <a:spLocks noGrp="1" noChangeArrowheads="1"/>
          </p:cNvSpPr>
          <p:nvPr>
            <p:ph type="title" idx="4294967295"/>
          </p:nvPr>
        </p:nvSpPr>
        <p:spPr/>
        <p:txBody>
          <a:bodyPr/>
          <a:lstStyle/>
          <a:p>
            <a:r>
              <a:rPr lang="en-US" altLang="zh-CN" sz="3600">
                <a:solidFill>
                  <a:schemeClr val="accent6"/>
                </a:solidFill>
              </a:rPr>
              <a:t>E-R</a:t>
            </a:r>
            <a:r>
              <a:rPr lang="zh-CN" altLang="en-US" sz="3600">
                <a:solidFill>
                  <a:schemeClr val="accent6"/>
                </a:solidFill>
              </a:rPr>
              <a:t>模型（续）</a:t>
            </a:r>
            <a:endParaRPr lang="zh-CN" altLang="en-US" sz="3600">
              <a:solidFill>
                <a:schemeClr val="accent6"/>
              </a:solidFill>
            </a:endParaRPr>
          </a:p>
        </p:txBody>
      </p:sp>
      <p:pic>
        <p:nvPicPr>
          <p:cNvPr id="60418" name="图片 3" descr="19"/>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543050" y="685165"/>
            <a:ext cx="7162165"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19" name="文本框 4"/>
          <p:cNvSpPr txBox="1">
            <a:spLocks noChangeArrowheads="1"/>
          </p:cNvSpPr>
          <p:nvPr/>
        </p:nvSpPr>
        <p:spPr bwMode="auto">
          <a:xfrm>
            <a:off x="2771775" y="3922713"/>
            <a:ext cx="3590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zh-CN" altLang="en-US" sz="1800"/>
              <a:t>图</a:t>
            </a:r>
            <a:r>
              <a:rPr lang="en-US" altLang="zh-CN" sz="1800"/>
              <a:t>7.6 </a:t>
            </a:r>
            <a:r>
              <a:rPr lang="zh-CN" altLang="en-US" sz="1800">
                <a:latin typeface="宋体" panose="02010600030101010101" pitchFamily="2" charset="-122"/>
              </a:rPr>
              <a:t>两个实体型之间的三类联系</a:t>
            </a:r>
            <a:endParaRPr lang="zh-CN" altLang="en-US" sz="1800">
              <a:latin typeface="宋体" panose="02010600030101010101" pitchFamily="2" charset="-122"/>
            </a:endParaRP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标题 1"/>
          <p:cNvSpPr>
            <a:spLocks noGrp="1" noChangeArrowheads="1"/>
          </p:cNvSpPr>
          <p:nvPr>
            <p:ph type="title" idx="4294967295"/>
          </p:nvPr>
        </p:nvSpPr>
        <p:spPr/>
        <p:txBody>
          <a:bodyPr/>
          <a:lstStyle/>
          <a:p>
            <a:r>
              <a:rPr lang="en-US" altLang="zh-CN" sz="3600">
                <a:solidFill>
                  <a:schemeClr val="accent6"/>
                </a:solidFill>
              </a:rPr>
              <a:t>E-R</a:t>
            </a:r>
            <a:r>
              <a:rPr lang="zh-CN" altLang="en-US" sz="3600">
                <a:solidFill>
                  <a:schemeClr val="accent6"/>
                </a:solidFill>
              </a:rPr>
              <a:t>模型（续）</a:t>
            </a:r>
            <a:endParaRPr lang="zh-CN" altLang="en-US" sz="3600">
              <a:solidFill>
                <a:schemeClr val="accent6"/>
              </a:solidFill>
            </a:endParaRPr>
          </a:p>
        </p:txBody>
      </p:sp>
      <p:sp>
        <p:nvSpPr>
          <p:cNvPr id="61442" name="内容占位符 2"/>
          <p:cNvSpPr>
            <a:spLocks noGrp="1" noChangeArrowheads="1"/>
          </p:cNvSpPr>
          <p:nvPr>
            <p:ph idx="4294967295"/>
          </p:nvPr>
        </p:nvSpPr>
        <p:spPr>
          <a:xfrm>
            <a:off x="457200" y="842963"/>
            <a:ext cx="8229600" cy="4105275"/>
          </a:xfrm>
        </p:spPr>
        <p:txBody>
          <a:bodyPr/>
          <a:lstStyle/>
          <a:p>
            <a:pPr lvl="1">
              <a:lnSpc>
                <a:spcPct val="120000"/>
              </a:lnSpc>
              <a:buFont typeface="Wingdings" panose="05000000000000000000" pitchFamily="2" charset="2"/>
              <a:buNone/>
            </a:pPr>
            <a:r>
              <a:rPr lang="zh-CN" altLang="en-US" dirty="0"/>
              <a:t>（</a:t>
            </a:r>
            <a:r>
              <a:rPr lang="en-US" altLang="zh-CN" dirty="0"/>
              <a:t>2</a:t>
            </a:r>
            <a:r>
              <a:rPr lang="zh-CN" altLang="en-US" dirty="0"/>
              <a:t>）两个以上的实体型之间的联系</a:t>
            </a:r>
            <a:endParaRPr lang="zh-CN" altLang="en-US" dirty="0"/>
          </a:p>
          <a:p>
            <a:pPr lvl="2">
              <a:lnSpc>
                <a:spcPct val="120000"/>
              </a:lnSpc>
              <a:buSzPct val="87000"/>
              <a:buFont typeface="Wingdings" panose="05000000000000000000" pitchFamily="2" charset="2"/>
              <a:buChar char="l"/>
            </a:pPr>
            <a:r>
              <a:rPr lang="zh-CN" altLang="en-US" dirty="0"/>
              <a:t>一般地，两个以上的实体型之间也存在着一对一、一对多、多对多联系</a:t>
            </a:r>
            <a:endParaRPr lang="zh-CN" altLang="en-US" dirty="0"/>
          </a:p>
          <a:p>
            <a:pPr lvl="2">
              <a:lnSpc>
                <a:spcPct val="120000"/>
              </a:lnSpc>
              <a:buSzPct val="87000"/>
              <a:buFont typeface="Wingdings" panose="05000000000000000000" pitchFamily="2" charset="2"/>
              <a:buChar char="l"/>
            </a:pPr>
            <a:r>
              <a:rPr lang="zh-CN" altLang="en-US" dirty="0"/>
              <a:t>对于学生、课程、教师三类实体型，如果每位学生可以对其选修的多门课程中每一位授课教师单独进行课程评价；每位教师也可以针对其讲授的多门课程中每一位学生的课程评价进行意见反馈，则学生、课程、教师之间的课程评价联系是多对多的，如图</a:t>
            </a:r>
            <a:r>
              <a:rPr lang="en-US" altLang="zh-CN" dirty="0"/>
              <a:t>7.7(a)</a:t>
            </a:r>
            <a:r>
              <a:rPr lang="zh-CN" altLang="en-US" dirty="0"/>
              <a:t>所示</a:t>
            </a:r>
            <a:endParaRPr lang="zh-CN" altLang="en-US" dirty="0"/>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标题 1"/>
          <p:cNvSpPr>
            <a:spLocks noGrp="1" noChangeArrowheads="1"/>
          </p:cNvSpPr>
          <p:nvPr>
            <p:ph type="title" idx="4294967295"/>
          </p:nvPr>
        </p:nvSpPr>
        <p:spPr/>
        <p:txBody>
          <a:bodyPr/>
          <a:lstStyle/>
          <a:p>
            <a:r>
              <a:rPr lang="en-US" altLang="zh-CN" sz="3600">
                <a:solidFill>
                  <a:schemeClr val="accent6"/>
                </a:solidFill>
              </a:rPr>
              <a:t>E-R</a:t>
            </a:r>
            <a:r>
              <a:rPr lang="zh-CN" altLang="en-US" sz="3600">
                <a:solidFill>
                  <a:schemeClr val="accent6"/>
                </a:solidFill>
              </a:rPr>
              <a:t>模型（续）</a:t>
            </a:r>
            <a:endParaRPr lang="zh-CN" altLang="en-US" sz="3600">
              <a:solidFill>
                <a:schemeClr val="accent6"/>
              </a:solidFill>
            </a:endParaRPr>
          </a:p>
        </p:txBody>
      </p:sp>
      <p:sp>
        <p:nvSpPr>
          <p:cNvPr id="62466" name="文本框 4"/>
          <p:cNvSpPr txBox="1">
            <a:spLocks noChangeArrowheads="1"/>
          </p:cNvSpPr>
          <p:nvPr/>
        </p:nvSpPr>
        <p:spPr bwMode="auto">
          <a:xfrm>
            <a:off x="971550" y="3856038"/>
            <a:ext cx="37607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r>
              <a:rPr lang="zh-CN" altLang="en-US" sz="1800" dirty="0">
                <a:latin typeface="宋体" panose="02010600030101010101" pitchFamily="2" charset="-122"/>
              </a:rPr>
              <a:t>图</a:t>
            </a:r>
            <a:r>
              <a:rPr lang="en-US" altLang="zh-CN" sz="1800" dirty="0"/>
              <a:t>7.7</a:t>
            </a:r>
            <a:r>
              <a:rPr lang="en-US" altLang="zh-CN" sz="1800" dirty="0">
                <a:latin typeface="宋体" panose="02010600030101010101" pitchFamily="2" charset="-122"/>
              </a:rPr>
              <a:t> </a:t>
            </a:r>
            <a:r>
              <a:rPr lang="zh-CN" altLang="en-US" sz="1800" dirty="0">
                <a:latin typeface="宋体" panose="02010600030101010101" pitchFamily="2" charset="-122"/>
              </a:rPr>
              <a:t>三个实体型之间的联系示例</a:t>
            </a:r>
            <a:endParaRPr lang="zh-CN" altLang="en-US" sz="1800" dirty="0">
              <a:latin typeface="宋体" panose="02010600030101010101" pitchFamily="2" charset="-122"/>
            </a:endParaRPr>
          </a:p>
        </p:txBody>
      </p:sp>
      <p:pic>
        <p:nvPicPr>
          <p:cNvPr id="62467" name="图片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970" y="1059815"/>
            <a:ext cx="5941060" cy="241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5867400" y="915988"/>
            <a:ext cx="3140075" cy="3816429"/>
          </a:xfrm>
          <a:prstGeom prst="rect">
            <a:avLst/>
          </a:prstGeom>
        </p:spPr>
        <p:txBody>
          <a:bodyPr>
            <a:spAutoFit/>
          </a:bodyPr>
          <a:lstStyle/>
          <a:p>
            <a:pPr>
              <a:defRPr/>
            </a:pPr>
            <a:r>
              <a:rPr lang="zh-CN" altLang="en-US" sz="2200" b="1" kern="1050" dirty="0">
                <a:latin typeface="+mn-ea"/>
                <a:ea typeface="+mn-ea"/>
                <a:cs typeface="Times New Roman" panose="02020603050405020304" pitchFamily="18" charset="0"/>
              </a:rPr>
              <a:t>对于</a:t>
            </a:r>
            <a:r>
              <a:rPr lang="zh-CN" altLang="zh-CN" sz="2200" b="1" kern="1050" dirty="0">
                <a:latin typeface="+mn-ea"/>
                <a:ea typeface="+mn-ea"/>
                <a:cs typeface="Times New Roman" panose="02020603050405020304" pitchFamily="18" charset="0"/>
              </a:rPr>
              <a:t>供应商、项目、零件</a:t>
            </a:r>
            <a:r>
              <a:rPr lang="zh-CN" altLang="en-US" sz="2200" b="1" kern="1050" dirty="0">
                <a:latin typeface="+mn-ea"/>
                <a:ea typeface="+mn-ea"/>
                <a:cs typeface="Times New Roman" panose="02020603050405020304" pitchFamily="18" charset="0"/>
              </a:rPr>
              <a:t>三类实体型</a:t>
            </a:r>
            <a:r>
              <a:rPr lang="zh-CN" altLang="zh-CN" sz="2200" b="1" kern="1050" dirty="0">
                <a:latin typeface="+mn-ea"/>
                <a:ea typeface="+mn-ea"/>
                <a:cs typeface="Times New Roman" panose="02020603050405020304" pitchFamily="18" charset="0"/>
              </a:rPr>
              <a:t>，一个供应商可以供给多个项目多种零件，而每个项目可以使用多个供应商供应的零件，每种零件可由不同供应商供给，由此看出供应商、项目、零件三者之间是多对多的供应联系，如图</a:t>
            </a:r>
            <a:r>
              <a:rPr lang="en-US" altLang="zh-CN" sz="2200" b="1" kern="1050" dirty="0">
                <a:latin typeface="+mj-lt"/>
                <a:ea typeface="+mn-ea"/>
                <a:cs typeface="Times New Roman" panose="02020603050405020304" pitchFamily="18" charset="0"/>
              </a:rPr>
              <a:t>7.7(b)</a:t>
            </a:r>
            <a:r>
              <a:rPr lang="zh-CN" altLang="zh-CN" sz="2200" b="1" kern="1050" dirty="0">
                <a:latin typeface="+mn-ea"/>
                <a:ea typeface="+mn-ea"/>
                <a:cs typeface="Times New Roman" panose="02020603050405020304" pitchFamily="18" charset="0"/>
              </a:rPr>
              <a:t>所示</a:t>
            </a:r>
            <a:r>
              <a:rPr lang="zh-CN" altLang="zh-CN" sz="2200" b="1" dirty="0">
                <a:latin typeface="+mn-ea"/>
                <a:ea typeface="+mn-ea"/>
              </a:rPr>
              <a:t> </a:t>
            </a:r>
            <a:endParaRPr lang="zh-CN" altLang="en-US" sz="2200" b="1" dirty="0">
              <a:latin typeface="+mn-ea"/>
              <a:ea typeface="+mn-ea"/>
            </a:endParaRP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标题 1"/>
          <p:cNvSpPr>
            <a:spLocks noGrp="1" noChangeArrowheads="1"/>
          </p:cNvSpPr>
          <p:nvPr>
            <p:ph type="title" idx="4294967295"/>
          </p:nvPr>
        </p:nvSpPr>
        <p:spPr/>
        <p:txBody>
          <a:bodyPr/>
          <a:lstStyle/>
          <a:p>
            <a:r>
              <a:rPr lang="en-US" altLang="zh-CN" sz="3600">
                <a:solidFill>
                  <a:schemeClr val="accent6"/>
                </a:solidFill>
              </a:rPr>
              <a:t>E-R</a:t>
            </a:r>
            <a:r>
              <a:rPr lang="zh-CN" altLang="en-US" sz="3600">
                <a:solidFill>
                  <a:schemeClr val="accent6"/>
                </a:solidFill>
              </a:rPr>
              <a:t>模型（续）</a:t>
            </a:r>
            <a:endParaRPr lang="zh-CN" altLang="en-US" sz="3600">
              <a:solidFill>
                <a:schemeClr val="accent6"/>
              </a:solidFill>
            </a:endParaRPr>
          </a:p>
        </p:txBody>
      </p:sp>
      <p:sp>
        <p:nvSpPr>
          <p:cNvPr id="63490" name="内容占位符 2"/>
          <p:cNvSpPr>
            <a:spLocks noGrp="1" noChangeArrowheads="1"/>
          </p:cNvSpPr>
          <p:nvPr>
            <p:ph idx="4294967295"/>
          </p:nvPr>
        </p:nvSpPr>
        <p:spPr>
          <a:xfrm>
            <a:off x="457200" y="823913"/>
            <a:ext cx="8229600" cy="3822700"/>
          </a:xfrm>
        </p:spPr>
        <p:txBody>
          <a:bodyPr/>
          <a:lstStyle/>
          <a:p>
            <a:pPr lvl="1">
              <a:lnSpc>
                <a:spcPct val="120000"/>
              </a:lnSpc>
              <a:buFont typeface="Wingdings" panose="05000000000000000000" pitchFamily="2" charset="2"/>
              <a:buNone/>
            </a:pPr>
            <a:r>
              <a:rPr lang="zh-CN" altLang="en-US"/>
              <a:t>（</a:t>
            </a:r>
            <a:r>
              <a:rPr lang="en-US" altLang="zh-CN"/>
              <a:t>3</a:t>
            </a:r>
            <a:r>
              <a:rPr lang="zh-CN" altLang="en-US"/>
              <a:t>）单个实体型内的联系</a:t>
            </a:r>
            <a:endParaRPr lang="zh-CN" altLang="en-US"/>
          </a:p>
          <a:p>
            <a:pPr lvl="2">
              <a:lnSpc>
                <a:spcPct val="120000"/>
              </a:lnSpc>
              <a:buSzPct val="87000"/>
              <a:buFont typeface="Wingdings" panose="05000000000000000000" pitchFamily="2" charset="2"/>
              <a:buChar char="l"/>
            </a:pPr>
            <a:r>
              <a:rPr lang="zh-CN" altLang="en-US"/>
              <a:t>同一个实体集内的各实体之间也可以存在一对一、一对多、多对多的联系。</a:t>
            </a:r>
            <a:endParaRPr lang="en-US" altLang="zh-CN"/>
          </a:p>
        </p:txBody>
      </p:sp>
      <p:pic>
        <p:nvPicPr>
          <p:cNvPr id="63491" name="图片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08935" y="2193290"/>
            <a:ext cx="3053080" cy="1945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187325" y="2101850"/>
            <a:ext cx="2720975" cy="2462213"/>
          </a:xfrm>
          <a:prstGeom prst="rect">
            <a:avLst/>
          </a:prstGeom>
        </p:spPr>
        <p:txBody>
          <a:bodyPr>
            <a:spAutoFit/>
          </a:bodyPr>
          <a:lstStyle/>
          <a:p>
            <a:pPr>
              <a:defRPr/>
            </a:pPr>
            <a:r>
              <a:rPr lang="zh-CN" altLang="en-US" sz="2200" b="1" dirty="0">
                <a:latin typeface="+mn-lt"/>
                <a:ea typeface="+mn-ea"/>
              </a:rPr>
              <a:t>第</a:t>
            </a:r>
            <a:r>
              <a:rPr lang="en-US" altLang="zh-CN" sz="2200" b="1" dirty="0">
                <a:latin typeface="+mn-lt"/>
                <a:ea typeface="+mn-ea"/>
              </a:rPr>
              <a:t>2</a:t>
            </a:r>
            <a:r>
              <a:rPr lang="zh-CN" altLang="en-US" sz="2200" b="1" dirty="0">
                <a:latin typeface="+mn-lt"/>
                <a:ea typeface="+mn-ea"/>
              </a:rPr>
              <a:t>章中我们假设一门课只列出直接先修课，每门课可以是多门课程的直接先修课，所以课程内部的“先修”是一对多的联系，如图</a:t>
            </a:r>
            <a:r>
              <a:rPr lang="en-US" altLang="zh-CN" sz="2200" b="1" dirty="0">
                <a:latin typeface="+mn-lt"/>
                <a:ea typeface="+mn-ea"/>
              </a:rPr>
              <a:t>7.8(</a:t>
            </a:r>
            <a:r>
              <a:rPr lang="en-GB" altLang="zh-CN" sz="2200" b="1" dirty="0">
                <a:latin typeface="+mn-lt"/>
                <a:ea typeface="+mn-ea"/>
              </a:rPr>
              <a:t>a</a:t>
            </a:r>
            <a:r>
              <a:rPr lang="en-US" altLang="zh-CN" sz="2200" b="1" dirty="0">
                <a:latin typeface="+mn-lt"/>
                <a:ea typeface="+mn-ea"/>
              </a:rPr>
              <a:t>)</a:t>
            </a:r>
            <a:r>
              <a:rPr lang="zh-CN" altLang="en-US" sz="2200" b="1" dirty="0">
                <a:latin typeface="+mn-lt"/>
                <a:ea typeface="+mn-ea"/>
              </a:rPr>
              <a:t>所示</a:t>
            </a:r>
            <a:endParaRPr lang="zh-CN" altLang="en-US" sz="2200" b="1" dirty="0">
              <a:latin typeface="+mn-lt"/>
              <a:ea typeface="+mn-ea"/>
            </a:endParaRPr>
          </a:p>
        </p:txBody>
      </p:sp>
      <p:sp>
        <p:nvSpPr>
          <p:cNvPr id="63493" name="文本框 3"/>
          <p:cNvSpPr txBox="1">
            <a:spLocks noChangeArrowheads="1"/>
          </p:cNvSpPr>
          <p:nvPr/>
        </p:nvSpPr>
        <p:spPr bwMode="auto">
          <a:xfrm>
            <a:off x="2866245" y="4510088"/>
            <a:ext cx="34115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r>
              <a:rPr lang="zh-CN" altLang="en-US" sz="1800" dirty="0">
                <a:latin typeface="宋体" panose="02010600030101010101" pitchFamily="2" charset="-122"/>
              </a:rPr>
              <a:t>图</a:t>
            </a:r>
            <a:r>
              <a:rPr lang="en-US" altLang="zh-CN" sz="1800" dirty="0"/>
              <a:t>7.8</a:t>
            </a:r>
            <a:r>
              <a:rPr lang="en-US" altLang="zh-CN" sz="1800" dirty="0">
                <a:latin typeface="宋体" panose="02010600030101010101" pitchFamily="2" charset="-122"/>
              </a:rPr>
              <a:t> </a:t>
            </a:r>
            <a:r>
              <a:rPr lang="zh-CN" altLang="en-US" sz="1800" dirty="0">
                <a:latin typeface="宋体" panose="02010600030101010101" pitchFamily="2" charset="-122"/>
              </a:rPr>
              <a:t>单个实体型内的联系示例</a:t>
            </a:r>
            <a:endParaRPr lang="zh-CN" altLang="en-US" sz="1800" dirty="0">
              <a:latin typeface="宋体" panose="02010600030101010101" pitchFamily="2" charset="-122"/>
            </a:endParaRPr>
          </a:p>
        </p:txBody>
      </p:sp>
      <p:sp>
        <p:nvSpPr>
          <p:cNvPr id="4" name="矩形 3"/>
          <p:cNvSpPr/>
          <p:nvPr/>
        </p:nvSpPr>
        <p:spPr>
          <a:xfrm>
            <a:off x="5930900" y="2047875"/>
            <a:ext cx="3014663" cy="2462213"/>
          </a:xfrm>
          <a:prstGeom prst="rect">
            <a:avLst/>
          </a:prstGeom>
        </p:spPr>
        <p:txBody>
          <a:bodyPr>
            <a:spAutoFit/>
          </a:bodyPr>
          <a:lstStyle/>
          <a:p>
            <a:pPr>
              <a:defRPr/>
            </a:pPr>
            <a:r>
              <a:rPr lang="zh-CN" altLang="zh-CN" sz="2200" b="1" dirty="0">
                <a:latin typeface="+mn-lt"/>
                <a:ea typeface="+mn-ea"/>
              </a:rPr>
              <a:t>实际上一门课程也可以有多门直接先修课，某一门课程也可以作为多门课程的先修课，这时课程内部的“先修”是多对多的联系，如图</a:t>
            </a:r>
            <a:r>
              <a:rPr lang="en-US" altLang="zh-CN" sz="2200" b="1" dirty="0">
                <a:latin typeface="+mn-lt"/>
                <a:ea typeface="+mn-ea"/>
              </a:rPr>
              <a:t>7.8</a:t>
            </a:r>
            <a:r>
              <a:rPr lang="zh-CN" altLang="zh-CN" sz="2200" b="1" dirty="0">
                <a:latin typeface="+mn-lt"/>
                <a:ea typeface="+mn-ea"/>
              </a:rPr>
              <a:t>（</a:t>
            </a:r>
            <a:r>
              <a:rPr lang="en-US" altLang="zh-CN" sz="2200" b="1" dirty="0">
                <a:latin typeface="+mn-lt"/>
                <a:ea typeface="+mn-ea"/>
              </a:rPr>
              <a:t>b</a:t>
            </a:r>
            <a:r>
              <a:rPr lang="zh-CN" altLang="zh-CN" sz="2200" b="1" dirty="0">
                <a:latin typeface="+mn-lt"/>
                <a:ea typeface="+mn-ea"/>
              </a:rPr>
              <a:t>）所示 </a:t>
            </a:r>
            <a:endParaRPr lang="zh-CN" altLang="en-US" sz="2200" b="1" dirty="0">
              <a:latin typeface="+mn-lt"/>
              <a:ea typeface="+mn-ea"/>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ChangeArrowheads="1"/>
          </p:cNvSpPr>
          <p:nvPr>
            <p:ph type="title" idx="4294967295"/>
          </p:nvPr>
        </p:nvSpPr>
        <p:spPr/>
        <p:txBody>
          <a:bodyPr/>
          <a:lstStyle/>
          <a:p>
            <a:r>
              <a:rPr lang="en-US" altLang="zh-CN" sz="3600">
                <a:solidFill>
                  <a:schemeClr val="accent6"/>
                </a:solidFill>
              </a:rPr>
              <a:t>7.1.1  </a:t>
            </a:r>
            <a:r>
              <a:rPr lang="zh-CN" altLang="en-US" sz="3600">
                <a:solidFill>
                  <a:schemeClr val="accent6"/>
                </a:solidFill>
              </a:rPr>
              <a:t>数据库设计的特点</a:t>
            </a:r>
            <a:endParaRPr lang="zh-CN" altLang="en-US" sz="3600">
              <a:solidFill>
                <a:schemeClr val="accent6"/>
              </a:solidFill>
            </a:endParaRPr>
          </a:p>
        </p:txBody>
      </p:sp>
      <p:sp>
        <p:nvSpPr>
          <p:cNvPr id="8194" name="Rectangle 3"/>
          <p:cNvSpPr>
            <a:spLocks noGrp="1" noChangeArrowheads="1"/>
          </p:cNvSpPr>
          <p:nvPr>
            <p:ph idx="4294967295"/>
          </p:nvPr>
        </p:nvSpPr>
        <p:spPr>
          <a:xfrm>
            <a:off x="457200" y="823913"/>
            <a:ext cx="8229600" cy="3822700"/>
          </a:xfrm>
        </p:spPr>
        <p:txBody>
          <a:bodyPr/>
          <a:lstStyle/>
          <a:p>
            <a:pPr>
              <a:lnSpc>
                <a:spcPct val="120000"/>
              </a:lnSpc>
              <a:buFont typeface="Wingdings" panose="05000000000000000000" pitchFamily="2" charset="2"/>
              <a:buNone/>
            </a:pPr>
            <a:r>
              <a:rPr lang="en-US" altLang="zh-CN" dirty="0"/>
              <a:t>1. </a:t>
            </a:r>
            <a:r>
              <a:rPr lang="zh-CN" altLang="en-US" dirty="0"/>
              <a:t>重视基础数据</a:t>
            </a:r>
            <a:endParaRPr lang="zh-CN" altLang="en-US" dirty="0"/>
          </a:p>
          <a:p>
            <a:pPr lvl="1">
              <a:lnSpc>
                <a:spcPct val="120000"/>
              </a:lnSpc>
            </a:pPr>
            <a:r>
              <a:rPr lang="zh-CN" altLang="en-US" dirty="0"/>
              <a:t>三分技术，七分管理，十二分基础数据 </a:t>
            </a:r>
            <a:endParaRPr lang="zh-CN" altLang="en-US" dirty="0"/>
          </a:p>
          <a:p>
            <a:pPr lvl="1">
              <a:lnSpc>
                <a:spcPct val="120000"/>
              </a:lnSpc>
            </a:pPr>
            <a:r>
              <a:rPr lang="zh-CN" altLang="en-US" dirty="0"/>
              <a:t>管理 </a:t>
            </a:r>
            <a:endParaRPr lang="zh-CN" altLang="en-US" dirty="0"/>
          </a:p>
          <a:p>
            <a:pPr lvl="2">
              <a:lnSpc>
                <a:spcPct val="120000"/>
              </a:lnSpc>
              <a:buSzPct val="87000"/>
              <a:buFont typeface="Wingdings" panose="05000000000000000000" pitchFamily="2" charset="2"/>
              <a:buChar char="l"/>
            </a:pPr>
            <a:r>
              <a:rPr lang="zh-CN" altLang="en-US" dirty="0"/>
              <a:t>数据库设计作为一个大型工程项目本身的项目管理</a:t>
            </a:r>
            <a:endParaRPr lang="zh-CN" altLang="en-US" dirty="0"/>
          </a:p>
          <a:p>
            <a:pPr lvl="2">
              <a:lnSpc>
                <a:spcPct val="120000"/>
              </a:lnSpc>
              <a:buSzPct val="87000"/>
              <a:buFont typeface="Wingdings" panose="05000000000000000000" pitchFamily="2" charset="2"/>
              <a:buChar char="l"/>
            </a:pPr>
            <a:r>
              <a:rPr lang="zh-CN" altLang="en-US" dirty="0"/>
              <a:t>项目所属企业（即应用部门）的业务管理</a:t>
            </a:r>
            <a:endParaRPr lang="zh-CN" altLang="en-US" dirty="0"/>
          </a:p>
          <a:p>
            <a:pPr lvl="1">
              <a:lnSpc>
                <a:spcPct val="120000"/>
              </a:lnSpc>
            </a:pPr>
            <a:r>
              <a:rPr lang="zh-CN" altLang="en-US" dirty="0"/>
              <a:t>基础数据  </a:t>
            </a:r>
            <a:endParaRPr lang="zh-CN" altLang="en-US" dirty="0"/>
          </a:p>
          <a:p>
            <a:pPr lvl="2">
              <a:lnSpc>
                <a:spcPct val="120000"/>
              </a:lnSpc>
              <a:buSzPct val="87000"/>
              <a:buFont typeface="Wingdings" panose="05000000000000000000" pitchFamily="2" charset="2"/>
              <a:buChar char="l"/>
            </a:pPr>
            <a:r>
              <a:rPr lang="zh-CN" altLang="en-US" dirty="0"/>
              <a:t>数据的收集、整理、组织和不断更新</a:t>
            </a:r>
            <a:endParaRPr lang="zh-CN" altLang="en-US" dirty="0"/>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标题 1"/>
          <p:cNvSpPr>
            <a:spLocks noGrp="1" noChangeArrowheads="1"/>
          </p:cNvSpPr>
          <p:nvPr>
            <p:ph type="title" idx="4294967295"/>
          </p:nvPr>
        </p:nvSpPr>
        <p:spPr/>
        <p:txBody>
          <a:bodyPr/>
          <a:lstStyle/>
          <a:p>
            <a:r>
              <a:rPr lang="en-US" altLang="zh-CN" sz="3600">
                <a:solidFill>
                  <a:schemeClr val="accent6"/>
                </a:solidFill>
              </a:rPr>
              <a:t>E-R</a:t>
            </a:r>
            <a:r>
              <a:rPr lang="zh-CN" altLang="en-US" sz="3600">
                <a:solidFill>
                  <a:schemeClr val="accent6"/>
                </a:solidFill>
              </a:rPr>
              <a:t>模型（续）</a:t>
            </a:r>
            <a:endParaRPr lang="zh-CN" altLang="en-US" sz="3600">
              <a:solidFill>
                <a:schemeClr val="accent6"/>
              </a:solidFill>
            </a:endParaRPr>
          </a:p>
        </p:txBody>
      </p:sp>
      <p:sp>
        <p:nvSpPr>
          <p:cNvPr id="64514" name="TextBox 4"/>
          <p:cNvSpPr txBox="1">
            <a:spLocks noChangeArrowheads="1"/>
          </p:cNvSpPr>
          <p:nvPr/>
        </p:nvSpPr>
        <p:spPr bwMode="auto">
          <a:xfrm>
            <a:off x="457200" y="987425"/>
            <a:ext cx="8147050" cy="1968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SzTx/>
              <a:buFont typeface="Wingdings" panose="05000000000000000000" pitchFamily="2" charset="2"/>
              <a:buChar char="n"/>
            </a:pPr>
            <a:r>
              <a:rPr lang="zh-CN" altLang="en-US" dirty="0"/>
              <a:t>联系的度：</a:t>
            </a:r>
            <a:r>
              <a:rPr lang="zh-CN" altLang="zh-CN" dirty="0"/>
              <a:t>参与联系的实体型的数目</a:t>
            </a:r>
            <a:endParaRPr lang="en-US" altLang="zh-CN" dirty="0"/>
          </a:p>
          <a:p>
            <a:pPr lvl="1" eaLnBrk="1" hangingPunct="1">
              <a:lnSpc>
                <a:spcPct val="120000"/>
              </a:lnSpc>
              <a:spcBef>
                <a:spcPct val="0"/>
              </a:spcBef>
              <a:buSzPct val="87000"/>
              <a:buFont typeface="Wingdings" panose="05000000000000000000" pitchFamily="2" charset="2"/>
              <a:buChar char="l"/>
            </a:pPr>
            <a:r>
              <a:rPr lang="en-US" altLang="zh-CN" sz="2800" dirty="0"/>
              <a:t> </a:t>
            </a:r>
            <a:r>
              <a:rPr lang="en-US" altLang="zh-CN" dirty="0"/>
              <a:t>2</a:t>
            </a:r>
            <a:r>
              <a:rPr lang="zh-CN" altLang="zh-CN" dirty="0"/>
              <a:t>个实体型之间的联系度为</a:t>
            </a:r>
            <a:r>
              <a:rPr lang="en-US" altLang="zh-CN" dirty="0"/>
              <a:t>2</a:t>
            </a:r>
            <a:r>
              <a:rPr lang="zh-CN" altLang="zh-CN" dirty="0"/>
              <a:t>，也称为二元联系</a:t>
            </a:r>
            <a:endParaRPr lang="en-US" altLang="zh-CN" dirty="0"/>
          </a:p>
          <a:p>
            <a:pPr lvl="1" eaLnBrk="1" hangingPunct="1">
              <a:lnSpc>
                <a:spcPct val="120000"/>
              </a:lnSpc>
              <a:spcBef>
                <a:spcPct val="0"/>
              </a:spcBef>
              <a:buSzPct val="87000"/>
              <a:buFont typeface="Wingdings" panose="05000000000000000000" pitchFamily="2" charset="2"/>
              <a:buChar char="l"/>
            </a:pPr>
            <a:r>
              <a:rPr lang="en-US" altLang="zh-CN" dirty="0"/>
              <a:t> 3</a:t>
            </a:r>
            <a:r>
              <a:rPr lang="zh-CN" altLang="zh-CN" dirty="0"/>
              <a:t>个实体型之间的联系度为</a:t>
            </a:r>
            <a:r>
              <a:rPr lang="en-US" altLang="zh-CN" dirty="0"/>
              <a:t>3</a:t>
            </a:r>
            <a:r>
              <a:rPr lang="zh-CN" altLang="zh-CN" dirty="0"/>
              <a:t>，称为</a:t>
            </a:r>
            <a:r>
              <a:rPr lang="zh-CN" altLang="en-US" dirty="0"/>
              <a:t>三</a:t>
            </a:r>
            <a:r>
              <a:rPr lang="zh-CN" altLang="zh-CN" dirty="0"/>
              <a:t>元联系</a:t>
            </a:r>
            <a:endParaRPr lang="en-US" altLang="zh-CN" dirty="0"/>
          </a:p>
          <a:p>
            <a:pPr lvl="1" eaLnBrk="1" hangingPunct="1">
              <a:lnSpc>
                <a:spcPct val="120000"/>
              </a:lnSpc>
              <a:spcBef>
                <a:spcPct val="0"/>
              </a:spcBef>
              <a:buSzPct val="87000"/>
              <a:buFont typeface="Wingdings" panose="05000000000000000000" pitchFamily="2" charset="2"/>
              <a:buChar char="l"/>
            </a:pPr>
            <a:r>
              <a:rPr lang="en-US" altLang="zh-CN" i="1" dirty="0"/>
              <a:t> N</a:t>
            </a:r>
            <a:r>
              <a:rPr lang="zh-CN" altLang="zh-CN" dirty="0"/>
              <a:t>个实体型之间的联系度为</a:t>
            </a:r>
            <a:r>
              <a:rPr lang="en-US" altLang="zh-CN" i="1" dirty="0"/>
              <a:t>N</a:t>
            </a:r>
            <a:r>
              <a:rPr lang="zh-CN" altLang="zh-CN" dirty="0"/>
              <a:t>，也称为</a:t>
            </a:r>
            <a:r>
              <a:rPr lang="en-US" altLang="zh-CN" i="1" dirty="0"/>
              <a:t>N</a:t>
            </a:r>
            <a:r>
              <a:rPr lang="zh-CN" altLang="zh-CN" dirty="0"/>
              <a:t>元联系</a:t>
            </a:r>
            <a:endParaRPr lang="zh-CN" altLang="en-US" dirty="0"/>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标题 1"/>
          <p:cNvSpPr>
            <a:spLocks noGrp="1" noChangeArrowheads="1"/>
          </p:cNvSpPr>
          <p:nvPr>
            <p:ph type="title" idx="4294967295"/>
          </p:nvPr>
        </p:nvSpPr>
        <p:spPr/>
        <p:txBody>
          <a:bodyPr/>
          <a:lstStyle/>
          <a:p>
            <a:r>
              <a:rPr lang="en-US" altLang="zh-CN" sz="3600">
                <a:solidFill>
                  <a:schemeClr val="accent6"/>
                </a:solidFill>
              </a:rPr>
              <a:t>E-R</a:t>
            </a:r>
            <a:r>
              <a:rPr lang="zh-CN" altLang="en-US" sz="3600">
                <a:solidFill>
                  <a:schemeClr val="accent6"/>
                </a:solidFill>
              </a:rPr>
              <a:t>模型（续）</a:t>
            </a:r>
            <a:endParaRPr lang="zh-CN" altLang="en-US" sz="3600">
              <a:solidFill>
                <a:schemeClr val="accent6"/>
              </a:solidFill>
            </a:endParaRPr>
          </a:p>
        </p:txBody>
      </p:sp>
      <p:sp>
        <p:nvSpPr>
          <p:cNvPr id="65538" name="内容占位符 2"/>
          <p:cNvSpPr>
            <a:spLocks noGrp="1" noChangeArrowheads="1"/>
          </p:cNvSpPr>
          <p:nvPr>
            <p:ph idx="4294967295"/>
          </p:nvPr>
        </p:nvSpPr>
        <p:spPr>
          <a:xfrm>
            <a:off x="457200" y="823913"/>
            <a:ext cx="8507413" cy="3822700"/>
          </a:xfrm>
        </p:spPr>
        <p:txBody>
          <a:bodyPr/>
          <a:lstStyle/>
          <a:p>
            <a:pPr>
              <a:buFont typeface="Wingdings" panose="05000000000000000000" pitchFamily="2" charset="2"/>
              <a:buNone/>
            </a:pPr>
            <a:r>
              <a:rPr lang="en-US" altLang="zh-CN" dirty="0"/>
              <a:t>2. E-R</a:t>
            </a:r>
            <a:r>
              <a:rPr lang="zh-CN" altLang="en-US" dirty="0"/>
              <a:t>图</a:t>
            </a:r>
            <a:endParaRPr lang="en-US" altLang="zh-CN" dirty="0"/>
          </a:p>
          <a:p>
            <a:pPr lvl="1"/>
            <a:r>
              <a:rPr lang="en-US" altLang="zh-CN" dirty="0"/>
              <a:t>E-R</a:t>
            </a:r>
            <a:r>
              <a:rPr lang="zh-CN" altLang="en-US" dirty="0"/>
              <a:t>图提供了表示实体型、属性和联系的方法：</a:t>
            </a:r>
            <a:endParaRPr lang="zh-CN" altLang="en-US" dirty="0"/>
          </a:p>
          <a:p>
            <a:pPr lvl="2">
              <a:buSzPct val="87000"/>
              <a:buFont typeface="Wingdings" panose="05000000000000000000" pitchFamily="2" charset="2"/>
              <a:buChar char="l"/>
            </a:pPr>
            <a:r>
              <a:rPr lang="zh-CN" altLang="en-US" dirty="0"/>
              <a:t>实体型：用矩形表示，矩形框内写明实体名</a:t>
            </a:r>
            <a:endParaRPr lang="zh-CN" altLang="en-US" dirty="0"/>
          </a:p>
          <a:p>
            <a:pPr lvl="2">
              <a:buSzPct val="87000"/>
              <a:buFont typeface="Wingdings" panose="05000000000000000000" pitchFamily="2" charset="2"/>
              <a:buChar char="l"/>
            </a:pPr>
            <a:r>
              <a:rPr lang="zh-CN" altLang="en-US" dirty="0"/>
              <a:t>属性：用椭圆形表示，并用无向边将其与相应的实体型连接起来</a:t>
            </a:r>
            <a:endParaRPr lang="zh-CN" altLang="en-US" dirty="0"/>
          </a:p>
          <a:p>
            <a:pPr lvl="3">
              <a:buSzPct val="87000"/>
              <a:buFont typeface="Wingdings" panose="05000000000000000000" pitchFamily="2" charset="2"/>
              <a:buChar char="Ø"/>
            </a:pPr>
            <a:r>
              <a:rPr lang="zh-CN" altLang="en-US" sz="2200" dirty="0"/>
              <a:t>例如，学生实体具有学号、姓名、性别、出生年份等属性，用</a:t>
            </a:r>
            <a:r>
              <a:rPr lang="en-US" altLang="zh-CN" sz="2200" dirty="0"/>
              <a:t>E-R</a:t>
            </a:r>
            <a:r>
              <a:rPr lang="zh-CN" altLang="en-US" sz="2200" dirty="0"/>
              <a:t>图表示如图</a:t>
            </a:r>
            <a:r>
              <a:rPr lang="en-US" altLang="zh-CN" sz="2200" dirty="0"/>
              <a:t>7.9</a:t>
            </a:r>
            <a:r>
              <a:rPr lang="zh-CN" altLang="en-US" sz="2200" dirty="0"/>
              <a:t>所示</a:t>
            </a:r>
            <a:endParaRPr lang="zh-CN" altLang="en-US" sz="2200" dirty="0"/>
          </a:p>
        </p:txBody>
      </p:sp>
      <p:sp>
        <p:nvSpPr>
          <p:cNvPr id="65539" name="文本框 4"/>
          <p:cNvSpPr txBox="1">
            <a:spLocks noChangeArrowheads="1"/>
          </p:cNvSpPr>
          <p:nvPr/>
        </p:nvSpPr>
        <p:spPr bwMode="auto">
          <a:xfrm>
            <a:off x="3492500" y="4508500"/>
            <a:ext cx="2598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zh-CN" altLang="en-US" sz="1800">
                <a:latin typeface="宋体" panose="02010600030101010101" pitchFamily="2" charset="-122"/>
              </a:rPr>
              <a:t>图</a:t>
            </a:r>
            <a:r>
              <a:rPr lang="en-US" altLang="zh-CN" sz="1800"/>
              <a:t>7.9</a:t>
            </a:r>
            <a:r>
              <a:rPr lang="en-US" altLang="zh-CN" sz="1800">
                <a:latin typeface="宋体" panose="02010600030101010101" pitchFamily="2" charset="-122"/>
              </a:rPr>
              <a:t>  </a:t>
            </a:r>
            <a:r>
              <a:rPr lang="zh-CN" altLang="en-US" sz="1800">
                <a:latin typeface="宋体" panose="02010600030101010101" pitchFamily="2" charset="-122"/>
              </a:rPr>
              <a:t>学生实体及属性</a:t>
            </a:r>
            <a:endParaRPr lang="zh-CN" altLang="en-US" sz="1800">
              <a:latin typeface="宋体" panose="02010600030101010101" pitchFamily="2" charset="-122"/>
            </a:endParaRPr>
          </a:p>
        </p:txBody>
      </p:sp>
      <p:pic>
        <p:nvPicPr>
          <p:cNvPr id="65540" name="图片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97555" y="3632200"/>
            <a:ext cx="2929255" cy="911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标题 1"/>
          <p:cNvSpPr>
            <a:spLocks noGrp="1" noChangeArrowheads="1"/>
          </p:cNvSpPr>
          <p:nvPr>
            <p:ph type="title" idx="4294967295"/>
          </p:nvPr>
        </p:nvSpPr>
        <p:spPr/>
        <p:txBody>
          <a:bodyPr/>
          <a:lstStyle/>
          <a:p>
            <a:r>
              <a:rPr lang="en-US" altLang="zh-CN" sz="3600">
                <a:solidFill>
                  <a:schemeClr val="accent6"/>
                </a:solidFill>
              </a:rPr>
              <a:t>E-R</a:t>
            </a:r>
            <a:r>
              <a:rPr lang="zh-CN" altLang="en-US" sz="3600">
                <a:solidFill>
                  <a:schemeClr val="accent6"/>
                </a:solidFill>
              </a:rPr>
              <a:t>模型（续）</a:t>
            </a:r>
            <a:endParaRPr lang="zh-CN" altLang="en-US" sz="3600">
              <a:solidFill>
                <a:schemeClr val="accent6"/>
              </a:solidFill>
            </a:endParaRPr>
          </a:p>
        </p:txBody>
      </p:sp>
      <p:sp>
        <p:nvSpPr>
          <p:cNvPr id="66562" name="内容占位符 2"/>
          <p:cNvSpPr>
            <a:spLocks noGrp="1" noChangeArrowheads="1"/>
          </p:cNvSpPr>
          <p:nvPr>
            <p:ph idx="4294967295"/>
          </p:nvPr>
        </p:nvSpPr>
        <p:spPr>
          <a:xfrm>
            <a:off x="457200" y="865188"/>
            <a:ext cx="8229600" cy="3641725"/>
          </a:xfrm>
        </p:spPr>
        <p:txBody>
          <a:bodyPr/>
          <a:lstStyle/>
          <a:p>
            <a:pPr lvl="2">
              <a:buSzPct val="87000"/>
              <a:buFont typeface="Wingdings" panose="05000000000000000000" pitchFamily="2" charset="2"/>
              <a:buChar char="l"/>
            </a:pPr>
            <a:r>
              <a:rPr lang="zh-CN" altLang="en-US" dirty="0"/>
              <a:t>联系：用菱形表示，菱形框内写明联系名，并用无向边分别与有关实体型连接起来，同时在无向边旁标上联系的类型（</a:t>
            </a:r>
            <a:r>
              <a:rPr lang="en-US" altLang="zh-CN" dirty="0"/>
              <a:t>1</a:t>
            </a:r>
            <a:r>
              <a:rPr lang="zh-CN" altLang="en-US" dirty="0"/>
              <a:t>∶</a:t>
            </a:r>
            <a:r>
              <a:rPr lang="en-US" altLang="zh-CN" dirty="0"/>
              <a:t>1</a:t>
            </a:r>
            <a:r>
              <a:rPr lang="zh-CN" altLang="en-US" dirty="0"/>
              <a:t>，</a:t>
            </a:r>
            <a:r>
              <a:rPr lang="en-US" altLang="zh-CN" dirty="0"/>
              <a:t>1</a:t>
            </a:r>
            <a:r>
              <a:rPr lang="zh-CN" altLang="en-US" dirty="0"/>
              <a:t>∶</a:t>
            </a:r>
            <a:r>
              <a:rPr lang="en-US" altLang="zh-CN" i="1" dirty="0"/>
              <a:t>n</a:t>
            </a:r>
            <a:r>
              <a:rPr lang="zh-CN" altLang="en-US" dirty="0"/>
              <a:t>或</a:t>
            </a:r>
            <a:r>
              <a:rPr lang="en-US" altLang="zh-CN" i="1" dirty="0"/>
              <a:t>m</a:t>
            </a:r>
            <a:r>
              <a:rPr lang="zh-CN" altLang="en-US" dirty="0"/>
              <a:t>∶</a:t>
            </a:r>
            <a:r>
              <a:rPr lang="en-US" altLang="zh-CN" i="1" dirty="0"/>
              <a:t>n</a:t>
            </a:r>
            <a:r>
              <a:rPr lang="zh-CN" altLang="en-US" dirty="0"/>
              <a:t>）</a:t>
            </a:r>
            <a:endParaRPr lang="en-US" altLang="zh-CN" dirty="0"/>
          </a:p>
          <a:p>
            <a:pPr lvl="2">
              <a:buSzPct val="87000"/>
              <a:buFont typeface="Wingdings" panose="05000000000000000000" pitchFamily="2" charset="2"/>
              <a:buChar char="l"/>
            </a:pPr>
            <a:r>
              <a:rPr lang="zh-CN" altLang="en-US" dirty="0">
                <a:latin typeface="宋体" panose="02010600030101010101" pitchFamily="2" charset="-122"/>
              </a:rPr>
              <a:t>联系可以具有属性</a:t>
            </a:r>
            <a:endParaRPr lang="zh-CN" altLang="en-US" dirty="0"/>
          </a:p>
          <a:p>
            <a:endParaRPr lang="zh-CN" altLang="en-US" dirty="0"/>
          </a:p>
        </p:txBody>
      </p:sp>
      <p:pic>
        <p:nvPicPr>
          <p:cNvPr id="66563" name="图片 3" descr="11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987675" y="2334895"/>
            <a:ext cx="3164205" cy="1836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4" name="文本框 4"/>
          <p:cNvSpPr txBox="1">
            <a:spLocks noChangeArrowheads="1"/>
          </p:cNvSpPr>
          <p:nvPr/>
        </p:nvSpPr>
        <p:spPr bwMode="auto">
          <a:xfrm>
            <a:off x="2699792" y="4178856"/>
            <a:ext cx="390203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zh-CN" altLang="en-US" sz="1800" dirty="0"/>
              <a:t>图</a:t>
            </a:r>
            <a:r>
              <a:rPr lang="en-US" altLang="zh-CN" sz="1800" dirty="0"/>
              <a:t>7.10  </a:t>
            </a:r>
            <a:r>
              <a:rPr lang="zh-CN" altLang="en-US" sz="1800" dirty="0">
                <a:latin typeface="宋体" panose="02010600030101010101" pitchFamily="2" charset="-122"/>
              </a:rPr>
              <a:t>实体型及联系</a:t>
            </a:r>
            <a:r>
              <a:rPr lang="en-US" altLang="zh-CN" sz="1800" dirty="0">
                <a:latin typeface="宋体" panose="02010600030101010101" pitchFamily="2" charset="-122"/>
              </a:rPr>
              <a:t>E-R</a:t>
            </a:r>
            <a:r>
              <a:rPr lang="zh-CN" altLang="en-US" sz="1800" dirty="0">
                <a:latin typeface="宋体" panose="02010600030101010101" pitchFamily="2" charset="-122"/>
              </a:rPr>
              <a:t>图表示示例</a:t>
            </a:r>
            <a:endParaRPr lang="zh-CN" altLang="en-US" sz="1800" dirty="0">
              <a:latin typeface="宋体" panose="02010600030101010101" pitchFamily="2" charset="-122"/>
            </a:endParaRP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标题 1"/>
          <p:cNvSpPr>
            <a:spLocks noGrp="1" noChangeArrowheads="1"/>
          </p:cNvSpPr>
          <p:nvPr>
            <p:ph type="title" idx="4294967295"/>
          </p:nvPr>
        </p:nvSpPr>
        <p:spPr/>
        <p:txBody>
          <a:bodyPr/>
          <a:lstStyle/>
          <a:p>
            <a:r>
              <a:rPr lang="en-US" altLang="zh-CN" sz="3600">
                <a:solidFill>
                  <a:schemeClr val="accent6"/>
                </a:solidFill>
              </a:rPr>
              <a:t>E-R</a:t>
            </a:r>
            <a:r>
              <a:rPr lang="zh-CN" altLang="en-US" sz="3600">
                <a:solidFill>
                  <a:schemeClr val="accent6"/>
                </a:solidFill>
              </a:rPr>
              <a:t>模型（续）</a:t>
            </a:r>
            <a:endParaRPr lang="zh-CN" altLang="en-US" sz="3600">
              <a:solidFill>
                <a:schemeClr val="accent6"/>
              </a:solidFill>
            </a:endParaRPr>
          </a:p>
        </p:txBody>
      </p:sp>
      <p:sp>
        <p:nvSpPr>
          <p:cNvPr id="67586" name="内容占位符 2"/>
          <p:cNvSpPr>
            <a:spLocks noGrp="1" noChangeArrowheads="1"/>
          </p:cNvSpPr>
          <p:nvPr>
            <p:ph idx="4294967295"/>
          </p:nvPr>
        </p:nvSpPr>
        <p:spPr>
          <a:xfrm>
            <a:off x="457200" y="823913"/>
            <a:ext cx="8686800" cy="3800475"/>
          </a:xfrm>
        </p:spPr>
        <p:txBody>
          <a:bodyPr/>
          <a:lstStyle/>
          <a:p>
            <a:pPr>
              <a:lnSpc>
                <a:spcPct val="120000"/>
              </a:lnSpc>
            </a:pPr>
            <a:r>
              <a:rPr lang="en-US" altLang="zh-CN" dirty="0"/>
              <a:t>3. </a:t>
            </a:r>
            <a:r>
              <a:rPr lang="zh-CN" altLang="en-US" dirty="0"/>
              <a:t>一个实例</a:t>
            </a:r>
            <a:endParaRPr lang="en-US" altLang="zh-CN" dirty="0"/>
          </a:p>
          <a:p>
            <a:pPr lvl="1">
              <a:lnSpc>
                <a:spcPct val="120000"/>
              </a:lnSpc>
            </a:pPr>
            <a:r>
              <a:rPr lang="zh-CN" altLang="en-US" dirty="0"/>
              <a:t>设学生学籍管理涉及以下</a:t>
            </a:r>
            <a:r>
              <a:rPr lang="en-US" altLang="zh-CN" dirty="0"/>
              <a:t>5</a:t>
            </a:r>
            <a:r>
              <a:rPr lang="zh-CN" altLang="en-US" dirty="0"/>
              <a:t>类实体：</a:t>
            </a:r>
            <a:endParaRPr lang="zh-CN" altLang="en-US" dirty="0"/>
          </a:p>
          <a:p>
            <a:pPr lvl="2">
              <a:lnSpc>
                <a:spcPct val="120000"/>
              </a:lnSpc>
              <a:buSzPct val="87000"/>
              <a:buFont typeface="Wingdings" panose="05000000000000000000" pitchFamily="2" charset="2"/>
              <a:buChar char="l"/>
            </a:pPr>
            <a:r>
              <a:rPr lang="zh-CN" altLang="zh-CN" dirty="0"/>
              <a:t>学院：学院编号、学院名、建院时间 </a:t>
            </a:r>
            <a:endParaRPr lang="zh-CN" altLang="en-US" dirty="0"/>
          </a:p>
          <a:p>
            <a:pPr lvl="2">
              <a:lnSpc>
                <a:spcPct val="120000"/>
              </a:lnSpc>
              <a:buSzPct val="87000"/>
              <a:buFont typeface="Wingdings" panose="05000000000000000000" pitchFamily="2" charset="2"/>
              <a:buChar char="l"/>
            </a:pPr>
            <a:r>
              <a:rPr lang="zh-CN" altLang="zh-CN" dirty="0"/>
              <a:t>系：系编号、系名、联系人、联系</a:t>
            </a:r>
            <a:r>
              <a:rPr lang="zh-CN" altLang="en-US" dirty="0"/>
              <a:t>方式</a:t>
            </a:r>
            <a:endParaRPr lang="en-US" altLang="zh-CN" dirty="0"/>
          </a:p>
          <a:p>
            <a:pPr lvl="2">
              <a:lnSpc>
                <a:spcPct val="120000"/>
              </a:lnSpc>
              <a:buSzPct val="87000"/>
              <a:buFont typeface="Wingdings" panose="05000000000000000000" pitchFamily="2" charset="2"/>
              <a:buChar char="l"/>
            </a:pPr>
            <a:r>
              <a:rPr lang="zh-CN" altLang="en-US" dirty="0"/>
              <a:t>专业：专业编码、专业名、类别、年限</a:t>
            </a:r>
            <a:endParaRPr lang="zh-CN" altLang="en-US" dirty="0"/>
          </a:p>
          <a:p>
            <a:pPr lvl="2">
              <a:lnSpc>
                <a:spcPct val="120000"/>
              </a:lnSpc>
              <a:buSzPct val="87000"/>
              <a:buFont typeface="Wingdings" panose="05000000000000000000" pitchFamily="2" charset="2"/>
              <a:buChar char="l"/>
            </a:pPr>
            <a:r>
              <a:rPr lang="zh-CN" altLang="en-US" dirty="0"/>
              <a:t>学生：学号、姓名、性别、出生日期</a:t>
            </a:r>
            <a:endParaRPr lang="zh-CN" altLang="en-US" dirty="0"/>
          </a:p>
          <a:p>
            <a:pPr lvl="2">
              <a:lnSpc>
                <a:spcPct val="120000"/>
              </a:lnSpc>
              <a:buSzPct val="87000"/>
              <a:buFont typeface="Wingdings" panose="05000000000000000000" pitchFamily="2" charset="2"/>
              <a:buChar char="l"/>
            </a:pPr>
            <a:r>
              <a:rPr lang="zh-CN" altLang="en-US" dirty="0"/>
              <a:t>教师：职工号、姓名、职称、出生日期</a:t>
            </a:r>
            <a:endParaRPr lang="zh-CN" altLang="en-US" dirty="0"/>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标题 1"/>
          <p:cNvSpPr>
            <a:spLocks noGrp="1" noChangeArrowheads="1"/>
          </p:cNvSpPr>
          <p:nvPr>
            <p:ph type="title" idx="4294967295"/>
          </p:nvPr>
        </p:nvSpPr>
        <p:spPr/>
        <p:txBody>
          <a:bodyPr/>
          <a:lstStyle/>
          <a:p>
            <a:r>
              <a:rPr lang="en-US" altLang="zh-CN" sz="3600" dirty="0">
                <a:solidFill>
                  <a:schemeClr val="accent6"/>
                </a:solidFill>
              </a:rPr>
              <a:t>E-R</a:t>
            </a:r>
            <a:r>
              <a:rPr lang="zh-CN" altLang="en-US" sz="3600" dirty="0">
                <a:solidFill>
                  <a:schemeClr val="accent6"/>
                </a:solidFill>
              </a:rPr>
              <a:t>模型（续）</a:t>
            </a:r>
            <a:endParaRPr lang="zh-CN" altLang="en-US" sz="3600" dirty="0">
              <a:solidFill>
                <a:schemeClr val="accent6"/>
              </a:solidFill>
            </a:endParaRPr>
          </a:p>
        </p:txBody>
      </p:sp>
      <p:sp>
        <p:nvSpPr>
          <p:cNvPr id="68610" name="内容占位符 2"/>
          <p:cNvSpPr>
            <a:spLocks noGrp="1" noChangeArrowheads="1"/>
          </p:cNvSpPr>
          <p:nvPr>
            <p:ph idx="4294967295"/>
          </p:nvPr>
        </p:nvSpPr>
        <p:spPr>
          <a:xfrm>
            <a:off x="107504" y="823913"/>
            <a:ext cx="8435975" cy="3822700"/>
          </a:xfrm>
        </p:spPr>
        <p:txBody>
          <a:bodyPr/>
          <a:lstStyle/>
          <a:p>
            <a:pPr lvl="1">
              <a:lnSpc>
                <a:spcPct val="120000"/>
              </a:lnSpc>
            </a:pPr>
            <a:r>
              <a:rPr lang="zh-CN" altLang="en-US" dirty="0"/>
              <a:t>这些实体型之间的联系如下： </a:t>
            </a:r>
            <a:endParaRPr lang="en-US" altLang="zh-CN" dirty="0"/>
          </a:p>
          <a:p>
            <a:pPr lvl="1">
              <a:lnSpc>
                <a:spcPct val="120000"/>
              </a:lnSpc>
              <a:buFont typeface="Wingdings" panose="05000000000000000000" pitchFamily="2" charset="2"/>
              <a:buNone/>
            </a:pPr>
            <a:r>
              <a:rPr lang="zh-CN" altLang="en-US" sz="2200" dirty="0"/>
              <a:t>（</a:t>
            </a:r>
            <a:r>
              <a:rPr lang="en-US" altLang="zh-CN" sz="2200" dirty="0"/>
              <a:t>1</a:t>
            </a:r>
            <a:r>
              <a:rPr lang="zh-CN" altLang="en-US" sz="2200" dirty="0"/>
              <a:t>）一个学院可以设置多个系，一个系只能归属一个学院；一个学院只有一个教师任职院长，一个教师只在一个学院中任职院长。因此，“学院”和“系”之间具有一对多联系，“学院”与“教师”之间就“担任院长”关联具有一对一联系</a:t>
            </a:r>
            <a:endParaRPr lang="zh-CN" altLang="en-US" sz="2200" dirty="0"/>
          </a:p>
          <a:p>
            <a:pPr lvl="1">
              <a:lnSpc>
                <a:spcPct val="120000"/>
              </a:lnSpc>
              <a:buFont typeface="Wingdings" panose="05000000000000000000" pitchFamily="2" charset="2"/>
              <a:buNone/>
            </a:pPr>
            <a:r>
              <a:rPr lang="zh-CN" altLang="en-US" sz="2200" dirty="0"/>
              <a:t>（</a:t>
            </a:r>
            <a:r>
              <a:rPr lang="en-US" altLang="zh-CN" sz="2200" dirty="0"/>
              <a:t>2</a:t>
            </a:r>
            <a:r>
              <a:rPr lang="zh-CN" altLang="en-US" sz="2200" dirty="0"/>
              <a:t>）一个系可以设置多个专业，一个专业只能归属一个系；一个系只能由一个教师担任系主任，一个教师只能担任一个系的系主任。因此，“系”和“专业”之间具有一对多联系，“系”与“教师”之间就任职系主任关联具有一对一联系</a:t>
            </a:r>
            <a:endParaRPr lang="zh-CN" altLang="en-US" sz="2200" dirty="0"/>
          </a:p>
          <a:p>
            <a:pPr lvl="1">
              <a:lnSpc>
                <a:spcPct val="120000"/>
              </a:lnSpc>
              <a:buFont typeface="Wingdings" panose="05000000000000000000" pitchFamily="2" charset="2"/>
              <a:buNone/>
            </a:pPr>
            <a:endParaRPr lang="zh-CN" altLang="en-US" sz="2200" dirty="0"/>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标题 1"/>
          <p:cNvSpPr>
            <a:spLocks noGrp="1" noChangeArrowheads="1"/>
          </p:cNvSpPr>
          <p:nvPr>
            <p:ph type="title" idx="4294967295"/>
          </p:nvPr>
        </p:nvSpPr>
        <p:spPr/>
        <p:txBody>
          <a:bodyPr/>
          <a:lstStyle/>
          <a:p>
            <a:r>
              <a:rPr lang="en-US" altLang="zh-CN" sz="3600">
                <a:solidFill>
                  <a:schemeClr val="accent6"/>
                </a:solidFill>
              </a:rPr>
              <a:t>E-R</a:t>
            </a:r>
            <a:r>
              <a:rPr lang="zh-CN" altLang="en-US" sz="3600">
                <a:solidFill>
                  <a:schemeClr val="accent6"/>
                </a:solidFill>
              </a:rPr>
              <a:t>模型（续）</a:t>
            </a:r>
            <a:endParaRPr lang="zh-CN" altLang="en-US" sz="3600">
              <a:solidFill>
                <a:schemeClr val="accent6"/>
              </a:solidFill>
            </a:endParaRPr>
          </a:p>
        </p:txBody>
      </p:sp>
      <p:sp>
        <p:nvSpPr>
          <p:cNvPr id="69634" name="内容占位符 2"/>
          <p:cNvSpPr>
            <a:spLocks noGrp="1" noChangeArrowheads="1"/>
          </p:cNvSpPr>
          <p:nvPr>
            <p:ph idx="4294967295"/>
          </p:nvPr>
        </p:nvSpPr>
        <p:spPr>
          <a:xfrm>
            <a:off x="457201" y="823913"/>
            <a:ext cx="7715200" cy="3822700"/>
          </a:xfrm>
        </p:spPr>
        <p:txBody>
          <a:bodyPr/>
          <a:lstStyle/>
          <a:p>
            <a:pPr lvl="1" algn="just">
              <a:lnSpc>
                <a:spcPct val="120000"/>
              </a:lnSpc>
            </a:pPr>
            <a:r>
              <a:rPr lang="zh-CN" altLang="en-US" dirty="0"/>
              <a:t>这些实体之间的联系如下（续）： </a:t>
            </a:r>
            <a:endParaRPr lang="en-US" altLang="zh-CN" dirty="0"/>
          </a:p>
          <a:p>
            <a:pPr lvl="1" algn="just">
              <a:lnSpc>
                <a:spcPct val="120000"/>
              </a:lnSpc>
              <a:buFont typeface="Wingdings" panose="05000000000000000000" pitchFamily="2" charset="2"/>
              <a:buNone/>
            </a:pPr>
            <a:r>
              <a:rPr lang="zh-CN" altLang="en-US" sz="2200" dirty="0"/>
              <a:t>（</a:t>
            </a:r>
            <a:r>
              <a:rPr lang="en-US" altLang="zh-CN" sz="2200" dirty="0"/>
              <a:t>3</a:t>
            </a:r>
            <a:r>
              <a:rPr lang="zh-CN" altLang="en-US" sz="2200" dirty="0"/>
              <a:t>）一个教师只能在一个系工作，一个系由多位教师构成。“系”和“教师”之间构成一对多联系</a:t>
            </a:r>
            <a:endParaRPr lang="zh-CN" altLang="en-US" sz="2200" dirty="0"/>
          </a:p>
          <a:p>
            <a:pPr lvl="1" algn="just">
              <a:lnSpc>
                <a:spcPct val="120000"/>
              </a:lnSpc>
              <a:buFont typeface="Wingdings" panose="05000000000000000000" pitchFamily="2" charset="2"/>
              <a:buNone/>
            </a:pPr>
            <a:r>
              <a:rPr lang="zh-CN" altLang="en-US" sz="2200" dirty="0"/>
              <a:t>（</a:t>
            </a:r>
            <a:r>
              <a:rPr lang="en-US" altLang="zh-CN" sz="2200" dirty="0"/>
              <a:t>4</a:t>
            </a:r>
            <a:r>
              <a:rPr lang="zh-CN" altLang="en-US" sz="2200" dirty="0"/>
              <a:t>）一个学生只属于一个学院，一个学院有多位学生，“学院”和“学生”之间构成一对多联系</a:t>
            </a:r>
            <a:endParaRPr lang="zh-CN" altLang="en-US" sz="2200" dirty="0"/>
          </a:p>
          <a:p>
            <a:pPr lvl="1" algn="just">
              <a:lnSpc>
                <a:spcPct val="120000"/>
              </a:lnSpc>
              <a:buFont typeface="Wingdings" panose="05000000000000000000" pitchFamily="2" charset="2"/>
              <a:buNone/>
            </a:pPr>
            <a:r>
              <a:rPr lang="zh-CN" altLang="en-US" sz="2200" dirty="0"/>
              <a:t>（</a:t>
            </a:r>
            <a:r>
              <a:rPr lang="en-US" altLang="zh-CN" sz="2200" dirty="0"/>
              <a:t>5</a:t>
            </a:r>
            <a:r>
              <a:rPr lang="zh-CN" altLang="en-US" sz="2200" dirty="0"/>
              <a:t>）一个专业同时有若干个学生选择，一个学生可以选择一个专业作为主修，另外若干个专业作为辅修。因此，“专业”和“学生”之间具有多对多联系</a:t>
            </a:r>
            <a:endParaRPr lang="zh-CN" altLang="en-US" sz="2200" dirty="0"/>
          </a:p>
          <a:p>
            <a:pPr lvl="1">
              <a:lnSpc>
                <a:spcPct val="120000"/>
              </a:lnSpc>
              <a:buFont typeface="Wingdings" panose="05000000000000000000" pitchFamily="2" charset="2"/>
              <a:buNone/>
            </a:pPr>
            <a:endParaRPr lang="zh-CN" altLang="en-US" sz="2200" dirty="0"/>
          </a:p>
          <a:p>
            <a:pPr lvl="1">
              <a:lnSpc>
                <a:spcPct val="120000"/>
              </a:lnSpc>
              <a:buFont typeface="Wingdings" panose="05000000000000000000" pitchFamily="2" charset="2"/>
              <a:buNone/>
            </a:pPr>
            <a:endParaRPr lang="zh-CN" altLang="en-US" sz="2200" dirty="0"/>
          </a:p>
          <a:p>
            <a:pPr>
              <a:lnSpc>
                <a:spcPct val="120000"/>
              </a:lnSpc>
            </a:pPr>
            <a:endParaRPr lang="zh-CN" altLang="en-US" dirty="0"/>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标题 1"/>
          <p:cNvSpPr>
            <a:spLocks noGrp="1" noChangeArrowheads="1"/>
          </p:cNvSpPr>
          <p:nvPr>
            <p:ph type="title" idx="4294967295"/>
          </p:nvPr>
        </p:nvSpPr>
        <p:spPr/>
        <p:txBody>
          <a:bodyPr/>
          <a:lstStyle/>
          <a:p>
            <a:r>
              <a:rPr lang="en-US" altLang="zh-CN" sz="3600">
                <a:solidFill>
                  <a:schemeClr val="accent6"/>
                </a:solidFill>
              </a:rPr>
              <a:t>E-R</a:t>
            </a:r>
            <a:r>
              <a:rPr lang="zh-CN" altLang="en-US" sz="3600">
                <a:solidFill>
                  <a:schemeClr val="accent6"/>
                </a:solidFill>
              </a:rPr>
              <a:t>模型（续）</a:t>
            </a:r>
            <a:endParaRPr lang="zh-CN" altLang="en-US" sz="3600">
              <a:solidFill>
                <a:schemeClr val="accent6"/>
              </a:solidFill>
            </a:endParaRPr>
          </a:p>
        </p:txBody>
      </p:sp>
      <p:pic>
        <p:nvPicPr>
          <p:cNvPr id="70658" name="图片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550" y="678815"/>
            <a:ext cx="8672195" cy="273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203575" y="3584575"/>
            <a:ext cx="2184400" cy="461963"/>
          </a:xfrm>
          <a:prstGeom prst="rect">
            <a:avLst/>
          </a:prstGeom>
        </p:spPr>
        <p:txBody>
          <a:bodyPr wrap="none">
            <a:spAutoFit/>
          </a:bodyPr>
          <a:lstStyle/>
          <a:p>
            <a:pPr indent="269875" algn="ctr">
              <a:spcAft>
                <a:spcPts val="0"/>
              </a:spcAft>
              <a:defRPr/>
            </a:pPr>
            <a:r>
              <a:rPr lang="zh-CN" altLang="zh-CN" b="1" kern="1050" dirty="0">
                <a:latin typeface="Calibri" panose="020F0502020204030204" pitchFamily="34" charset="0"/>
                <a:cs typeface="Times New Roman" panose="02020603050405020304" pitchFamily="18" charset="0"/>
              </a:rPr>
              <a:t>（</a:t>
            </a:r>
            <a:r>
              <a:rPr lang="en-US" altLang="zh-CN" b="1" kern="1050" dirty="0">
                <a:latin typeface="Calibri" panose="020F0502020204030204" pitchFamily="34" charset="0"/>
                <a:cs typeface="Times New Roman" panose="02020603050405020304" pitchFamily="18" charset="0"/>
              </a:rPr>
              <a:t>a</a:t>
            </a:r>
            <a:r>
              <a:rPr lang="zh-CN" altLang="zh-CN" b="1" kern="1050" dirty="0">
                <a:latin typeface="Calibri" panose="020F0502020204030204" pitchFamily="34" charset="0"/>
                <a:cs typeface="Times New Roman" panose="02020603050405020304" pitchFamily="18" charset="0"/>
              </a:rPr>
              <a:t>）实体属性图</a:t>
            </a:r>
            <a:endParaRPr lang="zh-CN" altLang="zh-CN" sz="2400" b="1" kern="1050" dirty="0">
              <a:latin typeface="Calibri" panose="020F0502020204030204" pitchFamily="34" charset="0"/>
              <a:cs typeface="Times New Roman" panose="02020603050405020304" pitchFamily="18" charset="0"/>
            </a:endParaRP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标题 1"/>
          <p:cNvSpPr>
            <a:spLocks noGrp="1" noChangeArrowheads="1"/>
          </p:cNvSpPr>
          <p:nvPr>
            <p:ph type="title" idx="4294967295"/>
          </p:nvPr>
        </p:nvSpPr>
        <p:spPr/>
        <p:txBody>
          <a:bodyPr/>
          <a:lstStyle/>
          <a:p>
            <a:r>
              <a:rPr lang="en-US" altLang="zh-CN" sz="3600">
                <a:solidFill>
                  <a:schemeClr val="accent6"/>
                </a:solidFill>
              </a:rPr>
              <a:t>E-R</a:t>
            </a:r>
            <a:r>
              <a:rPr lang="zh-CN" altLang="en-US" sz="3600">
                <a:solidFill>
                  <a:schemeClr val="accent6"/>
                </a:solidFill>
              </a:rPr>
              <a:t>模型（续）</a:t>
            </a:r>
            <a:endParaRPr lang="zh-CN" altLang="en-US" sz="3600">
              <a:solidFill>
                <a:schemeClr val="accent6"/>
              </a:solidFill>
            </a:endParaRPr>
          </a:p>
        </p:txBody>
      </p:sp>
      <p:sp>
        <p:nvSpPr>
          <p:cNvPr id="2" name="矩形 1"/>
          <p:cNvSpPr/>
          <p:nvPr/>
        </p:nvSpPr>
        <p:spPr>
          <a:xfrm>
            <a:off x="6135305" y="2283718"/>
            <a:ext cx="3155416" cy="738664"/>
          </a:xfrm>
          <a:prstGeom prst="rect">
            <a:avLst/>
          </a:prstGeom>
        </p:spPr>
        <p:txBody>
          <a:bodyPr wrap="none">
            <a:spAutoFit/>
          </a:bodyPr>
          <a:lstStyle/>
          <a:p>
            <a:pPr marL="116205" indent="269875" algn="ctr">
              <a:spcAft>
                <a:spcPts val="0"/>
              </a:spcAft>
              <a:defRPr/>
            </a:pPr>
            <a:r>
              <a:rPr lang="zh-CN" altLang="en-US" b="1" kern="1050" dirty="0">
                <a:latin typeface="Calibri" panose="020F0502020204030204" pitchFamily="34" charset="0"/>
                <a:cs typeface="Times New Roman" panose="02020603050405020304" pitchFamily="18" charset="0"/>
              </a:rPr>
              <a:t>图</a:t>
            </a:r>
            <a:r>
              <a:rPr lang="en-US" altLang="zh-CN" b="1" kern="1050" dirty="0">
                <a:cs typeface="Arial" panose="020B0604020202020204" pitchFamily="34" charset="0"/>
              </a:rPr>
              <a:t>7.11</a:t>
            </a:r>
            <a:r>
              <a:rPr lang="zh-CN" altLang="en-US" b="1" kern="1050" dirty="0">
                <a:latin typeface="Calibri" panose="020F0502020204030204" pitchFamily="34" charset="0"/>
                <a:cs typeface="Times New Roman" panose="02020603050405020304" pitchFamily="18" charset="0"/>
              </a:rPr>
              <a:t> “学生学籍管理”</a:t>
            </a:r>
            <a:endParaRPr lang="en-US" altLang="zh-CN" b="1" kern="1050" dirty="0">
              <a:latin typeface="Calibri" panose="020F0502020204030204" pitchFamily="34" charset="0"/>
              <a:cs typeface="Times New Roman" panose="02020603050405020304" pitchFamily="18" charset="0"/>
            </a:endParaRPr>
          </a:p>
          <a:p>
            <a:pPr marL="116205" indent="269875" algn="ctr">
              <a:spcAft>
                <a:spcPts val="0"/>
              </a:spcAft>
              <a:defRPr/>
            </a:pPr>
            <a:r>
              <a:rPr lang="zh-CN" altLang="en-US" b="1" kern="1050" dirty="0">
                <a:latin typeface="Calibri" panose="020F0502020204030204" pitchFamily="34" charset="0"/>
                <a:cs typeface="Times New Roman" panose="02020603050405020304" pitchFamily="18" charset="0"/>
              </a:rPr>
              <a:t>子系统的分</a:t>
            </a:r>
            <a:r>
              <a:rPr lang="en-US" altLang="zh-CN" b="1" kern="1050" dirty="0">
                <a:latin typeface="Calibri" panose="020F0502020204030204" pitchFamily="34" charset="0"/>
                <a:cs typeface="Times New Roman" panose="02020603050405020304" pitchFamily="18" charset="0"/>
              </a:rPr>
              <a:t>E-R</a:t>
            </a:r>
            <a:r>
              <a:rPr lang="zh-CN" altLang="en-US" b="1" kern="1050" dirty="0">
                <a:latin typeface="Calibri" panose="020F0502020204030204" pitchFamily="34" charset="0"/>
                <a:cs typeface="Times New Roman" panose="02020603050405020304" pitchFamily="18" charset="0"/>
              </a:rPr>
              <a:t>图</a:t>
            </a:r>
            <a:endParaRPr lang="zh-CN" altLang="zh-CN" sz="2400" b="1" kern="1050" dirty="0">
              <a:latin typeface="Calibri" panose="020F0502020204030204" pitchFamily="34" charset="0"/>
              <a:cs typeface="Times New Roman" panose="02020603050405020304" pitchFamily="18" charset="0"/>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13055" y="744855"/>
            <a:ext cx="6209665" cy="4299585"/>
          </a:xfrm>
          <a:prstGeom prst="rect">
            <a:avLst/>
          </a:prstGeom>
        </p:spPr>
      </p:pic>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标题 1"/>
          <p:cNvSpPr>
            <a:spLocks noGrp="1" noChangeArrowheads="1"/>
          </p:cNvSpPr>
          <p:nvPr>
            <p:ph type="title" idx="4294967295"/>
          </p:nvPr>
        </p:nvSpPr>
        <p:spPr/>
        <p:txBody>
          <a:bodyPr/>
          <a:lstStyle/>
          <a:p>
            <a:r>
              <a:rPr lang="en-US" altLang="zh-CN" sz="3600">
                <a:solidFill>
                  <a:schemeClr val="accent6"/>
                </a:solidFill>
              </a:rPr>
              <a:t>E-R</a:t>
            </a:r>
            <a:r>
              <a:rPr lang="zh-CN" altLang="en-US" sz="3600">
                <a:solidFill>
                  <a:schemeClr val="accent6"/>
                </a:solidFill>
              </a:rPr>
              <a:t>模型（续）</a:t>
            </a:r>
            <a:endParaRPr lang="zh-CN" altLang="en-US" sz="3600">
              <a:solidFill>
                <a:schemeClr val="accent6"/>
              </a:solidFill>
            </a:endParaRPr>
          </a:p>
        </p:txBody>
      </p:sp>
      <p:sp>
        <p:nvSpPr>
          <p:cNvPr id="72706" name="内容占位符 2"/>
          <p:cNvSpPr>
            <a:spLocks noGrp="1" noChangeArrowheads="1"/>
          </p:cNvSpPr>
          <p:nvPr>
            <p:ph idx="4294967295"/>
          </p:nvPr>
        </p:nvSpPr>
        <p:spPr/>
        <p:txBody>
          <a:bodyPr/>
          <a:lstStyle/>
          <a:p>
            <a:pPr>
              <a:lnSpc>
                <a:spcPct val="150000"/>
              </a:lnSpc>
            </a:pPr>
            <a:r>
              <a:rPr lang="en-US" altLang="zh-CN" dirty="0"/>
              <a:t>E-R</a:t>
            </a:r>
            <a:r>
              <a:rPr lang="zh-CN" altLang="en-US" dirty="0"/>
              <a:t>图，可以参见：</a:t>
            </a:r>
            <a:endParaRPr lang="en-US" altLang="zh-CN" dirty="0"/>
          </a:p>
          <a:p>
            <a:pPr lvl="1">
              <a:lnSpc>
                <a:spcPct val="150000"/>
              </a:lnSpc>
            </a:pPr>
            <a:r>
              <a:rPr lang="zh-CN" altLang="en-US" dirty="0"/>
              <a:t>爱课程网“数据库系统概论”课程</a:t>
            </a:r>
            <a:r>
              <a:rPr lang="en-US" altLang="zh-CN" dirty="0"/>
              <a:t>7.3</a:t>
            </a:r>
            <a:r>
              <a:rPr lang="zh-CN" altLang="en-US" dirty="0"/>
              <a:t>节动画</a:t>
            </a:r>
            <a:endParaRPr lang="en-US" altLang="zh-CN" dirty="0"/>
          </a:p>
          <a:p>
            <a:pPr lvl="2">
              <a:lnSpc>
                <a:spcPct val="150000"/>
              </a:lnSpc>
              <a:buFont typeface="Arial" panose="020B0604020202020204" pitchFamily="34" charset="0"/>
              <a:buNone/>
            </a:pPr>
            <a:r>
              <a:rPr lang="en-US" altLang="zh-CN" dirty="0"/>
              <a:t>“E-R</a:t>
            </a:r>
            <a:r>
              <a:rPr lang="zh-CN" altLang="en-US" dirty="0"/>
              <a:t>图难点解析（</a:t>
            </a:r>
            <a:r>
              <a:rPr lang="en-US" altLang="zh-CN" dirty="0"/>
              <a:t>1</a:t>
            </a:r>
            <a:r>
              <a:rPr lang="zh-CN" altLang="en-US" dirty="0"/>
              <a:t>）</a:t>
            </a:r>
            <a:r>
              <a:rPr lang="en-US" altLang="zh-CN" dirty="0"/>
              <a:t>”</a:t>
            </a:r>
            <a:endParaRPr lang="en-US" altLang="zh-CN" dirty="0"/>
          </a:p>
          <a:p>
            <a:pPr lvl="2">
              <a:lnSpc>
                <a:spcPct val="150000"/>
              </a:lnSpc>
              <a:buFont typeface="Arial" panose="020B0604020202020204" pitchFamily="34" charset="0"/>
              <a:buNone/>
            </a:pPr>
            <a:r>
              <a:rPr lang="en-US" altLang="zh-CN" dirty="0"/>
              <a:t>“ E-R</a:t>
            </a:r>
            <a:r>
              <a:rPr lang="zh-CN" altLang="en-US" dirty="0"/>
              <a:t>图难点解析（</a:t>
            </a:r>
            <a:r>
              <a:rPr lang="en-US" altLang="zh-CN" dirty="0"/>
              <a:t>2</a:t>
            </a:r>
            <a:r>
              <a:rPr lang="zh-CN" altLang="en-US" dirty="0"/>
              <a:t>）</a:t>
            </a:r>
            <a:r>
              <a:rPr lang="en-US" altLang="zh-CN" dirty="0"/>
              <a:t>”</a:t>
            </a:r>
            <a:endParaRPr lang="en-US" altLang="zh-CN" dirty="0"/>
          </a:p>
          <a:p>
            <a:pPr lvl="2">
              <a:lnSpc>
                <a:spcPct val="150000"/>
              </a:lnSpc>
              <a:buFont typeface="Arial" panose="020B0604020202020204" pitchFamily="34" charset="0"/>
              <a:buNone/>
            </a:pPr>
            <a:r>
              <a:rPr lang="en-US" altLang="zh-CN" dirty="0"/>
              <a:t>“ E-R</a:t>
            </a:r>
            <a:r>
              <a:rPr lang="zh-CN" altLang="en-US" dirty="0"/>
              <a:t>图难点解析（</a:t>
            </a:r>
            <a:r>
              <a:rPr lang="en-US" altLang="zh-CN" dirty="0"/>
              <a:t>3</a:t>
            </a:r>
            <a:r>
              <a:rPr lang="zh-CN" altLang="en-US" dirty="0"/>
              <a:t>）</a:t>
            </a:r>
            <a:r>
              <a:rPr lang="en-US" altLang="zh-CN" dirty="0"/>
              <a:t>”</a:t>
            </a:r>
            <a:endParaRPr lang="en-US" altLang="zh-CN"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noChangeArrowheads="1"/>
          </p:cNvSpPr>
          <p:nvPr>
            <p:ph type="title" idx="4294967295"/>
          </p:nvPr>
        </p:nvSpPr>
        <p:spPr/>
        <p:txBody>
          <a:bodyPr/>
          <a:lstStyle/>
          <a:p>
            <a:r>
              <a:rPr lang="en-US" altLang="zh-CN" sz="3600" dirty="0">
                <a:solidFill>
                  <a:schemeClr val="accent6"/>
                </a:solidFill>
              </a:rPr>
              <a:t>7.3  </a:t>
            </a:r>
            <a:r>
              <a:rPr lang="zh-CN" altLang="en-US" sz="3600" dirty="0">
                <a:solidFill>
                  <a:schemeClr val="accent6"/>
                </a:solidFill>
              </a:rPr>
              <a:t>概念结构设计</a:t>
            </a:r>
            <a:endParaRPr lang="zh-CN" altLang="en-US" sz="3600" dirty="0">
              <a:solidFill>
                <a:schemeClr val="accent6"/>
              </a:solidFill>
            </a:endParaRPr>
          </a:p>
        </p:txBody>
      </p:sp>
      <p:sp>
        <p:nvSpPr>
          <p:cNvPr id="73730" name="Rectangle 3"/>
          <p:cNvSpPr>
            <a:spLocks noGrp="1" noChangeArrowheads="1"/>
          </p:cNvSpPr>
          <p:nvPr>
            <p:ph idx="4294967295"/>
          </p:nvPr>
        </p:nvSpPr>
        <p:spPr>
          <a:xfrm>
            <a:off x="720725" y="809625"/>
            <a:ext cx="8229600" cy="3641725"/>
          </a:xfrm>
        </p:spPr>
        <p:txBody>
          <a:bodyPr/>
          <a:lstStyle/>
          <a:p>
            <a:pPr marL="0" indent="0">
              <a:lnSpc>
                <a:spcPct val="150000"/>
              </a:lnSpc>
              <a:buFont typeface="Wingdings" panose="05000000000000000000" pitchFamily="2" charset="2"/>
              <a:buNone/>
            </a:pPr>
            <a:r>
              <a:rPr lang="en-US" altLang="zh-CN" dirty="0"/>
              <a:t>7.3.1   </a:t>
            </a:r>
            <a:r>
              <a:rPr lang="zh-CN" altLang="en-US" dirty="0"/>
              <a:t>概念结构</a:t>
            </a:r>
            <a:endParaRPr lang="zh-CN" altLang="en-US" dirty="0"/>
          </a:p>
          <a:p>
            <a:pPr marL="0" indent="0">
              <a:lnSpc>
                <a:spcPct val="150000"/>
              </a:lnSpc>
              <a:buFont typeface="Wingdings" panose="05000000000000000000" pitchFamily="2" charset="2"/>
              <a:buNone/>
            </a:pPr>
            <a:r>
              <a:rPr lang="en-US" altLang="zh-CN" dirty="0"/>
              <a:t>7.3.2   E-R</a:t>
            </a:r>
            <a:r>
              <a:rPr lang="zh-CN" altLang="en-US" dirty="0"/>
              <a:t>模型</a:t>
            </a:r>
            <a:endParaRPr lang="en-US" altLang="zh-CN" dirty="0"/>
          </a:p>
          <a:p>
            <a:pPr marL="0" indent="0">
              <a:lnSpc>
                <a:spcPct val="150000"/>
              </a:lnSpc>
              <a:buFont typeface="Wingdings" panose="05000000000000000000" pitchFamily="2" charset="2"/>
              <a:buNone/>
            </a:pPr>
            <a:r>
              <a:rPr lang="zh-CN" altLang="en-US" dirty="0">
                <a:solidFill>
                  <a:srgbClr val="00B050"/>
                </a:solidFill>
              </a:rPr>
              <a:t>*</a:t>
            </a:r>
            <a:r>
              <a:rPr lang="en-US" altLang="zh-CN" dirty="0">
                <a:solidFill>
                  <a:srgbClr val="00B050"/>
                </a:solidFill>
              </a:rPr>
              <a:t>7.3.3  </a:t>
            </a:r>
            <a:r>
              <a:rPr lang="zh-CN" altLang="en-US" dirty="0">
                <a:solidFill>
                  <a:srgbClr val="00B050"/>
                </a:solidFill>
              </a:rPr>
              <a:t>扩展的</a:t>
            </a:r>
            <a:r>
              <a:rPr lang="en-US" altLang="zh-CN" dirty="0">
                <a:solidFill>
                  <a:srgbClr val="00B050"/>
                </a:solidFill>
              </a:rPr>
              <a:t>E-R</a:t>
            </a:r>
            <a:r>
              <a:rPr lang="zh-CN" altLang="en-US" dirty="0">
                <a:solidFill>
                  <a:srgbClr val="00B050"/>
                </a:solidFill>
              </a:rPr>
              <a:t>模型</a:t>
            </a:r>
            <a:endParaRPr lang="zh-CN" altLang="en-US" dirty="0">
              <a:solidFill>
                <a:srgbClr val="00B050"/>
              </a:solidFill>
            </a:endParaRPr>
          </a:p>
          <a:p>
            <a:pPr marL="0" indent="0">
              <a:lnSpc>
                <a:spcPct val="150000"/>
              </a:lnSpc>
              <a:buNone/>
            </a:pPr>
            <a:r>
              <a:rPr lang="zh-CN" altLang="en-US" dirty="0"/>
              <a:t>*</a:t>
            </a:r>
            <a:r>
              <a:rPr lang="en-US" altLang="zh-CN" dirty="0"/>
              <a:t>7.3.4  </a:t>
            </a:r>
            <a:r>
              <a:rPr lang="zh-CN" altLang="en-US" dirty="0"/>
              <a:t>用</a:t>
            </a:r>
            <a:r>
              <a:rPr lang="en-US" altLang="zh-CN" dirty="0"/>
              <a:t>UML</a:t>
            </a:r>
            <a:r>
              <a:rPr lang="zh-CN" altLang="en-US" dirty="0"/>
              <a:t>中的类图表示</a:t>
            </a:r>
            <a:r>
              <a:rPr lang="en-US" altLang="zh-CN" dirty="0"/>
              <a:t>E-R</a:t>
            </a:r>
            <a:r>
              <a:rPr lang="zh-CN" altLang="en-US" dirty="0"/>
              <a:t>图</a:t>
            </a:r>
            <a:endParaRPr lang="en-US" altLang="zh-CN" dirty="0"/>
          </a:p>
          <a:p>
            <a:pPr marL="0" indent="0">
              <a:lnSpc>
                <a:spcPct val="150000"/>
              </a:lnSpc>
              <a:buNone/>
            </a:pPr>
            <a:r>
              <a:rPr lang="en-US" altLang="zh-CN" dirty="0"/>
              <a:t>7.3.5   </a:t>
            </a:r>
            <a:r>
              <a:rPr lang="zh-CN" altLang="en-US" dirty="0"/>
              <a:t>用</a:t>
            </a:r>
            <a:r>
              <a:rPr lang="en-US" altLang="zh-CN" dirty="0"/>
              <a:t>E-R</a:t>
            </a:r>
            <a:r>
              <a:rPr lang="zh-CN" altLang="en-US" dirty="0"/>
              <a:t>图进行概念结构设计</a:t>
            </a:r>
            <a:endParaRPr lang="zh-CN" altLang="en-US" dirty="0"/>
          </a:p>
          <a:p>
            <a:pPr marL="0" indent="0"/>
            <a:endParaRPr lang="en-US" altLang="zh-CN"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title" idx="4294967295"/>
          </p:nvPr>
        </p:nvSpPr>
        <p:spPr/>
        <p:txBody>
          <a:bodyPr/>
          <a:lstStyle/>
          <a:p>
            <a:r>
              <a:rPr lang="zh-CN" altLang="zh-CN" sz="3600">
                <a:solidFill>
                  <a:schemeClr val="accent6"/>
                </a:solidFill>
              </a:rPr>
              <a:t>数据库设计的特点（续）</a:t>
            </a:r>
            <a:endParaRPr lang="zh-CN" altLang="zh-CN" sz="3600">
              <a:solidFill>
                <a:schemeClr val="accent6"/>
              </a:solidFill>
            </a:endParaRPr>
          </a:p>
        </p:txBody>
      </p:sp>
      <p:sp>
        <p:nvSpPr>
          <p:cNvPr id="9218" name="Rectangle 3"/>
          <p:cNvSpPr>
            <a:spLocks noGrp="1" noChangeArrowheads="1"/>
          </p:cNvSpPr>
          <p:nvPr>
            <p:ph idx="4294967295"/>
          </p:nvPr>
        </p:nvSpPr>
        <p:spPr>
          <a:xfrm>
            <a:off x="457200" y="823913"/>
            <a:ext cx="8229600" cy="3822700"/>
          </a:xfrm>
        </p:spPr>
        <p:txBody>
          <a:bodyPr/>
          <a:lstStyle/>
          <a:p>
            <a:pPr>
              <a:lnSpc>
                <a:spcPct val="110000"/>
              </a:lnSpc>
              <a:buFont typeface="Wingdings" panose="05000000000000000000" pitchFamily="2" charset="2"/>
              <a:buNone/>
            </a:pPr>
            <a:r>
              <a:rPr lang="en-US" altLang="zh-CN" sz="2600" dirty="0"/>
              <a:t>2. </a:t>
            </a:r>
            <a:r>
              <a:rPr lang="zh-CN" altLang="en-US" sz="2600" dirty="0"/>
              <a:t>数据库设计和数据处理设计相结合 </a:t>
            </a:r>
            <a:endParaRPr lang="zh-CN" altLang="en-US" sz="2600" dirty="0"/>
          </a:p>
          <a:p>
            <a:pPr lvl="1">
              <a:lnSpc>
                <a:spcPct val="110000"/>
              </a:lnSpc>
            </a:pPr>
            <a:r>
              <a:rPr lang="zh-CN" altLang="en-US" sz="2200" dirty="0"/>
              <a:t>将数据库模式设计和数据处理设计密切结合</a:t>
            </a:r>
            <a:endParaRPr lang="zh-CN" altLang="en-US" sz="2200" dirty="0"/>
          </a:p>
          <a:p>
            <a:pPr>
              <a:lnSpc>
                <a:spcPct val="110000"/>
              </a:lnSpc>
            </a:pPr>
            <a:r>
              <a:rPr lang="zh-CN" altLang="en-US" sz="2600" dirty="0"/>
              <a:t>结构和行为分离的设计</a:t>
            </a:r>
            <a:endParaRPr lang="zh-CN" altLang="en-US" sz="2600" dirty="0"/>
          </a:p>
          <a:p>
            <a:pPr lvl="1">
              <a:lnSpc>
                <a:spcPct val="110000"/>
              </a:lnSpc>
            </a:pPr>
            <a:r>
              <a:rPr lang="zh-CN" altLang="en-US" sz="2200" dirty="0"/>
              <a:t>传统的软件工程：重 行为设计</a:t>
            </a:r>
            <a:endParaRPr lang="zh-CN" altLang="en-US" sz="2200" dirty="0"/>
          </a:p>
          <a:p>
            <a:pPr lvl="2">
              <a:lnSpc>
                <a:spcPct val="110000"/>
              </a:lnSpc>
              <a:buSzPct val="87000"/>
              <a:buFont typeface="Wingdings" panose="05000000000000000000" pitchFamily="2" charset="2"/>
              <a:buChar char="l"/>
            </a:pPr>
            <a:r>
              <a:rPr lang="zh-CN" altLang="en-US" dirty="0"/>
              <a:t>忽视对应用中数据语义的分析和抽象，只要有可能就尽量推迟数据结构设计的决策</a:t>
            </a:r>
            <a:endParaRPr lang="zh-CN" altLang="en-US" dirty="0"/>
          </a:p>
          <a:p>
            <a:pPr lvl="1">
              <a:lnSpc>
                <a:spcPct val="110000"/>
              </a:lnSpc>
            </a:pPr>
            <a:r>
              <a:rPr lang="zh-CN" altLang="en-US" sz="2200" dirty="0"/>
              <a:t>早期的数据库设计：重 结构设计</a:t>
            </a:r>
            <a:endParaRPr lang="zh-CN" altLang="en-US" sz="2200" dirty="0"/>
          </a:p>
          <a:p>
            <a:pPr lvl="2">
              <a:lnSpc>
                <a:spcPct val="110000"/>
              </a:lnSpc>
              <a:buSzPct val="87000"/>
              <a:buFont typeface="Wingdings" panose="05000000000000000000" pitchFamily="2" charset="2"/>
              <a:buChar char="l"/>
            </a:pPr>
            <a:r>
              <a:rPr lang="zh-CN" altLang="en-US" dirty="0"/>
              <a:t>致力于数据模型和数据库建模方法研究，忽视了行为设计对结构设计的影响</a:t>
            </a:r>
            <a:endParaRPr lang="zh-CN" altLang="en-US" dirty="0"/>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标题 1"/>
          <p:cNvSpPr>
            <a:spLocks noGrp="1" noChangeArrowheads="1"/>
          </p:cNvSpPr>
          <p:nvPr>
            <p:ph type="title" idx="4294967295"/>
          </p:nvPr>
        </p:nvSpPr>
        <p:spPr/>
        <p:txBody>
          <a:bodyPr/>
          <a:lstStyle/>
          <a:p>
            <a:r>
              <a:rPr lang="en-US" altLang="zh-CN" sz="3600" dirty="0">
                <a:solidFill>
                  <a:schemeClr val="accent6"/>
                </a:solidFill>
              </a:rPr>
              <a:t>7.3.3</a:t>
            </a:r>
            <a:r>
              <a:rPr lang="zh-CN" altLang="en-US" sz="3600" dirty="0">
                <a:solidFill>
                  <a:schemeClr val="accent6"/>
                </a:solidFill>
              </a:rPr>
              <a:t> 扩展的</a:t>
            </a:r>
            <a:r>
              <a:rPr lang="en-US" altLang="zh-CN" sz="3600" dirty="0">
                <a:solidFill>
                  <a:schemeClr val="accent6"/>
                </a:solidFill>
              </a:rPr>
              <a:t>ER</a:t>
            </a:r>
            <a:r>
              <a:rPr lang="zh-CN" altLang="en-US" sz="3600" dirty="0">
                <a:solidFill>
                  <a:schemeClr val="accent6"/>
                </a:solidFill>
              </a:rPr>
              <a:t>模型</a:t>
            </a:r>
            <a:endParaRPr lang="zh-CN" altLang="en-US" sz="3600" dirty="0">
              <a:solidFill>
                <a:schemeClr val="accent6"/>
              </a:solidFill>
            </a:endParaRPr>
          </a:p>
        </p:txBody>
      </p:sp>
      <p:sp>
        <p:nvSpPr>
          <p:cNvPr id="2" name="内容占位符 2"/>
          <p:cNvSpPr txBox="1"/>
          <p:nvPr/>
        </p:nvSpPr>
        <p:spPr bwMode="auto">
          <a:xfrm>
            <a:off x="247375" y="732550"/>
            <a:ext cx="8229600" cy="3694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9pPr>
          </a:lstStyle>
          <a:p>
            <a:pPr eaLnBrk="1" hangingPunct="1">
              <a:buFont typeface="Wingdings" panose="05000000000000000000" pitchFamily="2" charset="2"/>
              <a:buNone/>
            </a:pPr>
            <a:r>
              <a:rPr lang="en-US" altLang="zh-CN" kern="0" dirty="0"/>
              <a:t>1. ISA</a:t>
            </a:r>
            <a:r>
              <a:rPr lang="zh-CN" altLang="en-US" kern="0" dirty="0"/>
              <a:t>联系</a:t>
            </a:r>
            <a:endParaRPr lang="en-US" altLang="zh-CN" kern="0" dirty="0"/>
          </a:p>
          <a:p>
            <a:pPr lvl="1"/>
            <a:r>
              <a:rPr lang="zh-CN" altLang="en-US" kern="0" dirty="0"/>
              <a:t>某些实体型是某个实体型的子类型</a:t>
            </a:r>
            <a:r>
              <a:rPr lang="en-US" altLang="zh-CN" kern="0" dirty="0"/>
              <a:t>, </a:t>
            </a:r>
            <a:r>
              <a:rPr lang="zh-CN" altLang="en-US" kern="0" dirty="0"/>
              <a:t>这种父类</a:t>
            </a:r>
            <a:r>
              <a:rPr lang="en-US" altLang="zh-CN" kern="0" dirty="0"/>
              <a:t>-</a:t>
            </a:r>
            <a:r>
              <a:rPr lang="zh-CN" altLang="en-US" kern="0" dirty="0"/>
              <a:t>子类联系称为</a:t>
            </a:r>
            <a:r>
              <a:rPr lang="en-US" altLang="zh-CN" kern="0" dirty="0"/>
              <a:t>ISA</a:t>
            </a:r>
            <a:r>
              <a:rPr lang="zh-CN" altLang="en-US" kern="0" dirty="0"/>
              <a:t>联系，表示“</a:t>
            </a:r>
            <a:r>
              <a:rPr lang="en-US" altLang="zh-CN" kern="0" dirty="0"/>
              <a:t>is a</a:t>
            </a:r>
            <a:r>
              <a:rPr lang="zh-CN" altLang="en-US" kern="0" dirty="0"/>
              <a:t>”语义。</a:t>
            </a:r>
            <a:endParaRPr lang="en-US" altLang="zh-CN" kern="0" dirty="0"/>
          </a:p>
          <a:p>
            <a:pPr lvl="1"/>
            <a:r>
              <a:rPr lang="en-US" altLang="zh-CN" kern="0" dirty="0"/>
              <a:t>ISA</a:t>
            </a:r>
            <a:r>
              <a:rPr lang="zh-CN" altLang="en-US" kern="0" dirty="0"/>
              <a:t>联系的重要性质：子类继承了父类的所有属性，子类也可以有自己的属性。</a:t>
            </a:r>
            <a:endParaRPr lang="en-US" altLang="zh-CN" kern="0" dirty="0"/>
          </a:p>
          <a:p>
            <a:pPr eaLnBrk="1" hangingPunct="1"/>
            <a:endParaRPr lang="zh-CN" altLang="en-US" kern="0" dirty="0"/>
          </a:p>
        </p:txBody>
      </p:sp>
      <p:sp>
        <p:nvSpPr>
          <p:cNvPr id="16" name="文本框 4"/>
          <p:cNvSpPr txBox="1">
            <a:spLocks noChangeArrowheads="1"/>
          </p:cNvSpPr>
          <p:nvPr/>
        </p:nvSpPr>
        <p:spPr bwMode="auto">
          <a:xfrm>
            <a:off x="1027035" y="3831626"/>
            <a:ext cx="2369559" cy="369332"/>
          </a:xfrm>
          <a:prstGeom prst="rect">
            <a:avLst/>
          </a:prstGeom>
          <a:noFill/>
          <a:ln w="9525">
            <a:noFill/>
            <a:miter lim="800000"/>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t>图</a:t>
            </a:r>
            <a:r>
              <a:rPr lang="en-US" altLang="zh-CN" b="1" dirty="0"/>
              <a:t>7.12  ISA</a:t>
            </a:r>
            <a:r>
              <a:rPr lang="zh-CN" altLang="en-US" b="1" dirty="0"/>
              <a:t>联系示例</a:t>
            </a:r>
            <a:endParaRPr lang="zh-CN" altLang="en-US" b="1" dirty="0">
              <a:latin typeface="宋体" panose="02010600030101010101" pitchFamily="2" charset="-122"/>
            </a:endParaRPr>
          </a:p>
        </p:txBody>
      </p:sp>
      <p:grpSp>
        <p:nvGrpSpPr>
          <p:cNvPr id="17" name="组合 43"/>
          <p:cNvGrpSpPr/>
          <p:nvPr/>
        </p:nvGrpSpPr>
        <p:grpSpPr bwMode="auto">
          <a:xfrm>
            <a:off x="3396594" y="2495614"/>
            <a:ext cx="5500031" cy="2127745"/>
            <a:chOff x="1692450" y="3068960"/>
            <a:chExt cx="5831879" cy="2448271"/>
          </a:xfrm>
        </p:grpSpPr>
        <p:grpSp>
          <p:nvGrpSpPr>
            <p:cNvPr id="18" name="组合 41"/>
            <p:cNvGrpSpPr/>
            <p:nvPr/>
          </p:nvGrpSpPr>
          <p:grpSpPr bwMode="auto">
            <a:xfrm>
              <a:off x="1692450" y="3068960"/>
              <a:ext cx="5831879" cy="2448271"/>
              <a:chOff x="1692450" y="3068960"/>
              <a:chExt cx="5831879" cy="2448271"/>
            </a:xfrm>
          </p:grpSpPr>
          <p:grpSp>
            <p:nvGrpSpPr>
              <p:cNvPr id="20" name="Group 26"/>
              <p:cNvGrpSpPr/>
              <p:nvPr/>
            </p:nvGrpSpPr>
            <p:grpSpPr bwMode="auto">
              <a:xfrm>
                <a:off x="1692450" y="3068960"/>
                <a:ext cx="5831879" cy="2448271"/>
                <a:chOff x="1972" y="6705"/>
                <a:chExt cx="5089" cy="2250"/>
              </a:xfrm>
            </p:grpSpPr>
            <p:sp>
              <p:nvSpPr>
                <p:cNvPr id="22" name="Rectangle 27"/>
                <p:cNvSpPr>
                  <a:spLocks noChangeArrowheads="1"/>
                </p:cNvSpPr>
                <p:nvPr/>
              </p:nvSpPr>
              <p:spPr bwMode="auto">
                <a:xfrm>
                  <a:off x="4889" y="6705"/>
                  <a:ext cx="1213" cy="495"/>
                </a:xfrm>
                <a:prstGeom prst="rect">
                  <a:avLst/>
                </a:prstGeom>
              </p:spPr>
              <p:style>
                <a:lnRef idx="2">
                  <a:schemeClr val="dk1"/>
                </a:lnRef>
                <a:fillRef idx="1">
                  <a:schemeClr val="lt1"/>
                </a:fillRef>
                <a:effectRef idx="0">
                  <a:schemeClr val="dk1"/>
                </a:effectRef>
                <a:fontRef idx="minor">
                  <a:schemeClr val="dk1"/>
                </a:fontRef>
              </p:style>
              <p:txBody>
                <a:bodyPr tIns="144000"/>
                <a:lstStyle/>
                <a:p>
                  <a:pPr algn="ctr">
                    <a:defRPr/>
                  </a:pPr>
                  <a:r>
                    <a:rPr lang="zh-CN" altLang="en-US" sz="1600" b="1">
                      <a:latin typeface="Calibri" panose="020F0502020204030204" pitchFamily="34" charset="0"/>
                    </a:rPr>
                    <a:t>学生</a:t>
                  </a:r>
                  <a:endParaRPr lang="zh-CN" sz="1600" b="1"/>
                </a:p>
              </p:txBody>
            </p:sp>
            <p:sp>
              <p:nvSpPr>
                <p:cNvPr id="23" name="Rectangle 28"/>
                <p:cNvSpPr>
                  <a:spLocks noChangeArrowheads="1"/>
                </p:cNvSpPr>
                <p:nvPr/>
              </p:nvSpPr>
              <p:spPr bwMode="auto">
                <a:xfrm>
                  <a:off x="5846" y="8012"/>
                  <a:ext cx="1215" cy="496"/>
                </a:xfrm>
                <a:prstGeom prst="rect">
                  <a:avLst/>
                </a:prstGeom>
              </p:spPr>
              <p:style>
                <a:lnRef idx="2">
                  <a:schemeClr val="dk1"/>
                </a:lnRef>
                <a:fillRef idx="1">
                  <a:schemeClr val="lt1"/>
                </a:fillRef>
                <a:effectRef idx="0">
                  <a:schemeClr val="dk1"/>
                </a:effectRef>
                <a:fontRef idx="minor">
                  <a:schemeClr val="dk1"/>
                </a:fontRef>
              </p:style>
              <p:txBody>
                <a:bodyPr tIns="144000"/>
                <a:lstStyle/>
                <a:p>
                  <a:pPr algn="ctr">
                    <a:defRPr/>
                  </a:pPr>
                  <a:r>
                    <a:rPr lang="zh-CN" altLang="en-US" sz="1600" b="1" dirty="0">
                      <a:latin typeface="Calibri" panose="020F0502020204030204" pitchFamily="34" charset="0"/>
                    </a:rPr>
                    <a:t>本科生</a:t>
                  </a:r>
                  <a:endParaRPr lang="zh-CN" sz="1600" b="1" dirty="0"/>
                </a:p>
              </p:txBody>
            </p:sp>
            <p:sp>
              <p:nvSpPr>
                <p:cNvPr id="24" name="Rectangle 29"/>
                <p:cNvSpPr>
                  <a:spLocks noChangeArrowheads="1"/>
                </p:cNvSpPr>
                <p:nvPr/>
              </p:nvSpPr>
              <p:spPr bwMode="auto">
                <a:xfrm>
                  <a:off x="3853" y="8012"/>
                  <a:ext cx="1213" cy="496"/>
                </a:xfrm>
                <a:prstGeom prst="rect">
                  <a:avLst/>
                </a:prstGeom>
              </p:spPr>
              <p:style>
                <a:lnRef idx="2">
                  <a:schemeClr val="dk1"/>
                </a:lnRef>
                <a:fillRef idx="1">
                  <a:schemeClr val="lt1"/>
                </a:fillRef>
                <a:effectRef idx="0">
                  <a:schemeClr val="dk1"/>
                </a:effectRef>
                <a:fontRef idx="minor">
                  <a:schemeClr val="dk1"/>
                </a:fontRef>
              </p:style>
              <p:txBody>
                <a:bodyPr tIns="144000"/>
                <a:lstStyle/>
                <a:p>
                  <a:pPr algn="ctr">
                    <a:defRPr/>
                  </a:pPr>
                  <a:r>
                    <a:rPr lang="zh-CN" altLang="en-US" sz="1600" b="1" dirty="0">
                      <a:latin typeface="Calibri" panose="020F0502020204030204" pitchFamily="34" charset="0"/>
                    </a:rPr>
                    <a:t>研究生</a:t>
                  </a:r>
                  <a:endParaRPr lang="zh-CN" sz="1600" b="1" dirty="0"/>
                </a:p>
              </p:txBody>
            </p:sp>
            <p:sp>
              <p:nvSpPr>
                <p:cNvPr id="25" name="Line 31"/>
                <p:cNvSpPr>
                  <a:spLocks noChangeShapeType="1"/>
                </p:cNvSpPr>
                <p:nvPr/>
              </p:nvSpPr>
              <p:spPr bwMode="auto">
                <a:xfrm flipV="1">
                  <a:off x="5475" y="7200"/>
                  <a:ext cx="0" cy="255"/>
                </a:xfrm>
                <a:prstGeom prst="line">
                  <a:avLst/>
                </a:prstGeom>
              </p:spPr>
              <p:style>
                <a:lnRef idx="2">
                  <a:schemeClr val="dk1"/>
                </a:lnRef>
                <a:fillRef idx="1">
                  <a:schemeClr val="lt1"/>
                </a:fillRef>
                <a:effectRef idx="0">
                  <a:schemeClr val="dk1"/>
                </a:effectRef>
                <a:fontRef idx="minor">
                  <a:schemeClr val="dk1"/>
                </a:fontRef>
              </p:style>
              <p:txBody>
                <a:bodyPr tIns="144000"/>
                <a:lstStyle/>
                <a:p>
                  <a:pPr>
                    <a:defRPr/>
                  </a:pPr>
                  <a:endParaRPr lang="zh-CN" altLang="en-US"/>
                </a:p>
              </p:txBody>
            </p:sp>
            <p:sp>
              <p:nvSpPr>
                <p:cNvPr id="26" name="Line 34"/>
                <p:cNvSpPr>
                  <a:spLocks noChangeShapeType="1"/>
                </p:cNvSpPr>
                <p:nvPr/>
              </p:nvSpPr>
              <p:spPr bwMode="auto">
                <a:xfrm>
                  <a:off x="5587" y="7815"/>
                  <a:ext cx="256" cy="448"/>
                </a:xfrm>
                <a:prstGeom prst="line">
                  <a:avLst/>
                </a:prstGeom>
              </p:spPr>
              <p:style>
                <a:lnRef idx="2">
                  <a:schemeClr val="dk1"/>
                </a:lnRef>
                <a:fillRef idx="1">
                  <a:schemeClr val="lt1"/>
                </a:fillRef>
                <a:effectRef idx="0">
                  <a:schemeClr val="dk1"/>
                </a:effectRef>
                <a:fontRef idx="minor">
                  <a:schemeClr val="dk1"/>
                </a:fontRef>
              </p:style>
              <p:txBody>
                <a:bodyPr tIns="144000"/>
                <a:lstStyle/>
                <a:p>
                  <a:pPr>
                    <a:defRPr/>
                  </a:pPr>
                  <a:endParaRPr lang="zh-CN" altLang="en-US"/>
                </a:p>
              </p:txBody>
            </p:sp>
            <p:sp>
              <p:nvSpPr>
                <p:cNvPr id="27" name="Line 35"/>
                <p:cNvSpPr>
                  <a:spLocks noChangeShapeType="1"/>
                </p:cNvSpPr>
                <p:nvPr/>
              </p:nvSpPr>
              <p:spPr bwMode="auto">
                <a:xfrm flipH="1">
                  <a:off x="5069" y="7815"/>
                  <a:ext cx="316" cy="435"/>
                </a:xfrm>
                <a:prstGeom prst="line">
                  <a:avLst/>
                </a:prstGeom>
              </p:spPr>
              <p:style>
                <a:lnRef idx="2">
                  <a:schemeClr val="dk1"/>
                </a:lnRef>
                <a:fillRef idx="1">
                  <a:schemeClr val="lt1"/>
                </a:fillRef>
                <a:effectRef idx="0">
                  <a:schemeClr val="dk1"/>
                </a:effectRef>
                <a:fontRef idx="minor">
                  <a:schemeClr val="dk1"/>
                </a:fontRef>
              </p:style>
              <p:txBody>
                <a:bodyPr tIns="144000"/>
                <a:lstStyle/>
                <a:p>
                  <a:pPr>
                    <a:defRPr/>
                  </a:pPr>
                  <a:endParaRPr lang="zh-CN" altLang="en-US"/>
                </a:p>
              </p:txBody>
            </p:sp>
            <p:sp>
              <p:nvSpPr>
                <p:cNvPr id="28" name="Oval 36"/>
                <p:cNvSpPr>
                  <a:spLocks noChangeArrowheads="1"/>
                </p:cNvSpPr>
                <p:nvPr/>
              </p:nvSpPr>
              <p:spPr bwMode="auto">
                <a:xfrm>
                  <a:off x="2097" y="8415"/>
                  <a:ext cx="1546" cy="540"/>
                </a:xfrm>
                <a:prstGeom prst="ellipse">
                  <a:avLst/>
                </a:prstGeom>
              </p:spPr>
              <p:style>
                <a:lnRef idx="2">
                  <a:schemeClr val="dk1"/>
                </a:lnRef>
                <a:fillRef idx="1">
                  <a:schemeClr val="lt1"/>
                </a:fillRef>
                <a:effectRef idx="0">
                  <a:schemeClr val="dk1"/>
                </a:effectRef>
                <a:fontRef idx="minor">
                  <a:schemeClr val="dk1"/>
                </a:fontRef>
              </p:style>
              <p:txBody>
                <a:bodyPr lIns="180000" tIns="108000" bIns="36000"/>
                <a:lstStyle/>
                <a:p>
                  <a:pPr algn="just">
                    <a:defRPr/>
                  </a:pPr>
                  <a:r>
                    <a:rPr lang="zh-CN" altLang="en-US" sz="1600" b="1" dirty="0">
                      <a:latin typeface="Calibri" panose="020F0502020204030204" pitchFamily="34" charset="0"/>
                    </a:rPr>
                    <a:t>研究方向</a:t>
                  </a:r>
                  <a:endParaRPr lang="zh-CN" sz="1600" b="1" dirty="0"/>
                </a:p>
              </p:txBody>
            </p:sp>
            <p:sp>
              <p:nvSpPr>
                <p:cNvPr id="29" name="Oval 37"/>
                <p:cNvSpPr>
                  <a:spLocks noChangeArrowheads="1"/>
                </p:cNvSpPr>
                <p:nvPr/>
              </p:nvSpPr>
              <p:spPr bwMode="auto">
                <a:xfrm>
                  <a:off x="1972" y="7632"/>
                  <a:ext cx="1343" cy="540"/>
                </a:xfrm>
                <a:prstGeom prst="ellipse">
                  <a:avLst/>
                </a:prstGeom>
              </p:spPr>
              <p:style>
                <a:lnRef idx="2">
                  <a:schemeClr val="dk1"/>
                </a:lnRef>
                <a:fillRef idx="1">
                  <a:schemeClr val="lt1"/>
                </a:fillRef>
                <a:effectRef idx="0">
                  <a:schemeClr val="dk1"/>
                </a:effectRef>
                <a:fontRef idx="minor">
                  <a:schemeClr val="dk1"/>
                </a:fontRef>
              </p:style>
              <p:txBody>
                <a:bodyPr lIns="144000" tIns="108000"/>
                <a:lstStyle/>
                <a:p>
                  <a:pPr algn="just">
                    <a:defRPr/>
                  </a:pPr>
                  <a:r>
                    <a:rPr lang="zh-CN" altLang="en-US" sz="1500" b="1" dirty="0">
                      <a:latin typeface="Calibri" panose="020F0502020204030204" pitchFamily="34" charset="0"/>
                    </a:rPr>
                    <a:t>导师姓名</a:t>
                  </a:r>
                  <a:endParaRPr lang="zh-CN" altLang="en-US" sz="1500" b="1" dirty="0">
                    <a:latin typeface="Calibri" panose="020F0502020204030204" pitchFamily="34" charset="0"/>
                  </a:endParaRPr>
                </a:p>
              </p:txBody>
            </p:sp>
            <p:sp>
              <p:nvSpPr>
                <p:cNvPr id="30" name="Line 38"/>
                <p:cNvSpPr>
                  <a:spLocks noChangeShapeType="1"/>
                </p:cNvSpPr>
                <p:nvPr/>
              </p:nvSpPr>
              <p:spPr bwMode="auto">
                <a:xfrm flipH="1" flipV="1">
                  <a:off x="3314" y="7890"/>
                  <a:ext cx="525" cy="120"/>
                </a:xfrm>
                <a:prstGeom prst="line">
                  <a:avLst/>
                </a:prstGeom>
              </p:spPr>
              <p:style>
                <a:lnRef idx="2">
                  <a:schemeClr val="dk1"/>
                </a:lnRef>
                <a:fillRef idx="1">
                  <a:schemeClr val="lt1"/>
                </a:fillRef>
                <a:effectRef idx="0">
                  <a:schemeClr val="dk1"/>
                </a:effectRef>
                <a:fontRef idx="minor">
                  <a:schemeClr val="dk1"/>
                </a:fontRef>
              </p:style>
              <p:txBody>
                <a:bodyPr tIns="144000"/>
                <a:lstStyle/>
                <a:p>
                  <a:pPr>
                    <a:defRPr/>
                  </a:pPr>
                  <a:endParaRPr lang="zh-CN" altLang="en-US"/>
                </a:p>
              </p:txBody>
            </p:sp>
            <p:sp>
              <p:nvSpPr>
                <p:cNvPr id="31" name="Line 39"/>
                <p:cNvSpPr>
                  <a:spLocks noChangeShapeType="1"/>
                </p:cNvSpPr>
                <p:nvPr/>
              </p:nvSpPr>
              <p:spPr bwMode="auto">
                <a:xfrm flipH="1">
                  <a:off x="3615" y="8506"/>
                  <a:ext cx="224" cy="121"/>
                </a:xfrm>
                <a:prstGeom prst="line">
                  <a:avLst/>
                </a:prstGeom>
              </p:spPr>
              <p:style>
                <a:lnRef idx="2">
                  <a:schemeClr val="dk1"/>
                </a:lnRef>
                <a:fillRef idx="1">
                  <a:schemeClr val="lt1"/>
                </a:fillRef>
                <a:effectRef idx="0">
                  <a:schemeClr val="dk1"/>
                </a:effectRef>
                <a:fontRef idx="minor">
                  <a:schemeClr val="dk1"/>
                </a:fontRef>
              </p:style>
              <p:txBody>
                <a:bodyPr tIns="144000"/>
                <a:lstStyle/>
                <a:p>
                  <a:pPr>
                    <a:defRPr/>
                  </a:pPr>
                  <a:endParaRPr lang="zh-CN" altLang="en-US"/>
                </a:p>
              </p:txBody>
            </p:sp>
          </p:grpSp>
          <p:sp>
            <p:nvSpPr>
              <p:cNvPr id="21" name="等腰三角形 40"/>
              <p:cNvSpPr>
                <a:spLocks noChangeArrowheads="1"/>
              </p:cNvSpPr>
              <p:nvPr/>
            </p:nvSpPr>
            <p:spPr bwMode="auto">
              <a:xfrm>
                <a:off x="5475215" y="3885050"/>
                <a:ext cx="479343" cy="392167"/>
              </a:xfrm>
              <a:prstGeom prst="triangle">
                <a:avLst>
                  <a:gd name="adj" fmla="val 50000"/>
                </a:avLst>
              </a:prstGeom>
            </p:spPr>
            <p:style>
              <a:lnRef idx="2">
                <a:schemeClr val="dk1"/>
              </a:lnRef>
              <a:fillRef idx="1">
                <a:schemeClr val="lt1"/>
              </a:fillRef>
              <a:effectRef idx="0">
                <a:schemeClr val="dk1"/>
              </a:effectRef>
              <a:fontRef idx="minor">
                <a:schemeClr val="dk1"/>
              </a:fontRef>
            </p:style>
            <p:txBody>
              <a:bodyPr tIns="144000"/>
              <a:lstStyle/>
              <a:p>
                <a:pPr>
                  <a:defRPr/>
                </a:pPr>
                <a:endParaRPr lang="zh-CN" altLang="en-US"/>
              </a:p>
            </p:txBody>
          </p:sp>
        </p:grpSp>
        <p:sp>
          <p:nvSpPr>
            <p:cNvPr id="19" name="Rectangle 27"/>
            <p:cNvSpPr>
              <a:spLocks noChangeArrowheads="1"/>
            </p:cNvSpPr>
            <p:nvPr/>
          </p:nvSpPr>
          <p:spPr bwMode="auto">
            <a:xfrm>
              <a:off x="5651397" y="3808840"/>
              <a:ext cx="1392001" cy="538238"/>
            </a:xfrm>
            <a:prstGeom prst="rect">
              <a:avLst/>
            </a:prstGeom>
            <a:noFill/>
            <a:ln>
              <a:noFill/>
            </a:ln>
          </p:spPr>
          <p:style>
            <a:lnRef idx="2">
              <a:schemeClr val="dk1"/>
            </a:lnRef>
            <a:fillRef idx="1">
              <a:schemeClr val="lt1"/>
            </a:fillRef>
            <a:effectRef idx="0">
              <a:schemeClr val="dk1"/>
            </a:effectRef>
            <a:fontRef idx="minor">
              <a:schemeClr val="dk1"/>
            </a:fontRef>
          </p:style>
          <p:txBody>
            <a:bodyPr tIns="144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b="1">
                  <a:solidFill>
                    <a:srgbClr val="000000"/>
                  </a:solidFill>
                  <a:latin typeface="Calibri" panose="020F0502020204030204" pitchFamily="34" charset="0"/>
                </a:rPr>
                <a:t>学生类别</a:t>
              </a:r>
              <a:endParaRPr lang="zh-CN" altLang="zh-CN" sz="1600" b="1">
                <a:solidFill>
                  <a:srgbClr val="000000"/>
                </a:solidFill>
              </a:endParaRPr>
            </a:p>
          </p:txBody>
        </p:sp>
      </p:gr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标题 1"/>
          <p:cNvSpPr>
            <a:spLocks noGrp="1" noChangeArrowheads="1"/>
          </p:cNvSpPr>
          <p:nvPr>
            <p:ph type="title" idx="4294967295"/>
          </p:nvPr>
        </p:nvSpPr>
        <p:spPr/>
        <p:txBody>
          <a:bodyPr/>
          <a:lstStyle/>
          <a:p>
            <a:r>
              <a:rPr lang="en-US" altLang="zh-CN" sz="3600" dirty="0">
                <a:solidFill>
                  <a:schemeClr val="accent6"/>
                </a:solidFill>
              </a:rPr>
              <a:t>7.3.3</a:t>
            </a:r>
            <a:r>
              <a:rPr lang="zh-CN" altLang="en-US" sz="3600" dirty="0">
                <a:solidFill>
                  <a:schemeClr val="accent6"/>
                </a:solidFill>
              </a:rPr>
              <a:t> 扩展的</a:t>
            </a:r>
            <a:r>
              <a:rPr lang="en-US" altLang="zh-CN" sz="3600" dirty="0">
                <a:solidFill>
                  <a:schemeClr val="accent6"/>
                </a:solidFill>
              </a:rPr>
              <a:t>ER</a:t>
            </a:r>
            <a:r>
              <a:rPr lang="zh-CN" altLang="en-US" sz="3600" dirty="0">
                <a:solidFill>
                  <a:schemeClr val="accent6"/>
                </a:solidFill>
              </a:rPr>
              <a:t>模型（续）</a:t>
            </a:r>
            <a:endParaRPr lang="zh-CN" altLang="en-US" sz="3600" dirty="0">
              <a:solidFill>
                <a:schemeClr val="accent6"/>
              </a:solidFill>
            </a:endParaRPr>
          </a:p>
        </p:txBody>
      </p:sp>
      <p:sp>
        <p:nvSpPr>
          <p:cNvPr id="32" name="内容占位符 2"/>
          <p:cNvSpPr txBox="1"/>
          <p:nvPr/>
        </p:nvSpPr>
        <p:spPr bwMode="auto">
          <a:xfrm>
            <a:off x="-396552" y="699542"/>
            <a:ext cx="8578850" cy="197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9pPr>
          </a:lstStyle>
          <a:p>
            <a:pPr lvl="1">
              <a:buFont typeface="Wingdings" panose="05000000000000000000" pitchFamily="2" charset="2"/>
              <a:buNone/>
            </a:pPr>
            <a:r>
              <a:rPr lang="zh-CN" altLang="en-US" kern="0" dirty="0"/>
              <a:t>（</a:t>
            </a:r>
            <a:r>
              <a:rPr lang="en-US" altLang="zh-CN" kern="0" dirty="0"/>
              <a:t>1</a:t>
            </a:r>
            <a:r>
              <a:rPr lang="zh-CN" altLang="en-US" kern="0" dirty="0"/>
              <a:t>）分类属性</a:t>
            </a:r>
            <a:endParaRPr lang="en-US" altLang="zh-CN" kern="0" dirty="0"/>
          </a:p>
          <a:p>
            <a:pPr lvl="2">
              <a:buSzPct val="87000"/>
              <a:buFont typeface="Wingdings" panose="05000000000000000000" pitchFamily="2" charset="2"/>
              <a:buChar char="l"/>
            </a:pPr>
            <a:r>
              <a:rPr lang="zh-CN" altLang="en-US" sz="2000" kern="0" dirty="0"/>
              <a:t>分类属性是父实体型的一个属性</a:t>
            </a:r>
            <a:endParaRPr lang="en-US" altLang="zh-CN" sz="2000" kern="0" dirty="0"/>
          </a:p>
          <a:p>
            <a:pPr lvl="2">
              <a:buSzPct val="87000"/>
              <a:buFont typeface="Wingdings" panose="05000000000000000000" pitchFamily="2" charset="2"/>
              <a:buChar char="l"/>
            </a:pPr>
            <a:r>
              <a:rPr lang="zh-CN" altLang="en-US" sz="2000" kern="0" dirty="0"/>
              <a:t>分类属性的值把父实体型中的实体分派到子实体型中</a:t>
            </a:r>
            <a:endParaRPr lang="zh-CN" altLang="en-US" sz="2000" kern="0" dirty="0"/>
          </a:p>
          <a:p>
            <a:pPr eaLnBrk="1" hangingPunct="1"/>
            <a:endParaRPr lang="zh-CN" altLang="en-US" sz="2400" kern="0" dirty="0"/>
          </a:p>
        </p:txBody>
      </p:sp>
      <p:sp>
        <p:nvSpPr>
          <p:cNvPr id="48" name="文本框 4"/>
          <p:cNvSpPr txBox="1">
            <a:spLocks noChangeArrowheads="1"/>
          </p:cNvSpPr>
          <p:nvPr/>
        </p:nvSpPr>
        <p:spPr bwMode="auto">
          <a:xfrm>
            <a:off x="5323823" y="4329226"/>
            <a:ext cx="2858475" cy="369332"/>
          </a:xfrm>
          <a:prstGeom prst="rect">
            <a:avLst/>
          </a:prstGeom>
          <a:noFill/>
          <a:ln w="9525">
            <a:noFill/>
            <a:miter lim="800000"/>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t>学生</a:t>
            </a:r>
            <a:r>
              <a:rPr lang="zh-CN" altLang="en-US" b="1" dirty="0">
                <a:latin typeface="宋体" panose="02010600030101010101" pitchFamily="2" charset="-122"/>
              </a:rPr>
              <a:t>的</a:t>
            </a:r>
            <a:r>
              <a:rPr lang="en-US" altLang="zh-CN" b="1" dirty="0">
                <a:latin typeface="+mj-lt"/>
              </a:rPr>
              <a:t>2</a:t>
            </a:r>
            <a:r>
              <a:rPr lang="zh-CN" altLang="en-US" b="1" dirty="0">
                <a:latin typeface="宋体" panose="02010600030101010101" pitchFamily="2" charset="-122"/>
              </a:rPr>
              <a:t>个子类和分类属性</a:t>
            </a:r>
            <a:endParaRPr lang="zh-CN" altLang="en-US" b="1" dirty="0">
              <a:latin typeface="宋体" panose="02010600030101010101" pitchFamily="2" charset="-122"/>
            </a:endParaRPr>
          </a:p>
        </p:txBody>
      </p:sp>
      <p:grpSp>
        <p:nvGrpSpPr>
          <p:cNvPr id="2" name="组合 43"/>
          <p:cNvGrpSpPr/>
          <p:nvPr/>
        </p:nvGrpSpPr>
        <p:grpSpPr bwMode="auto">
          <a:xfrm>
            <a:off x="323354" y="2172197"/>
            <a:ext cx="5832871" cy="2447925"/>
            <a:chOff x="1692450" y="3068960"/>
            <a:chExt cx="5831879" cy="2448271"/>
          </a:xfrm>
        </p:grpSpPr>
        <p:grpSp>
          <p:nvGrpSpPr>
            <p:cNvPr id="3" name="组合 41"/>
            <p:cNvGrpSpPr/>
            <p:nvPr/>
          </p:nvGrpSpPr>
          <p:grpSpPr bwMode="auto">
            <a:xfrm>
              <a:off x="1692450" y="3068960"/>
              <a:ext cx="5831879" cy="2448271"/>
              <a:chOff x="1692450" y="3068960"/>
              <a:chExt cx="5831879" cy="2448271"/>
            </a:xfrm>
          </p:grpSpPr>
          <p:grpSp>
            <p:nvGrpSpPr>
              <p:cNvPr id="5" name="Group 26"/>
              <p:cNvGrpSpPr/>
              <p:nvPr/>
            </p:nvGrpSpPr>
            <p:grpSpPr bwMode="auto">
              <a:xfrm>
                <a:off x="1692450" y="3068960"/>
                <a:ext cx="5831879" cy="2448271"/>
                <a:chOff x="1972" y="6705"/>
                <a:chExt cx="5089" cy="2250"/>
              </a:xfrm>
            </p:grpSpPr>
            <p:sp>
              <p:nvSpPr>
                <p:cNvPr id="7" name="Rectangle 27"/>
                <p:cNvSpPr>
                  <a:spLocks noChangeArrowheads="1"/>
                </p:cNvSpPr>
                <p:nvPr/>
              </p:nvSpPr>
              <p:spPr bwMode="auto">
                <a:xfrm>
                  <a:off x="4889" y="6705"/>
                  <a:ext cx="1213" cy="495"/>
                </a:xfrm>
                <a:prstGeom prst="rect">
                  <a:avLst/>
                </a:prstGeom>
              </p:spPr>
              <p:style>
                <a:lnRef idx="2">
                  <a:schemeClr val="dk1"/>
                </a:lnRef>
                <a:fillRef idx="1">
                  <a:schemeClr val="lt1"/>
                </a:fillRef>
                <a:effectRef idx="0">
                  <a:schemeClr val="dk1"/>
                </a:effectRef>
                <a:fontRef idx="minor">
                  <a:schemeClr val="dk1"/>
                </a:fontRef>
              </p:style>
              <p:txBody>
                <a:bodyPr tIns="144000"/>
                <a:lstStyle/>
                <a:p>
                  <a:pPr algn="ctr">
                    <a:defRPr/>
                  </a:pPr>
                  <a:r>
                    <a:rPr lang="zh-CN" altLang="en-US" sz="1600" b="1">
                      <a:latin typeface="Calibri" panose="020F0502020204030204" pitchFamily="34" charset="0"/>
                    </a:rPr>
                    <a:t>学生</a:t>
                  </a:r>
                  <a:endParaRPr lang="zh-CN" sz="1600" b="1"/>
                </a:p>
              </p:txBody>
            </p:sp>
            <p:sp>
              <p:nvSpPr>
                <p:cNvPr id="8" name="Rectangle 28"/>
                <p:cNvSpPr>
                  <a:spLocks noChangeArrowheads="1"/>
                </p:cNvSpPr>
                <p:nvPr/>
              </p:nvSpPr>
              <p:spPr bwMode="auto">
                <a:xfrm>
                  <a:off x="5846" y="8012"/>
                  <a:ext cx="1215" cy="496"/>
                </a:xfrm>
                <a:prstGeom prst="rect">
                  <a:avLst/>
                </a:prstGeom>
              </p:spPr>
              <p:style>
                <a:lnRef idx="2">
                  <a:schemeClr val="dk1"/>
                </a:lnRef>
                <a:fillRef idx="1">
                  <a:schemeClr val="lt1"/>
                </a:fillRef>
                <a:effectRef idx="0">
                  <a:schemeClr val="dk1"/>
                </a:effectRef>
                <a:fontRef idx="minor">
                  <a:schemeClr val="dk1"/>
                </a:fontRef>
              </p:style>
              <p:txBody>
                <a:bodyPr tIns="144000"/>
                <a:lstStyle/>
                <a:p>
                  <a:pPr algn="ctr">
                    <a:defRPr/>
                  </a:pPr>
                  <a:r>
                    <a:rPr lang="zh-CN" altLang="en-US" sz="1600" b="1" dirty="0">
                      <a:latin typeface="Calibri" panose="020F0502020204030204" pitchFamily="34" charset="0"/>
                    </a:rPr>
                    <a:t>本科生</a:t>
                  </a:r>
                  <a:endParaRPr lang="zh-CN" sz="1600" b="1" dirty="0"/>
                </a:p>
              </p:txBody>
            </p:sp>
            <p:sp>
              <p:nvSpPr>
                <p:cNvPr id="9" name="Rectangle 29"/>
                <p:cNvSpPr>
                  <a:spLocks noChangeArrowheads="1"/>
                </p:cNvSpPr>
                <p:nvPr/>
              </p:nvSpPr>
              <p:spPr bwMode="auto">
                <a:xfrm>
                  <a:off x="3853" y="8012"/>
                  <a:ext cx="1213" cy="496"/>
                </a:xfrm>
                <a:prstGeom prst="rect">
                  <a:avLst/>
                </a:prstGeom>
              </p:spPr>
              <p:style>
                <a:lnRef idx="2">
                  <a:schemeClr val="dk1"/>
                </a:lnRef>
                <a:fillRef idx="1">
                  <a:schemeClr val="lt1"/>
                </a:fillRef>
                <a:effectRef idx="0">
                  <a:schemeClr val="dk1"/>
                </a:effectRef>
                <a:fontRef idx="minor">
                  <a:schemeClr val="dk1"/>
                </a:fontRef>
              </p:style>
              <p:txBody>
                <a:bodyPr tIns="144000"/>
                <a:lstStyle/>
                <a:p>
                  <a:pPr algn="ctr">
                    <a:defRPr/>
                  </a:pPr>
                  <a:r>
                    <a:rPr lang="zh-CN" altLang="en-US" sz="1600" b="1" dirty="0">
                      <a:latin typeface="Calibri" panose="020F0502020204030204" pitchFamily="34" charset="0"/>
                    </a:rPr>
                    <a:t>研究生</a:t>
                  </a:r>
                  <a:endParaRPr lang="zh-CN" sz="1600" b="1" dirty="0"/>
                </a:p>
              </p:txBody>
            </p:sp>
            <p:sp>
              <p:nvSpPr>
                <p:cNvPr id="10" name="Line 31"/>
                <p:cNvSpPr>
                  <a:spLocks noChangeShapeType="1"/>
                </p:cNvSpPr>
                <p:nvPr/>
              </p:nvSpPr>
              <p:spPr bwMode="auto">
                <a:xfrm flipV="1">
                  <a:off x="5475" y="7200"/>
                  <a:ext cx="0" cy="255"/>
                </a:xfrm>
                <a:prstGeom prst="line">
                  <a:avLst/>
                </a:prstGeom>
              </p:spPr>
              <p:style>
                <a:lnRef idx="2">
                  <a:schemeClr val="dk1"/>
                </a:lnRef>
                <a:fillRef idx="1">
                  <a:schemeClr val="lt1"/>
                </a:fillRef>
                <a:effectRef idx="0">
                  <a:schemeClr val="dk1"/>
                </a:effectRef>
                <a:fontRef idx="minor">
                  <a:schemeClr val="dk1"/>
                </a:fontRef>
              </p:style>
              <p:txBody>
                <a:bodyPr tIns="144000"/>
                <a:lstStyle/>
                <a:p>
                  <a:pPr>
                    <a:defRPr/>
                  </a:pPr>
                  <a:endParaRPr lang="zh-CN" altLang="en-US"/>
                </a:p>
              </p:txBody>
            </p:sp>
            <p:sp>
              <p:nvSpPr>
                <p:cNvPr id="11" name="Line 34"/>
                <p:cNvSpPr>
                  <a:spLocks noChangeShapeType="1"/>
                </p:cNvSpPr>
                <p:nvPr/>
              </p:nvSpPr>
              <p:spPr bwMode="auto">
                <a:xfrm>
                  <a:off x="5587" y="7815"/>
                  <a:ext cx="256" cy="448"/>
                </a:xfrm>
                <a:prstGeom prst="line">
                  <a:avLst/>
                </a:prstGeom>
              </p:spPr>
              <p:style>
                <a:lnRef idx="2">
                  <a:schemeClr val="dk1"/>
                </a:lnRef>
                <a:fillRef idx="1">
                  <a:schemeClr val="lt1"/>
                </a:fillRef>
                <a:effectRef idx="0">
                  <a:schemeClr val="dk1"/>
                </a:effectRef>
                <a:fontRef idx="minor">
                  <a:schemeClr val="dk1"/>
                </a:fontRef>
              </p:style>
              <p:txBody>
                <a:bodyPr tIns="144000"/>
                <a:lstStyle/>
                <a:p>
                  <a:pPr>
                    <a:defRPr/>
                  </a:pPr>
                  <a:endParaRPr lang="zh-CN" altLang="en-US"/>
                </a:p>
              </p:txBody>
            </p:sp>
            <p:sp>
              <p:nvSpPr>
                <p:cNvPr id="12" name="Line 35"/>
                <p:cNvSpPr>
                  <a:spLocks noChangeShapeType="1"/>
                </p:cNvSpPr>
                <p:nvPr/>
              </p:nvSpPr>
              <p:spPr bwMode="auto">
                <a:xfrm flipH="1">
                  <a:off x="5069" y="7815"/>
                  <a:ext cx="316" cy="435"/>
                </a:xfrm>
                <a:prstGeom prst="line">
                  <a:avLst/>
                </a:prstGeom>
              </p:spPr>
              <p:style>
                <a:lnRef idx="2">
                  <a:schemeClr val="dk1"/>
                </a:lnRef>
                <a:fillRef idx="1">
                  <a:schemeClr val="lt1"/>
                </a:fillRef>
                <a:effectRef idx="0">
                  <a:schemeClr val="dk1"/>
                </a:effectRef>
                <a:fontRef idx="minor">
                  <a:schemeClr val="dk1"/>
                </a:fontRef>
              </p:style>
              <p:txBody>
                <a:bodyPr tIns="144000"/>
                <a:lstStyle/>
                <a:p>
                  <a:pPr>
                    <a:defRPr/>
                  </a:pPr>
                  <a:endParaRPr lang="zh-CN" altLang="en-US"/>
                </a:p>
              </p:txBody>
            </p:sp>
            <p:sp>
              <p:nvSpPr>
                <p:cNvPr id="13" name="Oval 36"/>
                <p:cNvSpPr>
                  <a:spLocks noChangeArrowheads="1"/>
                </p:cNvSpPr>
                <p:nvPr/>
              </p:nvSpPr>
              <p:spPr bwMode="auto">
                <a:xfrm>
                  <a:off x="2097" y="8415"/>
                  <a:ext cx="1546" cy="540"/>
                </a:xfrm>
                <a:prstGeom prst="ellipse">
                  <a:avLst/>
                </a:prstGeom>
              </p:spPr>
              <p:style>
                <a:lnRef idx="2">
                  <a:schemeClr val="dk1"/>
                </a:lnRef>
                <a:fillRef idx="1">
                  <a:schemeClr val="lt1"/>
                </a:fillRef>
                <a:effectRef idx="0">
                  <a:schemeClr val="dk1"/>
                </a:effectRef>
                <a:fontRef idx="minor">
                  <a:schemeClr val="dk1"/>
                </a:fontRef>
              </p:style>
              <p:txBody>
                <a:bodyPr lIns="180000" tIns="108000" bIns="36000"/>
                <a:lstStyle/>
                <a:p>
                  <a:pPr algn="just">
                    <a:defRPr/>
                  </a:pPr>
                  <a:r>
                    <a:rPr lang="zh-CN" altLang="en-US" sz="1600" b="1" dirty="0">
                      <a:latin typeface="Calibri" panose="020F0502020204030204" pitchFamily="34" charset="0"/>
                    </a:rPr>
                    <a:t>研究方向</a:t>
                  </a:r>
                  <a:endParaRPr lang="zh-CN" sz="1600" b="1" dirty="0"/>
                </a:p>
              </p:txBody>
            </p:sp>
            <p:sp>
              <p:nvSpPr>
                <p:cNvPr id="14" name="Oval 37"/>
                <p:cNvSpPr>
                  <a:spLocks noChangeArrowheads="1"/>
                </p:cNvSpPr>
                <p:nvPr/>
              </p:nvSpPr>
              <p:spPr bwMode="auto">
                <a:xfrm>
                  <a:off x="1972" y="7632"/>
                  <a:ext cx="1343" cy="540"/>
                </a:xfrm>
                <a:prstGeom prst="ellipse">
                  <a:avLst/>
                </a:prstGeom>
              </p:spPr>
              <p:style>
                <a:lnRef idx="2">
                  <a:schemeClr val="dk1"/>
                </a:lnRef>
                <a:fillRef idx="1">
                  <a:schemeClr val="lt1"/>
                </a:fillRef>
                <a:effectRef idx="0">
                  <a:schemeClr val="dk1"/>
                </a:effectRef>
                <a:fontRef idx="minor">
                  <a:schemeClr val="dk1"/>
                </a:fontRef>
              </p:style>
              <p:txBody>
                <a:bodyPr lIns="144000" tIns="108000"/>
                <a:lstStyle/>
                <a:p>
                  <a:pPr algn="just">
                    <a:defRPr/>
                  </a:pPr>
                  <a:r>
                    <a:rPr lang="zh-CN" altLang="en-US" sz="1600" b="1" dirty="0">
                      <a:latin typeface="Calibri" panose="020F0502020204030204" pitchFamily="34" charset="0"/>
                    </a:rPr>
                    <a:t>导师姓名</a:t>
                  </a:r>
                  <a:endParaRPr lang="zh-CN" altLang="en-US" sz="1600" b="1" dirty="0">
                    <a:latin typeface="Calibri" panose="020F0502020204030204" pitchFamily="34" charset="0"/>
                  </a:endParaRPr>
                </a:p>
              </p:txBody>
            </p:sp>
            <p:sp>
              <p:nvSpPr>
                <p:cNvPr id="15" name="Line 38"/>
                <p:cNvSpPr>
                  <a:spLocks noChangeShapeType="1"/>
                </p:cNvSpPr>
                <p:nvPr/>
              </p:nvSpPr>
              <p:spPr bwMode="auto">
                <a:xfrm flipH="1" flipV="1">
                  <a:off x="3314" y="7890"/>
                  <a:ext cx="525" cy="120"/>
                </a:xfrm>
                <a:prstGeom prst="line">
                  <a:avLst/>
                </a:prstGeom>
              </p:spPr>
              <p:style>
                <a:lnRef idx="2">
                  <a:schemeClr val="dk1"/>
                </a:lnRef>
                <a:fillRef idx="1">
                  <a:schemeClr val="lt1"/>
                </a:fillRef>
                <a:effectRef idx="0">
                  <a:schemeClr val="dk1"/>
                </a:effectRef>
                <a:fontRef idx="minor">
                  <a:schemeClr val="dk1"/>
                </a:fontRef>
              </p:style>
              <p:txBody>
                <a:bodyPr tIns="144000"/>
                <a:lstStyle/>
                <a:p>
                  <a:pPr>
                    <a:defRPr/>
                  </a:pPr>
                  <a:endParaRPr lang="zh-CN" altLang="en-US"/>
                </a:p>
              </p:txBody>
            </p:sp>
            <p:sp>
              <p:nvSpPr>
                <p:cNvPr id="16" name="Line 39"/>
                <p:cNvSpPr>
                  <a:spLocks noChangeShapeType="1"/>
                </p:cNvSpPr>
                <p:nvPr/>
              </p:nvSpPr>
              <p:spPr bwMode="auto">
                <a:xfrm flipH="1">
                  <a:off x="3615" y="8506"/>
                  <a:ext cx="224" cy="121"/>
                </a:xfrm>
                <a:prstGeom prst="line">
                  <a:avLst/>
                </a:prstGeom>
              </p:spPr>
              <p:style>
                <a:lnRef idx="2">
                  <a:schemeClr val="dk1"/>
                </a:lnRef>
                <a:fillRef idx="1">
                  <a:schemeClr val="lt1"/>
                </a:fillRef>
                <a:effectRef idx="0">
                  <a:schemeClr val="dk1"/>
                </a:effectRef>
                <a:fontRef idx="minor">
                  <a:schemeClr val="dk1"/>
                </a:fontRef>
              </p:style>
              <p:txBody>
                <a:bodyPr tIns="144000"/>
                <a:lstStyle/>
                <a:p>
                  <a:pPr>
                    <a:defRPr/>
                  </a:pPr>
                  <a:endParaRPr lang="zh-CN" altLang="en-US"/>
                </a:p>
              </p:txBody>
            </p:sp>
          </p:grpSp>
          <p:sp>
            <p:nvSpPr>
              <p:cNvPr id="6" name="等腰三角形 40"/>
              <p:cNvSpPr>
                <a:spLocks noChangeArrowheads="1"/>
              </p:cNvSpPr>
              <p:nvPr/>
            </p:nvSpPr>
            <p:spPr bwMode="auto">
              <a:xfrm>
                <a:off x="5475215" y="3885050"/>
                <a:ext cx="479343" cy="392167"/>
              </a:xfrm>
              <a:prstGeom prst="triangle">
                <a:avLst>
                  <a:gd name="adj" fmla="val 50000"/>
                </a:avLst>
              </a:prstGeom>
            </p:spPr>
            <p:style>
              <a:lnRef idx="2">
                <a:schemeClr val="dk1"/>
              </a:lnRef>
              <a:fillRef idx="1">
                <a:schemeClr val="lt1"/>
              </a:fillRef>
              <a:effectRef idx="0">
                <a:schemeClr val="dk1"/>
              </a:effectRef>
              <a:fontRef idx="minor">
                <a:schemeClr val="dk1"/>
              </a:fontRef>
            </p:style>
            <p:txBody>
              <a:bodyPr tIns="144000"/>
              <a:lstStyle/>
              <a:p>
                <a:pPr>
                  <a:defRPr/>
                </a:pPr>
                <a:endParaRPr lang="zh-CN" altLang="en-US"/>
              </a:p>
            </p:txBody>
          </p:sp>
        </p:grpSp>
        <p:sp>
          <p:nvSpPr>
            <p:cNvPr id="4" name="Rectangle 27"/>
            <p:cNvSpPr>
              <a:spLocks noChangeArrowheads="1"/>
            </p:cNvSpPr>
            <p:nvPr/>
          </p:nvSpPr>
          <p:spPr bwMode="auto">
            <a:xfrm>
              <a:off x="5651397" y="3808840"/>
              <a:ext cx="1392001" cy="538238"/>
            </a:xfrm>
            <a:prstGeom prst="rect">
              <a:avLst/>
            </a:prstGeom>
            <a:noFill/>
            <a:ln>
              <a:noFill/>
            </a:ln>
          </p:spPr>
          <p:style>
            <a:lnRef idx="2">
              <a:schemeClr val="dk1"/>
            </a:lnRef>
            <a:fillRef idx="1">
              <a:schemeClr val="lt1"/>
            </a:fillRef>
            <a:effectRef idx="0">
              <a:schemeClr val="dk1"/>
            </a:effectRef>
            <a:fontRef idx="minor">
              <a:schemeClr val="dk1"/>
            </a:fontRef>
          </p:style>
          <p:txBody>
            <a:bodyPr tIns="144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b="1">
                  <a:solidFill>
                    <a:srgbClr val="000000"/>
                  </a:solidFill>
                  <a:latin typeface="Calibri" panose="020F0502020204030204" pitchFamily="34" charset="0"/>
                </a:rPr>
                <a:t>学生类别</a:t>
              </a:r>
              <a:endParaRPr lang="zh-CN" altLang="zh-CN" sz="1600" b="1">
                <a:solidFill>
                  <a:srgbClr val="000000"/>
                </a:solidFill>
              </a:endParaRPr>
            </a:p>
          </p:txBody>
        </p:sp>
      </p:gr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标题 1"/>
          <p:cNvSpPr>
            <a:spLocks noGrp="1" noChangeArrowheads="1"/>
          </p:cNvSpPr>
          <p:nvPr>
            <p:ph type="title" idx="4294967295"/>
          </p:nvPr>
        </p:nvSpPr>
        <p:spPr/>
        <p:txBody>
          <a:bodyPr/>
          <a:lstStyle/>
          <a:p>
            <a:r>
              <a:rPr lang="en-US" altLang="zh-CN" sz="3600" dirty="0">
                <a:solidFill>
                  <a:schemeClr val="accent6"/>
                </a:solidFill>
              </a:rPr>
              <a:t>7.3.3</a:t>
            </a:r>
            <a:r>
              <a:rPr lang="zh-CN" altLang="en-US" sz="3600" dirty="0">
                <a:solidFill>
                  <a:schemeClr val="accent6"/>
                </a:solidFill>
              </a:rPr>
              <a:t> 扩展的</a:t>
            </a:r>
            <a:r>
              <a:rPr lang="en-US" altLang="zh-CN" sz="3600" dirty="0">
                <a:solidFill>
                  <a:schemeClr val="accent6"/>
                </a:solidFill>
              </a:rPr>
              <a:t>ER</a:t>
            </a:r>
            <a:r>
              <a:rPr lang="zh-CN" altLang="en-US" sz="3600" dirty="0">
                <a:solidFill>
                  <a:schemeClr val="accent6"/>
                </a:solidFill>
              </a:rPr>
              <a:t>模型（续）</a:t>
            </a:r>
            <a:endParaRPr lang="zh-CN" altLang="en-US" sz="3600" dirty="0">
              <a:solidFill>
                <a:schemeClr val="accent6"/>
              </a:solidFill>
            </a:endParaRPr>
          </a:p>
        </p:txBody>
      </p:sp>
      <p:sp>
        <p:nvSpPr>
          <p:cNvPr id="17" name="内容占位符 2"/>
          <p:cNvSpPr txBox="1"/>
          <p:nvPr/>
        </p:nvSpPr>
        <p:spPr bwMode="auto">
          <a:xfrm>
            <a:off x="142875" y="823913"/>
            <a:ext cx="8543925"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9pPr>
          </a:lstStyle>
          <a:p>
            <a:pPr lvl="1">
              <a:lnSpc>
                <a:spcPct val="120000"/>
              </a:lnSpc>
              <a:buFont typeface="Wingdings" panose="05000000000000000000" pitchFamily="2" charset="2"/>
              <a:buNone/>
            </a:pPr>
            <a:r>
              <a:rPr lang="zh-CN" altLang="en-US" sz="2800" kern="0"/>
              <a:t>（</a:t>
            </a:r>
            <a:r>
              <a:rPr lang="en-US" altLang="zh-CN" sz="2800" kern="0"/>
              <a:t>2</a:t>
            </a:r>
            <a:r>
              <a:rPr lang="zh-CN" altLang="en-US" sz="2800" kern="0"/>
              <a:t>）不相交约束与可重叠约束</a:t>
            </a:r>
            <a:endParaRPr lang="en-US" altLang="zh-CN" sz="2800" kern="0"/>
          </a:p>
          <a:p>
            <a:pPr lvl="2">
              <a:lnSpc>
                <a:spcPct val="120000"/>
              </a:lnSpc>
              <a:buSzPct val="87000"/>
              <a:buFont typeface="Wingdings" panose="05000000000000000000" pitchFamily="2" charset="2"/>
              <a:buChar char="l"/>
            </a:pPr>
            <a:r>
              <a:rPr lang="zh-CN" altLang="en-US" sz="2400" kern="0"/>
              <a:t>不相交约束：描述父类中的一个实体不能同时属于多个子类中的实体集。即一个父类中的实体最多属于一个子类实体集，用</a:t>
            </a:r>
            <a:r>
              <a:rPr lang="en-US" altLang="zh-CN" sz="2400" kern="0"/>
              <a:t>ISA</a:t>
            </a:r>
            <a:r>
              <a:rPr lang="zh-CN" altLang="en-US" sz="2400" kern="0"/>
              <a:t>联系符号三角形的一个叉号“</a:t>
            </a:r>
            <a:r>
              <a:rPr lang="en-US" altLang="zh-CN" sz="2400" kern="0"/>
              <a:t>X”</a:t>
            </a:r>
            <a:r>
              <a:rPr lang="zh-CN" altLang="en-US" sz="2400" kern="0"/>
              <a:t>来表示。</a:t>
            </a:r>
            <a:endParaRPr lang="en-US" altLang="zh-CN" sz="2400" kern="0"/>
          </a:p>
          <a:p>
            <a:pPr lvl="2">
              <a:lnSpc>
                <a:spcPct val="120000"/>
              </a:lnSpc>
              <a:buSzPct val="87000"/>
              <a:buFont typeface="Wingdings" panose="05000000000000000000" pitchFamily="2" charset="2"/>
              <a:buChar char="l"/>
            </a:pPr>
            <a:r>
              <a:rPr lang="zh-CN" altLang="en-US" sz="2400" kern="0"/>
              <a:t>可重叠约束：父类中的一个实体能同时属于多个子类中的实体集。子类符号中没有叉号表示是可重叠的。</a:t>
            </a:r>
            <a:endParaRPr lang="en-US" altLang="zh-CN" sz="2400" kern="0"/>
          </a:p>
          <a:p>
            <a:pPr lvl="2"/>
            <a:endParaRPr lang="zh-CN" altLang="en-US" kern="0"/>
          </a:p>
          <a:p>
            <a:pPr eaLnBrk="1" hangingPunct="1"/>
            <a:endParaRPr lang="zh-CN" altLang="en-US" kern="0" dirty="0"/>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标题 1"/>
          <p:cNvSpPr>
            <a:spLocks noGrp="1" noChangeArrowheads="1"/>
          </p:cNvSpPr>
          <p:nvPr>
            <p:ph type="title" idx="4294967295"/>
          </p:nvPr>
        </p:nvSpPr>
        <p:spPr/>
        <p:txBody>
          <a:bodyPr/>
          <a:lstStyle/>
          <a:p>
            <a:r>
              <a:rPr lang="en-US" altLang="zh-CN" sz="3600" dirty="0">
                <a:solidFill>
                  <a:schemeClr val="accent6"/>
                </a:solidFill>
              </a:rPr>
              <a:t>7.3.3</a:t>
            </a:r>
            <a:r>
              <a:rPr lang="zh-CN" altLang="en-US" sz="3600" dirty="0">
                <a:solidFill>
                  <a:schemeClr val="accent6"/>
                </a:solidFill>
              </a:rPr>
              <a:t> 扩展的</a:t>
            </a:r>
            <a:r>
              <a:rPr lang="en-US" altLang="zh-CN" sz="3600" dirty="0">
                <a:solidFill>
                  <a:schemeClr val="accent6"/>
                </a:solidFill>
              </a:rPr>
              <a:t>ER</a:t>
            </a:r>
            <a:r>
              <a:rPr lang="zh-CN" altLang="en-US" sz="3600" dirty="0">
                <a:solidFill>
                  <a:schemeClr val="accent6"/>
                </a:solidFill>
              </a:rPr>
              <a:t>模型（续）</a:t>
            </a:r>
            <a:endParaRPr lang="zh-CN" altLang="en-US" sz="3600" dirty="0">
              <a:solidFill>
                <a:schemeClr val="accent6"/>
              </a:solidFill>
            </a:endParaRPr>
          </a:p>
        </p:txBody>
      </p:sp>
      <p:sp>
        <p:nvSpPr>
          <p:cNvPr id="2" name="内容占位符 2"/>
          <p:cNvSpPr txBox="1"/>
          <p:nvPr/>
        </p:nvSpPr>
        <p:spPr bwMode="auto">
          <a:xfrm>
            <a:off x="-18346" y="4253523"/>
            <a:ext cx="8543925"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9pPr>
          </a:lstStyle>
          <a:p>
            <a:pPr lvl="2">
              <a:lnSpc>
                <a:spcPct val="120000"/>
              </a:lnSpc>
              <a:buSzPct val="87000"/>
              <a:buFont typeface="Wingdings" panose="05000000000000000000" pitchFamily="2" charset="2"/>
              <a:buChar char="l"/>
            </a:pPr>
            <a:r>
              <a:rPr lang="zh-CN" altLang="en-US" kern="0" dirty="0"/>
              <a:t>图</a:t>
            </a:r>
            <a:r>
              <a:rPr lang="en-US" altLang="zh-CN" kern="0" dirty="0"/>
              <a:t>7.13</a:t>
            </a:r>
            <a:r>
              <a:rPr lang="zh-CN" altLang="zh-CN" kern="0" dirty="0"/>
              <a:t>表明一个学生不能既是本科生又是研究生</a:t>
            </a:r>
            <a:endParaRPr lang="en-US" altLang="zh-CN" kern="0" dirty="0"/>
          </a:p>
        </p:txBody>
      </p:sp>
      <p:grpSp>
        <p:nvGrpSpPr>
          <p:cNvPr id="3" name="组合 34"/>
          <p:cNvGrpSpPr/>
          <p:nvPr/>
        </p:nvGrpSpPr>
        <p:grpSpPr bwMode="auto">
          <a:xfrm>
            <a:off x="899749" y="841986"/>
            <a:ext cx="6355830" cy="2773362"/>
            <a:chOff x="1183954" y="1159309"/>
            <a:chExt cx="5859383" cy="2448271"/>
          </a:xfrm>
        </p:grpSpPr>
        <p:sp>
          <p:nvSpPr>
            <p:cNvPr id="4" name="Line 31"/>
            <p:cNvSpPr>
              <a:spLocks noChangeShapeType="1"/>
            </p:cNvSpPr>
            <p:nvPr/>
          </p:nvSpPr>
          <p:spPr bwMode="auto">
            <a:xfrm flipV="1">
              <a:off x="5284208" y="1700255"/>
              <a:ext cx="0" cy="277480"/>
            </a:xfrm>
            <a:prstGeom prst="line">
              <a:avLst/>
            </a:prstGeom>
          </p:spPr>
          <p:style>
            <a:lnRef idx="2">
              <a:schemeClr val="dk1"/>
            </a:lnRef>
            <a:fillRef idx="1">
              <a:schemeClr val="lt1"/>
            </a:fillRef>
            <a:effectRef idx="0">
              <a:schemeClr val="dk1"/>
            </a:effectRef>
            <a:fontRef idx="minor">
              <a:schemeClr val="dk1"/>
            </a:fontRef>
          </p:style>
          <p:txBody>
            <a:bodyPr tIns="144000"/>
            <a:lstStyle/>
            <a:p>
              <a:pPr>
                <a:defRPr/>
              </a:pPr>
              <a:endParaRPr lang="zh-CN" altLang="en-US"/>
            </a:p>
          </p:txBody>
        </p:sp>
        <p:grpSp>
          <p:nvGrpSpPr>
            <p:cNvPr id="5" name="组合 3"/>
            <p:cNvGrpSpPr/>
            <p:nvPr/>
          </p:nvGrpSpPr>
          <p:grpSpPr bwMode="auto">
            <a:xfrm>
              <a:off x="1183954" y="1159309"/>
              <a:ext cx="5859383" cy="2448271"/>
              <a:chOff x="1664945" y="3068960"/>
              <a:chExt cx="5859383" cy="2448271"/>
            </a:xfrm>
          </p:grpSpPr>
          <p:grpSp>
            <p:nvGrpSpPr>
              <p:cNvPr id="10" name="组合 41"/>
              <p:cNvGrpSpPr/>
              <p:nvPr/>
            </p:nvGrpSpPr>
            <p:grpSpPr bwMode="auto">
              <a:xfrm>
                <a:off x="1664945" y="3068960"/>
                <a:ext cx="5859383" cy="2448271"/>
                <a:chOff x="1664945" y="3068960"/>
                <a:chExt cx="5859383" cy="2448271"/>
              </a:xfrm>
            </p:grpSpPr>
            <p:grpSp>
              <p:nvGrpSpPr>
                <p:cNvPr id="12" name="Group 26"/>
                <p:cNvGrpSpPr/>
                <p:nvPr/>
              </p:nvGrpSpPr>
              <p:grpSpPr bwMode="auto">
                <a:xfrm>
                  <a:off x="1664945" y="3068960"/>
                  <a:ext cx="5859383" cy="2448271"/>
                  <a:chOff x="1948" y="6705"/>
                  <a:chExt cx="5113" cy="2250"/>
                </a:xfrm>
              </p:grpSpPr>
              <p:sp>
                <p:nvSpPr>
                  <p:cNvPr id="14" name="Rectangle 27"/>
                  <p:cNvSpPr>
                    <a:spLocks noChangeArrowheads="1"/>
                  </p:cNvSpPr>
                  <p:nvPr/>
                </p:nvSpPr>
                <p:spPr bwMode="auto">
                  <a:xfrm>
                    <a:off x="4889" y="6705"/>
                    <a:ext cx="1216" cy="495"/>
                  </a:xfrm>
                  <a:prstGeom prst="rect">
                    <a:avLst/>
                  </a:prstGeom>
                </p:spPr>
                <p:style>
                  <a:lnRef idx="2">
                    <a:schemeClr val="dk1"/>
                  </a:lnRef>
                  <a:fillRef idx="1">
                    <a:schemeClr val="lt1"/>
                  </a:fillRef>
                  <a:effectRef idx="0">
                    <a:schemeClr val="dk1"/>
                  </a:effectRef>
                  <a:fontRef idx="minor">
                    <a:schemeClr val="dk1"/>
                  </a:fontRef>
                </p:style>
                <p:txBody>
                  <a:bodyPr tIns="180000"/>
                  <a:lstStyle/>
                  <a:p>
                    <a:pPr algn="ctr">
                      <a:defRPr/>
                    </a:pPr>
                    <a:r>
                      <a:rPr lang="zh-CN" altLang="en-US" sz="1600" b="1">
                        <a:latin typeface="Calibri" panose="020F0502020204030204" pitchFamily="34" charset="0"/>
                      </a:rPr>
                      <a:t>学生</a:t>
                    </a:r>
                    <a:endParaRPr lang="zh-CN" sz="1600" b="1"/>
                  </a:p>
                </p:txBody>
              </p:sp>
              <p:sp>
                <p:nvSpPr>
                  <p:cNvPr id="15" name="Rectangle 28"/>
                  <p:cNvSpPr>
                    <a:spLocks noChangeArrowheads="1"/>
                  </p:cNvSpPr>
                  <p:nvPr/>
                </p:nvSpPr>
                <p:spPr bwMode="auto">
                  <a:xfrm>
                    <a:off x="5846" y="8014"/>
                    <a:ext cx="1215" cy="496"/>
                  </a:xfrm>
                  <a:prstGeom prst="rect">
                    <a:avLst/>
                  </a:prstGeom>
                </p:spPr>
                <p:style>
                  <a:lnRef idx="2">
                    <a:schemeClr val="dk1"/>
                  </a:lnRef>
                  <a:fillRef idx="1">
                    <a:schemeClr val="lt1"/>
                  </a:fillRef>
                  <a:effectRef idx="0">
                    <a:schemeClr val="dk1"/>
                  </a:effectRef>
                  <a:fontRef idx="minor">
                    <a:schemeClr val="dk1"/>
                  </a:fontRef>
                </p:style>
                <p:txBody>
                  <a:bodyPr tIns="180000"/>
                  <a:lstStyle/>
                  <a:p>
                    <a:pPr algn="ctr">
                      <a:defRPr/>
                    </a:pPr>
                    <a:r>
                      <a:rPr lang="zh-CN" altLang="en-US" sz="1600" b="1">
                        <a:latin typeface="Calibri" panose="020F0502020204030204" pitchFamily="34" charset="0"/>
                      </a:rPr>
                      <a:t>本科生</a:t>
                    </a:r>
                    <a:endParaRPr lang="zh-CN" sz="1600" b="1"/>
                  </a:p>
                </p:txBody>
              </p:sp>
              <p:sp>
                <p:nvSpPr>
                  <p:cNvPr id="16" name="Rectangle 29"/>
                  <p:cNvSpPr>
                    <a:spLocks noChangeArrowheads="1"/>
                  </p:cNvSpPr>
                  <p:nvPr/>
                </p:nvSpPr>
                <p:spPr bwMode="auto">
                  <a:xfrm>
                    <a:off x="3853" y="8014"/>
                    <a:ext cx="1215" cy="496"/>
                  </a:xfrm>
                  <a:prstGeom prst="rect">
                    <a:avLst/>
                  </a:prstGeom>
                </p:spPr>
                <p:style>
                  <a:lnRef idx="2">
                    <a:schemeClr val="dk1"/>
                  </a:lnRef>
                  <a:fillRef idx="1">
                    <a:schemeClr val="lt1"/>
                  </a:fillRef>
                  <a:effectRef idx="0">
                    <a:schemeClr val="dk1"/>
                  </a:effectRef>
                  <a:fontRef idx="minor">
                    <a:schemeClr val="dk1"/>
                  </a:fontRef>
                </p:style>
                <p:txBody>
                  <a:bodyPr tIns="180000"/>
                  <a:lstStyle/>
                  <a:p>
                    <a:pPr algn="ctr">
                      <a:defRPr/>
                    </a:pPr>
                    <a:r>
                      <a:rPr lang="zh-CN" altLang="en-US" sz="1600" b="1" dirty="0">
                        <a:latin typeface="Calibri" panose="020F0502020204030204" pitchFamily="34" charset="0"/>
                      </a:rPr>
                      <a:t>研究生</a:t>
                    </a:r>
                    <a:endParaRPr lang="zh-CN" sz="1600" b="1" dirty="0"/>
                  </a:p>
                </p:txBody>
              </p:sp>
              <p:sp>
                <p:nvSpPr>
                  <p:cNvPr id="18" name="Line 31"/>
                  <p:cNvSpPr>
                    <a:spLocks noChangeShapeType="1"/>
                  </p:cNvSpPr>
                  <p:nvPr/>
                </p:nvSpPr>
                <p:spPr bwMode="auto">
                  <a:xfrm flipV="1">
                    <a:off x="5468" y="7200"/>
                    <a:ext cx="0" cy="255"/>
                  </a:xfrm>
                  <a:prstGeom prst="line">
                    <a:avLst/>
                  </a:prstGeom>
                </p:spPr>
                <p:style>
                  <a:lnRef idx="2">
                    <a:schemeClr val="dk1"/>
                  </a:lnRef>
                  <a:fillRef idx="1">
                    <a:schemeClr val="lt1"/>
                  </a:fillRef>
                  <a:effectRef idx="0">
                    <a:schemeClr val="dk1"/>
                  </a:effectRef>
                  <a:fontRef idx="minor">
                    <a:schemeClr val="dk1"/>
                  </a:fontRef>
                </p:style>
                <p:txBody>
                  <a:bodyPr tIns="144000"/>
                  <a:lstStyle/>
                  <a:p>
                    <a:pPr>
                      <a:defRPr/>
                    </a:pPr>
                    <a:endParaRPr lang="zh-CN" altLang="en-US"/>
                  </a:p>
                </p:txBody>
              </p:sp>
              <p:sp>
                <p:nvSpPr>
                  <p:cNvPr id="19" name="Line 34"/>
                  <p:cNvSpPr>
                    <a:spLocks noChangeShapeType="1"/>
                  </p:cNvSpPr>
                  <p:nvPr/>
                </p:nvSpPr>
                <p:spPr bwMode="auto">
                  <a:xfrm>
                    <a:off x="5587" y="7815"/>
                    <a:ext cx="254" cy="448"/>
                  </a:xfrm>
                  <a:prstGeom prst="line">
                    <a:avLst/>
                  </a:prstGeom>
                </p:spPr>
                <p:style>
                  <a:lnRef idx="2">
                    <a:schemeClr val="dk1"/>
                  </a:lnRef>
                  <a:fillRef idx="1">
                    <a:schemeClr val="lt1"/>
                  </a:fillRef>
                  <a:effectRef idx="0">
                    <a:schemeClr val="dk1"/>
                  </a:effectRef>
                  <a:fontRef idx="minor">
                    <a:schemeClr val="dk1"/>
                  </a:fontRef>
                </p:style>
                <p:txBody>
                  <a:bodyPr tIns="144000"/>
                  <a:lstStyle/>
                  <a:p>
                    <a:pPr>
                      <a:defRPr/>
                    </a:pPr>
                    <a:endParaRPr lang="zh-CN" altLang="en-US"/>
                  </a:p>
                </p:txBody>
              </p:sp>
              <p:sp>
                <p:nvSpPr>
                  <p:cNvPr id="20" name="Line 35"/>
                  <p:cNvSpPr>
                    <a:spLocks noChangeShapeType="1"/>
                  </p:cNvSpPr>
                  <p:nvPr/>
                </p:nvSpPr>
                <p:spPr bwMode="auto">
                  <a:xfrm flipH="1">
                    <a:off x="5069" y="7815"/>
                    <a:ext cx="317" cy="435"/>
                  </a:xfrm>
                  <a:prstGeom prst="line">
                    <a:avLst/>
                  </a:prstGeom>
                </p:spPr>
                <p:style>
                  <a:lnRef idx="2">
                    <a:schemeClr val="dk1"/>
                  </a:lnRef>
                  <a:fillRef idx="1">
                    <a:schemeClr val="lt1"/>
                  </a:fillRef>
                  <a:effectRef idx="0">
                    <a:schemeClr val="dk1"/>
                  </a:effectRef>
                  <a:fontRef idx="minor">
                    <a:schemeClr val="dk1"/>
                  </a:fontRef>
                </p:style>
                <p:txBody>
                  <a:bodyPr tIns="144000"/>
                  <a:lstStyle/>
                  <a:p>
                    <a:pPr>
                      <a:defRPr/>
                    </a:pPr>
                    <a:endParaRPr lang="zh-CN" altLang="en-US"/>
                  </a:p>
                </p:txBody>
              </p:sp>
              <p:sp>
                <p:nvSpPr>
                  <p:cNvPr id="21" name="Oval 36"/>
                  <p:cNvSpPr>
                    <a:spLocks noChangeArrowheads="1"/>
                  </p:cNvSpPr>
                  <p:nvPr/>
                </p:nvSpPr>
                <p:spPr bwMode="auto">
                  <a:xfrm>
                    <a:off x="2097" y="8415"/>
                    <a:ext cx="1547" cy="540"/>
                  </a:xfrm>
                  <a:prstGeom prst="ellipse">
                    <a:avLst/>
                  </a:prstGeom>
                </p:spPr>
                <p:style>
                  <a:lnRef idx="2">
                    <a:schemeClr val="dk1"/>
                  </a:lnRef>
                  <a:fillRef idx="1">
                    <a:schemeClr val="lt1"/>
                  </a:fillRef>
                  <a:effectRef idx="0">
                    <a:schemeClr val="dk1"/>
                  </a:effectRef>
                  <a:fontRef idx="minor">
                    <a:schemeClr val="dk1"/>
                  </a:fontRef>
                </p:style>
                <p:txBody>
                  <a:bodyPr lIns="180000" tIns="144000"/>
                  <a:lstStyle/>
                  <a:p>
                    <a:pPr algn="just">
                      <a:defRPr/>
                    </a:pPr>
                    <a:r>
                      <a:rPr lang="zh-CN" altLang="en-US" sz="1600" b="1">
                        <a:latin typeface="Calibri" panose="020F0502020204030204" pitchFamily="34" charset="0"/>
                      </a:rPr>
                      <a:t>研究方向</a:t>
                    </a:r>
                    <a:endParaRPr lang="zh-CN" sz="1600" b="1"/>
                  </a:p>
                </p:txBody>
              </p:sp>
              <p:sp>
                <p:nvSpPr>
                  <p:cNvPr id="22" name="Oval 37"/>
                  <p:cNvSpPr>
                    <a:spLocks noChangeArrowheads="1"/>
                  </p:cNvSpPr>
                  <p:nvPr/>
                </p:nvSpPr>
                <p:spPr bwMode="auto">
                  <a:xfrm>
                    <a:off x="1948" y="7632"/>
                    <a:ext cx="1397" cy="540"/>
                  </a:xfrm>
                  <a:prstGeom prst="ellipse">
                    <a:avLst/>
                  </a:prstGeom>
                </p:spPr>
                <p:style>
                  <a:lnRef idx="2">
                    <a:schemeClr val="dk1"/>
                  </a:lnRef>
                  <a:fillRef idx="1">
                    <a:schemeClr val="lt1"/>
                  </a:fillRef>
                  <a:effectRef idx="0">
                    <a:schemeClr val="dk1"/>
                  </a:effectRef>
                  <a:fontRef idx="minor">
                    <a:schemeClr val="dk1"/>
                  </a:fontRef>
                </p:style>
                <p:txBody>
                  <a:bodyPr lIns="180000" tIns="144000"/>
                  <a:lstStyle/>
                  <a:p>
                    <a:pPr algn="just">
                      <a:defRPr/>
                    </a:pPr>
                    <a:r>
                      <a:rPr lang="zh-CN" altLang="en-US" sz="1600" b="1" dirty="0">
                        <a:latin typeface="Calibri" panose="020F0502020204030204" pitchFamily="34" charset="0"/>
                      </a:rPr>
                      <a:t>导师姓名</a:t>
                    </a:r>
                    <a:endParaRPr lang="zh-CN" sz="1600" b="1" dirty="0"/>
                  </a:p>
                </p:txBody>
              </p:sp>
              <p:sp>
                <p:nvSpPr>
                  <p:cNvPr id="23" name="Line 38"/>
                  <p:cNvSpPr>
                    <a:spLocks noChangeShapeType="1"/>
                  </p:cNvSpPr>
                  <p:nvPr/>
                </p:nvSpPr>
                <p:spPr bwMode="auto">
                  <a:xfrm flipH="1" flipV="1">
                    <a:off x="3315" y="7890"/>
                    <a:ext cx="524" cy="120"/>
                  </a:xfrm>
                  <a:prstGeom prst="line">
                    <a:avLst/>
                  </a:prstGeom>
                </p:spPr>
                <p:style>
                  <a:lnRef idx="2">
                    <a:schemeClr val="dk1"/>
                  </a:lnRef>
                  <a:fillRef idx="1">
                    <a:schemeClr val="lt1"/>
                  </a:fillRef>
                  <a:effectRef idx="0">
                    <a:schemeClr val="dk1"/>
                  </a:effectRef>
                  <a:fontRef idx="minor">
                    <a:schemeClr val="dk1"/>
                  </a:fontRef>
                </p:style>
                <p:txBody>
                  <a:bodyPr tIns="144000"/>
                  <a:lstStyle/>
                  <a:p>
                    <a:pPr>
                      <a:defRPr/>
                    </a:pPr>
                    <a:endParaRPr lang="zh-CN" altLang="en-US"/>
                  </a:p>
                </p:txBody>
              </p:sp>
              <p:sp>
                <p:nvSpPr>
                  <p:cNvPr id="24" name="Line 39"/>
                  <p:cNvSpPr>
                    <a:spLocks noChangeShapeType="1"/>
                  </p:cNvSpPr>
                  <p:nvPr/>
                </p:nvSpPr>
                <p:spPr bwMode="auto">
                  <a:xfrm flipH="1">
                    <a:off x="3615" y="8506"/>
                    <a:ext cx="221" cy="121"/>
                  </a:xfrm>
                  <a:prstGeom prst="line">
                    <a:avLst/>
                  </a:prstGeom>
                </p:spPr>
                <p:style>
                  <a:lnRef idx="2">
                    <a:schemeClr val="dk1"/>
                  </a:lnRef>
                  <a:fillRef idx="1">
                    <a:schemeClr val="lt1"/>
                  </a:fillRef>
                  <a:effectRef idx="0">
                    <a:schemeClr val="dk1"/>
                  </a:effectRef>
                  <a:fontRef idx="minor">
                    <a:schemeClr val="dk1"/>
                  </a:fontRef>
                </p:style>
                <p:txBody>
                  <a:bodyPr tIns="144000"/>
                  <a:lstStyle/>
                  <a:p>
                    <a:pPr>
                      <a:defRPr/>
                    </a:pPr>
                    <a:endParaRPr lang="zh-CN" altLang="en-US"/>
                  </a:p>
                </p:txBody>
              </p:sp>
            </p:grpSp>
            <p:sp>
              <p:nvSpPr>
                <p:cNvPr id="13" name="等腰三角形 7"/>
                <p:cNvSpPr>
                  <a:spLocks noChangeArrowheads="1"/>
                </p:cNvSpPr>
                <p:nvPr/>
              </p:nvSpPr>
              <p:spPr bwMode="auto">
                <a:xfrm>
                  <a:off x="5409568" y="3801899"/>
                  <a:ext cx="654185" cy="472277"/>
                </a:xfrm>
                <a:prstGeom prst="triangle">
                  <a:avLst>
                    <a:gd name="adj" fmla="val 50000"/>
                  </a:avLst>
                </a:prstGeom>
              </p:spPr>
              <p:style>
                <a:lnRef idx="2">
                  <a:schemeClr val="dk1"/>
                </a:lnRef>
                <a:fillRef idx="1">
                  <a:schemeClr val="lt1"/>
                </a:fillRef>
                <a:effectRef idx="0">
                  <a:schemeClr val="dk1"/>
                </a:effectRef>
                <a:fontRef idx="minor">
                  <a:schemeClr val="dk1"/>
                </a:fontRef>
              </p:style>
              <p:txBody>
                <a:bodyPr tIns="144000"/>
                <a:lstStyle/>
                <a:p>
                  <a:pPr>
                    <a:defRPr/>
                  </a:pPr>
                  <a:endParaRPr lang="zh-CN" altLang="en-US"/>
                </a:p>
              </p:txBody>
            </p:sp>
          </p:grpSp>
          <p:sp>
            <p:nvSpPr>
              <p:cNvPr id="11" name="Rectangle 27"/>
              <p:cNvSpPr>
                <a:spLocks noChangeArrowheads="1"/>
              </p:cNvSpPr>
              <p:nvPr/>
            </p:nvSpPr>
            <p:spPr bwMode="auto">
              <a:xfrm>
                <a:off x="5652509" y="3808907"/>
                <a:ext cx="1390327" cy="538143"/>
              </a:xfrm>
              <a:prstGeom prst="rect">
                <a:avLst/>
              </a:prstGeom>
              <a:noFill/>
              <a:ln>
                <a:noFill/>
              </a:ln>
            </p:spPr>
            <p:style>
              <a:lnRef idx="2">
                <a:schemeClr val="dk1"/>
              </a:lnRef>
              <a:fillRef idx="1">
                <a:schemeClr val="lt1"/>
              </a:fillRef>
              <a:effectRef idx="0">
                <a:schemeClr val="dk1"/>
              </a:effectRef>
              <a:fontRef idx="minor">
                <a:schemeClr val="dk1"/>
              </a:fontRef>
            </p:style>
            <p:txBody>
              <a:bodyPr tIns="144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b="1">
                    <a:solidFill>
                      <a:srgbClr val="000000"/>
                    </a:solidFill>
                    <a:latin typeface="Calibri" panose="020F0502020204030204" pitchFamily="34" charset="0"/>
                  </a:rPr>
                  <a:t>学生类别</a:t>
                </a:r>
                <a:endParaRPr lang="zh-CN" altLang="zh-CN" sz="1600" b="1">
                  <a:solidFill>
                    <a:srgbClr val="000000"/>
                  </a:solidFill>
                </a:endParaRPr>
              </a:p>
            </p:txBody>
          </p:sp>
        </p:grpSp>
        <p:sp>
          <p:nvSpPr>
            <p:cNvPr id="6" name="Line 35"/>
            <p:cNvSpPr>
              <a:spLocks noChangeShapeType="1"/>
            </p:cNvSpPr>
            <p:nvPr/>
          </p:nvSpPr>
          <p:spPr bwMode="auto">
            <a:xfrm flipH="1">
              <a:off x="4760274" y="2367328"/>
              <a:ext cx="411245" cy="543749"/>
            </a:xfrm>
            <a:prstGeom prst="line">
              <a:avLst/>
            </a:prstGeom>
          </p:spPr>
          <p:style>
            <a:lnRef idx="2">
              <a:schemeClr val="dk1"/>
            </a:lnRef>
            <a:fillRef idx="1">
              <a:schemeClr val="lt1"/>
            </a:fillRef>
            <a:effectRef idx="0">
              <a:schemeClr val="dk1"/>
            </a:effectRef>
            <a:fontRef idx="minor">
              <a:schemeClr val="dk1"/>
            </a:fontRef>
          </p:style>
          <p:txBody>
            <a:bodyPr tIns="144000"/>
            <a:lstStyle/>
            <a:p>
              <a:pPr>
                <a:defRPr/>
              </a:pPr>
              <a:endParaRPr lang="zh-CN" altLang="en-US"/>
            </a:p>
          </p:txBody>
        </p:sp>
        <p:sp>
          <p:nvSpPr>
            <p:cNvPr id="7" name="Line 34"/>
            <p:cNvSpPr>
              <a:spLocks noChangeShapeType="1"/>
            </p:cNvSpPr>
            <p:nvPr/>
          </p:nvSpPr>
          <p:spPr bwMode="auto">
            <a:xfrm>
              <a:off x="5291526" y="2367328"/>
              <a:ext cx="355631" cy="543749"/>
            </a:xfrm>
            <a:prstGeom prst="line">
              <a:avLst/>
            </a:prstGeom>
          </p:spPr>
          <p:style>
            <a:lnRef idx="2">
              <a:schemeClr val="dk1"/>
            </a:lnRef>
            <a:fillRef idx="1">
              <a:schemeClr val="lt1"/>
            </a:fillRef>
            <a:effectRef idx="0">
              <a:schemeClr val="dk1"/>
            </a:effectRef>
            <a:fontRef idx="minor">
              <a:schemeClr val="dk1"/>
            </a:fontRef>
          </p:style>
          <p:txBody>
            <a:bodyPr tIns="144000"/>
            <a:lstStyle/>
            <a:p>
              <a:pPr>
                <a:defRPr/>
              </a:pPr>
              <a:endParaRPr lang="zh-CN" altLang="en-US"/>
            </a:p>
          </p:txBody>
        </p:sp>
        <p:cxnSp>
          <p:nvCxnSpPr>
            <p:cNvPr id="8" name="直接连接符 23"/>
            <p:cNvCxnSpPr>
              <a:cxnSpLocks noChangeShapeType="1"/>
            </p:cNvCxnSpPr>
            <p:nvPr/>
          </p:nvCxnSpPr>
          <p:spPr bwMode="auto">
            <a:xfrm>
              <a:off x="5184689" y="2145905"/>
              <a:ext cx="165376" cy="127528"/>
            </a:xfrm>
            <a:prstGeom prst="line">
              <a:avLst/>
            </a:prstGeom>
          </p:spPr>
          <p:style>
            <a:lnRef idx="2">
              <a:schemeClr val="dk1"/>
            </a:lnRef>
            <a:fillRef idx="1">
              <a:schemeClr val="lt1"/>
            </a:fillRef>
            <a:effectRef idx="0">
              <a:schemeClr val="dk1"/>
            </a:effectRef>
            <a:fontRef idx="minor">
              <a:schemeClr val="dk1"/>
            </a:fontRef>
          </p:style>
        </p:cxnSp>
        <p:cxnSp>
          <p:nvCxnSpPr>
            <p:cNvPr id="9" name="直接连接符 27"/>
            <p:cNvCxnSpPr>
              <a:cxnSpLocks noChangeShapeType="1"/>
            </p:cNvCxnSpPr>
            <p:nvPr/>
          </p:nvCxnSpPr>
          <p:spPr bwMode="auto">
            <a:xfrm flipH="1">
              <a:off x="5151029" y="2145905"/>
              <a:ext cx="165375" cy="127528"/>
            </a:xfrm>
            <a:prstGeom prst="line">
              <a:avLst/>
            </a:prstGeom>
          </p:spPr>
          <p:style>
            <a:lnRef idx="2">
              <a:schemeClr val="dk1"/>
            </a:lnRef>
            <a:fillRef idx="1">
              <a:schemeClr val="lt1"/>
            </a:fillRef>
            <a:effectRef idx="0">
              <a:schemeClr val="dk1"/>
            </a:effectRef>
            <a:fontRef idx="minor">
              <a:schemeClr val="dk1"/>
            </a:fontRef>
          </p:style>
        </p:cxnSp>
      </p:grpSp>
      <p:sp>
        <p:nvSpPr>
          <p:cNvPr id="25" name="文本框 4"/>
          <p:cNvSpPr txBox="1">
            <a:spLocks noChangeArrowheads="1"/>
          </p:cNvSpPr>
          <p:nvPr/>
        </p:nvSpPr>
        <p:spPr bwMode="auto">
          <a:xfrm>
            <a:off x="3996442" y="3431198"/>
            <a:ext cx="2621230" cy="369332"/>
          </a:xfrm>
          <a:prstGeom prst="rect">
            <a:avLst/>
          </a:prstGeom>
          <a:noFill/>
          <a:ln w="9525">
            <a:noFill/>
            <a:miter lim="800000"/>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t>图</a:t>
            </a:r>
            <a:r>
              <a:rPr lang="en-US" altLang="zh-CN" b="1" dirty="0"/>
              <a:t>7.13  </a:t>
            </a:r>
            <a:r>
              <a:rPr lang="zh-CN" altLang="en-US" b="1" dirty="0">
                <a:latin typeface="宋体" panose="02010600030101010101" pitchFamily="2" charset="-122"/>
              </a:rPr>
              <a:t>不相交约束示例</a:t>
            </a:r>
            <a:endParaRPr lang="zh-CN" altLang="en-US" b="1" dirty="0">
              <a:latin typeface="宋体" panose="02010600030101010101" pitchFamily="2" charset="-122"/>
            </a:endParaRP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标题 1"/>
          <p:cNvSpPr>
            <a:spLocks noGrp="1" noChangeArrowheads="1"/>
          </p:cNvSpPr>
          <p:nvPr>
            <p:ph type="title" idx="4294967295"/>
          </p:nvPr>
        </p:nvSpPr>
        <p:spPr/>
        <p:txBody>
          <a:bodyPr/>
          <a:lstStyle/>
          <a:p>
            <a:r>
              <a:rPr lang="en-US" altLang="zh-CN" sz="3600" dirty="0">
                <a:solidFill>
                  <a:schemeClr val="accent6"/>
                </a:solidFill>
              </a:rPr>
              <a:t>7.3.3</a:t>
            </a:r>
            <a:r>
              <a:rPr lang="zh-CN" altLang="en-US" sz="3600" dirty="0">
                <a:solidFill>
                  <a:schemeClr val="accent6"/>
                </a:solidFill>
              </a:rPr>
              <a:t> 扩展的</a:t>
            </a:r>
            <a:r>
              <a:rPr lang="en-US" altLang="zh-CN" sz="3600" dirty="0">
                <a:solidFill>
                  <a:schemeClr val="accent6"/>
                </a:solidFill>
              </a:rPr>
              <a:t>ER</a:t>
            </a:r>
            <a:r>
              <a:rPr lang="zh-CN" altLang="en-US" sz="3600" dirty="0">
                <a:solidFill>
                  <a:schemeClr val="accent6"/>
                </a:solidFill>
              </a:rPr>
              <a:t>模型（续）</a:t>
            </a:r>
            <a:endParaRPr lang="zh-CN" altLang="en-US" sz="3600" dirty="0">
              <a:solidFill>
                <a:schemeClr val="accent6"/>
              </a:solidFill>
            </a:endParaRPr>
          </a:p>
        </p:txBody>
      </p:sp>
      <p:sp>
        <p:nvSpPr>
          <p:cNvPr id="17" name="内容占位符 2"/>
          <p:cNvSpPr txBox="1"/>
          <p:nvPr/>
        </p:nvSpPr>
        <p:spPr bwMode="auto">
          <a:xfrm>
            <a:off x="251520" y="915566"/>
            <a:ext cx="8229600" cy="509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9pPr>
          </a:lstStyle>
          <a:p>
            <a:pPr lvl="2" indent="-742950">
              <a:lnSpc>
                <a:spcPct val="120000"/>
              </a:lnSpc>
              <a:buFont typeface="Arial" panose="020B0604020202020204" pitchFamily="34" charset="0"/>
              <a:buNone/>
            </a:pPr>
            <a:r>
              <a:rPr lang="zh-CN" altLang="en-US" sz="2600" kern="0" dirty="0"/>
              <a:t>（</a:t>
            </a:r>
            <a:r>
              <a:rPr lang="en-US" altLang="zh-CN" sz="2600" kern="0" dirty="0"/>
              <a:t>3</a:t>
            </a:r>
            <a:r>
              <a:rPr lang="zh-CN" altLang="en-US" sz="2600" kern="0" dirty="0"/>
              <a:t>）完备性约束</a:t>
            </a:r>
            <a:endParaRPr lang="en-US" altLang="zh-CN" sz="2600" kern="0" dirty="0"/>
          </a:p>
          <a:p>
            <a:pPr marL="822325" lvl="3" indent="-365125">
              <a:lnSpc>
                <a:spcPct val="120000"/>
              </a:lnSpc>
              <a:buFont typeface="Wingdings" panose="05000000000000000000" pitchFamily="2" charset="2"/>
              <a:buChar char="l"/>
            </a:pPr>
            <a:r>
              <a:rPr lang="zh-CN" altLang="en-US" sz="2400" kern="0" dirty="0"/>
              <a:t>描述父类中的一个实体是否必须是某一个子类中的实体。</a:t>
            </a:r>
            <a:endParaRPr lang="en-US" altLang="zh-CN" sz="2400" kern="0" dirty="0"/>
          </a:p>
          <a:p>
            <a:pPr marL="1265555" lvl="4" indent="-274955">
              <a:lnSpc>
                <a:spcPct val="120000"/>
              </a:lnSpc>
              <a:buFont typeface="Wingdings" panose="05000000000000000000" pitchFamily="2" charset="2"/>
              <a:buChar char="Ø"/>
            </a:pPr>
            <a:r>
              <a:rPr lang="zh-CN" altLang="en-US" sz="2200" kern="0" dirty="0"/>
              <a:t>如果是，则叫做完全特化（</a:t>
            </a:r>
            <a:r>
              <a:rPr lang="en-US" altLang="zh-CN" sz="2200" kern="0" dirty="0"/>
              <a:t>full specialization</a:t>
            </a:r>
            <a:r>
              <a:rPr lang="zh-CN" altLang="en-US" sz="2200" kern="0" dirty="0"/>
              <a:t>）</a:t>
            </a:r>
            <a:endParaRPr lang="en-US" altLang="zh-CN" sz="2200" kern="0" dirty="0"/>
          </a:p>
          <a:p>
            <a:pPr marL="1265555" lvl="4" indent="-274955">
              <a:lnSpc>
                <a:spcPct val="120000"/>
              </a:lnSpc>
              <a:buFont typeface="Wingdings" panose="05000000000000000000" pitchFamily="2" charset="2"/>
              <a:buChar char="Ø"/>
            </a:pPr>
            <a:r>
              <a:rPr lang="zh-CN" altLang="en-US" sz="2200" kern="0" dirty="0"/>
              <a:t>否则叫做部分特化（</a:t>
            </a:r>
            <a:r>
              <a:rPr lang="en-US" altLang="zh-CN" sz="2200" kern="0" dirty="0"/>
              <a:t>partial specialization</a:t>
            </a:r>
            <a:r>
              <a:rPr lang="zh-CN" altLang="en-US" sz="2200" kern="0" dirty="0"/>
              <a:t>）</a:t>
            </a:r>
            <a:endParaRPr lang="en-US" altLang="zh-CN" sz="2200" kern="0" dirty="0"/>
          </a:p>
          <a:p>
            <a:pPr marL="822325" lvl="3" indent="-365125">
              <a:lnSpc>
                <a:spcPct val="120000"/>
              </a:lnSpc>
              <a:buFont typeface="Wingdings" panose="05000000000000000000" pitchFamily="2" charset="2"/>
              <a:buChar char="l"/>
            </a:pPr>
            <a:r>
              <a:rPr lang="zh-CN" altLang="en-US" sz="2400" kern="0" dirty="0"/>
              <a:t>完全特化用父类到子类的双线连接来表示</a:t>
            </a:r>
            <a:endParaRPr lang="en-US" altLang="zh-CN" sz="2400" kern="0" dirty="0"/>
          </a:p>
          <a:p>
            <a:pPr marL="822325" lvl="3" indent="-365125">
              <a:lnSpc>
                <a:spcPct val="120000"/>
              </a:lnSpc>
              <a:buFont typeface="Wingdings" panose="05000000000000000000" pitchFamily="2" charset="2"/>
              <a:buChar char="l"/>
            </a:pPr>
            <a:r>
              <a:rPr lang="zh-CN" altLang="en-US" sz="2400" kern="0" dirty="0"/>
              <a:t>部分特化用父类到子类的单线连接来表示</a:t>
            </a:r>
            <a:endParaRPr lang="zh-CN" altLang="en-US" sz="2400" kern="0" dirty="0"/>
          </a:p>
          <a:p>
            <a:pPr marL="742950" indent="-742950" eaLnBrk="1" hangingPunct="1"/>
            <a:endParaRPr lang="zh-CN" altLang="en-US" kern="0" dirty="0"/>
          </a:p>
          <a:p>
            <a:pPr lvl="1" indent="-742950"/>
            <a:endParaRPr lang="zh-CN" altLang="en-US" kern="0" dirty="0"/>
          </a:p>
          <a:p>
            <a:pPr marL="742950" indent="-742950" eaLnBrk="1" hangingPunct="1"/>
            <a:endParaRPr lang="zh-CN" altLang="en-US" kern="0" dirty="0"/>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标题 1"/>
          <p:cNvSpPr>
            <a:spLocks noGrp="1" noChangeArrowheads="1"/>
          </p:cNvSpPr>
          <p:nvPr>
            <p:ph type="title" idx="4294967295"/>
          </p:nvPr>
        </p:nvSpPr>
        <p:spPr/>
        <p:txBody>
          <a:bodyPr/>
          <a:lstStyle/>
          <a:p>
            <a:r>
              <a:rPr lang="en-US" altLang="zh-CN" sz="3600" dirty="0">
                <a:solidFill>
                  <a:schemeClr val="accent6"/>
                </a:solidFill>
              </a:rPr>
              <a:t>7.3.3</a:t>
            </a:r>
            <a:r>
              <a:rPr lang="zh-CN" altLang="en-US" sz="3600" dirty="0">
                <a:solidFill>
                  <a:schemeClr val="accent6"/>
                </a:solidFill>
              </a:rPr>
              <a:t> 扩展的</a:t>
            </a:r>
            <a:r>
              <a:rPr lang="en-US" altLang="zh-CN" sz="3600" dirty="0">
                <a:solidFill>
                  <a:schemeClr val="accent6"/>
                </a:solidFill>
              </a:rPr>
              <a:t>ER</a:t>
            </a:r>
            <a:r>
              <a:rPr lang="zh-CN" altLang="en-US" sz="3600" dirty="0">
                <a:solidFill>
                  <a:schemeClr val="accent6"/>
                </a:solidFill>
              </a:rPr>
              <a:t>模型（续）</a:t>
            </a:r>
            <a:endParaRPr lang="zh-CN" altLang="en-US" sz="3600" dirty="0">
              <a:solidFill>
                <a:schemeClr val="accent6"/>
              </a:solidFill>
            </a:endParaRPr>
          </a:p>
        </p:txBody>
      </p:sp>
      <p:sp>
        <p:nvSpPr>
          <p:cNvPr id="2" name="内容占位符 2"/>
          <p:cNvSpPr txBox="1"/>
          <p:nvPr/>
        </p:nvSpPr>
        <p:spPr bwMode="auto">
          <a:xfrm>
            <a:off x="457200" y="831434"/>
            <a:ext cx="8229600" cy="537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9pPr>
          </a:lstStyle>
          <a:p>
            <a:pPr eaLnBrk="1" hangingPunct="1">
              <a:buFont typeface="Wingdings" panose="05000000000000000000" pitchFamily="2" charset="2"/>
              <a:buNone/>
            </a:pPr>
            <a:r>
              <a:rPr lang="en-US" altLang="zh-CN" sz="2400" kern="0" dirty="0"/>
              <a:t>2. </a:t>
            </a:r>
            <a:r>
              <a:rPr lang="zh-CN" altLang="en-US" sz="2400" kern="0" dirty="0"/>
              <a:t>基数约束</a:t>
            </a:r>
            <a:endParaRPr lang="en-US" altLang="zh-CN" sz="2400" kern="0" dirty="0"/>
          </a:p>
          <a:p>
            <a:pPr lvl="1"/>
            <a:r>
              <a:rPr lang="zh-CN" altLang="en-US" sz="2000" kern="0" dirty="0">
                <a:latin typeface="宋体" panose="02010600030101010101" pitchFamily="2" charset="-122"/>
              </a:rPr>
              <a:t>对实体之间一对一、一对多、多对多联系的细化。</a:t>
            </a:r>
            <a:endParaRPr lang="en-US" altLang="zh-CN" sz="2000" kern="0" dirty="0">
              <a:latin typeface="宋体" panose="02010600030101010101" pitchFamily="2" charset="-122"/>
            </a:endParaRPr>
          </a:p>
          <a:p>
            <a:pPr lvl="1"/>
            <a:r>
              <a:rPr lang="zh-CN" altLang="en-US" sz="2000" kern="0" dirty="0">
                <a:latin typeface="宋体" panose="02010600030101010101" pitchFamily="2" charset="-122"/>
              </a:rPr>
              <a:t>参与联系的每个实体型用基数约束来说明实体型中的任何一个实体可以在联系中出现的最少次数和最多次数。</a:t>
            </a:r>
            <a:endParaRPr lang="zh-CN" altLang="en-US" sz="2000" kern="0" dirty="0">
              <a:latin typeface="宋体" panose="02010600030101010101" pitchFamily="2" charset="-122"/>
            </a:endParaRPr>
          </a:p>
          <a:p>
            <a:pPr lvl="1"/>
            <a:r>
              <a:rPr lang="zh-CN" altLang="en-US" sz="2000" kern="0" dirty="0"/>
              <a:t>约束用一个数对</a:t>
            </a:r>
            <a:r>
              <a:rPr lang="en-US" altLang="zh-CN" sz="2000" kern="0" dirty="0" err="1"/>
              <a:t>min..max</a:t>
            </a:r>
            <a:r>
              <a:rPr lang="zh-CN" altLang="en-US" sz="2000" kern="0" dirty="0"/>
              <a:t>表示，</a:t>
            </a:r>
            <a:r>
              <a:rPr lang="en-US" altLang="zh-CN" sz="2000" kern="0" dirty="0"/>
              <a:t>0≤min≤max</a:t>
            </a:r>
            <a:r>
              <a:rPr lang="zh-CN" altLang="en-US" sz="2000" kern="0" dirty="0"/>
              <a:t>。例如，</a:t>
            </a:r>
            <a:r>
              <a:rPr lang="en-US" altLang="zh-CN" sz="2000" kern="0" dirty="0"/>
              <a:t>0..1</a:t>
            </a:r>
            <a:r>
              <a:rPr lang="zh-CN" altLang="en-US" sz="2000" kern="0" dirty="0"/>
              <a:t>，</a:t>
            </a:r>
            <a:r>
              <a:rPr lang="en-US" altLang="zh-CN" sz="2000" kern="0" dirty="0"/>
              <a:t>1..3</a:t>
            </a:r>
            <a:r>
              <a:rPr lang="zh-CN" altLang="en-US" sz="2000" kern="0" dirty="0"/>
              <a:t>，</a:t>
            </a:r>
            <a:r>
              <a:rPr lang="en-US" altLang="zh-CN" sz="2000" kern="0" dirty="0"/>
              <a:t>1..*</a:t>
            </a:r>
            <a:r>
              <a:rPr lang="zh-CN" altLang="en-US" sz="2000" kern="0" dirty="0"/>
              <a:t>，其中，*代表无穷大。</a:t>
            </a:r>
            <a:endParaRPr lang="en-US" altLang="zh-CN" sz="2000" kern="0" dirty="0"/>
          </a:p>
          <a:p>
            <a:pPr lvl="1"/>
            <a:r>
              <a:rPr lang="en-US" altLang="zh-CN" sz="2000" kern="0" dirty="0"/>
              <a:t>min=1</a:t>
            </a:r>
            <a:r>
              <a:rPr lang="zh-CN" altLang="en-US" sz="2000" kern="0" dirty="0"/>
              <a:t>的约束叫做</a:t>
            </a:r>
            <a:r>
              <a:rPr lang="zh-CN" altLang="en-US" sz="2000" kern="0" dirty="0">
                <a:solidFill>
                  <a:srgbClr val="0000FF"/>
                </a:solidFill>
              </a:rPr>
              <a:t>强制参与约束</a:t>
            </a:r>
            <a:r>
              <a:rPr lang="zh-CN" altLang="en-US" sz="2000" kern="0" dirty="0"/>
              <a:t>，即被施加基数约束的实体型中的每个实体都要参与联系；</a:t>
            </a:r>
            <a:endParaRPr lang="en-US" altLang="zh-CN" sz="2000" kern="0" dirty="0"/>
          </a:p>
          <a:p>
            <a:pPr lvl="1"/>
            <a:r>
              <a:rPr lang="en-US" altLang="zh-CN" sz="2000" kern="0" dirty="0"/>
              <a:t>min=0</a:t>
            </a:r>
            <a:r>
              <a:rPr lang="zh-CN" altLang="en-US" sz="2000" kern="0" dirty="0"/>
              <a:t>的约束叫做</a:t>
            </a:r>
            <a:r>
              <a:rPr lang="zh-CN" altLang="en-US" sz="2000" kern="0" dirty="0">
                <a:solidFill>
                  <a:srgbClr val="0000FF"/>
                </a:solidFill>
              </a:rPr>
              <a:t>非强制参与约束</a:t>
            </a:r>
            <a:r>
              <a:rPr lang="zh-CN" altLang="en-US" sz="2000" kern="0" dirty="0"/>
              <a:t>，被施加基数约束的实体型中的实体可以出现在联系中，也可以不出现在联系中</a:t>
            </a:r>
            <a:endParaRPr lang="zh-CN" altLang="en-US" sz="2000" kern="0" dirty="0"/>
          </a:p>
          <a:p>
            <a:pPr lvl="1"/>
            <a:endParaRPr lang="en-US" altLang="zh-CN" sz="2000" kern="0" dirty="0">
              <a:latin typeface="华文楷体" panose="02010600040101010101" pitchFamily="2" charset="-122"/>
              <a:ea typeface="华文楷体" panose="02010600040101010101" pitchFamily="2" charset="-122"/>
            </a:endParaRP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标题 1"/>
          <p:cNvSpPr>
            <a:spLocks noGrp="1" noChangeArrowheads="1"/>
          </p:cNvSpPr>
          <p:nvPr>
            <p:ph type="title" idx="4294967295"/>
          </p:nvPr>
        </p:nvSpPr>
        <p:spPr/>
        <p:txBody>
          <a:bodyPr/>
          <a:lstStyle/>
          <a:p>
            <a:r>
              <a:rPr lang="en-US" altLang="zh-CN" sz="3600" dirty="0">
                <a:solidFill>
                  <a:schemeClr val="accent6"/>
                </a:solidFill>
              </a:rPr>
              <a:t>7.3.3</a:t>
            </a:r>
            <a:r>
              <a:rPr lang="zh-CN" altLang="en-US" sz="3600" dirty="0">
                <a:solidFill>
                  <a:schemeClr val="accent6"/>
                </a:solidFill>
              </a:rPr>
              <a:t> 扩展的</a:t>
            </a:r>
            <a:r>
              <a:rPr lang="en-US" altLang="zh-CN" sz="3600" dirty="0">
                <a:solidFill>
                  <a:schemeClr val="accent6"/>
                </a:solidFill>
              </a:rPr>
              <a:t>ER</a:t>
            </a:r>
            <a:r>
              <a:rPr lang="zh-CN" altLang="en-US" sz="3600" dirty="0">
                <a:solidFill>
                  <a:schemeClr val="accent6"/>
                </a:solidFill>
              </a:rPr>
              <a:t>模型（续）</a:t>
            </a:r>
            <a:endParaRPr lang="zh-CN" altLang="en-US" sz="3600" dirty="0">
              <a:solidFill>
                <a:schemeClr val="accent6"/>
              </a:solidFill>
            </a:endParaRPr>
          </a:p>
        </p:txBody>
      </p:sp>
      <p:grpSp>
        <p:nvGrpSpPr>
          <p:cNvPr id="3" name="Group 5"/>
          <p:cNvGrpSpPr/>
          <p:nvPr/>
        </p:nvGrpSpPr>
        <p:grpSpPr bwMode="auto">
          <a:xfrm>
            <a:off x="457380" y="823913"/>
            <a:ext cx="3751263" cy="838200"/>
            <a:chOff x="3867" y="8003"/>
            <a:chExt cx="4124" cy="796"/>
          </a:xfrm>
        </p:grpSpPr>
        <p:sp>
          <p:nvSpPr>
            <p:cNvPr id="4" name="Rectangle 6"/>
            <p:cNvSpPr>
              <a:spLocks noChangeArrowheads="1"/>
            </p:cNvSpPr>
            <p:nvPr/>
          </p:nvSpPr>
          <p:spPr bwMode="auto">
            <a:xfrm>
              <a:off x="6439" y="8363"/>
              <a:ext cx="660" cy="436"/>
            </a:xfrm>
            <a:prstGeom prst="rect">
              <a:avLst/>
            </a:prstGeom>
            <a:noFill/>
            <a:ln>
              <a:noFill/>
            </a:ln>
          </p:spPr>
          <p:style>
            <a:lnRef idx="2">
              <a:schemeClr val="dk1"/>
            </a:lnRef>
            <a:fillRef idx="1">
              <a:schemeClr val="lt1"/>
            </a:fillRef>
            <a:effectRef idx="0">
              <a:schemeClr val="dk1"/>
            </a:effectRef>
            <a:fontRef idx="minor">
              <a:schemeClr val="dk1"/>
            </a:fontRef>
          </p:style>
          <p:txBody>
            <a:bodyPr/>
            <a:lstStyle/>
            <a:p>
              <a:pPr algn="just">
                <a:defRPr/>
              </a:pPr>
              <a:r>
                <a:rPr lang="en-US" altLang="zh-CN" sz="1600" b="1">
                  <a:latin typeface="Calibri" panose="020F0502020204030204" pitchFamily="34" charset="0"/>
                </a:rPr>
                <a:t>1..1</a:t>
              </a:r>
              <a:endParaRPr lang="zh-CN" altLang="zh-CN" sz="1600" b="1"/>
            </a:p>
          </p:txBody>
        </p:sp>
        <p:sp>
          <p:nvSpPr>
            <p:cNvPr id="5" name="Rectangle 7"/>
            <p:cNvSpPr>
              <a:spLocks noChangeArrowheads="1"/>
            </p:cNvSpPr>
            <p:nvPr/>
          </p:nvSpPr>
          <p:spPr bwMode="auto">
            <a:xfrm>
              <a:off x="4932" y="8363"/>
              <a:ext cx="616" cy="436"/>
            </a:xfrm>
            <a:prstGeom prst="rect">
              <a:avLst/>
            </a:prstGeom>
            <a:noFill/>
            <a:ln>
              <a:noFill/>
            </a:ln>
          </p:spPr>
          <p:style>
            <a:lnRef idx="2">
              <a:schemeClr val="dk1"/>
            </a:lnRef>
            <a:fillRef idx="1">
              <a:schemeClr val="lt1"/>
            </a:fillRef>
            <a:effectRef idx="0">
              <a:schemeClr val="dk1"/>
            </a:effectRef>
            <a:fontRef idx="minor">
              <a:schemeClr val="dk1"/>
            </a:fontRef>
          </p:style>
          <p:txBody>
            <a:bodyPr/>
            <a:lstStyle/>
            <a:p>
              <a:pPr algn="just">
                <a:defRPr/>
              </a:pPr>
              <a:r>
                <a:rPr lang="en-US" altLang="zh-CN" sz="1600" b="1">
                  <a:latin typeface="Calibri" panose="020F0502020204030204" pitchFamily="34" charset="0"/>
                </a:rPr>
                <a:t>1..1</a:t>
              </a:r>
              <a:endParaRPr lang="zh-CN" altLang="zh-CN" sz="1600" b="1"/>
            </a:p>
          </p:txBody>
        </p:sp>
        <p:sp>
          <p:nvSpPr>
            <p:cNvPr id="6" name="Rectangle 8"/>
            <p:cNvSpPr>
              <a:spLocks noChangeArrowheads="1"/>
            </p:cNvSpPr>
            <p:nvPr/>
          </p:nvSpPr>
          <p:spPr bwMode="auto">
            <a:xfrm>
              <a:off x="3867" y="8018"/>
              <a:ext cx="1033" cy="540"/>
            </a:xfrm>
            <a:prstGeom prst="rect">
              <a:avLst/>
            </a:prstGeom>
          </p:spPr>
          <p:style>
            <a:lnRef idx="2">
              <a:schemeClr val="dk1"/>
            </a:lnRef>
            <a:fillRef idx="1">
              <a:schemeClr val="lt1"/>
            </a:fillRef>
            <a:effectRef idx="0">
              <a:schemeClr val="dk1"/>
            </a:effectRef>
            <a:fontRef idx="minor">
              <a:schemeClr val="dk1"/>
            </a:fontRef>
          </p:style>
          <p:txBody>
            <a:bodyPr tIns="144000"/>
            <a:lstStyle/>
            <a:p>
              <a:pPr algn="ctr">
                <a:defRPr/>
              </a:pPr>
              <a:r>
                <a:rPr lang="zh-CN" altLang="en-US" sz="1600" b="1" dirty="0">
                  <a:latin typeface="Calibri" panose="020F0502020204030204" pitchFamily="34" charset="0"/>
                </a:rPr>
                <a:t>学生</a:t>
              </a:r>
              <a:endParaRPr lang="zh-CN" sz="1600" b="1" dirty="0"/>
            </a:p>
          </p:txBody>
        </p:sp>
        <p:sp>
          <p:nvSpPr>
            <p:cNvPr id="7" name="Rectangle 9"/>
            <p:cNvSpPr>
              <a:spLocks noChangeArrowheads="1"/>
            </p:cNvSpPr>
            <p:nvPr/>
          </p:nvSpPr>
          <p:spPr bwMode="auto">
            <a:xfrm>
              <a:off x="6958" y="8042"/>
              <a:ext cx="1033" cy="540"/>
            </a:xfrm>
            <a:prstGeom prst="rect">
              <a:avLst/>
            </a:prstGeom>
          </p:spPr>
          <p:style>
            <a:lnRef idx="2">
              <a:schemeClr val="dk1"/>
            </a:lnRef>
            <a:fillRef idx="1">
              <a:schemeClr val="lt1"/>
            </a:fillRef>
            <a:effectRef idx="0">
              <a:schemeClr val="dk1"/>
            </a:effectRef>
            <a:fontRef idx="minor">
              <a:schemeClr val="dk1"/>
            </a:fontRef>
          </p:style>
          <p:txBody>
            <a:bodyPr tIns="144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b="1">
                  <a:solidFill>
                    <a:srgbClr val="000000"/>
                  </a:solidFill>
                  <a:latin typeface="Calibri" panose="020F0502020204030204" pitchFamily="34" charset="0"/>
                </a:rPr>
                <a:t>学生证</a:t>
              </a:r>
              <a:endParaRPr lang="zh-CN" altLang="zh-CN" sz="1600" b="1">
                <a:solidFill>
                  <a:srgbClr val="000000"/>
                </a:solidFill>
              </a:endParaRPr>
            </a:p>
          </p:txBody>
        </p:sp>
        <p:sp>
          <p:nvSpPr>
            <p:cNvPr id="8" name="AutoShape 10"/>
            <p:cNvSpPr>
              <a:spLocks noChangeArrowheads="1"/>
            </p:cNvSpPr>
            <p:nvPr/>
          </p:nvSpPr>
          <p:spPr bwMode="auto">
            <a:xfrm>
              <a:off x="5321" y="8003"/>
              <a:ext cx="1304" cy="630"/>
            </a:xfrm>
            <a:prstGeom prst="flowChartDecision">
              <a:avLst/>
            </a:prstGeom>
          </p:spPr>
          <p:style>
            <a:lnRef idx="2">
              <a:schemeClr val="dk1"/>
            </a:lnRef>
            <a:fillRef idx="1">
              <a:schemeClr val="lt1"/>
            </a:fillRef>
            <a:effectRef idx="0">
              <a:schemeClr val="dk1"/>
            </a:effectRef>
            <a:fontRef idx="minor">
              <a:schemeClr val="dk1"/>
            </a:fontRef>
          </p:style>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b="1">
                  <a:solidFill>
                    <a:srgbClr val="000000"/>
                  </a:solidFill>
                  <a:latin typeface="Calibri" panose="020F0502020204030204" pitchFamily="34" charset="0"/>
                </a:rPr>
                <a:t>拥有</a:t>
              </a:r>
              <a:endParaRPr lang="zh-CN" altLang="zh-CN" sz="1600" b="1">
                <a:solidFill>
                  <a:srgbClr val="000000"/>
                </a:solidFill>
              </a:endParaRPr>
            </a:p>
          </p:txBody>
        </p:sp>
        <p:sp>
          <p:nvSpPr>
            <p:cNvPr id="9" name="Line 11"/>
            <p:cNvSpPr>
              <a:spLocks noChangeShapeType="1"/>
            </p:cNvSpPr>
            <p:nvPr/>
          </p:nvSpPr>
          <p:spPr bwMode="auto">
            <a:xfrm>
              <a:off x="6626" y="8303"/>
              <a:ext cx="346" cy="0"/>
            </a:xfrm>
            <a:prstGeom prst="line">
              <a:avLst/>
            </a:prstGeom>
          </p:spPr>
          <p:style>
            <a:lnRef idx="2">
              <a:schemeClr val="dk1"/>
            </a:lnRef>
            <a:fillRef idx="1">
              <a:schemeClr val="lt1"/>
            </a:fillRef>
            <a:effectRef idx="0">
              <a:schemeClr val="dk1"/>
            </a:effectRef>
            <a:fontRef idx="minor">
              <a:schemeClr val="dk1"/>
            </a:fontRef>
          </p:style>
          <p:txBody>
            <a:bodyPr/>
            <a:lstStyle/>
            <a:p>
              <a:pPr>
                <a:defRPr/>
              </a:pPr>
              <a:endParaRPr lang="zh-CN" altLang="en-US"/>
            </a:p>
          </p:txBody>
        </p:sp>
        <p:sp>
          <p:nvSpPr>
            <p:cNvPr id="10" name="Line 12"/>
            <p:cNvSpPr>
              <a:spLocks noChangeShapeType="1"/>
            </p:cNvSpPr>
            <p:nvPr/>
          </p:nvSpPr>
          <p:spPr bwMode="auto">
            <a:xfrm flipH="1">
              <a:off x="4886" y="8318"/>
              <a:ext cx="435" cy="0"/>
            </a:xfrm>
            <a:prstGeom prst="line">
              <a:avLst/>
            </a:prstGeom>
          </p:spPr>
          <p:style>
            <a:lnRef idx="2">
              <a:schemeClr val="dk1"/>
            </a:lnRef>
            <a:fillRef idx="1">
              <a:schemeClr val="lt1"/>
            </a:fillRef>
            <a:effectRef idx="0">
              <a:schemeClr val="dk1"/>
            </a:effectRef>
            <a:fontRef idx="minor">
              <a:schemeClr val="dk1"/>
            </a:fontRef>
          </p:style>
          <p:txBody>
            <a:bodyPr/>
            <a:lstStyle/>
            <a:p>
              <a:pPr>
                <a:defRPr/>
              </a:pPr>
              <a:endParaRPr lang="zh-CN" altLang="en-US"/>
            </a:p>
          </p:txBody>
        </p:sp>
      </p:grpSp>
      <p:grpSp>
        <p:nvGrpSpPr>
          <p:cNvPr id="11" name="Group 13"/>
          <p:cNvGrpSpPr/>
          <p:nvPr/>
        </p:nvGrpSpPr>
        <p:grpSpPr bwMode="auto">
          <a:xfrm>
            <a:off x="5019248" y="803275"/>
            <a:ext cx="3751263" cy="1463675"/>
            <a:chOff x="3689" y="5307"/>
            <a:chExt cx="4124" cy="1386"/>
          </a:xfrm>
        </p:grpSpPr>
        <p:sp>
          <p:nvSpPr>
            <p:cNvPr id="12" name="Rectangle 14"/>
            <p:cNvSpPr>
              <a:spLocks noChangeArrowheads="1"/>
            </p:cNvSpPr>
            <p:nvPr/>
          </p:nvSpPr>
          <p:spPr bwMode="auto">
            <a:xfrm>
              <a:off x="4698" y="5678"/>
              <a:ext cx="913" cy="451"/>
            </a:xfrm>
            <a:prstGeom prst="rect">
              <a:avLst/>
            </a:prstGeom>
            <a:noFill/>
            <a:ln>
              <a:noFill/>
            </a:ln>
          </p:spPr>
          <p:style>
            <a:lnRef idx="2">
              <a:schemeClr val="dk1"/>
            </a:lnRef>
            <a:fillRef idx="1">
              <a:schemeClr val="lt1"/>
            </a:fillRef>
            <a:effectRef idx="0">
              <a:schemeClr val="dk1"/>
            </a:effectRef>
            <a:fontRef idx="minor">
              <a:schemeClr val="dk1"/>
            </a:fontRef>
          </p:style>
          <p:txBody>
            <a:bodyPr tIns="108000"/>
            <a:lstStyle/>
            <a:p>
              <a:pPr algn="just">
                <a:defRPr/>
              </a:pPr>
              <a:r>
                <a:rPr lang="en-US" altLang="zh-CN" sz="1600" b="1">
                  <a:latin typeface="Calibri" panose="020F0502020204030204" pitchFamily="34" charset="0"/>
                </a:rPr>
                <a:t>0..*</a:t>
              </a:r>
              <a:endParaRPr lang="zh-CN" altLang="zh-CN" sz="1600" b="1"/>
            </a:p>
          </p:txBody>
        </p:sp>
        <p:sp>
          <p:nvSpPr>
            <p:cNvPr id="13" name="Rectangle 15"/>
            <p:cNvSpPr>
              <a:spLocks noChangeArrowheads="1"/>
            </p:cNvSpPr>
            <p:nvPr/>
          </p:nvSpPr>
          <p:spPr bwMode="auto">
            <a:xfrm>
              <a:off x="6071" y="5675"/>
              <a:ext cx="888" cy="451"/>
            </a:xfrm>
            <a:prstGeom prst="rect">
              <a:avLst/>
            </a:prstGeom>
            <a:noFill/>
            <a:ln>
              <a:noFill/>
            </a:ln>
          </p:spPr>
          <p:style>
            <a:lnRef idx="2">
              <a:schemeClr val="dk1"/>
            </a:lnRef>
            <a:fillRef idx="1">
              <a:schemeClr val="lt1"/>
            </a:fillRef>
            <a:effectRef idx="0">
              <a:schemeClr val="dk1"/>
            </a:effectRef>
            <a:fontRef idx="minor">
              <a:schemeClr val="dk1"/>
            </a:fontRef>
          </p:style>
          <p:txBody>
            <a:bodyPr tIns="108000"/>
            <a:lstStyle/>
            <a:p>
              <a:pPr algn="just">
                <a:defRPr/>
              </a:pPr>
              <a:r>
                <a:rPr lang="en-US" altLang="zh-CN" sz="1600" b="1">
                  <a:latin typeface="Calibri" panose="020F0502020204030204" pitchFamily="34" charset="0"/>
                </a:rPr>
                <a:t>20..30</a:t>
              </a:r>
              <a:endParaRPr lang="zh-CN" altLang="zh-CN" sz="1600" b="1"/>
            </a:p>
          </p:txBody>
        </p:sp>
        <p:sp>
          <p:nvSpPr>
            <p:cNvPr id="14" name="Rectangle 16"/>
            <p:cNvSpPr>
              <a:spLocks noChangeArrowheads="1"/>
            </p:cNvSpPr>
            <p:nvPr/>
          </p:nvSpPr>
          <p:spPr bwMode="auto">
            <a:xfrm>
              <a:off x="3689" y="5324"/>
              <a:ext cx="1033" cy="559"/>
            </a:xfrm>
            <a:prstGeom prst="rect">
              <a:avLst/>
            </a:prstGeom>
          </p:spPr>
          <p:style>
            <a:lnRef idx="2">
              <a:schemeClr val="dk1"/>
            </a:lnRef>
            <a:fillRef idx="1">
              <a:schemeClr val="lt1"/>
            </a:fillRef>
            <a:effectRef idx="0">
              <a:schemeClr val="dk1"/>
            </a:effectRef>
            <a:fontRef idx="minor">
              <a:schemeClr val="dk1"/>
            </a:fontRef>
          </p:style>
          <p:txBody>
            <a:bodyPr tIns="144000"/>
            <a:lstStyle/>
            <a:p>
              <a:pPr algn="ctr">
                <a:defRPr/>
              </a:pPr>
              <a:r>
                <a:rPr lang="zh-CN" altLang="en-US" sz="1600" b="1" dirty="0">
                  <a:latin typeface="Calibri" panose="020F0502020204030204" pitchFamily="34" charset="0"/>
                </a:rPr>
                <a:t>学生</a:t>
              </a:r>
              <a:endParaRPr lang="zh-CN" sz="1600" b="1" dirty="0"/>
            </a:p>
          </p:txBody>
        </p:sp>
        <p:sp>
          <p:nvSpPr>
            <p:cNvPr id="15" name="Rectangle 17"/>
            <p:cNvSpPr>
              <a:spLocks noChangeArrowheads="1"/>
            </p:cNvSpPr>
            <p:nvPr/>
          </p:nvSpPr>
          <p:spPr bwMode="auto">
            <a:xfrm>
              <a:off x="6780" y="5348"/>
              <a:ext cx="1033" cy="558"/>
            </a:xfrm>
            <a:prstGeom prst="rect">
              <a:avLst/>
            </a:prstGeom>
          </p:spPr>
          <p:style>
            <a:lnRef idx="2">
              <a:schemeClr val="dk1"/>
            </a:lnRef>
            <a:fillRef idx="1">
              <a:schemeClr val="lt1"/>
            </a:fillRef>
            <a:effectRef idx="0">
              <a:schemeClr val="dk1"/>
            </a:effectRef>
            <a:fontRef idx="minor">
              <a:schemeClr val="dk1"/>
            </a:fontRef>
          </p:style>
          <p:txBody>
            <a:bodyPr tIns="180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b="1">
                  <a:solidFill>
                    <a:srgbClr val="000000"/>
                  </a:solidFill>
                  <a:latin typeface="Calibri" panose="020F0502020204030204" pitchFamily="34" charset="0"/>
                </a:rPr>
                <a:t>课程</a:t>
              </a:r>
              <a:endParaRPr lang="zh-CN" altLang="zh-CN" sz="1600" b="1">
                <a:solidFill>
                  <a:srgbClr val="000000"/>
                </a:solidFill>
              </a:endParaRPr>
            </a:p>
          </p:txBody>
        </p:sp>
        <p:sp>
          <p:nvSpPr>
            <p:cNvPr id="16" name="AutoShape 18"/>
            <p:cNvSpPr>
              <a:spLocks noChangeArrowheads="1"/>
            </p:cNvSpPr>
            <p:nvPr/>
          </p:nvSpPr>
          <p:spPr bwMode="auto">
            <a:xfrm>
              <a:off x="5143" y="5307"/>
              <a:ext cx="1304" cy="651"/>
            </a:xfrm>
            <a:prstGeom prst="flowChartDecision">
              <a:avLst/>
            </a:prstGeom>
          </p:spPr>
          <p:style>
            <a:lnRef idx="2">
              <a:schemeClr val="dk1"/>
            </a:lnRef>
            <a:fillRef idx="1">
              <a:schemeClr val="lt1"/>
            </a:fillRef>
            <a:effectRef idx="0">
              <a:schemeClr val="dk1"/>
            </a:effectRef>
            <a:fontRef idx="minor">
              <a:schemeClr val="dk1"/>
            </a:fontRef>
          </p:style>
          <p:txBody>
            <a:bodyPr tIns="108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b="1">
                  <a:solidFill>
                    <a:srgbClr val="000000"/>
                  </a:solidFill>
                  <a:latin typeface="Calibri" panose="020F0502020204030204" pitchFamily="34" charset="0"/>
                </a:rPr>
                <a:t>选修</a:t>
              </a:r>
              <a:endParaRPr lang="zh-CN" altLang="zh-CN" sz="1600" b="1">
                <a:solidFill>
                  <a:srgbClr val="000000"/>
                </a:solidFill>
              </a:endParaRPr>
            </a:p>
          </p:txBody>
        </p:sp>
        <p:sp>
          <p:nvSpPr>
            <p:cNvPr id="17" name="Line 19"/>
            <p:cNvSpPr>
              <a:spLocks noChangeShapeType="1"/>
            </p:cNvSpPr>
            <p:nvPr/>
          </p:nvSpPr>
          <p:spPr bwMode="auto">
            <a:xfrm>
              <a:off x="6448" y="5626"/>
              <a:ext cx="346" cy="0"/>
            </a:xfrm>
            <a:prstGeom prst="line">
              <a:avLst/>
            </a:prstGeom>
          </p:spPr>
          <p:style>
            <a:lnRef idx="2">
              <a:schemeClr val="dk1"/>
            </a:lnRef>
            <a:fillRef idx="1">
              <a:schemeClr val="lt1"/>
            </a:fillRef>
            <a:effectRef idx="0">
              <a:schemeClr val="dk1"/>
            </a:effectRef>
            <a:fontRef idx="minor">
              <a:schemeClr val="dk1"/>
            </a:fontRef>
          </p:style>
          <p:txBody>
            <a:bodyPr tIns="108000"/>
            <a:lstStyle/>
            <a:p>
              <a:pPr>
                <a:defRPr/>
              </a:pPr>
              <a:endParaRPr lang="zh-CN" altLang="en-US"/>
            </a:p>
          </p:txBody>
        </p:sp>
        <p:sp>
          <p:nvSpPr>
            <p:cNvPr id="18" name="Line 20"/>
            <p:cNvSpPr>
              <a:spLocks noChangeShapeType="1"/>
            </p:cNvSpPr>
            <p:nvPr/>
          </p:nvSpPr>
          <p:spPr bwMode="auto">
            <a:xfrm flipH="1">
              <a:off x="4708" y="5633"/>
              <a:ext cx="435" cy="0"/>
            </a:xfrm>
            <a:prstGeom prst="line">
              <a:avLst/>
            </a:prstGeom>
          </p:spPr>
          <p:style>
            <a:lnRef idx="2">
              <a:schemeClr val="dk1"/>
            </a:lnRef>
            <a:fillRef idx="1">
              <a:schemeClr val="lt1"/>
            </a:fillRef>
            <a:effectRef idx="0">
              <a:schemeClr val="dk1"/>
            </a:effectRef>
            <a:fontRef idx="minor">
              <a:schemeClr val="dk1"/>
            </a:fontRef>
          </p:style>
          <p:txBody>
            <a:bodyPr tIns="108000"/>
            <a:lstStyle/>
            <a:p>
              <a:pPr>
                <a:defRPr/>
              </a:pPr>
              <a:endParaRPr lang="zh-CN" altLang="en-US"/>
            </a:p>
          </p:txBody>
        </p:sp>
        <p:sp>
          <p:nvSpPr>
            <p:cNvPr id="19" name="Oval 21"/>
            <p:cNvSpPr>
              <a:spLocks noChangeArrowheads="1"/>
            </p:cNvSpPr>
            <p:nvPr/>
          </p:nvSpPr>
          <p:spPr bwMode="auto">
            <a:xfrm>
              <a:off x="5302" y="6180"/>
              <a:ext cx="1005" cy="513"/>
            </a:xfrm>
            <a:prstGeom prst="ellipse">
              <a:avLst/>
            </a:prstGeom>
          </p:spPr>
          <p:style>
            <a:lnRef idx="2">
              <a:schemeClr val="dk1"/>
            </a:lnRef>
            <a:fillRef idx="1">
              <a:schemeClr val="lt1"/>
            </a:fillRef>
            <a:effectRef idx="0">
              <a:schemeClr val="dk1"/>
            </a:effectRef>
            <a:fontRef idx="minor">
              <a:schemeClr val="dk1"/>
            </a:fontRef>
          </p:style>
          <p:txBody>
            <a:bodyPr tIns="108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b="1">
                  <a:solidFill>
                    <a:srgbClr val="000000"/>
                  </a:solidFill>
                  <a:latin typeface="Calibri" panose="020F0502020204030204" pitchFamily="34" charset="0"/>
                </a:rPr>
                <a:t>成绩</a:t>
              </a:r>
              <a:endParaRPr lang="zh-CN" altLang="zh-CN" sz="1600" b="1">
                <a:solidFill>
                  <a:srgbClr val="000000"/>
                </a:solidFill>
              </a:endParaRPr>
            </a:p>
          </p:txBody>
        </p:sp>
        <p:sp>
          <p:nvSpPr>
            <p:cNvPr id="20" name="Line 22"/>
            <p:cNvSpPr>
              <a:spLocks noChangeShapeType="1"/>
            </p:cNvSpPr>
            <p:nvPr/>
          </p:nvSpPr>
          <p:spPr bwMode="auto">
            <a:xfrm>
              <a:off x="5789" y="5965"/>
              <a:ext cx="0" cy="215"/>
            </a:xfrm>
            <a:prstGeom prst="line">
              <a:avLst/>
            </a:prstGeom>
          </p:spPr>
          <p:style>
            <a:lnRef idx="2">
              <a:schemeClr val="dk1"/>
            </a:lnRef>
            <a:fillRef idx="1">
              <a:schemeClr val="lt1"/>
            </a:fillRef>
            <a:effectRef idx="0">
              <a:schemeClr val="dk1"/>
            </a:effectRef>
            <a:fontRef idx="minor">
              <a:schemeClr val="dk1"/>
            </a:fontRef>
          </p:style>
          <p:txBody>
            <a:bodyPr tIns="108000"/>
            <a:lstStyle/>
            <a:p>
              <a:pPr>
                <a:defRPr/>
              </a:pPr>
              <a:endParaRPr lang="zh-CN" altLang="en-US"/>
            </a:p>
          </p:txBody>
        </p:sp>
      </p:grpSp>
      <p:grpSp>
        <p:nvGrpSpPr>
          <p:cNvPr id="21" name="Group 23"/>
          <p:cNvGrpSpPr/>
          <p:nvPr/>
        </p:nvGrpSpPr>
        <p:grpSpPr bwMode="auto">
          <a:xfrm>
            <a:off x="1605143" y="2944813"/>
            <a:ext cx="5630862" cy="1395412"/>
            <a:chOff x="2863" y="2952"/>
            <a:chExt cx="6192" cy="1323"/>
          </a:xfrm>
        </p:grpSpPr>
        <p:grpSp>
          <p:nvGrpSpPr>
            <p:cNvPr id="22" name="Group 24"/>
            <p:cNvGrpSpPr/>
            <p:nvPr/>
          </p:nvGrpSpPr>
          <p:grpSpPr bwMode="auto">
            <a:xfrm>
              <a:off x="3659" y="2952"/>
              <a:ext cx="4608" cy="858"/>
              <a:chOff x="3613" y="3342"/>
              <a:chExt cx="4608" cy="858"/>
            </a:xfrm>
          </p:grpSpPr>
          <p:sp>
            <p:nvSpPr>
              <p:cNvPr id="25" name="Rectangle 25"/>
              <p:cNvSpPr>
                <a:spLocks noChangeArrowheads="1"/>
              </p:cNvSpPr>
              <p:nvPr/>
            </p:nvSpPr>
            <p:spPr bwMode="auto">
              <a:xfrm>
                <a:off x="6476" y="3765"/>
                <a:ext cx="901" cy="435"/>
              </a:xfrm>
              <a:prstGeom prst="rect">
                <a:avLst/>
              </a:prstGeom>
              <a:noFill/>
              <a:ln>
                <a:noFill/>
              </a:ln>
            </p:spPr>
            <p:style>
              <a:lnRef idx="2">
                <a:schemeClr val="dk1"/>
              </a:lnRef>
              <a:fillRef idx="1">
                <a:schemeClr val="lt1"/>
              </a:fillRef>
              <a:effectRef idx="0">
                <a:schemeClr val="dk1"/>
              </a:effectRef>
              <a:fontRef idx="minor">
                <a:schemeClr val="dk1"/>
              </a:fontRef>
            </p:style>
            <p:txBody>
              <a:bodyPr/>
              <a:lstStyle/>
              <a:p>
                <a:pPr algn="just">
                  <a:defRPr/>
                </a:pPr>
                <a:r>
                  <a:rPr lang="en-US" altLang="zh-CN" sz="1600" b="1" dirty="0">
                    <a:latin typeface="Calibri" panose="020F0502020204030204" pitchFamily="34" charset="0"/>
                  </a:rPr>
                  <a:t>0..</a:t>
                </a:r>
                <a:r>
                  <a:rPr lang="zh-CN" altLang="en-US" sz="1600" b="1" dirty="0">
                    <a:latin typeface="Calibri" panose="020F0502020204030204" pitchFamily="34" charset="0"/>
                  </a:rPr>
                  <a:t>*</a:t>
                </a:r>
                <a:endParaRPr lang="zh-CN" altLang="zh-CN" sz="1600" b="1" dirty="0"/>
              </a:p>
            </p:txBody>
          </p:sp>
          <p:sp>
            <p:nvSpPr>
              <p:cNvPr id="26" name="Rectangle 26"/>
              <p:cNvSpPr>
                <a:spLocks noChangeArrowheads="1"/>
              </p:cNvSpPr>
              <p:nvPr/>
            </p:nvSpPr>
            <p:spPr bwMode="auto">
              <a:xfrm>
                <a:off x="4603" y="3702"/>
                <a:ext cx="810" cy="435"/>
              </a:xfrm>
              <a:prstGeom prst="rect">
                <a:avLst/>
              </a:prstGeom>
              <a:noFill/>
              <a:ln>
                <a:noFill/>
              </a:ln>
            </p:spPr>
            <p:style>
              <a:lnRef idx="2">
                <a:schemeClr val="dk1"/>
              </a:lnRef>
              <a:fillRef idx="1">
                <a:schemeClr val="lt1"/>
              </a:fillRef>
              <a:effectRef idx="0">
                <a:schemeClr val="dk1"/>
              </a:effectRef>
              <a:fontRef idx="minor">
                <a:schemeClr val="dk1"/>
              </a:fontRef>
            </p:style>
            <p:txBody>
              <a:bodyPr/>
              <a:lstStyle/>
              <a:p>
                <a:pPr algn="just">
                  <a:defRPr/>
                </a:pPr>
                <a:r>
                  <a:rPr lang="en-US" altLang="zh-CN" sz="1600" b="1">
                    <a:latin typeface="Calibri" panose="020F0502020204030204" pitchFamily="34" charset="0"/>
                  </a:rPr>
                  <a:t>1..1</a:t>
                </a:r>
                <a:endParaRPr lang="zh-CN" altLang="zh-CN" sz="1600" b="1"/>
              </a:p>
            </p:txBody>
          </p:sp>
          <p:sp>
            <p:nvSpPr>
              <p:cNvPr id="27" name="Rectangle 27"/>
              <p:cNvSpPr>
                <a:spLocks noChangeArrowheads="1"/>
              </p:cNvSpPr>
              <p:nvPr/>
            </p:nvSpPr>
            <p:spPr bwMode="auto">
              <a:xfrm>
                <a:off x="3613" y="3357"/>
                <a:ext cx="1033" cy="540"/>
              </a:xfrm>
              <a:prstGeom prst="rect">
                <a:avLst/>
              </a:prstGeom>
            </p:spPr>
            <p:style>
              <a:lnRef idx="2">
                <a:schemeClr val="dk1"/>
              </a:lnRef>
              <a:fillRef idx="1">
                <a:schemeClr val="lt1"/>
              </a:fillRef>
              <a:effectRef idx="0">
                <a:schemeClr val="dk1"/>
              </a:effectRef>
              <a:fontRef idx="minor">
                <a:schemeClr val="dk1"/>
              </a:fontRef>
            </p:style>
            <p:txBody>
              <a:bodyPr tIns="144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b="1" dirty="0">
                    <a:solidFill>
                      <a:srgbClr val="000000"/>
                    </a:solidFill>
                    <a:latin typeface="Calibri" panose="020F0502020204030204" pitchFamily="34" charset="0"/>
                  </a:rPr>
                  <a:t>学院</a:t>
                </a:r>
                <a:endParaRPr lang="zh-CN" altLang="zh-CN" sz="1600" b="1" dirty="0">
                  <a:solidFill>
                    <a:srgbClr val="000000"/>
                  </a:solidFill>
                </a:endParaRPr>
              </a:p>
            </p:txBody>
          </p:sp>
          <p:sp>
            <p:nvSpPr>
              <p:cNvPr id="28" name="Rectangle 28"/>
              <p:cNvSpPr>
                <a:spLocks noChangeArrowheads="1"/>
              </p:cNvSpPr>
              <p:nvPr/>
            </p:nvSpPr>
            <p:spPr bwMode="auto">
              <a:xfrm>
                <a:off x="7188" y="3381"/>
                <a:ext cx="1033" cy="540"/>
              </a:xfrm>
              <a:prstGeom prst="rect">
                <a:avLst/>
              </a:prstGeom>
            </p:spPr>
            <p:style>
              <a:lnRef idx="2">
                <a:schemeClr val="dk1"/>
              </a:lnRef>
              <a:fillRef idx="1">
                <a:schemeClr val="lt1"/>
              </a:fillRef>
              <a:effectRef idx="0">
                <a:schemeClr val="dk1"/>
              </a:effectRef>
              <a:fontRef idx="minor">
                <a:schemeClr val="dk1"/>
              </a:fontRef>
            </p:style>
            <p:txBody>
              <a:bodyPr tIns="144000"/>
              <a:lstStyle/>
              <a:p>
                <a:pPr algn="ctr">
                  <a:defRPr/>
                </a:pPr>
                <a:r>
                  <a:rPr lang="zh-CN" altLang="en-US" sz="1600" b="1" dirty="0">
                    <a:latin typeface="Calibri" panose="020F0502020204030204" pitchFamily="34" charset="0"/>
                  </a:rPr>
                  <a:t>系</a:t>
                </a:r>
                <a:endParaRPr lang="zh-CN" sz="1600" b="1" dirty="0"/>
              </a:p>
            </p:txBody>
          </p:sp>
          <p:sp>
            <p:nvSpPr>
              <p:cNvPr id="29" name="AutoShape 29"/>
              <p:cNvSpPr>
                <a:spLocks noChangeArrowheads="1"/>
              </p:cNvSpPr>
              <p:nvPr/>
            </p:nvSpPr>
            <p:spPr bwMode="auto">
              <a:xfrm>
                <a:off x="5067" y="3342"/>
                <a:ext cx="1875" cy="631"/>
              </a:xfrm>
              <a:prstGeom prst="flowChartDecision">
                <a:avLst/>
              </a:prstGeom>
            </p:spPr>
            <p:style>
              <a:lnRef idx="2">
                <a:schemeClr val="dk1"/>
              </a:lnRef>
              <a:fillRef idx="1">
                <a:schemeClr val="lt1"/>
              </a:fillRef>
              <a:effectRef idx="0">
                <a:schemeClr val="dk1"/>
              </a:effectRef>
              <a:fontRef idx="minor">
                <a:schemeClr val="dk1"/>
              </a:fontRef>
            </p:style>
            <p:txBody>
              <a:bodyPr/>
              <a:lstStyle/>
              <a:p>
                <a:pPr algn="ctr">
                  <a:defRPr/>
                </a:pPr>
                <a:r>
                  <a:rPr lang="zh-CN" altLang="en-US" sz="1300" b="1" dirty="0">
                    <a:latin typeface="Calibri" panose="020F0502020204030204" pitchFamily="34" charset="0"/>
                  </a:rPr>
                  <a:t>院系设置</a:t>
                </a:r>
                <a:endParaRPr lang="zh-CN" sz="1300" b="1" dirty="0"/>
              </a:p>
            </p:txBody>
          </p:sp>
          <p:sp>
            <p:nvSpPr>
              <p:cNvPr id="30" name="Line 30"/>
              <p:cNvSpPr>
                <a:spLocks noChangeShapeType="1"/>
              </p:cNvSpPr>
              <p:nvPr/>
            </p:nvSpPr>
            <p:spPr bwMode="auto">
              <a:xfrm>
                <a:off x="6872" y="3652"/>
                <a:ext cx="344" cy="0"/>
              </a:xfrm>
              <a:prstGeom prst="line">
                <a:avLst/>
              </a:prstGeom>
            </p:spPr>
            <p:style>
              <a:lnRef idx="2">
                <a:schemeClr val="dk1"/>
              </a:lnRef>
              <a:fillRef idx="1">
                <a:schemeClr val="lt1"/>
              </a:fillRef>
              <a:effectRef idx="0">
                <a:schemeClr val="dk1"/>
              </a:effectRef>
              <a:fontRef idx="minor">
                <a:schemeClr val="dk1"/>
              </a:fontRef>
            </p:style>
            <p:txBody>
              <a:bodyPr/>
              <a:lstStyle/>
              <a:p>
                <a:pPr>
                  <a:defRPr/>
                </a:pPr>
                <a:endParaRPr lang="zh-CN" altLang="en-US"/>
              </a:p>
            </p:txBody>
          </p:sp>
          <p:sp>
            <p:nvSpPr>
              <p:cNvPr id="31" name="Line 31"/>
              <p:cNvSpPr>
                <a:spLocks noChangeShapeType="1"/>
              </p:cNvSpPr>
              <p:nvPr/>
            </p:nvSpPr>
            <p:spPr bwMode="auto">
              <a:xfrm flipH="1">
                <a:off x="4633" y="3657"/>
                <a:ext cx="436" cy="0"/>
              </a:xfrm>
              <a:prstGeom prst="line">
                <a:avLst/>
              </a:prstGeom>
            </p:spPr>
            <p:style>
              <a:lnRef idx="2">
                <a:schemeClr val="dk1"/>
              </a:lnRef>
              <a:fillRef idx="1">
                <a:schemeClr val="lt1"/>
              </a:fillRef>
              <a:effectRef idx="0">
                <a:schemeClr val="dk1"/>
              </a:effectRef>
              <a:fontRef idx="minor">
                <a:schemeClr val="dk1"/>
              </a:fontRef>
            </p:style>
            <p:txBody>
              <a:bodyPr/>
              <a:lstStyle/>
              <a:p>
                <a:pPr>
                  <a:defRPr/>
                </a:pPr>
                <a:endParaRPr lang="zh-CN" altLang="en-US"/>
              </a:p>
            </p:txBody>
          </p:sp>
        </p:grpSp>
        <p:sp>
          <p:nvSpPr>
            <p:cNvPr id="23" name="AutoShape 32"/>
            <p:cNvSpPr>
              <a:spLocks noChangeArrowheads="1"/>
            </p:cNvSpPr>
            <p:nvPr/>
          </p:nvSpPr>
          <p:spPr bwMode="auto">
            <a:xfrm>
              <a:off x="7629" y="3750"/>
              <a:ext cx="1426" cy="525"/>
            </a:xfrm>
            <a:prstGeom prst="wedgeRectCallout">
              <a:avLst>
                <a:gd name="adj1" fmla="val -94458"/>
                <a:gd name="adj2" fmla="val -58569"/>
              </a:avLst>
            </a:prstGeom>
            <a:ln>
              <a:prstDash val="dash"/>
            </a:ln>
          </p:spPr>
          <p:style>
            <a:lnRef idx="2">
              <a:schemeClr val="dk1"/>
            </a:lnRef>
            <a:fillRef idx="1">
              <a:schemeClr val="lt1"/>
            </a:fillRef>
            <a:effectRef idx="0">
              <a:schemeClr val="dk1"/>
            </a:effectRef>
            <a:fontRef idx="minor">
              <a:schemeClr val="dk1"/>
            </a:fontRef>
          </p:style>
          <p:txBody>
            <a:bodyPr tIns="144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b="1" dirty="0">
                  <a:solidFill>
                    <a:srgbClr val="000000"/>
                  </a:solidFill>
                  <a:latin typeface="Calibri" panose="020F0502020204030204" pitchFamily="34" charset="0"/>
                </a:rPr>
                <a:t>学院的约束</a:t>
              </a:r>
              <a:endParaRPr lang="zh-CN" altLang="zh-CN" sz="1600" b="1" dirty="0">
                <a:solidFill>
                  <a:srgbClr val="000000"/>
                </a:solidFill>
              </a:endParaRPr>
            </a:p>
          </p:txBody>
        </p:sp>
        <p:sp>
          <p:nvSpPr>
            <p:cNvPr id="24" name="AutoShape 33"/>
            <p:cNvSpPr>
              <a:spLocks noChangeArrowheads="1"/>
            </p:cNvSpPr>
            <p:nvPr/>
          </p:nvSpPr>
          <p:spPr bwMode="auto">
            <a:xfrm>
              <a:off x="2863" y="3644"/>
              <a:ext cx="1426" cy="525"/>
            </a:xfrm>
            <a:prstGeom prst="wedgeRectCallout">
              <a:avLst>
                <a:gd name="adj1" fmla="val 91796"/>
                <a:gd name="adj2" fmla="val -55713"/>
              </a:avLst>
            </a:prstGeom>
            <a:ln>
              <a:prstDash val="dash"/>
            </a:ln>
          </p:spPr>
          <p:style>
            <a:lnRef idx="2">
              <a:schemeClr val="dk1"/>
            </a:lnRef>
            <a:fillRef idx="1">
              <a:schemeClr val="lt1"/>
            </a:fillRef>
            <a:effectRef idx="0">
              <a:schemeClr val="dk1"/>
            </a:effectRef>
            <a:fontRef idx="minor">
              <a:schemeClr val="dk1"/>
            </a:fontRef>
          </p:style>
          <p:txBody>
            <a:bodyPr tIns="144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b="1" dirty="0">
                  <a:solidFill>
                    <a:srgbClr val="000000"/>
                  </a:solidFill>
                  <a:latin typeface="Calibri" panose="020F0502020204030204" pitchFamily="34" charset="0"/>
                </a:rPr>
                <a:t>系的约束</a:t>
              </a:r>
              <a:endParaRPr lang="zh-CN" altLang="zh-CN" sz="1600" b="1" dirty="0">
                <a:solidFill>
                  <a:srgbClr val="000000"/>
                </a:solidFill>
              </a:endParaRPr>
            </a:p>
          </p:txBody>
        </p:sp>
      </p:grpSp>
      <p:sp>
        <p:nvSpPr>
          <p:cNvPr id="32" name="TextBox 34"/>
          <p:cNvSpPr txBox="1">
            <a:spLocks noChangeArrowheads="1"/>
          </p:cNvSpPr>
          <p:nvPr/>
        </p:nvSpPr>
        <p:spPr bwMode="auto">
          <a:xfrm>
            <a:off x="900293" y="2128839"/>
            <a:ext cx="33083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dirty="0"/>
              <a:t>(a)</a:t>
            </a:r>
            <a:r>
              <a:rPr lang="zh-CN" altLang="en-US" sz="1600" b="1" dirty="0"/>
              <a:t>“</a:t>
            </a:r>
            <a:r>
              <a:rPr lang="zh-CN" altLang="zh-CN" sz="1600" b="1" dirty="0"/>
              <a:t>学生</a:t>
            </a:r>
            <a:r>
              <a:rPr lang="zh-CN" altLang="en-US" sz="1600" b="1" dirty="0"/>
              <a:t>”与”</a:t>
            </a:r>
            <a:r>
              <a:rPr lang="zh-CN" altLang="zh-CN" sz="1600" b="1" dirty="0"/>
              <a:t>学生证</a:t>
            </a:r>
            <a:r>
              <a:rPr lang="zh-CN" altLang="en-US" sz="1600" b="1" dirty="0"/>
              <a:t>“</a:t>
            </a:r>
            <a:r>
              <a:rPr lang="zh-CN" altLang="zh-CN" sz="1600" b="1" dirty="0"/>
              <a:t>的联系</a:t>
            </a:r>
            <a:endParaRPr lang="zh-CN" altLang="en-US" sz="1600" b="1" dirty="0"/>
          </a:p>
        </p:txBody>
      </p:sp>
      <p:sp>
        <p:nvSpPr>
          <p:cNvPr id="33" name="TextBox 35"/>
          <p:cNvSpPr txBox="1">
            <a:spLocks noChangeArrowheads="1"/>
          </p:cNvSpPr>
          <p:nvPr/>
        </p:nvSpPr>
        <p:spPr bwMode="auto">
          <a:xfrm>
            <a:off x="5132568" y="2344739"/>
            <a:ext cx="311113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dirty="0"/>
              <a:t>(b)</a:t>
            </a:r>
            <a:r>
              <a:rPr lang="zh-CN" altLang="en-US" sz="1600" b="1" dirty="0"/>
              <a:t>“</a:t>
            </a:r>
            <a:r>
              <a:rPr lang="zh-CN" altLang="zh-CN" sz="1600" b="1" dirty="0"/>
              <a:t>学生</a:t>
            </a:r>
            <a:r>
              <a:rPr lang="zh-CN" altLang="en-US" sz="1600" b="1" dirty="0"/>
              <a:t>”与“课程”</a:t>
            </a:r>
            <a:r>
              <a:rPr lang="zh-CN" altLang="zh-CN" sz="1600" b="1" dirty="0"/>
              <a:t>的联系</a:t>
            </a:r>
            <a:endParaRPr lang="zh-CN" altLang="en-US" sz="1600" b="1" dirty="0"/>
          </a:p>
        </p:txBody>
      </p:sp>
      <p:sp>
        <p:nvSpPr>
          <p:cNvPr id="34" name="TextBox 36"/>
          <p:cNvSpPr txBox="1">
            <a:spLocks noChangeArrowheads="1"/>
          </p:cNvSpPr>
          <p:nvPr/>
        </p:nvSpPr>
        <p:spPr bwMode="auto">
          <a:xfrm>
            <a:off x="3124379" y="4085496"/>
            <a:ext cx="2752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dirty="0"/>
              <a:t>(c)</a:t>
            </a:r>
            <a:r>
              <a:rPr lang="zh-CN" altLang="en-US" sz="1600" b="1" dirty="0"/>
              <a:t>“学院”与“系”</a:t>
            </a:r>
            <a:r>
              <a:rPr lang="zh-CN" altLang="zh-CN" sz="1600" b="1" dirty="0"/>
              <a:t>的联系</a:t>
            </a:r>
            <a:endParaRPr lang="zh-CN" altLang="en-US" sz="1600" b="1" dirty="0"/>
          </a:p>
        </p:txBody>
      </p:sp>
      <p:sp>
        <p:nvSpPr>
          <p:cNvPr id="35" name="文本框 4"/>
          <p:cNvSpPr txBox="1">
            <a:spLocks noChangeArrowheads="1"/>
          </p:cNvSpPr>
          <p:nvPr/>
        </p:nvSpPr>
        <p:spPr bwMode="auto">
          <a:xfrm>
            <a:off x="3110341" y="4434861"/>
            <a:ext cx="2388795" cy="369332"/>
          </a:xfrm>
          <a:prstGeom prst="rect">
            <a:avLst/>
          </a:prstGeom>
          <a:noFill/>
          <a:ln w="9525">
            <a:noFill/>
            <a:miter lim="800000"/>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t>图</a:t>
            </a:r>
            <a:r>
              <a:rPr lang="en-US" altLang="zh-CN" b="1" dirty="0"/>
              <a:t>7.14  </a:t>
            </a:r>
            <a:r>
              <a:rPr lang="zh-CN" altLang="en-US" b="1" dirty="0">
                <a:latin typeface="宋体" panose="02010600030101010101" pitchFamily="2" charset="-122"/>
              </a:rPr>
              <a:t>基数约束示例</a:t>
            </a:r>
            <a:endParaRPr lang="zh-CN" altLang="en-US" b="1" dirty="0">
              <a:latin typeface="宋体" panose="02010600030101010101" pitchFamily="2" charset="-122"/>
            </a:endParaRPr>
          </a:p>
        </p:txBody>
      </p:sp>
      <p:sp>
        <p:nvSpPr>
          <p:cNvPr id="2" name="AutoShape 33"/>
          <p:cNvSpPr>
            <a:spLocks noChangeArrowheads="1"/>
          </p:cNvSpPr>
          <p:nvPr/>
        </p:nvSpPr>
        <p:spPr bwMode="auto">
          <a:xfrm>
            <a:off x="0" y="1540988"/>
            <a:ext cx="1605121" cy="459107"/>
          </a:xfrm>
          <a:prstGeom prst="wedgeRectCallout">
            <a:avLst>
              <a:gd name="adj1" fmla="val 73030"/>
              <a:gd name="adj2" fmla="val -72115"/>
            </a:avLst>
          </a:prstGeom>
          <a:ln>
            <a:prstDash val="dash"/>
          </a:ln>
        </p:spPr>
        <p:style>
          <a:lnRef idx="2">
            <a:schemeClr val="dk1"/>
          </a:lnRef>
          <a:fillRef idx="1">
            <a:schemeClr val="lt1"/>
          </a:fillRef>
          <a:effectRef idx="0">
            <a:schemeClr val="dk1"/>
          </a:effectRef>
          <a:fontRef idx="minor">
            <a:schemeClr val="dk1"/>
          </a:fontRef>
        </p:style>
        <p:txBody>
          <a:bodyPr tIns="144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b="1" dirty="0">
                <a:solidFill>
                  <a:srgbClr val="000000"/>
                </a:solidFill>
                <a:latin typeface="Calibri" panose="020F0502020204030204" pitchFamily="34" charset="0"/>
              </a:rPr>
              <a:t>学生证的约束</a:t>
            </a:r>
            <a:endParaRPr lang="zh-CN" altLang="zh-CN" sz="1600" b="1" dirty="0">
              <a:solidFill>
                <a:srgbClr val="000000"/>
              </a:solidFill>
            </a:endParaRPr>
          </a:p>
        </p:txBody>
      </p:sp>
      <p:sp>
        <p:nvSpPr>
          <p:cNvPr id="36" name="AutoShape 32"/>
          <p:cNvSpPr>
            <a:spLocks noChangeArrowheads="1"/>
          </p:cNvSpPr>
          <p:nvPr/>
        </p:nvSpPr>
        <p:spPr bwMode="auto">
          <a:xfrm>
            <a:off x="3397264" y="1571667"/>
            <a:ext cx="1246738" cy="454329"/>
          </a:xfrm>
          <a:prstGeom prst="wedgeRectCallout">
            <a:avLst>
              <a:gd name="adj1" fmla="val -94458"/>
              <a:gd name="adj2" fmla="val -58569"/>
            </a:avLst>
          </a:prstGeom>
          <a:ln>
            <a:prstDash val="dash"/>
          </a:ln>
        </p:spPr>
        <p:style>
          <a:lnRef idx="2">
            <a:schemeClr val="dk1"/>
          </a:lnRef>
          <a:fillRef idx="1">
            <a:schemeClr val="lt1"/>
          </a:fillRef>
          <a:effectRef idx="0">
            <a:schemeClr val="dk1"/>
          </a:effectRef>
          <a:fontRef idx="minor">
            <a:schemeClr val="dk1"/>
          </a:fontRef>
        </p:style>
        <p:txBody>
          <a:bodyPr tIns="144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b="1" dirty="0">
                <a:solidFill>
                  <a:srgbClr val="000000"/>
                </a:solidFill>
                <a:latin typeface="Calibri" panose="020F0502020204030204" pitchFamily="34" charset="0"/>
              </a:rPr>
              <a:t>学生的约束</a:t>
            </a:r>
            <a:endParaRPr lang="zh-CN" altLang="zh-CN" sz="1600" b="1" dirty="0">
              <a:solidFill>
                <a:srgbClr val="000000"/>
              </a:solidFill>
            </a:endParaRPr>
          </a:p>
        </p:txBody>
      </p:sp>
      <p:sp>
        <p:nvSpPr>
          <p:cNvPr id="37" name="AutoShape 32"/>
          <p:cNvSpPr>
            <a:spLocks noChangeArrowheads="1"/>
          </p:cNvSpPr>
          <p:nvPr/>
        </p:nvSpPr>
        <p:spPr bwMode="auto">
          <a:xfrm>
            <a:off x="7890549" y="1719919"/>
            <a:ext cx="1246738" cy="454329"/>
          </a:xfrm>
          <a:prstGeom prst="wedgeRectCallout">
            <a:avLst>
              <a:gd name="adj1" fmla="val -82378"/>
              <a:gd name="adj2" fmla="val -79879"/>
            </a:avLst>
          </a:prstGeom>
          <a:ln>
            <a:prstDash val="dash"/>
          </a:ln>
        </p:spPr>
        <p:style>
          <a:lnRef idx="2">
            <a:schemeClr val="dk1"/>
          </a:lnRef>
          <a:fillRef idx="1">
            <a:schemeClr val="lt1"/>
          </a:fillRef>
          <a:effectRef idx="0">
            <a:schemeClr val="dk1"/>
          </a:effectRef>
          <a:fontRef idx="minor">
            <a:schemeClr val="dk1"/>
          </a:fontRef>
        </p:style>
        <p:txBody>
          <a:bodyPr tIns="144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b="1" dirty="0">
                <a:solidFill>
                  <a:srgbClr val="000000"/>
                </a:solidFill>
                <a:latin typeface="Calibri" panose="020F0502020204030204" pitchFamily="34" charset="0"/>
              </a:rPr>
              <a:t>学生的约束</a:t>
            </a:r>
            <a:endParaRPr lang="zh-CN" altLang="zh-CN" sz="1600" b="1" dirty="0">
              <a:solidFill>
                <a:srgbClr val="000000"/>
              </a:solidFill>
            </a:endParaRPr>
          </a:p>
        </p:txBody>
      </p:sp>
      <p:sp>
        <p:nvSpPr>
          <p:cNvPr id="38" name="AutoShape 33"/>
          <p:cNvSpPr>
            <a:spLocks noChangeArrowheads="1"/>
          </p:cNvSpPr>
          <p:nvPr/>
        </p:nvSpPr>
        <p:spPr bwMode="auto">
          <a:xfrm>
            <a:off x="4842502" y="1631446"/>
            <a:ext cx="1246737" cy="461246"/>
          </a:xfrm>
          <a:prstGeom prst="wedgeRectCallout">
            <a:avLst>
              <a:gd name="adj1" fmla="val 42293"/>
              <a:gd name="adj2" fmla="val -77084"/>
            </a:avLst>
          </a:prstGeom>
          <a:ln>
            <a:prstDash val="dash"/>
          </a:ln>
        </p:spPr>
        <p:style>
          <a:lnRef idx="2">
            <a:schemeClr val="dk1"/>
          </a:lnRef>
          <a:fillRef idx="1">
            <a:schemeClr val="lt1"/>
          </a:fillRef>
          <a:effectRef idx="0">
            <a:schemeClr val="dk1"/>
          </a:effectRef>
          <a:fontRef idx="minor">
            <a:schemeClr val="dk1"/>
          </a:fontRef>
        </p:style>
        <p:txBody>
          <a:bodyPr tIns="144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b="1" dirty="0">
                <a:solidFill>
                  <a:srgbClr val="000000"/>
                </a:solidFill>
                <a:latin typeface="Calibri" panose="020F0502020204030204" pitchFamily="34" charset="0"/>
              </a:rPr>
              <a:t>课程的约束</a:t>
            </a:r>
            <a:endParaRPr lang="zh-CN" altLang="zh-CN" sz="1600" b="1" dirty="0">
              <a:solidFill>
                <a:srgbClr val="000000"/>
              </a:solidFill>
            </a:endParaRP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标题 1"/>
          <p:cNvSpPr>
            <a:spLocks noGrp="1" noChangeArrowheads="1"/>
          </p:cNvSpPr>
          <p:nvPr>
            <p:ph type="title" idx="4294967295"/>
          </p:nvPr>
        </p:nvSpPr>
        <p:spPr/>
        <p:txBody>
          <a:bodyPr/>
          <a:lstStyle/>
          <a:p>
            <a:r>
              <a:rPr lang="en-US" altLang="zh-CN" sz="3600" dirty="0">
                <a:solidFill>
                  <a:schemeClr val="accent6"/>
                </a:solidFill>
              </a:rPr>
              <a:t>7.3.3</a:t>
            </a:r>
            <a:r>
              <a:rPr lang="zh-CN" altLang="en-US" sz="3600" dirty="0">
                <a:solidFill>
                  <a:schemeClr val="accent6"/>
                </a:solidFill>
              </a:rPr>
              <a:t> 扩展的</a:t>
            </a:r>
            <a:r>
              <a:rPr lang="en-US" altLang="zh-CN" sz="3600" dirty="0">
                <a:solidFill>
                  <a:schemeClr val="accent6"/>
                </a:solidFill>
              </a:rPr>
              <a:t>ER</a:t>
            </a:r>
            <a:r>
              <a:rPr lang="zh-CN" altLang="en-US" sz="3600" dirty="0">
                <a:solidFill>
                  <a:schemeClr val="accent6"/>
                </a:solidFill>
              </a:rPr>
              <a:t>模型（续）</a:t>
            </a:r>
            <a:endParaRPr lang="zh-CN" altLang="en-US" sz="3600" dirty="0">
              <a:solidFill>
                <a:schemeClr val="accent6"/>
              </a:solidFill>
            </a:endParaRPr>
          </a:p>
        </p:txBody>
      </p:sp>
      <p:sp>
        <p:nvSpPr>
          <p:cNvPr id="2" name="内容占位符 2"/>
          <p:cNvSpPr txBox="1"/>
          <p:nvPr/>
        </p:nvSpPr>
        <p:spPr bwMode="auto">
          <a:xfrm>
            <a:off x="457200" y="794439"/>
            <a:ext cx="8229600" cy="509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9pPr>
          </a:lstStyle>
          <a:p>
            <a:pPr eaLnBrk="1" hangingPunct="1">
              <a:lnSpc>
                <a:spcPct val="120000"/>
              </a:lnSpc>
              <a:buFont typeface="Wingdings" panose="05000000000000000000" pitchFamily="2" charset="2"/>
              <a:buNone/>
            </a:pPr>
            <a:r>
              <a:rPr lang="en-US" altLang="zh-CN" kern="0" dirty="0"/>
              <a:t>3. Part-of</a:t>
            </a:r>
            <a:r>
              <a:rPr lang="zh-CN" altLang="en-US" kern="0" dirty="0"/>
              <a:t>联系</a:t>
            </a:r>
            <a:endParaRPr lang="en-US" altLang="zh-CN" kern="0" dirty="0"/>
          </a:p>
          <a:p>
            <a:pPr lvl="1">
              <a:lnSpc>
                <a:spcPct val="120000"/>
              </a:lnSpc>
            </a:pPr>
            <a:r>
              <a:rPr lang="zh-CN" altLang="en-US" kern="0" dirty="0">
                <a:latin typeface="宋体" panose="02010600030101010101" pitchFamily="2" charset="-122"/>
              </a:rPr>
              <a:t>表明某个实体型是另外一个实体型的一部分。</a:t>
            </a:r>
            <a:endParaRPr lang="en-US" altLang="zh-CN" kern="0" dirty="0">
              <a:latin typeface="宋体" panose="02010600030101010101" pitchFamily="2" charset="-122"/>
            </a:endParaRPr>
          </a:p>
          <a:p>
            <a:pPr lvl="1">
              <a:lnSpc>
                <a:spcPct val="120000"/>
              </a:lnSpc>
            </a:pPr>
            <a:r>
              <a:rPr lang="en-US" altLang="zh-CN" kern="0" dirty="0"/>
              <a:t>Part-of</a:t>
            </a:r>
            <a:r>
              <a:rPr lang="zh-CN" altLang="en-US" kern="0" dirty="0">
                <a:latin typeface="宋体" panose="02010600030101010101" pitchFamily="2" charset="-122"/>
              </a:rPr>
              <a:t>联系可以分为两种情况</a:t>
            </a:r>
            <a:endParaRPr lang="en-US" altLang="zh-CN" kern="0" dirty="0">
              <a:latin typeface="宋体" panose="02010600030101010101" pitchFamily="2" charset="-122"/>
            </a:endParaRPr>
          </a:p>
          <a:p>
            <a:pPr lvl="2">
              <a:lnSpc>
                <a:spcPct val="120000"/>
              </a:lnSpc>
              <a:buSzPct val="87000"/>
              <a:buFont typeface="Wingdings" panose="05000000000000000000" pitchFamily="2" charset="2"/>
              <a:buChar char="l"/>
            </a:pPr>
            <a:r>
              <a:rPr lang="zh-CN" altLang="en-US" sz="2400" kern="0" dirty="0"/>
              <a:t>一种是整体实体如果被破坏，部分实体仍然可以独立存在，称为</a:t>
            </a:r>
            <a:r>
              <a:rPr lang="zh-CN" altLang="en-US" sz="2400" kern="0" dirty="0">
                <a:solidFill>
                  <a:srgbClr val="0000FF"/>
                </a:solidFill>
              </a:rPr>
              <a:t>非独占的</a:t>
            </a:r>
            <a:r>
              <a:rPr lang="en-US" altLang="zh-CN" sz="2400" kern="0" dirty="0">
                <a:solidFill>
                  <a:srgbClr val="0000FF"/>
                </a:solidFill>
              </a:rPr>
              <a:t>Part-of</a:t>
            </a:r>
            <a:r>
              <a:rPr lang="zh-CN" altLang="en-US" sz="2400" kern="0" dirty="0">
                <a:solidFill>
                  <a:srgbClr val="0000FF"/>
                </a:solidFill>
              </a:rPr>
              <a:t>联系</a:t>
            </a:r>
            <a:endParaRPr lang="en-US" altLang="zh-CN" sz="2400" kern="0" dirty="0">
              <a:solidFill>
                <a:srgbClr val="0000FF"/>
              </a:solidFill>
            </a:endParaRPr>
          </a:p>
          <a:p>
            <a:pPr lvl="2">
              <a:lnSpc>
                <a:spcPct val="120000"/>
              </a:lnSpc>
              <a:buSzPct val="87000"/>
              <a:buFont typeface="Wingdings" panose="05000000000000000000" pitchFamily="2" charset="2"/>
              <a:buChar char="l"/>
            </a:pPr>
            <a:r>
              <a:rPr lang="zh-CN" altLang="en-US" sz="2400" kern="0" dirty="0"/>
              <a:t>另一种是整体实体如果被破坏，部分实体不能存在，称为</a:t>
            </a:r>
            <a:r>
              <a:rPr lang="zh-CN" altLang="en-US" sz="2400" kern="0" dirty="0">
                <a:solidFill>
                  <a:srgbClr val="0000FF"/>
                </a:solidFill>
              </a:rPr>
              <a:t>独占的</a:t>
            </a:r>
            <a:r>
              <a:rPr lang="en-US" altLang="zh-CN" sz="2400" kern="0" dirty="0">
                <a:solidFill>
                  <a:srgbClr val="0000FF"/>
                </a:solidFill>
              </a:rPr>
              <a:t>Part-of</a:t>
            </a:r>
            <a:r>
              <a:rPr lang="zh-CN" altLang="en-US" sz="2400" kern="0" dirty="0">
                <a:solidFill>
                  <a:srgbClr val="0000FF"/>
                </a:solidFill>
              </a:rPr>
              <a:t>联系，简称独占联系</a:t>
            </a:r>
            <a:r>
              <a:rPr lang="zh-CN" altLang="en-US" sz="2400" kern="0" dirty="0"/>
              <a:t>。</a:t>
            </a:r>
            <a:endParaRPr lang="en-US" altLang="zh-CN" sz="2400" kern="0" dirty="0"/>
          </a:p>
          <a:p>
            <a:pPr lvl="2">
              <a:lnSpc>
                <a:spcPct val="120000"/>
              </a:lnSpc>
              <a:buSzPct val="87000"/>
              <a:buFont typeface="Wingdings" panose="05000000000000000000" pitchFamily="2" charset="2"/>
              <a:buChar char="l"/>
            </a:pPr>
            <a:endParaRPr lang="en-US" altLang="zh-CN" sz="2400" kern="0" dirty="0">
              <a:solidFill>
                <a:srgbClr val="0000FF"/>
              </a:solidFill>
            </a:endParaRPr>
          </a:p>
          <a:p>
            <a:pPr lvl="2">
              <a:lnSpc>
                <a:spcPct val="120000"/>
              </a:lnSpc>
              <a:buSzPct val="87000"/>
              <a:buFont typeface="Wingdings" panose="05000000000000000000" pitchFamily="2" charset="2"/>
              <a:buChar char="l"/>
            </a:pPr>
            <a:endParaRPr lang="en-US" altLang="zh-CN" sz="2400" kern="0" dirty="0">
              <a:solidFill>
                <a:srgbClr val="0000FF"/>
              </a:solidFill>
            </a:endParaRP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标题 1"/>
          <p:cNvSpPr>
            <a:spLocks noGrp="1" noChangeArrowheads="1"/>
          </p:cNvSpPr>
          <p:nvPr>
            <p:ph type="title" idx="4294967295"/>
          </p:nvPr>
        </p:nvSpPr>
        <p:spPr/>
        <p:txBody>
          <a:bodyPr/>
          <a:lstStyle/>
          <a:p>
            <a:r>
              <a:rPr lang="en-US" altLang="zh-CN" sz="3600" dirty="0">
                <a:solidFill>
                  <a:schemeClr val="accent6"/>
                </a:solidFill>
              </a:rPr>
              <a:t>7.3.3</a:t>
            </a:r>
            <a:r>
              <a:rPr lang="zh-CN" altLang="en-US" sz="3600" dirty="0">
                <a:solidFill>
                  <a:schemeClr val="accent6"/>
                </a:solidFill>
              </a:rPr>
              <a:t> 扩展的</a:t>
            </a:r>
            <a:r>
              <a:rPr lang="en-US" altLang="zh-CN" sz="3600" dirty="0">
                <a:solidFill>
                  <a:schemeClr val="accent6"/>
                </a:solidFill>
              </a:rPr>
              <a:t>ER</a:t>
            </a:r>
            <a:r>
              <a:rPr lang="zh-CN" altLang="en-US" sz="3600" dirty="0">
                <a:solidFill>
                  <a:schemeClr val="accent6"/>
                </a:solidFill>
              </a:rPr>
              <a:t>模型（续）</a:t>
            </a:r>
            <a:endParaRPr lang="zh-CN" altLang="en-US" sz="3600" dirty="0">
              <a:solidFill>
                <a:schemeClr val="accent6"/>
              </a:solidFill>
            </a:endParaRPr>
          </a:p>
        </p:txBody>
      </p:sp>
      <p:sp>
        <p:nvSpPr>
          <p:cNvPr id="3" name="内容占位符 2"/>
          <p:cNvSpPr txBox="1"/>
          <p:nvPr/>
        </p:nvSpPr>
        <p:spPr bwMode="auto">
          <a:xfrm>
            <a:off x="1724024" y="4124027"/>
            <a:ext cx="5780088"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9pPr>
          </a:lstStyle>
          <a:p>
            <a:pPr eaLnBrk="1" hangingPunct="1">
              <a:buFont typeface="Wingdings" panose="05000000000000000000" pitchFamily="2" charset="2"/>
              <a:buNone/>
            </a:pPr>
            <a:r>
              <a:rPr lang="zh-CN" altLang="en-US" sz="1800" kern="0" dirty="0"/>
              <a:t>图</a:t>
            </a:r>
            <a:r>
              <a:rPr lang="en-US" altLang="zh-CN" sz="1800" kern="0" dirty="0"/>
              <a:t>7.15  </a:t>
            </a:r>
            <a:r>
              <a:rPr lang="zh-CN" altLang="en-US" sz="1800" kern="0" dirty="0"/>
              <a:t>用非强制参与联系表示非独占</a:t>
            </a:r>
            <a:r>
              <a:rPr lang="en-US" altLang="zh-CN" sz="1800" kern="0" dirty="0"/>
              <a:t>Part-of</a:t>
            </a:r>
            <a:r>
              <a:rPr lang="zh-CN" altLang="en-US" sz="1800" kern="0" dirty="0"/>
              <a:t>联系</a:t>
            </a:r>
            <a:endParaRPr lang="zh-CN" altLang="en-US" sz="1800" kern="0" dirty="0"/>
          </a:p>
        </p:txBody>
      </p:sp>
      <p:grpSp>
        <p:nvGrpSpPr>
          <p:cNvPr id="4" name="Group 5"/>
          <p:cNvGrpSpPr/>
          <p:nvPr/>
        </p:nvGrpSpPr>
        <p:grpSpPr bwMode="auto">
          <a:xfrm>
            <a:off x="1328737" y="1131590"/>
            <a:ext cx="6486525" cy="2592387"/>
            <a:chOff x="2565" y="4881"/>
            <a:chExt cx="6246" cy="2319"/>
          </a:xfrm>
        </p:grpSpPr>
        <p:sp>
          <p:nvSpPr>
            <p:cNvPr id="5" name="Rectangle 6"/>
            <p:cNvSpPr>
              <a:spLocks noChangeArrowheads="1"/>
            </p:cNvSpPr>
            <p:nvPr/>
          </p:nvSpPr>
          <p:spPr bwMode="auto">
            <a:xfrm>
              <a:off x="2565" y="5790"/>
              <a:ext cx="1206" cy="537"/>
            </a:xfrm>
            <a:prstGeom prst="rect">
              <a:avLst/>
            </a:prstGeom>
          </p:spPr>
          <p:style>
            <a:lnRef idx="2">
              <a:schemeClr val="dk1"/>
            </a:lnRef>
            <a:fillRef idx="1">
              <a:schemeClr val="lt1"/>
            </a:fillRef>
            <a:effectRef idx="0">
              <a:schemeClr val="dk1"/>
            </a:effectRef>
            <a:fontRef idx="minor">
              <a:schemeClr val="dk1"/>
            </a:fontRef>
          </p:style>
          <p:txBody>
            <a:bodyPr tIns="180000" rIns="108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solidFill>
                    <a:srgbClr val="000000"/>
                  </a:solidFill>
                  <a:latin typeface="Calibri" panose="020F0502020204030204" pitchFamily="34" charset="0"/>
                </a:rPr>
                <a:t>汽车</a:t>
              </a:r>
              <a:endParaRPr lang="zh-CN" altLang="zh-CN" b="1">
                <a:solidFill>
                  <a:srgbClr val="000000"/>
                </a:solidFill>
              </a:endParaRPr>
            </a:p>
          </p:txBody>
        </p:sp>
        <p:sp>
          <p:nvSpPr>
            <p:cNvPr id="6" name="Rectangle 7"/>
            <p:cNvSpPr>
              <a:spLocks noChangeArrowheads="1"/>
            </p:cNvSpPr>
            <p:nvPr/>
          </p:nvSpPr>
          <p:spPr bwMode="auto">
            <a:xfrm>
              <a:off x="5735" y="5790"/>
              <a:ext cx="1206" cy="537"/>
            </a:xfrm>
            <a:prstGeom prst="rect">
              <a:avLst/>
            </a:prstGeom>
          </p:spPr>
          <p:style>
            <a:lnRef idx="2">
              <a:schemeClr val="dk1"/>
            </a:lnRef>
            <a:fillRef idx="1">
              <a:schemeClr val="lt1"/>
            </a:fillRef>
            <a:effectRef idx="0">
              <a:schemeClr val="dk1"/>
            </a:effectRef>
            <a:fontRef idx="minor">
              <a:schemeClr val="dk1"/>
            </a:fontRef>
          </p:style>
          <p:txBody>
            <a:bodyPr tIns="180000" rIns="108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solidFill>
                    <a:srgbClr val="000000"/>
                  </a:solidFill>
                  <a:latin typeface="Calibri" panose="020F0502020204030204" pitchFamily="34" charset="0"/>
                </a:rPr>
                <a:t>轮子</a:t>
              </a:r>
              <a:endParaRPr lang="zh-CN" altLang="zh-CN" b="1">
                <a:solidFill>
                  <a:srgbClr val="000000"/>
                </a:solidFill>
              </a:endParaRPr>
            </a:p>
          </p:txBody>
        </p:sp>
        <p:sp>
          <p:nvSpPr>
            <p:cNvPr id="7" name="Rectangle 8"/>
            <p:cNvSpPr>
              <a:spLocks noChangeArrowheads="1"/>
            </p:cNvSpPr>
            <p:nvPr/>
          </p:nvSpPr>
          <p:spPr bwMode="auto">
            <a:xfrm>
              <a:off x="5291" y="5598"/>
              <a:ext cx="708" cy="375"/>
            </a:xfrm>
            <a:prstGeom prst="rect">
              <a:avLst/>
            </a:prstGeom>
            <a:noFill/>
            <a:ln>
              <a:noFill/>
            </a:ln>
          </p:spPr>
          <p:style>
            <a:lnRef idx="2">
              <a:schemeClr val="dk1"/>
            </a:lnRef>
            <a:fillRef idx="1">
              <a:schemeClr val="lt1"/>
            </a:fillRef>
            <a:effectRef idx="0">
              <a:schemeClr val="dk1"/>
            </a:effectRef>
            <a:fontRef idx="minor">
              <a:schemeClr val="dk1"/>
            </a:fontRef>
          </p:style>
          <p:txBody>
            <a:bodyPr rIns="108000"/>
            <a:lstStyle/>
            <a:p>
              <a:pPr algn="just">
                <a:defRPr/>
              </a:pPr>
              <a:r>
                <a:rPr lang="en-US" altLang="zh-CN" b="1">
                  <a:latin typeface="Calibri" panose="020F0502020204030204" pitchFamily="34" charset="0"/>
                </a:rPr>
                <a:t>4..4</a:t>
              </a:r>
              <a:endParaRPr lang="zh-CN" altLang="zh-CN" b="1"/>
            </a:p>
          </p:txBody>
        </p:sp>
        <p:sp>
          <p:nvSpPr>
            <p:cNvPr id="8" name="AutoShape 9"/>
            <p:cNvSpPr>
              <a:spLocks noChangeArrowheads="1"/>
            </p:cNvSpPr>
            <p:nvPr/>
          </p:nvSpPr>
          <p:spPr bwMode="auto">
            <a:xfrm>
              <a:off x="4039" y="5752"/>
              <a:ext cx="1440" cy="615"/>
            </a:xfrm>
            <a:prstGeom prst="flowChartDecision">
              <a:avLst/>
            </a:prstGeom>
          </p:spPr>
          <p:style>
            <a:lnRef idx="2">
              <a:schemeClr val="dk1"/>
            </a:lnRef>
            <a:fillRef idx="1">
              <a:schemeClr val="lt1"/>
            </a:fillRef>
            <a:effectRef idx="0">
              <a:schemeClr val="dk1"/>
            </a:effectRef>
            <a:fontRef idx="minor">
              <a:schemeClr val="dk1"/>
            </a:fontRef>
          </p:style>
          <p:txBody>
            <a:bodyPr rIns="108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solidFill>
                    <a:srgbClr val="000000"/>
                  </a:solidFill>
                  <a:latin typeface="Calibri" panose="020F0502020204030204" pitchFamily="34" charset="0"/>
                </a:rPr>
                <a:t>拥有</a:t>
              </a:r>
              <a:endParaRPr lang="zh-CN" altLang="zh-CN" b="1">
                <a:solidFill>
                  <a:srgbClr val="000000"/>
                </a:solidFill>
              </a:endParaRPr>
            </a:p>
          </p:txBody>
        </p:sp>
        <p:sp>
          <p:nvSpPr>
            <p:cNvPr id="9" name="Rectangle 10"/>
            <p:cNvSpPr>
              <a:spLocks noChangeArrowheads="1"/>
            </p:cNvSpPr>
            <p:nvPr/>
          </p:nvSpPr>
          <p:spPr bwMode="auto">
            <a:xfrm>
              <a:off x="3718" y="5590"/>
              <a:ext cx="674" cy="375"/>
            </a:xfrm>
            <a:prstGeom prst="rect">
              <a:avLst/>
            </a:prstGeom>
            <a:noFill/>
            <a:ln>
              <a:noFill/>
            </a:ln>
          </p:spPr>
          <p:style>
            <a:lnRef idx="2">
              <a:schemeClr val="dk1"/>
            </a:lnRef>
            <a:fillRef idx="1">
              <a:schemeClr val="lt1"/>
            </a:fillRef>
            <a:effectRef idx="0">
              <a:schemeClr val="dk1"/>
            </a:effectRef>
            <a:fontRef idx="minor">
              <a:schemeClr val="dk1"/>
            </a:fontRef>
          </p:style>
          <p:txBody>
            <a:bodyPr rIns="108000"/>
            <a:lstStyle/>
            <a:p>
              <a:pPr algn="just">
                <a:defRPr/>
              </a:pPr>
              <a:r>
                <a:rPr lang="en-US" altLang="zh-CN" b="1" dirty="0">
                  <a:latin typeface="Calibri" panose="020F0502020204030204" pitchFamily="34" charset="0"/>
                </a:rPr>
                <a:t>0..1</a:t>
              </a:r>
              <a:endParaRPr lang="zh-CN" altLang="zh-CN" b="1" dirty="0"/>
            </a:p>
          </p:txBody>
        </p:sp>
        <p:sp>
          <p:nvSpPr>
            <p:cNvPr id="10" name="Line 11"/>
            <p:cNvSpPr>
              <a:spLocks noChangeShapeType="1"/>
            </p:cNvSpPr>
            <p:nvPr/>
          </p:nvSpPr>
          <p:spPr bwMode="auto">
            <a:xfrm>
              <a:off x="5489" y="6057"/>
              <a:ext cx="240" cy="0"/>
            </a:xfrm>
            <a:prstGeom prst="line">
              <a:avLst/>
            </a:prstGeom>
          </p:spPr>
          <p:style>
            <a:lnRef idx="2">
              <a:schemeClr val="dk1"/>
            </a:lnRef>
            <a:fillRef idx="1">
              <a:schemeClr val="lt1"/>
            </a:fillRef>
            <a:effectRef idx="0">
              <a:schemeClr val="dk1"/>
            </a:effectRef>
            <a:fontRef idx="minor">
              <a:schemeClr val="dk1"/>
            </a:fontRef>
          </p:style>
          <p:txBody>
            <a:bodyPr rIns="108000"/>
            <a:lstStyle/>
            <a:p>
              <a:pPr>
                <a:defRPr/>
              </a:pPr>
              <a:endParaRPr lang="zh-CN" altLang="en-US"/>
            </a:p>
          </p:txBody>
        </p:sp>
        <p:sp>
          <p:nvSpPr>
            <p:cNvPr id="11" name="Line 12"/>
            <p:cNvSpPr>
              <a:spLocks noChangeShapeType="1"/>
            </p:cNvSpPr>
            <p:nvPr/>
          </p:nvSpPr>
          <p:spPr bwMode="auto">
            <a:xfrm>
              <a:off x="3791" y="6070"/>
              <a:ext cx="240" cy="0"/>
            </a:xfrm>
            <a:prstGeom prst="line">
              <a:avLst/>
            </a:prstGeom>
          </p:spPr>
          <p:style>
            <a:lnRef idx="2">
              <a:schemeClr val="dk1"/>
            </a:lnRef>
            <a:fillRef idx="1">
              <a:schemeClr val="lt1"/>
            </a:fillRef>
            <a:effectRef idx="0">
              <a:schemeClr val="dk1"/>
            </a:effectRef>
            <a:fontRef idx="minor">
              <a:schemeClr val="dk1"/>
            </a:fontRef>
          </p:style>
          <p:txBody>
            <a:bodyPr rIns="108000"/>
            <a:lstStyle/>
            <a:p>
              <a:pPr>
                <a:defRPr/>
              </a:pPr>
              <a:endParaRPr lang="zh-CN" altLang="en-US"/>
            </a:p>
          </p:txBody>
        </p:sp>
        <p:sp>
          <p:nvSpPr>
            <p:cNvPr id="12" name="Oval 13"/>
            <p:cNvSpPr>
              <a:spLocks noChangeArrowheads="1"/>
            </p:cNvSpPr>
            <p:nvPr/>
          </p:nvSpPr>
          <p:spPr bwMode="auto">
            <a:xfrm>
              <a:off x="2654" y="6631"/>
              <a:ext cx="1052" cy="569"/>
            </a:xfrm>
            <a:prstGeom prst="ellipse">
              <a:avLst/>
            </a:prstGeom>
          </p:spPr>
          <p:style>
            <a:lnRef idx="2">
              <a:schemeClr val="dk1"/>
            </a:lnRef>
            <a:fillRef idx="1">
              <a:schemeClr val="lt1"/>
            </a:fillRef>
            <a:effectRef idx="0">
              <a:schemeClr val="dk1"/>
            </a:effectRef>
            <a:fontRef idx="minor">
              <a:schemeClr val="dk1"/>
            </a:fontRef>
          </p:style>
          <p:txBody>
            <a:bodyPr lIns="144000" tIns="108000" rIns="108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b="1">
                  <a:solidFill>
                    <a:srgbClr val="000000"/>
                  </a:solidFill>
                  <a:latin typeface="Calibri" panose="020F0502020204030204" pitchFamily="34" charset="0"/>
                </a:rPr>
                <a:t>编号</a:t>
              </a:r>
              <a:endParaRPr lang="zh-CN" altLang="zh-CN" b="1">
                <a:solidFill>
                  <a:srgbClr val="000000"/>
                </a:solidFill>
              </a:endParaRPr>
            </a:p>
          </p:txBody>
        </p:sp>
        <p:sp>
          <p:nvSpPr>
            <p:cNvPr id="13" name="Line 14"/>
            <p:cNvSpPr>
              <a:spLocks noChangeShapeType="1"/>
            </p:cNvSpPr>
            <p:nvPr/>
          </p:nvSpPr>
          <p:spPr bwMode="auto">
            <a:xfrm>
              <a:off x="3166" y="6315"/>
              <a:ext cx="0" cy="300"/>
            </a:xfrm>
            <a:prstGeom prst="line">
              <a:avLst/>
            </a:prstGeom>
          </p:spPr>
          <p:style>
            <a:lnRef idx="2">
              <a:schemeClr val="dk1"/>
            </a:lnRef>
            <a:fillRef idx="1">
              <a:schemeClr val="lt1"/>
            </a:fillRef>
            <a:effectRef idx="0">
              <a:schemeClr val="dk1"/>
            </a:effectRef>
            <a:fontRef idx="minor">
              <a:schemeClr val="dk1"/>
            </a:fontRef>
          </p:style>
          <p:txBody>
            <a:bodyPr rIns="108000"/>
            <a:lstStyle/>
            <a:p>
              <a:pPr>
                <a:defRPr/>
              </a:pPr>
              <a:endParaRPr lang="zh-CN" altLang="en-US"/>
            </a:p>
          </p:txBody>
        </p:sp>
        <p:sp>
          <p:nvSpPr>
            <p:cNvPr id="14" name="Oval 15"/>
            <p:cNvSpPr>
              <a:spLocks noChangeArrowheads="1"/>
            </p:cNvSpPr>
            <p:nvPr/>
          </p:nvSpPr>
          <p:spPr bwMode="auto">
            <a:xfrm>
              <a:off x="5809" y="6631"/>
              <a:ext cx="1052" cy="569"/>
            </a:xfrm>
            <a:prstGeom prst="ellipse">
              <a:avLst/>
            </a:prstGeom>
          </p:spPr>
          <p:style>
            <a:lnRef idx="2">
              <a:schemeClr val="dk1"/>
            </a:lnRef>
            <a:fillRef idx="1">
              <a:schemeClr val="lt1"/>
            </a:fillRef>
            <a:effectRef idx="0">
              <a:schemeClr val="dk1"/>
            </a:effectRef>
            <a:fontRef idx="minor">
              <a:schemeClr val="dk1"/>
            </a:fontRef>
          </p:style>
          <p:txBody>
            <a:bodyPr lIns="144000" tIns="108000" rIns="108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b="1">
                  <a:solidFill>
                    <a:srgbClr val="000000"/>
                  </a:solidFill>
                  <a:latin typeface="Calibri" panose="020F0502020204030204" pitchFamily="34" charset="0"/>
                </a:rPr>
                <a:t>编号</a:t>
              </a:r>
              <a:endParaRPr lang="zh-CN" altLang="zh-CN" b="1">
                <a:solidFill>
                  <a:srgbClr val="000000"/>
                </a:solidFill>
              </a:endParaRPr>
            </a:p>
          </p:txBody>
        </p:sp>
        <p:sp>
          <p:nvSpPr>
            <p:cNvPr id="15" name="Line 16"/>
            <p:cNvSpPr>
              <a:spLocks noChangeShapeType="1"/>
            </p:cNvSpPr>
            <p:nvPr/>
          </p:nvSpPr>
          <p:spPr bwMode="auto">
            <a:xfrm>
              <a:off x="6315" y="6315"/>
              <a:ext cx="0" cy="300"/>
            </a:xfrm>
            <a:prstGeom prst="line">
              <a:avLst/>
            </a:prstGeom>
          </p:spPr>
          <p:style>
            <a:lnRef idx="2">
              <a:schemeClr val="dk1"/>
            </a:lnRef>
            <a:fillRef idx="1">
              <a:schemeClr val="lt1"/>
            </a:fillRef>
            <a:effectRef idx="0">
              <a:schemeClr val="dk1"/>
            </a:effectRef>
            <a:fontRef idx="minor">
              <a:schemeClr val="dk1"/>
            </a:fontRef>
          </p:style>
          <p:txBody>
            <a:bodyPr rIns="108000"/>
            <a:lstStyle/>
            <a:p>
              <a:pPr>
                <a:defRPr/>
              </a:pPr>
              <a:endParaRPr lang="zh-CN" altLang="en-US"/>
            </a:p>
          </p:txBody>
        </p:sp>
        <p:sp>
          <p:nvSpPr>
            <p:cNvPr id="16" name="Oval 17"/>
            <p:cNvSpPr>
              <a:spLocks noChangeArrowheads="1"/>
            </p:cNvSpPr>
            <p:nvPr/>
          </p:nvSpPr>
          <p:spPr bwMode="auto">
            <a:xfrm>
              <a:off x="5809" y="4881"/>
              <a:ext cx="1052" cy="569"/>
            </a:xfrm>
            <a:prstGeom prst="ellipse">
              <a:avLst/>
            </a:prstGeom>
          </p:spPr>
          <p:style>
            <a:lnRef idx="2">
              <a:schemeClr val="dk1"/>
            </a:lnRef>
            <a:fillRef idx="1">
              <a:schemeClr val="lt1"/>
            </a:fillRef>
            <a:effectRef idx="0">
              <a:schemeClr val="dk1"/>
            </a:effectRef>
            <a:fontRef idx="minor">
              <a:schemeClr val="dk1"/>
            </a:fontRef>
          </p:style>
          <p:txBody>
            <a:bodyPr tIns="108000" rIns="108000"/>
            <a:lstStyle/>
            <a:p>
              <a:pPr algn="just">
                <a:defRPr/>
              </a:pPr>
              <a:r>
                <a:rPr lang="zh-CN" altLang="en-US" b="1">
                  <a:latin typeface="Calibri" panose="020F0502020204030204" pitchFamily="34" charset="0"/>
                </a:rPr>
                <a:t>尺寸</a:t>
              </a:r>
              <a:endParaRPr lang="zh-CN" b="1"/>
            </a:p>
          </p:txBody>
        </p:sp>
        <p:sp>
          <p:nvSpPr>
            <p:cNvPr id="17" name="Line 18"/>
            <p:cNvSpPr>
              <a:spLocks noChangeShapeType="1"/>
            </p:cNvSpPr>
            <p:nvPr/>
          </p:nvSpPr>
          <p:spPr bwMode="auto">
            <a:xfrm flipV="1">
              <a:off x="6315" y="5445"/>
              <a:ext cx="0" cy="345"/>
            </a:xfrm>
            <a:prstGeom prst="line">
              <a:avLst/>
            </a:prstGeom>
          </p:spPr>
          <p:style>
            <a:lnRef idx="2">
              <a:schemeClr val="dk1"/>
            </a:lnRef>
            <a:fillRef idx="1">
              <a:schemeClr val="lt1"/>
            </a:fillRef>
            <a:effectRef idx="0">
              <a:schemeClr val="dk1"/>
            </a:effectRef>
            <a:fontRef idx="minor">
              <a:schemeClr val="dk1"/>
            </a:fontRef>
          </p:style>
          <p:txBody>
            <a:bodyPr rIns="108000"/>
            <a:lstStyle/>
            <a:p>
              <a:pPr>
                <a:defRPr/>
              </a:pPr>
              <a:endParaRPr lang="zh-CN" altLang="en-US"/>
            </a:p>
          </p:txBody>
        </p:sp>
        <p:sp>
          <p:nvSpPr>
            <p:cNvPr id="18" name="Oval 19"/>
            <p:cNvSpPr>
              <a:spLocks noChangeArrowheads="1"/>
            </p:cNvSpPr>
            <p:nvPr/>
          </p:nvSpPr>
          <p:spPr bwMode="auto">
            <a:xfrm>
              <a:off x="7279" y="5754"/>
              <a:ext cx="1532" cy="568"/>
            </a:xfrm>
            <a:prstGeom prst="ellipse">
              <a:avLst/>
            </a:prstGeom>
          </p:spPr>
          <p:style>
            <a:lnRef idx="2">
              <a:schemeClr val="dk1"/>
            </a:lnRef>
            <a:fillRef idx="1">
              <a:schemeClr val="lt1"/>
            </a:fillRef>
            <a:effectRef idx="0">
              <a:schemeClr val="dk1"/>
            </a:effectRef>
            <a:fontRef idx="minor">
              <a:schemeClr val="dk1"/>
            </a:fontRef>
          </p:style>
          <p:txBody>
            <a:bodyPr tIns="144000" rIns="108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b="1">
                  <a:solidFill>
                    <a:srgbClr val="000000"/>
                  </a:solidFill>
                  <a:latin typeface="Calibri" panose="020F0502020204030204" pitchFamily="34" charset="0"/>
                </a:rPr>
                <a:t>生产厂家</a:t>
              </a:r>
              <a:endParaRPr lang="zh-CN" altLang="zh-CN" b="1">
                <a:solidFill>
                  <a:srgbClr val="000000"/>
                </a:solidFill>
              </a:endParaRPr>
            </a:p>
          </p:txBody>
        </p:sp>
        <p:sp>
          <p:nvSpPr>
            <p:cNvPr id="19" name="Line 20"/>
            <p:cNvSpPr>
              <a:spLocks noChangeShapeType="1"/>
            </p:cNvSpPr>
            <p:nvPr/>
          </p:nvSpPr>
          <p:spPr bwMode="auto">
            <a:xfrm>
              <a:off x="6929" y="6057"/>
              <a:ext cx="345" cy="0"/>
            </a:xfrm>
            <a:prstGeom prst="line">
              <a:avLst/>
            </a:prstGeom>
          </p:spPr>
          <p:style>
            <a:lnRef idx="2">
              <a:schemeClr val="dk1"/>
            </a:lnRef>
            <a:fillRef idx="1">
              <a:schemeClr val="lt1"/>
            </a:fillRef>
            <a:effectRef idx="0">
              <a:schemeClr val="dk1"/>
            </a:effectRef>
            <a:fontRef idx="minor">
              <a:schemeClr val="dk1"/>
            </a:fontRef>
          </p:style>
          <p:txBody>
            <a:bodyPr rIns="108000"/>
            <a:lstStyle/>
            <a:p>
              <a:pPr>
                <a:defRPr/>
              </a:pPr>
              <a:endParaRPr lang="zh-CN" altLang="en-US"/>
            </a:p>
          </p:txBody>
        </p:sp>
      </p:gr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标题 1"/>
          <p:cNvSpPr>
            <a:spLocks noGrp="1" noChangeArrowheads="1"/>
          </p:cNvSpPr>
          <p:nvPr>
            <p:ph type="title" idx="4294967295"/>
          </p:nvPr>
        </p:nvSpPr>
        <p:spPr/>
        <p:txBody>
          <a:bodyPr/>
          <a:lstStyle/>
          <a:p>
            <a:r>
              <a:rPr lang="en-US" altLang="zh-CN" sz="3600" dirty="0">
                <a:solidFill>
                  <a:schemeClr val="accent6"/>
                </a:solidFill>
              </a:rPr>
              <a:t>7.3.3</a:t>
            </a:r>
            <a:r>
              <a:rPr lang="zh-CN" altLang="en-US" sz="3600" dirty="0">
                <a:solidFill>
                  <a:schemeClr val="accent6"/>
                </a:solidFill>
              </a:rPr>
              <a:t> 扩展的</a:t>
            </a:r>
            <a:r>
              <a:rPr lang="en-US" altLang="zh-CN" sz="3600" dirty="0">
                <a:solidFill>
                  <a:schemeClr val="accent6"/>
                </a:solidFill>
              </a:rPr>
              <a:t>ER</a:t>
            </a:r>
            <a:r>
              <a:rPr lang="zh-CN" altLang="en-US" sz="3600" dirty="0">
                <a:solidFill>
                  <a:schemeClr val="accent6"/>
                </a:solidFill>
              </a:rPr>
              <a:t>模型（续）</a:t>
            </a:r>
            <a:endParaRPr lang="zh-CN" altLang="en-US" sz="3600" dirty="0">
              <a:solidFill>
                <a:schemeClr val="accent6"/>
              </a:solidFill>
            </a:endParaRPr>
          </a:p>
        </p:txBody>
      </p:sp>
      <p:sp>
        <p:nvSpPr>
          <p:cNvPr id="20" name="内容占位符 2"/>
          <p:cNvSpPr txBox="1"/>
          <p:nvPr/>
        </p:nvSpPr>
        <p:spPr bwMode="auto">
          <a:xfrm>
            <a:off x="318293" y="1059582"/>
            <a:ext cx="8507413" cy="509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9pPr>
          </a:lstStyle>
          <a:p>
            <a:pPr marL="457200" lvl="3" indent="0">
              <a:lnSpc>
                <a:spcPct val="120000"/>
              </a:lnSpc>
              <a:buSzPct val="87000"/>
              <a:buFont typeface="Wingdings" panose="05000000000000000000" pitchFamily="2" charset="2"/>
              <a:buChar char="l"/>
            </a:pPr>
            <a:r>
              <a:rPr lang="zh-CN" altLang="en-US" sz="2800" kern="0">
                <a:solidFill>
                  <a:srgbClr val="0000FF"/>
                </a:solidFill>
              </a:rPr>
              <a:t>独占联系</a:t>
            </a:r>
            <a:endParaRPr lang="en-US" altLang="zh-CN" sz="2800" kern="0"/>
          </a:p>
          <a:p>
            <a:pPr marL="457200" lvl="3" indent="0">
              <a:lnSpc>
                <a:spcPct val="120000"/>
              </a:lnSpc>
              <a:buFont typeface="Wingdings" panose="05000000000000000000" pitchFamily="2" charset="2"/>
              <a:buChar char="Ø"/>
            </a:pPr>
            <a:r>
              <a:rPr lang="zh-CN" altLang="en-US" sz="2200" kern="0"/>
              <a:t>如果一个实体型的存在依赖于其它实体型的存在，则这个实体型叫做弱实体型，否则叫做强实体型。</a:t>
            </a:r>
            <a:endParaRPr lang="en-US" altLang="zh-CN" sz="2200" kern="0"/>
          </a:p>
          <a:p>
            <a:pPr marL="457200" lvl="3" indent="0">
              <a:lnSpc>
                <a:spcPct val="120000"/>
              </a:lnSpc>
              <a:buFont typeface="Wingdings" panose="05000000000000000000" pitchFamily="2" charset="2"/>
              <a:buChar char="Ø"/>
            </a:pPr>
            <a:r>
              <a:rPr lang="zh-CN" altLang="en-US" sz="2200" kern="0"/>
              <a:t>一般地，如果不能从一个实体型的属性中找出可以作为码的属性，则这个实体型是弱实体型。</a:t>
            </a:r>
            <a:endParaRPr lang="en-US" altLang="zh-CN" sz="2200" kern="0"/>
          </a:p>
          <a:p>
            <a:pPr marL="457200" lvl="3" indent="0">
              <a:lnSpc>
                <a:spcPct val="120000"/>
              </a:lnSpc>
              <a:buFont typeface="Wingdings" panose="05000000000000000000" pitchFamily="2" charset="2"/>
              <a:buChar char="Ø"/>
            </a:pPr>
            <a:r>
              <a:rPr lang="zh-CN" altLang="en-US" sz="2200" kern="0"/>
              <a:t>在</a:t>
            </a:r>
            <a:r>
              <a:rPr lang="en-US" altLang="zh-CN" sz="2200" kern="0"/>
              <a:t>E-R</a:t>
            </a:r>
            <a:r>
              <a:rPr lang="zh-CN" altLang="en-US" sz="2200" kern="0"/>
              <a:t>图中用双矩形表示弱实体型，用双菱型表示识别联系。</a:t>
            </a:r>
            <a:endParaRPr lang="en-US" altLang="zh-CN" sz="2200" kern="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idx="4294967295"/>
          </p:nvPr>
        </p:nvSpPr>
        <p:spPr/>
        <p:txBody>
          <a:bodyPr/>
          <a:lstStyle/>
          <a:p>
            <a:r>
              <a:rPr lang="zh-CN" altLang="zh-CN" sz="3600">
                <a:solidFill>
                  <a:schemeClr val="accent6"/>
                </a:solidFill>
              </a:rPr>
              <a:t>数据库设计的特点（续）</a:t>
            </a:r>
            <a:endParaRPr lang="zh-CN" altLang="zh-CN" sz="3600">
              <a:solidFill>
                <a:schemeClr val="accent6"/>
              </a:solidFill>
            </a:endParaRPr>
          </a:p>
        </p:txBody>
      </p:sp>
      <p:sp>
        <p:nvSpPr>
          <p:cNvPr id="10242" name="Rectangle 33"/>
          <p:cNvSpPr>
            <a:spLocks noChangeArrowheads="1"/>
          </p:cNvSpPr>
          <p:nvPr/>
        </p:nvSpPr>
        <p:spPr bwMode="auto">
          <a:xfrm>
            <a:off x="2447059" y="4547437"/>
            <a:ext cx="368562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zh-CN" altLang="en-US" sz="1400" dirty="0">
                <a:latin typeface="Times New Roman" panose="02020603050405020304" pitchFamily="18" charset="0"/>
              </a:rPr>
              <a:t>图</a:t>
            </a:r>
            <a:r>
              <a:rPr lang="en-US" altLang="zh-CN" sz="1400" dirty="0">
                <a:latin typeface="Times New Roman" panose="02020603050405020304" pitchFamily="18" charset="0"/>
              </a:rPr>
              <a:t>7.1</a:t>
            </a:r>
            <a:r>
              <a:rPr lang="zh-CN" altLang="en-US" sz="1400" dirty="0">
                <a:latin typeface="Times New Roman" panose="02020603050405020304" pitchFamily="18" charset="0"/>
              </a:rPr>
              <a:t> 数据库设计和应用系统设计分离的设计</a:t>
            </a:r>
            <a:endParaRPr lang="zh-CN" altLang="zh-CN" sz="1400" dirty="0">
              <a:latin typeface="Times New Roman" panose="02020603050405020304" pitchFamily="18" charset="0"/>
            </a:endParaRPr>
          </a:p>
        </p:txBody>
      </p:sp>
      <p:grpSp>
        <p:nvGrpSpPr>
          <p:cNvPr id="10243" name="Group 4"/>
          <p:cNvGrpSpPr/>
          <p:nvPr/>
        </p:nvGrpSpPr>
        <p:grpSpPr bwMode="auto">
          <a:xfrm>
            <a:off x="1547813" y="788988"/>
            <a:ext cx="6019800" cy="3416300"/>
            <a:chOff x="0" y="0"/>
            <a:chExt cx="9480" cy="7172"/>
          </a:xfrm>
        </p:grpSpPr>
        <p:sp>
          <p:nvSpPr>
            <p:cNvPr id="9249" name="Oval 33"/>
            <p:cNvSpPr>
              <a:spLocks noChangeArrowheads="1"/>
            </p:cNvSpPr>
            <p:nvPr/>
          </p:nvSpPr>
          <p:spPr bwMode="auto">
            <a:xfrm>
              <a:off x="3107" y="0"/>
              <a:ext cx="2673" cy="820"/>
            </a:xfrm>
            <a:prstGeom prst="ellipse">
              <a:avLst/>
            </a:prstGeom>
          </p:spPr>
          <p:style>
            <a:lnRef idx="2">
              <a:schemeClr val="dk1"/>
            </a:lnRef>
            <a:fillRef idx="1">
              <a:schemeClr val="lt1"/>
            </a:fillRef>
            <a:effectRef idx="0">
              <a:schemeClr val="dk1"/>
            </a:effectRef>
            <a:fontRef idx="minor">
              <a:schemeClr val="dk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en-US" b="1">
                  <a:solidFill>
                    <a:srgbClr val="000000"/>
                  </a:solidFill>
                </a:rPr>
                <a:t>现实世界</a:t>
              </a:r>
              <a:endParaRPr lang="zh-CN" altLang="en-US" b="1">
                <a:solidFill>
                  <a:srgbClr val="000000"/>
                </a:solidFill>
              </a:endParaRPr>
            </a:p>
          </p:txBody>
        </p:sp>
        <p:sp>
          <p:nvSpPr>
            <p:cNvPr id="2" name="Text Box 6"/>
            <p:cNvSpPr txBox="1">
              <a:spLocks noChangeArrowheads="1"/>
            </p:cNvSpPr>
            <p:nvPr/>
          </p:nvSpPr>
          <p:spPr bwMode="auto">
            <a:xfrm>
              <a:off x="305" y="2416"/>
              <a:ext cx="3080" cy="707"/>
            </a:xfrm>
            <a:prstGeom prst="rect">
              <a:avLst/>
            </a:prstGeom>
          </p:spPr>
          <p:style>
            <a:lnRef idx="2">
              <a:schemeClr val="dk1"/>
            </a:lnRef>
            <a:fillRef idx="1">
              <a:schemeClr val="lt1"/>
            </a:fillRef>
            <a:effectRef idx="0">
              <a:schemeClr val="dk1"/>
            </a:effectRef>
            <a:fontRef idx="minor">
              <a:schemeClr val="dk1"/>
            </a:fontRef>
          </p:style>
          <p:txBody>
            <a:bodyPr tIns="720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80000"/>
                </a:lnSpc>
                <a:buFont typeface="Arial" panose="020B0604020202020204" pitchFamily="34" charset="0"/>
                <a:buNone/>
                <a:defRPr/>
              </a:pPr>
              <a:r>
                <a:rPr lang="zh-CN" altLang="zh-CN" sz="2000" b="1">
                  <a:solidFill>
                    <a:srgbClr val="000000"/>
                  </a:solidFill>
                  <a:latin typeface="Times New Roman" panose="02020603050405020304" pitchFamily="18" charset="0"/>
                </a:rPr>
                <a:t>概念模型设计</a:t>
              </a:r>
              <a:endParaRPr lang="zh-CN" altLang="zh-CN" sz="2000" b="1">
                <a:solidFill>
                  <a:srgbClr val="000000"/>
                </a:solidFill>
                <a:latin typeface="Times New Roman" panose="02020603050405020304" pitchFamily="18" charset="0"/>
              </a:endParaRPr>
            </a:p>
          </p:txBody>
        </p:sp>
        <p:sp>
          <p:nvSpPr>
            <p:cNvPr id="9223" name="Text Box 7"/>
            <p:cNvSpPr txBox="1">
              <a:spLocks noChangeArrowheads="1"/>
            </p:cNvSpPr>
            <p:nvPr/>
          </p:nvSpPr>
          <p:spPr bwMode="auto">
            <a:xfrm>
              <a:off x="422" y="5506"/>
              <a:ext cx="2723" cy="617"/>
            </a:xfrm>
            <a:prstGeom prst="rect">
              <a:avLst/>
            </a:prstGeom>
          </p:spPr>
          <p:style>
            <a:lnRef idx="2">
              <a:schemeClr val="dk1"/>
            </a:lnRef>
            <a:fillRef idx="1">
              <a:schemeClr val="lt1"/>
            </a:fillRef>
            <a:effectRef idx="0">
              <a:schemeClr val="dk1"/>
            </a:effectRef>
            <a:fontRef idx="minor">
              <a:schemeClr val="dk1"/>
            </a:fontRef>
          </p:style>
          <p:txBody>
            <a:bodyPr tIns="720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80000"/>
                </a:lnSpc>
                <a:buFont typeface="Arial" panose="020B0604020202020204" pitchFamily="34" charset="0"/>
                <a:buNone/>
                <a:defRPr/>
              </a:pPr>
              <a:r>
                <a:rPr lang="zh-CN" altLang="zh-CN" sz="2000" b="1">
                  <a:solidFill>
                    <a:srgbClr val="000000"/>
                  </a:solidFill>
                  <a:latin typeface="Times New Roman" panose="02020603050405020304" pitchFamily="18" charset="0"/>
                </a:rPr>
                <a:t>子模式设计</a:t>
              </a:r>
              <a:endParaRPr lang="zh-CN" altLang="zh-CN" sz="2000" b="1">
                <a:solidFill>
                  <a:srgbClr val="000000"/>
                </a:solidFill>
                <a:latin typeface="Times New Roman" panose="02020603050405020304" pitchFamily="18" charset="0"/>
              </a:endParaRPr>
            </a:p>
          </p:txBody>
        </p:sp>
        <p:sp>
          <p:nvSpPr>
            <p:cNvPr id="9224" name="Text Box 8"/>
            <p:cNvSpPr txBox="1">
              <a:spLocks noChangeArrowheads="1"/>
            </p:cNvSpPr>
            <p:nvPr/>
          </p:nvSpPr>
          <p:spPr bwMode="auto">
            <a:xfrm>
              <a:off x="0" y="4476"/>
              <a:ext cx="3497" cy="617"/>
            </a:xfrm>
            <a:prstGeom prst="rect">
              <a:avLst/>
            </a:prstGeom>
          </p:spPr>
          <p:style>
            <a:lnRef idx="2">
              <a:schemeClr val="dk1"/>
            </a:lnRef>
            <a:fillRef idx="1">
              <a:schemeClr val="lt1"/>
            </a:fillRef>
            <a:effectRef idx="0">
              <a:schemeClr val="dk1"/>
            </a:effectRef>
            <a:fontRef idx="minor">
              <a:schemeClr val="dk1"/>
            </a:fontRef>
          </p:style>
          <p:txBody>
            <a:bodyPr tIns="720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80000"/>
                </a:lnSpc>
                <a:buFont typeface="Arial" panose="020B0604020202020204" pitchFamily="34" charset="0"/>
                <a:buNone/>
                <a:defRPr/>
              </a:pPr>
              <a:r>
                <a:rPr lang="zh-CN" altLang="zh-CN" sz="2000" b="1">
                  <a:solidFill>
                    <a:srgbClr val="000000"/>
                  </a:solidFill>
                  <a:latin typeface="Times New Roman" panose="02020603050405020304" pitchFamily="18" charset="0"/>
                </a:rPr>
                <a:t>物理数据库设计</a:t>
              </a:r>
              <a:endParaRPr lang="zh-CN" altLang="zh-CN" sz="2000" b="1">
                <a:solidFill>
                  <a:srgbClr val="000000"/>
                </a:solidFill>
                <a:latin typeface="Times New Roman" panose="02020603050405020304" pitchFamily="18" charset="0"/>
              </a:endParaRPr>
            </a:p>
          </p:txBody>
        </p:sp>
        <p:sp>
          <p:nvSpPr>
            <p:cNvPr id="9225" name="Text Box 9"/>
            <p:cNvSpPr txBox="1">
              <a:spLocks noChangeArrowheads="1"/>
            </p:cNvSpPr>
            <p:nvPr/>
          </p:nvSpPr>
          <p:spPr bwMode="auto">
            <a:xfrm>
              <a:off x="37" y="3446"/>
              <a:ext cx="3498" cy="703"/>
            </a:xfrm>
            <a:prstGeom prst="rect">
              <a:avLst/>
            </a:prstGeom>
          </p:spPr>
          <p:style>
            <a:lnRef idx="2">
              <a:schemeClr val="dk1"/>
            </a:lnRef>
            <a:fillRef idx="1">
              <a:schemeClr val="lt1"/>
            </a:fillRef>
            <a:effectRef idx="0">
              <a:schemeClr val="dk1"/>
            </a:effectRef>
            <a:fontRef idx="minor">
              <a:schemeClr val="dk1"/>
            </a:fontRef>
          </p:style>
          <p:txBody>
            <a:bodyPr tIns="720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80000"/>
                </a:lnSpc>
                <a:buFont typeface="Arial" panose="020B0604020202020204" pitchFamily="34" charset="0"/>
                <a:buNone/>
                <a:defRPr/>
              </a:pPr>
              <a:r>
                <a:rPr lang="zh-CN" altLang="zh-CN" sz="2000" b="1">
                  <a:solidFill>
                    <a:srgbClr val="000000"/>
                  </a:solidFill>
                  <a:latin typeface="Times New Roman" panose="02020603050405020304" pitchFamily="18" charset="0"/>
                </a:rPr>
                <a:t>逻辑数据库设计</a:t>
              </a:r>
              <a:endParaRPr lang="zh-CN" altLang="zh-CN" sz="2000" b="1">
                <a:solidFill>
                  <a:srgbClr val="000000"/>
                </a:solidFill>
                <a:latin typeface="Times New Roman" panose="02020603050405020304" pitchFamily="18" charset="0"/>
              </a:endParaRPr>
            </a:p>
          </p:txBody>
        </p:sp>
        <p:sp>
          <p:nvSpPr>
            <p:cNvPr id="9226" name="Text Box 10"/>
            <p:cNvSpPr txBox="1">
              <a:spLocks noChangeArrowheads="1"/>
            </p:cNvSpPr>
            <p:nvPr/>
          </p:nvSpPr>
          <p:spPr bwMode="auto">
            <a:xfrm>
              <a:off x="650" y="6535"/>
              <a:ext cx="2345" cy="617"/>
            </a:xfrm>
            <a:prstGeom prst="rect">
              <a:avLst/>
            </a:prstGeom>
          </p:spPr>
          <p:style>
            <a:lnRef idx="2">
              <a:schemeClr val="dk1"/>
            </a:lnRef>
            <a:fillRef idx="1">
              <a:schemeClr val="lt1"/>
            </a:fillRef>
            <a:effectRef idx="0">
              <a:schemeClr val="dk1"/>
            </a:effectRef>
            <a:fontRef idx="minor">
              <a:schemeClr val="dk1"/>
            </a:fontRef>
          </p:style>
          <p:txBody>
            <a:bodyPr tIns="720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80000"/>
                </a:lnSpc>
                <a:buFont typeface="Arial" panose="020B0604020202020204" pitchFamily="34" charset="0"/>
                <a:buNone/>
                <a:defRPr/>
              </a:pPr>
              <a:r>
                <a:rPr lang="zh-CN" altLang="zh-CN" sz="2000" b="1" dirty="0">
                  <a:solidFill>
                    <a:srgbClr val="000000"/>
                  </a:solidFill>
                  <a:latin typeface="Times New Roman" panose="02020603050405020304" pitchFamily="18" charset="0"/>
                </a:rPr>
                <a:t>建立数据库</a:t>
              </a:r>
              <a:endParaRPr lang="zh-CN" altLang="zh-CN" sz="2000" b="1" dirty="0">
                <a:solidFill>
                  <a:srgbClr val="000000"/>
                </a:solidFill>
                <a:latin typeface="Times New Roman" panose="02020603050405020304" pitchFamily="18" charset="0"/>
              </a:endParaRPr>
            </a:p>
          </p:txBody>
        </p:sp>
        <p:sp>
          <p:nvSpPr>
            <p:cNvPr id="9227" name="Text Box 11"/>
            <p:cNvSpPr txBox="1">
              <a:spLocks noChangeArrowheads="1"/>
            </p:cNvSpPr>
            <p:nvPr/>
          </p:nvSpPr>
          <p:spPr bwMode="auto">
            <a:xfrm>
              <a:off x="650" y="1390"/>
              <a:ext cx="2345" cy="680"/>
            </a:xfrm>
            <a:prstGeom prst="rect">
              <a:avLst/>
            </a:prstGeom>
          </p:spPr>
          <p:style>
            <a:lnRef idx="2">
              <a:schemeClr val="dk1"/>
            </a:lnRef>
            <a:fillRef idx="1">
              <a:schemeClr val="lt1"/>
            </a:fillRef>
            <a:effectRef idx="0">
              <a:schemeClr val="dk1"/>
            </a:effectRef>
            <a:fontRef idx="minor">
              <a:schemeClr val="dk1"/>
            </a:fontRef>
          </p:style>
          <p:txBody>
            <a:bodyPr tIns="72000"/>
            <a:lstStyle/>
            <a:p>
              <a:pPr algn="ctr">
                <a:lnSpc>
                  <a:spcPct val="80000"/>
                </a:lnSpc>
                <a:buFont typeface="Arial" panose="020B0604020202020204" pitchFamily="34" charset="0"/>
                <a:buNone/>
                <a:defRPr/>
              </a:pPr>
              <a:r>
                <a:rPr lang="zh-CN" sz="2000" b="1" dirty="0">
                  <a:latin typeface="Times New Roman" panose="02020603050405020304" pitchFamily="18" charset="0"/>
                </a:rPr>
                <a:t>数据分析</a:t>
              </a:r>
              <a:endParaRPr lang="zh-CN" sz="2000" b="1" dirty="0">
                <a:latin typeface="Times New Roman" panose="02020603050405020304" pitchFamily="18" charset="0"/>
              </a:endParaRPr>
            </a:p>
          </p:txBody>
        </p:sp>
        <p:sp>
          <p:nvSpPr>
            <p:cNvPr id="9228" name="Text Box 12"/>
            <p:cNvSpPr txBox="1">
              <a:spLocks noChangeArrowheads="1"/>
            </p:cNvSpPr>
            <p:nvPr/>
          </p:nvSpPr>
          <p:spPr bwMode="auto">
            <a:xfrm>
              <a:off x="5780" y="1390"/>
              <a:ext cx="2342" cy="617"/>
            </a:xfrm>
            <a:prstGeom prst="rect">
              <a:avLst/>
            </a:prstGeom>
          </p:spPr>
          <p:style>
            <a:lnRef idx="2">
              <a:schemeClr val="dk1"/>
            </a:lnRef>
            <a:fillRef idx="1">
              <a:schemeClr val="lt1"/>
            </a:fillRef>
            <a:effectRef idx="0">
              <a:schemeClr val="dk1"/>
            </a:effectRef>
            <a:fontRef idx="minor">
              <a:schemeClr val="dk1"/>
            </a:fontRef>
          </p:style>
          <p:txBody>
            <a:bodyPr tIns="72000"/>
            <a:lstStyle/>
            <a:p>
              <a:pPr algn="ctr">
                <a:lnSpc>
                  <a:spcPct val="80000"/>
                </a:lnSpc>
                <a:buFont typeface="Arial" panose="020B0604020202020204" pitchFamily="34" charset="0"/>
                <a:buNone/>
                <a:defRPr/>
              </a:pPr>
              <a:r>
                <a:rPr lang="zh-CN" sz="2000" b="1" dirty="0">
                  <a:latin typeface="Times New Roman" panose="02020603050405020304" pitchFamily="18" charset="0"/>
                </a:rPr>
                <a:t>功能分析</a:t>
              </a:r>
              <a:endParaRPr lang="zh-CN" sz="2000" b="1" dirty="0">
                <a:latin typeface="Times New Roman" panose="02020603050405020304" pitchFamily="18" charset="0"/>
              </a:endParaRPr>
            </a:p>
          </p:txBody>
        </p:sp>
        <p:sp>
          <p:nvSpPr>
            <p:cNvPr id="9229" name="Text Box 13"/>
            <p:cNvSpPr txBox="1">
              <a:spLocks noChangeArrowheads="1"/>
            </p:cNvSpPr>
            <p:nvPr/>
          </p:nvSpPr>
          <p:spPr bwMode="auto">
            <a:xfrm>
              <a:off x="4410" y="2416"/>
              <a:ext cx="2340" cy="617"/>
            </a:xfrm>
            <a:prstGeom prst="rect">
              <a:avLst/>
            </a:prstGeom>
          </p:spPr>
          <p:style>
            <a:lnRef idx="2">
              <a:schemeClr val="dk1"/>
            </a:lnRef>
            <a:fillRef idx="1">
              <a:schemeClr val="lt1"/>
            </a:fillRef>
            <a:effectRef idx="0">
              <a:schemeClr val="dk1"/>
            </a:effectRef>
            <a:fontRef idx="minor">
              <a:schemeClr val="dk1"/>
            </a:fontRef>
          </p:style>
          <p:txBody>
            <a:bodyPr tIns="72000"/>
            <a:lstStyle/>
            <a:p>
              <a:pPr algn="ctr">
                <a:lnSpc>
                  <a:spcPct val="80000"/>
                </a:lnSpc>
                <a:buFont typeface="Arial" panose="020B0604020202020204" pitchFamily="34" charset="0"/>
                <a:buNone/>
                <a:defRPr/>
              </a:pPr>
              <a:r>
                <a:rPr lang="zh-CN" sz="2000" b="1">
                  <a:latin typeface="Times New Roman" panose="02020603050405020304" pitchFamily="18" charset="0"/>
                </a:rPr>
                <a:t>功能模型</a:t>
              </a:r>
              <a:endParaRPr lang="zh-CN" sz="2000" b="1">
                <a:latin typeface="Times New Roman" panose="02020603050405020304" pitchFamily="18" charset="0"/>
              </a:endParaRPr>
            </a:p>
          </p:txBody>
        </p:sp>
        <p:sp>
          <p:nvSpPr>
            <p:cNvPr id="9230" name="Text Box 14"/>
            <p:cNvSpPr txBox="1">
              <a:spLocks noChangeArrowheads="1"/>
            </p:cNvSpPr>
            <p:nvPr/>
          </p:nvSpPr>
          <p:spPr bwMode="auto">
            <a:xfrm>
              <a:off x="7137" y="2416"/>
              <a:ext cx="2343" cy="617"/>
            </a:xfrm>
            <a:prstGeom prst="rect">
              <a:avLst/>
            </a:prstGeom>
          </p:spPr>
          <p:style>
            <a:lnRef idx="2">
              <a:schemeClr val="dk1"/>
            </a:lnRef>
            <a:fillRef idx="1">
              <a:schemeClr val="lt1"/>
            </a:fillRef>
            <a:effectRef idx="0">
              <a:schemeClr val="dk1"/>
            </a:effectRef>
            <a:fontRef idx="minor">
              <a:schemeClr val="dk1"/>
            </a:fontRef>
          </p:style>
          <p:txBody>
            <a:bodyPr tIns="720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80000"/>
                </a:lnSpc>
                <a:buFont typeface="Arial" panose="020B0604020202020204" pitchFamily="34" charset="0"/>
                <a:buNone/>
                <a:defRPr/>
              </a:pPr>
              <a:r>
                <a:rPr lang="zh-CN" altLang="zh-CN" sz="2000" b="1">
                  <a:solidFill>
                    <a:srgbClr val="000000"/>
                  </a:solidFill>
                  <a:latin typeface="Times New Roman" panose="02020603050405020304" pitchFamily="18" charset="0"/>
                </a:rPr>
                <a:t>功能说明</a:t>
              </a:r>
              <a:endParaRPr lang="zh-CN" altLang="zh-CN" sz="2000" b="1">
                <a:solidFill>
                  <a:srgbClr val="000000"/>
                </a:solidFill>
                <a:latin typeface="Times New Roman" panose="02020603050405020304" pitchFamily="18" charset="0"/>
              </a:endParaRPr>
            </a:p>
          </p:txBody>
        </p:sp>
        <p:sp>
          <p:nvSpPr>
            <p:cNvPr id="9231" name="Text Box 15"/>
            <p:cNvSpPr txBox="1">
              <a:spLocks noChangeArrowheads="1"/>
            </p:cNvSpPr>
            <p:nvPr/>
          </p:nvSpPr>
          <p:spPr bwMode="auto">
            <a:xfrm>
              <a:off x="5780" y="3446"/>
              <a:ext cx="2342" cy="617"/>
            </a:xfrm>
            <a:prstGeom prst="rect">
              <a:avLst/>
            </a:prstGeom>
          </p:spPr>
          <p:style>
            <a:lnRef idx="2">
              <a:schemeClr val="dk1"/>
            </a:lnRef>
            <a:fillRef idx="1">
              <a:schemeClr val="lt1"/>
            </a:fillRef>
            <a:effectRef idx="0">
              <a:schemeClr val="dk1"/>
            </a:effectRef>
            <a:fontRef idx="minor">
              <a:schemeClr val="dk1"/>
            </a:fontRef>
          </p:style>
          <p:txBody>
            <a:bodyPr tIns="720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80000"/>
                </a:lnSpc>
                <a:buFont typeface="Arial" panose="020B0604020202020204" pitchFamily="34" charset="0"/>
                <a:buNone/>
                <a:defRPr/>
              </a:pPr>
              <a:r>
                <a:rPr lang="zh-CN" altLang="zh-CN" sz="2000" b="1">
                  <a:solidFill>
                    <a:srgbClr val="000000"/>
                  </a:solidFill>
                  <a:latin typeface="Times New Roman" panose="02020603050405020304" pitchFamily="18" charset="0"/>
                </a:rPr>
                <a:t>事务设计</a:t>
              </a:r>
              <a:endParaRPr lang="zh-CN" altLang="zh-CN" sz="2000" b="1">
                <a:solidFill>
                  <a:srgbClr val="000000"/>
                </a:solidFill>
                <a:latin typeface="Times New Roman" panose="02020603050405020304" pitchFamily="18" charset="0"/>
              </a:endParaRPr>
            </a:p>
          </p:txBody>
        </p:sp>
        <p:sp>
          <p:nvSpPr>
            <p:cNvPr id="9232" name="Text Box 16"/>
            <p:cNvSpPr txBox="1">
              <a:spLocks noChangeArrowheads="1"/>
            </p:cNvSpPr>
            <p:nvPr/>
          </p:nvSpPr>
          <p:spPr bwMode="auto">
            <a:xfrm>
              <a:off x="5780" y="4476"/>
              <a:ext cx="2342" cy="617"/>
            </a:xfrm>
            <a:prstGeom prst="rect">
              <a:avLst/>
            </a:prstGeom>
          </p:spPr>
          <p:style>
            <a:lnRef idx="2">
              <a:schemeClr val="dk1"/>
            </a:lnRef>
            <a:fillRef idx="1">
              <a:schemeClr val="lt1"/>
            </a:fillRef>
            <a:effectRef idx="0">
              <a:schemeClr val="dk1"/>
            </a:effectRef>
            <a:fontRef idx="minor">
              <a:schemeClr val="dk1"/>
            </a:fontRef>
          </p:style>
          <p:txBody>
            <a:bodyPr tIns="720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80000"/>
                </a:lnSpc>
                <a:buFont typeface="Arial" panose="020B0604020202020204" pitchFamily="34" charset="0"/>
                <a:buNone/>
                <a:defRPr/>
              </a:pPr>
              <a:r>
                <a:rPr lang="zh-CN" altLang="zh-CN" sz="2000" b="1">
                  <a:solidFill>
                    <a:srgbClr val="000000"/>
                  </a:solidFill>
                  <a:latin typeface="Times New Roman" panose="02020603050405020304" pitchFamily="18" charset="0"/>
                </a:rPr>
                <a:t>应用设计</a:t>
              </a:r>
              <a:endParaRPr lang="zh-CN" altLang="zh-CN" sz="2000" b="1">
                <a:solidFill>
                  <a:srgbClr val="000000"/>
                </a:solidFill>
                <a:latin typeface="Times New Roman" panose="02020603050405020304" pitchFamily="18" charset="0"/>
              </a:endParaRPr>
            </a:p>
          </p:txBody>
        </p:sp>
        <p:sp>
          <p:nvSpPr>
            <p:cNvPr id="9233" name="Text Box 17"/>
            <p:cNvSpPr txBox="1">
              <a:spLocks noChangeArrowheads="1"/>
            </p:cNvSpPr>
            <p:nvPr/>
          </p:nvSpPr>
          <p:spPr bwMode="auto">
            <a:xfrm>
              <a:off x="5780" y="5506"/>
              <a:ext cx="2342" cy="617"/>
            </a:xfrm>
            <a:prstGeom prst="rect">
              <a:avLst/>
            </a:prstGeom>
          </p:spPr>
          <p:style>
            <a:lnRef idx="2">
              <a:schemeClr val="dk1"/>
            </a:lnRef>
            <a:fillRef idx="1">
              <a:schemeClr val="lt1"/>
            </a:fillRef>
            <a:effectRef idx="0">
              <a:schemeClr val="dk1"/>
            </a:effectRef>
            <a:fontRef idx="minor">
              <a:schemeClr val="dk1"/>
            </a:fontRef>
          </p:style>
          <p:txBody>
            <a:bodyPr tIns="720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80000"/>
                </a:lnSpc>
                <a:buFont typeface="Arial" panose="020B0604020202020204" pitchFamily="34" charset="0"/>
                <a:buNone/>
                <a:defRPr/>
              </a:pPr>
              <a:r>
                <a:rPr lang="zh-CN" altLang="zh-CN" sz="2000" b="1">
                  <a:solidFill>
                    <a:srgbClr val="000000"/>
                  </a:solidFill>
                  <a:latin typeface="Times New Roman" panose="02020603050405020304" pitchFamily="18" charset="0"/>
                </a:rPr>
                <a:t>应用开发</a:t>
              </a:r>
              <a:endParaRPr lang="zh-CN" altLang="zh-CN" sz="2000" b="1">
                <a:solidFill>
                  <a:srgbClr val="000000"/>
                </a:solidFill>
                <a:latin typeface="Times New Roman" panose="02020603050405020304" pitchFamily="18" charset="0"/>
              </a:endParaRPr>
            </a:p>
          </p:txBody>
        </p:sp>
        <p:sp>
          <p:nvSpPr>
            <p:cNvPr id="9234" name="Text Box 18"/>
            <p:cNvSpPr txBox="1">
              <a:spLocks noChangeArrowheads="1"/>
            </p:cNvSpPr>
            <p:nvPr/>
          </p:nvSpPr>
          <p:spPr bwMode="auto">
            <a:xfrm>
              <a:off x="5767" y="6535"/>
              <a:ext cx="2355" cy="637"/>
            </a:xfrm>
            <a:prstGeom prst="rect">
              <a:avLst/>
            </a:prstGeom>
          </p:spPr>
          <p:style>
            <a:lnRef idx="2">
              <a:schemeClr val="dk1"/>
            </a:lnRef>
            <a:fillRef idx="1">
              <a:schemeClr val="lt1"/>
            </a:fillRef>
            <a:effectRef idx="0">
              <a:schemeClr val="dk1"/>
            </a:effectRef>
            <a:fontRef idx="minor">
              <a:schemeClr val="dk1"/>
            </a:fontRef>
          </p:style>
          <p:txBody>
            <a:bodyPr tIns="720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80000"/>
                </a:lnSpc>
                <a:buFont typeface="Arial" panose="020B0604020202020204" pitchFamily="34" charset="0"/>
                <a:buNone/>
                <a:defRPr/>
              </a:pPr>
              <a:r>
                <a:rPr lang="zh-CN" altLang="zh-CN" sz="2000" b="1">
                  <a:solidFill>
                    <a:srgbClr val="000000"/>
                  </a:solidFill>
                  <a:latin typeface="Times New Roman" panose="02020603050405020304" pitchFamily="18" charset="0"/>
                </a:rPr>
                <a:t>系统调试</a:t>
              </a:r>
              <a:endParaRPr lang="zh-CN" altLang="zh-CN" sz="2000" b="1">
                <a:solidFill>
                  <a:srgbClr val="000000"/>
                </a:solidFill>
                <a:latin typeface="Times New Roman" panose="02020603050405020304" pitchFamily="18" charset="0"/>
              </a:endParaRPr>
            </a:p>
          </p:txBody>
        </p:sp>
        <p:sp>
          <p:nvSpPr>
            <p:cNvPr id="9235" name="Line 19"/>
            <p:cNvSpPr>
              <a:spLocks noChangeShapeType="1"/>
            </p:cNvSpPr>
            <p:nvPr/>
          </p:nvSpPr>
          <p:spPr bwMode="auto">
            <a:xfrm flipH="1">
              <a:off x="1675" y="817"/>
              <a:ext cx="2185" cy="573"/>
            </a:xfrm>
            <a:prstGeom prst="line">
              <a:avLst/>
            </a:prstGeom>
            <a:ln>
              <a:tailEnd type="triangle" w="lg" len="med"/>
            </a:ln>
          </p:spPr>
          <p:style>
            <a:lnRef idx="2">
              <a:schemeClr val="dk1"/>
            </a:lnRef>
            <a:fillRef idx="1">
              <a:schemeClr val="lt1"/>
            </a:fillRef>
            <a:effectRef idx="0">
              <a:schemeClr val="dk1"/>
            </a:effectRef>
            <a:fontRef idx="minor">
              <a:schemeClr val="dk1"/>
            </a:fontRef>
          </p:style>
          <p:txBody>
            <a:bodyPr/>
            <a:lstStyle/>
            <a:p>
              <a:pPr eaLnBrk="1" hangingPunct="1">
                <a:buFont typeface="Arial" panose="020B0604020202020204" pitchFamily="34" charset="0"/>
                <a:buNone/>
                <a:defRPr/>
              </a:pPr>
              <a:endParaRPr lang="zh-CN" altLang="en-US"/>
            </a:p>
          </p:txBody>
        </p:sp>
        <p:sp>
          <p:nvSpPr>
            <p:cNvPr id="9236" name="Line 20"/>
            <p:cNvSpPr>
              <a:spLocks noChangeShapeType="1"/>
            </p:cNvSpPr>
            <p:nvPr/>
          </p:nvSpPr>
          <p:spPr bwMode="auto">
            <a:xfrm>
              <a:off x="1815" y="2090"/>
              <a:ext cx="0" cy="340"/>
            </a:xfrm>
            <a:prstGeom prst="line">
              <a:avLst/>
            </a:prstGeom>
            <a:ln>
              <a:tailEnd type="triangle" w="lg" len="med"/>
            </a:ln>
          </p:spPr>
          <p:style>
            <a:lnRef idx="2">
              <a:schemeClr val="dk1"/>
            </a:lnRef>
            <a:fillRef idx="1">
              <a:schemeClr val="lt1"/>
            </a:fillRef>
            <a:effectRef idx="0">
              <a:schemeClr val="dk1"/>
            </a:effectRef>
            <a:fontRef idx="minor">
              <a:schemeClr val="dk1"/>
            </a:fontRef>
          </p:style>
          <p:txBody>
            <a:bodyPr/>
            <a:lstStyle/>
            <a:p>
              <a:pPr eaLnBrk="1" hangingPunct="1">
                <a:buFont typeface="Arial" panose="020B0604020202020204" pitchFamily="34" charset="0"/>
                <a:buNone/>
                <a:defRPr/>
              </a:pPr>
              <a:endParaRPr lang="zh-CN" altLang="en-US"/>
            </a:p>
          </p:txBody>
        </p:sp>
        <p:sp>
          <p:nvSpPr>
            <p:cNvPr id="9237" name="Line 21"/>
            <p:cNvSpPr>
              <a:spLocks noChangeShapeType="1"/>
            </p:cNvSpPr>
            <p:nvPr/>
          </p:nvSpPr>
          <p:spPr bwMode="auto">
            <a:xfrm flipH="1">
              <a:off x="1795" y="3039"/>
              <a:ext cx="0" cy="403"/>
            </a:xfrm>
            <a:prstGeom prst="line">
              <a:avLst/>
            </a:prstGeom>
            <a:ln>
              <a:tailEnd type="triangle" w="lg" len="med"/>
            </a:ln>
          </p:spPr>
          <p:style>
            <a:lnRef idx="2">
              <a:schemeClr val="dk1"/>
            </a:lnRef>
            <a:fillRef idx="1">
              <a:schemeClr val="lt1"/>
            </a:fillRef>
            <a:effectRef idx="0">
              <a:schemeClr val="dk1"/>
            </a:effectRef>
            <a:fontRef idx="minor">
              <a:schemeClr val="dk1"/>
            </a:fontRef>
          </p:style>
          <p:txBody>
            <a:bodyPr/>
            <a:lstStyle/>
            <a:p>
              <a:pPr eaLnBrk="1" hangingPunct="1">
                <a:buFont typeface="Arial" panose="020B0604020202020204" pitchFamily="34" charset="0"/>
                <a:buNone/>
                <a:defRPr/>
              </a:pPr>
              <a:endParaRPr lang="zh-CN" altLang="en-US"/>
            </a:p>
          </p:txBody>
        </p:sp>
        <p:sp>
          <p:nvSpPr>
            <p:cNvPr id="9238" name="Line 22"/>
            <p:cNvSpPr>
              <a:spLocks noChangeShapeType="1"/>
            </p:cNvSpPr>
            <p:nvPr/>
          </p:nvSpPr>
          <p:spPr bwMode="auto">
            <a:xfrm>
              <a:off x="1775" y="4079"/>
              <a:ext cx="0" cy="390"/>
            </a:xfrm>
            <a:prstGeom prst="line">
              <a:avLst/>
            </a:prstGeom>
            <a:ln>
              <a:tailEnd type="triangle" w="lg" len="med"/>
            </a:ln>
          </p:spPr>
          <p:style>
            <a:lnRef idx="2">
              <a:schemeClr val="dk1"/>
            </a:lnRef>
            <a:fillRef idx="1">
              <a:schemeClr val="lt1"/>
            </a:fillRef>
            <a:effectRef idx="0">
              <a:schemeClr val="dk1"/>
            </a:effectRef>
            <a:fontRef idx="minor">
              <a:schemeClr val="dk1"/>
            </a:fontRef>
          </p:style>
          <p:txBody>
            <a:bodyPr/>
            <a:lstStyle/>
            <a:p>
              <a:pPr eaLnBrk="1" hangingPunct="1">
                <a:buFont typeface="Arial" panose="020B0604020202020204" pitchFamily="34" charset="0"/>
                <a:buNone/>
                <a:defRPr/>
              </a:pPr>
              <a:endParaRPr lang="zh-CN" altLang="en-US"/>
            </a:p>
          </p:txBody>
        </p:sp>
        <p:sp>
          <p:nvSpPr>
            <p:cNvPr id="9239" name="Line 23"/>
            <p:cNvSpPr>
              <a:spLocks noChangeShapeType="1"/>
            </p:cNvSpPr>
            <p:nvPr/>
          </p:nvSpPr>
          <p:spPr bwMode="auto">
            <a:xfrm>
              <a:off x="1775" y="5109"/>
              <a:ext cx="0" cy="393"/>
            </a:xfrm>
            <a:prstGeom prst="line">
              <a:avLst/>
            </a:prstGeom>
            <a:ln>
              <a:tailEnd type="triangle" w="lg" len="med"/>
            </a:ln>
          </p:spPr>
          <p:style>
            <a:lnRef idx="2">
              <a:schemeClr val="dk1"/>
            </a:lnRef>
            <a:fillRef idx="1">
              <a:schemeClr val="lt1"/>
            </a:fillRef>
            <a:effectRef idx="0">
              <a:schemeClr val="dk1"/>
            </a:effectRef>
            <a:fontRef idx="minor">
              <a:schemeClr val="dk1"/>
            </a:fontRef>
          </p:style>
          <p:txBody>
            <a:bodyPr/>
            <a:lstStyle/>
            <a:p>
              <a:pPr eaLnBrk="1" hangingPunct="1">
                <a:buFont typeface="Arial" panose="020B0604020202020204" pitchFamily="34" charset="0"/>
                <a:buNone/>
                <a:defRPr/>
              </a:pPr>
              <a:endParaRPr lang="zh-CN" altLang="en-US"/>
            </a:p>
          </p:txBody>
        </p:sp>
        <p:sp>
          <p:nvSpPr>
            <p:cNvPr id="9240" name="Line 24"/>
            <p:cNvSpPr>
              <a:spLocks noChangeShapeType="1"/>
            </p:cNvSpPr>
            <p:nvPr/>
          </p:nvSpPr>
          <p:spPr bwMode="auto">
            <a:xfrm>
              <a:off x="1795" y="6136"/>
              <a:ext cx="0" cy="420"/>
            </a:xfrm>
            <a:prstGeom prst="line">
              <a:avLst/>
            </a:prstGeom>
            <a:ln>
              <a:tailEnd type="triangle" w="lg" len="med"/>
            </a:ln>
          </p:spPr>
          <p:style>
            <a:lnRef idx="2">
              <a:schemeClr val="dk1"/>
            </a:lnRef>
            <a:fillRef idx="1">
              <a:schemeClr val="lt1"/>
            </a:fillRef>
            <a:effectRef idx="0">
              <a:schemeClr val="dk1"/>
            </a:effectRef>
            <a:fontRef idx="minor">
              <a:schemeClr val="dk1"/>
            </a:fontRef>
          </p:style>
          <p:txBody>
            <a:bodyPr/>
            <a:lstStyle/>
            <a:p>
              <a:pPr eaLnBrk="1" hangingPunct="1">
                <a:buFont typeface="Arial" panose="020B0604020202020204" pitchFamily="34" charset="0"/>
                <a:buNone/>
                <a:defRPr/>
              </a:pPr>
              <a:endParaRPr lang="zh-CN" altLang="en-US"/>
            </a:p>
          </p:txBody>
        </p:sp>
        <p:sp>
          <p:nvSpPr>
            <p:cNvPr id="9241" name="Line 25"/>
            <p:cNvSpPr>
              <a:spLocks noChangeShapeType="1"/>
            </p:cNvSpPr>
            <p:nvPr/>
          </p:nvSpPr>
          <p:spPr bwMode="auto">
            <a:xfrm>
              <a:off x="5107" y="817"/>
              <a:ext cx="1828" cy="590"/>
            </a:xfrm>
            <a:prstGeom prst="line">
              <a:avLst/>
            </a:prstGeom>
            <a:ln>
              <a:tailEnd type="triangle" w="lg" len="med"/>
            </a:ln>
          </p:spPr>
          <p:style>
            <a:lnRef idx="2">
              <a:schemeClr val="dk1"/>
            </a:lnRef>
            <a:fillRef idx="1">
              <a:schemeClr val="lt1"/>
            </a:fillRef>
            <a:effectRef idx="0">
              <a:schemeClr val="dk1"/>
            </a:effectRef>
            <a:fontRef idx="minor">
              <a:schemeClr val="dk1"/>
            </a:fontRef>
          </p:style>
          <p:txBody>
            <a:bodyPr/>
            <a:lstStyle/>
            <a:p>
              <a:pPr eaLnBrk="1" hangingPunct="1">
                <a:buFont typeface="Arial" panose="020B0604020202020204" pitchFamily="34" charset="0"/>
                <a:buNone/>
                <a:defRPr/>
              </a:pPr>
              <a:endParaRPr lang="zh-CN" altLang="en-US"/>
            </a:p>
          </p:txBody>
        </p:sp>
        <p:sp>
          <p:nvSpPr>
            <p:cNvPr id="9242" name="Line 26"/>
            <p:cNvSpPr>
              <a:spLocks noChangeShapeType="1"/>
            </p:cNvSpPr>
            <p:nvPr/>
          </p:nvSpPr>
          <p:spPr bwMode="auto">
            <a:xfrm flipH="1">
              <a:off x="5665" y="2023"/>
              <a:ext cx="955" cy="390"/>
            </a:xfrm>
            <a:prstGeom prst="line">
              <a:avLst/>
            </a:prstGeom>
            <a:ln>
              <a:tailEnd type="triangle" w="lg" len="med"/>
            </a:ln>
          </p:spPr>
          <p:style>
            <a:lnRef idx="2">
              <a:schemeClr val="dk1"/>
            </a:lnRef>
            <a:fillRef idx="1">
              <a:schemeClr val="lt1"/>
            </a:fillRef>
            <a:effectRef idx="0">
              <a:schemeClr val="dk1"/>
            </a:effectRef>
            <a:fontRef idx="minor">
              <a:schemeClr val="dk1"/>
            </a:fontRef>
          </p:style>
          <p:txBody>
            <a:bodyPr/>
            <a:lstStyle/>
            <a:p>
              <a:pPr eaLnBrk="1" hangingPunct="1">
                <a:buFont typeface="Arial" panose="020B0604020202020204" pitchFamily="34" charset="0"/>
                <a:buNone/>
                <a:defRPr/>
              </a:pPr>
              <a:endParaRPr lang="zh-CN" altLang="en-US"/>
            </a:p>
          </p:txBody>
        </p:sp>
        <p:sp>
          <p:nvSpPr>
            <p:cNvPr id="9243" name="Line 27"/>
            <p:cNvSpPr>
              <a:spLocks noChangeShapeType="1"/>
            </p:cNvSpPr>
            <p:nvPr/>
          </p:nvSpPr>
          <p:spPr bwMode="auto">
            <a:xfrm>
              <a:off x="7265" y="2040"/>
              <a:ext cx="1165" cy="373"/>
            </a:xfrm>
            <a:prstGeom prst="line">
              <a:avLst/>
            </a:prstGeom>
            <a:ln>
              <a:tailEnd type="triangle" w="lg" len="med"/>
            </a:ln>
          </p:spPr>
          <p:style>
            <a:lnRef idx="2">
              <a:schemeClr val="dk1"/>
            </a:lnRef>
            <a:fillRef idx="1">
              <a:schemeClr val="lt1"/>
            </a:fillRef>
            <a:effectRef idx="0">
              <a:schemeClr val="dk1"/>
            </a:effectRef>
            <a:fontRef idx="minor">
              <a:schemeClr val="dk1"/>
            </a:fontRef>
          </p:style>
          <p:txBody>
            <a:bodyPr/>
            <a:lstStyle/>
            <a:p>
              <a:pPr eaLnBrk="1" hangingPunct="1">
                <a:buFont typeface="Arial" panose="020B0604020202020204" pitchFamily="34" charset="0"/>
                <a:buNone/>
                <a:defRPr/>
              </a:pPr>
              <a:endParaRPr lang="zh-CN" altLang="en-US"/>
            </a:p>
          </p:txBody>
        </p:sp>
        <p:sp>
          <p:nvSpPr>
            <p:cNvPr id="9244" name="Line 28"/>
            <p:cNvSpPr>
              <a:spLocks noChangeShapeType="1"/>
            </p:cNvSpPr>
            <p:nvPr/>
          </p:nvSpPr>
          <p:spPr bwMode="auto">
            <a:xfrm>
              <a:off x="5665" y="3023"/>
              <a:ext cx="1102" cy="400"/>
            </a:xfrm>
            <a:prstGeom prst="line">
              <a:avLst/>
            </a:prstGeom>
            <a:ln>
              <a:tailEnd type="triangle" w="lg" len="med"/>
            </a:ln>
          </p:spPr>
          <p:style>
            <a:lnRef idx="2">
              <a:schemeClr val="dk1"/>
            </a:lnRef>
            <a:fillRef idx="1">
              <a:schemeClr val="lt1"/>
            </a:fillRef>
            <a:effectRef idx="0">
              <a:schemeClr val="dk1"/>
            </a:effectRef>
            <a:fontRef idx="minor">
              <a:schemeClr val="dk1"/>
            </a:fontRef>
          </p:style>
          <p:txBody>
            <a:bodyPr/>
            <a:lstStyle/>
            <a:p>
              <a:pPr eaLnBrk="1" hangingPunct="1">
                <a:buFont typeface="Arial" panose="020B0604020202020204" pitchFamily="34" charset="0"/>
                <a:buNone/>
                <a:defRPr/>
              </a:pPr>
              <a:endParaRPr lang="zh-CN" altLang="en-US"/>
            </a:p>
          </p:txBody>
        </p:sp>
        <p:sp>
          <p:nvSpPr>
            <p:cNvPr id="9245" name="Line 29"/>
            <p:cNvSpPr>
              <a:spLocks noChangeShapeType="1"/>
            </p:cNvSpPr>
            <p:nvPr/>
          </p:nvSpPr>
          <p:spPr bwMode="auto">
            <a:xfrm flipH="1">
              <a:off x="7265" y="3023"/>
              <a:ext cx="1145" cy="400"/>
            </a:xfrm>
            <a:prstGeom prst="line">
              <a:avLst/>
            </a:prstGeom>
            <a:ln>
              <a:tailEnd type="triangle" w="lg" len="med"/>
            </a:ln>
          </p:spPr>
          <p:style>
            <a:lnRef idx="2">
              <a:schemeClr val="dk1"/>
            </a:lnRef>
            <a:fillRef idx="1">
              <a:schemeClr val="lt1"/>
            </a:fillRef>
            <a:effectRef idx="0">
              <a:schemeClr val="dk1"/>
            </a:effectRef>
            <a:fontRef idx="minor">
              <a:schemeClr val="dk1"/>
            </a:fontRef>
          </p:style>
          <p:txBody>
            <a:bodyPr/>
            <a:lstStyle/>
            <a:p>
              <a:pPr eaLnBrk="1" hangingPunct="1">
                <a:buFont typeface="Arial" panose="020B0604020202020204" pitchFamily="34" charset="0"/>
                <a:buNone/>
                <a:defRPr/>
              </a:pPr>
              <a:endParaRPr lang="zh-CN" altLang="en-US"/>
            </a:p>
          </p:txBody>
        </p:sp>
        <p:sp>
          <p:nvSpPr>
            <p:cNvPr id="9246" name="Line 30"/>
            <p:cNvSpPr>
              <a:spLocks noChangeShapeType="1"/>
            </p:cNvSpPr>
            <p:nvPr/>
          </p:nvSpPr>
          <p:spPr bwMode="auto">
            <a:xfrm>
              <a:off x="6967" y="4053"/>
              <a:ext cx="0" cy="417"/>
            </a:xfrm>
            <a:prstGeom prst="line">
              <a:avLst/>
            </a:prstGeom>
            <a:ln>
              <a:tailEnd type="triangle" w="lg" len="med"/>
            </a:ln>
          </p:spPr>
          <p:style>
            <a:lnRef idx="2">
              <a:schemeClr val="dk1"/>
            </a:lnRef>
            <a:fillRef idx="1">
              <a:schemeClr val="lt1"/>
            </a:fillRef>
            <a:effectRef idx="0">
              <a:schemeClr val="dk1"/>
            </a:effectRef>
            <a:fontRef idx="minor">
              <a:schemeClr val="dk1"/>
            </a:fontRef>
          </p:style>
          <p:txBody>
            <a:bodyPr/>
            <a:lstStyle/>
            <a:p>
              <a:pPr eaLnBrk="1" hangingPunct="1">
                <a:buFont typeface="Arial" panose="020B0604020202020204" pitchFamily="34" charset="0"/>
                <a:buNone/>
                <a:defRPr/>
              </a:pPr>
              <a:endParaRPr lang="zh-CN" altLang="en-US"/>
            </a:p>
          </p:txBody>
        </p:sp>
        <p:sp>
          <p:nvSpPr>
            <p:cNvPr id="9247" name="Line 31"/>
            <p:cNvSpPr>
              <a:spLocks noChangeShapeType="1"/>
            </p:cNvSpPr>
            <p:nvPr/>
          </p:nvSpPr>
          <p:spPr bwMode="auto">
            <a:xfrm>
              <a:off x="6972" y="5082"/>
              <a:ext cx="0" cy="420"/>
            </a:xfrm>
            <a:prstGeom prst="line">
              <a:avLst/>
            </a:prstGeom>
            <a:ln>
              <a:tailEnd type="triangle" w="lg" len="med"/>
            </a:ln>
          </p:spPr>
          <p:style>
            <a:lnRef idx="2">
              <a:schemeClr val="dk1"/>
            </a:lnRef>
            <a:fillRef idx="1">
              <a:schemeClr val="lt1"/>
            </a:fillRef>
            <a:effectRef idx="0">
              <a:schemeClr val="dk1"/>
            </a:effectRef>
            <a:fontRef idx="minor">
              <a:schemeClr val="dk1"/>
            </a:fontRef>
          </p:style>
          <p:txBody>
            <a:bodyPr/>
            <a:lstStyle/>
            <a:p>
              <a:pPr eaLnBrk="1" hangingPunct="1">
                <a:buFont typeface="Arial" panose="020B0604020202020204" pitchFamily="34" charset="0"/>
                <a:buNone/>
                <a:defRPr/>
              </a:pPr>
              <a:endParaRPr lang="zh-CN" altLang="en-US"/>
            </a:p>
          </p:txBody>
        </p:sp>
        <p:sp>
          <p:nvSpPr>
            <p:cNvPr id="9248" name="Line 32"/>
            <p:cNvSpPr>
              <a:spLocks noChangeShapeType="1"/>
            </p:cNvSpPr>
            <p:nvPr/>
          </p:nvSpPr>
          <p:spPr bwMode="auto">
            <a:xfrm>
              <a:off x="6995" y="6136"/>
              <a:ext cx="0" cy="420"/>
            </a:xfrm>
            <a:prstGeom prst="line">
              <a:avLst/>
            </a:prstGeom>
            <a:ln>
              <a:tailEnd type="triangle" w="lg" len="med"/>
            </a:ln>
          </p:spPr>
          <p:style>
            <a:lnRef idx="2">
              <a:schemeClr val="dk1"/>
            </a:lnRef>
            <a:fillRef idx="1">
              <a:schemeClr val="lt1"/>
            </a:fillRef>
            <a:effectRef idx="0">
              <a:schemeClr val="dk1"/>
            </a:effectRef>
            <a:fontRef idx="minor">
              <a:schemeClr val="dk1"/>
            </a:fontRef>
          </p:style>
          <p:txBody>
            <a:bodyPr/>
            <a:lstStyle/>
            <a:p>
              <a:pPr eaLnBrk="1" hangingPunct="1">
                <a:buFont typeface="Arial" panose="020B0604020202020204" pitchFamily="34" charset="0"/>
                <a:buNone/>
                <a:defRPr/>
              </a:pPr>
              <a:endParaRPr lang="zh-CN" altLang="en-US"/>
            </a:p>
          </p:txBody>
        </p:sp>
      </p:grpSp>
      <p:sp>
        <p:nvSpPr>
          <p:cNvPr id="10244" name="TextBox 32"/>
          <p:cNvSpPr txBox="1">
            <a:spLocks noChangeArrowheads="1"/>
          </p:cNvSpPr>
          <p:nvPr/>
        </p:nvSpPr>
        <p:spPr bwMode="auto">
          <a:xfrm>
            <a:off x="2051050" y="4246563"/>
            <a:ext cx="134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zh-CN" altLang="en-US" sz="1800"/>
              <a:t>数据库设计</a:t>
            </a:r>
            <a:endParaRPr lang="zh-CN" altLang="en-US" sz="1800"/>
          </a:p>
        </p:txBody>
      </p:sp>
      <p:sp>
        <p:nvSpPr>
          <p:cNvPr id="10245" name="TextBox 33"/>
          <p:cNvSpPr txBox="1">
            <a:spLocks noChangeArrowheads="1"/>
          </p:cNvSpPr>
          <p:nvPr/>
        </p:nvSpPr>
        <p:spPr bwMode="auto">
          <a:xfrm>
            <a:off x="5219700" y="4246563"/>
            <a:ext cx="15795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zh-CN" altLang="en-US" sz="1800"/>
              <a:t>应用系统设计</a:t>
            </a:r>
            <a:endParaRPr lang="zh-CN" altLang="en-US" sz="1800"/>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标题 1"/>
          <p:cNvSpPr>
            <a:spLocks noGrp="1" noChangeArrowheads="1"/>
          </p:cNvSpPr>
          <p:nvPr>
            <p:ph type="title" idx="4294967295"/>
          </p:nvPr>
        </p:nvSpPr>
        <p:spPr/>
        <p:txBody>
          <a:bodyPr/>
          <a:lstStyle/>
          <a:p>
            <a:r>
              <a:rPr lang="en-US" altLang="zh-CN" sz="3600" dirty="0">
                <a:solidFill>
                  <a:schemeClr val="accent6"/>
                </a:solidFill>
              </a:rPr>
              <a:t>7.3.3</a:t>
            </a:r>
            <a:r>
              <a:rPr lang="zh-CN" altLang="en-US" sz="3600" dirty="0">
                <a:solidFill>
                  <a:schemeClr val="accent6"/>
                </a:solidFill>
              </a:rPr>
              <a:t> 扩展的</a:t>
            </a:r>
            <a:r>
              <a:rPr lang="en-US" altLang="zh-CN" sz="3600" dirty="0">
                <a:solidFill>
                  <a:schemeClr val="accent6"/>
                </a:solidFill>
              </a:rPr>
              <a:t>ER</a:t>
            </a:r>
            <a:r>
              <a:rPr lang="zh-CN" altLang="en-US" sz="3600" dirty="0">
                <a:solidFill>
                  <a:schemeClr val="accent6"/>
                </a:solidFill>
              </a:rPr>
              <a:t>模型（续）</a:t>
            </a:r>
            <a:endParaRPr lang="zh-CN" altLang="en-US" sz="3600" dirty="0">
              <a:solidFill>
                <a:schemeClr val="accent6"/>
              </a:solidFill>
            </a:endParaRPr>
          </a:p>
        </p:txBody>
      </p:sp>
      <p:grpSp>
        <p:nvGrpSpPr>
          <p:cNvPr id="2" name="组合 22"/>
          <p:cNvGrpSpPr/>
          <p:nvPr/>
        </p:nvGrpSpPr>
        <p:grpSpPr bwMode="auto">
          <a:xfrm>
            <a:off x="2985622" y="717411"/>
            <a:ext cx="5638800" cy="3016250"/>
            <a:chOff x="1719618" y="1341438"/>
            <a:chExt cx="5617807" cy="3311525"/>
          </a:xfrm>
        </p:grpSpPr>
        <p:sp>
          <p:nvSpPr>
            <p:cNvPr id="3" name="Rectangle 7"/>
            <p:cNvSpPr>
              <a:spLocks noChangeArrowheads="1"/>
            </p:cNvSpPr>
            <p:nvPr/>
          </p:nvSpPr>
          <p:spPr bwMode="auto">
            <a:xfrm>
              <a:off x="3690279" y="3335325"/>
              <a:ext cx="1991221" cy="793023"/>
            </a:xfrm>
            <a:prstGeom prst="rect">
              <a:avLst/>
            </a:prstGeom>
          </p:spPr>
          <p:style>
            <a:lnRef idx="2">
              <a:schemeClr val="dk1"/>
            </a:lnRef>
            <a:fillRef idx="1">
              <a:schemeClr val="lt1"/>
            </a:fillRef>
            <a:effectRef idx="0">
              <a:schemeClr val="dk1"/>
            </a:effectRef>
            <a:fontRef idx="minor">
              <a:schemeClr val="dk1"/>
            </a:fontRef>
          </p:style>
          <p:txBody>
            <a:bodyPr/>
            <a:lstStyle/>
            <a:p>
              <a:pPr>
                <a:defRPr/>
              </a:pPr>
              <a:endParaRPr lang="zh-CN" altLang="en-US" b="1"/>
            </a:p>
          </p:txBody>
        </p:sp>
        <p:sp>
          <p:nvSpPr>
            <p:cNvPr id="4" name="Rectangle 9"/>
            <p:cNvSpPr>
              <a:spLocks noChangeArrowheads="1"/>
            </p:cNvSpPr>
            <p:nvPr/>
          </p:nvSpPr>
          <p:spPr bwMode="auto">
            <a:xfrm>
              <a:off x="3742471" y="1398953"/>
              <a:ext cx="1728678" cy="549017"/>
            </a:xfrm>
            <a:prstGeom prst="rect">
              <a:avLst/>
            </a:prstGeom>
          </p:spPr>
          <p:style>
            <a:lnRef idx="2">
              <a:schemeClr val="dk1"/>
            </a:lnRef>
            <a:fillRef idx="1">
              <a:schemeClr val="lt1"/>
            </a:fillRef>
            <a:effectRef idx="0">
              <a:schemeClr val="dk1"/>
            </a:effectRef>
            <a:fontRef idx="minor">
              <a:schemeClr val="dk1"/>
            </a:fontRef>
          </p:style>
          <p:txBody>
            <a:bodyPr tIns="180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dirty="0">
                  <a:solidFill>
                    <a:srgbClr val="000000"/>
                  </a:solidFill>
                  <a:latin typeface="Calibri" panose="020F0502020204030204" pitchFamily="34" charset="0"/>
                </a:rPr>
                <a:t>课程</a:t>
              </a:r>
              <a:endParaRPr lang="zh-CN" altLang="zh-CN" b="1" dirty="0">
                <a:solidFill>
                  <a:srgbClr val="000000"/>
                </a:solidFill>
              </a:endParaRPr>
            </a:p>
          </p:txBody>
        </p:sp>
        <p:sp>
          <p:nvSpPr>
            <p:cNvPr id="5" name="Rectangle 10"/>
            <p:cNvSpPr>
              <a:spLocks noChangeArrowheads="1"/>
            </p:cNvSpPr>
            <p:nvPr/>
          </p:nvSpPr>
          <p:spPr bwMode="auto">
            <a:xfrm>
              <a:off x="3816806" y="3469528"/>
              <a:ext cx="1728677" cy="550759"/>
            </a:xfrm>
            <a:prstGeom prst="rect">
              <a:avLst/>
            </a:prstGeom>
          </p:spPr>
          <p:style>
            <a:lnRef idx="2">
              <a:schemeClr val="dk1"/>
            </a:lnRef>
            <a:fillRef idx="1">
              <a:schemeClr val="lt1"/>
            </a:fillRef>
            <a:effectRef idx="0">
              <a:schemeClr val="dk1"/>
            </a:effectRef>
            <a:fontRef idx="minor">
              <a:schemeClr val="dk1"/>
            </a:fontRef>
          </p:style>
          <p:txBody>
            <a:bodyPr tIns="144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dirty="0">
                  <a:solidFill>
                    <a:srgbClr val="000000"/>
                  </a:solidFill>
                  <a:latin typeface="Calibri" panose="020F0502020204030204" pitchFamily="34" charset="0"/>
                </a:rPr>
                <a:t>教学班</a:t>
              </a:r>
              <a:endParaRPr lang="zh-CN" altLang="zh-CN" b="1" dirty="0">
                <a:solidFill>
                  <a:srgbClr val="000000"/>
                </a:solidFill>
              </a:endParaRPr>
            </a:p>
          </p:txBody>
        </p:sp>
        <p:grpSp>
          <p:nvGrpSpPr>
            <p:cNvPr id="6" name="Group 11"/>
            <p:cNvGrpSpPr/>
            <p:nvPr/>
          </p:nvGrpSpPr>
          <p:grpSpPr bwMode="auto">
            <a:xfrm>
              <a:off x="3654031" y="2267960"/>
              <a:ext cx="1931903" cy="915954"/>
              <a:chOff x="4559" y="4986"/>
              <a:chExt cx="1542" cy="780"/>
            </a:xfrm>
          </p:grpSpPr>
          <p:sp>
            <p:nvSpPr>
              <p:cNvPr id="19" name="AutoShape 12"/>
              <p:cNvSpPr>
                <a:spLocks noChangeArrowheads="1"/>
              </p:cNvSpPr>
              <p:nvPr/>
            </p:nvSpPr>
            <p:spPr bwMode="auto">
              <a:xfrm>
                <a:off x="4561" y="4988"/>
                <a:ext cx="1543" cy="778"/>
              </a:xfrm>
              <a:prstGeom prst="flowChartDecision">
                <a:avLst/>
              </a:prstGeom>
            </p:spPr>
            <p:style>
              <a:lnRef idx="2">
                <a:schemeClr val="dk1"/>
              </a:lnRef>
              <a:fillRef idx="1">
                <a:schemeClr val="lt1"/>
              </a:fillRef>
              <a:effectRef idx="0">
                <a:schemeClr val="dk1"/>
              </a:effectRef>
              <a:fontRef idx="minor">
                <a:schemeClr val="dk1"/>
              </a:fontRef>
            </p:style>
            <p:txBody>
              <a:bodyPr/>
              <a:lstStyle/>
              <a:p>
                <a:pPr>
                  <a:defRPr/>
                </a:pPr>
                <a:endParaRPr lang="zh-CN" altLang="zh-CN" b="1"/>
              </a:p>
            </p:txBody>
          </p:sp>
          <p:sp>
            <p:nvSpPr>
              <p:cNvPr id="21" name="AutoShape 13"/>
              <p:cNvSpPr>
                <a:spLocks noChangeArrowheads="1"/>
              </p:cNvSpPr>
              <p:nvPr/>
            </p:nvSpPr>
            <p:spPr bwMode="auto">
              <a:xfrm>
                <a:off x="4719" y="5071"/>
                <a:ext cx="1202" cy="613"/>
              </a:xfrm>
              <a:prstGeom prst="flowChartDecision">
                <a:avLst/>
              </a:prstGeom>
            </p:spPr>
            <p:style>
              <a:lnRef idx="2">
                <a:schemeClr val="dk1"/>
              </a:lnRef>
              <a:fillRef idx="1">
                <a:schemeClr val="lt1"/>
              </a:fillRef>
              <a:effectRef idx="0">
                <a:schemeClr val="dk1"/>
              </a:effectRef>
              <a:fontRef idx="minor">
                <a:schemeClr val="dk1"/>
              </a:fontRef>
            </p:style>
            <p:txBody>
              <a:bodyPr/>
              <a:lstStyle/>
              <a:p>
                <a:pPr algn="just">
                  <a:defRPr/>
                </a:pPr>
                <a:r>
                  <a:rPr lang="zh-CN" altLang="en-US" b="1" dirty="0">
                    <a:latin typeface="Calibri" panose="020F0502020204030204" pitchFamily="34" charset="0"/>
                  </a:rPr>
                  <a:t>开课</a:t>
                </a:r>
                <a:endParaRPr lang="zh-CN" b="1" dirty="0"/>
              </a:p>
            </p:txBody>
          </p:sp>
        </p:grpSp>
        <p:sp>
          <p:nvSpPr>
            <p:cNvPr id="7" name="Oval 14"/>
            <p:cNvSpPr>
              <a:spLocks noChangeArrowheads="1"/>
            </p:cNvSpPr>
            <p:nvPr/>
          </p:nvSpPr>
          <p:spPr bwMode="auto">
            <a:xfrm>
              <a:off x="5985165" y="1341438"/>
              <a:ext cx="1331699" cy="651848"/>
            </a:xfrm>
            <a:prstGeom prst="ellipse">
              <a:avLst/>
            </a:prstGeom>
          </p:spPr>
          <p:style>
            <a:lnRef idx="2">
              <a:schemeClr val="dk1"/>
            </a:lnRef>
            <a:fillRef idx="1">
              <a:schemeClr val="lt1"/>
            </a:fillRef>
            <a:effectRef idx="0">
              <a:schemeClr val="dk1"/>
            </a:effectRef>
            <a:fontRef idx="minor">
              <a:schemeClr val="dk1"/>
            </a:fontRef>
          </p:style>
          <p:txBody>
            <a:bodyPr tIns="108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dirty="0">
                  <a:solidFill>
                    <a:srgbClr val="000000"/>
                  </a:solidFill>
                  <a:latin typeface="Calibri" panose="020F0502020204030204" pitchFamily="34" charset="0"/>
                </a:rPr>
                <a:t>先修课</a:t>
              </a:r>
              <a:endParaRPr lang="zh-CN" altLang="zh-CN" b="1" dirty="0">
                <a:solidFill>
                  <a:srgbClr val="000000"/>
                </a:solidFill>
              </a:endParaRPr>
            </a:p>
          </p:txBody>
        </p:sp>
        <p:sp>
          <p:nvSpPr>
            <p:cNvPr id="8" name="Oval 15"/>
            <p:cNvSpPr>
              <a:spLocks noChangeArrowheads="1"/>
            </p:cNvSpPr>
            <p:nvPr/>
          </p:nvSpPr>
          <p:spPr bwMode="auto">
            <a:xfrm>
              <a:off x="5967768" y="2859510"/>
              <a:ext cx="1331699" cy="651848"/>
            </a:xfrm>
            <a:prstGeom prst="ellipse">
              <a:avLst/>
            </a:prstGeom>
          </p:spPr>
          <p:style>
            <a:lnRef idx="2">
              <a:schemeClr val="dk1"/>
            </a:lnRef>
            <a:fillRef idx="1">
              <a:schemeClr val="lt1"/>
            </a:fillRef>
            <a:effectRef idx="0">
              <a:schemeClr val="dk1"/>
            </a:effectRef>
            <a:fontRef idx="minor">
              <a:schemeClr val="dk1"/>
            </a:fontRef>
          </p:style>
          <p:txBody>
            <a:bodyPr tIns="108000"/>
            <a:lstStyle/>
            <a:p>
              <a:pPr algn="ctr">
                <a:defRPr/>
              </a:pPr>
              <a:r>
                <a:rPr lang="zh-CN" altLang="en-US" sz="1400" b="1" dirty="0">
                  <a:latin typeface="Calibri" panose="020F0502020204030204" pitchFamily="34" charset="0"/>
                </a:rPr>
                <a:t>人数上限</a:t>
              </a:r>
              <a:endParaRPr lang="zh-CN" sz="1400" b="1" dirty="0"/>
            </a:p>
          </p:txBody>
        </p:sp>
        <p:sp>
          <p:nvSpPr>
            <p:cNvPr id="9" name="Oval 16"/>
            <p:cNvSpPr>
              <a:spLocks noChangeArrowheads="1"/>
            </p:cNvSpPr>
            <p:nvPr/>
          </p:nvSpPr>
          <p:spPr bwMode="auto">
            <a:xfrm>
              <a:off x="1719618" y="3373669"/>
              <a:ext cx="1616385" cy="651848"/>
            </a:xfrm>
            <a:prstGeom prst="ellipse">
              <a:avLst/>
            </a:prstGeom>
          </p:spPr>
          <p:style>
            <a:lnRef idx="2">
              <a:schemeClr val="dk1"/>
            </a:lnRef>
            <a:fillRef idx="1">
              <a:schemeClr val="lt1"/>
            </a:fillRef>
            <a:effectRef idx="0">
              <a:schemeClr val="dk1"/>
            </a:effectRef>
            <a:fontRef idx="minor">
              <a:schemeClr val="dk1"/>
            </a:fontRef>
          </p:style>
          <p:txBody>
            <a:bodyPr tIns="108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dirty="0">
                  <a:solidFill>
                    <a:srgbClr val="000000"/>
                  </a:solidFill>
                  <a:latin typeface="Calibri" panose="020F0502020204030204" pitchFamily="34" charset="0"/>
                </a:rPr>
                <a:t>教学班号</a:t>
              </a:r>
              <a:endParaRPr lang="zh-CN" altLang="zh-CN" b="1" dirty="0">
                <a:solidFill>
                  <a:srgbClr val="000000"/>
                </a:solidFill>
              </a:endParaRPr>
            </a:p>
          </p:txBody>
        </p:sp>
        <p:sp>
          <p:nvSpPr>
            <p:cNvPr id="10" name="Line 17"/>
            <p:cNvSpPr>
              <a:spLocks noChangeShapeType="1"/>
            </p:cNvSpPr>
            <p:nvPr/>
          </p:nvSpPr>
          <p:spPr bwMode="auto">
            <a:xfrm flipH="1">
              <a:off x="3336003" y="3717021"/>
              <a:ext cx="355857" cy="0"/>
            </a:xfrm>
            <a:prstGeom prst="line">
              <a:avLst/>
            </a:prstGeom>
          </p:spPr>
          <p:style>
            <a:lnRef idx="2">
              <a:schemeClr val="dk1"/>
            </a:lnRef>
            <a:fillRef idx="1">
              <a:schemeClr val="lt1"/>
            </a:fillRef>
            <a:effectRef idx="0">
              <a:schemeClr val="dk1"/>
            </a:effectRef>
            <a:fontRef idx="minor">
              <a:schemeClr val="dk1"/>
            </a:fontRef>
          </p:style>
          <p:txBody>
            <a:bodyPr/>
            <a:lstStyle/>
            <a:p>
              <a:pPr>
                <a:defRPr/>
              </a:pPr>
              <a:endParaRPr lang="zh-CN" altLang="en-US"/>
            </a:p>
          </p:txBody>
        </p:sp>
        <p:sp>
          <p:nvSpPr>
            <p:cNvPr id="11" name="Line 18"/>
            <p:cNvSpPr>
              <a:spLocks noChangeShapeType="1"/>
            </p:cNvSpPr>
            <p:nvPr/>
          </p:nvSpPr>
          <p:spPr bwMode="auto">
            <a:xfrm>
              <a:off x="5458496" y="1627275"/>
              <a:ext cx="526669" cy="0"/>
            </a:xfrm>
            <a:prstGeom prst="line">
              <a:avLst/>
            </a:prstGeom>
          </p:spPr>
          <p:style>
            <a:lnRef idx="2">
              <a:schemeClr val="dk1"/>
            </a:lnRef>
            <a:fillRef idx="1">
              <a:schemeClr val="lt1"/>
            </a:fillRef>
            <a:effectRef idx="0">
              <a:schemeClr val="dk1"/>
            </a:effectRef>
            <a:fontRef idx="minor">
              <a:schemeClr val="dk1"/>
            </a:fontRef>
          </p:style>
          <p:txBody>
            <a:bodyPr/>
            <a:lstStyle/>
            <a:p>
              <a:pPr>
                <a:defRPr/>
              </a:pPr>
              <a:endParaRPr lang="zh-CN" altLang="en-US"/>
            </a:p>
          </p:txBody>
        </p:sp>
        <p:sp>
          <p:nvSpPr>
            <p:cNvPr id="12" name="Line 19"/>
            <p:cNvSpPr>
              <a:spLocks noChangeShapeType="1"/>
            </p:cNvSpPr>
            <p:nvPr/>
          </p:nvSpPr>
          <p:spPr bwMode="auto">
            <a:xfrm>
              <a:off x="4613927" y="3176719"/>
              <a:ext cx="0" cy="158605"/>
            </a:xfrm>
            <a:prstGeom prst="line">
              <a:avLst/>
            </a:prstGeom>
          </p:spPr>
          <p:style>
            <a:lnRef idx="2">
              <a:schemeClr val="dk1"/>
            </a:lnRef>
            <a:fillRef idx="1">
              <a:schemeClr val="lt1"/>
            </a:fillRef>
            <a:effectRef idx="0">
              <a:schemeClr val="dk1"/>
            </a:effectRef>
            <a:fontRef idx="minor">
              <a:schemeClr val="dk1"/>
            </a:fontRef>
          </p:style>
          <p:txBody>
            <a:bodyPr/>
            <a:lstStyle/>
            <a:p>
              <a:pPr>
                <a:defRPr/>
              </a:pPr>
              <a:endParaRPr lang="zh-CN" altLang="en-US"/>
            </a:p>
          </p:txBody>
        </p:sp>
        <p:sp>
          <p:nvSpPr>
            <p:cNvPr id="13" name="Line 20"/>
            <p:cNvSpPr>
              <a:spLocks noChangeShapeType="1"/>
            </p:cNvSpPr>
            <p:nvPr/>
          </p:nvSpPr>
          <p:spPr bwMode="auto">
            <a:xfrm flipV="1">
              <a:off x="4594948" y="1961913"/>
              <a:ext cx="0" cy="298037"/>
            </a:xfrm>
            <a:prstGeom prst="line">
              <a:avLst/>
            </a:prstGeom>
          </p:spPr>
          <p:style>
            <a:lnRef idx="2">
              <a:schemeClr val="dk1"/>
            </a:lnRef>
            <a:fillRef idx="1">
              <a:schemeClr val="lt1"/>
            </a:fillRef>
            <a:effectRef idx="0">
              <a:schemeClr val="dk1"/>
            </a:effectRef>
            <a:fontRef idx="minor">
              <a:schemeClr val="dk1"/>
            </a:fontRef>
          </p:style>
          <p:txBody>
            <a:bodyPr/>
            <a:lstStyle/>
            <a:p>
              <a:pPr>
                <a:defRPr/>
              </a:pPr>
              <a:endParaRPr lang="zh-CN" altLang="en-US"/>
            </a:p>
          </p:txBody>
        </p:sp>
        <p:sp>
          <p:nvSpPr>
            <p:cNvPr id="14" name="Oval 21"/>
            <p:cNvSpPr>
              <a:spLocks noChangeArrowheads="1"/>
            </p:cNvSpPr>
            <p:nvPr/>
          </p:nvSpPr>
          <p:spPr bwMode="auto">
            <a:xfrm>
              <a:off x="1792371" y="1344924"/>
              <a:ext cx="1616378" cy="646543"/>
            </a:xfrm>
            <a:prstGeom prst="ellipse">
              <a:avLst/>
            </a:prstGeom>
          </p:spPr>
          <p:style>
            <a:lnRef idx="2">
              <a:schemeClr val="dk1"/>
            </a:lnRef>
            <a:fillRef idx="1">
              <a:schemeClr val="lt1"/>
            </a:fillRef>
            <a:effectRef idx="0">
              <a:schemeClr val="dk1"/>
            </a:effectRef>
            <a:fontRef idx="minor">
              <a:schemeClr val="dk1"/>
            </a:fontRef>
          </p:style>
          <p:txBody>
            <a:bodyPr tIns="144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dirty="0">
                  <a:solidFill>
                    <a:srgbClr val="000000"/>
                  </a:solidFill>
                  <a:latin typeface="Calibri" panose="020F0502020204030204" pitchFamily="34" charset="0"/>
                </a:rPr>
                <a:t>课程编号</a:t>
              </a:r>
              <a:endParaRPr lang="zh-CN" altLang="zh-CN" b="1" dirty="0">
                <a:solidFill>
                  <a:srgbClr val="000000"/>
                </a:solidFill>
              </a:endParaRPr>
            </a:p>
          </p:txBody>
        </p:sp>
        <p:sp>
          <p:nvSpPr>
            <p:cNvPr id="15" name="Oval 22"/>
            <p:cNvSpPr>
              <a:spLocks noChangeArrowheads="1"/>
            </p:cNvSpPr>
            <p:nvPr/>
          </p:nvSpPr>
          <p:spPr bwMode="auto">
            <a:xfrm>
              <a:off x="6004144" y="4001115"/>
              <a:ext cx="1333281" cy="651848"/>
            </a:xfrm>
            <a:prstGeom prst="ellipse">
              <a:avLst/>
            </a:prstGeom>
          </p:spPr>
          <p:style>
            <a:lnRef idx="2">
              <a:schemeClr val="dk1"/>
            </a:lnRef>
            <a:fillRef idx="1">
              <a:schemeClr val="lt1"/>
            </a:fillRef>
            <a:effectRef idx="0">
              <a:schemeClr val="dk1"/>
            </a:effectRef>
            <a:fontRef idx="minor">
              <a:schemeClr val="dk1"/>
            </a:fontRef>
          </p:style>
          <p:txBody>
            <a:bodyPr tIns="108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b="1" dirty="0">
                  <a:solidFill>
                    <a:srgbClr val="000000"/>
                  </a:solidFill>
                  <a:latin typeface="Calibri" panose="020F0502020204030204" pitchFamily="34" charset="0"/>
                </a:rPr>
                <a:t>开课学期</a:t>
              </a:r>
              <a:endParaRPr lang="zh-CN" altLang="zh-CN" sz="1400" b="1" dirty="0">
                <a:solidFill>
                  <a:srgbClr val="000000"/>
                </a:solidFill>
              </a:endParaRPr>
            </a:p>
          </p:txBody>
        </p:sp>
        <p:sp>
          <p:nvSpPr>
            <p:cNvPr id="16" name="Line 23"/>
            <p:cNvSpPr>
              <a:spLocks noChangeShapeType="1"/>
            </p:cNvSpPr>
            <p:nvPr/>
          </p:nvSpPr>
          <p:spPr bwMode="auto">
            <a:xfrm>
              <a:off x="5665684" y="4128347"/>
              <a:ext cx="355858" cy="193463"/>
            </a:xfrm>
            <a:prstGeom prst="line">
              <a:avLst/>
            </a:prstGeom>
          </p:spPr>
          <p:style>
            <a:lnRef idx="2">
              <a:schemeClr val="dk1"/>
            </a:lnRef>
            <a:fillRef idx="1">
              <a:schemeClr val="lt1"/>
            </a:fillRef>
            <a:effectRef idx="0">
              <a:schemeClr val="dk1"/>
            </a:effectRef>
            <a:fontRef idx="minor">
              <a:schemeClr val="dk1"/>
            </a:fontRef>
          </p:style>
          <p:txBody>
            <a:bodyPr/>
            <a:lstStyle/>
            <a:p>
              <a:pPr>
                <a:defRPr/>
              </a:pPr>
              <a:endParaRPr lang="zh-CN" altLang="en-US"/>
            </a:p>
          </p:txBody>
        </p:sp>
        <p:sp>
          <p:nvSpPr>
            <p:cNvPr id="17" name="Line 24"/>
            <p:cNvSpPr>
              <a:spLocks noChangeShapeType="1"/>
            </p:cNvSpPr>
            <p:nvPr/>
          </p:nvSpPr>
          <p:spPr bwMode="auto">
            <a:xfrm flipV="1">
              <a:off x="5665684" y="3229007"/>
              <a:ext cx="302084" cy="122004"/>
            </a:xfrm>
            <a:prstGeom prst="line">
              <a:avLst/>
            </a:prstGeom>
          </p:spPr>
          <p:style>
            <a:lnRef idx="2">
              <a:schemeClr val="dk1"/>
            </a:lnRef>
            <a:fillRef idx="1">
              <a:schemeClr val="lt1"/>
            </a:fillRef>
            <a:effectRef idx="0">
              <a:schemeClr val="dk1"/>
            </a:effectRef>
            <a:fontRef idx="minor">
              <a:schemeClr val="dk1"/>
            </a:fontRef>
          </p:style>
          <p:txBody>
            <a:bodyPr/>
            <a:lstStyle/>
            <a:p>
              <a:pPr>
                <a:defRPr/>
              </a:pPr>
              <a:endParaRPr lang="zh-CN" altLang="en-US"/>
            </a:p>
          </p:txBody>
        </p:sp>
        <p:sp>
          <p:nvSpPr>
            <p:cNvPr id="18" name="Line 25"/>
            <p:cNvSpPr>
              <a:spLocks noChangeShapeType="1"/>
            </p:cNvSpPr>
            <p:nvPr/>
          </p:nvSpPr>
          <p:spPr bwMode="auto">
            <a:xfrm flipH="1" flipV="1">
              <a:off x="3383151" y="1653731"/>
              <a:ext cx="345085" cy="8402"/>
            </a:xfrm>
            <a:prstGeom prst="line">
              <a:avLst/>
            </a:prstGeom>
          </p:spPr>
          <p:style>
            <a:lnRef idx="2">
              <a:schemeClr val="dk1"/>
            </a:lnRef>
            <a:fillRef idx="1">
              <a:schemeClr val="lt1"/>
            </a:fillRef>
            <a:effectRef idx="0">
              <a:schemeClr val="dk1"/>
            </a:effectRef>
            <a:fontRef idx="minor">
              <a:schemeClr val="dk1"/>
            </a:fontRef>
          </p:style>
          <p:txBody>
            <a:bodyPr/>
            <a:lstStyle/>
            <a:p>
              <a:pPr>
                <a:defRPr/>
              </a:pPr>
              <a:endParaRPr lang="zh-CN" altLang="en-US"/>
            </a:p>
          </p:txBody>
        </p:sp>
      </p:grpSp>
      <p:sp>
        <p:nvSpPr>
          <p:cNvPr id="22" name="矩形 23"/>
          <p:cNvSpPr>
            <a:spLocks noChangeArrowheads="1"/>
          </p:cNvSpPr>
          <p:nvPr/>
        </p:nvSpPr>
        <p:spPr bwMode="auto">
          <a:xfrm>
            <a:off x="394168" y="3673642"/>
            <a:ext cx="8280400" cy="1166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Font typeface="Wingdings" panose="05000000000000000000" pitchFamily="2" charset="2"/>
              <a:buChar char="Ø"/>
            </a:pPr>
            <a:r>
              <a:rPr lang="zh-CN" altLang="en-US" sz="2000" b="1" dirty="0"/>
              <a:t>教学班是一个弱实体型，它只有“教学班号”“人数上限”“开课学期”三个属性。这些属性的任何组合都不能作为教学班的码。教学班的存在必须依赖于课程，没有课程自然没有教学班。</a:t>
            </a:r>
            <a:endParaRPr lang="en-US" altLang="zh-CN" sz="2000" b="1" dirty="0"/>
          </a:p>
        </p:txBody>
      </p:sp>
      <p:sp>
        <p:nvSpPr>
          <p:cNvPr id="23" name="内容占位符 2"/>
          <p:cNvSpPr txBox="1"/>
          <p:nvPr/>
        </p:nvSpPr>
        <p:spPr bwMode="auto">
          <a:xfrm>
            <a:off x="193630" y="1977886"/>
            <a:ext cx="3297237" cy="495300"/>
          </a:xfrm>
          <a:prstGeom prst="rect">
            <a:avLst/>
          </a:prstGeom>
          <a:noFill/>
          <a:ln w="9525">
            <a:noFill/>
            <a:miter lim="800000"/>
          </a:ln>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SzPct val="100000"/>
              <a:buFont typeface="Wingdings" panose="05000000000000000000" pitchFamily="2" charset="2"/>
              <a:buNone/>
            </a:pPr>
            <a:r>
              <a:rPr lang="zh-CN" altLang="en-US" b="1" dirty="0"/>
              <a:t>图</a:t>
            </a:r>
            <a:r>
              <a:rPr lang="en-US" altLang="zh-CN" b="1" dirty="0"/>
              <a:t>7.16  </a:t>
            </a:r>
            <a:r>
              <a:rPr lang="zh-CN" altLang="en-US" b="1" dirty="0"/>
              <a:t>弱实体型和识别联系</a:t>
            </a:r>
            <a:endParaRPr lang="zh-CN" altLang="en-US" b="1" dirty="0"/>
          </a:p>
        </p:txBody>
      </p:sp>
      <p:sp>
        <p:nvSpPr>
          <p:cNvPr id="25" name="Oval 14"/>
          <p:cNvSpPr>
            <a:spLocks noChangeArrowheads="1"/>
          </p:cNvSpPr>
          <p:nvPr/>
        </p:nvSpPr>
        <p:spPr bwMode="auto">
          <a:xfrm>
            <a:off x="7350125" y="1364130"/>
            <a:ext cx="1336675" cy="593725"/>
          </a:xfrm>
          <a:prstGeom prst="ellipse">
            <a:avLst/>
          </a:prstGeom>
        </p:spPr>
        <p:style>
          <a:lnRef idx="2">
            <a:schemeClr val="dk1"/>
          </a:lnRef>
          <a:fillRef idx="1">
            <a:schemeClr val="lt1"/>
          </a:fillRef>
          <a:effectRef idx="0">
            <a:schemeClr val="dk1"/>
          </a:effectRef>
          <a:fontRef idx="minor">
            <a:schemeClr val="dk1"/>
          </a:fontRef>
        </p:style>
        <p:txBody>
          <a:bodyPr tIns="108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dirty="0">
                <a:solidFill>
                  <a:srgbClr val="000000"/>
                </a:solidFill>
                <a:latin typeface="Calibri" panose="020F0502020204030204" pitchFamily="34" charset="0"/>
              </a:rPr>
              <a:t>学分</a:t>
            </a:r>
            <a:endParaRPr lang="zh-CN" altLang="zh-CN" b="1" dirty="0">
              <a:solidFill>
                <a:srgbClr val="000000"/>
              </a:solidFill>
            </a:endParaRPr>
          </a:p>
        </p:txBody>
      </p:sp>
      <p:sp>
        <p:nvSpPr>
          <p:cNvPr id="26" name="Oval 14"/>
          <p:cNvSpPr>
            <a:spLocks noChangeArrowheads="1"/>
          </p:cNvSpPr>
          <p:nvPr/>
        </p:nvSpPr>
        <p:spPr bwMode="auto">
          <a:xfrm>
            <a:off x="3318697" y="1452467"/>
            <a:ext cx="1336675" cy="593725"/>
          </a:xfrm>
          <a:prstGeom prst="ellipse">
            <a:avLst/>
          </a:prstGeom>
        </p:spPr>
        <p:style>
          <a:lnRef idx="2">
            <a:schemeClr val="dk1"/>
          </a:lnRef>
          <a:fillRef idx="1">
            <a:schemeClr val="lt1"/>
          </a:fillRef>
          <a:effectRef idx="0">
            <a:schemeClr val="dk1"/>
          </a:effectRef>
          <a:fontRef idx="minor">
            <a:schemeClr val="dk1"/>
          </a:fontRef>
        </p:style>
        <p:txBody>
          <a:bodyPr tIns="108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dirty="0">
                <a:solidFill>
                  <a:srgbClr val="000000"/>
                </a:solidFill>
                <a:latin typeface="Calibri" panose="020F0502020204030204" pitchFamily="34" charset="0"/>
              </a:rPr>
              <a:t>课程名</a:t>
            </a:r>
            <a:endParaRPr lang="zh-CN" altLang="zh-CN" b="1" dirty="0">
              <a:solidFill>
                <a:srgbClr val="000000"/>
              </a:solidFill>
            </a:endParaRPr>
          </a:p>
        </p:txBody>
      </p:sp>
      <p:sp>
        <p:nvSpPr>
          <p:cNvPr id="27" name="Line 25"/>
          <p:cNvSpPr>
            <a:spLocks noChangeShapeType="1"/>
          </p:cNvSpPr>
          <p:nvPr/>
        </p:nvSpPr>
        <p:spPr bwMode="auto">
          <a:xfrm flipH="1">
            <a:off x="4648503" y="1025474"/>
            <a:ext cx="353243" cy="754050"/>
          </a:xfrm>
          <a:prstGeom prst="line">
            <a:avLst/>
          </a:prstGeom>
        </p:spPr>
        <p:style>
          <a:lnRef idx="2">
            <a:schemeClr val="dk1"/>
          </a:lnRef>
          <a:fillRef idx="1">
            <a:schemeClr val="lt1"/>
          </a:fillRef>
          <a:effectRef idx="0">
            <a:schemeClr val="dk1"/>
          </a:effectRef>
          <a:fontRef idx="minor">
            <a:schemeClr val="dk1"/>
          </a:fontRef>
        </p:style>
        <p:txBody>
          <a:bodyPr/>
          <a:lstStyle/>
          <a:p>
            <a:pPr>
              <a:defRPr/>
            </a:pPr>
            <a:endParaRPr lang="zh-CN" altLang="en-US"/>
          </a:p>
        </p:txBody>
      </p:sp>
      <p:sp>
        <p:nvSpPr>
          <p:cNvPr id="28" name="Line 25"/>
          <p:cNvSpPr>
            <a:spLocks noChangeShapeType="1"/>
          </p:cNvSpPr>
          <p:nvPr/>
        </p:nvSpPr>
        <p:spPr bwMode="auto">
          <a:xfrm flipH="1" flipV="1">
            <a:off x="6765458" y="1001858"/>
            <a:ext cx="686845" cy="536289"/>
          </a:xfrm>
          <a:prstGeom prst="line">
            <a:avLst/>
          </a:prstGeom>
        </p:spPr>
        <p:style>
          <a:lnRef idx="2">
            <a:schemeClr val="dk1"/>
          </a:lnRef>
          <a:fillRef idx="1">
            <a:schemeClr val="lt1"/>
          </a:fillRef>
          <a:effectRef idx="0">
            <a:schemeClr val="dk1"/>
          </a:effectRef>
          <a:fontRef idx="minor">
            <a:schemeClr val="dk1"/>
          </a:fontRef>
        </p:style>
        <p:txBody>
          <a:bodyPr/>
          <a:lstStyle/>
          <a:p>
            <a:pPr>
              <a:defRPr/>
            </a:pPr>
            <a:endParaRPr lang="zh-CN" altLang="en-US"/>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标题 1"/>
          <p:cNvSpPr>
            <a:spLocks noGrp="1" noChangeArrowheads="1"/>
          </p:cNvSpPr>
          <p:nvPr>
            <p:ph type="title" idx="4294967295"/>
          </p:nvPr>
        </p:nvSpPr>
        <p:spPr/>
        <p:txBody>
          <a:bodyPr/>
          <a:lstStyle/>
          <a:p>
            <a:r>
              <a:rPr lang="en-US" altLang="zh-CN" sz="3600" dirty="0">
                <a:solidFill>
                  <a:schemeClr val="accent6"/>
                </a:solidFill>
              </a:rPr>
              <a:t>7.3.3</a:t>
            </a:r>
            <a:r>
              <a:rPr lang="zh-CN" altLang="en-US" sz="3600" dirty="0">
                <a:solidFill>
                  <a:schemeClr val="accent6"/>
                </a:solidFill>
              </a:rPr>
              <a:t> 扩展的</a:t>
            </a:r>
            <a:r>
              <a:rPr lang="en-US" altLang="zh-CN" sz="3600" dirty="0">
                <a:solidFill>
                  <a:schemeClr val="accent6"/>
                </a:solidFill>
              </a:rPr>
              <a:t>ER</a:t>
            </a:r>
            <a:r>
              <a:rPr lang="zh-CN" altLang="en-US" sz="3600" dirty="0">
                <a:solidFill>
                  <a:schemeClr val="accent6"/>
                </a:solidFill>
              </a:rPr>
              <a:t>模型（续）</a:t>
            </a:r>
            <a:endParaRPr lang="zh-CN" altLang="en-US" sz="3600" dirty="0">
              <a:solidFill>
                <a:schemeClr val="accent6"/>
              </a:solidFill>
            </a:endParaRPr>
          </a:p>
        </p:txBody>
      </p:sp>
      <p:sp>
        <p:nvSpPr>
          <p:cNvPr id="2" name="矩形 23"/>
          <p:cNvSpPr>
            <a:spLocks noChangeArrowheads="1"/>
          </p:cNvSpPr>
          <p:nvPr/>
        </p:nvSpPr>
        <p:spPr bwMode="auto">
          <a:xfrm>
            <a:off x="251520" y="3259893"/>
            <a:ext cx="7632848" cy="1532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Font typeface="Wingdings" panose="05000000000000000000" pitchFamily="2" charset="2"/>
              <a:buChar char="Ø"/>
            </a:pPr>
            <a:r>
              <a:rPr lang="zh-CN" altLang="zh-CN" sz="2000" b="1" dirty="0"/>
              <a:t>每座</a:t>
            </a:r>
            <a:r>
              <a:rPr lang="zh-CN" altLang="en-US" sz="2000" b="1" dirty="0"/>
              <a:t>教学</a:t>
            </a:r>
            <a:r>
              <a:rPr lang="zh-CN" altLang="zh-CN" sz="2000" b="1" dirty="0"/>
              <a:t>楼都有唯一的编号或者名称</a:t>
            </a:r>
            <a:endParaRPr lang="en-US" altLang="zh-CN" sz="2000" b="1" dirty="0"/>
          </a:p>
          <a:p>
            <a:pPr eaLnBrk="1" hangingPunct="1">
              <a:lnSpc>
                <a:spcPct val="120000"/>
              </a:lnSpc>
              <a:buFont typeface="Wingdings" panose="05000000000000000000" pitchFamily="2" charset="2"/>
              <a:buChar char="Ø"/>
            </a:pPr>
            <a:r>
              <a:rPr lang="zh-CN" altLang="zh-CN" sz="2000" b="1" dirty="0"/>
              <a:t>每个</a:t>
            </a:r>
            <a:r>
              <a:rPr lang="zh-CN" altLang="en-US" sz="2000" b="1" dirty="0"/>
              <a:t>教室</a:t>
            </a:r>
            <a:r>
              <a:rPr lang="zh-CN" altLang="zh-CN" sz="2000" b="1" dirty="0"/>
              <a:t>都有一个编号，</a:t>
            </a:r>
            <a:r>
              <a:rPr lang="zh-CN" altLang="en-US" sz="2000" b="1" dirty="0"/>
              <a:t>教室</a:t>
            </a:r>
            <a:r>
              <a:rPr lang="zh-CN" altLang="zh-CN" sz="2000" b="1" dirty="0"/>
              <a:t>号不包含楼号</a:t>
            </a:r>
            <a:endParaRPr lang="en-US" altLang="zh-CN" sz="2000" b="1" dirty="0"/>
          </a:p>
          <a:p>
            <a:pPr eaLnBrk="1" hangingPunct="1">
              <a:lnSpc>
                <a:spcPct val="120000"/>
              </a:lnSpc>
              <a:buFont typeface="Wingdings" panose="05000000000000000000" pitchFamily="2" charset="2"/>
              <a:buChar char="Ø"/>
            </a:pPr>
            <a:r>
              <a:rPr lang="zh-CN" altLang="en-US" sz="2000" b="1" dirty="0"/>
              <a:t>教室</a:t>
            </a:r>
            <a:r>
              <a:rPr lang="zh-CN" altLang="zh-CN" sz="2000" b="1" dirty="0"/>
              <a:t>号不能作为码，因为不同的</a:t>
            </a:r>
            <a:r>
              <a:rPr lang="zh-CN" altLang="en-US" sz="2000" b="1" dirty="0"/>
              <a:t>教学楼</a:t>
            </a:r>
            <a:r>
              <a:rPr lang="zh-CN" altLang="zh-CN" sz="2000" b="1" dirty="0"/>
              <a:t>中可能有编号相同的房间</a:t>
            </a:r>
            <a:endParaRPr lang="en-US" altLang="zh-CN" sz="2000" b="1" dirty="0"/>
          </a:p>
          <a:p>
            <a:pPr eaLnBrk="1" hangingPunct="1">
              <a:lnSpc>
                <a:spcPct val="120000"/>
              </a:lnSpc>
              <a:buFont typeface="Wingdings" panose="05000000000000000000" pitchFamily="2" charset="2"/>
              <a:buChar char="Ø"/>
            </a:pPr>
            <a:r>
              <a:rPr lang="zh-CN" altLang="en-US" sz="2000" b="1" dirty="0"/>
              <a:t>教室</a:t>
            </a:r>
            <a:r>
              <a:rPr lang="zh-CN" altLang="zh-CN" sz="2000" b="1" dirty="0"/>
              <a:t>是一个弱实体</a:t>
            </a:r>
            <a:endParaRPr lang="zh-CN" altLang="en-US" sz="2000" b="1" dirty="0"/>
          </a:p>
        </p:txBody>
      </p:sp>
      <p:grpSp>
        <p:nvGrpSpPr>
          <p:cNvPr id="3" name="Group 2"/>
          <p:cNvGrpSpPr/>
          <p:nvPr/>
        </p:nvGrpSpPr>
        <p:grpSpPr bwMode="auto">
          <a:xfrm>
            <a:off x="3707904" y="716606"/>
            <a:ext cx="5340350" cy="2735262"/>
            <a:chOff x="2627" y="1497"/>
            <a:chExt cx="4376" cy="2373"/>
          </a:xfrm>
        </p:grpSpPr>
        <p:sp>
          <p:nvSpPr>
            <p:cNvPr id="4" name="Rectangle 4"/>
            <p:cNvSpPr>
              <a:spLocks noChangeArrowheads="1"/>
            </p:cNvSpPr>
            <p:nvPr/>
          </p:nvSpPr>
          <p:spPr bwMode="auto">
            <a:xfrm>
              <a:off x="4109" y="3195"/>
              <a:ext cx="1591" cy="675"/>
            </a:xfrm>
            <a:prstGeom prst="rect">
              <a:avLst/>
            </a:prstGeom>
          </p:spPr>
          <p:style>
            <a:lnRef idx="2">
              <a:schemeClr val="dk1"/>
            </a:lnRef>
            <a:fillRef idx="1">
              <a:schemeClr val="lt1"/>
            </a:fillRef>
            <a:effectRef idx="0">
              <a:schemeClr val="dk1"/>
            </a:effectRef>
            <a:fontRef idx="minor">
              <a:schemeClr val="dk1"/>
            </a:fontRef>
          </p:style>
          <p:txBody>
            <a:bodyPr/>
            <a:lstStyle/>
            <a:p>
              <a:pPr>
                <a:defRPr/>
              </a:pPr>
              <a:endParaRPr lang="zh-CN" altLang="en-US" b="1"/>
            </a:p>
          </p:txBody>
        </p:sp>
        <p:sp>
          <p:nvSpPr>
            <p:cNvPr id="5" name="Rectangle 6"/>
            <p:cNvSpPr>
              <a:spLocks noChangeArrowheads="1"/>
            </p:cNvSpPr>
            <p:nvPr/>
          </p:nvSpPr>
          <p:spPr bwMode="auto">
            <a:xfrm>
              <a:off x="4149" y="1545"/>
              <a:ext cx="1380" cy="468"/>
            </a:xfrm>
            <a:prstGeom prst="rect">
              <a:avLst/>
            </a:prstGeom>
          </p:spPr>
          <p:style>
            <a:lnRef idx="2">
              <a:schemeClr val="dk1"/>
            </a:lnRef>
            <a:fillRef idx="1">
              <a:schemeClr val="lt1"/>
            </a:fillRef>
            <a:effectRef idx="0">
              <a:schemeClr val="dk1"/>
            </a:effectRef>
            <a:fontRef idx="minor">
              <a:schemeClr val="dk1"/>
            </a:fontRef>
          </p:style>
          <p:txBody>
            <a:bodyPr tIns="144000"/>
            <a:lstStyle/>
            <a:p>
              <a:pPr algn="ctr">
                <a:defRPr/>
              </a:pPr>
              <a:r>
                <a:rPr lang="zh-CN" altLang="en-US" b="1" dirty="0">
                  <a:latin typeface="Calibri" panose="020F0502020204030204" pitchFamily="34" charset="0"/>
                </a:rPr>
                <a:t>教学楼</a:t>
              </a:r>
              <a:endParaRPr lang="zh-CN" b="1" dirty="0"/>
            </a:p>
          </p:txBody>
        </p:sp>
        <p:sp>
          <p:nvSpPr>
            <p:cNvPr id="6" name="Rectangle 7"/>
            <p:cNvSpPr>
              <a:spLocks noChangeArrowheads="1"/>
            </p:cNvSpPr>
            <p:nvPr/>
          </p:nvSpPr>
          <p:spPr bwMode="auto">
            <a:xfrm>
              <a:off x="4209" y="3309"/>
              <a:ext cx="1380" cy="467"/>
            </a:xfrm>
            <a:prstGeom prst="rect">
              <a:avLst/>
            </a:prstGeom>
          </p:spPr>
          <p:style>
            <a:lnRef idx="2">
              <a:schemeClr val="dk1"/>
            </a:lnRef>
            <a:fillRef idx="1">
              <a:schemeClr val="lt1"/>
            </a:fillRef>
            <a:effectRef idx="0">
              <a:schemeClr val="dk1"/>
            </a:effectRef>
            <a:fontRef idx="minor">
              <a:schemeClr val="dk1"/>
            </a:fontRef>
          </p:style>
          <p:txBody>
            <a:bodyPr tIns="144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dirty="0">
                  <a:solidFill>
                    <a:srgbClr val="000000"/>
                  </a:solidFill>
                  <a:latin typeface="Calibri" panose="020F0502020204030204" pitchFamily="34" charset="0"/>
                </a:rPr>
                <a:t>教室</a:t>
              </a:r>
              <a:endParaRPr lang="zh-CN" altLang="zh-CN" b="1" dirty="0">
                <a:solidFill>
                  <a:srgbClr val="000000"/>
                </a:solidFill>
              </a:endParaRPr>
            </a:p>
          </p:txBody>
        </p:sp>
        <p:grpSp>
          <p:nvGrpSpPr>
            <p:cNvPr id="7" name="Group 8"/>
            <p:cNvGrpSpPr/>
            <p:nvPr/>
          </p:nvGrpSpPr>
          <p:grpSpPr bwMode="auto">
            <a:xfrm>
              <a:off x="4079" y="2286"/>
              <a:ext cx="1542" cy="780"/>
              <a:chOff x="4559" y="4986"/>
              <a:chExt cx="1542" cy="780"/>
            </a:xfrm>
          </p:grpSpPr>
          <p:sp>
            <p:nvSpPr>
              <p:cNvPr id="14" name="AutoShape 9"/>
              <p:cNvSpPr>
                <a:spLocks noChangeArrowheads="1"/>
              </p:cNvSpPr>
              <p:nvPr/>
            </p:nvSpPr>
            <p:spPr bwMode="auto">
              <a:xfrm>
                <a:off x="4559" y="4986"/>
                <a:ext cx="1545" cy="780"/>
              </a:xfrm>
              <a:prstGeom prst="flowChartDecision">
                <a:avLst/>
              </a:prstGeom>
            </p:spPr>
            <p:style>
              <a:lnRef idx="2">
                <a:schemeClr val="dk1"/>
              </a:lnRef>
              <a:fillRef idx="1">
                <a:schemeClr val="lt1"/>
              </a:fillRef>
              <a:effectRef idx="0">
                <a:schemeClr val="dk1"/>
              </a:effectRef>
              <a:fontRef idx="minor">
                <a:schemeClr val="dk1"/>
              </a:fontRef>
            </p:style>
            <p:txBody>
              <a:bodyPr/>
              <a:lstStyle/>
              <a:p>
                <a:pPr>
                  <a:defRPr/>
                </a:pPr>
                <a:endParaRPr lang="zh-CN" altLang="zh-CN" b="1"/>
              </a:p>
            </p:txBody>
          </p:sp>
          <p:sp>
            <p:nvSpPr>
              <p:cNvPr id="15" name="AutoShape 10"/>
              <p:cNvSpPr>
                <a:spLocks noChangeArrowheads="1"/>
              </p:cNvSpPr>
              <p:nvPr/>
            </p:nvSpPr>
            <p:spPr bwMode="auto">
              <a:xfrm>
                <a:off x="4719" y="5070"/>
                <a:ext cx="1203" cy="613"/>
              </a:xfrm>
              <a:prstGeom prst="flowChartDecision">
                <a:avLst/>
              </a:prstGeom>
            </p:spPr>
            <p:style>
              <a:lnRef idx="2">
                <a:schemeClr val="dk1"/>
              </a:lnRef>
              <a:fillRef idx="1">
                <a:schemeClr val="lt1"/>
              </a:fillRef>
              <a:effectRef idx="0">
                <a:schemeClr val="dk1"/>
              </a:effectRef>
              <a:fontRef idx="minor">
                <a:schemeClr val="dk1"/>
              </a:fontRef>
            </p:style>
            <p:txBody>
              <a:bodyPr tIns="72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b="1">
                    <a:solidFill>
                      <a:srgbClr val="000000"/>
                    </a:solidFill>
                    <a:latin typeface="Calibri" panose="020F0502020204030204" pitchFamily="34" charset="0"/>
                  </a:rPr>
                  <a:t>拥有</a:t>
                </a:r>
                <a:endParaRPr lang="zh-CN" altLang="zh-CN" b="1">
                  <a:solidFill>
                    <a:srgbClr val="000000"/>
                  </a:solidFill>
                </a:endParaRPr>
              </a:p>
            </p:txBody>
          </p:sp>
        </p:grpSp>
        <p:sp>
          <p:nvSpPr>
            <p:cNvPr id="8" name="Oval 11"/>
            <p:cNvSpPr>
              <a:spLocks noChangeArrowheads="1"/>
            </p:cNvSpPr>
            <p:nvPr/>
          </p:nvSpPr>
          <p:spPr bwMode="auto">
            <a:xfrm>
              <a:off x="5939" y="1497"/>
              <a:ext cx="1064" cy="555"/>
            </a:xfrm>
            <a:prstGeom prst="ellipse">
              <a:avLst/>
            </a:prstGeom>
          </p:spPr>
          <p:style>
            <a:lnRef idx="2">
              <a:schemeClr val="dk1"/>
            </a:lnRef>
            <a:fillRef idx="1">
              <a:schemeClr val="lt1"/>
            </a:fillRef>
            <a:effectRef idx="0">
              <a:schemeClr val="dk1"/>
            </a:effectRef>
            <a:fontRef idx="minor">
              <a:schemeClr val="dk1"/>
            </a:fontRef>
          </p:style>
          <p:txBody>
            <a:bodyPr tIns="108000"/>
            <a:lstStyle/>
            <a:p>
              <a:pPr algn="ctr">
                <a:defRPr/>
              </a:pPr>
              <a:r>
                <a:rPr lang="zh-CN" altLang="en-US" b="1" u="sng">
                  <a:latin typeface="Calibri" panose="020F0502020204030204" pitchFamily="34" charset="0"/>
                </a:rPr>
                <a:t>楼号</a:t>
              </a:r>
              <a:endParaRPr lang="zh-CN" b="1"/>
            </a:p>
          </p:txBody>
        </p:sp>
        <p:sp>
          <p:nvSpPr>
            <p:cNvPr id="9" name="Oval 13"/>
            <p:cNvSpPr>
              <a:spLocks noChangeArrowheads="1"/>
            </p:cNvSpPr>
            <p:nvPr/>
          </p:nvSpPr>
          <p:spPr bwMode="auto">
            <a:xfrm>
              <a:off x="2627" y="3198"/>
              <a:ext cx="1214" cy="555"/>
            </a:xfrm>
            <a:prstGeom prst="ellipse">
              <a:avLst/>
            </a:prstGeom>
          </p:spPr>
          <p:style>
            <a:lnRef idx="2">
              <a:schemeClr val="dk1"/>
            </a:lnRef>
            <a:fillRef idx="1">
              <a:schemeClr val="lt1"/>
            </a:fillRef>
            <a:effectRef idx="0">
              <a:schemeClr val="dk1"/>
            </a:effectRef>
            <a:fontRef idx="minor">
              <a:schemeClr val="dk1"/>
            </a:fontRef>
          </p:style>
          <p:txBody>
            <a:bodyPr tIns="108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dirty="0">
                  <a:solidFill>
                    <a:srgbClr val="000000"/>
                  </a:solidFill>
                  <a:latin typeface="Calibri" panose="020F0502020204030204" pitchFamily="34" charset="0"/>
                </a:rPr>
                <a:t>教室号</a:t>
              </a:r>
              <a:endParaRPr lang="zh-CN" altLang="zh-CN" b="1" dirty="0">
                <a:solidFill>
                  <a:srgbClr val="000000"/>
                </a:solidFill>
              </a:endParaRPr>
            </a:p>
          </p:txBody>
        </p:sp>
        <p:sp>
          <p:nvSpPr>
            <p:cNvPr id="10" name="Line 14"/>
            <p:cNvSpPr>
              <a:spLocks noChangeShapeType="1"/>
            </p:cNvSpPr>
            <p:nvPr/>
          </p:nvSpPr>
          <p:spPr bwMode="auto">
            <a:xfrm flipH="1">
              <a:off x="3825" y="3450"/>
              <a:ext cx="284" cy="0"/>
            </a:xfrm>
            <a:prstGeom prst="line">
              <a:avLst/>
            </a:prstGeom>
          </p:spPr>
          <p:style>
            <a:lnRef idx="2">
              <a:schemeClr val="dk1"/>
            </a:lnRef>
            <a:fillRef idx="1">
              <a:schemeClr val="lt1"/>
            </a:fillRef>
            <a:effectRef idx="0">
              <a:schemeClr val="dk1"/>
            </a:effectRef>
            <a:fontRef idx="minor">
              <a:schemeClr val="dk1"/>
            </a:fontRef>
          </p:style>
          <p:txBody>
            <a:bodyPr/>
            <a:lstStyle/>
            <a:p>
              <a:pPr>
                <a:defRPr/>
              </a:pPr>
              <a:endParaRPr lang="zh-CN" altLang="en-US"/>
            </a:p>
          </p:txBody>
        </p:sp>
        <p:sp>
          <p:nvSpPr>
            <p:cNvPr id="11" name="Line 15"/>
            <p:cNvSpPr>
              <a:spLocks noChangeShapeType="1"/>
            </p:cNvSpPr>
            <p:nvPr/>
          </p:nvSpPr>
          <p:spPr bwMode="auto">
            <a:xfrm>
              <a:off x="5519" y="1739"/>
              <a:ext cx="420" cy="0"/>
            </a:xfrm>
            <a:prstGeom prst="line">
              <a:avLst/>
            </a:prstGeom>
          </p:spPr>
          <p:style>
            <a:lnRef idx="2">
              <a:schemeClr val="dk1"/>
            </a:lnRef>
            <a:fillRef idx="1">
              <a:schemeClr val="lt1"/>
            </a:fillRef>
            <a:effectRef idx="0">
              <a:schemeClr val="dk1"/>
            </a:effectRef>
            <a:fontRef idx="minor">
              <a:schemeClr val="dk1"/>
            </a:fontRef>
          </p:style>
          <p:txBody>
            <a:bodyPr/>
            <a:lstStyle/>
            <a:p>
              <a:pPr>
                <a:defRPr/>
              </a:pPr>
              <a:endParaRPr lang="zh-CN" altLang="en-US"/>
            </a:p>
          </p:txBody>
        </p:sp>
        <p:sp>
          <p:nvSpPr>
            <p:cNvPr id="12" name="Line 16"/>
            <p:cNvSpPr>
              <a:spLocks noChangeShapeType="1"/>
            </p:cNvSpPr>
            <p:nvPr/>
          </p:nvSpPr>
          <p:spPr bwMode="auto">
            <a:xfrm>
              <a:off x="4845" y="3060"/>
              <a:ext cx="0" cy="135"/>
            </a:xfrm>
            <a:prstGeom prst="line">
              <a:avLst/>
            </a:prstGeom>
          </p:spPr>
          <p:style>
            <a:lnRef idx="2">
              <a:schemeClr val="dk1"/>
            </a:lnRef>
            <a:fillRef idx="1">
              <a:schemeClr val="lt1"/>
            </a:fillRef>
            <a:effectRef idx="0">
              <a:schemeClr val="dk1"/>
            </a:effectRef>
            <a:fontRef idx="minor">
              <a:schemeClr val="dk1"/>
            </a:fontRef>
          </p:style>
          <p:txBody>
            <a:bodyPr/>
            <a:lstStyle/>
            <a:p>
              <a:pPr>
                <a:defRPr/>
              </a:pPr>
              <a:endParaRPr lang="zh-CN" altLang="en-US"/>
            </a:p>
          </p:txBody>
        </p:sp>
        <p:sp>
          <p:nvSpPr>
            <p:cNvPr id="13" name="Line 18"/>
            <p:cNvSpPr>
              <a:spLocks noChangeShapeType="1"/>
            </p:cNvSpPr>
            <p:nvPr/>
          </p:nvSpPr>
          <p:spPr bwMode="auto">
            <a:xfrm flipV="1">
              <a:off x="4829" y="2024"/>
              <a:ext cx="0" cy="256"/>
            </a:xfrm>
            <a:prstGeom prst="line">
              <a:avLst/>
            </a:prstGeom>
          </p:spPr>
          <p:style>
            <a:lnRef idx="2">
              <a:schemeClr val="dk1"/>
            </a:lnRef>
            <a:fillRef idx="1">
              <a:schemeClr val="lt1"/>
            </a:fillRef>
            <a:effectRef idx="0">
              <a:schemeClr val="dk1"/>
            </a:effectRef>
            <a:fontRef idx="minor">
              <a:schemeClr val="dk1"/>
            </a:fontRef>
          </p:style>
          <p:txBody>
            <a:bodyPr/>
            <a:lstStyle/>
            <a:p>
              <a:pPr>
                <a:defRPr/>
              </a:pPr>
              <a:endParaRPr lang="zh-CN" altLang="en-US"/>
            </a:p>
          </p:txBody>
        </p:sp>
      </p:grpSp>
      <p:sp>
        <p:nvSpPr>
          <p:cNvPr id="16" name="内容占位符 2"/>
          <p:cNvSpPr txBox="1"/>
          <p:nvPr/>
        </p:nvSpPr>
        <p:spPr bwMode="auto">
          <a:xfrm>
            <a:off x="756010" y="1588937"/>
            <a:ext cx="3297237" cy="495300"/>
          </a:xfrm>
          <a:prstGeom prst="rect">
            <a:avLst/>
          </a:prstGeom>
          <a:noFill/>
          <a:ln w="9525">
            <a:noFill/>
            <a:miter lim="800000"/>
          </a:ln>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SzPct val="100000"/>
              <a:buFont typeface="Wingdings" panose="05000000000000000000" pitchFamily="2" charset="2"/>
              <a:buNone/>
            </a:pPr>
            <a:r>
              <a:rPr lang="zh-CN" altLang="en-US" b="1" dirty="0"/>
              <a:t>图</a:t>
            </a:r>
            <a:r>
              <a:rPr lang="en-US" altLang="zh-CN" b="1" dirty="0"/>
              <a:t>7.17  </a:t>
            </a:r>
            <a:r>
              <a:rPr lang="zh-CN" altLang="en-US" b="1" dirty="0"/>
              <a:t>教室是一个弱实体</a:t>
            </a:r>
            <a:endParaRPr lang="zh-CN" altLang="en-US" b="1" dirty="0"/>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noChangeArrowheads="1"/>
          </p:cNvSpPr>
          <p:nvPr>
            <p:ph type="title" idx="4294967295"/>
          </p:nvPr>
        </p:nvSpPr>
        <p:spPr/>
        <p:txBody>
          <a:bodyPr/>
          <a:lstStyle/>
          <a:p>
            <a:r>
              <a:rPr lang="en-US" altLang="zh-CN" sz="3600" dirty="0">
                <a:solidFill>
                  <a:schemeClr val="accent6"/>
                </a:solidFill>
              </a:rPr>
              <a:t>7.3  </a:t>
            </a:r>
            <a:r>
              <a:rPr lang="zh-CN" altLang="en-US" sz="3600" dirty="0">
                <a:solidFill>
                  <a:schemeClr val="accent6"/>
                </a:solidFill>
              </a:rPr>
              <a:t>概念结构设计</a:t>
            </a:r>
            <a:endParaRPr lang="zh-CN" altLang="en-US" sz="3600" dirty="0">
              <a:solidFill>
                <a:schemeClr val="accent6"/>
              </a:solidFill>
            </a:endParaRPr>
          </a:p>
        </p:txBody>
      </p:sp>
      <p:sp>
        <p:nvSpPr>
          <p:cNvPr id="73730" name="Rectangle 3"/>
          <p:cNvSpPr>
            <a:spLocks noGrp="1" noChangeArrowheads="1"/>
          </p:cNvSpPr>
          <p:nvPr>
            <p:ph idx="4294967295"/>
          </p:nvPr>
        </p:nvSpPr>
        <p:spPr>
          <a:xfrm>
            <a:off x="720725" y="809625"/>
            <a:ext cx="8229600" cy="3641725"/>
          </a:xfrm>
        </p:spPr>
        <p:txBody>
          <a:bodyPr/>
          <a:lstStyle/>
          <a:p>
            <a:pPr marL="0" indent="0">
              <a:lnSpc>
                <a:spcPct val="150000"/>
              </a:lnSpc>
              <a:buFont typeface="Wingdings" panose="05000000000000000000" pitchFamily="2" charset="2"/>
              <a:buNone/>
            </a:pPr>
            <a:r>
              <a:rPr lang="en-US" altLang="zh-CN" dirty="0"/>
              <a:t>7.3.1   </a:t>
            </a:r>
            <a:r>
              <a:rPr lang="zh-CN" altLang="en-US" dirty="0"/>
              <a:t>概念结构</a:t>
            </a:r>
            <a:endParaRPr lang="zh-CN" altLang="en-US" dirty="0"/>
          </a:p>
          <a:p>
            <a:pPr marL="0" indent="0">
              <a:lnSpc>
                <a:spcPct val="150000"/>
              </a:lnSpc>
              <a:buFont typeface="Wingdings" panose="05000000000000000000" pitchFamily="2" charset="2"/>
              <a:buNone/>
            </a:pPr>
            <a:r>
              <a:rPr lang="en-US" altLang="zh-CN" dirty="0"/>
              <a:t>7.3.2   E-R</a:t>
            </a:r>
            <a:r>
              <a:rPr lang="zh-CN" altLang="en-US" dirty="0"/>
              <a:t>模型</a:t>
            </a:r>
            <a:endParaRPr lang="en-US" altLang="zh-CN" dirty="0"/>
          </a:p>
          <a:p>
            <a:pPr marL="0" indent="0">
              <a:lnSpc>
                <a:spcPct val="150000"/>
              </a:lnSpc>
              <a:buFont typeface="Wingdings" panose="05000000000000000000" pitchFamily="2" charset="2"/>
              <a:buNone/>
            </a:pPr>
            <a:r>
              <a:rPr lang="zh-CN" altLang="en-US" dirty="0"/>
              <a:t>*</a:t>
            </a:r>
            <a:r>
              <a:rPr lang="en-US" altLang="zh-CN" dirty="0"/>
              <a:t>7.3.3  </a:t>
            </a:r>
            <a:r>
              <a:rPr lang="zh-CN" altLang="en-US" dirty="0"/>
              <a:t>扩展的</a:t>
            </a:r>
            <a:r>
              <a:rPr lang="en-US" altLang="zh-CN" dirty="0"/>
              <a:t>E-R</a:t>
            </a:r>
            <a:r>
              <a:rPr lang="zh-CN" altLang="en-US" dirty="0"/>
              <a:t>模型</a:t>
            </a:r>
            <a:endParaRPr lang="zh-CN" altLang="en-US" dirty="0"/>
          </a:p>
          <a:p>
            <a:pPr marL="0" indent="0">
              <a:lnSpc>
                <a:spcPct val="150000"/>
              </a:lnSpc>
              <a:buNone/>
            </a:pPr>
            <a:r>
              <a:rPr lang="zh-CN" altLang="en-US" dirty="0">
                <a:solidFill>
                  <a:srgbClr val="00B050"/>
                </a:solidFill>
              </a:rPr>
              <a:t>*</a:t>
            </a:r>
            <a:r>
              <a:rPr lang="en-US" altLang="zh-CN" dirty="0">
                <a:solidFill>
                  <a:srgbClr val="00B050"/>
                </a:solidFill>
              </a:rPr>
              <a:t>7.3.4  </a:t>
            </a:r>
            <a:r>
              <a:rPr lang="zh-CN" altLang="en-US" dirty="0">
                <a:solidFill>
                  <a:srgbClr val="00B050"/>
                </a:solidFill>
              </a:rPr>
              <a:t>用</a:t>
            </a:r>
            <a:r>
              <a:rPr lang="en-US" altLang="zh-CN" dirty="0">
                <a:solidFill>
                  <a:srgbClr val="00B050"/>
                </a:solidFill>
              </a:rPr>
              <a:t>UML</a:t>
            </a:r>
            <a:r>
              <a:rPr lang="zh-CN" altLang="en-US" dirty="0">
                <a:solidFill>
                  <a:srgbClr val="00B050"/>
                </a:solidFill>
              </a:rPr>
              <a:t>中的类图表示</a:t>
            </a:r>
            <a:r>
              <a:rPr lang="en-US" altLang="zh-CN" dirty="0">
                <a:solidFill>
                  <a:srgbClr val="00B050"/>
                </a:solidFill>
              </a:rPr>
              <a:t>E-R</a:t>
            </a:r>
            <a:r>
              <a:rPr lang="zh-CN" altLang="en-US" dirty="0">
                <a:solidFill>
                  <a:srgbClr val="00B050"/>
                </a:solidFill>
              </a:rPr>
              <a:t>图</a:t>
            </a:r>
            <a:endParaRPr lang="en-US" altLang="zh-CN" dirty="0">
              <a:solidFill>
                <a:srgbClr val="00B050"/>
              </a:solidFill>
            </a:endParaRPr>
          </a:p>
          <a:p>
            <a:pPr marL="0" indent="0">
              <a:lnSpc>
                <a:spcPct val="150000"/>
              </a:lnSpc>
              <a:buNone/>
            </a:pPr>
            <a:r>
              <a:rPr lang="en-US" altLang="zh-CN" dirty="0"/>
              <a:t>7.3.5   </a:t>
            </a:r>
            <a:r>
              <a:rPr lang="zh-CN" altLang="en-US" dirty="0"/>
              <a:t>用</a:t>
            </a:r>
            <a:r>
              <a:rPr lang="en-US" altLang="zh-CN" dirty="0"/>
              <a:t>E-R</a:t>
            </a:r>
            <a:r>
              <a:rPr lang="zh-CN" altLang="en-US" dirty="0"/>
              <a:t>图进行概念结构设计</a:t>
            </a:r>
            <a:endParaRPr lang="zh-CN" altLang="en-US" dirty="0"/>
          </a:p>
          <a:p>
            <a:pPr marL="0" indent="0"/>
            <a:endParaRPr lang="en-US" altLang="zh-CN" dirty="0"/>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标题 1"/>
          <p:cNvSpPr>
            <a:spLocks noGrp="1" noChangeArrowheads="1"/>
          </p:cNvSpPr>
          <p:nvPr>
            <p:ph type="title" idx="4294967295"/>
          </p:nvPr>
        </p:nvSpPr>
        <p:spPr/>
        <p:txBody>
          <a:bodyPr/>
          <a:lstStyle/>
          <a:p>
            <a:r>
              <a:rPr lang="en-US" altLang="zh-CN" sz="3600" dirty="0">
                <a:solidFill>
                  <a:schemeClr val="accent6"/>
                </a:solidFill>
              </a:rPr>
              <a:t>7.3.4  UML</a:t>
            </a:r>
            <a:endParaRPr lang="en-US" altLang="zh-CN" sz="3600" dirty="0">
              <a:solidFill>
                <a:schemeClr val="accent6"/>
              </a:solidFill>
            </a:endParaRPr>
          </a:p>
        </p:txBody>
      </p:sp>
      <p:sp>
        <p:nvSpPr>
          <p:cNvPr id="2" name="内容占位符 2"/>
          <p:cNvSpPr txBox="1"/>
          <p:nvPr/>
        </p:nvSpPr>
        <p:spPr bwMode="auto">
          <a:xfrm>
            <a:off x="395536" y="823913"/>
            <a:ext cx="8496944" cy="3836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9pPr>
          </a:lstStyle>
          <a:p>
            <a:pPr eaLnBrk="1" hangingPunct="1">
              <a:lnSpc>
                <a:spcPct val="110000"/>
              </a:lnSpc>
            </a:pPr>
            <a:r>
              <a:rPr lang="en-US" altLang="zh-CN" sz="2200" kern="0" dirty="0"/>
              <a:t>UML</a:t>
            </a:r>
            <a:r>
              <a:rPr lang="zh-CN" altLang="en-US" sz="2200" kern="0" dirty="0"/>
              <a:t>称为统一建模语言（</a:t>
            </a:r>
            <a:r>
              <a:rPr lang="en-US" altLang="zh-CN" sz="2200" kern="0" dirty="0"/>
              <a:t>Unified Modeling Language</a:t>
            </a:r>
            <a:r>
              <a:rPr lang="zh-CN" altLang="en-US" sz="2200" kern="0" dirty="0"/>
              <a:t>），是对象管理组织（</a:t>
            </a:r>
            <a:r>
              <a:rPr lang="en-US" altLang="zh-CN" sz="2200" kern="0" dirty="0"/>
              <a:t>Object Management Group</a:t>
            </a:r>
            <a:r>
              <a:rPr lang="zh-CN" altLang="en-US" sz="2200" kern="0" dirty="0"/>
              <a:t>，</a:t>
            </a:r>
            <a:r>
              <a:rPr lang="en-US" altLang="zh-CN" sz="2200" kern="0" dirty="0"/>
              <a:t>OMG</a:t>
            </a:r>
            <a:r>
              <a:rPr lang="zh-CN" altLang="en-US" sz="2200" kern="0" dirty="0"/>
              <a:t>）的一个标准。</a:t>
            </a:r>
            <a:endParaRPr lang="en-US" altLang="zh-CN" sz="2200" kern="0" dirty="0"/>
          </a:p>
          <a:p>
            <a:pPr eaLnBrk="1" hangingPunct="1">
              <a:lnSpc>
                <a:spcPct val="150000"/>
              </a:lnSpc>
            </a:pPr>
            <a:r>
              <a:rPr lang="en-US" altLang="zh-CN" sz="2200" kern="0" dirty="0"/>
              <a:t>UML</a:t>
            </a:r>
            <a:r>
              <a:rPr lang="zh-CN" altLang="en-US" sz="2200" kern="0" dirty="0"/>
              <a:t>是为软件开发的所有阶段提供模型化和可视化支持的规范语言，从需求规格描述到系统完成后的测试和维护。</a:t>
            </a:r>
            <a:endParaRPr lang="en-US" altLang="zh-CN" sz="2200" kern="0" dirty="0"/>
          </a:p>
          <a:p>
            <a:pPr eaLnBrk="1" hangingPunct="1">
              <a:lnSpc>
                <a:spcPct val="150000"/>
              </a:lnSpc>
            </a:pPr>
            <a:r>
              <a:rPr lang="en-US" altLang="zh-CN" sz="2200" kern="0" dirty="0"/>
              <a:t>UML</a:t>
            </a:r>
            <a:r>
              <a:rPr lang="zh-CN" altLang="en-US" sz="2200" kern="0" dirty="0"/>
              <a:t>可以用于数据建模，业务建模，对象建模，组件建模等。</a:t>
            </a:r>
            <a:endParaRPr lang="en-US" altLang="zh-CN" sz="2200" kern="0" dirty="0"/>
          </a:p>
          <a:p>
            <a:pPr eaLnBrk="1" hangingPunct="1">
              <a:lnSpc>
                <a:spcPct val="150000"/>
              </a:lnSpc>
            </a:pPr>
            <a:r>
              <a:rPr lang="en-US" altLang="zh-CN" sz="2200" kern="0" dirty="0"/>
              <a:t>UML</a:t>
            </a:r>
            <a:r>
              <a:rPr lang="zh-CN" altLang="en-US" sz="2200" kern="0" dirty="0"/>
              <a:t>提供了多种类型的模型描述图（</a:t>
            </a:r>
            <a:r>
              <a:rPr lang="en-US" altLang="zh-CN" sz="2200" kern="0" dirty="0"/>
              <a:t>diagram</a:t>
            </a:r>
            <a:r>
              <a:rPr lang="zh-CN" altLang="en-US" sz="2200" kern="0" dirty="0"/>
              <a:t>），借助这些图可以使应用程序更易理解。</a:t>
            </a:r>
            <a:endParaRPr lang="en-US" altLang="zh-CN" sz="2000" kern="0" dirty="0"/>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标题 1"/>
          <p:cNvSpPr>
            <a:spLocks noGrp="1" noChangeArrowheads="1"/>
          </p:cNvSpPr>
          <p:nvPr>
            <p:ph type="title" idx="4294967295"/>
          </p:nvPr>
        </p:nvSpPr>
        <p:spPr/>
        <p:txBody>
          <a:bodyPr/>
          <a:lstStyle/>
          <a:p>
            <a:r>
              <a:rPr lang="zh-CN" altLang="en-US" sz="3600" dirty="0">
                <a:solidFill>
                  <a:schemeClr val="accent6"/>
                </a:solidFill>
              </a:rPr>
              <a:t>用</a:t>
            </a:r>
            <a:r>
              <a:rPr lang="en-US" altLang="zh-CN" sz="3600" dirty="0">
                <a:solidFill>
                  <a:schemeClr val="accent6"/>
                </a:solidFill>
              </a:rPr>
              <a:t>UML</a:t>
            </a:r>
            <a:r>
              <a:rPr lang="zh-CN" altLang="en-US" sz="3600" dirty="0">
                <a:solidFill>
                  <a:schemeClr val="accent6"/>
                </a:solidFill>
              </a:rPr>
              <a:t>的类图建立概念模型</a:t>
            </a:r>
            <a:endParaRPr lang="zh-CN" altLang="en-US" sz="3600" dirty="0">
              <a:solidFill>
                <a:schemeClr val="accent6"/>
              </a:solidFill>
            </a:endParaRPr>
          </a:p>
        </p:txBody>
      </p:sp>
      <p:sp>
        <p:nvSpPr>
          <p:cNvPr id="3" name="内容占位符 2"/>
          <p:cNvSpPr txBox="1"/>
          <p:nvPr/>
        </p:nvSpPr>
        <p:spPr bwMode="auto">
          <a:xfrm>
            <a:off x="165838" y="647815"/>
            <a:ext cx="8543925" cy="509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9pPr>
          </a:lstStyle>
          <a:p>
            <a:pPr eaLnBrk="1" hangingPunct="1">
              <a:lnSpc>
                <a:spcPct val="120000"/>
              </a:lnSpc>
            </a:pPr>
            <a:r>
              <a:rPr lang="en-US" altLang="zh-CN" sz="2400" kern="0" dirty="0"/>
              <a:t>UML</a:t>
            </a:r>
            <a:r>
              <a:rPr lang="zh-CN" altLang="en-US" sz="2400" kern="0" dirty="0"/>
              <a:t>中的类（</a:t>
            </a:r>
            <a:r>
              <a:rPr lang="en-US" altLang="zh-CN" sz="2400" kern="0" dirty="0"/>
              <a:t>class</a:t>
            </a:r>
            <a:r>
              <a:rPr lang="zh-CN" altLang="en-US" sz="2400" kern="0" dirty="0"/>
              <a:t>）大致对应</a:t>
            </a:r>
            <a:r>
              <a:rPr lang="en-US" altLang="zh-CN" sz="2400" kern="0" dirty="0"/>
              <a:t>E-R</a:t>
            </a:r>
            <a:r>
              <a:rPr lang="zh-CN" altLang="en-US" sz="2400" kern="0" dirty="0"/>
              <a:t>图中的实体。</a:t>
            </a:r>
            <a:endParaRPr lang="en-US" altLang="zh-CN" sz="2400" kern="0" dirty="0"/>
          </a:p>
          <a:p>
            <a:pPr lvl="1">
              <a:lnSpc>
                <a:spcPct val="120000"/>
              </a:lnSpc>
            </a:pPr>
            <a:r>
              <a:rPr lang="en-US" altLang="zh-CN" sz="2000" kern="0" dirty="0"/>
              <a:t>1.</a:t>
            </a:r>
            <a:r>
              <a:rPr lang="zh-CN" altLang="en-US" sz="2000" kern="0" dirty="0"/>
              <a:t>实体型：用类表示，矩形框中实体名放在上部，下面列出属性名</a:t>
            </a:r>
            <a:endParaRPr lang="zh-CN" altLang="en-US" sz="2000" kern="0" dirty="0"/>
          </a:p>
          <a:p>
            <a:pPr lvl="1">
              <a:lnSpc>
                <a:spcPct val="120000"/>
              </a:lnSpc>
            </a:pPr>
            <a:r>
              <a:rPr lang="en-US" altLang="zh-CN" sz="2000" kern="0" dirty="0"/>
              <a:t>2.</a:t>
            </a:r>
            <a:r>
              <a:rPr lang="zh-CN" altLang="en-US" sz="2000" kern="0" dirty="0"/>
              <a:t>实体的码：在类图中在属性后面加“</a:t>
            </a:r>
            <a:r>
              <a:rPr lang="en-US" altLang="zh-CN" sz="2000" kern="0" dirty="0"/>
              <a:t>PK</a:t>
            </a:r>
            <a:r>
              <a:rPr lang="zh-CN" altLang="en-US" sz="2000" kern="0" dirty="0"/>
              <a:t>”（</a:t>
            </a:r>
            <a:r>
              <a:rPr lang="en-US" altLang="zh-CN" sz="2000" kern="0" dirty="0"/>
              <a:t>primary key</a:t>
            </a:r>
            <a:r>
              <a:rPr lang="zh-CN" altLang="en-US" sz="2000" kern="0" dirty="0"/>
              <a:t>）来表示主码属性。</a:t>
            </a:r>
            <a:endParaRPr lang="zh-CN" altLang="en-US" sz="2000" kern="0" dirty="0"/>
          </a:p>
          <a:p>
            <a:pPr lvl="1">
              <a:lnSpc>
                <a:spcPct val="120000"/>
              </a:lnSpc>
            </a:pPr>
            <a:r>
              <a:rPr lang="en-US" altLang="zh-CN" sz="2000" kern="0" dirty="0"/>
              <a:t>3.</a:t>
            </a:r>
            <a:r>
              <a:rPr lang="zh-CN" altLang="en-US" sz="2000" kern="0" dirty="0"/>
              <a:t>联系：用类图之间的“关联”来表示。</a:t>
            </a:r>
            <a:endParaRPr lang="zh-CN" altLang="en-US" sz="2000" kern="0" dirty="0"/>
          </a:p>
        </p:txBody>
      </p:sp>
      <p:sp>
        <p:nvSpPr>
          <p:cNvPr id="4" name="内容占位符 2"/>
          <p:cNvSpPr txBox="1"/>
          <p:nvPr/>
        </p:nvSpPr>
        <p:spPr bwMode="auto">
          <a:xfrm>
            <a:off x="2565140" y="4437628"/>
            <a:ext cx="4246562" cy="495300"/>
          </a:xfrm>
          <a:prstGeom prst="rect">
            <a:avLst/>
          </a:prstGeom>
          <a:noFill/>
          <a:ln w="9525">
            <a:noFill/>
            <a:miter lim="800000"/>
          </a:ln>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SzPct val="100000"/>
              <a:buFont typeface="Wingdings" panose="05000000000000000000" pitchFamily="2" charset="2"/>
              <a:buNone/>
            </a:pPr>
            <a:r>
              <a:rPr lang="zh-CN" altLang="en-US" b="1" dirty="0"/>
              <a:t>图</a:t>
            </a:r>
            <a:r>
              <a:rPr lang="en-US" altLang="zh-CN" b="1" dirty="0"/>
              <a:t>7.18    </a:t>
            </a:r>
            <a:r>
              <a:rPr lang="zh-CN" altLang="en-US" b="1" dirty="0"/>
              <a:t>用</a:t>
            </a:r>
            <a:r>
              <a:rPr lang="en-US" altLang="zh-CN" b="1" dirty="0"/>
              <a:t>UML</a:t>
            </a:r>
            <a:r>
              <a:rPr lang="zh-CN" altLang="en-US" b="1" dirty="0"/>
              <a:t>的类图表示</a:t>
            </a:r>
            <a:r>
              <a:rPr lang="en-US" altLang="zh-CN" b="1" dirty="0"/>
              <a:t>E-R</a:t>
            </a:r>
            <a:r>
              <a:rPr lang="zh-CN" altLang="en-US" b="1" dirty="0"/>
              <a:t>图示例</a:t>
            </a:r>
            <a:endParaRPr lang="zh-CN" altLang="en-US" b="1" dirty="0"/>
          </a:p>
        </p:txBody>
      </p:sp>
      <p:grpSp>
        <p:nvGrpSpPr>
          <p:cNvPr id="12" name="组合 11"/>
          <p:cNvGrpSpPr/>
          <p:nvPr/>
        </p:nvGrpSpPr>
        <p:grpSpPr bwMode="auto">
          <a:xfrm>
            <a:off x="1187624" y="3097415"/>
            <a:ext cx="5832847" cy="307975"/>
            <a:chOff x="1331665" y="4489450"/>
            <a:chExt cx="5832623" cy="307975"/>
          </a:xfrm>
        </p:grpSpPr>
        <p:cxnSp>
          <p:nvCxnSpPr>
            <p:cNvPr id="13" name="AutoShape 9"/>
            <p:cNvCxnSpPr>
              <a:cxnSpLocks noChangeShapeType="1"/>
            </p:cNvCxnSpPr>
            <p:nvPr/>
          </p:nvCxnSpPr>
          <p:spPr bwMode="auto">
            <a:xfrm>
              <a:off x="1331665" y="4489450"/>
              <a:ext cx="2259883" cy="19293"/>
            </a:xfrm>
            <a:prstGeom prst="straightConnector1">
              <a:avLst/>
            </a:prstGeom>
            <a:noFill/>
            <a:ln w="12700">
              <a:solidFill>
                <a:srgbClr val="000000"/>
              </a:solidFill>
              <a:round/>
            </a:ln>
            <a:extLst>
              <a:ext uri="{909E8E84-426E-40DD-AFC4-6F175D3DCCD1}">
                <a14:hiddenFill xmlns:a14="http://schemas.microsoft.com/office/drawing/2010/main">
                  <a:noFill/>
                </a14:hiddenFill>
              </a:ext>
            </a:extLst>
          </p:spPr>
        </p:cxnSp>
        <p:cxnSp>
          <p:nvCxnSpPr>
            <p:cNvPr id="14" name="AutoShape 9"/>
            <p:cNvCxnSpPr>
              <a:cxnSpLocks noChangeShapeType="1"/>
            </p:cNvCxnSpPr>
            <p:nvPr/>
          </p:nvCxnSpPr>
          <p:spPr bwMode="auto">
            <a:xfrm>
              <a:off x="5652084" y="4489450"/>
              <a:ext cx="1512204" cy="0"/>
            </a:xfrm>
            <a:prstGeom prst="straightConnector1">
              <a:avLst/>
            </a:prstGeom>
            <a:noFill/>
            <a:ln w="9525">
              <a:solidFill>
                <a:srgbClr val="000000"/>
              </a:solidFill>
              <a:round/>
            </a:ln>
            <a:extLst>
              <a:ext uri="{909E8E84-426E-40DD-AFC4-6F175D3DCCD1}">
                <a14:hiddenFill xmlns:a14="http://schemas.microsoft.com/office/drawing/2010/main">
                  <a:noFill/>
                </a14:hiddenFill>
              </a:ext>
            </a:extLst>
          </p:spPr>
        </p:cxnSp>
        <p:cxnSp>
          <p:nvCxnSpPr>
            <p:cNvPr id="15" name="AutoShape 9"/>
            <p:cNvCxnSpPr>
              <a:cxnSpLocks noChangeShapeType="1"/>
            </p:cNvCxnSpPr>
            <p:nvPr/>
          </p:nvCxnSpPr>
          <p:spPr bwMode="auto">
            <a:xfrm>
              <a:off x="3671854" y="4797425"/>
              <a:ext cx="1908258" cy="0"/>
            </a:xfrm>
            <a:prstGeom prst="straightConnector1">
              <a:avLst/>
            </a:prstGeom>
            <a:noFill/>
            <a:ln w="9525">
              <a:solidFill>
                <a:srgbClr val="000000"/>
              </a:solidFill>
              <a:round/>
            </a:ln>
            <a:extLst>
              <a:ext uri="{909E8E84-426E-40DD-AFC4-6F175D3DCCD1}">
                <a14:hiddenFill xmlns:a14="http://schemas.microsoft.com/office/drawing/2010/main">
                  <a:noFill/>
                </a14:hiddenFill>
              </a:ext>
            </a:extLst>
          </p:spPr>
        </p:cxnSp>
      </p:grpSp>
      <p:graphicFrame>
        <p:nvGraphicFramePr>
          <p:cNvPr id="16" name="表格 15"/>
          <p:cNvGraphicFramePr>
            <a:graphicFrameLocks noGrp="1"/>
          </p:cNvGraphicFramePr>
          <p:nvPr/>
        </p:nvGraphicFramePr>
        <p:xfrm>
          <a:off x="1054784" y="2817416"/>
          <a:ext cx="2473119" cy="1645920"/>
        </p:xfrm>
        <a:graphic>
          <a:graphicData uri="http://schemas.openxmlformats.org/drawingml/2006/table">
            <a:tbl>
              <a:tblPr/>
              <a:tblGrid>
                <a:gridCol w="2473119"/>
              </a:tblGrid>
              <a:tr h="1645908">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学生</a:t>
                      </a: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   </a:t>
                      </a: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Courier New" panose="02070309020205020404" pitchFamily="49" charset="0"/>
                        </a:rPr>
                        <a:t>Student</a:t>
                      </a:r>
                      <a:endParaRPr kumimoji="0" lang="zh-CN"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学号</a:t>
                      </a: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   </a:t>
                      </a:r>
                      <a:r>
                        <a:rPr kumimoji="0" lang="en-US" altLang="zh-CN" sz="18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cs typeface="Courier New" panose="02070309020205020404" pitchFamily="49" charset="0"/>
                        </a:rPr>
                        <a:t>Sno</a:t>
                      </a: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Courier New" panose="02070309020205020404" pitchFamily="49" charset="0"/>
                        </a:rPr>
                        <a:t>  PK</a:t>
                      </a:r>
                      <a:endParaRPr kumimoji="0" lang="zh-CN"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姓名</a:t>
                      </a: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   </a:t>
                      </a:r>
                      <a:r>
                        <a:rPr kumimoji="0" lang="en-US" altLang="zh-CN" sz="18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cs typeface="Courier New" panose="02070309020205020404" pitchFamily="49" charset="0"/>
                        </a:rPr>
                        <a:t>Sname</a:t>
                      </a:r>
                      <a:endParaRPr kumimoji="0" lang="zh-CN"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性别</a:t>
                      </a: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   </a:t>
                      </a:r>
                      <a:r>
                        <a:rPr kumimoji="0" lang="en-US" altLang="zh-CN" sz="18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cs typeface="Courier New" panose="02070309020205020404" pitchFamily="49" charset="0"/>
                        </a:rPr>
                        <a:t>Ssex</a:t>
                      </a:r>
                      <a:endParaRPr kumimoji="0" lang="zh-CN"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出生日期</a:t>
                      </a: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   </a:t>
                      </a:r>
                      <a:r>
                        <a:rPr kumimoji="0" lang="en-US" altLang="zh-CN" sz="18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cs typeface="Courier New" panose="02070309020205020404" pitchFamily="49" charset="0"/>
                        </a:rPr>
                        <a:t>Sbirthdate</a:t>
                      </a:r>
                      <a:endParaRPr kumimoji="0" lang="zh-CN"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主修专业 </a:t>
                      </a:r>
                      <a:r>
                        <a:rPr kumimoji="0" lang="en-US" altLang="zh-CN" sz="18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cs typeface="Courier New" panose="02070309020205020404" pitchFamily="49" charset="0"/>
                        </a:rPr>
                        <a:t>Smajor</a:t>
                      </a:r>
                      <a:endParaRPr kumimoji="0" lang="zh-CN"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Courier New" panose="02070309020205020404" pitchFamily="49"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7" name="表格 16"/>
          <p:cNvGraphicFramePr>
            <a:graphicFrameLocks noGrp="1"/>
          </p:cNvGraphicFramePr>
          <p:nvPr/>
        </p:nvGraphicFramePr>
        <p:xfrm>
          <a:off x="5507584" y="2849765"/>
          <a:ext cx="1666875" cy="1371600"/>
        </p:xfrm>
        <a:graphic>
          <a:graphicData uri="http://schemas.openxmlformats.org/drawingml/2006/table">
            <a:tbl>
              <a:tblPr/>
              <a:tblGrid>
                <a:gridCol w="1666875"/>
              </a:tblGrid>
              <a:tr h="933450">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课程</a:t>
                      </a:r>
                      <a:r>
                        <a:rPr kumimoji="0" lang="en-US" altLang="zh-CN" sz="18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Course</a:t>
                      </a:r>
                      <a:endParaRPr kumimoji="0" lang="zh-CN" altLang="zh-CN" sz="18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课程号</a:t>
                      </a:r>
                      <a:r>
                        <a:rPr kumimoji="0" lang="en-US" altLang="zh-CN" sz="1800" b="1" i="0" u="none" strike="noStrike" cap="none" normalizeH="0" baseline="0" dirty="0" err="1">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Cno</a:t>
                      </a:r>
                      <a:r>
                        <a:rPr kumimoji="0" lang="en-US" altLang="zh-CN" sz="18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PK</a:t>
                      </a:r>
                      <a:endParaRPr kumimoji="0" lang="zh-CN" altLang="zh-CN" sz="18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课程名</a:t>
                      </a:r>
                      <a:r>
                        <a:rPr kumimoji="0" lang="en-US" altLang="zh-CN" sz="1800" b="1" i="0" u="none" strike="noStrike" cap="none" normalizeH="0" baseline="0" dirty="0" err="1">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Cname</a:t>
                      </a:r>
                      <a:endParaRPr kumimoji="0" lang="zh-CN" altLang="zh-CN" sz="18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学分</a:t>
                      </a:r>
                      <a:r>
                        <a:rPr kumimoji="0" lang="en-US" altLang="zh-CN" sz="18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r>
                        <a:rPr kumimoji="0" lang="en-US" altLang="zh-CN" sz="1800" b="1" i="0" u="none" strike="noStrike" cap="none" normalizeH="0" baseline="0" dirty="0" err="1">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Ccredit</a:t>
                      </a:r>
                      <a:endParaRPr kumimoji="0" lang="zh-CN" altLang="zh-CN" sz="18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先修课</a:t>
                      </a:r>
                      <a:r>
                        <a:rPr kumimoji="0" lang="en-US" altLang="zh-CN" sz="18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r>
                        <a:rPr kumimoji="0" lang="en-US" altLang="zh-CN" sz="1800" b="1" i="0" u="none" strike="noStrike" cap="none" normalizeH="0" baseline="0" dirty="0" err="1">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Cpno</a:t>
                      </a:r>
                      <a:endParaRPr kumimoji="0" lang="zh-CN"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Courier New" panose="02070309020205020404" pitchFamily="49"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8" name="矩形 17"/>
          <p:cNvSpPr/>
          <p:nvPr/>
        </p:nvSpPr>
        <p:spPr>
          <a:xfrm>
            <a:off x="3410408" y="3097415"/>
            <a:ext cx="4572000" cy="646113"/>
          </a:xfrm>
          <a:prstGeom prst="rect">
            <a:avLst/>
          </a:prstGeom>
        </p:spPr>
        <p:txBody>
          <a:bodyPr>
            <a:spAutoFit/>
          </a:bodyPr>
          <a:lstStyle>
            <a:lvl1pPr indent="2857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latin typeface="Calibri" panose="020F0502020204030204" pitchFamily="34" charset="0"/>
                <a:cs typeface="Times New Roman" panose="02020603050405020304" pitchFamily="18" charset="0"/>
              </a:rPr>
              <a:t> </a:t>
            </a:r>
            <a:r>
              <a:rPr lang="zh-CN" altLang="zh-CN" b="1" dirty="0">
                <a:latin typeface="Calibri" panose="020F0502020204030204" pitchFamily="34" charset="0"/>
                <a:cs typeface="Times New Roman" panose="02020603050405020304" pitchFamily="18" charset="0"/>
              </a:rPr>
              <a:t>选修</a:t>
            </a:r>
            <a:r>
              <a:rPr lang="en-US" altLang="zh-CN" b="1" dirty="0">
                <a:latin typeface="Calibri" panose="020F0502020204030204" pitchFamily="34" charset="0"/>
                <a:cs typeface="Times New Roman" panose="02020603050405020304" pitchFamily="18" charset="0"/>
              </a:rPr>
              <a:t>SC</a:t>
            </a:r>
            <a:endParaRPr lang="zh-CN" altLang="zh-CN" b="1" dirty="0">
              <a:latin typeface="Calibri" panose="020F0502020204030204" pitchFamily="34" charset="0"/>
              <a:cs typeface="Times New Roman" panose="02020603050405020304" pitchFamily="18" charset="0"/>
            </a:endParaRPr>
          </a:p>
          <a:p>
            <a:pPr eaLnBrk="1" hangingPunct="1"/>
            <a:r>
              <a:rPr lang="en-US" altLang="zh-CN" b="1" dirty="0">
                <a:latin typeface="Calibri" panose="020F0502020204030204" pitchFamily="34" charset="0"/>
                <a:cs typeface="Times New Roman" panose="02020603050405020304" pitchFamily="18" charset="0"/>
              </a:rPr>
              <a:t>0..*               20..30</a:t>
            </a:r>
            <a:endParaRPr lang="zh-CN" altLang="en-US" dirty="0"/>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标题 1"/>
          <p:cNvSpPr>
            <a:spLocks noGrp="1" noChangeArrowheads="1"/>
          </p:cNvSpPr>
          <p:nvPr>
            <p:ph type="title" idx="4294967295"/>
          </p:nvPr>
        </p:nvSpPr>
        <p:spPr/>
        <p:txBody>
          <a:bodyPr/>
          <a:lstStyle/>
          <a:p>
            <a:r>
              <a:rPr lang="zh-CN" altLang="en-US" sz="3600" dirty="0">
                <a:solidFill>
                  <a:schemeClr val="accent6"/>
                </a:solidFill>
              </a:rPr>
              <a:t>用</a:t>
            </a:r>
            <a:r>
              <a:rPr lang="en-US" altLang="zh-CN" sz="3600" dirty="0">
                <a:solidFill>
                  <a:schemeClr val="accent6"/>
                </a:solidFill>
              </a:rPr>
              <a:t>UML</a:t>
            </a:r>
            <a:r>
              <a:rPr lang="zh-CN" altLang="en-US" sz="3600" dirty="0">
                <a:solidFill>
                  <a:schemeClr val="accent6"/>
                </a:solidFill>
              </a:rPr>
              <a:t>的类图建立概念模型</a:t>
            </a:r>
            <a:r>
              <a:rPr lang="en-US" altLang="zh-CN" sz="3600" dirty="0">
                <a:solidFill>
                  <a:schemeClr val="accent6"/>
                </a:solidFill>
              </a:rPr>
              <a:t>(</a:t>
            </a:r>
            <a:r>
              <a:rPr lang="zh-CN" altLang="en-US" sz="3600" dirty="0">
                <a:solidFill>
                  <a:schemeClr val="accent6"/>
                </a:solidFill>
              </a:rPr>
              <a:t>续</a:t>
            </a:r>
            <a:r>
              <a:rPr lang="en-US" altLang="zh-CN" sz="3600" dirty="0">
                <a:solidFill>
                  <a:schemeClr val="accent6"/>
                </a:solidFill>
              </a:rPr>
              <a:t>)</a:t>
            </a:r>
            <a:endParaRPr lang="en-US" altLang="zh-CN" sz="3600" dirty="0">
              <a:solidFill>
                <a:schemeClr val="accent6"/>
              </a:solidFill>
            </a:endParaRPr>
          </a:p>
        </p:txBody>
      </p:sp>
      <p:sp>
        <p:nvSpPr>
          <p:cNvPr id="2" name="内容占位符 2"/>
          <p:cNvSpPr txBox="1"/>
          <p:nvPr/>
        </p:nvSpPr>
        <p:spPr bwMode="auto">
          <a:xfrm>
            <a:off x="251520" y="699543"/>
            <a:ext cx="8229600" cy="3456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9pPr>
          </a:lstStyle>
          <a:p>
            <a:pPr lvl="1">
              <a:lnSpc>
                <a:spcPct val="150000"/>
              </a:lnSpc>
            </a:pPr>
            <a:r>
              <a:rPr lang="en-US" altLang="zh-CN" kern="0" dirty="0"/>
              <a:t>4.</a:t>
            </a:r>
            <a:r>
              <a:rPr lang="zh-CN" altLang="en-US" kern="0" dirty="0"/>
              <a:t>基数约束</a:t>
            </a:r>
            <a:endParaRPr lang="en-US" altLang="zh-CN" kern="0" dirty="0"/>
          </a:p>
          <a:p>
            <a:pPr lvl="2">
              <a:lnSpc>
                <a:spcPct val="120000"/>
              </a:lnSpc>
              <a:buSzPct val="87000"/>
              <a:buFont typeface="Wingdings" panose="05000000000000000000" pitchFamily="2" charset="2"/>
              <a:buChar char="l"/>
            </a:pPr>
            <a:r>
              <a:rPr lang="en-US" altLang="zh-CN" kern="0" dirty="0"/>
              <a:t>UML</a:t>
            </a:r>
            <a:r>
              <a:rPr lang="zh-CN" altLang="en-US" kern="0" dirty="0"/>
              <a:t>中关联类之间的基数约束的概念、表示和</a:t>
            </a:r>
            <a:r>
              <a:rPr lang="en-US" altLang="zh-CN" kern="0" dirty="0"/>
              <a:t>E-R</a:t>
            </a:r>
            <a:r>
              <a:rPr lang="zh-CN" altLang="en-US" kern="0" dirty="0"/>
              <a:t>图中的基数约束类似。</a:t>
            </a:r>
            <a:endParaRPr lang="en-US" altLang="zh-CN" kern="0" dirty="0"/>
          </a:p>
          <a:p>
            <a:pPr lvl="1">
              <a:lnSpc>
                <a:spcPct val="150000"/>
              </a:lnSpc>
            </a:pPr>
            <a:r>
              <a:rPr lang="en-US" altLang="zh-CN" kern="0" dirty="0"/>
              <a:t>5.UML</a:t>
            </a:r>
            <a:r>
              <a:rPr lang="zh-CN" altLang="en-US" kern="0" dirty="0"/>
              <a:t>中的子类</a:t>
            </a:r>
            <a:endParaRPr lang="en-US" altLang="zh-CN" kern="0" dirty="0"/>
          </a:p>
          <a:p>
            <a:pPr lvl="2">
              <a:lnSpc>
                <a:spcPct val="120000"/>
              </a:lnSpc>
              <a:buSzPct val="87000"/>
              <a:buFont typeface="Wingdings" panose="05000000000000000000" pitchFamily="2" charset="2"/>
              <a:buChar char="l"/>
            </a:pPr>
            <a:r>
              <a:rPr lang="zh-CN" altLang="en-US" kern="0" dirty="0"/>
              <a:t>面向对象技术支持超类</a:t>
            </a:r>
            <a:r>
              <a:rPr lang="en-US" altLang="zh-CN" kern="0" dirty="0"/>
              <a:t>-</a:t>
            </a:r>
            <a:r>
              <a:rPr lang="zh-CN" altLang="en-US" kern="0" dirty="0"/>
              <a:t>子类概念，子类可以继承超类的属性，也可以有自己的属性。</a:t>
            </a:r>
            <a:endParaRPr lang="en-US" altLang="zh-CN" kern="0" dirty="0"/>
          </a:p>
          <a:p>
            <a:pPr lvl="2">
              <a:lnSpc>
                <a:spcPct val="120000"/>
              </a:lnSpc>
              <a:buSzPct val="87000"/>
              <a:buFont typeface="Wingdings" panose="05000000000000000000" pitchFamily="2" charset="2"/>
              <a:buChar char="l"/>
            </a:pPr>
            <a:r>
              <a:rPr lang="zh-CN" altLang="en-US" kern="0" dirty="0"/>
              <a:t>这些概念和</a:t>
            </a:r>
            <a:r>
              <a:rPr lang="en-US" altLang="zh-CN" kern="0" dirty="0"/>
              <a:t>E-R</a:t>
            </a:r>
            <a:r>
              <a:rPr lang="zh-CN" altLang="en-US" kern="0" dirty="0"/>
              <a:t>图的父类</a:t>
            </a:r>
            <a:r>
              <a:rPr lang="en-US" altLang="zh-CN" kern="0" dirty="0"/>
              <a:t>-</a:t>
            </a:r>
            <a:r>
              <a:rPr lang="zh-CN" altLang="en-US" kern="0" dirty="0"/>
              <a:t>子类联系、</a:t>
            </a:r>
            <a:r>
              <a:rPr lang="en-US" altLang="zh-CN" kern="0" dirty="0"/>
              <a:t>ISA</a:t>
            </a:r>
            <a:r>
              <a:rPr lang="zh-CN" altLang="en-US" kern="0" dirty="0"/>
              <a:t>联系是一致的</a:t>
            </a:r>
            <a:endParaRPr lang="zh-CN" altLang="en-US" sz="2800" kern="0" dirty="0"/>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noChangeArrowheads="1"/>
          </p:cNvSpPr>
          <p:nvPr>
            <p:ph type="title" idx="4294967295"/>
          </p:nvPr>
        </p:nvSpPr>
        <p:spPr/>
        <p:txBody>
          <a:bodyPr/>
          <a:lstStyle/>
          <a:p>
            <a:r>
              <a:rPr lang="en-US" altLang="zh-CN" sz="3600" dirty="0">
                <a:solidFill>
                  <a:schemeClr val="accent6"/>
                </a:solidFill>
              </a:rPr>
              <a:t>7.3  </a:t>
            </a:r>
            <a:r>
              <a:rPr lang="zh-CN" altLang="en-US" sz="3600" dirty="0">
                <a:solidFill>
                  <a:schemeClr val="accent6"/>
                </a:solidFill>
              </a:rPr>
              <a:t>概念结构设计</a:t>
            </a:r>
            <a:endParaRPr lang="zh-CN" altLang="en-US" sz="3600" dirty="0">
              <a:solidFill>
                <a:schemeClr val="accent6"/>
              </a:solidFill>
            </a:endParaRPr>
          </a:p>
        </p:txBody>
      </p:sp>
      <p:sp>
        <p:nvSpPr>
          <p:cNvPr id="73730" name="Rectangle 3"/>
          <p:cNvSpPr>
            <a:spLocks noGrp="1" noChangeArrowheads="1"/>
          </p:cNvSpPr>
          <p:nvPr>
            <p:ph idx="4294967295"/>
          </p:nvPr>
        </p:nvSpPr>
        <p:spPr>
          <a:xfrm>
            <a:off x="720725" y="809625"/>
            <a:ext cx="8229600" cy="3641725"/>
          </a:xfrm>
        </p:spPr>
        <p:txBody>
          <a:bodyPr/>
          <a:lstStyle/>
          <a:p>
            <a:pPr marL="0" indent="0">
              <a:lnSpc>
                <a:spcPct val="150000"/>
              </a:lnSpc>
              <a:buFont typeface="Wingdings" panose="05000000000000000000" pitchFamily="2" charset="2"/>
              <a:buNone/>
            </a:pPr>
            <a:r>
              <a:rPr lang="en-US" altLang="zh-CN" dirty="0"/>
              <a:t>7.3.1   </a:t>
            </a:r>
            <a:r>
              <a:rPr lang="zh-CN" altLang="en-US" dirty="0"/>
              <a:t>概念结构</a:t>
            </a:r>
            <a:endParaRPr lang="zh-CN" altLang="en-US" dirty="0"/>
          </a:p>
          <a:p>
            <a:pPr marL="0" indent="0">
              <a:lnSpc>
                <a:spcPct val="150000"/>
              </a:lnSpc>
              <a:buFont typeface="Wingdings" panose="05000000000000000000" pitchFamily="2" charset="2"/>
              <a:buNone/>
            </a:pPr>
            <a:r>
              <a:rPr lang="en-US" altLang="zh-CN" dirty="0"/>
              <a:t>7.3.2   E-R</a:t>
            </a:r>
            <a:r>
              <a:rPr lang="zh-CN" altLang="en-US" dirty="0"/>
              <a:t>模型</a:t>
            </a:r>
            <a:endParaRPr lang="en-US" altLang="zh-CN" dirty="0"/>
          </a:p>
          <a:p>
            <a:pPr marL="0" indent="0">
              <a:lnSpc>
                <a:spcPct val="150000"/>
              </a:lnSpc>
              <a:buFont typeface="Wingdings" panose="05000000000000000000" pitchFamily="2" charset="2"/>
              <a:buNone/>
            </a:pPr>
            <a:r>
              <a:rPr lang="zh-CN" altLang="en-US" dirty="0"/>
              <a:t>*</a:t>
            </a:r>
            <a:r>
              <a:rPr lang="en-US" altLang="zh-CN" dirty="0"/>
              <a:t>7.3.3  </a:t>
            </a:r>
            <a:r>
              <a:rPr lang="zh-CN" altLang="en-US" dirty="0"/>
              <a:t>扩展的</a:t>
            </a:r>
            <a:r>
              <a:rPr lang="en-US" altLang="zh-CN" dirty="0"/>
              <a:t>E-R</a:t>
            </a:r>
            <a:r>
              <a:rPr lang="zh-CN" altLang="en-US" dirty="0"/>
              <a:t>模型</a:t>
            </a:r>
            <a:endParaRPr lang="zh-CN" altLang="en-US" dirty="0"/>
          </a:p>
          <a:p>
            <a:pPr marL="0" indent="0">
              <a:lnSpc>
                <a:spcPct val="150000"/>
              </a:lnSpc>
              <a:buNone/>
            </a:pPr>
            <a:r>
              <a:rPr lang="zh-CN" altLang="en-US" dirty="0"/>
              <a:t>*</a:t>
            </a:r>
            <a:r>
              <a:rPr lang="en-US" altLang="zh-CN" dirty="0"/>
              <a:t>7.3.4  </a:t>
            </a:r>
            <a:r>
              <a:rPr lang="zh-CN" altLang="en-US" dirty="0"/>
              <a:t>用</a:t>
            </a:r>
            <a:r>
              <a:rPr lang="en-US" altLang="zh-CN" dirty="0"/>
              <a:t>UML</a:t>
            </a:r>
            <a:r>
              <a:rPr lang="zh-CN" altLang="en-US" dirty="0"/>
              <a:t>中的类图表示</a:t>
            </a:r>
            <a:r>
              <a:rPr lang="en-US" altLang="zh-CN" dirty="0"/>
              <a:t>E-R</a:t>
            </a:r>
            <a:r>
              <a:rPr lang="zh-CN" altLang="en-US" dirty="0"/>
              <a:t>图</a:t>
            </a:r>
            <a:endParaRPr lang="en-US" altLang="zh-CN" dirty="0"/>
          </a:p>
          <a:p>
            <a:pPr marL="0" indent="0">
              <a:lnSpc>
                <a:spcPct val="150000"/>
              </a:lnSpc>
              <a:buNone/>
            </a:pPr>
            <a:r>
              <a:rPr lang="en-US" altLang="zh-CN" dirty="0">
                <a:solidFill>
                  <a:srgbClr val="00B050"/>
                </a:solidFill>
              </a:rPr>
              <a:t>7.3.5   </a:t>
            </a:r>
            <a:r>
              <a:rPr lang="zh-CN" altLang="en-US" dirty="0">
                <a:solidFill>
                  <a:srgbClr val="00B050"/>
                </a:solidFill>
              </a:rPr>
              <a:t>用</a:t>
            </a:r>
            <a:r>
              <a:rPr lang="en-US" altLang="zh-CN" dirty="0">
                <a:solidFill>
                  <a:srgbClr val="00B050"/>
                </a:solidFill>
              </a:rPr>
              <a:t>E-R</a:t>
            </a:r>
            <a:r>
              <a:rPr lang="zh-CN" altLang="en-US" dirty="0">
                <a:solidFill>
                  <a:srgbClr val="00B050"/>
                </a:solidFill>
              </a:rPr>
              <a:t>图进行概念结构设计</a:t>
            </a:r>
            <a:endParaRPr lang="zh-CN" altLang="en-US" dirty="0">
              <a:solidFill>
                <a:srgbClr val="00B050"/>
              </a:solidFill>
            </a:endParaRPr>
          </a:p>
          <a:p>
            <a:pPr marL="0" indent="0"/>
            <a:endParaRPr lang="en-US" altLang="zh-CN" dirty="0"/>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标题 1"/>
          <p:cNvSpPr>
            <a:spLocks noGrp="1" noChangeArrowheads="1"/>
          </p:cNvSpPr>
          <p:nvPr>
            <p:ph type="title" idx="4294967295"/>
          </p:nvPr>
        </p:nvSpPr>
        <p:spPr/>
        <p:txBody>
          <a:bodyPr/>
          <a:lstStyle/>
          <a:p>
            <a:r>
              <a:rPr lang="en-US" altLang="zh-CN" sz="3600" dirty="0">
                <a:solidFill>
                  <a:schemeClr val="accent6"/>
                </a:solidFill>
              </a:rPr>
              <a:t>7.3.5  </a:t>
            </a:r>
            <a:r>
              <a:rPr lang="zh-CN" altLang="en-US" sz="3600" dirty="0">
                <a:solidFill>
                  <a:schemeClr val="accent6"/>
                </a:solidFill>
              </a:rPr>
              <a:t>用</a:t>
            </a:r>
            <a:r>
              <a:rPr lang="en-US" altLang="zh-CN" sz="3600" b="0" dirty="0">
                <a:solidFill>
                  <a:schemeClr val="accent6"/>
                </a:solidFill>
              </a:rPr>
              <a:t>E-R</a:t>
            </a:r>
            <a:r>
              <a:rPr lang="zh-CN" altLang="en-US" sz="3600" dirty="0">
                <a:solidFill>
                  <a:schemeClr val="accent6"/>
                </a:solidFill>
              </a:rPr>
              <a:t>图进行概念结构设计</a:t>
            </a:r>
            <a:endParaRPr lang="zh-CN" altLang="en-US" sz="3600" dirty="0">
              <a:solidFill>
                <a:schemeClr val="accent6"/>
              </a:solidFill>
            </a:endParaRPr>
          </a:p>
        </p:txBody>
      </p:sp>
      <p:sp>
        <p:nvSpPr>
          <p:cNvPr id="74754" name="内容占位符 2"/>
          <p:cNvSpPr>
            <a:spLocks noGrp="1" noChangeArrowheads="1"/>
          </p:cNvSpPr>
          <p:nvPr>
            <p:ph idx="4294967295"/>
          </p:nvPr>
        </p:nvSpPr>
        <p:spPr>
          <a:xfrm>
            <a:off x="457200" y="823913"/>
            <a:ext cx="7931224" cy="3822700"/>
          </a:xfrm>
        </p:spPr>
        <p:txBody>
          <a:bodyPr/>
          <a:lstStyle/>
          <a:p>
            <a:pPr>
              <a:lnSpc>
                <a:spcPct val="130000"/>
              </a:lnSpc>
              <a:buFont typeface="Wingdings" panose="05000000000000000000" pitchFamily="2" charset="2"/>
              <a:buNone/>
            </a:pPr>
            <a:r>
              <a:rPr lang="en-US" altLang="zh-CN" sz="2600" dirty="0"/>
              <a:t>1. </a:t>
            </a:r>
            <a:r>
              <a:rPr lang="zh-CN" altLang="en-US" sz="2600" dirty="0"/>
              <a:t>实体与属性的划分原则</a:t>
            </a:r>
            <a:endParaRPr lang="en-US" altLang="zh-CN" sz="2600" dirty="0"/>
          </a:p>
          <a:p>
            <a:pPr lvl="1">
              <a:lnSpc>
                <a:spcPct val="130000"/>
              </a:lnSpc>
            </a:pPr>
            <a:r>
              <a:rPr lang="zh-CN" altLang="zh-CN" sz="2200" dirty="0"/>
              <a:t>为了简化</a:t>
            </a:r>
            <a:r>
              <a:rPr lang="en-US" altLang="zh-CN" sz="2200" dirty="0"/>
              <a:t>E-R</a:t>
            </a:r>
            <a:r>
              <a:rPr lang="zh-CN" altLang="zh-CN" sz="2200" dirty="0"/>
              <a:t>图的处置，现实世界的事物能作为属性对待的，尽量作为属性对待</a:t>
            </a:r>
            <a:endParaRPr lang="en-US" altLang="zh-CN" sz="2200" dirty="0"/>
          </a:p>
          <a:p>
            <a:pPr lvl="1">
              <a:lnSpc>
                <a:spcPct val="130000"/>
              </a:lnSpc>
            </a:pPr>
            <a:r>
              <a:rPr lang="zh-CN" altLang="en-US" sz="2200" dirty="0"/>
              <a:t>两条准则：</a:t>
            </a:r>
            <a:endParaRPr lang="en-US" altLang="zh-CN" sz="2200" dirty="0"/>
          </a:p>
          <a:p>
            <a:pPr marL="457200" lvl="1" indent="0">
              <a:lnSpc>
                <a:spcPct val="130000"/>
              </a:lnSpc>
              <a:buNone/>
            </a:pPr>
            <a:r>
              <a:rPr lang="zh-CN" altLang="en-US" sz="2000" dirty="0"/>
              <a:t>（</a:t>
            </a:r>
            <a:r>
              <a:rPr lang="en-US" altLang="zh-CN" sz="2000" dirty="0"/>
              <a:t>1</a:t>
            </a:r>
            <a:r>
              <a:rPr lang="zh-CN" altLang="en-US" sz="2000" dirty="0"/>
              <a:t>）属性不能再具有需要描述的性质。即属性必须是不可分的数据项，不能包含其他属性</a:t>
            </a:r>
            <a:endParaRPr lang="en-US" altLang="zh-CN" sz="2000" dirty="0"/>
          </a:p>
          <a:p>
            <a:pPr marL="457200" lvl="1" indent="0">
              <a:lnSpc>
                <a:spcPct val="130000"/>
              </a:lnSpc>
              <a:buNone/>
            </a:pPr>
            <a:r>
              <a:rPr lang="zh-CN" altLang="en-US" sz="2000" dirty="0"/>
              <a:t>（</a:t>
            </a:r>
            <a:r>
              <a:rPr lang="en-US" altLang="zh-CN" sz="2000" dirty="0"/>
              <a:t>2</a:t>
            </a:r>
            <a:r>
              <a:rPr lang="zh-CN" altLang="en-US" sz="2000" dirty="0"/>
              <a:t>）属性不能与其他实体具有联系，即</a:t>
            </a:r>
            <a:r>
              <a:rPr lang="en-US" altLang="zh-CN" sz="2000" dirty="0"/>
              <a:t>E-R</a:t>
            </a:r>
            <a:r>
              <a:rPr lang="zh-CN" altLang="en-US" sz="2000" dirty="0"/>
              <a:t>图中所表示的联系是实体之间的联系</a:t>
            </a:r>
            <a:endParaRPr lang="zh-CN" altLang="en-US" sz="2000" dirty="0"/>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标题 1"/>
          <p:cNvSpPr>
            <a:spLocks noGrp="1" noChangeArrowheads="1"/>
          </p:cNvSpPr>
          <p:nvPr>
            <p:ph type="title" idx="4294967295"/>
          </p:nvPr>
        </p:nvSpPr>
        <p:spPr>
          <a:xfrm>
            <a:off x="457362" y="-26988"/>
            <a:ext cx="8229600" cy="850901"/>
          </a:xfrm>
        </p:spPr>
        <p:txBody>
          <a:bodyPr/>
          <a:lstStyle/>
          <a:p>
            <a:r>
              <a:rPr lang="zh-CN" altLang="en-US" sz="3600" dirty="0">
                <a:solidFill>
                  <a:schemeClr val="accent6"/>
                </a:solidFill>
              </a:rPr>
              <a:t>用</a:t>
            </a:r>
            <a:r>
              <a:rPr lang="en-US" altLang="zh-CN" sz="3600" b="0" dirty="0">
                <a:solidFill>
                  <a:schemeClr val="accent6"/>
                </a:solidFill>
              </a:rPr>
              <a:t>E-R</a:t>
            </a:r>
            <a:r>
              <a:rPr lang="zh-CN" altLang="en-US" sz="3600" dirty="0">
                <a:solidFill>
                  <a:schemeClr val="accent6"/>
                </a:solidFill>
              </a:rPr>
              <a:t>图进行概念结构设计（续）</a:t>
            </a:r>
            <a:endParaRPr lang="zh-CN" altLang="en-US" sz="3600" dirty="0">
              <a:solidFill>
                <a:schemeClr val="accent6"/>
              </a:solidFill>
            </a:endParaRPr>
          </a:p>
        </p:txBody>
      </p:sp>
      <p:sp>
        <p:nvSpPr>
          <p:cNvPr id="75778" name="内容占位符 2"/>
          <p:cNvSpPr>
            <a:spLocks noGrp="1" noChangeArrowheads="1"/>
          </p:cNvSpPr>
          <p:nvPr>
            <p:ph idx="4294967295"/>
          </p:nvPr>
        </p:nvSpPr>
        <p:spPr>
          <a:xfrm>
            <a:off x="323851" y="801688"/>
            <a:ext cx="8496622" cy="3714750"/>
          </a:xfrm>
        </p:spPr>
        <p:txBody>
          <a:bodyPr/>
          <a:lstStyle/>
          <a:p>
            <a:pPr>
              <a:buFont typeface="Wingdings" panose="05000000000000000000" pitchFamily="2" charset="2"/>
              <a:buNone/>
            </a:pPr>
            <a:r>
              <a:rPr lang="en-US" altLang="zh-CN" sz="2400" dirty="0"/>
              <a:t>[</a:t>
            </a:r>
            <a:r>
              <a:rPr lang="zh-CN" altLang="en-US" sz="2400" dirty="0"/>
              <a:t>例</a:t>
            </a:r>
            <a:r>
              <a:rPr lang="en-US" altLang="zh-CN" sz="2400" dirty="0"/>
              <a:t>] </a:t>
            </a:r>
            <a:r>
              <a:rPr lang="zh-CN" altLang="en-US" sz="2400" dirty="0"/>
              <a:t>教师是一个实体型，“职工号”、“姓名”、“出生日期”是“教师”的属性</a:t>
            </a:r>
            <a:endParaRPr lang="en-US" altLang="zh-CN" sz="2400" dirty="0"/>
          </a:p>
          <a:p>
            <a:pPr lvl="1"/>
            <a:r>
              <a:rPr lang="zh-CN" altLang="en-US" sz="2200" dirty="0"/>
              <a:t>“职称”如果没有与工资、福利挂钩，根据准则（</a:t>
            </a:r>
            <a:r>
              <a:rPr lang="en-US" altLang="zh-CN" sz="2200" dirty="0"/>
              <a:t>1</a:t>
            </a:r>
            <a:r>
              <a:rPr lang="zh-CN" altLang="en-US" sz="2200" dirty="0"/>
              <a:t>）可以作为“教师”实体的属性</a:t>
            </a:r>
            <a:endParaRPr lang="en-US" altLang="zh-CN" sz="2200" dirty="0"/>
          </a:p>
          <a:p>
            <a:pPr lvl="1"/>
            <a:r>
              <a:rPr lang="zh-CN" altLang="en-US" sz="2200" dirty="0"/>
              <a:t>如果不同的职称有不同的工资、岗位津贴和不同的附加福利，则职称作为一个实体更恰当</a:t>
            </a:r>
            <a:endParaRPr lang="zh-CN" altLang="en-US" sz="2200" dirty="0"/>
          </a:p>
        </p:txBody>
      </p:sp>
      <p:pic>
        <p:nvPicPr>
          <p:cNvPr id="75779" name="图片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860032" y="2900639"/>
            <a:ext cx="4267781" cy="1825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内容占位符 2"/>
          <p:cNvSpPr txBox="1"/>
          <p:nvPr/>
        </p:nvSpPr>
        <p:spPr bwMode="auto">
          <a:xfrm>
            <a:off x="1560763" y="3891175"/>
            <a:ext cx="3297237" cy="495300"/>
          </a:xfrm>
          <a:prstGeom prst="rect">
            <a:avLst/>
          </a:prstGeom>
          <a:noFill/>
          <a:ln w="9525">
            <a:noFill/>
            <a:miter lim="800000"/>
          </a:ln>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SzPct val="100000"/>
              <a:buFont typeface="Wingdings" panose="05000000000000000000" pitchFamily="2" charset="2"/>
              <a:buNone/>
            </a:pPr>
            <a:r>
              <a:rPr lang="zh-CN" altLang="en-US" b="1" dirty="0"/>
              <a:t>图</a:t>
            </a:r>
            <a:r>
              <a:rPr lang="en-US" altLang="zh-CN" b="1" dirty="0"/>
              <a:t>7.19  </a:t>
            </a:r>
            <a:r>
              <a:rPr lang="zh-CN" altLang="en-US" b="1" dirty="0"/>
              <a:t>“职称”作为一类实体</a:t>
            </a:r>
            <a:endParaRPr lang="zh-CN" altLang="en-US" b="1" dirty="0"/>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标题 1"/>
          <p:cNvSpPr>
            <a:spLocks noGrp="1" noChangeArrowheads="1"/>
          </p:cNvSpPr>
          <p:nvPr>
            <p:ph type="title" idx="4294967295"/>
          </p:nvPr>
        </p:nvSpPr>
        <p:spPr/>
        <p:txBody>
          <a:bodyPr/>
          <a:lstStyle/>
          <a:p>
            <a:r>
              <a:rPr lang="zh-CN" altLang="en-US" sz="3600" dirty="0">
                <a:solidFill>
                  <a:schemeClr val="accent6"/>
                </a:solidFill>
              </a:rPr>
              <a:t>用</a:t>
            </a:r>
            <a:r>
              <a:rPr lang="en-US" altLang="zh-CN" sz="3600" b="0" dirty="0">
                <a:solidFill>
                  <a:schemeClr val="accent6"/>
                </a:solidFill>
              </a:rPr>
              <a:t>E-R</a:t>
            </a:r>
            <a:r>
              <a:rPr lang="zh-CN" altLang="en-US" sz="3600" dirty="0">
                <a:solidFill>
                  <a:schemeClr val="accent6"/>
                </a:solidFill>
              </a:rPr>
              <a:t>图进行概念结构设计（续）</a:t>
            </a:r>
            <a:endParaRPr lang="zh-CN" altLang="en-US" sz="3600" dirty="0">
              <a:solidFill>
                <a:schemeClr val="accent6"/>
              </a:solidFill>
            </a:endParaRPr>
          </a:p>
        </p:txBody>
      </p:sp>
      <p:sp>
        <p:nvSpPr>
          <p:cNvPr id="76802" name="内容占位符 2"/>
          <p:cNvSpPr>
            <a:spLocks noGrp="1" noChangeArrowheads="1"/>
          </p:cNvSpPr>
          <p:nvPr>
            <p:ph idx="4294967295"/>
          </p:nvPr>
        </p:nvSpPr>
        <p:spPr>
          <a:xfrm>
            <a:off x="251520" y="627534"/>
            <a:ext cx="8892480" cy="4019079"/>
          </a:xfrm>
        </p:spPr>
        <p:txBody>
          <a:bodyPr/>
          <a:lstStyle/>
          <a:p>
            <a:pPr>
              <a:buFont typeface="Wingdings" panose="05000000000000000000" pitchFamily="2" charset="2"/>
              <a:buNone/>
            </a:pPr>
            <a:r>
              <a:rPr lang="en-US" altLang="zh-CN" sz="2200" dirty="0"/>
              <a:t>[</a:t>
            </a:r>
            <a:r>
              <a:rPr lang="zh-CN" altLang="en-US" sz="2200" dirty="0"/>
              <a:t>例</a:t>
            </a:r>
            <a:r>
              <a:rPr lang="en-US" altLang="zh-CN" sz="2200" dirty="0"/>
              <a:t>]</a:t>
            </a:r>
            <a:r>
              <a:rPr lang="zh-CN" altLang="en-US" sz="2200" dirty="0"/>
              <a:t>一个学生如果只能选择一个专业，且专业没有跟专业类别、专业年限等挂钩，则可以把“主修专业”作为“学生”实体的属性</a:t>
            </a:r>
            <a:endParaRPr lang="en-US" altLang="zh-CN" sz="2200" dirty="0"/>
          </a:p>
          <a:p>
            <a:pPr>
              <a:buFont typeface="Wingdings" panose="05000000000000000000" pitchFamily="2" charset="2"/>
              <a:buNone/>
            </a:pPr>
            <a:r>
              <a:rPr lang="en-US" altLang="zh-CN" sz="2200" dirty="0"/>
              <a:t>	</a:t>
            </a:r>
            <a:r>
              <a:rPr lang="zh-CN" altLang="en-US" sz="2200" dirty="0"/>
              <a:t>但如果一个学生可以选择多个专业（例如其中有一个专业为主修专业，其他专业为辅修专业），则需要把“专业”单独作为一类实体，并建立学生与专业的多对多专业选择联系</a:t>
            </a:r>
            <a:endParaRPr lang="zh-CN" altLang="en-US" sz="2200" dirty="0"/>
          </a:p>
        </p:txBody>
      </p:sp>
      <p:pic>
        <p:nvPicPr>
          <p:cNvPr id="76803" name="图片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203848" y="2427734"/>
            <a:ext cx="5826125" cy="229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内容占位符 2"/>
          <p:cNvSpPr txBox="1"/>
          <p:nvPr/>
        </p:nvSpPr>
        <p:spPr bwMode="auto">
          <a:xfrm>
            <a:off x="-87427" y="3325465"/>
            <a:ext cx="3297237" cy="495300"/>
          </a:xfrm>
          <a:prstGeom prst="rect">
            <a:avLst/>
          </a:prstGeom>
          <a:noFill/>
          <a:ln w="9525">
            <a:noFill/>
            <a:miter lim="800000"/>
          </a:ln>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SzPct val="100000"/>
              <a:buFont typeface="Wingdings" panose="05000000000000000000" pitchFamily="2" charset="2"/>
              <a:buNone/>
            </a:pPr>
            <a:r>
              <a:rPr lang="zh-CN" altLang="en-US" b="1" dirty="0"/>
              <a:t>图</a:t>
            </a:r>
            <a:r>
              <a:rPr lang="en-US" altLang="zh-CN" b="1" dirty="0"/>
              <a:t>7.20  </a:t>
            </a:r>
            <a:r>
              <a:rPr lang="zh-CN" altLang="en-US" b="1" dirty="0"/>
              <a:t>“专业”作为一类实体</a:t>
            </a:r>
            <a:endParaRPr lang="zh-CN" altLang="en-US" b="1"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type="title" idx="4294967295"/>
          </p:nvPr>
        </p:nvSpPr>
        <p:spPr/>
        <p:txBody>
          <a:bodyPr/>
          <a:lstStyle/>
          <a:p>
            <a:r>
              <a:rPr lang="en-US" altLang="zh-CN" sz="3600">
                <a:solidFill>
                  <a:schemeClr val="accent6"/>
                </a:solidFill>
              </a:rPr>
              <a:t>7.1  </a:t>
            </a:r>
            <a:r>
              <a:rPr lang="zh-CN" altLang="en-US" sz="3600">
                <a:solidFill>
                  <a:schemeClr val="accent6"/>
                </a:solidFill>
              </a:rPr>
              <a:t>数据库设计概述</a:t>
            </a:r>
            <a:endParaRPr lang="zh-CN" altLang="en-US" sz="3600">
              <a:solidFill>
                <a:schemeClr val="accent6"/>
              </a:solidFill>
            </a:endParaRPr>
          </a:p>
        </p:txBody>
      </p:sp>
      <p:sp>
        <p:nvSpPr>
          <p:cNvPr id="11266" name="Rectangle 3"/>
          <p:cNvSpPr>
            <a:spLocks noGrp="1" noChangeArrowheads="1"/>
          </p:cNvSpPr>
          <p:nvPr>
            <p:ph idx="4294967295"/>
          </p:nvPr>
        </p:nvSpPr>
        <p:spPr>
          <a:xfrm>
            <a:off x="720725" y="809625"/>
            <a:ext cx="8229600" cy="3641725"/>
          </a:xfrm>
        </p:spPr>
        <p:txBody>
          <a:bodyPr/>
          <a:lstStyle/>
          <a:p>
            <a:pPr marL="0" indent="0" eaLnBrk="1" hangingPunct="1">
              <a:lnSpc>
                <a:spcPct val="150000"/>
              </a:lnSpc>
              <a:buFont typeface="Wingdings" panose="05000000000000000000" pitchFamily="2" charset="2"/>
              <a:buNone/>
            </a:pPr>
            <a:r>
              <a:rPr lang="en-US" altLang="zh-CN" dirty="0"/>
              <a:t>7.1.1  </a:t>
            </a:r>
            <a:r>
              <a:rPr lang="zh-CN" altLang="en-US" dirty="0"/>
              <a:t>数据库设计的特点</a:t>
            </a:r>
            <a:endParaRPr lang="zh-CN" altLang="en-US" dirty="0"/>
          </a:p>
          <a:p>
            <a:pPr marL="0" indent="0" eaLnBrk="1" hangingPunct="1">
              <a:lnSpc>
                <a:spcPct val="150000"/>
              </a:lnSpc>
              <a:buFont typeface="Wingdings" panose="05000000000000000000" pitchFamily="2" charset="2"/>
              <a:buNone/>
            </a:pPr>
            <a:r>
              <a:rPr lang="en-US" altLang="zh-CN" dirty="0">
                <a:solidFill>
                  <a:srgbClr val="00B050"/>
                </a:solidFill>
              </a:rPr>
              <a:t>7.1.2  </a:t>
            </a:r>
            <a:r>
              <a:rPr lang="zh-CN" altLang="en-US" dirty="0">
                <a:solidFill>
                  <a:srgbClr val="00B050"/>
                </a:solidFill>
              </a:rPr>
              <a:t>数据库设计的方法</a:t>
            </a:r>
            <a:endParaRPr lang="zh-CN" altLang="en-US" dirty="0">
              <a:solidFill>
                <a:srgbClr val="00B050"/>
              </a:solidFill>
            </a:endParaRPr>
          </a:p>
          <a:p>
            <a:pPr marL="0" indent="0">
              <a:lnSpc>
                <a:spcPct val="150000"/>
              </a:lnSpc>
              <a:buFont typeface="Wingdings" panose="05000000000000000000" pitchFamily="2" charset="2"/>
              <a:buNone/>
            </a:pPr>
            <a:r>
              <a:rPr lang="en-US" altLang="zh-CN" dirty="0"/>
              <a:t>7.1.3  </a:t>
            </a:r>
            <a:r>
              <a:rPr lang="zh-CN" altLang="en-US" dirty="0"/>
              <a:t>数据库设计的基本步骤</a:t>
            </a:r>
            <a:endParaRPr lang="zh-CN" altLang="en-US" dirty="0"/>
          </a:p>
          <a:p>
            <a:pPr marL="0" indent="0">
              <a:lnSpc>
                <a:spcPct val="150000"/>
              </a:lnSpc>
              <a:buFont typeface="Wingdings" panose="05000000000000000000" pitchFamily="2" charset="2"/>
              <a:buNone/>
            </a:pPr>
            <a:r>
              <a:rPr lang="en-US" altLang="zh-CN" dirty="0"/>
              <a:t>7.1.4  </a:t>
            </a:r>
            <a:r>
              <a:rPr lang="zh-CN" altLang="en-US" dirty="0"/>
              <a:t>数据库设计过程中的各级模式</a:t>
            </a:r>
            <a:endParaRPr lang="zh-CN" altLang="en-US" dirty="0"/>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标题 1"/>
          <p:cNvSpPr>
            <a:spLocks noGrp="1" noChangeArrowheads="1"/>
          </p:cNvSpPr>
          <p:nvPr>
            <p:ph type="title" idx="4294967295"/>
          </p:nvPr>
        </p:nvSpPr>
        <p:spPr/>
        <p:txBody>
          <a:bodyPr/>
          <a:lstStyle/>
          <a:p>
            <a:r>
              <a:rPr lang="zh-CN" altLang="en-US" sz="3600" dirty="0">
                <a:solidFill>
                  <a:schemeClr val="accent6"/>
                </a:solidFill>
              </a:rPr>
              <a:t>用</a:t>
            </a:r>
            <a:r>
              <a:rPr lang="en-US" altLang="zh-CN" sz="3600" b="0" dirty="0">
                <a:solidFill>
                  <a:schemeClr val="accent6"/>
                </a:solidFill>
              </a:rPr>
              <a:t>E-R</a:t>
            </a:r>
            <a:r>
              <a:rPr lang="zh-CN" altLang="en-US" sz="3600" dirty="0">
                <a:solidFill>
                  <a:schemeClr val="accent6"/>
                </a:solidFill>
              </a:rPr>
              <a:t>图进行概念结构设计（续）</a:t>
            </a:r>
            <a:endParaRPr lang="zh-CN" altLang="en-US" sz="3600" dirty="0">
              <a:solidFill>
                <a:schemeClr val="accent6"/>
              </a:solidFill>
            </a:endParaRPr>
          </a:p>
        </p:txBody>
      </p:sp>
      <p:sp>
        <p:nvSpPr>
          <p:cNvPr id="77826" name="内容占位符 2"/>
          <p:cNvSpPr>
            <a:spLocks noGrp="1" noChangeArrowheads="1"/>
          </p:cNvSpPr>
          <p:nvPr>
            <p:ph idx="4294967295"/>
          </p:nvPr>
        </p:nvSpPr>
        <p:spPr>
          <a:xfrm>
            <a:off x="457200" y="823913"/>
            <a:ext cx="8229600" cy="3822700"/>
          </a:xfrm>
        </p:spPr>
        <p:txBody>
          <a:bodyPr/>
          <a:lstStyle/>
          <a:p>
            <a:pPr>
              <a:buFont typeface="Wingdings" panose="05000000000000000000" pitchFamily="2" charset="2"/>
              <a:buNone/>
            </a:pPr>
            <a:r>
              <a:rPr lang="en-US" altLang="zh-CN" sz="2000" dirty="0"/>
              <a:t>[</a:t>
            </a:r>
            <a:r>
              <a:rPr lang="zh-CN" altLang="en-US" sz="2000" dirty="0"/>
              <a:t>例</a:t>
            </a:r>
            <a:r>
              <a:rPr lang="en-US" altLang="zh-CN" sz="2000" dirty="0"/>
              <a:t>]</a:t>
            </a:r>
            <a:r>
              <a:rPr lang="zh-CN" altLang="en-US" sz="2000" dirty="0"/>
              <a:t>一门课程如果只存在一门直接的先修课，则可以把先修课的课程号作为“课程”实体的属性</a:t>
            </a:r>
            <a:endParaRPr lang="en-US" altLang="zh-CN" sz="2000" dirty="0"/>
          </a:p>
          <a:p>
            <a:pPr>
              <a:buFont typeface="Wingdings" panose="05000000000000000000" pitchFamily="2" charset="2"/>
              <a:buNone/>
            </a:pPr>
            <a:r>
              <a:rPr lang="en-US" altLang="zh-CN" sz="2000" dirty="0"/>
              <a:t>	</a:t>
            </a:r>
            <a:r>
              <a:rPr lang="zh-CN" altLang="en-US" sz="2000" dirty="0"/>
              <a:t>但如果一门课程存在多门直接的先修课，则需要把“先修课”作为单独的一类实体。由于“先修课”实体型也是课程实体型，因此“先修课”与“课程”之间是单个实体型内的多对多联系</a:t>
            </a:r>
            <a:endParaRPr lang="zh-CN" altLang="zh-CN" sz="2000" dirty="0"/>
          </a:p>
        </p:txBody>
      </p:sp>
      <p:pic>
        <p:nvPicPr>
          <p:cNvPr id="77827" name="图片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71600" y="2735263"/>
            <a:ext cx="7427168" cy="1570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内容占位符 2"/>
          <p:cNvSpPr txBox="1"/>
          <p:nvPr/>
        </p:nvSpPr>
        <p:spPr bwMode="auto">
          <a:xfrm>
            <a:off x="1835696" y="4289866"/>
            <a:ext cx="6336704" cy="514132"/>
          </a:xfrm>
          <a:prstGeom prst="rect">
            <a:avLst/>
          </a:prstGeom>
          <a:noFill/>
          <a:ln w="9525">
            <a:noFill/>
            <a:miter lim="800000"/>
          </a:ln>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SzPct val="100000"/>
              <a:buFont typeface="Wingdings" panose="05000000000000000000" pitchFamily="2" charset="2"/>
              <a:buNone/>
            </a:pPr>
            <a:r>
              <a:rPr lang="zh-CN" altLang="en-US" b="1" dirty="0"/>
              <a:t>图</a:t>
            </a:r>
            <a:r>
              <a:rPr lang="en-US" altLang="zh-CN" b="1" dirty="0"/>
              <a:t>7.21  </a:t>
            </a:r>
            <a:r>
              <a:rPr lang="zh-CN" altLang="en-US" b="1" dirty="0"/>
              <a:t>“先修课”作为一类实体（与“课程”实体型相同）</a:t>
            </a:r>
            <a:endParaRPr lang="zh-CN" altLang="en-US" b="1" dirty="0"/>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标题 1"/>
          <p:cNvSpPr>
            <a:spLocks noGrp="1" noChangeArrowheads="1"/>
          </p:cNvSpPr>
          <p:nvPr>
            <p:ph type="title"/>
          </p:nvPr>
        </p:nvSpPr>
        <p:spPr/>
        <p:txBody>
          <a:bodyPr/>
          <a:lstStyle/>
          <a:p>
            <a:r>
              <a:rPr lang="zh-CN" altLang="en-US" sz="3600" dirty="0">
                <a:solidFill>
                  <a:schemeClr val="accent6"/>
                </a:solidFill>
              </a:rPr>
              <a:t>用</a:t>
            </a:r>
            <a:r>
              <a:rPr lang="en-US" altLang="zh-CN" sz="3600" b="0" dirty="0">
                <a:solidFill>
                  <a:schemeClr val="accent6"/>
                </a:solidFill>
              </a:rPr>
              <a:t>E-R</a:t>
            </a:r>
            <a:r>
              <a:rPr lang="zh-CN" altLang="en-US" sz="3600" dirty="0">
                <a:solidFill>
                  <a:schemeClr val="accent6"/>
                </a:solidFill>
              </a:rPr>
              <a:t>图进行概念结构设计（续）</a:t>
            </a:r>
            <a:endParaRPr lang="zh-CN" altLang="en-US" sz="3600" dirty="0">
              <a:solidFill>
                <a:schemeClr val="accent6"/>
              </a:solidFill>
            </a:endParaRPr>
          </a:p>
        </p:txBody>
      </p:sp>
      <p:sp>
        <p:nvSpPr>
          <p:cNvPr id="78850" name="内容占位符 2"/>
          <p:cNvSpPr>
            <a:spLocks noGrp="1" noChangeArrowheads="1"/>
          </p:cNvSpPr>
          <p:nvPr>
            <p:ph idx="1"/>
          </p:nvPr>
        </p:nvSpPr>
        <p:spPr>
          <a:xfrm>
            <a:off x="457200" y="823913"/>
            <a:ext cx="8229600" cy="3822700"/>
          </a:xfrm>
        </p:spPr>
        <p:txBody>
          <a:bodyPr/>
          <a:lstStyle/>
          <a:p>
            <a:pPr>
              <a:lnSpc>
                <a:spcPct val="120000"/>
              </a:lnSpc>
            </a:pPr>
            <a:r>
              <a:rPr lang="en-US" altLang="zh-CN" dirty="0"/>
              <a:t>[</a:t>
            </a:r>
            <a:r>
              <a:rPr lang="zh-CN" altLang="zh-CN" dirty="0"/>
              <a:t>例</a:t>
            </a:r>
            <a:r>
              <a:rPr lang="en-US" altLang="zh-CN" dirty="0"/>
              <a:t>7.1]</a:t>
            </a:r>
            <a:r>
              <a:rPr lang="zh-CN" altLang="en-US" dirty="0"/>
              <a:t>教师教学管理子系统的分</a:t>
            </a:r>
            <a:r>
              <a:rPr lang="en-US" altLang="zh-CN" dirty="0"/>
              <a:t>E-R</a:t>
            </a:r>
            <a:r>
              <a:rPr lang="zh-CN" altLang="en-US" dirty="0"/>
              <a:t>图的设计</a:t>
            </a:r>
            <a:endParaRPr lang="zh-CN" altLang="zh-CN" dirty="0"/>
          </a:p>
          <a:p>
            <a:pPr lvl="1">
              <a:lnSpc>
                <a:spcPct val="120000"/>
              </a:lnSpc>
            </a:pPr>
            <a:r>
              <a:rPr lang="zh-CN" altLang="en-US" dirty="0"/>
              <a:t>该子系统的主要功能是：</a:t>
            </a:r>
            <a:endParaRPr lang="en-US" altLang="zh-CN" dirty="0"/>
          </a:p>
          <a:p>
            <a:pPr lvl="2">
              <a:lnSpc>
                <a:spcPct val="120000"/>
              </a:lnSpc>
              <a:buSzPct val="87000"/>
              <a:buFont typeface="Wingdings" panose="05000000000000000000" pitchFamily="2" charset="2"/>
              <a:buChar char="l"/>
            </a:pPr>
            <a:r>
              <a:rPr lang="zh-CN" altLang="en-US" dirty="0"/>
              <a:t> 为每个教学班安排授课教师</a:t>
            </a:r>
            <a:endParaRPr lang="zh-CN" altLang="en-US" dirty="0"/>
          </a:p>
          <a:p>
            <a:pPr lvl="2">
              <a:lnSpc>
                <a:spcPct val="120000"/>
              </a:lnSpc>
              <a:buSzPct val="87000"/>
              <a:buFont typeface="Wingdings" panose="05000000000000000000" pitchFamily="2" charset="2"/>
              <a:buChar char="l"/>
            </a:pPr>
            <a:r>
              <a:rPr lang="zh-CN" altLang="en-US" dirty="0"/>
              <a:t> 为每个教学班排课，设置教室、上课时间</a:t>
            </a:r>
            <a:endParaRPr lang="zh-CN" altLang="en-US" dirty="0"/>
          </a:p>
          <a:p>
            <a:pPr lvl="2">
              <a:lnSpc>
                <a:spcPct val="120000"/>
              </a:lnSpc>
              <a:buSzPct val="87000"/>
              <a:buFont typeface="Wingdings" panose="05000000000000000000" pitchFamily="2" charset="2"/>
              <a:buChar char="l"/>
            </a:pPr>
            <a:r>
              <a:rPr lang="zh-CN" altLang="en-US" dirty="0"/>
              <a:t> 针对学生对教学班的课堂评价，授课教师需要对学生的意见进行反馈</a:t>
            </a:r>
            <a:endParaRPr lang="zh-CN" altLang="en-US" dirty="0"/>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标题 1"/>
          <p:cNvSpPr>
            <a:spLocks noGrp="1" noChangeArrowheads="1"/>
          </p:cNvSpPr>
          <p:nvPr>
            <p:ph type="title"/>
          </p:nvPr>
        </p:nvSpPr>
        <p:spPr/>
        <p:txBody>
          <a:bodyPr/>
          <a:lstStyle/>
          <a:p>
            <a:r>
              <a:rPr lang="zh-CN" altLang="en-US" sz="3600" dirty="0">
                <a:solidFill>
                  <a:schemeClr val="accent6"/>
                </a:solidFill>
              </a:rPr>
              <a:t>用</a:t>
            </a:r>
            <a:r>
              <a:rPr lang="en-US" altLang="zh-CN" sz="3600" b="0" dirty="0">
                <a:solidFill>
                  <a:schemeClr val="accent6"/>
                </a:solidFill>
              </a:rPr>
              <a:t>E-R</a:t>
            </a:r>
            <a:r>
              <a:rPr lang="zh-CN" altLang="en-US" sz="3600" dirty="0">
                <a:solidFill>
                  <a:schemeClr val="accent6"/>
                </a:solidFill>
              </a:rPr>
              <a:t>图进行概念结构设计（续）</a:t>
            </a:r>
            <a:endParaRPr lang="zh-CN" altLang="en-US" sz="3600" dirty="0">
              <a:solidFill>
                <a:schemeClr val="accent6"/>
              </a:solidFill>
            </a:endParaRPr>
          </a:p>
        </p:txBody>
      </p:sp>
      <p:sp>
        <p:nvSpPr>
          <p:cNvPr id="79874" name="内容占位符 2"/>
          <p:cNvSpPr>
            <a:spLocks noGrp="1" noChangeArrowheads="1"/>
          </p:cNvSpPr>
          <p:nvPr>
            <p:ph idx="1"/>
          </p:nvPr>
        </p:nvSpPr>
        <p:spPr>
          <a:xfrm>
            <a:off x="251520" y="660400"/>
            <a:ext cx="8352928" cy="3822700"/>
          </a:xfrm>
        </p:spPr>
        <p:txBody>
          <a:bodyPr/>
          <a:lstStyle/>
          <a:p>
            <a:pPr>
              <a:lnSpc>
                <a:spcPct val="120000"/>
              </a:lnSpc>
            </a:pPr>
            <a:r>
              <a:rPr lang="zh-CN" altLang="en-US" sz="2200" dirty="0"/>
              <a:t>该子系统涉及的实体及属性如下</a:t>
            </a:r>
            <a:r>
              <a:rPr lang="zh-CN" altLang="zh-CN" sz="2200" dirty="0"/>
              <a:t>：</a:t>
            </a:r>
            <a:endParaRPr lang="zh-CN" altLang="zh-CN" sz="2200" dirty="0"/>
          </a:p>
          <a:p>
            <a:pPr lvl="1">
              <a:lnSpc>
                <a:spcPct val="120000"/>
              </a:lnSpc>
              <a:buFont typeface="Wingdings" panose="05000000000000000000" pitchFamily="2" charset="2"/>
              <a:buNone/>
            </a:pPr>
            <a:r>
              <a:rPr lang="zh-CN" altLang="en-US" sz="2200" dirty="0"/>
              <a:t>（</a:t>
            </a:r>
            <a:r>
              <a:rPr lang="en-US" altLang="zh-CN" sz="2200" dirty="0"/>
              <a:t>1</a:t>
            </a:r>
            <a:r>
              <a:rPr lang="zh-CN" altLang="en-US" sz="2200" dirty="0"/>
              <a:t>）教师实体的属性包括：职工号、姓名、出生日期、职称（为方便讨论，本子系统将“职称”作为“教师”的属性）</a:t>
            </a:r>
            <a:endParaRPr lang="en-US" altLang="zh-CN" sz="2200" dirty="0"/>
          </a:p>
          <a:p>
            <a:pPr lvl="1">
              <a:lnSpc>
                <a:spcPct val="120000"/>
              </a:lnSpc>
              <a:buFont typeface="Wingdings" panose="05000000000000000000" pitchFamily="2" charset="2"/>
              <a:buNone/>
            </a:pPr>
            <a:r>
              <a:rPr lang="zh-CN" altLang="en-US" sz="2200" dirty="0"/>
              <a:t>（</a:t>
            </a:r>
            <a:r>
              <a:rPr lang="en-US" altLang="zh-CN" sz="2200" dirty="0"/>
              <a:t>2</a:t>
            </a:r>
            <a:r>
              <a:rPr lang="zh-CN" altLang="en-US" sz="2200" dirty="0"/>
              <a:t>）教学班：教学班号、人数上限、开课学期</a:t>
            </a:r>
            <a:endParaRPr lang="en-US" altLang="zh-CN" sz="2200" dirty="0"/>
          </a:p>
          <a:p>
            <a:pPr lvl="1">
              <a:lnSpc>
                <a:spcPct val="120000"/>
              </a:lnSpc>
              <a:buFont typeface="Wingdings" panose="05000000000000000000" pitchFamily="2" charset="2"/>
              <a:buNone/>
            </a:pPr>
            <a:r>
              <a:rPr lang="zh-CN" altLang="en-US" sz="2200" dirty="0"/>
              <a:t>（</a:t>
            </a:r>
            <a:r>
              <a:rPr lang="en-US" altLang="zh-CN" sz="2200" dirty="0"/>
              <a:t>3</a:t>
            </a:r>
            <a:r>
              <a:rPr lang="zh-CN" altLang="en-US" sz="2200" dirty="0"/>
              <a:t>）学生：学号、姓名、性别、出生日期</a:t>
            </a:r>
            <a:endParaRPr lang="en-US" altLang="zh-CN" sz="2200" dirty="0"/>
          </a:p>
          <a:p>
            <a:pPr lvl="1">
              <a:lnSpc>
                <a:spcPct val="120000"/>
              </a:lnSpc>
              <a:buFont typeface="Wingdings" panose="05000000000000000000" pitchFamily="2" charset="2"/>
              <a:buNone/>
              <a:defRPr/>
            </a:pPr>
            <a:r>
              <a:rPr lang="zh-CN" altLang="en-US" sz="2200" dirty="0"/>
              <a:t>（</a:t>
            </a:r>
            <a:r>
              <a:rPr lang="en-US" altLang="zh-CN" sz="2200" dirty="0"/>
              <a:t>4</a:t>
            </a:r>
            <a:r>
              <a:rPr lang="zh-CN" altLang="en-US" sz="2200" dirty="0"/>
              <a:t>）教室实体包括教室号（教室号的编码中已经包括了楼号，例如教室号“</a:t>
            </a:r>
            <a:r>
              <a:rPr lang="en-US" altLang="zh-CN" sz="2200" dirty="0"/>
              <a:t>003101”</a:t>
            </a:r>
            <a:r>
              <a:rPr lang="zh-CN" altLang="en-US" sz="2200" dirty="0"/>
              <a:t>表示教</a:t>
            </a:r>
            <a:r>
              <a:rPr lang="en-US" altLang="zh-CN" sz="2200" dirty="0"/>
              <a:t>3</a:t>
            </a:r>
            <a:r>
              <a:rPr lang="zh-CN" altLang="en-US" sz="2200" dirty="0"/>
              <a:t>楼</a:t>
            </a:r>
            <a:r>
              <a:rPr lang="en-US" altLang="zh-CN" sz="2200" dirty="0"/>
              <a:t>101</a:t>
            </a:r>
            <a:r>
              <a:rPr lang="zh-CN" altLang="en-US" sz="2200" dirty="0"/>
              <a:t>教室），教学楼号、联系人、联系方式等属性</a:t>
            </a:r>
            <a:endParaRPr lang="en-US" altLang="zh-CN" sz="2200" dirty="0"/>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标题 1"/>
          <p:cNvSpPr>
            <a:spLocks noGrp="1" noChangeArrowheads="1"/>
          </p:cNvSpPr>
          <p:nvPr>
            <p:ph type="title"/>
          </p:nvPr>
        </p:nvSpPr>
        <p:spPr>
          <a:xfrm>
            <a:off x="395605" y="-26988"/>
            <a:ext cx="8229600" cy="850901"/>
          </a:xfrm>
        </p:spPr>
        <p:txBody>
          <a:bodyPr/>
          <a:lstStyle/>
          <a:p>
            <a:r>
              <a:rPr lang="zh-CN" altLang="en-US" sz="3600" dirty="0">
                <a:solidFill>
                  <a:schemeClr val="accent6"/>
                </a:solidFill>
              </a:rPr>
              <a:t>用</a:t>
            </a:r>
            <a:r>
              <a:rPr lang="en-US" altLang="zh-CN" sz="3600" b="0" dirty="0">
                <a:solidFill>
                  <a:schemeClr val="accent6"/>
                </a:solidFill>
              </a:rPr>
              <a:t>E-R</a:t>
            </a:r>
            <a:r>
              <a:rPr lang="zh-CN" altLang="en-US" sz="3600" dirty="0">
                <a:solidFill>
                  <a:schemeClr val="accent6"/>
                </a:solidFill>
              </a:rPr>
              <a:t>图进行概念结构设计（续）</a:t>
            </a:r>
            <a:endParaRPr lang="zh-CN" altLang="en-US" sz="3600" dirty="0">
              <a:solidFill>
                <a:schemeClr val="accent6"/>
              </a:solidFill>
            </a:endParaRPr>
          </a:p>
        </p:txBody>
      </p:sp>
      <p:sp>
        <p:nvSpPr>
          <p:cNvPr id="81923" name="内容占位符 2"/>
          <p:cNvSpPr>
            <a:spLocks noGrp="1"/>
          </p:cNvSpPr>
          <p:nvPr>
            <p:ph idx="1"/>
          </p:nvPr>
        </p:nvSpPr>
        <p:spPr>
          <a:xfrm>
            <a:off x="318293" y="915566"/>
            <a:ext cx="8507413" cy="3641725"/>
          </a:xfrm>
        </p:spPr>
        <p:txBody>
          <a:bodyPr>
            <a:normAutofit/>
          </a:bodyPr>
          <a:lstStyle/>
          <a:p>
            <a:pPr lvl="1">
              <a:lnSpc>
                <a:spcPct val="120000"/>
              </a:lnSpc>
              <a:buFont typeface="Wingdings" panose="05000000000000000000" pitchFamily="2" charset="2"/>
              <a:buNone/>
              <a:defRPr/>
            </a:pPr>
            <a:r>
              <a:rPr lang="zh-CN" altLang="en-US" dirty="0"/>
              <a:t>（</a:t>
            </a:r>
            <a:r>
              <a:rPr lang="en-US" altLang="zh-CN" dirty="0"/>
              <a:t>5</a:t>
            </a:r>
            <a:r>
              <a:rPr lang="zh-CN" altLang="en-US" dirty="0"/>
              <a:t>）时间片实体包括时间片编码（例如“</a:t>
            </a:r>
            <a:r>
              <a:rPr lang="en-US" altLang="zh-CN" dirty="0"/>
              <a:t>10102”</a:t>
            </a:r>
            <a:r>
              <a:rPr lang="zh-CN" altLang="en-US" dirty="0"/>
              <a:t>表示星期一第</a:t>
            </a:r>
            <a:r>
              <a:rPr lang="en-US" altLang="zh-CN" dirty="0"/>
              <a:t>1</a:t>
            </a:r>
            <a:r>
              <a:rPr lang="zh-CN" altLang="en-US" dirty="0"/>
              <a:t>节课开始，第</a:t>
            </a:r>
            <a:r>
              <a:rPr lang="en-US" altLang="zh-CN" dirty="0"/>
              <a:t>2</a:t>
            </a:r>
            <a:r>
              <a:rPr lang="zh-CN" altLang="en-US" dirty="0"/>
              <a:t>节课下课结束）、星期几、开始时间、截止时间</a:t>
            </a:r>
            <a:endParaRPr lang="en-US" altLang="zh-CN" dirty="0"/>
          </a:p>
          <a:p>
            <a:pPr lvl="1">
              <a:lnSpc>
                <a:spcPct val="120000"/>
              </a:lnSpc>
              <a:buFont typeface="Wingdings" panose="05000000000000000000" pitchFamily="2" charset="2"/>
              <a:buNone/>
              <a:defRPr/>
            </a:pPr>
            <a:r>
              <a:rPr lang="zh-CN" altLang="en-US" dirty="0"/>
              <a:t>注意：时间片实体也可以作为“教学班”与“教师”的“排课”联系属性。考虑到同一个教学班在一周内可以安排在相同的教室、但在不同的时间段讲授多次，本子系统将时间片单独作为实体类</a:t>
            </a:r>
            <a:endParaRPr lang="zh-CN" altLang="en-US" dirty="0"/>
          </a:p>
          <a:p>
            <a:pPr lvl="1">
              <a:lnSpc>
                <a:spcPct val="120000"/>
              </a:lnSpc>
              <a:buFont typeface="Wingdings" panose="05000000000000000000" pitchFamily="2" charset="2"/>
              <a:buNone/>
              <a:defRPr/>
            </a:pPr>
            <a:endParaRPr lang="zh-CN" altLang="en-US" dirty="0"/>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标题 1"/>
          <p:cNvSpPr>
            <a:spLocks noGrp="1" noChangeArrowheads="1"/>
          </p:cNvSpPr>
          <p:nvPr>
            <p:ph type="title"/>
          </p:nvPr>
        </p:nvSpPr>
        <p:spPr/>
        <p:txBody>
          <a:bodyPr/>
          <a:lstStyle/>
          <a:p>
            <a:r>
              <a:rPr lang="zh-CN" altLang="en-US" sz="3600" dirty="0">
                <a:solidFill>
                  <a:schemeClr val="accent6"/>
                </a:solidFill>
              </a:rPr>
              <a:t>用</a:t>
            </a:r>
            <a:r>
              <a:rPr lang="en-US" altLang="zh-CN" sz="3600" b="0" dirty="0">
                <a:solidFill>
                  <a:schemeClr val="accent6"/>
                </a:solidFill>
              </a:rPr>
              <a:t>E-R</a:t>
            </a:r>
            <a:r>
              <a:rPr lang="zh-CN" altLang="en-US" sz="3600" dirty="0">
                <a:solidFill>
                  <a:schemeClr val="accent6"/>
                </a:solidFill>
              </a:rPr>
              <a:t>图进行概念结构设计（续）</a:t>
            </a:r>
            <a:endParaRPr lang="zh-CN" altLang="en-US" sz="3600" dirty="0">
              <a:solidFill>
                <a:schemeClr val="accent6"/>
              </a:solidFill>
            </a:endParaRPr>
          </a:p>
        </p:txBody>
      </p:sp>
      <p:sp>
        <p:nvSpPr>
          <p:cNvPr id="80898" name="内容占位符 2"/>
          <p:cNvSpPr>
            <a:spLocks noGrp="1" noChangeArrowheads="1"/>
          </p:cNvSpPr>
          <p:nvPr>
            <p:ph idx="1"/>
          </p:nvPr>
        </p:nvSpPr>
        <p:spPr>
          <a:xfrm>
            <a:off x="-126777" y="750887"/>
            <a:ext cx="5112643" cy="3641725"/>
          </a:xfrm>
        </p:spPr>
        <p:txBody>
          <a:bodyPr/>
          <a:lstStyle/>
          <a:p>
            <a:pPr lvl="1">
              <a:lnSpc>
                <a:spcPct val="120000"/>
              </a:lnSpc>
              <a:buFont typeface="Wingdings" panose="05000000000000000000" pitchFamily="2" charset="2"/>
              <a:buNone/>
            </a:pPr>
            <a:r>
              <a:rPr lang="zh-CN" altLang="en-US" sz="2400" dirty="0"/>
              <a:t>实体间的联系如下</a:t>
            </a:r>
            <a:endParaRPr lang="en-US" altLang="zh-CN" sz="2400" dirty="0"/>
          </a:p>
          <a:p>
            <a:pPr lvl="1">
              <a:lnSpc>
                <a:spcPct val="120000"/>
              </a:lnSpc>
              <a:buFont typeface="Wingdings" panose="05000000000000000000" pitchFamily="2" charset="2"/>
              <a:buNone/>
            </a:pPr>
            <a:r>
              <a:rPr lang="zh-CN" altLang="en-US" dirty="0"/>
              <a:t>（</a:t>
            </a:r>
            <a:r>
              <a:rPr lang="en-US" altLang="zh-CN" dirty="0"/>
              <a:t>1</a:t>
            </a:r>
            <a:r>
              <a:rPr lang="zh-CN" altLang="en-US" dirty="0"/>
              <a:t>）一个教学班可以安排多个教师来讲授，一个教师也可以讲授多个教学班，因此教师与教学班具有多对多的“讲授”联系，联系的属性包括“是否为主讲教师”（一个教学班设置一个主讲教师）</a:t>
            </a:r>
            <a:endParaRPr lang="zh-CN" altLang="en-US" dirty="0"/>
          </a:p>
          <a:p>
            <a:pPr lvl="1">
              <a:lnSpc>
                <a:spcPct val="120000"/>
              </a:lnSpc>
              <a:buFont typeface="Wingdings" panose="05000000000000000000" pitchFamily="2" charset="2"/>
              <a:buNone/>
            </a:pPr>
            <a:endParaRPr lang="zh-CN" altLang="en-US" dirty="0"/>
          </a:p>
          <a:p>
            <a:pPr lvl="1">
              <a:lnSpc>
                <a:spcPct val="120000"/>
              </a:lnSpc>
              <a:buFont typeface="Wingdings" panose="05000000000000000000" pitchFamily="2" charset="2"/>
              <a:buNone/>
            </a:pPr>
            <a:r>
              <a:rPr lang="zh-CN" altLang="zh-CN" dirty="0"/>
              <a:t> </a:t>
            </a:r>
            <a:endParaRPr lang="zh-CN" altLang="en-US" dirty="0"/>
          </a:p>
        </p:txBody>
      </p:sp>
      <p:sp>
        <p:nvSpPr>
          <p:cNvPr id="4" name="内容占位符 2"/>
          <p:cNvSpPr txBox="1"/>
          <p:nvPr/>
        </p:nvSpPr>
        <p:spPr bwMode="auto">
          <a:xfrm>
            <a:off x="3779912" y="4392612"/>
            <a:ext cx="5529485" cy="470247"/>
          </a:xfrm>
          <a:prstGeom prst="rect">
            <a:avLst/>
          </a:prstGeom>
          <a:noFill/>
          <a:ln w="9525">
            <a:noFill/>
            <a:miter lim="800000"/>
          </a:ln>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SzPct val="100000"/>
              <a:buFont typeface="Wingdings" panose="05000000000000000000" pitchFamily="2" charset="2"/>
              <a:buNone/>
            </a:pPr>
            <a:r>
              <a:rPr lang="zh-CN" altLang="en-US" b="1" dirty="0"/>
              <a:t>图</a:t>
            </a:r>
            <a:r>
              <a:rPr lang="en-US" altLang="zh-CN" b="1" dirty="0"/>
              <a:t>7.23  </a:t>
            </a:r>
            <a:r>
              <a:rPr lang="zh-CN" altLang="en-US" b="1" dirty="0"/>
              <a:t>“教师”与“教学班”实体之间的讲授联系</a:t>
            </a:r>
            <a:endParaRPr lang="zh-CN" altLang="en-US" b="1" dirty="0"/>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985866" y="1203598"/>
            <a:ext cx="3956940" cy="2952328"/>
          </a:xfrm>
          <a:prstGeom prst="rect">
            <a:avLst/>
          </a:prstGeom>
        </p:spPr>
      </p:pic>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标题 1"/>
          <p:cNvSpPr>
            <a:spLocks noGrp="1" noChangeArrowheads="1"/>
          </p:cNvSpPr>
          <p:nvPr>
            <p:ph type="title"/>
          </p:nvPr>
        </p:nvSpPr>
        <p:spPr/>
        <p:txBody>
          <a:bodyPr/>
          <a:lstStyle/>
          <a:p>
            <a:r>
              <a:rPr lang="zh-CN" altLang="en-US" sz="3600" dirty="0">
                <a:solidFill>
                  <a:schemeClr val="accent6"/>
                </a:solidFill>
              </a:rPr>
              <a:t>用</a:t>
            </a:r>
            <a:r>
              <a:rPr lang="en-US" altLang="zh-CN" sz="3600" b="0" dirty="0">
                <a:solidFill>
                  <a:schemeClr val="accent6"/>
                </a:solidFill>
              </a:rPr>
              <a:t>E-R</a:t>
            </a:r>
            <a:r>
              <a:rPr lang="zh-CN" altLang="en-US" sz="3600" dirty="0">
                <a:solidFill>
                  <a:schemeClr val="accent6"/>
                </a:solidFill>
              </a:rPr>
              <a:t>图进行概念结构设计（续）</a:t>
            </a:r>
            <a:endParaRPr lang="zh-CN" altLang="en-US" sz="3600" dirty="0">
              <a:solidFill>
                <a:schemeClr val="accent6"/>
              </a:solidFill>
            </a:endParaRPr>
          </a:p>
        </p:txBody>
      </p:sp>
      <p:sp>
        <p:nvSpPr>
          <p:cNvPr id="81922" name="内容占位符 2"/>
          <p:cNvSpPr>
            <a:spLocks noGrp="1" noChangeArrowheads="1"/>
          </p:cNvSpPr>
          <p:nvPr>
            <p:ph idx="1"/>
          </p:nvPr>
        </p:nvSpPr>
        <p:spPr>
          <a:xfrm>
            <a:off x="179387" y="627534"/>
            <a:ext cx="8507413" cy="3641725"/>
          </a:xfrm>
        </p:spPr>
        <p:txBody>
          <a:bodyPr/>
          <a:lstStyle/>
          <a:p>
            <a:pPr lvl="1">
              <a:lnSpc>
                <a:spcPct val="120000"/>
              </a:lnSpc>
              <a:buFont typeface="Wingdings" panose="05000000000000000000" pitchFamily="2" charset="2"/>
              <a:buNone/>
            </a:pPr>
            <a:r>
              <a:rPr lang="zh-CN" altLang="en-US" dirty="0"/>
              <a:t>（</a:t>
            </a:r>
            <a:r>
              <a:rPr lang="en-US" altLang="zh-CN" dirty="0"/>
              <a:t>2</a:t>
            </a:r>
            <a:r>
              <a:rPr lang="zh-CN" altLang="en-US" dirty="0"/>
              <a:t>）学生可以针对其选择的教学班中的任一位老师进行课堂评价，授课教师也需要对其讲授的所有教学班中每一位学生提出的评价进行一一反馈。因此，教师、学生、教学班三者之间就课堂评价关联存在多对多联系</a:t>
            </a:r>
            <a:endParaRPr lang="zh-CN" altLang="en-US" dirty="0"/>
          </a:p>
          <a:p>
            <a:pPr lvl="1">
              <a:lnSpc>
                <a:spcPct val="120000"/>
              </a:lnSpc>
              <a:buFont typeface="Wingdings" panose="05000000000000000000" pitchFamily="2" charset="2"/>
              <a:buNone/>
            </a:pPr>
            <a:endParaRPr lang="zh-CN" altLang="en-US" dirty="0"/>
          </a:p>
          <a:p>
            <a:pPr lvl="1">
              <a:lnSpc>
                <a:spcPct val="120000"/>
              </a:lnSpc>
              <a:buFont typeface="Wingdings" panose="05000000000000000000" pitchFamily="2" charset="2"/>
              <a:buNone/>
            </a:pPr>
            <a:r>
              <a:rPr lang="zh-CN" altLang="zh-CN" dirty="0"/>
              <a:t> </a:t>
            </a:r>
            <a:endParaRPr lang="zh-CN" altLang="en-US" dirty="0"/>
          </a:p>
        </p:txBody>
      </p:sp>
      <p:pic>
        <p:nvPicPr>
          <p:cNvPr id="81923" name="图片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932045" y="2653665"/>
            <a:ext cx="3999230" cy="2317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内容占位符 2"/>
          <p:cNvSpPr txBox="1"/>
          <p:nvPr/>
        </p:nvSpPr>
        <p:spPr bwMode="auto">
          <a:xfrm>
            <a:off x="899592" y="3654812"/>
            <a:ext cx="4097187" cy="501113"/>
          </a:xfrm>
          <a:prstGeom prst="rect">
            <a:avLst/>
          </a:prstGeom>
          <a:noFill/>
          <a:ln w="9525">
            <a:noFill/>
            <a:miter lim="800000"/>
          </a:ln>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SzPct val="100000"/>
              <a:buFont typeface="Wingdings" panose="05000000000000000000" pitchFamily="2" charset="2"/>
              <a:buNone/>
            </a:pPr>
            <a:r>
              <a:rPr lang="zh-CN" altLang="en-US" b="1" dirty="0"/>
              <a:t>图</a:t>
            </a:r>
            <a:r>
              <a:rPr lang="en-US" altLang="zh-CN" b="1" dirty="0"/>
              <a:t>7.24  </a:t>
            </a:r>
            <a:r>
              <a:rPr lang="zh-CN" altLang="en-US" b="1" dirty="0"/>
              <a:t>“教师”“教学班”“学生”三个实体之间的“课程评价”联系</a:t>
            </a:r>
            <a:endParaRPr lang="zh-CN" altLang="en-US" b="1" dirty="0"/>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标题 1"/>
          <p:cNvSpPr>
            <a:spLocks noGrp="1" noChangeArrowheads="1"/>
          </p:cNvSpPr>
          <p:nvPr>
            <p:ph type="title"/>
          </p:nvPr>
        </p:nvSpPr>
        <p:spPr/>
        <p:txBody>
          <a:bodyPr/>
          <a:lstStyle/>
          <a:p>
            <a:r>
              <a:rPr lang="zh-CN" altLang="en-US" sz="3600" dirty="0">
                <a:solidFill>
                  <a:schemeClr val="accent6"/>
                </a:solidFill>
              </a:rPr>
              <a:t>用</a:t>
            </a:r>
            <a:r>
              <a:rPr lang="en-US" altLang="zh-CN" sz="3600" b="0" dirty="0">
                <a:solidFill>
                  <a:schemeClr val="accent6"/>
                </a:solidFill>
              </a:rPr>
              <a:t>E-R</a:t>
            </a:r>
            <a:r>
              <a:rPr lang="zh-CN" altLang="en-US" sz="3600" dirty="0">
                <a:solidFill>
                  <a:schemeClr val="accent6"/>
                </a:solidFill>
              </a:rPr>
              <a:t>图进行概念结构设计（续）</a:t>
            </a:r>
            <a:endParaRPr lang="zh-CN" altLang="en-US" sz="3600" dirty="0">
              <a:solidFill>
                <a:schemeClr val="accent6"/>
              </a:solidFill>
            </a:endParaRPr>
          </a:p>
        </p:txBody>
      </p:sp>
      <p:sp>
        <p:nvSpPr>
          <p:cNvPr id="83970" name="内容占位符 2"/>
          <p:cNvSpPr>
            <a:spLocks noGrp="1" noChangeArrowheads="1"/>
          </p:cNvSpPr>
          <p:nvPr>
            <p:ph idx="1"/>
          </p:nvPr>
        </p:nvSpPr>
        <p:spPr>
          <a:xfrm>
            <a:off x="-252536" y="591478"/>
            <a:ext cx="9217024" cy="3641725"/>
          </a:xfrm>
        </p:spPr>
        <p:txBody>
          <a:bodyPr/>
          <a:lstStyle/>
          <a:p>
            <a:pPr lvl="1">
              <a:lnSpc>
                <a:spcPct val="120000"/>
              </a:lnSpc>
              <a:buFont typeface="Wingdings" panose="05000000000000000000" pitchFamily="2" charset="2"/>
              <a:buNone/>
            </a:pPr>
            <a:r>
              <a:rPr lang="zh-CN" altLang="en-US" dirty="0"/>
              <a:t>（</a:t>
            </a:r>
            <a:r>
              <a:rPr lang="en-US" altLang="zh-CN" dirty="0"/>
              <a:t>3</a:t>
            </a:r>
            <a:r>
              <a:rPr lang="zh-CN" altLang="en-US" dirty="0"/>
              <a:t>）</a:t>
            </a:r>
            <a:r>
              <a:rPr lang="zh-CN" altLang="zh-CN" dirty="0">
                <a:solidFill>
                  <a:srgbClr val="000000"/>
                </a:solidFill>
                <a:effectLst/>
                <a:latin typeface="+mn-ea"/>
                <a:cs typeface="Times New Roman" panose="02020603050405020304" pitchFamily="18" charset="0"/>
              </a:rPr>
              <a:t>教室</a:t>
            </a:r>
            <a:r>
              <a:rPr lang="en-US" altLang="zh-CN" dirty="0">
                <a:solidFill>
                  <a:srgbClr val="000000"/>
                </a:solidFill>
                <a:effectLst/>
                <a:latin typeface="+mn-ea"/>
                <a:cs typeface="Times New Roman" panose="02020603050405020304" pitchFamily="18" charset="0"/>
              </a:rPr>
              <a:t>”</a:t>
            </a:r>
            <a:r>
              <a:rPr lang="zh-CN" altLang="zh-CN" dirty="0">
                <a:solidFill>
                  <a:srgbClr val="000000"/>
                </a:solidFill>
                <a:effectLst/>
                <a:latin typeface="+mn-ea"/>
                <a:cs typeface="Times New Roman" panose="02020603050405020304" pitchFamily="18" charset="0"/>
              </a:rPr>
              <a:t>与</a:t>
            </a:r>
            <a:r>
              <a:rPr lang="en-US" altLang="zh-CN" dirty="0">
                <a:solidFill>
                  <a:srgbClr val="000000"/>
                </a:solidFill>
                <a:effectLst/>
                <a:latin typeface="+mn-ea"/>
                <a:cs typeface="Times New Roman" panose="02020603050405020304" pitchFamily="18" charset="0"/>
              </a:rPr>
              <a:t>“</a:t>
            </a:r>
            <a:r>
              <a:rPr lang="zh-CN" altLang="zh-CN" dirty="0">
                <a:solidFill>
                  <a:srgbClr val="000000"/>
                </a:solidFill>
                <a:effectLst/>
                <a:latin typeface="+mn-ea"/>
                <a:cs typeface="Times New Roman" panose="02020603050405020304" pitchFamily="18" charset="0"/>
              </a:rPr>
              <a:t>教学班</a:t>
            </a:r>
            <a:r>
              <a:rPr lang="en-US" altLang="zh-CN" dirty="0">
                <a:solidFill>
                  <a:srgbClr val="000000"/>
                </a:solidFill>
                <a:effectLst/>
                <a:latin typeface="+mn-ea"/>
                <a:cs typeface="Times New Roman" panose="02020603050405020304" pitchFamily="18" charset="0"/>
              </a:rPr>
              <a:t>”</a:t>
            </a:r>
            <a:r>
              <a:rPr lang="zh-CN" altLang="zh-CN" dirty="0">
                <a:solidFill>
                  <a:srgbClr val="000000"/>
                </a:solidFill>
                <a:effectLst/>
                <a:latin typeface="+mn-ea"/>
                <a:cs typeface="Times New Roman" panose="02020603050405020304" pitchFamily="18" charset="0"/>
              </a:rPr>
              <a:t>和</a:t>
            </a:r>
            <a:r>
              <a:rPr lang="en-US" altLang="zh-CN" dirty="0">
                <a:solidFill>
                  <a:srgbClr val="000000"/>
                </a:solidFill>
                <a:effectLst/>
                <a:latin typeface="+mn-ea"/>
                <a:cs typeface="Times New Roman" panose="02020603050405020304" pitchFamily="18" charset="0"/>
              </a:rPr>
              <a:t>“</a:t>
            </a:r>
            <a:r>
              <a:rPr lang="zh-CN" altLang="zh-CN" dirty="0">
                <a:solidFill>
                  <a:srgbClr val="000000"/>
                </a:solidFill>
                <a:effectLst/>
                <a:latin typeface="+mn-ea"/>
                <a:cs typeface="Times New Roman" panose="02020603050405020304" pitchFamily="18" charset="0"/>
              </a:rPr>
              <a:t>时间片</a:t>
            </a:r>
            <a:r>
              <a:rPr lang="en-US" altLang="zh-CN" dirty="0">
                <a:solidFill>
                  <a:srgbClr val="000000"/>
                </a:solidFill>
                <a:effectLst/>
                <a:latin typeface="+mn-ea"/>
                <a:cs typeface="Times New Roman" panose="02020603050405020304" pitchFamily="18" charset="0"/>
              </a:rPr>
              <a:t>”</a:t>
            </a:r>
            <a:r>
              <a:rPr lang="zh-CN" altLang="zh-CN" dirty="0">
                <a:solidFill>
                  <a:srgbClr val="000000"/>
                </a:solidFill>
                <a:effectLst/>
                <a:latin typeface="+mn-ea"/>
                <a:cs typeface="Times New Roman" panose="02020603050405020304" pitchFamily="18" charset="0"/>
              </a:rPr>
              <a:t>实体之间的</a:t>
            </a:r>
            <a:r>
              <a:rPr lang="en-US" altLang="zh-CN" dirty="0">
                <a:solidFill>
                  <a:srgbClr val="000000"/>
                </a:solidFill>
                <a:effectLst/>
                <a:latin typeface="+mn-ea"/>
                <a:cs typeface="Times New Roman" panose="02020603050405020304" pitchFamily="18" charset="0"/>
              </a:rPr>
              <a:t>“</a:t>
            </a:r>
            <a:r>
              <a:rPr lang="zh-CN" altLang="zh-CN" dirty="0">
                <a:solidFill>
                  <a:srgbClr val="000000"/>
                </a:solidFill>
                <a:effectLst/>
                <a:latin typeface="+mn-ea"/>
                <a:cs typeface="Times New Roman" panose="02020603050405020304" pitchFamily="18" charset="0"/>
              </a:rPr>
              <a:t>排课</a:t>
            </a:r>
            <a:r>
              <a:rPr lang="en-US" altLang="zh-CN" dirty="0">
                <a:solidFill>
                  <a:srgbClr val="000000"/>
                </a:solidFill>
                <a:effectLst/>
                <a:latin typeface="+mn-ea"/>
                <a:cs typeface="Times New Roman" panose="02020603050405020304" pitchFamily="18" charset="0"/>
              </a:rPr>
              <a:t>”</a:t>
            </a:r>
            <a:r>
              <a:rPr lang="zh-CN" altLang="zh-CN" dirty="0">
                <a:solidFill>
                  <a:srgbClr val="000000"/>
                </a:solidFill>
                <a:effectLst/>
                <a:latin typeface="+mn-ea"/>
                <a:cs typeface="Times New Roman" panose="02020603050405020304" pitchFamily="18" charset="0"/>
              </a:rPr>
              <a:t>联系属于一对多联系，确定了某个教学班、 某个时间片， 则教室可以唯一确定（一个教室在同一时间段只能安排一门课程）</a:t>
            </a:r>
            <a:r>
              <a:rPr lang="zh-CN" altLang="zh-CN" dirty="0">
                <a:effectLst/>
                <a:latin typeface="+mn-ea"/>
              </a:rPr>
              <a:t> </a:t>
            </a:r>
            <a:endParaRPr lang="zh-CN" altLang="en-US" dirty="0">
              <a:latin typeface="+mn-ea"/>
            </a:endParaRPr>
          </a:p>
        </p:txBody>
      </p:sp>
      <p:sp>
        <p:nvSpPr>
          <p:cNvPr id="5" name="内容占位符 2"/>
          <p:cNvSpPr txBox="1"/>
          <p:nvPr/>
        </p:nvSpPr>
        <p:spPr bwMode="auto">
          <a:xfrm>
            <a:off x="914400" y="4588166"/>
            <a:ext cx="8229600" cy="406896"/>
          </a:xfrm>
          <a:prstGeom prst="rect">
            <a:avLst/>
          </a:prstGeom>
          <a:noFill/>
          <a:ln w="9525">
            <a:noFill/>
            <a:miter lim="800000"/>
          </a:ln>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SzPct val="100000"/>
              <a:buFont typeface="Wingdings" panose="05000000000000000000" pitchFamily="2" charset="2"/>
              <a:buNone/>
            </a:pPr>
            <a:r>
              <a:rPr lang="zh-CN" altLang="en-US" b="1" dirty="0"/>
              <a:t>图</a:t>
            </a:r>
            <a:r>
              <a:rPr lang="en-US" altLang="zh-CN" b="1" dirty="0"/>
              <a:t>7.24  </a:t>
            </a:r>
            <a:r>
              <a:rPr lang="zh-CN" altLang="en-US" b="1" dirty="0"/>
              <a:t>“教室”“教学班”“时间片”三个实体之间的“排课”联系</a:t>
            </a:r>
            <a:endParaRPr lang="zh-CN" altLang="en-US" b="1" dirty="0"/>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73835" y="1991995"/>
            <a:ext cx="6012180" cy="2596515"/>
          </a:xfrm>
          <a:prstGeom prst="rect">
            <a:avLst/>
          </a:prstGeom>
        </p:spPr>
      </p:pic>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标题 1"/>
          <p:cNvSpPr>
            <a:spLocks noGrp="1" noChangeArrowheads="1"/>
          </p:cNvSpPr>
          <p:nvPr>
            <p:ph type="title"/>
          </p:nvPr>
        </p:nvSpPr>
        <p:spPr/>
        <p:txBody>
          <a:bodyPr/>
          <a:lstStyle/>
          <a:p>
            <a:r>
              <a:rPr lang="zh-CN" altLang="en-US" sz="3600" dirty="0">
                <a:solidFill>
                  <a:schemeClr val="accent6"/>
                </a:solidFill>
              </a:rPr>
              <a:t>用</a:t>
            </a:r>
            <a:r>
              <a:rPr lang="en-US" altLang="zh-CN" sz="3600" b="0" dirty="0">
                <a:solidFill>
                  <a:schemeClr val="accent6"/>
                </a:solidFill>
              </a:rPr>
              <a:t>E-R</a:t>
            </a:r>
            <a:r>
              <a:rPr lang="zh-CN" altLang="en-US" sz="3600" dirty="0">
                <a:solidFill>
                  <a:schemeClr val="accent6"/>
                </a:solidFill>
              </a:rPr>
              <a:t>图进行概念结构设计（续）</a:t>
            </a:r>
            <a:endParaRPr lang="zh-CN" altLang="en-US" sz="3600" dirty="0">
              <a:solidFill>
                <a:schemeClr val="accent6"/>
              </a:solidFill>
            </a:endParaRPr>
          </a:p>
        </p:txBody>
      </p:sp>
      <p:sp>
        <p:nvSpPr>
          <p:cNvPr id="84994" name="内容占位符 2"/>
          <p:cNvSpPr>
            <a:spLocks noGrp="1" noChangeArrowheads="1"/>
          </p:cNvSpPr>
          <p:nvPr>
            <p:ph idx="1"/>
          </p:nvPr>
        </p:nvSpPr>
        <p:spPr>
          <a:xfrm>
            <a:off x="457200" y="823913"/>
            <a:ext cx="8229600" cy="3822700"/>
          </a:xfrm>
        </p:spPr>
        <p:txBody>
          <a:bodyPr/>
          <a:lstStyle/>
          <a:p>
            <a:r>
              <a:rPr lang="zh-CN" altLang="zh-CN" sz="2400" dirty="0"/>
              <a:t>最后得到</a:t>
            </a:r>
            <a:r>
              <a:rPr lang="zh-CN" altLang="en-US" sz="2400" dirty="0"/>
              <a:t>教师教学管理</a:t>
            </a:r>
            <a:r>
              <a:rPr lang="zh-CN" altLang="zh-CN" sz="2400" dirty="0"/>
              <a:t>子系统</a:t>
            </a:r>
            <a:r>
              <a:rPr lang="en-US" altLang="zh-CN" sz="2400" dirty="0"/>
              <a:t>E-R</a:t>
            </a:r>
            <a:r>
              <a:rPr lang="zh-CN" altLang="zh-CN" sz="2400" dirty="0"/>
              <a:t>图如</a:t>
            </a:r>
            <a:r>
              <a:rPr lang="zh-CN" altLang="en-US" sz="2400" dirty="0"/>
              <a:t>下图所示</a:t>
            </a:r>
            <a:endParaRPr lang="zh-CN" altLang="zh-CN" sz="2400" dirty="0"/>
          </a:p>
        </p:txBody>
      </p:sp>
      <p:sp>
        <p:nvSpPr>
          <p:cNvPr id="84995" name="TextBox 4"/>
          <p:cNvSpPr txBox="1">
            <a:spLocks noChangeArrowheads="1"/>
          </p:cNvSpPr>
          <p:nvPr/>
        </p:nvSpPr>
        <p:spPr bwMode="auto">
          <a:xfrm>
            <a:off x="2444855" y="4461947"/>
            <a:ext cx="46955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zh-CN" altLang="en-US" sz="1800" dirty="0"/>
              <a:t>图</a:t>
            </a:r>
            <a:r>
              <a:rPr lang="en-US" altLang="zh-CN" sz="1800" dirty="0"/>
              <a:t>7.26</a:t>
            </a:r>
            <a:r>
              <a:rPr lang="zh-CN" altLang="en-US" sz="1800" dirty="0"/>
              <a:t> “教师教学管理”</a:t>
            </a:r>
            <a:r>
              <a:rPr lang="zh-CN" altLang="zh-CN" sz="1800" dirty="0"/>
              <a:t>子系统的</a:t>
            </a:r>
            <a:r>
              <a:rPr lang="zh-CN" altLang="en-US" sz="1800" dirty="0"/>
              <a:t>分</a:t>
            </a:r>
            <a:r>
              <a:rPr lang="en-US" altLang="zh-CN" sz="1800" dirty="0"/>
              <a:t>E-R</a:t>
            </a:r>
            <a:r>
              <a:rPr lang="zh-CN" altLang="zh-CN" sz="1800" dirty="0"/>
              <a:t>图</a:t>
            </a:r>
            <a:endParaRPr lang="zh-CN" altLang="en-US" sz="1800" dirty="0"/>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73325" y="1281430"/>
            <a:ext cx="4660265" cy="3190240"/>
          </a:xfrm>
          <a:prstGeom prst="rect">
            <a:avLst/>
          </a:prstGeom>
        </p:spPr>
      </p:pic>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标题 1"/>
          <p:cNvSpPr>
            <a:spLocks noGrp="1" noChangeArrowheads="1"/>
          </p:cNvSpPr>
          <p:nvPr>
            <p:ph type="title"/>
          </p:nvPr>
        </p:nvSpPr>
        <p:spPr/>
        <p:txBody>
          <a:bodyPr/>
          <a:lstStyle/>
          <a:p>
            <a:r>
              <a:rPr lang="zh-CN" altLang="en-US" sz="3600" dirty="0">
                <a:solidFill>
                  <a:schemeClr val="accent6"/>
                </a:solidFill>
              </a:rPr>
              <a:t>用</a:t>
            </a:r>
            <a:r>
              <a:rPr lang="en-US" altLang="zh-CN" sz="3600" b="0" dirty="0">
                <a:solidFill>
                  <a:schemeClr val="accent6"/>
                </a:solidFill>
              </a:rPr>
              <a:t>E-R</a:t>
            </a:r>
            <a:r>
              <a:rPr lang="zh-CN" altLang="en-US" sz="3600" dirty="0">
                <a:solidFill>
                  <a:schemeClr val="accent6"/>
                </a:solidFill>
              </a:rPr>
              <a:t>图进行概念结构设计（续）</a:t>
            </a:r>
            <a:endParaRPr lang="zh-CN" altLang="en-US" sz="3600" dirty="0">
              <a:solidFill>
                <a:schemeClr val="accent6"/>
              </a:solidFill>
            </a:endParaRPr>
          </a:p>
        </p:txBody>
      </p:sp>
      <p:sp>
        <p:nvSpPr>
          <p:cNvPr id="86018" name="内容占位符 2"/>
          <p:cNvSpPr>
            <a:spLocks noGrp="1" noChangeArrowheads="1"/>
          </p:cNvSpPr>
          <p:nvPr>
            <p:ph idx="1"/>
          </p:nvPr>
        </p:nvSpPr>
        <p:spPr>
          <a:xfrm>
            <a:off x="161925" y="915566"/>
            <a:ext cx="8820150" cy="3836069"/>
          </a:xfrm>
        </p:spPr>
        <p:txBody>
          <a:bodyPr/>
          <a:lstStyle/>
          <a:p>
            <a:pPr>
              <a:lnSpc>
                <a:spcPct val="120000"/>
              </a:lnSpc>
            </a:pPr>
            <a:r>
              <a:rPr lang="zh-CN" altLang="en-US" sz="2200" dirty="0"/>
              <a:t>教师教学管理子系统中</a:t>
            </a:r>
            <a:r>
              <a:rPr lang="zh-CN" altLang="zh-CN" sz="2200" dirty="0"/>
              <a:t>对每个实体定义的属性如下：</a:t>
            </a:r>
            <a:endParaRPr lang="zh-CN" altLang="zh-CN" sz="2200" dirty="0"/>
          </a:p>
          <a:p>
            <a:pPr lvl="1">
              <a:lnSpc>
                <a:spcPct val="120000"/>
              </a:lnSpc>
            </a:pPr>
            <a:r>
              <a:rPr lang="zh-CN" altLang="en-US" sz="2200" dirty="0"/>
              <a:t>教师：</a:t>
            </a:r>
            <a:r>
              <a:rPr lang="zh-CN" altLang="zh-CN" sz="2200" dirty="0"/>
              <a:t>Teacher(</a:t>
            </a:r>
            <a:r>
              <a:rPr lang="zh-CN" altLang="zh-CN" sz="2200" u="sng" dirty="0"/>
              <a:t>Tno</a:t>
            </a:r>
            <a:r>
              <a:rPr lang="zh-CN" altLang="zh-CN" sz="2200" dirty="0"/>
              <a:t>, Tname, Ttitle, Tbirthdate, Dno)</a:t>
            </a:r>
            <a:endParaRPr lang="zh-CN" altLang="zh-CN" sz="2200" dirty="0"/>
          </a:p>
          <a:p>
            <a:pPr lvl="1">
              <a:lnSpc>
                <a:spcPct val="120000"/>
              </a:lnSpc>
            </a:pPr>
            <a:r>
              <a:rPr lang="zh-CN" altLang="en-US" sz="2200" dirty="0"/>
              <a:t>学生：</a:t>
            </a:r>
            <a:r>
              <a:rPr lang="zh-CN" altLang="zh-CN" sz="2200" dirty="0"/>
              <a:t>Student(</a:t>
            </a:r>
            <a:r>
              <a:rPr lang="zh-CN" altLang="zh-CN" sz="2200" u="sng" dirty="0"/>
              <a:t>Sno</a:t>
            </a:r>
            <a:r>
              <a:rPr lang="zh-CN" altLang="zh-CN" sz="2200" dirty="0"/>
              <a:t>, Sname, Ssex, Sbirthdate, SHno)</a:t>
            </a:r>
            <a:endParaRPr lang="zh-CN" altLang="zh-CN" sz="2200" dirty="0"/>
          </a:p>
          <a:p>
            <a:pPr lvl="1">
              <a:lnSpc>
                <a:spcPct val="120000"/>
              </a:lnSpc>
            </a:pPr>
            <a:r>
              <a:rPr lang="zh-CN" altLang="en-US" sz="2200" dirty="0"/>
              <a:t>教学班表：</a:t>
            </a:r>
            <a:r>
              <a:rPr lang="zh-CN" altLang="zh-CN" sz="2200" dirty="0"/>
              <a:t>TeachingClass(</a:t>
            </a:r>
            <a:r>
              <a:rPr lang="zh-CN" altLang="zh-CN" sz="2200" u="sng" dirty="0"/>
              <a:t>TCno</a:t>
            </a:r>
            <a:r>
              <a:rPr lang="zh-CN" altLang="zh-CN" sz="2200" dirty="0"/>
              <a:t>, TCapacity, Semester, Cno)</a:t>
            </a:r>
            <a:endParaRPr lang="zh-CN" altLang="zh-CN" sz="2200" dirty="0"/>
          </a:p>
          <a:p>
            <a:pPr lvl="1">
              <a:lnSpc>
                <a:spcPct val="120000"/>
              </a:lnSpc>
            </a:pPr>
            <a:r>
              <a:rPr lang="zh-CN" altLang="en-US" sz="2200" dirty="0"/>
              <a:t>教室表：</a:t>
            </a:r>
            <a:r>
              <a:rPr lang="zh-CN" altLang="zh-CN" sz="2200" dirty="0"/>
              <a:t>Classroom(</a:t>
            </a:r>
            <a:r>
              <a:rPr lang="zh-CN" altLang="zh-CN" sz="2200" u="sng" dirty="0"/>
              <a:t>CRno</a:t>
            </a:r>
            <a:r>
              <a:rPr lang="zh-CN" altLang="zh-CN" sz="2200" dirty="0"/>
              <a:t>, CRbuilding, CRcontact, CRtel)</a:t>
            </a:r>
            <a:endParaRPr lang="zh-CN" altLang="zh-CN" sz="2200" dirty="0"/>
          </a:p>
          <a:p>
            <a:pPr lvl="1">
              <a:lnSpc>
                <a:spcPct val="120000"/>
              </a:lnSpc>
            </a:pPr>
            <a:r>
              <a:rPr lang="zh-CN" altLang="en-US" sz="2200" dirty="0"/>
              <a:t>时间片表：</a:t>
            </a:r>
            <a:r>
              <a:rPr lang="zh-CN" altLang="zh-CN" sz="2200" dirty="0"/>
              <a:t>TimeSlice(</a:t>
            </a:r>
            <a:r>
              <a:rPr lang="zh-CN" altLang="zh-CN" sz="2200" u="sng" dirty="0"/>
              <a:t>TSno</a:t>
            </a:r>
            <a:r>
              <a:rPr lang="zh-CN" altLang="zh-CN" sz="2200" dirty="0"/>
              <a:t>, TSdayoftheweek, TSstarttime, TSendtime)</a:t>
            </a:r>
            <a:endParaRPr lang="zh-CN" altLang="en-US" sz="2200" dirty="0"/>
          </a:p>
          <a:p>
            <a:endParaRPr lang="zh-CN" altLang="en-US" sz="2600" dirty="0"/>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标题 1"/>
          <p:cNvSpPr>
            <a:spLocks noGrp="1" noChangeArrowheads="1"/>
          </p:cNvSpPr>
          <p:nvPr>
            <p:ph type="title"/>
          </p:nvPr>
        </p:nvSpPr>
        <p:spPr/>
        <p:txBody>
          <a:bodyPr/>
          <a:lstStyle/>
          <a:p>
            <a:r>
              <a:rPr lang="zh-CN" altLang="en-US" sz="3600" dirty="0">
                <a:solidFill>
                  <a:schemeClr val="accent6"/>
                </a:solidFill>
              </a:rPr>
              <a:t>用</a:t>
            </a:r>
            <a:r>
              <a:rPr lang="en-US" altLang="zh-CN" sz="3600" b="0" dirty="0">
                <a:solidFill>
                  <a:schemeClr val="accent6"/>
                </a:solidFill>
              </a:rPr>
              <a:t>E-R</a:t>
            </a:r>
            <a:r>
              <a:rPr lang="zh-CN" altLang="en-US" sz="3600" dirty="0">
                <a:solidFill>
                  <a:schemeClr val="accent6"/>
                </a:solidFill>
              </a:rPr>
              <a:t>图进行概念结构设计（续）</a:t>
            </a:r>
            <a:endParaRPr lang="zh-CN" altLang="en-US" sz="3600" dirty="0">
              <a:solidFill>
                <a:schemeClr val="accent6"/>
              </a:solidFill>
            </a:endParaRPr>
          </a:p>
        </p:txBody>
      </p:sp>
      <p:sp>
        <p:nvSpPr>
          <p:cNvPr id="87042" name="内容占位符 2"/>
          <p:cNvSpPr>
            <a:spLocks noGrp="1" noChangeArrowheads="1"/>
          </p:cNvSpPr>
          <p:nvPr>
            <p:ph idx="1"/>
          </p:nvPr>
        </p:nvSpPr>
        <p:spPr>
          <a:xfrm>
            <a:off x="0" y="823913"/>
            <a:ext cx="9144000" cy="3822700"/>
          </a:xfrm>
        </p:spPr>
        <p:txBody>
          <a:bodyPr/>
          <a:lstStyle/>
          <a:p>
            <a:pPr>
              <a:lnSpc>
                <a:spcPct val="120000"/>
              </a:lnSpc>
            </a:pPr>
            <a:r>
              <a:rPr lang="zh-CN" altLang="en-US" sz="2200" dirty="0"/>
              <a:t>教师教学管理子系统中</a:t>
            </a:r>
            <a:r>
              <a:rPr lang="zh-CN" altLang="zh-CN" sz="2200" dirty="0"/>
              <a:t>对</a:t>
            </a:r>
            <a:r>
              <a:rPr lang="zh-CN" altLang="en-US" sz="2200" dirty="0"/>
              <a:t>多对多联系</a:t>
            </a:r>
            <a:r>
              <a:rPr lang="zh-CN" altLang="zh-CN" sz="2200" dirty="0"/>
              <a:t>定义的属性如下：</a:t>
            </a:r>
            <a:endParaRPr lang="zh-CN" altLang="zh-CN" sz="2200" dirty="0"/>
          </a:p>
          <a:p>
            <a:pPr lvl="1">
              <a:lnSpc>
                <a:spcPct val="120000"/>
              </a:lnSpc>
            </a:pPr>
            <a:r>
              <a:rPr lang="zh-CN" altLang="en-US" sz="2200" dirty="0"/>
              <a:t>排课：</a:t>
            </a:r>
            <a:r>
              <a:rPr lang="zh-CN" altLang="zh-CN" sz="2200" dirty="0"/>
              <a:t>Schedule(</a:t>
            </a:r>
            <a:r>
              <a:rPr lang="zh-CN" altLang="zh-CN" sz="2200" u="sng" dirty="0"/>
              <a:t>TCno, Tsno</a:t>
            </a:r>
            <a:r>
              <a:rPr lang="en-US" altLang="zh-CN" sz="2200" dirty="0"/>
              <a:t>,</a:t>
            </a:r>
            <a:r>
              <a:rPr lang="zh-CN" altLang="zh-CN" sz="2200" dirty="0"/>
              <a:t> CRno)</a:t>
            </a:r>
            <a:endParaRPr lang="zh-CN" altLang="zh-CN" sz="2200" dirty="0"/>
          </a:p>
          <a:p>
            <a:pPr lvl="1">
              <a:lnSpc>
                <a:spcPct val="120000"/>
              </a:lnSpc>
            </a:pPr>
            <a:r>
              <a:rPr lang="zh-CN" altLang="en-US" sz="2200" dirty="0"/>
              <a:t>讲授：</a:t>
            </a:r>
            <a:r>
              <a:rPr lang="zh-CN" altLang="zh-CN" sz="2200" dirty="0"/>
              <a:t>Lecture(</a:t>
            </a:r>
            <a:r>
              <a:rPr lang="zh-CN" altLang="zh-CN" sz="2200" u="sng" dirty="0"/>
              <a:t>Tno, TCno</a:t>
            </a:r>
            <a:r>
              <a:rPr lang="zh-CN" altLang="zh-CN" sz="2200" dirty="0"/>
              <a:t>, is</a:t>
            </a:r>
            <a:r>
              <a:rPr lang="en-US" altLang="zh-CN" sz="2200" dirty="0"/>
              <a:t>Leading</a:t>
            </a:r>
            <a:r>
              <a:rPr lang="zh-CN" altLang="zh-CN" sz="2200" dirty="0"/>
              <a:t>)</a:t>
            </a:r>
            <a:endParaRPr lang="zh-CN" altLang="zh-CN" sz="2200" dirty="0"/>
          </a:p>
          <a:p>
            <a:pPr lvl="1">
              <a:lnSpc>
                <a:spcPct val="120000"/>
              </a:lnSpc>
            </a:pPr>
            <a:r>
              <a:rPr lang="zh-CN" altLang="en-US" sz="2000" dirty="0"/>
              <a:t>课堂评价</a:t>
            </a:r>
            <a:r>
              <a:rPr lang="en-US" altLang="zh-CN" sz="2000" dirty="0"/>
              <a:t>:</a:t>
            </a:r>
            <a:r>
              <a:rPr lang="zh-CN" altLang="zh-CN" sz="2000" dirty="0"/>
              <a:t>ClassAssess(</a:t>
            </a:r>
            <a:r>
              <a:rPr lang="zh-CN" altLang="zh-CN" sz="2000" u="sng" dirty="0"/>
              <a:t>Sno, Tno, TCno</a:t>
            </a:r>
            <a:r>
              <a:rPr lang="zh-CN" altLang="zh-CN" sz="2000" dirty="0"/>
              <a:t>, </a:t>
            </a:r>
            <a:r>
              <a:rPr lang="en-US" altLang="zh-CN" sz="2000" dirty="0"/>
              <a:t>Access,</a:t>
            </a:r>
            <a:r>
              <a:rPr lang="zh-CN" altLang="zh-CN" sz="2000" dirty="0"/>
              <a:t>C</a:t>
            </a:r>
            <a:r>
              <a:rPr lang="en-US" altLang="zh-CN" sz="2000" dirty="0"/>
              <a:t>A</a:t>
            </a:r>
            <a:r>
              <a:rPr lang="zh-CN" altLang="zh-CN" sz="2000" dirty="0"/>
              <a:t>type,</a:t>
            </a:r>
            <a:r>
              <a:rPr lang="en-US" altLang="zh-CN" sz="2000" dirty="0"/>
              <a:t>F</a:t>
            </a:r>
            <a:r>
              <a:rPr lang="zh-CN" altLang="zh-CN" sz="2000" dirty="0"/>
              <a:t>eedback)</a:t>
            </a:r>
            <a:endParaRPr lang="zh-CN" altLang="zh-CN" sz="2000" dirty="0"/>
          </a:p>
          <a:p>
            <a:pPr lvl="1">
              <a:lnSpc>
                <a:spcPct val="120000"/>
              </a:lnSpc>
            </a:pPr>
            <a:endParaRPr lang="zh-CN" altLang="zh-CN" sz="2000" dirty="0"/>
          </a:p>
          <a:p>
            <a:endParaRPr lang="zh-CN" altLang="en-US" sz="2600" dirty="0"/>
          </a:p>
        </p:txBody>
      </p:sp>
    </p:spTree>
  </p:cSld>
  <p:clrMapOvr>
    <a:masterClrMapping/>
  </p:clrMapOvr>
  <p:transition/>
</p:sld>
</file>

<file path=ppt/tags/tag1.xml><?xml version="1.0" encoding="utf-8"?>
<p:tagLst xmlns:p="http://schemas.openxmlformats.org/presentationml/2006/main">
  <p:tag name="COMMONDATA" val="eyJoZGlkIjoiZTA4NzIyN2MxYTlmMzQ1NGE2MjU5NWRkMjhlOGMxYTAifQ=="/>
</p:tagLst>
</file>

<file path=ppt/theme/theme1.xml><?xml version="1.0" encoding="utf-8"?>
<a:theme xmlns:a="http://schemas.openxmlformats.org/drawingml/2006/main" name="数据库系统概论">
  <a:themeElements>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13955</Words>
  <Application>WPS 演示</Application>
  <PresentationFormat>全屏显示(16:9)</PresentationFormat>
  <Paragraphs>1126</Paragraphs>
  <Slides>114</Slides>
  <Notes>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114</vt:i4>
      </vt:variant>
    </vt:vector>
  </HeadingPairs>
  <TitlesOfParts>
    <vt:vector size="127" baseType="lpstr">
      <vt:lpstr>Arial</vt:lpstr>
      <vt:lpstr>宋体</vt:lpstr>
      <vt:lpstr>Wingdings</vt:lpstr>
      <vt:lpstr>华文琥珀</vt:lpstr>
      <vt:lpstr>Calibri</vt:lpstr>
      <vt:lpstr>Times New Roman</vt:lpstr>
      <vt:lpstr>黑体</vt:lpstr>
      <vt:lpstr>微软雅黑</vt:lpstr>
      <vt:lpstr>Arial Unicode MS</vt:lpstr>
      <vt:lpstr>华文楷体</vt:lpstr>
      <vt:lpstr>Courier New</vt:lpstr>
      <vt:lpstr>Cambria Math</vt:lpstr>
      <vt:lpstr>数据库系统概论</vt:lpstr>
      <vt:lpstr>PowerPoint 演示文稿</vt:lpstr>
      <vt:lpstr>第7章  数据库设计</vt:lpstr>
      <vt:lpstr>7.1  数据库设计概述</vt:lpstr>
      <vt:lpstr>数据库设计概述（续）</vt:lpstr>
      <vt:lpstr>7.1  数据库设计概述</vt:lpstr>
      <vt:lpstr>7.1.1  数据库设计的特点</vt:lpstr>
      <vt:lpstr>数据库设计的特点（续）</vt:lpstr>
      <vt:lpstr>数据库设计的特点（续）</vt:lpstr>
      <vt:lpstr>7.1  数据库设计概述</vt:lpstr>
      <vt:lpstr>7.1.2  数据库设计的方法</vt:lpstr>
      <vt:lpstr>数据库设计的方法（续）</vt:lpstr>
      <vt:lpstr>数据库设计的方法（续）</vt:lpstr>
      <vt:lpstr>7.1  数据库设计概述</vt:lpstr>
      <vt:lpstr>7.1.3  数据库设计的基本步骤</vt:lpstr>
      <vt:lpstr>PowerPoint 演示文稿</vt:lpstr>
      <vt:lpstr>数据库设计的基本步骤（续）</vt:lpstr>
      <vt:lpstr>数据库设计的基本步骤（续）</vt:lpstr>
      <vt:lpstr>数据库设计的基本步骤（续）</vt:lpstr>
      <vt:lpstr>数据库设计的基本步骤（续）</vt:lpstr>
      <vt:lpstr>PowerPoint 演示文稿</vt:lpstr>
      <vt:lpstr>7.1  数据库设计概述</vt:lpstr>
      <vt:lpstr>7.1.4 数据库设计过程中的各级模式</vt:lpstr>
      <vt:lpstr>数据库设计过程中的各级模式（续）</vt:lpstr>
      <vt:lpstr>数据库设计过程中的各级模式（续）</vt:lpstr>
      <vt:lpstr>数据库设计过程中的各级模式（续）</vt:lpstr>
      <vt:lpstr>数据库设计过程中的各级模式（续）</vt:lpstr>
      <vt:lpstr>第7章  数据库设计</vt:lpstr>
      <vt:lpstr>7.2  需求分析</vt:lpstr>
      <vt:lpstr>需求分析（续）</vt:lpstr>
      <vt:lpstr>7.2.1 需求分析的任务</vt:lpstr>
      <vt:lpstr>需求分析的任务（续）</vt:lpstr>
      <vt:lpstr>需求分析的任务（续）</vt:lpstr>
      <vt:lpstr>7.2  需求分析</vt:lpstr>
      <vt:lpstr>7.2.2  需求分析的方法</vt:lpstr>
      <vt:lpstr>调查用户需求的步骤</vt:lpstr>
      <vt:lpstr>常用调查方法</vt:lpstr>
      <vt:lpstr>进一步分析和表达用户需求</vt:lpstr>
      <vt:lpstr>需求分析过程</vt:lpstr>
      <vt:lpstr>7.2  需求分析</vt:lpstr>
      <vt:lpstr>7.2.3  数据字典</vt:lpstr>
      <vt:lpstr>数据字典（续）</vt:lpstr>
      <vt:lpstr>1. 数据项</vt:lpstr>
      <vt:lpstr>2. 数据结构</vt:lpstr>
      <vt:lpstr>3. 数据流</vt:lpstr>
      <vt:lpstr>4. 数据存储</vt:lpstr>
      <vt:lpstr>5. 处理过程</vt:lpstr>
      <vt:lpstr>需求分析小结</vt:lpstr>
      <vt:lpstr>第7章  数据库设计</vt:lpstr>
      <vt:lpstr>7.3  概念结构设计</vt:lpstr>
      <vt:lpstr>7.3.1 概念模型</vt:lpstr>
      <vt:lpstr>7.3  概念结构设计</vt:lpstr>
      <vt:lpstr>7.3.2  E-R模型</vt:lpstr>
      <vt:lpstr>E-R模型（续）</vt:lpstr>
      <vt:lpstr>E-R模型（续）</vt:lpstr>
      <vt:lpstr>E-R模型（续）</vt:lpstr>
      <vt:lpstr>E-R模型（续）</vt:lpstr>
      <vt:lpstr>E-R模型（续）</vt:lpstr>
      <vt:lpstr>E-R模型（续）</vt:lpstr>
      <vt:lpstr>E-R模型（续）</vt:lpstr>
      <vt:lpstr>E-R模型（续）</vt:lpstr>
      <vt:lpstr>E-R模型（续）</vt:lpstr>
      <vt:lpstr>E-R模型（续）</vt:lpstr>
      <vt:lpstr>E-R模型（续）</vt:lpstr>
      <vt:lpstr>E-R模型（续）</vt:lpstr>
      <vt:lpstr>E-R模型（续）</vt:lpstr>
      <vt:lpstr>E-R模型（续）</vt:lpstr>
      <vt:lpstr>E-R模型（续）</vt:lpstr>
      <vt:lpstr>E-R模型（续）</vt:lpstr>
      <vt:lpstr>7.3  概念结构设计</vt:lpstr>
      <vt:lpstr>7.3.3 扩展的ER模型</vt:lpstr>
      <vt:lpstr>7.3.3 扩展的ER模型（续）</vt:lpstr>
      <vt:lpstr>7.3.3 扩展的ER模型（续）</vt:lpstr>
      <vt:lpstr>7.3.3 扩展的ER模型（续）</vt:lpstr>
      <vt:lpstr>7.3.3 扩展的ER模型（续）</vt:lpstr>
      <vt:lpstr>7.3.3 扩展的ER模型（续）</vt:lpstr>
      <vt:lpstr>7.3.3 扩展的ER模型（续）</vt:lpstr>
      <vt:lpstr>7.3.3 扩展的ER模型（续）</vt:lpstr>
      <vt:lpstr>7.3.3 扩展的ER模型（续）</vt:lpstr>
      <vt:lpstr>7.3.3 扩展的ER模型（续）</vt:lpstr>
      <vt:lpstr>7.3.3 扩展的ER模型（续）</vt:lpstr>
      <vt:lpstr>7.3.3 扩展的ER模型（续）</vt:lpstr>
      <vt:lpstr>7.3  概念结构设计</vt:lpstr>
      <vt:lpstr>7.3.4  UML</vt:lpstr>
      <vt:lpstr>用UML的类图建立概念模型</vt:lpstr>
      <vt:lpstr>用UML的类图建立概念模型(续)</vt:lpstr>
      <vt:lpstr>7.3  概念结构设计</vt:lpstr>
      <vt:lpstr>7.3.5  用E-R图进行概念结构设计</vt:lpstr>
      <vt:lpstr>用E-R图进行概念结构设计（续）</vt:lpstr>
      <vt:lpstr>用E-R图进行概念结构设计（续）</vt:lpstr>
      <vt:lpstr>用E-R图进行概念结构设计（续）</vt:lpstr>
      <vt:lpstr>用E-R图进行概念结构设计（续）</vt:lpstr>
      <vt:lpstr>用E-R图进行概念结构设计（续）</vt:lpstr>
      <vt:lpstr>用E-R图进行概念结构设计（续）</vt:lpstr>
      <vt:lpstr>用E-R图进行概念结构设计（续）</vt:lpstr>
      <vt:lpstr>用E-R图进行概念结构设计（续）</vt:lpstr>
      <vt:lpstr>用E-R图进行概念结构设计（续）</vt:lpstr>
      <vt:lpstr>用E-R图进行概念结构设计（续）</vt:lpstr>
      <vt:lpstr>用E-R图进行概念结构设计（续）</vt:lpstr>
      <vt:lpstr>用E-R图进行概念结构设计（续）</vt:lpstr>
      <vt:lpstr>用E-R图进行概念结构设计（续）</vt:lpstr>
      <vt:lpstr>用E-R图进行概念结构设计（续）</vt:lpstr>
      <vt:lpstr>用E-R图进行概念结构设计（续）</vt:lpstr>
      <vt:lpstr>用E-R图进行概念结构设计（续）</vt:lpstr>
      <vt:lpstr>用E-R图进行概念结构设计（续）</vt:lpstr>
      <vt:lpstr>用E-R图进行概念结构设计（续）</vt:lpstr>
      <vt:lpstr>用E-R图进行概念结构设计（续）</vt:lpstr>
      <vt:lpstr>用E-R图进行概念结构设计（续）</vt:lpstr>
      <vt:lpstr>用E-R图进行概念结构设计（续）</vt:lpstr>
      <vt:lpstr>用E-R图进行概念结构设计（续）</vt:lpstr>
      <vt:lpstr>用E-R图进行概念结构设计（续）</vt:lpstr>
      <vt:lpstr>用E-R图进行概念结构设计（续）</vt:lpstr>
      <vt:lpstr>用E-R图进行概念结构设计（续）</vt:lpstr>
      <vt:lpstr>用E-R图进行概念结构设计（续）</vt:lpstr>
      <vt:lpstr>用E-R图进行概念结构设计（续）</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meng</dc:creator>
  <cp:lastModifiedBy>阿缅</cp:lastModifiedBy>
  <cp:revision>440</cp:revision>
  <dcterms:created xsi:type="dcterms:W3CDTF">2014-11-15T08:22:00Z</dcterms:created>
  <dcterms:modified xsi:type="dcterms:W3CDTF">2023-09-17T08:56:08Z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2052-12.1.0.15374</vt:lpwstr>
  </property>
  <property fmtid="{D5CDD505-2E9C-101B-9397-08002B2CF9AE}" pid="3" name="ICV">
    <vt:lpwstr>FBB67AD77F6C46E39B7C48CF13216C84_12</vt:lpwstr>
  </property>
</Properties>
</file>