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150" r:id="rId3"/>
    <p:sldId id="511" r:id="rId5"/>
    <p:sldId id="391" r:id="rId6"/>
    <p:sldId id="512" r:id="rId7"/>
    <p:sldId id="395" r:id="rId8"/>
    <p:sldId id="396" r:id="rId9"/>
    <p:sldId id="398" r:id="rId10"/>
    <p:sldId id="613" r:id="rId11"/>
    <p:sldId id="402" r:id="rId12"/>
    <p:sldId id="403" r:id="rId13"/>
    <p:sldId id="405" r:id="rId14"/>
    <p:sldId id="406" r:id="rId15"/>
    <p:sldId id="407" r:id="rId16"/>
    <p:sldId id="608" r:id="rId17"/>
    <p:sldId id="631" r:id="rId18"/>
    <p:sldId id="513" r:id="rId19"/>
    <p:sldId id="411" r:id="rId20"/>
    <p:sldId id="412" r:id="rId21"/>
    <p:sldId id="413" r:id="rId22"/>
    <p:sldId id="418" r:id="rId23"/>
    <p:sldId id="420" r:id="rId24"/>
    <p:sldId id="421" r:id="rId25"/>
    <p:sldId id="424" r:id="rId26"/>
    <p:sldId id="425" r:id="rId27"/>
    <p:sldId id="427" r:id="rId28"/>
    <p:sldId id="429" r:id="rId29"/>
    <p:sldId id="514" r:id="rId30"/>
    <p:sldId id="431" r:id="rId31"/>
    <p:sldId id="434" r:id="rId32"/>
    <p:sldId id="1151" r:id="rId33"/>
    <p:sldId id="437" r:id="rId34"/>
    <p:sldId id="515" r:id="rId35"/>
    <p:sldId id="445" r:id="rId36"/>
    <p:sldId id="446" r:id="rId37"/>
    <p:sldId id="449" r:id="rId38"/>
    <p:sldId id="450" r:id="rId39"/>
    <p:sldId id="451" r:id="rId40"/>
    <p:sldId id="453" r:id="rId41"/>
    <p:sldId id="516" r:id="rId42"/>
    <p:sldId id="455" r:id="rId43"/>
    <p:sldId id="456" r:id="rId44"/>
    <p:sldId id="457" r:id="rId45"/>
    <p:sldId id="458" r:id="rId46"/>
    <p:sldId id="459" r:id="rId47"/>
    <p:sldId id="460" r:id="rId48"/>
    <p:sldId id="461" r:id="rId49"/>
    <p:sldId id="462" r:id="rId50"/>
    <p:sldId id="464" r:id="rId51"/>
    <p:sldId id="465" r:id="rId52"/>
    <p:sldId id="466" r:id="rId53"/>
    <p:sldId id="467" r:id="rId54"/>
    <p:sldId id="469" r:id="rId55"/>
    <p:sldId id="470" r:id="rId56"/>
    <p:sldId id="517" r:id="rId57"/>
    <p:sldId id="474" r:id="rId58"/>
    <p:sldId id="476" r:id="rId59"/>
    <p:sldId id="477" r:id="rId60"/>
    <p:sldId id="480" r:id="rId61"/>
    <p:sldId id="481" r:id="rId62"/>
    <p:sldId id="518" r:id="rId63"/>
    <p:sldId id="483" r:id="rId64"/>
    <p:sldId id="519" r:id="rId65"/>
    <p:sldId id="520" r:id="rId66"/>
    <p:sldId id="614" r:id="rId67"/>
    <p:sldId id="615" r:id="rId68"/>
    <p:sldId id="521" r:id="rId69"/>
    <p:sldId id="493" r:id="rId70"/>
    <p:sldId id="494" r:id="rId71"/>
    <p:sldId id="495" r:id="rId72"/>
    <p:sldId id="496" r:id="rId73"/>
    <p:sldId id="522" r:id="rId74"/>
    <p:sldId id="498" r:id="rId75"/>
    <p:sldId id="499" r:id="rId76"/>
    <p:sldId id="500" r:id="rId77"/>
    <p:sldId id="501" r:id="rId78"/>
    <p:sldId id="502" r:id="rId79"/>
    <p:sldId id="503" r:id="rId80"/>
    <p:sldId id="505" r:id="rId81"/>
    <p:sldId id="506" r:id="rId82"/>
    <p:sldId id="507" r:id="rId83"/>
    <p:sldId id="523" r:id="rId84"/>
    <p:sldId id="509" r:id="rId85"/>
    <p:sldId id="611" r:id="rId86"/>
    <p:sldId id="510" r:id="rId87"/>
    <p:sldId id="616" r:id="rId88"/>
    <p:sldId id="617" r:id="rId89"/>
    <p:sldId id="618" r:id="rId90"/>
    <p:sldId id="625" r:id="rId91"/>
    <p:sldId id="624" r:id="rId92"/>
    <p:sldId id="626" r:id="rId93"/>
    <p:sldId id="627" r:id="rId94"/>
    <p:sldId id="628" r:id="rId95"/>
    <p:sldId id="629" r:id="rId96"/>
    <p:sldId id="621" r:id="rId97"/>
    <p:sldId id="622" r:id="rId98"/>
  </p:sldIdLst>
  <p:sldSz cx="9144000" cy="5143500" type="screen16x9"/>
  <p:notesSz cx="6833870" cy="9979025"/>
  <p:custDataLst>
    <p:tags r:id="rId10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94681"/>
  </p:normalViewPr>
  <p:slideViewPr>
    <p:cSldViewPr snapToObjects="1" showGuides="1">
      <p:cViewPr varScale="1">
        <p:scale>
          <a:sx n="94" d="100"/>
          <a:sy n="94" d="100"/>
        </p:scale>
        <p:origin x="388" y="7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1902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gs" Target="tags/tag1.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6F807219-3121-9A43-8F44-5A79E1B91570}" type="datetimeFigureOut">
              <a:rPr lang="zh-CN" altLang="en-US"/>
            </a:fld>
            <a:endParaRPr lang="en-US"/>
          </a:p>
        </p:txBody>
      </p:sp>
      <p:sp>
        <p:nvSpPr>
          <p:cNvPr id="2052"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p:spPr>
        <p:txBody>
          <a:bodyPr vert="horz" wrap="square" lIns="91440" tIns="45720" rIns="91440" bIns="45720" numCol="1" anchor="b" anchorCtr="0" compatLnSpc="1"/>
          <a:lstStyle>
            <a:lvl1pPr algn="r">
              <a:buFont typeface="Arial" panose="020B0604020202020204" pitchFamily="34" charset="0"/>
              <a:buNone/>
              <a:defRPr sz="1200"/>
            </a:lvl1pPr>
          </a:lstStyle>
          <a:p>
            <a:fld id="{BE21F79D-4363-0345-A4A4-FA0ECD33E1E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8575"/>
            <a:ext cx="2057400" cy="467439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8575"/>
            <a:ext cx="6019800" cy="467439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9542"/>
          </a:xfrm>
        </p:spPr>
        <p:txBody>
          <a:bodyPr/>
          <a:lstStyle>
            <a:lvl1pPr>
              <a:defRPr sz="3600" baseline="0">
                <a:latin typeface="Arial" panose="020B0604020202020204" pitchFamily="34" charset="0"/>
                <a:ea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Arial" panose="020B0604020202020204" pitchFamily="34" charset="0"/>
                <a:ea typeface="宋体" panose="02010600030101010101" pitchFamily="2" charset="-122"/>
              </a:defRPr>
            </a:lvl1pPr>
            <a:lvl2pPr>
              <a:defRPr baseline="0">
                <a:latin typeface="Arial" panose="020B0604020202020204" pitchFamily="34" charset="0"/>
                <a:ea typeface="宋体" panose="02010600030101010101" pitchFamily="2" charset="-122"/>
              </a:defRPr>
            </a:lvl2pPr>
            <a:lvl3pPr marL="1143000" indent="-228600">
              <a:buFont typeface="Wingdings" panose="05000000000000000000" pitchFamily="2" charset="2"/>
              <a:buChar char="l"/>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457200" y="-28575"/>
            <a:ext cx="8229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2" name="WordArt 8"/>
          <p:cNvSpPr/>
          <p:nvPr userDrawn="1"/>
        </p:nvSpPr>
        <p:spPr>
          <a:xfrm rot="20636009">
            <a:off x="1105494" y="1472868"/>
            <a:ext cx="6212932" cy="2364830"/>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lstStyle/>
          <a:p>
            <a:endParaRPr lang="zh-CN" altLang="en-US"/>
          </a:p>
        </p:txBody>
      </p:sp>
      <p:sp>
        <p:nvSpPr>
          <p:cNvPr id="5" name="副标题 2"/>
          <p:cNvSpPr>
            <a:spLocks noGrp="1"/>
          </p:cNvSpPr>
          <p:nvPr>
            <p:ph type="subTitle" idx="1"/>
          </p:nvPr>
        </p:nvSpPr>
        <p:spPr>
          <a:xfrm>
            <a:off x="1143000" y="2701528"/>
            <a:ext cx="6858000" cy="124182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5732"/>
            <a:ext cx="9385063" cy="5143500"/>
          </a:xfrm>
          <a:prstGeom prst="rect">
            <a:avLst/>
          </a:prstGeom>
          <a:effectLst>
            <a:glow>
              <a:schemeClr val="accent1">
                <a:alpha val="40000"/>
              </a:schemeClr>
            </a:glow>
            <a:softEdge rad="0"/>
          </a:effectLst>
        </p:spPr>
      </p:pic>
      <p:sp>
        <p:nvSpPr>
          <p:cNvPr id="7" name="文本框 6"/>
          <p:cNvSpPr txBox="1"/>
          <p:nvPr/>
        </p:nvSpPr>
        <p:spPr>
          <a:xfrm>
            <a:off x="461711" y="1674674"/>
            <a:ext cx="8220575" cy="646331"/>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3600" b="1" dirty="0">
                <a:solidFill>
                  <a:schemeClr val="bg1"/>
                </a:solidFill>
                <a:latin typeface="Times New Roman" panose="02020603050405020304" pitchFamily="18" charset="0"/>
                <a:sym typeface="宋体" panose="02010600030101010101" pitchFamily="2" charset="-122"/>
              </a:rPr>
              <a:t>Introduction to Database Systems</a:t>
            </a:r>
            <a:r>
              <a:rPr lang="zh-CN" altLang="en-US" sz="36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10" name="矩形 9"/>
          <p:cNvSpPr/>
          <p:nvPr/>
        </p:nvSpPr>
        <p:spPr>
          <a:xfrm rot="18900000">
            <a:off x="4465168" y="2399978"/>
            <a:ext cx="213665" cy="213663"/>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1800225" y="2517744"/>
            <a:ext cx="5543550" cy="274344"/>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066363" y="784564"/>
            <a:ext cx="6709109" cy="85408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4950" b="1"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495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390650" y="3220085"/>
            <a:ext cx="6313805" cy="921385"/>
          </a:xfrm>
          <a:prstGeom prst="rect">
            <a:avLst/>
          </a:prstGeom>
        </p:spPr>
        <p:txBody>
          <a:bodyPr wrap="square">
            <a:noAutofit/>
          </a:bodyPr>
          <a:lstStyle/>
          <a:p>
            <a:pPr algn="ctr">
              <a:lnSpc>
                <a:spcPct val="80000"/>
              </a:lnSpc>
              <a:spcBef>
                <a:spcPct val="20000"/>
              </a:spcBef>
            </a:pPr>
            <a:r>
              <a:rPr lang="zh-CN" altLang="en-US" sz="3600" dirty="0">
                <a:solidFill>
                  <a:schemeClr val="bg1"/>
                </a:solidFill>
                <a:latin typeface="黑体" panose="02010609060101010101" pitchFamily="49" charset="-122"/>
                <a:ea typeface="黑体" panose="02010609060101010101" pitchFamily="49" charset="-122"/>
              </a:rPr>
              <a:t>第</a:t>
            </a:r>
            <a:r>
              <a:rPr lang="en-US" altLang="zh-CN" sz="3600" dirty="0">
                <a:solidFill>
                  <a:schemeClr val="bg1"/>
                </a:solidFill>
                <a:latin typeface="黑体" panose="02010609060101010101" pitchFamily="49" charset="-122"/>
                <a:ea typeface="黑体" panose="02010609060101010101" pitchFamily="49" charset="-122"/>
              </a:rPr>
              <a:t>7</a:t>
            </a:r>
            <a:r>
              <a:rPr lang="zh-CN" altLang="en-US" sz="3600" dirty="0">
                <a:solidFill>
                  <a:schemeClr val="bg1"/>
                </a:solidFill>
                <a:latin typeface="黑体" panose="02010609060101010101" pitchFamily="49" charset="-122"/>
                <a:ea typeface="黑体" panose="02010609060101010101" pitchFamily="49" charset="-122"/>
              </a:rPr>
              <a:t>章 数据库设计（续）</a:t>
            </a:r>
            <a:endParaRPr lang="zh-CN" altLang="en-US" sz="3300" b="1" dirty="0">
              <a:solidFill>
                <a:schemeClr val="bg1"/>
              </a:solidFill>
              <a:latin typeface="Times-Roman"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12290" name="Rectangle 3"/>
          <p:cNvSpPr>
            <a:spLocks noGrp="1" noChangeArrowheads="1"/>
          </p:cNvSpPr>
          <p:nvPr>
            <p:ph idx="4294967295"/>
          </p:nvPr>
        </p:nvSpPr>
        <p:spPr>
          <a:xfrm>
            <a:off x="457200" y="823913"/>
            <a:ext cx="8229600" cy="3822700"/>
          </a:xfrm>
        </p:spPr>
        <p:txBody>
          <a:bodyPr/>
          <a:lstStyle/>
          <a:p>
            <a:pPr lvl="2">
              <a:lnSpc>
                <a:spcPct val="140000"/>
              </a:lnSpc>
              <a:buFont typeface="Arial" panose="020B0604020202020204" pitchFamily="34" charset="0"/>
              <a:buNone/>
            </a:pPr>
            <a:r>
              <a:rPr lang="en-US" altLang="zh-CN" dirty="0"/>
              <a:t>②</a:t>
            </a:r>
            <a:r>
              <a:rPr lang="zh-CN" altLang="en-US" dirty="0"/>
              <a:t>与</a:t>
            </a:r>
            <a:r>
              <a:rPr lang="en-US" altLang="zh-CN" i="1" dirty="0"/>
              <a:t>n</a:t>
            </a:r>
            <a:r>
              <a:rPr lang="zh-CN" altLang="en-US" dirty="0"/>
              <a:t>端对应的关系模式合并</a:t>
            </a:r>
            <a:endParaRPr lang="zh-CN" altLang="en-US" dirty="0"/>
          </a:p>
          <a:p>
            <a:pPr lvl="3">
              <a:lnSpc>
                <a:spcPct val="140000"/>
              </a:lnSpc>
              <a:buSzPct val="87000"/>
              <a:buFont typeface="Wingdings" panose="05000000000000000000" pitchFamily="2" charset="2"/>
              <a:buChar char="Ø"/>
            </a:pPr>
            <a:r>
              <a:rPr lang="zh-CN" altLang="en-US" sz="2200" dirty="0"/>
              <a:t>合并后关系的属性：在</a:t>
            </a:r>
            <a:r>
              <a:rPr lang="en-US" altLang="zh-CN" sz="2200" i="1" dirty="0"/>
              <a:t>n</a:t>
            </a:r>
            <a:r>
              <a:rPr lang="zh-CN" altLang="en-US" sz="2200" dirty="0"/>
              <a:t>端关系中加入</a:t>
            </a:r>
            <a:r>
              <a:rPr lang="en-US" altLang="zh-CN" sz="2200" dirty="0"/>
              <a:t>1</a:t>
            </a:r>
            <a:r>
              <a:rPr lang="zh-CN" altLang="en-US" sz="2200" dirty="0"/>
              <a:t>端关系的码和联系本身的属性</a:t>
            </a:r>
            <a:endParaRPr lang="zh-CN" altLang="en-US" sz="2200" dirty="0"/>
          </a:p>
          <a:p>
            <a:pPr lvl="3">
              <a:lnSpc>
                <a:spcPct val="140000"/>
              </a:lnSpc>
              <a:buSzPct val="87000"/>
              <a:buFont typeface="Wingdings" panose="05000000000000000000" pitchFamily="2" charset="2"/>
              <a:buChar char="Ø"/>
            </a:pPr>
            <a:r>
              <a:rPr lang="zh-CN" altLang="en-US" sz="2200" dirty="0"/>
              <a:t>合并后关系的码：不变</a:t>
            </a:r>
            <a:endParaRPr lang="zh-CN" altLang="en-US" sz="2200" dirty="0"/>
          </a:p>
          <a:p>
            <a:pPr lvl="3">
              <a:lnSpc>
                <a:spcPct val="140000"/>
              </a:lnSpc>
              <a:buSzPct val="87000"/>
              <a:buFont typeface="Wingdings" panose="05000000000000000000" pitchFamily="2" charset="2"/>
              <a:buChar char="Ø"/>
            </a:pPr>
            <a:r>
              <a:rPr lang="zh-CN" altLang="en-US" sz="2200" dirty="0"/>
              <a:t>可以减少系统中的关系个数，一般情况下更倾向于采用这种方法</a:t>
            </a:r>
            <a:endParaRPr lang="zh-CN" altLang="en-US" sz="2200" dirty="0"/>
          </a:p>
          <a:p>
            <a:pPr marL="400050" lvl="1" indent="0">
              <a:lnSpc>
                <a:spcPct val="140000"/>
              </a:lnSpc>
              <a:buFont typeface="Wingdings" panose="05000000000000000000" pitchFamily="2" charset="2"/>
              <a:buChar char="Ø"/>
            </a:pPr>
            <a:endParaRPr lang="en-US" altLang="zh-CN" sz="2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13314" name="Rectangle 3"/>
          <p:cNvSpPr>
            <a:spLocks noGrp="1" noChangeArrowheads="1"/>
          </p:cNvSpPr>
          <p:nvPr>
            <p:ph idx="4294967295"/>
          </p:nvPr>
        </p:nvSpPr>
        <p:spPr>
          <a:xfrm>
            <a:off x="457200" y="823913"/>
            <a:ext cx="8229600" cy="3822700"/>
          </a:xfrm>
        </p:spPr>
        <p:txBody>
          <a:bodyPr/>
          <a:lstStyle/>
          <a:p>
            <a:pPr marL="400050" lvl="1" indent="0">
              <a:lnSpc>
                <a:spcPct val="140000"/>
              </a:lnSpc>
              <a:buFont typeface="Wingdings" panose="05000000000000000000" pitchFamily="2" charset="2"/>
              <a:buNone/>
            </a:pPr>
            <a:r>
              <a:rPr lang="zh-CN" altLang="en-US" sz="2200" dirty="0"/>
              <a:t>（</a:t>
            </a:r>
            <a:r>
              <a:rPr lang="en-US" altLang="zh-CN" sz="2200" dirty="0"/>
              <a:t>3</a:t>
            </a:r>
            <a:r>
              <a:rPr lang="zh-CN" altLang="en-US" sz="2200" dirty="0"/>
              <a:t>）一个多对多联系转换为一个关系模式</a:t>
            </a:r>
            <a:endParaRPr lang="zh-CN" altLang="en-US" sz="2200" dirty="0"/>
          </a:p>
          <a:p>
            <a:pPr lvl="2">
              <a:lnSpc>
                <a:spcPct val="140000"/>
              </a:lnSpc>
              <a:buFont typeface="Wingdings" panose="05000000000000000000" pitchFamily="2" charset="2"/>
              <a:buChar char="l"/>
            </a:pPr>
            <a:r>
              <a:rPr lang="zh-CN" altLang="en-US" sz="2000" dirty="0"/>
              <a:t>关系的属性：与该联系相连的各实体的码以及联系本身的属性</a:t>
            </a:r>
            <a:endParaRPr lang="zh-CN" altLang="en-US" sz="2000" dirty="0"/>
          </a:p>
          <a:p>
            <a:pPr lvl="2">
              <a:lnSpc>
                <a:spcPct val="140000"/>
              </a:lnSpc>
              <a:buFont typeface="Wingdings" panose="05000000000000000000" pitchFamily="2" charset="2"/>
              <a:buChar char="l"/>
            </a:pPr>
            <a:r>
              <a:rPr lang="zh-CN" altLang="en-US" sz="2000" dirty="0"/>
              <a:t>关系的码或关系码的一部分：各实体码的组合</a:t>
            </a:r>
            <a:endParaRPr lang="en-US" altLang="zh-CN" sz="2000" dirty="0"/>
          </a:p>
          <a:p>
            <a:pPr marL="400050" lvl="1" indent="0">
              <a:lnSpc>
                <a:spcPct val="140000"/>
              </a:lnSpc>
              <a:buFont typeface="Wingdings" panose="05000000000000000000" pitchFamily="2" charset="2"/>
              <a:buNone/>
            </a:pPr>
            <a:endParaRPr lang="zh-CN" altLang="en-US" sz="2200" dirty="0"/>
          </a:p>
          <a:p>
            <a:pPr marL="400050" lvl="1" indent="0">
              <a:lnSpc>
                <a:spcPct val="140000"/>
              </a:lnSpc>
              <a:buFont typeface="Wingdings" panose="05000000000000000000" pitchFamily="2" charset="2"/>
              <a:buNone/>
            </a:pPr>
            <a:r>
              <a:rPr lang="en-US" altLang="zh-CN" sz="2200" dirty="0"/>
              <a:t>[</a:t>
            </a:r>
            <a:r>
              <a:rPr lang="zh-CN" altLang="en-US" sz="2200" dirty="0"/>
              <a:t>例</a:t>
            </a:r>
            <a:r>
              <a:rPr lang="en-US" altLang="zh-CN" sz="2200" dirty="0"/>
              <a:t>]</a:t>
            </a:r>
            <a:r>
              <a:rPr lang="zh-CN" altLang="en-US" sz="2200" dirty="0"/>
              <a:t>“选修”联系是一个多对多联系，可以将它转换为如下关系模式，其中学号与教学班号为关系的组合码：</a:t>
            </a:r>
            <a:endParaRPr lang="zh-CN" altLang="en-US" sz="2200" dirty="0"/>
          </a:p>
          <a:p>
            <a:pPr marL="0" indent="0">
              <a:lnSpc>
                <a:spcPct val="140000"/>
              </a:lnSpc>
              <a:buFont typeface="Wingdings" panose="05000000000000000000" pitchFamily="2" charset="2"/>
              <a:buNone/>
            </a:pPr>
            <a:r>
              <a:rPr lang="zh-CN" altLang="en-US" sz="2200" dirty="0"/>
              <a:t>　　  选修（</a:t>
            </a:r>
            <a:r>
              <a:rPr lang="zh-CN" altLang="en-US" sz="2200" u="sng" dirty="0"/>
              <a:t>学号，教学班号</a:t>
            </a:r>
            <a:r>
              <a:rPr lang="zh-CN" altLang="en-US" sz="2200" dirty="0"/>
              <a:t>，成绩）</a:t>
            </a:r>
            <a:endParaRPr lang="zh-CN" altLang="en-US" sz="22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p:txBody>
          <a:bodyPr/>
          <a:lstStyle/>
          <a:p>
            <a:r>
              <a:rPr lang="en-US" altLang="zh-CN" sz="3600" dirty="0">
                <a:solidFill>
                  <a:schemeClr val="accent6"/>
                </a:solidFill>
              </a:rPr>
              <a:t>E-R</a:t>
            </a:r>
            <a:r>
              <a:rPr lang="zh-CN" altLang="en-US" sz="3600" dirty="0">
                <a:solidFill>
                  <a:schemeClr val="accent6"/>
                </a:solidFill>
              </a:rPr>
              <a:t>图向关系模型的转换（续）</a:t>
            </a:r>
            <a:endParaRPr lang="zh-CN" altLang="en-US" sz="3600" dirty="0">
              <a:solidFill>
                <a:schemeClr val="accent6"/>
              </a:solidFill>
            </a:endParaRPr>
          </a:p>
        </p:txBody>
      </p:sp>
      <p:sp>
        <p:nvSpPr>
          <p:cNvPr id="14338" name="Rectangle 3"/>
          <p:cNvSpPr>
            <a:spLocks noGrp="1" noChangeArrowheads="1"/>
          </p:cNvSpPr>
          <p:nvPr>
            <p:ph idx="4294967295"/>
          </p:nvPr>
        </p:nvSpPr>
        <p:spPr>
          <a:xfrm>
            <a:off x="457200" y="823913"/>
            <a:ext cx="8229600" cy="3822700"/>
          </a:xfrm>
        </p:spPr>
        <p:txBody>
          <a:bodyPr/>
          <a:lstStyle/>
          <a:p>
            <a:pPr marL="400050" lvl="1" indent="0">
              <a:lnSpc>
                <a:spcPct val="150000"/>
              </a:lnSpc>
              <a:buFont typeface="Wingdings" panose="05000000000000000000" pitchFamily="2" charset="2"/>
              <a:buNone/>
            </a:pPr>
            <a:r>
              <a:rPr lang="zh-CN" altLang="en-US" dirty="0"/>
              <a:t>（</a:t>
            </a:r>
            <a:r>
              <a:rPr lang="en-US" altLang="zh-CN" dirty="0"/>
              <a:t>4</a:t>
            </a:r>
            <a:r>
              <a:rPr lang="zh-CN" altLang="en-US" dirty="0"/>
              <a:t>）三个或三个以上实体间的一个多元联系转换为一个关系模式。</a:t>
            </a:r>
            <a:endParaRPr lang="zh-CN" altLang="en-US" dirty="0"/>
          </a:p>
          <a:p>
            <a:pPr lvl="2">
              <a:lnSpc>
                <a:spcPct val="150000"/>
              </a:lnSpc>
              <a:buFont typeface="Wingdings" panose="05000000000000000000" pitchFamily="2" charset="2"/>
              <a:buChar char="l"/>
            </a:pPr>
            <a:r>
              <a:rPr lang="zh-CN" altLang="en-US" dirty="0"/>
              <a:t>关系的属性：与该多元联系相连的各实体的码以及联系本身的属性</a:t>
            </a:r>
            <a:endParaRPr lang="zh-CN" altLang="en-US" dirty="0"/>
          </a:p>
          <a:p>
            <a:pPr lvl="2">
              <a:lnSpc>
                <a:spcPct val="150000"/>
              </a:lnSpc>
              <a:buFont typeface="Wingdings" panose="05000000000000000000" pitchFamily="2" charset="2"/>
              <a:buChar char="l"/>
            </a:pPr>
            <a:r>
              <a:rPr lang="zh-CN" altLang="en-US" dirty="0"/>
              <a:t>关系的码或关系码的一部分：各实体码的组合</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15362" name="Rectangle 3"/>
          <p:cNvSpPr>
            <a:spLocks noGrp="1" noChangeArrowheads="1"/>
          </p:cNvSpPr>
          <p:nvPr>
            <p:ph idx="4294967295"/>
          </p:nvPr>
        </p:nvSpPr>
        <p:spPr>
          <a:xfrm>
            <a:off x="107504" y="823913"/>
            <a:ext cx="9217024" cy="3822700"/>
          </a:xfrm>
        </p:spPr>
        <p:txBody>
          <a:bodyPr/>
          <a:lstStyle/>
          <a:p>
            <a:pPr marL="400050" lvl="1" indent="0">
              <a:buFont typeface="Wingdings" panose="05000000000000000000" pitchFamily="2" charset="2"/>
              <a:buNone/>
            </a:pPr>
            <a:r>
              <a:rPr lang="zh-CN" altLang="en-US" sz="2200" dirty="0"/>
              <a:t>（</a:t>
            </a:r>
            <a:r>
              <a:rPr lang="en-US" altLang="zh-CN" sz="2200" dirty="0"/>
              <a:t>5</a:t>
            </a:r>
            <a:r>
              <a:rPr lang="zh-CN" altLang="en-US" sz="2200" dirty="0"/>
              <a:t>）具有相同码的关系模式可合并</a:t>
            </a:r>
            <a:endParaRPr lang="zh-CN" altLang="en-US" sz="2200" dirty="0"/>
          </a:p>
          <a:p>
            <a:pPr lvl="2">
              <a:buFont typeface="Wingdings" panose="05000000000000000000" pitchFamily="2" charset="2"/>
              <a:buChar char="l"/>
            </a:pPr>
            <a:r>
              <a:rPr lang="zh-CN" altLang="en-US" sz="2000" dirty="0"/>
              <a:t>目的：减少系统中的关系个数</a:t>
            </a:r>
            <a:endParaRPr lang="zh-CN" altLang="en-US" sz="2000" dirty="0"/>
          </a:p>
          <a:p>
            <a:pPr lvl="2">
              <a:buFont typeface="Wingdings" panose="05000000000000000000" pitchFamily="2" charset="2"/>
              <a:buChar char="l"/>
            </a:pPr>
            <a:r>
              <a:rPr lang="zh-CN" altLang="en-US" sz="2000" dirty="0"/>
              <a:t>合并方法：</a:t>
            </a:r>
            <a:endParaRPr lang="en-US" altLang="zh-CN" sz="2000" dirty="0"/>
          </a:p>
          <a:p>
            <a:pPr lvl="3">
              <a:buSzPct val="87000"/>
              <a:buFont typeface="Wingdings" panose="05000000000000000000" pitchFamily="2" charset="2"/>
              <a:buChar char="Ø"/>
            </a:pPr>
            <a:r>
              <a:rPr lang="zh-CN" altLang="en-US" dirty="0"/>
              <a:t> 将其中一个关系模式的全部属性加入到另一个关系模式中</a:t>
            </a:r>
            <a:endParaRPr lang="en-US" altLang="zh-CN" dirty="0"/>
          </a:p>
          <a:p>
            <a:pPr lvl="3">
              <a:buSzPct val="87000"/>
              <a:buFont typeface="Wingdings" panose="05000000000000000000" pitchFamily="2" charset="2"/>
              <a:buChar char="Ø"/>
            </a:pPr>
            <a:r>
              <a:rPr lang="zh-CN" altLang="en-US" dirty="0"/>
              <a:t> 然后去掉其中的同义属性（可能同名也可能不同名）</a:t>
            </a:r>
            <a:endParaRPr lang="en-US" altLang="zh-CN" dirty="0"/>
          </a:p>
          <a:p>
            <a:pPr lvl="3">
              <a:buSzPct val="87000"/>
              <a:buFont typeface="Wingdings" panose="05000000000000000000" pitchFamily="2" charset="2"/>
              <a:buChar char="Ø"/>
            </a:pPr>
            <a:r>
              <a:rPr lang="zh-CN" altLang="en-US" dirty="0"/>
              <a:t> 适当调整属性的次序</a:t>
            </a:r>
            <a:endParaRPr lang="en-US" altLang="zh-CN" dirty="0"/>
          </a:p>
          <a:p>
            <a:r>
              <a:rPr lang="en-US" altLang="zh-CN" sz="2600" dirty="0"/>
              <a:t>E-R</a:t>
            </a:r>
            <a:r>
              <a:rPr lang="zh-CN" altLang="en-US" sz="2600" dirty="0"/>
              <a:t>图转换关系，可以参见：</a:t>
            </a:r>
            <a:endParaRPr lang="en-US" altLang="zh-CN" sz="2600" dirty="0"/>
          </a:p>
          <a:p>
            <a:pPr marL="400050" lvl="1" indent="0"/>
            <a:r>
              <a:rPr lang="zh-CN" altLang="en-US" sz="2200" dirty="0"/>
              <a:t>爱课程网“数据库系统概论”课程</a:t>
            </a:r>
            <a:r>
              <a:rPr lang="en-US" altLang="zh-CN" sz="2200" dirty="0"/>
              <a:t>7.3</a:t>
            </a:r>
            <a:r>
              <a:rPr lang="zh-CN" altLang="en-US" sz="2200" dirty="0"/>
              <a:t>节动画“</a:t>
            </a:r>
            <a:r>
              <a:rPr lang="en-US" altLang="zh-CN" sz="2200" dirty="0"/>
              <a:t>E-R</a:t>
            </a:r>
            <a:r>
              <a:rPr lang="zh-CN" altLang="en-US" sz="2200" dirty="0"/>
              <a:t>图转换关系</a:t>
            </a:r>
            <a:r>
              <a:rPr lang="en-US" altLang="zh-CN" sz="2200" dirty="0"/>
              <a:t>(1)</a:t>
            </a:r>
            <a:r>
              <a:rPr lang="zh-CN" altLang="en-US" sz="2200" dirty="0"/>
              <a:t>”</a:t>
            </a:r>
            <a:endParaRPr lang="zh-CN" altLang="en-US" sz="2200" dirty="0"/>
          </a:p>
          <a:p>
            <a:pPr>
              <a:buSzPct val="87000"/>
              <a:buFont typeface="Wingdings" panose="05000000000000000000" pitchFamily="2" charset="2"/>
              <a:buChar char="l"/>
            </a:pPr>
            <a:endParaRPr lang="en-US" altLang="zh-CN" sz="2600" dirty="0"/>
          </a:p>
          <a:p>
            <a:pPr marL="400050" lvl="1" indent="0">
              <a:lnSpc>
                <a:spcPct val="80000"/>
              </a:lnSpc>
            </a:pPr>
            <a:endParaRPr lang="en-US" altLang="zh-CN" sz="2200" dirty="0"/>
          </a:p>
          <a:p>
            <a:pPr marL="400050" lvl="1" indent="0">
              <a:lnSpc>
                <a:spcPct val="80000"/>
              </a:lnSpc>
            </a:pPr>
            <a:endParaRPr lang="en-US" altLang="zh-CN" sz="2200" dirty="0"/>
          </a:p>
          <a:p>
            <a:pPr>
              <a:lnSpc>
                <a:spcPct val="80000"/>
              </a:lnSpc>
            </a:pPr>
            <a:endParaRPr lang="zh-CN" altLang="en-US" sz="26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16386" name="矩形 4"/>
          <p:cNvSpPr>
            <a:spLocks noChangeArrowheads="1"/>
          </p:cNvSpPr>
          <p:nvPr/>
        </p:nvSpPr>
        <p:spPr bwMode="auto">
          <a:xfrm>
            <a:off x="179512" y="996414"/>
            <a:ext cx="2052736" cy="22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buFont typeface="Arial" panose="020B0604020202020204" pitchFamily="34" charset="0"/>
              <a:buNone/>
            </a:pPr>
            <a:r>
              <a:rPr lang="en-US" altLang="zh-CN" sz="2000" dirty="0"/>
              <a:t>[</a:t>
            </a:r>
            <a:r>
              <a:rPr lang="zh-CN" altLang="en-US" sz="2000" dirty="0"/>
              <a:t>例</a:t>
            </a:r>
            <a:r>
              <a:rPr lang="en-US" altLang="zh-CN" sz="2000" dirty="0"/>
              <a:t>7.3]</a:t>
            </a:r>
            <a:r>
              <a:rPr lang="zh-CN" altLang="en-US" sz="2000" dirty="0"/>
              <a:t>将“学生学籍管理”子系统的分</a:t>
            </a:r>
            <a:r>
              <a:rPr lang="en-US" altLang="zh-CN" sz="2000" dirty="0"/>
              <a:t>ER</a:t>
            </a:r>
            <a:r>
              <a:rPr lang="zh-CN" altLang="en-US" sz="2000" dirty="0"/>
              <a:t>图</a:t>
            </a:r>
            <a:r>
              <a:rPr lang="zh-CN" altLang="zh-CN" sz="2000" dirty="0"/>
              <a:t>转换为关系模型。关系的码用下</a:t>
            </a:r>
            <a:r>
              <a:rPr lang="zh-CN" altLang="en-US" sz="2000" dirty="0"/>
              <a:t>划</a:t>
            </a:r>
            <a:r>
              <a:rPr lang="zh-CN" altLang="zh-CN" sz="2000" dirty="0"/>
              <a:t>线标出。</a:t>
            </a:r>
            <a:endParaRPr lang="zh-CN" altLang="zh-CN" sz="2000" dirty="0"/>
          </a:p>
        </p:txBody>
      </p:sp>
      <p:pic>
        <p:nvPicPr>
          <p:cNvPr id="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12975" y="-19050"/>
            <a:ext cx="6692265" cy="511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en-US" altLang="zh-CN" sz="3600" dirty="0">
                <a:solidFill>
                  <a:schemeClr val="accent6"/>
                </a:solidFill>
              </a:rPr>
              <a:t>E-R</a:t>
            </a:r>
            <a:r>
              <a:rPr lang="zh-CN" altLang="en-US" sz="3600" dirty="0">
                <a:solidFill>
                  <a:schemeClr val="accent6"/>
                </a:solidFill>
              </a:rPr>
              <a:t>图向关系模型的转换（续）</a:t>
            </a:r>
            <a:endParaRPr kumimoji="1" lang="zh-CN" altLang="en-US" sz="3600" dirty="0">
              <a:solidFill>
                <a:schemeClr val="accent6"/>
              </a:solidFill>
            </a:endParaRPr>
          </a:p>
        </p:txBody>
      </p:sp>
      <p:sp>
        <p:nvSpPr>
          <p:cNvPr id="17410" name="内容占位符 2"/>
          <p:cNvSpPr>
            <a:spLocks noGrp="1" noChangeArrowheads="1"/>
          </p:cNvSpPr>
          <p:nvPr>
            <p:ph idx="1"/>
          </p:nvPr>
        </p:nvSpPr>
        <p:spPr>
          <a:xfrm>
            <a:off x="179512" y="1004888"/>
            <a:ext cx="8856984" cy="3641725"/>
          </a:xfrm>
        </p:spPr>
        <p:txBody>
          <a:bodyPr/>
          <a:lstStyle/>
          <a:p>
            <a:r>
              <a:rPr lang="zh-CN" altLang="en-US" sz="2800" dirty="0"/>
              <a:t>“学生学籍管理”子系统</a:t>
            </a:r>
            <a:r>
              <a:rPr kumimoji="1" lang="zh-CN" altLang="en-US" dirty="0"/>
              <a:t>包括如下</a:t>
            </a:r>
            <a:r>
              <a:rPr kumimoji="1" lang="en-US" altLang="zh-CN" dirty="0"/>
              <a:t>6</a:t>
            </a:r>
            <a:r>
              <a:rPr kumimoji="1" lang="zh-CN" altLang="en-US" dirty="0"/>
              <a:t>个关系模式</a:t>
            </a:r>
            <a:endParaRPr lang="en-US" altLang="zh-CN" dirty="0"/>
          </a:p>
          <a:p>
            <a:pPr lvl="1"/>
            <a:r>
              <a:rPr lang="zh-CN" altLang="en-US" dirty="0"/>
              <a:t>学院 </a:t>
            </a:r>
            <a:r>
              <a:rPr lang="en-US" altLang="zh-CN" dirty="0"/>
              <a:t>(</a:t>
            </a:r>
            <a:r>
              <a:rPr lang="zh-CN" altLang="en-US" u="sng" dirty="0"/>
              <a:t>学院编号</a:t>
            </a:r>
            <a:r>
              <a:rPr lang="en-US" altLang="zh-CN" dirty="0"/>
              <a:t>, </a:t>
            </a:r>
            <a:r>
              <a:rPr lang="zh-CN" altLang="en-US" dirty="0"/>
              <a:t>学院名</a:t>
            </a:r>
            <a:r>
              <a:rPr lang="en-US" altLang="zh-CN" dirty="0"/>
              <a:t>, </a:t>
            </a:r>
            <a:r>
              <a:rPr lang="zh-CN" altLang="en-US" dirty="0"/>
              <a:t>建院时间</a:t>
            </a:r>
            <a:r>
              <a:rPr lang="en-US" altLang="zh-CN" dirty="0"/>
              <a:t>, </a:t>
            </a:r>
            <a:r>
              <a:rPr lang="zh-CN" altLang="en-US" dirty="0"/>
              <a:t>院长</a:t>
            </a:r>
            <a:r>
              <a:rPr lang="en-US" altLang="zh-CN" dirty="0"/>
              <a:t>)</a:t>
            </a:r>
            <a:endParaRPr lang="en-US" altLang="zh-CN" dirty="0"/>
          </a:p>
          <a:p>
            <a:pPr lvl="1"/>
            <a:r>
              <a:rPr lang="zh-CN" altLang="en-US" dirty="0"/>
              <a:t>系 </a:t>
            </a:r>
            <a:r>
              <a:rPr lang="en-US" altLang="zh-CN" dirty="0"/>
              <a:t>(</a:t>
            </a:r>
            <a:r>
              <a:rPr lang="zh-CN" altLang="en-US" u="sng" dirty="0"/>
              <a:t>系编号</a:t>
            </a:r>
            <a:r>
              <a:rPr lang="en-US" altLang="zh-CN" dirty="0"/>
              <a:t>, </a:t>
            </a:r>
            <a:r>
              <a:rPr lang="zh-CN" altLang="en-US" dirty="0"/>
              <a:t>系名</a:t>
            </a:r>
            <a:r>
              <a:rPr lang="en-US" altLang="zh-CN" dirty="0"/>
              <a:t>, </a:t>
            </a:r>
            <a:r>
              <a:rPr lang="zh-CN" altLang="en-US" dirty="0"/>
              <a:t>联系人</a:t>
            </a:r>
            <a:r>
              <a:rPr lang="en-US" altLang="zh-CN" dirty="0"/>
              <a:t>, </a:t>
            </a:r>
            <a:r>
              <a:rPr lang="zh-CN" altLang="en-US" dirty="0"/>
              <a:t>联系方式</a:t>
            </a:r>
            <a:r>
              <a:rPr lang="en-US" altLang="zh-CN" dirty="0"/>
              <a:t>, </a:t>
            </a:r>
            <a:r>
              <a:rPr lang="zh-CN" altLang="en-US" dirty="0"/>
              <a:t>系主任</a:t>
            </a:r>
            <a:r>
              <a:rPr lang="en-US" altLang="zh-CN" dirty="0"/>
              <a:t>, </a:t>
            </a:r>
            <a:r>
              <a:rPr lang="zh-CN" altLang="en-US" dirty="0"/>
              <a:t>所在学院</a:t>
            </a:r>
            <a:r>
              <a:rPr lang="en-US" altLang="zh-CN" dirty="0"/>
              <a:t>)</a:t>
            </a:r>
            <a:endParaRPr lang="zh-CN" altLang="zh-CN" dirty="0"/>
          </a:p>
          <a:p>
            <a:pPr lvl="1"/>
            <a:r>
              <a:rPr lang="zh-CN" altLang="en-US" dirty="0"/>
              <a:t>专业 </a:t>
            </a:r>
            <a:r>
              <a:rPr lang="en-US" altLang="zh-CN" dirty="0"/>
              <a:t>(</a:t>
            </a:r>
            <a:r>
              <a:rPr lang="zh-CN" altLang="en-US" u="sng" dirty="0"/>
              <a:t>专业编码</a:t>
            </a:r>
            <a:r>
              <a:rPr lang="en-US" altLang="zh-CN" dirty="0"/>
              <a:t>, </a:t>
            </a:r>
            <a:r>
              <a:rPr lang="zh-CN" altLang="en-US" dirty="0"/>
              <a:t>专业名</a:t>
            </a:r>
            <a:r>
              <a:rPr lang="en-US" altLang="zh-CN" dirty="0"/>
              <a:t>, </a:t>
            </a:r>
            <a:r>
              <a:rPr lang="zh-CN" altLang="en-US" dirty="0"/>
              <a:t>类别</a:t>
            </a:r>
            <a:r>
              <a:rPr lang="en-US" altLang="zh-CN" dirty="0"/>
              <a:t>, </a:t>
            </a:r>
            <a:r>
              <a:rPr lang="zh-CN" altLang="en-US" dirty="0"/>
              <a:t>年限</a:t>
            </a:r>
            <a:r>
              <a:rPr lang="en-US" altLang="zh-CN" dirty="0"/>
              <a:t>, </a:t>
            </a:r>
            <a:r>
              <a:rPr lang="zh-CN" altLang="en-US" dirty="0"/>
              <a:t>开设系</a:t>
            </a:r>
            <a:r>
              <a:rPr lang="en-US" altLang="zh-CN" dirty="0"/>
              <a:t>)</a:t>
            </a:r>
            <a:endParaRPr lang="en-US" altLang="zh-CN" dirty="0"/>
          </a:p>
          <a:p>
            <a:pPr lvl="1"/>
            <a:r>
              <a:rPr lang="zh-CN" altLang="zh-CN" dirty="0"/>
              <a:t>教</a:t>
            </a:r>
            <a:r>
              <a:rPr lang="zh-CN" altLang="en-US" dirty="0"/>
              <a:t>师 </a:t>
            </a:r>
            <a:r>
              <a:rPr lang="en-US" altLang="zh-CN" dirty="0"/>
              <a:t>(</a:t>
            </a:r>
            <a:r>
              <a:rPr lang="zh-CN" altLang="en-US" u="sng" dirty="0"/>
              <a:t>职工号</a:t>
            </a:r>
            <a:r>
              <a:rPr lang="en-US" altLang="zh-CN" dirty="0"/>
              <a:t>, </a:t>
            </a:r>
            <a:r>
              <a:rPr lang="zh-CN" altLang="en-US" dirty="0"/>
              <a:t>姓名</a:t>
            </a:r>
            <a:r>
              <a:rPr lang="en-US" altLang="zh-CN" dirty="0"/>
              <a:t>, </a:t>
            </a:r>
            <a:r>
              <a:rPr lang="zh-CN" altLang="en-US" dirty="0"/>
              <a:t>职称</a:t>
            </a:r>
            <a:r>
              <a:rPr lang="en-US" altLang="zh-CN" dirty="0"/>
              <a:t>, </a:t>
            </a:r>
            <a:r>
              <a:rPr lang="zh-CN" altLang="en-US" dirty="0"/>
              <a:t>出生日期</a:t>
            </a:r>
            <a:r>
              <a:rPr lang="en-US" altLang="zh-CN" dirty="0"/>
              <a:t>,</a:t>
            </a:r>
            <a:r>
              <a:rPr lang="zh-CN" altLang="en-US" dirty="0"/>
              <a:t> 所在系</a:t>
            </a:r>
            <a:r>
              <a:rPr lang="en-US" altLang="zh-CN" dirty="0"/>
              <a:t>)</a:t>
            </a:r>
            <a:endParaRPr lang="zh-CN" altLang="zh-CN" dirty="0"/>
          </a:p>
          <a:p>
            <a:pPr lvl="1"/>
            <a:r>
              <a:rPr lang="zh-CN" altLang="zh-CN" dirty="0"/>
              <a:t>学生 </a:t>
            </a:r>
            <a:r>
              <a:rPr lang="en-US" altLang="zh-CN" dirty="0"/>
              <a:t>(</a:t>
            </a:r>
            <a:r>
              <a:rPr lang="zh-CN" altLang="en-US" u="sng" dirty="0"/>
              <a:t>学号</a:t>
            </a:r>
            <a:r>
              <a:rPr lang="en-US" altLang="zh-CN" dirty="0"/>
              <a:t>, </a:t>
            </a:r>
            <a:r>
              <a:rPr lang="zh-CN" altLang="en-US" dirty="0"/>
              <a:t>姓名</a:t>
            </a:r>
            <a:r>
              <a:rPr lang="en-US" altLang="zh-CN" dirty="0"/>
              <a:t>, </a:t>
            </a:r>
            <a:r>
              <a:rPr lang="zh-CN" altLang="en-US" dirty="0"/>
              <a:t>性别</a:t>
            </a:r>
            <a:r>
              <a:rPr lang="en-US" altLang="zh-CN" dirty="0"/>
              <a:t>, </a:t>
            </a:r>
            <a:r>
              <a:rPr lang="zh-CN" altLang="en-US" dirty="0"/>
              <a:t>出生日期</a:t>
            </a:r>
            <a:r>
              <a:rPr lang="en-US" altLang="zh-CN" dirty="0"/>
              <a:t>,</a:t>
            </a:r>
            <a:r>
              <a:rPr lang="zh-CN" altLang="en-US" dirty="0"/>
              <a:t> 所在学院</a:t>
            </a:r>
            <a:r>
              <a:rPr lang="en-US" altLang="zh-CN" dirty="0"/>
              <a:t>)</a:t>
            </a:r>
            <a:endParaRPr lang="en-US" altLang="zh-CN" dirty="0"/>
          </a:p>
          <a:p>
            <a:pPr lvl="1"/>
            <a:r>
              <a:rPr lang="zh-CN" altLang="en-US" dirty="0"/>
              <a:t>选修专业 </a:t>
            </a:r>
            <a:r>
              <a:rPr lang="en-US" altLang="zh-CN" dirty="0"/>
              <a:t>(</a:t>
            </a:r>
            <a:r>
              <a:rPr lang="zh-CN" altLang="en-US" u="sng" dirty="0"/>
              <a:t>学号</a:t>
            </a:r>
            <a:r>
              <a:rPr lang="en-US" altLang="zh-CN" u="sng" dirty="0"/>
              <a:t>,</a:t>
            </a:r>
            <a:r>
              <a:rPr lang="zh-CN" altLang="en-US" u="sng" dirty="0"/>
              <a:t> 专业编码</a:t>
            </a:r>
            <a:r>
              <a:rPr lang="en-US" altLang="zh-CN" dirty="0"/>
              <a:t>,</a:t>
            </a:r>
            <a:r>
              <a:rPr lang="zh-CN" altLang="en-US" dirty="0"/>
              <a:t> 是否主修</a:t>
            </a:r>
            <a:r>
              <a:rPr lang="en-US" altLang="zh-CN" dirty="0"/>
              <a:t>)</a:t>
            </a:r>
            <a:endParaRPr lang="zh-CN" altLang="zh-CN" dirty="0"/>
          </a:p>
          <a:p>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p:txBody>
          <a:bodyPr/>
          <a:lstStyle/>
          <a:p>
            <a:r>
              <a:rPr lang="en-US" altLang="zh-CN" sz="3600">
                <a:solidFill>
                  <a:schemeClr val="accent6"/>
                </a:solidFill>
              </a:rPr>
              <a:t>7.4  </a:t>
            </a:r>
            <a:r>
              <a:rPr lang="zh-CN" altLang="en-US" sz="3600">
                <a:solidFill>
                  <a:schemeClr val="accent6"/>
                </a:solidFill>
              </a:rPr>
              <a:t>逻辑结构设计</a:t>
            </a:r>
            <a:endParaRPr lang="zh-CN" altLang="en-US" sz="3600">
              <a:solidFill>
                <a:schemeClr val="accent6"/>
              </a:solidFill>
            </a:endParaRPr>
          </a:p>
        </p:txBody>
      </p:sp>
      <p:sp>
        <p:nvSpPr>
          <p:cNvPr id="18434" name="Rectangle 3"/>
          <p:cNvSpPr>
            <a:spLocks noGrp="1" noChangeArrowheads="1"/>
          </p:cNvSpPr>
          <p:nvPr>
            <p:ph type="body" idx="4294967295"/>
          </p:nvPr>
        </p:nvSpPr>
        <p:spPr>
          <a:xfrm>
            <a:off x="755650" y="1004888"/>
            <a:ext cx="7931150" cy="3641725"/>
          </a:xfrm>
        </p:spPr>
        <p:txBody>
          <a:bodyPr/>
          <a:lstStyle/>
          <a:p>
            <a:pPr marL="0" indent="0">
              <a:lnSpc>
                <a:spcPct val="150000"/>
              </a:lnSpc>
              <a:buFont typeface="Wingdings" panose="05000000000000000000" pitchFamily="2" charset="2"/>
              <a:buNone/>
            </a:pPr>
            <a:r>
              <a:rPr lang="en-US" altLang="zh-CN" dirty="0"/>
              <a:t>7.4.1  E-R</a:t>
            </a:r>
            <a:r>
              <a:rPr lang="zh-CN" altLang="en-US" dirty="0"/>
              <a:t>图向关系模型的转换</a:t>
            </a:r>
            <a:endParaRPr lang="zh-CN" altLang="en-US" dirty="0"/>
          </a:p>
          <a:p>
            <a:pPr marL="0" indent="0">
              <a:lnSpc>
                <a:spcPct val="150000"/>
              </a:lnSpc>
              <a:buFont typeface="Wingdings" panose="05000000000000000000" pitchFamily="2" charset="2"/>
              <a:buNone/>
            </a:pPr>
            <a:r>
              <a:rPr lang="en-US" altLang="zh-CN" dirty="0">
                <a:solidFill>
                  <a:srgbClr val="00B050"/>
                </a:solidFill>
              </a:rPr>
              <a:t>7.4.2  </a:t>
            </a:r>
            <a:r>
              <a:rPr lang="zh-CN" altLang="en-US" dirty="0">
                <a:solidFill>
                  <a:srgbClr val="00B050"/>
                </a:solidFill>
              </a:rPr>
              <a:t>数据模型的优化</a:t>
            </a:r>
            <a:endParaRPr lang="en-US" altLang="zh-CN" dirty="0">
              <a:solidFill>
                <a:srgbClr val="00B050"/>
              </a:solidFill>
            </a:endParaRPr>
          </a:p>
          <a:p>
            <a:pPr marL="0" indent="0">
              <a:lnSpc>
                <a:spcPct val="150000"/>
              </a:lnSpc>
              <a:buFont typeface="Wingdings" panose="05000000000000000000" pitchFamily="2" charset="2"/>
              <a:buNone/>
            </a:pPr>
            <a:r>
              <a:rPr lang="en-US" altLang="zh-CN" dirty="0"/>
              <a:t>7.4.3  </a:t>
            </a:r>
            <a:r>
              <a:rPr lang="zh-CN" altLang="en-US" dirty="0"/>
              <a:t>设计用户外模式</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p:txBody>
          <a:bodyPr/>
          <a:lstStyle/>
          <a:p>
            <a:r>
              <a:rPr lang="en-US" altLang="zh-CN" sz="3600">
                <a:solidFill>
                  <a:schemeClr val="accent6"/>
                </a:solidFill>
              </a:rPr>
              <a:t>7.4.2  </a:t>
            </a:r>
            <a:r>
              <a:rPr lang="zh-CN" altLang="en-US" sz="3600">
                <a:solidFill>
                  <a:schemeClr val="accent6"/>
                </a:solidFill>
              </a:rPr>
              <a:t>数据模型的优化</a:t>
            </a:r>
            <a:endParaRPr lang="zh-CN" altLang="en-US" sz="3600">
              <a:solidFill>
                <a:schemeClr val="accent6"/>
              </a:solidFill>
            </a:endParaRPr>
          </a:p>
        </p:txBody>
      </p:sp>
      <p:sp>
        <p:nvSpPr>
          <p:cNvPr id="19458" name="Rectangle 3"/>
          <p:cNvSpPr>
            <a:spLocks noGrp="1" noChangeArrowheads="1"/>
          </p:cNvSpPr>
          <p:nvPr>
            <p:ph idx="4294967295"/>
          </p:nvPr>
        </p:nvSpPr>
        <p:spPr/>
        <p:txBody>
          <a:bodyPr/>
          <a:lstStyle/>
          <a:p>
            <a:pPr>
              <a:lnSpc>
                <a:spcPct val="120000"/>
              </a:lnSpc>
            </a:pPr>
            <a:r>
              <a:rPr lang="zh-CN" altLang="en-US" dirty="0"/>
              <a:t>一般的数据模型还需要向特定数据库管理系统规定的模型进行转换。</a:t>
            </a:r>
            <a:endParaRPr lang="zh-CN" altLang="en-US" dirty="0"/>
          </a:p>
          <a:p>
            <a:pPr lvl="3">
              <a:lnSpc>
                <a:spcPct val="120000"/>
              </a:lnSpc>
            </a:pPr>
            <a:endParaRPr lang="zh-CN" altLang="en-US" sz="1800" dirty="0"/>
          </a:p>
          <a:p>
            <a:pPr>
              <a:lnSpc>
                <a:spcPct val="120000"/>
              </a:lnSpc>
            </a:pPr>
            <a:r>
              <a:rPr lang="zh-CN" altLang="en-US" dirty="0"/>
              <a:t>转换的主要依据是所选用的数据库管理系统的功能及限制。没有通用规则。</a:t>
            </a:r>
            <a:endParaRPr lang="zh-CN" altLang="en-US" dirty="0"/>
          </a:p>
          <a:p>
            <a:pPr lvl="4">
              <a:lnSpc>
                <a:spcPct val="120000"/>
              </a:lnSpc>
            </a:pPr>
            <a:endParaRPr lang="zh-CN" altLang="en-US" sz="1800" dirty="0"/>
          </a:p>
          <a:p>
            <a:pPr>
              <a:lnSpc>
                <a:spcPct val="120000"/>
              </a:lnSpc>
            </a:pPr>
            <a:r>
              <a:rPr lang="zh-CN" altLang="en-US" dirty="0"/>
              <a:t>对于关系模型来说，这种转换通常都比较简单。</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0482" name="Rectangle 3"/>
          <p:cNvSpPr>
            <a:spLocks noGrp="1" noChangeArrowheads="1"/>
          </p:cNvSpPr>
          <p:nvPr>
            <p:ph idx="4294967295"/>
          </p:nvPr>
        </p:nvSpPr>
        <p:spPr/>
        <p:txBody>
          <a:bodyPr/>
          <a:lstStyle/>
          <a:p>
            <a:pPr>
              <a:lnSpc>
                <a:spcPct val="120000"/>
              </a:lnSpc>
            </a:pPr>
            <a:r>
              <a:rPr lang="zh-CN" altLang="zh-CN"/>
              <a:t>数据库逻辑设计的结果不是唯一的。</a:t>
            </a:r>
            <a:endParaRPr lang="zh-CN" altLang="zh-CN"/>
          </a:p>
          <a:p>
            <a:pPr>
              <a:lnSpc>
                <a:spcPct val="120000"/>
              </a:lnSpc>
            </a:pPr>
            <a:r>
              <a:rPr lang="zh-CN" altLang="zh-CN"/>
              <a:t>得到初步数据模型后，还应该适当地修改、调整数据模型的结构，以进一步提高数据库应用系统的性能，这就是数据模型的优化。</a:t>
            </a:r>
            <a:endParaRPr lang="zh-CN" altLang="zh-CN"/>
          </a:p>
          <a:p>
            <a:pPr>
              <a:lnSpc>
                <a:spcPct val="120000"/>
              </a:lnSpc>
            </a:pPr>
            <a:r>
              <a:rPr lang="zh-CN" altLang="zh-CN"/>
              <a:t>关系数据模型的优化通常以规范化理论为指导。</a:t>
            </a:r>
            <a:endParaRPr lang="zh-CN"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1506" name="Rectangle 3"/>
          <p:cNvSpPr>
            <a:spLocks noGrp="1" noChangeArrowheads="1"/>
          </p:cNvSpPr>
          <p:nvPr>
            <p:ph idx="4294967295"/>
          </p:nvPr>
        </p:nvSpPr>
        <p:spPr>
          <a:xfrm>
            <a:off x="457200" y="823913"/>
            <a:ext cx="8229600" cy="3822700"/>
          </a:xfrm>
        </p:spPr>
        <p:txBody>
          <a:bodyPr/>
          <a:lstStyle/>
          <a:p>
            <a:pPr>
              <a:lnSpc>
                <a:spcPct val="140000"/>
              </a:lnSpc>
              <a:buFont typeface="Wingdings" panose="05000000000000000000" pitchFamily="2" charset="2"/>
              <a:buNone/>
            </a:pPr>
            <a:r>
              <a:rPr lang="zh-CN" altLang="en-US" dirty="0"/>
              <a:t>优化数据模型的方法</a:t>
            </a:r>
            <a:r>
              <a:rPr lang="en-US" altLang="zh-CN" dirty="0"/>
              <a:t>:</a:t>
            </a:r>
            <a:endParaRPr lang="en-US" altLang="zh-CN" dirty="0"/>
          </a:p>
          <a:p>
            <a:pPr>
              <a:lnSpc>
                <a:spcPct val="140000"/>
              </a:lnSpc>
              <a:buFont typeface="Wingdings" panose="05000000000000000000" pitchFamily="2" charset="2"/>
              <a:buNone/>
            </a:pPr>
            <a:r>
              <a:rPr lang="zh-CN" altLang="en-US" sz="2400" dirty="0"/>
              <a:t>（</a:t>
            </a:r>
            <a:r>
              <a:rPr lang="en-US" altLang="zh-CN" sz="2400" dirty="0"/>
              <a:t>1</a:t>
            </a:r>
            <a:r>
              <a:rPr lang="zh-CN" altLang="en-US" sz="2400" dirty="0"/>
              <a:t>）确定</a:t>
            </a:r>
            <a:r>
              <a:rPr lang="zh-CN" altLang="en-US" sz="2400" dirty="0" smtClean="0"/>
              <a:t>数据依赖。</a:t>
            </a:r>
            <a:endParaRPr lang="zh-CN" altLang="en-US" sz="2400" dirty="0"/>
          </a:p>
          <a:p>
            <a:pPr lvl="1">
              <a:lnSpc>
                <a:spcPct val="140000"/>
              </a:lnSpc>
            </a:pPr>
            <a:r>
              <a:rPr lang="zh-CN" altLang="en-US" sz="2200" dirty="0"/>
              <a:t>按需求分析阶段所得到的语义，分别写出每个关系模式内部各属性之间的数据依赖以及不同关系模式属性之间</a:t>
            </a:r>
            <a:r>
              <a:rPr lang="zh-CN" altLang="en-US" sz="2200" dirty="0" smtClean="0"/>
              <a:t>数据依赖</a:t>
            </a:r>
            <a:endParaRPr lang="en-US" altLang="zh-CN" sz="2200" dirty="0"/>
          </a:p>
          <a:p>
            <a:pPr>
              <a:lnSpc>
                <a:spcPct val="140000"/>
              </a:lnSpc>
              <a:buFont typeface="Wingdings" panose="05000000000000000000" pitchFamily="2" charset="2"/>
              <a:buNone/>
            </a:pPr>
            <a:r>
              <a:rPr lang="zh-CN" altLang="en-US" sz="2400" dirty="0"/>
              <a:t>（</a:t>
            </a:r>
            <a:r>
              <a:rPr lang="en-US" altLang="zh-CN" sz="2400" dirty="0"/>
              <a:t>2</a:t>
            </a:r>
            <a:r>
              <a:rPr lang="zh-CN" altLang="en-US" sz="2400" dirty="0"/>
              <a:t>）对于各个关系模式之间的数据依赖进行极小化处理，消除冗余的联系。</a:t>
            </a:r>
            <a:endParaRPr lang="zh-CN" altLang="en-US" sz="2400" dirty="0"/>
          </a:p>
          <a:p>
            <a:pPr>
              <a:lnSpc>
                <a:spcPct val="140000"/>
              </a:lnSpc>
              <a:buFont typeface="Wingdings" panose="05000000000000000000" pitchFamily="2" charset="2"/>
              <a:buNone/>
            </a:pPr>
            <a:r>
              <a:rPr lang="zh-CN" altLang="en-US" sz="2400" dirty="0"/>
              <a:t>	</a:t>
            </a:r>
            <a:endParaRPr lang="zh-CN" altLang="en-US" sz="24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4098" name="Rectangle 3"/>
          <p:cNvSpPr>
            <a:spLocks noGrp="1" noChangeArrowheads="1"/>
          </p:cNvSpPr>
          <p:nvPr>
            <p:ph idx="4294967295"/>
          </p:nvPr>
        </p:nvSpPr>
        <p:spPr>
          <a:xfrm>
            <a:off x="827088" y="823913"/>
            <a:ext cx="7859712" cy="3641725"/>
          </a:xfrm>
        </p:spPr>
        <p:txBody>
          <a:bodyPr/>
          <a:lstStyle/>
          <a:p>
            <a:pPr marL="0" indent="0">
              <a:lnSpc>
                <a:spcPct val="120000"/>
              </a:lnSpc>
              <a:spcBef>
                <a:spcPts val="0"/>
              </a:spcBef>
              <a:buFont typeface="Wingdings" panose="05000000000000000000" pitchFamily="2" charset="2"/>
              <a:buNone/>
            </a:pPr>
            <a:r>
              <a:rPr lang="en-US" altLang="zh-CN" dirty="0"/>
              <a:t>7.1  </a:t>
            </a:r>
            <a:r>
              <a:rPr lang="zh-CN" altLang="en-US" dirty="0"/>
              <a:t>数据库设计概述</a:t>
            </a:r>
            <a:endParaRPr lang="zh-CN" altLang="en-US" dirty="0"/>
          </a:p>
          <a:p>
            <a:pPr marL="0" indent="0">
              <a:lnSpc>
                <a:spcPct val="120000"/>
              </a:lnSpc>
              <a:spcBef>
                <a:spcPts val="0"/>
              </a:spcBef>
              <a:buFont typeface="Wingdings" panose="05000000000000000000" pitchFamily="2" charset="2"/>
              <a:buNone/>
            </a:pPr>
            <a:r>
              <a:rPr lang="en-US" altLang="zh-CN" dirty="0"/>
              <a:t>7.2  </a:t>
            </a:r>
            <a:r>
              <a:rPr lang="zh-CN" altLang="en-US" dirty="0"/>
              <a:t>需求分析</a:t>
            </a:r>
            <a:endParaRPr lang="zh-CN" altLang="en-US" dirty="0"/>
          </a:p>
          <a:p>
            <a:pPr marL="0" indent="0">
              <a:lnSpc>
                <a:spcPct val="120000"/>
              </a:lnSpc>
              <a:spcBef>
                <a:spcPts val="0"/>
              </a:spcBef>
              <a:buFont typeface="Wingdings" panose="05000000000000000000" pitchFamily="2" charset="2"/>
              <a:buNone/>
            </a:pPr>
            <a:r>
              <a:rPr lang="en-US" altLang="zh-CN" dirty="0"/>
              <a:t>7.3  </a:t>
            </a:r>
            <a:r>
              <a:rPr lang="zh-CN" altLang="en-US" dirty="0"/>
              <a:t>概念结构设计</a:t>
            </a:r>
            <a:endParaRPr lang="zh-CN" altLang="en-US" dirty="0"/>
          </a:p>
          <a:p>
            <a:pPr marL="0" indent="0">
              <a:lnSpc>
                <a:spcPct val="120000"/>
              </a:lnSpc>
              <a:spcBef>
                <a:spcPts val="0"/>
              </a:spcBef>
              <a:buFont typeface="Wingdings" panose="05000000000000000000" pitchFamily="2" charset="2"/>
              <a:buNone/>
            </a:pPr>
            <a:r>
              <a:rPr lang="en-US" altLang="zh-CN" dirty="0">
                <a:solidFill>
                  <a:srgbClr val="0066FF"/>
                </a:solidFill>
              </a:rPr>
              <a:t>7.4  </a:t>
            </a:r>
            <a:r>
              <a:rPr lang="zh-CN" altLang="en-US" dirty="0">
                <a:solidFill>
                  <a:srgbClr val="0066FF"/>
                </a:solidFill>
              </a:rPr>
              <a:t>逻辑结构设计</a:t>
            </a:r>
            <a:endParaRPr lang="zh-CN" altLang="en-US" dirty="0">
              <a:solidFill>
                <a:srgbClr val="0066FF"/>
              </a:solidFill>
            </a:endParaRPr>
          </a:p>
          <a:p>
            <a:pPr marL="0" indent="0">
              <a:lnSpc>
                <a:spcPct val="120000"/>
              </a:lnSpc>
              <a:spcBef>
                <a:spcPts val="0"/>
              </a:spcBef>
              <a:buFont typeface="Wingdings" panose="05000000000000000000" pitchFamily="2" charset="2"/>
              <a:buNone/>
            </a:pPr>
            <a:r>
              <a:rPr lang="en-US" altLang="zh-CN" dirty="0"/>
              <a:t>7.5  </a:t>
            </a:r>
            <a:r>
              <a:rPr lang="zh-CN" altLang="en-US" dirty="0"/>
              <a:t>物理结构设计</a:t>
            </a:r>
            <a:endParaRPr lang="zh-CN" altLang="en-US" dirty="0"/>
          </a:p>
          <a:p>
            <a:pPr marL="0" indent="0">
              <a:lnSpc>
                <a:spcPct val="120000"/>
              </a:lnSpc>
              <a:spcBef>
                <a:spcPts val="0"/>
              </a:spcBef>
              <a:buFont typeface="Wingdings" panose="05000000000000000000" pitchFamily="2" charset="2"/>
              <a:buNone/>
            </a:pPr>
            <a:r>
              <a:rPr lang="en-US" altLang="zh-CN" dirty="0"/>
              <a:t>7.6  </a:t>
            </a:r>
            <a:r>
              <a:rPr lang="zh-CN" altLang="en-US" dirty="0"/>
              <a:t>数据库的实施和维护</a:t>
            </a:r>
            <a:endParaRPr lang="zh-CN" altLang="en-US" dirty="0"/>
          </a:p>
          <a:p>
            <a:pPr marL="0" indent="0">
              <a:lnSpc>
                <a:spcPct val="120000"/>
              </a:lnSpc>
              <a:spcBef>
                <a:spcPts val="0"/>
              </a:spcBef>
              <a:buFont typeface="Wingdings" panose="05000000000000000000" pitchFamily="2" charset="2"/>
              <a:buNone/>
            </a:pPr>
            <a:r>
              <a:rPr lang="zh-CN" altLang="en-US" dirty="0"/>
              <a:t>本章小结</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2530" name="Rectangle 3"/>
          <p:cNvSpPr>
            <a:spLocks noGrp="1" noChangeArrowheads="1"/>
          </p:cNvSpPr>
          <p:nvPr>
            <p:ph idx="4294967295"/>
          </p:nvPr>
        </p:nvSpPr>
        <p:spPr>
          <a:xfrm>
            <a:off x="214313" y="823913"/>
            <a:ext cx="8281987" cy="3822700"/>
          </a:xfrm>
        </p:spPr>
        <p:txBody>
          <a:bodyPr/>
          <a:lstStyle/>
          <a:p>
            <a:pPr marL="514350" indent="-514350">
              <a:lnSpc>
                <a:spcPct val="120000"/>
              </a:lnSpc>
              <a:buFont typeface="Wingdings" panose="05000000000000000000" pitchFamily="2" charset="2"/>
              <a:buNone/>
            </a:pPr>
            <a:r>
              <a:rPr lang="zh-CN" altLang="en-US" sz="2400" dirty="0"/>
              <a:t>（</a:t>
            </a:r>
            <a:r>
              <a:rPr lang="en-US" altLang="zh-CN" sz="2400" dirty="0"/>
              <a:t>3</a:t>
            </a:r>
            <a:r>
              <a:rPr lang="zh-CN" altLang="en-US" sz="2400" dirty="0"/>
              <a:t>）按照数据依赖的理论对关系模式进行分析，考察是否存在部分函数依赖、传递函数依赖、多值依赖等，确定各关系模式分别属于第几范式。</a:t>
            </a:r>
            <a:endParaRPr lang="en-US" altLang="zh-CN" sz="2400" dirty="0"/>
          </a:p>
          <a:p>
            <a:pPr marL="514350" indent="-514350">
              <a:lnSpc>
                <a:spcPct val="120000"/>
              </a:lnSpc>
              <a:buFont typeface="Wingdings" panose="05000000000000000000" pitchFamily="2" charset="2"/>
              <a:buNone/>
            </a:pPr>
            <a:r>
              <a:rPr lang="zh-CN" altLang="en-US" sz="2400" dirty="0"/>
              <a:t>（</a:t>
            </a:r>
            <a:r>
              <a:rPr lang="en-US" altLang="zh-CN" sz="2400" dirty="0"/>
              <a:t>4</a:t>
            </a:r>
            <a:r>
              <a:rPr lang="zh-CN" altLang="en-US" sz="2400" dirty="0"/>
              <a:t>）按照需求分析阶段得到的处理的要求，分析对于这样的应用环境这些模式是否合适，确定是否要对某些模式进行合并或分解。</a:t>
            </a:r>
            <a:endParaRPr lang="zh-CN" altLang="en-US" sz="2400" dirty="0"/>
          </a:p>
          <a:p>
            <a:pPr marL="514350" indent="-514350">
              <a:buFont typeface="Wingdings" panose="05000000000000000000" pitchFamily="2" charset="2"/>
              <a:buAutoNum type="arabicParenBoth" startAt="3"/>
            </a:pPr>
            <a:endParaRPr lang="zh-CN" altLang="en-US" dirty="0"/>
          </a:p>
          <a:p>
            <a:pPr marL="514350" indent="-514350"/>
            <a:endParaRPr lang="zh-CN" altLang="en-US" dirty="0"/>
          </a:p>
          <a:p>
            <a:pPr marL="514350" indent="-514350"/>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3554" name="Rectangle 3"/>
          <p:cNvSpPr>
            <a:spLocks noGrp="1" noChangeArrowheads="1"/>
          </p:cNvSpPr>
          <p:nvPr>
            <p:ph idx="4294967295"/>
          </p:nvPr>
        </p:nvSpPr>
        <p:spPr>
          <a:xfrm>
            <a:off x="457200" y="823913"/>
            <a:ext cx="8229600" cy="3822700"/>
          </a:xfrm>
        </p:spPr>
        <p:txBody>
          <a:bodyPr/>
          <a:lstStyle/>
          <a:p>
            <a:pPr lvl="1">
              <a:lnSpc>
                <a:spcPct val="150000"/>
              </a:lnSpc>
            </a:pPr>
            <a:r>
              <a:rPr lang="zh-CN" altLang="en-US" dirty="0"/>
              <a:t>并不是规范化程度越高的关系就越优</a:t>
            </a:r>
            <a:endParaRPr lang="zh-CN" altLang="en-US" dirty="0"/>
          </a:p>
          <a:p>
            <a:pPr lvl="2">
              <a:lnSpc>
                <a:spcPct val="150000"/>
              </a:lnSpc>
              <a:buSzPct val="87000"/>
              <a:buFont typeface="Wingdings" panose="05000000000000000000" pitchFamily="2" charset="2"/>
              <a:buChar char="l"/>
            </a:pPr>
            <a:r>
              <a:rPr lang="zh-CN" altLang="en-US" dirty="0"/>
              <a:t>当查询经常涉及两个或多个关系模式的属性时，系统必须经常地进行连接运算</a:t>
            </a:r>
            <a:endParaRPr lang="en-US" altLang="zh-CN" dirty="0"/>
          </a:p>
          <a:p>
            <a:pPr lvl="2">
              <a:lnSpc>
                <a:spcPct val="150000"/>
              </a:lnSpc>
              <a:buSzPct val="87000"/>
              <a:buFont typeface="Wingdings" panose="05000000000000000000" pitchFamily="2" charset="2"/>
              <a:buChar char="l"/>
            </a:pPr>
            <a:r>
              <a:rPr lang="zh-CN" altLang="en-US" dirty="0"/>
              <a:t>连接运算的代价是相当高的</a:t>
            </a:r>
            <a:endParaRPr lang="en-US" altLang="zh-CN" dirty="0"/>
          </a:p>
          <a:p>
            <a:pPr lvl="2">
              <a:lnSpc>
                <a:spcPct val="150000"/>
              </a:lnSpc>
              <a:buSzPct val="87000"/>
              <a:buFont typeface="Wingdings" panose="05000000000000000000" pitchFamily="2" charset="2"/>
              <a:buChar char="l"/>
            </a:pPr>
            <a:r>
              <a:rPr lang="zh-CN" altLang="en-US" dirty="0"/>
              <a:t>在这种情况下，第二范式甚至第一范式也许是适合</a:t>
            </a:r>
            <a:r>
              <a:rPr lang="zh-CN" altLang="en-US" dirty="0" smtClean="0"/>
              <a:t>的</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4578" name="Rectangle 3"/>
          <p:cNvSpPr>
            <a:spLocks noGrp="1" noChangeArrowheads="1"/>
          </p:cNvSpPr>
          <p:nvPr>
            <p:ph idx="4294967295"/>
          </p:nvPr>
        </p:nvSpPr>
        <p:spPr>
          <a:xfrm>
            <a:off x="250825" y="823913"/>
            <a:ext cx="8435975" cy="3822700"/>
          </a:xfrm>
        </p:spPr>
        <p:txBody>
          <a:bodyPr/>
          <a:lstStyle/>
          <a:p>
            <a:pPr lvl="1">
              <a:lnSpc>
                <a:spcPct val="150000"/>
              </a:lnSpc>
            </a:pPr>
            <a:r>
              <a:rPr lang="zh-CN" altLang="en-US" dirty="0"/>
              <a:t>非</a:t>
            </a:r>
            <a:r>
              <a:rPr lang="en-US" altLang="zh-CN" dirty="0"/>
              <a:t>BCNF</a:t>
            </a:r>
            <a:r>
              <a:rPr lang="zh-CN" altLang="en-US" dirty="0"/>
              <a:t>的关系模式虽然会存在不同程度的更新异常或冗余，但如果在实际应用中对此关系模式只是查询，并不执行更新操作，就不会产生实际</a:t>
            </a:r>
            <a:r>
              <a:rPr lang="zh-CN" altLang="en-US" dirty="0" smtClean="0"/>
              <a:t>影响</a:t>
            </a:r>
            <a:endParaRPr lang="zh-CN" altLang="en-US" dirty="0"/>
          </a:p>
          <a:p>
            <a:pPr lvl="1">
              <a:lnSpc>
                <a:spcPct val="150000"/>
              </a:lnSpc>
            </a:pPr>
            <a:r>
              <a:rPr lang="zh-CN" altLang="en-US" dirty="0"/>
              <a:t>对于一个具体应用来说，到底规范化进行到什么程度，需要权衡响应时间和潜在问题两者的利弊才能决定</a:t>
            </a:r>
            <a:endParaRPr lang="en-US" altLang="zh-CN"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5602" name="内容占位符 3"/>
          <p:cNvSpPr>
            <a:spLocks noGrp="1" noChangeArrowheads="1"/>
          </p:cNvSpPr>
          <p:nvPr>
            <p:ph idx="1"/>
          </p:nvPr>
        </p:nvSpPr>
        <p:spPr>
          <a:xfrm>
            <a:off x="457200" y="843558"/>
            <a:ext cx="8229600" cy="3803055"/>
          </a:xfrm>
        </p:spPr>
        <p:txBody>
          <a:bodyPr/>
          <a:lstStyle/>
          <a:p>
            <a:pPr>
              <a:lnSpc>
                <a:spcPct val="150000"/>
              </a:lnSpc>
              <a:buFont typeface="Wingdings" panose="05000000000000000000" pitchFamily="2" charset="2"/>
              <a:buNone/>
            </a:pPr>
            <a:r>
              <a:rPr lang="zh-CN" altLang="en-US" dirty="0"/>
              <a:t>（</a:t>
            </a:r>
            <a:r>
              <a:rPr lang="en-US" altLang="zh-CN" dirty="0"/>
              <a:t>5</a:t>
            </a:r>
            <a:r>
              <a:rPr lang="zh-CN" altLang="en-US" dirty="0"/>
              <a:t>）对关系模式进行必要分解，提高数据操作效率和存储空间的利用率。</a:t>
            </a:r>
            <a:endParaRPr lang="en-US" altLang="zh-CN" dirty="0"/>
          </a:p>
          <a:p>
            <a:pPr lvl="1">
              <a:lnSpc>
                <a:spcPct val="150000"/>
              </a:lnSpc>
            </a:pPr>
            <a:r>
              <a:rPr lang="zh-CN" altLang="en-US" dirty="0"/>
              <a:t>常用分解方法</a:t>
            </a:r>
            <a:endParaRPr lang="zh-CN" altLang="en-US" dirty="0"/>
          </a:p>
          <a:p>
            <a:pPr lvl="2">
              <a:lnSpc>
                <a:spcPct val="150000"/>
              </a:lnSpc>
              <a:buSzPct val="87000"/>
              <a:buFont typeface="Wingdings" panose="05000000000000000000" pitchFamily="2" charset="2"/>
              <a:buChar char="l"/>
            </a:pPr>
            <a:r>
              <a:rPr lang="zh-CN" altLang="en-US" dirty="0"/>
              <a:t>水平分解</a:t>
            </a:r>
            <a:endParaRPr lang="zh-CN" altLang="en-US" dirty="0"/>
          </a:p>
          <a:p>
            <a:pPr lvl="2">
              <a:lnSpc>
                <a:spcPct val="150000"/>
              </a:lnSpc>
              <a:buSzPct val="87000"/>
              <a:buFont typeface="Wingdings" panose="05000000000000000000" pitchFamily="2" charset="2"/>
              <a:buChar char="l"/>
            </a:pPr>
            <a:r>
              <a:rPr lang="zh-CN" altLang="en-US" dirty="0"/>
              <a:t>垂直分解</a:t>
            </a:r>
            <a:endParaRPr lang="zh-CN" altLang="en-US" dirty="0"/>
          </a:p>
          <a:p>
            <a:pPr>
              <a:lnSpc>
                <a:spcPct val="150000"/>
              </a:lnSpc>
            </a:pP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6626" name="Rectangle 3"/>
          <p:cNvSpPr>
            <a:spLocks noGrp="1" noChangeArrowheads="1"/>
          </p:cNvSpPr>
          <p:nvPr>
            <p:ph idx="4294967295"/>
          </p:nvPr>
        </p:nvSpPr>
        <p:spPr>
          <a:xfrm>
            <a:off x="179512" y="699542"/>
            <a:ext cx="8784976" cy="3822700"/>
          </a:xfrm>
        </p:spPr>
        <p:txBody>
          <a:bodyPr/>
          <a:lstStyle/>
          <a:p>
            <a:pPr lvl="1">
              <a:lnSpc>
                <a:spcPct val="110000"/>
              </a:lnSpc>
            </a:pPr>
            <a:r>
              <a:rPr lang="zh-CN" altLang="en-US" sz="2600" dirty="0"/>
              <a:t>水平分解</a:t>
            </a:r>
            <a:endParaRPr lang="zh-CN" altLang="en-US" sz="2600" dirty="0"/>
          </a:p>
          <a:p>
            <a:pPr lvl="2">
              <a:lnSpc>
                <a:spcPct val="110000"/>
              </a:lnSpc>
              <a:buSzPct val="87000"/>
              <a:buFont typeface="Wingdings" panose="05000000000000000000" pitchFamily="2" charset="2"/>
              <a:buChar char="l"/>
            </a:pPr>
            <a:r>
              <a:rPr lang="zh-CN" altLang="en-US" sz="2400" dirty="0"/>
              <a:t>什么是水平分解</a:t>
            </a:r>
            <a:endParaRPr lang="zh-CN" altLang="en-US" sz="2400" dirty="0"/>
          </a:p>
          <a:p>
            <a:pPr lvl="3">
              <a:lnSpc>
                <a:spcPct val="110000"/>
              </a:lnSpc>
              <a:buSzPct val="87000"/>
              <a:buFont typeface="Wingdings" panose="05000000000000000000" pitchFamily="2" charset="2"/>
              <a:buChar char="Ø"/>
            </a:pPr>
            <a:r>
              <a:rPr lang="zh-CN" altLang="en-US" sz="2200" dirty="0"/>
              <a:t>把</a:t>
            </a:r>
            <a:r>
              <a:rPr lang="en-US" altLang="zh-CN" sz="2200" dirty="0"/>
              <a:t>(</a:t>
            </a:r>
            <a:r>
              <a:rPr lang="zh-CN" altLang="en-US" sz="2200" dirty="0"/>
              <a:t>基本</a:t>
            </a:r>
            <a:r>
              <a:rPr lang="en-US" altLang="zh-CN" sz="2200" dirty="0"/>
              <a:t>)</a:t>
            </a:r>
            <a:r>
              <a:rPr lang="zh-CN" altLang="en-US" sz="2200" dirty="0"/>
              <a:t>关系的元组分为若干子集合，定义每个子集合为一个子关系，以提高系统的效率。</a:t>
            </a:r>
            <a:endParaRPr lang="zh-CN" altLang="en-US" sz="2200" dirty="0"/>
          </a:p>
          <a:p>
            <a:pPr lvl="2">
              <a:lnSpc>
                <a:spcPct val="110000"/>
              </a:lnSpc>
              <a:buSzPct val="87000"/>
              <a:buFont typeface="Wingdings" panose="05000000000000000000" pitchFamily="2" charset="2"/>
              <a:buChar char="l"/>
            </a:pPr>
            <a:r>
              <a:rPr lang="zh-CN" altLang="en-US" sz="2400" dirty="0"/>
              <a:t>如何分解</a:t>
            </a:r>
            <a:endParaRPr lang="en-US" altLang="zh-CN" sz="2400" dirty="0"/>
          </a:p>
          <a:p>
            <a:pPr lvl="3" eaLnBrk="1" hangingPunct="1">
              <a:lnSpc>
                <a:spcPct val="110000"/>
              </a:lnSpc>
              <a:spcBef>
                <a:spcPct val="10000"/>
              </a:spcBef>
              <a:buFont typeface="Wingdings" panose="05000000000000000000" pitchFamily="2" charset="2"/>
              <a:buChar char="ü"/>
            </a:pPr>
            <a:r>
              <a:rPr lang="zh-CN" altLang="en-US" sz="2200" dirty="0"/>
              <a:t>对符合“</a:t>
            </a:r>
            <a:r>
              <a:rPr lang="en-US" altLang="zh-CN" sz="2200" dirty="0"/>
              <a:t>80/20</a:t>
            </a:r>
            <a:r>
              <a:rPr lang="zh-CN" altLang="en-US" sz="2200" dirty="0"/>
              <a:t>原则”的，把经常被使用的数据（约</a:t>
            </a:r>
            <a:r>
              <a:rPr lang="en-US" altLang="zh-CN" sz="2200" dirty="0"/>
              <a:t>20%</a:t>
            </a:r>
            <a:r>
              <a:rPr lang="zh-CN" altLang="en-US" sz="2200" dirty="0"/>
              <a:t>）水平分解出来，形成一个子关系。</a:t>
            </a:r>
            <a:endParaRPr lang="en-US" altLang="zh-CN" sz="2200" dirty="0"/>
          </a:p>
          <a:p>
            <a:pPr lvl="3">
              <a:lnSpc>
                <a:spcPct val="110000"/>
              </a:lnSpc>
              <a:buSzPct val="87000"/>
              <a:buFont typeface="Wingdings" panose="05000000000000000000" pitchFamily="2" charset="2"/>
              <a:buChar char="ü"/>
            </a:pPr>
            <a:r>
              <a:rPr lang="zh-CN" altLang="en-US" sz="2200" dirty="0"/>
              <a:t>关系</a:t>
            </a:r>
            <a:r>
              <a:rPr lang="en-US" altLang="zh-CN" sz="2200" dirty="0"/>
              <a:t>R</a:t>
            </a:r>
            <a:r>
              <a:rPr lang="zh-CN" altLang="en-US" sz="2200" dirty="0"/>
              <a:t>上</a:t>
            </a:r>
            <a:r>
              <a:rPr lang="en-US" altLang="zh-CN" sz="2200" dirty="0"/>
              <a:t>n</a:t>
            </a:r>
            <a:r>
              <a:rPr lang="zh-CN" altLang="en-US" sz="2200" dirty="0"/>
              <a:t>个事务，多数事务存取数据不相交，</a:t>
            </a:r>
            <a:r>
              <a:rPr lang="en-US" altLang="zh-CN" sz="2200" dirty="0"/>
              <a:t>R</a:t>
            </a:r>
            <a:r>
              <a:rPr lang="zh-CN" altLang="en-US" sz="2200" dirty="0"/>
              <a:t>可分解为少于或等于</a:t>
            </a:r>
            <a:r>
              <a:rPr lang="en-US" altLang="zh-CN" sz="2200" dirty="0"/>
              <a:t>n</a:t>
            </a:r>
            <a:r>
              <a:rPr lang="zh-CN" altLang="en-US" sz="2200" dirty="0"/>
              <a:t>个子关系，使每个事务存取的数据对应一个子关系。</a:t>
            </a:r>
            <a:endParaRPr lang="zh-CN" altLang="en-US" sz="2200" dirty="0"/>
          </a:p>
          <a:p>
            <a:pPr lvl="3">
              <a:lnSpc>
                <a:spcPct val="110000"/>
              </a:lnSpc>
              <a:buSzPct val="87000"/>
              <a:buFont typeface="Wingdings" panose="05000000000000000000" pitchFamily="2" charset="2"/>
              <a:buChar char="Ø"/>
            </a:pP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7650" name="Rectangle 3"/>
          <p:cNvSpPr>
            <a:spLocks noGrp="1" noChangeArrowheads="1"/>
          </p:cNvSpPr>
          <p:nvPr>
            <p:ph idx="4294967295"/>
          </p:nvPr>
        </p:nvSpPr>
        <p:spPr>
          <a:xfrm>
            <a:off x="-180528" y="823913"/>
            <a:ext cx="8928993" cy="3947193"/>
          </a:xfrm>
        </p:spPr>
        <p:txBody>
          <a:bodyPr/>
          <a:lstStyle/>
          <a:p>
            <a:pPr lvl="1">
              <a:spcBef>
                <a:spcPts val="0"/>
              </a:spcBef>
            </a:pPr>
            <a:r>
              <a:rPr lang="zh-CN" altLang="en-US" dirty="0"/>
              <a:t>垂直分解</a:t>
            </a:r>
            <a:endParaRPr lang="zh-CN" altLang="en-US" dirty="0"/>
          </a:p>
          <a:p>
            <a:pPr lvl="2">
              <a:spcBef>
                <a:spcPts val="0"/>
              </a:spcBef>
              <a:buSzPct val="87000"/>
              <a:buFont typeface="Wingdings" panose="05000000000000000000" pitchFamily="2" charset="2"/>
              <a:buChar char="l"/>
            </a:pPr>
            <a:r>
              <a:rPr lang="zh-CN" altLang="en-US" dirty="0"/>
              <a:t>什么是垂直分解</a:t>
            </a:r>
            <a:endParaRPr lang="zh-CN" altLang="en-US" dirty="0"/>
          </a:p>
          <a:p>
            <a:pPr lvl="3">
              <a:spcBef>
                <a:spcPts val="0"/>
              </a:spcBef>
              <a:buSzPct val="87000"/>
              <a:buFont typeface="Wingdings" panose="05000000000000000000" pitchFamily="2" charset="2"/>
              <a:buChar char="Ø"/>
            </a:pPr>
            <a:r>
              <a:rPr lang="zh-CN" altLang="en-US" sz="2200" dirty="0"/>
              <a:t>把关系模式</a:t>
            </a:r>
            <a:r>
              <a:rPr lang="en-US" altLang="zh-CN" sz="2200" dirty="0"/>
              <a:t>R</a:t>
            </a:r>
            <a:r>
              <a:rPr lang="zh-CN" altLang="en-US" sz="2200" dirty="0"/>
              <a:t>的属性分解为若干子集合，形成若干子关系模式。</a:t>
            </a:r>
            <a:endParaRPr lang="zh-CN" altLang="en-US" sz="2200" dirty="0"/>
          </a:p>
          <a:p>
            <a:pPr lvl="2">
              <a:spcBef>
                <a:spcPts val="0"/>
              </a:spcBef>
              <a:buSzPct val="87000"/>
              <a:buFont typeface="Wingdings" panose="05000000000000000000" pitchFamily="2" charset="2"/>
              <a:buChar char="l"/>
            </a:pPr>
            <a:r>
              <a:rPr lang="zh-CN" altLang="en-US" dirty="0"/>
              <a:t>垂直分解的原则</a:t>
            </a:r>
            <a:endParaRPr lang="zh-CN" altLang="en-US" dirty="0"/>
          </a:p>
          <a:p>
            <a:pPr lvl="3">
              <a:spcBef>
                <a:spcPts val="0"/>
              </a:spcBef>
              <a:buSzPct val="87000"/>
              <a:buFont typeface="Wingdings" panose="05000000000000000000" pitchFamily="2" charset="2"/>
              <a:buChar char="Ø"/>
            </a:pPr>
            <a:r>
              <a:rPr lang="zh-CN" altLang="en-US" sz="2200" dirty="0"/>
              <a:t>经常在一起使用的属性从</a:t>
            </a:r>
            <a:r>
              <a:rPr lang="en-US" altLang="zh-CN" sz="2200" dirty="0"/>
              <a:t>R</a:t>
            </a:r>
            <a:r>
              <a:rPr lang="zh-CN" altLang="en-US" sz="2200" dirty="0"/>
              <a:t>中分解出来形成一个子关系模式</a:t>
            </a:r>
            <a:endParaRPr lang="en-US" altLang="zh-CN" sz="2200" dirty="0"/>
          </a:p>
          <a:p>
            <a:pPr lvl="2">
              <a:spcBef>
                <a:spcPts val="0"/>
              </a:spcBef>
              <a:buSzPct val="87000"/>
              <a:buFont typeface="Wingdings" panose="05000000000000000000" pitchFamily="2" charset="2"/>
              <a:buChar char="l"/>
            </a:pPr>
            <a:r>
              <a:rPr lang="zh-CN" altLang="en-US" dirty="0"/>
              <a:t>垂直分解的优点</a:t>
            </a:r>
            <a:endParaRPr lang="zh-CN" altLang="en-US" dirty="0"/>
          </a:p>
          <a:p>
            <a:pPr lvl="3">
              <a:spcBef>
                <a:spcPts val="0"/>
              </a:spcBef>
              <a:buSzPct val="87000"/>
              <a:buFont typeface="Wingdings" panose="05000000000000000000" pitchFamily="2" charset="2"/>
              <a:buChar char="Ø"/>
            </a:pPr>
            <a:r>
              <a:rPr lang="zh-CN" altLang="en-US" sz="2200" dirty="0"/>
              <a:t>可以提高某些事务的效率</a:t>
            </a:r>
            <a:endParaRPr lang="en-US" altLang="zh-CN" sz="2200" dirty="0"/>
          </a:p>
          <a:p>
            <a:pPr lvl="2">
              <a:spcBef>
                <a:spcPts val="0"/>
              </a:spcBef>
              <a:buSzPct val="87000"/>
              <a:buFont typeface="Wingdings" panose="05000000000000000000" pitchFamily="2" charset="2"/>
              <a:buChar char="l"/>
            </a:pPr>
            <a:r>
              <a:rPr lang="zh-CN" altLang="en-US" dirty="0"/>
              <a:t>垂直分解的缺点</a:t>
            </a:r>
            <a:endParaRPr lang="zh-CN" altLang="en-US" dirty="0"/>
          </a:p>
          <a:p>
            <a:pPr lvl="3">
              <a:spcBef>
                <a:spcPts val="0"/>
              </a:spcBef>
              <a:buSzPct val="87000"/>
              <a:buFont typeface="Wingdings" panose="05000000000000000000" pitchFamily="2" charset="2"/>
              <a:buChar char="Ø"/>
            </a:pPr>
            <a:r>
              <a:rPr lang="zh-CN" altLang="en-US" sz="2200" dirty="0"/>
              <a:t>可能使另一些事务不得不执行连接操作，降低了效率</a:t>
            </a:r>
            <a:endParaRPr lang="zh-CN" altLang="en-US" sz="22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p:txBody>
          <a:bodyPr/>
          <a:lstStyle/>
          <a:p>
            <a:r>
              <a:rPr lang="zh-CN" altLang="en-US" sz="3600">
                <a:solidFill>
                  <a:schemeClr val="accent6"/>
                </a:solidFill>
              </a:rPr>
              <a:t>数据模型的优化（续）</a:t>
            </a:r>
            <a:endParaRPr lang="zh-CN" altLang="en-US" sz="3600">
              <a:solidFill>
                <a:schemeClr val="accent6"/>
              </a:solidFill>
            </a:endParaRPr>
          </a:p>
        </p:txBody>
      </p:sp>
      <p:sp>
        <p:nvSpPr>
          <p:cNvPr id="28674" name="Rectangle 3"/>
          <p:cNvSpPr>
            <a:spLocks noGrp="1" noChangeArrowheads="1"/>
          </p:cNvSpPr>
          <p:nvPr>
            <p:ph idx="4294967295"/>
          </p:nvPr>
        </p:nvSpPr>
        <p:spPr>
          <a:xfrm>
            <a:off x="457200" y="823913"/>
            <a:ext cx="8507413" cy="3822700"/>
          </a:xfrm>
        </p:spPr>
        <p:txBody>
          <a:bodyPr/>
          <a:lstStyle/>
          <a:p>
            <a:pPr lvl="1">
              <a:lnSpc>
                <a:spcPct val="140000"/>
              </a:lnSpc>
            </a:pPr>
            <a:r>
              <a:rPr lang="zh-CN" altLang="en-US" dirty="0"/>
              <a:t>垂直分解的适用范围</a:t>
            </a:r>
            <a:endParaRPr lang="zh-CN" altLang="en-US" dirty="0"/>
          </a:p>
          <a:p>
            <a:pPr lvl="2">
              <a:lnSpc>
                <a:spcPct val="140000"/>
              </a:lnSpc>
              <a:buSzPct val="87000"/>
              <a:buFont typeface="Wingdings" panose="05000000000000000000" pitchFamily="2" charset="2"/>
              <a:buChar char="l"/>
            </a:pPr>
            <a:r>
              <a:rPr lang="zh-CN" altLang="en-US" dirty="0"/>
              <a:t>取决于分解后</a:t>
            </a:r>
            <a:r>
              <a:rPr lang="en-US" altLang="zh-CN" dirty="0"/>
              <a:t>R</a:t>
            </a:r>
            <a:r>
              <a:rPr lang="zh-CN" altLang="en-US" dirty="0"/>
              <a:t>上的所有事务的总效率是否得到了提高</a:t>
            </a:r>
            <a:endParaRPr lang="zh-CN" altLang="en-US" dirty="0"/>
          </a:p>
          <a:p>
            <a:pPr lvl="1">
              <a:lnSpc>
                <a:spcPct val="140000"/>
              </a:lnSpc>
            </a:pPr>
            <a:r>
              <a:rPr lang="zh-CN" altLang="en-US" dirty="0"/>
              <a:t>进行垂直分解的方法</a:t>
            </a:r>
            <a:endParaRPr lang="zh-CN" altLang="en-US" dirty="0"/>
          </a:p>
          <a:p>
            <a:pPr lvl="2">
              <a:lnSpc>
                <a:spcPct val="140000"/>
              </a:lnSpc>
              <a:buSzPct val="87000"/>
              <a:buFont typeface="Wingdings" panose="05000000000000000000" pitchFamily="2" charset="2"/>
              <a:buChar char="l"/>
            </a:pPr>
            <a:r>
              <a:rPr lang="zh-CN" altLang="en-US" dirty="0"/>
              <a:t>简单情况：直观分解</a:t>
            </a:r>
            <a:endParaRPr lang="zh-CN" altLang="en-US" dirty="0"/>
          </a:p>
          <a:p>
            <a:pPr lvl="2">
              <a:lnSpc>
                <a:spcPct val="140000"/>
              </a:lnSpc>
              <a:buSzPct val="87000"/>
              <a:buFont typeface="Wingdings" panose="05000000000000000000" pitchFamily="2" charset="2"/>
              <a:buChar char="l"/>
            </a:pPr>
            <a:r>
              <a:rPr lang="zh-CN" altLang="en-US" dirty="0"/>
              <a:t>复杂情况：用第</a:t>
            </a:r>
            <a:r>
              <a:rPr lang="en-US" altLang="zh-CN" dirty="0"/>
              <a:t>6</a:t>
            </a:r>
            <a:r>
              <a:rPr lang="zh-CN" altLang="en-US" dirty="0"/>
              <a:t>章中的模式分解算法</a:t>
            </a:r>
            <a:endParaRPr lang="zh-CN" altLang="en-US" dirty="0"/>
          </a:p>
          <a:p>
            <a:pPr lvl="2">
              <a:lnSpc>
                <a:spcPct val="140000"/>
              </a:lnSpc>
              <a:buSzPct val="87000"/>
              <a:buFont typeface="Wingdings" panose="05000000000000000000" pitchFamily="2" charset="2"/>
              <a:buChar char="l"/>
            </a:pPr>
            <a:r>
              <a:rPr lang="zh-CN" altLang="en-US" dirty="0"/>
              <a:t>垂直分解必须不损失关系模式的语义（保持无损连接性和保持函数依赖）</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r>
              <a:rPr lang="en-US" altLang="zh-CN" sz="3600">
                <a:solidFill>
                  <a:schemeClr val="accent6"/>
                </a:solidFill>
              </a:rPr>
              <a:t>7.4  </a:t>
            </a:r>
            <a:r>
              <a:rPr lang="zh-CN" altLang="en-US" sz="3600">
                <a:solidFill>
                  <a:schemeClr val="accent6"/>
                </a:solidFill>
              </a:rPr>
              <a:t>逻辑结构设计</a:t>
            </a:r>
            <a:endParaRPr lang="zh-CN" altLang="en-US" sz="3600">
              <a:solidFill>
                <a:schemeClr val="accent6"/>
              </a:solidFill>
            </a:endParaRPr>
          </a:p>
        </p:txBody>
      </p:sp>
      <p:sp>
        <p:nvSpPr>
          <p:cNvPr id="29698" name="Rectangle 3"/>
          <p:cNvSpPr>
            <a:spLocks noGrp="1" noChangeArrowheads="1"/>
          </p:cNvSpPr>
          <p:nvPr>
            <p:ph type="body" idx="4294967295"/>
          </p:nvPr>
        </p:nvSpPr>
        <p:spPr>
          <a:xfrm>
            <a:off x="755650" y="1004888"/>
            <a:ext cx="7931150" cy="3641725"/>
          </a:xfrm>
        </p:spPr>
        <p:txBody>
          <a:bodyPr/>
          <a:lstStyle/>
          <a:p>
            <a:pPr marL="0" indent="0">
              <a:lnSpc>
                <a:spcPct val="150000"/>
              </a:lnSpc>
              <a:buFont typeface="Wingdings" panose="05000000000000000000" pitchFamily="2" charset="2"/>
              <a:buNone/>
            </a:pPr>
            <a:r>
              <a:rPr lang="en-US" altLang="zh-CN" dirty="0"/>
              <a:t>7.4.1  E-R</a:t>
            </a:r>
            <a:r>
              <a:rPr lang="zh-CN" altLang="en-US" dirty="0"/>
              <a:t>图向关系模型的转换</a:t>
            </a:r>
            <a:endParaRPr lang="zh-CN" altLang="en-US" dirty="0"/>
          </a:p>
          <a:p>
            <a:pPr marL="0" indent="0">
              <a:lnSpc>
                <a:spcPct val="150000"/>
              </a:lnSpc>
              <a:buFont typeface="Wingdings" panose="05000000000000000000" pitchFamily="2" charset="2"/>
              <a:buNone/>
            </a:pPr>
            <a:r>
              <a:rPr lang="en-US" altLang="zh-CN" dirty="0"/>
              <a:t>7.4.2  </a:t>
            </a:r>
            <a:r>
              <a:rPr lang="zh-CN" altLang="en-US" dirty="0"/>
              <a:t>数据模型的优化</a:t>
            </a:r>
            <a:endParaRPr lang="en-US" altLang="zh-CN" dirty="0"/>
          </a:p>
          <a:p>
            <a:pPr marL="0" indent="0">
              <a:lnSpc>
                <a:spcPct val="150000"/>
              </a:lnSpc>
              <a:buFont typeface="Wingdings" panose="05000000000000000000" pitchFamily="2" charset="2"/>
              <a:buNone/>
            </a:pPr>
            <a:r>
              <a:rPr lang="en-US" altLang="zh-CN" dirty="0">
                <a:solidFill>
                  <a:srgbClr val="00B050"/>
                </a:solidFill>
              </a:rPr>
              <a:t>7.4.3  </a:t>
            </a:r>
            <a:r>
              <a:rPr lang="zh-CN" altLang="en-US" dirty="0">
                <a:solidFill>
                  <a:srgbClr val="00B050"/>
                </a:solidFill>
              </a:rPr>
              <a:t>设计用户外模式</a:t>
            </a:r>
            <a:endParaRPr lang="zh-CN" altLang="en-US" dirty="0">
              <a:solidFill>
                <a:srgbClr val="00B05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p:txBody>
          <a:bodyPr/>
          <a:lstStyle/>
          <a:p>
            <a:r>
              <a:rPr lang="en-US" altLang="zh-CN" sz="3600" dirty="0">
                <a:solidFill>
                  <a:schemeClr val="accent6"/>
                </a:solidFill>
              </a:rPr>
              <a:t>7.4.3  </a:t>
            </a:r>
            <a:r>
              <a:rPr lang="zh-CN" altLang="en-US" sz="3600" dirty="0">
                <a:solidFill>
                  <a:schemeClr val="accent6"/>
                </a:solidFill>
              </a:rPr>
              <a:t>设计用户外模式</a:t>
            </a:r>
            <a:endParaRPr lang="zh-CN" altLang="en-US" sz="3600" dirty="0">
              <a:solidFill>
                <a:schemeClr val="accent6"/>
              </a:solidFill>
            </a:endParaRPr>
          </a:p>
        </p:txBody>
      </p:sp>
      <p:sp>
        <p:nvSpPr>
          <p:cNvPr id="30722" name="Rectangle 3"/>
          <p:cNvSpPr>
            <a:spLocks noGrp="1" noChangeArrowheads="1"/>
          </p:cNvSpPr>
          <p:nvPr>
            <p:ph idx="4294967295"/>
          </p:nvPr>
        </p:nvSpPr>
        <p:spPr/>
        <p:txBody>
          <a:bodyPr/>
          <a:lstStyle/>
          <a:p>
            <a:pPr>
              <a:lnSpc>
                <a:spcPct val="120000"/>
              </a:lnSpc>
            </a:pPr>
            <a:r>
              <a:rPr lang="zh-CN" altLang="zh-CN" dirty="0"/>
              <a:t>定义用户外模式时应注重三个方面：</a:t>
            </a:r>
            <a:endParaRPr lang="en-US" altLang="zh-CN" dirty="0"/>
          </a:p>
          <a:p>
            <a:pPr marL="400050" lvl="1" indent="0">
              <a:lnSpc>
                <a:spcPct val="120000"/>
              </a:lnSpc>
              <a:buFont typeface="Wingdings" panose="05000000000000000000" pitchFamily="2" charset="2"/>
              <a:buNone/>
            </a:pPr>
            <a:r>
              <a:rPr lang="en-US" altLang="zh-CN" dirty="0"/>
              <a:t>1.</a:t>
            </a:r>
            <a:r>
              <a:rPr lang="zh-CN" altLang="en-US" dirty="0"/>
              <a:t>使用更符合用户习惯的别名</a:t>
            </a:r>
            <a:endParaRPr lang="zh-CN" altLang="en-US" dirty="0"/>
          </a:p>
          <a:p>
            <a:pPr lvl="2">
              <a:lnSpc>
                <a:spcPct val="120000"/>
              </a:lnSpc>
              <a:buSzPct val="87000"/>
              <a:buFont typeface="Wingdings" panose="05000000000000000000" pitchFamily="2" charset="2"/>
              <a:buChar char="n"/>
            </a:pPr>
            <a:r>
              <a:rPr lang="zh-CN" altLang="en-US" dirty="0"/>
              <a:t>合并各分</a:t>
            </a:r>
            <a:r>
              <a:rPr lang="en-US" altLang="zh-CN" dirty="0"/>
              <a:t>E-R</a:t>
            </a:r>
            <a:r>
              <a:rPr lang="zh-CN" altLang="en-US" dirty="0"/>
              <a:t>图曾做了消除命名冲突的工作，以使数据库系统中同一关系和属性具有唯一的名字。这在设计数据库整体结构时是非常必要</a:t>
            </a:r>
            <a:r>
              <a:rPr lang="zh-CN" altLang="en-US" dirty="0" smtClean="0"/>
              <a:t>的</a:t>
            </a:r>
            <a:endParaRPr lang="zh-CN" altLang="en-US" dirty="0"/>
          </a:p>
          <a:p>
            <a:pPr lvl="2">
              <a:lnSpc>
                <a:spcPct val="120000"/>
              </a:lnSpc>
              <a:buSzPct val="87000"/>
              <a:buFont typeface="Wingdings" panose="05000000000000000000" pitchFamily="2" charset="2"/>
              <a:buChar char="n"/>
            </a:pPr>
            <a:r>
              <a:rPr lang="zh-CN" altLang="zh-CN" dirty="0"/>
              <a:t>用视图机制可以在设计用户视图时</a:t>
            </a:r>
            <a:r>
              <a:rPr lang="zh-CN" altLang="en-US" dirty="0"/>
              <a:t>可以</a:t>
            </a:r>
            <a:r>
              <a:rPr lang="zh-CN" altLang="zh-CN" dirty="0"/>
              <a:t>重新定义某些属性名，使其与用户习惯一致，以方便</a:t>
            </a:r>
            <a:r>
              <a:rPr lang="zh-CN" altLang="zh-CN" dirty="0" smtClean="0"/>
              <a:t>使用</a:t>
            </a:r>
            <a:endParaRPr lang="zh-CN" altLang="en-US" dirty="0"/>
          </a:p>
          <a:p>
            <a:pPr>
              <a:lnSpc>
                <a:spcPct val="120000"/>
              </a:lnSpc>
            </a:pPr>
            <a:endParaRPr lang="zh-CN" altLang="zh-CN" dirty="0"/>
          </a:p>
          <a:p>
            <a:pPr>
              <a:buFont typeface="Wingdings" panose="05000000000000000000" pitchFamily="2" charset="2"/>
              <a:buNone/>
            </a:pPr>
            <a:endParaRPr lang="zh-CN" altLang="zh-CN"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p:txBody>
          <a:bodyPr/>
          <a:lstStyle/>
          <a:p>
            <a:r>
              <a:rPr lang="zh-CN" altLang="en-US" sz="3600" dirty="0">
                <a:solidFill>
                  <a:schemeClr val="accent6"/>
                </a:solidFill>
              </a:rPr>
              <a:t>设计用户外模式（续）</a:t>
            </a:r>
            <a:endParaRPr lang="zh-CN" altLang="en-US" sz="3600" dirty="0">
              <a:solidFill>
                <a:schemeClr val="accent6"/>
              </a:solidFill>
            </a:endParaRPr>
          </a:p>
        </p:txBody>
      </p:sp>
      <p:sp>
        <p:nvSpPr>
          <p:cNvPr id="31747" name="Rectangle 3"/>
          <p:cNvSpPr>
            <a:spLocks noGrp="1" noChangeArrowheads="1"/>
          </p:cNvSpPr>
          <p:nvPr>
            <p:ph idx="4294967295"/>
          </p:nvPr>
        </p:nvSpPr>
        <p:spPr>
          <a:xfrm>
            <a:off x="457200" y="823913"/>
            <a:ext cx="8229600" cy="3822700"/>
          </a:xfrm>
        </p:spPr>
        <p:txBody>
          <a:bodyPr>
            <a:normAutofit/>
          </a:bodyPr>
          <a:lstStyle/>
          <a:p>
            <a:pPr marL="400050" lvl="1" indent="0">
              <a:lnSpc>
                <a:spcPct val="90000"/>
              </a:lnSpc>
              <a:buFont typeface="Wingdings" panose="05000000000000000000" pitchFamily="2" charset="2"/>
              <a:buNone/>
              <a:defRPr/>
            </a:pPr>
            <a:r>
              <a:rPr lang="en-US" altLang="zh-CN" dirty="0"/>
              <a:t>2.</a:t>
            </a:r>
            <a:r>
              <a:rPr lang="zh-CN" altLang="en-US" dirty="0"/>
              <a:t>针对不同级别的用户定义不同的视图，以保证系统的</a:t>
            </a:r>
            <a:r>
              <a:rPr lang="zh-CN" altLang="en-US" dirty="0" smtClean="0"/>
              <a:t>安全性</a:t>
            </a:r>
            <a:endParaRPr lang="en-US" altLang="zh-CN" dirty="0"/>
          </a:p>
          <a:p>
            <a:pPr lvl="1">
              <a:lnSpc>
                <a:spcPct val="110000"/>
              </a:lnSpc>
              <a:buSzPct val="87000"/>
              <a:defRPr/>
            </a:pPr>
            <a:r>
              <a:rPr lang="zh-CN" altLang="en-US" sz="2200" dirty="0"/>
              <a:t>例如针对“教师教学管理”子系统中的教师、学生、教学班三者之间的教学评价关系，建立两个视图：</a:t>
            </a:r>
            <a:endParaRPr lang="zh-CN" altLang="en-US" sz="2200" dirty="0"/>
          </a:p>
          <a:p>
            <a:pPr lvl="2">
              <a:lnSpc>
                <a:spcPct val="110000"/>
              </a:lnSpc>
              <a:buSzPct val="87000"/>
              <a:buFont typeface="Wingdings" panose="05000000000000000000" pitchFamily="2" charset="2"/>
              <a:buChar char="l"/>
              <a:defRPr/>
            </a:pPr>
            <a:r>
              <a:rPr lang="zh-CN" altLang="en-US" dirty="0"/>
              <a:t>教师</a:t>
            </a:r>
            <a:r>
              <a:rPr lang="en-US" altLang="zh-CN" dirty="0"/>
              <a:t>-</a:t>
            </a:r>
            <a:r>
              <a:rPr lang="zh-CN" altLang="en-US" dirty="0"/>
              <a:t>教学班评价视图</a:t>
            </a:r>
            <a:br>
              <a:rPr lang="en-US" altLang="zh-CN" dirty="0"/>
            </a:br>
            <a:r>
              <a:rPr lang="zh-CN" altLang="zh-CN" dirty="0"/>
              <a:t>教师</a:t>
            </a:r>
            <a:r>
              <a:rPr lang="en-US" altLang="zh-CN" dirty="0"/>
              <a:t>-</a:t>
            </a:r>
            <a:r>
              <a:rPr lang="zh-CN" altLang="zh-CN" dirty="0"/>
              <a:t>教学班评价视图</a:t>
            </a:r>
            <a:r>
              <a:rPr lang="en-US" altLang="zh-CN" dirty="0"/>
              <a:t>(</a:t>
            </a:r>
            <a:r>
              <a:rPr lang="zh-CN" altLang="zh-CN" dirty="0"/>
              <a:t>职工号、教师</a:t>
            </a:r>
            <a:r>
              <a:rPr lang="en-US" altLang="zh-CN" dirty="0"/>
              <a:t>.</a:t>
            </a:r>
            <a:r>
              <a:rPr lang="zh-CN" altLang="zh-CN" dirty="0"/>
              <a:t>姓名、教学班号、课程号、课程名、评价内容、评价类型、教师反馈</a:t>
            </a:r>
            <a:r>
              <a:rPr lang="en-US" altLang="zh-CN" dirty="0"/>
              <a:t>)</a:t>
            </a:r>
            <a:r>
              <a:rPr lang="zh-CN" altLang="zh-CN" dirty="0"/>
              <a:t> </a:t>
            </a:r>
            <a:endParaRPr lang="en-US" altLang="zh-CN" dirty="0"/>
          </a:p>
          <a:p>
            <a:pPr marL="0" indent="0">
              <a:lnSpc>
                <a:spcPct val="90000"/>
              </a:lnSpc>
              <a:defRPr/>
            </a:pPr>
            <a:endParaRPr lang="zh-CN" altLang="en-US" sz="2600" dirty="0"/>
          </a:p>
          <a:p>
            <a:pPr marL="0" indent="0">
              <a:lnSpc>
                <a:spcPct val="90000"/>
              </a:lnSpc>
              <a:defRPr/>
            </a:pPr>
            <a:endParaRPr lang="en-US" altLang="zh-CN" sz="26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idx="4294967295"/>
          </p:nvPr>
        </p:nvSpPr>
        <p:spPr/>
        <p:txBody>
          <a:bodyPr/>
          <a:lstStyle/>
          <a:p>
            <a:r>
              <a:rPr lang="en-US" altLang="zh-CN" sz="3600">
                <a:solidFill>
                  <a:schemeClr val="accent6"/>
                </a:solidFill>
              </a:rPr>
              <a:t>7.4  </a:t>
            </a:r>
            <a:r>
              <a:rPr lang="zh-CN" altLang="en-US" sz="3600">
                <a:solidFill>
                  <a:schemeClr val="accent6"/>
                </a:solidFill>
              </a:rPr>
              <a:t>逻辑结构设计</a:t>
            </a:r>
            <a:endParaRPr lang="zh-CN" altLang="en-US" sz="3600">
              <a:solidFill>
                <a:schemeClr val="accent6"/>
              </a:solidFill>
            </a:endParaRPr>
          </a:p>
        </p:txBody>
      </p:sp>
      <p:sp>
        <p:nvSpPr>
          <p:cNvPr id="5122" name="Rectangle 3"/>
          <p:cNvSpPr>
            <a:spLocks noGrp="1" noChangeArrowheads="1"/>
          </p:cNvSpPr>
          <p:nvPr>
            <p:ph type="body" idx="4294967295"/>
          </p:nvPr>
        </p:nvSpPr>
        <p:spPr/>
        <p:txBody>
          <a:bodyPr/>
          <a:lstStyle/>
          <a:p>
            <a:pPr>
              <a:lnSpc>
                <a:spcPct val="150000"/>
              </a:lnSpc>
            </a:pPr>
            <a:r>
              <a:rPr lang="zh-CN" altLang="en-US"/>
              <a:t>逻辑结构设计的任务</a:t>
            </a:r>
            <a:endParaRPr lang="zh-CN" altLang="en-US"/>
          </a:p>
          <a:p>
            <a:pPr lvl="1">
              <a:lnSpc>
                <a:spcPct val="150000"/>
              </a:lnSpc>
            </a:pPr>
            <a:r>
              <a:rPr lang="zh-CN" altLang="en-US"/>
              <a:t>把概念结构设计阶段设计好的基本</a:t>
            </a:r>
            <a:r>
              <a:rPr lang="en-US" altLang="zh-CN"/>
              <a:t>E-R</a:t>
            </a:r>
            <a:r>
              <a:rPr lang="zh-CN" altLang="en-US"/>
              <a:t>图转换为与选用数据库管理系统产品所支持的数据模型相符合的逻辑结构</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p:txBody>
          <a:bodyPr/>
          <a:lstStyle/>
          <a:p>
            <a:r>
              <a:rPr lang="zh-CN" altLang="en-US" sz="3600" dirty="0">
                <a:solidFill>
                  <a:schemeClr val="accent6"/>
                </a:solidFill>
              </a:rPr>
              <a:t>设计用户外模式（续）</a:t>
            </a:r>
            <a:endParaRPr lang="zh-CN" altLang="en-US" sz="3600" dirty="0">
              <a:solidFill>
                <a:schemeClr val="accent6"/>
              </a:solidFill>
            </a:endParaRPr>
          </a:p>
        </p:txBody>
      </p:sp>
      <p:sp>
        <p:nvSpPr>
          <p:cNvPr id="31747" name="Rectangle 3"/>
          <p:cNvSpPr>
            <a:spLocks noGrp="1" noChangeArrowheads="1"/>
          </p:cNvSpPr>
          <p:nvPr>
            <p:ph idx="4294967295"/>
          </p:nvPr>
        </p:nvSpPr>
        <p:spPr>
          <a:xfrm>
            <a:off x="457200" y="823913"/>
            <a:ext cx="8229600" cy="3822700"/>
          </a:xfrm>
        </p:spPr>
        <p:txBody>
          <a:bodyPr>
            <a:normAutofit/>
          </a:bodyPr>
          <a:lstStyle/>
          <a:p>
            <a:pPr lvl="2">
              <a:lnSpc>
                <a:spcPct val="110000"/>
              </a:lnSpc>
              <a:buSzPct val="87000"/>
              <a:buFont typeface="Wingdings" panose="05000000000000000000" pitchFamily="2" charset="2"/>
              <a:buChar char="l"/>
              <a:defRPr/>
            </a:pPr>
            <a:r>
              <a:rPr lang="zh-CN" altLang="en-US" dirty="0"/>
              <a:t>学生</a:t>
            </a:r>
            <a:r>
              <a:rPr lang="en-US" altLang="zh-CN" dirty="0"/>
              <a:t>-</a:t>
            </a:r>
            <a:r>
              <a:rPr lang="zh-CN" altLang="en-US" dirty="0"/>
              <a:t>教学班</a:t>
            </a:r>
            <a:r>
              <a:rPr lang="en-US" altLang="zh-CN" dirty="0"/>
              <a:t>-</a:t>
            </a:r>
            <a:r>
              <a:rPr lang="zh-CN" altLang="en-US" dirty="0"/>
              <a:t>评价视图</a:t>
            </a:r>
            <a:br>
              <a:rPr lang="en-US" altLang="zh-CN" dirty="0"/>
            </a:br>
            <a:r>
              <a:rPr lang="zh-CN" altLang="en-US" dirty="0"/>
              <a:t>学生</a:t>
            </a:r>
            <a:r>
              <a:rPr lang="en-US" altLang="zh-CN" dirty="0"/>
              <a:t>-</a:t>
            </a:r>
            <a:r>
              <a:rPr lang="zh-CN" altLang="en-US" dirty="0"/>
              <a:t>教学班</a:t>
            </a:r>
            <a:r>
              <a:rPr lang="en-US" altLang="zh-CN" dirty="0"/>
              <a:t>-</a:t>
            </a:r>
            <a:r>
              <a:rPr lang="zh-CN" altLang="en-US" dirty="0"/>
              <a:t>评价视图（学号、学生</a:t>
            </a:r>
            <a:r>
              <a:rPr lang="en-US" altLang="zh-CN" dirty="0"/>
              <a:t>.</a:t>
            </a:r>
            <a:r>
              <a:rPr lang="zh-CN" altLang="en-US" dirty="0"/>
              <a:t>姓名、教师</a:t>
            </a:r>
            <a:r>
              <a:rPr lang="en-US" altLang="zh-CN" dirty="0"/>
              <a:t>.</a:t>
            </a:r>
            <a:r>
              <a:rPr lang="zh-CN" altLang="en-US" dirty="0"/>
              <a:t>姓名、教学班号、课程号、课程名、评价内容、评价类型、教师反馈）</a:t>
            </a:r>
            <a:endParaRPr lang="en-US" altLang="zh-CN" dirty="0"/>
          </a:p>
          <a:p>
            <a:pPr lvl="2">
              <a:lnSpc>
                <a:spcPct val="110000"/>
              </a:lnSpc>
              <a:buSzPct val="87000"/>
              <a:buFont typeface="Wingdings" panose="05000000000000000000" pitchFamily="2" charset="2"/>
              <a:buChar char="Ø"/>
              <a:defRPr/>
            </a:pPr>
            <a:r>
              <a:rPr lang="zh-CN" altLang="en-US" dirty="0"/>
              <a:t>教师</a:t>
            </a:r>
            <a:r>
              <a:rPr lang="en-US" altLang="zh-CN" dirty="0"/>
              <a:t>-</a:t>
            </a:r>
            <a:r>
              <a:rPr lang="zh-CN" altLang="en-US" dirty="0"/>
              <a:t>教学班评价视图包含教师对应教学班的所有课程评价信息，隐藏了提供教学评价意见的学生信息，从而保证了学生信息的安全性；</a:t>
            </a:r>
            <a:endParaRPr lang="en-US" altLang="zh-CN" dirty="0"/>
          </a:p>
          <a:p>
            <a:pPr lvl="2">
              <a:lnSpc>
                <a:spcPct val="110000"/>
              </a:lnSpc>
              <a:buSzPct val="87000"/>
              <a:buFont typeface="Wingdings" panose="05000000000000000000" pitchFamily="2" charset="2"/>
              <a:buChar char="Ø"/>
              <a:defRPr/>
            </a:pPr>
            <a:r>
              <a:rPr lang="zh-CN" altLang="en-US" dirty="0"/>
              <a:t>学生</a:t>
            </a:r>
            <a:r>
              <a:rPr lang="en-US" altLang="zh-CN" dirty="0"/>
              <a:t>-</a:t>
            </a:r>
            <a:r>
              <a:rPr lang="zh-CN" altLang="en-US" dirty="0"/>
              <a:t>教学班</a:t>
            </a:r>
            <a:r>
              <a:rPr lang="en-US" altLang="zh-CN" dirty="0"/>
              <a:t>-</a:t>
            </a:r>
            <a:r>
              <a:rPr lang="zh-CN" altLang="en-US" dirty="0"/>
              <a:t>评价视图可以看到学生评价信息，也能看到教师反馈。</a:t>
            </a:r>
            <a:endParaRPr lang="zh-CN" altLang="en-US" dirty="0"/>
          </a:p>
          <a:p>
            <a:pPr lvl="2">
              <a:lnSpc>
                <a:spcPct val="110000"/>
              </a:lnSpc>
              <a:buSzPct val="87000"/>
              <a:buFont typeface="Wingdings" panose="05000000000000000000" pitchFamily="2" charset="2"/>
              <a:buChar char="Ø"/>
              <a:defRPr/>
            </a:pPr>
            <a:endParaRPr lang="zh-CN" altLang="en-US" dirty="0"/>
          </a:p>
          <a:p>
            <a:pPr marL="0" indent="0">
              <a:lnSpc>
                <a:spcPct val="90000"/>
              </a:lnSpc>
              <a:defRPr/>
            </a:pPr>
            <a:endParaRPr lang="zh-CN" altLang="en-US" sz="2600" dirty="0"/>
          </a:p>
          <a:p>
            <a:pPr marL="0" indent="0">
              <a:lnSpc>
                <a:spcPct val="90000"/>
              </a:lnSpc>
              <a:defRPr/>
            </a:pPr>
            <a:endParaRPr lang="en-US" altLang="zh-CN" sz="26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zh-CN" altLang="en-US" sz="3600" dirty="0">
                <a:solidFill>
                  <a:schemeClr val="accent6"/>
                </a:solidFill>
              </a:rPr>
              <a:t>设计用户外模式（续）</a:t>
            </a:r>
            <a:endParaRPr lang="zh-CN" altLang="en-US" sz="3600" dirty="0">
              <a:solidFill>
                <a:schemeClr val="accent6"/>
              </a:solidFill>
            </a:endParaRPr>
          </a:p>
        </p:txBody>
      </p:sp>
      <p:sp>
        <p:nvSpPr>
          <p:cNvPr id="33794" name="Rectangle 3"/>
          <p:cNvSpPr>
            <a:spLocks noGrp="1" noChangeArrowheads="1"/>
          </p:cNvSpPr>
          <p:nvPr>
            <p:ph idx="4294967295"/>
          </p:nvPr>
        </p:nvSpPr>
        <p:spPr>
          <a:xfrm>
            <a:off x="457200" y="823913"/>
            <a:ext cx="8229600" cy="3822700"/>
          </a:xfrm>
        </p:spPr>
        <p:txBody>
          <a:bodyPr/>
          <a:lstStyle/>
          <a:p>
            <a:pPr marL="400050" lvl="1" indent="0">
              <a:lnSpc>
                <a:spcPct val="150000"/>
              </a:lnSpc>
              <a:buFont typeface="Wingdings" panose="05000000000000000000" pitchFamily="2" charset="2"/>
              <a:buNone/>
            </a:pPr>
            <a:r>
              <a:rPr lang="en-US" altLang="zh-CN" dirty="0"/>
              <a:t>3.</a:t>
            </a:r>
            <a:r>
              <a:rPr lang="zh-CN" altLang="en-US" dirty="0"/>
              <a:t>简化用户对系统的使用</a:t>
            </a:r>
            <a:endParaRPr lang="zh-CN" altLang="en-US" dirty="0"/>
          </a:p>
          <a:p>
            <a:pPr lvl="2">
              <a:lnSpc>
                <a:spcPct val="150000"/>
              </a:lnSpc>
              <a:buSzPct val="87000"/>
              <a:buFont typeface="Wingdings" panose="05000000000000000000" pitchFamily="2" charset="2"/>
              <a:buChar char="l"/>
            </a:pPr>
            <a:r>
              <a:rPr lang="zh-CN" altLang="en-US" dirty="0"/>
              <a:t>如果某些局部应用中经常要使用某些很复杂的查询，为了方便用户，可以将这些复杂查询定义为视图。</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34818" name="Rectangle 3"/>
          <p:cNvSpPr>
            <a:spLocks noGrp="1" noChangeArrowheads="1"/>
          </p:cNvSpPr>
          <p:nvPr>
            <p:ph idx="4294967295"/>
          </p:nvPr>
        </p:nvSpPr>
        <p:spPr>
          <a:xfrm>
            <a:off x="755650" y="823913"/>
            <a:ext cx="7931150" cy="3641725"/>
          </a:xfrm>
        </p:spPr>
        <p:txBody>
          <a:bodyPr/>
          <a:lstStyle/>
          <a:p>
            <a:pPr marL="0" indent="0">
              <a:lnSpc>
                <a:spcPct val="120000"/>
              </a:lnSpc>
              <a:spcBef>
                <a:spcPts val="0"/>
              </a:spcBef>
              <a:buFont typeface="Wingdings" panose="05000000000000000000" pitchFamily="2" charset="2"/>
              <a:buNone/>
            </a:pPr>
            <a:r>
              <a:rPr lang="en-US" altLang="zh-CN" dirty="0"/>
              <a:t>7.1  </a:t>
            </a:r>
            <a:r>
              <a:rPr lang="zh-CN" altLang="en-US" dirty="0"/>
              <a:t>数据库设计概述</a:t>
            </a:r>
            <a:endParaRPr lang="zh-CN" altLang="en-US" dirty="0"/>
          </a:p>
          <a:p>
            <a:pPr marL="0" indent="0">
              <a:lnSpc>
                <a:spcPct val="120000"/>
              </a:lnSpc>
              <a:spcBef>
                <a:spcPts val="0"/>
              </a:spcBef>
              <a:buFont typeface="Wingdings" panose="05000000000000000000" pitchFamily="2" charset="2"/>
              <a:buNone/>
            </a:pPr>
            <a:r>
              <a:rPr lang="en-US" altLang="zh-CN" dirty="0"/>
              <a:t>7.2  </a:t>
            </a:r>
            <a:r>
              <a:rPr lang="zh-CN" altLang="en-US" dirty="0"/>
              <a:t>需求分析</a:t>
            </a:r>
            <a:endParaRPr lang="zh-CN" altLang="en-US" dirty="0"/>
          </a:p>
          <a:p>
            <a:pPr marL="0" indent="0">
              <a:lnSpc>
                <a:spcPct val="120000"/>
              </a:lnSpc>
              <a:spcBef>
                <a:spcPts val="0"/>
              </a:spcBef>
              <a:buFont typeface="Wingdings" panose="05000000000000000000" pitchFamily="2" charset="2"/>
              <a:buNone/>
            </a:pPr>
            <a:r>
              <a:rPr lang="en-US" altLang="zh-CN" dirty="0"/>
              <a:t>7.3  </a:t>
            </a:r>
            <a:r>
              <a:rPr lang="zh-CN" altLang="en-US" dirty="0"/>
              <a:t>概念结构设计</a:t>
            </a:r>
            <a:endParaRPr lang="zh-CN" altLang="en-US" dirty="0"/>
          </a:p>
          <a:p>
            <a:pPr marL="0" indent="0">
              <a:lnSpc>
                <a:spcPct val="120000"/>
              </a:lnSpc>
              <a:spcBef>
                <a:spcPts val="0"/>
              </a:spcBef>
              <a:buFont typeface="Wingdings" panose="05000000000000000000" pitchFamily="2" charset="2"/>
              <a:buNone/>
            </a:pPr>
            <a:r>
              <a:rPr lang="en-US" altLang="zh-CN" dirty="0"/>
              <a:t>7.4  </a:t>
            </a:r>
            <a:r>
              <a:rPr lang="zh-CN" altLang="en-US" dirty="0"/>
              <a:t>逻辑结构设计</a:t>
            </a:r>
            <a:endParaRPr lang="zh-CN" altLang="en-US" dirty="0"/>
          </a:p>
          <a:p>
            <a:pPr marL="0" indent="0">
              <a:lnSpc>
                <a:spcPct val="120000"/>
              </a:lnSpc>
              <a:spcBef>
                <a:spcPts val="0"/>
              </a:spcBef>
              <a:buFont typeface="Wingdings" panose="05000000000000000000" pitchFamily="2" charset="2"/>
              <a:buNone/>
            </a:pPr>
            <a:r>
              <a:rPr lang="en-US" altLang="zh-CN" dirty="0">
                <a:solidFill>
                  <a:srgbClr val="0066FF"/>
                </a:solidFill>
              </a:rPr>
              <a:t>7.5  </a:t>
            </a:r>
            <a:r>
              <a:rPr lang="zh-CN" altLang="en-US" dirty="0">
                <a:solidFill>
                  <a:srgbClr val="0066FF"/>
                </a:solidFill>
              </a:rPr>
              <a:t>物理结构设计</a:t>
            </a:r>
            <a:endParaRPr lang="zh-CN" altLang="en-US" dirty="0">
              <a:solidFill>
                <a:srgbClr val="0066FF"/>
              </a:solidFill>
            </a:endParaRPr>
          </a:p>
          <a:p>
            <a:pPr marL="0" indent="0">
              <a:lnSpc>
                <a:spcPct val="120000"/>
              </a:lnSpc>
              <a:spcBef>
                <a:spcPts val="0"/>
              </a:spcBef>
              <a:buFont typeface="Wingdings" panose="05000000000000000000" pitchFamily="2" charset="2"/>
              <a:buNone/>
            </a:pPr>
            <a:r>
              <a:rPr lang="en-US" altLang="zh-CN" dirty="0"/>
              <a:t>7.6  </a:t>
            </a:r>
            <a:r>
              <a:rPr lang="zh-CN" altLang="en-US" dirty="0"/>
              <a:t>数据库的实施和维护</a:t>
            </a:r>
            <a:endParaRPr lang="zh-CN" altLang="en-US" dirty="0"/>
          </a:p>
          <a:p>
            <a:pPr marL="0" indent="0">
              <a:lnSpc>
                <a:spcPct val="120000"/>
              </a:lnSpc>
              <a:spcBef>
                <a:spcPts val="0"/>
              </a:spcBef>
              <a:buFont typeface="Wingdings" panose="05000000000000000000" pitchFamily="2" charset="2"/>
              <a:buNone/>
            </a:pPr>
            <a:r>
              <a:rPr lang="zh-CN" altLang="en-US" dirty="0"/>
              <a:t>本章小结</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lstStyle/>
          <a:p>
            <a:r>
              <a:rPr lang="en-US" altLang="zh-CN" sz="3600">
                <a:solidFill>
                  <a:schemeClr val="accent6"/>
                </a:solidFill>
              </a:rPr>
              <a:t>7.5  </a:t>
            </a:r>
            <a:r>
              <a:rPr lang="zh-CN" altLang="en-US" sz="3600">
                <a:solidFill>
                  <a:schemeClr val="accent6"/>
                </a:solidFill>
              </a:rPr>
              <a:t>数据库的物理设计</a:t>
            </a:r>
            <a:endParaRPr lang="zh-CN" altLang="en-US" sz="3600">
              <a:solidFill>
                <a:schemeClr val="accent6"/>
              </a:solidFill>
            </a:endParaRPr>
          </a:p>
        </p:txBody>
      </p:sp>
      <p:sp>
        <p:nvSpPr>
          <p:cNvPr id="35842" name="Rectangle 3"/>
          <p:cNvSpPr>
            <a:spLocks noGrp="1" noChangeArrowheads="1"/>
          </p:cNvSpPr>
          <p:nvPr>
            <p:ph idx="4294967295"/>
          </p:nvPr>
        </p:nvSpPr>
        <p:spPr>
          <a:xfrm>
            <a:off x="457200" y="896938"/>
            <a:ext cx="8229600" cy="3749675"/>
          </a:xfrm>
        </p:spPr>
        <p:txBody>
          <a:bodyPr/>
          <a:lstStyle/>
          <a:p>
            <a:pPr>
              <a:lnSpc>
                <a:spcPct val="150000"/>
              </a:lnSpc>
            </a:pPr>
            <a:r>
              <a:rPr lang="zh-CN" altLang="en-US" dirty="0"/>
              <a:t>什么是数据库的物理设计</a:t>
            </a:r>
            <a:endParaRPr lang="zh-CN" altLang="en-US" dirty="0"/>
          </a:p>
          <a:p>
            <a:pPr lvl="1">
              <a:lnSpc>
                <a:spcPct val="150000"/>
              </a:lnSpc>
            </a:pPr>
            <a:r>
              <a:rPr lang="zh-CN" altLang="en-US" dirty="0"/>
              <a:t>数据库在物理设备上的存储结构与存取方法称为数据库的物理结构，它依赖于选定的</a:t>
            </a:r>
            <a:r>
              <a:rPr lang="zh-CN" altLang="en-US" dirty="0" smtClean="0"/>
              <a:t>数据库管理系统</a:t>
            </a:r>
            <a:endParaRPr lang="zh-CN" altLang="en-US" dirty="0"/>
          </a:p>
          <a:p>
            <a:pPr lvl="1">
              <a:lnSpc>
                <a:spcPct val="150000"/>
              </a:lnSpc>
            </a:pPr>
            <a:r>
              <a:rPr lang="zh-CN" altLang="en-US" dirty="0"/>
              <a:t>为一个给定的逻辑数据模型选取一个最适合应用要求的物理结构的过程，就是数据库的物理</a:t>
            </a:r>
            <a:r>
              <a:rPr lang="zh-CN" altLang="en-US" dirty="0" smtClean="0"/>
              <a:t>设计</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395605" y="-28575"/>
            <a:ext cx="8229600" cy="852488"/>
          </a:xfrm>
        </p:spPr>
        <p:txBody>
          <a:bodyPr/>
          <a:lstStyle/>
          <a:p>
            <a:r>
              <a:rPr lang="zh-CN" altLang="en-US" sz="3600">
                <a:solidFill>
                  <a:schemeClr val="accent6"/>
                </a:solidFill>
              </a:rPr>
              <a:t>数据库的物理设计（续）</a:t>
            </a:r>
            <a:endParaRPr lang="zh-CN" altLang="en-US" sz="3600">
              <a:solidFill>
                <a:schemeClr val="accent6"/>
              </a:solidFill>
            </a:endParaRPr>
          </a:p>
        </p:txBody>
      </p:sp>
      <p:sp>
        <p:nvSpPr>
          <p:cNvPr id="36866" name="Rectangle 3"/>
          <p:cNvSpPr>
            <a:spLocks noGrp="1" noChangeArrowheads="1"/>
          </p:cNvSpPr>
          <p:nvPr>
            <p:ph idx="4294967295"/>
          </p:nvPr>
        </p:nvSpPr>
        <p:spPr>
          <a:xfrm>
            <a:off x="457200" y="823914"/>
            <a:ext cx="8229600" cy="3822700"/>
          </a:xfrm>
        </p:spPr>
        <p:txBody>
          <a:bodyPr/>
          <a:lstStyle/>
          <a:p>
            <a:pPr>
              <a:lnSpc>
                <a:spcPct val="110000"/>
              </a:lnSpc>
            </a:pPr>
            <a:r>
              <a:rPr lang="zh-CN" altLang="en-US" sz="2600" dirty="0"/>
              <a:t>数据库物理设计的步骤</a:t>
            </a:r>
            <a:endParaRPr lang="zh-CN" altLang="en-US" sz="2600" dirty="0"/>
          </a:p>
          <a:p>
            <a:pPr marL="457200" lvl="1" indent="0">
              <a:lnSpc>
                <a:spcPct val="110000"/>
              </a:lnSpc>
            </a:pPr>
            <a:r>
              <a:rPr lang="zh-CN" altLang="en-US" sz="2200" dirty="0"/>
              <a:t> 确定数据库的物理结构</a:t>
            </a:r>
            <a:endParaRPr lang="en-US" altLang="zh-CN" sz="2200" dirty="0"/>
          </a:p>
          <a:p>
            <a:pPr lvl="2">
              <a:lnSpc>
                <a:spcPct val="110000"/>
              </a:lnSpc>
              <a:buSzPct val="87000"/>
              <a:buFont typeface="Wingdings" panose="05000000000000000000" pitchFamily="2" charset="2"/>
              <a:buChar char="l"/>
            </a:pPr>
            <a:r>
              <a:rPr lang="zh-CN" altLang="en-US" sz="2000" dirty="0"/>
              <a:t>在关系数据库中主要指存取方法和存储结构</a:t>
            </a:r>
            <a:endParaRPr lang="zh-CN" altLang="en-US" sz="2000" dirty="0"/>
          </a:p>
          <a:p>
            <a:pPr marL="457200" lvl="1" indent="0">
              <a:lnSpc>
                <a:spcPct val="110000"/>
              </a:lnSpc>
            </a:pPr>
            <a:r>
              <a:rPr lang="zh-CN" altLang="en-US" sz="2200" dirty="0"/>
              <a:t> 对物理结构进行评价</a:t>
            </a:r>
            <a:endParaRPr lang="en-US" altLang="zh-CN" sz="2200" dirty="0"/>
          </a:p>
          <a:p>
            <a:pPr lvl="2">
              <a:lnSpc>
                <a:spcPct val="110000"/>
              </a:lnSpc>
              <a:buSzPct val="87000"/>
              <a:buFont typeface="Wingdings" panose="05000000000000000000" pitchFamily="2" charset="2"/>
              <a:buChar char="l"/>
            </a:pPr>
            <a:r>
              <a:rPr lang="zh-CN" altLang="en-US" sz="2000" dirty="0"/>
              <a:t>评价的重点是时间和空间效率</a:t>
            </a:r>
            <a:endParaRPr lang="zh-CN" altLang="en-US" sz="2000" dirty="0"/>
          </a:p>
          <a:p>
            <a:pPr marL="457200" lvl="1" indent="0">
              <a:lnSpc>
                <a:spcPct val="110000"/>
              </a:lnSpc>
            </a:pPr>
            <a:r>
              <a:rPr lang="zh-CN" altLang="en-US" sz="2200" dirty="0"/>
              <a:t> 如果评价结果满足原设计要求，则可进入到物理实施</a:t>
            </a:r>
            <a:endParaRPr lang="en-US" altLang="zh-CN" sz="2200" dirty="0"/>
          </a:p>
          <a:p>
            <a:pPr marL="457200" lvl="1" indent="0">
              <a:lnSpc>
                <a:spcPct val="110000"/>
              </a:lnSpc>
              <a:buFont typeface="Wingdings" panose="05000000000000000000" pitchFamily="2" charset="2"/>
              <a:buNone/>
            </a:pPr>
            <a:r>
              <a:rPr lang="en-US" altLang="zh-CN" sz="2200" dirty="0"/>
              <a:t>    </a:t>
            </a:r>
            <a:r>
              <a:rPr lang="zh-CN" altLang="en-US" sz="2200" dirty="0"/>
              <a:t>阶段。否则就需要重新设计或修改物理结构，有时</a:t>
            </a:r>
            <a:endParaRPr lang="en-US" altLang="zh-CN" sz="2200" dirty="0"/>
          </a:p>
          <a:p>
            <a:pPr marL="457200" lvl="1" indent="0">
              <a:lnSpc>
                <a:spcPct val="110000"/>
              </a:lnSpc>
              <a:buFont typeface="Wingdings" panose="05000000000000000000" pitchFamily="2" charset="2"/>
              <a:buNone/>
            </a:pPr>
            <a:r>
              <a:rPr lang="en-US" altLang="zh-CN" sz="2200" dirty="0"/>
              <a:t>    </a:t>
            </a:r>
            <a:r>
              <a:rPr lang="zh-CN" altLang="en-US" sz="2200" dirty="0"/>
              <a:t>甚至要返回逻辑设计阶段修改</a:t>
            </a:r>
            <a:r>
              <a:rPr lang="zh-CN" altLang="en-US" sz="2200" dirty="0" smtClean="0"/>
              <a:t>数据模型</a:t>
            </a:r>
            <a:endParaRPr lang="zh-CN" altLang="en-US" sz="22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r>
              <a:rPr lang="en-US" altLang="zh-CN" sz="3600">
                <a:solidFill>
                  <a:schemeClr val="accent6"/>
                </a:solidFill>
              </a:rPr>
              <a:t>7.5  </a:t>
            </a:r>
            <a:r>
              <a:rPr lang="zh-CN" altLang="en-US" sz="3600">
                <a:solidFill>
                  <a:schemeClr val="accent6"/>
                </a:solidFill>
              </a:rPr>
              <a:t>数据库的物理设计</a:t>
            </a:r>
            <a:endParaRPr lang="zh-CN" altLang="en-US" sz="3600">
              <a:solidFill>
                <a:schemeClr val="accent6"/>
              </a:solidFill>
            </a:endParaRPr>
          </a:p>
        </p:txBody>
      </p:sp>
      <p:sp>
        <p:nvSpPr>
          <p:cNvPr id="37890" name="Rectangle 3"/>
          <p:cNvSpPr>
            <a:spLocks noGrp="1" noChangeArrowheads="1"/>
          </p:cNvSpPr>
          <p:nvPr>
            <p:ph idx="4294967295"/>
          </p:nvPr>
        </p:nvSpPr>
        <p:spPr>
          <a:xfrm>
            <a:off x="684213" y="1004888"/>
            <a:ext cx="8002587" cy="3641725"/>
          </a:xfrm>
        </p:spPr>
        <p:txBody>
          <a:bodyPr/>
          <a:lstStyle/>
          <a:p>
            <a:pPr marL="0" indent="0">
              <a:lnSpc>
                <a:spcPct val="150000"/>
              </a:lnSpc>
              <a:buFont typeface="Wingdings" panose="05000000000000000000" pitchFamily="2" charset="2"/>
              <a:buNone/>
            </a:pPr>
            <a:r>
              <a:rPr lang="en-US" altLang="zh-CN" dirty="0">
                <a:solidFill>
                  <a:srgbClr val="00B050"/>
                </a:solidFill>
              </a:rPr>
              <a:t>7.5.1  </a:t>
            </a:r>
            <a:r>
              <a:rPr lang="zh-CN" altLang="en-US" dirty="0">
                <a:solidFill>
                  <a:srgbClr val="00B050"/>
                </a:solidFill>
              </a:rPr>
              <a:t>数据库物理设计的内容和方法</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7.5.2  </a:t>
            </a:r>
            <a:r>
              <a:rPr lang="zh-CN" altLang="en-US" dirty="0"/>
              <a:t>选择关系模式存取方法</a:t>
            </a:r>
            <a:endParaRPr lang="zh-CN" altLang="en-US" dirty="0"/>
          </a:p>
          <a:p>
            <a:pPr marL="0" indent="0">
              <a:lnSpc>
                <a:spcPct val="150000"/>
              </a:lnSpc>
              <a:buFont typeface="Wingdings" panose="05000000000000000000" pitchFamily="2" charset="2"/>
              <a:buNone/>
            </a:pPr>
            <a:r>
              <a:rPr lang="en-US" altLang="zh-CN" dirty="0"/>
              <a:t>7.5.3  </a:t>
            </a:r>
            <a:r>
              <a:rPr lang="zh-CN" altLang="en-US" dirty="0"/>
              <a:t>确定数据库的存储结构</a:t>
            </a:r>
            <a:endParaRPr lang="zh-CN" altLang="en-US" dirty="0"/>
          </a:p>
          <a:p>
            <a:pPr marL="0" indent="0">
              <a:lnSpc>
                <a:spcPct val="150000"/>
              </a:lnSpc>
              <a:buFont typeface="Wingdings" panose="05000000000000000000" pitchFamily="2" charset="2"/>
              <a:buNone/>
            </a:pPr>
            <a:r>
              <a:rPr lang="en-US" altLang="zh-CN" dirty="0"/>
              <a:t>7.5.4  </a:t>
            </a:r>
            <a:r>
              <a:rPr lang="zh-CN" altLang="en-US" dirty="0"/>
              <a:t>评价数据库的物理结构</a:t>
            </a:r>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r>
              <a:rPr lang="en-US" altLang="zh-CN" sz="3600">
                <a:solidFill>
                  <a:schemeClr val="accent6"/>
                </a:solidFill>
              </a:rPr>
              <a:t>7.5.1  </a:t>
            </a:r>
            <a:r>
              <a:rPr lang="zh-CN" altLang="en-US" sz="3600">
                <a:solidFill>
                  <a:schemeClr val="accent6"/>
                </a:solidFill>
              </a:rPr>
              <a:t>数据库物理设计的内容和方法</a:t>
            </a:r>
            <a:endParaRPr lang="zh-CN" altLang="en-US" sz="3600">
              <a:solidFill>
                <a:schemeClr val="accent6"/>
              </a:solidFill>
            </a:endParaRPr>
          </a:p>
        </p:txBody>
      </p:sp>
      <p:sp>
        <p:nvSpPr>
          <p:cNvPr id="38914" name="Rectangle 3"/>
          <p:cNvSpPr>
            <a:spLocks noGrp="1" noChangeArrowheads="1"/>
          </p:cNvSpPr>
          <p:nvPr>
            <p:ph idx="4294967295"/>
          </p:nvPr>
        </p:nvSpPr>
        <p:spPr/>
        <p:txBody>
          <a:bodyPr/>
          <a:lstStyle/>
          <a:p>
            <a:pPr>
              <a:lnSpc>
                <a:spcPct val="150000"/>
              </a:lnSpc>
            </a:pPr>
            <a:r>
              <a:rPr lang="zh-CN" altLang="en-US" dirty="0"/>
              <a:t>设计物理数据库结构的准备工作</a:t>
            </a:r>
            <a:endParaRPr lang="zh-CN" altLang="en-US" dirty="0"/>
          </a:p>
          <a:p>
            <a:pPr marL="817880" lvl="1" indent="-360680">
              <a:lnSpc>
                <a:spcPct val="150000"/>
              </a:lnSpc>
            </a:pPr>
            <a:r>
              <a:rPr lang="zh-CN" altLang="en-US" dirty="0"/>
              <a:t>对要运行的事务进行详细分析，获得选择物理数据库设计所需</a:t>
            </a:r>
            <a:r>
              <a:rPr lang="zh-CN" altLang="en-US" dirty="0" smtClean="0"/>
              <a:t>参数</a:t>
            </a:r>
            <a:endParaRPr lang="zh-CN" altLang="en-US" dirty="0"/>
          </a:p>
          <a:p>
            <a:pPr marL="817880" lvl="1" indent="-360680">
              <a:lnSpc>
                <a:spcPct val="150000"/>
              </a:lnSpc>
            </a:pPr>
            <a:r>
              <a:rPr lang="zh-CN" altLang="en-US" dirty="0"/>
              <a:t>充分了解所用关系型数据库管理系统的内部特征，特别是系统提供的存取方法和存储</a:t>
            </a:r>
            <a:r>
              <a:rPr lang="zh-CN" altLang="en-US" dirty="0" smtClean="0"/>
              <a:t>结构</a:t>
            </a:r>
            <a:endParaRPr lang="zh-CN" altLang="en-US" dirty="0"/>
          </a:p>
          <a:p>
            <a:pPr marL="817880" lvl="1" indent="-360680"/>
            <a:endParaRPr lang="en-US" altLang="zh-CN"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zh-CN" altLang="zh-CN" sz="3600">
                <a:solidFill>
                  <a:schemeClr val="accent6"/>
                </a:solidFill>
              </a:rPr>
              <a:t>数据库物理设计的内容和方法（续）</a:t>
            </a:r>
            <a:endParaRPr lang="zh-CN" altLang="zh-CN" sz="3600">
              <a:solidFill>
                <a:schemeClr val="accent6"/>
              </a:solidFill>
            </a:endParaRPr>
          </a:p>
        </p:txBody>
      </p:sp>
      <p:sp>
        <p:nvSpPr>
          <p:cNvPr id="39938" name="Rectangle 3"/>
          <p:cNvSpPr>
            <a:spLocks noGrp="1" noChangeArrowheads="1"/>
          </p:cNvSpPr>
          <p:nvPr>
            <p:ph idx="4294967295"/>
          </p:nvPr>
        </p:nvSpPr>
        <p:spPr>
          <a:xfrm>
            <a:off x="323528" y="699542"/>
            <a:ext cx="8229600" cy="3822700"/>
          </a:xfrm>
        </p:spPr>
        <p:txBody>
          <a:bodyPr/>
          <a:lstStyle/>
          <a:p>
            <a:pPr>
              <a:lnSpc>
                <a:spcPct val="90000"/>
              </a:lnSpc>
            </a:pPr>
            <a:r>
              <a:rPr lang="zh-CN" altLang="en-US" sz="2400" dirty="0"/>
              <a:t>选择物理数据库设计所需参数</a:t>
            </a:r>
            <a:endParaRPr lang="zh-CN" altLang="en-US" sz="2400" dirty="0"/>
          </a:p>
          <a:p>
            <a:pPr lvl="1">
              <a:lnSpc>
                <a:spcPct val="90000"/>
              </a:lnSpc>
            </a:pPr>
            <a:r>
              <a:rPr lang="zh-CN" altLang="en-US" sz="2000" dirty="0"/>
              <a:t> </a:t>
            </a:r>
            <a:r>
              <a:rPr lang="zh-CN" altLang="en-US" sz="2200" dirty="0"/>
              <a:t>数据库查询事务</a:t>
            </a:r>
            <a:endParaRPr lang="zh-CN" altLang="en-US" sz="2200" dirty="0"/>
          </a:p>
          <a:p>
            <a:pPr lvl="2">
              <a:lnSpc>
                <a:spcPct val="90000"/>
              </a:lnSpc>
              <a:buSzPct val="87000"/>
              <a:buFont typeface="Wingdings" panose="05000000000000000000" pitchFamily="2" charset="2"/>
              <a:buChar char="l"/>
            </a:pPr>
            <a:r>
              <a:rPr lang="zh-CN" altLang="en-US" dirty="0"/>
              <a:t>查询的关系</a:t>
            </a:r>
            <a:endParaRPr lang="zh-CN" altLang="en-US" dirty="0"/>
          </a:p>
          <a:p>
            <a:pPr lvl="2">
              <a:lnSpc>
                <a:spcPct val="90000"/>
              </a:lnSpc>
              <a:buSzPct val="87000"/>
              <a:buFont typeface="Wingdings" panose="05000000000000000000" pitchFamily="2" charset="2"/>
              <a:buChar char="l"/>
            </a:pPr>
            <a:r>
              <a:rPr lang="zh-CN" altLang="en-US" dirty="0"/>
              <a:t>查询条件所涉及的属性</a:t>
            </a:r>
            <a:endParaRPr lang="zh-CN" altLang="en-US" dirty="0"/>
          </a:p>
          <a:p>
            <a:pPr lvl="2">
              <a:lnSpc>
                <a:spcPct val="90000"/>
              </a:lnSpc>
              <a:buSzPct val="87000"/>
              <a:buFont typeface="Wingdings" panose="05000000000000000000" pitchFamily="2" charset="2"/>
              <a:buChar char="l"/>
            </a:pPr>
            <a:r>
              <a:rPr lang="zh-CN" altLang="en-US" dirty="0"/>
              <a:t>连接条件所涉及的属性</a:t>
            </a:r>
            <a:endParaRPr lang="zh-CN" altLang="en-US" dirty="0"/>
          </a:p>
          <a:p>
            <a:pPr lvl="2">
              <a:lnSpc>
                <a:spcPct val="90000"/>
              </a:lnSpc>
              <a:buSzPct val="87000"/>
              <a:buFont typeface="Wingdings" panose="05000000000000000000" pitchFamily="2" charset="2"/>
              <a:buChar char="l"/>
            </a:pPr>
            <a:r>
              <a:rPr lang="zh-CN" altLang="en-US" dirty="0"/>
              <a:t>查询的投影属性</a:t>
            </a:r>
            <a:endParaRPr lang="zh-CN" altLang="en-US" dirty="0"/>
          </a:p>
          <a:p>
            <a:pPr lvl="1">
              <a:lnSpc>
                <a:spcPct val="90000"/>
              </a:lnSpc>
            </a:pPr>
            <a:r>
              <a:rPr lang="zh-CN" altLang="en-US" sz="2200" dirty="0"/>
              <a:t>数据更新事务</a:t>
            </a:r>
            <a:endParaRPr lang="zh-CN" altLang="en-US" sz="2200" dirty="0"/>
          </a:p>
          <a:p>
            <a:pPr lvl="2">
              <a:lnSpc>
                <a:spcPct val="90000"/>
              </a:lnSpc>
              <a:buSzPct val="87000"/>
              <a:buFont typeface="Wingdings" panose="05000000000000000000" pitchFamily="2" charset="2"/>
              <a:buChar char="l"/>
            </a:pPr>
            <a:r>
              <a:rPr lang="zh-CN" altLang="en-US" dirty="0"/>
              <a:t>被更新的关系</a:t>
            </a:r>
            <a:endParaRPr lang="zh-CN" altLang="en-US" dirty="0"/>
          </a:p>
          <a:p>
            <a:pPr lvl="2">
              <a:lnSpc>
                <a:spcPct val="90000"/>
              </a:lnSpc>
              <a:buSzPct val="87000"/>
              <a:buFont typeface="Wingdings" panose="05000000000000000000" pitchFamily="2" charset="2"/>
              <a:buChar char="l"/>
            </a:pPr>
            <a:r>
              <a:rPr lang="zh-CN" altLang="en-US" dirty="0"/>
              <a:t>每个关系上的更新操作条件所涉及的属性</a:t>
            </a:r>
            <a:endParaRPr lang="zh-CN" altLang="en-US" dirty="0"/>
          </a:p>
          <a:p>
            <a:pPr lvl="2">
              <a:lnSpc>
                <a:spcPct val="90000"/>
              </a:lnSpc>
              <a:buSzPct val="87000"/>
              <a:buFont typeface="Wingdings" panose="05000000000000000000" pitchFamily="2" charset="2"/>
              <a:buChar char="l"/>
            </a:pPr>
            <a:r>
              <a:rPr lang="zh-CN" altLang="en-US" dirty="0"/>
              <a:t>修改操作要改变的属性值</a:t>
            </a:r>
            <a:endParaRPr lang="zh-CN" altLang="en-US" dirty="0"/>
          </a:p>
          <a:p>
            <a:pPr lvl="1">
              <a:lnSpc>
                <a:spcPct val="90000"/>
              </a:lnSpc>
            </a:pPr>
            <a:r>
              <a:rPr lang="zh-CN" altLang="en-US" sz="2200" dirty="0"/>
              <a:t> 每个事务在各关系上运行的频率和性能要求</a:t>
            </a:r>
            <a:endParaRPr lang="zh-CN" altLang="en-US" sz="2200" dirty="0"/>
          </a:p>
          <a:p>
            <a:pPr lvl="1">
              <a:lnSpc>
                <a:spcPct val="80000"/>
              </a:lnSpc>
              <a:buFont typeface="Wingdings" panose="05000000000000000000" pitchFamily="2" charset="2"/>
              <a:buNone/>
            </a:pPr>
            <a:endParaRPr lang="zh-CN" altLang="en-US" sz="15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p:txBody>
          <a:bodyPr/>
          <a:lstStyle/>
          <a:p>
            <a:r>
              <a:rPr lang="zh-CN" altLang="zh-CN" sz="3600">
                <a:solidFill>
                  <a:schemeClr val="accent6"/>
                </a:solidFill>
              </a:rPr>
              <a:t>数据库物理设计的内容和方法（续）</a:t>
            </a:r>
            <a:endParaRPr lang="zh-CN" altLang="zh-CN" sz="3600">
              <a:solidFill>
                <a:schemeClr val="accent6"/>
              </a:solidFill>
            </a:endParaRPr>
          </a:p>
        </p:txBody>
      </p:sp>
      <p:sp>
        <p:nvSpPr>
          <p:cNvPr id="40962" name="Rectangle 3"/>
          <p:cNvSpPr>
            <a:spLocks noGrp="1" noChangeArrowheads="1"/>
          </p:cNvSpPr>
          <p:nvPr>
            <p:ph idx="4294967295"/>
          </p:nvPr>
        </p:nvSpPr>
        <p:spPr/>
        <p:txBody>
          <a:bodyPr/>
          <a:lstStyle/>
          <a:p>
            <a:pPr>
              <a:lnSpc>
                <a:spcPct val="120000"/>
              </a:lnSpc>
            </a:pPr>
            <a:r>
              <a:rPr lang="zh-CN" altLang="en-US"/>
              <a:t>关系数据库物理设计的内容</a:t>
            </a:r>
            <a:endParaRPr lang="zh-CN" altLang="en-US"/>
          </a:p>
          <a:p>
            <a:pPr marL="457200" lvl="1" indent="0">
              <a:lnSpc>
                <a:spcPct val="120000"/>
              </a:lnSpc>
            </a:pPr>
            <a:r>
              <a:rPr lang="zh-CN" altLang="en-US"/>
              <a:t>为关系模式选择存取方法（建立存取路径）</a:t>
            </a:r>
            <a:endParaRPr lang="en-US" altLang="zh-CN"/>
          </a:p>
          <a:p>
            <a:pPr marL="457200" lvl="1" indent="0">
              <a:lnSpc>
                <a:spcPct val="120000"/>
              </a:lnSpc>
            </a:pPr>
            <a:r>
              <a:rPr lang="zh-CN" altLang="en-US"/>
              <a:t>设计关系、索引等数据库文件的物理存储结构</a:t>
            </a:r>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en-US" altLang="zh-CN" sz="3600">
                <a:solidFill>
                  <a:schemeClr val="accent6"/>
                </a:solidFill>
              </a:rPr>
              <a:t>7.5  </a:t>
            </a:r>
            <a:r>
              <a:rPr lang="zh-CN" altLang="en-US" sz="3600">
                <a:solidFill>
                  <a:schemeClr val="accent6"/>
                </a:solidFill>
              </a:rPr>
              <a:t>数据库的物理设计</a:t>
            </a:r>
            <a:endParaRPr lang="zh-CN" altLang="en-US" sz="3600">
              <a:solidFill>
                <a:schemeClr val="accent6"/>
              </a:solidFill>
            </a:endParaRPr>
          </a:p>
        </p:txBody>
      </p:sp>
      <p:sp>
        <p:nvSpPr>
          <p:cNvPr id="41986" name="Rectangle 3"/>
          <p:cNvSpPr>
            <a:spLocks noGrp="1" noChangeArrowheads="1"/>
          </p:cNvSpPr>
          <p:nvPr>
            <p:ph idx="4294967295"/>
          </p:nvPr>
        </p:nvSpPr>
        <p:spPr>
          <a:xfrm>
            <a:off x="684213" y="1004888"/>
            <a:ext cx="8002587" cy="3641725"/>
          </a:xfrm>
        </p:spPr>
        <p:txBody>
          <a:bodyPr/>
          <a:lstStyle/>
          <a:p>
            <a:pPr marL="0" indent="0">
              <a:lnSpc>
                <a:spcPct val="150000"/>
              </a:lnSpc>
              <a:buFont typeface="Wingdings" panose="05000000000000000000" pitchFamily="2" charset="2"/>
              <a:buNone/>
            </a:pPr>
            <a:r>
              <a:rPr lang="en-US" altLang="zh-CN" dirty="0"/>
              <a:t>7.5.1  </a:t>
            </a:r>
            <a:r>
              <a:rPr lang="zh-CN" altLang="en-US" dirty="0"/>
              <a:t>数据库物理设计的内容和方法</a:t>
            </a:r>
            <a:endParaRPr lang="zh-CN" altLang="en-US" dirty="0"/>
          </a:p>
          <a:p>
            <a:pPr marL="0" indent="0">
              <a:lnSpc>
                <a:spcPct val="150000"/>
              </a:lnSpc>
              <a:buFont typeface="Wingdings" panose="05000000000000000000" pitchFamily="2" charset="2"/>
              <a:buNone/>
            </a:pPr>
            <a:r>
              <a:rPr lang="en-US" altLang="zh-CN" dirty="0">
                <a:solidFill>
                  <a:srgbClr val="00B050"/>
                </a:solidFill>
              </a:rPr>
              <a:t>7.5.2  </a:t>
            </a:r>
            <a:r>
              <a:rPr lang="zh-CN" altLang="en-US" dirty="0">
                <a:solidFill>
                  <a:srgbClr val="00B050"/>
                </a:solidFill>
              </a:rPr>
              <a:t>选择关系模式存取方法</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7.5.3  </a:t>
            </a:r>
            <a:r>
              <a:rPr lang="zh-CN" altLang="en-US" dirty="0"/>
              <a:t>确定数据库的存储结构</a:t>
            </a:r>
            <a:endParaRPr lang="zh-CN" altLang="en-US" dirty="0"/>
          </a:p>
          <a:p>
            <a:pPr marL="0" indent="0">
              <a:lnSpc>
                <a:spcPct val="150000"/>
              </a:lnSpc>
              <a:buFont typeface="Wingdings" panose="05000000000000000000" pitchFamily="2" charset="2"/>
              <a:buNone/>
            </a:pPr>
            <a:r>
              <a:rPr lang="en-US" altLang="zh-CN" dirty="0"/>
              <a:t>7.5.4  </a:t>
            </a:r>
            <a:r>
              <a:rPr lang="zh-CN" altLang="en-US" dirty="0"/>
              <a:t>评价数据库的物理结构</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idx="4294967295"/>
          </p:nvPr>
        </p:nvSpPr>
        <p:spPr/>
        <p:txBody>
          <a:bodyPr/>
          <a:lstStyle/>
          <a:p>
            <a:r>
              <a:rPr lang="en-US" altLang="zh-CN" sz="3600">
                <a:solidFill>
                  <a:schemeClr val="accent6"/>
                </a:solidFill>
              </a:rPr>
              <a:t>7.4  </a:t>
            </a:r>
            <a:r>
              <a:rPr lang="zh-CN" altLang="en-US" sz="3600">
                <a:solidFill>
                  <a:schemeClr val="accent6"/>
                </a:solidFill>
              </a:rPr>
              <a:t>逻辑结构设计</a:t>
            </a:r>
            <a:endParaRPr lang="zh-CN" altLang="en-US" sz="3600">
              <a:solidFill>
                <a:schemeClr val="accent6"/>
              </a:solidFill>
            </a:endParaRPr>
          </a:p>
        </p:txBody>
      </p:sp>
      <p:sp>
        <p:nvSpPr>
          <p:cNvPr id="6146" name="Rectangle 3"/>
          <p:cNvSpPr>
            <a:spLocks noGrp="1" noChangeArrowheads="1"/>
          </p:cNvSpPr>
          <p:nvPr>
            <p:ph type="body" idx="4294967295"/>
          </p:nvPr>
        </p:nvSpPr>
        <p:spPr>
          <a:xfrm>
            <a:off x="611188" y="896938"/>
            <a:ext cx="8075612" cy="3749675"/>
          </a:xfrm>
        </p:spPr>
        <p:txBody>
          <a:bodyPr/>
          <a:lstStyle/>
          <a:p>
            <a:pPr marL="0" indent="0">
              <a:lnSpc>
                <a:spcPct val="150000"/>
              </a:lnSpc>
              <a:buFont typeface="Wingdings" panose="05000000000000000000" pitchFamily="2" charset="2"/>
              <a:buNone/>
            </a:pPr>
            <a:r>
              <a:rPr lang="en-US" altLang="zh-CN" dirty="0">
                <a:solidFill>
                  <a:srgbClr val="00B050"/>
                </a:solidFill>
              </a:rPr>
              <a:t>7.4.1  E-R</a:t>
            </a:r>
            <a:r>
              <a:rPr lang="zh-CN" altLang="en-US" dirty="0">
                <a:solidFill>
                  <a:srgbClr val="00B050"/>
                </a:solidFill>
              </a:rPr>
              <a:t>图向关系模型的转换</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7.4.2  </a:t>
            </a:r>
            <a:r>
              <a:rPr lang="zh-CN" altLang="en-US" dirty="0"/>
              <a:t>数据模型的优化</a:t>
            </a:r>
            <a:endParaRPr lang="en-US" altLang="zh-CN" dirty="0"/>
          </a:p>
          <a:p>
            <a:pPr marL="0" indent="0">
              <a:lnSpc>
                <a:spcPct val="150000"/>
              </a:lnSpc>
              <a:buFont typeface="Wingdings" panose="05000000000000000000" pitchFamily="2" charset="2"/>
              <a:buNone/>
            </a:pPr>
            <a:r>
              <a:rPr lang="en-US" altLang="zh-CN" dirty="0"/>
              <a:t>7.4.3  </a:t>
            </a:r>
            <a:r>
              <a:rPr lang="zh-CN" altLang="en-US" dirty="0"/>
              <a:t>设计用户外模式</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r>
              <a:rPr lang="en-US" altLang="zh-CN" sz="3600">
                <a:solidFill>
                  <a:schemeClr val="accent6"/>
                </a:solidFill>
              </a:rPr>
              <a:t>7.5.2  </a:t>
            </a:r>
            <a:r>
              <a:rPr lang="zh-CN" altLang="en-US" sz="3600">
                <a:solidFill>
                  <a:schemeClr val="accent6"/>
                </a:solidFill>
              </a:rPr>
              <a:t>关系模式存取方法选择</a:t>
            </a:r>
            <a:endParaRPr lang="zh-CN" altLang="en-US" sz="3600">
              <a:solidFill>
                <a:schemeClr val="accent6"/>
              </a:solidFill>
            </a:endParaRPr>
          </a:p>
        </p:txBody>
      </p:sp>
      <p:sp>
        <p:nvSpPr>
          <p:cNvPr id="43010" name="Rectangle 3"/>
          <p:cNvSpPr>
            <a:spLocks noGrp="1" noChangeArrowheads="1"/>
          </p:cNvSpPr>
          <p:nvPr>
            <p:ph idx="4294967295"/>
          </p:nvPr>
        </p:nvSpPr>
        <p:spPr/>
        <p:txBody>
          <a:bodyPr/>
          <a:lstStyle/>
          <a:p>
            <a:pPr>
              <a:lnSpc>
                <a:spcPct val="120000"/>
              </a:lnSpc>
            </a:pPr>
            <a:r>
              <a:rPr lang="zh-CN" altLang="zh-CN" dirty="0"/>
              <a:t>数据库系统是多用户共享的系统，对同一个关系要建立多条存取路径才能满足多用户的多种应用要求。</a:t>
            </a:r>
            <a:endParaRPr lang="zh-CN" altLang="zh-CN" dirty="0"/>
          </a:p>
          <a:p>
            <a:pPr>
              <a:lnSpc>
                <a:spcPct val="120000"/>
              </a:lnSpc>
            </a:pPr>
            <a:r>
              <a:rPr lang="zh-CN" altLang="zh-CN" dirty="0"/>
              <a:t>物理</a:t>
            </a:r>
            <a:r>
              <a:rPr lang="zh-CN" altLang="en-US" dirty="0"/>
              <a:t>结构</a:t>
            </a:r>
            <a:r>
              <a:rPr lang="zh-CN" altLang="zh-CN" dirty="0"/>
              <a:t>设计的任务</a:t>
            </a:r>
            <a:r>
              <a:rPr lang="zh-CN" altLang="en-US" dirty="0"/>
              <a:t>之一</a:t>
            </a:r>
            <a:r>
              <a:rPr lang="zh-CN" altLang="zh-CN" dirty="0"/>
              <a:t>是</a:t>
            </a:r>
            <a:r>
              <a:rPr lang="zh-CN" altLang="en-US" dirty="0"/>
              <a:t>根据关系数据库管理系统</a:t>
            </a:r>
            <a:r>
              <a:rPr lang="zh-CN" altLang="zh-CN" dirty="0"/>
              <a:t>支持的存取方法确定选择哪些存取方法。</a:t>
            </a:r>
            <a:endParaRPr lang="zh-CN" altLang="zh-CN"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r>
              <a:rPr lang="zh-CN" altLang="zh-CN" sz="3600">
                <a:solidFill>
                  <a:schemeClr val="accent6"/>
                </a:solidFill>
              </a:rPr>
              <a:t>关系模式存取方法选择（续）</a:t>
            </a:r>
            <a:endParaRPr lang="zh-CN" altLang="zh-CN" sz="3600">
              <a:solidFill>
                <a:schemeClr val="accent6"/>
              </a:solidFill>
            </a:endParaRPr>
          </a:p>
        </p:txBody>
      </p:sp>
      <p:sp>
        <p:nvSpPr>
          <p:cNvPr id="44034" name="Rectangle 3"/>
          <p:cNvSpPr>
            <a:spLocks noGrp="1" noChangeArrowheads="1"/>
          </p:cNvSpPr>
          <p:nvPr>
            <p:ph idx="4294967295"/>
          </p:nvPr>
        </p:nvSpPr>
        <p:spPr/>
        <p:txBody>
          <a:bodyPr/>
          <a:lstStyle/>
          <a:p>
            <a:pPr>
              <a:lnSpc>
                <a:spcPct val="120000"/>
              </a:lnSpc>
            </a:pPr>
            <a:r>
              <a:rPr lang="zh-CN" altLang="en-US" dirty="0"/>
              <a:t>数据库管理系统常用存取方法</a:t>
            </a:r>
            <a:endParaRPr lang="zh-CN" altLang="en-US" dirty="0"/>
          </a:p>
          <a:p>
            <a:pPr lvl="1">
              <a:lnSpc>
                <a:spcPct val="120000"/>
              </a:lnSpc>
              <a:buFont typeface="Wingdings" panose="05000000000000000000" pitchFamily="2" charset="2"/>
              <a:buNone/>
            </a:pPr>
            <a:r>
              <a:rPr lang="en-US" altLang="zh-CN" dirty="0"/>
              <a:t>1. B+</a:t>
            </a:r>
            <a:r>
              <a:rPr lang="zh-CN" altLang="en-US" dirty="0"/>
              <a:t>树索引存取方法</a:t>
            </a:r>
            <a:endParaRPr lang="zh-CN" altLang="en-US" dirty="0"/>
          </a:p>
          <a:p>
            <a:pPr lvl="1">
              <a:lnSpc>
                <a:spcPct val="120000"/>
              </a:lnSpc>
              <a:buFont typeface="Wingdings" panose="05000000000000000000" pitchFamily="2" charset="2"/>
              <a:buNone/>
            </a:pPr>
            <a:r>
              <a:rPr lang="en-US" altLang="zh-CN" dirty="0"/>
              <a:t>2. </a:t>
            </a:r>
            <a:r>
              <a:rPr lang="zh-CN" altLang="en-US" dirty="0"/>
              <a:t>哈希索引存取方法</a:t>
            </a:r>
            <a:endParaRPr lang="en-US" altLang="zh-CN" dirty="0"/>
          </a:p>
          <a:p>
            <a:pPr lvl="1">
              <a:lnSpc>
                <a:spcPct val="120000"/>
              </a:lnSpc>
              <a:buFont typeface="Wingdings" panose="05000000000000000000" pitchFamily="2" charset="2"/>
              <a:buNone/>
            </a:pPr>
            <a:r>
              <a:rPr lang="en-US" altLang="zh-CN" dirty="0"/>
              <a:t>3. </a:t>
            </a:r>
            <a:r>
              <a:rPr lang="zh-CN" altLang="en-US" dirty="0"/>
              <a:t>聚簇存取方法</a:t>
            </a:r>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lstStyle/>
          <a:p>
            <a:r>
              <a:rPr lang="en-US" altLang="zh-CN" sz="3600" dirty="0">
                <a:solidFill>
                  <a:schemeClr val="accent6"/>
                </a:solidFill>
              </a:rPr>
              <a:t>1. B+</a:t>
            </a:r>
            <a:r>
              <a:rPr lang="zh-CN" altLang="en-US" sz="3600" dirty="0">
                <a:solidFill>
                  <a:schemeClr val="accent6"/>
                </a:solidFill>
              </a:rPr>
              <a:t>树索引方法的选择</a:t>
            </a:r>
            <a:endParaRPr lang="zh-CN" altLang="en-US" sz="3600" dirty="0">
              <a:solidFill>
                <a:schemeClr val="accent6"/>
              </a:solidFill>
            </a:endParaRPr>
          </a:p>
        </p:txBody>
      </p:sp>
      <p:sp>
        <p:nvSpPr>
          <p:cNvPr id="45058" name="Rectangle 3"/>
          <p:cNvSpPr>
            <a:spLocks noGrp="1" noChangeArrowheads="1"/>
          </p:cNvSpPr>
          <p:nvPr>
            <p:ph idx="4294967295"/>
          </p:nvPr>
        </p:nvSpPr>
        <p:spPr>
          <a:xfrm>
            <a:off x="436563" y="823913"/>
            <a:ext cx="8229600" cy="3822700"/>
          </a:xfrm>
        </p:spPr>
        <p:txBody>
          <a:bodyPr/>
          <a:lstStyle/>
          <a:p>
            <a:pPr lvl="1">
              <a:lnSpc>
                <a:spcPct val="120000"/>
              </a:lnSpc>
            </a:pPr>
            <a:r>
              <a:rPr lang="zh-CN" altLang="en-US" dirty="0"/>
              <a:t>根据应用要求确定</a:t>
            </a:r>
            <a:endParaRPr lang="zh-CN" altLang="en-US" dirty="0"/>
          </a:p>
          <a:p>
            <a:pPr lvl="2">
              <a:lnSpc>
                <a:spcPct val="120000"/>
              </a:lnSpc>
              <a:buSzPct val="87000"/>
              <a:buFont typeface="Wingdings" panose="05000000000000000000" pitchFamily="2" charset="2"/>
              <a:buChar char="l"/>
            </a:pPr>
            <a:r>
              <a:rPr lang="zh-CN" altLang="en-US" dirty="0"/>
              <a:t> 对哪些属性列建立索引</a:t>
            </a:r>
            <a:endParaRPr lang="zh-CN" altLang="en-US" dirty="0"/>
          </a:p>
          <a:p>
            <a:pPr lvl="2">
              <a:lnSpc>
                <a:spcPct val="120000"/>
              </a:lnSpc>
              <a:buSzPct val="87000"/>
              <a:buFont typeface="Wingdings" panose="05000000000000000000" pitchFamily="2" charset="2"/>
              <a:buChar char="l"/>
            </a:pPr>
            <a:r>
              <a:rPr lang="zh-CN" altLang="en-US" dirty="0"/>
              <a:t> 对哪些属性列建立组合索引</a:t>
            </a:r>
            <a:endParaRPr lang="zh-CN" altLang="en-US" dirty="0"/>
          </a:p>
          <a:p>
            <a:pPr lvl="2">
              <a:lnSpc>
                <a:spcPct val="120000"/>
              </a:lnSpc>
              <a:buSzPct val="87000"/>
              <a:buFont typeface="Wingdings" panose="05000000000000000000" pitchFamily="2" charset="2"/>
              <a:buChar char="l"/>
            </a:pPr>
            <a:r>
              <a:rPr lang="zh-CN" altLang="en-US" dirty="0"/>
              <a:t> 对哪些索引要设计为唯一索引</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r>
              <a:rPr lang="en-US" altLang="zh-CN" sz="3600" dirty="0">
                <a:solidFill>
                  <a:schemeClr val="accent6"/>
                </a:solidFill>
              </a:rPr>
              <a:t>B+</a:t>
            </a:r>
            <a:r>
              <a:rPr lang="zh-CN" altLang="en-US" sz="3600" dirty="0">
                <a:solidFill>
                  <a:schemeClr val="accent6"/>
                </a:solidFill>
              </a:rPr>
              <a:t>树索引方法的选择（续）</a:t>
            </a:r>
            <a:endParaRPr lang="zh-CN" altLang="en-US" sz="3600" dirty="0">
              <a:solidFill>
                <a:schemeClr val="accent6"/>
              </a:solidFill>
            </a:endParaRPr>
          </a:p>
        </p:txBody>
      </p:sp>
      <p:sp>
        <p:nvSpPr>
          <p:cNvPr id="46082" name="Rectangle 3"/>
          <p:cNvSpPr>
            <a:spLocks noGrp="1" noChangeArrowheads="1"/>
          </p:cNvSpPr>
          <p:nvPr>
            <p:ph idx="4294967295"/>
          </p:nvPr>
        </p:nvSpPr>
        <p:spPr>
          <a:xfrm>
            <a:off x="323528" y="823913"/>
            <a:ext cx="8820472" cy="3822700"/>
          </a:xfrm>
        </p:spPr>
        <p:txBody>
          <a:bodyPr/>
          <a:lstStyle/>
          <a:p>
            <a:r>
              <a:rPr lang="en-US" altLang="zh-CN" sz="2600" dirty="0"/>
              <a:t>B+</a:t>
            </a:r>
            <a:r>
              <a:rPr lang="zh-CN" altLang="en-US" sz="2600" dirty="0"/>
              <a:t>树索引存取方法的一般规则</a:t>
            </a:r>
            <a:endParaRPr lang="zh-CN" altLang="en-US" sz="2600" dirty="0"/>
          </a:p>
          <a:p>
            <a:pPr marL="625475" lvl="1" indent="395605"/>
            <a:r>
              <a:rPr lang="zh-CN" altLang="en-US" sz="2200" dirty="0"/>
              <a:t>如果一个（或一组）属性经常在查询条件中出现，</a:t>
            </a:r>
            <a:endParaRPr lang="en-US" altLang="zh-CN" sz="2200" dirty="0"/>
          </a:p>
          <a:p>
            <a:pPr marL="625475" lvl="1" indent="395605">
              <a:buFont typeface="Wingdings" panose="05000000000000000000" pitchFamily="2" charset="2"/>
              <a:buNone/>
            </a:pPr>
            <a:r>
              <a:rPr lang="zh-CN" altLang="en-US" sz="2200" dirty="0"/>
              <a:t>则考虑在这个（或这组）属性上建立索引（或组合索引）</a:t>
            </a:r>
            <a:endParaRPr lang="en-US" altLang="zh-CN" sz="2200" dirty="0"/>
          </a:p>
          <a:p>
            <a:pPr marL="625475" lvl="1" indent="395605"/>
            <a:r>
              <a:rPr lang="zh-CN" altLang="en-US" sz="2200" dirty="0"/>
              <a:t>如果一个属性经常作为最大值和最小值等聚集函数</a:t>
            </a:r>
            <a:endParaRPr lang="en-US" altLang="zh-CN" sz="2200" dirty="0"/>
          </a:p>
          <a:p>
            <a:pPr marL="625475" lvl="1" indent="395605">
              <a:buFont typeface="Wingdings" panose="05000000000000000000" pitchFamily="2" charset="2"/>
              <a:buNone/>
            </a:pPr>
            <a:r>
              <a:rPr lang="zh-CN" altLang="en-US" sz="2200" dirty="0"/>
              <a:t>的参数，则考虑在这个属性上建立索引</a:t>
            </a:r>
            <a:endParaRPr lang="zh-CN" altLang="en-US" sz="2200" dirty="0"/>
          </a:p>
          <a:p>
            <a:pPr marL="625475" lvl="1" indent="395605"/>
            <a:r>
              <a:rPr lang="zh-CN" altLang="en-US" sz="2200" dirty="0"/>
              <a:t>如果一个（或一组）属性经常在连接操作的连接条</a:t>
            </a:r>
            <a:endParaRPr lang="en-US" altLang="zh-CN" sz="2200" dirty="0"/>
          </a:p>
          <a:p>
            <a:pPr marL="625475" lvl="1" indent="395605">
              <a:buFont typeface="Wingdings" panose="05000000000000000000" pitchFamily="2" charset="2"/>
              <a:buNone/>
            </a:pPr>
            <a:r>
              <a:rPr lang="zh-CN" altLang="en-US" sz="2200" dirty="0"/>
              <a:t>件中出现，则考虑在这个（或这组）属性上建立索引</a:t>
            </a:r>
            <a:endParaRPr lang="zh-CN" altLang="en-US" sz="22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r>
              <a:rPr lang="en-US" altLang="zh-CN" sz="3600" dirty="0">
                <a:solidFill>
                  <a:schemeClr val="accent6"/>
                </a:solidFill>
              </a:rPr>
              <a:t>B+</a:t>
            </a:r>
            <a:r>
              <a:rPr lang="zh-CN" altLang="en-US" sz="3600" dirty="0">
                <a:solidFill>
                  <a:schemeClr val="accent6"/>
                </a:solidFill>
              </a:rPr>
              <a:t>树索引方法的选择（续）</a:t>
            </a:r>
            <a:endParaRPr lang="zh-CN" altLang="en-US" sz="3600" dirty="0">
              <a:solidFill>
                <a:schemeClr val="accent6"/>
              </a:solidFill>
            </a:endParaRPr>
          </a:p>
        </p:txBody>
      </p:sp>
      <p:sp>
        <p:nvSpPr>
          <p:cNvPr id="47106" name="Rectangle 3"/>
          <p:cNvSpPr>
            <a:spLocks noGrp="1" noChangeArrowheads="1"/>
          </p:cNvSpPr>
          <p:nvPr>
            <p:ph idx="4294967295"/>
          </p:nvPr>
        </p:nvSpPr>
        <p:spPr/>
        <p:txBody>
          <a:bodyPr/>
          <a:lstStyle/>
          <a:p>
            <a:pPr>
              <a:lnSpc>
                <a:spcPct val="150000"/>
              </a:lnSpc>
            </a:pPr>
            <a:r>
              <a:rPr lang="zh-CN" altLang="en-US"/>
              <a:t>关系上定义的索引数过多会带来较多的额外开销</a:t>
            </a:r>
            <a:endParaRPr lang="zh-CN" altLang="en-US"/>
          </a:p>
          <a:p>
            <a:pPr lvl="1">
              <a:lnSpc>
                <a:spcPct val="150000"/>
              </a:lnSpc>
            </a:pPr>
            <a:r>
              <a:rPr lang="zh-CN" altLang="en-US"/>
              <a:t> 维护索引的开销</a:t>
            </a:r>
            <a:endParaRPr lang="zh-CN" altLang="en-US"/>
          </a:p>
          <a:p>
            <a:pPr lvl="1">
              <a:lnSpc>
                <a:spcPct val="150000"/>
              </a:lnSpc>
            </a:pPr>
            <a:r>
              <a:rPr lang="zh-CN" altLang="en-US"/>
              <a:t> 查找索引的开销</a:t>
            </a:r>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r>
              <a:rPr lang="en-US" altLang="zh-CN" sz="3600" dirty="0">
                <a:solidFill>
                  <a:schemeClr val="accent6"/>
                </a:solidFill>
              </a:rPr>
              <a:t>2. </a:t>
            </a:r>
            <a:r>
              <a:rPr lang="zh-CN" altLang="en-US" sz="3600" dirty="0">
                <a:solidFill>
                  <a:schemeClr val="accent6"/>
                </a:solidFill>
              </a:rPr>
              <a:t>哈希索引方法的选择</a:t>
            </a:r>
            <a:endParaRPr lang="zh-CN" altLang="en-US" sz="3600" dirty="0">
              <a:solidFill>
                <a:schemeClr val="accent6"/>
              </a:solidFill>
            </a:endParaRPr>
          </a:p>
        </p:txBody>
      </p:sp>
      <p:sp>
        <p:nvSpPr>
          <p:cNvPr id="48130" name="Rectangle 3"/>
          <p:cNvSpPr>
            <a:spLocks noGrp="1" noChangeArrowheads="1"/>
          </p:cNvSpPr>
          <p:nvPr>
            <p:ph idx="4294967295"/>
          </p:nvPr>
        </p:nvSpPr>
        <p:spPr>
          <a:xfrm>
            <a:off x="457200" y="823913"/>
            <a:ext cx="8229600" cy="3822700"/>
          </a:xfrm>
        </p:spPr>
        <p:txBody>
          <a:bodyPr/>
          <a:lstStyle/>
          <a:p>
            <a:pPr>
              <a:lnSpc>
                <a:spcPct val="120000"/>
              </a:lnSpc>
            </a:pPr>
            <a:r>
              <a:rPr lang="zh-CN" altLang="en-US" dirty="0"/>
              <a:t>如果一个关系的属性主要出现在</a:t>
            </a:r>
            <a:r>
              <a:rPr lang="zh-CN" altLang="en-US" dirty="0">
                <a:solidFill>
                  <a:srgbClr val="FF00FF"/>
                </a:solidFill>
              </a:rPr>
              <a:t>等值连接</a:t>
            </a:r>
            <a:r>
              <a:rPr lang="zh-CN" altLang="en-US" dirty="0"/>
              <a:t>条件中或主要出现在</a:t>
            </a:r>
            <a:r>
              <a:rPr lang="zh-CN" altLang="en-US" dirty="0">
                <a:solidFill>
                  <a:srgbClr val="FF00FF"/>
                </a:solidFill>
              </a:rPr>
              <a:t>等值比较</a:t>
            </a:r>
            <a:r>
              <a:rPr lang="zh-CN" altLang="en-US" dirty="0"/>
              <a:t>选择条件中，且满足两个条件之一</a:t>
            </a:r>
            <a:endParaRPr lang="zh-CN" altLang="en-US" dirty="0"/>
          </a:p>
          <a:p>
            <a:pPr lvl="1">
              <a:lnSpc>
                <a:spcPct val="120000"/>
              </a:lnSpc>
              <a:buSzPct val="87000"/>
            </a:pPr>
            <a:r>
              <a:rPr lang="zh-CN" altLang="en-US" dirty="0"/>
              <a:t>该关系的大小可预知，而且</a:t>
            </a:r>
            <a:r>
              <a:rPr lang="zh-CN" altLang="en-US" dirty="0" smtClean="0"/>
              <a:t>不变</a:t>
            </a:r>
            <a:endParaRPr lang="en-US" altLang="zh-CN" dirty="0"/>
          </a:p>
          <a:p>
            <a:pPr lvl="1">
              <a:lnSpc>
                <a:spcPct val="120000"/>
              </a:lnSpc>
              <a:buSzPct val="87000"/>
            </a:pPr>
            <a:r>
              <a:rPr lang="zh-CN" altLang="en-US" dirty="0"/>
              <a:t>该关系的大小动态改变，但所选用的数据库管理系统提供了动态哈希</a:t>
            </a:r>
            <a:r>
              <a:rPr lang="zh-CN" altLang="en-US" dirty="0" smtClean="0"/>
              <a:t>存取方法</a:t>
            </a:r>
            <a:endParaRPr lang="zh-CN"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r>
              <a:rPr lang="en-US" altLang="zh-CN" sz="3600" dirty="0">
                <a:solidFill>
                  <a:schemeClr val="accent6"/>
                </a:solidFill>
              </a:rPr>
              <a:t>3. </a:t>
            </a:r>
            <a:r>
              <a:rPr lang="zh-CN" altLang="en-US" sz="3600" dirty="0">
                <a:solidFill>
                  <a:schemeClr val="accent6"/>
                </a:solidFill>
              </a:rPr>
              <a:t>聚簇方法的选择</a:t>
            </a:r>
            <a:endParaRPr lang="zh-CN" altLang="en-US" sz="3600" dirty="0">
              <a:solidFill>
                <a:schemeClr val="accent6"/>
              </a:solidFill>
            </a:endParaRPr>
          </a:p>
        </p:txBody>
      </p:sp>
      <p:sp>
        <p:nvSpPr>
          <p:cNvPr id="49154" name="Rectangle 3"/>
          <p:cNvSpPr>
            <a:spLocks noGrp="1" noChangeArrowheads="1"/>
          </p:cNvSpPr>
          <p:nvPr>
            <p:ph idx="4294967295"/>
          </p:nvPr>
        </p:nvSpPr>
        <p:spPr>
          <a:xfrm>
            <a:off x="457200" y="823913"/>
            <a:ext cx="8229600" cy="3822700"/>
          </a:xfrm>
        </p:spPr>
        <p:txBody>
          <a:bodyPr/>
          <a:lstStyle/>
          <a:p>
            <a:pPr>
              <a:lnSpc>
                <a:spcPct val="120000"/>
              </a:lnSpc>
            </a:pPr>
            <a:r>
              <a:rPr lang="zh-CN" altLang="en-US" dirty="0"/>
              <a:t>什么是聚簇</a:t>
            </a:r>
            <a:endParaRPr lang="zh-CN" altLang="en-US" dirty="0"/>
          </a:p>
          <a:p>
            <a:pPr lvl="1">
              <a:lnSpc>
                <a:spcPct val="120000"/>
              </a:lnSpc>
            </a:pPr>
            <a:r>
              <a:rPr lang="zh-CN" altLang="en-US" dirty="0"/>
              <a:t>为了提高某个属性（或属性组）的查询速度，把这个或这些属性（称为聚簇码）上具有相同值的元组集中存放在连续的物理块中称为</a:t>
            </a:r>
            <a:r>
              <a:rPr lang="zh-CN" altLang="en-US" dirty="0" smtClean="0"/>
              <a:t>聚簇</a:t>
            </a:r>
            <a:endParaRPr lang="en-US" altLang="zh-CN" dirty="0"/>
          </a:p>
          <a:p>
            <a:pPr lvl="1">
              <a:lnSpc>
                <a:spcPct val="120000"/>
              </a:lnSpc>
            </a:pPr>
            <a:r>
              <a:rPr lang="zh-CN" altLang="en-US" dirty="0"/>
              <a:t>该属性（或属性组）称为聚簇码（</a:t>
            </a:r>
            <a:r>
              <a:rPr lang="en-US" altLang="zh-CN" dirty="0"/>
              <a:t>cluster key</a:t>
            </a:r>
            <a:r>
              <a:rPr lang="zh-CN" altLang="en-US" dirty="0"/>
              <a:t>）</a:t>
            </a:r>
            <a:endParaRPr lang="zh-CN" altLang="en-US" dirty="0"/>
          </a:p>
          <a:p>
            <a:pPr lvl="1">
              <a:lnSpc>
                <a:spcPct val="120000"/>
              </a:lnSpc>
            </a:pPr>
            <a:r>
              <a:rPr lang="zh-CN" altLang="en-US" dirty="0"/>
              <a:t>许多关系型数据库管理系统都提供了聚簇功能</a:t>
            </a:r>
            <a:endParaRPr lang="zh-CN" altLang="en-US" dirty="0"/>
          </a:p>
          <a:p>
            <a:pPr lvl="1">
              <a:lnSpc>
                <a:spcPct val="120000"/>
              </a:lnSpc>
            </a:pPr>
            <a:r>
              <a:rPr lang="zh-CN" altLang="en-US" dirty="0"/>
              <a:t>聚簇存放与聚簇索引的区别</a:t>
            </a:r>
            <a:endParaRPr lang="zh-CN" altLang="en-US" dirty="0"/>
          </a:p>
          <a:p>
            <a:pPr lvl="1"/>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0178" name="Rectangle 3"/>
          <p:cNvSpPr>
            <a:spLocks noGrp="1" noChangeArrowheads="1"/>
          </p:cNvSpPr>
          <p:nvPr>
            <p:ph idx="4294967295"/>
          </p:nvPr>
        </p:nvSpPr>
        <p:spPr>
          <a:xfrm>
            <a:off x="457200" y="823913"/>
            <a:ext cx="8229600" cy="3822700"/>
          </a:xfrm>
        </p:spPr>
        <p:txBody>
          <a:bodyPr/>
          <a:lstStyle/>
          <a:p>
            <a:pPr>
              <a:lnSpc>
                <a:spcPct val="110000"/>
              </a:lnSpc>
            </a:pPr>
            <a:r>
              <a:rPr lang="zh-CN" altLang="en-US" dirty="0"/>
              <a:t>聚簇索引</a:t>
            </a:r>
            <a:endParaRPr lang="zh-CN" altLang="en-US" dirty="0"/>
          </a:p>
          <a:p>
            <a:pPr lvl="1">
              <a:lnSpc>
                <a:spcPct val="110000"/>
              </a:lnSpc>
            </a:pPr>
            <a:r>
              <a:rPr lang="zh-CN" altLang="en-US" dirty="0"/>
              <a:t>建立聚簇索引后，基表中数据也需要按指定的聚簇属性值的升序或降序存放。也即聚簇索引的索引项顺序与表中元组的物理顺序</a:t>
            </a:r>
            <a:r>
              <a:rPr lang="zh-CN" altLang="en-US" dirty="0" smtClean="0"/>
              <a:t>一致</a:t>
            </a:r>
            <a:endParaRPr lang="en-US" altLang="zh-CN" dirty="0"/>
          </a:p>
          <a:p>
            <a:pPr lvl="1">
              <a:lnSpc>
                <a:spcPct val="110000"/>
              </a:lnSpc>
            </a:pPr>
            <a:r>
              <a:rPr lang="zh-CN" altLang="en-US" dirty="0"/>
              <a:t>在一个基本表上最多只能建立一个聚簇索引</a:t>
            </a:r>
            <a:endParaRPr lang="en-US" altLang="zh-CN" dirty="0"/>
          </a:p>
          <a:p>
            <a:pPr>
              <a:lnSpc>
                <a:spcPct val="110000"/>
              </a:lnSpc>
            </a:pPr>
            <a:r>
              <a:rPr lang="zh-CN" altLang="en-US" dirty="0"/>
              <a:t>聚簇索引的适用条件</a:t>
            </a:r>
            <a:endParaRPr lang="zh-CN" altLang="en-US" dirty="0"/>
          </a:p>
          <a:p>
            <a:pPr lvl="1">
              <a:lnSpc>
                <a:spcPct val="110000"/>
              </a:lnSpc>
            </a:pPr>
            <a:r>
              <a:rPr lang="zh-CN" altLang="en-US" dirty="0"/>
              <a:t> 很少对基表进行增删操作</a:t>
            </a:r>
            <a:endParaRPr lang="zh-CN" altLang="en-US" dirty="0"/>
          </a:p>
          <a:p>
            <a:pPr lvl="1">
              <a:lnSpc>
                <a:spcPct val="110000"/>
              </a:lnSpc>
            </a:pPr>
            <a:r>
              <a:rPr lang="zh-CN" altLang="en-US" dirty="0"/>
              <a:t> 很少对其中的变长列进行修改操作 </a:t>
            </a:r>
            <a:endParaRPr lang="zh-CN" altLang="en-US" dirty="0"/>
          </a:p>
          <a:p>
            <a:pPr lvl="1">
              <a:lnSpc>
                <a:spcPct val="140000"/>
              </a:lnSpc>
            </a:pPr>
            <a:endParaRPr lang="zh-CN" altLang="en-US" dirty="0"/>
          </a:p>
          <a:p>
            <a:pPr lvl="1">
              <a:lnSpc>
                <a:spcPct val="90000"/>
              </a:lnSpc>
            </a:pPr>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1202" name="Rectangle 3"/>
          <p:cNvSpPr>
            <a:spLocks noGrp="1" noChangeArrowheads="1"/>
          </p:cNvSpPr>
          <p:nvPr>
            <p:ph idx="4294967295"/>
          </p:nvPr>
        </p:nvSpPr>
        <p:spPr>
          <a:xfrm>
            <a:off x="457200" y="823913"/>
            <a:ext cx="8229600" cy="3714750"/>
          </a:xfrm>
        </p:spPr>
        <p:txBody>
          <a:bodyPr/>
          <a:lstStyle/>
          <a:p>
            <a:r>
              <a:rPr lang="zh-CN" altLang="en-US" sz="2600" dirty="0"/>
              <a:t>聚簇的用途</a:t>
            </a:r>
            <a:endParaRPr lang="en-US" altLang="zh-CN" sz="2600" dirty="0"/>
          </a:p>
          <a:p>
            <a:pPr lvl="1"/>
            <a:r>
              <a:rPr lang="zh-CN" altLang="en-US" sz="2200" dirty="0"/>
              <a:t>对于某些类型的查询，可以提高查询效率</a:t>
            </a:r>
            <a:endParaRPr lang="zh-CN" altLang="en-US" sz="2200" dirty="0"/>
          </a:p>
          <a:p>
            <a:pPr lvl="2">
              <a:buFont typeface="Arial" panose="020B0604020202020204" pitchFamily="34" charset="0"/>
              <a:buNone/>
            </a:pPr>
            <a:r>
              <a:rPr lang="en-US" altLang="zh-CN" dirty="0"/>
              <a:t>1. </a:t>
            </a:r>
            <a:r>
              <a:rPr lang="zh-CN" altLang="en-US" dirty="0"/>
              <a:t>大大提高按聚簇属性进行查询的效率</a:t>
            </a:r>
            <a:endParaRPr lang="zh-CN" altLang="en-US" dirty="0"/>
          </a:p>
          <a:p>
            <a:pPr lvl="1">
              <a:buFont typeface="Wingdings" panose="05000000000000000000" pitchFamily="2" charset="2"/>
              <a:buNone/>
            </a:pPr>
            <a:r>
              <a:rPr lang="en-US" altLang="zh-CN" sz="2200" dirty="0"/>
              <a:t>[</a:t>
            </a:r>
            <a:r>
              <a:rPr lang="zh-CN" altLang="en-US" sz="2200" dirty="0"/>
              <a:t>例</a:t>
            </a:r>
            <a:r>
              <a:rPr lang="en-US" altLang="zh-CN" sz="2200" dirty="0"/>
              <a:t>] </a:t>
            </a:r>
            <a:r>
              <a:rPr lang="zh-CN" altLang="en-US" sz="2200" dirty="0"/>
              <a:t>假设学生关系按所在系建有索引，现在要查询信息系的所有学生名单。</a:t>
            </a:r>
            <a:endParaRPr lang="zh-CN" altLang="en-US" sz="2200" dirty="0"/>
          </a:p>
          <a:p>
            <a:pPr lvl="2">
              <a:buSzPct val="87000"/>
              <a:buFont typeface="Wingdings" panose="05000000000000000000" pitchFamily="2" charset="2"/>
              <a:buChar char="Ø"/>
            </a:pPr>
            <a:r>
              <a:rPr lang="zh-CN" altLang="en-US" dirty="0"/>
              <a:t>计算机系的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endParaRPr lang="zh-CN" altLang="en-US" dirty="0"/>
          </a:p>
          <a:p>
            <a:pPr lvl="2">
              <a:buSzPct val="87000"/>
              <a:buFont typeface="Wingdings" panose="05000000000000000000" pitchFamily="2" charset="2"/>
              <a:buChar char="Ø"/>
            </a:pPr>
            <a:r>
              <a:rPr lang="zh-CN" altLang="en-US" dirty="0"/>
              <a:t>如果将同一系的学生元组集中存放，则每读一个物理块可得到多个满足查询条件的元组，从而显著地减少了访问磁盘的次数。</a:t>
            </a:r>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2226" name="Rectangle 3"/>
          <p:cNvSpPr>
            <a:spLocks noGrp="1" noChangeArrowheads="1"/>
          </p:cNvSpPr>
          <p:nvPr>
            <p:ph idx="4294967295"/>
          </p:nvPr>
        </p:nvSpPr>
        <p:spPr/>
        <p:txBody>
          <a:bodyPr/>
          <a:lstStyle/>
          <a:p>
            <a:pPr marL="857250" lvl="2" indent="0">
              <a:lnSpc>
                <a:spcPct val="150000"/>
              </a:lnSpc>
              <a:buFont typeface="Arial" panose="020B0604020202020204" pitchFamily="34" charset="0"/>
              <a:buNone/>
            </a:pPr>
            <a:r>
              <a:rPr lang="en-US" altLang="zh-CN" sz="2400" dirty="0"/>
              <a:t>2. </a:t>
            </a:r>
            <a:r>
              <a:rPr lang="zh-CN" altLang="en-US" sz="2400" dirty="0"/>
              <a:t>节省存储空间</a:t>
            </a:r>
            <a:endParaRPr lang="zh-CN" altLang="en-US" sz="2400" dirty="0"/>
          </a:p>
          <a:p>
            <a:pPr lvl="3">
              <a:lnSpc>
                <a:spcPct val="150000"/>
              </a:lnSpc>
              <a:buSzPct val="87000"/>
              <a:buFont typeface="Wingdings" panose="05000000000000000000" pitchFamily="2" charset="2"/>
              <a:buChar char="Ø"/>
            </a:pPr>
            <a:r>
              <a:rPr lang="zh-CN" altLang="en-US" sz="2200" dirty="0"/>
              <a:t>聚簇以后，聚簇码相同的元组集中在一起了，因而聚簇码值不必在每个元组中重复存储，只要在一组中存一次就行了。</a:t>
            </a:r>
            <a:endParaRPr lang="zh-CN" altLang="en-US" sz="22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7170" name="Rectangle 3"/>
          <p:cNvSpPr>
            <a:spLocks noGrp="1" noChangeArrowheads="1"/>
          </p:cNvSpPr>
          <p:nvPr>
            <p:ph idx="4294967295"/>
          </p:nvPr>
        </p:nvSpPr>
        <p:spPr>
          <a:xfrm>
            <a:off x="457200" y="823913"/>
            <a:ext cx="8229600" cy="3822700"/>
          </a:xfrm>
        </p:spPr>
        <p:txBody>
          <a:bodyPr/>
          <a:lstStyle/>
          <a:p>
            <a:pPr>
              <a:lnSpc>
                <a:spcPct val="150000"/>
              </a:lnSpc>
            </a:pPr>
            <a:r>
              <a:rPr lang="zh-CN" altLang="en-US"/>
              <a:t>转换内容</a:t>
            </a:r>
            <a:endParaRPr lang="zh-CN" altLang="en-US"/>
          </a:p>
          <a:p>
            <a:pPr lvl="1">
              <a:lnSpc>
                <a:spcPct val="150000"/>
              </a:lnSpc>
            </a:pPr>
            <a:r>
              <a:rPr lang="en-US" altLang="zh-CN"/>
              <a:t>E-R</a:t>
            </a:r>
            <a:r>
              <a:rPr lang="zh-CN" altLang="en-US"/>
              <a:t>图由实体型、实体的属性和实体型之间的联系三个要素组成</a:t>
            </a:r>
            <a:endParaRPr lang="zh-CN" altLang="en-US"/>
          </a:p>
          <a:p>
            <a:pPr lvl="1">
              <a:lnSpc>
                <a:spcPct val="150000"/>
              </a:lnSpc>
            </a:pPr>
            <a:r>
              <a:rPr lang="zh-CN" altLang="en-US"/>
              <a:t>关系模型的逻辑结构是一组关系模式的集合</a:t>
            </a:r>
            <a:endParaRPr lang="zh-CN" altLang="en-US"/>
          </a:p>
          <a:p>
            <a:pPr lvl="1">
              <a:lnSpc>
                <a:spcPct val="150000"/>
              </a:lnSpc>
            </a:pPr>
            <a:r>
              <a:rPr lang="zh-CN" altLang="en-US"/>
              <a:t>将</a:t>
            </a:r>
            <a:r>
              <a:rPr lang="en-US" altLang="zh-CN"/>
              <a:t>E-R</a:t>
            </a:r>
            <a:r>
              <a:rPr lang="zh-CN" altLang="en-US"/>
              <a:t>图转换为关系模型：将实体型、实体的属性和实体型之间的联系转化为关系模式</a:t>
            </a:r>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3250" name="Rectangle 3"/>
          <p:cNvSpPr>
            <a:spLocks noGrp="1" noChangeArrowheads="1"/>
          </p:cNvSpPr>
          <p:nvPr>
            <p:ph idx="4294967295"/>
          </p:nvPr>
        </p:nvSpPr>
        <p:spPr>
          <a:xfrm>
            <a:off x="457200" y="823913"/>
            <a:ext cx="8229600" cy="3641725"/>
          </a:xfrm>
        </p:spPr>
        <p:txBody>
          <a:bodyPr/>
          <a:lstStyle/>
          <a:p>
            <a:pPr>
              <a:lnSpc>
                <a:spcPct val="120000"/>
              </a:lnSpc>
            </a:pPr>
            <a:r>
              <a:rPr lang="zh-CN" altLang="en-US"/>
              <a:t>聚簇的局限性</a:t>
            </a:r>
            <a:endParaRPr lang="zh-CN" altLang="en-US"/>
          </a:p>
          <a:p>
            <a:pPr marL="457200" lvl="1" indent="0">
              <a:lnSpc>
                <a:spcPct val="120000"/>
              </a:lnSpc>
            </a:pPr>
            <a:r>
              <a:rPr lang="en-US" altLang="zh-CN"/>
              <a:t> </a:t>
            </a:r>
            <a:r>
              <a:rPr lang="zh-CN" altLang="en-US"/>
              <a:t>聚簇只能提高某些特定应用的性能</a:t>
            </a:r>
            <a:endParaRPr lang="zh-CN" altLang="en-US"/>
          </a:p>
          <a:p>
            <a:pPr marL="457200" lvl="1" indent="0">
              <a:lnSpc>
                <a:spcPct val="120000"/>
              </a:lnSpc>
            </a:pPr>
            <a:r>
              <a:rPr lang="en-US" altLang="zh-CN"/>
              <a:t> </a:t>
            </a:r>
            <a:r>
              <a:rPr lang="zh-CN" altLang="en-US"/>
              <a:t>建立与维护聚簇的开销相当大</a:t>
            </a:r>
            <a:endParaRPr lang="zh-CN" altLang="en-US"/>
          </a:p>
          <a:p>
            <a:pPr lvl="2">
              <a:lnSpc>
                <a:spcPct val="120000"/>
              </a:lnSpc>
              <a:buSzPct val="87000"/>
              <a:buFont typeface="Wingdings" panose="05000000000000000000" pitchFamily="2" charset="2"/>
              <a:buChar char="l"/>
            </a:pPr>
            <a:r>
              <a:rPr lang="zh-CN" altLang="en-US"/>
              <a:t>对已有关系建立聚簇，将导致关系中元组的物理存储位置移动，并使此关系上原有的索引无效，必须重建。</a:t>
            </a:r>
            <a:endParaRPr lang="zh-CN" altLang="en-US"/>
          </a:p>
          <a:p>
            <a:pPr lvl="2">
              <a:lnSpc>
                <a:spcPct val="120000"/>
              </a:lnSpc>
              <a:buSzPct val="87000"/>
              <a:buFont typeface="Wingdings" panose="05000000000000000000" pitchFamily="2" charset="2"/>
              <a:buChar char="l"/>
            </a:pPr>
            <a:r>
              <a:rPr lang="zh-CN" altLang="en-US"/>
              <a:t>当一个元组的聚簇码改变时，该元组的存储位置也要做相应改变。</a:t>
            </a:r>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4274" name="Rectangle 3"/>
          <p:cNvSpPr>
            <a:spLocks noGrp="1" noChangeArrowheads="1"/>
          </p:cNvSpPr>
          <p:nvPr>
            <p:ph idx="4294967295"/>
          </p:nvPr>
        </p:nvSpPr>
        <p:spPr>
          <a:xfrm>
            <a:off x="250825" y="823913"/>
            <a:ext cx="8686800" cy="3822700"/>
          </a:xfrm>
        </p:spPr>
        <p:txBody>
          <a:bodyPr/>
          <a:lstStyle/>
          <a:p>
            <a:pPr>
              <a:lnSpc>
                <a:spcPct val="120000"/>
              </a:lnSpc>
            </a:pPr>
            <a:r>
              <a:rPr lang="zh-CN" altLang="en-US"/>
              <a:t>聚簇的适用范围</a:t>
            </a:r>
            <a:endParaRPr lang="zh-CN" altLang="en-US"/>
          </a:p>
          <a:p>
            <a:pPr marL="457200" lvl="1" indent="0">
              <a:lnSpc>
                <a:spcPct val="120000"/>
              </a:lnSpc>
            </a:pPr>
            <a:r>
              <a:rPr lang="zh-CN" altLang="en-US"/>
              <a:t>既适用于单个关系独立聚簇，也适用于多个关系组合聚簇</a:t>
            </a:r>
            <a:endParaRPr lang="zh-CN" altLang="en-US"/>
          </a:p>
          <a:p>
            <a:pPr marL="457200" lvl="1" indent="0">
              <a:lnSpc>
                <a:spcPct val="120000"/>
              </a:lnSpc>
            </a:pPr>
            <a:r>
              <a:rPr lang="en-US" altLang="zh-CN"/>
              <a:t> </a:t>
            </a:r>
            <a:r>
              <a:rPr lang="zh-CN" altLang="en-US"/>
              <a:t>当通过聚簇码进行访问或连接是该关系的主要应用，与聚</a:t>
            </a:r>
            <a:endParaRPr lang="en-US" altLang="zh-CN"/>
          </a:p>
          <a:p>
            <a:pPr marL="457200" lvl="1" indent="0">
              <a:lnSpc>
                <a:spcPct val="120000"/>
              </a:lnSpc>
              <a:buFont typeface="Wingdings" panose="05000000000000000000" pitchFamily="2" charset="2"/>
              <a:buNone/>
            </a:pPr>
            <a:r>
              <a:rPr lang="en-US" altLang="zh-CN"/>
              <a:t>    </a:t>
            </a:r>
            <a:r>
              <a:rPr lang="zh-CN" altLang="en-US"/>
              <a:t>簇码无关的其他访问很少或者是次要的时，可以使用聚簇</a:t>
            </a:r>
            <a:endParaRPr lang="zh-CN" altLang="en-US"/>
          </a:p>
          <a:p>
            <a:pPr lvl="2">
              <a:lnSpc>
                <a:spcPct val="120000"/>
              </a:lnSpc>
              <a:buSzPct val="87000"/>
              <a:buFont typeface="Wingdings" panose="05000000000000000000" pitchFamily="2" charset="2"/>
              <a:buChar char="l"/>
            </a:pPr>
            <a:r>
              <a:rPr lang="zh-CN" altLang="en-US"/>
              <a:t>尤其当</a:t>
            </a:r>
            <a:r>
              <a:rPr lang="en-US" altLang="zh-CN"/>
              <a:t>SQL</a:t>
            </a:r>
            <a:r>
              <a:rPr lang="zh-CN" altLang="en-US"/>
              <a:t>语句中包含有与聚簇码有关的</a:t>
            </a:r>
            <a:r>
              <a:rPr lang="en-US" altLang="zh-CN"/>
              <a:t>ORDER BY, GROUP BY, UNION, DISTINCT</a:t>
            </a:r>
            <a:r>
              <a:rPr lang="zh-CN" altLang="en-US"/>
              <a:t>等子句或短语时，使用聚簇特别有利，可以省去或减化对结果集的排序操作</a:t>
            </a:r>
            <a:endParaRPr lang="zh-CN" altLang="en-US"/>
          </a:p>
          <a:p>
            <a:pPr marL="457200" lvl="1" indent="0"/>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467360" y="-28575"/>
            <a:ext cx="8229600" cy="852488"/>
          </a:xfrm>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5298" name="Rectangle 3"/>
          <p:cNvSpPr>
            <a:spLocks noGrp="1" noChangeArrowheads="1"/>
          </p:cNvSpPr>
          <p:nvPr>
            <p:ph idx="4294967295"/>
          </p:nvPr>
        </p:nvSpPr>
        <p:spPr>
          <a:xfrm>
            <a:off x="457200" y="823913"/>
            <a:ext cx="8229600" cy="3822700"/>
          </a:xfrm>
        </p:spPr>
        <p:txBody>
          <a:bodyPr/>
          <a:lstStyle/>
          <a:p>
            <a:pPr>
              <a:lnSpc>
                <a:spcPct val="120000"/>
              </a:lnSpc>
            </a:pPr>
            <a:r>
              <a:rPr lang="zh-CN" altLang="en-US" dirty="0"/>
              <a:t>选择聚簇存取方法</a:t>
            </a:r>
            <a:endParaRPr lang="zh-CN" altLang="en-US" dirty="0"/>
          </a:p>
          <a:p>
            <a:pPr marL="457200" lvl="1" indent="0">
              <a:lnSpc>
                <a:spcPct val="120000"/>
              </a:lnSpc>
            </a:pPr>
            <a:r>
              <a:rPr lang="en-US" altLang="zh-CN" dirty="0"/>
              <a:t> </a:t>
            </a:r>
            <a:r>
              <a:rPr lang="zh-CN" altLang="en-US" dirty="0"/>
              <a:t>设计候选聚簇</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a:t>
            </a:r>
            <a:r>
              <a:rPr lang="en-US" altLang="zh-CN" dirty="0"/>
              <a:t>1</a:t>
            </a:r>
            <a:r>
              <a:rPr lang="zh-CN" altLang="en-US" dirty="0"/>
              <a:t>）常在一起进行连接操作的关系可以建立组合聚簇</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a:t>
            </a:r>
            <a:r>
              <a:rPr lang="en-US" altLang="zh-CN" dirty="0"/>
              <a:t>2</a:t>
            </a:r>
            <a:r>
              <a:rPr lang="zh-CN" altLang="en-US" dirty="0"/>
              <a:t>）如果一个关系的一组属性经常出现在相等比较条</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件中，则该单个关系可建立聚簇；</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a:t>
            </a:r>
            <a:r>
              <a:rPr lang="en-US" altLang="zh-CN" dirty="0"/>
              <a:t>3</a:t>
            </a:r>
            <a:r>
              <a:rPr lang="zh-CN" altLang="en-US" dirty="0"/>
              <a:t>）如果一个关系的一个（或一组）属性上的值重复</a:t>
            </a:r>
            <a:endParaRPr lang="en-US" altLang="zh-CN" dirty="0"/>
          </a:p>
          <a:p>
            <a:pPr marL="457200" lvl="1" indent="0">
              <a:lnSpc>
                <a:spcPct val="120000"/>
              </a:lnSpc>
              <a:buFont typeface="Wingdings" panose="05000000000000000000" pitchFamily="2" charset="2"/>
              <a:buNone/>
            </a:pPr>
            <a:r>
              <a:rPr lang="en-US" altLang="zh-CN" dirty="0"/>
              <a:t>           </a:t>
            </a:r>
            <a:r>
              <a:rPr lang="zh-CN" altLang="en-US" dirty="0"/>
              <a:t>率很高，则此单个关系可建立聚簇。</a:t>
            </a:r>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r>
              <a:rPr lang="zh-CN" altLang="en-US" sz="3600" dirty="0">
                <a:solidFill>
                  <a:schemeClr val="accent6"/>
                </a:solidFill>
              </a:rPr>
              <a:t>聚簇方法的选择（续）</a:t>
            </a:r>
            <a:endParaRPr lang="zh-CN" altLang="en-US" sz="3600" dirty="0">
              <a:solidFill>
                <a:schemeClr val="accent6"/>
              </a:solidFill>
            </a:endParaRPr>
          </a:p>
        </p:txBody>
      </p:sp>
      <p:sp>
        <p:nvSpPr>
          <p:cNvPr id="56322" name="Rectangle 3"/>
          <p:cNvSpPr>
            <a:spLocks noGrp="1" noChangeArrowheads="1"/>
          </p:cNvSpPr>
          <p:nvPr>
            <p:ph idx="4294967295"/>
          </p:nvPr>
        </p:nvSpPr>
        <p:spPr>
          <a:xfrm>
            <a:off x="457200" y="823913"/>
            <a:ext cx="8229600" cy="3822700"/>
          </a:xfrm>
        </p:spPr>
        <p:txBody>
          <a:bodyPr/>
          <a:lstStyle/>
          <a:p>
            <a:pPr marL="457200" lvl="1" indent="0">
              <a:lnSpc>
                <a:spcPct val="120000"/>
              </a:lnSpc>
            </a:pPr>
            <a:r>
              <a:rPr lang="zh-CN" altLang="en-US" dirty="0"/>
              <a:t>检查候选聚簇中的关系，取消其中不必要的关系</a:t>
            </a:r>
            <a:endParaRPr lang="zh-CN" altLang="en-US" dirty="0"/>
          </a:p>
          <a:p>
            <a:pPr lvl="2">
              <a:lnSpc>
                <a:spcPct val="120000"/>
              </a:lnSpc>
              <a:buSzPct val="87000"/>
              <a:buFont typeface="Arial" panose="020B0604020202020204" pitchFamily="34" charset="0"/>
              <a:buNone/>
            </a:pPr>
            <a:r>
              <a:rPr lang="zh-CN" altLang="en-US" dirty="0"/>
              <a:t>（</a:t>
            </a:r>
            <a:r>
              <a:rPr lang="en-US" altLang="zh-CN" dirty="0"/>
              <a:t>1</a:t>
            </a:r>
            <a:r>
              <a:rPr lang="zh-CN" altLang="en-US" dirty="0"/>
              <a:t>）从聚簇中删除经常进行全表扫描的关系</a:t>
            </a:r>
            <a:endParaRPr lang="zh-CN" altLang="en-US" dirty="0"/>
          </a:p>
          <a:p>
            <a:pPr lvl="2">
              <a:lnSpc>
                <a:spcPct val="120000"/>
              </a:lnSpc>
              <a:buSzPct val="87000"/>
              <a:buFont typeface="Arial" panose="020B0604020202020204" pitchFamily="34" charset="0"/>
              <a:buNone/>
            </a:pPr>
            <a:r>
              <a:rPr lang="zh-CN" altLang="en-US" dirty="0"/>
              <a:t>（</a:t>
            </a:r>
            <a:r>
              <a:rPr lang="en-US" altLang="zh-CN" dirty="0"/>
              <a:t>2</a:t>
            </a:r>
            <a:r>
              <a:rPr lang="zh-CN" altLang="en-US" dirty="0"/>
              <a:t>）从聚簇中删除更新操作远多于连接操作的关系</a:t>
            </a:r>
            <a:endParaRPr lang="zh-CN" altLang="en-US" dirty="0"/>
          </a:p>
          <a:p>
            <a:pPr lvl="2">
              <a:lnSpc>
                <a:spcPct val="120000"/>
              </a:lnSpc>
              <a:buSzPct val="87000"/>
              <a:buFont typeface="Arial" panose="020B0604020202020204" pitchFamily="34" charset="0"/>
              <a:buNone/>
            </a:pPr>
            <a:r>
              <a:rPr lang="zh-CN" altLang="en-US" dirty="0"/>
              <a:t>（</a:t>
            </a:r>
            <a:r>
              <a:rPr lang="en-US" altLang="zh-CN" dirty="0"/>
              <a:t>3</a:t>
            </a:r>
            <a:r>
              <a:rPr lang="zh-CN" altLang="en-US" dirty="0"/>
              <a:t>）不同的聚簇中可能包含相同的关系，一个关系可以在某一个聚簇中，但不能同时加入多个聚簇。要从这多个聚簇方案（包括不建立聚簇）中选择一个较优的，即在这个聚簇上运行各种事务的总代价最小。</a:t>
            </a:r>
            <a:endParaRPr lang="zh-CN" altLang="en-US" dirty="0"/>
          </a:p>
          <a:p>
            <a:pPr lvl="2">
              <a:lnSpc>
                <a:spcPct val="120000"/>
              </a:lnSpc>
              <a:buSzPct val="87000"/>
              <a:buFont typeface="Arial" panose="020B0604020202020204" pitchFamily="34" charset="0"/>
              <a:buNone/>
            </a:pPr>
            <a:endParaRPr lang="en-US" altLang="zh-CN"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p:txBody>
          <a:bodyPr/>
          <a:lstStyle/>
          <a:p>
            <a:r>
              <a:rPr lang="en-US" altLang="zh-CN" sz="3600">
                <a:solidFill>
                  <a:schemeClr val="accent6"/>
                </a:solidFill>
              </a:rPr>
              <a:t>7.5  </a:t>
            </a:r>
            <a:r>
              <a:rPr lang="zh-CN" altLang="en-US" sz="3600">
                <a:solidFill>
                  <a:schemeClr val="accent6"/>
                </a:solidFill>
              </a:rPr>
              <a:t>数据库的物理设计</a:t>
            </a:r>
            <a:endParaRPr lang="zh-CN" altLang="en-US" sz="3600">
              <a:solidFill>
                <a:schemeClr val="accent6"/>
              </a:solidFill>
            </a:endParaRPr>
          </a:p>
        </p:txBody>
      </p:sp>
      <p:sp>
        <p:nvSpPr>
          <p:cNvPr id="57346" name="Rectangle 3"/>
          <p:cNvSpPr>
            <a:spLocks noGrp="1" noChangeArrowheads="1"/>
          </p:cNvSpPr>
          <p:nvPr>
            <p:ph idx="4294967295"/>
          </p:nvPr>
        </p:nvSpPr>
        <p:spPr>
          <a:xfrm>
            <a:off x="755650" y="1004888"/>
            <a:ext cx="7931150" cy="3641725"/>
          </a:xfrm>
        </p:spPr>
        <p:txBody>
          <a:bodyPr/>
          <a:lstStyle/>
          <a:p>
            <a:pPr marL="0" indent="0">
              <a:lnSpc>
                <a:spcPct val="150000"/>
              </a:lnSpc>
              <a:buFont typeface="Wingdings" panose="05000000000000000000" pitchFamily="2" charset="2"/>
              <a:buNone/>
            </a:pPr>
            <a:r>
              <a:rPr lang="en-US" altLang="zh-CN" dirty="0"/>
              <a:t>7.5.1  </a:t>
            </a:r>
            <a:r>
              <a:rPr lang="zh-CN" altLang="en-US" dirty="0"/>
              <a:t>数据库物理设计的内容和方法</a:t>
            </a:r>
            <a:endParaRPr lang="zh-CN" altLang="en-US" dirty="0"/>
          </a:p>
          <a:p>
            <a:pPr marL="0" indent="0">
              <a:lnSpc>
                <a:spcPct val="150000"/>
              </a:lnSpc>
              <a:buFont typeface="Wingdings" panose="05000000000000000000" pitchFamily="2" charset="2"/>
              <a:buNone/>
            </a:pPr>
            <a:r>
              <a:rPr lang="en-US" altLang="zh-CN" dirty="0"/>
              <a:t>7.5.2  </a:t>
            </a:r>
            <a:r>
              <a:rPr lang="zh-CN" altLang="en-US" dirty="0"/>
              <a:t>选择关系模式存取方法</a:t>
            </a:r>
            <a:endParaRPr lang="zh-CN" altLang="en-US" dirty="0"/>
          </a:p>
          <a:p>
            <a:pPr marL="0" indent="0">
              <a:lnSpc>
                <a:spcPct val="150000"/>
              </a:lnSpc>
              <a:buFont typeface="Wingdings" panose="05000000000000000000" pitchFamily="2" charset="2"/>
              <a:buNone/>
            </a:pPr>
            <a:r>
              <a:rPr lang="en-US" altLang="zh-CN" dirty="0">
                <a:solidFill>
                  <a:srgbClr val="00B050"/>
                </a:solidFill>
              </a:rPr>
              <a:t>7.5.3  </a:t>
            </a:r>
            <a:r>
              <a:rPr lang="zh-CN" altLang="en-US" dirty="0">
                <a:solidFill>
                  <a:srgbClr val="00B050"/>
                </a:solidFill>
              </a:rPr>
              <a:t>确定数据库的存储结构</a:t>
            </a:r>
            <a:endParaRPr lang="zh-CN" altLang="en-US" dirty="0">
              <a:solidFill>
                <a:srgbClr val="00B050"/>
              </a:solidFill>
            </a:endParaRPr>
          </a:p>
          <a:p>
            <a:pPr marL="0" indent="0">
              <a:lnSpc>
                <a:spcPct val="150000"/>
              </a:lnSpc>
              <a:buFont typeface="Wingdings" panose="05000000000000000000" pitchFamily="2" charset="2"/>
              <a:buNone/>
            </a:pPr>
            <a:r>
              <a:rPr lang="en-US" altLang="zh-CN" dirty="0"/>
              <a:t>7.5.4  </a:t>
            </a:r>
            <a:r>
              <a:rPr lang="zh-CN" altLang="en-US" dirty="0"/>
              <a:t>评价数据库的物理结构</a:t>
            </a: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idx="4294967295"/>
          </p:nvPr>
        </p:nvSpPr>
        <p:spPr/>
        <p:txBody>
          <a:bodyPr/>
          <a:lstStyle/>
          <a:p>
            <a:r>
              <a:rPr lang="en-US" altLang="zh-CN" sz="3600">
                <a:solidFill>
                  <a:schemeClr val="accent6"/>
                </a:solidFill>
              </a:rPr>
              <a:t>7.5.3  </a:t>
            </a:r>
            <a:r>
              <a:rPr lang="zh-CN" altLang="en-US" sz="3600">
                <a:solidFill>
                  <a:schemeClr val="accent6"/>
                </a:solidFill>
              </a:rPr>
              <a:t>确定数据库的存储结构</a:t>
            </a:r>
            <a:endParaRPr lang="zh-CN" altLang="en-US" sz="3600">
              <a:solidFill>
                <a:schemeClr val="accent6"/>
              </a:solidFill>
            </a:endParaRPr>
          </a:p>
        </p:txBody>
      </p:sp>
      <p:sp>
        <p:nvSpPr>
          <p:cNvPr id="58370" name="内容占位符 2"/>
          <p:cNvSpPr>
            <a:spLocks noGrp="1" noChangeArrowheads="1"/>
          </p:cNvSpPr>
          <p:nvPr>
            <p:ph idx="4294967295"/>
          </p:nvPr>
        </p:nvSpPr>
        <p:spPr>
          <a:xfrm>
            <a:off x="457200" y="1004888"/>
            <a:ext cx="8507413" cy="3641725"/>
          </a:xfrm>
        </p:spPr>
        <p:txBody>
          <a:bodyPr/>
          <a:lstStyle/>
          <a:p>
            <a:pPr>
              <a:lnSpc>
                <a:spcPct val="120000"/>
              </a:lnSpc>
            </a:pPr>
            <a:r>
              <a:rPr lang="zh-CN" altLang="en-US" dirty="0"/>
              <a:t>确定数据库物理结构主要指确定数据的</a:t>
            </a:r>
            <a:r>
              <a:rPr lang="zh-CN" altLang="en-US" dirty="0">
                <a:solidFill>
                  <a:srgbClr val="FF00FF"/>
                </a:solidFill>
              </a:rPr>
              <a:t>存放位置</a:t>
            </a:r>
            <a:r>
              <a:rPr lang="zh-CN" altLang="en-US" dirty="0"/>
              <a:t>和</a:t>
            </a:r>
            <a:r>
              <a:rPr lang="zh-CN" altLang="en-US" dirty="0">
                <a:solidFill>
                  <a:srgbClr val="FF00FF"/>
                </a:solidFill>
              </a:rPr>
              <a:t>存储结构</a:t>
            </a:r>
            <a:r>
              <a:rPr lang="zh-CN" altLang="zh-CN" dirty="0"/>
              <a:t>，包括：确定关系、索引、聚簇、日志、备份等的存储安排和存储结构，确定系统配置等。</a:t>
            </a:r>
            <a:endParaRPr lang="en-US" altLang="zh-CN" dirty="0"/>
          </a:p>
          <a:p>
            <a:pPr lvl="1">
              <a:lnSpc>
                <a:spcPct val="120000"/>
              </a:lnSpc>
            </a:pPr>
            <a:endParaRPr lang="en-US" altLang="zh-CN" dirty="0"/>
          </a:p>
          <a:p>
            <a:pPr>
              <a:lnSpc>
                <a:spcPct val="120000"/>
              </a:lnSpc>
            </a:pPr>
            <a:r>
              <a:rPr lang="zh-CN" altLang="en-US" dirty="0"/>
              <a:t>确定数据的存放位置和存储结构要综合考虑</a:t>
            </a:r>
            <a:r>
              <a:rPr lang="zh-CN" altLang="en-US" dirty="0">
                <a:solidFill>
                  <a:srgbClr val="FF00FF"/>
                </a:solidFill>
              </a:rPr>
              <a:t>存取时间</a:t>
            </a:r>
            <a:r>
              <a:rPr lang="zh-CN" altLang="en-US" dirty="0"/>
              <a:t>、</a:t>
            </a:r>
            <a:r>
              <a:rPr lang="zh-CN" altLang="en-US" dirty="0">
                <a:solidFill>
                  <a:srgbClr val="FF00FF"/>
                </a:solidFill>
              </a:rPr>
              <a:t>存储空间利用率</a:t>
            </a:r>
            <a:r>
              <a:rPr lang="zh-CN" altLang="en-US" dirty="0"/>
              <a:t>和</a:t>
            </a:r>
            <a:r>
              <a:rPr lang="zh-CN" altLang="en-US" dirty="0">
                <a:solidFill>
                  <a:srgbClr val="FF00FF"/>
                </a:solidFill>
              </a:rPr>
              <a:t>维护代价</a:t>
            </a:r>
            <a:r>
              <a:rPr lang="zh-CN" altLang="en-US" dirty="0"/>
              <a:t>三个方面的因素。</a:t>
            </a:r>
            <a:endParaRPr lang="en-US" altLang="zh-CN" dirty="0"/>
          </a:p>
          <a:p>
            <a:endParaRPr lang="zh-CN" alt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a:xfrm>
            <a:off x="457200" y="25400"/>
            <a:ext cx="8229600" cy="711200"/>
          </a:xfrm>
        </p:spPr>
        <p:txBody>
          <a:bodyPr/>
          <a:lstStyle/>
          <a:p>
            <a:r>
              <a:rPr lang="zh-CN" altLang="en-US" sz="3600">
                <a:solidFill>
                  <a:schemeClr val="accent6"/>
                </a:solidFill>
              </a:rPr>
              <a:t>确定数据库的存储结构（续）</a:t>
            </a:r>
            <a:endParaRPr lang="zh-CN" altLang="en-US" sz="3600">
              <a:solidFill>
                <a:schemeClr val="accent6"/>
              </a:solidFill>
            </a:endParaRPr>
          </a:p>
        </p:txBody>
      </p:sp>
      <p:sp>
        <p:nvSpPr>
          <p:cNvPr id="59394" name="Rectangle 3"/>
          <p:cNvSpPr>
            <a:spLocks noGrp="1" noChangeArrowheads="1"/>
          </p:cNvSpPr>
          <p:nvPr>
            <p:ph idx="4294967295"/>
          </p:nvPr>
        </p:nvSpPr>
        <p:spPr>
          <a:xfrm>
            <a:off x="457200" y="823913"/>
            <a:ext cx="8229600" cy="3822700"/>
          </a:xfrm>
        </p:spPr>
        <p:txBody>
          <a:bodyPr/>
          <a:lstStyle/>
          <a:p>
            <a:pPr>
              <a:lnSpc>
                <a:spcPct val="120000"/>
              </a:lnSpc>
            </a:pPr>
            <a:r>
              <a:rPr lang="zh-CN" altLang="en-US" dirty="0"/>
              <a:t>影响数据存放位置和存储结构的因素</a:t>
            </a:r>
            <a:endParaRPr lang="zh-CN" altLang="en-US" dirty="0"/>
          </a:p>
          <a:p>
            <a:pPr lvl="1">
              <a:lnSpc>
                <a:spcPct val="120000"/>
              </a:lnSpc>
            </a:pPr>
            <a:r>
              <a:rPr lang="zh-CN" altLang="en-US" dirty="0"/>
              <a:t>硬件环境</a:t>
            </a:r>
            <a:endParaRPr lang="zh-CN" altLang="en-US" dirty="0"/>
          </a:p>
          <a:p>
            <a:pPr lvl="1">
              <a:lnSpc>
                <a:spcPct val="120000"/>
              </a:lnSpc>
            </a:pPr>
            <a:r>
              <a:rPr lang="zh-CN" altLang="en-US" dirty="0"/>
              <a:t>应用需求</a:t>
            </a:r>
            <a:endParaRPr lang="zh-CN" altLang="en-US" dirty="0"/>
          </a:p>
          <a:p>
            <a:pPr lvl="2">
              <a:lnSpc>
                <a:spcPct val="120000"/>
              </a:lnSpc>
              <a:buSzPct val="87000"/>
              <a:buFont typeface="Wingdings" panose="05000000000000000000" pitchFamily="2" charset="2"/>
              <a:buChar char="l"/>
            </a:pPr>
            <a:r>
              <a:rPr lang="zh-CN" altLang="en-US" dirty="0"/>
              <a:t>存取时间</a:t>
            </a:r>
            <a:endParaRPr lang="zh-CN" altLang="en-US" dirty="0"/>
          </a:p>
          <a:p>
            <a:pPr lvl="2">
              <a:lnSpc>
                <a:spcPct val="120000"/>
              </a:lnSpc>
              <a:buSzPct val="87000"/>
              <a:buFont typeface="Wingdings" panose="05000000000000000000" pitchFamily="2" charset="2"/>
              <a:buChar char="l"/>
            </a:pPr>
            <a:r>
              <a:rPr lang="zh-CN" altLang="en-US" dirty="0"/>
              <a:t>存储空间利用率</a:t>
            </a:r>
            <a:endParaRPr lang="zh-CN" altLang="en-US" dirty="0"/>
          </a:p>
          <a:p>
            <a:pPr lvl="2">
              <a:lnSpc>
                <a:spcPct val="120000"/>
              </a:lnSpc>
              <a:buSzPct val="87000"/>
              <a:buFont typeface="Wingdings" panose="05000000000000000000" pitchFamily="2" charset="2"/>
              <a:buChar char="l"/>
            </a:pPr>
            <a:r>
              <a:rPr lang="zh-CN" altLang="en-US" dirty="0"/>
              <a:t>维护代价</a:t>
            </a:r>
            <a:endParaRPr lang="en-US" altLang="zh-CN" dirty="0"/>
          </a:p>
          <a:p>
            <a:pPr lvl="1">
              <a:lnSpc>
                <a:spcPct val="120000"/>
              </a:lnSpc>
              <a:buSzPct val="87000"/>
              <a:buFont typeface="Wingdings" panose="05000000000000000000" pitchFamily="2" charset="2"/>
              <a:buNone/>
            </a:pPr>
            <a:r>
              <a:rPr lang="zh-CN" altLang="en-US" dirty="0"/>
              <a:t>这三个方面常常是相互矛盾的</a:t>
            </a:r>
            <a:endParaRPr lang="zh-CN" altLang="en-US" dirty="0"/>
          </a:p>
          <a:p>
            <a:pPr lvl="1">
              <a:lnSpc>
                <a:spcPct val="120000"/>
              </a:lnSpc>
              <a:buFont typeface="Wingdings" panose="05000000000000000000" pitchFamily="2" charset="2"/>
              <a:buNone/>
            </a:pPr>
            <a:endParaRPr lang="zh-CN" altLang="en-US" dirty="0"/>
          </a:p>
        </p:txBody>
      </p:sp>
      <p:sp>
        <p:nvSpPr>
          <p:cNvPr id="64516" name="TextBox 1"/>
          <p:cNvSpPr txBox="1">
            <a:spLocks noChangeArrowheads="1"/>
          </p:cNvSpPr>
          <p:nvPr/>
        </p:nvSpPr>
        <p:spPr bwMode="auto">
          <a:xfrm>
            <a:off x="3776663" y="2505075"/>
            <a:ext cx="4910137" cy="461963"/>
          </a:xfrm>
          <a:prstGeom prst="rect">
            <a:avLst/>
          </a:prstGeom>
          <a:gradFill rotWithShape="0">
            <a:gsLst>
              <a:gs pos="0">
                <a:schemeClr val="hlink"/>
              </a:gs>
              <a:gs pos="100000">
                <a:schemeClr val="hlink">
                  <a:gamma/>
                  <a:tint val="21961"/>
                  <a:invGamma/>
                </a:schemeClr>
              </a:gs>
            </a:gsLst>
            <a:lin ang="5400000" scaled="1"/>
          </a:gradFill>
          <a:ln w="25400" cap="flat" cmpd="sng">
            <a:solidFill>
              <a:schemeClr val="accent2"/>
            </a:solidFill>
            <a:bevel/>
          </a:ln>
          <a:effec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eaLnBrk="1" hangingPunct="1">
              <a:buFont typeface="Arial" panose="020B0604020202020204" pitchFamily="34" charset="0"/>
              <a:buNone/>
              <a:defRPr/>
            </a:pPr>
            <a:r>
              <a:rPr lang="zh-CN" altLang="en-US" sz="2400" b="1">
                <a:solidFill>
                  <a:srgbClr val="000000"/>
                </a:solidFill>
              </a:rPr>
              <a:t> 必须进行权衡，选择一个折中方案</a:t>
            </a:r>
            <a:endParaRPr lang="zh-CN" altLang="en-US" sz="24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fade">
                                      <p:cBhvr>
                                        <p:cTn id="7" dur="1000"/>
                                        <p:tgtEl>
                                          <p:spTgt spid="64516"/>
                                        </p:tgtEl>
                                      </p:cBhvr>
                                    </p:animEffect>
                                    <p:anim calcmode="lin" valueType="num">
                                      <p:cBhvr>
                                        <p:cTn id="8" dur="1000" fill="hold"/>
                                        <p:tgtEl>
                                          <p:spTgt spid="64516"/>
                                        </p:tgtEl>
                                        <p:attrNameLst>
                                          <p:attrName>ppt_x</p:attrName>
                                        </p:attrNameLst>
                                      </p:cBhvr>
                                      <p:tavLst>
                                        <p:tav tm="0">
                                          <p:val>
                                            <p:strVal val="#ppt_x"/>
                                          </p:val>
                                        </p:tav>
                                        <p:tav tm="100000">
                                          <p:val>
                                            <p:strVal val="#ppt_x"/>
                                          </p:val>
                                        </p:tav>
                                      </p:tavLst>
                                    </p:anim>
                                    <p:anim calcmode="lin" valueType="num">
                                      <p:cBhvr>
                                        <p:cTn id="9" dur="1000" fill="hold"/>
                                        <p:tgtEl>
                                          <p:spTgt spid="64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r>
              <a:rPr lang="en-US" altLang="zh-CN" sz="3600">
                <a:solidFill>
                  <a:schemeClr val="accent6"/>
                </a:solidFill>
              </a:rPr>
              <a:t>1. </a:t>
            </a:r>
            <a:r>
              <a:rPr lang="zh-CN" altLang="zh-CN" sz="3600">
                <a:solidFill>
                  <a:schemeClr val="accent6"/>
                </a:solidFill>
              </a:rPr>
              <a:t>确定数据的存放位置</a:t>
            </a:r>
            <a:endParaRPr lang="zh-CN" altLang="zh-CN" sz="3600">
              <a:solidFill>
                <a:schemeClr val="accent6"/>
              </a:solidFill>
            </a:endParaRPr>
          </a:p>
        </p:txBody>
      </p:sp>
      <p:sp>
        <p:nvSpPr>
          <p:cNvPr id="60418" name="Rectangle 3"/>
          <p:cNvSpPr>
            <a:spLocks noGrp="1" noChangeArrowheads="1"/>
          </p:cNvSpPr>
          <p:nvPr>
            <p:ph idx="4294967295"/>
          </p:nvPr>
        </p:nvSpPr>
        <p:spPr>
          <a:xfrm>
            <a:off x="323528" y="627534"/>
            <a:ext cx="8229600" cy="3640138"/>
          </a:xfrm>
        </p:spPr>
        <p:txBody>
          <a:bodyPr/>
          <a:lstStyle/>
          <a:p>
            <a:pPr>
              <a:lnSpc>
                <a:spcPct val="130000"/>
              </a:lnSpc>
            </a:pPr>
            <a:r>
              <a:rPr lang="zh-CN" altLang="en-US" sz="2400" dirty="0"/>
              <a:t>基本原则</a:t>
            </a:r>
            <a:endParaRPr lang="zh-CN" altLang="en-US" sz="2400" dirty="0"/>
          </a:p>
          <a:p>
            <a:pPr lvl="1">
              <a:lnSpc>
                <a:spcPct val="130000"/>
              </a:lnSpc>
            </a:pPr>
            <a:r>
              <a:rPr lang="zh-CN" altLang="en-US" sz="2200" dirty="0"/>
              <a:t>根据应用情况将</a:t>
            </a:r>
            <a:endParaRPr lang="zh-CN" altLang="en-US" sz="2200" dirty="0"/>
          </a:p>
          <a:p>
            <a:pPr lvl="2">
              <a:buSzPct val="87000"/>
              <a:buFont typeface="Wingdings" panose="05000000000000000000" pitchFamily="2" charset="2"/>
              <a:buChar char="l"/>
            </a:pPr>
            <a:r>
              <a:rPr lang="zh-CN" altLang="en-US" dirty="0"/>
              <a:t>易变部分与稳定部分分开存放</a:t>
            </a:r>
            <a:endParaRPr lang="zh-CN" altLang="en-US" dirty="0"/>
          </a:p>
          <a:p>
            <a:pPr lvl="2">
              <a:buSzPct val="87000"/>
              <a:buFont typeface="Wingdings" panose="05000000000000000000" pitchFamily="2" charset="2"/>
              <a:buChar char="l"/>
            </a:pPr>
            <a:r>
              <a:rPr lang="zh-CN" altLang="en-US" dirty="0"/>
              <a:t>经常存取部分与存取频率较低部分分开存放</a:t>
            </a:r>
            <a:endParaRPr lang="en-US" altLang="zh-CN" dirty="0"/>
          </a:p>
          <a:p>
            <a:pPr>
              <a:lnSpc>
                <a:spcPct val="130000"/>
              </a:lnSpc>
            </a:pPr>
            <a:r>
              <a:rPr lang="en-US" altLang="zh-CN" sz="2200" dirty="0"/>
              <a:t>[</a:t>
            </a:r>
            <a:r>
              <a:rPr lang="zh-CN" altLang="en-US" sz="2200" dirty="0"/>
              <a:t>例</a:t>
            </a:r>
            <a:r>
              <a:rPr lang="en-US" altLang="zh-CN" sz="2200" dirty="0"/>
              <a:t>]</a:t>
            </a:r>
            <a:endParaRPr lang="zh-CN" altLang="en-US" sz="2200" dirty="0"/>
          </a:p>
          <a:p>
            <a:pPr lvl="1">
              <a:lnSpc>
                <a:spcPct val="130000"/>
              </a:lnSpc>
            </a:pPr>
            <a:r>
              <a:rPr lang="zh-CN" altLang="en-US" sz="2200" dirty="0"/>
              <a:t>可以将比较大的表分别放在两个磁盘上，加快存取速度，这在多用户环境下特别有效。</a:t>
            </a:r>
            <a:endParaRPr lang="zh-CN" altLang="en-US" sz="2200" dirty="0"/>
          </a:p>
          <a:p>
            <a:pPr lvl="1">
              <a:lnSpc>
                <a:spcPct val="130000"/>
              </a:lnSpc>
            </a:pPr>
            <a:r>
              <a:rPr lang="zh-CN" altLang="en-US" sz="2200" dirty="0"/>
              <a:t>可以将日志文件与数据库对象（表、索引等）放在不同的磁盘以改进系统的性能。</a:t>
            </a:r>
            <a:endParaRPr lang="zh-CN" altLang="en-US" sz="2200" dirty="0"/>
          </a:p>
          <a:p>
            <a:pPr lvl="2">
              <a:buSzPct val="87000"/>
              <a:buFont typeface="Arial" panose="020B0604020202020204" pitchFamily="34" charset="0"/>
              <a:buNone/>
            </a:pPr>
            <a:endParaRPr lang="zh-CN" altLang="en-US" sz="19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p:txBody>
          <a:bodyPr/>
          <a:lstStyle/>
          <a:p>
            <a:r>
              <a:rPr lang="en-US" altLang="zh-CN" sz="3600">
                <a:solidFill>
                  <a:schemeClr val="accent6"/>
                </a:solidFill>
              </a:rPr>
              <a:t>2. </a:t>
            </a:r>
            <a:r>
              <a:rPr lang="zh-CN" altLang="en-US" sz="3600">
                <a:solidFill>
                  <a:schemeClr val="accent6"/>
                </a:solidFill>
              </a:rPr>
              <a:t>确定系统配置</a:t>
            </a:r>
            <a:endParaRPr lang="zh-CN" altLang="en-US" sz="3600">
              <a:solidFill>
                <a:schemeClr val="accent6"/>
              </a:solidFill>
            </a:endParaRPr>
          </a:p>
        </p:txBody>
      </p:sp>
      <p:sp>
        <p:nvSpPr>
          <p:cNvPr id="61442" name="Rectangle 3"/>
          <p:cNvSpPr>
            <a:spLocks noGrp="1" noChangeArrowheads="1"/>
          </p:cNvSpPr>
          <p:nvPr>
            <p:ph idx="4294967295"/>
          </p:nvPr>
        </p:nvSpPr>
        <p:spPr>
          <a:xfrm>
            <a:off x="457200" y="823913"/>
            <a:ext cx="8229600" cy="3822700"/>
          </a:xfrm>
        </p:spPr>
        <p:txBody>
          <a:bodyPr/>
          <a:lstStyle/>
          <a:p>
            <a:pPr>
              <a:spcBef>
                <a:spcPct val="0"/>
              </a:spcBef>
            </a:pPr>
            <a:r>
              <a:rPr lang="zh-CN" altLang="en-US" sz="2400" dirty="0"/>
              <a:t>数据库管理系统一般都提供了一些存储分配参数</a:t>
            </a:r>
            <a:endParaRPr lang="zh-CN" altLang="en-US" sz="2400" dirty="0"/>
          </a:p>
          <a:p>
            <a:pPr lvl="1">
              <a:spcBef>
                <a:spcPct val="0"/>
              </a:spcBef>
              <a:buSzPct val="87000"/>
              <a:buFont typeface="Wingdings" panose="05000000000000000000" pitchFamily="2" charset="2"/>
              <a:buChar char="l"/>
            </a:pPr>
            <a:r>
              <a:rPr lang="zh-CN" altLang="en-US" sz="2200" dirty="0"/>
              <a:t>同时使用数据库的用户数</a:t>
            </a:r>
            <a:endParaRPr lang="zh-CN" altLang="en-US" sz="2200" dirty="0"/>
          </a:p>
          <a:p>
            <a:pPr lvl="1">
              <a:spcBef>
                <a:spcPct val="0"/>
              </a:spcBef>
              <a:buSzPct val="87000"/>
              <a:buFont typeface="Wingdings" panose="05000000000000000000" pitchFamily="2" charset="2"/>
              <a:buChar char="l"/>
            </a:pPr>
            <a:r>
              <a:rPr lang="zh-CN" altLang="en-US" sz="2200" dirty="0"/>
              <a:t>同时打开的数据库对象数</a:t>
            </a:r>
            <a:endParaRPr lang="zh-CN" altLang="en-US" sz="2200" dirty="0"/>
          </a:p>
          <a:p>
            <a:pPr lvl="1">
              <a:spcBef>
                <a:spcPct val="0"/>
              </a:spcBef>
              <a:buSzPct val="87000"/>
              <a:buFont typeface="Wingdings" panose="05000000000000000000" pitchFamily="2" charset="2"/>
              <a:buChar char="l"/>
            </a:pPr>
            <a:r>
              <a:rPr lang="zh-CN" altLang="en-US" sz="2200" dirty="0"/>
              <a:t>内存分配参数</a:t>
            </a:r>
            <a:endParaRPr lang="en-US" altLang="zh-CN" sz="2200" dirty="0"/>
          </a:p>
          <a:p>
            <a:pPr lvl="1">
              <a:spcBef>
                <a:spcPct val="0"/>
              </a:spcBef>
              <a:buSzPct val="87000"/>
              <a:buFont typeface="Wingdings" panose="05000000000000000000" pitchFamily="2" charset="2"/>
              <a:buChar char="l"/>
            </a:pPr>
            <a:r>
              <a:rPr lang="zh-CN" altLang="en-US" sz="2200" dirty="0"/>
              <a:t>缓冲区分配参数（使用的缓冲区长度、个数）</a:t>
            </a:r>
            <a:endParaRPr lang="zh-CN" altLang="en-US" sz="2200" dirty="0"/>
          </a:p>
          <a:p>
            <a:pPr lvl="1">
              <a:spcBef>
                <a:spcPct val="0"/>
              </a:spcBef>
              <a:buSzPct val="87000"/>
              <a:buFont typeface="Wingdings" panose="05000000000000000000" pitchFamily="2" charset="2"/>
              <a:buChar char="l"/>
            </a:pPr>
            <a:r>
              <a:rPr lang="zh-CN" altLang="en-US" sz="2200" dirty="0"/>
              <a:t>存储分配参数 </a:t>
            </a:r>
            <a:endParaRPr lang="en-US" altLang="zh-CN" sz="2200" dirty="0"/>
          </a:p>
          <a:p>
            <a:pPr lvl="1">
              <a:spcBef>
                <a:spcPct val="0"/>
              </a:spcBef>
              <a:buSzPct val="87000"/>
              <a:buFont typeface="Wingdings" panose="05000000000000000000" pitchFamily="2" charset="2"/>
              <a:buChar char="l"/>
            </a:pPr>
            <a:r>
              <a:rPr lang="zh-CN" altLang="en-US" sz="2200" dirty="0"/>
              <a:t>物理块的大小</a:t>
            </a:r>
            <a:endParaRPr lang="en-US" altLang="zh-CN" sz="2200" dirty="0"/>
          </a:p>
          <a:p>
            <a:pPr lvl="1">
              <a:spcBef>
                <a:spcPct val="0"/>
              </a:spcBef>
              <a:buSzPct val="87000"/>
              <a:buFont typeface="Wingdings" panose="05000000000000000000" pitchFamily="2" charset="2"/>
              <a:buChar char="l"/>
            </a:pPr>
            <a:r>
              <a:rPr lang="zh-CN" altLang="en-US" sz="2200" dirty="0"/>
              <a:t>物理块装填因子</a:t>
            </a:r>
            <a:endParaRPr lang="en-US" altLang="zh-CN" sz="2200" dirty="0"/>
          </a:p>
          <a:p>
            <a:pPr lvl="1">
              <a:spcBef>
                <a:spcPct val="0"/>
              </a:spcBef>
              <a:buSzPct val="87000"/>
              <a:buFont typeface="Wingdings" panose="05000000000000000000" pitchFamily="2" charset="2"/>
              <a:buChar char="l"/>
            </a:pPr>
            <a:r>
              <a:rPr lang="zh-CN" altLang="en-US" sz="2200" dirty="0"/>
              <a:t>时间片大小</a:t>
            </a:r>
            <a:endParaRPr lang="zh-CN" altLang="en-US" sz="2200" dirty="0"/>
          </a:p>
          <a:p>
            <a:pPr lvl="1">
              <a:spcBef>
                <a:spcPct val="0"/>
              </a:spcBef>
              <a:buSzPct val="87000"/>
              <a:buFont typeface="Wingdings" panose="05000000000000000000" pitchFamily="2" charset="2"/>
              <a:buChar char="l"/>
            </a:pPr>
            <a:r>
              <a:rPr lang="zh-CN" altLang="en-US" sz="2200" dirty="0"/>
              <a:t>数据库的大小</a:t>
            </a:r>
            <a:endParaRPr lang="zh-CN" altLang="en-US" sz="2200" dirty="0"/>
          </a:p>
          <a:p>
            <a:pPr lvl="1">
              <a:spcBef>
                <a:spcPct val="0"/>
              </a:spcBef>
              <a:buSzPct val="87000"/>
              <a:buFont typeface="Wingdings" panose="05000000000000000000" pitchFamily="2" charset="2"/>
              <a:buChar char="l"/>
            </a:pPr>
            <a:r>
              <a:rPr lang="zh-CN" altLang="en-US" sz="2200" dirty="0"/>
              <a:t>锁的数目等</a:t>
            </a:r>
            <a:endParaRPr lang="zh-CN" altLang="en-US" sz="220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r>
              <a:rPr lang="zh-CN" altLang="en-US" sz="3600">
                <a:solidFill>
                  <a:schemeClr val="accent6"/>
                </a:solidFill>
              </a:rPr>
              <a:t>确定系统配置（续）</a:t>
            </a:r>
            <a:endParaRPr lang="zh-CN" altLang="en-US" sz="3600">
              <a:solidFill>
                <a:schemeClr val="accent6"/>
              </a:solidFill>
            </a:endParaRPr>
          </a:p>
        </p:txBody>
      </p:sp>
      <p:sp>
        <p:nvSpPr>
          <p:cNvPr id="62466" name="Rectangle 3"/>
          <p:cNvSpPr>
            <a:spLocks noGrp="1" noChangeArrowheads="1"/>
          </p:cNvSpPr>
          <p:nvPr>
            <p:ph idx="4294967295"/>
          </p:nvPr>
        </p:nvSpPr>
        <p:spPr>
          <a:xfrm>
            <a:off x="457200" y="823913"/>
            <a:ext cx="8435975" cy="3822700"/>
          </a:xfrm>
        </p:spPr>
        <p:txBody>
          <a:bodyPr/>
          <a:lstStyle/>
          <a:p>
            <a:pPr>
              <a:lnSpc>
                <a:spcPct val="120000"/>
              </a:lnSpc>
            </a:pPr>
            <a:r>
              <a:rPr lang="zh-CN" altLang="en-US" dirty="0"/>
              <a:t>系统都为这些变量赋予了合理的缺省值。</a:t>
            </a:r>
            <a:endParaRPr lang="en-US" altLang="zh-CN" dirty="0"/>
          </a:p>
          <a:p>
            <a:pPr>
              <a:lnSpc>
                <a:spcPct val="120000"/>
              </a:lnSpc>
              <a:buFont typeface="Wingdings" panose="05000000000000000000" pitchFamily="2" charset="2"/>
              <a:buNone/>
            </a:pPr>
            <a:r>
              <a:rPr lang="en-US" altLang="zh-CN" dirty="0"/>
              <a:t>    </a:t>
            </a:r>
            <a:r>
              <a:rPr lang="zh-CN" altLang="en-US" dirty="0"/>
              <a:t>在进行物理设计时需要根据应用环境确定这些参数值，以使系统性能最优。</a:t>
            </a:r>
            <a:endParaRPr lang="zh-CN" altLang="en-US" dirty="0"/>
          </a:p>
          <a:p>
            <a:pPr marL="1371600" lvl="3" indent="0">
              <a:lnSpc>
                <a:spcPct val="120000"/>
              </a:lnSpc>
              <a:buFont typeface="Arial" panose="020B0604020202020204" pitchFamily="34" charset="0"/>
              <a:buNone/>
            </a:pPr>
            <a:endParaRPr lang="zh-CN" altLang="en-US" sz="1800" dirty="0"/>
          </a:p>
          <a:p>
            <a:pPr>
              <a:lnSpc>
                <a:spcPct val="120000"/>
              </a:lnSpc>
            </a:pPr>
            <a:r>
              <a:rPr lang="zh-CN" altLang="en-US" dirty="0"/>
              <a:t>在物理设计时对系统配置变量的调整只是初步的，要根据系统实际运行情况做进一步的调整，以期切实改进系统性能。</a:t>
            </a:r>
            <a:endParaRPr lang="zh-CN" altLang="en-US" dirty="0"/>
          </a:p>
          <a:p>
            <a:pPr lvl="1"/>
            <a:endParaRPr lang="en-US" altLang="zh-C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8194" name="Rectangle 3"/>
          <p:cNvSpPr>
            <a:spLocks noGrp="1" noChangeArrowheads="1"/>
          </p:cNvSpPr>
          <p:nvPr>
            <p:ph idx="4294967295"/>
          </p:nvPr>
        </p:nvSpPr>
        <p:spPr>
          <a:xfrm>
            <a:off x="457200" y="823913"/>
            <a:ext cx="8229600" cy="3822700"/>
          </a:xfrm>
        </p:spPr>
        <p:txBody>
          <a:bodyPr/>
          <a:lstStyle/>
          <a:p>
            <a:pPr>
              <a:lnSpc>
                <a:spcPct val="150000"/>
              </a:lnSpc>
              <a:buFont typeface="Wingdings" panose="05000000000000000000" pitchFamily="2" charset="2"/>
              <a:buNone/>
            </a:pPr>
            <a:r>
              <a:rPr lang="zh-CN" altLang="en-US"/>
              <a:t>转换原则</a:t>
            </a:r>
            <a:endParaRPr lang="en-US" altLang="zh-CN"/>
          </a:p>
          <a:p>
            <a:pPr>
              <a:lnSpc>
                <a:spcPct val="150000"/>
              </a:lnSpc>
              <a:buFont typeface="Wingdings" panose="05000000000000000000" pitchFamily="2" charset="2"/>
              <a:buNone/>
            </a:pPr>
            <a:r>
              <a:rPr lang="en-US" altLang="zh-CN"/>
              <a:t>  1. </a:t>
            </a:r>
            <a:r>
              <a:rPr lang="zh-CN" altLang="en-US"/>
              <a:t>一个实体型转换为一个关系模式。</a:t>
            </a:r>
            <a:endParaRPr lang="zh-CN" altLang="en-US"/>
          </a:p>
          <a:p>
            <a:pPr lvl="1">
              <a:lnSpc>
                <a:spcPct val="150000"/>
              </a:lnSpc>
            </a:pPr>
            <a:r>
              <a:rPr lang="zh-CN" altLang="en-US"/>
              <a:t>关系的属性：实体的属性</a:t>
            </a:r>
            <a:endParaRPr lang="zh-CN" altLang="en-US"/>
          </a:p>
          <a:p>
            <a:pPr lvl="1">
              <a:lnSpc>
                <a:spcPct val="150000"/>
              </a:lnSpc>
            </a:pPr>
            <a:r>
              <a:rPr lang="zh-CN" altLang="en-US"/>
              <a:t>关系的码：实体的码</a:t>
            </a:r>
            <a:endParaRPr lang="en-US" altLang="zh-CN"/>
          </a:p>
          <a:p>
            <a:pPr lvl="1"/>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p:txBody>
          <a:bodyPr/>
          <a:lstStyle/>
          <a:p>
            <a:r>
              <a:rPr lang="en-US" altLang="zh-CN" sz="3600">
                <a:solidFill>
                  <a:schemeClr val="accent6"/>
                </a:solidFill>
              </a:rPr>
              <a:t>7.5  </a:t>
            </a:r>
            <a:r>
              <a:rPr lang="zh-CN" altLang="en-US" sz="3600">
                <a:solidFill>
                  <a:schemeClr val="accent6"/>
                </a:solidFill>
              </a:rPr>
              <a:t>数据库的物理设计</a:t>
            </a:r>
            <a:endParaRPr lang="zh-CN" altLang="en-US" sz="3600">
              <a:solidFill>
                <a:schemeClr val="accent6"/>
              </a:solidFill>
            </a:endParaRPr>
          </a:p>
        </p:txBody>
      </p:sp>
      <p:sp>
        <p:nvSpPr>
          <p:cNvPr id="63490" name="Rectangle 3"/>
          <p:cNvSpPr>
            <a:spLocks noGrp="1" noChangeArrowheads="1"/>
          </p:cNvSpPr>
          <p:nvPr>
            <p:ph idx="4294967295"/>
          </p:nvPr>
        </p:nvSpPr>
        <p:spPr>
          <a:xfrm>
            <a:off x="684213" y="1004888"/>
            <a:ext cx="8002587" cy="3641725"/>
          </a:xfrm>
        </p:spPr>
        <p:txBody>
          <a:bodyPr/>
          <a:lstStyle/>
          <a:p>
            <a:pPr marL="0" indent="0">
              <a:lnSpc>
                <a:spcPct val="150000"/>
              </a:lnSpc>
              <a:buFont typeface="Wingdings" panose="05000000000000000000" pitchFamily="2" charset="2"/>
              <a:buNone/>
            </a:pPr>
            <a:r>
              <a:rPr lang="en-US" altLang="zh-CN" dirty="0"/>
              <a:t>7.5.1  </a:t>
            </a:r>
            <a:r>
              <a:rPr lang="zh-CN" altLang="en-US" dirty="0"/>
              <a:t>数据库物理设计的内容和方法</a:t>
            </a:r>
            <a:endParaRPr lang="zh-CN" altLang="en-US" dirty="0"/>
          </a:p>
          <a:p>
            <a:pPr marL="0" indent="0">
              <a:lnSpc>
                <a:spcPct val="150000"/>
              </a:lnSpc>
              <a:buFont typeface="Wingdings" panose="05000000000000000000" pitchFamily="2" charset="2"/>
              <a:buNone/>
            </a:pPr>
            <a:r>
              <a:rPr lang="en-US" altLang="zh-CN" dirty="0"/>
              <a:t>7.5.2  </a:t>
            </a:r>
            <a:r>
              <a:rPr lang="zh-CN" altLang="en-US" dirty="0"/>
              <a:t>选择关系模式存取方法</a:t>
            </a:r>
            <a:endParaRPr lang="zh-CN" altLang="en-US" dirty="0"/>
          </a:p>
          <a:p>
            <a:pPr marL="0" indent="0">
              <a:lnSpc>
                <a:spcPct val="150000"/>
              </a:lnSpc>
              <a:buFont typeface="Wingdings" panose="05000000000000000000" pitchFamily="2" charset="2"/>
              <a:buNone/>
            </a:pPr>
            <a:r>
              <a:rPr lang="en-US" altLang="zh-CN" dirty="0"/>
              <a:t>7.5.3  </a:t>
            </a:r>
            <a:r>
              <a:rPr lang="zh-CN" altLang="en-US" dirty="0"/>
              <a:t>确定数据库的存储结构</a:t>
            </a:r>
            <a:endParaRPr lang="zh-CN" altLang="en-US" dirty="0"/>
          </a:p>
          <a:p>
            <a:pPr marL="0" indent="0">
              <a:lnSpc>
                <a:spcPct val="150000"/>
              </a:lnSpc>
              <a:buFont typeface="Wingdings" panose="05000000000000000000" pitchFamily="2" charset="2"/>
              <a:buNone/>
            </a:pPr>
            <a:r>
              <a:rPr lang="en-US" altLang="zh-CN" dirty="0">
                <a:solidFill>
                  <a:srgbClr val="00B050"/>
                </a:solidFill>
              </a:rPr>
              <a:t>7.5.4  </a:t>
            </a:r>
            <a:r>
              <a:rPr lang="zh-CN" altLang="en-US" dirty="0">
                <a:solidFill>
                  <a:srgbClr val="00B050"/>
                </a:solidFill>
              </a:rPr>
              <a:t>评价数据库的物理结构</a:t>
            </a:r>
            <a:endParaRPr lang="zh-CN" altLang="en-US" dirty="0">
              <a:solidFill>
                <a:srgbClr val="00B050"/>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r>
              <a:rPr lang="en-US" altLang="zh-CN" sz="3600">
                <a:solidFill>
                  <a:schemeClr val="accent6"/>
                </a:solidFill>
              </a:rPr>
              <a:t>7.5.4  </a:t>
            </a:r>
            <a:r>
              <a:rPr lang="zh-CN" altLang="en-US" sz="3600">
                <a:solidFill>
                  <a:schemeClr val="accent6"/>
                </a:solidFill>
              </a:rPr>
              <a:t>评价物理结构</a:t>
            </a:r>
            <a:endParaRPr lang="zh-CN" altLang="en-US" sz="3600">
              <a:solidFill>
                <a:schemeClr val="accent6"/>
              </a:solidFill>
            </a:endParaRPr>
          </a:p>
        </p:txBody>
      </p:sp>
      <p:sp>
        <p:nvSpPr>
          <p:cNvPr id="64514" name="Rectangle 3"/>
          <p:cNvSpPr>
            <a:spLocks noGrp="1" noChangeArrowheads="1"/>
          </p:cNvSpPr>
          <p:nvPr>
            <p:ph idx="4294967295"/>
          </p:nvPr>
        </p:nvSpPr>
        <p:spPr>
          <a:xfrm>
            <a:off x="457200" y="823913"/>
            <a:ext cx="8229600" cy="3822700"/>
          </a:xfrm>
        </p:spPr>
        <p:txBody>
          <a:bodyPr/>
          <a:lstStyle/>
          <a:p>
            <a:r>
              <a:rPr lang="zh-CN" altLang="en-US" sz="2600" dirty="0"/>
              <a:t>对数据库物理设计过程中产生的多种方案进行评价，从中选择一个较优的方案作为数据库的物理结构。</a:t>
            </a:r>
            <a:endParaRPr lang="en-US" altLang="zh-CN" sz="2600" dirty="0"/>
          </a:p>
          <a:p>
            <a:r>
              <a:rPr lang="zh-CN" altLang="en-US" sz="2600" dirty="0"/>
              <a:t>评价方法</a:t>
            </a:r>
            <a:endParaRPr lang="zh-CN" altLang="en-US" sz="2600" dirty="0"/>
          </a:p>
          <a:p>
            <a:pPr lvl="1"/>
            <a:r>
              <a:rPr lang="zh-CN" altLang="en-US" sz="2200" dirty="0"/>
              <a:t>定量估算各种方案</a:t>
            </a:r>
            <a:endParaRPr lang="zh-CN" altLang="en-US" sz="2200" dirty="0"/>
          </a:p>
          <a:p>
            <a:pPr lvl="2">
              <a:buSzPct val="87000"/>
              <a:buFont typeface="Wingdings" panose="05000000000000000000" pitchFamily="2" charset="2"/>
              <a:buChar char="l"/>
            </a:pPr>
            <a:r>
              <a:rPr lang="zh-CN" altLang="en-US" sz="2000" dirty="0"/>
              <a:t> </a:t>
            </a:r>
            <a:r>
              <a:rPr lang="zh-CN" altLang="en-US" dirty="0"/>
              <a:t>存储空间</a:t>
            </a:r>
            <a:endParaRPr lang="zh-CN" altLang="en-US" dirty="0"/>
          </a:p>
          <a:p>
            <a:pPr lvl="2">
              <a:buSzPct val="87000"/>
              <a:buFont typeface="Wingdings" panose="05000000000000000000" pitchFamily="2" charset="2"/>
              <a:buChar char="l"/>
            </a:pPr>
            <a:r>
              <a:rPr lang="zh-CN" altLang="en-US" dirty="0"/>
              <a:t> 存取时间</a:t>
            </a:r>
            <a:endParaRPr lang="zh-CN" altLang="en-US" dirty="0"/>
          </a:p>
          <a:p>
            <a:pPr lvl="2">
              <a:buSzPct val="87000"/>
              <a:buFont typeface="Wingdings" panose="05000000000000000000" pitchFamily="2" charset="2"/>
              <a:buChar char="l"/>
            </a:pPr>
            <a:r>
              <a:rPr lang="zh-CN" altLang="en-US" dirty="0"/>
              <a:t> 维护代价</a:t>
            </a:r>
            <a:endParaRPr lang="zh-CN" altLang="en-US" dirty="0"/>
          </a:p>
          <a:p>
            <a:pPr lvl="1"/>
            <a:r>
              <a:rPr lang="zh-CN" altLang="en-US" sz="2200" dirty="0"/>
              <a:t>对估算结果进行权衡、比较，选择出一个较优的合理的物理</a:t>
            </a:r>
            <a:r>
              <a:rPr lang="zh-CN" altLang="en-US" sz="2200" dirty="0" smtClean="0"/>
              <a:t>结构</a:t>
            </a:r>
            <a:endParaRPr lang="zh-CN" altLang="en-US" sz="2200" dirty="0"/>
          </a:p>
          <a:p>
            <a:endParaRPr lang="zh-CN" altLang="en-US" sz="26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65538" name="Rectangle 3"/>
          <p:cNvSpPr>
            <a:spLocks noGrp="1" noChangeArrowheads="1"/>
          </p:cNvSpPr>
          <p:nvPr>
            <p:ph idx="4294967295"/>
          </p:nvPr>
        </p:nvSpPr>
        <p:spPr>
          <a:xfrm>
            <a:off x="684213" y="823913"/>
            <a:ext cx="8002587" cy="3641725"/>
          </a:xfrm>
        </p:spPr>
        <p:txBody>
          <a:bodyPr/>
          <a:lstStyle/>
          <a:p>
            <a:pPr marL="0" indent="0">
              <a:lnSpc>
                <a:spcPct val="120000"/>
              </a:lnSpc>
              <a:spcBef>
                <a:spcPts val="0"/>
              </a:spcBef>
              <a:buFont typeface="Wingdings" panose="05000000000000000000" pitchFamily="2" charset="2"/>
              <a:buNone/>
            </a:pPr>
            <a:r>
              <a:rPr lang="en-US" altLang="zh-CN" dirty="0"/>
              <a:t>7.1  </a:t>
            </a:r>
            <a:r>
              <a:rPr lang="zh-CN" altLang="en-US" dirty="0"/>
              <a:t>数据库设计概述</a:t>
            </a:r>
            <a:endParaRPr lang="zh-CN" altLang="en-US" dirty="0"/>
          </a:p>
          <a:p>
            <a:pPr marL="0" indent="0">
              <a:lnSpc>
                <a:spcPct val="120000"/>
              </a:lnSpc>
              <a:spcBef>
                <a:spcPts val="0"/>
              </a:spcBef>
              <a:buFont typeface="Wingdings" panose="05000000000000000000" pitchFamily="2" charset="2"/>
              <a:buNone/>
            </a:pPr>
            <a:r>
              <a:rPr lang="en-US" altLang="zh-CN" dirty="0"/>
              <a:t>7.2  </a:t>
            </a:r>
            <a:r>
              <a:rPr lang="zh-CN" altLang="en-US" dirty="0"/>
              <a:t>需求分析</a:t>
            </a:r>
            <a:endParaRPr lang="zh-CN" altLang="en-US" dirty="0"/>
          </a:p>
          <a:p>
            <a:pPr marL="0" indent="0">
              <a:lnSpc>
                <a:spcPct val="120000"/>
              </a:lnSpc>
              <a:spcBef>
                <a:spcPts val="0"/>
              </a:spcBef>
              <a:buFont typeface="Wingdings" panose="05000000000000000000" pitchFamily="2" charset="2"/>
              <a:buNone/>
            </a:pPr>
            <a:r>
              <a:rPr lang="en-US" altLang="zh-CN" dirty="0"/>
              <a:t>7.3  </a:t>
            </a:r>
            <a:r>
              <a:rPr lang="zh-CN" altLang="en-US" dirty="0"/>
              <a:t>概念结构设计</a:t>
            </a:r>
            <a:endParaRPr lang="zh-CN" altLang="en-US" dirty="0"/>
          </a:p>
          <a:p>
            <a:pPr marL="0" indent="0">
              <a:lnSpc>
                <a:spcPct val="120000"/>
              </a:lnSpc>
              <a:spcBef>
                <a:spcPts val="0"/>
              </a:spcBef>
              <a:buFont typeface="Wingdings" panose="05000000000000000000" pitchFamily="2" charset="2"/>
              <a:buNone/>
            </a:pPr>
            <a:r>
              <a:rPr lang="en-US" altLang="zh-CN" dirty="0"/>
              <a:t>7.4  </a:t>
            </a:r>
            <a:r>
              <a:rPr lang="zh-CN" altLang="en-US" dirty="0"/>
              <a:t>逻辑结构设计</a:t>
            </a:r>
            <a:endParaRPr lang="zh-CN" altLang="en-US" dirty="0"/>
          </a:p>
          <a:p>
            <a:pPr marL="0" indent="0">
              <a:lnSpc>
                <a:spcPct val="120000"/>
              </a:lnSpc>
              <a:spcBef>
                <a:spcPts val="0"/>
              </a:spcBef>
              <a:buFont typeface="Wingdings" panose="05000000000000000000" pitchFamily="2" charset="2"/>
              <a:buNone/>
            </a:pPr>
            <a:r>
              <a:rPr lang="en-US" altLang="zh-CN" dirty="0"/>
              <a:t>7.5  </a:t>
            </a:r>
            <a:r>
              <a:rPr lang="zh-CN" altLang="en-US" dirty="0"/>
              <a:t>物理结构设计</a:t>
            </a:r>
            <a:endParaRPr lang="zh-CN" altLang="en-US" dirty="0"/>
          </a:p>
          <a:p>
            <a:pPr marL="0" indent="0">
              <a:lnSpc>
                <a:spcPct val="120000"/>
              </a:lnSpc>
              <a:spcBef>
                <a:spcPts val="0"/>
              </a:spcBef>
              <a:buFont typeface="Wingdings" panose="05000000000000000000" pitchFamily="2" charset="2"/>
              <a:buNone/>
            </a:pPr>
            <a:r>
              <a:rPr lang="en-US" altLang="zh-CN" dirty="0">
                <a:solidFill>
                  <a:srgbClr val="0066FF"/>
                </a:solidFill>
              </a:rPr>
              <a:t>7.6  </a:t>
            </a:r>
            <a:r>
              <a:rPr lang="zh-CN" altLang="en-US" dirty="0">
                <a:solidFill>
                  <a:srgbClr val="0066FF"/>
                </a:solidFill>
              </a:rPr>
              <a:t>数据库的实施和维护</a:t>
            </a:r>
            <a:endParaRPr lang="zh-CN" altLang="en-US" dirty="0">
              <a:solidFill>
                <a:srgbClr val="0066FF"/>
              </a:solidFill>
            </a:endParaRPr>
          </a:p>
          <a:p>
            <a:pPr marL="0" indent="0">
              <a:lnSpc>
                <a:spcPct val="120000"/>
              </a:lnSpc>
              <a:spcBef>
                <a:spcPts val="0"/>
              </a:spcBef>
              <a:buFont typeface="Wingdings" panose="05000000000000000000" pitchFamily="2" charset="2"/>
              <a:buNone/>
            </a:pPr>
            <a:r>
              <a:rPr lang="zh-CN" altLang="en-US" dirty="0"/>
              <a:t>本章小结</a:t>
            </a:r>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r>
              <a:rPr lang="en-US" altLang="zh-CN" sz="3600">
                <a:solidFill>
                  <a:schemeClr val="accent6"/>
                </a:solidFill>
              </a:rPr>
              <a:t>7.6 </a:t>
            </a:r>
            <a:r>
              <a:rPr lang="zh-CN" altLang="en-US" sz="3600">
                <a:solidFill>
                  <a:schemeClr val="accent6"/>
                </a:solidFill>
              </a:rPr>
              <a:t>数据库的实施和维护</a:t>
            </a:r>
            <a:endParaRPr lang="zh-CN" altLang="en-US" sz="3600">
              <a:solidFill>
                <a:schemeClr val="accent6"/>
              </a:solidFill>
            </a:endParaRPr>
          </a:p>
        </p:txBody>
      </p:sp>
      <p:sp>
        <p:nvSpPr>
          <p:cNvPr id="66562" name="Rectangle 3"/>
          <p:cNvSpPr>
            <a:spLocks noGrp="1" noChangeArrowheads="1"/>
          </p:cNvSpPr>
          <p:nvPr>
            <p:ph type="body" idx="4294967295"/>
          </p:nvPr>
        </p:nvSpPr>
        <p:spPr>
          <a:xfrm>
            <a:off x="611188" y="1004888"/>
            <a:ext cx="8075612" cy="3641725"/>
          </a:xfrm>
        </p:spPr>
        <p:txBody>
          <a:bodyPr/>
          <a:lstStyle/>
          <a:p>
            <a:pPr marL="0" indent="0">
              <a:lnSpc>
                <a:spcPct val="150000"/>
              </a:lnSpc>
              <a:buFont typeface="Wingdings" panose="05000000000000000000" pitchFamily="2" charset="2"/>
              <a:buNone/>
            </a:pPr>
            <a:r>
              <a:rPr lang="en-US" altLang="zh-CN" dirty="0">
                <a:solidFill>
                  <a:srgbClr val="00B050"/>
                </a:solidFill>
              </a:rPr>
              <a:t>7.6.1 </a:t>
            </a:r>
            <a:r>
              <a:rPr lang="zh-CN" altLang="en-US" dirty="0">
                <a:solidFill>
                  <a:srgbClr val="00B050"/>
                </a:solidFill>
              </a:rPr>
              <a:t>数据的载入和应用程序的编码与调试</a:t>
            </a:r>
            <a:endParaRPr lang="en-US" altLang="zh-CN" dirty="0">
              <a:solidFill>
                <a:srgbClr val="00B050"/>
              </a:solidFill>
            </a:endParaRPr>
          </a:p>
          <a:p>
            <a:pPr marL="0" indent="0">
              <a:lnSpc>
                <a:spcPct val="150000"/>
              </a:lnSpc>
              <a:buFont typeface="Wingdings" panose="05000000000000000000" pitchFamily="2" charset="2"/>
              <a:buNone/>
            </a:pPr>
            <a:r>
              <a:rPr lang="en-US" altLang="zh-CN" dirty="0"/>
              <a:t>7.6.2 </a:t>
            </a:r>
            <a:r>
              <a:rPr lang="zh-CN" altLang="en-US" dirty="0"/>
              <a:t>数据库的试运行</a:t>
            </a:r>
            <a:endParaRPr lang="en-US" altLang="zh-CN" dirty="0"/>
          </a:p>
          <a:p>
            <a:pPr marL="0" indent="0">
              <a:lnSpc>
                <a:spcPct val="150000"/>
              </a:lnSpc>
              <a:buFont typeface="Wingdings" panose="05000000000000000000" pitchFamily="2" charset="2"/>
              <a:buNone/>
            </a:pPr>
            <a:r>
              <a:rPr lang="en-US" altLang="zh-CN" dirty="0"/>
              <a:t>7.6.3 </a:t>
            </a:r>
            <a:r>
              <a:rPr lang="zh-CN" altLang="en-US" dirty="0"/>
              <a:t>数据库的运行和维护</a:t>
            </a:r>
            <a:endParaRPr lang="zh-CN" alt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sz="3200">
                <a:solidFill>
                  <a:schemeClr val="accent6"/>
                </a:solidFill>
              </a:rPr>
              <a:t> </a:t>
            </a:r>
            <a:r>
              <a:rPr lang="zh-CN" altLang="en-US" sz="3200">
                <a:solidFill>
                  <a:schemeClr val="accent6"/>
                </a:solidFill>
              </a:rPr>
              <a:t>数据的载入 </a:t>
            </a:r>
            <a:endParaRPr lang="zh-CN" altLang="en-US" sz="3200">
              <a:solidFill>
                <a:schemeClr val="accent6"/>
              </a:solidFill>
            </a:endParaRPr>
          </a:p>
        </p:txBody>
      </p:sp>
      <p:sp>
        <p:nvSpPr>
          <p:cNvPr id="67587" name="Rectangle 3"/>
          <p:cNvSpPr>
            <a:spLocks noGrp="1" noChangeArrowheads="1"/>
          </p:cNvSpPr>
          <p:nvPr>
            <p:ph type="body" idx="1"/>
          </p:nvPr>
        </p:nvSpPr>
        <p:spPr/>
        <p:txBody>
          <a:bodyPr/>
          <a:lstStyle/>
          <a:p>
            <a:pPr>
              <a:lnSpc>
                <a:spcPct val="140000"/>
              </a:lnSpc>
            </a:pPr>
            <a:r>
              <a:rPr lang="zh-CN" altLang="en-US" sz="2400" dirty="0"/>
              <a:t>数据库结构建立好后，就可以向数据库中装载数据了。组织数据入库是数据库实施阶段最主要的工作。</a:t>
            </a:r>
            <a:endParaRPr lang="zh-CN" altLang="en-US" sz="2400" dirty="0"/>
          </a:p>
          <a:p>
            <a:pPr>
              <a:lnSpc>
                <a:spcPct val="140000"/>
              </a:lnSpc>
            </a:pPr>
            <a:endParaRPr lang="zh-CN" altLang="en-US" sz="2400" dirty="0"/>
          </a:p>
          <a:p>
            <a:pPr>
              <a:lnSpc>
                <a:spcPct val="140000"/>
              </a:lnSpc>
            </a:pPr>
            <a:r>
              <a:rPr lang="zh-CN" altLang="en-US" sz="2400" dirty="0"/>
              <a:t>数据装载方法</a:t>
            </a:r>
            <a:endParaRPr lang="zh-CN" altLang="en-US" sz="2400" dirty="0"/>
          </a:p>
          <a:p>
            <a:pPr lvl="1">
              <a:lnSpc>
                <a:spcPct val="140000"/>
              </a:lnSpc>
            </a:pPr>
            <a:r>
              <a:rPr lang="zh-CN" altLang="en-US" dirty="0"/>
              <a:t>人工方法</a:t>
            </a:r>
            <a:endParaRPr lang="zh-CN" altLang="en-US" dirty="0"/>
          </a:p>
          <a:p>
            <a:pPr lvl="1">
              <a:lnSpc>
                <a:spcPct val="140000"/>
              </a:lnSpc>
            </a:pPr>
            <a:r>
              <a:rPr lang="zh-CN" altLang="en-US" dirty="0"/>
              <a:t>计算机辅助数据入库</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85813" y="107950"/>
            <a:ext cx="7391400" cy="422275"/>
          </a:xfrm>
        </p:spPr>
        <p:txBody>
          <a:bodyPr/>
          <a:lstStyle/>
          <a:p>
            <a:r>
              <a:rPr lang="zh-CN" altLang="en-US" sz="3200" dirty="0">
                <a:solidFill>
                  <a:schemeClr val="accent6"/>
                </a:solidFill>
              </a:rPr>
              <a:t>应用程序的编码与调试</a:t>
            </a:r>
            <a:endParaRPr lang="zh-CN" altLang="en-US" sz="3200" dirty="0">
              <a:solidFill>
                <a:schemeClr val="accent6"/>
              </a:solidFill>
            </a:endParaRPr>
          </a:p>
        </p:txBody>
      </p:sp>
      <p:sp>
        <p:nvSpPr>
          <p:cNvPr id="68611" name="Rectangle 3"/>
          <p:cNvSpPr>
            <a:spLocks noGrp="1" noChangeArrowheads="1"/>
          </p:cNvSpPr>
          <p:nvPr>
            <p:ph type="body" idx="1"/>
          </p:nvPr>
        </p:nvSpPr>
        <p:spPr>
          <a:xfrm>
            <a:off x="755650" y="1071563"/>
            <a:ext cx="7772400" cy="3086100"/>
          </a:xfrm>
        </p:spPr>
        <p:txBody>
          <a:bodyPr/>
          <a:lstStyle/>
          <a:p>
            <a:pPr>
              <a:lnSpc>
                <a:spcPct val="170000"/>
              </a:lnSpc>
            </a:pPr>
            <a:r>
              <a:rPr lang="zh-CN" altLang="en-US" sz="2400" dirty="0"/>
              <a:t>数据库应用程序的设计应该与数据设计并行进行</a:t>
            </a:r>
            <a:endParaRPr lang="zh-CN" altLang="en-US" sz="2400" dirty="0"/>
          </a:p>
          <a:p>
            <a:pPr>
              <a:lnSpc>
                <a:spcPct val="170000"/>
              </a:lnSpc>
            </a:pPr>
            <a:r>
              <a:rPr lang="zh-CN" altLang="en-US" sz="2400" dirty="0"/>
              <a:t>在组织数据入库的同时还要编码和调试应用程序 </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p:txBody>
          <a:bodyPr/>
          <a:lstStyle/>
          <a:p>
            <a:r>
              <a:rPr lang="en-US" altLang="zh-CN" sz="3600">
                <a:solidFill>
                  <a:schemeClr val="accent6"/>
                </a:solidFill>
              </a:rPr>
              <a:t>7.6 </a:t>
            </a:r>
            <a:r>
              <a:rPr lang="zh-CN" altLang="en-US" sz="3600">
                <a:solidFill>
                  <a:schemeClr val="accent6"/>
                </a:solidFill>
              </a:rPr>
              <a:t>数据库的实施和维护</a:t>
            </a:r>
            <a:endParaRPr lang="zh-CN" altLang="en-US" sz="3600">
              <a:solidFill>
                <a:schemeClr val="accent6"/>
              </a:solidFill>
            </a:endParaRPr>
          </a:p>
        </p:txBody>
      </p:sp>
      <p:sp>
        <p:nvSpPr>
          <p:cNvPr id="69634" name="Rectangle 3"/>
          <p:cNvSpPr>
            <a:spLocks noGrp="1" noChangeArrowheads="1"/>
          </p:cNvSpPr>
          <p:nvPr>
            <p:ph type="body" idx="4294967295"/>
          </p:nvPr>
        </p:nvSpPr>
        <p:spPr>
          <a:xfrm>
            <a:off x="684213" y="1004888"/>
            <a:ext cx="8002587" cy="3641725"/>
          </a:xfrm>
        </p:spPr>
        <p:txBody>
          <a:bodyPr/>
          <a:lstStyle/>
          <a:p>
            <a:pPr marL="0" indent="0">
              <a:lnSpc>
                <a:spcPct val="150000"/>
              </a:lnSpc>
              <a:buFont typeface="Wingdings" panose="05000000000000000000" pitchFamily="2" charset="2"/>
              <a:buNone/>
            </a:pPr>
            <a:r>
              <a:rPr lang="en-US" altLang="zh-CN" dirty="0"/>
              <a:t>7.6.1 </a:t>
            </a:r>
            <a:r>
              <a:rPr lang="zh-CN" altLang="en-US" dirty="0"/>
              <a:t>数据的载入和应用程序的编码与调试</a:t>
            </a:r>
            <a:endParaRPr lang="en-US" altLang="zh-CN" dirty="0"/>
          </a:p>
          <a:p>
            <a:pPr marL="0" indent="0">
              <a:lnSpc>
                <a:spcPct val="150000"/>
              </a:lnSpc>
              <a:buFont typeface="Wingdings" panose="05000000000000000000" pitchFamily="2" charset="2"/>
              <a:buNone/>
            </a:pPr>
            <a:r>
              <a:rPr lang="en-US" altLang="zh-CN" dirty="0">
                <a:solidFill>
                  <a:srgbClr val="00B050"/>
                </a:solidFill>
              </a:rPr>
              <a:t>7.6.2 </a:t>
            </a:r>
            <a:r>
              <a:rPr lang="zh-CN" altLang="en-US" dirty="0">
                <a:solidFill>
                  <a:srgbClr val="00B050"/>
                </a:solidFill>
              </a:rPr>
              <a:t>数据库的试运行</a:t>
            </a:r>
            <a:endParaRPr lang="en-US" altLang="zh-CN" dirty="0">
              <a:solidFill>
                <a:srgbClr val="00B050"/>
              </a:solidFill>
            </a:endParaRPr>
          </a:p>
          <a:p>
            <a:pPr marL="0" indent="0">
              <a:lnSpc>
                <a:spcPct val="150000"/>
              </a:lnSpc>
              <a:buFont typeface="Wingdings" panose="05000000000000000000" pitchFamily="2" charset="2"/>
              <a:buNone/>
            </a:pPr>
            <a:r>
              <a:rPr lang="en-US" altLang="zh-CN" dirty="0"/>
              <a:t>7.6.3 </a:t>
            </a:r>
            <a:r>
              <a:rPr lang="zh-CN" altLang="en-US" dirty="0"/>
              <a:t>数据库的运行和维护</a:t>
            </a:r>
            <a:endParaRPr lang="zh-CN" alt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p:txBody>
          <a:bodyPr/>
          <a:lstStyle/>
          <a:p>
            <a:r>
              <a:rPr lang="en-US" altLang="zh-CN" sz="3600">
                <a:solidFill>
                  <a:schemeClr val="accent6"/>
                </a:solidFill>
              </a:rPr>
              <a:t>7.6.2  </a:t>
            </a:r>
            <a:r>
              <a:rPr lang="zh-CN" altLang="en-US" sz="3600">
                <a:solidFill>
                  <a:schemeClr val="accent6"/>
                </a:solidFill>
              </a:rPr>
              <a:t>数据库的试运行</a:t>
            </a:r>
            <a:endParaRPr lang="zh-CN" altLang="en-US" sz="3600">
              <a:solidFill>
                <a:schemeClr val="accent6"/>
              </a:solidFill>
            </a:endParaRPr>
          </a:p>
        </p:txBody>
      </p:sp>
      <p:sp>
        <p:nvSpPr>
          <p:cNvPr id="70658" name="Rectangle 3"/>
          <p:cNvSpPr>
            <a:spLocks noGrp="1" noChangeArrowheads="1"/>
          </p:cNvSpPr>
          <p:nvPr>
            <p:ph idx="4294967295"/>
          </p:nvPr>
        </p:nvSpPr>
        <p:spPr>
          <a:xfrm>
            <a:off x="251520" y="823913"/>
            <a:ext cx="8373616" cy="3764061"/>
          </a:xfrm>
        </p:spPr>
        <p:txBody>
          <a:bodyPr/>
          <a:lstStyle/>
          <a:p>
            <a:pPr>
              <a:lnSpc>
                <a:spcPct val="110000"/>
              </a:lnSpc>
            </a:pPr>
            <a:r>
              <a:rPr lang="zh-CN" altLang="en-US" sz="2600" dirty="0"/>
              <a:t>应用程序调试完成，并且已有一小部分数据入库后，就可以开始对数据库系统进行联合调试，也称数据库的试运行。</a:t>
            </a:r>
            <a:endParaRPr lang="zh-CN" altLang="en-US" sz="2600" dirty="0"/>
          </a:p>
          <a:p>
            <a:pPr>
              <a:lnSpc>
                <a:spcPct val="110000"/>
              </a:lnSpc>
            </a:pPr>
            <a:r>
              <a:rPr lang="zh-CN" altLang="en-US" sz="2600" dirty="0"/>
              <a:t>主要工作包括：</a:t>
            </a:r>
            <a:endParaRPr lang="zh-CN" altLang="en-US" sz="2600" dirty="0"/>
          </a:p>
          <a:p>
            <a:pPr lvl="1">
              <a:lnSpc>
                <a:spcPct val="110000"/>
              </a:lnSpc>
            </a:pPr>
            <a:r>
              <a:rPr lang="zh-CN" altLang="en-US" sz="2200" dirty="0"/>
              <a:t>功能测试：实际运行应用程序，执行对数据库的各种操作，测试应用程序的各种功能是否满足设计</a:t>
            </a:r>
            <a:r>
              <a:rPr lang="zh-CN" altLang="en-US" sz="2200" dirty="0" smtClean="0"/>
              <a:t>要求</a:t>
            </a:r>
            <a:endParaRPr lang="zh-CN" altLang="en-US" sz="2200" dirty="0"/>
          </a:p>
          <a:p>
            <a:pPr lvl="1">
              <a:lnSpc>
                <a:spcPct val="110000"/>
              </a:lnSpc>
            </a:pPr>
            <a:r>
              <a:rPr lang="zh-CN" altLang="en-US" sz="2200" dirty="0"/>
              <a:t>性能测试：测量系统的性能指标，分析是否符合设计</a:t>
            </a:r>
            <a:r>
              <a:rPr lang="zh-CN" altLang="en-US" sz="2200" dirty="0" smtClean="0"/>
              <a:t>目标</a:t>
            </a:r>
            <a:endParaRPr lang="zh-CN" altLang="en-US" sz="22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p:txBody>
          <a:bodyPr/>
          <a:lstStyle/>
          <a:p>
            <a:r>
              <a:rPr lang="zh-CN" altLang="zh-CN" sz="3600">
                <a:solidFill>
                  <a:schemeClr val="accent6"/>
                </a:solidFill>
              </a:rPr>
              <a:t>数据库</a:t>
            </a:r>
            <a:r>
              <a:rPr lang="zh-CN" altLang="en-US" sz="3600">
                <a:solidFill>
                  <a:schemeClr val="accent6"/>
                </a:solidFill>
              </a:rPr>
              <a:t>的</a:t>
            </a:r>
            <a:r>
              <a:rPr lang="zh-CN" altLang="zh-CN" sz="3600">
                <a:solidFill>
                  <a:schemeClr val="accent6"/>
                </a:solidFill>
              </a:rPr>
              <a:t>试运行（续）</a:t>
            </a:r>
            <a:endParaRPr lang="zh-CN" altLang="zh-CN" sz="3600">
              <a:solidFill>
                <a:schemeClr val="accent6"/>
              </a:solidFill>
            </a:endParaRPr>
          </a:p>
        </p:txBody>
      </p:sp>
      <p:sp>
        <p:nvSpPr>
          <p:cNvPr id="71682" name="Rectangle 3"/>
          <p:cNvSpPr>
            <a:spLocks noGrp="1" noChangeArrowheads="1"/>
          </p:cNvSpPr>
          <p:nvPr>
            <p:ph idx="4294967295"/>
          </p:nvPr>
        </p:nvSpPr>
        <p:spPr>
          <a:xfrm>
            <a:off x="385763" y="823913"/>
            <a:ext cx="8507412" cy="3822700"/>
          </a:xfrm>
        </p:spPr>
        <p:txBody>
          <a:bodyPr/>
          <a:lstStyle/>
          <a:p>
            <a:pPr>
              <a:lnSpc>
                <a:spcPct val="120000"/>
              </a:lnSpc>
            </a:pPr>
            <a:r>
              <a:rPr lang="zh-CN" altLang="en-US" dirty="0"/>
              <a:t>数据库性能指标的测量</a:t>
            </a:r>
            <a:endParaRPr lang="zh-CN" altLang="en-US" sz="3200" dirty="0"/>
          </a:p>
          <a:p>
            <a:pPr lvl="1">
              <a:lnSpc>
                <a:spcPct val="120000"/>
              </a:lnSpc>
            </a:pPr>
            <a:r>
              <a:rPr lang="zh-CN" altLang="en-US" dirty="0"/>
              <a:t>数据库物理设计阶段在评价数据库结构估算时间、空间指标时，作了许多简化和假设，忽略了许多次要因素，因此结果必然很</a:t>
            </a:r>
            <a:r>
              <a:rPr lang="zh-CN" altLang="en-US" dirty="0" smtClean="0"/>
              <a:t>粗糙</a:t>
            </a:r>
            <a:endParaRPr lang="zh-CN" altLang="en-US" dirty="0"/>
          </a:p>
          <a:p>
            <a:pPr lvl="1">
              <a:lnSpc>
                <a:spcPct val="120000"/>
              </a:lnSpc>
            </a:pPr>
            <a:r>
              <a:rPr lang="zh-CN" altLang="en-US" dirty="0"/>
              <a:t>有些参数的最佳值往往是通过运行调试找到的，如果测试结果不符合设计目标，则需要返回物理设计阶段，调整物理结构，修改系统参数；有时甚至需要返回逻辑设计阶段，修改逻辑</a:t>
            </a:r>
            <a:r>
              <a:rPr lang="zh-CN" altLang="en-US" dirty="0" smtClean="0"/>
              <a:t>结构</a:t>
            </a:r>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r>
              <a:rPr lang="zh-CN" altLang="zh-CN" sz="3600">
                <a:solidFill>
                  <a:schemeClr val="accent6"/>
                </a:solidFill>
              </a:rPr>
              <a:t>数据库</a:t>
            </a:r>
            <a:r>
              <a:rPr lang="zh-CN" altLang="en-US" sz="3600">
                <a:solidFill>
                  <a:schemeClr val="accent6"/>
                </a:solidFill>
              </a:rPr>
              <a:t>的</a:t>
            </a:r>
            <a:r>
              <a:rPr lang="zh-CN" altLang="zh-CN" sz="3600">
                <a:solidFill>
                  <a:schemeClr val="accent6"/>
                </a:solidFill>
              </a:rPr>
              <a:t>试运行（续）</a:t>
            </a:r>
            <a:endParaRPr lang="zh-CN" altLang="zh-CN" sz="3600">
              <a:solidFill>
                <a:schemeClr val="accent6"/>
              </a:solidFill>
            </a:endParaRPr>
          </a:p>
        </p:txBody>
      </p:sp>
      <p:sp>
        <p:nvSpPr>
          <p:cNvPr id="72706" name="Rectangle 3"/>
          <p:cNvSpPr>
            <a:spLocks noGrp="1" noChangeArrowheads="1"/>
          </p:cNvSpPr>
          <p:nvPr>
            <p:ph idx="4294967295"/>
          </p:nvPr>
        </p:nvSpPr>
        <p:spPr>
          <a:xfrm>
            <a:off x="457200" y="823913"/>
            <a:ext cx="8435975" cy="3822700"/>
          </a:xfrm>
        </p:spPr>
        <p:txBody>
          <a:bodyPr/>
          <a:lstStyle/>
          <a:p>
            <a:pPr>
              <a:lnSpc>
                <a:spcPct val="120000"/>
              </a:lnSpc>
            </a:pPr>
            <a:r>
              <a:rPr lang="zh-CN" altLang="en-US"/>
              <a:t>数据的分期入库</a:t>
            </a:r>
            <a:endParaRPr lang="zh-CN" altLang="en-US"/>
          </a:p>
          <a:p>
            <a:pPr lvl="1">
              <a:lnSpc>
                <a:spcPct val="120000"/>
              </a:lnSpc>
            </a:pPr>
            <a:r>
              <a:rPr lang="zh-CN" altLang="en-US"/>
              <a:t>重新设计物理结构甚至逻辑结构，会导致数据重新入库</a:t>
            </a:r>
            <a:endParaRPr lang="zh-CN" altLang="en-US"/>
          </a:p>
          <a:p>
            <a:pPr lvl="1">
              <a:lnSpc>
                <a:spcPct val="120000"/>
              </a:lnSpc>
            </a:pPr>
            <a:r>
              <a:rPr lang="zh-CN" altLang="en-US"/>
              <a:t>由于数据入库工作量实在太大，所以可以采用分期输入数据的方法</a:t>
            </a:r>
            <a:endParaRPr lang="zh-CN" altLang="en-US"/>
          </a:p>
          <a:p>
            <a:pPr lvl="2">
              <a:lnSpc>
                <a:spcPct val="120000"/>
              </a:lnSpc>
              <a:buSzPct val="87000"/>
              <a:buFont typeface="Wingdings" panose="05000000000000000000" pitchFamily="2" charset="2"/>
              <a:buChar char="l"/>
            </a:pPr>
            <a:r>
              <a:rPr lang="zh-CN" altLang="en-US"/>
              <a:t>先输入小批量数据供先期联合调试使用</a:t>
            </a:r>
            <a:endParaRPr lang="zh-CN" altLang="en-US"/>
          </a:p>
          <a:p>
            <a:pPr lvl="2">
              <a:lnSpc>
                <a:spcPct val="120000"/>
              </a:lnSpc>
              <a:buSzPct val="87000"/>
              <a:buFont typeface="Wingdings" panose="05000000000000000000" pitchFamily="2" charset="2"/>
              <a:buChar char="l"/>
            </a:pPr>
            <a:r>
              <a:rPr lang="zh-CN" altLang="en-US"/>
              <a:t>待试运行基本合格后再输入大批量数据</a:t>
            </a:r>
            <a:endParaRPr lang="zh-CN" altLang="en-US"/>
          </a:p>
          <a:p>
            <a:pPr lvl="2">
              <a:lnSpc>
                <a:spcPct val="120000"/>
              </a:lnSpc>
              <a:buSzPct val="87000"/>
              <a:buFont typeface="Wingdings" panose="05000000000000000000" pitchFamily="2" charset="2"/>
              <a:buChar char="l"/>
            </a:pPr>
            <a:r>
              <a:rPr lang="zh-CN" altLang="en-US"/>
              <a:t>逐步增加数据量，逐步完成运行评价</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9218" name="内容占位符 3"/>
          <p:cNvSpPr>
            <a:spLocks noGrp="1" noChangeArrowheads="1"/>
          </p:cNvSpPr>
          <p:nvPr>
            <p:ph idx="1"/>
          </p:nvPr>
        </p:nvSpPr>
        <p:spPr>
          <a:xfrm>
            <a:off x="457200" y="843558"/>
            <a:ext cx="8229600" cy="3803055"/>
          </a:xfrm>
        </p:spPr>
        <p:txBody>
          <a:bodyPr/>
          <a:lstStyle/>
          <a:p>
            <a:pPr>
              <a:lnSpc>
                <a:spcPct val="120000"/>
              </a:lnSpc>
              <a:buFont typeface="Wingdings" panose="05000000000000000000" pitchFamily="2" charset="2"/>
              <a:buNone/>
            </a:pPr>
            <a:r>
              <a:rPr lang="en-US" altLang="zh-CN" dirty="0"/>
              <a:t>2. </a:t>
            </a:r>
            <a:r>
              <a:rPr lang="zh-CN" altLang="en-US" dirty="0"/>
              <a:t>实体型间的联系有以下不同情况</a:t>
            </a:r>
            <a:endParaRPr lang="en-US" altLang="zh-CN" dirty="0"/>
          </a:p>
          <a:p>
            <a:pPr marL="400050" lvl="1" indent="0">
              <a:lnSpc>
                <a:spcPct val="120000"/>
              </a:lnSpc>
              <a:buFont typeface="Wingdings" panose="05000000000000000000" pitchFamily="2" charset="2"/>
              <a:buNone/>
            </a:pPr>
            <a:r>
              <a:rPr lang="zh-CN" altLang="en-US" dirty="0"/>
              <a:t>（</a:t>
            </a:r>
            <a:r>
              <a:rPr lang="en-US" altLang="zh-CN" dirty="0"/>
              <a:t>1</a:t>
            </a:r>
            <a:r>
              <a:rPr lang="zh-CN" altLang="en-US" dirty="0"/>
              <a:t>） 一个一对一联系可以转换为一个独立的关系模式，也可以与任意一端对应的关系模式合并。</a:t>
            </a:r>
            <a:endParaRPr lang="zh-CN" altLang="en-US" dirty="0"/>
          </a:p>
          <a:p>
            <a:pPr lvl="2">
              <a:lnSpc>
                <a:spcPct val="120000"/>
              </a:lnSpc>
              <a:buFont typeface="Arial" panose="020B0604020202020204" pitchFamily="34" charset="0"/>
              <a:buNone/>
            </a:pPr>
            <a:r>
              <a:rPr lang="en-US" altLang="zh-CN" dirty="0"/>
              <a:t>① </a:t>
            </a:r>
            <a:r>
              <a:rPr lang="zh-CN" altLang="en-US" dirty="0"/>
              <a:t>转换为一个独立的关系模式</a:t>
            </a:r>
            <a:endParaRPr lang="zh-CN" altLang="en-US" dirty="0"/>
          </a:p>
          <a:p>
            <a:pPr lvl="3">
              <a:lnSpc>
                <a:spcPct val="120000"/>
              </a:lnSpc>
              <a:buSzPct val="87000"/>
              <a:buFont typeface="Wingdings" panose="05000000000000000000" pitchFamily="2" charset="2"/>
              <a:buChar char="Ø"/>
            </a:pPr>
            <a:r>
              <a:rPr lang="zh-CN" altLang="en-US" sz="2200" dirty="0"/>
              <a:t>关系的属性：与该联系相连的各实体的码以及联系本身的属性</a:t>
            </a:r>
            <a:endParaRPr lang="zh-CN" altLang="en-US" sz="2200" dirty="0"/>
          </a:p>
          <a:p>
            <a:pPr lvl="3">
              <a:lnSpc>
                <a:spcPct val="120000"/>
              </a:lnSpc>
              <a:buSzPct val="87000"/>
              <a:buFont typeface="Wingdings" panose="05000000000000000000" pitchFamily="2" charset="2"/>
              <a:buChar char="Ø"/>
            </a:pPr>
            <a:r>
              <a:rPr lang="zh-CN" altLang="en-US" sz="2200" dirty="0"/>
              <a:t>关系的候选码：每个实体的码均是该关系的候选码</a:t>
            </a:r>
            <a:endParaRPr lang="zh-CN" altLang="en-US" sz="1800" dirty="0"/>
          </a:p>
          <a:p>
            <a:pPr>
              <a:lnSpc>
                <a:spcPct val="120000"/>
              </a:lnSpc>
            </a:pPr>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p:txBody>
          <a:bodyPr/>
          <a:lstStyle/>
          <a:p>
            <a:r>
              <a:rPr lang="zh-CN" altLang="zh-CN" sz="3600">
                <a:solidFill>
                  <a:schemeClr val="accent6"/>
                </a:solidFill>
              </a:rPr>
              <a:t>数据库</a:t>
            </a:r>
            <a:r>
              <a:rPr lang="zh-CN" altLang="en-US" sz="3600">
                <a:solidFill>
                  <a:schemeClr val="accent6"/>
                </a:solidFill>
              </a:rPr>
              <a:t>的</a:t>
            </a:r>
            <a:r>
              <a:rPr lang="zh-CN" altLang="zh-CN" sz="3600">
                <a:solidFill>
                  <a:schemeClr val="accent6"/>
                </a:solidFill>
              </a:rPr>
              <a:t>试运行（续）</a:t>
            </a:r>
            <a:endParaRPr lang="zh-CN" altLang="zh-CN" sz="3600">
              <a:solidFill>
                <a:schemeClr val="accent6"/>
              </a:solidFill>
            </a:endParaRPr>
          </a:p>
        </p:txBody>
      </p:sp>
      <p:sp>
        <p:nvSpPr>
          <p:cNvPr id="73730" name="Rectangle 3"/>
          <p:cNvSpPr>
            <a:spLocks noGrp="1" noChangeArrowheads="1"/>
          </p:cNvSpPr>
          <p:nvPr>
            <p:ph idx="4294967295"/>
          </p:nvPr>
        </p:nvSpPr>
        <p:spPr>
          <a:xfrm>
            <a:off x="457200" y="823913"/>
            <a:ext cx="8362950" cy="3822700"/>
          </a:xfrm>
        </p:spPr>
        <p:txBody>
          <a:bodyPr/>
          <a:lstStyle/>
          <a:p>
            <a:pPr>
              <a:lnSpc>
                <a:spcPct val="120000"/>
              </a:lnSpc>
            </a:pPr>
            <a:r>
              <a:rPr lang="zh-CN" altLang="en-US" dirty="0"/>
              <a:t>数据库的转储和恢复</a:t>
            </a:r>
            <a:endParaRPr lang="zh-CN" altLang="en-US" dirty="0"/>
          </a:p>
          <a:p>
            <a:pPr lvl="1">
              <a:lnSpc>
                <a:spcPct val="120000"/>
              </a:lnSpc>
            </a:pPr>
            <a:r>
              <a:rPr lang="zh-CN" altLang="en-US" dirty="0"/>
              <a:t>在数据库试运行阶段，系统还不稳定，硬软件故障随时都可能发生</a:t>
            </a:r>
            <a:endParaRPr lang="zh-CN" altLang="en-US" dirty="0"/>
          </a:p>
          <a:p>
            <a:pPr lvl="1">
              <a:lnSpc>
                <a:spcPct val="120000"/>
              </a:lnSpc>
            </a:pPr>
            <a:r>
              <a:rPr lang="zh-CN" altLang="en-US" dirty="0"/>
              <a:t>系统的操作人员对新系统还不熟悉，误操作也不可避免</a:t>
            </a:r>
            <a:endParaRPr lang="zh-CN" altLang="en-US" dirty="0"/>
          </a:p>
          <a:p>
            <a:pPr lvl="1">
              <a:lnSpc>
                <a:spcPct val="120000"/>
              </a:lnSpc>
            </a:pPr>
            <a:r>
              <a:rPr lang="zh-CN" altLang="en-US" dirty="0"/>
              <a:t>因此必须做好数据库的转储和恢复工作，尽量减少对数据库的破坏</a:t>
            </a:r>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r>
              <a:rPr lang="en-US" altLang="zh-CN" sz="3600">
                <a:solidFill>
                  <a:schemeClr val="accent6"/>
                </a:solidFill>
              </a:rPr>
              <a:t>7.6 </a:t>
            </a:r>
            <a:r>
              <a:rPr lang="zh-CN" altLang="en-US" sz="3600">
                <a:solidFill>
                  <a:schemeClr val="accent6"/>
                </a:solidFill>
              </a:rPr>
              <a:t>数据库的实施和维护</a:t>
            </a:r>
            <a:endParaRPr lang="zh-CN" altLang="en-US" sz="3600">
              <a:solidFill>
                <a:schemeClr val="accent6"/>
              </a:solidFill>
            </a:endParaRPr>
          </a:p>
        </p:txBody>
      </p:sp>
      <p:sp>
        <p:nvSpPr>
          <p:cNvPr id="74754" name="Rectangle 3"/>
          <p:cNvSpPr>
            <a:spLocks noGrp="1" noChangeArrowheads="1"/>
          </p:cNvSpPr>
          <p:nvPr>
            <p:ph type="body" idx="4294967295"/>
          </p:nvPr>
        </p:nvSpPr>
        <p:spPr>
          <a:xfrm>
            <a:off x="611188" y="1004888"/>
            <a:ext cx="8075612" cy="3641725"/>
          </a:xfrm>
        </p:spPr>
        <p:txBody>
          <a:bodyPr/>
          <a:lstStyle/>
          <a:p>
            <a:pPr marL="0" indent="0">
              <a:lnSpc>
                <a:spcPct val="150000"/>
              </a:lnSpc>
              <a:buFont typeface="Wingdings" panose="05000000000000000000" pitchFamily="2" charset="2"/>
              <a:buNone/>
            </a:pPr>
            <a:r>
              <a:rPr lang="en-US" altLang="zh-CN" dirty="0"/>
              <a:t>7.6.1 </a:t>
            </a:r>
            <a:r>
              <a:rPr lang="zh-CN" altLang="en-US" dirty="0"/>
              <a:t>数据的载入和应用程序的编码与调试</a:t>
            </a:r>
            <a:endParaRPr lang="en-US" altLang="zh-CN" dirty="0"/>
          </a:p>
          <a:p>
            <a:pPr marL="0" indent="0">
              <a:lnSpc>
                <a:spcPct val="150000"/>
              </a:lnSpc>
              <a:buFont typeface="Wingdings" panose="05000000000000000000" pitchFamily="2" charset="2"/>
              <a:buNone/>
            </a:pPr>
            <a:r>
              <a:rPr lang="en-US" altLang="zh-CN" dirty="0"/>
              <a:t>7.6.2 </a:t>
            </a:r>
            <a:r>
              <a:rPr lang="zh-CN" altLang="en-US" dirty="0"/>
              <a:t>数据库的试运行</a:t>
            </a:r>
            <a:endParaRPr lang="en-US" altLang="zh-CN" dirty="0"/>
          </a:p>
          <a:p>
            <a:pPr marL="0" indent="0">
              <a:lnSpc>
                <a:spcPct val="150000"/>
              </a:lnSpc>
              <a:buFont typeface="Wingdings" panose="05000000000000000000" pitchFamily="2" charset="2"/>
              <a:buNone/>
            </a:pPr>
            <a:r>
              <a:rPr lang="en-US" altLang="zh-CN" dirty="0">
                <a:solidFill>
                  <a:srgbClr val="00B050"/>
                </a:solidFill>
              </a:rPr>
              <a:t>7.6.3 </a:t>
            </a:r>
            <a:r>
              <a:rPr lang="zh-CN" altLang="en-US" dirty="0">
                <a:solidFill>
                  <a:srgbClr val="00B050"/>
                </a:solidFill>
              </a:rPr>
              <a:t>数据库的运行和维护</a:t>
            </a:r>
            <a:endParaRPr lang="zh-CN" altLang="en-US" dirty="0">
              <a:solidFill>
                <a:srgbClr val="00B050"/>
              </a:solidFill>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p:txBody>
          <a:bodyPr/>
          <a:lstStyle/>
          <a:p>
            <a:r>
              <a:rPr lang="en-US" altLang="zh-CN" sz="3600">
                <a:solidFill>
                  <a:schemeClr val="accent6"/>
                </a:solidFill>
              </a:rPr>
              <a:t>7.6.3  </a:t>
            </a:r>
            <a:r>
              <a:rPr lang="zh-CN" altLang="en-US" sz="3600">
                <a:solidFill>
                  <a:schemeClr val="accent6"/>
                </a:solidFill>
              </a:rPr>
              <a:t>数据库的运行和维护</a:t>
            </a:r>
            <a:endParaRPr lang="zh-CN" altLang="en-US" sz="3600">
              <a:solidFill>
                <a:schemeClr val="accent6"/>
              </a:solidFill>
            </a:endParaRPr>
          </a:p>
        </p:txBody>
      </p:sp>
      <p:sp>
        <p:nvSpPr>
          <p:cNvPr id="75778" name="Rectangle 3"/>
          <p:cNvSpPr>
            <a:spLocks noGrp="1" noChangeArrowheads="1"/>
          </p:cNvSpPr>
          <p:nvPr>
            <p:ph idx="4294967295"/>
          </p:nvPr>
        </p:nvSpPr>
        <p:spPr>
          <a:xfrm>
            <a:off x="457200" y="823913"/>
            <a:ext cx="8229600" cy="3822700"/>
          </a:xfrm>
        </p:spPr>
        <p:txBody>
          <a:bodyPr/>
          <a:lstStyle/>
          <a:p>
            <a:pPr>
              <a:lnSpc>
                <a:spcPct val="120000"/>
              </a:lnSpc>
              <a:spcBef>
                <a:spcPts val="575"/>
              </a:spcBef>
            </a:pPr>
            <a:r>
              <a:rPr lang="zh-CN" altLang="en-US" dirty="0"/>
              <a:t>在数据库运行阶段，对数据库经常性的维护工作主要是由数据库管理员完成的，包括：</a:t>
            </a:r>
            <a:endParaRPr lang="zh-CN" altLang="en-US" sz="3200" dirty="0"/>
          </a:p>
          <a:p>
            <a:pPr lvl="1">
              <a:lnSpc>
                <a:spcPct val="120000"/>
              </a:lnSpc>
              <a:spcBef>
                <a:spcPts val="575"/>
              </a:spcBef>
              <a:buFont typeface="Wingdings" panose="05000000000000000000" pitchFamily="2" charset="2"/>
              <a:buNone/>
            </a:pPr>
            <a:r>
              <a:rPr lang="en-US" altLang="zh-CN" dirty="0"/>
              <a:t>1. </a:t>
            </a:r>
            <a:r>
              <a:rPr lang="zh-CN" altLang="en-US" dirty="0"/>
              <a:t>数据库的转储和恢复</a:t>
            </a:r>
            <a:endParaRPr lang="zh-CN" altLang="en-US" dirty="0"/>
          </a:p>
          <a:p>
            <a:pPr lvl="2">
              <a:lnSpc>
                <a:spcPct val="120000"/>
              </a:lnSpc>
              <a:spcBef>
                <a:spcPts val="575"/>
              </a:spcBef>
              <a:buFont typeface="Wingdings" panose="05000000000000000000" pitchFamily="2" charset="2"/>
              <a:buChar char="l"/>
            </a:pPr>
            <a:r>
              <a:rPr lang="zh-CN" altLang="en-US" dirty="0"/>
              <a:t>   数据库管理员要针对不同的应用要求制定不同的转储计划，定期对数据库和日志文件进行</a:t>
            </a:r>
            <a:r>
              <a:rPr lang="zh-CN" altLang="en-US" dirty="0" smtClean="0"/>
              <a:t>备份</a:t>
            </a:r>
            <a:endParaRPr lang="zh-CN" altLang="en-US" dirty="0"/>
          </a:p>
          <a:p>
            <a:pPr lvl="2">
              <a:lnSpc>
                <a:spcPct val="120000"/>
              </a:lnSpc>
              <a:spcBef>
                <a:spcPts val="575"/>
              </a:spcBef>
              <a:buFont typeface="Wingdings" panose="05000000000000000000" pitchFamily="2" charset="2"/>
              <a:buChar char="l"/>
            </a:pPr>
            <a:r>
              <a:rPr lang="zh-CN" altLang="en-US" dirty="0"/>
              <a:t>   一旦发生介质故障，即利用数据库备份及日志文件备份，尽快将数据库恢复到某种一致性</a:t>
            </a:r>
            <a:r>
              <a:rPr lang="zh-CN" altLang="en-US" dirty="0" smtClean="0"/>
              <a:t>状态</a:t>
            </a:r>
            <a:endParaRPr lang="zh-CN" alt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76802" name="Rectangle 3"/>
          <p:cNvSpPr>
            <a:spLocks noGrp="1" noChangeArrowheads="1"/>
          </p:cNvSpPr>
          <p:nvPr>
            <p:ph idx="4294967295"/>
          </p:nvPr>
        </p:nvSpPr>
        <p:spPr>
          <a:xfrm>
            <a:off x="179512" y="699542"/>
            <a:ext cx="8569325" cy="3822700"/>
          </a:xfrm>
        </p:spPr>
        <p:txBody>
          <a:bodyPr/>
          <a:lstStyle/>
          <a:p>
            <a:pPr marL="400050" lvl="1" indent="0">
              <a:lnSpc>
                <a:spcPct val="120000"/>
              </a:lnSpc>
              <a:buFont typeface="Wingdings" panose="05000000000000000000" pitchFamily="2" charset="2"/>
              <a:buNone/>
            </a:pPr>
            <a:r>
              <a:rPr lang="en-US" altLang="zh-CN" sz="2200" dirty="0"/>
              <a:t>2. </a:t>
            </a:r>
            <a:r>
              <a:rPr lang="zh-CN" altLang="en-US" sz="2200" dirty="0"/>
              <a:t>数据库的安全性、完整性控制</a:t>
            </a:r>
            <a:endParaRPr lang="zh-CN" altLang="en-US" sz="2200" dirty="0"/>
          </a:p>
          <a:p>
            <a:pPr lvl="2">
              <a:lnSpc>
                <a:spcPct val="120000"/>
              </a:lnSpc>
              <a:buFont typeface="Wingdings" panose="05000000000000000000" pitchFamily="2" charset="2"/>
              <a:buChar char="l"/>
            </a:pPr>
            <a:r>
              <a:rPr lang="zh-CN" altLang="en-US" dirty="0"/>
              <a:t>初始定义</a:t>
            </a:r>
            <a:endParaRPr lang="zh-CN" altLang="en-US" dirty="0"/>
          </a:p>
          <a:p>
            <a:pPr lvl="3">
              <a:lnSpc>
                <a:spcPct val="120000"/>
              </a:lnSpc>
              <a:buSzPct val="87000"/>
              <a:buFont typeface="Wingdings" panose="05000000000000000000" pitchFamily="2" charset="2"/>
              <a:buChar char="Ø"/>
            </a:pPr>
            <a:r>
              <a:rPr lang="zh-CN" altLang="en-US" sz="2200" dirty="0"/>
              <a:t>数据库管理员根据用户的实际需要授予不同的操作权限</a:t>
            </a:r>
            <a:endParaRPr lang="zh-CN" altLang="en-US" sz="2200" dirty="0"/>
          </a:p>
          <a:p>
            <a:pPr lvl="3">
              <a:lnSpc>
                <a:spcPct val="120000"/>
              </a:lnSpc>
              <a:buSzPct val="87000"/>
              <a:buFont typeface="Wingdings" panose="05000000000000000000" pitchFamily="2" charset="2"/>
              <a:buChar char="Ø"/>
            </a:pPr>
            <a:r>
              <a:rPr lang="zh-CN" altLang="en-US" sz="2200" dirty="0"/>
              <a:t>根据应用环境定义不同的完整性约束条件</a:t>
            </a:r>
            <a:endParaRPr lang="zh-CN" altLang="en-US" sz="2200" dirty="0"/>
          </a:p>
          <a:p>
            <a:pPr lvl="2">
              <a:lnSpc>
                <a:spcPct val="120000"/>
              </a:lnSpc>
              <a:buFont typeface="Wingdings" panose="05000000000000000000" pitchFamily="2" charset="2"/>
              <a:buChar char="l"/>
            </a:pPr>
            <a:r>
              <a:rPr lang="zh-CN" altLang="en-US" dirty="0"/>
              <a:t>修改定义</a:t>
            </a:r>
            <a:endParaRPr lang="zh-CN" altLang="en-US" dirty="0"/>
          </a:p>
          <a:p>
            <a:pPr lvl="3">
              <a:lnSpc>
                <a:spcPct val="120000"/>
              </a:lnSpc>
              <a:buSzPct val="87000"/>
              <a:buFont typeface="Wingdings" panose="05000000000000000000" pitchFamily="2" charset="2"/>
              <a:buChar char="Ø"/>
            </a:pPr>
            <a:r>
              <a:rPr lang="zh-CN" altLang="en-US" sz="2200" dirty="0"/>
              <a:t>当应用环境发生变化，对安全性的要求也会发生变化，数据库管理员需要根据实际情况修改原有的安全性控制</a:t>
            </a:r>
            <a:endParaRPr lang="zh-CN" altLang="en-US" sz="2200" dirty="0"/>
          </a:p>
          <a:p>
            <a:pPr lvl="3">
              <a:lnSpc>
                <a:spcPct val="120000"/>
              </a:lnSpc>
              <a:buSzPct val="87000"/>
              <a:buFont typeface="Wingdings" panose="05000000000000000000" pitchFamily="2" charset="2"/>
              <a:buChar char="Ø"/>
            </a:pPr>
            <a:r>
              <a:rPr lang="zh-CN" altLang="en-US" sz="2200" dirty="0"/>
              <a:t>由于应用环境发生变化，数据库的完整性约束条件也会变化，也需要数据库管理员不断修正，以满足用户要求</a:t>
            </a:r>
            <a:endParaRPr lang="zh-CN" altLang="en-US" sz="2200"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77826" name="Rectangle 3"/>
          <p:cNvSpPr>
            <a:spLocks noGrp="1" noChangeArrowheads="1"/>
          </p:cNvSpPr>
          <p:nvPr>
            <p:ph idx="4294967295"/>
          </p:nvPr>
        </p:nvSpPr>
        <p:spPr>
          <a:xfrm>
            <a:off x="323850" y="823913"/>
            <a:ext cx="8640763" cy="3822700"/>
          </a:xfrm>
        </p:spPr>
        <p:txBody>
          <a:bodyPr/>
          <a:lstStyle/>
          <a:p>
            <a:pPr marL="400050" lvl="1" indent="0">
              <a:lnSpc>
                <a:spcPct val="120000"/>
              </a:lnSpc>
              <a:buFont typeface="Wingdings" panose="05000000000000000000" pitchFamily="2" charset="2"/>
              <a:buNone/>
            </a:pPr>
            <a:r>
              <a:rPr lang="en-US" altLang="zh-CN" dirty="0"/>
              <a:t>3. </a:t>
            </a:r>
            <a:r>
              <a:rPr lang="zh-CN" altLang="en-US" dirty="0"/>
              <a:t>数据库性能的监督、分析和改造</a:t>
            </a:r>
            <a:endParaRPr lang="zh-CN" altLang="en-US" dirty="0"/>
          </a:p>
          <a:p>
            <a:pPr lvl="2">
              <a:lnSpc>
                <a:spcPct val="120000"/>
              </a:lnSpc>
              <a:buFont typeface="Wingdings" panose="05000000000000000000" pitchFamily="2" charset="2"/>
              <a:buChar char="l"/>
            </a:pPr>
            <a:r>
              <a:rPr lang="zh-CN" altLang="en-US" dirty="0"/>
              <a:t>在数据库运行过程中，数据库管理员必须监督系统运行，对监测数据进行分析，找出改进系统性能的</a:t>
            </a:r>
            <a:r>
              <a:rPr lang="zh-CN" altLang="en-US" dirty="0" smtClean="0"/>
              <a:t>方法</a:t>
            </a:r>
            <a:endParaRPr lang="zh-CN" altLang="en-US" dirty="0"/>
          </a:p>
          <a:p>
            <a:pPr lvl="3">
              <a:lnSpc>
                <a:spcPct val="120000"/>
              </a:lnSpc>
              <a:buSzPct val="87000"/>
              <a:buFont typeface="Wingdings" panose="05000000000000000000" pitchFamily="2" charset="2"/>
              <a:buChar char="Ø"/>
            </a:pPr>
            <a:r>
              <a:rPr lang="zh-CN" altLang="en-US" sz="2200" dirty="0"/>
              <a:t>利用监测工具获取系统运行过程中一系列性能参数的值</a:t>
            </a:r>
            <a:endParaRPr lang="zh-CN" altLang="en-US" sz="2200" dirty="0"/>
          </a:p>
          <a:p>
            <a:pPr lvl="3">
              <a:lnSpc>
                <a:spcPct val="120000"/>
              </a:lnSpc>
              <a:buSzPct val="87000"/>
              <a:buFont typeface="Wingdings" panose="05000000000000000000" pitchFamily="2" charset="2"/>
              <a:buChar char="Ø"/>
            </a:pPr>
            <a:r>
              <a:rPr lang="zh-CN" altLang="en-US" sz="2200" dirty="0"/>
              <a:t>通过仔细分析这些数据，判断当前系统是否处于最佳运行状态</a:t>
            </a:r>
            <a:endParaRPr lang="zh-CN" altLang="en-US" sz="2200" dirty="0"/>
          </a:p>
          <a:p>
            <a:pPr lvl="3">
              <a:lnSpc>
                <a:spcPct val="120000"/>
              </a:lnSpc>
              <a:buSzPct val="87000"/>
              <a:buFont typeface="Wingdings" panose="05000000000000000000" pitchFamily="2" charset="2"/>
              <a:buChar char="Ø"/>
            </a:pPr>
            <a:r>
              <a:rPr lang="zh-CN" altLang="en-US" sz="2200" dirty="0"/>
              <a:t>如果不是，则需要通过调整系统物理参数或对数据库进行重组或重构来进一步改进数据库性能</a:t>
            </a:r>
            <a:endParaRPr lang="zh-CN"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78850" name="内容占位符 3"/>
          <p:cNvSpPr>
            <a:spLocks noGrp="1" noChangeArrowheads="1"/>
          </p:cNvSpPr>
          <p:nvPr>
            <p:ph idx="1"/>
          </p:nvPr>
        </p:nvSpPr>
        <p:spPr>
          <a:xfrm>
            <a:off x="323528" y="843558"/>
            <a:ext cx="8229600" cy="3640138"/>
          </a:xfrm>
        </p:spPr>
        <p:txBody>
          <a:bodyPr/>
          <a:lstStyle/>
          <a:p>
            <a:pPr>
              <a:lnSpc>
                <a:spcPct val="120000"/>
              </a:lnSpc>
              <a:buFont typeface="Wingdings" panose="05000000000000000000" pitchFamily="2" charset="2"/>
              <a:buNone/>
            </a:pPr>
            <a:r>
              <a:rPr lang="en-US" altLang="zh-CN" sz="2400" dirty="0"/>
              <a:t>4. </a:t>
            </a:r>
            <a:r>
              <a:rPr lang="zh-CN" altLang="en-US" sz="2400" dirty="0"/>
              <a:t>数据库的重组与重构</a:t>
            </a:r>
            <a:endParaRPr lang="zh-CN" altLang="en-US" sz="2400" dirty="0"/>
          </a:p>
          <a:p>
            <a:pPr marL="400050" lvl="1" indent="0">
              <a:lnSpc>
                <a:spcPct val="120000"/>
              </a:lnSpc>
              <a:buFont typeface="Wingdings" panose="05000000000000000000" pitchFamily="2" charset="2"/>
              <a:buNone/>
            </a:pPr>
            <a:r>
              <a:rPr lang="zh-CN" altLang="en-US" dirty="0"/>
              <a:t>（</a:t>
            </a:r>
            <a:r>
              <a:rPr lang="en-US" altLang="zh-CN" dirty="0"/>
              <a:t>1</a:t>
            </a:r>
            <a:r>
              <a:rPr lang="zh-CN" altLang="en-US" dirty="0"/>
              <a:t>）数据库的重组</a:t>
            </a:r>
            <a:endParaRPr lang="zh-CN" altLang="en-US" dirty="0"/>
          </a:p>
          <a:p>
            <a:pPr lvl="2">
              <a:lnSpc>
                <a:spcPct val="120000"/>
              </a:lnSpc>
              <a:buFont typeface="Wingdings" panose="05000000000000000000" pitchFamily="2" charset="2"/>
              <a:buChar char="l"/>
            </a:pPr>
            <a:r>
              <a:rPr lang="zh-CN" altLang="en-US" dirty="0"/>
              <a:t>为什么要重组织数据库</a:t>
            </a:r>
            <a:endParaRPr lang="zh-CN" altLang="en-US" dirty="0"/>
          </a:p>
          <a:p>
            <a:pPr lvl="3">
              <a:lnSpc>
                <a:spcPct val="120000"/>
              </a:lnSpc>
              <a:buSzPct val="87000"/>
              <a:buFont typeface="Wingdings" panose="05000000000000000000" pitchFamily="2" charset="2"/>
              <a:buChar char="Ø"/>
            </a:pPr>
            <a:r>
              <a:rPr lang="zh-CN" altLang="en-US" sz="2200" dirty="0"/>
              <a:t>数据库运行一段时间后，由于记录的不断更新，会使数据库的物理存储变坏，从而降低数据库存储空间的利用率和数据的存取效率，使数据库的性能</a:t>
            </a:r>
            <a:r>
              <a:rPr lang="zh-CN" altLang="en-US" sz="2200" dirty="0" smtClean="0"/>
              <a:t>下降</a:t>
            </a:r>
            <a:endParaRPr lang="zh-CN" altLang="en-US" sz="2200" dirty="0"/>
          </a:p>
          <a:p>
            <a:pPr lvl="2">
              <a:lnSpc>
                <a:spcPct val="120000"/>
              </a:lnSpc>
            </a:pPr>
            <a:endParaRPr lang="en-US" altLang="zh-CN" dirty="0"/>
          </a:p>
          <a:p>
            <a:pPr>
              <a:lnSpc>
                <a:spcPct val="120000"/>
              </a:lnSpc>
            </a:pPr>
            <a:endParaRPr lang="zh-CN" alt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79874" name="Rectangle 3"/>
          <p:cNvSpPr>
            <a:spLocks noGrp="1" noChangeArrowheads="1"/>
          </p:cNvSpPr>
          <p:nvPr>
            <p:ph idx="4294967295"/>
          </p:nvPr>
        </p:nvSpPr>
        <p:spPr>
          <a:xfrm>
            <a:off x="457200" y="823913"/>
            <a:ext cx="8229600" cy="3822700"/>
          </a:xfrm>
        </p:spPr>
        <p:txBody>
          <a:bodyPr/>
          <a:lstStyle/>
          <a:p>
            <a:pPr lvl="1">
              <a:lnSpc>
                <a:spcPct val="150000"/>
              </a:lnSpc>
            </a:pPr>
            <a:r>
              <a:rPr lang="zh-CN" altLang="en-US"/>
              <a:t>重组织的形式</a:t>
            </a:r>
            <a:endParaRPr lang="zh-CN" altLang="en-US"/>
          </a:p>
          <a:p>
            <a:pPr lvl="2">
              <a:lnSpc>
                <a:spcPct val="120000"/>
              </a:lnSpc>
              <a:buSzPct val="87000"/>
              <a:buFont typeface="Wingdings" panose="05000000000000000000" pitchFamily="2" charset="2"/>
              <a:buChar char="l"/>
            </a:pPr>
            <a:r>
              <a:rPr lang="zh-CN" altLang="en-US"/>
              <a:t>全部重组织</a:t>
            </a:r>
            <a:endParaRPr lang="zh-CN" altLang="en-US"/>
          </a:p>
          <a:p>
            <a:pPr lvl="2">
              <a:lnSpc>
                <a:spcPct val="120000"/>
              </a:lnSpc>
              <a:buSzPct val="87000"/>
              <a:buFont typeface="Wingdings" panose="05000000000000000000" pitchFamily="2" charset="2"/>
              <a:buChar char="l"/>
            </a:pPr>
            <a:r>
              <a:rPr lang="zh-CN" altLang="en-US"/>
              <a:t>部分重组织</a:t>
            </a:r>
            <a:endParaRPr lang="zh-CN" altLang="en-US"/>
          </a:p>
          <a:p>
            <a:pPr lvl="3">
              <a:lnSpc>
                <a:spcPct val="150000"/>
              </a:lnSpc>
              <a:buFont typeface="Wingdings" panose="05000000000000000000" pitchFamily="2" charset="2"/>
              <a:buChar char="Ø"/>
            </a:pPr>
            <a:r>
              <a:rPr lang="zh-CN" altLang="en-US" sz="2200"/>
              <a:t>只对频繁增、删的表进行重组织</a:t>
            </a:r>
            <a:endParaRPr lang="zh-CN" altLang="en-US" sz="2200"/>
          </a:p>
          <a:p>
            <a:pPr lvl="1">
              <a:lnSpc>
                <a:spcPct val="150000"/>
              </a:lnSpc>
            </a:pPr>
            <a:r>
              <a:rPr lang="zh-CN" altLang="en-US"/>
              <a:t>重组织的目标</a:t>
            </a:r>
            <a:endParaRPr lang="zh-CN" altLang="en-US"/>
          </a:p>
          <a:p>
            <a:pPr lvl="2">
              <a:lnSpc>
                <a:spcPct val="120000"/>
              </a:lnSpc>
              <a:buSzPct val="87000"/>
              <a:buFont typeface="Wingdings" panose="05000000000000000000" pitchFamily="2" charset="2"/>
              <a:buChar char="l"/>
            </a:pPr>
            <a:r>
              <a:rPr lang="zh-CN" altLang="en-US"/>
              <a:t>提高系统性能</a:t>
            </a:r>
            <a:endParaRPr lang="zh-CN" altLang="en-US"/>
          </a:p>
          <a:p>
            <a:pPr lvl="1"/>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80898" name="Rectangle 3"/>
          <p:cNvSpPr>
            <a:spLocks noGrp="1" noChangeArrowheads="1"/>
          </p:cNvSpPr>
          <p:nvPr>
            <p:ph idx="4294967295"/>
          </p:nvPr>
        </p:nvSpPr>
        <p:spPr>
          <a:xfrm>
            <a:off x="179512" y="660400"/>
            <a:ext cx="8712968" cy="3822700"/>
          </a:xfrm>
        </p:spPr>
        <p:txBody>
          <a:bodyPr/>
          <a:lstStyle/>
          <a:p>
            <a:pPr lvl="1">
              <a:lnSpc>
                <a:spcPct val="120000"/>
              </a:lnSpc>
            </a:pPr>
            <a:r>
              <a:rPr lang="zh-CN" altLang="zh-CN" sz="2200" dirty="0"/>
              <a:t>重组织的工作</a:t>
            </a:r>
            <a:endParaRPr lang="zh-CN" altLang="zh-CN" sz="2200" dirty="0"/>
          </a:p>
          <a:p>
            <a:pPr lvl="2">
              <a:lnSpc>
                <a:spcPct val="120000"/>
              </a:lnSpc>
              <a:buSzPct val="87000"/>
              <a:buFont typeface="Wingdings" panose="05000000000000000000" pitchFamily="2" charset="2"/>
              <a:buChar char="l"/>
            </a:pPr>
            <a:r>
              <a:rPr lang="zh-CN" altLang="zh-CN" dirty="0"/>
              <a:t>按原设计要求</a:t>
            </a:r>
            <a:endParaRPr lang="zh-CN" altLang="zh-CN" dirty="0"/>
          </a:p>
          <a:p>
            <a:pPr lvl="3">
              <a:lnSpc>
                <a:spcPct val="120000"/>
              </a:lnSpc>
              <a:buFont typeface="Wingdings" panose="05000000000000000000" pitchFamily="2" charset="2"/>
              <a:buChar char="Ø"/>
            </a:pPr>
            <a:r>
              <a:rPr lang="zh-CN" altLang="zh-CN" sz="2200" dirty="0"/>
              <a:t>重新安排存储位置</a:t>
            </a:r>
            <a:endParaRPr lang="zh-CN" altLang="zh-CN" sz="2200" dirty="0"/>
          </a:p>
          <a:p>
            <a:pPr lvl="3">
              <a:lnSpc>
                <a:spcPct val="120000"/>
              </a:lnSpc>
              <a:buFont typeface="Wingdings" panose="05000000000000000000" pitchFamily="2" charset="2"/>
              <a:buChar char="Ø"/>
            </a:pPr>
            <a:r>
              <a:rPr lang="zh-CN" altLang="zh-CN" sz="2200" dirty="0"/>
              <a:t>回收垃圾</a:t>
            </a:r>
            <a:endParaRPr lang="zh-CN" altLang="zh-CN" sz="2200" dirty="0"/>
          </a:p>
          <a:p>
            <a:pPr lvl="3">
              <a:lnSpc>
                <a:spcPct val="120000"/>
              </a:lnSpc>
              <a:buFont typeface="Wingdings" panose="05000000000000000000" pitchFamily="2" charset="2"/>
              <a:buChar char="Ø"/>
            </a:pPr>
            <a:r>
              <a:rPr lang="zh-CN" altLang="zh-CN" sz="2200" dirty="0"/>
              <a:t>减少指针链</a:t>
            </a:r>
            <a:endParaRPr lang="zh-CN" altLang="zh-CN" sz="2200" dirty="0"/>
          </a:p>
          <a:p>
            <a:pPr lvl="2">
              <a:lnSpc>
                <a:spcPct val="120000"/>
              </a:lnSpc>
              <a:buSzPct val="87000"/>
              <a:buFont typeface="Wingdings" panose="05000000000000000000" pitchFamily="2" charset="2"/>
              <a:buChar char="l"/>
            </a:pPr>
            <a:r>
              <a:rPr lang="zh-CN" altLang="zh-CN" dirty="0"/>
              <a:t>数据库的重组织不会改变原设计的数据逻辑结构和物理结构</a:t>
            </a:r>
            <a:endParaRPr lang="en-US" altLang="zh-CN" dirty="0"/>
          </a:p>
          <a:p>
            <a:pPr lvl="1">
              <a:lnSpc>
                <a:spcPct val="120000"/>
              </a:lnSpc>
            </a:pPr>
            <a:r>
              <a:rPr lang="zh-CN" altLang="zh-CN" sz="2200" dirty="0"/>
              <a:t>数据库管理系统一般都提供了供重组织数据库使用的实用程序，帮助数据库管理员重新组织</a:t>
            </a:r>
            <a:r>
              <a:rPr lang="zh-CN" altLang="zh-CN" sz="2200" dirty="0" smtClean="0"/>
              <a:t>数据库</a:t>
            </a:r>
            <a:endParaRPr lang="zh-CN" altLang="zh-CN" sz="2200" dirty="0"/>
          </a:p>
          <a:p>
            <a:pPr lvl="2">
              <a:lnSpc>
                <a:spcPct val="120000"/>
              </a:lnSpc>
              <a:buSzPct val="87000"/>
              <a:buFont typeface="Wingdings" panose="05000000000000000000" pitchFamily="2" charset="2"/>
              <a:buChar char="l"/>
            </a:pPr>
            <a:endParaRPr lang="zh-CN" altLang="zh-CN" sz="2000"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81922" name="内容占位符 3"/>
          <p:cNvSpPr>
            <a:spLocks noGrp="1" noChangeArrowheads="1"/>
          </p:cNvSpPr>
          <p:nvPr>
            <p:ph idx="1"/>
          </p:nvPr>
        </p:nvSpPr>
        <p:spPr>
          <a:xfrm>
            <a:off x="457200" y="771550"/>
            <a:ext cx="8229600" cy="3875063"/>
          </a:xfrm>
        </p:spPr>
        <p:txBody>
          <a:bodyPr/>
          <a:lstStyle/>
          <a:p>
            <a:pPr>
              <a:lnSpc>
                <a:spcPct val="110000"/>
              </a:lnSpc>
              <a:buFont typeface="Wingdings" panose="05000000000000000000" pitchFamily="2" charset="2"/>
              <a:buNone/>
            </a:pPr>
            <a:r>
              <a:rPr lang="zh-CN" altLang="en-US" sz="2400" dirty="0"/>
              <a:t>（</a:t>
            </a:r>
            <a:r>
              <a:rPr lang="en-US" altLang="zh-CN" sz="2400" dirty="0"/>
              <a:t>2</a:t>
            </a:r>
            <a:r>
              <a:rPr lang="zh-CN" altLang="en-US" sz="2400" dirty="0"/>
              <a:t>）数据库的重构</a:t>
            </a:r>
            <a:endParaRPr lang="zh-CN" altLang="en-US" sz="2400" dirty="0"/>
          </a:p>
          <a:p>
            <a:pPr lvl="1">
              <a:lnSpc>
                <a:spcPct val="110000"/>
              </a:lnSpc>
            </a:pPr>
            <a:r>
              <a:rPr lang="zh-CN" altLang="en-US" sz="2200" dirty="0"/>
              <a:t>为什么要进行数据库的重构造</a:t>
            </a:r>
            <a:endParaRPr lang="zh-CN" altLang="en-US" sz="2200" dirty="0"/>
          </a:p>
          <a:p>
            <a:pPr lvl="2">
              <a:lnSpc>
                <a:spcPct val="110000"/>
              </a:lnSpc>
              <a:buSzPct val="87000"/>
              <a:buFont typeface="Wingdings" panose="05000000000000000000" pitchFamily="2" charset="2"/>
              <a:buChar char="l"/>
            </a:pPr>
            <a:r>
              <a:rPr lang="zh-CN" altLang="en-US" dirty="0"/>
              <a:t>数据库应用环境发生变化，会导致实体及实体间的联系也发生相应的变化，使原有的数据库设计不能很好地满足新的需求</a:t>
            </a:r>
            <a:endParaRPr lang="zh-CN" altLang="en-US" dirty="0"/>
          </a:p>
          <a:p>
            <a:pPr lvl="3">
              <a:lnSpc>
                <a:spcPct val="110000"/>
              </a:lnSpc>
              <a:buFont typeface="Wingdings" panose="05000000000000000000" pitchFamily="2" charset="2"/>
              <a:buChar char="Ø"/>
            </a:pPr>
            <a:r>
              <a:rPr lang="zh-CN" altLang="en-US" sz="2200" dirty="0"/>
              <a:t>增加新的应用或新的实体</a:t>
            </a:r>
            <a:endParaRPr lang="zh-CN" altLang="en-US" sz="2200" dirty="0"/>
          </a:p>
          <a:p>
            <a:pPr lvl="3">
              <a:lnSpc>
                <a:spcPct val="110000"/>
              </a:lnSpc>
              <a:buFont typeface="Wingdings" panose="05000000000000000000" pitchFamily="2" charset="2"/>
              <a:buChar char="Ø"/>
            </a:pPr>
            <a:r>
              <a:rPr lang="zh-CN" altLang="en-US" sz="2200" dirty="0"/>
              <a:t>取消某些已有应用</a:t>
            </a:r>
            <a:endParaRPr lang="zh-CN" altLang="en-US" sz="2200" dirty="0"/>
          </a:p>
          <a:p>
            <a:pPr lvl="3">
              <a:lnSpc>
                <a:spcPct val="110000"/>
              </a:lnSpc>
              <a:buFont typeface="Wingdings" panose="05000000000000000000" pitchFamily="2" charset="2"/>
              <a:buChar char="Ø"/>
            </a:pPr>
            <a:r>
              <a:rPr lang="zh-CN" altLang="en-US" sz="2200" dirty="0"/>
              <a:t>改变某些已有应用</a:t>
            </a:r>
            <a:endParaRPr lang="zh-CN" altLang="en-US" sz="2200" dirty="0"/>
          </a:p>
          <a:p>
            <a:pPr>
              <a:lnSpc>
                <a:spcPct val="110000"/>
              </a:lnSpc>
            </a:pP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82946" name="Rectangle 3"/>
          <p:cNvSpPr>
            <a:spLocks noGrp="1" noChangeArrowheads="1"/>
          </p:cNvSpPr>
          <p:nvPr>
            <p:ph idx="4294967295"/>
          </p:nvPr>
        </p:nvSpPr>
        <p:spPr>
          <a:xfrm>
            <a:off x="323850" y="823913"/>
            <a:ext cx="8229600" cy="3641725"/>
          </a:xfrm>
        </p:spPr>
        <p:txBody>
          <a:bodyPr/>
          <a:lstStyle/>
          <a:p>
            <a:pPr lvl="1">
              <a:lnSpc>
                <a:spcPct val="140000"/>
              </a:lnSpc>
            </a:pPr>
            <a:r>
              <a:rPr lang="zh-CN" altLang="zh-CN" sz="2200" dirty="0"/>
              <a:t>数据库重构造的主要工作</a:t>
            </a:r>
            <a:endParaRPr lang="zh-CN" altLang="zh-CN" sz="2200" dirty="0"/>
          </a:p>
          <a:p>
            <a:pPr lvl="2">
              <a:lnSpc>
                <a:spcPct val="140000"/>
              </a:lnSpc>
              <a:buSzPct val="87000"/>
              <a:buFont typeface="Wingdings" panose="05000000000000000000" pitchFamily="2" charset="2"/>
              <a:buChar char="l"/>
            </a:pPr>
            <a:r>
              <a:rPr lang="zh-CN" altLang="zh-CN" dirty="0"/>
              <a:t>根据新环境调整数据库的模式和内模式</a:t>
            </a:r>
            <a:endParaRPr lang="zh-CN" altLang="zh-CN" dirty="0"/>
          </a:p>
          <a:p>
            <a:pPr lvl="3">
              <a:lnSpc>
                <a:spcPct val="140000"/>
              </a:lnSpc>
              <a:buFont typeface="Wingdings" panose="05000000000000000000" pitchFamily="2" charset="2"/>
              <a:buChar char="Ø"/>
            </a:pPr>
            <a:r>
              <a:rPr lang="zh-CN" altLang="zh-CN" sz="2200" dirty="0"/>
              <a:t>增加</a:t>
            </a:r>
            <a:r>
              <a:rPr lang="zh-CN" altLang="en-US" sz="2200" dirty="0"/>
              <a:t>或删除某些</a:t>
            </a:r>
            <a:r>
              <a:rPr lang="zh-CN" altLang="zh-CN" sz="2200" dirty="0"/>
              <a:t>数据项</a:t>
            </a:r>
            <a:endParaRPr lang="zh-CN" altLang="zh-CN" sz="2200" dirty="0"/>
          </a:p>
          <a:p>
            <a:pPr lvl="3">
              <a:lnSpc>
                <a:spcPct val="140000"/>
              </a:lnSpc>
              <a:buFont typeface="Wingdings" panose="05000000000000000000" pitchFamily="2" charset="2"/>
              <a:buChar char="Ø"/>
            </a:pPr>
            <a:r>
              <a:rPr lang="zh-CN" altLang="zh-CN" sz="2200" dirty="0"/>
              <a:t>改变数据项的类型</a:t>
            </a:r>
            <a:endParaRPr lang="zh-CN" altLang="zh-CN" sz="2200" dirty="0"/>
          </a:p>
          <a:p>
            <a:pPr lvl="3">
              <a:lnSpc>
                <a:spcPct val="140000"/>
              </a:lnSpc>
              <a:buFont typeface="Wingdings" panose="05000000000000000000" pitchFamily="2" charset="2"/>
              <a:buChar char="Ø"/>
            </a:pPr>
            <a:r>
              <a:rPr lang="zh-CN" altLang="en-US" sz="2200" dirty="0"/>
              <a:t>增加或删除某个表</a:t>
            </a:r>
            <a:endParaRPr lang="en-US" altLang="zh-CN" sz="2200" dirty="0"/>
          </a:p>
          <a:p>
            <a:pPr lvl="3">
              <a:lnSpc>
                <a:spcPct val="140000"/>
              </a:lnSpc>
              <a:buFont typeface="Wingdings" panose="05000000000000000000" pitchFamily="2" charset="2"/>
              <a:buChar char="Ø"/>
            </a:pPr>
            <a:r>
              <a:rPr lang="zh-CN" altLang="zh-CN" sz="2200" dirty="0"/>
              <a:t>改变数据库的容量</a:t>
            </a:r>
            <a:endParaRPr lang="zh-CN" altLang="zh-CN" sz="2200" dirty="0"/>
          </a:p>
          <a:p>
            <a:pPr lvl="3">
              <a:lnSpc>
                <a:spcPct val="140000"/>
              </a:lnSpc>
              <a:buFont typeface="Wingdings" panose="05000000000000000000" pitchFamily="2" charset="2"/>
              <a:buChar char="Ø"/>
            </a:pPr>
            <a:r>
              <a:rPr lang="zh-CN" altLang="zh-CN" sz="2200" dirty="0"/>
              <a:t>增加或删除</a:t>
            </a:r>
            <a:r>
              <a:rPr lang="zh-CN" altLang="en-US" sz="2200" dirty="0"/>
              <a:t>某些</a:t>
            </a:r>
            <a:r>
              <a:rPr lang="zh-CN" altLang="zh-CN" sz="2200" dirty="0"/>
              <a:t>索引</a:t>
            </a:r>
            <a:endParaRPr lang="zh-CN" altLang="zh-CN"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467360" y="0"/>
            <a:ext cx="8229600" cy="699542"/>
          </a:xfrm>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10242" name="内容占位符 3"/>
          <p:cNvSpPr>
            <a:spLocks noGrp="1" noChangeArrowheads="1"/>
          </p:cNvSpPr>
          <p:nvPr>
            <p:ph idx="1"/>
          </p:nvPr>
        </p:nvSpPr>
        <p:spPr/>
        <p:txBody>
          <a:bodyPr/>
          <a:lstStyle/>
          <a:p>
            <a:pPr lvl="2">
              <a:lnSpc>
                <a:spcPct val="120000"/>
              </a:lnSpc>
              <a:buFont typeface="Arial" panose="020B0604020202020204" pitchFamily="34" charset="0"/>
              <a:buNone/>
            </a:pPr>
            <a:r>
              <a:rPr lang="en-US" altLang="zh-CN" dirty="0"/>
              <a:t>②</a:t>
            </a:r>
            <a:r>
              <a:rPr lang="zh-CN" altLang="en-US" dirty="0"/>
              <a:t>与某一端实体对应的关系模式合并</a:t>
            </a:r>
            <a:endParaRPr lang="zh-CN" altLang="en-US" dirty="0"/>
          </a:p>
          <a:p>
            <a:pPr lvl="3">
              <a:lnSpc>
                <a:spcPct val="120000"/>
              </a:lnSpc>
              <a:buSzPct val="87000"/>
              <a:buFont typeface="Wingdings" panose="05000000000000000000" pitchFamily="2" charset="2"/>
              <a:buChar char="Ø"/>
            </a:pPr>
            <a:r>
              <a:rPr lang="zh-CN" altLang="en-US" sz="2200" dirty="0"/>
              <a:t>合并后关系的属性：加入对应关系的码和联系本身的属性</a:t>
            </a:r>
            <a:endParaRPr lang="zh-CN" altLang="en-US" sz="2200" dirty="0"/>
          </a:p>
          <a:p>
            <a:pPr lvl="3">
              <a:lnSpc>
                <a:spcPct val="120000"/>
              </a:lnSpc>
              <a:buSzPct val="87000"/>
              <a:buFont typeface="Wingdings" panose="05000000000000000000" pitchFamily="2" charset="2"/>
              <a:buChar char="Ø"/>
            </a:pPr>
            <a:r>
              <a:rPr lang="zh-CN" altLang="en-US" sz="2200" dirty="0"/>
              <a:t>合并后关系的码：不变</a:t>
            </a:r>
            <a:endParaRPr lang="zh-CN" altLang="en-US" sz="2200" dirty="0"/>
          </a:p>
          <a:p>
            <a:pPr lvl="3">
              <a:lnSpc>
                <a:spcPct val="120000"/>
              </a:lnSpc>
              <a:buSzPct val="87000"/>
              <a:buFont typeface="Wingdings" panose="05000000000000000000" pitchFamily="2" charset="2"/>
              <a:buChar char="l"/>
            </a:pPr>
            <a:endParaRPr lang="zh-CN" altLang="en-US" sz="1800" dirty="0"/>
          </a:p>
          <a:p>
            <a:pPr>
              <a:lnSpc>
                <a:spcPct val="120000"/>
              </a:lnSpc>
            </a:pP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idx="4294967295"/>
          </p:nvPr>
        </p:nvSpPr>
        <p:spPr/>
        <p:txBody>
          <a:bodyPr/>
          <a:lstStyle/>
          <a:p>
            <a:r>
              <a:rPr lang="zh-CN" altLang="en-US" sz="3600">
                <a:solidFill>
                  <a:schemeClr val="accent6"/>
                </a:solidFill>
              </a:rPr>
              <a:t>数据库的运行和维护（续）</a:t>
            </a:r>
            <a:endParaRPr lang="zh-CN" altLang="en-US" sz="3600">
              <a:solidFill>
                <a:schemeClr val="accent6"/>
              </a:solidFill>
            </a:endParaRPr>
          </a:p>
        </p:txBody>
      </p:sp>
      <p:sp>
        <p:nvSpPr>
          <p:cNvPr id="83970" name="Rectangle 3"/>
          <p:cNvSpPr>
            <a:spLocks noGrp="1" noChangeArrowheads="1"/>
          </p:cNvSpPr>
          <p:nvPr>
            <p:ph idx="4294967295"/>
          </p:nvPr>
        </p:nvSpPr>
        <p:spPr>
          <a:xfrm>
            <a:off x="457200" y="823913"/>
            <a:ext cx="8229600" cy="3822700"/>
          </a:xfrm>
        </p:spPr>
        <p:txBody>
          <a:bodyPr/>
          <a:lstStyle/>
          <a:p>
            <a:pPr lvl="1">
              <a:lnSpc>
                <a:spcPct val="150000"/>
              </a:lnSpc>
            </a:pPr>
            <a:r>
              <a:rPr lang="zh-CN" altLang="zh-CN" dirty="0"/>
              <a:t>重构造数据库的程度是有限的</a:t>
            </a:r>
            <a:endParaRPr lang="zh-CN" altLang="zh-CN" dirty="0"/>
          </a:p>
          <a:p>
            <a:pPr lvl="2">
              <a:lnSpc>
                <a:spcPct val="150000"/>
              </a:lnSpc>
              <a:buSzPct val="87000"/>
              <a:buFont typeface="Wingdings" panose="05000000000000000000" pitchFamily="2" charset="2"/>
              <a:buChar char="l"/>
            </a:pPr>
            <a:r>
              <a:rPr lang="zh-CN" altLang="zh-CN" dirty="0"/>
              <a:t>若应用变化太大，已无法通过重构数据库来满足新的需求，或重构数据库的代价太大，则表明现有数据库应用系统的生命周期已经结束，应该重新设计新的数据库</a:t>
            </a:r>
            <a:r>
              <a:rPr lang="zh-CN" altLang="en-US" dirty="0"/>
              <a:t>应用</a:t>
            </a:r>
            <a:r>
              <a:rPr lang="zh-CN" altLang="zh-CN" dirty="0"/>
              <a:t>系统</a:t>
            </a:r>
            <a:r>
              <a:rPr lang="zh-CN" altLang="en-US" dirty="0" smtClean="0"/>
              <a:t>了</a:t>
            </a:r>
            <a:endParaRPr lang="zh-CN" altLang="zh-CN"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p:txBody>
          <a:bodyPr/>
          <a:lstStyle/>
          <a:p>
            <a:r>
              <a:rPr lang="zh-CN" altLang="en-US" dirty="0">
                <a:solidFill>
                  <a:schemeClr val="accent6"/>
                </a:solidFill>
              </a:rPr>
              <a:t>第</a:t>
            </a:r>
            <a:r>
              <a:rPr lang="en-US" altLang="zh-CN" dirty="0">
                <a:solidFill>
                  <a:schemeClr val="accent6"/>
                </a:solidFill>
              </a:rPr>
              <a:t>7</a:t>
            </a:r>
            <a:r>
              <a:rPr lang="zh-CN" altLang="en-US" dirty="0">
                <a:solidFill>
                  <a:schemeClr val="accent6"/>
                </a:solidFill>
              </a:rPr>
              <a:t>章</a:t>
            </a:r>
            <a:r>
              <a:rPr lang="zh-CN" altLang="zh-CN" dirty="0">
                <a:solidFill>
                  <a:schemeClr val="accent6"/>
                </a:solidFill>
              </a:rPr>
              <a:t>  数据库设计</a:t>
            </a:r>
            <a:endParaRPr lang="zh-CN" altLang="zh-CN" dirty="0">
              <a:solidFill>
                <a:schemeClr val="accent6"/>
              </a:solidFill>
            </a:endParaRPr>
          </a:p>
        </p:txBody>
      </p:sp>
      <p:sp>
        <p:nvSpPr>
          <p:cNvPr id="84994" name="Rectangle 3"/>
          <p:cNvSpPr>
            <a:spLocks noGrp="1" noChangeArrowheads="1"/>
          </p:cNvSpPr>
          <p:nvPr>
            <p:ph idx="4294967295"/>
          </p:nvPr>
        </p:nvSpPr>
        <p:spPr>
          <a:xfrm>
            <a:off x="684213" y="823913"/>
            <a:ext cx="8002587" cy="3641725"/>
          </a:xfrm>
        </p:spPr>
        <p:txBody>
          <a:bodyPr/>
          <a:lstStyle/>
          <a:p>
            <a:pPr marL="0" indent="0">
              <a:lnSpc>
                <a:spcPct val="120000"/>
              </a:lnSpc>
              <a:spcBef>
                <a:spcPts val="0"/>
              </a:spcBef>
              <a:buFont typeface="Wingdings" panose="05000000000000000000" pitchFamily="2" charset="2"/>
              <a:buNone/>
            </a:pPr>
            <a:r>
              <a:rPr lang="en-US" altLang="zh-CN" dirty="0"/>
              <a:t>7.1  </a:t>
            </a:r>
            <a:r>
              <a:rPr lang="zh-CN" altLang="en-US" dirty="0"/>
              <a:t>数据库设计概述</a:t>
            </a:r>
            <a:endParaRPr lang="zh-CN" altLang="en-US" dirty="0"/>
          </a:p>
          <a:p>
            <a:pPr marL="0" indent="0">
              <a:lnSpc>
                <a:spcPct val="120000"/>
              </a:lnSpc>
              <a:spcBef>
                <a:spcPts val="0"/>
              </a:spcBef>
              <a:buFont typeface="Wingdings" panose="05000000000000000000" pitchFamily="2" charset="2"/>
              <a:buNone/>
            </a:pPr>
            <a:r>
              <a:rPr lang="en-US" altLang="zh-CN" dirty="0"/>
              <a:t>7.2  </a:t>
            </a:r>
            <a:r>
              <a:rPr lang="zh-CN" altLang="en-US" dirty="0"/>
              <a:t>需求分析</a:t>
            </a:r>
            <a:endParaRPr lang="zh-CN" altLang="en-US" dirty="0"/>
          </a:p>
          <a:p>
            <a:pPr marL="0" indent="0">
              <a:lnSpc>
                <a:spcPct val="120000"/>
              </a:lnSpc>
              <a:spcBef>
                <a:spcPts val="0"/>
              </a:spcBef>
              <a:buFont typeface="Wingdings" panose="05000000000000000000" pitchFamily="2" charset="2"/>
              <a:buNone/>
            </a:pPr>
            <a:r>
              <a:rPr lang="en-US" altLang="zh-CN" dirty="0"/>
              <a:t>7.3  </a:t>
            </a:r>
            <a:r>
              <a:rPr lang="zh-CN" altLang="en-US" dirty="0"/>
              <a:t>概念结构设计</a:t>
            </a:r>
            <a:endParaRPr lang="zh-CN" altLang="en-US" dirty="0"/>
          </a:p>
          <a:p>
            <a:pPr marL="0" indent="0">
              <a:lnSpc>
                <a:spcPct val="120000"/>
              </a:lnSpc>
              <a:spcBef>
                <a:spcPts val="0"/>
              </a:spcBef>
              <a:buFont typeface="Wingdings" panose="05000000000000000000" pitchFamily="2" charset="2"/>
              <a:buNone/>
            </a:pPr>
            <a:r>
              <a:rPr lang="en-US" altLang="zh-CN" dirty="0"/>
              <a:t>7.4  </a:t>
            </a:r>
            <a:r>
              <a:rPr lang="zh-CN" altLang="en-US" dirty="0"/>
              <a:t>逻辑结构设计</a:t>
            </a:r>
            <a:endParaRPr lang="zh-CN" altLang="en-US" dirty="0"/>
          </a:p>
          <a:p>
            <a:pPr marL="0" indent="0">
              <a:lnSpc>
                <a:spcPct val="120000"/>
              </a:lnSpc>
              <a:spcBef>
                <a:spcPts val="0"/>
              </a:spcBef>
              <a:buFont typeface="Wingdings" panose="05000000000000000000" pitchFamily="2" charset="2"/>
              <a:buNone/>
            </a:pPr>
            <a:r>
              <a:rPr lang="en-US" altLang="zh-CN" dirty="0"/>
              <a:t>7.5  </a:t>
            </a:r>
            <a:r>
              <a:rPr lang="zh-CN" altLang="en-US" dirty="0"/>
              <a:t>物理结构设计</a:t>
            </a:r>
            <a:endParaRPr lang="zh-CN" altLang="en-US" dirty="0"/>
          </a:p>
          <a:p>
            <a:pPr marL="0" indent="0">
              <a:lnSpc>
                <a:spcPct val="120000"/>
              </a:lnSpc>
              <a:spcBef>
                <a:spcPts val="0"/>
              </a:spcBef>
              <a:buFont typeface="Wingdings" panose="05000000000000000000" pitchFamily="2" charset="2"/>
              <a:buNone/>
            </a:pPr>
            <a:r>
              <a:rPr lang="en-US" altLang="zh-CN" dirty="0"/>
              <a:t>7.6  </a:t>
            </a:r>
            <a:r>
              <a:rPr lang="zh-CN" altLang="en-US" dirty="0"/>
              <a:t>数据库的实施和维护</a:t>
            </a:r>
            <a:endParaRPr lang="zh-CN" altLang="en-US" dirty="0"/>
          </a:p>
          <a:p>
            <a:pPr marL="0" indent="0">
              <a:lnSpc>
                <a:spcPct val="120000"/>
              </a:lnSpc>
              <a:spcBef>
                <a:spcPts val="0"/>
              </a:spcBef>
              <a:buFont typeface="Wingdings" panose="05000000000000000000" pitchFamily="2" charset="2"/>
              <a:buNone/>
            </a:pPr>
            <a:r>
              <a:rPr lang="zh-CN" altLang="en-US" dirty="0">
                <a:solidFill>
                  <a:srgbClr val="0066FF"/>
                </a:solidFill>
              </a:rPr>
              <a:t>本章小结</a:t>
            </a:r>
            <a:endParaRPr lang="zh-CN" altLang="en-US" dirty="0">
              <a:solidFill>
                <a:srgbClr val="0066FF"/>
              </a:solidFill>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p:txBody>
          <a:bodyPr/>
          <a:lstStyle/>
          <a:p>
            <a:r>
              <a:rPr lang="zh-CN" altLang="en-US" sz="3600" dirty="0">
                <a:solidFill>
                  <a:schemeClr val="accent6"/>
                </a:solidFill>
              </a:rPr>
              <a:t>本章小结</a:t>
            </a:r>
            <a:endParaRPr lang="zh-CN" altLang="en-US" sz="3600" dirty="0">
              <a:solidFill>
                <a:schemeClr val="accent6"/>
              </a:solidFill>
            </a:endParaRPr>
          </a:p>
        </p:txBody>
      </p:sp>
      <p:sp>
        <p:nvSpPr>
          <p:cNvPr id="86018" name="Rectangle 3"/>
          <p:cNvSpPr>
            <a:spLocks noGrp="1" noChangeArrowheads="1"/>
          </p:cNvSpPr>
          <p:nvPr>
            <p:ph idx="4294967295"/>
          </p:nvPr>
        </p:nvSpPr>
        <p:spPr>
          <a:xfrm>
            <a:off x="457200" y="823913"/>
            <a:ext cx="8229600" cy="3822700"/>
          </a:xfrm>
        </p:spPr>
        <p:txBody>
          <a:bodyPr/>
          <a:lstStyle/>
          <a:p>
            <a:pPr>
              <a:lnSpc>
                <a:spcPct val="110000"/>
              </a:lnSpc>
            </a:pPr>
            <a:r>
              <a:rPr lang="zh-CN" altLang="en-US" sz="2600"/>
              <a:t>数据库的设计过程</a:t>
            </a:r>
            <a:endParaRPr lang="zh-CN" altLang="en-US" sz="2600"/>
          </a:p>
          <a:p>
            <a:pPr lvl="1">
              <a:lnSpc>
                <a:spcPct val="110000"/>
              </a:lnSpc>
            </a:pPr>
            <a:r>
              <a:rPr lang="zh-CN" altLang="en-US" sz="2200"/>
              <a:t>需求分析</a:t>
            </a:r>
            <a:endParaRPr lang="zh-CN" altLang="en-US" sz="2200"/>
          </a:p>
          <a:p>
            <a:pPr lvl="1">
              <a:lnSpc>
                <a:spcPct val="110000"/>
              </a:lnSpc>
            </a:pPr>
            <a:r>
              <a:rPr lang="zh-CN" altLang="en-US" sz="2200"/>
              <a:t>概念结构设计</a:t>
            </a:r>
            <a:endParaRPr lang="zh-CN" altLang="en-US" sz="2200"/>
          </a:p>
          <a:p>
            <a:pPr lvl="1">
              <a:lnSpc>
                <a:spcPct val="110000"/>
              </a:lnSpc>
            </a:pPr>
            <a:r>
              <a:rPr lang="zh-CN" altLang="en-US" sz="2200"/>
              <a:t>逻辑结构设计</a:t>
            </a:r>
            <a:endParaRPr lang="zh-CN" altLang="en-US" sz="2200"/>
          </a:p>
          <a:p>
            <a:pPr lvl="1">
              <a:lnSpc>
                <a:spcPct val="110000"/>
              </a:lnSpc>
            </a:pPr>
            <a:r>
              <a:rPr lang="zh-CN" altLang="en-US" sz="2200"/>
              <a:t>物理结构设计</a:t>
            </a:r>
            <a:endParaRPr lang="zh-CN" altLang="en-US" sz="2200"/>
          </a:p>
          <a:p>
            <a:pPr lvl="1">
              <a:lnSpc>
                <a:spcPct val="110000"/>
              </a:lnSpc>
            </a:pPr>
            <a:r>
              <a:rPr lang="zh-CN" altLang="en-US" sz="2200"/>
              <a:t>数据库实施</a:t>
            </a:r>
            <a:endParaRPr lang="zh-CN" altLang="en-US" sz="2200"/>
          </a:p>
          <a:p>
            <a:pPr lvl="1">
              <a:lnSpc>
                <a:spcPct val="110000"/>
              </a:lnSpc>
            </a:pPr>
            <a:r>
              <a:rPr lang="zh-CN" altLang="en-US" sz="2200"/>
              <a:t>数据库运行维护</a:t>
            </a:r>
            <a:endParaRPr lang="zh-CN" altLang="en-US" sz="2200"/>
          </a:p>
          <a:p>
            <a:pPr lvl="1">
              <a:lnSpc>
                <a:spcPct val="110000"/>
              </a:lnSpc>
            </a:pPr>
            <a:r>
              <a:rPr lang="zh-CN" altLang="en-US" sz="2200"/>
              <a:t>设计过程中往往还会有许多反复</a:t>
            </a:r>
            <a:endParaRPr lang="zh-CN" altLang="en-US" sz="22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zh-CN" altLang="en-US" dirty="0">
                <a:solidFill>
                  <a:schemeClr val="accent6"/>
                </a:solidFill>
              </a:rPr>
              <a:t>小结（续）</a:t>
            </a:r>
            <a:endParaRPr lang="zh-CN" altLang="en-US" dirty="0">
              <a:solidFill>
                <a:schemeClr val="accent6"/>
              </a:solidFill>
            </a:endParaRPr>
          </a:p>
        </p:txBody>
      </p:sp>
      <p:sp>
        <p:nvSpPr>
          <p:cNvPr id="87042" name="Rectangle 3"/>
          <p:cNvSpPr>
            <a:spLocks noGrp="1" noChangeArrowheads="1"/>
          </p:cNvSpPr>
          <p:nvPr>
            <p:ph idx="1"/>
          </p:nvPr>
        </p:nvSpPr>
        <p:spPr>
          <a:xfrm>
            <a:off x="457200" y="896938"/>
            <a:ext cx="8229600" cy="3749675"/>
          </a:xfrm>
        </p:spPr>
        <p:txBody>
          <a:bodyPr/>
          <a:lstStyle/>
          <a:p>
            <a:pPr eaLnBrk="1" hangingPunct="1">
              <a:lnSpc>
                <a:spcPct val="120000"/>
              </a:lnSpc>
              <a:spcBef>
                <a:spcPct val="0"/>
              </a:spcBef>
            </a:pPr>
            <a:r>
              <a:rPr lang="zh-CN" altLang="en-US" dirty="0"/>
              <a:t>数据库各级模式的形成</a:t>
            </a:r>
            <a:endParaRPr lang="zh-CN" altLang="en-US" dirty="0"/>
          </a:p>
          <a:p>
            <a:pPr lvl="1" eaLnBrk="1" hangingPunct="1">
              <a:lnSpc>
                <a:spcPct val="120000"/>
              </a:lnSpc>
              <a:spcBef>
                <a:spcPct val="0"/>
              </a:spcBef>
            </a:pPr>
            <a:r>
              <a:rPr lang="zh-CN" altLang="en-US" dirty="0"/>
              <a:t>需求分析阶段：综合各个用户的应用需求（现实世界的需求</a:t>
            </a:r>
            <a:r>
              <a:rPr lang="zh-CN" altLang="en-US" dirty="0" smtClean="0"/>
              <a:t>）</a:t>
            </a:r>
            <a:endParaRPr lang="zh-CN" altLang="en-US" dirty="0"/>
          </a:p>
          <a:p>
            <a:pPr lvl="1" eaLnBrk="1" hangingPunct="1">
              <a:lnSpc>
                <a:spcPct val="120000"/>
              </a:lnSpc>
              <a:spcBef>
                <a:spcPct val="0"/>
              </a:spcBef>
            </a:pPr>
            <a:r>
              <a:rPr lang="zh-CN" altLang="en-US" dirty="0"/>
              <a:t>概念设计阶段：</a:t>
            </a:r>
            <a:r>
              <a:rPr lang="zh-CN" altLang="en-US" dirty="0">
                <a:solidFill>
                  <a:srgbClr val="FF00FF"/>
                </a:solidFill>
              </a:rPr>
              <a:t>概念模式</a:t>
            </a:r>
            <a:r>
              <a:rPr lang="zh-CN" altLang="en-US" dirty="0"/>
              <a:t>（信息世界模型），用</a:t>
            </a:r>
            <a:r>
              <a:rPr lang="en-US" altLang="zh-CN" dirty="0"/>
              <a:t>E-R</a:t>
            </a:r>
            <a:r>
              <a:rPr lang="zh-CN" altLang="en-US" dirty="0"/>
              <a:t>图来</a:t>
            </a:r>
            <a:r>
              <a:rPr lang="zh-CN" altLang="en-US" dirty="0" smtClean="0"/>
              <a:t>描述</a:t>
            </a:r>
            <a:endParaRPr lang="zh-CN" altLang="en-US" dirty="0"/>
          </a:p>
          <a:p>
            <a:pPr lvl="1" eaLnBrk="1" hangingPunct="1">
              <a:lnSpc>
                <a:spcPct val="120000"/>
              </a:lnSpc>
              <a:spcBef>
                <a:spcPct val="0"/>
              </a:spcBef>
            </a:pPr>
            <a:r>
              <a:rPr lang="zh-CN" altLang="en-US" dirty="0"/>
              <a:t>逻辑设计阶段：</a:t>
            </a:r>
            <a:r>
              <a:rPr lang="zh-CN" altLang="en-US" dirty="0">
                <a:solidFill>
                  <a:srgbClr val="FF00FF"/>
                </a:solidFill>
              </a:rPr>
              <a:t>逻辑模式</a:t>
            </a:r>
            <a:r>
              <a:rPr lang="zh-CN" altLang="en-US" dirty="0"/>
              <a:t>、</a:t>
            </a:r>
            <a:r>
              <a:rPr lang="zh-CN" altLang="en-US" dirty="0" smtClean="0">
                <a:solidFill>
                  <a:srgbClr val="FF00FF"/>
                </a:solidFill>
              </a:rPr>
              <a:t>外模式</a:t>
            </a:r>
            <a:endParaRPr lang="zh-CN" altLang="en-US" dirty="0"/>
          </a:p>
          <a:p>
            <a:pPr lvl="1" eaLnBrk="1" hangingPunct="1">
              <a:lnSpc>
                <a:spcPct val="120000"/>
              </a:lnSpc>
              <a:spcBef>
                <a:spcPct val="0"/>
              </a:spcBef>
            </a:pPr>
            <a:r>
              <a:rPr lang="zh-CN" altLang="en-US" dirty="0"/>
              <a:t>物理设计阶段：</a:t>
            </a:r>
            <a:r>
              <a:rPr lang="zh-CN" altLang="en-US" dirty="0" smtClean="0">
                <a:solidFill>
                  <a:srgbClr val="FF00FF"/>
                </a:solidFill>
              </a:rPr>
              <a:t>内模式</a:t>
            </a:r>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p:txBody>
          <a:bodyPr/>
          <a:lstStyle/>
          <a:p>
            <a:r>
              <a:rPr lang="zh-CN" altLang="zh-CN" sz="3600">
                <a:solidFill>
                  <a:schemeClr val="accent6"/>
                </a:solidFill>
              </a:rPr>
              <a:t>小结（续）</a:t>
            </a:r>
            <a:endParaRPr lang="zh-CN" altLang="zh-CN" sz="3600">
              <a:solidFill>
                <a:schemeClr val="accent6"/>
              </a:solidFill>
            </a:endParaRPr>
          </a:p>
        </p:txBody>
      </p:sp>
      <p:sp>
        <p:nvSpPr>
          <p:cNvPr id="88066" name="Rectangle 3"/>
          <p:cNvSpPr>
            <a:spLocks noGrp="1" noChangeArrowheads="1"/>
          </p:cNvSpPr>
          <p:nvPr>
            <p:ph idx="4294967295"/>
          </p:nvPr>
        </p:nvSpPr>
        <p:spPr>
          <a:xfrm>
            <a:off x="611188" y="1004888"/>
            <a:ext cx="8075612" cy="3641725"/>
          </a:xfrm>
        </p:spPr>
        <p:txBody>
          <a:bodyPr/>
          <a:lstStyle/>
          <a:p>
            <a:pPr>
              <a:lnSpc>
                <a:spcPct val="120000"/>
              </a:lnSpc>
            </a:pPr>
            <a:r>
              <a:rPr lang="zh-CN" altLang="en-US"/>
              <a:t>概念结构设计</a:t>
            </a:r>
            <a:endParaRPr lang="en-US" altLang="zh-CN"/>
          </a:p>
          <a:p>
            <a:pPr lvl="1">
              <a:lnSpc>
                <a:spcPct val="120000"/>
              </a:lnSpc>
            </a:pPr>
            <a:r>
              <a:rPr lang="en-US" altLang="zh-CN"/>
              <a:t>E-R</a:t>
            </a:r>
            <a:r>
              <a:rPr lang="zh-CN" altLang="en-US"/>
              <a:t>模型的基本概念和图示方法</a:t>
            </a:r>
            <a:endParaRPr lang="en-US" altLang="zh-CN"/>
          </a:p>
          <a:p>
            <a:pPr lvl="1">
              <a:lnSpc>
                <a:spcPct val="120000"/>
              </a:lnSpc>
            </a:pPr>
            <a:r>
              <a:rPr lang="en-US" altLang="zh-CN"/>
              <a:t>E-R</a:t>
            </a:r>
            <a:r>
              <a:rPr lang="zh-CN" altLang="en-US"/>
              <a:t>模型的设计</a:t>
            </a:r>
            <a:endParaRPr lang="en-US" altLang="zh-CN"/>
          </a:p>
          <a:p>
            <a:pPr lvl="1">
              <a:lnSpc>
                <a:spcPct val="120000"/>
              </a:lnSpc>
            </a:pPr>
            <a:r>
              <a:rPr lang="zh-CN" altLang="en-US"/>
              <a:t>把</a:t>
            </a:r>
            <a:r>
              <a:rPr lang="en-US" altLang="zh-CN"/>
              <a:t>E-R</a:t>
            </a:r>
            <a:r>
              <a:rPr lang="zh-CN" altLang="en-US"/>
              <a:t>模型转换为关系模型的方法</a:t>
            </a:r>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8575"/>
            <a:ext cx="8229600" cy="656109"/>
          </a:xfrm>
        </p:spPr>
        <p:txBody>
          <a:bodyPr/>
          <a:lstStyle/>
          <a:p>
            <a:r>
              <a:rPr lang="zh-CN" altLang="en-US" dirty="0">
                <a:solidFill>
                  <a:schemeClr val="accent6"/>
                </a:solidFill>
              </a:rPr>
              <a:t>小结（续）</a:t>
            </a:r>
            <a:endParaRPr lang="zh-CN" altLang="en-US" dirty="0">
              <a:solidFill>
                <a:schemeClr val="accent6"/>
              </a:solidFill>
            </a:endParaRPr>
          </a:p>
        </p:txBody>
      </p:sp>
      <p:sp>
        <p:nvSpPr>
          <p:cNvPr id="89091" name="Rectangle 3"/>
          <p:cNvSpPr>
            <a:spLocks noGrp="1" noChangeArrowheads="1"/>
          </p:cNvSpPr>
          <p:nvPr>
            <p:ph type="body" idx="1"/>
          </p:nvPr>
        </p:nvSpPr>
        <p:spPr>
          <a:xfrm>
            <a:off x="457200" y="915566"/>
            <a:ext cx="8686800" cy="3731047"/>
          </a:xfrm>
        </p:spPr>
        <p:txBody>
          <a:bodyPr/>
          <a:lstStyle/>
          <a:p>
            <a:pPr lvl="1">
              <a:lnSpc>
                <a:spcPct val="140000"/>
              </a:lnSpc>
              <a:spcBef>
                <a:spcPct val="50000"/>
              </a:spcBef>
            </a:pPr>
            <a:r>
              <a:rPr lang="zh-CN" altLang="en-US" dirty="0"/>
              <a:t>在逻辑设计阶段将</a:t>
            </a:r>
            <a:r>
              <a:rPr lang="en-US" altLang="zh-CN" dirty="0"/>
              <a:t>E-R</a:t>
            </a:r>
            <a:r>
              <a:rPr lang="zh-CN" altLang="en-US" dirty="0"/>
              <a:t>图转换成具体的数据库产品支持的数据模型如关系模型，形成数据库</a:t>
            </a:r>
            <a:r>
              <a:rPr lang="zh-CN" altLang="en-US" dirty="0">
                <a:solidFill>
                  <a:srgbClr val="FF00FF"/>
                </a:solidFill>
              </a:rPr>
              <a:t>逻辑</a:t>
            </a:r>
            <a:r>
              <a:rPr lang="zh-CN" altLang="en-US" dirty="0" smtClean="0">
                <a:solidFill>
                  <a:srgbClr val="FF00FF"/>
                </a:solidFill>
              </a:rPr>
              <a:t>模式</a:t>
            </a:r>
            <a:endParaRPr lang="en-US" altLang="zh-CN" dirty="0"/>
          </a:p>
          <a:p>
            <a:pPr lvl="1">
              <a:lnSpc>
                <a:spcPct val="140000"/>
              </a:lnSpc>
              <a:spcBef>
                <a:spcPct val="50000"/>
              </a:spcBef>
            </a:pPr>
            <a:r>
              <a:rPr lang="zh-CN" altLang="en-US" dirty="0"/>
              <a:t>然后根据用户处理的要求，安全性的考虑，在基本表的基础上再建立必要的视图，形成数据的</a:t>
            </a:r>
            <a:r>
              <a:rPr lang="zh-CN" altLang="en-US" dirty="0">
                <a:solidFill>
                  <a:srgbClr val="FF00FF"/>
                </a:solidFill>
              </a:rPr>
              <a:t>外模式</a:t>
            </a:r>
            <a:endParaRPr lang="zh-CN" altLang="en-US" dirty="0">
              <a:solidFill>
                <a:srgbClr val="FF00FF"/>
              </a:solidFill>
            </a:endParaRPr>
          </a:p>
          <a:p>
            <a:pPr lvl="1">
              <a:lnSpc>
                <a:spcPct val="140000"/>
              </a:lnSpc>
              <a:spcBef>
                <a:spcPct val="50000"/>
              </a:spcBef>
            </a:pPr>
            <a:r>
              <a:rPr lang="zh-CN" altLang="en-US" dirty="0"/>
              <a:t>在物理设计阶段根据数据库管理系统特点和处理的需要，进行物理存储安排，设计索引，形成数据库</a:t>
            </a:r>
            <a:r>
              <a:rPr lang="zh-CN" altLang="en-US" dirty="0">
                <a:solidFill>
                  <a:srgbClr val="FF00FF"/>
                </a:solidFill>
              </a:rPr>
              <a:t>内模式</a:t>
            </a:r>
            <a:endParaRPr lang="zh-CN" altLang="en-US" dirty="0">
              <a:solidFill>
                <a:srgbClr val="FF00F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p:nvPr>
        </p:nvSpPr>
        <p:spPr/>
        <p:txBody>
          <a:bodyPr/>
          <a:lstStyle/>
          <a:p>
            <a:r>
              <a:rPr lang="zh-CN" altLang="en-US">
                <a:solidFill>
                  <a:schemeClr val="accent6"/>
                </a:solidFill>
              </a:rPr>
              <a:t>习题</a:t>
            </a:r>
            <a:endParaRPr lang="zh-CN" altLang="en-US">
              <a:solidFill>
                <a:schemeClr val="accent6"/>
              </a:solidFill>
            </a:endParaRPr>
          </a:p>
        </p:txBody>
      </p:sp>
      <p:sp>
        <p:nvSpPr>
          <p:cNvPr id="90114" name="内容占位符 2"/>
          <p:cNvSpPr>
            <a:spLocks noGrp="1" noChangeArrowheads="1"/>
          </p:cNvSpPr>
          <p:nvPr>
            <p:ph idx="1"/>
          </p:nvPr>
        </p:nvSpPr>
        <p:spPr/>
        <p:txBody>
          <a:bodyPr/>
          <a:lstStyle/>
          <a:p>
            <a:r>
              <a:rPr lang="zh-CN" altLang="zh-CN" dirty="0"/>
              <a:t>学校中有若干系，每个系有若干班级和教研室，每个教研室有若干教员，其中有的教授和副教授每人各带若干研究生，每个班有若干学生，每个学生选修若干课程，每门课可由若干学生选修。请用</a:t>
            </a:r>
            <a:r>
              <a:rPr lang="en-US" altLang="zh-CN" dirty="0"/>
              <a:t>E-R</a:t>
            </a:r>
            <a:r>
              <a:rPr lang="zh-CN" altLang="zh-CN" dirty="0"/>
              <a:t>图画出此学校的概念模型。</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p:txBody>
          <a:bodyPr/>
          <a:lstStyle/>
          <a:p>
            <a:pPr algn="l"/>
            <a:r>
              <a:rPr lang="en-US" altLang="zh-CN">
                <a:solidFill>
                  <a:schemeClr val="accent6"/>
                </a:solidFill>
              </a:rPr>
              <a:t>E-R</a:t>
            </a:r>
            <a:r>
              <a:rPr lang="zh-CN" altLang="en-US">
                <a:solidFill>
                  <a:schemeClr val="accent6"/>
                </a:solidFill>
              </a:rPr>
              <a:t>图</a:t>
            </a:r>
            <a:endParaRPr lang="zh-CN" altLang="en-US">
              <a:solidFill>
                <a:schemeClr val="accent6"/>
              </a:solidFill>
            </a:endParaRPr>
          </a:p>
        </p:txBody>
      </p:sp>
      <p:pic>
        <p:nvPicPr>
          <p:cNvPr id="2" name="内容占位符 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267585" y="51435"/>
            <a:ext cx="5554980" cy="503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p:txBody>
          <a:bodyPr/>
          <a:lstStyle/>
          <a:p>
            <a:r>
              <a:rPr kumimoji="1" lang="zh-CN" altLang="en-US">
                <a:solidFill>
                  <a:schemeClr val="accent6"/>
                </a:solidFill>
              </a:rPr>
              <a:t>学生选课子系统</a:t>
            </a:r>
            <a:endParaRPr kumimoji="1" lang="zh-CN" altLang="en-US">
              <a:solidFill>
                <a:schemeClr val="accent6"/>
              </a:solidFill>
            </a:endParaRPr>
          </a:p>
        </p:txBody>
      </p:sp>
      <p:pic>
        <p:nvPicPr>
          <p:cNvPr id="9625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315" y="627380"/>
            <a:ext cx="8951595" cy="420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noChangeArrowheads="1"/>
          </p:cNvSpPr>
          <p:nvPr>
            <p:ph type="title"/>
          </p:nvPr>
        </p:nvSpPr>
        <p:spPr/>
        <p:txBody>
          <a:bodyPr/>
          <a:lstStyle/>
          <a:p>
            <a:r>
              <a:rPr lang="zh-CN" altLang="zh-CN" dirty="0">
                <a:solidFill>
                  <a:schemeClr val="accent6"/>
                </a:solidFill>
              </a:rPr>
              <a:t>转换的关系模型</a:t>
            </a:r>
            <a:endParaRPr kumimoji="1" lang="zh-CN" altLang="zh-CN" dirty="0">
              <a:solidFill>
                <a:schemeClr val="accent6"/>
              </a:solidFill>
            </a:endParaRPr>
          </a:p>
        </p:txBody>
      </p:sp>
      <p:sp>
        <p:nvSpPr>
          <p:cNvPr id="92162" name="内容占位符 2"/>
          <p:cNvSpPr>
            <a:spLocks noGrp="1" noChangeArrowheads="1"/>
          </p:cNvSpPr>
          <p:nvPr>
            <p:ph idx="1"/>
          </p:nvPr>
        </p:nvSpPr>
        <p:spPr>
          <a:xfrm>
            <a:off x="0" y="1004888"/>
            <a:ext cx="9144000" cy="3641725"/>
          </a:xfrm>
        </p:spPr>
        <p:txBody>
          <a:bodyPr/>
          <a:lstStyle/>
          <a:p>
            <a:r>
              <a:rPr kumimoji="1" lang="zh-CN" altLang="en-US" dirty="0"/>
              <a:t>学生选课子系统包括如下</a:t>
            </a:r>
            <a:r>
              <a:rPr kumimoji="1" lang="en-US" altLang="zh-CN" dirty="0"/>
              <a:t>5</a:t>
            </a:r>
            <a:r>
              <a:rPr kumimoji="1" lang="zh-CN" altLang="en-US" dirty="0"/>
              <a:t>个关系模式</a:t>
            </a:r>
            <a:endParaRPr lang="en-US" altLang="zh-CN" dirty="0"/>
          </a:p>
          <a:p>
            <a:pPr lvl="1"/>
            <a:r>
              <a:rPr lang="zh-CN" altLang="zh-CN" dirty="0"/>
              <a:t>课程：</a:t>
            </a:r>
            <a:r>
              <a:rPr lang="en-US" altLang="zh-CN" dirty="0"/>
              <a:t>Course(</a:t>
            </a:r>
            <a:r>
              <a:rPr lang="en-US" altLang="zh-CN" u="sng" dirty="0" err="1"/>
              <a:t>Cno</a:t>
            </a:r>
            <a:r>
              <a:rPr lang="en-US" altLang="zh-CN" dirty="0" err="1"/>
              <a:t>,Cname,Ccredit</a:t>
            </a:r>
            <a:r>
              <a:rPr lang="en-US" altLang="zh-CN" dirty="0"/>
              <a:t>)</a:t>
            </a:r>
            <a:endParaRPr lang="zh-CN" altLang="zh-CN" dirty="0"/>
          </a:p>
          <a:p>
            <a:pPr lvl="1"/>
            <a:r>
              <a:rPr lang="zh-CN" altLang="zh-CN" dirty="0"/>
              <a:t>先修课：</a:t>
            </a:r>
            <a:r>
              <a:rPr lang="en-US" altLang="zh-CN" dirty="0" err="1"/>
              <a:t>PreCourse</a:t>
            </a:r>
            <a:r>
              <a:rPr lang="en-US" altLang="zh-CN" dirty="0"/>
              <a:t>(</a:t>
            </a:r>
            <a:r>
              <a:rPr lang="en-US" altLang="zh-CN" u="sng" dirty="0" err="1"/>
              <a:t>Cno</a:t>
            </a:r>
            <a:r>
              <a:rPr lang="en-US" altLang="zh-CN" dirty="0"/>
              <a:t>, </a:t>
            </a:r>
            <a:r>
              <a:rPr lang="en-US" altLang="zh-CN" u="sng" dirty="0" err="1"/>
              <a:t>Cpno</a:t>
            </a:r>
            <a:r>
              <a:rPr lang="en-US" altLang="zh-CN" dirty="0"/>
              <a:t>)</a:t>
            </a:r>
            <a:endParaRPr lang="zh-CN" altLang="zh-CN" dirty="0"/>
          </a:p>
          <a:p>
            <a:pPr lvl="1"/>
            <a:r>
              <a:rPr lang="zh-CN" altLang="zh-CN" dirty="0"/>
              <a:t>教学班：</a:t>
            </a:r>
            <a:r>
              <a:rPr lang="en-US" altLang="zh-CN" sz="2300" dirty="0" err="1"/>
              <a:t>TeachingClass</a:t>
            </a:r>
            <a:r>
              <a:rPr lang="en-US" altLang="zh-CN" sz="2300" dirty="0"/>
              <a:t>(</a:t>
            </a:r>
            <a:r>
              <a:rPr lang="en-US" altLang="zh-CN" sz="2300" u="sng" dirty="0" err="1"/>
              <a:t>TCno</a:t>
            </a:r>
            <a:r>
              <a:rPr lang="en-US" altLang="zh-CN" sz="2300" dirty="0"/>
              <a:t>, </a:t>
            </a:r>
            <a:r>
              <a:rPr lang="en-US" altLang="zh-CN" sz="2300" dirty="0" err="1"/>
              <a:t>TCapacity</a:t>
            </a:r>
            <a:r>
              <a:rPr lang="en-US" altLang="zh-CN" sz="2300" dirty="0"/>
              <a:t>, Semester, </a:t>
            </a:r>
            <a:r>
              <a:rPr lang="en-US" altLang="zh-CN" sz="2300" dirty="0" err="1"/>
              <a:t>Cno</a:t>
            </a:r>
            <a:r>
              <a:rPr lang="en-US" altLang="zh-CN" sz="2300" dirty="0"/>
              <a:t>)</a:t>
            </a:r>
            <a:endParaRPr lang="zh-CN" altLang="zh-CN" sz="2300" dirty="0"/>
          </a:p>
          <a:p>
            <a:pPr lvl="1"/>
            <a:r>
              <a:rPr lang="zh-CN" altLang="zh-CN" dirty="0"/>
              <a:t>学生：</a:t>
            </a:r>
            <a:r>
              <a:rPr lang="en-US" altLang="zh-CN" dirty="0"/>
              <a:t>Student(</a:t>
            </a:r>
            <a:r>
              <a:rPr lang="en-US" altLang="zh-CN" u="sng" dirty="0" err="1"/>
              <a:t>Sno</a:t>
            </a:r>
            <a:r>
              <a:rPr lang="en-US" altLang="zh-CN" dirty="0"/>
              <a:t>, </a:t>
            </a:r>
            <a:r>
              <a:rPr lang="en-US" altLang="zh-CN" dirty="0" err="1"/>
              <a:t>Sname</a:t>
            </a:r>
            <a:r>
              <a:rPr lang="en-US" altLang="zh-CN" dirty="0"/>
              <a:t>, </a:t>
            </a:r>
            <a:r>
              <a:rPr lang="en-US" altLang="zh-CN" dirty="0" err="1"/>
              <a:t>Ssex</a:t>
            </a:r>
            <a:r>
              <a:rPr lang="en-US" altLang="zh-CN" dirty="0"/>
              <a:t>, </a:t>
            </a:r>
            <a:r>
              <a:rPr lang="en-US" altLang="zh-CN" dirty="0" err="1"/>
              <a:t>Sbirthdate</a:t>
            </a:r>
            <a:r>
              <a:rPr lang="en-US" altLang="zh-CN" dirty="0"/>
              <a:t>, </a:t>
            </a:r>
            <a:r>
              <a:rPr lang="en-US" altLang="zh-CN" dirty="0" err="1"/>
              <a:t>SHno</a:t>
            </a:r>
            <a:r>
              <a:rPr lang="en-US" altLang="zh-CN" dirty="0"/>
              <a:t>)</a:t>
            </a:r>
            <a:endParaRPr lang="zh-CN" altLang="zh-CN" dirty="0"/>
          </a:p>
          <a:p>
            <a:pPr lvl="1"/>
            <a:r>
              <a:rPr lang="zh-CN" altLang="zh-CN" dirty="0"/>
              <a:t>学生选课：</a:t>
            </a:r>
            <a:r>
              <a:rPr lang="en-US" altLang="zh-CN" dirty="0"/>
              <a:t>SC(</a:t>
            </a:r>
            <a:r>
              <a:rPr lang="en-US" altLang="zh-CN" u="sng" dirty="0" err="1"/>
              <a:t>Sno</a:t>
            </a:r>
            <a:r>
              <a:rPr lang="en-US" altLang="zh-CN" u="sng" dirty="0"/>
              <a:t>, </a:t>
            </a:r>
            <a:r>
              <a:rPr lang="en-US" altLang="zh-CN" u="sng" dirty="0" err="1"/>
              <a:t>TCno</a:t>
            </a:r>
            <a:r>
              <a:rPr lang="en-US" altLang="zh-CN" dirty="0"/>
              <a:t>, Grade)</a:t>
            </a:r>
            <a:endParaRPr lang="zh-CN" altLang="zh-CN"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idx="4294967295"/>
          </p:nvPr>
        </p:nvSpPr>
        <p:spPr/>
        <p:txBody>
          <a:bodyPr/>
          <a:lstStyle/>
          <a:p>
            <a:r>
              <a:rPr lang="en-US" altLang="zh-CN" sz="3600">
                <a:solidFill>
                  <a:schemeClr val="accent6"/>
                </a:solidFill>
              </a:rPr>
              <a:t>E-R</a:t>
            </a:r>
            <a:r>
              <a:rPr lang="zh-CN" altLang="en-US" sz="3600">
                <a:solidFill>
                  <a:schemeClr val="accent6"/>
                </a:solidFill>
              </a:rPr>
              <a:t>图向关系模型的转换（续）</a:t>
            </a:r>
            <a:endParaRPr lang="zh-CN" altLang="en-US" sz="3600">
              <a:solidFill>
                <a:schemeClr val="accent6"/>
              </a:solidFill>
            </a:endParaRPr>
          </a:p>
        </p:txBody>
      </p:sp>
      <p:sp>
        <p:nvSpPr>
          <p:cNvPr id="11266" name="Rectangle 3"/>
          <p:cNvSpPr>
            <a:spLocks noGrp="1" noChangeArrowheads="1"/>
          </p:cNvSpPr>
          <p:nvPr>
            <p:ph idx="4294967295"/>
          </p:nvPr>
        </p:nvSpPr>
        <p:spPr>
          <a:xfrm>
            <a:off x="323850" y="823913"/>
            <a:ext cx="8362950" cy="3822700"/>
          </a:xfrm>
        </p:spPr>
        <p:txBody>
          <a:bodyPr/>
          <a:lstStyle/>
          <a:p>
            <a:pPr marL="400050" lvl="1" indent="0">
              <a:lnSpc>
                <a:spcPct val="150000"/>
              </a:lnSpc>
              <a:buFont typeface="Wingdings" panose="05000000000000000000" pitchFamily="2" charset="2"/>
              <a:buNone/>
            </a:pPr>
            <a:r>
              <a:rPr lang="zh-CN" altLang="en-US" dirty="0"/>
              <a:t>（</a:t>
            </a:r>
            <a:r>
              <a:rPr lang="en-US" altLang="zh-CN" dirty="0"/>
              <a:t>2</a:t>
            </a:r>
            <a:r>
              <a:rPr lang="zh-CN" altLang="en-US" dirty="0"/>
              <a:t>）一个一对多联系可以转换为一个独立的关系模式，也可以与</a:t>
            </a:r>
            <a:r>
              <a:rPr lang="en-US" altLang="zh-CN" dirty="0"/>
              <a:t>n</a:t>
            </a:r>
            <a:r>
              <a:rPr lang="zh-CN" altLang="en-US" dirty="0"/>
              <a:t>端对应的关系模式合并。</a:t>
            </a:r>
            <a:endParaRPr lang="zh-CN" altLang="en-US" dirty="0"/>
          </a:p>
          <a:p>
            <a:pPr lvl="2">
              <a:lnSpc>
                <a:spcPct val="150000"/>
              </a:lnSpc>
              <a:buFont typeface="Arial" panose="020B0604020202020204" pitchFamily="34" charset="0"/>
              <a:buNone/>
            </a:pPr>
            <a:r>
              <a:rPr lang="en-US" altLang="zh-CN" dirty="0"/>
              <a:t>①</a:t>
            </a:r>
            <a:r>
              <a:rPr lang="zh-CN" altLang="en-US" dirty="0"/>
              <a:t>转换为一个独立的关系模式</a:t>
            </a:r>
            <a:endParaRPr lang="zh-CN" altLang="en-US" dirty="0"/>
          </a:p>
          <a:p>
            <a:pPr lvl="3">
              <a:lnSpc>
                <a:spcPct val="150000"/>
              </a:lnSpc>
              <a:buSzPct val="87000"/>
              <a:buFont typeface="Wingdings" panose="05000000000000000000" pitchFamily="2" charset="2"/>
              <a:buChar char="Ø"/>
            </a:pPr>
            <a:r>
              <a:rPr lang="zh-CN" altLang="en-US" sz="2200" dirty="0"/>
              <a:t>关系的属性：与该联系相连的各实体的码以及联系本身的属性</a:t>
            </a:r>
            <a:endParaRPr lang="zh-CN" altLang="en-US" sz="2200" dirty="0"/>
          </a:p>
          <a:p>
            <a:pPr lvl="3">
              <a:lnSpc>
                <a:spcPct val="150000"/>
              </a:lnSpc>
              <a:buSzPct val="87000"/>
              <a:buFont typeface="Wingdings" panose="05000000000000000000" pitchFamily="2" charset="2"/>
              <a:buChar char="Ø"/>
            </a:pPr>
            <a:r>
              <a:rPr lang="zh-CN" altLang="en-US" sz="2200" dirty="0"/>
              <a:t>关系的码：</a:t>
            </a:r>
            <a:r>
              <a:rPr lang="en-US" altLang="zh-CN" sz="2200" dirty="0"/>
              <a:t>n</a:t>
            </a:r>
            <a:r>
              <a:rPr lang="zh-CN" altLang="en-US" sz="2200" dirty="0"/>
              <a:t>端实体的码</a:t>
            </a:r>
            <a:endParaRPr lang="zh-CN" altLang="en-US" sz="2200" dirty="0"/>
          </a:p>
          <a:p>
            <a:pPr lvl="2">
              <a:lnSpc>
                <a:spcPct val="150000"/>
              </a:lnSpc>
            </a:pPr>
            <a:endParaRPr lang="en-US" altLang="zh-CN"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
          <p:cNvSpPr>
            <a:spLocks noGrp="1" noChangeArrowheads="1"/>
          </p:cNvSpPr>
          <p:nvPr>
            <p:ph type="title"/>
          </p:nvPr>
        </p:nvSpPr>
        <p:spPr/>
        <p:txBody>
          <a:bodyPr/>
          <a:lstStyle/>
          <a:p>
            <a:r>
              <a:rPr lang="zh-CN" altLang="zh-CN">
                <a:solidFill>
                  <a:schemeClr val="accent6"/>
                </a:solidFill>
              </a:rPr>
              <a:t>学生学籍管理子系统</a:t>
            </a:r>
            <a:endParaRPr kumimoji="1" lang="zh-CN" altLang="zh-CN">
              <a:solidFill>
                <a:schemeClr val="accent6"/>
              </a:solidFill>
            </a:endParaRPr>
          </a:p>
        </p:txBody>
      </p:sp>
      <p:sp>
        <p:nvSpPr>
          <p:cNvPr id="97282" name="内容占位符 2"/>
          <p:cNvSpPr>
            <a:spLocks noGrp="1" noChangeArrowheads="1"/>
          </p:cNvSpPr>
          <p:nvPr>
            <p:ph idx="1"/>
          </p:nvPr>
        </p:nvSpPr>
        <p:spPr/>
        <p:txBody>
          <a:bodyPr/>
          <a:lstStyle/>
          <a:p>
            <a:endParaRPr kumimoji="1" lang="zh-CN" altLang="en-US"/>
          </a:p>
        </p:txBody>
      </p:sp>
      <p:pic>
        <p:nvPicPr>
          <p:cNvPr id="97283"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627380"/>
            <a:ext cx="6744335" cy="446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noChangeArrowheads="1"/>
          </p:cNvSpPr>
          <p:nvPr>
            <p:ph type="title"/>
          </p:nvPr>
        </p:nvSpPr>
        <p:spPr/>
        <p:txBody>
          <a:bodyPr/>
          <a:lstStyle/>
          <a:p>
            <a:r>
              <a:rPr lang="zh-CN" altLang="zh-CN">
                <a:solidFill>
                  <a:schemeClr val="accent6"/>
                </a:solidFill>
              </a:rPr>
              <a:t>转换的关系模型</a:t>
            </a:r>
            <a:endParaRPr kumimoji="1" lang="zh-CN" altLang="zh-CN">
              <a:solidFill>
                <a:schemeClr val="accent6"/>
              </a:solidFill>
            </a:endParaRPr>
          </a:p>
        </p:txBody>
      </p:sp>
      <p:sp>
        <p:nvSpPr>
          <p:cNvPr id="3" name="内容占位符 2"/>
          <p:cNvSpPr>
            <a:spLocks noGrp="1"/>
          </p:cNvSpPr>
          <p:nvPr>
            <p:ph idx="1"/>
          </p:nvPr>
        </p:nvSpPr>
        <p:spPr/>
        <p:txBody>
          <a:bodyPr>
            <a:normAutofit fontScale="92500"/>
          </a:bodyPr>
          <a:lstStyle/>
          <a:p>
            <a:pPr>
              <a:defRPr/>
            </a:pPr>
            <a:r>
              <a:rPr lang="zh-CN" altLang="zh-CN" dirty="0"/>
              <a:t>学生学籍管理子系统中包括以下</a:t>
            </a:r>
            <a:r>
              <a:rPr lang="en-US" altLang="zh-CN" dirty="0"/>
              <a:t>6</a:t>
            </a:r>
            <a:r>
              <a:rPr lang="zh-CN" altLang="zh-CN" dirty="0"/>
              <a:t>个</a:t>
            </a:r>
            <a:r>
              <a:rPr lang="zh-CN" altLang="en-US" dirty="0"/>
              <a:t>关系模式</a:t>
            </a:r>
            <a:r>
              <a:rPr lang="zh-CN" altLang="zh-CN" dirty="0"/>
              <a:t>：</a:t>
            </a:r>
            <a:endParaRPr lang="zh-CN" altLang="zh-CN" dirty="0"/>
          </a:p>
          <a:p>
            <a:pPr lvl="1">
              <a:defRPr/>
            </a:pPr>
            <a:r>
              <a:rPr lang="zh-CN" altLang="zh-CN" dirty="0"/>
              <a:t>学院：</a:t>
            </a:r>
            <a:r>
              <a:rPr lang="en-US" altLang="zh-CN" dirty="0"/>
              <a:t>School(</a:t>
            </a:r>
            <a:r>
              <a:rPr lang="en-US" altLang="zh-CN" u="sng" dirty="0" err="1"/>
              <a:t>SHno</a:t>
            </a:r>
            <a:r>
              <a:rPr lang="en-US" altLang="zh-CN" dirty="0"/>
              <a:t>, </a:t>
            </a:r>
            <a:r>
              <a:rPr lang="en-US" altLang="zh-CN" dirty="0" err="1"/>
              <a:t>SHname</a:t>
            </a:r>
            <a:r>
              <a:rPr lang="en-US" altLang="zh-CN" dirty="0"/>
              <a:t>, </a:t>
            </a:r>
            <a:r>
              <a:rPr lang="en-US" altLang="zh-CN" dirty="0" err="1"/>
              <a:t>SHFoundDate</a:t>
            </a:r>
            <a:r>
              <a:rPr lang="en-US" altLang="zh-CN" dirty="0"/>
              <a:t>, Dean)</a:t>
            </a:r>
            <a:endParaRPr lang="zh-CN" altLang="zh-CN" dirty="0"/>
          </a:p>
          <a:p>
            <a:pPr lvl="1">
              <a:defRPr/>
            </a:pPr>
            <a:r>
              <a:rPr lang="zh-CN" altLang="zh-CN" dirty="0"/>
              <a:t>系：</a:t>
            </a:r>
            <a:r>
              <a:rPr lang="en-US" altLang="zh-CN" dirty="0"/>
              <a:t>Department(</a:t>
            </a:r>
            <a:r>
              <a:rPr lang="en-US" altLang="zh-CN" u="sng" dirty="0" err="1"/>
              <a:t>Dno</a:t>
            </a:r>
            <a:r>
              <a:rPr lang="en-US" altLang="zh-CN" dirty="0"/>
              <a:t>, </a:t>
            </a:r>
            <a:r>
              <a:rPr lang="en-US" altLang="zh-CN" dirty="0" err="1"/>
              <a:t>Dname</a:t>
            </a:r>
            <a:r>
              <a:rPr lang="en-US" altLang="zh-CN" dirty="0"/>
              <a:t>, </a:t>
            </a:r>
            <a:r>
              <a:rPr lang="en-US" altLang="zh-CN" dirty="0" err="1"/>
              <a:t>Dcontact</a:t>
            </a:r>
            <a:r>
              <a:rPr lang="en-US" altLang="zh-CN" dirty="0"/>
              <a:t>, </a:t>
            </a:r>
            <a:r>
              <a:rPr lang="en-US" altLang="zh-CN" dirty="0" err="1"/>
              <a:t>Dtel</a:t>
            </a:r>
            <a:r>
              <a:rPr lang="en-US" altLang="zh-CN" dirty="0"/>
              <a:t>, Director, </a:t>
            </a:r>
            <a:r>
              <a:rPr lang="en-US" altLang="zh-CN" dirty="0" err="1"/>
              <a:t>SHno</a:t>
            </a:r>
            <a:r>
              <a:rPr lang="en-US" altLang="zh-CN" dirty="0"/>
              <a:t>)</a:t>
            </a:r>
            <a:endParaRPr lang="zh-CN" altLang="zh-CN" dirty="0"/>
          </a:p>
          <a:p>
            <a:pPr lvl="1">
              <a:defRPr/>
            </a:pPr>
            <a:r>
              <a:rPr lang="zh-CN" altLang="zh-CN" dirty="0"/>
              <a:t>专业：</a:t>
            </a:r>
            <a:r>
              <a:rPr lang="en-US" altLang="zh-CN" dirty="0"/>
              <a:t>Major(</a:t>
            </a:r>
            <a:r>
              <a:rPr lang="en-US" altLang="zh-CN" u="sng" dirty="0" err="1"/>
              <a:t>Mno</a:t>
            </a:r>
            <a:r>
              <a:rPr lang="en-US" altLang="zh-CN" dirty="0"/>
              <a:t>, </a:t>
            </a:r>
            <a:r>
              <a:rPr lang="en-US" altLang="zh-CN" dirty="0" err="1"/>
              <a:t>Mname</a:t>
            </a:r>
            <a:r>
              <a:rPr lang="en-US" altLang="zh-CN" dirty="0"/>
              <a:t>, </a:t>
            </a:r>
            <a:r>
              <a:rPr lang="en-US" altLang="zh-CN" dirty="0" err="1"/>
              <a:t>Mtype</a:t>
            </a:r>
            <a:r>
              <a:rPr lang="en-US" altLang="zh-CN" dirty="0"/>
              <a:t>, </a:t>
            </a:r>
            <a:r>
              <a:rPr lang="en-US" altLang="zh-CN" dirty="0" err="1"/>
              <a:t>MDuration</a:t>
            </a:r>
            <a:r>
              <a:rPr lang="en-US" altLang="zh-CN" dirty="0"/>
              <a:t>, </a:t>
            </a:r>
            <a:r>
              <a:rPr lang="en-US" altLang="zh-CN" dirty="0" err="1"/>
              <a:t>Dno</a:t>
            </a:r>
            <a:r>
              <a:rPr lang="en-US" altLang="zh-CN" dirty="0"/>
              <a:t>)</a:t>
            </a:r>
            <a:endParaRPr lang="zh-CN" altLang="zh-CN" dirty="0"/>
          </a:p>
          <a:p>
            <a:pPr lvl="1">
              <a:defRPr/>
            </a:pPr>
            <a:r>
              <a:rPr lang="zh-CN" altLang="zh-CN" dirty="0"/>
              <a:t>教师：</a:t>
            </a:r>
            <a:r>
              <a:rPr lang="en-US" altLang="zh-CN" dirty="0"/>
              <a:t>Teacher(</a:t>
            </a:r>
            <a:r>
              <a:rPr lang="en-US" altLang="zh-CN" u="sng" dirty="0" err="1"/>
              <a:t>Tno</a:t>
            </a:r>
            <a:r>
              <a:rPr lang="en-US" altLang="zh-CN" dirty="0"/>
              <a:t>, </a:t>
            </a:r>
            <a:r>
              <a:rPr lang="en-US" altLang="zh-CN" dirty="0" err="1"/>
              <a:t>Tname</a:t>
            </a:r>
            <a:r>
              <a:rPr lang="en-US" altLang="zh-CN" dirty="0"/>
              <a:t>, </a:t>
            </a:r>
            <a:r>
              <a:rPr lang="en-US" altLang="zh-CN" dirty="0" err="1"/>
              <a:t>Ttitle</a:t>
            </a:r>
            <a:r>
              <a:rPr lang="en-US" altLang="zh-CN" dirty="0"/>
              <a:t>, </a:t>
            </a:r>
            <a:r>
              <a:rPr lang="en-US" altLang="zh-CN" dirty="0" err="1"/>
              <a:t>Tbirthdate</a:t>
            </a:r>
            <a:r>
              <a:rPr lang="en-US" altLang="zh-CN" dirty="0"/>
              <a:t>, </a:t>
            </a:r>
            <a:r>
              <a:rPr lang="en-US" altLang="zh-CN" dirty="0" err="1"/>
              <a:t>Dno</a:t>
            </a:r>
            <a:r>
              <a:rPr lang="en-US" altLang="zh-CN" dirty="0"/>
              <a:t>)</a:t>
            </a:r>
            <a:endParaRPr lang="zh-CN" altLang="zh-CN" dirty="0"/>
          </a:p>
          <a:p>
            <a:pPr lvl="1">
              <a:defRPr/>
            </a:pPr>
            <a:r>
              <a:rPr lang="zh-CN" altLang="zh-CN" dirty="0"/>
              <a:t>学生：</a:t>
            </a:r>
            <a:r>
              <a:rPr lang="en-US" altLang="zh-CN" dirty="0"/>
              <a:t>Student(</a:t>
            </a:r>
            <a:r>
              <a:rPr lang="en-US" altLang="zh-CN" u="sng" dirty="0" err="1"/>
              <a:t>Sno</a:t>
            </a:r>
            <a:r>
              <a:rPr lang="en-US" altLang="zh-CN" dirty="0"/>
              <a:t>, </a:t>
            </a:r>
            <a:r>
              <a:rPr lang="en-US" altLang="zh-CN" dirty="0" err="1"/>
              <a:t>Sname</a:t>
            </a:r>
            <a:r>
              <a:rPr lang="en-US" altLang="zh-CN" dirty="0"/>
              <a:t>, </a:t>
            </a:r>
            <a:r>
              <a:rPr lang="en-US" altLang="zh-CN" dirty="0" err="1"/>
              <a:t>Ssex</a:t>
            </a:r>
            <a:r>
              <a:rPr lang="en-US" altLang="zh-CN" dirty="0"/>
              <a:t>, </a:t>
            </a:r>
            <a:r>
              <a:rPr lang="en-US" altLang="zh-CN" dirty="0" err="1"/>
              <a:t>Sbirthdate</a:t>
            </a:r>
            <a:r>
              <a:rPr lang="en-US" altLang="zh-CN" dirty="0"/>
              <a:t>, </a:t>
            </a:r>
            <a:r>
              <a:rPr lang="en-US" altLang="zh-CN" dirty="0" err="1"/>
              <a:t>SHno</a:t>
            </a:r>
            <a:r>
              <a:rPr lang="en-US" altLang="zh-CN" dirty="0"/>
              <a:t>)</a:t>
            </a:r>
            <a:endParaRPr lang="zh-CN" altLang="zh-CN" dirty="0"/>
          </a:p>
          <a:p>
            <a:pPr lvl="1">
              <a:defRPr/>
            </a:pPr>
            <a:r>
              <a:rPr lang="zh-CN" altLang="zh-CN" dirty="0"/>
              <a:t>选修专业：</a:t>
            </a:r>
            <a:r>
              <a:rPr lang="en-US" altLang="zh-CN" dirty="0" err="1"/>
              <a:t>MajorIn</a:t>
            </a:r>
            <a:r>
              <a:rPr lang="en-US" altLang="zh-CN" dirty="0"/>
              <a:t>(</a:t>
            </a:r>
            <a:r>
              <a:rPr lang="en-US" altLang="zh-CN" u="sng" dirty="0"/>
              <a:t>Sno, </a:t>
            </a:r>
            <a:r>
              <a:rPr lang="en-US" altLang="zh-CN" u="sng" dirty="0" err="1"/>
              <a:t>Mno</a:t>
            </a:r>
            <a:r>
              <a:rPr lang="en-US" altLang="zh-CN" dirty="0"/>
              <a:t>, </a:t>
            </a:r>
            <a:r>
              <a:rPr lang="en-US" altLang="zh-CN" dirty="0" err="1"/>
              <a:t>isPrimaryMajor</a:t>
            </a:r>
            <a:r>
              <a:rPr lang="en-US" altLang="zh-CN" dirty="0"/>
              <a:t>)</a:t>
            </a:r>
            <a:endParaRPr lang="zh-CN"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p:nvPr>
        </p:nvSpPr>
        <p:spPr/>
        <p:txBody>
          <a:bodyPr/>
          <a:lstStyle/>
          <a:p>
            <a:r>
              <a:rPr kumimoji="1" lang="zh-CN" altLang="en-US">
                <a:solidFill>
                  <a:schemeClr val="accent6"/>
                </a:solidFill>
              </a:rPr>
              <a:t>教师教学管理子系统</a:t>
            </a:r>
            <a:endParaRPr kumimoji="1" lang="zh-CN" altLang="en-US">
              <a:solidFill>
                <a:schemeClr val="accent6"/>
              </a:solidFill>
            </a:endParaRPr>
          </a:p>
        </p:txBody>
      </p:sp>
      <p:pic>
        <p:nvPicPr>
          <p:cNvPr id="9933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405" y="627380"/>
            <a:ext cx="4539615" cy="452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p:txBody>
          <a:bodyPr/>
          <a:lstStyle/>
          <a:p>
            <a:r>
              <a:rPr lang="zh-CN" altLang="zh-CN" dirty="0">
                <a:solidFill>
                  <a:schemeClr val="accent6"/>
                </a:solidFill>
              </a:rPr>
              <a:t>转换的关系模型</a:t>
            </a:r>
            <a:endParaRPr kumimoji="1" lang="zh-CN" altLang="zh-CN" dirty="0">
              <a:solidFill>
                <a:schemeClr val="accent6"/>
              </a:solidFill>
            </a:endParaRPr>
          </a:p>
        </p:txBody>
      </p:sp>
      <p:sp>
        <p:nvSpPr>
          <p:cNvPr id="3" name="内容占位符 2"/>
          <p:cNvSpPr>
            <a:spLocks noGrp="1"/>
          </p:cNvSpPr>
          <p:nvPr>
            <p:ph idx="1"/>
          </p:nvPr>
        </p:nvSpPr>
        <p:spPr>
          <a:xfrm>
            <a:off x="107504" y="771550"/>
            <a:ext cx="9217024" cy="3799110"/>
          </a:xfrm>
        </p:spPr>
        <p:txBody>
          <a:bodyPr>
            <a:noAutofit/>
          </a:bodyPr>
          <a:lstStyle/>
          <a:p>
            <a:pPr>
              <a:defRPr/>
            </a:pPr>
            <a:r>
              <a:rPr lang="zh-CN" altLang="en-US" sz="2000" dirty="0"/>
              <a:t>教师教学管理子系统</a:t>
            </a:r>
            <a:r>
              <a:rPr lang="zh-CN" altLang="zh-CN" sz="2000" dirty="0"/>
              <a:t>中包括以下</a:t>
            </a:r>
            <a:r>
              <a:rPr lang="en-US" altLang="zh-CN" sz="2000" dirty="0"/>
              <a:t>8</a:t>
            </a:r>
            <a:r>
              <a:rPr lang="zh-CN" altLang="zh-CN" sz="2000" dirty="0"/>
              <a:t>个</a:t>
            </a:r>
            <a:r>
              <a:rPr lang="zh-CN" altLang="en-US" sz="2000" dirty="0"/>
              <a:t>关系模式</a:t>
            </a:r>
            <a:r>
              <a:rPr lang="zh-CN" altLang="zh-CN" sz="2000" dirty="0"/>
              <a:t>：</a:t>
            </a:r>
            <a:endParaRPr lang="zh-CN" altLang="zh-CN" sz="2000" dirty="0"/>
          </a:p>
          <a:p>
            <a:pPr lvl="1">
              <a:defRPr/>
            </a:pPr>
            <a:r>
              <a:rPr lang="zh-CN" altLang="en-US" sz="2000" dirty="0"/>
              <a:t>教师：</a:t>
            </a:r>
            <a:r>
              <a:rPr lang="en-GB" altLang="zh-CN" sz="2000" dirty="0"/>
              <a:t>Teacher(</a:t>
            </a:r>
            <a:r>
              <a:rPr lang="en-GB" altLang="zh-CN" sz="2000" u="sng" dirty="0" err="1"/>
              <a:t>Tno</a:t>
            </a:r>
            <a:r>
              <a:rPr lang="en-GB" altLang="zh-CN" sz="2000" dirty="0"/>
              <a:t>, </a:t>
            </a:r>
            <a:r>
              <a:rPr lang="en-GB" altLang="zh-CN" sz="2000" dirty="0" err="1"/>
              <a:t>Tname</a:t>
            </a:r>
            <a:r>
              <a:rPr lang="en-GB" altLang="zh-CN" sz="2000" dirty="0"/>
              <a:t>, </a:t>
            </a:r>
            <a:r>
              <a:rPr lang="en-GB" altLang="zh-CN" sz="2000" dirty="0" err="1"/>
              <a:t>Ttitle</a:t>
            </a:r>
            <a:r>
              <a:rPr lang="en-GB" altLang="zh-CN" sz="2000" dirty="0"/>
              <a:t>, </a:t>
            </a:r>
            <a:r>
              <a:rPr lang="en-GB" altLang="zh-CN" sz="2000" dirty="0" err="1"/>
              <a:t>Tbirthdate</a:t>
            </a:r>
            <a:r>
              <a:rPr lang="en-GB" altLang="zh-CN" sz="2000" dirty="0"/>
              <a:t>, </a:t>
            </a:r>
            <a:r>
              <a:rPr lang="en-GB" altLang="zh-CN" sz="2000" dirty="0" err="1"/>
              <a:t>Dno</a:t>
            </a:r>
            <a:r>
              <a:rPr lang="en-GB" altLang="zh-CN" sz="2000" dirty="0"/>
              <a:t>)</a:t>
            </a:r>
            <a:endParaRPr lang="en-GB" altLang="zh-CN" sz="2000" dirty="0"/>
          </a:p>
          <a:p>
            <a:pPr lvl="1">
              <a:defRPr/>
            </a:pPr>
            <a:r>
              <a:rPr lang="zh-CN" altLang="en-US" sz="2000" dirty="0"/>
              <a:t>学生：</a:t>
            </a:r>
            <a:r>
              <a:rPr lang="en-GB" altLang="zh-CN" sz="2000" dirty="0"/>
              <a:t>Student(</a:t>
            </a:r>
            <a:r>
              <a:rPr lang="en-GB" altLang="zh-CN" sz="2000" u="sng" dirty="0"/>
              <a:t>Sno</a:t>
            </a:r>
            <a:r>
              <a:rPr lang="en-GB" altLang="zh-CN" sz="2000" dirty="0"/>
              <a:t>, Sname, Ssex, Sbirthdate,SHno)</a:t>
            </a:r>
            <a:endParaRPr lang="en-GB" altLang="zh-CN" sz="2000" dirty="0"/>
          </a:p>
          <a:p>
            <a:pPr lvl="1">
              <a:defRPr/>
            </a:pPr>
            <a:r>
              <a:rPr lang="zh-CN" altLang="en-US" sz="2000" dirty="0"/>
              <a:t>教学班表：</a:t>
            </a:r>
            <a:r>
              <a:rPr lang="en-GB" altLang="zh-CN" sz="2000" dirty="0"/>
              <a:t>TeachingClass(</a:t>
            </a:r>
            <a:r>
              <a:rPr lang="en-GB" altLang="zh-CN" sz="2000" u="sng" dirty="0"/>
              <a:t>TCno</a:t>
            </a:r>
            <a:r>
              <a:rPr lang="en-GB" altLang="zh-CN" sz="2000" dirty="0"/>
              <a:t>, Capacity, Semester, Cno)</a:t>
            </a:r>
            <a:endParaRPr lang="en-GB" altLang="zh-CN" sz="2000" dirty="0"/>
          </a:p>
          <a:p>
            <a:pPr lvl="1">
              <a:defRPr/>
            </a:pPr>
            <a:r>
              <a:rPr lang="zh-CN" altLang="en-US" sz="2000" dirty="0"/>
              <a:t>教室表：</a:t>
            </a:r>
            <a:r>
              <a:rPr lang="en-GB" altLang="zh-CN" sz="2000" dirty="0"/>
              <a:t>Classroom(</a:t>
            </a:r>
            <a:r>
              <a:rPr lang="en-GB" altLang="zh-CN" sz="2000" u="sng" dirty="0" err="1"/>
              <a:t>CRno</a:t>
            </a:r>
            <a:r>
              <a:rPr lang="en-GB" altLang="zh-CN" sz="2000" dirty="0"/>
              <a:t>, </a:t>
            </a:r>
            <a:r>
              <a:rPr lang="en-GB" altLang="zh-CN" sz="2000" u="sng" dirty="0" err="1"/>
              <a:t>CRbuilding</a:t>
            </a:r>
            <a:r>
              <a:rPr lang="en-GB" altLang="zh-CN" sz="2000" dirty="0"/>
              <a:t>, </a:t>
            </a:r>
            <a:r>
              <a:rPr lang="en-GB" altLang="zh-CN" sz="2000" dirty="0" err="1"/>
              <a:t>CRcontact</a:t>
            </a:r>
            <a:r>
              <a:rPr lang="en-GB" altLang="zh-CN" sz="2000" dirty="0"/>
              <a:t>, </a:t>
            </a:r>
            <a:r>
              <a:rPr lang="en-GB" altLang="zh-CN" sz="2000" dirty="0" err="1"/>
              <a:t>CRtel</a:t>
            </a:r>
            <a:r>
              <a:rPr lang="en-GB" altLang="zh-CN" sz="2000" dirty="0"/>
              <a:t>)</a:t>
            </a:r>
            <a:endParaRPr lang="en-GB" altLang="zh-CN" sz="2000" dirty="0"/>
          </a:p>
          <a:p>
            <a:pPr lvl="1">
              <a:defRPr/>
            </a:pPr>
            <a:r>
              <a:rPr lang="zh-CN" altLang="en-US" sz="2000" dirty="0"/>
              <a:t>时间片表：</a:t>
            </a:r>
            <a:r>
              <a:rPr lang="en-GB" altLang="zh-CN" sz="2000" dirty="0" err="1"/>
              <a:t>TimeSlice</a:t>
            </a:r>
            <a:r>
              <a:rPr lang="en-GB" altLang="zh-CN" sz="2000" dirty="0"/>
              <a:t>(</a:t>
            </a:r>
            <a:r>
              <a:rPr lang="en-GB" altLang="zh-CN" sz="2000" u="sng" dirty="0" err="1"/>
              <a:t>TSno</a:t>
            </a:r>
            <a:r>
              <a:rPr lang="en-GB" altLang="zh-CN" sz="2000" dirty="0"/>
              <a:t>, </a:t>
            </a:r>
            <a:r>
              <a:rPr lang="en-GB" altLang="zh-CN" sz="2000" dirty="0" err="1"/>
              <a:t>TSdayoftheweek</a:t>
            </a:r>
            <a:r>
              <a:rPr lang="en-GB" altLang="zh-CN" sz="2000" dirty="0"/>
              <a:t>, </a:t>
            </a:r>
            <a:r>
              <a:rPr lang="en-GB" altLang="zh-CN" sz="2000" dirty="0" err="1"/>
              <a:t>TSstarttime</a:t>
            </a:r>
            <a:r>
              <a:rPr lang="en-GB" altLang="zh-CN" sz="2000" dirty="0"/>
              <a:t>, </a:t>
            </a:r>
            <a:r>
              <a:rPr lang="en-GB" altLang="zh-CN" sz="2000" dirty="0" err="1"/>
              <a:t>TSendtime</a:t>
            </a:r>
            <a:r>
              <a:rPr lang="en-GB" altLang="zh-CN" sz="2000" dirty="0"/>
              <a:t>)</a:t>
            </a:r>
            <a:endParaRPr lang="en-GB" altLang="zh-CN" sz="2000" dirty="0"/>
          </a:p>
          <a:p>
            <a:pPr lvl="1">
              <a:defRPr/>
            </a:pPr>
            <a:r>
              <a:rPr lang="zh-CN" altLang="en-US" sz="2000" dirty="0"/>
              <a:t>排课：</a:t>
            </a:r>
            <a:r>
              <a:rPr lang="en-GB" altLang="zh-CN" sz="2000" dirty="0"/>
              <a:t>Schedule(</a:t>
            </a:r>
            <a:r>
              <a:rPr lang="en-GB" altLang="zh-CN" sz="2000" u="sng" dirty="0" err="1"/>
              <a:t>TCno</a:t>
            </a:r>
            <a:r>
              <a:rPr lang="en-GB" altLang="zh-CN" sz="2000" u="sng" dirty="0"/>
              <a:t>, </a:t>
            </a:r>
            <a:r>
              <a:rPr lang="en-GB" altLang="zh-CN" sz="2000" u="sng" dirty="0" err="1"/>
              <a:t>Tsno</a:t>
            </a:r>
            <a:r>
              <a:rPr lang="en-GB" altLang="zh-CN" sz="2000" dirty="0"/>
              <a:t>, </a:t>
            </a:r>
            <a:r>
              <a:rPr lang="en-GB" altLang="zh-CN" sz="2000" dirty="0" err="1"/>
              <a:t>CRno</a:t>
            </a:r>
            <a:r>
              <a:rPr lang="en-GB" altLang="zh-CN" sz="2000" dirty="0"/>
              <a:t>)</a:t>
            </a:r>
            <a:endParaRPr lang="en-GB" altLang="zh-CN" sz="2000" dirty="0"/>
          </a:p>
          <a:p>
            <a:pPr lvl="1">
              <a:defRPr/>
            </a:pPr>
            <a:r>
              <a:rPr lang="zh-CN" altLang="en-US" sz="2000" dirty="0"/>
              <a:t>讲授：</a:t>
            </a:r>
            <a:r>
              <a:rPr lang="en-GB" altLang="zh-CN" sz="2000" dirty="0"/>
              <a:t>Teaching(</a:t>
            </a:r>
            <a:r>
              <a:rPr lang="en-GB" altLang="zh-CN" sz="2000" u="sng" dirty="0"/>
              <a:t>Tno, TCno</a:t>
            </a:r>
            <a:r>
              <a:rPr lang="en-GB" altLang="zh-CN" sz="2000" dirty="0"/>
              <a:t>, isLeading)</a:t>
            </a:r>
            <a:endParaRPr lang="en-GB" altLang="zh-CN" sz="2000" dirty="0"/>
          </a:p>
          <a:p>
            <a:pPr lvl="1">
              <a:defRPr/>
            </a:pPr>
            <a:r>
              <a:rPr lang="zh-CN" altLang="en-US" sz="2000" dirty="0"/>
              <a:t>课堂评价：</a:t>
            </a:r>
            <a:r>
              <a:rPr lang="en-GB" altLang="zh-CN" sz="2000" dirty="0"/>
              <a:t>ClassAssess(</a:t>
            </a:r>
            <a:r>
              <a:rPr lang="en-GB" altLang="zh-CN" sz="2000" u="sng" dirty="0"/>
              <a:t>Sno, Tno, TCno</a:t>
            </a:r>
            <a:r>
              <a:rPr lang="en-GB" altLang="zh-CN" sz="2000" dirty="0"/>
              <a:t>, </a:t>
            </a:r>
            <a:r>
              <a:rPr lang="en-US" altLang="zh-CN" sz="2000" dirty="0"/>
              <a:t>Assess,</a:t>
            </a:r>
            <a:r>
              <a:rPr lang="en-GB" altLang="zh-CN" sz="2000" dirty="0"/>
              <a:t>C</a:t>
            </a:r>
            <a:r>
              <a:rPr lang="en-US" altLang="zh-CN" sz="2000" dirty="0"/>
              <a:t>A</a:t>
            </a:r>
            <a:r>
              <a:rPr lang="en-GB" altLang="zh-CN" sz="2000" dirty="0"/>
              <a:t>type,Feedback)</a:t>
            </a:r>
            <a:endParaRPr lang="en-GB" altLang="zh-CN"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r>
              <a:rPr lang="zh-CN" altLang="zh-CN" dirty="0">
                <a:solidFill>
                  <a:schemeClr val="accent6"/>
                </a:solidFill>
              </a:rPr>
              <a:t>大作业《数据库设计与应用开发》</a:t>
            </a:r>
            <a:endParaRPr lang="zh-CN" altLang="zh-CN" dirty="0">
              <a:solidFill>
                <a:schemeClr val="accent6"/>
              </a:solidFill>
            </a:endParaRPr>
          </a:p>
        </p:txBody>
      </p:sp>
      <p:sp>
        <p:nvSpPr>
          <p:cNvPr id="93186" name="内容占位符 2"/>
          <p:cNvSpPr>
            <a:spLocks noGrp="1" noChangeArrowheads="1"/>
          </p:cNvSpPr>
          <p:nvPr>
            <p:ph idx="1"/>
          </p:nvPr>
        </p:nvSpPr>
        <p:spPr>
          <a:xfrm>
            <a:off x="457200" y="771550"/>
            <a:ext cx="8229600" cy="3875063"/>
          </a:xfrm>
        </p:spPr>
        <p:txBody>
          <a:bodyPr/>
          <a:lstStyle/>
          <a:p>
            <a:r>
              <a:rPr lang="zh-CN" altLang="zh-CN" sz="2600" dirty="0"/>
              <a:t>基本要求：在某个</a:t>
            </a:r>
            <a:r>
              <a:rPr lang="zh-CN" altLang="en-US" sz="2600" dirty="0"/>
              <a:t>关系数据库管理系统</a:t>
            </a:r>
            <a:r>
              <a:rPr lang="zh-CN" altLang="zh-CN" sz="2600" dirty="0"/>
              <a:t>软件基础上，利用合适的应用系统开发工具为某个部门或单位开发一个数据库应用系统</a:t>
            </a:r>
            <a:endParaRPr lang="zh-CN" altLang="zh-CN" sz="2600" dirty="0"/>
          </a:p>
          <a:p>
            <a:r>
              <a:rPr lang="zh-CN" altLang="zh-CN" sz="2600" dirty="0"/>
              <a:t>实验目的：</a:t>
            </a:r>
            <a:endParaRPr lang="zh-CN" altLang="zh-CN" sz="2600" dirty="0"/>
          </a:p>
          <a:p>
            <a:pPr lvl="1"/>
            <a:r>
              <a:rPr lang="zh-CN" altLang="zh-CN" sz="2200" dirty="0"/>
              <a:t>通过实践，掌握本章介绍的数据库设计方法。</a:t>
            </a:r>
            <a:endParaRPr lang="zh-CN" altLang="zh-CN" sz="2200" dirty="0"/>
          </a:p>
          <a:p>
            <a:pPr lvl="1"/>
            <a:r>
              <a:rPr lang="zh-CN" altLang="zh-CN" sz="2200" dirty="0"/>
              <a:t>学会在一个实际的</a:t>
            </a:r>
            <a:r>
              <a:rPr lang="zh-CN" altLang="en-US" sz="2200" dirty="0"/>
              <a:t>关系数据库管理系统</a:t>
            </a:r>
            <a:r>
              <a:rPr lang="zh-CN" altLang="zh-CN" sz="2200" dirty="0"/>
              <a:t>软件平台上创建数据库。</a:t>
            </a:r>
            <a:endParaRPr lang="zh-CN" altLang="zh-CN" sz="2200" dirty="0"/>
          </a:p>
          <a:p>
            <a:pPr lvl="1"/>
            <a:r>
              <a:rPr lang="zh-CN" altLang="zh-CN" sz="2200" dirty="0"/>
              <a:t>培养团队合作精神，要求</a:t>
            </a:r>
            <a:r>
              <a:rPr lang="en-US" altLang="zh-CN" sz="2200" dirty="0"/>
              <a:t>3~5</a:t>
            </a:r>
            <a:r>
              <a:rPr lang="zh-CN" altLang="zh-CN" sz="2200" dirty="0"/>
              <a:t>位同学组成一个开发小组，每位同学承担不同角色（例如：项目管理员、</a:t>
            </a:r>
            <a:r>
              <a:rPr lang="en-US" altLang="zh-CN" sz="2200" dirty="0"/>
              <a:t>DBA</a:t>
            </a:r>
            <a:r>
              <a:rPr lang="zh-CN" altLang="zh-CN" sz="2200" dirty="0"/>
              <a:t>、系统分析员、系统设计员、系统开发员、系统测试员）。</a:t>
            </a:r>
            <a:endParaRPr lang="zh-CN" altLang="en-US" sz="2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noChangeArrowheads="1"/>
          </p:cNvSpPr>
          <p:nvPr>
            <p:ph type="title"/>
          </p:nvPr>
        </p:nvSpPr>
        <p:spPr/>
        <p:txBody>
          <a:bodyPr/>
          <a:lstStyle/>
          <a:p>
            <a:r>
              <a:rPr lang="zh-CN" altLang="zh-CN" dirty="0">
                <a:solidFill>
                  <a:schemeClr val="accent6"/>
                </a:solidFill>
              </a:rPr>
              <a:t>大作业《数据库设计与应用开发》</a:t>
            </a:r>
            <a:endParaRPr lang="zh-CN" altLang="zh-CN" dirty="0">
              <a:solidFill>
                <a:schemeClr val="accent6"/>
              </a:solidFill>
            </a:endParaRPr>
          </a:p>
        </p:txBody>
      </p:sp>
      <p:sp>
        <p:nvSpPr>
          <p:cNvPr id="94210" name="内容占位符 2"/>
          <p:cNvSpPr>
            <a:spLocks noGrp="1" noChangeArrowheads="1"/>
          </p:cNvSpPr>
          <p:nvPr>
            <p:ph idx="1"/>
          </p:nvPr>
        </p:nvSpPr>
        <p:spPr/>
        <p:txBody>
          <a:bodyPr/>
          <a:lstStyle/>
          <a:p>
            <a:r>
              <a:rPr lang="zh-CN" altLang="zh-CN" dirty="0"/>
              <a:t>内容与具体要求：</a:t>
            </a:r>
            <a:endParaRPr lang="zh-CN" altLang="zh-CN" dirty="0"/>
          </a:p>
          <a:p>
            <a:pPr lvl="1"/>
            <a:r>
              <a:rPr lang="zh-CN" altLang="zh-CN" dirty="0"/>
              <a:t>给出数据库设计各个阶段的详细设计</a:t>
            </a:r>
            <a:r>
              <a:rPr lang="zh-CN" altLang="zh-CN" dirty="0" smtClean="0"/>
              <a:t>报告</a:t>
            </a:r>
            <a:endParaRPr lang="zh-CN" altLang="zh-CN" dirty="0"/>
          </a:p>
          <a:p>
            <a:pPr lvl="1"/>
            <a:r>
              <a:rPr lang="zh-CN" altLang="zh-CN" dirty="0"/>
              <a:t>写出系统的主要功能和使用</a:t>
            </a:r>
            <a:r>
              <a:rPr lang="zh-CN" altLang="zh-CN" dirty="0" smtClean="0"/>
              <a:t>说明</a:t>
            </a:r>
            <a:endParaRPr lang="zh-CN" altLang="zh-CN" dirty="0"/>
          </a:p>
          <a:p>
            <a:pPr lvl="1"/>
            <a:r>
              <a:rPr lang="zh-CN" altLang="zh-CN" dirty="0"/>
              <a:t>提交运行的</a:t>
            </a:r>
            <a:r>
              <a:rPr lang="zh-CN" altLang="zh-CN" dirty="0" smtClean="0"/>
              <a:t>系统</a:t>
            </a:r>
            <a:endParaRPr lang="zh-CN" altLang="zh-CN" dirty="0"/>
          </a:p>
          <a:p>
            <a:pPr lvl="1"/>
            <a:r>
              <a:rPr lang="zh-CN" altLang="zh-CN" dirty="0"/>
              <a:t>写出收获和体会，包括已解决和尚未解决的问题，进一步完善的设想与</a:t>
            </a:r>
            <a:r>
              <a:rPr lang="zh-CN" altLang="zh-CN" dirty="0" smtClean="0"/>
              <a:t>建议</a:t>
            </a:r>
            <a:endParaRPr lang="en-US" altLang="zh-CN" dirty="0"/>
          </a:p>
          <a:p>
            <a:pPr lvl="1"/>
            <a:r>
              <a:rPr lang="zh-CN" altLang="zh-CN" dirty="0"/>
              <a:t>每个小组进行</a:t>
            </a:r>
            <a:r>
              <a:rPr lang="en-US" altLang="zh-CN" dirty="0"/>
              <a:t>20</a:t>
            </a:r>
            <a:r>
              <a:rPr lang="zh-CN" altLang="zh-CN" dirty="0"/>
              <a:t>分钟的报告和答辩，讲解设计方案，演示系统运行，汇报分工与合作</a:t>
            </a:r>
            <a:r>
              <a:rPr lang="zh-CN" altLang="zh-CN" dirty="0" smtClean="0"/>
              <a:t>情况</a:t>
            </a:r>
            <a:endParaRPr lang="zh-CN" altLang="en-US" dirty="0"/>
          </a:p>
        </p:txBody>
      </p:sp>
    </p:spTree>
  </p:cSld>
  <p:clrMapOvr>
    <a:masterClrMapping/>
  </p:clrMapOvr>
</p:sld>
</file>

<file path=ppt/tags/tag1.xml><?xml version="1.0" encoding="utf-8"?>
<p:tagLst xmlns:p="http://schemas.openxmlformats.org/presentationml/2006/main">
  <p:tag name="COMMONDATA" val="eyJoZGlkIjoiZTA4NzIyN2MxYTlmMzQ1NGE2MjU5NWRkMjhlOGMxYTAifQ=="/>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10364</Words>
  <Application>WPS 演示</Application>
  <PresentationFormat>全屏显示(16:9)</PresentationFormat>
  <Paragraphs>754</Paragraphs>
  <Slides>95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95</vt:i4>
      </vt:variant>
    </vt:vector>
  </HeadingPairs>
  <TitlesOfParts>
    <vt:vector size="107" baseType="lpstr">
      <vt:lpstr>Arial</vt:lpstr>
      <vt:lpstr>宋体</vt:lpstr>
      <vt:lpstr>Wingdings</vt:lpstr>
      <vt:lpstr>华文琥珀</vt:lpstr>
      <vt:lpstr>Calibri</vt:lpstr>
      <vt:lpstr>Times New Roman</vt:lpstr>
      <vt:lpstr>黑体</vt:lpstr>
      <vt:lpstr>Times-Roman</vt:lpstr>
      <vt:lpstr>隶书</vt:lpstr>
      <vt:lpstr>微软雅黑</vt:lpstr>
      <vt:lpstr>Arial Unicode MS</vt:lpstr>
      <vt:lpstr>数据库系统概论</vt:lpstr>
      <vt:lpstr>PowerPoint 演示文稿</vt:lpstr>
      <vt:lpstr>第7章  数据库设计</vt:lpstr>
      <vt:lpstr>7.4  逻辑结构设计</vt:lpstr>
      <vt:lpstr>7.4  逻辑结构设计</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7.4  逻辑结构设计</vt:lpstr>
      <vt:lpstr>7.4.2  数据模型的优化</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7.4  逻辑结构设计</vt:lpstr>
      <vt:lpstr>7.4.3  设计用户外模式</vt:lpstr>
      <vt:lpstr>设计用户外模式（续）</vt:lpstr>
      <vt:lpstr>设计用户外模式（续）</vt:lpstr>
      <vt:lpstr>设计用户外模式（续）</vt:lpstr>
      <vt:lpstr>第7章  数据库设计</vt:lpstr>
      <vt:lpstr>7.5  数据库的物理设计</vt:lpstr>
      <vt:lpstr>数据库的物理设计（续）</vt:lpstr>
      <vt:lpstr>7.5  数据库的物理设计</vt:lpstr>
      <vt:lpstr>7.5.1  数据库物理设计的内容和方法</vt:lpstr>
      <vt:lpstr>数据库物理设计的内容和方法（续）</vt:lpstr>
      <vt:lpstr>数据库物理设计的内容和方法（续）</vt:lpstr>
      <vt:lpstr>7.5  数据库的物理设计</vt:lpstr>
      <vt:lpstr>7.5.2  关系模式存取方法选择</vt:lpstr>
      <vt:lpstr>关系模式存取方法选择（续）</vt:lpstr>
      <vt:lpstr>1. B+树索引方法的选择</vt:lpstr>
      <vt:lpstr>B+树索引方法的选择（续）</vt:lpstr>
      <vt:lpstr>B+树索引方法的选择（续）</vt:lpstr>
      <vt:lpstr>2. 哈希索引方法的选择</vt:lpstr>
      <vt:lpstr>3. 聚簇方法的选择</vt:lpstr>
      <vt:lpstr>聚簇方法的选择（续）</vt:lpstr>
      <vt:lpstr>聚簇方法的选择（续）</vt:lpstr>
      <vt:lpstr>聚簇方法的选择（续）</vt:lpstr>
      <vt:lpstr>聚簇方法的选择（续）</vt:lpstr>
      <vt:lpstr>聚簇方法的选择（续）</vt:lpstr>
      <vt:lpstr>聚簇方法的选择（续）</vt:lpstr>
      <vt:lpstr>聚簇方法的选择（续）</vt:lpstr>
      <vt:lpstr>7.5  数据库的物理设计</vt:lpstr>
      <vt:lpstr>7.5.3  确定数据库的存储结构</vt:lpstr>
      <vt:lpstr>确定数据库的存储结构（续）</vt:lpstr>
      <vt:lpstr>1. 确定数据的存放位置</vt:lpstr>
      <vt:lpstr>2. 确定系统配置</vt:lpstr>
      <vt:lpstr>确定系统配置（续）</vt:lpstr>
      <vt:lpstr>7.5  数据库的物理设计</vt:lpstr>
      <vt:lpstr>7.5.4  评价物理结构</vt:lpstr>
      <vt:lpstr>第7章  数据库设计</vt:lpstr>
      <vt:lpstr>7.6 数据库的实施和维护</vt:lpstr>
      <vt:lpstr> 数据的载入 </vt:lpstr>
      <vt:lpstr>应用程序的编码与调试</vt:lpstr>
      <vt:lpstr>7.6 数据库的实施和维护</vt:lpstr>
      <vt:lpstr>7.6.2  数据库的试运行</vt:lpstr>
      <vt:lpstr>数据库的试运行（续）</vt:lpstr>
      <vt:lpstr>数据库的试运行（续）</vt:lpstr>
      <vt:lpstr>数据库的试运行（续）</vt:lpstr>
      <vt:lpstr>7.6 数据库的实施和维护</vt:lpstr>
      <vt:lpstr>7.6.3  数据库的运行和维护</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第7章  数据库设计</vt:lpstr>
      <vt:lpstr>本章小结</vt:lpstr>
      <vt:lpstr>小结（续）</vt:lpstr>
      <vt:lpstr>小结（续）</vt:lpstr>
      <vt:lpstr>小结（续）</vt:lpstr>
      <vt:lpstr>习题</vt:lpstr>
      <vt:lpstr>E-R图</vt:lpstr>
      <vt:lpstr>学生选课子系统</vt:lpstr>
      <vt:lpstr>转换的关系模型</vt:lpstr>
      <vt:lpstr>学生学籍管理子系统</vt:lpstr>
      <vt:lpstr>转换的关系模型</vt:lpstr>
      <vt:lpstr>教师教学管理子系统</vt:lpstr>
      <vt:lpstr>转换的关系模型</vt:lpstr>
      <vt:lpstr>大作业《数据库设计与应用开发》</vt:lpstr>
      <vt:lpstr>大作业《数据库设计与应用开发》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阿缅</cp:lastModifiedBy>
  <cp:revision>217</cp:revision>
  <dcterms:created xsi:type="dcterms:W3CDTF">2014-11-24T02:47:00Z</dcterms:created>
  <dcterms:modified xsi:type="dcterms:W3CDTF">2023-09-17T09:06:05Z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3CBEF9012CD54FD491979959B53F7DDE_12</vt:lpwstr>
  </property>
</Properties>
</file>