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964" r:id="rId4"/>
    <p:sldId id="677" r:id="rId6"/>
    <p:sldId id="676" r:id="rId7"/>
    <p:sldId id="969" r:id="rId8"/>
    <p:sldId id="925" r:id="rId9"/>
    <p:sldId id="864" r:id="rId10"/>
    <p:sldId id="915" r:id="rId11"/>
    <p:sldId id="965" r:id="rId12"/>
    <p:sldId id="860" r:id="rId13"/>
    <p:sldId id="970" r:id="rId14"/>
    <p:sldId id="866" r:id="rId15"/>
    <p:sldId id="868" r:id="rId16"/>
    <p:sldId id="869" r:id="rId17"/>
    <p:sldId id="871" r:id="rId18"/>
    <p:sldId id="872" r:id="rId19"/>
    <p:sldId id="966" r:id="rId20"/>
    <p:sldId id="967" r:id="rId21"/>
    <p:sldId id="873" r:id="rId22"/>
    <p:sldId id="874" r:id="rId23"/>
    <p:sldId id="875" r:id="rId24"/>
    <p:sldId id="876" r:id="rId25"/>
    <p:sldId id="918" r:id="rId26"/>
    <p:sldId id="920" r:id="rId27"/>
    <p:sldId id="919" r:id="rId28"/>
    <p:sldId id="971" r:id="rId29"/>
    <p:sldId id="921" r:id="rId30"/>
    <p:sldId id="877" r:id="rId31"/>
    <p:sldId id="922" r:id="rId32"/>
    <p:sldId id="930" r:id="rId33"/>
    <p:sldId id="968" r:id="rId34"/>
    <p:sldId id="878" r:id="rId35"/>
    <p:sldId id="880" r:id="rId36"/>
    <p:sldId id="924" r:id="rId37"/>
    <p:sldId id="881" r:id="rId38"/>
    <p:sldId id="685" r:id="rId39"/>
    <p:sldId id="623" r:id="rId40"/>
    <p:sldId id="622" r:id="rId41"/>
    <p:sldId id="621" r:id="rId42"/>
    <p:sldId id="885" r:id="rId43"/>
    <p:sldId id="619" r:id="rId44"/>
    <p:sldId id="886" r:id="rId45"/>
    <p:sldId id="617" r:id="rId46"/>
    <p:sldId id="831" r:id="rId47"/>
    <p:sldId id="832" r:id="rId48"/>
    <p:sldId id="833" r:id="rId49"/>
    <p:sldId id="852" r:id="rId50"/>
    <p:sldId id="834" r:id="rId51"/>
    <p:sldId id="887" r:id="rId52"/>
    <p:sldId id="890" r:id="rId53"/>
    <p:sldId id="611" r:id="rId54"/>
    <p:sldId id="607" r:id="rId55"/>
    <p:sldId id="891" r:id="rId56"/>
    <p:sldId id="892" r:id="rId57"/>
    <p:sldId id="893" r:id="rId58"/>
    <p:sldId id="894" r:id="rId59"/>
    <p:sldId id="895" r:id="rId60"/>
    <p:sldId id="888" r:id="rId61"/>
    <p:sldId id="835" r:id="rId62"/>
    <p:sldId id="836" r:id="rId63"/>
    <p:sldId id="897" r:id="rId64"/>
    <p:sldId id="899" r:id="rId65"/>
    <p:sldId id="936" r:id="rId66"/>
    <p:sldId id="934" r:id="rId67"/>
    <p:sldId id="972" r:id="rId68"/>
    <p:sldId id="606" r:id="rId69"/>
    <p:sldId id="900" r:id="rId70"/>
    <p:sldId id="901" r:id="rId71"/>
    <p:sldId id="902" r:id="rId72"/>
    <p:sldId id="837" r:id="rId73"/>
    <p:sldId id="857" r:id="rId74"/>
    <p:sldId id="604" r:id="rId75"/>
    <p:sldId id="903" r:id="rId76"/>
    <p:sldId id="889" r:id="rId77"/>
    <p:sldId id="601" r:id="rId78"/>
    <p:sldId id="600" r:id="rId79"/>
    <p:sldId id="898" r:id="rId80"/>
    <p:sldId id="882" r:id="rId81"/>
    <p:sldId id="678" r:id="rId82"/>
    <p:sldId id="904" r:id="rId83"/>
    <p:sldId id="592" r:id="rId84"/>
    <p:sldId id="838" r:id="rId85"/>
    <p:sldId id="939" r:id="rId86"/>
    <p:sldId id="940" r:id="rId87"/>
    <p:sldId id="905" r:id="rId88"/>
    <p:sldId id="906" r:id="rId89"/>
    <p:sldId id="943" r:id="rId90"/>
    <p:sldId id="942" r:id="rId91"/>
    <p:sldId id="945" r:id="rId92"/>
    <p:sldId id="948" r:id="rId93"/>
    <p:sldId id="569" r:id="rId94"/>
    <p:sldId id="907" r:id="rId95"/>
    <p:sldId id="941" r:id="rId96"/>
    <p:sldId id="908" r:id="rId97"/>
    <p:sldId id="863" r:id="rId98"/>
    <p:sldId id="909" r:id="rId99"/>
    <p:sldId id="910" r:id="rId100"/>
    <p:sldId id="867" r:id="rId101"/>
    <p:sldId id="911" r:id="rId102"/>
    <p:sldId id="912" r:id="rId103"/>
    <p:sldId id="870" r:id="rId104"/>
    <p:sldId id="913" r:id="rId105"/>
    <p:sldId id="914" r:id="rId106"/>
    <p:sldId id="949" r:id="rId107"/>
    <p:sldId id="1082" r:id="rId108"/>
    <p:sldId id="950" r:id="rId109"/>
    <p:sldId id="1081" r:id="rId110"/>
    <p:sldId id="951" r:id="rId111"/>
    <p:sldId id="952" r:id="rId112"/>
    <p:sldId id="953" r:id="rId113"/>
    <p:sldId id="883" r:id="rId114"/>
    <p:sldId id="955" r:id="rId115"/>
    <p:sldId id="958" r:id="rId116"/>
    <p:sldId id="959" r:id="rId117"/>
    <p:sldId id="960" r:id="rId118"/>
    <p:sldId id="961" r:id="rId119"/>
    <p:sldId id="884" r:id="rId120"/>
    <p:sldId id="532" r:id="rId121"/>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3" autoAdjust="0"/>
    <p:restoredTop sz="94648"/>
  </p:normalViewPr>
  <p:slideViewPr>
    <p:cSldViewPr snapToObjects="1" showGuides="1">
      <p:cViewPr varScale="1">
        <p:scale>
          <a:sx n="94" d="100"/>
          <a:sy n="94" d="100"/>
        </p:scale>
        <p:origin x="420" y="60"/>
      </p:cViewPr>
      <p:guideLst>
        <p:guide orient="horz" pos="1603"/>
        <p:guide pos="2880"/>
      </p:guideLst>
    </p:cSldViewPr>
  </p:slideViewPr>
  <p:notesTextViewPr>
    <p:cViewPr>
      <p:scale>
        <a:sx n="100" d="100"/>
        <a:sy n="100" d="100"/>
      </p:scale>
      <p:origin x="0" y="0"/>
    </p:cViewPr>
  </p:notesTextViewPr>
  <p:sorterViewPr>
    <p:cViewPr>
      <p:scale>
        <a:sx n="100" d="100"/>
        <a:sy n="100" d="100"/>
      </p:scale>
      <p:origin x="0" y="3780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4" Type="http://schemas.openxmlformats.org/officeDocument/2006/relationships/tableStyles" Target="tableStyles.xml"/><Relationship Id="rId123" Type="http://schemas.openxmlformats.org/officeDocument/2006/relationships/viewProps" Target="viewProps.xml"/><Relationship Id="rId122" Type="http://schemas.openxmlformats.org/officeDocument/2006/relationships/presProps" Target="presProps.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p:cNvSpPr>
            <a:spLocks noGrp="1" noChangeArrowheads="1"/>
          </p:cNvSpPr>
          <p:nvPr>
            <p:ph type="dt" idx="1"/>
          </p:nvPr>
        </p:nvSpPr>
        <p:spPr bwMode="auto">
          <a:xfrm>
            <a:off x="3883025" y="0"/>
            <a:ext cx="2971800" cy="457200"/>
          </a:xfrm>
          <a:prstGeom prst="rect">
            <a:avLst/>
          </a:prstGeom>
          <a:noFill/>
          <a:ln w="9525">
            <a:noFill/>
            <a:miter lim="800000"/>
          </a:ln>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C33C385D-DF40-F945-81D0-833F65E9997E}" type="datetimeFigureOut">
              <a:rPr lang="zh-CN" altLang="en-US"/>
            </a:fld>
            <a:endParaRPr lang="en-US"/>
          </a:p>
        </p:txBody>
      </p:sp>
      <p:sp>
        <p:nvSpPr>
          <p:cNvPr id="2052" name="Rectangle 4"/>
          <p:cNvSpPr>
            <a:spLocks noGrp="1" noRot="1" noChangeAspect="1" noChangeArrowheads="1"/>
          </p:cNvSpPr>
          <p:nvPr>
            <p:ph type="sldImg" idx="2"/>
          </p:nvPr>
        </p:nvSpPr>
        <p:spPr bwMode="auto">
          <a:xfrm>
            <a:off x="381000" y="685800"/>
            <a:ext cx="6092825"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4213" y="4343400"/>
            <a:ext cx="5486400" cy="4113213"/>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4" name="Rectangle 6"/>
          <p:cNvSpPr>
            <a:spLocks noGrp="1" noChangeArrowheads="1"/>
          </p:cNvSpPr>
          <p:nvPr>
            <p:ph type="ftr" sz="quarter" idx="4"/>
          </p:nvPr>
        </p:nvSpPr>
        <p:spPr bwMode="auto">
          <a:xfrm>
            <a:off x="0" y="8683625"/>
            <a:ext cx="2970213" cy="458788"/>
          </a:xfrm>
          <a:prstGeom prst="rect">
            <a:avLst/>
          </a:prstGeom>
          <a:noFill/>
          <a:ln w="9525">
            <a:noFill/>
            <a:miter lim="800000"/>
          </a:ln>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p:cNvSpPr>
            <a:spLocks noGrp="1" noChangeArrowheads="1"/>
          </p:cNvSpPr>
          <p:nvPr>
            <p:ph type="sldNum" sz="quarter" idx="5"/>
          </p:nvPr>
        </p:nvSpPr>
        <p:spPr bwMode="auto">
          <a:xfrm>
            <a:off x="3883025" y="8683625"/>
            <a:ext cx="2971800" cy="458788"/>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200"/>
            </a:lvl1pPr>
          </a:lstStyle>
          <a:p>
            <a:pPr>
              <a:defRPr/>
            </a:pPr>
            <a:fld id="{ECE3C529-44F2-C446-B917-A5E564C8AD3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noChangeArrowheads="1" noTextEdit="1"/>
          </p:cNvSpPr>
          <p:nvPr>
            <p:ph type="sldImg"/>
          </p:nvPr>
        </p:nvSpPr>
        <p:spPr/>
      </p:sp>
      <p:sp>
        <p:nvSpPr>
          <p:cNvPr id="112642"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43"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C6F3AA-481A-CB48-B4F2-F964F301F1C9}"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p:cNvSpPr>
            <a:spLocks noGrp="1" noRot="1" noChangeAspect="1" noChangeArrowheads="1" noTextEdit="1"/>
          </p:cNvSpPr>
          <p:nvPr>
            <p:ph type="sldImg"/>
          </p:nvPr>
        </p:nvSpPr>
        <p:spPr/>
      </p:sp>
      <p:sp>
        <p:nvSpPr>
          <p:cNvPr id="114690"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69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139E9D-C43A-FA4C-AD15-3BAC3C368EE5}"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p:cNvSpPr>
            <a:spLocks noGrp="1" noRot="1" noChangeAspect="1" noChangeArrowheads="1" noTextEdit="1"/>
          </p:cNvSpPr>
          <p:nvPr>
            <p:ph type="sldImg"/>
          </p:nvPr>
        </p:nvSpPr>
        <p:spPr/>
      </p:sp>
      <p:sp>
        <p:nvSpPr>
          <p:cNvPr id="11673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j-lt"/>
              <a:buNone/>
            </a:pPr>
            <a:endParaRPr lang="zh-CN" altLang="en-US"/>
          </a:p>
        </p:txBody>
      </p:sp>
      <p:sp>
        <p:nvSpPr>
          <p:cNvPr id="11673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B0960A-F965-9F4E-B11E-CB889053606F}"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noChangeArrowheads="1" noTextEdit="1"/>
          </p:cNvSpPr>
          <p:nvPr>
            <p:ph type="sldImg"/>
          </p:nvPr>
        </p:nvSpPr>
        <p:spPr/>
      </p:sp>
      <p:sp>
        <p:nvSpPr>
          <p:cNvPr id="118786"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569CD6"/>
                </a:solidFill>
                <a:latin typeface="Consolas" panose="020B0609020204030204" pitchFamily="49" charset="0"/>
              </a:rPr>
              <a:t>标准连接和释放过程</a:t>
            </a:r>
            <a:endParaRPr lang="en-US" altLang="zh-CN">
              <a:solidFill>
                <a:srgbClr val="569CD6"/>
              </a:solidFill>
              <a:latin typeface="Consolas" panose="020B0609020204030204" pitchFamily="49" charset="0"/>
            </a:endParaRPr>
          </a:p>
          <a:p>
            <a:r>
              <a:rPr lang="en-US" altLang="zh-CN">
                <a:solidFill>
                  <a:srgbClr val="569CD6"/>
                </a:solidFill>
                <a:latin typeface="Consolas" panose="020B0609020204030204" pitchFamily="49" charset="0"/>
              </a:rPr>
              <a:t>public</a:t>
            </a:r>
            <a:r>
              <a:rPr lang="en-US" altLang="zh-CN">
                <a:solidFill>
                  <a:srgbClr val="D4D4D4"/>
                </a:solidFill>
                <a:latin typeface="Consolas" panose="020B0609020204030204" pitchFamily="49" charset="0"/>
              </a:rPr>
              <a:t> </a:t>
            </a:r>
            <a:r>
              <a:rPr lang="en-US" altLang="zh-CN">
                <a:solidFill>
                  <a:srgbClr val="569CD6"/>
                </a:solidFill>
                <a:latin typeface="Consolas" panose="020B0609020204030204" pitchFamily="49" charset="0"/>
              </a:rPr>
              <a:t>static</a:t>
            </a:r>
            <a:r>
              <a:rPr lang="en-US" altLang="zh-CN">
                <a:solidFill>
                  <a:srgbClr val="D4D4D4"/>
                </a:solidFill>
                <a:latin typeface="Consolas" panose="020B0609020204030204" pitchFamily="49" charset="0"/>
              </a:rPr>
              <a:t> </a:t>
            </a:r>
            <a:r>
              <a:rPr lang="en-US" altLang="zh-CN">
                <a:solidFill>
                  <a:srgbClr val="4EC9B0"/>
                </a:solidFill>
                <a:latin typeface="Consolas" panose="020B0609020204030204" pitchFamily="49" charset="0"/>
              </a:rPr>
              <a:t>void</a:t>
            </a:r>
            <a:r>
              <a:rPr lang="en-US" altLang="zh-CN">
                <a:solidFill>
                  <a:srgbClr val="D4D4D4"/>
                </a:solidFill>
                <a:latin typeface="Consolas" panose="020B0609020204030204" pitchFamily="49" charset="0"/>
              </a:rPr>
              <a:t> </a:t>
            </a:r>
            <a:r>
              <a:rPr lang="en-US" altLang="zh-CN">
                <a:solidFill>
                  <a:srgbClr val="DCDCAA"/>
                </a:solidFill>
                <a:latin typeface="Consolas" panose="020B0609020204030204" pitchFamily="49" charset="0"/>
              </a:rPr>
              <a:t>main</a:t>
            </a:r>
            <a:r>
              <a:rPr lang="en-US" altLang="zh-CN">
                <a:solidFill>
                  <a:srgbClr val="D4D4D4"/>
                </a:solidFill>
                <a:latin typeface="Consolas" panose="020B0609020204030204" pitchFamily="49" charset="0"/>
              </a:rPr>
              <a:t>(</a:t>
            </a:r>
            <a:r>
              <a:rPr lang="en-US" altLang="zh-CN">
                <a:solidFill>
                  <a:srgbClr val="4EC9B0"/>
                </a:solidFill>
                <a:latin typeface="Consolas" panose="020B0609020204030204" pitchFamily="49" charset="0"/>
              </a:rPr>
              <a:t>String</a:t>
            </a:r>
            <a:r>
              <a:rPr lang="en-US" altLang="zh-CN">
                <a:solidFill>
                  <a:srgbClr val="D4D4D4"/>
                </a:solidFill>
                <a:latin typeface="Consolas" panose="020B0609020204030204" pitchFamily="49" charset="0"/>
              </a:rPr>
              <a:t>[] args) {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4EC9B0"/>
                </a:solidFill>
                <a:latin typeface="Consolas" panose="020B0609020204030204" pitchFamily="49" charset="0"/>
              </a:rPr>
              <a:t>Connection</a:t>
            </a:r>
            <a:r>
              <a:rPr lang="en-US" altLang="zh-CN">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conn</a:t>
            </a:r>
            <a:r>
              <a:rPr lang="en-US" altLang="zh-CN">
                <a:solidFill>
                  <a:srgbClr val="D4D4D4"/>
                </a:solidFill>
                <a:latin typeface="Consolas" panose="020B0609020204030204" pitchFamily="49" charset="0"/>
              </a:rPr>
              <a:t> = </a:t>
            </a:r>
            <a:r>
              <a:rPr lang="en-US" altLang="zh-CN">
                <a:solidFill>
                  <a:srgbClr val="569CD6"/>
                </a:solidFill>
                <a:latin typeface="Consolas" panose="020B0609020204030204" pitchFamily="49" charset="0"/>
              </a:rPr>
              <a:t>null</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4EC9B0"/>
                </a:solidFill>
                <a:latin typeface="Consolas" panose="020B0609020204030204" pitchFamily="49" charset="0"/>
              </a:rPr>
              <a:t>Statement</a:t>
            </a:r>
            <a:r>
              <a:rPr lang="en-US" altLang="zh-CN">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state</a:t>
            </a:r>
            <a:r>
              <a:rPr lang="en-US" altLang="zh-CN">
                <a:solidFill>
                  <a:srgbClr val="D4D4D4"/>
                </a:solidFill>
                <a:latin typeface="Consolas" panose="020B0609020204030204" pitchFamily="49" charset="0"/>
              </a:rPr>
              <a:t> = </a:t>
            </a:r>
            <a:r>
              <a:rPr lang="en-US" altLang="zh-CN">
                <a:solidFill>
                  <a:srgbClr val="569CD6"/>
                </a:solidFill>
                <a:latin typeface="Consolas" panose="020B0609020204030204" pitchFamily="49" charset="0"/>
              </a:rPr>
              <a:t>null</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4EC9B0"/>
                </a:solidFill>
                <a:latin typeface="Consolas" panose="020B0609020204030204" pitchFamily="49" charset="0"/>
              </a:rPr>
              <a:t>ResultSet</a:t>
            </a:r>
            <a:r>
              <a:rPr lang="en-US" altLang="zh-CN">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set</a:t>
            </a:r>
            <a:r>
              <a:rPr lang="en-US" altLang="zh-CN">
                <a:solidFill>
                  <a:srgbClr val="D4D4D4"/>
                </a:solidFill>
                <a:latin typeface="Consolas" panose="020B0609020204030204" pitchFamily="49" charset="0"/>
              </a:rPr>
              <a:t> = </a:t>
            </a:r>
            <a:r>
              <a:rPr lang="en-US" altLang="zh-CN">
                <a:solidFill>
                  <a:srgbClr val="569CD6"/>
                </a:solidFill>
                <a:latin typeface="Consolas" panose="020B0609020204030204" pitchFamily="49" charset="0"/>
              </a:rPr>
              <a:t>null</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C586C0"/>
                </a:solidFill>
                <a:latin typeface="Consolas" panose="020B0609020204030204" pitchFamily="49" charset="0"/>
              </a:rPr>
              <a:t>try</a:t>
            </a:r>
            <a:r>
              <a:rPr lang="en-US" altLang="zh-CN">
                <a:solidFill>
                  <a:srgbClr val="D4D4D4"/>
                </a:solidFill>
                <a:latin typeface="Consolas" panose="020B0609020204030204" pitchFamily="49" charset="0"/>
              </a:rPr>
              <a:t> {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6A9955"/>
                </a:solidFill>
                <a:latin typeface="Consolas" panose="020B0609020204030204" pitchFamily="49" charset="0"/>
              </a:rPr>
              <a:t>//</a:t>
            </a:r>
            <a:r>
              <a:rPr lang="zh-CN" altLang="en-US">
                <a:solidFill>
                  <a:srgbClr val="6A9955"/>
                </a:solidFill>
                <a:latin typeface="Consolas" panose="020B0609020204030204" pitchFamily="49" charset="0"/>
              </a:rPr>
              <a:t>注册数据库驱动  </a:t>
            </a:r>
            <a:endParaRPr lang="zh-CN" altLang="en-US">
              <a:solidFill>
                <a:srgbClr val="D4D4D4"/>
              </a:solidFill>
              <a:latin typeface="Consolas" panose="020B0609020204030204" pitchFamily="49" charset="0"/>
            </a:endParaRPr>
          </a:p>
          <a:p>
            <a:r>
              <a:rPr lang="zh-CN" altLang="en-US">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DriverManager</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registerDriver</a:t>
            </a:r>
            <a:r>
              <a:rPr lang="en-US" altLang="zh-CN">
                <a:solidFill>
                  <a:srgbClr val="D4D4D4"/>
                </a:solidFill>
                <a:latin typeface="Consolas" panose="020B0609020204030204" pitchFamily="49" charset="0"/>
              </a:rPr>
              <a:t>(</a:t>
            </a:r>
            <a:r>
              <a:rPr lang="en-US" altLang="zh-CN">
                <a:solidFill>
                  <a:srgbClr val="C586C0"/>
                </a:solidFill>
                <a:latin typeface="Consolas" panose="020B0609020204030204" pitchFamily="49" charset="0"/>
              </a:rPr>
              <a:t>new</a:t>
            </a:r>
            <a:r>
              <a:rPr lang="en-US" altLang="zh-CN">
                <a:solidFill>
                  <a:srgbClr val="D4D4D4"/>
                </a:solidFill>
                <a:latin typeface="Consolas" panose="020B0609020204030204" pitchFamily="49" charset="0"/>
              </a:rPr>
              <a:t> </a:t>
            </a:r>
            <a:r>
              <a:rPr lang="en-US" altLang="zh-CN">
                <a:solidFill>
                  <a:srgbClr val="DCDCAA"/>
                </a:solidFill>
                <a:latin typeface="Consolas" panose="020B0609020204030204" pitchFamily="49" charset="0"/>
              </a:rPr>
              <a:t>Driver</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6A9955"/>
                </a:solidFill>
                <a:latin typeface="Consolas" panose="020B0609020204030204" pitchFamily="49" charset="0"/>
              </a:rPr>
              <a:t>//</a:t>
            </a:r>
            <a:r>
              <a:rPr lang="zh-CN" altLang="en-US">
                <a:solidFill>
                  <a:srgbClr val="6A9955"/>
                </a:solidFill>
                <a:latin typeface="Consolas" panose="020B0609020204030204" pitchFamily="49" charset="0"/>
              </a:rPr>
              <a:t>获取数据库连接     </a:t>
            </a:r>
            <a:endParaRPr lang="zh-CN" altLang="en-US">
              <a:solidFill>
                <a:srgbClr val="D4D4D4"/>
              </a:solidFill>
              <a:latin typeface="Consolas" panose="020B0609020204030204" pitchFamily="49" charset="0"/>
            </a:endParaRPr>
          </a:p>
          <a:p>
            <a:r>
              <a:rPr lang="zh-CN" altLang="en-US">
                <a:solidFill>
                  <a:srgbClr val="D4D4D4"/>
                </a:solidFill>
                <a:latin typeface="Consolas" panose="020B0609020204030204" pitchFamily="49" charset="0"/>
              </a:rPr>
              <a:t>             </a:t>
            </a:r>
            <a:r>
              <a:rPr lang="en-US" altLang="zh-CN">
                <a:solidFill>
                  <a:srgbClr val="D4D4D4"/>
                </a:solidFill>
                <a:latin typeface="Consolas" panose="020B0609020204030204" pitchFamily="49" charset="0"/>
              </a:rPr>
              <a:t>conn=</a:t>
            </a:r>
            <a:r>
              <a:rPr lang="en-US" altLang="zh-CN">
                <a:solidFill>
                  <a:srgbClr val="9CDCFE"/>
                </a:solidFill>
                <a:latin typeface="Consolas" panose="020B0609020204030204" pitchFamily="49" charset="0"/>
              </a:rPr>
              <a:t>DriverManager</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getConnection</a:t>
            </a:r>
            <a:r>
              <a:rPr lang="en-US" altLang="zh-CN">
                <a:solidFill>
                  <a:srgbClr val="D4D4D4"/>
                </a:solidFill>
                <a:latin typeface="Consolas" panose="020B0609020204030204" pitchFamily="49" charset="0"/>
              </a:rPr>
              <a:t>(</a:t>
            </a:r>
            <a:r>
              <a:rPr lang="en-US" altLang="zh-CN">
                <a:solidFill>
                  <a:srgbClr val="CE9178"/>
                </a:solidFill>
                <a:latin typeface="Consolas" panose="020B0609020204030204" pitchFamily="49" charset="0"/>
              </a:rPr>
              <a:t>"jdbc:mysql://localhost:3306/mydb"</a:t>
            </a:r>
            <a:r>
              <a:rPr lang="en-US" altLang="zh-CN">
                <a:solidFill>
                  <a:srgbClr val="D4D4D4"/>
                </a:solidFill>
                <a:latin typeface="Consolas" panose="020B0609020204030204" pitchFamily="49" charset="0"/>
              </a:rPr>
              <a:t>, </a:t>
            </a:r>
            <a:r>
              <a:rPr lang="en-US" altLang="zh-CN">
                <a:solidFill>
                  <a:srgbClr val="CE9178"/>
                </a:solidFill>
                <a:latin typeface="Consolas" panose="020B0609020204030204" pitchFamily="49" charset="0"/>
              </a:rPr>
              <a:t>"root"</a:t>
            </a:r>
            <a:r>
              <a:rPr lang="en-US" altLang="zh-CN">
                <a:solidFill>
                  <a:srgbClr val="D4D4D4"/>
                </a:solidFill>
                <a:latin typeface="Consolas" panose="020B0609020204030204" pitchFamily="49" charset="0"/>
              </a:rPr>
              <a:t>, </a:t>
            </a:r>
            <a:r>
              <a:rPr lang="en-US" altLang="zh-CN">
                <a:solidFill>
                  <a:srgbClr val="CE9178"/>
                </a:solidFill>
                <a:latin typeface="Consolas" panose="020B0609020204030204" pitchFamily="49" charset="0"/>
              </a:rPr>
              <a:t>""</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6A9955"/>
                </a:solidFill>
                <a:latin typeface="Consolas" panose="020B0609020204030204" pitchFamily="49" charset="0"/>
              </a:rPr>
              <a:t>//</a:t>
            </a:r>
            <a:r>
              <a:rPr lang="zh-CN" altLang="en-US">
                <a:solidFill>
                  <a:srgbClr val="6A9955"/>
                </a:solidFill>
                <a:latin typeface="Consolas" panose="020B0609020204030204" pitchFamily="49" charset="0"/>
              </a:rPr>
              <a:t>获取传输器对象  </a:t>
            </a:r>
            <a:endParaRPr lang="zh-CN" altLang="en-US">
              <a:solidFill>
                <a:srgbClr val="D4D4D4"/>
              </a:solidFill>
              <a:latin typeface="Consolas" panose="020B0609020204030204" pitchFamily="49" charset="0"/>
            </a:endParaRPr>
          </a:p>
          <a:p>
            <a:r>
              <a:rPr lang="zh-CN" altLang="en-US">
                <a:solidFill>
                  <a:srgbClr val="D4D4D4"/>
                </a:solidFill>
                <a:latin typeface="Consolas" panose="020B0609020204030204" pitchFamily="49" charset="0"/>
              </a:rPr>
              <a:t>             </a:t>
            </a:r>
            <a:r>
              <a:rPr lang="en-US" altLang="zh-CN">
                <a:solidFill>
                  <a:srgbClr val="D4D4D4"/>
                </a:solidFill>
                <a:latin typeface="Consolas" panose="020B0609020204030204" pitchFamily="49" charset="0"/>
              </a:rPr>
              <a:t>state= </a:t>
            </a:r>
            <a:r>
              <a:rPr lang="en-US" altLang="zh-CN">
                <a:solidFill>
                  <a:srgbClr val="9CDCFE"/>
                </a:solidFill>
                <a:latin typeface="Consolas" panose="020B0609020204030204" pitchFamily="49" charset="0"/>
              </a:rPr>
              <a:t>conn</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createStatement</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6A9955"/>
                </a:solidFill>
                <a:latin typeface="Consolas" panose="020B0609020204030204" pitchFamily="49" charset="0"/>
              </a:rPr>
              <a:t>//</a:t>
            </a:r>
            <a:r>
              <a:rPr lang="zh-CN" altLang="en-US">
                <a:solidFill>
                  <a:srgbClr val="6A9955"/>
                </a:solidFill>
                <a:latin typeface="Consolas" panose="020B0609020204030204" pitchFamily="49" charset="0"/>
              </a:rPr>
              <a:t>利用传输器对象执行</a:t>
            </a:r>
            <a:r>
              <a:rPr lang="en-US" altLang="zh-CN">
                <a:solidFill>
                  <a:srgbClr val="6A9955"/>
                </a:solidFill>
                <a:latin typeface="Consolas" panose="020B0609020204030204" pitchFamily="49" charset="0"/>
              </a:rPr>
              <a:t>sql</a:t>
            </a:r>
            <a:r>
              <a:rPr lang="zh-CN" altLang="en-US">
                <a:solidFill>
                  <a:srgbClr val="6A9955"/>
                </a:solidFill>
                <a:latin typeface="Consolas" panose="020B0609020204030204" pitchFamily="49" charset="0"/>
              </a:rPr>
              <a:t>语句  </a:t>
            </a:r>
            <a:endParaRPr lang="zh-CN" altLang="en-US">
              <a:solidFill>
                <a:srgbClr val="D4D4D4"/>
              </a:solidFill>
              <a:latin typeface="Consolas" panose="020B0609020204030204" pitchFamily="49" charset="0"/>
            </a:endParaRPr>
          </a:p>
          <a:p>
            <a:r>
              <a:rPr lang="zh-CN" altLang="en-US">
                <a:solidFill>
                  <a:srgbClr val="D4D4D4"/>
                </a:solidFill>
                <a:latin typeface="Consolas" panose="020B0609020204030204" pitchFamily="49" charset="0"/>
              </a:rPr>
              <a:t>             </a:t>
            </a:r>
            <a:r>
              <a:rPr lang="en-US" altLang="zh-CN">
                <a:solidFill>
                  <a:srgbClr val="D4D4D4"/>
                </a:solidFill>
                <a:latin typeface="Consolas" panose="020B0609020204030204" pitchFamily="49" charset="0"/>
              </a:rPr>
              <a:t>set=</a:t>
            </a:r>
            <a:r>
              <a:rPr lang="en-US" altLang="zh-CN">
                <a:solidFill>
                  <a:srgbClr val="9CDCFE"/>
                </a:solidFill>
                <a:latin typeface="Consolas" panose="020B0609020204030204" pitchFamily="49" charset="0"/>
              </a:rPr>
              <a:t>state</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executeQuery</a:t>
            </a:r>
            <a:r>
              <a:rPr lang="en-US" altLang="zh-CN">
                <a:solidFill>
                  <a:srgbClr val="D4D4D4"/>
                </a:solidFill>
                <a:latin typeface="Consolas" panose="020B0609020204030204" pitchFamily="49" charset="0"/>
              </a:rPr>
              <a:t>(</a:t>
            </a:r>
            <a:r>
              <a:rPr lang="en-US" altLang="zh-CN">
                <a:solidFill>
                  <a:srgbClr val="CE9178"/>
                </a:solidFill>
                <a:latin typeface="Consolas" panose="020B0609020204030204" pitchFamily="49" charset="0"/>
              </a:rPr>
              <a:t>"select * from emp"</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C586C0"/>
                </a:solidFill>
                <a:latin typeface="Consolas" panose="020B0609020204030204" pitchFamily="49" charset="0"/>
              </a:rPr>
              <a:t>while</a:t>
            </a:r>
            <a:r>
              <a:rPr lang="en-US" altLang="zh-CN">
                <a:solidFill>
                  <a:srgbClr val="D4D4D4"/>
                </a:solidFill>
                <a:latin typeface="Consolas" panose="020B0609020204030204" pitchFamily="49" charset="0"/>
              </a:rPr>
              <a:t>(</a:t>
            </a:r>
            <a:r>
              <a:rPr lang="en-US" altLang="zh-CN">
                <a:solidFill>
                  <a:srgbClr val="9CDCFE"/>
                </a:solidFill>
                <a:latin typeface="Consolas" panose="020B0609020204030204" pitchFamily="49" charset="0"/>
              </a:rPr>
              <a:t>set</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next</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System</a:t>
            </a:r>
            <a:r>
              <a:rPr lang="en-US" altLang="zh-CN">
                <a:solidFill>
                  <a:srgbClr val="D4D4D4"/>
                </a:solidFill>
                <a:latin typeface="Consolas" panose="020B0609020204030204" pitchFamily="49" charset="0"/>
              </a:rPr>
              <a:t>.</a:t>
            </a:r>
            <a:r>
              <a:rPr lang="en-US" altLang="zh-CN">
                <a:solidFill>
                  <a:srgbClr val="9CDCFE"/>
                </a:solidFill>
                <a:latin typeface="Consolas" panose="020B0609020204030204" pitchFamily="49" charset="0"/>
              </a:rPr>
              <a:t>out</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println</a:t>
            </a:r>
            <a:r>
              <a:rPr lang="en-US" altLang="zh-CN">
                <a:solidFill>
                  <a:srgbClr val="D4D4D4"/>
                </a:solidFill>
                <a:latin typeface="Consolas" panose="020B0609020204030204" pitchFamily="49" charset="0"/>
              </a:rPr>
              <a:t>(</a:t>
            </a:r>
            <a:r>
              <a:rPr lang="en-US" altLang="zh-CN">
                <a:solidFill>
                  <a:srgbClr val="9CDCFE"/>
                </a:solidFill>
                <a:latin typeface="Consolas" panose="020B0609020204030204" pitchFamily="49" charset="0"/>
              </a:rPr>
              <a:t>set</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getString</a:t>
            </a:r>
            <a:r>
              <a:rPr lang="en-US" altLang="zh-CN">
                <a:solidFill>
                  <a:srgbClr val="D4D4D4"/>
                </a:solidFill>
                <a:latin typeface="Consolas" panose="020B0609020204030204" pitchFamily="49" charset="0"/>
              </a:rPr>
              <a:t>(</a:t>
            </a:r>
            <a:r>
              <a:rPr lang="en-US" altLang="zh-CN">
                <a:solidFill>
                  <a:srgbClr val="CE9178"/>
                </a:solidFill>
                <a:latin typeface="Consolas" panose="020B0609020204030204" pitchFamily="49" charset="0"/>
              </a:rPr>
              <a:t>"name"</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 </a:t>
            </a:r>
            <a:r>
              <a:rPr lang="en-US" altLang="zh-CN">
                <a:solidFill>
                  <a:srgbClr val="C586C0"/>
                </a:solidFill>
                <a:latin typeface="Consolas" panose="020B0609020204030204" pitchFamily="49" charset="0"/>
              </a:rPr>
              <a:t>catch</a:t>
            </a:r>
            <a:r>
              <a:rPr lang="en-US" altLang="zh-CN">
                <a:solidFill>
                  <a:srgbClr val="D4D4D4"/>
                </a:solidFill>
                <a:latin typeface="Consolas" panose="020B0609020204030204" pitchFamily="49" charset="0"/>
              </a:rPr>
              <a:t> (</a:t>
            </a:r>
            <a:r>
              <a:rPr lang="en-US" altLang="zh-CN">
                <a:solidFill>
                  <a:srgbClr val="4EC9B0"/>
                </a:solidFill>
                <a:latin typeface="Consolas" panose="020B0609020204030204" pitchFamily="49" charset="0"/>
              </a:rPr>
              <a:t>SQLException</a:t>
            </a:r>
            <a:r>
              <a:rPr lang="en-US" altLang="zh-CN">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e</a:t>
            </a:r>
            <a:r>
              <a:rPr lang="en-US" altLang="zh-CN">
                <a:solidFill>
                  <a:srgbClr val="D4D4D4"/>
                </a:solidFill>
                <a:latin typeface="Consolas" panose="020B0609020204030204" pitchFamily="49" charset="0"/>
              </a:rPr>
              <a:t>) {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6A9955"/>
                </a:solidFill>
                <a:latin typeface="Consolas" panose="020B0609020204030204" pitchFamily="49" charset="0"/>
              </a:rPr>
              <a:t>// TODO Auto-generated catch block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e</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printStackTrace</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C586C0"/>
                </a:solidFill>
                <a:latin typeface="Consolas" panose="020B0609020204030204" pitchFamily="49" charset="0"/>
              </a:rPr>
              <a:t>finally</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C586C0"/>
                </a:solidFill>
                <a:latin typeface="Consolas" panose="020B0609020204030204" pitchFamily="49" charset="0"/>
              </a:rPr>
              <a:t>try</a:t>
            </a:r>
            <a:r>
              <a:rPr lang="en-US" altLang="zh-CN">
                <a:solidFill>
                  <a:srgbClr val="D4D4D4"/>
                </a:solidFill>
                <a:latin typeface="Consolas" panose="020B0609020204030204" pitchFamily="49" charset="0"/>
              </a:rPr>
              <a:t> {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set</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close</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state</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close</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conn</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close</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 </a:t>
            </a:r>
            <a:r>
              <a:rPr lang="en-US" altLang="zh-CN">
                <a:solidFill>
                  <a:srgbClr val="C586C0"/>
                </a:solidFill>
                <a:latin typeface="Consolas" panose="020B0609020204030204" pitchFamily="49" charset="0"/>
              </a:rPr>
              <a:t>catch</a:t>
            </a:r>
            <a:r>
              <a:rPr lang="en-US" altLang="zh-CN">
                <a:solidFill>
                  <a:srgbClr val="D4D4D4"/>
                </a:solidFill>
                <a:latin typeface="Consolas" panose="020B0609020204030204" pitchFamily="49" charset="0"/>
              </a:rPr>
              <a:t> (</a:t>
            </a:r>
            <a:r>
              <a:rPr lang="en-US" altLang="zh-CN">
                <a:solidFill>
                  <a:srgbClr val="4EC9B0"/>
                </a:solidFill>
                <a:latin typeface="Consolas" panose="020B0609020204030204" pitchFamily="49" charset="0"/>
              </a:rPr>
              <a:t>SQLException</a:t>
            </a:r>
            <a:r>
              <a:rPr lang="en-US" altLang="zh-CN">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e</a:t>
            </a:r>
            <a:r>
              <a:rPr lang="en-US" altLang="zh-CN">
                <a:solidFill>
                  <a:srgbClr val="D4D4D4"/>
                </a:solidFill>
                <a:latin typeface="Consolas" panose="020B0609020204030204" pitchFamily="49" charset="0"/>
              </a:rPr>
              <a:t>) {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6A9955"/>
                </a:solidFill>
                <a:latin typeface="Consolas" panose="020B0609020204030204" pitchFamily="49" charset="0"/>
              </a:rPr>
              <a:t>// TODO Auto-generated catch block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r>
              <a:rPr lang="en-US" altLang="zh-CN">
                <a:solidFill>
                  <a:srgbClr val="9CDCFE"/>
                </a:solidFill>
                <a:latin typeface="Consolas" panose="020B0609020204030204" pitchFamily="49" charset="0"/>
              </a:rPr>
              <a:t>e</a:t>
            </a:r>
            <a:r>
              <a:rPr lang="en-US" altLang="zh-CN">
                <a:solidFill>
                  <a:srgbClr val="D4D4D4"/>
                </a:solidFill>
                <a:latin typeface="Consolas" panose="020B0609020204030204" pitchFamily="49" charset="0"/>
              </a:rPr>
              <a:t>.</a:t>
            </a:r>
            <a:r>
              <a:rPr lang="en-US" altLang="zh-CN">
                <a:solidFill>
                  <a:srgbClr val="DCDCAA"/>
                </a:solidFill>
                <a:latin typeface="Consolas" panose="020B0609020204030204" pitchFamily="49" charset="0"/>
              </a:rPr>
              <a:t>printStackTrace</a:t>
            </a:r>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  </a:t>
            </a:r>
            <a:endParaRPr lang="en-US" altLang="zh-CN">
              <a:solidFill>
                <a:srgbClr val="D4D4D4"/>
              </a:solidFill>
              <a:latin typeface="Consolas" panose="020B0609020204030204" pitchFamily="49" charset="0"/>
            </a:endParaRPr>
          </a:p>
          <a:p>
            <a:r>
              <a:rPr lang="en-US" altLang="zh-CN">
                <a:solidFill>
                  <a:srgbClr val="D4D4D4"/>
                </a:solidFill>
                <a:latin typeface="Consolas" panose="020B0609020204030204" pitchFamily="49" charset="0"/>
              </a:rPr>
              <a:t>    } </a:t>
            </a:r>
            <a:endParaRPr lang="en-US" altLang="zh-CN">
              <a:solidFill>
                <a:srgbClr val="D4D4D4"/>
              </a:solidFill>
              <a:latin typeface="Consolas" panose="020B0609020204030204" pitchFamily="49" charset="0"/>
            </a:endParaRPr>
          </a:p>
          <a:p>
            <a:pPr>
              <a:buFont typeface="+mj-lt"/>
              <a:buNone/>
            </a:pPr>
            <a:endParaRPr lang="zh-CN" altLang="en-US"/>
          </a:p>
          <a:p>
            <a:pPr marL="857250" lvl="2">
              <a:lnSpc>
                <a:spcPct val="120000"/>
              </a:lnSpc>
            </a:pPr>
            <a:endParaRPr lang="en-US" altLang="zh-CN"/>
          </a:p>
        </p:txBody>
      </p:sp>
      <p:sp>
        <p:nvSpPr>
          <p:cNvPr id="11878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4B054E-8ED5-CC4A-AF7C-EDD70F0CC2D1}"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noChangeArrowheads="1" noTextEdit="1"/>
          </p:cNvSpPr>
          <p:nvPr>
            <p:ph type="sldImg"/>
          </p:nvPr>
        </p:nvSpPr>
        <p:spPr/>
      </p:sp>
      <p:sp>
        <p:nvSpPr>
          <p:cNvPr id="8601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1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E65E3D5-0327-BC46-9248-88DA9C42DE40}" type="slidenum">
              <a:rPr lang="zh-CN" altLang="en-US"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noChangeArrowheads="1" noTextEdit="1"/>
          </p:cNvSpPr>
          <p:nvPr>
            <p:ph type="sldImg"/>
          </p:nvPr>
        </p:nvSpPr>
        <p:spPr/>
      </p:sp>
      <p:sp>
        <p:nvSpPr>
          <p:cNvPr id="8806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10797F1-F5D2-7943-A290-F57F1E2CE8DB}" type="slidenum">
              <a:rPr lang="zh-CN" altLang="en-US"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noChangeArrowheads="1" noTextEdit="1"/>
          </p:cNvSpPr>
          <p:nvPr>
            <p:ph type="sldImg"/>
          </p:nvPr>
        </p:nvSpPr>
        <p:spPr/>
      </p:sp>
      <p:sp>
        <p:nvSpPr>
          <p:cNvPr id="901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1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91476DA-6571-8845-A709-CC9845D0211B}" type="slidenum">
              <a:rPr lang="zh-CN" altLang="en-US" smtClean="0">
                <a:latin typeface="Arial" panose="020B0604020202020204" pitchFamily="34" charset="0"/>
              </a:rPr>
            </a:fld>
            <a:endParaRPr lang="en-US"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noChangeArrowheads="1" noTextEdit="1"/>
          </p:cNvSpPr>
          <p:nvPr>
            <p:ph type="sldImg"/>
          </p:nvPr>
        </p:nvSpPr>
        <p:spPr/>
      </p:sp>
      <p:sp>
        <p:nvSpPr>
          <p:cNvPr id="93186"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8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99E1E8-83B7-B942-9183-F3D88A9CBEDD}"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noChangeArrowheads="1" noTextEdit="1"/>
          </p:cNvSpPr>
          <p:nvPr>
            <p:ph type="sldImg"/>
          </p:nvPr>
        </p:nvSpPr>
        <p:spPr/>
      </p:sp>
      <p:sp>
        <p:nvSpPr>
          <p:cNvPr id="95234"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3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9C22DB-6EBF-CC4A-A404-8860A7483187}"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noChangeArrowheads="1" noTextEdit="1"/>
          </p:cNvSpPr>
          <p:nvPr>
            <p:ph type="sldImg"/>
          </p:nvPr>
        </p:nvSpPr>
        <p:spPr/>
      </p:sp>
      <p:sp>
        <p:nvSpPr>
          <p:cNvPr id="97282"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3"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B6A25C-6E86-F244-8F45-D563E9B1DA53}"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noChangeArrowheads="1" noTextEdit="1"/>
          </p:cNvSpPr>
          <p:nvPr>
            <p:ph type="sldImg"/>
          </p:nvPr>
        </p:nvSpPr>
        <p:spPr/>
      </p:sp>
      <p:sp>
        <p:nvSpPr>
          <p:cNvPr id="10137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rgbClr val="FF0000"/>
                </a:solidFill>
              </a:rPr>
              <a:t>sSno</a:t>
            </a:r>
            <a:r>
              <a:rPr lang="zh-CN" altLang="en-US" b="1"/>
              <a:t>是程序变量</a:t>
            </a:r>
            <a:endParaRPr lang="en-US" altLang="zh-CN">
              <a:solidFill>
                <a:srgbClr val="FF0000"/>
              </a:solidFill>
            </a:endParaRPr>
          </a:p>
          <a:p>
            <a:r>
              <a:rPr lang="en-US" altLang="zh-CN">
                <a:solidFill>
                  <a:srgbClr val="FF0000"/>
                </a:solidFill>
              </a:rPr>
              <a:t>sSno, sSname</a:t>
            </a:r>
            <a:r>
              <a:rPr lang="zh-CN" altLang="en-US">
                <a:solidFill>
                  <a:srgbClr val="FF0000"/>
                </a:solidFill>
              </a:rPr>
              <a:t>是程序变量</a:t>
            </a:r>
            <a:endParaRPr lang="en-US" altLang="zh-CN">
              <a:solidFill>
                <a:srgbClr val="FF0000"/>
              </a:solidFill>
            </a:endParaRPr>
          </a:p>
          <a:p>
            <a:endParaRPr lang="zh-CN" altLang="en-US"/>
          </a:p>
        </p:txBody>
      </p:sp>
      <p:sp>
        <p:nvSpPr>
          <p:cNvPr id="10137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2F1246-BF45-7448-B0CD-F0851ED451D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noChangeArrowheads="1" noTextEdit="1"/>
          </p:cNvSpPr>
          <p:nvPr>
            <p:ph type="sldImg"/>
          </p:nvPr>
        </p:nvSpPr>
        <p:spPr/>
      </p:sp>
      <p:sp>
        <p:nvSpPr>
          <p:cNvPr id="109570"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800">
                <a:solidFill>
                  <a:srgbClr val="333333"/>
                </a:solidFill>
                <a:latin typeface="LucidaConsole"/>
              </a:rPr>
              <a:t>execute </a:t>
            </a:r>
            <a:r>
              <a:rPr lang="zh-CN" altLang="en-US" sz="1800">
                <a:solidFill>
                  <a:srgbClr val="333333"/>
                </a:solidFill>
                <a:latin typeface="MicrosoftYaHei"/>
              </a:rPr>
              <a:t>和</a:t>
            </a:r>
            <a:r>
              <a:rPr lang="en-US" altLang="zh-CN" sz="1800">
                <a:solidFill>
                  <a:srgbClr val="333333"/>
                </a:solidFill>
                <a:latin typeface="LucidaConsole"/>
              </a:rPr>
              <a:t>executeUpdate </a:t>
            </a:r>
            <a:r>
              <a:rPr lang="zh-CN" altLang="en-US" sz="1800">
                <a:solidFill>
                  <a:srgbClr val="333333"/>
                </a:solidFill>
                <a:latin typeface="MicrosoftYaHei"/>
              </a:rPr>
              <a:t>在</a:t>
            </a:r>
            <a:r>
              <a:rPr lang="en-US" altLang="zh-CN" sz="1800">
                <a:solidFill>
                  <a:srgbClr val="333333"/>
                </a:solidFill>
                <a:latin typeface="OpenSans-Regular"/>
              </a:rPr>
              <a:t>JDBC</a:t>
            </a:r>
            <a:r>
              <a:rPr lang="zh-CN" altLang="en-US" sz="1800">
                <a:solidFill>
                  <a:srgbClr val="333333"/>
                </a:solidFill>
                <a:latin typeface="MicrosoftYaHei"/>
              </a:rPr>
              <a:t>中的区别</a:t>
            </a:r>
            <a:endParaRPr lang="zh-CN" altLang="en-US" sz="1800">
              <a:solidFill>
                <a:srgbClr val="333333"/>
              </a:solidFill>
              <a:latin typeface="MicrosoftYaHei"/>
            </a:endParaRPr>
          </a:p>
          <a:p>
            <a:r>
              <a:rPr lang="zh-CN" altLang="en-US" sz="1800">
                <a:solidFill>
                  <a:srgbClr val="333333"/>
                </a:solidFill>
                <a:latin typeface="MicrosoftYaHei"/>
              </a:rPr>
              <a:t>不同</a:t>
            </a:r>
            <a:r>
              <a:rPr lang="en-US" altLang="zh-CN" sz="1800">
                <a:solidFill>
                  <a:srgbClr val="333333"/>
                </a:solidFill>
                <a:latin typeface="OpenSans-Regular"/>
              </a:rPr>
              <a:t>1</a:t>
            </a:r>
            <a:r>
              <a:rPr lang="zh-CN" altLang="en-US" sz="1800">
                <a:solidFill>
                  <a:srgbClr val="333333"/>
                </a:solidFill>
                <a:latin typeface="MicrosoftYaHei"/>
              </a:rPr>
              <a:t>：</a:t>
            </a:r>
            <a:endParaRPr lang="zh-CN" altLang="en-US" sz="1800">
              <a:solidFill>
                <a:srgbClr val="333333"/>
              </a:solidFill>
              <a:latin typeface="MicrosoftYaHei"/>
            </a:endParaRPr>
          </a:p>
          <a:p>
            <a:r>
              <a:rPr lang="en-US" altLang="zh-CN" sz="1800">
                <a:solidFill>
                  <a:srgbClr val="333333"/>
                </a:solidFill>
                <a:latin typeface="LucidaConsole"/>
              </a:rPr>
              <a:t>execute </a:t>
            </a:r>
            <a:r>
              <a:rPr lang="zh-CN" altLang="en-US" sz="1800">
                <a:solidFill>
                  <a:srgbClr val="333333"/>
                </a:solidFill>
                <a:latin typeface="MicrosoftYaHei"/>
              </a:rPr>
              <a:t>可以执行查询语句</a:t>
            </a:r>
            <a:endParaRPr lang="zh-CN" altLang="en-US" sz="1800">
              <a:solidFill>
                <a:srgbClr val="333333"/>
              </a:solidFill>
              <a:latin typeface="MicrosoftYaHei"/>
            </a:endParaRPr>
          </a:p>
          <a:p>
            <a:r>
              <a:rPr lang="zh-CN" altLang="en-US" sz="1800">
                <a:solidFill>
                  <a:srgbClr val="333333"/>
                </a:solidFill>
                <a:latin typeface="MicrosoftYaHei"/>
              </a:rPr>
              <a:t>然后通过</a:t>
            </a:r>
            <a:r>
              <a:rPr lang="en-US" altLang="zh-CN" sz="1800">
                <a:solidFill>
                  <a:srgbClr val="333333"/>
                </a:solidFill>
                <a:latin typeface="LucidaConsole"/>
              </a:rPr>
              <a:t>getResultSet </a:t>
            </a:r>
            <a:r>
              <a:rPr lang="zh-CN" altLang="en-US" sz="1800">
                <a:solidFill>
                  <a:srgbClr val="333333"/>
                </a:solidFill>
                <a:latin typeface="MicrosoftYaHei"/>
              </a:rPr>
              <a:t>，把结果集取出来</a:t>
            </a:r>
            <a:endParaRPr lang="zh-CN" altLang="en-US" sz="1800">
              <a:solidFill>
                <a:srgbClr val="333333"/>
              </a:solidFill>
              <a:latin typeface="MicrosoftYaHei"/>
            </a:endParaRPr>
          </a:p>
          <a:p>
            <a:r>
              <a:rPr lang="en-US" altLang="zh-CN" sz="1800">
                <a:solidFill>
                  <a:srgbClr val="333333"/>
                </a:solidFill>
                <a:latin typeface="LucidaConsole"/>
              </a:rPr>
              <a:t>executeUpdate </a:t>
            </a:r>
            <a:r>
              <a:rPr lang="zh-CN" altLang="en-US" sz="1800">
                <a:solidFill>
                  <a:srgbClr val="333333"/>
                </a:solidFill>
                <a:latin typeface="MicrosoftYaHei"/>
              </a:rPr>
              <a:t>不能执行查询语句</a:t>
            </a:r>
            <a:endParaRPr lang="zh-CN" altLang="en-US" sz="1800">
              <a:solidFill>
                <a:srgbClr val="333333"/>
              </a:solidFill>
              <a:latin typeface="MicrosoftYaHei"/>
            </a:endParaRPr>
          </a:p>
          <a:p>
            <a:r>
              <a:rPr lang="zh-CN" altLang="en-US" sz="1800">
                <a:solidFill>
                  <a:srgbClr val="333333"/>
                </a:solidFill>
                <a:latin typeface="MicrosoftYaHei"/>
              </a:rPr>
              <a:t>不同</a:t>
            </a:r>
            <a:r>
              <a:rPr lang="en-US" altLang="zh-CN" sz="1800">
                <a:solidFill>
                  <a:srgbClr val="333333"/>
                </a:solidFill>
                <a:latin typeface="OpenSans-Regular"/>
              </a:rPr>
              <a:t>2:</a:t>
            </a:r>
            <a:endParaRPr lang="en-US" altLang="zh-CN" sz="1800">
              <a:solidFill>
                <a:srgbClr val="333333"/>
              </a:solidFill>
              <a:latin typeface="OpenSans-Regular"/>
            </a:endParaRPr>
          </a:p>
          <a:p>
            <a:r>
              <a:rPr lang="en-US" altLang="zh-CN" sz="1800">
                <a:solidFill>
                  <a:srgbClr val="333333"/>
                </a:solidFill>
                <a:latin typeface="LucidaConsole"/>
              </a:rPr>
              <a:t>execute </a:t>
            </a:r>
            <a:r>
              <a:rPr lang="zh-CN" altLang="en-US" sz="1800">
                <a:solidFill>
                  <a:srgbClr val="333333"/>
                </a:solidFill>
                <a:latin typeface="MicrosoftYaHei"/>
              </a:rPr>
              <a:t>返回</a:t>
            </a:r>
            <a:r>
              <a:rPr lang="en-US" altLang="zh-CN" sz="1800">
                <a:solidFill>
                  <a:srgbClr val="333333"/>
                </a:solidFill>
                <a:latin typeface="LucidaConsole"/>
              </a:rPr>
              <a:t>boolean </a:t>
            </a:r>
            <a:r>
              <a:rPr lang="zh-CN" altLang="en-US" sz="1800">
                <a:solidFill>
                  <a:srgbClr val="333333"/>
                </a:solidFill>
                <a:latin typeface="MicrosoftYaHei"/>
              </a:rPr>
              <a:t>类型， </a:t>
            </a:r>
            <a:r>
              <a:rPr lang="en-US" altLang="zh-CN" sz="1800">
                <a:solidFill>
                  <a:srgbClr val="333333"/>
                </a:solidFill>
                <a:latin typeface="LucidaConsole"/>
              </a:rPr>
              <a:t>true </a:t>
            </a:r>
            <a:r>
              <a:rPr lang="zh-CN" altLang="en-US" sz="1800">
                <a:solidFill>
                  <a:srgbClr val="333333"/>
                </a:solidFill>
                <a:latin typeface="MicrosoftYaHei"/>
              </a:rPr>
              <a:t>表示执行的是查询语句， </a:t>
            </a:r>
            <a:r>
              <a:rPr lang="en-US" altLang="zh-CN" sz="1800">
                <a:solidFill>
                  <a:srgbClr val="333333"/>
                </a:solidFill>
                <a:latin typeface="LucidaConsole"/>
              </a:rPr>
              <a:t>false </a:t>
            </a:r>
            <a:r>
              <a:rPr lang="zh-CN" altLang="en-US" sz="1800">
                <a:solidFill>
                  <a:srgbClr val="333333"/>
                </a:solidFill>
                <a:latin typeface="MicrosoftYaHei"/>
              </a:rPr>
              <a:t>表示执行的是</a:t>
            </a:r>
            <a:endParaRPr lang="zh-CN" altLang="en-US" sz="1800">
              <a:solidFill>
                <a:srgbClr val="333333"/>
              </a:solidFill>
              <a:latin typeface="MicrosoftYaHei"/>
            </a:endParaRPr>
          </a:p>
          <a:p>
            <a:r>
              <a:rPr lang="en-US" altLang="zh-CN" sz="1800">
                <a:solidFill>
                  <a:srgbClr val="333333"/>
                </a:solidFill>
                <a:latin typeface="LucidaConsole"/>
              </a:rPr>
              <a:t>insert,delete,update </a:t>
            </a:r>
            <a:r>
              <a:rPr lang="zh-CN" altLang="en-US" sz="1800">
                <a:solidFill>
                  <a:srgbClr val="333333"/>
                </a:solidFill>
                <a:latin typeface="MicrosoftYaHei"/>
              </a:rPr>
              <a:t>等等</a:t>
            </a:r>
            <a:endParaRPr lang="zh-CN" altLang="en-US" sz="1800">
              <a:solidFill>
                <a:srgbClr val="333333"/>
              </a:solidFill>
              <a:latin typeface="MicrosoftYaHei"/>
            </a:endParaRPr>
          </a:p>
          <a:p>
            <a:r>
              <a:rPr lang="en-US" altLang="zh-CN" sz="1800">
                <a:solidFill>
                  <a:srgbClr val="333333"/>
                </a:solidFill>
                <a:latin typeface="LucidaConsole"/>
              </a:rPr>
              <a:t>executeUpdate </a:t>
            </a:r>
            <a:r>
              <a:rPr lang="zh-CN" altLang="en-US" sz="1800">
                <a:solidFill>
                  <a:srgbClr val="333333"/>
                </a:solidFill>
                <a:latin typeface="MicrosoftYaHei"/>
              </a:rPr>
              <a:t>返回的是</a:t>
            </a:r>
            <a:r>
              <a:rPr lang="en-US" altLang="zh-CN" sz="1800">
                <a:solidFill>
                  <a:srgbClr val="333333"/>
                </a:solidFill>
                <a:latin typeface="LucidaConsole"/>
              </a:rPr>
              <a:t>int </a:t>
            </a:r>
            <a:r>
              <a:rPr lang="zh-CN" altLang="en-US" sz="1800">
                <a:solidFill>
                  <a:srgbClr val="333333"/>
                </a:solidFill>
                <a:latin typeface="MicrosoftYaHei"/>
              </a:rPr>
              <a:t>，表示有多少条数据受到了影响</a:t>
            </a:r>
            <a:endParaRPr lang="zh-CN" altLang="en-US"/>
          </a:p>
        </p:txBody>
      </p:sp>
      <p:sp>
        <p:nvSpPr>
          <p:cNvPr id="10957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377556-FFF3-EF41-8440-32B68D8D41BC}"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812"/>
            <a:ext cx="2057400" cy="466963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3812"/>
            <a:ext cx="6019800" cy="466963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004889"/>
            <a:ext cx="4038600" cy="364093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004889"/>
            <a:ext cx="4038600" cy="364093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385"/>
            <a:ext cx="2057400" cy="467320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385"/>
            <a:ext cx="6019800" cy="467320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1"/>
            <a:ext cx="7391400" cy="422672"/>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371600"/>
            <a:ext cx="4038600" cy="337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1600"/>
            <a:ext cx="4038600" cy="337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no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457200" y="-23813"/>
            <a:ext cx="822960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30" name="Rectangle 3"/>
          <p:cNvSpPr>
            <a:spLocks noGrp="1" noChangeArrowheads="1"/>
          </p:cNvSpPr>
          <p:nvPr>
            <p:ph type="body" idx="1"/>
          </p:nvPr>
        </p:nvSpPr>
        <p:spPr bwMode="auto">
          <a:xfrm>
            <a:off x="395288" y="728663"/>
            <a:ext cx="822960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31" name="Text Box 7"/>
          <p:cNvSpPr txBox="1">
            <a:spLocks noChangeArrowheads="1"/>
          </p:cNvSpPr>
          <p:nvPr userDrawn="1"/>
        </p:nvSpPr>
        <p:spPr bwMode="auto">
          <a:xfrm>
            <a:off x="5510213" y="4841875"/>
            <a:ext cx="4103687" cy="33813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en-US" altLang="zh-CN" sz="1600" b="1">
              <a:solidFill>
                <a:schemeClr val="bg1"/>
              </a:solidFill>
            </a:endParaRPr>
          </a:p>
        </p:txBody>
      </p:sp>
      <p:sp>
        <p:nvSpPr>
          <p:cNvPr id="2" name="WordArt 8"/>
          <p:cNvSpPr/>
          <p:nvPr userDrawn="1"/>
        </p:nvSpPr>
        <p:spPr>
          <a:xfrm rot="20636009">
            <a:off x="848727" y="1432193"/>
            <a:ext cx="6220527" cy="2333945"/>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SzPct val="87000"/>
        <a:buFont typeface="Wingdings" panose="05000000000000000000" pitchFamily="2" charset="2"/>
        <a:buChar char="l"/>
        <a:defRPr sz="2200" b="1">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no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457200" y="-27384"/>
            <a:ext cx="8229600" cy="85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30" name="Rectangle 3"/>
          <p:cNvSpPr>
            <a:spLocks noGrp="1" noChangeArrowheads="1"/>
          </p:cNvSpPr>
          <p:nvPr>
            <p:ph type="body" idx="1"/>
          </p:nvPr>
        </p:nvSpPr>
        <p:spPr bwMode="auto">
          <a:xfrm>
            <a:off x="457200" y="1004889"/>
            <a:ext cx="8229600" cy="3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31" name="Text Box 7"/>
          <p:cNvSpPr txBox="1">
            <a:spLocks noChangeArrowheads="1"/>
          </p:cNvSpPr>
          <p:nvPr userDrawn="1"/>
        </p:nvSpPr>
        <p:spPr bwMode="auto">
          <a:xfrm>
            <a:off x="5510214" y="4841082"/>
            <a:ext cx="4103687" cy="27699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000" b="1">
          <a:solidFill>
            <a:schemeClr val="bg1"/>
          </a:solidFill>
          <a:latin typeface="+mj-lt"/>
          <a:ea typeface="+mj-ea"/>
          <a:cs typeface="+mj-cs"/>
        </a:defRPr>
      </a:lvl1pPr>
      <a:lvl2pPr algn="ctr" rtl="0" eaLnBrk="0" fontAlgn="base" hangingPunct="0">
        <a:spcBef>
          <a:spcPct val="0"/>
        </a:spcBef>
        <a:spcAft>
          <a:spcPct val="0"/>
        </a:spcAft>
        <a:defRPr sz="3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000" b="1">
          <a:solidFill>
            <a:schemeClr val="bg1"/>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000" b="1">
          <a:solidFill>
            <a:schemeClr val="bg1"/>
          </a:solidFill>
          <a:latin typeface="Arial" panose="020B0604020202020204" pitchFamily="34" charset="0"/>
          <a:ea typeface="宋体" panose="02010600030101010101" pitchFamily="2" charset="-122"/>
        </a:defRPr>
      </a:lvl6pPr>
      <a:lvl7pPr marL="685800" algn="ctr" rtl="0" fontAlgn="base">
        <a:spcBef>
          <a:spcPct val="0"/>
        </a:spcBef>
        <a:spcAft>
          <a:spcPct val="0"/>
        </a:spcAft>
        <a:defRPr sz="3000" b="1">
          <a:solidFill>
            <a:schemeClr val="bg1"/>
          </a:solidFill>
          <a:latin typeface="Arial" panose="020B0604020202020204" pitchFamily="34" charset="0"/>
          <a:ea typeface="宋体" panose="02010600030101010101" pitchFamily="2" charset="-122"/>
        </a:defRPr>
      </a:lvl7pPr>
      <a:lvl8pPr marL="1028700" algn="ctr" rtl="0" fontAlgn="base">
        <a:spcBef>
          <a:spcPct val="0"/>
        </a:spcBef>
        <a:spcAft>
          <a:spcPct val="0"/>
        </a:spcAft>
        <a:defRPr sz="3000" b="1">
          <a:solidFill>
            <a:schemeClr val="bg1"/>
          </a:solidFill>
          <a:latin typeface="Arial" panose="020B0604020202020204" pitchFamily="34" charset="0"/>
          <a:ea typeface="宋体" panose="02010600030101010101" pitchFamily="2" charset="-122"/>
        </a:defRPr>
      </a:lvl8pPr>
      <a:lvl9pPr marL="1371600" algn="ctr" rtl="0" fontAlgn="base">
        <a:spcBef>
          <a:spcPct val="0"/>
        </a:spcBef>
        <a:spcAft>
          <a:spcPct val="0"/>
        </a:spcAft>
        <a:defRPr sz="3000" b="1">
          <a:solidFill>
            <a:schemeClr val="bg1"/>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SzPct val="100000"/>
        <a:buFont typeface="Wingdings" panose="05000000000000000000" pitchFamily="2" charset="2"/>
        <a:buChar char="v"/>
        <a:defRPr sz="2100" b="1">
          <a:solidFill>
            <a:schemeClr val="tx1"/>
          </a:solidFill>
          <a:latin typeface="+mn-lt"/>
          <a:ea typeface="+mn-ea"/>
          <a:cs typeface="+mn-cs"/>
        </a:defRPr>
      </a:lvl1pPr>
      <a:lvl2pPr marL="557530" indent="-214630" algn="l" rtl="0" eaLnBrk="0" fontAlgn="base" hangingPunct="0">
        <a:spcBef>
          <a:spcPct val="20000"/>
        </a:spcBef>
        <a:spcAft>
          <a:spcPct val="0"/>
        </a:spcAft>
        <a:buSzPct val="100000"/>
        <a:buFont typeface="Wingdings" panose="05000000000000000000" pitchFamily="2" charset="2"/>
        <a:buChar char="n"/>
        <a:defRPr sz="1800" b="1">
          <a:solidFill>
            <a:schemeClr val="tx1"/>
          </a:solidFill>
          <a:latin typeface="+mn-lt"/>
          <a:ea typeface="+mn-ea"/>
        </a:defRPr>
      </a:lvl2pPr>
      <a:lvl3pPr marL="857250" indent="-171450" algn="l" rtl="0" eaLnBrk="0" fontAlgn="base" hangingPunct="0">
        <a:spcBef>
          <a:spcPct val="20000"/>
        </a:spcBef>
        <a:spcAft>
          <a:spcPct val="0"/>
        </a:spcAft>
        <a:buFont typeface="Arial" panose="020B0604020202020204" pitchFamily="34" charset="0"/>
        <a:buChar char="•"/>
        <a:defRPr sz="1500" b="1">
          <a:solidFill>
            <a:schemeClr val="tx1"/>
          </a:solidFill>
          <a:latin typeface="+mn-lt"/>
          <a:ea typeface="+mn-ea"/>
        </a:defRPr>
      </a:lvl3pPr>
      <a:lvl4pPr marL="1200150" indent="-171450" algn="l" rtl="0" eaLnBrk="0" fontAlgn="base" hangingPunct="0">
        <a:spcBef>
          <a:spcPct val="20000"/>
        </a:spcBef>
        <a:spcAft>
          <a:spcPct val="0"/>
        </a:spcAft>
        <a:buFont typeface="Arial" panose="020B0604020202020204" pitchFamily="34" charset="0"/>
        <a:buChar char="–"/>
        <a:defRPr sz="1500" b="1">
          <a:solidFill>
            <a:schemeClr val="tx1"/>
          </a:solidFill>
          <a:latin typeface="+mn-lt"/>
          <a:ea typeface="+mn-ea"/>
        </a:defRPr>
      </a:lvl4pPr>
      <a:lvl5pPr marL="1543050" indent="-171450" algn="l" rtl="0" eaLnBrk="0" fontAlgn="base" hangingPunct="0">
        <a:spcBef>
          <a:spcPct val="20000"/>
        </a:spcBef>
        <a:spcAft>
          <a:spcPct val="0"/>
        </a:spcAft>
        <a:buFont typeface="Arial" panose="020B0604020202020204" pitchFamily="34" charset="0"/>
        <a:buChar char="»"/>
        <a:defRPr sz="1500" b="1">
          <a:solidFill>
            <a:schemeClr val="tx1"/>
          </a:solidFill>
          <a:latin typeface="+mn-lt"/>
          <a:ea typeface="+mn-ea"/>
        </a:defRPr>
      </a:lvl5pPr>
      <a:lvl6pPr marL="1885950" indent="-17145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228850" indent="-17145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2571750" indent="-17145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2914650" indent="-17145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tags" Target="../tags/tag1.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tags" Target="../tags/tag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image" Target="../media/image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143000" y="841772"/>
            <a:ext cx="6858000" cy="1790700"/>
          </a:xfrm>
        </p:spPr>
        <p:txBody>
          <a:bodyPr/>
          <a:lstStyle/>
          <a:p>
            <a:endParaRPr lang="zh-CN" altLang="en-US"/>
          </a:p>
        </p:txBody>
      </p:sp>
      <p:sp>
        <p:nvSpPr>
          <p:cNvPr id="5" name="副标题 2"/>
          <p:cNvSpPr>
            <a:spLocks noGrp="1"/>
          </p:cNvSpPr>
          <p:nvPr>
            <p:ph type="subTitle" idx="1"/>
          </p:nvPr>
        </p:nvSpPr>
        <p:spPr>
          <a:xfrm>
            <a:off x="1143000" y="2701528"/>
            <a:ext cx="6858000" cy="1241822"/>
          </a:xfrm>
        </p:spPr>
        <p:txBody>
          <a:bodyPr/>
          <a:lstStyle/>
          <a:p>
            <a:endParaRPr lang="zh-CN" altLang="en-US"/>
          </a:p>
        </p:txBody>
      </p:sp>
      <p:pic>
        <p:nvPicPr>
          <p:cNvPr id="6" name="图片 5"/>
          <p:cNvPicPr>
            <a:picLocks noChangeAspect="1"/>
          </p:cNvPicPr>
          <p:nvPr/>
        </p:nvPicPr>
        <p:blipFill>
          <a:blip r:embed="rId1">
            <a:extLst>
              <a:ext uri="{BEBA8EAE-BF5A-486C-A8C5-ECC9F3942E4B}">
                <a14:imgProps xmlns:a14="http://schemas.microsoft.com/office/drawing/2010/main">
                  <a14:imgLayer r:embed="rId2">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5732"/>
            <a:ext cx="9385063" cy="5143500"/>
          </a:xfrm>
          <a:prstGeom prst="rect">
            <a:avLst/>
          </a:prstGeom>
          <a:effectLst>
            <a:glow>
              <a:schemeClr val="accent1">
                <a:alpha val="40000"/>
              </a:schemeClr>
            </a:glow>
            <a:softEdge rad="0"/>
          </a:effectLst>
        </p:spPr>
      </p:pic>
      <p:sp>
        <p:nvSpPr>
          <p:cNvPr id="7" name="文本框 6"/>
          <p:cNvSpPr txBox="1"/>
          <p:nvPr/>
        </p:nvSpPr>
        <p:spPr>
          <a:xfrm>
            <a:off x="461711" y="1674674"/>
            <a:ext cx="8220575" cy="646331"/>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3600" b="1" dirty="0">
                <a:solidFill>
                  <a:schemeClr val="bg1"/>
                </a:solidFill>
                <a:latin typeface="Times New Roman" panose="02020603050405020304" pitchFamily="18" charset="0"/>
                <a:sym typeface="宋体" panose="02010600030101010101" pitchFamily="2" charset="-122"/>
              </a:rPr>
              <a:t>Introduction to Database Systems</a:t>
            </a:r>
            <a:r>
              <a:rPr lang="zh-CN" altLang="en-US" sz="3600" dirty="0">
                <a:latin typeface="黑体" panose="02010609060101010101" pitchFamily="49" charset="-122"/>
                <a:ea typeface="黑体" panose="02010609060101010101" pitchFamily="49" charset="-122"/>
                <a:sym typeface="宋体" panose="02010600030101010101" pitchFamily="2" charset="-122"/>
              </a:rPr>
              <a:t> </a:t>
            </a:r>
            <a:endParaRPr lang="en-US" altLang="zh-CN" sz="3600" b="1" dirty="0">
              <a:solidFill>
                <a:schemeClr val="bg1"/>
              </a:solidFill>
              <a:latin typeface="Times New Roman" panose="02020603050405020304" pitchFamily="18" charset="0"/>
              <a:sym typeface="宋体" panose="02010600030101010101" pitchFamily="2" charset="-122"/>
            </a:endParaRPr>
          </a:p>
        </p:txBody>
      </p:sp>
      <p:sp>
        <p:nvSpPr>
          <p:cNvPr id="10" name="矩形 9"/>
          <p:cNvSpPr/>
          <p:nvPr/>
        </p:nvSpPr>
        <p:spPr>
          <a:xfrm rot="18900000">
            <a:off x="4465168" y="2399978"/>
            <a:ext cx="213665" cy="213663"/>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1800225" y="2517744"/>
            <a:ext cx="5543550" cy="274344"/>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066363" y="784564"/>
            <a:ext cx="6709109" cy="85408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495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495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p:cNvSpPr/>
          <p:nvPr/>
        </p:nvSpPr>
        <p:spPr>
          <a:xfrm>
            <a:off x="1390702" y="3219823"/>
            <a:ext cx="6313646" cy="535531"/>
          </a:xfrm>
          <a:prstGeom prst="rect">
            <a:avLst/>
          </a:prstGeom>
        </p:spPr>
        <p:txBody>
          <a:bodyPr wrap="square">
            <a:spAutoFit/>
          </a:bodyPr>
          <a:lstStyle/>
          <a:p>
            <a:pPr algn="ctr">
              <a:lnSpc>
                <a:spcPct val="80000"/>
              </a:lnSpc>
              <a:spcBef>
                <a:spcPct val="20000"/>
              </a:spcBef>
            </a:pPr>
            <a:r>
              <a:rPr lang="zh-CN" altLang="en-US" sz="3600" dirty="0">
                <a:solidFill>
                  <a:srgbClr val="FFFFFF"/>
                </a:solidFill>
                <a:latin typeface="黑体" panose="02010609060101010101" pitchFamily="49" charset="-122"/>
                <a:ea typeface="黑体" panose="02010609060101010101" pitchFamily="49" charset="-122"/>
                <a:sym typeface="宋体" panose="02010600030101010101" pitchFamily="2" charset="-122"/>
              </a:rPr>
              <a:t>第</a:t>
            </a:r>
            <a:r>
              <a:rPr lang="en-US" altLang="zh-CN" sz="3600" dirty="0">
                <a:solidFill>
                  <a:srgbClr val="FFFFFF"/>
                </a:solidFill>
                <a:latin typeface="黑体" panose="02010609060101010101" pitchFamily="49" charset="-122"/>
                <a:ea typeface="黑体" panose="02010609060101010101" pitchFamily="49" charset="-122"/>
                <a:sym typeface="宋体" panose="02010600030101010101" pitchFamily="2" charset="-122"/>
              </a:rPr>
              <a:t>8</a:t>
            </a:r>
            <a:r>
              <a:rPr lang="zh-CN" altLang="en-US" sz="3600" dirty="0">
                <a:solidFill>
                  <a:srgbClr val="FFFFFF"/>
                </a:solidFill>
                <a:latin typeface="黑体" panose="02010609060101010101" pitchFamily="49" charset="-122"/>
                <a:ea typeface="黑体" panose="02010609060101010101" pitchFamily="49" charset="-122"/>
                <a:sym typeface="宋体" panose="02010600030101010101" pitchFamily="2" charset="-122"/>
              </a:rPr>
              <a:t>章 数据库编程</a:t>
            </a:r>
            <a:endParaRPr lang="zh-CN" altLang="en-US" sz="3300" b="1" dirty="0">
              <a:solidFill>
                <a:schemeClr val="bg1"/>
              </a:solidFill>
              <a:latin typeface="Times-Roman"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idx="4294967295"/>
          </p:nvPr>
        </p:nvSpPr>
        <p:spPr/>
        <p:txBody>
          <a:bodyPr/>
          <a:lstStyle/>
          <a:p>
            <a:r>
              <a:rPr lang="en-US" altLang="zh-CN">
                <a:solidFill>
                  <a:schemeClr val="accent6"/>
                </a:solidFill>
              </a:rPr>
              <a:t>8.1.1 SQL</a:t>
            </a:r>
            <a:r>
              <a:rPr lang="zh-CN" altLang="en-US">
                <a:solidFill>
                  <a:schemeClr val="accent6"/>
                </a:solidFill>
              </a:rPr>
              <a:t>语言表达能力的限制</a:t>
            </a:r>
            <a:endParaRPr lang="zh-CN" altLang="en-US">
              <a:solidFill>
                <a:schemeClr val="accent6"/>
              </a:solidFill>
            </a:endParaRPr>
          </a:p>
        </p:txBody>
      </p:sp>
      <p:sp>
        <p:nvSpPr>
          <p:cNvPr id="11266" name="内容占位符 2"/>
          <p:cNvSpPr>
            <a:spLocks noGrp="1" noChangeArrowheads="1"/>
          </p:cNvSpPr>
          <p:nvPr>
            <p:ph idx="4294967295"/>
          </p:nvPr>
        </p:nvSpPr>
        <p:spPr>
          <a:xfrm>
            <a:off x="323055" y="555526"/>
            <a:ext cx="8497887" cy="3727450"/>
          </a:xfrm>
        </p:spPr>
        <p:txBody>
          <a:bodyPr/>
          <a:lstStyle/>
          <a:p>
            <a:pPr>
              <a:lnSpc>
                <a:spcPct val="120000"/>
              </a:lnSpc>
            </a:pPr>
            <a:r>
              <a:rPr lang="en-US" altLang="zh-CN" dirty="0"/>
              <a:t>【</a:t>
            </a:r>
            <a:r>
              <a:rPr lang="zh-CN" altLang="en-US" dirty="0"/>
              <a:t>任务</a:t>
            </a:r>
            <a:r>
              <a:rPr lang="en-US" altLang="zh-CN" dirty="0"/>
              <a:t>2】</a:t>
            </a:r>
            <a:r>
              <a:rPr lang="zh-CN" altLang="en-US" dirty="0"/>
              <a:t>打印一周内将过生日的学生信息</a:t>
            </a:r>
            <a:endParaRPr lang="zh-CN" altLang="en-US" dirty="0"/>
          </a:p>
        </p:txBody>
      </p:sp>
      <p:graphicFrame>
        <p:nvGraphicFramePr>
          <p:cNvPr id="2" name="表格 2"/>
          <p:cNvGraphicFramePr>
            <a:graphicFrameLocks noGrp="1"/>
          </p:cNvGraphicFramePr>
          <p:nvPr/>
        </p:nvGraphicFramePr>
        <p:xfrm>
          <a:off x="828754" y="1403252"/>
          <a:ext cx="6911975" cy="3275679"/>
        </p:xfrm>
        <a:graphic>
          <a:graphicData uri="http://schemas.openxmlformats.org/drawingml/2006/table">
            <a:tbl>
              <a:tblPr/>
              <a:tblGrid>
                <a:gridCol w="1295400"/>
                <a:gridCol w="1081087"/>
                <a:gridCol w="790575"/>
                <a:gridCol w="1584325"/>
                <a:gridCol w="2160588"/>
              </a:tblGrid>
              <a:tr h="67597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学号</a:t>
                      </a:r>
                      <a:endParaRPr kumimoji="0" lang="en-US" altLang="zh-CN"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Sno</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姓名</a:t>
                      </a:r>
                      <a:r>
                        <a:rPr kumimoji="0" lang="en-US" altLang="zh-CN" sz="14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Sname</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性别</a:t>
                      </a:r>
                      <a:r>
                        <a:rPr kumimoji="0" lang="en-US" altLang="zh-CN" sz="14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Ssex</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生日</a:t>
                      </a:r>
                      <a:endParaRPr kumimoji="0" lang="en-US" altLang="zh-CN"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Sbirthdate</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主修专业</a:t>
                      </a:r>
                      <a:endParaRPr kumimoji="0" lang="en-US" altLang="zh-CN"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Smajor</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387">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20180001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李勇</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男</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2000-3-8</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信息安全</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71387">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20180002</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刘晨</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女</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1999-9-1</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计算机科学与技术</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371387">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20180003</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王敏</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女</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2001-8-1</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计算机科学与技术</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7138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20180004</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张立</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男</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2000-1-8</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计算机科学与技术</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7138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20180005</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陈新奇</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男</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2001-11-1</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信息管理与信息系统</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7138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20180006</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赵明</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男</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2000-6-12</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数据科学与大数据技术</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7138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20180007</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王佳佳</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女</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2001-12-7</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数据科学与大数据技术</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bl>
          </a:graphicData>
        </a:graphic>
      </p:graphicFrame>
      <p:sp>
        <p:nvSpPr>
          <p:cNvPr id="11299" name="文本框 4"/>
          <p:cNvSpPr txBox="1">
            <a:spLocks noChangeArrowheads="1"/>
          </p:cNvSpPr>
          <p:nvPr/>
        </p:nvSpPr>
        <p:spPr bwMode="auto">
          <a:xfrm>
            <a:off x="3402092" y="1007297"/>
            <a:ext cx="176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b="0" dirty="0"/>
              <a:t>Student</a:t>
            </a:r>
            <a:r>
              <a:rPr lang="zh-CN" altLang="en-US" sz="2000" b="0" dirty="0"/>
              <a:t>表</a:t>
            </a:r>
            <a:endParaRPr lang="zh-CN" altLang="en-US" sz="2000" b="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
          <p:cNvSpPr>
            <a:spLocks noGrp="1" noChangeArrowheads="1"/>
          </p:cNvSpPr>
          <p:nvPr>
            <p:ph type="title" idx="4294967295"/>
          </p:nvPr>
        </p:nvSpPr>
        <p:spPr/>
        <p:txBody>
          <a:bodyPr/>
          <a:lstStyle/>
          <a:p>
            <a:r>
              <a:rPr lang="en-US" altLang="zh-CN">
                <a:solidFill>
                  <a:schemeClr val="accent6"/>
                </a:solidFill>
              </a:rPr>
              <a:t>8.3.3 </a:t>
            </a:r>
            <a:r>
              <a:rPr lang="zh-CN" altLang="en-US">
                <a:solidFill>
                  <a:schemeClr val="accent6"/>
                </a:solidFill>
              </a:rPr>
              <a:t>使用</a:t>
            </a:r>
            <a:r>
              <a:rPr lang="en-US" altLang="zh-CN">
                <a:solidFill>
                  <a:schemeClr val="accent6"/>
                </a:solidFill>
              </a:rPr>
              <a:t>JDBC</a:t>
            </a:r>
            <a:r>
              <a:rPr lang="zh-CN" altLang="en-US">
                <a:solidFill>
                  <a:schemeClr val="accent6"/>
                </a:solidFill>
              </a:rPr>
              <a:t>操纵数据库的工作流程</a:t>
            </a:r>
            <a:endParaRPr lang="zh-CN" altLang="en-US">
              <a:solidFill>
                <a:schemeClr val="accent6"/>
              </a:solidFill>
            </a:endParaRPr>
          </a:p>
        </p:txBody>
      </p:sp>
      <p:sp>
        <p:nvSpPr>
          <p:cNvPr id="113666" name="内容占位符 2"/>
          <p:cNvSpPr>
            <a:spLocks noGrp="1" noChangeArrowheads="1"/>
          </p:cNvSpPr>
          <p:nvPr>
            <p:ph idx="4294967295"/>
          </p:nvPr>
        </p:nvSpPr>
        <p:spPr>
          <a:xfrm>
            <a:off x="107504" y="771550"/>
            <a:ext cx="8785671" cy="3779813"/>
          </a:xfrm>
        </p:spPr>
        <p:txBody>
          <a:bodyPr/>
          <a:lstStyle/>
          <a:p>
            <a:pPr>
              <a:lnSpc>
                <a:spcPct val="120000"/>
              </a:lnSpc>
              <a:spcBef>
                <a:spcPts val="0"/>
              </a:spcBef>
            </a:pPr>
            <a:r>
              <a:rPr lang="zh-CN" altLang="en-US" dirty="0"/>
              <a:t>步骤</a:t>
            </a:r>
            <a:r>
              <a:rPr lang="en-US" altLang="zh-CN" dirty="0"/>
              <a:t>4</a:t>
            </a:r>
            <a:r>
              <a:rPr lang="zh-CN" altLang="en-US" dirty="0"/>
              <a:t>：基于该结果集，处理用户逻辑</a:t>
            </a:r>
            <a:endParaRPr lang="zh-CN" altLang="en-US" dirty="0"/>
          </a:p>
          <a:p>
            <a:pPr lvl="1">
              <a:lnSpc>
                <a:spcPct val="120000"/>
              </a:lnSpc>
              <a:spcBef>
                <a:spcPts val="0"/>
              </a:spcBef>
            </a:pPr>
            <a:r>
              <a:rPr lang="en-US" altLang="zh-CN" dirty="0"/>
              <a:t>[8.12]</a:t>
            </a:r>
            <a:r>
              <a:rPr lang="zh-CN" altLang="en-US" dirty="0"/>
              <a:t>遍历教师职工号为</a:t>
            </a:r>
            <a:r>
              <a:rPr lang="en-US" altLang="zh-CN" dirty="0"/>
              <a:t>19950018</a:t>
            </a:r>
            <a:r>
              <a:rPr lang="zh-CN" altLang="en-US" dirty="0"/>
              <a:t>，教学班号为</a:t>
            </a:r>
            <a:r>
              <a:rPr lang="en-US" altLang="zh-CN" dirty="0"/>
              <a:t>81001-01</a:t>
            </a:r>
            <a:r>
              <a:rPr lang="zh-CN" altLang="en-US" dirty="0"/>
              <a:t>的学生课程评价详情</a:t>
            </a:r>
            <a:endParaRPr lang="en-US" altLang="zh-CN" dirty="0"/>
          </a:p>
          <a:p>
            <a:pPr lvl="1">
              <a:lnSpc>
                <a:spcPct val="120000"/>
              </a:lnSpc>
              <a:spcBef>
                <a:spcPts val="0"/>
              </a:spcBef>
              <a:buFont typeface="Wingdings" panose="05000000000000000000" pitchFamily="2" charset="2"/>
              <a:buNone/>
            </a:pPr>
            <a:r>
              <a:rPr lang="en-US" altLang="zh-CN" sz="1200" dirty="0"/>
              <a:t>	</a:t>
            </a:r>
            <a:r>
              <a:rPr lang="en-US" altLang="zh-CN" sz="1400" dirty="0"/>
              <a:t>String SQL = "SELECT Sno, Assess, </a:t>
            </a:r>
            <a:r>
              <a:rPr lang="en-US" altLang="zh-CN" sz="1400" dirty="0" err="1"/>
              <a:t>CAtype</a:t>
            </a:r>
            <a:r>
              <a:rPr lang="en-US" altLang="zh-CN" sz="1400" dirty="0"/>
              <a:t>, Feedback FROM </a:t>
            </a:r>
            <a:r>
              <a:rPr lang="en-US" altLang="zh-CN" sz="1400" dirty="0" err="1"/>
              <a:t>ClassAssess</a:t>
            </a:r>
            <a:endParaRPr lang="en-US" altLang="zh-CN" sz="1400" dirty="0"/>
          </a:p>
          <a:p>
            <a:pPr lvl="1">
              <a:lnSpc>
                <a:spcPct val="120000"/>
              </a:lnSpc>
              <a:spcBef>
                <a:spcPts val="0"/>
              </a:spcBef>
              <a:buFont typeface="Wingdings" panose="05000000000000000000" pitchFamily="2" charset="2"/>
              <a:buNone/>
            </a:pPr>
            <a:r>
              <a:rPr lang="en-US" altLang="zh-CN" sz="1400" dirty="0"/>
              <a:t>          WHERE </a:t>
            </a:r>
            <a:r>
              <a:rPr lang="en-US" altLang="zh-CN" sz="1400" dirty="0" err="1"/>
              <a:t>Tno</a:t>
            </a:r>
            <a:r>
              <a:rPr lang="en-US" altLang="zh-CN" sz="1400" dirty="0"/>
              <a:t>=‘19950018’ AND </a:t>
            </a:r>
            <a:r>
              <a:rPr lang="en-US" altLang="zh-CN" sz="1400" dirty="0" err="1"/>
              <a:t>TCo</a:t>
            </a:r>
            <a:r>
              <a:rPr lang="en-US" altLang="zh-CN" sz="1400" dirty="0"/>
              <a:t> = ‘81001-01’";</a:t>
            </a:r>
            <a:endParaRPr lang="en-US" altLang="zh-CN" sz="1400" dirty="0"/>
          </a:p>
          <a:p>
            <a:pPr lvl="1">
              <a:lnSpc>
                <a:spcPct val="120000"/>
              </a:lnSpc>
              <a:spcBef>
                <a:spcPts val="0"/>
              </a:spcBef>
              <a:buFont typeface="Wingdings" panose="05000000000000000000" pitchFamily="2" charset="2"/>
              <a:buNone/>
            </a:pPr>
            <a:r>
              <a:rPr lang="en-US" altLang="zh-CN" sz="1400" dirty="0"/>
              <a:t>	</a:t>
            </a:r>
            <a:r>
              <a:rPr lang="en-US" altLang="zh-CN" sz="1400" dirty="0" err="1"/>
              <a:t>ResultSet</a:t>
            </a:r>
            <a:r>
              <a:rPr lang="en-US" altLang="zh-CN" sz="1400" dirty="0"/>
              <a:t> </a:t>
            </a:r>
            <a:r>
              <a:rPr lang="en-US" altLang="zh-CN" sz="1400" dirty="0" err="1"/>
              <a:t>rs</a:t>
            </a:r>
            <a:r>
              <a:rPr lang="en-US" altLang="zh-CN" sz="1400" dirty="0"/>
              <a:t> = </a:t>
            </a:r>
            <a:r>
              <a:rPr lang="en-US" altLang="zh-CN" sz="1400" dirty="0" err="1"/>
              <a:t>stmt.executeQuery</a:t>
            </a:r>
            <a:r>
              <a:rPr lang="en-US" altLang="zh-CN" sz="1400" dirty="0"/>
              <a:t>(SQL);</a:t>
            </a:r>
            <a:endParaRPr lang="en-US" altLang="zh-CN" sz="1400" dirty="0"/>
          </a:p>
          <a:p>
            <a:pPr lvl="1">
              <a:lnSpc>
                <a:spcPct val="120000"/>
              </a:lnSpc>
              <a:spcBef>
                <a:spcPts val="0"/>
              </a:spcBef>
              <a:buFont typeface="Wingdings" panose="05000000000000000000" pitchFamily="2" charset="2"/>
              <a:buNone/>
            </a:pPr>
            <a:r>
              <a:rPr lang="en-US" altLang="zh-CN" sz="1400" dirty="0"/>
              <a:t>	while(</a:t>
            </a:r>
            <a:r>
              <a:rPr lang="en-US" altLang="zh-CN" sz="1400" dirty="0" err="1"/>
              <a:t>rs.next</a:t>
            </a:r>
            <a:r>
              <a:rPr lang="en-US" altLang="zh-CN" sz="1400" dirty="0"/>
              <a:t>()){</a:t>
            </a:r>
            <a:endParaRPr lang="en-US" altLang="zh-CN" sz="1400" dirty="0"/>
          </a:p>
          <a:p>
            <a:pPr lvl="1">
              <a:lnSpc>
                <a:spcPct val="120000"/>
              </a:lnSpc>
              <a:spcBef>
                <a:spcPts val="0"/>
              </a:spcBef>
              <a:buFont typeface="Wingdings" panose="05000000000000000000" pitchFamily="2" charset="2"/>
              <a:buNone/>
            </a:pPr>
            <a:r>
              <a:rPr lang="en-US" altLang="zh-CN" sz="1400" dirty="0"/>
              <a:t>		String </a:t>
            </a:r>
            <a:r>
              <a:rPr lang="en-US" altLang="zh-CN" sz="1400" dirty="0" err="1"/>
              <a:t>Sno</a:t>
            </a:r>
            <a:r>
              <a:rPr lang="en-US" altLang="zh-CN" sz="1400" dirty="0"/>
              <a:t> = </a:t>
            </a:r>
            <a:r>
              <a:rPr lang="en-US" altLang="zh-CN" sz="1400" dirty="0" err="1"/>
              <a:t>rs.getString</a:t>
            </a:r>
            <a:r>
              <a:rPr lang="en-US" altLang="zh-CN" sz="1400" dirty="0"/>
              <a:t>("</a:t>
            </a:r>
            <a:r>
              <a:rPr lang="en-US" altLang="zh-CN" sz="1400" dirty="0" err="1"/>
              <a:t>Sno</a:t>
            </a:r>
            <a:r>
              <a:rPr lang="en-US" altLang="zh-CN" sz="1400" dirty="0"/>
              <a:t>"); 			/*</a:t>
            </a:r>
            <a:r>
              <a:rPr lang="zh-CN" altLang="en-US" sz="1400" dirty="0"/>
              <a:t>等价于</a:t>
            </a:r>
            <a:r>
              <a:rPr lang="en-US" altLang="zh-CN" sz="1400" dirty="0" err="1"/>
              <a:t>rs.getString</a:t>
            </a:r>
            <a:r>
              <a:rPr lang="en-US" altLang="zh-CN" sz="1400" dirty="0"/>
              <a:t>(1)*/</a:t>
            </a:r>
            <a:endParaRPr lang="en-US" altLang="zh-CN" sz="1400" dirty="0"/>
          </a:p>
          <a:p>
            <a:pPr lvl="1">
              <a:lnSpc>
                <a:spcPct val="120000"/>
              </a:lnSpc>
              <a:spcBef>
                <a:spcPts val="0"/>
              </a:spcBef>
              <a:buFont typeface="Wingdings" panose="05000000000000000000" pitchFamily="2" charset="2"/>
              <a:buNone/>
            </a:pPr>
            <a:r>
              <a:rPr lang="en-US" altLang="zh-CN" sz="1400" dirty="0"/>
              <a:t>		String </a:t>
            </a:r>
            <a:r>
              <a:rPr lang="en-US" altLang="zh-CN" sz="1400" dirty="0" err="1"/>
              <a:t>strAssess</a:t>
            </a:r>
            <a:r>
              <a:rPr lang="en-US" altLang="zh-CN" sz="1400" dirty="0"/>
              <a:t> = </a:t>
            </a:r>
            <a:r>
              <a:rPr lang="en-US" altLang="zh-CN" sz="1400" dirty="0" err="1"/>
              <a:t>rs.getString</a:t>
            </a:r>
            <a:r>
              <a:rPr lang="en-US" altLang="zh-CN" sz="1400" dirty="0"/>
              <a:t>("Assess"); 		                  /*</a:t>
            </a:r>
            <a:r>
              <a:rPr lang="zh-CN" altLang="en-US" sz="1400" dirty="0"/>
              <a:t>等价于</a:t>
            </a:r>
            <a:r>
              <a:rPr lang="en-US" altLang="zh-CN" sz="1400" dirty="0" err="1"/>
              <a:t>rs.getString</a:t>
            </a:r>
            <a:r>
              <a:rPr lang="en-US" altLang="zh-CN" sz="1400" dirty="0"/>
              <a:t>(2) */</a:t>
            </a:r>
            <a:endParaRPr lang="en-US" altLang="zh-CN" sz="1400" dirty="0"/>
          </a:p>
          <a:p>
            <a:pPr lvl="1">
              <a:lnSpc>
                <a:spcPct val="120000"/>
              </a:lnSpc>
              <a:spcBef>
                <a:spcPts val="0"/>
              </a:spcBef>
              <a:buFont typeface="Wingdings" panose="05000000000000000000" pitchFamily="2" charset="2"/>
              <a:buNone/>
            </a:pPr>
            <a:r>
              <a:rPr lang="en-US" altLang="zh-CN" sz="1400" dirty="0"/>
              <a:t>		Boolean </a:t>
            </a:r>
            <a:r>
              <a:rPr lang="en-US" altLang="zh-CN" sz="1400" dirty="0" err="1"/>
              <a:t>bCAtype</a:t>
            </a:r>
            <a:r>
              <a:rPr lang="en-US" altLang="zh-CN" sz="1400" dirty="0"/>
              <a:t>= </a:t>
            </a:r>
            <a:r>
              <a:rPr lang="en-US" altLang="zh-CN" sz="1400" dirty="0" err="1"/>
              <a:t>rs.getBoolean</a:t>
            </a:r>
            <a:r>
              <a:rPr lang="en-US" altLang="zh-CN" sz="1400" dirty="0"/>
              <a:t> ("</a:t>
            </a:r>
            <a:r>
              <a:rPr lang="en-US" altLang="zh-CN" sz="1400" dirty="0" err="1"/>
              <a:t>CAtype</a:t>
            </a:r>
            <a:r>
              <a:rPr lang="en-US" altLang="zh-CN" sz="1400" dirty="0"/>
              <a:t>");		/*</a:t>
            </a:r>
            <a:r>
              <a:rPr lang="zh-CN" altLang="en-US" sz="1400" dirty="0"/>
              <a:t>等价</a:t>
            </a:r>
            <a:r>
              <a:rPr lang="en-US" altLang="zh-CN" sz="1400" dirty="0" err="1"/>
              <a:t>rs.getBoolean</a:t>
            </a:r>
            <a:r>
              <a:rPr lang="en-US" altLang="zh-CN" sz="1400" dirty="0"/>
              <a:t> (3) */</a:t>
            </a:r>
            <a:endParaRPr lang="en-US" altLang="zh-CN" sz="1400" dirty="0"/>
          </a:p>
          <a:p>
            <a:pPr lvl="1">
              <a:lnSpc>
                <a:spcPct val="120000"/>
              </a:lnSpc>
              <a:spcBef>
                <a:spcPts val="0"/>
              </a:spcBef>
              <a:buFont typeface="Wingdings" panose="05000000000000000000" pitchFamily="2" charset="2"/>
              <a:buNone/>
            </a:pPr>
            <a:r>
              <a:rPr lang="en-US" altLang="zh-CN" sz="1400" dirty="0"/>
              <a:t>		String </a:t>
            </a:r>
            <a:r>
              <a:rPr lang="en-US" altLang="zh-CN" sz="1400" dirty="0" err="1"/>
              <a:t>strFeedback</a:t>
            </a:r>
            <a:r>
              <a:rPr lang="en-US" altLang="zh-CN" sz="1400" dirty="0"/>
              <a:t> = </a:t>
            </a:r>
            <a:r>
              <a:rPr lang="en-US" altLang="zh-CN" sz="1400" dirty="0" err="1"/>
              <a:t>rs.getString</a:t>
            </a:r>
            <a:r>
              <a:rPr lang="en-US" altLang="zh-CN" sz="1400" dirty="0"/>
              <a:t>("Feedback");		/*</a:t>
            </a:r>
            <a:r>
              <a:rPr lang="zh-CN" altLang="en-US" sz="1400" dirty="0"/>
              <a:t>等价于</a:t>
            </a:r>
            <a:r>
              <a:rPr lang="en-US" altLang="zh-CN" sz="1400" dirty="0" err="1"/>
              <a:t>rs.getString</a:t>
            </a:r>
            <a:r>
              <a:rPr lang="en-US" altLang="zh-CN" sz="1400" dirty="0"/>
              <a:t>(4) */</a:t>
            </a:r>
            <a:endParaRPr lang="en-US" altLang="zh-CN" sz="1400" dirty="0"/>
          </a:p>
          <a:p>
            <a:pPr lvl="1">
              <a:lnSpc>
                <a:spcPct val="120000"/>
              </a:lnSpc>
              <a:spcBef>
                <a:spcPts val="0"/>
              </a:spcBef>
              <a:buFont typeface="Wingdings" panose="05000000000000000000" pitchFamily="2" charset="2"/>
              <a:buNone/>
            </a:pPr>
            <a:r>
              <a:rPr lang="en-US" altLang="zh-CN" sz="1400" dirty="0"/>
              <a:t>		</a:t>
            </a:r>
            <a:r>
              <a:rPr lang="en-US" altLang="zh-CN" sz="1400" dirty="0" err="1"/>
              <a:t>System.out.printf</a:t>
            </a:r>
            <a:r>
              <a:rPr lang="en-US" altLang="zh-CN" sz="1400" dirty="0"/>
              <a:t>("[%</a:t>
            </a:r>
            <a:r>
              <a:rPr lang="en-US" altLang="zh-CN" sz="1400" dirty="0" err="1"/>
              <a:t>s,%b,%s</a:t>
            </a:r>
            <a:r>
              <a:rPr lang="en-US" altLang="zh-CN" sz="1400" dirty="0"/>
              <a:t>]%n", </a:t>
            </a:r>
            <a:r>
              <a:rPr lang="en-US" altLang="zh-CN" sz="1400" dirty="0" err="1"/>
              <a:t>strAssess</a:t>
            </a:r>
            <a:r>
              <a:rPr lang="en-US" altLang="zh-CN" sz="1400" dirty="0"/>
              <a:t>, </a:t>
            </a:r>
            <a:r>
              <a:rPr lang="en-US" altLang="zh-CN" sz="1400" dirty="0" err="1"/>
              <a:t>bCAtype</a:t>
            </a:r>
            <a:r>
              <a:rPr lang="en-US" altLang="zh-CN" sz="1400" dirty="0"/>
              <a:t>, </a:t>
            </a:r>
            <a:r>
              <a:rPr lang="en-US" altLang="zh-CN" sz="1400" dirty="0" err="1"/>
              <a:t>strFeedback</a:t>
            </a:r>
            <a:r>
              <a:rPr lang="en-US" altLang="zh-CN" sz="1400" dirty="0"/>
              <a:t>);</a:t>
            </a:r>
            <a:endParaRPr lang="en-US" altLang="zh-CN" sz="1400" dirty="0"/>
          </a:p>
          <a:p>
            <a:pPr lvl="1">
              <a:lnSpc>
                <a:spcPct val="120000"/>
              </a:lnSpc>
              <a:spcBef>
                <a:spcPts val="0"/>
              </a:spcBef>
              <a:buFont typeface="Wingdings" panose="05000000000000000000" pitchFamily="2" charset="2"/>
              <a:buNone/>
            </a:pPr>
            <a:r>
              <a:rPr lang="en-US" altLang="zh-CN" sz="1400" dirty="0"/>
              <a:t>	}</a:t>
            </a:r>
            <a:endParaRPr lang="en-US" altLang="zh-CN" sz="1400" dirty="0"/>
          </a:p>
          <a:p>
            <a:pPr lvl="1">
              <a:lnSpc>
                <a:spcPct val="120000"/>
              </a:lnSpc>
              <a:spcBef>
                <a:spcPts val="0"/>
              </a:spcBef>
              <a:buFont typeface="Wingdings" panose="05000000000000000000" pitchFamily="2" charset="2"/>
              <a:buNone/>
            </a:pPr>
            <a:endParaRPr lang="en-US" altLang="zh-CN" dirty="0"/>
          </a:p>
          <a:p>
            <a:pPr lvl="1">
              <a:lnSpc>
                <a:spcPct val="120000"/>
              </a:lnSpc>
              <a:spcBef>
                <a:spcPts val="0"/>
              </a:spcBef>
            </a:pPr>
            <a:endParaRPr lang="en-US" altLang="zh-CN" dirty="0"/>
          </a:p>
          <a:p>
            <a:pPr marL="857250" lvl="2" indent="0">
              <a:lnSpc>
                <a:spcPct val="120000"/>
              </a:lnSpc>
              <a:spcBef>
                <a:spcPts val="0"/>
              </a:spcBef>
              <a:buFont typeface="Wingdings" panose="05000000000000000000" pitchFamily="2" charset="2"/>
              <a:buNone/>
            </a:pPr>
            <a:endParaRPr lang="en-US" altLang="zh-CN" sz="12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
          <p:cNvSpPr>
            <a:spLocks noGrp="1" noChangeArrowheads="1"/>
          </p:cNvSpPr>
          <p:nvPr>
            <p:ph type="title" idx="4294967295"/>
          </p:nvPr>
        </p:nvSpPr>
        <p:spPr/>
        <p:txBody>
          <a:bodyPr/>
          <a:lstStyle/>
          <a:p>
            <a:r>
              <a:rPr lang="en-US" altLang="zh-CN">
                <a:solidFill>
                  <a:schemeClr val="accent6"/>
                </a:solidFill>
              </a:rPr>
              <a:t>8.3.3 </a:t>
            </a:r>
            <a:r>
              <a:rPr lang="zh-CN" altLang="en-US">
                <a:solidFill>
                  <a:schemeClr val="accent6"/>
                </a:solidFill>
              </a:rPr>
              <a:t>使用</a:t>
            </a:r>
            <a:r>
              <a:rPr lang="en-US" altLang="zh-CN">
                <a:solidFill>
                  <a:schemeClr val="accent6"/>
                </a:solidFill>
              </a:rPr>
              <a:t>JDBC</a:t>
            </a:r>
            <a:r>
              <a:rPr lang="zh-CN" altLang="en-US">
                <a:solidFill>
                  <a:schemeClr val="accent6"/>
                </a:solidFill>
              </a:rPr>
              <a:t>操纵数据库的工作流程</a:t>
            </a:r>
            <a:endParaRPr lang="zh-CN" altLang="en-US">
              <a:solidFill>
                <a:schemeClr val="accent6"/>
              </a:solidFill>
            </a:endParaRPr>
          </a:p>
        </p:txBody>
      </p:sp>
      <p:sp>
        <p:nvSpPr>
          <p:cNvPr id="115714" name="内容占位符 2"/>
          <p:cNvSpPr>
            <a:spLocks noGrp="1" noChangeArrowheads="1"/>
          </p:cNvSpPr>
          <p:nvPr>
            <p:ph idx="4294967295"/>
          </p:nvPr>
        </p:nvSpPr>
        <p:spPr>
          <a:xfrm>
            <a:off x="395288" y="823913"/>
            <a:ext cx="8497887" cy="3727450"/>
          </a:xfrm>
        </p:spPr>
        <p:txBody>
          <a:bodyPr/>
          <a:lstStyle/>
          <a:p>
            <a:pPr>
              <a:lnSpc>
                <a:spcPct val="120000"/>
              </a:lnSpc>
            </a:pPr>
            <a:r>
              <a:rPr lang="zh-CN" altLang="en-US" dirty="0"/>
              <a:t>步骤</a:t>
            </a:r>
            <a:r>
              <a:rPr lang="en-US" altLang="zh-CN" dirty="0"/>
              <a:t>5</a:t>
            </a:r>
            <a:r>
              <a:rPr lang="zh-CN" altLang="en-US" dirty="0"/>
              <a:t>：释放资源</a:t>
            </a:r>
            <a:endParaRPr lang="en-US" altLang="zh-CN" dirty="0"/>
          </a:p>
          <a:p>
            <a:pPr lvl="1">
              <a:lnSpc>
                <a:spcPct val="120000"/>
              </a:lnSpc>
            </a:pPr>
            <a:r>
              <a:rPr lang="zh-CN" altLang="en-US" dirty="0"/>
              <a:t>执行结束后，将与数据库进行交互的对象释放</a:t>
            </a:r>
            <a:endParaRPr lang="en-US" altLang="zh-CN" dirty="0"/>
          </a:p>
          <a:p>
            <a:pPr lvl="1">
              <a:lnSpc>
                <a:spcPct val="120000"/>
              </a:lnSpc>
            </a:pPr>
            <a:r>
              <a:rPr lang="zh-CN" altLang="en-US" dirty="0"/>
              <a:t>释放资源有标准的顺序：</a:t>
            </a:r>
            <a:endParaRPr lang="en-US" altLang="zh-CN" dirty="0"/>
          </a:p>
          <a:p>
            <a:pPr lvl="2">
              <a:lnSpc>
                <a:spcPct val="120000"/>
              </a:lnSpc>
            </a:pPr>
            <a:r>
              <a:rPr lang="zh-CN" altLang="en-US" dirty="0"/>
              <a:t>关闭结果集：</a:t>
            </a:r>
            <a:r>
              <a:rPr lang="en-US" altLang="zh-CN" dirty="0" err="1"/>
              <a:t>ResultSet.close</a:t>
            </a:r>
            <a:r>
              <a:rPr lang="en-US" altLang="zh-CN" dirty="0"/>
              <a:t>()</a:t>
            </a:r>
            <a:endParaRPr lang="en-US" altLang="zh-CN" dirty="0"/>
          </a:p>
          <a:p>
            <a:pPr lvl="2">
              <a:lnSpc>
                <a:spcPct val="120000"/>
              </a:lnSpc>
            </a:pPr>
            <a:r>
              <a:rPr lang="zh-CN" altLang="en-US" dirty="0"/>
              <a:t>关闭语句执行类对象：</a:t>
            </a:r>
            <a:r>
              <a:rPr lang="en-US" altLang="zh-CN" dirty="0" err="1"/>
              <a:t>Statement.close</a:t>
            </a:r>
            <a:r>
              <a:rPr lang="en-US" altLang="zh-CN" dirty="0"/>
              <a:t>()</a:t>
            </a:r>
            <a:endParaRPr lang="en-US" altLang="zh-CN" dirty="0"/>
          </a:p>
          <a:p>
            <a:pPr lvl="2">
              <a:lnSpc>
                <a:spcPct val="120000"/>
              </a:lnSpc>
            </a:pPr>
            <a:r>
              <a:rPr lang="zh-CN" altLang="en-US" dirty="0"/>
              <a:t>释放数据库连接对象：</a:t>
            </a:r>
            <a:r>
              <a:rPr lang="en-US" altLang="zh-CN" dirty="0" err="1"/>
              <a:t>Connection.close</a:t>
            </a:r>
            <a:r>
              <a:rPr lang="en-US" altLang="zh-CN" dirty="0"/>
              <a:t>()</a:t>
            </a:r>
            <a:endParaRPr lang="en-US" altLang="zh-CN" dirty="0"/>
          </a:p>
          <a:p>
            <a:pPr lvl="2">
              <a:lnSpc>
                <a:spcPct val="120000"/>
              </a:lnSpc>
            </a:pPr>
            <a:endParaRPr lang="en-US" altLang="zh-CN" dirty="0"/>
          </a:p>
          <a:p>
            <a:pPr lvl="2">
              <a:lnSpc>
                <a:spcPct val="120000"/>
              </a:lnSpc>
            </a:pPr>
            <a:endParaRPr lang="en-US" altLang="zh-CN" dirty="0"/>
          </a:p>
          <a:p>
            <a:pPr lvl="2">
              <a:lnSpc>
                <a:spcPct val="120000"/>
              </a:lnSpc>
              <a:buFont typeface="Wingdings" panose="05000000000000000000" pitchFamily="2" charset="2"/>
              <a:buNone/>
            </a:pPr>
            <a:endParaRPr lang="en-US" altLang="zh-CN" sz="12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noChangeArrowheads="1"/>
          </p:cNvSpPr>
          <p:nvPr>
            <p:ph type="title" idx="4294967295"/>
          </p:nvPr>
        </p:nvSpPr>
        <p:spPr/>
        <p:txBody>
          <a:bodyPr/>
          <a:lstStyle/>
          <a:p>
            <a:r>
              <a:rPr lang="en-US" altLang="zh-CN">
                <a:solidFill>
                  <a:schemeClr val="accent6"/>
                </a:solidFill>
              </a:rPr>
              <a:t>8.3.3 </a:t>
            </a:r>
            <a:r>
              <a:rPr lang="zh-CN" altLang="en-US">
                <a:solidFill>
                  <a:schemeClr val="accent6"/>
                </a:solidFill>
              </a:rPr>
              <a:t>使用</a:t>
            </a:r>
            <a:r>
              <a:rPr lang="en-US" altLang="zh-CN">
                <a:solidFill>
                  <a:schemeClr val="accent6"/>
                </a:solidFill>
              </a:rPr>
              <a:t>JDBC</a:t>
            </a:r>
            <a:r>
              <a:rPr lang="zh-CN" altLang="en-US">
                <a:solidFill>
                  <a:schemeClr val="accent6"/>
                </a:solidFill>
              </a:rPr>
              <a:t>操纵数据库的工作流程</a:t>
            </a:r>
            <a:endParaRPr lang="zh-CN" altLang="en-US">
              <a:solidFill>
                <a:schemeClr val="accent6"/>
              </a:solidFill>
            </a:endParaRPr>
          </a:p>
        </p:txBody>
      </p:sp>
      <p:sp>
        <p:nvSpPr>
          <p:cNvPr id="117762" name="内容占位符 2"/>
          <p:cNvSpPr>
            <a:spLocks noGrp="1" noChangeArrowheads="1"/>
          </p:cNvSpPr>
          <p:nvPr>
            <p:ph idx="4294967295"/>
          </p:nvPr>
        </p:nvSpPr>
        <p:spPr>
          <a:xfrm>
            <a:off x="395288" y="823913"/>
            <a:ext cx="8497887" cy="3727450"/>
          </a:xfrm>
        </p:spPr>
        <p:txBody>
          <a:bodyPr/>
          <a:lstStyle/>
          <a:p>
            <a:pPr>
              <a:lnSpc>
                <a:spcPct val="120000"/>
              </a:lnSpc>
            </a:pPr>
            <a:r>
              <a:rPr lang="zh-CN" altLang="en-US" dirty="0"/>
              <a:t>步骤</a:t>
            </a:r>
            <a:r>
              <a:rPr lang="en-US" altLang="zh-CN" dirty="0"/>
              <a:t>5</a:t>
            </a:r>
            <a:r>
              <a:rPr lang="zh-CN" altLang="en-US" dirty="0"/>
              <a:t>：释放资源</a:t>
            </a:r>
            <a:endParaRPr lang="en-US" altLang="zh-CN" dirty="0"/>
          </a:p>
          <a:p>
            <a:pPr lvl="1">
              <a:lnSpc>
                <a:spcPct val="120000"/>
              </a:lnSpc>
            </a:pPr>
            <a:r>
              <a:rPr lang="zh-CN" altLang="en-US" dirty="0"/>
              <a:t>释放资源的</a:t>
            </a:r>
            <a:r>
              <a:rPr lang="en-US" altLang="zh-CN" dirty="0"/>
              <a:t>Coding Tips</a:t>
            </a:r>
            <a:endParaRPr lang="en-US" altLang="zh-CN" dirty="0"/>
          </a:p>
          <a:p>
            <a:pPr lvl="2">
              <a:lnSpc>
                <a:spcPct val="120000"/>
              </a:lnSpc>
            </a:pPr>
            <a:r>
              <a:rPr lang="en-US" altLang="zh-CN" dirty="0"/>
              <a:t>Connection</a:t>
            </a:r>
            <a:r>
              <a:rPr lang="zh-CN" altLang="en-US" dirty="0"/>
              <a:t>对象在应用程序中较为稀有，尽量做到晚创建，早释放</a:t>
            </a:r>
            <a:endParaRPr lang="en-US" altLang="zh-CN" dirty="0"/>
          </a:p>
          <a:p>
            <a:pPr lvl="2">
              <a:lnSpc>
                <a:spcPct val="120000"/>
              </a:lnSpc>
            </a:pPr>
            <a:r>
              <a:rPr lang="zh-CN" altLang="en-US" dirty="0"/>
              <a:t>推荐在</a:t>
            </a:r>
            <a:r>
              <a:rPr lang="en-US" altLang="zh-CN" dirty="0"/>
              <a:t>finally</a:t>
            </a:r>
            <a:r>
              <a:rPr lang="zh-CN" altLang="en-US" dirty="0"/>
              <a:t>代码块中释放资源，以满足异常处理机制</a:t>
            </a:r>
            <a:r>
              <a:rPr lang="en-US" altLang="zh-CN" dirty="0"/>
              <a:t>(finally</a:t>
            </a:r>
            <a:r>
              <a:rPr lang="zh-CN" altLang="en-US" dirty="0"/>
              <a:t>语句在什么情况下都会执行</a:t>
            </a:r>
            <a:r>
              <a:rPr lang="en-US" altLang="zh-CN" dirty="0"/>
              <a:t>,</a:t>
            </a:r>
            <a:r>
              <a:rPr lang="zh-CN" altLang="en-US" dirty="0"/>
              <a:t>确保一定会释放资源</a:t>
            </a:r>
            <a:r>
              <a:rPr lang="en-US" altLang="zh-CN" dirty="0"/>
              <a:t>)</a:t>
            </a:r>
            <a:endParaRPr lang="en-US" altLang="zh-CN" dirty="0"/>
          </a:p>
          <a:p>
            <a:pPr lvl="2">
              <a:lnSpc>
                <a:spcPct val="120000"/>
              </a:lnSpc>
              <a:buFont typeface="Wingdings" panose="05000000000000000000" pitchFamily="2" charset="2"/>
              <a:buNone/>
            </a:pPr>
            <a:endParaRPr lang="en-US" altLang="zh-CN" sz="12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200" y="-23813"/>
            <a:ext cx="822960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a:lstStyle>
          <a:p>
            <a:pPr>
              <a:defRPr/>
            </a:pPr>
            <a:r>
              <a:rPr lang="en-US" altLang="zh-CN" kern="0" dirty="0">
                <a:solidFill>
                  <a:schemeClr val="accent6"/>
                </a:solidFill>
              </a:rPr>
              <a:t>[</a:t>
            </a:r>
            <a:r>
              <a:rPr lang="zh-CN" altLang="en-US" kern="0" dirty="0">
                <a:solidFill>
                  <a:schemeClr val="accent6"/>
                </a:solidFill>
              </a:rPr>
              <a:t>例</a:t>
            </a:r>
            <a:r>
              <a:rPr lang="en-US" altLang="zh-CN" kern="0" dirty="0">
                <a:solidFill>
                  <a:schemeClr val="accent6"/>
                </a:solidFill>
              </a:rPr>
              <a:t>8.13]</a:t>
            </a:r>
            <a:r>
              <a:rPr lang="zh-CN" altLang="en-US" kern="0" dirty="0">
                <a:solidFill>
                  <a:schemeClr val="accent6"/>
                </a:solidFill>
              </a:rPr>
              <a:t>基于</a:t>
            </a:r>
            <a:r>
              <a:rPr lang="en-US" altLang="zh-CN" kern="0" dirty="0">
                <a:solidFill>
                  <a:schemeClr val="accent6"/>
                </a:solidFill>
              </a:rPr>
              <a:t>JDBC</a:t>
            </a:r>
            <a:r>
              <a:rPr lang="zh-CN" altLang="en-US" kern="0" dirty="0">
                <a:solidFill>
                  <a:schemeClr val="accent6"/>
                </a:solidFill>
              </a:rPr>
              <a:t>实现任务</a:t>
            </a:r>
            <a:r>
              <a:rPr lang="en-US" altLang="zh-CN" kern="0" dirty="0">
                <a:solidFill>
                  <a:schemeClr val="accent6"/>
                </a:solidFill>
              </a:rPr>
              <a:t>4</a:t>
            </a:r>
            <a:endParaRPr lang="en-US" altLang="zh-CN" kern="0" dirty="0">
              <a:solidFill>
                <a:schemeClr val="accent6"/>
              </a:solidFill>
            </a:endParaRPr>
          </a:p>
        </p:txBody>
      </p:sp>
      <p:sp>
        <p:nvSpPr>
          <p:cNvPr id="3" name="内容占位符 2"/>
          <p:cNvSpPr txBox="1">
            <a:spLocks noChangeArrowheads="1"/>
          </p:cNvSpPr>
          <p:nvPr/>
        </p:nvSpPr>
        <p:spPr bwMode="auto">
          <a:xfrm>
            <a:off x="51765" y="823913"/>
            <a:ext cx="5040312" cy="397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SzPct val="87000"/>
              <a:buFont typeface="Wingdings" panose="05000000000000000000" pitchFamily="2" charset="2"/>
              <a:buChar char="l"/>
              <a:defRPr sz="2200" b="1">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a:defRPr/>
            </a:pPr>
            <a:r>
              <a:rPr lang="zh-CN" altLang="zh-CN" sz="2000" kern="1050" dirty="0">
                <a:solidFill>
                  <a:srgbClr val="000000"/>
                </a:solidFill>
                <a:latin typeface="Times New Roman" panose="02020603050405020304" pitchFamily="18" charset="0"/>
                <a:cs typeface="Times New Roman" panose="02020603050405020304" pitchFamily="18" charset="0"/>
              </a:rPr>
              <a:t>选课关系模式</a:t>
            </a:r>
            <a:endParaRPr lang="en-US" altLang="zh-CN" sz="2000" kern="1050" dirty="0">
              <a:solidFill>
                <a:srgbClr val="000000"/>
              </a:solidFill>
              <a:latin typeface="Times New Roman" panose="02020603050405020304" pitchFamily="18" charset="0"/>
              <a:cs typeface="Times New Roman" panose="02020603050405020304" pitchFamily="18" charset="0"/>
            </a:endParaRPr>
          </a:p>
          <a:p>
            <a:pPr lvl="1">
              <a:defRPr/>
            </a:pPr>
            <a:r>
              <a:rPr lang="en-US" altLang="zh-CN" sz="1600" kern="1050" dirty="0">
                <a:solidFill>
                  <a:srgbClr val="000000"/>
                </a:solidFill>
                <a:latin typeface="Arial" panose="020B0604020202020204" pitchFamily="34" charset="0"/>
                <a:ea typeface="宋体" panose="02010600030101010101" pitchFamily="2" charset="-122"/>
              </a:rPr>
              <a:t>SC(</a:t>
            </a:r>
            <a:r>
              <a:rPr lang="en-US" altLang="zh-CN" sz="1600" kern="1050" dirty="0" err="1">
                <a:solidFill>
                  <a:srgbClr val="000000"/>
                </a:solidFill>
                <a:latin typeface="Arial" panose="020B0604020202020204" pitchFamily="34" charset="0"/>
                <a:ea typeface="宋体" panose="02010600030101010101" pitchFamily="2" charset="-122"/>
              </a:rPr>
              <a:t>Sno,TCno</a:t>
            </a:r>
            <a:r>
              <a:rPr lang="en-US" altLang="zh-CN" sz="1600" kern="1050" dirty="0">
                <a:solidFill>
                  <a:srgbClr val="000000"/>
                </a:solidFill>
                <a:latin typeface="Arial" panose="020B0604020202020204" pitchFamily="34" charset="0"/>
                <a:ea typeface="宋体" panose="02010600030101010101" pitchFamily="2" charset="-122"/>
              </a:rPr>
              <a:t>, Grade)</a:t>
            </a:r>
            <a:endParaRPr lang="en-US" altLang="zh-CN" sz="1600" kern="1050" dirty="0">
              <a:solidFill>
                <a:srgbClr val="000000"/>
              </a:solidFill>
              <a:latin typeface="Arial" panose="020B0604020202020204" pitchFamily="34" charset="0"/>
              <a:ea typeface="宋体" panose="02010600030101010101" pitchFamily="2" charset="-122"/>
            </a:endParaRPr>
          </a:p>
          <a:p>
            <a:pPr>
              <a:defRPr/>
            </a:pPr>
            <a:r>
              <a:rPr lang="zh-CN" altLang="zh-CN" sz="20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教师</a:t>
            </a:r>
            <a:r>
              <a:rPr lang="zh-CN" altLang="en-US" sz="20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关系模式</a:t>
            </a:r>
            <a:endParaRPr lang="en-US" altLang="zh-CN" sz="20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endParaRPr>
          </a:p>
          <a:p>
            <a:pPr lvl="1">
              <a:defRPr/>
            </a:pPr>
            <a:r>
              <a:rPr lang="en-US" altLang="zh-CN" sz="16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Teacher(</a:t>
            </a:r>
            <a:r>
              <a:rPr lang="en-US" altLang="zh-CN" sz="1600" kern="1050" dirty="0" err="1">
                <a:solidFill>
                  <a:srgbClr val="000000"/>
                </a:solidFill>
                <a:latin typeface="Arial" panose="020B0604020202020204" pitchFamily="34" charset="0"/>
                <a:ea typeface="宋体" panose="02010600030101010101" pitchFamily="2" charset="-122"/>
                <a:cs typeface="Times New Roman" panose="02020603050405020304" pitchFamily="18" charset="0"/>
              </a:rPr>
              <a:t>Tno</a:t>
            </a:r>
            <a:r>
              <a:rPr lang="en-US" altLang="zh-CN" sz="16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sz="1600" kern="1050" dirty="0" err="1">
                <a:solidFill>
                  <a:srgbClr val="000000"/>
                </a:solidFill>
                <a:latin typeface="Arial" panose="020B0604020202020204" pitchFamily="34" charset="0"/>
                <a:ea typeface="宋体" panose="02010600030101010101" pitchFamily="2" charset="-122"/>
                <a:cs typeface="Times New Roman" panose="02020603050405020304" pitchFamily="18" charset="0"/>
              </a:rPr>
              <a:t>Tname</a:t>
            </a:r>
            <a:r>
              <a:rPr lang="en-US" altLang="zh-CN" sz="16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sz="1600" kern="1050" dirty="0" err="1">
                <a:solidFill>
                  <a:srgbClr val="000000"/>
                </a:solidFill>
                <a:latin typeface="Arial" panose="020B0604020202020204" pitchFamily="34" charset="0"/>
                <a:ea typeface="宋体" panose="02010600030101010101" pitchFamily="2" charset="-122"/>
                <a:cs typeface="Times New Roman" panose="02020603050405020304" pitchFamily="18" charset="0"/>
              </a:rPr>
              <a:t>Ttitle</a:t>
            </a:r>
            <a:r>
              <a:rPr lang="en-US" altLang="zh-CN" sz="16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sz="1600" kern="1050" dirty="0" err="1">
                <a:solidFill>
                  <a:srgbClr val="000000"/>
                </a:solidFill>
                <a:latin typeface="Arial" panose="020B0604020202020204" pitchFamily="34" charset="0"/>
                <a:ea typeface="宋体" panose="02010600030101010101" pitchFamily="2" charset="-122"/>
                <a:cs typeface="Times New Roman" panose="02020603050405020304" pitchFamily="18" charset="0"/>
              </a:rPr>
              <a:t>Tbirthdate</a:t>
            </a:r>
            <a:r>
              <a:rPr lang="en-US" altLang="zh-CN" sz="16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sz="1600" kern="1050" dirty="0" err="1">
                <a:solidFill>
                  <a:srgbClr val="000000"/>
                </a:solidFill>
                <a:latin typeface="Arial" panose="020B0604020202020204" pitchFamily="34" charset="0"/>
                <a:ea typeface="宋体" panose="02010600030101010101" pitchFamily="2" charset="-122"/>
                <a:cs typeface="Times New Roman" panose="02020603050405020304" pitchFamily="18" charset="0"/>
              </a:rPr>
              <a:t>Dno</a:t>
            </a:r>
            <a:r>
              <a:rPr lang="en-US" altLang="zh-CN" sz="16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endParaRPr lang="en-US" altLang="zh-CN" sz="16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endParaRPr>
          </a:p>
          <a:p>
            <a:pPr>
              <a:defRPr/>
            </a:pPr>
            <a:r>
              <a:rPr lang="zh-CN" altLang="en-US" sz="20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教学班关系模式</a:t>
            </a:r>
            <a:endParaRPr lang="en-US" altLang="zh-CN" sz="20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endParaRPr>
          </a:p>
          <a:p>
            <a:pPr lvl="1">
              <a:defRPr/>
            </a:pPr>
            <a:r>
              <a:rPr lang="en-US" altLang="zh-CN" sz="1600" kern="1050" dirty="0" err="1">
                <a:solidFill>
                  <a:srgbClr val="000000"/>
                </a:solidFill>
                <a:latin typeface="Arial" panose="020B0604020202020204" pitchFamily="34" charset="0"/>
                <a:ea typeface="宋体" panose="02010600030101010101" pitchFamily="2" charset="-122"/>
                <a:cs typeface="Times New Roman" panose="02020603050405020304" pitchFamily="18" charset="0"/>
              </a:rPr>
              <a:t>TeachingClass</a:t>
            </a:r>
            <a:r>
              <a:rPr lang="en-US" altLang="zh-CN" sz="16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lang="en-US" altLang="zh-CN" sz="1600" kern="1050" dirty="0" err="1">
                <a:solidFill>
                  <a:srgbClr val="000000"/>
                </a:solidFill>
                <a:latin typeface="Arial" panose="020B0604020202020204" pitchFamily="34" charset="0"/>
                <a:ea typeface="宋体" panose="02010600030101010101" pitchFamily="2" charset="-122"/>
                <a:cs typeface="Times New Roman" panose="02020603050405020304" pitchFamily="18" charset="0"/>
              </a:rPr>
              <a:t>TCno</a:t>
            </a:r>
            <a:r>
              <a:rPr lang="en-US" altLang="zh-CN" sz="16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 Capacity, Semester, </a:t>
            </a:r>
            <a:r>
              <a:rPr lang="en-US" altLang="zh-CN" sz="1600" kern="1050" dirty="0" err="1">
                <a:solidFill>
                  <a:srgbClr val="000000"/>
                </a:solidFill>
                <a:latin typeface="Arial" panose="020B0604020202020204" pitchFamily="34" charset="0"/>
                <a:ea typeface="宋体" panose="02010600030101010101" pitchFamily="2" charset="-122"/>
                <a:cs typeface="Times New Roman" panose="02020603050405020304" pitchFamily="18" charset="0"/>
              </a:rPr>
              <a:t>Cno</a:t>
            </a:r>
            <a:r>
              <a:rPr lang="en-US" altLang="zh-CN" sz="16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endParaRPr lang="en-US" altLang="zh-CN" sz="16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endParaRPr>
          </a:p>
          <a:p>
            <a:pPr>
              <a:lnSpc>
                <a:spcPct val="120000"/>
              </a:lnSpc>
              <a:defRPr/>
            </a:pPr>
            <a:r>
              <a:rPr lang="zh-CN" altLang="zh-CN" sz="20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讲授关系模式为：</a:t>
            </a:r>
            <a:endParaRPr lang="en-US" altLang="zh-CN" sz="20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endParaRPr>
          </a:p>
          <a:p>
            <a:pPr lvl="1">
              <a:lnSpc>
                <a:spcPct val="120000"/>
              </a:lnSpc>
              <a:defRPr/>
            </a:pPr>
            <a:r>
              <a:rPr lang="en-US" altLang="zh-CN" sz="1600" kern="1050" dirty="0">
                <a:solidFill>
                  <a:srgbClr val="000000"/>
                </a:solidFill>
                <a:latin typeface="Arial" panose="020B0604020202020204" pitchFamily="34" charset="0"/>
                <a:ea typeface="宋体" panose="02010600030101010101" pitchFamily="2" charset="-122"/>
              </a:rPr>
              <a:t>Teaching(</a:t>
            </a:r>
            <a:r>
              <a:rPr lang="en-US" altLang="zh-CN" sz="1600" kern="1050" dirty="0" err="1">
                <a:solidFill>
                  <a:srgbClr val="000000"/>
                </a:solidFill>
                <a:latin typeface="Arial" panose="020B0604020202020204" pitchFamily="34" charset="0"/>
                <a:ea typeface="宋体" panose="02010600030101010101" pitchFamily="2" charset="-122"/>
              </a:rPr>
              <a:t>TCno</a:t>
            </a:r>
            <a:r>
              <a:rPr lang="en-US" altLang="zh-CN" sz="1600" kern="1050" dirty="0">
                <a:solidFill>
                  <a:srgbClr val="000000"/>
                </a:solidFill>
                <a:latin typeface="Arial" panose="020B0604020202020204" pitchFamily="34" charset="0"/>
                <a:ea typeface="宋体" panose="02010600030101010101" pitchFamily="2" charset="-122"/>
              </a:rPr>
              <a:t>, </a:t>
            </a:r>
            <a:r>
              <a:rPr lang="en-US" altLang="zh-CN" sz="1600" kern="1050" dirty="0" err="1">
                <a:solidFill>
                  <a:srgbClr val="000000"/>
                </a:solidFill>
                <a:latin typeface="Arial" panose="020B0604020202020204" pitchFamily="34" charset="0"/>
                <a:ea typeface="宋体" panose="02010600030101010101" pitchFamily="2" charset="-122"/>
              </a:rPr>
              <a:t>Tno</a:t>
            </a:r>
            <a:r>
              <a:rPr lang="en-US" altLang="zh-CN" sz="1600" kern="1050" dirty="0">
                <a:solidFill>
                  <a:srgbClr val="000000"/>
                </a:solidFill>
                <a:latin typeface="Arial" panose="020B0604020202020204" pitchFamily="34" charset="0"/>
                <a:ea typeface="宋体" panose="02010600030101010101" pitchFamily="2" charset="-122"/>
              </a:rPr>
              <a:t>, </a:t>
            </a:r>
            <a:r>
              <a:rPr lang="en-US" altLang="zh-CN" sz="1600" kern="1050" dirty="0" err="1">
                <a:solidFill>
                  <a:srgbClr val="000000"/>
                </a:solidFill>
                <a:latin typeface="Arial" panose="020B0604020202020204" pitchFamily="34" charset="0"/>
                <a:ea typeface="宋体" panose="02010600030101010101" pitchFamily="2" charset="-122"/>
              </a:rPr>
              <a:t>isLeading</a:t>
            </a:r>
            <a:r>
              <a:rPr lang="en-US" altLang="zh-CN" sz="1600" kern="1050" dirty="0">
                <a:solidFill>
                  <a:srgbClr val="000000"/>
                </a:solidFill>
                <a:latin typeface="Arial" panose="020B0604020202020204" pitchFamily="34" charset="0"/>
                <a:ea typeface="宋体" panose="02010600030101010101" pitchFamily="2" charset="-122"/>
              </a:rPr>
              <a:t>)</a:t>
            </a:r>
            <a:endParaRPr lang="en-US" altLang="zh-CN" sz="1600" kern="1050" dirty="0">
              <a:solidFill>
                <a:srgbClr val="000000"/>
              </a:solidFill>
              <a:latin typeface="Arial" panose="020B0604020202020204" pitchFamily="34" charset="0"/>
              <a:ea typeface="宋体" panose="02010600030101010101" pitchFamily="2" charset="-122"/>
            </a:endParaRPr>
          </a:p>
          <a:p>
            <a:pPr>
              <a:lnSpc>
                <a:spcPct val="120000"/>
              </a:lnSpc>
              <a:defRPr/>
            </a:pPr>
            <a:r>
              <a:rPr lang="zh-CN" altLang="zh-CN" sz="20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rPr>
              <a:t>课堂评价关系模式为</a:t>
            </a:r>
            <a:endParaRPr lang="en-US" altLang="zh-CN" sz="2000" kern="1050" dirty="0">
              <a:solidFill>
                <a:srgbClr val="000000"/>
              </a:solidFill>
              <a:latin typeface="Arial" panose="020B0604020202020204" pitchFamily="34" charset="0"/>
              <a:ea typeface="宋体" panose="02010600030101010101" pitchFamily="2" charset="-122"/>
              <a:cs typeface="Times New Roman" panose="02020603050405020304" pitchFamily="18" charset="0"/>
            </a:endParaRPr>
          </a:p>
          <a:p>
            <a:pPr lvl="1">
              <a:lnSpc>
                <a:spcPct val="120000"/>
              </a:lnSpc>
              <a:defRPr/>
            </a:pPr>
            <a:r>
              <a:rPr lang="en-US" altLang="zh-CN" sz="1600" kern="0" dirty="0" err="1">
                <a:latin typeface="Arial" panose="020B0604020202020204" pitchFamily="34" charset="0"/>
                <a:ea typeface="宋体" panose="02010600030101010101" pitchFamily="2" charset="-122"/>
              </a:rPr>
              <a:t>ClassAssess</a:t>
            </a:r>
            <a:r>
              <a:rPr lang="en-US" altLang="zh-CN" sz="1600" kern="0" dirty="0">
                <a:latin typeface="Arial" panose="020B0604020202020204" pitchFamily="34" charset="0"/>
                <a:ea typeface="宋体" panose="02010600030101010101" pitchFamily="2" charset="-122"/>
              </a:rPr>
              <a:t>(Sno, </a:t>
            </a:r>
            <a:r>
              <a:rPr lang="en-US" altLang="zh-CN" sz="1600" kern="0" dirty="0" err="1">
                <a:latin typeface="Arial" panose="020B0604020202020204" pitchFamily="34" charset="0"/>
                <a:ea typeface="宋体" panose="02010600030101010101" pitchFamily="2" charset="-122"/>
              </a:rPr>
              <a:t>Tno</a:t>
            </a:r>
            <a:r>
              <a:rPr lang="en-US" altLang="zh-CN" sz="1600" kern="0" dirty="0">
                <a:latin typeface="Arial" panose="020B0604020202020204" pitchFamily="34" charset="0"/>
                <a:ea typeface="宋体" panose="02010600030101010101" pitchFamily="2" charset="-122"/>
              </a:rPr>
              <a:t>, </a:t>
            </a:r>
            <a:r>
              <a:rPr lang="en-US" altLang="zh-CN" sz="1600" kern="0" dirty="0" err="1">
                <a:latin typeface="Arial" panose="020B0604020202020204" pitchFamily="34" charset="0"/>
                <a:ea typeface="宋体" panose="02010600030101010101" pitchFamily="2" charset="-122"/>
              </a:rPr>
              <a:t>TCno</a:t>
            </a:r>
            <a:r>
              <a:rPr lang="en-US" altLang="zh-CN" sz="1600" kern="0" dirty="0">
                <a:latin typeface="Arial" panose="020B0604020202020204" pitchFamily="34" charset="0"/>
                <a:ea typeface="宋体" panose="02010600030101010101" pitchFamily="2" charset="-122"/>
              </a:rPr>
              <a:t>, </a:t>
            </a:r>
            <a:r>
              <a:rPr lang="en-US" altLang="zh-CN" sz="1600" kern="0" dirty="0" err="1">
                <a:latin typeface="Arial" panose="020B0604020202020204" pitchFamily="34" charset="0"/>
                <a:ea typeface="宋体" panose="02010600030101010101" pitchFamily="2" charset="-122"/>
              </a:rPr>
              <a:t>Assess,CAtype</a:t>
            </a:r>
            <a:r>
              <a:rPr lang="en-US" altLang="zh-CN" sz="1600" kern="0" dirty="0">
                <a:latin typeface="Arial" panose="020B0604020202020204" pitchFamily="34" charset="0"/>
                <a:ea typeface="宋体" panose="02010600030101010101" pitchFamily="2" charset="-122"/>
              </a:rPr>
              <a:t>, </a:t>
            </a:r>
            <a:r>
              <a:rPr lang="en-US" altLang="zh-CN" sz="1600" kern="0" dirty="0" err="1">
                <a:latin typeface="Arial" panose="020B0604020202020204" pitchFamily="34" charset="0"/>
                <a:ea typeface="宋体" panose="02010600030101010101" pitchFamily="2" charset="-122"/>
              </a:rPr>
              <a:t>CRfeedback</a:t>
            </a:r>
            <a:r>
              <a:rPr lang="en-US" altLang="zh-CN" sz="1600" kern="0" dirty="0">
                <a:latin typeface="Arial" panose="020B0604020202020204" pitchFamily="34" charset="0"/>
                <a:ea typeface="宋体" panose="02010600030101010101" pitchFamily="2" charset="-122"/>
              </a:rPr>
              <a:t>)</a:t>
            </a:r>
            <a:endParaRPr lang="en-US" altLang="zh-CN" sz="1600" kern="0" dirty="0">
              <a:latin typeface="Arial" panose="020B0604020202020204" pitchFamily="34" charset="0"/>
              <a:ea typeface="宋体" panose="02010600030101010101" pitchFamily="2" charset="-122"/>
            </a:endParaRPr>
          </a:p>
          <a:p>
            <a:pPr>
              <a:lnSpc>
                <a:spcPct val="120000"/>
              </a:lnSpc>
              <a:defRPr/>
            </a:pPr>
            <a:endParaRPr lang="en-US" altLang="zh-CN" sz="2000" kern="0" dirty="0"/>
          </a:p>
          <a:p>
            <a:pPr lvl="2">
              <a:lnSpc>
                <a:spcPct val="120000"/>
              </a:lnSpc>
              <a:buFont typeface="Wingdings" panose="05000000000000000000" pitchFamily="2" charset="2"/>
              <a:buNone/>
              <a:defRPr/>
            </a:pPr>
            <a:endParaRPr lang="en-US" altLang="zh-CN" sz="1050" kern="0" dirty="0"/>
          </a:p>
        </p:txBody>
      </p:sp>
      <p:sp>
        <p:nvSpPr>
          <p:cNvPr id="6" name="椭圆 5"/>
          <p:cNvSpPr/>
          <p:nvPr/>
        </p:nvSpPr>
        <p:spPr bwMode="auto">
          <a:xfrm>
            <a:off x="7884368" y="4083918"/>
            <a:ext cx="576064" cy="216024"/>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椭圆 6"/>
          <p:cNvSpPr/>
          <p:nvPr/>
        </p:nvSpPr>
        <p:spPr bwMode="auto">
          <a:xfrm>
            <a:off x="6372200" y="823913"/>
            <a:ext cx="864096" cy="379685"/>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44110" y="1131570"/>
            <a:ext cx="4199890" cy="252031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539115" y="267335"/>
            <a:ext cx="7640320" cy="458533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200" y="-23813"/>
            <a:ext cx="822960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a:lstStyle>
          <a:p>
            <a:pPr>
              <a:defRPr/>
            </a:pPr>
            <a:r>
              <a:rPr lang="en-US" altLang="zh-CN" kern="0" dirty="0">
                <a:solidFill>
                  <a:schemeClr val="accent6"/>
                </a:solidFill>
              </a:rPr>
              <a:t>[</a:t>
            </a:r>
            <a:r>
              <a:rPr lang="zh-CN" altLang="en-US" kern="0" dirty="0">
                <a:solidFill>
                  <a:schemeClr val="accent6"/>
                </a:solidFill>
              </a:rPr>
              <a:t>例</a:t>
            </a:r>
            <a:r>
              <a:rPr lang="en-US" altLang="zh-CN" kern="0" dirty="0">
                <a:solidFill>
                  <a:schemeClr val="accent6"/>
                </a:solidFill>
              </a:rPr>
              <a:t>8.13]</a:t>
            </a:r>
            <a:r>
              <a:rPr lang="zh-CN" altLang="en-US" kern="0" dirty="0">
                <a:solidFill>
                  <a:schemeClr val="accent6"/>
                </a:solidFill>
              </a:rPr>
              <a:t>基于</a:t>
            </a:r>
            <a:r>
              <a:rPr lang="en-US" altLang="zh-CN" kern="0" dirty="0">
                <a:solidFill>
                  <a:schemeClr val="accent6"/>
                </a:solidFill>
              </a:rPr>
              <a:t>JDBC</a:t>
            </a:r>
            <a:r>
              <a:rPr lang="zh-CN" altLang="en-US" kern="0" dirty="0">
                <a:solidFill>
                  <a:schemeClr val="accent6"/>
                </a:solidFill>
              </a:rPr>
              <a:t>实现任务</a:t>
            </a:r>
            <a:r>
              <a:rPr lang="en-US" altLang="zh-CN" kern="0" dirty="0">
                <a:solidFill>
                  <a:schemeClr val="accent6"/>
                </a:solidFill>
              </a:rPr>
              <a:t>4</a:t>
            </a:r>
            <a:endParaRPr lang="en-US" altLang="zh-CN" kern="0" dirty="0">
              <a:solidFill>
                <a:schemeClr val="accent6"/>
              </a:solidFill>
            </a:endParaRPr>
          </a:p>
        </p:txBody>
      </p:sp>
      <p:sp>
        <p:nvSpPr>
          <p:cNvPr id="3" name="内容占位符 2"/>
          <p:cNvSpPr txBox="1">
            <a:spLocks noChangeArrowheads="1"/>
          </p:cNvSpPr>
          <p:nvPr/>
        </p:nvSpPr>
        <p:spPr bwMode="auto">
          <a:xfrm>
            <a:off x="176213" y="823913"/>
            <a:ext cx="3819723" cy="397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SzPct val="87000"/>
              <a:buFont typeface="Wingdings" panose="05000000000000000000" pitchFamily="2" charset="2"/>
              <a:buChar char="l"/>
              <a:defRPr sz="2200" b="1">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a:defRPr/>
            </a:pPr>
            <a:r>
              <a:rPr lang="zh-CN" altLang="en-US" sz="2000" kern="1050" dirty="0">
                <a:solidFill>
                  <a:srgbClr val="000000"/>
                </a:solidFill>
                <a:latin typeface="Times New Roman" panose="02020603050405020304" pitchFamily="18" charset="0"/>
                <a:cs typeface="Times New Roman" panose="02020603050405020304" pitchFamily="18" charset="0"/>
              </a:rPr>
              <a:t>数据库连接的管理</a:t>
            </a:r>
            <a:endParaRPr lang="en-US" altLang="zh-CN" sz="1600" kern="1050" dirty="0">
              <a:solidFill>
                <a:srgbClr val="000000"/>
              </a:solidFill>
              <a:latin typeface="Times New Roman" panose="02020603050405020304" pitchFamily="18" charset="0"/>
              <a:cs typeface="Times New Roman" panose="02020603050405020304" pitchFamily="18" charset="0"/>
            </a:endParaRPr>
          </a:p>
          <a:p>
            <a:pPr lvl="1">
              <a:defRPr/>
            </a:pPr>
            <a:r>
              <a:rPr lang="zh-CN" altLang="en-US" sz="1800" kern="1050" dirty="0">
                <a:solidFill>
                  <a:srgbClr val="000000"/>
                </a:solidFill>
                <a:latin typeface="Times New Roman" panose="02020603050405020304" pitchFamily="18" charset="0"/>
                <a:cs typeface="Times New Roman" panose="02020603050405020304" pitchFamily="18" charset="0"/>
              </a:rPr>
              <a:t>以金仓数据库为例</a:t>
            </a: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lvl="1">
              <a:defRPr/>
            </a:pPr>
            <a:r>
              <a:rPr lang="zh-CN" altLang="en-US" sz="1800" kern="1050" dirty="0">
                <a:solidFill>
                  <a:srgbClr val="000000"/>
                </a:solidFill>
                <a:latin typeface="Times New Roman" panose="02020603050405020304" pitchFamily="18" charset="0"/>
                <a:cs typeface="Times New Roman" panose="02020603050405020304" pitchFamily="18" charset="0"/>
              </a:rPr>
              <a:t>设置连接数据库的</a:t>
            </a:r>
            <a:r>
              <a:rPr lang="en-US" altLang="zh-CN" sz="1800" kern="1050" dirty="0">
                <a:solidFill>
                  <a:srgbClr val="000000"/>
                </a:solidFill>
                <a:latin typeface="+mj-lt"/>
                <a:cs typeface="Times New Roman" panose="02020603050405020304" pitchFamily="18" charset="0"/>
              </a:rPr>
              <a:t>URL</a:t>
            </a:r>
            <a:endParaRPr lang="en-US" altLang="zh-CN" sz="1800" kern="1050" dirty="0">
              <a:solidFill>
                <a:srgbClr val="000000"/>
              </a:solidFill>
              <a:latin typeface="+mj-lt"/>
              <a:cs typeface="Times New Roman" panose="02020603050405020304" pitchFamily="18" charset="0"/>
            </a:endParaRPr>
          </a:p>
          <a:p>
            <a:pPr lvl="1">
              <a:defRPr/>
            </a:pPr>
            <a:r>
              <a:rPr lang="zh-CN" altLang="en-US" sz="1800" kern="1050" dirty="0">
                <a:solidFill>
                  <a:srgbClr val="000000"/>
                </a:solidFill>
                <a:latin typeface="Times New Roman" panose="02020603050405020304" pitchFamily="18" charset="0"/>
                <a:cs typeface="Times New Roman" panose="02020603050405020304" pitchFamily="18" charset="0"/>
              </a:rPr>
              <a:t>创建连接数据库的静态函数</a:t>
            </a: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lvl="1">
              <a:defRPr/>
            </a:pPr>
            <a:r>
              <a:rPr lang="zh-CN" altLang="en-US" sz="1800" kern="1050" dirty="0">
                <a:solidFill>
                  <a:srgbClr val="000000"/>
                </a:solidFill>
                <a:latin typeface="Times New Roman" panose="02020603050405020304" pitchFamily="18" charset="0"/>
                <a:cs typeface="Times New Roman" panose="02020603050405020304" pitchFamily="18" charset="0"/>
              </a:rPr>
              <a:t>创建释放数据库连接对象的静态函数</a:t>
            </a: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a:defRPr/>
            </a:pPr>
            <a:r>
              <a:rPr lang="zh-CN" altLang="en-US" sz="2000" kern="1050" dirty="0">
                <a:solidFill>
                  <a:srgbClr val="000000"/>
                </a:solidFill>
                <a:latin typeface="Arial" panose="020B0604020202020204" pitchFamily="34" charset="0"/>
                <a:cs typeface="Times New Roman" panose="02020603050405020304" pitchFamily="18" charset="0"/>
              </a:rPr>
              <a:t>封装（步骤</a:t>
            </a:r>
            <a:r>
              <a:rPr lang="en-US" altLang="zh-CN" sz="2000" kern="1050" dirty="0">
                <a:solidFill>
                  <a:srgbClr val="000000"/>
                </a:solidFill>
                <a:latin typeface="Arial" panose="020B0604020202020204" pitchFamily="34" charset="0"/>
                <a:cs typeface="Times New Roman" panose="02020603050405020304" pitchFamily="18" charset="0"/>
              </a:rPr>
              <a:t>1-</a:t>
            </a:r>
            <a:r>
              <a:rPr lang="zh-CN" altLang="en-US" sz="2000" kern="1050" dirty="0">
                <a:solidFill>
                  <a:srgbClr val="000000"/>
                </a:solidFill>
                <a:latin typeface="Arial" panose="020B0604020202020204" pitchFamily="34" charset="0"/>
                <a:cs typeface="Times New Roman" panose="02020603050405020304" pitchFamily="18" charset="0"/>
              </a:rPr>
              <a:t>步骤</a:t>
            </a:r>
            <a:r>
              <a:rPr lang="en-US" altLang="zh-CN" sz="2000" kern="1050" dirty="0">
                <a:solidFill>
                  <a:srgbClr val="000000"/>
                </a:solidFill>
                <a:latin typeface="Arial" panose="020B0604020202020204" pitchFamily="34" charset="0"/>
                <a:cs typeface="Times New Roman" panose="02020603050405020304" pitchFamily="18" charset="0"/>
              </a:rPr>
              <a:t>2-</a:t>
            </a:r>
            <a:r>
              <a:rPr lang="zh-CN" altLang="en-US" sz="2000" kern="1050" dirty="0">
                <a:solidFill>
                  <a:srgbClr val="000000"/>
                </a:solidFill>
                <a:latin typeface="Arial" panose="020B0604020202020204" pitchFamily="34" charset="0"/>
                <a:cs typeface="Times New Roman" panose="02020603050405020304" pitchFamily="18" charset="0"/>
              </a:rPr>
              <a:t>步骤</a:t>
            </a:r>
            <a:r>
              <a:rPr lang="en-US" altLang="zh-CN" sz="2000" kern="1050" dirty="0">
                <a:solidFill>
                  <a:srgbClr val="000000"/>
                </a:solidFill>
                <a:latin typeface="Arial" panose="020B0604020202020204" pitchFamily="34" charset="0"/>
                <a:cs typeface="Times New Roman" panose="02020603050405020304" pitchFamily="18" charset="0"/>
              </a:rPr>
              <a:t>6</a:t>
            </a:r>
            <a:r>
              <a:rPr lang="zh-CN" altLang="en-US" sz="2000" kern="1050" dirty="0">
                <a:solidFill>
                  <a:srgbClr val="000000"/>
                </a:solidFill>
                <a:latin typeface="Arial" panose="020B0604020202020204" pitchFamily="34" charset="0"/>
                <a:cs typeface="Times New Roman" panose="02020603050405020304" pitchFamily="18" charset="0"/>
              </a:rPr>
              <a:t>）到数据库连接管理类中</a:t>
            </a:r>
            <a:endParaRPr lang="en-US" altLang="zh-CN" sz="2000" kern="1050" dirty="0">
              <a:solidFill>
                <a:srgbClr val="000000"/>
              </a:solidFill>
              <a:latin typeface="Arial" panose="020B0604020202020204" pitchFamily="34" charset="0"/>
              <a:cs typeface="Times New Roman" panose="02020603050405020304" pitchFamily="18" charset="0"/>
            </a:endParaRPr>
          </a:p>
          <a:p>
            <a:pPr lvl="1">
              <a:defRPr/>
            </a:pPr>
            <a:endParaRPr lang="en-US" altLang="zh-CN" sz="1600" kern="0" dirty="0"/>
          </a:p>
          <a:p>
            <a:pPr lvl="2">
              <a:lnSpc>
                <a:spcPct val="120000"/>
              </a:lnSpc>
              <a:buFont typeface="Wingdings" panose="05000000000000000000" pitchFamily="2" charset="2"/>
              <a:buNone/>
              <a:defRPr/>
            </a:pPr>
            <a:endParaRPr lang="en-US" altLang="zh-CN" sz="1050" kern="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3810" y="655320"/>
            <a:ext cx="5163185" cy="440182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547495" y="51435"/>
            <a:ext cx="5958205" cy="507936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200" y="-23813"/>
            <a:ext cx="822960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a:lstStyle>
          <a:p>
            <a:pPr>
              <a:defRPr/>
            </a:pPr>
            <a:r>
              <a:rPr lang="en-US" altLang="zh-CN" kern="0" dirty="0">
                <a:solidFill>
                  <a:schemeClr val="accent6"/>
                </a:solidFill>
              </a:rPr>
              <a:t>[</a:t>
            </a:r>
            <a:r>
              <a:rPr lang="zh-CN" altLang="en-US" kern="0" dirty="0">
                <a:solidFill>
                  <a:schemeClr val="accent6"/>
                </a:solidFill>
              </a:rPr>
              <a:t>例</a:t>
            </a:r>
            <a:r>
              <a:rPr lang="en-US" altLang="zh-CN" kern="0" dirty="0">
                <a:solidFill>
                  <a:schemeClr val="accent6"/>
                </a:solidFill>
              </a:rPr>
              <a:t>8.13]</a:t>
            </a:r>
            <a:r>
              <a:rPr lang="zh-CN" altLang="en-US" kern="0" dirty="0">
                <a:solidFill>
                  <a:schemeClr val="accent6"/>
                </a:solidFill>
              </a:rPr>
              <a:t>基于</a:t>
            </a:r>
            <a:r>
              <a:rPr lang="en-US" altLang="zh-CN" kern="0" dirty="0">
                <a:solidFill>
                  <a:schemeClr val="accent6"/>
                </a:solidFill>
              </a:rPr>
              <a:t>JDBC</a:t>
            </a:r>
            <a:r>
              <a:rPr lang="zh-CN" altLang="en-US" kern="0" dirty="0">
                <a:solidFill>
                  <a:schemeClr val="accent6"/>
                </a:solidFill>
              </a:rPr>
              <a:t>实现任务</a:t>
            </a:r>
            <a:r>
              <a:rPr lang="en-US" altLang="zh-CN" kern="0" dirty="0">
                <a:solidFill>
                  <a:schemeClr val="accent6"/>
                </a:solidFill>
              </a:rPr>
              <a:t>4</a:t>
            </a:r>
            <a:endParaRPr lang="en-US" altLang="zh-CN" kern="0" dirty="0">
              <a:solidFill>
                <a:schemeClr val="accent6"/>
              </a:solidFill>
            </a:endParaRPr>
          </a:p>
        </p:txBody>
      </p:sp>
      <p:sp>
        <p:nvSpPr>
          <p:cNvPr id="3" name="内容占位符 2"/>
          <p:cNvSpPr txBox="1">
            <a:spLocks noChangeArrowheads="1"/>
          </p:cNvSpPr>
          <p:nvPr/>
        </p:nvSpPr>
        <p:spPr bwMode="auto">
          <a:xfrm>
            <a:off x="176213" y="823913"/>
            <a:ext cx="3890962" cy="397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SzPct val="87000"/>
              <a:buFont typeface="Wingdings" panose="05000000000000000000" pitchFamily="2" charset="2"/>
              <a:buChar char="l"/>
              <a:defRPr sz="2200" b="1">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a:defRPr/>
            </a:pPr>
            <a:r>
              <a:rPr lang="zh-CN" altLang="en-US" sz="2400" kern="1050" dirty="0">
                <a:solidFill>
                  <a:srgbClr val="000000"/>
                </a:solidFill>
                <a:latin typeface="Times New Roman" panose="02020603050405020304" pitchFamily="18" charset="0"/>
                <a:cs typeface="Times New Roman" panose="02020603050405020304" pitchFamily="18" charset="0"/>
              </a:rPr>
              <a:t>学生浏览指定的教学班和授课教师，并输入课程评价。</a:t>
            </a:r>
            <a:endParaRPr lang="en-US" altLang="zh-CN" sz="2400" kern="1050" dirty="0">
              <a:solidFill>
                <a:srgbClr val="000000"/>
              </a:solidFill>
              <a:latin typeface="Times New Roman" panose="02020603050405020304" pitchFamily="18" charset="0"/>
              <a:cs typeface="Times New Roman" panose="02020603050405020304" pitchFamily="18" charset="0"/>
            </a:endParaRPr>
          </a:p>
          <a:p>
            <a:pPr>
              <a:defRPr/>
            </a:pPr>
            <a:r>
              <a:rPr lang="zh-CN" altLang="en-US" sz="2400" kern="1050" dirty="0">
                <a:solidFill>
                  <a:srgbClr val="000000"/>
                </a:solidFill>
                <a:latin typeface="Times New Roman" panose="02020603050405020304" pitchFamily="18" charset="0"/>
                <a:cs typeface="Times New Roman" panose="02020603050405020304" pitchFamily="18" charset="0"/>
              </a:rPr>
              <a:t>完成步骤</a:t>
            </a:r>
            <a:r>
              <a:rPr lang="en-US" altLang="zh-CN" sz="2400" kern="1050" dirty="0">
                <a:solidFill>
                  <a:srgbClr val="000000"/>
                </a:solidFill>
                <a:latin typeface="Times New Roman" panose="02020603050405020304" pitchFamily="18" charset="0"/>
                <a:cs typeface="Times New Roman" panose="02020603050405020304" pitchFamily="18" charset="0"/>
              </a:rPr>
              <a:t>3-4</a:t>
            </a:r>
            <a:endParaRPr lang="en-US" altLang="zh-CN" sz="2400" kern="1050" dirty="0">
              <a:solidFill>
                <a:srgbClr val="000000"/>
              </a:solidFill>
              <a:latin typeface="Times New Roman" panose="02020603050405020304" pitchFamily="18" charset="0"/>
              <a:cs typeface="Times New Roman" panose="02020603050405020304" pitchFamily="18" charset="0"/>
            </a:endParaRPr>
          </a:p>
          <a:p>
            <a:pPr>
              <a:defRPr/>
            </a:pPr>
            <a:r>
              <a:rPr lang="zh-CN" altLang="en-US" sz="2400" kern="1050" dirty="0">
                <a:solidFill>
                  <a:srgbClr val="000000"/>
                </a:solidFill>
                <a:latin typeface="Times New Roman" panose="02020603050405020304" pitchFamily="18" charset="0"/>
                <a:cs typeface="Times New Roman" panose="02020603050405020304" pitchFamily="18" charset="0"/>
              </a:rPr>
              <a:t>步骤</a:t>
            </a:r>
            <a:r>
              <a:rPr lang="en-US" altLang="zh-CN" sz="2400" kern="1050" dirty="0">
                <a:solidFill>
                  <a:srgbClr val="000000"/>
                </a:solidFill>
                <a:latin typeface="Times New Roman" panose="02020603050405020304" pitchFamily="18" charset="0"/>
                <a:cs typeface="Times New Roman" panose="02020603050405020304" pitchFamily="18" charset="0"/>
              </a:rPr>
              <a:t>3</a:t>
            </a:r>
            <a:r>
              <a:rPr lang="zh-CN" altLang="en-US" sz="2400" kern="1050" dirty="0">
                <a:solidFill>
                  <a:srgbClr val="000000"/>
                </a:solidFill>
                <a:latin typeface="Times New Roman" panose="02020603050405020304" pitchFamily="18" charset="0"/>
                <a:cs typeface="Times New Roman" panose="02020603050405020304" pitchFamily="18" charset="0"/>
              </a:rPr>
              <a:t>：创建语句对象</a:t>
            </a:r>
            <a:endParaRPr lang="en-US" altLang="zh-CN" sz="2400" kern="1050" dirty="0">
              <a:solidFill>
                <a:srgbClr val="000000"/>
              </a:solidFill>
              <a:latin typeface="Times New Roman" panose="02020603050405020304" pitchFamily="18" charset="0"/>
              <a:cs typeface="Times New Roman" panose="02020603050405020304" pitchFamily="18" charset="0"/>
            </a:endParaRPr>
          </a:p>
          <a:p>
            <a:pPr>
              <a:defRPr/>
            </a:pPr>
            <a:r>
              <a:rPr lang="zh-CN" altLang="en-US" sz="2400" kern="1050" dirty="0">
                <a:solidFill>
                  <a:srgbClr val="000000"/>
                </a:solidFill>
                <a:latin typeface="Times New Roman" panose="02020603050405020304" pitchFamily="18" charset="0"/>
                <a:cs typeface="Times New Roman" panose="02020603050405020304" pitchFamily="18" charset="0"/>
              </a:rPr>
              <a:t>步骤</a:t>
            </a:r>
            <a:r>
              <a:rPr lang="en-US" altLang="zh-CN" sz="2400" kern="1050" dirty="0">
                <a:solidFill>
                  <a:srgbClr val="000000"/>
                </a:solidFill>
                <a:latin typeface="Times New Roman" panose="02020603050405020304" pitchFamily="18" charset="0"/>
                <a:cs typeface="Times New Roman" panose="02020603050405020304" pitchFamily="18" charset="0"/>
              </a:rPr>
              <a:t>4</a:t>
            </a:r>
            <a:r>
              <a:rPr lang="zh-CN" altLang="en-US" sz="2400" kern="1050" dirty="0">
                <a:solidFill>
                  <a:srgbClr val="000000"/>
                </a:solidFill>
                <a:latin typeface="Times New Roman" panose="02020603050405020304" pitchFamily="18" charset="0"/>
                <a:cs typeface="Times New Roman" panose="02020603050405020304" pitchFamily="18" charset="0"/>
              </a:rPr>
              <a:t>：执行语句对象</a:t>
            </a:r>
            <a:endParaRPr lang="en-US" altLang="zh-CN" sz="2400" kern="1050" dirty="0">
              <a:solidFill>
                <a:srgbClr val="000000"/>
              </a:solidFill>
              <a:latin typeface="Times New Roman" panose="02020603050405020304" pitchFamily="18" charset="0"/>
              <a:cs typeface="Times New Roman" panose="02020603050405020304" pitchFamily="18" charset="0"/>
            </a:endParaRPr>
          </a:p>
          <a:p>
            <a:pPr lvl="1">
              <a:defRPr/>
            </a:pPr>
            <a:r>
              <a:rPr lang="zh-CN" altLang="en-US" sz="1800" kern="1050" dirty="0">
                <a:solidFill>
                  <a:srgbClr val="000000"/>
                </a:solidFill>
                <a:latin typeface="Times New Roman" panose="02020603050405020304" pitchFamily="18" charset="0"/>
                <a:cs typeface="Times New Roman" panose="02020603050405020304" pitchFamily="18" charset="0"/>
              </a:rPr>
              <a:t>生成获取教学班及授课教师信息的</a:t>
            </a:r>
            <a:r>
              <a:rPr lang="en-US" altLang="zh-CN" sz="1800" kern="1050" dirty="0">
                <a:solidFill>
                  <a:srgbClr val="000000"/>
                </a:solidFill>
                <a:latin typeface="Times New Roman" panose="02020603050405020304" pitchFamily="18" charset="0"/>
                <a:cs typeface="Times New Roman" panose="02020603050405020304" pitchFamily="18" charset="0"/>
              </a:rPr>
              <a:t>SQL</a:t>
            </a:r>
            <a:r>
              <a:rPr lang="zh-CN" altLang="en-US" sz="1800" kern="1050" dirty="0">
                <a:solidFill>
                  <a:srgbClr val="000000"/>
                </a:solidFill>
                <a:latin typeface="Times New Roman" panose="02020603050405020304" pitchFamily="18" charset="0"/>
                <a:cs typeface="Times New Roman" panose="02020603050405020304" pitchFamily="18" charset="0"/>
              </a:rPr>
              <a:t>语句</a:t>
            </a: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lvl="1">
              <a:defRPr/>
            </a:pPr>
            <a:r>
              <a:rPr lang="zh-CN" altLang="en-US" sz="1800" kern="1050" dirty="0">
                <a:solidFill>
                  <a:srgbClr val="000000"/>
                </a:solidFill>
                <a:latin typeface="Times New Roman" panose="02020603050405020304" pitchFamily="18" charset="0"/>
                <a:cs typeface="Times New Roman" panose="02020603050405020304" pitchFamily="18" charset="0"/>
              </a:rPr>
              <a:t>执行</a:t>
            </a:r>
            <a:r>
              <a:rPr lang="en-US" altLang="zh-CN" sz="1800" kern="1050" dirty="0">
                <a:solidFill>
                  <a:srgbClr val="000000"/>
                </a:solidFill>
                <a:latin typeface="Times New Roman" panose="02020603050405020304" pitchFamily="18" charset="0"/>
                <a:cs typeface="Times New Roman" panose="02020603050405020304" pitchFamily="18" charset="0"/>
              </a:rPr>
              <a:t>SQL</a:t>
            </a:r>
            <a:r>
              <a:rPr lang="zh-CN" altLang="en-US" sz="1800" kern="1050" dirty="0">
                <a:solidFill>
                  <a:srgbClr val="000000"/>
                </a:solidFill>
                <a:latin typeface="Times New Roman" panose="02020603050405020304" pitchFamily="18" charset="0"/>
                <a:cs typeface="Times New Roman" panose="02020603050405020304" pitchFamily="18" charset="0"/>
              </a:rPr>
              <a:t>语句，并将查询得到的结果集存到</a:t>
            </a:r>
            <a:r>
              <a:rPr lang="en-US" altLang="zh-CN" sz="1800" kern="1050" dirty="0" err="1">
                <a:solidFill>
                  <a:srgbClr val="000000"/>
                </a:solidFill>
                <a:latin typeface="Times New Roman" panose="02020603050405020304" pitchFamily="18" charset="0"/>
                <a:cs typeface="Times New Roman" panose="02020603050405020304" pitchFamily="18" charset="0"/>
              </a:rPr>
              <a:t>rs</a:t>
            </a:r>
            <a:r>
              <a:rPr lang="zh-CN" altLang="en-US" sz="1800" kern="1050" dirty="0">
                <a:solidFill>
                  <a:srgbClr val="000000"/>
                </a:solidFill>
                <a:latin typeface="Times New Roman" panose="02020603050405020304" pitchFamily="18" charset="0"/>
                <a:cs typeface="Times New Roman" panose="02020603050405020304" pitchFamily="18" charset="0"/>
              </a:rPr>
              <a:t>中</a:t>
            </a:r>
            <a:endParaRPr lang="en-US" altLang="zh-CN" kern="1050" dirty="0">
              <a:solidFill>
                <a:srgbClr val="000000"/>
              </a:solidFill>
              <a:latin typeface="Times New Roman" panose="02020603050405020304" pitchFamily="18" charset="0"/>
              <a:cs typeface="Times New Roman" panose="02020603050405020304" pitchFamily="18" charset="0"/>
            </a:endParaRPr>
          </a:p>
          <a:p>
            <a:pPr lvl="1">
              <a:defRPr/>
            </a:pP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lvl="1">
              <a:defRPr/>
            </a:pP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None/>
              <a:defRPr/>
            </a:pPr>
            <a:endParaRPr lang="en-US" altLang="zh-CN" sz="1100" kern="0" dirty="0"/>
          </a:p>
        </p:txBody>
      </p:sp>
      <p:pic>
        <p:nvPicPr>
          <p:cNvPr id="4" name="图片 3"/>
          <p:cNvPicPr>
            <a:picLocks noChangeAspect="1"/>
          </p:cNvPicPr>
          <p:nvPr/>
        </p:nvPicPr>
        <p:blipFill>
          <a:blip r:embed="rId1"/>
          <a:stretch>
            <a:fillRect/>
          </a:stretch>
        </p:blipFill>
        <p:spPr>
          <a:xfrm>
            <a:off x="3667760" y="1409700"/>
            <a:ext cx="5319395" cy="2559685"/>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200" y="-23813"/>
            <a:ext cx="822960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a:lstStyle>
          <a:p>
            <a:pPr>
              <a:defRPr/>
            </a:pPr>
            <a:r>
              <a:rPr lang="en-US" altLang="zh-CN" kern="0" dirty="0">
                <a:solidFill>
                  <a:schemeClr val="accent6"/>
                </a:solidFill>
              </a:rPr>
              <a:t>[</a:t>
            </a:r>
            <a:r>
              <a:rPr lang="zh-CN" altLang="en-US" kern="0" dirty="0">
                <a:solidFill>
                  <a:schemeClr val="accent6"/>
                </a:solidFill>
              </a:rPr>
              <a:t>例</a:t>
            </a:r>
            <a:r>
              <a:rPr lang="en-US" altLang="zh-CN" kern="0" dirty="0">
                <a:solidFill>
                  <a:schemeClr val="accent6"/>
                </a:solidFill>
              </a:rPr>
              <a:t>8.13]</a:t>
            </a:r>
            <a:r>
              <a:rPr lang="zh-CN" altLang="en-US" kern="0" dirty="0">
                <a:solidFill>
                  <a:schemeClr val="accent6"/>
                </a:solidFill>
              </a:rPr>
              <a:t>基于</a:t>
            </a:r>
            <a:r>
              <a:rPr lang="en-US" altLang="zh-CN" kern="0" dirty="0">
                <a:solidFill>
                  <a:schemeClr val="accent6"/>
                </a:solidFill>
              </a:rPr>
              <a:t>JDBC</a:t>
            </a:r>
            <a:r>
              <a:rPr lang="zh-CN" altLang="en-US" kern="0" dirty="0">
                <a:solidFill>
                  <a:schemeClr val="accent6"/>
                </a:solidFill>
              </a:rPr>
              <a:t>实现任务</a:t>
            </a:r>
            <a:r>
              <a:rPr lang="en-US" altLang="zh-CN" kern="0" dirty="0">
                <a:solidFill>
                  <a:schemeClr val="accent6"/>
                </a:solidFill>
              </a:rPr>
              <a:t>4</a:t>
            </a:r>
            <a:endParaRPr lang="en-US" altLang="zh-CN" kern="0" dirty="0">
              <a:solidFill>
                <a:schemeClr val="accent6"/>
              </a:solidFill>
            </a:endParaRPr>
          </a:p>
        </p:txBody>
      </p:sp>
      <p:sp>
        <p:nvSpPr>
          <p:cNvPr id="6" name="内容占位符 2"/>
          <p:cNvSpPr txBox="1">
            <a:spLocks noChangeArrowheads="1"/>
          </p:cNvSpPr>
          <p:nvPr/>
        </p:nvSpPr>
        <p:spPr bwMode="auto">
          <a:xfrm>
            <a:off x="176213" y="823913"/>
            <a:ext cx="4756150" cy="397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SzPct val="87000"/>
              <a:buFont typeface="Wingdings" panose="05000000000000000000" pitchFamily="2" charset="2"/>
              <a:buChar char="l"/>
              <a:defRPr sz="2200" b="1">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a:defRPr/>
            </a:pPr>
            <a:r>
              <a:rPr lang="zh-CN" altLang="en-US" sz="2400" kern="1050" dirty="0">
                <a:solidFill>
                  <a:srgbClr val="000000"/>
                </a:solidFill>
                <a:latin typeface="Times New Roman" panose="02020603050405020304" pitchFamily="18" charset="0"/>
                <a:cs typeface="Times New Roman" panose="02020603050405020304" pitchFamily="18" charset="0"/>
              </a:rPr>
              <a:t>接上页代码</a:t>
            </a:r>
            <a:endParaRPr lang="en-US" altLang="zh-CN" sz="2400" kern="1050" dirty="0">
              <a:solidFill>
                <a:srgbClr val="000000"/>
              </a:solidFill>
              <a:latin typeface="Times New Roman" panose="02020603050405020304" pitchFamily="18" charset="0"/>
              <a:cs typeface="Times New Roman" panose="02020603050405020304" pitchFamily="18" charset="0"/>
            </a:endParaRPr>
          </a:p>
          <a:p>
            <a:pPr>
              <a:defRPr/>
            </a:pPr>
            <a:r>
              <a:rPr lang="zh-CN" altLang="en-US" sz="2200" kern="1050" dirty="0">
                <a:solidFill>
                  <a:srgbClr val="000000"/>
                </a:solidFill>
                <a:latin typeface="Times New Roman" panose="02020603050405020304" pitchFamily="18" charset="0"/>
                <a:cs typeface="Times New Roman" panose="02020603050405020304" pitchFamily="18" charset="0"/>
              </a:rPr>
              <a:t>执行步骤</a:t>
            </a:r>
            <a:r>
              <a:rPr lang="en-US" altLang="zh-CN" sz="2200" kern="1050" dirty="0">
                <a:solidFill>
                  <a:srgbClr val="000000"/>
                </a:solidFill>
                <a:latin typeface="Times New Roman" panose="02020603050405020304" pitchFamily="18" charset="0"/>
                <a:cs typeface="Times New Roman" panose="02020603050405020304" pitchFamily="18" charset="0"/>
              </a:rPr>
              <a:t>5</a:t>
            </a:r>
            <a:endParaRPr lang="en-US" altLang="zh-CN" sz="2200" kern="1050" dirty="0">
              <a:solidFill>
                <a:srgbClr val="000000"/>
              </a:solidFill>
              <a:latin typeface="Times New Roman" panose="02020603050405020304" pitchFamily="18" charset="0"/>
              <a:cs typeface="Times New Roman" panose="02020603050405020304" pitchFamily="18" charset="0"/>
            </a:endParaRPr>
          </a:p>
          <a:p>
            <a:pPr lvl="1">
              <a:defRPr/>
            </a:pPr>
            <a:r>
              <a:rPr lang="zh-CN" altLang="en-US" sz="1800" kern="1050" dirty="0">
                <a:solidFill>
                  <a:srgbClr val="000000"/>
                </a:solidFill>
                <a:latin typeface="Times New Roman" panose="02020603050405020304" pitchFamily="18" charset="0"/>
                <a:cs typeface="Times New Roman" panose="02020603050405020304" pitchFamily="18" charset="0"/>
              </a:rPr>
              <a:t>根据结果集，执行用户的逻辑</a:t>
            </a: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lvl="1">
              <a:defRPr/>
            </a:pPr>
            <a:r>
              <a:rPr lang="zh-CN" altLang="en-US" sz="1800" kern="1050" dirty="0">
                <a:solidFill>
                  <a:srgbClr val="000000"/>
                </a:solidFill>
                <a:latin typeface="Times New Roman" panose="02020603050405020304" pitchFamily="18" charset="0"/>
                <a:cs typeface="Times New Roman" panose="02020603050405020304" pitchFamily="18" charset="0"/>
              </a:rPr>
              <a:t>构建学生课程评价的动态</a:t>
            </a:r>
            <a:r>
              <a:rPr lang="en-US" altLang="zh-CN" sz="1800" kern="1050" dirty="0">
                <a:solidFill>
                  <a:srgbClr val="000000"/>
                </a:solidFill>
                <a:latin typeface="Times New Roman" panose="02020603050405020304" pitchFamily="18" charset="0"/>
                <a:cs typeface="Times New Roman" panose="02020603050405020304" pitchFamily="18" charset="0"/>
              </a:rPr>
              <a:t>SQL</a:t>
            </a:r>
            <a:r>
              <a:rPr lang="zh-CN" altLang="en-US" sz="1800" kern="1050" dirty="0">
                <a:solidFill>
                  <a:srgbClr val="000000"/>
                </a:solidFill>
                <a:latin typeface="Times New Roman" panose="02020603050405020304" pitchFamily="18" charset="0"/>
                <a:cs typeface="Times New Roman" panose="02020603050405020304" pitchFamily="18" charset="0"/>
              </a:rPr>
              <a:t>语句</a:t>
            </a: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lvl="1">
              <a:defRPr/>
            </a:pPr>
            <a:r>
              <a:rPr lang="zh-CN" altLang="en-US" sz="1800" kern="1050" dirty="0">
                <a:solidFill>
                  <a:srgbClr val="000000"/>
                </a:solidFill>
                <a:latin typeface="Times New Roman" panose="02020603050405020304" pitchFamily="18" charset="0"/>
                <a:cs typeface="Times New Roman" panose="02020603050405020304" pitchFamily="18" charset="0"/>
              </a:rPr>
              <a:t>遍历学生选课的每一条记录，在动态</a:t>
            </a:r>
            <a:r>
              <a:rPr lang="en-US" altLang="zh-CN" sz="1800" kern="1050" dirty="0">
                <a:solidFill>
                  <a:srgbClr val="000000"/>
                </a:solidFill>
                <a:latin typeface="Times New Roman" panose="02020603050405020304" pitchFamily="18" charset="0"/>
                <a:cs typeface="Times New Roman" panose="02020603050405020304" pitchFamily="18" charset="0"/>
              </a:rPr>
              <a:t>SQL</a:t>
            </a:r>
            <a:r>
              <a:rPr lang="zh-CN" altLang="en-US" sz="1800" kern="1050" dirty="0">
                <a:solidFill>
                  <a:srgbClr val="000000"/>
                </a:solidFill>
                <a:latin typeface="Times New Roman" panose="02020603050405020304" pitchFamily="18" charset="0"/>
                <a:cs typeface="Times New Roman" panose="02020603050405020304" pitchFamily="18" charset="0"/>
              </a:rPr>
              <a:t>语句中设置学生对该门课程的评价，并更新该条记录</a:t>
            </a: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a:defRPr/>
            </a:pPr>
            <a:r>
              <a:rPr lang="zh-CN" altLang="en-US" sz="2200" kern="1050" dirty="0">
                <a:solidFill>
                  <a:srgbClr val="000000"/>
                </a:solidFill>
                <a:latin typeface="Times New Roman" panose="02020603050405020304" pitchFamily="18" charset="0"/>
                <a:cs typeface="Times New Roman" panose="02020603050405020304" pitchFamily="18" charset="0"/>
              </a:rPr>
              <a:t>执行步骤</a:t>
            </a:r>
            <a:r>
              <a:rPr lang="en-US" altLang="zh-CN" sz="2200" kern="1050" dirty="0">
                <a:solidFill>
                  <a:srgbClr val="000000"/>
                </a:solidFill>
                <a:latin typeface="Times New Roman" panose="02020603050405020304" pitchFamily="18" charset="0"/>
                <a:cs typeface="Times New Roman" panose="02020603050405020304" pitchFamily="18" charset="0"/>
              </a:rPr>
              <a:t>6</a:t>
            </a:r>
            <a:endParaRPr lang="en-US" altLang="zh-CN" sz="2200" kern="1050" dirty="0">
              <a:solidFill>
                <a:srgbClr val="000000"/>
              </a:solidFill>
              <a:latin typeface="Times New Roman" panose="02020603050405020304" pitchFamily="18" charset="0"/>
              <a:cs typeface="Times New Roman" panose="02020603050405020304" pitchFamily="18" charset="0"/>
            </a:endParaRPr>
          </a:p>
          <a:p>
            <a:pPr lvl="1">
              <a:defRPr/>
            </a:pPr>
            <a:r>
              <a:rPr lang="zh-CN" altLang="en-US" sz="1800" kern="1050" dirty="0">
                <a:solidFill>
                  <a:srgbClr val="000000"/>
                </a:solidFill>
                <a:latin typeface="Times New Roman" panose="02020603050405020304" pitchFamily="18" charset="0"/>
                <a:cs typeface="Times New Roman" panose="02020603050405020304" pitchFamily="18" charset="0"/>
              </a:rPr>
              <a:t>释放结果集、语句、连接对象</a:t>
            </a: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defRPr/>
            </a:pP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lvl="1">
              <a:defRPr/>
            </a:pP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None/>
              <a:defRPr/>
            </a:pPr>
            <a:endParaRPr lang="en-US" altLang="zh-CN" sz="1100" kern="0" dirty="0"/>
          </a:p>
        </p:txBody>
      </p:sp>
      <p:pic>
        <p:nvPicPr>
          <p:cNvPr id="3" name="图片 2"/>
          <p:cNvPicPr>
            <a:picLocks noChangeAspect="1"/>
          </p:cNvPicPr>
          <p:nvPr/>
        </p:nvPicPr>
        <p:blipFill>
          <a:blip r:embed="rId1"/>
          <a:stretch>
            <a:fillRect/>
          </a:stretch>
        </p:blipFill>
        <p:spPr>
          <a:xfrm>
            <a:off x="5297091" y="713177"/>
            <a:ext cx="3163341" cy="4179544"/>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200" y="-23813"/>
            <a:ext cx="822960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a:lstStyle>
          <a:p>
            <a:pPr>
              <a:defRPr/>
            </a:pPr>
            <a:r>
              <a:rPr lang="en-US" altLang="zh-CN" kern="0" dirty="0">
                <a:solidFill>
                  <a:schemeClr val="accent6"/>
                </a:solidFill>
              </a:rPr>
              <a:t>[</a:t>
            </a:r>
            <a:r>
              <a:rPr lang="zh-CN" altLang="en-US" kern="0" dirty="0">
                <a:solidFill>
                  <a:schemeClr val="accent6"/>
                </a:solidFill>
              </a:rPr>
              <a:t>例</a:t>
            </a:r>
            <a:r>
              <a:rPr lang="en-US" altLang="zh-CN" kern="0" dirty="0">
                <a:solidFill>
                  <a:schemeClr val="accent6"/>
                </a:solidFill>
              </a:rPr>
              <a:t>8.13]</a:t>
            </a:r>
            <a:r>
              <a:rPr lang="zh-CN" altLang="en-US" kern="0" dirty="0">
                <a:solidFill>
                  <a:schemeClr val="accent6"/>
                </a:solidFill>
              </a:rPr>
              <a:t>基于</a:t>
            </a:r>
            <a:r>
              <a:rPr lang="en-US" altLang="zh-CN" kern="0" dirty="0">
                <a:solidFill>
                  <a:schemeClr val="accent6"/>
                </a:solidFill>
              </a:rPr>
              <a:t>JDBC</a:t>
            </a:r>
            <a:r>
              <a:rPr lang="zh-CN" altLang="en-US" kern="0" dirty="0">
                <a:solidFill>
                  <a:schemeClr val="accent6"/>
                </a:solidFill>
              </a:rPr>
              <a:t>实现任务</a:t>
            </a:r>
            <a:r>
              <a:rPr lang="en-US" altLang="zh-CN" kern="0" dirty="0">
                <a:solidFill>
                  <a:schemeClr val="accent6"/>
                </a:solidFill>
              </a:rPr>
              <a:t>4</a:t>
            </a:r>
            <a:endParaRPr lang="en-US" altLang="zh-CN" kern="0" dirty="0">
              <a:solidFill>
                <a:schemeClr val="accent6"/>
              </a:solidFill>
            </a:endParaRPr>
          </a:p>
        </p:txBody>
      </p:sp>
      <p:sp>
        <p:nvSpPr>
          <p:cNvPr id="6" name="内容占位符 2"/>
          <p:cNvSpPr txBox="1">
            <a:spLocks noChangeArrowheads="1"/>
          </p:cNvSpPr>
          <p:nvPr/>
        </p:nvSpPr>
        <p:spPr bwMode="auto">
          <a:xfrm>
            <a:off x="611188" y="823913"/>
            <a:ext cx="7632700" cy="376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SzPct val="87000"/>
              <a:buFont typeface="Wingdings" panose="05000000000000000000" pitchFamily="2" charset="2"/>
              <a:buChar char="l"/>
              <a:defRPr sz="2200" b="1">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a:defRPr/>
            </a:pPr>
            <a:r>
              <a:rPr lang="zh-CN" altLang="en-US" sz="2400" kern="1050" dirty="0">
                <a:solidFill>
                  <a:srgbClr val="000000"/>
                </a:solidFill>
                <a:latin typeface="Times New Roman" panose="02020603050405020304" pitchFamily="18" charset="0"/>
                <a:cs typeface="Times New Roman" panose="02020603050405020304" pitchFamily="18" charset="0"/>
              </a:rPr>
              <a:t>教师浏览教学班同学的评价意见，并针对每条评价逐一作出回复。</a:t>
            </a:r>
            <a:endParaRPr lang="en-US" altLang="zh-CN" sz="2400" kern="1050" dirty="0">
              <a:solidFill>
                <a:srgbClr val="000000"/>
              </a:solidFill>
              <a:latin typeface="Times New Roman" panose="02020603050405020304" pitchFamily="18" charset="0"/>
              <a:cs typeface="Times New Roman" panose="02020603050405020304" pitchFamily="18" charset="0"/>
            </a:endParaRPr>
          </a:p>
          <a:p>
            <a:pPr>
              <a:defRPr/>
            </a:pPr>
            <a:r>
              <a:rPr lang="zh-CN" altLang="en-US" sz="2400" kern="1050" dirty="0">
                <a:solidFill>
                  <a:srgbClr val="000000"/>
                </a:solidFill>
                <a:latin typeface="Times New Roman" panose="02020603050405020304" pitchFamily="18" charset="0"/>
                <a:cs typeface="Times New Roman" panose="02020603050405020304" pitchFamily="18" charset="0"/>
              </a:rPr>
              <a:t>逻辑同“学生浏览指定的教学班和授课教师，并输入课程评价”</a:t>
            </a:r>
            <a:endParaRPr lang="en-US" altLang="zh-CN" sz="2400" kern="105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lvl="1">
              <a:defRPr/>
            </a:pPr>
            <a:endParaRPr lang="en-US" altLang="zh-CN" sz="1800" kern="1050" dirty="0">
              <a:solidFill>
                <a:srgbClr val="000000"/>
              </a:solidFill>
              <a:latin typeface="Times New Roman" panose="02020603050405020304" pitchFamily="18" charset="0"/>
              <a:cs typeface="Times New Roman" panose="02020603050405020304" pitchFamily="18" charset="0"/>
            </a:endParaRPr>
          </a:p>
          <a:p>
            <a:pPr lvl="2">
              <a:lnSpc>
                <a:spcPct val="120000"/>
              </a:lnSpc>
              <a:buFont typeface="Wingdings" panose="05000000000000000000" pitchFamily="2" charset="2"/>
              <a:buNone/>
              <a:defRPr/>
            </a:pPr>
            <a:endParaRPr lang="en-US" altLang="zh-CN" sz="1100" kern="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idx="4294967295"/>
          </p:nvPr>
        </p:nvSpPr>
        <p:spPr>
          <a:xfrm>
            <a:off x="457200" y="-23813"/>
            <a:ext cx="8686800" cy="847726"/>
          </a:xfrm>
        </p:spPr>
        <p:txBody>
          <a:bodyPr/>
          <a:lstStyle/>
          <a:p>
            <a:r>
              <a:rPr lang="zh-CN" altLang="en-US">
                <a:solidFill>
                  <a:schemeClr val="accent6"/>
                </a:solidFill>
              </a:rPr>
              <a:t>任务二：打印一周内将过生日的学生信息</a:t>
            </a:r>
            <a:endParaRPr lang="zh-CN" altLang="en-US">
              <a:solidFill>
                <a:schemeClr val="accent6"/>
              </a:solidFill>
            </a:endParaRPr>
          </a:p>
        </p:txBody>
      </p:sp>
      <p:sp>
        <p:nvSpPr>
          <p:cNvPr id="12290" name="内容占位符 2"/>
          <p:cNvSpPr>
            <a:spLocks noGrp="1" noChangeArrowheads="1"/>
          </p:cNvSpPr>
          <p:nvPr>
            <p:ph idx="4294967295"/>
          </p:nvPr>
        </p:nvSpPr>
        <p:spPr>
          <a:xfrm>
            <a:off x="286385" y="831215"/>
            <a:ext cx="8691245" cy="3764280"/>
          </a:xfrm>
        </p:spPr>
        <p:txBody>
          <a:bodyPr/>
          <a:lstStyle/>
          <a:p>
            <a:pPr>
              <a:lnSpc>
                <a:spcPct val="120000"/>
              </a:lnSpc>
            </a:pPr>
            <a:r>
              <a:rPr lang="zh-CN" altLang="en-US" dirty="0"/>
              <a:t>任务分析：</a:t>
            </a:r>
            <a:r>
              <a:rPr lang="en-US" altLang="zh-CN" dirty="0"/>
              <a:t>SQL</a:t>
            </a:r>
            <a:r>
              <a:rPr lang="zh-CN" altLang="en-US" dirty="0"/>
              <a:t>如何表达</a:t>
            </a:r>
            <a:endParaRPr lang="en-US" altLang="zh-CN" dirty="0"/>
          </a:p>
          <a:p>
            <a:pPr lvl="1">
              <a:lnSpc>
                <a:spcPct val="120000"/>
              </a:lnSpc>
            </a:pPr>
            <a:r>
              <a:rPr lang="zh-CN" altLang="en-US" sz="1800" dirty="0"/>
              <a:t>任务</a:t>
            </a:r>
            <a:r>
              <a:rPr lang="en-US" altLang="zh-CN" sz="1800" dirty="0"/>
              <a:t>2</a:t>
            </a:r>
            <a:r>
              <a:rPr lang="zh-CN" altLang="en-US" sz="1800" dirty="0"/>
              <a:t>需要数据库系统提供内置函数</a:t>
            </a:r>
            <a:r>
              <a:rPr lang="en-US" altLang="zh-CN" sz="1800" dirty="0"/>
              <a:t>(</a:t>
            </a:r>
            <a:r>
              <a:rPr lang="zh-CN" altLang="en-US" sz="1800" dirty="0"/>
              <a:t>本任务主要是日期数</a:t>
            </a:r>
            <a:r>
              <a:rPr lang="en-US" altLang="zh-CN" sz="1800" dirty="0"/>
              <a:t>)</a:t>
            </a:r>
            <a:r>
              <a:rPr lang="zh-CN" altLang="en-US" sz="1800" dirty="0"/>
              <a:t>。其求解思路为</a:t>
            </a:r>
            <a:r>
              <a:rPr lang="en-US" altLang="zh-CN" sz="1800" dirty="0"/>
              <a:t>:</a:t>
            </a:r>
            <a:r>
              <a:rPr lang="zh-CN" altLang="en-US" sz="1800" dirty="0"/>
              <a:t>扫描指向学生的出生日期，例如 </a:t>
            </a:r>
            <a:r>
              <a:rPr lang="en-US" altLang="zh-CN" sz="1800" dirty="0"/>
              <a:t>2000-6-12</a:t>
            </a:r>
            <a:r>
              <a:rPr lang="zh-CN" altLang="en-US" sz="1800" dirty="0"/>
              <a:t>，并执行以下步骤</a:t>
            </a:r>
            <a:r>
              <a:rPr lang="en-US" altLang="zh-CN" sz="1800" dirty="0"/>
              <a:t>:</a:t>
            </a:r>
            <a:endParaRPr lang="en-US" altLang="zh-CN" sz="1800" dirty="0"/>
          </a:p>
          <a:p>
            <a:pPr marL="914400" lvl="2" indent="0">
              <a:lnSpc>
                <a:spcPct val="120000"/>
              </a:lnSpc>
              <a:buNone/>
            </a:pPr>
            <a:r>
              <a:rPr lang="en-US" altLang="zh-CN" sz="1800" dirty="0"/>
              <a:t>①</a:t>
            </a:r>
            <a:r>
              <a:rPr lang="zh-CN" altLang="en-US" sz="1800" dirty="0"/>
              <a:t>把出生日期的年份换成当前日期所在的年份</a:t>
            </a:r>
            <a:r>
              <a:rPr lang="en-US" altLang="zh-CN" sz="1800" dirty="0"/>
              <a:t>(</a:t>
            </a:r>
            <a:r>
              <a:rPr lang="zh-CN" altLang="en-US" sz="1800" dirty="0"/>
              <a:t>例如</a:t>
            </a:r>
            <a:r>
              <a:rPr lang="en-US" altLang="zh-CN" sz="1800" dirty="0"/>
              <a:t>2021)</a:t>
            </a:r>
            <a:r>
              <a:rPr lang="zh-CN" altLang="en-US" sz="1800" dirty="0"/>
              <a:t>，即</a:t>
            </a:r>
            <a:r>
              <a:rPr lang="en-US" altLang="zh-CN" sz="1800" dirty="0"/>
              <a:t>2021-6-12</a:t>
            </a:r>
            <a:endParaRPr lang="en-US" altLang="zh-CN" sz="1800" dirty="0"/>
          </a:p>
          <a:p>
            <a:pPr marL="914400" lvl="2" indent="0">
              <a:lnSpc>
                <a:spcPct val="120000"/>
              </a:lnSpc>
              <a:buNone/>
            </a:pPr>
            <a:r>
              <a:rPr lang="en-US" altLang="zh-CN" sz="1800" dirty="0"/>
              <a:t>②</a:t>
            </a:r>
            <a:r>
              <a:rPr lang="zh-CN" altLang="en-US" sz="1800" dirty="0"/>
              <a:t>获取当前系统的日期，例如 </a:t>
            </a:r>
            <a:r>
              <a:rPr lang="en-US" altLang="zh-CN" sz="1800" dirty="0"/>
              <a:t>2021-6-9</a:t>
            </a:r>
            <a:r>
              <a:rPr lang="zh-CN" altLang="en-US" sz="1800" dirty="0"/>
              <a:t>。</a:t>
            </a:r>
            <a:endParaRPr lang="zh-CN" altLang="en-US" sz="1800" dirty="0"/>
          </a:p>
          <a:p>
            <a:pPr marL="457200" lvl="1" indent="0">
              <a:lnSpc>
                <a:spcPct val="120000"/>
              </a:lnSpc>
              <a:buNone/>
            </a:pPr>
            <a:r>
              <a:rPr lang="en-US" altLang="zh-CN" sz="1800" dirty="0"/>
              <a:t>	</a:t>
            </a:r>
            <a:r>
              <a:rPr lang="zh-CN" altLang="en-US" sz="1800" dirty="0"/>
              <a:t>③确定过生日的日期范围</a:t>
            </a:r>
            <a:r>
              <a:rPr lang="en-US" altLang="zh-CN" sz="1800" dirty="0"/>
              <a:t>[2021-6-9</a:t>
            </a:r>
            <a:r>
              <a:rPr lang="zh-CN" altLang="en-US" sz="1800" dirty="0"/>
              <a:t>，</a:t>
            </a:r>
            <a:r>
              <a:rPr lang="en-US" altLang="zh-CN" sz="1800" dirty="0"/>
              <a:t>2021-6-16]</a:t>
            </a:r>
            <a:r>
              <a:rPr lang="zh-CN" altLang="en-US" sz="1800" dirty="0"/>
              <a:t>，即以当前日期为下界， 当前日期后的第七天作为上界。</a:t>
            </a:r>
            <a:endParaRPr lang="zh-CN" altLang="en-US" sz="1800" dirty="0"/>
          </a:p>
          <a:p>
            <a:pPr marL="457200" lvl="1" indent="0">
              <a:lnSpc>
                <a:spcPct val="120000"/>
              </a:lnSpc>
              <a:buNone/>
            </a:pPr>
            <a:r>
              <a:rPr lang="en-US" altLang="zh-CN" sz="1800" dirty="0"/>
              <a:t>	</a:t>
            </a:r>
            <a:r>
              <a:rPr lang="zh-CN" altLang="en-US" sz="1800" dirty="0"/>
              <a:t>④ 判断出生日期是否在上述日期范围内，如果是，输出该学生信息。</a:t>
            </a:r>
            <a:endParaRPr lang="en-US" altLang="zh-CN" sz="1800" dirty="0"/>
          </a:p>
          <a:p>
            <a:pPr marL="457200" lvl="1" indent="0">
              <a:lnSpc>
                <a:spcPct val="120000"/>
              </a:lnSpc>
              <a:buNone/>
            </a:pPr>
            <a:r>
              <a:rPr lang="en-US" altLang="zh-CN" dirty="0"/>
              <a:t>8.1.2</a:t>
            </a:r>
            <a:r>
              <a:rPr lang="zh-CN" altLang="en-US" dirty="0"/>
              <a:t>［例</a:t>
            </a:r>
            <a:r>
              <a:rPr lang="en-US" altLang="zh-CN" dirty="0"/>
              <a:t>8.3</a:t>
            </a:r>
            <a:r>
              <a:rPr lang="zh-CN" altLang="en-US" dirty="0"/>
              <a:t>］讲解如何使用</a:t>
            </a:r>
            <a:r>
              <a:rPr lang="en-US" altLang="zh-CN" dirty="0"/>
              <a:t>SQL</a:t>
            </a:r>
            <a:r>
              <a:rPr lang="zh-CN" altLang="en-US" dirty="0"/>
              <a:t>的内置函数完成该任务</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1"/>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8</a:t>
            </a:r>
            <a:r>
              <a:rPr lang="zh-CN" altLang="en-US" dirty="0">
                <a:solidFill>
                  <a:schemeClr val="accent6"/>
                </a:solidFill>
              </a:rPr>
              <a:t>章</a:t>
            </a:r>
            <a:r>
              <a:rPr lang="zh-CN" altLang="zh-CN" dirty="0">
                <a:solidFill>
                  <a:schemeClr val="accent6"/>
                </a:solidFill>
              </a:rPr>
              <a:t> 数据库编程</a:t>
            </a:r>
            <a:endParaRPr lang="zh-CN" altLang="zh-CN" dirty="0">
              <a:solidFill>
                <a:schemeClr val="accent6"/>
              </a:solidFill>
            </a:endParaRPr>
          </a:p>
        </p:txBody>
      </p:sp>
      <p:sp>
        <p:nvSpPr>
          <p:cNvPr id="124930" name="内容占位符 2"/>
          <p:cNvSpPr>
            <a:spLocks noGrp="1" noChangeArrowheads="1"/>
          </p:cNvSpPr>
          <p:nvPr>
            <p:ph idx="4294967295"/>
          </p:nvPr>
        </p:nvSpPr>
        <p:spPr>
          <a:xfrm>
            <a:off x="720725" y="728663"/>
            <a:ext cx="7931150" cy="3641725"/>
          </a:xfrm>
        </p:spPr>
        <p:txBody>
          <a:bodyPr/>
          <a:lstStyle/>
          <a:p>
            <a:pPr marL="57150" indent="0">
              <a:lnSpc>
                <a:spcPct val="150000"/>
              </a:lnSpc>
              <a:buFont typeface="Wingdings" panose="05000000000000000000" pitchFamily="2" charset="2"/>
              <a:buNone/>
            </a:pPr>
            <a:r>
              <a:rPr lang="en-US" altLang="zh-CN" dirty="0"/>
              <a:t>8.1 </a:t>
            </a:r>
            <a:r>
              <a:rPr lang="zh-CN" altLang="en-US" dirty="0"/>
              <a:t>概述</a:t>
            </a:r>
            <a:endParaRPr lang="zh-CN" altLang="en-US" dirty="0"/>
          </a:p>
          <a:p>
            <a:pPr marL="57150" indent="0">
              <a:lnSpc>
                <a:spcPct val="150000"/>
              </a:lnSpc>
              <a:buFont typeface="Wingdings" panose="05000000000000000000" pitchFamily="2" charset="2"/>
              <a:buNone/>
            </a:pPr>
            <a:r>
              <a:rPr lang="en-US" altLang="zh-CN" dirty="0">
                <a:sym typeface="Times New Roman" panose="02020603050405020304" pitchFamily="18" charset="0"/>
              </a:rPr>
              <a:t>8.2 </a:t>
            </a:r>
            <a:r>
              <a:rPr lang="zh-CN" altLang="en-US" dirty="0">
                <a:sym typeface="Times New Roman" panose="02020603050405020304" pitchFamily="18" charset="0"/>
              </a:rPr>
              <a:t>过程化</a:t>
            </a:r>
            <a:r>
              <a:rPr lang="en-US" altLang="zh-CN" dirty="0">
                <a:sym typeface="Times New Roman" panose="02020603050405020304" pitchFamily="18" charset="0"/>
              </a:rPr>
              <a:t>SQL</a:t>
            </a:r>
            <a:endParaRPr lang="zh-CN" altLang="en-US" dirty="0">
              <a:sym typeface="Times New Roman" panose="02020603050405020304" pitchFamily="18" charset="0"/>
            </a:endParaRPr>
          </a:p>
          <a:p>
            <a:pPr marL="57150" indent="0">
              <a:lnSpc>
                <a:spcPct val="150000"/>
              </a:lnSpc>
              <a:buFont typeface="Wingdings" panose="05000000000000000000" pitchFamily="2" charset="2"/>
              <a:buNone/>
            </a:pPr>
            <a:r>
              <a:rPr lang="en-US" altLang="zh-CN" dirty="0">
                <a:sym typeface="Times New Roman" panose="02020603050405020304" pitchFamily="18" charset="0"/>
              </a:rPr>
              <a:t>8.3 JDBC</a:t>
            </a:r>
            <a:r>
              <a:rPr lang="zh-CN" altLang="en-US" dirty="0">
                <a:sym typeface="Times New Roman" panose="02020603050405020304" pitchFamily="18" charset="0"/>
              </a:rPr>
              <a:t>编程</a:t>
            </a:r>
            <a:endParaRPr lang="en-US" altLang="zh-CN" dirty="0">
              <a:sym typeface="Times New Roman" panose="02020603050405020304" pitchFamily="18" charset="0"/>
            </a:endParaRPr>
          </a:p>
          <a:p>
            <a:pPr marL="57150" indent="0">
              <a:lnSpc>
                <a:spcPct val="150000"/>
              </a:lnSpc>
              <a:buFont typeface="Wingdings" panose="05000000000000000000" pitchFamily="2" charset="2"/>
              <a:buNone/>
            </a:pPr>
            <a:r>
              <a:rPr lang="zh-CN" altLang="en-US" dirty="0">
                <a:solidFill>
                  <a:srgbClr val="0066FF"/>
                </a:solidFill>
              </a:rPr>
              <a:t>*</a:t>
            </a:r>
            <a:r>
              <a:rPr lang="en-US" altLang="zh-CN" dirty="0">
                <a:solidFill>
                  <a:srgbClr val="0066FF"/>
                </a:solidFill>
              </a:rPr>
              <a:t>8.4 </a:t>
            </a:r>
            <a:r>
              <a:rPr lang="zh-CN" altLang="en-US" dirty="0">
                <a:solidFill>
                  <a:srgbClr val="0066FF"/>
                </a:solidFill>
              </a:rPr>
              <a:t>基于</a:t>
            </a:r>
            <a:r>
              <a:rPr lang="en-US" altLang="zh-CN" dirty="0">
                <a:solidFill>
                  <a:srgbClr val="0066FF"/>
                </a:solidFill>
              </a:rPr>
              <a:t>MVC</a:t>
            </a:r>
            <a:r>
              <a:rPr lang="zh-CN" altLang="en-US" dirty="0">
                <a:solidFill>
                  <a:srgbClr val="0066FF"/>
                </a:solidFill>
              </a:rPr>
              <a:t>框架的数据库应用开发</a:t>
            </a:r>
            <a:endParaRPr lang="en-US" altLang="zh-CN" dirty="0">
              <a:solidFill>
                <a:srgbClr val="0066FF"/>
              </a:solidFill>
            </a:endParaRPr>
          </a:p>
          <a:p>
            <a:pPr marL="57150" indent="0">
              <a:lnSpc>
                <a:spcPct val="150000"/>
              </a:lnSpc>
              <a:buFont typeface="Wingdings" panose="05000000000000000000" pitchFamily="2" charset="2"/>
              <a:buNone/>
            </a:pPr>
            <a:r>
              <a:rPr lang="zh-CN" altLang="en-US" dirty="0"/>
              <a:t>本章小结</a:t>
            </a:r>
            <a:endParaRPr lang="zh-CN" altLang="en-US" dirty="0"/>
          </a:p>
          <a:p>
            <a:pPr marL="57150" indent="0"/>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
          <p:cNvSpPr>
            <a:spLocks noGrp="1" noChangeArrowheads="1"/>
          </p:cNvSpPr>
          <p:nvPr>
            <p:ph type="title" idx="4294967295"/>
          </p:nvPr>
        </p:nvSpPr>
        <p:spPr/>
        <p:txBody>
          <a:bodyPr/>
          <a:lstStyle/>
          <a:p>
            <a:r>
              <a:rPr lang="zh-CN" altLang="en-US">
                <a:solidFill>
                  <a:schemeClr val="accent6"/>
                </a:solidFill>
              </a:rPr>
              <a:t>什么是</a:t>
            </a:r>
            <a:r>
              <a:rPr lang="en-US" altLang="zh-CN">
                <a:solidFill>
                  <a:schemeClr val="accent6"/>
                </a:solidFill>
              </a:rPr>
              <a:t>MVC</a:t>
            </a:r>
            <a:endParaRPr lang="en-US" altLang="zh-CN">
              <a:solidFill>
                <a:schemeClr val="accent6"/>
              </a:solidFill>
            </a:endParaRPr>
          </a:p>
        </p:txBody>
      </p:sp>
      <p:sp>
        <p:nvSpPr>
          <p:cNvPr id="125954" name="内容占位符 2"/>
          <p:cNvSpPr>
            <a:spLocks noGrp="1" noChangeArrowheads="1"/>
          </p:cNvSpPr>
          <p:nvPr>
            <p:ph idx="4294967295"/>
          </p:nvPr>
        </p:nvSpPr>
        <p:spPr>
          <a:xfrm>
            <a:off x="395288" y="823913"/>
            <a:ext cx="3260725" cy="3727450"/>
          </a:xfrm>
        </p:spPr>
        <p:txBody>
          <a:bodyPr/>
          <a:lstStyle/>
          <a:p>
            <a:pPr>
              <a:lnSpc>
                <a:spcPct val="120000"/>
              </a:lnSpc>
            </a:pPr>
            <a:r>
              <a:rPr lang="en-US" altLang="zh-CN" sz="2400" dirty="0"/>
              <a:t>MVC</a:t>
            </a:r>
            <a:r>
              <a:rPr lang="zh-CN" altLang="zh-CN" sz="2400" dirty="0"/>
              <a:t>框架包含三个部分每个部分各自处理自己的工作，互不干扰</a:t>
            </a:r>
            <a:endParaRPr lang="en-US" altLang="zh-CN" sz="2400" dirty="0"/>
          </a:p>
          <a:p>
            <a:pPr lvl="1">
              <a:lnSpc>
                <a:spcPct val="120000"/>
              </a:lnSpc>
            </a:pPr>
            <a:r>
              <a:rPr lang="zh-CN" altLang="zh-CN" dirty="0"/>
              <a:t>业务模型控制器</a:t>
            </a:r>
            <a:endParaRPr lang="en-US" altLang="zh-CN" dirty="0"/>
          </a:p>
          <a:p>
            <a:pPr lvl="1">
              <a:lnSpc>
                <a:spcPct val="120000"/>
              </a:lnSpc>
            </a:pPr>
            <a:r>
              <a:rPr lang="zh-CN" altLang="zh-CN" dirty="0"/>
              <a:t>业务模型</a:t>
            </a:r>
            <a:endParaRPr lang="en-US" altLang="zh-CN" dirty="0"/>
          </a:p>
          <a:p>
            <a:pPr lvl="1">
              <a:lnSpc>
                <a:spcPct val="120000"/>
              </a:lnSpc>
            </a:pPr>
            <a:r>
              <a:rPr lang="zh-CN" altLang="zh-CN" dirty="0"/>
              <a:t>用户结果呈现</a:t>
            </a:r>
            <a:endParaRPr lang="en-US" altLang="zh-CN" dirty="0"/>
          </a:p>
        </p:txBody>
      </p:sp>
      <p:pic>
        <p:nvPicPr>
          <p:cNvPr id="125955"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19170" y="847090"/>
            <a:ext cx="5504180" cy="370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1"/>
          <p:cNvSpPr>
            <a:spLocks noGrp="1" noChangeArrowheads="1"/>
          </p:cNvSpPr>
          <p:nvPr>
            <p:ph type="title" idx="4294967295"/>
          </p:nvPr>
        </p:nvSpPr>
        <p:spPr/>
        <p:txBody>
          <a:bodyPr/>
          <a:lstStyle/>
          <a:p>
            <a:r>
              <a:rPr lang="zh-CN" altLang="en-US">
                <a:solidFill>
                  <a:schemeClr val="accent6"/>
                </a:solidFill>
              </a:rPr>
              <a:t>什么是</a:t>
            </a:r>
            <a:r>
              <a:rPr lang="en-US" altLang="zh-CN">
                <a:solidFill>
                  <a:schemeClr val="accent6"/>
                </a:solidFill>
              </a:rPr>
              <a:t>MVC</a:t>
            </a:r>
            <a:endParaRPr lang="en-US" altLang="zh-CN">
              <a:solidFill>
                <a:schemeClr val="accent6"/>
              </a:solidFill>
            </a:endParaRPr>
          </a:p>
        </p:txBody>
      </p:sp>
      <p:sp>
        <p:nvSpPr>
          <p:cNvPr id="126978" name="内容占位符 2"/>
          <p:cNvSpPr>
            <a:spLocks noGrp="1" noChangeArrowheads="1"/>
          </p:cNvSpPr>
          <p:nvPr>
            <p:ph idx="4294967295"/>
          </p:nvPr>
        </p:nvSpPr>
        <p:spPr>
          <a:xfrm>
            <a:off x="251520" y="823913"/>
            <a:ext cx="4104580" cy="3908425"/>
          </a:xfrm>
        </p:spPr>
        <p:txBody>
          <a:bodyPr/>
          <a:lstStyle/>
          <a:p>
            <a:pPr>
              <a:lnSpc>
                <a:spcPct val="120000"/>
              </a:lnSpc>
            </a:pPr>
            <a:r>
              <a:rPr lang="zh-CN" altLang="en-US" sz="2400" dirty="0">
                <a:solidFill>
                  <a:srgbClr val="FF0000"/>
                </a:solidFill>
              </a:rPr>
              <a:t>业务模型控制器：</a:t>
            </a:r>
            <a:r>
              <a:rPr lang="zh-CN" altLang="en-US" sz="2400" dirty="0"/>
              <a:t>接收用户通过浏览器发送的</a:t>
            </a:r>
            <a:r>
              <a:rPr lang="en-US" altLang="zh-CN" sz="2400" dirty="0"/>
              <a:t>HTTP</a:t>
            </a:r>
            <a:r>
              <a:rPr lang="zh-CN" altLang="en-US" sz="2400" dirty="0"/>
              <a:t>服务请求</a:t>
            </a:r>
            <a:endParaRPr lang="en-US" altLang="zh-CN" sz="2400" dirty="0"/>
          </a:p>
          <a:p>
            <a:pPr lvl="1">
              <a:lnSpc>
                <a:spcPct val="120000"/>
              </a:lnSpc>
            </a:pPr>
            <a:r>
              <a:rPr lang="zh-CN" altLang="en-US" sz="2000" dirty="0"/>
              <a:t>包括用户需要选择的业务模型，以及其它可选的输入参数（可以是用户在文本框中输入的文本、下拉列表框中的数据项等，也可以是用户的操作类型）</a:t>
            </a:r>
            <a:endParaRPr lang="en-US" altLang="zh-CN" sz="2000" dirty="0"/>
          </a:p>
          <a:p>
            <a:pPr lvl="1">
              <a:lnSpc>
                <a:spcPct val="120000"/>
              </a:lnSpc>
            </a:pPr>
            <a:endParaRPr lang="en-US" altLang="zh-CN" sz="2000" dirty="0"/>
          </a:p>
        </p:txBody>
      </p:sp>
      <p:pic>
        <p:nvPicPr>
          <p:cNvPr id="126979"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56100" y="1102321"/>
            <a:ext cx="4672012"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矩形 1"/>
          <p:cNvSpPr>
            <a:spLocks noChangeArrowheads="1"/>
          </p:cNvSpPr>
          <p:nvPr/>
        </p:nvSpPr>
        <p:spPr bwMode="auto">
          <a:xfrm>
            <a:off x="4364084" y="1102321"/>
            <a:ext cx="1800225" cy="2447925"/>
          </a:xfrm>
          <a:prstGeom prst="rect">
            <a:avLst/>
          </a:prstGeom>
          <a:noFill/>
          <a:ln w="28575" algn="ctr">
            <a:solidFill>
              <a:srgbClr val="C00000"/>
            </a:solidFill>
            <a:prstDash val="dash"/>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文本框 5"/>
          <p:cNvSpPr txBox="1">
            <a:spLocks noChangeArrowheads="1"/>
          </p:cNvSpPr>
          <p:nvPr/>
        </p:nvSpPr>
        <p:spPr bwMode="auto">
          <a:xfrm>
            <a:off x="5508104" y="4382082"/>
            <a:ext cx="26756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dirty="0"/>
              <a:t>图</a:t>
            </a:r>
            <a:r>
              <a:rPr lang="en-US" altLang="zh-CN" sz="1600" dirty="0"/>
              <a:t>8.8</a:t>
            </a:r>
            <a:r>
              <a:rPr lang="zh-CN" altLang="en-US" sz="1600" dirty="0"/>
              <a:t> </a:t>
            </a:r>
            <a:r>
              <a:rPr lang="en-US" altLang="zh-CN" sz="1600" dirty="0"/>
              <a:t>MVC</a:t>
            </a:r>
            <a:r>
              <a:rPr lang="zh-CN" altLang="en-US" sz="1600" dirty="0"/>
              <a:t>框架工作流程</a:t>
            </a:r>
            <a:endParaRPr lang="zh-CN" altLang="en-US" sz="16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标题 1"/>
          <p:cNvSpPr>
            <a:spLocks noGrp="1" noChangeArrowheads="1"/>
          </p:cNvSpPr>
          <p:nvPr>
            <p:ph type="title" idx="4294967295"/>
          </p:nvPr>
        </p:nvSpPr>
        <p:spPr/>
        <p:txBody>
          <a:bodyPr/>
          <a:lstStyle/>
          <a:p>
            <a:r>
              <a:rPr lang="zh-CN" altLang="en-US">
                <a:solidFill>
                  <a:schemeClr val="accent6"/>
                </a:solidFill>
              </a:rPr>
              <a:t>什么是</a:t>
            </a:r>
            <a:r>
              <a:rPr lang="en-US" altLang="zh-CN">
                <a:solidFill>
                  <a:schemeClr val="accent6"/>
                </a:solidFill>
              </a:rPr>
              <a:t>MVC</a:t>
            </a:r>
            <a:endParaRPr lang="en-US" altLang="zh-CN">
              <a:solidFill>
                <a:schemeClr val="accent6"/>
              </a:solidFill>
            </a:endParaRPr>
          </a:p>
        </p:txBody>
      </p:sp>
      <p:sp>
        <p:nvSpPr>
          <p:cNvPr id="128002" name="内容占位符 2"/>
          <p:cNvSpPr>
            <a:spLocks noGrp="1" noChangeArrowheads="1"/>
          </p:cNvSpPr>
          <p:nvPr>
            <p:ph idx="4294967295"/>
          </p:nvPr>
        </p:nvSpPr>
        <p:spPr>
          <a:xfrm>
            <a:off x="135732" y="699542"/>
            <a:ext cx="3889375" cy="3908425"/>
          </a:xfrm>
        </p:spPr>
        <p:txBody>
          <a:bodyPr/>
          <a:lstStyle/>
          <a:p>
            <a:pPr>
              <a:lnSpc>
                <a:spcPct val="120000"/>
              </a:lnSpc>
            </a:pPr>
            <a:r>
              <a:rPr lang="zh-CN" altLang="en-US" sz="2000" dirty="0">
                <a:solidFill>
                  <a:srgbClr val="FF0000"/>
                </a:solidFill>
              </a:rPr>
              <a:t>业务模型：</a:t>
            </a:r>
            <a:r>
              <a:rPr lang="zh-CN" altLang="en-US" sz="2000" dirty="0"/>
              <a:t>建立用户的业务逻辑。</a:t>
            </a:r>
            <a:endParaRPr lang="en-US" altLang="zh-CN" sz="2000" dirty="0"/>
          </a:p>
          <a:p>
            <a:pPr lvl="1">
              <a:lnSpc>
                <a:spcPct val="120000"/>
              </a:lnSpc>
            </a:pPr>
            <a:r>
              <a:rPr lang="zh-CN" altLang="en-US" sz="2000" dirty="0"/>
              <a:t>解析出来的用户数据，执行事先定义的业务逻辑，并操纵数据库存取数据。</a:t>
            </a:r>
            <a:endParaRPr lang="en-US" altLang="zh-CN" sz="2000" dirty="0"/>
          </a:p>
          <a:p>
            <a:pPr lvl="1">
              <a:lnSpc>
                <a:spcPct val="120000"/>
              </a:lnSpc>
            </a:pPr>
            <a:r>
              <a:rPr lang="zh-CN" altLang="en-US" sz="2000" dirty="0"/>
              <a:t>输出独立于具体的数据格式，可为多个用户结果呈现提供展示所需要的数据，减少了代码的重复性。</a:t>
            </a:r>
            <a:endParaRPr lang="en-US" altLang="zh-CN" sz="2000" dirty="0"/>
          </a:p>
        </p:txBody>
      </p:sp>
      <p:pic>
        <p:nvPicPr>
          <p:cNvPr id="128003"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51338" y="1276350"/>
            <a:ext cx="4672012"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矩形 1"/>
          <p:cNvSpPr>
            <a:spLocks noChangeArrowheads="1"/>
          </p:cNvSpPr>
          <p:nvPr/>
        </p:nvSpPr>
        <p:spPr bwMode="auto">
          <a:xfrm>
            <a:off x="5003800" y="2932113"/>
            <a:ext cx="2808288" cy="1563687"/>
          </a:xfrm>
          <a:prstGeom prst="rect">
            <a:avLst/>
          </a:prstGeom>
          <a:noFill/>
          <a:ln w="28575" algn="ctr">
            <a:solidFill>
              <a:srgbClr val="C00000"/>
            </a:solidFill>
            <a:prstDash val="dash"/>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标题 1"/>
          <p:cNvSpPr>
            <a:spLocks noGrp="1" noChangeArrowheads="1"/>
          </p:cNvSpPr>
          <p:nvPr>
            <p:ph type="title" idx="4294967295"/>
          </p:nvPr>
        </p:nvSpPr>
        <p:spPr/>
        <p:txBody>
          <a:bodyPr/>
          <a:lstStyle/>
          <a:p>
            <a:r>
              <a:rPr lang="zh-CN" altLang="en-US">
                <a:solidFill>
                  <a:schemeClr val="accent6"/>
                </a:solidFill>
              </a:rPr>
              <a:t>什么是</a:t>
            </a:r>
            <a:r>
              <a:rPr lang="en-US" altLang="zh-CN">
                <a:solidFill>
                  <a:schemeClr val="accent6"/>
                </a:solidFill>
              </a:rPr>
              <a:t>MVC</a:t>
            </a:r>
            <a:endParaRPr lang="en-US" altLang="zh-CN">
              <a:solidFill>
                <a:schemeClr val="accent6"/>
              </a:solidFill>
            </a:endParaRPr>
          </a:p>
        </p:txBody>
      </p:sp>
      <p:sp>
        <p:nvSpPr>
          <p:cNvPr id="129026" name="内容占位符 2"/>
          <p:cNvSpPr>
            <a:spLocks noGrp="1" noChangeArrowheads="1"/>
          </p:cNvSpPr>
          <p:nvPr>
            <p:ph idx="4294967295"/>
          </p:nvPr>
        </p:nvSpPr>
        <p:spPr>
          <a:xfrm>
            <a:off x="395288" y="823913"/>
            <a:ext cx="3889375" cy="3908425"/>
          </a:xfrm>
        </p:spPr>
        <p:txBody>
          <a:bodyPr/>
          <a:lstStyle/>
          <a:p>
            <a:pPr>
              <a:lnSpc>
                <a:spcPct val="120000"/>
              </a:lnSpc>
            </a:pPr>
            <a:r>
              <a:rPr lang="zh-CN" altLang="en-US" sz="2000" dirty="0">
                <a:solidFill>
                  <a:srgbClr val="FF0000"/>
                </a:solidFill>
              </a:rPr>
              <a:t>用户结果呈现：</a:t>
            </a:r>
            <a:r>
              <a:rPr lang="zh-CN" altLang="en-US" sz="2000" dirty="0"/>
              <a:t>用户看到并与之交互获得结果展示的界面。根据业务模型输出的结果反馈给客户端进行呈现。</a:t>
            </a:r>
            <a:endParaRPr lang="en-US" altLang="zh-CN" sz="2000" dirty="0"/>
          </a:p>
        </p:txBody>
      </p:sp>
      <p:pic>
        <p:nvPicPr>
          <p:cNvPr id="129027"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51338" y="1276350"/>
            <a:ext cx="4672012"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8" name="矩形 1"/>
          <p:cNvSpPr>
            <a:spLocks noChangeArrowheads="1"/>
          </p:cNvSpPr>
          <p:nvPr/>
        </p:nvSpPr>
        <p:spPr bwMode="auto">
          <a:xfrm>
            <a:off x="7281863" y="1347788"/>
            <a:ext cx="1741487" cy="2303462"/>
          </a:xfrm>
          <a:prstGeom prst="rect">
            <a:avLst/>
          </a:prstGeom>
          <a:noFill/>
          <a:ln w="28575" algn="ctr">
            <a:solidFill>
              <a:srgbClr val="C00000"/>
            </a:solidFill>
            <a:prstDash val="dash"/>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bwMode="auto">
          <a:xfrm>
            <a:off x="457200" y="-23813"/>
            <a:ext cx="822960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a:lstStyle>
          <a:p>
            <a:pPr>
              <a:defRPr/>
            </a:pPr>
            <a:r>
              <a:rPr lang="zh-CN" altLang="en-US" kern="0" dirty="0">
                <a:solidFill>
                  <a:schemeClr val="accent6"/>
                </a:solidFill>
              </a:rPr>
              <a:t>使用</a:t>
            </a:r>
            <a:r>
              <a:rPr lang="en-GB" altLang="zh-CN" kern="0" dirty="0">
                <a:solidFill>
                  <a:schemeClr val="accent6"/>
                </a:solidFill>
              </a:rPr>
              <a:t>MVC</a:t>
            </a:r>
            <a:r>
              <a:rPr lang="zh-CN" altLang="en-US" kern="0" dirty="0">
                <a:solidFill>
                  <a:schemeClr val="accent6"/>
                </a:solidFill>
              </a:rPr>
              <a:t>框架实现任务</a:t>
            </a:r>
            <a:r>
              <a:rPr lang="en-US" altLang="zh-CN" kern="0" dirty="0">
                <a:solidFill>
                  <a:schemeClr val="accent6"/>
                </a:solidFill>
              </a:rPr>
              <a:t>4</a:t>
            </a:r>
            <a:r>
              <a:rPr lang="zh-CN" altLang="en-US" kern="0" dirty="0">
                <a:solidFill>
                  <a:schemeClr val="accent6"/>
                </a:solidFill>
              </a:rPr>
              <a:t>的系统流程图</a:t>
            </a:r>
            <a:endParaRPr lang="zh-CN" altLang="en-US" kern="0" dirty="0">
              <a:solidFill>
                <a:schemeClr val="accent6"/>
              </a:solidFill>
            </a:endParaRPr>
          </a:p>
        </p:txBody>
      </p:sp>
      <p:pic>
        <p:nvPicPr>
          <p:cNvPr id="2" name="图片 1"/>
          <p:cNvPicPr>
            <a:picLocks noChangeAspect="1"/>
          </p:cNvPicPr>
          <p:nvPr/>
        </p:nvPicPr>
        <p:blipFill>
          <a:blip r:embed="rId1"/>
          <a:stretch>
            <a:fillRect/>
          </a:stretch>
        </p:blipFill>
        <p:spPr>
          <a:xfrm rot="5400000">
            <a:off x="2400300" y="-657225"/>
            <a:ext cx="4496435" cy="7065645"/>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1"/>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8</a:t>
            </a:r>
            <a:r>
              <a:rPr lang="zh-CN" altLang="en-US" dirty="0">
                <a:solidFill>
                  <a:schemeClr val="accent6"/>
                </a:solidFill>
              </a:rPr>
              <a:t>章</a:t>
            </a:r>
            <a:r>
              <a:rPr lang="zh-CN" altLang="zh-CN" dirty="0">
                <a:solidFill>
                  <a:schemeClr val="accent6"/>
                </a:solidFill>
              </a:rPr>
              <a:t> 数据库编程</a:t>
            </a:r>
            <a:endParaRPr lang="zh-CN" altLang="zh-CN" dirty="0">
              <a:solidFill>
                <a:schemeClr val="accent6"/>
              </a:solidFill>
            </a:endParaRPr>
          </a:p>
        </p:txBody>
      </p:sp>
      <p:sp>
        <p:nvSpPr>
          <p:cNvPr id="131074" name="内容占位符 2"/>
          <p:cNvSpPr>
            <a:spLocks noGrp="1" noChangeArrowheads="1"/>
          </p:cNvSpPr>
          <p:nvPr>
            <p:ph idx="4294967295"/>
          </p:nvPr>
        </p:nvSpPr>
        <p:spPr>
          <a:xfrm>
            <a:off x="720725" y="728663"/>
            <a:ext cx="7931150" cy="3641725"/>
          </a:xfrm>
        </p:spPr>
        <p:txBody>
          <a:bodyPr/>
          <a:lstStyle/>
          <a:p>
            <a:pPr marL="57150" indent="0">
              <a:lnSpc>
                <a:spcPct val="150000"/>
              </a:lnSpc>
              <a:buFont typeface="Wingdings" panose="05000000000000000000" pitchFamily="2" charset="2"/>
              <a:buNone/>
            </a:pPr>
            <a:r>
              <a:rPr lang="en-US" altLang="zh-CN" dirty="0"/>
              <a:t>8.1 </a:t>
            </a:r>
            <a:r>
              <a:rPr lang="zh-CN" altLang="en-US" dirty="0"/>
              <a:t>概述</a:t>
            </a:r>
            <a:endParaRPr lang="zh-CN" altLang="en-US" dirty="0"/>
          </a:p>
          <a:p>
            <a:pPr marL="57150" indent="0">
              <a:lnSpc>
                <a:spcPct val="150000"/>
              </a:lnSpc>
              <a:buFont typeface="Wingdings" panose="05000000000000000000" pitchFamily="2" charset="2"/>
              <a:buNone/>
            </a:pPr>
            <a:r>
              <a:rPr lang="en-US" altLang="zh-CN" dirty="0">
                <a:sym typeface="Times New Roman" panose="02020603050405020304" pitchFamily="18" charset="0"/>
              </a:rPr>
              <a:t>8.2 </a:t>
            </a:r>
            <a:r>
              <a:rPr lang="zh-CN" altLang="en-US" dirty="0">
                <a:sym typeface="Times New Roman" panose="02020603050405020304" pitchFamily="18" charset="0"/>
              </a:rPr>
              <a:t>过程化</a:t>
            </a:r>
            <a:r>
              <a:rPr lang="en-US" altLang="zh-CN" dirty="0">
                <a:sym typeface="Times New Roman" panose="02020603050405020304" pitchFamily="18" charset="0"/>
              </a:rPr>
              <a:t>SQL</a:t>
            </a:r>
            <a:endParaRPr lang="zh-CN" altLang="en-US" dirty="0">
              <a:sym typeface="Times New Roman" panose="02020603050405020304" pitchFamily="18" charset="0"/>
            </a:endParaRPr>
          </a:p>
          <a:p>
            <a:pPr marL="57150" indent="0">
              <a:lnSpc>
                <a:spcPct val="150000"/>
              </a:lnSpc>
              <a:buFont typeface="Wingdings" panose="05000000000000000000" pitchFamily="2" charset="2"/>
              <a:buNone/>
            </a:pPr>
            <a:r>
              <a:rPr lang="en-US" altLang="zh-CN" dirty="0">
                <a:sym typeface="Times New Roman" panose="02020603050405020304" pitchFamily="18" charset="0"/>
              </a:rPr>
              <a:t>8.3 JDBC</a:t>
            </a:r>
            <a:r>
              <a:rPr lang="zh-CN" altLang="en-US" dirty="0">
                <a:sym typeface="Times New Roman" panose="02020603050405020304" pitchFamily="18" charset="0"/>
              </a:rPr>
              <a:t>编程</a:t>
            </a:r>
            <a:endParaRPr lang="en-US" altLang="zh-CN" dirty="0">
              <a:sym typeface="Times New Roman" panose="02020603050405020304" pitchFamily="18" charset="0"/>
            </a:endParaRPr>
          </a:p>
          <a:p>
            <a:pPr marL="57150" indent="0">
              <a:lnSpc>
                <a:spcPct val="150000"/>
              </a:lnSpc>
              <a:buFont typeface="Wingdings" panose="05000000000000000000" pitchFamily="2" charset="2"/>
              <a:buNone/>
            </a:pPr>
            <a:r>
              <a:rPr lang="zh-CN" altLang="en-US" dirty="0"/>
              <a:t>*</a:t>
            </a:r>
            <a:r>
              <a:rPr lang="en-US" altLang="zh-CN" dirty="0"/>
              <a:t>8.4 </a:t>
            </a:r>
            <a:r>
              <a:rPr lang="zh-CN" altLang="en-US" dirty="0"/>
              <a:t>基于</a:t>
            </a:r>
            <a:r>
              <a:rPr lang="en-US" altLang="zh-CN" dirty="0"/>
              <a:t>MVC</a:t>
            </a:r>
            <a:r>
              <a:rPr lang="zh-CN" altLang="en-US" dirty="0"/>
              <a:t>框架的数据库应用开发</a:t>
            </a:r>
            <a:endParaRPr lang="en-US" altLang="zh-CN" dirty="0"/>
          </a:p>
          <a:p>
            <a:pPr marL="57150" indent="0">
              <a:lnSpc>
                <a:spcPct val="150000"/>
              </a:lnSpc>
              <a:buFont typeface="Wingdings" panose="05000000000000000000" pitchFamily="2" charset="2"/>
              <a:buNone/>
            </a:pPr>
            <a:r>
              <a:rPr lang="zh-CN" altLang="en-US" dirty="0">
                <a:solidFill>
                  <a:srgbClr val="0066FF"/>
                </a:solidFill>
              </a:rPr>
              <a:t>本章小结</a:t>
            </a:r>
            <a:endParaRPr lang="zh-CN" altLang="en-US" dirty="0">
              <a:solidFill>
                <a:srgbClr val="0066FF"/>
              </a:solidFill>
            </a:endParaRPr>
          </a:p>
          <a:p>
            <a:pPr marL="57150" indent="0"/>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标题 1"/>
          <p:cNvSpPr>
            <a:spLocks noGrp="1" noChangeArrowheads="1"/>
          </p:cNvSpPr>
          <p:nvPr>
            <p:ph type="title" idx="4294967295"/>
          </p:nvPr>
        </p:nvSpPr>
        <p:spPr/>
        <p:txBody>
          <a:bodyPr/>
          <a:lstStyle/>
          <a:p>
            <a:r>
              <a:rPr lang="zh-CN" altLang="en-US" dirty="0">
                <a:solidFill>
                  <a:schemeClr val="accent6"/>
                </a:solidFill>
              </a:rPr>
              <a:t>本章小结</a:t>
            </a:r>
            <a:endParaRPr lang="zh-CN" altLang="en-US" dirty="0">
              <a:solidFill>
                <a:schemeClr val="accent6"/>
              </a:solidFill>
            </a:endParaRPr>
          </a:p>
        </p:txBody>
      </p:sp>
      <p:sp>
        <p:nvSpPr>
          <p:cNvPr id="132098" name="内容占位符 2"/>
          <p:cNvSpPr>
            <a:spLocks noGrp="1" noChangeArrowheads="1"/>
          </p:cNvSpPr>
          <p:nvPr>
            <p:ph idx="4294967295"/>
          </p:nvPr>
        </p:nvSpPr>
        <p:spPr>
          <a:xfrm>
            <a:off x="395288" y="823913"/>
            <a:ext cx="8229600" cy="3495675"/>
          </a:xfrm>
        </p:spPr>
        <p:txBody>
          <a:bodyPr/>
          <a:lstStyle/>
          <a:p>
            <a:r>
              <a:rPr lang="zh-CN" altLang="en-US" dirty="0"/>
              <a:t>本章讲解了以下内容</a:t>
            </a:r>
            <a:endParaRPr lang="en-US" altLang="zh-CN" dirty="0"/>
          </a:p>
          <a:p>
            <a:pPr lvl="1"/>
            <a:r>
              <a:rPr lang="zh-CN" altLang="en-US" dirty="0"/>
              <a:t>扩展</a:t>
            </a:r>
            <a:r>
              <a:rPr lang="en-US" altLang="zh-CN" dirty="0"/>
              <a:t>SQL</a:t>
            </a:r>
            <a:r>
              <a:rPr lang="zh-CN" altLang="en-US" dirty="0"/>
              <a:t>语言的功能</a:t>
            </a:r>
            <a:endParaRPr lang="en-US" altLang="zh-CN" dirty="0"/>
          </a:p>
          <a:p>
            <a:pPr lvl="2"/>
            <a:r>
              <a:rPr lang="zh-CN" altLang="en-US" dirty="0"/>
              <a:t>引入新的</a:t>
            </a:r>
            <a:r>
              <a:rPr lang="en-US" altLang="zh-CN" dirty="0"/>
              <a:t>SQL</a:t>
            </a:r>
            <a:r>
              <a:rPr lang="zh-CN" altLang="en-US" dirty="0"/>
              <a:t>子句、引入新的内置函数、引入</a:t>
            </a:r>
            <a:r>
              <a:rPr lang="en-US" altLang="zh-CN" dirty="0"/>
              <a:t>PL/SQL</a:t>
            </a:r>
            <a:r>
              <a:rPr lang="zh-CN" altLang="en-US" dirty="0"/>
              <a:t>以及存储过程和存储函数等技术</a:t>
            </a:r>
            <a:endParaRPr lang="en-US" altLang="zh-CN" dirty="0"/>
          </a:p>
          <a:p>
            <a:pPr lvl="2"/>
            <a:r>
              <a:rPr lang="en-US" altLang="zh-CN" dirty="0"/>
              <a:t>SQL</a:t>
            </a:r>
            <a:r>
              <a:rPr lang="zh-CN" altLang="en-US" dirty="0"/>
              <a:t>与高级语言具有不同的数据处理方式。</a:t>
            </a:r>
            <a:r>
              <a:rPr lang="en-US" altLang="zh-CN" dirty="0"/>
              <a:t>SQL</a:t>
            </a:r>
            <a:r>
              <a:rPr lang="zh-CN" altLang="en-US" dirty="0"/>
              <a:t>是面向集合的，而高级语言是面向记录的。游标就是用来协调这两种不同的处理方式的机制</a:t>
            </a:r>
            <a:endParaRPr lang="en-US" altLang="zh-CN" dirty="0"/>
          </a:p>
          <a:p>
            <a:pPr lvl="1"/>
            <a:r>
              <a:rPr lang="zh-CN" altLang="en-US" dirty="0"/>
              <a:t>通过高级语言实现复杂应用</a:t>
            </a:r>
            <a:endParaRPr lang="en-US" altLang="zh-CN" dirty="0"/>
          </a:p>
          <a:p>
            <a:pPr lvl="2"/>
            <a:r>
              <a:rPr lang="en-US" altLang="zh-CN" dirty="0"/>
              <a:t>JDBC</a:t>
            </a:r>
            <a:r>
              <a:rPr lang="zh-CN" altLang="en-US" dirty="0"/>
              <a:t>的工作原理和工作流程</a:t>
            </a:r>
            <a:endParaRPr lang="en-US" altLang="zh-CN" dirty="0"/>
          </a:p>
          <a:p>
            <a:pPr lvl="2"/>
            <a:r>
              <a:rPr lang="zh-CN" altLang="en-US" dirty="0"/>
              <a:t>基于</a:t>
            </a:r>
            <a:r>
              <a:rPr lang="en-US" altLang="zh-CN" dirty="0"/>
              <a:t>MVC</a:t>
            </a:r>
            <a:r>
              <a:rPr lang="zh-CN" altLang="en-US" dirty="0"/>
              <a:t>框架的开发方式</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noChangeArrowheads="1"/>
          </p:cNvSpPr>
          <p:nvPr>
            <p:ph type="title" idx="4294967295"/>
          </p:nvPr>
        </p:nvSpPr>
        <p:spPr/>
        <p:txBody>
          <a:bodyPr/>
          <a:lstStyle/>
          <a:p>
            <a:r>
              <a:rPr lang="en-US" altLang="zh-CN">
                <a:solidFill>
                  <a:schemeClr val="accent6"/>
                </a:solidFill>
              </a:rPr>
              <a:t>8.1.1 SQL</a:t>
            </a:r>
            <a:r>
              <a:rPr lang="zh-CN" altLang="en-US">
                <a:solidFill>
                  <a:schemeClr val="accent6"/>
                </a:solidFill>
              </a:rPr>
              <a:t>语言表达能力的限制</a:t>
            </a:r>
            <a:endParaRPr lang="zh-CN" altLang="en-US">
              <a:solidFill>
                <a:schemeClr val="accent6"/>
              </a:solidFill>
            </a:endParaRPr>
          </a:p>
        </p:txBody>
      </p:sp>
      <p:sp>
        <p:nvSpPr>
          <p:cNvPr id="13314" name="内容占位符 2"/>
          <p:cNvSpPr>
            <a:spLocks noGrp="1" noChangeArrowheads="1"/>
          </p:cNvSpPr>
          <p:nvPr>
            <p:ph idx="4294967295"/>
          </p:nvPr>
        </p:nvSpPr>
        <p:spPr>
          <a:xfrm>
            <a:off x="395288" y="823913"/>
            <a:ext cx="8497887" cy="3727450"/>
          </a:xfrm>
        </p:spPr>
        <p:txBody>
          <a:bodyPr/>
          <a:lstStyle/>
          <a:p>
            <a:pPr>
              <a:lnSpc>
                <a:spcPct val="120000"/>
              </a:lnSpc>
            </a:pPr>
            <a:r>
              <a:rPr lang="en-US" altLang="zh-CN" dirty="0"/>
              <a:t>【</a:t>
            </a:r>
            <a:r>
              <a:rPr lang="zh-CN" altLang="en-US" dirty="0"/>
              <a:t>任务</a:t>
            </a:r>
            <a:r>
              <a:rPr lang="en-US" altLang="zh-CN" dirty="0"/>
              <a:t>3】</a:t>
            </a:r>
            <a:endParaRPr lang="zh-CN" altLang="en-US" dirty="0"/>
          </a:p>
          <a:p>
            <a:pPr lvl="1">
              <a:lnSpc>
                <a:spcPct val="120000"/>
              </a:lnSpc>
            </a:pPr>
            <a:r>
              <a:rPr lang="zh-CN" altLang="en-US" dirty="0"/>
              <a:t>给定学生学号，计算学生的平均学分绩点</a:t>
            </a:r>
            <a:r>
              <a:rPr lang="zh-CN" altLang="zh-CN" dirty="0"/>
              <a:t>GPA</a:t>
            </a:r>
            <a:endParaRPr lang="zh-CN" altLang="zh-CN" dirty="0"/>
          </a:p>
        </p:txBody>
      </p:sp>
      <p:sp>
        <p:nvSpPr>
          <p:cNvPr id="13315" name="文本框 5"/>
          <p:cNvSpPr txBox="1">
            <a:spLocks noChangeArrowheads="1"/>
          </p:cNvSpPr>
          <p:nvPr/>
        </p:nvSpPr>
        <p:spPr bwMode="auto">
          <a:xfrm>
            <a:off x="2123728" y="1984406"/>
            <a:ext cx="56524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dirty="0"/>
              <a:t>表</a:t>
            </a:r>
            <a:r>
              <a:rPr lang="en-US" altLang="zh-CN" sz="2000" dirty="0"/>
              <a:t>8.2</a:t>
            </a:r>
            <a:r>
              <a:rPr lang="zh-CN" altLang="en-US" sz="2000" dirty="0"/>
              <a:t>学号为“</a:t>
            </a:r>
            <a:r>
              <a:rPr lang="en-US" altLang="zh-CN" sz="2000" dirty="0"/>
              <a:t>20180001</a:t>
            </a:r>
            <a:r>
              <a:rPr lang="zh-CN" altLang="en-US" sz="2000" dirty="0"/>
              <a:t>”的学生的选修课程</a:t>
            </a:r>
            <a:endParaRPr lang="zh-CN" altLang="en-US" sz="2000" dirty="0"/>
          </a:p>
        </p:txBody>
      </p:sp>
      <p:graphicFrame>
        <p:nvGraphicFramePr>
          <p:cNvPr id="7" name="表格 2"/>
          <p:cNvGraphicFramePr>
            <a:graphicFrameLocks noGrp="1"/>
          </p:cNvGraphicFramePr>
          <p:nvPr/>
        </p:nvGraphicFramePr>
        <p:xfrm>
          <a:off x="1331913" y="2390775"/>
          <a:ext cx="6911975" cy="1754219"/>
        </p:xfrm>
        <a:graphic>
          <a:graphicData uri="http://schemas.openxmlformats.org/drawingml/2006/table">
            <a:tbl>
              <a:tblPr/>
              <a:tblGrid>
                <a:gridCol w="1295400"/>
                <a:gridCol w="1081087"/>
                <a:gridCol w="863600"/>
                <a:gridCol w="1511300"/>
                <a:gridCol w="2160588"/>
              </a:tblGrid>
              <a:tr h="640028">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学号</a:t>
                      </a:r>
                      <a:endParaRPr kumimoji="0" lang="en-US" altLang="zh-CN"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Sno</a:t>
                      </a:r>
                      <a:endPar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课程号</a:t>
                      </a:r>
                      <a:r>
                        <a:rPr kumimoji="0" lang="en-US" altLang="zh-CN" sz="18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Cno</a:t>
                      </a:r>
                      <a:endPar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成绩</a:t>
                      </a:r>
                      <a:r>
                        <a:rPr kumimoji="0" lang="en-US" altLang="zh-CN"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Grade</a:t>
                      </a:r>
                      <a:endPar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accent4"/>
                          </a:solidFill>
                          <a:effectLst/>
                          <a:latin typeface="Arial" panose="020B0604020202020204" pitchFamily="34" charset="0"/>
                          <a:ea typeface="宋体" panose="02010600030101010101" pitchFamily="2" charset="-122"/>
                        </a:rPr>
                        <a:t>选课学期</a:t>
                      </a:r>
                      <a:endParaRPr kumimoji="0" lang="zh-CN" altLang="en-US" sz="1800" b="1" i="0" u="none" strike="noStrike" cap="none" normalizeH="0" baseline="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accent4"/>
                          </a:solidFill>
                          <a:effectLst/>
                          <a:latin typeface="Arial" panose="020B0604020202020204" pitchFamily="34" charset="0"/>
                          <a:ea typeface="宋体" panose="02010600030101010101" pitchFamily="2" charset="-122"/>
                        </a:rPr>
                        <a:t>Semester</a:t>
                      </a:r>
                      <a:endParaRPr kumimoji="0" lang="en-US" altLang="zh-CN" sz="1800" b="1" i="0" u="none" strike="noStrike" cap="none" normalizeH="0" baseline="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教学班</a:t>
                      </a:r>
                      <a:endPar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Teachingclass</a:t>
                      </a:r>
                      <a:endParaRPr kumimoji="0" lang="en-US" altLang="zh-CN"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387">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20180001</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81001</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85</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20192</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81001-01</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71387">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20180001</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a:t>
                      </a: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96</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20201</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81002-01</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371387">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20180001</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a:t>
                      </a: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87</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20202</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81003-01</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idx="4294967295"/>
          </p:nvPr>
        </p:nvSpPr>
        <p:spPr/>
        <p:txBody>
          <a:bodyPr/>
          <a:lstStyle/>
          <a:p>
            <a:r>
              <a:rPr lang="zh-CN" altLang="en-US" sz="2600" dirty="0">
                <a:solidFill>
                  <a:schemeClr val="accent6"/>
                </a:solidFill>
              </a:rPr>
              <a:t>任务三：给定学生学号，计算学生的平均学分绩点</a:t>
            </a:r>
            <a:r>
              <a:rPr lang="zh-CN" altLang="zh-CN" sz="2600" dirty="0">
                <a:solidFill>
                  <a:schemeClr val="accent6"/>
                </a:solidFill>
              </a:rPr>
              <a:t>GPA</a:t>
            </a:r>
            <a:endParaRPr lang="zh-CN" altLang="zh-CN" sz="2600" dirty="0">
              <a:solidFill>
                <a:schemeClr val="accent6"/>
              </a:solidFill>
            </a:endParaRPr>
          </a:p>
        </p:txBody>
      </p:sp>
      <p:sp>
        <p:nvSpPr>
          <p:cNvPr id="14338" name="内容占位符 2"/>
          <p:cNvSpPr>
            <a:spLocks noGrp="1" noChangeArrowheads="1"/>
          </p:cNvSpPr>
          <p:nvPr>
            <p:ph idx="4294967295"/>
          </p:nvPr>
        </p:nvSpPr>
        <p:spPr>
          <a:xfrm>
            <a:off x="395288" y="823913"/>
            <a:ext cx="8497887" cy="3727450"/>
          </a:xfrm>
        </p:spPr>
        <p:txBody>
          <a:bodyPr/>
          <a:lstStyle/>
          <a:p>
            <a:pPr>
              <a:lnSpc>
                <a:spcPct val="120000"/>
              </a:lnSpc>
            </a:pPr>
            <a:r>
              <a:rPr lang="zh-CN" altLang="en-US" dirty="0"/>
              <a:t>任务分析：</a:t>
            </a:r>
            <a:r>
              <a:rPr lang="en-US" altLang="zh-CN" dirty="0"/>
              <a:t>SQL</a:t>
            </a:r>
            <a:r>
              <a:rPr lang="zh-CN" altLang="en-US" dirty="0"/>
              <a:t>如何表达</a:t>
            </a:r>
            <a:endParaRPr lang="en-US" altLang="zh-CN" dirty="0"/>
          </a:p>
          <a:p>
            <a:pPr lvl="1">
              <a:lnSpc>
                <a:spcPct val="120000"/>
              </a:lnSpc>
            </a:pPr>
            <a:r>
              <a:rPr lang="zh-CN" altLang="zh-CN" dirty="0"/>
              <a:t>难点</a:t>
            </a:r>
            <a:r>
              <a:rPr lang="zh-CN" altLang="en-US" dirty="0"/>
              <a:t>：需要用户自主设计业务处理逻辑？</a:t>
            </a:r>
            <a:endParaRPr lang="en-US" altLang="zh-CN" dirty="0"/>
          </a:p>
          <a:p>
            <a:pPr lvl="2">
              <a:lnSpc>
                <a:spcPct val="120000"/>
              </a:lnSpc>
            </a:pPr>
            <a:r>
              <a:rPr lang="zh-CN" altLang="en-US" dirty="0"/>
              <a:t>本任务的求解思路：给定学生学号，找出该学生所有选修课程的学分、成绩；根据每门课程的成绩，参照“成绩和绩点对照表”，确定该成绩所处的范围，找出该门课程对应的绩点。</a:t>
            </a:r>
            <a:endParaRPr lang="en-US" altLang="zh-CN" dirty="0"/>
          </a:p>
          <a:p>
            <a:pPr lvl="1">
              <a:lnSpc>
                <a:spcPct val="120000"/>
              </a:lnSpc>
            </a:pPr>
            <a:r>
              <a:rPr lang="en-US" altLang="zh-CN" dirty="0"/>
              <a:t>8.2.5[</a:t>
            </a:r>
            <a:r>
              <a:rPr lang="zh-CN" altLang="en-US" dirty="0"/>
              <a:t>例</a:t>
            </a:r>
            <a:r>
              <a:rPr lang="en-US" altLang="zh-CN" dirty="0"/>
              <a:t>8.5]</a:t>
            </a:r>
            <a:r>
              <a:rPr lang="zh-CN" altLang="en-US" dirty="0"/>
              <a:t>将介绍使用存储过程来完成这些比较复杂的业务逻辑的技术和</a:t>
            </a:r>
            <a:r>
              <a:rPr lang="zh-CN" altLang="en-US" dirty="0" smtClean="0"/>
              <a:t>方法</a:t>
            </a:r>
            <a:endParaRPr lang="en-US" altLang="zh-CN" dirty="0"/>
          </a:p>
          <a:p>
            <a:pPr lvl="1">
              <a:lnSpc>
                <a:spcPct val="120000"/>
              </a:lnSpc>
              <a:buFont typeface="Wingdings" panose="05000000000000000000" pitchFamily="2" charset="2"/>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idx="4294967295"/>
          </p:nvPr>
        </p:nvSpPr>
        <p:spPr/>
        <p:txBody>
          <a:bodyPr/>
          <a:lstStyle/>
          <a:p>
            <a:r>
              <a:rPr lang="en-US" altLang="zh-CN" dirty="0">
                <a:solidFill>
                  <a:schemeClr val="accent6"/>
                </a:solidFill>
              </a:rPr>
              <a:t>8.1.1 SQL</a:t>
            </a:r>
            <a:r>
              <a:rPr lang="zh-CN" altLang="en-US" dirty="0">
                <a:solidFill>
                  <a:schemeClr val="accent6"/>
                </a:solidFill>
              </a:rPr>
              <a:t>表达能力的限制</a:t>
            </a:r>
            <a:endParaRPr lang="zh-CN" altLang="en-US" dirty="0">
              <a:solidFill>
                <a:schemeClr val="accent6"/>
              </a:solidFill>
            </a:endParaRPr>
          </a:p>
        </p:txBody>
      </p:sp>
      <p:sp>
        <p:nvSpPr>
          <p:cNvPr id="15362" name="内容占位符 2"/>
          <p:cNvSpPr>
            <a:spLocks noGrp="1" noChangeArrowheads="1"/>
          </p:cNvSpPr>
          <p:nvPr>
            <p:ph idx="4294967295"/>
          </p:nvPr>
        </p:nvSpPr>
        <p:spPr>
          <a:xfrm>
            <a:off x="395288" y="823913"/>
            <a:ext cx="8497887" cy="3727450"/>
          </a:xfrm>
        </p:spPr>
        <p:txBody>
          <a:bodyPr/>
          <a:lstStyle/>
          <a:p>
            <a:pPr>
              <a:lnSpc>
                <a:spcPct val="120000"/>
              </a:lnSpc>
            </a:pPr>
            <a:r>
              <a:rPr lang="en-US" altLang="zh-CN" dirty="0"/>
              <a:t>【</a:t>
            </a:r>
            <a:r>
              <a:rPr lang="zh-CN" altLang="en-US" dirty="0"/>
              <a:t>任务</a:t>
            </a:r>
            <a:r>
              <a:rPr lang="en-US" altLang="zh-CN" dirty="0"/>
              <a:t>4】</a:t>
            </a:r>
            <a:endParaRPr lang="zh-CN" altLang="en-US" dirty="0"/>
          </a:p>
          <a:p>
            <a:pPr lvl="1">
              <a:lnSpc>
                <a:spcPct val="120000"/>
              </a:lnSpc>
            </a:pPr>
            <a:r>
              <a:rPr lang="zh-CN" altLang="en-US" dirty="0"/>
              <a:t>教学评价浏览与反馈：</a:t>
            </a:r>
            <a:r>
              <a:rPr lang="zh-CN" altLang="zh-CN" dirty="0"/>
              <a:t>学生通过交互界面提交对某一位任课老师的教学评价意见，教师浏览这些评价意见并提供反馈</a:t>
            </a:r>
            <a:r>
              <a:rPr lang="zh-CN" altLang="zh-CN" dirty="0" smtClean="0"/>
              <a:t>信息</a:t>
            </a:r>
            <a:endParaRPr lang="en-US" altLang="zh-CN" dirty="0"/>
          </a:p>
        </p:txBody>
      </p:sp>
      <p:sp>
        <p:nvSpPr>
          <p:cNvPr id="15389" name="文本框 4"/>
          <p:cNvSpPr txBox="1">
            <a:spLocks noChangeArrowheads="1"/>
          </p:cNvSpPr>
          <p:nvPr/>
        </p:nvSpPr>
        <p:spPr bwMode="auto">
          <a:xfrm>
            <a:off x="3707904" y="2702620"/>
            <a:ext cx="2124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dirty="0"/>
              <a:t>教师教学评价表</a:t>
            </a:r>
            <a:endParaRPr lang="zh-CN" altLang="en-US" sz="1600" dirty="0"/>
          </a:p>
        </p:txBody>
      </p:sp>
      <p:pic>
        <p:nvPicPr>
          <p:cNvPr id="2" name="图片 1"/>
          <p:cNvPicPr>
            <a:picLocks noChangeAspect="1"/>
          </p:cNvPicPr>
          <p:nvPr/>
        </p:nvPicPr>
        <p:blipFill rotWithShape="1">
          <a:blip r:embed="rId1"/>
          <a:srcRect t="55633"/>
          <a:stretch>
            <a:fillRect/>
          </a:stretch>
        </p:blipFill>
        <p:spPr>
          <a:xfrm>
            <a:off x="1475656" y="3056970"/>
            <a:ext cx="6840760" cy="15128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title" idx="4294967295"/>
          </p:nvPr>
        </p:nvSpPr>
        <p:spPr/>
        <p:txBody>
          <a:bodyPr/>
          <a:lstStyle/>
          <a:p>
            <a:r>
              <a:rPr lang="zh-CN" altLang="en-US">
                <a:solidFill>
                  <a:schemeClr val="accent6"/>
                </a:solidFill>
              </a:rPr>
              <a:t>任务四：教学评价浏览与反馈</a:t>
            </a:r>
            <a:endParaRPr lang="zh-CN" altLang="en-US">
              <a:solidFill>
                <a:schemeClr val="accent6"/>
              </a:solidFill>
            </a:endParaRPr>
          </a:p>
        </p:txBody>
      </p:sp>
      <p:sp>
        <p:nvSpPr>
          <p:cNvPr id="16386" name="内容占位符 2"/>
          <p:cNvSpPr>
            <a:spLocks noGrp="1" noChangeArrowheads="1"/>
          </p:cNvSpPr>
          <p:nvPr>
            <p:ph idx="4294967295"/>
          </p:nvPr>
        </p:nvSpPr>
        <p:spPr>
          <a:xfrm>
            <a:off x="395288" y="823913"/>
            <a:ext cx="8497887" cy="3727450"/>
          </a:xfrm>
        </p:spPr>
        <p:txBody>
          <a:bodyPr/>
          <a:lstStyle/>
          <a:p>
            <a:pPr>
              <a:lnSpc>
                <a:spcPct val="120000"/>
              </a:lnSpc>
            </a:pPr>
            <a:r>
              <a:rPr lang="zh-CN" altLang="en-US" dirty="0"/>
              <a:t>任务分析：</a:t>
            </a:r>
            <a:r>
              <a:rPr lang="en-US" altLang="zh-CN" dirty="0"/>
              <a:t>SQL</a:t>
            </a:r>
            <a:r>
              <a:rPr lang="zh-CN" altLang="en-US" dirty="0"/>
              <a:t>如何表达</a:t>
            </a:r>
            <a:endParaRPr lang="en-US" altLang="zh-CN" dirty="0"/>
          </a:p>
          <a:p>
            <a:pPr lvl="1">
              <a:lnSpc>
                <a:spcPct val="120000"/>
              </a:lnSpc>
            </a:pPr>
            <a:r>
              <a:rPr lang="zh-CN" altLang="zh-CN" dirty="0"/>
              <a:t>难点</a:t>
            </a:r>
            <a:r>
              <a:rPr lang="zh-CN" altLang="en-US" dirty="0"/>
              <a:t>：需要建立交互功能。一方面，学生需要找到指定的教学班和授课教师，建立如图</a:t>
            </a:r>
            <a:r>
              <a:rPr lang="en-US" altLang="zh-CN" dirty="0"/>
              <a:t>8.1</a:t>
            </a:r>
            <a:r>
              <a:rPr lang="zh-CN" altLang="en-US" dirty="0"/>
              <a:t>所示的交互界面并输入课程评价。另一方面，还要建立如图</a:t>
            </a:r>
            <a:r>
              <a:rPr lang="en-US" altLang="zh-CN" dirty="0"/>
              <a:t>8.2</a:t>
            </a:r>
            <a:r>
              <a:rPr lang="zh-CN" altLang="en-US" dirty="0"/>
              <a:t>所示的交互界面，教师浏览教学班学生的评价意见，并针对每条评价逐一做出</a:t>
            </a:r>
            <a:r>
              <a:rPr lang="zh-CN" altLang="en-US" dirty="0" smtClean="0"/>
              <a:t>回复</a:t>
            </a:r>
            <a:endParaRPr lang="en-US" altLang="zh-CN" dirty="0"/>
          </a:p>
          <a:p>
            <a:pPr lvl="1">
              <a:lnSpc>
                <a:spcPct val="120000"/>
              </a:lnSpc>
            </a:pPr>
            <a:r>
              <a:rPr lang="en-US" altLang="zh-CN" dirty="0"/>
              <a:t>8.3.3[</a:t>
            </a:r>
            <a:r>
              <a:rPr lang="zh-CN" altLang="en-US" dirty="0"/>
              <a:t>例</a:t>
            </a:r>
            <a:r>
              <a:rPr lang="en-US" altLang="zh-CN" dirty="0"/>
              <a:t>8.13]</a:t>
            </a:r>
            <a:r>
              <a:rPr lang="zh-CN" altLang="en-US" dirty="0"/>
              <a:t>将讲解基于</a:t>
            </a:r>
            <a:r>
              <a:rPr lang="en-US" altLang="zh-CN" dirty="0"/>
              <a:t>JDBC</a:t>
            </a:r>
            <a:r>
              <a:rPr lang="zh-CN" altLang="en-US" dirty="0"/>
              <a:t>实现学生选课系统的评教</a:t>
            </a:r>
            <a:r>
              <a:rPr lang="zh-CN" altLang="en-US" dirty="0" smtClean="0"/>
              <a:t>功能</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title" idx="4294967295"/>
          </p:nvPr>
        </p:nvSpPr>
        <p:spPr/>
        <p:txBody>
          <a:bodyPr/>
          <a:lstStyle/>
          <a:p>
            <a:r>
              <a:rPr lang="zh-CN" altLang="en-US">
                <a:solidFill>
                  <a:schemeClr val="accent6"/>
                </a:solidFill>
              </a:rPr>
              <a:t>任务四：教学评价浏览与反馈</a:t>
            </a:r>
            <a:endParaRPr lang="zh-CN" altLang="en-US">
              <a:solidFill>
                <a:schemeClr val="accent6"/>
              </a:solidFill>
            </a:endParaRPr>
          </a:p>
        </p:txBody>
      </p:sp>
      <p:pic>
        <p:nvPicPr>
          <p:cNvPr id="2" name="图片 1"/>
          <p:cNvPicPr>
            <a:picLocks noChangeAspect="1"/>
          </p:cNvPicPr>
          <p:nvPr/>
        </p:nvPicPr>
        <p:blipFill rotWithShape="1">
          <a:blip r:embed="rId1"/>
          <a:srcRect b="49087"/>
          <a:stretch>
            <a:fillRect/>
          </a:stretch>
        </p:blipFill>
        <p:spPr>
          <a:xfrm>
            <a:off x="773430" y="769620"/>
            <a:ext cx="7397115" cy="3495675"/>
          </a:xfrm>
          <a:prstGeom prst="rect">
            <a:avLst/>
          </a:prstGeom>
        </p:spPr>
      </p:pic>
      <p:sp>
        <p:nvSpPr>
          <p:cNvPr id="4" name="文本框 4"/>
          <p:cNvSpPr txBox="1">
            <a:spLocks noChangeArrowheads="1"/>
          </p:cNvSpPr>
          <p:nvPr/>
        </p:nvSpPr>
        <p:spPr bwMode="auto">
          <a:xfrm>
            <a:off x="2267744" y="4299386"/>
            <a:ext cx="3366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800" dirty="0"/>
              <a:t>图</a:t>
            </a:r>
            <a:r>
              <a:rPr lang="en-US" altLang="zh-CN" sz="1800" dirty="0"/>
              <a:t>8.1</a:t>
            </a:r>
            <a:r>
              <a:rPr lang="zh-CN" altLang="en-US" sz="1800" dirty="0"/>
              <a:t> 学生输入并提交课程评价</a:t>
            </a:r>
            <a:endParaRPr lang="zh-CN" alt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title" idx="4294967295"/>
          </p:nvPr>
        </p:nvSpPr>
        <p:spPr/>
        <p:txBody>
          <a:bodyPr/>
          <a:lstStyle/>
          <a:p>
            <a:r>
              <a:rPr lang="zh-CN" altLang="en-US">
                <a:solidFill>
                  <a:schemeClr val="accent6"/>
                </a:solidFill>
              </a:rPr>
              <a:t>任务四：教学评价浏览与反馈</a:t>
            </a:r>
            <a:endParaRPr lang="zh-CN" altLang="en-US">
              <a:solidFill>
                <a:schemeClr val="accent6"/>
              </a:solidFill>
            </a:endParaRPr>
          </a:p>
        </p:txBody>
      </p:sp>
      <p:pic>
        <p:nvPicPr>
          <p:cNvPr id="3" name="图片 2"/>
          <p:cNvPicPr>
            <a:picLocks noChangeAspect="1"/>
          </p:cNvPicPr>
          <p:nvPr/>
        </p:nvPicPr>
        <p:blipFill rotWithShape="1">
          <a:blip r:embed="rId1"/>
          <a:srcRect t="56943" b="6029"/>
          <a:stretch>
            <a:fillRect/>
          </a:stretch>
        </p:blipFill>
        <p:spPr>
          <a:xfrm>
            <a:off x="276225" y="771525"/>
            <a:ext cx="8410575" cy="3138170"/>
          </a:xfrm>
          <a:prstGeom prst="rect">
            <a:avLst/>
          </a:prstGeom>
        </p:spPr>
      </p:pic>
      <p:sp>
        <p:nvSpPr>
          <p:cNvPr id="4" name="文本框 4"/>
          <p:cNvSpPr txBox="1">
            <a:spLocks noChangeArrowheads="1"/>
          </p:cNvSpPr>
          <p:nvPr/>
        </p:nvSpPr>
        <p:spPr bwMode="auto">
          <a:xfrm>
            <a:off x="2267744" y="4134921"/>
            <a:ext cx="4392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800" dirty="0"/>
              <a:t>图</a:t>
            </a:r>
            <a:r>
              <a:rPr lang="en-US" altLang="zh-CN" sz="1800" dirty="0"/>
              <a:t>8.2</a:t>
            </a:r>
            <a:r>
              <a:rPr lang="zh-CN" altLang="en-US" sz="1800" dirty="0"/>
              <a:t> 教师提交对学生评价的反馈</a:t>
            </a:r>
            <a:endParaRPr lang="zh-CN" alt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idx="4294967295"/>
          </p:nvPr>
        </p:nvSpPr>
        <p:spPr/>
        <p:txBody>
          <a:bodyPr/>
          <a:lstStyle/>
          <a:p>
            <a:r>
              <a:rPr lang="zh-CN" altLang="en-US">
                <a:solidFill>
                  <a:schemeClr val="accent6"/>
                </a:solidFill>
              </a:rPr>
              <a:t>小结</a:t>
            </a:r>
            <a:endParaRPr lang="zh-CN" altLang="en-US">
              <a:solidFill>
                <a:schemeClr val="accent6"/>
              </a:solidFill>
            </a:endParaRPr>
          </a:p>
        </p:txBody>
      </p:sp>
      <p:sp>
        <p:nvSpPr>
          <p:cNvPr id="17410" name="内容占位符 2"/>
          <p:cNvSpPr>
            <a:spLocks noGrp="1" noChangeArrowheads="1"/>
          </p:cNvSpPr>
          <p:nvPr>
            <p:ph idx="4294967295"/>
          </p:nvPr>
        </p:nvSpPr>
        <p:spPr>
          <a:xfrm>
            <a:off x="395288" y="823913"/>
            <a:ext cx="8497887" cy="3727450"/>
          </a:xfrm>
        </p:spPr>
        <p:txBody>
          <a:bodyPr/>
          <a:lstStyle/>
          <a:p>
            <a:pPr>
              <a:lnSpc>
                <a:spcPct val="120000"/>
              </a:lnSpc>
            </a:pPr>
            <a:r>
              <a:rPr lang="zh-CN" altLang="zh-CN"/>
              <a:t>SQL</a:t>
            </a:r>
            <a:r>
              <a:rPr lang="zh-CN" altLang="en-US"/>
              <a:t>语言表达能力的限制</a:t>
            </a:r>
            <a:endParaRPr lang="en-US" altLang="zh-CN"/>
          </a:p>
          <a:p>
            <a:pPr lvl="1">
              <a:lnSpc>
                <a:spcPct val="120000"/>
              </a:lnSpc>
            </a:pPr>
            <a:r>
              <a:rPr lang="zh-CN" altLang="en-US"/>
              <a:t>无法表达递归等复杂操作</a:t>
            </a:r>
            <a:r>
              <a:rPr lang="en-US" altLang="zh-CN"/>
              <a:t>--</a:t>
            </a:r>
            <a:r>
              <a:rPr lang="zh-CN" altLang="en-US"/>
              <a:t>例如间接先修课的查询</a:t>
            </a:r>
            <a:endParaRPr lang="en-US" altLang="zh-CN"/>
          </a:p>
          <a:p>
            <a:pPr lvl="1">
              <a:lnSpc>
                <a:spcPct val="120000"/>
              </a:lnSpc>
            </a:pPr>
            <a:r>
              <a:rPr lang="zh-CN" altLang="en-US"/>
              <a:t>无法对数据进行复杂操作</a:t>
            </a:r>
            <a:r>
              <a:rPr lang="en-US" altLang="zh-CN"/>
              <a:t>--</a:t>
            </a:r>
            <a:r>
              <a:rPr lang="zh-CN" altLang="en-US"/>
              <a:t>查询一周内将过生日的同学</a:t>
            </a:r>
            <a:endParaRPr lang="en-US" altLang="zh-CN"/>
          </a:p>
          <a:p>
            <a:pPr lvl="1">
              <a:lnSpc>
                <a:spcPct val="120000"/>
              </a:lnSpc>
            </a:pPr>
            <a:r>
              <a:rPr lang="zh-CN" altLang="en-US"/>
              <a:t>无法自主设计业务处理逻辑</a:t>
            </a:r>
            <a:r>
              <a:rPr lang="en-US" altLang="zh-CN"/>
              <a:t>—</a:t>
            </a:r>
            <a:r>
              <a:rPr lang="zh-CN" altLang="en-US"/>
              <a:t>计算学生平均学分绩点</a:t>
            </a:r>
            <a:endParaRPr lang="en-US" altLang="zh-CN"/>
          </a:p>
          <a:p>
            <a:pPr lvl="1">
              <a:lnSpc>
                <a:spcPct val="120000"/>
              </a:lnSpc>
            </a:pPr>
            <a:r>
              <a:rPr lang="zh-CN" altLang="en-US"/>
              <a:t>无法进行交互式操作</a:t>
            </a:r>
            <a:r>
              <a:rPr lang="en-US" altLang="zh-CN"/>
              <a:t>--</a:t>
            </a:r>
            <a:r>
              <a:rPr lang="zh-CN" altLang="en-US"/>
              <a:t>教学评价与反馈</a:t>
            </a:r>
            <a:endParaRPr lang="en-US" altLang="zh-CN"/>
          </a:p>
          <a:p>
            <a:pPr lvl="1">
              <a:lnSpc>
                <a:spcPct val="120000"/>
              </a:lnSpc>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idx="4294967295"/>
          </p:nvPr>
        </p:nvSpPr>
        <p:spPr/>
        <p:txBody>
          <a:bodyPr/>
          <a:lstStyle/>
          <a:p>
            <a:r>
              <a:rPr lang="en-US" altLang="zh-CN">
                <a:solidFill>
                  <a:schemeClr val="accent6"/>
                </a:solidFill>
              </a:rPr>
              <a:t>8.1 </a:t>
            </a:r>
            <a:r>
              <a:rPr lang="zh-CN" altLang="en-US">
                <a:solidFill>
                  <a:schemeClr val="accent6"/>
                </a:solidFill>
              </a:rPr>
              <a:t>概述</a:t>
            </a:r>
            <a:endParaRPr lang="zh-CN" altLang="en-US">
              <a:solidFill>
                <a:schemeClr val="accent6"/>
              </a:solidFill>
            </a:endParaRPr>
          </a:p>
        </p:txBody>
      </p:sp>
      <p:sp>
        <p:nvSpPr>
          <p:cNvPr id="18434" name="内容占位符 2"/>
          <p:cNvSpPr>
            <a:spLocks noGrp="1" noChangeArrowheads="1"/>
          </p:cNvSpPr>
          <p:nvPr>
            <p:ph idx="4294967295"/>
          </p:nvPr>
        </p:nvSpPr>
        <p:spPr>
          <a:xfrm>
            <a:off x="720725" y="823913"/>
            <a:ext cx="8075613" cy="3546475"/>
          </a:xfrm>
        </p:spPr>
        <p:txBody>
          <a:bodyPr/>
          <a:lstStyle/>
          <a:p>
            <a:pPr marL="0" indent="0">
              <a:lnSpc>
                <a:spcPct val="150000"/>
              </a:lnSpc>
              <a:buFont typeface="Wingdings" panose="05000000000000000000" pitchFamily="2" charset="2"/>
              <a:buNone/>
            </a:pPr>
            <a:r>
              <a:rPr lang="en-US" altLang="zh-CN" dirty="0"/>
              <a:t>8.1.1 SQL</a:t>
            </a:r>
            <a:r>
              <a:rPr lang="zh-CN" altLang="en-US" dirty="0"/>
              <a:t>表达能力的限制</a:t>
            </a:r>
            <a:endParaRPr lang="zh-CN" altLang="en-US" dirty="0"/>
          </a:p>
          <a:p>
            <a:pPr marL="0" indent="0">
              <a:lnSpc>
                <a:spcPct val="150000"/>
              </a:lnSpc>
              <a:buFont typeface="Wingdings" panose="05000000000000000000" pitchFamily="2" charset="2"/>
              <a:buNone/>
            </a:pPr>
            <a:r>
              <a:rPr lang="en-US" altLang="zh-CN" dirty="0">
                <a:solidFill>
                  <a:srgbClr val="00B050"/>
                </a:solidFill>
              </a:rPr>
              <a:t>8.1.2 </a:t>
            </a:r>
            <a:r>
              <a:rPr lang="zh-CN" altLang="en-US" dirty="0">
                <a:solidFill>
                  <a:srgbClr val="00B050"/>
                </a:solidFill>
              </a:rPr>
              <a:t>扩展</a:t>
            </a:r>
            <a:r>
              <a:rPr lang="en-US" altLang="zh-CN" dirty="0">
                <a:solidFill>
                  <a:srgbClr val="00B050"/>
                </a:solidFill>
              </a:rPr>
              <a:t>SQL</a:t>
            </a:r>
            <a:r>
              <a:rPr lang="zh-CN" altLang="en-US" dirty="0">
                <a:solidFill>
                  <a:srgbClr val="00B050"/>
                </a:solidFill>
              </a:rPr>
              <a:t>的功能</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8.1.3 </a:t>
            </a:r>
            <a:r>
              <a:rPr lang="zh-CN" altLang="en-US" dirty="0"/>
              <a:t>通过高级语言实现复杂应用</a:t>
            </a:r>
            <a:endParaRPr lang="en-US" altLang="zh-CN" dirty="0"/>
          </a:p>
          <a:p>
            <a:pPr marL="0" indent="0"/>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8</a:t>
            </a:r>
            <a:r>
              <a:rPr lang="zh-CN" altLang="en-US" dirty="0">
                <a:solidFill>
                  <a:schemeClr val="accent6"/>
                </a:solidFill>
              </a:rPr>
              <a:t>章</a:t>
            </a:r>
            <a:r>
              <a:rPr lang="zh-CN" altLang="zh-CN" dirty="0">
                <a:solidFill>
                  <a:schemeClr val="accent6"/>
                </a:solidFill>
              </a:rPr>
              <a:t> 数据库编程</a:t>
            </a:r>
            <a:endParaRPr lang="zh-CN" altLang="zh-CN" dirty="0">
              <a:solidFill>
                <a:schemeClr val="accent6"/>
              </a:solidFill>
            </a:endParaRPr>
          </a:p>
        </p:txBody>
      </p:sp>
      <p:sp>
        <p:nvSpPr>
          <p:cNvPr id="4098" name="内容占位符 2"/>
          <p:cNvSpPr>
            <a:spLocks noGrp="1" noChangeArrowheads="1"/>
          </p:cNvSpPr>
          <p:nvPr>
            <p:ph idx="4294967295"/>
          </p:nvPr>
        </p:nvSpPr>
        <p:spPr>
          <a:xfrm>
            <a:off x="720725" y="728663"/>
            <a:ext cx="7931150" cy="3641725"/>
          </a:xfrm>
        </p:spPr>
        <p:txBody>
          <a:bodyPr/>
          <a:lstStyle/>
          <a:p>
            <a:pPr marL="57150" indent="0">
              <a:lnSpc>
                <a:spcPct val="150000"/>
              </a:lnSpc>
              <a:buFont typeface="Wingdings" panose="05000000000000000000" pitchFamily="2" charset="2"/>
              <a:buNone/>
            </a:pPr>
            <a:r>
              <a:rPr lang="en-US" altLang="zh-CN" dirty="0">
                <a:solidFill>
                  <a:srgbClr val="0066FF"/>
                </a:solidFill>
              </a:rPr>
              <a:t>8.1 </a:t>
            </a:r>
            <a:r>
              <a:rPr lang="zh-CN" altLang="en-US" dirty="0">
                <a:solidFill>
                  <a:srgbClr val="0066FF"/>
                </a:solidFill>
              </a:rPr>
              <a:t>概述</a:t>
            </a:r>
            <a:endParaRPr lang="zh-CN" altLang="en-US" dirty="0">
              <a:solidFill>
                <a:srgbClr val="0066FF"/>
              </a:solidFill>
            </a:endParaRPr>
          </a:p>
          <a:p>
            <a:pPr marL="57150" indent="0">
              <a:lnSpc>
                <a:spcPct val="150000"/>
              </a:lnSpc>
              <a:buFont typeface="Wingdings" panose="05000000000000000000" pitchFamily="2" charset="2"/>
              <a:buNone/>
            </a:pPr>
            <a:r>
              <a:rPr lang="en-US" altLang="zh-CN" dirty="0">
                <a:sym typeface="Times New Roman" panose="02020603050405020304" pitchFamily="18" charset="0"/>
              </a:rPr>
              <a:t>8.2 </a:t>
            </a:r>
            <a:r>
              <a:rPr lang="zh-CN" altLang="en-US" dirty="0">
                <a:sym typeface="Times New Roman" panose="02020603050405020304" pitchFamily="18" charset="0"/>
              </a:rPr>
              <a:t>过程化</a:t>
            </a:r>
            <a:r>
              <a:rPr lang="en-US" altLang="zh-CN" dirty="0">
                <a:sym typeface="Times New Roman" panose="02020603050405020304" pitchFamily="18" charset="0"/>
              </a:rPr>
              <a:t>SQL</a:t>
            </a:r>
            <a:endParaRPr lang="zh-CN" altLang="en-US" dirty="0">
              <a:sym typeface="Times New Roman" panose="02020603050405020304" pitchFamily="18" charset="0"/>
            </a:endParaRPr>
          </a:p>
          <a:p>
            <a:pPr marL="57150" indent="0">
              <a:lnSpc>
                <a:spcPct val="150000"/>
              </a:lnSpc>
              <a:buFont typeface="Wingdings" panose="05000000000000000000" pitchFamily="2" charset="2"/>
              <a:buNone/>
            </a:pPr>
            <a:r>
              <a:rPr lang="en-US" altLang="zh-CN" dirty="0">
                <a:sym typeface="Times New Roman" panose="02020603050405020304" pitchFamily="18" charset="0"/>
              </a:rPr>
              <a:t>8.3 JDBC</a:t>
            </a:r>
            <a:r>
              <a:rPr lang="zh-CN" altLang="en-US" dirty="0">
                <a:sym typeface="Times New Roman" panose="02020603050405020304" pitchFamily="18" charset="0"/>
              </a:rPr>
              <a:t>编程</a:t>
            </a:r>
            <a:endParaRPr lang="en-US" altLang="zh-CN" dirty="0">
              <a:sym typeface="Times New Roman" panose="02020603050405020304" pitchFamily="18" charset="0"/>
            </a:endParaRPr>
          </a:p>
          <a:p>
            <a:pPr marL="57150" indent="0">
              <a:lnSpc>
                <a:spcPct val="150000"/>
              </a:lnSpc>
              <a:buFont typeface="Wingdings" panose="05000000000000000000" pitchFamily="2" charset="2"/>
              <a:buNone/>
            </a:pPr>
            <a:r>
              <a:rPr lang="zh-CN" altLang="en-US" dirty="0"/>
              <a:t>*</a:t>
            </a:r>
            <a:r>
              <a:rPr lang="en-US" altLang="zh-CN" dirty="0"/>
              <a:t>8.4 </a:t>
            </a:r>
            <a:r>
              <a:rPr lang="zh-CN" altLang="en-US" dirty="0"/>
              <a:t>基于</a:t>
            </a:r>
            <a:r>
              <a:rPr lang="en-US" altLang="zh-CN" dirty="0"/>
              <a:t>MVC</a:t>
            </a:r>
            <a:r>
              <a:rPr lang="zh-CN" altLang="en-US" dirty="0"/>
              <a:t>框架的数据库应用开发</a:t>
            </a:r>
            <a:endParaRPr lang="en-US" altLang="zh-CN" dirty="0"/>
          </a:p>
          <a:p>
            <a:pPr marL="57150" indent="0">
              <a:lnSpc>
                <a:spcPct val="150000"/>
              </a:lnSpc>
              <a:buFont typeface="Wingdings" panose="05000000000000000000" pitchFamily="2" charset="2"/>
              <a:buNone/>
            </a:pPr>
            <a:r>
              <a:rPr lang="zh-CN" altLang="en-US" dirty="0"/>
              <a:t>本章小结</a:t>
            </a:r>
            <a:endParaRPr lang="zh-CN" altLang="en-US" dirty="0"/>
          </a:p>
          <a:p>
            <a:pPr marL="57150" indent="0"/>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idx="4294967295"/>
          </p:nvPr>
        </p:nvSpPr>
        <p:spPr/>
        <p:txBody>
          <a:bodyPr/>
          <a:lstStyle/>
          <a:p>
            <a:r>
              <a:rPr lang="zh-CN" altLang="en-US" dirty="0">
                <a:solidFill>
                  <a:schemeClr val="accent6"/>
                </a:solidFill>
              </a:rPr>
              <a:t>扩展</a:t>
            </a:r>
            <a:r>
              <a:rPr lang="zh-CN" altLang="zh-CN" dirty="0">
                <a:solidFill>
                  <a:schemeClr val="accent6"/>
                </a:solidFill>
              </a:rPr>
              <a:t>SQL</a:t>
            </a:r>
            <a:r>
              <a:rPr lang="zh-CN" altLang="en-US" dirty="0">
                <a:solidFill>
                  <a:schemeClr val="accent6"/>
                </a:solidFill>
              </a:rPr>
              <a:t>语言的功能</a:t>
            </a:r>
            <a:endParaRPr lang="zh-CN" altLang="en-US" dirty="0">
              <a:solidFill>
                <a:schemeClr val="accent6"/>
              </a:solidFill>
            </a:endParaRPr>
          </a:p>
        </p:txBody>
      </p:sp>
      <p:sp>
        <p:nvSpPr>
          <p:cNvPr id="19458" name="内容占位符 2"/>
          <p:cNvSpPr>
            <a:spLocks noGrp="1" noChangeArrowheads="1"/>
          </p:cNvSpPr>
          <p:nvPr>
            <p:ph idx="4294967295"/>
          </p:nvPr>
        </p:nvSpPr>
        <p:spPr>
          <a:xfrm>
            <a:off x="395288" y="823913"/>
            <a:ext cx="8497887" cy="3727450"/>
          </a:xfrm>
        </p:spPr>
        <p:txBody>
          <a:bodyPr/>
          <a:lstStyle/>
          <a:p>
            <a:pPr>
              <a:lnSpc>
                <a:spcPct val="120000"/>
              </a:lnSpc>
            </a:pPr>
            <a:r>
              <a:rPr lang="en-US" altLang="zh-CN" dirty="0"/>
              <a:t>1.</a:t>
            </a:r>
            <a:r>
              <a:rPr lang="zh-CN" altLang="zh-CN" dirty="0"/>
              <a:t>引入新的</a:t>
            </a:r>
            <a:r>
              <a:rPr lang="en-US" altLang="zh-CN" dirty="0"/>
              <a:t>SQL</a:t>
            </a:r>
            <a:r>
              <a:rPr lang="zh-CN" altLang="zh-CN" dirty="0"/>
              <a:t>子句</a:t>
            </a:r>
            <a:endParaRPr lang="en-US" altLang="zh-CN" dirty="0"/>
          </a:p>
          <a:p>
            <a:pPr>
              <a:lnSpc>
                <a:spcPct val="120000"/>
              </a:lnSpc>
            </a:pPr>
            <a:r>
              <a:rPr lang="en-US" altLang="zh-CN" dirty="0"/>
              <a:t>2.</a:t>
            </a:r>
            <a:r>
              <a:rPr lang="zh-CN" altLang="zh-CN" dirty="0"/>
              <a:t>引入新的内置函数</a:t>
            </a:r>
            <a:endParaRPr lang="en-US" altLang="zh-CN" dirty="0"/>
          </a:p>
          <a:p>
            <a:pPr>
              <a:lnSpc>
                <a:spcPct val="120000"/>
              </a:lnSpc>
            </a:pPr>
            <a:r>
              <a:rPr lang="en-US" altLang="zh-CN" dirty="0"/>
              <a:t>3.</a:t>
            </a:r>
            <a:r>
              <a:rPr lang="zh-CN" altLang="zh-CN" dirty="0"/>
              <a:t>引入</a:t>
            </a:r>
            <a:r>
              <a:rPr lang="en-US" altLang="zh-CN" dirty="0"/>
              <a:t>PL/SQL</a:t>
            </a:r>
            <a:r>
              <a:rPr lang="zh-CN" altLang="en-US" dirty="0"/>
              <a:t>与</a:t>
            </a:r>
            <a:r>
              <a:rPr lang="zh-CN" altLang="zh-CN" dirty="0"/>
              <a:t>存储过程</a:t>
            </a:r>
            <a:r>
              <a:rPr lang="en-US" altLang="zh-CN" dirty="0"/>
              <a:t>/</a:t>
            </a:r>
            <a:r>
              <a:rPr lang="zh-CN" altLang="en-US" dirty="0"/>
              <a:t>存储函数</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idx="4294967295"/>
          </p:nvPr>
        </p:nvSpPr>
        <p:spPr/>
        <p:txBody>
          <a:bodyPr/>
          <a:lstStyle/>
          <a:p>
            <a:r>
              <a:rPr lang="zh-CN" altLang="en-US">
                <a:solidFill>
                  <a:schemeClr val="accent6"/>
                </a:solidFill>
              </a:rPr>
              <a:t>引入新的</a:t>
            </a:r>
            <a:r>
              <a:rPr lang="zh-CN" altLang="zh-CN">
                <a:solidFill>
                  <a:schemeClr val="accent6"/>
                </a:solidFill>
              </a:rPr>
              <a:t>SQL</a:t>
            </a:r>
            <a:r>
              <a:rPr lang="zh-CN" altLang="en-US">
                <a:solidFill>
                  <a:schemeClr val="accent6"/>
                </a:solidFill>
              </a:rPr>
              <a:t>子句</a:t>
            </a:r>
            <a:endParaRPr lang="zh-CN" altLang="en-US">
              <a:solidFill>
                <a:schemeClr val="accent6"/>
              </a:solidFill>
            </a:endParaRPr>
          </a:p>
        </p:txBody>
      </p:sp>
      <p:sp>
        <p:nvSpPr>
          <p:cNvPr id="20482" name="内容占位符 2"/>
          <p:cNvSpPr>
            <a:spLocks noGrp="1" noChangeArrowheads="1"/>
          </p:cNvSpPr>
          <p:nvPr>
            <p:ph idx="4294967295"/>
          </p:nvPr>
        </p:nvSpPr>
        <p:spPr>
          <a:xfrm>
            <a:off x="395288" y="823913"/>
            <a:ext cx="8497887" cy="3727450"/>
          </a:xfrm>
        </p:spPr>
        <p:txBody>
          <a:bodyPr/>
          <a:lstStyle/>
          <a:p>
            <a:pPr>
              <a:lnSpc>
                <a:spcPct val="120000"/>
              </a:lnSpc>
              <a:spcBef>
                <a:spcPts val="0"/>
              </a:spcBef>
            </a:pPr>
            <a:r>
              <a:rPr lang="zh-CN" altLang="en-US" dirty="0"/>
              <a:t>以任务</a:t>
            </a:r>
            <a:r>
              <a:rPr lang="en-US" altLang="zh-CN" dirty="0"/>
              <a:t>1</a:t>
            </a:r>
            <a:r>
              <a:rPr lang="zh-CN" altLang="en-US" dirty="0"/>
              <a:t>为例，</a:t>
            </a:r>
            <a:r>
              <a:rPr lang="en-US" altLang="zh-CN" dirty="0"/>
              <a:t>SQL</a:t>
            </a:r>
            <a:r>
              <a:rPr lang="zh-CN" altLang="en-US" dirty="0"/>
              <a:t>标准引入了</a:t>
            </a:r>
            <a:r>
              <a:rPr lang="en-US" altLang="zh-CN" dirty="0"/>
              <a:t>WITH RECURSIVE</a:t>
            </a:r>
            <a:r>
              <a:rPr lang="zh-CN" altLang="en-US" dirty="0"/>
              <a:t>子句，可执行递归查询。</a:t>
            </a:r>
            <a:endParaRPr lang="zh-CN" altLang="en-US" dirty="0"/>
          </a:p>
          <a:p>
            <a:pPr>
              <a:lnSpc>
                <a:spcPct val="120000"/>
              </a:lnSpc>
              <a:spcBef>
                <a:spcPts val="0"/>
              </a:spcBef>
            </a:pPr>
            <a:r>
              <a:rPr lang="zh-CN" altLang="en-US" dirty="0"/>
              <a:t>类似于</a:t>
            </a:r>
            <a:r>
              <a:rPr lang="en-US" altLang="zh-CN" dirty="0"/>
              <a:t>WITH RECURSIVE</a:t>
            </a:r>
            <a:r>
              <a:rPr lang="zh-CN" altLang="en-US" dirty="0"/>
              <a:t>子句的</a:t>
            </a:r>
            <a:r>
              <a:rPr lang="en-US" altLang="zh-CN" dirty="0"/>
              <a:t>SQL</a:t>
            </a:r>
            <a:r>
              <a:rPr lang="zh-CN" altLang="en-US" dirty="0"/>
              <a:t>扩展还有很多，例如面向联机分析处理的窗口子句，面向空间数据管理、文档数据管理的</a:t>
            </a:r>
            <a:r>
              <a:rPr lang="en-US" altLang="zh-CN" dirty="0"/>
              <a:t>SQL</a:t>
            </a:r>
            <a:r>
              <a:rPr lang="zh-CN" altLang="en-US" dirty="0"/>
              <a:t>语言扩展等。</a:t>
            </a:r>
            <a:endParaRPr lang="zh-CN" altLang="en-US" dirty="0"/>
          </a:p>
          <a:p>
            <a:pPr>
              <a:lnSpc>
                <a:spcPct val="120000"/>
              </a:lnSpc>
              <a:spcBef>
                <a:spcPts val="0"/>
              </a:spcBef>
            </a:pPr>
            <a:r>
              <a:rPr lang="zh-CN" altLang="en-US" dirty="0"/>
              <a:t>在介绍</a:t>
            </a:r>
            <a:r>
              <a:rPr lang="en-US" altLang="zh-CN" dirty="0"/>
              <a:t>WITH RECURSIVE</a:t>
            </a:r>
            <a:r>
              <a:rPr lang="zh-CN" altLang="en-US" dirty="0"/>
              <a:t>子句之前，先了解</a:t>
            </a:r>
            <a:r>
              <a:rPr lang="en-US" altLang="zh-CN" dirty="0"/>
              <a:t>WITH</a:t>
            </a:r>
            <a:r>
              <a:rPr lang="zh-CN" altLang="en-US" dirty="0"/>
              <a:t>子句的用法。</a:t>
            </a:r>
            <a:endParaRPr lang="zh-CN" altLang="en-US" dirty="0"/>
          </a:p>
          <a:p>
            <a:pPr>
              <a:lnSpc>
                <a:spcPct val="120000"/>
              </a:lnSpc>
            </a:pP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WITH</a:t>
            </a:r>
            <a:r>
              <a:rPr lang="zh-CN" altLang="en-US">
                <a:solidFill>
                  <a:schemeClr val="accent6"/>
                </a:solidFill>
              </a:rPr>
              <a:t>子句 格式</a:t>
            </a:r>
            <a:endParaRPr lang="zh-CN" altLang="en-US">
              <a:solidFill>
                <a:schemeClr val="accent6"/>
              </a:solidFill>
            </a:endParaRPr>
          </a:p>
        </p:txBody>
      </p:sp>
      <p:sp>
        <p:nvSpPr>
          <p:cNvPr id="21506" name="内容占位符 2"/>
          <p:cNvSpPr txBox="1">
            <a:spLocks noChangeArrowheads="1"/>
          </p:cNvSpPr>
          <p:nvPr/>
        </p:nvSpPr>
        <p:spPr bwMode="auto">
          <a:xfrm>
            <a:off x="395288" y="823913"/>
            <a:ext cx="8497887"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dirty="0"/>
              <a:t>WITH</a:t>
            </a:r>
            <a:r>
              <a:rPr lang="zh-CN" altLang="en-US" dirty="0"/>
              <a:t>子句的一般格式</a:t>
            </a:r>
            <a:r>
              <a:rPr lang="en-US" altLang="zh-CN" dirty="0"/>
              <a:t>:</a:t>
            </a:r>
            <a:endParaRPr lang="en-US" altLang="zh-CN" dirty="0"/>
          </a:p>
          <a:p>
            <a:pPr>
              <a:buFont typeface="Wingdings" panose="05000000000000000000" pitchFamily="2" charset="2"/>
              <a:buNone/>
            </a:pPr>
            <a:r>
              <a:rPr lang="en-US" altLang="zh-CN" sz="2000" dirty="0">
                <a:solidFill>
                  <a:srgbClr val="000000"/>
                </a:solidFill>
                <a:latin typeface="Consolas" panose="020B0609020204030204" pitchFamily="49" charset="0"/>
              </a:rPr>
              <a:t>WITH RS1</a:t>
            </a: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(&lt;</a:t>
            </a:r>
            <a:r>
              <a:rPr lang="zh-CN" altLang="en-US" sz="2000" dirty="0">
                <a:solidFill>
                  <a:srgbClr val="000000"/>
                </a:solidFill>
                <a:latin typeface="Consolas" panose="020B0609020204030204" pitchFamily="49" charset="0"/>
              </a:rPr>
              <a:t>目标列</a:t>
            </a:r>
            <a:r>
              <a:rPr lang="en-US" altLang="zh-CN" sz="2000" dirty="0">
                <a:solidFill>
                  <a:srgbClr val="000000"/>
                </a:solidFill>
                <a:latin typeface="Consolas" panose="020B0609020204030204" pitchFamily="49" charset="0"/>
              </a:rPr>
              <a:t>&gt;,&lt;</a:t>
            </a:r>
            <a:r>
              <a:rPr lang="zh-CN" altLang="en-US" sz="2000" dirty="0">
                <a:solidFill>
                  <a:srgbClr val="000000"/>
                </a:solidFill>
                <a:latin typeface="Consolas" panose="020B0609020204030204" pitchFamily="49" charset="0"/>
              </a:rPr>
              <a:t>目标列</a:t>
            </a:r>
            <a:r>
              <a:rPr lang="en-US" altLang="zh-CN" sz="2000" dirty="0">
                <a:solidFill>
                  <a:srgbClr val="000000"/>
                </a:solidFill>
                <a:latin typeface="Consolas" panose="020B0609020204030204" pitchFamily="49" charset="0"/>
              </a:rPr>
              <a:t>&gt;)</a:t>
            </a: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AS   </a:t>
            </a:r>
            <a:r>
              <a:rPr lang="en-US" altLang="zh-CN" sz="2000" dirty="0">
                <a:solidFill>
                  <a:srgbClr val="008000"/>
                </a:solidFill>
                <a:latin typeface="Consolas" panose="020B0609020204030204" pitchFamily="49" charset="0"/>
              </a:rPr>
              <a:t>/* RS1</a:t>
            </a:r>
            <a:r>
              <a:rPr lang="zh-CN" altLang="en-US" sz="2000" dirty="0">
                <a:solidFill>
                  <a:srgbClr val="008000"/>
                </a:solidFill>
                <a:latin typeface="Consolas" panose="020B0609020204030204" pitchFamily="49" charset="0"/>
              </a:rPr>
              <a:t>为临时结果集的命名*</a:t>
            </a:r>
            <a:r>
              <a:rPr lang="en-US" altLang="zh-CN" sz="2000" dirty="0">
                <a:solidFill>
                  <a:srgbClr val="008000"/>
                </a:solidFill>
                <a:latin typeface="Consolas" panose="020B0609020204030204" pitchFamily="49" charset="0"/>
              </a:rPr>
              <a:t>/</a:t>
            </a:r>
            <a:endParaRPr lang="zh-CN" altLang="en-US" sz="2000" dirty="0">
              <a:solidFill>
                <a:srgbClr val="000000"/>
              </a:solidFill>
              <a:latin typeface="Consolas" panose="020B0609020204030204" pitchFamily="49" charset="0"/>
            </a:endParaRPr>
          </a:p>
          <a:p>
            <a:pPr>
              <a:buFont typeface="Wingdings" panose="05000000000000000000" pitchFamily="2" charset="2"/>
              <a:buNone/>
            </a:pP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SELECT </a:t>
            </a:r>
            <a:r>
              <a:rPr lang="zh-CN" altLang="en-US" sz="2000" dirty="0">
                <a:solidFill>
                  <a:srgbClr val="000000"/>
                </a:solidFill>
                <a:latin typeface="Consolas" panose="020B0609020204030204" pitchFamily="49" charset="0"/>
              </a:rPr>
              <a:t>语句</a:t>
            </a:r>
            <a:r>
              <a:rPr lang="en-US" altLang="zh-CN" sz="2000" dirty="0">
                <a:solidFill>
                  <a:srgbClr val="000000"/>
                </a:solidFill>
                <a:latin typeface="Consolas" panose="020B0609020204030204" pitchFamily="49" charset="0"/>
              </a:rPr>
              <a:t>1</a:t>
            </a: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8000"/>
                </a:solidFill>
                <a:latin typeface="Consolas" panose="020B0609020204030204" pitchFamily="49" charset="0"/>
              </a:rPr>
              <a:t>/* RS1</a:t>
            </a:r>
            <a:r>
              <a:rPr lang="zh-CN" altLang="en-US" sz="2000" dirty="0">
                <a:solidFill>
                  <a:srgbClr val="008000"/>
                </a:solidFill>
                <a:latin typeface="Consolas" panose="020B0609020204030204" pitchFamily="49" charset="0"/>
              </a:rPr>
              <a:t>对应</a:t>
            </a:r>
            <a:r>
              <a:rPr lang="en-US" altLang="zh-CN" sz="2000" dirty="0">
                <a:solidFill>
                  <a:srgbClr val="008000"/>
                </a:solidFill>
                <a:latin typeface="Consolas" panose="020B0609020204030204" pitchFamily="49" charset="0"/>
              </a:rPr>
              <a:t>SELECT </a:t>
            </a:r>
            <a:r>
              <a:rPr lang="zh-CN" altLang="en-US" sz="2000" dirty="0">
                <a:solidFill>
                  <a:srgbClr val="008000"/>
                </a:solidFill>
                <a:latin typeface="Consolas" panose="020B0609020204030204" pitchFamily="49" charset="0"/>
              </a:rPr>
              <a:t>语句的执行结果*</a:t>
            </a:r>
            <a:r>
              <a:rPr lang="en-US" altLang="zh-CN" sz="2000" dirty="0">
                <a:solidFill>
                  <a:srgbClr val="008000"/>
                </a:solidFill>
                <a:latin typeface="Consolas" panose="020B0609020204030204" pitchFamily="49" charset="0"/>
              </a:rPr>
              <a:t>/</a:t>
            </a:r>
            <a:endParaRPr lang="zh-CN" altLang="en-US" sz="2000" dirty="0">
              <a:solidFill>
                <a:srgbClr val="000000"/>
              </a:solidFill>
              <a:latin typeface="Consolas" panose="020B0609020204030204" pitchFamily="49" charset="0"/>
            </a:endParaRPr>
          </a:p>
          <a:p>
            <a:pPr>
              <a:buFont typeface="Wingdings" panose="05000000000000000000" pitchFamily="2" charset="2"/>
              <a:buNone/>
            </a:pPr>
            <a:r>
              <a:rPr lang="en-US" altLang="zh-CN" sz="2000" dirty="0">
                <a:solidFill>
                  <a:srgbClr val="008000"/>
                </a:solidFill>
                <a:latin typeface="Consolas" panose="020B0609020204030204" pitchFamily="49" charset="0"/>
              </a:rPr>
              <a:t>/*SELECT</a:t>
            </a:r>
            <a:r>
              <a:rPr lang="zh-CN" altLang="en-US" sz="2000" dirty="0">
                <a:solidFill>
                  <a:srgbClr val="008000"/>
                </a:solidFill>
                <a:latin typeface="Consolas" panose="020B0609020204030204" pitchFamily="49" charset="0"/>
              </a:rPr>
              <a:t>语句</a:t>
            </a:r>
            <a:r>
              <a:rPr lang="en-US" altLang="zh-CN" sz="2000" dirty="0">
                <a:solidFill>
                  <a:srgbClr val="008000"/>
                </a:solidFill>
                <a:latin typeface="Consolas" panose="020B0609020204030204" pitchFamily="49" charset="0"/>
              </a:rPr>
              <a:t>1</a:t>
            </a:r>
            <a:r>
              <a:rPr lang="zh-CN" altLang="en-US" sz="2000" dirty="0">
                <a:solidFill>
                  <a:srgbClr val="008000"/>
                </a:solidFill>
                <a:latin typeface="Consolas" panose="020B0609020204030204" pitchFamily="49" charset="0"/>
              </a:rPr>
              <a:t>中的目标列与</a:t>
            </a:r>
            <a:r>
              <a:rPr lang="en-US" altLang="zh-CN" sz="2000" dirty="0">
                <a:solidFill>
                  <a:srgbClr val="008000"/>
                </a:solidFill>
                <a:latin typeface="Consolas" panose="020B0609020204030204" pitchFamily="49" charset="0"/>
              </a:rPr>
              <a:t>RS1</a:t>
            </a:r>
            <a:r>
              <a:rPr lang="zh-CN" altLang="en-US" sz="2000" dirty="0">
                <a:solidFill>
                  <a:srgbClr val="008000"/>
                </a:solidFill>
                <a:latin typeface="Consolas" panose="020B0609020204030204" pitchFamily="49" charset="0"/>
              </a:rPr>
              <a:t>中的目标列必须保持一致*</a:t>
            </a:r>
            <a:r>
              <a:rPr lang="en-US" altLang="zh-CN" sz="2000" dirty="0">
                <a:solidFill>
                  <a:srgbClr val="008000"/>
                </a:solidFill>
                <a:latin typeface="Consolas" panose="020B0609020204030204" pitchFamily="49" charset="0"/>
              </a:rPr>
              <a:t>/</a:t>
            </a:r>
            <a:endParaRPr lang="zh-CN" altLang="en-US" sz="2000" dirty="0">
              <a:solidFill>
                <a:srgbClr val="000000"/>
              </a:solidFill>
              <a:latin typeface="Consolas" panose="020B0609020204030204" pitchFamily="49" charset="0"/>
            </a:endParaRPr>
          </a:p>
          <a:p>
            <a:pPr>
              <a:buFont typeface="Wingdings" panose="05000000000000000000" pitchFamily="2" charset="2"/>
              <a:buNone/>
            </a:pPr>
            <a:r>
              <a:rPr lang="en-US" altLang="zh-CN" sz="2000" dirty="0">
                <a:solidFill>
                  <a:srgbClr val="000000"/>
                </a:solidFill>
                <a:latin typeface="Consolas" panose="020B0609020204030204" pitchFamily="49" charset="0"/>
              </a:rPr>
              <a:t>RS2</a:t>
            </a: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(&lt;</a:t>
            </a:r>
            <a:r>
              <a:rPr lang="zh-CN" altLang="en-US" sz="2000" dirty="0">
                <a:solidFill>
                  <a:srgbClr val="000000"/>
                </a:solidFill>
                <a:latin typeface="Consolas" panose="020B0609020204030204" pitchFamily="49" charset="0"/>
              </a:rPr>
              <a:t>目标列</a:t>
            </a:r>
            <a:r>
              <a:rPr lang="en-US" altLang="zh-CN" sz="2000" dirty="0">
                <a:solidFill>
                  <a:srgbClr val="000000"/>
                </a:solidFill>
                <a:latin typeface="Consolas" panose="020B0609020204030204" pitchFamily="49" charset="0"/>
              </a:rPr>
              <a:t>&gt;,&lt;</a:t>
            </a:r>
            <a:r>
              <a:rPr lang="zh-CN" altLang="en-US" sz="2000" dirty="0">
                <a:solidFill>
                  <a:srgbClr val="000000"/>
                </a:solidFill>
                <a:latin typeface="Consolas" panose="020B0609020204030204" pitchFamily="49" charset="0"/>
              </a:rPr>
              <a:t>目标列</a:t>
            </a:r>
            <a:r>
              <a:rPr lang="en-US" altLang="zh-CN" sz="2000" dirty="0">
                <a:solidFill>
                  <a:srgbClr val="000000"/>
                </a:solidFill>
                <a:latin typeface="Consolas" panose="020B0609020204030204" pitchFamily="49" charset="0"/>
              </a:rPr>
              <a:t>&gt;)</a:t>
            </a: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AS        </a:t>
            </a:r>
            <a:r>
              <a:rPr lang="en-US" altLang="zh-CN" sz="2000" dirty="0">
                <a:solidFill>
                  <a:srgbClr val="008000"/>
                </a:solidFill>
                <a:latin typeface="Consolas" panose="020B0609020204030204" pitchFamily="49" charset="0"/>
              </a:rPr>
              <a:t>/* RS2</a:t>
            </a:r>
            <a:r>
              <a:rPr lang="zh-CN" altLang="en-US" sz="2000" dirty="0">
                <a:solidFill>
                  <a:srgbClr val="008000"/>
                </a:solidFill>
                <a:latin typeface="Consolas" panose="020B0609020204030204" pitchFamily="49" charset="0"/>
              </a:rPr>
              <a:t>为临时结果集的命名*</a:t>
            </a:r>
            <a:r>
              <a:rPr lang="en-US" altLang="zh-CN" sz="2000" dirty="0">
                <a:solidFill>
                  <a:srgbClr val="008000"/>
                </a:solidFill>
                <a:latin typeface="Consolas" panose="020B0609020204030204" pitchFamily="49" charset="0"/>
              </a:rPr>
              <a:t>/</a:t>
            </a:r>
            <a:endParaRPr lang="zh-CN" altLang="en-US" sz="2000" dirty="0">
              <a:solidFill>
                <a:srgbClr val="000000"/>
              </a:solidFill>
              <a:latin typeface="Consolas" panose="020B0609020204030204" pitchFamily="49" charset="0"/>
            </a:endParaRPr>
          </a:p>
          <a:p>
            <a:pPr>
              <a:buFont typeface="Wingdings" panose="05000000000000000000" pitchFamily="2" charset="2"/>
              <a:buNone/>
            </a:pP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SELECT </a:t>
            </a:r>
            <a:r>
              <a:rPr lang="zh-CN" altLang="en-US" sz="2000" dirty="0">
                <a:solidFill>
                  <a:srgbClr val="000000"/>
                </a:solidFill>
                <a:latin typeface="Consolas" panose="020B0609020204030204" pitchFamily="49" charset="0"/>
              </a:rPr>
              <a:t>语句</a:t>
            </a:r>
            <a:r>
              <a:rPr lang="en-US" altLang="zh-CN" sz="2000" dirty="0">
                <a:solidFill>
                  <a:srgbClr val="000000"/>
                </a:solidFill>
                <a:latin typeface="Consolas" panose="020B0609020204030204" pitchFamily="49" charset="0"/>
              </a:rPr>
              <a:t>2</a:t>
            </a: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         </a:t>
            </a:r>
            <a:r>
              <a:rPr lang="en-US" altLang="zh-CN" sz="2000" dirty="0">
                <a:solidFill>
                  <a:srgbClr val="008000"/>
                </a:solidFill>
                <a:latin typeface="Consolas" panose="020B0609020204030204" pitchFamily="49" charset="0"/>
              </a:rPr>
              <a:t>/* RS2</a:t>
            </a:r>
            <a:r>
              <a:rPr lang="zh-CN" altLang="en-US" sz="2000" dirty="0">
                <a:solidFill>
                  <a:srgbClr val="008000"/>
                </a:solidFill>
                <a:latin typeface="Consolas" panose="020B0609020204030204" pitchFamily="49" charset="0"/>
              </a:rPr>
              <a:t>对应</a:t>
            </a:r>
            <a:r>
              <a:rPr lang="en-US" altLang="zh-CN" sz="2000" dirty="0">
                <a:solidFill>
                  <a:srgbClr val="008000"/>
                </a:solidFill>
                <a:latin typeface="Consolas" panose="020B0609020204030204" pitchFamily="49" charset="0"/>
              </a:rPr>
              <a:t>SELECT </a:t>
            </a:r>
            <a:r>
              <a:rPr lang="zh-CN" altLang="en-US" sz="2000" dirty="0">
                <a:solidFill>
                  <a:srgbClr val="008000"/>
                </a:solidFill>
                <a:latin typeface="Consolas" panose="020B0609020204030204" pitchFamily="49" charset="0"/>
              </a:rPr>
              <a:t>语句的执行结果*</a:t>
            </a:r>
            <a:r>
              <a:rPr lang="en-US" altLang="zh-CN" sz="2000" dirty="0">
                <a:solidFill>
                  <a:srgbClr val="008000"/>
                </a:solidFill>
                <a:latin typeface="Consolas" panose="020B0609020204030204" pitchFamily="49" charset="0"/>
              </a:rPr>
              <a:t>/</a:t>
            </a:r>
            <a:endParaRPr lang="zh-CN" altLang="en-US" sz="2000" dirty="0">
              <a:solidFill>
                <a:srgbClr val="000000"/>
              </a:solidFill>
              <a:latin typeface="Consolas" panose="020B0609020204030204" pitchFamily="49" charset="0"/>
            </a:endParaRPr>
          </a:p>
          <a:p>
            <a:pPr>
              <a:buFont typeface="Wingdings" panose="05000000000000000000" pitchFamily="2" charset="2"/>
              <a:buNone/>
            </a:pPr>
            <a:r>
              <a:rPr lang="en-US" altLang="zh-CN" sz="2000" dirty="0">
                <a:solidFill>
                  <a:srgbClr val="008000"/>
                </a:solidFill>
                <a:latin typeface="Consolas" panose="020B0609020204030204" pitchFamily="49" charset="0"/>
              </a:rPr>
              <a:t>/*SELECT</a:t>
            </a:r>
            <a:r>
              <a:rPr lang="zh-CN" altLang="en-US" sz="2000" dirty="0">
                <a:solidFill>
                  <a:srgbClr val="008000"/>
                </a:solidFill>
                <a:latin typeface="Consolas" panose="020B0609020204030204" pitchFamily="49" charset="0"/>
              </a:rPr>
              <a:t>语句</a:t>
            </a:r>
            <a:r>
              <a:rPr lang="en-US" altLang="zh-CN" sz="2000" dirty="0">
                <a:solidFill>
                  <a:srgbClr val="008000"/>
                </a:solidFill>
                <a:latin typeface="Consolas" panose="020B0609020204030204" pitchFamily="49" charset="0"/>
              </a:rPr>
              <a:t>2</a:t>
            </a:r>
            <a:r>
              <a:rPr lang="zh-CN" altLang="en-US" sz="2000" dirty="0">
                <a:solidFill>
                  <a:srgbClr val="008000"/>
                </a:solidFill>
                <a:latin typeface="Consolas" panose="020B0609020204030204" pitchFamily="49" charset="0"/>
              </a:rPr>
              <a:t>中的目标列与</a:t>
            </a:r>
            <a:r>
              <a:rPr lang="en-US" altLang="zh-CN" sz="2000" dirty="0">
                <a:solidFill>
                  <a:srgbClr val="008000"/>
                </a:solidFill>
                <a:latin typeface="Consolas" panose="020B0609020204030204" pitchFamily="49" charset="0"/>
              </a:rPr>
              <a:t>RS2</a:t>
            </a:r>
            <a:r>
              <a:rPr lang="zh-CN" altLang="en-US" sz="2000" dirty="0">
                <a:solidFill>
                  <a:srgbClr val="008000"/>
                </a:solidFill>
                <a:latin typeface="Consolas" panose="020B0609020204030204" pitchFamily="49" charset="0"/>
              </a:rPr>
              <a:t>中的目标列必须保持一致*</a:t>
            </a:r>
            <a:r>
              <a:rPr lang="en-US" altLang="zh-CN" sz="2000" dirty="0">
                <a:solidFill>
                  <a:srgbClr val="008000"/>
                </a:solidFill>
                <a:latin typeface="Consolas" panose="020B0609020204030204" pitchFamily="49" charset="0"/>
              </a:rPr>
              <a:t>/</a:t>
            </a:r>
            <a:endParaRPr lang="zh-CN" altLang="en-US" sz="2000" dirty="0">
              <a:solidFill>
                <a:srgbClr val="000000"/>
              </a:solidFill>
              <a:latin typeface="Consolas" panose="020B0609020204030204" pitchFamily="49" charset="0"/>
            </a:endParaRPr>
          </a:p>
          <a:p>
            <a:pPr>
              <a:buFont typeface="Wingdings" panose="05000000000000000000" pitchFamily="2" charset="2"/>
              <a:buNone/>
            </a:pP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SQL</a:t>
            </a:r>
            <a:r>
              <a:rPr lang="zh-CN" altLang="en-US" sz="2000" dirty="0">
                <a:solidFill>
                  <a:srgbClr val="000000"/>
                </a:solidFill>
                <a:latin typeface="Consolas" panose="020B0609020204030204" pitchFamily="49" charset="0"/>
              </a:rPr>
              <a:t>语句；               </a:t>
            </a:r>
            <a:r>
              <a:rPr lang="en-US" altLang="zh-CN" sz="2000" dirty="0">
                <a:solidFill>
                  <a:srgbClr val="008000"/>
                </a:solidFill>
                <a:latin typeface="Consolas" panose="020B0609020204030204" pitchFamily="49" charset="0"/>
              </a:rPr>
              <a:t>/* </a:t>
            </a:r>
            <a:r>
              <a:rPr lang="zh-CN" altLang="en-US" sz="2000" dirty="0">
                <a:solidFill>
                  <a:srgbClr val="008000"/>
                </a:solidFill>
                <a:latin typeface="Consolas" panose="020B0609020204030204" pitchFamily="49" charset="0"/>
              </a:rPr>
              <a:t>执行与</a:t>
            </a:r>
            <a:r>
              <a:rPr lang="en-US" altLang="zh-CN" sz="2000" dirty="0">
                <a:solidFill>
                  <a:srgbClr val="008000"/>
                </a:solidFill>
                <a:latin typeface="Consolas" panose="020B0609020204030204" pitchFamily="49" charset="0"/>
              </a:rPr>
              <a:t>RS1</a:t>
            </a:r>
            <a:r>
              <a:rPr lang="zh-CN" altLang="en-US" sz="2000" dirty="0">
                <a:solidFill>
                  <a:srgbClr val="008000"/>
                </a:solidFill>
                <a:latin typeface="Consolas" panose="020B0609020204030204" pitchFamily="49" charset="0"/>
              </a:rPr>
              <a:t>，</a:t>
            </a:r>
            <a:r>
              <a:rPr lang="en-US" altLang="zh-CN" sz="2000" dirty="0">
                <a:solidFill>
                  <a:srgbClr val="008000"/>
                </a:solidFill>
                <a:latin typeface="Consolas" panose="020B0609020204030204" pitchFamily="49" charset="0"/>
              </a:rPr>
              <a:t>RS2,…,</a:t>
            </a:r>
            <a:r>
              <a:rPr lang="zh-CN" altLang="en-US" sz="2000" dirty="0">
                <a:solidFill>
                  <a:srgbClr val="008000"/>
                </a:solidFill>
                <a:latin typeface="Consolas" panose="020B0609020204030204" pitchFamily="49" charset="0"/>
              </a:rPr>
              <a:t>相关的查询*</a:t>
            </a:r>
            <a:r>
              <a:rPr lang="en-US" altLang="zh-CN" sz="2000" dirty="0">
                <a:solidFill>
                  <a:srgbClr val="008000"/>
                </a:solidFill>
                <a:latin typeface="Consolas" panose="020B0609020204030204" pitchFamily="49" charset="0"/>
              </a:rPr>
              <a:t>/</a:t>
            </a:r>
            <a:endParaRPr lang="zh-CN" altLang="en-US" sz="2000" dirty="0">
              <a:solidFill>
                <a:srgbClr val="000000"/>
              </a:solidFill>
              <a:latin typeface="Consolas" panose="020B0609020204030204" pitchFamily="49" charset="0"/>
            </a:endParaRPr>
          </a:p>
          <a:p>
            <a:pPr>
              <a:lnSpc>
                <a:spcPct val="120000"/>
              </a:lnSpc>
              <a:buFont typeface="Wingdings" panose="05000000000000000000" pitchFamily="2" charset="2"/>
              <a:buNone/>
            </a:pPr>
            <a:endParaRPr lang="zh-CN"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WITH</a:t>
            </a:r>
            <a:r>
              <a:rPr lang="zh-CN" altLang="en-US">
                <a:solidFill>
                  <a:schemeClr val="accent6"/>
                </a:solidFill>
              </a:rPr>
              <a:t>子句 示例</a:t>
            </a:r>
            <a:endParaRPr lang="zh-CN" altLang="en-US">
              <a:solidFill>
                <a:schemeClr val="accent6"/>
              </a:solidFill>
            </a:endParaRPr>
          </a:p>
        </p:txBody>
      </p:sp>
      <p:sp>
        <p:nvSpPr>
          <p:cNvPr id="22530" name="内容占位符 2"/>
          <p:cNvSpPr txBox="1">
            <a:spLocks noChangeArrowheads="1"/>
          </p:cNvSpPr>
          <p:nvPr/>
        </p:nvSpPr>
        <p:spPr bwMode="auto">
          <a:xfrm>
            <a:off x="395288" y="823913"/>
            <a:ext cx="8640762"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dirty="0"/>
              <a:t>[</a:t>
            </a:r>
            <a:r>
              <a:rPr lang="zh-CN" altLang="en-US" dirty="0"/>
              <a:t>例</a:t>
            </a:r>
            <a:r>
              <a:rPr lang="en-US" altLang="zh-CN" dirty="0"/>
              <a:t>8.1]</a:t>
            </a:r>
            <a:r>
              <a:rPr lang="zh-CN" altLang="en-US" dirty="0"/>
              <a:t>求</a:t>
            </a:r>
            <a:r>
              <a:rPr lang="en-US" altLang="zh-CN" dirty="0"/>
              <a:t>81001-01</a:t>
            </a:r>
            <a:r>
              <a:rPr lang="zh-CN" altLang="en-US" dirty="0"/>
              <a:t>和</a:t>
            </a:r>
            <a:r>
              <a:rPr lang="en-US" altLang="zh-CN" dirty="0"/>
              <a:t>81001-02</a:t>
            </a:r>
            <a:r>
              <a:rPr lang="zh-CN" altLang="en-US" dirty="0"/>
              <a:t>两个教学班之间学生选课平均成绩的差异。</a:t>
            </a:r>
            <a:endParaRPr lang="en-US" altLang="zh-CN" dirty="0"/>
          </a:p>
        </p:txBody>
      </p:sp>
      <p:sp>
        <p:nvSpPr>
          <p:cNvPr id="5" name="文本框 4"/>
          <p:cNvSpPr txBox="1"/>
          <p:nvPr/>
        </p:nvSpPr>
        <p:spPr>
          <a:xfrm>
            <a:off x="1692275" y="1851025"/>
            <a:ext cx="6551613" cy="2862263"/>
          </a:xfrm>
          <a:prstGeom prst="rect">
            <a:avLst/>
          </a:prstGeom>
          <a:noFill/>
        </p:spPr>
        <p:txBody>
          <a:bodyPr>
            <a:spAutoFit/>
          </a:bodyPr>
          <a:lstStyle/>
          <a:p>
            <a:pPr>
              <a:defRPr/>
            </a:pPr>
            <a:r>
              <a:rPr lang="en-US" altLang="zh-CN" b="1" dirty="0">
                <a:solidFill>
                  <a:srgbClr val="800000"/>
                </a:solidFill>
                <a:latin typeface="Courier New" panose="02070309020205020404" pitchFamily="49" charset="0"/>
              </a:rPr>
              <a:t>WITH</a:t>
            </a:r>
            <a:r>
              <a:rPr lang="en-US" altLang="zh-CN" b="1" dirty="0">
                <a:solidFill>
                  <a:srgbClr val="000000"/>
                </a:solidFill>
                <a:latin typeface="Courier New" panose="02070309020205020404" pitchFamily="49" charset="0"/>
              </a:rPr>
              <a:t> </a:t>
            </a:r>
            <a:endParaRPr lang="en-US" altLang="zh-CN" b="1" dirty="0">
              <a:solidFill>
                <a:srgbClr val="000000"/>
              </a:solidFill>
              <a:latin typeface="Courier New" panose="02070309020205020404" pitchFamily="49" charset="0"/>
            </a:endParaRPr>
          </a:p>
          <a:p>
            <a:pPr>
              <a:defRPr/>
            </a:pPr>
            <a:r>
              <a:rPr lang="en-US" altLang="zh-CN" b="1" dirty="0">
                <a:solidFill>
                  <a:srgbClr val="000000"/>
                </a:solidFill>
                <a:latin typeface="Courier New" panose="02070309020205020404" pitchFamily="49" charset="0"/>
              </a:rPr>
              <a:t>RS1(Grade)</a:t>
            </a:r>
            <a:endParaRPr lang="en-US" altLang="zh-CN" b="1" dirty="0">
              <a:solidFill>
                <a:srgbClr val="000000"/>
              </a:solidFill>
              <a:latin typeface="Courier New" panose="02070309020205020404" pitchFamily="49" charset="0"/>
            </a:endParaRPr>
          </a:p>
          <a:p>
            <a:pPr>
              <a:defRPr/>
            </a:pPr>
            <a:r>
              <a:rPr lang="en-US" altLang="zh-CN" b="1" dirty="0">
                <a:solidFill>
                  <a:srgbClr val="800000"/>
                </a:solidFill>
                <a:latin typeface="Courier New" panose="02070309020205020404" pitchFamily="49" charset="0"/>
              </a:rPr>
              <a:t>	AS</a:t>
            </a:r>
            <a:r>
              <a:rPr lang="en-US" altLang="zh-CN" b="1" dirty="0">
                <a:solidFill>
                  <a:srgbClr val="000000"/>
                </a:solidFill>
                <a:latin typeface="Courier New" panose="02070309020205020404" pitchFamily="49" charset="0"/>
              </a:rPr>
              <a:t> </a:t>
            </a:r>
            <a:endParaRPr lang="en-US" altLang="zh-CN" b="1" dirty="0">
              <a:solidFill>
                <a:srgbClr val="000000"/>
              </a:solidFill>
              <a:latin typeface="Courier New" panose="02070309020205020404" pitchFamily="49" charset="0"/>
            </a:endParaRPr>
          </a:p>
          <a:p>
            <a:pPr>
              <a:defRPr/>
            </a:pPr>
            <a:r>
              <a:rPr lang="en-US" altLang="zh-CN" dirty="0">
                <a:solidFill>
                  <a:srgbClr val="000000"/>
                </a:solidFill>
                <a:latin typeface="Courier New" panose="02070309020205020404" pitchFamily="49" charset="0"/>
              </a:rPr>
              <a:t>	(</a:t>
            </a:r>
            <a:r>
              <a:rPr lang="en-US" altLang="zh-CN" b="1" dirty="0">
                <a:solidFill>
                  <a:srgbClr val="800000"/>
                </a:solidFill>
                <a:latin typeface="Courier New" panose="02070309020205020404" pitchFamily="49" charset="0"/>
              </a:rPr>
              <a:t>SELECT</a:t>
            </a:r>
            <a:r>
              <a:rPr lang="en-US" altLang="zh-CN" b="1" dirty="0">
                <a:solidFill>
                  <a:srgbClr val="000000"/>
                </a:solidFill>
                <a:latin typeface="Courier New" panose="02070309020205020404" pitchFamily="49" charset="0"/>
              </a:rPr>
              <a:t> AVG(Grade) </a:t>
            </a:r>
            <a:r>
              <a:rPr lang="en-US" altLang="zh-CN" b="1" dirty="0">
                <a:solidFill>
                  <a:srgbClr val="800000"/>
                </a:solidFill>
                <a:latin typeface="Courier New" panose="02070309020205020404" pitchFamily="49" charset="0"/>
              </a:rPr>
              <a:t>FROM</a:t>
            </a:r>
            <a:r>
              <a:rPr lang="en-US" altLang="zh-CN" b="1" dirty="0">
                <a:solidFill>
                  <a:srgbClr val="000000"/>
                </a:solidFill>
                <a:latin typeface="Courier New" panose="02070309020205020404" pitchFamily="49" charset="0"/>
              </a:rPr>
              <a:t> SC </a:t>
            </a:r>
            <a:endParaRPr lang="en-US" altLang="zh-CN" b="1" dirty="0">
              <a:solidFill>
                <a:srgbClr val="000000"/>
              </a:solidFill>
              <a:latin typeface="Courier New" panose="02070309020205020404" pitchFamily="49" charset="0"/>
            </a:endParaRPr>
          </a:p>
          <a:p>
            <a:pPr>
              <a:defRPr/>
            </a:pPr>
            <a:r>
              <a:rPr lang="en-US" altLang="zh-CN" b="1" dirty="0">
                <a:solidFill>
                  <a:srgbClr val="800000"/>
                </a:solidFill>
                <a:latin typeface="Courier New" panose="02070309020205020404" pitchFamily="49" charset="0"/>
              </a:rPr>
              <a:t>	WHERE</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Teachingclass</a:t>
            </a:r>
            <a:r>
              <a:rPr lang="en-US" altLang="zh-CN" b="1" dirty="0">
                <a:solidFill>
                  <a:srgbClr val="000000"/>
                </a:solidFill>
                <a:latin typeface="Courier New" panose="02070309020205020404" pitchFamily="49" charset="0"/>
              </a:rPr>
              <a:t> = </a:t>
            </a:r>
            <a:r>
              <a:rPr lang="en-US" altLang="zh-CN" b="1" dirty="0">
                <a:solidFill>
                  <a:srgbClr val="008000"/>
                </a:solidFill>
                <a:latin typeface="Courier New" panose="02070309020205020404" pitchFamily="49" charset="0"/>
              </a:rPr>
              <a:t>'81001-01'</a:t>
            </a:r>
            <a:r>
              <a:rPr lang="en-US" altLang="zh-CN" b="1" dirty="0">
                <a:solidFill>
                  <a:srgbClr val="000000"/>
                </a:solidFill>
                <a:latin typeface="Courier New" panose="02070309020205020404" pitchFamily="49" charset="0"/>
              </a:rPr>
              <a:t>),</a:t>
            </a:r>
            <a:endParaRPr lang="en-US" altLang="zh-CN" b="1" dirty="0">
              <a:solidFill>
                <a:srgbClr val="000000"/>
              </a:solidFill>
              <a:latin typeface="Courier New" panose="02070309020205020404" pitchFamily="49" charset="0"/>
            </a:endParaRPr>
          </a:p>
          <a:p>
            <a:pPr>
              <a:defRPr/>
            </a:pPr>
            <a:r>
              <a:rPr lang="en-US" altLang="zh-CN" b="1" dirty="0">
                <a:solidFill>
                  <a:srgbClr val="000000"/>
                </a:solidFill>
                <a:latin typeface="Courier New" panose="02070309020205020404" pitchFamily="49" charset="0"/>
              </a:rPr>
              <a:t>RS2(Grade)</a:t>
            </a:r>
            <a:endParaRPr lang="en-US" altLang="zh-CN" b="1" dirty="0">
              <a:solidFill>
                <a:srgbClr val="000000"/>
              </a:solidFill>
              <a:latin typeface="Courier New" panose="02070309020205020404" pitchFamily="49" charset="0"/>
            </a:endParaRPr>
          </a:p>
          <a:p>
            <a:pPr>
              <a:defRPr/>
            </a:pPr>
            <a:r>
              <a:rPr lang="en-US" altLang="zh-CN" b="1" dirty="0">
                <a:solidFill>
                  <a:srgbClr val="800000"/>
                </a:solidFill>
                <a:latin typeface="Courier New" panose="02070309020205020404" pitchFamily="49" charset="0"/>
              </a:rPr>
              <a:t>	AS</a:t>
            </a:r>
            <a:r>
              <a:rPr lang="en-US" altLang="zh-CN" b="1" dirty="0">
                <a:solidFill>
                  <a:srgbClr val="000000"/>
                </a:solidFill>
                <a:latin typeface="Courier New" panose="02070309020205020404" pitchFamily="49" charset="0"/>
              </a:rPr>
              <a:t> </a:t>
            </a:r>
            <a:endParaRPr lang="en-US" altLang="zh-CN" b="1" dirty="0">
              <a:solidFill>
                <a:srgbClr val="000000"/>
              </a:solidFill>
              <a:latin typeface="Courier New" panose="02070309020205020404" pitchFamily="49" charset="0"/>
            </a:endParaRPr>
          </a:p>
          <a:p>
            <a:pPr>
              <a:defRPr/>
            </a:pPr>
            <a:r>
              <a:rPr lang="en-US" altLang="zh-CN" dirty="0">
                <a:solidFill>
                  <a:srgbClr val="000000"/>
                </a:solidFill>
                <a:latin typeface="Courier New" panose="02070309020205020404" pitchFamily="49" charset="0"/>
              </a:rPr>
              <a:t>	(</a:t>
            </a:r>
            <a:r>
              <a:rPr lang="en-US" altLang="zh-CN" b="1" dirty="0">
                <a:solidFill>
                  <a:srgbClr val="800000"/>
                </a:solidFill>
                <a:latin typeface="Courier New" panose="02070309020205020404" pitchFamily="49" charset="0"/>
              </a:rPr>
              <a:t>SELECT</a:t>
            </a:r>
            <a:r>
              <a:rPr lang="en-US" altLang="zh-CN" b="1" dirty="0">
                <a:solidFill>
                  <a:srgbClr val="000000"/>
                </a:solidFill>
                <a:latin typeface="Courier New" panose="02070309020205020404" pitchFamily="49" charset="0"/>
              </a:rPr>
              <a:t> AVG(Grade) </a:t>
            </a:r>
            <a:r>
              <a:rPr lang="en-US" altLang="zh-CN" b="1" dirty="0">
                <a:solidFill>
                  <a:srgbClr val="800000"/>
                </a:solidFill>
                <a:latin typeface="Courier New" panose="02070309020205020404" pitchFamily="49" charset="0"/>
              </a:rPr>
              <a:t>FROM</a:t>
            </a:r>
            <a:r>
              <a:rPr lang="en-US" altLang="zh-CN" b="1" dirty="0">
                <a:solidFill>
                  <a:srgbClr val="000000"/>
                </a:solidFill>
                <a:latin typeface="Courier New" panose="02070309020205020404" pitchFamily="49" charset="0"/>
              </a:rPr>
              <a:t> SC </a:t>
            </a:r>
            <a:endParaRPr lang="en-US" altLang="zh-CN" b="1" dirty="0">
              <a:solidFill>
                <a:srgbClr val="000000"/>
              </a:solidFill>
              <a:latin typeface="Courier New" panose="02070309020205020404" pitchFamily="49" charset="0"/>
            </a:endParaRPr>
          </a:p>
          <a:p>
            <a:pPr>
              <a:defRPr/>
            </a:pPr>
            <a:r>
              <a:rPr lang="en-US" altLang="zh-CN" b="1" dirty="0">
                <a:solidFill>
                  <a:srgbClr val="800000"/>
                </a:solidFill>
                <a:latin typeface="Courier New" panose="02070309020205020404" pitchFamily="49" charset="0"/>
              </a:rPr>
              <a:t>	WHERE</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Teachingclass</a:t>
            </a:r>
            <a:r>
              <a:rPr lang="en-US" altLang="zh-CN" b="1" dirty="0">
                <a:solidFill>
                  <a:srgbClr val="000000"/>
                </a:solidFill>
                <a:latin typeface="Courier New" panose="02070309020205020404" pitchFamily="49" charset="0"/>
              </a:rPr>
              <a:t> = </a:t>
            </a:r>
            <a:r>
              <a:rPr lang="en-US" altLang="zh-CN" b="1" dirty="0">
                <a:solidFill>
                  <a:srgbClr val="008000"/>
                </a:solidFill>
                <a:latin typeface="Courier New" panose="02070309020205020404" pitchFamily="49" charset="0"/>
              </a:rPr>
              <a:t>'81001-02'</a:t>
            </a:r>
            <a:r>
              <a:rPr lang="en-US" altLang="zh-CN" b="1" dirty="0">
                <a:solidFill>
                  <a:srgbClr val="000000"/>
                </a:solidFill>
                <a:latin typeface="Courier New" panose="02070309020205020404" pitchFamily="49" charset="0"/>
              </a:rPr>
              <a:t>)</a:t>
            </a:r>
            <a:endParaRPr lang="en-US" altLang="zh-CN" b="1" dirty="0">
              <a:solidFill>
                <a:srgbClr val="000000"/>
              </a:solidFill>
              <a:latin typeface="Courier New" panose="02070309020205020404" pitchFamily="49" charset="0"/>
            </a:endParaRPr>
          </a:p>
          <a:p>
            <a:pPr>
              <a:defRPr/>
            </a:pPr>
            <a:r>
              <a:rPr lang="en-US" altLang="zh-CN" b="1" dirty="0">
                <a:solidFill>
                  <a:srgbClr val="800000"/>
                </a:solidFill>
                <a:latin typeface="Courier New" panose="02070309020205020404" pitchFamily="49" charset="0"/>
              </a:rPr>
              <a:t>SELECT</a:t>
            </a:r>
            <a:r>
              <a:rPr lang="en-US" altLang="zh-CN" b="1" dirty="0">
                <a:solidFill>
                  <a:srgbClr val="000000"/>
                </a:solidFill>
                <a:latin typeface="Courier New" panose="02070309020205020404" pitchFamily="49" charset="0"/>
              </a:rPr>
              <a:t> RS1.Grade-RS2.Grade </a:t>
            </a:r>
            <a:r>
              <a:rPr lang="en-US" altLang="zh-CN" b="1" dirty="0">
                <a:solidFill>
                  <a:srgbClr val="800000"/>
                </a:solidFill>
                <a:latin typeface="Courier New" panose="02070309020205020404" pitchFamily="49" charset="0"/>
              </a:rPr>
              <a:t>from</a:t>
            </a:r>
            <a:r>
              <a:rPr lang="en-US" altLang="zh-CN" b="1" dirty="0">
                <a:solidFill>
                  <a:srgbClr val="000000"/>
                </a:solidFill>
                <a:latin typeface="Courier New" panose="02070309020205020404" pitchFamily="49" charset="0"/>
              </a:rPr>
              <a:t> RS1,RS2;</a:t>
            </a:r>
            <a:endParaRPr lang="en-US" altLang="zh-CN" sz="1200" kern="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WITH RECURSIVE</a:t>
            </a:r>
            <a:r>
              <a:rPr lang="zh-CN" altLang="en-US">
                <a:solidFill>
                  <a:schemeClr val="accent6"/>
                </a:solidFill>
              </a:rPr>
              <a:t>子句 格式</a:t>
            </a:r>
            <a:endParaRPr lang="zh-CN" altLang="en-US">
              <a:solidFill>
                <a:schemeClr val="accent6"/>
              </a:solidFill>
            </a:endParaRPr>
          </a:p>
        </p:txBody>
      </p:sp>
      <p:sp>
        <p:nvSpPr>
          <p:cNvPr id="23554" name="内容占位符 2"/>
          <p:cNvSpPr txBox="1">
            <a:spLocks noChangeArrowheads="1"/>
          </p:cNvSpPr>
          <p:nvPr/>
        </p:nvSpPr>
        <p:spPr bwMode="auto">
          <a:xfrm>
            <a:off x="395288" y="803275"/>
            <a:ext cx="8497887"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dirty="0"/>
              <a:t>WITH RECURSIVE</a:t>
            </a:r>
            <a:r>
              <a:rPr lang="zh-CN" altLang="en-US" dirty="0"/>
              <a:t>子句的一般格式</a:t>
            </a:r>
            <a:r>
              <a:rPr lang="en-US" altLang="zh-CN" dirty="0"/>
              <a:t>:</a:t>
            </a:r>
            <a:endParaRPr lang="en-US" altLang="zh-CN" sz="1800" dirty="0">
              <a:solidFill>
                <a:srgbClr val="008000"/>
              </a:solidFill>
              <a:latin typeface="Consolas" panose="020B0609020204030204" pitchFamily="49" charset="0"/>
            </a:endParaRPr>
          </a:p>
          <a:p>
            <a:pPr>
              <a:buFont typeface="Wingdings" panose="05000000000000000000" pitchFamily="2" charset="2"/>
              <a:buNone/>
            </a:pPr>
            <a:r>
              <a:rPr lang="en-US" altLang="zh-CN" sz="1800" dirty="0">
                <a:solidFill>
                  <a:srgbClr val="000000"/>
                </a:solidFill>
                <a:latin typeface="Consolas" panose="020B0609020204030204" pitchFamily="49" charset="0"/>
              </a:rPr>
              <a:t>WITH RECURSIVE RS AS</a:t>
            </a:r>
            <a:endParaRPr lang="en-US" altLang="zh-CN" sz="1800" dirty="0">
              <a:solidFill>
                <a:srgbClr val="000000"/>
              </a:solidFill>
              <a:latin typeface="Consolas" panose="020B0609020204030204" pitchFamily="49" charset="0"/>
            </a:endParaRPr>
          </a:p>
          <a:p>
            <a:pPr>
              <a:buFont typeface="Wingdings" panose="05000000000000000000" pitchFamily="2" charset="2"/>
              <a:buNone/>
            </a:pPr>
            <a:r>
              <a:rPr lang="en-US" altLang="zh-CN" sz="12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pPr>
              <a:buFont typeface="Wingdings" panose="05000000000000000000" pitchFamily="2" charset="2"/>
              <a:buNone/>
            </a:pPr>
            <a:r>
              <a:rPr lang="en-US" altLang="zh-CN" sz="1800" dirty="0">
                <a:solidFill>
                  <a:srgbClr val="000000"/>
                </a:solidFill>
                <a:latin typeface="Consolas" panose="020B0609020204030204" pitchFamily="49" charset="0"/>
              </a:rPr>
              <a:t>        SEED QUERY           </a:t>
            </a:r>
            <a:r>
              <a:rPr lang="en-US" altLang="zh-CN" sz="1800" dirty="0">
                <a:solidFill>
                  <a:srgbClr val="008000"/>
                </a:solidFill>
                <a:latin typeface="Consolas" panose="020B0609020204030204" pitchFamily="49" charset="0"/>
              </a:rPr>
              <a:t>/*</a:t>
            </a:r>
            <a:r>
              <a:rPr lang="zh-CN" altLang="en-US" sz="1800" dirty="0">
                <a:solidFill>
                  <a:srgbClr val="008000"/>
                </a:solidFill>
                <a:latin typeface="Consolas" panose="020B0609020204030204" pitchFamily="49" charset="0"/>
              </a:rPr>
              <a:t>初始化查询的临时结果集，记为</a:t>
            </a:r>
            <a:r>
              <a:rPr lang="en-US" altLang="zh-CN" sz="1800" dirty="0">
                <a:solidFill>
                  <a:srgbClr val="008000"/>
                </a:solidFill>
                <a:latin typeface="Consolas" panose="020B0609020204030204" pitchFamily="49" charset="0"/>
              </a:rPr>
              <a:t>L[1]*/</a:t>
            </a:r>
            <a:endParaRPr lang="en-US" altLang="zh-CN" sz="1800" dirty="0">
              <a:solidFill>
                <a:srgbClr val="008000"/>
              </a:solidFill>
              <a:latin typeface="Consolas" panose="020B0609020204030204" pitchFamily="49" charset="0"/>
            </a:endParaRPr>
          </a:p>
          <a:p>
            <a:pPr>
              <a:buFont typeface="Wingdings" panose="05000000000000000000" pitchFamily="2" charset="2"/>
              <a:buNone/>
            </a:pPr>
            <a:r>
              <a:rPr lang="en-US" altLang="zh-CN" sz="1800" dirty="0">
                <a:solidFill>
                  <a:srgbClr val="000000"/>
                </a:solidFill>
                <a:latin typeface="Consolas" panose="020B0609020204030204" pitchFamily="49" charset="0"/>
              </a:rPr>
              <a:t>        UNION [ALL]          </a:t>
            </a:r>
            <a:r>
              <a:rPr lang="en-US" altLang="zh-CN" sz="1800" dirty="0">
                <a:solidFill>
                  <a:srgbClr val="008000"/>
                </a:solidFill>
                <a:latin typeface="Consolas" panose="020B0609020204030204" pitchFamily="49" charset="0"/>
              </a:rPr>
              <a:t>/*</a:t>
            </a:r>
            <a:r>
              <a:rPr lang="zh-CN" altLang="en-US" sz="1800" dirty="0">
                <a:solidFill>
                  <a:srgbClr val="008000"/>
                </a:solidFill>
                <a:latin typeface="Consolas" panose="020B0609020204030204" pitchFamily="49" charset="0"/>
              </a:rPr>
              <a:t>是否需要保留重复记录，加</a:t>
            </a:r>
            <a:r>
              <a:rPr lang="en-US" altLang="zh-CN" sz="1800" dirty="0">
                <a:solidFill>
                  <a:srgbClr val="008000"/>
                </a:solidFill>
                <a:latin typeface="Consolas" panose="020B0609020204030204" pitchFamily="49" charset="0"/>
              </a:rPr>
              <a:t>ALL</a:t>
            </a:r>
            <a:r>
              <a:rPr lang="zh-CN" altLang="en-US" sz="1800" dirty="0">
                <a:solidFill>
                  <a:srgbClr val="008000"/>
                </a:solidFill>
                <a:latin typeface="Consolas" panose="020B0609020204030204" pitchFamily="49" charset="0"/>
              </a:rPr>
              <a:t>为保留*</a:t>
            </a:r>
            <a:r>
              <a:rPr lang="en-US" altLang="zh-CN" sz="1800" dirty="0">
                <a:solidFill>
                  <a:srgbClr val="008000"/>
                </a:solidFill>
                <a:latin typeface="Consolas" panose="020B0609020204030204" pitchFamily="49" charset="0"/>
              </a:rPr>
              <a:t>/</a:t>
            </a:r>
            <a:endParaRPr lang="zh-CN" altLang="en-US" sz="1800" dirty="0">
              <a:solidFill>
                <a:srgbClr val="008000"/>
              </a:solidFill>
              <a:latin typeface="Consolas" panose="020B0609020204030204" pitchFamily="49" charset="0"/>
            </a:endParaRPr>
          </a:p>
          <a:p>
            <a:pPr>
              <a:buFont typeface="Wingdings" panose="05000000000000000000" pitchFamily="2" charset="2"/>
              <a:buNone/>
            </a:pPr>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RECURSIVE QUERY      </a:t>
            </a:r>
            <a:endParaRPr lang="en-US" altLang="zh-CN" sz="1800" dirty="0">
              <a:solidFill>
                <a:srgbClr val="000000"/>
              </a:solidFill>
              <a:latin typeface="Consolas" panose="020B0609020204030204" pitchFamily="49" charset="0"/>
            </a:endParaRPr>
          </a:p>
          <a:p>
            <a:pPr>
              <a:buFont typeface="Wingdings" panose="05000000000000000000" pitchFamily="2" charset="2"/>
              <a:buNone/>
            </a:pP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a:t>
            </a:r>
            <a:r>
              <a:rPr lang="zh-CN" altLang="en-US" sz="1800" dirty="0">
                <a:solidFill>
                  <a:srgbClr val="008000"/>
                </a:solidFill>
                <a:latin typeface="Consolas" panose="020B0609020204030204" pitchFamily="49" charset="0"/>
              </a:rPr>
              <a:t>执行递归查询，得到全部临时结果集，即</a:t>
            </a:r>
            <a:r>
              <a:rPr lang="en-US" altLang="zh-CN" sz="1800" dirty="0">
                <a:solidFill>
                  <a:srgbClr val="008000"/>
                </a:solidFill>
                <a:latin typeface="Consolas" panose="020B0609020204030204" pitchFamily="49" charset="0"/>
              </a:rPr>
              <a:t>L[2]∪…∪L[</a:t>
            </a:r>
            <a:r>
              <a:rPr lang="en-US" altLang="zh-CN" sz="1800" dirty="0" err="1">
                <a:solidFill>
                  <a:srgbClr val="008000"/>
                </a:solidFill>
                <a:latin typeface="Consolas" panose="020B0609020204030204" pitchFamily="49" charset="0"/>
              </a:rPr>
              <a:t>i</a:t>
            </a:r>
            <a:r>
              <a:rPr lang="en-US" altLang="zh-CN" sz="1800" dirty="0">
                <a:solidFill>
                  <a:srgbClr val="008000"/>
                </a:solidFill>
                <a:latin typeface="Consolas" panose="020B0609020204030204" pitchFamily="49" charset="0"/>
              </a:rPr>
              <a:t>]*/</a:t>
            </a:r>
            <a:endParaRPr lang="en-US" altLang="zh-CN" sz="1800" dirty="0">
              <a:solidFill>
                <a:srgbClr val="008000"/>
              </a:solidFill>
              <a:latin typeface="Consolas" panose="020B0609020204030204" pitchFamily="49" charset="0"/>
            </a:endParaRPr>
          </a:p>
          <a:p>
            <a:pPr>
              <a:buFont typeface="Wingdings" panose="05000000000000000000" pitchFamily="2" charset="2"/>
              <a:buNone/>
            </a:pPr>
            <a:r>
              <a:rPr lang="en-US" altLang="zh-CN" sz="1800" dirty="0">
                <a:solidFill>
                  <a:srgbClr val="000000"/>
                </a:solidFill>
                <a:latin typeface="Consolas" panose="020B0609020204030204" pitchFamily="49" charset="0"/>
              </a:rPr>
              <a:t>   ) </a:t>
            </a:r>
            <a:endParaRPr lang="en-US" altLang="zh-CN" sz="1800" dirty="0">
              <a:solidFill>
                <a:srgbClr val="000000"/>
              </a:solidFill>
              <a:latin typeface="Consolas" panose="020B0609020204030204" pitchFamily="49" charset="0"/>
            </a:endParaRPr>
          </a:p>
          <a:p>
            <a:pPr>
              <a:buFont typeface="Wingdings" panose="05000000000000000000" pitchFamily="2" charset="2"/>
              <a:buNone/>
            </a:pPr>
            <a:r>
              <a:rPr lang="en-US" altLang="zh-CN" sz="1800" dirty="0">
                <a:solidFill>
                  <a:srgbClr val="000000"/>
                </a:solidFill>
                <a:latin typeface="Consolas" panose="020B0609020204030204" pitchFamily="49" charset="0"/>
              </a:rPr>
              <a:t>   SQL</a:t>
            </a:r>
            <a:r>
              <a:rPr lang="zh-CN" altLang="en-US" sz="1800" dirty="0">
                <a:solidFill>
                  <a:srgbClr val="000000"/>
                </a:solidFill>
                <a:latin typeface="Consolas" panose="020B0609020204030204" pitchFamily="49" charset="0"/>
              </a:rPr>
              <a:t>语句           </a:t>
            </a:r>
            <a:r>
              <a:rPr lang="en-US" altLang="zh-CN" sz="1800" dirty="0">
                <a:solidFill>
                  <a:srgbClr val="008000"/>
                </a:solidFill>
                <a:latin typeface="Consolas" panose="020B0609020204030204" pitchFamily="49" charset="0"/>
              </a:rPr>
              <a:t>/*</a:t>
            </a:r>
            <a:r>
              <a:rPr lang="zh-CN" altLang="en-US" sz="1800" dirty="0">
                <a:solidFill>
                  <a:srgbClr val="008000"/>
                </a:solidFill>
                <a:latin typeface="Consolas" panose="020B0609020204030204" pitchFamily="49" charset="0"/>
              </a:rPr>
              <a:t>执行与</a:t>
            </a:r>
            <a:r>
              <a:rPr lang="en-US" altLang="zh-CN" sz="1800" dirty="0">
                <a:solidFill>
                  <a:srgbClr val="008000"/>
                </a:solidFill>
                <a:latin typeface="Consolas" panose="020B0609020204030204" pitchFamily="49" charset="0"/>
              </a:rPr>
              <a:t>RS</a:t>
            </a:r>
            <a:r>
              <a:rPr lang="zh-CN" altLang="en-US" sz="1800" dirty="0">
                <a:solidFill>
                  <a:srgbClr val="008000"/>
                </a:solidFill>
                <a:latin typeface="Consolas" panose="020B0609020204030204" pitchFamily="49" charset="0"/>
              </a:rPr>
              <a:t>相关的查询*</a:t>
            </a:r>
            <a:r>
              <a:rPr lang="en-US" altLang="zh-CN" sz="1800" dirty="0">
                <a:solidFill>
                  <a:srgbClr val="008000"/>
                </a:solidFill>
                <a:latin typeface="Consolas" panose="020B0609020204030204" pitchFamily="49" charset="0"/>
              </a:rPr>
              <a:t>/</a:t>
            </a:r>
            <a:endParaRPr lang="zh-CN" altLang="en-US" sz="1800" dirty="0">
              <a:solidFill>
                <a:srgbClr val="008000"/>
              </a:solidFill>
              <a:latin typeface="Consolas" panose="020B0609020204030204" pitchFamily="49" charset="0"/>
            </a:endParaRPr>
          </a:p>
          <a:p>
            <a:pPr>
              <a:buFont typeface="Wingdings" panose="05000000000000000000" pitchFamily="2" charset="2"/>
              <a:buNone/>
            </a:pPr>
            <a:endParaRPr lang="zh-CN" altLang="en-US" sz="1800" dirty="0">
              <a:solidFill>
                <a:srgbClr val="000000"/>
              </a:solidFill>
              <a:latin typeface="Consolas" panose="020B0609020204030204" pitchFamily="49" charset="0"/>
            </a:endParaRPr>
          </a:p>
          <a:p>
            <a:pPr>
              <a:lnSpc>
                <a:spcPct val="120000"/>
              </a:lnSpc>
              <a:buFont typeface="Wingdings" panose="05000000000000000000" pitchFamily="2" charset="2"/>
              <a:buNone/>
            </a:pPr>
            <a:endParaRPr lang="zh-CN" alt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ChangeArrowheads="1"/>
          </p:cNvSpPr>
          <p:nvPr/>
        </p:nvSpPr>
        <p:spPr bwMode="auto">
          <a:xfrm>
            <a:off x="457200" y="-22225"/>
            <a:ext cx="82296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a:lstStyle>
          <a:p>
            <a:pPr>
              <a:defRPr/>
            </a:pPr>
            <a:r>
              <a:rPr lang="en-US" altLang="zh-CN" kern="0">
                <a:solidFill>
                  <a:schemeClr val="accent6"/>
                </a:solidFill>
              </a:rPr>
              <a:t>WITH RECURSIVE</a:t>
            </a:r>
            <a:r>
              <a:rPr lang="zh-CN" altLang="en-US" kern="0">
                <a:solidFill>
                  <a:schemeClr val="accent6"/>
                </a:solidFill>
              </a:rPr>
              <a:t>子句 示例</a:t>
            </a:r>
            <a:endParaRPr lang="zh-CN" altLang="en-US" kern="0" dirty="0">
              <a:solidFill>
                <a:schemeClr val="accent6"/>
              </a:solidFill>
            </a:endParaRPr>
          </a:p>
        </p:txBody>
      </p:sp>
      <p:sp>
        <p:nvSpPr>
          <p:cNvPr id="24621" name="内容占位符 2"/>
          <p:cNvSpPr txBox="1">
            <a:spLocks noChangeArrowheads="1"/>
          </p:cNvSpPr>
          <p:nvPr/>
        </p:nvSpPr>
        <p:spPr bwMode="auto">
          <a:xfrm>
            <a:off x="395288" y="823913"/>
            <a:ext cx="8640762"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dirty="0"/>
              <a:t>[</a:t>
            </a:r>
            <a:r>
              <a:rPr lang="zh-CN" altLang="en-US" sz="2400" dirty="0"/>
              <a:t>例</a:t>
            </a:r>
            <a:r>
              <a:rPr lang="en-US" altLang="zh-CN" sz="2400" dirty="0"/>
              <a:t>8.2]</a:t>
            </a:r>
            <a:r>
              <a:rPr lang="zh-CN" altLang="en-US" sz="2400" dirty="0"/>
              <a:t>（任务</a:t>
            </a:r>
            <a:r>
              <a:rPr lang="en-US" altLang="zh-CN" sz="2400" dirty="0"/>
              <a:t>1</a:t>
            </a:r>
            <a:r>
              <a:rPr lang="zh-CN" altLang="en-US" sz="2400" dirty="0"/>
              <a:t>）打印“数据库系统概论”课程的所有先修课信息。</a:t>
            </a:r>
            <a:endParaRPr lang="en-US" altLang="zh-CN" sz="2400" dirty="0"/>
          </a:p>
        </p:txBody>
      </p:sp>
      <p:graphicFrame>
        <p:nvGraphicFramePr>
          <p:cNvPr id="2" name="表格 1"/>
          <p:cNvGraphicFramePr>
            <a:graphicFrameLocks noGrp="1"/>
          </p:cNvGraphicFramePr>
          <p:nvPr/>
        </p:nvGraphicFramePr>
        <p:xfrm>
          <a:off x="243216" y="1720505"/>
          <a:ext cx="4904848" cy="2967754"/>
        </p:xfrm>
        <a:graphic>
          <a:graphicData uri="http://schemas.openxmlformats.org/drawingml/2006/table">
            <a:tbl>
              <a:tblPr/>
              <a:tblGrid>
                <a:gridCol w="971401"/>
                <a:gridCol w="1656188"/>
                <a:gridCol w="1035118"/>
                <a:gridCol w="1242141"/>
              </a:tblGrid>
              <a:tr h="43233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课程号</a:t>
                      </a:r>
                      <a:r>
                        <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Cno</a:t>
                      </a:r>
                      <a:endPar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课程名</a:t>
                      </a:r>
                      <a:r>
                        <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Cname</a:t>
                      </a:r>
                      <a:endPar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学分</a:t>
                      </a:r>
                      <a:r>
                        <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Ccredit</a:t>
                      </a:r>
                      <a:endPar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先修课程</a:t>
                      </a:r>
                      <a:r>
                        <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Cpno</a:t>
                      </a:r>
                      <a:endPar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233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81001</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程序设计基础与</a:t>
                      </a: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C</a:t>
                      </a:r>
                      <a:r>
                        <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语言</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NULL</a:t>
                      </a:r>
                      <a:endPar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81002</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数据结构</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81001</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43233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81003</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数据库系统概论</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81002</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81004</a:t>
                      </a:r>
                      <a:endParaRPr kumimoji="0" lang="zh-CN" altLang="en-US" sz="12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信息系统概论</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81003</a:t>
                      </a:r>
                      <a:endParaRPr kumimoji="0" lang="zh-CN" altLang="en-US" sz="12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81005</a:t>
                      </a:r>
                      <a:endParaRPr kumimoji="0" lang="zh-CN" altLang="en-US" sz="12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操作系统</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81001</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81006</a:t>
                      </a:r>
                      <a:endParaRPr kumimoji="0" lang="zh-CN" altLang="en-US" sz="12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Python</a:t>
                      </a:r>
                      <a:r>
                        <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语言</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3</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81002</a:t>
                      </a:r>
                      <a:endParaRPr kumimoji="0" lang="zh-CN" altLang="en-US" sz="12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81007</a:t>
                      </a:r>
                      <a:endParaRPr kumimoji="0" lang="zh-CN" altLang="en-US" sz="12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离散数学</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NULL</a:t>
                      </a:r>
                      <a:endPar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81008</a:t>
                      </a:r>
                      <a:endParaRPr kumimoji="0" lang="zh-CN" altLang="en-US" sz="12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大数据技术概论</a:t>
                      </a:r>
                      <a:endParaRPr kumimoji="0" lang="zh-CN" altLang="en-US"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81003</a:t>
                      </a:r>
                      <a:endParaRPr kumimoji="0" lang="en-US" altLang="zh-CN" sz="12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bl>
          </a:graphicData>
        </a:graphic>
      </p:graphicFrame>
      <p:pic>
        <p:nvPicPr>
          <p:cNvPr id="5" name="图片 4"/>
          <p:cNvPicPr>
            <a:picLocks noChangeAspect="1"/>
          </p:cNvPicPr>
          <p:nvPr/>
        </p:nvPicPr>
        <p:blipFill>
          <a:blip r:embed="rId1"/>
          <a:stretch>
            <a:fillRect/>
          </a:stretch>
        </p:blipFill>
        <p:spPr>
          <a:xfrm>
            <a:off x="5219700" y="1779270"/>
            <a:ext cx="3811905" cy="27552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WITH RECURSIVE</a:t>
            </a:r>
            <a:r>
              <a:rPr lang="zh-CN" altLang="en-US">
                <a:solidFill>
                  <a:schemeClr val="accent6"/>
                </a:solidFill>
              </a:rPr>
              <a:t>子句 示例</a:t>
            </a:r>
            <a:endParaRPr lang="zh-CN" altLang="en-US">
              <a:solidFill>
                <a:schemeClr val="accent6"/>
              </a:solidFill>
            </a:endParaRPr>
          </a:p>
        </p:txBody>
      </p:sp>
      <p:sp>
        <p:nvSpPr>
          <p:cNvPr id="25602" name="内容占位符 2"/>
          <p:cNvSpPr txBox="1">
            <a:spLocks noChangeArrowheads="1"/>
          </p:cNvSpPr>
          <p:nvPr/>
        </p:nvSpPr>
        <p:spPr bwMode="auto">
          <a:xfrm>
            <a:off x="395288" y="823913"/>
            <a:ext cx="8640762"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dirty="0"/>
              <a:t>[</a:t>
            </a:r>
            <a:r>
              <a:rPr lang="zh-CN" altLang="en-US" dirty="0"/>
              <a:t>例</a:t>
            </a:r>
            <a:r>
              <a:rPr lang="en-US" altLang="zh-CN" dirty="0"/>
              <a:t>8.2]</a:t>
            </a:r>
            <a:r>
              <a:rPr lang="zh-CN" altLang="en-US" dirty="0"/>
              <a:t>（任务</a:t>
            </a:r>
            <a:r>
              <a:rPr lang="en-US" altLang="zh-CN" dirty="0"/>
              <a:t>1</a:t>
            </a:r>
            <a:r>
              <a:rPr lang="zh-CN" altLang="en-US" dirty="0"/>
              <a:t>）打印“数据库系统概论”课程的所有先修课信息。</a:t>
            </a:r>
            <a:endParaRPr lang="en-US" altLang="zh-CN" dirty="0"/>
          </a:p>
        </p:txBody>
      </p:sp>
      <p:sp>
        <p:nvSpPr>
          <p:cNvPr id="25603" name="文本框 4"/>
          <p:cNvSpPr txBox="1">
            <a:spLocks noChangeArrowheads="1"/>
          </p:cNvSpPr>
          <p:nvPr/>
        </p:nvSpPr>
        <p:spPr bwMode="auto">
          <a:xfrm>
            <a:off x="174625" y="1936750"/>
            <a:ext cx="90836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800">
                <a:solidFill>
                  <a:srgbClr val="800000"/>
                </a:solidFill>
                <a:latin typeface="Courier New" panose="02070309020205020404" pitchFamily="49" charset="0"/>
              </a:rPr>
              <a:t>WITH</a:t>
            </a:r>
            <a:r>
              <a:rPr lang="en-US" altLang="zh-CN" sz="1800">
                <a:solidFill>
                  <a:srgbClr val="000000"/>
                </a:solidFill>
                <a:latin typeface="Courier New" panose="02070309020205020404" pitchFamily="49" charset="0"/>
              </a:rPr>
              <a:t> </a:t>
            </a:r>
            <a:r>
              <a:rPr lang="en-US" altLang="zh-CN" sz="1800">
                <a:solidFill>
                  <a:srgbClr val="800000"/>
                </a:solidFill>
                <a:latin typeface="Courier New" panose="02070309020205020404" pitchFamily="49" charset="0"/>
              </a:rPr>
              <a:t>RECURSIVE</a:t>
            </a:r>
            <a:r>
              <a:rPr lang="en-US" altLang="zh-CN" sz="1800">
                <a:solidFill>
                  <a:srgbClr val="000000"/>
                </a:solidFill>
                <a:latin typeface="Courier New" panose="02070309020205020404" pitchFamily="49" charset="0"/>
              </a:rPr>
              <a:t> RS </a:t>
            </a:r>
            <a:r>
              <a:rPr lang="en-US" altLang="zh-CN" sz="1800">
                <a:solidFill>
                  <a:srgbClr val="800000"/>
                </a:solidFill>
                <a:latin typeface="Courier New" panose="02070309020205020404" pitchFamily="49" charset="0"/>
              </a:rPr>
              <a:t>AS </a:t>
            </a:r>
            <a:r>
              <a:rPr lang="en-US" altLang="zh-CN" sz="1800" b="0">
                <a:solidFill>
                  <a:srgbClr val="000000"/>
                </a:solidFill>
                <a:latin typeface="Courier New" panose="02070309020205020404" pitchFamily="49" charset="0"/>
              </a:rPr>
              <a:t>(    </a:t>
            </a:r>
            <a:endParaRPr lang="en-US" altLang="zh-CN" sz="1800" b="0">
              <a:solidFill>
                <a:srgbClr val="000000"/>
              </a:solidFill>
              <a:latin typeface="Courier New" panose="02070309020205020404" pitchFamily="49" charset="0"/>
            </a:endParaRPr>
          </a:p>
          <a:p>
            <a:pPr>
              <a:spcBef>
                <a:spcPct val="0"/>
              </a:spcBef>
              <a:buSzTx/>
              <a:buFontTx/>
              <a:buNone/>
            </a:pPr>
            <a:r>
              <a:rPr lang="en-US" altLang="zh-CN" sz="1800" b="0">
                <a:solidFill>
                  <a:srgbClr val="808080"/>
                </a:solidFill>
                <a:latin typeface="Courier New" panose="02070309020205020404" pitchFamily="49" charset="0"/>
              </a:rPr>
              <a:t>/*</a:t>
            </a:r>
            <a:r>
              <a:rPr lang="zh-CN" altLang="en-US" sz="1800" b="0">
                <a:solidFill>
                  <a:srgbClr val="808080"/>
                </a:solidFill>
                <a:latin typeface="Courier New" panose="02070309020205020404" pitchFamily="49" charset="0"/>
              </a:rPr>
              <a:t>初始化</a:t>
            </a:r>
            <a:r>
              <a:rPr lang="en-US" altLang="zh-CN" sz="1800" b="0">
                <a:solidFill>
                  <a:srgbClr val="808080"/>
                </a:solidFill>
                <a:latin typeface="Courier New" panose="02070309020205020404" pitchFamily="49" charset="0"/>
              </a:rPr>
              <a:t>RS</a:t>
            </a:r>
            <a:r>
              <a:rPr lang="zh-CN" altLang="en-US" sz="1800" b="0">
                <a:solidFill>
                  <a:srgbClr val="808080"/>
                </a:solidFill>
                <a:latin typeface="Courier New" panose="02070309020205020404" pitchFamily="49" charset="0"/>
              </a:rPr>
              <a:t>，假设结果集为</a:t>
            </a:r>
            <a:r>
              <a:rPr lang="en-US" altLang="zh-CN" sz="1800" b="0">
                <a:solidFill>
                  <a:srgbClr val="808080"/>
                </a:solidFill>
                <a:latin typeface="Courier New" panose="02070309020205020404" pitchFamily="49" charset="0"/>
              </a:rPr>
              <a:t>L[1]</a:t>
            </a:r>
            <a:r>
              <a:rPr lang="zh-CN" altLang="en-US" sz="1800" b="0">
                <a:solidFill>
                  <a:srgbClr val="808080"/>
                </a:solidFill>
                <a:latin typeface="Courier New" panose="02070309020205020404" pitchFamily="49" charset="0"/>
              </a:rPr>
              <a:t>，即“数据库系统概论”的所有直接先修课*</a:t>
            </a:r>
            <a:r>
              <a:rPr lang="en-US" altLang="zh-CN" sz="1800" b="0">
                <a:solidFill>
                  <a:srgbClr val="808080"/>
                </a:solidFill>
                <a:latin typeface="Courier New" panose="02070309020205020404" pitchFamily="49" charset="0"/>
              </a:rPr>
              <a:t>/</a:t>
            </a:r>
            <a:endParaRPr lang="en-US" altLang="zh-CN" sz="1800" b="0">
              <a:solidFill>
                <a:srgbClr val="808080"/>
              </a:solidFill>
              <a:latin typeface="Courier New" panose="02070309020205020404" pitchFamily="49" charset="0"/>
            </a:endParaRPr>
          </a:p>
          <a:p>
            <a:pPr>
              <a:spcBef>
                <a:spcPct val="0"/>
              </a:spcBef>
              <a:buSzTx/>
              <a:buFontTx/>
              <a:buNone/>
            </a:pPr>
            <a:r>
              <a:rPr lang="en-US" altLang="zh-CN" sz="1800">
                <a:solidFill>
                  <a:srgbClr val="800000"/>
                </a:solidFill>
                <a:latin typeface="Courier New" panose="02070309020205020404" pitchFamily="49" charset="0"/>
              </a:rPr>
              <a:t>SELECT</a:t>
            </a:r>
            <a:r>
              <a:rPr lang="en-US" altLang="zh-CN" sz="1800">
                <a:solidFill>
                  <a:srgbClr val="000000"/>
                </a:solidFill>
                <a:latin typeface="Courier New" panose="02070309020205020404" pitchFamily="49" charset="0"/>
              </a:rPr>
              <a:t> Cpno </a:t>
            </a:r>
            <a:r>
              <a:rPr lang="en-US" altLang="zh-CN" sz="1800">
                <a:solidFill>
                  <a:srgbClr val="800000"/>
                </a:solidFill>
                <a:latin typeface="Courier New" panose="02070309020205020404" pitchFamily="49" charset="0"/>
              </a:rPr>
              <a:t>FROM</a:t>
            </a:r>
            <a:r>
              <a:rPr lang="en-US" altLang="zh-CN" sz="1800">
                <a:solidFill>
                  <a:srgbClr val="000000"/>
                </a:solidFill>
                <a:latin typeface="Courier New" panose="02070309020205020404" pitchFamily="49" charset="0"/>
              </a:rPr>
              <a:t> Course </a:t>
            </a:r>
            <a:r>
              <a:rPr lang="en-US" altLang="zh-CN" sz="1800">
                <a:solidFill>
                  <a:srgbClr val="800000"/>
                </a:solidFill>
                <a:latin typeface="Courier New" panose="02070309020205020404" pitchFamily="49" charset="0"/>
              </a:rPr>
              <a:t>WHERE</a:t>
            </a:r>
            <a:r>
              <a:rPr lang="en-US" altLang="zh-CN" sz="1800">
                <a:solidFill>
                  <a:srgbClr val="000000"/>
                </a:solidFill>
                <a:latin typeface="Courier New" panose="02070309020205020404" pitchFamily="49" charset="0"/>
              </a:rPr>
              <a:t> Cname = </a:t>
            </a:r>
            <a:r>
              <a:rPr lang="en-US" altLang="zh-CN" sz="1800">
                <a:solidFill>
                  <a:srgbClr val="008000"/>
                </a:solidFill>
                <a:latin typeface="Courier New" panose="02070309020205020404" pitchFamily="49" charset="0"/>
              </a:rPr>
              <a:t>'</a:t>
            </a:r>
            <a:r>
              <a:rPr lang="zh-CN" altLang="en-US" sz="1800">
                <a:solidFill>
                  <a:srgbClr val="008000"/>
                </a:solidFill>
                <a:latin typeface="Courier New" panose="02070309020205020404" pitchFamily="49" charset="0"/>
              </a:rPr>
              <a:t>数据库系统概论</a:t>
            </a:r>
            <a:r>
              <a:rPr lang="en-US" altLang="zh-CN" sz="1800">
                <a:solidFill>
                  <a:srgbClr val="008000"/>
                </a:solidFill>
                <a:latin typeface="Courier New" panose="02070309020205020404" pitchFamily="49" charset="0"/>
              </a:rPr>
              <a:t>'</a:t>
            </a:r>
            <a:endParaRPr lang="en-US" altLang="zh-CN" sz="1800">
              <a:solidFill>
                <a:srgbClr val="008000"/>
              </a:solidFill>
              <a:latin typeface="Courier New" panose="02070309020205020404" pitchFamily="49" charset="0"/>
            </a:endParaRPr>
          </a:p>
          <a:p>
            <a:pPr>
              <a:spcBef>
                <a:spcPct val="0"/>
              </a:spcBef>
              <a:buSzTx/>
              <a:buFontTx/>
              <a:buNone/>
            </a:pPr>
            <a:r>
              <a:rPr lang="en-US" altLang="zh-CN" sz="1800">
                <a:solidFill>
                  <a:srgbClr val="800000"/>
                </a:solidFill>
                <a:latin typeface="Courier New" panose="02070309020205020404" pitchFamily="49" charset="0"/>
              </a:rPr>
              <a:t>UNION</a:t>
            </a:r>
            <a:r>
              <a:rPr lang="en-US" altLang="zh-CN" sz="1800">
                <a:solidFill>
                  <a:srgbClr val="000000"/>
                </a:solidFill>
                <a:latin typeface="Courier New" panose="02070309020205020404" pitchFamily="49" charset="0"/>
              </a:rPr>
              <a:t>  </a:t>
            </a:r>
            <a:endParaRPr lang="en-US" altLang="zh-CN" sz="1800">
              <a:solidFill>
                <a:srgbClr val="000000"/>
              </a:solidFill>
              <a:latin typeface="Courier New" panose="02070309020205020404" pitchFamily="49" charset="0"/>
            </a:endParaRPr>
          </a:p>
          <a:p>
            <a:pPr>
              <a:spcBef>
                <a:spcPct val="0"/>
              </a:spcBef>
              <a:buSzTx/>
              <a:buFontTx/>
              <a:buNone/>
            </a:pPr>
            <a:r>
              <a:rPr lang="en-US" altLang="zh-CN" sz="1800" b="0">
                <a:solidFill>
                  <a:srgbClr val="808080"/>
                </a:solidFill>
                <a:latin typeface="Courier New" panose="02070309020205020404" pitchFamily="49" charset="0"/>
              </a:rPr>
              <a:t>/*</a:t>
            </a:r>
            <a:r>
              <a:rPr lang="zh-CN" altLang="en-US" sz="1800" b="0">
                <a:solidFill>
                  <a:srgbClr val="808080"/>
                </a:solidFill>
                <a:latin typeface="Courier New" panose="02070309020205020404" pitchFamily="49" charset="0"/>
              </a:rPr>
              <a:t>递归查询第</a:t>
            </a:r>
            <a:r>
              <a:rPr lang="en-US" altLang="zh-CN" sz="1800" b="0">
                <a:solidFill>
                  <a:srgbClr val="808080"/>
                </a:solidFill>
                <a:latin typeface="Courier New" panose="02070309020205020404" pitchFamily="49" charset="0"/>
              </a:rPr>
              <a:t>i</a:t>
            </a:r>
            <a:r>
              <a:rPr lang="zh-CN" altLang="en-US" sz="1800" b="0">
                <a:solidFill>
                  <a:srgbClr val="808080"/>
                </a:solidFill>
                <a:latin typeface="Courier New" panose="02070309020205020404" pitchFamily="49" charset="0"/>
              </a:rPr>
              <a:t>层</a:t>
            </a:r>
            <a:r>
              <a:rPr lang="en-US" altLang="zh-CN" sz="1800" b="0">
                <a:solidFill>
                  <a:srgbClr val="808080"/>
                </a:solidFill>
                <a:latin typeface="Courier New" panose="02070309020205020404" pitchFamily="49" charset="0"/>
              </a:rPr>
              <a:t>(i&gt;=1)</a:t>
            </a:r>
            <a:r>
              <a:rPr lang="zh-CN" altLang="en-US" sz="1800" b="0">
                <a:solidFill>
                  <a:srgbClr val="808080"/>
                </a:solidFill>
                <a:latin typeface="Courier New" panose="02070309020205020404" pitchFamily="49" charset="0"/>
              </a:rPr>
              <a:t>的数据，即第</a:t>
            </a:r>
            <a:r>
              <a:rPr lang="en-US" altLang="zh-CN" sz="1800" b="0">
                <a:solidFill>
                  <a:srgbClr val="808080"/>
                </a:solidFill>
                <a:latin typeface="Courier New" panose="02070309020205020404" pitchFamily="49" charset="0"/>
              </a:rPr>
              <a:t>i-1</a:t>
            </a:r>
            <a:r>
              <a:rPr lang="zh-CN" altLang="en-US" sz="1800" b="0">
                <a:solidFill>
                  <a:srgbClr val="808080"/>
                </a:solidFill>
                <a:latin typeface="Courier New" panose="02070309020205020404" pitchFamily="49" charset="0"/>
              </a:rPr>
              <a:t>层数据的直接先修课课程号，并更新</a:t>
            </a:r>
            <a:r>
              <a:rPr lang="en-US" altLang="zh-CN" sz="1800" b="0">
                <a:solidFill>
                  <a:srgbClr val="808080"/>
                </a:solidFill>
                <a:latin typeface="Courier New" panose="02070309020205020404" pitchFamily="49" charset="0"/>
              </a:rPr>
              <a:t>RS*/</a:t>
            </a:r>
            <a:endParaRPr lang="en-US" altLang="zh-CN" sz="1800" b="0">
              <a:solidFill>
                <a:srgbClr val="808080"/>
              </a:solidFill>
              <a:latin typeface="Courier New" panose="02070309020205020404" pitchFamily="49" charset="0"/>
            </a:endParaRPr>
          </a:p>
          <a:p>
            <a:pPr>
              <a:spcBef>
                <a:spcPct val="0"/>
              </a:spcBef>
              <a:buSzTx/>
              <a:buFontTx/>
              <a:buNone/>
            </a:pPr>
            <a:r>
              <a:rPr lang="en-US" altLang="zh-CN" sz="1800">
                <a:solidFill>
                  <a:srgbClr val="800000"/>
                </a:solidFill>
                <a:latin typeface="Courier New" panose="02070309020205020404" pitchFamily="49" charset="0"/>
              </a:rPr>
              <a:t>SELECT</a:t>
            </a:r>
            <a:r>
              <a:rPr lang="en-US" altLang="zh-CN" sz="1800">
                <a:solidFill>
                  <a:srgbClr val="000000"/>
                </a:solidFill>
                <a:latin typeface="Courier New" panose="02070309020205020404" pitchFamily="49" charset="0"/>
              </a:rPr>
              <a:t> Course.Cpno </a:t>
            </a:r>
            <a:r>
              <a:rPr lang="en-US" altLang="zh-CN" sz="1800">
                <a:solidFill>
                  <a:srgbClr val="800000"/>
                </a:solidFill>
                <a:latin typeface="Courier New" panose="02070309020205020404" pitchFamily="49" charset="0"/>
              </a:rPr>
              <a:t>FROM</a:t>
            </a:r>
            <a:r>
              <a:rPr lang="en-US" altLang="zh-CN" sz="1800">
                <a:solidFill>
                  <a:srgbClr val="000000"/>
                </a:solidFill>
                <a:latin typeface="Courier New" panose="02070309020205020404" pitchFamily="49" charset="0"/>
              </a:rPr>
              <a:t> Course,RS </a:t>
            </a:r>
            <a:r>
              <a:rPr lang="en-US" altLang="zh-CN" sz="1800">
                <a:solidFill>
                  <a:srgbClr val="800000"/>
                </a:solidFill>
                <a:latin typeface="Courier New" panose="02070309020205020404" pitchFamily="49" charset="0"/>
              </a:rPr>
              <a:t>WHERE</a:t>
            </a:r>
            <a:r>
              <a:rPr lang="en-US" altLang="zh-CN" sz="1800">
                <a:solidFill>
                  <a:srgbClr val="000000"/>
                </a:solidFill>
                <a:latin typeface="Courier New" panose="02070309020205020404" pitchFamily="49" charset="0"/>
              </a:rPr>
              <a:t> RS.Cpno = Course.Cno </a:t>
            </a:r>
            <a:r>
              <a:rPr lang="en-US" altLang="zh-CN" sz="1800" b="0">
                <a:solidFill>
                  <a:srgbClr val="000000"/>
                </a:solidFill>
                <a:latin typeface="Courier New" panose="02070309020205020404" pitchFamily="49" charset="0"/>
              </a:rPr>
              <a:t>)</a:t>
            </a:r>
            <a:endParaRPr lang="en-US" altLang="zh-CN" sz="1800" b="0">
              <a:solidFill>
                <a:srgbClr val="000000"/>
              </a:solidFill>
              <a:latin typeface="Courier New" panose="02070309020205020404" pitchFamily="49" charset="0"/>
            </a:endParaRPr>
          </a:p>
          <a:p>
            <a:pPr>
              <a:spcBef>
                <a:spcPct val="0"/>
              </a:spcBef>
              <a:buSzTx/>
              <a:buFontTx/>
              <a:buNone/>
            </a:pPr>
            <a:r>
              <a:rPr lang="en-US" altLang="zh-CN" sz="1800" b="0">
                <a:solidFill>
                  <a:srgbClr val="808080"/>
                </a:solidFill>
                <a:latin typeface="Courier New" panose="02070309020205020404" pitchFamily="49" charset="0"/>
              </a:rPr>
              <a:t>/*</a:t>
            </a:r>
            <a:r>
              <a:rPr lang="zh-CN" altLang="en-US" sz="1800" b="0">
                <a:solidFill>
                  <a:srgbClr val="808080"/>
                </a:solidFill>
                <a:latin typeface="Courier New" panose="02070309020205020404" pitchFamily="49" charset="0"/>
              </a:rPr>
              <a:t>根据</a:t>
            </a:r>
            <a:r>
              <a:rPr lang="en-US" altLang="zh-CN" sz="1800" b="0">
                <a:solidFill>
                  <a:srgbClr val="808080"/>
                </a:solidFill>
                <a:latin typeface="Courier New" panose="02070309020205020404" pitchFamily="49" charset="0"/>
              </a:rPr>
              <a:t>RS</a:t>
            </a:r>
            <a:r>
              <a:rPr lang="zh-CN" altLang="en-US" sz="1800" b="0">
                <a:solidFill>
                  <a:srgbClr val="808080"/>
                </a:solidFill>
                <a:latin typeface="Courier New" panose="02070309020205020404" pitchFamily="49" charset="0"/>
              </a:rPr>
              <a:t>中记录的所有先修课程号，通过查找课程表，输出课程号与课程名*</a:t>
            </a:r>
            <a:r>
              <a:rPr lang="en-US" altLang="zh-CN" sz="1800" b="0">
                <a:solidFill>
                  <a:srgbClr val="808080"/>
                </a:solidFill>
                <a:latin typeface="Courier New" panose="02070309020205020404" pitchFamily="49" charset="0"/>
              </a:rPr>
              <a:t>/</a:t>
            </a:r>
            <a:endParaRPr lang="en-US" altLang="zh-CN" sz="1800" b="0">
              <a:solidFill>
                <a:srgbClr val="000000"/>
              </a:solidFill>
              <a:latin typeface="Courier New" panose="02070309020205020404" pitchFamily="49" charset="0"/>
            </a:endParaRPr>
          </a:p>
          <a:p>
            <a:pPr>
              <a:spcBef>
                <a:spcPct val="0"/>
              </a:spcBef>
              <a:buSzTx/>
              <a:buFontTx/>
              <a:buNone/>
            </a:pPr>
            <a:r>
              <a:rPr lang="en-US" altLang="zh-CN" sz="1800">
                <a:solidFill>
                  <a:srgbClr val="800000"/>
                </a:solidFill>
                <a:latin typeface="Courier New" panose="02070309020205020404" pitchFamily="49" charset="0"/>
              </a:rPr>
              <a:t>SELECT</a:t>
            </a:r>
            <a:r>
              <a:rPr lang="en-US" altLang="zh-CN" sz="1800">
                <a:solidFill>
                  <a:srgbClr val="000000"/>
                </a:solidFill>
                <a:latin typeface="Courier New" panose="02070309020205020404" pitchFamily="49" charset="0"/>
              </a:rPr>
              <a:t> Cno, Cname </a:t>
            </a:r>
            <a:r>
              <a:rPr lang="en-US" altLang="zh-CN" sz="1800">
                <a:solidFill>
                  <a:srgbClr val="800000"/>
                </a:solidFill>
                <a:latin typeface="Courier New" panose="02070309020205020404" pitchFamily="49" charset="0"/>
              </a:rPr>
              <a:t>FROM</a:t>
            </a:r>
            <a:r>
              <a:rPr lang="en-US" altLang="zh-CN" sz="1800">
                <a:solidFill>
                  <a:srgbClr val="000000"/>
                </a:solidFill>
                <a:latin typeface="Courier New" panose="02070309020205020404" pitchFamily="49" charset="0"/>
              </a:rPr>
              <a:t> Course </a:t>
            </a:r>
            <a:r>
              <a:rPr lang="en-US" altLang="zh-CN" sz="1800">
                <a:solidFill>
                  <a:srgbClr val="800000"/>
                </a:solidFill>
                <a:latin typeface="Courier New" panose="02070309020205020404" pitchFamily="49" charset="0"/>
              </a:rPr>
              <a:t>WHERE</a:t>
            </a:r>
            <a:r>
              <a:rPr lang="en-US" altLang="zh-CN" sz="1800">
                <a:solidFill>
                  <a:srgbClr val="000000"/>
                </a:solidFill>
                <a:latin typeface="Courier New" panose="02070309020205020404" pitchFamily="49" charset="0"/>
              </a:rPr>
              <a:t> Cno </a:t>
            </a:r>
            <a:r>
              <a:rPr lang="en-US" altLang="zh-CN" sz="1800">
                <a:solidFill>
                  <a:srgbClr val="800000"/>
                </a:solidFill>
                <a:latin typeface="Courier New" panose="02070309020205020404" pitchFamily="49" charset="0"/>
              </a:rPr>
              <a:t>IN</a:t>
            </a:r>
            <a:r>
              <a:rPr lang="en-US" altLang="zh-CN" sz="1800">
                <a:solidFill>
                  <a:srgbClr val="000000"/>
                </a:solidFill>
                <a:latin typeface="Courier New" panose="02070309020205020404" pitchFamily="49" charset="0"/>
              </a:rPr>
              <a:t> (</a:t>
            </a:r>
            <a:r>
              <a:rPr lang="en-US" altLang="zh-CN" sz="1800">
                <a:solidFill>
                  <a:srgbClr val="800000"/>
                </a:solidFill>
                <a:latin typeface="Courier New" panose="02070309020205020404" pitchFamily="49" charset="0"/>
              </a:rPr>
              <a:t>SELECT</a:t>
            </a:r>
            <a:r>
              <a:rPr lang="en-US" altLang="zh-CN" sz="1800">
                <a:solidFill>
                  <a:srgbClr val="000000"/>
                </a:solidFill>
                <a:latin typeface="Courier New" panose="02070309020205020404" pitchFamily="49" charset="0"/>
              </a:rPr>
              <a:t> Cpno </a:t>
            </a:r>
            <a:r>
              <a:rPr lang="en-US" altLang="zh-CN" sz="1800">
                <a:solidFill>
                  <a:srgbClr val="800000"/>
                </a:solidFill>
                <a:latin typeface="Courier New" panose="02070309020205020404" pitchFamily="49" charset="0"/>
              </a:rPr>
              <a:t>FROM</a:t>
            </a:r>
            <a:r>
              <a:rPr lang="en-US" altLang="zh-CN" sz="1800">
                <a:solidFill>
                  <a:srgbClr val="000000"/>
                </a:solidFill>
                <a:latin typeface="Courier New" panose="02070309020205020404" pitchFamily="49" charset="0"/>
              </a:rPr>
              <a:t> RS);</a:t>
            </a:r>
            <a:endParaRPr lang="en-US" altLang="zh-CN" sz="1800">
              <a:solidFill>
                <a:srgbClr val="000000"/>
              </a:solidFill>
              <a:latin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noChangeArrowheads="1"/>
          </p:cNvSpPr>
          <p:nvPr>
            <p:ph type="title" idx="4294967295"/>
          </p:nvPr>
        </p:nvSpPr>
        <p:spPr>
          <a:xfrm>
            <a:off x="457200" y="-92546"/>
            <a:ext cx="8229600" cy="916459"/>
          </a:xfrm>
        </p:spPr>
        <p:txBody>
          <a:bodyPr/>
          <a:lstStyle/>
          <a:p>
            <a:pPr>
              <a:lnSpc>
                <a:spcPct val="120000"/>
              </a:lnSpc>
            </a:pPr>
            <a:r>
              <a:rPr lang="zh-CN" altLang="zh-CN" dirty="0">
                <a:solidFill>
                  <a:schemeClr val="accent6"/>
                </a:solidFill>
              </a:rPr>
              <a:t>引入新的内置函数</a:t>
            </a:r>
            <a:endParaRPr lang="zh-CN" altLang="zh-CN" dirty="0">
              <a:solidFill>
                <a:schemeClr val="accent6"/>
              </a:solidFill>
            </a:endParaRPr>
          </a:p>
        </p:txBody>
      </p:sp>
      <p:sp>
        <p:nvSpPr>
          <p:cNvPr id="26626" name="内容占位符 2"/>
          <p:cNvSpPr>
            <a:spLocks noGrp="1" noChangeArrowheads="1"/>
          </p:cNvSpPr>
          <p:nvPr>
            <p:ph idx="4294967295"/>
          </p:nvPr>
        </p:nvSpPr>
        <p:spPr>
          <a:xfrm>
            <a:off x="395288" y="699542"/>
            <a:ext cx="8497887" cy="3851821"/>
          </a:xfrm>
        </p:spPr>
        <p:txBody>
          <a:bodyPr/>
          <a:lstStyle/>
          <a:p>
            <a:pPr>
              <a:lnSpc>
                <a:spcPct val="120000"/>
              </a:lnSpc>
            </a:pPr>
            <a:r>
              <a:rPr lang="en-US" altLang="zh-CN" dirty="0"/>
              <a:t>SQL</a:t>
            </a:r>
            <a:r>
              <a:rPr lang="zh-CN" altLang="en-US" dirty="0"/>
              <a:t>常用的内置函数可以分为：</a:t>
            </a:r>
            <a:endParaRPr lang="en-US" altLang="zh-CN" dirty="0"/>
          </a:p>
          <a:p>
            <a:pPr lvl="1">
              <a:lnSpc>
                <a:spcPct val="120000"/>
              </a:lnSpc>
            </a:pPr>
            <a:r>
              <a:rPr lang="zh-CN" altLang="en-US" sz="2000" dirty="0"/>
              <a:t>数学函数（如绝对值函数等）</a:t>
            </a:r>
            <a:endParaRPr lang="en-US" altLang="zh-CN" sz="2000" dirty="0"/>
          </a:p>
          <a:p>
            <a:pPr lvl="1">
              <a:lnSpc>
                <a:spcPct val="120000"/>
              </a:lnSpc>
            </a:pPr>
            <a:r>
              <a:rPr lang="zh-CN" altLang="en-US" sz="2000" dirty="0"/>
              <a:t>聚合函数（如求和、求平均函数等）</a:t>
            </a:r>
            <a:endParaRPr lang="en-US" altLang="zh-CN" sz="2000" dirty="0"/>
          </a:p>
          <a:p>
            <a:pPr lvl="1">
              <a:lnSpc>
                <a:spcPct val="120000"/>
              </a:lnSpc>
            </a:pPr>
            <a:r>
              <a:rPr lang="zh-CN" altLang="en-US" sz="2000" dirty="0"/>
              <a:t>字符串函数（如求字符串长度、求子串函数等）</a:t>
            </a:r>
            <a:endParaRPr lang="en-US" altLang="zh-CN" sz="2000" dirty="0"/>
          </a:p>
          <a:p>
            <a:pPr lvl="1">
              <a:lnSpc>
                <a:spcPct val="120000"/>
              </a:lnSpc>
            </a:pPr>
            <a:r>
              <a:rPr lang="zh-CN" altLang="en-US" sz="2000" dirty="0"/>
              <a:t>日期和时间函数（如返回当前日期函数等）</a:t>
            </a:r>
            <a:endParaRPr lang="en-US" altLang="zh-CN" sz="2000" dirty="0"/>
          </a:p>
          <a:p>
            <a:pPr lvl="1">
              <a:lnSpc>
                <a:spcPct val="120000"/>
              </a:lnSpc>
            </a:pPr>
            <a:r>
              <a:rPr lang="zh-CN" altLang="en-US" sz="2000" dirty="0"/>
              <a:t>格式化函数（如字符串转</a:t>
            </a:r>
            <a:r>
              <a:rPr lang="en-US" altLang="zh-CN" sz="2000" dirty="0"/>
              <a:t>IP</a:t>
            </a:r>
            <a:r>
              <a:rPr lang="zh-CN" altLang="en-US" sz="2000" dirty="0"/>
              <a:t>地址函数等）</a:t>
            </a:r>
            <a:endParaRPr lang="en-US" altLang="zh-CN" sz="2000" dirty="0"/>
          </a:p>
          <a:p>
            <a:pPr lvl="1">
              <a:lnSpc>
                <a:spcPct val="120000"/>
              </a:lnSpc>
            </a:pPr>
            <a:r>
              <a:rPr lang="zh-CN" altLang="en-US" sz="2000" dirty="0"/>
              <a:t>控制流函数（如逻辑判断函数等）</a:t>
            </a:r>
            <a:endParaRPr lang="en-US" altLang="zh-CN" sz="2000" dirty="0"/>
          </a:p>
          <a:p>
            <a:pPr lvl="1">
              <a:lnSpc>
                <a:spcPct val="120000"/>
              </a:lnSpc>
            </a:pPr>
            <a:r>
              <a:rPr lang="zh-CN" altLang="en-US" sz="2000" dirty="0"/>
              <a:t>加密函数（如使用密钥对字符串加密函数等）</a:t>
            </a:r>
            <a:endParaRPr lang="en-US" altLang="zh-CN" sz="2000" dirty="0"/>
          </a:p>
          <a:p>
            <a:pPr lvl="1">
              <a:lnSpc>
                <a:spcPct val="120000"/>
              </a:lnSpc>
            </a:pPr>
            <a:r>
              <a:rPr lang="zh-CN" altLang="en-US" sz="2000" dirty="0"/>
              <a:t>系统信息函数（如返回当前数据库名、服务器版本函数等）</a:t>
            </a:r>
            <a:endParaRPr lang="en-US"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idx="4294967295"/>
          </p:nvPr>
        </p:nvSpPr>
        <p:spPr>
          <a:xfrm>
            <a:off x="457200" y="-22225"/>
            <a:ext cx="8229600" cy="846138"/>
          </a:xfrm>
        </p:spPr>
        <p:txBody>
          <a:bodyPr/>
          <a:lstStyle/>
          <a:p>
            <a:r>
              <a:rPr lang="zh-CN" altLang="en-US">
                <a:solidFill>
                  <a:schemeClr val="accent6"/>
                </a:solidFill>
              </a:rPr>
              <a:t>日期和时间函数 示例</a:t>
            </a:r>
            <a:endParaRPr lang="zh-CN" altLang="en-US">
              <a:solidFill>
                <a:schemeClr val="accent6"/>
              </a:solidFill>
            </a:endParaRPr>
          </a:p>
        </p:txBody>
      </p:sp>
      <p:sp>
        <p:nvSpPr>
          <p:cNvPr id="31746" name="内容占位符 2"/>
          <p:cNvSpPr txBox="1">
            <a:spLocks noChangeArrowheads="1"/>
          </p:cNvSpPr>
          <p:nvPr/>
        </p:nvSpPr>
        <p:spPr bwMode="auto">
          <a:xfrm>
            <a:off x="107504" y="823913"/>
            <a:ext cx="8928546"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dirty="0"/>
              <a:t>[</a:t>
            </a:r>
            <a:r>
              <a:rPr lang="zh-CN" altLang="en-US" dirty="0"/>
              <a:t>例</a:t>
            </a:r>
            <a:r>
              <a:rPr lang="en-US" altLang="zh-CN" dirty="0"/>
              <a:t>8.3]</a:t>
            </a:r>
            <a:r>
              <a:rPr lang="zh-CN" altLang="en-US" dirty="0"/>
              <a:t>（任务</a:t>
            </a:r>
            <a:r>
              <a:rPr lang="en-US" altLang="zh-CN" dirty="0"/>
              <a:t>2</a:t>
            </a:r>
            <a:r>
              <a:rPr lang="zh-CN" altLang="en-US" dirty="0"/>
              <a:t>）打印一周内将过生日的学生信息</a:t>
            </a:r>
            <a:endParaRPr lang="en-US" altLang="zh-CN" dirty="0"/>
          </a:p>
        </p:txBody>
      </p:sp>
      <p:sp>
        <p:nvSpPr>
          <p:cNvPr id="31747" name="文本框 4"/>
          <p:cNvSpPr txBox="1">
            <a:spLocks noChangeArrowheads="1"/>
          </p:cNvSpPr>
          <p:nvPr/>
        </p:nvSpPr>
        <p:spPr bwMode="auto">
          <a:xfrm>
            <a:off x="627063" y="1901825"/>
            <a:ext cx="8408987"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200" dirty="0">
                <a:solidFill>
                  <a:srgbClr val="800000"/>
                </a:solidFill>
                <a:latin typeface="Courier New" panose="02070309020205020404" pitchFamily="49" charset="0"/>
              </a:rPr>
              <a:t>SELECT</a:t>
            </a:r>
            <a:r>
              <a:rPr lang="en-US" altLang="zh-CN" sz="2200" dirty="0">
                <a:solidFill>
                  <a:srgbClr val="000000"/>
                </a:solidFill>
                <a:latin typeface="Courier New" panose="02070309020205020404" pitchFamily="49" charset="0"/>
              </a:rPr>
              <a:t> </a:t>
            </a:r>
            <a:r>
              <a:rPr lang="en-US" altLang="zh-CN" sz="2200" dirty="0" err="1">
                <a:solidFill>
                  <a:srgbClr val="000000"/>
                </a:solidFill>
                <a:latin typeface="Courier New" panose="02070309020205020404" pitchFamily="49" charset="0"/>
              </a:rPr>
              <a:t>Sno</a:t>
            </a:r>
            <a:r>
              <a:rPr lang="en-US" altLang="zh-CN" sz="2200" dirty="0">
                <a:solidFill>
                  <a:srgbClr val="000000"/>
                </a:solidFill>
                <a:latin typeface="Courier New" panose="02070309020205020404" pitchFamily="49" charset="0"/>
              </a:rPr>
              <a:t>, </a:t>
            </a:r>
            <a:r>
              <a:rPr lang="en-US" altLang="zh-CN" sz="2200" dirty="0" err="1">
                <a:solidFill>
                  <a:srgbClr val="000000"/>
                </a:solidFill>
                <a:latin typeface="Courier New" panose="02070309020205020404" pitchFamily="49" charset="0"/>
              </a:rPr>
              <a:t>Sname</a:t>
            </a:r>
            <a:r>
              <a:rPr lang="en-US" altLang="zh-CN" sz="2200" dirty="0">
                <a:solidFill>
                  <a:srgbClr val="000000"/>
                </a:solidFill>
                <a:latin typeface="Courier New" panose="02070309020205020404" pitchFamily="49" charset="0"/>
              </a:rPr>
              <a:t>, </a:t>
            </a:r>
            <a:r>
              <a:rPr lang="en-US" altLang="zh-CN" sz="2200" dirty="0" err="1">
                <a:solidFill>
                  <a:srgbClr val="000000"/>
                </a:solidFill>
                <a:latin typeface="Courier New" panose="02070309020205020404" pitchFamily="49" charset="0"/>
              </a:rPr>
              <a:t>Ssex</a:t>
            </a:r>
            <a:r>
              <a:rPr lang="en-US" altLang="zh-CN" sz="2200" dirty="0">
                <a:solidFill>
                  <a:srgbClr val="000000"/>
                </a:solidFill>
                <a:latin typeface="Courier New" panose="02070309020205020404" pitchFamily="49" charset="0"/>
              </a:rPr>
              <a:t>, </a:t>
            </a:r>
            <a:r>
              <a:rPr lang="en-US" altLang="zh-CN" sz="2200" dirty="0" err="1">
                <a:solidFill>
                  <a:srgbClr val="000000"/>
                </a:solidFill>
                <a:latin typeface="Courier New" panose="02070309020205020404" pitchFamily="49" charset="0"/>
              </a:rPr>
              <a:t>Sbirthdate</a:t>
            </a:r>
            <a:r>
              <a:rPr lang="en-US" altLang="zh-CN" sz="2200" dirty="0">
                <a:solidFill>
                  <a:srgbClr val="000000"/>
                </a:solidFill>
                <a:latin typeface="Courier New" panose="02070309020205020404" pitchFamily="49" charset="0"/>
              </a:rPr>
              <a:t>, </a:t>
            </a:r>
            <a:r>
              <a:rPr lang="en-US" altLang="zh-CN" sz="2200" dirty="0" err="1">
                <a:solidFill>
                  <a:srgbClr val="000000"/>
                </a:solidFill>
                <a:latin typeface="Courier New" panose="02070309020205020404" pitchFamily="49" charset="0"/>
              </a:rPr>
              <a:t>Smajor</a:t>
            </a:r>
            <a:r>
              <a:rPr lang="en-US" altLang="zh-CN" sz="2200" dirty="0">
                <a:solidFill>
                  <a:srgbClr val="000000"/>
                </a:solidFill>
                <a:latin typeface="Courier New" panose="02070309020205020404" pitchFamily="49" charset="0"/>
              </a:rPr>
              <a:t> </a:t>
            </a:r>
            <a:endParaRPr lang="en-US" altLang="zh-CN" sz="2200" dirty="0">
              <a:solidFill>
                <a:srgbClr val="000000"/>
              </a:solidFill>
              <a:latin typeface="Courier New" panose="02070309020205020404" pitchFamily="49" charset="0"/>
            </a:endParaRPr>
          </a:p>
          <a:p>
            <a:pPr>
              <a:spcBef>
                <a:spcPct val="0"/>
              </a:spcBef>
              <a:buSzTx/>
              <a:buFontTx/>
              <a:buNone/>
            </a:pPr>
            <a:r>
              <a:rPr lang="en-US" altLang="zh-CN" sz="2200" dirty="0">
                <a:solidFill>
                  <a:srgbClr val="800000"/>
                </a:solidFill>
                <a:latin typeface="Courier New" panose="02070309020205020404" pitchFamily="49" charset="0"/>
              </a:rPr>
              <a:t>FROM</a:t>
            </a:r>
            <a:r>
              <a:rPr lang="en-US" altLang="zh-CN" sz="2200" dirty="0">
                <a:solidFill>
                  <a:srgbClr val="000000"/>
                </a:solidFill>
                <a:latin typeface="Courier New" panose="02070309020205020404" pitchFamily="49" charset="0"/>
              </a:rPr>
              <a:t> Student </a:t>
            </a:r>
            <a:endParaRPr lang="en-US" altLang="zh-CN" sz="2200" dirty="0">
              <a:solidFill>
                <a:srgbClr val="000000"/>
              </a:solidFill>
              <a:latin typeface="Courier New" panose="02070309020205020404" pitchFamily="49" charset="0"/>
            </a:endParaRPr>
          </a:p>
          <a:p>
            <a:pPr>
              <a:spcBef>
                <a:spcPct val="0"/>
              </a:spcBef>
              <a:buSzTx/>
              <a:buFontTx/>
              <a:buNone/>
            </a:pPr>
            <a:r>
              <a:rPr lang="en-US" altLang="zh-CN" sz="2200" dirty="0">
                <a:solidFill>
                  <a:srgbClr val="800000"/>
                </a:solidFill>
                <a:latin typeface="Courier New" panose="02070309020205020404" pitchFamily="49" charset="0"/>
              </a:rPr>
              <a:t>WHERE</a:t>
            </a:r>
            <a:r>
              <a:rPr lang="en-US" altLang="zh-CN" sz="2200" dirty="0">
                <a:solidFill>
                  <a:srgbClr val="000000"/>
                </a:solidFill>
                <a:latin typeface="Courier New" panose="02070309020205020404" pitchFamily="49" charset="0"/>
              </a:rPr>
              <a:t> </a:t>
            </a:r>
            <a:r>
              <a:rPr lang="en-US" altLang="zh-CN" sz="2200" dirty="0" err="1">
                <a:solidFill>
                  <a:srgbClr val="000000"/>
                </a:solidFill>
                <a:latin typeface="Courier New" panose="02070309020205020404" pitchFamily="49" charset="0"/>
              </a:rPr>
              <a:t>to_date</a:t>
            </a:r>
            <a:r>
              <a:rPr lang="en-US" altLang="zh-CN" sz="2200" dirty="0">
                <a:solidFill>
                  <a:srgbClr val="000000"/>
                </a:solidFill>
                <a:latin typeface="Courier New" panose="02070309020205020404" pitchFamily="49" charset="0"/>
              </a:rPr>
              <a:t>(</a:t>
            </a:r>
            <a:r>
              <a:rPr lang="en-US" altLang="zh-CN" sz="2200" dirty="0" err="1">
                <a:solidFill>
                  <a:srgbClr val="000000"/>
                </a:solidFill>
                <a:latin typeface="Courier New" panose="02070309020205020404" pitchFamily="49" charset="0"/>
              </a:rPr>
              <a:t>to_char</a:t>
            </a:r>
            <a:r>
              <a:rPr lang="en-US" altLang="zh-CN" sz="2200" dirty="0">
                <a:solidFill>
                  <a:srgbClr val="000000"/>
                </a:solidFill>
                <a:latin typeface="Courier New" panose="02070309020205020404" pitchFamily="49" charset="0"/>
              </a:rPr>
              <a:t>(current_date,</a:t>
            </a:r>
            <a:r>
              <a:rPr lang="en-US" altLang="zh-CN" sz="2200" dirty="0">
                <a:solidFill>
                  <a:srgbClr val="008000"/>
                </a:solidFill>
                <a:latin typeface="Courier New" panose="02070309020205020404" pitchFamily="49" charset="0"/>
              </a:rPr>
              <a:t>'</a:t>
            </a:r>
            <a:r>
              <a:rPr lang="en-US" altLang="zh-CN" sz="2200" dirty="0" err="1">
                <a:solidFill>
                  <a:srgbClr val="008000"/>
                </a:solidFill>
                <a:latin typeface="Courier New" panose="02070309020205020404" pitchFamily="49" charset="0"/>
              </a:rPr>
              <a:t>yyyy</a:t>
            </a:r>
            <a:r>
              <a:rPr lang="en-US" altLang="zh-CN" sz="2200" dirty="0">
                <a:solidFill>
                  <a:srgbClr val="008000"/>
                </a:solidFill>
                <a:latin typeface="Courier New" panose="02070309020205020404" pitchFamily="49" charset="0"/>
              </a:rPr>
              <a:t>'</a:t>
            </a:r>
            <a:r>
              <a:rPr lang="en-US" altLang="zh-CN" sz="2200" dirty="0">
                <a:solidFill>
                  <a:srgbClr val="000000"/>
                </a:solidFill>
                <a:latin typeface="Courier New" panose="02070309020205020404" pitchFamily="49" charset="0"/>
              </a:rPr>
              <a:t>) || </a:t>
            </a:r>
            <a:r>
              <a:rPr lang="en-US" altLang="zh-CN" sz="2200" dirty="0">
                <a:solidFill>
                  <a:srgbClr val="008000"/>
                </a:solidFill>
                <a:latin typeface="Courier New" panose="02070309020205020404" pitchFamily="49" charset="0"/>
              </a:rPr>
              <a:t>'-'</a:t>
            </a:r>
            <a:r>
              <a:rPr lang="en-US" altLang="zh-CN" sz="2200" dirty="0">
                <a:solidFill>
                  <a:srgbClr val="000000"/>
                </a:solidFill>
                <a:latin typeface="Courier New" panose="02070309020205020404" pitchFamily="49" charset="0"/>
              </a:rPr>
              <a:t> || </a:t>
            </a:r>
            <a:r>
              <a:rPr lang="en-US" altLang="zh-CN" sz="2200" dirty="0" err="1">
                <a:solidFill>
                  <a:srgbClr val="000000"/>
                </a:solidFill>
                <a:latin typeface="Courier New" panose="02070309020205020404" pitchFamily="49" charset="0"/>
              </a:rPr>
              <a:t>to_char</a:t>
            </a:r>
            <a:r>
              <a:rPr lang="en-US" altLang="zh-CN" sz="2200" dirty="0">
                <a:solidFill>
                  <a:srgbClr val="000000"/>
                </a:solidFill>
                <a:latin typeface="Courier New" panose="02070309020205020404" pitchFamily="49" charset="0"/>
              </a:rPr>
              <a:t>(</a:t>
            </a:r>
            <a:r>
              <a:rPr lang="en-US" altLang="zh-CN" sz="2200" dirty="0" err="1">
                <a:solidFill>
                  <a:srgbClr val="000000"/>
                </a:solidFill>
                <a:latin typeface="Courier New" panose="02070309020205020404" pitchFamily="49" charset="0"/>
              </a:rPr>
              <a:t>Sbirthdate</a:t>
            </a:r>
            <a:r>
              <a:rPr lang="en-US" altLang="zh-CN" sz="2200" dirty="0">
                <a:solidFill>
                  <a:srgbClr val="000000"/>
                </a:solidFill>
                <a:latin typeface="Courier New" panose="02070309020205020404" pitchFamily="49" charset="0"/>
              </a:rPr>
              <a:t>,</a:t>
            </a:r>
            <a:r>
              <a:rPr lang="en-US" altLang="zh-CN" sz="2200" dirty="0">
                <a:solidFill>
                  <a:srgbClr val="008000"/>
                </a:solidFill>
                <a:latin typeface="Courier New" panose="02070309020205020404" pitchFamily="49" charset="0"/>
              </a:rPr>
              <a:t>'mm-dd'</a:t>
            </a:r>
            <a:r>
              <a:rPr lang="en-US" altLang="zh-CN" sz="2200" dirty="0">
                <a:solidFill>
                  <a:srgbClr val="000000"/>
                </a:solidFill>
                <a:latin typeface="Courier New" panose="02070309020205020404" pitchFamily="49" charset="0"/>
              </a:rPr>
              <a:t>)) </a:t>
            </a:r>
            <a:endParaRPr lang="en-US" altLang="zh-CN" sz="2200" dirty="0">
              <a:solidFill>
                <a:srgbClr val="000000"/>
              </a:solidFill>
              <a:latin typeface="Courier New" panose="02070309020205020404" pitchFamily="49" charset="0"/>
            </a:endParaRPr>
          </a:p>
          <a:p>
            <a:pPr>
              <a:spcBef>
                <a:spcPct val="0"/>
              </a:spcBef>
              <a:buSzTx/>
              <a:buFontTx/>
              <a:buNone/>
            </a:pPr>
            <a:r>
              <a:rPr lang="en-US" altLang="zh-CN" sz="2200" dirty="0">
                <a:solidFill>
                  <a:srgbClr val="800000"/>
                </a:solidFill>
                <a:latin typeface="Courier New" panose="02070309020205020404" pitchFamily="49" charset="0"/>
              </a:rPr>
              <a:t>BETWEEN</a:t>
            </a:r>
            <a:r>
              <a:rPr lang="en-US" altLang="zh-CN" sz="2200" dirty="0">
                <a:solidFill>
                  <a:srgbClr val="000000"/>
                </a:solidFill>
                <a:latin typeface="Courier New" panose="02070309020205020404" pitchFamily="49" charset="0"/>
              </a:rPr>
              <a:t> </a:t>
            </a:r>
            <a:r>
              <a:rPr lang="en-US" altLang="zh-CN" sz="2200" dirty="0">
                <a:solidFill>
                  <a:srgbClr val="000080"/>
                </a:solidFill>
                <a:latin typeface="Courier New" panose="02070309020205020404" pitchFamily="49" charset="0"/>
              </a:rPr>
              <a:t>CURRENT_DATE</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AND</a:t>
            </a:r>
            <a:r>
              <a:rPr lang="en-US" altLang="zh-CN" sz="2200" dirty="0">
                <a:solidFill>
                  <a:srgbClr val="000000"/>
                </a:solidFill>
                <a:latin typeface="Courier New" panose="02070309020205020404" pitchFamily="49" charset="0"/>
              </a:rPr>
              <a:t> </a:t>
            </a:r>
            <a:r>
              <a:rPr lang="en-US" altLang="zh-CN" sz="2200" dirty="0">
                <a:solidFill>
                  <a:srgbClr val="000080"/>
                </a:solidFill>
                <a:latin typeface="Courier New" panose="02070309020205020404" pitchFamily="49" charset="0"/>
              </a:rPr>
              <a:t>CURRENT_DATE</a:t>
            </a:r>
            <a:r>
              <a:rPr lang="en-US" altLang="zh-CN" sz="2200" dirty="0">
                <a:solidFill>
                  <a:srgbClr val="000000"/>
                </a:solidFill>
                <a:latin typeface="Courier New" panose="02070309020205020404" pitchFamily="49" charset="0"/>
              </a:rPr>
              <a:t> + </a:t>
            </a:r>
            <a:r>
              <a:rPr lang="en-US" altLang="zh-CN" sz="2200" dirty="0">
                <a:solidFill>
                  <a:srgbClr val="800000"/>
                </a:solidFill>
                <a:latin typeface="Courier New" panose="02070309020205020404" pitchFamily="49" charset="0"/>
              </a:rPr>
              <a:t>INTERVAL</a:t>
            </a:r>
            <a:r>
              <a:rPr lang="en-US" altLang="zh-CN" sz="2200" dirty="0">
                <a:solidFill>
                  <a:srgbClr val="000000"/>
                </a:solidFill>
                <a:latin typeface="Courier New" panose="02070309020205020404" pitchFamily="49" charset="0"/>
              </a:rPr>
              <a:t> </a:t>
            </a:r>
            <a:r>
              <a:rPr lang="en-US" altLang="zh-CN" sz="2200" dirty="0">
                <a:solidFill>
                  <a:srgbClr val="008000"/>
                </a:solidFill>
                <a:latin typeface="Courier New" panose="02070309020205020404" pitchFamily="49" charset="0"/>
              </a:rPr>
              <a:t>'7'</a:t>
            </a:r>
            <a:r>
              <a:rPr lang="en-US" altLang="zh-CN" sz="2200" dirty="0">
                <a:solidFill>
                  <a:srgbClr val="000000"/>
                </a:solidFill>
                <a:latin typeface="Courier New" panose="02070309020205020404" pitchFamily="49" charset="0"/>
              </a:rPr>
              <a:t> DAY;</a:t>
            </a:r>
            <a:endParaRPr lang="zh-CN" altLang="en-US" sz="2200" b="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idx="4294967295"/>
          </p:nvPr>
        </p:nvSpPr>
        <p:spPr>
          <a:xfrm>
            <a:off x="457200" y="-22225"/>
            <a:ext cx="8229600" cy="846138"/>
          </a:xfrm>
        </p:spPr>
        <p:txBody>
          <a:bodyPr/>
          <a:lstStyle/>
          <a:p>
            <a:r>
              <a:rPr lang="zh-CN" altLang="en-US" dirty="0">
                <a:solidFill>
                  <a:schemeClr val="accent6"/>
                </a:solidFill>
              </a:rPr>
              <a:t>日期和时间函数 示例</a:t>
            </a:r>
            <a:endParaRPr lang="zh-CN" altLang="en-US" dirty="0">
              <a:solidFill>
                <a:schemeClr val="accent6"/>
              </a:solidFill>
            </a:endParaRPr>
          </a:p>
        </p:txBody>
      </p:sp>
      <p:sp>
        <p:nvSpPr>
          <p:cNvPr id="28674" name="内容占位符 2"/>
          <p:cNvSpPr txBox="1">
            <a:spLocks noChangeArrowheads="1"/>
          </p:cNvSpPr>
          <p:nvPr/>
        </p:nvSpPr>
        <p:spPr bwMode="auto">
          <a:xfrm>
            <a:off x="323528" y="771550"/>
            <a:ext cx="8640762" cy="39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dirty="0"/>
              <a:t>在</a:t>
            </a:r>
            <a:r>
              <a:rPr lang="en-GB" altLang="zh-CN" sz="2000" dirty="0"/>
              <a:t>WHERE </a:t>
            </a:r>
            <a:r>
              <a:rPr lang="zh-CN" altLang="en-US" sz="2000" dirty="0"/>
              <a:t>语句中使用了以下内置函数</a:t>
            </a:r>
            <a:r>
              <a:rPr lang="en-US" altLang="zh-CN" sz="2000" dirty="0"/>
              <a:t>:</a:t>
            </a:r>
            <a:endParaRPr lang="en-US" altLang="zh-CN" sz="2000" dirty="0"/>
          </a:p>
          <a:p>
            <a:pPr marL="0" indent="0">
              <a:lnSpc>
                <a:spcPct val="120000"/>
              </a:lnSpc>
              <a:buNone/>
            </a:pPr>
            <a:r>
              <a:rPr lang="en-US" altLang="zh-CN" sz="2000" dirty="0"/>
              <a:t>① </a:t>
            </a:r>
            <a:r>
              <a:rPr lang="zh-CN" altLang="en-US" sz="2000" dirty="0"/>
              <a:t>内置函数 </a:t>
            </a:r>
            <a:r>
              <a:rPr lang="en-GB" altLang="zh-CN" sz="2000" dirty="0" err="1"/>
              <a:t>current_date</a:t>
            </a:r>
            <a:r>
              <a:rPr lang="en-GB" altLang="zh-CN" sz="2000" dirty="0"/>
              <a:t> </a:t>
            </a:r>
            <a:r>
              <a:rPr lang="zh-CN" altLang="en-US" sz="2000" dirty="0"/>
              <a:t>返回当前的系统日期，例如 </a:t>
            </a:r>
            <a:r>
              <a:rPr lang="en-US" altLang="zh-CN" sz="2000" dirty="0"/>
              <a:t>2021-6-9</a:t>
            </a:r>
            <a:r>
              <a:rPr lang="zh-CN" altLang="en-US" sz="2000" dirty="0"/>
              <a:t>。</a:t>
            </a:r>
            <a:endParaRPr lang="zh-CN" altLang="en-US" sz="2000" dirty="0"/>
          </a:p>
          <a:p>
            <a:pPr marL="0" indent="0">
              <a:lnSpc>
                <a:spcPct val="120000"/>
              </a:lnSpc>
              <a:buNone/>
            </a:pPr>
            <a:r>
              <a:rPr lang="zh-CN" altLang="en-US" sz="2000" dirty="0"/>
              <a:t>② 内置函数 </a:t>
            </a:r>
            <a:r>
              <a:rPr lang="en-GB" altLang="zh-CN" sz="2000" dirty="0" err="1"/>
              <a:t>to_char</a:t>
            </a:r>
            <a:r>
              <a:rPr lang="en-GB" altLang="zh-CN" sz="2000" dirty="0"/>
              <a:t>(</a:t>
            </a:r>
            <a:r>
              <a:rPr lang="en-GB" altLang="zh-CN" sz="2000" dirty="0" err="1"/>
              <a:t>current_dat</a:t>
            </a:r>
            <a:r>
              <a:rPr lang="en-US" altLang="en-GB" sz="2000" dirty="0" err="1"/>
              <a:t>e</a:t>
            </a:r>
            <a:r>
              <a:rPr lang="zh-CN" altLang="en-GB" sz="2000" dirty="0"/>
              <a:t>，</a:t>
            </a:r>
            <a:r>
              <a:rPr lang="en-GB" altLang="zh-CN" sz="2000" dirty="0"/>
              <a:t>‘</a:t>
            </a:r>
            <a:r>
              <a:rPr lang="en-GB" altLang="zh-CN" sz="2000" dirty="0" err="1"/>
              <a:t>yyyy</a:t>
            </a:r>
            <a:r>
              <a:rPr lang="en-GB" altLang="zh-CN" sz="2000" dirty="0"/>
              <a:t>’)</a:t>
            </a:r>
            <a:r>
              <a:rPr lang="zh-CN" altLang="en-US" sz="2000" dirty="0"/>
              <a:t>返回当前系统日期的年份，例如 </a:t>
            </a:r>
            <a:r>
              <a:rPr lang="en-US" altLang="zh-CN" sz="2000" dirty="0"/>
              <a:t>2021;</a:t>
            </a:r>
            <a:r>
              <a:rPr lang="zh-CN" altLang="en-US" sz="2000" dirty="0"/>
              <a:t> </a:t>
            </a:r>
            <a:r>
              <a:rPr lang="en-GB" altLang="zh-CN" sz="2000" dirty="0" err="1"/>
              <a:t>to_char</a:t>
            </a:r>
            <a:r>
              <a:rPr lang="en-GB" altLang="zh-CN" sz="2000" dirty="0"/>
              <a:t>(</a:t>
            </a:r>
            <a:r>
              <a:rPr lang="en-GB" altLang="zh-CN" sz="2000" dirty="0" err="1"/>
              <a:t>Sbirthdate</a:t>
            </a:r>
            <a:r>
              <a:rPr lang="zh-CN" altLang="en-GB" sz="2000" dirty="0"/>
              <a:t>，</a:t>
            </a:r>
            <a:r>
              <a:rPr lang="en-GB" altLang="zh-CN" sz="2000" dirty="0"/>
              <a:t>'mm-dd')</a:t>
            </a:r>
            <a:r>
              <a:rPr lang="zh-CN" altLang="en-US" sz="2000" dirty="0"/>
              <a:t>返回学生出生日期中具体的月份和日期，例如 </a:t>
            </a:r>
            <a:r>
              <a:rPr lang="en-US" altLang="zh-CN" sz="2000" dirty="0"/>
              <a:t>6-9</a:t>
            </a:r>
            <a:r>
              <a:rPr lang="zh-CN" altLang="en-US" sz="2000" dirty="0"/>
              <a:t>。</a:t>
            </a:r>
            <a:endParaRPr lang="zh-CN" altLang="en-US" sz="2000" dirty="0"/>
          </a:p>
          <a:p>
            <a:pPr marL="0" indent="0">
              <a:lnSpc>
                <a:spcPct val="120000"/>
              </a:lnSpc>
              <a:buNone/>
            </a:pPr>
            <a:r>
              <a:rPr lang="zh-CN" altLang="en-US" sz="2000" dirty="0"/>
              <a:t>③</a:t>
            </a:r>
            <a:r>
              <a:rPr lang="en-GB" altLang="zh-CN" sz="2000" dirty="0" err="1"/>
              <a:t>to_date</a:t>
            </a:r>
            <a:r>
              <a:rPr lang="en-GB" altLang="zh-CN" sz="2000" dirty="0"/>
              <a:t>(</a:t>
            </a:r>
            <a:r>
              <a:rPr lang="en-GB" altLang="zh-CN" sz="2000" dirty="0" err="1"/>
              <a:t>to_char</a:t>
            </a:r>
            <a:r>
              <a:rPr lang="en-GB" altLang="zh-CN" sz="2000" dirty="0"/>
              <a:t>(current_date,'</a:t>
            </a:r>
            <a:r>
              <a:rPr lang="en-GB" altLang="zh-CN" sz="2000" dirty="0" err="1"/>
              <a:t>yyyy</a:t>
            </a:r>
            <a:r>
              <a:rPr lang="en-GB" altLang="zh-CN" sz="2000" dirty="0"/>
              <a:t>’) || '-’ || </a:t>
            </a:r>
            <a:r>
              <a:rPr lang="en-GB" altLang="zh-CN" sz="2000" dirty="0" err="1"/>
              <a:t>to_char</a:t>
            </a:r>
            <a:r>
              <a:rPr lang="en-GB" altLang="zh-CN" sz="2000" dirty="0"/>
              <a:t>(</a:t>
            </a:r>
            <a:r>
              <a:rPr lang="en-GB" altLang="zh-CN" sz="2000" dirty="0" err="1"/>
              <a:t>Sbirthdate</a:t>
            </a:r>
            <a:r>
              <a:rPr lang="en-GB" altLang="zh-CN" sz="2000" dirty="0"/>
              <a:t>,'mm-dd'))</a:t>
            </a:r>
            <a:r>
              <a:rPr lang="zh-CN" altLang="en-US" sz="2000" dirty="0"/>
              <a:t>表示把当前年份与出生日期用</a:t>
            </a:r>
            <a:r>
              <a:rPr lang="en-US" altLang="zh-CN" sz="2000" dirty="0"/>
              <a:t>'-'</a:t>
            </a:r>
            <a:r>
              <a:rPr lang="zh-CN" altLang="en-US" sz="2000" dirty="0"/>
              <a:t>连在一起。符号“</a:t>
            </a:r>
            <a:r>
              <a:rPr lang="en-US" altLang="zh-CN" sz="2000" dirty="0"/>
              <a:t>‖”</a:t>
            </a:r>
            <a:r>
              <a:rPr lang="zh-CN" altLang="en-US" sz="2000" dirty="0"/>
              <a:t>用于把其左右两边的字符串连在一起。</a:t>
            </a:r>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idx="4294967295"/>
          </p:nvPr>
        </p:nvSpPr>
        <p:spPr/>
        <p:txBody>
          <a:bodyPr/>
          <a:lstStyle/>
          <a:p>
            <a:r>
              <a:rPr lang="en-US" altLang="zh-CN">
                <a:solidFill>
                  <a:schemeClr val="accent6"/>
                </a:solidFill>
              </a:rPr>
              <a:t>8.1 </a:t>
            </a:r>
            <a:r>
              <a:rPr lang="zh-CN" altLang="en-US">
                <a:solidFill>
                  <a:schemeClr val="accent6"/>
                </a:solidFill>
              </a:rPr>
              <a:t>概述</a:t>
            </a:r>
            <a:endParaRPr lang="zh-CN" altLang="en-US">
              <a:solidFill>
                <a:schemeClr val="accent6"/>
              </a:solidFill>
            </a:endParaRPr>
          </a:p>
        </p:txBody>
      </p:sp>
      <p:sp>
        <p:nvSpPr>
          <p:cNvPr id="5122" name="内容占位符 2"/>
          <p:cNvSpPr>
            <a:spLocks noGrp="1" noChangeArrowheads="1"/>
          </p:cNvSpPr>
          <p:nvPr>
            <p:ph idx="4294967295"/>
          </p:nvPr>
        </p:nvSpPr>
        <p:spPr>
          <a:xfrm>
            <a:off x="720725" y="823913"/>
            <a:ext cx="8075613" cy="3546475"/>
          </a:xfrm>
        </p:spPr>
        <p:txBody>
          <a:bodyPr/>
          <a:lstStyle/>
          <a:p>
            <a:pPr marL="0" indent="0">
              <a:lnSpc>
                <a:spcPct val="150000"/>
              </a:lnSpc>
              <a:buFont typeface="Wingdings" panose="05000000000000000000" pitchFamily="2" charset="2"/>
              <a:buNone/>
            </a:pPr>
            <a:r>
              <a:rPr lang="en-US" altLang="zh-CN" dirty="0">
                <a:solidFill>
                  <a:srgbClr val="00B050"/>
                </a:solidFill>
              </a:rPr>
              <a:t>8.1.1 SQL</a:t>
            </a:r>
            <a:r>
              <a:rPr lang="zh-CN" altLang="en-US" dirty="0">
                <a:solidFill>
                  <a:srgbClr val="00B050"/>
                </a:solidFill>
              </a:rPr>
              <a:t>表达能力的限制</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8.1.2 </a:t>
            </a:r>
            <a:r>
              <a:rPr lang="zh-CN" altLang="en-US" dirty="0"/>
              <a:t>扩展</a:t>
            </a:r>
            <a:r>
              <a:rPr lang="en-US" altLang="zh-CN" dirty="0"/>
              <a:t>SQL</a:t>
            </a:r>
            <a:r>
              <a:rPr lang="zh-CN" altLang="en-US" dirty="0"/>
              <a:t>的功能</a:t>
            </a:r>
            <a:endParaRPr lang="zh-CN" altLang="en-US" dirty="0"/>
          </a:p>
          <a:p>
            <a:pPr marL="0" indent="0">
              <a:lnSpc>
                <a:spcPct val="150000"/>
              </a:lnSpc>
              <a:buFont typeface="Wingdings" panose="05000000000000000000" pitchFamily="2" charset="2"/>
              <a:buNone/>
            </a:pPr>
            <a:r>
              <a:rPr lang="en-US" altLang="zh-CN" dirty="0"/>
              <a:t>8.1.3 </a:t>
            </a:r>
            <a:r>
              <a:rPr lang="zh-CN" altLang="en-US" dirty="0"/>
              <a:t>通过高级语言实现复杂应用</a:t>
            </a:r>
            <a:endParaRPr lang="en-US" altLang="zh-CN" dirty="0"/>
          </a:p>
          <a:p>
            <a:pPr marL="0" indent="0"/>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idx="4294967295"/>
          </p:nvPr>
        </p:nvSpPr>
        <p:spPr>
          <a:xfrm>
            <a:off x="457200" y="-22225"/>
            <a:ext cx="8229600" cy="846138"/>
          </a:xfrm>
        </p:spPr>
        <p:txBody>
          <a:bodyPr/>
          <a:lstStyle/>
          <a:p>
            <a:r>
              <a:rPr lang="zh-CN" altLang="en-US" dirty="0">
                <a:solidFill>
                  <a:schemeClr val="accent6"/>
                </a:solidFill>
              </a:rPr>
              <a:t>日期和时间函数 示例</a:t>
            </a:r>
            <a:endParaRPr lang="zh-CN" altLang="en-US" dirty="0">
              <a:solidFill>
                <a:schemeClr val="accent6"/>
              </a:solidFill>
            </a:endParaRPr>
          </a:p>
        </p:txBody>
      </p:sp>
      <p:sp>
        <p:nvSpPr>
          <p:cNvPr id="28674" name="内容占位符 2"/>
          <p:cNvSpPr txBox="1">
            <a:spLocks noChangeArrowheads="1"/>
          </p:cNvSpPr>
          <p:nvPr/>
        </p:nvSpPr>
        <p:spPr bwMode="auto">
          <a:xfrm>
            <a:off x="323528" y="771550"/>
            <a:ext cx="8640762" cy="39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0" indent="0">
              <a:lnSpc>
                <a:spcPct val="120000"/>
              </a:lnSpc>
              <a:buNone/>
            </a:pPr>
            <a:r>
              <a:rPr lang="zh-CN" altLang="en-US" sz="2000" dirty="0"/>
              <a:t>④ 内置函数 </a:t>
            </a:r>
            <a:r>
              <a:rPr lang="en-GB" altLang="zh-CN" sz="2000" dirty="0" err="1"/>
              <a:t>to_date</a:t>
            </a:r>
            <a:r>
              <a:rPr lang="en-GB" altLang="zh-CN" sz="2000" dirty="0"/>
              <a:t>()</a:t>
            </a:r>
            <a:r>
              <a:rPr lang="zh-CN" altLang="en-US" sz="2000" dirty="0"/>
              <a:t>的作用是将字符类型按一定格式转化为日期类型。</a:t>
            </a:r>
            <a:endParaRPr lang="zh-CN" altLang="en-US" sz="2000" dirty="0"/>
          </a:p>
          <a:p>
            <a:pPr marL="0" indent="0">
              <a:lnSpc>
                <a:spcPct val="120000"/>
              </a:lnSpc>
              <a:buNone/>
            </a:pPr>
            <a:r>
              <a:rPr lang="zh-CN" altLang="en-US" sz="2000" dirty="0"/>
              <a:t>⑤ </a:t>
            </a:r>
            <a:r>
              <a:rPr lang="en-GB" altLang="zh-CN" sz="2000" dirty="0" err="1"/>
              <a:t>current_date</a:t>
            </a:r>
            <a:r>
              <a:rPr lang="en-GB" altLang="zh-CN" sz="2000" dirty="0"/>
              <a:t> + interval ‘7’ day</a:t>
            </a:r>
            <a:r>
              <a:rPr lang="zh-CN" altLang="en-US" sz="2000" dirty="0"/>
              <a:t>是对当前的日期调整后的日期。参数</a:t>
            </a:r>
            <a:r>
              <a:rPr lang="en-GB" altLang="zh-CN" sz="2000" dirty="0"/>
              <a:t>interval</a:t>
            </a:r>
            <a:r>
              <a:rPr lang="zh-CN" altLang="en-US" sz="2000" dirty="0"/>
              <a:t>是年</a:t>
            </a:r>
            <a:r>
              <a:rPr lang="en-US" altLang="zh-CN" sz="2000" dirty="0"/>
              <a:t>(</a:t>
            </a:r>
            <a:r>
              <a:rPr lang="en-GB" altLang="zh-CN" sz="2000" dirty="0"/>
              <a:t>yyyy)</a:t>
            </a:r>
            <a:r>
              <a:rPr lang="zh-CN" altLang="en-US" sz="2000" dirty="0"/>
              <a:t>、季度</a:t>
            </a:r>
            <a:r>
              <a:rPr lang="en-US" altLang="zh-CN" sz="2000" dirty="0"/>
              <a:t>(</a:t>
            </a:r>
            <a:r>
              <a:rPr lang="en-GB" altLang="zh-CN" sz="2000" dirty="0"/>
              <a:t>q)</a:t>
            </a:r>
            <a:r>
              <a:rPr lang="zh-CN" altLang="en-GB" sz="2000" dirty="0"/>
              <a:t>、</a:t>
            </a:r>
            <a:r>
              <a:rPr lang="zh-CN" altLang="en-US" sz="2000" dirty="0"/>
              <a:t>月</a:t>
            </a:r>
            <a:r>
              <a:rPr lang="en-US" altLang="zh-CN" sz="2000" dirty="0"/>
              <a:t>(</a:t>
            </a:r>
            <a:r>
              <a:rPr lang="en-GB" altLang="zh-CN" sz="2000" dirty="0"/>
              <a:t>m)</a:t>
            </a:r>
            <a:r>
              <a:rPr lang="zh-CN" altLang="en-GB" sz="2000" dirty="0"/>
              <a:t>、</a:t>
            </a:r>
            <a:r>
              <a:rPr lang="zh-CN" altLang="en-US" sz="2000" dirty="0"/>
              <a:t>日</a:t>
            </a:r>
            <a:r>
              <a:rPr lang="en-US" altLang="zh-CN" sz="2000" dirty="0"/>
              <a:t>(</a:t>
            </a:r>
            <a:r>
              <a:rPr lang="en-GB" altLang="zh-CN" sz="2000" dirty="0"/>
              <a:t>d)</a:t>
            </a:r>
            <a:r>
              <a:rPr lang="zh-CN" altLang="en-GB" sz="2000" dirty="0"/>
              <a:t>、</a:t>
            </a:r>
            <a:r>
              <a:rPr lang="zh-CN" altLang="en-US" sz="2000" dirty="0"/>
              <a:t>时</a:t>
            </a:r>
            <a:r>
              <a:rPr lang="en-US" altLang="zh-CN" sz="2000" dirty="0"/>
              <a:t>(</a:t>
            </a:r>
            <a:r>
              <a:rPr lang="en-GB" altLang="zh-CN" sz="2000" dirty="0"/>
              <a:t>h)</a:t>
            </a:r>
            <a:r>
              <a:rPr lang="zh-CN" altLang="en-US" sz="2000" dirty="0"/>
              <a:t>等粒度的时间单位。</a:t>
            </a:r>
            <a:endParaRPr lang="zh-CN" altLang="en-US" sz="2000" dirty="0"/>
          </a:p>
          <a:p>
            <a:pPr marL="0" indent="0">
              <a:lnSpc>
                <a:spcPct val="120000"/>
              </a:lnSpc>
              <a:buNone/>
            </a:pPr>
            <a:r>
              <a:rPr lang="zh-CN" altLang="en-US" sz="2000" dirty="0"/>
              <a:t>例如，</a:t>
            </a:r>
            <a:r>
              <a:rPr lang="en-GB" altLang="zh-CN" sz="2000" dirty="0" err="1"/>
              <a:t>current_date</a:t>
            </a:r>
            <a:r>
              <a:rPr lang="en-GB" altLang="zh-CN" sz="2000" dirty="0"/>
              <a:t> + interval </a:t>
            </a:r>
            <a:r>
              <a:rPr lang="en-US" altLang="en-GB" sz="2000" dirty="0"/>
              <a:t>'</a:t>
            </a:r>
            <a:r>
              <a:rPr lang="en-GB" altLang="zh-CN" sz="2000" dirty="0"/>
              <a:t>7</a:t>
            </a:r>
            <a:r>
              <a:rPr lang="en-US" altLang="en-GB" sz="2000" dirty="0"/>
              <a:t>' </a:t>
            </a:r>
            <a:r>
              <a:rPr lang="en-GB" altLang="zh-CN" sz="2000" dirty="0"/>
              <a:t>day</a:t>
            </a:r>
            <a:r>
              <a:rPr lang="zh-CN" altLang="en-US" sz="2000" dirty="0"/>
              <a:t>获得当前日期之后第七天的日期，即返回</a:t>
            </a:r>
            <a:r>
              <a:rPr lang="en-US" altLang="zh-CN" sz="2000" dirty="0"/>
              <a:t>2021-6-16</a:t>
            </a:r>
            <a:r>
              <a:rPr lang="zh-CN" altLang="en-US" sz="2000" dirty="0"/>
              <a:t>。</a:t>
            </a:r>
            <a:endParaRPr lang="en-US" altLang="zh-CN" sz="2000" dirty="0"/>
          </a:p>
          <a:p>
            <a:pPr marL="0" indent="0">
              <a:lnSpc>
                <a:spcPct val="120000"/>
              </a:lnSpc>
              <a:buNone/>
            </a:pPr>
            <a:r>
              <a:rPr lang="zh-CN" altLang="en-US" sz="2000" dirty="0"/>
              <a:t>通过执行此</a:t>
            </a:r>
            <a:r>
              <a:rPr lang="en-GB" altLang="zh-CN" sz="2000" dirty="0"/>
              <a:t>WHERE</a:t>
            </a:r>
            <a:r>
              <a:rPr lang="zh-CN" altLang="en-US" sz="2000" dirty="0"/>
              <a:t>语句，判断学生表中每位学生转换后的出生日期是否在</a:t>
            </a:r>
            <a:r>
              <a:rPr lang="en-US" altLang="zh-CN" sz="2000" dirty="0"/>
              <a:t>[2021-6-9</a:t>
            </a:r>
            <a:r>
              <a:rPr lang="zh-CN" altLang="en-US" sz="2000" dirty="0"/>
              <a:t>，</a:t>
            </a:r>
            <a:r>
              <a:rPr lang="en-US" altLang="zh-CN" sz="2000" dirty="0"/>
              <a:t>2021-6-16]</a:t>
            </a:r>
            <a:r>
              <a:rPr lang="zh-CN" altLang="en-US" sz="2000" dirty="0"/>
              <a:t>区间内，如果是，打印该学生的信息。</a:t>
            </a:r>
            <a:endParaRPr lang="en-US" altLang="zh-CN"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idx="4294967295"/>
          </p:nvPr>
        </p:nvSpPr>
        <p:spPr/>
        <p:txBody>
          <a:bodyPr/>
          <a:lstStyle/>
          <a:p>
            <a:r>
              <a:rPr lang="zh-CN" altLang="en-US" dirty="0">
                <a:solidFill>
                  <a:schemeClr val="accent6"/>
                </a:solidFill>
              </a:rPr>
              <a:t>引入</a:t>
            </a:r>
            <a:r>
              <a:rPr lang="en-US" altLang="zh-CN" dirty="0">
                <a:solidFill>
                  <a:schemeClr val="accent6"/>
                </a:solidFill>
              </a:rPr>
              <a:t>PL/SQL</a:t>
            </a:r>
            <a:r>
              <a:rPr lang="zh-CN" altLang="en-US" dirty="0">
                <a:solidFill>
                  <a:schemeClr val="accent6"/>
                </a:solidFill>
              </a:rPr>
              <a:t>与存储过程</a:t>
            </a:r>
            <a:r>
              <a:rPr lang="en-US" altLang="zh-CN" dirty="0">
                <a:solidFill>
                  <a:schemeClr val="accent6"/>
                </a:solidFill>
              </a:rPr>
              <a:t>/</a:t>
            </a:r>
            <a:r>
              <a:rPr lang="zh-CN" altLang="en-US" dirty="0">
                <a:solidFill>
                  <a:schemeClr val="accent6"/>
                </a:solidFill>
              </a:rPr>
              <a:t>存储函数</a:t>
            </a:r>
            <a:endParaRPr lang="zh-CN" altLang="en-US" dirty="0">
              <a:solidFill>
                <a:schemeClr val="accent6"/>
              </a:solidFill>
            </a:endParaRPr>
          </a:p>
        </p:txBody>
      </p:sp>
      <p:sp>
        <p:nvSpPr>
          <p:cNvPr id="33794" name="内容占位符 2"/>
          <p:cNvSpPr>
            <a:spLocks noGrp="1" noChangeArrowheads="1"/>
          </p:cNvSpPr>
          <p:nvPr>
            <p:ph idx="4294967295"/>
          </p:nvPr>
        </p:nvSpPr>
        <p:spPr>
          <a:xfrm>
            <a:off x="395288" y="823913"/>
            <a:ext cx="8497887" cy="3727450"/>
          </a:xfrm>
        </p:spPr>
        <p:txBody>
          <a:bodyPr/>
          <a:lstStyle/>
          <a:p>
            <a:pPr>
              <a:lnSpc>
                <a:spcPct val="120000"/>
              </a:lnSpc>
            </a:pPr>
            <a:r>
              <a:rPr lang="zh-CN" altLang="en-US" dirty="0"/>
              <a:t>关系数据库管理系统中引入</a:t>
            </a:r>
            <a:r>
              <a:rPr lang="en-US" altLang="zh-CN" dirty="0"/>
              <a:t>PL/SQL</a:t>
            </a:r>
            <a:r>
              <a:rPr lang="zh-CN" altLang="en-US" dirty="0"/>
              <a:t>、存储过程和自定义函数等方法，使得用户可以自定义程序逻辑，开发完成业务逻辑复杂的应用系统。</a:t>
            </a:r>
            <a:endParaRPr lang="en-US" altLang="zh-CN" dirty="0"/>
          </a:p>
          <a:p>
            <a:pPr>
              <a:lnSpc>
                <a:spcPct val="120000"/>
              </a:lnSpc>
            </a:pPr>
            <a:r>
              <a:rPr lang="zh-CN" altLang="en-US" dirty="0"/>
              <a:t>例如，在任务</a:t>
            </a:r>
            <a:r>
              <a:rPr lang="en-US" altLang="zh-CN" dirty="0"/>
              <a:t>3</a:t>
            </a:r>
            <a:r>
              <a:rPr lang="zh-CN" altLang="en-US" dirty="0"/>
              <a:t>中，需要用户自定义学分绩点的函数，</a:t>
            </a:r>
            <a:r>
              <a:rPr lang="en-US" altLang="zh-CN" dirty="0"/>
              <a:t>8.2.5[</a:t>
            </a:r>
            <a:r>
              <a:rPr lang="zh-CN" altLang="en-US" dirty="0"/>
              <a:t>例</a:t>
            </a:r>
            <a:r>
              <a:rPr lang="en-US" altLang="zh-CN" dirty="0"/>
              <a:t>8.5]</a:t>
            </a:r>
            <a:r>
              <a:rPr lang="zh-CN" altLang="en-US" dirty="0"/>
              <a:t>将详细给出求解方法。</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idx="4294967295"/>
          </p:nvPr>
        </p:nvSpPr>
        <p:spPr/>
        <p:txBody>
          <a:bodyPr/>
          <a:lstStyle/>
          <a:p>
            <a:r>
              <a:rPr lang="en-US" altLang="zh-CN">
                <a:solidFill>
                  <a:schemeClr val="accent6"/>
                </a:solidFill>
              </a:rPr>
              <a:t>8.1 </a:t>
            </a:r>
            <a:r>
              <a:rPr lang="zh-CN" altLang="en-US">
                <a:solidFill>
                  <a:schemeClr val="accent6"/>
                </a:solidFill>
              </a:rPr>
              <a:t>概述</a:t>
            </a:r>
            <a:endParaRPr lang="zh-CN" altLang="en-US">
              <a:solidFill>
                <a:schemeClr val="accent6"/>
              </a:solidFill>
            </a:endParaRPr>
          </a:p>
        </p:txBody>
      </p:sp>
      <p:sp>
        <p:nvSpPr>
          <p:cNvPr id="34818" name="内容占位符 2"/>
          <p:cNvSpPr>
            <a:spLocks noGrp="1" noChangeArrowheads="1"/>
          </p:cNvSpPr>
          <p:nvPr>
            <p:ph idx="4294967295"/>
          </p:nvPr>
        </p:nvSpPr>
        <p:spPr>
          <a:xfrm>
            <a:off x="720725" y="823913"/>
            <a:ext cx="8075613" cy="3546475"/>
          </a:xfrm>
        </p:spPr>
        <p:txBody>
          <a:bodyPr/>
          <a:lstStyle/>
          <a:p>
            <a:pPr marL="0" indent="0">
              <a:lnSpc>
                <a:spcPct val="150000"/>
              </a:lnSpc>
              <a:buFont typeface="Wingdings" panose="05000000000000000000" pitchFamily="2" charset="2"/>
              <a:buNone/>
            </a:pPr>
            <a:r>
              <a:rPr lang="en-US" altLang="zh-CN" dirty="0"/>
              <a:t>8.1.1 SQL</a:t>
            </a:r>
            <a:r>
              <a:rPr lang="zh-CN" altLang="en-US" dirty="0"/>
              <a:t>表达能力的限制</a:t>
            </a:r>
            <a:endParaRPr lang="zh-CN" altLang="en-US" dirty="0"/>
          </a:p>
          <a:p>
            <a:pPr marL="0" indent="0">
              <a:lnSpc>
                <a:spcPct val="150000"/>
              </a:lnSpc>
              <a:buFont typeface="Wingdings" panose="05000000000000000000" pitchFamily="2" charset="2"/>
              <a:buNone/>
            </a:pPr>
            <a:r>
              <a:rPr lang="en-US" altLang="zh-CN" dirty="0"/>
              <a:t>8.1.2 </a:t>
            </a:r>
            <a:r>
              <a:rPr lang="zh-CN" altLang="en-US" dirty="0"/>
              <a:t>扩展</a:t>
            </a:r>
            <a:r>
              <a:rPr lang="en-US" altLang="zh-CN" dirty="0"/>
              <a:t>SQL</a:t>
            </a:r>
            <a:r>
              <a:rPr lang="zh-CN" altLang="en-US" dirty="0"/>
              <a:t>的功能</a:t>
            </a:r>
            <a:endParaRPr lang="zh-CN" altLang="en-US" dirty="0"/>
          </a:p>
          <a:p>
            <a:pPr marL="0" indent="0">
              <a:lnSpc>
                <a:spcPct val="150000"/>
              </a:lnSpc>
              <a:buFont typeface="Wingdings" panose="05000000000000000000" pitchFamily="2" charset="2"/>
              <a:buNone/>
            </a:pPr>
            <a:r>
              <a:rPr lang="en-US" altLang="zh-CN" dirty="0">
                <a:solidFill>
                  <a:srgbClr val="00B050"/>
                </a:solidFill>
              </a:rPr>
              <a:t>8.1.3 </a:t>
            </a:r>
            <a:r>
              <a:rPr lang="zh-CN" altLang="en-US" dirty="0">
                <a:solidFill>
                  <a:srgbClr val="00B050"/>
                </a:solidFill>
              </a:rPr>
              <a:t>通过高级语言实现复杂应用</a:t>
            </a:r>
            <a:endParaRPr lang="en-US" altLang="zh-CN" dirty="0">
              <a:solidFill>
                <a:srgbClr val="00B050"/>
              </a:solidFill>
            </a:endParaRPr>
          </a:p>
          <a:p>
            <a:pPr marL="0" indent="0"/>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idx="4294967295"/>
          </p:nvPr>
        </p:nvSpPr>
        <p:spPr/>
        <p:txBody>
          <a:bodyPr/>
          <a:lstStyle/>
          <a:p>
            <a:r>
              <a:rPr lang="zh-CN" altLang="en-US" dirty="0">
                <a:solidFill>
                  <a:schemeClr val="accent6"/>
                </a:solidFill>
              </a:rPr>
              <a:t>通过高级语言实现复杂应用</a:t>
            </a:r>
            <a:endParaRPr lang="zh-CN" altLang="en-US" dirty="0">
              <a:solidFill>
                <a:schemeClr val="accent6"/>
              </a:solidFill>
            </a:endParaRPr>
          </a:p>
        </p:txBody>
      </p:sp>
      <p:sp>
        <p:nvSpPr>
          <p:cNvPr id="35842" name="内容占位符 2"/>
          <p:cNvSpPr>
            <a:spLocks noGrp="1" noChangeArrowheads="1"/>
          </p:cNvSpPr>
          <p:nvPr>
            <p:ph idx="4294967295"/>
          </p:nvPr>
        </p:nvSpPr>
        <p:spPr>
          <a:xfrm>
            <a:off x="323056" y="708025"/>
            <a:ext cx="8497887" cy="3727450"/>
          </a:xfrm>
        </p:spPr>
        <p:txBody>
          <a:bodyPr/>
          <a:lstStyle/>
          <a:p>
            <a:pPr>
              <a:lnSpc>
                <a:spcPct val="120000"/>
              </a:lnSpc>
            </a:pPr>
            <a:r>
              <a:rPr lang="zh-CN" altLang="en-US" sz="2400" dirty="0"/>
              <a:t>通过动态链接库调用的方式</a:t>
            </a:r>
            <a:endParaRPr lang="en-US" altLang="zh-CN" sz="2400" dirty="0"/>
          </a:p>
          <a:p>
            <a:pPr lvl="1">
              <a:lnSpc>
                <a:spcPct val="120000"/>
              </a:lnSpc>
            </a:pPr>
            <a:r>
              <a:rPr lang="zh-CN" altLang="en-US" sz="2200" dirty="0"/>
              <a:t>关系数据库管理系统的功能被包装成一个子程序，由应用程序通过动态链接库调用来获得数据管理的</a:t>
            </a:r>
            <a:r>
              <a:rPr lang="zh-CN" altLang="en-US" sz="2200" dirty="0" smtClean="0"/>
              <a:t>功能</a:t>
            </a:r>
            <a:endParaRPr lang="en-US" altLang="zh-CN" sz="2200" dirty="0"/>
          </a:p>
          <a:p>
            <a:pPr>
              <a:lnSpc>
                <a:spcPct val="120000"/>
              </a:lnSpc>
            </a:pPr>
            <a:r>
              <a:rPr lang="zh-CN" altLang="en-US" sz="2400" dirty="0"/>
              <a:t>基于嵌入式</a:t>
            </a:r>
            <a:r>
              <a:rPr lang="en-US" altLang="zh-CN" sz="2400" dirty="0"/>
              <a:t>SQL</a:t>
            </a:r>
            <a:r>
              <a:rPr lang="zh-CN" altLang="en-US" sz="2400" dirty="0"/>
              <a:t>的方式</a:t>
            </a:r>
            <a:endParaRPr lang="en-US" altLang="zh-CN" sz="2400" dirty="0"/>
          </a:p>
          <a:p>
            <a:pPr lvl="1">
              <a:lnSpc>
                <a:spcPct val="120000"/>
              </a:lnSpc>
            </a:pPr>
            <a:r>
              <a:rPr lang="zh-CN" altLang="en-US" sz="2200" dirty="0"/>
              <a:t>将</a:t>
            </a:r>
            <a:r>
              <a:rPr lang="en-US" altLang="zh-CN" sz="2200" dirty="0"/>
              <a:t>SQL</a:t>
            </a:r>
            <a:r>
              <a:rPr lang="zh-CN" altLang="en-US" sz="2200" dirty="0"/>
              <a:t>嵌入到高级语言中混合编程，</a:t>
            </a:r>
            <a:r>
              <a:rPr lang="en-US" altLang="zh-CN" sz="2200" dirty="0"/>
              <a:t>SQL</a:t>
            </a:r>
            <a:r>
              <a:rPr lang="zh-CN" altLang="en-US" sz="2200" dirty="0"/>
              <a:t>语句负责操纵数据库，高级语言语句负责控制逻辑</a:t>
            </a:r>
            <a:r>
              <a:rPr lang="zh-CN" altLang="en-US" sz="2200" dirty="0" smtClean="0"/>
              <a:t>流程</a:t>
            </a:r>
            <a:endParaRPr lang="en-US" altLang="zh-CN" sz="2200" dirty="0"/>
          </a:p>
          <a:p>
            <a:pPr>
              <a:lnSpc>
                <a:spcPct val="120000"/>
              </a:lnSpc>
            </a:pPr>
            <a:r>
              <a:rPr lang="zh-CN" altLang="en-US" sz="2400" dirty="0"/>
              <a:t>基于</a:t>
            </a:r>
            <a:r>
              <a:rPr lang="en-US" altLang="zh-CN" sz="2400" dirty="0"/>
              <a:t>ODBC/JDBC</a:t>
            </a:r>
            <a:r>
              <a:rPr lang="zh-CN" altLang="en-US" sz="2400" dirty="0"/>
              <a:t>的中间件方式</a:t>
            </a:r>
            <a:endParaRPr lang="en-US" altLang="zh-CN" sz="2400" dirty="0"/>
          </a:p>
          <a:p>
            <a:pPr lvl="1">
              <a:lnSpc>
                <a:spcPct val="120000"/>
              </a:lnSpc>
            </a:pPr>
            <a:r>
              <a:rPr lang="zh-CN" altLang="en-US" sz="2200" dirty="0"/>
              <a:t>建立了连接不同数据库的一组规范。无论使用什么数据库，都采用同样的一组</a:t>
            </a:r>
            <a:r>
              <a:rPr lang="en-US" altLang="zh-CN" sz="2200" dirty="0"/>
              <a:t>API</a:t>
            </a:r>
            <a:r>
              <a:rPr lang="zh-CN" altLang="en-US" sz="2200" dirty="0"/>
              <a:t>来访问</a:t>
            </a:r>
            <a:r>
              <a:rPr lang="zh-CN" altLang="en-US" sz="2200" dirty="0" smtClean="0"/>
              <a:t>数据库</a:t>
            </a:r>
            <a:endParaRPr lang="en-US" altLang="zh-CN"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8</a:t>
            </a:r>
            <a:r>
              <a:rPr lang="zh-CN" altLang="en-US" dirty="0">
                <a:solidFill>
                  <a:schemeClr val="accent6"/>
                </a:solidFill>
              </a:rPr>
              <a:t>章</a:t>
            </a:r>
            <a:r>
              <a:rPr lang="zh-CN" altLang="zh-CN" dirty="0">
                <a:solidFill>
                  <a:schemeClr val="accent6"/>
                </a:solidFill>
              </a:rPr>
              <a:t> 数据库编程</a:t>
            </a:r>
            <a:endParaRPr lang="zh-CN" altLang="zh-CN" dirty="0">
              <a:solidFill>
                <a:schemeClr val="accent6"/>
              </a:solidFill>
            </a:endParaRPr>
          </a:p>
        </p:txBody>
      </p:sp>
      <p:sp>
        <p:nvSpPr>
          <p:cNvPr id="36866" name="内容占位符 2"/>
          <p:cNvSpPr>
            <a:spLocks noGrp="1" noChangeArrowheads="1"/>
          </p:cNvSpPr>
          <p:nvPr>
            <p:ph idx="4294967295"/>
          </p:nvPr>
        </p:nvSpPr>
        <p:spPr>
          <a:xfrm>
            <a:off x="720725" y="728663"/>
            <a:ext cx="7931150" cy="3641725"/>
          </a:xfrm>
        </p:spPr>
        <p:txBody>
          <a:bodyPr/>
          <a:lstStyle/>
          <a:p>
            <a:pPr marL="57150" indent="0">
              <a:lnSpc>
                <a:spcPct val="150000"/>
              </a:lnSpc>
              <a:buFont typeface="Wingdings" panose="05000000000000000000" pitchFamily="2" charset="2"/>
              <a:buNone/>
            </a:pPr>
            <a:r>
              <a:rPr lang="en-US" altLang="zh-CN" dirty="0"/>
              <a:t>8.1 </a:t>
            </a:r>
            <a:r>
              <a:rPr lang="zh-CN" altLang="en-US" dirty="0"/>
              <a:t>概述</a:t>
            </a:r>
            <a:endParaRPr lang="zh-CN" altLang="en-US" dirty="0"/>
          </a:p>
          <a:p>
            <a:pPr marL="57150" indent="0">
              <a:lnSpc>
                <a:spcPct val="150000"/>
              </a:lnSpc>
              <a:buFont typeface="Wingdings" panose="05000000000000000000" pitchFamily="2" charset="2"/>
              <a:buNone/>
            </a:pPr>
            <a:r>
              <a:rPr lang="en-US" altLang="zh-CN" dirty="0">
                <a:solidFill>
                  <a:srgbClr val="0066FF"/>
                </a:solidFill>
                <a:sym typeface="Times New Roman" panose="02020603050405020304" pitchFamily="18" charset="0"/>
              </a:rPr>
              <a:t>8.2 </a:t>
            </a:r>
            <a:r>
              <a:rPr lang="zh-CN" altLang="en-US" dirty="0">
                <a:solidFill>
                  <a:srgbClr val="0066FF"/>
                </a:solidFill>
                <a:sym typeface="Times New Roman" panose="02020603050405020304" pitchFamily="18" charset="0"/>
              </a:rPr>
              <a:t>过程化</a:t>
            </a:r>
            <a:r>
              <a:rPr lang="en-US" altLang="zh-CN" dirty="0">
                <a:solidFill>
                  <a:srgbClr val="0066FF"/>
                </a:solidFill>
                <a:sym typeface="Times New Roman" panose="02020603050405020304" pitchFamily="18" charset="0"/>
              </a:rPr>
              <a:t>SQL</a:t>
            </a:r>
            <a:endParaRPr lang="zh-CN" altLang="en-US" dirty="0">
              <a:solidFill>
                <a:srgbClr val="0066FF"/>
              </a:solidFill>
              <a:sym typeface="Times New Roman" panose="02020603050405020304" pitchFamily="18" charset="0"/>
            </a:endParaRPr>
          </a:p>
          <a:p>
            <a:pPr marL="57150" indent="0">
              <a:lnSpc>
                <a:spcPct val="150000"/>
              </a:lnSpc>
              <a:buFont typeface="Wingdings" panose="05000000000000000000" pitchFamily="2" charset="2"/>
              <a:buNone/>
            </a:pPr>
            <a:r>
              <a:rPr lang="en-US" altLang="zh-CN" dirty="0">
                <a:sym typeface="Times New Roman" panose="02020603050405020304" pitchFamily="18" charset="0"/>
              </a:rPr>
              <a:t>8.3 JDBC</a:t>
            </a:r>
            <a:r>
              <a:rPr lang="zh-CN" altLang="en-US" dirty="0">
                <a:sym typeface="Times New Roman" panose="02020603050405020304" pitchFamily="18" charset="0"/>
              </a:rPr>
              <a:t>编程</a:t>
            </a:r>
            <a:endParaRPr lang="en-US" altLang="zh-CN" dirty="0">
              <a:sym typeface="Times New Roman" panose="02020603050405020304" pitchFamily="18" charset="0"/>
            </a:endParaRPr>
          </a:p>
          <a:p>
            <a:pPr marL="57150" indent="0">
              <a:lnSpc>
                <a:spcPct val="150000"/>
              </a:lnSpc>
              <a:buFont typeface="Wingdings" panose="05000000000000000000" pitchFamily="2" charset="2"/>
              <a:buNone/>
            </a:pPr>
            <a:r>
              <a:rPr lang="zh-CN" altLang="en-US" dirty="0"/>
              <a:t>*</a:t>
            </a:r>
            <a:r>
              <a:rPr lang="en-US" altLang="zh-CN" dirty="0"/>
              <a:t>8.4 </a:t>
            </a:r>
            <a:r>
              <a:rPr lang="zh-CN" altLang="en-US" dirty="0"/>
              <a:t>基于</a:t>
            </a:r>
            <a:r>
              <a:rPr lang="en-US" altLang="zh-CN" dirty="0"/>
              <a:t>MVC</a:t>
            </a:r>
            <a:r>
              <a:rPr lang="zh-CN" altLang="en-US" dirty="0"/>
              <a:t>框架的数据库应用开发</a:t>
            </a:r>
            <a:endParaRPr lang="en-US" altLang="zh-CN" dirty="0"/>
          </a:p>
          <a:p>
            <a:pPr marL="57150" indent="0">
              <a:lnSpc>
                <a:spcPct val="150000"/>
              </a:lnSpc>
              <a:buFont typeface="Wingdings" panose="05000000000000000000" pitchFamily="2" charset="2"/>
              <a:buNone/>
            </a:pPr>
            <a:r>
              <a:rPr lang="zh-CN" altLang="en-US" dirty="0"/>
              <a:t>本章小结</a:t>
            </a:r>
            <a:endParaRPr lang="zh-CN" altLang="en-US" dirty="0"/>
          </a:p>
          <a:p>
            <a:pPr marL="57150" indent="0"/>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idx="4294967295"/>
          </p:nvPr>
        </p:nvSpPr>
        <p:spPr/>
        <p:txBody>
          <a:bodyPr/>
          <a:lstStyle/>
          <a:p>
            <a:r>
              <a:rPr lang="en-US" altLang="zh-CN">
                <a:solidFill>
                  <a:schemeClr val="accent6"/>
                </a:solidFill>
              </a:rPr>
              <a:t>8.2</a:t>
            </a:r>
            <a:r>
              <a:rPr lang="zh-CN" altLang="en-US">
                <a:solidFill>
                  <a:schemeClr val="accent6"/>
                </a:solidFill>
              </a:rPr>
              <a:t> 过程化</a:t>
            </a:r>
            <a:r>
              <a:rPr lang="en-US" altLang="zh-CN">
                <a:solidFill>
                  <a:schemeClr val="accent6"/>
                </a:solidFill>
              </a:rPr>
              <a:t>SQL</a:t>
            </a:r>
            <a:endParaRPr lang="en-US" altLang="zh-CN">
              <a:solidFill>
                <a:schemeClr val="accent6"/>
              </a:solidFill>
            </a:endParaRPr>
          </a:p>
        </p:txBody>
      </p:sp>
      <p:sp>
        <p:nvSpPr>
          <p:cNvPr id="37890" name="内容占位符 2"/>
          <p:cNvSpPr>
            <a:spLocks noGrp="1" noChangeArrowheads="1"/>
          </p:cNvSpPr>
          <p:nvPr>
            <p:ph idx="4294967295"/>
          </p:nvPr>
        </p:nvSpPr>
        <p:spPr>
          <a:xfrm>
            <a:off x="720725" y="644526"/>
            <a:ext cx="7966075" cy="4392959"/>
          </a:xfrm>
        </p:spPr>
        <p:txBody>
          <a:bodyPr/>
          <a:lstStyle/>
          <a:p>
            <a:pPr marL="0" indent="0">
              <a:lnSpc>
                <a:spcPct val="150000"/>
              </a:lnSpc>
              <a:spcBef>
                <a:spcPts val="0"/>
              </a:spcBef>
              <a:buFont typeface="Wingdings" panose="05000000000000000000" pitchFamily="2" charset="2"/>
              <a:buNone/>
            </a:pPr>
            <a:r>
              <a:rPr lang="en-US" altLang="zh-CN" dirty="0">
                <a:solidFill>
                  <a:srgbClr val="00B050"/>
                </a:solidFill>
              </a:rPr>
              <a:t>8.2.1  </a:t>
            </a:r>
            <a:r>
              <a:rPr lang="zh-CN" altLang="en-US" dirty="0">
                <a:solidFill>
                  <a:srgbClr val="00B050"/>
                </a:solidFill>
              </a:rPr>
              <a:t>过程化</a:t>
            </a:r>
            <a:r>
              <a:rPr lang="en-US" altLang="zh-CN" dirty="0">
                <a:solidFill>
                  <a:srgbClr val="00B050"/>
                </a:solidFill>
              </a:rPr>
              <a:t>SQL</a:t>
            </a:r>
            <a:r>
              <a:rPr lang="zh-CN" altLang="en-US" dirty="0">
                <a:solidFill>
                  <a:srgbClr val="00B050"/>
                </a:solidFill>
              </a:rPr>
              <a:t>的块结构</a:t>
            </a:r>
            <a:endParaRPr lang="zh-CN" altLang="en-US" dirty="0">
              <a:solidFill>
                <a:srgbClr val="00B050"/>
              </a:solidFill>
            </a:endParaRPr>
          </a:p>
          <a:p>
            <a:pPr marL="0" indent="0">
              <a:lnSpc>
                <a:spcPct val="150000"/>
              </a:lnSpc>
              <a:spcBef>
                <a:spcPts val="0"/>
              </a:spcBef>
              <a:buFont typeface="Wingdings" panose="05000000000000000000" pitchFamily="2" charset="2"/>
              <a:buNone/>
            </a:pPr>
            <a:r>
              <a:rPr lang="en-US" altLang="zh-CN" dirty="0"/>
              <a:t>8.2.2  </a:t>
            </a:r>
            <a:r>
              <a:rPr lang="zh-CN" altLang="en-US" dirty="0"/>
              <a:t>变量和常量的定义</a:t>
            </a:r>
            <a:endParaRPr lang="zh-CN" altLang="en-US" dirty="0"/>
          </a:p>
          <a:p>
            <a:pPr marL="0" indent="0">
              <a:lnSpc>
                <a:spcPct val="150000"/>
              </a:lnSpc>
              <a:spcBef>
                <a:spcPts val="0"/>
              </a:spcBef>
              <a:buFont typeface="Wingdings" panose="05000000000000000000" pitchFamily="2" charset="2"/>
              <a:buNone/>
            </a:pPr>
            <a:r>
              <a:rPr lang="en-US" altLang="zh-CN" dirty="0"/>
              <a:t>8.2.3  </a:t>
            </a:r>
            <a:r>
              <a:rPr lang="zh-CN" altLang="en-US" dirty="0"/>
              <a:t>流程控制</a:t>
            </a:r>
            <a:endParaRPr lang="en-US" altLang="zh-CN" dirty="0"/>
          </a:p>
          <a:p>
            <a:pPr marL="0" indent="0">
              <a:lnSpc>
                <a:spcPct val="150000"/>
              </a:lnSpc>
              <a:spcBef>
                <a:spcPts val="0"/>
              </a:spcBef>
              <a:buFont typeface="Wingdings" panose="05000000000000000000" pitchFamily="2" charset="2"/>
              <a:buNone/>
            </a:pPr>
            <a:r>
              <a:rPr lang="en-US" altLang="zh-CN" dirty="0"/>
              <a:t>8.2.4  </a:t>
            </a:r>
            <a:r>
              <a:rPr lang="zh-CN" altLang="en-US" dirty="0"/>
              <a:t>游标的定义与使用</a:t>
            </a:r>
            <a:endParaRPr lang="en-US" altLang="zh-CN" dirty="0"/>
          </a:p>
          <a:p>
            <a:pPr marL="0" indent="0">
              <a:lnSpc>
                <a:spcPct val="150000"/>
              </a:lnSpc>
              <a:spcBef>
                <a:spcPts val="0"/>
              </a:spcBef>
              <a:buFont typeface="Wingdings" panose="05000000000000000000" pitchFamily="2" charset="2"/>
              <a:buNone/>
            </a:pPr>
            <a:r>
              <a:rPr lang="en-US" altLang="zh-CN" dirty="0"/>
              <a:t>8.2.5  </a:t>
            </a:r>
            <a:r>
              <a:rPr lang="zh-CN" altLang="en-US" dirty="0"/>
              <a:t>存储过程</a:t>
            </a:r>
            <a:endParaRPr lang="en-US" altLang="zh-CN" dirty="0"/>
          </a:p>
          <a:p>
            <a:pPr marL="0" indent="0">
              <a:lnSpc>
                <a:spcPct val="150000"/>
              </a:lnSpc>
              <a:spcBef>
                <a:spcPts val="0"/>
              </a:spcBef>
              <a:buFont typeface="Wingdings" panose="05000000000000000000" pitchFamily="2" charset="2"/>
              <a:buNone/>
            </a:pPr>
            <a:r>
              <a:rPr lang="en-US" altLang="zh-CN" dirty="0"/>
              <a:t>8.2.6  </a:t>
            </a:r>
            <a:r>
              <a:rPr lang="zh-CN" altLang="en-US" dirty="0"/>
              <a:t>存储函数</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idx="4294967295"/>
          </p:nvPr>
        </p:nvSpPr>
        <p:spPr>
          <a:xfrm>
            <a:off x="395605" y="-23813"/>
            <a:ext cx="8229600" cy="847726"/>
          </a:xfrm>
        </p:spPr>
        <p:txBody>
          <a:bodyPr/>
          <a:lstStyle/>
          <a:p>
            <a:r>
              <a:rPr lang="en-US" altLang="zh-CN">
                <a:solidFill>
                  <a:schemeClr val="accent6"/>
                </a:solidFill>
              </a:rPr>
              <a:t>8.2.1 </a:t>
            </a:r>
            <a:r>
              <a:rPr lang="zh-CN" altLang="en-US">
                <a:solidFill>
                  <a:schemeClr val="accent6"/>
                </a:solidFill>
              </a:rPr>
              <a:t>过程化</a:t>
            </a:r>
            <a:r>
              <a:rPr lang="en-US" altLang="zh-CN">
                <a:solidFill>
                  <a:schemeClr val="accent6"/>
                </a:solidFill>
              </a:rPr>
              <a:t>SQL</a:t>
            </a:r>
            <a:r>
              <a:rPr lang="zh-CN" altLang="en-US">
                <a:solidFill>
                  <a:schemeClr val="accent6"/>
                </a:solidFill>
              </a:rPr>
              <a:t>的块结构</a:t>
            </a:r>
            <a:endParaRPr lang="zh-CN" altLang="en-US">
              <a:solidFill>
                <a:schemeClr val="accent6"/>
              </a:solidFill>
            </a:endParaRPr>
          </a:p>
        </p:txBody>
      </p:sp>
      <p:sp>
        <p:nvSpPr>
          <p:cNvPr id="38914" name="内容占位符 2"/>
          <p:cNvSpPr>
            <a:spLocks noGrp="1" noChangeArrowheads="1"/>
          </p:cNvSpPr>
          <p:nvPr>
            <p:ph idx="4294967295"/>
          </p:nvPr>
        </p:nvSpPr>
        <p:spPr>
          <a:xfrm>
            <a:off x="395288" y="823913"/>
            <a:ext cx="8229600" cy="3495675"/>
          </a:xfrm>
        </p:spPr>
        <p:txBody>
          <a:bodyPr/>
          <a:lstStyle/>
          <a:p>
            <a:pPr>
              <a:lnSpc>
                <a:spcPct val="120000"/>
              </a:lnSpc>
            </a:pPr>
            <a:r>
              <a:rPr lang="zh-CN" altLang="en-US"/>
              <a:t>过程化</a:t>
            </a:r>
            <a:r>
              <a:rPr lang="en-US" altLang="zh-CN"/>
              <a:t>SQL </a:t>
            </a:r>
            <a:endParaRPr lang="zh-CN" altLang="en-US"/>
          </a:p>
          <a:p>
            <a:pPr lvl="1">
              <a:lnSpc>
                <a:spcPct val="120000"/>
              </a:lnSpc>
            </a:pPr>
            <a:r>
              <a:rPr lang="en-US" altLang="zh-CN"/>
              <a:t>SQL</a:t>
            </a:r>
            <a:r>
              <a:rPr lang="zh-CN" altLang="en-US"/>
              <a:t>的扩展 </a:t>
            </a:r>
            <a:endParaRPr lang="zh-CN" altLang="en-US"/>
          </a:p>
          <a:p>
            <a:pPr lvl="1">
              <a:lnSpc>
                <a:spcPct val="120000"/>
              </a:lnSpc>
            </a:pPr>
            <a:r>
              <a:rPr lang="zh-CN" altLang="en-US"/>
              <a:t>增加了过程化语句功能 </a:t>
            </a:r>
            <a:endParaRPr lang="zh-CN" altLang="en-US"/>
          </a:p>
          <a:p>
            <a:pPr lvl="1">
              <a:lnSpc>
                <a:spcPct val="120000"/>
              </a:lnSpc>
            </a:pPr>
            <a:r>
              <a:rPr lang="zh-CN" altLang="en-US"/>
              <a:t>基本结构是块</a:t>
            </a:r>
            <a:endParaRPr lang="zh-CN" altLang="en-US"/>
          </a:p>
          <a:p>
            <a:pPr lvl="2">
              <a:lnSpc>
                <a:spcPct val="120000"/>
              </a:lnSpc>
            </a:pPr>
            <a:r>
              <a:rPr lang="zh-CN" altLang="en-US"/>
              <a:t>块之间可以互相嵌套 </a:t>
            </a:r>
            <a:endParaRPr lang="zh-CN" altLang="en-US"/>
          </a:p>
          <a:p>
            <a:pPr lvl="2">
              <a:lnSpc>
                <a:spcPct val="120000"/>
              </a:lnSpc>
            </a:pPr>
            <a:r>
              <a:rPr lang="zh-CN" altLang="en-US"/>
              <a:t>每个块完成一个逻辑操作  </a:t>
            </a:r>
            <a:endParaRPr lang="zh-CN" altLang="en-US"/>
          </a:p>
          <a:p>
            <a:pPr>
              <a:lnSpc>
                <a:spcPct val="120000"/>
              </a:lnSpc>
              <a:buFont typeface="Wingdings" panose="05000000000000000000" pitchFamily="2" charset="2"/>
              <a:buNone/>
            </a:pP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idx="4294967295"/>
          </p:nvPr>
        </p:nvSpPr>
        <p:spPr/>
        <p:txBody>
          <a:bodyPr/>
          <a:lstStyle/>
          <a:p>
            <a:r>
              <a:rPr lang="en-US" altLang="zh-CN">
                <a:solidFill>
                  <a:schemeClr val="accent6"/>
                </a:solidFill>
              </a:rPr>
              <a:t>8.2.1 </a:t>
            </a:r>
            <a:r>
              <a:rPr lang="zh-CN" altLang="en-US">
                <a:solidFill>
                  <a:schemeClr val="accent6"/>
                </a:solidFill>
              </a:rPr>
              <a:t>过程化</a:t>
            </a:r>
            <a:r>
              <a:rPr lang="en-US" altLang="zh-CN">
                <a:solidFill>
                  <a:schemeClr val="accent6"/>
                </a:solidFill>
              </a:rPr>
              <a:t>SQL</a:t>
            </a:r>
            <a:r>
              <a:rPr lang="zh-CN" altLang="en-US">
                <a:solidFill>
                  <a:schemeClr val="accent6"/>
                </a:solidFill>
              </a:rPr>
              <a:t>的块结构（续）</a:t>
            </a:r>
            <a:endParaRPr lang="zh-CN" altLang="en-US">
              <a:solidFill>
                <a:schemeClr val="accent6"/>
              </a:solidFill>
            </a:endParaRPr>
          </a:p>
        </p:txBody>
      </p:sp>
      <p:sp>
        <p:nvSpPr>
          <p:cNvPr id="39938" name="内容占位符 2"/>
          <p:cNvSpPr>
            <a:spLocks noGrp="1" noChangeArrowheads="1"/>
          </p:cNvSpPr>
          <p:nvPr>
            <p:ph idx="4294967295"/>
          </p:nvPr>
        </p:nvSpPr>
        <p:spPr>
          <a:xfrm>
            <a:off x="395288" y="823913"/>
            <a:ext cx="8229600" cy="3495675"/>
          </a:xfrm>
        </p:spPr>
        <p:txBody>
          <a:bodyPr/>
          <a:lstStyle/>
          <a:p>
            <a:pPr>
              <a:lnSpc>
                <a:spcPct val="120000"/>
              </a:lnSpc>
            </a:pPr>
            <a:r>
              <a:rPr lang="zh-CN" altLang="en-US"/>
              <a:t>过程化</a:t>
            </a:r>
            <a:r>
              <a:rPr lang="en-US" altLang="zh-CN"/>
              <a:t>SQL</a:t>
            </a:r>
            <a:r>
              <a:rPr lang="zh-CN" altLang="en-US"/>
              <a:t>块的基本结构</a:t>
            </a:r>
            <a:endParaRPr lang="en-US" altLang="zh-CN"/>
          </a:p>
          <a:p>
            <a:pPr lvl="1">
              <a:lnSpc>
                <a:spcPct val="120000"/>
              </a:lnSpc>
              <a:buFont typeface="Wingdings" panose="05000000000000000000" pitchFamily="2" charset="2"/>
              <a:buNone/>
            </a:pPr>
            <a:r>
              <a:rPr lang="en-US" altLang="zh-CN"/>
              <a:t>1. </a:t>
            </a:r>
            <a:r>
              <a:rPr lang="zh-CN" altLang="en-US"/>
              <a:t>定义部分</a:t>
            </a:r>
            <a:endParaRPr lang="zh-CN" altLang="en-US"/>
          </a:p>
          <a:p>
            <a:pPr>
              <a:lnSpc>
                <a:spcPct val="120000"/>
              </a:lnSpc>
              <a:buFont typeface="Wingdings" panose="05000000000000000000" pitchFamily="2" charset="2"/>
              <a:buNone/>
            </a:pPr>
            <a:r>
              <a:rPr lang="zh-CN" altLang="en-US"/>
              <a:t>       </a:t>
            </a:r>
            <a:r>
              <a:rPr lang="en-US" altLang="zh-CN" sz="2400"/>
              <a:t>	DECLARE </a:t>
            </a:r>
            <a:r>
              <a:rPr lang="zh-CN" altLang="en-US" sz="2400"/>
              <a:t>变量、常量、游标、异常等   </a:t>
            </a:r>
            <a:endParaRPr lang="zh-CN" altLang="en-US"/>
          </a:p>
          <a:p>
            <a:pPr lvl="2">
              <a:lnSpc>
                <a:spcPct val="120000"/>
              </a:lnSpc>
            </a:pPr>
            <a:r>
              <a:rPr lang="zh-CN" altLang="en-US"/>
              <a:t>定义的变量、常量等只能在该基本块中使用</a:t>
            </a:r>
            <a:endParaRPr lang="zh-CN" altLang="en-US"/>
          </a:p>
          <a:p>
            <a:pPr lvl="2">
              <a:lnSpc>
                <a:spcPct val="120000"/>
              </a:lnSpc>
            </a:pPr>
            <a:r>
              <a:rPr lang="zh-CN" altLang="en-US"/>
              <a:t>当基本块执行结束时，定义就不再存在</a:t>
            </a:r>
            <a:endParaRPr lang="zh-CN" altLang="en-US"/>
          </a:p>
          <a:p>
            <a:pPr>
              <a:lnSpc>
                <a:spcPct val="120000"/>
              </a:lnSpc>
            </a:pP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idx="4294967295"/>
          </p:nvPr>
        </p:nvSpPr>
        <p:spPr/>
        <p:txBody>
          <a:bodyPr/>
          <a:lstStyle/>
          <a:p>
            <a:r>
              <a:rPr lang="en-US" altLang="zh-CN">
                <a:solidFill>
                  <a:schemeClr val="accent6"/>
                </a:solidFill>
              </a:rPr>
              <a:t>8.2.1 </a:t>
            </a:r>
            <a:r>
              <a:rPr lang="zh-CN" altLang="en-US">
                <a:solidFill>
                  <a:schemeClr val="accent6"/>
                </a:solidFill>
              </a:rPr>
              <a:t>过程化</a:t>
            </a:r>
            <a:r>
              <a:rPr lang="en-US" altLang="zh-CN">
                <a:solidFill>
                  <a:schemeClr val="accent6"/>
                </a:solidFill>
              </a:rPr>
              <a:t>SQL</a:t>
            </a:r>
            <a:r>
              <a:rPr lang="zh-CN" altLang="en-US">
                <a:solidFill>
                  <a:schemeClr val="accent6"/>
                </a:solidFill>
              </a:rPr>
              <a:t>的块结构（续）</a:t>
            </a:r>
            <a:endParaRPr lang="zh-CN" altLang="en-US">
              <a:solidFill>
                <a:schemeClr val="accent6"/>
              </a:solidFill>
            </a:endParaRPr>
          </a:p>
        </p:txBody>
      </p:sp>
      <p:sp>
        <p:nvSpPr>
          <p:cNvPr id="40962" name="内容占位符 2"/>
          <p:cNvSpPr>
            <a:spLocks noGrp="1" noChangeArrowheads="1"/>
          </p:cNvSpPr>
          <p:nvPr>
            <p:ph idx="4294967295"/>
          </p:nvPr>
        </p:nvSpPr>
        <p:spPr>
          <a:xfrm>
            <a:off x="395288" y="823913"/>
            <a:ext cx="8229600" cy="3727450"/>
          </a:xfrm>
        </p:spPr>
        <p:txBody>
          <a:bodyPr/>
          <a:lstStyle/>
          <a:p>
            <a:pPr>
              <a:lnSpc>
                <a:spcPct val="120000"/>
              </a:lnSpc>
            </a:pPr>
            <a:r>
              <a:rPr lang="zh-CN" altLang="en-US"/>
              <a:t>过程化</a:t>
            </a:r>
            <a:r>
              <a:rPr lang="en-US" altLang="zh-CN"/>
              <a:t>SQL</a:t>
            </a:r>
            <a:r>
              <a:rPr lang="zh-CN" altLang="en-US"/>
              <a:t>块的基本结构（续）</a:t>
            </a:r>
            <a:endParaRPr lang="en-US" altLang="zh-CN"/>
          </a:p>
          <a:p>
            <a:pPr lvl="1">
              <a:lnSpc>
                <a:spcPct val="120000"/>
              </a:lnSpc>
              <a:buFont typeface="Wingdings" panose="05000000000000000000" pitchFamily="2" charset="2"/>
              <a:buNone/>
            </a:pPr>
            <a:r>
              <a:rPr lang="en-US" altLang="zh-CN"/>
              <a:t>2. </a:t>
            </a:r>
            <a:r>
              <a:rPr lang="zh-CN" altLang="en-US"/>
              <a:t>执行部分</a:t>
            </a:r>
            <a:endParaRPr lang="zh-CN" altLang="en-US"/>
          </a:p>
          <a:p>
            <a:pPr>
              <a:lnSpc>
                <a:spcPct val="110000"/>
              </a:lnSpc>
              <a:buFont typeface="Wingdings" panose="05000000000000000000" pitchFamily="2" charset="2"/>
              <a:buNone/>
            </a:pPr>
            <a:r>
              <a:rPr lang="zh-CN" altLang="en-US"/>
              <a:t>      </a:t>
            </a:r>
            <a:r>
              <a:rPr lang="en-US" altLang="zh-CN"/>
              <a:t>	</a:t>
            </a:r>
            <a:r>
              <a:rPr lang="en-US" altLang="zh-CN" sz="2400"/>
              <a:t>BEGIN</a:t>
            </a:r>
            <a:endParaRPr lang="zh-CN" altLang="en-US" sz="2400"/>
          </a:p>
          <a:p>
            <a:pPr>
              <a:lnSpc>
                <a:spcPct val="110000"/>
              </a:lnSpc>
              <a:buFont typeface="Wingdings" panose="05000000000000000000" pitchFamily="2" charset="2"/>
              <a:buNone/>
            </a:pPr>
            <a:r>
              <a:rPr lang="en-US" altLang="zh-CN" sz="2400"/>
              <a:t>	   	   	SQL</a:t>
            </a:r>
            <a:r>
              <a:rPr lang="zh-CN" altLang="en-US" sz="2400"/>
              <a:t>语句、过程化</a:t>
            </a:r>
            <a:r>
              <a:rPr lang="en-US" altLang="zh-CN" sz="2400"/>
              <a:t>SQL</a:t>
            </a:r>
            <a:r>
              <a:rPr lang="zh-CN" altLang="en-US" sz="2400"/>
              <a:t>的流程控制语句</a:t>
            </a:r>
            <a:endParaRPr lang="zh-CN" altLang="en-US" sz="2400"/>
          </a:p>
          <a:p>
            <a:pPr>
              <a:lnSpc>
                <a:spcPct val="110000"/>
              </a:lnSpc>
              <a:buFont typeface="Wingdings" panose="05000000000000000000" pitchFamily="2" charset="2"/>
              <a:buNone/>
            </a:pPr>
            <a:r>
              <a:rPr lang="zh-CN" altLang="en-US" sz="2400"/>
              <a:t>	  </a:t>
            </a:r>
            <a:r>
              <a:rPr lang="en-US" altLang="zh-CN" sz="2400"/>
              <a:t>	</a:t>
            </a:r>
            <a:r>
              <a:rPr lang="zh-CN" altLang="en-US" sz="2400"/>
              <a:t> </a:t>
            </a:r>
            <a:r>
              <a:rPr lang="en-US" altLang="zh-CN" sz="2400"/>
              <a:t>EXCEPTION</a:t>
            </a:r>
            <a:endParaRPr lang="zh-CN" altLang="en-US" sz="2400"/>
          </a:p>
          <a:p>
            <a:pPr>
              <a:lnSpc>
                <a:spcPct val="110000"/>
              </a:lnSpc>
              <a:buFont typeface="Wingdings" panose="05000000000000000000" pitchFamily="2" charset="2"/>
              <a:buNone/>
            </a:pPr>
            <a:r>
              <a:rPr lang="en-US" altLang="zh-CN" sz="2400"/>
              <a:t>		 	 </a:t>
            </a:r>
            <a:r>
              <a:rPr lang="zh-CN" altLang="en-US" sz="2400"/>
              <a:t>异常处理部分        		</a:t>
            </a:r>
            <a:endParaRPr lang="zh-CN" altLang="en-US" sz="2400"/>
          </a:p>
          <a:p>
            <a:pPr>
              <a:lnSpc>
                <a:spcPct val="110000"/>
              </a:lnSpc>
              <a:buFont typeface="Wingdings" panose="05000000000000000000" pitchFamily="2" charset="2"/>
              <a:buNone/>
            </a:pPr>
            <a:r>
              <a:rPr lang="zh-CN" altLang="en-US" sz="2400"/>
              <a:t>      </a:t>
            </a:r>
            <a:r>
              <a:rPr lang="en-US" altLang="zh-CN" sz="2400"/>
              <a:t>	</a:t>
            </a:r>
            <a:r>
              <a:rPr lang="zh-CN" altLang="en-US" sz="2400"/>
              <a:t> </a:t>
            </a:r>
            <a:r>
              <a:rPr lang="en-US" altLang="zh-CN" sz="2400"/>
              <a:t>END</a:t>
            </a:r>
            <a:r>
              <a:rPr lang="zh-CN" altLang="en-US" sz="2400"/>
              <a:t>；</a:t>
            </a:r>
            <a:endParaRPr lang="zh-CN" altLang="en-US" sz="2400"/>
          </a:p>
          <a:p>
            <a:endParaRPr lang="zh-CN"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idx="4294967295"/>
          </p:nvPr>
        </p:nvSpPr>
        <p:spPr/>
        <p:txBody>
          <a:bodyPr/>
          <a:lstStyle/>
          <a:p>
            <a:r>
              <a:rPr lang="en-US" altLang="zh-CN">
                <a:solidFill>
                  <a:schemeClr val="accent6"/>
                </a:solidFill>
              </a:rPr>
              <a:t>8.2</a:t>
            </a:r>
            <a:r>
              <a:rPr lang="zh-CN" altLang="en-US">
                <a:solidFill>
                  <a:schemeClr val="accent6"/>
                </a:solidFill>
              </a:rPr>
              <a:t> 过程化</a:t>
            </a:r>
            <a:r>
              <a:rPr lang="en-US" altLang="zh-CN">
                <a:solidFill>
                  <a:schemeClr val="accent6"/>
                </a:solidFill>
              </a:rPr>
              <a:t>SQL</a:t>
            </a:r>
            <a:endParaRPr lang="en-US" altLang="zh-CN">
              <a:solidFill>
                <a:schemeClr val="accent6"/>
              </a:solidFill>
            </a:endParaRPr>
          </a:p>
        </p:txBody>
      </p:sp>
      <p:sp>
        <p:nvSpPr>
          <p:cNvPr id="41986" name="内容占位符 2"/>
          <p:cNvSpPr>
            <a:spLocks noGrp="1" noChangeArrowheads="1"/>
          </p:cNvSpPr>
          <p:nvPr>
            <p:ph idx="4294967295"/>
          </p:nvPr>
        </p:nvSpPr>
        <p:spPr>
          <a:xfrm>
            <a:off x="720725" y="627063"/>
            <a:ext cx="7966075" cy="4392959"/>
          </a:xfrm>
        </p:spPr>
        <p:txBody>
          <a:bodyPr/>
          <a:lstStyle/>
          <a:p>
            <a:pPr marL="0" indent="0">
              <a:lnSpc>
                <a:spcPct val="150000"/>
              </a:lnSpc>
              <a:spcBef>
                <a:spcPts val="0"/>
              </a:spcBef>
              <a:buFont typeface="Wingdings" panose="05000000000000000000" pitchFamily="2" charset="2"/>
              <a:buNone/>
            </a:pPr>
            <a:r>
              <a:rPr lang="en-US" altLang="zh-CN" dirty="0"/>
              <a:t>8.2.1  </a:t>
            </a:r>
            <a:r>
              <a:rPr lang="zh-CN" altLang="en-US" dirty="0"/>
              <a:t>过程化</a:t>
            </a:r>
            <a:r>
              <a:rPr lang="en-US" altLang="zh-CN" dirty="0"/>
              <a:t>SQL</a:t>
            </a:r>
            <a:r>
              <a:rPr lang="zh-CN" altLang="en-US" dirty="0"/>
              <a:t>的块结构</a:t>
            </a:r>
            <a:endParaRPr lang="zh-CN" altLang="en-US" dirty="0"/>
          </a:p>
          <a:p>
            <a:pPr marL="0" indent="0">
              <a:lnSpc>
                <a:spcPct val="150000"/>
              </a:lnSpc>
              <a:spcBef>
                <a:spcPts val="0"/>
              </a:spcBef>
              <a:buFont typeface="Wingdings" panose="05000000000000000000" pitchFamily="2" charset="2"/>
              <a:buNone/>
            </a:pPr>
            <a:r>
              <a:rPr lang="en-US" altLang="zh-CN" dirty="0">
                <a:solidFill>
                  <a:srgbClr val="00B050"/>
                </a:solidFill>
              </a:rPr>
              <a:t>8.2.2  </a:t>
            </a:r>
            <a:r>
              <a:rPr lang="zh-CN" altLang="en-US" dirty="0">
                <a:solidFill>
                  <a:srgbClr val="00B050"/>
                </a:solidFill>
              </a:rPr>
              <a:t>变量和常量的定义</a:t>
            </a:r>
            <a:endParaRPr lang="zh-CN" altLang="en-US" dirty="0">
              <a:solidFill>
                <a:srgbClr val="00B050"/>
              </a:solidFill>
            </a:endParaRPr>
          </a:p>
          <a:p>
            <a:pPr marL="0" indent="0">
              <a:lnSpc>
                <a:spcPct val="150000"/>
              </a:lnSpc>
              <a:spcBef>
                <a:spcPts val="0"/>
              </a:spcBef>
              <a:buFont typeface="Wingdings" panose="05000000000000000000" pitchFamily="2" charset="2"/>
              <a:buNone/>
            </a:pPr>
            <a:r>
              <a:rPr lang="en-US" altLang="zh-CN" dirty="0"/>
              <a:t>8.2.3  </a:t>
            </a:r>
            <a:r>
              <a:rPr lang="zh-CN" altLang="en-US" dirty="0"/>
              <a:t>流程控制</a:t>
            </a:r>
            <a:endParaRPr lang="en-US" altLang="zh-CN" dirty="0"/>
          </a:p>
          <a:p>
            <a:pPr marL="0" indent="0">
              <a:lnSpc>
                <a:spcPct val="150000"/>
              </a:lnSpc>
              <a:spcBef>
                <a:spcPts val="0"/>
              </a:spcBef>
              <a:buFont typeface="Wingdings" panose="05000000000000000000" pitchFamily="2" charset="2"/>
              <a:buNone/>
            </a:pPr>
            <a:r>
              <a:rPr lang="en-US" altLang="zh-CN" dirty="0"/>
              <a:t>8.2.4  </a:t>
            </a:r>
            <a:r>
              <a:rPr lang="zh-CN" altLang="en-US" dirty="0"/>
              <a:t>游标的定义与使用</a:t>
            </a:r>
            <a:endParaRPr lang="en-US" altLang="zh-CN" dirty="0"/>
          </a:p>
          <a:p>
            <a:pPr marL="0" indent="0">
              <a:lnSpc>
                <a:spcPct val="150000"/>
              </a:lnSpc>
              <a:spcBef>
                <a:spcPts val="0"/>
              </a:spcBef>
              <a:buFont typeface="Wingdings" panose="05000000000000000000" pitchFamily="2" charset="2"/>
              <a:buNone/>
            </a:pPr>
            <a:r>
              <a:rPr lang="en-US" altLang="zh-CN" dirty="0"/>
              <a:t>8.2.5  </a:t>
            </a:r>
            <a:r>
              <a:rPr lang="zh-CN" altLang="en-US" dirty="0"/>
              <a:t>存储过程</a:t>
            </a:r>
            <a:endParaRPr lang="en-US" altLang="zh-CN" dirty="0"/>
          </a:p>
          <a:p>
            <a:pPr marL="0" indent="0">
              <a:lnSpc>
                <a:spcPct val="150000"/>
              </a:lnSpc>
              <a:spcBef>
                <a:spcPts val="0"/>
              </a:spcBef>
              <a:buFont typeface="Wingdings" panose="05000000000000000000" pitchFamily="2" charset="2"/>
              <a:buNone/>
            </a:pPr>
            <a:r>
              <a:rPr lang="en-US" altLang="zh-CN" dirty="0"/>
              <a:t>8.2.6  </a:t>
            </a:r>
            <a:r>
              <a:rPr lang="zh-CN" altLang="en-US" dirty="0"/>
              <a:t>存储函数</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noChangeArrowheads="1"/>
          </p:cNvSpPr>
          <p:nvPr>
            <p:ph type="title" idx="4294967295"/>
          </p:nvPr>
        </p:nvSpPr>
        <p:spPr/>
        <p:txBody>
          <a:bodyPr/>
          <a:lstStyle/>
          <a:p>
            <a:r>
              <a:rPr lang="en-US" altLang="zh-CN">
                <a:solidFill>
                  <a:schemeClr val="accent6"/>
                </a:solidFill>
              </a:rPr>
              <a:t>8.1.1 SQL</a:t>
            </a:r>
            <a:r>
              <a:rPr lang="zh-CN" altLang="en-US">
                <a:solidFill>
                  <a:schemeClr val="accent6"/>
                </a:solidFill>
              </a:rPr>
              <a:t>语言表达能力的限制</a:t>
            </a:r>
            <a:endParaRPr lang="zh-CN" altLang="en-US">
              <a:solidFill>
                <a:schemeClr val="accent6"/>
              </a:solidFill>
            </a:endParaRPr>
          </a:p>
        </p:txBody>
      </p:sp>
      <p:sp>
        <p:nvSpPr>
          <p:cNvPr id="6146" name="内容占位符 2"/>
          <p:cNvSpPr>
            <a:spLocks noGrp="1" noChangeArrowheads="1"/>
          </p:cNvSpPr>
          <p:nvPr>
            <p:ph idx="4294967295"/>
          </p:nvPr>
        </p:nvSpPr>
        <p:spPr>
          <a:xfrm>
            <a:off x="395288" y="823913"/>
            <a:ext cx="8497887" cy="3727450"/>
          </a:xfrm>
        </p:spPr>
        <p:txBody>
          <a:bodyPr/>
          <a:lstStyle/>
          <a:p>
            <a:pPr>
              <a:lnSpc>
                <a:spcPct val="120000"/>
              </a:lnSpc>
            </a:pPr>
            <a:r>
              <a:rPr lang="en-US" altLang="zh-CN" sz="2400" dirty="0"/>
              <a:t>【</a:t>
            </a:r>
            <a:r>
              <a:rPr lang="zh-CN" altLang="en-US" sz="2400" dirty="0"/>
              <a:t>任务</a:t>
            </a:r>
            <a:r>
              <a:rPr lang="en-US" altLang="zh-CN" sz="2400" dirty="0"/>
              <a:t>1】</a:t>
            </a:r>
            <a:r>
              <a:rPr lang="zh-CN" altLang="zh-CN" sz="2400" dirty="0"/>
              <a:t>打印“数据库系统概论”课程的所有先修课信息</a:t>
            </a:r>
            <a:endParaRPr lang="zh-CN" altLang="en-US" sz="2400" dirty="0"/>
          </a:p>
          <a:p>
            <a:pPr marL="457200" lvl="1" indent="0">
              <a:lnSpc>
                <a:spcPct val="120000"/>
              </a:lnSpc>
              <a:buFont typeface="Wingdings" panose="05000000000000000000" pitchFamily="2" charset="2"/>
              <a:buNone/>
            </a:pPr>
            <a:endParaRPr lang="en-US" altLang="zh-CN" dirty="0">
              <a:solidFill>
                <a:srgbClr val="C00000"/>
              </a:solidFill>
            </a:endParaRPr>
          </a:p>
        </p:txBody>
      </p:sp>
      <p:graphicFrame>
        <p:nvGraphicFramePr>
          <p:cNvPr id="6" name="表格 2"/>
          <p:cNvGraphicFramePr>
            <a:graphicFrameLocks noGrp="1"/>
          </p:cNvGraphicFramePr>
          <p:nvPr/>
        </p:nvGraphicFramePr>
        <p:xfrm>
          <a:off x="531046" y="1419622"/>
          <a:ext cx="7272611" cy="3311868"/>
        </p:xfrm>
        <a:graphic>
          <a:graphicData uri="http://schemas.openxmlformats.org/drawingml/2006/table">
            <a:tbl>
              <a:tblPr/>
              <a:tblGrid>
                <a:gridCol w="1818153"/>
                <a:gridCol w="2214097"/>
                <a:gridCol w="1296144"/>
                <a:gridCol w="1944217"/>
              </a:tblGrid>
              <a:tr h="433404">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课程名</a:t>
                      </a:r>
                      <a:r>
                        <a:rPr kumimoji="0" lang="en-US" altLang="zh-CN" sz="16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Cname</a:t>
                      </a:r>
                      <a:endParaRPr kumimoji="0" lang="en-US" altLang="zh-CN" sz="16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学分</a:t>
                      </a:r>
                      <a:r>
                        <a:rPr kumimoji="0" lang="en-US" altLang="zh-CN" sz="16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Ccredit</a:t>
                      </a:r>
                      <a:endParaRPr kumimoji="0" lang="en-US" altLang="zh-CN" sz="16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先修课程</a:t>
                      </a:r>
                      <a:r>
                        <a:rPr kumimoji="0" lang="en-US" altLang="zh-CN" sz="16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Cpno</a:t>
                      </a:r>
                      <a:endParaRPr kumimoji="0" lang="en-US" altLang="zh-CN" sz="16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3404">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81001</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程序设计基础与</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C</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语言</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NULL</a:t>
                      </a:r>
                      <a:endPar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250946">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81002</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数据结构</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81001</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433404">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81003</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数据库系统概论</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81002</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r>
              <a:tr h="250946">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81004</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信息系统概论</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81003</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50946">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81005</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操作系统</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81001</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250946">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81006</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Python</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语言</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3</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81002</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50946">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81007</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离散数学</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NULL</a:t>
                      </a:r>
                      <a:endPar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24089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81008</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大数据技术概论</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81003</a:t>
                      </a:r>
                      <a:endPar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bl>
          </a:graphicData>
        </a:graphic>
      </p:graphicFrame>
      <p:sp>
        <p:nvSpPr>
          <p:cNvPr id="6189" name="文本框 5"/>
          <p:cNvSpPr txBox="1">
            <a:spLocks noChangeArrowheads="1"/>
          </p:cNvSpPr>
          <p:nvPr/>
        </p:nvSpPr>
        <p:spPr bwMode="auto">
          <a:xfrm>
            <a:off x="7920458" y="3003481"/>
            <a:ext cx="1223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600" dirty="0"/>
              <a:t>Course</a:t>
            </a:r>
            <a:r>
              <a:rPr lang="zh-CN" altLang="en-US" sz="1600" dirty="0"/>
              <a:t>表</a:t>
            </a:r>
            <a:endParaRPr lang="zh-CN" altLang="en-US"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idx="4294967295"/>
          </p:nvPr>
        </p:nvSpPr>
        <p:spPr>
          <a:xfrm>
            <a:off x="467360" y="-23813"/>
            <a:ext cx="8229600" cy="847726"/>
          </a:xfrm>
        </p:spPr>
        <p:txBody>
          <a:bodyPr/>
          <a:lstStyle/>
          <a:p>
            <a:r>
              <a:rPr lang="en-US" altLang="zh-CN">
                <a:solidFill>
                  <a:schemeClr val="accent6"/>
                </a:solidFill>
              </a:rPr>
              <a:t>8.2.2</a:t>
            </a:r>
            <a:r>
              <a:rPr lang="zh-CN" altLang="en-US">
                <a:solidFill>
                  <a:schemeClr val="accent6"/>
                </a:solidFill>
              </a:rPr>
              <a:t> 变量和常量的定义</a:t>
            </a:r>
            <a:endParaRPr lang="zh-CN" altLang="en-US">
              <a:solidFill>
                <a:schemeClr val="accent6"/>
              </a:solidFill>
            </a:endParaRPr>
          </a:p>
        </p:txBody>
      </p:sp>
      <p:sp>
        <p:nvSpPr>
          <p:cNvPr id="43010" name="内容占位符 2"/>
          <p:cNvSpPr>
            <a:spLocks noGrp="1" noChangeArrowheads="1"/>
          </p:cNvSpPr>
          <p:nvPr>
            <p:ph idx="4294967295"/>
          </p:nvPr>
        </p:nvSpPr>
        <p:spPr>
          <a:xfrm>
            <a:off x="323528" y="555526"/>
            <a:ext cx="8640960" cy="4248472"/>
          </a:xfrm>
        </p:spPr>
        <p:txBody>
          <a:bodyPr/>
          <a:lstStyle/>
          <a:p>
            <a:pPr marL="0" indent="0">
              <a:lnSpc>
                <a:spcPct val="120000"/>
              </a:lnSpc>
              <a:buFont typeface="Wingdings" panose="05000000000000000000" pitchFamily="2" charset="2"/>
              <a:buNone/>
            </a:pPr>
            <a:r>
              <a:rPr lang="en-US" altLang="zh-CN" sz="2400" dirty="0"/>
              <a:t>1. </a:t>
            </a:r>
            <a:r>
              <a:rPr lang="zh-CN" altLang="en-US" sz="2400" dirty="0"/>
              <a:t>变量定义</a:t>
            </a:r>
            <a:endParaRPr lang="zh-CN" altLang="en-US" sz="2400" dirty="0"/>
          </a:p>
          <a:p>
            <a:pPr lvl="1">
              <a:lnSpc>
                <a:spcPct val="120000"/>
              </a:lnSpc>
            </a:pPr>
            <a:r>
              <a:rPr lang="zh-CN" altLang="en-US" sz="2200" dirty="0"/>
              <a:t>变量名 数据类型 </a:t>
            </a:r>
            <a:r>
              <a:rPr lang="en-US" altLang="zh-CN" sz="2200" dirty="0"/>
              <a:t>[[NOT NULL]:=</a:t>
            </a:r>
            <a:r>
              <a:rPr lang="zh-CN" altLang="en-US" sz="2200" dirty="0"/>
              <a:t>初值表达式</a:t>
            </a:r>
            <a:r>
              <a:rPr lang="en-US" altLang="zh-CN" sz="2200" dirty="0"/>
              <a:t>]</a:t>
            </a:r>
            <a:r>
              <a:rPr lang="zh-CN" altLang="en-US" sz="2200" dirty="0"/>
              <a:t>或</a:t>
            </a:r>
            <a:endParaRPr lang="zh-CN" altLang="en-US" sz="2200" dirty="0"/>
          </a:p>
          <a:p>
            <a:pPr lvl="1">
              <a:lnSpc>
                <a:spcPct val="120000"/>
              </a:lnSpc>
            </a:pPr>
            <a:r>
              <a:rPr lang="zh-CN" altLang="en-US" sz="2200" dirty="0"/>
              <a:t>变量名 数据类型 </a:t>
            </a:r>
            <a:r>
              <a:rPr lang="en-US" altLang="zh-CN" sz="2200" dirty="0"/>
              <a:t>[[NOT NULL] </a:t>
            </a:r>
            <a:r>
              <a:rPr lang="zh-CN" altLang="en-US" sz="2200" dirty="0"/>
              <a:t>初值表达式</a:t>
            </a:r>
            <a:r>
              <a:rPr lang="en-US" altLang="zh-CN" sz="2200" dirty="0"/>
              <a:t>]</a:t>
            </a:r>
            <a:endParaRPr lang="zh-CN" altLang="en-US" sz="2200" dirty="0"/>
          </a:p>
          <a:p>
            <a:pPr marL="0" indent="0">
              <a:lnSpc>
                <a:spcPct val="120000"/>
              </a:lnSpc>
              <a:buFont typeface="Wingdings" panose="05000000000000000000" pitchFamily="2" charset="2"/>
              <a:buNone/>
            </a:pPr>
            <a:r>
              <a:rPr lang="en-US" altLang="zh-CN" sz="2400" dirty="0"/>
              <a:t>2. </a:t>
            </a:r>
            <a:r>
              <a:rPr lang="zh-CN" altLang="en-US" sz="2400" dirty="0"/>
              <a:t>常量定义</a:t>
            </a:r>
            <a:endParaRPr lang="zh-CN" altLang="en-US" sz="2400" dirty="0"/>
          </a:p>
          <a:p>
            <a:pPr lvl="1">
              <a:lnSpc>
                <a:spcPct val="120000"/>
              </a:lnSpc>
            </a:pPr>
            <a:r>
              <a:rPr lang="zh-CN" altLang="en-US" sz="2200" dirty="0"/>
              <a:t>常量名 数据类型 </a:t>
            </a:r>
            <a:r>
              <a:rPr lang="en-US" altLang="zh-CN" sz="2200" dirty="0"/>
              <a:t>CONSTANT :=</a:t>
            </a:r>
            <a:r>
              <a:rPr lang="zh-CN" altLang="en-US" sz="2200" dirty="0"/>
              <a:t>常量表达式</a:t>
            </a:r>
            <a:endParaRPr lang="zh-CN" altLang="en-US" sz="2200" dirty="0"/>
          </a:p>
          <a:p>
            <a:pPr lvl="1">
              <a:lnSpc>
                <a:spcPct val="120000"/>
              </a:lnSpc>
            </a:pPr>
            <a:r>
              <a:rPr lang="zh-CN" altLang="en-US" sz="2200" dirty="0"/>
              <a:t>常量必须要赋予一个值，并且该值在存在期间或常量的作用域内不能改变。如果试图修改它，过程化</a:t>
            </a:r>
            <a:r>
              <a:rPr lang="en-US" altLang="zh-CN" sz="2200" dirty="0"/>
              <a:t>SQL</a:t>
            </a:r>
            <a:r>
              <a:rPr lang="zh-CN" altLang="en-US" sz="2200" dirty="0"/>
              <a:t>将返回一个异常</a:t>
            </a:r>
            <a:endParaRPr lang="zh-CN" altLang="en-US" sz="2200" dirty="0"/>
          </a:p>
          <a:p>
            <a:pPr marL="0" indent="0">
              <a:lnSpc>
                <a:spcPct val="120000"/>
              </a:lnSpc>
              <a:buFont typeface="Wingdings" panose="05000000000000000000" pitchFamily="2" charset="2"/>
              <a:buNone/>
            </a:pPr>
            <a:r>
              <a:rPr lang="en-US" altLang="zh-CN" sz="2400" dirty="0"/>
              <a:t>3. </a:t>
            </a:r>
            <a:r>
              <a:rPr lang="zh-CN" altLang="en-US" sz="2400" dirty="0"/>
              <a:t>赋值语句</a:t>
            </a:r>
            <a:endParaRPr lang="zh-CN" altLang="en-US" sz="2400" dirty="0"/>
          </a:p>
          <a:p>
            <a:pPr lvl="1">
              <a:lnSpc>
                <a:spcPct val="120000"/>
              </a:lnSpc>
            </a:pPr>
            <a:r>
              <a:rPr lang="zh-CN" altLang="en-US" sz="2200" dirty="0"/>
              <a:t>变量名称 </a:t>
            </a:r>
            <a:r>
              <a:rPr lang="en-US" altLang="zh-CN" sz="2200" dirty="0"/>
              <a:t>:=</a:t>
            </a:r>
            <a:r>
              <a:rPr lang="zh-CN" altLang="en-US" sz="2200" dirty="0"/>
              <a:t>表达式</a:t>
            </a:r>
            <a:endParaRPr lang="zh-CN" altLang="en-US" sz="2200" dirty="0"/>
          </a:p>
          <a:p>
            <a:pPr marL="0" indent="0"/>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ChangeArrowheads="1"/>
          </p:cNvSpPr>
          <p:nvPr>
            <p:ph type="title" idx="4294967295"/>
          </p:nvPr>
        </p:nvSpPr>
        <p:spPr/>
        <p:txBody>
          <a:bodyPr/>
          <a:lstStyle/>
          <a:p>
            <a:r>
              <a:rPr lang="en-US" altLang="zh-CN">
                <a:solidFill>
                  <a:schemeClr val="accent6"/>
                </a:solidFill>
              </a:rPr>
              <a:t>8.2</a:t>
            </a:r>
            <a:r>
              <a:rPr lang="zh-CN" altLang="en-US">
                <a:solidFill>
                  <a:schemeClr val="accent6"/>
                </a:solidFill>
              </a:rPr>
              <a:t> 过程化</a:t>
            </a:r>
            <a:r>
              <a:rPr lang="en-US" altLang="zh-CN">
                <a:solidFill>
                  <a:schemeClr val="accent6"/>
                </a:solidFill>
              </a:rPr>
              <a:t>SQL</a:t>
            </a:r>
            <a:endParaRPr lang="en-US" altLang="zh-CN">
              <a:solidFill>
                <a:schemeClr val="accent6"/>
              </a:solidFill>
            </a:endParaRPr>
          </a:p>
        </p:txBody>
      </p:sp>
      <p:sp>
        <p:nvSpPr>
          <p:cNvPr id="44034" name="内容占位符 2"/>
          <p:cNvSpPr>
            <a:spLocks noGrp="1" noChangeArrowheads="1"/>
          </p:cNvSpPr>
          <p:nvPr>
            <p:ph idx="4294967295"/>
          </p:nvPr>
        </p:nvSpPr>
        <p:spPr>
          <a:xfrm>
            <a:off x="720725" y="627063"/>
            <a:ext cx="7966075" cy="3495675"/>
          </a:xfrm>
        </p:spPr>
        <p:txBody>
          <a:bodyPr/>
          <a:lstStyle/>
          <a:p>
            <a:pPr marL="0" indent="0">
              <a:lnSpc>
                <a:spcPct val="150000"/>
              </a:lnSpc>
              <a:spcBef>
                <a:spcPts val="0"/>
              </a:spcBef>
              <a:buFont typeface="Wingdings" panose="05000000000000000000" pitchFamily="2" charset="2"/>
              <a:buNone/>
            </a:pPr>
            <a:r>
              <a:rPr lang="en-US" altLang="zh-CN" dirty="0"/>
              <a:t>8.2.1  </a:t>
            </a:r>
            <a:r>
              <a:rPr lang="zh-CN" altLang="en-US" dirty="0"/>
              <a:t>过程化</a:t>
            </a:r>
            <a:r>
              <a:rPr lang="en-US" altLang="zh-CN" dirty="0"/>
              <a:t>SQL</a:t>
            </a:r>
            <a:r>
              <a:rPr lang="zh-CN" altLang="en-US" dirty="0"/>
              <a:t>的块结构</a:t>
            </a:r>
            <a:endParaRPr lang="zh-CN" altLang="en-US" dirty="0"/>
          </a:p>
          <a:p>
            <a:pPr marL="0" indent="0">
              <a:lnSpc>
                <a:spcPct val="150000"/>
              </a:lnSpc>
              <a:spcBef>
                <a:spcPts val="0"/>
              </a:spcBef>
              <a:buFont typeface="Wingdings" panose="05000000000000000000" pitchFamily="2" charset="2"/>
              <a:buNone/>
            </a:pPr>
            <a:r>
              <a:rPr lang="en-US" altLang="zh-CN" dirty="0"/>
              <a:t>8.2.2  </a:t>
            </a:r>
            <a:r>
              <a:rPr lang="zh-CN" altLang="en-US" dirty="0"/>
              <a:t>变量和常量的定义</a:t>
            </a:r>
            <a:endParaRPr lang="zh-CN" altLang="en-US" dirty="0"/>
          </a:p>
          <a:p>
            <a:pPr marL="0" indent="0">
              <a:lnSpc>
                <a:spcPct val="150000"/>
              </a:lnSpc>
              <a:spcBef>
                <a:spcPts val="0"/>
              </a:spcBef>
              <a:buFont typeface="Wingdings" panose="05000000000000000000" pitchFamily="2" charset="2"/>
              <a:buNone/>
            </a:pPr>
            <a:r>
              <a:rPr lang="en-US" altLang="zh-CN" dirty="0">
                <a:solidFill>
                  <a:srgbClr val="00B050"/>
                </a:solidFill>
              </a:rPr>
              <a:t>8.2.3  </a:t>
            </a:r>
            <a:r>
              <a:rPr lang="zh-CN" altLang="en-US" dirty="0">
                <a:solidFill>
                  <a:srgbClr val="00B050"/>
                </a:solidFill>
              </a:rPr>
              <a:t>流程控制</a:t>
            </a:r>
            <a:endParaRPr lang="en-US" altLang="zh-CN" dirty="0">
              <a:solidFill>
                <a:srgbClr val="00B050"/>
              </a:solidFill>
            </a:endParaRPr>
          </a:p>
          <a:p>
            <a:pPr marL="0" indent="0">
              <a:lnSpc>
                <a:spcPct val="150000"/>
              </a:lnSpc>
              <a:spcBef>
                <a:spcPts val="0"/>
              </a:spcBef>
              <a:buFont typeface="Wingdings" panose="05000000000000000000" pitchFamily="2" charset="2"/>
              <a:buNone/>
            </a:pPr>
            <a:r>
              <a:rPr lang="en-US" altLang="zh-CN" dirty="0"/>
              <a:t>8.2.4  </a:t>
            </a:r>
            <a:r>
              <a:rPr lang="zh-CN" altLang="en-US" dirty="0"/>
              <a:t>游标的定义与使用</a:t>
            </a:r>
            <a:endParaRPr lang="en-US" altLang="zh-CN" dirty="0"/>
          </a:p>
          <a:p>
            <a:pPr marL="0" indent="0">
              <a:lnSpc>
                <a:spcPct val="150000"/>
              </a:lnSpc>
              <a:spcBef>
                <a:spcPts val="0"/>
              </a:spcBef>
              <a:buFont typeface="Wingdings" panose="05000000000000000000" pitchFamily="2" charset="2"/>
              <a:buNone/>
            </a:pPr>
            <a:r>
              <a:rPr lang="en-US" altLang="zh-CN" dirty="0"/>
              <a:t>8.2.5  </a:t>
            </a:r>
            <a:r>
              <a:rPr lang="zh-CN" altLang="en-US" dirty="0"/>
              <a:t>存储过程</a:t>
            </a:r>
            <a:endParaRPr lang="en-US" altLang="zh-CN" dirty="0"/>
          </a:p>
          <a:p>
            <a:pPr marL="0" indent="0">
              <a:lnSpc>
                <a:spcPct val="150000"/>
              </a:lnSpc>
              <a:spcBef>
                <a:spcPts val="0"/>
              </a:spcBef>
              <a:buFont typeface="Wingdings" panose="05000000000000000000" pitchFamily="2" charset="2"/>
              <a:buNone/>
            </a:pPr>
            <a:r>
              <a:rPr lang="en-US" altLang="zh-CN" dirty="0"/>
              <a:t>8.2.6  </a:t>
            </a:r>
            <a:r>
              <a:rPr lang="zh-CN" altLang="en-US" dirty="0"/>
              <a:t>存储函数</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idx="4294967295"/>
          </p:nvPr>
        </p:nvSpPr>
        <p:spPr/>
        <p:txBody>
          <a:bodyPr/>
          <a:lstStyle/>
          <a:p>
            <a:r>
              <a:rPr lang="en-US" altLang="zh-CN">
                <a:solidFill>
                  <a:schemeClr val="accent6"/>
                </a:solidFill>
              </a:rPr>
              <a:t>8.2.3 </a:t>
            </a:r>
            <a:r>
              <a:rPr lang="zh-CN" altLang="en-US">
                <a:solidFill>
                  <a:schemeClr val="accent6"/>
                </a:solidFill>
              </a:rPr>
              <a:t>流程控制</a:t>
            </a:r>
            <a:endParaRPr lang="zh-CN" altLang="en-US">
              <a:solidFill>
                <a:schemeClr val="accent6"/>
              </a:solidFill>
            </a:endParaRPr>
          </a:p>
        </p:txBody>
      </p:sp>
      <p:sp>
        <p:nvSpPr>
          <p:cNvPr id="45058" name="内容占位符 2"/>
          <p:cNvSpPr>
            <a:spLocks noGrp="1" noChangeArrowheads="1"/>
          </p:cNvSpPr>
          <p:nvPr>
            <p:ph idx="4294967295"/>
          </p:nvPr>
        </p:nvSpPr>
        <p:spPr/>
        <p:txBody>
          <a:bodyPr/>
          <a:lstStyle/>
          <a:p>
            <a:pPr>
              <a:lnSpc>
                <a:spcPct val="150000"/>
              </a:lnSpc>
            </a:pPr>
            <a:r>
              <a:rPr lang="zh-CN" altLang="en-US"/>
              <a:t>过程化</a:t>
            </a:r>
            <a:r>
              <a:rPr lang="en-US" altLang="zh-CN"/>
              <a:t>SQL</a:t>
            </a:r>
            <a:r>
              <a:rPr lang="zh-CN" altLang="en-US"/>
              <a:t>功能</a:t>
            </a:r>
            <a:endParaRPr lang="zh-CN" altLang="en-US"/>
          </a:p>
          <a:p>
            <a:pPr marL="457200" lvl="1" indent="0">
              <a:lnSpc>
                <a:spcPct val="150000"/>
              </a:lnSpc>
              <a:buFont typeface="Wingdings" panose="05000000000000000000" pitchFamily="2" charset="2"/>
              <a:buNone/>
            </a:pPr>
            <a:r>
              <a:rPr lang="en-US" altLang="zh-CN"/>
              <a:t>1. </a:t>
            </a:r>
            <a:r>
              <a:rPr lang="zh-CN" altLang="en-US"/>
              <a:t>条件控制语句</a:t>
            </a:r>
            <a:endParaRPr lang="zh-CN" altLang="en-US"/>
          </a:p>
          <a:p>
            <a:pPr marL="457200" lvl="1" indent="0">
              <a:lnSpc>
                <a:spcPct val="150000"/>
              </a:lnSpc>
              <a:buFont typeface="Wingdings" panose="05000000000000000000" pitchFamily="2" charset="2"/>
              <a:buNone/>
            </a:pPr>
            <a:r>
              <a:rPr lang="en-US" altLang="zh-CN"/>
              <a:t>2. </a:t>
            </a:r>
            <a:r>
              <a:rPr lang="zh-CN" altLang="en-US"/>
              <a:t>循环控制语句 </a:t>
            </a:r>
            <a:endParaRPr lang="zh-CN" altLang="en-US"/>
          </a:p>
          <a:p>
            <a:pPr marL="457200" lvl="1" indent="0">
              <a:lnSpc>
                <a:spcPct val="150000"/>
              </a:lnSpc>
              <a:buFont typeface="Wingdings" panose="05000000000000000000" pitchFamily="2" charset="2"/>
              <a:buNone/>
            </a:pPr>
            <a:r>
              <a:rPr lang="en-US" altLang="zh-CN"/>
              <a:t>3. </a:t>
            </a:r>
            <a:r>
              <a:rPr lang="zh-CN" altLang="en-US"/>
              <a:t>错误处理 </a:t>
            </a:r>
            <a:endParaRPr lang="zh-CN" altLang="en-US"/>
          </a:p>
          <a:p>
            <a:pPr>
              <a:buFont typeface="Wingdings" panose="05000000000000000000" pitchFamily="2" charset="2"/>
              <a:buNone/>
            </a:pP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8.2.3 </a:t>
            </a:r>
            <a:r>
              <a:rPr lang="zh-CN" altLang="zh-CN">
                <a:solidFill>
                  <a:schemeClr val="accent6"/>
                </a:solidFill>
              </a:rPr>
              <a:t>流程控制</a:t>
            </a:r>
            <a:r>
              <a:rPr lang="zh-CN" altLang="en-US">
                <a:solidFill>
                  <a:schemeClr val="accent6"/>
                </a:solidFill>
              </a:rPr>
              <a:t>（续）</a:t>
            </a:r>
            <a:endParaRPr lang="zh-CN" altLang="en-US">
              <a:solidFill>
                <a:schemeClr val="accent6"/>
              </a:solidFill>
            </a:endParaRPr>
          </a:p>
        </p:txBody>
      </p:sp>
      <p:sp>
        <p:nvSpPr>
          <p:cNvPr id="46082" name="内容占位符 2"/>
          <p:cNvSpPr>
            <a:spLocks noGrp="1" noChangeArrowheads="1"/>
          </p:cNvSpPr>
          <p:nvPr>
            <p:ph idx="4294967295"/>
          </p:nvPr>
        </p:nvSpPr>
        <p:spPr>
          <a:xfrm>
            <a:off x="395288" y="627063"/>
            <a:ext cx="8497192" cy="4104927"/>
          </a:xfrm>
        </p:spPr>
        <p:txBody>
          <a:bodyPr/>
          <a:lstStyle/>
          <a:p>
            <a:pPr marL="0" indent="0">
              <a:lnSpc>
                <a:spcPct val="90000"/>
              </a:lnSpc>
              <a:buFont typeface="Wingdings" panose="05000000000000000000" pitchFamily="2" charset="2"/>
              <a:buNone/>
            </a:pPr>
            <a:r>
              <a:rPr lang="en-US" altLang="zh-CN" sz="2400" dirty="0"/>
              <a:t>1. </a:t>
            </a:r>
            <a:r>
              <a:rPr lang="zh-CN" altLang="en-US" sz="2400" dirty="0"/>
              <a:t>条件控制语句</a:t>
            </a:r>
            <a:endParaRPr lang="zh-CN" altLang="en-US" sz="2400" dirty="0"/>
          </a:p>
          <a:p>
            <a:pPr marL="0" indent="0">
              <a:lnSpc>
                <a:spcPct val="90000"/>
              </a:lnSpc>
              <a:buFont typeface="Wingdings" panose="05000000000000000000" pitchFamily="2" charset="2"/>
              <a:buNone/>
            </a:pPr>
            <a:r>
              <a:rPr lang="zh-CN" altLang="en-US" sz="1800" dirty="0"/>
              <a:t>      </a:t>
            </a:r>
            <a:r>
              <a:rPr lang="zh-CN" altLang="en-US" sz="2000" dirty="0"/>
              <a:t> </a:t>
            </a:r>
            <a:r>
              <a:rPr lang="en-US" altLang="zh-CN" sz="2000" dirty="0"/>
              <a:t>IF-THEN</a:t>
            </a:r>
            <a:r>
              <a:rPr lang="zh-CN" altLang="en-US" sz="2000" dirty="0"/>
              <a:t>，</a:t>
            </a:r>
            <a:r>
              <a:rPr lang="en-US" altLang="zh-CN" sz="2000" dirty="0"/>
              <a:t>IF-THEN-ELSE</a:t>
            </a:r>
            <a:r>
              <a:rPr lang="zh-CN" altLang="en-US" sz="2000" dirty="0"/>
              <a:t>和嵌套的</a:t>
            </a:r>
            <a:r>
              <a:rPr lang="en-US" altLang="zh-CN" sz="2000" dirty="0"/>
              <a:t>IF</a:t>
            </a:r>
            <a:r>
              <a:rPr lang="zh-CN" altLang="en-US" sz="2000" dirty="0"/>
              <a:t>语句 </a:t>
            </a:r>
            <a:endParaRPr lang="zh-CN" altLang="en-US" sz="2000" dirty="0"/>
          </a:p>
          <a:p>
            <a:pPr lvl="1">
              <a:buFont typeface="Wingdings" panose="05000000000000000000" pitchFamily="2" charset="2"/>
              <a:buNone/>
            </a:pPr>
            <a:r>
              <a:rPr lang="zh-CN" altLang="en-US" sz="2000" dirty="0"/>
              <a:t>（</a:t>
            </a:r>
            <a:r>
              <a:rPr lang="en-US" altLang="zh-CN" sz="2000" dirty="0"/>
              <a:t>1</a:t>
            </a:r>
            <a:r>
              <a:rPr lang="zh-CN" altLang="en-US" sz="2000" dirty="0"/>
              <a:t>）</a:t>
            </a:r>
            <a:r>
              <a:rPr lang="en-US" altLang="zh-CN" sz="2000" dirty="0"/>
              <a:t>IF condition THEN</a:t>
            </a:r>
            <a:endParaRPr lang="en-US" altLang="zh-CN" sz="2000" dirty="0"/>
          </a:p>
          <a:p>
            <a:pPr marL="0" indent="0">
              <a:buFont typeface="Wingdings" panose="05000000000000000000" pitchFamily="2" charset="2"/>
              <a:buNone/>
            </a:pPr>
            <a:r>
              <a:rPr lang="en-US" altLang="zh-CN" sz="1800" dirty="0"/>
              <a:t>	    </a:t>
            </a:r>
            <a:r>
              <a:rPr lang="en-US" altLang="zh-CN" sz="2000" dirty="0"/>
              <a:t>   </a:t>
            </a:r>
            <a:r>
              <a:rPr lang="en-US" altLang="zh-CN" sz="2000" dirty="0" err="1"/>
              <a:t>Sequence_of_statements</a:t>
            </a:r>
            <a:r>
              <a:rPr lang="en-US" altLang="zh-CN" sz="2000" dirty="0"/>
              <a:t>;        </a:t>
            </a:r>
            <a:endParaRPr lang="en-US" altLang="zh-CN" sz="2400" dirty="0"/>
          </a:p>
          <a:p>
            <a:pPr marL="0" indent="0">
              <a:buFont typeface="Wingdings" panose="05000000000000000000" pitchFamily="2" charset="2"/>
              <a:buNone/>
            </a:pPr>
            <a:r>
              <a:rPr lang="en-US" altLang="zh-CN" sz="2000" dirty="0"/>
              <a:t>	  END IF;   </a:t>
            </a:r>
            <a:endParaRPr lang="en-US" altLang="zh-CN" sz="2000" dirty="0"/>
          </a:p>
          <a:p>
            <a:pPr lvl="1">
              <a:buFont typeface="Wingdings" panose="05000000000000000000" pitchFamily="2" charset="2"/>
              <a:buNone/>
            </a:pPr>
            <a:r>
              <a:rPr lang="zh-CN" altLang="en-US" sz="2000" dirty="0"/>
              <a:t>（</a:t>
            </a:r>
            <a:r>
              <a:rPr lang="en-US" altLang="zh-CN" sz="2000" dirty="0"/>
              <a:t>2</a:t>
            </a:r>
            <a:r>
              <a:rPr lang="zh-CN" altLang="en-US" sz="2000" dirty="0"/>
              <a:t>）</a:t>
            </a:r>
            <a:r>
              <a:rPr lang="en-US" altLang="zh-CN" sz="2000" dirty="0"/>
              <a:t>IF condition THEN</a:t>
            </a:r>
            <a:endParaRPr lang="zh-CN" altLang="en-US" sz="2000" dirty="0"/>
          </a:p>
          <a:p>
            <a:pPr marL="0" indent="0">
              <a:buFont typeface="Wingdings" panose="05000000000000000000" pitchFamily="2" charset="2"/>
              <a:buNone/>
            </a:pPr>
            <a:r>
              <a:rPr lang="en-US" altLang="zh-CN" sz="1800" dirty="0"/>
              <a:t>	</a:t>
            </a:r>
            <a:r>
              <a:rPr lang="en-US" altLang="zh-CN" sz="2000" dirty="0"/>
              <a:t>       Sequence_of_statements1;  </a:t>
            </a:r>
            <a:endParaRPr lang="en-US" altLang="zh-CN" sz="2400" dirty="0"/>
          </a:p>
          <a:p>
            <a:pPr marL="0" indent="0">
              <a:buFont typeface="Wingdings" panose="05000000000000000000" pitchFamily="2" charset="2"/>
              <a:buNone/>
            </a:pPr>
            <a:r>
              <a:rPr lang="en-US" altLang="zh-CN" sz="2000" dirty="0"/>
              <a:t>	  ELSE</a:t>
            </a:r>
            <a:endParaRPr lang="en-US" altLang="zh-CN" sz="2400" dirty="0"/>
          </a:p>
          <a:p>
            <a:pPr marL="0" indent="0">
              <a:buFont typeface="Wingdings" panose="05000000000000000000" pitchFamily="2" charset="2"/>
              <a:buNone/>
            </a:pPr>
            <a:r>
              <a:rPr lang="en-US" altLang="zh-CN" sz="2000" dirty="0"/>
              <a:t>	       Sequence_of_statements2;  </a:t>
            </a:r>
            <a:endParaRPr lang="en-US" altLang="zh-CN" sz="2400" dirty="0"/>
          </a:p>
          <a:p>
            <a:pPr marL="0" indent="0">
              <a:buFont typeface="Wingdings" panose="05000000000000000000" pitchFamily="2" charset="2"/>
              <a:buNone/>
            </a:pPr>
            <a:r>
              <a:rPr lang="en-US" altLang="zh-CN" sz="2000" dirty="0"/>
              <a:t>	  END IF;</a:t>
            </a:r>
            <a:endParaRPr lang="en-US" altLang="zh-CN" sz="2000" dirty="0"/>
          </a:p>
          <a:p>
            <a:pPr lvl="1">
              <a:lnSpc>
                <a:spcPct val="90000"/>
              </a:lnSpc>
              <a:buFont typeface="Wingdings" panose="05000000000000000000" pitchFamily="2" charset="2"/>
              <a:buNone/>
            </a:pPr>
            <a:r>
              <a:rPr lang="zh-CN" altLang="en-US" sz="2000" dirty="0"/>
              <a:t>（</a:t>
            </a:r>
            <a:r>
              <a:rPr lang="en-US" altLang="zh-CN" sz="2000" dirty="0"/>
              <a:t>3</a:t>
            </a:r>
            <a:r>
              <a:rPr lang="zh-CN" altLang="en-US" sz="2000" dirty="0"/>
              <a:t>）在</a:t>
            </a:r>
            <a:r>
              <a:rPr lang="en-US" altLang="zh-CN" sz="2000" dirty="0"/>
              <a:t>THEN</a:t>
            </a:r>
            <a:r>
              <a:rPr lang="zh-CN" altLang="en-US" sz="2000" dirty="0"/>
              <a:t>和</a:t>
            </a:r>
            <a:r>
              <a:rPr lang="en-US" altLang="zh-CN" sz="2000" dirty="0"/>
              <a:t>ELSE</a:t>
            </a:r>
            <a:r>
              <a:rPr lang="zh-CN" altLang="en-US" sz="2000" dirty="0"/>
              <a:t>子句中还可以再包含</a:t>
            </a:r>
            <a:r>
              <a:rPr lang="en-US" altLang="zh-CN" sz="2000" dirty="0"/>
              <a:t>IF</a:t>
            </a:r>
            <a:r>
              <a:rPr lang="zh-CN" altLang="en-US" sz="2000" dirty="0"/>
              <a:t>语句，即</a:t>
            </a:r>
            <a:r>
              <a:rPr lang="en-US" altLang="zh-CN" sz="2000" dirty="0"/>
              <a:t>IF</a:t>
            </a:r>
            <a:r>
              <a:rPr lang="zh-CN" altLang="en-US" sz="2000" dirty="0"/>
              <a:t>语句可以嵌套 </a:t>
            </a:r>
            <a:endParaRPr lang="zh-CN" altLang="en-US" sz="2000" dirty="0"/>
          </a:p>
          <a:p>
            <a:pPr marL="0" indent="0">
              <a:lnSpc>
                <a:spcPct val="90000"/>
              </a:lnSpc>
            </a:pPr>
            <a:endParaRPr lang="zh-CN"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8.2.3 </a:t>
            </a:r>
            <a:r>
              <a:rPr lang="zh-CN" altLang="zh-CN">
                <a:solidFill>
                  <a:schemeClr val="accent6"/>
                </a:solidFill>
              </a:rPr>
              <a:t>流程控制（续）</a:t>
            </a:r>
            <a:endParaRPr lang="zh-CN" altLang="zh-CN">
              <a:solidFill>
                <a:schemeClr val="accent6"/>
              </a:solidFill>
            </a:endParaRPr>
          </a:p>
        </p:txBody>
      </p:sp>
      <p:sp>
        <p:nvSpPr>
          <p:cNvPr id="47106" name="内容占位符 2"/>
          <p:cNvSpPr>
            <a:spLocks noGrp="1" noChangeArrowheads="1"/>
          </p:cNvSpPr>
          <p:nvPr>
            <p:ph idx="4294967295"/>
          </p:nvPr>
        </p:nvSpPr>
        <p:spPr>
          <a:xfrm>
            <a:off x="457200" y="627534"/>
            <a:ext cx="8229600" cy="3495675"/>
          </a:xfrm>
        </p:spPr>
        <p:txBody>
          <a:bodyPr/>
          <a:lstStyle/>
          <a:p>
            <a:pPr marL="0" indent="0">
              <a:lnSpc>
                <a:spcPct val="120000"/>
              </a:lnSpc>
              <a:buFont typeface="Wingdings" panose="05000000000000000000" pitchFamily="2" charset="2"/>
              <a:buNone/>
            </a:pPr>
            <a:r>
              <a:rPr lang="en-US" altLang="zh-CN" sz="2400" dirty="0"/>
              <a:t>2. </a:t>
            </a:r>
            <a:r>
              <a:rPr lang="zh-CN" altLang="en-US" sz="2400" dirty="0"/>
              <a:t>循环控制语句</a:t>
            </a:r>
            <a:endParaRPr lang="zh-CN" altLang="en-US" sz="2400" dirty="0"/>
          </a:p>
          <a:p>
            <a:pPr marL="0" indent="0">
              <a:lnSpc>
                <a:spcPct val="120000"/>
              </a:lnSpc>
              <a:buFont typeface="Wingdings" panose="05000000000000000000" pitchFamily="2" charset="2"/>
              <a:buNone/>
            </a:pPr>
            <a:r>
              <a:rPr lang="zh-CN" altLang="en-US" sz="2200" dirty="0"/>
              <a:t>    </a:t>
            </a:r>
            <a:r>
              <a:rPr lang="en-US" altLang="zh-CN" sz="2200" dirty="0"/>
              <a:t>LOOP</a:t>
            </a:r>
            <a:r>
              <a:rPr lang="zh-CN" altLang="en-US" sz="2200" dirty="0"/>
              <a:t>，</a:t>
            </a:r>
            <a:r>
              <a:rPr lang="en-US" altLang="zh-CN" sz="2200" dirty="0"/>
              <a:t>WHILE-LOOP</a:t>
            </a:r>
            <a:r>
              <a:rPr lang="zh-CN" altLang="en-US" sz="2200" dirty="0"/>
              <a:t>和</a:t>
            </a:r>
            <a:r>
              <a:rPr lang="en-US" altLang="zh-CN" sz="2200" dirty="0"/>
              <a:t>FOR-LOOP </a:t>
            </a:r>
            <a:endParaRPr lang="en-US" altLang="zh-CN" sz="2200" dirty="0"/>
          </a:p>
          <a:p>
            <a:pPr lvl="1">
              <a:lnSpc>
                <a:spcPct val="120000"/>
              </a:lnSpc>
              <a:buFont typeface="Wingdings" panose="05000000000000000000" pitchFamily="2" charset="2"/>
              <a:buNone/>
            </a:pPr>
            <a:r>
              <a:rPr lang="zh-CN" altLang="en-US" sz="2200" dirty="0"/>
              <a:t>（</a:t>
            </a:r>
            <a:r>
              <a:rPr lang="en-US" altLang="zh-CN" sz="2200" dirty="0"/>
              <a:t>1</a:t>
            </a:r>
            <a:r>
              <a:rPr lang="zh-CN" altLang="en-US" sz="2200" dirty="0"/>
              <a:t>）简单的循环语句</a:t>
            </a:r>
            <a:r>
              <a:rPr lang="en-US" altLang="zh-CN" sz="2200" dirty="0"/>
              <a:t>LOOP</a:t>
            </a:r>
            <a:endParaRPr lang="zh-CN" altLang="en-US" sz="2200" dirty="0"/>
          </a:p>
          <a:p>
            <a:pPr marL="0" indent="0">
              <a:lnSpc>
                <a:spcPct val="120000"/>
              </a:lnSpc>
              <a:buFont typeface="Wingdings" panose="05000000000000000000" pitchFamily="2" charset="2"/>
              <a:buNone/>
            </a:pPr>
            <a:r>
              <a:rPr lang="en-US" altLang="zh-CN" sz="2200" dirty="0"/>
              <a:t>	   LOOP</a:t>
            </a:r>
            <a:endParaRPr lang="en-US" altLang="zh-CN" sz="2200" dirty="0"/>
          </a:p>
          <a:p>
            <a:pPr marL="0" indent="0">
              <a:lnSpc>
                <a:spcPct val="120000"/>
              </a:lnSpc>
              <a:buFont typeface="Wingdings" panose="05000000000000000000" pitchFamily="2" charset="2"/>
              <a:buNone/>
            </a:pPr>
            <a:r>
              <a:rPr lang="en-US" altLang="zh-CN" sz="2200" dirty="0"/>
              <a:t>	      </a:t>
            </a:r>
            <a:r>
              <a:rPr lang="en-US" altLang="zh-CN" sz="2200" dirty="0" err="1"/>
              <a:t>Sequence_of_statements</a:t>
            </a:r>
            <a:r>
              <a:rPr lang="en-US" altLang="zh-CN" sz="2200" dirty="0"/>
              <a:t>;        </a:t>
            </a:r>
            <a:endParaRPr lang="zh-CN" altLang="en-US" sz="2200" dirty="0"/>
          </a:p>
          <a:p>
            <a:pPr marL="0" indent="0">
              <a:lnSpc>
                <a:spcPct val="120000"/>
              </a:lnSpc>
              <a:buFont typeface="Wingdings" panose="05000000000000000000" pitchFamily="2" charset="2"/>
              <a:buNone/>
            </a:pPr>
            <a:r>
              <a:rPr lang="en-US" altLang="zh-CN" sz="2200" dirty="0"/>
              <a:t>	   END LOOP; </a:t>
            </a:r>
            <a:endParaRPr lang="zh-CN" altLang="en-US" sz="2200" dirty="0"/>
          </a:p>
          <a:p>
            <a:pPr marL="0" indent="0">
              <a:lnSpc>
                <a:spcPct val="120000"/>
              </a:lnSpc>
              <a:buFont typeface="Wingdings" panose="05000000000000000000" pitchFamily="2" charset="2"/>
              <a:buNone/>
            </a:pPr>
            <a:r>
              <a:rPr lang="en-US" altLang="zh-CN" sz="2200" dirty="0"/>
              <a:t>     </a:t>
            </a:r>
            <a:r>
              <a:rPr lang="zh-CN" altLang="en-US" sz="2200" dirty="0"/>
              <a:t>多数数据库服务器的过程化</a:t>
            </a:r>
            <a:r>
              <a:rPr lang="en-US" altLang="zh-CN" sz="2200" dirty="0"/>
              <a:t>SQL</a:t>
            </a:r>
            <a:r>
              <a:rPr lang="zh-CN" altLang="en-US" sz="2200" dirty="0"/>
              <a:t>都提供</a:t>
            </a:r>
            <a:r>
              <a:rPr lang="en-US" altLang="zh-CN" sz="2200" dirty="0"/>
              <a:t>EXIT</a:t>
            </a:r>
            <a:r>
              <a:rPr lang="zh-CN" altLang="en-US" sz="2200" dirty="0"/>
              <a:t>、</a:t>
            </a:r>
            <a:r>
              <a:rPr lang="en-US" altLang="zh-CN" sz="2200" dirty="0"/>
              <a:t>BREAK</a:t>
            </a:r>
            <a:r>
              <a:rPr lang="zh-CN" altLang="en-US" sz="2200" dirty="0"/>
              <a:t>或</a:t>
            </a:r>
            <a:endParaRPr lang="en-US" altLang="zh-CN" sz="2200" dirty="0"/>
          </a:p>
          <a:p>
            <a:pPr marL="0" indent="0">
              <a:lnSpc>
                <a:spcPct val="120000"/>
              </a:lnSpc>
              <a:buFont typeface="Wingdings" panose="05000000000000000000" pitchFamily="2" charset="2"/>
              <a:buNone/>
            </a:pPr>
            <a:r>
              <a:rPr lang="zh-CN" altLang="en-US" sz="2200" dirty="0"/>
              <a:t>     </a:t>
            </a:r>
            <a:r>
              <a:rPr lang="en-US" altLang="zh-CN" sz="2200" dirty="0"/>
              <a:t>LEAVE</a:t>
            </a:r>
            <a:r>
              <a:rPr lang="zh-CN" altLang="en-US" sz="2200" dirty="0"/>
              <a:t>等循环结束语句，保证</a:t>
            </a:r>
            <a:r>
              <a:rPr lang="en-US" altLang="zh-CN" sz="2200" dirty="0"/>
              <a:t>LOOP</a:t>
            </a:r>
            <a:r>
              <a:rPr lang="zh-CN" altLang="en-US" sz="2200" dirty="0"/>
              <a:t>语句块能够在适当的条件下提前结束</a:t>
            </a:r>
            <a:endParaRPr lang="zh-CN" altLang="en-US" sz="2200" dirty="0"/>
          </a:p>
          <a:p>
            <a:pPr marL="0" indent="0"/>
            <a:endParaRPr lang="zh-CN" alt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8.2.3 </a:t>
            </a:r>
            <a:r>
              <a:rPr lang="zh-CN" altLang="zh-CN">
                <a:solidFill>
                  <a:schemeClr val="accent6"/>
                </a:solidFill>
              </a:rPr>
              <a:t>流程控制（续）</a:t>
            </a:r>
            <a:endParaRPr lang="zh-CN" altLang="zh-CN">
              <a:solidFill>
                <a:schemeClr val="accent6"/>
              </a:solidFill>
            </a:endParaRPr>
          </a:p>
        </p:txBody>
      </p:sp>
      <p:sp>
        <p:nvSpPr>
          <p:cNvPr id="48130" name="内容占位符 2"/>
          <p:cNvSpPr>
            <a:spLocks noGrp="1" noChangeArrowheads="1"/>
          </p:cNvSpPr>
          <p:nvPr>
            <p:ph idx="4294967295"/>
          </p:nvPr>
        </p:nvSpPr>
        <p:spPr>
          <a:xfrm>
            <a:off x="395288" y="823913"/>
            <a:ext cx="8580437" cy="3814762"/>
          </a:xfrm>
        </p:spPr>
        <p:txBody>
          <a:bodyPr/>
          <a:lstStyle/>
          <a:p>
            <a:pPr marL="0" indent="0">
              <a:lnSpc>
                <a:spcPct val="120000"/>
              </a:lnSpc>
              <a:buFont typeface="Wingdings" panose="05000000000000000000" pitchFamily="2" charset="2"/>
              <a:buNone/>
            </a:pPr>
            <a:r>
              <a:rPr lang="en-US" altLang="zh-CN" dirty="0"/>
              <a:t>2. </a:t>
            </a:r>
            <a:r>
              <a:rPr lang="zh-CN" altLang="en-US" dirty="0"/>
              <a:t>循环控制语句（续）</a:t>
            </a:r>
            <a:endParaRPr lang="zh-CN" altLang="en-US" dirty="0"/>
          </a:p>
          <a:p>
            <a:pPr marL="457200" lvl="1" indent="0">
              <a:lnSpc>
                <a:spcPct val="120000"/>
              </a:lnSpc>
              <a:buFont typeface="Wingdings" panose="05000000000000000000" pitchFamily="2" charset="2"/>
              <a:buNone/>
            </a:pPr>
            <a:r>
              <a:rPr lang="zh-CN" altLang="en-US" dirty="0"/>
              <a:t>（</a:t>
            </a:r>
            <a:r>
              <a:rPr lang="en-US" altLang="zh-CN" dirty="0"/>
              <a:t>2</a:t>
            </a:r>
            <a:r>
              <a:rPr lang="zh-CN" altLang="en-US" dirty="0"/>
              <a:t>）</a:t>
            </a:r>
            <a:r>
              <a:rPr lang="en-US" altLang="zh-CN" dirty="0"/>
              <a:t>WHILE-LOOP</a:t>
            </a:r>
            <a:endParaRPr lang="en-US" altLang="zh-CN" dirty="0"/>
          </a:p>
          <a:p>
            <a:pPr marL="0" indent="0">
              <a:lnSpc>
                <a:spcPct val="120000"/>
              </a:lnSpc>
              <a:buFont typeface="Wingdings" panose="05000000000000000000" pitchFamily="2" charset="2"/>
              <a:buNone/>
            </a:pPr>
            <a:r>
              <a:rPr lang="en-US" altLang="zh-CN" sz="2400" dirty="0"/>
              <a:t>     </a:t>
            </a:r>
            <a:r>
              <a:rPr lang="zh-CN" altLang="en-US" sz="2400" dirty="0"/>
              <a:t>	  </a:t>
            </a:r>
            <a:r>
              <a:rPr lang="en-US" altLang="zh-CN" sz="2200" dirty="0"/>
              <a:t>WHILE condition LOOP</a:t>
            </a:r>
            <a:endParaRPr lang="zh-CN" altLang="en-US" sz="2200" dirty="0"/>
          </a:p>
          <a:p>
            <a:pPr marL="0" indent="0">
              <a:lnSpc>
                <a:spcPct val="120000"/>
              </a:lnSpc>
              <a:buFont typeface="Wingdings" panose="05000000000000000000" pitchFamily="2" charset="2"/>
              <a:buNone/>
            </a:pPr>
            <a:r>
              <a:rPr lang="en-US" altLang="zh-CN" sz="2200" dirty="0"/>
              <a:t> 	   </a:t>
            </a:r>
            <a:r>
              <a:rPr lang="zh-CN" altLang="en-US" sz="2200" dirty="0"/>
              <a:t>	</a:t>
            </a:r>
            <a:r>
              <a:rPr lang="en-US" altLang="zh-CN" sz="2200" dirty="0" err="1"/>
              <a:t>Sequence_of_statements</a:t>
            </a:r>
            <a:r>
              <a:rPr lang="en-US" altLang="zh-CN" sz="2200" dirty="0"/>
              <a:t>;</a:t>
            </a:r>
            <a:endParaRPr lang="en-US" altLang="zh-CN" sz="2200" dirty="0"/>
          </a:p>
          <a:p>
            <a:pPr marL="0" indent="0">
              <a:lnSpc>
                <a:spcPct val="120000"/>
              </a:lnSpc>
              <a:buFont typeface="Wingdings" panose="05000000000000000000" pitchFamily="2" charset="2"/>
              <a:buNone/>
            </a:pPr>
            <a:r>
              <a:rPr lang="en-US" altLang="zh-CN" sz="2200" dirty="0"/>
              <a:t>      </a:t>
            </a:r>
            <a:r>
              <a:rPr lang="zh-CN" altLang="en-US" sz="2200" dirty="0"/>
              <a:t>	  </a:t>
            </a:r>
            <a:r>
              <a:rPr lang="en-US" altLang="zh-CN" sz="2200" dirty="0"/>
              <a:t>END LOOP;</a:t>
            </a:r>
            <a:endParaRPr lang="zh-CN" altLang="en-US" sz="2200" dirty="0"/>
          </a:p>
          <a:p>
            <a:pPr lvl="2">
              <a:lnSpc>
                <a:spcPct val="120000"/>
              </a:lnSpc>
            </a:pPr>
            <a:r>
              <a:rPr lang="zh-CN" altLang="en-US" dirty="0"/>
              <a:t>每次执行循环体语句之前，首先对条件进行求值</a:t>
            </a:r>
            <a:endParaRPr lang="zh-CN" altLang="en-US" dirty="0"/>
          </a:p>
          <a:p>
            <a:pPr lvl="2">
              <a:lnSpc>
                <a:spcPct val="120000"/>
              </a:lnSpc>
            </a:pPr>
            <a:r>
              <a:rPr lang="zh-CN" altLang="en-US" dirty="0"/>
              <a:t>如果条件为真，则执行循环体内的语句序列</a:t>
            </a:r>
            <a:endParaRPr lang="zh-CN" altLang="en-US" dirty="0"/>
          </a:p>
          <a:p>
            <a:pPr lvl="2">
              <a:lnSpc>
                <a:spcPct val="120000"/>
              </a:lnSpc>
            </a:pPr>
            <a:r>
              <a:rPr lang="zh-CN" altLang="en-US" dirty="0"/>
              <a:t>如果条件为假，则跳过循环并把控制传递给下一个语句 </a:t>
            </a:r>
            <a:endParaRPr lang="zh-CN" altLang="en-US" dirty="0"/>
          </a:p>
          <a:p>
            <a:pPr marL="0" indent="0">
              <a:lnSpc>
                <a:spcPct val="120000"/>
              </a:lnSpc>
              <a:buFont typeface="Wingdings" panose="05000000000000000000" pitchFamily="2" charset="2"/>
              <a:buNone/>
            </a:pP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p:nvPr>
        </p:nvSpPr>
        <p:spPr/>
        <p:txBody>
          <a:bodyPr/>
          <a:lstStyle/>
          <a:p>
            <a:r>
              <a:rPr lang="en-US" altLang="zh-CN">
                <a:solidFill>
                  <a:schemeClr val="accent6"/>
                </a:solidFill>
              </a:rPr>
              <a:t>8.2.3 </a:t>
            </a:r>
            <a:r>
              <a:rPr lang="zh-CN" altLang="zh-CN">
                <a:solidFill>
                  <a:schemeClr val="accent6"/>
                </a:solidFill>
              </a:rPr>
              <a:t>流程控制（续）</a:t>
            </a:r>
            <a:endParaRPr lang="zh-CN" altLang="zh-CN">
              <a:solidFill>
                <a:schemeClr val="accent6"/>
              </a:solidFill>
            </a:endParaRPr>
          </a:p>
        </p:txBody>
      </p:sp>
      <p:sp>
        <p:nvSpPr>
          <p:cNvPr id="49154" name="内容占位符 2"/>
          <p:cNvSpPr>
            <a:spLocks noGrp="1" noChangeArrowheads="1"/>
          </p:cNvSpPr>
          <p:nvPr>
            <p:ph idx="1"/>
          </p:nvPr>
        </p:nvSpPr>
        <p:spPr/>
        <p:txBody>
          <a:bodyPr/>
          <a:lstStyle/>
          <a:p>
            <a:pPr marL="0" indent="0">
              <a:lnSpc>
                <a:spcPct val="150000"/>
              </a:lnSpc>
              <a:buFont typeface="Wingdings" panose="05000000000000000000" pitchFamily="2" charset="2"/>
              <a:buNone/>
            </a:pPr>
            <a:r>
              <a:rPr lang="en-US" altLang="zh-CN" dirty="0"/>
              <a:t>2. </a:t>
            </a:r>
            <a:r>
              <a:rPr lang="zh-CN" altLang="en-US" dirty="0"/>
              <a:t>循环控制语句（续）</a:t>
            </a:r>
            <a:endParaRPr lang="en-US" altLang="zh-CN" dirty="0"/>
          </a:p>
          <a:p>
            <a:pPr marL="457200" lvl="1" indent="0">
              <a:lnSpc>
                <a:spcPct val="90000"/>
              </a:lnSpc>
              <a:buFont typeface="Wingdings" panose="05000000000000000000" pitchFamily="2" charset="2"/>
              <a:buNone/>
            </a:pPr>
            <a:r>
              <a:rPr lang="zh-CN" altLang="en-US" dirty="0"/>
              <a:t>（</a:t>
            </a:r>
            <a:r>
              <a:rPr lang="en-US" altLang="zh-CN" dirty="0"/>
              <a:t>3</a:t>
            </a:r>
            <a:r>
              <a:rPr lang="zh-CN" altLang="en-US" dirty="0"/>
              <a:t>）</a:t>
            </a:r>
            <a:r>
              <a:rPr lang="en-US" altLang="zh-CN" dirty="0"/>
              <a:t>FOR-LOOP</a:t>
            </a:r>
            <a:endParaRPr lang="zh-CN" altLang="en-US" dirty="0"/>
          </a:p>
          <a:p>
            <a:pPr marL="0" indent="0">
              <a:lnSpc>
                <a:spcPct val="120000"/>
              </a:lnSpc>
              <a:buFont typeface="Wingdings" panose="05000000000000000000" pitchFamily="2" charset="2"/>
              <a:buNone/>
            </a:pPr>
            <a:r>
              <a:rPr lang="en-US" altLang="zh-CN" sz="2400" dirty="0"/>
              <a:t>    	</a:t>
            </a:r>
            <a:r>
              <a:rPr lang="zh-CN" altLang="en-US" sz="2400" dirty="0"/>
              <a:t> </a:t>
            </a:r>
            <a:r>
              <a:rPr lang="en-US" altLang="zh-CN" sz="2200" dirty="0"/>
              <a:t>FOR count IN [REVERSE] bound1 … bound2 LOOP</a:t>
            </a:r>
            <a:endParaRPr lang="zh-CN" altLang="en-US" sz="2200" dirty="0"/>
          </a:p>
          <a:p>
            <a:pPr marL="0" indent="0">
              <a:lnSpc>
                <a:spcPct val="120000"/>
              </a:lnSpc>
              <a:buFont typeface="Wingdings" panose="05000000000000000000" pitchFamily="2" charset="2"/>
              <a:buNone/>
            </a:pPr>
            <a:r>
              <a:rPr lang="en-US" altLang="zh-CN" sz="2200" dirty="0"/>
              <a:t> 	    </a:t>
            </a:r>
            <a:r>
              <a:rPr lang="zh-CN" altLang="en-US" sz="2200" dirty="0"/>
              <a:t>	</a:t>
            </a:r>
            <a:r>
              <a:rPr lang="en-US" altLang="zh-CN" sz="2200" dirty="0" err="1"/>
              <a:t>Sequence_of_statements</a:t>
            </a:r>
            <a:r>
              <a:rPr lang="en-US" altLang="zh-CN" sz="2200" dirty="0"/>
              <a:t>;</a:t>
            </a:r>
            <a:endParaRPr lang="zh-CN" altLang="en-US" sz="2200" dirty="0"/>
          </a:p>
          <a:p>
            <a:pPr marL="0" indent="0">
              <a:lnSpc>
                <a:spcPct val="120000"/>
              </a:lnSpc>
              <a:buFont typeface="Wingdings" panose="05000000000000000000" pitchFamily="2" charset="2"/>
              <a:buNone/>
            </a:pPr>
            <a:r>
              <a:rPr lang="en-US" altLang="zh-CN" sz="2200" dirty="0"/>
              <a:t>	</a:t>
            </a:r>
            <a:r>
              <a:rPr lang="zh-CN" altLang="en-US" sz="2200" dirty="0"/>
              <a:t> </a:t>
            </a:r>
            <a:r>
              <a:rPr lang="en-US" altLang="zh-CN" sz="2200" dirty="0"/>
              <a:t>END LOOP;</a:t>
            </a:r>
            <a:endParaRPr lang="zh-CN" altLang="en-US" sz="2200" dirty="0"/>
          </a:p>
          <a:p>
            <a:pPr marL="0" indent="0"/>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8.2.3 </a:t>
            </a:r>
            <a:r>
              <a:rPr lang="zh-CN" altLang="zh-CN">
                <a:solidFill>
                  <a:schemeClr val="accent6"/>
                </a:solidFill>
              </a:rPr>
              <a:t>流程控制（续）</a:t>
            </a:r>
            <a:endParaRPr lang="zh-CN" altLang="zh-CN">
              <a:solidFill>
                <a:schemeClr val="accent6"/>
              </a:solidFill>
            </a:endParaRPr>
          </a:p>
        </p:txBody>
      </p:sp>
      <p:sp>
        <p:nvSpPr>
          <p:cNvPr id="50178" name="内容占位符 2"/>
          <p:cNvSpPr>
            <a:spLocks noGrp="1" noChangeArrowheads="1"/>
          </p:cNvSpPr>
          <p:nvPr>
            <p:ph idx="4294967295"/>
          </p:nvPr>
        </p:nvSpPr>
        <p:spPr>
          <a:xfrm>
            <a:off x="395288" y="728663"/>
            <a:ext cx="8229600" cy="3641725"/>
          </a:xfrm>
        </p:spPr>
        <p:txBody>
          <a:bodyPr/>
          <a:lstStyle/>
          <a:p>
            <a:pPr>
              <a:lnSpc>
                <a:spcPct val="150000"/>
              </a:lnSpc>
              <a:buFont typeface="Wingdings" panose="05000000000000000000" pitchFamily="2" charset="2"/>
              <a:buNone/>
            </a:pPr>
            <a:r>
              <a:rPr lang="en-US" altLang="zh-CN"/>
              <a:t>3. </a:t>
            </a:r>
            <a:r>
              <a:rPr lang="zh-CN" altLang="en-US"/>
              <a:t>错误处理</a:t>
            </a:r>
            <a:endParaRPr lang="zh-CN" altLang="en-US"/>
          </a:p>
          <a:p>
            <a:pPr lvl="1">
              <a:lnSpc>
                <a:spcPct val="120000"/>
              </a:lnSpc>
            </a:pPr>
            <a:r>
              <a:rPr lang="zh-CN" altLang="en-US"/>
              <a:t>如果过程化</a:t>
            </a:r>
            <a:r>
              <a:rPr lang="en-US" altLang="zh-CN"/>
              <a:t>SQL</a:t>
            </a:r>
            <a:r>
              <a:rPr lang="zh-CN" altLang="en-US"/>
              <a:t>在执行时出现异常，则应该让程序在产生异常的语句处停下来，根据异常的类型去执行异常处理语句 </a:t>
            </a:r>
            <a:endParaRPr lang="zh-CN" altLang="en-US"/>
          </a:p>
          <a:p>
            <a:pPr lvl="1">
              <a:lnSpc>
                <a:spcPct val="120000"/>
              </a:lnSpc>
            </a:pPr>
            <a:r>
              <a:rPr lang="en-US" altLang="zh-CN"/>
              <a:t>SQL</a:t>
            </a:r>
            <a:r>
              <a:rPr lang="zh-CN" altLang="en-US"/>
              <a:t>标准对数据库服务器提供什么样的异常处理做出了建议，要求过程化</a:t>
            </a:r>
            <a:r>
              <a:rPr lang="en-US" altLang="zh-CN"/>
              <a:t>SQL</a:t>
            </a:r>
            <a:r>
              <a:rPr lang="zh-CN" altLang="en-US"/>
              <a:t>管理器提供完善的异常处理机制 </a:t>
            </a:r>
            <a:endParaRPr lang="zh-CN" altLang="en-US"/>
          </a:p>
          <a:p>
            <a:pPr>
              <a:buFont typeface="Wingdings" panose="05000000000000000000" pitchFamily="2" charset="2"/>
              <a:buNone/>
            </a:pP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rrowheads="1"/>
          </p:cNvSpPr>
          <p:nvPr>
            <p:ph type="title" idx="4294967295"/>
          </p:nvPr>
        </p:nvSpPr>
        <p:spPr/>
        <p:txBody>
          <a:bodyPr/>
          <a:lstStyle/>
          <a:p>
            <a:r>
              <a:rPr lang="en-US" altLang="zh-CN">
                <a:solidFill>
                  <a:schemeClr val="accent6"/>
                </a:solidFill>
              </a:rPr>
              <a:t>8.2</a:t>
            </a:r>
            <a:r>
              <a:rPr lang="zh-CN" altLang="en-US">
                <a:solidFill>
                  <a:schemeClr val="accent6"/>
                </a:solidFill>
              </a:rPr>
              <a:t> 过程化</a:t>
            </a:r>
            <a:r>
              <a:rPr lang="en-US" altLang="zh-CN">
                <a:solidFill>
                  <a:schemeClr val="accent6"/>
                </a:solidFill>
              </a:rPr>
              <a:t>SQL</a:t>
            </a:r>
            <a:endParaRPr lang="en-US" altLang="zh-CN">
              <a:solidFill>
                <a:schemeClr val="accent6"/>
              </a:solidFill>
            </a:endParaRPr>
          </a:p>
        </p:txBody>
      </p:sp>
      <p:sp>
        <p:nvSpPr>
          <p:cNvPr id="51202" name="内容占位符 2"/>
          <p:cNvSpPr>
            <a:spLocks noGrp="1" noChangeArrowheads="1"/>
          </p:cNvSpPr>
          <p:nvPr>
            <p:ph idx="4294967295"/>
          </p:nvPr>
        </p:nvSpPr>
        <p:spPr>
          <a:xfrm>
            <a:off x="720725" y="627063"/>
            <a:ext cx="7966075" cy="3495675"/>
          </a:xfrm>
        </p:spPr>
        <p:txBody>
          <a:bodyPr/>
          <a:lstStyle/>
          <a:p>
            <a:pPr marL="0" indent="0">
              <a:lnSpc>
                <a:spcPct val="150000"/>
              </a:lnSpc>
              <a:spcBef>
                <a:spcPts val="0"/>
              </a:spcBef>
              <a:buFont typeface="Wingdings" panose="05000000000000000000" pitchFamily="2" charset="2"/>
              <a:buNone/>
            </a:pPr>
            <a:r>
              <a:rPr lang="en-US" altLang="zh-CN" dirty="0"/>
              <a:t>8.2.1  </a:t>
            </a:r>
            <a:r>
              <a:rPr lang="zh-CN" altLang="en-US" dirty="0"/>
              <a:t>过程化</a:t>
            </a:r>
            <a:r>
              <a:rPr lang="en-US" altLang="zh-CN" dirty="0"/>
              <a:t>SQL</a:t>
            </a:r>
            <a:r>
              <a:rPr lang="zh-CN" altLang="en-US" dirty="0"/>
              <a:t>的块结构</a:t>
            </a:r>
            <a:endParaRPr lang="zh-CN" altLang="en-US" dirty="0"/>
          </a:p>
          <a:p>
            <a:pPr marL="0" indent="0">
              <a:lnSpc>
                <a:spcPct val="150000"/>
              </a:lnSpc>
              <a:spcBef>
                <a:spcPts val="0"/>
              </a:spcBef>
              <a:buFont typeface="Wingdings" panose="05000000000000000000" pitchFamily="2" charset="2"/>
              <a:buNone/>
            </a:pPr>
            <a:r>
              <a:rPr lang="en-US" altLang="zh-CN" dirty="0"/>
              <a:t>8.2.2  </a:t>
            </a:r>
            <a:r>
              <a:rPr lang="zh-CN" altLang="en-US" dirty="0"/>
              <a:t>变量和常量的定义</a:t>
            </a:r>
            <a:endParaRPr lang="zh-CN" altLang="en-US" dirty="0"/>
          </a:p>
          <a:p>
            <a:pPr marL="0" indent="0">
              <a:lnSpc>
                <a:spcPct val="150000"/>
              </a:lnSpc>
              <a:spcBef>
                <a:spcPts val="0"/>
              </a:spcBef>
              <a:buFont typeface="Wingdings" panose="05000000000000000000" pitchFamily="2" charset="2"/>
              <a:buNone/>
            </a:pPr>
            <a:r>
              <a:rPr lang="en-US" altLang="zh-CN" dirty="0"/>
              <a:t>8.2.3  </a:t>
            </a:r>
            <a:r>
              <a:rPr lang="zh-CN" altLang="en-US" dirty="0"/>
              <a:t>流程控制</a:t>
            </a:r>
            <a:endParaRPr lang="en-US" altLang="zh-CN" dirty="0"/>
          </a:p>
          <a:p>
            <a:pPr marL="0" indent="0">
              <a:lnSpc>
                <a:spcPct val="150000"/>
              </a:lnSpc>
              <a:spcBef>
                <a:spcPts val="0"/>
              </a:spcBef>
              <a:buFont typeface="Wingdings" panose="05000000000000000000" pitchFamily="2" charset="2"/>
              <a:buNone/>
            </a:pPr>
            <a:r>
              <a:rPr lang="en-US" altLang="zh-CN" dirty="0">
                <a:solidFill>
                  <a:srgbClr val="00B050"/>
                </a:solidFill>
              </a:rPr>
              <a:t>8.2.4  </a:t>
            </a:r>
            <a:r>
              <a:rPr lang="zh-CN" altLang="en-US" dirty="0">
                <a:solidFill>
                  <a:srgbClr val="00B050"/>
                </a:solidFill>
              </a:rPr>
              <a:t>游标的定义与使用</a:t>
            </a:r>
            <a:endParaRPr lang="en-US" altLang="zh-CN" dirty="0">
              <a:solidFill>
                <a:srgbClr val="00B050"/>
              </a:solidFill>
            </a:endParaRPr>
          </a:p>
          <a:p>
            <a:pPr marL="0" indent="0">
              <a:lnSpc>
                <a:spcPct val="150000"/>
              </a:lnSpc>
              <a:spcBef>
                <a:spcPts val="0"/>
              </a:spcBef>
              <a:buFont typeface="Wingdings" panose="05000000000000000000" pitchFamily="2" charset="2"/>
              <a:buNone/>
            </a:pPr>
            <a:r>
              <a:rPr lang="en-US" altLang="zh-CN" dirty="0"/>
              <a:t>8.2.5  </a:t>
            </a:r>
            <a:r>
              <a:rPr lang="zh-CN" altLang="en-US" dirty="0"/>
              <a:t>存储过程</a:t>
            </a:r>
            <a:endParaRPr lang="en-US" altLang="zh-CN" dirty="0"/>
          </a:p>
          <a:p>
            <a:pPr marL="0" indent="0">
              <a:lnSpc>
                <a:spcPct val="150000"/>
              </a:lnSpc>
              <a:spcBef>
                <a:spcPts val="0"/>
              </a:spcBef>
              <a:buFont typeface="Wingdings" panose="05000000000000000000" pitchFamily="2" charset="2"/>
              <a:buNone/>
            </a:pPr>
            <a:r>
              <a:rPr lang="en-US" altLang="zh-CN" dirty="0"/>
              <a:t>8.2.6  </a:t>
            </a:r>
            <a:r>
              <a:rPr lang="zh-CN" altLang="en-US" dirty="0"/>
              <a:t>存储函数</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noChangeArrowheads="1"/>
          </p:cNvSpPr>
          <p:nvPr>
            <p:ph type="title" idx="4294967295"/>
          </p:nvPr>
        </p:nvSpPr>
        <p:spPr/>
        <p:txBody>
          <a:bodyPr/>
          <a:lstStyle/>
          <a:p>
            <a:r>
              <a:rPr lang="en-US" altLang="zh-CN">
                <a:solidFill>
                  <a:schemeClr val="accent6"/>
                </a:solidFill>
              </a:rPr>
              <a:t>8.2.4  </a:t>
            </a:r>
            <a:r>
              <a:rPr lang="zh-CN" altLang="en-US">
                <a:solidFill>
                  <a:schemeClr val="accent6"/>
                </a:solidFill>
              </a:rPr>
              <a:t>游标的定义与使用</a:t>
            </a:r>
            <a:endParaRPr lang="zh-CN" altLang="en-US">
              <a:solidFill>
                <a:schemeClr val="accent6"/>
              </a:solidFill>
            </a:endParaRPr>
          </a:p>
        </p:txBody>
      </p:sp>
      <p:sp>
        <p:nvSpPr>
          <p:cNvPr id="52226" name="内容占位符 2"/>
          <p:cNvSpPr>
            <a:spLocks noGrp="1" noChangeArrowheads="1"/>
          </p:cNvSpPr>
          <p:nvPr>
            <p:ph idx="4294967295"/>
          </p:nvPr>
        </p:nvSpPr>
        <p:spPr/>
        <p:txBody>
          <a:bodyPr/>
          <a:lstStyle/>
          <a:p>
            <a:pPr>
              <a:lnSpc>
                <a:spcPct val="150000"/>
              </a:lnSpc>
            </a:pPr>
            <a:r>
              <a:rPr lang="zh-CN" altLang="en-US" dirty="0"/>
              <a:t>游标</a:t>
            </a:r>
            <a:endParaRPr lang="zh-CN" altLang="en-US" dirty="0"/>
          </a:p>
          <a:p>
            <a:pPr lvl="1">
              <a:lnSpc>
                <a:spcPct val="120000"/>
              </a:lnSpc>
            </a:pPr>
            <a:r>
              <a:rPr lang="zh-CN" altLang="en-US" dirty="0"/>
              <a:t>在过程化</a:t>
            </a:r>
            <a:r>
              <a:rPr lang="en-US" altLang="zh-CN" dirty="0"/>
              <a:t>SQL</a:t>
            </a:r>
            <a:r>
              <a:rPr lang="zh-CN" altLang="en-US" dirty="0"/>
              <a:t>中，如果</a:t>
            </a:r>
            <a:r>
              <a:rPr lang="en-US" altLang="zh-CN" dirty="0"/>
              <a:t>SELECT</a:t>
            </a:r>
            <a:r>
              <a:rPr lang="zh-CN" altLang="en-US" dirty="0"/>
              <a:t>语句只返回一条记录，可以将该结果存放到变量</a:t>
            </a:r>
            <a:r>
              <a:rPr lang="zh-CN" altLang="en-US" dirty="0" smtClean="0"/>
              <a:t>中</a:t>
            </a:r>
            <a:endParaRPr lang="en-US" altLang="zh-CN" dirty="0"/>
          </a:p>
          <a:p>
            <a:pPr lvl="1">
              <a:lnSpc>
                <a:spcPct val="120000"/>
              </a:lnSpc>
            </a:pPr>
            <a:r>
              <a:rPr lang="zh-CN" altLang="en-US" dirty="0"/>
              <a:t>当查询返回多条记录时，就要使用游标对结果集进行处理。一个游标与一个</a:t>
            </a:r>
            <a:r>
              <a:rPr lang="en-US" altLang="zh-CN" dirty="0"/>
              <a:t>SQL</a:t>
            </a:r>
            <a:r>
              <a:rPr lang="zh-CN" altLang="en-US" dirty="0"/>
              <a:t>语句相</a:t>
            </a:r>
            <a:r>
              <a:rPr lang="zh-CN" altLang="en-US" dirty="0" smtClean="0"/>
              <a:t>关联</a:t>
            </a:r>
            <a:endParaRPr lang="zh-CN" altLang="en-US" dirty="0"/>
          </a:p>
          <a:p>
            <a:pPr>
              <a:buFont typeface="Wingdings" panose="05000000000000000000" pitchFamily="2" charset="2"/>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idx="4294967295"/>
          </p:nvPr>
        </p:nvSpPr>
        <p:spPr/>
        <p:txBody>
          <a:bodyPr/>
          <a:lstStyle/>
          <a:p>
            <a:r>
              <a:rPr lang="en-US" altLang="zh-CN">
                <a:solidFill>
                  <a:schemeClr val="accent6"/>
                </a:solidFill>
              </a:rPr>
              <a:t>8.1.1 SQL</a:t>
            </a:r>
            <a:r>
              <a:rPr lang="zh-CN" altLang="en-US">
                <a:solidFill>
                  <a:schemeClr val="accent6"/>
                </a:solidFill>
              </a:rPr>
              <a:t>语言表达能力的限制</a:t>
            </a:r>
            <a:endParaRPr lang="zh-CN" altLang="en-US">
              <a:solidFill>
                <a:schemeClr val="accent6"/>
              </a:solidFill>
            </a:endParaRPr>
          </a:p>
        </p:txBody>
      </p:sp>
      <p:sp>
        <p:nvSpPr>
          <p:cNvPr id="7170" name="内容占位符 2"/>
          <p:cNvSpPr>
            <a:spLocks noGrp="1" noChangeArrowheads="1"/>
          </p:cNvSpPr>
          <p:nvPr>
            <p:ph idx="4294967295"/>
          </p:nvPr>
        </p:nvSpPr>
        <p:spPr>
          <a:xfrm>
            <a:off x="395288" y="823913"/>
            <a:ext cx="8497887" cy="3727450"/>
          </a:xfrm>
        </p:spPr>
        <p:txBody>
          <a:bodyPr/>
          <a:lstStyle/>
          <a:p>
            <a:pPr>
              <a:lnSpc>
                <a:spcPct val="120000"/>
              </a:lnSpc>
            </a:pPr>
            <a:r>
              <a:rPr lang="en-US" altLang="zh-CN" sz="2400" dirty="0"/>
              <a:t>【</a:t>
            </a:r>
            <a:r>
              <a:rPr lang="zh-CN" altLang="en-US" sz="2400" dirty="0"/>
              <a:t>任务</a:t>
            </a:r>
            <a:r>
              <a:rPr lang="en-US" altLang="zh-CN" sz="2400" dirty="0"/>
              <a:t>1】</a:t>
            </a:r>
            <a:r>
              <a:rPr lang="zh-CN" altLang="zh-CN" sz="2400" dirty="0"/>
              <a:t>打印“数据库系统概论”课程的所有先修课信息</a:t>
            </a:r>
            <a:endParaRPr lang="zh-CN" altLang="en-US" sz="2400" dirty="0"/>
          </a:p>
          <a:p>
            <a:pPr marL="457200" lvl="1" indent="0">
              <a:lnSpc>
                <a:spcPct val="120000"/>
              </a:lnSpc>
              <a:buFont typeface="Wingdings" panose="05000000000000000000" pitchFamily="2" charset="2"/>
              <a:buNone/>
            </a:pPr>
            <a:endParaRPr lang="en-US" altLang="zh-CN" dirty="0">
              <a:solidFill>
                <a:srgbClr val="C00000"/>
              </a:solidFill>
            </a:endParaRPr>
          </a:p>
        </p:txBody>
      </p:sp>
      <p:sp>
        <p:nvSpPr>
          <p:cNvPr id="7213" name="文本框 5"/>
          <p:cNvSpPr txBox="1">
            <a:spLocks noChangeArrowheads="1"/>
          </p:cNvSpPr>
          <p:nvPr/>
        </p:nvSpPr>
        <p:spPr bwMode="auto">
          <a:xfrm>
            <a:off x="2987824" y="1285875"/>
            <a:ext cx="1223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600" dirty="0"/>
              <a:t>Course</a:t>
            </a:r>
            <a:r>
              <a:rPr lang="zh-CN" altLang="en-US" sz="1600" dirty="0"/>
              <a:t>表</a:t>
            </a:r>
            <a:endParaRPr lang="zh-CN" altLang="en-US" sz="1600" dirty="0"/>
          </a:p>
        </p:txBody>
      </p:sp>
      <p:sp>
        <p:nvSpPr>
          <p:cNvPr id="7214" name="椭圆 2"/>
          <p:cNvSpPr>
            <a:spLocks noChangeArrowheads="1"/>
          </p:cNvSpPr>
          <p:nvPr/>
        </p:nvSpPr>
        <p:spPr bwMode="auto">
          <a:xfrm>
            <a:off x="6804025" y="3840163"/>
            <a:ext cx="792163" cy="476250"/>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1100"/>
              <a:t>数据库系统概论</a:t>
            </a:r>
            <a:endParaRPr lang="zh-CN" altLang="en-US" sz="1100"/>
          </a:p>
        </p:txBody>
      </p:sp>
      <p:sp>
        <p:nvSpPr>
          <p:cNvPr id="7215" name="椭圆 6"/>
          <p:cNvSpPr>
            <a:spLocks noChangeArrowheads="1"/>
          </p:cNvSpPr>
          <p:nvPr/>
        </p:nvSpPr>
        <p:spPr bwMode="auto">
          <a:xfrm>
            <a:off x="6804025" y="2940050"/>
            <a:ext cx="792163" cy="476250"/>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1100"/>
              <a:t>数据结构</a:t>
            </a:r>
            <a:endParaRPr lang="zh-CN" altLang="en-US" sz="1100"/>
          </a:p>
        </p:txBody>
      </p:sp>
      <p:sp>
        <p:nvSpPr>
          <p:cNvPr id="7216" name="椭圆 7"/>
          <p:cNvSpPr>
            <a:spLocks noChangeArrowheads="1"/>
          </p:cNvSpPr>
          <p:nvPr/>
        </p:nvSpPr>
        <p:spPr bwMode="auto">
          <a:xfrm>
            <a:off x="6804025" y="1995488"/>
            <a:ext cx="792163" cy="476250"/>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1100"/>
              <a:t>程序设计基础</a:t>
            </a:r>
            <a:endParaRPr lang="zh-CN" altLang="en-US" sz="1100"/>
          </a:p>
        </p:txBody>
      </p:sp>
      <p:cxnSp>
        <p:nvCxnSpPr>
          <p:cNvPr id="7217" name="直线箭头连接符 5"/>
          <p:cNvCxnSpPr>
            <a:cxnSpLocks noChangeShapeType="1"/>
            <a:stCxn id="7215" idx="4"/>
          </p:cNvCxnSpPr>
          <p:nvPr/>
        </p:nvCxnSpPr>
        <p:spPr bwMode="auto">
          <a:xfrm>
            <a:off x="7200900" y="3416300"/>
            <a:ext cx="0" cy="423863"/>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7218" name="直线箭头连接符 11"/>
          <p:cNvCxnSpPr>
            <a:stCxn id="7216" idx="4"/>
          </p:cNvCxnSpPr>
          <p:nvPr/>
        </p:nvCxnSpPr>
        <p:spPr bwMode="auto">
          <a:xfrm>
            <a:off x="7200900" y="2471738"/>
            <a:ext cx="0" cy="468312"/>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7219" name="文本框 9"/>
          <p:cNvSpPr txBox="1">
            <a:spLocks noChangeArrowheads="1"/>
          </p:cNvSpPr>
          <p:nvPr/>
        </p:nvSpPr>
        <p:spPr bwMode="auto">
          <a:xfrm>
            <a:off x="7200900" y="2563813"/>
            <a:ext cx="7477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kumimoji="1" lang="zh-CN" altLang="en-US" sz="1100"/>
              <a:t>先修课程</a:t>
            </a:r>
            <a:endParaRPr kumimoji="1" lang="zh-CN" altLang="en-US" sz="1100"/>
          </a:p>
        </p:txBody>
      </p:sp>
      <p:sp>
        <p:nvSpPr>
          <p:cNvPr id="7220" name="文本框 14"/>
          <p:cNvSpPr txBox="1">
            <a:spLocks noChangeArrowheads="1"/>
          </p:cNvSpPr>
          <p:nvPr/>
        </p:nvSpPr>
        <p:spPr bwMode="auto">
          <a:xfrm>
            <a:off x="7200900" y="3451225"/>
            <a:ext cx="7477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kumimoji="1" lang="zh-CN" altLang="en-US" sz="1100"/>
              <a:t>先修课程</a:t>
            </a:r>
            <a:endParaRPr kumimoji="1" lang="zh-CN" altLang="en-US" sz="1100"/>
          </a:p>
        </p:txBody>
      </p:sp>
      <p:sp>
        <p:nvSpPr>
          <p:cNvPr id="7221" name="文本框 15"/>
          <p:cNvSpPr txBox="1">
            <a:spLocks noChangeArrowheads="1"/>
          </p:cNvSpPr>
          <p:nvPr/>
        </p:nvSpPr>
        <p:spPr bwMode="auto">
          <a:xfrm>
            <a:off x="7593013" y="2085975"/>
            <a:ext cx="1262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kumimoji="1" lang="zh-CN" altLang="en-US" sz="1400">
                <a:solidFill>
                  <a:srgbClr val="C00000"/>
                </a:solidFill>
              </a:rPr>
              <a:t>间接先修课程</a:t>
            </a:r>
            <a:endParaRPr kumimoji="1" lang="zh-CN" altLang="en-US" sz="1400">
              <a:solidFill>
                <a:srgbClr val="C00000"/>
              </a:solidFill>
            </a:endParaRPr>
          </a:p>
        </p:txBody>
      </p:sp>
      <p:sp>
        <p:nvSpPr>
          <p:cNvPr id="7222" name="文本框 16"/>
          <p:cNvSpPr txBox="1">
            <a:spLocks noChangeArrowheads="1"/>
          </p:cNvSpPr>
          <p:nvPr/>
        </p:nvSpPr>
        <p:spPr bwMode="auto">
          <a:xfrm>
            <a:off x="7618413" y="3017838"/>
            <a:ext cx="1262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kumimoji="1" lang="zh-CN" altLang="en-US" sz="1400">
                <a:solidFill>
                  <a:srgbClr val="C00000"/>
                </a:solidFill>
              </a:rPr>
              <a:t>直接先修课程</a:t>
            </a:r>
            <a:endParaRPr kumimoji="1" lang="zh-CN" altLang="en-US" sz="1400">
              <a:solidFill>
                <a:srgbClr val="C00000"/>
              </a:solidFill>
            </a:endParaRPr>
          </a:p>
        </p:txBody>
      </p:sp>
      <p:graphicFrame>
        <p:nvGraphicFramePr>
          <p:cNvPr id="3" name="表格 2"/>
          <p:cNvGraphicFramePr>
            <a:graphicFrameLocks noGrp="1"/>
          </p:cNvGraphicFramePr>
          <p:nvPr/>
        </p:nvGraphicFramePr>
        <p:xfrm>
          <a:off x="534031" y="1602117"/>
          <a:ext cx="5912846" cy="2942889"/>
        </p:xfrm>
        <a:graphic>
          <a:graphicData uri="http://schemas.openxmlformats.org/drawingml/2006/table">
            <a:tbl>
              <a:tblPr/>
              <a:tblGrid>
                <a:gridCol w="1596805"/>
                <a:gridCol w="1944546"/>
                <a:gridCol w="1138347"/>
                <a:gridCol w="1233148"/>
              </a:tblGrid>
              <a:tr h="43233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课程号</a:t>
                      </a:r>
                      <a:r>
                        <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Cno</a:t>
                      </a:r>
                      <a:endPar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课程名</a:t>
                      </a:r>
                      <a:r>
                        <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Cname</a:t>
                      </a:r>
                      <a:endPar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学分</a:t>
                      </a:r>
                      <a:r>
                        <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Ccredit</a:t>
                      </a:r>
                      <a:endPar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先修课程</a:t>
                      </a:r>
                      <a:r>
                        <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Cpno</a:t>
                      </a:r>
                      <a:endParaRPr kumimoji="0" lang="en-US" altLang="zh-CN" sz="12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233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81001</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程序设计基础与</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C</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语言</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NULL</a:t>
                      </a:r>
                      <a:endPar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数据结构</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81001</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43233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81003</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数据库系统概论</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C000"/>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81004</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信息系统概论</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81003</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81005</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操作系统</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81001</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81006</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Python</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语言</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3</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81002</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81007</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离散数学</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NULL</a:t>
                      </a:r>
                      <a:endPar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2738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81008</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大数据技术概论</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81003</a:t>
                      </a:r>
                      <a:endPar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2" marR="91432"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rrowheads="1"/>
          </p:cNvSpPr>
          <p:nvPr>
            <p:ph type="title" idx="4294967295"/>
          </p:nvPr>
        </p:nvSpPr>
        <p:spPr/>
        <p:txBody>
          <a:bodyPr/>
          <a:lstStyle/>
          <a:p>
            <a:r>
              <a:rPr lang="en-US" altLang="zh-CN">
                <a:solidFill>
                  <a:schemeClr val="accent6"/>
                </a:solidFill>
              </a:rPr>
              <a:t>8.2.4  </a:t>
            </a:r>
            <a:r>
              <a:rPr lang="zh-CN" altLang="en-US">
                <a:solidFill>
                  <a:schemeClr val="accent6"/>
                </a:solidFill>
              </a:rPr>
              <a:t>游标的定义与使用（续）</a:t>
            </a:r>
            <a:endParaRPr lang="zh-CN" altLang="en-US">
              <a:solidFill>
                <a:schemeClr val="accent6"/>
              </a:solidFill>
            </a:endParaRPr>
          </a:p>
        </p:txBody>
      </p:sp>
      <p:sp>
        <p:nvSpPr>
          <p:cNvPr id="53250" name="内容占位符 2"/>
          <p:cNvSpPr>
            <a:spLocks noGrp="1" noChangeArrowheads="1"/>
          </p:cNvSpPr>
          <p:nvPr>
            <p:ph idx="4294967295"/>
          </p:nvPr>
        </p:nvSpPr>
        <p:spPr/>
        <p:txBody>
          <a:bodyPr/>
          <a:lstStyle/>
          <a:p>
            <a:pPr>
              <a:lnSpc>
                <a:spcPct val="150000"/>
              </a:lnSpc>
            </a:pPr>
            <a:r>
              <a:rPr lang="zh-CN" altLang="en-US" dirty="0"/>
              <a:t>游标的用户接口</a:t>
            </a:r>
            <a:endParaRPr lang="zh-CN" altLang="en-US" dirty="0"/>
          </a:p>
          <a:p>
            <a:pPr lvl="1">
              <a:lnSpc>
                <a:spcPct val="150000"/>
              </a:lnSpc>
              <a:buFont typeface="Wingdings" panose="05000000000000000000" pitchFamily="2" charset="2"/>
              <a:buNone/>
            </a:pPr>
            <a:r>
              <a:rPr lang="en-US" altLang="zh-CN" dirty="0"/>
              <a:t>1.</a:t>
            </a:r>
            <a:r>
              <a:rPr lang="zh-CN" altLang="en-US" dirty="0"/>
              <a:t>声明游标</a:t>
            </a:r>
            <a:r>
              <a:rPr lang="zh-CN" altLang="zh-CN" dirty="0"/>
              <a:t> </a:t>
            </a:r>
            <a:endParaRPr lang="zh-CN" altLang="zh-CN" dirty="0"/>
          </a:p>
          <a:p>
            <a:pPr lvl="1">
              <a:lnSpc>
                <a:spcPct val="150000"/>
              </a:lnSpc>
              <a:buFont typeface="Wingdings" panose="05000000000000000000" pitchFamily="2" charset="2"/>
              <a:buNone/>
            </a:pPr>
            <a:r>
              <a:rPr lang="en-US" altLang="zh-CN" dirty="0"/>
              <a:t>2.</a:t>
            </a:r>
            <a:r>
              <a:rPr lang="zh-CN" altLang="en-US" dirty="0"/>
              <a:t>打开游标</a:t>
            </a:r>
            <a:r>
              <a:rPr lang="zh-CN" altLang="zh-CN" dirty="0"/>
              <a:t> </a:t>
            </a:r>
            <a:endParaRPr lang="en-US" altLang="zh-CN" dirty="0"/>
          </a:p>
          <a:p>
            <a:pPr lvl="1">
              <a:lnSpc>
                <a:spcPct val="150000"/>
              </a:lnSpc>
              <a:buFont typeface="Wingdings" panose="05000000000000000000" pitchFamily="2" charset="2"/>
              <a:buNone/>
            </a:pPr>
            <a:r>
              <a:rPr lang="en-US" altLang="zh-CN" dirty="0"/>
              <a:t>3.</a:t>
            </a:r>
            <a:r>
              <a:rPr lang="zh-CN" altLang="en-US" dirty="0"/>
              <a:t>使用游标</a:t>
            </a:r>
            <a:endParaRPr lang="zh-CN" altLang="zh-CN" dirty="0"/>
          </a:p>
          <a:p>
            <a:pPr lvl="1">
              <a:lnSpc>
                <a:spcPct val="150000"/>
              </a:lnSpc>
              <a:buFont typeface="Wingdings" panose="05000000000000000000" pitchFamily="2" charset="2"/>
              <a:buNone/>
            </a:pPr>
            <a:r>
              <a:rPr lang="en-US" altLang="zh-CN" dirty="0"/>
              <a:t>4.</a:t>
            </a:r>
            <a:r>
              <a:rPr lang="zh-CN" altLang="en-US" dirty="0"/>
              <a:t>关闭游标</a:t>
            </a:r>
            <a:endParaRPr lang="zh-CN" altLang="en-US" dirty="0"/>
          </a:p>
          <a:p>
            <a:pPr>
              <a:buFont typeface="Wingdings" panose="05000000000000000000" pitchFamily="2" charset="2"/>
              <a:buNone/>
            </a:pP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idx="4294967295"/>
          </p:nvPr>
        </p:nvSpPr>
        <p:spPr/>
        <p:txBody>
          <a:bodyPr/>
          <a:lstStyle/>
          <a:p>
            <a:r>
              <a:rPr lang="en-US" altLang="zh-CN">
                <a:solidFill>
                  <a:schemeClr val="accent6"/>
                </a:solidFill>
              </a:rPr>
              <a:t>8.2.4  </a:t>
            </a:r>
            <a:r>
              <a:rPr lang="zh-CN" altLang="en-US">
                <a:solidFill>
                  <a:schemeClr val="accent6"/>
                </a:solidFill>
              </a:rPr>
              <a:t>游标的定义与使用（续）</a:t>
            </a:r>
            <a:endParaRPr lang="zh-CN" altLang="en-US">
              <a:solidFill>
                <a:schemeClr val="accent6"/>
              </a:solidFill>
            </a:endParaRPr>
          </a:p>
        </p:txBody>
      </p:sp>
      <p:sp>
        <p:nvSpPr>
          <p:cNvPr id="54274" name="内容占位符 2"/>
          <p:cNvSpPr>
            <a:spLocks noGrp="1" noChangeArrowheads="1"/>
          </p:cNvSpPr>
          <p:nvPr>
            <p:ph idx="4294967295"/>
          </p:nvPr>
        </p:nvSpPr>
        <p:spPr>
          <a:xfrm>
            <a:off x="395288" y="823913"/>
            <a:ext cx="8425184" cy="3495675"/>
          </a:xfrm>
        </p:spPr>
        <p:txBody>
          <a:bodyPr/>
          <a:lstStyle/>
          <a:p>
            <a:pPr>
              <a:lnSpc>
                <a:spcPct val="120000"/>
              </a:lnSpc>
              <a:buFont typeface="Wingdings" panose="05000000000000000000" pitchFamily="2" charset="2"/>
              <a:buNone/>
            </a:pPr>
            <a:r>
              <a:rPr lang="en-US" altLang="zh-CN" dirty="0"/>
              <a:t>1.</a:t>
            </a:r>
            <a:r>
              <a:rPr lang="zh-CN" altLang="en-US" dirty="0"/>
              <a:t>声明游标</a:t>
            </a:r>
            <a:endParaRPr lang="zh-CN" altLang="en-US" dirty="0"/>
          </a:p>
          <a:p>
            <a:pPr>
              <a:lnSpc>
                <a:spcPct val="120000"/>
              </a:lnSpc>
              <a:buFont typeface="Wingdings" panose="05000000000000000000" pitchFamily="2" charset="2"/>
              <a:buNone/>
            </a:pPr>
            <a:r>
              <a:rPr lang="zh-CN" altLang="en-US" sz="2400" dirty="0"/>
              <a:t>   </a:t>
            </a:r>
            <a:r>
              <a:rPr lang="en-US" altLang="zh-CN" sz="2400" dirty="0"/>
              <a:t>DECLARE </a:t>
            </a:r>
            <a:r>
              <a:rPr lang="zh-CN" altLang="en-US" sz="2400" dirty="0"/>
              <a:t>游标名 </a:t>
            </a:r>
            <a:r>
              <a:rPr lang="en-US" altLang="zh-CN" sz="2400" dirty="0"/>
              <a:t>[(</a:t>
            </a:r>
            <a:r>
              <a:rPr lang="zh-CN" altLang="en-US" sz="2400" dirty="0"/>
              <a:t>参数</a:t>
            </a:r>
            <a:r>
              <a:rPr lang="en-US" altLang="zh-CN" sz="2400" dirty="0"/>
              <a:t>1 </a:t>
            </a:r>
            <a:r>
              <a:rPr lang="zh-CN" altLang="en-US" sz="2400" dirty="0"/>
              <a:t>数据类型</a:t>
            </a:r>
            <a:r>
              <a:rPr lang="en-US" altLang="zh-CN" sz="2400" dirty="0"/>
              <a:t>, </a:t>
            </a:r>
            <a:r>
              <a:rPr lang="zh-CN" altLang="en-US" sz="2400" dirty="0"/>
              <a:t>参数</a:t>
            </a:r>
            <a:r>
              <a:rPr lang="en-US" altLang="zh-CN" sz="2400" dirty="0"/>
              <a:t>2 </a:t>
            </a:r>
            <a:r>
              <a:rPr lang="zh-CN" altLang="en-US" sz="2400" dirty="0"/>
              <a:t>数据类型</a:t>
            </a:r>
            <a:r>
              <a:rPr lang="en-US" altLang="zh-CN" sz="2400" dirty="0"/>
              <a:t>, …)] </a:t>
            </a:r>
            <a:endParaRPr lang="en-US" altLang="zh-CN" sz="2400" dirty="0"/>
          </a:p>
          <a:p>
            <a:pPr>
              <a:lnSpc>
                <a:spcPct val="120000"/>
              </a:lnSpc>
              <a:buFont typeface="Wingdings" panose="05000000000000000000" pitchFamily="2" charset="2"/>
              <a:buNone/>
            </a:pPr>
            <a:r>
              <a:rPr lang="zh-CN" altLang="en-US" sz="2400" dirty="0"/>
              <a:t>   </a:t>
            </a:r>
            <a:r>
              <a:rPr lang="en-US" altLang="zh-CN" sz="2400" dirty="0"/>
              <a:t>CURSOR FOR </a:t>
            </a:r>
            <a:endParaRPr lang="en-US" altLang="zh-CN" sz="2400" dirty="0"/>
          </a:p>
          <a:p>
            <a:pPr>
              <a:lnSpc>
                <a:spcPct val="120000"/>
              </a:lnSpc>
              <a:buFont typeface="Wingdings" panose="05000000000000000000" pitchFamily="2" charset="2"/>
              <a:buNone/>
            </a:pPr>
            <a:r>
              <a:rPr lang="zh-CN" altLang="en-US" sz="2400" dirty="0"/>
              <a:t>   </a:t>
            </a:r>
            <a:r>
              <a:rPr lang="en-US" altLang="zh-CN" sz="2400" dirty="0"/>
              <a:t>SELECT</a:t>
            </a:r>
            <a:r>
              <a:rPr lang="zh-CN" altLang="en-US" sz="2400" dirty="0"/>
              <a:t>语句</a:t>
            </a:r>
            <a:r>
              <a:rPr lang="en-US" altLang="zh-CN" sz="2400" dirty="0"/>
              <a:t>;</a:t>
            </a:r>
            <a:endParaRPr lang="zh-CN" altLang="en-US" sz="2400" dirty="0"/>
          </a:p>
          <a:p>
            <a:pPr lvl="1">
              <a:lnSpc>
                <a:spcPct val="120000"/>
              </a:lnSpc>
            </a:pPr>
            <a:r>
              <a:rPr lang="zh-CN" altLang="en-US" dirty="0"/>
              <a:t>定义游标仅仅是一条说明性语句，这时关系数据库管理系统并不执行</a:t>
            </a:r>
            <a:r>
              <a:rPr lang="en-US" altLang="zh-CN" dirty="0"/>
              <a:t>SELECT</a:t>
            </a:r>
            <a:r>
              <a:rPr lang="zh-CN" altLang="en-US" dirty="0"/>
              <a:t>语句。</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ChangeArrowheads="1"/>
          </p:cNvSpPr>
          <p:nvPr>
            <p:ph type="title" idx="4294967295"/>
          </p:nvPr>
        </p:nvSpPr>
        <p:spPr/>
        <p:txBody>
          <a:bodyPr/>
          <a:lstStyle/>
          <a:p>
            <a:r>
              <a:rPr lang="en-US" altLang="zh-CN">
                <a:solidFill>
                  <a:schemeClr val="accent6"/>
                </a:solidFill>
              </a:rPr>
              <a:t>8.2.4  </a:t>
            </a:r>
            <a:r>
              <a:rPr lang="zh-CN" altLang="en-US">
                <a:solidFill>
                  <a:schemeClr val="accent6"/>
                </a:solidFill>
              </a:rPr>
              <a:t>游标的定义与使用（续）</a:t>
            </a:r>
            <a:endParaRPr lang="zh-CN" altLang="en-US">
              <a:solidFill>
                <a:schemeClr val="accent6"/>
              </a:solidFill>
            </a:endParaRPr>
          </a:p>
        </p:txBody>
      </p:sp>
      <p:sp>
        <p:nvSpPr>
          <p:cNvPr id="55298" name="内容占位符 2"/>
          <p:cNvSpPr>
            <a:spLocks noGrp="1" noChangeArrowheads="1"/>
          </p:cNvSpPr>
          <p:nvPr>
            <p:ph idx="4294967295"/>
          </p:nvPr>
        </p:nvSpPr>
        <p:spPr>
          <a:xfrm>
            <a:off x="395288" y="823913"/>
            <a:ext cx="8229600" cy="3495675"/>
          </a:xfrm>
        </p:spPr>
        <p:txBody>
          <a:bodyPr/>
          <a:lstStyle/>
          <a:p>
            <a:pPr>
              <a:lnSpc>
                <a:spcPct val="120000"/>
              </a:lnSpc>
              <a:buFont typeface="Wingdings" panose="05000000000000000000" pitchFamily="2" charset="2"/>
              <a:buNone/>
            </a:pPr>
            <a:r>
              <a:rPr lang="en-US" altLang="zh-CN" dirty="0"/>
              <a:t>2.</a:t>
            </a:r>
            <a:r>
              <a:rPr lang="zh-CN" altLang="en-US" dirty="0"/>
              <a:t>打开游标</a:t>
            </a:r>
            <a:endParaRPr lang="zh-CN" altLang="en-US" dirty="0"/>
          </a:p>
          <a:p>
            <a:pPr>
              <a:lnSpc>
                <a:spcPct val="120000"/>
              </a:lnSpc>
              <a:buFont typeface="Wingdings" panose="05000000000000000000" pitchFamily="2" charset="2"/>
              <a:buNone/>
            </a:pPr>
            <a:r>
              <a:rPr lang="zh-CN" altLang="en-US" dirty="0"/>
              <a:t>	</a:t>
            </a:r>
            <a:r>
              <a:rPr lang="en-US" altLang="zh-CN" sz="2400" dirty="0"/>
              <a:t>OPEN </a:t>
            </a:r>
            <a:r>
              <a:rPr lang="zh-CN" altLang="en-US" sz="2400" dirty="0"/>
              <a:t>游标名</a:t>
            </a:r>
            <a:r>
              <a:rPr lang="en-US" altLang="zh-CN" sz="2400" dirty="0"/>
              <a:t>[(</a:t>
            </a:r>
            <a:r>
              <a:rPr lang="zh-CN" altLang="en-US" sz="2400" dirty="0"/>
              <a:t>参数</a:t>
            </a:r>
            <a:r>
              <a:rPr lang="en-US" altLang="zh-CN" sz="2400" dirty="0"/>
              <a:t>1 </a:t>
            </a:r>
            <a:r>
              <a:rPr lang="zh-CN" altLang="en-US" sz="2400" dirty="0"/>
              <a:t>数据类型</a:t>
            </a:r>
            <a:r>
              <a:rPr lang="en-US" altLang="zh-CN" sz="2400" dirty="0"/>
              <a:t>, </a:t>
            </a:r>
            <a:r>
              <a:rPr lang="zh-CN" altLang="en-US" sz="2400" dirty="0"/>
              <a:t>参数</a:t>
            </a:r>
            <a:r>
              <a:rPr lang="en-US" altLang="zh-CN" sz="2400" dirty="0"/>
              <a:t>2 </a:t>
            </a:r>
            <a:r>
              <a:rPr lang="zh-CN" altLang="en-US" sz="2400" dirty="0"/>
              <a:t>数据类型</a:t>
            </a:r>
            <a:r>
              <a:rPr lang="en-US" altLang="zh-CN" sz="2400" dirty="0"/>
              <a:t>, …)];</a:t>
            </a:r>
            <a:endParaRPr lang="zh-CN" altLang="en-US" sz="2400" dirty="0"/>
          </a:p>
          <a:p>
            <a:pPr lvl="1">
              <a:lnSpc>
                <a:spcPct val="120000"/>
              </a:lnSpc>
            </a:pPr>
            <a:r>
              <a:rPr lang="zh-CN" altLang="en-US" dirty="0"/>
              <a:t>打开游标实际上是执行相应的</a:t>
            </a:r>
            <a:r>
              <a:rPr lang="en-US" altLang="zh-CN" dirty="0"/>
              <a:t>SELECT</a:t>
            </a:r>
            <a:r>
              <a:rPr lang="zh-CN" altLang="en-US" dirty="0"/>
              <a:t>语句，把查询结果取到缓冲区中。这时游标处于活动状态，指针指向查询结果集中的第一条</a:t>
            </a:r>
            <a:r>
              <a:rPr lang="zh-CN" altLang="en-US" dirty="0" smtClean="0"/>
              <a:t>记录</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noChangeArrowheads="1"/>
          </p:cNvSpPr>
          <p:nvPr>
            <p:ph type="title" idx="4294967295"/>
          </p:nvPr>
        </p:nvSpPr>
        <p:spPr/>
        <p:txBody>
          <a:bodyPr/>
          <a:lstStyle/>
          <a:p>
            <a:r>
              <a:rPr lang="en-US" altLang="zh-CN">
                <a:solidFill>
                  <a:schemeClr val="accent6"/>
                </a:solidFill>
              </a:rPr>
              <a:t>8.2.4  </a:t>
            </a:r>
            <a:r>
              <a:rPr lang="zh-CN" altLang="en-US">
                <a:solidFill>
                  <a:schemeClr val="accent6"/>
                </a:solidFill>
              </a:rPr>
              <a:t>游标的定义与使用（续）</a:t>
            </a:r>
            <a:endParaRPr lang="zh-CN" altLang="en-US">
              <a:solidFill>
                <a:schemeClr val="accent6"/>
              </a:solidFill>
            </a:endParaRPr>
          </a:p>
        </p:txBody>
      </p:sp>
      <p:sp>
        <p:nvSpPr>
          <p:cNvPr id="56322" name="内容占位符 2"/>
          <p:cNvSpPr>
            <a:spLocks noGrp="1" noChangeArrowheads="1"/>
          </p:cNvSpPr>
          <p:nvPr>
            <p:ph idx="4294967295"/>
          </p:nvPr>
        </p:nvSpPr>
        <p:spPr>
          <a:xfrm>
            <a:off x="395288" y="823913"/>
            <a:ext cx="8497192" cy="3495675"/>
          </a:xfrm>
        </p:spPr>
        <p:txBody>
          <a:bodyPr/>
          <a:lstStyle/>
          <a:p>
            <a:pPr>
              <a:lnSpc>
                <a:spcPct val="120000"/>
              </a:lnSpc>
              <a:buFont typeface="Wingdings" panose="05000000000000000000" pitchFamily="2" charset="2"/>
              <a:buNone/>
            </a:pPr>
            <a:r>
              <a:rPr lang="en-US" altLang="zh-CN" dirty="0"/>
              <a:t>3.</a:t>
            </a:r>
            <a:r>
              <a:rPr lang="zh-CN" altLang="en-US" dirty="0"/>
              <a:t>使用游标</a:t>
            </a:r>
            <a:endParaRPr lang="zh-CN" altLang="en-US" dirty="0"/>
          </a:p>
          <a:p>
            <a:pPr>
              <a:lnSpc>
                <a:spcPct val="120000"/>
              </a:lnSpc>
              <a:buFont typeface="Wingdings" panose="05000000000000000000" pitchFamily="2" charset="2"/>
              <a:buNone/>
            </a:pPr>
            <a:r>
              <a:rPr lang="zh-CN" altLang="en-US" dirty="0"/>
              <a:t>	</a:t>
            </a:r>
            <a:r>
              <a:rPr lang="en-US" altLang="zh-CN" sz="2400" dirty="0"/>
              <a:t>FETCH </a:t>
            </a:r>
            <a:r>
              <a:rPr lang="zh-CN" altLang="en-US" sz="2400" dirty="0"/>
              <a:t>游标名 </a:t>
            </a:r>
            <a:r>
              <a:rPr lang="en-US" altLang="zh-CN" sz="2400" dirty="0"/>
              <a:t>INTO </a:t>
            </a:r>
            <a:r>
              <a:rPr lang="zh-CN" altLang="en-US" sz="2400" dirty="0"/>
              <a:t>变量</a:t>
            </a:r>
            <a:r>
              <a:rPr lang="en-US" altLang="zh-CN" sz="2400" dirty="0"/>
              <a:t>1[, </a:t>
            </a:r>
            <a:r>
              <a:rPr lang="zh-CN" altLang="en-US" sz="2400" dirty="0"/>
              <a:t>变量</a:t>
            </a:r>
            <a:r>
              <a:rPr lang="en-US" altLang="zh-CN" sz="2400" dirty="0"/>
              <a:t>2,…];</a:t>
            </a:r>
            <a:endParaRPr lang="zh-CN" altLang="en-US" sz="2400" dirty="0"/>
          </a:p>
          <a:p>
            <a:pPr lvl="1">
              <a:lnSpc>
                <a:spcPct val="120000"/>
              </a:lnSpc>
            </a:pPr>
            <a:r>
              <a:rPr lang="zh-CN" altLang="en-US" dirty="0"/>
              <a:t>变量必须与</a:t>
            </a:r>
            <a:r>
              <a:rPr lang="en-US" altLang="zh-CN" dirty="0"/>
              <a:t>SELECT</a:t>
            </a:r>
            <a:r>
              <a:rPr lang="zh-CN" altLang="en-US" dirty="0"/>
              <a:t>语句中的目标列表达式一一对应</a:t>
            </a:r>
            <a:endParaRPr lang="en-US" altLang="zh-CN" dirty="0"/>
          </a:p>
          <a:p>
            <a:pPr lvl="1">
              <a:lnSpc>
                <a:spcPct val="120000"/>
              </a:lnSpc>
            </a:pPr>
            <a:r>
              <a:rPr lang="zh-CN" altLang="en-US" dirty="0"/>
              <a:t>用</a:t>
            </a:r>
            <a:r>
              <a:rPr lang="en-US" altLang="zh-CN" dirty="0"/>
              <a:t>FETCH</a:t>
            </a:r>
            <a:r>
              <a:rPr lang="zh-CN" altLang="en-US" dirty="0"/>
              <a:t>语句把游标指针向前推进一条记录，同时将缓冲区中的当前记录取出来送至变量供过程化</a:t>
            </a:r>
            <a:r>
              <a:rPr lang="en-US" altLang="zh-CN" dirty="0"/>
              <a:t>SQL</a:t>
            </a:r>
            <a:r>
              <a:rPr lang="zh-CN" altLang="en-US" dirty="0"/>
              <a:t>进一步</a:t>
            </a:r>
            <a:r>
              <a:rPr lang="zh-CN" altLang="en-US" dirty="0" smtClean="0"/>
              <a:t>处理</a:t>
            </a:r>
            <a:endParaRPr lang="en-US" altLang="zh-CN" dirty="0"/>
          </a:p>
          <a:p>
            <a:pPr lvl="1">
              <a:lnSpc>
                <a:spcPct val="120000"/>
              </a:lnSpc>
            </a:pPr>
            <a:r>
              <a:rPr lang="zh-CN" altLang="en-US" dirty="0"/>
              <a:t>循环执行</a:t>
            </a:r>
            <a:r>
              <a:rPr lang="en-US" altLang="zh-CN" dirty="0"/>
              <a:t>FETCH</a:t>
            </a:r>
            <a:r>
              <a:rPr lang="zh-CN" altLang="en-US" dirty="0"/>
              <a:t>语句，逐条取出结果集中的行进行处理</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idx="4294967295"/>
          </p:nvPr>
        </p:nvSpPr>
        <p:spPr/>
        <p:txBody>
          <a:bodyPr/>
          <a:lstStyle/>
          <a:p>
            <a:r>
              <a:rPr lang="en-US" altLang="zh-CN">
                <a:solidFill>
                  <a:schemeClr val="accent6"/>
                </a:solidFill>
              </a:rPr>
              <a:t>8.2.4  </a:t>
            </a:r>
            <a:r>
              <a:rPr lang="zh-CN" altLang="en-US">
                <a:solidFill>
                  <a:schemeClr val="accent6"/>
                </a:solidFill>
              </a:rPr>
              <a:t>游标的定义与使用（续）</a:t>
            </a:r>
            <a:endParaRPr lang="zh-CN" altLang="en-US">
              <a:solidFill>
                <a:schemeClr val="accent6"/>
              </a:solidFill>
            </a:endParaRPr>
          </a:p>
        </p:txBody>
      </p:sp>
      <p:sp>
        <p:nvSpPr>
          <p:cNvPr id="57346" name="内容占位符 2"/>
          <p:cNvSpPr>
            <a:spLocks noGrp="1" noChangeArrowheads="1"/>
          </p:cNvSpPr>
          <p:nvPr>
            <p:ph idx="4294967295"/>
          </p:nvPr>
        </p:nvSpPr>
        <p:spPr>
          <a:xfrm>
            <a:off x="395288" y="823913"/>
            <a:ext cx="8229600" cy="3495675"/>
          </a:xfrm>
        </p:spPr>
        <p:txBody>
          <a:bodyPr/>
          <a:lstStyle/>
          <a:p>
            <a:pPr>
              <a:lnSpc>
                <a:spcPct val="120000"/>
              </a:lnSpc>
              <a:buFont typeface="Wingdings" panose="05000000000000000000" pitchFamily="2" charset="2"/>
              <a:buNone/>
            </a:pPr>
            <a:r>
              <a:rPr lang="en-US" altLang="zh-CN" dirty="0"/>
              <a:t>4.</a:t>
            </a:r>
            <a:r>
              <a:rPr lang="zh-CN" altLang="en-US" dirty="0"/>
              <a:t>关闭游标</a:t>
            </a:r>
            <a:endParaRPr lang="zh-CN" altLang="en-US" dirty="0"/>
          </a:p>
          <a:p>
            <a:pPr>
              <a:lnSpc>
                <a:spcPct val="120000"/>
              </a:lnSpc>
              <a:buFont typeface="Wingdings" panose="05000000000000000000" pitchFamily="2" charset="2"/>
              <a:buNone/>
            </a:pPr>
            <a:r>
              <a:rPr lang="zh-CN" altLang="en-US" dirty="0"/>
              <a:t>	</a:t>
            </a:r>
            <a:r>
              <a:rPr lang="en-US" altLang="zh-CN" sz="2400" dirty="0"/>
              <a:t>CLOSE </a:t>
            </a:r>
            <a:r>
              <a:rPr lang="zh-CN" altLang="en-US" sz="2400" dirty="0"/>
              <a:t>游标名</a:t>
            </a:r>
            <a:r>
              <a:rPr lang="en-US" altLang="zh-CN" sz="2400" dirty="0"/>
              <a:t>;</a:t>
            </a:r>
            <a:endParaRPr lang="zh-CN" altLang="en-US" sz="2400" dirty="0"/>
          </a:p>
          <a:p>
            <a:pPr lvl="1">
              <a:lnSpc>
                <a:spcPct val="120000"/>
              </a:lnSpc>
            </a:pPr>
            <a:r>
              <a:rPr lang="zh-CN" altLang="en-US" dirty="0"/>
              <a:t>游标被关闭后就不再和原来的查询结果集相</a:t>
            </a:r>
            <a:r>
              <a:rPr lang="zh-CN" altLang="en-US" dirty="0" smtClean="0"/>
              <a:t>联系</a:t>
            </a:r>
            <a:endParaRPr lang="en-US" altLang="zh-CN" dirty="0"/>
          </a:p>
          <a:p>
            <a:pPr lvl="1">
              <a:lnSpc>
                <a:spcPct val="120000"/>
              </a:lnSpc>
            </a:pPr>
            <a:r>
              <a:rPr lang="zh-CN" altLang="en-US" dirty="0"/>
              <a:t>但被关闭的游标可以再次被打开，与新的查询结果相</a:t>
            </a:r>
            <a:r>
              <a:rPr lang="zh-CN" altLang="en-US" dirty="0" smtClean="0"/>
              <a:t>联系</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ChangeArrowheads="1"/>
          </p:cNvSpPr>
          <p:nvPr>
            <p:ph type="title" idx="4294967295"/>
          </p:nvPr>
        </p:nvSpPr>
        <p:spPr/>
        <p:txBody>
          <a:bodyPr/>
          <a:lstStyle/>
          <a:p>
            <a:r>
              <a:rPr lang="en-US" altLang="zh-CN">
                <a:solidFill>
                  <a:schemeClr val="accent6"/>
                </a:solidFill>
              </a:rPr>
              <a:t>8.2.4  </a:t>
            </a:r>
            <a:r>
              <a:rPr lang="zh-CN" altLang="en-US">
                <a:solidFill>
                  <a:schemeClr val="accent6"/>
                </a:solidFill>
              </a:rPr>
              <a:t>游标的定义与使用（续）</a:t>
            </a:r>
            <a:endParaRPr lang="zh-CN" altLang="en-US">
              <a:solidFill>
                <a:schemeClr val="accent6"/>
              </a:solidFill>
            </a:endParaRPr>
          </a:p>
        </p:txBody>
      </p:sp>
      <p:sp>
        <p:nvSpPr>
          <p:cNvPr id="58370" name="内容占位符 2"/>
          <p:cNvSpPr txBox="1">
            <a:spLocks noChangeArrowheads="1"/>
          </p:cNvSpPr>
          <p:nvPr/>
        </p:nvSpPr>
        <p:spPr bwMode="auto">
          <a:xfrm>
            <a:off x="395288" y="728663"/>
            <a:ext cx="8497887"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r>
              <a:rPr lang="en-US" altLang="zh-CN" sz="2400" dirty="0"/>
              <a:t>[</a:t>
            </a:r>
            <a:r>
              <a:rPr lang="zh-CN" altLang="en-US" sz="2400" dirty="0"/>
              <a:t>例</a:t>
            </a:r>
            <a:r>
              <a:rPr lang="en-US" altLang="zh-CN" sz="2400" dirty="0"/>
              <a:t>8.4]</a:t>
            </a:r>
            <a:r>
              <a:rPr lang="zh-CN" altLang="en-US" sz="2400" dirty="0"/>
              <a:t>根据给定学号</a:t>
            </a:r>
            <a:r>
              <a:rPr lang="en-US" altLang="zh-CN" sz="2400" dirty="0"/>
              <a:t>20180001</a:t>
            </a:r>
            <a:r>
              <a:rPr lang="zh-CN" altLang="en-US" sz="2400" dirty="0"/>
              <a:t>，使用游标输出该学生的全部选课记录。</a:t>
            </a:r>
            <a:endParaRPr lang="en-US" altLang="zh-CN" sz="2400" dirty="0"/>
          </a:p>
          <a:p>
            <a:pPr lvl="1">
              <a:buFont typeface="Wingdings" panose="05000000000000000000" pitchFamily="2" charset="2"/>
              <a:buNone/>
            </a:pPr>
            <a:r>
              <a:rPr lang="en-US" altLang="zh-CN" sz="2200" dirty="0"/>
              <a:t>DECLARE</a:t>
            </a:r>
            <a:endParaRPr lang="en-US" altLang="zh-CN" sz="2200" dirty="0"/>
          </a:p>
          <a:p>
            <a:pPr lvl="1">
              <a:buFont typeface="Wingdings" panose="05000000000000000000" pitchFamily="2" charset="2"/>
              <a:buNone/>
            </a:pPr>
            <a:r>
              <a:rPr lang="en-US" altLang="zh-CN" sz="2200" dirty="0"/>
              <a:t>	</a:t>
            </a:r>
            <a:r>
              <a:rPr lang="en-US" altLang="zh-CN" sz="2200" dirty="0" err="1"/>
              <a:t>CnoOfStudent</a:t>
            </a:r>
            <a:r>
              <a:rPr lang="en-US" altLang="zh-CN" sz="2200" dirty="0"/>
              <a:t> CHAR(10);</a:t>
            </a:r>
            <a:endParaRPr lang="en-US" altLang="zh-CN" sz="2200" dirty="0"/>
          </a:p>
          <a:p>
            <a:pPr lvl="1">
              <a:buFont typeface="Wingdings" panose="05000000000000000000" pitchFamily="2" charset="2"/>
              <a:buNone/>
            </a:pPr>
            <a:r>
              <a:rPr lang="en-US" altLang="zh-CN" sz="2200" dirty="0"/>
              <a:t>	</a:t>
            </a:r>
            <a:r>
              <a:rPr lang="en-US" altLang="zh-CN" sz="2200" dirty="0" err="1"/>
              <a:t>GradeOfStudent</a:t>
            </a:r>
            <a:r>
              <a:rPr lang="en-US" altLang="zh-CN" sz="2200" dirty="0"/>
              <a:t> INT;</a:t>
            </a:r>
            <a:endParaRPr lang="en-US" altLang="zh-CN" sz="2200" dirty="0"/>
          </a:p>
          <a:p>
            <a:pPr lvl="1">
              <a:buFont typeface="Wingdings" panose="05000000000000000000" pitchFamily="2" charset="2"/>
              <a:buNone/>
            </a:pPr>
            <a:r>
              <a:rPr lang="en-US" altLang="zh-CN" sz="2200" dirty="0"/>
              <a:t>	 </a:t>
            </a:r>
            <a:r>
              <a:rPr lang="en-US" altLang="zh-CN" sz="2200" dirty="0" err="1"/>
              <a:t>mycursor</a:t>
            </a:r>
            <a:r>
              <a:rPr lang="en-US" altLang="zh-CN" sz="2200" dirty="0"/>
              <a:t> CURSOR FOR </a:t>
            </a:r>
            <a:endParaRPr lang="en-US" altLang="zh-CN" sz="2200" dirty="0"/>
          </a:p>
          <a:p>
            <a:pPr lvl="1">
              <a:buFont typeface="Wingdings" panose="05000000000000000000" pitchFamily="2" charset="2"/>
              <a:buNone/>
            </a:pPr>
            <a:r>
              <a:rPr lang="en-US" altLang="zh-CN" sz="2000" dirty="0"/>
              <a:t>       SELECT </a:t>
            </a:r>
            <a:r>
              <a:rPr lang="en-US" altLang="zh-CN" sz="2000" dirty="0" err="1"/>
              <a:t>Cno,Grade</a:t>
            </a:r>
            <a:r>
              <a:rPr lang="en-US" altLang="zh-CN" sz="2000" dirty="0"/>
              <a:t> FROM SC WHERE Sno = ‘20180001’;</a:t>
            </a:r>
            <a:endParaRPr lang="en-US" altLang="zh-CN" sz="2000" dirty="0"/>
          </a:p>
          <a:p>
            <a:pPr lvl="1">
              <a:buFont typeface="Wingdings" panose="05000000000000000000" pitchFamily="2" charset="2"/>
              <a:buNone/>
            </a:pPr>
            <a:r>
              <a:rPr lang="zh-CN" altLang="en-US" sz="2200" dirty="0"/>
              <a:t>（接下页代码）</a:t>
            </a:r>
            <a:endParaRPr lang="en-US" altLang="zh-CN" sz="2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noChangeArrowheads="1"/>
          </p:cNvSpPr>
          <p:nvPr>
            <p:ph type="title" idx="4294967295"/>
          </p:nvPr>
        </p:nvSpPr>
        <p:spPr/>
        <p:txBody>
          <a:bodyPr/>
          <a:lstStyle/>
          <a:p>
            <a:r>
              <a:rPr lang="en-US" altLang="zh-CN">
                <a:solidFill>
                  <a:schemeClr val="accent6"/>
                </a:solidFill>
              </a:rPr>
              <a:t>8.2.4  </a:t>
            </a:r>
            <a:r>
              <a:rPr lang="zh-CN" altLang="en-US">
                <a:solidFill>
                  <a:schemeClr val="accent6"/>
                </a:solidFill>
              </a:rPr>
              <a:t>游标的定义与使用（续）</a:t>
            </a:r>
            <a:endParaRPr lang="zh-CN" altLang="en-US">
              <a:solidFill>
                <a:schemeClr val="accent6"/>
              </a:solidFill>
            </a:endParaRPr>
          </a:p>
        </p:txBody>
      </p:sp>
      <p:sp>
        <p:nvSpPr>
          <p:cNvPr id="59394" name="内容占位符 2"/>
          <p:cNvSpPr txBox="1">
            <a:spLocks noChangeArrowheads="1"/>
          </p:cNvSpPr>
          <p:nvPr/>
        </p:nvSpPr>
        <p:spPr bwMode="auto">
          <a:xfrm>
            <a:off x="0" y="699542"/>
            <a:ext cx="9324528"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2400" dirty="0"/>
              <a:t>[</a:t>
            </a:r>
            <a:r>
              <a:rPr lang="zh-CN" altLang="en-US" sz="2400" dirty="0"/>
              <a:t>例</a:t>
            </a:r>
            <a:r>
              <a:rPr lang="en-US" altLang="zh-CN" sz="2400" dirty="0"/>
              <a:t>8.4]</a:t>
            </a:r>
            <a:r>
              <a:rPr lang="zh-CN" altLang="en-US" sz="2400" dirty="0"/>
              <a:t> （接上页代码）</a:t>
            </a:r>
            <a:endParaRPr lang="en-US" altLang="zh-CN" sz="2400" dirty="0"/>
          </a:p>
          <a:p>
            <a:pPr lvl="1">
              <a:spcBef>
                <a:spcPts val="0"/>
              </a:spcBef>
              <a:buFont typeface="Wingdings" panose="05000000000000000000" pitchFamily="2" charset="2"/>
              <a:buNone/>
            </a:pPr>
            <a:r>
              <a:rPr lang="en-US" altLang="zh-CN" sz="2000" dirty="0"/>
              <a:t>BEGIN</a:t>
            </a:r>
            <a:endParaRPr lang="en-US" altLang="zh-CN" sz="2000" dirty="0"/>
          </a:p>
          <a:p>
            <a:pPr lvl="1">
              <a:spcBef>
                <a:spcPts val="0"/>
              </a:spcBef>
              <a:buFont typeface="Wingdings" panose="05000000000000000000" pitchFamily="2" charset="2"/>
              <a:buNone/>
            </a:pPr>
            <a:r>
              <a:rPr lang="en-US" altLang="zh-CN" sz="2000" dirty="0"/>
              <a:t>     OPEN </a:t>
            </a:r>
            <a:r>
              <a:rPr lang="en-US" altLang="zh-CN" sz="2000" dirty="0" err="1"/>
              <a:t>mycursor</a:t>
            </a:r>
            <a:r>
              <a:rPr lang="en-US" altLang="zh-CN" sz="2000" dirty="0"/>
              <a:t>;		</a:t>
            </a:r>
            <a:r>
              <a:rPr lang="en-US" altLang="zh-CN" sz="1600" dirty="0"/>
              <a:t>/*</a:t>
            </a:r>
            <a:r>
              <a:rPr lang="zh-CN" altLang="en-US" sz="1600" dirty="0"/>
              <a:t>打开游标*</a:t>
            </a:r>
            <a:r>
              <a:rPr lang="en-US" altLang="zh-CN" sz="1600" dirty="0"/>
              <a:t>/</a:t>
            </a:r>
            <a:endParaRPr lang="en-US" altLang="zh-CN" sz="1600" dirty="0"/>
          </a:p>
          <a:p>
            <a:pPr lvl="1">
              <a:spcBef>
                <a:spcPts val="0"/>
              </a:spcBef>
              <a:buFont typeface="Wingdings" panose="05000000000000000000" pitchFamily="2" charset="2"/>
              <a:buNone/>
            </a:pPr>
            <a:r>
              <a:rPr lang="en-US" altLang="zh-CN" sz="2000" dirty="0"/>
              <a:t>     LOOP			             </a:t>
            </a:r>
            <a:r>
              <a:rPr lang="en-US" altLang="zh-CN" sz="1600" dirty="0"/>
              <a:t>/*</a:t>
            </a:r>
            <a:r>
              <a:rPr lang="zh-CN" altLang="en-US" sz="1600" dirty="0"/>
              <a:t>循环遍历游标*</a:t>
            </a:r>
            <a:r>
              <a:rPr lang="en-US" altLang="zh-CN" sz="1600" dirty="0"/>
              <a:t>/</a:t>
            </a:r>
            <a:endParaRPr lang="en-US" altLang="zh-CN" sz="2000" dirty="0"/>
          </a:p>
          <a:p>
            <a:pPr lvl="1">
              <a:spcBef>
                <a:spcPts val="0"/>
              </a:spcBef>
              <a:buFont typeface="Wingdings" panose="05000000000000000000" pitchFamily="2" charset="2"/>
              <a:buNone/>
            </a:pPr>
            <a:r>
              <a:rPr lang="en-US" altLang="zh-CN" sz="2000" dirty="0"/>
              <a:t>         FETCH </a:t>
            </a:r>
            <a:r>
              <a:rPr lang="en-US" altLang="zh-CN" sz="2000" dirty="0" err="1"/>
              <a:t>mycursor</a:t>
            </a:r>
            <a:r>
              <a:rPr lang="en-US" altLang="zh-CN" sz="2000" dirty="0"/>
              <a:t> INTO </a:t>
            </a:r>
            <a:r>
              <a:rPr lang="en-US" altLang="zh-CN" sz="2000" dirty="0" err="1"/>
              <a:t>CnoOfStudent</a:t>
            </a:r>
            <a:r>
              <a:rPr lang="en-US" altLang="zh-CN" sz="2000" dirty="0"/>
              <a:t>, </a:t>
            </a:r>
            <a:r>
              <a:rPr lang="en-US" altLang="zh-CN" sz="2000" dirty="0" err="1"/>
              <a:t>GradeOfStudent</a:t>
            </a:r>
            <a:r>
              <a:rPr lang="en-US" altLang="zh-CN" sz="2000" dirty="0"/>
              <a:t>; </a:t>
            </a:r>
            <a:r>
              <a:rPr lang="en-US" altLang="zh-CN" sz="1400" dirty="0"/>
              <a:t>/*</a:t>
            </a:r>
            <a:r>
              <a:rPr lang="zh-CN" altLang="en-US" sz="1400" dirty="0"/>
              <a:t>检索游标*</a:t>
            </a:r>
            <a:r>
              <a:rPr lang="en-US" altLang="zh-CN" sz="1400" dirty="0"/>
              <a:t>/</a:t>
            </a:r>
            <a:endParaRPr lang="en-US" altLang="zh-CN" sz="2800" dirty="0"/>
          </a:p>
          <a:p>
            <a:pPr lvl="1">
              <a:spcBef>
                <a:spcPts val="0"/>
              </a:spcBef>
              <a:buFont typeface="Wingdings" panose="05000000000000000000" pitchFamily="2" charset="2"/>
              <a:buNone/>
            </a:pPr>
            <a:r>
              <a:rPr lang="en-US" altLang="zh-CN" sz="2000" dirty="0"/>
              <a:t>         EXIT WHEN </a:t>
            </a:r>
            <a:r>
              <a:rPr lang="en-US" altLang="zh-CN" sz="2000" dirty="0" err="1"/>
              <a:t>mycursor%NOTFOUND</a:t>
            </a:r>
            <a:r>
              <a:rPr lang="en-US" altLang="zh-CN" sz="2000" dirty="0"/>
              <a:t>;</a:t>
            </a:r>
            <a:endParaRPr lang="en-US" altLang="zh-CN" sz="2000" dirty="0"/>
          </a:p>
          <a:p>
            <a:pPr lvl="1">
              <a:spcBef>
                <a:spcPts val="0"/>
              </a:spcBef>
              <a:buFont typeface="Wingdings" panose="05000000000000000000" pitchFamily="2" charset="2"/>
              <a:buNone/>
            </a:pPr>
            <a:r>
              <a:rPr lang="en-US" altLang="zh-CN" sz="2000" dirty="0"/>
              <a:t>         </a:t>
            </a:r>
            <a:r>
              <a:rPr lang="en-US" altLang="zh-CN" sz="1600" dirty="0"/>
              <a:t>RAISE NOTICE ‘Sno:20180001, </a:t>
            </a:r>
            <a:r>
              <a:rPr lang="en-US" altLang="zh-CN" sz="1600" dirty="0" err="1"/>
              <a:t>Cno</a:t>
            </a:r>
            <a:r>
              <a:rPr lang="en-US" altLang="zh-CN" sz="1600" dirty="0"/>
              <a:t>:%, Grade:%', </a:t>
            </a:r>
            <a:r>
              <a:rPr lang="en-US" altLang="zh-CN" sz="1600" dirty="0" err="1"/>
              <a:t>CnoOfStudent</a:t>
            </a:r>
            <a:r>
              <a:rPr lang="en-US" altLang="zh-CN" sz="1600" dirty="0"/>
              <a:t>, </a:t>
            </a:r>
            <a:r>
              <a:rPr lang="en-US" altLang="zh-CN" sz="1600" dirty="0" err="1"/>
              <a:t>GradeOfStudent</a:t>
            </a:r>
            <a:r>
              <a:rPr lang="en-US" altLang="zh-CN" sz="1600" dirty="0"/>
              <a:t>;</a:t>
            </a:r>
            <a:endParaRPr lang="en-US" altLang="zh-CN" sz="1600" dirty="0"/>
          </a:p>
          <a:p>
            <a:pPr lvl="1">
              <a:spcBef>
                <a:spcPts val="0"/>
              </a:spcBef>
              <a:buFont typeface="Wingdings" panose="05000000000000000000" pitchFamily="2" charset="2"/>
              <a:buNone/>
            </a:pPr>
            <a:r>
              <a:rPr lang="en-US" altLang="zh-CN" sz="2000" dirty="0"/>
              <a:t>	END LOOP;</a:t>
            </a:r>
            <a:endParaRPr lang="en-US" altLang="zh-CN" sz="2000" dirty="0"/>
          </a:p>
          <a:p>
            <a:pPr lvl="1">
              <a:spcBef>
                <a:spcPts val="0"/>
              </a:spcBef>
              <a:buFont typeface="Wingdings" panose="05000000000000000000" pitchFamily="2" charset="2"/>
              <a:buNone/>
            </a:pPr>
            <a:r>
              <a:rPr lang="en-US" altLang="zh-CN" sz="2000" dirty="0"/>
              <a:t>	CLOSE </a:t>
            </a:r>
            <a:r>
              <a:rPr lang="en-US" altLang="zh-CN" sz="2000" dirty="0" err="1"/>
              <a:t>mycursor</a:t>
            </a:r>
            <a:r>
              <a:rPr lang="en-US" altLang="zh-CN" sz="2000" dirty="0"/>
              <a:t>;		</a:t>
            </a:r>
            <a:r>
              <a:rPr lang="en-US" altLang="zh-CN" sz="1600" dirty="0"/>
              <a:t>/*</a:t>
            </a:r>
            <a:r>
              <a:rPr lang="zh-CN" altLang="en-US" sz="1600" dirty="0"/>
              <a:t>关闭游标*</a:t>
            </a:r>
            <a:r>
              <a:rPr lang="en-US" altLang="zh-CN" sz="1600" dirty="0"/>
              <a:t>/</a:t>
            </a:r>
            <a:endParaRPr lang="en-US" altLang="zh-CN" sz="2000" dirty="0"/>
          </a:p>
          <a:p>
            <a:pPr lvl="1">
              <a:spcBef>
                <a:spcPts val="0"/>
              </a:spcBef>
              <a:buFont typeface="Wingdings" panose="05000000000000000000" pitchFamily="2" charset="2"/>
              <a:buNone/>
            </a:pPr>
            <a:r>
              <a:rPr lang="en-US" altLang="zh-CN" sz="2000" dirty="0"/>
              <a:t>END;</a:t>
            </a:r>
            <a:endParaRPr lang="en-US" altLang="zh-CN" sz="2000" dirty="0"/>
          </a:p>
          <a:p>
            <a:pPr lvl="1">
              <a:spcBef>
                <a:spcPts val="0"/>
              </a:spcBef>
              <a:buFont typeface="Wingdings" panose="05000000000000000000" pitchFamily="2" charset="2"/>
              <a:buNone/>
            </a:pPr>
            <a:endParaRPr lang="en-US" altLang="zh-CN" sz="2000" dirty="0"/>
          </a:p>
          <a:p>
            <a:pPr lvl="1">
              <a:spcBef>
                <a:spcPts val="0"/>
              </a:spcBef>
              <a:buFont typeface="Wingdings" panose="05000000000000000000" pitchFamily="2" charset="2"/>
              <a:buNone/>
            </a:pPr>
            <a:endParaRPr lang="en-US" altLang="zh-CN"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idx="4294967295"/>
          </p:nvPr>
        </p:nvSpPr>
        <p:spPr/>
        <p:txBody>
          <a:bodyPr/>
          <a:lstStyle/>
          <a:p>
            <a:r>
              <a:rPr lang="en-US" altLang="zh-CN">
                <a:solidFill>
                  <a:schemeClr val="accent6"/>
                </a:solidFill>
              </a:rPr>
              <a:t>8.2</a:t>
            </a:r>
            <a:r>
              <a:rPr lang="zh-CN" altLang="en-US">
                <a:solidFill>
                  <a:schemeClr val="accent6"/>
                </a:solidFill>
              </a:rPr>
              <a:t> 过程化</a:t>
            </a:r>
            <a:r>
              <a:rPr lang="en-US" altLang="zh-CN">
                <a:solidFill>
                  <a:schemeClr val="accent6"/>
                </a:solidFill>
              </a:rPr>
              <a:t>SQL</a:t>
            </a:r>
            <a:endParaRPr lang="en-US" altLang="zh-CN">
              <a:solidFill>
                <a:schemeClr val="accent6"/>
              </a:solidFill>
            </a:endParaRPr>
          </a:p>
        </p:txBody>
      </p:sp>
      <p:sp>
        <p:nvSpPr>
          <p:cNvPr id="60418" name="内容占位符 2"/>
          <p:cNvSpPr>
            <a:spLocks noGrp="1" noChangeArrowheads="1"/>
          </p:cNvSpPr>
          <p:nvPr>
            <p:ph idx="4294967295"/>
          </p:nvPr>
        </p:nvSpPr>
        <p:spPr>
          <a:xfrm>
            <a:off x="720725" y="627063"/>
            <a:ext cx="7966075" cy="3495675"/>
          </a:xfrm>
        </p:spPr>
        <p:txBody>
          <a:bodyPr/>
          <a:lstStyle/>
          <a:p>
            <a:pPr marL="0" indent="0">
              <a:lnSpc>
                <a:spcPct val="150000"/>
              </a:lnSpc>
              <a:spcBef>
                <a:spcPts val="0"/>
              </a:spcBef>
              <a:buFont typeface="Wingdings" panose="05000000000000000000" pitchFamily="2" charset="2"/>
              <a:buNone/>
            </a:pPr>
            <a:r>
              <a:rPr lang="en-US" altLang="zh-CN" dirty="0"/>
              <a:t>8.2.1  </a:t>
            </a:r>
            <a:r>
              <a:rPr lang="zh-CN" altLang="en-US" dirty="0"/>
              <a:t>过程化</a:t>
            </a:r>
            <a:r>
              <a:rPr lang="en-US" altLang="zh-CN" dirty="0"/>
              <a:t>SQL</a:t>
            </a:r>
            <a:r>
              <a:rPr lang="zh-CN" altLang="en-US" dirty="0"/>
              <a:t>的块结构</a:t>
            </a:r>
            <a:endParaRPr lang="zh-CN" altLang="en-US" dirty="0"/>
          </a:p>
          <a:p>
            <a:pPr marL="0" indent="0">
              <a:lnSpc>
                <a:spcPct val="150000"/>
              </a:lnSpc>
              <a:spcBef>
                <a:spcPts val="0"/>
              </a:spcBef>
              <a:buFont typeface="Wingdings" panose="05000000000000000000" pitchFamily="2" charset="2"/>
              <a:buNone/>
            </a:pPr>
            <a:r>
              <a:rPr lang="en-US" altLang="zh-CN" dirty="0"/>
              <a:t>8.2.2  </a:t>
            </a:r>
            <a:r>
              <a:rPr lang="zh-CN" altLang="en-US" dirty="0"/>
              <a:t>变量和常量的定义</a:t>
            </a:r>
            <a:endParaRPr lang="zh-CN" altLang="en-US" dirty="0"/>
          </a:p>
          <a:p>
            <a:pPr marL="0" indent="0">
              <a:lnSpc>
                <a:spcPct val="150000"/>
              </a:lnSpc>
              <a:spcBef>
                <a:spcPts val="0"/>
              </a:spcBef>
              <a:buFont typeface="Wingdings" panose="05000000000000000000" pitchFamily="2" charset="2"/>
              <a:buNone/>
            </a:pPr>
            <a:r>
              <a:rPr lang="en-US" altLang="zh-CN" dirty="0"/>
              <a:t>8.2.3  </a:t>
            </a:r>
            <a:r>
              <a:rPr lang="zh-CN" altLang="en-US" dirty="0"/>
              <a:t>流程控制</a:t>
            </a:r>
            <a:endParaRPr lang="en-US" altLang="zh-CN" dirty="0"/>
          </a:p>
          <a:p>
            <a:pPr marL="0" indent="0">
              <a:lnSpc>
                <a:spcPct val="150000"/>
              </a:lnSpc>
              <a:spcBef>
                <a:spcPts val="0"/>
              </a:spcBef>
              <a:buFont typeface="Wingdings" panose="05000000000000000000" pitchFamily="2" charset="2"/>
              <a:buNone/>
            </a:pPr>
            <a:r>
              <a:rPr lang="en-US" altLang="zh-CN" dirty="0"/>
              <a:t>8.2.4  </a:t>
            </a:r>
            <a:r>
              <a:rPr lang="zh-CN" altLang="en-US" dirty="0"/>
              <a:t>游标的定义与使用</a:t>
            </a:r>
            <a:endParaRPr lang="en-US" altLang="zh-CN" dirty="0"/>
          </a:p>
          <a:p>
            <a:pPr marL="0" indent="0">
              <a:lnSpc>
                <a:spcPct val="150000"/>
              </a:lnSpc>
              <a:spcBef>
                <a:spcPts val="0"/>
              </a:spcBef>
              <a:buFont typeface="Wingdings" panose="05000000000000000000" pitchFamily="2" charset="2"/>
              <a:buNone/>
            </a:pPr>
            <a:r>
              <a:rPr lang="en-US" altLang="zh-CN" dirty="0">
                <a:solidFill>
                  <a:srgbClr val="00B050"/>
                </a:solidFill>
              </a:rPr>
              <a:t>8.2.5  </a:t>
            </a:r>
            <a:r>
              <a:rPr lang="zh-CN" altLang="en-US" dirty="0">
                <a:solidFill>
                  <a:srgbClr val="00B050"/>
                </a:solidFill>
              </a:rPr>
              <a:t>存储过程</a:t>
            </a:r>
            <a:endParaRPr lang="en-US" altLang="zh-CN" dirty="0">
              <a:solidFill>
                <a:srgbClr val="00B050"/>
              </a:solidFill>
            </a:endParaRPr>
          </a:p>
          <a:p>
            <a:pPr marL="0" indent="0">
              <a:lnSpc>
                <a:spcPct val="150000"/>
              </a:lnSpc>
              <a:spcBef>
                <a:spcPts val="0"/>
              </a:spcBef>
              <a:buFont typeface="Wingdings" panose="05000000000000000000" pitchFamily="2" charset="2"/>
              <a:buNone/>
            </a:pPr>
            <a:r>
              <a:rPr lang="en-US" altLang="zh-CN" dirty="0"/>
              <a:t>8.2.6  </a:t>
            </a:r>
            <a:r>
              <a:rPr lang="zh-CN" altLang="en-US" dirty="0"/>
              <a:t>存储函数</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8.2.5  </a:t>
            </a:r>
            <a:r>
              <a:rPr lang="zh-CN" altLang="zh-CN">
                <a:solidFill>
                  <a:schemeClr val="accent6"/>
                </a:solidFill>
              </a:rPr>
              <a:t>存储过程</a:t>
            </a:r>
            <a:endParaRPr lang="zh-CN" altLang="zh-CN">
              <a:solidFill>
                <a:schemeClr val="accent6"/>
              </a:solidFill>
            </a:endParaRPr>
          </a:p>
        </p:txBody>
      </p:sp>
      <p:sp>
        <p:nvSpPr>
          <p:cNvPr id="61442" name="内容占位符 2"/>
          <p:cNvSpPr>
            <a:spLocks noGrp="1" noChangeArrowheads="1"/>
          </p:cNvSpPr>
          <p:nvPr>
            <p:ph idx="4294967295"/>
          </p:nvPr>
        </p:nvSpPr>
        <p:spPr>
          <a:xfrm>
            <a:off x="395288" y="823913"/>
            <a:ext cx="8229600" cy="3495675"/>
          </a:xfrm>
        </p:spPr>
        <p:txBody>
          <a:bodyPr/>
          <a:lstStyle/>
          <a:p>
            <a:pPr>
              <a:lnSpc>
                <a:spcPct val="120000"/>
              </a:lnSpc>
            </a:pPr>
            <a:r>
              <a:rPr lang="zh-CN" altLang="en-US" dirty="0"/>
              <a:t>存储过程</a:t>
            </a:r>
            <a:endParaRPr lang="en-US" altLang="zh-CN" dirty="0"/>
          </a:p>
          <a:p>
            <a:pPr lvl="1">
              <a:lnSpc>
                <a:spcPct val="120000"/>
              </a:lnSpc>
            </a:pPr>
            <a:r>
              <a:rPr lang="zh-CN" altLang="en-US" dirty="0"/>
              <a:t>类似于高级语言程序，过程化</a:t>
            </a:r>
            <a:r>
              <a:rPr lang="en-US" altLang="zh-CN" dirty="0"/>
              <a:t>SQL</a:t>
            </a:r>
            <a:r>
              <a:rPr lang="zh-CN" altLang="en-US" dirty="0"/>
              <a:t>程序也可以被命名和编译，并保存在数据库中，称为存储过程（</a:t>
            </a:r>
            <a:r>
              <a:rPr lang="en-US" altLang="zh-CN" dirty="0"/>
              <a:t>stored procedure</a:t>
            </a:r>
            <a:r>
              <a:rPr lang="zh-CN" altLang="en-US" dirty="0"/>
              <a:t>）或存储函数（</a:t>
            </a:r>
            <a:r>
              <a:rPr lang="en-US" altLang="zh-CN" dirty="0"/>
              <a:t>stored function</a:t>
            </a:r>
            <a:r>
              <a:rPr lang="zh-CN" altLang="en-US" dirty="0"/>
              <a:t>），供其他过程化</a:t>
            </a:r>
            <a:r>
              <a:rPr lang="en-US" altLang="zh-CN" dirty="0"/>
              <a:t>SQL</a:t>
            </a:r>
            <a:r>
              <a:rPr lang="zh-CN" altLang="en-US" dirty="0" smtClean="0"/>
              <a:t>调用</a:t>
            </a:r>
            <a:endParaRPr lang="en-US" altLang="zh-CN" dirty="0"/>
          </a:p>
          <a:p>
            <a:pPr lvl="1">
              <a:lnSpc>
                <a:spcPct val="120000"/>
              </a:lnSpc>
            </a:pPr>
            <a:r>
              <a:rPr lang="zh-CN" altLang="en-US" dirty="0"/>
              <a:t>存储过程或存储函数也是一类数据库的对象，需要有创建、删除等语句。这里的存储函数指自定义</a:t>
            </a:r>
            <a:r>
              <a:rPr lang="zh-CN" altLang="en-US" dirty="0" smtClean="0"/>
              <a:t>函数</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62466" name="内容占位符 2"/>
          <p:cNvSpPr>
            <a:spLocks noGrp="1" noChangeArrowheads="1"/>
          </p:cNvSpPr>
          <p:nvPr>
            <p:ph idx="4294967295"/>
          </p:nvPr>
        </p:nvSpPr>
        <p:spPr/>
        <p:txBody>
          <a:bodyPr/>
          <a:lstStyle/>
          <a:p>
            <a:pPr>
              <a:lnSpc>
                <a:spcPct val="150000"/>
              </a:lnSpc>
            </a:pPr>
            <a:r>
              <a:rPr lang="zh-CN" altLang="zh-CN" dirty="0"/>
              <a:t>存储过程的用户接口</a:t>
            </a:r>
            <a:endParaRPr lang="zh-CN" altLang="zh-CN" dirty="0"/>
          </a:p>
          <a:p>
            <a:pPr lvl="1">
              <a:lnSpc>
                <a:spcPct val="150000"/>
              </a:lnSpc>
              <a:buFont typeface="Wingdings" panose="05000000000000000000" pitchFamily="2" charset="2"/>
              <a:buNone/>
            </a:pPr>
            <a:r>
              <a:rPr lang="en-US" altLang="zh-CN" dirty="0"/>
              <a:t>1.</a:t>
            </a:r>
            <a:r>
              <a:rPr lang="zh-CN" altLang="zh-CN" dirty="0"/>
              <a:t>创建存储过程 </a:t>
            </a:r>
            <a:endParaRPr lang="zh-CN" altLang="zh-CN" dirty="0"/>
          </a:p>
          <a:p>
            <a:pPr lvl="1">
              <a:lnSpc>
                <a:spcPct val="150000"/>
              </a:lnSpc>
              <a:buFont typeface="Wingdings" panose="05000000000000000000" pitchFamily="2" charset="2"/>
              <a:buNone/>
            </a:pPr>
            <a:r>
              <a:rPr lang="en-US" altLang="zh-CN" dirty="0"/>
              <a:t>2.</a:t>
            </a:r>
            <a:r>
              <a:rPr lang="zh-CN" altLang="zh-CN" dirty="0"/>
              <a:t>执行存储过程 </a:t>
            </a:r>
            <a:endParaRPr lang="en-US" altLang="zh-CN" dirty="0"/>
          </a:p>
          <a:p>
            <a:pPr lvl="1">
              <a:lnSpc>
                <a:spcPct val="150000"/>
              </a:lnSpc>
              <a:buFont typeface="Wingdings" panose="05000000000000000000" pitchFamily="2" charset="2"/>
              <a:buNone/>
            </a:pPr>
            <a:r>
              <a:rPr lang="en-US" altLang="zh-CN" dirty="0"/>
              <a:t>3.</a:t>
            </a:r>
            <a:r>
              <a:rPr lang="zh-CN" altLang="en-US" dirty="0"/>
              <a:t>修改存储过程</a:t>
            </a:r>
            <a:endParaRPr lang="zh-CN" altLang="zh-CN" dirty="0"/>
          </a:p>
          <a:p>
            <a:pPr lvl="1">
              <a:lnSpc>
                <a:spcPct val="150000"/>
              </a:lnSpc>
              <a:buFont typeface="Wingdings" panose="05000000000000000000" pitchFamily="2" charset="2"/>
              <a:buNone/>
            </a:pPr>
            <a:r>
              <a:rPr lang="en-US" altLang="zh-CN" dirty="0"/>
              <a:t>4.</a:t>
            </a:r>
            <a:r>
              <a:rPr lang="zh-CN" altLang="zh-CN" dirty="0"/>
              <a:t>删除存储过程  </a:t>
            </a:r>
            <a:endParaRPr lang="zh-CN" altLang="zh-CN" dirty="0"/>
          </a:p>
          <a:p>
            <a:endParaRPr lang="zh-CN"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idx="4294967295"/>
          </p:nvPr>
        </p:nvSpPr>
        <p:spPr/>
        <p:txBody>
          <a:bodyPr/>
          <a:lstStyle/>
          <a:p>
            <a:r>
              <a:rPr lang="en-US" altLang="zh-CN" dirty="0">
                <a:solidFill>
                  <a:schemeClr val="accent6"/>
                </a:solidFill>
              </a:rPr>
              <a:t>8.1.1 SQL</a:t>
            </a:r>
            <a:r>
              <a:rPr lang="zh-CN" altLang="en-US" dirty="0">
                <a:solidFill>
                  <a:schemeClr val="accent6"/>
                </a:solidFill>
              </a:rPr>
              <a:t>表达能力的限制</a:t>
            </a:r>
            <a:endParaRPr lang="zh-CN" altLang="en-US" dirty="0">
              <a:solidFill>
                <a:schemeClr val="accent6"/>
              </a:solidFill>
            </a:endParaRPr>
          </a:p>
        </p:txBody>
      </p:sp>
      <p:sp>
        <p:nvSpPr>
          <p:cNvPr id="8194" name="内容占位符 2"/>
          <p:cNvSpPr>
            <a:spLocks noGrp="1" noChangeArrowheads="1"/>
          </p:cNvSpPr>
          <p:nvPr>
            <p:ph idx="4294967295"/>
          </p:nvPr>
        </p:nvSpPr>
        <p:spPr>
          <a:xfrm>
            <a:off x="395288" y="823913"/>
            <a:ext cx="8497887" cy="3727450"/>
          </a:xfrm>
        </p:spPr>
        <p:txBody>
          <a:bodyPr/>
          <a:lstStyle/>
          <a:p>
            <a:pPr>
              <a:lnSpc>
                <a:spcPct val="120000"/>
              </a:lnSpc>
            </a:pPr>
            <a:r>
              <a:rPr lang="en-US" altLang="zh-CN" dirty="0"/>
              <a:t>【</a:t>
            </a:r>
            <a:r>
              <a:rPr lang="zh-CN" altLang="en-US" dirty="0"/>
              <a:t>任务</a:t>
            </a:r>
            <a:r>
              <a:rPr lang="en-US" altLang="zh-CN" dirty="0"/>
              <a:t>1】</a:t>
            </a:r>
            <a:endParaRPr lang="zh-CN" altLang="en-US" dirty="0"/>
          </a:p>
          <a:p>
            <a:pPr lvl="1">
              <a:lnSpc>
                <a:spcPct val="120000"/>
              </a:lnSpc>
            </a:pPr>
            <a:r>
              <a:rPr lang="zh-CN" altLang="zh-CN" dirty="0"/>
              <a:t>打印“数据库系统概论”课程的所有先修课信息</a:t>
            </a:r>
            <a:endParaRPr lang="zh-CN" altLang="en-US" dirty="0"/>
          </a:p>
          <a:p>
            <a:pPr>
              <a:lnSpc>
                <a:spcPct val="120000"/>
              </a:lnSpc>
            </a:pPr>
            <a:r>
              <a:rPr lang="zh-CN" altLang="en-US" dirty="0"/>
              <a:t>任务分析：</a:t>
            </a:r>
            <a:r>
              <a:rPr lang="en-US" altLang="zh-CN" dirty="0"/>
              <a:t>SQL</a:t>
            </a:r>
            <a:r>
              <a:rPr lang="zh-CN" altLang="en-US" dirty="0"/>
              <a:t>如何表达</a:t>
            </a:r>
            <a:endParaRPr lang="en-US" altLang="zh-CN" dirty="0"/>
          </a:p>
          <a:p>
            <a:pPr lvl="1">
              <a:lnSpc>
                <a:spcPct val="120000"/>
              </a:lnSpc>
            </a:pPr>
            <a:r>
              <a:rPr lang="zh-CN" altLang="zh-CN" dirty="0"/>
              <a:t>难点</a:t>
            </a:r>
            <a:r>
              <a:rPr lang="zh-CN" altLang="en-US" dirty="0"/>
              <a:t>：</a:t>
            </a:r>
            <a:r>
              <a:rPr lang="zh-CN" altLang="zh-CN" dirty="0"/>
              <a:t>课程可能同时存在直接先修课和间接先修课</a:t>
            </a:r>
            <a:endParaRPr lang="en-US" altLang="zh-CN" dirty="0"/>
          </a:p>
          <a:p>
            <a:pPr lvl="1">
              <a:lnSpc>
                <a:spcPct val="120000"/>
              </a:lnSpc>
            </a:pPr>
            <a:r>
              <a:rPr lang="zh-CN" altLang="en-US" dirty="0"/>
              <a:t>情况一：如何查询直接先修课：自身连接查询</a:t>
            </a:r>
            <a:endParaRPr lang="en-US" altLang="zh-CN" dirty="0"/>
          </a:p>
          <a:p>
            <a:pPr lvl="1">
              <a:lnSpc>
                <a:spcPct val="120000"/>
              </a:lnSpc>
            </a:pPr>
            <a:r>
              <a:rPr lang="zh-CN" altLang="en-US" dirty="0"/>
              <a:t>情况二：如何查询间接先修课：递归查询</a:t>
            </a:r>
            <a:r>
              <a:rPr lang="zh-CN" altLang="en-US" dirty="0">
                <a:solidFill>
                  <a:srgbClr val="C00000"/>
                </a:solidFill>
              </a:rPr>
              <a:t>（无法表达）</a:t>
            </a:r>
            <a:endParaRPr lang="zh-CN" altLang="en-US" dirty="0">
              <a:solidFill>
                <a:srgbClr val="C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noChangeArrowheads="1"/>
          </p:cNvSpPr>
          <p:nvPr>
            <p:ph type="title" idx="4294967295"/>
          </p:nvPr>
        </p:nvSpPr>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63490" name="内容占位符 2"/>
          <p:cNvSpPr>
            <a:spLocks noGrp="1" noChangeArrowheads="1"/>
          </p:cNvSpPr>
          <p:nvPr>
            <p:ph idx="4294967295"/>
          </p:nvPr>
        </p:nvSpPr>
        <p:spPr>
          <a:xfrm>
            <a:off x="395288" y="823913"/>
            <a:ext cx="8229600" cy="3495675"/>
          </a:xfrm>
        </p:spPr>
        <p:txBody>
          <a:bodyPr/>
          <a:lstStyle/>
          <a:p>
            <a:pPr>
              <a:lnSpc>
                <a:spcPct val="120000"/>
              </a:lnSpc>
              <a:buFont typeface="Wingdings" panose="05000000000000000000" pitchFamily="2" charset="2"/>
              <a:buNone/>
            </a:pPr>
            <a:r>
              <a:rPr lang="en-US" altLang="zh-CN" sz="2400" dirty="0"/>
              <a:t>1.</a:t>
            </a:r>
            <a:r>
              <a:rPr lang="zh-CN" altLang="en-US" sz="2400" dirty="0"/>
              <a:t>创建存储过程</a:t>
            </a:r>
            <a:endParaRPr lang="zh-CN" altLang="en-US" sz="2400" dirty="0"/>
          </a:p>
          <a:p>
            <a:pPr>
              <a:lnSpc>
                <a:spcPct val="120000"/>
              </a:lnSpc>
              <a:buFont typeface="Wingdings" panose="05000000000000000000" pitchFamily="2" charset="2"/>
              <a:buNone/>
            </a:pPr>
            <a:r>
              <a:rPr lang="zh-CN" altLang="en-US" sz="2400" dirty="0"/>
              <a:t>	</a:t>
            </a:r>
            <a:r>
              <a:rPr lang="en-US" altLang="zh-CN" sz="2000" dirty="0"/>
              <a:t>CREATE OR REPLACE PROCEDURE</a:t>
            </a:r>
            <a:r>
              <a:rPr lang="zh-CN" altLang="en-US" sz="2000" dirty="0"/>
              <a:t>过程名</a:t>
            </a:r>
            <a:r>
              <a:rPr lang="en-US" altLang="zh-CN" sz="2000" dirty="0"/>
              <a:t>(</a:t>
            </a:r>
            <a:endParaRPr lang="en-US" altLang="zh-CN" sz="2000" dirty="0"/>
          </a:p>
          <a:p>
            <a:pPr>
              <a:lnSpc>
                <a:spcPct val="120000"/>
              </a:lnSpc>
              <a:buFont typeface="Wingdings" panose="05000000000000000000" pitchFamily="2" charset="2"/>
              <a:buNone/>
            </a:pPr>
            <a:r>
              <a:rPr lang="en-US" altLang="zh-CN" sz="2000" dirty="0"/>
              <a:t>		[[IN|OUT|INOUT] </a:t>
            </a:r>
            <a:r>
              <a:rPr lang="zh-CN" altLang="en-US" sz="2000" dirty="0"/>
              <a:t>参数</a:t>
            </a:r>
            <a:r>
              <a:rPr lang="en-US" altLang="zh-CN" sz="2000" dirty="0"/>
              <a:t>1 </a:t>
            </a:r>
            <a:r>
              <a:rPr lang="zh-CN" altLang="en-US" sz="2000" dirty="0"/>
              <a:t>数据类型</a:t>
            </a:r>
            <a:r>
              <a:rPr lang="en-US" altLang="zh-CN" sz="2000" dirty="0"/>
              <a:t>,</a:t>
            </a:r>
            <a:endParaRPr lang="en-US" altLang="zh-CN" sz="2000" dirty="0"/>
          </a:p>
          <a:p>
            <a:pPr>
              <a:lnSpc>
                <a:spcPct val="120000"/>
              </a:lnSpc>
              <a:buFont typeface="Wingdings" panose="05000000000000000000" pitchFamily="2" charset="2"/>
              <a:buNone/>
            </a:pPr>
            <a:r>
              <a:rPr lang="en-US" altLang="zh-CN" sz="2000" dirty="0"/>
              <a:t>		[IN|OUT|INOUT] </a:t>
            </a:r>
            <a:r>
              <a:rPr lang="zh-CN" altLang="en-US" sz="2000" dirty="0"/>
              <a:t>参数</a:t>
            </a:r>
            <a:r>
              <a:rPr lang="en-US" altLang="zh-CN" sz="2000" dirty="0"/>
              <a:t>2 </a:t>
            </a:r>
            <a:r>
              <a:rPr lang="zh-CN" altLang="en-US" sz="2000" dirty="0"/>
              <a:t>数据类型</a:t>
            </a:r>
            <a:r>
              <a:rPr lang="en-US" altLang="zh-CN" sz="2000" dirty="0"/>
              <a:t>,</a:t>
            </a:r>
            <a:endParaRPr lang="en-US" altLang="zh-CN" sz="2000" dirty="0"/>
          </a:p>
          <a:p>
            <a:pPr>
              <a:lnSpc>
                <a:spcPct val="120000"/>
              </a:lnSpc>
              <a:buFont typeface="Wingdings" panose="05000000000000000000" pitchFamily="2" charset="2"/>
              <a:buNone/>
            </a:pPr>
            <a:r>
              <a:rPr lang="en-US" altLang="zh-CN" sz="2000" dirty="0"/>
              <a:t>		…]</a:t>
            </a:r>
            <a:endParaRPr lang="en-US" altLang="zh-CN" sz="2000" dirty="0"/>
          </a:p>
          <a:p>
            <a:pPr>
              <a:lnSpc>
                <a:spcPct val="120000"/>
              </a:lnSpc>
              <a:buFont typeface="Wingdings" panose="05000000000000000000" pitchFamily="2" charset="2"/>
              <a:buNone/>
            </a:pPr>
            <a:r>
              <a:rPr lang="en-US" altLang="zh-CN" sz="2000" dirty="0"/>
              <a:t>	) 						/*</a:t>
            </a:r>
            <a:r>
              <a:rPr lang="zh-CN" altLang="en-US" sz="2000" dirty="0"/>
              <a:t>存储过程首部*</a:t>
            </a:r>
            <a:r>
              <a:rPr lang="en-US" altLang="zh-CN" sz="2000" dirty="0"/>
              <a:t>/ </a:t>
            </a:r>
            <a:endParaRPr lang="en-US" altLang="zh-CN" sz="2000" dirty="0"/>
          </a:p>
          <a:p>
            <a:pPr>
              <a:lnSpc>
                <a:spcPct val="120000"/>
              </a:lnSpc>
              <a:buFont typeface="Wingdings" panose="05000000000000000000" pitchFamily="2" charset="2"/>
              <a:buNone/>
            </a:pPr>
            <a:r>
              <a:rPr lang="en-US" altLang="zh-CN" sz="2000" dirty="0"/>
              <a:t>	AS &lt;</a:t>
            </a:r>
            <a:r>
              <a:rPr lang="zh-CN" altLang="en-US" sz="2000" dirty="0"/>
              <a:t>过程化</a:t>
            </a:r>
            <a:r>
              <a:rPr lang="en-US" altLang="zh-CN" sz="2000" dirty="0"/>
              <a:t>SQL</a:t>
            </a:r>
            <a:r>
              <a:rPr lang="zh-CN" altLang="en-US" sz="2000" dirty="0"/>
              <a:t>块</a:t>
            </a:r>
            <a:r>
              <a:rPr lang="en-US" altLang="zh-CN" sz="2000" dirty="0"/>
              <a:t>&gt;;	  /*</a:t>
            </a:r>
            <a:r>
              <a:rPr lang="zh-CN" altLang="en-US" sz="2000" dirty="0"/>
              <a:t>存储过程体，描述该存储过程的操作*</a:t>
            </a:r>
            <a:r>
              <a:rPr lang="en-US" altLang="zh-CN" sz="2000" dirty="0"/>
              <a:t>/</a:t>
            </a:r>
            <a:endParaRPr lang="zh-CN" altLang="en-US" sz="2000" dirty="0"/>
          </a:p>
          <a:p>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idx="4294967295"/>
          </p:nvPr>
        </p:nvSpPr>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64514" name="内容占位符 2"/>
          <p:cNvSpPr>
            <a:spLocks noGrp="1" noChangeArrowheads="1"/>
          </p:cNvSpPr>
          <p:nvPr>
            <p:ph idx="4294967295"/>
          </p:nvPr>
        </p:nvSpPr>
        <p:spPr>
          <a:xfrm>
            <a:off x="216502" y="915566"/>
            <a:ext cx="8497192" cy="3548037"/>
          </a:xfrm>
        </p:spPr>
        <p:txBody>
          <a:bodyPr/>
          <a:lstStyle/>
          <a:p>
            <a:pPr>
              <a:lnSpc>
                <a:spcPct val="120000"/>
              </a:lnSpc>
              <a:buFont typeface="Wingdings" panose="05000000000000000000" pitchFamily="2" charset="2"/>
              <a:buNone/>
            </a:pPr>
            <a:r>
              <a:rPr lang="en-US" altLang="zh-CN" sz="2400" dirty="0"/>
              <a:t>1.</a:t>
            </a:r>
            <a:r>
              <a:rPr lang="zh-CN" altLang="en-US" sz="2400" dirty="0"/>
              <a:t>创建存储过程（续）</a:t>
            </a:r>
            <a:endParaRPr lang="zh-CN" altLang="en-US" sz="2400" dirty="0"/>
          </a:p>
          <a:p>
            <a:pPr lvl="1">
              <a:lnSpc>
                <a:spcPct val="120000"/>
              </a:lnSpc>
            </a:pPr>
            <a:r>
              <a:rPr lang="zh-CN" altLang="en-US" sz="2000" dirty="0"/>
              <a:t>过程名：数据库服务器合法的对象标识</a:t>
            </a:r>
            <a:endParaRPr lang="zh-CN" altLang="en-US" sz="2000" dirty="0"/>
          </a:p>
          <a:p>
            <a:pPr lvl="1">
              <a:lnSpc>
                <a:spcPct val="120000"/>
              </a:lnSpc>
            </a:pPr>
            <a:r>
              <a:rPr lang="zh-CN" altLang="en-US" sz="2000" dirty="0"/>
              <a:t>参数列表：存储过程提供了 </a:t>
            </a:r>
            <a:r>
              <a:rPr lang="en-US" altLang="zh-CN" sz="2000" dirty="0"/>
              <a:t>IN</a:t>
            </a:r>
            <a:r>
              <a:rPr lang="zh-CN" altLang="en-US" sz="2000" dirty="0"/>
              <a:t>、</a:t>
            </a:r>
            <a:r>
              <a:rPr lang="en-US" altLang="zh-CN" sz="2000" dirty="0"/>
              <a:t>OUT</a:t>
            </a:r>
            <a:r>
              <a:rPr lang="zh-CN" altLang="en-US" sz="2000" dirty="0"/>
              <a:t>、</a:t>
            </a:r>
            <a:r>
              <a:rPr lang="en-US" altLang="zh-CN" sz="2000" dirty="0"/>
              <a:t>INOUT </a:t>
            </a:r>
            <a:r>
              <a:rPr lang="zh-CN" altLang="en-US" sz="2000" dirty="0"/>
              <a:t>三种参数模式，分别对应输入、输出、输入输出三种语义，不声明参数模式时，缺省为 </a:t>
            </a:r>
            <a:r>
              <a:rPr lang="en-US" altLang="zh-CN" sz="2000" dirty="0"/>
              <a:t>IN </a:t>
            </a:r>
            <a:r>
              <a:rPr lang="zh-CN" altLang="en-US" sz="2000" dirty="0"/>
              <a:t>类型。输入参数在被调用时需要指定参数值，输出参数调用时不传入参数值，而是作为返回值返回。输入输出参数调用时需要传入初始值，并会返回操作后的最终值。参数列表中需要指定参数模式、参数名、以及参数的</a:t>
            </a:r>
            <a:r>
              <a:rPr lang="zh-CN" altLang="en-US" sz="2000" dirty="0" smtClean="0"/>
              <a:t>数据类型</a:t>
            </a:r>
            <a:endParaRPr lang="en-US" altLang="zh-CN" sz="2000" dirty="0"/>
          </a:p>
          <a:p>
            <a:pPr lvl="1">
              <a:lnSpc>
                <a:spcPct val="120000"/>
              </a:lnSpc>
            </a:pPr>
            <a:r>
              <a:rPr lang="zh-CN" altLang="en-US" sz="2000" dirty="0"/>
              <a:t>过程体：是一个</a:t>
            </a:r>
            <a:r>
              <a:rPr lang="en-US" altLang="zh-CN" sz="2000" dirty="0"/>
              <a:t>&lt;</a:t>
            </a:r>
            <a:r>
              <a:rPr lang="zh-CN" altLang="en-US" sz="2000" dirty="0"/>
              <a:t>过程化</a:t>
            </a:r>
            <a:r>
              <a:rPr lang="en-US" altLang="zh-CN" sz="2000" dirty="0"/>
              <a:t>SQL</a:t>
            </a:r>
            <a:r>
              <a:rPr lang="zh-CN" altLang="en-US" sz="2000" dirty="0"/>
              <a:t>块</a:t>
            </a:r>
            <a:r>
              <a:rPr lang="en-US" altLang="zh-CN" sz="2000" dirty="0"/>
              <a:t>&gt;</a:t>
            </a:r>
            <a:r>
              <a:rPr lang="zh-CN" altLang="en-US" sz="2000" dirty="0"/>
              <a:t>，包括声明部分和可执行语句部分 </a:t>
            </a:r>
            <a:endParaRPr lang="zh-CN" altLang="en-US" sz="2000" dirty="0"/>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noChangeArrowheads="1"/>
          </p:cNvSpPr>
          <p:nvPr>
            <p:ph type="title" idx="4294967295"/>
          </p:nvPr>
        </p:nvSpPr>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65538" name="内容占位符 2"/>
          <p:cNvSpPr>
            <a:spLocks noGrp="1" noChangeArrowheads="1"/>
          </p:cNvSpPr>
          <p:nvPr>
            <p:ph idx="4294967295"/>
          </p:nvPr>
        </p:nvSpPr>
        <p:spPr>
          <a:xfrm>
            <a:off x="395288" y="728663"/>
            <a:ext cx="8497887" cy="3822700"/>
          </a:xfrm>
        </p:spPr>
        <p:txBody>
          <a:bodyPr/>
          <a:lstStyle/>
          <a:p>
            <a:r>
              <a:rPr lang="en-US" altLang="zh-CN" sz="2400" dirty="0"/>
              <a:t>[</a:t>
            </a:r>
            <a:r>
              <a:rPr lang="zh-CN" altLang="en-US" sz="2400" dirty="0"/>
              <a:t>例</a:t>
            </a:r>
            <a:r>
              <a:rPr lang="en-US" altLang="zh-CN" sz="2400" dirty="0"/>
              <a:t>8.5]</a:t>
            </a:r>
            <a:r>
              <a:rPr lang="zh-CN" altLang="en-US" sz="2400" dirty="0"/>
              <a:t>给定学生学号，计算学生的平均学分绩点</a:t>
            </a:r>
            <a:r>
              <a:rPr lang="en-US" altLang="zh-CN" sz="2400" dirty="0"/>
              <a:t>GPA</a:t>
            </a:r>
            <a:r>
              <a:rPr lang="zh-CN" altLang="en-US" sz="2400" dirty="0"/>
              <a:t>。</a:t>
            </a:r>
            <a:endParaRPr lang="en-US" altLang="zh-CN" sz="2400" dirty="0"/>
          </a:p>
          <a:p>
            <a:r>
              <a:rPr lang="zh-CN" altLang="zh-CN" sz="2400" dirty="0"/>
              <a:t>求解思路为：</a:t>
            </a:r>
            <a:endParaRPr lang="en-US" altLang="zh-CN" sz="2400" dirty="0"/>
          </a:p>
          <a:p>
            <a:pPr lvl="1"/>
            <a:r>
              <a:rPr lang="zh-CN" altLang="zh-CN" sz="2200" dirty="0"/>
              <a:t>给定学生学号，找出该学生所有选修课程的学分、成绩</a:t>
            </a:r>
            <a:endParaRPr lang="en-US" altLang="zh-CN" sz="2200" dirty="0"/>
          </a:p>
          <a:p>
            <a:pPr lvl="1"/>
            <a:r>
              <a:rPr lang="zh-CN" altLang="zh-CN" sz="2200" dirty="0"/>
              <a:t>根据每门课程的成绩，参照成绩和绩点对照表，确定该成绩所处的范围，找出该门课程对应的学分绩</a:t>
            </a:r>
            <a:r>
              <a:rPr lang="zh-CN" altLang="zh-CN" sz="2200" dirty="0" smtClean="0"/>
              <a:t>点</a:t>
            </a:r>
            <a:endParaRPr lang="zh-CN" altLang="zh-CN" sz="2200" dirty="0"/>
          </a:p>
          <a:p>
            <a:pPr lvl="1"/>
            <a:endParaRPr lang="en-US" altLang="zh-CN" sz="1400" dirty="0"/>
          </a:p>
          <a:p>
            <a:pPr>
              <a:lnSpc>
                <a:spcPct val="120000"/>
              </a:lnSpc>
              <a:buFont typeface="Wingdings" panose="05000000000000000000" pitchFamily="2" charset="2"/>
              <a:buNone/>
            </a:pPr>
            <a:r>
              <a:rPr lang="en-US" altLang="zh-CN" sz="1600" dirty="0"/>
              <a:t>	</a:t>
            </a:r>
            <a:endParaRPr lang="en-US" altLang="zh-CN" sz="1600" dirty="0"/>
          </a:p>
          <a:p>
            <a:pPr>
              <a:lnSpc>
                <a:spcPct val="70000"/>
              </a:lnSpc>
              <a:buFont typeface="Wingdings" panose="05000000000000000000" pitchFamily="2" charset="2"/>
              <a:buNone/>
            </a:pPr>
            <a:r>
              <a:rPr lang="en-US" altLang="zh-CN" sz="1800" dirty="0"/>
              <a:t>	</a:t>
            </a:r>
            <a:endParaRPr lang="zh-CN" altLang="en-US" sz="1600" dirty="0"/>
          </a:p>
        </p:txBody>
      </p:sp>
      <p:graphicFrame>
        <p:nvGraphicFramePr>
          <p:cNvPr id="6" name="表格 2"/>
          <p:cNvGraphicFramePr>
            <a:graphicFrameLocks noGrp="1"/>
          </p:cNvGraphicFramePr>
          <p:nvPr/>
        </p:nvGraphicFramePr>
        <p:xfrm>
          <a:off x="250825" y="3076575"/>
          <a:ext cx="5184775" cy="1631950"/>
        </p:xfrm>
        <a:graphic>
          <a:graphicData uri="http://schemas.openxmlformats.org/drawingml/2006/table">
            <a:tbl>
              <a:tblPr/>
              <a:tblGrid>
                <a:gridCol w="984250"/>
                <a:gridCol w="744007"/>
                <a:gridCol w="702179"/>
                <a:gridCol w="1133649"/>
                <a:gridCol w="1620690"/>
              </a:tblGrid>
              <a:tr h="51807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学号</a:t>
                      </a:r>
                      <a:endParaRPr kumimoji="0" lang="en-US" altLang="zh-CN"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Sno</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课程号</a:t>
                      </a:r>
                      <a:r>
                        <a:rPr kumimoji="0" lang="en-US" altLang="zh-CN" sz="14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Cno</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accent4"/>
                          </a:solidFill>
                          <a:effectLst/>
                          <a:latin typeface="Arial" panose="020B0604020202020204" pitchFamily="34" charset="0"/>
                          <a:ea typeface="宋体" panose="02010600030101010101" pitchFamily="2" charset="-122"/>
                        </a:rPr>
                        <a:t>成绩</a:t>
                      </a:r>
                      <a:r>
                        <a:rPr kumimoji="0" lang="en-US" altLang="zh-CN" sz="1400" b="1" i="0" u="none" strike="noStrike" cap="none" normalizeH="0" baseline="0">
                          <a:ln>
                            <a:noFill/>
                          </a:ln>
                          <a:solidFill>
                            <a:schemeClr val="accent4"/>
                          </a:solidFill>
                          <a:effectLst/>
                          <a:latin typeface="Arial" panose="020B0604020202020204" pitchFamily="34" charset="0"/>
                          <a:ea typeface="宋体" panose="02010600030101010101" pitchFamily="2" charset="-122"/>
                        </a:rPr>
                        <a:t>Grade</a:t>
                      </a:r>
                      <a:endParaRPr kumimoji="0" lang="zh-CN" altLang="en-US" sz="1400" b="1" i="0" u="none" strike="noStrike" cap="none" normalizeH="0" baseline="0">
                        <a:ln>
                          <a:noFill/>
                        </a:ln>
                        <a:solidFill>
                          <a:schemeClr val="accent4"/>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选课学期</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Semester</a:t>
                      </a:r>
                      <a:endParaRPr kumimoji="0" lang="en-US" altLang="zh-CN"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教学班</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Teachingclass</a:t>
                      </a:r>
                      <a:endParaRPr kumimoji="0" lang="en-US" altLang="zh-CN"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293">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20180001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85</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20192</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81001-01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71293">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20180001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a:t>
                      </a: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96</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20201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81002-01</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371293">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20180001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a:t>
                      </a: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87</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20202</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81003-01</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bl>
          </a:graphicData>
        </a:graphic>
      </p:graphicFrame>
      <p:graphicFrame>
        <p:nvGraphicFramePr>
          <p:cNvPr id="7" name="表格 6"/>
          <p:cNvGraphicFramePr>
            <a:graphicFrameLocks noGrp="1"/>
          </p:cNvGraphicFramePr>
          <p:nvPr/>
        </p:nvGraphicFramePr>
        <p:xfrm>
          <a:off x="5580063" y="3076575"/>
          <a:ext cx="3457575" cy="1631949"/>
        </p:xfrm>
        <a:graphic>
          <a:graphicData uri="http://schemas.openxmlformats.org/drawingml/2006/table">
            <a:tbl>
              <a:tblPr>
                <a:tableStyleId>{5C22544A-7EE6-4342-B048-85BDC9FD1C3A}</a:tableStyleId>
              </a:tblPr>
              <a:tblGrid>
                <a:gridCol w="786945"/>
                <a:gridCol w="903741"/>
                <a:gridCol w="974246"/>
                <a:gridCol w="792643"/>
              </a:tblGrid>
              <a:tr h="26446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编码</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成绩下限</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成绩上限</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rPr>
                        <a:t>绩点</a:t>
                      </a:r>
                      <a:endParaRPr kumimoji="0" lang="zh-CN" alt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solidFill>
                      <a:schemeClr val="accent1"/>
                    </a:solidFill>
                  </a:tcPr>
                </a:tc>
              </a:tr>
              <a:tr h="27951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1</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rPr>
                        <a:t>0</a:t>
                      </a:r>
                      <a:endParaRPr kumimoji="0" lang="zh-CN" alt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59</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r>
              <a:tr h="27951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2</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60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69</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1</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r>
              <a:tr h="26446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3</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70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79</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2</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r>
              <a:tr h="27951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4</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80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89</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3</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r>
              <a:tr h="26446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5</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90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100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rPr>
                        <a:t>4</a:t>
                      </a:r>
                      <a:endParaRPr kumimoji="0" lang="zh-CN" alt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noChangeArrowheads="1"/>
          </p:cNvSpPr>
          <p:nvPr>
            <p:ph type="title" idx="4294967295"/>
          </p:nvPr>
        </p:nvSpPr>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66562" name="内容占位符 2"/>
          <p:cNvSpPr>
            <a:spLocks noGrp="1" noChangeArrowheads="1"/>
          </p:cNvSpPr>
          <p:nvPr>
            <p:ph idx="4294967295"/>
          </p:nvPr>
        </p:nvSpPr>
        <p:spPr>
          <a:xfrm>
            <a:off x="395288" y="728663"/>
            <a:ext cx="8497191" cy="3822700"/>
          </a:xfrm>
        </p:spPr>
        <p:txBody>
          <a:bodyPr/>
          <a:lstStyle/>
          <a:p>
            <a:r>
              <a:rPr lang="en-US" altLang="zh-CN" dirty="0"/>
              <a:t>[</a:t>
            </a:r>
            <a:r>
              <a:rPr lang="zh-CN" altLang="en-US" dirty="0"/>
              <a:t>例</a:t>
            </a:r>
            <a:r>
              <a:rPr lang="en-US" altLang="zh-CN" dirty="0"/>
              <a:t>8.5]</a:t>
            </a:r>
            <a:r>
              <a:rPr lang="zh-CN" altLang="en-US" dirty="0"/>
              <a:t>给定学生学号，计算学生的平均学分绩点</a:t>
            </a:r>
            <a:r>
              <a:rPr lang="en-US" altLang="zh-CN" dirty="0"/>
              <a:t>GPA</a:t>
            </a:r>
            <a:endParaRPr lang="en-US" altLang="zh-CN" dirty="0"/>
          </a:p>
          <a:p>
            <a:pPr lvl="1"/>
            <a:r>
              <a:rPr lang="zh-CN" altLang="en-US" dirty="0"/>
              <a:t>“</a:t>
            </a:r>
            <a:r>
              <a:rPr lang="en-US" altLang="zh-CN" dirty="0"/>
              <a:t>81001”</a:t>
            </a:r>
            <a:r>
              <a:rPr lang="zh-CN" altLang="en-US" dirty="0"/>
              <a:t>课程考试成绩为</a:t>
            </a:r>
            <a:r>
              <a:rPr lang="en-US" altLang="zh-CN" dirty="0"/>
              <a:t>85</a:t>
            </a:r>
            <a:r>
              <a:rPr lang="zh-CN" altLang="en-US" dirty="0"/>
              <a:t>分，参照右下表，</a:t>
            </a:r>
            <a:r>
              <a:rPr lang="en-US" altLang="zh-CN" dirty="0"/>
              <a:t>85</a:t>
            </a:r>
            <a:r>
              <a:rPr lang="zh-CN" altLang="en-US" dirty="0"/>
              <a:t>分对应成绩范围为</a:t>
            </a:r>
            <a:r>
              <a:rPr lang="en-US" altLang="zh-CN" dirty="0"/>
              <a:t>[80,89]</a:t>
            </a:r>
            <a:r>
              <a:rPr lang="zh-CN" altLang="en-US" dirty="0"/>
              <a:t>，该门课程对应的学分绩点为</a:t>
            </a:r>
            <a:r>
              <a:rPr lang="en-US" altLang="zh-CN" dirty="0" smtClean="0"/>
              <a:t>3</a:t>
            </a:r>
            <a:endParaRPr lang="en-US" altLang="zh-CN" dirty="0"/>
          </a:p>
          <a:p>
            <a:pPr lvl="1"/>
            <a:r>
              <a:rPr lang="zh-CN" altLang="en-US" dirty="0"/>
              <a:t>类似地，课程号为“</a:t>
            </a:r>
            <a:r>
              <a:rPr lang="en-US" altLang="zh-CN" dirty="0"/>
              <a:t>81002”</a:t>
            </a:r>
            <a:r>
              <a:rPr lang="zh-CN" altLang="en-US" dirty="0"/>
              <a:t>对应的学分绩点为</a:t>
            </a:r>
            <a:r>
              <a:rPr lang="en-US" altLang="zh-CN" dirty="0" smtClean="0"/>
              <a:t>4</a:t>
            </a:r>
            <a:endParaRPr lang="en-US" altLang="zh-CN" dirty="0"/>
          </a:p>
          <a:p>
            <a:pPr lvl="1"/>
            <a:r>
              <a:rPr lang="zh-CN" altLang="en-US" dirty="0"/>
              <a:t>课程号为“</a:t>
            </a:r>
            <a:r>
              <a:rPr lang="en-US" altLang="zh-CN" dirty="0"/>
              <a:t>81003”</a:t>
            </a:r>
            <a:r>
              <a:rPr lang="zh-CN" altLang="en-US" dirty="0"/>
              <a:t>对应的学分绩点为</a:t>
            </a:r>
            <a:r>
              <a:rPr lang="en-US" altLang="zh-CN" dirty="0" smtClean="0"/>
              <a:t>3</a:t>
            </a: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noChangeArrowheads="1"/>
          </p:cNvSpPr>
          <p:nvPr>
            <p:ph type="title" idx="4294967295"/>
          </p:nvPr>
        </p:nvSpPr>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66562" name="内容占位符 2"/>
          <p:cNvSpPr>
            <a:spLocks noGrp="1" noChangeArrowheads="1"/>
          </p:cNvSpPr>
          <p:nvPr>
            <p:ph idx="4294967295"/>
          </p:nvPr>
        </p:nvSpPr>
        <p:spPr>
          <a:xfrm>
            <a:off x="395288" y="728663"/>
            <a:ext cx="8497191" cy="3822700"/>
          </a:xfrm>
        </p:spPr>
        <p:txBody>
          <a:bodyPr/>
          <a:lstStyle/>
          <a:p>
            <a:pPr lvl="1">
              <a:lnSpc>
                <a:spcPct val="120000"/>
              </a:lnSpc>
            </a:pPr>
            <a:r>
              <a:rPr lang="en-US" altLang="zh-CN" dirty="0"/>
              <a:t>81001-81003</a:t>
            </a:r>
            <a:r>
              <a:rPr lang="zh-CN" altLang="en-US" dirty="0"/>
              <a:t>三门课程的学分都是</a:t>
            </a:r>
            <a:r>
              <a:rPr lang="en-US" altLang="zh-CN" dirty="0"/>
              <a:t>4</a:t>
            </a:r>
            <a:r>
              <a:rPr lang="zh-CN" altLang="en-US" dirty="0"/>
              <a:t>。根据平均学分绩点</a:t>
            </a:r>
            <a:r>
              <a:rPr lang="en-US" altLang="zh-CN" dirty="0"/>
              <a:t>GPA</a:t>
            </a:r>
            <a:r>
              <a:rPr lang="zh-CN" altLang="en-US" dirty="0"/>
              <a:t>的计算公式</a:t>
            </a:r>
            <a:r>
              <a:rPr lang="en-US" altLang="zh-CN" dirty="0"/>
              <a:t>=</a:t>
            </a:r>
            <a:r>
              <a:rPr lang="zh-CN" altLang="en-US" dirty="0"/>
              <a:t>总学分绩</a:t>
            </a:r>
            <a:r>
              <a:rPr lang="en-US" altLang="zh-CN" dirty="0"/>
              <a:t>/</a:t>
            </a:r>
            <a:r>
              <a:rPr lang="zh-CN" altLang="en-US" dirty="0"/>
              <a:t>总学分</a:t>
            </a:r>
            <a:r>
              <a:rPr lang="en-US" altLang="zh-CN" dirty="0"/>
              <a:t>=</a:t>
            </a:r>
            <a:r>
              <a:rPr lang="zh-CN" altLang="en-US" dirty="0"/>
              <a:t>（每门课程的学分*对应课程的绩点）的总和</a:t>
            </a:r>
            <a:r>
              <a:rPr lang="en-US" altLang="zh-CN" dirty="0"/>
              <a:t>/12</a:t>
            </a:r>
            <a:r>
              <a:rPr lang="zh-CN" altLang="en-US" dirty="0"/>
              <a:t> </a:t>
            </a:r>
            <a:r>
              <a:rPr lang="en-US" altLang="zh-CN" dirty="0"/>
              <a:t>=</a:t>
            </a:r>
            <a:r>
              <a:rPr lang="zh-CN" altLang="en-US" dirty="0"/>
              <a:t> </a:t>
            </a:r>
            <a:r>
              <a:rPr lang="en-US" altLang="zh-CN" dirty="0"/>
              <a:t>(3*4 + 4*4 + 3*4)/12</a:t>
            </a:r>
            <a:r>
              <a:rPr lang="zh-CN" altLang="en-US" dirty="0"/>
              <a:t> </a:t>
            </a:r>
            <a:r>
              <a:rPr lang="en-US" altLang="zh-CN" dirty="0"/>
              <a:t>= 3.33</a:t>
            </a:r>
            <a:r>
              <a:rPr lang="en-US" altLang="zh-CN" sz="2200" dirty="0"/>
              <a:t>	</a:t>
            </a:r>
            <a:endParaRPr lang="zh-CN" altLang="en-US" sz="2200" dirty="0"/>
          </a:p>
        </p:txBody>
      </p:sp>
      <p:graphicFrame>
        <p:nvGraphicFramePr>
          <p:cNvPr id="5" name="表格 2"/>
          <p:cNvGraphicFramePr>
            <a:graphicFrameLocks noGrp="1"/>
          </p:cNvGraphicFramePr>
          <p:nvPr/>
        </p:nvGraphicFramePr>
        <p:xfrm>
          <a:off x="254637" y="2777552"/>
          <a:ext cx="5184775" cy="1631950"/>
        </p:xfrm>
        <a:graphic>
          <a:graphicData uri="http://schemas.openxmlformats.org/drawingml/2006/table">
            <a:tbl>
              <a:tblPr/>
              <a:tblGrid>
                <a:gridCol w="990600"/>
                <a:gridCol w="737657"/>
                <a:gridCol w="702179"/>
                <a:gridCol w="1133649"/>
                <a:gridCol w="1620690"/>
              </a:tblGrid>
              <a:tr h="51807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学号</a:t>
                      </a:r>
                      <a:endParaRPr kumimoji="0" lang="en-US" altLang="zh-CN"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Sno</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课程号</a:t>
                      </a:r>
                      <a:r>
                        <a:rPr kumimoji="0" lang="en-US" altLang="zh-CN" sz="14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Cno</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accent4"/>
                          </a:solidFill>
                          <a:effectLst/>
                          <a:latin typeface="Arial" panose="020B0604020202020204" pitchFamily="34" charset="0"/>
                          <a:ea typeface="宋体" panose="02010600030101010101" pitchFamily="2" charset="-122"/>
                        </a:rPr>
                        <a:t>成绩</a:t>
                      </a:r>
                      <a:r>
                        <a:rPr kumimoji="0" lang="en-US" altLang="zh-CN" sz="1400" b="1" i="0" u="none" strike="noStrike" cap="none" normalizeH="0" baseline="0">
                          <a:ln>
                            <a:noFill/>
                          </a:ln>
                          <a:solidFill>
                            <a:schemeClr val="accent4"/>
                          </a:solidFill>
                          <a:effectLst/>
                          <a:latin typeface="Arial" panose="020B0604020202020204" pitchFamily="34" charset="0"/>
                          <a:ea typeface="宋体" panose="02010600030101010101" pitchFamily="2" charset="-122"/>
                        </a:rPr>
                        <a:t>Grade</a:t>
                      </a:r>
                      <a:endParaRPr kumimoji="0" lang="zh-CN" altLang="en-US" sz="1400" b="1" i="0" u="none" strike="noStrike" cap="none" normalizeH="0" baseline="0">
                        <a:ln>
                          <a:noFill/>
                        </a:ln>
                        <a:solidFill>
                          <a:schemeClr val="accent4"/>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选课学期</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Semester</a:t>
                      </a:r>
                      <a:endParaRPr kumimoji="0" lang="en-US" altLang="zh-CN"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教学班</a:t>
                      </a:r>
                      <a:endParaRPr kumimoji="0" lang="zh-CN" altLang="en-US"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Teachingclass</a:t>
                      </a:r>
                      <a:endParaRPr kumimoji="0" lang="en-US" altLang="zh-CN" sz="14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293">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20180001</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85</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20192</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81001-01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71293">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20180001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a:t>
                      </a: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96</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20201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81002-01</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371293">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20180001</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8100</a:t>
                      </a: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87</a:t>
                      </a:r>
                      <a:endPar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20202</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81003-01</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4" marR="91434" marT="45697" marB="456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bl>
          </a:graphicData>
        </a:graphic>
      </p:graphicFrame>
      <p:graphicFrame>
        <p:nvGraphicFramePr>
          <p:cNvPr id="2" name="表格 1"/>
          <p:cNvGraphicFramePr>
            <a:graphicFrameLocks noGrp="1"/>
          </p:cNvGraphicFramePr>
          <p:nvPr/>
        </p:nvGraphicFramePr>
        <p:xfrm>
          <a:off x="5598650" y="2777552"/>
          <a:ext cx="3457575" cy="1631949"/>
        </p:xfrm>
        <a:graphic>
          <a:graphicData uri="http://schemas.openxmlformats.org/drawingml/2006/table">
            <a:tbl>
              <a:tblPr>
                <a:tableStyleId>{5C22544A-7EE6-4342-B048-85BDC9FD1C3A}</a:tableStyleId>
              </a:tblPr>
              <a:tblGrid>
                <a:gridCol w="786945"/>
                <a:gridCol w="903741"/>
                <a:gridCol w="974246"/>
                <a:gridCol w="792643"/>
              </a:tblGrid>
              <a:tr h="26446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编码</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成绩下限</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成绩上限</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rPr>
                        <a:t>绩点</a:t>
                      </a:r>
                      <a:endParaRPr kumimoji="0" lang="zh-CN" alt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solidFill>
                      <a:schemeClr val="accent1"/>
                    </a:solidFill>
                  </a:tcPr>
                </a:tc>
              </a:tr>
              <a:tr h="27951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1</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rPr>
                        <a:t>0</a:t>
                      </a:r>
                      <a:endParaRPr kumimoji="0" lang="zh-CN" alt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59</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r>
              <a:tr h="27951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2</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60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69</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1</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r>
              <a:tr h="26446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3</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70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79</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2</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r>
              <a:tr h="27951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4</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80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89</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3</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r>
              <a:tr h="26446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5</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90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rPr>
                        <a:t>100</a:t>
                      </a:r>
                      <a:endParaRPr kumimoji="0" lang="zh-CN" altLang="en-US" sz="1400" b="1" i="0" u="none" strike="noStrike" kern="1200" cap="none" normalizeH="0" baseline="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rPr>
                        <a:t>4</a:t>
                      </a:r>
                      <a:endParaRPr kumimoji="0" lang="zh-CN" altLang="en-US" sz="1400" b="1" i="0" u="none" strike="noStrike" kern="1200" cap="none" normalizeH="0" baseline="0" dirty="0">
                        <a:ln>
                          <a:noFill/>
                        </a:ln>
                        <a:solidFill>
                          <a:schemeClr val="accent4"/>
                        </a:solidFill>
                        <a:effectLst/>
                        <a:latin typeface="Arial" panose="020B0604020202020204" pitchFamily="34" charset="0"/>
                        <a:ea typeface="宋体" panose="02010600030101010101" pitchFamily="2" charset="-122"/>
                        <a:cs typeface="+mn-cs"/>
                      </a:endParaRPr>
                    </a:p>
                  </a:txBody>
                  <a:tcPr marL="9526" marR="9526" marT="9521" marB="9521" anchor="ct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noChangeArrowheads="1"/>
          </p:cNvSpPr>
          <p:nvPr>
            <p:ph type="title" idx="4294967295"/>
          </p:nvPr>
        </p:nvSpPr>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68610" name="内容占位符 2"/>
          <p:cNvSpPr>
            <a:spLocks noGrp="1" noChangeArrowheads="1"/>
          </p:cNvSpPr>
          <p:nvPr>
            <p:ph idx="4294967295"/>
          </p:nvPr>
        </p:nvSpPr>
        <p:spPr>
          <a:xfrm>
            <a:off x="395288" y="728663"/>
            <a:ext cx="8497887" cy="3822700"/>
          </a:xfrm>
        </p:spPr>
        <p:txBody>
          <a:bodyPr/>
          <a:lstStyle/>
          <a:p>
            <a:r>
              <a:rPr lang="en-US" altLang="zh-CN" sz="2000" dirty="0"/>
              <a:t>[</a:t>
            </a:r>
            <a:r>
              <a:rPr lang="zh-CN" altLang="en-US" sz="2000" dirty="0"/>
              <a:t>例</a:t>
            </a:r>
            <a:r>
              <a:rPr lang="en-US" altLang="zh-CN" sz="2000" dirty="0"/>
              <a:t>8.5]</a:t>
            </a:r>
            <a:r>
              <a:rPr lang="zh-CN" altLang="en-US" sz="2000" dirty="0"/>
              <a:t>给定学生学号，计算学生的平均学分绩点</a:t>
            </a:r>
            <a:r>
              <a:rPr lang="en-US" altLang="zh-CN" sz="2000" dirty="0"/>
              <a:t>GPA</a:t>
            </a:r>
            <a:r>
              <a:rPr lang="zh-CN" altLang="en-US" sz="2000" dirty="0"/>
              <a:t>。</a:t>
            </a:r>
            <a:endParaRPr lang="en-US" altLang="zh-CN" sz="2000" dirty="0"/>
          </a:p>
          <a:p>
            <a:pPr>
              <a:lnSpc>
                <a:spcPct val="120000"/>
              </a:lnSpc>
              <a:buFont typeface="Wingdings" panose="05000000000000000000" pitchFamily="2" charset="2"/>
              <a:buNone/>
            </a:pPr>
            <a:r>
              <a:rPr lang="en-US" altLang="zh-CN" sz="1800" dirty="0"/>
              <a:t>	CREATE OR REPLACE PROCEDURE </a:t>
            </a:r>
            <a:r>
              <a:rPr lang="en-US" altLang="zh-CN" sz="1800" dirty="0" err="1"/>
              <a:t>compGPA</a:t>
            </a:r>
            <a:r>
              <a:rPr lang="en-US" altLang="zh-CN" sz="1800" dirty="0"/>
              <a:t>(      </a:t>
            </a:r>
            <a:r>
              <a:rPr lang="en-US" altLang="zh-CN" sz="1600" dirty="0"/>
              <a:t>/*</a:t>
            </a:r>
            <a:r>
              <a:rPr lang="zh-CN" altLang="en-US" sz="1600" dirty="0"/>
              <a:t>定义存储过</a:t>
            </a:r>
            <a:r>
              <a:rPr lang="en-US" altLang="zh-CN" sz="1600" dirty="0" err="1"/>
              <a:t>compGPA</a:t>
            </a:r>
            <a:r>
              <a:rPr lang="en-US" altLang="zh-CN" sz="1600" dirty="0"/>
              <a:t>*/</a:t>
            </a:r>
            <a:endParaRPr lang="en-US" altLang="zh-CN" sz="1800" dirty="0"/>
          </a:p>
          <a:p>
            <a:pPr>
              <a:lnSpc>
                <a:spcPct val="120000"/>
              </a:lnSpc>
              <a:buFont typeface="Wingdings" panose="05000000000000000000" pitchFamily="2" charset="2"/>
              <a:buNone/>
            </a:pPr>
            <a:r>
              <a:rPr lang="en-US" altLang="zh-CN" sz="1800" dirty="0"/>
              <a:t>		IN </a:t>
            </a:r>
            <a:r>
              <a:rPr lang="en-US" altLang="zh-CN" sz="1800" dirty="0" err="1"/>
              <a:t>inSno</a:t>
            </a:r>
            <a:r>
              <a:rPr lang="en-US" altLang="zh-CN" sz="1800" dirty="0"/>
              <a:t> CHAR(10), 		/*</a:t>
            </a:r>
            <a:r>
              <a:rPr lang="zh-CN" altLang="en-US" sz="1800" dirty="0"/>
              <a:t>输入参数：学生学号</a:t>
            </a:r>
            <a:r>
              <a:rPr lang="en-US" altLang="zh-CN" sz="1800" dirty="0" err="1"/>
              <a:t>inSno</a:t>
            </a:r>
            <a:r>
              <a:rPr lang="en-US" altLang="zh-CN" sz="1800" dirty="0"/>
              <a:t>*/</a:t>
            </a:r>
            <a:endParaRPr lang="en-US" altLang="zh-CN" sz="1800" dirty="0"/>
          </a:p>
          <a:p>
            <a:pPr>
              <a:lnSpc>
                <a:spcPct val="120000"/>
              </a:lnSpc>
              <a:buFont typeface="Wingdings" panose="05000000000000000000" pitchFamily="2" charset="2"/>
              <a:buNone/>
            </a:pPr>
            <a:r>
              <a:rPr lang="en-US" altLang="zh-CN" sz="1800" dirty="0"/>
              <a:t>		OUT </a:t>
            </a:r>
            <a:r>
              <a:rPr lang="en-US" altLang="zh-CN" sz="1800" dirty="0" err="1"/>
              <a:t>outGPA</a:t>
            </a:r>
            <a:r>
              <a:rPr lang="en-US" altLang="zh-CN" sz="1800" dirty="0"/>
              <a:t> FLOAT)		/*</a:t>
            </a:r>
            <a:r>
              <a:rPr lang="zh-CN" altLang="en-US" sz="1800" dirty="0"/>
              <a:t>输出参数：平均学分绩</a:t>
            </a:r>
            <a:r>
              <a:rPr lang="en-US" altLang="zh-CN" sz="1800" dirty="0" err="1"/>
              <a:t>outGPA</a:t>
            </a:r>
            <a:r>
              <a:rPr lang="en-US" altLang="zh-CN" sz="1800" dirty="0"/>
              <a:t>*/</a:t>
            </a:r>
            <a:endParaRPr lang="en-US" altLang="zh-CN" sz="1800" dirty="0"/>
          </a:p>
          <a:p>
            <a:pPr>
              <a:lnSpc>
                <a:spcPct val="120000"/>
              </a:lnSpc>
              <a:buFont typeface="Wingdings" panose="05000000000000000000" pitchFamily="2" charset="2"/>
              <a:buNone/>
            </a:pPr>
            <a:r>
              <a:rPr lang="en-US" altLang="zh-CN" sz="1800" dirty="0"/>
              <a:t>	AS </a:t>
            </a:r>
            <a:endParaRPr lang="en-US" altLang="zh-CN" sz="1800" dirty="0"/>
          </a:p>
          <a:p>
            <a:pPr>
              <a:lnSpc>
                <a:spcPct val="120000"/>
              </a:lnSpc>
              <a:buFont typeface="Wingdings" panose="05000000000000000000" pitchFamily="2" charset="2"/>
              <a:buNone/>
            </a:pPr>
            <a:r>
              <a:rPr lang="en-US" altLang="zh-CN" sz="1800" dirty="0"/>
              <a:t>	DECLARE</a:t>
            </a:r>
            <a:endParaRPr lang="en-US" altLang="zh-CN" sz="1800" dirty="0"/>
          </a:p>
          <a:p>
            <a:pPr>
              <a:lnSpc>
                <a:spcPct val="120000"/>
              </a:lnSpc>
              <a:buFont typeface="Wingdings" panose="05000000000000000000" pitchFamily="2" charset="2"/>
              <a:buNone/>
            </a:pPr>
            <a:r>
              <a:rPr lang="en-US" altLang="zh-CN" sz="1800" dirty="0"/>
              <a:t>		</a:t>
            </a:r>
            <a:r>
              <a:rPr lang="en-US" altLang="zh-CN" sz="1800" dirty="0" err="1"/>
              <a:t>courseGPA</a:t>
            </a:r>
            <a:r>
              <a:rPr lang="en-US" altLang="zh-CN" sz="1800" dirty="0"/>
              <a:t> INT; 	      /*</a:t>
            </a:r>
            <a:r>
              <a:rPr lang="zh-CN" altLang="en-US" sz="1800" dirty="0"/>
              <a:t>声明变量</a:t>
            </a:r>
            <a:r>
              <a:rPr lang="en-US" altLang="zh-CN" sz="1800" dirty="0" err="1"/>
              <a:t>courseGPA</a:t>
            </a:r>
            <a:r>
              <a:rPr lang="zh-CN" altLang="en-US" sz="1800" dirty="0"/>
              <a:t>，临时存储课程学分绩 *</a:t>
            </a:r>
            <a:r>
              <a:rPr lang="en-US" altLang="zh-CN" sz="1800" dirty="0"/>
              <a:t>/</a:t>
            </a:r>
            <a:endParaRPr lang="en-US" altLang="zh-CN" sz="1800" dirty="0"/>
          </a:p>
          <a:p>
            <a:pPr>
              <a:lnSpc>
                <a:spcPct val="120000"/>
              </a:lnSpc>
              <a:buFont typeface="Wingdings" panose="05000000000000000000" pitchFamily="2" charset="2"/>
              <a:buNone/>
            </a:pPr>
            <a:r>
              <a:rPr lang="en-US" altLang="zh-CN" sz="1800" dirty="0"/>
              <a:t>		</a:t>
            </a:r>
            <a:r>
              <a:rPr lang="en-US" altLang="zh-CN" sz="1800" dirty="0" err="1"/>
              <a:t>totalGPA</a:t>
            </a:r>
            <a:r>
              <a:rPr lang="en-US" altLang="zh-CN" sz="1800" dirty="0"/>
              <a:t> INT;	      /*</a:t>
            </a:r>
            <a:r>
              <a:rPr lang="zh-CN" altLang="en-US" sz="1800" dirty="0"/>
              <a:t>声明变量</a:t>
            </a:r>
            <a:r>
              <a:rPr lang="en-US" altLang="zh-CN" sz="1800" dirty="0" err="1"/>
              <a:t>totalGPA</a:t>
            </a:r>
            <a:r>
              <a:rPr lang="zh-CN" altLang="en-US" sz="1800" dirty="0"/>
              <a:t>，临时存储总学分绩 *</a:t>
            </a:r>
            <a:r>
              <a:rPr lang="en-US" altLang="zh-CN" sz="1800" dirty="0"/>
              <a:t>/</a:t>
            </a:r>
            <a:endParaRPr lang="en-US" altLang="zh-CN" sz="1800" dirty="0"/>
          </a:p>
          <a:p>
            <a:pPr>
              <a:lnSpc>
                <a:spcPct val="120000"/>
              </a:lnSpc>
              <a:buFont typeface="Wingdings" panose="05000000000000000000" pitchFamily="2" charset="2"/>
              <a:buNone/>
            </a:pPr>
            <a:r>
              <a:rPr lang="en-US" altLang="zh-CN" sz="1800" dirty="0"/>
              <a:t>    		</a:t>
            </a:r>
            <a:r>
              <a:rPr lang="en-US" altLang="zh-CN" sz="1800" dirty="0" err="1"/>
              <a:t>totalCredit</a:t>
            </a:r>
            <a:r>
              <a:rPr lang="en-US" altLang="zh-CN" sz="1800" dirty="0"/>
              <a:t> INT;	      /*</a:t>
            </a:r>
            <a:r>
              <a:rPr lang="zh-CN" altLang="en-US" sz="1800" dirty="0"/>
              <a:t>声明变量</a:t>
            </a:r>
            <a:r>
              <a:rPr lang="en-US" altLang="zh-CN" sz="1800" dirty="0" err="1"/>
              <a:t>totalCredit</a:t>
            </a:r>
            <a:r>
              <a:rPr lang="zh-CN" altLang="en-US" sz="1800" dirty="0"/>
              <a:t>，临时存储总学分*</a:t>
            </a:r>
            <a:r>
              <a:rPr lang="en-US" altLang="zh-CN" sz="1800" dirty="0"/>
              <a:t>/</a:t>
            </a:r>
            <a:endParaRPr lang="en-US" altLang="zh-CN" sz="1800" dirty="0"/>
          </a:p>
          <a:p>
            <a:pPr>
              <a:lnSpc>
                <a:spcPct val="70000"/>
              </a:lnSpc>
              <a:buFont typeface="Wingdings" panose="05000000000000000000" pitchFamily="2" charset="2"/>
              <a:buNone/>
            </a:pPr>
            <a:r>
              <a:rPr lang="en-US" altLang="zh-CN" sz="2000" dirty="0"/>
              <a:t>	</a:t>
            </a:r>
            <a:endParaRPr lang="zh-CN" alt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noChangeArrowheads="1"/>
          </p:cNvSpPr>
          <p:nvPr>
            <p:ph type="title" idx="4294967295"/>
          </p:nvPr>
        </p:nvSpPr>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69634" name="内容占位符 2"/>
          <p:cNvSpPr>
            <a:spLocks noGrp="1" noChangeArrowheads="1"/>
          </p:cNvSpPr>
          <p:nvPr>
            <p:ph idx="4294967295"/>
          </p:nvPr>
        </p:nvSpPr>
        <p:spPr>
          <a:xfrm>
            <a:off x="395288" y="728663"/>
            <a:ext cx="8497887" cy="3822700"/>
          </a:xfrm>
        </p:spPr>
        <p:txBody>
          <a:bodyPr/>
          <a:lstStyle/>
          <a:p>
            <a:pPr>
              <a:lnSpc>
                <a:spcPct val="120000"/>
              </a:lnSpc>
              <a:buFont typeface="Wingdings" panose="05000000000000000000" pitchFamily="2" charset="2"/>
              <a:buNone/>
            </a:pPr>
            <a:r>
              <a:rPr lang="en-US" altLang="zh-CN" sz="1800" dirty="0"/>
              <a:t>		   grade INT; 		/*</a:t>
            </a:r>
            <a:r>
              <a:rPr lang="zh-CN" altLang="en-US" sz="1800" dirty="0"/>
              <a:t>声明变量</a:t>
            </a:r>
            <a:r>
              <a:rPr lang="en-US" altLang="zh-CN" sz="1800" dirty="0"/>
              <a:t>grade</a:t>
            </a:r>
            <a:r>
              <a:rPr lang="zh-CN" altLang="en-US" sz="1800" dirty="0"/>
              <a:t>，临时存储学生成绩 *</a:t>
            </a:r>
            <a:r>
              <a:rPr lang="en-US" altLang="zh-CN" sz="1800" dirty="0"/>
              <a:t>/</a:t>
            </a:r>
            <a:endParaRPr lang="en-US" altLang="zh-CN" sz="1800" dirty="0"/>
          </a:p>
          <a:p>
            <a:pPr>
              <a:lnSpc>
                <a:spcPct val="120000"/>
              </a:lnSpc>
              <a:buFont typeface="Wingdings" panose="05000000000000000000" pitchFamily="2" charset="2"/>
              <a:buNone/>
            </a:pPr>
            <a:r>
              <a:rPr lang="en-US" altLang="zh-CN" sz="1800" dirty="0"/>
              <a:t>		   credit INT; 		/*</a:t>
            </a:r>
            <a:r>
              <a:rPr lang="zh-CN" altLang="en-US" sz="1800" dirty="0"/>
              <a:t>声明变量</a:t>
            </a:r>
            <a:r>
              <a:rPr lang="en-US" altLang="zh-CN" sz="1800" dirty="0"/>
              <a:t>credit </a:t>
            </a:r>
            <a:r>
              <a:rPr lang="zh-CN" altLang="en-US" sz="1800" dirty="0"/>
              <a:t>，临时存储课程学分 *</a:t>
            </a:r>
            <a:r>
              <a:rPr lang="en-US" altLang="zh-CN" sz="1800" dirty="0"/>
              <a:t>/</a:t>
            </a:r>
            <a:endParaRPr lang="en-US" altLang="zh-CN" sz="1800" dirty="0"/>
          </a:p>
          <a:p>
            <a:pPr>
              <a:lnSpc>
                <a:spcPct val="120000"/>
              </a:lnSpc>
              <a:buFont typeface="Wingdings" panose="05000000000000000000" pitchFamily="2" charset="2"/>
              <a:buNone/>
            </a:pPr>
            <a:r>
              <a:rPr lang="en-US" altLang="zh-CN" sz="1800" dirty="0"/>
              <a:t>    		   </a:t>
            </a:r>
            <a:r>
              <a:rPr lang="en-US" altLang="zh-CN" sz="1800" dirty="0" err="1"/>
              <a:t>mycursor</a:t>
            </a:r>
            <a:r>
              <a:rPr lang="en-US" altLang="zh-CN" sz="1800" dirty="0"/>
              <a:t> CURSOR FOR 		/*</a:t>
            </a:r>
            <a:r>
              <a:rPr lang="zh-CN" altLang="en-US" sz="1800" dirty="0"/>
              <a:t>声明游标</a:t>
            </a:r>
            <a:r>
              <a:rPr lang="en-US" altLang="zh-CN" sz="1800" dirty="0" err="1"/>
              <a:t>mycursor</a:t>
            </a:r>
            <a:r>
              <a:rPr lang="en-US" altLang="zh-CN" sz="1800" dirty="0"/>
              <a:t> */ </a:t>
            </a:r>
            <a:endParaRPr lang="en-US" altLang="zh-CN" sz="1800" dirty="0"/>
          </a:p>
          <a:p>
            <a:pPr>
              <a:lnSpc>
                <a:spcPct val="120000"/>
              </a:lnSpc>
              <a:buFont typeface="Wingdings" panose="05000000000000000000" pitchFamily="2" charset="2"/>
              <a:buNone/>
            </a:pPr>
            <a:r>
              <a:rPr lang="en-US" altLang="zh-CN" sz="1800" dirty="0"/>
              <a:t>		   SELECT </a:t>
            </a:r>
            <a:r>
              <a:rPr lang="en-US" altLang="zh-CN" sz="1800" dirty="0" err="1"/>
              <a:t>Ccredit</a:t>
            </a:r>
            <a:r>
              <a:rPr lang="en-US" altLang="zh-CN" sz="1800" dirty="0"/>
              <a:t>, grade FROM SC, Course </a:t>
            </a:r>
            <a:endParaRPr lang="en-US" altLang="zh-CN" sz="1800" dirty="0"/>
          </a:p>
          <a:p>
            <a:pPr>
              <a:lnSpc>
                <a:spcPct val="120000"/>
              </a:lnSpc>
              <a:buFont typeface="Wingdings" panose="05000000000000000000" pitchFamily="2" charset="2"/>
              <a:buNone/>
            </a:pPr>
            <a:r>
              <a:rPr lang="en-US" altLang="zh-CN" sz="1800" dirty="0"/>
              <a:t>  		   WHERE Sno = </a:t>
            </a:r>
            <a:r>
              <a:rPr lang="en-US" altLang="zh-CN" sz="1800" dirty="0" err="1"/>
              <a:t>inSno</a:t>
            </a:r>
            <a:r>
              <a:rPr lang="en-US" altLang="zh-CN" sz="1800" dirty="0"/>
              <a:t> and </a:t>
            </a:r>
            <a:r>
              <a:rPr lang="en-US" altLang="zh-CN" sz="1800" dirty="0" err="1"/>
              <a:t>SC.Cno</a:t>
            </a:r>
            <a:r>
              <a:rPr lang="en-US" altLang="zh-CN" sz="1800" dirty="0"/>
              <a:t> = </a:t>
            </a:r>
            <a:r>
              <a:rPr lang="en-US" altLang="zh-CN" sz="1800" dirty="0" err="1"/>
              <a:t>Course.Cno</a:t>
            </a:r>
            <a:r>
              <a:rPr lang="en-US" altLang="zh-CN" sz="1800" dirty="0"/>
              <a:t>;			</a:t>
            </a:r>
            <a:r>
              <a:rPr lang="en-US" altLang="zh-CN" sz="2000" dirty="0"/>
              <a:t> </a:t>
            </a:r>
            <a:r>
              <a:rPr lang="en-US" altLang="zh-CN" sz="1800" dirty="0"/>
              <a:t>	BEGIN </a:t>
            </a:r>
            <a:endParaRPr lang="en-US" altLang="zh-CN" sz="1800" dirty="0"/>
          </a:p>
          <a:p>
            <a:pPr>
              <a:lnSpc>
                <a:spcPct val="120000"/>
              </a:lnSpc>
              <a:buFont typeface="Wingdings" panose="05000000000000000000" pitchFamily="2" charset="2"/>
              <a:buNone/>
            </a:pPr>
            <a:r>
              <a:rPr lang="en-US" altLang="zh-CN" sz="1800" dirty="0"/>
              <a:t>		   </a:t>
            </a:r>
            <a:r>
              <a:rPr lang="en-US" altLang="zh-CN" sz="1800" dirty="0" err="1"/>
              <a:t>totalGPA</a:t>
            </a:r>
            <a:r>
              <a:rPr lang="en-US" altLang="zh-CN" sz="1800" dirty="0"/>
              <a:t> := 0;</a:t>
            </a:r>
            <a:endParaRPr lang="en-US" altLang="zh-CN" sz="1800" dirty="0"/>
          </a:p>
          <a:p>
            <a:pPr>
              <a:lnSpc>
                <a:spcPct val="120000"/>
              </a:lnSpc>
              <a:buFont typeface="Wingdings" panose="05000000000000000000" pitchFamily="2" charset="2"/>
              <a:buNone/>
            </a:pPr>
            <a:r>
              <a:rPr lang="en-US" altLang="zh-CN" sz="1800" dirty="0"/>
              <a:t>		  </a:t>
            </a:r>
            <a:r>
              <a:rPr lang="en-US" altLang="zh-CN" sz="1800" dirty="0" err="1"/>
              <a:t>totalCredit</a:t>
            </a:r>
            <a:r>
              <a:rPr lang="en-US" altLang="zh-CN" sz="1800" dirty="0"/>
              <a:t> := 0;</a:t>
            </a:r>
            <a:endParaRPr lang="en-US" altLang="zh-CN" sz="1800" dirty="0"/>
          </a:p>
          <a:p>
            <a:pPr>
              <a:lnSpc>
                <a:spcPct val="120000"/>
              </a:lnSpc>
              <a:buFont typeface="Wingdings" panose="05000000000000000000" pitchFamily="2" charset="2"/>
              <a:buNone/>
            </a:pPr>
            <a:r>
              <a:rPr lang="en-US" altLang="zh-CN" sz="1800" dirty="0"/>
              <a:t>    		  OPEN </a:t>
            </a:r>
            <a:r>
              <a:rPr lang="en-US" altLang="zh-CN" sz="1800" dirty="0" err="1"/>
              <a:t>mycursor</a:t>
            </a:r>
            <a:r>
              <a:rPr lang="en-US" altLang="zh-CN" sz="1800" dirty="0"/>
              <a:t>; 			/*</a:t>
            </a:r>
            <a:r>
              <a:rPr lang="zh-CN" altLang="en-US" sz="1800" dirty="0"/>
              <a:t>打开游标</a:t>
            </a:r>
            <a:r>
              <a:rPr lang="en-US" altLang="zh-CN" sz="1800" dirty="0" err="1"/>
              <a:t>mycursor</a:t>
            </a:r>
            <a:r>
              <a:rPr lang="en-US" altLang="zh-CN" sz="1800" dirty="0"/>
              <a:t> */</a:t>
            </a:r>
            <a:endParaRPr lang="en-US" altLang="zh-CN" sz="1800" dirty="0"/>
          </a:p>
          <a:p>
            <a:pPr>
              <a:lnSpc>
                <a:spcPct val="120000"/>
              </a:lnSpc>
              <a:buFont typeface="Wingdings" panose="05000000000000000000" pitchFamily="2" charset="2"/>
              <a:buNone/>
            </a:pPr>
            <a:endParaRPr lang="en-US" altLang="zh-CN" sz="1800" dirty="0"/>
          </a:p>
          <a:p>
            <a:pPr>
              <a:lnSpc>
                <a:spcPct val="70000"/>
              </a:lnSpc>
              <a:buFont typeface="Wingdings" panose="05000000000000000000" pitchFamily="2" charset="2"/>
              <a:buNone/>
            </a:pPr>
            <a:endParaRPr lang="zh-CN" alt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noChangeArrowheads="1"/>
          </p:cNvSpPr>
          <p:nvPr>
            <p:ph type="title" idx="4294967295"/>
          </p:nvPr>
        </p:nvSpPr>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70658" name="内容占位符 2"/>
          <p:cNvSpPr>
            <a:spLocks noGrp="1" noChangeArrowheads="1"/>
          </p:cNvSpPr>
          <p:nvPr>
            <p:ph idx="4294967295"/>
          </p:nvPr>
        </p:nvSpPr>
        <p:spPr>
          <a:xfrm>
            <a:off x="395288" y="728663"/>
            <a:ext cx="8497887" cy="3822700"/>
          </a:xfrm>
        </p:spPr>
        <p:txBody>
          <a:bodyPr/>
          <a:lstStyle/>
          <a:p>
            <a:pPr>
              <a:lnSpc>
                <a:spcPct val="120000"/>
              </a:lnSpc>
              <a:buFont typeface="Wingdings" panose="05000000000000000000" pitchFamily="2" charset="2"/>
              <a:buNone/>
            </a:pPr>
            <a:r>
              <a:rPr lang="en-US" altLang="zh-CN" sz="1800" dirty="0"/>
              <a:t>		LOOP					         /*</a:t>
            </a:r>
            <a:r>
              <a:rPr lang="zh-CN" altLang="en-US" sz="1800" dirty="0"/>
              <a:t>循环遍历游标*</a:t>
            </a:r>
            <a:r>
              <a:rPr lang="en-US" altLang="zh-CN" sz="1800" dirty="0"/>
              <a:t>/</a:t>
            </a:r>
            <a:endParaRPr lang="en-US" altLang="zh-CN" sz="1800" dirty="0"/>
          </a:p>
          <a:p>
            <a:pPr>
              <a:lnSpc>
                <a:spcPct val="120000"/>
              </a:lnSpc>
              <a:buFont typeface="Wingdings" panose="05000000000000000000" pitchFamily="2" charset="2"/>
              <a:buNone/>
            </a:pPr>
            <a:r>
              <a:rPr lang="en-US" altLang="zh-CN" sz="1800" dirty="0"/>
              <a:t>			FETCH </a:t>
            </a:r>
            <a:r>
              <a:rPr lang="en-US" altLang="zh-CN" sz="1800" dirty="0" err="1"/>
              <a:t>mycursor</a:t>
            </a:r>
            <a:r>
              <a:rPr lang="en-US" altLang="zh-CN" sz="1800" dirty="0"/>
              <a:t> INTO credit, grade; 	/*</a:t>
            </a:r>
            <a:r>
              <a:rPr lang="zh-CN" altLang="en-US" sz="1800" dirty="0"/>
              <a:t>检索游标*</a:t>
            </a:r>
            <a:r>
              <a:rPr lang="en-US" altLang="zh-CN" sz="1800" dirty="0"/>
              <a:t>/</a:t>
            </a:r>
            <a:endParaRPr lang="en-US" altLang="zh-CN" sz="1800" dirty="0"/>
          </a:p>
          <a:p>
            <a:pPr>
              <a:lnSpc>
                <a:spcPct val="120000"/>
              </a:lnSpc>
              <a:buFont typeface="Wingdings" panose="05000000000000000000" pitchFamily="2" charset="2"/>
              <a:buNone/>
            </a:pPr>
            <a:r>
              <a:rPr lang="en-US" altLang="zh-CN" sz="1800" dirty="0"/>
              <a:t>			EXIT WHEN </a:t>
            </a:r>
            <a:r>
              <a:rPr lang="en-US" altLang="zh-CN" sz="1800" dirty="0" err="1"/>
              <a:t>mycursor%NOTFOUND</a:t>
            </a:r>
            <a:r>
              <a:rPr lang="en-US" altLang="zh-CN" sz="1800" dirty="0"/>
              <a:t>;</a:t>
            </a:r>
            <a:endParaRPr lang="en-US" altLang="zh-CN" sz="1800" dirty="0"/>
          </a:p>
          <a:p>
            <a:pPr>
              <a:lnSpc>
                <a:spcPct val="120000"/>
              </a:lnSpc>
              <a:buFont typeface="Wingdings" panose="05000000000000000000" pitchFamily="2" charset="2"/>
              <a:buNone/>
            </a:pPr>
            <a:r>
              <a:rPr lang="en-US" altLang="zh-CN" sz="1800" dirty="0"/>
              <a:t>			IF grade BETWEEN 90 AND 100 THEN </a:t>
            </a:r>
            <a:r>
              <a:rPr lang="en-US" altLang="zh-CN" sz="1800" dirty="0" err="1"/>
              <a:t>courseGPA</a:t>
            </a:r>
            <a:r>
              <a:rPr lang="en-US" altLang="zh-CN" sz="1800" dirty="0"/>
              <a:t> := 4.0; </a:t>
            </a:r>
            <a:endParaRPr lang="en-US" altLang="zh-CN" sz="1800" dirty="0"/>
          </a:p>
          <a:p>
            <a:pPr>
              <a:lnSpc>
                <a:spcPct val="120000"/>
              </a:lnSpc>
              <a:buFont typeface="Wingdings" panose="05000000000000000000" pitchFamily="2" charset="2"/>
              <a:buNone/>
            </a:pPr>
            <a:r>
              <a:rPr lang="en-US" altLang="zh-CN" sz="1800" dirty="0"/>
              <a:t> 			ELSIF grade BETWEEN 80 AND 89 THEN </a:t>
            </a:r>
            <a:r>
              <a:rPr lang="en-US" altLang="zh-CN" sz="1800" dirty="0" err="1"/>
              <a:t>courseGPA</a:t>
            </a:r>
            <a:r>
              <a:rPr lang="en-US" altLang="zh-CN" sz="1800" dirty="0"/>
              <a:t> := 3.0; </a:t>
            </a:r>
            <a:endParaRPr lang="en-US" altLang="zh-CN" sz="1800" dirty="0"/>
          </a:p>
          <a:p>
            <a:pPr>
              <a:lnSpc>
                <a:spcPct val="120000"/>
              </a:lnSpc>
              <a:buFont typeface="Wingdings" panose="05000000000000000000" pitchFamily="2" charset="2"/>
              <a:buNone/>
            </a:pPr>
            <a:r>
              <a:rPr lang="en-US" altLang="zh-CN" sz="1800" dirty="0"/>
              <a:t>			ELSIF grade BETWEEN 70 AND 72 THEN </a:t>
            </a:r>
            <a:r>
              <a:rPr lang="en-US" altLang="zh-CN" sz="1800" dirty="0" err="1"/>
              <a:t>courseGPA</a:t>
            </a:r>
            <a:r>
              <a:rPr lang="en-US" altLang="zh-CN" sz="1800" dirty="0"/>
              <a:t> := 2.0; </a:t>
            </a:r>
            <a:endParaRPr lang="en-US" altLang="zh-CN" sz="1800" dirty="0"/>
          </a:p>
          <a:p>
            <a:pPr>
              <a:lnSpc>
                <a:spcPct val="120000"/>
              </a:lnSpc>
              <a:buFont typeface="Wingdings" panose="05000000000000000000" pitchFamily="2" charset="2"/>
              <a:buNone/>
            </a:pPr>
            <a:r>
              <a:rPr lang="en-US" altLang="zh-CN" sz="1800" dirty="0"/>
              <a:t>			ELSIF grade BETWEEN 60 AND 69 THEN </a:t>
            </a:r>
            <a:r>
              <a:rPr lang="en-US" altLang="zh-CN" sz="1800" dirty="0" err="1"/>
              <a:t>courseGPA</a:t>
            </a:r>
            <a:r>
              <a:rPr lang="en-US" altLang="zh-CN" sz="1800" dirty="0"/>
              <a:t> := 1.0; </a:t>
            </a:r>
            <a:endParaRPr lang="en-US" altLang="zh-CN" sz="1800" dirty="0"/>
          </a:p>
          <a:p>
            <a:pPr>
              <a:lnSpc>
                <a:spcPct val="120000"/>
              </a:lnSpc>
              <a:buFont typeface="Wingdings" panose="05000000000000000000" pitchFamily="2" charset="2"/>
              <a:buNone/>
            </a:pPr>
            <a:r>
              <a:rPr lang="en-US" altLang="zh-CN" sz="1800" dirty="0"/>
              <a:t>			ELSE </a:t>
            </a:r>
            <a:r>
              <a:rPr lang="en-US" altLang="zh-CN" sz="1800" dirty="0" err="1"/>
              <a:t>courseGPA</a:t>
            </a:r>
            <a:r>
              <a:rPr lang="en-US" altLang="zh-CN" sz="1800" dirty="0"/>
              <a:t> := 0; </a:t>
            </a:r>
            <a:endParaRPr lang="en-US" altLang="zh-CN" sz="1800" dirty="0"/>
          </a:p>
          <a:p>
            <a:pPr>
              <a:lnSpc>
                <a:spcPct val="120000"/>
              </a:lnSpc>
              <a:buFont typeface="Wingdings" panose="05000000000000000000" pitchFamily="2" charset="2"/>
              <a:buNone/>
            </a:pPr>
            <a:r>
              <a:rPr lang="en-US" altLang="zh-CN" sz="1800" dirty="0"/>
              <a:t>			END IF;   /*</a:t>
            </a:r>
            <a:r>
              <a:rPr lang="zh-CN" altLang="en-US" sz="1800" dirty="0"/>
              <a:t>参照表</a:t>
            </a:r>
            <a:r>
              <a:rPr lang="en-US" altLang="zh-CN" sz="1800" dirty="0"/>
              <a:t>8.2</a:t>
            </a:r>
            <a:r>
              <a:rPr lang="zh-CN" altLang="en-US" sz="1800" dirty="0"/>
              <a:t>，根据成绩找出某门课程对应的学分绩点*</a:t>
            </a:r>
            <a:r>
              <a:rPr lang="en-US" altLang="zh-CN" sz="1800" dirty="0"/>
              <a:t>/</a:t>
            </a:r>
            <a:endParaRPr lang="en-US" altLang="zh-CN" sz="1800" dirty="0"/>
          </a:p>
          <a:p>
            <a:pPr>
              <a:lnSpc>
                <a:spcPct val="120000"/>
              </a:lnSpc>
              <a:buFont typeface="Wingdings" panose="05000000000000000000" pitchFamily="2" charset="2"/>
              <a:buNone/>
            </a:pPr>
            <a:r>
              <a:rPr lang="en-US" altLang="zh-CN" sz="1800" dirty="0"/>
              <a:t>			</a:t>
            </a:r>
            <a:endParaRPr lang="en-US" altLang="zh-CN" sz="1800" dirty="0"/>
          </a:p>
          <a:p>
            <a:pPr>
              <a:lnSpc>
                <a:spcPct val="120000"/>
              </a:lnSpc>
              <a:buFont typeface="Wingdings" panose="05000000000000000000" pitchFamily="2" charset="2"/>
              <a:buNone/>
            </a:pPr>
            <a:endParaRPr lang="en-US" altLang="zh-CN" sz="1800" dirty="0"/>
          </a:p>
          <a:p>
            <a:pPr>
              <a:lnSpc>
                <a:spcPct val="70000"/>
              </a:lnSpc>
              <a:buFont typeface="Wingdings" panose="05000000000000000000" pitchFamily="2" charset="2"/>
              <a:buNone/>
            </a:pPr>
            <a:endParaRPr lang="zh-CN" alt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rrowheads="1"/>
          </p:cNvSpPr>
          <p:nvPr>
            <p:ph type="title" idx="4294967295"/>
          </p:nvPr>
        </p:nvSpPr>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71682" name="内容占位符 2"/>
          <p:cNvSpPr>
            <a:spLocks noGrp="1" noChangeArrowheads="1"/>
          </p:cNvSpPr>
          <p:nvPr>
            <p:ph idx="4294967295"/>
          </p:nvPr>
        </p:nvSpPr>
        <p:spPr>
          <a:xfrm>
            <a:off x="395288" y="915565"/>
            <a:ext cx="8497887" cy="3635797"/>
          </a:xfrm>
        </p:spPr>
        <p:txBody>
          <a:bodyPr/>
          <a:lstStyle/>
          <a:p>
            <a:pPr>
              <a:lnSpc>
                <a:spcPct val="120000"/>
              </a:lnSpc>
              <a:buFont typeface="Wingdings" panose="05000000000000000000" pitchFamily="2" charset="2"/>
              <a:buNone/>
            </a:pPr>
            <a:r>
              <a:rPr lang="en-US" altLang="zh-CN" sz="1800" dirty="0"/>
              <a:t>			</a:t>
            </a:r>
            <a:r>
              <a:rPr lang="en-US" altLang="zh-CN" sz="1800" dirty="0" err="1"/>
              <a:t>totalGPA</a:t>
            </a:r>
            <a:r>
              <a:rPr lang="en-US" altLang="zh-CN" sz="1800" dirty="0"/>
              <a:t> := </a:t>
            </a:r>
            <a:r>
              <a:rPr lang="en-US" altLang="zh-CN" sz="1800" dirty="0" err="1"/>
              <a:t>totalGPA</a:t>
            </a:r>
            <a:r>
              <a:rPr lang="en-US" altLang="zh-CN" sz="1800" dirty="0"/>
              <a:t> + </a:t>
            </a:r>
            <a:r>
              <a:rPr lang="en-US" altLang="zh-CN" sz="1800" dirty="0" err="1"/>
              <a:t>courseGPA</a:t>
            </a:r>
            <a:r>
              <a:rPr lang="en-US" altLang="zh-CN" sz="1800" dirty="0"/>
              <a:t> * credit;</a:t>
            </a:r>
            <a:endParaRPr lang="en-US" altLang="zh-CN" sz="1800" dirty="0"/>
          </a:p>
          <a:p>
            <a:pPr>
              <a:lnSpc>
                <a:spcPct val="120000"/>
              </a:lnSpc>
              <a:buFont typeface="Wingdings" panose="05000000000000000000" pitchFamily="2" charset="2"/>
              <a:buNone/>
            </a:pPr>
            <a:r>
              <a:rPr lang="en-US" altLang="zh-CN" sz="1800" dirty="0"/>
              <a:t>			</a:t>
            </a:r>
            <a:r>
              <a:rPr lang="en-US" altLang="zh-CN" sz="1800" dirty="0" err="1"/>
              <a:t>totalCredit</a:t>
            </a:r>
            <a:r>
              <a:rPr lang="en-US" altLang="zh-CN" sz="1800" dirty="0"/>
              <a:t> := </a:t>
            </a:r>
            <a:r>
              <a:rPr lang="en-US" altLang="zh-CN" sz="1800" dirty="0" err="1"/>
              <a:t>totalCredit</a:t>
            </a:r>
            <a:r>
              <a:rPr lang="en-US" altLang="zh-CN" sz="1800" dirty="0"/>
              <a:t> + credit;</a:t>
            </a:r>
            <a:endParaRPr lang="en-US" altLang="zh-CN" sz="1800" dirty="0"/>
          </a:p>
          <a:p>
            <a:pPr>
              <a:lnSpc>
                <a:spcPct val="120000"/>
              </a:lnSpc>
              <a:buFont typeface="Wingdings" panose="05000000000000000000" pitchFamily="2" charset="2"/>
              <a:buNone/>
            </a:pPr>
            <a:r>
              <a:rPr lang="en-US" altLang="zh-CN" sz="1800" dirty="0"/>
              <a:t>		END LOOP;</a:t>
            </a:r>
            <a:endParaRPr lang="en-US" altLang="zh-CN" sz="1800" dirty="0"/>
          </a:p>
          <a:p>
            <a:pPr>
              <a:lnSpc>
                <a:spcPct val="120000"/>
              </a:lnSpc>
              <a:buFont typeface="Wingdings" panose="05000000000000000000" pitchFamily="2" charset="2"/>
              <a:buNone/>
            </a:pPr>
            <a:r>
              <a:rPr lang="en-US" altLang="zh-CN" sz="1800" dirty="0"/>
              <a:t>		CLOSE </a:t>
            </a:r>
            <a:r>
              <a:rPr lang="en-US" altLang="zh-CN" sz="1800" dirty="0" err="1"/>
              <a:t>mycursor</a:t>
            </a:r>
            <a:r>
              <a:rPr lang="en-US" altLang="zh-CN" sz="1800" dirty="0"/>
              <a:t>;			/*</a:t>
            </a:r>
            <a:r>
              <a:rPr lang="zh-CN" altLang="en-US" sz="1800" dirty="0"/>
              <a:t>关闭游标</a:t>
            </a:r>
            <a:r>
              <a:rPr lang="en-US" altLang="zh-CN" sz="1800" dirty="0" err="1"/>
              <a:t>mycursor</a:t>
            </a:r>
            <a:r>
              <a:rPr lang="en-US" altLang="zh-CN" sz="1800" dirty="0"/>
              <a:t> */</a:t>
            </a:r>
            <a:endParaRPr lang="en-US" altLang="zh-CN" sz="1800" dirty="0"/>
          </a:p>
          <a:p>
            <a:pPr>
              <a:lnSpc>
                <a:spcPct val="120000"/>
              </a:lnSpc>
              <a:buFont typeface="Wingdings" panose="05000000000000000000" pitchFamily="2" charset="2"/>
              <a:buNone/>
            </a:pPr>
            <a:r>
              <a:rPr lang="en-US" altLang="zh-CN" sz="1800" dirty="0"/>
              <a:t>		</a:t>
            </a:r>
            <a:r>
              <a:rPr lang="en-US" altLang="zh-CN" sz="1800" dirty="0" err="1"/>
              <a:t>outGPA</a:t>
            </a:r>
            <a:r>
              <a:rPr lang="en-US" altLang="zh-CN" sz="1800" dirty="0"/>
              <a:t>:= 1.0 * </a:t>
            </a:r>
            <a:r>
              <a:rPr lang="en-US" altLang="zh-CN" sz="1800" dirty="0" err="1"/>
              <a:t>totalGPA</a:t>
            </a:r>
            <a:r>
              <a:rPr lang="en-US" altLang="zh-CN" sz="1800" dirty="0"/>
              <a:t> / </a:t>
            </a:r>
            <a:r>
              <a:rPr lang="en-US" altLang="zh-CN" sz="1800" dirty="0" err="1"/>
              <a:t>totalCredit</a:t>
            </a:r>
            <a:r>
              <a:rPr lang="en-US" altLang="zh-CN" sz="1800" dirty="0"/>
              <a:t>;</a:t>
            </a:r>
            <a:endParaRPr lang="en-US" altLang="zh-CN" sz="1800" dirty="0"/>
          </a:p>
          <a:p>
            <a:pPr>
              <a:lnSpc>
                <a:spcPct val="120000"/>
              </a:lnSpc>
              <a:buFont typeface="Wingdings" panose="05000000000000000000" pitchFamily="2" charset="2"/>
              <a:buNone/>
            </a:pPr>
            <a:r>
              <a:rPr lang="en-US" altLang="zh-CN" sz="1800" dirty="0"/>
              <a:t>	END;</a:t>
            </a:r>
            <a:endParaRPr lang="en-US" altLang="zh-CN" sz="1800" dirty="0"/>
          </a:p>
          <a:p>
            <a:pPr>
              <a:lnSpc>
                <a:spcPct val="120000"/>
              </a:lnSpc>
              <a:buFont typeface="Wingdings" panose="05000000000000000000" pitchFamily="2" charset="2"/>
              <a:buNone/>
            </a:pPr>
            <a:endParaRPr lang="en-US" altLang="zh-CN" sz="1800" dirty="0"/>
          </a:p>
          <a:p>
            <a:pPr>
              <a:lnSpc>
                <a:spcPct val="120000"/>
              </a:lnSpc>
              <a:buFont typeface="Wingdings" panose="05000000000000000000" pitchFamily="2" charset="2"/>
              <a:buNone/>
            </a:pPr>
            <a:endParaRPr lang="en-US" altLang="zh-CN" sz="1800" dirty="0"/>
          </a:p>
          <a:p>
            <a:pPr>
              <a:lnSpc>
                <a:spcPct val="120000"/>
              </a:lnSpc>
              <a:buFont typeface="Wingdings" panose="05000000000000000000" pitchFamily="2" charset="2"/>
              <a:buNone/>
            </a:pPr>
            <a:endParaRPr lang="en-US" altLang="zh-CN" sz="1800" dirty="0"/>
          </a:p>
          <a:p>
            <a:pPr>
              <a:lnSpc>
                <a:spcPct val="70000"/>
              </a:lnSpc>
              <a:buFont typeface="Wingdings" panose="05000000000000000000" pitchFamily="2" charset="2"/>
              <a:buNone/>
            </a:pPr>
            <a:endParaRPr lang="zh-CN" altLang="en-US" sz="1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72706" name="内容占位符 2"/>
          <p:cNvSpPr>
            <a:spLocks noGrp="1" noChangeArrowheads="1"/>
          </p:cNvSpPr>
          <p:nvPr>
            <p:ph idx="4294967295"/>
          </p:nvPr>
        </p:nvSpPr>
        <p:spPr>
          <a:xfrm>
            <a:off x="18521" y="825823"/>
            <a:ext cx="9017975" cy="3546475"/>
          </a:xfrm>
        </p:spPr>
        <p:txBody>
          <a:bodyPr/>
          <a:lstStyle/>
          <a:p>
            <a:pPr>
              <a:lnSpc>
                <a:spcPct val="120000"/>
              </a:lnSpc>
              <a:buFont typeface="Wingdings" panose="05000000000000000000" pitchFamily="2" charset="2"/>
              <a:buNone/>
            </a:pPr>
            <a:r>
              <a:rPr lang="zh-CN" altLang="en-US" dirty="0"/>
              <a:t> </a:t>
            </a:r>
            <a:r>
              <a:rPr lang="en-US" altLang="zh-CN" dirty="0"/>
              <a:t>2.</a:t>
            </a:r>
            <a:r>
              <a:rPr lang="zh-CN" altLang="en-US" dirty="0"/>
              <a:t>执行存储过程</a:t>
            </a:r>
            <a:endParaRPr lang="zh-CN" altLang="en-US" dirty="0"/>
          </a:p>
          <a:p>
            <a:pPr>
              <a:lnSpc>
                <a:spcPct val="120000"/>
              </a:lnSpc>
              <a:buFont typeface="Wingdings" panose="05000000000000000000" pitchFamily="2" charset="2"/>
              <a:buNone/>
            </a:pPr>
            <a:r>
              <a:rPr lang="zh-CN" altLang="en-US" sz="2000" dirty="0"/>
              <a:t>	</a:t>
            </a:r>
            <a:r>
              <a:rPr lang="en-US" altLang="zh-CN" sz="2400" dirty="0"/>
              <a:t>CALL/PERFORM  [P</a:t>
            </a:r>
            <a:r>
              <a:rPr lang="zh-CN" altLang="en-US" sz="2400" dirty="0"/>
              <a:t>ROCEDURE</a:t>
            </a:r>
            <a:r>
              <a:rPr lang="en-US" altLang="zh-CN" sz="2400" dirty="0"/>
              <a:t>] </a:t>
            </a:r>
            <a:r>
              <a:rPr lang="zh-CN" altLang="en-US" sz="2400" dirty="0"/>
              <a:t>过程名</a:t>
            </a:r>
            <a:r>
              <a:rPr lang="en-US" altLang="zh-CN" sz="2400" dirty="0"/>
              <a:t>(</a:t>
            </a:r>
            <a:r>
              <a:rPr lang="zh-CN" altLang="en-US" sz="2400" dirty="0"/>
              <a:t>[参数</a:t>
            </a:r>
            <a:r>
              <a:rPr lang="en-US" altLang="zh-CN" sz="2400" dirty="0"/>
              <a:t>1,</a:t>
            </a:r>
            <a:r>
              <a:rPr lang="zh-CN" altLang="en-US" sz="2400" dirty="0"/>
              <a:t>参数</a:t>
            </a:r>
            <a:r>
              <a:rPr lang="en-US" altLang="zh-CN" sz="2400" dirty="0"/>
              <a:t>2,...</a:t>
            </a:r>
            <a:r>
              <a:rPr lang="zh-CN" altLang="en-US" sz="2400" dirty="0"/>
              <a:t>]</a:t>
            </a:r>
            <a:r>
              <a:rPr lang="en-US" altLang="zh-CN" sz="2400" dirty="0"/>
              <a:t>)</a:t>
            </a:r>
            <a:r>
              <a:rPr lang="zh-CN" altLang="en-US" sz="2400" dirty="0"/>
              <a:t>；</a:t>
            </a:r>
            <a:endParaRPr lang="zh-CN" altLang="en-US" sz="2400" dirty="0"/>
          </a:p>
          <a:p>
            <a:pPr lvl="1">
              <a:lnSpc>
                <a:spcPct val="120000"/>
              </a:lnSpc>
            </a:pPr>
            <a:r>
              <a:rPr lang="zh-CN" altLang="en-US" dirty="0"/>
              <a:t>使用</a:t>
            </a:r>
            <a:r>
              <a:rPr lang="en-US" altLang="zh-CN" dirty="0"/>
              <a:t>CALL</a:t>
            </a:r>
            <a:r>
              <a:rPr lang="zh-CN" altLang="en-US" dirty="0"/>
              <a:t>或者</a:t>
            </a:r>
            <a:r>
              <a:rPr lang="en-US" altLang="zh-CN" dirty="0"/>
              <a:t>PERFORM</a:t>
            </a:r>
            <a:r>
              <a:rPr lang="zh-CN" altLang="en-US" dirty="0"/>
              <a:t>等方式激活存储过程的执行</a:t>
            </a:r>
            <a:endParaRPr lang="zh-CN" altLang="en-US" dirty="0"/>
          </a:p>
          <a:p>
            <a:pPr lvl="1">
              <a:lnSpc>
                <a:spcPct val="120000"/>
              </a:lnSpc>
            </a:pPr>
            <a:r>
              <a:rPr lang="zh-CN" altLang="en-US" dirty="0"/>
              <a:t>在过程化</a:t>
            </a:r>
            <a:r>
              <a:rPr lang="en-US" altLang="zh-CN" dirty="0"/>
              <a:t>SQL</a:t>
            </a:r>
            <a:r>
              <a:rPr lang="zh-CN" altLang="en-US" dirty="0"/>
              <a:t>中，数据库服务器支持在过程体中调用其他存储过程</a:t>
            </a:r>
            <a:endParaRPr lang="zh-CN" altLang="en-US" dirty="0"/>
          </a:p>
          <a:p>
            <a:pPr>
              <a:lnSpc>
                <a:spcPct val="120000"/>
              </a:lnSpc>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idx="4294967295"/>
          </p:nvPr>
        </p:nvSpPr>
        <p:spPr/>
        <p:txBody>
          <a:bodyPr/>
          <a:lstStyle/>
          <a:p>
            <a:r>
              <a:rPr lang="zh-CN" altLang="en-US">
                <a:solidFill>
                  <a:schemeClr val="accent6"/>
                </a:solidFill>
              </a:rPr>
              <a:t>直接先修课的</a:t>
            </a:r>
            <a:r>
              <a:rPr lang="en-US" altLang="zh-CN">
                <a:solidFill>
                  <a:schemeClr val="accent6"/>
                </a:solidFill>
              </a:rPr>
              <a:t>SQL</a:t>
            </a:r>
            <a:r>
              <a:rPr lang="zh-CN" altLang="en-US">
                <a:solidFill>
                  <a:schemeClr val="accent6"/>
                </a:solidFill>
              </a:rPr>
              <a:t>语句表达</a:t>
            </a:r>
            <a:endParaRPr lang="zh-CN" altLang="en-US">
              <a:solidFill>
                <a:schemeClr val="accent6"/>
              </a:solidFill>
            </a:endParaRPr>
          </a:p>
        </p:txBody>
      </p:sp>
      <p:sp>
        <p:nvSpPr>
          <p:cNvPr id="9218" name="内容占位符 2"/>
          <p:cNvSpPr>
            <a:spLocks noGrp="1" noChangeArrowheads="1"/>
          </p:cNvSpPr>
          <p:nvPr>
            <p:ph idx="4294967295"/>
          </p:nvPr>
        </p:nvSpPr>
        <p:spPr>
          <a:xfrm>
            <a:off x="395288" y="823913"/>
            <a:ext cx="8497887" cy="3727450"/>
          </a:xfrm>
        </p:spPr>
        <p:txBody>
          <a:bodyPr/>
          <a:lstStyle/>
          <a:p>
            <a:pPr>
              <a:lnSpc>
                <a:spcPct val="120000"/>
              </a:lnSpc>
            </a:pPr>
            <a:r>
              <a:rPr lang="zh-CN" altLang="en-US" dirty="0"/>
              <a:t>如何查询直接先修课：自连接</a:t>
            </a:r>
            <a:endParaRPr lang="zh-CN" altLang="en-US" dirty="0">
              <a:solidFill>
                <a:srgbClr val="C00000"/>
              </a:solidFill>
            </a:endParaRPr>
          </a:p>
        </p:txBody>
      </p:sp>
      <p:sp>
        <p:nvSpPr>
          <p:cNvPr id="9219" name="文本框 7"/>
          <p:cNvSpPr txBox="1">
            <a:spLocks noChangeArrowheads="1"/>
          </p:cNvSpPr>
          <p:nvPr/>
        </p:nvSpPr>
        <p:spPr bwMode="auto">
          <a:xfrm>
            <a:off x="1331913" y="2474913"/>
            <a:ext cx="59039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400" dirty="0">
                <a:solidFill>
                  <a:srgbClr val="800000"/>
                </a:solidFill>
                <a:latin typeface="Courier New" panose="02070309020205020404" pitchFamily="49" charset="0"/>
              </a:rPr>
              <a:t>select</a:t>
            </a:r>
            <a:r>
              <a:rPr lang="en-US" altLang="zh-CN" sz="2400" dirty="0">
                <a:solidFill>
                  <a:srgbClr val="000000"/>
                </a:solidFill>
                <a:latin typeface="Courier New" panose="02070309020205020404" pitchFamily="49" charset="0"/>
              </a:rPr>
              <a:t> </a:t>
            </a:r>
            <a:r>
              <a:rPr lang="en-US" altLang="zh-CN" sz="2400" dirty="0" err="1">
                <a:solidFill>
                  <a:srgbClr val="000000"/>
                </a:solidFill>
                <a:latin typeface="Courier New" panose="02070309020205020404" pitchFamily="49" charset="0"/>
              </a:rPr>
              <a:t>B.Cname</a:t>
            </a:r>
            <a:r>
              <a:rPr lang="en-US" altLang="zh-CN" sz="2400" dirty="0">
                <a:solidFill>
                  <a:srgbClr val="000000"/>
                </a:solidFill>
                <a:latin typeface="Courier New" panose="02070309020205020404" pitchFamily="49" charset="0"/>
              </a:rPr>
              <a:t> </a:t>
            </a:r>
            <a:endParaRPr lang="en-US" altLang="zh-CN" sz="2400" dirty="0">
              <a:solidFill>
                <a:srgbClr val="000000"/>
              </a:solidFill>
              <a:latin typeface="Courier New" panose="02070309020205020404" pitchFamily="49" charset="0"/>
            </a:endParaRPr>
          </a:p>
          <a:p>
            <a:pPr>
              <a:spcBef>
                <a:spcPct val="0"/>
              </a:spcBef>
              <a:buSzTx/>
              <a:buFontTx/>
              <a:buNone/>
            </a:pPr>
            <a:r>
              <a:rPr lang="en-US" altLang="zh-CN" sz="2400" dirty="0">
                <a:solidFill>
                  <a:srgbClr val="800000"/>
                </a:solidFill>
                <a:latin typeface="Courier New" panose="02070309020205020404" pitchFamily="49" charset="0"/>
              </a:rPr>
              <a:t>from</a:t>
            </a:r>
            <a:r>
              <a:rPr lang="en-US" altLang="zh-CN" sz="2400" dirty="0">
                <a:solidFill>
                  <a:srgbClr val="000000"/>
                </a:solidFill>
                <a:latin typeface="Courier New" panose="02070309020205020404" pitchFamily="49" charset="0"/>
              </a:rPr>
              <a:t> Course A, Course B</a:t>
            </a:r>
            <a:endParaRPr lang="en-US" altLang="zh-CN" sz="2400" dirty="0">
              <a:solidFill>
                <a:srgbClr val="000000"/>
              </a:solidFill>
              <a:latin typeface="Courier New" panose="02070309020205020404" pitchFamily="49" charset="0"/>
            </a:endParaRPr>
          </a:p>
          <a:p>
            <a:pPr>
              <a:spcBef>
                <a:spcPct val="0"/>
              </a:spcBef>
              <a:buSzTx/>
              <a:buFontTx/>
              <a:buNone/>
            </a:pPr>
            <a:r>
              <a:rPr lang="en-US" altLang="zh-CN" sz="2400" dirty="0">
                <a:solidFill>
                  <a:srgbClr val="800000"/>
                </a:solidFill>
                <a:latin typeface="Courier New" panose="02070309020205020404" pitchFamily="49" charset="0"/>
              </a:rPr>
              <a:t>where</a:t>
            </a:r>
            <a:r>
              <a:rPr lang="en-US" altLang="zh-CN" sz="2400" dirty="0">
                <a:solidFill>
                  <a:srgbClr val="000000"/>
                </a:solidFill>
                <a:latin typeface="Courier New" panose="02070309020205020404" pitchFamily="49" charset="0"/>
              </a:rPr>
              <a:t> </a:t>
            </a:r>
            <a:r>
              <a:rPr lang="en-US" altLang="zh-CN" sz="2400" dirty="0" err="1">
                <a:solidFill>
                  <a:srgbClr val="000000"/>
                </a:solidFill>
                <a:latin typeface="Courier New" panose="02070309020205020404" pitchFamily="49" charset="0"/>
              </a:rPr>
              <a:t>A.Cname</a:t>
            </a:r>
            <a:r>
              <a:rPr lang="en-US" altLang="zh-CN" sz="2400" dirty="0">
                <a:solidFill>
                  <a:srgbClr val="000000"/>
                </a:solidFill>
                <a:latin typeface="Courier New" panose="02070309020205020404" pitchFamily="49" charset="0"/>
              </a:rPr>
              <a:t> = </a:t>
            </a:r>
            <a:r>
              <a:rPr lang="en-US" altLang="zh-CN" sz="2400" dirty="0">
                <a:solidFill>
                  <a:srgbClr val="008000"/>
                </a:solidFill>
                <a:latin typeface="Courier New" panose="02070309020205020404" pitchFamily="49" charset="0"/>
              </a:rPr>
              <a:t>'</a:t>
            </a:r>
            <a:r>
              <a:rPr lang="zh-CN" altLang="en-US" sz="2400" dirty="0">
                <a:solidFill>
                  <a:srgbClr val="008000"/>
                </a:solidFill>
                <a:latin typeface="Courier New" panose="02070309020205020404" pitchFamily="49" charset="0"/>
              </a:rPr>
              <a:t>数据库系统概论</a:t>
            </a:r>
            <a:r>
              <a:rPr lang="en-US" altLang="zh-CN" sz="2400" dirty="0">
                <a:solidFill>
                  <a:srgbClr val="008000"/>
                </a:solidFill>
                <a:latin typeface="Courier New" panose="02070309020205020404" pitchFamily="49" charset="0"/>
              </a:rPr>
              <a:t>'</a:t>
            </a:r>
            <a:r>
              <a:rPr lang="zh-CN" altLang="en-US" sz="2400" dirty="0">
                <a:solidFill>
                  <a:srgbClr val="000000"/>
                </a:solidFill>
                <a:latin typeface="Courier New" panose="02070309020205020404" pitchFamily="49" charset="0"/>
              </a:rPr>
              <a:t> </a:t>
            </a:r>
            <a:endParaRPr lang="en-US" altLang="zh-CN" sz="2400" dirty="0">
              <a:solidFill>
                <a:srgbClr val="000000"/>
              </a:solidFill>
              <a:latin typeface="Courier New" panose="02070309020205020404" pitchFamily="49" charset="0"/>
            </a:endParaRPr>
          </a:p>
          <a:p>
            <a:pPr>
              <a:spcBef>
                <a:spcPct val="0"/>
              </a:spcBef>
              <a:buSzTx/>
              <a:buFontTx/>
              <a:buNone/>
            </a:pPr>
            <a:r>
              <a:rPr lang="en-US" altLang="zh-CN" sz="2400" dirty="0">
                <a:solidFill>
                  <a:srgbClr val="800000"/>
                </a:solidFill>
                <a:latin typeface="Courier New" panose="02070309020205020404" pitchFamily="49" charset="0"/>
              </a:rPr>
              <a:t>and</a:t>
            </a:r>
            <a:r>
              <a:rPr lang="en-US" altLang="zh-CN" sz="2400" dirty="0">
                <a:solidFill>
                  <a:srgbClr val="000000"/>
                </a:solidFill>
                <a:latin typeface="Courier New" panose="02070309020205020404" pitchFamily="49" charset="0"/>
              </a:rPr>
              <a:t> </a:t>
            </a:r>
            <a:r>
              <a:rPr lang="en-US" altLang="zh-CN" sz="2400" dirty="0" err="1">
                <a:solidFill>
                  <a:srgbClr val="000000"/>
                </a:solidFill>
                <a:latin typeface="Courier New" panose="02070309020205020404" pitchFamily="49" charset="0"/>
              </a:rPr>
              <a:t>A.Cpno</a:t>
            </a:r>
            <a:r>
              <a:rPr lang="en-US" altLang="zh-CN" sz="2400" dirty="0">
                <a:solidFill>
                  <a:srgbClr val="000000"/>
                </a:solidFill>
                <a:latin typeface="Courier New" panose="02070309020205020404" pitchFamily="49" charset="0"/>
              </a:rPr>
              <a:t>=</a:t>
            </a:r>
            <a:r>
              <a:rPr lang="en-US" altLang="zh-CN" sz="2400" dirty="0" err="1">
                <a:solidFill>
                  <a:srgbClr val="000000"/>
                </a:solidFill>
                <a:latin typeface="Courier New" panose="02070309020205020404" pitchFamily="49" charset="0"/>
              </a:rPr>
              <a:t>B.Cno</a:t>
            </a:r>
            <a:r>
              <a:rPr lang="en-US" altLang="zh-CN" sz="2400" dirty="0">
                <a:solidFill>
                  <a:srgbClr val="000000"/>
                </a:solidFill>
                <a:latin typeface="Courier New" panose="02070309020205020404" pitchFamily="49" charset="0"/>
              </a:rPr>
              <a:t>;</a:t>
            </a:r>
            <a:endParaRPr lang="zh-CN" altLang="en-US" sz="2400" b="0" dirty="0"/>
          </a:p>
        </p:txBody>
      </p:sp>
      <p:sp>
        <p:nvSpPr>
          <p:cNvPr id="9220" name="文本框 8"/>
          <p:cNvSpPr txBox="1">
            <a:spLocks noChangeArrowheads="1"/>
          </p:cNvSpPr>
          <p:nvPr/>
        </p:nvSpPr>
        <p:spPr bwMode="auto">
          <a:xfrm>
            <a:off x="750888" y="1504950"/>
            <a:ext cx="7997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b="0" i="0" dirty="0">
                <a:solidFill>
                  <a:srgbClr val="333333"/>
                </a:solidFill>
                <a:effectLst/>
                <a:latin typeface="Arial" panose="020B0604020202020204" pitchFamily="34" charset="0"/>
              </a:rPr>
              <a:t>① </a:t>
            </a:r>
            <a:r>
              <a:rPr lang="zh-CN" altLang="zh-CN" sz="2400" dirty="0">
                <a:latin typeface="Times New Roman" panose="02020603050405020304" pitchFamily="18" charset="0"/>
                <a:cs typeface="Times New Roman" panose="02020603050405020304" pitchFamily="18" charset="0"/>
              </a:rPr>
              <a:t>步骤</a:t>
            </a:r>
            <a:r>
              <a:rPr lang="en-US" altLang="zh-CN" sz="2400" dirty="0">
                <a:latin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找出“数据库系统概论”课程的</a:t>
            </a:r>
            <a:r>
              <a:rPr lang="zh-CN" altLang="en-US" sz="2400" dirty="0">
                <a:latin typeface="Times New Roman" panose="02020603050405020304" pitchFamily="18" charset="0"/>
                <a:cs typeface="Times New Roman" panose="02020603050405020304" pitchFamily="18" charset="0"/>
              </a:rPr>
              <a:t>全部</a:t>
            </a:r>
            <a:r>
              <a:rPr lang="zh-CN" altLang="zh-CN" sz="2400" dirty="0">
                <a:latin typeface="Times New Roman" panose="02020603050405020304" pitchFamily="18" charset="0"/>
                <a:cs typeface="Times New Roman" panose="02020603050405020304" pitchFamily="18" charset="0"/>
              </a:rPr>
              <a:t>直接先修课：</a:t>
            </a:r>
            <a:r>
              <a:rPr lang="zh-CN" altLang="en-US" sz="2400" dirty="0">
                <a:latin typeface="Times New Roman" panose="02020603050405020304" pitchFamily="18" charset="0"/>
                <a:cs typeface="Times New Roman" panose="02020603050405020304" pitchFamily="18" charset="0"/>
              </a:rPr>
              <a:t>记为</a:t>
            </a:r>
            <a:r>
              <a:rPr lang="en-US" altLang="zh-CN" sz="2400" dirty="0">
                <a:latin typeface="Times New Roman" panose="02020603050405020304" pitchFamily="18" charset="0"/>
              </a:rPr>
              <a:t>L[1]</a:t>
            </a:r>
            <a:r>
              <a:rPr lang="zh-CN" altLang="en-US" sz="2400" dirty="0">
                <a:latin typeface="Times New Roman" panose="02020603050405020304" pitchFamily="18" charset="0"/>
              </a:rPr>
              <a:t>；如果</a:t>
            </a:r>
            <a:r>
              <a:rPr lang="en-US" altLang="zh-CN" sz="2400" dirty="0">
                <a:latin typeface="Times New Roman" panose="02020603050405020304" pitchFamily="18" charset="0"/>
              </a:rPr>
              <a:t>L[1]</a:t>
            </a:r>
            <a:r>
              <a:rPr lang="zh-CN" altLang="en-US" sz="2400" dirty="0">
                <a:latin typeface="Times New Roman" panose="02020603050405020304" pitchFamily="18" charset="0"/>
              </a:rPr>
              <a:t>为空，则任务一</a:t>
            </a:r>
            <a:r>
              <a:rPr lang="zh-CN" altLang="en-US" sz="2400" dirty="0" smtClean="0">
                <a:latin typeface="Times New Roman" panose="02020603050405020304" pitchFamily="18" charset="0"/>
              </a:rPr>
              <a:t>结束</a:t>
            </a:r>
            <a:endParaRPr lang="zh-CN" altLang="en-US" sz="2400" b="0" dirty="0"/>
          </a:p>
        </p:txBody>
      </p:sp>
      <p:sp>
        <p:nvSpPr>
          <p:cNvPr id="10" name="文本框 9"/>
          <p:cNvSpPr txBox="1"/>
          <p:nvPr/>
        </p:nvSpPr>
        <p:spPr>
          <a:xfrm>
            <a:off x="750888" y="2487613"/>
            <a:ext cx="1084262" cy="400050"/>
          </a:xfrm>
          <a:prstGeom prst="rect">
            <a:avLst/>
          </a:prstGeom>
          <a:noFill/>
        </p:spPr>
        <p:txBody>
          <a:bodyPr>
            <a:spAutoFit/>
          </a:bodyPr>
          <a:lstStyle/>
          <a:p>
            <a:pPr>
              <a:defRPr/>
            </a:pPr>
            <a:r>
              <a:rPr lang="en-US" altLang="zh-CN" sz="2000" kern="1050" dirty="0">
                <a:latin typeface="Times New Roman" panose="02020603050405020304" pitchFamily="18" charset="0"/>
                <a:cs typeface="Times New Roman" panose="02020603050405020304" pitchFamily="18" charset="0"/>
              </a:rPr>
              <a:t>L[1]</a:t>
            </a:r>
            <a:r>
              <a:rPr lang="zh-CN" altLang="en-US" sz="2000" kern="1050" dirty="0">
                <a:latin typeface="Times New Roman" panose="02020603050405020304" pitchFamily="18" charset="0"/>
                <a:cs typeface="Times New Roman" panose="02020603050405020304" pitchFamily="18" charset="0"/>
              </a:rPr>
              <a:t>：</a:t>
            </a:r>
            <a:endParaRPr lang="zh-CN" altLang="en-US"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73730" name="内容占位符 2"/>
          <p:cNvSpPr>
            <a:spLocks noGrp="1" noChangeArrowheads="1"/>
          </p:cNvSpPr>
          <p:nvPr>
            <p:ph idx="4294967295"/>
          </p:nvPr>
        </p:nvSpPr>
        <p:spPr>
          <a:xfrm>
            <a:off x="179388" y="823913"/>
            <a:ext cx="8999537" cy="3546475"/>
          </a:xfrm>
        </p:spPr>
        <p:txBody>
          <a:bodyPr/>
          <a:lstStyle/>
          <a:p>
            <a:pPr>
              <a:lnSpc>
                <a:spcPct val="120000"/>
              </a:lnSpc>
            </a:pPr>
            <a:r>
              <a:rPr lang="en-US" altLang="zh-CN" sz="2400" dirty="0"/>
              <a:t>[</a:t>
            </a:r>
            <a:r>
              <a:rPr lang="zh-CN" altLang="en-US" sz="2400" dirty="0"/>
              <a:t>例</a:t>
            </a:r>
            <a:r>
              <a:rPr lang="en-US" altLang="zh-CN" sz="2400" dirty="0"/>
              <a:t>8.6]</a:t>
            </a:r>
            <a:r>
              <a:rPr lang="zh-CN" altLang="en-US" sz="2400" dirty="0"/>
              <a:t>查询学号为“</a:t>
            </a:r>
            <a:r>
              <a:rPr lang="en-US" altLang="zh-CN" sz="2400" dirty="0"/>
              <a:t>20180001”</a:t>
            </a:r>
            <a:r>
              <a:rPr lang="zh-CN" altLang="en-US" sz="2400" dirty="0"/>
              <a:t>学生的课程</a:t>
            </a:r>
            <a:r>
              <a:rPr lang="en-US" altLang="zh-CN" sz="2400" dirty="0"/>
              <a:t>GPA</a:t>
            </a:r>
            <a:r>
              <a:rPr lang="zh-CN" altLang="en-US" sz="2400" dirty="0"/>
              <a:t>。</a:t>
            </a:r>
            <a:endParaRPr lang="zh-CN" altLang="en-US" sz="2400" dirty="0"/>
          </a:p>
          <a:p>
            <a:pPr>
              <a:lnSpc>
                <a:spcPct val="120000"/>
              </a:lnSpc>
              <a:buFont typeface="Wingdings" panose="05000000000000000000" pitchFamily="2" charset="2"/>
              <a:buNone/>
            </a:pPr>
            <a:r>
              <a:rPr lang="en-US" altLang="zh-CN" sz="2000" dirty="0"/>
              <a:t>	DECLARE </a:t>
            </a:r>
            <a:r>
              <a:rPr lang="en-US" altLang="zh-CN" sz="2000" dirty="0" err="1"/>
              <a:t>outGPA</a:t>
            </a:r>
            <a:r>
              <a:rPr lang="en-US" altLang="zh-CN" sz="2000" dirty="0"/>
              <a:t> FLOAT;</a:t>
            </a:r>
            <a:endParaRPr lang="en-US" altLang="zh-CN" sz="2000" dirty="0"/>
          </a:p>
          <a:p>
            <a:pPr>
              <a:lnSpc>
                <a:spcPct val="120000"/>
              </a:lnSpc>
              <a:buFont typeface="Wingdings" panose="05000000000000000000" pitchFamily="2" charset="2"/>
              <a:buNone/>
            </a:pPr>
            <a:r>
              <a:rPr lang="en-US" altLang="zh-CN" sz="2000" dirty="0"/>
              <a:t>	BEGIN</a:t>
            </a:r>
            <a:endParaRPr lang="en-US" altLang="zh-CN" sz="2000" dirty="0"/>
          </a:p>
          <a:p>
            <a:pPr>
              <a:lnSpc>
                <a:spcPct val="120000"/>
              </a:lnSpc>
              <a:buFont typeface="Wingdings" panose="05000000000000000000" pitchFamily="2" charset="2"/>
              <a:buNone/>
            </a:pPr>
            <a:r>
              <a:rPr lang="en-US" altLang="zh-CN" sz="2000" dirty="0"/>
              <a:t>		</a:t>
            </a:r>
            <a:r>
              <a:rPr lang="en-US" altLang="zh-CN" sz="2000" dirty="0" err="1"/>
              <a:t>CALLcompGPA</a:t>
            </a:r>
            <a:r>
              <a:rPr lang="en-US" altLang="zh-CN" sz="2000" dirty="0"/>
              <a:t>(‘20180001’,outGPA);</a:t>
            </a:r>
            <a:endParaRPr lang="en-US" altLang="zh-CN" sz="2000" dirty="0"/>
          </a:p>
          <a:p>
            <a:pPr>
              <a:lnSpc>
                <a:spcPct val="120000"/>
              </a:lnSpc>
              <a:buFont typeface="Wingdings" panose="05000000000000000000" pitchFamily="2" charset="2"/>
              <a:buNone/>
            </a:pPr>
            <a:r>
              <a:rPr lang="en-US" altLang="zh-CN" sz="2000" dirty="0"/>
              <a:t>		RAISE NOTICE ‘GPA: %’, </a:t>
            </a:r>
            <a:r>
              <a:rPr lang="en-US" altLang="zh-CN" sz="2000" dirty="0" err="1"/>
              <a:t>outGPA</a:t>
            </a:r>
            <a:r>
              <a:rPr lang="en-US" altLang="zh-CN" sz="2000" dirty="0"/>
              <a:t>;</a:t>
            </a:r>
            <a:endParaRPr lang="en-US" altLang="zh-CN" sz="2000" dirty="0"/>
          </a:p>
          <a:p>
            <a:pPr>
              <a:lnSpc>
                <a:spcPct val="120000"/>
              </a:lnSpc>
              <a:buFont typeface="Wingdings" panose="05000000000000000000" pitchFamily="2" charset="2"/>
              <a:buNone/>
            </a:pPr>
            <a:r>
              <a:rPr lang="en-US" altLang="zh-CN" sz="2000" dirty="0"/>
              <a:t>	END;</a:t>
            </a:r>
            <a:endParaRPr lang="en-US" altLang="zh-CN" sz="2000" dirty="0"/>
          </a:p>
          <a:p>
            <a:pPr lvl="1">
              <a:lnSpc>
                <a:spcPct val="120000"/>
              </a:lnSpc>
            </a:pPr>
            <a:r>
              <a:rPr lang="zh-CN" altLang="en-US" sz="2000" dirty="0"/>
              <a:t>在调用含有输入参数和输入输出参数的存储过程时，需要指定具体的参数值。在调用含有输出参数的存储过程时，对应位置不需要传入参数值，但需要事先定义</a:t>
            </a:r>
            <a:r>
              <a:rPr lang="zh-CN" altLang="en-US" sz="2000" dirty="0" smtClean="0"/>
              <a:t>输出变量</a:t>
            </a:r>
            <a:endParaRPr lang="zh-CN" altLang="en-US"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idx="4294967295"/>
          </p:nvPr>
        </p:nvSpPr>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74754" name="内容占位符 2"/>
          <p:cNvSpPr>
            <a:spLocks noGrp="1" noChangeArrowheads="1"/>
          </p:cNvSpPr>
          <p:nvPr>
            <p:ph idx="4294967295"/>
          </p:nvPr>
        </p:nvSpPr>
        <p:spPr/>
        <p:txBody>
          <a:bodyPr/>
          <a:lstStyle/>
          <a:p>
            <a:pPr>
              <a:lnSpc>
                <a:spcPct val="150000"/>
              </a:lnSpc>
              <a:spcBef>
                <a:spcPts val="0"/>
              </a:spcBef>
              <a:buFont typeface="Wingdings" panose="05000000000000000000" pitchFamily="2" charset="2"/>
              <a:buNone/>
            </a:pPr>
            <a:r>
              <a:rPr lang="en-US" altLang="zh-CN" dirty="0"/>
              <a:t>3.</a:t>
            </a:r>
            <a:r>
              <a:rPr lang="zh-CN" altLang="en-US" dirty="0"/>
              <a:t>修改存储过程</a:t>
            </a:r>
            <a:endParaRPr lang="zh-CN" altLang="en-US" dirty="0"/>
          </a:p>
          <a:p>
            <a:pPr marL="457200" lvl="1" indent="0">
              <a:lnSpc>
                <a:spcPct val="120000"/>
              </a:lnSpc>
              <a:spcBef>
                <a:spcPts val="0"/>
              </a:spcBef>
            </a:pPr>
            <a:r>
              <a:rPr lang="zh-CN" altLang="en-US" dirty="0"/>
              <a:t>重命名</a:t>
            </a:r>
            <a:endParaRPr lang="en-US" altLang="zh-CN" dirty="0"/>
          </a:p>
          <a:p>
            <a:pPr marL="914400" lvl="2" indent="0">
              <a:lnSpc>
                <a:spcPct val="120000"/>
              </a:lnSpc>
              <a:spcBef>
                <a:spcPts val="0"/>
              </a:spcBef>
              <a:buFont typeface="Arial" panose="020B0604020202020204" pitchFamily="34" charset="0"/>
              <a:buNone/>
            </a:pPr>
            <a:r>
              <a:rPr lang="en-US" altLang="zh-CN" dirty="0"/>
              <a:t>ALTER PROCEDURE </a:t>
            </a:r>
            <a:r>
              <a:rPr lang="zh-CN" altLang="en-US" dirty="0"/>
              <a:t>过程名</a:t>
            </a:r>
            <a:r>
              <a:rPr lang="en-US" altLang="zh-CN" dirty="0"/>
              <a:t>1  RENAME TO </a:t>
            </a:r>
            <a:r>
              <a:rPr lang="zh-CN" altLang="en-US" dirty="0"/>
              <a:t>过程名</a:t>
            </a:r>
            <a:r>
              <a:rPr lang="en-US" altLang="zh-CN" dirty="0"/>
              <a:t>2;</a:t>
            </a:r>
            <a:endParaRPr lang="zh-CN" altLang="en-US" dirty="0"/>
          </a:p>
          <a:p>
            <a:pPr marL="457200" lvl="1" indent="0">
              <a:lnSpc>
                <a:spcPct val="120000"/>
              </a:lnSpc>
              <a:spcBef>
                <a:spcPts val="0"/>
              </a:spcBef>
            </a:pPr>
            <a:r>
              <a:rPr lang="zh-CN" altLang="en-US" dirty="0"/>
              <a:t>重新编译</a:t>
            </a:r>
            <a:endParaRPr lang="en-US" altLang="zh-CN" dirty="0"/>
          </a:p>
          <a:p>
            <a:pPr marL="914400" lvl="2" indent="0">
              <a:lnSpc>
                <a:spcPct val="120000"/>
              </a:lnSpc>
              <a:spcBef>
                <a:spcPts val="0"/>
              </a:spcBef>
              <a:buFont typeface="Arial" panose="020B0604020202020204" pitchFamily="34" charset="0"/>
              <a:buNone/>
            </a:pPr>
            <a:r>
              <a:rPr lang="en-US" altLang="zh-CN" dirty="0"/>
              <a:t>ALTER PROCEDURE </a:t>
            </a:r>
            <a:r>
              <a:rPr lang="zh-CN" altLang="en-US" dirty="0"/>
              <a:t>过程名</a:t>
            </a:r>
            <a:r>
              <a:rPr lang="en-US" altLang="zh-CN" dirty="0"/>
              <a:t>COMPILE;</a:t>
            </a:r>
            <a:endParaRPr lang="zh-CN" altLang="en-US" dirty="0"/>
          </a:p>
          <a:p>
            <a:pPr>
              <a:lnSpc>
                <a:spcPct val="150000"/>
              </a:lnSpc>
              <a:spcBef>
                <a:spcPts val="0"/>
              </a:spcBef>
              <a:buFont typeface="Wingdings" panose="05000000000000000000" pitchFamily="2" charset="2"/>
              <a:buNone/>
            </a:pPr>
            <a:r>
              <a:rPr lang="en-US" altLang="zh-CN" dirty="0"/>
              <a:t>4.删除存储过程</a:t>
            </a:r>
            <a:endParaRPr lang="en-US" altLang="zh-CN" dirty="0"/>
          </a:p>
          <a:p>
            <a:pPr>
              <a:lnSpc>
                <a:spcPct val="150000"/>
              </a:lnSpc>
              <a:spcBef>
                <a:spcPts val="0"/>
              </a:spcBef>
              <a:buFont typeface="Wingdings" panose="05000000000000000000" pitchFamily="2" charset="2"/>
              <a:buNone/>
            </a:pPr>
            <a:r>
              <a:rPr lang="en-US" altLang="zh-CN" sz="2400" dirty="0"/>
              <a:t>    DROP  PROCEDURE </a:t>
            </a:r>
            <a:r>
              <a:rPr lang="en-US" altLang="zh-CN" sz="2400" dirty="0" err="1"/>
              <a:t>过程名</a:t>
            </a:r>
            <a:r>
              <a:rPr lang="en-US" altLang="zh-CN" sz="2400" dirty="0"/>
              <a:t>；</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8.2.5  </a:t>
            </a:r>
            <a:r>
              <a:rPr lang="zh-CN" altLang="zh-CN">
                <a:solidFill>
                  <a:schemeClr val="accent6"/>
                </a:solidFill>
              </a:rPr>
              <a:t>存储过程（续）</a:t>
            </a:r>
            <a:endParaRPr lang="zh-CN" altLang="zh-CN">
              <a:solidFill>
                <a:schemeClr val="accent6"/>
              </a:solidFill>
            </a:endParaRPr>
          </a:p>
        </p:txBody>
      </p:sp>
      <p:sp>
        <p:nvSpPr>
          <p:cNvPr id="75778" name="内容占位符 2"/>
          <p:cNvSpPr>
            <a:spLocks noGrp="1" noChangeArrowheads="1"/>
          </p:cNvSpPr>
          <p:nvPr>
            <p:ph idx="4294967295"/>
          </p:nvPr>
        </p:nvSpPr>
        <p:spPr>
          <a:xfrm>
            <a:off x="395288" y="823913"/>
            <a:ext cx="8229600" cy="3495675"/>
          </a:xfrm>
        </p:spPr>
        <p:txBody>
          <a:bodyPr/>
          <a:lstStyle/>
          <a:p>
            <a:pPr>
              <a:lnSpc>
                <a:spcPct val="120000"/>
              </a:lnSpc>
            </a:pPr>
            <a:r>
              <a:rPr lang="zh-CN" altLang="en-US"/>
              <a:t>存储过程的优点</a:t>
            </a:r>
            <a:endParaRPr lang="zh-CN" altLang="en-US"/>
          </a:p>
          <a:p>
            <a:pPr lvl="1">
              <a:lnSpc>
                <a:spcPct val="120000"/>
              </a:lnSpc>
              <a:buFont typeface="Wingdings" panose="05000000000000000000" pitchFamily="2" charset="2"/>
              <a:buNone/>
            </a:pPr>
            <a:r>
              <a:rPr lang="zh-CN" altLang="en-US"/>
              <a:t>（</a:t>
            </a:r>
            <a:r>
              <a:rPr lang="en-US" altLang="zh-CN"/>
              <a:t>1</a:t>
            </a:r>
            <a:r>
              <a:rPr lang="zh-CN" altLang="en-US"/>
              <a:t>）运行效率高</a:t>
            </a:r>
            <a:endParaRPr lang="zh-CN" altLang="en-US"/>
          </a:p>
          <a:p>
            <a:pPr lvl="1">
              <a:lnSpc>
                <a:spcPct val="120000"/>
              </a:lnSpc>
              <a:buFont typeface="Wingdings" panose="05000000000000000000" pitchFamily="2" charset="2"/>
              <a:buNone/>
            </a:pPr>
            <a:r>
              <a:rPr lang="zh-CN" altLang="en-US"/>
              <a:t>（</a:t>
            </a:r>
            <a:r>
              <a:rPr lang="en-US" altLang="zh-CN"/>
              <a:t>2</a:t>
            </a:r>
            <a:r>
              <a:rPr lang="zh-CN" altLang="en-US"/>
              <a:t>）降低了客户机和服务器之间的通信量	</a:t>
            </a:r>
            <a:endParaRPr lang="zh-CN" altLang="en-US"/>
          </a:p>
          <a:p>
            <a:pPr lvl="1">
              <a:lnSpc>
                <a:spcPct val="120000"/>
              </a:lnSpc>
              <a:buFont typeface="Wingdings" panose="05000000000000000000" pitchFamily="2" charset="2"/>
              <a:buNone/>
            </a:pPr>
            <a:r>
              <a:rPr lang="zh-CN" altLang="en-US"/>
              <a:t>（</a:t>
            </a:r>
            <a:r>
              <a:rPr lang="en-US" altLang="zh-CN"/>
              <a:t>3</a:t>
            </a:r>
            <a:r>
              <a:rPr lang="zh-CN" altLang="en-US"/>
              <a:t>）方便实施企业规则</a:t>
            </a:r>
            <a:endParaRPr lang="zh-CN" altLang="en-US"/>
          </a:p>
          <a:p>
            <a:pPr>
              <a:lnSpc>
                <a:spcPct val="120000"/>
              </a:lnSpc>
            </a:pP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ChangeArrowheads="1"/>
          </p:cNvSpPr>
          <p:nvPr>
            <p:ph type="title" idx="4294967295"/>
          </p:nvPr>
        </p:nvSpPr>
        <p:spPr/>
        <p:txBody>
          <a:bodyPr/>
          <a:lstStyle/>
          <a:p>
            <a:r>
              <a:rPr lang="en-US" altLang="zh-CN">
                <a:solidFill>
                  <a:schemeClr val="accent6"/>
                </a:solidFill>
              </a:rPr>
              <a:t>8.2</a:t>
            </a:r>
            <a:r>
              <a:rPr lang="zh-CN" altLang="en-US">
                <a:solidFill>
                  <a:schemeClr val="accent6"/>
                </a:solidFill>
              </a:rPr>
              <a:t> 过程化</a:t>
            </a:r>
            <a:r>
              <a:rPr lang="en-US" altLang="zh-CN">
                <a:solidFill>
                  <a:schemeClr val="accent6"/>
                </a:solidFill>
              </a:rPr>
              <a:t>SQL</a:t>
            </a:r>
            <a:endParaRPr lang="en-US" altLang="zh-CN">
              <a:solidFill>
                <a:schemeClr val="accent6"/>
              </a:solidFill>
            </a:endParaRPr>
          </a:p>
        </p:txBody>
      </p:sp>
      <p:sp>
        <p:nvSpPr>
          <p:cNvPr id="76802" name="内容占位符 2"/>
          <p:cNvSpPr>
            <a:spLocks noGrp="1" noChangeArrowheads="1"/>
          </p:cNvSpPr>
          <p:nvPr>
            <p:ph idx="4294967295"/>
          </p:nvPr>
        </p:nvSpPr>
        <p:spPr>
          <a:xfrm>
            <a:off x="720725" y="627063"/>
            <a:ext cx="7966075" cy="3495675"/>
          </a:xfrm>
        </p:spPr>
        <p:txBody>
          <a:bodyPr/>
          <a:lstStyle/>
          <a:p>
            <a:pPr marL="0" indent="0">
              <a:lnSpc>
                <a:spcPct val="150000"/>
              </a:lnSpc>
              <a:buFont typeface="Wingdings" panose="05000000000000000000" pitchFamily="2" charset="2"/>
              <a:buNone/>
            </a:pPr>
            <a:r>
              <a:rPr lang="en-US" altLang="zh-CN" dirty="0"/>
              <a:t>8.2.1  </a:t>
            </a:r>
            <a:r>
              <a:rPr lang="zh-CN" altLang="en-US" dirty="0"/>
              <a:t>过程化</a:t>
            </a:r>
            <a:r>
              <a:rPr lang="en-US" altLang="zh-CN" dirty="0"/>
              <a:t>SQL</a:t>
            </a:r>
            <a:r>
              <a:rPr lang="zh-CN" altLang="en-US" dirty="0"/>
              <a:t>的块结构</a:t>
            </a:r>
            <a:endParaRPr lang="zh-CN" altLang="en-US" dirty="0"/>
          </a:p>
          <a:p>
            <a:pPr marL="0" indent="0">
              <a:lnSpc>
                <a:spcPct val="150000"/>
              </a:lnSpc>
              <a:buFont typeface="Wingdings" panose="05000000000000000000" pitchFamily="2" charset="2"/>
              <a:buNone/>
            </a:pPr>
            <a:r>
              <a:rPr lang="en-US" altLang="zh-CN" dirty="0"/>
              <a:t>8.2.2  </a:t>
            </a:r>
            <a:r>
              <a:rPr lang="zh-CN" altLang="en-US" dirty="0"/>
              <a:t>变量和常量的定义</a:t>
            </a:r>
            <a:endParaRPr lang="zh-CN" altLang="en-US" dirty="0"/>
          </a:p>
          <a:p>
            <a:pPr marL="0" indent="0">
              <a:lnSpc>
                <a:spcPct val="150000"/>
              </a:lnSpc>
              <a:buFont typeface="Wingdings" panose="05000000000000000000" pitchFamily="2" charset="2"/>
              <a:buNone/>
            </a:pPr>
            <a:r>
              <a:rPr lang="en-US" altLang="zh-CN" dirty="0"/>
              <a:t>8.2.3  </a:t>
            </a:r>
            <a:r>
              <a:rPr lang="zh-CN" altLang="en-US" dirty="0"/>
              <a:t>流程控制</a:t>
            </a:r>
            <a:endParaRPr lang="en-US" altLang="zh-CN" dirty="0"/>
          </a:p>
          <a:p>
            <a:pPr marL="0" indent="0">
              <a:lnSpc>
                <a:spcPct val="150000"/>
              </a:lnSpc>
              <a:buFont typeface="Wingdings" panose="05000000000000000000" pitchFamily="2" charset="2"/>
              <a:buNone/>
            </a:pPr>
            <a:r>
              <a:rPr lang="en-US" altLang="zh-CN" dirty="0"/>
              <a:t>8.2.4  </a:t>
            </a:r>
            <a:r>
              <a:rPr lang="zh-CN" altLang="en-US" dirty="0"/>
              <a:t>游标的定义与使用</a:t>
            </a:r>
            <a:endParaRPr lang="en-US" altLang="zh-CN" dirty="0"/>
          </a:p>
          <a:p>
            <a:pPr marL="0" indent="0">
              <a:lnSpc>
                <a:spcPct val="150000"/>
              </a:lnSpc>
              <a:spcBef>
                <a:spcPts val="0"/>
              </a:spcBef>
              <a:buFont typeface="Wingdings" panose="05000000000000000000" pitchFamily="2" charset="2"/>
              <a:buNone/>
            </a:pPr>
            <a:r>
              <a:rPr lang="en-US" altLang="zh-CN" dirty="0"/>
              <a:t>8.2.5  </a:t>
            </a:r>
            <a:r>
              <a:rPr lang="zh-CN" altLang="en-US" dirty="0"/>
              <a:t>存储过程</a:t>
            </a:r>
            <a:endParaRPr lang="en-US" altLang="zh-CN" dirty="0"/>
          </a:p>
          <a:p>
            <a:pPr marL="0" indent="0">
              <a:lnSpc>
                <a:spcPct val="150000"/>
              </a:lnSpc>
              <a:buFont typeface="Wingdings" panose="05000000000000000000" pitchFamily="2" charset="2"/>
              <a:buNone/>
            </a:pPr>
            <a:r>
              <a:rPr lang="en-US" altLang="zh-CN" dirty="0">
                <a:solidFill>
                  <a:srgbClr val="00B050"/>
                </a:solidFill>
              </a:rPr>
              <a:t>8.2.6  </a:t>
            </a:r>
            <a:r>
              <a:rPr lang="zh-CN" altLang="en-US" dirty="0">
                <a:solidFill>
                  <a:srgbClr val="00B050"/>
                </a:solidFill>
              </a:rPr>
              <a:t>存储函数</a:t>
            </a:r>
            <a:endParaRPr lang="zh-CN" altLang="en-US" dirty="0">
              <a:solidFill>
                <a:srgbClr val="00B05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noChangeArrowheads="1"/>
          </p:cNvSpPr>
          <p:nvPr>
            <p:ph type="title" idx="4294967295"/>
          </p:nvPr>
        </p:nvSpPr>
        <p:spPr/>
        <p:txBody>
          <a:bodyPr/>
          <a:lstStyle/>
          <a:p>
            <a:r>
              <a:rPr lang="en-US" altLang="zh-CN" dirty="0">
                <a:solidFill>
                  <a:schemeClr val="accent6"/>
                </a:solidFill>
              </a:rPr>
              <a:t>8.2.6  </a:t>
            </a:r>
            <a:r>
              <a:rPr lang="zh-CN" altLang="en-US" dirty="0">
                <a:solidFill>
                  <a:schemeClr val="accent6"/>
                </a:solidFill>
              </a:rPr>
              <a:t>存储函数</a:t>
            </a:r>
            <a:endParaRPr lang="zh-CN" altLang="en-US" dirty="0">
              <a:solidFill>
                <a:schemeClr val="accent6"/>
              </a:solidFill>
            </a:endParaRPr>
          </a:p>
        </p:txBody>
      </p:sp>
      <p:sp>
        <p:nvSpPr>
          <p:cNvPr id="77826" name="内容占位符 2"/>
          <p:cNvSpPr>
            <a:spLocks noGrp="1" noChangeArrowheads="1"/>
          </p:cNvSpPr>
          <p:nvPr>
            <p:ph idx="4294967295"/>
          </p:nvPr>
        </p:nvSpPr>
        <p:spPr>
          <a:xfrm>
            <a:off x="395288" y="823913"/>
            <a:ext cx="8229600" cy="3495675"/>
          </a:xfrm>
        </p:spPr>
        <p:txBody>
          <a:bodyPr/>
          <a:lstStyle/>
          <a:p>
            <a:pPr>
              <a:lnSpc>
                <a:spcPct val="150000"/>
              </a:lnSpc>
            </a:pPr>
            <a:r>
              <a:rPr lang="zh-CN" altLang="en-US"/>
              <a:t>存储函数和存储过程的异同</a:t>
            </a:r>
            <a:endParaRPr lang="en-US" altLang="zh-CN"/>
          </a:p>
          <a:p>
            <a:pPr lvl="1">
              <a:lnSpc>
                <a:spcPct val="150000"/>
              </a:lnSpc>
            </a:pPr>
            <a:r>
              <a:rPr lang="zh-CN" altLang="en-US"/>
              <a:t>同：都是持久性存储模块</a:t>
            </a:r>
            <a:endParaRPr lang="en-US" altLang="zh-CN"/>
          </a:p>
          <a:p>
            <a:pPr lvl="1">
              <a:lnSpc>
                <a:spcPct val="150000"/>
              </a:lnSpc>
            </a:pPr>
            <a:r>
              <a:rPr lang="zh-CN" altLang="en-US"/>
              <a:t>异：函数必须指定返回的类型</a:t>
            </a:r>
            <a:endParaRPr lang="zh-CN" altLang="en-US"/>
          </a:p>
          <a:p>
            <a:pPr>
              <a:buFont typeface="Wingdings" panose="05000000000000000000" pitchFamily="2" charset="2"/>
              <a:buNone/>
            </a:pP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noChangeArrowheads="1"/>
          </p:cNvSpPr>
          <p:nvPr>
            <p:ph type="title" idx="4294967295"/>
          </p:nvPr>
        </p:nvSpPr>
        <p:spPr/>
        <p:txBody>
          <a:bodyPr/>
          <a:lstStyle/>
          <a:p>
            <a:r>
              <a:rPr lang="en-US" altLang="zh-CN">
                <a:solidFill>
                  <a:schemeClr val="accent6"/>
                </a:solidFill>
              </a:rPr>
              <a:t>8.2.6  </a:t>
            </a:r>
            <a:r>
              <a:rPr lang="zh-CN" altLang="en-US">
                <a:solidFill>
                  <a:schemeClr val="accent6"/>
                </a:solidFill>
              </a:rPr>
              <a:t>存储</a:t>
            </a:r>
            <a:r>
              <a:rPr lang="zh-CN" altLang="zh-CN">
                <a:solidFill>
                  <a:schemeClr val="accent6"/>
                </a:solidFill>
              </a:rPr>
              <a:t>函数（续）</a:t>
            </a:r>
            <a:endParaRPr lang="zh-CN" altLang="zh-CN">
              <a:solidFill>
                <a:schemeClr val="accent6"/>
              </a:solidFill>
            </a:endParaRPr>
          </a:p>
        </p:txBody>
      </p:sp>
      <p:sp>
        <p:nvSpPr>
          <p:cNvPr id="78850" name="内容占位符 2"/>
          <p:cNvSpPr>
            <a:spLocks noGrp="1" noChangeArrowheads="1"/>
          </p:cNvSpPr>
          <p:nvPr>
            <p:ph idx="4294967295"/>
          </p:nvPr>
        </p:nvSpPr>
        <p:spPr>
          <a:xfrm>
            <a:off x="395288" y="823913"/>
            <a:ext cx="8229600" cy="3495675"/>
          </a:xfrm>
        </p:spPr>
        <p:txBody>
          <a:bodyPr/>
          <a:lstStyle/>
          <a:p>
            <a:pPr>
              <a:lnSpc>
                <a:spcPct val="120000"/>
              </a:lnSpc>
              <a:buFont typeface="Wingdings" panose="05000000000000000000" pitchFamily="2" charset="2"/>
              <a:buNone/>
            </a:pPr>
            <a:r>
              <a:rPr lang="en-US" altLang="zh-CN" dirty="0"/>
              <a:t>1. </a:t>
            </a:r>
            <a:r>
              <a:rPr lang="zh-CN" altLang="en-US" dirty="0"/>
              <a:t>函数的定义语句格式</a:t>
            </a:r>
            <a:endParaRPr lang="en-US" altLang="zh-CN" dirty="0"/>
          </a:p>
          <a:p>
            <a:pPr marL="457200" lvl="1" indent="0">
              <a:lnSpc>
                <a:spcPct val="120000"/>
              </a:lnSpc>
              <a:buFont typeface="Wingdings" panose="05000000000000000000" pitchFamily="2" charset="2"/>
              <a:buNone/>
            </a:pPr>
            <a:r>
              <a:rPr lang="en-US" altLang="zh-CN" dirty="0"/>
              <a:t>CREATE OR REPLACE FUNCTION </a:t>
            </a:r>
            <a:r>
              <a:rPr lang="zh-CN" altLang="en-US" dirty="0"/>
              <a:t>函数名</a:t>
            </a:r>
            <a:r>
              <a:rPr lang="en-US" altLang="zh-CN" dirty="0"/>
              <a:t>([</a:t>
            </a:r>
            <a:r>
              <a:rPr lang="zh-CN" altLang="en-US" dirty="0"/>
              <a:t>参数</a:t>
            </a:r>
            <a:r>
              <a:rPr lang="en-US" altLang="zh-CN" dirty="0"/>
              <a:t>1 </a:t>
            </a:r>
            <a:r>
              <a:rPr lang="zh-CN" altLang="en-US" dirty="0"/>
              <a:t>数据类型</a:t>
            </a:r>
            <a:r>
              <a:rPr lang="en-US" altLang="zh-CN" dirty="0"/>
              <a:t>, </a:t>
            </a:r>
            <a:r>
              <a:rPr lang="zh-CN" altLang="en-US" dirty="0"/>
              <a:t>参数</a:t>
            </a:r>
            <a:r>
              <a:rPr lang="en-US" altLang="zh-CN" dirty="0"/>
              <a:t>2</a:t>
            </a:r>
            <a:r>
              <a:rPr lang="zh-CN" altLang="en-US" dirty="0"/>
              <a:t>数据类型</a:t>
            </a:r>
            <a:r>
              <a:rPr lang="en-US" altLang="zh-CN" dirty="0"/>
              <a:t>, ...]) </a:t>
            </a:r>
            <a:endParaRPr lang="en-US" altLang="zh-CN" dirty="0"/>
          </a:p>
          <a:p>
            <a:pPr marL="457200" lvl="1" indent="0">
              <a:lnSpc>
                <a:spcPct val="120000"/>
              </a:lnSpc>
              <a:buFont typeface="Wingdings" panose="05000000000000000000" pitchFamily="2" charset="2"/>
              <a:buNone/>
            </a:pPr>
            <a:r>
              <a:rPr lang="en-US" altLang="zh-CN" dirty="0"/>
              <a:t>RETURNS &lt;</a:t>
            </a:r>
            <a:r>
              <a:rPr lang="zh-CN" altLang="en-US" dirty="0"/>
              <a:t>类型</a:t>
            </a:r>
            <a:r>
              <a:rPr lang="en-US" altLang="zh-CN" dirty="0"/>
              <a:t>&gt;</a:t>
            </a:r>
            <a:endParaRPr lang="en-US" altLang="zh-CN" dirty="0"/>
          </a:p>
          <a:p>
            <a:pPr marL="457200" lvl="1" indent="0">
              <a:lnSpc>
                <a:spcPct val="120000"/>
              </a:lnSpc>
              <a:buFont typeface="Wingdings" panose="05000000000000000000" pitchFamily="2" charset="2"/>
              <a:buNone/>
            </a:pPr>
            <a:r>
              <a:rPr lang="en-US" altLang="zh-CN" dirty="0"/>
              <a:t>AS  &lt;</a:t>
            </a:r>
            <a:r>
              <a:rPr lang="zh-CN" altLang="en-US" dirty="0"/>
              <a:t>过程化</a:t>
            </a:r>
            <a:r>
              <a:rPr lang="en-US" altLang="zh-CN" dirty="0"/>
              <a:t>SQL</a:t>
            </a:r>
            <a:r>
              <a:rPr lang="zh-CN" altLang="en-US" dirty="0"/>
              <a:t>块</a:t>
            </a:r>
            <a:r>
              <a:rPr lang="en-US" altLang="zh-CN" dirty="0"/>
              <a:t>&gt;;</a:t>
            </a:r>
            <a:endParaRPr lang="zh-CN" altLang="en-US" dirty="0"/>
          </a:p>
          <a:p>
            <a:pPr>
              <a:lnSpc>
                <a:spcPct val="120000"/>
              </a:lnSpc>
              <a:buFont typeface="Wingdings" panose="05000000000000000000" pitchFamily="2" charset="2"/>
              <a:buNone/>
            </a:pPr>
            <a:r>
              <a:rPr lang="en-US" altLang="zh-CN" dirty="0"/>
              <a:t>2. </a:t>
            </a:r>
            <a:r>
              <a:rPr lang="zh-CN" altLang="en-US" dirty="0"/>
              <a:t>函数的执行语句格式</a:t>
            </a:r>
            <a:endParaRPr lang="en-US" altLang="zh-CN" dirty="0"/>
          </a:p>
          <a:p>
            <a:pPr marL="457200" lvl="1" indent="0">
              <a:lnSpc>
                <a:spcPct val="120000"/>
              </a:lnSpc>
              <a:buFont typeface="Wingdings" panose="05000000000000000000" pitchFamily="2" charset="2"/>
              <a:buNone/>
            </a:pPr>
            <a:r>
              <a:rPr lang="en-US" altLang="zh-CN" dirty="0"/>
              <a:t>CALL/SELECT </a:t>
            </a:r>
            <a:r>
              <a:rPr lang="zh-CN" altLang="en-US" dirty="0"/>
              <a:t>函数名 </a:t>
            </a:r>
            <a:r>
              <a:rPr lang="en-US" altLang="zh-CN" dirty="0"/>
              <a:t>([</a:t>
            </a:r>
            <a:r>
              <a:rPr lang="zh-CN" altLang="en-US" dirty="0"/>
              <a:t>参数</a:t>
            </a:r>
            <a:r>
              <a:rPr lang="en-US" altLang="zh-CN" dirty="0"/>
              <a:t>1,</a:t>
            </a:r>
            <a:r>
              <a:rPr lang="zh-CN" altLang="en-US" dirty="0"/>
              <a:t>参数</a:t>
            </a:r>
            <a:r>
              <a:rPr lang="en-US" altLang="zh-CN" dirty="0"/>
              <a:t>2,…]);</a:t>
            </a:r>
            <a:endParaRPr lang="zh-CN" altLang="en-US" dirty="0"/>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noChangeArrowheads="1"/>
          </p:cNvSpPr>
          <p:nvPr>
            <p:ph type="title" idx="4294967295"/>
          </p:nvPr>
        </p:nvSpPr>
        <p:spPr/>
        <p:txBody>
          <a:bodyPr/>
          <a:lstStyle/>
          <a:p>
            <a:r>
              <a:rPr lang="en-US" altLang="zh-CN">
                <a:solidFill>
                  <a:schemeClr val="accent6"/>
                </a:solidFill>
              </a:rPr>
              <a:t>8.2.6  </a:t>
            </a:r>
            <a:r>
              <a:rPr lang="zh-CN" altLang="en-US">
                <a:solidFill>
                  <a:schemeClr val="accent6"/>
                </a:solidFill>
              </a:rPr>
              <a:t>存储</a:t>
            </a:r>
            <a:r>
              <a:rPr lang="zh-CN" altLang="zh-CN">
                <a:solidFill>
                  <a:schemeClr val="accent6"/>
                </a:solidFill>
              </a:rPr>
              <a:t>函数（续）</a:t>
            </a:r>
            <a:endParaRPr lang="zh-CN" altLang="zh-CN">
              <a:solidFill>
                <a:schemeClr val="accent6"/>
              </a:solidFill>
            </a:endParaRPr>
          </a:p>
        </p:txBody>
      </p:sp>
      <p:sp>
        <p:nvSpPr>
          <p:cNvPr id="79874" name="内容占位符 2"/>
          <p:cNvSpPr>
            <a:spLocks noGrp="1" noChangeArrowheads="1"/>
          </p:cNvSpPr>
          <p:nvPr>
            <p:ph idx="4294967295"/>
          </p:nvPr>
        </p:nvSpPr>
        <p:spPr>
          <a:xfrm>
            <a:off x="395288" y="823913"/>
            <a:ext cx="8229600" cy="3495675"/>
          </a:xfrm>
        </p:spPr>
        <p:txBody>
          <a:bodyPr/>
          <a:lstStyle/>
          <a:p>
            <a:pPr>
              <a:lnSpc>
                <a:spcPct val="120000"/>
              </a:lnSpc>
              <a:buFont typeface="Wingdings" panose="05000000000000000000" pitchFamily="2" charset="2"/>
              <a:buNone/>
            </a:pPr>
            <a:r>
              <a:rPr lang="en-US" altLang="zh-CN" dirty="0"/>
              <a:t>3. </a:t>
            </a:r>
            <a:r>
              <a:rPr lang="zh-CN" altLang="en-US" dirty="0"/>
              <a:t>修改函数</a:t>
            </a:r>
            <a:endParaRPr lang="en-US" altLang="zh-CN" dirty="0"/>
          </a:p>
          <a:p>
            <a:pPr marL="457200" lvl="1" indent="0">
              <a:lnSpc>
                <a:spcPct val="120000"/>
              </a:lnSpc>
            </a:pPr>
            <a:r>
              <a:rPr lang="zh-CN" altLang="en-US" dirty="0"/>
              <a:t>重命名</a:t>
            </a:r>
            <a:endParaRPr lang="en-US" altLang="zh-CN" dirty="0"/>
          </a:p>
          <a:p>
            <a:pPr marL="914400" lvl="2" indent="0">
              <a:lnSpc>
                <a:spcPct val="120000"/>
              </a:lnSpc>
              <a:buFont typeface="Arial" panose="020B0604020202020204" pitchFamily="34" charset="0"/>
              <a:buNone/>
            </a:pPr>
            <a:r>
              <a:rPr lang="en-US" altLang="zh-CN" dirty="0"/>
              <a:t>ALTER FUNCTION </a:t>
            </a:r>
            <a:r>
              <a:rPr lang="zh-CN" altLang="en-US" dirty="0"/>
              <a:t>函数名</a:t>
            </a:r>
            <a:r>
              <a:rPr lang="en-US" altLang="zh-CN" dirty="0"/>
              <a:t>1 RENAME TO </a:t>
            </a:r>
            <a:r>
              <a:rPr lang="zh-CN" altLang="en-US" dirty="0"/>
              <a:t>函数名</a:t>
            </a:r>
            <a:r>
              <a:rPr lang="en-US" altLang="zh-CN" dirty="0"/>
              <a:t>2;</a:t>
            </a:r>
            <a:endParaRPr lang="zh-CN" altLang="en-US" dirty="0"/>
          </a:p>
          <a:p>
            <a:pPr marL="457200" lvl="1" indent="0">
              <a:lnSpc>
                <a:spcPct val="120000"/>
              </a:lnSpc>
            </a:pPr>
            <a:r>
              <a:rPr lang="zh-CN" altLang="en-US" dirty="0"/>
              <a:t>重新编译</a:t>
            </a:r>
            <a:endParaRPr lang="en-US" altLang="zh-CN" dirty="0"/>
          </a:p>
          <a:p>
            <a:pPr marL="914400" lvl="2" indent="0">
              <a:lnSpc>
                <a:spcPct val="120000"/>
              </a:lnSpc>
              <a:buFont typeface="Arial" panose="020B0604020202020204" pitchFamily="34" charset="0"/>
              <a:buNone/>
            </a:pPr>
            <a:r>
              <a:rPr lang="en-US" altLang="zh-CN" dirty="0"/>
              <a:t>ALTER FUNCTION </a:t>
            </a:r>
            <a:r>
              <a:rPr lang="zh-CN" altLang="en-US" dirty="0"/>
              <a:t>函数名 </a:t>
            </a:r>
            <a:r>
              <a:rPr lang="en-US" altLang="zh-CN" dirty="0"/>
              <a:t>COMPILE;</a:t>
            </a:r>
            <a:endParaRPr lang="zh-CN" altLang="en-US" dirty="0"/>
          </a:p>
          <a:p>
            <a:pPr>
              <a:lnSpc>
                <a:spcPct val="120000"/>
              </a:lnSpc>
              <a:buFont typeface="Wingdings" panose="05000000000000000000" pitchFamily="2" charset="2"/>
              <a:buNone/>
            </a:pPr>
            <a:endParaRPr lang="zh-CN" altLang="en-US" dirty="0"/>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8</a:t>
            </a:r>
            <a:r>
              <a:rPr lang="zh-CN" altLang="en-US" dirty="0">
                <a:solidFill>
                  <a:schemeClr val="accent6"/>
                </a:solidFill>
              </a:rPr>
              <a:t>章</a:t>
            </a:r>
            <a:r>
              <a:rPr lang="zh-CN" altLang="zh-CN" dirty="0">
                <a:solidFill>
                  <a:schemeClr val="accent6"/>
                </a:solidFill>
              </a:rPr>
              <a:t> 数据库编程</a:t>
            </a:r>
            <a:endParaRPr lang="zh-CN" altLang="zh-CN" dirty="0">
              <a:solidFill>
                <a:schemeClr val="accent6"/>
              </a:solidFill>
            </a:endParaRPr>
          </a:p>
        </p:txBody>
      </p:sp>
      <p:sp>
        <p:nvSpPr>
          <p:cNvPr id="80898" name="内容占位符 2"/>
          <p:cNvSpPr>
            <a:spLocks noGrp="1" noChangeArrowheads="1"/>
          </p:cNvSpPr>
          <p:nvPr>
            <p:ph idx="4294967295"/>
          </p:nvPr>
        </p:nvSpPr>
        <p:spPr>
          <a:xfrm>
            <a:off x="720725" y="728663"/>
            <a:ext cx="7931150" cy="3641725"/>
          </a:xfrm>
        </p:spPr>
        <p:txBody>
          <a:bodyPr/>
          <a:lstStyle/>
          <a:p>
            <a:pPr marL="57150" indent="0">
              <a:lnSpc>
                <a:spcPct val="150000"/>
              </a:lnSpc>
              <a:buFont typeface="Wingdings" panose="05000000000000000000" pitchFamily="2" charset="2"/>
              <a:buNone/>
            </a:pPr>
            <a:r>
              <a:rPr lang="en-US" altLang="zh-CN" dirty="0"/>
              <a:t>8.1 </a:t>
            </a:r>
            <a:r>
              <a:rPr lang="zh-CN" altLang="en-US" dirty="0"/>
              <a:t>概述</a:t>
            </a:r>
            <a:endParaRPr lang="zh-CN" altLang="en-US" dirty="0"/>
          </a:p>
          <a:p>
            <a:pPr marL="57150" indent="0">
              <a:lnSpc>
                <a:spcPct val="150000"/>
              </a:lnSpc>
              <a:buFont typeface="Wingdings" panose="05000000000000000000" pitchFamily="2" charset="2"/>
              <a:buNone/>
            </a:pPr>
            <a:r>
              <a:rPr lang="en-US" altLang="zh-CN" dirty="0">
                <a:sym typeface="Times New Roman" panose="02020603050405020304" pitchFamily="18" charset="0"/>
              </a:rPr>
              <a:t>8.2 </a:t>
            </a:r>
            <a:r>
              <a:rPr lang="zh-CN" altLang="en-US" dirty="0">
                <a:sym typeface="Times New Roman" panose="02020603050405020304" pitchFamily="18" charset="0"/>
              </a:rPr>
              <a:t>过程化</a:t>
            </a:r>
            <a:r>
              <a:rPr lang="en-US" altLang="zh-CN" dirty="0">
                <a:sym typeface="Times New Roman" panose="02020603050405020304" pitchFamily="18" charset="0"/>
              </a:rPr>
              <a:t>SQL</a:t>
            </a:r>
            <a:endParaRPr lang="zh-CN" altLang="en-US" dirty="0">
              <a:sym typeface="Times New Roman" panose="02020603050405020304" pitchFamily="18" charset="0"/>
            </a:endParaRPr>
          </a:p>
          <a:p>
            <a:pPr marL="57150" indent="0">
              <a:lnSpc>
                <a:spcPct val="150000"/>
              </a:lnSpc>
              <a:buFont typeface="Wingdings" panose="05000000000000000000" pitchFamily="2" charset="2"/>
              <a:buNone/>
            </a:pPr>
            <a:r>
              <a:rPr lang="en-US" altLang="zh-CN" dirty="0">
                <a:solidFill>
                  <a:srgbClr val="0066FF"/>
                </a:solidFill>
                <a:sym typeface="Times New Roman" panose="02020603050405020304" pitchFamily="18" charset="0"/>
              </a:rPr>
              <a:t>8.3 JDBC</a:t>
            </a:r>
            <a:r>
              <a:rPr lang="zh-CN" altLang="en-US" dirty="0">
                <a:solidFill>
                  <a:srgbClr val="0066FF"/>
                </a:solidFill>
                <a:sym typeface="Times New Roman" panose="02020603050405020304" pitchFamily="18" charset="0"/>
              </a:rPr>
              <a:t>编程</a:t>
            </a:r>
            <a:endParaRPr lang="en-US" altLang="zh-CN" dirty="0">
              <a:solidFill>
                <a:srgbClr val="0066FF"/>
              </a:solidFill>
              <a:sym typeface="Times New Roman" panose="02020603050405020304" pitchFamily="18" charset="0"/>
            </a:endParaRPr>
          </a:p>
          <a:p>
            <a:pPr marL="57150" indent="0">
              <a:lnSpc>
                <a:spcPct val="150000"/>
              </a:lnSpc>
              <a:buFont typeface="Wingdings" panose="05000000000000000000" pitchFamily="2" charset="2"/>
              <a:buNone/>
            </a:pPr>
            <a:r>
              <a:rPr lang="zh-CN" altLang="en-US" dirty="0"/>
              <a:t>*</a:t>
            </a:r>
            <a:r>
              <a:rPr lang="en-US" altLang="zh-CN" dirty="0"/>
              <a:t>8.4 </a:t>
            </a:r>
            <a:r>
              <a:rPr lang="zh-CN" altLang="en-US" dirty="0"/>
              <a:t>基于</a:t>
            </a:r>
            <a:r>
              <a:rPr lang="en-US" altLang="zh-CN" dirty="0"/>
              <a:t>MVC</a:t>
            </a:r>
            <a:r>
              <a:rPr lang="zh-CN" altLang="en-US" dirty="0"/>
              <a:t>框架的数据库应用开发</a:t>
            </a:r>
            <a:endParaRPr lang="en-US" altLang="zh-CN" dirty="0"/>
          </a:p>
          <a:p>
            <a:pPr marL="57150" indent="0">
              <a:lnSpc>
                <a:spcPct val="150000"/>
              </a:lnSpc>
              <a:buFont typeface="Wingdings" panose="05000000000000000000" pitchFamily="2" charset="2"/>
              <a:buNone/>
            </a:pPr>
            <a:r>
              <a:rPr lang="zh-CN" altLang="en-US" dirty="0"/>
              <a:t>本章小结</a:t>
            </a:r>
            <a:endParaRPr lang="zh-CN" altLang="en-US" dirty="0"/>
          </a:p>
          <a:p>
            <a:pPr marL="57150" indent="0"/>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noChangeArrowheads="1"/>
          </p:cNvSpPr>
          <p:nvPr>
            <p:ph type="title" idx="4294967295"/>
          </p:nvPr>
        </p:nvSpPr>
        <p:spPr/>
        <p:txBody>
          <a:bodyPr/>
          <a:lstStyle/>
          <a:p>
            <a:r>
              <a:rPr lang="en-US" altLang="zh-CN">
                <a:solidFill>
                  <a:schemeClr val="accent6"/>
                </a:solidFill>
              </a:rPr>
              <a:t>8.3 JDBC</a:t>
            </a:r>
            <a:r>
              <a:rPr lang="zh-CN" altLang="en-US">
                <a:solidFill>
                  <a:schemeClr val="accent6"/>
                </a:solidFill>
              </a:rPr>
              <a:t>编程</a:t>
            </a:r>
            <a:endParaRPr lang="zh-CN" altLang="en-US">
              <a:solidFill>
                <a:schemeClr val="accent6"/>
              </a:solidFill>
            </a:endParaRPr>
          </a:p>
        </p:txBody>
      </p:sp>
      <p:sp>
        <p:nvSpPr>
          <p:cNvPr id="81922" name="内容占位符 2"/>
          <p:cNvSpPr>
            <a:spLocks noGrp="1" noChangeArrowheads="1"/>
          </p:cNvSpPr>
          <p:nvPr>
            <p:ph idx="4294967295"/>
          </p:nvPr>
        </p:nvSpPr>
        <p:spPr>
          <a:xfrm>
            <a:off x="395288" y="823913"/>
            <a:ext cx="8497887" cy="3727450"/>
          </a:xfrm>
        </p:spPr>
        <p:txBody>
          <a:bodyPr/>
          <a:lstStyle/>
          <a:p>
            <a:pPr marL="0" indent="0">
              <a:lnSpc>
                <a:spcPct val="150000"/>
              </a:lnSpc>
              <a:buFont typeface="Wingdings" panose="05000000000000000000" pitchFamily="2" charset="2"/>
              <a:buNone/>
            </a:pPr>
            <a:r>
              <a:rPr lang="en-US" altLang="zh-CN" dirty="0">
                <a:solidFill>
                  <a:srgbClr val="00B050"/>
                </a:solidFill>
              </a:rPr>
              <a:t>8.3.1 JDBC</a:t>
            </a:r>
            <a:r>
              <a:rPr lang="zh-CN" altLang="en-US" dirty="0">
                <a:solidFill>
                  <a:srgbClr val="00B050"/>
                </a:solidFill>
              </a:rPr>
              <a:t>工作原理概述</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8.3.2 JDBC APIs</a:t>
            </a:r>
            <a:r>
              <a:rPr lang="zh-CN" altLang="en-US" dirty="0"/>
              <a:t>基础</a:t>
            </a:r>
            <a:endParaRPr lang="zh-CN" altLang="en-US" dirty="0"/>
          </a:p>
          <a:p>
            <a:pPr marL="0" indent="0">
              <a:lnSpc>
                <a:spcPct val="150000"/>
              </a:lnSpc>
              <a:buFont typeface="Wingdings" panose="05000000000000000000" pitchFamily="2" charset="2"/>
              <a:buNone/>
            </a:pPr>
            <a:r>
              <a:rPr lang="en-US" altLang="zh-CN" dirty="0"/>
              <a:t>8.3.3 </a:t>
            </a:r>
            <a:r>
              <a:rPr lang="zh-CN" altLang="en-US" dirty="0"/>
              <a:t> 使用</a:t>
            </a:r>
            <a:r>
              <a:rPr lang="en-US" altLang="zh-CN" dirty="0"/>
              <a:t>JDBC</a:t>
            </a:r>
            <a:r>
              <a:rPr lang="zh-CN" altLang="en-US" dirty="0"/>
              <a:t>操纵数据库的工作流程</a:t>
            </a:r>
            <a:endParaRPr lang="zh-CN" altLang="en-US" dirty="0"/>
          </a:p>
          <a:p>
            <a:pPr marL="0" indent="0">
              <a:buFont typeface="Wingdings" panose="05000000000000000000" pitchFamily="2" charset="2"/>
              <a:buNone/>
            </a:pP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noChangeArrowheads="1"/>
          </p:cNvSpPr>
          <p:nvPr>
            <p:ph type="title" idx="4294967295"/>
          </p:nvPr>
        </p:nvSpPr>
        <p:spPr/>
        <p:txBody>
          <a:bodyPr/>
          <a:lstStyle/>
          <a:p>
            <a:r>
              <a:rPr lang="en-US" altLang="zh-CN">
                <a:solidFill>
                  <a:schemeClr val="accent6"/>
                </a:solidFill>
              </a:rPr>
              <a:t>8.3.1 JDBC</a:t>
            </a:r>
            <a:r>
              <a:rPr lang="zh-CN" altLang="en-US">
                <a:solidFill>
                  <a:schemeClr val="accent6"/>
                </a:solidFill>
              </a:rPr>
              <a:t>工作原理概述</a:t>
            </a:r>
            <a:endParaRPr lang="zh-CN" altLang="en-US">
              <a:solidFill>
                <a:schemeClr val="accent6"/>
              </a:solidFill>
            </a:endParaRPr>
          </a:p>
        </p:txBody>
      </p:sp>
      <p:sp>
        <p:nvSpPr>
          <p:cNvPr id="74755" name="内容占位符 2"/>
          <p:cNvSpPr>
            <a:spLocks noGrp="1" noChangeArrowheads="1"/>
          </p:cNvSpPr>
          <p:nvPr>
            <p:ph idx="4294967295"/>
          </p:nvPr>
        </p:nvSpPr>
        <p:spPr>
          <a:xfrm>
            <a:off x="720725" y="823913"/>
            <a:ext cx="8172450" cy="3835400"/>
          </a:xfrm>
          <a:ln w="28575"/>
        </p:spPr>
        <p:txBody>
          <a:bodyPr/>
          <a:lstStyle/>
          <a:p>
            <a:pPr marL="0" indent="0">
              <a:defRPr/>
            </a:pPr>
            <a:r>
              <a:rPr lang="en-US" altLang="zh-CN" dirty="0"/>
              <a:t>JDBC (</a:t>
            </a:r>
            <a:r>
              <a:rPr lang="en-US" altLang="zh-CN" dirty="0">
                <a:solidFill>
                  <a:srgbClr val="FF0000"/>
                </a:solidFill>
              </a:rPr>
              <a:t>J</a:t>
            </a:r>
            <a:r>
              <a:rPr lang="en-US" altLang="zh-CN" dirty="0"/>
              <a:t>ava </a:t>
            </a:r>
            <a:r>
              <a:rPr lang="en-US" altLang="zh-CN" dirty="0">
                <a:solidFill>
                  <a:srgbClr val="FF0000"/>
                </a:solidFill>
              </a:rPr>
              <a:t>D</a:t>
            </a:r>
            <a:r>
              <a:rPr lang="en-US" altLang="zh-CN" dirty="0"/>
              <a:t>ata</a:t>
            </a:r>
            <a:r>
              <a:rPr lang="en-US" altLang="zh-CN" dirty="0">
                <a:solidFill>
                  <a:srgbClr val="FF0000"/>
                </a:solidFill>
              </a:rPr>
              <a:t>b</a:t>
            </a:r>
            <a:r>
              <a:rPr lang="en-US" altLang="zh-CN" dirty="0"/>
              <a:t>ase </a:t>
            </a:r>
            <a:r>
              <a:rPr lang="en-US" altLang="zh-CN" dirty="0">
                <a:solidFill>
                  <a:srgbClr val="FF0000"/>
                </a:solidFill>
              </a:rPr>
              <a:t>C</a:t>
            </a:r>
            <a:r>
              <a:rPr lang="en-US" altLang="zh-CN" dirty="0"/>
              <a:t>onnection)</a:t>
            </a:r>
            <a:endParaRPr lang="en-US" altLang="zh-CN" dirty="0"/>
          </a:p>
          <a:p>
            <a:pPr lvl="1">
              <a:lnSpc>
                <a:spcPct val="120000"/>
              </a:lnSpc>
              <a:defRPr/>
            </a:pPr>
            <a:r>
              <a:rPr lang="zh-CN" altLang="en-US" dirty="0"/>
              <a:t>由于不同的数据库管理系统的存在，</a:t>
            </a:r>
            <a:r>
              <a:rPr lang="zh-CN" altLang="en-US" u="sng" dirty="0"/>
              <a:t>在某个关系数据库管理系统下编写的应用程序就不能在另一个关系数据库管理系统下运行  </a:t>
            </a:r>
            <a:endParaRPr lang="zh-CN" altLang="en-US" u="sng" dirty="0"/>
          </a:p>
          <a:p>
            <a:pPr lvl="1">
              <a:lnSpc>
                <a:spcPct val="120000"/>
              </a:lnSpc>
              <a:defRPr/>
            </a:pPr>
            <a:r>
              <a:rPr lang="zh-CN" altLang="en-US" dirty="0"/>
              <a:t>许多应用程序需要共享多个部门的数据资源，</a:t>
            </a:r>
            <a:r>
              <a:rPr lang="zh-CN" altLang="en-US" u="sng" dirty="0"/>
              <a:t>访问不同的关系数据库管理系统</a:t>
            </a:r>
            <a:endParaRPr lang="zh-CN" altLang="en-US" u="sng" dirty="0"/>
          </a:p>
          <a:p>
            <a:pPr marL="400050" lvl="1" indent="0">
              <a:defRPr/>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idx="4294967295"/>
          </p:nvPr>
        </p:nvSpPr>
        <p:spPr/>
        <p:txBody>
          <a:bodyPr/>
          <a:lstStyle/>
          <a:p>
            <a:r>
              <a:rPr lang="zh-CN" altLang="en-US">
                <a:solidFill>
                  <a:schemeClr val="accent6"/>
                </a:solidFill>
              </a:rPr>
              <a:t>间接先修课的</a:t>
            </a:r>
            <a:r>
              <a:rPr lang="en-US" altLang="zh-CN">
                <a:solidFill>
                  <a:schemeClr val="accent6"/>
                </a:solidFill>
              </a:rPr>
              <a:t>SQL</a:t>
            </a:r>
            <a:r>
              <a:rPr lang="zh-CN" altLang="en-US">
                <a:solidFill>
                  <a:schemeClr val="accent6"/>
                </a:solidFill>
              </a:rPr>
              <a:t>语句表达</a:t>
            </a:r>
            <a:endParaRPr lang="zh-CN" altLang="en-US">
              <a:solidFill>
                <a:schemeClr val="accent6"/>
              </a:solidFill>
            </a:endParaRPr>
          </a:p>
        </p:txBody>
      </p:sp>
      <p:sp>
        <p:nvSpPr>
          <p:cNvPr id="10242" name="内容占位符 2"/>
          <p:cNvSpPr>
            <a:spLocks noGrp="1" noChangeArrowheads="1"/>
          </p:cNvSpPr>
          <p:nvPr>
            <p:ph idx="4294967295"/>
          </p:nvPr>
        </p:nvSpPr>
        <p:spPr>
          <a:xfrm>
            <a:off x="395288" y="627534"/>
            <a:ext cx="8497887" cy="3923829"/>
          </a:xfrm>
        </p:spPr>
        <p:txBody>
          <a:bodyPr/>
          <a:lstStyle/>
          <a:p>
            <a:pPr>
              <a:lnSpc>
                <a:spcPct val="120000"/>
              </a:lnSpc>
            </a:pPr>
            <a:r>
              <a:rPr lang="zh-CN" altLang="en-US" dirty="0"/>
              <a:t>如何查询间接先修课：递归执行</a:t>
            </a:r>
            <a:endParaRPr lang="zh-CN" altLang="en-US" dirty="0"/>
          </a:p>
        </p:txBody>
      </p:sp>
      <p:sp>
        <p:nvSpPr>
          <p:cNvPr id="10243" name="文本框 4"/>
          <p:cNvSpPr txBox="1">
            <a:spLocks noChangeArrowheads="1"/>
          </p:cNvSpPr>
          <p:nvPr/>
        </p:nvSpPr>
        <p:spPr bwMode="auto">
          <a:xfrm>
            <a:off x="522287" y="1223169"/>
            <a:ext cx="84248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None/>
            </a:pPr>
            <a:r>
              <a:rPr lang="zh-CN" altLang="en-US" sz="1800" b="0" i="0" dirty="0">
                <a:solidFill>
                  <a:srgbClr val="333333"/>
                </a:solidFill>
                <a:effectLst/>
                <a:latin typeface="微软雅黑" panose="020B0503020204020204" pitchFamily="34" charset="-122"/>
                <a:ea typeface="微软雅黑" panose="020B0503020204020204" pitchFamily="34" charset="-122"/>
              </a:rPr>
              <a:t>② </a:t>
            </a:r>
            <a:r>
              <a:rPr lang="zh-CN" altLang="zh-CN" sz="1800" dirty="0">
                <a:latin typeface="Times New Roman" panose="02020603050405020304" pitchFamily="18" charset="0"/>
                <a:cs typeface="Times New Roman" panose="02020603050405020304" pitchFamily="18" charset="0"/>
              </a:rPr>
              <a:t>步骤</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&gt;=2)</a:t>
            </a:r>
            <a:r>
              <a:rPr lang="zh-CN" altLang="en-US" sz="1800" dirty="0">
                <a:latin typeface="Times New Roman" panose="02020603050405020304" pitchFamily="18" charset="0"/>
                <a:cs typeface="Times New Roman" panose="02020603050405020304" pitchFamily="18" charset="0"/>
              </a:rPr>
              <a:t>：</a:t>
            </a:r>
            <a:r>
              <a:rPr lang="zh-CN" altLang="zh-CN" sz="1800" dirty="0">
                <a:latin typeface="Times New Roman" panose="02020603050405020304" pitchFamily="18" charset="0"/>
                <a:cs typeface="Times New Roman" panose="02020603050405020304" pitchFamily="18" charset="0"/>
              </a:rPr>
              <a:t>找出</a:t>
            </a:r>
            <a:r>
              <a:rPr lang="zh-CN" altLang="en-US" sz="1800" dirty="0">
                <a:latin typeface="Times New Roman" panose="02020603050405020304" pitchFamily="18" charset="0"/>
                <a:cs typeface="Times New Roman" panose="02020603050405020304" pitchFamily="18" charset="0"/>
              </a:rPr>
              <a:t>集合</a:t>
            </a:r>
            <a:r>
              <a:rPr lang="en-US" altLang="zh-CN" sz="1800" dirty="0">
                <a:latin typeface="Times New Roman" panose="02020603050405020304" pitchFamily="18" charset="0"/>
              </a:rPr>
              <a:t>L[i-1]</a:t>
            </a:r>
            <a:r>
              <a:rPr lang="zh-CN" altLang="en-US" sz="1800" dirty="0">
                <a:latin typeface="Times New Roman" panose="02020603050405020304" pitchFamily="18" charset="0"/>
              </a:rPr>
              <a:t>中每一门课程的全部直接先修课，并计算它们的并集，记为</a:t>
            </a:r>
            <a:r>
              <a:rPr lang="en-US" altLang="zh-CN" sz="1800" dirty="0">
                <a:latin typeface="Times New Roman" panose="02020603050405020304" pitchFamily="18" charset="0"/>
              </a:rPr>
              <a:t>L[</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a:p>
            <a:pPr>
              <a:spcBef>
                <a:spcPct val="0"/>
              </a:spcBef>
              <a:buSzTx/>
              <a:buNone/>
            </a:pPr>
            <a:r>
              <a:rPr lang="zh-CN" altLang="en-US" sz="1800" dirty="0">
                <a:solidFill>
                  <a:srgbClr val="333333"/>
                </a:solidFill>
                <a:effectLst/>
                <a:latin typeface="PingFang SC" panose="020B0400000000000000" pitchFamily="34" charset="-122"/>
                <a:ea typeface="PingFang SC" panose="020B0400000000000000" pitchFamily="34" charset="-122"/>
              </a:rPr>
              <a:t>③ </a:t>
            </a:r>
            <a:r>
              <a:rPr lang="zh-CN" altLang="en-US" sz="1800" dirty="0">
                <a:solidFill>
                  <a:srgbClr val="333333"/>
                </a:solidFill>
                <a:effectLst/>
                <a:latin typeface="+mn-ea"/>
                <a:ea typeface="+mn-ea"/>
              </a:rPr>
              <a:t>迭代执行</a:t>
            </a:r>
            <a:r>
              <a:rPr lang="zh-CN" altLang="zh-CN" sz="1800" dirty="0">
                <a:latin typeface="Times New Roman" panose="02020603050405020304" pitchFamily="18" charset="0"/>
                <a:cs typeface="Times New Roman" panose="02020603050405020304" pitchFamily="18" charset="0"/>
              </a:rPr>
              <a:t>步骤</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rPr>
              <a:t>直到并集</a:t>
            </a:r>
            <a:r>
              <a:rPr lang="en-US" altLang="zh-CN" sz="1800" dirty="0">
                <a:latin typeface="Times New Roman" panose="02020603050405020304" pitchFamily="18" charset="0"/>
              </a:rPr>
              <a:t>L[</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a:t>
            </a:r>
            <a:r>
              <a:rPr lang="zh-CN" altLang="en-US" sz="1800" dirty="0">
                <a:latin typeface="Times New Roman" panose="02020603050405020304" pitchFamily="18" charset="0"/>
              </a:rPr>
              <a:t>为空，输出</a:t>
            </a:r>
            <a:r>
              <a:rPr lang="en-US" altLang="zh-CN" sz="1800" dirty="0">
                <a:latin typeface="Times New Roman" panose="02020603050405020304" pitchFamily="18" charset="0"/>
              </a:rPr>
              <a:t>L[1]</a:t>
            </a:r>
            <a:r>
              <a:rPr lang="zh-CN" altLang="en-US" sz="1800" b="0" i="0" dirty="0">
                <a:solidFill>
                  <a:srgbClr val="333333"/>
                </a:solidFill>
                <a:effectLst/>
                <a:latin typeface="Arial" panose="020B0604020202020204" pitchFamily="34" charset="0"/>
              </a:rPr>
              <a:t> ∪ </a:t>
            </a:r>
            <a:r>
              <a:rPr lang="en-US" altLang="zh-CN" sz="1800" dirty="0">
                <a:latin typeface="Times New Roman" panose="02020603050405020304" pitchFamily="18" charset="0"/>
              </a:rPr>
              <a:t>…</a:t>
            </a:r>
            <a:r>
              <a:rPr lang="zh-CN" altLang="en-US" sz="1800" b="0" i="0" dirty="0">
                <a:solidFill>
                  <a:srgbClr val="333333"/>
                </a:solidFill>
                <a:effectLst/>
                <a:latin typeface="Arial" panose="020B0604020202020204" pitchFamily="34" charset="0"/>
              </a:rPr>
              <a:t> ∪ </a:t>
            </a:r>
            <a:r>
              <a:rPr lang="en-US" altLang="zh-CN" sz="1800" dirty="0">
                <a:latin typeface="Times New Roman" panose="02020603050405020304" pitchFamily="18" charset="0"/>
              </a:rPr>
              <a:t>L[</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a:t>
            </a:r>
            <a:endParaRPr lang="zh-CN" altLang="en-US" sz="1800" dirty="0">
              <a:solidFill>
                <a:srgbClr val="333333"/>
              </a:solidFill>
              <a:effectLst/>
              <a:latin typeface="+mn-ea"/>
              <a:ea typeface="+mn-ea"/>
            </a:endParaRPr>
          </a:p>
        </p:txBody>
      </p:sp>
      <p:sp>
        <p:nvSpPr>
          <p:cNvPr id="10244" name="文本框 8"/>
          <p:cNvSpPr txBox="1">
            <a:spLocks noChangeArrowheads="1"/>
          </p:cNvSpPr>
          <p:nvPr/>
        </p:nvSpPr>
        <p:spPr bwMode="auto">
          <a:xfrm>
            <a:off x="1403350" y="2341563"/>
            <a:ext cx="72009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800" dirty="0">
                <a:solidFill>
                  <a:srgbClr val="800000"/>
                </a:solidFill>
                <a:latin typeface="Courier New" panose="02070309020205020404" pitchFamily="49" charset="0"/>
              </a:rPr>
              <a:t>select</a:t>
            </a:r>
            <a:r>
              <a:rPr lang="en-US" altLang="zh-CN" sz="1800" dirty="0">
                <a:solidFill>
                  <a:srgbClr val="000000"/>
                </a:solidFill>
                <a:latin typeface="Courier New" panose="02070309020205020404" pitchFamily="49" charset="0"/>
              </a:rPr>
              <a:t> </a:t>
            </a:r>
            <a:r>
              <a:rPr lang="en-US" altLang="zh-CN" sz="1800" dirty="0" err="1">
                <a:solidFill>
                  <a:srgbClr val="000000"/>
                </a:solidFill>
                <a:latin typeface="Courier New" panose="02070309020205020404" pitchFamily="49" charset="0"/>
              </a:rPr>
              <a:t>B.Cname</a:t>
            </a:r>
            <a:r>
              <a:rPr lang="en-US" altLang="zh-CN" sz="1800" dirty="0">
                <a:solidFill>
                  <a:srgbClr val="000000"/>
                </a:solidFill>
                <a:latin typeface="Courier New" panose="02070309020205020404" pitchFamily="49" charset="0"/>
              </a:rPr>
              <a:t> </a:t>
            </a:r>
            <a:endParaRPr lang="en-US" altLang="zh-CN" sz="1800" dirty="0">
              <a:solidFill>
                <a:srgbClr val="000000"/>
              </a:solidFill>
              <a:latin typeface="Courier New" panose="02070309020205020404" pitchFamily="49" charset="0"/>
            </a:endParaRPr>
          </a:p>
          <a:p>
            <a:pPr>
              <a:spcBef>
                <a:spcPct val="0"/>
              </a:spcBef>
              <a:buSzTx/>
              <a:buFontTx/>
              <a:buNone/>
            </a:pPr>
            <a:r>
              <a:rPr lang="en-US" altLang="zh-CN" sz="1800" dirty="0">
                <a:solidFill>
                  <a:srgbClr val="800000"/>
                </a:solidFill>
                <a:latin typeface="Courier New" panose="02070309020205020404" pitchFamily="49" charset="0"/>
              </a:rPr>
              <a:t>from</a:t>
            </a:r>
            <a:r>
              <a:rPr lang="en-US" altLang="zh-CN" sz="1800" dirty="0">
                <a:solidFill>
                  <a:srgbClr val="000000"/>
                </a:solidFill>
                <a:latin typeface="Courier New" panose="02070309020205020404" pitchFamily="49" charset="0"/>
              </a:rPr>
              <a:t> Course A, Course B</a:t>
            </a:r>
            <a:endParaRPr lang="en-US" altLang="zh-CN" sz="1800" dirty="0">
              <a:solidFill>
                <a:srgbClr val="000000"/>
              </a:solidFill>
              <a:latin typeface="Courier New" panose="02070309020205020404" pitchFamily="49" charset="0"/>
            </a:endParaRPr>
          </a:p>
          <a:p>
            <a:pPr>
              <a:spcBef>
                <a:spcPct val="0"/>
              </a:spcBef>
              <a:buSzTx/>
              <a:buFontTx/>
              <a:buNone/>
            </a:pPr>
            <a:r>
              <a:rPr lang="en-US" altLang="zh-CN" sz="1800" dirty="0">
                <a:solidFill>
                  <a:srgbClr val="800000"/>
                </a:solidFill>
                <a:latin typeface="Courier New" panose="02070309020205020404" pitchFamily="49" charset="0"/>
              </a:rPr>
              <a:t>where</a:t>
            </a:r>
            <a:r>
              <a:rPr lang="en-US" altLang="zh-CN" sz="1800" dirty="0">
                <a:solidFill>
                  <a:srgbClr val="000000"/>
                </a:solidFill>
                <a:latin typeface="Courier New" panose="02070309020205020404" pitchFamily="49" charset="0"/>
              </a:rPr>
              <a:t> </a:t>
            </a:r>
            <a:r>
              <a:rPr lang="en-US" altLang="zh-CN" sz="1800" dirty="0" err="1">
                <a:solidFill>
                  <a:srgbClr val="000000"/>
                </a:solidFill>
                <a:latin typeface="Courier New" panose="02070309020205020404" pitchFamily="49" charset="0"/>
              </a:rPr>
              <a:t>A.Cname</a:t>
            </a:r>
            <a:r>
              <a:rPr lang="en-US" altLang="zh-CN" sz="1800" dirty="0">
                <a:solidFill>
                  <a:srgbClr val="000000"/>
                </a:solidFill>
                <a:latin typeface="Courier New" panose="02070309020205020404" pitchFamily="49" charset="0"/>
              </a:rPr>
              <a:t> = </a:t>
            </a:r>
            <a:r>
              <a:rPr lang="en-US" altLang="zh-CN" sz="1800" dirty="0">
                <a:solidFill>
                  <a:srgbClr val="008000"/>
                </a:solidFill>
                <a:latin typeface="Courier New" panose="02070309020205020404" pitchFamily="49" charset="0"/>
              </a:rPr>
              <a:t>'</a:t>
            </a:r>
            <a:r>
              <a:rPr lang="zh-CN" altLang="en-US" sz="1800" dirty="0">
                <a:solidFill>
                  <a:srgbClr val="008000"/>
                </a:solidFill>
                <a:latin typeface="Courier New" panose="02070309020205020404" pitchFamily="49" charset="0"/>
              </a:rPr>
              <a:t>数据结构</a:t>
            </a:r>
            <a:r>
              <a:rPr lang="en-US" altLang="zh-CN" sz="1800" dirty="0">
                <a:solidFill>
                  <a:srgbClr val="008000"/>
                </a:solidFill>
                <a:latin typeface="Courier New" panose="02070309020205020404" pitchFamily="49" charset="0"/>
              </a:rPr>
              <a:t>'</a:t>
            </a:r>
            <a:r>
              <a:rPr lang="zh-CN" altLang="en-US" sz="1800" dirty="0">
                <a:solidFill>
                  <a:srgbClr val="000000"/>
                </a:solidFill>
                <a:latin typeface="Courier New" panose="02070309020205020404" pitchFamily="49" charset="0"/>
              </a:rPr>
              <a:t> </a:t>
            </a:r>
            <a:r>
              <a:rPr lang="en-US" altLang="zh-CN" sz="1800" dirty="0">
                <a:solidFill>
                  <a:srgbClr val="800000"/>
                </a:solidFill>
                <a:latin typeface="Courier New" panose="02070309020205020404" pitchFamily="49" charset="0"/>
              </a:rPr>
              <a:t>and</a:t>
            </a:r>
            <a:r>
              <a:rPr lang="en-US" altLang="zh-CN" sz="1800" dirty="0">
                <a:solidFill>
                  <a:srgbClr val="000000"/>
                </a:solidFill>
                <a:latin typeface="Courier New" panose="02070309020205020404" pitchFamily="49" charset="0"/>
              </a:rPr>
              <a:t> </a:t>
            </a:r>
            <a:r>
              <a:rPr lang="en-US" altLang="zh-CN" sz="1800" dirty="0" err="1">
                <a:solidFill>
                  <a:srgbClr val="000000"/>
                </a:solidFill>
                <a:latin typeface="Courier New" panose="02070309020205020404" pitchFamily="49" charset="0"/>
              </a:rPr>
              <a:t>A.Cpno</a:t>
            </a:r>
            <a:r>
              <a:rPr lang="en-US" altLang="zh-CN" sz="1800" dirty="0">
                <a:solidFill>
                  <a:srgbClr val="000000"/>
                </a:solidFill>
                <a:latin typeface="Courier New" panose="02070309020205020404" pitchFamily="49" charset="0"/>
              </a:rPr>
              <a:t>=</a:t>
            </a:r>
            <a:r>
              <a:rPr lang="en-US" altLang="zh-CN" sz="1800" dirty="0" err="1">
                <a:solidFill>
                  <a:srgbClr val="000000"/>
                </a:solidFill>
                <a:latin typeface="Courier New" panose="02070309020205020404" pitchFamily="49" charset="0"/>
              </a:rPr>
              <a:t>B.Cno</a:t>
            </a:r>
            <a:r>
              <a:rPr lang="en-US" altLang="zh-CN" sz="1800" dirty="0">
                <a:solidFill>
                  <a:srgbClr val="000000"/>
                </a:solidFill>
                <a:latin typeface="Courier New" panose="02070309020205020404" pitchFamily="49" charset="0"/>
              </a:rPr>
              <a:t>;</a:t>
            </a:r>
            <a:endParaRPr lang="zh-CN" altLang="en-US" sz="1800" b="0" dirty="0"/>
          </a:p>
        </p:txBody>
      </p:sp>
      <p:sp>
        <p:nvSpPr>
          <p:cNvPr id="10245" name="文本框 9"/>
          <p:cNvSpPr txBox="1">
            <a:spLocks noChangeArrowheads="1"/>
          </p:cNvSpPr>
          <p:nvPr/>
        </p:nvSpPr>
        <p:spPr bwMode="auto">
          <a:xfrm>
            <a:off x="1403350" y="3260726"/>
            <a:ext cx="7543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800" dirty="0">
                <a:solidFill>
                  <a:srgbClr val="800000"/>
                </a:solidFill>
                <a:latin typeface="Courier New" panose="02070309020205020404" pitchFamily="49" charset="0"/>
              </a:rPr>
              <a:t>select</a:t>
            </a:r>
            <a:r>
              <a:rPr lang="en-US" altLang="zh-CN" sz="1800" dirty="0">
                <a:solidFill>
                  <a:srgbClr val="000000"/>
                </a:solidFill>
                <a:latin typeface="Courier New" panose="02070309020205020404" pitchFamily="49" charset="0"/>
              </a:rPr>
              <a:t> </a:t>
            </a:r>
            <a:r>
              <a:rPr lang="en-US" altLang="zh-CN" sz="1800" dirty="0" err="1">
                <a:solidFill>
                  <a:srgbClr val="000000"/>
                </a:solidFill>
                <a:latin typeface="Courier New" panose="02070309020205020404" pitchFamily="49" charset="0"/>
              </a:rPr>
              <a:t>B.Cname</a:t>
            </a:r>
            <a:r>
              <a:rPr lang="en-US" altLang="zh-CN" sz="1800" dirty="0">
                <a:solidFill>
                  <a:srgbClr val="000000"/>
                </a:solidFill>
                <a:latin typeface="Courier New" panose="02070309020205020404" pitchFamily="49" charset="0"/>
              </a:rPr>
              <a:t> </a:t>
            </a:r>
            <a:endParaRPr lang="en-US" altLang="zh-CN" sz="1800" dirty="0">
              <a:solidFill>
                <a:srgbClr val="000000"/>
              </a:solidFill>
              <a:latin typeface="Courier New" panose="02070309020205020404" pitchFamily="49" charset="0"/>
            </a:endParaRPr>
          </a:p>
          <a:p>
            <a:pPr>
              <a:spcBef>
                <a:spcPct val="0"/>
              </a:spcBef>
              <a:buSzTx/>
              <a:buFontTx/>
              <a:buNone/>
            </a:pPr>
            <a:r>
              <a:rPr lang="en-US" altLang="zh-CN" sz="1800" dirty="0">
                <a:solidFill>
                  <a:srgbClr val="800000"/>
                </a:solidFill>
                <a:latin typeface="Courier New" panose="02070309020205020404" pitchFamily="49" charset="0"/>
              </a:rPr>
              <a:t>from</a:t>
            </a:r>
            <a:r>
              <a:rPr lang="en-US" altLang="zh-CN" sz="1800" dirty="0">
                <a:solidFill>
                  <a:srgbClr val="000000"/>
                </a:solidFill>
                <a:latin typeface="Courier New" panose="02070309020205020404" pitchFamily="49" charset="0"/>
              </a:rPr>
              <a:t> Course A, Course B</a:t>
            </a:r>
            <a:endParaRPr lang="en-US" altLang="zh-CN" sz="1800" dirty="0">
              <a:solidFill>
                <a:srgbClr val="000000"/>
              </a:solidFill>
              <a:latin typeface="Courier New" panose="02070309020205020404" pitchFamily="49" charset="0"/>
            </a:endParaRPr>
          </a:p>
          <a:p>
            <a:pPr>
              <a:spcBef>
                <a:spcPct val="0"/>
              </a:spcBef>
              <a:buSzTx/>
              <a:buFontTx/>
              <a:buNone/>
            </a:pPr>
            <a:r>
              <a:rPr lang="en-US" altLang="zh-CN" sz="1800" dirty="0">
                <a:solidFill>
                  <a:srgbClr val="800000"/>
                </a:solidFill>
                <a:latin typeface="Courier New" panose="02070309020205020404" pitchFamily="49" charset="0"/>
              </a:rPr>
              <a:t>where</a:t>
            </a:r>
            <a:r>
              <a:rPr lang="en-US" altLang="zh-CN" sz="1800" dirty="0">
                <a:solidFill>
                  <a:srgbClr val="000000"/>
                </a:solidFill>
                <a:latin typeface="Courier New" panose="02070309020205020404" pitchFamily="49" charset="0"/>
              </a:rPr>
              <a:t> </a:t>
            </a:r>
            <a:r>
              <a:rPr lang="en-US" altLang="zh-CN" sz="1800" dirty="0" err="1">
                <a:solidFill>
                  <a:srgbClr val="000000"/>
                </a:solidFill>
                <a:latin typeface="Courier New" panose="02070309020205020404" pitchFamily="49" charset="0"/>
              </a:rPr>
              <a:t>A.Cname</a:t>
            </a:r>
            <a:r>
              <a:rPr lang="en-US" altLang="zh-CN" sz="1800" dirty="0">
                <a:solidFill>
                  <a:srgbClr val="000000"/>
                </a:solidFill>
                <a:latin typeface="Courier New" panose="02070309020205020404" pitchFamily="49" charset="0"/>
              </a:rPr>
              <a:t> = </a:t>
            </a:r>
            <a:r>
              <a:rPr lang="en-US" altLang="zh-CN" sz="1800" dirty="0">
                <a:solidFill>
                  <a:srgbClr val="008000"/>
                </a:solidFill>
                <a:latin typeface="Courier New" panose="02070309020205020404" pitchFamily="49" charset="0"/>
              </a:rPr>
              <a:t>‘</a:t>
            </a:r>
            <a:r>
              <a:rPr lang="zh-CN" altLang="en-US" sz="1800" dirty="0">
                <a:solidFill>
                  <a:srgbClr val="008000"/>
                </a:solidFill>
                <a:latin typeface="Courier New" panose="02070309020205020404" pitchFamily="49" charset="0"/>
              </a:rPr>
              <a:t>程序设计基础与</a:t>
            </a:r>
            <a:r>
              <a:rPr lang="en-US" altLang="zh-CN" sz="1800" dirty="0">
                <a:solidFill>
                  <a:srgbClr val="008000"/>
                </a:solidFill>
                <a:latin typeface="Courier New" panose="02070309020205020404" pitchFamily="49" charset="0"/>
              </a:rPr>
              <a:t>C</a:t>
            </a:r>
            <a:r>
              <a:rPr lang="zh-CN" altLang="en-US" sz="1800" dirty="0">
                <a:solidFill>
                  <a:srgbClr val="008000"/>
                </a:solidFill>
                <a:latin typeface="Courier New" panose="02070309020205020404" pitchFamily="49" charset="0"/>
              </a:rPr>
              <a:t>语言</a:t>
            </a:r>
            <a:r>
              <a:rPr lang="en-US" altLang="zh-CN" sz="1800" dirty="0">
                <a:solidFill>
                  <a:srgbClr val="008000"/>
                </a:solidFill>
                <a:latin typeface="Courier New" panose="02070309020205020404" pitchFamily="49" charset="0"/>
              </a:rPr>
              <a:t>'</a:t>
            </a:r>
            <a:r>
              <a:rPr lang="zh-CN" altLang="en-US" sz="1800" dirty="0">
                <a:solidFill>
                  <a:srgbClr val="000000"/>
                </a:solidFill>
                <a:latin typeface="Courier New" panose="02070309020205020404" pitchFamily="49" charset="0"/>
              </a:rPr>
              <a:t> </a:t>
            </a:r>
            <a:r>
              <a:rPr lang="en-US" altLang="zh-CN" sz="1800" dirty="0">
                <a:solidFill>
                  <a:srgbClr val="800000"/>
                </a:solidFill>
                <a:latin typeface="Courier New" panose="02070309020205020404" pitchFamily="49" charset="0"/>
              </a:rPr>
              <a:t>and</a:t>
            </a:r>
            <a:r>
              <a:rPr lang="en-US" altLang="zh-CN" sz="1800" dirty="0">
                <a:solidFill>
                  <a:srgbClr val="000000"/>
                </a:solidFill>
                <a:latin typeface="Courier New" panose="02070309020205020404" pitchFamily="49" charset="0"/>
              </a:rPr>
              <a:t> </a:t>
            </a:r>
            <a:r>
              <a:rPr lang="en-US" altLang="zh-CN" sz="1800" dirty="0" err="1">
                <a:solidFill>
                  <a:srgbClr val="000000"/>
                </a:solidFill>
                <a:latin typeface="Courier New" panose="02070309020205020404" pitchFamily="49" charset="0"/>
              </a:rPr>
              <a:t>A.Cpno</a:t>
            </a:r>
            <a:r>
              <a:rPr lang="en-US" altLang="zh-CN" sz="1800" dirty="0">
                <a:solidFill>
                  <a:srgbClr val="000000"/>
                </a:solidFill>
                <a:latin typeface="Courier New" panose="02070309020205020404" pitchFamily="49" charset="0"/>
              </a:rPr>
              <a:t>=</a:t>
            </a:r>
            <a:r>
              <a:rPr lang="en-US" altLang="zh-CN" sz="1800" dirty="0" err="1">
                <a:solidFill>
                  <a:srgbClr val="000000"/>
                </a:solidFill>
                <a:latin typeface="Courier New" panose="02070309020205020404" pitchFamily="49" charset="0"/>
              </a:rPr>
              <a:t>B.Cno</a:t>
            </a:r>
            <a:r>
              <a:rPr lang="en-US" altLang="zh-CN" sz="1800" dirty="0">
                <a:solidFill>
                  <a:srgbClr val="000000"/>
                </a:solidFill>
                <a:latin typeface="Courier New" panose="02070309020205020404" pitchFamily="49" charset="0"/>
              </a:rPr>
              <a:t>;</a:t>
            </a:r>
            <a:endParaRPr lang="zh-CN" altLang="en-US" sz="1800" b="0" dirty="0"/>
          </a:p>
        </p:txBody>
      </p:sp>
      <p:sp>
        <p:nvSpPr>
          <p:cNvPr id="11" name="文本框 10"/>
          <p:cNvSpPr txBox="1"/>
          <p:nvPr/>
        </p:nvSpPr>
        <p:spPr>
          <a:xfrm>
            <a:off x="847725" y="2320925"/>
            <a:ext cx="822325" cy="369888"/>
          </a:xfrm>
          <a:prstGeom prst="rect">
            <a:avLst/>
          </a:prstGeom>
          <a:noFill/>
        </p:spPr>
        <p:txBody>
          <a:bodyPr>
            <a:spAutoFit/>
          </a:bodyPr>
          <a:lstStyle/>
          <a:p>
            <a:pPr>
              <a:defRPr/>
            </a:pPr>
            <a:r>
              <a:rPr lang="en-US" altLang="zh-CN" kern="1050" dirty="0">
                <a:latin typeface="Times New Roman" panose="02020603050405020304" pitchFamily="18" charset="0"/>
                <a:cs typeface="Times New Roman" panose="02020603050405020304" pitchFamily="18" charset="0"/>
              </a:rPr>
              <a:t>L[2]</a:t>
            </a:r>
            <a:r>
              <a:rPr lang="zh-CN" altLang="en-US" kern="1050" dirty="0">
                <a:latin typeface="Times New Roman" panose="02020603050405020304" pitchFamily="18" charset="0"/>
                <a:cs typeface="Times New Roman" panose="02020603050405020304" pitchFamily="18" charset="0"/>
              </a:rPr>
              <a:t>：</a:t>
            </a:r>
            <a:endParaRPr lang="zh-CN" altLang="en-US" dirty="0"/>
          </a:p>
        </p:txBody>
      </p:sp>
      <p:sp>
        <p:nvSpPr>
          <p:cNvPr id="12" name="文本框 11"/>
          <p:cNvSpPr txBox="1"/>
          <p:nvPr/>
        </p:nvSpPr>
        <p:spPr>
          <a:xfrm>
            <a:off x="863600" y="3217863"/>
            <a:ext cx="820738" cy="369887"/>
          </a:xfrm>
          <a:prstGeom prst="rect">
            <a:avLst/>
          </a:prstGeom>
          <a:noFill/>
        </p:spPr>
        <p:txBody>
          <a:bodyPr>
            <a:spAutoFit/>
          </a:bodyPr>
          <a:lstStyle/>
          <a:p>
            <a:pPr>
              <a:defRPr/>
            </a:pPr>
            <a:r>
              <a:rPr lang="en-US" altLang="zh-CN" kern="1050" dirty="0">
                <a:latin typeface="Times New Roman" panose="02020603050405020304" pitchFamily="18" charset="0"/>
                <a:cs typeface="Times New Roman" panose="02020603050405020304" pitchFamily="18" charset="0"/>
              </a:rPr>
              <a:t>L[3]</a:t>
            </a:r>
            <a:r>
              <a:rPr lang="zh-CN" altLang="en-US" kern="1050" dirty="0">
                <a:latin typeface="Times New Roman" panose="02020603050405020304" pitchFamily="18" charset="0"/>
                <a:cs typeface="Times New Roman" panose="02020603050405020304" pitchFamily="18" charset="0"/>
              </a:rPr>
              <a:t>：</a:t>
            </a:r>
            <a:endParaRPr lang="zh-CN" altLang="en-US" dirty="0"/>
          </a:p>
        </p:txBody>
      </p:sp>
      <p:sp>
        <p:nvSpPr>
          <p:cNvPr id="10249" name="矩形 5"/>
          <p:cNvSpPr>
            <a:spLocks noChangeArrowheads="1"/>
          </p:cNvSpPr>
          <p:nvPr/>
        </p:nvSpPr>
        <p:spPr bwMode="auto">
          <a:xfrm>
            <a:off x="827088" y="2341563"/>
            <a:ext cx="7129462"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 name="矩形 7"/>
          <p:cNvSpPr/>
          <p:nvPr/>
        </p:nvSpPr>
        <p:spPr bwMode="auto">
          <a:xfrm>
            <a:off x="831850" y="2357438"/>
            <a:ext cx="7854950" cy="1885950"/>
          </a:xfrm>
          <a:prstGeom prst="rect">
            <a:avLst/>
          </a:prstGeom>
          <a:noFill/>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solidFill>
                <a:schemeClr val="tx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idx="4294967295"/>
          </p:nvPr>
        </p:nvSpPr>
        <p:spPr/>
        <p:txBody>
          <a:bodyPr/>
          <a:lstStyle/>
          <a:p>
            <a:r>
              <a:rPr lang="en-US" altLang="zh-CN">
                <a:solidFill>
                  <a:schemeClr val="accent6"/>
                </a:solidFill>
              </a:rPr>
              <a:t>JDBC</a:t>
            </a:r>
            <a:r>
              <a:rPr lang="zh-CN" altLang="en-US">
                <a:solidFill>
                  <a:schemeClr val="accent6"/>
                </a:solidFill>
              </a:rPr>
              <a:t>工作原理概述（续）</a:t>
            </a:r>
            <a:endParaRPr lang="zh-CN" altLang="en-US">
              <a:solidFill>
                <a:schemeClr val="accent6"/>
              </a:solidFill>
            </a:endParaRPr>
          </a:p>
        </p:txBody>
      </p:sp>
      <p:sp>
        <p:nvSpPr>
          <p:cNvPr id="83970" name="内容占位符 2"/>
          <p:cNvSpPr>
            <a:spLocks noGrp="1" noChangeArrowheads="1"/>
          </p:cNvSpPr>
          <p:nvPr>
            <p:ph idx="4294967295"/>
          </p:nvPr>
        </p:nvSpPr>
        <p:spPr>
          <a:xfrm>
            <a:off x="395288" y="823913"/>
            <a:ext cx="8640762" cy="3546475"/>
          </a:xfrm>
        </p:spPr>
        <p:txBody>
          <a:bodyPr/>
          <a:lstStyle/>
          <a:p>
            <a:pPr>
              <a:spcBef>
                <a:spcPct val="0"/>
              </a:spcBef>
            </a:pPr>
            <a:r>
              <a:rPr lang="en-US" altLang="zh-CN" dirty="0"/>
              <a:t>JDBC</a:t>
            </a:r>
            <a:endParaRPr lang="zh-CN" altLang="en-US" dirty="0"/>
          </a:p>
          <a:p>
            <a:pPr lvl="1">
              <a:spcBef>
                <a:spcPct val="0"/>
              </a:spcBef>
            </a:pPr>
            <a:r>
              <a:rPr lang="zh-CN" altLang="en-US" dirty="0"/>
              <a:t>是面向</a:t>
            </a:r>
            <a:r>
              <a:rPr lang="en-US" altLang="zh-CN" dirty="0"/>
              <a:t>Java </a:t>
            </a:r>
            <a:r>
              <a:rPr lang="zh-CN" altLang="en-US" dirty="0"/>
              <a:t>语言的软件开发工具包（</a:t>
            </a:r>
            <a:r>
              <a:rPr lang="zh-CN" altLang="zh-CN" dirty="0"/>
              <a:t>Java Development Kit</a:t>
            </a:r>
            <a:r>
              <a:rPr lang="zh-CN" altLang="en-US" dirty="0"/>
              <a:t>，</a:t>
            </a:r>
            <a:r>
              <a:rPr lang="en-US" altLang="zh-CN" dirty="0"/>
              <a:t>JDK </a:t>
            </a:r>
            <a:r>
              <a:rPr lang="zh-CN" altLang="en-US" dirty="0"/>
              <a:t>）中有关数据库的一个组成部分</a:t>
            </a:r>
            <a:endParaRPr lang="en-US" altLang="zh-CN" dirty="0"/>
          </a:p>
          <a:p>
            <a:pPr lvl="1">
              <a:spcBef>
                <a:spcPct val="0"/>
              </a:spcBef>
            </a:pPr>
            <a:r>
              <a:rPr lang="zh-CN" altLang="en-US" dirty="0"/>
              <a:t>提供了一组访问数据库的应用程序编程接口（</a:t>
            </a:r>
            <a:r>
              <a:rPr lang="en-US" altLang="zh-CN" dirty="0"/>
              <a:t>Application Programming Interface</a:t>
            </a:r>
            <a:r>
              <a:rPr lang="zh-CN" altLang="en-US" dirty="0"/>
              <a:t>，</a:t>
            </a:r>
            <a:r>
              <a:rPr lang="en-US" altLang="zh-CN" dirty="0"/>
              <a:t>API </a:t>
            </a:r>
            <a:r>
              <a:rPr lang="zh-CN" altLang="en-US" dirty="0"/>
              <a:t>）</a:t>
            </a:r>
            <a:endParaRPr lang="en-US" altLang="zh-CN" sz="3200" dirty="0"/>
          </a:p>
          <a:p>
            <a:pPr>
              <a:spcBef>
                <a:spcPct val="0"/>
              </a:spcBef>
            </a:pPr>
            <a:r>
              <a:rPr lang="en-US" altLang="zh-CN" dirty="0"/>
              <a:t>JDBC</a:t>
            </a:r>
            <a:r>
              <a:rPr lang="zh-CN" altLang="en-US" dirty="0"/>
              <a:t>约束力</a:t>
            </a:r>
            <a:endParaRPr lang="zh-CN" altLang="en-US" dirty="0"/>
          </a:p>
          <a:p>
            <a:pPr lvl="1">
              <a:spcBef>
                <a:spcPct val="0"/>
              </a:spcBef>
            </a:pPr>
            <a:r>
              <a:rPr lang="zh-CN" altLang="en-US" dirty="0"/>
              <a:t>规范应用开发</a:t>
            </a:r>
            <a:endParaRPr lang="zh-CN" altLang="en-US" dirty="0"/>
          </a:p>
          <a:p>
            <a:pPr lvl="1">
              <a:spcBef>
                <a:spcPct val="0"/>
              </a:spcBef>
            </a:pPr>
            <a:r>
              <a:rPr lang="zh-CN" altLang="en-US" dirty="0"/>
              <a:t>规范关系数据库管理系统应用接口</a:t>
            </a:r>
            <a:endParaRPr lang="zh-CN" altLang="en-US" dirty="0"/>
          </a:p>
          <a:p>
            <a:pPr>
              <a:spcBef>
                <a:spcPct val="0"/>
              </a:spcBef>
              <a:buFont typeface="Wingdings" panose="05000000000000000000" pitchFamily="2" charset="2"/>
              <a:buNone/>
            </a:pPr>
            <a:endParaRPr lang="zh-CN" altLang="en-US" dirty="0"/>
          </a:p>
        </p:txBody>
      </p:sp>
      <p:cxnSp>
        <p:nvCxnSpPr>
          <p:cNvPr id="3" name="直接连接符 2"/>
          <p:cNvCxnSpPr>
            <a:cxnSpLocks noChangeShapeType="1"/>
          </p:cNvCxnSpPr>
          <p:nvPr/>
        </p:nvCxnSpPr>
        <p:spPr bwMode="auto">
          <a:xfrm>
            <a:off x="1258888" y="2417763"/>
            <a:ext cx="5834062" cy="0"/>
          </a:xfrm>
          <a:prstGeom prst="line">
            <a:avLst/>
          </a:prstGeom>
          <a:noFill/>
          <a:ln w="38100" algn="ctr">
            <a:solidFill>
              <a:srgbClr val="002060"/>
            </a:solidFill>
            <a:round/>
          </a:ln>
          <a:extLst>
            <a:ext uri="{909E8E84-426E-40DD-AFC4-6F175D3DCCD1}">
              <a14:hiddenFill xmlns:a14="http://schemas.microsoft.com/office/drawing/2010/main">
                <a:noFill/>
              </a14:hiddenFill>
            </a:ext>
          </a:extLst>
        </p:spPr>
      </p:cxnSp>
      <p:sp>
        <p:nvSpPr>
          <p:cNvPr id="4" name="云形标注 3"/>
          <p:cNvSpPr>
            <a:spLocks noChangeArrowheads="1"/>
          </p:cNvSpPr>
          <p:nvPr/>
        </p:nvSpPr>
        <p:spPr bwMode="auto">
          <a:xfrm>
            <a:off x="6070600" y="2505075"/>
            <a:ext cx="3041650" cy="2095500"/>
          </a:xfrm>
          <a:prstGeom prst="cloudCallout">
            <a:avLst>
              <a:gd name="adj1" fmla="val -81949"/>
              <a:gd name="adj2" fmla="val -31468"/>
            </a:avLst>
          </a:prstGeom>
          <a:solidFill>
            <a:schemeClr val="bg1"/>
          </a:solidFill>
          <a:ln w="9525" algn="ctr">
            <a:solidFill>
              <a:srgbClr val="002060"/>
            </a:solidFill>
            <a:round/>
          </a:ln>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AutoNum type="arabicPeriod"/>
            </a:pPr>
            <a:r>
              <a:rPr lang="en-US" altLang="zh-CN" sz="1600" dirty="0"/>
              <a:t>JDBC</a:t>
            </a:r>
            <a:r>
              <a:rPr lang="zh-CN" altLang="en-US" sz="1600" dirty="0"/>
              <a:t>接口提供的功能必须完备</a:t>
            </a:r>
            <a:endParaRPr lang="en-US" altLang="zh-CN" sz="1600" dirty="0"/>
          </a:p>
          <a:p>
            <a:pPr eaLnBrk="1" hangingPunct="1">
              <a:spcBef>
                <a:spcPct val="0"/>
              </a:spcBef>
              <a:buSzTx/>
              <a:buFont typeface="Arial" panose="020B0604020202020204" pitchFamily="34" charset="0"/>
              <a:buAutoNum type="arabicPeriod"/>
            </a:pPr>
            <a:r>
              <a:rPr lang="zh-CN" altLang="en-US" sz="1600" dirty="0"/>
              <a:t>使用</a:t>
            </a:r>
            <a:r>
              <a:rPr lang="en-US" altLang="zh-CN" sz="1600" dirty="0"/>
              <a:t>JDBC</a:t>
            </a:r>
            <a:r>
              <a:rPr lang="zh-CN" altLang="en-US" sz="1600" dirty="0"/>
              <a:t>提供的接口</a:t>
            </a:r>
            <a:r>
              <a:rPr lang="zh-CN" altLang="en-US" sz="1600" dirty="0">
                <a:solidFill>
                  <a:srgbClr val="FF0000"/>
                </a:solidFill>
              </a:rPr>
              <a:t>而不是</a:t>
            </a:r>
            <a:r>
              <a:rPr lang="en-US" altLang="zh-CN" sz="1600" dirty="0">
                <a:solidFill>
                  <a:srgbClr val="FF0000"/>
                </a:solidFill>
              </a:rPr>
              <a:t>RDBMS</a:t>
            </a:r>
            <a:r>
              <a:rPr lang="zh-CN" altLang="en-US" sz="1600" dirty="0">
                <a:solidFill>
                  <a:srgbClr val="FF0000"/>
                </a:solidFill>
              </a:rPr>
              <a:t>的接口</a:t>
            </a:r>
            <a:r>
              <a:rPr lang="zh-CN" altLang="en-US" sz="1600" dirty="0"/>
              <a:t>来进行应用开发</a:t>
            </a:r>
            <a:endParaRPr lang="zh-CN" altLang="en-US" sz="1600" dirty="0"/>
          </a:p>
        </p:txBody>
      </p:sp>
      <p:sp>
        <p:nvSpPr>
          <p:cNvPr id="7" name="云形标注 6"/>
          <p:cNvSpPr>
            <a:spLocks noChangeArrowheads="1"/>
          </p:cNvSpPr>
          <p:nvPr/>
        </p:nvSpPr>
        <p:spPr bwMode="auto">
          <a:xfrm>
            <a:off x="2771775" y="4073525"/>
            <a:ext cx="2879725" cy="755650"/>
          </a:xfrm>
          <a:prstGeom prst="cloudCallout">
            <a:avLst>
              <a:gd name="adj1" fmla="val 5731"/>
              <a:gd name="adj2" fmla="val -81588"/>
            </a:avLst>
          </a:prstGeom>
          <a:solidFill>
            <a:schemeClr val="bg1"/>
          </a:solidFill>
          <a:ln w="9525" algn="ctr">
            <a:solidFill>
              <a:srgbClr val="002060"/>
            </a:solidFill>
            <a:rou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1600" dirty="0"/>
              <a:t>RDBMS</a:t>
            </a:r>
            <a:r>
              <a:rPr lang="zh-CN" altLang="en-US" sz="1600" dirty="0"/>
              <a:t>必须实现所有</a:t>
            </a:r>
            <a:r>
              <a:rPr lang="en-US" altLang="zh-CN" sz="1600" dirty="0"/>
              <a:t>JDBC</a:t>
            </a:r>
            <a:r>
              <a:rPr lang="zh-CN" altLang="en-US" sz="1600" dirty="0"/>
              <a:t>接口</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JDBC</a:t>
            </a:r>
            <a:r>
              <a:rPr lang="zh-CN" altLang="en-US">
                <a:solidFill>
                  <a:schemeClr val="accent6"/>
                </a:solidFill>
              </a:rPr>
              <a:t>工作原理概述（续）</a:t>
            </a:r>
            <a:endParaRPr lang="zh-CN" altLang="en-US">
              <a:solidFill>
                <a:schemeClr val="accent6"/>
              </a:solidFill>
            </a:endParaRPr>
          </a:p>
        </p:txBody>
      </p:sp>
      <p:sp>
        <p:nvSpPr>
          <p:cNvPr id="84994" name="内容占位符 2"/>
          <p:cNvSpPr>
            <a:spLocks noGrp="1" noChangeArrowheads="1"/>
          </p:cNvSpPr>
          <p:nvPr>
            <p:ph idx="4294967295"/>
          </p:nvPr>
        </p:nvSpPr>
        <p:spPr>
          <a:xfrm>
            <a:off x="395288" y="823913"/>
            <a:ext cx="8229600" cy="3546475"/>
          </a:xfrm>
        </p:spPr>
        <p:txBody>
          <a:bodyPr/>
          <a:lstStyle/>
          <a:p>
            <a:pPr>
              <a:lnSpc>
                <a:spcPct val="120000"/>
              </a:lnSpc>
            </a:pPr>
            <a:r>
              <a:rPr lang="en-US" altLang="zh-CN" dirty="0"/>
              <a:t>JDBC</a:t>
            </a:r>
            <a:r>
              <a:rPr lang="zh-CN" altLang="en-US" dirty="0"/>
              <a:t>应用系统的体系结构 </a:t>
            </a:r>
            <a:endParaRPr lang="zh-CN" altLang="en-US" dirty="0"/>
          </a:p>
          <a:p>
            <a:pPr marL="457200" lvl="1" indent="0">
              <a:lnSpc>
                <a:spcPct val="120000"/>
              </a:lnSpc>
              <a:buFont typeface="Wingdings" panose="05000000000000000000" pitchFamily="2" charset="2"/>
              <a:buNone/>
            </a:pPr>
            <a:r>
              <a:rPr lang="en-US" altLang="zh-CN" dirty="0"/>
              <a:t>1. </a:t>
            </a:r>
            <a:r>
              <a:rPr lang="zh-CN" altLang="en-US" dirty="0"/>
              <a:t>用户应用程序 </a:t>
            </a:r>
            <a:endParaRPr lang="zh-CN" altLang="en-US" dirty="0"/>
          </a:p>
          <a:p>
            <a:pPr marL="457200" lvl="1" indent="0">
              <a:lnSpc>
                <a:spcPct val="120000"/>
              </a:lnSpc>
              <a:buFont typeface="Wingdings" panose="05000000000000000000" pitchFamily="2" charset="2"/>
              <a:buNone/>
            </a:pPr>
            <a:r>
              <a:rPr lang="en-US" altLang="zh-CN" dirty="0"/>
              <a:t>2. JDBC</a:t>
            </a:r>
            <a:r>
              <a:rPr lang="zh-CN" altLang="en-US" dirty="0"/>
              <a:t>驱动程序管理器 </a:t>
            </a:r>
            <a:endParaRPr lang="en-US" altLang="zh-CN" dirty="0"/>
          </a:p>
          <a:p>
            <a:pPr marL="457200" lvl="1" indent="0">
              <a:lnSpc>
                <a:spcPct val="120000"/>
              </a:lnSpc>
              <a:buFont typeface="Wingdings" panose="05000000000000000000" pitchFamily="2" charset="2"/>
              <a:buNone/>
            </a:pPr>
            <a:r>
              <a:rPr lang="en-US" altLang="zh-CN" dirty="0"/>
              <a:t>3. </a:t>
            </a:r>
            <a:r>
              <a:rPr lang="zh-CN" altLang="en-US" dirty="0"/>
              <a:t>数据源</a:t>
            </a:r>
            <a:endParaRPr lang="zh-CN" altLang="en-US" dirty="0"/>
          </a:p>
          <a:p>
            <a:pPr>
              <a:buFont typeface="Wingdings" panose="05000000000000000000" pitchFamily="2" charset="2"/>
              <a:buNone/>
            </a:pP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JDBC</a:t>
            </a:r>
            <a:r>
              <a:rPr lang="zh-CN" altLang="en-US">
                <a:solidFill>
                  <a:schemeClr val="accent6"/>
                </a:solidFill>
              </a:rPr>
              <a:t>工作原理概述（续）</a:t>
            </a:r>
            <a:endParaRPr lang="zh-CN" altLang="en-US">
              <a:solidFill>
                <a:schemeClr val="accent6"/>
              </a:solidFill>
            </a:endParaRPr>
          </a:p>
        </p:txBody>
      </p:sp>
      <p:grpSp>
        <p:nvGrpSpPr>
          <p:cNvPr id="99342" name="组合 99341"/>
          <p:cNvGrpSpPr/>
          <p:nvPr/>
        </p:nvGrpSpPr>
        <p:grpSpPr bwMode="auto">
          <a:xfrm>
            <a:off x="419100" y="3687763"/>
            <a:ext cx="7332663" cy="1147762"/>
            <a:chOff x="418932" y="3687766"/>
            <a:chExt cx="7332059" cy="1147344"/>
          </a:xfrm>
        </p:grpSpPr>
        <p:grpSp>
          <p:nvGrpSpPr>
            <p:cNvPr id="87064" name="组合 99338"/>
            <p:cNvGrpSpPr/>
            <p:nvPr/>
          </p:nvGrpSpPr>
          <p:grpSpPr bwMode="auto">
            <a:xfrm>
              <a:off x="418932" y="3687766"/>
              <a:ext cx="7332059" cy="1147344"/>
              <a:chOff x="418932" y="3687766"/>
              <a:chExt cx="7332059" cy="1147344"/>
            </a:xfrm>
          </p:grpSpPr>
          <p:grpSp>
            <p:nvGrpSpPr>
              <p:cNvPr id="87066" name="组合 22"/>
              <p:cNvGrpSpPr/>
              <p:nvPr/>
            </p:nvGrpSpPr>
            <p:grpSpPr bwMode="auto">
              <a:xfrm>
                <a:off x="418932" y="3708974"/>
                <a:ext cx="986420" cy="1116232"/>
                <a:chOff x="633252" y="3383482"/>
                <a:chExt cx="986420" cy="1204491"/>
              </a:xfrm>
            </p:grpSpPr>
            <p:sp>
              <p:nvSpPr>
                <p:cNvPr id="87073" name="流程图: 磁盘 2"/>
                <p:cNvSpPr>
                  <a:spLocks noChangeArrowheads="1"/>
                </p:cNvSpPr>
                <p:nvPr/>
              </p:nvSpPr>
              <p:spPr bwMode="auto">
                <a:xfrm>
                  <a:off x="633252" y="3383482"/>
                  <a:ext cx="986420" cy="1204491"/>
                </a:xfrm>
                <a:prstGeom prst="flowChartMagneticDisk">
                  <a:avLst/>
                </a:prstGeom>
                <a:solidFill>
                  <a:srgbClr val="002060"/>
                </a:solidFill>
                <a:ln w="38100" algn="ctr">
                  <a:solidFill>
                    <a:schemeClr val="bg1"/>
                  </a:solidFill>
                  <a:rou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pic>
              <p:nvPicPr>
                <p:cNvPr id="22" name="图片 21"/>
                <p:cNvPicPr>
                  <a:picLocks noChangeAspect="1"/>
                </p:cNvPicPr>
                <p:nvPr/>
              </p:nvPicPr>
              <p:blipFill>
                <a:blip r:embed="rId1"/>
                <a:stretch>
                  <a:fillRect/>
                </a:stretch>
              </p:blipFill>
              <p:spPr>
                <a:xfrm>
                  <a:off x="760964" y="3780272"/>
                  <a:ext cx="715574" cy="719442"/>
                </a:xfrm>
                <a:prstGeom prst="ellipse">
                  <a:avLst/>
                </a:prstGeom>
                <a:ln>
                  <a:noFill/>
                </a:ln>
                <a:effectLst>
                  <a:softEdge rad="112500"/>
                </a:effectLst>
              </p:spPr>
            </p:pic>
          </p:grpSp>
          <p:grpSp>
            <p:nvGrpSpPr>
              <p:cNvPr id="87067" name="组合 25"/>
              <p:cNvGrpSpPr/>
              <p:nvPr/>
            </p:nvGrpSpPr>
            <p:grpSpPr bwMode="auto">
              <a:xfrm>
                <a:off x="2475235" y="3687766"/>
                <a:ext cx="961640" cy="1116232"/>
                <a:chOff x="1763688" y="3579862"/>
                <a:chExt cx="1080120" cy="1116232"/>
              </a:xfrm>
            </p:grpSpPr>
            <p:sp>
              <p:nvSpPr>
                <p:cNvPr id="87071" name="流程图: 磁盘 23"/>
                <p:cNvSpPr>
                  <a:spLocks noChangeArrowheads="1"/>
                </p:cNvSpPr>
                <p:nvPr/>
              </p:nvSpPr>
              <p:spPr bwMode="auto">
                <a:xfrm>
                  <a:off x="1763688" y="3579862"/>
                  <a:ext cx="1080120" cy="1116232"/>
                </a:xfrm>
                <a:prstGeom prst="flowChartMagneticDisk">
                  <a:avLst/>
                </a:prstGeom>
                <a:solidFill>
                  <a:srgbClr val="FFC000"/>
                </a:solidFill>
                <a:ln w="38100" algn="ctr">
                  <a:solidFill>
                    <a:schemeClr val="bg1"/>
                  </a:solidFill>
                  <a:rou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pic>
              <p:nvPicPr>
                <p:cNvPr id="25" name="图片 24"/>
                <p:cNvPicPr>
                  <a:picLocks noChangeAspect="1"/>
                </p:cNvPicPr>
                <p:nvPr/>
              </p:nvPicPr>
              <p:blipFill>
                <a:blip r:embed="rId2"/>
                <a:stretch>
                  <a:fillRect/>
                </a:stretch>
              </p:blipFill>
              <p:spPr>
                <a:xfrm>
                  <a:off x="1882167" y="4054587"/>
                  <a:ext cx="843161" cy="4527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87068" name="流程图: 磁盘 26"/>
              <p:cNvSpPr>
                <a:spLocks noChangeArrowheads="1"/>
              </p:cNvSpPr>
              <p:nvPr/>
            </p:nvSpPr>
            <p:spPr bwMode="auto">
              <a:xfrm>
                <a:off x="4750916" y="3800670"/>
                <a:ext cx="936104" cy="1034440"/>
              </a:xfrm>
              <a:prstGeom prst="flowChartMagneticDisk">
                <a:avLst/>
              </a:prstGeom>
              <a:solidFill>
                <a:schemeClr val="bg1"/>
              </a:solidFill>
              <a:ln w="28575" algn="ctr">
                <a:solidFill>
                  <a:srgbClr val="002060"/>
                </a:solidFill>
                <a:rou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pic>
            <p:nvPicPr>
              <p:cNvPr id="87069"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0146" y="4353104"/>
                <a:ext cx="834224" cy="198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70" name="流程图: 磁盘 31"/>
              <p:cNvSpPr>
                <a:spLocks noChangeArrowheads="1"/>
              </p:cNvSpPr>
              <p:nvPr/>
            </p:nvSpPr>
            <p:spPr bwMode="auto">
              <a:xfrm>
                <a:off x="6814887" y="3772650"/>
                <a:ext cx="936104" cy="1034440"/>
              </a:xfrm>
              <a:prstGeom prst="flowChartMagneticDisk">
                <a:avLst/>
              </a:prstGeom>
              <a:solidFill>
                <a:schemeClr val="bg1"/>
              </a:solidFill>
              <a:ln w="28575" algn="ctr">
                <a:solidFill>
                  <a:srgbClr val="002060"/>
                </a:solidFill>
                <a:rou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pic>
          <p:nvPicPr>
            <p:cNvPr id="87065" name="图片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27709" y="4318445"/>
              <a:ext cx="779800" cy="22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336" name="组合 99335"/>
          <p:cNvGrpSpPr/>
          <p:nvPr/>
        </p:nvGrpSpPr>
        <p:grpSpPr bwMode="auto">
          <a:xfrm>
            <a:off x="915988" y="750888"/>
            <a:ext cx="6729412" cy="714375"/>
            <a:chOff x="916099" y="751222"/>
            <a:chExt cx="6729584" cy="714315"/>
          </a:xfrm>
        </p:grpSpPr>
        <p:pic>
          <p:nvPicPr>
            <p:cNvPr id="87062" name="图片 4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6099" y="769718"/>
              <a:ext cx="715574" cy="69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63" name="图片 4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21133" y="751222"/>
              <a:ext cx="59245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337" name="组合 99336"/>
          <p:cNvGrpSpPr/>
          <p:nvPr/>
        </p:nvGrpSpPr>
        <p:grpSpPr bwMode="auto">
          <a:xfrm>
            <a:off x="776288" y="700088"/>
            <a:ext cx="8386762" cy="838200"/>
            <a:chOff x="775687" y="700235"/>
            <a:chExt cx="8386849" cy="838003"/>
          </a:xfrm>
        </p:grpSpPr>
        <p:sp>
          <p:nvSpPr>
            <p:cNvPr id="87060" name="矩形 45"/>
            <p:cNvSpPr>
              <a:spLocks noChangeArrowheads="1"/>
            </p:cNvSpPr>
            <p:nvPr/>
          </p:nvSpPr>
          <p:spPr bwMode="auto">
            <a:xfrm>
              <a:off x="775687" y="700235"/>
              <a:ext cx="7001312" cy="838003"/>
            </a:xfrm>
            <a:prstGeom prst="rect">
              <a:avLst/>
            </a:prstGeom>
            <a:noFill/>
            <a:ln w="28575" algn="ctr">
              <a:solidFill>
                <a:srgbClr val="002060"/>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7061" name="文本框 49"/>
            <p:cNvSpPr txBox="1">
              <a:spLocks noChangeArrowheads="1"/>
            </p:cNvSpPr>
            <p:nvPr/>
          </p:nvSpPr>
          <p:spPr bwMode="auto">
            <a:xfrm>
              <a:off x="7740352" y="845741"/>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solidFill>
                    <a:srgbClr val="002060"/>
                  </a:solidFill>
                </a:rPr>
                <a:t>应用程序</a:t>
              </a:r>
              <a:endParaRPr lang="zh-CN" altLang="en-US" sz="2400">
                <a:solidFill>
                  <a:srgbClr val="002060"/>
                </a:solidFill>
              </a:endParaRPr>
            </a:p>
          </p:txBody>
        </p:sp>
      </p:grpSp>
      <p:sp>
        <p:nvSpPr>
          <p:cNvPr id="72" name="圆角矩形 71"/>
          <p:cNvSpPr/>
          <p:nvPr/>
        </p:nvSpPr>
        <p:spPr bwMode="auto">
          <a:xfrm>
            <a:off x="817295" y="1811721"/>
            <a:ext cx="6959704" cy="1085814"/>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eaLnBrk="1" hangingPunct="1">
              <a:buFont typeface="Arial" panose="020B0604020202020204" pitchFamily="34" charset="0"/>
              <a:buNone/>
              <a:defRPr/>
            </a:pPr>
            <a:endParaRPr lang="zh-CN" altLang="en-US" sz="4000" dirty="0">
              <a:solidFill>
                <a:schemeClr val="bg1"/>
              </a:solidFill>
            </a:endParaRPr>
          </a:p>
        </p:txBody>
      </p:sp>
      <p:grpSp>
        <p:nvGrpSpPr>
          <p:cNvPr id="99341" name="组合 99340"/>
          <p:cNvGrpSpPr/>
          <p:nvPr/>
        </p:nvGrpSpPr>
        <p:grpSpPr bwMode="auto">
          <a:xfrm>
            <a:off x="754063" y="1538288"/>
            <a:ext cx="6665912" cy="2262187"/>
            <a:chOff x="754178" y="1538239"/>
            <a:chExt cx="6666066" cy="2262430"/>
          </a:xfrm>
        </p:grpSpPr>
        <p:cxnSp>
          <p:nvCxnSpPr>
            <p:cNvPr id="87053" name="直接连接符 32"/>
            <p:cNvCxnSpPr>
              <a:cxnSpLocks noChangeShapeType="1"/>
            </p:cNvCxnSpPr>
            <p:nvPr/>
          </p:nvCxnSpPr>
          <p:spPr bwMode="auto">
            <a:xfrm>
              <a:off x="894836" y="3269529"/>
              <a:ext cx="6386672" cy="0"/>
            </a:xfrm>
            <a:prstGeom prst="line">
              <a:avLst/>
            </a:prstGeom>
            <a:noFill/>
            <a:ln w="38100" algn="ctr">
              <a:solidFill>
                <a:srgbClr val="002060"/>
              </a:solidFill>
              <a:round/>
            </a:ln>
            <a:extLst>
              <a:ext uri="{909E8E84-426E-40DD-AFC4-6F175D3DCCD1}">
                <a14:hiddenFill xmlns:a14="http://schemas.microsoft.com/office/drawing/2010/main">
                  <a:noFill/>
                </a14:hiddenFill>
              </a:ext>
            </a:extLst>
          </p:spPr>
        </p:cxnSp>
        <p:sp>
          <p:nvSpPr>
            <p:cNvPr id="87054" name="上下箭头 35"/>
            <p:cNvSpPr>
              <a:spLocks noChangeArrowheads="1"/>
            </p:cNvSpPr>
            <p:nvPr/>
          </p:nvSpPr>
          <p:spPr bwMode="auto">
            <a:xfrm>
              <a:off x="7132212" y="3273629"/>
              <a:ext cx="288032" cy="477489"/>
            </a:xfrm>
            <a:prstGeom prst="upDownArrow">
              <a:avLst>
                <a:gd name="adj1" fmla="val 50000"/>
                <a:gd name="adj2" fmla="val 50002"/>
              </a:avLst>
            </a:prstGeom>
            <a:noFill/>
            <a:ln w="9525" algn="ctr">
              <a:solidFill>
                <a:srgbClr val="00206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7055" name="上下箭头 38"/>
            <p:cNvSpPr>
              <a:spLocks noChangeArrowheads="1"/>
            </p:cNvSpPr>
            <p:nvPr/>
          </p:nvSpPr>
          <p:spPr bwMode="auto">
            <a:xfrm>
              <a:off x="754178" y="3277739"/>
              <a:ext cx="288032" cy="477489"/>
            </a:xfrm>
            <a:prstGeom prst="upDownArrow">
              <a:avLst>
                <a:gd name="adj1" fmla="val 50000"/>
                <a:gd name="adj2" fmla="val 50002"/>
              </a:avLst>
            </a:prstGeom>
            <a:noFill/>
            <a:ln w="9525" algn="ctr">
              <a:solidFill>
                <a:srgbClr val="00206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7056" name="上下箭头 39"/>
            <p:cNvSpPr>
              <a:spLocks noChangeArrowheads="1"/>
            </p:cNvSpPr>
            <p:nvPr/>
          </p:nvSpPr>
          <p:spPr bwMode="auto">
            <a:xfrm>
              <a:off x="2820422" y="3269529"/>
              <a:ext cx="288032" cy="477489"/>
            </a:xfrm>
            <a:prstGeom prst="upDownArrow">
              <a:avLst>
                <a:gd name="adj1" fmla="val 50000"/>
                <a:gd name="adj2" fmla="val 50002"/>
              </a:avLst>
            </a:prstGeom>
            <a:noFill/>
            <a:ln w="9525" algn="ctr">
              <a:solidFill>
                <a:srgbClr val="00206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7057" name="上下箭头 40"/>
            <p:cNvSpPr>
              <a:spLocks noChangeArrowheads="1"/>
            </p:cNvSpPr>
            <p:nvPr/>
          </p:nvSpPr>
          <p:spPr bwMode="auto">
            <a:xfrm>
              <a:off x="5065968" y="3323180"/>
              <a:ext cx="288032" cy="477489"/>
            </a:xfrm>
            <a:prstGeom prst="upDownArrow">
              <a:avLst>
                <a:gd name="adj1" fmla="val 50000"/>
                <a:gd name="adj2" fmla="val 50002"/>
              </a:avLst>
            </a:prstGeom>
            <a:noFill/>
            <a:ln w="9525" algn="ctr">
              <a:solidFill>
                <a:srgbClr val="00206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cxnSp>
          <p:nvCxnSpPr>
            <p:cNvPr id="87058" name="直接连接符 72"/>
            <p:cNvCxnSpPr>
              <a:cxnSpLocks noChangeShapeType="1"/>
            </p:cNvCxnSpPr>
            <p:nvPr/>
          </p:nvCxnSpPr>
          <p:spPr bwMode="auto">
            <a:xfrm flipV="1">
              <a:off x="4427984" y="2808926"/>
              <a:ext cx="0" cy="470333"/>
            </a:xfrm>
            <a:prstGeom prst="line">
              <a:avLst/>
            </a:prstGeom>
            <a:noFill/>
            <a:ln w="38100" algn="ctr">
              <a:solidFill>
                <a:srgbClr val="002060"/>
              </a:solidFill>
              <a:round/>
            </a:ln>
            <a:extLst>
              <a:ext uri="{909E8E84-426E-40DD-AFC4-6F175D3DCCD1}">
                <a14:hiddenFill xmlns:a14="http://schemas.microsoft.com/office/drawing/2010/main">
                  <a:noFill/>
                </a14:hiddenFill>
              </a:ext>
            </a:extLst>
          </p:spPr>
        </p:cxnSp>
        <p:cxnSp>
          <p:nvCxnSpPr>
            <p:cNvPr id="87059" name="直接连接符 73"/>
            <p:cNvCxnSpPr>
              <a:cxnSpLocks noChangeShapeType="1"/>
            </p:cNvCxnSpPr>
            <p:nvPr/>
          </p:nvCxnSpPr>
          <p:spPr bwMode="auto">
            <a:xfrm flipV="1">
              <a:off x="4427984" y="1538239"/>
              <a:ext cx="0" cy="383032"/>
            </a:xfrm>
            <a:prstGeom prst="line">
              <a:avLst/>
            </a:prstGeom>
            <a:noFill/>
            <a:ln w="38100" algn="ctr">
              <a:solidFill>
                <a:srgbClr val="002060"/>
              </a:solidFill>
              <a:round/>
            </a:ln>
            <a:extLst>
              <a:ext uri="{909E8E84-426E-40DD-AFC4-6F175D3DCCD1}">
                <a14:hiddenFill xmlns:a14="http://schemas.microsoft.com/office/drawing/2010/main">
                  <a:noFill/>
                </a14:hiddenFill>
              </a:ext>
            </a:extLst>
          </p:spPr>
        </p:cxnSp>
      </p:grpSp>
      <p:sp>
        <p:nvSpPr>
          <p:cNvPr id="75" name="矩形 74"/>
          <p:cNvSpPr>
            <a:spLocks noChangeArrowheads="1"/>
          </p:cNvSpPr>
          <p:nvPr/>
        </p:nvSpPr>
        <p:spPr bwMode="auto">
          <a:xfrm>
            <a:off x="3700463" y="2005013"/>
            <a:ext cx="15224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4000" b="0">
                <a:solidFill>
                  <a:schemeClr val="bg1"/>
                </a:solidFill>
              </a:rPr>
              <a:t>JDBC</a:t>
            </a:r>
            <a:endParaRPr lang="zh-CN" altLang="en-US" sz="4000" b="0"/>
          </a:p>
        </p:txBody>
      </p:sp>
      <p:grpSp>
        <p:nvGrpSpPr>
          <p:cNvPr id="99340" name="组合 99339"/>
          <p:cNvGrpSpPr/>
          <p:nvPr/>
        </p:nvGrpSpPr>
        <p:grpSpPr bwMode="auto">
          <a:xfrm>
            <a:off x="419100" y="3716338"/>
            <a:ext cx="8545513" cy="1119187"/>
            <a:chOff x="418931" y="3717554"/>
            <a:chExt cx="8544960" cy="1117556"/>
          </a:xfrm>
        </p:grpSpPr>
        <p:sp>
          <p:nvSpPr>
            <p:cNvPr id="87051" name="矩形 75"/>
            <p:cNvSpPr>
              <a:spLocks noChangeArrowheads="1"/>
            </p:cNvSpPr>
            <p:nvPr/>
          </p:nvSpPr>
          <p:spPr bwMode="auto">
            <a:xfrm>
              <a:off x="418931" y="3748612"/>
              <a:ext cx="7444881" cy="1086498"/>
            </a:xfrm>
            <a:prstGeom prst="rect">
              <a:avLst/>
            </a:prstGeom>
            <a:noFill/>
            <a:ln w="28575" algn="ctr">
              <a:solidFill>
                <a:srgbClr val="002060"/>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7052" name="文本框 76"/>
            <p:cNvSpPr txBox="1">
              <a:spLocks noChangeArrowheads="1"/>
            </p:cNvSpPr>
            <p:nvPr/>
          </p:nvSpPr>
          <p:spPr bwMode="auto">
            <a:xfrm>
              <a:off x="7851086" y="3717554"/>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solidFill>
                    <a:srgbClr val="002060"/>
                  </a:solidFill>
                </a:rPr>
                <a:t>数据库</a:t>
              </a:r>
              <a:endParaRPr lang="zh-CN" altLang="en-US" sz="2400">
                <a:solidFill>
                  <a:srgbClr val="00206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9336"/>
                                        </p:tgtEl>
                                        <p:attrNameLst>
                                          <p:attrName>style.visibility</p:attrName>
                                        </p:attrNameLst>
                                      </p:cBhvr>
                                      <p:to>
                                        <p:strVal val="visible"/>
                                      </p:to>
                                    </p:set>
                                    <p:animEffect transition="in" filter="randombar(horizontal)">
                                      <p:cBhvr>
                                        <p:cTn id="7" dur="500"/>
                                        <p:tgtEl>
                                          <p:spTgt spid="993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337"/>
                                        </p:tgtEl>
                                        <p:attrNameLst>
                                          <p:attrName>style.visibility</p:attrName>
                                        </p:attrNameLst>
                                      </p:cBhvr>
                                      <p:to>
                                        <p:strVal val="visible"/>
                                      </p:to>
                                    </p:set>
                                    <p:animEffect transition="in" filter="fade">
                                      <p:cBhvr>
                                        <p:cTn id="12" dur="500"/>
                                        <p:tgtEl>
                                          <p:spTgt spid="9933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99342"/>
                                        </p:tgtEl>
                                        <p:attrNameLst>
                                          <p:attrName>style.visibility</p:attrName>
                                        </p:attrNameLst>
                                      </p:cBhvr>
                                      <p:to>
                                        <p:strVal val="visible"/>
                                      </p:to>
                                    </p:set>
                                    <p:animEffect transition="in" filter="randombar(vertical)">
                                      <p:cBhvr>
                                        <p:cTn id="17" dur="500"/>
                                        <p:tgtEl>
                                          <p:spTgt spid="993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9340"/>
                                        </p:tgtEl>
                                        <p:attrNameLst>
                                          <p:attrName>style.visibility</p:attrName>
                                        </p:attrNameLst>
                                      </p:cBhvr>
                                      <p:to>
                                        <p:strVal val="visible"/>
                                      </p:to>
                                    </p:set>
                                    <p:animEffect transition="in" filter="fade">
                                      <p:cBhvr>
                                        <p:cTn id="22" dur="500"/>
                                        <p:tgtEl>
                                          <p:spTgt spid="9934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9341"/>
                                        </p:tgtEl>
                                        <p:attrNameLst>
                                          <p:attrName>style.visibility</p:attrName>
                                        </p:attrNameLst>
                                      </p:cBhvr>
                                      <p:to>
                                        <p:strVal val="visible"/>
                                      </p:to>
                                    </p:set>
                                    <p:anim calcmode="lin" valueType="num">
                                      <p:cBhvr additive="base">
                                        <p:cTn id="27" dur="500" fill="hold"/>
                                        <p:tgtEl>
                                          <p:spTgt spid="99341"/>
                                        </p:tgtEl>
                                        <p:attrNameLst>
                                          <p:attrName>ppt_x</p:attrName>
                                        </p:attrNameLst>
                                      </p:cBhvr>
                                      <p:tavLst>
                                        <p:tav tm="0">
                                          <p:val>
                                            <p:strVal val="#ppt_x"/>
                                          </p:val>
                                        </p:tav>
                                        <p:tav tm="100000">
                                          <p:val>
                                            <p:strVal val="#ppt_x"/>
                                          </p:val>
                                        </p:tav>
                                      </p:tavLst>
                                    </p:anim>
                                    <p:anim calcmode="lin" valueType="num">
                                      <p:cBhvr additive="base">
                                        <p:cTn id="28" dur="500" fill="hold"/>
                                        <p:tgtEl>
                                          <p:spTgt spid="993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ppt_x"/>
                                          </p:val>
                                        </p:tav>
                                        <p:tav tm="100000">
                                          <p:val>
                                            <p:strVal val="#ppt_x"/>
                                          </p:val>
                                        </p:tav>
                                      </p:tavLst>
                                    </p:anim>
                                    <p:anim calcmode="lin" valueType="num">
                                      <p:cBhvr additive="base">
                                        <p:cTn id="32" dur="500" fill="hold"/>
                                        <p:tgtEl>
                                          <p:spTgt spid="7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anim calcmode="lin" valueType="num">
                                      <p:cBhvr additive="base">
                                        <p:cTn id="35" dur="500" fill="hold"/>
                                        <p:tgtEl>
                                          <p:spTgt spid="72"/>
                                        </p:tgtEl>
                                        <p:attrNameLst>
                                          <p:attrName>ppt_x</p:attrName>
                                        </p:attrNameLst>
                                      </p:cBhvr>
                                      <p:tavLst>
                                        <p:tav tm="0">
                                          <p:val>
                                            <p:strVal val="#ppt_x"/>
                                          </p:val>
                                        </p:tav>
                                        <p:tav tm="100000">
                                          <p:val>
                                            <p:strVal val="#ppt_x"/>
                                          </p:val>
                                        </p:tav>
                                      </p:tavLst>
                                    </p:anim>
                                    <p:anim calcmode="lin" valueType="num">
                                      <p:cBhvr additive="base">
                                        <p:cTn id="3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noChangeArrowheads="1"/>
          </p:cNvSpPr>
          <p:nvPr>
            <p:ph type="title" idx="4294967295"/>
          </p:nvPr>
        </p:nvSpPr>
        <p:spPr>
          <a:xfrm>
            <a:off x="457200" y="-22225"/>
            <a:ext cx="8229600" cy="846138"/>
          </a:xfrm>
        </p:spPr>
        <p:txBody>
          <a:bodyPr/>
          <a:lstStyle/>
          <a:p>
            <a:r>
              <a:rPr lang="en-US" altLang="zh-CN">
                <a:solidFill>
                  <a:schemeClr val="accent6"/>
                </a:solidFill>
              </a:rPr>
              <a:t>JDBC</a:t>
            </a:r>
            <a:r>
              <a:rPr lang="zh-CN" altLang="en-US">
                <a:solidFill>
                  <a:schemeClr val="accent6"/>
                </a:solidFill>
              </a:rPr>
              <a:t>工作原理概述（续）</a:t>
            </a:r>
            <a:endParaRPr lang="zh-CN" altLang="en-US">
              <a:solidFill>
                <a:schemeClr val="accent6"/>
              </a:solidFill>
            </a:endParaRPr>
          </a:p>
        </p:txBody>
      </p:sp>
      <p:grpSp>
        <p:nvGrpSpPr>
          <p:cNvPr id="89090" name="组合 22"/>
          <p:cNvGrpSpPr/>
          <p:nvPr/>
        </p:nvGrpSpPr>
        <p:grpSpPr bwMode="auto">
          <a:xfrm>
            <a:off x="419100" y="3708400"/>
            <a:ext cx="985838" cy="1116013"/>
            <a:chOff x="633252" y="3383482"/>
            <a:chExt cx="986420" cy="1204491"/>
          </a:xfrm>
        </p:grpSpPr>
        <p:sp>
          <p:nvSpPr>
            <p:cNvPr id="89126" name="流程图: 磁盘 2"/>
            <p:cNvSpPr>
              <a:spLocks noChangeArrowheads="1"/>
            </p:cNvSpPr>
            <p:nvPr/>
          </p:nvSpPr>
          <p:spPr bwMode="auto">
            <a:xfrm>
              <a:off x="633252" y="3383482"/>
              <a:ext cx="986420" cy="1204491"/>
            </a:xfrm>
            <a:prstGeom prst="flowChartMagneticDisk">
              <a:avLst/>
            </a:prstGeom>
            <a:solidFill>
              <a:srgbClr val="002060"/>
            </a:solidFill>
            <a:ln w="38100" algn="ctr">
              <a:solidFill>
                <a:schemeClr val="bg1"/>
              </a:solidFill>
              <a:rou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pic>
          <p:nvPicPr>
            <p:cNvPr id="22" name="图片 21"/>
            <p:cNvPicPr>
              <a:picLocks noChangeAspect="1"/>
            </p:cNvPicPr>
            <p:nvPr/>
          </p:nvPicPr>
          <p:blipFill>
            <a:blip r:embed="rId1"/>
            <a:stretch>
              <a:fillRect/>
            </a:stretch>
          </p:blipFill>
          <p:spPr>
            <a:xfrm>
              <a:off x="760964" y="3780272"/>
              <a:ext cx="715574" cy="719442"/>
            </a:xfrm>
            <a:prstGeom prst="ellipse">
              <a:avLst/>
            </a:prstGeom>
            <a:ln>
              <a:noFill/>
            </a:ln>
            <a:effectLst>
              <a:softEdge rad="112500"/>
            </a:effectLst>
          </p:spPr>
        </p:pic>
      </p:grpSp>
      <p:grpSp>
        <p:nvGrpSpPr>
          <p:cNvPr id="89091" name="组合 25"/>
          <p:cNvGrpSpPr/>
          <p:nvPr/>
        </p:nvGrpSpPr>
        <p:grpSpPr bwMode="auto">
          <a:xfrm>
            <a:off x="2474913" y="3687763"/>
            <a:ext cx="962025" cy="1116012"/>
            <a:chOff x="1763688" y="3579862"/>
            <a:chExt cx="1080120" cy="1116232"/>
          </a:xfrm>
        </p:grpSpPr>
        <p:sp>
          <p:nvSpPr>
            <p:cNvPr id="89124" name="流程图: 磁盘 23"/>
            <p:cNvSpPr>
              <a:spLocks noChangeArrowheads="1"/>
            </p:cNvSpPr>
            <p:nvPr/>
          </p:nvSpPr>
          <p:spPr bwMode="auto">
            <a:xfrm>
              <a:off x="1763688" y="3579862"/>
              <a:ext cx="1080120" cy="1116232"/>
            </a:xfrm>
            <a:prstGeom prst="flowChartMagneticDisk">
              <a:avLst/>
            </a:prstGeom>
            <a:solidFill>
              <a:srgbClr val="FFC000"/>
            </a:solidFill>
            <a:ln w="38100" algn="ctr">
              <a:solidFill>
                <a:schemeClr val="bg1"/>
              </a:solidFill>
              <a:rou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pic>
          <p:nvPicPr>
            <p:cNvPr id="25" name="图片 24"/>
            <p:cNvPicPr>
              <a:picLocks noChangeAspect="1"/>
            </p:cNvPicPr>
            <p:nvPr/>
          </p:nvPicPr>
          <p:blipFill>
            <a:blip r:embed="rId2"/>
            <a:stretch>
              <a:fillRect/>
            </a:stretch>
          </p:blipFill>
          <p:spPr>
            <a:xfrm>
              <a:off x="1882167" y="4054587"/>
              <a:ext cx="843161" cy="4527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89092" name="流程图: 磁盘 26"/>
          <p:cNvSpPr>
            <a:spLocks noChangeArrowheads="1"/>
          </p:cNvSpPr>
          <p:nvPr/>
        </p:nvSpPr>
        <p:spPr bwMode="auto">
          <a:xfrm>
            <a:off x="4751388" y="3800475"/>
            <a:ext cx="935037" cy="1035050"/>
          </a:xfrm>
          <a:prstGeom prst="flowChartMagneticDisk">
            <a:avLst/>
          </a:prstGeom>
          <a:solidFill>
            <a:schemeClr val="bg1"/>
          </a:solidFill>
          <a:ln w="28575" algn="ctr">
            <a:solidFill>
              <a:srgbClr val="002060"/>
            </a:solidFill>
            <a:rou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pic>
        <p:nvPicPr>
          <p:cNvPr id="89093" name="图片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30763" y="4352925"/>
            <a:ext cx="833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流程图: 磁盘 31"/>
          <p:cNvSpPr>
            <a:spLocks noChangeArrowheads="1"/>
          </p:cNvSpPr>
          <p:nvPr/>
        </p:nvSpPr>
        <p:spPr bwMode="auto">
          <a:xfrm>
            <a:off x="6815138" y="3771900"/>
            <a:ext cx="936625" cy="1035050"/>
          </a:xfrm>
          <a:prstGeom prst="flowChartMagneticDisk">
            <a:avLst/>
          </a:prstGeom>
          <a:solidFill>
            <a:schemeClr val="bg1"/>
          </a:solidFill>
          <a:ln w="28575" algn="ctr">
            <a:solidFill>
              <a:srgbClr val="002060"/>
            </a:solidFill>
            <a:round/>
          </a:ln>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pic>
        <p:nvPicPr>
          <p:cNvPr id="89095" name="图片 2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7850" y="4318000"/>
            <a:ext cx="7794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9096" name="直接连接符 32"/>
          <p:cNvCxnSpPr>
            <a:cxnSpLocks noChangeShapeType="1"/>
          </p:cNvCxnSpPr>
          <p:nvPr/>
        </p:nvCxnSpPr>
        <p:spPr bwMode="auto">
          <a:xfrm>
            <a:off x="895350" y="3270250"/>
            <a:ext cx="6386513" cy="0"/>
          </a:xfrm>
          <a:prstGeom prst="line">
            <a:avLst/>
          </a:prstGeom>
          <a:noFill/>
          <a:ln w="38100" algn="ctr">
            <a:solidFill>
              <a:srgbClr val="002060"/>
            </a:solidFill>
            <a:round/>
          </a:ln>
          <a:extLst>
            <a:ext uri="{909E8E84-426E-40DD-AFC4-6F175D3DCCD1}">
              <a14:hiddenFill xmlns:a14="http://schemas.microsoft.com/office/drawing/2010/main">
                <a:noFill/>
              </a14:hiddenFill>
            </a:ext>
          </a:extLst>
        </p:spPr>
      </p:cxnSp>
      <p:sp>
        <p:nvSpPr>
          <p:cNvPr id="89097" name="上下箭头 35"/>
          <p:cNvSpPr>
            <a:spLocks noChangeArrowheads="1"/>
          </p:cNvSpPr>
          <p:nvPr/>
        </p:nvSpPr>
        <p:spPr bwMode="auto">
          <a:xfrm>
            <a:off x="7132638" y="3273425"/>
            <a:ext cx="287337" cy="477838"/>
          </a:xfrm>
          <a:prstGeom prst="upDownArrow">
            <a:avLst>
              <a:gd name="adj1" fmla="val 50000"/>
              <a:gd name="adj2" fmla="val 50159"/>
            </a:avLst>
          </a:prstGeom>
          <a:noFill/>
          <a:ln w="9525" algn="ctr">
            <a:solidFill>
              <a:srgbClr val="00206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39" name="上下箭头 38"/>
          <p:cNvSpPr>
            <a:spLocks noChangeArrowheads="1"/>
          </p:cNvSpPr>
          <p:nvPr/>
        </p:nvSpPr>
        <p:spPr bwMode="auto">
          <a:xfrm>
            <a:off x="754063" y="3278188"/>
            <a:ext cx="288925" cy="476250"/>
          </a:xfrm>
          <a:prstGeom prst="upDownArrow">
            <a:avLst>
              <a:gd name="adj1" fmla="val 50000"/>
              <a:gd name="adj2" fmla="val 49718"/>
            </a:avLst>
          </a:prstGeom>
          <a:noFill/>
          <a:ln w="9525" algn="ctr">
            <a:solidFill>
              <a:srgbClr val="00206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9099" name="上下箭头 39"/>
          <p:cNvSpPr>
            <a:spLocks noChangeArrowheads="1"/>
          </p:cNvSpPr>
          <p:nvPr/>
        </p:nvSpPr>
        <p:spPr bwMode="auto">
          <a:xfrm>
            <a:off x="2820988" y="3270250"/>
            <a:ext cx="287337" cy="476250"/>
          </a:xfrm>
          <a:prstGeom prst="upDownArrow">
            <a:avLst>
              <a:gd name="adj1" fmla="val 50000"/>
              <a:gd name="adj2" fmla="val 49992"/>
            </a:avLst>
          </a:prstGeom>
          <a:noFill/>
          <a:ln w="9525" algn="ctr">
            <a:solidFill>
              <a:srgbClr val="00206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9100" name="上下箭头 40"/>
          <p:cNvSpPr>
            <a:spLocks noChangeArrowheads="1"/>
          </p:cNvSpPr>
          <p:nvPr/>
        </p:nvSpPr>
        <p:spPr bwMode="auto">
          <a:xfrm>
            <a:off x="5065713" y="3322638"/>
            <a:ext cx="288925" cy="477837"/>
          </a:xfrm>
          <a:prstGeom prst="upDownArrow">
            <a:avLst>
              <a:gd name="adj1" fmla="val 50000"/>
              <a:gd name="adj2" fmla="val 49883"/>
            </a:avLst>
          </a:prstGeom>
          <a:noFill/>
          <a:ln w="9525" algn="ctr">
            <a:solidFill>
              <a:srgbClr val="00206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pic>
        <p:nvPicPr>
          <p:cNvPr id="89101" name="图片 4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5988" y="769938"/>
            <a:ext cx="7159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02" name="图片 4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20850" y="750888"/>
            <a:ext cx="59245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03" name="矩形 45"/>
          <p:cNvSpPr>
            <a:spLocks noChangeArrowheads="1"/>
          </p:cNvSpPr>
          <p:nvPr/>
        </p:nvSpPr>
        <p:spPr bwMode="auto">
          <a:xfrm>
            <a:off x="776288" y="700088"/>
            <a:ext cx="7000875" cy="838200"/>
          </a:xfrm>
          <a:prstGeom prst="rect">
            <a:avLst/>
          </a:prstGeom>
          <a:noFill/>
          <a:ln w="28575" algn="ctr">
            <a:solidFill>
              <a:srgbClr val="002060"/>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9104" name="文本框 49"/>
          <p:cNvSpPr txBox="1">
            <a:spLocks noChangeArrowheads="1"/>
          </p:cNvSpPr>
          <p:nvPr/>
        </p:nvSpPr>
        <p:spPr bwMode="auto">
          <a:xfrm>
            <a:off x="7740650" y="846138"/>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solidFill>
                  <a:srgbClr val="002060"/>
                </a:solidFill>
              </a:rPr>
              <a:t>应用程序</a:t>
            </a:r>
            <a:endParaRPr lang="zh-CN" altLang="en-US" sz="2400">
              <a:solidFill>
                <a:srgbClr val="002060"/>
              </a:solidFill>
            </a:endParaRPr>
          </a:p>
        </p:txBody>
      </p:sp>
      <p:sp>
        <p:nvSpPr>
          <p:cNvPr id="60" name="矩形 59"/>
          <p:cNvSpPr>
            <a:spLocks noChangeArrowheads="1"/>
          </p:cNvSpPr>
          <p:nvPr/>
        </p:nvSpPr>
        <p:spPr bwMode="auto">
          <a:xfrm>
            <a:off x="1404938" y="4030663"/>
            <a:ext cx="1146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800" b="0">
                <a:solidFill>
                  <a:srgbClr val="0052BA"/>
                </a:solidFill>
              </a:rPr>
              <a:t>Kingbase</a:t>
            </a:r>
            <a:endParaRPr lang="en-US" altLang="zh-CN" sz="1800" b="0">
              <a:solidFill>
                <a:srgbClr val="0052BA"/>
              </a:solidFill>
            </a:endParaRPr>
          </a:p>
          <a:p>
            <a:pPr>
              <a:spcBef>
                <a:spcPct val="0"/>
              </a:spcBef>
              <a:buSzTx/>
              <a:buFontTx/>
              <a:buNone/>
            </a:pPr>
            <a:r>
              <a:rPr lang="zh-CN" altLang="en-US" sz="1800" b="0">
                <a:solidFill>
                  <a:srgbClr val="0052BA"/>
                </a:solidFill>
              </a:rPr>
              <a:t>数据源</a:t>
            </a:r>
            <a:endParaRPr lang="zh-CN" altLang="en-US" sz="1800" b="0">
              <a:solidFill>
                <a:srgbClr val="0052BA"/>
              </a:solidFill>
            </a:endParaRPr>
          </a:p>
        </p:txBody>
      </p:sp>
      <p:sp>
        <p:nvSpPr>
          <p:cNvPr id="61" name="矩形 60"/>
          <p:cNvSpPr>
            <a:spLocks noChangeArrowheads="1"/>
          </p:cNvSpPr>
          <p:nvPr/>
        </p:nvSpPr>
        <p:spPr bwMode="auto">
          <a:xfrm>
            <a:off x="3427413" y="4108450"/>
            <a:ext cx="876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800" b="0">
                <a:solidFill>
                  <a:srgbClr val="0052BA"/>
                </a:solidFill>
              </a:rPr>
              <a:t>Oracle</a:t>
            </a:r>
            <a:endParaRPr lang="en-US" altLang="zh-CN" sz="1800" b="0">
              <a:solidFill>
                <a:srgbClr val="0052BA"/>
              </a:solidFill>
            </a:endParaRPr>
          </a:p>
          <a:p>
            <a:pPr>
              <a:spcBef>
                <a:spcPct val="0"/>
              </a:spcBef>
              <a:buSzTx/>
              <a:buFontTx/>
              <a:buNone/>
            </a:pPr>
            <a:r>
              <a:rPr lang="zh-CN" altLang="en-US" sz="1800" b="0">
                <a:solidFill>
                  <a:srgbClr val="0052BA"/>
                </a:solidFill>
              </a:rPr>
              <a:t>数据源</a:t>
            </a:r>
            <a:endParaRPr lang="zh-CN" altLang="en-US" sz="1800" b="0">
              <a:solidFill>
                <a:srgbClr val="0052BA"/>
              </a:solidFill>
            </a:endParaRPr>
          </a:p>
        </p:txBody>
      </p:sp>
      <p:sp>
        <p:nvSpPr>
          <p:cNvPr id="62" name="矩形 61"/>
          <p:cNvSpPr>
            <a:spLocks noChangeArrowheads="1"/>
          </p:cNvSpPr>
          <p:nvPr/>
        </p:nvSpPr>
        <p:spPr bwMode="auto">
          <a:xfrm>
            <a:off x="5645150" y="4086225"/>
            <a:ext cx="9540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800" b="0">
                <a:solidFill>
                  <a:srgbClr val="0052BA"/>
                </a:solidFill>
              </a:rPr>
              <a:t>MySQL</a:t>
            </a:r>
            <a:endParaRPr lang="en-US" altLang="zh-CN" sz="1800" b="0">
              <a:solidFill>
                <a:srgbClr val="0052BA"/>
              </a:solidFill>
            </a:endParaRPr>
          </a:p>
          <a:p>
            <a:pPr>
              <a:spcBef>
                <a:spcPct val="0"/>
              </a:spcBef>
              <a:buSzTx/>
              <a:buFontTx/>
              <a:buNone/>
            </a:pPr>
            <a:r>
              <a:rPr lang="zh-CN" altLang="en-US" sz="1800" b="0">
                <a:solidFill>
                  <a:srgbClr val="0052BA"/>
                </a:solidFill>
              </a:rPr>
              <a:t>数据源</a:t>
            </a:r>
            <a:endParaRPr lang="zh-CN" altLang="en-US" sz="1800" b="0">
              <a:solidFill>
                <a:srgbClr val="0052BA"/>
              </a:solidFill>
            </a:endParaRPr>
          </a:p>
        </p:txBody>
      </p:sp>
      <p:sp>
        <p:nvSpPr>
          <p:cNvPr id="63" name="矩形 62"/>
          <p:cNvSpPr>
            <a:spLocks noChangeArrowheads="1"/>
          </p:cNvSpPr>
          <p:nvPr/>
        </p:nvSpPr>
        <p:spPr bwMode="auto">
          <a:xfrm>
            <a:off x="7726363" y="4110038"/>
            <a:ext cx="1382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800" b="0">
                <a:solidFill>
                  <a:srgbClr val="0052BA"/>
                </a:solidFill>
              </a:rPr>
              <a:t>SQL Server</a:t>
            </a:r>
            <a:endParaRPr lang="en-US" altLang="zh-CN" sz="1800" b="0">
              <a:solidFill>
                <a:srgbClr val="0052BA"/>
              </a:solidFill>
            </a:endParaRPr>
          </a:p>
          <a:p>
            <a:pPr>
              <a:spcBef>
                <a:spcPct val="0"/>
              </a:spcBef>
              <a:buSzTx/>
              <a:buFontTx/>
              <a:buNone/>
            </a:pPr>
            <a:r>
              <a:rPr lang="zh-CN" altLang="en-US" sz="1800" b="0">
                <a:solidFill>
                  <a:srgbClr val="0052BA"/>
                </a:solidFill>
              </a:rPr>
              <a:t>数据源</a:t>
            </a:r>
            <a:endParaRPr lang="zh-CN" altLang="en-US" sz="1800" b="0">
              <a:solidFill>
                <a:srgbClr val="0052BA"/>
              </a:solidFill>
            </a:endParaRPr>
          </a:p>
        </p:txBody>
      </p:sp>
      <p:sp>
        <p:nvSpPr>
          <p:cNvPr id="31" name="矩形 30"/>
          <p:cNvSpPr>
            <a:spLocks noChangeArrowheads="1"/>
          </p:cNvSpPr>
          <p:nvPr/>
        </p:nvSpPr>
        <p:spPr bwMode="auto">
          <a:xfrm>
            <a:off x="57150" y="2922588"/>
            <a:ext cx="1928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800" b="0">
                <a:solidFill>
                  <a:srgbClr val="002060"/>
                </a:solidFill>
              </a:rPr>
              <a:t>数据库驱动程序</a:t>
            </a:r>
            <a:r>
              <a:rPr lang="en-US" altLang="zh-CN" sz="1800" b="0">
                <a:solidFill>
                  <a:srgbClr val="002060"/>
                </a:solidFill>
              </a:rPr>
              <a:t>1</a:t>
            </a:r>
            <a:endParaRPr lang="zh-CN" altLang="en-US" sz="1800" b="0">
              <a:solidFill>
                <a:srgbClr val="002060"/>
              </a:solidFill>
            </a:endParaRPr>
          </a:p>
        </p:txBody>
      </p:sp>
      <p:sp>
        <p:nvSpPr>
          <p:cNvPr id="37" name="矩形 36"/>
          <p:cNvSpPr>
            <a:spLocks noChangeArrowheads="1"/>
          </p:cNvSpPr>
          <p:nvPr/>
        </p:nvSpPr>
        <p:spPr bwMode="auto">
          <a:xfrm>
            <a:off x="2089150" y="2922588"/>
            <a:ext cx="1928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800" b="0">
                <a:solidFill>
                  <a:srgbClr val="002060"/>
                </a:solidFill>
              </a:rPr>
              <a:t>数据库驱动程序</a:t>
            </a:r>
            <a:r>
              <a:rPr lang="en-US" altLang="zh-CN" sz="1800" b="0">
                <a:solidFill>
                  <a:srgbClr val="002060"/>
                </a:solidFill>
              </a:rPr>
              <a:t>2</a:t>
            </a:r>
            <a:endParaRPr lang="zh-CN" altLang="en-US" sz="1800" b="0">
              <a:solidFill>
                <a:srgbClr val="002060"/>
              </a:solidFill>
            </a:endParaRPr>
          </a:p>
        </p:txBody>
      </p:sp>
      <p:sp>
        <p:nvSpPr>
          <p:cNvPr id="38" name="矩形 37"/>
          <p:cNvSpPr>
            <a:spLocks noChangeArrowheads="1"/>
          </p:cNvSpPr>
          <p:nvPr/>
        </p:nvSpPr>
        <p:spPr bwMode="auto">
          <a:xfrm>
            <a:off x="4437063" y="2927350"/>
            <a:ext cx="1927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800" b="0">
                <a:solidFill>
                  <a:srgbClr val="002060"/>
                </a:solidFill>
              </a:rPr>
              <a:t>数据库驱动程序</a:t>
            </a:r>
            <a:r>
              <a:rPr lang="en-US" altLang="zh-CN" sz="1800" b="0">
                <a:solidFill>
                  <a:srgbClr val="002060"/>
                </a:solidFill>
              </a:rPr>
              <a:t>3</a:t>
            </a:r>
            <a:endParaRPr lang="zh-CN" altLang="en-US" sz="1800" b="0">
              <a:solidFill>
                <a:srgbClr val="002060"/>
              </a:solidFill>
            </a:endParaRPr>
          </a:p>
        </p:txBody>
      </p:sp>
      <p:sp>
        <p:nvSpPr>
          <p:cNvPr id="44" name="矩形 43"/>
          <p:cNvSpPr>
            <a:spLocks noChangeArrowheads="1"/>
          </p:cNvSpPr>
          <p:nvPr/>
        </p:nvSpPr>
        <p:spPr bwMode="auto">
          <a:xfrm>
            <a:off x="6467475" y="2936875"/>
            <a:ext cx="1928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800" b="0">
                <a:solidFill>
                  <a:srgbClr val="002060"/>
                </a:solidFill>
              </a:rPr>
              <a:t>数据库驱动程序</a:t>
            </a:r>
            <a:r>
              <a:rPr lang="en-US" altLang="zh-CN" sz="1800" b="0">
                <a:solidFill>
                  <a:srgbClr val="002060"/>
                </a:solidFill>
              </a:rPr>
              <a:t>4</a:t>
            </a:r>
            <a:endParaRPr lang="zh-CN" altLang="en-US" sz="1800" b="0">
              <a:solidFill>
                <a:srgbClr val="002060"/>
              </a:solidFill>
            </a:endParaRPr>
          </a:p>
        </p:txBody>
      </p:sp>
      <p:sp>
        <p:nvSpPr>
          <p:cNvPr id="47" name="圆角矩形 46"/>
          <p:cNvSpPr/>
          <p:nvPr/>
        </p:nvSpPr>
        <p:spPr bwMode="auto">
          <a:xfrm>
            <a:off x="817295" y="1811721"/>
            <a:ext cx="6959704" cy="1085814"/>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lgn="ctr" eaLnBrk="1" hangingPunct="1">
              <a:buFont typeface="Arial" panose="020B0604020202020204" pitchFamily="34" charset="0"/>
              <a:buNone/>
              <a:defRPr/>
            </a:pPr>
            <a:endParaRPr lang="zh-CN" altLang="en-US" sz="4000" dirty="0">
              <a:solidFill>
                <a:schemeClr val="bg1"/>
              </a:solidFill>
            </a:endParaRPr>
          </a:p>
        </p:txBody>
      </p:sp>
      <p:cxnSp>
        <p:nvCxnSpPr>
          <p:cNvPr id="89116" name="直接连接符 47"/>
          <p:cNvCxnSpPr>
            <a:cxnSpLocks noChangeShapeType="1"/>
          </p:cNvCxnSpPr>
          <p:nvPr/>
        </p:nvCxnSpPr>
        <p:spPr bwMode="auto">
          <a:xfrm flipV="1">
            <a:off x="4427538" y="2808288"/>
            <a:ext cx="0" cy="471487"/>
          </a:xfrm>
          <a:prstGeom prst="line">
            <a:avLst/>
          </a:prstGeom>
          <a:noFill/>
          <a:ln w="38100" algn="ctr">
            <a:solidFill>
              <a:srgbClr val="002060"/>
            </a:solidFill>
            <a:round/>
          </a:ln>
          <a:extLst>
            <a:ext uri="{909E8E84-426E-40DD-AFC4-6F175D3DCCD1}">
              <a14:hiddenFill xmlns:a14="http://schemas.microsoft.com/office/drawing/2010/main">
                <a:noFill/>
              </a14:hiddenFill>
            </a:ext>
          </a:extLst>
        </p:spPr>
      </p:cxnSp>
      <p:cxnSp>
        <p:nvCxnSpPr>
          <p:cNvPr id="51" name="直接连接符 50"/>
          <p:cNvCxnSpPr>
            <a:cxnSpLocks noChangeShapeType="1"/>
          </p:cNvCxnSpPr>
          <p:nvPr/>
        </p:nvCxnSpPr>
        <p:spPr bwMode="auto">
          <a:xfrm flipV="1">
            <a:off x="4427538" y="1538288"/>
            <a:ext cx="0" cy="382587"/>
          </a:xfrm>
          <a:prstGeom prst="line">
            <a:avLst/>
          </a:prstGeom>
          <a:noFill/>
          <a:ln w="38100" algn="ctr">
            <a:solidFill>
              <a:srgbClr val="002060"/>
            </a:solidFill>
            <a:round/>
          </a:ln>
          <a:extLst>
            <a:ext uri="{909E8E84-426E-40DD-AFC4-6F175D3DCCD1}">
              <a14:hiddenFill xmlns:a14="http://schemas.microsoft.com/office/drawing/2010/main">
                <a:noFill/>
              </a14:hiddenFill>
            </a:ext>
          </a:extLst>
        </p:spPr>
      </p:cxnSp>
      <p:sp>
        <p:nvSpPr>
          <p:cNvPr id="52" name="矩形 51"/>
          <p:cNvSpPr>
            <a:spLocks noChangeArrowheads="1"/>
          </p:cNvSpPr>
          <p:nvPr/>
        </p:nvSpPr>
        <p:spPr bwMode="auto">
          <a:xfrm>
            <a:off x="3600450" y="250348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800">
                <a:solidFill>
                  <a:schemeClr val="bg1"/>
                </a:solidFill>
              </a:rPr>
              <a:t>驱动程序管理器</a:t>
            </a:r>
            <a:endParaRPr lang="zh-CN" altLang="en-US" sz="1800">
              <a:solidFill>
                <a:schemeClr val="bg1"/>
              </a:solidFill>
            </a:endParaRPr>
          </a:p>
        </p:txBody>
      </p:sp>
      <p:sp>
        <p:nvSpPr>
          <p:cNvPr id="55" name="矩形 54"/>
          <p:cNvSpPr>
            <a:spLocks noChangeArrowheads="1"/>
          </p:cNvSpPr>
          <p:nvPr/>
        </p:nvSpPr>
        <p:spPr bwMode="auto">
          <a:xfrm>
            <a:off x="3259138" y="1803400"/>
            <a:ext cx="2722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800">
                <a:solidFill>
                  <a:schemeClr val="bg1"/>
                </a:solidFill>
              </a:rPr>
              <a:t>JDBC</a:t>
            </a:r>
            <a:r>
              <a:rPr lang="zh-CN" altLang="en-US" sz="1800">
                <a:solidFill>
                  <a:schemeClr val="bg1"/>
                </a:solidFill>
              </a:rPr>
              <a:t>应用程序编程接口</a:t>
            </a:r>
            <a:endParaRPr lang="zh-CN" altLang="en-US" sz="1800" b="0">
              <a:solidFill>
                <a:schemeClr val="bg1"/>
              </a:solidFill>
            </a:endParaRPr>
          </a:p>
        </p:txBody>
      </p:sp>
      <p:sp>
        <p:nvSpPr>
          <p:cNvPr id="8" name="矩形 7"/>
          <p:cNvSpPr>
            <a:spLocks noChangeArrowheads="1"/>
          </p:cNvSpPr>
          <p:nvPr/>
        </p:nvSpPr>
        <p:spPr bwMode="auto">
          <a:xfrm>
            <a:off x="3700463" y="2005013"/>
            <a:ext cx="15224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4000" b="0">
                <a:solidFill>
                  <a:schemeClr val="bg1"/>
                </a:solidFill>
              </a:rPr>
              <a:t>JDBC</a:t>
            </a:r>
            <a:endParaRPr lang="zh-CN" altLang="en-US" sz="4000" b="0"/>
          </a:p>
        </p:txBody>
      </p:sp>
      <p:grpSp>
        <p:nvGrpSpPr>
          <p:cNvPr id="89121" name="组合 35"/>
          <p:cNvGrpSpPr/>
          <p:nvPr/>
        </p:nvGrpSpPr>
        <p:grpSpPr bwMode="auto">
          <a:xfrm>
            <a:off x="419100" y="3716338"/>
            <a:ext cx="8555038" cy="1119187"/>
            <a:chOff x="418931" y="3717554"/>
            <a:chExt cx="8553737" cy="1117556"/>
          </a:xfrm>
        </p:grpSpPr>
        <p:sp>
          <p:nvSpPr>
            <p:cNvPr id="89122" name="矩形 75"/>
            <p:cNvSpPr>
              <a:spLocks noChangeArrowheads="1"/>
            </p:cNvSpPr>
            <p:nvPr/>
          </p:nvSpPr>
          <p:spPr bwMode="auto">
            <a:xfrm>
              <a:off x="418931" y="3748612"/>
              <a:ext cx="7444881" cy="1086498"/>
            </a:xfrm>
            <a:prstGeom prst="rect">
              <a:avLst/>
            </a:prstGeom>
            <a:noFill/>
            <a:ln w="28575" algn="ctr">
              <a:solidFill>
                <a:srgbClr val="002060"/>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89123" name="文本框 76"/>
            <p:cNvSpPr txBox="1">
              <a:spLocks noChangeArrowheads="1"/>
            </p:cNvSpPr>
            <p:nvPr/>
          </p:nvSpPr>
          <p:spPr bwMode="auto">
            <a:xfrm>
              <a:off x="7859863" y="3717554"/>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solidFill>
                    <a:srgbClr val="002060"/>
                  </a:solidFill>
                </a:rPr>
                <a:t>数据库</a:t>
              </a:r>
              <a:endParaRPr lang="zh-CN" altLang="en-US" sz="2400">
                <a:solidFill>
                  <a:srgbClr val="00206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randombar(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additive="base">
                                        <p:cTn id="18" dur="500" fill="hold"/>
                                        <p:tgtEl>
                                          <p:spTgt spid="37"/>
                                        </p:tgtEl>
                                        <p:attrNameLst>
                                          <p:attrName>ppt_x</p:attrName>
                                        </p:attrNameLst>
                                      </p:cBhvr>
                                      <p:tavLst>
                                        <p:tav tm="0">
                                          <p:val>
                                            <p:strVal val="#ppt_x"/>
                                          </p:val>
                                        </p:tav>
                                        <p:tav tm="100000">
                                          <p:val>
                                            <p:strVal val="#ppt_x"/>
                                          </p:val>
                                        </p:tav>
                                      </p:tavLst>
                                    </p:anim>
                                    <p:anim calcmode="lin" valueType="num">
                                      <p:cBhvr additive="base">
                                        <p:cTn id="1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500" fill="hold"/>
                                        <p:tgtEl>
                                          <p:spTgt spid="44"/>
                                        </p:tgtEl>
                                        <p:attrNameLst>
                                          <p:attrName>ppt_x</p:attrName>
                                        </p:attrNameLst>
                                      </p:cBhvr>
                                      <p:tavLst>
                                        <p:tav tm="0">
                                          <p:val>
                                            <p:strVal val="#ppt_x"/>
                                          </p:val>
                                        </p:tav>
                                        <p:tav tm="100000">
                                          <p:val>
                                            <p:strVal val="#ppt_x"/>
                                          </p:val>
                                        </p:tav>
                                      </p:tavLst>
                                    </p:anim>
                                    <p:anim calcmode="lin" valueType="num">
                                      <p:cBhvr additive="base">
                                        <p:cTn id="3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randombar(horizontal)">
                                      <p:cBhvr>
                                        <p:cTn id="36" dur="500"/>
                                        <p:tgtEl>
                                          <p:spTgt spid="52"/>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randombar(horizontal)">
                                      <p:cBhvr>
                                        <p:cTn id="41" dur="500"/>
                                        <p:tgtEl>
                                          <p:spTgt spid="60"/>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randombar(horizontal)">
                                      <p:cBhvr>
                                        <p:cTn id="46" dur="500"/>
                                        <p:tgtEl>
                                          <p:spTgt spid="61"/>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randombar(horizontal)">
                                      <p:cBhvr>
                                        <p:cTn id="51" dur="500"/>
                                        <p:tgtEl>
                                          <p:spTgt spid="62"/>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randombar(horizontal)">
                                      <p:cBhvr>
                                        <p:cTn id="56" dur="500"/>
                                        <p:tgtEl>
                                          <p:spTgt spid="63"/>
                                        </p:tgtEl>
                                      </p:cBhvr>
                                    </p:animEffect>
                                  </p:childTnLst>
                                </p:cTn>
                              </p:par>
                            </p:childTnLst>
                          </p:cTn>
                        </p:par>
                      </p:childTnLst>
                    </p:cTn>
                  </p:par>
                  <p:par>
                    <p:cTn id="57" fill="hold">
                      <p:stCondLst>
                        <p:cond delay="indefinite"/>
                      </p:stCondLst>
                      <p:childTnLst>
                        <p:par>
                          <p:cTn id="58" fill="hold">
                            <p:stCondLst>
                              <p:cond delay="0"/>
                            </p:stCondLst>
                            <p:childTnLst>
                              <p:par>
                                <p:cTn id="59" presetID="7" presetClass="emph" presetSubtype="2" fill="hold" nodeType="clickEffect">
                                  <p:stCondLst>
                                    <p:cond delay="0"/>
                                  </p:stCondLst>
                                  <p:childTnLst>
                                    <p:animClr clrSpc="rgb" dir="cw">
                                      <p:cBhvr>
                                        <p:cTn id="60" dur="2000" fill="hold"/>
                                        <p:tgtEl>
                                          <p:spTgt spid="51"/>
                                        </p:tgtEl>
                                        <p:attrNameLst>
                                          <p:attrName>stroke.color</p:attrName>
                                        </p:attrNameLst>
                                      </p:cBhvr>
                                      <p:to>
                                        <a:srgbClr val="FF0000"/>
                                      </p:to>
                                    </p:animClr>
                                    <p:set>
                                      <p:cBhvr>
                                        <p:cTn id="61" dur="2000" fill="hold"/>
                                        <p:tgtEl>
                                          <p:spTgt spid="51"/>
                                        </p:tgtEl>
                                        <p:attrNameLst>
                                          <p:attrName>stroke.on</p:attrName>
                                        </p:attrNameLst>
                                      </p:cBhvr>
                                      <p:to>
                                        <p:strVal val="true"/>
                                      </p:to>
                                    </p:set>
                                  </p:childTnLst>
                                </p:cTn>
                              </p:par>
                            </p:childTnLst>
                          </p:cTn>
                        </p:par>
                        <p:par>
                          <p:cTn id="62" fill="hold">
                            <p:stCondLst>
                              <p:cond delay="2000"/>
                            </p:stCondLst>
                            <p:childTnLst>
                              <p:par>
                                <p:cTn id="63" presetID="3" presetClass="emph" presetSubtype="2" fill="hold" grpId="1" nodeType="afterEffect">
                                  <p:stCondLst>
                                    <p:cond delay="0"/>
                                  </p:stCondLst>
                                  <p:childTnLst>
                                    <p:animClr clrSpc="rgb" dir="cw">
                                      <p:cBhvr override="childStyle">
                                        <p:cTn id="64" dur="2000" fill="hold"/>
                                        <p:tgtEl>
                                          <p:spTgt spid="55"/>
                                        </p:tgtEl>
                                        <p:attrNameLst>
                                          <p:attrName>style.color</p:attrName>
                                        </p:attrNameLst>
                                      </p:cBhvr>
                                      <p:to>
                                        <a:srgbClr val="FF0000"/>
                                      </p:to>
                                    </p:animClr>
                                  </p:childTnLst>
                                </p:cTn>
                              </p:par>
                            </p:childTnLst>
                          </p:cTn>
                        </p:par>
                        <p:par>
                          <p:cTn id="65" fill="hold">
                            <p:stCondLst>
                              <p:cond delay="4000"/>
                            </p:stCondLst>
                            <p:childTnLst>
                              <p:par>
                                <p:cTn id="66" presetID="3" presetClass="emph" presetSubtype="2" fill="hold" grpId="0" nodeType="afterEffect">
                                  <p:stCondLst>
                                    <p:cond delay="0"/>
                                  </p:stCondLst>
                                  <p:childTnLst>
                                    <p:animClr clrSpc="rgb" dir="cw">
                                      <p:cBhvr override="childStyle">
                                        <p:cTn id="67" dur="2000" fill="hold"/>
                                        <p:tgtEl>
                                          <p:spTgt spid="8"/>
                                        </p:tgtEl>
                                        <p:attrNameLst>
                                          <p:attrName>style.color</p:attrName>
                                        </p:attrNameLst>
                                      </p:cBhvr>
                                      <p:to>
                                        <a:srgbClr val="FF0000"/>
                                      </p:to>
                                    </p:animClr>
                                  </p:childTnLst>
                                </p:cTn>
                              </p:par>
                            </p:childTnLst>
                          </p:cTn>
                        </p:par>
                        <p:par>
                          <p:cTn id="68" fill="hold">
                            <p:stCondLst>
                              <p:cond delay="6000"/>
                            </p:stCondLst>
                            <p:childTnLst>
                              <p:par>
                                <p:cTn id="69" presetID="3" presetClass="emph" presetSubtype="2" fill="hold" grpId="1" nodeType="afterEffect">
                                  <p:stCondLst>
                                    <p:cond delay="0"/>
                                  </p:stCondLst>
                                  <p:childTnLst>
                                    <p:animClr clrSpc="rgb" dir="cw">
                                      <p:cBhvr override="childStyle">
                                        <p:cTn id="70" dur="2000" fill="hold"/>
                                        <p:tgtEl>
                                          <p:spTgt spid="52"/>
                                        </p:tgtEl>
                                        <p:attrNameLst>
                                          <p:attrName>style.color</p:attrName>
                                        </p:attrNameLst>
                                      </p:cBhvr>
                                      <p:to>
                                        <a:srgbClr val="FF0000"/>
                                      </p:to>
                                    </p:animClr>
                                  </p:childTnLst>
                                </p:cTn>
                              </p:par>
                            </p:childTnLst>
                          </p:cTn>
                        </p:par>
                        <p:par>
                          <p:cTn id="71" fill="hold">
                            <p:stCondLst>
                              <p:cond delay="8000"/>
                            </p:stCondLst>
                            <p:childTnLst>
                              <p:par>
                                <p:cTn id="72" presetID="3" presetClass="emph" presetSubtype="2" fill="hold" grpId="1" nodeType="afterEffect">
                                  <p:stCondLst>
                                    <p:cond delay="0"/>
                                  </p:stCondLst>
                                  <p:childTnLst>
                                    <p:animClr clrSpc="rgb" dir="cw">
                                      <p:cBhvr override="childStyle">
                                        <p:cTn id="73" dur="2000" fill="hold"/>
                                        <p:tgtEl>
                                          <p:spTgt spid="31"/>
                                        </p:tgtEl>
                                        <p:attrNameLst>
                                          <p:attrName>style.color</p:attrName>
                                        </p:attrNameLst>
                                      </p:cBhvr>
                                      <p:to>
                                        <a:srgbClr val="FF0000"/>
                                      </p:to>
                                    </p:animClr>
                                  </p:childTnLst>
                                </p:cTn>
                              </p:par>
                            </p:childTnLst>
                          </p:cTn>
                        </p:par>
                        <p:par>
                          <p:cTn id="74" fill="hold">
                            <p:stCondLst>
                              <p:cond delay="10000"/>
                            </p:stCondLst>
                            <p:childTnLst>
                              <p:par>
                                <p:cTn id="75" presetID="1" presetClass="emph" presetSubtype="2" fill="hold" nodeType="afterEffect">
                                  <p:stCondLst>
                                    <p:cond delay="0"/>
                                  </p:stCondLst>
                                  <p:childTnLst>
                                    <p:animClr clrSpc="rgb" dir="cw">
                                      <p:cBhvr>
                                        <p:cTn id="76" dur="2000" fill="hold"/>
                                        <p:tgtEl>
                                          <p:spTgt spid="39"/>
                                        </p:tgtEl>
                                        <p:attrNameLst>
                                          <p:attrName>fillcolor</p:attrName>
                                        </p:attrNameLst>
                                      </p:cBhvr>
                                      <p:to>
                                        <a:srgbClr val="FF0000"/>
                                      </p:to>
                                    </p:animClr>
                                    <p:set>
                                      <p:cBhvr>
                                        <p:cTn id="77" dur="2000" fill="hold"/>
                                        <p:tgtEl>
                                          <p:spTgt spid="39"/>
                                        </p:tgtEl>
                                        <p:attrNameLst>
                                          <p:attrName>fill.type</p:attrName>
                                        </p:attrNameLst>
                                      </p:cBhvr>
                                      <p:to>
                                        <p:strVal val="solid"/>
                                      </p:to>
                                    </p:set>
                                    <p:set>
                                      <p:cBhvr>
                                        <p:cTn id="78" dur="2000" fill="hold"/>
                                        <p:tgtEl>
                                          <p:spTgt spid="39"/>
                                        </p:tgtEl>
                                        <p:attrNameLst>
                                          <p:attrName>fill.on</p:attrName>
                                        </p:attrNameLst>
                                      </p:cBhvr>
                                      <p:to>
                                        <p:strVal val="true"/>
                                      </p:to>
                                    </p:set>
                                  </p:childTnLst>
                                </p:cTn>
                              </p:par>
                            </p:childTnLst>
                          </p:cTn>
                        </p:par>
                        <p:par>
                          <p:cTn id="79" fill="hold">
                            <p:stCondLst>
                              <p:cond delay="12000"/>
                            </p:stCondLst>
                            <p:childTnLst>
                              <p:par>
                                <p:cTn id="80" presetID="3" presetClass="emph" presetSubtype="2" fill="hold" grpId="1" nodeType="afterEffect">
                                  <p:stCondLst>
                                    <p:cond delay="0"/>
                                  </p:stCondLst>
                                  <p:childTnLst>
                                    <p:animClr clrSpc="rgb" dir="cw">
                                      <p:cBhvr override="childStyle">
                                        <p:cTn id="81" dur="2000" fill="hold"/>
                                        <p:tgtEl>
                                          <p:spTgt spid="60"/>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61" grpId="0"/>
      <p:bldP spid="62" grpId="0"/>
      <p:bldP spid="63" grpId="0"/>
      <p:bldP spid="31" grpId="0"/>
      <p:bldP spid="31" grpId="1"/>
      <p:bldP spid="37" grpId="0"/>
      <p:bldP spid="38" grpId="0"/>
      <p:bldP spid="44" grpId="0"/>
      <p:bldP spid="52" grpId="0"/>
      <p:bldP spid="52" grpId="1"/>
      <p:bldP spid="55" grpId="0"/>
      <p:bldP spid="55" grpId="1"/>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ChangeArrowheads="1"/>
          </p:cNvSpPr>
          <p:nvPr>
            <p:ph type="title" idx="4294967295"/>
          </p:nvPr>
        </p:nvSpPr>
        <p:spPr/>
        <p:txBody>
          <a:bodyPr/>
          <a:lstStyle/>
          <a:p>
            <a:r>
              <a:rPr lang="en-US" altLang="zh-CN">
                <a:solidFill>
                  <a:schemeClr val="accent6"/>
                </a:solidFill>
              </a:rPr>
              <a:t>8.3 JDBC</a:t>
            </a:r>
            <a:r>
              <a:rPr lang="zh-CN" altLang="en-US">
                <a:solidFill>
                  <a:schemeClr val="accent6"/>
                </a:solidFill>
              </a:rPr>
              <a:t>编程</a:t>
            </a:r>
            <a:endParaRPr lang="zh-CN" altLang="en-US">
              <a:solidFill>
                <a:schemeClr val="accent6"/>
              </a:solidFill>
            </a:endParaRPr>
          </a:p>
        </p:txBody>
      </p:sp>
      <p:sp>
        <p:nvSpPr>
          <p:cNvPr id="91138" name="内容占位符 2"/>
          <p:cNvSpPr>
            <a:spLocks noGrp="1" noChangeArrowheads="1"/>
          </p:cNvSpPr>
          <p:nvPr>
            <p:ph idx="4294967295"/>
          </p:nvPr>
        </p:nvSpPr>
        <p:spPr>
          <a:xfrm>
            <a:off x="395288" y="823913"/>
            <a:ext cx="8497887" cy="3727450"/>
          </a:xfrm>
        </p:spPr>
        <p:txBody>
          <a:bodyPr/>
          <a:lstStyle/>
          <a:p>
            <a:pPr marL="0" indent="0">
              <a:lnSpc>
                <a:spcPct val="150000"/>
              </a:lnSpc>
              <a:buFont typeface="Wingdings" panose="05000000000000000000" pitchFamily="2" charset="2"/>
              <a:buNone/>
            </a:pPr>
            <a:r>
              <a:rPr lang="en-US" altLang="zh-CN" dirty="0"/>
              <a:t>8.3.1 JDBC</a:t>
            </a:r>
            <a:r>
              <a:rPr lang="zh-CN" altLang="en-US" dirty="0"/>
              <a:t>工作原理概述</a:t>
            </a:r>
            <a:endParaRPr lang="zh-CN" altLang="en-US" dirty="0"/>
          </a:p>
          <a:p>
            <a:pPr marL="0" indent="0">
              <a:lnSpc>
                <a:spcPct val="150000"/>
              </a:lnSpc>
              <a:buFont typeface="Wingdings" panose="05000000000000000000" pitchFamily="2" charset="2"/>
              <a:buNone/>
            </a:pPr>
            <a:r>
              <a:rPr lang="en-US" altLang="zh-CN" dirty="0">
                <a:solidFill>
                  <a:srgbClr val="00B050"/>
                </a:solidFill>
              </a:rPr>
              <a:t>8.3.2 JDBC APIs</a:t>
            </a:r>
            <a:r>
              <a:rPr lang="zh-CN" altLang="en-US" dirty="0">
                <a:solidFill>
                  <a:srgbClr val="00B050"/>
                </a:solidFill>
              </a:rPr>
              <a:t>基础</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8.3.3 </a:t>
            </a:r>
            <a:r>
              <a:rPr lang="zh-CN" altLang="en-US" dirty="0"/>
              <a:t> 使用</a:t>
            </a:r>
            <a:r>
              <a:rPr lang="en-US" altLang="zh-CN" dirty="0"/>
              <a:t>JDBC</a:t>
            </a:r>
            <a:r>
              <a:rPr lang="zh-CN" altLang="en-US" dirty="0"/>
              <a:t>操纵数据库的工作流程</a:t>
            </a:r>
            <a:endParaRPr lang="zh-CN" altLang="en-US" dirty="0"/>
          </a:p>
          <a:p>
            <a:pPr marL="0" indent="0">
              <a:buFont typeface="Wingdings" panose="05000000000000000000" pitchFamily="2" charset="2"/>
              <a:buNone/>
            </a:pP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idx="4294967295"/>
          </p:nvPr>
        </p:nvSpPr>
        <p:spPr/>
        <p:txBody>
          <a:bodyPr/>
          <a:lstStyle/>
          <a:p>
            <a:r>
              <a:rPr lang="en-US" altLang="zh-CN">
                <a:solidFill>
                  <a:schemeClr val="accent6"/>
                </a:solidFill>
              </a:rPr>
              <a:t>8.3.2 JDBC API</a:t>
            </a:r>
            <a:r>
              <a:rPr lang="zh-CN" altLang="en-US">
                <a:solidFill>
                  <a:schemeClr val="accent6"/>
                </a:solidFill>
              </a:rPr>
              <a:t>基础</a:t>
            </a:r>
            <a:endParaRPr lang="zh-CN" altLang="en-US">
              <a:solidFill>
                <a:schemeClr val="accent6"/>
              </a:solidFill>
            </a:endParaRPr>
          </a:p>
        </p:txBody>
      </p:sp>
      <p:sp>
        <p:nvSpPr>
          <p:cNvPr id="92162" name="内容占位符 2"/>
          <p:cNvSpPr>
            <a:spLocks noGrp="1" noChangeArrowheads="1"/>
          </p:cNvSpPr>
          <p:nvPr>
            <p:ph idx="4294967295"/>
          </p:nvPr>
        </p:nvSpPr>
        <p:spPr>
          <a:xfrm>
            <a:off x="720725" y="823913"/>
            <a:ext cx="8075613" cy="3546475"/>
          </a:xfrm>
        </p:spPr>
        <p:txBody>
          <a:bodyPr/>
          <a:lstStyle/>
          <a:p>
            <a:pPr marL="0" indent="0"/>
            <a:r>
              <a:rPr lang="en-US" altLang="zh-CN" dirty="0"/>
              <a:t>JDBC</a:t>
            </a:r>
            <a:r>
              <a:rPr lang="zh-CN" altLang="en-US" dirty="0"/>
              <a:t>中的常用类</a:t>
            </a:r>
            <a:endParaRPr lang="en-US" altLang="zh-CN" dirty="0"/>
          </a:p>
          <a:p>
            <a:pPr marL="400050" lvl="1" indent="0"/>
            <a:r>
              <a:rPr lang="en-US" altLang="zh-CN" dirty="0"/>
              <a:t>JDBC</a:t>
            </a:r>
            <a:r>
              <a:rPr lang="zh-CN" altLang="en-US" dirty="0"/>
              <a:t>进行应用程序开发涉及到的所有类都包含在</a:t>
            </a:r>
            <a:r>
              <a:rPr lang="en-US" altLang="zh-CN" dirty="0" err="1">
                <a:solidFill>
                  <a:srgbClr val="FF0000"/>
                </a:solidFill>
              </a:rPr>
              <a:t>java.sql</a:t>
            </a:r>
            <a:r>
              <a:rPr lang="zh-CN" altLang="en-US" dirty="0"/>
              <a:t>包中</a:t>
            </a:r>
            <a:endParaRPr lang="en-US" altLang="zh-CN" dirty="0"/>
          </a:p>
          <a:p>
            <a:pPr marL="400050" lvl="1" indent="0"/>
            <a:r>
              <a:rPr lang="zh-CN" altLang="en-US" dirty="0"/>
              <a:t>不同的</a:t>
            </a:r>
            <a:r>
              <a:rPr lang="en-US" altLang="zh-CN" dirty="0"/>
              <a:t>JDBC</a:t>
            </a:r>
            <a:r>
              <a:rPr lang="zh-CN" altLang="en-US" dirty="0"/>
              <a:t>版本接口名和使用略有差异</a:t>
            </a:r>
            <a:endParaRPr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noChangeArrowheads="1"/>
          </p:cNvSpPr>
          <p:nvPr>
            <p:ph type="title" idx="4294967295"/>
          </p:nvPr>
        </p:nvSpPr>
        <p:spPr/>
        <p:txBody>
          <a:bodyPr/>
          <a:lstStyle/>
          <a:p>
            <a:r>
              <a:rPr lang="en-US" altLang="zh-CN">
                <a:solidFill>
                  <a:schemeClr val="accent6"/>
                </a:solidFill>
              </a:rPr>
              <a:t>8.3.2 JDBC API</a:t>
            </a:r>
            <a:r>
              <a:rPr lang="zh-CN" altLang="en-US">
                <a:solidFill>
                  <a:schemeClr val="accent6"/>
                </a:solidFill>
              </a:rPr>
              <a:t>基础</a:t>
            </a:r>
            <a:endParaRPr lang="zh-CN" altLang="en-US">
              <a:solidFill>
                <a:schemeClr val="accent6"/>
              </a:solidFill>
            </a:endParaRPr>
          </a:p>
        </p:txBody>
      </p:sp>
      <p:sp>
        <p:nvSpPr>
          <p:cNvPr id="94210" name="内容占位符 2"/>
          <p:cNvSpPr>
            <a:spLocks noGrp="1" noChangeArrowheads="1"/>
          </p:cNvSpPr>
          <p:nvPr>
            <p:ph idx="4294967295"/>
          </p:nvPr>
        </p:nvSpPr>
        <p:spPr>
          <a:xfrm>
            <a:off x="720725" y="823913"/>
            <a:ext cx="8075613" cy="3546475"/>
          </a:xfrm>
        </p:spPr>
        <p:txBody>
          <a:bodyPr/>
          <a:lstStyle/>
          <a:p>
            <a:pPr marL="0" indent="0"/>
            <a:r>
              <a:rPr lang="en-US" altLang="zh-CN"/>
              <a:t>JDBC </a:t>
            </a:r>
            <a:r>
              <a:rPr lang="zh-CN" altLang="en-US"/>
              <a:t>常用类</a:t>
            </a:r>
            <a:endParaRPr lang="en-US" altLang="zh-CN"/>
          </a:p>
        </p:txBody>
      </p:sp>
      <p:graphicFrame>
        <p:nvGraphicFramePr>
          <p:cNvPr id="4" name="表格 2"/>
          <p:cNvGraphicFramePr>
            <a:graphicFrameLocks noGrp="1"/>
          </p:cNvGraphicFramePr>
          <p:nvPr/>
        </p:nvGraphicFramePr>
        <p:xfrm>
          <a:off x="323528" y="1492250"/>
          <a:ext cx="8472810" cy="2759201"/>
        </p:xfrm>
        <a:graphic>
          <a:graphicData uri="http://schemas.openxmlformats.org/drawingml/2006/table">
            <a:tbl>
              <a:tblPr/>
              <a:tblGrid>
                <a:gridCol w="2059053"/>
                <a:gridCol w="2935265"/>
                <a:gridCol w="3478492"/>
              </a:tblGrid>
              <a:tr h="36556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类名</a:t>
                      </a:r>
                      <a:endPar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路径</a:t>
                      </a:r>
                      <a:endParaRPr kumimoji="0" lang="en-US" altLang="zh-CN"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rPr>
                        <a:t>备注</a:t>
                      </a:r>
                      <a:endParaRPr kumimoji="0" lang="en-US" altLang="zh-CN"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4193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驱动程序类</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java.sql.Driver</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由各数据库厂商提供</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4193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驱动程序管理类</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java.sql.DriverManager</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作用于应用程序与驱动程序之间</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4193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数据库连接类</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java.sql.Connection</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用于建立与指定数据库的连接</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4193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静态</a:t>
                      </a:r>
                      <a:r>
                        <a:rPr kumimoji="0" lang="en-GB" altLang="zh-CN"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SQL</a:t>
                      </a: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语句执行类</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GB" altLang="zh-CN" sz="16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java.sql.Statement</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用于执行静态</a:t>
                      </a:r>
                      <a:r>
                        <a:rPr kumimoji="0" lang="en-GB" altLang="zh-CN"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SQL</a:t>
                      </a: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语句并返回结果</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4193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动态</a:t>
                      </a:r>
                      <a:r>
                        <a:rPr kumimoji="0" lang="en-GB" altLang="zh-CN"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SQL</a:t>
                      </a: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语句执行类</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GB" altLang="zh-CN" sz="16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java.sql.PreparedStatement</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用于执行含参</a:t>
                      </a:r>
                      <a:r>
                        <a:rPr kumimoji="0" lang="en-GB" altLang="zh-CN"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SQL</a:t>
                      </a: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语句并返回结果</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4193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存储过程语句执行类</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GB" altLang="zh-CN" sz="16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java.sql.CallableStatement</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用于执行存储过程语句并返回结果</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4193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结果集处理类</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GB" altLang="zh-CN" sz="16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java.sql.ResultSet</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用于检索结果集中的数据</a:t>
                      </a:r>
                      <a:endParaRPr kumimoji="0" lang="zh-CN" altLang="en-US" sz="16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8" marR="91438" marT="45682" marB="456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noChangeArrowheads="1"/>
          </p:cNvSpPr>
          <p:nvPr>
            <p:ph type="title" idx="4294967295"/>
          </p:nvPr>
        </p:nvSpPr>
        <p:spPr/>
        <p:txBody>
          <a:bodyPr/>
          <a:lstStyle/>
          <a:p>
            <a:r>
              <a:rPr lang="en-US" altLang="zh-CN">
                <a:solidFill>
                  <a:schemeClr val="accent6"/>
                </a:solidFill>
              </a:rPr>
              <a:t>8.3.2 JDBC API</a:t>
            </a:r>
            <a:r>
              <a:rPr lang="zh-CN" altLang="en-US">
                <a:solidFill>
                  <a:schemeClr val="accent6"/>
                </a:solidFill>
              </a:rPr>
              <a:t>基础</a:t>
            </a:r>
            <a:endParaRPr lang="zh-CN" altLang="en-US">
              <a:solidFill>
                <a:schemeClr val="accent6"/>
              </a:solidFill>
            </a:endParaRPr>
          </a:p>
        </p:txBody>
      </p:sp>
      <p:sp>
        <p:nvSpPr>
          <p:cNvPr id="96258" name="内容占位符 2"/>
          <p:cNvSpPr>
            <a:spLocks noGrp="1" noChangeArrowheads="1"/>
          </p:cNvSpPr>
          <p:nvPr>
            <p:ph idx="4294967295"/>
          </p:nvPr>
        </p:nvSpPr>
        <p:spPr>
          <a:xfrm>
            <a:off x="720725" y="823913"/>
            <a:ext cx="8075613" cy="3546475"/>
          </a:xfrm>
        </p:spPr>
        <p:txBody>
          <a:bodyPr/>
          <a:lstStyle/>
          <a:p>
            <a:pPr marL="0" indent="0"/>
            <a:r>
              <a:rPr lang="zh-CN" altLang="en-US" dirty="0"/>
              <a:t>数据类型</a:t>
            </a:r>
            <a:endParaRPr lang="en-US" altLang="zh-CN" dirty="0"/>
          </a:p>
          <a:p>
            <a:pPr marL="400050" lvl="1" indent="0"/>
            <a:r>
              <a:rPr lang="en-US" altLang="zh-CN" dirty="0"/>
              <a:t>SQL</a:t>
            </a:r>
            <a:r>
              <a:rPr lang="zh-CN" altLang="en-US" dirty="0"/>
              <a:t>数据类型：用于数据源</a:t>
            </a:r>
            <a:endParaRPr lang="en-US" altLang="zh-CN" dirty="0"/>
          </a:p>
          <a:p>
            <a:pPr marL="800100" lvl="2" indent="0"/>
            <a:r>
              <a:rPr lang="en-US" altLang="zh-CN" dirty="0"/>
              <a:t>VARCHAR</a:t>
            </a:r>
            <a:r>
              <a:rPr lang="zh-CN" altLang="en-US" dirty="0"/>
              <a:t>、 </a:t>
            </a:r>
            <a:r>
              <a:rPr lang="en-US" altLang="zh-CN" dirty="0"/>
              <a:t>CHAR </a:t>
            </a:r>
            <a:r>
              <a:rPr lang="zh-CN" altLang="en-US" dirty="0"/>
              <a:t>、 </a:t>
            </a:r>
            <a:r>
              <a:rPr lang="en-US" altLang="zh-CN" dirty="0"/>
              <a:t>BIT </a:t>
            </a:r>
            <a:r>
              <a:rPr lang="zh-CN" altLang="en-US" dirty="0"/>
              <a:t>、</a:t>
            </a:r>
            <a:r>
              <a:rPr lang="zh-CN" altLang="zh-CN" dirty="0"/>
              <a:t>NUMERIC</a:t>
            </a:r>
            <a:r>
              <a:rPr lang="zh-CN" altLang="en-US" dirty="0"/>
              <a:t>、</a:t>
            </a:r>
            <a:r>
              <a:rPr lang="en-US" altLang="zh-CN" dirty="0"/>
              <a:t>DATE</a:t>
            </a:r>
            <a:r>
              <a:rPr lang="zh-CN" altLang="en-US" dirty="0"/>
              <a:t>等</a:t>
            </a:r>
            <a:endParaRPr lang="en-US" altLang="zh-CN" dirty="0"/>
          </a:p>
          <a:p>
            <a:pPr marL="400050" lvl="1" indent="0"/>
            <a:r>
              <a:rPr lang="en-US" altLang="zh-CN" dirty="0"/>
              <a:t>Java</a:t>
            </a:r>
            <a:r>
              <a:rPr lang="zh-CN" altLang="en-US" dirty="0"/>
              <a:t>数据类型：用于应用程序的</a:t>
            </a:r>
            <a:r>
              <a:rPr lang="en-US" altLang="zh-CN" dirty="0"/>
              <a:t>Java</a:t>
            </a:r>
            <a:r>
              <a:rPr lang="zh-CN" altLang="en-US" dirty="0"/>
              <a:t>代码</a:t>
            </a:r>
            <a:endParaRPr lang="en-US" altLang="zh-CN" dirty="0"/>
          </a:p>
          <a:p>
            <a:pPr marL="800100" lvl="2" indent="0"/>
            <a:r>
              <a:rPr lang="en-US" altLang="zh-CN" dirty="0"/>
              <a:t>String</a:t>
            </a:r>
            <a:r>
              <a:rPr lang="zh-CN" altLang="en-US" dirty="0"/>
              <a:t>、</a:t>
            </a:r>
            <a:r>
              <a:rPr lang="en-US" altLang="zh-CN" dirty="0" err="1"/>
              <a:t>boolean</a:t>
            </a:r>
            <a:r>
              <a:rPr lang="zh-CN" altLang="en-US" dirty="0"/>
              <a:t>、</a:t>
            </a:r>
            <a:r>
              <a:rPr lang="en-US" altLang="zh-CN" dirty="0" err="1"/>
              <a:t>BigDecimal</a:t>
            </a:r>
            <a:r>
              <a:rPr lang="zh-CN" altLang="en-US" dirty="0"/>
              <a:t>、</a:t>
            </a:r>
            <a:r>
              <a:rPr lang="en-US" altLang="zh-CN" dirty="0"/>
              <a:t>byte</a:t>
            </a:r>
            <a:r>
              <a:rPr lang="zh-CN" altLang="en-US" dirty="0"/>
              <a:t>、</a:t>
            </a:r>
            <a:r>
              <a:rPr lang="en-US" altLang="zh-CN" dirty="0"/>
              <a:t>short</a:t>
            </a:r>
            <a:r>
              <a:rPr lang="zh-CN" altLang="en-US" dirty="0"/>
              <a:t>、</a:t>
            </a:r>
            <a:r>
              <a:rPr lang="en-US" altLang="zh-CN" dirty="0"/>
              <a:t>int</a:t>
            </a:r>
            <a:r>
              <a:rPr lang="zh-CN" altLang="en-US" dirty="0"/>
              <a:t>等</a:t>
            </a:r>
            <a:endParaRPr lang="en-US" altLang="zh-CN" dirty="0"/>
          </a:p>
          <a:p>
            <a:pPr marL="0" indent="0"/>
            <a:r>
              <a:rPr lang="zh-CN" altLang="en-US" dirty="0"/>
              <a:t>由数据库管理系统的驱动程序完成自身数据类型和</a:t>
            </a:r>
            <a:r>
              <a:rPr lang="en-US" altLang="zh-CN" dirty="0"/>
              <a:t>JDBC</a:t>
            </a:r>
            <a:r>
              <a:rPr lang="zh-CN" altLang="en-US" dirty="0"/>
              <a:t>标准数据类型的映射</a:t>
            </a:r>
            <a:endParaRPr lang="zh-CN" altLang="en-US" dirty="0"/>
          </a:p>
          <a:p>
            <a:pPr marL="0" indent="0"/>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611188" y="854075"/>
          <a:ext cx="8281988" cy="3381374"/>
        </p:xfrm>
        <a:graphic>
          <a:graphicData uri="http://schemas.openxmlformats.org/drawingml/2006/table">
            <a:tbl>
              <a:tblPr/>
              <a:tblGrid>
                <a:gridCol w="2270329"/>
                <a:gridCol w="2270329"/>
                <a:gridCol w="1870665"/>
                <a:gridCol w="1870665"/>
              </a:tblGrid>
              <a:tr h="64439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SQL</a:t>
                      </a:r>
                      <a:r>
                        <a:rPr kumimoji="0" lang="zh-CN" altLang="en-US"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数据类型</a:t>
                      </a:r>
                      <a:endParaRPr kumimoji="0" lang="en-US" altLang="zh-CN"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java.sql.types</a:t>
                      </a:r>
                      <a:endParaRPr kumimoji="0" lang="en-US" altLang="zh-CN" sz="14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anchor="ctr" horzOverflow="overflow">
                    <a:lnL>
                      <a:noFill/>
                    </a:lnL>
                    <a:lnR>
                      <a:noFill/>
                    </a:lnR>
                    <a:lnT w="9525" cap="flat" cmpd="sng" algn="ctr">
                      <a:solidFill>
                        <a:srgbClr val="2F2F98"/>
                      </a:solidFill>
                      <a:prstDash val="solid"/>
                      <a:round/>
                      <a:headEnd type="none" w="med" len="med"/>
                      <a:tailEnd type="none" w="med" len="med"/>
                    </a:lnT>
                    <a:lnB>
                      <a:noFill/>
                    </a:lnB>
                    <a:lnTlToBr>
                      <a:noFill/>
                    </a:lnTlToBr>
                    <a:lnBlToTr>
                      <a:noFill/>
                    </a:lnBlToTr>
                    <a:solidFill>
                      <a:schemeClr val="accent2"/>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Java</a:t>
                      </a:r>
                      <a:r>
                        <a:rPr kumimoji="0" lang="zh-CN" altLang="en-US"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数据类型</a:t>
                      </a:r>
                      <a:endParaRPr kumimoji="0" lang="en-US" altLang="zh-CN"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java.sql</a:t>
                      </a:r>
                      <a:r>
                        <a:rPr kumimoji="0" lang="zh-CN" altLang="en-US"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或者</a:t>
                      </a:r>
                      <a:r>
                        <a:rPr kumimoji="0" lang="en-US" altLang="zh-CN" sz="1600" b="1"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java.lang</a:t>
                      </a:r>
                      <a:endParaRPr kumimoji="0" lang="en-US" altLang="zh-CN" sz="14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anchor="ctr" horzOverflow="overflow">
                    <a:lnL>
                      <a:noFill/>
                    </a:lnL>
                    <a:lnR>
                      <a:noFill/>
                    </a:lnR>
                    <a:lnT w="9525" cap="flat" cmpd="sng" algn="ctr">
                      <a:solidFill>
                        <a:srgbClr val="2F2F98"/>
                      </a:solidFill>
                      <a:prstDash val="solid"/>
                      <a:round/>
                      <a:headEnd type="none" w="med" len="med"/>
                      <a:tailEnd type="none" w="med" len="med"/>
                    </a:lnT>
                    <a:lnB>
                      <a:noFill/>
                    </a:lnB>
                    <a:lnTlToBr>
                      <a:noFill/>
                    </a:lnTlToBr>
                    <a:lnBlToTr>
                      <a:noFill/>
                    </a:lnBlToTr>
                    <a:solidFill>
                      <a:schemeClr val="accent2"/>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Oracle</a:t>
                      </a:r>
                      <a:endParaRPr kumimoji="0" lang="en-US" altLang="zh-CN" sz="14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anchor="ctr" horzOverflow="overflow">
                    <a:lnL>
                      <a:noFill/>
                    </a:lnL>
                    <a:lnR w="9525" cap="flat" cmpd="sng" algn="ctr">
                      <a:noFill/>
                      <a:prstDash val="solid"/>
                      <a:round/>
                      <a:headEnd type="none" w="med" len="med"/>
                      <a:tailEnd type="none" w="med" len="med"/>
                    </a:lnR>
                    <a:lnT w="9525" cap="flat" cmpd="sng" algn="ctr">
                      <a:solidFill>
                        <a:srgbClr val="2F2F98"/>
                      </a:solidFill>
                      <a:prstDash val="solid"/>
                      <a:round/>
                      <a:headEnd type="none" w="med" len="med"/>
                      <a:tailEnd type="none" w="med" len="med"/>
                    </a:lnT>
                    <a:lnB>
                      <a:noFill/>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kern="1200" cap="none" normalizeH="0" baseline="0" dirty="0">
                          <a:ln>
                            <a:noFill/>
                          </a:ln>
                          <a:solidFill>
                            <a:schemeClr val="bg1"/>
                          </a:solidFill>
                          <a:effectLst/>
                          <a:latin typeface="Arial" panose="020B0604020202020204" pitchFamily="34" charset="0"/>
                          <a:ea typeface="宋体" panose="02010600030101010101" pitchFamily="2" charset="-122"/>
                          <a:cs typeface="+mn-cs"/>
                        </a:rPr>
                        <a:t>SQL</a:t>
                      </a:r>
                      <a:r>
                        <a:rPr kumimoji="0" lang="zh-CN" altLang="en-US" sz="1600" b="1" i="0" u="none" strike="noStrike" kern="1200" cap="none" normalizeH="0" baseline="0" dirty="0">
                          <a:ln>
                            <a:noFill/>
                          </a:ln>
                          <a:solidFill>
                            <a:schemeClr val="bg1"/>
                          </a:solidFill>
                          <a:effectLst/>
                          <a:latin typeface="Arial" panose="020B0604020202020204" pitchFamily="34" charset="0"/>
                          <a:ea typeface="宋体" panose="02010600030101010101" pitchFamily="2" charset="-122"/>
                          <a:cs typeface="+mn-cs"/>
                        </a:rPr>
                        <a:t> </a:t>
                      </a:r>
                      <a:r>
                        <a:rPr kumimoji="0" lang="en-US" altLang="zh-CN" sz="1600" b="1" i="0" u="none" strike="noStrike" kern="1200" cap="none" normalizeH="0" baseline="0" dirty="0">
                          <a:ln>
                            <a:noFill/>
                          </a:ln>
                          <a:solidFill>
                            <a:schemeClr val="bg1"/>
                          </a:solidFill>
                          <a:effectLst/>
                          <a:latin typeface="Arial" panose="020B0604020202020204" pitchFamily="34" charset="0"/>
                          <a:ea typeface="宋体" panose="02010600030101010101" pitchFamily="2" charset="-122"/>
                          <a:cs typeface="+mn-cs"/>
                        </a:rPr>
                        <a:t>Server</a:t>
                      </a:r>
                      <a:endParaRPr kumimoji="0" lang="en-US" altLang="zh-CN" sz="1600" b="1" i="0" u="none" strike="noStrike" kern="1200" cap="none" normalizeH="0" baseline="0" dirty="0">
                        <a:ln>
                          <a:noFill/>
                        </a:ln>
                        <a:solidFill>
                          <a:schemeClr val="bg1"/>
                        </a:solidFill>
                        <a:effectLst/>
                        <a:latin typeface="Arial" panose="020B0604020202020204" pitchFamily="34" charset="0"/>
                        <a:ea typeface="宋体" panose="02010600030101010101" pitchFamily="2" charset="-122"/>
                        <a:cs typeface="+mn-cs"/>
                      </a:endParaRPr>
                    </a:p>
                  </a:txBody>
                  <a:tcPr marL="55594" marR="55594" marT="69495" marB="69495" anchor="ctr" horzOverflow="overflow">
                    <a:lnL>
                      <a:noFill/>
                    </a:lnL>
                    <a:lnR w="9525" cap="flat" cmpd="sng" algn="ctr">
                      <a:solidFill>
                        <a:srgbClr val="2F2F98"/>
                      </a:solidFill>
                      <a:prstDash val="solid"/>
                      <a:round/>
                      <a:headEnd type="none" w="med" len="med"/>
                      <a:tailEnd type="none" w="med" len="med"/>
                    </a:lnR>
                    <a:lnT w="9525" cap="flat" cmpd="sng" algn="ctr">
                      <a:solidFill>
                        <a:srgbClr val="2F2F98"/>
                      </a:solidFill>
                      <a:prstDash val="solid"/>
                      <a:round/>
                      <a:headEnd type="none" w="med" len="med"/>
                      <a:tailEnd type="none" w="med" len="med"/>
                    </a:lnT>
                    <a:lnB>
                      <a:noFill/>
                    </a:lnB>
                    <a:lnTlToBr>
                      <a:noFill/>
                    </a:lnTlToBr>
                    <a:lnBlToTr>
                      <a:noFill/>
                    </a:lnBlToTr>
                    <a:solidFill>
                      <a:schemeClr val="accent2"/>
                    </a:solidFill>
                  </a:tcPr>
                </a:tc>
              </a:tr>
              <a:tr h="382867">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BIT</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a:noFill/>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boolean</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a:noFill/>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SMALLINT</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w="9525"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BIT</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5" marB="69495" horzOverflow="overflow">
                    <a:lnL>
                      <a:noFill/>
                    </a:lnL>
                    <a:lnR w="9525" cap="flat" cmpd="sng" algn="ctr">
                      <a:solidFill>
                        <a:srgbClr val="2F2F98"/>
                      </a:solidFill>
                      <a:prstDash val="solid"/>
                      <a:round/>
                      <a:headEnd type="none" w="med" len="med"/>
                      <a:tailEnd type="none" w="med" len="med"/>
                    </a:lnR>
                    <a:lnT>
                      <a:noFill/>
                    </a:lnT>
                    <a:lnB>
                      <a:noFill/>
                    </a:lnB>
                    <a:lnTlToBr>
                      <a:noFill/>
                    </a:lnTlToBr>
                    <a:lnBlToTr>
                      <a:noFill/>
                    </a:lnBlToTr>
                    <a:noFill/>
                  </a:tcPr>
                </a:tc>
              </a:tr>
              <a:tr h="409292">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CHAR</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a:noFill/>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rgbClr val="2A2A2A"/>
                          </a:solidFill>
                          <a:effectLst/>
                          <a:latin typeface="Arial" panose="020B0604020202020204" pitchFamily="34" charset="0"/>
                          <a:ea typeface="宋体" panose="02010600030101010101" pitchFamily="2" charset="-122"/>
                        </a:rPr>
                        <a:t>java.lang.character</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a:noFill/>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CHAR</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w="9525"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CHAR</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5" marB="69495" horzOverflow="overflow">
                    <a:lnL>
                      <a:noFill/>
                    </a:lnL>
                    <a:lnR w="9525" cap="flat" cmpd="sng" algn="ctr">
                      <a:solidFill>
                        <a:srgbClr val="2F2F98"/>
                      </a:solidFill>
                      <a:prstDash val="solid"/>
                      <a:round/>
                      <a:headEnd type="none" w="med" len="med"/>
                      <a:tailEnd type="none" w="med" len="med"/>
                    </a:lnR>
                    <a:lnT>
                      <a:noFill/>
                    </a:lnT>
                    <a:lnB>
                      <a:noFill/>
                    </a:lnB>
                    <a:lnTlToBr>
                      <a:noFill/>
                    </a:lnTlToBr>
                    <a:lnBlToTr>
                      <a:noFill/>
                    </a:lnBlToTr>
                    <a:noFill/>
                  </a:tcPr>
                </a:tc>
              </a:tr>
              <a:tr h="382867">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VARCHAR</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rgbClr val="2A2A2A"/>
                          </a:solidFill>
                          <a:effectLst/>
                          <a:latin typeface="Arial" panose="020B0604020202020204" pitchFamily="34" charset="0"/>
                          <a:ea typeface="宋体" panose="02010600030101010101" pitchFamily="2" charset="-122"/>
                        </a:rPr>
                        <a:t>java.lang.String</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VARCHAR2</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w="9525" cap="flat" cmpd="sng" algn="ctr">
                      <a:no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VARCHAR</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5" marB="69495" horzOverflow="overflow">
                    <a:lnL>
                      <a:noFill/>
                    </a:lnL>
                    <a:lnR w="9525" cap="flat" cmpd="sng" algn="ctr">
                      <a:solidFill>
                        <a:srgbClr val="2F2F98"/>
                      </a:solid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r>
              <a:tr h="413352">
                <a:tc>
                  <a:txBody>
                    <a:bodyPr/>
                    <a:lstStyle/>
                    <a:p>
                      <a:r>
                        <a:rPr lang="en-US" altLang="zh-CN" sz="1800" b="1" dirty="0"/>
                        <a:t>DATE</a:t>
                      </a:r>
                      <a:endParaRPr lang="zh-CN" altLang="en-US" sz="1800" b="1" dirty="0"/>
                    </a:p>
                  </a:txBody>
                  <a:tcPr marL="55594" marR="55594" marT="69495" marB="69495"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rgbClr val="2A2A2A"/>
                          </a:solidFill>
                          <a:effectLst/>
                          <a:latin typeface="Arial" panose="020B0604020202020204" pitchFamily="34" charset="0"/>
                          <a:ea typeface="宋体" panose="02010600030101010101" pitchFamily="2" charset="-122"/>
                        </a:rPr>
                        <a:t>java.sql.Date</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DATE</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w="9525" cap="flat" cmpd="sng" algn="ctr">
                      <a:no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DATETIME</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5" marB="69495" horzOverflow="overflow">
                    <a:lnL>
                      <a:noFill/>
                    </a:lnL>
                    <a:lnR w="9525" cap="flat" cmpd="sng" algn="ctr">
                      <a:solidFill>
                        <a:srgbClr val="2F2F98"/>
                      </a:solid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r>
              <a:tr h="382867">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TIMESTAMP</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rgbClr val="2A2A2A"/>
                          </a:solidFill>
                          <a:effectLst/>
                          <a:latin typeface="Arial" panose="020B0604020202020204" pitchFamily="34" charset="0"/>
                          <a:ea typeface="宋体" panose="02010600030101010101" pitchFamily="2" charset="-122"/>
                        </a:rPr>
                        <a:t>java.sql.Timestamp</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TIMESTAMP(9)</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w="9525" cap="flat" cmpd="sng" algn="ctr">
                      <a:no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DATETIME</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5" marB="69495" horzOverflow="overflow">
                    <a:lnL>
                      <a:noFill/>
                    </a:lnL>
                    <a:lnR w="9525" cap="flat" cmpd="sng" algn="ctr">
                      <a:solidFill>
                        <a:srgbClr val="2F2F98"/>
                      </a:solid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r>
              <a:tr h="382867">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CLOB</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rgbClr val="2A2A2A"/>
                          </a:solidFill>
                          <a:effectLst/>
                          <a:latin typeface="Arial" panose="020B0604020202020204" pitchFamily="34" charset="0"/>
                          <a:ea typeface="宋体" panose="02010600030101010101" pitchFamily="2" charset="-122"/>
                        </a:rPr>
                        <a:t>java.lang.string</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CLOB</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w="9525" cap="flat" cmpd="sng" algn="ctr">
                      <a:no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NTEXT</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5" marB="69495" horzOverflow="overflow">
                    <a:lnL>
                      <a:noFill/>
                    </a:lnL>
                    <a:lnR w="9525" cap="flat" cmpd="sng" algn="ctr">
                      <a:solidFill>
                        <a:srgbClr val="2F2F98"/>
                      </a:solid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r>
              <a:tr h="382867">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BLOB</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w="9525" cap="flat" cmpd="sng" algn="ctr">
                      <a:solidFill>
                        <a:srgbClr val="2F2F9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byte[] / Serializable</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a:noFill/>
                    </a:lnR>
                    <a:lnT>
                      <a:noFill/>
                    </a:lnT>
                    <a:lnB w="9525" cap="flat" cmpd="sng" algn="ctr">
                      <a:solidFill>
                        <a:srgbClr val="2F2F9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BLOB</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5" marB="69495" horzOverflow="overflow">
                    <a:lnL>
                      <a:noFill/>
                    </a:lnL>
                    <a:lnR w="9525" cap="flat" cmpd="sng" algn="ctr">
                      <a:noFill/>
                      <a:prstDash val="solid"/>
                      <a:round/>
                      <a:headEnd type="none" w="med" len="med"/>
                      <a:tailEnd type="none" w="med" len="med"/>
                    </a:lnR>
                    <a:lnT>
                      <a:noFill/>
                    </a:lnT>
                    <a:lnB w="9525" cap="flat" cmpd="sng" algn="ctr">
                      <a:solidFill>
                        <a:srgbClr val="2F2F9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IMAGE</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5" marB="69495" horzOverflow="overflow">
                    <a:lnL>
                      <a:noFill/>
                    </a:lnL>
                    <a:lnR w="9525" cap="flat" cmpd="sng" algn="ctr">
                      <a:solidFill>
                        <a:srgbClr val="2F2F98"/>
                      </a:solidFill>
                      <a:prstDash val="solid"/>
                      <a:round/>
                      <a:headEnd type="none" w="med" len="med"/>
                      <a:tailEnd type="none" w="med" len="med"/>
                    </a:lnR>
                    <a:lnT>
                      <a:noFill/>
                    </a:lnT>
                    <a:lnB w="9525" cap="flat" cmpd="sng" algn="ctr">
                      <a:solidFill>
                        <a:srgbClr val="2F2F98"/>
                      </a:solidFill>
                      <a:prstDash val="solid"/>
                      <a:round/>
                      <a:headEnd type="none" w="med" len="med"/>
                      <a:tailEnd type="none" w="med" len="med"/>
                    </a:lnB>
                    <a:lnTlToBr>
                      <a:noFill/>
                    </a:lnTlToBr>
                    <a:lnBlToTr>
                      <a:noFill/>
                    </a:lnBlToTr>
                    <a:noFill/>
                  </a:tcPr>
                </a:tc>
              </a:tr>
            </a:tbl>
          </a:graphicData>
        </a:graphic>
      </p:graphicFrame>
      <p:sp>
        <p:nvSpPr>
          <p:cNvPr id="98341" name="标题 1"/>
          <p:cNvSpPr txBox="1"/>
          <p:nvPr/>
        </p:nvSpPr>
        <p:spPr bwMode="auto">
          <a:xfrm>
            <a:off x="179388" y="-23813"/>
            <a:ext cx="8713787"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a:solidFill>
                  <a:schemeClr val="accent6"/>
                </a:solidFill>
              </a:rPr>
              <a:t>JDBC</a:t>
            </a:r>
            <a:r>
              <a:rPr lang="zh-CN" altLang="en-US" sz="2400">
                <a:solidFill>
                  <a:schemeClr val="accent6"/>
                </a:solidFill>
              </a:rPr>
              <a:t>中</a:t>
            </a:r>
            <a:r>
              <a:rPr lang="en-US" altLang="zh-CN" sz="2400">
                <a:solidFill>
                  <a:schemeClr val="accent6"/>
                </a:solidFill>
              </a:rPr>
              <a:t>SQL</a:t>
            </a:r>
            <a:r>
              <a:rPr lang="zh-CN" altLang="en-US" sz="2400">
                <a:solidFill>
                  <a:schemeClr val="accent6"/>
                </a:solidFill>
              </a:rPr>
              <a:t>与</a:t>
            </a:r>
            <a:r>
              <a:rPr lang="en-US" altLang="zh-CN" sz="2400">
                <a:solidFill>
                  <a:schemeClr val="accent6"/>
                </a:solidFill>
              </a:rPr>
              <a:t>Java</a:t>
            </a:r>
            <a:r>
              <a:rPr lang="zh-CN" altLang="en-US" sz="2400">
                <a:solidFill>
                  <a:schemeClr val="accent6"/>
                </a:solidFill>
              </a:rPr>
              <a:t>数据类型之间的对应关系</a:t>
            </a:r>
            <a:endParaRPr lang="zh-CN" altLang="en-US" sz="2400">
              <a:solidFill>
                <a:schemeClr val="accent6"/>
              </a:solidFill>
            </a:endParaRPr>
          </a:p>
        </p:txBody>
      </p:sp>
      <p:sp>
        <p:nvSpPr>
          <p:cNvPr id="5" name="矩形 3"/>
          <p:cNvSpPr>
            <a:spLocks noChangeArrowheads="1"/>
          </p:cNvSpPr>
          <p:nvPr/>
        </p:nvSpPr>
        <p:spPr bwMode="auto">
          <a:xfrm>
            <a:off x="173038" y="4371975"/>
            <a:ext cx="8970962" cy="338554"/>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16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611188" y="854075"/>
          <a:ext cx="8281988" cy="3581401"/>
        </p:xfrm>
        <a:graphic>
          <a:graphicData uri="http://schemas.openxmlformats.org/drawingml/2006/table">
            <a:tbl>
              <a:tblPr/>
              <a:tblGrid>
                <a:gridCol w="2270329"/>
                <a:gridCol w="2270329"/>
                <a:gridCol w="1870665"/>
                <a:gridCol w="1870665"/>
              </a:tblGrid>
              <a:tr h="626784">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SQL</a:t>
                      </a:r>
                      <a:r>
                        <a:rPr kumimoji="0" lang="zh-CN" altLang="en-US"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数据类型</a:t>
                      </a:r>
                      <a:endParaRPr kumimoji="0" lang="en-US" altLang="zh-CN"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java.sql.types</a:t>
                      </a:r>
                      <a:endParaRPr kumimoji="0" lang="en-US" altLang="zh-CN" sz="14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anchor="ctr" horzOverflow="overflow">
                    <a:lnL>
                      <a:noFill/>
                    </a:lnL>
                    <a:lnR>
                      <a:noFill/>
                    </a:lnR>
                    <a:lnT w="9525" cap="flat" cmpd="sng" algn="ctr">
                      <a:solidFill>
                        <a:srgbClr val="2F2F98"/>
                      </a:solidFill>
                      <a:prstDash val="solid"/>
                      <a:round/>
                      <a:headEnd type="none" w="med" len="med"/>
                      <a:tailEnd type="none" w="med" len="med"/>
                    </a:lnT>
                    <a:lnB>
                      <a:noFill/>
                    </a:lnB>
                    <a:lnTlToBr>
                      <a:noFill/>
                    </a:lnTlToBr>
                    <a:lnBlToTr>
                      <a:noFill/>
                    </a:lnBlToTr>
                    <a:solidFill>
                      <a:schemeClr val="accent2"/>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Java</a:t>
                      </a:r>
                      <a:r>
                        <a:rPr kumimoji="0" lang="zh-CN" altLang="en-US"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数据类型</a:t>
                      </a:r>
                      <a:endParaRPr kumimoji="0" lang="en-US" altLang="zh-CN"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java.sql</a:t>
                      </a:r>
                      <a:r>
                        <a:rPr kumimoji="0" lang="zh-CN" altLang="en-US"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或者</a:t>
                      </a:r>
                      <a:r>
                        <a:rPr kumimoji="0" lang="en-US" altLang="zh-CN" sz="1600" b="1" i="0" u="none" strike="noStrike" cap="none" normalizeH="0" baseline="0" dirty="0" err="1">
                          <a:ln>
                            <a:noFill/>
                          </a:ln>
                          <a:solidFill>
                            <a:schemeClr val="bg1"/>
                          </a:solidFill>
                          <a:effectLst/>
                          <a:latin typeface="Arial" panose="020B0604020202020204" pitchFamily="34" charset="0"/>
                          <a:ea typeface="宋体" panose="02010600030101010101" pitchFamily="2" charset="-122"/>
                        </a:rPr>
                        <a:t>java.lang</a:t>
                      </a:r>
                      <a:endParaRPr kumimoji="0" lang="en-US" altLang="zh-CN" sz="14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anchor="ctr" horzOverflow="overflow">
                    <a:lnL>
                      <a:noFill/>
                    </a:lnL>
                    <a:lnR>
                      <a:noFill/>
                    </a:lnR>
                    <a:lnT w="9525" cap="flat" cmpd="sng" algn="ctr">
                      <a:solidFill>
                        <a:srgbClr val="2F2F98"/>
                      </a:solidFill>
                      <a:prstDash val="solid"/>
                      <a:round/>
                      <a:headEnd type="none" w="med" len="med"/>
                      <a:tailEnd type="none" w="med" len="med"/>
                    </a:lnT>
                    <a:lnB>
                      <a:noFill/>
                    </a:lnB>
                    <a:lnTlToBr>
                      <a:noFill/>
                    </a:lnTlToBr>
                    <a:lnBlToTr>
                      <a:noFill/>
                    </a:lnBlToTr>
                    <a:solidFill>
                      <a:schemeClr val="accent2"/>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Oracle</a:t>
                      </a:r>
                      <a:endParaRPr kumimoji="0" lang="en-US" altLang="zh-CN" sz="14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anchor="ctr" horzOverflow="overflow">
                    <a:lnL>
                      <a:noFill/>
                    </a:lnL>
                    <a:lnR w="9525" cap="flat" cmpd="sng" algn="ctr">
                      <a:noFill/>
                      <a:prstDash val="solid"/>
                      <a:round/>
                      <a:headEnd type="none" w="med" len="med"/>
                      <a:tailEnd type="none" w="med" len="med"/>
                    </a:lnR>
                    <a:lnT w="9525" cap="flat" cmpd="sng" algn="ctr">
                      <a:solidFill>
                        <a:srgbClr val="2F2F98"/>
                      </a:solidFill>
                      <a:prstDash val="solid"/>
                      <a:round/>
                      <a:headEnd type="none" w="med" len="med"/>
                      <a:tailEnd type="none" w="med" len="med"/>
                    </a:lnT>
                    <a:lnB>
                      <a:noFill/>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kern="1200" cap="none" normalizeH="0" baseline="0" dirty="0">
                          <a:ln>
                            <a:noFill/>
                          </a:ln>
                          <a:solidFill>
                            <a:schemeClr val="bg1"/>
                          </a:solidFill>
                          <a:effectLst/>
                          <a:latin typeface="Arial" panose="020B0604020202020204" pitchFamily="34" charset="0"/>
                          <a:ea typeface="宋体" panose="02010600030101010101" pitchFamily="2" charset="-122"/>
                          <a:cs typeface="+mn-cs"/>
                        </a:rPr>
                        <a:t>SQL</a:t>
                      </a:r>
                      <a:r>
                        <a:rPr kumimoji="0" lang="zh-CN" altLang="en-US" sz="1600" b="1" i="0" u="none" strike="noStrike" kern="1200" cap="none" normalizeH="0" baseline="0" dirty="0">
                          <a:ln>
                            <a:noFill/>
                          </a:ln>
                          <a:solidFill>
                            <a:schemeClr val="bg1"/>
                          </a:solidFill>
                          <a:effectLst/>
                          <a:latin typeface="Arial" panose="020B0604020202020204" pitchFamily="34" charset="0"/>
                          <a:ea typeface="宋体" panose="02010600030101010101" pitchFamily="2" charset="-122"/>
                          <a:cs typeface="+mn-cs"/>
                        </a:rPr>
                        <a:t> </a:t>
                      </a:r>
                      <a:r>
                        <a:rPr kumimoji="0" lang="en-US" altLang="zh-CN" sz="1600" b="1" i="0" u="none" strike="noStrike" kern="1200" cap="none" normalizeH="0" baseline="0" dirty="0">
                          <a:ln>
                            <a:noFill/>
                          </a:ln>
                          <a:solidFill>
                            <a:schemeClr val="bg1"/>
                          </a:solidFill>
                          <a:effectLst/>
                          <a:latin typeface="Arial" panose="020B0604020202020204" pitchFamily="34" charset="0"/>
                          <a:ea typeface="宋体" panose="02010600030101010101" pitchFamily="2" charset="-122"/>
                          <a:cs typeface="+mn-cs"/>
                        </a:rPr>
                        <a:t>Server</a:t>
                      </a:r>
                      <a:endParaRPr kumimoji="0" lang="en-US" altLang="zh-CN" sz="1600" b="1" i="0" u="none" strike="noStrike" kern="1200" cap="none" normalizeH="0" baseline="0" dirty="0">
                        <a:ln>
                          <a:noFill/>
                        </a:ln>
                        <a:solidFill>
                          <a:schemeClr val="bg1"/>
                        </a:solidFill>
                        <a:effectLst/>
                        <a:latin typeface="Arial" panose="020B0604020202020204" pitchFamily="34" charset="0"/>
                        <a:ea typeface="宋体" panose="02010600030101010101" pitchFamily="2" charset="-122"/>
                        <a:cs typeface="+mn-cs"/>
                      </a:endParaRPr>
                    </a:p>
                  </a:txBody>
                  <a:tcPr marL="55594" marR="55594" marT="69499" marB="69499" anchor="ctr" horzOverflow="overflow">
                    <a:lnL>
                      <a:noFill/>
                    </a:lnL>
                    <a:lnR w="9525" cap="flat" cmpd="sng" algn="ctr">
                      <a:solidFill>
                        <a:srgbClr val="2F2F98"/>
                      </a:solidFill>
                      <a:prstDash val="solid"/>
                      <a:round/>
                      <a:headEnd type="none" w="med" len="med"/>
                      <a:tailEnd type="none" w="med" len="med"/>
                    </a:lnR>
                    <a:lnT w="9525" cap="flat" cmpd="sng" algn="ctr">
                      <a:solidFill>
                        <a:srgbClr val="2F2F98"/>
                      </a:solidFill>
                      <a:prstDash val="solid"/>
                      <a:round/>
                      <a:headEnd type="none" w="med" len="med"/>
                      <a:tailEnd type="none" w="med" len="med"/>
                    </a:lnT>
                    <a:lnB>
                      <a:noFill/>
                    </a:lnB>
                    <a:lnTlToBr>
                      <a:noFill/>
                    </a:lnTlToBr>
                    <a:lnBlToTr>
                      <a:noFill/>
                    </a:lnBlToTr>
                    <a:solidFill>
                      <a:schemeClr val="accent2"/>
                    </a:solidFill>
                  </a:tcPr>
                </a:tc>
              </a:tr>
              <a:tr h="38289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TINYINT</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a:noFill/>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byte</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a:noFill/>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SMALLINT</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w="9525"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TINYINT</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9" marB="69499" horzOverflow="overflow">
                    <a:lnL>
                      <a:noFill/>
                    </a:lnL>
                    <a:lnR w="9525" cap="flat" cmpd="sng" algn="ctr">
                      <a:solidFill>
                        <a:srgbClr val="2F2F98"/>
                      </a:solidFill>
                      <a:prstDash val="solid"/>
                      <a:round/>
                      <a:headEnd type="none" w="med" len="med"/>
                      <a:tailEnd type="none" w="med" len="med"/>
                    </a:lnR>
                    <a:lnT>
                      <a:noFill/>
                    </a:lnT>
                    <a:lnB>
                      <a:noFill/>
                    </a:lnB>
                    <a:lnTlToBr>
                      <a:noFill/>
                    </a:lnTlToBr>
                    <a:lnBlToTr>
                      <a:noFill/>
                    </a:lnBlToTr>
                    <a:noFill/>
                  </a:tcPr>
                </a:tc>
              </a:tr>
              <a:tr h="38289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SMALLINT</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a:noFill/>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short</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a:noFill/>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SMALLINT</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w="9525"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SMALLINT</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9" marB="69499" horzOverflow="overflow">
                    <a:lnL>
                      <a:noFill/>
                    </a:lnL>
                    <a:lnR w="9525" cap="flat" cmpd="sng" algn="ctr">
                      <a:solidFill>
                        <a:srgbClr val="2F2F98"/>
                      </a:solidFill>
                      <a:prstDash val="solid"/>
                      <a:round/>
                      <a:headEnd type="none" w="med" len="med"/>
                      <a:tailEnd type="none" w="med" len="med"/>
                    </a:lnR>
                    <a:lnT>
                      <a:noFill/>
                    </a:lnT>
                    <a:lnB>
                      <a:noFill/>
                    </a:lnB>
                    <a:lnTlToBr>
                      <a:noFill/>
                    </a:lnTlToBr>
                    <a:lnBlToTr>
                      <a:noFill/>
                    </a:lnBlToTr>
                    <a:noFill/>
                  </a:tcPr>
                </a:tc>
              </a:tr>
              <a:tr h="382891">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INTEGER</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int</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INTEGER</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w="9525" cap="flat" cmpd="sng" algn="ctr">
                      <a:no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INTEGER</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9" marB="69499" horzOverflow="overflow">
                    <a:lnL>
                      <a:noFill/>
                    </a:lnL>
                    <a:lnR w="9525" cap="flat" cmpd="sng" algn="ctr">
                      <a:solidFill>
                        <a:srgbClr val="2F2F98"/>
                      </a:solid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r>
              <a:tr h="413378">
                <a:tc>
                  <a:txBody>
                    <a:bodyPr/>
                    <a:lstStyle/>
                    <a:p>
                      <a:r>
                        <a:rPr lang="en-US" altLang="zh-CN" sz="1800" b="1" dirty="0"/>
                        <a:t>BIGINT</a:t>
                      </a:r>
                      <a:endParaRPr lang="zh-CN" altLang="en-US" sz="1800" b="1" dirty="0"/>
                    </a:p>
                  </a:txBody>
                  <a:tcPr marL="55594" marR="55594" marT="69499" marB="69499"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GB" altLang="zh-CN" sz="1800" b="1" i="0" u="none" strike="noStrike" kern="1200" cap="none" normalizeH="0" baseline="0" dirty="0">
                          <a:ln>
                            <a:noFill/>
                          </a:ln>
                          <a:solidFill>
                            <a:schemeClr val="tx1"/>
                          </a:solidFill>
                          <a:effectLst/>
                          <a:latin typeface="+mn-lt"/>
                          <a:ea typeface="+mn-ea"/>
                          <a:cs typeface="+mn-cs"/>
                        </a:rPr>
                        <a:t>long</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lang="en-GB" altLang="zh-CN" sz="1600" b="1" i="0" kern="1200" dirty="0">
                          <a:solidFill>
                            <a:schemeClr val="tx1"/>
                          </a:solidFill>
                          <a:effectLst/>
                          <a:latin typeface="+mn-lt"/>
                          <a:ea typeface="+mn-ea"/>
                          <a:cs typeface="+mn-cs"/>
                        </a:rPr>
                        <a:t>NUMBER</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w="9525" cap="flat" cmpd="sng" algn="ctr">
                      <a:no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lang="en-GB" altLang="zh-CN" sz="1800" b="1" i="0" kern="1200" dirty="0">
                          <a:solidFill>
                            <a:schemeClr val="tx1"/>
                          </a:solidFill>
                          <a:effectLst/>
                          <a:latin typeface="+mn-lt"/>
                          <a:ea typeface="+mn-ea"/>
                          <a:cs typeface="+mn-cs"/>
                        </a:rPr>
                        <a:t>NUMERIC</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9" marB="69499" horzOverflow="overflow">
                    <a:lnL>
                      <a:noFill/>
                    </a:lnL>
                    <a:lnR w="9525" cap="flat" cmpd="sng" algn="ctr">
                      <a:solidFill>
                        <a:srgbClr val="2F2F98"/>
                      </a:solid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r>
              <a:tr h="382891">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REAL</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REAL</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REAL</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w="9525" cap="flat" cmpd="sng" algn="ctr">
                      <a:no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REAL</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9" marB="69499" horzOverflow="overflow">
                    <a:lnL>
                      <a:noFill/>
                    </a:lnL>
                    <a:lnR w="9525" cap="flat" cmpd="sng" algn="ctr">
                      <a:solidFill>
                        <a:srgbClr val="2F2F98"/>
                      </a:solid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r>
              <a:tr h="626784">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DOUBLE</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double</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DOUBLE PRECISION</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w="9525" cap="flat" cmpd="sng" algn="ctr">
                      <a:no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rPr>
                        <a:t>FLOAT</a:t>
                      </a:r>
                      <a:endParaRPr kumimoji="0" lang="en-US" altLang="zh-CN" sz="16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55594" marR="55594" marT="69499" marB="69499" horzOverflow="overflow">
                    <a:lnL>
                      <a:noFill/>
                    </a:lnL>
                    <a:lnR w="9525" cap="flat" cmpd="sng" algn="ctr">
                      <a:solidFill>
                        <a:srgbClr val="2F2F98"/>
                      </a:solidFill>
                      <a:prstDash val="solid"/>
                      <a:round/>
                      <a:headEnd type="none" w="med" len="med"/>
                      <a:tailEnd type="none" w="med" len="med"/>
                    </a:lnR>
                    <a:lnT>
                      <a:noFill/>
                    </a:lnT>
                    <a:lnB w="9525" cap="flat" cmpd="sng" algn="ctr">
                      <a:noFill/>
                      <a:prstDash val="solid"/>
                      <a:round/>
                      <a:headEnd type="none" w="med" len="med"/>
                      <a:tailEnd type="none" w="med" len="med"/>
                    </a:lnB>
                    <a:lnTlToBr>
                      <a:noFill/>
                    </a:lnTlToBr>
                    <a:lnBlToTr>
                      <a:noFill/>
                    </a:lnBlToTr>
                    <a:noFill/>
                  </a:tcPr>
                </a:tc>
              </a:tr>
              <a:tr h="382891">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DECIMAL(</a:t>
                      </a:r>
                      <a:r>
                        <a:rPr kumimoji="0" lang="en-US" altLang="zh-CN" sz="1600" b="1" i="0" u="none" strike="noStrike" cap="none" normalizeH="0" baseline="0" dirty="0" err="1">
                          <a:ln>
                            <a:noFill/>
                          </a:ln>
                          <a:solidFill>
                            <a:srgbClr val="2A2A2A"/>
                          </a:solidFill>
                          <a:effectLst/>
                          <a:latin typeface="Arial" panose="020B0604020202020204" pitchFamily="34" charset="0"/>
                          <a:ea typeface="宋体" panose="02010600030101010101" pitchFamily="2" charset="-122"/>
                        </a:rPr>
                        <a:t>p,s</a:t>
                      </a: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w="9525" cap="flat" cmpd="sng" algn="ctr">
                      <a:solidFill>
                        <a:srgbClr val="2F2F9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kumimoji="0" lang="en-US" altLang="zh-CN" sz="1600" b="1" i="0" u="none" strike="noStrike" cap="none" normalizeH="0" baseline="0" dirty="0" err="1">
                          <a:ln>
                            <a:noFill/>
                          </a:ln>
                          <a:solidFill>
                            <a:srgbClr val="2A2A2A"/>
                          </a:solidFill>
                          <a:effectLst/>
                          <a:latin typeface="Arial" panose="020B0604020202020204" pitchFamily="34" charset="0"/>
                          <a:ea typeface="宋体" panose="02010600030101010101" pitchFamily="2" charset="-122"/>
                        </a:rPr>
                        <a:t>java.math.BigDecimal</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a:noFill/>
                    </a:lnR>
                    <a:lnT>
                      <a:noFill/>
                    </a:lnT>
                    <a:lnB w="9525" cap="flat" cmpd="sng" algn="ctr">
                      <a:solidFill>
                        <a:srgbClr val="2F2F9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NUMBER(</a:t>
                      </a:r>
                      <a:r>
                        <a:rPr kumimoji="0" lang="en-US" altLang="zh-CN" sz="1600" b="1" i="0" u="none" strike="noStrike" cap="none" normalizeH="0" baseline="0" dirty="0" err="1">
                          <a:ln>
                            <a:noFill/>
                          </a:ln>
                          <a:solidFill>
                            <a:srgbClr val="2A2A2A"/>
                          </a:solidFill>
                          <a:effectLst/>
                          <a:latin typeface="Arial" panose="020B0604020202020204" pitchFamily="34" charset="0"/>
                          <a:ea typeface="宋体" panose="02010600030101010101" pitchFamily="2" charset="-122"/>
                        </a:rPr>
                        <a:t>p,s</a:t>
                      </a: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w="9525" cap="flat" cmpd="sng" algn="ctr">
                      <a:noFill/>
                      <a:prstDash val="solid"/>
                      <a:round/>
                      <a:headEnd type="none" w="med" len="med"/>
                      <a:tailEnd type="none" w="med" len="med"/>
                    </a:lnR>
                    <a:lnT>
                      <a:noFill/>
                    </a:lnT>
                    <a:lnB w="9525" cap="flat" cmpd="sng" algn="ctr">
                      <a:solidFill>
                        <a:srgbClr val="2F2F9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DECIMAL(</a:t>
                      </a:r>
                      <a:r>
                        <a:rPr kumimoji="0" lang="en-US" altLang="zh-CN" sz="1600" b="1" i="0" u="none" strike="noStrike" cap="none" normalizeH="0" baseline="0" dirty="0" err="1">
                          <a:ln>
                            <a:noFill/>
                          </a:ln>
                          <a:solidFill>
                            <a:srgbClr val="2A2A2A"/>
                          </a:solidFill>
                          <a:effectLst/>
                          <a:latin typeface="Arial" panose="020B0604020202020204" pitchFamily="34" charset="0"/>
                          <a:ea typeface="宋体" panose="02010600030101010101" pitchFamily="2" charset="-122"/>
                        </a:rPr>
                        <a:t>p,s</a:t>
                      </a:r>
                      <a:r>
                        <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rPr>
                        <a:t>)</a:t>
                      </a:r>
                      <a:endParaRPr kumimoji="0" lang="en-US" altLang="zh-CN" sz="1600" b="1" i="0" u="none" strike="noStrike" cap="none" normalizeH="0" baseline="0" dirty="0">
                        <a:ln>
                          <a:noFill/>
                        </a:ln>
                        <a:solidFill>
                          <a:srgbClr val="2A2A2A"/>
                        </a:solidFill>
                        <a:effectLst/>
                        <a:latin typeface="Arial" panose="020B0604020202020204" pitchFamily="34" charset="0"/>
                        <a:ea typeface="宋体" panose="02010600030101010101" pitchFamily="2" charset="-122"/>
                      </a:endParaRPr>
                    </a:p>
                  </a:txBody>
                  <a:tcPr marL="55594" marR="55594" marT="69499" marB="69499" horzOverflow="overflow">
                    <a:lnL>
                      <a:noFill/>
                    </a:lnL>
                    <a:lnR w="9525" cap="flat" cmpd="sng" algn="ctr">
                      <a:solidFill>
                        <a:srgbClr val="2F2F98"/>
                      </a:solidFill>
                      <a:prstDash val="solid"/>
                      <a:round/>
                      <a:headEnd type="none" w="med" len="med"/>
                      <a:tailEnd type="none" w="med" len="med"/>
                    </a:lnR>
                    <a:lnT>
                      <a:noFill/>
                    </a:lnT>
                    <a:lnB w="9525" cap="flat" cmpd="sng" algn="ctr">
                      <a:solidFill>
                        <a:srgbClr val="2F2F98"/>
                      </a:solidFill>
                      <a:prstDash val="solid"/>
                      <a:round/>
                      <a:headEnd type="none" w="med" len="med"/>
                      <a:tailEnd type="none" w="med" len="med"/>
                    </a:lnB>
                    <a:lnTlToBr>
                      <a:noFill/>
                    </a:lnTlToBr>
                    <a:lnBlToTr>
                      <a:noFill/>
                    </a:lnBlToTr>
                    <a:noFill/>
                  </a:tcPr>
                </a:tc>
              </a:tr>
            </a:tbl>
          </a:graphicData>
        </a:graphic>
      </p:graphicFrame>
      <p:sp>
        <p:nvSpPr>
          <p:cNvPr id="99365" name="标题 1"/>
          <p:cNvSpPr txBox="1"/>
          <p:nvPr/>
        </p:nvSpPr>
        <p:spPr bwMode="auto">
          <a:xfrm>
            <a:off x="179388" y="-23813"/>
            <a:ext cx="8713787"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a:solidFill>
                  <a:schemeClr val="accent6"/>
                </a:solidFill>
              </a:rPr>
              <a:t>JDBC</a:t>
            </a:r>
            <a:r>
              <a:rPr lang="zh-CN" altLang="en-US" sz="2400">
                <a:solidFill>
                  <a:schemeClr val="accent6"/>
                </a:solidFill>
              </a:rPr>
              <a:t>中</a:t>
            </a:r>
            <a:r>
              <a:rPr lang="en-US" altLang="zh-CN" sz="2400">
                <a:solidFill>
                  <a:schemeClr val="accent6"/>
                </a:solidFill>
              </a:rPr>
              <a:t>SQL</a:t>
            </a:r>
            <a:r>
              <a:rPr lang="zh-CN" altLang="en-US" sz="2400">
                <a:solidFill>
                  <a:schemeClr val="accent6"/>
                </a:solidFill>
              </a:rPr>
              <a:t>与</a:t>
            </a:r>
            <a:r>
              <a:rPr lang="en-US" altLang="zh-CN" sz="2400">
                <a:solidFill>
                  <a:schemeClr val="accent6"/>
                </a:solidFill>
              </a:rPr>
              <a:t>Java</a:t>
            </a:r>
            <a:r>
              <a:rPr lang="zh-CN" altLang="en-US" sz="2400">
                <a:solidFill>
                  <a:schemeClr val="accent6"/>
                </a:solidFill>
              </a:rPr>
              <a:t>数据类型之间的对应关系</a:t>
            </a:r>
            <a:endParaRPr lang="zh-CN" altLang="en-US" sz="2400">
              <a:solidFill>
                <a:schemeClr val="accent6"/>
              </a:solidFill>
            </a:endParaRPr>
          </a:p>
        </p:txBody>
      </p:sp>
      <p:sp>
        <p:nvSpPr>
          <p:cNvPr id="5" name="矩形 3"/>
          <p:cNvSpPr>
            <a:spLocks noChangeArrowheads="1"/>
          </p:cNvSpPr>
          <p:nvPr/>
        </p:nvSpPr>
        <p:spPr bwMode="auto">
          <a:xfrm>
            <a:off x="185738" y="4465638"/>
            <a:ext cx="9066782" cy="338554"/>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16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idx="4294967295"/>
          </p:nvPr>
        </p:nvSpPr>
        <p:spPr/>
        <p:txBody>
          <a:bodyPr/>
          <a:lstStyle/>
          <a:p>
            <a:r>
              <a:rPr lang="zh-CN" altLang="en-US">
                <a:solidFill>
                  <a:schemeClr val="accent6"/>
                </a:solidFill>
              </a:rPr>
              <a:t>间接先修课的</a:t>
            </a:r>
            <a:r>
              <a:rPr lang="en-US" altLang="zh-CN">
                <a:solidFill>
                  <a:schemeClr val="accent6"/>
                </a:solidFill>
              </a:rPr>
              <a:t>SQL</a:t>
            </a:r>
            <a:r>
              <a:rPr lang="zh-CN" altLang="en-US">
                <a:solidFill>
                  <a:schemeClr val="accent6"/>
                </a:solidFill>
              </a:rPr>
              <a:t>语句表达</a:t>
            </a:r>
            <a:endParaRPr lang="zh-CN" altLang="en-US">
              <a:solidFill>
                <a:schemeClr val="accent6"/>
              </a:solidFill>
            </a:endParaRPr>
          </a:p>
        </p:txBody>
      </p:sp>
      <p:sp>
        <p:nvSpPr>
          <p:cNvPr id="10242" name="内容占位符 2"/>
          <p:cNvSpPr>
            <a:spLocks noGrp="1" noChangeArrowheads="1"/>
          </p:cNvSpPr>
          <p:nvPr>
            <p:ph idx="4294967295"/>
          </p:nvPr>
        </p:nvSpPr>
        <p:spPr>
          <a:xfrm>
            <a:off x="395288" y="627534"/>
            <a:ext cx="8497887" cy="3923829"/>
          </a:xfrm>
        </p:spPr>
        <p:txBody>
          <a:bodyPr/>
          <a:lstStyle/>
          <a:p>
            <a:pPr>
              <a:lnSpc>
                <a:spcPct val="120000"/>
              </a:lnSpc>
            </a:pPr>
            <a:r>
              <a:rPr lang="zh-CN" altLang="en-US" dirty="0"/>
              <a:t>如何查询间接先修课：递归执行</a:t>
            </a:r>
            <a:endParaRPr lang="zh-CN" altLang="en-US" dirty="0"/>
          </a:p>
        </p:txBody>
      </p:sp>
      <p:sp>
        <p:nvSpPr>
          <p:cNvPr id="10248" name="文本框 12"/>
          <p:cNvSpPr txBox="1">
            <a:spLocks noChangeArrowheads="1"/>
          </p:cNvSpPr>
          <p:nvPr/>
        </p:nvSpPr>
        <p:spPr bwMode="auto">
          <a:xfrm>
            <a:off x="431800" y="1203598"/>
            <a:ext cx="842486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285750" indent="-285750">
              <a:spcBef>
                <a:spcPct val="0"/>
              </a:spcBef>
              <a:buSzTx/>
            </a:pPr>
            <a:r>
              <a:rPr lang="zh-CN" altLang="en-US" sz="1800" dirty="0"/>
              <a:t>在第 </a:t>
            </a:r>
            <a:r>
              <a:rPr lang="en-US" altLang="zh-CN" sz="1800" dirty="0"/>
              <a:t>2</a:t>
            </a:r>
            <a:r>
              <a:rPr lang="zh-CN" altLang="en-US" sz="1800" dirty="0"/>
              <a:t>章图</a:t>
            </a:r>
            <a:r>
              <a:rPr lang="en-US" altLang="zh-CN" sz="1800" dirty="0"/>
              <a:t>2.1</a:t>
            </a:r>
            <a:r>
              <a:rPr lang="zh-CN" altLang="en-US" sz="1800" dirty="0"/>
              <a:t>所示的</a:t>
            </a:r>
            <a:r>
              <a:rPr lang="en-GB" altLang="zh-CN" sz="1800" dirty="0"/>
              <a:t>Course </a:t>
            </a:r>
            <a:r>
              <a:rPr lang="zh-CN" altLang="en-US" sz="1800" dirty="0"/>
              <a:t>表中，执行步骤</a:t>
            </a:r>
            <a:r>
              <a:rPr lang="en-US" altLang="zh-CN" sz="1800" dirty="0"/>
              <a:t>1</a:t>
            </a:r>
            <a:r>
              <a:rPr lang="zh-CN" altLang="en-US" sz="1800" dirty="0"/>
              <a:t>，找出“数据库系统概论”课程的直接先修课“数据结构”，即为</a:t>
            </a:r>
            <a:r>
              <a:rPr lang="en-GB" altLang="zh-CN" sz="1800" dirty="0"/>
              <a:t>L[1</a:t>
            </a:r>
            <a:r>
              <a:rPr lang="en-GB" altLang="zh-CN" sz="1800" dirty="0" smtClean="0"/>
              <a:t>]</a:t>
            </a:r>
            <a:endParaRPr lang="en-US" altLang="zh-CN" sz="1800" dirty="0"/>
          </a:p>
          <a:p>
            <a:pPr marL="285750" indent="-285750">
              <a:spcBef>
                <a:spcPct val="0"/>
              </a:spcBef>
              <a:buSzTx/>
            </a:pPr>
            <a:r>
              <a:rPr lang="zh-CN" altLang="en-US" sz="1800" dirty="0"/>
              <a:t>执行步骤</a:t>
            </a:r>
            <a:r>
              <a:rPr lang="en-US" altLang="zh-CN" sz="1800" dirty="0"/>
              <a:t>2</a:t>
            </a:r>
            <a:r>
              <a:rPr lang="zh-CN" altLang="en-US" sz="1800" dirty="0"/>
              <a:t>，找出“数据结构”课程的先修课“程序设计基础与</a:t>
            </a:r>
            <a:r>
              <a:rPr lang="en-GB" altLang="zh-CN" sz="1800" dirty="0"/>
              <a:t>C</a:t>
            </a:r>
            <a:r>
              <a:rPr lang="zh-CN" altLang="en-US" sz="1800" dirty="0"/>
              <a:t>语言”，即为</a:t>
            </a:r>
            <a:r>
              <a:rPr lang="en-GB" altLang="zh-CN" sz="1800" dirty="0"/>
              <a:t>L[2</a:t>
            </a:r>
            <a:r>
              <a:rPr lang="en-GB" altLang="zh-CN" sz="1800" dirty="0" smtClean="0"/>
              <a:t>]</a:t>
            </a:r>
            <a:endParaRPr lang="en-US" altLang="zh-CN" sz="1800" dirty="0"/>
          </a:p>
          <a:p>
            <a:pPr marL="285750" indent="-285750">
              <a:spcBef>
                <a:spcPct val="0"/>
              </a:spcBef>
              <a:buSzTx/>
            </a:pPr>
            <a:r>
              <a:rPr lang="zh-CN" altLang="en-US" sz="1800" dirty="0"/>
              <a:t>步骤</a:t>
            </a:r>
            <a:r>
              <a:rPr lang="en-US" altLang="zh-CN" sz="1800" dirty="0"/>
              <a:t>3</a:t>
            </a:r>
            <a:r>
              <a:rPr lang="zh-CN" altLang="en-US" sz="1800" dirty="0"/>
              <a:t>，找出“程序设计基础与</a:t>
            </a:r>
            <a:r>
              <a:rPr lang="en-GB" altLang="zh-CN" sz="1800" dirty="0"/>
              <a:t>C</a:t>
            </a:r>
            <a:r>
              <a:rPr lang="zh-CN" altLang="en-US" sz="1800" dirty="0"/>
              <a:t>语言”的先修课，得到 </a:t>
            </a:r>
            <a:r>
              <a:rPr lang="en-GB" altLang="zh-CN" sz="1800" dirty="0"/>
              <a:t>L[3</a:t>
            </a:r>
            <a:r>
              <a:rPr lang="en-GB" altLang="zh-CN" sz="1800" dirty="0" smtClean="0"/>
              <a:t>]</a:t>
            </a:r>
            <a:endParaRPr lang="en-US" altLang="zh-CN" sz="1800" dirty="0"/>
          </a:p>
          <a:p>
            <a:pPr marL="285750" indent="-285750">
              <a:spcBef>
                <a:spcPct val="0"/>
              </a:spcBef>
              <a:buSzTx/>
            </a:pPr>
            <a:r>
              <a:rPr lang="zh-CN" altLang="en-US" sz="1800" dirty="0"/>
              <a:t>可以发现</a:t>
            </a:r>
            <a:r>
              <a:rPr lang="en-GB" altLang="zh-CN" sz="1800" dirty="0"/>
              <a:t>L[3]</a:t>
            </a:r>
            <a:r>
              <a:rPr lang="zh-CN" altLang="en-US" sz="1800" dirty="0"/>
              <a:t>为空，递归查询结束。根据计算结果</a:t>
            </a:r>
            <a:r>
              <a:rPr lang="en-GB" altLang="zh-CN" sz="1800" dirty="0"/>
              <a:t>L[1]UL[2]</a:t>
            </a:r>
            <a:r>
              <a:rPr lang="zh-CN" altLang="en-GB" sz="1800" dirty="0"/>
              <a:t>，</a:t>
            </a:r>
            <a:r>
              <a:rPr lang="zh-CN" altLang="en-US" sz="1800" dirty="0"/>
              <a:t>任务</a:t>
            </a:r>
            <a:r>
              <a:rPr lang="en-US" altLang="zh-CN" sz="1800" dirty="0"/>
              <a:t>1</a:t>
            </a:r>
            <a:r>
              <a:rPr lang="zh-CN" altLang="en-US" sz="1800" dirty="0"/>
              <a:t>的输出如表</a:t>
            </a:r>
            <a:r>
              <a:rPr lang="en-US" altLang="zh-CN" sz="1800" dirty="0"/>
              <a:t>8.1</a:t>
            </a:r>
            <a:r>
              <a:rPr lang="zh-CN" altLang="en-US" sz="1800" dirty="0"/>
              <a:t>所</a:t>
            </a:r>
            <a:r>
              <a:rPr lang="zh-CN" altLang="en-US" sz="1800" dirty="0" smtClean="0"/>
              <a:t>示</a:t>
            </a:r>
            <a:endParaRPr lang="zh-CN" altLang="en-US" sz="1800" dirty="0"/>
          </a:p>
        </p:txBody>
      </p:sp>
      <p:sp>
        <p:nvSpPr>
          <p:cNvPr id="4" name="文本框 5"/>
          <p:cNvSpPr txBox="1">
            <a:spLocks noChangeArrowheads="1"/>
          </p:cNvSpPr>
          <p:nvPr/>
        </p:nvSpPr>
        <p:spPr bwMode="auto">
          <a:xfrm>
            <a:off x="3491880" y="4341433"/>
            <a:ext cx="25032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dirty="0"/>
              <a:t>表</a:t>
            </a:r>
            <a:r>
              <a:rPr lang="en-US" altLang="zh-CN" sz="1600" dirty="0"/>
              <a:t>8.1</a:t>
            </a:r>
            <a:r>
              <a:rPr lang="zh-CN" altLang="en-US" sz="1600" dirty="0"/>
              <a:t> 任务</a:t>
            </a:r>
            <a:r>
              <a:rPr lang="en-US" altLang="zh-CN" sz="1600" dirty="0"/>
              <a:t>1</a:t>
            </a:r>
            <a:r>
              <a:rPr lang="zh-CN" altLang="en-US" sz="1600" dirty="0"/>
              <a:t>的输出结果</a:t>
            </a:r>
            <a:endParaRPr lang="zh-CN" altLang="en-US" sz="1600" dirty="0"/>
          </a:p>
        </p:txBody>
      </p:sp>
      <p:graphicFrame>
        <p:nvGraphicFramePr>
          <p:cNvPr id="5" name="表格 2"/>
          <p:cNvGraphicFramePr>
            <a:graphicFrameLocks noGrp="1"/>
          </p:cNvGraphicFramePr>
          <p:nvPr/>
        </p:nvGraphicFramePr>
        <p:xfrm>
          <a:off x="2763293" y="3104844"/>
          <a:ext cx="3960440" cy="1107965"/>
        </p:xfrm>
        <a:graphic>
          <a:graphicData uri="http://schemas.openxmlformats.org/drawingml/2006/table">
            <a:tbl>
              <a:tblPr/>
              <a:tblGrid>
                <a:gridCol w="1382670"/>
                <a:gridCol w="2577770"/>
              </a:tblGrid>
              <a:tr h="36045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Cpno</a:t>
                      </a:r>
                      <a:endPar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chemeClr val="accent4"/>
                          </a:solidFill>
                          <a:effectLst/>
                          <a:latin typeface="Arial" panose="020B0604020202020204" pitchFamily="34" charset="0"/>
                          <a:ea typeface="宋体" panose="02010600030101010101" pitchFamily="2" charset="-122"/>
                        </a:rPr>
                        <a:t>Cname</a:t>
                      </a:r>
                      <a:endParaRPr kumimoji="0" lang="zh-CN" altLang="en-US" sz="1800" b="1" i="0" u="none" strike="noStrike" cap="none" normalizeH="0" baseline="0" dirty="0">
                        <a:ln>
                          <a:noFill/>
                        </a:ln>
                        <a:solidFill>
                          <a:schemeClr val="accent4"/>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1671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81002</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数据结构</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FA"/>
                    </a:solidFill>
                  </a:tcPr>
                </a:tc>
              </a:tr>
              <a:tr h="376489">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81001</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程序设计基础与</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C</a:t>
                      </a:r>
                      <a:r>
                        <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0" marR="91430"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noChangeArrowheads="1"/>
          </p:cNvSpPr>
          <p:nvPr>
            <p:ph type="title" idx="4294967295"/>
          </p:nvPr>
        </p:nvSpPr>
        <p:spPr/>
        <p:txBody>
          <a:bodyPr/>
          <a:lstStyle/>
          <a:p>
            <a:r>
              <a:rPr lang="zh-CN" altLang="en-US">
                <a:solidFill>
                  <a:schemeClr val="accent6"/>
                </a:solidFill>
              </a:rPr>
              <a:t> 数据类型（续）</a:t>
            </a:r>
            <a:endParaRPr lang="zh-CN" altLang="en-US">
              <a:solidFill>
                <a:schemeClr val="accent6"/>
              </a:solidFill>
            </a:endParaRPr>
          </a:p>
        </p:txBody>
      </p:sp>
      <p:sp>
        <p:nvSpPr>
          <p:cNvPr id="100354" name="内容占位符 2"/>
          <p:cNvSpPr>
            <a:spLocks noGrp="1" noChangeArrowheads="1"/>
          </p:cNvSpPr>
          <p:nvPr>
            <p:ph idx="4294967295"/>
          </p:nvPr>
        </p:nvSpPr>
        <p:spPr>
          <a:xfrm>
            <a:off x="395288" y="822325"/>
            <a:ext cx="8497887" cy="3640138"/>
          </a:xfrm>
        </p:spPr>
        <p:txBody>
          <a:bodyPr/>
          <a:lstStyle/>
          <a:p>
            <a:r>
              <a:rPr lang="en-US" altLang="zh-CN" dirty="0"/>
              <a:t>SQL</a:t>
            </a:r>
            <a:r>
              <a:rPr lang="zh-CN" altLang="en-US" dirty="0">
                <a:latin typeface="Times New Roman" panose="02020603050405020304" pitchFamily="18" charset="0"/>
              </a:rPr>
              <a:t>数据类型和</a:t>
            </a:r>
            <a:r>
              <a:rPr lang="en-US" altLang="zh-CN" dirty="0">
                <a:latin typeface="+mj-lt"/>
              </a:rPr>
              <a:t>java</a:t>
            </a:r>
            <a:r>
              <a:rPr lang="zh-CN" altLang="en-US" dirty="0">
                <a:latin typeface="Times New Roman" panose="02020603050405020304" pitchFamily="18" charset="0"/>
              </a:rPr>
              <a:t>数据类型之间的转换规则</a:t>
            </a:r>
            <a:endParaRPr lang="zh-CN" altLang="en-US" dirty="0"/>
          </a:p>
        </p:txBody>
      </p:sp>
      <p:graphicFrame>
        <p:nvGraphicFramePr>
          <p:cNvPr id="109572" name="Group 4"/>
          <p:cNvGraphicFramePr>
            <a:graphicFrameLocks noGrp="1"/>
          </p:cNvGraphicFramePr>
          <p:nvPr/>
        </p:nvGraphicFramePr>
        <p:xfrm>
          <a:off x="900113" y="1673225"/>
          <a:ext cx="7704137" cy="2338388"/>
        </p:xfrm>
        <a:graphic>
          <a:graphicData uri="http://schemas.openxmlformats.org/drawingml/2006/table">
            <a:tbl>
              <a:tblPr/>
              <a:tblGrid>
                <a:gridCol w="1695721"/>
                <a:gridCol w="2953882"/>
                <a:gridCol w="3054534"/>
              </a:tblGrid>
              <a:tr h="53081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1" marR="91431" marT="34300" marB="34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SQL</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数据类型</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1" marR="91431" marT="34300" marB="34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Java</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数据类型</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1" marR="91431" marT="34300" marB="34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8397">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SQL</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数据类型</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1" marR="91431" marT="162054" marB="34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数据源之间转换</a:t>
                      </a:r>
                      <a:endPar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1" marR="91431" marT="162054" marB="34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应用程序变量传递给语句</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参数</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1" marR="91431" marT="54018" marB="34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9178">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Java</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数据类型</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1" marR="91431" marT="216072" marB="34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从数据库中读取数据赋值给</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应用程序变量</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1" marR="91431" marT="108035" marB="34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87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chemeClr val="hlink"/>
                        </a:buClr>
                        <a:buSzPct val="100000"/>
                        <a:buFont typeface="Wingdings" panose="05000000000000000000" pitchFamily="2" charset="2"/>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应用程序变量之间转换</a:t>
                      </a:r>
                      <a:endPar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1" marR="91431" marT="189062" marB="34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noChangeArrowheads="1"/>
          </p:cNvSpPr>
          <p:nvPr>
            <p:ph type="title" idx="4294967295"/>
          </p:nvPr>
        </p:nvSpPr>
        <p:spPr/>
        <p:txBody>
          <a:bodyPr/>
          <a:lstStyle/>
          <a:p>
            <a:r>
              <a:rPr lang="en-US" altLang="zh-CN">
                <a:solidFill>
                  <a:schemeClr val="accent6"/>
                </a:solidFill>
              </a:rPr>
              <a:t>8.3 JDBC</a:t>
            </a:r>
            <a:r>
              <a:rPr lang="zh-CN" altLang="en-US">
                <a:solidFill>
                  <a:schemeClr val="accent6"/>
                </a:solidFill>
              </a:rPr>
              <a:t>编程</a:t>
            </a:r>
            <a:endParaRPr lang="zh-CN" altLang="en-US">
              <a:solidFill>
                <a:schemeClr val="accent6"/>
              </a:solidFill>
            </a:endParaRPr>
          </a:p>
        </p:txBody>
      </p:sp>
      <p:sp>
        <p:nvSpPr>
          <p:cNvPr id="102402" name="内容占位符 2"/>
          <p:cNvSpPr>
            <a:spLocks noGrp="1" noChangeArrowheads="1"/>
          </p:cNvSpPr>
          <p:nvPr>
            <p:ph idx="4294967295"/>
          </p:nvPr>
        </p:nvSpPr>
        <p:spPr>
          <a:xfrm>
            <a:off x="395288" y="823913"/>
            <a:ext cx="8497887" cy="3727450"/>
          </a:xfrm>
        </p:spPr>
        <p:txBody>
          <a:bodyPr/>
          <a:lstStyle/>
          <a:p>
            <a:pPr marL="0" indent="0">
              <a:lnSpc>
                <a:spcPct val="150000"/>
              </a:lnSpc>
              <a:buFont typeface="Wingdings" panose="05000000000000000000" pitchFamily="2" charset="2"/>
              <a:buNone/>
            </a:pPr>
            <a:r>
              <a:rPr lang="en-US" altLang="zh-CN" dirty="0"/>
              <a:t>8.3.1 JDBC</a:t>
            </a:r>
            <a:r>
              <a:rPr lang="zh-CN" altLang="en-US" dirty="0"/>
              <a:t>工作原理概述</a:t>
            </a:r>
            <a:endParaRPr lang="zh-CN" altLang="en-US" dirty="0"/>
          </a:p>
          <a:p>
            <a:pPr marL="0" indent="0">
              <a:lnSpc>
                <a:spcPct val="150000"/>
              </a:lnSpc>
              <a:buFont typeface="Wingdings" panose="05000000000000000000" pitchFamily="2" charset="2"/>
              <a:buNone/>
            </a:pPr>
            <a:r>
              <a:rPr lang="en-US" altLang="zh-CN" dirty="0"/>
              <a:t>8.3.2 JDBC APIs</a:t>
            </a:r>
            <a:r>
              <a:rPr lang="zh-CN" altLang="en-US" dirty="0"/>
              <a:t>基础</a:t>
            </a:r>
            <a:endParaRPr lang="zh-CN" altLang="en-US" dirty="0"/>
          </a:p>
          <a:p>
            <a:pPr marL="0" indent="0">
              <a:lnSpc>
                <a:spcPct val="150000"/>
              </a:lnSpc>
              <a:buFont typeface="Wingdings" panose="05000000000000000000" pitchFamily="2" charset="2"/>
              <a:buNone/>
            </a:pPr>
            <a:r>
              <a:rPr lang="en-US" altLang="zh-CN" dirty="0">
                <a:solidFill>
                  <a:srgbClr val="00B050"/>
                </a:solidFill>
              </a:rPr>
              <a:t>8.3.3 </a:t>
            </a:r>
            <a:r>
              <a:rPr lang="zh-CN" altLang="en-US" dirty="0">
                <a:solidFill>
                  <a:srgbClr val="00B050"/>
                </a:solidFill>
              </a:rPr>
              <a:t> 使用</a:t>
            </a:r>
            <a:r>
              <a:rPr lang="en-US" altLang="zh-CN" dirty="0">
                <a:solidFill>
                  <a:srgbClr val="00B050"/>
                </a:solidFill>
              </a:rPr>
              <a:t>JDBC</a:t>
            </a:r>
            <a:r>
              <a:rPr lang="zh-CN" altLang="en-US" dirty="0">
                <a:solidFill>
                  <a:srgbClr val="00B050"/>
                </a:solidFill>
              </a:rPr>
              <a:t>操纵数据库的工作流程</a:t>
            </a:r>
            <a:endParaRPr lang="zh-CN" altLang="en-US" dirty="0">
              <a:solidFill>
                <a:srgbClr val="00B050"/>
              </a:solidFill>
            </a:endParaRPr>
          </a:p>
          <a:p>
            <a:pPr marL="0" indent="0">
              <a:buFont typeface="Wingdings" panose="05000000000000000000" pitchFamily="2" charset="2"/>
              <a:buNone/>
            </a:pP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noChangeArrowheads="1"/>
          </p:cNvSpPr>
          <p:nvPr/>
        </p:nvSpPr>
        <p:spPr bwMode="auto">
          <a:xfrm>
            <a:off x="323056" y="858174"/>
            <a:ext cx="8820944" cy="3945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SzPct val="87000"/>
              <a:buFont typeface="Wingdings" panose="05000000000000000000" pitchFamily="2" charset="2"/>
              <a:buChar char="l"/>
              <a:defRPr sz="2200" b="1">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a:lnSpc>
                <a:spcPct val="120000"/>
              </a:lnSpc>
              <a:defRPr/>
            </a:pPr>
            <a:r>
              <a:rPr lang="zh-CN" altLang="en-US" kern="0" dirty="0"/>
              <a:t>操作数据库的基本工作流程</a:t>
            </a:r>
            <a:endParaRPr lang="en-US" altLang="zh-CN" kern="0" dirty="0"/>
          </a:p>
          <a:p>
            <a:pPr lvl="1">
              <a:lnSpc>
                <a:spcPct val="120000"/>
              </a:lnSpc>
              <a:defRPr/>
            </a:pPr>
            <a:r>
              <a:rPr lang="zh-CN" altLang="en-US" kern="0" dirty="0"/>
              <a:t>步骤</a:t>
            </a:r>
            <a:r>
              <a:rPr lang="en-US" altLang="zh-CN" kern="0" dirty="0"/>
              <a:t>1</a:t>
            </a:r>
            <a:r>
              <a:rPr lang="zh-CN" altLang="en-US" kern="0" dirty="0"/>
              <a:t>：加载驱动程序</a:t>
            </a:r>
            <a:endParaRPr lang="en-US" altLang="zh-CN" kern="0" dirty="0"/>
          </a:p>
          <a:p>
            <a:pPr lvl="1">
              <a:lnSpc>
                <a:spcPct val="120000"/>
              </a:lnSpc>
              <a:defRPr/>
            </a:pPr>
            <a:r>
              <a:rPr lang="zh-CN" altLang="en-US" kern="0" dirty="0"/>
              <a:t>步骤</a:t>
            </a:r>
            <a:r>
              <a:rPr lang="en-US" altLang="zh-CN" kern="0" dirty="0"/>
              <a:t>2</a:t>
            </a:r>
            <a:r>
              <a:rPr lang="zh-CN" altLang="en-US" kern="0" dirty="0"/>
              <a:t>：建立与数据库的连接</a:t>
            </a:r>
            <a:endParaRPr lang="en-US" altLang="zh-CN" kern="0" dirty="0"/>
          </a:p>
          <a:p>
            <a:pPr lvl="2">
              <a:lnSpc>
                <a:spcPct val="120000"/>
              </a:lnSpc>
              <a:defRPr/>
            </a:pPr>
            <a:r>
              <a:rPr lang="zh-CN" altLang="en-US" kern="0" dirty="0"/>
              <a:t>定义连接的</a:t>
            </a:r>
            <a:r>
              <a:rPr lang="en-US" altLang="zh-CN" kern="0" dirty="0"/>
              <a:t>URL</a:t>
            </a:r>
            <a:endParaRPr lang="en-US" altLang="zh-CN" kern="0" dirty="0"/>
          </a:p>
          <a:p>
            <a:pPr lvl="2">
              <a:lnSpc>
                <a:spcPct val="120000"/>
              </a:lnSpc>
              <a:defRPr/>
            </a:pPr>
            <a:r>
              <a:rPr lang="zh-CN" altLang="en-US" kern="0" dirty="0"/>
              <a:t>利用生成的</a:t>
            </a:r>
            <a:r>
              <a:rPr lang="en-US" altLang="zh-CN" kern="0" dirty="0"/>
              <a:t>URL</a:t>
            </a:r>
            <a:r>
              <a:rPr lang="zh-CN" altLang="en-US" kern="0" dirty="0"/>
              <a:t>建立与数据库的连接</a:t>
            </a:r>
            <a:endParaRPr lang="en-US" altLang="zh-CN" kern="0" dirty="0"/>
          </a:p>
          <a:p>
            <a:pPr lvl="1">
              <a:lnSpc>
                <a:spcPct val="120000"/>
              </a:lnSpc>
              <a:defRPr/>
            </a:pPr>
            <a:r>
              <a:rPr lang="zh-CN" altLang="en-US" kern="0" dirty="0"/>
              <a:t>步骤</a:t>
            </a:r>
            <a:r>
              <a:rPr lang="en-US" altLang="zh-CN" kern="0" dirty="0"/>
              <a:t>3</a:t>
            </a:r>
            <a:r>
              <a:rPr lang="zh-CN" altLang="en-US" kern="0" dirty="0"/>
              <a:t>：执行</a:t>
            </a:r>
            <a:r>
              <a:rPr lang="en-US" altLang="zh-CN" kern="0" dirty="0"/>
              <a:t>SQL</a:t>
            </a:r>
            <a:r>
              <a:rPr lang="zh-CN" altLang="en-US" kern="0" dirty="0"/>
              <a:t>语句</a:t>
            </a:r>
            <a:endParaRPr lang="en-US" altLang="zh-CN" kern="0" dirty="0"/>
          </a:p>
          <a:p>
            <a:pPr lvl="2">
              <a:lnSpc>
                <a:spcPct val="120000"/>
              </a:lnSpc>
              <a:defRPr/>
            </a:pPr>
            <a:r>
              <a:rPr lang="zh-CN" altLang="en-US" sz="2400" kern="0" dirty="0"/>
              <a:t>创建语句执行类对象</a:t>
            </a:r>
            <a:endParaRPr lang="en-US" altLang="zh-CN" sz="2400" kern="0" dirty="0"/>
          </a:p>
          <a:p>
            <a:pPr lvl="2">
              <a:lnSpc>
                <a:spcPct val="120000"/>
              </a:lnSpc>
              <a:defRPr/>
            </a:pPr>
            <a:r>
              <a:rPr lang="zh-CN" altLang="en-US" sz="2400" kern="0" dirty="0"/>
              <a:t>执行</a:t>
            </a:r>
            <a:r>
              <a:rPr lang="en-US" altLang="zh-CN" sz="2400" kern="0" dirty="0"/>
              <a:t>SQL</a:t>
            </a:r>
            <a:r>
              <a:rPr lang="zh-CN" altLang="en-US" sz="2400" kern="0" dirty="0"/>
              <a:t>语句，可以通过</a:t>
            </a:r>
            <a:r>
              <a:rPr lang="en-US" altLang="zh-CN" sz="2400" kern="0" dirty="0" err="1"/>
              <a:t>executeQuery</a:t>
            </a:r>
            <a:r>
              <a:rPr lang="zh-CN" altLang="en-US" sz="2400" kern="0" dirty="0"/>
              <a:t>、</a:t>
            </a:r>
            <a:r>
              <a:rPr lang="en-US" altLang="zh-CN" sz="2400" kern="0" dirty="0"/>
              <a:t> </a:t>
            </a:r>
            <a:r>
              <a:rPr lang="en-US" altLang="zh-CN" sz="2400" kern="0" dirty="0" err="1"/>
              <a:t>executeUpdate</a:t>
            </a:r>
            <a:r>
              <a:rPr lang="zh-CN" altLang="en-US" sz="2400" kern="0" dirty="0"/>
              <a:t>、</a:t>
            </a:r>
            <a:r>
              <a:rPr lang="en-US" altLang="zh-CN" sz="2400" kern="0" dirty="0"/>
              <a:t> execute</a:t>
            </a:r>
            <a:r>
              <a:rPr lang="zh-CN" altLang="en-US" sz="2400" kern="0" dirty="0"/>
              <a:t>三种方式执行。</a:t>
            </a:r>
            <a:endParaRPr lang="en-US" altLang="zh-CN" sz="2400" kern="0" dirty="0"/>
          </a:p>
          <a:p>
            <a:pPr lvl="1">
              <a:lnSpc>
                <a:spcPct val="120000"/>
              </a:lnSpc>
              <a:defRPr/>
            </a:pPr>
            <a:r>
              <a:rPr lang="zh-CN" altLang="en-US" kern="0" dirty="0"/>
              <a:t>步骤</a:t>
            </a:r>
            <a:r>
              <a:rPr lang="en-US" altLang="zh-CN" kern="0" dirty="0"/>
              <a:t>4</a:t>
            </a:r>
            <a:r>
              <a:rPr lang="zh-CN" altLang="en-US" kern="0" dirty="0"/>
              <a:t>：处理结果集</a:t>
            </a:r>
            <a:endParaRPr lang="en-US" altLang="zh-CN" kern="0" dirty="0"/>
          </a:p>
          <a:p>
            <a:pPr lvl="1">
              <a:lnSpc>
                <a:spcPct val="120000"/>
              </a:lnSpc>
              <a:defRPr/>
            </a:pPr>
            <a:r>
              <a:rPr lang="zh-CN" altLang="en-US" kern="0" dirty="0"/>
              <a:t>步骤</a:t>
            </a:r>
            <a:r>
              <a:rPr lang="en-US" altLang="zh-CN" kern="0" dirty="0"/>
              <a:t>5</a:t>
            </a:r>
            <a:r>
              <a:rPr lang="zh-CN" altLang="en-US" kern="0" dirty="0"/>
              <a:t>：释放资源</a:t>
            </a:r>
            <a:endParaRPr lang="en-US" altLang="zh-CN" kern="0" dirty="0"/>
          </a:p>
          <a:p>
            <a:pPr lvl="1">
              <a:lnSpc>
                <a:spcPct val="120000"/>
              </a:lnSpc>
              <a:defRPr/>
            </a:pPr>
            <a:endParaRPr lang="en-US" altLang="zh-CN" kern="0" dirty="0"/>
          </a:p>
        </p:txBody>
      </p:sp>
      <p:sp>
        <p:nvSpPr>
          <p:cNvPr id="4" name="标题 1"/>
          <p:cNvSpPr txBox="1">
            <a:spLocks noChangeArrowheads="1"/>
          </p:cNvSpPr>
          <p:nvPr/>
        </p:nvSpPr>
        <p:spPr bwMode="auto">
          <a:xfrm>
            <a:off x="467360" y="-23813"/>
            <a:ext cx="822960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a:lstStyle>
          <a:p>
            <a:pPr>
              <a:defRPr/>
            </a:pPr>
            <a:r>
              <a:rPr lang="en-US" altLang="zh-CN" kern="0">
                <a:solidFill>
                  <a:schemeClr val="accent6"/>
                </a:solidFill>
              </a:rPr>
              <a:t>8.3.3 </a:t>
            </a:r>
            <a:r>
              <a:rPr lang="zh-CN" altLang="en-US" kern="0">
                <a:solidFill>
                  <a:schemeClr val="accent6"/>
                </a:solidFill>
              </a:rPr>
              <a:t>使用</a:t>
            </a:r>
            <a:r>
              <a:rPr lang="en-US" altLang="zh-CN" kern="0">
                <a:solidFill>
                  <a:schemeClr val="accent6"/>
                </a:solidFill>
              </a:rPr>
              <a:t>JDBC</a:t>
            </a:r>
            <a:r>
              <a:rPr lang="zh-CN" altLang="en-US" kern="0">
                <a:solidFill>
                  <a:schemeClr val="accent6"/>
                </a:solidFill>
              </a:rPr>
              <a:t>操纵数据库的工作流程</a:t>
            </a:r>
            <a:endParaRPr lang="zh-CN" altLang="en-US" kern="0" dirty="0">
              <a:solidFill>
                <a:schemeClr val="accent6"/>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noChangeArrowheads="1"/>
          </p:cNvSpPr>
          <p:nvPr>
            <p:ph type="title" idx="4294967295"/>
          </p:nvPr>
        </p:nvSpPr>
        <p:spPr/>
        <p:txBody>
          <a:bodyPr/>
          <a:lstStyle/>
          <a:p>
            <a:r>
              <a:rPr lang="en-US" altLang="zh-CN">
                <a:solidFill>
                  <a:schemeClr val="accent6"/>
                </a:solidFill>
              </a:rPr>
              <a:t>8.3.3 </a:t>
            </a:r>
            <a:r>
              <a:rPr lang="zh-CN" altLang="en-US">
                <a:solidFill>
                  <a:schemeClr val="accent6"/>
                </a:solidFill>
              </a:rPr>
              <a:t>使用</a:t>
            </a:r>
            <a:r>
              <a:rPr lang="en-US" altLang="zh-CN">
                <a:solidFill>
                  <a:schemeClr val="accent6"/>
                </a:solidFill>
              </a:rPr>
              <a:t>JDBC</a:t>
            </a:r>
            <a:r>
              <a:rPr lang="zh-CN" altLang="en-US">
                <a:solidFill>
                  <a:schemeClr val="accent6"/>
                </a:solidFill>
              </a:rPr>
              <a:t>操纵数据库的工作流程</a:t>
            </a:r>
            <a:endParaRPr lang="zh-CN" altLang="en-US">
              <a:solidFill>
                <a:schemeClr val="accent6"/>
              </a:solidFill>
            </a:endParaRPr>
          </a:p>
        </p:txBody>
      </p:sp>
      <p:sp>
        <p:nvSpPr>
          <p:cNvPr id="104450" name="内容占位符 2"/>
          <p:cNvSpPr>
            <a:spLocks noGrp="1" noChangeArrowheads="1"/>
          </p:cNvSpPr>
          <p:nvPr>
            <p:ph idx="4294967295"/>
          </p:nvPr>
        </p:nvSpPr>
        <p:spPr>
          <a:xfrm>
            <a:off x="107504" y="608648"/>
            <a:ext cx="8785671" cy="3727450"/>
          </a:xfrm>
        </p:spPr>
        <p:txBody>
          <a:bodyPr/>
          <a:lstStyle/>
          <a:p>
            <a:pPr>
              <a:lnSpc>
                <a:spcPct val="120000"/>
              </a:lnSpc>
            </a:pPr>
            <a:r>
              <a:rPr lang="zh-CN" altLang="en-US" dirty="0"/>
              <a:t>步骤</a:t>
            </a:r>
            <a:r>
              <a:rPr lang="en-US" altLang="zh-CN" dirty="0"/>
              <a:t>1</a:t>
            </a:r>
            <a:r>
              <a:rPr lang="zh-CN" altLang="en-US" dirty="0"/>
              <a:t>：加载驱动程序</a:t>
            </a:r>
            <a:endParaRPr lang="en-US" altLang="zh-CN" dirty="0"/>
          </a:p>
          <a:p>
            <a:pPr lvl="1">
              <a:lnSpc>
                <a:spcPct val="120000"/>
              </a:lnSpc>
            </a:pPr>
            <a:r>
              <a:rPr lang="zh-CN" altLang="en-US" dirty="0"/>
              <a:t>驱动程序在</a:t>
            </a:r>
            <a:r>
              <a:rPr lang="en-US" altLang="zh-CN" dirty="0"/>
              <a:t>JDBC API</a:t>
            </a:r>
            <a:r>
              <a:rPr lang="zh-CN" altLang="en-US" dirty="0"/>
              <a:t>中实现定义数据交互的接口</a:t>
            </a:r>
            <a:endParaRPr lang="en-US" altLang="zh-CN" dirty="0"/>
          </a:p>
          <a:p>
            <a:pPr lvl="1">
              <a:lnSpc>
                <a:spcPct val="120000"/>
              </a:lnSpc>
            </a:pPr>
            <a:r>
              <a:rPr lang="en-US" altLang="zh-CN" dirty="0"/>
              <a:t>[</a:t>
            </a:r>
            <a:r>
              <a:rPr lang="zh-CN" altLang="en-US" dirty="0"/>
              <a:t>例</a:t>
            </a:r>
            <a:r>
              <a:rPr lang="en-US" altLang="zh-CN" dirty="0"/>
              <a:t>8.7]</a:t>
            </a:r>
            <a:r>
              <a:rPr lang="zh-CN" altLang="en-US" dirty="0"/>
              <a:t>对</a:t>
            </a:r>
            <a:r>
              <a:rPr lang="en-US" altLang="zh-CN" dirty="0" err="1"/>
              <a:t>K</a:t>
            </a:r>
            <a:r>
              <a:rPr lang="en-US" altLang="zh-CN" sz="2400" dirty="0" err="1"/>
              <a:t>ingbase</a:t>
            </a:r>
            <a:r>
              <a:rPr lang="zh-CN" altLang="en-US" sz="2400" dirty="0"/>
              <a:t>、</a:t>
            </a:r>
            <a:r>
              <a:rPr lang="en-US" altLang="zh-CN" sz="2400" dirty="0"/>
              <a:t>Oracle</a:t>
            </a:r>
            <a:r>
              <a:rPr lang="zh-CN" altLang="en-US" sz="2400" dirty="0"/>
              <a:t>、</a:t>
            </a:r>
            <a:r>
              <a:rPr lang="en-US" altLang="zh-CN" sz="2400" dirty="0"/>
              <a:t>SQL</a:t>
            </a:r>
            <a:r>
              <a:rPr lang="zh-CN" altLang="en-US" sz="2400" dirty="0"/>
              <a:t> </a:t>
            </a:r>
            <a:r>
              <a:rPr lang="en-US" altLang="zh-CN" sz="2400" dirty="0"/>
              <a:t>Server</a:t>
            </a:r>
            <a:r>
              <a:rPr lang="zh-CN" altLang="en-US" sz="2400" dirty="0"/>
              <a:t>、</a:t>
            </a:r>
            <a:r>
              <a:rPr lang="en-US" altLang="zh-CN" sz="2400" dirty="0"/>
              <a:t>MySql</a:t>
            </a:r>
            <a:r>
              <a:rPr lang="zh-CN" altLang="en-US" dirty="0"/>
              <a:t>加载数据库驱动</a:t>
            </a:r>
            <a:endParaRPr lang="en-US" altLang="zh-CN" dirty="0"/>
          </a:p>
          <a:p>
            <a:pPr marL="857250" lvl="2" indent="0">
              <a:lnSpc>
                <a:spcPct val="120000"/>
              </a:lnSpc>
              <a:buFont typeface="Wingdings" panose="05000000000000000000" pitchFamily="2" charset="2"/>
              <a:buNone/>
            </a:pPr>
            <a:r>
              <a:rPr lang="en-US" altLang="zh-CN" sz="1600" dirty="0" err="1"/>
              <a:t>Class.forName</a:t>
            </a:r>
            <a:r>
              <a:rPr lang="en-US" altLang="zh-CN" sz="1600" dirty="0"/>
              <a:t>("</a:t>
            </a:r>
            <a:r>
              <a:rPr lang="en-US" altLang="zh-CN" sz="1600" dirty="0" err="1"/>
              <a:t>com.kingbase.Driver</a:t>
            </a:r>
            <a:r>
              <a:rPr lang="en-US" altLang="zh-CN" sz="1600" dirty="0"/>
              <a:t>");   		/* </a:t>
            </a:r>
            <a:r>
              <a:rPr lang="en-US" altLang="zh-CN" sz="1600" dirty="0" err="1"/>
              <a:t>Kingbase</a:t>
            </a:r>
            <a:r>
              <a:rPr lang="en-US" altLang="zh-CN" sz="1600" dirty="0"/>
              <a:t> */</a:t>
            </a:r>
            <a:endParaRPr lang="en-US" altLang="zh-CN" sz="1600" dirty="0"/>
          </a:p>
          <a:p>
            <a:pPr marL="857250" lvl="2" indent="0">
              <a:lnSpc>
                <a:spcPct val="120000"/>
              </a:lnSpc>
              <a:buFont typeface="Wingdings" panose="05000000000000000000" pitchFamily="2" charset="2"/>
              <a:buNone/>
            </a:pPr>
            <a:r>
              <a:rPr lang="en-US" altLang="zh-CN" sz="1600" dirty="0" err="1"/>
              <a:t>Class.forName</a:t>
            </a:r>
            <a:r>
              <a:rPr lang="en-US" altLang="zh-CN" sz="1600" dirty="0"/>
              <a:t>("</a:t>
            </a:r>
            <a:r>
              <a:rPr lang="en-US" altLang="zh-CN" sz="1600" dirty="0" err="1"/>
              <a:t>oracle.jdbc.OracleDriver</a:t>
            </a:r>
            <a:r>
              <a:rPr lang="en-US" altLang="zh-CN" sz="1600" dirty="0"/>
              <a:t>");	 	/* Oracle */</a:t>
            </a:r>
            <a:endParaRPr lang="en-US" altLang="zh-CN" sz="1600" dirty="0"/>
          </a:p>
          <a:p>
            <a:pPr marL="857250" lvl="2" indent="0">
              <a:lnSpc>
                <a:spcPct val="120000"/>
              </a:lnSpc>
              <a:buFont typeface="Wingdings" panose="05000000000000000000" pitchFamily="2" charset="2"/>
              <a:buNone/>
            </a:pPr>
            <a:r>
              <a:rPr lang="en-US" altLang="zh-CN" sz="1600" dirty="0" err="1"/>
              <a:t>Class.forName</a:t>
            </a:r>
            <a:r>
              <a:rPr lang="en-US" altLang="zh-CN" sz="1600" dirty="0"/>
              <a:t>(“</a:t>
            </a:r>
            <a:r>
              <a:rPr lang="en-US" altLang="zh-CN" sz="1600" dirty="0" err="1"/>
              <a:t>com.microsoft.jdbc.sqlserver.SQLServerDriver</a:t>
            </a:r>
            <a:r>
              <a:rPr lang="en-US" altLang="zh-CN" sz="1600" dirty="0"/>
              <a:t>”; </a:t>
            </a:r>
            <a:r>
              <a:rPr lang="en-US" altLang="zh-CN" sz="1400" dirty="0"/>
              <a:t>/* SQL Server */</a:t>
            </a:r>
            <a:endParaRPr lang="en-US" altLang="zh-CN" sz="1400" dirty="0"/>
          </a:p>
          <a:p>
            <a:pPr marL="0" lvl="2" indent="0">
              <a:lnSpc>
                <a:spcPct val="120000"/>
              </a:lnSpc>
              <a:buFont typeface="Wingdings" panose="05000000000000000000" pitchFamily="2" charset="2"/>
              <a:buNone/>
            </a:pPr>
            <a:r>
              <a:rPr lang="en-US" altLang="zh-CN" sz="1600" dirty="0" err="1">
                <a:cs typeface="+mn-ea"/>
                <a:sym typeface="+mn-ea"/>
              </a:rPr>
              <a:t>               Class.forName("com.mysql.jdbc.Driver");                            </a:t>
            </a:r>
            <a:r>
              <a:rPr lang="en-US" altLang="zh-CN" sz="1400" dirty="0">
                <a:sym typeface="+mn-ea"/>
              </a:rPr>
              <a:t>/* MySql */</a:t>
            </a:r>
            <a:endParaRPr lang="en-US" altLang="zh-CN" sz="1400" dirty="0"/>
          </a:p>
          <a:p>
            <a:pPr lvl="1">
              <a:lnSpc>
                <a:spcPct val="120000"/>
              </a:lnSpc>
            </a:pPr>
            <a:r>
              <a:rPr lang="en-US" altLang="zh-CN" dirty="0"/>
              <a:t>JDBC 4.0</a:t>
            </a:r>
            <a:r>
              <a:rPr lang="zh-CN" altLang="en-US" dirty="0"/>
              <a:t>及以后版本不再需要使用</a:t>
            </a:r>
            <a:r>
              <a:rPr lang="en-US" altLang="zh-CN" dirty="0" err="1"/>
              <a:t>Class.forName</a:t>
            </a:r>
            <a:r>
              <a:rPr lang="en-US" altLang="zh-CN" dirty="0"/>
              <a:t>() </a:t>
            </a:r>
            <a:r>
              <a:rPr lang="zh-CN" altLang="en-US" dirty="0"/>
              <a:t>显式地加载</a:t>
            </a:r>
            <a:r>
              <a:rPr lang="en-US" altLang="zh-CN" dirty="0"/>
              <a:t>JDBC </a:t>
            </a:r>
            <a:r>
              <a:rPr lang="zh-CN" altLang="en-US" dirty="0"/>
              <a:t>驱动程序</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noChangeArrowheads="1"/>
          </p:cNvSpPr>
          <p:nvPr>
            <p:ph type="title" idx="4294967295"/>
          </p:nvPr>
        </p:nvSpPr>
        <p:spPr>
          <a:xfrm>
            <a:off x="457200" y="-23813"/>
            <a:ext cx="8229600" cy="847726"/>
          </a:xfrm>
        </p:spPr>
        <p:txBody>
          <a:bodyPr/>
          <a:lstStyle/>
          <a:p>
            <a:r>
              <a:rPr lang="en-US" altLang="zh-CN">
                <a:solidFill>
                  <a:schemeClr val="accent6"/>
                </a:solidFill>
              </a:rPr>
              <a:t>8.3.3 </a:t>
            </a:r>
            <a:r>
              <a:rPr lang="zh-CN" altLang="en-US">
                <a:solidFill>
                  <a:schemeClr val="accent6"/>
                </a:solidFill>
              </a:rPr>
              <a:t>使用</a:t>
            </a:r>
            <a:r>
              <a:rPr lang="en-US" altLang="zh-CN">
                <a:solidFill>
                  <a:schemeClr val="accent6"/>
                </a:solidFill>
              </a:rPr>
              <a:t>JDBC</a:t>
            </a:r>
            <a:r>
              <a:rPr lang="zh-CN" altLang="en-US">
                <a:solidFill>
                  <a:schemeClr val="accent6"/>
                </a:solidFill>
              </a:rPr>
              <a:t>操纵数据库的工作流程</a:t>
            </a:r>
            <a:endParaRPr lang="zh-CN" altLang="en-US">
              <a:solidFill>
                <a:schemeClr val="accent6"/>
              </a:solidFill>
            </a:endParaRPr>
          </a:p>
        </p:txBody>
      </p:sp>
      <p:sp>
        <p:nvSpPr>
          <p:cNvPr id="105474" name="内容占位符 2"/>
          <p:cNvSpPr>
            <a:spLocks noGrp="1" noChangeArrowheads="1"/>
          </p:cNvSpPr>
          <p:nvPr>
            <p:ph idx="4294967295"/>
          </p:nvPr>
        </p:nvSpPr>
        <p:spPr>
          <a:xfrm>
            <a:off x="-89535" y="680720"/>
            <a:ext cx="8837930" cy="4342130"/>
          </a:xfrm>
        </p:spPr>
        <p:txBody>
          <a:bodyPr/>
          <a:lstStyle/>
          <a:p>
            <a:pPr>
              <a:lnSpc>
                <a:spcPct val="120000"/>
              </a:lnSpc>
            </a:pPr>
            <a:r>
              <a:rPr lang="zh-CN" altLang="en-US" sz="2400" dirty="0"/>
              <a:t>步骤</a:t>
            </a:r>
            <a:r>
              <a:rPr lang="en-US" altLang="zh-CN" sz="2400" dirty="0"/>
              <a:t>2</a:t>
            </a:r>
            <a:r>
              <a:rPr lang="zh-CN" altLang="en-US" sz="2400" dirty="0"/>
              <a:t>：设置待连接数据库的</a:t>
            </a:r>
            <a:r>
              <a:rPr lang="en-US" altLang="zh-CN" sz="2400" dirty="0"/>
              <a:t>URL</a:t>
            </a:r>
            <a:r>
              <a:rPr lang="zh-CN" altLang="en-US" sz="2400" dirty="0"/>
              <a:t>，并建立与数据库连接</a:t>
            </a:r>
            <a:endParaRPr lang="en-US" altLang="zh-CN" sz="2400" dirty="0"/>
          </a:p>
          <a:p>
            <a:pPr lvl="1">
              <a:lnSpc>
                <a:spcPct val="120000"/>
              </a:lnSpc>
            </a:pPr>
            <a:r>
              <a:rPr lang="zh-CN" altLang="en-US" sz="2000" dirty="0"/>
              <a:t>加载驱动后，可以通过</a:t>
            </a:r>
            <a:r>
              <a:rPr lang="en-US" altLang="zh-CN" sz="2000" dirty="0"/>
              <a:t>URL</a:t>
            </a:r>
            <a:r>
              <a:rPr lang="zh-CN" altLang="en-US" sz="2000" dirty="0"/>
              <a:t>地址与数据库建立连接</a:t>
            </a:r>
            <a:endParaRPr lang="en-US" altLang="zh-CN" sz="2000" dirty="0"/>
          </a:p>
          <a:p>
            <a:pPr lvl="1">
              <a:lnSpc>
                <a:spcPct val="120000"/>
              </a:lnSpc>
            </a:pPr>
            <a:r>
              <a:rPr lang="en-US" altLang="zh-CN" sz="2000" dirty="0"/>
              <a:t>URL</a:t>
            </a:r>
            <a:r>
              <a:rPr lang="zh-CN" altLang="en-US" sz="2000" dirty="0"/>
              <a:t>包含了连接数据库所需的协议、子协议和数据库名称，定义格式为：</a:t>
            </a:r>
            <a:r>
              <a:rPr lang="en-US" altLang="zh-CN" sz="2000" dirty="0"/>
              <a:t>&lt;</a:t>
            </a:r>
            <a:r>
              <a:rPr lang="zh-CN" altLang="en-US" sz="2000" dirty="0"/>
              <a:t>协议名</a:t>
            </a:r>
            <a:r>
              <a:rPr lang="en-US" altLang="zh-CN" sz="2000" dirty="0"/>
              <a:t>&gt;:&lt;</a:t>
            </a:r>
            <a:r>
              <a:rPr lang="zh-CN" altLang="en-US" sz="2000" dirty="0"/>
              <a:t>子协议名</a:t>
            </a:r>
            <a:r>
              <a:rPr lang="en-US" altLang="zh-CN" sz="2000" dirty="0"/>
              <a:t>&gt;:&lt;</a:t>
            </a:r>
            <a:r>
              <a:rPr lang="zh-CN" altLang="en-US" sz="2000" dirty="0"/>
              <a:t>数据库名称</a:t>
            </a:r>
            <a:r>
              <a:rPr lang="en-US" altLang="zh-CN" sz="2000" dirty="0"/>
              <a:t>&gt;</a:t>
            </a:r>
            <a:endParaRPr lang="en-US" altLang="zh-CN" sz="2000" dirty="0"/>
          </a:p>
          <a:p>
            <a:pPr lvl="1">
              <a:lnSpc>
                <a:spcPct val="120000"/>
              </a:lnSpc>
            </a:pPr>
            <a:r>
              <a:rPr lang="en-US" altLang="zh-CN" sz="2000" dirty="0"/>
              <a:t>【</a:t>
            </a:r>
            <a:r>
              <a:rPr lang="zh-CN" altLang="en-US" sz="2000" dirty="0"/>
              <a:t>例</a:t>
            </a:r>
            <a:r>
              <a:rPr lang="en-US" altLang="zh-CN" sz="2000" dirty="0"/>
              <a:t>8.8】</a:t>
            </a:r>
            <a:r>
              <a:rPr lang="zh-CN" altLang="en-US" sz="2000" dirty="0"/>
              <a:t>定义与</a:t>
            </a:r>
            <a:r>
              <a:rPr lang="en-US" altLang="zh-CN" sz="2400" dirty="0" err="1"/>
              <a:t>K</a:t>
            </a:r>
            <a:r>
              <a:rPr lang="en-US" altLang="zh-CN" sz="2000" dirty="0" err="1"/>
              <a:t>ingbase</a:t>
            </a:r>
            <a:r>
              <a:rPr lang="zh-CN" altLang="en-US" sz="2000" dirty="0"/>
              <a:t>、</a:t>
            </a:r>
            <a:r>
              <a:rPr lang="en-US" altLang="zh-CN" sz="2000" dirty="0"/>
              <a:t>Oracle</a:t>
            </a:r>
            <a:r>
              <a:rPr lang="zh-CN" altLang="en-US" sz="2000" dirty="0"/>
              <a:t>、</a:t>
            </a:r>
            <a:r>
              <a:rPr lang="en-US" altLang="zh-CN" sz="2000" dirty="0"/>
              <a:t>SQL</a:t>
            </a:r>
            <a:r>
              <a:rPr lang="zh-CN" altLang="en-US" sz="2000" dirty="0"/>
              <a:t> </a:t>
            </a:r>
            <a:r>
              <a:rPr lang="en-US" altLang="zh-CN" sz="2000" dirty="0"/>
              <a:t>Server</a:t>
            </a:r>
            <a:r>
              <a:rPr lang="zh-CN" altLang="en-US" sz="2000" dirty="0"/>
              <a:t>、</a:t>
            </a:r>
            <a:r>
              <a:rPr lang="en-US" altLang="zh-CN" sz="2000" dirty="0"/>
              <a:t>MySql</a:t>
            </a:r>
            <a:r>
              <a:rPr lang="zh-CN" altLang="en-US" sz="2000" dirty="0"/>
              <a:t>数据库连接的</a:t>
            </a:r>
            <a:r>
              <a:rPr lang="en-US" altLang="zh-CN" sz="2000" dirty="0"/>
              <a:t>URL</a:t>
            </a:r>
            <a:endParaRPr lang="en-US" altLang="zh-CN" sz="2000" dirty="0"/>
          </a:p>
          <a:p>
            <a:pPr marL="857250" lvl="2" indent="0">
              <a:lnSpc>
                <a:spcPct val="120000"/>
              </a:lnSpc>
              <a:buFont typeface="Wingdings" panose="05000000000000000000" pitchFamily="2" charset="2"/>
              <a:buNone/>
            </a:pPr>
            <a:r>
              <a:rPr lang="en-US" altLang="zh-CN" sz="1800" dirty="0" err="1">
                <a:solidFill>
                  <a:srgbClr val="000000"/>
                </a:solidFill>
              </a:rPr>
              <a:t>strURL</a:t>
            </a:r>
            <a:r>
              <a:rPr lang="en-US" altLang="zh-CN" sz="1800" dirty="0">
                <a:solidFill>
                  <a:srgbClr val="000000"/>
                </a:solidFill>
              </a:rPr>
              <a:t> = "</a:t>
            </a:r>
            <a:r>
              <a:rPr lang="en-US" altLang="zh-CN" sz="1800" dirty="0" err="1">
                <a:solidFill>
                  <a:srgbClr val="000000"/>
                </a:solidFill>
              </a:rPr>
              <a:t>jdbc:kingbase</a:t>
            </a:r>
            <a:r>
              <a:rPr lang="en-US" altLang="zh-CN" sz="1800" dirty="0">
                <a:solidFill>
                  <a:srgbClr val="000000"/>
                </a:solidFill>
              </a:rPr>
              <a:t>://" + </a:t>
            </a:r>
            <a:r>
              <a:rPr lang="zh-CN" altLang="en-US" sz="1800" dirty="0">
                <a:solidFill>
                  <a:srgbClr val="000000"/>
                </a:solidFill>
              </a:rPr>
              <a:t>服务器名 </a:t>
            </a:r>
            <a:r>
              <a:rPr lang="en-US" altLang="zh-CN" sz="1800" dirty="0">
                <a:solidFill>
                  <a:srgbClr val="000000"/>
                </a:solidFill>
              </a:rPr>
              <a:t>+  ":" + </a:t>
            </a:r>
            <a:r>
              <a:rPr lang="zh-CN" altLang="en-US" sz="1800" dirty="0">
                <a:solidFill>
                  <a:srgbClr val="000000"/>
                </a:solidFill>
              </a:rPr>
              <a:t>端口号 </a:t>
            </a:r>
            <a:r>
              <a:rPr lang="en-US" altLang="zh-CN" sz="1800" dirty="0">
                <a:solidFill>
                  <a:srgbClr val="000000"/>
                </a:solidFill>
              </a:rPr>
              <a:t>+ "/" + </a:t>
            </a:r>
            <a:r>
              <a:rPr lang="zh-CN" altLang="en-US" sz="1800" dirty="0">
                <a:solidFill>
                  <a:srgbClr val="000000"/>
                </a:solidFill>
              </a:rPr>
              <a:t>数据库名</a:t>
            </a:r>
            <a:r>
              <a:rPr lang="en-US" altLang="zh-CN" sz="1800" dirty="0">
                <a:solidFill>
                  <a:srgbClr val="000000"/>
                </a:solidFill>
              </a:rPr>
              <a:t>;</a:t>
            </a:r>
            <a:endParaRPr lang="en-US" altLang="zh-CN" sz="1800" dirty="0">
              <a:solidFill>
                <a:srgbClr val="000000"/>
              </a:solidFill>
            </a:endParaRPr>
          </a:p>
          <a:p>
            <a:pPr marL="857250" lvl="2" indent="0">
              <a:lnSpc>
                <a:spcPct val="120000"/>
              </a:lnSpc>
              <a:buFont typeface="Wingdings" panose="05000000000000000000" pitchFamily="2" charset="2"/>
              <a:buNone/>
            </a:pPr>
            <a:r>
              <a:rPr lang="en-US" altLang="zh-CN" sz="1800" dirty="0" err="1">
                <a:solidFill>
                  <a:srgbClr val="000000"/>
                </a:solidFill>
              </a:rPr>
              <a:t>strURL</a:t>
            </a:r>
            <a:r>
              <a:rPr lang="en-US" altLang="zh-CN" sz="1800" dirty="0">
                <a:solidFill>
                  <a:srgbClr val="000000"/>
                </a:solidFill>
              </a:rPr>
              <a:t> = "</a:t>
            </a:r>
            <a:r>
              <a:rPr lang="en-US" altLang="zh-CN" sz="1800" dirty="0" err="1">
                <a:solidFill>
                  <a:srgbClr val="000000"/>
                </a:solidFill>
              </a:rPr>
              <a:t>jdbc:oracle:thin</a:t>
            </a:r>
            <a:r>
              <a:rPr lang="en-US" altLang="zh-CN" sz="1800" dirty="0">
                <a:solidFill>
                  <a:srgbClr val="000000"/>
                </a:solidFill>
              </a:rPr>
              <a:t>:@" + </a:t>
            </a:r>
            <a:r>
              <a:rPr lang="zh-CN" altLang="en-US" sz="1800" dirty="0">
                <a:solidFill>
                  <a:srgbClr val="000000"/>
                </a:solidFill>
              </a:rPr>
              <a:t>服务器名 </a:t>
            </a:r>
            <a:r>
              <a:rPr lang="en-US" altLang="zh-CN" sz="1800" dirty="0">
                <a:solidFill>
                  <a:srgbClr val="000000"/>
                </a:solidFill>
              </a:rPr>
              <a:t>+ ":" + </a:t>
            </a:r>
            <a:r>
              <a:rPr lang="zh-CN" altLang="en-US" sz="1800" dirty="0">
                <a:solidFill>
                  <a:srgbClr val="000000"/>
                </a:solidFill>
              </a:rPr>
              <a:t>端口号 </a:t>
            </a:r>
            <a:r>
              <a:rPr lang="en-US" altLang="zh-CN" sz="1800" dirty="0">
                <a:solidFill>
                  <a:srgbClr val="000000"/>
                </a:solidFill>
              </a:rPr>
              <a:t>+ ":" + </a:t>
            </a:r>
            <a:r>
              <a:rPr lang="zh-CN" altLang="en-US" sz="1800" dirty="0">
                <a:solidFill>
                  <a:srgbClr val="000000"/>
                </a:solidFill>
              </a:rPr>
              <a:t>数据库名</a:t>
            </a:r>
            <a:endParaRPr lang="zh-CN" altLang="en-US" sz="1800" dirty="0">
              <a:solidFill>
                <a:srgbClr val="000000"/>
              </a:solidFill>
            </a:endParaRPr>
          </a:p>
          <a:p>
            <a:pPr marL="857250" lvl="2" indent="0">
              <a:lnSpc>
                <a:spcPct val="120000"/>
              </a:lnSpc>
              <a:buFont typeface="Wingdings" panose="05000000000000000000" pitchFamily="2" charset="2"/>
              <a:buNone/>
            </a:pPr>
            <a:r>
              <a:rPr lang="en-US" altLang="zh-CN" sz="1600" dirty="0" err="1">
                <a:solidFill>
                  <a:srgbClr val="000000"/>
                </a:solidFill>
              </a:rPr>
              <a:t>strURL</a:t>
            </a:r>
            <a:r>
              <a:rPr lang="en-US" altLang="zh-CN" sz="1600" dirty="0">
                <a:solidFill>
                  <a:srgbClr val="000000"/>
                </a:solidFill>
              </a:rPr>
              <a:t> = "</a:t>
            </a:r>
            <a:r>
              <a:rPr lang="en-US" altLang="zh-CN" sz="1600" dirty="0" err="1">
                <a:solidFill>
                  <a:srgbClr val="000000"/>
                </a:solidFill>
              </a:rPr>
              <a:t>jdbc:microsoft:sqlserver</a:t>
            </a:r>
            <a:r>
              <a:rPr lang="en-US" altLang="zh-CN" sz="1600" dirty="0">
                <a:solidFill>
                  <a:srgbClr val="000000"/>
                </a:solidFill>
              </a:rPr>
              <a:t>://" + </a:t>
            </a:r>
            <a:r>
              <a:rPr lang="zh-CN" altLang="en-US" sz="1600" dirty="0">
                <a:solidFill>
                  <a:srgbClr val="000000"/>
                </a:solidFill>
              </a:rPr>
              <a:t>服务器名 </a:t>
            </a:r>
            <a:r>
              <a:rPr lang="en-US" altLang="zh-CN" sz="1600" dirty="0">
                <a:solidFill>
                  <a:srgbClr val="000000"/>
                </a:solidFill>
              </a:rPr>
              <a:t>+ ":" + </a:t>
            </a:r>
            <a:r>
              <a:rPr lang="zh-CN" altLang="en-US" sz="1600" dirty="0">
                <a:solidFill>
                  <a:srgbClr val="000000"/>
                </a:solidFill>
              </a:rPr>
              <a:t>端口号 </a:t>
            </a:r>
            <a:r>
              <a:rPr lang="en-US" altLang="zh-CN" sz="1600" dirty="0">
                <a:solidFill>
                  <a:srgbClr val="000000"/>
                </a:solidFill>
              </a:rPr>
              <a:t>+ ":" + </a:t>
            </a:r>
            <a:r>
              <a:rPr lang="zh-CN" altLang="en-US" sz="1600" dirty="0">
                <a:solidFill>
                  <a:srgbClr val="000000"/>
                </a:solidFill>
              </a:rPr>
              <a:t>数据库名</a:t>
            </a:r>
            <a:endParaRPr lang="zh-CN" altLang="en-US" sz="1600" dirty="0">
              <a:solidFill>
                <a:srgbClr val="000000"/>
              </a:solidFill>
            </a:endParaRPr>
          </a:p>
          <a:p>
            <a:pPr marL="0" lvl="2" indent="0">
              <a:lnSpc>
                <a:spcPct val="120000"/>
              </a:lnSpc>
              <a:buFont typeface="Wingdings" panose="05000000000000000000" pitchFamily="2" charset="2"/>
              <a:buNone/>
            </a:pPr>
            <a:r>
              <a:rPr lang="en-US" altLang="zh-CN" sz="1600" dirty="0" err="1">
                <a:solidFill>
                  <a:srgbClr val="000000"/>
                </a:solidFill>
                <a:sym typeface="+mn-ea"/>
              </a:rPr>
              <a:t>               strURL</a:t>
            </a:r>
            <a:r>
              <a:rPr lang="en-US" altLang="zh-CN" sz="1600" dirty="0">
                <a:solidFill>
                  <a:srgbClr val="000000"/>
                </a:solidFill>
                <a:sym typeface="+mn-ea"/>
              </a:rPr>
              <a:t> = "</a:t>
            </a:r>
            <a:r>
              <a:rPr lang="en-US" altLang="zh-CN" sz="1600" dirty="0" err="1">
                <a:solidFill>
                  <a:srgbClr val="000000"/>
                </a:solidFill>
                <a:sym typeface="+mn-ea"/>
              </a:rPr>
              <a:t>jdbc:mysql:</a:t>
            </a:r>
            <a:r>
              <a:rPr lang="en-US" altLang="zh-CN" sz="1600" dirty="0">
                <a:solidFill>
                  <a:srgbClr val="000000"/>
                </a:solidFill>
                <a:sym typeface="+mn-ea"/>
              </a:rPr>
              <a:t>//" + </a:t>
            </a:r>
            <a:r>
              <a:rPr lang="zh-CN" altLang="en-US" sz="1600" dirty="0">
                <a:solidFill>
                  <a:srgbClr val="000000"/>
                </a:solidFill>
                <a:sym typeface="+mn-ea"/>
              </a:rPr>
              <a:t>服务器名 </a:t>
            </a:r>
            <a:r>
              <a:rPr lang="en-US" altLang="zh-CN" sz="1600" dirty="0">
                <a:solidFill>
                  <a:srgbClr val="000000"/>
                </a:solidFill>
                <a:sym typeface="+mn-ea"/>
              </a:rPr>
              <a:t>+ ":" + </a:t>
            </a:r>
            <a:r>
              <a:rPr lang="zh-CN" altLang="en-US" sz="1600" dirty="0">
                <a:solidFill>
                  <a:srgbClr val="000000"/>
                </a:solidFill>
                <a:sym typeface="+mn-ea"/>
              </a:rPr>
              <a:t>端口号 </a:t>
            </a:r>
            <a:r>
              <a:rPr lang="en-US" altLang="zh-CN" sz="1600" dirty="0">
                <a:solidFill>
                  <a:srgbClr val="000000"/>
                </a:solidFill>
                <a:sym typeface="+mn-ea"/>
              </a:rPr>
              <a:t>+ "/" + </a:t>
            </a:r>
            <a:r>
              <a:rPr lang="zh-CN" altLang="en-US" sz="1600" dirty="0">
                <a:solidFill>
                  <a:srgbClr val="000000"/>
                </a:solidFill>
                <a:sym typeface="+mn-ea"/>
              </a:rPr>
              <a:t>数据库名    </a:t>
            </a:r>
            <a:endParaRPr lang="zh-CN" altLang="en-US" sz="1600" dirty="0">
              <a:solidFill>
                <a:srgbClr val="000000"/>
              </a:solidFill>
              <a:sym typeface="+mn-ea"/>
            </a:endParaRPr>
          </a:p>
          <a:p>
            <a:pPr marL="0" lvl="2" indent="0">
              <a:lnSpc>
                <a:spcPct val="120000"/>
              </a:lnSpc>
              <a:buFont typeface="Wingdings" panose="05000000000000000000" pitchFamily="2" charset="2"/>
              <a:buNone/>
            </a:pPr>
            <a:r>
              <a:rPr lang="en-US" altLang="zh-CN" sz="1600" dirty="0" err="1">
                <a:solidFill>
                  <a:srgbClr val="000000"/>
                </a:solidFill>
              </a:rPr>
              <a:t>Kingbase</a:t>
            </a:r>
            <a:r>
              <a:rPr lang="zh-CN" altLang="en-US" sz="1600" dirty="0">
                <a:solidFill>
                  <a:srgbClr val="000000"/>
                </a:solidFill>
              </a:rPr>
              <a:t>、</a:t>
            </a:r>
            <a:r>
              <a:rPr lang="en-US" altLang="zh-CN" sz="1600" dirty="0">
                <a:solidFill>
                  <a:srgbClr val="000000"/>
                </a:solidFill>
              </a:rPr>
              <a:t>Oracle</a:t>
            </a:r>
            <a:r>
              <a:rPr lang="zh-CN" altLang="en-US" sz="1600" dirty="0">
                <a:solidFill>
                  <a:srgbClr val="000000"/>
                </a:solidFill>
              </a:rPr>
              <a:t>、</a:t>
            </a:r>
            <a:r>
              <a:rPr lang="en-US" altLang="zh-CN" sz="1600" dirty="0">
                <a:solidFill>
                  <a:srgbClr val="000000"/>
                </a:solidFill>
              </a:rPr>
              <a:t>SQL Server</a:t>
            </a:r>
            <a:r>
              <a:rPr lang="zh-CN" altLang="en-US" sz="1600" dirty="0">
                <a:solidFill>
                  <a:srgbClr val="000000"/>
                </a:solidFill>
              </a:rPr>
              <a:t>、</a:t>
            </a:r>
            <a:r>
              <a:rPr lang="en-US" altLang="zh-CN" sz="1600" dirty="0">
                <a:solidFill>
                  <a:srgbClr val="000000"/>
                </a:solidFill>
              </a:rPr>
              <a:t>MySql</a:t>
            </a:r>
            <a:r>
              <a:rPr lang="zh-CN" altLang="en-US" sz="1600" dirty="0">
                <a:solidFill>
                  <a:srgbClr val="000000"/>
                </a:solidFill>
              </a:rPr>
              <a:t>的默认端口号分别为</a:t>
            </a:r>
            <a:r>
              <a:rPr lang="en-US" altLang="zh-CN" sz="1600" dirty="0">
                <a:solidFill>
                  <a:srgbClr val="000000"/>
                </a:solidFill>
              </a:rPr>
              <a:t>54321</a:t>
            </a:r>
            <a:r>
              <a:rPr lang="zh-CN" altLang="en-US" sz="1600" dirty="0">
                <a:solidFill>
                  <a:srgbClr val="000000"/>
                </a:solidFill>
              </a:rPr>
              <a:t>、</a:t>
            </a:r>
            <a:r>
              <a:rPr lang="en-US" altLang="zh-CN" sz="1600" dirty="0">
                <a:solidFill>
                  <a:srgbClr val="000000"/>
                </a:solidFill>
              </a:rPr>
              <a:t>1521</a:t>
            </a:r>
            <a:r>
              <a:rPr lang="zh-CN" altLang="en-US" sz="1600" dirty="0">
                <a:solidFill>
                  <a:srgbClr val="000000"/>
                </a:solidFill>
              </a:rPr>
              <a:t>、</a:t>
            </a:r>
            <a:r>
              <a:rPr lang="en-US" altLang="zh-CN" sz="1600" dirty="0">
                <a:solidFill>
                  <a:srgbClr val="000000"/>
                </a:solidFill>
              </a:rPr>
              <a:t>1433</a:t>
            </a:r>
            <a:r>
              <a:rPr lang="zh-CN" altLang="en-US" sz="1600" dirty="0">
                <a:solidFill>
                  <a:srgbClr val="000000"/>
                </a:solidFill>
              </a:rPr>
              <a:t>、</a:t>
            </a:r>
            <a:r>
              <a:rPr lang="en-US" altLang="zh-CN" sz="1600" dirty="0">
                <a:solidFill>
                  <a:srgbClr val="000000"/>
                </a:solidFill>
              </a:rPr>
              <a:t>3306</a:t>
            </a:r>
            <a:endParaRPr lang="en-US" altLang="zh-CN" sz="1600" dirty="0">
              <a:solidFill>
                <a:srgbClr val="000000"/>
              </a:solidFill>
            </a:endParaRPr>
          </a:p>
          <a:p>
            <a:pPr lvl="1">
              <a:lnSpc>
                <a:spcPct val="120000"/>
              </a:lnSpc>
              <a:buFont typeface="Wingdings" panose="05000000000000000000" pitchFamily="2" charset="2"/>
              <a:buNone/>
            </a:pPr>
            <a:endParaRPr lang="en-US" altLang="zh-CN" dirty="0"/>
          </a:p>
          <a:p>
            <a:pPr lvl="1">
              <a:lnSpc>
                <a:spcPct val="120000"/>
              </a:lnSpc>
            </a:pPr>
            <a:endParaRPr lang="en-US" altLang="zh-CN" dirty="0"/>
          </a:p>
          <a:p>
            <a:pPr marL="857250" lvl="2" indent="0">
              <a:lnSpc>
                <a:spcPct val="120000"/>
              </a:lnSpc>
              <a:buFont typeface="Wingdings" panose="05000000000000000000" pitchFamily="2" charset="2"/>
              <a:buNone/>
            </a:pPr>
            <a:endParaRPr lang="en-US" altLang="zh-CN" sz="12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a:spLocks noGrp="1" noChangeArrowheads="1"/>
          </p:cNvSpPr>
          <p:nvPr>
            <p:ph type="title" idx="4294967295"/>
          </p:nvPr>
        </p:nvSpPr>
        <p:spPr/>
        <p:txBody>
          <a:bodyPr/>
          <a:lstStyle/>
          <a:p>
            <a:r>
              <a:rPr lang="en-US" altLang="zh-CN">
                <a:solidFill>
                  <a:schemeClr val="accent6"/>
                </a:solidFill>
              </a:rPr>
              <a:t>8.3.3 </a:t>
            </a:r>
            <a:r>
              <a:rPr lang="zh-CN" altLang="en-US">
                <a:solidFill>
                  <a:schemeClr val="accent6"/>
                </a:solidFill>
              </a:rPr>
              <a:t>使用</a:t>
            </a:r>
            <a:r>
              <a:rPr lang="en-US" altLang="zh-CN">
                <a:solidFill>
                  <a:schemeClr val="accent6"/>
                </a:solidFill>
              </a:rPr>
              <a:t>JDBC</a:t>
            </a:r>
            <a:r>
              <a:rPr lang="zh-CN" altLang="en-US">
                <a:solidFill>
                  <a:schemeClr val="accent6"/>
                </a:solidFill>
              </a:rPr>
              <a:t>操纵数据库的工作流程</a:t>
            </a:r>
            <a:endParaRPr lang="zh-CN" altLang="en-US">
              <a:solidFill>
                <a:schemeClr val="accent6"/>
              </a:solidFill>
            </a:endParaRPr>
          </a:p>
        </p:txBody>
      </p:sp>
      <p:sp>
        <p:nvSpPr>
          <p:cNvPr id="106498" name="内容占位符 2"/>
          <p:cNvSpPr>
            <a:spLocks noGrp="1" noChangeArrowheads="1"/>
          </p:cNvSpPr>
          <p:nvPr>
            <p:ph idx="4294967295"/>
          </p:nvPr>
        </p:nvSpPr>
        <p:spPr>
          <a:xfrm>
            <a:off x="395288" y="823913"/>
            <a:ext cx="8497887" cy="3727450"/>
          </a:xfrm>
        </p:spPr>
        <p:txBody>
          <a:bodyPr/>
          <a:lstStyle/>
          <a:p>
            <a:pPr>
              <a:lnSpc>
                <a:spcPct val="120000"/>
              </a:lnSpc>
            </a:pPr>
            <a:r>
              <a:rPr lang="en-US" altLang="zh-CN" dirty="0"/>
              <a:t>[</a:t>
            </a:r>
            <a:r>
              <a:rPr lang="zh-CN" altLang="en-US" dirty="0"/>
              <a:t>例</a:t>
            </a:r>
            <a:r>
              <a:rPr lang="en-US" altLang="zh-CN" dirty="0"/>
              <a:t>8.9]</a:t>
            </a:r>
            <a:r>
              <a:rPr lang="zh-CN" altLang="en-US" dirty="0"/>
              <a:t>建立与</a:t>
            </a:r>
            <a:r>
              <a:rPr lang="en-US" altLang="zh-CN" dirty="0" err="1"/>
              <a:t>Kingbase</a:t>
            </a:r>
            <a:r>
              <a:rPr lang="zh-CN" altLang="en-US" dirty="0"/>
              <a:t>数据库的连接，假定服务器地址为</a:t>
            </a:r>
            <a:r>
              <a:rPr lang="en-US" altLang="zh-CN" dirty="0"/>
              <a:t>192.168.0.118</a:t>
            </a:r>
            <a:r>
              <a:rPr lang="zh-CN" altLang="en-US" dirty="0"/>
              <a:t>，端口为</a:t>
            </a:r>
            <a:r>
              <a:rPr lang="en-US" altLang="zh-CN" dirty="0"/>
              <a:t>54321</a:t>
            </a:r>
            <a:r>
              <a:rPr lang="zh-CN" altLang="en-US" dirty="0"/>
              <a:t>，数据库名为</a:t>
            </a:r>
            <a:r>
              <a:rPr lang="en-US" altLang="zh-CN" dirty="0"/>
              <a:t>DB-Student</a:t>
            </a:r>
            <a:r>
              <a:rPr lang="zh-CN" altLang="en-US" dirty="0"/>
              <a:t>，用户名为</a:t>
            </a:r>
            <a:r>
              <a:rPr lang="en-US" altLang="zh-CN" dirty="0"/>
              <a:t>Info001</a:t>
            </a:r>
            <a:r>
              <a:rPr lang="zh-CN" altLang="en-US" dirty="0"/>
              <a:t>，密码为</a:t>
            </a:r>
            <a:r>
              <a:rPr lang="en-US" altLang="zh-CN" dirty="0"/>
              <a:t>123456</a:t>
            </a:r>
            <a:endParaRPr lang="en-US" altLang="zh-CN" sz="1600" dirty="0">
              <a:solidFill>
                <a:srgbClr val="000000"/>
              </a:solidFill>
            </a:endParaRPr>
          </a:p>
          <a:p>
            <a:pPr lvl="1">
              <a:lnSpc>
                <a:spcPct val="120000"/>
              </a:lnSpc>
            </a:pPr>
            <a:r>
              <a:rPr lang="en-US" altLang="zh-CN" sz="1800" dirty="0">
                <a:solidFill>
                  <a:srgbClr val="000000"/>
                </a:solidFill>
              </a:rPr>
              <a:t>String </a:t>
            </a:r>
            <a:r>
              <a:rPr lang="en-US" altLang="zh-CN" sz="1800" dirty="0" err="1">
                <a:solidFill>
                  <a:srgbClr val="000000"/>
                </a:solidFill>
              </a:rPr>
              <a:t>strURL</a:t>
            </a:r>
            <a:r>
              <a:rPr lang="en-US" altLang="zh-CN" sz="1800" dirty="0">
                <a:solidFill>
                  <a:srgbClr val="000000"/>
                </a:solidFill>
              </a:rPr>
              <a:t> ="</a:t>
            </a:r>
            <a:r>
              <a:rPr lang="en-US" altLang="zh-CN" sz="1800" dirty="0" err="1">
                <a:solidFill>
                  <a:srgbClr val="000000"/>
                </a:solidFill>
              </a:rPr>
              <a:t>jdbc:kingbase</a:t>
            </a:r>
            <a:r>
              <a:rPr lang="en-US" altLang="zh-CN" sz="1800" dirty="0">
                <a:solidFill>
                  <a:srgbClr val="000000"/>
                </a:solidFill>
              </a:rPr>
              <a:t>:// 192.168.0.118:54321/DB-Student";</a:t>
            </a:r>
            <a:endParaRPr lang="en-US" altLang="zh-CN" sz="1800" dirty="0">
              <a:solidFill>
                <a:srgbClr val="000000"/>
              </a:solidFill>
            </a:endParaRPr>
          </a:p>
          <a:p>
            <a:pPr lvl="1">
              <a:lnSpc>
                <a:spcPct val="120000"/>
              </a:lnSpc>
            </a:pPr>
            <a:r>
              <a:rPr lang="en-US" altLang="zh-CN" sz="1800" dirty="0">
                <a:solidFill>
                  <a:srgbClr val="000000"/>
                </a:solidFill>
              </a:rPr>
              <a:t>Connection conn= </a:t>
            </a:r>
            <a:r>
              <a:rPr lang="en-US" altLang="zh-CN" sz="1800" dirty="0" err="1">
                <a:solidFill>
                  <a:srgbClr val="000000"/>
                </a:solidFill>
              </a:rPr>
              <a:t>DriverManager.getConnection</a:t>
            </a:r>
            <a:r>
              <a:rPr lang="en-US" altLang="zh-CN" sz="1800" dirty="0">
                <a:solidFill>
                  <a:srgbClr val="000000"/>
                </a:solidFill>
              </a:rPr>
              <a:t>(</a:t>
            </a:r>
            <a:r>
              <a:rPr lang="en-US" altLang="zh-CN" sz="1800" dirty="0" err="1">
                <a:solidFill>
                  <a:srgbClr val="000000"/>
                </a:solidFill>
              </a:rPr>
              <a:t>strURL</a:t>
            </a:r>
            <a:r>
              <a:rPr lang="en-US" altLang="zh-CN" sz="1800" dirty="0">
                <a:solidFill>
                  <a:srgbClr val="000000"/>
                </a:solidFill>
              </a:rPr>
              <a:t>," Info001","123456");</a:t>
            </a:r>
            <a:endParaRPr lang="en-US" altLang="zh-CN" sz="1800" dirty="0">
              <a:solidFill>
                <a:srgbClr val="000000"/>
              </a:solidFill>
            </a:endParaRPr>
          </a:p>
          <a:p>
            <a:pPr lvl="1">
              <a:lnSpc>
                <a:spcPct val="120000"/>
              </a:lnSpc>
              <a:buFont typeface="Wingdings" panose="05000000000000000000" pitchFamily="2" charset="2"/>
              <a:buNone/>
            </a:pPr>
            <a:endParaRPr lang="en-US" altLang="zh-CN" dirty="0"/>
          </a:p>
          <a:p>
            <a:pPr marL="857250" lvl="2" indent="0">
              <a:lnSpc>
                <a:spcPct val="120000"/>
              </a:lnSpc>
              <a:buFont typeface="Wingdings" panose="05000000000000000000" pitchFamily="2" charset="2"/>
              <a:buNone/>
            </a:pPr>
            <a:endParaRPr lang="en-US" altLang="zh-CN" sz="12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p:cNvSpPr>
            <a:spLocks noGrp="1" noChangeArrowheads="1"/>
          </p:cNvSpPr>
          <p:nvPr>
            <p:ph type="title" idx="4294967295"/>
          </p:nvPr>
        </p:nvSpPr>
        <p:spPr/>
        <p:txBody>
          <a:bodyPr/>
          <a:lstStyle/>
          <a:p>
            <a:r>
              <a:rPr lang="en-US" altLang="zh-CN">
                <a:solidFill>
                  <a:schemeClr val="accent6"/>
                </a:solidFill>
              </a:rPr>
              <a:t>8.3.3 </a:t>
            </a:r>
            <a:r>
              <a:rPr lang="zh-CN" altLang="en-US">
                <a:solidFill>
                  <a:schemeClr val="accent6"/>
                </a:solidFill>
              </a:rPr>
              <a:t>使用</a:t>
            </a:r>
            <a:r>
              <a:rPr lang="en-US" altLang="zh-CN">
                <a:solidFill>
                  <a:schemeClr val="accent6"/>
                </a:solidFill>
              </a:rPr>
              <a:t>JDBC</a:t>
            </a:r>
            <a:r>
              <a:rPr lang="zh-CN" altLang="en-US">
                <a:solidFill>
                  <a:schemeClr val="accent6"/>
                </a:solidFill>
              </a:rPr>
              <a:t>操纵数据库的工作流程</a:t>
            </a:r>
            <a:endParaRPr lang="zh-CN" altLang="en-US">
              <a:solidFill>
                <a:schemeClr val="accent6"/>
              </a:solidFill>
            </a:endParaRPr>
          </a:p>
        </p:txBody>
      </p:sp>
      <p:sp>
        <p:nvSpPr>
          <p:cNvPr id="107522" name="内容占位符 2"/>
          <p:cNvSpPr>
            <a:spLocks noGrp="1" noChangeArrowheads="1"/>
          </p:cNvSpPr>
          <p:nvPr>
            <p:ph idx="4294967295"/>
          </p:nvPr>
        </p:nvSpPr>
        <p:spPr>
          <a:xfrm>
            <a:off x="107504" y="823913"/>
            <a:ext cx="8928992" cy="3727450"/>
          </a:xfrm>
        </p:spPr>
        <p:txBody>
          <a:bodyPr/>
          <a:lstStyle/>
          <a:p>
            <a:pPr>
              <a:lnSpc>
                <a:spcPct val="120000"/>
              </a:lnSpc>
            </a:pPr>
            <a:r>
              <a:rPr lang="zh-CN" altLang="en-US" dirty="0"/>
              <a:t>步骤</a:t>
            </a:r>
            <a:r>
              <a:rPr lang="en-US" altLang="zh-CN" dirty="0"/>
              <a:t>3</a:t>
            </a:r>
            <a:r>
              <a:rPr lang="zh-CN" altLang="en-US" dirty="0"/>
              <a:t>：执行</a:t>
            </a:r>
            <a:r>
              <a:rPr lang="en-US" altLang="zh-CN" dirty="0"/>
              <a:t>SQL</a:t>
            </a:r>
            <a:r>
              <a:rPr lang="zh-CN" altLang="en-US" dirty="0"/>
              <a:t>语句</a:t>
            </a:r>
            <a:endParaRPr lang="en-US" altLang="zh-CN" dirty="0"/>
          </a:p>
          <a:p>
            <a:pPr lvl="1">
              <a:lnSpc>
                <a:spcPct val="120000"/>
              </a:lnSpc>
            </a:pPr>
            <a:r>
              <a:rPr lang="zh-CN" altLang="en-US" dirty="0"/>
              <a:t>静态语句执行类对象</a:t>
            </a:r>
            <a:r>
              <a:rPr lang="en-US" altLang="zh-CN" dirty="0"/>
              <a:t>(Statement)</a:t>
            </a:r>
            <a:endParaRPr lang="en-US" altLang="zh-CN" dirty="0"/>
          </a:p>
          <a:p>
            <a:pPr lvl="1">
              <a:lnSpc>
                <a:spcPct val="120000"/>
              </a:lnSpc>
            </a:pPr>
            <a:r>
              <a:rPr lang="zh-CN" altLang="en-US" dirty="0"/>
              <a:t>派生执行类对象：</a:t>
            </a:r>
            <a:endParaRPr lang="en-US" altLang="zh-CN" dirty="0"/>
          </a:p>
          <a:p>
            <a:pPr lvl="2">
              <a:lnSpc>
                <a:spcPct val="120000"/>
              </a:lnSpc>
            </a:pPr>
            <a:r>
              <a:rPr lang="zh-CN" altLang="en-US" dirty="0"/>
              <a:t>动态语句执行类</a:t>
            </a:r>
            <a:r>
              <a:rPr lang="en-US" altLang="zh-CN" dirty="0"/>
              <a:t>(</a:t>
            </a:r>
            <a:r>
              <a:rPr lang="en-US" altLang="zh-CN" dirty="0" err="1"/>
              <a:t>PreparedStatement</a:t>
            </a:r>
            <a:r>
              <a:rPr lang="en-US" altLang="zh-CN" dirty="0"/>
              <a:t>)</a:t>
            </a:r>
            <a:r>
              <a:rPr lang="zh-CN" altLang="en-US" dirty="0"/>
              <a:t>：执行动态的</a:t>
            </a:r>
            <a:r>
              <a:rPr lang="en-US" altLang="zh-CN" dirty="0"/>
              <a:t>SQL</a:t>
            </a:r>
            <a:r>
              <a:rPr lang="zh-CN" altLang="en-US" dirty="0"/>
              <a:t>语句</a:t>
            </a:r>
            <a:endParaRPr lang="en-US" altLang="zh-CN" dirty="0"/>
          </a:p>
          <a:p>
            <a:pPr lvl="2">
              <a:lnSpc>
                <a:spcPct val="120000"/>
              </a:lnSpc>
            </a:pPr>
            <a:r>
              <a:rPr lang="zh-CN" altLang="en-US" dirty="0"/>
              <a:t>存储过程执行类</a:t>
            </a:r>
            <a:r>
              <a:rPr lang="en-US" altLang="zh-CN" dirty="0"/>
              <a:t>(</a:t>
            </a:r>
            <a:r>
              <a:rPr lang="en-US" altLang="zh-CN" dirty="0" err="1"/>
              <a:t>CallableStatement</a:t>
            </a:r>
            <a:r>
              <a:rPr lang="en-US" altLang="zh-CN" dirty="0"/>
              <a:t>)</a:t>
            </a:r>
            <a:r>
              <a:rPr lang="zh-CN" altLang="en-US" dirty="0"/>
              <a:t>：执行数据库存储过程</a:t>
            </a:r>
            <a:endParaRPr lang="en-US" altLang="zh-CN" dirty="0"/>
          </a:p>
          <a:p>
            <a:pPr lvl="1">
              <a:lnSpc>
                <a:spcPct val="120000"/>
              </a:lnSpc>
              <a:buFont typeface="Wingdings" panose="05000000000000000000" pitchFamily="2" charset="2"/>
              <a:buNone/>
            </a:pPr>
            <a:endParaRPr lang="en-US" altLang="zh-CN" dirty="0"/>
          </a:p>
          <a:p>
            <a:pPr lvl="1">
              <a:lnSpc>
                <a:spcPct val="120000"/>
              </a:lnSpc>
            </a:pPr>
            <a:endParaRPr lang="en-US" altLang="zh-CN" dirty="0"/>
          </a:p>
          <a:p>
            <a:pPr lvl="2">
              <a:lnSpc>
                <a:spcPct val="120000"/>
              </a:lnSpc>
              <a:buFont typeface="Wingdings" panose="05000000000000000000" pitchFamily="2" charset="2"/>
              <a:buNone/>
            </a:pPr>
            <a:endParaRPr lang="en-US" altLang="zh-CN" sz="12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noChangeArrowheads="1"/>
          </p:cNvSpPr>
          <p:nvPr>
            <p:ph type="title" idx="4294967295"/>
          </p:nvPr>
        </p:nvSpPr>
        <p:spPr/>
        <p:txBody>
          <a:bodyPr/>
          <a:lstStyle/>
          <a:p>
            <a:r>
              <a:rPr lang="en-US" altLang="zh-CN">
                <a:solidFill>
                  <a:schemeClr val="accent6"/>
                </a:solidFill>
              </a:rPr>
              <a:t>8.3.3 </a:t>
            </a:r>
            <a:r>
              <a:rPr lang="zh-CN" altLang="en-US">
                <a:solidFill>
                  <a:schemeClr val="accent6"/>
                </a:solidFill>
              </a:rPr>
              <a:t>使用</a:t>
            </a:r>
            <a:r>
              <a:rPr lang="en-US" altLang="zh-CN">
                <a:solidFill>
                  <a:schemeClr val="accent6"/>
                </a:solidFill>
              </a:rPr>
              <a:t>JDBC</a:t>
            </a:r>
            <a:r>
              <a:rPr lang="zh-CN" altLang="en-US">
                <a:solidFill>
                  <a:schemeClr val="accent6"/>
                </a:solidFill>
              </a:rPr>
              <a:t>操纵数据库的工作流程</a:t>
            </a:r>
            <a:endParaRPr lang="zh-CN" altLang="en-US">
              <a:solidFill>
                <a:schemeClr val="accent6"/>
              </a:solidFill>
            </a:endParaRPr>
          </a:p>
        </p:txBody>
      </p:sp>
      <p:sp>
        <p:nvSpPr>
          <p:cNvPr id="108546" name="内容占位符 2"/>
          <p:cNvSpPr>
            <a:spLocks noGrp="1" noChangeArrowheads="1"/>
          </p:cNvSpPr>
          <p:nvPr>
            <p:ph idx="4294967295"/>
          </p:nvPr>
        </p:nvSpPr>
        <p:spPr>
          <a:xfrm>
            <a:off x="395288" y="823913"/>
            <a:ext cx="8497887" cy="3727450"/>
          </a:xfrm>
        </p:spPr>
        <p:txBody>
          <a:bodyPr/>
          <a:lstStyle/>
          <a:p>
            <a:pPr>
              <a:lnSpc>
                <a:spcPct val="120000"/>
              </a:lnSpc>
            </a:pPr>
            <a:r>
              <a:rPr lang="zh-CN" altLang="en-US" dirty="0"/>
              <a:t>步骤</a:t>
            </a:r>
            <a:r>
              <a:rPr lang="en-US" altLang="zh-CN" dirty="0"/>
              <a:t>3</a:t>
            </a:r>
            <a:r>
              <a:rPr lang="zh-CN" altLang="en-US" dirty="0"/>
              <a:t>：执行</a:t>
            </a:r>
            <a:r>
              <a:rPr lang="en-US" altLang="zh-CN" dirty="0"/>
              <a:t>SQL</a:t>
            </a:r>
            <a:r>
              <a:rPr lang="zh-CN" altLang="en-US" dirty="0"/>
              <a:t>语句</a:t>
            </a:r>
            <a:endParaRPr lang="en-US" altLang="zh-CN" dirty="0"/>
          </a:p>
          <a:p>
            <a:pPr lvl="1">
              <a:lnSpc>
                <a:spcPct val="120000"/>
              </a:lnSpc>
            </a:pPr>
            <a:r>
              <a:rPr lang="zh-CN" altLang="en-US" dirty="0"/>
              <a:t>执行方法</a:t>
            </a:r>
            <a:endParaRPr lang="en-US" altLang="zh-CN" dirty="0"/>
          </a:p>
          <a:p>
            <a:pPr lvl="2">
              <a:lnSpc>
                <a:spcPct val="120000"/>
              </a:lnSpc>
            </a:pPr>
            <a:r>
              <a:rPr lang="en-US" altLang="zh-CN" dirty="0" err="1"/>
              <a:t>ResultSet</a:t>
            </a:r>
            <a:r>
              <a:rPr lang="en-US" altLang="zh-CN" dirty="0"/>
              <a:t> </a:t>
            </a:r>
            <a:r>
              <a:rPr lang="en-US" altLang="zh-CN" dirty="0" err="1"/>
              <a:t>executeQuery</a:t>
            </a:r>
            <a:r>
              <a:rPr lang="en-US" altLang="zh-CN" dirty="0"/>
              <a:t>(): </a:t>
            </a:r>
            <a:r>
              <a:rPr lang="zh-CN" altLang="en-US" dirty="0"/>
              <a:t>执行数据库查询语句</a:t>
            </a:r>
            <a:endParaRPr lang="en-US" altLang="zh-CN" dirty="0"/>
          </a:p>
          <a:p>
            <a:pPr lvl="2">
              <a:lnSpc>
                <a:spcPct val="120000"/>
              </a:lnSpc>
            </a:pPr>
            <a:r>
              <a:rPr lang="en-US" altLang="zh-CN" dirty="0"/>
              <a:t>int </a:t>
            </a:r>
            <a:r>
              <a:rPr lang="en-US" altLang="zh-CN" dirty="0" err="1"/>
              <a:t>executeUpdate</a:t>
            </a:r>
            <a:r>
              <a:rPr lang="en-US" altLang="zh-CN" dirty="0"/>
              <a:t>(): </a:t>
            </a:r>
            <a:r>
              <a:rPr lang="zh-CN" altLang="en-US" dirty="0"/>
              <a:t>处理增、删、改以及定义语句</a:t>
            </a:r>
            <a:endParaRPr lang="en-US" altLang="zh-CN" dirty="0"/>
          </a:p>
          <a:p>
            <a:pPr lvl="2">
              <a:lnSpc>
                <a:spcPct val="120000"/>
              </a:lnSpc>
            </a:pPr>
            <a:r>
              <a:rPr lang="en-US" altLang="zh-CN" dirty="0" err="1"/>
              <a:t>boolean</a:t>
            </a:r>
            <a:r>
              <a:rPr lang="en-US" altLang="zh-CN" dirty="0"/>
              <a:t> execute():</a:t>
            </a:r>
            <a:r>
              <a:rPr lang="zh-CN" altLang="en-US" dirty="0"/>
              <a:t> 处理存储过程或动态</a:t>
            </a:r>
            <a:r>
              <a:rPr lang="en-US" altLang="zh-CN" dirty="0"/>
              <a:t>SQL</a:t>
            </a:r>
            <a:r>
              <a:rPr lang="zh-CN" altLang="en-US" dirty="0"/>
              <a:t>语句</a:t>
            </a:r>
            <a:endParaRPr lang="en-US" altLang="zh-CN" dirty="0"/>
          </a:p>
          <a:p>
            <a:pPr lvl="1">
              <a:lnSpc>
                <a:spcPct val="120000"/>
              </a:lnSpc>
            </a:pPr>
            <a:r>
              <a:rPr lang="en-US" altLang="zh-CN" dirty="0">
                <a:solidFill>
                  <a:srgbClr val="000000"/>
                </a:solidFill>
              </a:rPr>
              <a:t>SQL</a:t>
            </a:r>
            <a:r>
              <a:rPr lang="zh-CN" altLang="en-US" dirty="0">
                <a:solidFill>
                  <a:srgbClr val="000000"/>
                </a:solidFill>
              </a:rPr>
              <a:t>注入防御</a:t>
            </a:r>
            <a:endParaRPr lang="en-US" altLang="zh-CN" dirty="0">
              <a:solidFill>
                <a:srgbClr val="000000"/>
              </a:solidFill>
            </a:endParaRPr>
          </a:p>
          <a:p>
            <a:pPr lvl="2">
              <a:lnSpc>
                <a:spcPct val="120000"/>
              </a:lnSpc>
            </a:pPr>
            <a:r>
              <a:rPr lang="zh-CN" altLang="en-US" dirty="0">
                <a:solidFill>
                  <a:srgbClr val="000000"/>
                </a:solidFill>
              </a:rPr>
              <a:t>预编译</a:t>
            </a:r>
            <a:endParaRPr lang="en-US" altLang="zh-CN" dirty="0">
              <a:solidFill>
                <a:srgbClr val="000000"/>
              </a:solidFill>
            </a:endParaRPr>
          </a:p>
          <a:p>
            <a:pPr lvl="2">
              <a:lnSpc>
                <a:spcPct val="120000"/>
              </a:lnSpc>
            </a:pPr>
            <a:r>
              <a:rPr lang="zh-CN" altLang="en-US" dirty="0">
                <a:solidFill>
                  <a:srgbClr val="000000"/>
                </a:solidFill>
              </a:rPr>
              <a:t>正则过滤，输入验证，框架</a:t>
            </a:r>
            <a:r>
              <a:rPr lang="en-US" altLang="zh-CN" dirty="0">
                <a:solidFill>
                  <a:srgbClr val="000000"/>
                </a:solidFill>
              </a:rPr>
              <a:t>......</a:t>
            </a:r>
            <a:endParaRPr lang="en-US" altLang="zh-CN" dirty="0">
              <a:solidFill>
                <a:srgbClr val="000000"/>
              </a:solidFill>
            </a:endParaRPr>
          </a:p>
          <a:p>
            <a:pPr lvl="2">
              <a:lnSpc>
                <a:spcPct val="120000"/>
              </a:lnSpc>
              <a:buFont typeface="Wingdings" panose="05000000000000000000" pitchFamily="2" charset="2"/>
              <a:buNone/>
            </a:pPr>
            <a:endParaRPr lang="en-US" altLang="zh-CN" dirty="0"/>
          </a:p>
          <a:p>
            <a:pPr lvl="1">
              <a:lnSpc>
                <a:spcPct val="120000"/>
              </a:lnSpc>
              <a:buFont typeface="Wingdings" panose="05000000000000000000" pitchFamily="2" charset="2"/>
              <a:buNone/>
            </a:pPr>
            <a:endParaRPr lang="en-US" altLang="zh-CN" dirty="0"/>
          </a:p>
          <a:p>
            <a:pPr lvl="1">
              <a:lnSpc>
                <a:spcPct val="120000"/>
              </a:lnSpc>
            </a:pPr>
            <a:endParaRPr lang="en-US" altLang="zh-CN" dirty="0"/>
          </a:p>
          <a:p>
            <a:pPr lvl="2">
              <a:lnSpc>
                <a:spcPct val="120000"/>
              </a:lnSpc>
              <a:buFont typeface="Wingdings" panose="05000000000000000000" pitchFamily="2" charset="2"/>
              <a:buNone/>
            </a:pPr>
            <a:endParaRPr lang="en-US" altLang="zh-CN" sz="12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noChangeArrowheads="1"/>
          </p:cNvSpPr>
          <p:nvPr>
            <p:ph type="title" idx="4294967295"/>
          </p:nvPr>
        </p:nvSpPr>
        <p:spPr/>
        <p:txBody>
          <a:bodyPr/>
          <a:lstStyle/>
          <a:p>
            <a:r>
              <a:rPr lang="en-US" altLang="zh-CN">
                <a:solidFill>
                  <a:schemeClr val="accent6"/>
                </a:solidFill>
              </a:rPr>
              <a:t>8.3.3 </a:t>
            </a:r>
            <a:r>
              <a:rPr lang="zh-CN" altLang="en-US">
                <a:solidFill>
                  <a:schemeClr val="accent6"/>
                </a:solidFill>
              </a:rPr>
              <a:t>使用</a:t>
            </a:r>
            <a:r>
              <a:rPr lang="en-US" altLang="zh-CN">
                <a:solidFill>
                  <a:schemeClr val="accent6"/>
                </a:solidFill>
              </a:rPr>
              <a:t>JDBC</a:t>
            </a:r>
            <a:r>
              <a:rPr lang="zh-CN" altLang="en-US">
                <a:solidFill>
                  <a:schemeClr val="accent6"/>
                </a:solidFill>
              </a:rPr>
              <a:t>操纵数据库的工作流程</a:t>
            </a:r>
            <a:endParaRPr lang="zh-CN" altLang="en-US">
              <a:solidFill>
                <a:schemeClr val="accent6"/>
              </a:solidFill>
            </a:endParaRPr>
          </a:p>
        </p:txBody>
      </p:sp>
      <p:sp>
        <p:nvSpPr>
          <p:cNvPr id="110594" name="内容占位符 2"/>
          <p:cNvSpPr>
            <a:spLocks noGrp="1" noChangeArrowheads="1"/>
          </p:cNvSpPr>
          <p:nvPr>
            <p:ph idx="4294967295"/>
          </p:nvPr>
        </p:nvSpPr>
        <p:spPr>
          <a:xfrm>
            <a:off x="107504" y="771550"/>
            <a:ext cx="8785671" cy="3779813"/>
          </a:xfrm>
        </p:spPr>
        <p:txBody>
          <a:bodyPr/>
          <a:lstStyle/>
          <a:p>
            <a:pPr>
              <a:lnSpc>
                <a:spcPct val="120000"/>
              </a:lnSpc>
              <a:spcBef>
                <a:spcPts val="0"/>
              </a:spcBef>
            </a:pPr>
            <a:r>
              <a:rPr lang="zh-CN" altLang="en-US" dirty="0"/>
              <a:t>步骤</a:t>
            </a:r>
            <a:r>
              <a:rPr lang="en-US" altLang="zh-CN" dirty="0"/>
              <a:t>3</a:t>
            </a:r>
            <a:r>
              <a:rPr lang="zh-CN" altLang="en-US" dirty="0"/>
              <a:t>：执行</a:t>
            </a:r>
            <a:r>
              <a:rPr lang="en-US" altLang="zh-CN" dirty="0"/>
              <a:t>SQL</a:t>
            </a:r>
            <a:r>
              <a:rPr lang="zh-CN" altLang="en-US" dirty="0"/>
              <a:t>语句</a:t>
            </a:r>
            <a:endParaRPr lang="en-US" altLang="zh-CN" dirty="0"/>
          </a:p>
          <a:p>
            <a:pPr lvl="1">
              <a:lnSpc>
                <a:spcPct val="120000"/>
              </a:lnSpc>
              <a:spcBef>
                <a:spcPts val="0"/>
              </a:spcBef>
            </a:pPr>
            <a:r>
              <a:rPr lang="en-US" altLang="zh-CN" dirty="0"/>
              <a:t>【8.10】</a:t>
            </a:r>
            <a:r>
              <a:rPr lang="zh-CN" altLang="en-US" dirty="0"/>
              <a:t>使用</a:t>
            </a:r>
            <a:r>
              <a:rPr lang="en-US" altLang="zh-CN" dirty="0"/>
              <a:t>JDBC</a:t>
            </a:r>
            <a:r>
              <a:rPr lang="zh-CN" altLang="en-US" dirty="0"/>
              <a:t>向课堂评价表中插入一条记录</a:t>
            </a:r>
            <a:endParaRPr lang="en-US" altLang="zh-CN" dirty="0"/>
          </a:p>
          <a:p>
            <a:pPr marL="857250" lvl="2" indent="0">
              <a:lnSpc>
                <a:spcPct val="120000"/>
              </a:lnSpc>
              <a:spcBef>
                <a:spcPts val="0"/>
              </a:spcBef>
              <a:buFont typeface="Wingdings" panose="05000000000000000000" pitchFamily="2" charset="2"/>
              <a:buNone/>
            </a:pPr>
            <a:r>
              <a:rPr lang="en-US" altLang="zh-CN" sz="1600" dirty="0" err="1"/>
              <a:t>PreparedStatement</a:t>
            </a:r>
            <a:r>
              <a:rPr lang="en-US" altLang="zh-CN" sz="1600" dirty="0"/>
              <a:t> </a:t>
            </a:r>
            <a:r>
              <a:rPr lang="en-US" altLang="zh-CN" sz="1600" dirty="0" err="1"/>
              <a:t>stmt</a:t>
            </a:r>
            <a:r>
              <a:rPr lang="en-US" altLang="zh-CN" sz="1600" dirty="0"/>
              <a:t> = </a:t>
            </a:r>
            <a:r>
              <a:rPr lang="en-US" altLang="zh-CN" sz="1600" dirty="0" err="1"/>
              <a:t>conn.prepareStatement</a:t>
            </a:r>
            <a:r>
              <a:rPr lang="en-US" altLang="zh-CN" sz="1600" dirty="0"/>
              <a:t>("INSERT INTO SC VALUES(?,?,?,?,?,?)");</a:t>
            </a:r>
            <a:endParaRPr lang="en-US" altLang="zh-CN" sz="1600" dirty="0"/>
          </a:p>
          <a:p>
            <a:pPr marL="857250" lvl="2" indent="0">
              <a:lnSpc>
                <a:spcPct val="120000"/>
              </a:lnSpc>
              <a:spcBef>
                <a:spcPts val="0"/>
              </a:spcBef>
              <a:buFont typeface="Wingdings" panose="05000000000000000000" pitchFamily="2" charset="2"/>
              <a:buNone/>
            </a:pPr>
            <a:r>
              <a:rPr lang="en-US" altLang="zh-CN" sz="1400" dirty="0"/>
              <a:t>/* </a:t>
            </a:r>
            <a:r>
              <a:rPr lang="zh-CN" altLang="en-US" sz="1400" dirty="0"/>
              <a:t>生成</a:t>
            </a:r>
            <a:r>
              <a:rPr lang="en-US" altLang="zh-CN" sz="1400" dirty="0" err="1"/>
              <a:t>PreparedStatement</a:t>
            </a:r>
            <a:r>
              <a:rPr lang="zh-CN" altLang="en-US" sz="1400" dirty="0"/>
              <a:t>类对象中的动态参数，注意第六个字段</a:t>
            </a:r>
            <a:r>
              <a:rPr lang="en-US" altLang="zh-CN" sz="1400" dirty="0"/>
              <a:t>Feedback</a:t>
            </a:r>
            <a:r>
              <a:rPr lang="zh-CN" altLang="en-US" sz="1400" dirty="0"/>
              <a:t>，未设置输入值 *</a:t>
            </a:r>
            <a:r>
              <a:rPr lang="en-US" altLang="zh-CN" sz="1400" dirty="0"/>
              <a:t>/</a:t>
            </a:r>
            <a:endParaRPr lang="en-US" altLang="zh-CN" sz="1400" dirty="0"/>
          </a:p>
          <a:p>
            <a:pPr marL="857250" lvl="2" indent="0">
              <a:lnSpc>
                <a:spcPct val="120000"/>
              </a:lnSpc>
              <a:spcBef>
                <a:spcPts val="0"/>
              </a:spcBef>
              <a:buNone/>
            </a:pPr>
            <a:r>
              <a:rPr lang="en-US" altLang="zh-CN" sz="1600" dirty="0" err="1"/>
              <a:t>stmt.setString</a:t>
            </a:r>
            <a:r>
              <a:rPr lang="en-US" altLang="zh-CN" sz="1600" dirty="0"/>
              <a:t>(1, " 20180001 ");	/*</a:t>
            </a:r>
            <a:r>
              <a:rPr lang="zh-CN" altLang="en-US" sz="1600" dirty="0"/>
              <a:t>设置学生学号*</a:t>
            </a:r>
            <a:r>
              <a:rPr lang="en-US" altLang="zh-CN" sz="1600" dirty="0"/>
              <a:t>/</a:t>
            </a:r>
            <a:endParaRPr lang="en-US" altLang="zh-CN" sz="1600" dirty="0"/>
          </a:p>
          <a:p>
            <a:pPr marL="857250" lvl="2" indent="0">
              <a:lnSpc>
                <a:spcPct val="120000"/>
              </a:lnSpc>
              <a:spcBef>
                <a:spcPts val="0"/>
              </a:spcBef>
              <a:buNone/>
            </a:pPr>
            <a:r>
              <a:rPr lang="en-US" altLang="zh-CN" sz="1600" dirty="0" err="1"/>
              <a:t>stmt.setString</a:t>
            </a:r>
            <a:r>
              <a:rPr lang="en-US" altLang="zh-CN" sz="1600" dirty="0"/>
              <a:t>(2, "19950018");	/*</a:t>
            </a:r>
            <a:r>
              <a:rPr lang="zh-CN" altLang="en-US" sz="1600" dirty="0"/>
              <a:t>设置职工号*</a:t>
            </a:r>
            <a:r>
              <a:rPr lang="en-US" altLang="zh-CN" sz="1600" dirty="0"/>
              <a:t>/</a:t>
            </a:r>
            <a:endParaRPr lang="en-US" altLang="zh-CN" sz="1600" dirty="0"/>
          </a:p>
          <a:p>
            <a:pPr marL="857250" lvl="2" indent="0">
              <a:lnSpc>
                <a:spcPct val="120000"/>
              </a:lnSpc>
              <a:spcBef>
                <a:spcPts val="0"/>
              </a:spcBef>
              <a:buFont typeface="Wingdings" panose="05000000000000000000" pitchFamily="2" charset="2"/>
              <a:buNone/>
            </a:pPr>
            <a:r>
              <a:rPr lang="en-US" altLang="zh-CN" sz="1600" dirty="0" err="1"/>
              <a:t>stmt.setString</a:t>
            </a:r>
            <a:r>
              <a:rPr lang="en-US" altLang="zh-CN" sz="1600" dirty="0"/>
              <a:t>(3, "81001-01");	/*</a:t>
            </a:r>
            <a:r>
              <a:rPr lang="zh-CN" altLang="en-US" sz="1600" dirty="0"/>
              <a:t>设置教学班号*</a:t>
            </a:r>
            <a:r>
              <a:rPr lang="en-US" altLang="zh-CN" sz="1600" dirty="0"/>
              <a:t>/</a:t>
            </a:r>
            <a:endParaRPr lang="en-US" altLang="zh-CN" sz="1600" dirty="0"/>
          </a:p>
          <a:p>
            <a:pPr marL="857250" lvl="2" indent="0">
              <a:lnSpc>
                <a:spcPct val="120000"/>
              </a:lnSpc>
              <a:spcBef>
                <a:spcPts val="0"/>
              </a:spcBef>
              <a:buFont typeface="Wingdings" panose="05000000000000000000" pitchFamily="2" charset="2"/>
              <a:buNone/>
            </a:pPr>
            <a:r>
              <a:rPr lang="en-US" altLang="zh-CN" sz="1600" dirty="0" err="1"/>
              <a:t>stmt.setString</a:t>
            </a:r>
            <a:r>
              <a:rPr lang="en-US" altLang="zh-CN" sz="1600" dirty="0"/>
              <a:t>(4, “</a:t>
            </a:r>
            <a:r>
              <a:rPr lang="zh-CN" altLang="en-US" sz="1600" dirty="0"/>
              <a:t>老师讲得很出色</a:t>
            </a:r>
            <a:r>
              <a:rPr lang="en-US" altLang="zh-CN" sz="1600" dirty="0"/>
              <a:t>"); 	/*</a:t>
            </a:r>
            <a:r>
              <a:rPr lang="zh-CN" altLang="en-US" sz="1600" dirty="0"/>
              <a:t>设置学生评价意见*</a:t>
            </a:r>
            <a:r>
              <a:rPr lang="en-US" altLang="zh-CN" sz="1600" dirty="0"/>
              <a:t>/</a:t>
            </a:r>
            <a:endParaRPr lang="en-US" altLang="zh-CN" sz="1600" dirty="0"/>
          </a:p>
          <a:p>
            <a:pPr marL="857250" lvl="2" indent="0">
              <a:lnSpc>
                <a:spcPct val="120000"/>
              </a:lnSpc>
              <a:spcBef>
                <a:spcPts val="0"/>
              </a:spcBef>
              <a:buFont typeface="Wingdings" panose="05000000000000000000" pitchFamily="2" charset="2"/>
              <a:buNone/>
            </a:pPr>
            <a:r>
              <a:rPr lang="en-US" altLang="zh-CN" sz="1600" dirty="0" err="1"/>
              <a:t>stmt.setBoolean</a:t>
            </a:r>
            <a:r>
              <a:rPr lang="en-US" altLang="zh-CN" sz="1600" dirty="0"/>
              <a:t>(5,true);		/*</a:t>
            </a:r>
            <a:r>
              <a:rPr lang="zh-CN" altLang="en-US" sz="1600" dirty="0"/>
              <a:t>设置学生评价意见类型*</a:t>
            </a:r>
            <a:r>
              <a:rPr lang="en-US" altLang="zh-CN" sz="1600" dirty="0"/>
              <a:t>/</a:t>
            </a:r>
            <a:endParaRPr lang="en-US" altLang="zh-CN" sz="1600" dirty="0"/>
          </a:p>
          <a:p>
            <a:pPr marL="857250" lvl="2" indent="0">
              <a:lnSpc>
                <a:spcPct val="120000"/>
              </a:lnSpc>
              <a:spcBef>
                <a:spcPts val="0"/>
              </a:spcBef>
              <a:buFont typeface="Wingdings" panose="05000000000000000000" pitchFamily="2" charset="2"/>
              <a:buNone/>
            </a:pPr>
            <a:r>
              <a:rPr lang="en-US" altLang="zh-CN" sz="1600" dirty="0" err="1"/>
              <a:t>stmt.executeUpdate</a:t>
            </a:r>
            <a:r>
              <a:rPr lang="en-US" altLang="zh-CN" sz="1600" dirty="0"/>
              <a:t>();</a:t>
            </a:r>
            <a:endParaRPr lang="en-US" altLang="zh-CN" sz="1600" dirty="0"/>
          </a:p>
          <a:p>
            <a:pPr marL="857250" lvl="2" indent="0">
              <a:lnSpc>
                <a:spcPct val="120000"/>
              </a:lnSpc>
              <a:spcBef>
                <a:spcPts val="0"/>
              </a:spcBef>
              <a:buFont typeface="Wingdings" panose="05000000000000000000" pitchFamily="2" charset="2"/>
              <a:buNone/>
            </a:pPr>
            <a:endParaRPr lang="en-US" altLang="zh-CN" sz="12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
          <p:cNvSpPr>
            <a:spLocks noGrp="1" noChangeArrowheads="1"/>
          </p:cNvSpPr>
          <p:nvPr>
            <p:ph type="title" idx="4294967295"/>
          </p:nvPr>
        </p:nvSpPr>
        <p:spPr/>
        <p:txBody>
          <a:bodyPr/>
          <a:lstStyle/>
          <a:p>
            <a:r>
              <a:rPr lang="en-US" altLang="zh-CN">
                <a:solidFill>
                  <a:schemeClr val="accent6"/>
                </a:solidFill>
              </a:rPr>
              <a:t>8.3.3 </a:t>
            </a:r>
            <a:r>
              <a:rPr lang="zh-CN" altLang="en-US">
                <a:solidFill>
                  <a:schemeClr val="accent6"/>
                </a:solidFill>
              </a:rPr>
              <a:t>使用</a:t>
            </a:r>
            <a:r>
              <a:rPr lang="en-US" altLang="zh-CN">
                <a:solidFill>
                  <a:schemeClr val="accent6"/>
                </a:solidFill>
              </a:rPr>
              <a:t>JDBC</a:t>
            </a:r>
            <a:r>
              <a:rPr lang="zh-CN" altLang="en-US">
                <a:solidFill>
                  <a:schemeClr val="accent6"/>
                </a:solidFill>
              </a:rPr>
              <a:t>操纵数据库的工作流程</a:t>
            </a:r>
            <a:endParaRPr lang="zh-CN" altLang="en-US">
              <a:solidFill>
                <a:schemeClr val="accent6"/>
              </a:solidFill>
            </a:endParaRPr>
          </a:p>
        </p:txBody>
      </p:sp>
      <p:sp>
        <p:nvSpPr>
          <p:cNvPr id="111618" name="内容占位符 2"/>
          <p:cNvSpPr>
            <a:spLocks noGrp="1" noChangeArrowheads="1"/>
          </p:cNvSpPr>
          <p:nvPr>
            <p:ph idx="4294967295"/>
          </p:nvPr>
        </p:nvSpPr>
        <p:spPr>
          <a:xfrm>
            <a:off x="323056" y="708025"/>
            <a:ext cx="8497887" cy="3727450"/>
          </a:xfrm>
        </p:spPr>
        <p:txBody>
          <a:bodyPr/>
          <a:lstStyle/>
          <a:p>
            <a:pPr>
              <a:lnSpc>
                <a:spcPct val="120000"/>
              </a:lnSpc>
            </a:pPr>
            <a:r>
              <a:rPr lang="zh-CN" altLang="en-US" dirty="0"/>
              <a:t>步骤</a:t>
            </a:r>
            <a:r>
              <a:rPr lang="en-US" altLang="zh-CN" dirty="0"/>
              <a:t>4</a:t>
            </a:r>
            <a:r>
              <a:rPr lang="zh-CN" altLang="en-US" dirty="0"/>
              <a:t>：处理结果集</a:t>
            </a:r>
            <a:endParaRPr lang="zh-CN" altLang="en-US" dirty="0"/>
          </a:p>
          <a:p>
            <a:pPr lvl="1">
              <a:lnSpc>
                <a:spcPct val="120000"/>
              </a:lnSpc>
            </a:pPr>
            <a:r>
              <a:rPr lang="en-US" altLang="zh-CN" dirty="0" err="1"/>
              <a:t>ResultSet</a:t>
            </a:r>
            <a:r>
              <a:rPr lang="en-US" altLang="zh-CN" dirty="0"/>
              <a:t>:</a:t>
            </a:r>
            <a:r>
              <a:rPr lang="zh-CN" altLang="en-US" dirty="0"/>
              <a:t> 结果集合类对象</a:t>
            </a:r>
            <a:endParaRPr lang="en-US" altLang="zh-CN" dirty="0"/>
          </a:p>
          <a:p>
            <a:pPr lvl="2">
              <a:lnSpc>
                <a:spcPct val="120000"/>
              </a:lnSpc>
            </a:pPr>
            <a:r>
              <a:rPr lang="en-US" altLang="zh-CN" dirty="0"/>
              <a:t>.</a:t>
            </a:r>
            <a:r>
              <a:rPr lang="en-US" altLang="zh-CN" dirty="0" err="1"/>
              <a:t>GetXXX</a:t>
            </a:r>
            <a:r>
              <a:rPr lang="en-US" altLang="zh-CN" dirty="0"/>
              <a:t>(</a:t>
            </a:r>
            <a:r>
              <a:rPr lang="zh-CN" altLang="en-US" dirty="0"/>
              <a:t>参数</a:t>
            </a:r>
            <a:r>
              <a:rPr lang="en-US" altLang="zh-CN" dirty="0"/>
              <a:t>)</a:t>
            </a:r>
            <a:endParaRPr lang="en-US" altLang="zh-CN" dirty="0"/>
          </a:p>
          <a:p>
            <a:pPr lvl="3">
              <a:lnSpc>
                <a:spcPct val="120000"/>
              </a:lnSpc>
            </a:pPr>
            <a:r>
              <a:rPr lang="zh-CN" altLang="en-US" dirty="0"/>
              <a:t>获取元组的属性值，</a:t>
            </a:r>
            <a:r>
              <a:rPr lang="en-US" altLang="zh-CN" dirty="0"/>
              <a:t>XXX</a:t>
            </a:r>
            <a:r>
              <a:rPr lang="zh-CN" altLang="en-US" dirty="0"/>
              <a:t>代表某种数据类型</a:t>
            </a:r>
            <a:endParaRPr lang="en-US" altLang="zh-CN" dirty="0"/>
          </a:p>
          <a:p>
            <a:pPr lvl="3">
              <a:lnSpc>
                <a:spcPct val="120000"/>
              </a:lnSpc>
            </a:pPr>
            <a:r>
              <a:rPr lang="zh-CN" altLang="en-US" dirty="0"/>
              <a:t>可以指定参数为列号</a:t>
            </a:r>
            <a:r>
              <a:rPr lang="en-US" altLang="zh-CN" dirty="0"/>
              <a:t>(JDBC</a:t>
            </a:r>
            <a:r>
              <a:rPr lang="zh-CN" altLang="en-US" dirty="0"/>
              <a:t>的列从</a:t>
            </a:r>
            <a:r>
              <a:rPr lang="en-US" altLang="zh-CN" dirty="0"/>
              <a:t>1</a:t>
            </a:r>
            <a:r>
              <a:rPr lang="zh-CN" altLang="en-US" dirty="0"/>
              <a:t>开始</a:t>
            </a:r>
            <a:r>
              <a:rPr lang="en-US" altLang="zh-CN" dirty="0"/>
              <a:t>)</a:t>
            </a:r>
            <a:r>
              <a:rPr lang="zh-CN" altLang="en-US" dirty="0"/>
              <a:t>或列名</a:t>
            </a:r>
            <a:endParaRPr lang="en-US" altLang="zh-CN" dirty="0"/>
          </a:p>
          <a:p>
            <a:pPr lvl="2">
              <a:lnSpc>
                <a:spcPct val="120000"/>
              </a:lnSpc>
            </a:pPr>
            <a:r>
              <a:rPr lang="zh-CN" altLang="en-US" dirty="0"/>
              <a:t>游标</a:t>
            </a:r>
            <a:r>
              <a:rPr lang="en-US" altLang="zh-CN" dirty="0"/>
              <a:t>(cursor)</a:t>
            </a:r>
            <a:r>
              <a:rPr lang="zh-CN" altLang="en-US" dirty="0"/>
              <a:t>：</a:t>
            </a:r>
            <a:r>
              <a:rPr lang="en-US" altLang="zh-CN" dirty="0"/>
              <a:t>JDBC</a:t>
            </a:r>
            <a:r>
              <a:rPr lang="zh-CN" altLang="en-US" dirty="0"/>
              <a:t>处理结果集的机制</a:t>
            </a:r>
            <a:endParaRPr lang="en-US" altLang="zh-CN" dirty="0"/>
          </a:p>
          <a:p>
            <a:pPr lvl="3">
              <a:lnSpc>
                <a:spcPct val="120000"/>
              </a:lnSpc>
            </a:pPr>
            <a:r>
              <a:rPr lang="en-US" altLang="zh-CN" dirty="0"/>
              <a:t>TYPE_FORWARD_ONLY:</a:t>
            </a:r>
            <a:r>
              <a:rPr lang="zh-CN" altLang="en-US" dirty="0"/>
              <a:t>只能向下滚动</a:t>
            </a:r>
            <a:r>
              <a:rPr lang="en-US" altLang="zh-CN" dirty="0"/>
              <a:t>(</a:t>
            </a:r>
            <a:r>
              <a:rPr lang="zh-CN" altLang="en-US" dirty="0"/>
              <a:t>默认类型</a:t>
            </a:r>
            <a:r>
              <a:rPr lang="en-US" altLang="zh-CN" dirty="0"/>
              <a:t>)</a:t>
            </a:r>
            <a:endParaRPr lang="en-US" altLang="zh-CN" dirty="0"/>
          </a:p>
          <a:p>
            <a:pPr lvl="3">
              <a:lnSpc>
                <a:spcPct val="120000"/>
              </a:lnSpc>
            </a:pPr>
            <a:r>
              <a:rPr lang="en-US" altLang="zh-CN" dirty="0"/>
              <a:t>TYPE_SCROLL_IN(SEN)SENSITIVE </a:t>
            </a:r>
            <a:r>
              <a:rPr lang="zh-CN" altLang="en-US" dirty="0"/>
              <a:t>双向滚动</a:t>
            </a:r>
            <a:r>
              <a:rPr lang="en-US" altLang="zh-CN" dirty="0"/>
              <a:t>,</a:t>
            </a:r>
            <a:r>
              <a:rPr lang="zh-CN" altLang="en-US" dirty="0"/>
              <a:t>区别为是否同步数据库更新操作</a:t>
            </a:r>
            <a:endParaRPr lang="en-US" altLang="zh-CN" dirty="0"/>
          </a:p>
          <a:p>
            <a:pPr lvl="1">
              <a:lnSpc>
                <a:spcPct val="120000"/>
              </a:lnSpc>
              <a:buFont typeface="Wingdings" panose="05000000000000000000" pitchFamily="2" charset="2"/>
              <a:buNone/>
            </a:pPr>
            <a:endParaRPr lang="en-US" altLang="zh-CN" dirty="0"/>
          </a:p>
          <a:p>
            <a:pPr lvl="1">
              <a:lnSpc>
                <a:spcPct val="120000"/>
              </a:lnSpc>
            </a:pPr>
            <a:endParaRPr lang="en-US" altLang="zh-CN" dirty="0"/>
          </a:p>
          <a:p>
            <a:pPr lvl="2">
              <a:lnSpc>
                <a:spcPct val="120000"/>
              </a:lnSpc>
              <a:buFont typeface="Wingdings" panose="05000000000000000000" pitchFamily="2" charset="2"/>
              <a:buNone/>
            </a:pPr>
            <a:endParaRPr lang="en-US" altLang="zh-CN" sz="1200"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19035</Words>
  <Application>WPS 演示</Application>
  <PresentationFormat>全屏显示(16:9)</PresentationFormat>
  <Paragraphs>1823</Paragraphs>
  <Slides>117</Slides>
  <Notes>13</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117</vt:i4>
      </vt:variant>
    </vt:vector>
  </HeadingPairs>
  <TitlesOfParts>
    <vt:vector size="137" baseType="lpstr">
      <vt:lpstr>Arial</vt:lpstr>
      <vt:lpstr>宋体</vt:lpstr>
      <vt:lpstr>Wingdings</vt:lpstr>
      <vt:lpstr>华文琥珀</vt:lpstr>
      <vt:lpstr>Calibri</vt:lpstr>
      <vt:lpstr>Times New Roman</vt:lpstr>
      <vt:lpstr>黑体</vt:lpstr>
      <vt:lpstr>Times-Roman</vt:lpstr>
      <vt:lpstr>隶书</vt:lpstr>
      <vt:lpstr>Courier New</vt:lpstr>
      <vt:lpstr>微软雅黑</vt:lpstr>
      <vt:lpstr>PingFang SC</vt:lpstr>
      <vt:lpstr>Arial Unicode MS</vt:lpstr>
      <vt:lpstr>Consolas</vt:lpstr>
      <vt:lpstr>LucidaConsole</vt:lpstr>
      <vt:lpstr>Segoe Print</vt:lpstr>
      <vt:lpstr>MicrosoftYaHei</vt:lpstr>
      <vt:lpstr>OpenSans-Regular</vt:lpstr>
      <vt:lpstr>数据库系统概论</vt:lpstr>
      <vt:lpstr>1_数据库系统概论</vt:lpstr>
      <vt:lpstr>PowerPoint 演示文稿</vt:lpstr>
      <vt:lpstr>第8章 数据库编程</vt:lpstr>
      <vt:lpstr>8.1 概述</vt:lpstr>
      <vt:lpstr>8.1.1 SQL语言表达能力的限制</vt:lpstr>
      <vt:lpstr>8.1.1 SQL语言表达能力的限制</vt:lpstr>
      <vt:lpstr>8.1.1 SQL表达能力的限制</vt:lpstr>
      <vt:lpstr>直接先修课的SQL语句表达</vt:lpstr>
      <vt:lpstr>间接先修课的SQL语句表达</vt:lpstr>
      <vt:lpstr>间接先修课的SQL语句表达</vt:lpstr>
      <vt:lpstr>8.1.1 SQL语言表达能力的限制</vt:lpstr>
      <vt:lpstr>任务二：打印一周内将过生日的学生信息</vt:lpstr>
      <vt:lpstr>8.1.1 SQL语言表达能力的限制</vt:lpstr>
      <vt:lpstr>任务三：给定学生学号，计算学生的平均学分绩点GPA</vt:lpstr>
      <vt:lpstr>8.1.1 SQL表达能力的限制</vt:lpstr>
      <vt:lpstr>任务四：教学评价浏览与反馈</vt:lpstr>
      <vt:lpstr>任务四：教学评价浏览与反馈</vt:lpstr>
      <vt:lpstr>任务四：教学评价浏览与反馈</vt:lpstr>
      <vt:lpstr>小结</vt:lpstr>
      <vt:lpstr>8.1 概述</vt:lpstr>
      <vt:lpstr>扩展SQL语言的功能</vt:lpstr>
      <vt:lpstr>引入新的SQL子句</vt:lpstr>
      <vt:lpstr>WITH子句 格式</vt:lpstr>
      <vt:lpstr>WITH子句 示例</vt:lpstr>
      <vt:lpstr>WITH RECURSIVE子句 格式</vt:lpstr>
      <vt:lpstr>PowerPoint 演示文稿</vt:lpstr>
      <vt:lpstr>WITH RECURSIVE子句 示例</vt:lpstr>
      <vt:lpstr>引入新的内置函数</vt:lpstr>
      <vt:lpstr>日期和时间函数 示例</vt:lpstr>
      <vt:lpstr>日期和时间函数 示例</vt:lpstr>
      <vt:lpstr>日期和时间函数 示例</vt:lpstr>
      <vt:lpstr>引入PL/SQL与存储过程/存储函数</vt:lpstr>
      <vt:lpstr>8.1 概述</vt:lpstr>
      <vt:lpstr>通过高级语言实现复杂应用</vt:lpstr>
      <vt:lpstr>第8章 数据库编程</vt:lpstr>
      <vt:lpstr>8.2 过程化SQL</vt:lpstr>
      <vt:lpstr>8.2.1 过程化SQL的块结构</vt:lpstr>
      <vt:lpstr>8.2.1 过程化SQL的块结构（续）</vt:lpstr>
      <vt:lpstr>8.2.1 过程化SQL的块结构（续）</vt:lpstr>
      <vt:lpstr>8.2 过程化SQL</vt:lpstr>
      <vt:lpstr>8.2.2 变量和常量的定义</vt:lpstr>
      <vt:lpstr>8.2 过程化SQL</vt:lpstr>
      <vt:lpstr>8.2.3 流程控制</vt:lpstr>
      <vt:lpstr>8.2.3 流程控制（续）</vt:lpstr>
      <vt:lpstr>8.2.3 流程控制（续）</vt:lpstr>
      <vt:lpstr>8.2.3 流程控制（续）</vt:lpstr>
      <vt:lpstr>8.2.3 流程控制（续）</vt:lpstr>
      <vt:lpstr>8.2.3 流程控制（续）</vt:lpstr>
      <vt:lpstr>8.2 过程化SQL</vt:lpstr>
      <vt:lpstr>8.2.4  游标的定义与使用</vt:lpstr>
      <vt:lpstr>8.2.4  游标的定义与使用（续）</vt:lpstr>
      <vt:lpstr>8.2.4  游标的定义与使用（续）</vt:lpstr>
      <vt:lpstr>8.2.4  游标的定义与使用（续）</vt:lpstr>
      <vt:lpstr>8.2.4  游标的定义与使用（续）</vt:lpstr>
      <vt:lpstr>8.2.4  游标的定义与使用（续）</vt:lpstr>
      <vt:lpstr>8.2.4  游标的定义与使用（续）</vt:lpstr>
      <vt:lpstr>8.2.4  游标的定义与使用（续）</vt:lpstr>
      <vt:lpstr>8.2 过程化SQL</vt:lpstr>
      <vt:lpstr>8.2.5  存储过程</vt:lpstr>
      <vt:lpstr>8.2.5  存储过程（续）</vt:lpstr>
      <vt:lpstr>8.2.5  存储过程（续）</vt:lpstr>
      <vt:lpstr>8.2.5  存储过程（续）</vt:lpstr>
      <vt:lpstr>8.2.5  存储过程（续）</vt:lpstr>
      <vt:lpstr>8.2.5  存储过程（续）</vt:lpstr>
      <vt:lpstr>8.2.5  存储过程（续）</vt:lpstr>
      <vt:lpstr>8.2.5  存储过程（续）</vt:lpstr>
      <vt:lpstr>8.2.5  存储过程（续）</vt:lpstr>
      <vt:lpstr>8.2.5  存储过程（续）</vt:lpstr>
      <vt:lpstr>8.2.5  存储过程（续）</vt:lpstr>
      <vt:lpstr>8.2.5  存储过程（续）</vt:lpstr>
      <vt:lpstr>8.2.5  存储过程（续）</vt:lpstr>
      <vt:lpstr>8.2.5  存储过程（续）</vt:lpstr>
      <vt:lpstr>8.2.5  存储过程（续）</vt:lpstr>
      <vt:lpstr>8.2 过程化SQL</vt:lpstr>
      <vt:lpstr>8.2.6  存储函数</vt:lpstr>
      <vt:lpstr>8.2.6  存储函数（续）</vt:lpstr>
      <vt:lpstr>8.2.6  存储函数（续）</vt:lpstr>
      <vt:lpstr>第8章 数据库编程</vt:lpstr>
      <vt:lpstr>8.3 JDBC编程</vt:lpstr>
      <vt:lpstr>8.3.1 JDBC工作原理概述</vt:lpstr>
      <vt:lpstr>JDBC工作原理概述（续）</vt:lpstr>
      <vt:lpstr>JDBC工作原理概述（续）</vt:lpstr>
      <vt:lpstr>JDBC工作原理概述（续）</vt:lpstr>
      <vt:lpstr>JDBC工作原理概述（续）</vt:lpstr>
      <vt:lpstr>8.3 JDBC编程</vt:lpstr>
      <vt:lpstr>8.3.2 JDBC API基础</vt:lpstr>
      <vt:lpstr>8.3.2 JDBC API基础</vt:lpstr>
      <vt:lpstr>8.3.2 JDBC API基础</vt:lpstr>
      <vt:lpstr>PowerPoint 演示文稿</vt:lpstr>
      <vt:lpstr>PowerPoint 演示文稿</vt:lpstr>
      <vt:lpstr> 数据类型（续）</vt:lpstr>
      <vt:lpstr>8.3 JDBC编程</vt:lpstr>
      <vt:lpstr>PowerPoint 演示文稿</vt:lpstr>
      <vt:lpstr>8.3.3 使用JDBC操纵数据库的工作流程</vt:lpstr>
      <vt:lpstr>8.3.3 使用JDBC操纵数据库的工作流程</vt:lpstr>
      <vt:lpstr>8.3.3 使用JDBC操纵数据库的工作流程</vt:lpstr>
      <vt:lpstr>8.3.3 使用JDBC操纵数据库的工作流程</vt:lpstr>
      <vt:lpstr>8.3.3 使用JDBC操纵数据库的工作流程</vt:lpstr>
      <vt:lpstr>8.3.3 使用JDBC操纵数据库的工作流程</vt:lpstr>
      <vt:lpstr>8.3.3 使用JDBC操纵数据库的工作流程</vt:lpstr>
      <vt:lpstr>8.3.3 使用JDBC操纵数据库的工作流程</vt:lpstr>
      <vt:lpstr>8.3.3 使用JDBC操纵数据库的工作流程</vt:lpstr>
      <vt:lpstr>8.3.3 使用JDBC操纵数据库的工作流程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第8章 数据库编程</vt:lpstr>
      <vt:lpstr>什么是MVC</vt:lpstr>
      <vt:lpstr>什么是MVC</vt:lpstr>
      <vt:lpstr>什么是MVC</vt:lpstr>
      <vt:lpstr>什么是MVC</vt:lpstr>
      <vt:lpstr>PowerPoint 演示文稿</vt:lpstr>
      <vt:lpstr>第8章 数据库编程</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001</cp:lastModifiedBy>
  <cp:revision>750</cp:revision>
  <dcterms:created xsi:type="dcterms:W3CDTF">2022-11-13T18:32:00Z</dcterms:created>
  <dcterms:modified xsi:type="dcterms:W3CDTF">2023-09-22T03:23:24Z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y fmtid="{D5CDD505-2E9C-101B-9397-08002B2CF9AE}" pid="3" name="ICV">
    <vt:lpwstr>C4AB7AE4371F0E69223871630EAED55F</vt:lpwstr>
  </property>
</Properties>
</file>